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61" r:id="rId6"/>
    <p:sldId id="271" r:id="rId7"/>
    <p:sldId id="278" r:id="rId8"/>
    <p:sldId id="273" r:id="rId9"/>
    <p:sldId id="274" r:id="rId10"/>
    <p:sldId id="262" r:id="rId11"/>
    <p:sldId id="263" r:id="rId12"/>
    <p:sldId id="280" r:id="rId13"/>
    <p:sldId id="276" r:id="rId14"/>
    <p:sldId id="264" r:id="rId15"/>
    <p:sldId id="277" r:id="rId16"/>
    <p:sldId id="268" r:id="rId17"/>
    <p:sldId id="269" r:id="rId18"/>
    <p:sldId id="28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>
      <p:cViewPr varScale="1">
        <p:scale>
          <a:sx n="93" d="100"/>
          <a:sy n="93" d="100"/>
        </p:scale>
        <p:origin x="2124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9688;&#50629;\2&#54617;&#45380;1&#54617;&#44592;\&#48709;&#45936;&#51060;&#53552;\&#48156;&#54364;&#51088;&#47308;\TP%20(1)\ConcreteData_H\ResultsConcre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9688;&#50629;\2&#54617;&#45380;1&#54617;&#44592;\&#48709;&#45936;&#51060;&#53552;\&#48156;&#54364;&#51088;&#47308;\TP%20(1)\WDBCData_H\ResultsWDB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9688;&#50629;\2&#54617;&#45380;1&#54617;&#44592;\&#48709;&#45936;&#51060;&#53552;\&#48156;&#54364;&#51088;&#47308;\TP%20(1)\WDBCData_V\results_VDSSL_WDB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33641160288316"/>
          <c:y val="5.3527980535279802E-2"/>
          <c:w val="0.80510797846147364"/>
          <c:h val="0.7470054669800101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Sheet1!$A$3:$A$6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xVal>
          <c:yVal>
            <c:numRef>
              <c:f>Sheet1!$G$3:$G$6</c:f>
              <c:numCache>
                <c:formatCode>General</c:formatCode>
                <c:ptCount val="4"/>
                <c:pt idx="0">
                  <c:v>1.1559999999999999</c:v>
                </c:pt>
                <c:pt idx="1">
                  <c:v>1.1619999999999999</c:v>
                </c:pt>
                <c:pt idx="2">
                  <c:v>1.169</c:v>
                </c:pt>
                <c:pt idx="3">
                  <c:v>1.171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C2-455F-ADB9-218BC01F9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9566640"/>
        <c:axId val="1859501232"/>
      </c:scatterChart>
      <c:valAx>
        <c:axId val="1959566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Number of labeled</a:t>
                </a:r>
                <a:r>
                  <a:rPr lang="en-US" altLang="ko-KR" baseline="0" dirty="0"/>
                  <a:t> 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42508902012248462"/>
              <c:y val="0.916277180680882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501232"/>
        <c:crosses val="autoZero"/>
        <c:crossBetween val="midCat"/>
        <c:majorUnit val="20"/>
      </c:valAx>
      <c:valAx>
        <c:axId val="185950123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MSG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5.5555555555555558E-3"/>
              <c:y val="0.361658332854378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9566640"/>
        <c:crosses val="autoZero"/>
        <c:crossBetween val="midCat"/>
        <c:majorUnit val="3.0000000000000006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Sheet1!$A$3:$A$6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xVal>
          <c:yVal>
            <c:numRef>
              <c:f>Sheet1!$H$3:$H$6</c:f>
              <c:numCache>
                <c:formatCode>General</c:formatCode>
                <c:ptCount val="4"/>
                <c:pt idx="0">
                  <c:v>0.16520000000000001</c:v>
                </c:pt>
                <c:pt idx="1">
                  <c:v>0.1336</c:v>
                </c:pt>
                <c:pt idx="2">
                  <c:v>0.1318</c:v>
                </c:pt>
                <c:pt idx="3">
                  <c:v>0.1283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53-4642-824E-642B8C12A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2282000"/>
        <c:axId val="1942282416"/>
      </c:scatterChart>
      <c:valAx>
        <c:axId val="194228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</a:t>
                </a:r>
                <a:r>
                  <a:rPr lang="en-US" altLang="ko-KR" baseline="0"/>
                  <a:t> of labeled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2282416"/>
        <c:crosses val="autoZero"/>
        <c:crossBetween val="midCat"/>
        <c:majorUnit val="10"/>
      </c:valAx>
      <c:valAx>
        <c:axId val="194228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Error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2282000"/>
        <c:crosses val="autoZero"/>
        <c:crossBetween val="midCat"/>
        <c:majorUnit val="3.0000000000000006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Sheet1!$A$3:$A$6</c:f>
              <c:numCache>
                <c:formatCode>General</c:formatCode>
                <c:ptCount val="4"/>
                <c:pt idx="0">
                  <c:v>65</c:v>
                </c:pt>
                <c:pt idx="1">
                  <c:v>130</c:v>
                </c:pt>
                <c:pt idx="2">
                  <c:v>195</c:v>
                </c:pt>
                <c:pt idx="3">
                  <c:v>260</c:v>
                </c:pt>
              </c:numCache>
            </c:numRef>
          </c:xVal>
          <c:yVal>
            <c:numRef>
              <c:f>Sheet1!$H$3:$H$6</c:f>
              <c:numCache>
                <c:formatCode>General</c:formatCode>
                <c:ptCount val="4"/>
                <c:pt idx="0">
                  <c:v>0.34620000000000001</c:v>
                </c:pt>
                <c:pt idx="1">
                  <c:v>0.2782</c:v>
                </c:pt>
                <c:pt idx="2">
                  <c:v>0.29170000000000001</c:v>
                </c:pt>
                <c:pt idx="3">
                  <c:v>0.29870000000000002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F9-4047-B975-AF8F043C0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2285328"/>
        <c:axId val="1942276176"/>
      </c:scatterChart>
      <c:valAx>
        <c:axId val="1942285328"/>
        <c:scaling>
          <c:orientation val="minMax"/>
          <c:max val="3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</a:t>
                </a:r>
                <a:r>
                  <a:rPr lang="en-US" altLang="ko-KR" baseline="0"/>
                  <a:t> of </a:t>
                </a:r>
                <a:r>
                  <a:rPr lang="en-US" altLang="ko-KR" sz="1000" b="0" i="0" u="none" strike="noStrike" baseline="0">
                    <a:effectLst/>
                  </a:rPr>
                  <a:t>labeled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2276176"/>
        <c:crosses val="autoZero"/>
        <c:crossBetween val="midCat"/>
        <c:majorUnit val="65"/>
      </c:valAx>
      <c:valAx>
        <c:axId val="1942276176"/>
        <c:scaling>
          <c:orientation val="minMax"/>
          <c:max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Error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2285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A4960-2295-4F9A-816A-8FF957E90BB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FD0F1-E3E8-442A-89B0-AE345127D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2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HDSSL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Lap-RVFL, RVFL</a:t>
            </a:r>
            <a:r>
              <a:rPr lang="ko-KR" altLang="en-US" dirty="0" smtClean="0"/>
              <a:t>에 대한 트레이닝 시간에 대하여 비교한 그래프입니다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HDSSL</a:t>
            </a:r>
            <a:r>
              <a:rPr lang="ko-KR" altLang="en-US" dirty="0" smtClean="0"/>
              <a:t>은 다른 두개의 알고리즘에 비해 트레이닝 시간이 훨씬 크고 데이터 종류에 관계 없이 가장 긴 시간이 걸리게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저자의 이전 논문들에서도 관련 코드가 없기</a:t>
            </a:r>
            <a:r>
              <a:rPr lang="ko-KR" altLang="en-US" baseline="0" dirty="0" smtClean="0"/>
              <a:t> 때문에 </a:t>
            </a:r>
            <a:r>
              <a:rPr lang="en-US" altLang="ko-KR" baseline="0" dirty="0" err="1" smtClean="0"/>
              <a:t>traning</a:t>
            </a:r>
            <a:r>
              <a:rPr lang="en-US" altLang="ko-KR" baseline="0" dirty="0" smtClean="0"/>
              <a:t> time</a:t>
            </a:r>
            <a:r>
              <a:rPr lang="ko-KR" altLang="en-US" baseline="0" dirty="0" smtClean="0"/>
              <a:t>의 비교는 불가능하였습니다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69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VDSSL </a:t>
            </a:r>
            <a:r>
              <a:rPr lang="ko-KR" altLang="en-US" dirty="0" smtClean="0"/>
              <a:t>시뮬레이션에 대한 결과 그래프가 되겠습니다</a:t>
            </a:r>
            <a:r>
              <a:rPr lang="en-US" altLang="ko-KR" dirty="0" smtClean="0"/>
              <a:t>. VDSSL</a:t>
            </a:r>
            <a:r>
              <a:rPr lang="ko-KR" altLang="en-US" dirty="0" smtClean="0"/>
              <a:t>의 경우도 </a:t>
            </a:r>
            <a:r>
              <a:rPr lang="ko-KR" altLang="en-US" dirty="0" err="1" smtClean="0"/>
              <a:t>노드수를</a:t>
            </a:r>
            <a:r>
              <a:rPr lang="ko-KR" altLang="en-US" dirty="0" smtClean="0"/>
              <a:t> 고정하고 </a:t>
            </a:r>
            <a:r>
              <a:rPr lang="en-US" altLang="ko-KR" dirty="0" smtClean="0"/>
              <a:t>labeled</a:t>
            </a:r>
            <a:r>
              <a:rPr lang="ko-KR" altLang="en-US" dirty="0" smtClean="0"/>
              <a:t>된 데이터에 비례하게 변화하는 테스트를 진행하였습니다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WDBC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 set</a:t>
            </a:r>
            <a:r>
              <a:rPr lang="ko-KR" altLang="en-US" dirty="0" smtClean="0"/>
              <a:t>에 대하여 노드가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때를 </a:t>
            </a:r>
            <a:r>
              <a:rPr lang="ko-KR" altLang="en-US" dirty="0" err="1" smtClean="0"/>
              <a:t>레이블수를</a:t>
            </a:r>
            <a:r>
              <a:rPr lang="ko-KR" altLang="en-US" dirty="0" smtClean="0"/>
              <a:t> 변화시키며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를 측정한 그래프가 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논문에서 </a:t>
            </a:r>
            <a:r>
              <a:rPr lang="en-US" altLang="ko-KR" dirty="0" smtClean="0"/>
              <a:t>basis function</a:t>
            </a:r>
            <a:r>
              <a:rPr lang="ko-KR" altLang="en-US" dirty="0" smtClean="0"/>
              <a:t>의 경우 노드 수를 용어를 변경하여 사용한 것이 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우측 그래프를 보시면 에러가 </a:t>
            </a:r>
            <a:r>
              <a:rPr lang="en-US" altLang="ko-KR" dirty="0" smtClean="0"/>
              <a:t>0.3 </a:t>
            </a:r>
            <a:r>
              <a:rPr lang="ko-KR" altLang="en-US" dirty="0" smtClean="0"/>
              <a:t>부근에 형성 되는</a:t>
            </a:r>
            <a:r>
              <a:rPr lang="ko-KR" altLang="en-US" baseline="0" dirty="0" smtClean="0"/>
              <a:t> 것을 보실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좌측에 논문의 그래프를 보시면 </a:t>
            </a:r>
            <a:r>
              <a:rPr lang="en-US" altLang="ko-KR" baseline="0" dirty="0" smtClean="0"/>
              <a:t>0.1</a:t>
            </a:r>
            <a:r>
              <a:rPr lang="ko-KR" altLang="en-US" baseline="0" dirty="0" smtClean="0"/>
              <a:t>부근으로 시뮬레이션 결과와 </a:t>
            </a:r>
            <a:r>
              <a:rPr lang="en-US" altLang="ko-KR" baseline="0" dirty="0" smtClean="0"/>
              <a:t>0.2</a:t>
            </a:r>
            <a:r>
              <a:rPr lang="ko-KR" altLang="en-US" baseline="0" dirty="0" smtClean="0"/>
              <a:t>정도의 차이를 보이게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74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VDSSL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RVFL</a:t>
            </a:r>
            <a:r>
              <a:rPr lang="ko-KR" altLang="en-US" dirty="0" smtClean="0"/>
              <a:t>에 대한 트레이닝 시간에 대하여 비교한 그래프입니다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VDSSL</a:t>
            </a:r>
            <a:r>
              <a:rPr lang="ko-KR" altLang="en-US" dirty="0" smtClean="0"/>
              <a:t>은 다른 알고리즘에 비해 트레이닝 시간이 훨씬 크고 데이터 종류에 관계 없이 가장 긴 시간이 걸리게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이부분</a:t>
            </a:r>
            <a:r>
              <a:rPr lang="ko-KR" altLang="en-US" dirty="0" smtClean="0"/>
              <a:t> 역시 저자의 이전 논문들에서도 관련 코드가 없기</a:t>
            </a:r>
            <a:r>
              <a:rPr lang="ko-KR" altLang="en-US" baseline="0" dirty="0" smtClean="0"/>
              <a:t> 때문에 </a:t>
            </a:r>
            <a:r>
              <a:rPr lang="en-US" altLang="ko-KR" baseline="0" dirty="0" err="1" smtClean="0"/>
              <a:t>traning</a:t>
            </a:r>
            <a:r>
              <a:rPr lang="en-US" altLang="ko-KR" baseline="0" dirty="0" smtClean="0"/>
              <a:t> time</a:t>
            </a:r>
            <a:r>
              <a:rPr lang="ko-KR" altLang="en-US" baseline="0" dirty="0" smtClean="0"/>
              <a:t>의 비교는 불가능하였습니다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3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데이터는 통신 네트워크의 각 노드에 저장되며 각 노드에는 레이블이 지정된 데이터와 </a:t>
            </a:r>
            <a:r>
              <a:rPr lang="ko-KR" altLang="en-US" dirty="0" err="1" smtClean="0"/>
              <a:t>레이블이없는</a:t>
            </a:r>
            <a:r>
              <a:rPr lang="ko-KR" altLang="en-US" dirty="0" smtClean="0"/>
              <a:t> 데이터가 포함됩니다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각 노드에는 학습 데이터에서 매핑을 학습하기 위해 개별적으로 </a:t>
            </a:r>
            <a:r>
              <a:rPr lang="en-US" altLang="ko-KR" dirty="0" smtClean="0"/>
              <a:t>RVFL </a:t>
            </a:r>
            <a:r>
              <a:rPr lang="ko-KR" altLang="en-US" dirty="0" smtClean="0"/>
              <a:t>네트워크가 할당됩니다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8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그림은 분산 된 샘플 또는 수평으로 분할 된 데이터의 그림으로 훈련 </a:t>
            </a:r>
            <a:r>
              <a:rPr lang="ko-KR" altLang="en-US" dirty="0" err="1" smtClean="0"/>
              <a:t>샘플간에</a:t>
            </a:r>
            <a:r>
              <a:rPr lang="ko-KR" altLang="en-US" dirty="0" smtClean="0"/>
              <a:t> 수평으로 분할되고 </a:t>
            </a:r>
            <a:r>
              <a:rPr lang="en-US" altLang="ko-KR" dirty="0" smtClean="0"/>
              <a:t>communication network</a:t>
            </a:r>
            <a:r>
              <a:rPr lang="ko-KR" altLang="en-US" dirty="0" smtClean="0"/>
              <a:t>를 통해 각 노드에 별도로 배포하는 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23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RVFL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마지막 출력 레이어를 제외한 다른 레이어의 가중치의 값이 무작위로 생성됨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구조의 장점은 훈련 시간을 크게 줄일 수 있다는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예측 오차는 마지막 하나의 계층과 관련되어 있으며 선형 최소 </a:t>
            </a:r>
            <a:r>
              <a:rPr lang="ko-KR" altLang="en-US" dirty="0" err="1" smtClean="0"/>
              <a:t>제곱법을</a:t>
            </a:r>
            <a:r>
              <a:rPr lang="ko-KR" altLang="en-US" dirty="0" smtClean="0"/>
              <a:t> 푸는 과정을 통해 매핑 행렬</a:t>
            </a:r>
            <a:r>
              <a:rPr lang="en-US" altLang="ko-KR" baseline="0" dirty="0" smtClean="0"/>
              <a:t> w</a:t>
            </a:r>
            <a:r>
              <a:rPr lang="ko-KR" altLang="en-US" baseline="0" dirty="0" smtClean="0"/>
              <a:t>를 구할 수 있음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(N&lt;L) : row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column</a:t>
            </a:r>
            <a:r>
              <a:rPr lang="ko-KR" altLang="en-US" baseline="0" dirty="0" smtClean="0"/>
              <a:t>보다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작을 경우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1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레이블이 없는 데이터를 예측하기 위해</a:t>
            </a:r>
            <a:r>
              <a:rPr lang="ko-KR" altLang="en-US" baseline="0" dirty="0" smtClean="0"/>
              <a:t> 아래와 같은 작성된 </a:t>
            </a:r>
            <a:r>
              <a:rPr lang="en-US" altLang="ko-KR" baseline="0" dirty="0" smtClean="0"/>
              <a:t>RVFL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손실함수에</a:t>
            </a:r>
            <a:r>
              <a:rPr lang="ko-KR" altLang="en-US" baseline="0" dirty="0" smtClean="0"/>
              <a:t> 정규화 항목을 추가하여 작성한 것으로 </a:t>
            </a:r>
            <a:r>
              <a:rPr lang="en-US" altLang="ko-KR" baseline="0" dirty="0" smtClean="0"/>
              <a:t>Laplacian</a:t>
            </a:r>
            <a:r>
              <a:rPr lang="ko-KR" altLang="en-US" baseline="0" dirty="0" smtClean="0"/>
              <a:t>의 원리를 통하여 정규화 항목을 다음과 같이 작성 할 수 있음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모델의 예측 손실 함수의 최종 형식은 다음과 같음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5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원래의 문제보다 최적화가 쉬운 </a:t>
            </a:r>
            <a:r>
              <a:rPr lang="ko-KR" altLang="en-US" dirty="0" err="1" smtClean="0"/>
              <a:t>부분문제로</a:t>
            </a:r>
            <a:r>
              <a:rPr lang="ko-KR" altLang="en-US" dirty="0" smtClean="0"/>
              <a:t> 분할하고 이를 취합함으로써 복잡한 원 문제를 해결하는 방식의 근사알고리즘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복합적인 목적함수를 최적화 할 때 유용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쌍대이론과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proximal </a:t>
            </a:r>
            <a:r>
              <a:rPr lang="ko-KR" altLang="en-US" dirty="0" err="1" smtClean="0"/>
              <a:t>작용소</a:t>
            </a:r>
            <a:r>
              <a:rPr lang="ko-KR" altLang="en-US" dirty="0" smtClean="0"/>
              <a:t> 이론을 토대로 체계적인 알고리즘을 구성할 수 있기 때문에 통계 및 기계학습 분야에서 폭 넓게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9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결과들은</a:t>
            </a:r>
            <a:r>
              <a:rPr lang="en-US" altLang="ko-KR" baseline="0" dirty="0" smtClean="0"/>
              <a:t> HDSSL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algorithm</a:t>
            </a:r>
            <a:r>
              <a:rPr lang="ko-KR" altLang="en-US" baseline="0" dirty="0" smtClean="0"/>
              <a:t>의 효율성을 검증하기 위해 저자의 이전 연구 결과들과 비교한 그래프가 되겠습니다</a:t>
            </a:r>
            <a:r>
              <a:rPr lang="en-US" altLang="ko-KR" baseline="0" dirty="0" smtClean="0"/>
              <a:t>. HDSSL algorithm</a:t>
            </a:r>
            <a:r>
              <a:rPr lang="ko-KR" altLang="en-US" baseline="0" dirty="0" smtClean="0"/>
              <a:t>은 앞에서 설명 들린 표의 </a:t>
            </a:r>
            <a:r>
              <a:rPr lang="en-US" altLang="ko-KR" baseline="0" dirty="0" smtClean="0"/>
              <a:t>dataset</a:t>
            </a:r>
            <a:r>
              <a:rPr lang="ko-KR" altLang="en-US" baseline="0" dirty="0" smtClean="0"/>
              <a:t>을 사용하였습니다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데이터는 수평으로 분할되고 노드 수가 다른 네트워크를 통해 평균적으로 분산되도록 한 것 입니다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그래프에서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축은 </a:t>
            </a:r>
            <a:r>
              <a:rPr lang="en-US" altLang="ko-KR" dirty="0" smtClean="0"/>
              <a:t>node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개에서 </a:t>
            </a:r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개로 설정하여 각각 시뮬레이션을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회 반복한 데이터가 되겠습니다</a:t>
            </a:r>
            <a:r>
              <a:rPr lang="en-US" altLang="ko-KR" baseline="0" dirty="0" smtClean="0"/>
              <a:t>. </a:t>
            </a:r>
            <a:r>
              <a:rPr lang="en-US" altLang="ko-KR" dirty="0" smtClean="0"/>
              <a:t>HDSSL</a:t>
            </a:r>
            <a:r>
              <a:rPr lang="ko-KR" altLang="en-US" dirty="0" smtClean="0"/>
              <a:t>은 </a:t>
            </a:r>
            <a:r>
              <a:rPr lang="ko-KR" altLang="en-US" dirty="0" smtClean="0"/>
              <a:t>노란색 선은 </a:t>
            </a:r>
            <a:r>
              <a:rPr lang="en-US" altLang="ko-KR" dirty="0" smtClean="0"/>
              <a:t>Centralized algorithm</a:t>
            </a:r>
            <a:r>
              <a:rPr lang="ko-KR" altLang="en-US" dirty="0" smtClean="0"/>
              <a:t>과 유사한 결과를 가지는 것을 볼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저희가 구현한 알고리즘은 </a:t>
            </a:r>
            <a:r>
              <a:rPr lang="en-US" altLang="ko-KR" dirty="0" smtClean="0"/>
              <a:t>Concrete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WDBC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MSE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의 수치를 비교 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3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논문에서는 다른 알고리즘에 대한 시뮬레이션을 같이 진행하여 비교 하였지만 논문에서 </a:t>
            </a:r>
            <a:r>
              <a:rPr lang="en-US" altLang="ko-KR" dirty="0" err="1" smtClean="0"/>
              <a:t>traning</a:t>
            </a:r>
            <a:r>
              <a:rPr lang="en-US" altLang="ko-KR" baseline="0" dirty="0" smtClean="0"/>
              <a:t> time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된 </a:t>
            </a:r>
            <a:r>
              <a:rPr lang="ko-KR" altLang="en-US" baseline="0" dirty="0" err="1" smtClean="0"/>
              <a:t>데이터량을</a:t>
            </a:r>
            <a:r>
              <a:rPr lang="ko-KR" altLang="en-US" dirty="0" smtClean="0"/>
              <a:t> 알려주지 않았고 </a:t>
            </a:r>
            <a:r>
              <a:rPr lang="ko-KR" altLang="en-US" dirty="0" err="1" smtClean="0"/>
              <a:t>오픈된</a:t>
            </a:r>
            <a:r>
              <a:rPr lang="ko-KR" altLang="en-US" dirty="0" smtClean="0"/>
              <a:t> 코드가 없고 중간에 논문이 한번 변경되었기 때문에 </a:t>
            </a:r>
            <a:r>
              <a:rPr lang="ko-KR" altLang="en-US" dirty="0" err="1" smtClean="0"/>
              <a:t>노드수를</a:t>
            </a:r>
            <a:r>
              <a:rPr lang="ko-KR" altLang="en-US" dirty="0" smtClean="0"/>
              <a:t> 고정하고 </a:t>
            </a:r>
            <a:r>
              <a:rPr lang="en-US" altLang="ko-KR" dirty="0" smtClean="0"/>
              <a:t>labeled</a:t>
            </a:r>
            <a:r>
              <a:rPr lang="ko-KR" altLang="en-US" dirty="0" smtClean="0"/>
              <a:t>된 데이터에 비례하게 변화하는 테스트를 진행하였습니다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노드수는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개로 고정하고 </a:t>
            </a:r>
            <a:r>
              <a:rPr lang="en-US" altLang="ko-KR" dirty="0" smtClean="0"/>
              <a:t>concrete</a:t>
            </a:r>
            <a:r>
              <a:rPr lang="ko-KR" altLang="en-US" dirty="0" smtClean="0"/>
              <a:t>의 경우 레이블의 수를 </a:t>
            </a:r>
            <a:r>
              <a:rPr lang="en-US" altLang="ko-KR" dirty="0" smtClean="0"/>
              <a:t>20,</a:t>
            </a:r>
            <a:r>
              <a:rPr lang="en-US" altLang="ko-KR" baseline="0" dirty="0" smtClean="0"/>
              <a:t> 40, 60, 80</a:t>
            </a:r>
            <a:r>
              <a:rPr lang="ko-KR" altLang="en-US" baseline="0" dirty="0" smtClean="0"/>
              <a:t>개로 변화하면서 시뮬레이션을 진행하였습니다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레이블의 수가 증가하면서 </a:t>
            </a:r>
            <a:r>
              <a:rPr lang="en-US" altLang="ko-KR" baseline="0" dirty="0" smtClean="0"/>
              <a:t>MSG</a:t>
            </a:r>
            <a:r>
              <a:rPr lang="ko-KR" altLang="en-US" baseline="0" dirty="0" smtClean="0"/>
              <a:t>의 값은 증가하는 것을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논문의 결과와 큰 차이를 가지게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논문의 코드와 비교하지 못하였기 때문에 코드의 타당성 유무에 대한 판단이 불가능합니다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노드수를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개로 고정하고 해석을 진행한 것은 처음 해석을 진행했을 때 </a:t>
            </a:r>
            <a:r>
              <a:rPr lang="ko-KR" altLang="en-US" baseline="0" dirty="0" err="1" smtClean="0"/>
              <a:t>논문결과와</a:t>
            </a:r>
            <a:r>
              <a:rPr lang="ko-KR" altLang="en-US" baseline="0" dirty="0" smtClean="0"/>
              <a:t> 큰 차이를 보이고 있기때문에 시뮬레이션을 더 돌리는 것에 대해 의미가 없다고 판단하였기 때문입니다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 </a:t>
            </a:r>
            <a:r>
              <a:rPr lang="en-US" altLang="ko-KR" baseline="0" dirty="0" smtClean="0"/>
              <a:t>WDBC</a:t>
            </a:r>
            <a:r>
              <a:rPr lang="ko-KR" altLang="en-US" baseline="0" dirty="0" smtClean="0"/>
              <a:t>에 대한 그래프를 보실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이경우도 </a:t>
            </a:r>
            <a:r>
              <a:rPr lang="ko-KR" altLang="en-US" baseline="0" dirty="0" err="1" smtClean="0"/>
              <a:t>어느정도의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labeled </a:t>
            </a:r>
            <a:r>
              <a:rPr lang="ko-KR" altLang="en-US" baseline="0" dirty="0" smtClean="0"/>
              <a:t>된 </a:t>
            </a:r>
            <a:r>
              <a:rPr lang="ko-KR" altLang="en-US" baseline="0" dirty="0" err="1" smtClean="0"/>
              <a:t>데이터량을</a:t>
            </a:r>
            <a:r>
              <a:rPr lang="ko-KR" altLang="en-US" baseline="0" dirty="0" smtClean="0"/>
              <a:t> 모르기에 시뮬레이션을 </a:t>
            </a:r>
            <a:r>
              <a:rPr lang="en-US" altLang="ko-KR" baseline="0" dirty="0" smtClean="0"/>
              <a:t>10, 20, 30, 40</a:t>
            </a:r>
            <a:r>
              <a:rPr lang="ko-KR" altLang="en-US" baseline="0" dirty="0" smtClean="0"/>
              <a:t>로 증가시키면서 시뮬레이션을 진행하였습니다</a:t>
            </a:r>
            <a:r>
              <a:rPr lang="en-US" altLang="ko-KR" baseline="0" dirty="0" smtClean="0"/>
              <a:t>. Concrete</a:t>
            </a:r>
            <a:r>
              <a:rPr lang="ko-KR" altLang="en-US" baseline="0" dirty="0" smtClean="0"/>
              <a:t>의 결과값과는 다르게 논문의 노드가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인 지점의 데이터 값과 오차의 범위가 크지 않은 것을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레이블 수가 증가함과 동시에 에러의 값은 낮아지는 것을 보실 수 있는데 레이블의 수를 더 증가시키면 그래프의 값에 어느정도 수렴할 것으로 판단됩니다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FD0F1-E3E8-442A-89B0-AE345127D0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7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774" y="1556792"/>
            <a:ext cx="8370448" cy="142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b="1" spc="-10" dirty="0">
                <a:solidFill>
                  <a:srgbClr val="004C86"/>
                </a:solidFill>
              </a:rPr>
              <a:t>Distributed Semi-Supervised Learning Algorithms for Random Vector Functional-Link Networks with Distributed Data Splitting Across Samples and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91" y="3064604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 dirty="0" smtClean="0">
                <a:solidFill>
                  <a:srgbClr val="004C86"/>
                </a:solidFill>
              </a:rPr>
              <a:t>2021.06.15</a:t>
            </a:r>
            <a:endParaRPr lang="ko-KR" altLang="en-US" sz="1300" spc="20" dirty="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4080A-9F80-4993-97F3-50FE2F5A9E0D}"/>
              </a:ext>
            </a:extLst>
          </p:cNvPr>
          <p:cNvSpPr txBox="1"/>
          <p:nvPr/>
        </p:nvSpPr>
        <p:spPr>
          <a:xfrm>
            <a:off x="2476712" y="3573016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빅데이터기반기계학습및응용연구</a:t>
            </a:r>
            <a:r>
              <a:rPr lang="ko-KR" altLang="en-US" dirty="0" smtClean="0"/>
              <a:t> 발표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8C992-DAD1-4777-B29F-58355826E183}"/>
              </a:ext>
            </a:extLst>
          </p:cNvPr>
          <p:cNvSpPr txBox="1"/>
          <p:nvPr/>
        </p:nvSpPr>
        <p:spPr>
          <a:xfrm>
            <a:off x="3533894" y="4293096"/>
            <a:ext cx="2239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임   성 </a:t>
            </a:r>
            <a:r>
              <a:rPr lang="en-US" altLang="ko-KR" dirty="0" smtClean="0"/>
              <a:t>2020157284</a:t>
            </a:r>
          </a:p>
          <a:p>
            <a:r>
              <a:rPr lang="ko-KR" altLang="en-US" dirty="0" smtClean="0"/>
              <a:t>박영준 </a:t>
            </a:r>
            <a:r>
              <a:rPr lang="en-US" altLang="ko-KR" dirty="0" smtClean="0"/>
              <a:t>2020246328</a:t>
            </a:r>
          </a:p>
          <a:p>
            <a:r>
              <a:rPr lang="ko-KR" altLang="en-US" dirty="0" smtClean="0"/>
              <a:t>이동현 </a:t>
            </a:r>
            <a:r>
              <a:rPr lang="en-US" altLang="ko-KR" dirty="0" smtClean="0"/>
              <a:t>2021138050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01"/>
    </mc:Choice>
    <mc:Fallback xmlns="">
      <p:transition spd="slow" advTm="3230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480B9-55A0-4182-996B-2DA171E9C8A1}"/>
              </a:ext>
            </a:extLst>
          </p:cNvPr>
          <p:cNvSpPr txBox="1"/>
          <p:nvPr/>
        </p:nvSpPr>
        <p:spPr>
          <a:xfrm>
            <a:off x="359532" y="85340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Pseudo code of algorithms: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4E50A-7F0E-43AD-94F2-9F9F439F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0" y="1340768"/>
            <a:ext cx="3788794" cy="39600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845C62-0CC0-472A-8654-AA695A16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340768"/>
            <a:ext cx="4104456" cy="37854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D320591-4B34-4201-897C-38CD47CC3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5" y="5300807"/>
            <a:ext cx="2092678" cy="2615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256014-02D4-44BA-85C1-E5F287993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32" y="5575669"/>
            <a:ext cx="3347070" cy="8578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67578A8-B506-4CB1-930F-79CD81689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5288814"/>
            <a:ext cx="2234219" cy="2735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51EA47B-3344-4DE5-8EFC-7A7C3D58B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155" y="5575669"/>
            <a:ext cx="3562943" cy="8578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600" y="243427"/>
            <a:ext cx="6838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4. Simulation Experiments and Results</a:t>
            </a:r>
          </a:p>
        </p:txBody>
      </p:sp>
    </p:spTree>
    <p:extLst>
      <p:ext uri="{BB962C8B-B14F-4D97-AF65-F5344CB8AC3E}">
        <p14:creationId xmlns:p14="http://schemas.microsoft.com/office/powerpoint/2010/main" val="257759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20"/>
    </mc:Choice>
    <mc:Fallback xmlns="">
      <p:transition spd="slow" advTm="4022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0" y="243427"/>
            <a:ext cx="6838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4. Simulation Experiments and Results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542CA-496E-478C-93E0-9A984B037925}"/>
              </a:ext>
            </a:extLst>
          </p:cNvPr>
          <p:cNvSpPr txBox="1"/>
          <p:nvPr/>
        </p:nvSpPr>
        <p:spPr>
          <a:xfrm>
            <a:off x="683568" y="944728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ko-KR" dirty="0" err="1"/>
              <a:t>HDSSL</a:t>
            </a:r>
            <a:r>
              <a:rPr lang="en-US" altLang="ko-KR" dirty="0"/>
              <a:t> datasets and parameters setting</a:t>
            </a:r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r>
              <a:rPr lang="en-US" altLang="ko-KR" dirty="0" err="1"/>
              <a:t>VDSSL</a:t>
            </a:r>
            <a:r>
              <a:rPr lang="en-US" altLang="ko-KR" dirty="0"/>
              <a:t> datasets and parameters setting</a:t>
            </a:r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r>
              <a:rPr lang="en-US" altLang="ko-KR" dirty="0"/>
              <a:t>    Parameters used in </a:t>
            </a:r>
            <a:r>
              <a:rPr lang="en-US" altLang="ko-KR" dirty="0" err="1"/>
              <a:t>VDSSL</a:t>
            </a:r>
            <a:r>
              <a:rPr lang="en-US" altLang="ko-KR" dirty="0"/>
              <a:t> is: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CB119B-7B2A-4948-8713-2C0E1A24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6" y="1281324"/>
            <a:ext cx="4968552" cy="10186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1CCAE7-72C3-412C-9821-EA2335AE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36" y="4293096"/>
            <a:ext cx="4968553" cy="10317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C8E0C2-F229-4619-A863-A1DEDBEFD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547" y="2313683"/>
            <a:ext cx="4968553" cy="14059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74AFA7-18F5-45FE-A2BD-CAB97DE3A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36" y="5679453"/>
            <a:ext cx="2152650" cy="2571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7C42BC-6A7C-4A97-8F57-3A78F1491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286" y="5623284"/>
            <a:ext cx="2181225" cy="295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31640" y="1884165"/>
            <a:ext cx="5040564" cy="37644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31640" y="5085184"/>
            <a:ext cx="5040564" cy="193175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68"/>
    </mc:Choice>
    <mc:Fallback xmlns="">
      <p:transition spd="slow" advTm="6446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0" y="243427"/>
            <a:ext cx="710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4. Simulation Experiments and Results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72E29-14AE-42B9-A260-9636EC7AE1B6}"/>
              </a:ext>
            </a:extLst>
          </p:cNvPr>
          <p:cNvSpPr txBox="1"/>
          <p:nvPr/>
        </p:nvSpPr>
        <p:spPr>
          <a:xfrm>
            <a:off x="561600" y="925800"/>
            <a:ext cx="797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error of the aforementioned algorithms (</a:t>
            </a:r>
            <a:r>
              <a:rPr lang="en-US" altLang="ko-KR" dirty="0" err="1"/>
              <a:t>HDSSL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D9CF6F-FB2B-4A83-BE00-FE691A180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28" y="1418162"/>
            <a:ext cx="7106744" cy="45024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18628" y="3645024"/>
            <a:ext cx="7106744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26"/>
    </mc:Choice>
    <mc:Fallback xmlns="">
      <p:transition spd="slow" advTm="4342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0" y="243427"/>
            <a:ext cx="710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4. Simulation Experiments and Results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72E29-14AE-42B9-A260-9636EC7AE1B6}"/>
              </a:ext>
            </a:extLst>
          </p:cNvPr>
          <p:cNvSpPr txBox="1"/>
          <p:nvPr/>
        </p:nvSpPr>
        <p:spPr>
          <a:xfrm>
            <a:off x="561600" y="925800"/>
            <a:ext cx="797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error of the aforementioned algorithms (</a:t>
            </a:r>
            <a:r>
              <a:rPr lang="en-US" altLang="ko-KR" dirty="0" err="1"/>
              <a:t>HDSSL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18628" y="1268760"/>
            <a:ext cx="7106744" cy="2275582"/>
            <a:chOff x="993648" y="1572131"/>
            <a:chExt cx="7106744" cy="22755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3D9CF6F-FB2B-4A83-BE00-FE691A180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459"/>
            <a:stretch/>
          </p:blipFill>
          <p:spPr>
            <a:xfrm>
              <a:off x="993648" y="1572131"/>
              <a:ext cx="7106744" cy="227558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123728" y="3593797"/>
              <a:ext cx="151216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/>
                <a:t>(a) Concrete </a:t>
              </a:r>
              <a:r>
                <a:rPr lang="en-US" altLang="ko-KR" sz="1050" b="1" dirty="0" err="1" smtClean="0"/>
                <a:t>Dataest</a:t>
              </a:r>
              <a:endParaRPr lang="ko-KR" altLang="en-US" sz="105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6136" y="3593797"/>
              <a:ext cx="151216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/>
                <a:t>(b) WDBC </a:t>
              </a:r>
              <a:r>
                <a:rPr lang="en-US" altLang="ko-KR" sz="1050" b="1" dirty="0" err="1" smtClean="0"/>
                <a:t>Dataest</a:t>
              </a:r>
              <a:endParaRPr lang="ko-KR" altLang="en-US" sz="1050" b="1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619672" y="2535869"/>
            <a:ext cx="72008" cy="1877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534477"/>
              </p:ext>
            </p:extLst>
          </p:nvPr>
        </p:nvGraphicFramePr>
        <p:xfrm>
          <a:off x="507584" y="3940293"/>
          <a:ext cx="3988388" cy="2177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483085"/>
              </p:ext>
            </p:extLst>
          </p:nvPr>
        </p:nvGraphicFramePr>
        <p:xfrm>
          <a:off x="4355976" y="3940293"/>
          <a:ext cx="4248472" cy="2386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51720" y="6136948"/>
            <a:ext cx="151216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(a) Concrete </a:t>
            </a:r>
            <a:r>
              <a:rPr lang="en-US" altLang="ko-KR" sz="1050" b="1" dirty="0" err="1" smtClean="0"/>
              <a:t>Dataest</a:t>
            </a:r>
            <a:endParaRPr lang="ko-KR" altLang="en-US" sz="105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24128" y="6199420"/>
            <a:ext cx="151216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(b) WDBC </a:t>
            </a:r>
            <a:r>
              <a:rPr lang="en-US" altLang="ko-KR" sz="1050" b="1" dirty="0" err="1" smtClean="0"/>
              <a:t>Dataest</a:t>
            </a:r>
            <a:endParaRPr lang="ko-KR" altLang="en-US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49248" y="3544342"/>
            <a:ext cx="219554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i="1" u="sng" dirty="0">
                <a:solidFill>
                  <a:srgbClr val="002060"/>
                </a:solidFill>
              </a:rPr>
              <a:t>Simulation results of the paper</a:t>
            </a:r>
            <a:endParaRPr lang="ko-KR" altLang="en-US" sz="1050" b="1" i="1" u="sng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9248" y="6458849"/>
            <a:ext cx="219554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i="1" u="sng" dirty="0">
                <a:solidFill>
                  <a:srgbClr val="002060"/>
                </a:solidFill>
              </a:rPr>
              <a:t>Algorithm simulation results</a:t>
            </a:r>
            <a:endParaRPr lang="ko-KR" altLang="en-US" sz="1050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9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26"/>
    </mc:Choice>
    <mc:Fallback xmlns="">
      <p:transition spd="slow" advTm="4342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0" y="243427"/>
            <a:ext cx="7250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4. Simulation Experiments and Results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5D732-3CB1-40A9-B4EE-3299A4633FD9}"/>
              </a:ext>
            </a:extLst>
          </p:cNvPr>
          <p:cNvSpPr txBox="1"/>
          <p:nvPr/>
        </p:nvSpPr>
        <p:spPr>
          <a:xfrm>
            <a:off x="683568" y="89498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Average training time of </a:t>
            </a:r>
            <a:r>
              <a:rPr lang="en-US" altLang="ko-KR" sz="1800" dirty="0" err="1"/>
              <a:t>HDSSL</a:t>
            </a:r>
            <a:r>
              <a:rPr lang="en-US" altLang="ko-KR" sz="1800" dirty="0"/>
              <a:t>, local Lap-</a:t>
            </a:r>
            <a:r>
              <a:rPr lang="en-US" altLang="ko-KR" sz="1800" dirty="0" err="1"/>
              <a:t>RVFL</a:t>
            </a:r>
            <a:r>
              <a:rPr lang="en-US" altLang="ko-KR" sz="1800" dirty="0"/>
              <a:t> and centralized </a:t>
            </a:r>
            <a:r>
              <a:rPr lang="en-US" altLang="ko-KR" sz="1800" dirty="0" err="1"/>
              <a:t>RVFL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5A43C-ECC2-4F0D-8757-E5A6985B1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29"/>
          <a:stretch/>
        </p:blipFill>
        <p:spPr>
          <a:xfrm>
            <a:off x="1350201" y="1862876"/>
            <a:ext cx="6534167" cy="207356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148708" y="3751148"/>
            <a:ext cx="5159596" cy="325924"/>
            <a:chOff x="2123728" y="3593797"/>
            <a:chExt cx="5184576" cy="253916"/>
          </a:xfrm>
        </p:grpSpPr>
        <p:sp>
          <p:nvSpPr>
            <p:cNvPr id="10" name="TextBox 9"/>
            <p:cNvSpPr txBox="1"/>
            <p:nvPr/>
          </p:nvSpPr>
          <p:spPr>
            <a:xfrm>
              <a:off x="2123728" y="3593797"/>
              <a:ext cx="151216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/>
                <a:t>(a) Concrete </a:t>
              </a:r>
              <a:r>
                <a:rPr lang="en-US" altLang="ko-KR" sz="1050" b="1" dirty="0" err="1" smtClean="0"/>
                <a:t>Dataest</a:t>
              </a:r>
              <a:endParaRPr lang="ko-KR" altLang="en-US" sz="105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6136" y="3593797"/>
              <a:ext cx="151216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/>
                <a:t>(b) WDBC </a:t>
              </a:r>
              <a:r>
                <a:rPr lang="en-US" altLang="ko-KR" sz="1050" b="1" dirty="0" err="1" smtClean="0"/>
                <a:t>Dataest</a:t>
              </a:r>
              <a:endParaRPr lang="ko-KR" altLang="en-US" sz="105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0FDC33-BB7B-4A03-810E-DD91D923B255}"/>
              </a:ext>
            </a:extLst>
          </p:cNvPr>
          <p:cNvSpPr txBox="1"/>
          <p:nvPr/>
        </p:nvSpPr>
        <p:spPr>
          <a:xfrm>
            <a:off x="1259632" y="4689324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A comparative graph with respect to the training time for HDSSL and Lap-RVFL, RVFL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  <a:ea typeface="+mj-ea"/>
              </a:rPr>
              <a:t>HDSSL takes much longer training time than the other two algorithms and takes the longest regardless of data type.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9512" y="4077072"/>
            <a:ext cx="219554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i="1" u="sng" dirty="0">
                <a:solidFill>
                  <a:srgbClr val="002060"/>
                </a:solidFill>
              </a:rPr>
              <a:t>Simulation results of the paper</a:t>
            </a:r>
            <a:endParaRPr lang="ko-KR" altLang="en-US" sz="1050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25"/>
    </mc:Choice>
    <mc:Fallback xmlns="">
      <p:transition spd="slow" advTm="2532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0" y="243427"/>
            <a:ext cx="71787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4. Simulation Experiments and Results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1882F-DCCB-4518-B6F1-13CCE5ED248A}"/>
              </a:ext>
            </a:extLst>
          </p:cNvPr>
          <p:cNvSpPr txBox="1"/>
          <p:nvPr/>
        </p:nvSpPr>
        <p:spPr>
          <a:xfrm>
            <a:off x="542856" y="941147"/>
            <a:ext cx="798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error of the aforementioned algorithms (</a:t>
            </a:r>
            <a:r>
              <a:rPr lang="en-US" altLang="ko-KR" dirty="0" err="1"/>
              <a:t>VDSSL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9B8E1-A457-409A-A036-805928080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69" t="49877"/>
          <a:stretch/>
        </p:blipFill>
        <p:spPr>
          <a:xfrm>
            <a:off x="359532" y="2542213"/>
            <a:ext cx="3942176" cy="2359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8572" y="4648195"/>
            <a:ext cx="86409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 WDBC</a:t>
            </a:r>
            <a:endParaRPr lang="ko-KR" altLang="en-US" sz="1050" b="1" dirty="0"/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769762"/>
              </p:ext>
            </p:extLst>
          </p:nvPr>
        </p:nvGraphicFramePr>
        <p:xfrm>
          <a:off x="4301708" y="2420887"/>
          <a:ext cx="4565460" cy="2308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44208" y="4648195"/>
            <a:ext cx="86409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 WDBC</a:t>
            </a:r>
            <a:endParaRPr lang="ko-KR" altLang="en-US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32848" y="4902111"/>
            <a:ext cx="219554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i="1" u="sng" dirty="0">
                <a:solidFill>
                  <a:srgbClr val="002060"/>
                </a:solidFill>
              </a:rPr>
              <a:t>Simulation results of the paper</a:t>
            </a:r>
            <a:endParaRPr lang="ko-KR" altLang="en-US" sz="1050" b="1" i="1" u="sng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4903276"/>
            <a:ext cx="219554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i="1" u="sng" dirty="0">
                <a:solidFill>
                  <a:srgbClr val="002060"/>
                </a:solidFill>
              </a:rPr>
              <a:t>Algorithm simulation results</a:t>
            </a:r>
            <a:endParaRPr lang="ko-KR" altLang="en-US" sz="1050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62"/>
    </mc:Choice>
    <mc:Fallback xmlns="">
      <p:transition spd="slow" advTm="3216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0" y="243427"/>
            <a:ext cx="7322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4. Simulation Experiments and Results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26B62-8FBC-4E1E-85DB-26576D9D98C6}"/>
              </a:ext>
            </a:extLst>
          </p:cNvPr>
          <p:cNvSpPr txBox="1"/>
          <p:nvPr/>
        </p:nvSpPr>
        <p:spPr>
          <a:xfrm>
            <a:off x="561600" y="911990"/>
            <a:ext cx="804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Average training time of </a:t>
            </a:r>
            <a:r>
              <a:rPr lang="en-US" altLang="ko-KR" sz="1800" dirty="0" err="1"/>
              <a:t>VDSSL</a:t>
            </a:r>
            <a:r>
              <a:rPr lang="en-US" altLang="ko-KR" sz="1800" dirty="0"/>
              <a:t> and centralized </a:t>
            </a:r>
            <a:r>
              <a:rPr lang="en-US" altLang="ko-KR" sz="1800" dirty="0" err="1"/>
              <a:t>RVFL</a:t>
            </a:r>
            <a:r>
              <a:rPr lang="en-US" altLang="ko-KR" sz="1800" dirty="0"/>
              <a:t>.</a:t>
            </a:r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50EFF4-FE91-4667-B849-F8E86C26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264313"/>
            <a:ext cx="7524328" cy="45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49"/>
    </mc:Choice>
    <mc:Fallback xmlns="">
      <p:transition spd="slow" advTm="2214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0" y="243427"/>
            <a:ext cx="58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5. Conclusions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F0DE9-B343-4FAB-BDAD-AC357B410F76}"/>
              </a:ext>
            </a:extLst>
          </p:cNvPr>
          <p:cNvSpPr txBox="1"/>
          <p:nvPr/>
        </p:nvSpPr>
        <p:spPr>
          <a:xfrm>
            <a:off x="683568" y="908720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this paper, the author proposes two algorithms to solve </a:t>
            </a:r>
            <a:r>
              <a:rPr lang="en-US" altLang="ko-KR" dirty="0" err="1"/>
              <a:t>HDSSL</a:t>
            </a:r>
            <a:r>
              <a:rPr lang="en-US" altLang="ko-KR" dirty="0"/>
              <a:t> and </a:t>
            </a:r>
            <a:r>
              <a:rPr lang="en-US" altLang="ko-KR" dirty="0" err="1"/>
              <a:t>VDSSL</a:t>
            </a:r>
            <a:r>
              <a:rPr lang="en-US" altLang="ko-KR" dirty="0"/>
              <a:t>. These two algorithms are based on the </a:t>
            </a:r>
            <a:r>
              <a:rPr lang="en-US" altLang="ko-KR" dirty="0" err="1"/>
              <a:t>RVFL</a:t>
            </a:r>
            <a:r>
              <a:rPr lang="en-US" altLang="ko-KR" dirty="0"/>
              <a:t> network and </a:t>
            </a:r>
            <a:r>
              <a:rPr lang="en-US" altLang="ko-KR" dirty="0" err="1"/>
              <a:t>ADMM</a:t>
            </a:r>
            <a:r>
              <a:rPr lang="en-US" altLang="ko-KR" dirty="0"/>
              <a:t>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From the results of the simulation experiments, the </a:t>
            </a:r>
            <a:r>
              <a:rPr lang="en-US" altLang="ko-KR" dirty="0" err="1"/>
              <a:t>HDSSL</a:t>
            </a:r>
            <a:r>
              <a:rPr lang="en-US" altLang="ko-KR" dirty="0"/>
              <a:t> and </a:t>
            </a:r>
            <a:r>
              <a:rPr lang="en-US" altLang="ko-KR" dirty="0" err="1"/>
              <a:t>VDSSL</a:t>
            </a:r>
            <a:r>
              <a:rPr lang="en-US" altLang="ko-KR" dirty="0"/>
              <a:t> algorithms have a certain degree of improvement for the label prediction application of distributed storage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Moreover, the </a:t>
            </a:r>
            <a:r>
              <a:rPr lang="en-US" altLang="ko-KR" dirty="0" err="1"/>
              <a:t>VDSSL</a:t>
            </a:r>
            <a:r>
              <a:rPr lang="en-US" altLang="ko-KR" dirty="0"/>
              <a:t> algorithm has the characteristics of protecting privacy because the </a:t>
            </a:r>
            <a:r>
              <a:rPr lang="en-US" altLang="ko-KR" dirty="0" err="1"/>
              <a:t>ADMM</a:t>
            </a:r>
            <a:r>
              <a:rPr lang="en-US" altLang="ko-KR" dirty="0"/>
              <a:t> strategy transmits repeated update coefficients between nodes.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2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49"/>
    </mc:Choice>
    <mc:Fallback xmlns="">
      <p:transition spd="slow" advTm="7024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0616" y="2708920"/>
            <a:ext cx="732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80" dirty="0" smtClean="0">
                <a:solidFill>
                  <a:srgbClr val="004C86"/>
                </a:solidFill>
              </a:rPr>
              <a:t>Q &amp; A</a:t>
            </a:r>
            <a:endParaRPr lang="en-US" altLang="ko-KR" sz="72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400" y="12456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>
                <a:solidFill>
                  <a:schemeClr val="bg1"/>
                </a:solidFill>
              </a:rPr>
              <a:t>Contents</a:t>
            </a:r>
            <a:endParaRPr lang="ko-KR" altLang="en-US" sz="2800" b="1" spc="-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200" y="1936800"/>
            <a:ext cx="766120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INTRODUCTION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Case Study: Distributed Semi-Supervised Learning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Method: </a:t>
            </a:r>
            <a:r>
              <a:rPr lang="en-US" altLang="ko-KR" sz="2100" spc="-120" dirty="0" err="1">
                <a:solidFill>
                  <a:schemeClr val="bg1"/>
                </a:solidFill>
                <a:latin typeface="+mn-ea"/>
              </a:rPr>
              <a:t>HDSSL</a:t>
            </a: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 and </a:t>
            </a:r>
            <a:r>
              <a:rPr lang="en-US" altLang="ko-KR" sz="2100" spc="-120" dirty="0" err="1">
                <a:solidFill>
                  <a:schemeClr val="bg1"/>
                </a:solidFill>
                <a:latin typeface="+mn-ea"/>
              </a:rPr>
              <a:t>VDSSL</a:t>
            </a: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 with </a:t>
            </a:r>
            <a:r>
              <a:rPr lang="en-US" altLang="ko-KR" sz="2100" spc="-120" dirty="0" err="1">
                <a:solidFill>
                  <a:schemeClr val="bg1"/>
                </a:solidFill>
                <a:latin typeface="+mn-ea"/>
              </a:rPr>
              <a:t>RVFL</a:t>
            </a: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 and </a:t>
            </a:r>
            <a:r>
              <a:rPr lang="en-US" altLang="ko-KR" sz="2100" spc="-120" dirty="0" err="1">
                <a:solidFill>
                  <a:schemeClr val="bg1"/>
                </a:solidFill>
                <a:latin typeface="+mn-ea"/>
              </a:rPr>
              <a:t>ADMM</a:t>
            </a:r>
            <a:endParaRPr lang="en-US" altLang="ko-KR" sz="2100" spc="-12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Simulation Experiments and Algorithm </a:t>
            </a:r>
            <a:r>
              <a:rPr lang="en-US" altLang="ko-KR" sz="2100" spc="-120" dirty="0" smtClean="0">
                <a:solidFill>
                  <a:schemeClr val="bg1"/>
                </a:solidFill>
                <a:latin typeface="+mn-ea"/>
              </a:rPr>
              <a:t>implementation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en-US" altLang="ko-KR" sz="2100" spc="-120" dirty="0" smtClean="0">
                <a:solidFill>
                  <a:schemeClr val="bg1"/>
                </a:solidFill>
                <a:latin typeface="+mn-ea"/>
              </a:rPr>
              <a:t>Conclusion</a:t>
            </a:r>
            <a:endParaRPr lang="en-US" altLang="ko-KR" sz="2100" spc="-12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F7432BE3-C8F7-4A13-89C6-AECA09998C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36"/>
    </mc:Choice>
    <mc:Fallback xmlns="">
      <p:transition spd="slow" advTm="38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0" y="243427"/>
            <a:ext cx="38663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1. INTRODUCTION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492" y="998153"/>
            <a:ext cx="7576286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Up to now, many supervised learning algorithms have been proposed to learn from labeled training samples. </a:t>
            </a:r>
            <a:r>
              <a:rPr lang="en-US" altLang="ko-KR" sz="1600" b="1" u="sng" spc="-80" dirty="0">
                <a:solidFill>
                  <a:srgbClr val="FF0000"/>
                </a:solidFill>
                <a:latin typeface="+mj-ea"/>
                <a:ea typeface="+mj-ea"/>
              </a:rPr>
              <a:t>But the labels of there samples are costly or difficult to get and should be artificially added</a:t>
            </a:r>
            <a:r>
              <a:rPr lang="en-US" altLang="ko-KR" sz="1600" b="1" u="sng" spc="-8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6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To </a:t>
            </a:r>
            <a:r>
              <a:rPr lang="en-US" altLang="ko-KR" sz="16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make better use of unlabeled samples, semi-supervised learning methods have been well developed.</a:t>
            </a:r>
          </a:p>
          <a:p>
            <a:pPr>
              <a:spcBef>
                <a:spcPts val="600"/>
              </a:spcBef>
            </a:pPr>
            <a:endParaRPr lang="en-US" altLang="ko-KR" sz="1600" b="1" spc="-8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ko-KR" sz="16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In this paper, the author researched and studied many reference papers, improved his pervious research and proposed 2 algorithms based on 2 types of distributed data storage methods: </a:t>
            </a:r>
            <a:r>
              <a:rPr lang="en-US" altLang="ko-KR" sz="1600" b="1" u="sng" spc="-80" dirty="0" err="1">
                <a:solidFill>
                  <a:srgbClr val="FF0000"/>
                </a:solidFill>
                <a:latin typeface="+mj-ea"/>
                <a:ea typeface="+mj-ea"/>
              </a:rPr>
              <a:t>HDSSL</a:t>
            </a:r>
            <a:r>
              <a:rPr lang="en-US" altLang="ko-KR" sz="1600" b="1" u="sng" spc="-80" dirty="0">
                <a:solidFill>
                  <a:srgbClr val="FF0000"/>
                </a:solidFill>
                <a:latin typeface="+mj-ea"/>
                <a:ea typeface="+mj-ea"/>
              </a:rPr>
              <a:t>-Horizontally Distributed Semi-Supervised Learning and </a:t>
            </a:r>
            <a:r>
              <a:rPr lang="en-US" altLang="ko-KR" sz="1600" b="1" u="sng" spc="-80" dirty="0" err="1">
                <a:solidFill>
                  <a:srgbClr val="FF0000"/>
                </a:solidFill>
                <a:latin typeface="+mj-ea"/>
                <a:ea typeface="+mj-ea"/>
              </a:rPr>
              <a:t>VDSSL</a:t>
            </a:r>
            <a:r>
              <a:rPr lang="en-US" altLang="ko-KR" sz="1600" b="1" u="sng" spc="-80" dirty="0">
                <a:solidFill>
                  <a:srgbClr val="FF0000"/>
                </a:solidFill>
                <a:latin typeface="+mj-ea"/>
                <a:ea typeface="+mj-ea"/>
              </a:rPr>
              <a:t>-Vertically Distributed Semi-Supervised Learning.</a:t>
            </a:r>
          </a:p>
          <a:p>
            <a:pPr>
              <a:spcBef>
                <a:spcPts val="600"/>
              </a:spcBef>
            </a:pPr>
            <a:endParaRPr lang="en-US" altLang="ko-KR" sz="1600" b="1" spc="-8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ko-KR" sz="1600" b="1" u="sng" spc="-80" dirty="0">
                <a:solidFill>
                  <a:srgbClr val="FF0000"/>
                </a:solidFill>
                <a:latin typeface="+mj-ea"/>
                <a:ea typeface="+mj-ea"/>
              </a:rPr>
              <a:t>The proposed algorithms using Random Vector Functional-Link (RVFL) to approximate the mapping training dataset</a:t>
            </a:r>
            <a:r>
              <a:rPr lang="en-US" altLang="ko-KR" sz="1600" b="1" u="sng" spc="-8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6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In </a:t>
            </a:r>
            <a:r>
              <a:rPr lang="en-US" altLang="ko-KR" sz="16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order to deal with a large amount of unlabeled data, the author added the graph Laplacian method to the RVFL model</a:t>
            </a:r>
            <a:r>
              <a:rPr lang="ko-KR" altLang="en-US" sz="16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to allow the mapping progress could predict the unlabeled data at the same time. </a:t>
            </a:r>
            <a:r>
              <a:rPr lang="en-US" altLang="ko-KR" sz="1600" b="1" u="sng" spc="-80" dirty="0">
                <a:solidFill>
                  <a:srgbClr val="FF0000"/>
                </a:solidFill>
                <a:latin typeface="+mj-ea"/>
                <a:ea typeface="+mj-ea"/>
              </a:rPr>
              <a:t>To solve the optimization problem of loss function, the author used Alternating Direction Method of Multipliers (ADMM) strategy to reach the goal</a:t>
            </a:r>
            <a:r>
              <a:rPr lang="en-US" altLang="ko-KR" sz="1600" b="1" u="sng" spc="-8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6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And </a:t>
            </a:r>
            <a:r>
              <a:rPr lang="en-US" altLang="ko-KR" sz="16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finally, a Distributed Average Consensus (DAC) strategy is designed to compute the global average of the local vectors over the communication network.</a:t>
            </a:r>
          </a:p>
          <a:p>
            <a:pPr>
              <a:spcBef>
                <a:spcPts val="600"/>
              </a:spcBef>
            </a:pPr>
            <a:endParaRPr lang="ko-KR" altLang="en-US" sz="1600" b="1" spc="-8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95"/>
    </mc:Choice>
    <mc:Fallback xmlns="">
      <p:transition spd="slow" advTm="12989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0" y="243427"/>
            <a:ext cx="32183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 smtClean="0">
                <a:solidFill>
                  <a:srgbClr val="004C86"/>
                </a:solidFill>
              </a:rPr>
              <a:t>1. INTRODUCTION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7E3F61-54B1-4681-9FAD-10571F26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72" y="1484784"/>
            <a:ext cx="6419056" cy="3640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53C1C-27F5-43C6-92F3-2826A9E7A2C6}"/>
              </a:ext>
            </a:extLst>
          </p:cNvPr>
          <p:cNvSpPr txBox="1"/>
          <p:nvPr/>
        </p:nvSpPr>
        <p:spPr>
          <a:xfrm>
            <a:off x="755576" y="5101525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The data is stored in each node of </a:t>
            </a:r>
            <a:r>
              <a:rPr lang="en-US" altLang="ko-KR" dirty="0" smtClean="0"/>
              <a:t>communication </a:t>
            </a:r>
            <a:r>
              <a:rPr lang="en-US" altLang="ko-KR" dirty="0"/>
              <a:t>network, each node contains </a:t>
            </a:r>
            <a:r>
              <a:rPr lang="en-US" altLang="ko-KR" dirty="0" smtClean="0"/>
              <a:t>labeled </a:t>
            </a:r>
            <a:r>
              <a:rPr lang="en-US" altLang="ko-KR" dirty="0"/>
              <a:t>and unlabeled data.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Each node is individually assigned an </a:t>
            </a:r>
            <a:r>
              <a:rPr lang="en-US" altLang="ko-KR" dirty="0" err="1"/>
              <a:t>RVFL</a:t>
            </a:r>
            <a:r>
              <a:rPr lang="en-US" altLang="ko-KR" dirty="0"/>
              <a:t> network</a:t>
            </a:r>
            <a:r>
              <a:rPr lang="ko-KR" altLang="en-US" dirty="0"/>
              <a:t> </a:t>
            </a:r>
            <a:r>
              <a:rPr lang="en-US" altLang="ko-KR" dirty="0"/>
              <a:t>to learn mapping from training data.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762CE-DD39-4AD6-B33F-EC76A8C71DA9}"/>
              </a:ext>
            </a:extLst>
          </p:cNvPr>
          <p:cNvSpPr txBox="1"/>
          <p:nvPr/>
        </p:nvSpPr>
        <p:spPr>
          <a:xfrm>
            <a:off x="993424" y="1016684"/>
            <a:ext cx="660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General Approach of </a:t>
            </a:r>
            <a:r>
              <a:rPr lang="en-US" altLang="ko-KR" sz="1600" b="1" dirty="0" smtClean="0">
                <a:latin typeface="+mj-ea"/>
                <a:ea typeface="+mj-ea"/>
              </a:rPr>
              <a:t>DSSL (Distributed </a:t>
            </a:r>
            <a:r>
              <a:rPr lang="en-US" altLang="ko-KR" sz="1600" b="1" dirty="0">
                <a:latin typeface="+mj-ea"/>
                <a:ea typeface="+mj-ea"/>
              </a:rPr>
              <a:t>semi-supervised </a:t>
            </a:r>
            <a:r>
              <a:rPr lang="en-US" altLang="ko-KR" sz="1600" b="1" dirty="0" smtClean="0">
                <a:latin typeface="+mj-ea"/>
                <a:ea typeface="+mj-ea"/>
              </a:rPr>
              <a:t>learning)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4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56"/>
    </mc:Choice>
    <mc:Fallback xmlns="">
      <p:transition spd="slow" advTm="4775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0" y="243427"/>
            <a:ext cx="7970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2. Case study-Distributed semi-supervised learning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832063-7DBC-4F56-9815-D80CCEFC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23" y="1342470"/>
            <a:ext cx="5940152" cy="2763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44DBBC-E862-47DC-9381-F591C0108E95}"/>
              </a:ext>
            </a:extLst>
          </p:cNvPr>
          <p:cNvSpPr txBox="1"/>
          <p:nvPr/>
        </p:nvSpPr>
        <p:spPr>
          <a:xfrm>
            <a:off x="993424" y="1016684"/>
            <a:ext cx="2997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A. </a:t>
            </a:r>
            <a:r>
              <a:rPr lang="en-US" altLang="ko-KR" sz="1600" b="1" dirty="0">
                <a:latin typeface="+mj-ea"/>
                <a:ea typeface="+mj-ea"/>
              </a:rPr>
              <a:t>HDSSL(Horizontally </a:t>
            </a:r>
            <a:r>
              <a:rPr lang="en-US" altLang="ko-KR" sz="1600" b="1" dirty="0" smtClean="0">
                <a:latin typeface="+mj-ea"/>
                <a:ea typeface="+mj-ea"/>
              </a:rPr>
              <a:t>DSSL)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FDC33-BB7B-4A03-810E-DD91D923B255}"/>
              </a:ext>
            </a:extLst>
          </p:cNvPr>
          <p:cNvSpPr txBox="1"/>
          <p:nvPr/>
        </p:nvSpPr>
        <p:spPr>
          <a:xfrm>
            <a:off x="1259632" y="4689324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An illustration of distributed samples or horizontally partitioned data. Training samples are horizontally split across samples and separately distributed on each node over the communication network.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38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14"/>
    </mc:Choice>
    <mc:Fallback xmlns="">
      <p:transition spd="slow" advTm="3611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0" y="243427"/>
            <a:ext cx="782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2. Case study-Distributed semi-supervised learning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C7284-07E3-46F5-8545-D3D84C58B16A}"/>
              </a:ext>
            </a:extLst>
          </p:cNvPr>
          <p:cNvSpPr txBox="1"/>
          <p:nvPr/>
        </p:nvSpPr>
        <p:spPr>
          <a:xfrm>
            <a:off x="993424" y="1016684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B. </a:t>
            </a:r>
            <a:r>
              <a:rPr lang="en-US" altLang="ko-KR" sz="1600" b="1" dirty="0" err="1">
                <a:latin typeface="+mn-ea"/>
              </a:rPr>
              <a:t>VDSSL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D9F7E7-7EEF-4A4B-A20D-49F9CE6F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97" y="1296719"/>
            <a:ext cx="4449403" cy="3712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00A2FF-452A-4D01-8121-8340D29E4900}"/>
              </a:ext>
            </a:extLst>
          </p:cNvPr>
          <p:cNvSpPr txBox="1"/>
          <p:nvPr/>
        </p:nvSpPr>
        <p:spPr>
          <a:xfrm>
            <a:off x="1403647" y="5044912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An illustration of distributed features or vertically partitioned data</a:t>
            </a:r>
            <a:r>
              <a:rPr lang="en-US" altLang="ko-KR" sz="1600" dirty="0"/>
              <a:t>. A type of DSSL where training samples are vertically partitioned, the entire training data is stored separately on each node via communication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Then</a:t>
            </a:r>
            <a:r>
              <a:rPr lang="en-US" altLang="ko-KR" sz="1600" dirty="0" smtClean="0"/>
              <a:t>, each part of features is stored on the corresponding node over the communication networks.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01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5"/>
    </mc:Choice>
    <mc:Fallback xmlns="">
      <p:transition spd="slow" advTm="1780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3E0CB-21F3-40E5-B407-C415ABA6F2DE}"/>
              </a:ext>
            </a:extLst>
          </p:cNvPr>
          <p:cNvSpPr txBox="1"/>
          <p:nvPr/>
        </p:nvSpPr>
        <p:spPr>
          <a:xfrm>
            <a:off x="561600" y="849450"/>
            <a:ext cx="74667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ko-KR" dirty="0" err="1"/>
              <a:t>RVFL</a:t>
            </a:r>
            <a:r>
              <a:rPr lang="en-US" altLang="ko-KR" dirty="0"/>
              <a:t> (Random Vector Functional-Link)</a:t>
            </a:r>
          </a:p>
          <a:p>
            <a:endParaRPr lang="en-US" altLang="ko-KR" dirty="0"/>
          </a:p>
          <a:p>
            <a:r>
              <a:rPr lang="en-US" altLang="ko-KR" dirty="0" smtClean="0"/>
              <a:t>RVFL is a neural network architecture. The feature of this architecture is that the weight values of other layers except the last output layer are randomly generated.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advantage of this structure is that it </a:t>
            </a:r>
          </a:p>
          <a:p>
            <a:r>
              <a:rPr lang="en-US" altLang="ko-KR" dirty="0" smtClean="0"/>
              <a:t>can greatly reduce training time. The </a:t>
            </a:r>
          </a:p>
          <a:p>
            <a:r>
              <a:rPr lang="en-US" altLang="ko-KR" dirty="0" smtClean="0"/>
              <a:t>prediction error is related to the last one </a:t>
            </a:r>
          </a:p>
          <a:p>
            <a:r>
              <a:rPr lang="en-US" altLang="ko-KR" dirty="0" smtClean="0"/>
              <a:t>hidden layer, so the optimal mapping </a:t>
            </a:r>
          </a:p>
          <a:p>
            <a:r>
              <a:rPr lang="en-US" altLang="ko-KR" dirty="0" smtClean="0"/>
              <a:t>matrix w can be obtained through the </a:t>
            </a:r>
          </a:p>
          <a:p>
            <a:r>
              <a:rPr lang="en-US" altLang="ko-KR" dirty="0" smtClean="0"/>
              <a:t>process of solving a linear least square </a:t>
            </a:r>
          </a:p>
          <a:p>
            <a:r>
              <a:rPr lang="en-US" altLang="ko-KR" dirty="0" smtClean="0"/>
              <a:t>method.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The solution of above as the following expression: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 or                                     (N&lt;L)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787B26-CEB0-41AA-9EE4-77290C78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92" y="2030725"/>
            <a:ext cx="3040192" cy="26944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D99AA7-7F02-4345-A5EE-6E699A03F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43" y="4434631"/>
            <a:ext cx="3733800" cy="581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10E669-57F8-4E40-B817-A7D6FB6FD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43" y="5451513"/>
            <a:ext cx="2619375" cy="476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4BE029-1045-4C1F-9AAE-E2F57F203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5451513"/>
            <a:ext cx="2695575" cy="485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600" y="240044"/>
            <a:ext cx="811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 smtClean="0">
                <a:solidFill>
                  <a:srgbClr val="004C86"/>
                </a:solidFill>
              </a:rPr>
              <a:t>3</a:t>
            </a:r>
            <a:r>
              <a:rPr lang="en-US" altLang="ko-KR" sz="2600" b="1" spc="-80" dirty="0">
                <a:solidFill>
                  <a:srgbClr val="004C86"/>
                </a:solidFill>
              </a:rPr>
              <a:t>. Method: HDSSL and VDSSL with RVFL and </a:t>
            </a:r>
            <a:r>
              <a:rPr lang="en-US" altLang="ko-KR" sz="2600" b="1" spc="-80" dirty="0" smtClean="0">
                <a:solidFill>
                  <a:srgbClr val="004C86"/>
                </a:solidFill>
              </a:rPr>
              <a:t>ADMM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6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E33ADF-837B-415D-927C-3E86E68BE0E5}"/>
              </a:ext>
            </a:extLst>
          </p:cNvPr>
          <p:cNvSpPr txBox="1"/>
          <p:nvPr/>
        </p:nvSpPr>
        <p:spPr>
          <a:xfrm>
            <a:off x="585334" y="863532"/>
            <a:ext cx="7056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B. Lap-</a:t>
            </a:r>
            <a:r>
              <a:rPr lang="en-US" altLang="ko-KR" dirty="0" err="1"/>
              <a:t>RVFL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order to predict the unlabeled data, the author adds a manifold regularization item to the loss function of </a:t>
            </a:r>
            <a:r>
              <a:rPr lang="en-US" altLang="ko-KR" dirty="0" err="1"/>
              <a:t>RVFL</a:t>
            </a:r>
            <a:r>
              <a:rPr lang="en-US" altLang="ko-KR" dirty="0"/>
              <a:t>, written as follows:</a:t>
            </a:r>
          </a:p>
          <a:p>
            <a:endParaRPr lang="en-US" altLang="ko-KR" dirty="0"/>
          </a:p>
          <a:p>
            <a:r>
              <a:rPr lang="en-US" altLang="ko-KR" dirty="0"/>
              <a:t>Through the principle of graph Laplacian, this regularization item can be written as follows:</a:t>
            </a:r>
          </a:p>
          <a:p>
            <a:endParaRPr lang="en-US" altLang="ko-KR" dirty="0"/>
          </a:p>
          <a:p>
            <a:r>
              <a:rPr lang="en-US" altLang="ko-KR" dirty="0"/>
              <a:t>Therefore, the final form of the predicted loss function of the model is:</a:t>
            </a:r>
          </a:p>
          <a:p>
            <a:endParaRPr lang="en-US" altLang="ko-KR" dirty="0"/>
          </a:p>
          <a:p>
            <a:r>
              <a:rPr lang="en-US" altLang="ko-KR" dirty="0"/>
              <a:t>The solution of above is: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   or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9ACE7-C5B9-4041-A210-9F7DF440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634" y="2015660"/>
            <a:ext cx="1800200" cy="5513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CFA58D-8E57-4F2E-927C-CC0DB4A71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839" y="2976476"/>
            <a:ext cx="1323789" cy="298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663816-4438-4200-9D7F-EEDA1E7B2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331" y="3630596"/>
            <a:ext cx="4342806" cy="5695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7C099F-A147-4B41-B810-0BBD70461C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50" y="4697034"/>
            <a:ext cx="2952328" cy="4074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B12B16-FC5D-4738-AD0E-7AE63329C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527" y="4728270"/>
            <a:ext cx="2900742" cy="3449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600" y="240044"/>
            <a:ext cx="811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 smtClean="0">
                <a:solidFill>
                  <a:srgbClr val="004C86"/>
                </a:solidFill>
              </a:rPr>
              <a:t>3</a:t>
            </a:r>
            <a:r>
              <a:rPr lang="en-US" altLang="ko-KR" sz="2600" b="1" spc="-80" dirty="0">
                <a:solidFill>
                  <a:srgbClr val="004C86"/>
                </a:solidFill>
              </a:rPr>
              <a:t>. Method: HDSSL and VDSSL with RVFL and </a:t>
            </a:r>
            <a:r>
              <a:rPr lang="en-US" altLang="ko-KR" sz="2600" b="1" spc="-80" dirty="0" smtClean="0">
                <a:solidFill>
                  <a:srgbClr val="004C86"/>
                </a:solidFill>
              </a:rPr>
              <a:t>ADMM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9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201"/>
    </mc:Choice>
    <mc:Fallback xmlns="">
      <p:transition spd="slow" advTm="7720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824A464-09DE-41A8-ACE8-88A3768F7731}"/>
              </a:ext>
            </a:extLst>
          </p:cNvPr>
          <p:cNvSpPr/>
          <p:nvPr/>
        </p:nvSpPr>
        <p:spPr>
          <a:xfrm>
            <a:off x="359532" y="735870"/>
            <a:ext cx="8424936" cy="36000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0FF7D-3851-423B-8913-157743AE21CE}"/>
              </a:ext>
            </a:extLst>
          </p:cNvPr>
          <p:cNvSpPr txBox="1"/>
          <p:nvPr/>
        </p:nvSpPr>
        <p:spPr>
          <a:xfrm>
            <a:off x="585334" y="863532"/>
            <a:ext cx="79471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C. </a:t>
            </a:r>
            <a:r>
              <a:rPr lang="en-US" altLang="ko-KR" dirty="0" err="1"/>
              <a:t>ADMM</a:t>
            </a:r>
            <a:r>
              <a:rPr lang="en-US" altLang="ko-KR" dirty="0"/>
              <a:t> and DAC</a:t>
            </a:r>
          </a:p>
          <a:p>
            <a:endParaRPr lang="en-US" altLang="ko-KR" dirty="0"/>
          </a:p>
          <a:p>
            <a:r>
              <a:rPr lang="en-US" altLang="ko-KR" dirty="0"/>
              <a:t>An approximation algorithm that solves a complex original problem by dividing it into </a:t>
            </a:r>
            <a:r>
              <a:rPr lang="en-US" altLang="ko-KR" dirty="0" err="1"/>
              <a:t>subproblems</a:t>
            </a:r>
            <a:r>
              <a:rPr lang="en-US" altLang="ko-KR" dirty="0"/>
              <a:t> that are easier to optimize than the original problem and combining them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Useful for optimizing complex objective </a:t>
            </a:r>
            <a:r>
              <a:rPr lang="en-US" altLang="ko-KR" dirty="0" smtClean="0"/>
              <a:t>functions.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is widely used in statistics and machine learning because a systematic algorithm can be constructed based on the dual theory and proximal operator theory.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9E0C7D-6FB3-472D-84AA-DECFE8CF1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08" y="4375630"/>
            <a:ext cx="4824536" cy="429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1275FB-1CD1-42A8-B100-7FCDF1B99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797152"/>
            <a:ext cx="3661384" cy="867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600" y="240044"/>
            <a:ext cx="811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 smtClean="0">
                <a:solidFill>
                  <a:srgbClr val="004C86"/>
                </a:solidFill>
              </a:rPr>
              <a:t>3</a:t>
            </a:r>
            <a:r>
              <a:rPr lang="en-US" altLang="ko-KR" sz="2600" b="1" spc="-80" dirty="0">
                <a:solidFill>
                  <a:srgbClr val="004C86"/>
                </a:solidFill>
              </a:rPr>
              <a:t>. Method: HDSSL and VDSSL with RVFL and </a:t>
            </a:r>
            <a:r>
              <a:rPr lang="en-US" altLang="ko-KR" sz="2600" b="1" spc="-80" dirty="0" smtClean="0">
                <a:solidFill>
                  <a:srgbClr val="004C86"/>
                </a:solidFill>
              </a:rPr>
              <a:t>ADMM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64"/>
    </mc:Choice>
    <mc:Fallback xmlns="">
      <p:transition spd="slow" advTm="10966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1605</Words>
  <Application>Microsoft Office PowerPoint</Application>
  <PresentationFormat>화면 슬라이드 쇼(4:3)</PresentationFormat>
  <Paragraphs>177</Paragraphs>
  <Slides>18</Slides>
  <Notes>12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PARK</cp:lastModifiedBy>
  <cp:revision>71</cp:revision>
  <dcterms:created xsi:type="dcterms:W3CDTF">2014-07-02T04:30:08Z</dcterms:created>
  <dcterms:modified xsi:type="dcterms:W3CDTF">2021-06-14T09:06:15Z</dcterms:modified>
</cp:coreProperties>
</file>