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customXml/itemProps1.xml" ContentType="application/vnd.openxmlformats-officedocument.customXmlProperties+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docProps/custom.xml" ContentType="application/vnd.openxmlformats-officedocument.custom-properties+xml"/>
  <Override PartName="/ppt/commentAuthors.xml" ContentType="application/vnd.openxmlformats-officedocument.presentationml.commentAuthors+xml"/>
  <Override PartName="/ppt/charts/chart3.xml" ContentType="application/vnd.openxmlformats-officedocument.drawingml.chart+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ppt/notesSlides/notesSlide5.xml" ContentType="application/vnd.openxmlformats-officedocument.presentationml.notesSlide+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bin" ContentType="application/vnd.openxmlformats-officedocument.oleObject"/>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Default Extension="emf" ContentType="image/x-emf"/>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charts/chart4.xml" ContentType="application/vnd.openxmlformats-officedocument.drawingml.chart+xml"/>
  <Override PartName="/ppt/slides/slide8.xml" ContentType="application/vnd.openxmlformats-officedocument.presentationml.slide+xml"/>
  <Override PartName="/ppt/notesSlides/notesSlide4.xml" ContentType="application/vnd.openxmlformats-officedocument.presentationml.notesSlide+xml"/>
  <Override PartName="/ppt/charts/chart2.xml" ContentType="application/vnd.openxmlformats-officedocument.drawingml.chart+xml"/>
  <Override PartName="/docProps/core.xml" ContentType="application/vnd.openxmlformats-package.core-properties+xml"/>
  <Override PartName="/customXml/itemProps3.xml" ContentType="application/vnd.openxmlformats-officedocument.customXml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4"/>
  </p:sldMasterIdLst>
  <p:notesMasterIdLst>
    <p:notesMasterId r:id="rId50"/>
  </p:notesMasterIdLst>
  <p:sldIdLst>
    <p:sldId id="347" r:id="rId5"/>
    <p:sldId id="418" r:id="rId6"/>
    <p:sldId id="419" r:id="rId7"/>
    <p:sldId id="420" r:id="rId8"/>
    <p:sldId id="421" r:id="rId9"/>
    <p:sldId id="422" r:id="rId10"/>
    <p:sldId id="423" r:id="rId11"/>
    <p:sldId id="424" r:id="rId12"/>
    <p:sldId id="425" r:id="rId13"/>
    <p:sldId id="426" r:id="rId14"/>
    <p:sldId id="427" r:id="rId15"/>
    <p:sldId id="428" r:id="rId16"/>
    <p:sldId id="429" r:id="rId17"/>
    <p:sldId id="430" r:id="rId18"/>
    <p:sldId id="431" r:id="rId19"/>
    <p:sldId id="432" r:id="rId20"/>
    <p:sldId id="433" r:id="rId21"/>
    <p:sldId id="434" r:id="rId22"/>
    <p:sldId id="435" r:id="rId23"/>
    <p:sldId id="436" r:id="rId24"/>
    <p:sldId id="437" r:id="rId25"/>
    <p:sldId id="438" r:id="rId26"/>
    <p:sldId id="439" r:id="rId27"/>
    <p:sldId id="460" r:id="rId28"/>
    <p:sldId id="440" r:id="rId29"/>
    <p:sldId id="441" r:id="rId30"/>
    <p:sldId id="442" r:id="rId31"/>
    <p:sldId id="443" r:id="rId32"/>
    <p:sldId id="444" r:id="rId33"/>
    <p:sldId id="445" r:id="rId34"/>
    <p:sldId id="446" r:id="rId35"/>
    <p:sldId id="447" r:id="rId36"/>
    <p:sldId id="448" r:id="rId37"/>
    <p:sldId id="449" r:id="rId38"/>
    <p:sldId id="450" r:id="rId39"/>
    <p:sldId id="451" r:id="rId40"/>
    <p:sldId id="452" r:id="rId41"/>
    <p:sldId id="453" r:id="rId42"/>
    <p:sldId id="454" r:id="rId43"/>
    <p:sldId id="455" r:id="rId44"/>
    <p:sldId id="456" r:id="rId45"/>
    <p:sldId id="457" r:id="rId46"/>
    <p:sldId id="458" r:id="rId47"/>
    <p:sldId id="459" r:id="rId48"/>
    <p:sldId id="351" r:id="rId49"/>
  </p:sldIdLst>
  <p:sldSz cx="9144000" cy="6858000" type="screen4x3"/>
  <p:notesSz cx="6742113" cy="9872663"/>
  <p:custDataLst>
    <p:tags r:id="rId51"/>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Kowan, Joseph F" initials="JFK"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65CCE9"/>
    <a:srgbClr val="007298"/>
    <a:srgbClr val="215C9F"/>
    <a:srgbClr val="E4ECF0"/>
    <a:srgbClr val="AA1A33"/>
    <a:srgbClr val="C5DCE9"/>
    <a:srgbClr val="B9D2DC"/>
    <a:srgbClr val="A5A5A5"/>
    <a:srgbClr val="5E4565"/>
    <a:srgbClr val="F56E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9" autoAdjust="0"/>
    <p:restoredTop sz="82367" autoAdjust="0"/>
  </p:normalViewPr>
  <p:slideViewPr>
    <p:cSldViewPr showGuides="1">
      <p:cViewPr varScale="1">
        <p:scale>
          <a:sx n="85" d="100"/>
          <a:sy n="85" d="100"/>
        </p:scale>
        <p:origin x="-1518" y="-78"/>
      </p:cViewPr>
      <p:guideLst>
        <p:guide orient="horz" pos="144"/>
        <p:guide orient="horz" pos="4080"/>
        <p:guide orient="horz" pos="3936"/>
        <p:guide orient="horz" pos="1584"/>
        <p:guide pos="3168"/>
        <p:guide pos="288"/>
        <p:guide pos="5472"/>
        <p:guide pos="3840"/>
        <p:guide pos="4560"/>
      </p:guideLst>
    </p:cSldViewPr>
  </p:slideViewPr>
  <p:notesTextViewPr>
    <p:cViewPr>
      <p:scale>
        <a:sx n="1" d="1"/>
        <a:sy n="1" d="1"/>
      </p:scale>
      <p:origin x="0" y="0"/>
    </p:cViewPr>
  </p:notesTextViewPr>
  <p:sorterViewPr>
    <p:cViewPr>
      <p:scale>
        <a:sx n="100" d="100"/>
        <a:sy n="100" d="100"/>
      </p:scale>
      <p:origin x="0" y="0"/>
    </p:cViewPr>
  </p:sorterViewPr>
  <p:notesViewPr>
    <p:cSldViewPr showGuides="1">
      <p:cViewPr varScale="1">
        <p:scale>
          <a:sx n="84" d="100"/>
          <a:sy n="84" d="100"/>
        </p:scale>
        <p:origin x="-876" y="-78"/>
      </p:cViewPr>
      <p:guideLst>
        <p:guide orient="horz" pos="3110"/>
        <p:guide pos="2124"/>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notesMaster" Target="notesMasters/notesMaster1.xml"/><Relationship Id="rId55"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tags" Target="tags/tag1.xml"/><Relationship Id="rId3" Type="http://schemas.openxmlformats.org/officeDocument/2006/relationships/customXml" Target="../customXml/item3.xml"/></Relationships>
</file>

<file path=ppt/charts/_rels/chart1.xml.rels><?xml version="1.0" encoding="UTF-8" standalone="yes"?>
<Relationships xmlns="http://schemas.openxmlformats.org/package/2006/relationships"><Relationship Id="rId1" Type="http://schemas.openxmlformats.org/officeDocument/2006/relationships/oleObject" Target="file:///C:\Users\e483440\AppData\Local\Microsoft\Windows\Temporary%20Internet%20Files\Content.Outlook\VWPAXUFL\Investor%20Structure%20Comparison.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e483440\AppData\Local\Microsoft\Windows\Temporary%20Internet%20Files\Content.Outlook\VWPAXUFL\Investor%20Structure%20Comparison.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C:\Users\e483440\AppData\Local\Microsoft\Windows\Temporary%20Internet%20Files\Content.Outlook\VWPAXUFL\Investor%20Structure%20Comparison.xlsx"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file:///C:\Users\e483440\AppData\Local\Microsoft\Windows\Temporary%20Internet%20Files\Content.Outlook\VWPAXUFL\Investor%20Structure%20Comparison.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zh-CN"/>
  <c:chart>
    <c:plotArea>
      <c:layout/>
      <c:areaChart>
        <c:grouping val="stacked"/>
        <c:ser>
          <c:idx val="1"/>
          <c:order val="0"/>
          <c:tx>
            <c:strRef>
              <c:f>美国股市!$B$2</c:f>
              <c:strCache>
                <c:ptCount val="1"/>
                <c:pt idx="0">
                  <c:v>个人投资者</c:v>
                </c:pt>
              </c:strCache>
            </c:strRef>
          </c:tx>
          <c:spPr>
            <a:solidFill>
              <a:schemeClr val="accent1">
                <a:lumMod val="50000"/>
              </a:schemeClr>
            </a:solidFill>
          </c:spPr>
          <c:cat>
            <c:numRef>
              <c:f>美国股市!$A$3:$A$74</c:f>
              <c:numCache>
                <c:formatCode>General</c:formatCode>
                <c:ptCount val="72"/>
                <c:pt idx="0">
                  <c:v>1945</c:v>
                </c:pt>
                <c:pt idx="1">
                  <c:v>1946</c:v>
                </c:pt>
                <c:pt idx="2">
                  <c:v>1947</c:v>
                </c:pt>
                <c:pt idx="3">
                  <c:v>1948</c:v>
                </c:pt>
                <c:pt idx="4">
                  <c:v>1949</c:v>
                </c:pt>
                <c:pt idx="5">
                  <c:v>1950</c:v>
                </c:pt>
                <c:pt idx="6">
                  <c:v>1951</c:v>
                </c:pt>
                <c:pt idx="7">
                  <c:v>1952</c:v>
                </c:pt>
                <c:pt idx="8">
                  <c:v>1953</c:v>
                </c:pt>
                <c:pt idx="9">
                  <c:v>1954</c:v>
                </c:pt>
                <c:pt idx="10">
                  <c:v>1955</c:v>
                </c:pt>
                <c:pt idx="11">
                  <c:v>1956</c:v>
                </c:pt>
                <c:pt idx="12">
                  <c:v>1957</c:v>
                </c:pt>
                <c:pt idx="13">
                  <c:v>1958</c:v>
                </c:pt>
                <c:pt idx="14">
                  <c:v>1959</c:v>
                </c:pt>
                <c:pt idx="15">
                  <c:v>1960</c:v>
                </c:pt>
                <c:pt idx="16">
                  <c:v>1961</c:v>
                </c:pt>
                <c:pt idx="17">
                  <c:v>1962</c:v>
                </c:pt>
                <c:pt idx="18">
                  <c:v>1963</c:v>
                </c:pt>
                <c:pt idx="19">
                  <c:v>1964</c:v>
                </c:pt>
                <c:pt idx="20">
                  <c:v>1965</c:v>
                </c:pt>
                <c:pt idx="21">
                  <c:v>1966</c:v>
                </c:pt>
                <c:pt idx="22">
                  <c:v>1967</c:v>
                </c:pt>
                <c:pt idx="23">
                  <c:v>1968</c:v>
                </c:pt>
                <c:pt idx="24">
                  <c:v>1969</c:v>
                </c:pt>
                <c:pt idx="25">
                  <c:v>1970</c:v>
                </c:pt>
                <c:pt idx="26">
                  <c:v>1971</c:v>
                </c:pt>
                <c:pt idx="27">
                  <c:v>1972</c:v>
                </c:pt>
                <c:pt idx="28">
                  <c:v>1973</c:v>
                </c:pt>
                <c:pt idx="29">
                  <c:v>1974</c:v>
                </c:pt>
                <c:pt idx="30">
                  <c:v>1975</c:v>
                </c:pt>
                <c:pt idx="31">
                  <c:v>1976</c:v>
                </c:pt>
                <c:pt idx="32">
                  <c:v>1977</c:v>
                </c:pt>
                <c:pt idx="33">
                  <c:v>1978</c:v>
                </c:pt>
                <c:pt idx="34">
                  <c:v>1979</c:v>
                </c:pt>
                <c:pt idx="35">
                  <c:v>1980</c:v>
                </c:pt>
                <c:pt idx="36">
                  <c:v>1981</c:v>
                </c:pt>
                <c:pt idx="37">
                  <c:v>1982</c:v>
                </c:pt>
                <c:pt idx="38">
                  <c:v>1983</c:v>
                </c:pt>
                <c:pt idx="39">
                  <c:v>1984</c:v>
                </c:pt>
                <c:pt idx="40">
                  <c:v>1985</c:v>
                </c:pt>
                <c:pt idx="41">
                  <c:v>1986</c:v>
                </c:pt>
                <c:pt idx="42">
                  <c:v>1987</c:v>
                </c:pt>
                <c:pt idx="43">
                  <c:v>1988</c:v>
                </c:pt>
                <c:pt idx="44">
                  <c:v>1989</c:v>
                </c:pt>
                <c:pt idx="45">
                  <c:v>1990</c:v>
                </c:pt>
                <c:pt idx="46">
                  <c:v>1991</c:v>
                </c:pt>
                <c:pt idx="47">
                  <c:v>1992</c:v>
                </c:pt>
                <c:pt idx="48">
                  <c:v>1993</c:v>
                </c:pt>
                <c:pt idx="49">
                  <c:v>1994</c:v>
                </c:pt>
                <c:pt idx="50">
                  <c:v>1995</c:v>
                </c:pt>
                <c:pt idx="51">
                  <c:v>1996</c:v>
                </c:pt>
                <c:pt idx="52">
                  <c:v>1997</c:v>
                </c:pt>
                <c:pt idx="53">
                  <c:v>1998</c:v>
                </c:pt>
                <c:pt idx="54">
                  <c:v>1999</c:v>
                </c:pt>
                <c:pt idx="55">
                  <c:v>2000</c:v>
                </c:pt>
                <c:pt idx="56">
                  <c:v>2001</c:v>
                </c:pt>
                <c:pt idx="57">
                  <c:v>2002</c:v>
                </c:pt>
                <c:pt idx="58">
                  <c:v>2003</c:v>
                </c:pt>
                <c:pt idx="59">
                  <c:v>2004</c:v>
                </c:pt>
                <c:pt idx="60">
                  <c:v>2005</c:v>
                </c:pt>
                <c:pt idx="61">
                  <c:v>2006</c:v>
                </c:pt>
                <c:pt idx="62">
                  <c:v>2007</c:v>
                </c:pt>
                <c:pt idx="63">
                  <c:v>2008</c:v>
                </c:pt>
                <c:pt idx="64">
                  <c:v>2009</c:v>
                </c:pt>
                <c:pt idx="65">
                  <c:v>2010</c:v>
                </c:pt>
                <c:pt idx="66">
                  <c:v>2011</c:v>
                </c:pt>
                <c:pt idx="67">
                  <c:v>2012</c:v>
                </c:pt>
                <c:pt idx="68">
                  <c:v>2013</c:v>
                </c:pt>
                <c:pt idx="69">
                  <c:v>2014</c:v>
                </c:pt>
                <c:pt idx="70">
                  <c:v>2015</c:v>
                </c:pt>
                <c:pt idx="71">
                  <c:v>2016</c:v>
                </c:pt>
              </c:numCache>
            </c:numRef>
          </c:cat>
          <c:val>
            <c:numRef>
              <c:f>美国股市!$B$3:$B$74</c:f>
              <c:numCache>
                <c:formatCode>0.0</c:formatCode>
                <c:ptCount val="72"/>
                <c:pt idx="0">
                  <c:v>144.85500000000008</c:v>
                </c:pt>
                <c:pt idx="1">
                  <c:v>138.51499999999999</c:v>
                </c:pt>
                <c:pt idx="2">
                  <c:v>136.405</c:v>
                </c:pt>
                <c:pt idx="3">
                  <c:v>135.48600000000008</c:v>
                </c:pt>
                <c:pt idx="4">
                  <c:v>142.45500000000001</c:v>
                </c:pt>
                <c:pt idx="5">
                  <c:v>164.696</c:v>
                </c:pt>
                <c:pt idx="6">
                  <c:v>184.69800000000001</c:v>
                </c:pt>
                <c:pt idx="7">
                  <c:v>181.107</c:v>
                </c:pt>
                <c:pt idx="8">
                  <c:v>177.572</c:v>
                </c:pt>
                <c:pt idx="9">
                  <c:v>222.89500000000001</c:v>
                </c:pt>
                <c:pt idx="10">
                  <c:v>265.15400000000017</c:v>
                </c:pt>
                <c:pt idx="11">
                  <c:v>287.59099999999984</c:v>
                </c:pt>
                <c:pt idx="12">
                  <c:v>266.23399999999964</c:v>
                </c:pt>
                <c:pt idx="13">
                  <c:v>333.40099999999984</c:v>
                </c:pt>
                <c:pt idx="14">
                  <c:v>364.44200000000001</c:v>
                </c:pt>
                <c:pt idx="15">
                  <c:v>364.553</c:v>
                </c:pt>
                <c:pt idx="16">
                  <c:v>443.21699999999964</c:v>
                </c:pt>
                <c:pt idx="17">
                  <c:v>431.22999999999985</c:v>
                </c:pt>
                <c:pt idx="18">
                  <c:v>469.89499999999981</c:v>
                </c:pt>
                <c:pt idx="19">
                  <c:v>544.12699999999961</c:v>
                </c:pt>
                <c:pt idx="20">
                  <c:v>616.096</c:v>
                </c:pt>
                <c:pt idx="21">
                  <c:v>548.26400000000001</c:v>
                </c:pt>
                <c:pt idx="22">
                  <c:v>682.12800000000004</c:v>
                </c:pt>
                <c:pt idx="23">
                  <c:v>815.33399999999961</c:v>
                </c:pt>
                <c:pt idx="24">
                  <c:v>667.35599999999965</c:v>
                </c:pt>
                <c:pt idx="25">
                  <c:v>650.21299999999997</c:v>
                </c:pt>
                <c:pt idx="26">
                  <c:v>743.72400000000005</c:v>
                </c:pt>
                <c:pt idx="27">
                  <c:v>921.38400000000001</c:v>
                </c:pt>
                <c:pt idx="28">
                  <c:v>693.87</c:v>
                </c:pt>
                <c:pt idx="29">
                  <c:v>445.03399999999976</c:v>
                </c:pt>
                <c:pt idx="30">
                  <c:v>584.59900000000005</c:v>
                </c:pt>
                <c:pt idx="31">
                  <c:v>731.16399999999999</c:v>
                </c:pt>
                <c:pt idx="32">
                  <c:v>630.97</c:v>
                </c:pt>
                <c:pt idx="33">
                  <c:v>640.12900000000002</c:v>
                </c:pt>
                <c:pt idx="34">
                  <c:v>767.88900000000001</c:v>
                </c:pt>
                <c:pt idx="35">
                  <c:v>1010.47</c:v>
                </c:pt>
                <c:pt idx="36">
                  <c:v>905.14499999999998</c:v>
                </c:pt>
                <c:pt idx="37">
                  <c:v>966.31799999999964</c:v>
                </c:pt>
                <c:pt idx="38">
                  <c:v>1088.5729999999999</c:v>
                </c:pt>
                <c:pt idx="39">
                  <c:v>1009.9640000000001</c:v>
                </c:pt>
                <c:pt idx="40">
                  <c:v>1226.8719999999998</c:v>
                </c:pt>
                <c:pt idx="41">
                  <c:v>1495.1689999999999</c:v>
                </c:pt>
                <c:pt idx="42">
                  <c:v>1472.855</c:v>
                </c:pt>
                <c:pt idx="43">
                  <c:v>1766.2660000000001</c:v>
                </c:pt>
                <c:pt idx="44">
                  <c:v>2177.5250000000001</c:v>
                </c:pt>
                <c:pt idx="45">
                  <c:v>1981.36</c:v>
                </c:pt>
                <c:pt idx="46">
                  <c:v>2822.4369999999999</c:v>
                </c:pt>
                <c:pt idx="47">
                  <c:v>3112.8500000000013</c:v>
                </c:pt>
                <c:pt idx="48">
                  <c:v>3478.8890000000001</c:v>
                </c:pt>
                <c:pt idx="49">
                  <c:v>3350.509</c:v>
                </c:pt>
                <c:pt idx="50">
                  <c:v>4498.259</c:v>
                </c:pt>
                <c:pt idx="51">
                  <c:v>4756.076</c:v>
                </c:pt>
                <c:pt idx="52">
                  <c:v>6191.067</c:v>
                </c:pt>
                <c:pt idx="53">
                  <c:v>7526.0710000000008</c:v>
                </c:pt>
                <c:pt idx="54">
                  <c:v>9619.0589999999884</c:v>
                </c:pt>
                <c:pt idx="55">
                  <c:v>7974.4169999999995</c:v>
                </c:pt>
                <c:pt idx="56">
                  <c:v>6873.424</c:v>
                </c:pt>
                <c:pt idx="57">
                  <c:v>5221.3779999999997</c:v>
                </c:pt>
                <c:pt idx="58">
                  <c:v>6811.8280000000004</c:v>
                </c:pt>
                <c:pt idx="59">
                  <c:v>7552.8070000000016</c:v>
                </c:pt>
                <c:pt idx="60">
                  <c:v>8237.2279999999937</c:v>
                </c:pt>
                <c:pt idx="61">
                  <c:v>10195.866999999989</c:v>
                </c:pt>
                <c:pt idx="62">
                  <c:v>10046.929</c:v>
                </c:pt>
                <c:pt idx="63">
                  <c:v>5673.4479999999985</c:v>
                </c:pt>
                <c:pt idx="64">
                  <c:v>7352.8650000000025</c:v>
                </c:pt>
                <c:pt idx="65">
                  <c:v>8704.2090000000007</c:v>
                </c:pt>
                <c:pt idx="66">
                  <c:v>8273.4699999999884</c:v>
                </c:pt>
                <c:pt idx="67">
                  <c:v>9648.2240000000056</c:v>
                </c:pt>
                <c:pt idx="68">
                  <c:v>12744.414000000002</c:v>
                </c:pt>
                <c:pt idx="69">
                  <c:v>14369.054</c:v>
                </c:pt>
                <c:pt idx="70">
                  <c:v>14044.816999999988</c:v>
                </c:pt>
                <c:pt idx="71">
                  <c:v>15621.52</c:v>
                </c:pt>
              </c:numCache>
            </c:numRef>
          </c:val>
        </c:ser>
        <c:ser>
          <c:idx val="2"/>
          <c:order val="1"/>
          <c:tx>
            <c:strRef>
              <c:f>美国股市!$C$2</c:f>
              <c:strCache>
                <c:ptCount val="1"/>
                <c:pt idx="0">
                  <c:v>政府及央行</c:v>
                </c:pt>
              </c:strCache>
            </c:strRef>
          </c:tx>
          <c:spPr>
            <a:solidFill>
              <a:schemeClr val="accent1"/>
            </a:solidFill>
          </c:spPr>
          <c:cat>
            <c:numRef>
              <c:f>美国股市!$A$3:$A$74</c:f>
              <c:numCache>
                <c:formatCode>General</c:formatCode>
                <c:ptCount val="72"/>
                <c:pt idx="0">
                  <c:v>1945</c:v>
                </c:pt>
                <c:pt idx="1">
                  <c:v>1946</c:v>
                </c:pt>
                <c:pt idx="2">
                  <c:v>1947</c:v>
                </c:pt>
                <c:pt idx="3">
                  <c:v>1948</c:v>
                </c:pt>
                <c:pt idx="4">
                  <c:v>1949</c:v>
                </c:pt>
                <c:pt idx="5">
                  <c:v>1950</c:v>
                </c:pt>
                <c:pt idx="6">
                  <c:v>1951</c:v>
                </c:pt>
                <c:pt idx="7">
                  <c:v>1952</c:v>
                </c:pt>
                <c:pt idx="8">
                  <c:v>1953</c:v>
                </c:pt>
                <c:pt idx="9">
                  <c:v>1954</c:v>
                </c:pt>
                <c:pt idx="10">
                  <c:v>1955</c:v>
                </c:pt>
                <c:pt idx="11">
                  <c:v>1956</c:v>
                </c:pt>
                <c:pt idx="12">
                  <c:v>1957</c:v>
                </c:pt>
                <c:pt idx="13">
                  <c:v>1958</c:v>
                </c:pt>
                <c:pt idx="14">
                  <c:v>1959</c:v>
                </c:pt>
                <c:pt idx="15">
                  <c:v>1960</c:v>
                </c:pt>
                <c:pt idx="16">
                  <c:v>1961</c:v>
                </c:pt>
                <c:pt idx="17">
                  <c:v>1962</c:v>
                </c:pt>
                <c:pt idx="18">
                  <c:v>1963</c:v>
                </c:pt>
                <c:pt idx="19">
                  <c:v>1964</c:v>
                </c:pt>
                <c:pt idx="20">
                  <c:v>1965</c:v>
                </c:pt>
                <c:pt idx="21">
                  <c:v>1966</c:v>
                </c:pt>
                <c:pt idx="22">
                  <c:v>1967</c:v>
                </c:pt>
                <c:pt idx="23">
                  <c:v>1968</c:v>
                </c:pt>
                <c:pt idx="24">
                  <c:v>1969</c:v>
                </c:pt>
                <c:pt idx="25">
                  <c:v>1970</c:v>
                </c:pt>
                <c:pt idx="26">
                  <c:v>1971</c:v>
                </c:pt>
                <c:pt idx="27">
                  <c:v>1972</c:v>
                </c:pt>
                <c:pt idx="28">
                  <c:v>1973</c:v>
                </c:pt>
                <c:pt idx="29">
                  <c:v>1974</c:v>
                </c:pt>
                <c:pt idx="30">
                  <c:v>1975</c:v>
                </c:pt>
                <c:pt idx="31">
                  <c:v>1976</c:v>
                </c:pt>
                <c:pt idx="32">
                  <c:v>1977</c:v>
                </c:pt>
                <c:pt idx="33">
                  <c:v>1978</c:v>
                </c:pt>
                <c:pt idx="34">
                  <c:v>1979</c:v>
                </c:pt>
                <c:pt idx="35">
                  <c:v>1980</c:v>
                </c:pt>
                <c:pt idx="36">
                  <c:v>1981</c:v>
                </c:pt>
                <c:pt idx="37">
                  <c:v>1982</c:v>
                </c:pt>
                <c:pt idx="38">
                  <c:v>1983</c:v>
                </c:pt>
                <c:pt idx="39">
                  <c:v>1984</c:v>
                </c:pt>
                <c:pt idx="40">
                  <c:v>1985</c:v>
                </c:pt>
                <c:pt idx="41">
                  <c:v>1986</c:v>
                </c:pt>
                <c:pt idx="42">
                  <c:v>1987</c:v>
                </c:pt>
                <c:pt idx="43">
                  <c:v>1988</c:v>
                </c:pt>
                <c:pt idx="44">
                  <c:v>1989</c:v>
                </c:pt>
                <c:pt idx="45">
                  <c:v>1990</c:v>
                </c:pt>
                <c:pt idx="46">
                  <c:v>1991</c:v>
                </c:pt>
                <c:pt idx="47">
                  <c:v>1992</c:v>
                </c:pt>
                <c:pt idx="48">
                  <c:v>1993</c:v>
                </c:pt>
                <c:pt idx="49">
                  <c:v>1994</c:v>
                </c:pt>
                <c:pt idx="50">
                  <c:v>1995</c:v>
                </c:pt>
                <c:pt idx="51">
                  <c:v>1996</c:v>
                </c:pt>
                <c:pt idx="52">
                  <c:v>1997</c:v>
                </c:pt>
                <c:pt idx="53">
                  <c:v>1998</c:v>
                </c:pt>
                <c:pt idx="54">
                  <c:v>1999</c:v>
                </c:pt>
                <c:pt idx="55">
                  <c:v>2000</c:v>
                </c:pt>
                <c:pt idx="56">
                  <c:v>2001</c:v>
                </c:pt>
                <c:pt idx="57">
                  <c:v>2002</c:v>
                </c:pt>
                <c:pt idx="58">
                  <c:v>2003</c:v>
                </c:pt>
                <c:pt idx="59">
                  <c:v>2004</c:v>
                </c:pt>
                <c:pt idx="60">
                  <c:v>2005</c:v>
                </c:pt>
                <c:pt idx="61">
                  <c:v>2006</c:v>
                </c:pt>
                <c:pt idx="62">
                  <c:v>2007</c:v>
                </c:pt>
                <c:pt idx="63">
                  <c:v>2008</c:v>
                </c:pt>
                <c:pt idx="64">
                  <c:v>2009</c:v>
                </c:pt>
                <c:pt idx="65">
                  <c:v>2010</c:v>
                </c:pt>
                <c:pt idx="66">
                  <c:v>2011</c:v>
                </c:pt>
                <c:pt idx="67">
                  <c:v>2012</c:v>
                </c:pt>
                <c:pt idx="68">
                  <c:v>2013</c:v>
                </c:pt>
                <c:pt idx="69">
                  <c:v>2014</c:v>
                </c:pt>
                <c:pt idx="70">
                  <c:v>2015</c:v>
                </c:pt>
                <c:pt idx="71">
                  <c:v>2016</c:v>
                </c:pt>
              </c:numCache>
            </c:numRef>
          </c:cat>
          <c:val>
            <c:numRef>
              <c:f>美国股市!$C$3:$C$74</c:f>
              <c:numCache>
                <c:formatCode>0.0</c:formatCode>
                <c:ptCount val="72"/>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0.21900000000000008</c:v>
                </c:pt>
                <c:pt idx="42">
                  <c:v>0.68700000000000039</c:v>
                </c:pt>
                <c:pt idx="43">
                  <c:v>1.6879999999999993</c:v>
                </c:pt>
                <c:pt idx="44">
                  <c:v>3.25</c:v>
                </c:pt>
                <c:pt idx="45">
                  <c:v>4.75</c:v>
                </c:pt>
                <c:pt idx="46">
                  <c:v>6.25</c:v>
                </c:pt>
                <c:pt idx="47">
                  <c:v>7.75</c:v>
                </c:pt>
                <c:pt idx="48">
                  <c:v>9.2670000000000012</c:v>
                </c:pt>
                <c:pt idx="49">
                  <c:v>10.598000000000001</c:v>
                </c:pt>
                <c:pt idx="50">
                  <c:v>26.414999999999999</c:v>
                </c:pt>
                <c:pt idx="51">
                  <c:v>46.898000000000003</c:v>
                </c:pt>
                <c:pt idx="52">
                  <c:v>78.426000000000002</c:v>
                </c:pt>
                <c:pt idx="53">
                  <c:v>98.549000000000007</c:v>
                </c:pt>
                <c:pt idx="54">
                  <c:v>98.289000000000001</c:v>
                </c:pt>
                <c:pt idx="55">
                  <c:v>93.214000000000027</c:v>
                </c:pt>
                <c:pt idx="56">
                  <c:v>87.972999999999999</c:v>
                </c:pt>
                <c:pt idx="57">
                  <c:v>79.254000000000005</c:v>
                </c:pt>
                <c:pt idx="58">
                  <c:v>93.444000000000045</c:v>
                </c:pt>
                <c:pt idx="59">
                  <c:v>107.232</c:v>
                </c:pt>
                <c:pt idx="60">
                  <c:v>116.22199999999999</c:v>
                </c:pt>
                <c:pt idx="61">
                  <c:v>133.09700000000001</c:v>
                </c:pt>
                <c:pt idx="62">
                  <c:v>141.91</c:v>
                </c:pt>
                <c:pt idx="63">
                  <c:v>279.51400000000001</c:v>
                </c:pt>
                <c:pt idx="64">
                  <c:v>204.86600000000001</c:v>
                </c:pt>
                <c:pt idx="65">
                  <c:v>203.31</c:v>
                </c:pt>
                <c:pt idx="66">
                  <c:v>182.86</c:v>
                </c:pt>
                <c:pt idx="67">
                  <c:v>178.80700000000004</c:v>
                </c:pt>
                <c:pt idx="68">
                  <c:v>197.80100000000004</c:v>
                </c:pt>
                <c:pt idx="69">
                  <c:v>207.08200000000008</c:v>
                </c:pt>
                <c:pt idx="70">
                  <c:v>211.31300000000002</c:v>
                </c:pt>
                <c:pt idx="71">
                  <c:v>224.791</c:v>
                </c:pt>
              </c:numCache>
            </c:numRef>
          </c:val>
        </c:ser>
        <c:ser>
          <c:idx val="3"/>
          <c:order val="2"/>
          <c:tx>
            <c:strRef>
              <c:f>美国股市!$D$2</c:f>
              <c:strCache>
                <c:ptCount val="1"/>
                <c:pt idx="0">
                  <c:v>养老基金</c:v>
                </c:pt>
              </c:strCache>
            </c:strRef>
          </c:tx>
          <c:spPr>
            <a:solidFill>
              <a:schemeClr val="accent1">
                <a:lumMod val="60000"/>
                <a:lumOff val="40000"/>
              </a:schemeClr>
            </a:solidFill>
          </c:spPr>
          <c:cat>
            <c:numRef>
              <c:f>美国股市!$A$3:$A$74</c:f>
              <c:numCache>
                <c:formatCode>General</c:formatCode>
                <c:ptCount val="72"/>
                <c:pt idx="0">
                  <c:v>1945</c:v>
                </c:pt>
                <c:pt idx="1">
                  <c:v>1946</c:v>
                </c:pt>
                <c:pt idx="2">
                  <c:v>1947</c:v>
                </c:pt>
                <c:pt idx="3">
                  <c:v>1948</c:v>
                </c:pt>
                <c:pt idx="4">
                  <c:v>1949</c:v>
                </c:pt>
                <c:pt idx="5">
                  <c:v>1950</c:v>
                </c:pt>
                <c:pt idx="6">
                  <c:v>1951</c:v>
                </c:pt>
                <c:pt idx="7">
                  <c:v>1952</c:v>
                </c:pt>
                <c:pt idx="8">
                  <c:v>1953</c:v>
                </c:pt>
                <c:pt idx="9">
                  <c:v>1954</c:v>
                </c:pt>
                <c:pt idx="10">
                  <c:v>1955</c:v>
                </c:pt>
                <c:pt idx="11">
                  <c:v>1956</c:v>
                </c:pt>
                <c:pt idx="12">
                  <c:v>1957</c:v>
                </c:pt>
                <c:pt idx="13">
                  <c:v>1958</c:v>
                </c:pt>
                <c:pt idx="14">
                  <c:v>1959</c:v>
                </c:pt>
                <c:pt idx="15">
                  <c:v>1960</c:v>
                </c:pt>
                <c:pt idx="16">
                  <c:v>1961</c:v>
                </c:pt>
                <c:pt idx="17">
                  <c:v>1962</c:v>
                </c:pt>
                <c:pt idx="18">
                  <c:v>1963</c:v>
                </c:pt>
                <c:pt idx="19">
                  <c:v>1964</c:v>
                </c:pt>
                <c:pt idx="20">
                  <c:v>1965</c:v>
                </c:pt>
                <c:pt idx="21">
                  <c:v>1966</c:v>
                </c:pt>
                <c:pt idx="22">
                  <c:v>1967</c:v>
                </c:pt>
                <c:pt idx="23">
                  <c:v>1968</c:v>
                </c:pt>
                <c:pt idx="24">
                  <c:v>1969</c:v>
                </c:pt>
                <c:pt idx="25">
                  <c:v>1970</c:v>
                </c:pt>
                <c:pt idx="26">
                  <c:v>1971</c:v>
                </c:pt>
                <c:pt idx="27">
                  <c:v>1972</c:v>
                </c:pt>
                <c:pt idx="28">
                  <c:v>1973</c:v>
                </c:pt>
                <c:pt idx="29">
                  <c:v>1974</c:v>
                </c:pt>
                <c:pt idx="30">
                  <c:v>1975</c:v>
                </c:pt>
                <c:pt idx="31">
                  <c:v>1976</c:v>
                </c:pt>
                <c:pt idx="32">
                  <c:v>1977</c:v>
                </c:pt>
                <c:pt idx="33">
                  <c:v>1978</c:v>
                </c:pt>
                <c:pt idx="34">
                  <c:v>1979</c:v>
                </c:pt>
                <c:pt idx="35">
                  <c:v>1980</c:v>
                </c:pt>
                <c:pt idx="36">
                  <c:v>1981</c:v>
                </c:pt>
                <c:pt idx="37">
                  <c:v>1982</c:v>
                </c:pt>
                <c:pt idx="38">
                  <c:v>1983</c:v>
                </c:pt>
                <c:pt idx="39">
                  <c:v>1984</c:v>
                </c:pt>
                <c:pt idx="40">
                  <c:v>1985</c:v>
                </c:pt>
                <c:pt idx="41">
                  <c:v>1986</c:v>
                </c:pt>
                <c:pt idx="42">
                  <c:v>1987</c:v>
                </c:pt>
                <c:pt idx="43">
                  <c:v>1988</c:v>
                </c:pt>
                <c:pt idx="44">
                  <c:v>1989</c:v>
                </c:pt>
                <c:pt idx="45">
                  <c:v>1990</c:v>
                </c:pt>
                <c:pt idx="46">
                  <c:v>1991</c:v>
                </c:pt>
                <c:pt idx="47">
                  <c:v>1992</c:v>
                </c:pt>
                <c:pt idx="48">
                  <c:v>1993</c:v>
                </c:pt>
                <c:pt idx="49">
                  <c:v>1994</c:v>
                </c:pt>
                <c:pt idx="50">
                  <c:v>1995</c:v>
                </c:pt>
                <c:pt idx="51">
                  <c:v>1996</c:v>
                </c:pt>
                <c:pt idx="52">
                  <c:v>1997</c:v>
                </c:pt>
                <c:pt idx="53">
                  <c:v>1998</c:v>
                </c:pt>
                <c:pt idx="54">
                  <c:v>1999</c:v>
                </c:pt>
                <c:pt idx="55">
                  <c:v>2000</c:v>
                </c:pt>
                <c:pt idx="56">
                  <c:v>2001</c:v>
                </c:pt>
                <c:pt idx="57">
                  <c:v>2002</c:v>
                </c:pt>
                <c:pt idx="58">
                  <c:v>2003</c:v>
                </c:pt>
                <c:pt idx="59">
                  <c:v>2004</c:v>
                </c:pt>
                <c:pt idx="60">
                  <c:v>2005</c:v>
                </c:pt>
                <c:pt idx="61">
                  <c:v>2006</c:v>
                </c:pt>
                <c:pt idx="62">
                  <c:v>2007</c:v>
                </c:pt>
                <c:pt idx="63">
                  <c:v>2008</c:v>
                </c:pt>
                <c:pt idx="64">
                  <c:v>2009</c:v>
                </c:pt>
                <c:pt idx="65">
                  <c:v>2010</c:v>
                </c:pt>
                <c:pt idx="66">
                  <c:v>2011</c:v>
                </c:pt>
                <c:pt idx="67">
                  <c:v>2012</c:v>
                </c:pt>
                <c:pt idx="68">
                  <c:v>2013</c:v>
                </c:pt>
                <c:pt idx="69">
                  <c:v>2014</c:v>
                </c:pt>
                <c:pt idx="70">
                  <c:v>2015</c:v>
                </c:pt>
                <c:pt idx="71">
                  <c:v>2016</c:v>
                </c:pt>
              </c:numCache>
            </c:numRef>
          </c:cat>
          <c:val>
            <c:numRef>
              <c:f>美国股市!$D$3:$D$74</c:f>
              <c:numCache>
                <c:formatCode>0.0</c:formatCode>
                <c:ptCount val="72"/>
                <c:pt idx="0">
                  <c:v>7.0000000000000027E-3</c:v>
                </c:pt>
                <c:pt idx="1">
                  <c:v>8.0000000000000071E-3</c:v>
                </c:pt>
                <c:pt idx="2">
                  <c:v>1.0000000000000005E-2</c:v>
                </c:pt>
                <c:pt idx="3">
                  <c:v>1.2999999999999998E-2</c:v>
                </c:pt>
                <c:pt idx="4">
                  <c:v>2.0000000000000011E-2</c:v>
                </c:pt>
                <c:pt idx="5">
                  <c:v>2.9000000000000001E-2</c:v>
                </c:pt>
                <c:pt idx="6">
                  <c:v>0.31600000000000017</c:v>
                </c:pt>
                <c:pt idx="7">
                  <c:v>1.899</c:v>
                </c:pt>
                <c:pt idx="8">
                  <c:v>2.4670000000000001</c:v>
                </c:pt>
                <c:pt idx="9">
                  <c:v>3.2530000000000001</c:v>
                </c:pt>
                <c:pt idx="10">
                  <c:v>6.2850000000000001</c:v>
                </c:pt>
                <c:pt idx="11">
                  <c:v>7.2650000000000006</c:v>
                </c:pt>
                <c:pt idx="12">
                  <c:v>7.7889999999999997</c:v>
                </c:pt>
                <c:pt idx="13">
                  <c:v>11.961</c:v>
                </c:pt>
                <c:pt idx="14">
                  <c:v>15.025</c:v>
                </c:pt>
                <c:pt idx="15">
                  <c:v>17.145000000000003</c:v>
                </c:pt>
                <c:pt idx="16">
                  <c:v>23.756</c:v>
                </c:pt>
                <c:pt idx="17">
                  <c:v>22.885000000000002</c:v>
                </c:pt>
                <c:pt idx="18">
                  <c:v>29.17</c:v>
                </c:pt>
                <c:pt idx="19">
                  <c:v>35.705000000000013</c:v>
                </c:pt>
                <c:pt idx="20">
                  <c:v>43.254000000000005</c:v>
                </c:pt>
                <c:pt idx="21">
                  <c:v>42.268000000000022</c:v>
                </c:pt>
                <c:pt idx="22">
                  <c:v>55.004000000000005</c:v>
                </c:pt>
                <c:pt idx="23">
                  <c:v>67.256</c:v>
                </c:pt>
                <c:pt idx="24">
                  <c:v>68.724999999999994</c:v>
                </c:pt>
                <c:pt idx="25">
                  <c:v>77.186999999999998</c:v>
                </c:pt>
                <c:pt idx="26">
                  <c:v>104.051</c:v>
                </c:pt>
                <c:pt idx="27">
                  <c:v>130.017</c:v>
                </c:pt>
                <c:pt idx="28">
                  <c:v>113.75700000000002</c:v>
                </c:pt>
                <c:pt idx="29">
                  <c:v>91.154999999999987</c:v>
                </c:pt>
                <c:pt idx="30">
                  <c:v>132.29899999999998</c:v>
                </c:pt>
                <c:pt idx="31">
                  <c:v>155.601</c:v>
                </c:pt>
                <c:pt idx="32">
                  <c:v>153.60999999999999</c:v>
                </c:pt>
                <c:pt idx="33">
                  <c:v>183.608</c:v>
                </c:pt>
                <c:pt idx="34">
                  <c:v>212.53700000000001</c:v>
                </c:pt>
                <c:pt idx="35">
                  <c:v>267.7679999999998</c:v>
                </c:pt>
                <c:pt idx="36">
                  <c:v>266.279</c:v>
                </c:pt>
                <c:pt idx="37">
                  <c:v>343.11599999999999</c:v>
                </c:pt>
                <c:pt idx="38">
                  <c:v>439.90700000000004</c:v>
                </c:pt>
                <c:pt idx="39">
                  <c:v>455.49199999999973</c:v>
                </c:pt>
                <c:pt idx="40">
                  <c:v>615.01699999999971</c:v>
                </c:pt>
                <c:pt idx="41">
                  <c:v>649.38700000000006</c:v>
                </c:pt>
                <c:pt idx="42">
                  <c:v>677.49800000000005</c:v>
                </c:pt>
                <c:pt idx="43">
                  <c:v>699.1179999999996</c:v>
                </c:pt>
                <c:pt idx="44">
                  <c:v>877.51599999999996</c:v>
                </c:pt>
                <c:pt idx="45">
                  <c:v>857.74500000000012</c:v>
                </c:pt>
                <c:pt idx="46">
                  <c:v>1158.7160000000001</c:v>
                </c:pt>
                <c:pt idx="47">
                  <c:v>1260.7619999999999</c:v>
                </c:pt>
                <c:pt idx="48">
                  <c:v>1470.2919999999999</c:v>
                </c:pt>
                <c:pt idx="49">
                  <c:v>1485.7849999999999</c:v>
                </c:pt>
                <c:pt idx="50">
                  <c:v>1897.7739999999999</c:v>
                </c:pt>
                <c:pt idx="51">
                  <c:v>2181.6369999999997</c:v>
                </c:pt>
                <c:pt idx="52">
                  <c:v>2574.1679999999997</c:v>
                </c:pt>
                <c:pt idx="53">
                  <c:v>2966.6570000000002</c:v>
                </c:pt>
                <c:pt idx="54">
                  <c:v>3271.384</c:v>
                </c:pt>
                <c:pt idx="55">
                  <c:v>3178.3249999999998</c:v>
                </c:pt>
                <c:pt idx="56">
                  <c:v>3094.7819999999997</c:v>
                </c:pt>
                <c:pt idx="57">
                  <c:v>2595.77</c:v>
                </c:pt>
                <c:pt idx="58">
                  <c:v>3467.5640000000003</c:v>
                </c:pt>
                <c:pt idx="59">
                  <c:v>3848.1320000000001</c:v>
                </c:pt>
                <c:pt idx="60">
                  <c:v>4004.2139999999999</c:v>
                </c:pt>
                <c:pt idx="61">
                  <c:v>3877.0329999999999</c:v>
                </c:pt>
                <c:pt idx="62">
                  <c:v>4062.6510000000012</c:v>
                </c:pt>
                <c:pt idx="63">
                  <c:v>2586.7139999999999</c:v>
                </c:pt>
                <c:pt idx="64">
                  <c:v>3187.4910000000013</c:v>
                </c:pt>
                <c:pt idx="65">
                  <c:v>3647.7759999999998</c:v>
                </c:pt>
                <c:pt idx="66">
                  <c:v>3470.0540000000001</c:v>
                </c:pt>
                <c:pt idx="67">
                  <c:v>3849.5010000000002</c:v>
                </c:pt>
                <c:pt idx="68">
                  <c:v>4622.0250000000024</c:v>
                </c:pt>
                <c:pt idx="69">
                  <c:v>4760.7210000000014</c:v>
                </c:pt>
                <c:pt idx="70">
                  <c:v>4540.0650000000014</c:v>
                </c:pt>
                <c:pt idx="71">
                  <c:v>4802.8439999999991</c:v>
                </c:pt>
              </c:numCache>
            </c:numRef>
          </c:val>
        </c:ser>
        <c:ser>
          <c:idx val="4"/>
          <c:order val="3"/>
          <c:tx>
            <c:strRef>
              <c:f>美国股市!$E$2</c:f>
              <c:strCache>
                <c:ptCount val="1"/>
                <c:pt idx="0">
                  <c:v>基金公司</c:v>
                </c:pt>
              </c:strCache>
            </c:strRef>
          </c:tx>
          <c:spPr>
            <a:solidFill>
              <a:schemeClr val="accent1">
                <a:lumMod val="40000"/>
                <a:lumOff val="60000"/>
              </a:schemeClr>
            </a:solidFill>
          </c:spPr>
          <c:cat>
            <c:numRef>
              <c:f>美国股市!$A$3:$A$74</c:f>
              <c:numCache>
                <c:formatCode>General</c:formatCode>
                <c:ptCount val="72"/>
                <c:pt idx="0">
                  <c:v>1945</c:v>
                </c:pt>
                <c:pt idx="1">
                  <c:v>1946</c:v>
                </c:pt>
                <c:pt idx="2">
                  <c:v>1947</c:v>
                </c:pt>
                <c:pt idx="3">
                  <c:v>1948</c:v>
                </c:pt>
                <c:pt idx="4">
                  <c:v>1949</c:v>
                </c:pt>
                <c:pt idx="5">
                  <c:v>1950</c:v>
                </c:pt>
                <c:pt idx="6">
                  <c:v>1951</c:v>
                </c:pt>
                <c:pt idx="7">
                  <c:v>1952</c:v>
                </c:pt>
                <c:pt idx="8">
                  <c:v>1953</c:v>
                </c:pt>
                <c:pt idx="9">
                  <c:v>1954</c:v>
                </c:pt>
                <c:pt idx="10">
                  <c:v>1955</c:v>
                </c:pt>
                <c:pt idx="11">
                  <c:v>1956</c:v>
                </c:pt>
                <c:pt idx="12">
                  <c:v>1957</c:v>
                </c:pt>
                <c:pt idx="13">
                  <c:v>1958</c:v>
                </c:pt>
                <c:pt idx="14">
                  <c:v>1959</c:v>
                </c:pt>
                <c:pt idx="15">
                  <c:v>1960</c:v>
                </c:pt>
                <c:pt idx="16">
                  <c:v>1961</c:v>
                </c:pt>
                <c:pt idx="17">
                  <c:v>1962</c:v>
                </c:pt>
                <c:pt idx="18">
                  <c:v>1963</c:v>
                </c:pt>
                <c:pt idx="19">
                  <c:v>1964</c:v>
                </c:pt>
                <c:pt idx="20">
                  <c:v>1965</c:v>
                </c:pt>
                <c:pt idx="21">
                  <c:v>1966</c:v>
                </c:pt>
                <c:pt idx="22">
                  <c:v>1967</c:v>
                </c:pt>
                <c:pt idx="23">
                  <c:v>1968</c:v>
                </c:pt>
                <c:pt idx="24">
                  <c:v>1969</c:v>
                </c:pt>
                <c:pt idx="25">
                  <c:v>1970</c:v>
                </c:pt>
                <c:pt idx="26">
                  <c:v>1971</c:v>
                </c:pt>
                <c:pt idx="27">
                  <c:v>1972</c:v>
                </c:pt>
                <c:pt idx="28">
                  <c:v>1973</c:v>
                </c:pt>
                <c:pt idx="29">
                  <c:v>1974</c:v>
                </c:pt>
                <c:pt idx="30">
                  <c:v>1975</c:v>
                </c:pt>
                <c:pt idx="31">
                  <c:v>1976</c:v>
                </c:pt>
                <c:pt idx="32">
                  <c:v>1977</c:v>
                </c:pt>
                <c:pt idx="33">
                  <c:v>1978</c:v>
                </c:pt>
                <c:pt idx="34">
                  <c:v>1979</c:v>
                </c:pt>
                <c:pt idx="35">
                  <c:v>1980</c:v>
                </c:pt>
                <c:pt idx="36">
                  <c:v>1981</c:v>
                </c:pt>
                <c:pt idx="37">
                  <c:v>1982</c:v>
                </c:pt>
                <c:pt idx="38">
                  <c:v>1983</c:v>
                </c:pt>
                <c:pt idx="39">
                  <c:v>1984</c:v>
                </c:pt>
                <c:pt idx="40">
                  <c:v>1985</c:v>
                </c:pt>
                <c:pt idx="41">
                  <c:v>1986</c:v>
                </c:pt>
                <c:pt idx="42">
                  <c:v>1987</c:v>
                </c:pt>
                <c:pt idx="43">
                  <c:v>1988</c:v>
                </c:pt>
                <c:pt idx="44">
                  <c:v>1989</c:v>
                </c:pt>
                <c:pt idx="45">
                  <c:v>1990</c:v>
                </c:pt>
                <c:pt idx="46">
                  <c:v>1991</c:v>
                </c:pt>
                <c:pt idx="47">
                  <c:v>1992</c:v>
                </c:pt>
                <c:pt idx="48">
                  <c:v>1993</c:v>
                </c:pt>
                <c:pt idx="49">
                  <c:v>1994</c:v>
                </c:pt>
                <c:pt idx="50">
                  <c:v>1995</c:v>
                </c:pt>
                <c:pt idx="51">
                  <c:v>1996</c:v>
                </c:pt>
                <c:pt idx="52">
                  <c:v>1997</c:v>
                </c:pt>
                <c:pt idx="53">
                  <c:v>1998</c:v>
                </c:pt>
                <c:pt idx="54">
                  <c:v>1999</c:v>
                </c:pt>
                <c:pt idx="55">
                  <c:v>2000</c:v>
                </c:pt>
                <c:pt idx="56">
                  <c:v>2001</c:v>
                </c:pt>
                <c:pt idx="57">
                  <c:v>2002</c:v>
                </c:pt>
                <c:pt idx="58">
                  <c:v>2003</c:v>
                </c:pt>
                <c:pt idx="59">
                  <c:v>2004</c:v>
                </c:pt>
                <c:pt idx="60">
                  <c:v>2005</c:v>
                </c:pt>
                <c:pt idx="61">
                  <c:v>2006</c:v>
                </c:pt>
                <c:pt idx="62">
                  <c:v>2007</c:v>
                </c:pt>
                <c:pt idx="63">
                  <c:v>2008</c:v>
                </c:pt>
                <c:pt idx="64">
                  <c:v>2009</c:v>
                </c:pt>
                <c:pt idx="65">
                  <c:v>2010</c:v>
                </c:pt>
                <c:pt idx="66">
                  <c:v>2011</c:v>
                </c:pt>
                <c:pt idx="67">
                  <c:v>2012</c:v>
                </c:pt>
                <c:pt idx="68">
                  <c:v>2013</c:v>
                </c:pt>
                <c:pt idx="69">
                  <c:v>2014</c:v>
                </c:pt>
                <c:pt idx="70">
                  <c:v>2015</c:v>
                </c:pt>
                <c:pt idx="71">
                  <c:v>2016</c:v>
                </c:pt>
              </c:numCache>
            </c:numRef>
          </c:cat>
          <c:val>
            <c:numRef>
              <c:f>美国股市!$E$3:$E$74</c:f>
              <c:numCache>
                <c:formatCode>0.0</c:formatCode>
                <c:ptCount val="72"/>
                <c:pt idx="0">
                  <c:v>1.81</c:v>
                </c:pt>
                <c:pt idx="1">
                  <c:v>1.8440000000000001</c:v>
                </c:pt>
                <c:pt idx="2">
                  <c:v>2.1930000000000001</c:v>
                </c:pt>
                <c:pt idx="3">
                  <c:v>2.3459999999999988</c:v>
                </c:pt>
                <c:pt idx="4">
                  <c:v>4.07</c:v>
                </c:pt>
                <c:pt idx="5">
                  <c:v>4.4969999999999999</c:v>
                </c:pt>
                <c:pt idx="6">
                  <c:v>4.7080000000000002</c:v>
                </c:pt>
                <c:pt idx="7">
                  <c:v>5.3260000000000005</c:v>
                </c:pt>
                <c:pt idx="8">
                  <c:v>5.7610000000000001</c:v>
                </c:pt>
                <c:pt idx="9">
                  <c:v>7.8409999999999975</c:v>
                </c:pt>
                <c:pt idx="10">
                  <c:v>9.7269999999999985</c:v>
                </c:pt>
                <c:pt idx="11">
                  <c:v>11.007</c:v>
                </c:pt>
                <c:pt idx="12">
                  <c:v>10.931000000000001</c:v>
                </c:pt>
                <c:pt idx="13">
                  <c:v>15.656000000000002</c:v>
                </c:pt>
                <c:pt idx="14">
                  <c:v>18.24799999999999</c:v>
                </c:pt>
                <c:pt idx="15">
                  <c:v>19.77</c:v>
                </c:pt>
                <c:pt idx="16">
                  <c:v>24.936</c:v>
                </c:pt>
                <c:pt idx="17">
                  <c:v>22.701000000000001</c:v>
                </c:pt>
                <c:pt idx="18">
                  <c:v>27.552</c:v>
                </c:pt>
                <c:pt idx="19">
                  <c:v>31.477000000000004</c:v>
                </c:pt>
                <c:pt idx="20">
                  <c:v>36.435000000000002</c:v>
                </c:pt>
                <c:pt idx="21">
                  <c:v>34.199000000000012</c:v>
                </c:pt>
                <c:pt idx="22">
                  <c:v>44.536000000000001</c:v>
                </c:pt>
                <c:pt idx="23">
                  <c:v>52.419000000000004</c:v>
                </c:pt>
                <c:pt idx="24">
                  <c:v>46.868000000000002</c:v>
                </c:pt>
                <c:pt idx="25">
                  <c:v>43.981999999999999</c:v>
                </c:pt>
                <c:pt idx="26">
                  <c:v>53.986000000000004</c:v>
                </c:pt>
                <c:pt idx="27">
                  <c:v>57.474000000000004</c:v>
                </c:pt>
                <c:pt idx="28">
                  <c:v>44.924000000000007</c:v>
                </c:pt>
                <c:pt idx="29">
                  <c:v>32.257000000000005</c:v>
                </c:pt>
                <c:pt idx="30">
                  <c:v>39.483000000000004</c:v>
                </c:pt>
                <c:pt idx="31">
                  <c:v>43.246000000000009</c:v>
                </c:pt>
                <c:pt idx="32">
                  <c:v>36.585000000000001</c:v>
                </c:pt>
                <c:pt idx="33">
                  <c:v>36.724000000000011</c:v>
                </c:pt>
                <c:pt idx="34">
                  <c:v>40.306000000000004</c:v>
                </c:pt>
                <c:pt idx="35">
                  <c:v>55.941999999999993</c:v>
                </c:pt>
                <c:pt idx="36">
                  <c:v>50.586999999999996</c:v>
                </c:pt>
                <c:pt idx="37">
                  <c:v>65.036999999999992</c:v>
                </c:pt>
                <c:pt idx="38">
                  <c:v>93.222999999999999</c:v>
                </c:pt>
                <c:pt idx="39">
                  <c:v>100.82300000000001</c:v>
                </c:pt>
                <c:pt idx="40">
                  <c:v>141.36600000000001</c:v>
                </c:pt>
                <c:pt idx="41">
                  <c:v>191.89600000000004</c:v>
                </c:pt>
                <c:pt idx="42">
                  <c:v>207.011</c:v>
                </c:pt>
                <c:pt idx="43">
                  <c:v>219.81500000000003</c:v>
                </c:pt>
                <c:pt idx="44">
                  <c:v>287.74799999999999</c:v>
                </c:pt>
                <c:pt idx="45">
                  <c:v>266.58300000000003</c:v>
                </c:pt>
                <c:pt idx="46">
                  <c:v>363.29499999999985</c:v>
                </c:pt>
                <c:pt idx="47">
                  <c:v>510.51</c:v>
                </c:pt>
                <c:pt idx="48">
                  <c:v>741.24700000000007</c:v>
                </c:pt>
                <c:pt idx="49">
                  <c:v>856.84899999999959</c:v>
                </c:pt>
                <c:pt idx="50">
                  <c:v>1258.991</c:v>
                </c:pt>
                <c:pt idx="51">
                  <c:v>1768.5290000000002</c:v>
                </c:pt>
                <c:pt idx="52">
                  <c:v>2417.0650000000001</c:v>
                </c:pt>
                <c:pt idx="53">
                  <c:v>3068.5630000000001</c:v>
                </c:pt>
                <c:pt idx="54">
                  <c:v>4135.2560000000003</c:v>
                </c:pt>
                <c:pt idx="55">
                  <c:v>4012.645</c:v>
                </c:pt>
                <c:pt idx="56">
                  <c:v>3539.3230000000012</c:v>
                </c:pt>
                <c:pt idx="57">
                  <c:v>2820.68</c:v>
                </c:pt>
                <c:pt idx="58">
                  <c:v>3961.0840000000003</c:v>
                </c:pt>
                <c:pt idx="59">
                  <c:v>4790.4930000000004</c:v>
                </c:pt>
                <c:pt idx="60">
                  <c:v>5442.7140000000009</c:v>
                </c:pt>
                <c:pt idx="61">
                  <c:v>6535.527</c:v>
                </c:pt>
                <c:pt idx="62">
                  <c:v>7301.9640000000009</c:v>
                </c:pt>
                <c:pt idx="63">
                  <c:v>4246.9169999999995</c:v>
                </c:pt>
                <c:pt idx="64">
                  <c:v>5776.6100000000024</c:v>
                </c:pt>
                <c:pt idx="65">
                  <c:v>6722.42</c:v>
                </c:pt>
                <c:pt idx="66">
                  <c:v>6360.4779999999992</c:v>
                </c:pt>
                <c:pt idx="67">
                  <c:v>7371.7069999999994</c:v>
                </c:pt>
                <c:pt idx="68">
                  <c:v>9705.6929999999938</c:v>
                </c:pt>
                <c:pt idx="69">
                  <c:v>10538.531000000004</c:v>
                </c:pt>
                <c:pt idx="70">
                  <c:v>10434.704000000005</c:v>
                </c:pt>
                <c:pt idx="71">
                  <c:v>11203.949999999995</c:v>
                </c:pt>
              </c:numCache>
            </c:numRef>
          </c:val>
        </c:ser>
        <c:ser>
          <c:idx val="5"/>
          <c:order val="4"/>
          <c:tx>
            <c:strRef>
              <c:f>美国股市!$F$2</c:f>
              <c:strCache>
                <c:ptCount val="1"/>
                <c:pt idx="0">
                  <c:v>其他机构投资者</c:v>
                </c:pt>
              </c:strCache>
            </c:strRef>
          </c:tx>
          <c:spPr>
            <a:solidFill>
              <a:schemeClr val="accent1">
                <a:lumMod val="20000"/>
                <a:lumOff val="80000"/>
              </a:schemeClr>
            </a:solidFill>
          </c:spPr>
          <c:cat>
            <c:numRef>
              <c:f>美国股市!$A$3:$A$74</c:f>
              <c:numCache>
                <c:formatCode>General</c:formatCode>
                <c:ptCount val="72"/>
                <c:pt idx="0">
                  <c:v>1945</c:v>
                </c:pt>
                <c:pt idx="1">
                  <c:v>1946</c:v>
                </c:pt>
                <c:pt idx="2">
                  <c:v>1947</c:v>
                </c:pt>
                <c:pt idx="3">
                  <c:v>1948</c:v>
                </c:pt>
                <c:pt idx="4">
                  <c:v>1949</c:v>
                </c:pt>
                <c:pt idx="5">
                  <c:v>1950</c:v>
                </c:pt>
                <c:pt idx="6">
                  <c:v>1951</c:v>
                </c:pt>
                <c:pt idx="7">
                  <c:v>1952</c:v>
                </c:pt>
                <c:pt idx="8">
                  <c:v>1953</c:v>
                </c:pt>
                <c:pt idx="9">
                  <c:v>1954</c:v>
                </c:pt>
                <c:pt idx="10">
                  <c:v>1955</c:v>
                </c:pt>
                <c:pt idx="11">
                  <c:v>1956</c:v>
                </c:pt>
                <c:pt idx="12">
                  <c:v>1957</c:v>
                </c:pt>
                <c:pt idx="13">
                  <c:v>1958</c:v>
                </c:pt>
                <c:pt idx="14">
                  <c:v>1959</c:v>
                </c:pt>
                <c:pt idx="15">
                  <c:v>1960</c:v>
                </c:pt>
                <c:pt idx="16">
                  <c:v>1961</c:v>
                </c:pt>
                <c:pt idx="17">
                  <c:v>1962</c:v>
                </c:pt>
                <c:pt idx="18">
                  <c:v>1963</c:v>
                </c:pt>
                <c:pt idx="19">
                  <c:v>1964</c:v>
                </c:pt>
                <c:pt idx="20">
                  <c:v>1965</c:v>
                </c:pt>
                <c:pt idx="21">
                  <c:v>1966</c:v>
                </c:pt>
                <c:pt idx="22">
                  <c:v>1967</c:v>
                </c:pt>
                <c:pt idx="23">
                  <c:v>1968</c:v>
                </c:pt>
                <c:pt idx="24">
                  <c:v>1969</c:v>
                </c:pt>
                <c:pt idx="25">
                  <c:v>1970</c:v>
                </c:pt>
                <c:pt idx="26">
                  <c:v>1971</c:v>
                </c:pt>
                <c:pt idx="27">
                  <c:v>1972</c:v>
                </c:pt>
                <c:pt idx="28">
                  <c:v>1973</c:v>
                </c:pt>
                <c:pt idx="29">
                  <c:v>1974</c:v>
                </c:pt>
                <c:pt idx="30">
                  <c:v>1975</c:v>
                </c:pt>
                <c:pt idx="31">
                  <c:v>1976</c:v>
                </c:pt>
                <c:pt idx="32">
                  <c:v>1977</c:v>
                </c:pt>
                <c:pt idx="33">
                  <c:v>1978</c:v>
                </c:pt>
                <c:pt idx="34">
                  <c:v>1979</c:v>
                </c:pt>
                <c:pt idx="35">
                  <c:v>1980</c:v>
                </c:pt>
                <c:pt idx="36">
                  <c:v>1981</c:v>
                </c:pt>
                <c:pt idx="37">
                  <c:v>1982</c:v>
                </c:pt>
                <c:pt idx="38">
                  <c:v>1983</c:v>
                </c:pt>
                <c:pt idx="39">
                  <c:v>1984</c:v>
                </c:pt>
                <c:pt idx="40">
                  <c:v>1985</c:v>
                </c:pt>
                <c:pt idx="41">
                  <c:v>1986</c:v>
                </c:pt>
                <c:pt idx="42">
                  <c:v>1987</c:v>
                </c:pt>
                <c:pt idx="43">
                  <c:v>1988</c:v>
                </c:pt>
                <c:pt idx="44">
                  <c:v>1989</c:v>
                </c:pt>
                <c:pt idx="45">
                  <c:v>1990</c:v>
                </c:pt>
                <c:pt idx="46">
                  <c:v>1991</c:v>
                </c:pt>
                <c:pt idx="47">
                  <c:v>1992</c:v>
                </c:pt>
                <c:pt idx="48">
                  <c:v>1993</c:v>
                </c:pt>
                <c:pt idx="49">
                  <c:v>1994</c:v>
                </c:pt>
                <c:pt idx="50">
                  <c:v>1995</c:v>
                </c:pt>
                <c:pt idx="51">
                  <c:v>1996</c:v>
                </c:pt>
                <c:pt idx="52">
                  <c:v>1997</c:v>
                </c:pt>
                <c:pt idx="53">
                  <c:v>1998</c:v>
                </c:pt>
                <c:pt idx="54">
                  <c:v>1999</c:v>
                </c:pt>
                <c:pt idx="55">
                  <c:v>2000</c:v>
                </c:pt>
                <c:pt idx="56">
                  <c:v>2001</c:v>
                </c:pt>
                <c:pt idx="57">
                  <c:v>2002</c:v>
                </c:pt>
                <c:pt idx="58">
                  <c:v>2003</c:v>
                </c:pt>
                <c:pt idx="59">
                  <c:v>2004</c:v>
                </c:pt>
                <c:pt idx="60">
                  <c:v>2005</c:v>
                </c:pt>
                <c:pt idx="61">
                  <c:v>2006</c:v>
                </c:pt>
                <c:pt idx="62">
                  <c:v>2007</c:v>
                </c:pt>
                <c:pt idx="63">
                  <c:v>2008</c:v>
                </c:pt>
                <c:pt idx="64">
                  <c:v>2009</c:v>
                </c:pt>
                <c:pt idx="65">
                  <c:v>2010</c:v>
                </c:pt>
                <c:pt idx="66">
                  <c:v>2011</c:v>
                </c:pt>
                <c:pt idx="67">
                  <c:v>2012</c:v>
                </c:pt>
                <c:pt idx="68">
                  <c:v>2013</c:v>
                </c:pt>
                <c:pt idx="69">
                  <c:v>2014</c:v>
                </c:pt>
                <c:pt idx="70">
                  <c:v>2015</c:v>
                </c:pt>
                <c:pt idx="71">
                  <c:v>2016</c:v>
                </c:pt>
              </c:numCache>
            </c:numRef>
          </c:cat>
          <c:val>
            <c:numRef>
              <c:f>美国股市!$F$3:$F$74</c:f>
              <c:numCache>
                <c:formatCode>0.0</c:formatCode>
                <c:ptCount val="72"/>
                <c:pt idx="0">
                  <c:v>3.4800000000000004</c:v>
                </c:pt>
                <c:pt idx="1">
                  <c:v>3.5989999999999998</c:v>
                </c:pt>
                <c:pt idx="2">
                  <c:v>3.7410000000000001</c:v>
                </c:pt>
                <c:pt idx="3">
                  <c:v>3.8579999999999997</c:v>
                </c:pt>
                <c:pt idx="4">
                  <c:v>4.7489999999999997</c:v>
                </c:pt>
                <c:pt idx="5">
                  <c:v>5.3810000000000002</c:v>
                </c:pt>
                <c:pt idx="6">
                  <c:v>5.91</c:v>
                </c:pt>
                <c:pt idx="7">
                  <c:v>6.641</c:v>
                </c:pt>
                <c:pt idx="8">
                  <c:v>6.9530000000000003</c:v>
                </c:pt>
                <c:pt idx="9">
                  <c:v>9.1140000000000008</c:v>
                </c:pt>
                <c:pt idx="10">
                  <c:v>10.932</c:v>
                </c:pt>
                <c:pt idx="11">
                  <c:v>10.793999999999999</c:v>
                </c:pt>
                <c:pt idx="12">
                  <c:v>10.33</c:v>
                </c:pt>
                <c:pt idx="13">
                  <c:v>12.727999999999998</c:v>
                </c:pt>
                <c:pt idx="14">
                  <c:v>13.742000000000001</c:v>
                </c:pt>
                <c:pt idx="15">
                  <c:v>14.287999999999998</c:v>
                </c:pt>
                <c:pt idx="16">
                  <c:v>17.376999999999999</c:v>
                </c:pt>
                <c:pt idx="17">
                  <c:v>16.670999999999999</c:v>
                </c:pt>
                <c:pt idx="18">
                  <c:v>19.372999999999987</c:v>
                </c:pt>
                <c:pt idx="19">
                  <c:v>22.101999999999997</c:v>
                </c:pt>
                <c:pt idx="20">
                  <c:v>24.538999999999987</c:v>
                </c:pt>
                <c:pt idx="21">
                  <c:v>23.05</c:v>
                </c:pt>
                <c:pt idx="22">
                  <c:v>27.927999999999987</c:v>
                </c:pt>
                <c:pt idx="23">
                  <c:v>31.559000000000001</c:v>
                </c:pt>
                <c:pt idx="24">
                  <c:v>30.899000000000001</c:v>
                </c:pt>
                <c:pt idx="25">
                  <c:v>32.642000000000003</c:v>
                </c:pt>
                <c:pt idx="26">
                  <c:v>42.299000000000028</c:v>
                </c:pt>
                <c:pt idx="27">
                  <c:v>55.346999999999994</c:v>
                </c:pt>
                <c:pt idx="28">
                  <c:v>52.271000000000001</c:v>
                </c:pt>
                <c:pt idx="29">
                  <c:v>40.125000000000021</c:v>
                </c:pt>
                <c:pt idx="30">
                  <c:v>49.598000000000013</c:v>
                </c:pt>
                <c:pt idx="31">
                  <c:v>56.742000000000012</c:v>
                </c:pt>
                <c:pt idx="32">
                  <c:v>56.285000000000011</c:v>
                </c:pt>
                <c:pt idx="33">
                  <c:v>61.299000000000028</c:v>
                </c:pt>
                <c:pt idx="34">
                  <c:v>71.087000000000003</c:v>
                </c:pt>
                <c:pt idx="35">
                  <c:v>86.157999999999987</c:v>
                </c:pt>
                <c:pt idx="36">
                  <c:v>85.334000000000003</c:v>
                </c:pt>
                <c:pt idx="37">
                  <c:v>99.690000000000012</c:v>
                </c:pt>
                <c:pt idx="38">
                  <c:v>124.708</c:v>
                </c:pt>
                <c:pt idx="39">
                  <c:v>118.03400000000002</c:v>
                </c:pt>
                <c:pt idx="40">
                  <c:v>150.35900000000004</c:v>
                </c:pt>
                <c:pt idx="41">
                  <c:v>162.35600000000008</c:v>
                </c:pt>
                <c:pt idx="42">
                  <c:v>163.24299999999999</c:v>
                </c:pt>
                <c:pt idx="43">
                  <c:v>174.91899999999998</c:v>
                </c:pt>
                <c:pt idx="44">
                  <c:v>191.20699999999999</c:v>
                </c:pt>
                <c:pt idx="45">
                  <c:v>178.25300000000001</c:v>
                </c:pt>
                <c:pt idx="46">
                  <c:v>205.875</c:v>
                </c:pt>
                <c:pt idx="47">
                  <c:v>221.24999999999989</c:v>
                </c:pt>
                <c:pt idx="48">
                  <c:v>256.17399999999981</c:v>
                </c:pt>
                <c:pt idx="49">
                  <c:v>260.94</c:v>
                </c:pt>
                <c:pt idx="50">
                  <c:v>315.70700000000005</c:v>
                </c:pt>
                <c:pt idx="51">
                  <c:v>367.65200000000021</c:v>
                </c:pt>
                <c:pt idx="52">
                  <c:v>452.62400000000002</c:v>
                </c:pt>
                <c:pt idx="53">
                  <c:v>506.95399999999978</c:v>
                </c:pt>
                <c:pt idx="54">
                  <c:v>588.74399999999991</c:v>
                </c:pt>
                <c:pt idx="55">
                  <c:v>558.52300000000002</c:v>
                </c:pt>
                <c:pt idx="56">
                  <c:v>507.2679999999998</c:v>
                </c:pt>
                <c:pt idx="57">
                  <c:v>439.58599999999984</c:v>
                </c:pt>
                <c:pt idx="58">
                  <c:v>558.471</c:v>
                </c:pt>
                <c:pt idx="59">
                  <c:v>630.34799999999939</c:v>
                </c:pt>
                <c:pt idx="60">
                  <c:v>683.73100000000011</c:v>
                </c:pt>
                <c:pt idx="61">
                  <c:v>794.75800000000004</c:v>
                </c:pt>
                <c:pt idx="62">
                  <c:v>824.01900000000001</c:v>
                </c:pt>
                <c:pt idx="63">
                  <c:v>523.81599999999969</c:v>
                </c:pt>
                <c:pt idx="64">
                  <c:v>624.79199999999992</c:v>
                </c:pt>
                <c:pt idx="65">
                  <c:v>658.04599999999971</c:v>
                </c:pt>
                <c:pt idx="66">
                  <c:v>631.39799999999957</c:v>
                </c:pt>
                <c:pt idx="67">
                  <c:v>712.93999999999971</c:v>
                </c:pt>
                <c:pt idx="68">
                  <c:v>890.49</c:v>
                </c:pt>
                <c:pt idx="69">
                  <c:v>945.3130000000001</c:v>
                </c:pt>
                <c:pt idx="70">
                  <c:v>926.66899999999987</c:v>
                </c:pt>
                <c:pt idx="71">
                  <c:v>1084.8499999999999</c:v>
                </c:pt>
              </c:numCache>
            </c:numRef>
          </c:val>
        </c:ser>
        <c:ser>
          <c:idx val="6"/>
          <c:order val="5"/>
          <c:tx>
            <c:strRef>
              <c:f>美国股市!$G$2</c:f>
              <c:strCache>
                <c:ptCount val="1"/>
                <c:pt idx="0">
                  <c:v>外国投资者</c:v>
                </c:pt>
              </c:strCache>
            </c:strRef>
          </c:tx>
          <c:spPr>
            <a:solidFill>
              <a:schemeClr val="bg1">
                <a:lumMod val="75000"/>
              </a:schemeClr>
            </a:solidFill>
          </c:spPr>
          <c:cat>
            <c:numRef>
              <c:f>美国股市!$A$3:$A$74</c:f>
              <c:numCache>
                <c:formatCode>General</c:formatCode>
                <c:ptCount val="72"/>
                <c:pt idx="0">
                  <c:v>1945</c:v>
                </c:pt>
                <c:pt idx="1">
                  <c:v>1946</c:v>
                </c:pt>
                <c:pt idx="2">
                  <c:v>1947</c:v>
                </c:pt>
                <c:pt idx="3">
                  <c:v>1948</c:v>
                </c:pt>
                <c:pt idx="4">
                  <c:v>1949</c:v>
                </c:pt>
                <c:pt idx="5">
                  <c:v>1950</c:v>
                </c:pt>
                <c:pt idx="6">
                  <c:v>1951</c:v>
                </c:pt>
                <c:pt idx="7">
                  <c:v>1952</c:v>
                </c:pt>
                <c:pt idx="8">
                  <c:v>1953</c:v>
                </c:pt>
                <c:pt idx="9">
                  <c:v>1954</c:v>
                </c:pt>
                <c:pt idx="10">
                  <c:v>1955</c:v>
                </c:pt>
                <c:pt idx="11">
                  <c:v>1956</c:v>
                </c:pt>
                <c:pt idx="12">
                  <c:v>1957</c:v>
                </c:pt>
                <c:pt idx="13">
                  <c:v>1958</c:v>
                </c:pt>
                <c:pt idx="14">
                  <c:v>1959</c:v>
                </c:pt>
                <c:pt idx="15">
                  <c:v>1960</c:v>
                </c:pt>
                <c:pt idx="16">
                  <c:v>1961</c:v>
                </c:pt>
                <c:pt idx="17">
                  <c:v>1962</c:v>
                </c:pt>
                <c:pt idx="18">
                  <c:v>1963</c:v>
                </c:pt>
                <c:pt idx="19">
                  <c:v>1964</c:v>
                </c:pt>
                <c:pt idx="20">
                  <c:v>1965</c:v>
                </c:pt>
                <c:pt idx="21">
                  <c:v>1966</c:v>
                </c:pt>
                <c:pt idx="22">
                  <c:v>1967</c:v>
                </c:pt>
                <c:pt idx="23">
                  <c:v>1968</c:v>
                </c:pt>
                <c:pt idx="24">
                  <c:v>1969</c:v>
                </c:pt>
                <c:pt idx="25">
                  <c:v>1970</c:v>
                </c:pt>
                <c:pt idx="26">
                  <c:v>1971</c:v>
                </c:pt>
                <c:pt idx="27">
                  <c:v>1972</c:v>
                </c:pt>
                <c:pt idx="28">
                  <c:v>1973</c:v>
                </c:pt>
                <c:pt idx="29">
                  <c:v>1974</c:v>
                </c:pt>
                <c:pt idx="30">
                  <c:v>1975</c:v>
                </c:pt>
                <c:pt idx="31">
                  <c:v>1976</c:v>
                </c:pt>
                <c:pt idx="32">
                  <c:v>1977</c:v>
                </c:pt>
                <c:pt idx="33">
                  <c:v>1978</c:v>
                </c:pt>
                <c:pt idx="34">
                  <c:v>1979</c:v>
                </c:pt>
                <c:pt idx="35">
                  <c:v>1980</c:v>
                </c:pt>
                <c:pt idx="36">
                  <c:v>1981</c:v>
                </c:pt>
                <c:pt idx="37">
                  <c:v>1982</c:v>
                </c:pt>
                <c:pt idx="38">
                  <c:v>1983</c:v>
                </c:pt>
                <c:pt idx="39">
                  <c:v>1984</c:v>
                </c:pt>
                <c:pt idx="40">
                  <c:v>1985</c:v>
                </c:pt>
                <c:pt idx="41">
                  <c:v>1986</c:v>
                </c:pt>
                <c:pt idx="42">
                  <c:v>1987</c:v>
                </c:pt>
                <c:pt idx="43">
                  <c:v>1988</c:v>
                </c:pt>
                <c:pt idx="44">
                  <c:v>1989</c:v>
                </c:pt>
                <c:pt idx="45">
                  <c:v>1990</c:v>
                </c:pt>
                <c:pt idx="46">
                  <c:v>1991</c:v>
                </c:pt>
                <c:pt idx="47">
                  <c:v>1992</c:v>
                </c:pt>
                <c:pt idx="48">
                  <c:v>1993</c:v>
                </c:pt>
                <c:pt idx="49">
                  <c:v>1994</c:v>
                </c:pt>
                <c:pt idx="50">
                  <c:v>1995</c:v>
                </c:pt>
                <c:pt idx="51">
                  <c:v>1996</c:v>
                </c:pt>
                <c:pt idx="52">
                  <c:v>1997</c:v>
                </c:pt>
                <c:pt idx="53">
                  <c:v>1998</c:v>
                </c:pt>
                <c:pt idx="54">
                  <c:v>1999</c:v>
                </c:pt>
                <c:pt idx="55">
                  <c:v>2000</c:v>
                </c:pt>
                <c:pt idx="56">
                  <c:v>2001</c:v>
                </c:pt>
                <c:pt idx="57">
                  <c:v>2002</c:v>
                </c:pt>
                <c:pt idx="58">
                  <c:v>2003</c:v>
                </c:pt>
                <c:pt idx="59">
                  <c:v>2004</c:v>
                </c:pt>
                <c:pt idx="60">
                  <c:v>2005</c:v>
                </c:pt>
                <c:pt idx="61">
                  <c:v>2006</c:v>
                </c:pt>
                <c:pt idx="62">
                  <c:v>2007</c:v>
                </c:pt>
                <c:pt idx="63">
                  <c:v>2008</c:v>
                </c:pt>
                <c:pt idx="64">
                  <c:v>2009</c:v>
                </c:pt>
                <c:pt idx="65">
                  <c:v>2010</c:v>
                </c:pt>
                <c:pt idx="66">
                  <c:v>2011</c:v>
                </c:pt>
                <c:pt idx="67">
                  <c:v>2012</c:v>
                </c:pt>
                <c:pt idx="68">
                  <c:v>2013</c:v>
                </c:pt>
                <c:pt idx="69">
                  <c:v>2014</c:v>
                </c:pt>
                <c:pt idx="70">
                  <c:v>2015</c:v>
                </c:pt>
                <c:pt idx="71">
                  <c:v>2016</c:v>
                </c:pt>
              </c:numCache>
            </c:numRef>
          </c:cat>
          <c:val>
            <c:numRef>
              <c:f>美国股市!$G$3:$G$74</c:f>
              <c:numCache>
                <c:formatCode>0.0</c:formatCode>
                <c:ptCount val="72"/>
                <c:pt idx="0">
                  <c:v>2.7</c:v>
                </c:pt>
                <c:pt idx="1">
                  <c:v>2.69</c:v>
                </c:pt>
                <c:pt idx="2">
                  <c:v>2.48</c:v>
                </c:pt>
                <c:pt idx="3">
                  <c:v>2.3049999999999997</c:v>
                </c:pt>
                <c:pt idx="4">
                  <c:v>2.4899999999999998</c:v>
                </c:pt>
                <c:pt idx="5">
                  <c:v>2.9249999999999998</c:v>
                </c:pt>
                <c:pt idx="6">
                  <c:v>3.4499999999999997</c:v>
                </c:pt>
                <c:pt idx="7">
                  <c:v>3.7050000000000001</c:v>
                </c:pt>
                <c:pt idx="8">
                  <c:v>3.65</c:v>
                </c:pt>
                <c:pt idx="9">
                  <c:v>5.2539999999999996</c:v>
                </c:pt>
                <c:pt idx="10">
                  <c:v>6.5750000000000002</c:v>
                </c:pt>
                <c:pt idx="11">
                  <c:v>6.9610000000000003</c:v>
                </c:pt>
                <c:pt idx="12">
                  <c:v>6.0910000000000002</c:v>
                </c:pt>
                <c:pt idx="13">
                  <c:v>8.305000000000005</c:v>
                </c:pt>
                <c:pt idx="14">
                  <c:v>9.3630000000000067</c:v>
                </c:pt>
                <c:pt idx="15">
                  <c:v>9.3020000000000049</c:v>
                </c:pt>
                <c:pt idx="16">
                  <c:v>11.808</c:v>
                </c:pt>
                <c:pt idx="17">
                  <c:v>10.336</c:v>
                </c:pt>
                <c:pt idx="18">
                  <c:v>12.485000000000005</c:v>
                </c:pt>
                <c:pt idx="19">
                  <c:v>13.835000000000004</c:v>
                </c:pt>
                <c:pt idx="20">
                  <c:v>14.599</c:v>
                </c:pt>
                <c:pt idx="21">
                  <c:v>12.643000000000001</c:v>
                </c:pt>
                <c:pt idx="22">
                  <c:v>25.510999999999999</c:v>
                </c:pt>
                <c:pt idx="23">
                  <c:v>29.516999999999999</c:v>
                </c:pt>
                <c:pt idx="24">
                  <c:v>26.760999999999989</c:v>
                </c:pt>
                <c:pt idx="25">
                  <c:v>27.209</c:v>
                </c:pt>
                <c:pt idx="26">
                  <c:v>30.811000000000011</c:v>
                </c:pt>
                <c:pt idx="27">
                  <c:v>39.059000000000005</c:v>
                </c:pt>
                <c:pt idx="28">
                  <c:v>33.516000000000005</c:v>
                </c:pt>
                <c:pt idx="29">
                  <c:v>23.920999999999989</c:v>
                </c:pt>
                <c:pt idx="30">
                  <c:v>33.399000000000001</c:v>
                </c:pt>
                <c:pt idx="31">
                  <c:v>47.475000000000001</c:v>
                </c:pt>
                <c:pt idx="32">
                  <c:v>45.129000000000012</c:v>
                </c:pt>
                <c:pt idx="33">
                  <c:v>47.858999999999995</c:v>
                </c:pt>
                <c:pt idx="34">
                  <c:v>55.434000000000005</c:v>
                </c:pt>
                <c:pt idx="35">
                  <c:v>74.585999999999999</c:v>
                </c:pt>
                <c:pt idx="36">
                  <c:v>74.682999999999979</c:v>
                </c:pt>
                <c:pt idx="37">
                  <c:v>88.323999999999998</c:v>
                </c:pt>
                <c:pt idx="38">
                  <c:v>109.55500000000001</c:v>
                </c:pt>
                <c:pt idx="39">
                  <c:v>104.85199999999999</c:v>
                </c:pt>
                <c:pt idx="40">
                  <c:v>136.791</c:v>
                </c:pt>
                <c:pt idx="41">
                  <c:v>183.172</c:v>
                </c:pt>
                <c:pt idx="42">
                  <c:v>189.006</c:v>
                </c:pt>
                <c:pt idx="43">
                  <c:v>213.81300000000002</c:v>
                </c:pt>
                <c:pt idx="44">
                  <c:v>275.709</c:v>
                </c:pt>
                <c:pt idx="45">
                  <c:v>242.61499999999998</c:v>
                </c:pt>
                <c:pt idx="46">
                  <c:v>291.2</c:v>
                </c:pt>
                <c:pt idx="47">
                  <c:v>308.84699999999981</c:v>
                </c:pt>
                <c:pt idx="48">
                  <c:v>340.99699999999973</c:v>
                </c:pt>
                <c:pt idx="49">
                  <c:v>352.81200000000001</c:v>
                </c:pt>
                <c:pt idx="50">
                  <c:v>484.18</c:v>
                </c:pt>
                <c:pt idx="51">
                  <c:v>585.28000000000031</c:v>
                </c:pt>
                <c:pt idx="52">
                  <c:v>838.21600000000001</c:v>
                </c:pt>
                <c:pt idx="53">
                  <c:v>1108.6609999999998</c:v>
                </c:pt>
                <c:pt idx="54">
                  <c:v>1435.0809999999999</c:v>
                </c:pt>
                <c:pt idx="55">
                  <c:v>1482.537</c:v>
                </c:pt>
                <c:pt idx="56">
                  <c:v>1441.451</c:v>
                </c:pt>
                <c:pt idx="57">
                  <c:v>1229.421</c:v>
                </c:pt>
                <c:pt idx="58">
                  <c:v>1696.2329999999999</c:v>
                </c:pt>
                <c:pt idx="59">
                  <c:v>1952.1729999999998</c:v>
                </c:pt>
                <c:pt idx="60">
                  <c:v>2117.7530000000002</c:v>
                </c:pt>
                <c:pt idx="61">
                  <c:v>2558.4110000000014</c:v>
                </c:pt>
                <c:pt idx="62">
                  <c:v>2953.9989999999998</c:v>
                </c:pt>
                <c:pt idx="63">
                  <c:v>1929.8589999999999</c:v>
                </c:pt>
                <c:pt idx="64">
                  <c:v>2657.4259999999999</c:v>
                </c:pt>
                <c:pt idx="65">
                  <c:v>3213.4639999999999</c:v>
                </c:pt>
                <c:pt idx="66">
                  <c:v>3397.174</c:v>
                </c:pt>
                <c:pt idx="67">
                  <c:v>3952.9929999999999</c:v>
                </c:pt>
                <c:pt idx="68">
                  <c:v>5204.3830000000007</c:v>
                </c:pt>
                <c:pt idx="69">
                  <c:v>5921.51</c:v>
                </c:pt>
                <c:pt idx="70">
                  <c:v>5507.2560000000003</c:v>
                </c:pt>
                <c:pt idx="71">
                  <c:v>5746.6880000000001</c:v>
                </c:pt>
              </c:numCache>
            </c:numRef>
          </c:val>
        </c:ser>
        <c:axId val="128971136"/>
        <c:axId val="128972672"/>
      </c:areaChart>
      <c:catAx>
        <c:axId val="128971136"/>
        <c:scaling>
          <c:orientation val="minMax"/>
        </c:scaling>
        <c:axPos val="b"/>
        <c:numFmt formatCode="General" sourceLinked="1"/>
        <c:majorTickMark val="in"/>
        <c:tickLblPos val="nextTo"/>
        <c:txPr>
          <a:bodyPr/>
          <a:lstStyle/>
          <a:p>
            <a:pPr>
              <a:defRPr b="0"/>
            </a:pPr>
            <a:endParaRPr lang="zh-CN"/>
          </a:p>
        </c:txPr>
        <c:crossAx val="128972672"/>
        <c:crosses val="autoZero"/>
        <c:auto val="1"/>
        <c:lblAlgn val="ctr"/>
        <c:lblOffset val="100"/>
      </c:catAx>
      <c:valAx>
        <c:axId val="128972672"/>
        <c:scaling>
          <c:orientation val="minMax"/>
        </c:scaling>
        <c:axPos val="l"/>
        <c:numFmt formatCode="#,##0" sourceLinked="0"/>
        <c:majorTickMark val="in"/>
        <c:tickLblPos val="nextTo"/>
        <c:txPr>
          <a:bodyPr/>
          <a:lstStyle/>
          <a:p>
            <a:pPr>
              <a:defRPr b="1"/>
            </a:pPr>
            <a:endParaRPr lang="zh-CN"/>
          </a:p>
        </c:txPr>
        <c:crossAx val="128971136"/>
        <c:crosses val="autoZero"/>
        <c:crossBetween val="midCat"/>
      </c:valAx>
    </c:plotArea>
    <c:legend>
      <c:legendPos val="t"/>
      <c:layout/>
    </c:legend>
    <c:plotVisOnly val="1"/>
    <c:dispBlanksAs val="zero"/>
  </c:chart>
  <c:spPr>
    <a:ln>
      <a:noFill/>
    </a:ln>
  </c:spPr>
  <c:txPr>
    <a:bodyPr/>
    <a:lstStyle/>
    <a:p>
      <a:pPr>
        <a:defRPr>
          <a:latin typeface="Arial Narrow" panose="020B0606020202030204" pitchFamily="34" charset="0"/>
        </a:defRPr>
      </a:pPr>
      <a:endParaRPr lang="zh-CN"/>
    </a:p>
  </c:txPr>
  <c:externalData r:id="rId1"/>
</c:chartSpace>
</file>

<file path=ppt/charts/chart2.xml><?xml version="1.0" encoding="utf-8"?>
<c:chartSpace xmlns:c="http://schemas.openxmlformats.org/drawingml/2006/chart" xmlns:a="http://schemas.openxmlformats.org/drawingml/2006/main" xmlns:r="http://schemas.openxmlformats.org/officeDocument/2006/relationships">
  <c:lang val="zh-CN"/>
  <c:chart>
    <c:plotArea>
      <c:layout/>
      <c:areaChart>
        <c:grouping val="percentStacked"/>
        <c:ser>
          <c:idx val="1"/>
          <c:order val="0"/>
          <c:tx>
            <c:strRef>
              <c:f>美国股市!$B$2</c:f>
              <c:strCache>
                <c:ptCount val="1"/>
                <c:pt idx="0">
                  <c:v>个人投资者</c:v>
                </c:pt>
              </c:strCache>
            </c:strRef>
          </c:tx>
          <c:spPr>
            <a:solidFill>
              <a:schemeClr val="accent1">
                <a:lumMod val="50000"/>
              </a:schemeClr>
            </a:solidFill>
          </c:spPr>
          <c:cat>
            <c:numRef>
              <c:f>美国股市!$A$3:$A$74</c:f>
              <c:numCache>
                <c:formatCode>General</c:formatCode>
                <c:ptCount val="72"/>
                <c:pt idx="0">
                  <c:v>1945</c:v>
                </c:pt>
                <c:pt idx="1">
                  <c:v>1946</c:v>
                </c:pt>
                <c:pt idx="2">
                  <c:v>1947</c:v>
                </c:pt>
                <c:pt idx="3">
                  <c:v>1948</c:v>
                </c:pt>
                <c:pt idx="4">
                  <c:v>1949</c:v>
                </c:pt>
                <c:pt idx="5">
                  <c:v>1950</c:v>
                </c:pt>
                <c:pt idx="6">
                  <c:v>1951</c:v>
                </c:pt>
                <c:pt idx="7">
                  <c:v>1952</c:v>
                </c:pt>
                <c:pt idx="8">
                  <c:v>1953</c:v>
                </c:pt>
                <c:pt idx="9">
                  <c:v>1954</c:v>
                </c:pt>
                <c:pt idx="10">
                  <c:v>1955</c:v>
                </c:pt>
                <c:pt idx="11">
                  <c:v>1956</c:v>
                </c:pt>
                <c:pt idx="12">
                  <c:v>1957</c:v>
                </c:pt>
                <c:pt idx="13">
                  <c:v>1958</c:v>
                </c:pt>
                <c:pt idx="14">
                  <c:v>1959</c:v>
                </c:pt>
                <c:pt idx="15">
                  <c:v>1960</c:v>
                </c:pt>
                <c:pt idx="16">
                  <c:v>1961</c:v>
                </c:pt>
                <c:pt idx="17">
                  <c:v>1962</c:v>
                </c:pt>
                <c:pt idx="18">
                  <c:v>1963</c:v>
                </c:pt>
                <c:pt idx="19">
                  <c:v>1964</c:v>
                </c:pt>
                <c:pt idx="20">
                  <c:v>1965</c:v>
                </c:pt>
                <c:pt idx="21">
                  <c:v>1966</c:v>
                </c:pt>
                <c:pt idx="22">
                  <c:v>1967</c:v>
                </c:pt>
                <c:pt idx="23">
                  <c:v>1968</c:v>
                </c:pt>
                <c:pt idx="24">
                  <c:v>1969</c:v>
                </c:pt>
                <c:pt idx="25">
                  <c:v>1970</c:v>
                </c:pt>
                <c:pt idx="26">
                  <c:v>1971</c:v>
                </c:pt>
                <c:pt idx="27">
                  <c:v>1972</c:v>
                </c:pt>
                <c:pt idx="28">
                  <c:v>1973</c:v>
                </c:pt>
                <c:pt idx="29">
                  <c:v>1974</c:v>
                </c:pt>
                <c:pt idx="30">
                  <c:v>1975</c:v>
                </c:pt>
                <c:pt idx="31">
                  <c:v>1976</c:v>
                </c:pt>
                <c:pt idx="32">
                  <c:v>1977</c:v>
                </c:pt>
                <c:pt idx="33">
                  <c:v>1978</c:v>
                </c:pt>
                <c:pt idx="34">
                  <c:v>1979</c:v>
                </c:pt>
                <c:pt idx="35">
                  <c:v>1980</c:v>
                </c:pt>
                <c:pt idx="36">
                  <c:v>1981</c:v>
                </c:pt>
                <c:pt idx="37">
                  <c:v>1982</c:v>
                </c:pt>
                <c:pt idx="38">
                  <c:v>1983</c:v>
                </c:pt>
                <c:pt idx="39">
                  <c:v>1984</c:v>
                </c:pt>
                <c:pt idx="40">
                  <c:v>1985</c:v>
                </c:pt>
                <c:pt idx="41">
                  <c:v>1986</c:v>
                </c:pt>
                <c:pt idx="42">
                  <c:v>1987</c:v>
                </c:pt>
                <c:pt idx="43">
                  <c:v>1988</c:v>
                </c:pt>
                <c:pt idx="44">
                  <c:v>1989</c:v>
                </c:pt>
                <c:pt idx="45">
                  <c:v>1990</c:v>
                </c:pt>
                <c:pt idx="46">
                  <c:v>1991</c:v>
                </c:pt>
                <c:pt idx="47">
                  <c:v>1992</c:v>
                </c:pt>
                <c:pt idx="48">
                  <c:v>1993</c:v>
                </c:pt>
                <c:pt idx="49">
                  <c:v>1994</c:v>
                </c:pt>
                <c:pt idx="50">
                  <c:v>1995</c:v>
                </c:pt>
                <c:pt idx="51">
                  <c:v>1996</c:v>
                </c:pt>
                <c:pt idx="52">
                  <c:v>1997</c:v>
                </c:pt>
                <c:pt idx="53">
                  <c:v>1998</c:v>
                </c:pt>
                <c:pt idx="54">
                  <c:v>1999</c:v>
                </c:pt>
                <c:pt idx="55">
                  <c:v>2000</c:v>
                </c:pt>
                <c:pt idx="56">
                  <c:v>2001</c:v>
                </c:pt>
                <c:pt idx="57">
                  <c:v>2002</c:v>
                </c:pt>
                <c:pt idx="58">
                  <c:v>2003</c:v>
                </c:pt>
                <c:pt idx="59">
                  <c:v>2004</c:v>
                </c:pt>
                <c:pt idx="60">
                  <c:v>2005</c:v>
                </c:pt>
                <c:pt idx="61">
                  <c:v>2006</c:v>
                </c:pt>
                <c:pt idx="62">
                  <c:v>2007</c:v>
                </c:pt>
                <c:pt idx="63">
                  <c:v>2008</c:v>
                </c:pt>
                <c:pt idx="64">
                  <c:v>2009</c:v>
                </c:pt>
                <c:pt idx="65">
                  <c:v>2010</c:v>
                </c:pt>
                <c:pt idx="66">
                  <c:v>2011</c:v>
                </c:pt>
                <c:pt idx="67">
                  <c:v>2012</c:v>
                </c:pt>
                <c:pt idx="68">
                  <c:v>2013</c:v>
                </c:pt>
                <c:pt idx="69">
                  <c:v>2014</c:v>
                </c:pt>
                <c:pt idx="70">
                  <c:v>2015</c:v>
                </c:pt>
                <c:pt idx="71">
                  <c:v>2016</c:v>
                </c:pt>
              </c:numCache>
            </c:numRef>
          </c:cat>
          <c:val>
            <c:numRef>
              <c:f>美国股市!$B$3:$B$74</c:f>
              <c:numCache>
                <c:formatCode>0.0</c:formatCode>
                <c:ptCount val="72"/>
                <c:pt idx="0">
                  <c:v>144.85500000000008</c:v>
                </c:pt>
                <c:pt idx="1">
                  <c:v>138.51499999999999</c:v>
                </c:pt>
                <c:pt idx="2">
                  <c:v>136.405</c:v>
                </c:pt>
                <c:pt idx="3">
                  <c:v>135.48600000000008</c:v>
                </c:pt>
                <c:pt idx="4">
                  <c:v>142.45500000000001</c:v>
                </c:pt>
                <c:pt idx="5">
                  <c:v>164.696</c:v>
                </c:pt>
                <c:pt idx="6">
                  <c:v>184.69800000000001</c:v>
                </c:pt>
                <c:pt idx="7">
                  <c:v>181.107</c:v>
                </c:pt>
                <c:pt idx="8">
                  <c:v>177.572</c:v>
                </c:pt>
                <c:pt idx="9">
                  <c:v>222.89500000000001</c:v>
                </c:pt>
                <c:pt idx="10">
                  <c:v>265.15400000000017</c:v>
                </c:pt>
                <c:pt idx="11">
                  <c:v>287.59099999999984</c:v>
                </c:pt>
                <c:pt idx="12">
                  <c:v>266.23399999999964</c:v>
                </c:pt>
                <c:pt idx="13">
                  <c:v>333.40099999999984</c:v>
                </c:pt>
                <c:pt idx="14">
                  <c:v>364.44200000000001</c:v>
                </c:pt>
                <c:pt idx="15">
                  <c:v>364.553</c:v>
                </c:pt>
                <c:pt idx="16">
                  <c:v>443.21699999999964</c:v>
                </c:pt>
                <c:pt idx="17">
                  <c:v>431.22999999999985</c:v>
                </c:pt>
                <c:pt idx="18">
                  <c:v>469.89499999999981</c:v>
                </c:pt>
                <c:pt idx="19">
                  <c:v>544.12699999999961</c:v>
                </c:pt>
                <c:pt idx="20">
                  <c:v>616.096</c:v>
                </c:pt>
                <c:pt idx="21">
                  <c:v>548.26400000000001</c:v>
                </c:pt>
                <c:pt idx="22">
                  <c:v>682.12800000000004</c:v>
                </c:pt>
                <c:pt idx="23">
                  <c:v>815.33399999999961</c:v>
                </c:pt>
                <c:pt idx="24">
                  <c:v>667.35599999999965</c:v>
                </c:pt>
                <c:pt idx="25">
                  <c:v>650.21299999999997</c:v>
                </c:pt>
                <c:pt idx="26">
                  <c:v>743.72400000000005</c:v>
                </c:pt>
                <c:pt idx="27">
                  <c:v>921.38400000000001</c:v>
                </c:pt>
                <c:pt idx="28">
                  <c:v>693.87</c:v>
                </c:pt>
                <c:pt idx="29">
                  <c:v>445.03399999999976</c:v>
                </c:pt>
                <c:pt idx="30">
                  <c:v>584.59900000000005</c:v>
                </c:pt>
                <c:pt idx="31">
                  <c:v>731.16399999999999</c:v>
                </c:pt>
                <c:pt idx="32">
                  <c:v>630.97</c:v>
                </c:pt>
                <c:pt idx="33">
                  <c:v>640.12900000000002</c:v>
                </c:pt>
                <c:pt idx="34">
                  <c:v>767.88900000000001</c:v>
                </c:pt>
                <c:pt idx="35">
                  <c:v>1010.47</c:v>
                </c:pt>
                <c:pt idx="36">
                  <c:v>905.14499999999998</c:v>
                </c:pt>
                <c:pt idx="37">
                  <c:v>966.31799999999964</c:v>
                </c:pt>
                <c:pt idx="38">
                  <c:v>1088.5729999999999</c:v>
                </c:pt>
                <c:pt idx="39">
                  <c:v>1009.9640000000001</c:v>
                </c:pt>
                <c:pt idx="40">
                  <c:v>1226.8719999999998</c:v>
                </c:pt>
                <c:pt idx="41">
                  <c:v>1495.1689999999999</c:v>
                </c:pt>
                <c:pt idx="42">
                  <c:v>1472.855</c:v>
                </c:pt>
                <c:pt idx="43">
                  <c:v>1766.2660000000001</c:v>
                </c:pt>
                <c:pt idx="44">
                  <c:v>2177.5250000000001</c:v>
                </c:pt>
                <c:pt idx="45">
                  <c:v>1981.36</c:v>
                </c:pt>
                <c:pt idx="46">
                  <c:v>2822.4369999999999</c:v>
                </c:pt>
                <c:pt idx="47">
                  <c:v>3112.8500000000013</c:v>
                </c:pt>
                <c:pt idx="48">
                  <c:v>3478.8890000000001</c:v>
                </c:pt>
                <c:pt idx="49">
                  <c:v>3350.509</c:v>
                </c:pt>
                <c:pt idx="50">
                  <c:v>4498.259</c:v>
                </c:pt>
                <c:pt idx="51">
                  <c:v>4756.076</c:v>
                </c:pt>
                <c:pt idx="52">
                  <c:v>6191.067</c:v>
                </c:pt>
                <c:pt idx="53">
                  <c:v>7526.0710000000008</c:v>
                </c:pt>
                <c:pt idx="54">
                  <c:v>9619.0589999999884</c:v>
                </c:pt>
                <c:pt idx="55">
                  <c:v>7974.4169999999995</c:v>
                </c:pt>
                <c:pt idx="56">
                  <c:v>6873.424</c:v>
                </c:pt>
                <c:pt idx="57">
                  <c:v>5221.3779999999997</c:v>
                </c:pt>
                <c:pt idx="58">
                  <c:v>6811.8280000000004</c:v>
                </c:pt>
                <c:pt idx="59">
                  <c:v>7552.8070000000016</c:v>
                </c:pt>
                <c:pt idx="60">
                  <c:v>8237.2279999999937</c:v>
                </c:pt>
                <c:pt idx="61">
                  <c:v>10195.866999999989</c:v>
                </c:pt>
                <c:pt idx="62">
                  <c:v>10046.929</c:v>
                </c:pt>
                <c:pt idx="63">
                  <c:v>5673.4479999999985</c:v>
                </c:pt>
                <c:pt idx="64">
                  <c:v>7352.8650000000025</c:v>
                </c:pt>
                <c:pt idx="65">
                  <c:v>8704.2090000000007</c:v>
                </c:pt>
                <c:pt idx="66">
                  <c:v>8273.4699999999884</c:v>
                </c:pt>
                <c:pt idx="67">
                  <c:v>9648.2240000000056</c:v>
                </c:pt>
                <c:pt idx="68">
                  <c:v>12744.414000000002</c:v>
                </c:pt>
                <c:pt idx="69">
                  <c:v>14369.054</c:v>
                </c:pt>
                <c:pt idx="70">
                  <c:v>14044.816999999988</c:v>
                </c:pt>
                <c:pt idx="71">
                  <c:v>15621.52</c:v>
                </c:pt>
              </c:numCache>
            </c:numRef>
          </c:val>
        </c:ser>
        <c:ser>
          <c:idx val="2"/>
          <c:order val="1"/>
          <c:tx>
            <c:strRef>
              <c:f>美国股市!$C$2</c:f>
              <c:strCache>
                <c:ptCount val="1"/>
                <c:pt idx="0">
                  <c:v>政府及央行</c:v>
                </c:pt>
              </c:strCache>
            </c:strRef>
          </c:tx>
          <c:spPr>
            <a:solidFill>
              <a:schemeClr val="accent1"/>
            </a:solidFill>
          </c:spPr>
          <c:cat>
            <c:numRef>
              <c:f>美国股市!$A$3:$A$74</c:f>
              <c:numCache>
                <c:formatCode>General</c:formatCode>
                <c:ptCount val="72"/>
                <c:pt idx="0">
                  <c:v>1945</c:v>
                </c:pt>
                <c:pt idx="1">
                  <c:v>1946</c:v>
                </c:pt>
                <c:pt idx="2">
                  <c:v>1947</c:v>
                </c:pt>
                <c:pt idx="3">
                  <c:v>1948</c:v>
                </c:pt>
                <c:pt idx="4">
                  <c:v>1949</c:v>
                </c:pt>
                <c:pt idx="5">
                  <c:v>1950</c:v>
                </c:pt>
                <c:pt idx="6">
                  <c:v>1951</c:v>
                </c:pt>
                <c:pt idx="7">
                  <c:v>1952</c:v>
                </c:pt>
                <c:pt idx="8">
                  <c:v>1953</c:v>
                </c:pt>
                <c:pt idx="9">
                  <c:v>1954</c:v>
                </c:pt>
                <c:pt idx="10">
                  <c:v>1955</c:v>
                </c:pt>
                <c:pt idx="11">
                  <c:v>1956</c:v>
                </c:pt>
                <c:pt idx="12">
                  <c:v>1957</c:v>
                </c:pt>
                <c:pt idx="13">
                  <c:v>1958</c:v>
                </c:pt>
                <c:pt idx="14">
                  <c:v>1959</c:v>
                </c:pt>
                <c:pt idx="15">
                  <c:v>1960</c:v>
                </c:pt>
                <c:pt idx="16">
                  <c:v>1961</c:v>
                </c:pt>
                <c:pt idx="17">
                  <c:v>1962</c:v>
                </c:pt>
                <c:pt idx="18">
                  <c:v>1963</c:v>
                </c:pt>
                <c:pt idx="19">
                  <c:v>1964</c:v>
                </c:pt>
                <c:pt idx="20">
                  <c:v>1965</c:v>
                </c:pt>
                <c:pt idx="21">
                  <c:v>1966</c:v>
                </c:pt>
                <c:pt idx="22">
                  <c:v>1967</c:v>
                </c:pt>
                <c:pt idx="23">
                  <c:v>1968</c:v>
                </c:pt>
                <c:pt idx="24">
                  <c:v>1969</c:v>
                </c:pt>
                <c:pt idx="25">
                  <c:v>1970</c:v>
                </c:pt>
                <c:pt idx="26">
                  <c:v>1971</c:v>
                </c:pt>
                <c:pt idx="27">
                  <c:v>1972</c:v>
                </c:pt>
                <c:pt idx="28">
                  <c:v>1973</c:v>
                </c:pt>
                <c:pt idx="29">
                  <c:v>1974</c:v>
                </c:pt>
                <c:pt idx="30">
                  <c:v>1975</c:v>
                </c:pt>
                <c:pt idx="31">
                  <c:v>1976</c:v>
                </c:pt>
                <c:pt idx="32">
                  <c:v>1977</c:v>
                </c:pt>
                <c:pt idx="33">
                  <c:v>1978</c:v>
                </c:pt>
                <c:pt idx="34">
                  <c:v>1979</c:v>
                </c:pt>
                <c:pt idx="35">
                  <c:v>1980</c:v>
                </c:pt>
                <c:pt idx="36">
                  <c:v>1981</c:v>
                </c:pt>
                <c:pt idx="37">
                  <c:v>1982</c:v>
                </c:pt>
                <c:pt idx="38">
                  <c:v>1983</c:v>
                </c:pt>
                <c:pt idx="39">
                  <c:v>1984</c:v>
                </c:pt>
                <c:pt idx="40">
                  <c:v>1985</c:v>
                </c:pt>
                <c:pt idx="41">
                  <c:v>1986</c:v>
                </c:pt>
                <c:pt idx="42">
                  <c:v>1987</c:v>
                </c:pt>
                <c:pt idx="43">
                  <c:v>1988</c:v>
                </c:pt>
                <c:pt idx="44">
                  <c:v>1989</c:v>
                </c:pt>
                <c:pt idx="45">
                  <c:v>1990</c:v>
                </c:pt>
                <c:pt idx="46">
                  <c:v>1991</c:v>
                </c:pt>
                <c:pt idx="47">
                  <c:v>1992</c:v>
                </c:pt>
                <c:pt idx="48">
                  <c:v>1993</c:v>
                </c:pt>
                <c:pt idx="49">
                  <c:v>1994</c:v>
                </c:pt>
                <c:pt idx="50">
                  <c:v>1995</c:v>
                </c:pt>
                <c:pt idx="51">
                  <c:v>1996</c:v>
                </c:pt>
                <c:pt idx="52">
                  <c:v>1997</c:v>
                </c:pt>
                <c:pt idx="53">
                  <c:v>1998</c:v>
                </c:pt>
                <c:pt idx="54">
                  <c:v>1999</c:v>
                </c:pt>
                <c:pt idx="55">
                  <c:v>2000</c:v>
                </c:pt>
                <c:pt idx="56">
                  <c:v>2001</c:v>
                </c:pt>
                <c:pt idx="57">
                  <c:v>2002</c:v>
                </c:pt>
                <c:pt idx="58">
                  <c:v>2003</c:v>
                </c:pt>
                <c:pt idx="59">
                  <c:v>2004</c:v>
                </c:pt>
                <c:pt idx="60">
                  <c:v>2005</c:v>
                </c:pt>
                <c:pt idx="61">
                  <c:v>2006</c:v>
                </c:pt>
                <c:pt idx="62">
                  <c:v>2007</c:v>
                </c:pt>
                <c:pt idx="63">
                  <c:v>2008</c:v>
                </c:pt>
                <c:pt idx="64">
                  <c:v>2009</c:v>
                </c:pt>
                <c:pt idx="65">
                  <c:v>2010</c:v>
                </c:pt>
                <c:pt idx="66">
                  <c:v>2011</c:v>
                </c:pt>
                <c:pt idx="67">
                  <c:v>2012</c:v>
                </c:pt>
                <c:pt idx="68">
                  <c:v>2013</c:v>
                </c:pt>
                <c:pt idx="69">
                  <c:v>2014</c:v>
                </c:pt>
                <c:pt idx="70">
                  <c:v>2015</c:v>
                </c:pt>
                <c:pt idx="71">
                  <c:v>2016</c:v>
                </c:pt>
              </c:numCache>
            </c:numRef>
          </c:cat>
          <c:val>
            <c:numRef>
              <c:f>美国股市!$C$3:$C$74</c:f>
              <c:numCache>
                <c:formatCode>0.0</c:formatCode>
                <c:ptCount val="72"/>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0.21900000000000008</c:v>
                </c:pt>
                <c:pt idx="42">
                  <c:v>0.68700000000000039</c:v>
                </c:pt>
                <c:pt idx="43">
                  <c:v>1.6879999999999993</c:v>
                </c:pt>
                <c:pt idx="44">
                  <c:v>3.25</c:v>
                </c:pt>
                <c:pt idx="45">
                  <c:v>4.75</c:v>
                </c:pt>
                <c:pt idx="46">
                  <c:v>6.25</c:v>
                </c:pt>
                <c:pt idx="47">
                  <c:v>7.75</c:v>
                </c:pt>
                <c:pt idx="48">
                  <c:v>9.2670000000000012</c:v>
                </c:pt>
                <c:pt idx="49">
                  <c:v>10.598000000000001</c:v>
                </c:pt>
                <c:pt idx="50">
                  <c:v>26.414999999999999</c:v>
                </c:pt>
                <c:pt idx="51">
                  <c:v>46.898000000000003</c:v>
                </c:pt>
                <c:pt idx="52">
                  <c:v>78.426000000000002</c:v>
                </c:pt>
                <c:pt idx="53">
                  <c:v>98.549000000000007</c:v>
                </c:pt>
                <c:pt idx="54">
                  <c:v>98.289000000000001</c:v>
                </c:pt>
                <c:pt idx="55">
                  <c:v>93.214000000000027</c:v>
                </c:pt>
                <c:pt idx="56">
                  <c:v>87.972999999999999</c:v>
                </c:pt>
                <c:pt idx="57">
                  <c:v>79.254000000000005</c:v>
                </c:pt>
                <c:pt idx="58">
                  <c:v>93.444000000000045</c:v>
                </c:pt>
                <c:pt idx="59">
                  <c:v>107.232</c:v>
                </c:pt>
                <c:pt idx="60">
                  <c:v>116.22199999999999</c:v>
                </c:pt>
                <c:pt idx="61">
                  <c:v>133.09700000000001</c:v>
                </c:pt>
                <c:pt idx="62">
                  <c:v>141.91</c:v>
                </c:pt>
                <c:pt idx="63">
                  <c:v>279.51400000000001</c:v>
                </c:pt>
                <c:pt idx="64">
                  <c:v>204.86600000000001</c:v>
                </c:pt>
                <c:pt idx="65">
                  <c:v>203.31</c:v>
                </c:pt>
                <c:pt idx="66">
                  <c:v>182.86</c:v>
                </c:pt>
                <c:pt idx="67">
                  <c:v>178.80700000000004</c:v>
                </c:pt>
                <c:pt idx="68">
                  <c:v>197.80100000000004</c:v>
                </c:pt>
                <c:pt idx="69">
                  <c:v>207.08200000000008</c:v>
                </c:pt>
                <c:pt idx="70">
                  <c:v>211.31300000000002</c:v>
                </c:pt>
                <c:pt idx="71">
                  <c:v>224.791</c:v>
                </c:pt>
              </c:numCache>
            </c:numRef>
          </c:val>
        </c:ser>
        <c:ser>
          <c:idx val="3"/>
          <c:order val="2"/>
          <c:tx>
            <c:strRef>
              <c:f>美国股市!$D$2</c:f>
              <c:strCache>
                <c:ptCount val="1"/>
                <c:pt idx="0">
                  <c:v>养老基金</c:v>
                </c:pt>
              </c:strCache>
            </c:strRef>
          </c:tx>
          <c:spPr>
            <a:solidFill>
              <a:schemeClr val="accent1">
                <a:lumMod val="60000"/>
                <a:lumOff val="40000"/>
              </a:schemeClr>
            </a:solidFill>
          </c:spPr>
          <c:cat>
            <c:numRef>
              <c:f>美国股市!$A$3:$A$74</c:f>
              <c:numCache>
                <c:formatCode>General</c:formatCode>
                <c:ptCount val="72"/>
                <c:pt idx="0">
                  <c:v>1945</c:v>
                </c:pt>
                <c:pt idx="1">
                  <c:v>1946</c:v>
                </c:pt>
                <c:pt idx="2">
                  <c:v>1947</c:v>
                </c:pt>
                <c:pt idx="3">
                  <c:v>1948</c:v>
                </c:pt>
                <c:pt idx="4">
                  <c:v>1949</c:v>
                </c:pt>
                <c:pt idx="5">
                  <c:v>1950</c:v>
                </c:pt>
                <c:pt idx="6">
                  <c:v>1951</c:v>
                </c:pt>
                <c:pt idx="7">
                  <c:v>1952</c:v>
                </c:pt>
                <c:pt idx="8">
                  <c:v>1953</c:v>
                </c:pt>
                <c:pt idx="9">
                  <c:v>1954</c:v>
                </c:pt>
                <c:pt idx="10">
                  <c:v>1955</c:v>
                </c:pt>
                <c:pt idx="11">
                  <c:v>1956</c:v>
                </c:pt>
                <c:pt idx="12">
                  <c:v>1957</c:v>
                </c:pt>
                <c:pt idx="13">
                  <c:v>1958</c:v>
                </c:pt>
                <c:pt idx="14">
                  <c:v>1959</c:v>
                </c:pt>
                <c:pt idx="15">
                  <c:v>1960</c:v>
                </c:pt>
                <c:pt idx="16">
                  <c:v>1961</c:v>
                </c:pt>
                <c:pt idx="17">
                  <c:v>1962</c:v>
                </c:pt>
                <c:pt idx="18">
                  <c:v>1963</c:v>
                </c:pt>
                <c:pt idx="19">
                  <c:v>1964</c:v>
                </c:pt>
                <c:pt idx="20">
                  <c:v>1965</c:v>
                </c:pt>
                <c:pt idx="21">
                  <c:v>1966</c:v>
                </c:pt>
                <c:pt idx="22">
                  <c:v>1967</c:v>
                </c:pt>
                <c:pt idx="23">
                  <c:v>1968</c:v>
                </c:pt>
                <c:pt idx="24">
                  <c:v>1969</c:v>
                </c:pt>
                <c:pt idx="25">
                  <c:v>1970</c:v>
                </c:pt>
                <c:pt idx="26">
                  <c:v>1971</c:v>
                </c:pt>
                <c:pt idx="27">
                  <c:v>1972</c:v>
                </c:pt>
                <c:pt idx="28">
                  <c:v>1973</c:v>
                </c:pt>
                <c:pt idx="29">
                  <c:v>1974</c:v>
                </c:pt>
                <c:pt idx="30">
                  <c:v>1975</c:v>
                </c:pt>
                <c:pt idx="31">
                  <c:v>1976</c:v>
                </c:pt>
                <c:pt idx="32">
                  <c:v>1977</c:v>
                </c:pt>
                <c:pt idx="33">
                  <c:v>1978</c:v>
                </c:pt>
                <c:pt idx="34">
                  <c:v>1979</c:v>
                </c:pt>
                <c:pt idx="35">
                  <c:v>1980</c:v>
                </c:pt>
                <c:pt idx="36">
                  <c:v>1981</c:v>
                </c:pt>
                <c:pt idx="37">
                  <c:v>1982</c:v>
                </c:pt>
                <c:pt idx="38">
                  <c:v>1983</c:v>
                </c:pt>
                <c:pt idx="39">
                  <c:v>1984</c:v>
                </c:pt>
                <c:pt idx="40">
                  <c:v>1985</c:v>
                </c:pt>
                <c:pt idx="41">
                  <c:v>1986</c:v>
                </c:pt>
                <c:pt idx="42">
                  <c:v>1987</c:v>
                </c:pt>
                <c:pt idx="43">
                  <c:v>1988</c:v>
                </c:pt>
                <c:pt idx="44">
                  <c:v>1989</c:v>
                </c:pt>
                <c:pt idx="45">
                  <c:v>1990</c:v>
                </c:pt>
                <c:pt idx="46">
                  <c:v>1991</c:v>
                </c:pt>
                <c:pt idx="47">
                  <c:v>1992</c:v>
                </c:pt>
                <c:pt idx="48">
                  <c:v>1993</c:v>
                </c:pt>
                <c:pt idx="49">
                  <c:v>1994</c:v>
                </c:pt>
                <c:pt idx="50">
                  <c:v>1995</c:v>
                </c:pt>
                <c:pt idx="51">
                  <c:v>1996</c:v>
                </c:pt>
                <c:pt idx="52">
                  <c:v>1997</c:v>
                </c:pt>
                <c:pt idx="53">
                  <c:v>1998</c:v>
                </c:pt>
                <c:pt idx="54">
                  <c:v>1999</c:v>
                </c:pt>
                <c:pt idx="55">
                  <c:v>2000</c:v>
                </c:pt>
                <c:pt idx="56">
                  <c:v>2001</c:v>
                </c:pt>
                <c:pt idx="57">
                  <c:v>2002</c:v>
                </c:pt>
                <c:pt idx="58">
                  <c:v>2003</c:v>
                </c:pt>
                <c:pt idx="59">
                  <c:v>2004</c:v>
                </c:pt>
                <c:pt idx="60">
                  <c:v>2005</c:v>
                </c:pt>
                <c:pt idx="61">
                  <c:v>2006</c:v>
                </c:pt>
                <c:pt idx="62">
                  <c:v>2007</c:v>
                </c:pt>
                <c:pt idx="63">
                  <c:v>2008</c:v>
                </c:pt>
                <c:pt idx="64">
                  <c:v>2009</c:v>
                </c:pt>
                <c:pt idx="65">
                  <c:v>2010</c:v>
                </c:pt>
                <c:pt idx="66">
                  <c:v>2011</c:v>
                </c:pt>
                <c:pt idx="67">
                  <c:v>2012</c:v>
                </c:pt>
                <c:pt idx="68">
                  <c:v>2013</c:v>
                </c:pt>
                <c:pt idx="69">
                  <c:v>2014</c:v>
                </c:pt>
                <c:pt idx="70">
                  <c:v>2015</c:v>
                </c:pt>
                <c:pt idx="71">
                  <c:v>2016</c:v>
                </c:pt>
              </c:numCache>
            </c:numRef>
          </c:cat>
          <c:val>
            <c:numRef>
              <c:f>美国股市!$D$3:$D$74</c:f>
              <c:numCache>
                <c:formatCode>0.0</c:formatCode>
                <c:ptCount val="72"/>
                <c:pt idx="0">
                  <c:v>7.0000000000000027E-3</c:v>
                </c:pt>
                <c:pt idx="1">
                  <c:v>8.0000000000000071E-3</c:v>
                </c:pt>
                <c:pt idx="2">
                  <c:v>1.0000000000000005E-2</c:v>
                </c:pt>
                <c:pt idx="3">
                  <c:v>1.2999999999999998E-2</c:v>
                </c:pt>
                <c:pt idx="4">
                  <c:v>2.0000000000000011E-2</c:v>
                </c:pt>
                <c:pt idx="5">
                  <c:v>2.9000000000000001E-2</c:v>
                </c:pt>
                <c:pt idx="6">
                  <c:v>0.31600000000000017</c:v>
                </c:pt>
                <c:pt idx="7">
                  <c:v>1.899</c:v>
                </c:pt>
                <c:pt idx="8">
                  <c:v>2.4670000000000001</c:v>
                </c:pt>
                <c:pt idx="9">
                  <c:v>3.2530000000000001</c:v>
                </c:pt>
                <c:pt idx="10">
                  <c:v>6.2850000000000001</c:v>
                </c:pt>
                <c:pt idx="11">
                  <c:v>7.2650000000000006</c:v>
                </c:pt>
                <c:pt idx="12">
                  <c:v>7.7889999999999997</c:v>
                </c:pt>
                <c:pt idx="13">
                  <c:v>11.961</c:v>
                </c:pt>
                <c:pt idx="14">
                  <c:v>15.025</c:v>
                </c:pt>
                <c:pt idx="15">
                  <c:v>17.145000000000003</c:v>
                </c:pt>
                <c:pt idx="16">
                  <c:v>23.756</c:v>
                </c:pt>
                <c:pt idx="17">
                  <c:v>22.885000000000002</c:v>
                </c:pt>
                <c:pt idx="18">
                  <c:v>29.17</c:v>
                </c:pt>
                <c:pt idx="19">
                  <c:v>35.705000000000013</c:v>
                </c:pt>
                <c:pt idx="20">
                  <c:v>43.254000000000005</c:v>
                </c:pt>
                <c:pt idx="21">
                  <c:v>42.268000000000022</c:v>
                </c:pt>
                <c:pt idx="22">
                  <c:v>55.004000000000005</c:v>
                </c:pt>
                <c:pt idx="23">
                  <c:v>67.256</c:v>
                </c:pt>
                <c:pt idx="24">
                  <c:v>68.724999999999994</c:v>
                </c:pt>
                <c:pt idx="25">
                  <c:v>77.186999999999998</c:v>
                </c:pt>
                <c:pt idx="26">
                  <c:v>104.051</c:v>
                </c:pt>
                <c:pt idx="27">
                  <c:v>130.017</c:v>
                </c:pt>
                <c:pt idx="28">
                  <c:v>113.75700000000002</c:v>
                </c:pt>
                <c:pt idx="29">
                  <c:v>91.154999999999987</c:v>
                </c:pt>
                <c:pt idx="30">
                  <c:v>132.29899999999998</c:v>
                </c:pt>
                <c:pt idx="31">
                  <c:v>155.601</c:v>
                </c:pt>
                <c:pt idx="32">
                  <c:v>153.60999999999999</c:v>
                </c:pt>
                <c:pt idx="33">
                  <c:v>183.608</c:v>
                </c:pt>
                <c:pt idx="34">
                  <c:v>212.53700000000001</c:v>
                </c:pt>
                <c:pt idx="35">
                  <c:v>267.7679999999998</c:v>
                </c:pt>
                <c:pt idx="36">
                  <c:v>266.279</c:v>
                </c:pt>
                <c:pt idx="37">
                  <c:v>343.11599999999999</c:v>
                </c:pt>
                <c:pt idx="38">
                  <c:v>439.90700000000004</c:v>
                </c:pt>
                <c:pt idx="39">
                  <c:v>455.49199999999973</c:v>
                </c:pt>
                <c:pt idx="40">
                  <c:v>615.01699999999971</c:v>
                </c:pt>
                <c:pt idx="41">
                  <c:v>649.38700000000006</c:v>
                </c:pt>
                <c:pt idx="42">
                  <c:v>677.49800000000005</c:v>
                </c:pt>
                <c:pt idx="43">
                  <c:v>699.1179999999996</c:v>
                </c:pt>
                <c:pt idx="44">
                  <c:v>877.51599999999996</c:v>
                </c:pt>
                <c:pt idx="45">
                  <c:v>857.74500000000012</c:v>
                </c:pt>
                <c:pt idx="46">
                  <c:v>1158.7160000000001</c:v>
                </c:pt>
                <c:pt idx="47">
                  <c:v>1260.7619999999999</c:v>
                </c:pt>
                <c:pt idx="48">
                  <c:v>1470.2919999999999</c:v>
                </c:pt>
                <c:pt idx="49">
                  <c:v>1485.7849999999999</c:v>
                </c:pt>
                <c:pt idx="50">
                  <c:v>1897.7739999999999</c:v>
                </c:pt>
                <c:pt idx="51">
                  <c:v>2181.6369999999997</c:v>
                </c:pt>
                <c:pt idx="52">
                  <c:v>2574.1679999999997</c:v>
                </c:pt>
                <c:pt idx="53">
                  <c:v>2966.6570000000002</c:v>
                </c:pt>
                <c:pt idx="54">
                  <c:v>3271.384</c:v>
                </c:pt>
                <c:pt idx="55">
                  <c:v>3178.3249999999998</c:v>
                </c:pt>
                <c:pt idx="56">
                  <c:v>3094.7819999999997</c:v>
                </c:pt>
                <c:pt idx="57">
                  <c:v>2595.77</c:v>
                </c:pt>
                <c:pt idx="58">
                  <c:v>3467.5640000000003</c:v>
                </c:pt>
                <c:pt idx="59">
                  <c:v>3848.1320000000001</c:v>
                </c:pt>
                <c:pt idx="60">
                  <c:v>4004.2139999999999</c:v>
                </c:pt>
                <c:pt idx="61">
                  <c:v>3877.0329999999999</c:v>
                </c:pt>
                <c:pt idx="62">
                  <c:v>4062.6510000000012</c:v>
                </c:pt>
                <c:pt idx="63">
                  <c:v>2586.7139999999999</c:v>
                </c:pt>
                <c:pt idx="64">
                  <c:v>3187.4910000000013</c:v>
                </c:pt>
                <c:pt idx="65">
                  <c:v>3647.7759999999998</c:v>
                </c:pt>
                <c:pt idx="66">
                  <c:v>3470.0540000000001</c:v>
                </c:pt>
                <c:pt idx="67">
                  <c:v>3849.5010000000002</c:v>
                </c:pt>
                <c:pt idx="68">
                  <c:v>4622.0250000000024</c:v>
                </c:pt>
                <c:pt idx="69">
                  <c:v>4760.7210000000014</c:v>
                </c:pt>
                <c:pt idx="70">
                  <c:v>4540.0650000000014</c:v>
                </c:pt>
                <c:pt idx="71">
                  <c:v>4802.8439999999991</c:v>
                </c:pt>
              </c:numCache>
            </c:numRef>
          </c:val>
        </c:ser>
        <c:ser>
          <c:idx val="4"/>
          <c:order val="3"/>
          <c:tx>
            <c:strRef>
              <c:f>美国股市!$E$2</c:f>
              <c:strCache>
                <c:ptCount val="1"/>
                <c:pt idx="0">
                  <c:v>基金公司</c:v>
                </c:pt>
              </c:strCache>
            </c:strRef>
          </c:tx>
          <c:spPr>
            <a:solidFill>
              <a:schemeClr val="accent1">
                <a:lumMod val="40000"/>
                <a:lumOff val="60000"/>
              </a:schemeClr>
            </a:solidFill>
          </c:spPr>
          <c:cat>
            <c:numRef>
              <c:f>美国股市!$A$3:$A$74</c:f>
              <c:numCache>
                <c:formatCode>General</c:formatCode>
                <c:ptCount val="72"/>
                <c:pt idx="0">
                  <c:v>1945</c:v>
                </c:pt>
                <c:pt idx="1">
                  <c:v>1946</c:v>
                </c:pt>
                <c:pt idx="2">
                  <c:v>1947</c:v>
                </c:pt>
                <c:pt idx="3">
                  <c:v>1948</c:v>
                </c:pt>
                <c:pt idx="4">
                  <c:v>1949</c:v>
                </c:pt>
                <c:pt idx="5">
                  <c:v>1950</c:v>
                </c:pt>
                <c:pt idx="6">
                  <c:v>1951</c:v>
                </c:pt>
                <c:pt idx="7">
                  <c:v>1952</c:v>
                </c:pt>
                <c:pt idx="8">
                  <c:v>1953</c:v>
                </c:pt>
                <c:pt idx="9">
                  <c:v>1954</c:v>
                </c:pt>
                <c:pt idx="10">
                  <c:v>1955</c:v>
                </c:pt>
                <c:pt idx="11">
                  <c:v>1956</c:v>
                </c:pt>
                <c:pt idx="12">
                  <c:v>1957</c:v>
                </c:pt>
                <c:pt idx="13">
                  <c:v>1958</c:v>
                </c:pt>
                <c:pt idx="14">
                  <c:v>1959</c:v>
                </c:pt>
                <c:pt idx="15">
                  <c:v>1960</c:v>
                </c:pt>
                <c:pt idx="16">
                  <c:v>1961</c:v>
                </c:pt>
                <c:pt idx="17">
                  <c:v>1962</c:v>
                </c:pt>
                <c:pt idx="18">
                  <c:v>1963</c:v>
                </c:pt>
                <c:pt idx="19">
                  <c:v>1964</c:v>
                </c:pt>
                <c:pt idx="20">
                  <c:v>1965</c:v>
                </c:pt>
                <c:pt idx="21">
                  <c:v>1966</c:v>
                </c:pt>
                <c:pt idx="22">
                  <c:v>1967</c:v>
                </c:pt>
                <c:pt idx="23">
                  <c:v>1968</c:v>
                </c:pt>
                <c:pt idx="24">
                  <c:v>1969</c:v>
                </c:pt>
                <c:pt idx="25">
                  <c:v>1970</c:v>
                </c:pt>
                <c:pt idx="26">
                  <c:v>1971</c:v>
                </c:pt>
                <c:pt idx="27">
                  <c:v>1972</c:v>
                </c:pt>
                <c:pt idx="28">
                  <c:v>1973</c:v>
                </c:pt>
                <c:pt idx="29">
                  <c:v>1974</c:v>
                </c:pt>
                <c:pt idx="30">
                  <c:v>1975</c:v>
                </c:pt>
                <c:pt idx="31">
                  <c:v>1976</c:v>
                </c:pt>
                <c:pt idx="32">
                  <c:v>1977</c:v>
                </c:pt>
                <c:pt idx="33">
                  <c:v>1978</c:v>
                </c:pt>
                <c:pt idx="34">
                  <c:v>1979</c:v>
                </c:pt>
                <c:pt idx="35">
                  <c:v>1980</c:v>
                </c:pt>
                <c:pt idx="36">
                  <c:v>1981</c:v>
                </c:pt>
                <c:pt idx="37">
                  <c:v>1982</c:v>
                </c:pt>
                <c:pt idx="38">
                  <c:v>1983</c:v>
                </c:pt>
                <c:pt idx="39">
                  <c:v>1984</c:v>
                </c:pt>
                <c:pt idx="40">
                  <c:v>1985</c:v>
                </c:pt>
                <c:pt idx="41">
                  <c:v>1986</c:v>
                </c:pt>
                <c:pt idx="42">
                  <c:v>1987</c:v>
                </c:pt>
                <c:pt idx="43">
                  <c:v>1988</c:v>
                </c:pt>
                <c:pt idx="44">
                  <c:v>1989</c:v>
                </c:pt>
                <c:pt idx="45">
                  <c:v>1990</c:v>
                </c:pt>
                <c:pt idx="46">
                  <c:v>1991</c:v>
                </c:pt>
                <c:pt idx="47">
                  <c:v>1992</c:v>
                </c:pt>
                <c:pt idx="48">
                  <c:v>1993</c:v>
                </c:pt>
                <c:pt idx="49">
                  <c:v>1994</c:v>
                </c:pt>
                <c:pt idx="50">
                  <c:v>1995</c:v>
                </c:pt>
                <c:pt idx="51">
                  <c:v>1996</c:v>
                </c:pt>
                <c:pt idx="52">
                  <c:v>1997</c:v>
                </c:pt>
                <c:pt idx="53">
                  <c:v>1998</c:v>
                </c:pt>
                <c:pt idx="54">
                  <c:v>1999</c:v>
                </c:pt>
                <c:pt idx="55">
                  <c:v>2000</c:v>
                </c:pt>
                <c:pt idx="56">
                  <c:v>2001</c:v>
                </c:pt>
                <c:pt idx="57">
                  <c:v>2002</c:v>
                </c:pt>
                <c:pt idx="58">
                  <c:v>2003</c:v>
                </c:pt>
                <c:pt idx="59">
                  <c:v>2004</c:v>
                </c:pt>
                <c:pt idx="60">
                  <c:v>2005</c:v>
                </c:pt>
                <c:pt idx="61">
                  <c:v>2006</c:v>
                </c:pt>
                <c:pt idx="62">
                  <c:v>2007</c:v>
                </c:pt>
                <c:pt idx="63">
                  <c:v>2008</c:v>
                </c:pt>
                <c:pt idx="64">
                  <c:v>2009</c:v>
                </c:pt>
                <c:pt idx="65">
                  <c:v>2010</c:v>
                </c:pt>
                <c:pt idx="66">
                  <c:v>2011</c:v>
                </c:pt>
                <c:pt idx="67">
                  <c:v>2012</c:v>
                </c:pt>
                <c:pt idx="68">
                  <c:v>2013</c:v>
                </c:pt>
                <c:pt idx="69">
                  <c:v>2014</c:v>
                </c:pt>
                <c:pt idx="70">
                  <c:v>2015</c:v>
                </c:pt>
                <c:pt idx="71">
                  <c:v>2016</c:v>
                </c:pt>
              </c:numCache>
            </c:numRef>
          </c:cat>
          <c:val>
            <c:numRef>
              <c:f>美国股市!$E$3:$E$74</c:f>
              <c:numCache>
                <c:formatCode>0.0</c:formatCode>
                <c:ptCount val="72"/>
                <c:pt idx="0">
                  <c:v>1.81</c:v>
                </c:pt>
                <c:pt idx="1">
                  <c:v>1.8440000000000001</c:v>
                </c:pt>
                <c:pt idx="2">
                  <c:v>2.1930000000000001</c:v>
                </c:pt>
                <c:pt idx="3">
                  <c:v>2.3459999999999988</c:v>
                </c:pt>
                <c:pt idx="4">
                  <c:v>4.07</c:v>
                </c:pt>
                <c:pt idx="5">
                  <c:v>4.4969999999999999</c:v>
                </c:pt>
                <c:pt idx="6">
                  <c:v>4.7080000000000002</c:v>
                </c:pt>
                <c:pt idx="7">
                  <c:v>5.3260000000000005</c:v>
                </c:pt>
                <c:pt idx="8">
                  <c:v>5.7610000000000001</c:v>
                </c:pt>
                <c:pt idx="9">
                  <c:v>7.8409999999999975</c:v>
                </c:pt>
                <c:pt idx="10">
                  <c:v>9.7269999999999985</c:v>
                </c:pt>
                <c:pt idx="11">
                  <c:v>11.007</c:v>
                </c:pt>
                <c:pt idx="12">
                  <c:v>10.931000000000001</c:v>
                </c:pt>
                <c:pt idx="13">
                  <c:v>15.656000000000002</c:v>
                </c:pt>
                <c:pt idx="14">
                  <c:v>18.24799999999999</c:v>
                </c:pt>
                <c:pt idx="15">
                  <c:v>19.77</c:v>
                </c:pt>
                <c:pt idx="16">
                  <c:v>24.936</c:v>
                </c:pt>
                <c:pt idx="17">
                  <c:v>22.701000000000001</c:v>
                </c:pt>
                <c:pt idx="18">
                  <c:v>27.552</c:v>
                </c:pt>
                <c:pt idx="19">
                  <c:v>31.477000000000004</c:v>
                </c:pt>
                <c:pt idx="20">
                  <c:v>36.435000000000002</c:v>
                </c:pt>
                <c:pt idx="21">
                  <c:v>34.199000000000012</c:v>
                </c:pt>
                <c:pt idx="22">
                  <c:v>44.536000000000001</c:v>
                </c:pt>
                <c:pt idx="23">
                  <c:v>52.419000000000004</c:v>
                </c:pt>
                <c:pt idx="24">
                  <c:v>46.868000000000002</c:v>
                </c:pt>
                <c:pt idx="25">
                  <c:v>43.981999999999999</c:v>
                </c:pt>
                <c:pt idx="26">
                  <c:v>53.986000000000004</c:v>
                </c:pt>
                <c:pt idx="27">
                  <c:v>57.474000000000004</c:v>
                </c:pt>
                <c:pt idx="28">
                  <c:v>44.924000000000007</c:v>
                </c:pt>
                <c:pt idx="29">
                  <c:v>32.257000000000005</c:v>
                </c:pt>
                <c:pt idx="30">
                  <c:v>39.483000000000004</c:v>
                </c:pt>
                <c:pt idx="31">
                  <c:v>43.246000000000009</c:v>
                </c:pt>
                <c:pt idx="32">
                  <c:v>36.585000000000001</c:v>
                </c:pt>
                <c:pt idx="33">
                  <c:v>36.724000000000011</c:v>
                </c:pt>
                <c:pt idx="34">
                  <c:v>40.306000000000004</c:v>
                </c:pt>
                <c:pt idx="35">
                  <c:v>55.941999999999993</c:v>
                </c:pt>
                <c:pt idx="36">
                  <c:v>50.586999999999996</c:v>
                </c:pt>
                <c:pt idx="37">
                  <c:v>65.036999999999992</c:v>
                </c:pt>
                <c:pt idx="38">
                  <c:v>93.222999999999999</c:v>
                </c:pt>
                <c:pt idx="39">
                  <c:v>100.82300000000001</c:v>
                </c:pt>
                <c:pt idx="40">
                  <c:v>141.36600000000001</c:v>
                </c:pt>
                <c:pt idx="41">
                  <c:v>191.89600000000004</c:v>
                </c:pt>
                <c:pt idx="42">
                  <c:v>207.011</c:v>
                </c:pt>
                <c:pt idx="43">
                  <c:v>219.81500000000003</c:v>
                </c:pt>
                <c:pt idx="44">
                  <c:v>287.74799999999999</c:v>
                </c:pt>
                <c:pt idx="45">
                  <c:v>266.58300000000003</c:v>
                </c:pt>
                <c:pt idx="46">
                  <c:v>363.29499999999985</c:v>
                </c:pt>
                <c:pt idx="47">
                  <c:v>510.51</c:v>
                </c:pt>
                <c:pt idx="48">
                  <c:v>741.24700000000007</c:v>
                </c:pt>
                <c:pt idx="49">
                  <c:v>856.84899999999959</c:v>
                </c:pt>
                <c:pt idx="50">
                  <c:v>1258.991</c:v>
                </c:pt>
                <c:pt idx="51">
                  <c:v>1768.5290000000002</c:v>
                </c:pt>
                <c:pt idx="52">
                  <c:v>2417.0650000000001</c:v>
                </c:pt>
                <c:pt idx="53">
                  <c:v>3068.5630000000001</c:v>
                </c:pt>
                <c:pt idx="54">
                  <c:v>4135.2560000000003</c:v>
                </c:pt>
                <c:pt idx="55">
                  <c:v>4012.645</c:v>
                </c:pt>
                <c:pt idx="56">
                  <c:v>3539.3230000000012</c:v>
                </c:pt>
                <c:pt idx="57">
                  <c:v>2820.68</c:v>
                </c:pt>
                <c:pt idx="58">
                  <c:v>3961.0840000000003</c:v>
                </c:pt>
                <c:pt idx="59">
                  <c:v>4790.4930000000004</c:v>
                </c:pt>
                <c:pt idx="60">
                  <c:v>5442.7140000000009</c:v>
                </c:pt>
                <c:pt idx="61">
                  <c:v>6535.527</c:v>
                </c:pt>
                <c:pt idx="62">
                  <c:v>7301.9640000000009</c:v>
                </c:pt>
                <c:pt idx="63">
                  <c:v>4246.9169999999995</c:v>
                </c:pt>
                <c:pt idx="64">
                  <c:v>5776.6100000000024</c:v>
                </c:pt>
                <c:pt idx="65">
                  <c:v>6722.42</c:v>
                </c:pt>
                <c:pt idx="66">
                  <c:v>6360.4779999999992</c:v>
                </c:pt>
                <c:pt idx="67">
                  <c:v>7371.7069999999994</c:v>
                </c:pt>
                <c:pt idx="68">
                  <c:v>9705.6929999999938</c:v>
                </c:pt>
                <c:pt idx="69">
                  <c:v>10538.531000000004</c:v>
                </c:pt>
                <c:pt idx="70">
                  <c:v>10434.704000000005</c:v>
                </c:pt>
                <c:pt idx="71">
                  <c:v>11203.949999999995</c:v>
                </c:pt>
              </c:numCache>
            </c:numRef>
          </c:val>
        </c:ser>
        <c:ser>
          <c:idx val="5"/>
          <c:order val="4"/>
          <c:tx>
            <c:strRef>
              <c:f>美国股市!$F$2</c:f>
              <c:strCache>
                <c:ptCount val="1"/>
                <c:pt idx="0">
                  <c:v>其他机构投资者</c:v>
                </c:pt>
              </c:strCache>
            </c:strRef>
          </c:tx>
          <c:spPr>
            <a:solidFill>
              <a:schemeClr val="accent1">
                <a:lumMod val="20000"/>
                <a:lumOff val="80000"/>
              </a:schemeClr>
            </a:solidFill>
          </c:spPr>
          <c:cat>
            <c:numRef>
              <c:f>美国股市!$A$3:$A$74</c:f>
              <c:numCache>
                <c:formatCode>General</c:formatCode>
                <c:ptCount val="72"/>
                <c:pt idx="0">
                  <c:v>1945</c:v>
                </c:pt>
                <c:pt idx="1">
                  <c:v>1946</c:v>
                </c:pt>
                <c:pt idx="2">
                  <c:v>1947</c:v>
                </c:pt>
                <c:pt idx="3">
                  <c:v>1948</c:v>
                </c:pt>
                <c:pt idx="4">
                  <c:v>1949</c:v>
                </c:pt>
                <c:pt idx="5">
                  <c:v>1950</c:v>
                </c:pt>
                <c:pt idx="6">
                  <c:v>1951</c:v>
                </c:pt>
                <c:pt idx="7">
                  <c:v>1952</c:v>
                </c:pt>
                <c:pt idx="8">
                  <c:v>1953</c:v>
                </c:pt>
                <c:pt idx="9">
                  <c:v>1954</c:v>
                </c:pt>
                <c:pt idx="10">
                  <c:v>1955</c:v>
                </c:pt>
                <c:pt idx="11">
                  <c:v>1956</c:v>
                </c:pt>
                <c:pt idx="12">
                  <c:v>1957</c:v>
                </c:pt>
                <c:pt idx="13">
                  <c:v>1958</c:v>
                </c:pt>
                <c:pt idx="14">
                  <c:v>1959</c:v>
                </c:pt>
                <c:pt idx="15">
                  <c:v>1960</c:v>
                </c:pt>
                <c:pt idx="16">
                  <c:v>1961</c:v>
                </c:pt>
                <c:pt idx="17">
                  <c:v>1962</c:v>
                </c:pt>
                <c:pt idx="18">
                  <c:v>1963</c:v>
                </c:pt>
                <c:pt idx="19">
                  <c:v>1964</c:v>
                </c:pt>
                <c:pt idx="20">
                  <c:v>1965</c:v>
                </c:pt>
                <c:pt idx="21">
                  <c:v>1966</c:v>
                </c:pt>
                <c:pt idx="22">
                  <c:v>1967</c:v>
                </c:pt>
                <c:pt idx="23">
                  <c:v>1968</c:v>
                </c:pt>
                <c:pt idx="24">
                  <c:v>1969</c:v>
                </c:pt>
                <c:pt idx="25">
                  <c:v>1970</c:v>
                </c:pt>
                <c:pt idx="26">
                  <c:v>1971</c:v>
                </c:pt>
                <c:pt idx="27">
                  <c:v>1972</c:v>
                </c:pt>
                <c:pt idx="28">
                  <c:v>1973</c:v>
                </c:pt>
                <c:pt idx="29">
                  <c:v>1974</c:v>
                </c:pt>
                <c:pt idx="30">
                  <c:v>1975</c:v>
                </c:pt>
                <c:pt idx="31">
                  <c:v>1976</c:v>
                </c:pt>
                <c:pt idx="32">
                  <c:v>1977</c:v>
                </c:pt>
                <c:pt idx="33">
                  <c:v>1978</c:v>
                </c:pt>
                <c:pt idx="34">
                  <c:v>1979</c:v>
                </c:pt>
                <c:pt idx="35">
                  <c:v>1980</c:v>
                </c:pt>
                <c:pt idx="36">
                  <c:v>1981</c:v>
                </c:pt>
                <c:pt idx="37">
                  <c:v>1982</c:v>
                </c:pt>
                <c:pt idx="38">
                  <c:v>1983</c:v>
                </c:pt>
                <c:pt idx="39">
                  <c:v>1984</c:v>
                </c:pt>
                <c:pt idx="40">
                  <c:v>1985</c:v>
                </c:pt>
                <c:pt idx="41">
                  <c:v>1986</c:v>
                </c:pt>
                <c:pt idx="42">
                  <c:v>1987</c:v>
                </c:pt>
                <c:pt idx="43">
                  <c:v>1988</c:v>
                </c:pt>
                <c:pt idx="44">
                  <c:v>1989</c:v>
                </c:pt>
                <c:pt idx="45">
                  <c:v>1990</c:v>
                </c:pt>
                <c:pt idx="46">
                  <c:v>1991</c:v>
                </c:pt>
                <c:pt idx="47">
                  <c:v>1992</c:v>
                </c:pt>
                <c:pt idx="48">
                  <c:v>1993</c:v>
                </c:pt>
                <c:pt idx="49">
                  <c:v>1994</c:v>
                </c:pt>
                <c:pt idx="50">
                  <c:v>1995</c:v>
                </c:pt>
                <c:pt idx="51">
                  <c:v>1996</c:v>
                </c:pt>
                <c:pt idx="52">
                  <c:v>1997</c:v>
                </c:pt>
                <c:pt idx="53">
                  <c:v>1998</c:v>
                </c:pt>
                <c:pt idx="54">
                  <c:v>1999</c:v>
                </c:pt>
                <c:pt idx="55">
                  <c:v>2000</c:v>
                </c:pt>
                <c:pt idx="56">
                  <c:v>2001</c:v>
                </c:pt>
                <c:pt idx="57">
                  <c:v>2002</c:v>
                </c:pt>
                <c:pt idx="58">
                  <c:v>2003</c:v>
                </c:pt>
                <c:pt idx="59">
                  <c:v>2004</c:v>
                </c:pt>
                <c:pt idx="60">
                  <c:v>2005</c:v>
                </c:pt>
                <c:pt idx="61">
                  <c:v>2006</c:v>
                </c:pt>
                <c:pt idx="62">
                  <c:v>2007</c:v>
                </c:pt>
                <c:pt idx="63">
                  <c:v>2008</c:v>
                </c:pt>
                <c:pt idx="64">
                  <c:v>2009</c:v>
                </c:pt>
                <c:pt idx="65">
                  <c:v>2010</c:v>
                </c:pt>
                <c:pt idx="66">
                  <c:v>2011</c:v>
                </c:pt>
                <c:pt idx="67">
                  <c:v>2012</c:v>
                </c:pt>
                <c:pt idx="68">
                  <c:v>2013</c:v>
                </c:pt>
                <c:pt idx="69">
                  <c:v>2014</c:v>
                </c:pt>
                <c:pt idx="70">
                  <c:v>2015</c:v>
                </c:pt>
                <c:pt idx="71">
                  <c:v>2016</c:v>
                </c:pt>
              </c:numCache>
            </c:numRef>
          </c:cat>
          <c:val>
            <c:numRef>
              <c:f>美国股市!$F$3:$F$74</c:f>
              <c:numCache>
                <c:formatCode>0.0</c:formatCode>
                <c:ptCount val="72"/>
                <c:pt idx="0">
                  <c:v>3.4800000000000004</c:v>
                </c:pt>
                <c:pt idx="1">
                  <c:v>3.5989999999999998</c:v>
                </c:pt>
                <c:pt idx="2">
                  <c:v>3.7410000000000001</c:v>
                </c:pt>
                <c:pt idx="3">
                  <c:v>3.8579999999999997</c:v>
                </c:pt>
                <c:pt idx="4">
                  <c:v>4.7489999999999997</c:v>
                </c:pt>
                <c:pt idx="5">
                  <c:v>5.3810000000000002</c:v>
                </c:pt>
                <c:pt idx="6">
                  <c:v>5.91</c:v>
                </c:pt>
                <c:pt idx="7">
                  <c:v>6.641</c:v>
                </c:pt>
                <c:pt idx="8">
                  <c:v>6.9530000000000003</c:v>
                </c:pt>
                <c:pt idx="9">
                  <c:v>9.1140000000000008</c:v>
                </c:pt>
                <c:pt idx="10">
                  <c:v>10.932</c:v>
                </c:pt>
                <c:pt idx="11">
                  <c:v>10.793999999999999</c:v>
                </c:pt>
                <c:pt idx="12">
                  <c:v>10.33</c:v>
                </c:pt>
                <c:pt idx="13">
                  <c:v>12.727999999999998</c:v>
                </c:pt>
                <c:pt idx="14">
                  <c:v>13.742000000000001</c:v>
                </c:pt>
                <c:pt idx="15">
                  <c:v>14.287999999999998</c:v>
                </c:pt>
                <c:pt idx="16">
                  <c:v>17.376999999999999</c:v>
                </c:pt>
                <c:pt idx="17">
                  <c:v>16.670999999999999</c:v>
                </c:pt>
                <c:pt idx="18">
                  <c:v>19.372999999999987</c:v>
                </c:pt>
                <c:pt idx="19">
                  <c:v>22.101999999999997</c:v>
                </c:pt>
                <c:pt idx="20">
                  <c:v>24.538999999999987</c:v>
                </c:pt>
                <c:pt idx="21">
                  <c:v>23.05</c:v>
                </c:pt>
                <c:pt idx="22">
                  <c:v>27.927999999999987</c:v>
                </c:pt>
                <c:pt idx="23">
                  <c:v>31.559000000000001</c:v>
                </c:pt>
                <c:pt idx="24">
                  <c:v>30.899000000000001</c:v>
                </c:pt>
                <c:pt idx="25">
                  <c:v>32.642000000000003</c:v>
                </c:pt>
                <c:pt idx="26">
                  <c:v>42.299000000000028</c:v>
                </c:pt>
                <c:pt idx="27">
                  <c:v>55.346999999999994</c:v>
                </c:pt>
                <c:pt idx="28">
                  <c:v>52.271000000000001</c:v>
                </c:pt>
                <c:pt idx="29">
                  <c:v>40.125000000000021</c:v>
                </c:pt>
                <c:pt idx="30">
                  <c:v>49.598000000000013</c:v>
                </c:pt>
                <c:pt idx="31">
                  <c:v>56.742000000000012</c:v>
                </c:pt>
                <c:pt idx="32">
                  <c:v>56.285000000000011</c:v>
                </c:pt>
                <c:pt idx="33">
                  <c:v>61.299000000000028</c:v>
                </c:pt>
                <c:pt idx="34">
                  <c:v>71.087000000000003</c:v>
                </c:pt>
                <c:pt idx="35">
                  <c:v>86.157999999999987</c:v>
                </c:pt>
                <c:pt idx="36">
                  <c:v>85.334000000000003</c:v>
                </c:pt>
                <c:pt idx="37">
                  <c:v>99.690000000000012</c:v>
                </c:pt>
                <c:pt idx="38">
                  <c:v>124.708</c:v>
                </c:pt>
                <c:pt idx="39">
                  <c:v>118.03400000000002</c:v>
                </c:pt>
                <c:pt idx="40">
                  <c:v>150.35900000000004</c:v>
                </c:pt>
                <c:pt idx="41">
                  <c:v>162.35600000000008</c:v>
                </c:pt>
                <c:pt idx="42">
                  <c:v>163.24299999999999</c:v>
                </c:pt>
                <c:pt idx="43">
                  <c:v>174.91899999999998</c:v>
                </c:pt>
                <c:pt idx="44">
                  <c:v>191.20699999999999</c:v>
                </c:pt>
                <c:pt idx="45">
                  <c:v>178.25300000000001</c:v>
                </c:pt>
                <c:pt idx="46">
                  <c:v>205.875</c:v>
                </c:pt>
                <c:pt idx="47">
                  <c:v>221.24999999999989</c:v>
                </c:pt>
                <c:pt idx="48">
                  <c:v>256.17399999999981</c:v>
                </c:pt>
                <c:pt idx="49">
                  <c:v>260.94</c:v>
                </c:pt>
                <c:pt idx="50">
                  <c:v>315.70700000000005</c:v>
                </c:pt>
                <c:pt idx="51">
                  <c:v>367.65200000000021</c:v>
                </c:pt>
                <c:pt idx="52">
                  <c:v>452.62400000000002</c:v>
                </c:pt>
                <c:pt idx="53">
                  <c:v>506.95399999999978</c:v>
                </c:pt>
                <c:pt idx="54">
                  <c:v>588.74399999999991</c:v>
                </c:pt>
                <c:pt idx="55">
                  <c:v>558.52300000000002</c:v>
                </c:pt>
                <c:pt idx="56">
                  <c:v>507.2679999999998</c:v>
                </c:pt>
                <c:pt idx="57">
                  <c:v>439.58599999999984</c:v>
                </c:pt>
                <c:pt idx="58">
                  <c:v>558.471</c:v>
                </c:pt>
                <c:pt idx="59">
                  <c:v>630.34799999999939</c:v>
                </c:pt>
                <c:pt idx="60">
                  <c:v>683.73100000000011</c:v>
                </c:pt>
                <c:pt idx="61">
                  <c:v>794.75800000000004</c:v>
                </c:pt>
                <c:pt idx="62">
                  <c:v>824.01900000000001</c:v>
                </c:pt>
                <c:pt idx="63">
                  <c:v>523.81599999999969</c:v>
                </c:pt>
                <c:pt idx="64">
                  <c:v>624.79199999999992</c:v>
                </c:pt>
                <c:pt idx="65">
                  <c:v>658.04599999999971</c:v>
                </c:pt>
                <c:pt idx="66">
                  <c:v>631.39799999999957</c:v>
                </c:pt>
                <c:pt idx="67">
                  <c:v>712.93999999999971</c:v>
                </c:pt>
                <c:pt idx="68">
                  <c:v>890.49</c:v>
                </c:pt>
                <c:pt idx="69">
                  <c:v>945.3130000000001</c:v>
                </c:pt>
                <c:pt idx="70">
                  <c:v>926.66899999999987</c:v>
                </c:pt>
                <c:pt idx="71">
                  <c:v>1084.8499999999999</c:v>
                </c:pt>
              </c:numCache>
            </c:numRef>
          </c:val>
        </c:ser>
        <c:ser>
          <c:idx val="6"/>
          <c:order val="5"/>
          <c:tx>
            <c:strRef>
              <c:f>美国股市!$G$2</c:f>
              <c:strCache>
                <c:ptCount val="1"/>
                <c:pt idx="0">
                  <c:v>外国投资者</c:v>
                </c:pt>
              </c:strCache>
            </c:strRef>
          </c:tx>
          <c:spPr>
            <a:solidFill>
              <a:schemeClr val="bg1">
                <a:lumMod val="75000"/>
              </a:schemeClr>
            </a:solidFill>
          </c:spPr>
          <c:cat>
            <c:numRef>
              <c:f>美国股市!$A$3:$A$74</c:f>
              <c:numCache>
                <c:formatCode>General</c:formatCode>
                <c:ptCount val="72"/>
                <c:pt idx="0">
                  <c:v>1945</c:v>
                </c:pt>
                <c:pt idx="1">
                  <c:v>1946</c:v>
                </c:pt>
                <c:pt idx="2">
                  <c:v>1947</c:v>
                </c:pt>
                <c:pt idx="3">
                  <c:v>1948</c:v>
                </c:pt>
                <c:pt idx="4">
                  <c:v>1949</c:v>
                </c:pt>
                <c:pt idx="5">
                  <c:v>1950</c:v>
                </c:pt>
                <c:pt idx="6">
                  <c:v>1951</c:v>
                </c:pt>
                <c:pt idx="7">
                  <c:v>1952</c:v>
                </c:pt>
                <c:pt idx="8">
                  <c:v>1953</c:v>
                </c:pt>
                <c:pt idx="9">
                  <c:v>1954</c:v>
                </c:pt>
                <c:pt idx="10">
                  <c:v>1955</c:v>
                </c:pt>
                <c:pt idx="11">
                  <c:v>1956</c:v>
                </c:pt>
                <c:pt idx="12">
                  <c:v>1957</c:v>
                </c:pt>
                <c:pt idx="13">
                  <c:v>1958</c:v>
                </c:pt>
                <c:pt idx="14">
                  <c:v>1959</c:v>
                </c:pt>
                <c:pt idx="15">
                  <c:v>1960</c:v>
                </c:pt>
                <c:pt idx="16">
                  <c:v>1961</c:v>
                </c:pt>
                <c:pt idx="17">
                  <c:v>1962</c:v>
                </c:pt>
                <c:pt idx="18">
                  <c:v>1963</c:v>
                </c:pt>
                <c:pt idx="19">
                  <c:v>1964</c:v>
                </c:pt>
                <c:pt idx="20">
                  <c:v>1965</c:v>
                </c:pt>
                <c:pt idx="21">
                  <c:v>1966</c:v>
                </c:pt>
                <c:pt idx="22">
                  <c:v>1967</c:v>
                </c:pt>
                <c:pt idx="23">
                  <c:v>1968</c:v>
                </c:pt>
                <c:pt idx="24">
                  <c:v>1969</c:v>
                </c:pt>
                <c:pt idx="25">
                  <c:v>1970</c:v>
                </c:pt>
                <c:pt idx="26">
                  <c:v>1971</c:v>
                </c:pt>
                <c:pt idx="27">
                  <c:v>1972</c:v>
                </c:pt>
                <c:pt idx="28">
                  <c:v>1973</c:v>
                </c:pt>
                <c:pt idx="29">
                  <c:v>1974</c:v>
                </c:pt>
                <c:pt idx="30">
                  <c:v>1975</c:v>
                </c:pt>
                <c:pt idx="31">
                  <c:v>1976</c:v>
                </c:pt>
                <c:pt idx="32">
                  <c:v>1977</c:v>
                </c:pt>
                <c:pt idx="33">
                  <c:v>1978</c:v>
                </c:pt>
                <c:pt idx="34">
                  <c:v>1979</c:v>
                </c:pt>
                <c:pt idx="35">
                  <c:v>1980</c:v>
                </c:pt>
                <c:pt idx="36">
                  <c:v>1981</c:v>
                </c:pt>
                <c:pt idx="37">
                  <c:v>1982</c:v>
                </c:pt>
                <c:pt idx="38">
                  <c:v>1983</c:v>
                </c:pt>
                <c:pt idx="39">
                  <c:v>1984</c:v>
                </c:pt>
                <c:pt idx="40">
                  <c:v>1985</c:v>
                </c:pt>
                <c:pt idx="41">
                  <c:v>1986</c:v>
                </c:pt>
                <c:pt idx="42">
                  <c:v>1987</c:v>
                </c:pt>
                <c:pt idx="43">
                  <c:v>1988</c:v>
                </c:pt>
                <c:pt idx="44">
                  <c:v>1989</c:v>
                </c:pt>
                <c:pt idx="45">
                  <c:v>1990</c:v>
                </c:pt>
                <c:pt idx="46">
                  <c:v>1991</c:v>
                </c:pt>
                <c:pt idx="47">
                  <c:v>1992</c:v>
                </c:pt>
                <c:pt idx="48">
                  <c:v>1993</c:v>
                </c:pt>
                <c:pt idx="49">
                  <c:v>1994</c:v>
                </c:pt>
                <c:pt idx="50">
                  <c:v>1995</c:v>
                </c:pt>
                <c:pt idx="51">
                  <c:v>1996</c:v>
                </c:pt>
                <c:pt idx="52">
                  <c:v>1997</c:v>
                </c:pt>
                <c:pt idx="53">
                  <c:v>1998</c:v>
                </c:pt>
                <c:pt idx="54">
                  <c:v>1999</c:v>
                </c:pt>
                <c:pt idx="55">
                  <c:v>2000</c:v>
                </c:pt>
                <c:pt idx="56">
                  <c:v>2001</c:v>
                </c:pt>
                <c:pt idx="57">
                  <c:v>2002</c:v>
                </c:pt>
                <c:pt idx="58">
                  <c:v>2003</c:v>
                </c:pt>
                <c:pt idx="59">
                  <c:v>2004</c:v>
                </c:pt>
                <c:pt idx="60">
                  <c:v>2005</c:v>
                </c:pt>
                <c:pt idx="61">
                  <c:v>2006</c:v>
                </c:pt>
                <c:pt idx="62">
                  <c:v>2007</c:v>
                </c:pt>
                <c:pt idx="63">
                  <c:v>2008</c:v>
                </c:pt>
                <c:pt idx="64">
                  <c:v>2009</c:v>
                </c:pt>
                <c:pt idx="65">
                  <c:v>2010</c:v>
                </c:pt>
                <c:pt idx="66">
                  <c:v>2011</c:v>
                </c:pt>
                <c:pt idx="67">
                  <c:v>2012</c:v>
                </c:pt>
                <c:pt idx="68">
                  <c:v>2013</c:v>
                </c:pt>
                <c:pt idx="69">
                  <c:v>2014</c:v>
                </c:pt>
                <c:pt idx="70">
                  <c:v>2015</c:v>
                </c:pt>
                <c:pt idx="71">
                  <c:v>2016</c:v>
                </c:pt>
              </c:numCache>
            </c:numRef>
          </c:cat>
          <c:val>
            <c:numRef>
              <c:f>美国股市!$G$3:$G$74</c:f>
              <c:numCache>
                <c:formatCode>0.0</c:formatCode>
                <c:ptCount val="72"/>
                <c:pt idx="0">
                  <c:v>2.7</c:v>
                </c:pt>
                <c:pt idx="1">
                  <c:v>2.69</c:v>
                </c:pt>
                <c:pt idx="2">
                  <c:v>2.48</c:v>
                </c:pt>
                <c:pt idx="3">
                  <c:v>2.3049999999999997</c:v>
                </c:pt>
                <c:pt idx="4">
                  <c:v>2.4899999999999998</c:v>
                </c:pt>
                <c:pt idx="5">
                  <c:v>2.9249999999999998</c:v>
                </c:pt>
                <c:pt idx="6">
                  <c:v>3.4499999999999997</c:v>
                </c:pt>
                <c:pt idx="7">
                  <c:v>3.7050000000000001</c:v>
                </c:pt>
                <c:pt idx="8">
                  <c:v>3.65</c:v>
                </c:pt>
                <c:pt idx="9">
                  <c:v>5.2539999999999996</c:v>
                </c:pt>
                <c:pt idx="10">
                  <c:v>6.5750000000000002</c:v>
                </c:pt>
                <c:pt idx="11">
                  <c:v>6.9610000000000003</c:v>
                </c:pt>
                <c:pt idx="12">
                  <c:v>6.0910000000000002</c:v>
                </c:pt>
                <c:pt idx="13">
                  <c:v>8.305000000000005</c:v>
                </c:pt>
                <c:pt idx="14">
                  <c:v>9.3630000000000067</c:v>
                </c:pt>
                <c:pt idx="15">
                  <c:v>9.3020000000000049</c:v>
                </c:pt>
                <c:pt idx="16">
                  <c:v>11.808</c:v>
                </c:pt>
                <c:pt idx="17">
                  <c:v>10.336</c:v>
                </c:pt>
                <c:pt idx="18">
                  <c:v>12.485000000000005</c:v>
                </c:pt>
                <c:pt idx="19">
                  <c:v>13.835000000000004</c:v>
                </c:pt>
                <c:pt idx="20">
                  <c:v>14.599</c:v>
                </c:pt>
                <c:pt idx="21">
                  <c:v>12.643000000000001</c:v>
                </c:pt>
                <c:pt idx="22">
                  <c:v>25.510999999999999</c:v>
                </c:pt>
                <c:pt idx="23">
                  <c:v>29.516999999999999</c:v>
                </c:pt>
                <c:pt idx="24">
                  <c:v>26.760999999999989</c:v>
                </c:pt>
                <c:pt idx="25">
                  <c:v>27.209</c:v>
                </c:pt>
                <c:pt idx="26">
                  <c:v>30.811000000000011</c:v>
                </c:pt>
                <c:pt idx="27">
                  <c:v>39.059000000000005</c:v>
                </c:pt>
                <c:pt idx="28">
                  <c:v>33.516000000000005</c:v>
                </c:pt>
                <c:pt idx="29">
                  <c:v>23.920999999999989</c:v>
                </c:pt>
                <c:pt idx="30">
                  <c:v>33.399000000000001</c:v>
                </c:pt>
                <c:pt idx="31">
                  <c:v>47.475000000000001</c:v>
                </c:pt>
                <c:pt idx="32">
                  <c:v>45.129000000000012</c:v>
                </c:pt>
                <c:pt idx="33">
                  <c:v>47.858999999999995</c:v>
                </c:pt>
                <c:pt idx="34">
                  <c:v>55.434000000000005</c:v>
                </c:pt>
                <c:pt idx="35">
                  <c:v>74.585999999999999</c:v>
                </c:pt>
                <c:pt idx="36">
                  <c:v>74.682999999999979</c:v>
                </c:pt>
                <c:pt idx="37">
                  <c:v>88.323999999999998</c:v>
                </c:pt>
                <c:pt idx="38">
                  <c:v>109.55500000000001</c:v>
                </c:pt>
                <c:pt idx="39">
                  <c:v>104.85199999999999</c:v>
                </c:pt>
                <c:pt idx="40">
                  <c:v>136.791</c:v>
                </c:pt>
                <c:pt idx="41">
                  <c:v>183.172</c:v>
                </c:pt>
                <c:pt idx="42">
                  <c:v>189.006</c:v>
                </c:pt>
                <c:pt idx="43">
                  <c:v>213.81300000000002</c:v>
                </c:pt>
                <c:pt idx="44">
                  <c:v>275.709</c:v>
                </c:pt>
                <c:pt idx="45">
                  <c:v>242.61499999999998</c:v>
                </c:pt>
                <c:pt idx="46">
                  <c:v>291.2</c:v>
                </c:pt>
                <c:pt idx="47">
                  <c:v>308.84699999999981</c:v>
                </c:pt>
                <c:pt idx="48">
                  <c:v>340.99699999999973</c:v>
                </c:pt>
                <c:pt idx="49">
                  <c:v>352.81200000000001</c:v>
                </c:pt>
                <c:pt idx="50">
                  <c:v>484.18</c:v>
                </c:pt>
                <c:pt idx="51">
                  <c:v>585.28000000000031</c:v>
                </c:pt>
                <c:pt idx="52">
                  <c:v>838.21600000000001</c:v>
                </c:pt>
                <c:pt idx="53">
                  <c:v>1108.6609999999998</c:v>
                </c:pt>
                <c:pt idx="54">
                  <c:v>1435.0809999999999</c:v>
                </c:pt>
                <c:pt idx="55">
                  <c:v>1482.537</c:v>
                </c:pt>
                <c:pt idx="56">
                  <c:v>1441.451</c:v>
                </c:pt>
                <c:pt idx="57">
                  <c:v>1229.421</c:v>
                </c:pt>
                <c:pt idx="58">
                  <c:v>1696.2329999999999</c:v>
                </c:pt>
                <c:pt idx="59">
                  <c:v>1952.1729999999998</c:v>
                </c:pt>
                <c:pt idx="60">
                  <c:v>2117.7530000000002</c:v>
                </c:pt>
                <c:pt idx="61">
                  <c:v>2558.4110000000014</c:v>
                </c:pt>
                <c:pt idx="62">
                  <c:v>2953.9989999999998</c:v>
                </c:pt>
                <c:pt idx="63">
                  <c:v>1929.8589999999999</c:v>
                </c:pt>
                <c:pt idx="64">
                  <c:v>2657.4259999999999</c:v>
                </c:pt>
                <c:pt idx="65">
                  <c:v>3213.4639999999999</c:v>
                </c:pt>
                <c:pt idx="66">
                  <c:v>3397.174</c:v>
                </c:pt>
                <c:pt idx="67">
                  <c:v>3952.9929999999999</c:v>
                </c:pt>
                <c:pt idx="68">
                  <c:v>5204.3830000000007</c:v>
                </c:pt>
                <c:pt idx="69">
                  <c:v>5921.51</c:v>
                </c:pt>
                <c:pt idx="70">
                  <c:v>5507.2560000000003</c:v>
                </c:pt>
                <c:pt idx="71">
                  <c:v>5746.6880000000001</c:v>
                </c:pt>
              </c:numCache>
            </c:numRef>
          </c:val>
        </c:ser>
        <c:axId val="133670016"/>
        <c:axId val="133671552"/>
      </c:areaChart>
      <c:catAx>
        <c:axId val="133670016"/>
        <c:scaling>
          <c:orientation val="minMax"/>
        </c:scaling>
        <c:axPos val="b"/>
        <c:numFmt formatCode="General" sourceLinked="1"/>
        <c:majorTickMark val="in"/>
        <c:tickLblPos val="nextTo"/>
        <c:txPr>
          <a:bodyPr/>
          <a:lstStyle/>
          <a:p>
            <a:pPr>
              <a:defRPr b="0"/>
            </a:pPr>
            <a:endParaRPr lang="zh-CN"/>
          </a:p>
        </c:txPr>
        <c:crossAx val="133671552"/>
        <c:crosses val="autoZero"/>
        <c:auto val="1"/>
        <c:lblAlgn val="ctr"/>
        <c:lblOffset val="100"/>
      </c:catAx>
      <c:valAx>
        <c:axId val="133671552"/>
        <c:scaling>
          <c:orientation val="minMax"/>
        </c:scaling>
        <c:axPos val="l"/>
        <c:numFmt formatCode="0%" sourceLinked="0"/>
        <c:majorTickMark val="in"/>
        <c:tickLblPos val="nextTo"/>
        <c:txPr>
          <a:bodyPr/>
          <a:lstStyle/>
          <a:p>
            <a:pPr>
              <a:defRPr b="1"/>
            </a:pPr>
            <a:endParaRPr lang="zh-CN"/>
          </a:p>
        </c:txPr>
        <c:crossAx val="133670016"/>
        <c:crosses val="autoZero"/>
        <c:crossBetween val="midCat"/>
      </c:valAx>
    </c:plotArea>
    <c:legend>
      <c:legendPos val="t"/>
      <c:layout/>
    </c:legend>
    <c:plotVisOnly val="1"/>
    <c:dispBlanksAs val="zero"/>
  </c:chart>
  <c:spPr>
    <a:ln>
      <a:noFill/>
    </a:ln>
  </c:spPr>
  <c:txPr>
    <a:bodyPr/>
    <a:lstStyle/>
    <a:p>
      <a:pPr>
        <a:defRPr>
          <a:latin typeface="Arial Narrow" panose="020B0606020202030204" pitchFamily="34" charset="0"/>
        </a:defRPr>
      </a:pPr>
      <a:endParaRPr lang="zh-CN"/>
    </a:p>
  </c:txPr>
  <c:externalData r:id="rId1"/>
</c:chartSpace>
</file>

<file path=ppt/charts/chart3.xml><?xml version="1.0" encoding="utf-8"?>
<c:chartSpace xmlns:c="http://schemas.openxmlformats.org/drawingml/2006/chart" xmlns:a="http://schemas.openxmlformats.org/drawingml/2006/main" xmlns:r="http://schemas.openxmlformats.org/officeDocument/2006/relationships">
  <c:lang val="zh-CN"/>
  <c:chart>
    <c:plotArea>
      <c:layout/>
      <c:areaChart>
        <c:grouping val="stacked"/>
        <c:ser>
          <c:idx val="1"/>
          <c:order val="0"/>
          <c:tx>
            <c:strRef>
              <c:f>上交所!$B$2</c:f>
              <c:strCache>
                <c:ptCount val="1"/>
                <c:pt idx="0">
                  <c:v>自然人投资者</c:v>
                </c:pt>
              </c:strCache>
            </c:strRef>
          </c:tx>
          <c:spPr>
            <a:solidFill>
              <a:schemeClr val="accent1">
                <a:lumMod val="50000"/>
              </a:schemeClr>
            </a:solidFill>
          </c:spPr>
          <c:cat>
            <c:numRef>
              <c:f>上交所!$A$3:$A$12</c:f>
              <c:numCache>
                <c:formatCode>General</c:formatCode>
                <c:ptCount val="10"/>
                <c:pt idx="0">
                  <c:v>2007</c:v>
                </c:pt>
                <c:pt idx="1">
                  <c:v>2008</c:v>
                </c:pt>
                <c:pt idx="2">
                  <c:v>2009</c:v>
                </c:pt>
                <c:pt idx="3">
                  <c:v>2010</c:v>
                </c:pt>
                <c:pt idx="4">
                  <c:v>2011</c:v>
                </c:pt>
                <c:pt idx="5">
                  <c:v>2012</c:v>
                </c:pt>
                <c:pt idx="6">
                  <c:v>2013</c:v>
                </c:pt>
                <c:pt idx="7">
                  <c:v>2014</c:v>
                </c:pt>
                <c:pt idx="8">
                  <c:v>2015</c:v>
                </c:pt>
                <c:pt idx="9">
                  <c:v>2016</c:v>
                </c:pt>
              </c:numCache>
            </c:numRef>
          </c:cat>
          <c:val>
            <c:numRef>
              <c:f>上交所!$B$3:$B$12</c:f>
              <c:numCache>
                <c:formatCode>0.00</c:formatCode>
                <c:ptCount val="10"/>
                <c:pt idx="0">
                  <c:v>30575.99</c:v>
                </c:pt>
                <c:pt idx="1">
                  <c:v>13486.39</c:v>
                </c:pt>
                <c:pt idx="2">
                  <c:v>30155.25</c:v>
                </c:pt>
                <c:pt idx="3">
                  <c:v>32709.85</c:v>
                </c:pt>
                <c:pt idx="4">
                  <c:v>25005.85</c:v>
                </c:pt>
                <c:pt idx="5">
                  <c:v>26352.77</c:v>
                </c:pt>
                <c:pt idx="6">
                  <c:v>29609.52</c:v>
                </c:pt>
                <c:pt idx="7">
                  <c:v>51861</c:v>
                </c:pt>
                <c:pt idx="8">
                  <c:v>63734.067199999998</c:v>
                </c:pt>
                <c:pt idx="9">
                  <c:v>56661.7</c:v>
                </c:pt>
              </c:numCache>
            </c:numRef>
          </c:val>
        </c:ser>
        <c:ser>
          <c:idx val="2"/>
          <c:order val="1"/>
          <c:tx>
            <c:strRef>
              <c:f>上交所!$C$2</c:f>
              <c:strCache>
                <c:ptCount val="1"/>
                <c:pt idx="0">
                  <c:v>一般法人</c:v>
                </c:pt>
              </c:strCache>
            </c:strRef>
          </c:tx>
          <c:spPr>
            <a:solidFill>
              <a:schemeClr val="accent1"/>
            </a:solidFill>
          </c:spPr>
          <c:cat>
            <c:numRef>
              <c:f>上交所!$A$3:$A$12</c:f>
              <c:numCache>
                <c:formatCode>General</c:formatCode>
                <c:ptCount val="10"/>
                <c:pt idx="0">
                  <c:v>2007</c:v>
                </c:pt>
                <c:pt idx="1">
                  <c:v>2008</c:v>
                </c:pt>
                <c:pt idx="2">
                  <c:v>2009</c:v>
                </c:pt>
                <c:pt idx="3">
                  <c:v>2010</c:v>
                </c:pt>
                <c:pt idx="4">
                  <c:v>2011</c:v>
                </c:pt>
                <c:pt idx="5">
                  <c:v>2012</c:v>
                </c:pt>
                <c:pt idx="6">
                  <c:v>2013</c:v>
                </c:pt>
                <c:pt idx="7">
                  <c:v>2014</c:v>
                </c:pt>
                <c:pt idx="8">
                  <c:v>2015</c:v>
                </c:pt>
                <c:pt idx="9">
                  <c:v>2016</c:v>
                </c:pt>
              </c:numCache>
            </c:numRef>
          </c:cat>
          <c:val>
            <c:numRef>
              <c:f>上交所!$C$3:$C$12</c:f>
              <c:numCache>
                <c:formatCode>0.00</c:formatCode>
                <c:ptCount val="10"/>
                <c:pt idx="0">
                  <c:v>11378.51</c:v>
                </c:pt>
                <c:pt idx="1">
                  <c:v>10066.640000000005</c:v>
                </c:pt>
                <c:pt idx="2">
                  <c:v>64465.840000000011</c:v>
                </c:pt>
                <c:pt idx="3">
                  <c:v>86262.09</c:v>
                </c:pt>
                <c:pt idx="4">
                  <c:v>78579.870000000024</c:v>
                </c:pt>
                <c:pt idx="5">
                  <c:v>84572.66</c:v>
                </c:pt>
                <c:pt idx="6">
                  <c:v>86517.26</c:v>
                </c:pt>
                <c:pt idx="7">
                  <c:v>135525</c:v>
                </c:pt>
                <c:pt idx="8">
                  <c:v>151413.72399999999</c:v>
                </c:pt>
                <c:pt idx="9">
                  <c:v>143428.57999999999</c:v>
                </c:pt>
              </c:numCache>
            </c:numRef>
          </c:val>
        </c:ser>
        <c:ser>
          <c:idx val="3"/>
          <c:order val="2"/>
          <c:tx>
            <c:strRef>
              <c:f>上交所!$D$2</c:f>
              <c:strCache>
                <c:ptCount val="1"/>
                <c:pt idx="0">
                  <c:v>沪股通 </c:v>
                </c:pt>
              </c:strCache>
            </c:strRef>
          </c:tx>
          <c:spPr>
            <a:solidFill>
              <a:schemeClr val="accent1">
                <a:lumMod val="60000"/>
                <a:lumOff val="40000"/>
              </a:schemeClr>
            </a:solidFill>
          </c:spPr>
          <c:cat>
            <c:numRef>
              <c:f>上交所!$A$3:$A$12</c:f>
              <c:numCache>
                <c:formatCode>General</c:formatCode>
                <c:ptCount val="10"/>
                <c:pt idx="0">
                  <c:v>2007</c:v>
                </c:pt>
                <c:pt idx="1">
                  <c:v>2008</c:v>
                </c:pt>
                <c:pt idx="2">
                  <c:v>2009</c:v>
                </c:pt>
                <c:pt idx="3">
                  <c:v>2010</c:v>
                </c:pt>
                <c:pt idx="4">
                  <c:v>2011</c:v>
                </c:pt>
                <c:pt idx="5">
                  <c:v>2012</c:v>
                </c:pt>
                <c:pt idx="6">
                  <c:v>2013</c:v>
                </c:pt>
                <c:pt idx="7">
                  <c:v>2014</c:v>
                </c:pt>
                <c:pt idx="8">
                  <c:v>2015</c:v>
                </c:pt>
                <c:pt idx="9">
                  <c:v>2016</c:v>
                </c:pt>
              </c:numCache>
            </c:numRef>
          </c:cat>
          <c:val>
            <c:numRef>
              <c:f>上交所!$D$3:$D$12</c:f>
              <c:numCache>
                <c:formatCode>General</c:formatCode>
                <c:ptCount val="10"/>
                <c:pt idx="7" formatCode="0.00">
                  <c:v>865</c:v>
                </c:pt>
                <c:pt idx="8" formatCode="0.00">
                  <c:v>1248.1680999999999</c:v>
                </c:pt>
                <c:pt idx="9" formatCode="0.00">
                  <c:v>1711.23</c:v>
                </c:pt>
              </c:numCache>
            </c:numRef>
          </c:val>
        </c:ser>
        <c:ser>
          <c:idx val="4"/>
          <c:order val="3"/>
          <c:tx>
            <c:strRef>
              <c:f>上交所!$E$2</c:f>
              <c:strCache>
                <c:ptCount val="1"/>
                <c:pt idx="0">
                  <c:v>专业机构 </c:v>
                </c:pt>
              </c:strCache>
            </c:strRef>
          </c:tx>
          <c:spPr>
            <a:solidFill>
              <a:schemeClr val="accent1">
                <a:lumMod val="40000"/>
                <a:lumOff val="60000"/>
              </a:schemeClr>
            </a:solidFill>
          </c:spPr>
          <c:cat>
            <c:numRef>
              <c:f>上交所!$A$3:$A$12</c:f>
              <c:numCache>
                <c:formatCode>General</c:formatCode>
                <c:ptCount val="10"/>
                <c:pt idx="0">
                  <c:v>2007</c:v>
                </c:pt>
                <c:pt idx="1">
                  <c:v>2008</c:v>
                </c:pt>
                <c:pt idx="2">
                  <c:v>2009</c:v>
                </c:pt>
                <c:pt idx="3">
                  <c:v>2010</c:v>
                </c:pt>
                <c:pt idx="4">
                  <c:v>2011</c:v>
                </c:pt>
                <c:pt idx="5">
                  <c:v>2012</c:v>
                </c:pt>
                <c:pt idx="6">
                  <c:v>2013</c:v>
                </c:pt>
                <c:pt idx="7">
                  <c:v>2014</c:v>
                </c:pt>
                <c:pt idx="8">
                  <c:v>2015</c:v>
                </c:pt>
                <c:pt idx="9">
                  <c:v>2016</c:v>
                </c:pt>
              </c:numCache>
            </c:numRef>
          </c:cat>
          <c:val>
            <c:numRef>
              <c:f>上交所!$E$3:$E$12</c:f>
              <c:numCache>
                <c:formatCode>0.00</c:formatCode>
                <c:ptCount val="10"/>
                <c:pt idx="0">
                  <c:v>21367.919999999987</c:v>
                </c:pt>
                <c:pt idx="1">
                  <c:v>8380.2099999999937</c:v>
                </c:pt>
                <c:pt idx="2">
                  <c:v>19317.2</c:v>
                </c:pt>
                <c:pt idx="3">
                  <c:v>22463.30999999999</c:v>
                </c:pt>
                <c:pt idx="4">
                  <c:v>18586.02</c:v>
                </c:pt>
                <c:pt idx="5">
                  <c:v>22595.919999999987</c:v>
                </c:pt>
                <c:pt idx="6">
                  <c:v>19817.30999999999</c:v>
                </c:pt>
                <c:pt idx="7">
                  <c:v>32323</c:v>
                </c:pt>
                <c:pt idx="8">
                  <c:v>36680.330400000006</c:v>
                </c:pt>
                <c:pt idx="9">
                  <c:v>37257.269999999997</c:v>
                </c:pt>
              </c:numCache>
            </c:numRef>
          </c:val>
        </c:ser>
        <c:axId val="157635712"/>
        <c:axId val="157637248"/>
      </c:areaChart>
      <c:catAx>
        <c:axId val="157635712"/>
        <c:scaling>
          <c:orientation val="minMax"/>
        </c:scaling>
        <c:axPos val="b"/>
        <c:numFmt formatCode="General" sourceLinked="1"/>
        <c:majorTickMark val="in"/>
        <c:tickLblPos val="nextTo"/>
        <c:txPr>
          <a:bodyPr/>
          <a:lstStyle/>
          <a:p>
            <a:pPr>
              <a:defRPr b="1"/>
            </a:pPr>
            <a:endParaRPr lang="zh-CN"/>
          </a:p>
        </c:txPr>
        <c:crossAx val="157637248"/>
        <c:crosses val="autoZero"/>
        <c:auto val="1"/>
        <c:lblAlgn val="ctr"/>
        <c:lblOffset val="100"/>
      </c:catAx>
      <c:valAx>
        <c:axId val="157637248"/>
        <c:scaling>
          <c:orientation val="minMax"/>
        </c:scaling>
        <c:axPos val="l"/>
        <c:numFmt formatCode="#,##0" sourceLinked="0"/>
        <c:majorTickMark val="in"/>
        <c:tickLblPos val="nextTo"/>
        <c:txPr>
          <a:bodyPr/>
          <a:lstStyle/>
          <a:p>
            <a:pPr>
              <a:defRPr b="1"/>
            </a:pPr>
            <a:endParaRPr lang="zh-CN"/>
          </a:p>
        </c:txPr>
        <c:crossAx val="157635712"/>
        <c:crosses val="autoZero"/>
        <c:crossBetween val="midCat"/>
        <c:majorUnit val="40000"/>
      </c:valAx>
    </c:plotArea>
    <c:legend>
      <c:legendPos val="t"/>
    </c:legend>
    <c:plotVisOnly val="1"/>
    <c:dispBlanksAs val="zero"/>
  </c:chart>
  <c:spPr>
    <a:ln>
      <a:noFill/>
    </a:ln>
  </c:spPr>
  <c:txPr>
    <a:bodyPr/>
    <a:lstStyle/>
    <a:p>
      <a:pPr>
        <a:defRPr>
          <a:latin typeface="Arial Narrow" panose="020B0606020202030204" pitchFamily="34" charset="0"/>
        </a:defRPr>
      </a:pPr>
      <a:endParaRPr lang="zh-CN"/>
    </a:p>
  </c:txPr>
  <c:externalData r:id="rId1"/>
</c:chartSpace>
</file>

<file path=ppt/charts/chart4.xml><?xml version="1.0" encoding="utf-8"?>
<c:chartSpace xmlns:c="http://schemas.openxmlformats.org/drawingml/2006/chart" xmlns:a="http://schemas.openxmlformats.org/drawingml/2006/main" xmlns:r="http://schemas.openxmlformats.org/officeDocument/2006/relationships">
  <c:lang val="zh-CN"/>
  <c:chart>
    <c:plotArea>
      <c:layout/>
      <c:areaChart>
        <c:grouping val="percentStacked"/>
        <c:ser>
          <c:idx val="1"/>
          <c:order val="0"/>
          <c:tx>
            <c:strRef>
              <c:f>上交所!$B$2</c:f>
              <c:strCache>
                <c:ptCount val="1"/>
                <c:pt idx="0">
                  <c:v>自然人投资者</c:v>
                </c:pt>
              </c:strCache>
            </c:strRef>
          </c:tx>
          <c:spPr>
            <a:solidFill>
              <a:schemeClr val="accent1">
                <a:lumMod val="50000"/>
              </a:schemeClr>
            </a:solidFill>
          </c:spPr>
          <c:cat>
            <c:numRef>
              <c:f>上交所!$A$3:$A$12</c:f>
              <c:numCache>
                <c:formatCode>General</c:formatCode>
                <c:ptCount val="10"/>
                <c:pt idx="0">
                  <c:v>2007</c:v>
                </c:pt>
                <c:pt idx="1">
                  <c:v>2008</c:v>
                </c:pt>
                <c:pt idx="2">
                  <c:v>2009</c:v>
                </c:pt>
                <c:pt idx="3">
                  <c:v>2010</c:v>
                </c:pt>
                <c:pt idx="4">
                  <c:v>2011</c:v>
                </c:pt>
                <c:pt idx="5">
                  <c:v>2012</c:v>
                </c:pt>
                <c:pt idx="6">
                  <c:v>2013</c:v>
                </c:pt>
                <c:pt idx="7">
                  <c:v>2014</c:v>
                </c:pt>
                <c:pt idx="8">
                  <c:v>2015</c:v>
                </c:pt>
                <c:pt idx="9">
                  <c:v>2016</c:v>
                </c:pt>
              </c:numCache>
            </c:numRef>
          </c:cat>
          <c:val>
            <c:numRef>
              <c:f>上交所!$B$3:$B$12</c:f>
              <c:numCache>
                <c:formatCode>0.00</c:formatCode>
                <c:ptCount val="10"/>
                <c:pt idx="0">
                  <c:v>30575.99</c:v>
                </c:pt>
                <c:pt idx="1">
                  <c:v>13486.39</c:v>
                </c:pt>
                <c:pt idx="2">
                  <c:v>30155.25</c:v>
                </c:pt>
                <c:pt idx="3">
                  <c:v>32709.85</c:v>
                </c:pt>
                <c:pt idx="4">
                  <c:v>25005.85</c:v>
                </c:pt>
                <c:pt idx="5">
                  <c:v>26352.77</c:v>
                </c:pt>
                <c:pt idx="6">
                  <c:v>29609.52</c:v>
                </c:pt>
                <c:pt idx="7">
                  <c:v>51861</c:v>
                </c:pt>
                <c:pt idx="8">
                  <c:v>63734.067199999998</c:v>
                </c:pt>
                <c:pt idx="9">
                  <c:v>56661.7</c:v>
                </c:pt>
              </c:numCache>
            </c:numRef>
          </c:val>
        </c:ser>
        <c:ser>
          <c:idx val="2"/>
          <c:order val="1"/>
          <c:tx>
            <c:strRef>
              <c:f>上交所!$C$2</c:f>
              <c:strCache>
                <c:ptCount val="1"/>
                <c:pt idx="0">
                  <c:v>一般法人</c:v>
                </c:pt>
              </c:strCache>
            </c:strRef>
          </c:tx>
          <c:spPr>
            <a:solidFill>
              <a:schemeClr val="accent1"/>
            </a:solidFill>
          </c:spPr>
          <c:cat>
            <c:numRef>
              <c:f>上交所!$A$3:$A$12</c:f>
              <c:numCache>
                <c:formatCode>General</c:formatCode>
                <c:ptCount val="10"/>
                <c:pt idx="0">
                  <c:v>2007</c:v>
                </c:pt>
                <c:pt idx="1">
                  <c:v>2008</c:v>
                </c:pt>
                <c:pt idx="2">
                  <c:v>2009</c:v>
                </c:pt>
                <c:pt idx="3">
                  <c:v>2010</c:v>
                </c:pt>
                <c:pt idx="4">
                  <c:v>2011</c:v>
                </c:pt>
                <c:pt idx="5">
                  <c:v>2012</c:v>
                </c:pt>
                <c:pt idx="6">
                  <c:v>2013</c:v>
                </c:pt>
                <c:pt idx="7">
                  <c:v>2014</c:v>
                </c:pt>
                <c:pt idx="8">
                  <c:v>2015</c:v>
                </c:pt>
                <c:pt idx="9">
                  <c:v>2016</c:v>
                </c:pt>
              </c:numCache>
            </c:numRef>
          </c:cat>
          <c:val>
            <c:numRef>
              <c:f>上交所!$C$3:$C$12</c:f>
              <c:numCache>
                <c:formatCode>0.00</c:formatCode>
                <c:ptCount val="10"/>
                <c:pt idx="0">
                  <c:v>11378.51</c:v>
                </c:pt>
                <c:pt idx="1">
                  <c:v>10066.640000000005</c:v>
                </c:pt>
                <c:pt idx="2">
                  <c:v>64465.840000000011</c:v>
                </c:pt>
                <c:pt idx="3">
                  <c:v>86262.09</c:v>
                </c:pt>
                <c:pt idx="4">
                  <c:v>78579.870000000024</c:v>
                </c:pt>
                <c:pt idx="5">
                  <c:v>84572.66</c:v>
                </c:pt>
                <c:pt idx="6">
                  <c:v>86517.26</c:v>
                </c:pt>
                <c:pt idx="7">
                  <c:v>135525</c:v>
                </c:pt>
                <c:pt idx="8">
                  <c:v>151413.72399999999</c:v>
                </c:pt>
                <c:pt idx="9">
                  <c:v>143428.57999999999</c:v>
                </c:pt>
              </c:numCache>
            </c:numRef>
          </c:val>
        </c:ser>
        <c:ser>
          <c:idx val="3"/>
          <c:order val="2"/>
          <c:tx>
            <c:strRef>
              <c:f>上交所!$D$2</c:f>
              <c:strCache>
                <c:ptCount val="1"/>
                <c:pt idx="0">
                  <c:v>沪股通 </c:v>
                </c:pt>
              </c:strCache>
            </c:strRef>
          </c:tx>
          <c:spPr>
            <a:solidFill>
              <a:schemeClr val="accent1">
                <a:lumMod val="60000"/>
                <a:lumOff val="40000"/>
              </a:schemeClr>
            </a:solidFill>
          </c:spPr>
          <c:cat>
            <c:numRef>
              <c:f>上交所!$A$3:$A$12</c:f>
              <c:numCache>
                <c:formatCode>General</c:formatCode>
                <c:ptCount val="10"/>
                <c:pt idx="0">
                  <c:v>2007</c:v>
                </c:pt>
                <c:pt idx="1">
                  <c:v>2008</c:v>
                </c:pt>
                <c:pt idx="2">
                  <c:v>2009</c:v>
                </c:pt>
                <c:pt idx="3">
                  <c:v>2010</c:v>
                </c:pt>
                <c:pt idx="4">
                  <c:v>2011</c:v>
                </c:pt>
                <c:pt idx="5">
                  <c:v>2012</c:v>
                </c:pt>
                <c:pt idx="6">
                  <c:v>2013</c:v>
                </c:pt>
                <c:pt idx="7">
                  <c:v>2014</c:v>
                </c:pt>
                <c:pt idx="8">
                  <c:v>2015</c:v>
                </c:pt>
                <c:pt idx="9">
                  <c:v>2016</c:v>
                </c:pt>
              </c:numCache>
            </c:numRef>
          </c:cat>
          <c:val>
            <c:numRef>
              <c:f>上交所!$D$3:$D$12</c:f>
              <c:numCache>
                <c:formatCode>General</c:formatCode>
                <c:ptCount val="10"/>
                <c:pt idx="7" formatCode="0.00">
                  <c:v>865</c:v>
                </c:pt>
                <c:pt idx="8" formatCode="0.00">
                  <c:v>1248.1680999999999</c:v>
                </c:pt>
                <c:pt idx="9" formatCode="0.00">
                  <c:v>1711.23</c:v>
                </c:pt>
              </c:numCache>
            </c:numRef>
          </c:val>
        </c:ser>
        <c:ser>
          <c:idx val="4"/>
          <c:order val="3"/>
          <c:tx>
            <c:strRef>
              <c:f>上交所!$E$2</c:f>
              <c:strCache>
                <c:ptCount val="1"/>
                <c:pt idx="0">
                  <c:v>专业机构 </c:v>
                </c:pt>
              </c:strCache>
            </c:strRef>
          </c:tx>
          <c:spPr>
            <a:solidFill>
              <a:schemeClr val="accent1">
                <a:lumMod val="40000"/>
                <a:lumOff val="60000"/>
              </a:schemeClr>
            </a:solidFill>
          </c:spPr>
          <c:cat>
            <c:numRef>
              <c:f>上交所!$A$3:$A$12</c:f>
              <c:numCache>
                <c:formatCode>General</c:formatCode>
                <c:ptCount val="10"/>
                <c:pt idx="0">
                  <c:v>2007</c:v>
                </c:pt>
                <c:pt idx="1">
                  <c:v>2008</c:v>
                </c:pt>
                <c:pt idx="2">
                  <c:v>2009</c:v>
                </c:pt>
                <c:pt idx="3">
                  <c:v>2010</c:v>
                </c:pt>
                <c:pt idx="4">
                  <c:v>2011</c:v>
                </c:pt>
                <c:pt idx="5">
                  <c:v>2012</c:v>
                </c:pt>
                <c:pt idx="6">
                  <c:v>2013</c:v>
                </c:pt>
                <c:pt idx="7">
                  <c:v>2014</c:v>
                </c:pt>
                <c:pt idx="8">
                  <c:v>2015</c:v>
                </c:pt>
                <c:pt idx="9">
                  <c:v>2016</c:v>
                </c:pt>
              </c:numCache>
            </c:numRef>
          </c:cat>
          <c:val>
            <c:numRef>
              <c:f>上交所!$E$3:$E$12</c:f>
              <c:numCache>
                <c:formatCode>0.00</c:formatCode>
                <c:ptCount val="10"/>
                <c:pt idx="0">
                  <c:v>21367.919999999987</c:v>
                </c:pt>
                <c:pt idx="1">
                  <c:v>8380.2099999999937</c:v>
                </c:pt>
                <c:pt idx="2">
                  <c:v>19317.2</c:v>
                </c:pt>
                <c:pt idx="3">
                  <c:v>22463.30999999999</c:v>
                </c:pt>
                <c:pt idx="4">
                  <c:v>18586.02</c:v>
                </c:pt>
                <c:pt idx="5">
                  <c:v>22595.919999999987</c:v>
                </c:pt>
                <c:pt idx="6">
                  <c:v>19817.30999999999</c:v>
                </c:pt>
                <c:pt idx="7">
                  <c:v>32323</c:v>
                </c:pt>
                <c:pt idx="8">
                  <c:v>36680.330400000006</c:v>
                </c:pt>
                <c:pt idx="9">
                  <c:v>37257.269999999997</c:v>
                </c:pt>
              </c:numCache>
            </c:numRef>
          </c:val>
        </c:ser>
        <c:axId val="157659520"/>
        <c:axId val="157661056"/>
      </c:areaChart>
      <c:catAx>
        <c:axId val="157659520"/>
        <c:scaling>
          <c:orientation val="minMax"/>
        </c:scaling>
        <c:axPos val="b"/>
        <c:numFmt formatCode="General" sourceLinked="1"/>
        <c:majorTickMark val="in"/>
        <c:tickLblPos val="nextTo"/>
        <c:txPr>
          <a:bodyPr/>
          <a:lstStyle/>
          <a:p>
            <a:pPr>
              <a:defRPr b="1"/>
            </a:pPr>
            <a:endParaRPr lang="zh-CN"/>
          </a:p>
        </c:txPr>
        <c:crossAx val="157661056"/>
        <c:crosses val="autoZero"/>
        <c:auto val="1"/>
        <c:lblAlgn val="ctr"/>
        <c:lblOffset val="100"/>
      </c:catAx>
      <c:valAx>
        <c:axId val="157661056"/>
        <c:scaling>
          <c:orientation val="minMax"/>
        </c:scaling>
        <c:axPos val="l"/>
        <c:numFmt formatCode="0%" sourceLinked="0"/>
        <c:majorTickMark val="in"/>
        <c:tickLblPos val="nextTo"/>
        <c:txPr>
          <a:bodyPr/>
          <a:lstStyle/>
          <a:p>
            <a:pPr>
              <a:defRPr b="1"/>
            </a:pPr>
            <a:endParaRPr lang="zh-CN"/>
          </a:p>
        </c:txPr>
        <c:crossAx val="157659520"/>
        <c:crosses val="autoZero"/>
        <c:crossBetween val="midCat"/>
        <c:majorUnit val="0.2"/>
      </c:valAx>
    </c:plotArea>
    <c:legend>
      <c:legendPos val="t"/>
    </c:legend>
    <c:plotVisOnly val="1"/>
    <c:dispBlanksAs val="zero"/>
  </c:chart>
  <c:spPr>
    <a:ln>
      <a:noFill/>
    </a:ln>
  </c:spPr>
  <c:txPr>
    <a:bodyPr/>
    <a:lstStyle/>
    <a:p>
      <a:pPr>
        <a:defRPr>
          <a:latin typeface="Arial Narrow" panose="020B0606020202030204" pitchFamily="34" charset="0"/>
        </a:defRPr>
      </a:pPr>
      <a:endParaRPr lang="zh-CN"/>
    </a:p>
  </c:txPr>
  <c:externalData r:id="rId1"/>
</c:chartSpace>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21582" cy="493633"/>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18971" y="0"/>
            <a:ext cx="2921582" cy="493633"/>
          </a:xfrm>
          <a:prstGeom prst="rect">
            <a:avLst/>
          </a:prstGeom>
        </p:spPr>
        <p:txBody>
          <a:bodyPr vert="horz" lIns="91440" tIns="45720" rIns="91440" bIns="45720" rtlCol="0"/>
          <a:lstStyle>
            <a:lvl1pPr algn="r">
              <a:defRPr sz="1200"/>
            </a:lvl1pPr>
          </a:lstStyle>
          <a:p>
            <a:fld id="{A12883FE-777B-4DCD-91BE-BB31B4C83187}" type="datetimeFigureOut">
              <a:rPr lang="en-US" smtClean="0"/>
              <a:pPr/>
              <a:t>10/10/2019</a:t>
            </a:fld>
            <a:endParaRPr lang="en-US" dirty="0"/>
          </a:p>
        </p:txBody>
      </p:sp>
      <p:sp>
        <p:nvSpPr>
          <p:cNvPr id="4" name="Slide Image Placeholder 3"/>
          <p:cNvSpPr>
            <a:spLocks noGrp="1" noRot="1" noChangeAspect="1"/>
          </p:cNvSpPr>
          <p:nvPr>
            <p:ph type="sldImg" idx="2"/>
          </p:nvPr>
        </p:nvSpPr>
        <p:spPr>
          <a:xfrm>
            <a:off x="903288" y="739775"/>
            <a:ext cx="4935537" cy="3703638"/>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74212" y="4689515"/>
            <a:ext cx="5393690" cy="4442698"/>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9377316"/>
            <a:ext cx="2921582" cy="493633"/>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18971" y="9377316"/>
            <a:ext cx="2921582" cy="493633"/>
          </a:xfrm>
          <a:prstGeom prst="rect">
            <a:avLst/>
          </a:prstGeom>
        </p:spPr>
        <p:txBody>
          <a:bodyPr vert="horz" lIns="91440" tIns="45720" rIns="91440" bIns="45720" rtlCol="0" anchor="b"/>
          <a:lstStyle>
            <a:lvl1pPr algn="r">
              <a:defRPr sz="1200"/>
            </a:lvl1pPr>
          </a:lstStyle>
          <a:p>
            <a:fld id="{BDA41727-6B1C-44C6-9621-FBBE756D9767}" type="slidenum">
              <a:rPr lang="en-US" smtClean="0"/>
              <a:pPr/>
              <a:t>‹#›</a:t>
            </a:fld>
            <a:endParaRPr lang="en-US" dirty="0"/>
          </a:p>
        </p:txBody>
      </p:sp>
    </p:spTree>
    <p:extLst>
      <p:ext uri="{BB962C8B-B14F-4D97-AF65-F5344CB8AC3E}">
        <p14:creationId xmlns:p14="http://schemas.microsoft.com/office/powerpoint/2010/main" xmlns="" val="42214355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finance.sina.com.cn/money/fund/jjcl/2019-05-09/doc-ihvhiqax7560710.shtml" TargetMode="External"/><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smtClean="0"/>
              <a:t>日本台湾的叫证券投资信托基金（</a:t>
            </a:r>
            <a:r>
              <a:rPr lang="en-US" dirty="0" smtClean="0"/>
              <a:t>Security Investment Trust Fund）</a:t>
            </a:r>
          </a:p>
          <a:p>
            <a:r>
              <a:rPr lang="en-US" dirty="0" err="1" smtClean="0"/>
              <a:t>香港</a:t>
            </a:r>
            <a:r>
              <a:rPr lang="en-US" dirty="0" smtClean="0"/>
              <a:t> Mainland-Hong Kong Mutually Recognized Publicly Offered Funds</a:t>
            </a:r>
          </a:p>
          <a:p>
            <a:endParaRPr lang="en-US" dirty="0" smtClean="0"/>
          </a:p>
          <a:p>
            <a:r>
              <a:rPr lang="zh-CN" altLang="en-US" dirty="0" smtClean="0"/>
              <a:t>欧盟可转让证券集合投资计划</a:t>
            </a:r>
            <a:r>
              <a:rPr lang="en-US" altLang="zh-CN" sz="1200" kern="1200" dirty="0" smtClean="0">
                <a:solidFill>
                  <a:schemeClr val="tx1"/>
                </a:solidFill>
                <a:latin typeface="+mn-lt"/>
                <a:ea typeface="+mn-ea"/>
                <a:cs typeface="+mn-cs"/>
              </a:rPr>
              <a:t>Undertakings for Collective Investment in Transferable Securities</a:t>
            </a:r>
            <a:endParaRPr lang="en-US" dirty="0"/>
          </a:p>
        </p:txBody>
      </p:sp>
      <p:sp>
        <p:nvSpPr>
          <p:cNvPr id="4" name="Slide Number Placeholder 3"/>
          <p:cNvSpPr>
            <a:spLocks noGrp="1"/>
          </p:cNvSpPr>
          <p:nvPr>
            <p:ph type="sldNum" sz="quarter" idx="10"/>
          </p:nvPr>
        </p:nvSpPr>
        <p:spPr/>
        <p:txBody>
          <a:bodyPr/>
          <a:lstStyle/>
          <a:p>
            <a:fld id="{E36FB607-34E2-470D-8204-123C98F63BBF}" type="slidenum">
              <a:rPr lang="en-US" smtClean="0"/>
              <a:pPr/>
              <a:t>3</a:t>
            </a:fld>
            <a:endParaRPr lang="en-US"/>
          </a:p>
        </p:txBody>
      </p:sp>
    </p:spTree>
    <p:extLst>
      <p:ext uri="{BB962C8B-B14F-4D97-AF65-F5344CB8AC3E}">
        <p14:creationId xmlns:p14="http://schemas.microsoft.com/office/powerpoint/2010/main" xmlns="" val="41323827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荷兰郁金香泡沫，法国密西西比公司泡沫</a:t>
            </a:r>
            <a:endParaRPr lang="zh-CN" altLang="en-US" dirty="0"/>
          </a:p>
        </p:txBody>
      </p:sp>
      <p:sp>
        <p:nvSpPr>
          <p:cNvPr id="4" name="灯片编号占位符 3"/>
          <p:cNvSpPr>
            <a:spLocks noGrp="1"/>
          </p:cNvSpPr>
          <p:nvPr>
            <p:ph type="sldNum" sz="quarter" idx="10"/>
          </p:nvPr>
        </p:nvSpPr>
        <p:spPr/>
        <p:txBody>
          <a:bodyPr/>
          <a:lstStyle/>
          <a:p>
            <a:fld id="{BDA41727-6B1C-44C6-9621-FBBE756D9767}" type="slidenum">
              <a:rPr lang="en-US" smtClean="0"/>
              <a:pPr/>
              <a:t>6</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DA41727-6B1C-44C6-9621-FBBE756D9767}" type="slidenum">
              <a:rPr lang="en-US" smtClean="0"/>
              <a:pPr/>
              <a:t>7</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hlinkClick r:id="rId3"/>
              </a:rPr>
              <a:t>21</a:t>
            </a:r>
            <a:r>
              <a:rPr lang="zh-CN" altLang="en-US" dirty="0" smtClean="0">
                <a:hlinkClick r:id="rId3"/>
              </a:rPr>
              <a:t>万亿为基金总规模包括：共同基金，封闭式基金，</a:t>
            </a:r>
            <a:r>
              <a:rPr lang="en-US" altLang="zh-CN" dirty="0" smtClean="0">
                <a:hlinkClick r:id="rId3"/>
              </a:rPr>
              <a:t>ETF</a:t>
            </a:r>
            <a:r>
              <a:rPr lang="zh-CN" altLang="en-US" dirty="0" smtClean="0">
                <a:hlinkClick r:id="rId3"/>
              </a:rPr>
              <a:t>，单位投资信托</a:t>
            </a:r>
            <a:endParaRPr lang="en-US" altLang="zh-CN" dirty="0" smtClean="0">
              <a:hlinkClick r:id="rId3"/>
            </a:endParaRPr>
          </a:p>
          <a:p>
            <a:r>
              <a:rPr lang="en-US" altLang="zh-CN" dirty="0" smtClean="0">
                <a:hlinkClick r:id="rId3"/>
              </a:rPr>
              <a:t>2018</a:t>
            </a:r>
            <a:r>
              <a:rPr lang="zh-CN" altLang="en-US" dirty="0" smtClean="0">
                <a:hlinkClick r:id="rId3"/>
              </a:rPr>
              <a:t>年末美国</a:t>
            </a:r>
            <a:r>
              <a:rPr lang="en-US" altLang="zh-CN" dirty="0" smtClean="0">
                <a:hlinkClick r:id="rId3"/>
              </a:rPr>
              <a:t>ETF</a:t>
            </a:r>
            <a:r>
              <a:rPr lang="zh-CN" altLang="en-US" dirty="0" smtClean="0">
                <a:hlinkClick r:id="rId3"/>
              </a:rPr>
              <a:t>规模</a:t>
            </a:r>
            <a:r>
              <a:rPr lang="en-US" altLang="zh-CN" dirty="0" smtClean="0">
                <a:hlinkClick r:id="rId3"/>
              </a:rPr>
              <a:t>3.4</a:t>
            </a:r>
            <a:r>
              <a:rPr lang="zh-CN" altLang="en-US" dirty="0" smtClean="0">
                <a:hlinkClick r:id="rId3"/>
              </a:rPr>
              <a:t>万亿美元 占全球</a:t>
            </a:r>
            <a:r>
              <a:rPr lang="en-US" altLang="zh-CN" dirty="0" smtClean="0">
                <a:hlinkClick r:id="rId3"/>
              </a:rPr>
              <a:t>ETF</a:t>
            </a:r>
            <a:r>
              <a:rPr lang="zh-CN" altLang="en-US" dirty="0" smtClean="0">
                <a:hlinkClick r:id="rId3"/>
              </a:rPr>
              <a:t>的</a:t>
            </a:r>
            <a:r>
              <a:rPr lang="en-US" altLang="zh-CN" dirty="0" smtClean="0">
                <a:hlinkClick r:id="rId3"/>
              </a:rPr>
              <a:t>71%</a:t>
            </a:r>
            <a:r>
              <a:rPr lang="en-US" altLang="zh-CN" dirty="0" smtClean="0"/>
              <a:t>	</a:t>
            </a:r>
            <a:endParaRPr lang="zh-CN" altLang="en-US" dirty="0"/>
          </a:p>
        </p:txBody>
      </p:sp>
      <p:sp>
        <p:nvSpPr>
          <p:cNvPr id="4" name="灯片编号占位符 3"/>
          <p:cNvSpPr>
            <a:spLocks noGrp="1"/>
          </p:cNvSpPr>
          <p:nvPr>
            <p:ph type="sldNum" sz="quarter" idx="10"/>
          </p:nvPr>
        </p:nvSpPr>
        <p:spPr/>
        <p:txBody>
          <a:bodyPr/>
          <a:lstStyle/>
          <a:p>
            <a:fld id="{BDA41727-6B1C-44C6-9621-FBBE756D9767}" type="slidenum">
              <a:rPr lang="en-US" smtClean="0"/>
              <a:pPr/>
              <a:t>23</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DA41727-6B1C-44C6-9621-FBBE756D9767}" type="slidenum">
              <a:rPr lang="en-US" smtClean="0"/>
              <a:pPr/>
              <a:t>44</a:t>
            </a:fld>
            <a:endParaRPr lang="en-US" dirty="0"/>
          </a:p>
        </p:txBody>
      </p:sp>
    </p:spTree>
    <p:extLst>
      <p:ext uri="{BB962C8B-B14F-4D97-AF65-F5344CB8AC3E}">
        <p14:creationId xmlns:p14="http://schemas.microsoft.com/office/powerpoint/2010/main" xmlns="" val="3364605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Master" Target="../slideMasters/slideMaster1.xml"/><Relationship Id="rId1" Type="http://schemas.openxmlformats.org/officeDocument/2006/relationships/vmlDrawing" Target="../drawings/vmlDrawing1.vml"/><Relationship Id="rId4"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Master" Target="../slideMasters/slideMaster1.xml"/><Relationship Id="rId1" Type="http://schemas.openxmlformats.org/officeDocument/2006/relationships/vmlDrawing" Target="../drawings/vmlDrawing2.vml"/><Relationship Id="rId4" Type="http://schemas.openxmlformats.org/officeDocument/2006/relationships/oleObject" Target="../embeddings/oleObject2.bin"/></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slideMaster" Target="../slideMasters/slideMaster1.xml"/><Relationship Id="rId1" Type="http://schemas.openxmlformats.org/officeDocument/2006/relationships/vmlDrawing" Target="../drawings/vmlDrawing3.vml"/><Relationship Id="rId4" Type="http://schemas.openxmlformats.org/officeDocument/2006/relationships/oleObject" Target="../embeddings/oleObject3.bin"/></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slideMaster" Target="../slideMasters/slideMaster1.xml"/><Relationship Id="rId1" Type="http://schemas.openxmlformats.org/officeDocument/2006/relationships/vmlDrawing" Target="../drawings/vmlDrawing4.vml"/><Relationship Id="rId4" Type="http://schemas.openxmlformats.org/officeDocument/2006/relationships/oleObject" Target="../embeddings/oleObject4.bin"/></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slideMaster" Target="../slideMasters/slideMaster1.xml"/><Relationship Id="rId1" Type="http://schemas.openxmlformats.org/officeDocument/2006/relationships/vmlDrawing" Target="../drawings/vmlDrawing5.vml"/><Relationship Id="rId4" Type="http://schemas.openxmlformats.org/officeDocument/2006/relationships/oleObject" Target="../embeddings/oleObject5.bin"/></Relationships>
</file>

<file path=ppt/slideLayouts/_rels/slideLayout17.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Master" Target="../slideMasters/slideMaster1.xml"/><Relationship Id="rId1" Type="http://schemas.openxmlformats.org/officeDocument/2006/relationships/vmlDrawing" Target="../drawings/vmlDrawing6.vml"/><Relationship Id="rId4" Type="http://schemas.openxmlformats.org/officeDocument/2006/relationships/image" Target="../media/image7.png"/></Relationships>
</file>

<file path=ppt/slideLayouts/_rels/slideLayout18.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1.xml"/><Relationship Id="rId1" Type="http://schemas.openxmlformats.org/officeDocument/2006/relationships/vmlDrawing" Target="../drawings/vmlDrawing7.vml"/><Relationship Id="rId4" Type="http://schemas.openxmlformats.org/officeDocument/2006/relationships/image" Target="../media/image8.png"/></Relationships>
</file>

<file path=ppt/slideLayouts/_rels/slideLayout19.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1.xml"/><Relationship Id="rId1" Type="http://schemas.openxmlformats.org/officeDocument/2006/relationships/vmlDrawing" Target="../drawings/vmlDrawing8.vml"/><Relationship Id="rId4" Type="http://schemas.openxmlformats.org/officeDocument/2006/relationships/image" Target="../media/image9.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1.xml"/><Relationship Id="rId1" Type="http://schemas.openxmlformats.org/officeDocument/2006/relationships/vmlDrawing" Target="../drawings/vmlDrawing9.vml"/></Relationships>
</file>

<file path=ppt/slideLayouts/_rels/slideLayout21.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Master" Target="../slideMasters/slideMaster1.xml"/><Relationship Id="rId1" Type="http://schemas.openxmlformats.org/officeDocument/2006/relationships/vmlDrawing" Target="../drawings/vmlDrawing10.vml"/></Relationships>
</file>

<file path=ppt/slideLayouts/_rels/slideLayout22.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Master" Target="../slideMasters/slideMaster1.xml"/><Relationship Id="rId1" Type="http://schemas.openxmlformats.org/officeDocument/2006/relationships/vmlDrawing" Target="../drawings/vmlDrawing11.vml"/><Relationship Id="rId5" Type="http://schemas.openxmlformats.org/officeDocument/2006/relationships/image" Target="../media/image11.png"/><Relationship Id="rId4" Type="http://schemas.openxmlformats.org/officeDocument/2006/relationships/image" Target="../media/image10.png"/></Relationships>
</file>

<file path=ppt/slideLayouts/_rels/slideLayout23.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1.xml"/><Relationship Id="rId1" Type="http://schemas.openxmlformats.org/officeDocument/2006/relationships/vmlDrawing" Target="../drawings/vmlDrawing12.vml"/><Relationship Id="rId5" Type="http://schemas.openxmlformats.org/officeDocument/2006/relationships/image" Target="../media/image11.png"/><Relationship Id="rId4" Type="http://schemas.openxmlformats.org/officeDocument/2006/relationships/image" Target="../media/image12.png"/></Relationships>
</file>

<file path=ppt/slideLayouts/_rels/slideLayout24.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Master" Target="../slideMasters/slideMaster1.xml"/><Relationship Id="rId1" Type="http://schemas.openxmlformats.org/officeDocument/2006/relationships/vmlDrawing" Target="../drawings/vmlDrawing13.vml"/><Relationship Id="rId5" Type="http://schemas.openxmlformats.org/officeDocument/2006/relationships/image" Target="../media/image11.png"/><Relationship Id="rId4" Type="http://schemas.openxmlformats.org/officeDocument/2006/relationships/image" Target="../media/image13.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2F14F100-10F1-4D26-AC2A-AB639CD763BF}" type="datetimeFigureOut">
              <a:rPr lang="zh-CN" altLang="en-US" smtClean="0"/>
              <a:t>2019/10/10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FA3774A-5832-4A16-BF84-F8C7C2A3DAAE}" type="slidenum">
              <a:rPr lang="en-US" smtClean="0"/>
              <a:pPr/>
              <a:t>‹#›</a:t>
            </a:fld>
            <a:endParaRPr lang="en-US"/>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F14F100-10F1-4D26-AC2A-AB639CD763BF}" type="datetimeFigureOut">
              <a:rPr lang="zh-CN" altLang="en-US" smtClean="0"/>
              <a:t>2019/10/10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FA3774A-5832-4A16-BF84-F8C7C2A3DAAE}" type="slidenum">
              <a:rPr lang="en-US" smtClean="0"/>
              <a:pPr/>
              <a:t>‹#›</a:t>
            </a:fld>
            <a:endParaRPr lang="en-US"/>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F14F100-10F1-4D26-AC2A-AB639CD763BF}" type="datetimeFigureOut">
              <a:rPr lang="zh-CN" altLang="en-US" smtClean="0"/>
              <a:t>2019/10/10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FA3774A-5832-4A16-BF84-F8C7C2A3DAAE}" type="slidenum">
              <a:rPr lang="en-US" smtClean="0"/>
              <a:pPr/>
              <a:t>‹#›</a:t>
            </a:fld>
            <a:endParaRPr lang="en-US"/>
          </a:p>
        </p:txBody>
      </p:sp>
    </p:spTree>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Break">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userDrawn="1">
            <p:extLst>
              <p:ext uri="{D42A27DB-BD31-4B8C-83A1-F6EECF244321}">
                <p14:modId xmlns:p14="http://schemas.microsoft.com/office/powerpoint/2010/main" xmlns="" val="1830737279"/>
              </p:ext>
            </p:extLst>
          </p:nvPr>
        </p:nvGraphicFramePr>
        <p:xfrm>
          <a:off x="1588" y="1588"/>
          <a:ext cx="1587" cy="1587"/>
        </p:xfrm>
        <a:graphic>
          <a:graphicData uri="http://schemas.openxmlformats.org/presentationml/2006/ole">
            <p:oleObj spid="_x0000_s168962" name="think-cell Slide" r:id="rId3" imgW="360" imgH="360" progId="">
              <p:embed/>
            </p:oleObj>
          </a:graphicData>
        </a:graphic>
      </p:graphicFrame>
      <p:pic>
        <p:nvPicPr>
          <p:cNvPr id="11" name="Picture 10"/>
          <p:cNvPicPr>
            <a:picLocks noChangeAspect="1"/>
          </p:cNvPicPr>
          <p:nvPr userDrawn="1"/>
        </p:nvPicPr>
        <p:blipFill rotWithShape="1">
          <a:blip r:embed="rId4" cstate="print">
            <a:extLst>
              <a:ext uri="{28A0092B-C50C-407E-A947-70E740481C1C}">
                <a14:useLocalDpi xmlns:a14="http://schemas.microsoft.com/office/drawing/2010/main" xmlns="" val="0"/>
              </a:ext>
            </a:extLst>
          </a:blip>
          <a:srcRect b="9399"/>
          <a:stretch/>
        </p:blipFill>
        <p:spPr>
          <a:xfrm>
            <a:off x="0" y="0"/>
            <a:ext cx="9144000" cy="6213475"/>
          </a:xfrm>
          <a:prstGeom prst="rect">
            <a:avLst/>
          </a:prstGeom>
        </p:spPr>
      </p:pic>
      <p:sp>
        <p:nvSpPr>
          <p:cNvPr id="2" name="Title 1"/>
          <p:cNvSpPr>
            <a:spLocks noGrp="1"/>
          </p:cNvSpPr>
          <p:nvPr>
            <p:ph type="title" hasCustomPrompt="1"/>
          </p:nvPr>
        </p:nvSpPr>
        <p:spPr>
          <a:xfrm>
            <a:off x="457200" y="1819656"/>
            <a:ext cx="6019800" cy="786384"/>
          </a:xfrm>
          <a:prstGeom prst="rect">
            <a:avLst/>
          </a:prstGeom>
        </p:spPr>
        <p:txBody>
          <a:bodyPr lIns="0" tIns="0" rIns="0" bIns="0" anchor="b" anchorCtr="0"/>
          <a:lstStyle>
            <a:lvl1pPr algn="l">
              <a:defRPr sz="3300" b="0" cap="none">
                <a:solidFill>
                  <a:schemeClr val="bg2"/>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457200" y="2825496"/>
            <a:ext cx="6019800" cy="1755648"/>
          </a:xfrm>
          <a:prstGeom prst="rect">
            <a:avLst/>
          </a:prstGeom>
        </p:spPr>
        <p:txBody>
          <a:bodyPr lIns="0" anchor="t" anchorCtr="0"/>
          <a:lstStyle>
            <a:lvl1pPr marL="0" indent="0" algn="l">
              <a:lnSpc>
                <a:spcPct val="100000"/>
              </a:lnSpc>
              <a:spcBef>
                <a:spcPts val="0"/>
              </a:spcBef>
              <a:buNone/>
              <a:defRPr sz="1400">
                <a:solidFill>
                  <a:schemeClr val="accent1"/>
                </a:solidFill>
                <a:latin typeface="Arial" panose="020B0604020202020204" pitchFamily="34" charset="0"/>
                <a:cs typeface="Arial" panose="020B060402020202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Rectangle 3"/>
          <p:cNvSpPr/>
          <p:nvPr userDrawn="1"/>
        </p:nvSpPr>
        <p:spPr>
          <a:xfrm>
            <a:off x="450057" y="6300596"/>
            <a:ext cx="457200" cy="246888"/>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0"/>
          <a:lstStyle/>
          <a:p>
            <a:pPr algn="l"/>
            <a:fld id="{9FCD6A9C-41CB-4620-A8CD-5210DDBBFB34}" type="slidenum">
              <a:rPr lang="en-US" sz="1000" smtClean="0">
                <a:solidFill>
                  <a:schemeClr val="accent5"/>
                </a:solidFill>
              </a:rPr>
              <a:pPr algn="l"/>
              <a:t>‹#›</a:t>
            </a:fld>
            <a:endParaRPr lang="en-US" sz="1000" dirty="0" smtClean="0">
              <a:solidFill>
                <a:schemeClr val="accent5"/>
              </a:solidFill>
            </a:endParaRPr>
          </a:p>
        </p:txBody>
      </p:sp>
    </p:spTree>
    <p:extLst>
      <p:ext uri="{BB962C8B-B14F-4D97-AF65-F5344CB8AC3E}">
        <p14:creationId xmlns:p14="http://schemas.microsoft.com/office/powerpoint/2010/main" xmlns="" val="2390739294"/>
      </p:ext>
    </p:extLst>
  </p:cSld>
  <p:clrMapOvr>
    <a:masterClrMapping/>
  </p:clrMapOvr>
  <p:transition spd="slow">
    <p:wipe dir="r"/>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Cover">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3" cstate="print">
            <a:extLst>
              <a:ext uri="{28A0092B-C50C-407E-A947-70E740481C1C}">
                <a14:useLocalDpi xmlns:a14="http://schemas.microsoft.com/office/drawing/2010/main" xmlns="" val="0"/>
              </a:ext>
            </a:extLst>
          </a:blip>
          <a:stretch>
            <a:fillRect/>
          </a:stretch>
        </p:blipFill>
        <p:spPr>
          <a:xfrm>
            <a:off x="0" y="0"/>
            <a:ext cx="9144000" cy="6858000"/>
          </a:xfrm>
          <a:prstGeom prst="rect">
            <a:avLst/>
          </a:prstGeom>
        </p:spPr>
      </p:pic>
      <p:graphicFrame>
        <p:nvGraphicFramePr>
          <p:cNvPr id="4" name="Object 3" hidden="1"/>
          <p:cNvGraphicFramePr>
            <a:graphicFrameLocks noChangeAspect="1"/>
          </p:cNvGraphicFramePr>
          <p:nvPr userDrawn="1">
            <p:extLst>
              <p:ext uri="{D42A27DB-BD31-4B8C-83A1-F6EECF244321}">
                <p14:modId xmlns:p14="http://schemas.microsoft.com/office/powerpoint/2010/main" xmlns="" val="622776610"/>
              </p:ext>
            </p:extLst>
          </p:nvPr>
        </p:nvGraphicFramePr>
        <p:xfrm>
          <a:off x="1588" y="1588"/>
          <a:ext cx="1587" cy="1587"/>
        </p:xfrm>
        <a:graphic>
          <a:graphicData uri="http://schemas.openxmlformats.org/presentationml/2006/ole">
            <p:oleObj spid="_x0000_s166926" name="think-cell Slide" r:id="rId4" imgW="360" imgH="360" progId="">
              <p:embed/>
            </p:oleObj>
          </a:graphicData>
        </a:graphic>
      </p:graphicFrame>
      <p:sp>
        <p:nvSpPr>
          <p:cNvPr id="2" name="Title 1"/>
          <p:cNvSpPr>
            <a:spLocks noGrp="1"/>
          </p:cNvSpPr>
          <p:nvPr>
            <p:ph type="ctrTitle"/>
          </p:nvPr>
        </p:nvSpPr>
        <p:spPr>
          <a:xfrm>
            <a:off x="457200" y="1815921"/>
            <a:ext cx="6019800" cy="786384"/>
          </a:xfrm>
          <a:prstGeom prst="rect">
            <a:avLst/>
          </a:prstGeom>
        </p:spPr>
        <p:txBody>
          <a:bodyPr lIns="0" tIns="0" rIns="0" bIns="0" anchor="b" anchorCtr="0"/>
          <a:lstStyle>
            <a:lvl1pPr algn="l">
              <a:defRPr sz="3300">
                <a:solidFill>
                  <a:schemeClr val="bg2"/>
                </a:solidFill>
                <a:latin typeface="Arial" panose="020B0604020202020204" pitchFamily="34" charset="0"/>
                <a:cs typeface="Arial" panose="020B0604020202020204" pitchFamily="34"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457200" y="2825496"/>
            <a:ext cx="6019800" cy="1752600"/>
          </a:xfrm>
          <a:prstGeom prst="rect">
            <a:avLst/>
          </a:prstGeom>
        </p:spPr>
        <p:txBody>
          <a:bodyPr lIns="0">
            <a:noAutofit/>
          </a:bodyPr>
          <a:lstStyle>
            <a:lvl1pPr marL="0" indent="0" algn="l">
              <a:lnSpc>
                <a:spcPct val="100000"/>
              </a:lnSpc>
              <a:spcBef>
                <a:spcPts val="0"/>
              </a:spcBef>
              <a:buNone/>
              <a:defRPr sz="1400">
                <a:solidFill>
                  <a:schemeClr val="accent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457198" y="6272784"/>
            <a:ext cx="6781801" cy="233362"/>
          </a:xfrm>
        </p:spPr>
        <p:txBody>
          <a:bodyPr lIns="0" tIns="0" rIns="0" bIns="0" anchor="b" anchorCtr="0">
            <a:noAutofit/>
          </a:bodyPr>
          <a:lstStyle>
            <a:lvl1pPr marL="0" indent="0">
              <a:spcBef>
                <a:spcPts val="0"/>
              </a:spcBef>
              <a:buFontTx/>
              <a:buNone/>
              <a:defRPr sz="1000">
                <a:solidFill>
                  <a:schemeClr val="accent5"/>
                </a:solidFill>
              </a:defRPr>
            </a:lvl1pPr>
            <a:lvl2pPr marL="457200" indent="0">
              <a:buFontTx/>
              <a:buNone/>
              <a:defRPr sz="1000">
                <a:solidFill>
                  <a:schemeClr val="accent5"/>
                </a:solidFill>
              </a:defRPr>
            </a:lvl2pPr>
            <a:lvl3pPr marL="914400" indent="0">
              <a:buFontTx/>
              <a:buNone/>
              <a:defRPr sz="1000">
                <a:solidFill>
                  <a:schemeClr val="accent5"/>
                </a:solidFill>
              </a:defRPr>
            </a:lvl3pPr>
            <a:lvl4pPr marL="1371600" indent="0">
              <a:buFontTx/>
              <a:buNone/>
              <a:defRPr sz="1000">
                <a:solidFill>
                  <a:schemeClr val="accent5"/>
                </a:solidFill>
              </a:defRPr>
            </a:lvl4pPr>
            <a:lvl5pPr marL="1828800" indent="0">
              <a:buFontTx/>
              <a:buNone/>
              <a:defRPr sz="1000">
                <a:solidFill>
                  <a:schemeClr val="accent5"/>
                </a:solidFill>
              </a:defRPr>
            </a:lvl5pPr>
          </a:lstStyle>
          <a:p>
            <a:pPr lvl="0"/>
            <a:r>
              <a:rPr lang="en-US" dirty="0" smtClean="0"/>
              <a:t>Information Classification</a:t>
            </a:r>
            <a:endParaRPr lang="en-US" dirty="0"/>
          </a:p>
        </p:txBody>
      </p:sp>
    </p:spTree>
    <p:extLst>
      <p:ext uri="{BB962C8B-B14F-4D97-AF65-F5344CB8AC3E}">
        <p14:creationId xmlns:p14="http://schemas.microsoft.com/office/powerpoint/2010/main" xmlns="" val="747298718"/>
      </p:ext>
    </p:extLst>
  </p:cSld>
  <p:clrMapOvr>
    <a:masterClrMapping/>
  </p:clrMapOvr>
  <p:transition spd="slow">
    <p:wipe dir="r"/>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Cover_Global Exchang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3" cstate="print">
            <a:extLst>
              <a:ext uri="{28A0092B-C50C-407E-A947-70E740481C1C}">
                <a14:useLocalDpi xmlns:a14="http://schemas.microsoft.com/office/drawing/2010/main" xmlns="" val="0"/>
              </a:ext>
            </a:extLst>
          </a:blip>
          <a:stretch>
            <a:fillRect/>
          </a:stretch>
        </p:blipFill>
        <p:spPr>
          <a:xfrm>
            <a:off x="0" y="0"/>
            <a:ext cx="9144000" cy="6858000"/>
          </a:xfrm>
          <a:prstGeom prst="rect">
            <a:avLst/>
          </a:prstGeom>
        </p:spPr>
      </p:pic>
      <p:graphicFrame>
        <p:nvGraphicFramePr>
          <p:cNvPr id="4" name="Object 3" hidden="1"/>
          <p:cNvGraphicFramePr>
            <a:graphicFrameLocks noChangeAspect="1"/>
          </p:cNvGraphicFramePr>
          <p:nvPr userDrawn="1">
            <p:extLst>
              <p:ext uri="{D42A27DB-BD31-4B8C-83A1-F6EECF244321}">
                <p14:modId xmlns:p14="http://schemas.microsoft.com/office/powerpoint/2010/main" xmlns="" val="48970805"/>
              </p:ext>
            </p:extLst>
          </p:nvPr>
        </p:nvGraphicFramePr>
        <p:xfrm>
          <a:off x="1588" y="1588"/>
          <a:ext cx="1587" cy="1587"/>
        </p:xfrm>
        <a:graphic>
          <a:graphicData uri="http://schemas.openxmlformats.org/presentationml/2006/ole">
            <p:oleObj spid="_x0000_s126141" name="think-cell Slide" r:id="rId4" imgW="360" imgH="360" progId="">
              <p:embed/>
            </p:oleObj>
          </a:graphicData>
        </a:graphic>
      </p:graphicFrame>
      <p:sp>
        <p:nvSpPr>
          <p:cNvPr id="2" name="Title 1"/>
          <p:cNvSpPr>
            <a:spLocks noGrp="1"/>
          </p:cNvSpPr>
          <p:nvPr>
            <p:ph type="ctrTitle"/>
          </p:nvPr>
        </p:nvSpPr>
        <p:spPr>
          <a:xfrm>
            <a:off x="457200" y="1815921"/>
            <a:ext cx="6019800" cy="786384"/>
          </a:xfrm>
          <a:prstGeom prst="rect">
            <a:avLst/>
          </a:prstGeom>
        </p:spPr>
        <p:txBody>
          <a:bodyPr lIns="0" tIns="0" rIns="0" bIns="0" anchor="b" anchorCtr="0"/>
          <a:lstStyle>
            <a:lvl1pPr algn="l">
              <a:defRPr sz="3300">
                <a:solidFill>
                  <a:schemeClr val="bg2"/>
                </a:solidFill>
                <a:latin typeface="Arial" panose="020B0604020202020204" pitchFamily="34" charset="0"/>
                <a:cs typeface="Arial" panose="020B0604020202020204" pitchFamily="34"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457200" y="2825496"/>
            <a:ext cx="6019800" cy="1752600"/>
          </a:xfrm>
          <a:prstGeom prst="rect">
            <a:avLst/>
          </a:prstGeom>
        </p:spPr>
        <p:txBody>
          <a:bodyPr lIns="0">
            <a:noAutofit/>
          </a:bodyPr>
          <a:lstStyle>
            <a:lvl1pPr marL="0" indent="0" algn="l">
              <a:lnSpc>
                <a:spcPct val="100000"/>
              </a:lnSpc>
              <a:spcBef>
                <a:spcPts val="0"/>
              </a:spcBef>
              <a:buNone/>
              <a:defRPr sz="1400">
                <a:solidFill>
                  <a:schemeClr val="accent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9" name="Text Placeholder 8"/>
          <p:cNvSpPr>
            <a:spLocks noGrp="1"/>
          </p:cNvSpPr>
          <p:nvPr>
            <p:ph type="body" sz="quarter" idx="10" hasCustomPrompt="1"/>
          </p:nvPr>
        </p:nvSpPr>
        <p:spPr>
          <a:xfrm>
            <a:off x="457200" y="6272784"/>
            <a:ext cx="6784848" cy="228600"/>
          </a:xfrm>
        </p:spPr>
        <p:txBody>
          <a:bodyPr lIns="0" tIns="0" rIns="0" bIns="0" anchor="b" anchorCtr="0">
            <a:noAutofit/>
          </a:bodyPr>
          <a:lstStyle>
            <a:lvl1pPr marL="0" marR="0" indent="0" algn="l" defTabSz="914400" rtl="0" eaLnBrk="1" fontAlgn="auto" latinLnBrk="0" hangingPunct="1">
              <a:lnSpc>
                <a:spcPct val="100000"/>
              </a:lnSpc>
              <a:spcBef>
                <a:spcPts val="0"/>
              </a:spcBef>
              <a:spcAft>
                <a:spcPts val="0"/>
              </a:spcAft>
              <a:buClrTx/>
              <a:buSzTx/>
              <a:buFontTx/>
              <a:buNone/>
              <a:tabLst/>
              <a:defRPr sz="1000">
                <a:solidFill>
                  <a:schemeClr val="accent5"/>
                </a:solidFill>
              </a:defRPr>
            </a:lvl1pPr>
            <a:lvl2pPr marL="457200" indent="0">
              <a:buFontTx/>
              <a:buNone/>
              <a:defRPr sz="1000">
                <a:solidFill>
                  <a:schemeClr val="accent5"/>
                </a:solidFill>
              </a:defRPr>
            </a:lvl2pPr>
            <a:lvl3pPr marL="914400" indent="0">
              <a:buFontTx/>
              <a:buNone/>
              <a:defRPr sz="1000">
                <a:solidFill>
                  <a:schemeClr val="accent5"/>
                </a:solidFill>
              </a:defRPr>
            </a:lvl3pPr>
            <a:lvl4pPr marL="1371600" indent="0">
              <a:buFontTx/>
              <a:buNone/>
              <a:defRPr sz="1000">
                <a:solidFill>
                  <a:schemeClr val="accent5"/>
                </a:solidFill>
              </a:defRPr>
            </a:lvl4pPr>
            <a:lvl5pPr marL="1828800" indent="0">
              <a:buFontTx/>
              <a:buNone/>
              <a:defRPr sz="1000">
                <a:solidFill>
                  <a:schemeClr val="accent5"/>
                </a:solidFill>
              </a:defRPr>
            </a:lvl5pPr>
          </a:lstStyle>
          <a:p>
            <a:pPr lvl="0"/>
            <a:r>
              <a:rPr lang="en-US" dirty="0" smtClean="0"/>
              <a:t>Information Classification</a:t>
            </a:r>
            <a:endParaRPr lang="en-US" dirty="0"/>
          </a:p>
        </p:txBody>
      </p:sp>
    </p:spTree>
    <p:extLst>
      <p:ext uri="{BB962C8B-B14F-4D97-AF65-F5344CB8AC3E}">
        <p14:creationId xmlns:p14="http://schemas.microsoft.com/office/powerpoint/2010/main" xmlns="" val="1246133656"/>
      </p:ext>
    </p:extLst>
  </p:cSld>
  <p:clrMapOvr>
    <a:masterClrMapping/>
  </p:clrMapOvr>
  <p:transition spd="slow">
    <p:wipe dir="r"/>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Cover_Global Markets">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3" cstate="print">
            <a:extLst>
              <a:ext uri="{28A0092B-C50C-407E-A947-70E740481C1C}">
                <a14:useLocalDpi xmlns:a14="http://schemas.microsoft.com/office/drawing/2010/main" xmlns="" val="0"/>
              </a:ext>
            </a:extLst>
          </a:blip>
          <a:stretch>
            <a:fillRect/>
          </a:stretch>
        </p:blipFill>
        <p:spPr>
          <a:xfrm>
            <a:off x="0" y="0"/>
            <a:ext cx="9144000" cy="6858000"/>
          </a:xfrm>
          <a:prstGeom prst="rect">
            <a:avLst/>
          </a:prstGeom>
        </p:spPr>
      </p:pic>
      <p:graphicFrame>
        <p:nvGraphicFramePr>
          <p:cNvPr id="4" name="Object 3" hidden="1"/>
          <p:cNvGraphicFramePr>
            <a:graphicFrameLocks noChangeAspect="1"/>
          </p:cNvGraphicFramePr>
          <p:nvPr userDrawn="1">
            <p:extLst>
              <p:ext uri="{D42A27DB-BD31-4B8C-83A1-F6EECF244321}">
                <p14:modId xmlns:p14="http://schemas.microsoft.com/office/powerpoint/2010/main" xmlns="" val="3502575621"/>
              </p:ext>
            </p:extLst>
          </p:nvPr>
        </p:nvGraphicFramePr>
        <p:xfrm>
          <a:off x="1588" y="1588"/>
          <a:ext cx="1587" cy="1587"/>
        </p:xfrm>
        <a:graphic>
          <a:graphicData uri="http://schemas.openxmlformats.org/presentationml/2006/ole">
            <p:oleObj spid="_x0000_s127165" name="think-cell Slide" r:id="rId4" imgW="360" imgH="360" progId="">
              <p:embed/>
            </p:oleObj>
          </a:graphicData>
        </a:graphic>
      </p:graphicFrame>
      <p:sp>
        <p:nvSpPr>
          <p:cNvPr id="2" name="Title 1"/>
          <p:cNvSpPr>
            <a:spLocks noGrp="1"/>
          </p:cNvSpPr>
          <p:nvPr>
            <p:ph type="ctrTitle"/>
          </p:nvPr>
        </p:nvSpPr>
        <p:spPr>
          <a:xfrm>
            <a:off x="457200" y="1815921"/>
            <a:ext cx="6019800" cy="786384"/>
          </a:xfrm>
          <a:prstGeom prst="rect">
            <a:avLst/>
          </a:prstGeom>
        </p:spPr>
        <p:txBody>
          <a:bodyPr lIns="0" tIns="0" rIns="0" bIns="0" anchor="b" anchorCtr="0"/>
          <a:lstStyle>
            <a:lvl1pPr algn="l">
              <a:defRPr sz="3300">
                <a:solidFill>
                  <a:schemeClr val="bg2"/>
                </a:solidFill>
                <a:latin typeface="Arial" panose="020B0604020202020204" pitchFamily="34" charset="0"/>
                <a:cs typeface="Arial" panose="020B0604020202020204" pitchFamily="34"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457200" y="2825496"/>
            <a:ext cx="6019800" cy="1752600"/>
          </a:xfrm>
          <a:prstGeom prst="rect">
            <a:avLst/>
          </a:prstGeom>
        </p:spPr>
        <p:txBody>
          <a:bodyPr lIns="0">
            <a:noAutofit/>
          </a:bodyPr>
          <a:lstStyle>
            <a:lvl1pPr marL="0" indent="0" algn="l">
              <a:lnSpc>
                <a:spcPct val="100000"/>
              </a:lnSpc>
              <a:spcBef>
                <a:spcPts val="0"/>
              </a:spcBef>
              <a:buNone/>
              <a:defRPr sz="1400">
                <a:solidFill>
                  <a:schemeClr val="accent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0" name="Text Placeholder 9"/>
          <p:cNvSpPr>
            <a:spLocks noGrp="1"/>
          </p:cNvSpPr>
          <p:nvPr>
            <p:ph type="body" sz="quarter" idx="10" hasCustomPrompt="1"/>
          </p:nvPr>
        </p:nvSpPr>
        <p:spPr>
          <a:xfrm>
            <a:off x="457200" y="6272784"/>
            <a:ext cx="6784848" cy="228600"/>
          </a:xfrm>
        </p:spPr>
        <p:txBody>
          <a:bodyPr lIns="0" tIns="0" rIns="0" bIns="0" anchor="b" anchorCtr="0">
            <a:noAutofit/>
          </a:bodyPr>
          <a:lstStyle>
            <a:lvl1pPr marL="0" indent="0">
              <a:spcBef>
                <a:spcPts val="0"/>
              </a:spcBef>
              <a:buFontTx/>
              <a:buNone/>
              <a:defRPr sz="1000">
                <a:solidFill>
                  <a:schemeClr val="accent5"/>
                </a:solidFill>
              </a:defRPr>
            </a:lvl1pPr>
            <a:lvl2pPr marL="457200" indent="0">
              <a:buFontTx/>
              <a:buNone/>
              <a:defRPr sz="1000">
                <a:solidFill>
                  <a:schemeClr val="accent5"/>
                </a:solidFill>
              </a:defRPr>
            </a:lvl2pPr>
            <a:lvl3pPr marL="914400" indent="0">
              <a:buFontTx/>
              <a:buNone/>
              <a:defRPr sz="1000">
                <a:solidFill>
                  <a:schemeClr val="accent5"/>
                </a:solidFill>
              </a:defRPr>
            </a:lvl3pPr>
            <a:lvl4pPr marL="1371600" indent="0">
              <a:buFontTx/>
              <a:buNone/>
              <a:defRPr sz="1000">
                <a:solidFill>
                  <a:schemeClr val="accent5"/>
                </a:solidFill>
              </a:defRPr>
            </a:lvl4pPr>
            <a:lvl5pPr marL="1828800" indent="0">
              <a:buFontTx/>
              <a:buNone/>
              <a:defRPr sz="1000">
                <a:solidFill>
                  <a:schemeClr val="accent5"/>
                </a:solidFill>
              </a:defRPr>
            </a:lvl5pPr>
          </a:lstStyle>
          <a:p>
            <a:pPr lvl="0"/>
            <a:r>
              <a:rPr lang="en-US" dirty="0" smtClean="0"/>
              <a:t>Information Classification</a:t>
            </a:r>
            <a:endParaRPr lang="en-US" dirty="0"/>
          </a:p>
        </p:txBody>
      </p:sp>
    </p:spTree>
    <p:extLst>
      <p:ext uri="{BB962C8B-B14F-4D97-AF65-F5344CB8AC3E}">
        <p14:creationId xmlns:p14="http://schemas.microsoft.com/office/powerpoint/2010/main" xmlns="" val="4225078715"/>
      </p:ext>
    </p:extLst>
  </p:cSld>
  <p:clrMapOvr>
    <a:masterClrMapping/>
  </p:clrMapOvr>
  <p:transition spd="slow">
    <p:wipe dir="r"/>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Cover_Global Services">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3" cstate="print">
            <a:extLst>
              <a:ext uri="{28A0092B-C50C-407E-A947-70E740481C1C}">
                <a14:useLocalDpi xmlns:a14="http://schemas.microsoft.com/office/drawing/2010/main" xmlns="" val="0"/>
              </a:ext>
            </a:extLst>
          </a:blip>
          <a:stretch>
            <a:fillRect/>
          </a:stretch>
        </p:blipFill>
        <p:spPr>
          <a:xfrm>
            <a:off x="0" y="0"/>
            <a:ext cx="9144000" cy="6858000"/>
          </a:xfrm>
          <a:prstGeom prst="rect">
            <a:avLst/>
          </a:prstGeom>
        </p:spPr>
      </p:pic>
      <p:graphicFrame>
        <p:nvGraphicFramePr>
          <p:cNvPr id="4" name="Object 3" hidden="1"/>
          <p:cNvGraphicFramePr>
            <a:graphicFrameLocks noChangeAspect="1"/>
          </p:cNvGraphicFramePr>
          <p:nvPr userDrawn="1">
            <p:extLst>
              <p:ext uri="{D42A27DB-BD31-4B8C-83A1-F6EECF244321}">
                <p14:modId xmlns:p14="http://schemas.microsoft.com/office/powerpoint/2010/main" xmlns="" val="188008634"/>
              </p:ext>
            </p:extLst>
          </p:nvPr>
        </p:nvGraphicFramePr>
        <p:xfrm>
          <a:off x="1588" y="1588"/>
          <a:ext cx="1587" cy="1587"/>
        </p:xfrm>
        <a:graphic>
          <a:graphicData uri="http://schemas.openxmlformats.org/presentationml/2006/ole">
            <p:oleObj spid="_x0000_s128189" name="think-cell Slide" r:id="rId4" imgW="360" imgH="360" progId="">
              <p:embed/>
            </p:oleObj>
          </a:graphicData>
        </a:graphic>
      </p:graphicFrame>
      <p:sp>
        <p:nvSpPr>
          <p:cNvPr id="2" name="Title 1"/>
          <p:cNvSpPr>
            <a:spLocks noGrp="1"/>
          </p:cNvSpPr>
          <p:nvPr>
            <p:ph type="ctrTitle"/>
          </p:nvPr>
        </p:nvSpPr>
        <p:spPr>
          <a:xfrm>
            <a:off x="457200" y="1815921"/>
            <a:ext cx="6019800" cy="786384"/>
          </a:xfrm>
          <a:prstGeom prst="rect">
            <a:avLst/>
          </a:prstGeom>
        </p:spPr>
        <p:txBody>
          <a:bodyPr lIns="0" tIns="0" rIns="0" bIns="0" anchor="b" anchorCtr="0"/>
          <a:lstStyle>
            <a:lvl1pPr algn="l">
              <a:defRPr sz="3300">
                <a:solidFill>
                  <a:schemeClr val="bg2"/>
                </a:solidFill>
                <a:latin typeface="Arial" panose="020B0604020202020204" pitchFamily="34" charset="0"/>
                <a:cs typeface="Arial" panose="020B0604020202020204" pitchFamily="34"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457200" y="2825496"/>
            <a:ext cx="6019800" cy="1752600"/>
          </a:xfrm>
          <a:prstGeom prst="rect">
            <a:avLst/>
          </a:prstGeom>
        </p:spPr>
        <p:txBody>
          <a:bodyPr lIns="0">
            <a:noAutofit/>
          </a:bodyPr>
          <a:lstStyle>
            <a:lvl1pPr marL="0" indent="0" algn="l">
              <a:lnSpc>
                <a:spcPct val="100000"/>
              </a:lnSpc>
              <a:spcBef>
                <a:spcPts val="0"/>
              </a:spcBef>
              <a:buNone/>
              <a:defRPr sz="1400">
                <a:solidFill>
                  <a:schemeClr val="accent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9" name="Text Placeholder 8"/>
          <p:cNvSpPr>
            <a:spLocks noGrp="1"/>
          </p:cNvSpPr>
          <p:nvPr>
            <p:ph type="body" sz="quarter" idx="10" hasCustomPrompt="1"/>
          </p:nvPr>
        </p:nvSpPr>
        <p:spPr>
          <a:xfrm>
            <a:off x="457198" y="6272784"/>
            <a:ext cx="6784848" cy="228600"/>
          </a:xfrm>
        </p:spPr>
        <p:txBody>
          <a:bodyPr lIns="0" tIns="0" rIns="0" bIns="0" anchor="b" anchorCtr="0">
            <a:noAutofit/>
          </a:bodyPr>
          <a:lstStyle>
            <a:lvl1pPr marL="0" marR="0" indent="0" algn="l" defTabSz="914400" rtl="0" eaLnBrk="1" fontAlgn="auto" latinLnBrk="0" hangingPunct="1">
              <a:lnSpc>
                <a:spcPct val="100000"/>
              </a:lnSpc>
              <a:spcBef>
                <a:spcPts val="0"/>
              </a:spcBef>
              <a:spcAft>
                <a:spcPts val="0"/>
              </a:spcAft>
              <a:buClrTx/>
              <a:buSzTx/>
              <a:buFontTx/>
              <a:buNone/>
              <a:tabLst/>
              <a:defRPr sz="1000">
                <a:solidFill>
                  <a:schemeClr val="accent5"/>
                </a:solidFill>
              </a:defRPr>
            </a:lvl1pPr>
            <a:lvl2pPr marL="457200" indent="0">
              <a:buFontTx/>
              <a:buNone/>
              <a:defRPr sz="1000">
                <a:solidFill>
                  <a:schemeClr val="accent5"/>
                </a:solidFill>
              </a:defRPr>
            </a:lvl2pPr>
            <a:lvl3pPr marL="914400" indent="0">
              <a:buFontTx/>
              <a:buNone/>
              <a:defRPr sz="1000">
                <a:solidFill>
                  <a:schemeClr val="accent5"/>
                </a:solidFill>
              </a:defRPr>
            </a:lvl3pPr>
            <a:lvl4pPr marL="1371600" indent="0">
              <a:buFontTx/>
              <a:buNone/>
              <a:defRPr sz="1000">
                <a:solidFill>
                  <a:schemeClr val="accent5"/>
                </a:solidFill>
              </a:defRPr>
            </a:lvl4pPr>
            <a:lvl5pPr marL="1828800" indent="0">
              <a:buFontTx/>
              <a:buNone/>
              <a:defRPr sz="1000">
                <a:solidFill>
                  <a:schemeClr val="accent5"/>
                </a:solidFill>
              </a:defRPr>
            </a:lvl5pPr>
          </a:lstStyle>
          <a:p>
            <a:pPr lvl="0"/>
            <a:r>
              <a:rPr lang="en-US" dirty="0" smtClean="0"/>
              <a:t>Information Classification</a:t>
            </a:r>
            <a:endParaRPr lang="en-US" dirty="0"/>
          </a:p>
        </p:txBody>
      </p:sp>
    </p:spTree>
    <p:extLst>
      <p:ext uri="{BB962C8B-B14F-4D97-AF65-F5344CB8AC3E}">
        <p14:creationId xmlns:p14="http://schemas.microsoft.com/office/powerpoint/2010/main" xmlns="" val="52083144"/>
      </p:ext>
    </p:extLst>
  </p:cSld>
  <p:clrMapOvr>
    <a:masterClrMapping/>
  </p:clrMapOvr>
  <p:transition spd="slow">
    <p:wipe dir="r"/>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reak_Global Exchang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userDrawn="1">
            <p:extLst>
              <p:ext uri="{D42A27DB-BD31-4B8C-83A1-F6EECF244321}">
                <p14:modId xmlns:p14="http://schemas.microsoft.com/office/powerpoint/2010/main" xmlns="" val="4184687936"/>
              </p:ext>
            </p:extLst>
          </p:nvPr>
        </p:nvGraphicFramePr>
        <p:xfrm>
          <a:off x="1588" y="1588"/>
          <a:ext cx="1587" cy="1587"/>
        </p:xfrm>
        <a:graphic>
          <a:graphicData uri="http://schemas.openxmlformats.org/presentationml/2006/ole">
            <p:oleObj spid="_x0000_s123072" name="think-cell Slide" r:id="rId3" imgW="360" imgH="360" progId="">
              <p:embed/>
            </p:oleObj>
          </a:graphicData>
        </a:graphic>
      </p:graphicFrame>
      <p:pic>
        <p:nvPicPr>
          <p:cNvPr id="6" name="Picture 5"/>
          <p:cNvPicPr>
            <a:picLocks noChangeAspect="1"/>
          </p:cNvPicPr>
          <p:nvPr userDrawn="1"/>
        </p:nvPicPr>
        <p:blipFill rotWithShape="1">
          <a:blip r:embed="rId4" cstate="print">
            <a:extLst>
              <a:ext uri="{28A0092B-C50C-407E-A947-70E740481C1C}">
                <a14:useLocalDpi xmlns:a14="http://schemas.microsoft.com/office/drawing/2010/main" xmlns="" val="0"/>
              </a:ext>
            </a:extLst>
          </a:blip>
          <a:srcRect b="9399"/>
          <a:stretch/>
        </p:blipFill>
        <p:spPr>
          <a:xfrm>
            <a:off x="0" y="0"/>
            <a:ext cx="9144000" cy="6213475"/>
          </a:xfrm>
          <a:prstGeom prst="rect">
            <a:avLst/>
          </a:prstGeom>
        </p:spPr>
      </p:pic>
      <p:sp>
        <p:nvSpPr>
          <p:cNvPr id="2" name="Title 1"/>
          <p:cNvSpPr>
            <a:spLocks noGrp="1"/>
          </p:cNvSpPr>
          <p:nvPr>
            <p:ph type="title" hasCustomPrompt="1"/>
          </p:nvPr>
        </p:nvSpPr>
        <p:spPr>
          <a:xfrm>
            <a:off x="457200" y="1819656"/>
            <a:ext cx="6019800" cy="786384"/>
          </a:xfrm>
          <a:prstGeom prst="rect">
            <a:avLst/>
          </a:prstGeom>
        </p:spPr>
        <p:txBody>
          <a:bodyPr lIns="0" tIns="0" rIns="0" bIns="0" anchor="b" anchorCtr="0"/>
          <a:lstStyle>
            <a:lvl1pPr algn="l">
              <a:defRPr sz="3300" b="0" cap="none">
                <a:solidFill>
                  <a:schemeClr val="bg2"/>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457200" y="2825496"/>
            <a:ext cx="6019800" cy="1755648"/>
          </a:xfrm>
          <a:prstGeom prst="rect">
            <a:avLst/>
          </a:prstGeom>
        </p:spPr>
        <p:txBody>
          <a:bodyPr lIns="0" anchor="t" anchorCtr="0"/>
          <a:lstStyle>
            <a:lvl1pPr marL="0" indent="0" algn="l">
              <a:lnSpc>
                <a:spcPct val="100000"/>
              </a:lnSpc>
              <a:spcBef>
                <a:spcPts val="0"/>
              </a:spcBef>
              <a:buNone/>
              <a:defRPr sz="1400">
                <a:solidFill>
                  <a:schemeClr val="accent1"/>
                </a:solidFill>
                <a:latin typeface="Arial" panose="020B0604020202020204" pitchFamily="34" charset="0"/>
                <a:cs typeface="Arial" panose="020B060402020202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Rectangle 3"/>
          <p:cNvSpPr/>
          <p:nvPr userDrawn="1"/>
        </p:nvSpPr>
        <p:spPr>
          <a:xfrm>
            <a:off x="450057" y="6298215"/>
            <a:ext cx="457200" cy="246888"/>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0"/>
          <a:lstStyle/>
          <a:p>
            <a:pPr lvl="0"/>
            <a:fld id="{9FCD6A9C-41CB-4620-A8CD-5210DDBBFB34}" type="slidenum">
              <a:rPr lang="en-US" sz="1000" smtClean="0">
                <a:solidFill>
                  <a:schemeClr val="accent5"/>
                </a:solidFill>
              </a:rPr>
              <a:pPr lvl="0"/>
              <a:t>‹#›</a:t>
            </a:fld>
            <a:endParaRPr lang="en-US" sz="1000" dirty="0" smtClean="0">
              <a:solidFill>
                <a:schemeClr val="accent5"/>
              </a:solidFill>
            </a:endParaRPr>
          </a:p>
        </p:txBody>
      </p:sp>
    </p:spTree>
    <p:extLst>
      <p:ext uri="{BB962C8B-B14F-4D97-AF65-F5344CB8AC3E}">
        <p14:creationId xmlns:p14="http://schemas.microsoft.com/office/powerpoint/2010/main" xmlns="" val="2681792635"/>
      </p:ext>
    </p:extLst>
  </p:cSld>
  <p:clrMapOvr>
    <a:masterClrMapping/>
  </p:clrMapOvr>
  <p:transition spd="slow">
    <p:wipe dir="r"/>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reak_Global Marke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userDrawn="1">
            <p:extLst>
              <p:ext uri="{D42A27DB-BD31-4B8C-83A1-F6EECF244321}">
                <p14:modId xmlns:p14="http://schemas.microsoft.com/office/powerpoint/2010/main" xmlns="" val="747892056"/>
              </p:ext>
            </p:extLst>
          </p:nvPr>
        </p:nvGraphicFramePr>
        <p:xfrm>
          <a:off x="1588" y="1588"/>
          <a:ext cx="1587" cy="1587"/>
        </p:xfrm>
        <a:graphic>
          <a:graphicData uri="http://schemas.openxmlformats.org/presentationml/2006/ole">
            <p:oleObj spid="_x0000_s124096" name="think-cell Slide" r:id="rId3" imgW="360" imgH="360" progId="">
              <p:embed/>
            </p:oleObj>
          </a:graphicData>
        </a:graphic>
      </p:graphicFrame>
      <p:pic>
        <p:nvPicPr>
          <p:cNvPr id="6" name="Picture 5"/>
          <p:cNvPicPr>
            <a:picLocks noChangeAspect="1"/>
          </p:cNvPicPr>
          <p:nvPr userDrawn="1"/>
        </p:nvPicPr>
        <p:blipFill rotWithShape="1">
          <a:blip r:embed="rId4" cstate="print">
            <a:extLst>
              <a:ext uri="{28A0092B-C50C-407E-A947-70E740481C1C}">
                <a14:useLocalDpi xmlns:a14="http://schemas.microsoft.com/office/drawing/2010/main" xmlns="" val="0"/>
              </a:ext>
            </a:extLst>
          </a:blip>
          <a:srcRect b="9399"/>
          <a:stretch/>
        </p:blipFill>
        <p:spPr>
          <a:xfrm>
            <a:off x="0" y="0"/>
            <a:ext cx="9144000" cy="6213475"/>
          </a:xfrm>
          <a:prstGeom prst="rect">
            <a:avLst/>
          </a:prstGeom>
        </p:spPr>
      </p:pic>
      <p:sp>
        <p:nvSpPr>
          <p:cNvPr id="2" name="Title 1"/>
          <p:cNvSpPr>
            <a:spLocks noGrp="1"/>
          </p:cNvSpPr>
          <p:nvPr>
            <p:ph type="title" hasCustomPrompt="1"/>
          </p:nvPr>
        </p:nvSpPr>
        <p:spPr>
          <a:xfrm>
            <a:off x="457200" y="1819656"/>
            <a:ext cx="6019800" cy="786384"/>
          </a:xfrm>
          <a:prstGeom prst="rect">
            <a:avLst/>
          </a:prstGeom>
        </p:spPr>
        <p:txBody>
          <a:bodyPr lIns="0" tIns="0" rIns="0" bIns="0" anchor="b" anchorCtr="0"/>
          <a:lstStyle>
            <a:lvl1pPr algn="l">
              <a:defRPr sz="3300" b="0" cap="none">
                <a:solidFill>
                  <a:schemeClr val="bg2"/>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457200" y="2825496"/>
            <a:ext cx="6019800" cy="1755648"/>
          </a:xfrm>
          <a:prstGeom prst="rect">
            <a:avLst/>
          </a:prstGeom>
        </p:spPr>
        <p:txBody>
          <a:bodyPr lIns="0" anchor="t" anchorCtr="0"/>
          <a:lstStyle>
            <a:lvl1pPr marL="0" indent="0" algn="l">
              <a:lnSpc>
                <a:spcPct val="100000"/>
              </a:lnSpc>
              <a:spcBef>
                <a:spcPts val="0"/>
              </a:spcBef>
              <a:buNone/>
              <a:defRPr sz="1400">
                <a:solidFill>
                  <a:schemeClr val="accent1"/>
                </a:solidFill>
                <a:latin typeface="Arial" panose="020B0604020202020204" pitchFamily="34" charset="0"/>
                <a:cs typeface="Arial" panose="020B060402020202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Rectangle 3"/>
          <p:cNvSpPr/>
          <p:nvPr userDrawn="1"/>
        </p:nvSpPr>
        <p:spPr>
          <a:xfrm>
            <a:off x="450057" y="6298215"/>
            <a:ext cx="457200" cy="246888"/>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0"/>
          <a:lstStyle/>
          <a:p>
            <a:pPr lvl="0"/>
            <a:fld id="{9FCD6A9C-41CB-4620-A8CD-5210DDBBFB34}" type="slidenum">
              <a:rPr lang="en-US" sz="1000" smtClean="0">
                <a:solidFill>
                  <a:schemeClr val="accent5"/>
                </a:solidFill>
              </a:rPr>
              <a:pPr lvl="0"/>
              <a:t>‹#›</a:t>
            </a:fld>
            <a:endParaRPr lang="en-US" sz="1000" dirty="0" smtClean="0">
              <a:solidFill>
                <a:schemeClr val="accent5"/>
              </a:solidFill>
            </a:endParaRPr>
          </a:p>
        </p:txBody>
      </p:sp>
    </p:spTree>
    <p:extLst>
      <p:ext uri="{BB962C8B-B14F-4D97-AF65-F5344CB8AC3E}">
        <p14:creationId xmlns:p14="http://schemas.microsoft.com/office/powerpoint/2010/main" xmlns="" val="360136200"/>
      </p:ext>
    </p:extLst>
  </p:cSld>
  <p:clrMapOvr>
    <a:masterClrMapping/>
  </p:clrMapOvr>
  <p:transition spd="slow">
    <p:wipe dir="r"/>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reak_Global Service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userDrawn="1">
            <p:extLst>
              <p:ext uri="{D42A27DB-BD31-4B8C-83A1-F6EECF244321}">
                <p14:modId xmlns:p14="http://schemas.microsoft.com/office/powerpoint/2010/main" xmlns="" val="1532717471"/>
              </p:ext>
            </p:extLst>
          </p:nvPr>
        </p:nvGraphicFramePr>
        <p:xfrm>
          <a:off x="1588" y="1588"/>
          <a:ext cx="1587" cy="1587"/>
        </p:xfrm>
        <a:graphic>
          <a:graphicData uri="http://schemas.openxmlformats.org/presentationml/2006/ole">
            <p:oleObj spid="_x0000_s125120" name="think-cell Slide" r:id="rId3" imgW="360" imgH="360" progId="">
              <p:embed/>
            </p:oleObj>
          </a:graphicData>
        </a:graphic>
      </p:graphicFrame>
      <p:pic>
        <p:nvPicPr>
          <p:cNvPr id="6" name="Picture 5"/>
          <p:cNvPicPr>
            <a:picLocks noChangeAspect="1"/>
          </p:cNvPicPr>
          <p:nvPr userDrawn="1"/>
        </p:nvPicPr>
        <p:blipFill rotWithShape="1">
          <a:blip r:embed="rId4" cstate="print">
            <a:extLst>
              <a:ext uri="{28A0092B-C50C-407E-A947-70E740481C1C}">
                <a14:useLocalDpi xmlns:a14="http://schemas.microsoft.com/office/drawing/2010/main" xmlns="" val="0"/>
              </a:ext>
            </a:extLst>
          </a:blip>
          <a:srcRect b="9399"/>
          <a:stretch/>
        </p:blipFill>
        <p:spPr>
          <a:xfrm>
            <a:off x="0" y="0"/>
            <a:ext cx="9144000" cy="6213475"/>
          </a:xfrm>
          <a:prstGeom prst="rect">
            <a:avLst/>
          </a:prstGeom>
        </p:spPr>
      </p:pic>
      <p:sp>
        <p:nvSpPr>
          <p:cNvPr id="2" name="Title 1"/>
          <p:cNvSpPr>
            <a:spLocks noGrp="1"/>
          </p:cNvSpPr>
          <p:nvPr>
            <p:ph type="title" hasCustomPrompt="1"/>
          </p:nvPr>
        </p:nvSpPr>
        <p:spPr>
          <a:xfrm>
            <a:off x="457200" y="1819656"/>
            <a:ext cx="6019800" cy="786384"/>
          </a:xfrm>
          <a:prstGeom prst="rect">
            <a:avLst/>
          </a:prstGeom>
        </p:spPr>
        <p:txBody>
          <a:bodyPr lIns="0" tIns="0" rIns="0" bIns="0" anchor="b" anchorCtr="0"/>
          <a:lstStyle>
            <a:lvl1pPr algn="l">
              <a:defRPr sz="3300" b="0" cap="none">
                <a:solidFill>
                  <a:schemeClr val="bg2"/>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457200" y="2825496"/>
            <a:ext cx="6019800" cy="1755648"/>
          </a:xfrm>
          <a:prstGeom prst="rect">
            <a:avLst/>
          </a:prstGeom>
        </p:spPr>
        <p:txBody>
          <a:bodyPr lIns="0" anchor="t" anchorCtr="0"/>
          <a:lstStyle>
            <a:lvl1pPr marL="0" indent="0" algn="l">
              <a:lnSpc>
                <a:spcPct val="100000"/>
              </a:lnSpc>
              <a:spcBef>
                <a:spcPts val="0"/>
              </a:spcBef>
              <a:buNone/>
              <a:defRPr sz="1400">
                <a:solidFill>
                  <a:schemeClr val="accent1"/>
                </a:solidFill>
                <a:latin typeface="Arial" panose="020B0604020202020204" pitchFamily="34" charset="0"/>
                <a:cs typeface="Arial" panose="020B060402020202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Rectangle 3"/>
          <p:cNvSpPr/>
          <p:nvPr userDrawn="1"/>
        </p:nvSpPr>
        <p:spPr>
          <a:xfrm>
            <a:off x="450057" y="6300596"/>
            <a:ext cx="457200" cy="246888"/>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0"/>
          <a:lstStyle/>
          <a:p>
            <a:pPr lvl="0"/>
            <a:fld id="{9FCD6A9C-41CB-4620-A8CD-5210DDBBFB34}" type="slidenum">
              <a:rPr lang="en-US" sz="1000" smtClean="0">
                <a:solidFill>
                  <a:schemeClr val="accent5"/>
                </a:solidFill>
              </a:rPr>
              <a:pPr lvl="0"/>
              <a:t>‹#›</a:t>
            </a:fld>
            <a:endParaRPr lang="en-US" sz="1000" dirty="0" smtClean="0">
              <a:solidFill>
                <a:schemeClr val="accent5"/>
              </a:solidFill>
            </a:endParaRPr>
          </a:p>
        </p:txBody>
      </p:sp>
    </p:spTree>
    <p:extLst>
      <p:ext uri="{BB962C8B-B14F-4D97-AF65-F5344CB8AC3E}">
        <p14:creationId xmlns:p14="http://schemas.microsoft.com/office/powerpoint/2010/main" xmlns="" val="3131390916"/>
      </p:ext>
    </p:extLst>
  </p:cSld>
  <p:clrMapOvr>
    <a:masterClrMapping/>
  </p:clrMapOvr>
  <p:transition spd="slow">
    <p:wipe dir="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F14F100-10F1-4D26-AC2A-AB639CD763BF}" type="datetimeFigureOut">
              <a:rPr lang="zh-CN" altLang="en-US" smtClean="0"/>
              <a:t>2019/10/10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FA3774A-5832-4A16-BF84-F8C7C2A3DAAE}" type="slidenum">
              <a:rPr lang="en-US" smtClean="0"/>
              <a:pPr/>
              <a:t>‹#›</a:t>
            </a:fld>
            <a:endParaRPr lang="en-US"/>
          </a:p>
        </p:txBody>
      </p:sp>
    </p:spTree>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nd Bullet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userDrawn="1">
            <p:extLst>
              <p:ext uri="{D42A27DB-BD31-4B8C-83A1-F6EECF244321}">
                <p14:modId xmlns:p14="http://schemas.microsoft.com/office/powerpoint/2010/main" xmlns="" val="686606304"/>
              </p:ext>
            </p:extLst>
          </p:nvPr>
        </p:nvGraphicFramePr>
        <p:xfrm>
          <a:off x="1588" y="1588"/>
          <a:ext cx="1587" cy="1587"/>
        </p:xfrm>
        <a:graphic>
          <a:graphicData uri="http://schemas.openxmlformats.org/presentationml/2006/ole">
            <p:oleObj spid="_x0000_s26340" name="think-cell Slide" r:id="rId3" imgW="360" imgH="360" progId="">
              <p:embed/>
            </p:oleObj>
          </a:graphicData>
        </a:graphic>
      </p:graphicFrame>
      <p:sp>
        <p:nvSpPr>
          <p:cNvPr id="2" name="Title 1"/>
          <p:cNvSpPr>
            <a:spLocks noGrp="1"/>
          </p:cNvSpPr>
          <p:nvPr>
            <p:ph type="title"/>
          </p:nvPr>
        </p:nvSpPr>
        <p:spPr>
          <a:xfrm>
            <a:off x="460248" y="381000"/>
            <a:ext cx="8229600" cy="301752"/>
          </a:xfrm>
          <a:prstGeom prst="rect">
            <a:avLst/>
          </a:prstGeom>
        </p:spPr>
        <p:txBody>
          <a:bodyPr lIns="0" rIns="0" bIns="0" anchor="t" anchorCtr="0">
            <a:noAutofit/>
          </a:bodyPr>
          <a:lstStyle>
            <a:lvl1pPr algn="l">
              <a:lnSpc>
                <a:spcPts val="2400"/>
              </a:lnSpc>
              <a:defRPr sz="2400">
                <a:solidFill>
                  <a:schemeClr val="accent1"/>
                </a:solidFill>
                <a:latin typeface="Arial" panose="020B0604020202020204" pitchFamily="34" charset="0"/>
                <a:cs typeface="Arial" panose="020B0604020202020204" pitchFamily="34" charset="0"/>
              </a:defRPr>
            </a:lvl1pPr>
          </a:lstStyle>
          <a:p>
            <a:r>
              <a:rPr lang="en-US" smtClean="0"/>
              <a:t>Click to edit Master title style</a:t>
            </a:r>
            <a:endParaRPr lang="en-US" dirty="0"/>
          </a:p>
        </p:txBody>
      </p:sp>
      <p:sp>
        <p:nvSpPr>
          <p:cNvPr id="3" name="Content Placeholder 2"/>
          <p:cNvSpPr>
            <a:spLocks noGrp="1"/>
          </p:cNvSpPr>
          <p:nvPr>
            <p:ph idx="1"/>
          </p:nvPr>
        </p:nvSpPr>
        <p:spPr>
          <a:xfrm>
            <a:off x="457200" y="1371600"/>
            <a:ext cx="8229600" cy="4525963"/>
          </a:xfrm>
          <a:prstGeom prst="rect">
            <a:avLst/>
          </a:prstGeom>
        </p:spPr>
        <p:txBody>
          <a:bodyPr lIns="0">
            <a:noAutofit/>
          </a:bodyPr>
          <a:lstStyle>
            <a:lvl1pPr marL="166688" indent="-166688">
              <a:lnSpc>
                <a:spcPct val="100000"/>
              </a:lnSpc>
              <a:spcBef>
                <a:spcPts val="0"/>
              </a:spcBef>
              <a:spcAft>
                <a:spcPts val="1200"/>
              </a:spcAft>
              <a:buClr>
                <a:schemeClr val="tx1"/>
              </a:buClr>
              <a:defRPr sz="1600">
                <a:solidFill>
                  <a:schemeClr val="tx1"/>
                </a:solidFill>
                <a:latin typeface="Arial" panose="020B0604020202020204" pitchFamily="34" charset="0"/>
                <a:cs typeface="Arial" panose="020B0604020202020204" pitchFamily="34" charset="0"/>
              </a:defRPr>
            </a:lvl1pPr>
            <a:lvl2pPr marL="515938" indent="-174625">
              <a:lnSpc>
                <a:spcPct val="100000"/>
              </a:lnSpc>
              <a:spcBef>
                <a:spcPts val="0"/>
              </a:spcBef>
              <a:spcAft>
                <a:spcPts val="1200"/>
              </a:spcAft>
              <a:buClr>
                <a:schemeClr val="tx1"/>
              </a:buClr>
              <a:defRPr sz="1600">
                <a:solidFill>
                  <a:schemeClr val="tx1"/>
                </a:solidFill>
                <a:latin typeface="Arial" panose="020B0604020202020204" pitchFamily="34" charset="0"/>
                <a:cs typeface="Arial" panose="020B0604020202020204" pitchFamily="34" charset="0"/>
              </a:defRPr>
            </a:lvl2pPr>
            <a:lvl3pPr marL="863600" indent="-180975">
              <a:lnSpc>
                <a:spcPct val="100000"/>
              </a:lnSpc>
              <a:spcBef>
                <a:spcPts val="0"/>
              </a:spcBef>
              <a:spcAft>
                <a:spcPts val="1200"/>
              </a:spcAft>
              <a:buClr>
                <a:schemeClr val="tx1"/>
              </a:buClr>
              <a:buFont typeface="Arial" panose="020B0604020202020204" pitchFamily="34" charset="0"/>
              <a:buChar char="–"/>
              <a:defRPr sz="1600">
                <a:solidFill>
                  <a:schemeClr val="tx1"/>
                </a:solidFill>
                <a:latin typeface="Arial" panose="020B0604020202020204" pitchFamily="34" charset="0"/>
                <a:cs typeface="Arial" panose="020B0604020202020204" pitchFamily="34" charset="0"/>
              </a:defRPr>
            </a:lvl3pPr>
            <a:lvl4pPr marL="1196975" indent="-160338">
              <a:lnSpc>
                <a:spcPct val="100000"/>
              </a:lnSpc>
              <a:spcBef>
                <a:spcPts val="0"/>
              </a:spcBef>
              <a:spcAft>
                <a:spcPts val="1200"/>
              </a:spcAft>
              <a:buClr>
                <a:schemeClr val="tx1"/>
              </a:buClr>
              <a:buFont typeface="Arial" panose="020B0604020202020204" pitchFamily="34" charset="0"/>
              <a:buChar char="–"/>
              <a:defRPr sz="1600">
                <a:solidFill>
                  <a:schemeClr val="tx1"/>
                </a:solidFill>
                <a:latin typeface="Arial" panose="020B0604020202020204" pitchFamily="34" charset="0"/>
                <a:cs typeface="Arial" panose="020B0604020202020204" pitchFamily="34" charset="0"/>
              </a:defRPr>
            </a:lvl4pPr>
            <a:lvl5pPr marL="1546225" indent="-180975">
              <a:lnSpc>
                <a:spcPct val="100000"/>
              </a:lnSpc>
              <a:spcBef>
                <a:spcPts val="0"/>
              </a:spcBef>
              <a:spcAft>
                <a:spcPts val="1200"/>
              </a:spcAft>
              <a:buClr>
                <a:schemeClr val="tx1"/>
              </a:buClr>
              <a:buFont typeface="Arial" panose="020B0604020202020204" pitchFamily="34" charset="0"/>
              <a:buChar char="–"/>
              <a:defRPr sz="1600">
                <a:solidFill>
                  <a:schemeClr val="tx1"/>
                </a:solidFill>
                <a:latin typeface="Arial" panose="020B0604020202020204" pitchFamily="34" charset="0"/>
                <a:cs typeface="Arial" panose="020B060402020202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13"/>
          </p:nvPr>
        </p:nvSpPr>
        <p:spPr>
          <a:xfrm>
            <a:off x="457200" y="758952"/>
            <a:ext cx="8229600" cy="219456"/>
          </a:xfrm>
          <a:prstGeom prst="rect">
            <a:avLst/>
          </a:prstGeom>
        </p:spPr>
        <p:txBody>
          <a:bodyPr lIns="0" tIns="0" rIns="0" bIns="0" anchor="t" anchorCtr="0">
            <a:noAutofit/>
          </a:bodyPr>
          <a:lstStyle>
            <a:lvl1pPr marL="0" indent="0">
              <a:lnSpc>
                <a:spcPts val="2000"/>
              </a:lnSpc>
              <a:spcBef>
                <a:spcPts val="0"/>
              </a:spcBef>
              <a:buFontTx/>
              <a:buNone/>
              <a:defRPr sz="1600" b="1">
                <a:solidFill>
                  <a:schemeClr val="bg2"/>
                </a:solidFill>
              </a:defRPr>
            </a:lvl1pPr>
            <a:lvl2pPr marL="457200" indent="0">
              <a:buFontTx/>
              <a:buNone/>
              <a:defRPr sz="1400"/>
            </a:lvl2pPr>
            <a:lvl3pPr marL="914400" indent="0">
              <a:buFontTx/>
              <a:buNone/>
              <a:defRPr sz="1400"/>
            </a:lvl3pPr>
            <a:lvl4pPr marL="1371600" indent="0">
              <a:buFontTx/>
              <a:buNone/>
              <a:defRPr sz="1400"/>
            </a:lvl4pPr>
            <a:lvl5pPr marL="1828800" indent="0">
              <a:buFontTx/>
              <a:buNone/>
              <a:defRPr sz="1400"/>
            </a:lvl5pPr>
          </a:lstStyle>
          <a:p>
            <a:pPr lvl="0"/>
            <a:r>
              <a:rPr lang="en-US" smtClean="0"/>
              <a:t>Click to edit Master text styles</a:t>
            </a:r>
          </a:p>
        </p:txBody>
      </p:sp>
      <p:sp>
        <p:nvSpPr>
          <p:cNvPr id="6" name="Rectangle 5"/>
          <p:cNvSpPr/>
          <p:nvPr userDrawn="1"/>
        </p:nvSpPr>
        <p:spPr>
          <a:xfrm>
            <a:off x="448056" y="6300216"/>
            <a:ext cx="457200" cy="246888"/>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0"/>
          <a:lstStyle/>
          <a:p>
            <a:pPr algn="l"/>
            <a:fld id="{0414EECA-9A6C-40E1-AC71-398B096ADC80}" type="slidenum">
              <a:rPr lang="en-US" sz="1000" smtClean="0">
                <a:solidFill>
                  <a:schemeClr val="accent5"/>
                </a:solidFill>
              </a:rPr>
              <a:pPr algn="l"/>
              <a:t>‹#›</a:t>
            </a:fld>
            <a:endParaRPr lang="en-US" sz="1000" dirty="0" smtClean="0">
              <a:solidFill>
                <a:schemeClr val="accent5"/>
              </a:solidFill>
            </a:endParaRPr>
          </a:p>
        </p:txBody>
      </p:sp>
    </p:spTree>
    <p:extLst>
      <p:ext uri="{BB962C8B-B14F-4D97-AF65-F5344CB8AC3E}">
        <p14:creationId xmlns:p14="http://schemas.microsoft.com/office/powerpoint/2010/main" xmlns="" val="2145192067"/>
      </p:ext>
    </p:extLst>
  </p:cSld>
  <p:clrMapOvr>
    <a:masterClrMapping/>
  </p:clrMapOvr>
  <p:transition spd="slow">
    <p:wipe dir="r"/>
  </p:transition>
  <p:timing>
    <p:tnLst>
      <p:par>
        <p:cTn id="1" dur="indefinite" restart="never" nodeType="tmRoot"/>
      </p:par>
    </p:tnLst>
  </p:timing>
  <p:hf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No Content">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userDrawn="1">
            <p:extLst>
              <p:ext uri="{D42A27DB-BD31-4B8C-83A1-F6EECF244321}">
                <p14:modId xmlns:p14="http://schemas.microsoft.com/office/powerpoint/2010/main" xmlns="" val="2795055550"/>
              </p:ext>
            </p:extLst>
          </p:nvPr>
        </p:nvGraphicFramePr>
        <p:xfrm>
          <a:off x="1588" y="1588"/>
          <a:ext cx="1587" cy="1587"/>
        </p:xfrm>
        <a:graphic>
          <a:graphicData uri="http://schemas.openxmlformats.org/presentationml/2006/ole">
            <p:oleObj spid="_x0000_s33311" name="think-cell Slide" r:id="rId3" imgW="360" imgH="360" progId="">
              <p:embed/>
            </p:oleObj>
          </a:graphicData>
        </a:graphic>
      </p:graphicFrame>
      <p:sp>
        <p:nvSpPr>
          <p:cNvPr id="2" name="Title 1"/>
          <p:cNvSpPr>
            <a:spLocks noGrp="1"/>
          </p:cNvSpPr>
          <p:nvPr>
            <p:ph type="title"/>
          </p:nvPr>
        </p:nvSpPr>
        <p:spPr>
          <a:xfrm>
            <a:off x="460249" y="381000"/>
            <a:ext cx="8226552" cy="301752"/>
          </a:xfrm>
          <a:prstGeom prst="rect">
            <a:avLst/>
          </a:prstGeom>
        </p:spPr>
        <p:txBody>
          <a:bodyPr lIns="0" rIns="0" bIns="0" anchor="t" anchorCtr="0">
            <a:noAutofit/>
          </a:bodyPr>
          <a:lstStyle>
            <a:lvl1pPr algn="l">
              <a:lnSpc>
                <a:spcPts val="2400"/>
              </a:lnSpc>
              <a:defRPr sz="2400">
                <a:solidFill>
                  <a:schemeClr val="accent1"/>
                </a:solidFill>
                <a:latin typeface="Arial" panose="020B0604020202020204" pitchFamily="34" charset="0"/>
                <a:cs typeface="Arial" panose="020B0604020202020204" pitchFamily="34" charset="0"/>
              </a:defRPr>
            </a:lvl1pPr>
          </a:lstStyle>
          <a:p>
            <a:r>
              <a:rPr lang="en-US" smtClean="0"/>
              <a:t>Click to edit Master title style</a:t>
            </a:r>
            <a:endParaRPr lang="en-US" dirty="0"/>
          </a:p>
        </p:txBody>
      </p:sp>
      <p:sp>
        <p:nvSpPr>
          <p:cNvPr id="5" name="Text Placeholder 4"/>
          <p:cNvSpPr>
            <a:spLocks noGrp="1"/>
          </p:cNvSpPr>
          <p:nvPr>
            <p:ph type="body" sz="quarter" idx="13"/>
          </p:nvPr>
        </p:nvSpPr>
        <p:spPr>
          <a:xfrm>
            <a:off x="457200" y="758952"/>
            <a:ext cx="8229600" cy="219456"/>
          </a:xfrm>
          <a:prstGeom prst="rect">
            <a:avLst/>
          </a:prstGeom>
        </p:spPr>
        <p:txBody>
          <a:bodyPr lIns="0" tIns="0" rIns="0" bIns="0" anchor="t" anchorCtr="0"/>
          <a:lstStyle>
            <a:lvl1pPr marL="0" indent="0">
              <a:lnSpc>
                <a:spcPts val="2000"/>
              </a:lnSpc>
              <a:spcBef>
                <a:spcPts val="0"/>
              </a:spcBef>
              <a:buFontTx/>
              <a:buNone/>
              <a:defRPr sz="1600" b="1">
                <a:solidFill>
                  <a:schemeClr val="bg2"/>
                </a:solidFill>
              </a:defRPr>
            </a:lvl1pPr>
            <a:lvl2pPr marL="457200" indent="0">
              <a:buFontTx/>
              <a:buNone/>
              <a:defRPr sz="1400"/>
            </a:lvl2pPr>
            <a:lvl3pPr marL="914400" indent="0">
              <a:buFontTx/>
              <a:buNone/>
              <a:defRPr sz="1400"/>
            </a:lvl3pPr>
            <a:lvl4pPr marL="1371600" indent="0">
              <a:buFontTx/>
              <a:buNone/>
              <a:defRPr sz="1400"/>
            </a:lvl4pPr>
            <a:lvl5pPr marL="1828800" indent="0">
              <a:buFontTx/>
              <a:buNone/>
              <a:defRPr sz="1400"/>
            </a:lvl5pPr>
          </a:lstStyle>
          <a:p>
            <a:pPr lvl="0"/>
            <a:r>
              <a:rPr lang="en-US" smtClean="0"/>
              <a:t>Click to edit Master text styles</a:t>
            </a:r>
          </a:p>
        </p:txBody>
      </p:sp>
      <p:sp>
        <p:nvSpPr>
          <p:cNvPr id="3" name="Rectangle 2"/>
          <p:cNvSpPr/>
          <p:nvPr userDrawn="1"/>
        </p:nvSpPr>
        <p:spPr>
          <a:xfrm>
            <a:off x="450057" y="6300596"/>
            <a:ext cx="457200" cy="246888"/>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0"/>
          <a:lstStyle/>
          <a:p>
            <a:pPr lvl="0"/>
            <a:fld id="{750EAF8F-C89C-4E34-86B5-CE7BA5071914}" type="slidenum">
              <a:rPr lang="en-US" sz="1000" smtClean="0">
                <a:solidFill>
                  <a:schemeClr val="accent5"/>
                </a:solidFill>
              </a:rPr>
              <a:pPr lvl="0"/>
              <a:t>‹#›</a:t>
            </a:fld>
            <a:endParaRPr lang="en-US" sz="1000" dirty="0" smtClean="0">
              <a:solidFill>
                <a:schemeClr val="accent5"/>
              </a:solidFill>
            </a:endParaRPr>
          </a:p>
        </p:txBody>
      </p:sp>
    </p:spTree>
    <p:extLst>
      <p:ext uri="{BB962C8B-B14F-4D97-AF65-F5344CB8AC3E}">
        <p14:creationId xmlns:p14="http://schemas.microsoft.com/office/powerpoint/2010/main" xmlns="" val="1839192076"/>
      </p:ext>
    </p:extLst>
  </p:cSld>
  <p:clrMapOvr>
    <a:masterClrMapping/>
  </p:clrMapOvr>
  <p:transition spd="slow">
    <p:wipe dir="r"/>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2 Col Page w/ Lines 1">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userDrawn="1">
            <p:extLst>
              <p:ext uri="{D42A27DB-BD31-4B8C-83A1-F6EECF244321}">
                <p14:modId xmlns:p14="http://schemas.microsoft.com/office/powerpoint/2010/main" xmlns="" val="2960954822"/>
              </p:ext>
            </p:extLst>
          </p:nvPr>
        </p:nvGraphicFramePr>
        <p:xfrm>
          <a:off x="1588" y="1588"/>
          <a:ext cx="1587" cy="1587"/>
        </p:xfrm>
        <a:graphic>
          <a:graphicData uri="http://schemas.openxmlformats.org/presentationml/2006/ole">
            <p:oleObj spid="_x0000_s129112" name="think-cell Slide" r:id="rId3" imgW="360" imgH="360" progId="">
              <p:embed/>
            </p:oleObj>
          </a:graphicData>
        </a:graphic>
      </p:graphicFrame>
      <p:pic>
        <p:nvPicPr>
          <p:cNvPr id="9" name="Picture 8"/>
          <p:cNvPicPr>
            <a:picLocks noChangeAspect="1"/>
          </p:cNvPicPr>
          <p:nvPr userDrawn="1"/>
        </p:nvPicPr>
        <p:blipFill rotWithShape="1">
          <a:blip r:embed="rId4" cstate="print">
            <a:extLst>
              <a:ext uri="{28A0092B-C50C-407E-A947-70E740481C1C}">
                <a14:useLocalDpi xmlns:a14="http://schemas.microsoft.com/office/drawing/2010/main" xmlns=""/>
              </a:ext>
            </a:extLst>
          </a:blip>
          <a:srcRect l="32958"/>
          <a:stretch/>
        </p:blipFill>
        <p:spPr>
          <a:xfrm>
            <a:off x="3013656" y="0"/>
            <a:ext cx="6130344" cy="6858000"/>
          </a:xfrm>
          <a:prstGeom prst="rect">
            <a:avLst/>
          </a:prstGeom>
        </p:spPr>
      </p:pic>
      <p:sp>
        <p:nvSpPr>
          <p:cNvPr id="2" name="Title 1"/>
          <p:cNvSpPr>
            <a:spLocks noGrp="1"/>
          </p:cNvSpPr>
          <p:nvPr>
            <p:ph type="title"/>
          </p:nvPr>
        </p:nvSpPr>
        <p:spPr>
          <a:xfrm>
            <a:off x="460248" y="381000"/>
            <a:ext cx="8229600" cy="301752"/>
          </a:xfrm>
          <a:prstGeom prst="rect">
            <a:avLst/>
          </a:prstGeom>
        </p:spPr>
        <p:txBody>
          <a:bodyPr lIns="0" rIns="0" bIns="0" anchor="t" anchorCtr="0">
            <a:noAutofit/>
          </a:bodyPr>
          <a:lstStyle>
            <a:lvl1pPr algn="l">
              <a:lnSpc>
                <a:spcPts val="2400"/>
              </a:lnSpc>
              <a:defRPr sz="2400">
                <a:solidFill>
                  <a:schemeClr val="accent1"/>
                </a:solidFill>
                <a:latin typeface="Arial" panose="020B0604020202020204" pitchFamily="34" charset="0"/>
                <a:cs typeface="Arial" panose="020B0604020202020204" pitchFamily="34" charset="0"/>
              </a:defRPr>
            </a:lvl1pPr>
          </a:lstStyle>
          <a:p>
            <a:r>
              <a:rPr lang="en-US" smtClean="0"/>
              <a:t>Click to edit Master title style</a:t>
            </a:r>
            <a:endParaRPr lang="en-US" dirty="0"/>
          </a:p>
        </p:txBody>
      </p:sp>
      <p:sp>
        <p:nvSpPr>
          <p:cNvPr id="3" name="Content Placeholder 2"/>
          <p:cNvSpPr>
            <a:spLocks noGrp="1"/>
          </p:cNvSpPr>
          <p:nvPr>
            <p:ph idx="1"/>
          </p:nvPr>
        </p:nvSpPr>
        <p:spPr>
          <a:xfrm>
            <a:off x="457200" y="1371600"/>
            <a:ext cx="4572000" cy="4525963"/>
          </a:xfrm>
          <a:prstGeom prst="rect">
            <a:avLst/>
          </a:prstGeom>
        </p:spPr>
        <p:txBody>
          <a:bodyPr lIns="0">
            <a:noAutofit/>
          </a:bodyPr>
          <a:lstStyle>
            <a:lvl1pPr marL="166688" indent="-166688">
              <a:lnSpc>
                <a:spcPct val="100000"/>
              </a:lnSpc>
              <a:spcBef>
                <a:spcPts val="0"/>
              </a:spcBef>
              <a:spcAft>
                <a:spcPts val="1200"/>
              </a:spcAft>
              <a:buClr>
                <a:schemeClr val="tx1"/>
              </a:buClr>
              <a:defRPr sz="1600">
                <a:solidFill>
                  <a:schemeClr val="tx1"/>
                </a:solidFill>
                <a:latin typeface="Arial" panose="020B0604020202020204" pitchFamily="34" charset="0"/>
                <a:cs typeface="Arial" panose="020B0604020202020204" pitchFamily="34" charset="0"/>
              </a:defRPr>
            </a:lvl1pPr>
            <a:lvl2pPr marL="515938" indent="-174625">
              <a:lnSpc>
                <a:spcPct val="100000"/>
              </a:lnSpc>
              <a:spcBef>
                <a:spcPts val="0"/>
              </a:spcBef>
              <a:spcAft>
                <a:spcPts val="1200"/>
              </a:spcAft>
              <a:buClr>
                <a:schemeClr val="tx1"/>
              </a:buClr>
              <a:defRPr sz="1600">
                <a:solidFill>
                  <a:schemeClr val="tx1"/>
                </a:solidFill>
                <a:latin typeface="Arial" panose="020B0604020202020204" pitchFamily="34" charset="0"/>
                <a:cs typeface="Arial" panose="020B0604020202020204" pitchFamily="34" charset="0"/>
              </a:defRPr>
            </a:lvl2pPr>
            <a:lvl3pPr marL="863600" indent="-180975">
              <a:lnSpc>
                <a:spcPct val="100000"/>
              </a:lnSpc>
              <a:spcBef>
                <a:spcPts val="0"/>
              </a:spcBef>
              <a:spcAft>
                <a:spcPts val="1200"/>
              </a:spcAft>
              <a:buClr>
                <a:schemeClr val="tx1"/>
              </a:buClr>
              <a:buFont typeface="Arial" panose="020B0604020202020204" pitchFamily="34" charset="0"/>
              <a:buChar char="–"/>
              <a:defRPr sz="1600">
                <a:solidFill>
                  <a:schemeClr val="tx1"/>
                </a:solidFill>
                <a:latin typeface="Arial" panose="020B0604020202020204" pitchFamily="34" charset="0"/>
                <a:cs typeface="Arial" panose="020B0604020202020204" pitchFamily="34" charset="0"/>
              </a:defRPr>
            </a:lvl3pPr>
            <a:lvl4pPr marL="1196975" indent="-160338">
              <a:lnSpc>
                <a:spcPct val="100000"/>
              </a:lnSpc>
              <a:spcBef>
                <a:spcPts val="0"/>
              </a:spcBef>
              <a:spcAft>
                <a:spcPts val="1200"/>
              </a:spcAft>
              <a:buClr>
                <a:schemeClr val="tx1"/>
              </a:buClr>
              <a:buFont typeface="Arial" panose="020B0604020202020204" pitchFamily="34" charset="0"/>
              <a:buChar char="–"/>
              <a:defRPr sz="1600">
                <a:solidFill>
                  <a:schemeClr val="tx1"/>
                </a:solidFill>
                <a:latin typeface="Arial" panose="020B0604020202020204" pitchFamily="34" charset="0"/>
                <a:cs typeface="Arial" panose="020B0604020202020204" pitchFamily="34" charset="0"/>
              </a:defRPr>
            </a:lvl4pPr>
            <a:lvl5pPr marL="1546225" indent="-180975">
              <a:lnSpc>
                <a:spcPct val="100000"/>
              </a:lnSpc>
              <a:spcBef>
                <a:spcPts val="0"/>
              </a:spcBef>
              <a:spcAft>
                <a:spcPts val="1200"/>
              </a:spcAft>
              <a:buClr>
                <a:schemeClr val="tx1"/>
              </a:buClr>
              <a:buFont typeface="Arial" panose="020B0604020202020204" pitchFamily="34" charset="0"/>
              <a:buChar char="–"/>
              <a:defRPr sz="1600">
                <a:solidFill>
                  <a:schemeClr val="tx1"/>
                </a:solidFill>
                <a:latin typeface="Arial" panose="020B0604020202020204" pitchFamily="34" charset="0"/>
                <a:cs typeface="Arial" panose="020B060402020202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13"/>
          </p:nvPr>
        </p:nvSpPr>
        <p:spPr>
          <a:xfrm>
            <a:off x="457200" y="758952"/>
            <a:ext cx="8229600" cy="219456"/>
          </a:xfrm>
          <a:prstGeom prst="rect">
            <a:avLst/>
          </a:prstGeom>
        </p:spPr>
        <p:txBody>
          <a:bodyPr lIns="0" tIns="0" rIns="0" bIns="0" anchor="t" anchorCtr="0"/>
          <a:lstStyle>
            <a:lvl1pPr marL="0" indent="0">
              <a:lnSpc>
                <a:spcPts val="2000"/>
              </a:lnSpc>
              <a:spcBef>
                <a:spcPts val="0"/>
              </a:spcBef>
              <a:buFontTx/>
              <a:buNone/>
              <a:defRPr sz="1600" b="1">
                <a:solidFill>
                  <a:schemeClr val="bg2"/>
                </a:solidFill>
              </a:defRPr>
            </a:lvl1pPr>
            <a:lvl2pPr marL="457200" indent="0">
              <a:buFontTx/>
              <a:buNone/>
              <a:defRPr sz="1400"/>
            </a:lvl2pPr>
            <a:lvl3pPr marL="914400" indent="0">
              <a:buFontTx/>
              <a:buNone/>
              <a:defRPr sz="1400"/>
            </a:lvl3pPr>
            <a:lvl4pPr marL="1371600" indent="0">
              <a:buFontTx/>
              <a:buNone/>
              <a:defRPr sz="1400"/>
            </a:lvl4pPr>
            <a:lvl5pPr marL="1828800" indent="0">
              <a:buFontTx/>
              <a:buNone/>
              <a:defRPr sz="1400"/>
            </a:lvl5pPr>
          </a:lstStyle>
          <a:p>
            <a:pPr lvl="0"/>
            <a:r>
              <a:rPr lang="en-US" smtClean="0"/>
              <a:t>Click to edit Master text styles</a:t>
            </a:r>
          </a:p>
        </p:txBody>
      </p:sp>
      <p:sp>
        <p:nvSpPr>
          <p:cNvPr id="4" name="Rectangle 3"/>
          <p:cNvSpPr/>
          <p:nvPr userDrawn="1"/>
        </p:nvSpPr>
        <p:spPr>
          <a:xfrm>
            <a:off x="450057" y="6300596"/>
            <a:ext cx="457200" cy="244387"/>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0"/>
          <a:lstStyle/>
          <a:p>
            <a:pPr lvl="0"/>
            <a:fld id="{5C6C4BF5-0C4C-4AC1-A88F-FB1A83C8E4C2}" type="slidenum">
              <a:rPr lang="en-US" sz="1000" smtClean="0">
                <a:solidFill>
                  <a:schemeClr val="accent5"/>
                </a:solidFill>
              </a:rPr>
              <a:pPr lvl="0"/>
              <a:t>‹#›</a:t>
            </a:fld>
            <a:endParaRPr lang="en-US" sz="1000" dirty="0" smtClean="0">
              <a:solidFill>
                <a:schemeClr val="accent5"/>
              </a:solidFill>
            </a:endParaRPr>
          </a:p>
        </p:txBody>
      </p:sp>
      <p:pic>
        <p:nvPicPr>
          <p:cNvPr id="11" name="Picture 10"/>
          <p:cNvPicPr>
            <a:picLocks noChangeAspect="1"/>
          </p:cNvPicPr>
          <p:nvPr userDrawn="1"/>
        </p:nvPicPr>
        <p:blipFill>
          <a:blip r:embed="rId5" cstate="print">
            <a:extLst>
              <a:ext uri="{28A0092B-C50C-407E-A947-70E740481C1C}">
                <a14:useLocalDpi xmlns:a14="http://schemas.microsoft.com/office/drawing/2010/main" xmlns="" val="0"/>
              </a:ext>
            </a:extLst>
          </a:blip>
          <a:stretch>
            <a:fillRect/>
          </a:stretch>
        </p:blipFill>
        <p:spPr>
          <a:xfrm>
            <a:off x="7339013" y="6273380"/>
            <a:ext cx="1369216" cy="214968"/>
          </a:xfrm>
          <a:prstGeom prst="rect">
            <a:avLst/>
          </a:prstGeom>
        </p:spPr>
      </p:pic>
    </p:spTree>
    <p:extLst>
      <p:ext uri="{BB962C8B-B14F-4D97-AF65-F5344CB8AC3E}">
        <p14:creationId xmlns:p14="http://schemas.microsoft.com/office/powerpoint/2010/main" xmlns="" val="3474372308"/>
      </p:ext>
    </p:extLst>
  </p:cSld>
  <p:clrMapOvr>
    <a:masterClrMapping/>
  </p:clrMapOvr>
  <p:transition spd="slow">
    <p:wipe dir="r"/>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nd 2 Col Page w/ Lines 2">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userDrawn="1">
            <p:extLst>
              <p:ext uri="{D42A27DB-BD31-4B8C-83A1-F6EECF244321}">
                <p14:modId xmlns:p14="http://schemas.microsoft.com/office/powerpoint/2010/main" xmlns="" val="3017559682"/>
              </p:ext>
            </p:extLst>
          </p:nvPr>
        </p:nvGraphicFramePr>
        <p:xfrm>
          <a:off x="1588" y="1588"/>
          <a:ext cx="1587" cy="1587"/>
        </p:xfrm>
        <a:graphic>
          <a:graphicData uri="http://schemas.openxmlformats.org/presentationml/2006/ole">
            <p:oleObj spid="_x0000_s130136" name="think-cell Slide" r:id="rId3" imgW="360" imgH="360" progId="">
              <p:embed/>
            </p:oleObj>
          </a:graphicData>
        </a:graphic>
      </p:graphicFrame>
      <p:pic>
        <p:nvPicPr>
          <p:cNvPr id="10" name="Picture 9"/>
          <p:cNvPicPr>
            <a:picLocks noChangeAspect="1"/>
          </p:cNvPicPr>
          <p:nvPr userDrawn="1"/>
        </p:nvPicPr>
        <p:blipFill rotWithShape="1">
          <a:blip r:embed="rId4" cstate="print">
            <a:extLst>
              <a:ext uri="{28A0092B-C50C-407E-A947-70E740481C1C}">
                <a14:useLocalDpi xmlns:a14="http://schemas.microsoft.com/office/drawing/2010/main" xmlns="" val="0"/>
              </a:ext>
            </a:extLst>
          </a:blip>
          <a:srcRect l="62394"/>
          <a:stretch/>
        </p:blipFill>
        <p:spPr>
          <a:xfrm>
            <a:off x="5705340" y="0"/>
            <a:ext cx="3438659" cy="6858000"/>
          </a:xfrm>
          <a:prstGeom prst="rect">
            <a:avLst/>
          </a:prstGeom>
        </p:spPr>
      </p:pic>
      <p:sp>
        <p:nvSpPr>
          <p:cNvPr id="2" name="Title 1"/>
          <p:cNvSpPr>
            <a:spLocks noGrp="1"/>
          </p:cNvSpPr>
          <p:nvPr>
            <p:ph type="title"/>
          </p:nvPr>
        </p:nvSpPr>
        <p:spPr>
          <a:xfrm>
            <a:off x="460248" y="381000"/>
            <a:ext cx="8229600" cy="301752"/>
          </a:xfrm>
          <a:prstGeom prst="rect">
            <a:avLst/>
          </a:prstGeom>
        </p:spPr>
        <p:txBody>
          <a:bodyPr lIns="0" rIns="0" bIns="0" anchor="t" anchorCtr="0">
            <a:noAutofit/>
          </a:bodyPr>
          <a:lstStyle>
            <a:lvl1pPr algn="l">
              <a:lnSpc>
                <a:spcPts val="2400"/>
              </a:lnSpc>
              <a:defRPr sz="2400">
                <a:solidFill>
                  <a:schemeClr val="accent1"/>
                </a:solidFill>
                <a:latin typeface="Arial" panose="020B0604020202020204" pitchFamily="34" charset="0"/>
                <a:cs typeface="Arial" panose="020B0604020202020204" pitchFamily="34" charset="0"/>
              </a:defRPr>
            </a:lvl1pPr>
          </a:lstStyle>
          <a:p>
            <a:r>
              <a:rPr lang="en-US" smtClean="0"/>
              <a:t>Click to edit Master title style</a:t>
            </a:r>
            <a:endParaRPr lang="en-US" dirty="0"/>
          </a:p>
        </p:txBody>
      </p:sp>
      <p:sp>
        <p:nvSpPr>
          <p:cNvPr id="3" name="Content Placeholder 2"/>
          <p:cNvSpPr>
            <a:spLocks noGrp="1"/>
          </p:cNvSpPr>
          <p:nvPr>
            <p:ph idx="1"/>
          </p:nvPr>
        </p:nvSpPr>
        <p:spPr>
          <a:xfrm>
            <a:off x="457200" y="1371600"/>
            <a:ext cx="4572000" cy="4525963"/>
          </a:xfrm>
          <a:prstGeom prst="rect">
            <a:avLst/>
          </a:prstGeom>
        </p:spPr>
        <p:txBody>
          <a:bodyPr lIns="0">
            <a:noAutofit/>
          </a:bodyPr>
          <a:lstStyle>
            <a:lvl1pPr marL="166688" indent="-166688">
              <a:lnSpc>
                <a:spcPct val="100000"/>
              </a:lnSpc>
              <a:spcBef>
                <a:spcPts val="0"/>
              </a:spcBef>
              <a:spcAft>
                <a:spcPts val="1200"/>
              </a:spcAft>
              <a:buClr>
                <a:schemeClr val="tx1"/>
              </a:buClr>
              <a:defRPr sz="1600">
                <a:solidFill>
                  <a:schemeClr val="tx1"/>
                </a:solidFill>
                <a:latin typeface="Arial" panose="020B0604020202020204" pitchFamily="34" charset="0"/>
                <a:cs typeface="Arial" panose="020B0604020202020204" pitchFamily="34" charset="0"/>
              </a:defRPr>
            </a:lvl1pPr>
            <a:lvl2pPr marL="515938" indent="-174625">
              <a:lnSpc>
                <a:spcPct val="100000"/>
              </a:lnSpc>
              <a:spcBef>
                <a:spcPts val="0"/>
              </a:spcBef>
              <a:spcAft>
                <a:spcPts val="1200"/>
              </a:spcAft>
              <a:buClr>
                <a:schemeClr val="tx1"/>
              </a:buClr>
              <a:defRPr sz="1600">
                <a:solidFill>
                  <a:schemeClr val="tx1"/>
                </a:solidFill>
                <a:latin typeface="Arial" panose="020B0604020202020204" pitchFamily="34" charset="0"/>
                <a:cs typeface="Arial" panose="020B0604020202020204" pitchFamily="34" charset="0"/>
              </a:defRPr>
            </a:lvl2pPr>
            <a:lvl3pPr marL="863600" indent="-180975">
              <a:lnSpc>
                <a:spcPct val="100000"/>
              </a:lnSpc>
              <a:spcBef>
                <a:spcPts val="0"/>
              </a:spcBef>
              <a:spcAft>
                <a:spcPts val="1200"/>
              </a:spcAft>
              <a:buClr>
                <a:schemeClr val="tx1"/>
              </a:buClr>
              <a:buFont typeface="Arial" panose="020B0604020202020204" pitchFamily="34" charset="0"/>
              <a:buChar char="–"/>
              <a:defRPr sz="1600">
                <a:solidFill>
                  <a:schemeClr val="tx1"/>
                </a:solidFill>
                <a:latin typeface="Arial" panose="020B0604020202020204" pitchFamily="34" charset="0"/>
                <a:cs typeface="Arial" panose="020B0604020202020204" pitchFamily="34" charset="0"/>
              </a:defRPr>
            </a:lvl3pPr>
            <a:lvl4pPr marL="1196975" indent="-160338">
              <a:lnSpc>
                <a:spcPct val="100000"/>
              </a:lnSpc>
              <a:spcBef>
                <a:spcPts val="0"/>
              </a:spcBef>
              <a:spcAft>
                <a:spcPts val="1200"/>
              </a:spcAft>
              <a:buClr>
                <a:schemeClr val="tx1"/>
              </a:buClr>
              <a:buFont typeface="Arial" panose="020B0604020202020204" pitchFamily="34" charset="0"/>
              <a:buChar char="–"/>
              <a:defRPr sz="1600">
                <a:solidFill>
                  <a:schemeClr val="tx1"/>
                </a:solidFill>
                <a:latin typeface="Arial" panose="020B0604020202020204" pitchFamily="34" charset="0"/>
                <a:cs typeface="Arial" panose="020B0604020202020204" pitchFamily="34" charset="0"/>
              </a:defRPr>
            </a:lvl4pPr>
            <a:lvl5pPr marL="1546225" indent="-180975">
              <a:lnSpc>
                <a:spcPct val="100000"/>
              </a:lnSpc>
              <a:spcBef>
                <a:spcPts val="0"/>
              </a:spcBef>
              <a:spcAft>
                <a:spcPts val="1200"/>
              </a:spcAft>
              <a:buClr>
                <a:schemeClr val="tx1"/>
              </a:buClr>
              <a:buFont typeface="Arial" panose="020B0604020202020204" pitchFamily="34" charset="0"/>
              <a:buChar char="–"/>
              <a:defRPr sz="1600">
                <a:solidFill>
                  <a:schemeClr val="tx1"/>
                </a:solidFill>
                <a:latin typeface="Arial" panose="020B0604020202020204" pitchFamily="34" charset="0"/>
                <a:cs typeface="Arial" panose="020B060402020202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13"/>
          </p:nvPr>
        </p:nvSpPr>
        <p:spPr>
          <a:xfrm>
            <a:off x="457200" y="758952"/>
            <a:ext cx="8229600" cy="219456"/>
          </a:xfrm>
          <a:prstGeom prst="rect">
            <a:avLst/>
          </a:prstGeom>
        </p:spPr>
        <p:txBody>
          <a:bodyPr lIns="0" tIns="0" rIns="0" bIns="0" anchor="t" anchorCtr="0"/>
          <a:lstStyle>
            <a:lvl1pPr marL="0" indent="0">
              <a:lnSpc>
                <a:spcPts val="2000"/>
              </a:lnSpc>
              <a:spcBef>
                <a:spcPts val="0"/>
              </a:spcBef>
              <a:buFontTx/>
              <a:buNone/>
              <a:defRPr sz="1600" b="1">
                <a:solidFill>
                  <a:schemeClr val="bg2"/>
                </a:solidFill>
              </a:defRPr>
            </a:lvl1pPr>
            <a:lvl2pPr marL="457200" indent="0">
              <a:buFontTx/>
              <a:buNone/>
              <a:defRPr sz="1400"/>
            </a:lvl2pPr>
            <a:lvl3pPr marL="914400" indent="0">
              <a:buFontTx/>
              <a:buNone/>
              <a:defRPr sz="1400"/>
            </a:lvl3pPr>
            <a:lvl4pPr marL="1371600" indent="0">
              <a:buFontTx/>
              <a:buNone/>
              <a:defRPr sz="1400"/>
            </a:lvl4pPr>
            <a:lvl5pPr marL="1828800" indent="0">
              <a:buFontTx/>
              <a:buNone/>
              <a:defRPr sz="1400"/>
            </a:lvl5pPr>
          </a:lstStyle>
          <a:p>
            <a:pPr lvl="0"/>
            <a:r>
              <a:rPr lang="en-US" smtClean="0"/>
              <a:t>Click to edit Master text styles</a:t>
            </a:r>
          </a:p>
        </p:txBody>
      </p:sp>
      <p:sp>
        <p:nvSpPr>
          <p:cNvPr id="4" name="Rectangle 3"/>
          <p:cNvSpPr/>
          <p:nvPr userDrawn="1"/>
        </p:nvSpPr>
        <p:spPr>
          <a:xfrm>
            <a:off x="450057" y="6300596"/>
            <a:ext cx="457200" cy="244387"/>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0"/>
          <a:lstStyle/>
          <a:p>
            <a:pPr lvl="0"/>
            <a:fld id="{5C6C4BF5-0C4C-4AC1-A88F-FB1A83C8E4C2}" type="slidenum">
              <a:rPr lang="en-US" sz="1000" smtClean="0">
                <a:solidFill>
                  <a:schemeClr val="accent5"/>
                </a:solidFill>
              </a:rPr>
              <a:pPr lvl="0"/>
              <a:t>‹#›</a:t>
            </a:fld>
            <a:endParaRPr lang="en-US" sz="1000" dirty="0" smtClean="0">
              <a:solidFill>
                <a:schemeClr val="accent5"/>
              </a:solidFill>
            </a:endParaRPr>
          </a:p>
        </p:txBody>
      </p:sp>
      <p:pic>
        <p:nvPicPr>
          <p:cNvPr id="11" name="Picture 10"/>
          <p:cNvPicPr>
            <a:picLocks noChangeAspect="1"/>
          </p:cNvPicPr>
          <p:nvPr userDrawn="1"/>
        </p:nvPicPr>
        <p:blipFill>
          <a:blip r:embed="rId5" cstate="print">
            <a:extLst>
              <a:ext uri="{28A0092B-C50C-407E-A947-70E740481C1C}">
                <a14:useLocalDpi xmlns:a14="http://schemas.microsoft.com/office/drawing/2010/main" xmlns="" val="0"/>
              </a:ext>
            </a:extLst>
          </a:blip>
          <a:stretch>
            <a:fillRect/>
          </a:stretch>
        </p:blipFill>
        <p:spPr>
          <a:xfrm>
            <a:off x="7339013" y="6273380"/>
            <a:ext cx="1369216" cy="214968"/>
          </a:xfrm>
          <a:prstGeom prst="rect">
            <a:avLst/>
          </a:prstGeom>
        </p:spPr>
      </p:pic>
    </p:spTree>
    <p:extLst>
      <p:ext uri="{BB962C8B-B14F-4D97-AF65-F5344CB8AC3E}">
        <p14:creationId xmlns:p14="http://schemas.microsoft.com/office/powerpoint/2010/main" xmlns="" val="722305457"/>
      </p:ext>
    </p:extLst>
  </p:cSld>
  <p:clrMapOvr>
    <a:masterClrMapping/>
  </p:clrMapOvr>
  <p:transition spd="slow">
    <p:wipe dir="r"/>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and 2 Col Page w/ Lines 3">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userDrawn="1">
            <p:extLst>
              <p:ext uri="{D42A27DB-BD31-4B8C-83A1-F6EECF244321}">
                <p14:modId xmlns:p14="http://schemas.microsoft.com/office/powerpoint/2010/main" xmlns="" val="2422412425"/>
              </p:ext>
            </p:extLst>
          </p:nvPr>
        </p:nvGraphicFramePr>
        <p:xfrm>
          <a:off x="1588" y="1588"/>
          <a:ext cx="1587" cy="1587"/>
        </p:xfrm>
        <a:graphic>
          <a:graphicData uri="http://schemas.openxmlformats.org/presentationml/2006/ole">
            <p:oleObj spid="_x0000_s131160" name="think-cell Slide" r:id="rId3" imgW="360" imgH="360" progId="">
              <p:embed/>
            </p:oleObj>
          </a:graphicData>
        </a:graphic>
      </p:graphicFrame>
      <p:pic>
        <p:nvPicPr>
          <p:cNvPr id="9" name="Picture 8" descr="Text_linework_3.png"/>
          <p:cNvPicPr>
            <a:picLocks noChangeAspect="1"/>
          </p:cNvPicPr>
          <p:nvPr userDrawn="1"/>
        </p:nvPicPr>
        <p:blipFill rotWithShape="1">
          <a:blip r:embed="rId4" cstate="print">
            <a:extLst>
              <a:ext uri="{28A0092B-C50C-407E-A947-70E740481C1C}">
                <a14:useLocalDpi xmlns:a14="http://schemas.microsoft.com/office/drawing/2010/main" xmlns=""/>
              </a:ext>
            </a:extLst>
          </a:blip>
          <a:srcRect l="56056"/>
          <a:stretch/>
        </p:blipFill>
        <p:spPr>
          <a:xfrm>
            <a:off x="5125792" y="0"/>
            <a:ext cx="4018208" cy="6858000"/>
          </a:xfrm>
          <a:prstGeom prst="rect">
            <a:avLst/>
          </a:prstGeom>
        </p:spPr>
      </p:pic>
      <p:sp>
        <p:nvSpPr>
          <p:cNvPr id="2" name="Title 1"/>
          <p:cNvSpPr>
            <a:spLocks noGrp="1"/>
          </p:cNvSpPr>
          <p:nvPr>
            <p:ph type="title"/>
          </p:nvPr>
        </p:nvSpPr>
        <p:spPr>
          <a:xfrm>
            <a:off x="460248" y="381000"/>
            <a:ext cx="8229600" cy="301752"/>
          </a:xfrm>
          <a:prstGeom prst="rect">
            <a:avLst/>
          </a:prstGeom>
        </p:spPr>
        <p:txBody>
          <a:bodyPr lIns="0" rIns="0" bIns="0" anchor="t" anchorCtr="0">
            <a:noAutofit/>
          </a:bodyPr>
          <a:lstStyle>
            <a:lvl1pPr algn="l">
              <a:lnSpc>
                <a:spcPts val="2400"/>
              </a:lnSpc>
              <a:defRPr sz="2400">
                <a:solidFill>
                  <a:schemeClr val="accent1"/>
                </a:solidFill>
                <a:latin typeface="Arial" panose="020B0604020202020204" pitchFamily="34" charset="0"/>
                <a:cs typeface="Arial" panose="020B0604020202020204" pitchFamily="34" charset="0"/>
              </a:defRPr>
            </a:lvl1pPr>
          </a:lstStyle>
          <a:p>
            <a:r>
              <a:rPr lang="en-US" smtClean="0"/>
              <a:t>Click to edit Master title style</a:t>
            </a:r>
            <a:endParaRPr lang="en-US" dirty="0"/>
          </a:p>
        </p:txBody>
      </p:sp>
      <p:sp>
        <p:nvSpPr>
          <p:cNvPr id="3" name="Content Placeholder 2"/>
          <p:cNvSpPr>
            <a:spLocks noGrp="1"/>
          </p:cNvSpPr>
          <p:nvPr>
            <p:ph idx="1"/>
          </p:nvPr>
        </p:nvSpPr>
        <p:spPr>
          <a:xfrm>
            <a:off x="457200" y="1371600"/>
            <a:ext cx="4572000" cy="4525963"/>
          </a:xfrm>
          <a:prstGeom prst="rect">
            <a:avLst/>
          </a:prstGeom>
        </p:spPr>
        <p:txBody>
          <a:bodyPr lIns="0">
            <a:noAutofit/>
          </a:bodyPr>
          <a:lstStyle>
            <a:lvl1pPr marL="166688" indent="-166688">
              <a:lnSpc>
                <a:spcPct val="100000"/>
              </a:lnSpc>
              <a:spcBef>
                <a:spcPts val="0"/>
              </a:spcBef>
              <a:spcAft>
                <a:spcPts val="1200"/>
              </a:spcAft>
              <a:buClr>
                <a:schemeClr val="tx1"/>
              </a:buClr>
              <a:defRPr sz="1600">
                <a:solidFill>
                  <a:schemeClr val="tx1"/>
                </a:solidFill>
                <a:latin typeface="Arial" panose="020B0604020202020204" pitchFamily="34" charset="0"/>
                <a:cs typeface="Arial" panose="020B0604020202020204" pitchFamily="34" charset="0"/>
              </a:defRPr>
            </a:lvl1pPr>
            <a:lvl2pPr marL="515938" indent="-174625">
              <a:lnSpc>
                <a:spcPct val="100000"/>
              </a:lnSpc>
              <a:spcBef>
                <a:spcPts val="0"/>
              </a:spcBef>
              <a:spcAft>
                <a:spcPts val="1200"/>
              </a:spcAft>
              <a:buClr>
                <a:schemeClr val="tx1"/>
              </a:buClr>
              <a:defRPr sz="1600">
                <a:solidFill>
                  <a:schemeClr val="tx1"/>
                </a:solidFill>
                <a:latin typeface="Arial" panose="020B0604020202020204" pitchFamily="34" charset="0"/>
                <a:cs typeface="Arial" panose="020B0604020202020204" pitchFamily="34" charset="0"/>
              </a:defRPr>
            </a:lvl2pPr>
            <a:lvl3pPr marL="863600" indent="-180975">
              <a:lnSpc>
                <a:spcPct val="100000"/>
              </a:lnSpc>
              <a:spcBef>
                <a:spcPts val="0"/>
              </a:spcBef>
              <a:spcAft>
                <a:spcPts val="1200"/>
              </a:spcAft>
              <a:buClr>
                <a:schemeClr val="tx1"/>
              </a:buClr>
              <a:buFont typeface="Arial" panose="020B0604020202020204" pitchFamily="34" charset="0"/>
              <a:buChar char="–"/>
              <a:defRPr sz="1600">
                <a:solidFill>
                  <a:schemeClr val="tx1"/>
                </a:solidFill>
                <a:latin typeface="Arial" panose="020B0604020202020204" pitchFamily="34" charset="0"/>
                <a:cs typeface="Arial" panose="020B0604020202020204" pitchFamily="34" charset="0"/>
              </a:defRPr>
            </a:lvl3pPr>
            <a:lvl4pPr marL="1196975" indent="-160338">
              <a:lnSpc>
                <a:spcPct val="100000"/>
              </a:lnSpc>
              <a:spcBef>
                <a:spcPts val="0"/>
              </a:spcBef>
              <a:spcAft>
                <a:spcPts val="1200"/>
              </a:spcAft>
              <a:buClr>
                <a:schemeClr val="tx1"/>
              </a:buClr>
              <a:buFont typeface="Arial" panose="020B0604020202020204" pitchFamily="34" charset="0"/>
              <a:buChar char="–"/>
              <a:defRPr sz="1600">
                <a:solidFill>
                  <a:schemeClr val="tx1"/>
                </a:solidFill>
                <a:latin typeface="Arial" panose="020B0604020202020204" pitchFamily="34" charset="0"/>
                <a:cs typeface="Arial" panose="020B0604020202020204" pitchFamily="34" charset="0"/>
              </a:defRPr>
            </a:lvl4pPr>
            <a:lvl5pPr marL="1546225" indent="-180975">
              <a:lnSpc>
                <a:spcPct val="100000"/>
              </a:lnSpc>
              <a:spcBef>
                <a:spcPts val="0"/>
              </a:spcBef>
              <a:spcAft>
                <a:spcPts val="1200"/>
              </a:spcAft>
              <a:buClr>
                <a:schemeClr val="tx1"/>
              </a:buClr>
              <a:buFont typeface="Arial" panose="020B0604020202020204" pitchFamily="34" charset="0"/>
              <a:buChar char="–"/>
              <a:defRPr sz="1600">
                <a:solidFill>
                  <a:schemeClr val="tx1"/>
                </a:solidFill>
                <a:latin typeface="Arial" panose="020B0604020202020204" pitchFamily="34" charset="0"/>
                <a:cs typeface="Arial" panose="020B060402020202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13"/>
          </p:nvPr>
        </p:nvSpPr>
        <p:spPr>
          <a:xfrm>
            <a:off x="457200" y="758952"/>
            <a:ext cx="8229600" cy="219456"/>
          </a:xfrm>
          <a:prstGeom prst="rect">
            <a:avLst/>
          </a:prstGeom>
        </p:spPr>
        <p:txBody>
          <a:bodyPr lIns="0" tIns="0" rIns="0" bIns="0" anchor="t" anchorCtr="0"/>
          <a:lstStyle>
            <a:lvl1pPr marL="0" indent="0">
              <a:lnSpc>
                <a:spcPts val="2000"/>
              </a:lnSpc>
              <a:spcBef>
                <a:spcPts val="0"/>
              </a:spcBef>
              <a:buFontTx/>
              <a:buNone/>
              <a:defRPr sz="1600" b="1">
                <a:solidFill>
                  <a:schemeClr val="bg2"/>
                </a:solidFill>
              </a:defRPr>
            </a:lvl1pPr>
            <a:lvl2pPr marL="457200" indent="0">
              <a:buFontTx/>
              <a:buNone/>
              <a:defRPr sz="1400"/>
            </a:lvl2pPr>
            <a:lvl3pPr marL="914400" indent="0">
              <a:buFontTx/>
              <a:buNone/>
              <a:defRPr sz="1400"/>
            </a:lvl3pPr>
            <a:lvl4pPr marL="1371600" indent="0">
              <a:buFontTx/>
              <a:buNone/>
              <a:defRPr sz="1400"/>
            </a:lvl4pPr>
            <a:lvl5pPr marL="1828800" indent="0">
              <a:buFontTx/>
              <a:buNone/>
              <a:defRPr sz="1400"/>
            </a:lvl5pPr>
          </a:lstStyle>
          <a:p>
            <a:pPr lvl="0"/>
            <a:r>
              <a:rPr lang="en-US" smtClean="0"/>
              <a:t>Click to edit Master text styles</a:t>
            </a:r>
          </a:p>
        </p:txBody>
      </p:sp>
      <p:sp>
        <p:nvSpPr>
          <p:cNvPr id="4" name="Rectangle 3"/>
          <p:cNvSpPr/>
          <p:nvPr userDrawn="1"/>
        </p:nvSpPr>
        <p:spPr>
          <a:xfrm>
            <a:off x="450057" y="6300596"/>
            <a:ext cx="457200" cy="244387"/>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0"/>
          <a:lstStyle/>
          <a:p>
            <a:pPr lvl="0"/>
            <a:fld id="{5C6C4BF5-0C4C-4AC1-A88F-FB1A83C8E4C2}" type="slidenum">
              <a:rPr lang="en-US" sz="1000" smtClean="0">
                <a:solidFill>
                  <a:schemeClr val="accent5"/>
                </a:solidFill>
              </a:rPr>
              <a:pPr lvl="0"/>
              <a:t>‹#›</a:t>
            </a:fld>
            <a:endParaRPr lang="en-US" sz="1000" dirty="0" smtClean="0">
              <a:solidFill>
                <a:schemeClr val="accent5"/>
              </a:solidFill>
            </a:endParaRPr>
          </a:p>
        </p:txBody>
      </p:sp>
      <p:pic>
        <p:nvPicPr>
          <p:cNvPr id="11" name="Picture 10"/>
          <p:cNvPicPr>
            <a:picLocks noChangeAspect="1"/>
          </p:cNvPicPr>
          <p:nvPr userDrawn="1"/>
        </p:nvPicPr>
        <p:blipFill>
          <a:blip r:embed="rId5" cstate="print">
            <a:extLst>
              <a:ext uri="{28A0092B-C50C-407E-A947-70E740481C1C}">
                <a14:useLocalDpi xmlns:a14="http://schemas.microsoft.com/office/drawing/2010/main" xmlns="" val="0"/>
              </a:ext>
            </a:extLst>
          </a:blip>
          <a:stretch>
            <a:fillRect/>
          </a:stretch>
        </p:blipFill>
        <p:spPr>
          <a:xfrm>
            <a:off x="7339013" y="6273380"/>
            <a:ext cx="1369216" cy="214968"/>
          </a:xfrm>
          <a:prstGeom prst="rect">
            <a:avLst/>
          </a:prstGeom>
        </p:spPr>
      </p:pic>
    </p:spTree>
    <p:extLst>
      <p:ext uri="{BB962C8B-B14F-4D97-AF65-F5344CB8AC3E}">
        <p14:creationId xmlns:p14="http://schemas.microsoft.com/office/powerpoint/2010/main" xmlns="" val="3872854490"/>
      </p:ext>
    </p:extLst>
  </p:cSld>
  <p:clrMapOvr>
    <a:masterClrMapping/>
  </p:clrMapOvr>
  <p:transition spd="slow">
    <p:wipe dir="r"/>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and 1 Bio">
    <p:spTree>
      <p:nvGrpSpPr>
        <p:cNvPr id="1" name=""/>
        <p:cNvGrpSpPr/>
        <p:nvPr/>
      </p:nvGrpSpPr>
      <p:grpSpPr>
        <a:xfrm>
          <a:off x="0" y="0"/>
          <a:ext cx="0" cy="0"/>
          <a:chOff x="0" y="0"/>
          <a:chExt cx="0" cy="0"/>
        </a:xfrm>
      </p:grpSpPr>
      <p:sp>
        <p:nvSpPr>
          <p:cNvPr id="2" name="Title 1"/>
          <p:cNvSpPr>
            <a:spLocks noGrp="1"/>
          </p:cNvSpPr>
          <p:nvPr>
            <p:ph type="title"/>
          </p:nvPr>
        </p:nvSpPr>
        <p:spPr>
          <a:xfrm>
            <a:off x="460248" y="381000"/>
            <a:ext cx="8229600" cy="301752"/>
          </a:xfrm>
          <a:prstGeom prst="rect">
            <a:avLst/>
          </a:prstGeom>
        </p:spPr>
        <p:txBody>
          <a:bodyPr lIns="0" rIns="0" bIns="0" anchor="t" anchorCtr="0">
            <a:noAutofit/>
          </a:bodyPr>
          <a:lstStyle>
            <a:lvl1pPr algn="l">
              <a:lnSpc>
                <a:spcPts val="2400"/>
              </a:lnSpc>
              <a:defRPr sz="2400">
                <a:solidFill>
                  <a:schemeClr val="accent1"/>
                </a:solidFill>
                <a:latin typeface="Arial" panose="020B0604020202020204" pitchFamily="34" charset="0"/>
                <a:cs typeface="Arial" panose="020B0604020202020204" pitchFamily="34" charset="0"/>
              </a:defRPr>
            </a:lvl1pPr>
          </a:lstStyle>
          <a:p>
            <a:r>
              <a:rPr lang="en-US" smtClean="0"/>
              <a:t>Click to edit Master title style</a:t>
            </a:r>
            <a:endParaRPr lang="en-US" dirty="0"/>
          </a:p>
        </p:txBody>
      </p:sp>
      <p:sp>
        <p:nvSpPr>
          <p:cNvPr id="3" name="Content Placeholder 2"/>
          <p:cNvSpPr>
            <a:spLocks noGrp="1"/>
          </p:cNvSpPr>
          <p:nvPr>
            <p:ph idx="1"/>
          </p:nvPr>
        </p:nvSpPr>
        <p:spPr>
          <a:xfrm>
            <a:off x="3276600" y="1600200"/>
            <a:ext cx="5410200" cy="4525963"/>
          </a:xfrm>
          <a:prstGeom prst="rect">
            <a:avLst/>
          </a:prstGeom>
        </p:spPr>
        <p:txBody>
          <a:bodyPr lIns="0" tIns="0" rIns="0" bIns="0">
            <a:noAutofit/>
          </a:bodyPr>
          <a:lstStyle>
            <a:lvl1pPr marL="0" indent="0">
              <a:lnSpc>
                <a:spcPct val="100000"/>
              </a:lnSpc>
              <a:spcBef>
                <a:spcPts val="0"/>
              </a:spcBef>
              <a:spcAft>
                <a:spcPts val="1200"/>
              </a:spcAft>
              <a:buFontTx/>
              <a:buNone/>
              <a:defRPr sz="1400">
                <a:solidFill>
                  <a:schemeClr val="tx1"/>
                </a:solidFill>
                <a:latin typeface="Arial" panose="020B0604020202020204" pitchFamily="34" charset="0"/>
                <a:cs typeface="Arial" panose="020B0604020202020204" pitchFamily="34" charset="0"/>
              </a:defRPr>
            </a:lvl1pPr>
            <a:lvl2pPr marL="515938" indent="-174625">
              <a:lnSpc>
                <a:spcPts val="2200"/>
              </a:lnSpc>
              <a:spcBef>
                <a:spcPts val="0"/>
              </a:spcBef>
              <a:spcAft>
                <a:spcPts val="1200"/>
              </a:spcAft>
              <a:defRPr sz="1400">
                <a:solidFill>
                  <a:schemeClr val="tx1"/>
                </a:solidFill>
                <a:latin typeface="Arial" panose="020B0604020202020204" pitchFamily="34" charset="0"/>
                <a:cs typeface="Arial" panose="020B0604020202020204" pitchFamily="34" charset="0"/>
              </a:defRPr>
            </a:lvl2pPr>
            <a:lvl3pPr marL="863600" indent="-180975">
              <a:lnSpc>
                <a:spcPts val="2200"/>
              </a:lnSpc>
              <a:spcBef>
                <a:spcPts val="0"/>
              </a:spcBef>
              <a:spcAft>
                <a:spcPts val="1200"/>
              </a:spcAft>
              <a:buClr>
                <a:srgbClr val="002C5F"/>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3pPr>
            <a:lvl4pPr marL="1196975" indent="-160338">
              <a:lnSpc>
                <a:spcPts val="2200"/>
              </a:lnSpc>
              <a:spcBef>
                <a:spcPts val="0"/>
              </a:spcBef>
              <a:spcAft>
                <a:spcPts val="1200"/>
              </a:spcAft>
              <a:buClr>
                <a:srgbClr val="002C5F"/>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4pPr>
            <a:lvl5pPr marL="1546225" indent="-180975">
              <a:lnSpc>
                <a:spcPts val="2200"/>
              </a:lnSpc>
              <a:spcBef>
                <a:spcPts val="0"/>
              </a:spcBef>
              <a:spcAft>
                <a:spcPts val="1200"/>
              </a:spcAft>
              <a:buClr>
                <a:srgbClr val="002C5F"/>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5pPr>
          </a:lstStyle>
          <a:p>
            <a:pPr lvl="0"/>
            <a:r>
              <a:rPr lang="en-US" smtClean="0"/>
              <a:t>Click to edit Master text styles</a:t>
            </a:r>
          </a:p>
        </p:txBody>
      </p:sp>
      <p:sp>
        <p:nvSpPr>
          <p:cNvPr id="5" name="Text Placeholder 4"/>
          <p:cNvSpPr>
            <a:spLocks noGrp="1"/>
          </p:cNvSpPr>
          <p:nvPr>
            <p:ph type="body" sz="quarter" idx="13"/>
          </p:nvPr>
        </p:nvSpPr>
        <p:spPr>
          <a:xfrm>
            <a:off x="457200" y="758952"/>
            <a:ext cx="8229600" cy="219456"/>
          </a:xfrm>
          <a:prstGeom prst="rect">
            <a:avLst/>
          </a:prstGeom>
        </p:spPr>
        <p:txBody>
          <a:bodyPr lIns="0" tIns="0" rIns="0" bIns="0" anchor="t" anchorCtr="0"/>
          <a:lstStyle>
            <a:lvl1pPr marL="0" indent="0">
              <a:lnSpc>
                <a:spcPts val="2000"/>
              </a:lnSpc>
              <a:spcBef>
                <a:spcPts val="0"/>
              </a:spcBef>
              <a:buFontTx/>
              <a:buNone/>
              <a:defRPr sz="1600" b="1">
                <a:solidFill>
                  <a:schemeClr val="bg2"/>
                </a:solidFill>
              </a:defRPr>
            </a:lvl1pPr>
            <a:lvl2pPr marL="457200" indent="0">
              <a:buFontTx/>
              <a:buNone/>
              <a:defRPr sz="1400"/>
            </a:lvl2pPr>
            <a:lvl3pPr marL="914400" indent="0">
              <a:buFontTx/>
              <a:buNone/>
              <a:defRPr sz="1400"/>
            </a:lvl3pPr>
            <a:lvl4pPr marL="1371600" indent="0">
              <a:buFontTx/>
              <a:buNone/>
              <a:defRPr sz="1400"/>
            </a:lvl4pPr>
            <a:lvl5pPr marL="1828800" indent="0">
              <a:buFontTx/>
              <a:buNone/>
              <a:defRPr sz="1400"/>
            </a:lvl5pPr>
          </a:lstStyle>
          <a:p>
            <a:pPr lvl="0"/>
            <a:r>
              <a:rPr lang="en-US" smtClean="0"/>
              <a:t>Click to edit Master text styles</a:t>
            </a:r>
          </a:p>
        </p:txBody>
      </p:sp>
      <p:sp>
        <p:nvSpPr>
          <p:cNvPr id="9" name="Text Placeholder 8"/>
          <p:cNvSpPr>
            <a:spLocks noGrp="1"/>
          </p:cNvSpPr>
          <p:nvPr>
            <p:ph type="body" sz="quarter" idx="14"/>
          </p:nvPr>
        </p:nvSpPr>
        <p:spPr>
          <a:xfrm>
            <a:off x="457200" y="3505200"/>
            <a:ext cx="2286000" cy="228600"/>
          </a:xfrm>
          <a:prstGeom prst="rect">
            <a:avLst/>
          </a:prstGeom>
        </p:spPr>
        <p:txBody>
          <a:bodyPr lIns="0" tIns="0" rIns="0" bIns="0"/>
          <a:lstStyle>
            <a:lvl1pPr marL="0" indent="0" algn="ctr">
              <a:spcBef>
                <a:spcPts val="0"/>
              </a:spcBef>
              <a:buFontTx/>
              <a:buNone/>
              <a:defRPr sz="1400" b="1">
                <a:solidFill>
                  <a:schemeClr val="bg2"/>
                </a:solidFill>
              </a:defRPr>
            </a:lvl1pPr>
            <a:lvl2pPr marL="457200" indent="0" algn="ctr">
              <a:buFontTx/>
              <a:buNone/>
              <a:defRPr>
                <a:solidFill>
                  <a:schemeClr val="tx2"/>
                </a:solidFill>
              </a:defRPr>
            </a:lvl2pPr>
            <a:lvl3pPr marL="914400" indent="0" algn="ctr">
              <a:buFontTx/>
              <a:buNone/>
              <a:defRPr>
                <a:solidFill>
                  <a:schemeClr val="tx2"/>
                </a:solidFill>
              </a:defRPr>
            </a:lvl3pPr>
            <a:lvl4pPr marL="1371600" indent="0" algn="ctr">
              <a:buFontTx/>
              <a:buNone/>
              <a:defRPr>
                <a:solidFill>
                  <a:schemeClr val="tx2"/>
                </a:solidFill>
              </a:defRPr>
            </a:lvl4pPr>
            <a:lvl5pPr marL="1828800" indent="0" algn="ctr">
              <a:buFontTx/>
              <a:buNone/>
              <a:defRPr>
                <a:solidFill>
                  <a:schemeClr val="tx2"/>
                </a:solidFill>
              </a:defRPr>
            </a:lvl5pPr>
          </a:lstStyle>
          <a:p>
            <a:pPr lvl="0"/>
            <a:r>
              <a:rPr lang="en-US" smtClean="0"/>
              <a:t>Click to edit Master text styles</a:t>
            </a:r>
          </a:p>
        </p:txBody>
      </p:sp>
      <p:sp>
        <p:nvSpPr>
          <p:cNvPr id="11" name="Text Placeholder 10"/>
          <p:cNvSpPr>
            <a:spLocks noGrp="1"/>
          </p:cNvSpPr>
          <p:nvPr>
            <p:ph type="body" sz="quarter" idx="15"/>
          </p:nvPr>
        </p:nvSpPr>
        <p:spPr>
          <a:xfrm>
            <a:off x="457200" y="3729722"/>
            <a:ext cx="2286000" cy="305830"/>
          </a:xfrm>
          <a:prstGeom prst="rect">
            <a:avLst/>
          </a:prstGeom>
        </p:spPr>
        <p:txBody>
          <a:bodyPr lIns="0" tIns="0" rIns="0" bIns="0"/>
          <a:lstStyle>
            <a:lvl1pPr marL="0" indent="0" algn="ctr">
              <a:spcBef>
                <a:spcPts val="0"/>
              </a:spcBef>
              <a:buFontTx/>
              <a:buNone/>
              <a:defRPr sz="1400">
                <a:solidFill>
                  <a:schemeClr val="accent1"/>
                </a:solidFill>
              </a:defRPr>
            </a:lvl1pPr>
            <a:lvl2pPr marL="457200" indent="0" algn="ctr">
              <a:buFontTx/>
              <a:buNone/>
              <a:defRPr sz="1400">
                <a:solidFill>
                  <a:schemeClr val="accent1"/>
                </a:solidFill>
              </a:defRPr>
            </a:lvl2pPr>
            <a:lvl3pPr marL="914400" indent="0" algn="ctr">
              <a:buFontTx/>
              <a:buNone/>
              <a:defRPr sz="1400">
                <a:solidFill>
                  <a:schemeClr val="accent1"/>
                </a:solidFill>
              </a:defRPr>
            </a:lvl3pPr>
            <a:lvl4pPr marL="1371600" indent="0" algn="ctr">
              <a:buFontTx/>
              <a:buNone/>
              <a:defRPr sz="1400">
                <a:solidFill>
                  <a:schemeClr val="accent1"/>
                </a:solidFill>
              </a:defRPr>
            </a:lvl4pPr>
            <a:lvl5pPr marL="1828800" indent="0" algn="ctr">
              <a:buFontTx/>
              <a:buNone/>
              <a:defRPr sz="1400">
                <a:solidFill>
                  <a:schemeClr val="accent1"/>
                </a:solidFill>
              </a:defRPr>
            </a:lvl5pPr>
          </a:lstStyle>
          <a:p>
            <a:pPr lvl="0"/>
            <a:r>
              <a:rPr lang="en-US" smtClean="0"/>
              <a:t>Click to edit Master text styles</a:t>
            </a:r>
          </a:p>
        </p:txBody>
      </p:sp>
      <p:sp>
        <p:nvSpPr>
          <p:cNvPr id="4" name="Rectangle 3"/>
          <p:cNvSpPr/>
          <p:nvPr userDrawn="1"/>
        </p:nvSpPr>
        <p:spPr>
          <a:xfrm>
            <a:off x="450057" y="6302977"/>
            <a:ext cx="457200" cy="246888"/>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0"/>
          <a:lstStyle/>
          <a:p>
            <a:pPr lvl="0"/>
            <a:fld id="{97DB266F-BD3B-43A9-A0A1-0D20C5923C2D}" type="slidenum">
              <a:rPr lang="en-US" sz="1000" smtClean="0">
                <a:solidFill>
                  <a:schemeClr val="accent5"/>
                </a:solidFill>
              </a:rPr>
              <a:pPr lvl="0"/>
              <a:t>‹#›</a:t>
            </a:fld>
            <a:endParaRPr lang="en-US" sz="1000" dirty="0" smtClean="0">
              <a:solidFill>
                <a:schemeClr val="accent5"/>
              </a:solidFill>
            </a:endParaRPr>
          </a:p>
        </p:txBody>
      </p:sp>
    </p:spTree>
    <p:extLst>
      <p:ext uri="{BB962C8B-B14F-4D97-AF65-F5344CB8AC3E}">
        <p14:creationId xmlns:p14="http://schemas.microsoft.com/office/powerpoint/2010/main" xmlns="" val="3791451580"/>
      </p:ext>
    </p:extLst>
  </p:cSld>
  <p:clrMapOvr>
    <a:masterClrMapping/>
  </p:clrMapOvr>
  <p:transition spd="slow">
    <p:wipe dir="r"/>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and 2 Bio's">
    <p:spTree>
      <p:nvGrpSpPr>
        <p:cNvPr id="1" name=""/>
        <p:cNvGrpSpPr/>
        <p:nvPr/>
      </p:nvGrpSpPr>
      <p:grpSpPr>
        <a:xfrm>
          <a:off x="0" y="0"/>
          <a:ext cx="0" cy="0"/>
          <a:chOff x="0" y="0"/>
          <a:chExt cx="0" cy="0"/>
        </a:xfrm>
      </p:grpSpPr>
      <p:sp>
        <p:nvSpPr>
          <p:cNvPr id="2" name="Title 1"/>
          <p:cNvSpPr>
            <a:spLocks noGrp="1"/>
          </p:cNvSpPr>
          <p:nvPr>
            <p:ph type="title"/>
          </p:nvPr>
        </p:nvSpPr>
        <p:spPr>
          <a:xfrm>
            <a:off x="460248" y="381000"/>
            <a:ext cx="8229600" cy="301752"/>
          </a:xfrm>
          <a:prstGeom prst="rect">
            <a:avLst/>
          </a:prstGeom>
        </p:spPr>
        <p:txBody>
          <a:bodyPr lIns="0" rIns="0" bIns="0" anchor="t" anchorCtr="0">
            <a:noAutofit/>
          </a:bodyPr>
          <a:lstStyle>
            <a:lvl1pPr algn="l">
              <a:lnSpc>
                <a:spcPts val="2400"/>
              </a:lnSpc>
              <a:defRPr sz="2400">
                <a:solidFill>
                  <a:schemeClr val="accent1"/>
                </a:solidFill>
                <a:latin typeface="Arial" panose="020B0604020202020204" pitchFamily="34" charset="0"/>
                <a:cs typeface="Arial" panose="020B0604020202020204" pitchFamily="34" charset="0"/>
              </a:defRPr>
            </a:lvl1pPr>
          </a:lstStyle>
          <a:p>
            <a:r>
              <a:rPr lang="en-US" smtClean="0"/>
              <a:t>Click to edit Master title style</a:t>
            </a:r>
            <a:endParaRPr lang="en-US" dirty="0"/>
          </a:p>
        </p:txBody>
      </p:sp>
      <p:sp>
        <p:nvSpPr>
          <p:cNvPr id="3" name="Content Placeholder 2"/>
          <p:cNvSpPr>
            <a:spLocks noGrp="1"/>
          </p:cNvSpPr>
          <p:nvPr>
            <p:ph idx="1"/>
          </p:nvPr>
        </p:nvSpPr>
        <p:spPr>
          <a:xfrm>
            <a:off x="3276600" y="1600201"/>
            <a:ext cx="5410200" cy="1981200"/>
          </a:xfrm>
          <a:prstGeom prst="rect">
            <a:avLst/>
          </a:prstGeom>
        </p:spPr>
        <p:txBody>
          <a:bodyPr lIns="0" tIns="0" rIns="0" bIns="0">
            <a:noAutofit/>
          </a:bodyPr>
          <a:lstStyle>
            <a:lvl1pPr marL="0" indent="0">
              <a:lnSpc>
                <a:spcPct val="100000"/>
              </a:lnSpc>
              <a:spcBef>
                <a:spcPts val="0"/>
              </a:spcBef>
              <a:spcAft>
                <a:spcPts val="1200"/>
              </a:spcAft>
              <a:buFontTx/>
              <a:buNone/>
              <a:defRPr sz="1000">
                <a:solidFill>
                  <a:schemeClr val="tx1"/>
                </a:solidFill>
                <a:latin typeface="Arial" panose="020B0604020202020204" pitchFamily="34" charset="0"/>
                <a:cs typeface="Arial" panose="020B0604020202020204" pitchFamily="34" charset="0"/>
              </a:defRPr>
            </a:lvl1pPr>
            <a:lvl2pPr marL="515938" indent="-174625">
              <a:lnSpc>
                <a:spcPts val="2200"/>
              </a:lnSpc>
              <a:spcBef>
                <a:spcPts val="0"/>
              </a:spcBef>
              <a:spcAft>
                <a:spcPts val="1200"/>
              </a:spcAft>
              <a:defRPr sz="1400">
                <a:solidFill>
                  <a:schemeClr val="tx1"/>
                </a:solidFill>
                <a:latin typeface="Arial" panose="020B0604020202020204" pitchFamily="34" charset="0"/>
                <a:cs typeface="Arial" panose="020B0604020202020204" pitchFamily="34" charset="0"/>
              </a:defRPr>
            </a:lvl2pPr>
            <a:lvl3pPr marL="863600" indent="-180975">
              <a:lnSpc>
                <a:spcPts val="2200"/>
              </a:lnSpc>
              <a:spcBef>
                <a:spcPts val="0"/>
              </a:spcBef>
              <a:spcAft>
                <a:spcPts val="1200"/>
              </a:spcAft>
              <a:buClr>
                <a:srgbClr val="002C5F"/>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3pPr>
            <a:lvl4pPr marL="1196975" indent="-160338">
              <a:lnSpc>
                <a:spcPts val="2200"/>
              </a:lnSpc>
              <a:spcBef>
                <a:spcPts val="0"/>
              </a:spcBef>
              <a:spcAft>
                <a:spcPts val="1200"/>
              </a:spcAft>
              <a:buClr>
                <a:srgbClr val="002C5F"/>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4pPr>
            <a:lvl5pPr marL="1546225" indent="-180975">
              <a:lnSpc>
                <a:spcPts val="2200"/>
              </a:lnSpc>
              <a:spcBef>
                <a:spcPts val="0"/>
              </a:spcBef>
              <a:spcAft>
                <a:spcPts val="1200"/>
              </a:spcAft>
              <a:buClr>
                <a:srgbClr val="002C5F"/>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5pPr>
          </a:lstStyle>
          <a:p>
            <a:pPr lvl="0"/>
            <a:r>
              <a:rPr lang="en-US" smtClean="0"/>
              <a:t>Click to edit Master text styles</a:t>
            </a:r>
          </a:p>
        </p:txBody>
      </p:sp>
      <p:sp>
        <p:nvSpPr>
          <p:cNvPr id="5" name="Text Placeholder 4"/>
          <p:cNvSpPr>
            <a:spLocks noGrp="1"/>
          </p:cNvSpPr>
          <p:nvPr>
            <p:ph type="body" sz="quarter" idx="13"/>
          </p:nvPr>
        </p:nvSpPr>
        <p:spPr>
          <a:xfrm>
            <a:off x="457200" y="758952"/>
            <a:ext cx="8229600" cy="219456"/>
          </a:xfrm>
          <a:prstGeom prst="rect">
            <a:avLst/>
          </a:prstGeom>
        </p:spPr>
        <p:txBody>
          <a:bodyPr lIns="0" tIns="0" rIns="0" bIns="0" anchor="t" anchorCtr="0"/>
          <a:lstStyle>
            <a:lvl1pPr marL="0" indent="0">
              <a:lnSpc>
                <a:spcPts val="2000"/>
              </a:lnSpc>
              <a:spcBef>
                <a:spcPts val="0"/>
              </a:spcBef>
              <a:buFontTx/>
              <a:buNone/>
              <a:defRPr sz="1600" b="1">
                <a:solidFill>
                  <a:schemeClr val="bg2"/>
                </a:solidFill>
              </a:defRPr>
            </a:lvl1pPr>
            <a:lvl2pPr marL="457200" indent="0">
              <a:buFontTx/>
              <a:buNone/>
              <a:defRPr sz="1400"/>
            </a:lvl2pPr>
            <a:lvl3pPr marL="914400" indent="0">
              <a:buFontTx/>
              <a:buNone/>
              <a:defRPr sz="1400"/>
            </a:lvl3pPr>
            <a:lvl4pPr marL="1371600" indent="0">
              <a:buFontTx/>
              <a:buNone/>
              <a:defRPr sz="1400"/>
            </a:lvl4pPr>
            <a:lvl5pPr marL="1828800" indent="0">
              <a:buFontTx/>
              <a:buNone/>
              <a:defRPr sz="1400"/>
            </a:lvl5pPr>
          </a:lstStyle>
          <a:p>
            <a:pPr lvl="0"/>
            <a:r>
              <a:rPr lang="en-US" smtClean="0"/>
              <a:t>Click to edit Master text styles</a:t>
            </a:r>
          </a:p>
        </p:txBody>
      </p:sp>
      <p:sp>
        <p:nvSpPr>
          <p:cNvPr id="9" name="Text Placeholder 8"/>
          <p:cNvSpPr>
            <a:spLocks noGrp="1"/>
          </p:cNvSpPr>
          <p:nvPr>
            <p:ph type="body" sz="quarter" idx="14"/>
          </p:nvPr>
        </p:nvSpPr>
        <p:spPr>
          <a:xfrm>
            <a:off x="457200" y="2971800"/>
            <a:ext cx="2286000" cy="152400"/>
          </a:xfrm>
          <a:prstGeom prst="rect">
            <a:avLst/>
          </a:prstGeom>
        </p:spPr>
        <p:txBody>
          <a:bodyPr lIns="0" tIns="0" rIns="0" bIns="0"/>
          <a:lstStyle>
            <a:lvl1pPr marL="0" indent="0" algn="ctr">
              <a:spcBef>
                <a:spcPts val="0"/>
              </a:spcBef>
              <a:buFontTx/>
              <a:buNone/>
              <a:defRPr sz="1050" b="1">
                <a:solidFill>
                  <a:schemeClr val="bg2"/>
                </a:solidFill>
              </a:defRPr>
            </a:lvl1pPr>
            <a:lvl2pPr marL="457200" indent="0" algn="ctr">
              <a:buFontTx/>
              <a:buNone/>
              <a:defRPr>
                <a:solidFill>
                  <a:schemeClr val="tx2"/>
                </a:solidFill>
              </a:defRPr>
            </a:lvl2pPr>
            <a:lvl3pPr marL="914400" indent="0" algn="ctr">
              <a:buFontTx/>
              <a:buNone/>
              <a:defRPr>
                <a:solidFill>
                  <a:schemeClr val="tx2"/>
                </a:solidFill>
              </a:defRPr>
            </a:lvl3pPr>
            <a:lvl4pPr marL="1371600" indent="0" algn="ctr">
              <a:buFontTx/>
              <a:buNone/>
              <a:defRPr>
                <a:solidFill>
                  <a:schemeClr val="tx2"/>
                </a:solidFill>
              </a:defRPr>
            </a:lvl4pPr>
            <a:lvl5pPr marL="1828800" indent="0" algn="ctr">
              <a:buFontTx/>
              <a:buNone/>
              <a:defRPr>
                <a:solidFill>
                  <a:schemeClr val="tx2"/>
                </a:solidFill>
              </a:defRPr>
            </a:lvl5pPr>
          </a:lstStyle>
          <a:p>
            <a:pPr lvl="0"/>
            <a:r>
              <a:rPr lang="en-US" smtClean="0"/>
              <a:t>Click to edit Master text styles</a:t>
            </a:r>
          </a:p>
        </p:txBody>
      </p:sp>
      <p:sp>
        <p:nvSpPr>
          <p:cNvPr id="11" name="Text Placeholder 10"/>
          <p:cNvSpPr>
            <a:spLocks noGrp="1"/>
          </p:cNvSpPr>
          <p:nvPr>
            <p:ph type="body" sz="quarter" idx="15"/>
          </p:nvPr>
        </p:nvSpPr>
        <p:spPr>
          <a:xfrm>
            <a:off x="457200" y="3124200"/>
            <a:ext cx="2286000" cy="305830"/>
          </a:xfrm>
          <a:prstGeom prst="rect">
            <a:avLst/>
          </a:prstGeom>
        </p:spPr>
        <p:txBody>
          <a:bodyPr lIns="0" tIns="0" rIns="0" bIns="0"/>
          <a:lstStyle>
            <a:lvl1pPr marL="0" indent="0" algn="ctr">
              <a:spcBef>
                <a:spcPts val="0"/>
              </a:spcBef>
              <a:buFontTx/>
              <a:buNone/>
              <a:defRPr sz="1050">
                <a:solidFill>
                  <a:schemeClr val="accent1"/>
                </a:solidFill>
              </a:defRPr>
            </a:lvl1pPr>
            <a:lvl2pPr marL="457200" indent="0" algn="ctr">
              <a:buFontTx/>
              <a:buNone/>
              <a:defRPr sz="1400">
                <a:solidFill>
                  <a:schemeClr val="accent1"/>
                </a:solidFill>
              </a:defRPr>
            </a:lvl2pPr>
            <a:lvl3pPr marL="914400" indent="0" algn="ctr">
              <a:buFontTx/>
              <a:buNone/>
              <a:defRPr sz="1400">
                <a:solidFill>
                  <a:schemeClr val="accent1"/>
                </a:solidFill>
              </a:defRPr>
            </a:lvl3pPr>
            <a:lvl4pPr marL="1371600" indent="0" algn="ctr">
              <a:buFontTx/>
              <a:buNone/>
              <a:defRPr sz="1400">
                <a:solidFill>
                  <a:schemeClr val="accent1"/>
                </a:solidFill>
              </a:defRPr>
            </a:lvl4pPr>
            <a:lvl5pPr marL="1828800" indent="0" algn="ctr">
              <a:buFontTx/>
              <a:buNone/>
              <a:defRPr sz="1400">
                <a:solidFill>
                  <a:schemeClr val="accent1"/>
                </a:solidFill>
              </a:defRPr>
            </a:lvl5pPr>
          </a:lstStyle>
          <a:p>
            <a:pPr lvl="0"/>
            <a:r>
              <a:rPr lang="en-US" smtClean="0"/>
              <a:t>Click to edit Master text styles</a:t>
            </a:r>
          </a:p>
        </p:txBody>
      </p:sp>
      <p:sp>
        <p:nvSpPr>
          <p:cNvPr id="4" name="Rectangle 3"/>
          <p:cNvSpPr/>
          <p:nvPr userDrawn="1"/>
        </p:nvSpPr>
        <p:spPr>
          <a:xfrm>
            <a:off x="450057" y="6302977"/>
            <a:ext cx="457200" cy="244387"/>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0"/>
          <a:lstStyle/>
          <a:p>
            <a:pPr lvl="0"/>
            <a:fld id="{E1C63789-1ECD-4A76-BA3E-F6A19EF2C5B1}" type="slidenum">
              <a:rPr lang="en-US" sz="1000" smtClean="0">
                <a:solidFill>
                  <a:schemeClr val="accent5"/>
                </a:solidFill>
              </a:rPr>
              <a:pPr lvl="0"/>
              <a:t>‹#›</a:t>
            </a:fld>
            <a:endParaRPr lang="en-US" sz="1000" dirty="0" smtClean="0">
              <a:solidFill>
                <a:schemeClr val="accent5"/>
              </a:solidFill>
            </a:endParaRPr>
          </a:p>
        </p:txBody>
      </p:sp>
    </p:spTree>
    <p:extLst>
      <p:ext uri="{BB962C8B-B14F-4D97-AF65-F5344CB8AC3E}">
        <p14:creationId xmlns:p14="http://schemas.microsoft.com/office/powerpoint/2010/main" xmlns="" val="3057709536"/>
      </p:ext>
    </p:extLst>
  </p:cSld>
  <p:clrMapOvr>
    <a:masterClrMapping/>
  </p:clrMapOvr>
  <p:transition spd="slow">
    <p:wipe dir="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2F14F100-10F1-4D26-AC2A-AB639CD763BF}" type="datetimeFigureOut">
              <a:rPr lang="zh-CN" altLang="en-US" smtClean="0"/>
              <a:t>2019/10/10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FA3774A-5832-4A16-BF84-F8C7C2A3DAAE}" type="slidenum">
              <a:rPr lang="en-US" smtClean="0"/>
              <a:pPr/>
              <a:t>‹#›</a:t>
            </a:fld>
            <a:endParaRPr lang="en-US"/>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2F14F100-10F1-4D26-AC2A-AB639CD763BF}" type="datetimeFigureOut">
              <a:rPr lang="zh-CN" altLang="en-US" smtClean="0"/>
              <a:t>2019/10/10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FA3774A-5832-4A16-BF84-F8C7C2A3DAAE}" type="slidenum">
              <a:rPr lang="en-US" smtClean="0"/>
              <a:pPr/>
              <a:t>‹#›</a:t>
            </a:fld>
            <a:endParaRPr lang="en-US"/>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2F14F100-10F1-4D26-AC2A-AB639CD763BF}" type="datetimeFigureOut">
              <a:rPr lang="zh-CN" altLang="en-US" smtClean="0"/>
              <a:t>2019/10/10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FA3774A-5832-4A16-BF84-F8C7C2A3DAAE}" type="slidenum">
              <a:rPr lang="en-US" smtClean="0"/>
              <a:pPr/>
              <a:t>‹#›</a:t>
            </a:fld>
            <a:endParaRPr lang="en-US"/>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2F14F100-10F1-4D26-AC2A-AB639CD763BF}" type="datetimeFigureOut">
              <a:rPr lang="zh-CN" altLang="en-US" smtClean="0"/>
              <a:t>2019/10/10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FA3774A-5832-4A16-BF84-F8C7C2A3DAAE}" type="slidenum">
              <a:rPr lang="en-US" smtClean="0"/>
              <a:pPr/>
              <a:t>‹#›</a:t>
            </a:fld>
            <a:endParaRPr lang="en-US"/>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F14F100-10F1-4D26-AC2A-AB639CD763BF}" type="datetimeFigureOut">
              <a:rPr lang="zh-CN" altLang="en-US" smtClean="0"/>
              <a:t>2019/10/10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FA3774A-5832-4A16-BF84-F8C7C2A3DAAE}" type="slidenum">
              <a:rPr lang="en-US" smtClean="0"/>
              <a:pPr/>
              <a:t>‹#›</a:t>
            </a:fld>
            <a:endParaRPr lang="en-US"/>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2F14F100-10F1-4D26-AC2A-AB639CD763BF}" type="datetimeFigureOut">
              <a:rPr lang="zh-CN" altLang="en-US" smtClean="0"/>
              <a:t>2019/10/10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FA3774A-5832-4A16-BF84-F8C7C2A3DAAE}" type="slidenum">
              <a:rPr lang="en-US" smtClean="0"/>
              <a:pPr/>
              <a:t>‹#›</a:t>
            </a:fld>
            <a:endParaRPr lang="en-US"/>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2F14F100-10F1-4D26-AC2A-AB639CD763BF}" type="datetimeFigureOut">
              <a:rPr lang="zh-CN" altLang="en-US" smtClean="0"/>
              <a:t>2019/10/10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FA3774A-5832-4A16-BF84-F8C7C2A3DAAE}" type="slidenum">
              <a:rPr lang="en-US" smtClean="0"/>
              <a:pPr/>
              <a:t>‹#›</a:t>
            </a:fld>
            <a:endParaRPr lang="en-US"/>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F14F100-10F1-4D26-AC2A-AB639CD763BF}" type="datetimeFigureOut">
              <a:rPr lang="zh-CN" altLang="en-US" smtClean="0"/>
              <a:t>2019/10/10</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A3774A-5832-4A16-BF84-F8C7C2A3DAAE}" type="slidenum">
              <a:rPr lang="en-US" smtClean="0"/>
              <a:pPr/>
              <a:t>‹#›</a:t>
            </a:fld>
            <a:endParaRPr lang="en-US"/>
          </a:p>
        </p:txBody>
      </p:sp>
      <p:sp>
        <p:nvSpPr>
          <p:cNvPr id="7" name="fl"/>
          <p:cNvSpPr txBox="1"/>
          <p:nvPr userDrawn="1"/>
        </p:nvSpPr>
        <p:spPr>
          <a:xfrm>
            <a:off x="0" y="6520180"/>
            <a:ext cx="9144000" cy="369332"/>
          </a:xfrm>
          <a:prstGeom prst="rect">
            <a:avLst/>
          </a:prstGeom>
          <a:noFill/>
        </p:spPr>
        <p:txBody>
          <a:bodyPr vert="horz" rtlCol="0">
            <a:spAutoFit/>
          </a:bodyPr>
          <a:lstStyle/>
          <a:p>
            <a:endParaRPr lang="en-US">
              <a:solidFill>
                <a:schemeClr val="tx1"/>
              </a:solidFill>
            </a:endParaRPr>
          </a:p>
        </p:txBody>
      </p:sp>
    </p:spTree>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660" r:id="rId13"/>
    <p:sldLayoutId id="2147483703" r:id="rId14"/>
    <p:sldLayoutId id="2147483704" r:id="rId15"/>
    <p:sldLayoutId id="2147483705" r:id="rId16"/>
    <p:sldLayoutId id="2147483700" r:id="rId17"/>
    <p:sldLayoutId id="2147483701" r:id="rId18"/>
    <p:sldLayoutId id="2147483702" r:id="rId19"/>
    <p:sldLayoutId id="2147483650" r:id="rId20"/>
    <p:sldLayoutId id="2147483680" r:id="rId21"/>
    <p:sldLayoutId id="2147483706" r:id="rId22"/>
    <p:sldLayoutId id="2147483707" r:id="rId23"/>
    <p:sldLayoutId id="2147483708" r:id="rId24"/>
    <p:sldLayoutId id="2147483677" r:id="rId25"/>
    <p:sldLayoutId id="2147483679" r:id="rId26"/>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chart" Target="../charts/char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0"/>
            <a:ext cx="6858000" cy="1761744"/>
          </a:xfrm>
        </p:spPr>
        <p:txBody>
          <a:bodyPr/>
          <a:lstStyle/>
          <a:p>
            <a:r>
              <a:rPr lang="en-GB" altLang="zh-CN" sz="3500" b="1" dirty="0" smtClean="0">
                <a:solidFill>
                  <a:srgbClr val="002060"/>
                </a:solidFill>
              </a:rPr>
              <a:t>History </a:t>
            </a:r>
            <a:r>
              <a:rPr lang="en-GB" altLang="zh-CN" sz="3500" b="1" dirty="0">
                <a:solidFill>
                  <a:srgbClr val="002060"/>
                </a:solidFill>
              </a:rPr>
              <a:t>of Mutual </a:t>
            </a:r>
            <a:r>
              <a:rPr lang="en-US" altLang="zh-CN" sz="3500" b="1" dirty="0" smtClean="0">
                <a:solidFill>
                  <a:srgbClr val="002060"/>
                </a:solidFill>
              </a:rPr>
              <a:t>F</a:t>
            </a:r>
            <a:r>
              <a:rPr lang="en-GB" altLang="zh-CN" sz="3500" b="1" dirty="0" smtClean="0">
                <a:solidFill>
                  <a:srgbClr val="002060"/>
                </a:solidFill>
              </a:rPr>
              <a:t>und industry </a:t>
            </a:r>
            <a:r>
              <a:rPr lang="zh-CN" altLang="en-US" sz="3500" b="1" dirty="0" smtClean="0">
                <a:solidFill>
                  <a:srgbClr val="002060"/>
                </a:solidFill>
              </a:rPr>
              <a:t>基</a:t>
            </a:r>
            <a:r>
              <a:rPr lang="zh-CN" altLang="en-US" sz="3500" b="1" dirty="0">
                <a:solidFill>
                  <a:srgbClr val="002060"/>
                </a:solidFill>
              </a:rPr>
              <a:t>金行业的历</a:t>
            </a:r>
            <a:r>
              <a:rPr lang="zh-CN" altLang="en-US" sz="3500" b="1" dirty="0" smtClean="0">
                <a:solidFill>
                  <a:srgbClr val="002060"/>
                </a:solidFill>
              </a:rPr>
              <a:t>史</a:t>
            </a:r>
            <a:endParaRPr kumimoji="1" lang="ja-JP" altLang="en-US" sz="3500" dirty="0"/>
          </a:p>
        </p:txBody>
      </p:sp>
    </p:spTree>
    <p:extLst>
      <p:ext uri="{BB962C8B-B14F-4D97-AF65-F5344CB8AC3E}">
        <p14:creationId xmlns:p14="http://schemas.microsoft.com/office/powerpoint/2010/main" xmlns="" val="2710081055"/>
      </p:ext>
    </p:extLst>
  </p:cSld>
  <p:clrMapOvr>
    <a:masterClrMapping/>
  </p:clrMapOvr>
  <p:transition spd="slow">
    <p:wipe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标题 2"/>
          <p:cNvSpPr>
            <a:spLocks noGrp="1"/>
          </p:cNvSpPr>
          <p:nvPr>
            <p:ph type="title"/>
          </p:nvPr>
        </p:nvSpPr>
        <p:spPr/>
        <p:txBody>
          <a:bodyPr>
            <a:normAutofit/>
          </a:bodyPr>
          <a:lstStyle/>
          <a:p>
            <a:pPr algn="l"/>
            <a:r>
              <a:rPr lang="zh-CN" altLang="en-US" sz="3500" b="1" dirty="0" smtClean="0">
                <a:solidFill>
                  <a:srgbClr val="002060"/>
                </a:solidFill>
              </a:rPr>
              <a:t>基金的起</a:t>
            </a:r>
            <a:r>
              <a:rPr lang="zh-CN" altLang="en-US" sz="3500" b="1" dirty="0">
                <a:solidFill>
                  <a:srgbClr val="002060"/>
                </a:solidFill>
              </a:rPr>
              <a:t>源：在英</a:t>
            </a:r>
            <a:r>
              <a:rPr lang="zh-CN" altLang="en-US" sz="3500" b="1" dirty="0" smtClean="0">
                <a:solidFill>
                  <a:srgbClr val="002060"/>
                </a:solidFill>
              </a:rPr>
              <a:t>国</a:t>
            </a:r>
            <a:r>
              <a:rPr lang="en-US" altLang="zh-CN" sz="3500" b="1" dirty="0" smtClean="0">
                <a:solidFill>
                  <a:srgbClr val="002060"/>
                </a:solidFill>
              </a:rPr>
              <a:t>5</a:t>
            </a:r>
            <a:endParaRPr lang="zh-CN" altLang="en-US" sz="3500" b="1" dirty="0">
              <a:solidFill>
                <a:srgbClr val="002060"/>
              </a:solidFill>
            </a:endParaRPr>
          </a:p>
        </p:txBody>
      </p:sp>
      <p:sp>
        <p:nvSpPr>
          <p:cNvPr id="2" name="内容占位符 1"/>
          <p:cNvSpPr>
            <a:spLocks noGrp="1"/>
          </p:cNvSpPr>
          <p:nvPr>
            <p:ph idx="1"/>
          </p:nvPr>
        </p:nvSpPr>
        <p:spPr/>
        <p:txBody>
          <a:bodyPr rtlCol="0">
            <a:normAutofit/>
          </a:bodyPr>
          <a:lstStyle/>
          <a:p>
            <a:pPr marL="452628" fontAlgn="auto">
              <a:spcAft>
                <a:spcPts val="0"/>
              </a:spcAft>
              <a:buFont typeface="Wingdings" panose="05000000000000000000" pitchFamily="2" charset="2"/>
              <a:buChar char="Ø"/>
              <a:defRPr/>
            </a:pPr>
            <a:r>
              <a:rPr lang="zh-CN" altLang="en-US" sz="2000" dirty="0" smtClean="0"/>
              <a:t>投资基金的全盛时期是在</a:t>
            </a:r>
            <a:r>
              <a:rPr lang="en-US" altLang="zh-CN" sz="2000" dirty="0" smtClean="0"/>
              <a:t>1868</a:t>
            </a:r>
            <a:r>
              <a:rPr lang="zh-CN" altLang="en-US" sz="2000" dirty="0" smtClean="0"/>
              <a:t>年之后</a:t>
            </a:r>
            <a:endParaRPr lang="en-US" altLang="zh-CN" sz="2000" dirty="0" smtClean="0"/>
          </a:p>
          <a:p>
            <a:pPr lvl="1" fontAlgn="auto">
              <a:spcAft>
                <a:spcPts val="0"/>
              </a:spcAft>
              <a:defRPr/>
            </a:pPr>
            <a:r>
              <a:rPr lang="zh-CN" altLang="en-US" sz="1800" dirty="0"/>
              <a:t>苏格兰人</a:t>
            </a:r>
            <a:r>
              <a:rPr lang="en-US" altLang="zh-CN" sz="1800" dirty="0"/>
              <a:t>--</a:t>
            </a:r>
            <a:r>
              <a:rPr lang="zh-CN" altLang="en-US" sz="1800" dirty="0"/>
              <a:t>富来明，被认为是投资信托的先驱。他经过实地的考察后，认为美国铁路建设急需大量的资金，于是，</a:t>
            </a:r>
            <a:r>
              <a:rPr lang="en-US" altLang="zh-CN" sz="1800" dirty="0"/>
              <a:t>1873</a:t>
            </a:r>
            <a:r>
              <a:rPr lang="zh-CN" altLang="en-US" sz="1800" dirty="0"/>
              <a:t>年在投资基金的发祥地</a:t>
            </a:r>
            <a:r>
              <a:rPr lang="en-US" altLang="zh-CN" sz="1800" dirty="0"/>
              <a:t>--</a:t>
            </a:r>
            <a:r>
              <a:rPr lang="zh-CN" altLang="en-US" sz="1800" dirty="0"/>
              <a:t>丹地市，第一家专业管理基金的组织苏格兰美洲信托成</a:t>
            </a:r>
            <a:r>
              <a:rPr lang="zh-CN" altLang="en-US" sz="1800" dirty="0" smtClean="0"/>
              <a:t>立。</a:t>
            </a:r>
            <a:endParaRPr lang="en-US" altLang="zh-CN" sz="1800" dirty="0"/>
          </a:p>
          <a:p>
            <a:pPr lvl="1" fontAlgn="auto">
              <a:spcAft>
                <a:spcPts val="0"/>
              </a:spcAft>
              <a:defRPr/>
            </a:pPr>
            <a:r>
              <a:rPr lang="zh-CN" altLang="en-US" sz="1800" dirty="0"/>
              <a:t>到</a:t>
            </a:r>
            <a:r>
              <a:rPr lang="en-US" altLang="zh-CN" sz="1800" dirty="0"/>
              <a:t>1875</a:t>
            </a:r>
            <a:r>
              <a:rPr lang="zh-CN" altLang="en-US" sz="1800" dirty="0"/>
              <a:t>年，已经有</a:t>
            </a:r>
            <a:r>
              <a:rPr lang="en-US" altLang="zh-CN" sz="1800" dirty="0"/>
              <a:t>18</a:t>
            </a:r>
            <a:r>
              <a:rPr lang="zh-CN" altLang="en-US" sz="1800" dirty="0"/>
              <a:t>个与海外和殖民地信托类似的信托产生，信托实收资本总额超过</a:t>
            </a:r>
            <a:r>
              <a:rPr lang="en-US" altLang="zh-CN" sz="1800" dirty="0"/>
              <a:t>650</a:t>
            </a:r>
            <a:r>
              <a:rPr lang="zh-CN" altLang="en-US" sz="1800" dirty="0"/>
              <a:t>万英镑。</a:t>
            </a:r>
            <a:endParaRPr lang="en-US" altLang="zh-CN" sz="1800" dirty="0"/>
          </a:p>
          <a:p>
            <a:pPr lvl="1" fontAlgn="auto">
              <a:spcAft>
                <a:spcPts val="0"/>
              </a:spcAft>
              <a:defRPr/>
            </a:pPr>
            <a:r>
              <a:rPr lang="en-US" altLang="zh-CN" sz="1800" dirty="0"/>
              <a:t>1879</a:t>
            </a:r>
            <a:r>
              <a:rPr lang="zh-CN" altLang="en-US" sz="1800" dirty="0"/>
              <a:t>年</a:t>
            </a:r>
            <a:r>
              <a:rPr lang="en-US" altLang="zh-CN" sz="1800" dirty="0"/>
              <a:t>《</a:t>
            </a:r>
            <a:r>
              <a:rPr lang="zh-CN" altLang="en-US" sz="1800" dirty="0"/>
              <a:t>英国股份有限公司法</a:t>
            </a:r>
            <a:r>
              <a:rPr lang="en-US" altLang="zh-CN" sz="1800" dirty="0"/>
              <a:t>》</a:t>
            </a:r>
            <a:r>
              <a:rPr lang="zh-CN" altLang="en-US" sz="1800" dirty="0"/>
              <a:t>发布，从此投资基金从契约型进入股份有限公司专业管理时代，这也是基金发展史上的一次大飞跃。这种公司型基金取消了一些条款，比如对投资人支付实现确定股利等。投资证券及各类金融产品是它最大也是唯一的经营活动。其运作体制有一些企业化的味道，信托的意义已不复存在。</a:t>
            </a:r>
          </a:p>
        </p:txBody>
      </p:sp>
    </p:spTree>
    <p:extLst>
      <p:ext uri="{BB962C8B-B14F-4D97-AF65-F5344CB8AC3E}">
        <p14:creationId xmlns:p14="http://schemas.microsoft.com/office/powerpoint/2010/main" xmlns="" val="392134940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2"/>
          <p:cNvSpPr>
            <a:spLocks noGrp="1"/>
          </p:cNvSpPr>
          <p:nvPr>
            <p:ph type="title"/>
          </p:nvPr>
        </p:nvSpPr>
        <p:spPr/>
        <p:txBody>
          <a:bodyPr>
            <a:normAutofit/>
          </a:bodyPr>
          <a:lstStyle/>
          <a:p>
            <a:pPr algn="l"/>
            <a:r>
              <a:rPr lang="zh-CN" altLang="en-US" sz="3500" b="1" dirty="0" smtClean="0">
                <a:solidFill>
                  <a:srgbClr val="002060"/>
                </a:solidFill>
              </a:rPr>
              <a:t>基金的起</a:t>
            </a:r>
            <a:r>
              <a:rPr lang="zh-CN" altLang="en-US" sz="3500" b="1" dirty="0">
                <a:solidFill>
                  <a:srgbClr val="002060"/>
                </a:solidFill>
              </a:rPr>
              <a:t>源：在英</a:t>
            </a:r>
            <a:r>
              <a:rPr lang="zh-CN" altLang="en-US" sz="3500" b="1" dirty="0" smtClean="0">
                <a:solidFill>
                  <a:srgbClr val="002060"/>
                </a:solidFill>
              </a:rPr>
              <a:t>国</a:t>
            </a:r>
            <a:r>
              <a:rPr lang="en-US" altLang="zh-CN" sz="3500" b="1" dirty="0" smtClean="0">
                <a:solidFill>
                  <a:srgbClr val="002060"/>
                </a:solidFill>
              </a:rPr>
              <a:t>6</a:t>
            </a:r>
            <a:endParaRPr lang="zh-CN" altLang="en-US" sz="3500" b="1" dirty="0">
              <a:solidFill>
                <a:srgbClr val="002060"/>
              </a:solidFill>
            </a:endParaRPr>
          </a:p>
        </p:txBody>
      </p:sp>
      <p:sp>
        <p:nvSpPr>
          <p:cNvPr id="13315" name="内容占位符 1"/>
          <p:cNvSpPr>
            <a:spLocks noGrp="1"/>
          </p:cNvSpPr>
          <p:nvPr>
            <p:ph idx="1"/>
          </p:nvPr>
        </p:nvSpPr>
        <p:spPr/>
        <p:txBody>
          <a:bodyPr/>
          <a:lstStyle/>
          <a:p>
            <a:pPr>
              <a:buFont typeface="Wingdings" panose="05000000000000000000" pitchFamily="2" charset="2"/>
              <a:buChar char="Ø"/>
            </a:pPr>
            <a:r>
              <a:rPr lang="en-US" altLang="zh-CN" sz="2000" dirty="0" smtClean="0"/>
              <a:t>19</a:t>
            </a:r>
            <a:r>
              <a:rPr lang="zh-CN" altLang="en-US" sz="2000" dirty="0" smtClean="0"/>
              <a:t>世纪末和</a:t>
            </a:r>
            <a:r>
              <a:rPr lang="en-US" altLang="zh-CN" sz="2000" dirty="0" smtClean="0"/>
              <a:t>20</a:t>
            </a:r>
            <a:r>
              <a:rPr lang="zh-CN" altLang="en-US" sz="2000" dirty="0" smtClean="0"/>
              <a:t>世纪初是英国投资基金最为发达的阶段。英国的投资基金一直是以契约型封闭式为主。</a:t>
            </a:r>
            <a:endParaRPr lang="en-US" altLang="zh-CN" sz="2000" dirty="0" smtClean="0"/>
          </a:p>
          <a:p>
            <a:pPr>
              <a:buFont typeface="Wingdings" panose="05000000000000000000" pitchFamily="2" charset="2"/>
              <a:buChar char="Ø"/>
            </a:pPr>
            <a:r>
              <a:rPr lang="en-US" altLang="zh-CN" sz="2000" dirty="0" smtClean="0"/>
              <a:t>20</a:t>
            </a:r>
            <a:r>
              <a:rPr lang="zh-CN" altLang="en-US" sz="2000" dirty="0" smtClean="0"/>
              <a:t>世纪</a:t>
            </a:r>
            <a:r>
              <a:rPr lang="en-US" altLang="zh-CN" sz="2000" dirty="0" smtClean="0"/>
              <a:t>60</a:t>
            </a:r>
            <a:r>
              <a:rPr lang="zh-CN" altLang="en-US" sz="2000" dirty="0" smtClean="0"/>
              <a:t>年代后，开放式基金的总资产规模稳步增长，</a:t>
            </a:r>
            <a:r>
              <a:rPr lang="en-US" altLang="zh-CN" sz="2000" dirty="0" smtClean="0"/>
              <a:t>20</a:t>
            </a:r>
            <a:r>
              <a:rPr lang="zh-CN" altLang="en-US" sz="2000" dirty="0" smtClean="0"/>
              <a:t>世纪</a:t>
            </a:r>
            <a:r>
              <a:rPr lang="en-US" altLang="zh-CN" sz="2000" dirty="0" smtClean="0"/>
              <a:t>80</a:t>
            </a:r>
            <a:r>
              <a:rPr lang="zh-CN" altLang="en-US" sz="2000" dirty="0" smtClean="0"/>
              <a:t>年代更以高于</a:t>
            </a:r>
            <a:r>
              <a:rPr lang="en-US" altLang="zh-CN" sz="2000" dirty="0" smtClean="0"/>
              <a:t>25%</a:t>
            </a:r>
            <a:r>
              <a:rPr lang="zh-CN" altLang="en-US" sz="2000" dirty="0" smtClean="0"/>
              <a:t>的年平均增长率增长，远远高于封闭式基金的增长速度，</a:t>
            </a:r>
            <a:r>
              <a:rPr lang="en-US" altLang="zh-CN" sz="2000" dirty="0" smtClean="0"/>
              <a:t>1984</a:t>
            </a:r>
            <a:r>
              <a:rPr lang="zh-CN" altLang="en-US" sz="2000" dirty="0" smtClean="0"/>
              <a:t>年后开放式基金的规模已经高于封闭式基金。封闭式基金在</a:t>
            </a:r>
            <a:r>
              <a:rPr lang="en-US" altLang="zh-CN" sz="2000" dirty="0" smtClean="0"/>
              <a:t>1965</a:t>
            </a:r>
            <a:r>
              <a:rPr lang="zh-CN" altLang="en-US" sz="2000" dirty="0" smtClean="0"/>
              <a:t>年市值是开放式基金的</a:t>
            </a:r>
            <a:r>
              <a:rPr lang="en-US" altLang="zh-CN" sz="2000" dirty="0" smtClean="0"/>
              <a:t>6</a:t>
            </a:r>
            <a:r>
              <a:rPr lang="zh-CN" altLang="en-US" sz="2000" dirty="0" smtClean="0"/>
              <a:t>倍，而在</a:t>
            </a:r>
            <a:r>
              <a:rPr lang="en-US" altLang="zh-CN" sz="2000" dirty="0" smtClean="0"/>
              <a:t>1987</a:t>
            </a:r>
            <a:r>
              <a:rPr lang="zh-CN" altLang="en-US" sz="2000" dirty="0" smtClean="0"/>
              <a:t>年只有开放式基金的</a:t>
            </a:r>
            <a:r>
              <a:rPr lang="en-US" altLang="zh-CN" sz="2000" dirty="0" smtClean="0"/>
              <a:t>40%</a:t>
            </a:r>
            <a:r>
              <a:rPr lang="zh-CN" altLang="en-US" sz="2000" dirty="0" smtClean="0"/>
              <a:t>。已经高于封闭式基金。封闭式基金在</a:t>
            </a:r>
            <a:r>
              <a:rPr lang="en-US" altLang="zh-CN" sz="2000" dirty="0" smtClean="0"/>
              <a:t>1965</a:t>
            </a:r>
            <a:r>
              <a:rPr lang="zh-CN" altLang="en-US" sz="2000" dirty="0" smtClean="0"/>
              <a:t>年市值是开放式基金的</a:t>
            </a:r>
            <a:r>
              <a:rPr lang="en-US" altLang="zh-CN" sz="2000" dirty="0" smtClean="0"/>
              <a:t>6</a:t>
            </a:r>
            <a:r>
              <a:rPr lang="zh-CN" altLang="en-US" sz="2000" dirty="0" smtClean="0"/>
              <a:t>倍，而在</a:t>
            </a:r>
            <a:r>
              <a:rPr lang="en-US" altLang="zh-CN" sz="2000" dirty="0" smtClean="0"/>
              <a:t>1987</a:t>
            </a:r>
            <a:r>
              <a:rPr lang="zh-CN" altLang="en-US" sz="2000" dirty="0" smtClean="0"/>
              <a:t>年只有开放式基金的</a:t>
            </a:r>
            <a:r>
              <a:rPr lang="en-US" altLang="zh-CN" sz="2000" dirty="0" smtClean="0"/>
              <a:t>40%</a:t>
            </a:r>
            <a:r>
              <a:rPr lang="zh-CN" altLang="en-US" sz="2000" dirty="0" smtClean="0"/>
              <a:t>。</a:t>
            </a:r>
          </a:p>
          <a:p>
            <a:endParaRPr lang="zh-CN" altLang="en-US" sz="2300" dirty="0" smtClean="0"/>
          </a:p>
        </p:txBody>
      </p:sp>
    </p:spTree>
    <p:extLst>
      <p:ext uri="{BB962C8B-B14F-4D97-AF65-F5344CB8AC3E}">
        <p14:creationId xmlns:p14="http://schemas.microsoft.com/office/powerpoint/2010/main" xmlns="" val="316012235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2"/>
          <p:cNvSpPr>
            <a:spLocks noGrp="1"/>
          </p:cNvSpPr>
          <p:nvPr>
            <p:ph type="title"/>
          </p:nvPr>
        </p:nvSpPr>
        <p:spPr/>
        <p:txBody>
          <a:bodyPr>
            <a:normAutofit/>
          </a:bodyPr>
          <a:lstStyle/>
          <a:p>
            <a:pPr algn="l"/>
            <a:r>
              <a:rPr lang="zh-CN" altLang="en-US" sz="3500" b="1" dirty="0">
                <a:solidFill>
                  <a:srgbClr val="002060"/>
                </a:solidFill>
              </a:rPr>
              <a:t>开放式基金的发</a:t>
            </a:r>
            <a:r>
              <a:rPr lang="zh-CN" altLang="en-US" sz="3500" b="1" dirty="0" smtClean="0">
                <a:solidFill>
                  <a:srgbClr val="002060"/>
                </a:solidFill>
              </a:rPr>
              <a:t>展</a:t>
            </a:r>
            <a:r>
              <a:rPr lang="zh-CN" altLang="en-US" sz="3500" b="1" dirty="0">
                <a:solidFill>
                  <a:srgbClr val="002060"/>
                </a:solidFill>
              </a:rPr>
              <a:t>：</a:t>
            </a:r>
            <a:r>
              <a:rPr lang="zh-CN" altLang="en-US" sz="3500" b="1" dirty="0" smtClean="0">
                <a:solidFill>
                  <a:srgbClr val="002060"/>
                </a:solidFill>
              </a:rPr>
              <a:t>在</a:t>
            </a:r>
            <a:r>
              <a:rPr lang="zh-CN" altLang="en-US" sz="3500" b="1" dirty="0">
                <a:solidFill>
                  <a:srgbClr val="002060"/>
                </a:solidFill>
              </a:rPr>
              <a:t>美</a:t>
            </a:r>
            <a:r>
              <a:rPr lang="zh-CN" altLang="en-US" sz="3500" b="1" dirty="0" smtClean="0">
                <a:solidFill>
                  <a:srgbClr val="002060"/>
                </a:solidFill>
              </a:rPr>
              <a:t>国</a:t>
            </a:r>
            <a:r>
              <a:rPr lang="en-US" altLang="zh-CN" sz="3500" b="1" dirty="0" smtClean="0">
                <a:solidFill>
                  <a:srgbClr val="002060"/>
                </a:solidFill>
              </a:rPr>
              <a:t>1</a:t>
            </a:r>
            <a:endParaRPr lang="zh-CN" altLang="en-US" sz="3500" b="1" dirty="0">
              <a:solidFill>
                <a:srgbClr val="002060"/>
              </a:solidFill>
            </a:endParaRPr>
          </a:p>
        </p:txBody>
      </p:sp>
      <p:sp>
        <p:nvSpPr>
          <p:cNvPr id="2" name="内容占位符 1"/>
          <p:cNvSpPr>
            <a:spLocks noGrp="1"/>
          </p:cNvSpPr>
          <p:nvPr>
            <p:ph idx="1"/>
          </p:nvPr>
        </p:nvSpPr>
        <p:spPr/>
        <p:txBody>
          <a:bodyPr rtlCol="0">
            <a:normAutofit/>
          </a:bodyPr>
          <a:lstStyle/>
          <a:p>
            <a:pPr fontAlgn="auto">
              <a:spcAft>
                <a:spcPts val="0"/>
              </a:spcAft>
              <a:buFont typeface="Wingdings" panose="05000000000000000000" pitchFamily="2" charset="2"/>
              <a:buChar char="Ø"/>
              <a:defRPr/>
            </a:pPr>
            <a:r>
              <a:rPr lang="zh-CN" altLang="en-US" sz="2000" dirty="0"/>
              <a:t>投资基金起源于英国，在</a:t>
            </a:r>
            <a:r>
              <a:rPr lang="en-US" altLang="zh-CN" sz="2000" dirty="0"/>
              <a:t>20</a:t>
            </a:r>
            <a:r>
              <a:rPr lang="zh-CN" altLang="en-US" sz="2000" dirty="0"/>
              <a:t>世纪</a:t>
            </a:r>
            <a:r>
              <a:rPr lang="en-US" altLang="zh-CN" sz="2000" dirty="0"/>
              <a:t>20</a:t>
            </a:r>
            <a:r>
              <a:rPr lang="zh-CN" altLang="en-US" sz="2000" dirty="0"/>
              <a:t>年代传入美国后，得到极大的发展和普及。在</a:t>
            </a:r>
            <a:r>
              <a:rPr lang="en-US" altLang="zh-CN" sz="2000" dirty="0"/>
              <a:t>1980</a:t>
            </a:r>
            <a:r>
              <a:rPr lang="zh-CN" altLang="en-US" sz="2000" dirty="0"/>
              <a:t>年，仅有</a:t>
            </a:r>
            <a:r>
              <a:rPr lang="en-US" altLang="zh-CN" sz="2000" dirty="0"/>
              <a:t>1/16</a:t>
            </a:r>
            <a:r>
              <a:rPr lang="zh-CN" altLang="en-US" sz="2000" dirty="0"/>
              <a:t>的家庭投资于共同基金，时至今日，这个数字</a:t>
            </a:r>
            <a:r>
              <a:rPr lang="zh-CN" altLang="en-US" sz="2000" dirty="0" smtClean="0"/>
              <a:t>已经接近</a:t>
            </a:r>
            <a:r>
              <a:rPr lang="en-US" altLang="zh-CN" sz="2000" dirty="0" smtClean="0"/>
              <a:t>1/2</a:t>
            </a:r>
            <a:r>
              <a:rPr lang="zh-CN" altLang="en-US" sz="2000" dirty="0" smtClean="0"/>
              <a:t>，</a:t>
            </a:r>
            <a:r>
              <a:rPr lang="zh-CN" altLang="en-US" sz="2000" dirty="0"/>
              <a:t>美国已经从一个由储户构成的国家演变成一个由投资人构成的国家。今天，美国的投资基金业拥有世界上最大的资产量和最完备的管理系统，号称基金的王国。</a:t>
            </a:r>
          </a:p>
          <a:p>
            <a:pPr fontAlgn="auto">
              <a:spcAft>
                <a:spcPts val="0"/>
              </a:spcAft>
              <a:buFont typeface="Wingdings" panose="05000000000000000000" pitchFamily="2" charset="2"/>
              <a:buChar char="Ø"/>
              <a:defRPr/>
            </a:pPr>
            <a:r>
              <a:rPr lang="zh-CN" altLang="en-US" sz="2000" dirty="0"/>
              <a:t>通过对美国共同基金历史的回顾，我们能够在很大程度上解释共同基金业为何按现在的模式进行构造。这一历史部分发生在</a:t>
            </a:r>
            <a:r>
              <a:rPr lang="en-US" altLang="zh-CN" sz="2000" dirty="0"/>
              <a:t>20</a:t>
            </a:r>
            <a:r>
              <a:rPr lang="zh-CN" altLang="en-US" sz="2000" dirty="0"/>
              <a:t>世纪并跨越几个明显的时期</a:t>
            </a:r>
            <a:r>
              <a:rPr lang="zh-CN" altLang="en-US" sz="2400" dirty="0"/>
              <a:t>。</a:t>
            </a:r>
          </a:p>
          <a:p>
            <a:pPr marL="365760" indent="-256032" fontAlgn="auto">
              <a:spcAft>
                <a:spcPts val="0"/>
              </a:spcAft>
              <a:buFont typeface="Wingdings 3"/>
              <a:buChar char=""/>
              <a:defRPr/>
            </a:pPr>
            <a:endParaRPr lang="zh-CN" altLang="en-US" dirty="0"/>
          </a:p>
        </p:txBody>
      </p:sp>
      <p:pic>
        <p:nvPicPr>
          <p:cNvPr id="171010" name="Picture 2" descr="C:\Users\e483440\Desktop\images.jp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6324600" y="4191000"/>
            <a:ext cx="2514600" cy="1819275"/>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00579253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内容占位符 1"/>
          <p:cNvSpPr>
            <a:spLocks noGrp="1"/>
          </p:cNvSpPr>
          <p:nvPr>
            <p:ph idx="1"/>
          </p:nvPr>
        </p:nvSpPr>
        <p:spPr/>
        <p:txBody>
          <a:bodyPr rtlCol="0">
            <a:normAutofit/>
          </a:bodyPr>
          <a:lstStyle/>
          <a:p>
            <a:pPr fontAlgn="auto">
              <a:spcAft>
                <a:spcPts val="0"/>
              </a:spcAft>
              <a:buFont typeface="Wingdings" panose="05000000000000000000" pitchFamily="2" charset="2"/>
              <a:buChar char="Ø"/>
              <a:defRPr/>
            </a:pPr>
            <a:r>
              <a:rPr lang="en-US" altLang="zh-CN" sz="2000" dirty="0" smtClean="0"/>
              <a:t>19</a:t>
            </a:r>
            <a:r>
              <a:rPr lang="zh-CN" altLang="en-US" sz="2000" dirty="0" smtClean="0"/>
              <a:t>世纪末</a:t>
            </a:r>
            <a:r>
              <a:rPr lang="en-US" altLang="zh-CN" sz="2000" dirty="0" smtClean="0"/>
              <a:t>20</a:t>
            </a:r>
            <a:r>
              <a:rPr lang="zh-CN" altLang="en-US" sz="2000" dirty="0" smtClean="0"/>
              <a:t>世纪初，在美国出现了一些与英格兰和苏格兰的投资信托类似的投资工具。</a:t>
            </a:r>
            <a:endParaRPr lang="en-US" altLang="zh-CN" sz="2000" dirty="0" smtClean="0"/>
          </a:p>
          <a:p>
            <a:pPr lvl="1" fontAlgn="auto">
              <a:spcAft>
                <a:spcPts val="0"/>
              </a:spcAft>
              <a:buFont typeface="Arial" pitchFamily="34" charset="0"/>
              <a:buChar char="–"/>
              <a:defRPr/>
            </a:pPr>
            <a:r>
              <a:rPr lang="en-US" altLang="zh-CN" sz="1800" dirty="0" smtClean="0"/>
              <a:t>1889</a:t>
            </a:r>
            <a:r>
              <a:rPr lang="zh-CN" altLang="en-US" sz="1800" dirty="0" smtClean="0"/>
              <a:t>年成立的纽约股票信托、</a:t>
            </a:r>
            <a:r>
              <a:rPr lang="en-US" altLang="zh-CN" sz="1800" dirty="0" smtClean="0"/>
              <a:t>1893</a:t>
            </a:r>
            <a:r>
              <a:rPr lang="zh-CN" altLang="en-US" sz="1800" dirty="0" smtClean="0"/>
              <a:t>年成立的波士顿个人财产信托以及</a:t>
            </a:r>
            <a:r>
              <a:rPr lang="en-US" altLang="zh-CN" sz="1800" dirty="0" smtClean="0"/>
              <a:t>1904</a:t>
            </a:r>
            <a:r>
              <a:rPr lang="zh-CN" altLang="en-US" sz="1800" dirty="0" smtClean="0"/>
              <a:t>年成立的铁路和电灯证券公司。</a:t>
            </a:r>
            <a:endParaRPr lang="en-US" altLang="zh-CN" sz="1800" dirty="0" smtClean="0"/>
          </a:p>
          <a:p>
            <a:pPr lvl="1" fontAlgn="auto">
              <a:spcAft>
                <a:spcPts val="0"/>
              </a:spcAft>
              <a:buFont typeface="Arial" pitchFamily="34" charset="0"/>
              <a:buChar char="–"/>
              <a:defRPr/>
            </a:pPr>
            <a:r>
              <a:rPr lang="zh-CN" altLang="en-US" sz="1800" dirty="0" smtClean="0"/>
              <a:t>诸如此类各种投资信托所代表的美国人的投资比例是微小的，在美国家庭金融资产价值中所占的比重远不到</a:t>
            </a:r>
            <a:r>
              <a:rPr lang="en-US" altLang="zh-CN" sz="1800" dirty="0" smtClean="0"/>
              <a:t>1%</a:t>
            </a:r>
            <a:r>
              <a:rPr lang="zh-CN" altLang="en-US" sz="2000" dirty="0" smtClean="0"/>
              <a:t>。</a:t>
            </a:r>
            <a:endParaRPr lang="en-US" altLang="zh-CN" sz="2000" dirty="0" smtClean="0"/>
          </a:p>
          <a:p>
            <a:pPr fontAlgn="auto">
              <a:spcAft>
                <a:spcPts val="0"/>
              </a:spcAft>
              <a:buFont typeface="Wingdings" panose="05000000000000000000" pitchFamily="2" charset="2"/>
              <a:buChar char="Ø"/>
              <a:defRPr/>
            </a:pPr>
            <a:r>
              <a:rPr lang="zh-CN" altLang="en-US" sz="2000" dirty="0" smtClean="0"/>
              <a:t>一战改变了美英的债务关系</a:t>
            </a:r>
            <a:endParaRPr lang="en-US" altLang="zh-CN" sz="2000" dirty="0" smtClean="0"/>
          </a:p>
          <a:p>
            <a:pPr lvl="1" fontAlgn="auto">
              <a:spcAft>
                <a:spcPts val="0"/>
              </a:spcAft>
              <a:buFont typeface="Arial" pitchFamily="34" charset="0"/>
              <a:buChar char="–"/>
              <a:defRPr/>
            </a:pPr>
            <a:r>
              <a:rPr lang="zh-CN" altLang="en-US" sz="1800" dirty="0" smtClean="0"/>
              <a:t>欧洲国家忙于战事</a:t>
            </a:r>
            <a:endParaRPr lang="en-US" altLang="zh-CN" sz="1800" dirty="0" smtClean="0"/>
          </a:p>
          <a:p>
            <a:pPr lvl="1" fontAlgn="auto">
              <a:spcAft>
                <a:spcPts val="0"/>
              </a:spcAft>
              <a:buFont typeface="Arial" pitchFamily="34" charset="0"/>
              <a:buChar char="–"/>
              <a:defRPr/>
            </a:pPr>
            <a:r>
              <a:rPr lang="zh-CN" altLang="en-US" sz="1800" dirty="0" smtClean="0"/>
              <a:t>美国忙于发展，财富积累。美国人有了闲钱</a:t>
            </a:r>
            <a:endParaRPr lang="en-US" altLang="zh-CN" sz="1800" dirty="0" smtClean="0"/>
          </a:p>
          <a:p>
            <a:pPr lvl="1" fontAlgn="auto">
              <a:spcAft>
                <a:spcPts val="0"/>
              </a:spcAft>
              <a:buFont typeface="Arial" pitchFamily="34" charset="0"/>
              <a:buChar char="–"/>
              <a:defRPr/>
            </a:pPr>
            <a:r>
              <a:rPr lang="zh-CN" altLang="en-US" sz="1800" dirty="0" smtClean="0"/>
              <a:t>战争债券，股票牛市，投资习惯的形成</a:t>
            </a:r>
            <a:endParaRPr lang="en-US" altLang="zh-CN" sz="1800" dirty="0" smtClean="0"/>
          </a:p>
        </p:txBody>
      </p:sp>
      <p:sp>
        <p:nvSpPr>
          <p:cNvPr id="4" name="标题 2"/>
          <p:cNvSpPr txBox="1">
            <a:spLocks/>
          </p:cNvSpPr>
          <p:nvPr/>
        </p:nvSpPr>
        <p:spPr>
          <a:xfrm>
            <a:off x="609600" y="4270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3500" b="1" dirty="0" smtClean="0">
                <a:solidFill>
                  <a:srgbClr val="002060"/>
                </a:solidFill>
              </a:rPr>
              <a:t>开放式基金的发展</a:t>
            </a:r>
            <a:r>
              <a:rPr lang="zh-CN" altLang="en-US" sz="3500" b="1" dirty="0">
                <a:solidFill>
                  <a:srgbClr val="002060"/>
                </a:solidFill>
              </a:rPr>
              <a:t>：</a:t>
            </a:r>
            <a:r>
              <a:rPr lang="zh-CN" altLang="en-US" sz="3500" b="1" dirty="0" smtClean="0">
                <a:solidFill>
                  <a:srgbClr val="002060"/>
                </a:solidFill>
              </a:rPr>
              <a:t>在美国</a:t>
            </a:r>
            <a:r>
              <a:rPr lang="en-US" altLang="zh-CN" sz="3500" b="1" dirty="0" smtClean="0">
                <a:solidFill>
                  <a:srgbClr val="002060"/>
                </a:solidFill>
              </a:rPr>
              <a:t>2</a:t>
            </a:r>
            <a:endParaRPr lang="zh-CN" altLang="en-US" sz="3500" b="1" dirty="0">
              <a:solidFill>
                <a:srgbClr val="002060"/>
              </a:solidFill>
            </a:endParaRPr>
          </a:p>
        </p:txBody>
      </p:sp>
    </p:spTree>
    <p:extLst>
      <p:ext uri="{BB962C8B-B14F-4D97-AF65-F5344CB8AC3E}">
        <p14:creationId xmlns:p14="http://schemas.microsoft.com/office/powerpoint/2010/main" xmlns="" val="147799655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pPr algn="l"/>
            <a:r>
              <a:rPr lang="zh-CN" altLang="en-US" sz="3500" b="1" dirty="0">
                <a:solidFill>
                  <a:srgbClr val="002060"/>
                </a:solidFill>
              </a:rPr>
              <a:t>开放式基金的发</a:t>
            </a:r>
            <a:r>
              <a:rPr lang="zh-CN" altLang="en-US" sz="3500" b="1" dirty="0" smtClean="0">
                <a:solidFill>
                  <a:srgbClr val="002060"/>
                </a:solidFill>
              </a:rPr>
              <a:t>展</a:t>
            </a:r>
            <a:r>
              <a:rPr lang="zh-CN" altLang="en-US" sz="3500" b="1" dirty="0">
                <a:solidFill>
                  <a:srgbClr val="002060"/>
                </a:solidFill>
              </a:rPr>
              <a:t>：</a:t>
            </a:r>
            <a:r>
              <a:rPr lang="zh-CN" altLang="en-US" sz="3500" b="1" dirty="0" smtClean="0">
                <a:solidFill>
                  <a:srgbClr val="002060"/>
                </a:solidFill>
              </a:rPr>
              <a:t>在</a:t>
            </a:r>
            <a:r>
              <a:rPr lang="zh-CN" altLang="en-US" sz="3500" b="1" dirty="0">
                <a:solidFill>
                  <a:srgbClr val="002060"/>
                </a:solidFill>
              </a:rPr>
              <a:t>美</a:t>
            </a:r>
            <a:r>
              <a:rPr lang="zh-CN" altLang="en-US" sz="3500" b="1" dirty="0" smtClean="0">
                <a:solidFill>
                  <a:srgbClr val="002060"/>
                </a:solidFill>
              </a:rPr>
              <a:t>国</a:t>
            </a:r>
            <a:r>
              <a:rPr lang="en-US" altLang="zh-CN" sz="3500" b="1" dirty="0" smtClean="0">
                <a:solidFill>
                  <a:srgbClr val="002060"/>
                </a:solidFill>
              </a:rPr>
              <a:t>3</a:t>
            </a:r>
            <a:endParaRPr lang="zh-CN" altLang="en-US" sz="3500" b="1" dirty="0">
              <a:solidFill>
                <a:srgbClr val="002060"/>
              </a:solidFill>
            </a:endParaRPr>
          </a:p>
        </p:txBody>
      </p:sp>
      <p:sp>
        <p:nvSpPr>
          <p:cNvPr id="22530" name="内容占位符 1"/>
          <p:cNvSpPr>
            <a:spLocks noGrp="1"/>
          </p:cNvSpPr>
          <p:nvPr>
            <p:ph idx="1"/>
          </p:nvPr>
        </p:nvSpPr>
        <p:spPr/>
        <p:txBody>
          <a:bodyPr rtlCol="0">
            <a:normAutofit/>
          </a:bodyPr>
          <a:lstStyle/>
          <a:p>
            <a:pPr fontAlgn="auto">
              <a:spcAft>
                <a:spcPts val="0"/>
              </a:spcAft>
              <a:buFont typeface="Wingdings" panose="05000000000000000000" pitchFamily="2" charset="2"/>
              <a:buChar char="Ø"/>
              <a:defRPr/>
            </a:pPr>
            <a:r>
              <a:rPr lang="zh-CN" altLang="en-US" sz="2000" dirty="0" smtClean="0"/>
              <a:t>开放式基金的出现</a:t>
            </a:r>
            <a:endParaRPr lang="en-US" altLang="zh-CN" sz="2000" dirty="0" smtClean="0"/>
          </a:p>
          <a:p>
            <a:pPr lvl="1" fontAlgn="auto">
              <a:spcAft>
                <a:spcPts val="0"/>
              </a:spcAft>
              <a:buFont typeface="Arial" pitchFamily="34" charset="0"/>
              <a:buChar char="–"/>
              <a:defRPr/>
            </a:pPr>
            <a:r>
              <a:rPr lang="en-US" altLang="zh-CN" sz="2000" dirty="0" smtClean="0"/>
              <a:t>20</a:t>
            </a:r>
            <a:r>
              <a:rPr lang="zh-CN" altLang="en-US" sz="2000" dirty="0" smtClean="0"/>
              <a:t>年代投资信托大致分为两种类型。第一种最流行的是类似于英格兰和苏格兰的投资信托，或我们目前所称的封闭式基金。</a:t>
            </a:r>
            <a:endParaRPr lang="en-US" altLang="zh-CN" sz="2000" dirty="0" smtClean="0"/>
          </a:p>
          <a:p>
            <a:pPr lvl="1" fontAlgn="auto">
              <a:spcAft>
                <a:spcPts val="0"/>
              </a:spcAft>
              <a:buFont typeface="Arial" pitchFamily="34" charset="0"/>
              <a:buChar char="–"/>
              <a:defRPr/>
            </a:pPr>
            <a:r>
              <a:rPr lang="en-US" altLang="zh-CN" sz="2000" dirty="0" smtClean="0"/>
              <a:t>1921</a:t>
            </a:r>
            <a:r>
              <a:rPr lang="zh-CN" altLang="en-US" sz="2000" dirty="0" smtClean="0"/>
              <a:t>年</a:t>
            </a:r>
            <a:r>
              <a:rPr lang="en-US" altLang="zh-CN" sz="2000" dirty="0" smtClean="0"/>
              <a:t>4</a:t>
            </a:r>
            <a:r>
              <a:rPr lang="zh-CN" altLang="en-US" sz="2000" dirty="0" smtClean="0"/>
              <a:t>月，美国出现了第一个投资基金组织美国国际证券信托，该基金的运作与此前的英国基金基本雷同，亦为封闭式基金，即基金发行在外的受益凭证数量固定不变，投资人只能在市场上进行受益凭证的交易，其价格由供求关系调节。从</a:t>
            </a:r>
            <a:r>
              <a:rPr lang="en-US" altLang="zh-CN" sz="2000" dirty="0" smtClean="0"/>
              <a:t>1924</a:t>
            </a:r>
            <a:r>
              <a:rPr lang="zh-CN" altLang="en-US" sz="2000" dirty="0" smtClean="0"/>
              <a:t>年开始至</a:t>
            </a:r>
            <a:r>
              <a:rPr lang="en-US" altLang="zh-CN" sz="2000" dirty="0" smtClean="0"/>
              <a:t>1929</a:t>
            </a:r>
            <a:r>
              <a:rPr lang="zh-CN" altLang="en-US" sz="2000" dirty="0" smtClean="0"/>
              <a:t>年的</a:t>
            </a:r>
            <a:r>
              <a:rPr lang="en-US" altLang="zh-CN" sz="2000" dirty="0" smtClean="0"/>
              <a:t>5</a:t>
            </a:r>
            <a:r>
              <a:rPr lang="zh-CN" altLang="en-US" sz="2000" dirty="0" smtClean="0"/>
              <a:t>年中，建立了</a:t>
            </a:r>
            <a:r>
              <a:rPr lang="en-US" altLang="zh-CN" sz="2000" dirty="0" smtClean="0"/>
              <a:t>56</a:t>
            </a:r>
            <a:r>
              <a:rPr lang="zh-CN" altLang="en-US" sz="2000" dirty="0" smtClean="0"/>
              <a:t>个封闭式投资信托。在大危机发生时，</a:t>
            </a:r>
            <a:r>
              <a:rPr lang="en-US" altLang="zh-CN" sz="2000" dirty="0" smtClean="0"/>
              <a:t>89</a:t>
            </a:r>
            <a:r>
              <a:rPr lang="zh-CN" altLang="en-US" sz="2000" dirty="0" smtClean="0"/>
              <a:t>个公开发售封闭式投资信托向公众披露其所持有的资产价值总额约为</a:t>
            </a:r>
            <a:r>
              <a:rPr lang="en-US" altLang="zh-CN" sz="2000" dirty="0" smtClean="0"/>
              <a:t>30</a:t>
            </a:r>
            <a:r>
              <a:rPr lang="zh-CN" altLang="en-US" sz="2000" dirty="0" smtClean="0"/>
              <a:t>亿美元。</a:t>
            </a:r>
          </a:p>
          <a:p>
            <a:pPr fontAlgn="auto">
              <a:spcAft>
                <a:spcPts val="0"/>
              </a:spcAft>
              <a:buFont typeface="Arial" pitchFamily="34" charset="0"/>
              <a:buChar char="•"/>
              <a:defRPr/>
            </a:pPr>
            <a:endParaRPr lang="zh-CN" altLang="en-US" dirty="0" smtClean="0"/>
          </a:p>
        </p:txBody>
      </p:sp>
    </p:spTree>
    <p:extLst>
      <p:ext uri="{BB962C8B-B14F-4D97-AF65-F5344CB8AC3E}">
        <p14:creationId xmlns:p14="http://schemas.microsoft.com/office/powerpoint/2010/main" xmlns="" val="331077792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pPr algn="l"/>
            <a:r>
              <a:rPr lang="zh-CN" altLang="en-US" sz="3500" b="1" dirty="0">
                <a:solidFill>
                  <a:srgbClr val="002060"/>
                </a:solidFill>
              </a:rPr>
              <a:t>开放式基金的发</a:t>
            </a:r>
            <a:r>
              <a:rPr lang="zh-CN" altLang="en-US" sz="3500" b="1" dirty="0" smtClean="0">
                <a:solidFill>
                  <a:srgbClr val="002060"/>
                </a:solidFill>
              </a:rPr>
              <a:t>展</a:t>
            </a:r>
            <a:r>
              <a:rPr lang="zh-CN" altLang="en-US" sz="3500" b="1" dirty="0">
                <a:solidFill>
                  <a:srgbClr val="002060"/>
                </a:solidFill>
              </a:rPr>
              <a:t>：</a:t>
            </a:r>
            <a:r>
              <a:rPr lang="zh-CN" altLang="en-US" sz="3500" b="1" dirty="0" smtClean="0">
                <a:solidFill>
                  <a:srgbClr val="002060"/>
                </a:solidFill>
              </a:rPr>
              <a:t>在</a:t>
            </a:r>
            <a:r>
              <a:rPr lang="zh-CN" altLang="en-US" sz="3500" b="1" dirty="0">
                <a:solidFill>
                  <a:srgbClr val="002060"/>
                </a:solidFill>
              </a:rPr>
              <a:t>美</a:t>
            </a:r>
            <a:r>
              <a:rPr lang="zh-CN" altLang="en-US" sz="3500" b="1" dirty="0" smtClean="0">
                <a:solidFill>
                  <a:srgbClr val="002060"/>
                </a:solidFill>
              </a:rPr>
              <a:t>国</a:t>
            </a:r>
            <a:r>
              <a:rPr lang="en-US" altLang="zh-CN" sz="3500" b="1" dirty="0" smtClean="0">
                <a:solidFill>
                  <a:srgbClr val="002060"/>
                </a:solidFill>
              </a:rPr>
              <a:t>4</a:t>
            </a:r>
            <a:endParaRPr lang="zh-CN" altLang="en-US" sz="3500" b="1" dirty="0">
              <a:solidFill>
                <a:srgbClr val="002060"/>
              </a:solidFill>
            </a:endParaRPr>
          </a:p>
        </p:txBody>
      </p:sp>
      <p:sp>
        <p:nvSpPr>
          <p:cNvPr id="17410" name="内容占位符 1"/>
          <p:cNvSpPr>
            <a:spLocks noGrp="1"/>
          </p:cNvSpPr>
          <p:nvPr>
            <p:ph idx="1"/>
          </p:nvPr>
        </p:nvSpPr>
        <p:spPr/>
        <p:txBody>
          <a:bodyPr/>
          <a:lstStyle/>
          <a:p>
            <a:pPr lvl="1">
              <a:defRPr/>
            </a:pPr>
            <a:r>
              <a:rPr lang="en-US" altLang="zh-CN" sz="2000" dirty="0"/>
              <a:t>1924</a:t>
            </a:r>
            <a:r>
              <a:rPr lang="zh-CN" altLang="en-US" sz="2000" dirty="0"/>
              <a:t>年，美国出现了第一只首次在设立时就向公众出售的开放式基金</a:t>
            </a:r>
            <a:r>
              <a:rPr lang="en-US" altLang="zh-CN" sz="2000" dirty="0"/>
              <a:t>--</a:t>
            </a:r>
            <a:r>
              <a:rPr lang="zh-CN" altLang="en-US" sz="2000" dirty="0"/>
              <a:t>马萨诸塞投资信托</a:t>
            </a:r>
            <a:endParaRPr lang="en-US" altLang="zh-CN" sz="2000" dirty="0"/>
          </a:p>
          <a:p>
            <a:pPr lvl="1">
              <a:defRPr/>
            </a:pPr>
            <a:r>
              <a:rPr lang="zh-CN" altLang="en-US" sz="2000" dirty="0"/>
              <a:t>它最初的资产规模只有</a:t>
            </a:r>
            <a:r>
              <a:rPr lang="en-US" altLang="zh-CN" sz="2000" dirty="0"/>
              <a:t>5</a:t>
            </a:r>
            <a:r>
              <a:rPr lang="zh-CN" altLang="en-US" sz="2000" dirty="0"/>
              <a:t>万美元，是由哈佛大学</a:t>
            </a:r>
            <a:r>
              <a:rPr lang="en-US" altLang="zh-CN" sz="2000" dirty="0"/>
              <a:t>200</a:t>
            </a:r>
            <a:r>
              <a:rPr lang="zh-CN" altLang="en-US" sz="2000" dirty="0"/>
              <a:t>名教授出资组成的。宗旨是为投资人提供专业化投资管理，其管理机构是马萨诸塞金融服务公司。这一基金发展到今天，资产已经超过</a:t>
            </a:r>
            <a:r>
              <a:rPr lang="en-US" altLang="zh-CN" sz="2000" dirty="0"/>
              <a:t>10</a:t>
            </a:r>
            <a:r>
              <a:rPr lang="zh-CN" altLang="en-US" sz="2000" dirty="0"/>
              <a:t>亿美元，有</a:t>
            </a:r>
            <a:r>
              <a:rPr lang="en-US" altLang="zh-CN" sz="2000" dirty="0"/>
              <a:t>85000</a:t>
            </a:r>
            <a:r>
              <a:rPr lang="zh-CN" altLang="en-US" sz="2000" dirty="0"/>
              <a:t>多个投资人。</a:t>
            </a:r>
            <a:endParaRPr lang="en-US" altLang="zh-CN" sz="2000" dirty="0"/>
          </a:p>
          <a:p>
            <a:pPr lvl="1">
              <a:defRPr/>
            </a:pPr>
            <a:r>
              <a:rPr lang="zh-CN" altLang="en-US" sz="2000" dirty="0"/>
              <a:t>开放式基金作为新生事</a:t>
            </a:r>
            <a:r>
              <a:rPr lang="zh-CN" altLang="en-US" sz="2000" dirty="0" smtClean="0"/>
              <a:t>物远</a:t>
            </a:r>
            <a:r>
              <a:rPr lang="zh-CN" altLang="en-US" sz="2000" dirty="0"/>
              <a:t>不如封闭式基金盛行，到</a:t>
            </a:r>
            <a:r>
              <a:rPr lang="en-US" altLang="zh-CN" sz="2000" dirty="0"/>
              <a:t>1929</a:t>
            </a:r>
            <a:r>
              <a:rPr lang="zh-CN" altLang="en-US" sz="2000" dirty="0"/>
              <a:t>年，仅有</a:t>
            </a:r>
            <a:r>
              <a:rPr lang="en-US" altLang="zh-CN" sz="2000" dirty="0"/>
              <a:t>19</a:t>
            </a:r>
            <a:r>
              <a:rPr lang="zh-CN" altLang="en-US" sz="2000" dirty="0"/>
              <a:t>只开放式基金，其总资产仅为</a:t>
            </a:r>
            <a:r>
              <a:rPr lang="en-US" altLang="zh-CN" sz="2000" dirty="0"/>
              <a:t>1.4</a:t>
            </a:r>
            <a:r>
              <a:rPr lang="zh-CN" altLang="en-US" sz="2000" dirty="0"/>
              <a:t>亿美元</a:t>
            </a:r>
          </a:p>
        </p:txBody>
      </p:sp>
    </p:spTree>
    <p:extLst>
      <p:ext uri="{BB962C8B-B14F-4D97-AF65-F5344CB8AC3E}">
        <p14:creationId xmlns:p14="http://schemas.microsoft.com/office/powerpoint/2010/main" xmlns="" val="158592960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2"/>
          <p:cNvSpPr>
            <a:spLocks noGrp="1"/>
          </p:cNvSpPr>
          <p:nvPr>
            <p:ph type="title"/>
          </p:nvPr>
        </p:nvSpPr>
        <p:spPr/>
        <p:txBody>
          <a:bodyPr>
            <a:normAutofit/>
          </a:bodyPr>
          <a:lstStyle/>
          <a:p>
            <a:pPr algn="l"/>
            <a:r>
              <a:rPr lang="zh-CN" altLang="en-US" sz="3500" b="1" dirty="0">
                <a:solidFill>
                  <a:srgbClr val="002060"/>
                </a:solidFill>
              </a:rPr>
              <a:t>开放式基金的发展：混乱的证券市场</a:t>
            </a:r>
          </a:p>
        </p:txBody>
      </p:sp>
      <p:sp>
        <p:nvSpPr>
          <p:cNvPr id="2" name="内容占位符 1"/>
          <p:cNvSpPr>
            <a:spLocks noGrp="1"/>
          </p:cNvSpPr>
          <p:nvPr>
            <p:ph idx="1"/>
          </p:nvPr>
        </p:nvSpPr>
        <p:spPr/>
        <p:txBody>
          <a:bodyPr rtlCol="0">
            <a:normAutofit fontScale="47500" lnSpcReduction="20000"/>
          </a:bodyPr>
          <a:lstStyle/>
          <a:p>
            <a:pPr marL="566928" indent="-457200" fontAlgn="auto">
              <a:spcAft>
                <a:spcPts val="0"/>
              </a:spcAft>
              <a:buFont typeface="Wingdings" panose="05000000000000000000" pitchFamily="2" charset="2"/>
              <a:buChar char="Ø"/>
              <a:defRPr/>
            </a:pPr>
            <a:r>
              <a:rPr lang="en-US" altLang="zh-CN" sz="4200" dirty="0" smtClean="0"/>
              <a:t>1921</a:t>
            </a:r>
            <a:r>
              <a:rPr lang="zh-CN" altLang="en-US" sz="4200" dirty="0" smtClean="0"/>
              <a:t>年到</a:t>
            </a:r>
            <a:r>
              <a:rPr lang="en-US" altLang="zh-CN" sz="4200" dirty="0" smtClean="0"/>
              <a:t>1929</a:t>
            </a:r>
            <a:r>
              <a:rPr lang="zh-CN" altLang="en-US" sz="4200" dirty="0" smtClean="0"/>
              <a:t>年的证券牛市</a:t>
            </a:r>
            <a:endParaRPr lang="en-US" altLang="zh-CN" sz="4200" dirty="0" smtClean="0"/>
          </a:p>
          <a:p>
            <a:pPr marL="566928" indent="-457200" fontAlgn="auto">
              <a:spcAft>
                <a:spcPts val="0"/>
              </a:spcAft>
              <a:buFont typeface="Wingdings" panose="05000000000000000000" pitchFamily="2" charset="2"/>
              <a:buChar char="Ø"/>
              <a:defRPr/>
            </a:pPr>
            <a:r>
              <a:rPr lang="zh-CN" altLang="en-US" sz="4200" dirty="0" smtClean="0"/>
              <a:t>规制缺乏，市场混乱</a:t>
            </a:r>
            <a:endParaRPr lang="en-US" altLang="zh-CN" sz="4200" dirty="0" smtClean="0"/>
          </a:p>
          <a:p>
            <a:pPr lvl="1" fontAlgn="auto">
              <a:spcAft>
                <a:spcPts val="0"/>
              </a:spcAft>
              <a:defRPr/>
            </a:pPr>
            <a:r>
              <a:rPr lang="zh-CN" altLang="en-US" sz="3600" dirty="0"/>
              <a:t>庞氏骗局</a:t>
            </a:r>
            <a:endParaRPr lang="en-US" altLang="zh-CN" sz="3600" dirty="0"/>
          </a:p>
          <a:p>
            <a:pPr lvl="1" fontAlgn="auto">
              <a:spcAft>
                <a:spcPts val="0"/>
              </a:spcAft>
              <a:defRPr/>
            </a:pPr>
            <a:r>
              <a:rPr lang="zh-CN" altLang="en-US" sz="3600" dirty="0"/>
              <a:t>溢价发行普遍</a:t>
            </a:r>
            <a:endParaRPr lang="en-US" altLang="zh-CN" sz="3600" dirty="0"/>
          </a:p>
          <a:p>
            <a:pPr lvl="1" fontAlgn="auto">
              <a:spcAft>
                <a:spcPts val="0"/>
              </a:spcAft>
              <a:defRPr/>
            </a:pPr>
            <a:r>
              <a:rPr lang="zh-CN" altLang="en-US" sz="3600" dirty="0"/>
              <a:t>缺乏监管</a:t>
            </a:r>
            <a:endParaRPr lang="en-US" altLang="zh-CN" sz="3600" dirty="0"/>
          </a:p>
          <a:p>
            <a:pPr marL="681228" indent="-571500" fontAlgn="auto">
              <a:spcAft>
                <a:spcPts val="0"/>
              </a:spcAft>
              <a:buFont typeface="Wingdings" panose="05000000000000000000" pitchFamily="2" charset="2"/>
              <a:buChar char="Ø"/>
              <a:defRPr/>
            </a:pPr>
            <a:r>
              <a:rPr lang="en-US" altLang="zh-CN" sz="4200" dirty="0" smtClean="0"/>
              <a:t>1929</a:t>
            </a:r>
            <a:r>
              <a:rPr lang="zh-CN" altLang="en-US" sz="4200" dirty="0" smtClean="0"/>
              <a:t>年股市崩溃</a:t>
            </a:r>
            <a:endParaRPr lang="en-US" altLang="zh-CN" sz="4200" dirty="0" smtClean="0"/>
          </a:p>
          <a:p>
            <a:pPr lvl="1">
              <a:defRPr/>
            </a:pPr>
            <a:r>
              <a:rPr lang="zh-CN" altLang="en-US" sz="3600" dirty="0"/>
              <a:t>经济危机导致</a:t>
            </a:r>
            <a:r>
              <a:rPr lang="en-US" altLang="zh-CN" sz="3600" dirty="0"/>
              <a:t>1929</a:t>
            </a:r>
            <a:r>
              <a:rPr lang="zh-CN" altLang="en-US" sz="3600" dirty="0"/>
              <a:t>年</a:t>
            </a:r>
            <a:r>
              <a:rPr lang="en-US" altLang="zh-CN" sz="3600" dirty="0"/>
              <a:t>10</a:t>
            </a:r>
            <a:r>
              <a:rPr lang="zh-CN" altLang="en-US" sz="3600" dirty="0"/>
              <a:t>月全球股市的崩溃，空头市场连续了</a:t>
            </a:r>
            <a:r>
              <a:rPr lang="en-US" altLang="zh-CN" sz="3600" dirty="0"/>
              <a:t>4</a:t>
            </a:r>
            <a:r>
              <a:rPr lang="zh-CN" altLang="en-US" sz="3600" dirty="0"/>
              <a:t>年多，从</a:t>
            </a:r>
            <a:r>
              <a:rPr lang="en-US" altLang="zh-CN" sz="3600" dirty="0"/>
              <a:t>1929</a:t>
            </a:r>
            <a:r>
              <a:rPr lang="zh-CN" altLang="en-US" sz="3600" dirty="0"/>
              <a:t>年年末到</a:t>
            </a:r>
            <a:r>
              <a:rPr lang="en-US" altLang="zh-CN" sz="3600" dirty="0"/>
              <a:t>1930</a:t>
            </a:r>
            <a:r>
              <a:rPr lang="zh-CN" altLang="en-US" sz="3600" dirty="0"/>
              <a:t>年年末，</a:t>
            </a:r>
            <a:r>
              <a:rPr lang="zh-CN" altLang="en-US" sz="3600" dirty="0" smtClean="0"/>
              <a:t>道琼</a:t>
            </a:r>
            <a:r>
              <a:rPr lang="zh-CN" altLang="en-US" sz="3600" dirty="0"/>
              <a:t>斯工业平均指数下跌了</a:t>
            </a:r>
            <a:r>
              <a:rPr lang="en-US" altLang="zh-CN" sz="3600" dirty="0"/>
              <a:t>34%</a:t>
            </a:r>
            <a:r>
              <a:rPr lang="zh-CN" altLang="en-US" sz="3600" dirty="0"/>
              <a:t>。封闭式基金资产净值下跌了</a:t>
            </a:r>
            <a:r>
              <a:rPr lang="en-US" altLang="zh-CN" sz="3600" dirty="0"/>
              <a:t>72</a:t>
            </a:r>
            <a:r>
              <a:rPr lang="en-US" altLang="zh-CN" sz="3600" dirty="0" smtClean="0"/>
              <a:t>%</a:t>
            </a:r>
            <a:r>
              <a:rPr lang="zh-CN" altLang="en-US" sz="3600" dirty="0"/>
              <a:t>，</a:t>
            </a:r>
            <a:r>
              <a:rPr lang="zh-CN" altLang="en-US" sz="3600" dirty="0" smtClean="0"/>
              <a:t>结</a:t>
            </a:r>
            <a:r>
              <a:rPr lang="zh-CN" altLang="en-US" sz="3600" dirty="0"/>
              <a:t>果封闭式基金成了投资者的毒</a:t>
            </a:r>
            <a:r>
              <a:rPr lang="zh-CN" altLang="en-US" sz="3600" dirty="0" smtClean="0"/>
              <a:t>药</a:t>
            </a:r>
            <a:r>
              <a:rPr lang="zh-CN" altLang="en-US" sz="3600" dirty="0"/>
              <a:t>。</a:t>
            </a:r>
            <a:r>
              <a:rPr lang="zh-CN" altLang="en-US" sz="3600" dirty="0" smtClean="0"/>
              <a:t>整个</a:t>
            </a:r>
            <a:r>
              <a:rPr lang="en-US" altLang="zh-CN" sz="3600" dirty="0"/>
              <a:t>30</a:t>
            </a:r>
            <a:r>
              <a:rPr lang="zh-CN" altLang="en-US" sz="3600" dirty="0"/>
              <a:t>年代没有推出一个新的封闭式基金。</a:t>
            </a:r>
            <a:endParaRPr lang="en-US" altLang="zh-CN" sz="3600" dirty="0"/>
          </a:p>
          <a:p>
            <a:pPr lvl="1">
              <a:defRPr/>
            </a:pPr>
            <a:r>
              <a:rPr lang="zh-CN" altLang="en-US" sz="3600" dirty="0"/>
              <a:t>股市的崩溃也同样降低了开放式基金的市值，但它也展现了其优势。可以随时赎回，不能过度借款，保持交好的投资组合流动性等，由于这些原因，开放式基金较封闭式基金的情况要好得多。例如，在</a:t>
            </a:r>
            <a:r>
              <a:rPr lang="en-US" altLang="zh-CN" sz="3600" dirty="0"/>
              <a:t>1929</a:t>
            </a:r>
            <a:r>
              <a:rPr lang="zh-CN" altLang="en-US" sz="3600" dirty="0"/>
              <a:t>年</a:t>
            </a:r>
            <a:r>
              <a:rPr lang="en-US" altLang="zh-CN" sz="3600" dirty="0"/>
              <a:t>9</a:t>
            </a:r>
            <a:r>
              <a:rPr lang="zh-CN" altLang="en-US" sz="3600" dirty="0"/>
              <a:t>月到</a:t>
            </a:r>
            <a:r>
              <a:rPr lang="en-US" altLang="zh-CN" sz="3600" dirty="0"/>
              <a:t>1932</a:t>
            </a:r>
            <a:r>
              <a:rPr lang="zh-CN" altLang="en-US" sz="3600" dirty="0"/>
              <a:t>年</a:t>
            </a:r>
            <a:r>
              <a:rPr lang="en-US" altLang="zh-CN" sz="3600" dirty="0"/>
              <a:t>7</a:t>
            </a:r>
            <a:r>
              <a:rPr lang="zh-CN" altLang="en-US" sz="3600" dirty="0"/>
              <a:t>月，与</a:t>
            </a:r>
            <a:r>
              <a:rPr lang="zh-CN" altLang="en-US" sz="3600" dirty="0" smtClean="0"/>
              <a:t>道琼</a:t>
            </a:r>
            <a:r>
              <a:rPr lang="zh-CN" altLang="en-US" sz="3600" dirty="0"/>
              <a:t>斯工业平均指数下降了</a:t>
            </a:r>
            <a:r>
              <a:rPr lang="en-US" altLang="zh-CN" sz="3600" dirty="0"/>
              <a:t>89%</a:t>
            </a:r>
            <a:r>
              <a:rPr lang="zh-CN" altLang="en-US" sz="3600" dirty="0"/>
              <a:t>相比，</a:t>
            </a:r>
            <a:r>
              <a:rPr lang="en-US" altLang="zh-CN" sz="3600" dirty="0"/>
              <a:t>MIT</a:t>
            </a:r>
            <a:r>
              <a:rPr lang="zh-CN" altLang="en-US" sz="3600" dirty="0"/>
              <a:t>市值下降了</a:t>
            </a:r>
            <a:r>
              <a:rPr lang="en-US" altLang="zh-CN" sz="3600" dirty="0"/>
              <a:t>83%</a:t>
            </a:r>
            <a:r>
              <a:rPr lang="zh-CN" altLang="en-US" sz="3600" dirty="0"/>
              <a:t>，同期</a:t>
            </a:r>
            <a:r>
              <a:rPr lang="en-US" altLang="zh-CN" sz="3600" dirty="0"/>
              <a:t>MIT</a:t>
            </a:r>
            <a:r>
              <a:rPr lang="zh-CN" altLang="en-US" sz="3600" dirty="0"/>
              <a:t>赢得了新投资者和新资金的进入。</a:t>
            </a:r>
            <a:endParaRPr lang="en-US" altLang="zh-CN" sz="3600" dirty="0"/>
          </a:p>
          <a:p>
            <a:pPr lvl="1">
              <a:defRPr/>
            </a:pPr>
            <a:r>
              <a:rPr lang="zh-CN" altLang="en-US" sz="3600" dirty="0"/>
              <a:t>使众多投资者造成创伤的</a:t>
            </a:r>
            <a:r>
              <a:rPr lang="en-US" altLang="zh-CN" sz="3600" dirty="0"/>
              <a:t>1929</a:t>
            </a:r>
            <a:r>
              <a:rPr lang="zh-CN" altLang="en-US" sz="3600" dirty="0"/>
              <a:t>年的大崩溃对羽翼尚未丰满的共同基金业是一个严峻的考验。大崩溃暴露出喧嚣的</a:t>
            </a:r>
            <a:r>
              <a:rPr lang="en-US" altLang="zh-CN" sz="3600" dirty="0"/>
              <a:t>20</a:t>
            </a:r>
            <a:r>
              <a:rPr lang="zh-CN" altLang="en-US" sz="3600" dirty="0"/>
              <a:t>年代思维方式造就的封闭式结构的缺陷，而特别展现出开放式结构的基本价值。</a:t>
            </a:r>
          </a:p>
          <a:p>
            <a:pPr marL="621792" lvl="1" fontAlgn="auto">
              <a:spcBef>
                <a:spcPts val="324"/>
              </a:spcBef>
              <a:spcAft>
                <a:spcPts val="0"/>
              </a:spcAft>
              <a:buFont typeface="Verdana"/>
              <a:buChar char="◦"/>
              <a:defRPr/>
            </a:pPr>
            <a:endParaRPr lang="en-US" altLang="zh-CN" dirty="0" smtClean="0"/>
          </a:p>
          <a:p>
            <a:pPr marL="365760" indent="-256032" fontAlgn="auto">
              <a:spcAft>
                <a:spcPts val="0"/>
              </a:spcAft>
              <a:buFont typeface="Wingdings 3"/>
              <a:buChar char=""/>
              <a:defRPr/>
            </a:pPr>
            <a:endParaRPr lang="zh-CN" altLang="en-US" dirty="0"/>
          </a:p>
        </p:txBody>
      </p:sp>
    </p:spTree>
    <p:extLst>
      <p:ext uri="{BB962C8B-B14F-4D97-AF65-F5344CB8AC3E}">
        <p14:creationId xmlns:p14="http://schemas.microsoft.com/office/powerpoint/2010/main" xmlns="" val="87337950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rtlCol="0">
            <a:noAutofit/>
          </a:bodyPr>
          <a:lstStyle/>
          <a:p>
            <a:pPr algn="l" fontAlgn="auto">
              <a:spcAft>
                <a:spcPts val="0"/>
              </a:spcAft>
              <a:defRPr/>
            </a:pPr>
            <a:r>
              <a:rPr lang="zh-CN" altLang="en-US" sz="3500" b="1" dirty="0">
                <a:solidFill>
                  <a:srgbClr val="002060"/>
                </a:solidFill>
              </a:rPr>
              <a:t>开放式基金的发展： </a:t>
            </a:r>
            <a:r>
              <a:rPr lang="en-US" altLang="zh-CN" sz="3500" b="1" dirty="0" smtClean="0">
                <a:solidFill>
                  <a:srgbClr val="002060"/>
                </a:solidFill>
              </a:rPr>
              <a:t>20</a:t>
            </a:r>
            <a:r>
              <a:rPr lang="zh-CN" altLang="en-US" sz="3500" b="1" dirty="0">
                <a:solidFill>
                  <a:srgbClr val="002060"/>
                </a:solidFill>
              </a:rPr>
              <a:t>世纪</a:t>
            </a:r>
            <a:r>
              <a:rPr lang="en-US" altLang="zh-CN" sz="3500" b="1" dirty="0">
                <a:solidFill>
                  <a:srgbClr val="002060"/>
                </a:solidFill>
              </a:rPr>
              <a:t>30</a:t>
            </a:r>
            <a:r>
              <a:rPr lang="zh-CN" altLang="en-US" sz="3500" b="1" dirty="0">
                <a:solidFill>
                  <a:srgbClr val="002060"/>
                </a:solidFill>
              </a:rPr>
              <a:t>年</a:t>
            </a:r>
            <a:r>
              <a:rPr lang="zh-CN" altLang="en-US" sz="3500" b="1" dirty="0" smtClean="0">
                <a:solidFill>
                  <a:srgbClr val="002060"/>
                </a:solidFill>
              </a:rPr>
              <a:t>代，萧</a:t>
            </a:r>
            <a:r>
              <a:rPr lang="zh-CN" altLang="en-US" sz="3500" b="1" dirty="0">
                <a:solidFill>
                  <a:srgbClr val="002060"/>
                </a:solidFill>
              </a:rPr>
              <a:t>条和调整的年代</a:t>
            </a:r>
          </a:p>
        </p:txBody>
      </p:sp>
      <p:sp>
        <p:nvSpPr>
          <p:cNvPr id="2" name="内容占位符 1"/>
          <p:cNvSpPr>
            <a:spLocks noGrp="1"/>
          </p:cNvSpPr>
          <p:nvPr>
            <p:ph idx="1"/>
          </p:nvPr>
        </p:nvSpPr>
        <p:spPr/>
        <p:txBody>
          <a:bodyPr rtlCol="0">
            <a:normAutofit/>
          </a:bodyPr>
          <a:lstStyle/>
          <a:p>
            <a:pPr marL="395478" indent="-285750" fontAlgn="auto">
              <a:spcAft>
                <a:spcPts val="0"/>
              </a:spcAft>
              <a:buFont typeface="Wingdings" panose="05000000000000000000" pitchFamily="2" charset="2"/>
              <a:buChar char="Ø"/>
              <a:defRPr/>
            </a:pPr>
            <a:r>
              <a:rPr lang="en-US" altLang="zh-CN" sz="1600" dirty="0" smtClean="0"/>
              <a:t>1932</a:t>
            </a:r>
            <a:r>
              <a:rPr lang="zh-CN" altLang="en-US" sz="1600" dirty="0" smtClean="0"/>
              <a:t>年，美国全体选民选举富兰克林。罗斯福为总统，赞成其所承诺的通过更加激进的管理方法代替共和党自由放任的经济政策。经过</a:t>
            </a:r>
            <a:r>
              <a:rPr lang="en-US" altLang="zh-CN" sz="1600" dirty="0" smtClean="0"/>
              <a:t>7</a:t>
            </a:r>
            <a:r>
              <a:rPr lang="zh-CN" altLang="en-US" sz="1600" dirty="0" smtClean="0"/>
              <a:t>年的调整，联邦繁荣努力制定一些保护措施，遏止由于</a:t>
            </a:r>
            <a:r>
              <a:rPr lang="en-US" altLang="zh-CN" sz="1600" dirty="0" smtClean="0"/>
              <a:t>10</a:t>
            </a:r>
            <a:r>
              <a:rPr lang="zh-CN" altLang="en-US" sz="1600" dirty="0" smtClean="0"/>
              <a:t>年放任期间造成金融服务领域产生诸多问题的行为。伴随着对此行业的立法活动，国会通过了四个影响共同基金行业的主要法律。</a:t>
            </a:r>
          </a:p>
          <a:p>
            <a:pPr marL="395478" indent="-285750" fontAlgn="auto">
              <a:spcAft>
                <a:spcPts val="0"/>
              </a:spcAft>
              <a:buFont typeface="Wingdings" panose="05000000000000000000" pitchFamily="2" charset="2"/>
              <a:buChar char="Ø"/>
              <a:defRPr/>
            </a:pPr>
            <a:r>
              <a:rPr lang="en-US" altLang="zh-CN" sz="1600" dirty="0" smtClean="0"/>
              <a:t>1933</a:t>
            </a:r>
            <a:r>
              <a:rPr lang="zh-CN" altLang="en-US" sz="1600" dirty="0" smtClean="0"/>
              <a:t>年美国公布了</a:t>
            </a:r>
            <a:r>
              <a:rPr lang="en-US" altLang="zh-CN" sz="1600" dirty="0" smtClean="0"/>
              <a:t>《</a:t>
            </a:r>
            <a:r>
              <a:rPr lang="zh-CN" altLang="en-US" sz="1600" dirty="0" smtClean="0"/>
              <a:t>证券法</a:t>
            </a:r>
            <a:r>
              <a:rPr lang="en-US" altLang="zh-CN" sz="1600" dirty="0" smtClean="0"/>
              <a:t>》</a:t>
            </a:r>
            <a:r>
              <a:rPr lang="zh-CN" altLang="en-US" sz="1600" dirty="0" smtClean="0"/>
              <a:t>，涵盖了较共同基金更为广阔的领域。建立了任何公开发行证券的规则。</a:t>
            </a:r>
          </a:p>
          <a:p>
            <a:pPr marL="395478" indent="-285750" fontAlgn="auto">
              <a:spcAft>
                <a:spcPts val="0"/>
              </a:spcAft>
              <a:buFont typeface="Wingdings" panose="05000000000000000000" pitchFamily="2" charset="2"/>
              <a:buChar char="Ø"/>
              <a:defRPr/>
            </a:pPr>
            <a:r>
              <a:rPr lang="en-US" altLang="zh-CN" sz="1600" dirty="0" smtClean="0"/>
              <a:t>1934</a:t>
            </a:r>
            <a:r>
              <a:rPr lang="zh-CN" altLang="en-US" sz="1600" dirty="0" smtClean="0"/>
              <a:t>年美国公布了</a:t>
            </a:r>
            <a:r>
              <a:rPr lang="en-US" altLang="zh-CN" sz="1600" dirty="0" smtClean="0"/>
              <a:t>《</a:t>
            </a:r>
            <a:r>
              <a:rPr lang="zh-CN" altLang="en-US" sz="1600" dirty="0" smtClean="0"/>
              <a:t>证券交易法</a:t>
            </a:r>
            <a:r>
              <a:rPr lang="en-US" altLang="zh-CN" sz="1600" dirty="0" smtClean="0"/>
              <a:t>》</a:t>
            </a:r>
            <a:r>
              <a:rPr lang="zh-CN" altLang="en-US" sz="1600" dirty="0" smtClean="0"/>
              <a:t>，提出了公开交易有价证券的交易规则。建立了销售机构和过户代理人必须遵守的规则。过户代理人必须在相应的管理机构注册登记。</a:t>
            </a:r>
          </a:p>
          <a:p>
            <a:pPr marL="395478" indent="-285750" fontAlgn="auto">
              <a:spcAft>
                <a:spcPts val="0"/>
              </a:spcAft>
              <a:buFont typeface="Wingdings" panose="05000000000000000000" pitchFamily="2" charset="2"/>
              <a:buChar char="Ø"/>
              <a:defRPr/>
            </a:pPr>
            <a:r>
              <a:rPr lang="en-US" altLang="zh-CN" sz="1600" dirty="0" smtClean="0"/>
              <a:t>1940</a:t>
            </a:r>
            <a:r>
              <a:rPr lang="zh-CN" altLang="en-US" sz="1600" dirty="0" smtClean="0"/>
              <a:t>年美国公布了</a:t>
            </a:r>
            <a:r>
              <a:rPr lang="en-US" altLang="zh-CN" sz="1600" dirty="0" smtClean="0"/>
              <a:t>《</a:t>
            </a:r>
            <a:r>
              <a:rPr lang="zh-CN" altLang="en-US" sz="1600" dirty="0" smtClean="0"/>
              <a:t>投资公司法</a:t>
            </a:r>
            <a:r>
              <a:rPr lang="en-US" altLang="zh-CN" sz="1600" dirty="0" smtClean="0"/>
              <a:t>》</a:t>
            </a:r>
            <a:r>
              <a:rPr lang="zh-CN" altLang="en-US" sz="1600" dirty="0" smtClean="0"/>
              <a:t>。详细规范了投资基金的组成及管理的要件，特别关注实践中发生的对国家公共利益和投资人造成的不利影响等</a:t>
            </a:r>
            <a:r>
              <a:rPr lang="en-US" altLang="zh-CN" sz="1600" dirty="0" smtClean="0"/>
              <a:t>8</a:t>
            </a:r>
            <a:r>
              <a:rPr lang="zh-CN" altLang="en-US" sz="1600" dirty="0" smtClean="0"/>
              <a:t>个问题。为投资者提供了完整的法律保护，从而奠定了投资基金健全发展的法律基础。</a:t>
            </a:r>
          </a:p>
          <a:p>
            <a:pPr marL="395478" indent="-285750" fontAlgn="auto">
              <a:spcAft>
                <a:spcPts val="0"/>
              </a:spcAft>
              <a:buFont typeface="Wingdings" panose="05000000000000000000" pitchFamily="2" charset="2"/>
              <a:buChar char="Ø"/>
              <a:defRPr/>
            </a:pPr>
            <a:r>
              <a:rPr lang="en-US" altLang="zh-CN" sz="1600" dirty="0" smtClean="0"/>
              <a:t>1940</a:t>
            </a:r>
            <a:r>
              <a:rPr lang="zh-CN" altLang="en-US" sz="1600" dirty="0" smtClean="0"/>
              <a:t>年美国公布了</a:t>
            </a:r>
            <a:r>
              <a:rPr lang="en-US" altLang="zh-CN" sz="1600" dirty="0" smtClean="0"/>
              <a:t>《</a:t>
            </a:r>
            <a:r>
              <a:rPr lang="zh-CN" altLang="en-US" sz="1600" dirty="0" smtClean="0"/>
              <a:t>投资顾问法</a:t>
            </a:r>
            <a:r>
              <a:rPr lang="en-US" altLang="zh-CN" sz="1600" dirty="0" smtClean="0"/>
              <a:t>》</a:t>
            </a:r>
            <a:r>
              <a:rPr lang="zh-CN" altLang="en-US" sz="1600" dirty="0" smtClean="0"/>
              <a:t>。要求：任何给共同基金提供投资咨询服务的组织必须在证券交易委员会注册；还对投资顾问和基金公司所签合约做出了严格的限制。</a:t>
            </a:r>
            <a:endParaRPr lang="en-US" altLang="zh-CN" sz="1600" dirty="0" smtClean="0"/>
          </a:p>
          <a:p>
            <a:pPr marL="395478" indent="-285750" fontAlgn="auto">
              <a:spcAft>
                <a:spcPts val="0"/>
              </a:spcAft>
              <a:buFont typeface="Wingdings" panose="05000000000000000000" pitchFamily="2" charset="2"/>
              <a:buChar char="Ø"/>
              <a:defRPr/>
            </a:pPr>
            <a:r>
              <a:rPr lang="zh-CN" altLang="en-US" sz="1600" dirty="0" smtClean="0"/>
              <a:t>在此时期，共同基金行业更加呈现出现代的基金形态。在此期间或在</a:t>
            </a:r>
            <a:r>
              <a:rPr lang="en-US" altLang="zh-CN" sz="1600" dirty="0" smtClean="0"/>
              <a:t>1932</a:t>
            </a:r>
            <a:r>
              <a:rPr lang="zh-CN" altLang="en-US" sz="1600" dirty="0" smtClean="0"/>
              <a:t>年之后设立的基金已经具有了我们现在称之为开放式基金的属性：可随时赎回，不使用融资杠杆经营，仅发行不同份额等。</a:t>
            </a:r>
            <a:endParaRPr lang="zh-CN" altLang="en-US" sz="1600" dirty="0"/>
          </a:p>
        </p:txBody>
      </p:sp>
    </p:spTree>
    <p:extLst>
      <p:ext uri="{BB962C8B-B14F-4D97-AF65-F5344CB8AC3E}">
        <p14:creationId xmlns:p14="http://schemas.microsoft.com/office/powerpoint/2010/main" xmlns="" val="57683772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2"/>
          <p:cNvSpPr>
            <a:spLocks noGrp="1"/>
          </p:cNvSpPr>
          <p:nvPr>
            <p:ph type="title"/>
          </p:nvPr>
        </p:nvSpPr>
        <p:spPr/>
        <p:txBody>
          <a:bodyPr rtlCol="0">
            <a:noAutofit/>
          </a:bodyPr>
          <a:lstStyle/>
          <a:p>
            <a:pPr algn="l" fontAlgn="auto">
              <a:spcAft>
                <a:spcPts val="0"/>
              </a:spcAft>
              <a:defRPr/>
            </a:pPr>
            <a:r>
              <a:rPr lang="zh-CN" altLang="en-US" sz="3500" b="1" dirty="0">
                <a:solidFill>
                  <a:srgbClr val="002060"/>
                </a:solidFill>
              </a:rPr>
              <a:t>开放式基金的发展： </a:t>
            </a:r>
            <a:r>
              <a:rPr lang="en-US" altLang="zh-CN" sz="3500" b="1" dirty="0" smtClean="0">
                <a:solidFill>
                  <a:srgbClr val="002060"/>
                </a:solidFill>
              </a:rPr>
              <a:t>20</a:t>
            </a:r>
            <a:r>
              <a:rPr lang="zh-CN" altLang="en-US" sz="3500" b="1" dirty="0">
                <a:solidFill>
                  <a:srgbClr val="002060"/>
                </a:solidFill>
              </a:rPr>
              <a:t>世</a:t>
            </a:r>
            <a:r>
              <a:rPr lang="zh-CN" altLang="en-US" sz="3500" b="1" dirty="0" smtClean="0">
                <a:solidFill>
                  <a:srgbClr val="002060"/>
                </a:solidFill>
              </a:rPr>
              <a:t>纪</a:t>
            </a:r>
            <a:r>
              <a:rPr lang="en-US" altLang="zh-CN" sz="3500" b="1" dirty="0" smtClean="0">
                <a:solidFill>
                  <a:srgbClr val="002060"/>
                </a:solidFill>
              </a:rPr>
              <a:t>40-60</a:t>
            </a:r>
            <a:r>
              <a:rPr lang="zh-CN" altLang="en-US" sz="3500" b="1" dirty="0" smtClean="0">
                <a:solidFill>
                  <a:srgbClr val="002060"/>
                </a:solidFill>
              </a:rPr>
              <a:t>年代</a:t>
            </a:r>
            <a:r>
              <a:rPr lang="zh-CN" altLang="en-US" sz="3500" b="1" dirty="0">
                <a:solidFill>
                  <a:srgbClr val="002060"/>
                </a:solidFill>
              </a:rPr>
              <a:t>，</a:t>
            </a:r>
            <a:r>
              <a:rPr lang="zh-CN" altLang="en-US" sz="3500" b="1" dirty="0" smtClean="0">
                <a:solidFill>
                  <a:srgbClr val="002060"/>
                </a:solidFill>
              </a:rPr>
              <a:t>基金行业稳步增长</a:t>
            </a:r>
            <a:endParaRPr lang="zh-CN" altLang="en-US" sz="3500" b="1" dirty="0">
              <a:solidFill>
                <a:srgbClr val="002060"/>
              </a:solidFill>
            </a:endParaRPr>
          </a:p>
        </p:txBody>
      </p:sp>
      <p:sp>
        <p:nvSpPr>
          <p:cNvPr id="2" name="内容占位符 1"/>
          <p:cNvSpPr>
            <a:spLocks noGrp="1"/>
          </p:cNvSpPr>
          <p:nvPr>
            <p:ph idx="1"/>
          </p:nvPr>
        </p:nvSpPr>
        <p:spPr/>
        <p:txBody>
          <a:bodyPr rtlCol="0">
            <a:normAutofit fontScale="47500" lnSpcReduction="20000"/>
          </a:bodyPr>
          <a:lstStyle/>
          <a:p>
            <a:pPr marL="566928" indent="-457200" fontAlgn="auto">
              <a:spcAft>
                <a:spcPts val="0"/>
              </a:spcAft>
              <a:buFont typeface="Wingdings" panose="05000000000000000000" pitchFamily="2" charset="2"/>
              <a:buChar char="Ø"/>
              <a:defRPr/>
            </a:pPr>
            <a:r>
              <a:rPr lang="zh-CN" altLang="en-US" sz="3800" dirty="0" smtClean="0"/>
              <a:t>在随后的</a:t>
            </a:r>
            <a:r>
              <a:rPr lang="en-US" altLang="zh-CN" sz="3800" dirty="0" smtClean="0"/>
              <a:t>40</a:t>
            </a:r>
            <a:r>
              <a:rPr lang="zh-CN" altLang="en-US" sz="3800" dirty="0" smtClean="0"/>
              <a:t>年中，美国基金行业缓慢但稳步增长。基金持有的有价证券价值的增加和投资者购买的增加，使基金公司管理资产年增长率</a:t>
            </a:r>
            <a:r>
              <a:rPr lang="en-US" altLang="zh-CN" sz="3800" dirty="0" smtClean="0"/>
              <a:t>13%</a:t>
            </a:r>
            <a:r>
              <a:rPr lang="zh-CN" altLang="en-US" sz="3800" dirty="0" smtClean="0"/>
              <a:t>。新基金同样稳步增加。从</a:t>
            </a:r>
            <a:r>
              <a:rPr lang="en-US" altLang="zh-CN" sz="3800" dirty="0" smtClean="0"/>
              <a:t>1940</a:t>
            </a:r>
            <a:r>
              <a:rPr lang="zh-CN" altLang="en-US" sz="3800" dirty="0" smtClean="0"/>
              <a:t>年的</a:t>
            </a:r>
            <a:r>
              <a:rPr lang="en-US" altLang="zh-CN" sz="3800" dirty="0" smtClean="0"/>
              <a:t>68</a:t>
            </a:r>
            <a:r>
              <a:rPr lang="zh-CN" altLang="en-US" sz="3800" dirty="0" smtClean="0"/>
              <a:t>只增加到</a:t>
            </a:r>
            <a:r>
              <a:rPr lang="en-US" altLang="zh-CN" sz="3800" dirty="0" smtClean="0"/>
              <a:t>1951</a:t>
            </a:r>
            <a:r>
              <a:rPr lang="zh-CN" altLang="en-US" sz="3800" dirty="0" smtClean="0"/>
              <a:t>年的</a:t>
            </a:r>
            <a:r>
              <a:rPr lang="en-US" altLang="zh-CN" sz="3800" dirty="0" smtClean="0"/>
              <a:t>103</a:t>
            </a:r>
            <a:r>
              <a:rPr lang="zh-CN" altLang="en-US" sz="3800" dirty="0" smtClean="0"/>
              <a:t>只，在增加到</a:t>
            </a:r>
            <a:r>
              <a:rPr lang="en-US" altLang="zh-CN" sz="3800" dirty="0" smtClean="0"/>
              <a:t>1967</a:t>
            </a:r>
            <a:r>
              <a:rPr lang="zh-CN" altLang="en-US" sz="3800" dirty="0" smtClean="0"/>
              <a:t>年的</a:t>
            </a:r>
            <a:r>
              <a:rPr lang="en-US" altLang="zh-CN" sz="3800" dirty="0" smtClean="0"/>
              <a:t>204</a:t>
            </a:r>
            <a:r>
              <a:rPr lang="zh-CN" altLang="en-US" sz="3800" dirty="0" smtClean="0"/>
              <a:t>只；但到</a:t>
            </a:r>
            <a:r>
              <a:rPr lang="en-US" altLang="zh-CN" sz="3800" dirty="0" smtClean="0"/>
              <a:t>1980</a:t>
            </a:r>
            <a:r>
              <a:rPr lang="zh-CN" altLang="en-US" sz="3800" dirty="0" smtClean="0"/>
              <a:t>年，基金总数仍未达到</a:t>
            </a:r>
            <a:r>
              <a:rPr lang="en-US" altLang="zh-CN" sz="3800" dirty="0" smtClean="0"/>
              <a:t>500</a:t>
            </a:r>
            <a:r>
              <a:rPr lang="zh-CN" altLang="en-US" sz="3800" dirty="0" smtClean="0"/>
              <a:t>只。</a:t>
            </a:r>
            <a:r>
              <a:rPr lang="en-US" altLang="zh-CN" sz="3800" dirty="0" smtClean="0"/>
              <a:t>1970</a:t>
            </a:r>
            <a:r>
              <a:rPr lang="zh-CN" altLang="en-US" sz="3800" dirty="0" smtClean="0"/>
              <a:t>年时，美国已有投资基金</a:t>
            </a:r>
            <a:r>
              <a:rPr lang="en-US" altLang="zh-CN" sz="3800" dirty="0" smtClean="0"/>
              <a:t>361</a:t>
            </a:r>
            <a:r>
              <a:rPr lang="zh-CN" altLang="en-US" sz="3800" dirty="0" smtClean="0"/>
              <a:t>个，总资产近</a:t>
            </a:r>
            <a:r>
              <a:rPr lang="en-US" altLang="zh-CN" sz="3800" dirty="0" smtClean="0"/>
              <a:t>500</a:t>
            </a:r>
            <a:r>
              <a:rPr lang="zh-CN" altLang="en-US" sz="3800" dirty="0" smtClean="0"/>
              <a:t>亿美元，投资者逾千万人。</a:t>
            </a:r>
          </a:p>
          <a:p>
            <a:pPr marL="566928" indent="-457200" fontAlgn="auto">
              <a:spcAft>
                <a:spcPts val="0"/>
              </a:spcAft>
              <a:buFont typeface="Wingdings" panose="05000000000000000000" pitchFamily="2" charset="2"/>
              <a:buChar char="Ø"/>
              <a:defRPr/>
            </a:pPr>
            <a:r>
              <a:rPr lang="zh-CN" altLang="en-US" sz="3800" dirty="0" smtClean="0"/>
              <a:t>进入</a:t>
            </a:r>
            <a:r>
              <a:rPr lang="en-US" altLang="zh-CN" sz="3800" dirty="0" smtClean="0"/>
              <a:t>50</a:t>
            </a:r>
            <a:r>
              <a:rPr lang="zh-CN" altLang="en-US" sz="3800" dirty="0" smtClean="0"/>
              <a:t>年代，投资基金逐步从储蓄保值型走向增长型，人们开始重视对各类成长型股票进行投资。到</a:t>
            </a:r>
            <a:r>
              <a:rPr lang="en-US" altLang="zh-CN" sz="3800" dirty="0" smtClean="0"/>
              <a:t>1965</a:t>
            </a:r>
            <a:r>
              <a:rPr lang="zh-CN" altLang="en-US" sz="3800" dirty="0" smtClean="0"/>
              <a:t>年有</a:t>
            </a:r>
            <a:r>
              <a:rPr lang="en-US" altLang="zh-CN" sz="3800" dirty="0" smtClean="0"/>
              <a:t>50%</a:t>
            </a:r>
            <a:r>
              <a:rPr lang="zh-CN" altLang="en-US" sz="3800" dirty="0" smtClean="0"/>
              <a:t>的投资基金是以股票作为投资对象的基金，促进了美国股市的繁荣。</a:t>
            </a:r>
            <a:r>
              <a:rPr lang="en-US" altLang="zh-CN" sz="3800" dirty="0" smtClean="0"/>
              <a:t>1940</a:t>
            </a:r>
            <a:r>
              <a:rPr lang="zh-CN" altLang="en-US" sz="3800" dirty="0" smtClean="0"/>
              <a:t>年到</a:t>
            </a:r>
            <a:r>
              <a:rPr lang="en-US" altLang="zh-CN" sz="3800" dirty="0" smtClean="0"/>
              <a:t>1970</a:t>
            </a:r>
            <a:r>
              <a:rPr lang="zh-CN" altLang="en-US" sz="3800" dirty="0" smtClean="0"/>
              <a:t>年期间，相对于银行储蓄，共同基金几乎没有增长，</a:t>
            </a:r>
            <a:r>
              <a:rPr lang="en-US" altLang="zh-CN" sz="3800" dirty="0" smtClean="0"/>
              <a:t>1978</a:t>
            </a:r>
            <a:r>
              <a:rPr lang="zh-CN" altLang="en-US" sz="3800" dirty="0" smtClean="0"/>
              <a:t>年，共同基金总资产大约为</a:t>
            </a:r>
            <a:r>
              <a:rPr lang="en-US" altLang="zh-CN" sz="3800" dirty="0" smtClean="0"/>
              <a:t>550</a:t>
            </a:r>
            <a:r>
              <a:rPr lang="zh-CN" altLang="en-US" sz="3800" dirty="0" smtClean="0"/>
              <a:t>亿美元，而当年美国国内生产总值为</a:t>
            </a:r>
            <a:r>
              <a:rPr lang="en-US" altLang="zh-CN" sz="3800" dirty="0" smtClean="0"/>
              <a:t>2</a:t>
            </a:r>
            <a:r>
              <a:rPr lang="en-US" altLang="zh-CN" sz="3800" dirty="0"/>
              <a:t>.</a:t>
            </a:r>
            <a:r>
              <a:rPr lang="en-US" altLang="zh-CN" sz="3800" dirty="0" smtClean="0"/>
              <a:t>3</a:t>
            </a:r>
            <a:r>
              <a:rPr lang="zh-CN" altLang="en-US" sz="3800" dirty="0" smtClean="0"/>
              <a:t>亿美元。</a:t>
            </a:r>
          </a:p>
          <a:p>
            <a:pPr marL="566928" indent="-457200" fontAlgn="auto">
              <a:spcAft>
                <a:spcPts val="0"/>
              </a:spcAft>
              <a:buFont typeface="Wingdings" panose="05000000000000000000" pitchFamily="2" charset="2"/>
              <a:buChar char="Ø"/>
              <a:defRPr/>
            </a:pPr>
            <a:r>
              <a:rPr lang="zh-CN" altLang="en-US" sz="3800" dirty="0" smtClean="0"/>
              <a:t>到</a:t>
            </a:r>
            <a:r>
              <a:rPr lang="en-US" altLang="zh-CN" sz="3800" dirty="0" smtClean="0"/>
              <a:t>1960</a:t>
            </a:r>
            <a:r>
              <a:rPr lang="zh-CN" altLang="en-US" sz="3800" dirty="0" smtClean="0"/>
              <a:t>年，共同基金的增长使得国会对基金行业的研究提出了新的要求。</a:t>
            </a:r>
            <a:r>
              <a:rPr lang="en-US" altLang="zh-CN" sz="3800" dirty="0" smtClean="0"/>
              <a:t>1962</a:t>
            </a:r>
            <a:r>
              <a:rPr lang="zh-CN" altLang="en-US" sz="3800" dirty="0" smtClean="0"/>
              <a:t>年、</a:t>
            </a:r>
            <a:r>
              <a:rPr lang="en-US" altLang="zh-CN" sz="3800" dirty="0" smtClean="0"/>
              <a:t>1963</a:t>
            </a:r>
            <a:r>
              <a:rPr lang="zh-CN" altLang="en-US" sz="3800" dirty="0" smtClean="0"/>
              <a:t>年和</a:t>
            </a:r>
            <a:r>
              <a:rPr lang="en-US" altLang="zh-CN" sz="3800" dirty="0" smtClean="0"/>
              <a:t>1966</a:t>
            </a:r>
            <a:r>
              <a:rPr lang="zh-CN" altLang="en-US" sz="3800" dirty="0" smtClean="0"/>
              <a:t>年由美国证券交易委员会调查及委托调查的三份报告，关注基金份额持有人和基金管理公司之间存在的潜在利益冲突。这些报告敦促国会起草</a:t>
            </a:r>
            <a:r>
              <a:rPr lang="en-US" altLang="zh-CN" sz="3800" dirty="0" smtClean="0"/>
              <a:t>1970</a:t>
            </a:r>
            <a:r>
              <a:rPr lang="zh-CN" altLang="en-US" sz="3800" dirty="0" smtClean="0"/>
              <a:t>年修订案，对</a:t>
            </a:r>
            <a:r>
              <a:rPr lang="en-US" altLang="zh-CN" sz="3800" dirty="0" smtClean="0"/>
              <a:t>1940</a:t>
            </a:r>
            <a:r>
              <a:rPr lang="zh-CN" altLang="en-US" sz="3800" dirty="0" smtClean="0"/>
              <a:t>年</a:t>
            </a:r>
            <a:r>
              <a:rPr lang="en-US" altLang="zh-CN" sz="3800" dirty="0" smtClean="0"/>
              <a:t>《</a:t>
            </a:r>
            <a:r>
              <a:rPr lang="zh-CN" altLang="en-US" sz="3800" dirty="0" smtClean="0"/>
              <a:t>投资公司法</a:t>
            </a:r>
            <a:r>
              <a:rPr lang="en-US" altLang="zh-CN" sz="3800" dirty="0" smtClean="0"/>
              <a:t>》</a:t>
            </a:r>
            <a:r>
              <a:rPr lang="zh-CN" altLang="en-US" sz="3800" dirty="0" smtClean="0"/>
              <a:t>进行修订，以调整对共同基金的管理特别是增加对国家对基金分额持有人的保护，防止基金公司收取超额管理费。有关的</a:t>
            </a:r>
            <a:r>
              <a:rPr lang="en-US" altLang="zh-CN" sz="3800" dirty="0" smtClean="0"/>
              <a:t>70</a:t>
            </a:r>
            <a:r>
              <a:rPr lang="zh-CN" altLang="en-US" sz="3800" dirty="0" smtClean="0"/>
              <a:t>条修订条款对鼓励人们对托子顾问的超额收费提起诉讼起到了作用。</a:t>
            </a:r>
          </a:p>
          <a:p>
            <a:pPr marL="365760" indent="-256032" fontAlgn="auto">
              <a:spcAft>
                <a:spcPts val="0"/>
              </a:spcAft>
              <a:buFont typeface="Wingdings 3"/>
              <a:buChar char=""/>
              <a:defRPr/>
            </a:pPr>
            <a:endParaRPr lang="zh-CN" altLang="en-US" dirty="0"/>
          </a:p>
        </p:txBody>
      </p:sp>
    </p:spTree>
    <p:extLst>
      <p:ext uri="{BB962C8B-B14F-4D97-AF65-F5344CB8AC3E}">
        <p14:creationId xmlns:p14="http://schemas.microsoft.com/office/powerpoint/2010/main" xmlns="" val="32623157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2"/>
          <p:cNvSpPr>
            <a:spLocks noGrp="1"/>
          </p:cNvSpPr>
          <p:nvPr>
            <p:ph type="title"/>
          </p:nvPr>
        </p:nvSpPr>
        <p:spPr/>
        <p:txBody>
          <a:bodyPr>
            <a:noAutofit/>
          </a:bodyPr>
          <a:lstStyle/>
          <a:p>
            <a:pPr algn="l"/>
            <a:r>
              <a:rPr lang="zh-CN" altLang="en-US" sz="3500" b="1" dirty="0">
                <a:solidFill>
                  <a:srgbClr val="002060"/>
                </a:solidFill>
              </a:rPr>
              <a:t>开放式基金的发展</a:t>
            </a:r>
            <a:r>
              <a:rPr lang="zh-CN" altLang="en-US" sz="3500" b="1" dirty="0" smtClean="0">
                <a:solidFill>
                  <a:srgbClr val="002060"/>
                </a:solidFill>
              </a:rPr>
              <a:t>：</a:t>
            </a:r>
            <a:r>
              <a:rPr lang="en-US" altLang="zh-CN" sz="3500" b="1" dirty="0" smtClean="0">
                <a:solidFill>
                  <a:srgbClr val="002060"/>
                </a:solidFill>
              </a:rPr>
              <a:t>20</a:t>
            </a:r>
            <a:r>
              <a:rPr lang="zh-CN" altLang="en-US" sz="3500" b="1" dirty="0">
                <a:solidFill>
                  <a:srgbClr val="002060"/>
                </a:solidFill>
              </a:rPr>
              <a:t>世纪</a:t>
            </a:r>
            <a:r>
              <a:rPr lang="en-US" altLang="zh-CN" sz="3500" b="1" dirty="0">
                <a:solidFill>
                  <a:srgbClr val="002060"/>
                </a:solidFill>
              </a:rPr>
              <a:t>70</a:t>
            </a:r>
            <a:r>
              <a:rPr lang="zh-CN" altLang="en-US" sz="3500" b="1" dirty="0">
                <a:solidFill>
                  <a:srgbClr val="002060"/>
                </a:solidFill>
              </a:rPr>
              <a:t>年</a:t>
            </a:r>
            <a:r>
              <a:rPr lang="zh-CN" altLang="en-US" sz="3500" b="1" dirty="0" smtClean="0">
                <a:solidFill>
                  <a:srgbClr val="002060"/>
                </a:solidFill>
              </a:rPr>
              <a:t>代，爆</a:t>
            </a:r>
            <a:r>
              <a:rPr lang="zh-CN" altLang="en-US" sz="3500" b="1" dirty="0">
                <a:solidFill>
                  <a:srgbClr val="002060"/>
                </a:solidFill>
              </a:rPr>
              <a:t>发式增长</a:t>
            </a:r>
          </a:p>
        </p:txBody>
      </p:sp>
      <p:sp>
        <p:nvSpPr>
          <p:cNvPr id="2" name="内容占位符 1"/>
          <p:cNvSpPr>
            <a:spLocks noGrp="1"/>
          </p:cNvSpPr>
          <p:nvPr>
            <p:ph idx="1"/>
          </p:nvPr>
        </p:nvSpPr>
        <p:spPr/>
        <p:txBody>
          <a:bodyPr rtlCol="0">
            <a:normAutofit/>
          </a:bodyPr>
          <a:lstStyle/>
          <a:p>
            <a:pPr marL="566928" indent="-457200" fontAlgn="auto">
              <a:spcAft>
                <a:spcPts val="0"/>
              </a:spcAft>
              <a:buFont typeface="Wingdings" panose="05000000000000000000" pitchFamily="2" charset="2"/>
              <a:buChar char="Ø"/>
              <a:defRPr/>
            </a:pPr>
            <a:r>
              <a:rPr lang="zh-CN" altLang="en-US" sz="2000" dirty="0" smtClean="0"/>
              <a:t>开放式基金占主导</a:t>
            </a:r>
            <a:endParaRPr lang="en-US" altLang="zh-CN" sz="2000" dirty="0" smtClean="0"/>
          </a:p>
          <a:p>
            <a:pPr marL="566928" indent="-457200" fontAlgn="auto">
              <a:spcAft>
                <a:spcPts val="0"/>
              </a:spcAft>
              <a:buFont typeface="Wingdings" panose="05000000000000000000" pitchFamily="2" charset="2"/>
              <a:buChar char="Ø"/>
              <a:defRPr/>
            </a:pPr>
            <a:r>
              <a:rPr lang="en-US" altLang="zh-CN" sz="2000" dirty="0" smtClean="0"/>
              <a:t>70</a:t>
            </a:r>
            <a:r>
              <a:rPr lang="zh-CN" altLang="en-US" sz="2000" dirty="0" smtClean="0"/>
              <a:t>年代美国石油危机，经济滞涨</a:t>
            </a:r>
            <a:endParaRPr lang="en-US" altLang="zh-CN" sz="2000" dirty="0" smtClean="0"/>
          </a:p>
          <a:p>
            <a:pPr marL="566928" indent="-457200" fontAlgn="auto">
              <a:spcAft>
                <a:spcPts val="0"/>
              </a:spcAft>
              <a:buFont typeface="Wingdings" panose="05000000000000000000" pitchFamily="2" charset="2"/>
              <a:buChar char="Ø"/>
              <a:defRPr/>
            </a:pPr>
            <a:r>
              <a:rPr lang="zh-CN" altLang="en-US" sz="2000" dirty="0" smtClean="0"/>
              <a:t>货币市场基金的推出</a:t>
            </a:r>
            <a:endParaRPr lang="en-US" altLang="zh-CN" sz="2000" dirty="0" smtClean="0"/>
          </a:p>
          <a:p>
            <a:pPr marL="566928" indent="-457200" fontAlgn="auto">
              <a:spcAft>
                <a:spcPts val="0"/>
              </a:spcAft>
              <a:buFont typeface="Wingdings" panose="05000000000000000000" pitchFamily="2" charset="2"/>
              <a:buChar char="Ø"/>
              <a:defRPr/>
            </a:pPr>
            <a:r>
              <a:rPr lang="en-US" altLang="zh-CN" sz="2000" dirty="0" smtClean="0"/>
              <a:t>401(k)</a:t>
            </a:r>
            <a:r>
              <a:rPr lang="zh-CN" altLang="en-US" sz="2000" dirty="0" smtClean="0"/>
              <a:t>计划的实施，养老金资产为基金注入资本</a:t>
            </a:r>
            <a:endParaRPr lang="en-US" altLang="zh-CN" sz="2000" dirty="0" smtClean="0"/>
          </a:p>
          <a:p>
            <a:pPr marL="566928" indent="-457200" fontAlgn="auto">
              <a:spcAft>
                <a:spcPts val="0"/>
              </a:spcAft>
              <a:buFont typeface="Wingdings" panose="05000000000000000000" pitchFamily="2" charset="2"/>
              <a:buChar char="Ø"/>
              <a:defRPr/>
            </a:pPr>
            <a:r>
              <a:rPr lang="zh-CN" altLang="en-US" sz="2000" dirty="0" smtClean="0"/>
              <a:t>银行存款搬家</a:t>
            </a:r>
            <a:endParaRPr lang="en-US" altLang="zh-CN" sz="2000" dirty="0" smtClean="0"/>
          </a:p>
          <a:p>
            <a:pPr lvl="1" fontAlgn="auto">
              <a:spcAft>
                <a:spcPts val="0"/>
              </a:spcAft>
              <a:defRPr/>
            </a:pPr>
            <a:r>
              <a:rPr lang="en-US" altLang="zh-CN" sz="1800" dirty="0"/>
              <a:t>20</a:t>
            </a:r>
            <a:r>
              <a:rPr lang="zh-CN" altLang="en-US" sz="1800" dirty="0"/>
              <a:t>世纪</a:t>
            </a:r>
            <a:r>
              <a:rPr lang="en-US" altLang="zh-CN" sz="1800" dirty="0"/>
              <a:t>70</a:t>
            </a:r>
            <a:r>
              <a:rPr lang="zh-CN" altLang="en-US" sz="1800" dirty="0"/>
              <a:t>年代，投资者开始涌入共同基金市场。</a:t>
            </a:r>
            <a:r>
              <a:rPr lang="en-US" altLang="zh-CN" sz="1800" dirty="0"/>
              <a:t>1974</a:t>
            </a:r>
            <a:r>
              <a:rPr lang="zh-CN" altLang="en-US" sz="1800" dirty="0"/>
              <a:t>年至</a:t>
            </a:r>
            <a:r>
              <a:rPr lang="en-US" altLang="zh-CN" sz="1800" dirty="0"/>
              <a:t>1982</a:t>
            </a:r>
            <a:r>
              <a:rPr lang="zh-CN" altLang="en-US" sz="1800" dirty="0"/>
              <a:t>年间，货币市场共同基金所持有的资产奇迹般地增加了两位数，从不到</a:t>
            </a:r>
            <a:r>
              <a:rPr lang="en-US" altLang="zh-CN" sz="1800" dirty="0"/>
              <a:t>20</a:t>
            </a:r>
            <a:r>
              <a:rPr lang="zh-CN" altLang="en-US" sz="1800" dirty="0"/>
              <a:t>亿美元增加到</a:t>
            </a:r>
            <a:r>
              <a:rPr lang="en-US" altLang="zh-CN" sz="1800" dirty="0"/>
              <a:t>2000</a:t>
            </a:r>
            <a:r>
              <a:rPr lang="zh-CN" altLang="en-US" sz="1800" dirty="0"/>
              <a:t>多亿美元。</a:t>
            </a:r>
            <a:endParaRPr lang="en-US" altLang="zh-CN" sz="1800" dirty="0"/>
          </a:p>
          <a:p>
            <a:pPr lvl="1" fontAlgn="auto">
              <a:spcAft>
                <a:spcPts val="0"/>
              </a:spcAft>
              <a:defRPr/>
            </a:pPr>
            <a:r>
              <a:rPr lang="en-US" altLang="zh-CN" sz="1800" dirty="0"/>
              <a:t>1982</a:t>
            </a:r>
            <a:r>
              <a:rPr lang="zh-CN" altLang="en-US" sz="1800" dirty="0"/>
              <a:t>年，共同基金资产的</a:t>
            </a:r>
            <a:r>
              <a:rPr lang="en-US" altLang="zh-CN" sz="1800" dirty="0"/>
              <a:t>3/4</a:t>
            </a:r>
            <a:r>
              <a:rPr lang="zh-CN" altLang="en-US" sz="1800" dirty="0"/>
              <a:t>是货币市场基金。这一年，国会颁布法律取消了对银行的限制，允许银行向投资者提供一种所支付的利息与共同基金类似的储蓄帐户。此举虽然减缓了大量资金从银行流向共同基金，但几乎没有已经投向共同基金的资金倒流回银行。投资者已</a:t>
            </a:r>
            <a:r>
              <a:rPr lang="zh-CN" altLang="en-US" sz="1800" dirty="0" smtClean="0"/>
              <a:t>经</a:t>
            </a:r>
            <a:r>
              <a:rPr lang="zh-CN" altLang="en-US" sz="1800" dirty="0"/>
              <a:t>认识</a:t>
            </a:r>
            <a:r>
              <a:rPr lang="zh-CN" altLang="en-US" sz="1800" dirty="0" smtClean="0"/>
              <a:t>了</a:t>
            </a:r>
            <a:r>
              <a:rPr lang="zh-CN" altLang="en-US" sz="1800" dirty="0"/>
              <a:t>共同投资基金，并喜欢上了它。</a:t>
            </a:r>
          </a:p>
          <a:p>
            <a:pPr marL="621792" lvl="1" fontAlgn="auto">
              <a:spcBef>
                <a:spcPts val="324"/>
              </a:spcBef>
              <a:spcAft>
                <a:spcPts val="0"/>
              </a:spcAft>
              <a:buFont typeface="Verdana"/>
              <a:buChar char="◦"/>
              <a:defRPr/>
            </a:pPr>
            <a:endParaRPr lang="zh-CN" altLang="en-US" dirty="0"/>
          </a:p>
        </p:txBody>
      </p:sp>
    </p:spTree>
    <p:extLst>
      <p:ext uri="{BB962C8B-B14F-4D97-AF65-F5344CB8AC3E}">
        <p14:creationId xmlns:p14="http://schemas.microsoft.com/office/powerpoint/2010/main" xmlns="" val="223484311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4"/>
          <p:cNvSpPr txBox="1">
            <a:spLocks/>
          </p:cNvSpPr>
          <p:nvPr/>
        </p:nvSpPr>
        <p:spPr>
          <a:xfrm>
            <a:off x="381000" y="381000"/>
            <a:ext cx="8302752" cy="5334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3500" b="1" dirty="0" smtClean="0">
                <a:solidFill>
                  <a:srgbClr val="002060"/>
                </a:solidFill>
              </a:rPr>
              <a:t>Outline</a:t>
            </a:r>
            <a:endParaRPr lang="en-US" sz="3500" b="1" dirty="0">
              <a:solidFill>
                <a:srgbClr val="002060"/>
              </a:solidFill>
            </a:endParaRPr>
          </a:p>
        </p:txBody>
      </p:sp>
      <p:sp>
        <p:nvSpPr>
          <p:cNvPr id="6" name="Rectangle 5"/>
          <p:cNvSpPr/>
          <p:nvPr/>
        </p:nvSpPr>
        <p:spPr>
          <a:xfrm>
            <a:off x="457200" y="1447800"/>
            <a:ext cx="7696200" cy="1569660"/>
          </a:xfrm>
          <a:prstGeom prst="rect">
            <a:avLst/>
          </a:prstGeom>
        </p:spPr>
        <p:txBody>
          <a:bodyPr wrap="square">
            <a:spAutoFit/>
          </a:bodyPr>
          <a:lstStyle/>
          <a:p>
            <a:pPr marL="342900" indent="-342900">
              <a:buFont typeface="Wingdings" panose="05000000000000000000" pitchFamily="2" charset="2"/>
              <a:buChar char="Ø"/>
            </a:pPr>
            <a:endParaRPr lang="en-US" altLang="zh-CN" sz="2400" dirty="0">
              <a:latin typeface="+mj-lt"/>
              <a:ea typeface="+mj-ea"/>
              <a:cs typeface="+mj-cs"/>
            </a:endParaRPr>
          </a:p>
          <a:p>
            <a:pPr marL="342900" indent="-342900">
              <a:buFont typeface="Wingdings" panose="05000000000000000000" pitchFamily="2" charset="2"/>
              <a:buChar char="Ø"/>
            </a:pPr>
            <a:r>
              <a:rPr lang="zh-CN" altLang="en-US" sz="2400" dirty="0" smtClean="0">
                <a:latin typeface="+mj-lt"/>
                <a:ea typeface="+mj-ea"/>
                <a:cs typeface="+mj-cs"/>
              </a:rPr>
              <a:t>基金的起源 </a:t>
            </a:r>
            <a:r>
              <a:rPr lang="en-US" altLang="zh-CN" sz="2400" dirty="0" smtClean="0">
                <a:latin typeface="+mj-lt"/>
                <a:ea typeface="+mj-ea"/>
                <a:cs typeface="+mj-cs"/>
              </a:rPr>
              <a:t>(Investment </a:t>
            </a:r>
            <a:r>
              <a:rPr lang="en-US" altLang="zh-CN" sz="2400" dirty="0">
                <a:latin typeface="+mj-lt"/>
                <a:ea typeface="+mj-ea"/>
                <a:cs typeface="+mj-cs"/>
              </a:rPr>
              <a:t>Fund in </a:t>
            </a:r>
            <a:r>
              <a:rPr lang="en-US" altLang="zh-CN" sz="2400" dirty="0" smtClean="0">
                <a:latin typeface="+mj-lt"/>
                <a:ea typeface="+mj-ea"/>
                <a:cs typeface="+mj-cs"/>
              </a:rPr>
              <a:t>Europe)</a:t>
            </a:r>
            <a:endParaRPr lang="zh-CN" altLang="en-US" sz="2400" dirty="0">
              <a:latin typeface="+mj-lt"/>
              <a:ea typeface="+mj-ea"/>
              <a:cs typeface="+mj-cs"/>
            </a:endParaRPr>
          </a:p>
          <a:p>
            <a:pPr marL="342900" indent="-342900">
              <a:buFont typeface="Wingdings" panose="05000000000000000000" pitchFamily="2" charset="2"/>
              <a:buChar char="Ø"/>
            </a:pPr>
            <a:r>
              <a:rPr lang="zh-CN" altLang="en-US" sz="2400" dirty="0" smtClean="0">
                <a:latin typeface="+mj-lt"/>
                <a:ea typeface="+mj-ea"/>
                <a:cs typeface="+mj-cs"/>
              </a:rPr>
              <a:t>开放式基金的发展 </a:t>
            </a:r>
            <a:r>
              <a:rPr lang="en-US" altLang="zh-CN" sz="2400" dirty="0" smtClean="0">
                <a:latin typeface="+mj-lt"/>
                <a:ea typeface="+mj-ea"/>
                <a:cs typeface="+mj-cs"/>
              </a:rPr>
              <a:t>(Mutual </a:t>
            </a:r>
            <a:r>
              <a:rPr lang="en-US" altLang="zh-CN" sz="2400" dirty="0">
                <a:latin typeface="+mj-lt"/>
                <a:ea typeface="+mj-ea"/>
                <a:cs typeface="+mj-cs"/>
              </a:rPr>
              <a:t>fund in the </a:t>
            </a:r>
            <a:r>
              <a:rPr lang="en-US" altLang="zh-CN" sz="2400" dirty="0" smtClean="0">
                <a:latin typeface="+mj-lt"/>
                <a:ea typeface="+mj-ea"/>
                <a:cs typeface="+mj-cs"/>
              </a:rPr>
              <a:t>USA)</a:t>
            </a:r>
            <a:endParaRPr lang="zh-CN" altLang="en-US" sz="2400" dirty="0">
              <a:latin typeface="+mj-lt"/>
              <a:ea typeface="+mj-ea"/>
              <a:cs typeface="+mj-cs"/>
            </a:endParaRPr>
          </a:p>
          <a:p>
            <a:pPr marL="342900" indent="-342900">
              <a:buFont typeface="Wingdings" panose="05000000000000000000" pitchFamily="2" charset="2"/>
              <a:buChar char="Ø"/>
            </a:pPr>
            <a:r>
              <a:rPr lang="zh-CN" altLang="en-US" sz="2400" dirty="0" smtClean="0">
                <a:latin typeface="+mj-lt"/>
                <a:ea typeface="+mj-ea"/>
                <a:cs typeface="+mj-cs"/>
              </a:rPr>
              <a:t>中国的基金市场 </a:t>
            </a:r>
            <a:r>
              <a:rPr lang="en-US" altLang="zh-CN" sz="2400" dirty="0" smtClean="0">
                <a:latin typeface="+mj-lt"/>
                <a:ea typeface="+mj-ea"/>
                <a:cs typeface="+mj-cs"/>
              </a:rPr>
              <a:t>(Mutual Fund </a:t>
            </a:r>
            <a:r>
              <a:rPr lang="en-US" altLang="zh-CN" sz="2400" dirty="0">
                <a:latin typeface="+mj-lt"/>
                <a:ea typeface="+mj-ea"/>
                <a:cs typeface="+mj-cs"/>
              </a:rPr>
              <a:t>in </a:t>
            </a:r>
            <a:r>
              <a:rPr lang="en-US" altLang="zh-CN" sz="2400" dirty="0" smtClean="0">
                <a:latin typeface="+mj-lt"/>
                <a:ea typeface="+mj-ea"/>
                <a:cs typeface="+mj-cs"/>
              </a:rPr>
              <a:t>China)</a:t>
            </a:r>
            <a:endParaRPr lang="zh-CN" altLang="en-US" sz="2400" dirty="0">
              <a:latin typeface="+mj-lt"/>
              <a:ea typeface="+mj-ea"/>
              <a:cs typeface="+mj-cs"/>
            </a:endParaRPr>
          </a:p>
        </p:txBody>
      </p:sp>
    </p:spTree>
    <p:extLst>
      <p:ext uri="{BB962C8B-B14F-4D97-AF65-F5344CB8AC3E}">
        <p14:creationId xmlns:p14="http://schemas.microsoft.com/office/powerpoint/2010/main" xmlns="" val="28031878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rtlCol="0">
            <a:noAutofit/>
          </a:bodyPr>
          <a:lstStyle/>
          <a:p>
            <a:pPr algn="l" fontAlgn="auto">
              <a:spcAft>
                <a:spcPts val="0"/>
              </a:spcAft>
              <a:defRPr/>
            </a:pPr>
            <a:r>
              <a:rPr lang="zh-CN" altLang="en-US" sz="3500" b="1" dirty="0">
                <a:solidFill>
                  <a:srgbClr val="002060"/>
                </a:solidFill>
              </a:rPr>
              <a:t>开放式基金的发展： </a:t>
            </a:r>
            <a:r>
              <a:rPr lang="en-US" altLang="zh-CN" sz="3500" b="1" dirty="0" smtClean="0">
                <a:solidFill>
                  <a:srgbClr val="002060"/>
                </a:solidFill>
              </a:rPr>
              <a:t>80</a:t>
            </a:r>
            <a:r>
              <a:rPr lang="zh-CN" altLang="en-US" sz="3500" b="1" dirty="0">
                <a:solidFill>
                  <a:srgbClr val="002060"/>
                </a:solidFill>
              </a:rPr>
              <a:t>年代，国际化，高速扩张，专业分工，资产服务业兴起</a:t>
            </a:r>
          </a:p>
        </p:txBody>
      </p:sp>
      <p:sp>
        <p:nvSpPr>
          <p:cNvPr id="22531" name="内容占位符 1"/>
          <p:cNvSpPr>
            <a:spLocks noGrp="1"/>
          </p:cNvSpPr>
          <p:nvPr>
            <p:ph idx="1"/>
          </p:nvPr>
        </p:nvSpPr>
        <p:spPr/>
        <p:txBody>
          <a:bodyPr/>
          <a:lstStyle/>
          <a:p>
            <a:pPr>
              <a:buFont typeface="Wingdings" panose="05000000000000000000" pitchFamily="2" charset="2"/>
              <a:buChar char="Ø"/>
            </a:pPr>
            <a:r>
              <a:rPr lang="zh-CN" altLang="en-US" sz="2000" dirty="0" smtClean="0"/>
              <a:t>进入</a:t>
            </a:r>
            <a:r>
              <a:rPr lang="en-US" altLang="zh-CN" sz="2000" dirty="0" smtClean="0"/>
              <a:t>80</a:t>
            </a:r>
            <a:r>
              <a:rPr lang="zh-CN" altLang="en-US" sz="2000" dirty="0" smtClean="0"/>
              <a:t>年代后，美国国内利率逐渐降低并趋于稳定，经济的增长和股市的兴旺亦使投资基金得以快速发展。尤其在</a:t>
            </a:r>
            <a:r>
              <a:rPr lang="en-US" altLang="zh-CN" sz="2000" dirty="0" smtClean="0"/>
              <a:t>80</a:t>
            </a:r>
            <a:r>
              <a:rPr lang="zh-CN" altLang="en-US" sz="2000" dirty="0" smtClean="0"/>
              <a:t>年代中后期，股票市场长期平均收益高于银行存款和债券利率的优势逐渐显出，投资基金的发展出现了一个很大的飞跃。</a:t>
            </a:r>
            <a:endParaRPr lang="en-US" altLang="zh-CN" sz="2000" dirty="0" smtClean="0"/>
          </a:p>
        </p:txBody>
      </p:sp>
    </p:spTree>
    <p:extLst>
      <p:ext uri="{BB962C8B-B14F-4D97-AF65-F5344CB8AC3E}">
        <p14:creationId xmlns:p14="http://schemas.microsoft.com/office/powerpoint/2010/main" xmlns="" val="137005271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2"/>
          <p:cNvSpPr>
            <a:spLocks noGrp="1"/>
          </p:cNvSpPr>
          <p:nvPr>
            <p:ph type="title"/>
          </p:nvPr>
        </p:nvSpPr>
        <p:spPr/>
        <p:txBody>
          <a:bodyPr rtlCol="0">
            <a:noAutofit/>
          </a:bodyPr>
          <a:lstStyle/>
          <a:p>
            <a:pPr algn="l" fontAlgn="auto">
              <a:spcAft>
                <a:spcPts val="0"/>
              </a:spcAft>
              <a:defRPr/>
            </a:pPr>
            <a:r>
              <a:rPr lang="zh-CN" altLang="en-US" sz="3500" b="1" dirty="0">
                <a:solidFill>
                  <a:srgbClr val="002060"/>
                </a:solidFill>
              </a:rPr>
              <a:t>开放式基金的发展： </a:t>
            </a:r>
            <a:r>
              <a:rPr lang="en-US" altLang="zh-CN" sz="3500" b="1" dirty="0" smtClean="0">
                <a:solidFill>
                  <a:srgbClr val="002060"/>
                </a:solidFill>
              </a:rPr>
              <a:t>80</a:t>
            </a:r>
            <a:r>
              <a:rPr lang="zh-CN" altLang="en-US" sz="3500" b="1" dirty="0">
                <a:solidFill>
                  <a:srgbClr val="002060"/>
                </a:solidFill>
              </a:rPr>
              <a:t>年代，国际化，高速扩张，专业分工，资产服务业兴起</a:t>
            </a:r>
          </a:p>
        </p:txBody>
      </p:sp>
      <p:sp>
        <p:nvSpPr>
          <p:cNvPr id="29698" name="内容占位符 1"/>
          <p:cNvSpPr>
            <a:spLocks noGrp="1"/>
          </p:cNvSpPr>
          <p:nvPr>
            <p:ph idx="1"/>
          </p:nvPr>
        </p:nvSpPr>
        <p:spPr/>
        <p:txBody>
          <a:bodyPr rtlCol="0">
            <a:normAutofit/>
          </a:bodyPr>
          <a:lstStyle/>
          <a:p>
            <a:pPr fontAlgn="auto">
              <a:spcAft>
                <a:spcPts val="0"/>
              </a:spcAft>
              <a:buFont typeface="Wingdings" panose="05000000000000000000" pitchFamily="2" charset="2"/>
              <a:buChar char="Ø"/>
              <a:defRPr/>
            </a:pPr>
            <a:r>
              <a:rPr lang="en-US" altLang="zh-CN" sz="2000" dirty="0" smtClean="0"/>
              <a:t>70</a:t>
            </a:r>
            <a:r>
              <a:rPr lang="zh-CN" altLang="en-US" sz="2000" dirty="0" smtClean="0"/>
              <a:t>年代短暂的货币市场的繁荣对将投资者带到共同基金的世界有着重要的作用；</a:t>
            </a:r>
            <a:r>
              <a:rPr lang="en-US" altLang="zh-CN" sz="2000" dirty="0" smtClean="0"/>
              <a:t>80</a:t>
            </a:r>
            <a:r>
              <a:rPr lang="zh-CN" altLang="en-US" sz="2000" dirty="0" smtClean="0"/>
              <a:t>年代证券市场牛市继续助推基金行业发展</a:t>
            </a:r>
            <a:endParaRPr lang="en-US" altLang="zh-CN" sz="2000" dirty="0" smtClean="0"/>
          </a:p>
          <a:p>
            <a:pPr fontAlgn="auto">
              <a:spcAft>
                <a:spcPts val="0"/>
              </a:spcAft>
              <a:buFont typeface="Wingdings" panose="05000000000000000000" pitchFamily="2" charset="2"/>
              <a:buChar char="Ø"/>
              <a:defRPr/>
            </a:pPr>
            <a:r>
              <a:rPr lang="zh-CN" altLang="en-US" sz="2000" dirty="0" smtClean="0"/>
              <a:t>证券市场牛市以实体经济高速发展为基础</a:t>
            </a:r>
            <a:endParaRPr lang="en-US" altLang="zh-CN" sz="2000" dirty="0" smtClean="0"/>
          </a:p>
          <a:p>
            <a:pPr fontAlgn="auto">
              <a:spcAft>
                <a:spcPts val="0"/>
              </a:spcAft>
              <a:buFont typeface="Wingdings" panose="05000000000000000000" pitchFamily="2" charset="2"/>
              <a:buChar char="Ø"/>
              <a:defRPr/>
            </a:pPr>
            <a:r>
              <a:rPr lang="zh-CN" altLang="en-US" sz="2000" dirty="0" smtClean="0"/>
              <a:t>美国</a:t>
            </a:r>
            <a:r>
              <a:rPr lang="en-US" altLang="zh-CN" sz="2000" dirty="0" smtClean="0"/>
              <a:t>VC/IPO</a:t>
            </a:r>
            <a:r>
              <a:rPr lang="zh-CN" altLang="en-US" sz="2000" dirty="0" smtClean="0"/>
              <a:t>发展迅速，带动经济高速发展，推动资本市场繁荣</a:t>
            </a:r>
            <a:endParaRPr lang="en-US" altLang="zh-CN" sz="2000" dirty="0" smtClean="0"/>
          </a:p>
          <a:p>
            <a:pPr fontAlgn="auto">
              <a:spcAft>
                <a:spcPts val="0"/>
              </a:spcAft>
              <a:buFont typeface="Wingdings" panose="05000000000000000000" pitchFamily="2" charset="2"/>
              <a:buChar char="Ø"/>
              <a:defRPr/>
            </a:pPr>
            <a:r>
              <a:rPr lang="zh-CN" altLang="en-US" sz="2000" dirty="0" smtClean="0"/>
              <a:t>养老金市场改革引入长期资本</a:t>
            </a:r>
            <a:endParaRPr lang="en-US" altLang="zh-CN" sz="2000" dirty="0" smtClean="0"/>
          </a:p>
          <a:p>
            <a:pPr fontAlgn="auto">
              <a:spcAft>
                <a:spcPts val="0"/>
              </a:spcAft>
              <a:buFont typeface="Wingdings" panose="05000000000000000000" pitchFamily="2" charset="2"/>
              <a:buChar char="Ø"/>
              <a:defRPr/>
            </a:pPr>
            <a:r>
              <a:rPr lang="zh-CN" altLang="en-US" sz="2000" dirty="0" smtClean="0"/>
              <a:t>国际化</a:t>
            </a:r>
            <a:endParaRPr lang="en-US" altLang="zh-CN" sz="2000" dirty="0" smtClean="0"/>
          </a:p>
          <a:p>
            <a:pPr fontAlgn="auto">
              <a:spcAft>
                <a:spcPts val="0"/>
              </a:spcAft>
              <a:buFont typeface="Wingdings" panose="05000000000000000000" pitchFamily="2" charset="2"/>
              <a:buChar char="Ø"/>
              <a:defRPr/>
            </a:pPr>
            <a:r>
              <a:rPr lang="zh-CN" altLang="en-US" sz="2000" dirty="0" smtClean="0"/>
              <a:t>基金公司企业组织结构发展改变</a:t>
            </a:r>
            <a:endParaRPr lang="en-US" altLang="zh-CN" sz="2000" dirty="0" smtClean="0"/>
          </a:p>
          <a:p>
            <a:pPr fontAlgn="auto">
              <a:spcAft>
                <a:spcPts val="0"/>
              </a:spcAft>
              <a:buFont typeface="Wingdings" panose="05000000000000000000" pitchFamily="2" charset="2"/>
              <a:buChar char="Ø"/>
              <a:defRPr/>
            </a:pPr>
            <a:endParaRPr lang="zh-CN" altLang="en-US" sz="2000" dirty="0" smtClean="0"/>
          </a:p>
          <a:p>
            <a:pPr fontAlgn="auto">
              <a:spcAft>
                <a:spcPts val="0"/>
              </a:spcAft>
              <a:buFont typeface="Wingdings" panose="05000000000000000000" pitchFamily="2" charset="2"/>
              <a:buChar char="Ø"/>
              <a:defRPr/>
            </a:pPr>
            <a:endParaRPr lang="zh-CN" altLang="en-US" sz="2000" dirty="0" smtClean="0"/>
          </a:p>
        </p:txBody>
      </p:sp>
    </p:spTree>
    <p:extLst>
      <p:ext uri="{BB962C8B-B14F-4D97-AF65-F5344CB8AC3E}">
        <p14:creationId xmlns:p14="http://schemas.microsoft.com/office/powerpoint/2010/main" xmlns="" val="56427036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2"/>
          <p:cNvSpPr>
            <a:spLocks noGrp="1"/>
          </p:cNvSpPr>
          <p:nvPr>
            <p:ph type="title"/>
          </p:nvPr>
        </p:nvSpPr>
        <p:spPr/>
        <p:txBody>
          <a:bodyPr>
            <a:normAutofit/>
          </a:bodyPr>
          <a:lstStyle/>
          <a:p>
            <a:pPr algn="l"/>
            <a:r>
              <a:rPr lang="zh-CN" altLang="en-US" sz="3500" b="1" dirty="0">
                <a:solidFill>
                  <a:srgbClr val="002060"/>
                </a:solidFill>
              </a:rPr>
              <a:t>开放式基金的发</a:t>
            </a:r>
            <a:r>
              <a:rPr lang="zh-CN" altLang="en-US" sz="3500" b="1" dirty="0" smtClean="0">
                <a:solidFill>
                  <a:srgbClr val="002060"/>
                </a:solidFill>
              </a:rPr>
              <a:t>展：</a:t>
            </a:r>
            <a:r>
              <a:rPr lang="en-US" altLang="zh-CN" sz="3500" b="1" dirty="0" smtClean="0">
                <a:solidFill>
                  <a:srgbClr val="002060"/>
                </a:solidFill>
              </a:rPr>
              <a:t>90</a:t>
            </a:r>
            <a:r>
              <a:rPr lang="zh-CN" altLang="en-US" sz="3500" b="1" dirty="0">
                <a:solidFill>
                  <a:srgbClr val="002060"/>
                </a:solidFill>
              </a:rPr>
              <a:t>年代的基金行业</a:t>
            </a:r>
          </a:p>
        </p:txBody>
      </p:sp>
      <p:sp>
        <p:nvSpPr>
          <p:cNvPr id="2" name="内容占位符 1"/>
          <p:cNvSpPr>
            <a:spLocks noGrp="1"/>
          </p:cNvSpPr>
          <p:nvPr>
            <p:ph idx="1"/>
          </p:nvPr>
        </p:nvSpPr>
        <p:spPr>
          <a:xfrm>
            <a:off x="500063" y="1474788"/>
            <a:ext cx="8229600" cy="4525962"/>
          </a:xfrm>
        </p:spPr>
        <p:txBody>
          <a:bodyPr rtlCol="0">
            <a:normAutofit fontScale="47500" lnSpcReduction="20000"/>
          </a:bodyPr>
          <a:lstStyle/>
          <a:p>
            <a:pPr marL="566928" indent="-457200" fontAlgn="auto">
              <a:spcAft>
                <a:spcPts val="0"/>
              </a:spcAft>
              <a:buFont typeface="Wingdings" panose="05000000000000000000" pitchFamily="2" charset="2"/>
              <a:buChar char="Ø"/>
              <a:defRPr/>
            </a:pPr>
            <a:r>
              <a:rPr lang="zh-CN" altLang="en-US" sz="3800" dirty="0" smtClean="0"/>
              <a:t>进入</a:t>
            </a:r>
            <a:r>
              <a:rPr lang="en-US" altLang="zh-CN" sz="3800" dirty="0" smtClean="0"/>
              <a:t>90</a:t>
            </a:r>
            <a:r>
              <a:rPr lang="zh-CN" altLang="en-US" sz="3800" dirty="0" smtClean="0"/>
              <a:t>年代，世界经济一体化的迅速发展使得投资全球化的概念主导了美国投资基金的发展，同时克林顿执政时期国内经济的高速增长使得股市空前高涨，股票基金也得以迅速膨胀。</a:t>
            </a:r>
            <a:endParaRPr lang="en-US" altLang="zh-CN" sz="3800" dirty="0" smtClean="0"/>
          </a:p>
          <a:p>
            <a:pPr marL="566928" indent="-457200" fontAlgn="auto">
              <a:spcAft>
                <a:spcPts val="0"/>
              </a:spcAft>
              <a:buFont typeface="Wingdings" panose="05000000000000000000" pitchFamily="2" charset="2"/>
              <a:buChar char="Ø"/>
              <a:defRPr/>
            </a:pPr>
            <a:r>
              <a:rPr lang="zh-CN" altLang="en-US" sz="3800" dirty="0" smtClean="0"/>
              <a:t>国际化，专业化，成为世界的标杆</a:t>
            </a:r>
            <a:endParaRPr lang="en-US" altLang="zh-CN" sz="3800" dirty="0" smtClean="0"/>
          </a:p>
          <a:p>
            <a:pPr marL="566928" indent="-457200" fontAlgn="auto">
              <a:spcAft>
                <a:spcPts val="0"/>
              </a:spcAft>
              <a:buFont typeface="Wingdings" panose="05000000000000000000" pitchFamily="2" charset="2"/>
              <a:buChar char="Ø"/>
              <a:defRPr/>
            </a:pPr>
            <a:r>
              <a:rPr lang="zh-CN" altLang="en-US" sz="3800" dirty="0" smtClean="0"/>
              <a:t>从</a:t>
            </a:r>
            <a:r>
              <a:rPr lang="en-US" altLang="zh-CN" sz="3800" dirty="0" smtClean="0"/>
              <a:t>2005</a:t>
            </a:r>
            <a:r>
              <a:rPr lang="zh-CN" altLang="en-US" sz="3800" dirty="0" smtClean="0"/>
              <a:t>年底的情况来看，将近六成的共同基金都由金融咨询公司所管理，而他们旗下的共同基金资产也达到总量的</a:t>
            </a:r>
            <a:r>
              <a:rPr lang="en-US" altLang="zh-CN" sz="3800" dirty="0" smtClean="0"/>
              <a:t>50%</a:t>
            </a:r>
            <a:r>
              <a:rPr lang="zh-CN" altLang="en-US" sz="3800" dirty="0" smtClean="0"/>
              <a:t>，其余的一半则分别由银行、保险公司、证券经纪公司以及海外发起人所控制。</a:t>
            </a:r>
            <a:endParaRPr lang="en-US" altLang="zh-CN" sz="3800" dirty="0" smtClean="0"/>
          </a:p>
          <a:p>
            <a:pPr marL="566928" indent="-457200" fontAlgn="auto">
              <a:spcAft>
                <a:spcPts val="0"/>
              </a:spcAft>
              <a:buFont typeface="Wingdings" panose="05000000000000000000" pitchFamily="2" charset="2"/>
              <a:buChar char="Ø"/>
              <a:defRPr/>
            </a:pPr>
            <a:r>
              <a:rPr lang="zh-CN" altLang="en-US" sz="3800" dirty="0" smtClean="0"/>
              <a:t>美国的共同基金业的低进入门槛造就了不断有新的发起人进入到行业中来，这些新鲜血液的加入使得整个行业一直处于相对激烈的竞争状态下，并不因为行业已经成型降低竞争，</a:t>
            </a:r>
            <a:r>
              <a:rPr lang="en-US" altLang="zh-CN" sz="3800" dirty="0" smtClean="0"/>
              <a:t>1985</a:t>
            </a:r>
            <a:r>
              <a:rPr lang="zh-CN" altLang="en-US" sz="3800" dirty="0" smtClean="0"/>
              <a:t>年当时排名前</a:t>
            </a:r>
            <a:r>
              <a:rPr lang="en-US" altLang="zh-CN" sz="3800" dirty="0" smtClean="0"/>
              <a:t>25</a:t>
            </a:r>
            <a:r>
              <a:rPr lang="zh-CN" altLang="en-US" sz="3800" dirty="0" smtClean="0"/>
              <a:t>的共同基金当中，仅仅只有</a:t>
            </a:r>
            <a:r>
              <a:rPr lang="en-US" altLang="zh-CN" sz="3800" dirty="0" smtClean="0"/>
              <a:t>16</a:t>
            </a:r>
            <a:r>
              <a:rPr lang="zh-CN" altLang="en-US" sz="3800" dirty="0" smtClean="0"/>
              <a:t>家在</a:t>
            </a:r>
            <a:r>
              <a:rPr lang="en-US" altLang="zh-CN" sz="3800" dirty="0" smtClean="0"/>
              <a:t>2005</a:t>
            </a:r>
            <a:r>
              <a:rPr lang="zh-CN" altLang="en-US" sz="3800" dirty="0" smtClean="0"/>
              <a:t>年依然处于前</a:t>
            </a:r>
            <a:r>
              <a:rPr lang="en-US" altLang="zh-CN" sz="3800" dirty="0" smtClean="0"/>
              <a:t>25</a:t>
            </a:r>
            <a:r>
              <a:rPr lang="zh-CN" altLang="en-US" sz="3800" dirty="0" smtClean="0"/>
              <a:t>的位置，美国基金业竞争的激烈程度由此可见一斑。</a:t>
            </a:r>
            <a:endParaRPr lang="en-US" altLang="zh-CN" sz="3800" dirty="0" smtClean="0"/>
          </a:p>
          <a:p>
            <a:pPr marL="566928" indent="-457200" fontAlgn="auto">
              <a:spcAft>
                <a:spcPts val="0"/>
              </a:spcAft>
              <a:buFont typeface="Wingdings" panose="05000000000000000000" pitchFamily="2" charset="2"/>
              <a:buChar char="Ø"/>
              <a:defRPr/>
            </a:pPr>
            <a:r>
              <a:rPr lang="zh-CN" altLang="en-US" sz="3800" dirty="0" smtClean="0"/>
              <a:t>这种持续的激烈竞争使得个别优质的基金公司很难实现行业的垄断。根据</a:t>
            </a:r>
            <a:r>
              <a:rPr lang="en-US" altLang="zh-CN" sz="3800" dirty="0" err="1" smtClean="0"/>
              <a:t>Herfindahl</a:t>
            </a:r>
            <a:r>
              <a:rPr lang="en-US" altLang="zh-CN" sz="3800" dirty="0" smtClean="0"/>
              <a:t>-Hirschman</a:t>
            </a:r>
            <a:r>
              <a:rPr lang="zh-CN" altLang="en-US" sz="3800" dirty="0" smtClean="0"/>
              <a:t>指数的测度：美国基金业</a:t>
            </a:r>
            <a:r>
              <a:rPr lang="en-US" altLang="zh-CN" sz="3800" dirty="0" smtClean="0"/>
              <a:t>2005</a:t>
            </a:r>
            <a:r>
              <a:rPr lang="zh-CN" altLang="en-US" sz="3800" dirty="0" smtClean="0"/>
              <a:t>年的指数仅仅只有</a:t>
            </a:r>
            <a:r>
              <a:rPr lang="en-US" altLang="zh-CN" sz="3800" dirty="0" smtClean="0"/>
              <a:t>400</a:t>
            </a:r>
            <a:r>
              <a:rPr lang="zh-CN" altLang="en-US" sz="3800" dirty="0" smtClean="0"/>
              <a:t>，属于非常分散行业，趋近于自由竞争，市场份额的变化也显示了竞争的激烈，虽然排名前</a:t>
            </a:r>
            <a:r>
              <a:rPr lang="en-US" altLang="zh-CN" sz="3800" dirty="0" smtClean="0"/>
              <a:t>5</a:t>
            </a:r>
            <a:r>
              <a:rPr lang="zh-CN" altLang="en-US" sz="3800" dirty="0" smtClean="0"/>
              <a:t>基金的市场份额在这</a:t>
            </a:r>
            <a:r>
              <a:rPr lang="en-US" altLang="zh-CN" sz="3800" dirty="0" smtClean="0"/>
              <a:t>20</a:t>
            </a:r>
            <a:r>
              <a:rPr lang="zh-CN" altLang="en-US" sz="3800" dirty="0" smtClean="0"/>
              <a:t>年间几乎没有变化，但排名前</a:t>
            </a:r>
            <a:r>
              <a:rPr lang="en-US" altLang="zh-CN" sz="3800" dirty="0" smtClean="0"/>
              <a:t>10</a:t>
            </a:r>
            <a:r>
              <a:rPr lang="zh-CN" altLang="en-US" sz="3800" dirty="0" smtClean="0"/>
              <a:t>和</a:t>
            </a:r>
            <a:r>
              <a:rPr lang="en-US" altLang="zh-CN" sz="3800" dirty="0" smtClean="0"/>
              <a:t>25</a:t>
            </a:r>
            <a:r>
              <a:rPr lang="zh-CN" altLang="en-US" sz="3800" dirty="0" smtClean="0"/>
              <a:t>的基金市场份额都有一定程度的下降。</a:t>
            </a:r>
            <a:r>
              <a:rPr lang="zh-CN" altLang="en-US" dirty="0" smtClean="0"/>
              <a:t/>
            </a:r>
            <a:br>
              <a:rPr lang="zh-CN" altLang="en-US" dirty="0" smtClean="0"/>
            </a:br>
            <a:endParaRPr lang="zh-CN" altLang="en-US" dirty="0" smtClean="0"/>
          </a:p>
          <a:p>
            <a:pPr marL="365760" indent="-256032" fontAlgn="auto">
              <a:spcAft>
                <a:spcPts val="0"/>
              </a:spcAft>
              <a:buFont typeface="Wingdings 3"/>
              <a:buChar char=""/>
              <a:defRPr/>
            </a:pPr>
            <a:endParaRPr lang="zh-CN" altLang="en-US" dirty="0" smtClean="0"/>
          </a:p>
          <a:p>
            <a:pPr marL="365760" indent="-256032" fontAlgn="auto">
              <a:spcAft>
                <a:spcPts val="0"/>
              </a:spcAft>
              <a:buFont typeface="Wingdings 3"/>
              <a:buChar char=""/>
              <a:defRPr/>
            </a:pPr>
            <a:endParaRPr lang="zh-CN" altLang="en-US" dirty="0"/>
          </a:p>
        </p:txBody>
      </p:sp>
    </p:spTree>
    <p:extLst>
      <p:ext uri="{BB962C8B-B14F-4D97-AF65-F5344CB8AC3E}">
        <p14:creationId xmlns:p14="http://schemas.microsoft.com/office/powerpoint/2010/main" xmlns="" val="30175976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2"/>
          <p:cNvSpPr>
            <a:spLocks noGrp="1"/>
          </p:cNvSpPr>
          <p:nvPr>
            <p:ph type="title"/>
          </p:nvPr>
        </p:nvSpPr>
        <p:spPr/>
        <p:txBody>
          <a:bodyPr>
            <a:noAutofit/>
          </a:bodyPr>
          <a:lstStyle/>
          <a:p>
            <a:pPr algn="l"/>
            <a:r>
              <a:rPr lang="zh-CN" altLang="en-US" sz="3500" b="1" dirty="0">
                <a:solidFill>
                  <a:srgbClr val="002060"/>
                </a:solidFill>
              </a:rPr>
              <a:t>开放式基金的发展</a:t>
            </a:r>
            <a:r>
              <a:rPr lang="zh-CN" altLang="en-US" sz="3500" b="1" dirty="0" smtClean="0">
                <a:solidFill>
                  <a:srgbClr val="002060"/>
                </a:solidFill>
              </a:rPr>
              <a:t>：</a:t>
            </a:r>
            <a:r>
              <a:rPr lang="en-US" altLang="zh-CN" sz="3500" b="1" dirty="0" smtClean="0">
                <a:solidFill>
                  <a:srgbClr val="002060"/>
                </a:solidFill>
              </a:rPr>
              <a:t>2018</a:t>
            </a:r>
            <a:r>
              <a:rPr lang="zh-CN" altLang="en-US" sz="3500" b="1" dirty="0" smtClean="0">
                <a:solidFill>
                  <a:srgbClr val="002060"/>
                </a:solidFill>
              </a:rPr>
              <a:t>年的美</a:t>
            </a:r>
            <a:r>
              <a:rPr lang="zh-CN" altLang="en-US" sz="3500" b="1" dirty="0">
                <a:solidFill>
                  <a:srgbClr val="002060"/>
                </a:solidFill>
              </a:rPr>
              <a:t>国基金行业</a:t>
            </a:r>
          </a:p>
        </p:txBody>
      </p:sp>
      <p:sp>
        <p:nvSpPr>
          <p:cNvPr id="25603" name="内容占位符 1"/>
          <p:cNvSpPr>
            <a:spLocks noGrp="1"/>
          </p:cNvSpPr>
          <p:nvPr>
            <p:ph idx="1"/>
          </p:nvPr>
        </p:nvSpPr>
        <p:spPr/>
        <p:txBody>
          <a:bodyPr/>
          <a:lstStyle/>
          <a:p>
            <a:pPr>
              <a:buFont typeface="Wingdings" panose="05000000000000000000" pitchFamily="2" charset="2"/>
              <a:buChar char="Ø"/>
            </a:pPr>
            <a:r>
              <a:rPr lang="en-US" altLang="zh-CN" sz="2000" dirty="0" smtClean="0"/>
              <a:t>21</a:t>
            </a:r>
            <a:r>
              <a:rPr lang="zh-CN" altLang="en-US" sz="2000" dirty="0" smtClean="0"/>
              <a:t>万亿美元（</a:t>
            </a:r>
            <a:r>
              <a:rPr lang="en-US" altLang="zh-CN" sz="2000" dirty="0" smtClean="0"/>
              <a:t>&gt;50%</a:t>
            </a:r>
            <a:r>
              <a:rPr lang="zh-CN" altLang="en-US" sz="2000" dirty="0" smtClean="0"/>
              <a:t>）</a:t>
            </a:r>
            <a:endParaRPr lang="en-US" altLang="zh-CN" sz="2000" dirty="0" smtClean="0"/>
          </a:p>
          <a:p>
            <a:pPr>
              <a:buFont typeface="Wingdings" panose="05000000000000000000" pitchFamily="2" charset="2"/>
              <a:buChar char="Ø"/>
            </a:pPr>
            <a:r>
              <a:rPr lang="zh-CN" altLang="en-US" sz="2000" dirty="0" smtClean="0"/>
              <a:t>总规模的</a:t>
            </a:r>
            <a:r>
              <a:rPr lang="en-US" altLang="zh-CN" sz="2000" dirty="0" smtClean="0"/>
              <a:t>89%</a:t>
            </a:r>
            <a:r>
              <a:rPr lang="zh-CN" altLang="en-US" sz="2000" dirty="0" smtClean="0"/>
              <a:t>为散户持有</a:t>
            </a:r>
            <a:endParaRPr lang="en-US" altLang="zh-CN" sz="2000" dirty="0" smtClean="0"/>
          </a:p>
          <a:p>
            <a:pPr>
              <a:buFont typeface="Wingdings" panose="05000000000000000000" pitchFamily="2" charset="2"/>
              <a:buChar char="Ø"/>
            </a:pPr>
            <a:r>
              <a:rPr lang="en-US" altLang="zh-CN" sz="2000" dirty="0" smtClean="0"/>
              <a:t>44%</a:t>
            </a:r>
            <a:r>
              <a:rPr lang="zh-CN" altLang="en-US" sz="2000" dirty="0" smtClean="0"/>
              <a:t>家庭（</a:t>
            </a:r>
            <a:r>
              <a:rPr lang="en-US" altLang="zh-CN" sz="2000" dirty="0" smtClean="0"/>
              <a:t>5490</a:t>
            </a:r>
            <a:r>
              <a:rPr lang="zh-CN" altLang="en-US" sz="2000" dirty="0" smtClean="0"/>
              <a:t>万户）投资基金</a:t>
            </a:r>
            <a:endParaRPr lang="en-US" altLang="zh-CN" sz="2000" dirty="0" smtClean="0"/>
          </a:p>
          <a:p>
            <a:pPr>
              <a:buFont typeface="Wingdings" panose="05000000000000000000" pitchFamily="2" charset="2"/>
              <a:buChar char="Ø"/>
            </a:pPr>
            <a:r>
              <a:rPr lang="zh-CN" altLang="en-US" sz="2000" dirty="0" smtClean="0"/>
              <a:t>近</a:t>
            </a:r>
            <a:r>
              <a:rPr lang="en-US" altLang="zh-CN" sz="2000" dirty="0" smtClean="0"/>
              <a:t>1</a:t>
            </a:r>
            <a:r>
              <a:rPr lang="zh-CN" altLang="en-US" sz="2000" dirty="0" smtClean="0"/>
              <a:t>万只共同基金（</a:t>
            </a:r>
            <a:r>
              <a:rPr lang="en-US" altLang="zh-CN" sz="2000" dirty="0" smtClean="0"/>
              <a:t>9599</a:t>
            </a:r>
            <a:r>
              <a:rPr lang="zh-CN" altLang="en-US" sz="2000" dirty="0" smtClean="0"/>
              <a:t>）</a:t>
            </a:r>
            <a:endParaRPr lang="en-US" altLang="zh-CN" sz="2000" dirty="0" smtClean="0"/>
          </a:p>
          <a:p>
            <a:pPr>
              <a:buFont typeface="Wingdings" panose="05000000000000000000" pitchFamily="2" charset="2"/>
              <a:buChar char="Ø"/>
            </a:pPr>
            <a:r>
              <a:rPr lang="en-US" altLang="zh-CN" sz="2000" dirty="0" smtClean="0"/>
              <a:t>846</a:t>
            </a:r>
            <a:r>
              <a:rPr lang="zh-CN" altLang="en-US" sz="2000" dirty="0" smtClean="0"/>
              <a:t>家大大小小的基金公司</a:t>
            </a:r>
          </a:p>
        </p:txBody>
      </p:sp>
      <p:pic>
        <p:nvPicPr>
          <p:cNvPr id="189442" name="Picture 2" descr="https://n.sinaimg.cn/finance/crawl/111/w550h361/20190509/d8fc-hwsffzc0069879.jpg"/>
          <p:cNvPicPr>
            <a:picLocks noChangeAspect="1" noChangeArrowheads="1"/>
          </p:cNvPicPr>
          <p:nvPr/>
        </p:nvPicPr>
        <p:blipFill>
          <a:blip r:embed="rId3" cstate="print"/>
          <a:srcRect/>
          <a:stretch>
            <a:fillRect/>
          </a:stretch>
        </p:blipFill>
        <p:spPr bwMode="auto">
          <a:xfrm>
            <a:off x="4419600" y="3276600"/>
            <a:ext cx="4495800" cy="2950880"/>
          </a:xfrm>
          <a:prstGeom prst="rect">
            <a:avLst/>
          </a:prstGeom>
          <a:noFill/>
        </p:spPr>
      </p:pic>
    </p:spTree>
    <p:extLst>
      <p:ext uri="{BB962C8B-B14F-4D97-AF65-F5344CB8AC3E}">
        <p14:creationId xmlns:p14="http://schemas.microsoft.com/office/powerpoint/2010/main" xmlns="" val="343320176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8962"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62108" y="1524000"/>
            <a:ext cx="8905692" cy="412432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7" name="标题 2"/>
          <p:cNvSpPr>
            <a:spLocks noGrp="1"/>
          </p:cNvSpPr>
          <p:nvPr>
            <p:ph type="title"/>
          </p:nvPr>
        </p:nvSpPr>
        <p:spPr/>
        <p:txBody>
          <a:bodyPr>
            <a:noAutofit/>
          </a:bodyPr>
          <a:lstStyle/>
          <a:p>
            <a:pPr algn="l"/>
            <a:r>
              <a:rPr lang="zh-CN" altLang="en-US" sz="3500" b="1" dirty="0">
                <a:solidFill>
                  <a:srgbClr val="002060"/>
                </a:solidFill>
              </a:rPr>
              <a:t>开放式基金的发展</a:t>
            </a:r>
            <a:r>
              <a:rPr lang="zh-CN" altLang="en-US" sz="3500" b="1" dirty="0" smtClean="0">
                <a:solidFill>
                  <a:srgbClr val="002060"/>
                </a:solidFill>
              </a:rPr>
              <a:t>：</a:t>
            </a:r>
            <a:r>
              <a:rPr lang="en-US" altLang="zh-CN" sz="3500" b="1" dirty="0" smtClean="0">
                <a:solidFill>
                  <a:srgbClr val="002060"/>
                </a:solidFill>
              </a:rPr>
              <a:t>2018</a:t>
            </a:r>
            <a:r>
              <a:rPr lang="zh-CN" altLang="en-US" sz="3500" b="1" dirty="0" smtClean="0">
                <a:solidFill>
                  <a:srgbClr val="002060"/>
                </a:solidFill>
              </a:rPr>
              <a:t>年的美国</a:t>
            </a:r>
            <a:r>
              <a:rPr lang="zh-CN" altLang="en-US" sz="3500" b="1" dirty="0">
                <a:solidFill>
                  <a:srgbClr val="002060"/>
                </a:solidFill>
              </a:rPr>
              <a:t>基金行业</a:t>
            </a:r>
          </a:p>
        </p:txBody>
      </p:sp>
    </p:spTree>
    <p:extLst>
      <p:ext uri="{BB962C8B-B14F-4D97-AF65-F5344CB8AC3E}">
        <p14:creationId xmlns:p14="http://schemas.microsoft.com/office/powerpoint/2010/main" xmlns="" val="223500196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2"/>
          <p:cNvSpPr>
            <a:spLocks noGrp="1"/>
          </p:cNvSpPr>
          <p:nvPr>
            <p:ph type="title"/>
          </p:nvPr>
        </p:nvSpPr>
        <p:spPr/>
        <p:txBody>
          <a:bodyPr>
            <a:noAutofit/>
          </a:bodyPr>
          <a:lstStyle/>
          <a:p>
            <a:pPr algn="l"/>
            <a:r>
              <a:rPr lang="zh-CN" altLang="en-US" sz="3500" b="1" dirty="0">
                <a:solidFill>
                  <a:srgbClr val="002060"/>
                </a:solidFill>
              </a:rPr>
              <a:t>开放式基金的发展</a:t>
            </a:r>
            <a:r>
              <a:rPr lang="zh-CN" altLang="en-US" sz="3500" b="1" dirty="0" smtClean="0">
                <a:solidFill>
                  <a:srgbClr val="002060"/>
                </a:solidFill>
              </a:rPr>
              <a:t>：</a:t>
            </a:r>
            <a:r>
              <a:rPr lang="en-US" altLang="zh-CN" sz="3500" b="1" dirty="0" smtClean="0">
                <a:solidFill>
                  <a:srgbClr val="002060"/>
                </a:solidFill>
              </a:rPr>
              <a:t>2018</a:t>
            </a:r>
            <a:r>
              <a:rPr lang="zh-CN" altLang="en-US" sz="3500" b="1" dirty="0" smtClean="0">
                <a:solidFill>
                  <a:srgbClr val="002060"/>
                </a:solidFill>
              </a:rPr>
              <a:t>年的美国</a:t>
            </a:r>
            <a:r>
              <a:rPr lang="zh-CN" altLang="en-US" sz="3500" b="1" dirty="0">
                <a:solidFill>
                  <a:srgbClr val="002060"/>
                </a:solidFill>
              </a:rPr>
              <a:t>基金行业</a:t>
            </a:r>
          </a:p>
        </p:txBody>
      </p:sp>
      <p:graphicFrame>
        <p:nvGraphicFramePr>
          <p:cNvPr id="7" name="Chart 6"/>
          <p:cNvGraphicFramePr>
            <a:graphicFrameLocks/>
          </p:cNvGraphicFramePr>
          <p:nvPr>
            <p:extLst>
              <p:ext uri="{D42A27DB-BD31-4B8C-83A1-F6EECF244321}">
                <p14:modId xmlns:p14="http://schemas.microsoft.com/office/powerpoint/2010/main" xmlns="" val="520994387"/>
              </p:ext>
            </p:extLst>
          </p:nvPr>
        </p:nvGraphicFramePr>
        <p:xfrm>
          <a:off x="76201" y="1371600"/>
          <a:ext cx="4267200" cy="2800349"/>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8" name="Chart 7"/>
          <p:cNvGraphicFramePr>
            <a:graphicFrameLocks/>
          </p:cNvGraphicFramePr>
          <p:nvPr>
            <p:extLst>
              <p:ext uri="{D42A27DB-BD31-4B8C-83A1-F6EECF244321}">
                <p14:modId xmlns:p14="http://schemas.microsoft.com/office/powerpoint/2010/main" xmlns="" val="2039727461"/>
              </p:ext>
            </p:extLst>
          </p:nvPr>
        </p:nvGraphicFramePr>
        <p:xfrm>
          <a:off x="4267200" y="3429000"/>
          <a:ext cx="4800600" cy="2848689"/>
        </p:xfrm>
        <a:graphic>
          <a:graphicData uri="http://schemas.openxmlformats.org/drawingml/2006/chart">
            <c:chart xmlns:c="http://schemas.openxmlformats.org/drawingml/2006/chart" xmlns:r="http://schemas.openxmlformats.org/officeDocument/2006/relationships" r:id="rId3"/>
          </a:graphicData>
        </a:graphic>
      </p:graphicFrame>
      <p:sp>
        <p:nvSpPr>
          <p:cNvPr id="9" name="Rectangle 8"/>
          <p:cNvSpPr/>
          <p:nvPr/>
        </p:nvSpPr>
        <p:spPr>
          <a:xfrm>
            <a:off x="76200" y="6553200"/>
            <a:ext cx="4572000" cy="215444"/>
          </a:xfrm>
          <a:prstGeom prst="rect">
            <a:avLst/>
          </a:prstGeom>
        </p:spPr>
        <p:txBody>
          <a:bodyPr>
            <a:spAutoFit/>
          </a:bodyPr>
          <a:lstStyle/>
          <a:p>
            <a:r>
              <a:rPr lang="zh-CN" altLang="en-US" sz="800" i="1" dirty="0"/>
              <a:t>资料来源：美联储　</a:t>
            </a:r>
            <a:r>
              <a:rPr lang="en-US" sz="800" i="1" dirty="0"/>
              <a:t>z1 Financial Accounts of the United States</a:t>
            </a:r>
          </a:p>
        </p:txBody>
      </p:sp>
    </p:spTree>
    <p:extLst>
      <p:ext uri="{BB962C8B-B14F-4D97-AF65-F5344CB8AC3E}">
        <p14:creationId xmlns:p14="http://schemas.microsoft.com/office/powerpoint/2010/main" xmlns="" val="8708440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2"/>
          <p:cNvSpPr>
            <a:spLocks noGrp="1"/>
          </p:cNvSpPr>
          <p:nvPr>
            <p:ph type="title"/>
          </p:nvPr>
        </p:nvSpPr>
        <p:spPr/>
        <p:txBody>
          <a:bodyPr>
            <a:normAutofit/>
          </a:bodyPr>
          <a:lstStyle/>
          <a:p>
            <a:pPr algn="l"/>
            <a:r>
              <a:rPr lang="zh-CN" altLang="en-US" sz="3500" b="1" dirty="0" smtClean="0">
                <a:solidFill>
                  <a:srgbClr val="002060"/>
                </a:solidFill>
              </a:rPr>
              <a:t>中国的基金市场：中</a:t>
            </a:r>
            <a:r>
              <a:rPr lang="zh-CN" altLang="en-US" sz="3500" b="1" dirty="0">
                <a:solidFill>
                  <a:srgbClr val="002060"/>
                </a:solidFill>
              </a:rPr>
              <a:t>国基金行业</a:t>
            </a:r>
          </a:p>
        </p:txBody>
      </p:sp>
      <p:sp>
        <p:nvSpPr>
          <p:cNvPr id="26627" name="内容占位符 1"/>
          <p:cNvSpPr>
            <a:spLocks noGrp="1"/>
          </p:cNvSpPr>
          <p:nvPr>
            <p:ph idx="1"/>
          </p:nvPr>
        </p:nvSpPr>
        <p:spPr/>
        <p:txBody>
          <a:bodyPr/>
          <a:lstStyle/>
          <a:p>
            <a:pPr>
              <a:buFont typeface="Wingdings" panose="05000000000000000000" pitchFamily="2" charset="2"/>
              <a:buChar char="Ø"/>
            </a:pPr>
            <a:r>
              <a:rPr lang="zh-CN" altLang="en-US" sz="2000" dirty="0" smtClean="0"/>
              <a:t>公募基金的前身：国家投资基金</a:t>
            </a:r>
            <a:endParaRPr lang="en-US" altLang="zh-CN" sz="2000" dirty="0" smtClean="0"/>
          </a:p>
          <a:p>
            <a:pPr>
              <a:buFont typeface="Wingdings" panose="05000000000000000000" pitchFamily="2" charset="2"/>
              <a:buChar char="Ø"/>
            </a:pPr>
            <a:r>
              <a:rPr lang="zh-CN" altLang="en-US" sz="2000" dirty="0" smtClean="0"/>
              <a:t>“老基金”试点阶段（</a:t>
            </a:r>
            <a:r>
              <a:rPr lang="en-US" altLang="zh-CN" sz="2000" dirty="0" smtClean="0"/>
              <a:t>1991</a:t>
            </a:r>
            <a:r>
              <a:rPr lang="zh-CN" altLang="en-US" sz="2000" dirty="0" smtClean="0"/>
              <a:t>年</a:t>
            </a:r>
            <a:r>
              <a:rPr lang="en-US" altLang="zh-CN" sz="2000" dirty="0" smtClean="0"/>
              <a:t>-1997</a:t>
            </a:r>
            <a:r>
              <a:rPr lang="zh-CN" altLang="en-US" sz="2000" dirty="0" smtClean="0"/>
              <a:t>年</a:t>
            </a:r>
            <a:r>
              <a:rPr lang="en-US" altLang="zh-CN" sz="2000" dirty="0" smtClean="0"/>
              <a:t>10</a:t>
            </a:r>
            <a:r>
              <a:rPr lang="zh-CN" altLang="en-US" sz="2000" dirty="0" smtClean="0"/>
              <a:t>月）</a:t>
            </a:r>
            <a:endParaRPr lang="en-US" altLang="zh-CN" sz="2000" dirty="0" smtClean="0"/>
          </a:p>
          <a:p>
            <a:pPr>
              <a:buFont typeface="Wingdings" panose="05000000000000000000" pitchFamily="2" charset="2"/>
              <a:buChar char="Ø"/>
            </a:pPr>
            <a:r>
              <a:rPr lang="zh-CN" altLang="en-US" sz="2000" dirty="0" smtClean="0"/>
              <a:t>“新基金”阶段</a:t>
            </a:r>
            <a:endParaRPr lang="en-US" altLang="zh-CN" sz="2000" dirty="0" smtClean="0"/>
          </a:p>
          <a:p>
            <a:pPr lvl="1"/>
            <a:r>
              <a:rPr lang="zh-CN" altLang="en-US" sz="2000" dirty="0" smtClean="0"/>
              <a:t>封闭式基金的出现和发展</a:t>
            </a:r>
            <a:r>
              <a:rPr lang="en-US" altLang="zh-CN" sz="2000" dirty="0" smtClean="0"/>
              <a:t>(1997</a:t>
            </a:r>
            <a:r>
              <a:rPr lang="zh-CN" altLang="en-US" sz="2000" dirty="0" smtClean="0"/>
              <a:t>年</a:t>
            </a:r>
            <a:r>
              <a:rPr lang="en-US" altLang="zh-CN" sz="2000" dirty="0" smtClean="0"/>
              <a:t>10</a:t>
            </a:r>
            <a:r>
              <a:rPr lang="zh-CN" altLang="en-US" sz="2000" dirty="0" smtClean="0"/>
              <a:t>月到</a:t>
            </a:r>
            <a:r>
              <a:rPr lang="en-US" altLang="zh-CN" sz="2000" dirty="0" smtClean="0"/>
              <a:t>2001</a:t>
            </a:r>
            <a:r>
              <a:rPr lang="zh-CN" altLang="en-US" sz="2000" dirty="0" smtClean="0"/>
              <a:t>年</a:t>
            </a:r>
            <a:r>
              <a:rPr lang="en-US" altLang="zh-CN" sz="2000" dirty="0" smtClean="0"/>
              <a:t>)</a:t>
            </a:r>
          </a:p>
          <a:p>
            <a:pPr lvl="1"/>
            <a:r>
              <a:rPr lang="zh-CN" altLang="en-US" sz="2000" dirty="0" smtClean="0"/>
              <a:t>开放式基金的出现和发展</a:t>
            </a:r>
            <a:r>
              <a:rPr lang="en-US" altLang="zh-CN" sz="2000" dirty="0" smtClean="0"/>
              <a:t>(2001</a:t>
            </a:r>
            <a:r>
              <a:rPr lang="zh-CN" altLang="en-US" sz="2000" dirty="0" smtClean="0"/>
              <a:t>年</a:t>
            </a:r>
            <a:r>
              <a:rPr lang="en-US" altLang="zh-CN" sz="2000" dirty="0" smtClean="0"/>
              <a:t>-2006</a:t>
            </a:r>
            <a:r>
              <a:rPr lang="zh-CN" altLang="en-US" sz="2000" dirty="0" smtClean="0"/>
              <a:t>年</a:t>
            </a:r>
            <a:r>
              <a:rPr lang="en-US" altLang="zh-CN" sz="2000" dirty="0" smtClean="0"/>
              <a:t>)</a:t>
            </a:r>
          </a:p>
          <a:p>
            <a:pPr lvl="1"/>
            <a:r>
              <a:rPr lang="zh-CN" altLang="en-US" sz="2000" dirty="0" smtClean="0"/>
              <a:t>基金的国际化（</a:t>
            </a:r>
            <a:r>
              <a:rPr lang="en-US" altLang="zh-CN" sz="2000" dirty="0" smtClean="0"/>
              <a:t>2006</a:t>
            </a:r>
            <a:r>
              <a:rPr lang="zh-CN" altLang="en-US" sz="2000" dirty="0" smtClean="0"/>
              <a:t>年至今）</a:t>
            </a:r>
          </a:p>
        </p:txBody>
      </p:sp>
      <p:pic>
        <p:nvPicPr>
          <p:cNvPr id="172035" name="Picture 3" descr="C:\Users\e483440\Desktop\ChinaFund.jp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6096000" y="4419600"/>
            <a:ext cx="2724150" cy="16764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3441665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2"/>
          <p:cNvSpPr>
            <a:spLocks noGrp="1"/>
          </p:cNvSpPr>
          <p:nvPr>
            <p:ph type="title"/>
          </p:nvPr>
        </p:nvSpPr>
        <p:spPr/>
        <p:txBody>
          <a:bodyPr>
            <a:normAutofit/>
          </a:bodyPr>
          <a:lstStyle/>
          <a:p>
            <a:pPr algn="l"/>
            <a:r>
              <a:rPr lang="zh-CN" altLang="en-US" sz="3500" b="1" dirty="0">
                <a:solidFill>
                  <a:srgbClr val="002060"/>
                </a:solidFill>
              </a:rPr>
              <a:t>中国的基金市场：中国投资基</a:t>
            </a:r>
            <a:r>
              <a:rPr lang="zh-CN" altLang="en-US" sz="3500" b="1" dirty="0" smtClean="0">
                <a:solidFill>
                  <a:srgbClr val="002060"/>
                </a:solidFill>
              </a:rPr>
              <a:t>金</a:t>
            </a:r>
            <a:r>
              <a:rPr lang="en-US" altLang="zh-CN" sz="3500" b="1" dirty="0" smtClean="0">
                <a:solidFill>
                  <a:srgbClr val="002060"/>
                </a:solidFill>
              </a:rPr>
              <a:t>1</a:t>
            </a:r>
            <a:endParaRPr lang="zh-CN" altLang="en-US" sz="3500" b="1" dirty="0">
              <a:solidFill>
                <a:srgbClr val="002060"/>
              </a:solidFill>
            </a:endParaRPr>
          </a:p>
        </p:txBody>
      </p:sp>
      <p:sp>
        <p:nvSpPr>
          <p:cNvPr id="2" name="内容占位符 1"/>
          <p:cNvSpPr>
            <a:spLocks noGrp="1"/>
          </p:cNvSpPr>
          <p:nvPr>
            <p:ph idx="1"/>
          </p:nvPr>
        </p:nvSpPr>
        <p:spPr/>
        <p:txBody>
          <a:bodyPr rtlCol="0">
            <a:normAutofit/>
          </a:bodyPr>
          <a:lstStyle/>
          <a:p>
            <a:pPr marL="566928" indent="-457200" fontAlgn="auto">
              <a:spcAft>
                <a:spcPts val="0"/>
              </a:spcAft>
              <a:buFont typeface="Wingdings" panose="05000000000000000000" pitchFamily="2" charset="2"/>
              <a:buChar char="Ø"/>
              <a:defRPr/>
            </a:pPr>
            <a:r>
              <a:rPr lang="zh-CN" altLang="en-US" sz="2000" dirty="0" smtClean="0"/>
              <a:t>境外筹资，投资于中国境内的股票、债券，或投资于在中国境内经营而在外国上市的公司股票。</a:t>
            </a:r>
            <a:endParaRPr lang="en-US" altLang="zh-CN" sz="2000" dirty="0" smtClean="0"/>
          </a:p>
          <a:p>
            <a:pPr marL="566928" indent="-457200" fontAlgn="auto">
              <a:spcAft>
                <a:spcPts val="0"/>
              </a:spcAft>
              <a:buFont typeface="Wingdings" panose="05000000000000000000" pitchFamily="2" charset="2"/>
              <a:buChar char="Ø"/>
              <a:defRPr/>
            </a:pPr>
            <a:r>
              <a:rPr lang="en-US" altLang="zh-CN" sz="2000" dirty="0" smtClean="0"/>
              <a:t>80</a:t>
            </a:r>
            <a:r>
              <a:rPr lang="zh-CN" altLang="en-US" sz="2000" dirty="0" smtClean="0"/>
              <a:t>年代后期，经济改革，证券市场兴起，积极讨论引入海外基金式的金融产品</a:t>
            </a:r>
            <a:endParaRPr lang="en-US" altLang="zh-CN" sz="2000" dirty="0" smtClean="0"/>
          </a:p>
          <a:p>
            <a:pPr marL="566928" indent="-457200" fontAlgn="auto">
              <a:spcAft>
                <a:spcPts val="0"/>
              </a:spcAft>
              <a:buFont typeface="Wingdings" panose="05000000000000000000" pitchFamily="2" charset="2"/>
              <a:buChar char="Ø"/>
              <a:defRPr/>
            </a:pPr>
            <a:r>
              <a:rPr lang="zh-CN" altLang="en-US" sz="2000" dirty="0" smtClean="0"/>
              <a:t>中国东方投资公司于</a:t>
            </a:r>
            <a:r>
              <a:rPr lang="en-US" altLang="zh-CN" sz="2000" dirty="0" smtClean="0"/>
              <a:t>85</a:t>
            </a:r>
            <a:r>
              <a:rPr lang="zh-CN" altLang="en-US" sz="2000" dirty="0" smtClean="0"/>
              <a:t>年</a:t>
            </a:r>
            <a:r>
              <a:rPr lang="en-US" altLang="zh-CN" sz="2000" dirty="0" smtClean="0"/>
              <a:t>12</a:t>
            </a:r>
            <a:r>
              <a:rPr lang="zh-CN" altLang="en-US" sz="2000" dirty="0" smtClean="0"/>
              <a:t>月在香港、伦敦推出的“中国东方基金”，第一家中国投资基金</a:t>
            </a:r>
            <a:endParaRPr lang="en-US" altLang="zh-CN" sz="2000" dirty="0" smtClean="0"/>
          </a:p>
          <a:p>
            <a:pPr marL="566928" indent="-457200" fontAlgn="auto">
              <a:spcAft>
                <a:spcPts val="0"/>
              </a:spcAft>
              <a:buFont typeface="Wingdings" panose="05000000000000000000" pitchFamily="2" charset="2"/>
              <a:buChar char="Ø"/>
              <a:defRPr/>
            </a:pPr>
            <a:r>
              <a:rPr lang="en-US" altLang="zh-CN" sz="2000" dirty="0" smtClean="0"/>
              <a:t>1987</a:t>
            </a:r>
            <a:r>
              <a:rPr lang="zh-CN" altLang="en-US" sz="2000" dirty="0" smtClean="0"/>
              <a:t>年，中外合作基金出现。</a:t>
            </a:r>
            <a:endParaRPr lang="en-US" altLang="zh-CN" sz="2000" dirty="0" smtClean="0"/>
          </a:p>
          <a:p>
            <a:pPr lvl="1" fontAlgn="auto">
              <a:spcAft>
                <a:spcPts val="0"/>
              </a:spcAft>
              <a:defRPr/>
            </a:pPr>
            <a:r>
              <a:rPr lang="zh-CN" altLang="en-US" sz="1800" dirty="0"/>
              <a:t>当年中国人民银行和中国国际信托投资公司首开中国基金投资业务之先河，与国外一些机构合作推出了面向海外投资人的国家基金，它标志着中国投资基金业务开始出现。</a:t>
            </a:r>
            <a:endParaRPr lang="en-US" altLang="zh-CN" sz="1800" dirty="0"/>
          </a:p>
          <a:p>
            <a:pPr lvl="1" fontAlgn="auto">
              <a:spcAft>
                <a:spcPts val="0"/>
              </a:spcAft>
              <a:defRPr/>
            </a:pPr>
            <a:r>
              <a:rPr lang="en-US" altLang="zh-CN" sz="1800" dirty="0"/>
              <a:t>1989</a:t>
            </a:r>
            <a:r>
              <a:rPr lang="zh-CN" altLang="en-US" sz="1800" dirty="0"/>
              <a:t>年，第一只中国概念基金即香港新鸿信托投资基金管理有限公司推出的新鸿基中华基金成立，之后，一批海外基金纷纷设立，极大地推动了中国投资基金业的起步和发展</a:t>
            </a:r>
            <a:r>
              <a:rPr lang="zh-CN" altLang="en-US" sz="1800" dirty="0" smtClean="0"/>
              <a:t>。</a:t>
            </a:r>
            <a:endParaRPr lang="zh-CN" altLang="en-US" sz="1800" dirty="0"/>
          </a:p>
        </p:txBody>
      </p:sp>
    </p:spTree>
    <p:extLst>
      <p:ext uri="{BB962C8B-B14F-4D97-AF65-F5344CB8AC3E}">
        <p14:creationId xmlns:p14="http://schemas.microsoft.com/office/powerpoint/2010/main" xmlns="" val="307730041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2"/>
          <p:cNvSpPr>
            <a:spLocks noGrp="1"/>
          </p:cNvSpPr>
          <p:nvPr>
            <p:ph type="title"/>
          </p:nvPr>
        </p:nvSpPr>
        <p:spPr/>
        <p:txBody>
          <a:bodyPr>
            <a:normAutofit/>
          </a:bodyPr>
          <a:lstStyle/>
          <a:p>
            <a:pPr algn="l"/>
            <a:r>
              <a:rPr lang="zh-CN" altLang="en-US" sz="3500" b="1" dirty="0">
                <a:solidFill>
                  <a:srgbClr val="002060"/>
                </a:solidFill>
              </a:rPr>
              <a:t>中国的基金市场：中国投资基</a:t>
            </a:r>
            <a:r>
              <a:rPr lang="zh-CN" altLang="en-US" sz="3500" b="1" dirty="0" smtClean="0">
                <a:solidFill>
                  <a:srgbClr val="002060"/>
                </a:solidFill>
              </a:rPr>
              <a:t>金</a:t>
            </a:r>
            <a:r>
              <a:rPr lang="en-US" altLang="zh-CN" sz="3500" b="1" dirty="0" smtClean="0">
                <a:solidFill>
                  <a:srgbClr val="002060"/>
                </a:solidFill>
              </a:rPr>
              <a:t>2</a:t>
            </a:r>
            <a:endParaRPr lang="zh-CN" altLang="en-US" sz="3500" b="1" dirty="0">
              <a:solidFill>
                <a:srgbClr val="002060"/>
              </a:solidFill>
            </a:endParaRPr>
          </a:p>
        </p:txBody>
      </p:sp>
      <p:sp>
        <p:nvSpPr>
          <p:cNvPr id="34818" name="内容占位符 1"/>
          <p:cNvSpPr>
            <a:spLocks noGrp="1"/>
          </p:cNvSpPr>
          <p:nvPr>
            <p:ph idx="1"/>
          </p:nvPr>
        </p:nvSpPr>
        <p:spPr/>
        <p:txBody>
          <a:bodyPr rtlCol="0">
            <a:normAutofit/>
          </a:bodyPr>
          <a:lstStyle/>
          <a:p>
            <a:pPr fontAlgn="auto">
              <a:spcAft>
                <a:spcPts val="0"/>
              </a:spcAft>
              <a:buFont typeface="Wingdings" panose="05000000000000000000" pitchFamily="2" charset="2"/>
              <a:buChar char="Ø"/>
              <a:defRPr/>
            </a:pPr>
            <a:r>
              <a:rPr lang="zh-CN" altLang="en-US" sz="2000" dirty="0" smtClean="0"/>
              <a:t>随后</a:t>
            </a:r>
            <a:r>
              <a:rPr lang="en-US" altLang="zh-CN" sz="2000" dirty="0" smtClean="0"/>
              <a:t>3</a:t>
            </a:r>
            <a:r>
              <a:rPr lang="zh-CN" altLang="en-US" sz="2000" dirty="0" smtClean="0"/>
              <a:t>年，意识形态反复，证券市场和基金行业发展停滞</a:t>
            </a:r>
            <a:endParaRPr lang="en-US" altLang="zh-CN" sz="2000" dirty="0" smtClean="0"/>
          </a:p>
          <a:p>
            <a:pPr fontAlgn="auto">
              <a:spcAft>
                <a:spcPts val="0"/>
              </a:spcAft>
              <a:buFont typeface="Wingdings" panose="05000000000000000000" pitchFamily="2" charset="2"/>
              <a:buChar char="Ø"/>
              <a:defRPr/>
            </a:pPr>
            <a:r>
              <a:rPr lang="en-US" altLang="zh-CN" sz="2000" dirty="0" smtClean="0"/>
              <a:t>91</a:t>
            </a:r>
            <a:r>
              <a:rPr lang="zh-CN" altLang="en-US" sz="2000" dirty="0" smtClean="0"/>
              <a:t>年，为了进一步满足融资需求，建立了</a:t>
            </a:r>
            <a:r>
              <a:rPr lang="en-US" altLang="zh-CN" sz="2000" dirty="0" smtClean="0"/>
              <a:t>H</a:t>
            </a:r>
            <a:r>
              <a:rPr lang="zh-CN" altLang="en-US" sz="2000" dirty="0" smtClean="0"/>
              <a:t>股和</a:t>
            </a:r>
            <a:r>
              <a:rPr lang="en-US" altLang="zh-CN" sz="2000" dirty="0" smtClean="0"/>
              <a:t>B</a:t>
            </a:r>
            <a:r>
              <a:rPr lang="zh-CN" altLang="en-US" sz="2000" dirty="0" smtClean="0"/>
              <a:t>股市场，拓宽了投资渠道</a:t>
            </a:r>
            <a:endParaRPr lang="en-US" altLang="zh-CN" sz="2000" dirty="0" smtClean="0"/>
          </a:p>
          <a:p>
            <a:pPr fontAlgn="auto">
              <a:spcAft>
                <a:spcPts val="0"/>
              </a:spcAft>
              <a:buFont typeface="Wingdings" panose="05000000000000000000" pitchFamily="2" charset="2"/>
              <a:buChar char="Ø"/>
              <a:defRPr/>
            </a:pPr>
            <a:r>
              <a:rPr lang="en-US" altLang="zh-CN" sz="2000" dirty="0" smtClean="0"/>
              <a:t>92</a:t>
            </a:r>
            <a:r>
              <a:rPr lang="zh-CN" altLang="en-US" sz="2000" dirty="0" smtClean="0"/>
              <a:t>，</a:t>
            </a:r>
            <a:r>
              <a:rPr lang="en-US" altLang="zh-CN" sz="2000" dirty="0" smtClean="0"/>
              <a:t>93</a:t>
            </a:r>
            <a:r>
              <a:rPr lang="zh-CN" altLang="en-US" sz="2000" dirty="0" smtClean="0"/>
              <a:t>年，中国投资基金得到极大发展</a:t>
            </a:r>
            <a:endParaRPr lang="en-US" altLang="zh-CN" sz="2000" dirty="0" smtClean="0"/>
          </a:p>
          <a:p>
            <a:pPr fontAlgn="auto">
              <a:spcAft>
                <a:spcPts val="0"/>
              </a:spcAft>
              <a:buFont typeface="Wingdings" panose="05000000000000000000" pitchFamily="2" charset="2"/>
              <a:buChar char="Ø"/>
              <a:defRPr/>
            </a:pPr>
            <a:r>
              <a:rPr lang="zh-CN" altLang="en-US" sz="2000" dirty="0" smtClean="0"/>
              <a:t>主要在海外上市</a:t>
            </a:r>
            <a:endParaRPr lang="en-US" altLang="zh-CN" sz="2000" dirty="0" smtClean="0"/>
          </a:p>
          <a:p>
            <a:pPr fontAlgn="auto">
              <a:spcAft>
                <a:spcPts val="0"/>
              </a:spcAft>
              <a:buFont typeface="Wingdings" panose="05000000000000000000" pitchFamily="2" charset="2"/>
              <a:buChar char="Ø"/>
              <a:defRPr/>
            </a:pPr>
            <a:r>
              <a:rPr lang="en-US" altLang="zh-CN" sz="2000" dirty="0" smtClean="0"/>
              <a:t>94</a:t>
            </a:r>
            <a:r>
              <a:rPr lang="zh-CN" altLang="en-US" sz="2000" dirty="0" smtClean="0"/>
              <a:t>年后发展放缓</a:t>
            </a:r>
            <a:endParaRPr lang="en-US" altLang="zh-CN" sz="2000" dirty="0" smtClean="0"/>
          </a:p>
          <a:p>
            <a:pPr lvl="1">
              <a:defRPr/>
            </a:pPr>
            <a:r>
              <a:rPr lang="zh-CN" altLang="en-US" sz="1800" dirty="0"/>
              <a:t>一年绩优，二年绩差，三年绩劣</a:t>
            </a:r>
            <a:endParaRPr lang="en-US" altLang="zh-CN" sz="1800" dirty="0"/>
          </a:p>
          <a:p>
            <a:pPr lvl="1">
              <a:defRPr/>
            </a:pPr>
            <a:r>
              <a:rPr lang="zh-CN" altLang="en-US" sz="1800" dirty="0"/>
              <a:t>海外招商引资条件放宽，直接投资渠道拓宽</a:t>
            </a:r>
            <a:endParaRPr lang="en-US" altLang="zh-CN" sz="1800" dirty="0"/>
          </a:p>
          <a:p>
            <a:pPr lvl="1">
              <a:defRPr/>
            </a:pPr>
            <a:r>
              <a:rPr lang="zh-CN" altLang="en-US" sz="1800" dirty="0"/>
              <a:t>金融市场整顿</a:t>
            </a:r>
          </a:p>
        </p:txBody>
      </p:sp>
    </p:spTree>
    <p:extLst>
      <p:ext uri="{BB962C8B-B14F-4D97-AF65-F5344CB8AC3E}">
        <p14:creationId xmlns:p14="http://schemas.microsoft.com/office/powerpoint/2010/main" xmlns="" val="402827549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2"/>
          <p:cNvSpPr>
            <a:spLocks noGrp="1"/>
          </p:cNvSpPr>
          <p:nvPr>
            <p:ph type="title"/>
          </p:nvPr>
        </p:nvSpPr>
        <p:spPr/>
        <p:txBody>
          <a:bodyPr>
            <a:noAutofit/>
          </a:bodyPr>
          <a:lstStyle/>
          <a:p>
            <a:pPr algn="l"/>
            <a:r>
              <a:rPr lang="zh-CN" altLang="en-US" sz="3500" b="1" dirty="0">
                <a:solidFill>
                  <a:srgbClr val="002060"/>
                </a:solidFill>
              </a:rPr>
              <a:t>中国的基金市场：国家投资基金的特征和意义</a:t>
            </a:r>
          </a:p>
        </p:txBody>
      </p:sp>
      <p:sp>
        <p:nvSpPr>
          <p:cNvPr id="29699" name="内容占位符 1"/>
          <p:cNvSpPr>
            <a:spLocks noGrp="1"/>
          </p:cNvSpPr>
          <p:nvPr>
            <p:ph idx="1"/>
          </p:nvPr>
        </p:nvSpPr>
        <p:spPr/>
        <p:txBody>
          <a:bodyPr/>
          <a:lstStyle/>
          <a:p>
            <a:pPr>
              <a:buFont typeface="Wingdings" panose="05000000000000000000" pitchFamily="2" charset="2"/>
              <a:buChar char="Ø"/>
            </a:pPr>
            <a:r>
              <a:rPr lang="zh-CN" altLang="en-US" sz="1800" dirty="0" smtClean="0"/>
              <a:t>满足了改革开放初期国家发展的融资需求</a:t>
            </a:r>
            <a:endParaRPr lang="en-US" altLang="zh-CN" sz="1800" dirty="0" smtClean="0"/>
          </a:p>
          <a:p>
            <a:pPr>
              <a:buFont typeface="Wingdings" panose="05000000000000000000" pitchFamily="2" charset="2"/>
              <a:buChar char="Ø"/>
            </a:pPr>
            <a:r>
              <a:rPr lang="zh-CN" altLang="en-US" sz="1800" dirty="0" smtClean="0"/>
              <a:t>投资范围广，不仅局限于证券</a:t>
            </a:r>
            <a:endParaRPr lang="en-US" altLang="zh-CN" sz="1800" dirty="0" smtClean="0"/>
          </a:p>
          <a:p>
            <a:pPr>
              <a:buFont typeface="Wingdings" panose="05000000000000000000" pitchFamily="2" charset="2"/>
              <a:buChar char="Ø"/>
            </a:pPr>
            <a:r>
              <a:rPr lang="zh-CN" altLang="en-US" sz="1800" dirty="0" smtClean="0"/>
              <a:t>示范效应</a:t>
            </a:r>
            <a:endParaRPr lang="en-US" altLang="zh-CN" sz="1800" dirty="0" smtClean="0"/>
          </a:p>
          <a:p>
            <a:pPr>
              <a:buFont typeface="Wingdings" panose="05000000000000000000" pitchFamily="2" charset="2"/>
              <a:buChar char="Ø"/>
            </a:pPr>
            <a:r>
              <a:rPr lang="zh-CN" altLang="en-US" sz="1800" dirty="0" smtClean="0"/>
              <a:t>为日后证券投资基金发展打下基础</a:t>
            </a:r>
          </a:p>
        </p:txBody>
      </p:sp>
      <p:pic>
        <p:nvPicPr>
          <p:cNvPr id="169986"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609600" y="3124200"/>
            <a:ext cx="6096000" cy="33432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172315476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04800" y="274638"/>
            <a:ext cx="8229600" cy="1143000"/>
          </a:xfrm>
        </p:spPr>
        <p:txBody>
          <a:bodyPr rtlCol="0">
            <a:normAutofit/>
          </a:bodyPr>
          <a:lstStyle/>
          <a:p>
            <a:pPr algn="l" fontAlgn="auto">
              <a:spcAft>
                <a:spcPts val="0"/>
              </a:spcAft>
              <a:defRPr/>
            </a:pPr>
            <a:r>
              <a:rPr lang="zh-CN" altLang="en-US" sz="3500" b="1" dirty="0" smtClean="0">
                <a:solidFill>
                  <a:srgbClr val="002060"/>
                </a:solidFill>
              </a:rPr>
              <a:t>全球的投</a:t>
            </a:r>
            <a:r>
              <a:rPr lang="zh-CN" altLang="en-US" sz="3500" b="1" dirty="0">
                <a:solidFill>
                  <a:srgbClr val="002060"/>
                </a:solidFill>
              </a:rPr>
              <a:t>资基金</a:t>
            </a:r>
          </a:p>
        </p:txBody>
      </p:sp>
      <p:sp>
        <p:nvSpPr>
          <p:cNvPr id="5123" name="内容占位符 1"/>
          <p:cNvSpPr>
            <a:spLocks noGrp="1"/>
          </p:cNvSpPr>
          <p:nvPr>
            <p:ph idx="1"/>
          </p:nvPr>
        </p:nvSpPr>
        <p:spPr/>
        <p:txBody>
          <a:bodyPr>
            <a:normAutofit/>
          </a:bodyPr>
          <a:lstStyle/>
          <a:p>
            <a:pPr>
              <a:buFont typeface="Wingdings" panose="05000000000000000000" pitchFamily="2" charset="2"/>
              <a:buChar char="Ø"/>
            </a:pPr>
            <a:r>
              <a:rPr lang="en-US" altLang="zh-CN" sz="2400" dirty="0">
                <a:latin typeface="+mj-lt"/>
                <a:ea typeface="+mj-ea"/>
                <a:cs typeface="+mj-cs"/>
              </a:rPr>
              <a:t>In North American: </a:t>
            </a:r>
            <a:r>
              <a:rPr lang="en-US" altLang="zh-CN" sz="2400" b="1" dirty="0">
                <a:latin typeface="+mj-lt"/>
                <a:ea typeface="+mj-ea"/>
                <a:cs typeface="+mj-cs"/>
              </a:rPr>
              <a:t>Mutual fund</a:t>
            </a:r>
          </a:p>
          <a:p>
            <a:pPr>
              <a:buFont typeface="Wingdings" panose="05000000000000000000" pitchFamily="2" charset="2"/>
              <a:buChar char="Ø"/>
            </a:pPr>
            <a:r>
              <a:rPr lang="en-US" altLang="zh-CN" sz="2400" dirty="0">
                <a:latin typeface="+mj-lt"/>
                <a:ea typeface="+mj-ea"/>
                <a:cs typeface="+mj-cs"/>
              </a:rPr>
              <a:t>In Euro: </a:t>
            </a:r>
            <a:r>
              <a:rPr lang="en-US" altLang="zh-CN" sz="2400" b="1" dirty="0">
                <a:latin typeface="+mj-lt"/>
                <a:ea typeface="+mj-ea"/>
                <a:cs typeface="+mj-cs"/>
              </a:rPr>
              <a:t>UCITS</a:t>
            </a:r>
            <a:r>
              <a:rPr lang="en-US" altLang="zh-CN" sz="2400" dirty="0">
                <a:latin typeface="+mj-lt"/>
                <a:ea typeface="+mj-ea"/>
                <a:cs typeface="+mj-cs"/>
              </a:rPr>
              <a:t> (Undertakings for Collective Investment in Transferable Securities)</a:t>
            </a:r>
          </a:p>
          <a:p>
            <a:pPr>
              <a:buFont typeface="Wingdings" panose="05000000000000000000" pitchFamily="2" charset="2"/>
              <a:buChar char="Ø"/>
            </a:pPr>
            <a:r>
              <a:rPr lang="en-US" altLang="zh-CN" sz="2400" dirty="0">
                <a:latin typeface="+mj-lt"/>
                <a:ea typeface="+mj-ea"/>
                <a:cs typeface="+mj-cs"/>
              </a:rPr>
              <a:t>UK/HK: </a:t>
            </a:r>
            <a:r>
              <a:rPr lang="en-US" altLang="zh-CN" sz="2400" b="1" dirty="0">
                <a:latin typeface="+mj-lt"/>
                <a:ea typeface="+mj-ea"/>
                <a:cs typeface="+mj-cs"/>
              </a:rPr>
              <a:t>Unit </a:t>
            </a:r>
            <a:r>
              <a:rPr lang="en-US" altLang="zh-CN" sz="2400" b="1" dirty="0" smtClean="0">
                <a:latin typeface="+mj-lt"/>
                <a:ea typeface="+mj-ea"/>
                <a:cs typeface="+mj-cs"/>
              </a:rPr>
              <a:t>Investment Trust (UIT)</a:t>
            </a:r>
            <a:endParaRPr lang="en-US" altLang="zh-CN" sz="2400" b="1" dirty="0">
              <a:latin typeface="+mj-lt"/>
              <a:ea typeface="+mj-ea"/>
              <a:cs typeface="+mj-cs"/>
            </a:endParaRPr>
          </a:p>
          <a:p>
            <a:pPr>
              <a:buFont typeface="Wingdings" panose="05000000000000000000" pitchFamily="2" charset="2"/>
              <a:buChar char="Ø"/>
            </a:pPr>
            <a:r>
              <a:rPr lang="en-US" altLang="zh-CN" sz="2400" dirty="0">
                <a:latin typeface="+mj-lt"/>
                <a:ea typeface="+mj-ea"/>
                <a:cs typeface="+mj-cs"/>
              </a:rPr>
              <a:t>In Japan: </a:t>
            </a:r>
            <a:r>
              <a:rPr lang="en-US" altLang="zh-CN" sz="2400" b="1" dirty="0">
                <a:latin typeface="+mj-lt"/>
                <a:ea typeface="+mj-ea"/>
                <a:cs typeface="+mj-cs"/>
              </a:rPr>
              <a:t>ITM </a:t>
            </a:r>
            <a:r>
              <a:rPr lang="en-US" altLang="zh-CN" sz="2400" b="1" dirty="0" smtClean="0">
                <a:latin typeface="+mj-lt"/>
                <a:ea typeface="+mj-ea"/>
                <a:cs typeface="+mj-cs"/>
              </a:rPr>
              <a:t>Fund </a:t>
            </a:r>
            <a:r>
              <a:rPr lang="en-US" altLang="zh-CN" sz="2400" dirty="0">
                <a:latin typeface="+mj-lt"/>
                <a:ea typeface="+mj-ea"/>
                <a:cs typeface="+mj-cs"/>
              </a:rPr>
              <a:t>(Investment Trust Management Fund)</a:t>
            </a:r>
          </a:p>
          <a:p>
            <a:pPr>
              <a:buFont typeface="Wingdings" panose="05000000000000000000" pitchFamily="2" charset="2"/>
              <a:buChar char="Ø"/>
            </a:pPr>
            <a:r>
              <a:rPr lang="en-US" altLang="zh-CN" sz="2400" dirty="0">
                <a:latin typeface="+mj-lt"/>
                <a:ea typeface="+mj-ea"/>
                <a:cs typeface="+mj-cs"/>
              </a:rPr>
              <a:t>Others</a:t>
            </a:r>
            <a:r>
              <a:rPr lang="en-US" altLang="zh-CN" sz="2400" dirty="0" smtClean="0">
                <a:latin typeface="+mj-lt"/>
                <a:ea typeface="+mj-ea"/>
                <a:cs typeface="+mj-cs"/>
              </a:rPr>
              <a:t>…</a:t>
            </a:r>
            <a:endParaRPr lang="en-US" altLang="zh-CN" sz="2400" dirty="0">
              <a:latin typeface="+mj-lt"/>
              <a:ea typeface="+mj-ea"/>
              <a:cs typeface="+mj-cs"/>
            </a:endParaRPr>
          </a:p>
        </p:txBody>
      </p:sp>
    </p:spTree>
    <p:extLst>
      <p:ext uri="{BB962C8B-B14F-4D97-AF65-F5344CB8AC3E}">
        <p14:creationId xmlns:p14="http://schemas.microsoft.com/office/powerpoint/2010/main" xmlns="" val="297092915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rtlCol="0">
            <a:noAutofit/>
          </a:bodyPr>
          <a:lstStyle/>
          <a:p>
            <a:pPr algn="l" fontAlgn="auto">
              <a:spcAft>
                <a:spcPts val="0"/>
              </a:spcAft>
              <a:defRPr/>
            </a:pPr>
            <a:r>
              <a:rPr lang="zh-CN" altLang="en-US" sz="3500" b="1" dirty="0">
                <a:solidFill>
                  <a:srgbClr val="002060"/>
                </a:solidFill>
              </a:rPr>
              <a:t>中国的基金市场：老基金试点阶段（</a:t>
            </a:r>
            <a:r>
              <a:rPr lang="en-US" altLang="zh-CN" sz="3500" b="1" dirty="0">
                <a:solidFill>
                  <a:srgbClr val="002060"/>
                </a:solidFill>
              </a:rPr>
              <a:t>1991</a:t>
            </a:r>
            <a:r>
              <a:rPr lang="zh-CN" altLang="en-US" sz="3500" b="1" dirty="0">
                <a:solidFill>
                  <a:srgbClr val="002060"/>
                </a:solidFill>
              </a:rPr>
              <a:t>年</a:t>
            </a:r>
            <a:r>
              <a:rPr lang="en-US" altLang="zh-CN" sz="3500" b="1" dirty="0">
                <a:solidFill>
                  <a:srgbClr val="002060"/>
                </a:solidFill>
              </a:rPr>
              <a:t>-1997</a:t>
            </a:r>
            <a:r>
              <a:rPr lang="zh-CN" altLang="en-US" sz="3500" b="1" dirty="0">
                <a:solidFill>
                  <a:srgbClr val="002060"/>
                </a:solidFill>
              </a:rPr>
              <a:t>年</a:t>
            </a:r>
            <a:r>
              <a:rPr lang="en-US" altLang="zh-CN" sz="3500" b="1" dirty="0">
                <a:solidFill>
                  <a:srgbClr val="002060"/>
                </a:solidFill>
              </a:rPr>
              <a:t>10</a:t>
            </a:r>
            <a:r>
              <a:rPr lang="zh-CN" altLang="en-US" sz="3500" b="1" dirty="0">
                <a:solidFill>
                  <a:srgbClr val="002060"/>
                </a:solidFill>
              </a:rPr>
              <a:t>月）</a:t>
            </a:r>
          </a:p>
        </p:txBody>
      </p:sp>
      <p:sp>
        <p:nvSpPr>
          <p:cNvPr id="36866" name="内容占位符 1"/>
          <p:cNvSpPr>
            <a:spLocks noGrp="1"/>
          </p:cNvSpPr>
          <p:nvPr>
            <p:ph idx="1"/>
          </p:nvPr>
        </p:nvSpPr>
        <p:spPr/>
        <p:txBody>
          <a:bodyPr rtlCol="0">
            <a:noAutofit/>
          </a:bodyPr>
          <a:lstStyle/>
          <a:p>
            <a:pPr fontAlgn="auto">
              <a:spcAft>
                <a:spcPts val="0"/>
              </a:spcAft>
              <a:buFont typeface="Wingdings" panose="05000000000000000000" pitchFamily="2" charset="2"/>
              <a:buChar char="Ø"/>
              <a:defRPr/>
            </a:pPr>
            <a:r>
              <a:rPr lang="zh-CN" altLang="en-US" sz="2000" dirty="0" smtClean="0"/>
              <a:t>中国基金业真正起步于</a:t>
            </a:r>
            <a:r>
              <a:rPr lang="en-US" altLang="zh-CN" sz="2000" dirty="0" smtClean="0"/>
              <a:t>20</a:t>
            </a:r>
            <a:r>
              <a:rPr lang="zh-CN" altLang="en-US" sz="2000" dirty="0" smtClean="0"/>
              <a:t>世纪的</a:t>
            </a:r>
            <a:r>
              <a:rPr lang="en-US" altLang="zh-CN" sz="2000" dirty="0" smtClean="0"/>
              <a:t>90</a:t>
            </a:r>
            <a:r>
              <a:rPr lang="zh-CN" altLang="en-US" sz="2000" dirty="0" smtClean="0"/>
              <a:t>年代，在一系列宏观经济政策纷纷出台的前提下，中国基金业千呼万唤，终于走到了前台。</a:t>
            </a:r>
            <a:endParaRPr lang="en-US" altLang="zh-CN" sz="2000" dirty="0" smtClean="0"/>
          </a:p>
          <a:p>
            <a:pPr fontAlgn="auto">
              <a:spcAft>
                <a:spcPts val="0"/>
              </a:spcAft>
              <a:buFont typeface="Wingdings" panose="05000000000000000000" pitchFamily="2" charset="2"/>
              <a:buChar char="Ø"/>
              <a:defRPr/>
            </a:pPr>
            <a:r>
              <a:rPr lang="zh-CN" altLang="en-US" sz="2000" dirty="0" smtClean="0"/>
              <a:t>新老基金的发展以</a:t>
            </a:r>
            <a:r>
              <a:rPr lang="en-US" altLang="zh-CN" sz="2000" dirty="0" smtClean="0"/>
              <a:t>97</a:t>
            </a:r>
            <a:r>
              <a:rPr lang="zh-CN" altLang="en-US" sz="2000" dirty="0" smtClean="0"/>
              <a:t>年“证券投资基金管理暂行办法”的出台为分水岭</a:t>
            </a:r>
            <a:endParaRPr lang="en-US" altLang="zh-CN" sz="2000" dirty="0" smtClean="0"/>
          </a:p>
          <a:p>
            <a:pPr fontAlgn="auto">
              <a:spcAft>
                <a:spcPts val="0"/>
              </a:spcAft>
              <a:buFont typeface="Wingdings" panose="05000000000000000000" pitchFamily="2" charset="2"/>
              <a:buChar char="Ø"/>
              <a:defRPr/>
            </a:pPr>
            <a:r>
              <a:rPr lang="en-US" altLang="zh-CN" sz="2000" dirty="0" smtClean="0"/>
              <a:t>91</a:t>
            </a:r>
            <a:r>
              <a:rPr lang="zh-CN" altLang="en-US" sz="2000" dirty="0" smtClean="0"/>
              <a:t>年，两家证券交易所诞生，以此为契机，产生证券投资基金</a:t>
            </a:r>
          </a:p>
          <a:p>
            <a:pPr lvl="1" fontAlgn="auto">
              <a:spcAft>
                <a:spcPts val="0"/>
              </a:spcAft>
              <a:buFont typeface="Arial" pitchFamily="34" charset="0"/>
              <a:buChar char="–"/>
              <a:defRPr/>
            </a:pPr>
            <a:r>
              <a:rPr lang="en-US" altLang="zh-CN" sz="1800" dirty="0" smtClean="0"/>
              <a:t>1991</a:t>
            </a:r>
            <a:r>
              <a:rPr lang="zh-CN" altLang="en-US" sz="1800" dirty="0" smtClean="0"/>
              <a:t>年</a:t>
            </a:r>
            <a:r>
              <a:rPr lang="en-US" altLang="zh-CN" sz="1800" dirty="0" smtClean="0"/>
              <a:t>8</a:t>
            </a:r>
            <a:r>
              <a:rPr lang="zh-CN" altLang="en-US" sz="1800" dirty="0" smtClean="0"/>
              <a:t>月，珠海国际信托投资公司发起成立珠信基金，规模达</a:t>
            </a:r>
            <a:r>
              <a:rPr lang="en-US" altLang="zh-CN" sz="1800" dirty="0" smtClean="0"/>
              <a:t>6930</a:t>
            </a:r>
            <a:r>
              <a:rPr lang="zh-CN" altLang="en-US" sz="1800" dirty="0" smtClean="0"/>
              <a:t>万元人民币，这是我国设立最早的国内基金。</a:t>
            </a:r>
            <a:endParaRPr lang="en-US" altLang="zh-CN" sz="1800" dirty="0" smtClean="0"/>
          </a:p>
          <a:p>
            <a:pPr lvl="1" fontAlgn="auto">
              <a:spcAft>
                <a:spcPts val="0"/>
              </a:spcAft>
              <a:buFont typeface="Arial" pitchFamily="34" charset="0"/>
              <a:buChar char="–"/>
              <a:defRPr/>
            </a:pPr>
            <a:r>
              <a:rPr lang="zh-CN" altLang="en-US" sz="1800" dirty="0" smtClean="0"/>
              <a:t>同年</a:t>
            </a:r>
            <a:r>
              <a:rPr lang="en-US" altLang="zh-CN" sz="1800" dirty="0" smtClean="0"/>
              <a:t>10</a:t>
            </a:r>
            <a:r>
              <a:rPr lang="zh-CN" altLang="en-US" sz="1800" dirty="0" smtClean="0"/>
              <a:t>月，武汉证券投资基金和南山风险投资基金分别经中国人民银行武汉市分行和深圳市南山区人民批准设立，规模分别达</a:t>
            </a:r>
            <a:r>
              <a:rPr lang="en-US" altLang="zh-CN" sz="1800" dirty="0" smtClean="0"/>
              <a:t>1000</a:t>
            </a:r>
            <a:r>
              <a:rPr lang="zh-CN" altLang="en-US" sz="1800" dirty="0" smtClean="0"/>
              <a:t>万人民币和</a:t>
            </a:r>
            <a:r>
              <a:rPr lang="en-US" altLang="zh-CN" sz="1800" dirty="0" smtClean="0"/>
              <a:t>8000</a:t>
            </a:r>
            <a:r>
              <a:rPr lang="zh-CN" altLang="en-US" sz="1800" dirty="0" smtClean="0"/>
              <a:t>万人民币。</a:t>
            </a:r>
            <a:endParaRPr lang="en-US" altLang="zh-CN" sz="1800" dirty="0" smtClean="0"/>
          </a:p>
          <a:p>
            <a:pPr fontAlgn="auto">
              <a:spcAft>
                <a:spcPts val="0"/>
              </a:spcAft>
              <a:buFont typeface="Wingdings" panose="05000000000000000000" pitchFamily="2" charset="2"/>
              <a:buChar char="Ø"/>
              <a:defRPr/>
            </a:pPr>
            <a:r>
              <a:rPr lang="zh-CN" altLang="en-US" sz="2000" dirty="0" smtClean="0"/>
              <a:t>市场经济的争论：姓资还是姓社？</a:t>
            </a:r>
            <a:endParaRPr lang="en-US" altLang="zh-CN" sz="2000" dirty="0" smtClean="0"/>
          </a:p>
          <a:p>
            <a:pPr lvl="1" fontAlgn="auto">
              <a:spcAft>
                <a:spcPts val="0"/>
              </a:spcAft>
              <a:buFont typeface="Arial" pitchFamily="34" charset="0"/>
              <a:buChar char="–"/>
              <a:defRPr/>
            </a:pPr>
            <a:r>
              <a:rPr lang="zh-CN" altLang="en-US" sz="1800" dirty="0" smtClean="0"/>
              <a:t>发展缓慢</a:t>
            </a:r>
            <a:endParaRPr lang="en-US" altLang="zh-CN" sz="1800" dirty="0" smtClean="0"/>
          </a:p>
          <a:p>
            <a:pPr lvl="1" fontAlgn="auto">
              <a:spcAft>
                <a:spcPts val="0"/>
              </a:spcAft>
              <a:buFont typeface="Arial" pitchFamily="34" charset="0"/>
              <a:buChar char="–"/>
              <a:defRPr/>
            </a:pPr>
            <a:r>
              <a:rPr lang="en-US" altLang="zh-CN" sz="1800" dirty="0" smtClean="0"/>
              <a:t>92</a:t>
            </a:r>
            <a:r>
              <a:rPr lang="zh-CN" altLang="en-US" sz="1800" dirty="0" smtClean="0"/>
              <a:t>年小平南巡讲话</a:t>
            </a:r>
            <a:endParaRPr lang="en-US" altLang="zh-CN" sz="1800" dirty="0" smtClean="0"/>
          </a:p>
          <a:p>
            <a:pPr lvl="1" fontAlgn="auto">
              <a:spcAft>
                <a:spcPts val="0"/>
              </a:spcAft>
              <a:buFont typeface="Arial" pitchFamily="34" charset="0"/>
              <a:buChar char="–"/>
              <a:defRPr/>
            </a:pPr>
            <a:r>
              <a:rPr lang="zh-CN" altLang="en-US" sz="1800" dirty="0" smtClean="0"/>
              <a:t>之后大发展</a:t>
            </a:r>
            <a:endParaRPr lang="en-US" altLang="zh-CN" sz="1800" dirty="0" smtClean="0"/>
          </a:p>
        </p:txBody>
      </p:sp>
    </p:spTree>
    <p:extLst>
      <p:ext uri="{BB962C8B-B14F-4D97-AF65-F5344CB8AC3E}">
        <p14:creationId xmlns:p14="http://schemas.microsoft.com/office/powerpoint/2010/main" xmlns="" val="309961893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2"/>
          <p:cNvSpPr>
            <a:spLocks noGrp="1"/>
          </p:cNvSpPr>
          <p:nvPr>
            <p:ph type="title"/>
          </p:nvPr>
        </p:nvSpPr>
        <p:spPr/>
        <p:txBody>
          <a:bodyPr>
            <a:noAutofit/>
          </a:bodyPr>
          <a:lstStyle/>
          <a:p>
            <a:pPr algn="l"/>
            <a:r>
              <a:rPr lang="zh-CN" altLang="en-US" sz="3500" b="1" dirty="0">
                <a:solidFill>
                  <a:srgbClr val="002060"/>
                </a:solidFill>
              </a:rPr>
              <a:t>中国的基金市场：老基金试点阶段（</a:t>
            </a:r>
            <a:r>
              <a:rPr lang="en-US" altLang="zh-CN" sz="3500" b="1" dirty="0">
                <a:solidFill>
                  <a:srgbClr val="002060"/>
                </a:solidFill>
              </a:rPr>
              <a:t>1991</a:t>
            </a:r>
            <a:r>
              <a:rPr lang="zh-CN" altLang="en-US" sz="3500" b="1" dirty="0">
                <a:solidFill>
                  <a:srgbClr val="002060"/>
                </a:solidFill>
              </a:rPr>
              <a:t>年</a:t>
            </a:r>
            <a:r>
              <a:rPr lang="en-US" altLang="zh-CN" sz="3500" b="1" dirty="0">
                <a:solidFill>
                  <a:srgbClr val="002060"/>
                </a:solidFill>
              </a:rPr>
              <a:t>-1997</a:t>
            </a:r>
            <a:r>
              <a:rPr lang="zh-CN" altLang="en-US" sz="3500" b="1" dirty="0">
                <a:solidFill>
                  <a:srgbClr val="002060"/>
                </a:solidFill>
              </a:rPr>
              <a:t>年</a:t>
            </a:r>
            <a:r>
              <a:rPr lang="en-US" altLang="zh-CN" sz="3500" b="1" dirty="0">
                <a:solidFill>
                  <a:srgbClr val="002060"/>
                </a:solidFill>
              </a:rPr>
              <a:t>10</a:t>
            </a:r>
            <a:r>
              <a:rPr lang="zh-CN" altLang="en-US" sz="3500" b="1" dirty="0">
                <a:solidFill>
                  <a:srgbClr val="002060"/>
                </a:solidFill>
              </a:rPr>
              <a:t>月）</a:t>
            </a:r>
          </a:p>
        </p:txBody>
      </p:sp>
      <p:sp>
        <p:nvSpPr>
          <p:cNvPr id="31747" name="内容占位符 1"/>
          <p:cNvSpPr>
            <a:spLocks noGrp="1"/>
          </p:cNvSpPr>
          <p:nvPr>
            <p:ph idx="1"/>
          </p:nvPr>
        </p:nvSpPr>
        <p:spPr/>
        <p:txBody>
          <a:bodyPr/>
          <a:lstStyle/>
          <a:p>
            <a:pPr>
              <a:buFont typeface="Wingdings" panose="05000000000000000000" pitchFamily="2" charset="2"/>
              <a:buChar char="Ø"/>
            </a:pPr>
            <a:r>
              <a:rPr lang="en-US" altLang="zh-CN" sz="2000" dirty="0" smtClean="0"/>
              <a:t>1992</a:t>
            </a:r>
            <a:r>
              <a:rPr lang="zh-CN" altLang="en-US" sz="2000" dirty="0" smtClean="0"/>
              <a:t>年，中国投资基金业的发展异常迅猛，当年有各级人行批准的</a:t>
            </a:r>
            <a:r>
              <a:rPr lang="en-US" altLang="zh-CN" sz="2000" dirty="0" smtClean="0"/>
              <a:t>37</a:t>
            </a:r>
            <a:r>
              <a:rPr lang="zh-CN" altLang="en-US" sz="2000" dirty="0" smtClean="0"/>
              <a:t>家投资基金出台，规模共计</a:t>
            </a:r>
            <a:r>
              <a:rPr lang="en-US" altLang="zh-CN" sz="2000" dirty="0" smtClean="0"/>
              <a:t>22</a:t>
            </a:r>
            <a:r>
              <a:rPr lang="zh-CN" altLang="en-US" sz="2000" dirty="0" smtClean="0"/>
              <a:t>亿美元。同年</a:t>
            </a:r>
            <a:r>
              <a:rPr lang="en-US" altLang="zh-CN" sz="2000" dirty="0" smtClean="0"/>
              <a:t>6</a:t>
            </a:r>
            <a:r>
              <a:rPr lang="zh-CN" altLang="en-US" sz="2000" dirty="0" smtClean="0"/>
              <a:t>月，我国第一家公司型封闭式投资基金</a:t>
            </a:r>
            <a:r>
              <a:rPr lang="en-US" altLang="zh-CN" sz="2000" dirty="0" smtClean="0"/>
              <a:t>--</a:t>
            </a:r>
            <a:r>
              <a:rPr lang="zh-CN" altLang="en-US" sz="2000" dirty="0" smtClean="0"/>
              <a:t>淄博乡镇企业投资基金由中国人民银行批准成立。到</a:t>
            </a:r>
            <a:r>
              <a:rPr lang="en-US" altLang="zh-CN" sz="2000" dirty="0" smtClean="0"/>
              <a:t>1993</a:t>
            </a:r>
            <a:r>
              <a:rPr lang="zh-CN" altLang="en-US" sz="2000" dirty="0" smtClean="0"/>
              <a:t>年，各地大大小小的基金约有</a:t>
            </a:r>
            <a:r>
              <a:rPr lang="en-US" altLang="zh-CN" sz="2000" dirty="0" smtClean="0"/>
              <a:t>70</a:t>
            </a:r>
            <a:r>
              <a:rPr lang="zh-CN" altLang="en-US" sz="2000" dirty="0" smtClean="0"/>
              <a:t>家左右，面值达</a:t>
            </a:r>
            <a:r>
              <a:rPr lang="en-US" altLang="zh-CN" sz="2000" dirty="0" smtClean="0"/>
              <a:t>40</a:t>
            </a:r>
            <a:r>
              <a:rPr lang="zh-CN" altLang="en-US" sz="2000" dirty="0" smtClean="0"/>
              <a:t>亿元人民币。</a:t>
            </a:r>
            <a:endParaRPr lang="en-US" altLang="zh-CN" sz="2000" dirty="0" smtClean="0"/>
          </a:p>
          <a:p>
            <a:pPr>
              <a:buFont typeface="Wingdings" panose="05000000000000000000" pitchFamily="2" charset="2"/>
              <a:buChar char="Ø"/>
            </a:pPr>
            <a:r>
              <a:rPr lang="zh-CN" altLang="en-US" sz="2000" dirty="0" smtClean="0"/>
              <a:t>已经设立的基金纷纷进入二级市场开始流通，</a:t>
            </a:r>
            <a:r>
              <a:rPr lang="en-US" altLang="zh-CN" sz="2000" dirty="0" smtClean="0"/>
              <a:t>93</a:t>
            </a:r>
            <a:r>
              <a:rPr lang="zh-CN" altLang="en-US" sz="2000" dirty="0" smtClean="0"/>
              <a:t>年被称作基金的上市年。</a:t>
            </a:r>
            <a:endParaRPr lang="en-US" altLang="zh-CN" sz="2000" dirty="0" smtClean="0"/>
          </a:p>
          <a:p>
            <a:pPr lvl="1">
              <a:defRPr/>
            </a:pPr>
            <a:r>
              <a:rPr lang="en-US" altLang="zh-CN" sz="1500" dirty="0"/>
              <a:t>1993</a:t>
            </a:r>
            <a:r>
              <a:rPr lang="zh-CN" altLang="en-US" sz="1500" dirty="0"/>
              <a:t>年</a:t>
            </a:r>
            <a:r>
              <a:rPr lang="en-US" altLang="zh-CN" sz="1500" dirty="0"/>
              <a:t>6</a:t>
            </a:r>
            <a:r>
              <a:rPr lang="zh-CN" altLang="en-US" sz="1500" dirty="0"/>
              <a:t>月，</a:t>
            </a:r>
            <a:r>
              <a:rPr lang="en-US" altLang="zh-CN" sz="1500" dirty="0"/>
              <a:t>9</a:t>
            </a:r>
            <a:r>
              <a:rPr lang="zh-CN" altLang="en-US" sz="1500" dirty="0"/>
              <a:t>家中方金融机构及美国波士顿太平洋技术投资基金在上海建立上海太平洋技术投资基金，这是第一个在我国境内设立的中外合资的中国基金，规模为</a:t>
            </a:r>
            <a:r>
              <a:rPr lang="en-US" altLang="zh-CN" sz="1500" dirty="0"/>
              <a:t>2000</a:t>
            </a:r>
            <a:r>
              <a:rPr lang="zh-CN" altLang="en-US" sz="1500" dirty="0"/>
              <a:t>万美元。</a:t>
            </a:r>
            <a:r>
              <a:rPr lang="en-US" altLang="zh-CN" sz="1500" dirty="0"/>
              <a:t>10</a:t>
            </a:r>
            <a:r>
              <a:rPr lang="zh-CN" altLang="en-US" sz="1500" dirty="0"/>
              <a:t>月建业、金龙和宝鼎三家面向教育界的基金批准设立。</a:t>
            </a:r>
            <a:r>
              <a:rPr lang="en-US" altLang="zh-CN" sz="1500" dirty="0"/>
              <a:t>1993</a:t>
            </a:r>
            <a:r>
              <a:rPr lang="zh-CN" altLang="en-US" sz="1500" dirty="0"/>
              <a:t>年</a:t>
            </a:r>
            <a:r>
              <a:rPr lang="en-US" altLang="zh-CN" sz="1500" dirty="0"/>
              <a:t>8</a:t>
            </a:r>
            <a:r>
              <a:rPr lang="zh-CN" altLang="en-US" sz="1500" dirty="0"/>
              <a:t>月，淄博基金在上海证券交易所公开上市，以此为标志，我国基金进入了公开上市交易的阶段。</a:t>
            </a:r>
            <a:endParaRPr lang="en-US" altLang="zh-CN" sz="1500" dirty="0"/>
          </a:p>
          <a:p>
            <a:pPr>
              <a:buFont typeface="Wingdings" panose="05000000000000000000" pitchFamily="2" charset="2"/>
              <a:buChar char="Ø"/>
            </a:pPr>
            <a:r>
              <a:rPr lang="en-US" altLang="zh-CN" sz="2000" dirty="0" smtClean="0"/>
              <a:t>90</a:t>
            </a:r>
            <a:r>
              <a:rPr lang="zh-CN" altLang="en-US" sz="2000" dirty="0" smtClean="0"/>
              <a:t>年代初期，我国投资基金无论在数量上还是在资金规模上，都取得了快速发展，从政策的出台到中外合资基金的出现，再到基金的上市交易，我国的投资基金走了一段迅速发展的道路，取得了长足的进步</a:t>
            </a:r>
            <a:r>
              <a:rPr lang="zh-CN" altLang="en-US" sz="1800" dirty="0" smtClean="0"/>
              <a:t>。</a:t>
            </a:r>
          </a:p>
        </p:txBody>
      </p:sp>
    </p:spTree>
    <p:extLst>
      <p:ext uri="{BB962C8B-B14F-4D97-AF65-F5344CB8AC3E}">
        <p14:creationId xmlns:p14="http://schemas.microsoft.com/office/powerpoint/2010/main" xmlns="" val="205420676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2"/>
          <p:cNvSpPr>
            <a:spLocks noGrp="1"/>
          </p:cNvSpPr>
          <p:nvPr>
            <p:ph type="title"/>
          </p:nvPr>
        </p:nvSpPr>
        <p:spPr/>
        <p:txBody>
          <a:bodyPr>
            <a:noAutofit/>
          </a:bodyPr>
          <a:lstStyle/>
          <a:p>
            <a:pPr algn="l"/>
            <a:r>
              <a:rPr lang="zh-CN" altLang="en-US" sz="3500" b="1" dirty="0">
                <a:solidFill>
                  <a:srgbClr val="002060"/>
                </a:solidFill>
              </a:rPr>
              <a:t>中国的基金市场：老基金试点阶段（</a:t>
            </a:r>
            <a:r>
              <a:rPr lang="en-US" altLang="zh-CN" sz="3500" b="1" dirty="0">
                <a:solidFill>
                  <a:srgbClr val="002060"/>
                </a:solidFill>
              </a:rPr>
              <a:t>1991</a:t>
            </a:r>
            <a:r>
              <a:rPr lang="zh-CN" altLang="en-US" sz="3500" b="1" dirty="0">
                <a:solidFill>
                  <a:srgbClr val="002060"/>
                </a:solidFill>
              </a:rPr>
              <a:t>年</a:t>
            </a:r>
            <a:r>
              <a:rPr lang="en-US" altLang="zh-CN" sz="3500" b="1" dirty="0">
                <a:solidFill>
                  <a:srgbClr val="002060"/>
                </a:solidFill>
              </a:rPr>
              <a:t>-1997</a:t>
            </a:r>
            <a:r>
              <a:rPr lang="zh-CN" altLang="en-US" sz="3500" b="1" dirty="0">
                <a:solidFill>
                  <a:srgbClr val="002060"/>
                </a:solidFill>
              </a:rPr>
              <a:t>年</a:t>
            </a:r>
            <a:r>
              <a:rPr lang="en-US" altLang="zh-CN" sz="3500" b="1" dirty="0">
                <a:solidFill>
                  <a:srgbClr val="002060"/>
                </a:solidFill>
              </a:rPr>
              <a:t>10</a:t>
            </a:r>
            <a:r>
              <a:rPr lang="zh-CN" altLang="en-US" sz="3500" b="1" dirty="0">
                <a:solidFill>
                  <a:srgbClr val="002060"/>
                </a:solidFill>
              </a:rPr>
              <a:t>月）</a:t>
            </a:r>
          </a:p>
        </p:txBody>
      </p:sp>
      <p:sp>
        <p:nvSpPr>
          <p:cNvPr id="2" name="内容占位符 1"/>
          <p:cNvSpPr>
            <a:spLocks noGrp="1"/>
          </p:cNvSpPr>
          <p:nvPr>
            <p:ph idx="1"/>
          </p:nvPr>
        </p:nvSpPr>
        <p:spPr>
          <a:xfrm>
            <a:off x="457200" y="1600200"/>
            <a:ext cx="8229600" cy="4757738"/>
          </a:xfrm>
        </p:spPr>
        <p:txBody>
          <a:bodyPr rtlCol="0">
            <a:normAutofit/>
          </a:bodyPr>
          <a:lstStyle/>
          <a:p>
            <a:pPr marL="452628" fontAlgn="auto">
              <a:spcAft>
                <a:spcPts val="0"/>
              </a:spcAft>
              <a:buFont typeface="Wingdings" panose="05000000000000000000" pitchFamily="2" charset="2"/>
              <a:buChar char="Ø"/>
              <a:defRPr/>
            </a:pPr>
            <a:r>
              <a:rPr lang="zh-CN" altLang="en-US" sz="2000" dirty="0" smtClean="0"/>
              <a:t>在新基金出现以前，全国各地共设立基金</a:t>
            </a:r>
            <a:r>
              <a:rPr lang="en-US" altLang="zh-CN" sz="2000" dirty="0" smtClean="0"/>
              <a:t>75</a:t>
            </a:r>
            <a:r>
              <a:rPr lang="zh-CN" altLang="en-US" sz="2000" dirty="0" smtClean="0"/>
              <a:t>只，基金类凭证</a:t>
            </a:r>
            <a:r>
              <a:rPr lang="en-US" altLang="zh-CN" sz="2000" dirty="0" smtClean="0"/>
              <a:t>47</a:t>
            </a:r>
            <a:r>
              <a:rPr lang="zh-CN" altLang="en-US" sz="2000" dirty="0" smtClean="0"/>
              <a:t>个总募集规模</a:t>
            </a:r>
            <a:r>
              <a:rPr lang="en-US" altLang="zh-CN" sz="2000" dirty="0" smtClean="0"/>
              <a:t>73</a:t>
            </a:r>
            <a:r>
              <a:rPr lang="zh-CN" altLang="en-US" sz="2000" dirty="0" smtClean="0"/>
              <a:t>亿。在两个证券交易所上市交易的</a:t>
            </a:r>
            <a:r>
              <a:rPr lang="en-US" altLang="zh-CN" sz="2000" dirty="0" smtClean="0"/>
              <a:t>25</a:t>
            </a:r>
            <a:r>
              <a:rPr lang="zh-CN" altLang="en-US" sz="2000" dirty="0" smtClean="0"/>
              <a:t>个，占两交易所上市品种的</a:t>
            </a:r>
            <a:r>
              <a:rPr lang="en-US" altLang="zh-CN" sz="2000" dirty="0" smtClean="0"/>
              <a:t>3%</a:t>
            </a:r>
            <a:r>
              <a:rPr lang="zh-CN" altLang="en-US" sz="2000" dirty="0" smtClean="0"/>
              <a:t>。基金市值达</a:t>
            </a:r>
            <a:r>
              <a:rPr lang="en-US" altLang="zh-CN" sz="2000" dirty="0" smtClean="0"/>
              <a:t>100</a:t>
            </a:r>
            <a:r>
              <a:rPr lang="zh-CN" altLang="en-US" sz="2000" dirty="0" smtClean="0"/>
              <a:t>亿元。</a:t>
            </a:r>
            <a:r>
              <a:rPr lang="en-US" altLang="zh-CN" sz="2000" dirty="0" smtClean="0"/>
              <a:t>25</a:t>
            </a:r>
            <a:r>
              <a:rPr lang="zh-CN" altLang="en-US" sz="2000" dirty="0" smtClean="0"/>
              <a:t>家基金中规模逾</a:t>
            </a:r>
            <a:r>
              <a:rPr lang="en-US" altLang="zh-CN" sz="2000" dirty="0" smtClean="0"/>
              <a:t>2</a:t>
            </a:r>
            <a:r>
              <a:rPr lang="zh-CN" altLang="en-US" sz="2000" dirty="0" smtClean="0"/>
              <a:t>亿元的</a:t>
            </a:r>
            <a:r>
              <a:rPr lang="en-US" altLang="zh-CN" sz="2000" dirty="0" smtClean="0"/>
              <a:t>7</a:t>
            </a:r>
            <a:r>
              <a:rPr lang="zh-CN" altLang="en-US" sz="2000" dirty="0" smtClean="0"/>
              <a:t>只，</a:t>
            </a:r>
            <a:r>
              <a:rPr lang="en-US" altLang="zh-CN" sz="2000" dirty="0" smtClean="0"/>
              <a:t>1-2</a:t>
            </a:r>
            <a:r>
              <a:rPr lang="zh-CN" altLang="en-US" sz="2000" dirty="0" smtClean="0"/>
              <a:t>亿的</a:t>
            </a:r>
            <a:r>
              <a:rPr lang="en-US" altLang="zh-CN" sz="2000" dirty="0" smtClean="0"/>
              <a:t>7</a:t>
            </a:r>
            <a:r>
              <a:rPr lang="zh-CN" altLang="en-US" sz="2000" dirty="0" smtClean="0"/>
              <a:t>只，</a:t>
            </a:r>
            <a:r>
              <a:rPr lang="en-US" altLang="zh-CN" sz="2000" dirty="0" smtClean="0"/>
              <a:t>1</a:t>
            </a:r>
            <a:r>
              <a:rPr lang="zh-CN" altLang="en-US" sz="2000" dirty="0" smtClean="0"/>
              <a:t>亿以下的</a:t>
            </a:r>
            <a:r>
              <a:rPr lang="en-US" altLang="zh-CN" sz="2000" dirty="0" smtClean="0"/>
              <a:t>11</a:t>
            </a:r>
            <a:r>
              <a:rPr lang="zh-CN" altLang="en-US" sz="2000" dirty="0" smtClean="0"/>
              <a:t>只此外，还有</a:t>
            </a:r>
            <a:r>
              <a:rPr lang="en-US" altLang="zh-CN" sz="2000" dirty="0" smtClean="0"/>
              <a:t>38</a:t>
            </a:r>
            <a:r>
              <a:rPr lang="zh-CN" altLang="en-US" sz="2000" dirty="0" smtClean="0"/>
              <a:t>个基金在全国各地证交中心挂牌，其中天津</a:t>
            </a:r>
            <a:r>
              <a:rPr lang="en-US" altLang="zh-CN" sz="2000" dirty="0" smtClean="0"/>
              <a:t>9</a:t>
            </a:r>
            <a:r>
              <a:rPr lang="zh-CN" altLang="en-US" sz="2000" dirty="0" smtClean="0"/>
              <a:t>个，南方</a:t>
            </a:r>
            <a:r>
              <a:rPr lang="en-US" altLang="zh-CN" sz="2000" dirty="0" smtClean="0"/>
              <a:t>10</a:t>
            </a:r>
            <a:r>
              <a:rPr lang="zh-CN" altLang="en-US" sz="2000" dirty="0" smtClean="0"/>
              <a:t>个，武汉</a:t>
            </a:r>
            <a:r>
              <a:rPr lang="en-US" altLang="zh-CN" sz="2000" dirty="0" smtClean="0"/>
              <a:t>12</a:t>
            </a:r>
            <a:r>
              <a:rPr lang="zh-CN" altLang="en-US" sz="2000" dirty="0" smtClean="0"/>
              <a:t>个，大连</a:t>
            </a:r>
            <a:r>
              <a:rPr lang="en-US" altLang="zh-CN" sz="2000" dirty="0" smtClean="0"/>
              <a:t>7</a:t>
            </a:r>
            <a:r>
              <a:rPr lang="zh-CN" altLang="en-US" sz="2000" dirty="0" smtClean="0"/>
              <a:t>个。</a:t>
            </a:r>
          </a:p>
          <a:p>
            <a:pPr marL="452628" fontAlgn="auto">
              <a:spcAft>
                <a:spcPts val="0"/>
              </a:spcAft>
              <a:buFont typeface="Wingdings" panose="05000000000000000000" pitchFamily="2" charset="2"/>
              <a:buChar char="Ø"/>
              <a:defRPr/>
            </a:pPr>
            <a:r>
              <a:rPr lang="en-US" altLang="zh-CN" sz="2000" dirty="0" smtClean="0"/>
              <a:t>1994</a:t>
            </a:r>
            <a:r>
              <a:rPr lang="zh-CN" altLang="en-US" sz="2000" dirty="0" smtClean="0"/>
              <a:t>年</a:t>
            </a:r>
            <a:r>
              <a:rPr lang="en-US" altLang="zh-CN" sz="2000" dirty="0" smtClean="0"/>
              <a:t>7</a:t>
            </a:r>
            <a:r>
              <a:rPr lang="zh-CN" altLang="en-US" sz="2000" dirty="0" smtClean="0"/>
              <a:t>月底，证监会同国务院有关部门就推出股市新政策，提出发展我国的共同投资基金，培育机构投资人，试办中外合资基金管理公司，逐步吸引国外基金投资国内</a:t>
            </a:r>
            <a:r>
              <a:rPr lang="en-US" altLang="zh-CN" sz="2000" dirty="0" smtClean="0"/>
              <a:t>A</a:t>
            </a:r>
            <a:r>
              <a:rPr lang="zh-CN" altLang="en-US" sz="2000" dirty="0" smtClean="0"/>
              <a:t>股市场，基金业基金与海外证券基金业联络、商洽，设计和申报了一批中外合资基金的方案。截止到</a:t>
            </a:r>
            <a:r>
              <a:rPr lang="en-US" altLang="zh-CN" sz="2000" dirty="0" smtClean="0"/>
              <a:t>1996</a:t>
            </a:r>
            <a:r>
              <a:rPr lang="zh-CN" altLang="en-US" sz="2000" dirty="0" smtClean="0"/>
              <a:t>年，我国申请待批的各类基金已经达数百家，但由于法律的滞后，基金发展基本上处于停止的状态。</a:t>
            </a:r>
          </a:p>
          <a:p>
            <a:pPr marL="365760" indent="-256032" fontAlgn="auto">
              <a:spcAft>
                <a:spcPts val="0"/>
              </a:spcAft>
              <a:buFont typeface="Wingdings 3"/>
              <a:buChar char=""/>
              <a:defRPr/>
            </a:pPr>
            <a:endParaRPr lang="zh-CN" altLang="en-US" dirty="0"/>
          </a:p>
        </p:txBody>
      </p:sp>
    </p:spTree>
    <p:extLst>
      <p:ext uri="{BB962C8B-B14F-4D97-AF65-F5344CB8AC3E}">
        <p14:creationId xmlns:p14="http://schemas.microsoft.com/office/powerpoint/2010/main" xmlns="" val="373298598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2"/>
          <p:cNvSpPr>
            <a:spLocks noGrp="1"/>
          </p:cNvSpPr>
          <p:nvPr>
            <p:ph type="title"/>
          </p:nvPr>
        </p:nvSpPr>
        <p:spPr/>
        <p:txBody>
          <a:bodyPr>
            <a:normAutofit/>
          </a:bodyPr>
          <a:lstStyle/>
          <a:p>
            <a:pPr algn="l"/>
            <a:r>
              <a:rPr lang="zh-CN" altLang="en-US" sz="3500" b="1" dirty="0">
                <a:solidFill>
                  <a:srgbClr val="002060"/>
                </a:solidFill>
              </a:rPr>
              <a:t>中国的基金市场：老基金存在的问题</a:t>
            </a:r>
          </a:p>
        </p:txBody>
      </p:sp>
      <p:sp>
        <p:nvSpPr>
          <p:cNvPr id="2" name="内容占位符 1"/>
          <p:cNvSpPr>
            <a:spLocks noGrp="1"/>
          </p:cNvSpPr>
          <p:nvPr>
            <p:ph idx="1"/>
          </p:nvPr>
        </p:nvSpPr>
        <p:spPr/>
        <p:txBody>
          <a:bodyPr rtlCol="0">
            <a:normAutofit fontScale="92500" lnSpcReduction="20000"/>
          </a:bodyPr>
          <a:lstStyle/>
          <a:p>
            <a:pPr marL="566928" indent="-457200" fontAlgn="auto">
              <a:spcAft>
                <a:spcPts val="0"/>
              </a:spcAft>
              <a:buFont typeface="Wingdings" panose="05000000000000000000" pitchFamily="2" charset="2"/>
              <a:buChar char="Ø"/>
              <a:defRPr/>
            </a:pPr>
            <a:r>
              <a:rPr lang="zh-CN" altLang="en-US" sz="2400" dirty="0" smtClean="0"/>
              <a:t>组织结构不完善</a:t>
            </a:r>
            <a:endParaRPr lang="en-US" altLang="zh-CN" sz="2400" dirty="0" smtClean="0"/>
          </a:p>
          <a:p>
            <a:pPr lvl="1">
              <a:defRPr/>
            </a:pPr>
            <a:r>
              <a:rPr lang="zh-CN" altLang="en-US" sz="1900" dirty="0"/>
              <a:t>发起人单一</a:t>
            </a:r>
            <a:endParaRPr lang="en-US" altLang="zh-CN" sz="1900" dirty="0"/>
          </a:p>
          <a:p>
            <a:pPr lvl="1">
              <a:defRPr/>
            </a:pPr>
            <a:r>
              <a:rPr lang="zh-CN" altLang="en-US" sz="1900" dirty="0"/>
              <a:t>基金管理人、托管人不分</a:t>
            </a:r>
            <a:endParaRPr lang="en-US" altLang="zh-CN" sz="1900" dirty="0"/>
          </a:p>
          <a:p>
            <a:pPr lvl="1">
              <a:defRPr/>
            </a:pPr>
            <a:r>
              <a:rPr lang="zh-CN" altLang="en-US" sz="1900" dirty="0"/>
              <a:t>缺乏监督和内部控制</a:t>
            </a:r>
            <a:endParaRPr lang="en-US" altLang="zh-CN" sz="1900" dirty="0"/>
          </a:p>
          <a:p>
            <a:pPr marL="566928" indent="-457200" fontAlgn="auto">
              <a:spcAft>
                <a:spcPts val="0"/>
              </a:spcAft>
              <a:buFont typeface="Wingdings" panose="05000000000000000000" pitchFamily="2" charset="2"/>
              <a:buChar char="Ø"/>
              <a:defRPr/>
            </a:pPr>
            <a:r>
              <a:rPr lang="zh-CN" altLang="en-US" sz="2400" dirty="0" smtClean="0"/>
              <a:t>投资范围混乱</a:t>
            </a:r>
            <a:endParaRPr lang="en-US" altLang="zh-CN" sz="2400" dirty="0" smtClean="0"/>
          </a:p>
          <a:p>
            <a:pPr lvl="1" fontAlgn="auto">
              <a:spcAft>
                <a:spcPts val="0"/>
              </a:spcAft>
              <a:defRPr/>
            </a:pPr>
            <a:r>
              <a:rPr lang="zh-CN" altLang="en-US" sz="1900" dirty="0"/>
              <a:t>无“法”无天</a:t>
            </a:r>
            <a:endParaRPr lang="en-US" altLang="zh-CN" sz="1900" dirty="0"/>
          </a:p>
          <a:p>
            <a:pPr lvl="1" fontAlgn="auto">
              <a:spcAft>
                <a:spcPts val="0"/>
              </a:spcAft>
              <a:defRPr/>
            </a:pPr>
            <a:r>
              <a:rPr lang="zh-CN" altLang="en-US" sz="1900" dirty="0"/>
              <a:t>随意变更投资范围</a:t>
            </a:r>
            <a:endParaRPr lang="en-US" altLang="zh-CN" sz="1900" dirty="0"/>
          </a:p>
          <a:p>
            <a:pPr lvl="1" fontAlgn="auto">
              <a:spcAft>
                <a:spcPts val="0"/>
              </a:spcAft>
              <a:defRPr/>
            </a:pPr>
            <a:r>
              <a:rPr lang="zh-CN" altLang="en-US" sz="1900" dirty="0"/>
              <a:t>过多投向房地产</a:t>
            </a:r>
            <a:endParaRPr lang="en-US" altLang="zh-CN" sz="1900" dirty="0"/>
          </a:p>
          <a:p>
            <a:pPr lvl="1" fontAlgn="auto">
              <a:spcAft>
                <a:spcPts val="0"/>
              </a:spcAft>
              <a:defRPr/>
            </a:pPr>
            <a:r>
              <a:rPr lang="zh-CN" altLang="en-US" sz="1900" dirty="0"/>
              <a:t>服务于基金公司，炒作、投机严重</a:t>
            </a:r>
            <a:endParaRPr lang="en-US" altLang="zh-CN" sz="1900" dirty="0"/>
          </a:p>
          <a:p>
            <a:pPr marL="566928" indent="-457200" fontAlgn="auto">
              <a:spcAft>
                <a:spcPts val="0"/>
              </a:spcAft>
              <a:buFont typeface="Wingdings" panose="05000000000000000000" pitchFamily="2" charset="2"/>
              <a:buChar char="Ø"/>
              <a:defRPr/>
            </a:pPr>
            <a:r>
              <a:rPr lang="zh-CN" altLang="en-US" sz="2400" dirty="0" smtClean="0"/>
              <a:t>信息披露</a:t>
            </a:r>
            <a:endParaRPr lang="en-US" altLang="zh-CN" sz="2400" dirty="0" smtClean="0"/>
          </a:p>
          <a:p>
            <a:pPr lvl="1">
              <a:defRPr/>
            </a:pPr>
            <a:r>
              <a:rPr lang="zh-CN" altLang="en-US" sz="1900" dirty="0"/>
              <a:t>片面，误导；缺乏持续性；审计不严</a:t>
            </a:r>
            <a:endParaRPr lang="en-US" altLang="zh-CN" sz="1900" dirty="0"/>
          </a:p>
          <a:p>
            <a:pPr marL="566928" indent="-457200" fontAlgn="auto">
              <a:spcAft>
                <a:spcPts val="0"/>
              </a:spcAft>
              <a:buFont typeface="Wingdings" panose="05000000000000000000" pitchFamily="2" charset="2"/>
              <a:buChar char="Ø"/>
              <a:defRPr/>
            </a:pPr>
            <a:r>
              <a:rPr lang="zh-CN" altLang="en-US" sz="2400" dirty="0" smtClean="0"/>
              <a:t>具有债券特征，高息集资</a:t>
            </a:r>
            <a:endParaRPr lang="en-US" altLang="zh-CN" sz="2400" dirty="0" smtClean="0"/>
          </a:p>
          <a:p>
            <a:pPr marL="566928" indent="-457200" fontAlgn="auto">
              <a:spcAft>
                <a:spcPts val="0"/>
              </a:spcAft>
              <a:buFont typeface="Wingdings" panose="05000000000000000000" pitchFamily="2" charset="2"/>
              <a:buChar char="Ø"/>
              <a:defRPr/>
            </a:pPr>
            <a:r>
              <a:rPr lang="zh-CN" altLang="en-US" sz="2400" dirty="0" smtClean="0"/>
              <a:t>监管权分散</a:t>
            </a:r>
            <a:r>
              <a:rPr lang="zh-CN" altLang="en-US" dirty="0" smtClean="0"/>
              <a:t/>
            </a:r>
            <a:br>
              <a:rPr lang="zh-CN" altLang="en-US" dirty="0" smtClean="0"/>
            </a:br>
            <a:endParaRPr lang="zh-CN" altLang="en-US" dirty="0"/>
          </a:p>
        </p:txBody>
      </p:sp>
    </p:spTree>
    <p:extLst>
      <p:ext uri="{BB962C8B-B14F-4D97-AF65-F5344CB8AC3E}">
        <p14:creationId xmlns:p14="http://schemas.microsoft.com/office/powerpoint/2010/main" xmlns="" val="324459677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标题 2"/>
          <p:cNvSpPr>
            <a:spLocks noGrp="1"/>
          </p:cNvSpPr>
          <p:nvPr>
            <p:ph type="title"/>
          </p:nvPr>
        </p:nvSpPr>
        <p:spPr/>
        <p:txBody>
          <a:bodyPr>
            <a:normAutofit/>
          </a:bodyPr>
          <a:lstStyle/>
          <a:p>
            <a:pPr algn="l"/>
            <a:r>
              <a:rPr lang="zh-CN" altLang="en-US" sz="3500" b="1" dirty="0">
                <a:solidFill>
                  <a:srgbClr val="002060"/>
                </a:solidFill>
              </a:rPr>
              <a:t>中国的基金市场：结果</a:t>
            </a:r>
          </a:p>
        </p:txBody>
      </p:sp>
      <p:sp>
        <p:nvSpPr>
          <p:cNvPr id="2" name="内容占位符 1"/>
          <p:cNvSpPr>
            <a:spLocks noGrp="1"/>
          </p:cNvSpPr>
          <p:nvPr>
            <p:ph idx="1"/>
          </p:nvPr>
        </p:nvSpPr>
        <p:spPr/>
        <p:txBody>
          <a:bodyPr rtlCol="0">
            <a:normAutofit fontScale="70000" lnSpcReduction="20000"/>
          </a:bodyPr>
          <a:lstStyle/>
          <a:p>
            <a:pPr marL="566928" indent="-457200" fontAlgn="auto">
              <a:spcAft>
                <a:spcPts val="0"/>
              </a:spcAft>
              <a:buFont typeface="Wingdings" panose="05000000000000000000" pitchFamily="2" charset="2"/>
              <a:buChar char="Ø"/>
              <a:defRPr/>
            </a:pPr>
            <a:r>
              <a:rPr lang="en-US" altLang="zh-CN" sz="2900" dirty="0" smtClean="0"/>
              <a:t>93</a:t>
            </a:r>
            <a:r>
              <a:rPr lang="zh-CN" altLang="en-US" sz="2900" dirty="0" smtClean="0"/>
              <a:t>年</a:t>
            </a:r>
            <a:r>
              <a:rPr lang="en-US" altLang="zh-CN" sz="2900" dirty="0" smtClean="0"/>
              <a:t>-94</a:t>
            </a:r>
            <a:r>
              <a:rPr lang="zh-CN" altLang="en-US" sz="2900" dirty="0" smtClean="0"/>
              <a:t>年，房地产过热，经济泡沫，高通胀</a:t>
            </a:r>
            <a:endParaRPr lang="en-US" altLang="zh-CN" sz="2900" dirty="0" smtClean="0"/>
          </a:p>
          <a:p>
            <a:pPr lvl="1" fontAlgn="auto">
              <a:spcAft>
                <a:spcPts val="0"/>
              </a:spcAft>
              <a:defRPr/>
            </a:pPr>
            <a:r>
              <a:rPr lang="zh-CN" altLang="en-US" sz="2600" dirty="0"/>
              <a:t>国家整顿金融秩序，房地产价格下跌，投资地产项目的基金损失惨重</a:t>
            </a:r>
            <a:endParaRPr lang="en-US" altLang="zh-CN" sz="2600" dirty="0"/>
          </a:p>
          <a:p>
            <a:pPr lvl="1" fontAlgn="auto">
              <a:spcAft>
                <a:spcPts val="0"/>
              </a:spcAft>
              <a:defRPr/>
            </a:pPr>
            <a:r>
              <a:rPr lang="en-US" altLang="zh-CN" sz="2600" dirty="0"/>
              <a:t>1993</a:t>
            </a:r>
            <a:r>
              <a:rPr lang="zh-CN" altLang="en-US" sz="2600" dirty="0"/>
              <a:t>年</a:t>
            </a:r>
            <a:r>
              <a:rPr lang="en-US" altLang="zh-CN" sz="2600" dirty="0"/>
              <a:t>5</a:t>
            </a:r>
            <a:r>
              <a:rPr lang="zh-CN" altLang="en-US" sz="2600" dirty="0"/>
              <a:t>月</a:t>
            </a:r>
            <a:r>
              <a:rPr lang="en-US" altLang="zh-CN" sz="2600" dirty="0"/>
              <a:t>19</a:t>
            </a:r>
            <a:r>
              <a:rPr lang="zh-CN" altLang="en-US" sz="2600" dirty="0"/>
              <a:t>日，人民银行总行发出紧急通知，要求省级分行立即制止不规范发行投资基金和信托受益债券的做法。通知下达后，各级人民银行认真执行，未再批设任何基金，把精力放在已经设立的基金的规范化和已批基金的发行工作上。</a:t>
            </a:r>
            <a:endParaRPr lang="en-US" altLang="zh-CN" sz="2600" dirty="0"/>
          </a:p>
          <a:p>
            <a:pPr marL="566928" indent="-457200" fontAlgn="auto">
              <a:spcAft>
                <a:spcPts val="0"/>
              </a:spcAft>
              <a:buFont typeface="Wingdings" panose="05000000000000000000" pitchFamily="2" charset="2"/>
              <a:buChar char="Ø"/>
              <a:defRPr/>
            </a:pPr>
            <a:r>
              <a:rPr lang="en-US" altLang="zh-CN" sz="2900" dirty="0" smtClean="0"/>
              <a:t>95</a:t>
            </a:r>
            <a:r>
              <a:rPr lang="zh-CN" altLang="en-US" sz="2900" dirty="0" smtClean="0"/>
              <a:t>年，银信、银证严格监管</a:t>
            </a:r>
            <a:endParaRPr lang="en-US" altLang="zh-CN" sz="2900" dirty="0" smtClean="0"/>
          </a:p>
          <a:p>
            <a:pPr lvl="1">
              <a:defRPr/>
            </a:pPr>
            <a:r>
              <a:rPr lang="zh-CN" altLang="en-US" sz="2600" dirty="0"/>
              <a:t>关停地方设立的交易所：武汉、天津、北京</a:t>
            </a:r>
            <a:endParaRPr lang="en-US" altLang="zh-CN" sz="2600" dirty="0"/>
          </a:p>
          <a:p>
            <a:pPr lvl="1">
              <a:defRPr/>
            </a:pPr>
            <a:r>
              <a:rPr lang="zh-CN" altLang="en-US" sz="2600" dirty="0"/>
              <a:t>控制基金审批权，将基金和基金公司纳入监管</a:t>
            </a:r>
            <a:endParaRPr lang="en-US" altLang="zh-CN" sz="2600" dirty="0"/>
          </a:p>
          <a:p>
            <a:pPr lvl="1">
              <a:defRPr/>
            </a:pPr>
            <a:r>
              <a:rPr lang="zh-CN" altLang="en-US" sz="2600" dirty="0"/>
              <a:t>停批老基金。</a:t>
            </a:r>
            <a:endParaRPr lang="en-US" altLang="zh-CN" sz="2600" dirty="0"/>
          </a:p>
          <a:p>
            <a:pPr marL="566928" indent="-457200" fontAlgn="auto">
              <a:spcAft>
                <a:spcPts val="0"/>
              </a:spcAft>
              <a:buFont typeface="Wingdings" panose="05000000000000000000" pitchFamily="2" charset="2"/>
              <a:buChar char="Ø"/>
              <a:defRPr/>
            </a:pPr>
            <a:r>
              <a:rPr lang="en-US" altLang="zh-CN" sz="2900" dirty="0" smtClean="0"/>
              <a:t>95</a:t>
            </a:r>
            <a:r>
              <a:rPr lang="zh-CN" altLang="en-US" sz="2900" dirty="0" smtClean="0"/>
              <a:t>～</a:t>
            </a:r>
            <a:r>
              <a:rPr lang="en-US" altLang="zh-CN" sz="2900" dirty="0" smtClean="0"/>
              <a:t>97</a:t>
            </a:r>
            <a:r>
              <a:rPr lang="zh-CN" altLang="en-US" sz="2900" dirty="0" smtClean="0"/>
              <a:t>年，软着陆</a:t>
            </a:r>
            <a:endParaRPr lang="en-US" altLang="zh-CN" sz="2900" dirty="0" smtClean="0"/>
          </a:p>
          <a:p>
            <a:pPr lvl="1" fontAlgn="auto">
              <a:spcAft>
                <a:spcPts val="0"/>
              </a:spcAft>
              <a:defRPr/>
            </a:pPr>
            <a:r>
              <a:rPr lang="zh-CN" altLang="en-US" sz="2600" dirty="0"/>
              <a:t>国企困</a:t>
            </a:r>
            <a:r>
              <a:rPr lang="zh-CN" altLang="en-US" sz="2600" dirty="0" smtClean="0"/>
              <a:t>境</a:t>
            </a:r>
            <a:endParaRPr lang="en-US" altLang="zh-CN" sz="2600" dirty="0"/>
          </a:p>
          <a:p>
            <a:pPr lvl="2">
              <a:defRPr/>
            </a:pPr>
            <a:r>
              <a:rPr lang="zh-CN" altLang="en-US" sz="2200" dirty="0"/>
              <a:t>重新审视证券市场的功能：为国企圈钱</a:t>
            </a:r>
            <a:endParaRPr lang="en-US" altLang="zh-CN" sz="2200" dirty="0"/>
          </a:p>
          <a:p>
            <a:pPr lvl="1" fontAlgn="auto">
              <a:spcAft>
                <a:spcPts val="0"/>
              </a:spcAft>
              <a:defRPr/>
            </a:pPr>
            <a:r>
              <a:rPr lang="zh-CN" altLang="en-US" sz="2600" dirty="0" smtClean="0"/>
              <a:t>提</a:t>
            </a:r>
            <a:r>
              <a:rPr lang="zh-CN" altLang="en-US" sz="2600" dirty="0"/>
              <a:t>出要充分发挥证券市场的融资功能</a:t>
            </a:r>
            <a:r>
              <a:rPr lang="en-US" altLang="zh-CN" sz="2600" dirty="0"/>
              <a:t>,</a:t>
            </a:r>
            <a:r>
              <a:rPr lang="zh-CN" altLang="en-US" sz="2600" dirty="0"/>
              <a:t>为国有企业改制上市服务</a:t>
            </a:r>
            <a:r>
              <a:rPr lang="zh-CN" altLang="en-US" dirty="0" smtClean="0"/>
              <a:t/>
            </a:r>
            <a:br>
              <a:rPr lang="zh-CN" altLang="en-US" dirty="0" smtClean="0"/>
            </a:br>
            <a:endParaRPr lang="zh-CN" altLang="en-US" dirty="0"/>
          </a:p>
        </p:txBody>
      </p:sp>
    </p:spTree>
    <p:extLst>
      <p:ext uri="{BB962C8B-B14F-4D97-AF65-F5344CB8AC3E}">
        <p14:creationId xmlns:p14="http://schemas.microsoft.com/office/powerpoint/2010/main" xmlns="" val="203510322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2"/>
          <p:cNvSpPr>
            <a:spLocks noGrp="1"/>
          </p:cNvSpPr>
          <p:nvPr>
            <p:ph type="title"/>
          </p:nvPr>
        </p:nvSpPr>
        <p:spPr/>
        <p:txBody>
          <a:bodyPr>
            <a:normAutofit/>
          </a:bodyPr>
          <a:lstStyle/>
          <a:p>
            <a:pPr algn="l"/>
            <a:r>
              <a:rPr lang="zh-CN" altLang="en-US" sz="3500" b="1" dirty="0">
                <a:solidFill>
                  <a:srgbClr val="002060"/>
                </a:solidFill>
              </a:rPr>
              <a:t>中国的基金市场：老基金发展的评价</a:t>
            </a:r>
          </a:p>
        </p:txBody>
      </p:sp>
      <p:sp>
        <p:nvSpPr>
          <p:cNvPr id="2" name="内容占位符 1"/>
          <p:cNvSpPr>
            <a:spLocks noGrp="1"/>
          </p:cNvSpPr>
          <p:nvPr>
            <p:ph idx="1"/>
          </p:nvPr>
        </p:nvSpPr>
        <p:spPr/>
        <p:txBody>
          <a:bodyPr rtlCol="0">
            <a:normAutofit/>
          </a:bodyPr>
          <a:lstStyle/>
          <a:p>
            <a:pPr marL="452628" fontAlgn="auto">
              <a:spcAft>
                <a:spcPts val="0"/>
              </a:spcAft>
              <a:buFont typeface="Wingdings" panose="05000000000000000000" pitchFamily="2" charset="2"/>
              <a:buChar char="Ø"/>
              <a:defRPr/>
            </a:pPr>
            <a:r>
              <a:rPr lang="en-US" altLang="zh-CN" sz="2000" dirty="0" smtClean="0"/>
              <a:t>99</a:t>
            </a:r>
            <a:r>
              <a:rPr lang="zh-CN" altLang="en-US" sz="2000" dirty="0" smtClean="0"/>
              <a:t>年</a:t>
            </a:r>
            <a:r>
              <a:rPr lang="en-US" altLang="zh-CN" sz="2000" dirty="0" smtClean="0"/>
              <a:t>3</a:t>
            </a:r>
            <a:r>
              <a:rPr lang="zh-CN" altLang="en-US" sz="2000" dirty="0" smtClean="0"/>
              <a:t>月，老基金清理</a:t>
            </a:r>
            <a:endParaRPr lang="en-US" altLang="zh-CN" sz="2000" dirty="0" smtClean="0"/>
          </a:p>
          <a:p>
            <a:pPr lvl="1" fontAlgn="auto">
              <a:lnSpc>
                <a:spcPct val="80000"/>
              </a:lnSpc>
              <a:spcAft>
                <a:spcPts val="0"/>
              </a:spcAft>
              <a:defRPr/>
            </a:pPr>
            <a:r>
              <a:rPr lang="zh-CN" altLang="en-US" sz="1800" dirty="0"/>
              <a:t>封闭期满清盘</a:t>
            </a:r>
            <a:endParaRPr lang="en-US" altLang="zh-CN" sz="1800" dirty="0"/>
          </a:p>
          <a:p>
            <a:pPr lvl="1" fontAlgn="auto">
              <a:lnSpc>
                <a:spcPct val="80000"/>
              </a:lnSpc>
              <a:spcAft>
                <a:spcPts val="0"/>
              </a:spcAft>
              <a:defRPr/>
            </a:pPr>
            <a:r>
              <a:rPr lang="zh-CN" altLang="en-US" sz="1800" dirty="0"/>
              <a:t>转化为新基金</a:t>
            </a:r>
            <a:endParaRPr lang="en-US" altLang="zh-CN" sz="1800" dirty="0"/>
          </a:p>
          <a:p>
            <a:pPr lvl="1" fontAlgn="auto">
              <a:lnSpc>
                <a:spcPct val="80000"/>
              </a:lnSpc>
              <a:spcAft>
                <a:spcPts val="0"/>
              </a:spcAft>
              <a:defRPr/>
            </a:pPr>
            <a:r>
              <a:rPr lang="zh-CN" altLang="en-US" sz="1800" dirty="0"/>
              <a:t>转为金融债券</a:t>
            </a:r>
            <a:endParaRPr lang="en-US" altLang="zh-CN" sz="1800" dirty="0"/>
          </a:p>
          <a:p>
            <a:pPr marL="452628" fontAlgn="auto">
              <a:spcAft>
                <a:spcPts val="0"/>
              </a:spcAft>
              <a:buFont typeface="Wingdings" panose="05000000000000000000" pitchFamily="2" charset="2"/>
              <a:buChar char="Ø"/>
              <a:defRPr/>
            </a:pPr>
            <a:r>
              <a:rPr lang="zh-CN" altLang="en-US" sz="2000" dirty="0" smtClean="0"/>
              <a:t>老基金的特征和意义</a:t>
            </a:r>
            <a:endParaRPr lang="en-US" altLang="zh-CN" sz="2000" dirty="0" smtClean="0"/>
          </a:p>
          <a:p>
            <a:pPr lvl="1" fontAlgn="auto">
              <a:lnSpc>
                <a:spcPct val="80000"/>
              </a:lnSpc>
              <a:spcAft>
                <a:spcPts val="0"/>
              </a:spcAft>
              <a:defRPr/>
            </a:pPr>
            <a:r>
              <a:rPr lang="zh-CN" altLang="en-US" sz="1800" dirty="0"/>
              <a:t>自下而上的探索</a:t>
            </a:r>
            <a:endParaRPr lang="en-US" altLang="zh-CN" sz="1800" dirty="0"/>
          </a:p>
          <a:p>
            <a:pPr marL="859536" lvl="2" fontAlgn="auto">
              <a:spcAft>
                <a:spcPts val="0"/>
              </a:spcAft>
              <a:buFont typeface="Wingdings 2"/>
              <a:buChar char=""/>
              <a:defRPr/>
            </a:pPr>
            <a:r>
              <a:rPr lang="zh-CN" altLang="en-US" sz="1600" dirty="0" smtClean="0"/>
              <a:t>猫论后的改革热潮，全国大建交易所，搞创新</a:t>
            </a:r>
            <a:endParaRPr lang="en-US" altLang="zh-CN" sz="1600" dirty="0" smtClean="0"/>
          </a:p>
          <a:p>
            <a:pPr marL="859536" lvl="2" fontAlgn="auto">
              <a:spcAft>
                <a:spcPts val="0"/>
              </a:spcAft>
              <a:buFont typeface="Wingdings 2"/>
              <a:buChar char=""/>
              <a:defRPr/>
            </a:pPr>
            <a:r>
              <a:rPr lang="zh-CN" altLang="en-US" sz="1600" dirty="0" smtClean="0"/>
              <a:t>基金是融资工具</a:t>
            </a:r>
            <a:endParaRPr lang="en-US" altLang="zh-CN" sz="1600" dirty="0" smtClean="0"/>
          </a:p>
          <a:p>
            <a:pPr lvl="1">
              <a:lnSpc>
                <a:spcPct val="80000"/>
              </a:lnSpc>
              <a:defRPr/>
            </a:pPr>
            <a:r>
              <a:rPr lang="zh-CN" altLang="en-US" sz="1800" dirty="0" smtClean="0"/>
              <a:t>发</a:t>
            </a:r>
            <a:r>
              <a:rPr lang="zh-CN" altLang="en-US" sz="1800" dirty="0"/>
              <a:t>展不规范</a:t>
            </a:r>
            <a:endParaRPr lang="en-US" altLang="zh-CN" sz="1800" dirty="0"/>
          </a:p>
          <a:p>
            <a:pPr lvl="1">
              <a:lnSpc>
                <a:spcPct val="80000"/>
              </a:lnSpc>
              <a:defRPr/>
            </a:pPr>
            <a:r>
              <a:rPr lang="zh-CN" altLang="en-US" sz="1800" dirty="0"/>
              <a:t>监管放松，地方政府基金参与创新</a:t>
            </a:r>
            <a:endParaRPr lang="en-US" altLang="zh-CN" sz="1800" dirty="0"/>
          </a:p>
          <a:p>
            <a:pPr lvl="1">
              <a:lnSpc>
                <a:spcPct val="80000"/>
              </a:lnSpc>
              <a:defRPr/>
            </a:pPr>
            <a:r>
              <a:rPr lang="zh-CN" altLang="en-US" sz="1800" dirty="0"/>
              <a:t>为新基金的设立打下良好基础</a:t>
            </a:r>
            <a:r>
              <a:rPr lang="zh-CN" altLang="en-US" dirty="0" smtClean="0"/>
              <a:t/>
            </a:r>
            <a:br>
              <a:rPr lang="zh-CN" altLang="en-US" dirty="0" smtClean="0"/>
            </a:br>
            <a:endParaRPr lang="zh-CN" altLang="en-US" dirty="0"/>
          </a:p>
        </p:txBody>
      </p:sp>
    </p:spTree>
    <p:extLst>
      <p:ext uri="{BB962C8B-B14F-4D97-AF65-F5344CB8AC3E}">
        <p14:creationId xmlns:p14="http://schemas.microsoft.com/office/powerpoint/2010/main" xmlns="" val="317305788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rtlCol="0">
            <a:noAutofit/>
          </a:bodyPr>
          <a:lstStyle/>
          <a:p>
            <a:pPr algn="l" fontAlgn="auto">
              <a:spcAft>
                <a:spcPts val="0"/>
              </a:spcAft>
              <a:defRPr/>
            </a:pPr>
            <a:r>
              <a:rPr lang="zh-CN" altLang="en-US" sz="3500" b="1" dirty="0">
                <a:solidFill>
                  <a:srgbClr val="002060"/>
                </a:solidFill>
              </a:rPr>
              <a:t>中国的基金市场：“新基金”阶</a:t>
            </a:r>
            <a:r>
              <a:rPr lang="zh-CN" altLang="en-US" sz="3500" b="1" dirty="0" smtClean="0">
                <a:solidFill>
                  <a:srgbClr val="002060"/>
                </a:solidFill>
              </a:rPr>
              <a:t>段，封</a:t>
            </a:r>
            <a:r>
              <a:rPr lang="zh-CN" altLang="en-US" sz="3500" b="1" dirty="0">
                <a:solidFill>
                  <a:srgbClr val="002060"/>
                </a:solidFill>
              </a:rPr>
              <a:t>闭式基金的出现和发展</a:t>
            </a:r>
            <a:r>
              <a:rPr lang="zh-CN" altLang="en-US" sz="3500" b="1" dirty="0" smtClean="0">
                <a:solidFill>
                  <a:srgbClr val="002060"/>
                </a:solidFill>
              </a:rPr>
              <a:t>（</a:t>
            </a:r>
            <a:r>
              <a:rPr lang="en-US" altLang="zh-CN" sz="3500" b="1" dirty="0" smtClean="0">
                <a:solidFill>
                  <a:srgbClr val="002060"/>
                </a:solidFill>
              </a:rPr>
              <a:t>1997</a:t>
            </a:r>
            <a:r>
              <a:rPr lang="zh-CN" altLang="en-US" sz="3500" b="1" dirty="0">
                <a:solidFill>
                  <a:srgbClr val="002060"/>
                </a:solidFill>
              </a:rPr>
              <a:t>年</a:t>
            </a:r>
            <a:r>
              <a:rPr lang="zh-CN" altLang="en-US" sz="3500" b="1" dirty="0" smtClean="0">
                <a:solidFill>
                  <a:srgbClr val="002060"/>
                </a:solidFill>
              </a:rPr>
              <a:t>到</a:t>
            </a:r>
            <a:r>
              <a:rPr lang="en-US" altLang="zh-CN" sz="3500" b="1" dirty="0" smtClean="0">
                <a:solidFill>
                  <a:srgbClr val="002060"/>
                </a:solidFill>
              </a:rPr>
              <a:t>2001</a:t>
            </a:r>
            <a:r>
              <a:rPr lang="zh-CN" altLang="en-US" sz="3500" b="1" dirty="0">
                <a:solidFill>
                  <a:srgbClr val="002060"/>
                </a:solidFill>
              </a:rPr>
              <a:t>年）</a:t>
            </a:r>
          </a:p>
        </p:txBody>
      </p:sp>
      <p:sp>
        <p:nvSpPr>
          <p:cNvPr id="43010" name="内容占位符 1"/>
          <p:cNvSpPr>
            <a:spLocks noGrp="1"/>
          </p:cNvSpPr>
          <p:nvPr>
            <p:ph idx="1"/>
          </p:nvPr>
        </p:nvSpPr>
        <p:spPr/>
        <p:txBody>
          <a:bodyPr rtlCol="0">
            <a:normAutofit/>
          </a:bodyPr>
          <a:lstStyle/>
          <a:p>
            <a:pPr fontAlgn="auto">
              <a:spcAft>
                <a:spcPts val="0"/>
              </a:spcAft>
              <a:buFont typeface="Wingdings" panose="05000000000000000000" pitchFamily="2" charset="2"/>
              <a:buChar char="Ø"/>
              <a:defRPr/>
            </a:pPr>
            <a:r>
              <a:rPr lang="zh-CN" altLang="en-US" sz="2000" dirty="0" smtClean="0"/>
              <a:t>由于我国的基金从一开始就发展势头迅猛，其设立和运作的随意性较强，存在发展与管理脱节的状况，调整与规范我国基金业成为金融管理部门的当务之急。</a:t>
            </a:r>
            <a:endParaRPr lang="en-US" altLang="zh-CN" sz="2000" dirty="0" smtClean="0"/>
          </a:p>
          <a:p>
            <a:pPr fontAlgn="auto">
              <a:spcAft>
                <a:spcPts val="0"/>
              </a:spcAft>
              <a:buFont typeface="Wingdings" panose="05000000000000000000" pitchFamily="2" charset="2"/>
              <a:buChar char="Ø"/>
              <a:defRPr/>
            </a:pPr>
            <a:r>
              <a:rPr lang="en-US" altLang="zh-CN" sz="2000" dirty="0" smtClean="0"/>
              <a:t>97</a:t>
            </a:r>
            <a:r>
              <a:rPr lang="zh-CN" altLang="en-US" sz="2000" dirty="0" smtClean="0"/>
              <a:t>年</a:t>
            </a:r>
            <a:r>
              <a:rPr lang="en-US" altLang="zh-CN" sz="2000" dirty="0" smtClean="0"/>
              <a:t>10</a:t>
            </a:r>
            <a:r>
              <a:rPr lang="zh-CN" altLang="en-US" sz="2000" dirty="0" smtClean="0"/>
              <a:t>月，证券投资基金管理暂行办法</a:t>
            </a:r>
            <a:endParaRPr lang="en-US" altLang="zh-CN" sz="2000" dirty="0" smtClean="0"/>
          </a:p>
          <a:p>
            <a:pPr lvl="1" fontAlgn="auto">
              <a:spcAft>
                <a:spcPts val="0"/>
              </a:spcAft>
              <a:buFont typeface="Arial" pitchFamily="34" charset="0"/>
              <a:buChar char="–"/>
              <a:defRPr/>
            </a:pPr>
            <a:r>
              <a:rPr lang="zh-CN" altLang="en-US" sz="1800" dirty="0" smtClean="0"/>
              <a:t>第一批两家基金公司获批</a:t>
            </a:r>
            <a:endParaRPr lang="en-US" altLang="zh-CN" sz="1800" dirty="0" smtClean="0"/>
          </a:p>
          <a:p>
            <a:pPr lvl="1" fontAlgn="auto">
              <a:spcAft>
                <a:spcPts val="0"/>
              </a:spcAft>
              <a:buFont typeface="Arial" pitchFamily="34" charset="0"/>
              <a:buChar char="–"/>
              <a:defRPr/>
            </a:pPr>
            <a:r>
              <a:rPr lang="en-US" altLang="zh-CN" sz="1800" dirty="0" smtClean="0"/>
              <a:t>1998</a:t>
            </a:r>
            <a:r>
              <a:rPr lang="zh-CN" altLang="en-US" sz="1800" dirty="0" smtClean="0"/>
              <a:t>年我国共成立了第一批</a:t>
            </a:r>
            <a:r>
              <a:rPr lang="en-US" altLang="zh-CN" sz="1800" dirty="0" smtClean="0"/>
              <a:t>5</a:t>
            </a:r>
            <a:r>
              <a:rPr lang="zh-CN" altLang="en-US" sz="1800" dirty="0" smtClean="0"/>
              <a:t>只封闭式基金：基金开元、基金金泰、基金兴华、基金安信和基金裕阳。</a:t>
            </a:r>
            <a:endParaRPr lang="en-US" altLang="zh-CN" sz="1800" dirty="0" smtClean="0"/>
          </a:p>
          <a:p>
            <a:pPr lvl="1" fontAlgn="auto">
              <a:spcAft>
                <a:spcPts val="0"/>
              </a:spcAft>
              <a:buFont typeface="Arial" pitchFamily="34" charset="0"/>
              <a:buChar char="–"/>
              <a:defRPr/>
            </a:pPr>
            <a:r>
              <a:rPr lang="zh-CN" altLang="en-US" sz="1800" dirty="0" smtClean="0"/>
              <a:t>从此，以封闭式基金为主，开始大发展</a:t>
            </a:r>
          </a:p>
        </p:txBody>
      </p:sp>
    </p:spTree>
    <p:extLst>
      <p:ext uri="{BB962C8B-B14F-4D97-AF65-F5344CB8AC3E}">
        <p14:creationId xmlns:p14="http://schemas.microsoft.com/office/powerpoint/2010/main" xmlns="" val="146920299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rtlCol="0">
            <a:noAutofit/>
          </a:bodyPr>
          <a:lstStyle/>
          <a:p>
            <a:pPr algn="l" fontAlgn="auto">
              <a:spcAft>
                <a:spcPts val="0"/>
              </a:spcAft>
              <a:defRPr/>
            </a:pPr>
            <a:r>
              <a:rPr lang="zh-CN" altLang="en-US" sz="3500" b="1" dirty="0">
                <a:solidFill>
                  <a:srgbClr val="002060"/>
                </a:solidFill>
              </a:rPr>
              <a:t>中国的基金市场：“新基金”阶</a:t>
            </a:r>
            <a:r>
              <a:rPr lang="zh-CN" altLang="en-US" sz="3500" b="1" dirty="0" smtClean="0">
                <a:solidFill>
                  <a:srgbClr val="002060"/>
                </a:solidFill>
              </a:rPr>
              <a:t>段，封</a:t>
            </a:r>
            <a:r>
              <a:rPr lang="zh-CN" altLang="en-US" sz="3500" b="1" dirty="0">
                <a:solidFill>
                  <a:srgbClr val="002060"/>
                </a:solidFill>
              </a:rPr>
              <a:t>闭式基金的出现和发展</a:t>
            </a:r>
          </a:p>
        </p:txBody>
      </p:sp>
      <p:sp>
        <p:nvSpPr>
          <p:cNvPr id="37891" name="内容占位符 1"/>
          <p:cNvSpPr>
            <a:spLocks noGrp="1"/>
          </p:cNvSpPr>
          <p:nvPr>
            <p:ph idx="1"/>
          </p:nvPr>
        </p:nvSpPr>
        <p:spPr/>
        <p:txBody>
          <a:bodyPr/>
          <a:lstStyle/>
          <a:p>
            <a:pPr>
              <a:buFont typeface="Wingdings" panose="05000000000000000000" pitchFamily="2" charset="2"/>
              <a:buChar char="Ø"/>
            </a:pPr>
            <a:r>
              <a:rPr lang="zh-CN" altLang="en-US" sz="2000" dirty="0" smtClean="0"/>
              <a:t>规范化</a:t>
            </a:r>
            <a:endParaRPr lang="en-US" altLang="zh-CN" sz="2000" dirty="0" smtClean="0"/>
          </a:p>
          <a:p>
            <a:pPr lvl="1"/>
            <a:r>
              <a:rPr lang="zh-CN" altLang="en-US" sz="1800" dirty="0" smtClean="0"/>
              <a:t>老基金向新基金的只有少数被清盘，多数转为新基金</a:t>
            </a:r>
            <a:endParaRPr lang="en-US" altLang="zh-CN" sz="1800" dirty="0" smtClean="0"/>
          </a:p>
          <a:p>
            <a:pPr lvl="1"/>
            <a:r>
              <a:rPr lang="zh-CN" altLang="en-US" sz="1800" dirty="0" smtClean="0"/>
              <a:t>现代基金产业结构</a:t>
            </a:r>
            <a:endParaRPr lang="en-US" altLang="zh-CN" sz="1800" dirty="0" smtClean="0"/>
          </a:p>
          <a:p>
            <a:pPr>
              <a:buFont typeface="Wingdings" panose="05000000000000000000" pitchFamily="2" charset="2"/>
              <a:buChar char="Ø"/>
            </a:pPr>
            <a:r>
              <a:rPr lang="zh-CN" altLang="en-US" sz="2000" dirty="0" smtClean="0"/>
              <a:t>专业化</a:t>
            </a:r>
            <a:endParaRPr lang="en-US" altLang="zh-CN" sz="2000" dirty="0" smtClean="0"/>
          </a:p>
          <a:p>
            <a:pPr lvl="1"/>
            <a:r>
              <a:rPr lang="zh-CN" altLang="en-US" sz="1800" dirty="0" smtClean="0"/>
              <a:t>专业的基金投资公司</a:t>
            </a:r>
            <a:endParaRPr lang="en-US" altLang="zh-CN" sz="1800" dirty="0" smtClean="0"/>
          </a:p>
          <a:p>
            <a:pPr>
              <a:buFont typeface="Wingdings" panose="05000000000000000000" pitchFamily="2" charset="2"/>
              <a:buChar char="Ø"/>
            </a:pPr>
            <a:r>
              <a:rPr lang="zh-CN" altLang="en-US" sz="2000" dirty="0" smtClean="0"/>
              <a:t>机构投资者</a:t>
            </a:r>
            <a:endParaRPr lang="en-US" altLang="zh-CN" sz="2000" dirty="0" smtClean="0"/>
          </a:p>
          <a:p>
            <a:pPr>
              <a:buFont typeface="Wingdings" panose="05000000000000000000" pitchFamily="2" charset="2"/>
              <a:buChar char="Ø"/>
            </a:pPr>
            <a:r>
              <a:rPr lang="zh-CN" altLang="en-US" sz="2000" dirty="0" smtClean="0"/>
              <a:t>规范了运作和信息披露</a:t>
            </a:r>
          </a:p>
        </p:txBody>
      </p:sp>
    </p:spTree>
    <p:extLst>
      <p:ext uri="{BB962C8B-B14F-4D97-AF65-F5344CB8AC3E}">
        <p14:creationId xmlns:p14="http://schemas.microsoft.com/office/powerpoint/2010/main" xmlns="" val="128045416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rtlCol="0">
            <a:noAutofit/>
          </a:bodyPr>
          <a:lstStyle/>
          <a:p>
            <a:pPr algn="l" fontAlgn="auto">
              <a:spcAft>
                <a:spcPts val="0"/>
              </a:spcAft>
              <a:defRPr/>
            </a:pPr>
            <a:r>
              <a:rPr lang="zh-CN" altLang="en-US" sz="3500" b="1" dirty="0">
                <a:solidFill>
                  <a:srgbClr val="002060"/>
                </a:solidFill>
              </a:rPr>
              <a:t>中国的基金市场：“新基金”阶</a:t>
            </a:r>
            <a:r>
              <a:rPr lang="zh-CN" altLang="en-US" sz="3500" b="1" dirty="0" smtClean="0">
                <a:solidFill>
                  <a:srgbClr val="002060"/>
                </a:solidFill>
              </a:rPr>
              <a:t>段，开</a:t>
            </a:r>
            <a:r>
              <a:rPr lang="zh-CN" altLang="en-US" sz="3500" b="1" dirty="0">
                <a:solidFill>
                  <a:srgbClr val="002060"/>
                </a:solidFill>
              </a:rPr>
              <a:t>放式基金的出现和发展</a:t>
            </a:r>
          </a:p>
        </p:txBody>
      </p:sp>
      <p:sp>
        <p:nvSpPr>
          <p:cNvPr id="2" name="内容占位符 1"/>
          <p:cNvSpPr>
            <a:spLocks noGrp="1"/>
          </p:cNvSpPr>
          <p:nvPr>
            <p:ph idx="1"/>
          </p:nvPr>
        </p:nvSpPr>
        <p:spPr>
          <a:xfrm>
            <a:off x="457200" y="1600200"/>
            <a:ext cx="8229600" cy="4543425"/>
          </a:xfrm>
        </p:spPr>
        <p:txBody>
          <a:bodyPr rtlCol="0">
            <a:normAutofit/>
          </a:bodyPr>
          <a:lstStyle/>
          <a:p>
            <a:pPr marL="566928" indent="-457200" fontAlgn="auto">
              <a:spcAft>
                <a:spcPts val="0"/>
              </a:spcAft>
              <a:buFont typeface="Wingdings" panose="05000000000000000000" pitchFamily="2" charset="2"/>
              <a:buChar char="Ø"/>
              <a:defRPr/>
            </a:pPr>
            <a:r>
              <a:rPr lang="zh-CN" altLang="en-US" sz="2000" dirty="0" smtClean="0"/>
              <a:t>到</a:t>
            </a:r>
            <a:r>
              <a:rPr lang="en-US" altLang="zh-CN" sz="2000" dirty="0" smtClean="0"/>
              <a:t>2001</a:t>
            </a:r>
            <a:r>
              <a:rPr lang="zh-CN" altLang="en-US" sz="2000" dirty="0" smtClean="0"/>
              <a:t>，我国已有基金管理公司</a:t>
            </a:r>
            <a:r>
              <a:rPr lang="en-US" altLang="zh-CN" sz="2000" dirty="0" smtClean="0"/>
              <a:t>14</a:t>
            </a:r>
            <a:r>
              <a:rPr lang="zh-CN" altLang="en-US" sz="2000" dirty="0" smtClean="0"/>
              <a:t>家，封闭式证券投资基金</a:t>
            </a:r>
            <a:r>
              <a:rPr lang="en-US" altLang="zh-CN" sz="2000" dirty="0" smtClean="0"/>
              <a:t>34</a:t>
            </a:r>
            <a:r>
              <a:rPr lang="zh-CN" altLang="en-US" sz="2000" dirty="0" smtClean="0"/>
              <a:t>只。</a:t>
            </a:r>
            <a:endParaRPr lang="en-US" altLang="zh-CN" sz="2000" dirty="0" smtClean="0"/>
          </a:p>
          <a:p>
            <a:pPr marL="566928" indent="-457200" fontAlgn="auto">
              <a:spcAft>
                <a:spcPts val="0"/>
              </a:spcAft>
              <a:buFont typeface="Wingdings" panose="05000000000000000000" pitchFamily="2" charset="2"/>
              <a:buChar char="Ø"/>
              <a:defRPr/>
            </a:pPr>
            <a:r>
              <a:rPr lang="en-US" altLang="zh-CN" sz="2000" dirty="0" smtClean="0"/>
              <a:t>2001</a:t>
            </a:r>
            <a:r>
              <a:rPr lang="zh-CN" altLang="en-US" sz="2000" dirty="0" smtClean="0"/>
              <a:t>年</a:t>
            </a:r>
            <a:r>
              <a:rPr lang="en-US" altLang="zh-CN" sz="2000" dirty="0" smtClean="0"/>
              <a:t>9</a:t>
            </a:r>
            <a:r>
              <a:rPr lang="zh-CN" altLang="en-US" sz="2000" dirty="0" smtClean="0"/>
              <a:t>月，经管理层批准，由华安基金管理公司成立了我国第一支开放式证券投资基金</a:t>
            </a:r>
            <a:r>
              <a:rPr lang="en-US" altLang="zh-CN" sz="2000" dirty="0" smtClean="0"/>
              <a:t>--</a:t>
            </a:r>
            <a:r>
              <a:rPr lang="zh-CN" altLang="en-US" sz="2000" dirty="0" smtClean="0"/>
              <a:t>华安创新，我国基金业的发展进入了一个崭新的阶段。</a:t>
            </a:r>
            <a:endParaRPr lang="en-US" altLang="zh-CN" sz="2000" dirty="0" smtClean="0"/>
          </a:p>
          <a:p>
            <a:pPr marL="566928" indent="-457200" fontAlgn="auto">
              <a:spcAft>
                <a:spcPts val="0"/>
              </a:spcAft>
              <a:buFont typeface="Wingdings" panose="05000000000000000000" pitchFamily="2" charset="2"/>
              <a:buChar char="Ø"/>
              <a:defRPr/>
            </a:pPr>
            <a:r>
              <a:rPr lang="en-US" altLang="zh-CN" sz="2000" dirty="0" smtClean="0"/>
              <a:t>2002</a:t>
            </a:r>
            <a:r>
              <a:rPr lang="zh-CN" altLang="en-US" sz="2000" dirty="0" smtClean="0"/>
              <a:t>年，开放式基金在我国出现了超常规式的发展，规模迅速扩大，截至</a:t>
            </a:r>
            <a:r>
              <a:rPr lang="en-US" altLang="zh-CN" sz="2000" dirty="0" smtClean="0"/>
              <a:t>2002</a:t>
            </a:r>
            <a:r>
              <a:rPr lang="zh-CN" altLang="en-US" sz="2000" dirty="0" smtClean="0"/>
              <a:t>年底，开放式基金已猛增到</a:t>
            </a:r>
            <a:r>
              <a:rPr lang="en-US" altLang="zh-CN" sz="2000" dirty="0" smtClean="0"/>
              <a:t>17</a:t>
            </a:r>
            <a:r>
              <a:rPr lang="zh-CN" altLang="en-US" sz="2000" dirty="0" smtClean="0"/>
              <a:t>只。</a:t>
            </a:r>
            <a:endParaRPr lang="en-US" altLang="zh-CN" sz="2000" dirty="0" smtClean="0"/>
          </a:p>
          <a:p>
            <a:pPr marL="566928" indent="-457200" fontAlgn="auto">
              <a:spcAft>
                <a:spcPts val="0"/>
              </a:spcAft>
              <a:buFont typeface="Wingdings" panose="05000000000000000000" pitchFamily="2" charset="2"/>
              <a:buChar char="Ø"/>
              <a:defRPr/>
            </a:pPr>
            <a:r>
              <a:rPr lang="en-US" altLang="zh-CN" sz="2000" dirty="0" smtClean="0"/>
              <a:t>2003</a:t>
            </a:r>
            <a:r>
              <a:rPr lang="zh-CN" altLang="en-US" sz="2000" dirty="0" smtClean="0"/>
              <a:t>年</a:t>
            </a:r>
            <a:r>
              <a:rPr lang="en-US" altLang="zh-CN" sz="2000" dirty="0" smtClean="0"/>
              <a:t>10</a:t>
            </a:r>
            <a:r>
              <a:rPr lang="zh-CN" altLang="en-US" sz="2000" dirty="0" smtClean="0"/>
              <a:t>月</a:t>
            </a:r>
            <a:r>
              <a:rPr lang="en-US" altLang="zh-CN" sz="2000" dirty="0" smtClean="0"/>
              <a:t>28</a:t>
            </a:r>
            <a:r>
              <a:rPr lang="zh-CN" altLang="en-US" sz="2000" dirty="0" smtClean="0"/>
              <a:t>日由全国人大常委会通过的</a:t>
            </a:r>
            <a:r>
              <a:rPr lang="en-US" altLang="zh-CN" sz="2000" dirty="0" smtClean="0"/>
              <a:t>《</a:t>
            </a:r>
            <a:r>
              <a:rPr lang="zh-CN" altLang="en-US" sz="2000" dirty="0" smtClean="0"/>
              <a:t>证券投资基金法</a:t>
            </a:r>
            <a:r>
              <a:rPr lang="en-US" altLang="zh-CN" sz="2000" dirty="0" smtClean="0"/>
              <a:t>》</a:t>
            </a:r>
            <a:r>
              <a:rPr lang="zh-CN" altLang="en-US" sz="2000" dirty="0" smtClean="0"/>
              <a:t>的颁布与实施，是中国基金业和资本市场发展历史上的又一个重要的里程碑，标志着我国基金业进入了一个崭新的发展阶段。</a:t>
            </a:r>
            <a:endParaRPr lang="en-US" altLang="zh-CN" sz="2000" dirty="0" smtClean="0"/>
          </a:p>
          <a:p>
            <a:pPr marL="566928" indent="-457200" fontAlgn="auto">
              <a:spcAft>
                <a:spcPts val="0"/>
              </a:spcAft>
              <a:buFont typeface="Wingdings" panose="05000000000000000000" pitchFamily="2" charset="2"/>
              <a:buChar char="Ø"/>
              <a:defRPr/>
            </a:pPr>
            <a:r>
              <a:rPr lang="zh-CN" altLang="en-US" sz="2000" dirty="0" smtClean="0"/>
              <a:t>随后开放式基金成为发展主流</a:t>
            </a:r>
            <a:endParaRPr lang="zh-CN" altLang="en-US" dirty="0"/>
          </a:p>
        </p:txBody>
      </p:sp>
    </p:spTree>
    <p:extLst>
      <p:ext uri="{BB962C8B-B14F-4D97-AF65-F5344CB8AC3E}">
        <p14:creationId xmlns:p14="http://schemas.microsoft.com/office/powerpoint/2010/main" xmlns="" val="429202583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标题 2"/>
          <p:cNvSpPr>
            <a:spLocks noGrp="1"/>
          </p:cNvSpPr>
          <p:nvPr>
            <p:ph type="title"/>
          </p:nvPr>
        </p:nvSpPr>
        <p:spPr/>
        <p:txBody>
          <a:bodyPr>
            <a:normAutofit/>
          </a:bodyPr>
          <a:lstStyle/>
          <a:p>
            <a:pPr algn="l"/>
            <a:r>
              <a:rPr lang="zh-CN" altLang="en-US" sz="3500" b="1" dirty="0">
                <a:solidFill>
                  <a:srgbClr val="002060"/>
                </a:solidFill>
              </a:rPr>
              <a:t>中国的基金市场：国际化阶</a:t>
            </a:r>
            <a:r>
              <a:rPr lang="zh-CN" altLang="en-US" sz="3500" b="1" dirty="0" smtClean="0">
                <a:solidFill>
                  <a:srgbClr val="002060"/>
                </a:solidFill>
              </a:rPr>
              <a:t>段</a:t>
            </a:r>
            <a:r>
              <a:rPr lang="en-US" altLang="zh-CN" sz="3500" b="1" dirty="0" smtClean="0">
                <a:solidFill>
                  <a:srgbClr val="002060"/>
                </a:solidFill>
              </a:rPr>
              <a:t>1</a:t>
            </a:r>
            <a:endParaRPr lang="zh-CN" altLang="en-US" sz="3500" b="1" dirty="0">
              <a:solidFill>
                <a:srgbClr val="002060"/>
              </a:solidFill>
            </a:endParaRPr>
          </a:p>
        </p:txBody>
      </p:sp>
      <p:sp>
        <p:nvSpPr>
          <p:cNvPr id="2" name="内容占位符 1"/>
          <p:cNvSpPr>
            <a:spLocks noGrp="1"/>
          </p:cNvSpPr>
          <p:nvPr>
            <p:ph idx="1"/>
          </p:nvPr>
        </p:nvSpPr>
        <p:spPr/>
        <p:txBody>
          <a:bodyPr rtlCol="0">
            <a:normAutofit fontScale="47500" lnSpcReduction="20000"/>
          </a:bodyPr>
          <a:lstStyle/>
          <a:p>
            <a:pPr marL="566928" indent="-457200" fontAlgn="auto">
              <a:spcAft>
                <a:spcPts val="0"/>
              </a:spcAft>
              <a:buFont typeface="Wingdings" panose="05000000000000000000" pitchFamily="2" charset="2"/>
              <a:buChar char="Ø"/>
              <a:defRPr/>
            </a:pPr>
            <a:r>
              <a:rPr lang="en-US" altLang="zh-CN" sz="4200" dirty="0" smtClean="0"/>
              <a:t>2003</a:t>
            </a:r>
            <a:r>
              <a:rPr lang="zh-CN" altLang="en-US" sz="4200" dirty="0" smtClean="0"/>
              <a:t>年，</a:t>
            </a:r>
            <a:r>
              <a:rPr lang="en-US" altLang="zh-CN" sz="4200" dirty="0" smtClean="0"/>
              <a:t>QFII</a:t>
            </a:r>
            <a:r>
              <a:rPr lang="zh-CN" altLang="en-US" sz="4200" dirty="0" smtClean="0"/>
              <a:t>制度建立</a:t>
            </a:r>
            <a:endParaRPr lang="en-US" altLang="zh-CN" sz="4200" dirty="0" smtClean="0"/>
          </a:p>
          <a:p>
            <a:pPr lvl="1" fontAlgn="auto">
              <a:spcAft>
                <a:spcPts val="0"/>
              </a:spcAft>
              <a:defRPr/>
            </a:pPr>
            <a:r>
              <a:rPr lang="en-US" altLang="zh-CN" sz="3800" dirty="0"/>
              <a:t>QFII</a:t>
            </a:r>
            <a:r>
              <a:rPr lang="zh-CN" altLang="en-US" sz="3800" dirty="0"/>
              <a:t>（</a:t>
            </a:r>
            <a:r>
              <a:rPr lang="en-US" altLang="zh-CN" sz="3800" dirty="0"/>
              <a:t>Qualified Foreign Institutional Investors</a:t>
            </a:r>
            <a:r>
              <a:rPr lang="zh-CN" altLang="en-US" sz="3800" dirty="0"/>
              <a:t>）合格的境外机构投资者的简称，</a:t>
            </a:r>
            <a:r>
              <a:rPr lang="en-US" altLang="zh-CN" sz="3800" dirty="0"/>
              <a:t>QFII</a:t>
            </a:r>
            <a:r>
              <a:rPr lang="zh-CN" altLang="en-US" sz="3800" dirty="0"/>
              <a:t>机制是指外国专业投资机构到境内投资的资格认定制度。</a:t>
            </a:r>
            <a:endParaRPr lang="en-US" altLang="zh-CN" sz="3800" dirty="0"/>
          </a:p>
          <a:p>
            <a:pPr lvl="1" fontAlgn="auto">
              <a:spcAft>
                <a:spcPts val="0"/>
              </a:spcAft>
              <a:defRPr/>
            </a:pPr>
            <a:r>
              <a:rPr lang="en-US" altLang="zh-CN" sz="3800" dirty="0"/>
              <a:t>QFII</a:t>
            </a:r>
            <a:r>
              <a:rPr lang="zh-CN" altLang="en-US" sz="3800" dirty="0"/>
              <a:t>是一国在货币没有实现完全可自由兑换、资本项目尚未开放的情况下，有限度地引进外资、开放资本市场的一项过渡性的制度。</a:t>
            </a:r>
            <a:endParaRPr lang="en-US" altLang="zh-CN" sz="3800" dirty="0"/>
          </a:p>
          <a:p>
            <a:pPr lvl="1" fontAlgn="auto">
              <a:spcAft>
                <a:spcPts val="0"/>
              </a:spcAft>
              <a:defRPr/>
            </a:pPr>
            <a:r>
              <a:rPr lang="zh-CN" altLang="en-US" sz="3800" dirty="0"/>
              <a:t>中国证监会于</a:t>
            </a:r>
            <a:r>
              <a:rPr lang="en-US" altLang="zh-CN" sz="3800" dirty="0"/>
              <a:t>2003</a:t>
            </a:r>
            <a:r>
              <a:rPr lang="zh-CN" altLang="en-US" sz="3800" dirty="0"/>
              <a:t>年</a:t>
            </a:r>
            <a:r>
              <a:rPr lang="en-US" altLang="zh-CN" sz="3800" dirty="0"/>
              <a:t>5</a:t>
            </a:r>
            <a:r>
              <a:rPr lang="zh-CN" altLang="en-US" sz="3800" dirty="0"/>
              <a:t>月起开始批准符合</a:t>
            </a:r>
            <a:r>
              <a:rPr lang="en-US" altLang="zh-CN" sz="3800" dirty="0"/>
              <a:t>QFII</a:t>
            </a:r>
            <a:r>
              <a:rPr lang="zh-CN" altLang="en-US" sz="3800" dirty="0"/>
              <a:t>资格的机构，国家外汇管理局</a:t>
            </a:r>
            <a:r>
              <a:rPr lang="en-US" altLang="zh-CN" sz="3800" dirty="0"/>
              <a:t>2003</a:t>
            </a:r>
            <a:r>
              <a:rPr lang="zh-CN" altLang="en-US" sz="3800" dirty="0"/>
              <a:t>年</a:t>
            </a:r>
            <a:r>
              <a:rPr lang="en-US" altLang="zh-CN" sz="3800" dirty="0"/>
              <a:t>6</a:t>
            </a:r>
            <a:r>
              <a:rPr lang="zh-CN" altLang="en-US" sz="3800" dirty="0"/>
              <a:t>月起开始确定各机构的投资额度。</a:t>
            </a:r>
            <a:r>
              <a:rPr lang="en-US" altLang="zh-CN" sz="3800" dirty="0"/>
              <a:t>2003</a:t>
            </a:r>
            <a:r>
              <a:rPr lang="zh-CN" altLang="en-US" sz="3800" dirty="0"/>
              <a:t>年</a:t>
            </a:r>
            <a:r>
              <a:rPr lang="en-US" altLang="zh-CN" sz="3800" dirty="0"/>
              <a:t>7</a:t>
            </a:r>
            <a:r>
              <a:rPr lang="zh-CN" altLang="en-US" sz="3800" dirty="0"/>
              <a:t>月</a:t>
            </a:r>
            <a:r>
              <a:rPr lang="en-US" altLang="zh-CN" sz="3800" dirty="0"/>
              <a:t>9</a:t>
            </a:r>
            <a:r>
              <a:rPr lang="zh-CN" altLang="en-US" sz="3800" dirty="0"/>
              <a:t>日，合资格境外机构投资者第一次在中国</a:t>
            </a:r>
            <a:r>
              <a:rPr lang="en-US" altLang="zh-CN" sz="3800" dirty="0"/>
              <a:t>A</a:t>
            </a:r>
            <a:r>
              <a:rPr lang="zh-CN" altLang="en-US" sz="3800" dirty="0"/>
              <a:t>股市场进行交易。在</a:t>
            </a:r>
            <a:r>
              <a:rPr lang="en-US" altLang="zh-CN" sz="3800" dirty="0"/>
              <a:t>2006</a:t>
            </a:r>
            <a:r>
              <a:rPr lang="zh-CN" altLang="en-US" sz="3800" dirty="0"/>
              <a:t>年，经过修订后的版本</a:t>
            </a:r>
            <a:r>
              <a:rPr lang="en-US" altLang="zh-CN" sz="3800" dirty="0"/>
              <a:t>《</a:t>
            </a:r>
            <a:r>
              <a:rPr lang="zh-CN" altLang="en-US" sz="3800" dirty="0"/>
              <a:t>合格境外机构投资者境内证券投资管理办法</a:t>
            </a:r>
            <a:r>
              <a:rPr lang="en-US" altLang="zh-CN" sz="3800" dirty="0"/>
              <a:t>》</a:t>
            </a:r>
            <a:r>
              <a:rPr lang="zh-CN" altLang="en-US" sz="3800" dirty="0"/>
              <a:t>发布，国家外汇管理局也于</a:t>
            </a:r>
            <a:r>
              <a:rPr lang="en-US" altLang="zh-CN" sz="3800" dirty="0"/>
              <a:t>2009</a:t>
            </a:r>
            <a:r>
              <a:rPr lang="zh-CN" altLang="en-US" sz="3800" dirty="0"/>
              <a:t>年发布了相应的</a:t>
            </a:r>
            <a:r>
              <a:rPr lang="en-US" altLang="zh-CN" sz="3800" dirty="0"/>
              <a:t>《</a:t>
            </a:r>
            <a:r>
              <a:rPr lang="zh-CN" altLang="en-US" sz="3800" dirty="0"/>
              <a:t>合格境外机构投资者境内证券投资外汇管理规定</a:t>
            </a:r>
            <a:r>
              <a:rPr lang="en-US" altLang="zh-CN" sz="3800" dirty="0"/>
              <a:t>》</a:t>
            </a:r>
            <a:r>
              <a:rPr lang="zh-CN" altLang="en-US" sz="3800" dirty="0"/>
              <a:t>。</a:t>
            </a:r>
          </a:p>
          <a:p>
            <a:pPr lvl="1" fontAlgn="auto">
              <a:spcAft>
                <a:spcPts val="0"/>
              </a:spcAft>
              <a:defRPr/>
            </a:pPr>
            <a:r>
              <a:rPr lang="zh-CN" altLang="en-US" sz="3800" dirty="0"/>
              <a:t>截至</a:t>
            </a:r>
            <a:r>
              <a:rPr lang="en-US" altLang="zh-CN" sz="3800" dirty="0"/>
              <a:t>2012</a:t>
            </a:r>
            <a:r>
              <a:rPr lang="zh-CN" altLang="en-US" sz="3800" dirty="0"/>
              <a:t>年，在中国的在</a:t>
            </a:r>
            <a:r>
              <a:rPr lang="en-US" altLang="zh-CN" sz="3800" dirty="0"/>
              <a:t>A</a:t>
            </a:r>
            <a:r>
              <a:rPr lang="zh-CN" altLang="en-US" sz="3800" dirty="0"/>
              <a:t>股市场，</a:t>
            </a:r>
            <a:r>
              <a:rPr lang="en-US" altLang="zh-CN" sz="3800" dirty="0"/>
              <a:t>QFII</a:t>
            </a:r>
            <a:r>
              <a:rPr lang="zh-CN" altLang="en-US" sz="3800" dirty="0"/>
              <a:t>已经是第三大机构投资者，并获得了超过</a:t>
            </a:r>
            <a:r>
              <a:rPr lang="en-US" altLang="zh-CN" sz="3800" dirty="0"/>
              <a:t>1500</a:t>
            </a:r>
            <a:r>
              <a:rPr lang="zh-CN" altLang="en-US" sz="3800" dirty="0"/>
              <a:t>亿人民币的收益。国家外汇管理局于</a:t>
            </a:r>
            <a:r>
              <a:rPr lang="en-US" altLang="zh-CN" sz="3800" dirty="0"/>
              <a:t>2012</a:t>
            </a:r>
            <a:r>
              <a:rPr lang="zh-CN" altLang="en-US" sz="3800" dirty="0"/>
              <a:t>年</a:t>
            </a:r>
            <a:r>
              <a:rPr lang="en-US" altLang="zh-CN" sz="3800" dirty="0"/>
              <a:t>5</a:t>
            </a:r>
            <a:r>
              <a:rPr lang="zh-CN" altLang="en-US" sz="3800" dirty="0"/>
              <a:t>月表示，将会降低</a:t>
            </a:r>
            <a:r>
              <a:rPr lang="en-US" altLang="zh-CN" sz="3800" dirty="0"/>
              <a:t>QFII</a:t>
            </a:r>
            <a:r>
              <a:rPr lang="zh-CN" altLang="en-US" sz="3800" dirty="0"/>
              <a:t>的审批门槛，额度将达到</a:t>
            </a:r>
            <a:r>
              <a:rPr lang="en-US" altLang="zh-CN" sz="3800" dirty="0"/>
              <a:t>800</a:t>
            </a:r>
            <a:r>
              <a:rPr lang="zh-CN" altLang="en-US" sz="3800" dirty="0"/>
              <a:t>亿美元</a:t>
            </a:r>
            <a:endParaRPr lang="en-US" altLang="zh-CN" sz="3800" dirty="0"/>
          </a:p>
          <a:p>
            <a:pPr marL="365760" indent="-256032" fontAlgn="auto">
              <a:spcAft>
                <a:spcPts val="0"/>
              </a:spcAft>
              <a:buFont typeface="Wingdings 3"/>
              <a:buChar char=""/>
              <a:defRPr/>
            </a:pPr>
            <a:endParaRPr lang="zh-CN" altLang="en-US" dirty="0"/>
          </a:p>
        </p:txBody>
      </p:sp>
    </p:spTree>
    <p:extLst>
      <p:ext uri="{BB962C8B-B14F-4D97-AF65-F5344CB8AC3E}">
        <p14:creationId xmlns:p14="http://schemas.microsoft.com/office/powerpoint/2010/main" xmlns="" val="292476097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228600" y="274638"/>
            <a:ext cx="8610600" cy="1143000"/>
          </a:xfrm>
        </p:spPr>
        <p:txBody>
          <a:bodyPr rtlCol="0">
            <a:noAutofit/>
          </a:bodyPr>
          <a:lstStyle/>
          <a:p>
            <a:pPr algn="l" fontAlgn="auto">
              <a:spcAft>
                <a:spcPts val="0"/>
              </a:spcAft>
              <a:defRPr/>
            </a:pPr>
            <a:r>
              <a:rPr lang="zh-CN" altLang="en-US" sz="3500" b="1" dirty="0" smtClean="0">
                <a:solidFill>
                  <a:srgbClr val="002060"/>
                </a:solidFill>
              </a:rPr>
              <a:t>投资基金的发展历史</a:t>
            </a:r>
            <a:endParaRPr lang="zh-CN" altLang="en-US" sz="3500" b="1" dirty="0">
              <a:solidFill>
                <a:srgbClr val="002060"/>
              </a:solidFill>
            </a:endParaRPr>
          </a:p>
        </p:txBody>
      </p:sp>
      <p:sp>
        <p:nvSpPr>
          <p:cNvPr id="6147" name="内容占位符 1"/>
          <p:cNvSpPr>
            <a:spLocks noGrp="1"/>
          </p:cNvSpPr>
          <p:nvPr>
            <p:ph idx="1"/>
          </p:nvPr>
        </p:nvSpPr>
        <p:spPr/>
        <p:txBody>
          <a:bodyPr/>
          <a:lstStyle/>
          <a:p>
            <a:pPr>
              <a:buFont typeface="Wingdings" panose="05000000000000000000" pitchFamily="2" charset="2"/>
              <a:buChar char="Ø"/>
            </a:pPr>
            <a:r>
              <a:rPr lang="en-US" altLang="zh-CN" sz="2400" dirty="0">
                <a:latin typeface="+mj-lt"/>
                <a:ea typeface="+mj-ea"/>
                <a:cs typeface="+mj-cs"/>
              </a:rPr>
              <a:t>Origination: In the Europe</a:t>
            </a:r>
          </a:p>
          <a:p>
            <a:pPr lvl="1"/>
            <a:r>
              <a:rPr lang="en-US" altLang="zh-CN" sz="2400" dirty="0">
                <a:latin typeface="+mj-lt"/>
                <a:ea typeface="+mj-ea"/>
                <a:cs typeface="+mj-cs"/>
              </a:rPr>
              <a:t>First in Holland</a:t>
            </a:r>
          </a:p>
          <a:p>
            <a:pPr lvl="1"/>
            <a:r>
              <a:rPr lang="en-US" altLang="zh-CN" sz="2400" dirty="0">
                <a:latin typeface="+mj-lt"/>
                <a:ea typeface="+mj-ea"/>
                <a:cs typeface="+mj-cs"/>
              </a:rPr>
              <a:t>1868, first public fund in UK</a:t>
            </a:r>
          </a:p>
          <a:p>
            <a:pPr>
              <a:buFont typeface="Wingdings" panose="05000000000000000000" pitchFamily="2" charset="2"/>
              <a:buChar char="Ø"/>
            </a:pPr>
            <a:r>
              <a:rPr lang="en-US" altLang="zh-CN" sz="2400" dirty="0">
                <a:latin typeface="+mj-lt"/>
                <a:ea typeface="+mj-ea"/>
                <a:cs typeface="+mj-cs"/>
              </a:rPr>
              <a:t>Continuation: In the USA</a:t>
            </a:r>
          </a:p>
          <a:p>
            <a:pPr lvl="1"/>
            <a:r>
              <a:rPr lang="en-US" altLang="zh-CN" sz="2400" dirty="0">
                <a:latin typeface="+mj-lt"/>
                <a:ea typeface="+mj-ea"/>
                <a:cs typeface="+mj-cs"/>
              </a:rPr>
              <a:t>Mutual fund emerge and prosper</a:t>
            </a:r>
          </a:p>
          <a:p>
            <a:pPr>
              <a:buFont typeface="Wingdings" panose="05000000000000000000" pitchFamily="2" charset="2"/>
              <a:buChar char="Ø"/>
            </a:pPr>
            <a:r>
              <a:rPr lang="en-US" altLang="zh-CN" sz="2400" dirty="0">
                <a:latin typeface="+mj-lt"/>
                <a:ea typeface="+mj-ea"/>
                <a:cs typeface="+mj-cs"/>
              </a:rPr>
              <a:t>Development Stage</a:t>
            </a:r>
          </a:p>
          <a:p>
            <a:pPr lvl="1"/>
            <a:r>
              <a:rPr lang="en-US" altLang="zh-CN" sz="2400" dirty="0">
                <a:latin typeface="+mj-lt"/>
                <a:ea typeface="+mj-ea"/>
                <a:cs typeface="+mj-cs"/>
              </a:rPr>
              <a:t>Private fund</a:t>
            </a:r>
            <a:r>
              <a:rPr lang="en-US" altLang="zh-CN" sz="2400" dirty="0">
                <a:latin typeface="+mj-lt"/>
                <a:ea typeface="+mj-ea"/>
                <a:cs typeface="+mj-cs"/>
                <a:sym typeface="Wingdings" pitchFamily="2" charset="2"/>
              </a:rPr>
              <a:t> </a:t>
            </a:r>
            <a:r>
              <a:rPr lang="en-US" altLang="zh-CN" sz="2400" dirty="0" smtClean="0">
                <a:latin typeface="+mj-lt"/>
                <a:ea typeface="+mj-ea"/>
                <a:cs typeface="+mj-cs"/>
                <a:sym typeface="Wingdings" pitchFamily="2" charset="2"/>
              </a:rPr>
              <a:t>Closed-end </a:t>
            </a:r>
            <a:r>
              <a:rPr lang="en-US" altLang="zh-CN" sz="2400" dirty="0">
                <a:latin typeface="+mj-lt"/>
                <a:ea typeface="+mj-ea"/>
                <a:cs typeface="+mj-cs"/>
                <a:sym typeface="Wingdings" pitchFamily="2" charset="2"/>
              </a:rPr>
              <a:t>fund </a:t>
            </a:r>
            <a:r>
              <a:rPr lang="en-US" altLang="zh-CN" sz="2400" dirty="0" smtClean="0">
                <a:latin typeface="+mj-lt"/>
                <a:ea typeface="+mj-ea"/>
                <a:cs typeface="+mj-cs"/>
                <a:sym typeface="Wingdings" pitchFamily="2" charset="2"/>
              </a:rPr>
              <a:t>Open-end </a:t>
            </a:r>
            <a:r>
              <a:rPr lang="en-US" altLang="zh-CN" sz="2400" dirty="0">
                <a:latin typeface="+mj-lt"/>
                <a:ea typeface="+mj-ea"/>
                <a:cs typeface="+mj-cs"/>
                <a:sym typeface="Wingdings" pitchFamily="2" charset="2"/>
              </a:rPr>
              <a:t>fund</a:t>
            </a:r>
            <a:endParaRPr lang="en-US" altLang="zh-CN" sz="2400" dirty="0">
              <a:latin typeface="+mj-lt"/>
              <a:ea typeface="+mj-ea"/>
              <a:cs typeface="+mj-cs"/>
            </a:endParaRPr>
          </a:p>
          <a:p>
            <a:endParaRPr lang="zh-CN" altLang="en-US" sz="2400" dirty="0" smtClean="0"/>
          </a:p>
        </p:txBody>
      </p:sp>
    </p:spTree>
    <p:extLst>
      <p:ext uri="{BB962C8B-B14F-4D97-AF65-F5344CB8AC3E}">
        <p14:creationId xmlns:p14="http://schemas.microsoft.com/office/powerpoint/2010/main" xmlns="" val="61581898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标题 2"/>
          <p:cNvSpPr>
            <a:spLocks noGrp="1"/>
          </p:cNvSpPr>
          <p:nvPr>
            <p:ph type="title"/>
          </p:nvPr>
        </p:nvSpPr>
        <p:spPr/>
        <p:txBody>
          <a:bodyPr>
            <a:normAutofit/>
          </a:bodyPr>
          <a:lstStyle/>
          <a:p>
            <a:pPr algn="l"/>
            <a:r>
              <a:rPr lang="zh-CN" altLang="en-US" sz="3500" b="1" dirty="0">
                <a:solidFill>
                  <a:srgbClr val="002060"/>
                </a:solidFill>
              </a:rPr>
              <a:t>中国的基金市场：国际化阶</a:t>
            </a:r>
            <a:r>
              <a:rPr lang="zh-CN" altLang="en-US" sz="3500" b="1" dirty="0" smtClean="0">
                <a:solidFill>
                  <a:srgbClr val="002060"/>
                </a:solidFill>
              </a:rPr>
              <a:t>段</a:t>
            </a:r>
            <a:r>
              <a:rPr lang="en-US" altLang="zh-CN" sz="3500" b="1" dirty="0">
                <a:solidFill>
                  <a:srgbClr val="002060"/>
                </a:solidFill>
              </a:rPr>
              <a:t>2</a:t>
            </a:r>
            <a:endParaRPr lang="zh-CN" altLang="en-US" sz="3500" b="1" dirty="0">
              <a:solidFill>
                <a:srgbClr val="002060"/>
              </a:solidFill>
            </a:endParaRPr>
          </a:p>
        </p:txBody>
      </p:sp>
      <p:sp>
        <p:nvSpPr>
          <p:cNvPr id="2" name="内容占位符 1"/>
          <p:cNvSpPr>
            <a:spLocks noGrp="1"/>
          </p:cNvSpPr>
          <p:nvPr>
            <p:ph idx="1"/>
          </p:nvPr>
        </p:nvSpPr>
        <p:spPr/>
        <p:txBody>
          <a:bodyPr rtlCol="0">
            <a:normAutofit/>
          </a:bodyPr>
          <a:lstStyle/>
          <a:p>
            <a:pPr marL="566928" indent="-457200" fontAlgn="auto">
              <a:spcAft>
                <a:spcPts val="0"/>
              </a:spcAft>
              <a:buFont typeface="Wingdings" panose="05000000000000000000" pitchFamily="2" charset="2"/>
              <a:buChar char="Ø"/>
              <a:defRPr/>
            </a:pPr>
            <a:r>
              <a:rPr lang="en-US" altLang="zh-CN" sz="2000" dirty="0" smtClean="0"/>
              <a:t>2006</a:t>
            </a:r>
            <a:r>
              <a:rPr lang="zh-CN" altLang="en-US" sz="2000" dirty="0" smtClean="0"/>
              <a:t>年，</a:t>
            </a:r>
            <a:r>
              <a:rPr lang="en-US" altLang="zh-CN" sz="2000" dirty="0" smtClean="0"/>
              <a:t>QDII</a:t>
            </a:r>
            <a:r>
              <a:rPr lang="zh-CN" altLang="en-US" sz="2000" dirty="0" smtClean="0"/>
              <a:t>制度建立</a:t>
            </a:r>
            <a:endParaRPr lang="en-US" altLang="zh-CN" sz="2000" dirty="0" smtClean="0"/>
          </a:p>
          <a:p>
            <a:pPr lvl="1">
              <a:defRPr/>
            </a:pPr>
            <a:r>
              <a:rPr lang="zh-CN" altLang="en-US" sz="1800" dirty="0"/>
              <a:t>合格境内机构投资者，即</a:t>
            </a:r>
            <a:r>
              <a:rPr lang="en-US" altLang="zh-CN" sz="1800" dirty="0"/>
              <a:t>QDII</a:t>
            </a:r>
            <a:r>
              <a:rPr lang="zh-CN" altLang="en-US" sz="1800" dirty="0"/>
              <a:t>，是“</a:t>
            </a:r>
            <a:r>
              <a:rPr lang="en-US" altLang="zh-CN" sz="1800" dirty="0"/>
              <a:t>Qualified Domestic Institutional Investor”</a:t>
            </a:r>
            <a:r>
              <a:rPr lang="zh-CN" altLang="en-US" sz="1800" dirty="0"/>
              <a:t>的首字缩写。它是在一国境内设立，经该国有关部门批准从事境外证券市场的股票、债券等有价证券业务的证券投资基金。和</a:t>
            </a:r>
            <a:r>
              <a:rPr lang="en-US" altLang="zh-CN" sz="1800" dirty="0"/>
              <a:t>QFII</a:t>
            </a:r>
            <a:r>
              <a:rPr lang="zh-CN" altLang="en-US" sz="1800" dirty="0"/>
              <a:t>一样，它也是在货币没有实现完全可自由兑换、资本项目尚未开放的情况下，有限度地允许境内投资者投资境外证券市场的一项过渡性的制度安排。</a:t>
            </a:r>
            <a:endParaRPr lang="en-US" altLang="zh-CN" sz="1800" dirty="0"/>
          </a:p>
          <a:p>
            <a:pPr lvl="1">
              <a:defRPr/>
            </a:pPr>
            <a:r>
              <a:rPr lang="zh-CN" altLang="en-US" sz="1800" dirty="0"/>
              <a:t>随着</a:t>
            </a:r>
            <a:r>
              <a:rPr lang="en-US" altLang="zh-CN" sz="1800" dirty="0"/>
              <a:t>2007</a:t>
            </a:r>
            <a:r>
              <a:rPr lang="zh-CN" altLang="en-US" sz="1800" dirty="0"/>
              <a:t>年</a:t>
            </a:r>
            <a:r>
              <a:rPr lang="en-US" altLang="zh-CN" sz="1800" dirty="0"/>
              <a:t>6</a:t>
            </a:r>
            <a:r>
              <a:rPr lang="zh-CN" altLang="en-US" sz="1800" dirty="0"/>
              <a:t>月我国</a:t>
            </a:r>
            <a:r>
              <a:rPr lang="en-US" altLang="zh-CN" sz="1800" dirty="0"/>
              <a:t>《</a:t>
            </a:r>
            <a:r>
              <a:rPr lang="zh-CN" altLang="en-US" sz="1800" dirty="0"/>
              <a:t>合格境内机构投资者境外证券投资管理试行办法</a:t>
            </a:r>
            <a:r>
              <a:rPr lang="en-US" altLang="zh-CN" sz="1800" dirty="0"/>
              <a:t>》</a:t>
            </a:r>
            <a:r>
              <a:rPr lang="zh-CN" altLang="en-US" sz="1800" dirty="0"/>
              <a:t>出台，</a:t>
            </a:r>
            <a:r>
              <a:rPr lang="en-US" altLang="zh-CN" sz="1800" dirty="0"/>
              <a:t>QDII</a:t>
            </a:r>
            <a:r>
              <a:rPr lang="zh-CN" altLang="en-US" sz="1800" dirty="0"/>
              <a:t>制度正式实施。</a:t>
            </a:r>
            <a:endParaRPr lang="en-US" altLang="zh-CN" sz="1800" dirty="0"/>
          </a:p>
          <a:p>
            <a:pPr lvl="1">
              <a:defRPr/>
            </a:pPr>
            <a:r>
              <a:rPr lang="zh-CN" altLang="en-US" sz="1800" dirty="0"/>
              <a:t>顶着次贷危机出海，</a:t>
            </a:r>
            <a:r>
              <a:rPr lang="en-US" altLang="zh-CN" sz="1800" dirty="0"/>
              <a:t>4</a:t>
            </a:r>
            <a:r>
              <a:rPr lang="zh-CN" altLang="en-US" sz="1800" dirty="0"/>
              <a:t>只</a:t>
            </a:r>
            <a:r>
              <a:rPr lang="en-US" altLang="zh-CN" sz="1800" dirty="0"/>
              <a:t>QDII</a:t>
            </a:r>
            <a:r>
              <a:rPr lang="zh-CN" altLang="en-US" sz="1800" dirty="0"/>
              <a:t>基金刚出海便造成巨额浮亏。</a:t>
            </a:r>
            <a:endParaRPr lang="en-US" altLang="zh-CN" sz="1800" dirty="0"/>
          </a:p>
          <a:p>
            <a:pPr lvl="1">
              <a:defRPr/>
            </a:pPr>
            <a:r>
              <a:rPr lang="zh-CN" altLang="en-US" sz="1800" dirty="0"/>
              <a:t>次贷危机后的</a:t>
            </a:r>
            <a:r>
              <a:rPr lang="en-US" altLang="zh-CN" sz="1800" dirty="0"/>
              <a:t>3</a:t>
            </a:r>
            <a:r>
              <a:rPr lang="zh-CN" altLang="en-US" sz="1800" dirty="0"/>
              <a:t>年里，</a:t>
            </a:r>
            <a:r>
              <a:rPr lang="en-US" altLang="zh-CN" sz="1800" dirty="0"/>
              <a:t>QDII</a:t>
            </a:r>
            <a:r>
              <a:rPr lang="zh-CN" altLang="en-US" sz="1800" dirty="0"/>
              <a:t>发展几乎停滞。</a:t>
            </a:r>
            <a:r>
              <a:rPr lang="en-US" altLang="zh-CN" sz="1800" dirty="0"/>
              <a:t>10</a:t>
            </a:r>
            <a:r>
              <a:rPr lang="zh-CN" altLang="en-US" sz="1800" dirty="0"/>
              <a:t>年后，随着海外市场回升，</a:t>
            </a:r>
            <a:r>
              <a:rPr lang="en-US" altLang="zh-CN" sz="1800" dirty="0"/>
              <a:t>QDII</a:t>
            </a:r>
            <a:r>
              <a:rPr lang="zh-CN" altLang="en-US" sz="1800" dirty="0"/>
              <a:t>取得了超越市场平均的发展。</a:t>
            </a:r>
          </a:p>
        </p:txBody>
      </p:sp>
    </p:spTree>
    <p:extLst>
      <p:ext uri="{BB962C8B-B14F-4D97-AF65-F5344CB8AC3E}">
        <p14:creationId xmlns:p14="http://schemas.microsoft.com/office/powerpoint/2010/main" xmlns="" val="269236347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标题 2"/>
          <p:cNvSpPr>
            <a:spLocks noGrp="1"/>
          </p:cNvSpPr>
          <p:nvPr>
            <p:ph type="title"/>
          </p:nvPr>
        </p:nvSpPr>
        <p:spPr/>
        <p:txBody>
          <a:bodyPr>
            <a:normAutofit/>
          </a:bodyPr>
          <a:lstStyle/>
          <a:p>
            <a:pPr algn="l"/>
            <a:r>
              <a:rPr lang="zh-CN" altLang="en-US" sz="3500" b="1" dirty="0">
                <a:solidFill>
                  <a:srgbClr val="002060"/>
                </a:solidFill>
              </a:rPr>
              <a:t>中国的基金市场：国际化阶</a:t>
            </a:r>
            <a:r>
              <a:rPr lang="zh-CN" altLang="en-US" sz="3500" b="1" dirty="0" smtClean="0">
                <a:solidFill>
                  <a:srgbClr val="002060"/>
                </a:solidFill>
              </a:rPr>
              <a:t>段</a:t>
            </a:r>
            <a:r>
              <a:rPr lang="en-US" altLang="zh-CN" sz="3500" b="1" dirty="0" smtClean="0">
                <a:solidFill>
                  <a:srgbClr val="002060"/>
                </a:solidFill>
              </a:rPr>
              <a:t>3</a:t>
            </a:r>
            <a:endParaRPr lang="zh-CN" altLang="en-US" sz="3500" b="1" dirty="0">
              <a:solidFill>
                <a:srgbClr val="002060"/>
              </a:solidFill>
            </a:endParaRPr>
          </a:p>
        </p:txBody>
      </p:sp>
      <p:sp>
        <p:nvSpPr>
          <p:cNvPr id="2" name="内容占位符 1"/>
          <p:cNvSpPr>
            <a:spLocks noGrp="1"/>
          </p:cNvSpPr>
          <p:nvPr>
            <p:ph idx="1"/>
          </p:nvPr>
        </p:nvSpPr>
        <p:spPr/>
        <p:txBody>
          <a:bodyPr rtlCol="0">
            <a:normAutofit/>
          </a:bodyPr>
          <a:lstStyle/>
          <a:p>
            <a:pPr marL="452628" fontAlgn="auto">
              <a:spcAft>
                <a:spcPts val="0"/>
              </a:spcAft>
              <a:buFont typeface="Wingdings" panose="05000000000000000000" pitchFamily="2" charset="2"/>
              <a:buChar char="Ø"/>
              <a:defRPr/>
            </a:pPr>
            <a:r>
              <a:rPr lang="en-US" altLang="zh-CN" sz="2000" dirty="0" smtClean="0"/>
              <a:t>2008</a:t>
            </a:r>
            <a:r>
              <a:rPr lang="zh-CN" altLang="en-US" sz="2000" dirty="0" smtClean="0"/>
              <a:t>年起，基金公司海外设立分支机构</a:t>
            </a:r>
            <a:endParaRPr lang="en-US" altLang="zh-CN" sz="2000" dirty="0" smtClean="0"/>
          </a:p>
          <a:p>
            <a:pPr lvl="1">
              <a:defRPr/>
            </a:pPr>
            <a:r>
              <a:rPr lang="zh-CN" altLang="en-US" sz="1800" dirty="0"/>
              <a:t>截至目前</a:t>
            </a:r>
            <a:r>
              <a:rPr lang="en-US" altLang="zh-CN" sz="1800" dirty="0"/>
              <a:t>(2013)</a:t>
            </a:r>
            <a:r>
              <a:rPr lang="zh-CN" altLang="en-US" sz="1800" dirty="0"/>
              <a:t>，基金香港子公司总数已突破</a:t>
            </a:r>
            <a:r>
              <a:rPr lang="en-US" altLang="zh-CN" sz="1800" dirty="0"/>
              <a:t>20</a:t>
            </a:r>
            <a:r>
              <a:rPr lang="zh-CN" altLang="en-US" sz="1800" dirty="0"/>
              <a:t>家。</a:t>
            </a:r>
            <a:endParaRPr lang="en-US" altLang="zh-CN" sz="1800" dirty="0"/>
          </a:p>
          <a:p>
            <a:pPr lvl="1">
              <a:defRPr/>
            </a:pPr>
            <a:r>
              <a:rPr lang="zh-CN" altLang="en-US" sz="1800" dirty="0"/>
              <a:t>拓展国际业务，如管理资产、提供证券咨询意见以及海外基金销售。</a:t>
            </a:r>
            <a:endParaRPr lang="en-US" altLang="zh-CN" sz="1800" dirty="0"/>
          </a:p>
          <a:p>
            <a:pPr marL="452628" fontAlgn="auto">
              <a:spcAft>
                <a:spcPts val="0"/>
              </a:spcAft>
              <a:buFont typeface="Wingdings" panose="05000000000000000000" pitchFamily="2" charset="2"/>
              <a:buChar char="Ø"/>
              <a:defRPr/>
            </a:pPr>
            <a:r>
              <a:rPr lang="en-US" altLang="zh-CN" sz="2000" dirty="0" smtClean="0"/>
              <a:t>2011</a:t>
            </a:r>
            <a:r>
              <a:rPr lang="zh-CN" altLang="en-US" sz="2000" dirty="0" smtClean="0"/>
              <a:t>年</a:t>
            </a:r>
            <a:r>
              <a:rPr lang="en-US" altLang="zh-CN" sz="2000" dirty="0" smtClean="0"/>
              <a:t>RQFII</a:t>
            </a:r>
            <a:r>
              <a:rPr lang="zh-CN" altLang="en-US" sz="2000" dirty="0" smtClean="0"/>
              <a:t>制度</a:t>
            </a:r>
            <a:endParaRPr lang="en-US" altLang="zh-CN" sz="2000" dirty="0" smtClean="0"/>
          </a:p>
          <a:p>
            <a:pPr lvl="1" fontAlgn="auto">
              <a:spcAft>
                <a:spcPts val="0"/>
              </a:spcAft>
              <a:defRPr/>
            </a:pPr>
            <a:r>
              <a:rPr lang="zh-CN" altLang="en-US" sz="1800" dirty="0"/>
              <a:t>人民币合格境外投资者。其中</a:t>
            </a:r>
            <a:r>
              <a:rPr lang="en-US" altLang="zh-CN" sz="1800" dirty="0"/>
              <a:t>QFII</a:t>
            </a:r>
            <a:r>
              <a:rPr lang="zh-CN" altLang="en-US" sz="1800" dirty="0"/>
              <a:t>（</a:t>
            </a:r>
            <a:r>
              <a:rPr lang="en-US" altLang="zh-CN" sz="1800" dirty="0"/>
              <a:t>Qualified Foreign Institutional Investors</a:t>
            </a:r>
            <a:r>
              <a:rPr lang="zh-CN" altLang="en-US" sz="1800" dirty="0"/>
              <a:t>）合格的境外机构投资者的简称</a:t>
            </a:r>
            <a:r>
              <a:rPr lang="en-US" altLang="zh-CN" sz="1800" dirty="0"/>
              <a:t>.</a:t>
            </a:r>
          </a:p>
          <a:p>
            <a:pPr lvl="1" fontAlgn="auto">
              <a:spcAft>
                <a:spcPts val="0"/>
              </a:spcAft>
              <a:defRPr/>
            </a:pPr>
            <a:r>
              <a:rPr lang="zh-CN" altLang="en-US" sz="1800" dirty="0"/>
              <a:t>证监会、央行、外管局</a:t>
            </a:r>
            <a:r>
              <a:rPr lang="en-US" altLang="zh-CN" sz="1800" dirty="0"/>
              <a:t>2011</a:t>
            </a:r>
            <a:r>
              <a:rPr lang="zh-CN" altLang="en-US" sz="1800" dirty="0"/>
              <a:t>年</a:t>
            </a:r>
            <a:r>
              <a:rPr lang="en-US" altLang="zh-CN" sz="1800" dirty="0"/>
              <a:t>12</a:t>
            </a:r>
            <a:r>
              <a:rPr lang="zh-CN" altLang="en-US" sz="1800" dirty="0"/>
              <a:t>月</a:t>
            </a:r>
            <a:r>
              <a:rPr lang="en-US" altLang="zh-CN" sz="1800" dirty="0"/>
              <a:t>16</a:t>
            </a:r>
            <a:r>
              <a:rPr lang="zh-CN" altLang="en-US" sz="1800" dirty="0"/>
              <a:t>日联合发布</a:t>
            </a:r>
            <a:r>
              <a:rPr lang="en-US" altLang="zh-CN" sz="1800" dirty="0"/>
              <a:t>《</a:t>
            </a:r>
            <a:r>
              <a:rPr lang="zh-CN" altLang="en-US" sz="1800" dirty="0"/>
              <a:t>基金管理公司、证券公司人民币合格境外机构投资者境内证券投资试点办法</a:t>
            </a:r>
            <a:r>
              <a:rPr lang="en-US" altLang="zh-CN" sz="1800" dirty="0"/>
              <a:t>》</a:t>
            </a:r>
            <a:r>
              <a:rPr lang="zh-CN" altLang="en-US" sz="1800" dirty="0"/>
              <a:t>，允许符合条件的基金公司、证券公司香港子公司作为试点机构开展</a:t>
            </a:r>
            <a:r>
              <a:rPr lang="en-US" altLang="zh-CN" sz="1800" dirty="0"/>
              <a:t>RQFII</a:t>
            </a:r>
            <a:r>
              <a:rPr lang="zh-CN" altLang="en-US" sz="1800" dirty="0"/>
              <a:t>业务。该业务初期试点额度约人民币</a:t>
            </a:r>
            <a:r>
              <a:rPr lang="en-US" altLang="zh-CN" sz="1800" dirty="0"/>
              <a:t>200</a:t>
            </a:r>
            <a:r>
              <a:rPr lang="zh-CN" altLang="en-US" sz="1800" dirty="0"/>
              <a:t>亿元，试点机构投资于股票及股票类基金的资金不超过募集规模的</a:t>
            </a:r>
            <a:r>
              <a:rPr lang="en-US" altLang="zh-CN" sz="1800" dirty="0"/>
              <a:t>20%</a:t>
            </a:r>
            <a:r>
              <a:rPr lang="zh-CN" altLang="en-US" sz="1800" dirty="0"/>
              <a:t>。</a:t>
            </a:r>
          </a:p>
        </p:txBody>
      </p:sp>
    </p:spTree>
    <p:extLst>
      <p:ext uri="{BB962C8B-B14F-4D97-AF65-F5344CB8AC3E}">
        <p14:creationId xmlns:p14="http://schemas.microsoft.com/office/powerpoint/2010/main" xmlns="" val="75896504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标题 2"/>
          <p:cNvSpPr>
            <a:spLocks noGrp="1"/>
          </p:cNvSpPr>
          <p:nvPr>
            <p:ph type="title"/>
          </p:nvPr>
        </p:nvSpPr>
        <p:spPr/>
        <p:txBody>
          <a:bodyPr>
            <a:noAutofit/>
          </a:bodyPr>
          <a:lstStyle/>
          <a:p>
            <a:pPr algn="l"/>
            <a:r>
              <a:rPr lang="zh-CN" altLang="en-US" sz="3500" b="1" dirty="0">
                <a:solidFill>
                  <a:srgbClr val="002060"/>
                </a:solidFill>
              </a:rPr>
              <a:t>中国的基金市场：基金法修</a:t>
            </a:r>
            <a:r>
              <a:rPr lang="zh-CN" altLang="en-US" sz="3500" b="1" dirty="0" smtClean="0">
                <a:solidFill>
                  <a:srgbClr val="002060"/>
                </a:solidFill>
              </a:rPr>
              <a:t>订，多</a:t>
            </a:r>
            <a:r>
              <a:rPr lang="zh-CN" altLang="en-US" sz="3500" b="1" dirty="0">
                <a:solidFill>
                  <a:srgbClr val="002060"/>
                </a:solidFill>
              </a:rPr>
              <a:t>元化的繁荣</a:t>
            </a:r>
          </a:p>
        </p:txBody>
      </p:sp>
      <p:sp>
        <p:nvSpPr>
          <p:cNvPr id="2" name="内容占位符 1"/>
          <p:cNvSpPr>
            <a:spLocks noGrp="1"/>
          </p:cNvSpPr>
          <p:nvPr>
            <p:ph idx="1"/>
          </p:nvPr>
        </p:nvSpPr>
        <p:spPr>
          <a:xfrm>
            <a:off x="457200" y="1600200"/>
            <a:ext cx="8229600" cy="4757738"/>
          </a:xfrm>
        </p:spPr>
        <p:txBody>
          <a:bodyPr rtlCol="0">
            <a:normAutofit fontScale="62500" lnSpcReduction="20000"/>
          </a:bodyPr>
          <a:lstStyle/>
          <a:p>
            <a:pPr marL="566928" indent="-457200" fontAlgn="auto">
              <a:spcAft>
                <a:spcPts val="0"/>
              </a:spcAft>
              <a:buFont typeface="Wingdings" panose="05000000000000000000" pitchFamily="2" charset="2"/>
              <a:buChar char="Ø"/>
              <a:defRPr/>
            </a:pPr>
            <a:r>
              <a:rPr lang="en-US" altLang="zh-CN" dirty="0" smtClean="0"/>
              <a:t>2013</a:t>
            </a:r>
            <a:r>
              <a:rPr lang="zh-CN" altLang="en-US" dirty="0" smtClean="0"/>
              <a:t>年，修订两年后新基金法颁布。</a:t>
            </a:r>
            <a:endParaRPr lang="en-US" altLang="zh-CN" dirty="0" smtClean="0"/>
          </a:p>
          <a:p>
            <a:pPr lvl="1" fontAlgn="auto">
              <a:spcAft>
                <a:spcPts val="0"/>
              </a:spcAft>
              <a:defRPr/>
            </a:pPr>
            <a:r>
              <a:rPr lang="zh-CN" altLang="en-US" sz="2900" dirty="0"/>
              <a:t>基金牌照放开，包括证券公司、保险公司、私募基金管理公司等机构都将可以申请开展公募基金管理业务。</a:t>
            </a:r>
            <a:endParaRPr lang="en-US" altLang="zh-CN" sz="2900" dirty="0"/>
          </a:p>
          <a:p>
            <a:pPr lvl="1" fontAlgn="auto">
              <a:spcAft>
                <a:spcPts val="0"/>
              </a:spcAft>
              <a:defRPr/>
            </a:pPr>
            <a:r>
              <a:rPr lang="zh-CN" altLang="en-US" sz="2900" dirty="0"/>
              <a:t>允许和鼓励基金公司发展后台业务外包，允许成立后台业务外包机构。</a:t>
            </a:r>
            <a:endParaRPr lang="en-US" altLang="zh-CN" sz="2900" dirty="0"/>
          </a:p>
          <a:p>
            <a:pPr lvl="1" fontAlgn="auto">
              <a:spcAft>
                <a:spcPts val="0"/>
              </a:spcAft>
              <a:defRPr/>
            </a:pPr>
            <a:r>
              <a:rPr lang="zh-CN" altLang="en-US" sz="2900" dirty="0"/>
              <a:t>拓宽“基金”的定义，拟讲私募基金纳入监管。</a:t>
            </a:r>
            <a:endParaRPr lang="en-US" altLang="zh-CN" sz="2900" dirty="0"/>
          </a:p>
          <a:p>
            <a:pPr lvl="1" fontAlgn="auto">
              <a:spcAft>
                <a:spcPts val="0"/>
              </a:spcAft>
              <a:defRPr/>
            </a:pPr>
            <a:r>
              <a:rPr lang="zh-CN" altLang="en-US" sz="2900" dirty="0"/>
              <a:t>鼓励创新，为基金公司上市做好准备。</a:t>
            </a:r>
            <a:endParaRPr lang="en-US" altLang="zh-CN" sz="2900" dirty="0"/>
          </a:p>
          <a:p>
            <a:pPr marL="365760" indent="-256032" fontAlgn="auto">
              <a:spcAft>
                <a:spcPts val="0"/>
              </a:spcAft>
              <a:buFont typeface="Wingdings 3"/>
              <a:buChar char=""/>
              <a:defRPr/>
            </a:pPr>
            <a:endParaRPr lang="en-US" altLang="zh-CN" dirty="0" smtClean="0"/>
          </a:p>
          <a:p>
            <a:pPr marL="566928" indent="-457200" fontAlgn="auto">
              <a:spcAft>
                <a:spcPts val="0"/>
              </a:spcAft>
              <a:buFont typeface="Wingdings" panose="05000000000000000000" pitchFamily="2" charset="2"/>
              <a:buChar char="Ø"/>
              <a:defRPr/>
            </a:pPr>
            <a:r>
              <a:rPr lang="zh-CN" altLang="en-US" dirty="0" smtClean="0"/>
              <a:t>基金公司设立子公司</a:t>
            </a:r>
            <a:endParaRPr lang="en-US" altLang="zh-CN" dirty="0" smtClean="0"/>
          </a:p>
          <a:p>
            <a:pPr lvl="1">
              <a:defRPr/>
            </a:pPr>
            <a:r>
              <a:rPr lang="en-US" altLang="zh-CN" sz="2900" dirty="0"/>
              <a:t>2012</a:t>
            </a:r>
            <a:r>
              <a:rPr lang="zh-CN" altLang="en-US" sz="2900" dirty="0"/>
              <a:t>年</a:t>
            </a:r>
            <a:r>
              <a:rPr lang="en-US" altLang="zh-CN" sz="2900" dirty="0"/>
              <a:t>10</a:t>
            </a:r>
            <a:r>
              <a:rPr lang="zh-CN" altLang="en-US" sz="2900" dirty="0"/>
              <a:t>月</a:t>
            </a:r>
            <a:r>
              <a:rPr lang="en-US" altLang="zh-CN" sz="2900" dirty="0"/>
              <a:t>29</a:t>
            </a:r>
            <a:r>
              <a:rPr lang="zh-CN" altLang="en-US" sz="2900" dirty="0"/>
              <a:t>日中国证券监督管理委员会公布</a:t>
            </a:r>
            <a:r>
              <a:rPr lang="en-US" altLang="zh-CN" sz="2900" dirty="0"/>
              <a:t>《</a:t>
            </a:r>
            <a:r>
              <a:rPr lang="zh-CN" altLang="en-US" sz="2900" dirty="0"/>
              <a:t>证券投资基金管理公司子公司管理暂行规定</a:t>
            </a:r>
            <a:r>
              <a:rPr lang="en-US" altLang="zh-CN" sz="2900" dirty="0"/>
              <a:t>》</a:t>
            </a:r>
            <a:r>
              <a:rPr lang="zh-CN" altLang="en-US" sz="2900" dirty="0"/>
              <a:t>，如今已经接近一年时间。截止</a:t>
            </a:r>
            <a:r>
              <a:rPr lang="en-US" altLang="zh-CN" sz="2900" dirty="0"/>
              <a:t>2013</a:t>
            </a:r>
            <a:r>
              <a:rPr lang="zh-CN" altLang="en-US" sz="2900" dirty="0"/>
              <a:t>年</a:t>
            </a:r>
            <a:r>
              <a:rPr lang="en-US" altLang="zh-CN" sz="2900" dirty="0"/>
              <a:t>9</a:t>
            </a:r>
            <a:r>
              <a:rPr lang="zh-CN" altLang="en-US" sz="2900" dirty="0"/>
              <a:t>月</a:t>
            </a:r>
            <a:r>
              <a:rPr lang="en-US" altLang="zh-CN" sz="2900" dirty="0"/>
              <a:t>12</a:t>
            </a:r>
            <a:r>
              <a:rPr lang="zh-CN" altLang="en-US" sz="2900" dirty="0"/>
              <a:t>日，目前市场上已有</a:t>
            </a:r>
            <a:r>
              <a:rPr lang="en-US" altLang="zh-CN" sz="2900" dirty="0"/>
              <a:t>44</a:t>
            </a:r>
            <a:r>
              <a:rPr lang="zh-CN" altLang="en-US" sz="2900" dirty="0"/>
              <a:t>家子公司。各大公募基金子公司相继进军类信托资管业务，挑战信托一直垄断的资管蛋糕。基金子公司的资管规模也迅速扩大，目前已经突破</a:t>
            </a:r>
            <a:r>
              <a:rPr lang="en-US" altLang="zh-CN" sz="2900" dirty="0"/>
              <a:t>2000</a:t>
            </a:r>
            <a:r>
              <a:rPr lang="zh-CN" altLang="en-US" sz="2900" dirty="0"/>
              <a:t>亿元。</a:t>
            </a:r>
            <a:endParaRPr lang="en-US" altLang="zh-CN" sz="2900" dirty="0"/>
          </a:p>
          <a:p>
            <a:pPr lvl="1">
              <a:defRPr/>
            </a:pPr>
            <a:r>
              <a:rPr lang="zh-CN" altLang="en-US" sz="2900" dirty="0"/>
              <a:t>从未来业务领域来看，目前子公司不仅能经营类信托，还能发行私募产品，并且发行的私募产品投资标的囊括：股票、债券、股指期货等。</a:t>
            </a:r>
            <a:endParaRPr lang="en-US" altLang="zh-CN" sz="2900" dirty="0"/>
          </a:p>
          <a:p>
            <a:pPr lvl="1">
              <a:defRPr/>
            </a:pPr>
            <a:r>
              <a:rPr lang="zh-CN" altLang="en-US" sz="2900" dirty="0"/>
              <a:t>目前市场上好的资质的公募子公司和信托一样，大股东实力强，风控严格，人员齐备，能选择到好的项目</a:t>
            </a:r>
            <a:endParaRPr lang="en-US" altLang="zh-CN" sz="2900" dirty="0"/>
          </a:p>
          <a:p>
            <a:pPr marL="365760" indent="-256032" fontAlgn="auto">
              <a:spcAft>
                <a:spcPts val="0"/>
              </a:spcAft>
              <a:buFont typeface="Wingdings 3"/>
              <a:buChar char=""/>
              <a:defRPr/>
            </a:pPr>
            <a:endParaRPr lang="zh-CN" altLang="en-US" dirty="0"/>
          </a:p>
        </p:txBody>
      </p:sp>
    </p:spTree>
    <p:extLst>
      <p:ext uri="{BB962C8B-B14F-4D97-AF65-F5344CB8AC3E}">
        <p14:creationId xmlns:p14="http://schemas.microsoft.com/office/powerpoint/2010/main" xmlns="" val="54780483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2"/>
          <p:cNvSpPr>
            <a:spLocks noGrp="1"/>
          </p:cNvSpPr>
          <p:nvPr>
            <p:ph type="title"/>
          </p:nvPr>
        </p:nvSpPr>
        <p:spPr/>
        <p:txBody>
          <a:bodyPr>
            <a:noAutofit/>
          </a:bodyPr>
          <a:lstStyle/>
          <a:p>
            <a:pPr algn="l"/>
            <a:r>
              <a:rPr lang="zh-CN" altLang="en-US" sz="3500" b="1" dirty="0">
                <a:solidFill>
                  <a:srgbClr val="002060"/>
                </a:solidFill>
              </a:rPr>
              <a:t>中国的基金市场</a:t>
            </a:r>
            <a:r>
              <a:rPr lang="zh-CN" altLang="en-US" sz="3500" b="1" dirty="0" smtClean="0">
                <a:solidFill>
                  <a:srgbClr val="002060"/>
                </a:solidFill>
              </a:rPr>
              <a:t>：</a:t>
            </a:r>
            <a:r>
              <a:rPr lang="en-US" altLang="zh-CN" sz="3500" b="1" dirty="0" smtClean="0">
                <a:solidFill>
                  <a:srgbClr val="002060"/>
                </a:solidFill>
              </a:rPr>
              <a:t>2018</a:t>
            </a:r>
            <a:r>
              <a:rPr lang="zh-CN" altLang="en-US" sz="3500" b="1" dirty="0" smtClean="0">
                <a:solidFill>
                  <a:srgbClr val="002060"/>
                </a:solidFill>
              </a:rPr>
              <a:t>年的中国</a:t>
            </a:r>
            <a:r>
              <a:rPr lang="zh-CN" altLang="en-US" sz="3500" b="1" dirty="0">
                <a:solidFill>
                  <a:srgbClr val="002060"/>
                </a:solidFill>
              </a:rPr>
              <a:t>基</a:t>
            </a:r>
            <a:r>
              <a:rPr lang="zh-CN" altLang="en-US" sz="3500" b="1" dirty="0" smtClean="0">
                <a:solidFill>
                  <a:srgbClr val="002060"/>
                </a:solidFill>
              </a:rPr>
              <a:t>金业</a:t>
            </a:r>
            <a:endParaRPr lang="zh-CN" altLang="en-US" sz="3500" b="1" dirty="0">
              <a:solidFill>
                <a:srgbClr val="002060"/>
              </a:solidFill>
            </a:endParaRPr>
          </a:p>
        </p:txBody>
      </p:sp>
      <p:sp>
        <p:nvSpPr>
          <p:cNvPr id="47107" name="内容占位符 1"/>
          <p:cNvSpPr>
            <a:spLocks noGrp="1"/>
          </p:cNvSpPr>
          <p:nvPr>
            <p:ph idx="1"/>
          </p:nvPr>
        </p:nvSpPr>
        <p:spPr>
          <a:xfrm>
            <a:off x="533400" y="1517625"/>
            <a:ext cx="8229600" cy="4525963"/>
          </a:xfrm>
        </p:spPr>
        <p:txBody>
          <a:bodyPr/>
          <a:lstStyle/>
          <a:p>
            <a:pPr>
              <a:buFont typeface="Wingdings" panose="05000000000000000000" pitchFamily="2" charset="2"/>
              <a:buChar char="Ø"/>
            </a:pPr>
            <a:r>
              <a:rPr lang="en-US" altLang="zh-CN" sz="2000" dirty="0" smtClean="0"/>
              <a:t>131</a:t>
            </a:r>
            <a:r>
              <a:rPr lang="zh-CN" altLang="en-US" sz="2000" dirty="0" smtClean="0"/>
              <a:t>家基金公司</a:t>
            </a:r>
            <a:endParaRPr lang="en-US" altLang="zh-CN" sz="2000" dirty="0" smtClean="0"/>
          </a:p>
          <a:p>
            <a:pPr>
              <a:buFont typeface="Wingdings" panose="05000000000000000000" pitchFamily="2" charset="2"/>
              <a:buChar char="Ø"/>
            </a:pPr>
            <a:r>
              <a:rPr lang="en-US" altLang="zh-CN" sz="2000" dirty="0" smtClean="0"/>
              <a:t>5000+</a:t>
            </a:r>
            <a:r>
              <a:rPr lang="zh-CN" altLang="en-US" sz="2000" dirty="0" smtClean="0"/>
              <a:t>基金</a:t>
            </a:r>
            <a:endParaRPr lang="en-US" altLang="zh-CN" sz="2000" dirty="0" smtClean="0"/>
          </a:p>
          <a:p>
            <a:pPr>
              <a:buFont typeface="Wingdings" panose="05000000000000000000" pitchFamily="2" charset="2"/>
              <a:buChar char="Ø"/>
            </a:pPr>
            <a:r>
              <a:rPr lang="en-US" altLang="zh-CN" sz="2000" dirty="0" smtClean="0"/>
              <a:t>13.01</a:t>
            </a:r>
            <a:r>
              <a:rPr lang="zh-CN" altLang="en-US" sz="2000" dirty="0" smtClean="0"/>
              <a:t>万亿（</a:t>
            </a:r>
            <a:r>
              <a:rPr lang="en-US" altLang="zh-CN" sz="2000" dirty="0" smtClean="0"/>
              <a:t>CNY</a:t>
            </a:r>
            <a:r>
              <a:rPr lang="zh-CN" altLang="en-US" sz="2000" dirty="0" smtClean="0"/>
              <a:t>）</a:t>
            </a:r>
            <a:endParaRPr lang="en-US" altLang="zh-CN" sz="2000" dirty="0" smtClean="0"/>
          </a:p>
          <a:p>
            <a:pPr>
              <a:buFont typeface="Wingdings" panose="05000000000000000000" pitchFamily="2" charset="2"/>
              <a:buChar char="Ø"/>
            </a:pPr>
            <a:r>
              <a:rPr lang="zh-CN" altLang="en-US" sz="2000" dirty="0" smtClean="0"/>
              <a:t>趋势：指数化，私转公</a:t>
            </a:r>
            <a:endParaRPr lang="en-US" altLang="zh-CN" sz="2000" dirty="0" smtClean="0"/>
          </a:p>
        </p:txBody>
      </p:sp>
      <p:pic>
        <p:nvPicPr>
          <p:cNvPr id="169986" name="Picture 2" descr="https://ss2.baidu.com/6ONYsjip0QIZ8tyhnq/it/u=1031950445,328672460&amp;fm=173&amp;app=49&amp;f=JPEG?w=500&amp;h=345&amp;s=04F0783245367D8A87ED41E00200B036"/>
          <p:cNvPicPr>
            <a:picLocks noChangeAspect="1" noChangeArrowheads="1"/>
          </p:cNvPicPr>
          <p:nvPr/>
        </p:nvPicPr>
        <p:blipFill>
          <a:blip r:embed="rId2" cstate="print"/>
          <a:srcRect/>
          <a:stretch>
            <a:fillRect/>
          </a:stretch>
        </p:blipFill>
        <p:spPr bwMode="auto">
          <a:xfrm>
            <a:off x="3810000" y="2895600"/>
            <a:ext cx="4762500" cy="3286126"/>
          </a:xfrm>
          <a:prstGeom prst="rect">
            <a:avLst/>
          </a:prstGeom>
          <a:noFill/>
        </p:spPr>
      </p:pic>
    </p:spTree>
    <p:extLst>
      <p:ext uri="{BB962C8B-B14F-4D97-AF65-F5344CB8AC3E}">
        <p14:creationId xmlns:p14="http://schemas.microsoft.com/office/powerpoint/2010/main" xmlns="" val="141881045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2"/>
          <p:cNvSpPr>
            <a:spLocks noGrp="1"/>
          </p:cNvSpPr>
          <p:nvPr>
            <p:ph type="title"/>
          </p:nvPr>
        </p:nvSpPr>
        <p:spPr>
          <a:xfrm>
            <a:off x="228600" y="152400"/>
            <a:ext cx="8229600" cy="1143000"/>
          </a:xfrm>
        </p:spPr>
        <p:txBody>
          <a:bodyPr>
            <a:noAutofit/>
          </a:bodyPr>
          <a:lstStyle/>
          <a:p>
            <a:pPr algn="l"/>
            <a:r>
              <a:rPr lang="zh-CN" altLang="en-US" sz="3500" b="1" dirty="0">
                <a:solidFill>
                  <a:srgbClr val="002060"/>
                </a:solidFill>
              </a:rPr>
              <a:t>中国的基金市场： </a:t>
            </a:r>
            <a:r>
              <a:rPr lang="en-US" altLang="zh-CN" sz="3500" b="1" dirty="0" smtClean="0">
                <a:solidFill>
                  <a:srgbClr val="002060"/>
                </a:solidFill>
              </a:rPr>
              <a:t>2018</a:t>
            </a:r>
            <a:r>
              <a:rPr lang="zh-CN" altLang="en-US" sz="3500" b="1" dirty="0" smtClean="0">
                <a:solidFill>
                  <a:srgbClr val="002060"/>
                </a:solidFill>
              </a:rPr>
              <a:t>年的中国</a:t>
            </a:r>
            <a:r>
              <a:rPr lang="zh-CN" altLang="en-US" sz="3500" b="1" dirty="0">
                <a:solidFill>
                  <a:srgbClr val="002060"/>
                </a:solidFill>
              </a:rPr>
              <a:t>基</a:t>
            </a:r>
            <a:r>
              <a:rPr lang="zh-CN" altLang="en-US" sz="3500" b="1" dirty="0" smtClean="0">
                <a:solidFill>
                  <a:srgbClr val="002060"/>
                </a:solidFill>
              </a:rPr>
              <a:t>金业</a:t>
            </a:r>
            <a:endParaRPr lang="zh-CN" altLang="en-US" sz="3500" b="1" dirty="0">
              <a:solidFill>
                <a:srgbClr val="002060"/>
              </a:solidFill>
            </a:endParaRPr>
          </a:p>
        </p:txBody>
      </p:sp>
      <p:graphicFrame>
        <p:nvGraphicFramePr>
          <p:cNvPr id="5" name="Chart 4"/>
          <p:cNvGraphicFramePr>
            <a:graphicFrameLocks/>
          </p:cNvGraphicFramePr>
          <p:nvPr>
            <p:extLst>
              <p:ext uri="{D42A27DB-BD31-4B8C-83A1-F6EECF244321}">
                <p14:modId xmlns:p14="http://schemas.microsoft.com/office/powerpoint/2010/main" xmlns="" val="2146806339"/>
              </p:ext>
            </p:extLst>
          </p:nvPr>
        </p:nvGraphicFramePr>
        <p:xfrm>
          <a:off x="156950" y="1066800"/>
          <a:ext cx="4629150" cy="27432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Chart 5"/>
          <p:cNvGraphicFramePr>
            <a:graphicFrameLocks/>
          </p:cNvGraphicFramePr>
          <p:nvPr>
            <p:extLst>
              <p:ext uri="{D42A27DB-BD31-4B8C-83A1-F6EECF244321}">
                <p14:modId xmlns:p14="http://schemas.microsoft.com/office/powerpoint/2010/main" xmlns="" val="3753487424"/>
              </p:ext>
            </p:extLst>
          </p:nvPr>
        </p:nvGraphicFramePr>
        <p:xfrm>
          <a:off x="4419600" y="3429000"/>
          <a:ext cx="4629150" cy="2743200"/>
        </p:xfrm>
        <a:graphic>
          <a:graphicData uri="http://schemas.openxmlformats.org/drawingml/2006/chart">
            <c:chart xmlns:c="http://schemas.openxmlformats.org/drawingml/2006/chart" xmlns:r="http://schemas.openxmlformats.org/officeDocument/2006/relationships" r:id="rId4"/>
          </a:graphicData>
        </a:graphic>
      </p:graphicFrame>
      <p:sp>
        <p:nvSpPr>
          <p:cNvPr id="3" name="Rectangle 2"/>
          <p:cNvSpPr/>
          <p:nvPr/>
        </p:nvSpPr>
        <p:spPr>
          <a:xfrm>
            <a:off x="140017" y="6535579"/>
            <a:ext cx="1723549" cy="246221"/>
          </a:xfrm>
          <a:prstGeom prst="rect">
            <a:avLst/>
          </a:prstGeom>
        </p:spPr>
        <p:txBody>
          <a:bodyPr wrap="none">
            <a:spAutoFit/>
          </a:bodyPr>
          <a:lstStyle/>
          <a:p>
            <a:r>
              <a:rPr lang="zh-CN" altLang="en-US" sz="1000" i="1" dirty="0"/>
              <a:t>资料来源：上交所统计年鉴</a:t>
            </a:r>
            <a:endParaRPr lang="en-US" sz="1000" i="1" dirty="0"/>
          </a:p>
        </p:txBody>
      </p:sp>
    </p:spTree>
    <p:extLst>
      <p:ext uri="{BB962C8B-B14F-4D97-AF65-F5344CB8AC3E}">
        <p14:creationId xmlns:p14="http://schemas.microsoft.com/office/powerpoint/2010/main" xmlns="" val="222890568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3583778688"/>
      </p:ext>
    </p:extLst>
  </p:cSld>
  <p:clrMapOvr>
    <a:masterClrMapping/>
  </p:clrMapOvr>
  <p:transition spd="slow">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2"/>
          <p:cNvSpPr>
            <a:spLocks noGrp="1"/>
          </p:cNvSpPr>
          <p:nvPr>
            <p:ph type="title"/>
          </p:nvPr>
        </p:nvSpPr>
        <p:spPr/>
        <p:txBody>
          <a:bodyPr/>
          <a:lstStyle/>
          <a:p>
            <a:pPr algn="l"/>
            <a:r>
              <a:rPr lang="zh-CN" altLang="en-US" sz="3500" b="1" dirty="0" smtClean="0">
                <a:solidFill>
                  <a:srgbClr val="002060"/>
                </a:solidFill>
              </a:rPr>
              <a:t>基金的起源：欧洲的投资基金</a:t>
            </a:r>
            <a:endParaRPr lang="zh-CN" altLang="en-US" sz="3500" b="1" dirty="0">
              <a:solidFill>
                <a:srgbClr val="002060"/>
              </a:solidFill>
            </a:endParaRPr>
          </a:p>
        </p:txBody>
      </p:sp>
      <p:sp>
        <p:nvSpPr>
          <p:cNvPr id="2" name="内容占位符 1"/>
          <p:cNvSpPr>
            <a:spLocks noGrp="1"/>
          </p:cNvSpPr>
          <p:nvPr>
            <p:ph idx="1"/>
          </p:nvPr>
        </p:nvSpPr>
        <p:spPr>
          <a:xfrm>
            <a:off x="381000" y="1371600"/>
            <a:ext cx="8229600" cy="4876800"/>
          </a:xfrm>
        </p:spPr>
        <p:txBody>
          <a:bodyPr rtlCol="0">
            <a:normAutofit/>
          </a:bodyPr>
          <a:lstStyle/>
          <a:p>
            <a:pPr marL="681228" indent="-571500">
              <a:buFont typeface="Wingdings" panose="05000000000000000000" pitchFamily="2" charset="2"/>
              <a:buChar char="Ø"/>
              <a:defRPr/>
            </a:pPr>
            <a:r>
              <a:rPr lang="zh-CN" altLang="en-US" sz="2000" dirty="0">
                <a:latin typeface="+mj-lt"/>
                <a:ea typeface="+mj-ea"/>
                <a:cs typeface="+mj-cs"/>
              </a:rPr>
              <a:t>从开放式基金最早的起源史来看，基金产生于市场经济较为发达的资本主义发展时期</a:t>
            </a:r>
            <a:r>
              <a:rPr lang="zh-CN" altLang="en-US" sz="2000" dirty="0" smtClean="0">
                <a:latin typeface="+mj-lt"/>
                <a:ea typeface="+mj-ea"/>
                <a:cs typeface="+mj-cs"/>
              </a:rPr>
              <a:t>。</a:t>
            </a:r>
            <a:endParaRPr lang="en-US" altLang="zh-CN" sz="2000" dirty="0" smtClean="0">
              <a:latin typeface="+mj-lt"/>
              <a:ea typeface="+mj-ea"/>
              <a:cs typeface="+mj-cs"/>
            </a:endParaRPr>
          </a:p>
          <a:p>
            <a:pPr marL="681228" indent="-571500">
              <a:buFont typeface="Wingdings" panose="05000000000000000000" pitchFamily="2" charset="2"/>
              <a:buChar char="Ø"/>
              <a:defRPr/>
            </a:pPr>
            <a:endParaRPr lang="zh-CN" altLang="en-US" sz="2000" dirty="0">
              <a:latin typeface="+mj-lt"/>
              <a:ea typeface="+mj-ea"/>
              <a:cs typeface="+mj-cs"/>
            </a:endParaRPr>
          </a:p>
          <a:p>
            <a:pPr marL="681228" indent="-571500">
              <a:buFont typeface="Wingdings" panose="05000000000000000000" pitchFamily="2" charset="2"/>
              <a:buChar char="Ø"/>
              <a:defRPr/>
            </a:pPr>
            <a:r>
              <a:rPr lang="en-US" altLang="zh-CN" sz="2000" dirty="0">
                <a:latin typeface="+mj-lt"/>
                <a:ea typeface="+mj-ea"/>
                <a:cs typeface="+mj-cs"/>
              </a:rPr>
              <a:t>1774</a:t>
            </a:r>
            <a:r>
              <a:rPr lang="zh-CN" altLang="en-US" sz="2000" dirty="0">
                <a:latin typeface="+mj-lt"/>
                <a:ea typeface="+mj-ea"/>
                <a:cs typeface="+mj-cs"/>
              </a:rPr>
              <a:t>年和</a:t>
            </a:r>
            <a:r>
              <a:rPr lang="en-US" altLang="zh-CN" sz="2000" dirty="0">
                <a:latin typeface="+mj-lt"/>
                <a:ea typeface="+mj-ea"/>
                <a:cs typeface="+mj-cs"/>
              </a:rPr>
              <a:t>1776</a:t>
            </a:r>
            <a:r>
              <a:rPr lang="zh-CN" altLang="en-US" sz="2000" dirty="0">
                <a:latin typeface="+mj-lt"/>
                <a:ea typeface="+mj-ea"/>
                <a:cs typeface="+mj-cs"/>
              </a:rPr>
              <a:t>年间，荷兰人亚伯尔许</a:t>
            </a:r>
            <a:r>
              <a:rPr lang="en-US" altLang="zh-CN" sz="2000" dirty="0">
                <a:latin typeface="+mj-lt"/>
                <a:ea typeface="+mj-ea"/>
                <a:cs typeface="+mj-cs"/>
              </a:rPr>
              <a:t>· </a:t>
            </a:r>
            <a:r>
              <a:rPr lang="zh-CN" altLang="en-US" sz="2000" dirty="0">
                <a:latin typeface="+mj-lt"/>
                <a:ea typeface="+mj-ea"/>
                <a:cs typeface="+mj-cs"/>
              </a:rPr>
              <a:t>冯和淮特维希分别创设了量子基金</a:t>
            </a:r>
            <a:r>
              <a:rPr lang="en-US" altLang="zh-CN" sz="2000" dirty="0">
                <a:latin typeface="+mj-lt"/>
                <a:ea typeface="+mj-ea"/>
                <a:cs typeface="+mj-cs"/>
              </a:rPr>
              <a:t>(Quantity Fund)</a:t>
            </a:r>
            <a:r>
              <a:rPr lang="zh-CN" altLang="en-US" sz="2000" dirty="0">
                <a:latin typeface="+mj-lt"/>
                <a:ea typeface="+mj-ea"/>
                <a:cs typeface="+mj-cs"/>
              </a:rPr>
              <a:t>和偏好和谨慎基金</a:t>
            </a:r>
            <a:r>
              <a:rPr lang="en-US" altLang="zh-CN" sz="2000" dirty="0">
                <a:latin typeface="+mj-lt"/>
                <a:ea typeface="+mj-ea"/>
                <a:cs typeface="+mj-cs"/>
              </a:rPr>
              <a:t>(Favorable and cautious Fund)--</a:t>
            </a:r>
            <a:r>
              <a:rPr lang="zh-CN" altLang="en-US" sz="2000" dirty="0">
                <a:latin typeface="+mj-lt"/>
                <a:ea typeface="+mj-ea"/>
                <a:cs typeface="+mj-cs"/>
              </a:rPr>
              <a:t>这是历史上最早出现的基金</a:t>
            </a:r>
            <a:r>
              <a:rPr lang="zh-CN" altLang="en-US" sz="2000" dirty="0" smtClean="0">
                <a:latin typeface="+mj-lt"/>
                <a:ea typeface="+mj-ea"/>
                <a:cs typeface="+mj-cs"/>
              </a:rPr>
              <a:t>。</a:t>
            </a:r>
            <a:endParaRPr lang="en-US" altLang="zh-CN" sz="2000" dirty="0" smtClean="0">
              <a:latin typeface="+mj-lt"/>
              <a:ea typeface="+mj-ea"/>
              <a:cs typeface="+mj-cs"/>
            </a:endParaRPr>
          </a:p>
          <a:p>
            <a:pPr marL="681228" indent="-571500">
              <a:buFont typeface="Wingdings" panose="05000000000000000000" pitchFamily="2" charset="2"/>
              <a:buChar char="Ø"/>
              <a:defRPr/>
            </a:pPr>
            <a:endParaRPr lang="zh-CN" altLang="en-US" sz="2000" dirty="0">
              <a:latin typeface="+mj-lt"/>
              <a:ea typeface="+mj-ea"/>
              <a:cs typeface="+mj-cs"/>
            </a:endParaRPr>
          </a:p>
          <a:p>
            <a:pPr marL="681228" indent="-571500">
              <a:buFont typeface="Wingdings" panose="05000000000000000000" pitchFamily="2" charset="2"/>
              <a:buChar char="Ø"/>
              <a:defRPr/>
            </a:pPr>
            <a:r>
              <a:rPr lang="en-US" altLang="zh-CN" sz="2000" dirty="0">
                <a:latin typeface="+mj-lt"/>
                <a:ea typeface="+mj-ea"/>
                <a:cs typeface="+mj-cs"/>
              </a:rPr>
              <a:t>19</a:t>
            </a:r>
            <a:r>
              <a:rPr lang="zh-CN" altLang="en-US" sz="2000" dirty="0">
                <a:latin typeface="+mj-lt"/>
                <a:ea typeface="+mj-ea"/>
                <a:cs typeface="+mj-cs"/>
              </a:rPr>
              <a:t>世纪的欧洲，一些达官贵人为了保管私人财产，专门聘请理财有方的律师及会计师管理运用他们的财产，只支付少量的管理费用。荷兰国王威廉一世于</a:t>
            </a:r>
            <a:r>
              <a:rPr lang="en-US" altLang="zh-CN" sz="2000" dirty="0">
                <a:latin typeface="+mj-lt"/>
                <a:ea typeface="+mj-ea"/>
                <a:cs typeface="+mj-cs"/>
              </a:rPr>
              <a:t>1822</a:t>
            </a:r>
            <a:r>
              <a:rPr lang="zh-CN" altLang="en-US" sz="2000" dirty="0">
                <a:latin typeface="+mj-lt"/>
                <a:ea typeface="+mj-ea"/>
                <a:cs typeface="+mj-cs"/>
              </a:rPr>
              <a:t>年创立了第一个私人基金，主要投资于市场上的有价证券，并从事欧洲和美洲之间的商品货币投资事业。被世人公认为早期的证券投资信托基金。</a:t>
            </a:r>
            <a:r>
              <a:rPr lang="zh-CN" altLang="en-US" sz="2000" dirty="0">
                <a:solidFill>
                  <a:srgbClr val="FF0000"/>
                </a:solidFill>
                <a:latin typeface="+mj-lt"/>
                <a:ea typeface="+mj-ea"/>
                <a:cs typeface="+mj-cs"/>
              </a:rPr>
              <a:t>作为社会化的理财工具，基金真正起源于英国</a:t>
            </a:r>
            <a:r>
              <a:rPr lang="zh-CN" altLang="en-US" sz="2000" dirty="0" smtClean="0">
                <a:solidFill>
                  <a:srgbClr val="FF0000"/>
                </a:solidFill>
                <a:latin typeface="+mj-lt"/>
                <a:ea typeface="+mj-ea"/>
                <a:cs typeface="+mj-cs"/>
              </a:rPr>
              <a:t>。</a:t>
            </a:r>
            <a:endParaRPr lang="zh-CN" altLang="en-US" sz="2000" dirty="0">
              <a:solidFill>
                <a:srgbClr val="FF0000"/>
              </a:solidFill>
            </a:endParaRPr>
          </a:p>
        </p:txBody>
      </p:sp>
    </p:spTree>
    <p:extLst>
      <p:ext uri="{BB962C8B-B14F-4D97-AF65-F5344CB8AC3E}">
        <p14:creationId xmlns:p14="http://schemas.microsoft.com/office/powerpoint/2010/main" xmlns="" val="384797008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2"/>
          <p:cNvSpPr>
            <a:spLocks noGrp="1"/>
          </p:cNvSpPr>
          <p:nvPr>
            <p:ph type="title"/>
          </p:nvPr>
        </p:nvSpPr>
        <p:spPr/>
        <p:txBody>
          <a:bodyPr>
            <a:normAutofit/>
          </a:bodyPr>
          <a:lstStyle/>
          <a:p>
            <a:pPr algn="l"/>
            <a:r>
              <a:rPr lang="zh-CN" altLang="en-US" sz="3500" b="1" dirty="0" smtClean="0">
                <a:solidFill>
                  <a:srgbClr val="002060"/>
                </a:solidFill>
              </a:rPr>
              <a:t>基金的起</a:t>
            </a:r>
            <a:r>
              <a:rPr lang="zh-CN" altLang="en-US" sz="3500" b="1" dirty="0">
                <a:solidFill>
                  <a:srgbClr val="002060"/>
                </a:solidFill>
              </a:rPr>
              <a:t>源：在英</a:t>
            </a:r>
            <a:r>
              <a:rPr lang="zh-CN" altLang="en-US" sz="3500" b="1" dirty="0" smtClean="0">
                <a:solidFill>
                  <a:srgbClr val="002060"/>
                </a:solidFill>
              </a:rPr>
              <a:t>国</a:t>
            </a:r>
            <a:r>
              <a:rPr lang="en-US" altLang="zh-CN" sz="3500" b="1" dirty="0" smtClean="0">
                <a:solidFill>
                  <a:srgbClr val="002060"/>
                </a:solidFill>
              </a:rPr>
              <a:t>1</a:t>
            </a:r>
            <a:endParaRPr lang="zh-CN" altLang="en-US" sz="3500" b="1" dirty="0">
              <a:solidFill>
                <a:srgbClr val="002060"/>
              </a:solidFill>
            </a:endParaRPr>
          </a:p>
        </p:txBody>
      </p:sp>
      <p:sp>
        <p:nvSpPr>
          <p:cNvPr id="8195" name="内容占位符 1"/>
          <p:cNvSpPr>
            <a:spLocks noGrp="1"/>
          </p:cNvSpPr>
          <p:nvPr>
            <p:ph idx="1"/>
          </p:nvPr>
        </p:nvSpPr>
        <p:spPr/>
        <p:txBody>
          <a:bodyPr/>
          <a:lstStyle/>
          <a:p>
            <a:pPr>
              <a:buFont typeface="Wingdings" panose="05000000000000000000" pitchFamily="2" charset="2"/>
              <a:buChar char="Ø"/>
            </a:pPr>
            <a:r>
              <a:rPr lang="zh-CN" altLang="en-US" sz="2000" dirty="0" smtClean="0"/>
              <a:t>工业革命与财富的积累</a:t>
            </a:r>
            <a:endParaRPr lang="en-US" altLang="zh-CN" sz="2000" dirty="0" smtClean="0"/>
          </a:p>
          <a:p>
            <a:pPr lvl="1"/>
            <a:r>
              <a:rPr lang="zh-CN" altLang="en-US" sz="1800" dirty="0" smtClean="0"/>
              <a:t>工业革命，海外扩张，财富积累</a:t>
            </a:r>
            <a:endParaRPr lang="en-US" altLang="zh-CN" sz="1800" dirty="0" smtClean="0"/>
          </a:p>
          <a:p>
            <a:pPr lvl="1"/>
            <a:r>
              <a:rPr lang="zh-CN" altLang="en-US" sz="1800" dirty="0" smtClean="0"/>
              <a:t>国内利率低，海外投资机会</a:t>
            </a:r>
            <a:r>
              <a:rPr lang="en-US" altLang="zh-CN" sz="1800" dirty="0" smtClean="0"/>
              <a:t>/</a:t>
            </a:r>
            <a:r>
              <a:rPr lang="zh-CN" altLang="en-US" sz="1800" dirty="0" smtClean="0"/>
              <a:t>回报</a:t>
            </a:r>
            <a:endParaRPr lang="en-US" altLang="zh-CN" sz="1800" dirty="0" smtClean="0"/>
          </a:p>
          <a:p>
            <a:pPr lvl="1"/>
            <a:r>
              <a:rPr lang="en-US" altLang="zh-CN" sz="1800" dirty="0" smtClean="0"/>
              <a:t>17</a:t>
            </a:r>
            <a:r>
              <a:rPr lang="zh-CN" altLang="en-US" sz="1800" dirty="0" smtClean="0"/>
              <a:t>世纪末到</a:t>
            </a:r>
            <a:r>
              <a:rPr lang="en-US" altLang="zh-CN" sz="1800" dirty="0" smtClean="0"/>
              <a:t>18</a:t>
            </a:r>
            <a:r>
              <a:rPr lang="zh-CN" altLang="en-US" sz="1800" dirty="0" smtClean="0"/>
              <a:t>世纪初。长期的经济繁荣使得英国私人资本不断集聚，社会储蓄不断膨胀，投资机会却相应不足，大量暂时闲置的资金迫切寻找出路，而当时股票的发行量极少，拥有股票是一种特权。</a:t>
            </a:r>
            <a:endParaRPr lang="en-US" altLang="zh-CN" sz="1800" dirty="0" smtClean="0"/>
          </a:p>
          <a:p>
            <a:pPr fontAlgn="auto">
              <a:spcAft>
                <a:spcPts val="0"/>
              </a:spcAft>
              <a:buFont typeface="Wingdings" panose="05000000000000000000" pitchFamily="2" charset="2"/>
              <a:buChar char="Ø"/>
              <a:defRPr/>
            </a:pPr>
            <a:endParaRPr lang="en-US" altLang="zh-CN" sz="2000" dirty="0" smtClean="0"/>
          </a:p>
          <a:p>
            <a:pPr fontAlgn="auto">
              <a:spcAft>
                <a:spcPts val="0"/>
              </a:spcAft>
              <a:buFont typeface="Wingdings" panose="05000000000000000000" pitchFamily="2" charset="2"/>
              <a:buChar char="Ø"/>
              <a:defRPr/>
            </a:pPr>
            <a:r>
              <a:rPr lang="zh-CN" altLang="en-US" sz="2000" dirty="0" smtClean="0"/>
              <a:t>投</a:t>
            </a:r>
            <a:r>
              <a:rPr lang="zh-CN" altLang="en-US" sz="2000" dirty="0"/>
              <a:t>资的骗局</a:t>
            </a:r>
            <a:endParaRPr lang="en-US" altLang="zh-CN" sz="2000" dirty="0"/>
          </a:p>
          <a:p>
            <a:pPr lvl="1">
              <a:defRPr/>
            </a:pPr>
            <a:r>
              <a:rPr lang="zh-CN" altLang="en-US" sz="1800" dirty="0"/>
              <a:t>吸收公共资金，皮包公司</a:t>
            </a:r>
            <a:endParaRPr lang="en-US" altLang="zh-CN" sz="1800" dirty="0"/>
          </a:p>
          <a:p>
            <a:endParaRPr lang="zh-CN" altLang="en-US" sz="2400" dirty="0" smtClean="0"/>
          </a:p>
        </p:txBody>
      </p:sp>
      <p:pic>
        <p:nvPicPr>
          <p:cNvPr id="168962" name="Picture 2" descr="C:\Users\e483440\Desktop\英国.jp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5959186" y="4419600"/>
            <a:ext cx="2781300" cy="1647825"/>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53153673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2"/>
          <p:cNvSpPr>
            <a:spLocks noGrp="1"/>
          </p:cNvSpPr>
          <p:nvPr>
            <p:ph type="title"/>
          </p:nvPr>
        </p:nvSpPr>
        <p:spPr/>
        <p:txBody>
          <a:bodyPr>
            <a:normAutofit/>
          </a:bodyPr>
          <a:lstStyle/>
          <a:p>
            <a:pPr algn="l"/>
            <a:r>
              <a:rPr lang="zh-CN" altLang="en-US" sz="3500" b="1" dirty="0" smtClean="0">
                <a:solidFill>
                  <a:srgbClr val="002060"/>
                </a:solidFill>
              </a:rPr>
              <a:t>基金的起</a:t>
            </a:r>
            <a:r>
              <a:rPr lang="zh-CN" altLang="en-US" sz="3500" b="1" dirty="0">
                <a:solidFill>
                  <a:srgbClr val="002060"/>
                </a:solidFill>
              </a:rPr>
              <a:t>源：在英</a:t>
            </a:r>
            <a:r>
              <a:rPr lang="zh-CN" altLang="en-US" sz="3500" b="1" dirty="0" smtClean="0">
                <a:solidFill>
                  <a:srgbClr val="002060"/>
                </a:solidFill>
              </a:rPr>
              <a:t>国</a:t>
            </a:r>
            <a:r>
              <a:rPr lang="en-US" altLang="zh-CN" sz="3500" b="1" dirty="0" smtClean="0">
                <a:solidFill>
                  <a:srgbClr val="002060"/>
                </a:solidFill>
              </a:rPr>
              <a:t>2</a:t>
            </a:r>
            <a:endParaRPr lang="zh-CN" altLang="en-US" sz="3500" b="1" dirty="0">
              <a:solidFill>
                <a:srgbClr val="002060"/>
              </a:solidFill>
            </a:endParaRPr>
          </a:p>
        </p:txBody>
      </p:sp>
      <p:sp>
        <p:nvSpPr>
          <p:cNvPr id="15362" name="内容占位符 1"/>
          <p:cNvSpPr>
            <a:spLocks noGrp="1"/>
          </p:cNvSpPr>
          <p:nvPr>
            <p:ph idx="1"/>
          </p:nvPr>
        </p:nvSpPr>
        <p:spPr>
          <a:xfrm>
            <a:off x="457200" y="1371600"/>
            <a:ext cx="8382000" cy="1905000"/>
          </a:xfrm>
        </p:spPr>
        <p:txBody>
          <a:bodyPr rtlCol="0">
            <a:noAutofit/>
          </a:bodyPr>
          <a:lstStyle/>
          <a:p>
            <a:pPr fontAlgn="auto">
              <a:spcAft>
                <a:spcPts val="0"/>
              </a:spcAft>
              <a:buFont typeface="Wingdings" panose="05000000000000000000" pitchFamily="2" charset="2"/>
              <a:buChar char="Ø"/>
              <a:defRPr/>
            </a:pPr>
            <a:r>
              <a:rPr lang="zh-CN" altLang="en-US" sz="2000" dirty="0" smtClean="0"/>
              <a:t>南海泡沫事件</a:t>
            </a:r>
            <a:endParaRPr lang="en-US" altLang="zh-CN" sz="2000" dirty="0" smtClean="0"/>
          </a:p>
          <a:p>
            <a:pPr lvl="1" fontAlgn="auto">
              <a:spcAft>
                <a:spcPts val="0"/>
              </a:spcAft>
              <a:buFont typeface="Arial" pitchFamily="34" charset="0"/>
              <a:buChar char="–"/>
              <a:defRPr/>
            </a:pPr>
            <a:r>
              <a:rPr lang="zh-CN" altLang="en-US" sz="1800" dirty="0" smtClean="0"/>
              <a:t>南海公司（</a:t>
            </a:r>
            <a:r>
              <a:rPr lang="en-US" altLang="zh-CN" sz="1800" dirty="0" smtClean="0"/>
              <a:t>South Sea Company</a:t>
            </a:r>
            <a:r>
              <a:rPr lang="zh-CN" altLang="en-US" sz="1800" dirty="0" smtClean="0"/>
              <a:t>），南海公司在</a:t>
            </a:r>
            <a:r>
              <a:rPr lang="en-US" altLang="zh-CN" sz="1800" dirty="0" smtClean="0"/>
              <a:t>1711</a:t>
            </a:r>
            <a:r>
              <a:rPr lang="zh-CN" altLang="en-US" sz="1800" dirty="0" smtClean="0"/>
              <a:t>年西班牙王位继承战争仍然进行时创立，它表面上是一间专营英国与南美洲等地贸易的特许公司，但实际上是一所协助政府融资的私人机构，分担政府因战争而欠下的债务。</a:t>
            </a:r>
            <a:endParaRPr lang="en-US" altLang="zh-CN" sz="1800" dirty="0" smtClean="0"/>
          </a:p>
          <a:p>
            <a:pPr lvl="1" fontAlgn="auto">
              <a:spcAft>
                <a:spcPts val="0"/>
              </a:spcAft>
              <a:buFont typeface="Arial" pitchFamily="34" charset="0"/>
              <a:buChar char="–"/>
              <a:defRPr/>
            </a:pPr>
            <a:endParaRPr lang="en-US" altLang="zh-CN" sz="1800" dirty="0" smtClean="0"/>
          </a:p>
        </p:txBody>
      </p:sp>
      <p:pic>
        <p:nvPicPr>
          <p:cNvPr id="208898" name="Picture 2" descr="历史上著名的三大经济泡沫——牛顿都掉入陷阱赔惨了"/>
          <p:cNvPicPr>
            <a:picLocks noChangeAspect="1" noChangeArrowheads="1"/>
          </p:cNvPicPr>
          <p:nvPr/>
        </p:nvPicPr>
        <p:blipFill>
          <a:blip r:embed="rId3" cstate="print"/>
          <a:srcRect/>
          <a:stretch>
            <a:fillRect/>
          </a:stretch>
        </p:blipFill>
        <p:spPr bwMode="auto">
          <a:xfrm>
            <a:off x="5105400" y="3048000"/>
            <a:ext cx="3810000" cy="3124201"/>
          </a:xfrm>
          <a:prstGeom prst="rect">
            <a:avLst/>
          </a:prstGeom>
          <a:noFill/>
        </p:spPr>
      </p:pic>
      <p:sp>
        <p:nvSpPr>
          <p:cNvPr id="6" name="内容占位符 1"/>
          <p:cNvSpPr txBox="1">
            <a:spLocks/>
          </p:cNvSpPr>
          <p:nvPr/>
        </p:nvSpPr>
        <p:spPr>
          <a:xfrm>
            <a:off x="381000" y="2895600"/>
            <a:ext cx="4648200" cy="3276600"/>
          </a:xfrm>
          <a:prstGeom prst="rect">
            <a:avLst/>
          </a:prstGeom>
        </p:spPr>
        <p:txBody>
          <a:bodyPr vert="horz" lIns="91440" tIns="45720" rIns="91440" bIns="45720" rtlCol="0">
            <a:noAutofit/>
          </a:bodyPr>
          <a:lstStyle/>
          <a:p>
            <a:pPr marL="742950" marR="0" lvl="1" indent="-285750" algn="l" defTabSz="914400" rtl="0" eaLnBrk="1" fontAlgn="auto" latinLnBrk="0" hangingPunct="1">
              <a:lnSpc>
                <a:spcPct val="100000"/>
              </a:lnSpc>
              <a:spcBef>
                <a:spcPct val="20000"/>
              </a:spcBef>
              <a:spcAft>
                <a:spcPts val="0"/>
              </a:spcAft>
              <a:buClr>
                <a:schemeClr val="tx1"/>
              </a:buClr>
              <a:buSzTx/>
              <a:buFont typeface="Arial" pitchFamily="34" charset="0"/>
              <a:buChar char="–"/>
              <a:tabLst/>
              <a:defRPr/>
            </a:pPr>
            <a:r>
              <a:rPr kumimoji="0" lang="zh-CN" altLang="en-US" sz="1800" b="0" i="0" u="none" strike="noStrike" kern="1200" cap="none" spc="0" normalizeH="0" baseline="0" noProof="0" dirty="0" smtClean="0">
                <a:ln>
                  <a:noFill/>
                </a:ln>
                <a:solidFill>
                  <a:schemeClr val="tx1"/>
                </a:solidFill>
                <a:effectLst/>
                <a:uLnTx/>
                <a:uFillTx/>
                <a:latin typeface="+mn-lt"/>
                <a:ea typeface="+mn-ea"/>
                <a:cs typeface="+mn-cs"/>
              </a:rPr>
              <a:t>南海公司在夸大业务前景及进行舞弊的情况下被外界看好，到</a:t>
            </a:r>
            <a:r>
              <a:rPr kumimoji="0" lang="en-US" altLang="zh-CN" sz="1800" b="0" i="0" u="none" strike="noStrike" kern="1200" cap="none" spc="0" normalizeH="0" baseline="0" noProof="0" dirty="0" smtClean="0">
                <a:ln>
                  <a:noFill/>
                </a:ln>
                <a:solidFill>
                  <a:schemeClr val="tx1"/>
                </a:solidFill>
                <a:effectLst/>
                <a:uLnTx/>
                <a:uFillTx/>
                <a:latin typeface="+mn-lt"/>
                <a:ea typeface="+mn-ea"/>
                <a:cs typeface="+mn-cs"/>
              </a:rPr>
              <a:t>1720</a:t>
            </a:r>
            <a:r>
              <a:rPr kumimoji="0" lang="zh-CN" altLang="en-US" sz="1800" b="0" i="0" u="none" strike="noStrike" kern="1200" cap="none" spc="0" normalizeH="0" baseline="0" noProof="0" dirty="0" smtClean="0">
                <a:ln>
                  <a:noFill/>
                </a:ln>
                <a:solidFill>
                  <a:schemeClr val="tx1"/>
                </a:solidFill>
                <a:effectLst/>
                <a:uLnTx/>
                <a:uFillTx/>
                <a:latin typeface="+mn-lt"/>
                <a:ea typeface="+mn-ea"/>
                <a:cs typeface="+mn-cs"/>
              </a:rPr>
              <a:t>年，南海公司更透过贿赂政府，向国会推出以南海股票换取国债的计划，促使南海公司股票大受追捧，股价由原本</a:t>
            </a:r>
            <a:r>
              <a:rPr kumimoji="0" lang="en-US" altLang="zh-CN" sz="1800" b="0" i="0" u="none" strike="noStrike" kern="1200" cap="none" spc="0" normalizeH="0" baseline="0" noProof="0" dirty="0" smtClean="0">
                <a:ln>
                  <a:noFill/>
                </a:ln>
                <a:solidFill>
                  <a:schemeClr val="tx1"/>
                </a:solidFill>
                <a:effectLst/>
                <a:uLnTx/>
                <a:uFillTx/>
                <a:latin typeface="+mn-lt"/>
                <a:ea typeface="+mn-ea"/>
                <a:cs typeface="+mn-cs"/>
              </a:rPr>
              <a:t>1720</a:t>
            </a:r>
            <a:r>
              <a:rPr kumimoji="0" lang="zh-CN" altLang="en-US" sz="1800" b="0" i="0" u="none" strike="noStrike" kern="1200" cap="none" spc="0" normalizeH="0" baseline="0" noProof="0" dirty="0" smtClean="0">
                <a:ln>
                  <a:noFill/>
                </a:ln>
                <a:solidFill>
                  <a:schemeClr val="tx1"/>
                </a:solidFill>
                <a:effectLst/>
                <a:uLnTx/>
                <a:uFillTx/>
                <a:latin typeface="+mn-lt"/>
                <a:ea typeface="+mn-ea"/>
                <a:cs typeface="+mn-cs"/>
              </a:rPr>
              <a:t>年年初约</a:t>
            </a:r>
            <a:r>
              <a:rPr kumimoji="0" lang="en-US" altLang="zh-CN" sz="1800" b="0" i="0" u="none" strike="noStrike" kern="1200" cap="none" spc="0" normalizeH="0" baseline="0" noProof="0" dirty="0" smtClean="0">
                <a:ln>
                  <a:noFill/>
                </a:ln>
                <a:solidFill>
                  <a:schemeClr val="tx1"/>
                </a:solidFill>
                <a:effectLst/>
                <a:uLnTx/>
                <a:uFillTx/>
                <a:latin typeface="+mn-lt"/>
                <a:ea typeface="+mn-ea"/>
                <a:cs typeface="+mn-cs"/>
              </a:rPr>
              <a:t>120</a:t>
            </a:r>
            <a:r>
              <a:rPr kumimoji="0" lang="zh-CN" altLang="en-US" sz="1800" b="0" i="0" u="none" strike="noStrike" kern="1200" cap="none" spc="0" normalizeH="0" baseline="0" noProof="0" dirty="0" smtClean="0">
                <a:ln>
                  <a:noFill/>
                </a:ln>
                <a:solidFill>
                  <a:schemeClr val="tx1"/>
                </a:solidFill>
                <a:effectLst/>
                <a:uLnTx/>
                <a:uFillTx/>
                <a:latin typeface="+mn-lt"/>
                <a:ea typeface="+mn-ea"/>
                <a:cs typeface="+mn-cs"/>
              </a:rPr>
              <a:t>英镑急升至同年</a:t>
            </a:r>
            <a:r>
              <a:rPr kumimoji="0" lang="en-US" altLang="zh-CN" sz="1800" b="0" i="0" u="none" strike="noStrike" kern="1200" cap="none" spc="0" normalizeH="0" baseline="0" noProof="0" dirty="0" smtClean="0">
                <a:ln>
                  <a:noFill/>
                </a:ln>
                <a:solidFill>
                  <a:schemeClr val="tx1"/>
                </a:solidFill>
                <a:effectLst/>
                <a:uLnTx/>
                <a:uFillTx/>
                <a:latin typeface="+mn-lt"/>
                <a:ea typeface="+mn-ea"/>
                <a:cs typeface="+mn-cs"/>
              </a:rPr>
              <a:t>7</a:t>
            </a:r>
            <a:r>
              <a:rPr kumimoji="0" lang="zh-CN" altLang="en-US" sz="1800" b="0" i="0" u="none" strike="noStrike" kern="1200" cap="none" spc="0" normalizeH="0" baseline="0" noProof="0" dirty="0" smtClean="0">
                <a:ln>
                  <a:noFill/>
                </a:ln>
                <a:solidFill>
                  <a:schemeClr val="tx1"/>
                </a:solidFill>
                <a:effectLst/>
                <a:uLnTx/>
                <a:uFillTx/>
                <a:latin typeface="+mn-lt"/>
                <a:ea typeface="+mn-ea"/>
                <a:cs typeface="+mn-cs"/>
              </a:rPr>
              <a:t>月的</a:t>
            </a:r>
            <a:r>
              <a:rPr kumimoji="0" lang="en-US" altLang="zh-CN" sz="1800" b="0" i="0" u="none" strike="noStrike" kern="1200" cap="none" spc="0" normalizeH="0" baseline="0" noProof="0" dirty="0" smtClean="0">
                <a:ln>
                  <a:noFill/>
                </a:ln>
                <a:solidFill>
                  <a:schemeClr val="tx1"/>
                </a:solidFill>
                <a:effectLst/>
                <a:uLnTx/>
                <a:uFillTx/>
                <a:latin typeface="+mn-lt"/>
                <a:ea typeface="+mn-ea"/>
                <a:cs typeface="+mn-cs"/>
              </a:rPr>
              <a:t>1,000</a:t>
            </a:r>
            <a:r>
              <a:rPr kumimoji="0" lang="zh-CN" altLang="en-US" sz="1800" b="0" i="0" u="none" strike="noStrike" kern="1200" cap="none" spc="0" normalizeH="0" baseline="0" noProof="0" dirty="0" smtClean="0">
                <a:ln>
                  <a:noFill/>
                </a:ln>
                <a:solidFill>
                  <a:schemeClr val="tx1"/>
                </a:solidFill>
                <a:effectLst/>
                <a:uLnTx/>
                <a:uFillTx/>
                <a:latin typeface="+mn-lt"/>
                <a:ea typeface="+mn-ea"/>
                <a:cs typeface="+mn-cs"/>
              </a:rPr>
              <a:t>镑以上，全民疯狂炒股。</a:t>
            </a:r>
            <a:endParaRPr kumimoji="0" lang="en-US" altLang="zh-CN" sz="1800" b="0" i="0" u="none" strike="noStrike" kern="1200" cap="none" spc="0" normalizeH="0" baseline="0" noProof="0" dirty="0" smtClean="0">
              <a:ln>
                <a:noFill/>
              </a:ln>
              <a:solidFill>
                <a:schemeClr val="tx1"/>
              </a:solidFill>
              <a:effectLst/>
              <a:uLnTx/>
              <a:uFillTx/>
              <a:latin typeface="+mn-lt"/>
              <a:ea typeface="+mn-ea"/>
              <a:cs typeface="+mn-cs"/>
            </a:endParaRPr>
          </a:p>
          <a:p>
            <a:pPr marL="742950" marR="0" lvl="1" indent="-285750" algn="l" defTabSz="914400" rtl="0" eaLnBrk="1" fontAlgn="auto" latinLnBrk="0" hangingPunct="1">
              <a:lnSpc>
                <a:spcPct val="100000"/>
              </a:lnSpc>
              <a:spcBef>
                <a:spcPct val="20000"/>
              </a:spcBef>
              <a:spcAft>
                <a:spcPts val="0"/>
              </a:spcAft>
              <a:buClr>
                <a:schemeClr val="tx1"/>
              </a:buClr>
              <a:buSzTx/>
              <a:buFont typeface="Arial" pitchFamily="34" charset="0"/>
              <a:buChar char="–"/>
              <a:tabLst/>
              <a:defRPr/>
            </a:pPr>
            <a:r>
              <a:rPr kumimoji="0" lang="zh-CN" altLang="en-US" sz="1800" b="0" i="0" u="none" strike="noStrike" kern="1200" cap="none" spc="0" normalizeH="0" baseline="0" noProof="0" dirty="0" smtClean="0">
                <a:ln>
                  <a:noFill/>
                </a:ln>
                <a:solidFill>
                  <a:schemeClr val="tx1"/>
                </a:solidFill>
                <a:effectLst/>
                <a:uLnTx/>
                <a:uFillTx/>
                <a:latin typeface="+mn-lt"/>
                <a:ea typeface="+mn-ea"/>
                <a:cs typeface="+mn-cs"/>
              </a:rPr>
              <a:t>当时人人都看好南海公司，“政治家忘记政治、律师放弃打官司、医生丢弃病人、店主关闭铺子、牧师离开圣坛，就连贵妇也放下了高傲和虚荣”。</a:t>
            </a:r>
            <a:endParaRPr kumimoji="0" lang="en-US" altLang="zh-CN" sz="1800" b="0" i="0" u="none" strike="noStrike" kern="1200" cap="none" spc="0" normalizeH="0" baseline="0" noProof="0" dirty="0" smtClean="0">
              <a:ln>
                <a:noFill/>
              </a:ln>
              <a:solidFill>
                <a:schemeClr val="tx1"/>
              </a:solidFill>
              <a:effectLst/>
              <a:uLnTx/>
              <a:uFillTx/>
              <a:latin typeface="+mn-lt"/>
              <a:ea typeface="+mn-ea"/>
              <a:cs typeface="+mn-cs"/>
            </a:endParaRPr>
          </a:p>
          <a:p>
            <a:pPr marL="742950" marR="0" lvl="1" indent="-285750" algn="l" defTabSz="914400" rtl="0" eaLnBrk="1" fontAlgn="auto" latinLnBrk="0" hangingPunct="1">
              <a:lnSpc>
                <a:spcPct val="100000"/>
              </a:lnSpc>
              <a:spcBef>
                <a:spcPct val="20000"/>
              </a:spcBef>
              <a:spcAft>
                <a:spcPts val="0"/>
              </a:spcAft>
              <a:buClr>
                <a:schemeClr val="tx1"/>
              </a:buClr>
              <a:buSzTx/>
              <a:buFont typeface="Arial" pitchFamily="34" charset="0"/>
              <a:buChar char="–"/>
              <a:tabLst/>
              <a:defRPr/>
            </a:pPr>
            <a:endParaRPr kumimoji="0" lang="en-US" altLang="zh-CN" sz="1800" b="0" i="0" u="none" strike="noStrike" kern="1200" cap="none" spc="0" normalizeH="0" baseline="0" noProof="0" dirty="0" smtClean="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xmlns="" val="305753353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2"/>
          <p:cNvSpPr>
            <a:spLocks noGrp="1"/>
          </p:cNvSpPr>
          <p:nvPr>
            <p:ph type="title"/>
          </p:nvPr>
        </p:nvSpPr>
        <p:spPr/>
        <p:txBody>
          <a:bodyPr>
            <a:normAutofit/>
          </a:bodyPr>
          <a:lstStyle/>
          <a:p>
            <a:pPr algn="l"/>
            <a:r>
              <a:rPr lang="zh-CN" altLang="en-US" sz="3500" b="1" dirty="0" smtClean="0">
                <a:solidFill>
                  <a:srgbClr val="002060"/>
                </a:solidFill>
              </a:rPr>
              <a:t>基金的起</a:t>
            </a:r>
            <a:r>
              <a:rPr lang="zh-CN" altLang="en-US" sz="3500" b="1" dirty="0">
                <a:solidFill>
                  <a:srgbClr val="002060"/>
                </a:solidFill>
              </a:rPr>
              <a:t>源：在英</a:t>
            </a:r>
            <a:r>
              <a:rPr lang="zh-CN" altLang="en-US" sz="3500" b="1" dirty="0" smtClean="0">
                <a:solidFill>
                  <a:srgbClr val="002060"/>
                </a:solidFill>
              </a:rPr>
              <a:t>国</a:t>
            </a:r>
            <a:r>
              <a:rPr lang="en-US" altLang="zh-CN" sz="3500" b="1" dirty="0" smtClean="0">
                <a:solidFill>
                  <a:srgbClr val="002060"/>
                </a:solidFill>
              </a:rPr>
              <a:t>3</a:t>
            </a:r>
            <a:endParaRPr lang="zh-CN" altLang="en-US" sz="3500" b="1" dirty="0">
              <a:solidFill>
                <a:srgbClr val="002060"/>
              </a:solidFill>
            </a:endParaRPr>
          </a:p>
        </p:txBody>
      </p:sp>
      <p:sp>
        <p:nvSpPr>
          <p:cNvPr id="16386" name="内容占位符 1"/>
          <p:cNvSpPr>
            <a:spLocks noGrp="1"/>
          </p:cNvSpPr>
          <p:nvPr>
            <p:ph idx="1"/>
          </p:nvPr>
        </p:nvSpPr>
        <p:spPr/>
        <p:txBody>
          <a:bodyPr rtlCol="0">
            <a:noAutofit/>
          </a:bodyPr>
          <a:lstStyle/>
          <a:p>
            <a:pPr lvl="1">
              <a:defRPr/>
            </a:pPr>
            <a:r>
              <a:rPr lang="zh-CN" altLang="en-US" sz="1800" dirty="0" smtClean="0"/>
              <a:t>其</a:t>
            </a:r>
            <a:r>
              <a:rPr lang="zh-CN" altLang="en-US" sz="1800" dirty="0"/>
              <a:t>股票价格从</a:t>
            </a:r>
            <a:r>
              <a:rPr lang="en-US" altLang="zh-CN" sz="1800" dirty="0"/>
              <a:t>1720</a:t>
            </a:r>
            <a:r>
              <a:rPr lang="zh-CN" altLang="en-US" sz="1800" dirty="0"/>
              <a:t>年</a:t>
            </a:r>
            <a:r>
              <a:rPr lang="en-US" altLang="zh-CN" sz="1800" dirty="0"/>
              <a:t>1</a:t>
            </a:r>
            <a:r>
              <a:rPr lang="zh-CN" altLang="en-US" sz="1800" dirty="0"/>
              <a:t>月的每股</a:t>
            </a:r>
            <a:r>
              <a:rPr lang="en-US" altLang="zh-CN" sz="1800" dirty="0"/>
              <a:t>128</a:t>
            </a:r>
            <a:r>
              <a:rPr lang="zh-CN" altLang="en-US" sz="1800" dirty="0"/>
              <a:t>英镑左右，很快增值，涨幅惊人。这时候牛顿恰巧获得了一笔款子，加上他个人的一些积蓄，看到如此利好消息，就在当年</a:t>
            </a:r>
            <a:r>
              <a:rPr lang="en-US" altLang="zh-CN" sz="1800" dirty="0"/>
              <a:t>4</a:t>
            </a:r>
            <a:r>
              <a:rPr lang="zh-CN" altLang="en-US" sz="1800" dirty="0"/>
              <a:t>月份投入约</a:t>
            </a:r>
            <a:r>
              <a:rPr lang="en-US" altLang="zh-CN" sz="1800" dirty="0"/>
              <a:t>7000</a:t>
            </a:r>
            <a:r>
              <a:rPr lang="zh-CN" altLang="en-US" sz="1800" dirty="0"/>
              <a:t>英镑购买了南海公司股票。很快他的股票就涨起来了，仅仅两个月左右，比较谨慎的牛顿把这些股票卖掉后，竟然赚了</a:t>
            </a:r>
            <a:r>
              <a:rPr lang="en-US" altLang="zh-CN" sz="1800" dirty="0"/>
              <a:t>7000</a:t>
            </a:r>
            <a:r>
              <a:rPr lang="zh-CN" altLang="en-US" sz="1800" dirty="0"/>
              <a:t>英镑！</a:t>
            </a:r>
          </a:p>
          <a:p>
            <a:pPr lvl="1">
              <a:defRPr/>
            </a:pPr>
            <a:r>
              <a:rPr lang="zh-CN" altLang="en-US" sz="1800" dirty="0" smtClean="0"/>
              <a:t>但</a:t>
            </a:r>
            <a:r>
              <a:rPr lang="zh-CN" altLang="en-US" sz="1800" dirty="0"/>
              <a:t>是刚刚卖掉股票，牛顿就后悔了，因为到了</a:t>
            </a:r>
            <a:r>
              <a:rPr lang="en-US" altLang="zh-CN" sz="1800" dirty="0"/>
              <a:t>7</a:t>
            </a:r>
            <a:r>
              <a:rPr lang="zh-CN" altLang="en-US" sz="1800" dirty="0"/>
              <a:t>月，股票价格达到了</a:t>
            </a:r>
            <a:r>
              <a:rPr lang="en-US" altLang="zh-CN" sz="1800" dirty="0"/>
              <a:t>1000</a:t>
            </a:r>
            <a:r>
              <a:rPr lang="zh-CN" altLang="en-US" sz="1800" dirty="0"/>
              <a:t>英镑，几乎增值了</a:t>
            </a:r>
            <a:r>
              <a:rPr lang="en-US" altLang="zh-CN" sz="1800" dirty="0"/>
              <a:t>8</a:t>
            </a:r>
            <a:r>
              <a:rPr lang="zh-CN" altLang="en-US" sz="1800" dirty="0"/>
              <a:t>倍。经过“认真”的考虑，牛顿决定加大投入。然而此时的南海公司已经出现了经营困境，公司股票的真实价格与市场价格脱钩严重，此前的</a:t>
            </a:r>
            <a:r>
              <a:rPr lang="en-US" altLang="zh-CN" sz="1800" dirty="0"/>
              <a:t>6</a:t>
            </a:r>
            <a:r>
              <a:rPr lang="zh-CN" altLang="en-US" sz="1800" dirty="0"/>
              <a:t>月英国国会通过了“反泡沫公司法”，对南海公司等公司进行限制。没过多久，南海股票一落千丈，到了</a:t>
            </a:r>
            <a:r>
              <a:rPr lang="en-US" altLang="zh-CN" sz="1800" dirty="0"/>
              <a:t>12</a:t>
            </a:r>
            <a:r>
              <a:rPr lang="zh-CN" altLang="en-US" sz="1800" dirty="0"/>
              <a:t>月份最终跌为约</a:t>
            </a:r>
            <a:r>
              <a:rPr lang="en-US" altLang="zh-CN" sz="1800" dirty="0"/>
              <a:t>124</a:t>
            </a:r>
            <a:r>
              <a:rPr lang="zh-CN" altLang="en-US" sz="1800" dirty="0"/>
              <a:t>英镑，南海公司总资产严重缩水。许多投资人血本无归，牛顿也未及脱身，亏了</a:t>
            </a:r>
            <a:r>
              <a:rPr lang="en-US" altLang="zh-CN" sz="1800" dirty="0"/>
              <a:t>2</a:t>
            </a:r>
            <a:r>
              <a:rPr lang="zh-CN" altLang="en-US" sz="1800" dirty="0"/>
              <a:t>万英镑！这笔钱对于牛顿无疑是一笔巨款，牛顿曾做过英格兰皇家造币厂厂长的高薪职位，年薪也不过</a:t>
            </a:r>
            <a:r>
              <a:rPr lang="en-US" altLang="zh-CN" sz="1800" dirty="0"/>
              <a:t>2000</a:t>
            </a:r>
            <a:r>
              <a:rPr lang="zh-CN" altLang="en-US" sz="1800" dirty="0"/>
              <a:t>英镑。事后，牛顿感到自己枉为科学界名流，竟然测不准股市的走向，感慨地说：“我能计算出天体运行的轨迹，却难以预料到人们的疯狂。”</a:t>
            </a:r>
            <a:endParaRPr lang="en-US" altLang="zh-CN" sz="1800" dirty="0"/>
          </a:p>
        </p:txBody>
      </p:sp>
      <p:pic>
        <p:nvPicPr>
          <p:cNvPr id="4" name="Picture 3" descr="C:\Users\e483440\Desktop\b2efeeba02014a429ae67fee51b9cb3a_th.jpe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6553200" y="152400"/>
            <a:ext cx="1909909" cy="1416717"/>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32610696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标题 2"/>
          <p:cNvSpPr>
            <a:spLocks noGrp="1"/>
          </p:cNvSpPr>
          <p:nvPr>
            <p:ph type="title"/>
          </p:nvPr>
        </p:nvSpPr>
        <p:spPr/>
        <p:txBody>
          <a:bodyPr>
            <a:normAutofit/>
          </a:bodyPr>
          <a:lstStyle/>
          <a:p>
            <a:pPr algn="l"/>
            <a:r>
              <a:rPr lang="zh-CN" altLang="en-US" sz="3500" b="1" dirty="0" smtClean="0">
                <a:solidFill>
                  <a:srgbClr val="002060"/>
                </a:solidFill>
              </a:rPr>
              <a:t>基金的起</a:t>
            </a:r>
            <a:r>
              <a:rPr lang="zh-CN" altLang="en-US" sz="3500" b="1" dirty="0">
                <a:solidFill>
                  <a:srgbClr val="002060"/>
                </a:solidFill>
              </a:rPr>
              <a:t>源：在英</a:t>
            </a:r>
            <a:r>
              <a:rPr lang="zh-CN" altLang="en-US" sz="3500" b="1" dirty="0" smtClean="0">
                <a:solidFill>
                  <a:srgbClr val="002060"/>
                </a:solidFill>
              </a:rPr>
              <a:t>国</a:t>
            </a:r>
            <a:r>
              <a:rPr lang="en-US" altLang="zh-CN" sz="3500" b="1" dirty="0" smtClean="0">
                <a:solidFill>
                  <a:srgbClr val="002060"/>
                </a:solidFill>
              </a:rPr>
              <a:t>4</a:t>
            </a:r>
            <a:endParaRPr lang="zh-CN" altLang="en-US" sz="3500" b="1" dirty="0">
              <a:solidFill>
                <a:srgbClr val="002060"/>
              </a:solidFill>
            </a:endParaRPr>
          </a:p>
        </p:txBody>
      </p:sp>
      <p:sp>
        <p:nvSpPr>
          <p:cNvPr id="11267" name="内容占位符 1"/>
          <p:cNvSpPr>
            <a:spLocks noGrp="1"/>
          </p:cNvSpPr>
          <p:nvPr>
            <p:ph idx="1"/>
          </p:nvPr>
        </p:nvSpPr>
        <p:spPr/>
        <p:txBody>
          <a:bodyPr/>
          <a:lstStyle/>
          <a:p>
            <a:pPr>
              <a:buFont typeface="Wingdings" panose="05000000000000000000" pitchFamily="2" charset="2"/>
              <a:buChar char="Ø"/>
            </a:pPr>
            <a:r>
              <a:rPr lang="zh-CN" altLang="en-US" sz="2000" dirty="0" smtClean="0"/>
              <a:t>规制与立法</a:t>
            </a:r>
            <a:endParaRPr lang="en-US" altLang="zh-CN" sz="2000" dirty="0" smtClean="0"/>
          </a:p>
          <a:p>
            <a:pPr lvl="1"/>
            <a:r>
              <a:rPr lang="zh-CN" altLang="en-US" sz="1800" dirty="0" smtClean="0"/>
              <a:t>英国政府牵头成立契约式的基金</a:t>
            </a:r>
            <a:endParaRPr lang="en-US" altLang="zh-CN" sz="1800" dirty="0" smtClean="0"/>
          </a:p>
          <a:p>
            <a:pPr lvl="1"/>
            <a:r>
              <a:rPr lang="en-US" altLang="zh-CN" sz="1800" dirty="0" smtClean="0"/>
              <a:t>1868</a:t>
            </a:r>
            <a:r>
              <a:rPr lang="zh-CN" altLang="en-US" sz="1800" dirty="0" smtClean="0"/>
              <a:t>年，世界上第一个投资信托外国和殖民地信托（</a:t>
            </a:r>
            <a:r>
              <a:rPr lang="en-US" altLang="zh-CN" sz="1800" dirty="0" smtClean="0"/>
              <a:t>the Foreign and Colonial Government Trust</a:t>
            </a:r>
            <a:r>
              <a:rPr lang="zh-CN" altLang="en-US" sz="1800" dirty="0" smtClean="0"/>
              <a:t>）在英国诞生，是第一个专门为小额投资人取得规模经济的投资目的而进行的集资。</a:t>
            </a:r>
            <a:endParaRPr lang="en-US" altLang="zh-CN" sz="1800" dirty="0" smtClean="0"/>
          </a:p>
          <a:p>
            <a:endParaRPr lang="zh-CN" altLang="en-US" dirty="0" smtClean="0"/>
          </a:p>
        </p:txBody>
      </p:sp>
    </p:spTree>
    <p:extLst>
      <p:ext uri="{BB962C8B-B14F-4D97-AF65-F5344CB8AC3E}">
        <p14:creationId xmlns:p14="http://schemas.microsoft.com/office/powerpoint/2010/main" xmlns="" val="2443475357"/>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929376E0D76902439D515AA65D9520E2" ma:contentTypeVersion="6" ma:contentTypeDescription="Create a new document." ma:contentTypeScope="" ma:versionID="e76e01d01e73956efbc68b3aeb8ab612">
  <xsd:schema xmlns:xsd="http://www.w3.org/2001/XMLSchema" xmlns:xs="http://www.w3.org/2001/XMLSchema" xmlns:p="http://schemas.microsoft.com/office/2006/metadata/properties" xmlns:ns2="259027c1-e2d1-4201-834f-d976f4b4a299" xmlns:ns3="b27d3cd5-3dbd-4d90-9e88-a0fd6e872698" targetNamespace="http://schemas.microsoft.com/office/2006/metadata/properties" ma:root="true" ma:fieldsID="f28d5cc2dfc6d32e1a79b686097e2df2" ns2:_="" ns3:_="">
    <xsd:import namespace="259027c1-e2d1-4201-834f-d976f4b4a299"/>
    <xsd:import namespace="b27d3cd5-3dbd-4d90-9e88-a0fd6e872698"/>
    <xsd:element name="properties">
      <xsd:complexType>
        <xsd:sequence>
          <xsd:element name="documentManagement">
            <xsd:complexType>
              <xsd:all>
                <xsd:element ref="ns2:TaxKeywordTaxHTField" minOccurs="0"/>
                <xsd:element ref="ns2:TaxCatchAll" minOccurs="0"/>
                <xsd:element ref="ns3:NGTagNote" minOccurs="0"/>
                <xsd:element ref="ns3:Business" minOccurs="0"/>
                <xsd:element ref="ns3:Content_x0020_Typ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59027c1-e2d1-4201-834f-d976f4b4a299" elementFormDefault="qualified">
    <xsd:import namespace="http://schemas.microsoft.com/office/2006/documentManagement/types"/>
    <xsd:import namespace="http://schemas.microsoft.com/office/infopath/2007/PartnerControls"/>
    <xsd:element name="TaxKeywordTaxHTField" ma:index="9" nillable="true" ma:taxonomy="true" ma:internalName="TaxKeywordTaxHTField" ma:taxonomyFieldName="TaxKeyword" ma:displayName="Enterprise Keywords" ma:fieldId="{23f27201-bee3-471e-b2e7-b64fd8b7ca38}" ma:taxonomyMulti="true" ma:sspId="9b2bcef9-e458-4013-904d-3dfddd452d1d" ma:termSetId="00000000-0000-0000-0000-000000000000" ma:anchorId="00000000-0000-0000-0000-000000000000" ma:open="true" ma:isKeyword="true">
      <xsd:complexType>
        <xsd:sequence>
          <xsd:element ref="pc:Terms" minOccurs="0" maxOccurs="1"/>
        </xsd:sequence>
      </xsd:complexType>
    </xsd:element>
    <xsd:element name="TaxCatchAll" ma:index="10" nillable="true" ma:displayName="Taxonomy Catch All Column" ma:hidden="true" ma:list="{d0f98135-b8cb-4b04-9492-4b491493259c}" ma:internalName="TaxCatchAll" ma:showField="CatchAllData" ma:web="259027c1-e2d1-4201-834f-d976f4b4a299">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b27d3cd5-3dbd-4d90-9e88-a0fd6e872698" elementFormDefault="qualified">
    <xsd:import namespace="http://schemas.microsoft.com/office/2006/documentManagement/types"/>
    <xsd:import namespace="http://schemas.microsoft.com/office/infopath/2007/PartnerControls"/>
    <xsd:element name="NGTagNote" ma:index="11" nillable="true" ma:displayName="Tags and Notes" ma:decimals="2" ma:internalName="_x0024_Resources_x003a_NewsGatorWSS_x002c_Fields_TagNotesName_x003b_">
      <xsd:simpleType>
        <xsd:restriction base="dms:Unknown"/>
      </xsd:simpleType>
    </xsd:element>
    <xsd:element name="Business" ma:index="12" nillable="true" ma:displayName="Business" ma:default="Corporate" ma:format="Dropdown" ma:internalName="Business">
      <xsd:simpleType>
        <xsd:restriction base="dms:Choice">
          <xsd:enumeration value="Corporate"/>
          <xsd:enumeration value="Global Exchange"/>
          <xsd:enumeration value="Global Markets"/>
          <xsd:enumeration value="Global Services"/>
        </xsd:restriction>
      </xsd:simpleType>
    </xsd:element>
    <xsd:element name="Content_x0020_Type" ma:index="13" nillable="true" ma:displayName="Content Type" ma:default="Word" ma:format="Dropdown" ma:internalName="Content_x0020_Type">
      <xsd:simpleType>
        <xsd:restriction base="dms:Choice">
          <xsd:enumeration value="Word"/>
          <xsd:enumeration value="Excel"/>
          <xsd:enumeration value="PowerPoint"/>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TaxCatchAll xmlns="259027c1-e2d1-4201-834f-d976f4b4a299"/>
    <TaxKeywordTaxHTField xmlns="259027c1-e2d1-4201-834f-d976f4b4a299">
      <Terms xmlns="http://schemas.microsoft.com/office/infopath/2007/PartnerControls">
        <TermInfo xmlns="http://schemas.microsoft.com/office/infopath/2007/PartnerControls">
          <TermName xmlns="http://schemas.microsoft.com/office/infopath/2007/PartnerControls">Limited Access</TermName>
          <TermId xmlns="http://schemas.microsoft.com/office/infopath/2007/PartnerControls">7620621b-0b34-48b5-a3a1-cdfb378f6b5e</TermId>
        </TermInfo>
      </Terms>
    </TaxKeywordTaxHTField>
    <NGTagNote xmlns="b27d3cd5-3dbd-4d90-9e88-a0fd6e872698" xsi:nil="true"/>
    <Content_x0020_Type xmlns="b27d3cd5-3dbd-4d90-9e88-a0fd6e872698">PowerPoint</Content_x0020_Type>
    <Business xmlns="b27d3cd5-3dbd-4d90-9e88-a0fd6e872698">Global Services</Business>
  </documentManagement>
</p:properties>
</file>

<file path=customXml/itemProps1.xml><?xml version="1.0" encoding="utf-8"?>
<ds:datastoreItem xmlns:ds="http://schemas.openxmlformats.org/officeDocument/2006/customXml" ds:itemID="{E4368316-FFA6-44B9-AA9D-5313D9B1E546}">
  <ds:schemaRefs>
    <ds:schemaRef ds:uri="http://schemas.microsoft.com/sharepoint/v3/contenttype/forms"/>
  </ds:schemaRefs>
</ds:datastoreItem>
</file>

<file path=customXml/itemProps2.xml><?xml version="1.0" encoding="utf-8"?>
<ds:datastoreItem xmlns:ds="http://schemas.openxmlformats.org/officeDocument/2006/customXml" ds:itemID="{F54EE6EF-B264-4DB3-8C49-383076F9640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59027c1-e2d1-4201-834f-d976f4b4a299"/>
    <ds:schemaRef ds:uri="b27d3cd5-3dbd-4d90-9e88-a0fd6e87269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6BACB75-1C9D-43B5-B264-00F516D59F23}">
  <ds:schemaRefs>
    <ds:schemaRef ds:uri="http://schemas.openxmlformats.org/package/2006/metadata/core-properties"/>
    <ds:schemaRef ds:uri="http://schemas.microsoft.com/office/2006/documentManagement/types"/>
    <ds:schemaRef ds:uri="http://purl.org/dc/terms/"/>
    <ds:schemaRef ds:uri="259027c1-e2d1-4201-834f-d976f4b4a299"/>
    <ds:schemaRef ds:uri="http://purl.org/dc/dcmitype/"/>
    <ds:schemaRef ds:uri="http://purl.org/dc/elements/1.1/"/>
    <ds:schemaRef ds:uri="http://www.w3.org/XML/1998/namespace"/>
    <ds:schemaRef ds:uri="http://schemas.microsoft.com/office/infopath/2007/PartnerControls"/>
    <ds:schemaRef ds:uri="b27d3cd5-3dbd-4d90-9e88-a0fd6e872698"/>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
  <TotalTime>3451</TotalTime>
  <Words>5912</Words>
  <Application>Microsoft Office PowerPoint</Application>
  <PresentationFormat>全屏显示(4:3)</PresentationFormat>
  <Paragraphs>279</Paragraphs>
  <Slides>45</Slides>
  <Notes>5</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45</vt:i4>
      </vt:variant>
    </vt:vector>
  </HeadingPairs>
  <TitlesOfParts>
    <vt:vector size="47" baseType="lpstr">
      <vt:lpstr>Office 主题</vt:lpstr>
      <vt:lpstr>think-cell Slide</vt:lpstr>
      <vt:lpstr>History of Mutual Fund industry 基金行业的历史</vt:lpstr>
      <vt:lpstr>幻灯片 2</vt:lpstr>
      <vt:lpstr>全球的投资基金</vt:lpstr>
      <vt:lpstr>投资基金的发展历史</vt:lpstr>
      <vt:lpstr>基金的起源：欧洲的投资基金</vt:lpstr>
      <vt:lpstr>基金的起源：在英国1</vt:lpstr>
      <vt:lpstr>基金的起源：在英国2</vt:lpstr>
      <vt:lpstr>基金的起源：在英国3</vt:lpstr>
      <vt:lpstr>基金的起源：在英国4</vt:lpstr>
      <vt:lpstr>基金的起源：在英国5</vt:lpstr>
      <vt:lpstr>基金的起源：在英国6</vt:lpstr>
      <vt:lpstr>开放式基金的发展：在美国1</vt:lpstr>
      <vt:lpstr>幻灯片 13</vt:lpstr>
      <vt:lpstr>开放式基金的发展：在美国3</vt:lpstr>
      <vt:lpstr>开放式基金的发展：在美国4</vt:lpstr>
      <vt:lpstr>开放式基金的发展：混乱的证券市场</vt:lpstr>
      <vt:lpstr>开放式基金的发展： 20世纪30年代，萧条和调整的年代</vt:lpstr>
      <vt:lpstr>开放式基金的发展： 20世纪40-60年代，基金行业稳步增长</vt:lpstr>
      <vt:lpstr>开放式基金的发展：20世纪70年代，爆发式增长</vt:lpstr>
      <vt:lpstr>开放式基金的发展： 80年代，国际化，高速扩张，专业分工，资产服务业兴起</vt:lpstr>
      <vt:lpstr>开放式基金的发展： 80年代，国际化，高速扩张，专业分工，资产服务业兴起</vt:lpstr>
      <vt:lpstr>开放式基金的发展：90年代的基金行业</vt:lpstr>
      <vt:lpstr>开放式基金的发展：2018年的美国基金行业</vt:lpstr>
      <vt:lpstr>开放式基金的发展：2018年的美国基金行业</vt:lpstr>
      <vt:lpstr>开放式基金的发展：2018年的美国基金行业</vt:lpstr>
      <vt:lpstr>中国的基金市场：中国基金行业</vt:lpstr>
      <vt:lpstr>中国的基金市场：中国投资基金1</vt:lpstr>
      <vt:lpstr>中国的基金市场：中国投资基金2</vt:lpstr>
      <vt:lpstr>中国的基金市场：国家投资基金的特征和意义</vt:lpstr>
      <vt:lpstr>中国的基金市场：老基金试点阶段（1991年-1997年10月）</vt:lpstr>
      <vt:lpstr>中国的基金市场：老基金试点阶段（1991年-1997年10月）</vt:lpstr>
      <vt:lpstr>中国的基金市场：老基金试点阶段（1991年-1997年10月）</vt:lpstr>
      <vt:lpstr>中国的基金市场：老基金存在的问题</vt:lpstr>
      <vt:lpstr>中国的基金市场：结果</vt:lpstr>
      <vt:lpstr>中国的基金市场：老基金发展的评价</vt:lpstr>
      <vt:lpstr>中国的基金市场：“新基金”阶段，封闭式基金的出现和发展（1997年到2001年）</vt:lpstr>
      <vt:lpstr>中国的基金市场：“新基金”阶段，封闭式基金的出现和发展</vt:lpstr>
      <vt:lpstr>中国的基金市场：“新基金”阶段，开放式基金的出现和发展</vt:lpstr>
      <vt:lpstr>中国的基金市场：国际化阶段1</vt:lpstr>
      <vt:lpstr>中国的基金市场：国际化阶段2</vt:lpstr>
      <vt:lpstr>中国的基金市场：国际化阶段3</vt:lpstr>
      <vt:lpstr>中国的基金市场：基金法修订，多元化的繁荣</vt:lpstr>
      <vt:lpstr>中国的基金市场：2018年的中国基金业</vt:lpstr>
      <vt:lpstr>中国的基金市场： 2018年的中国基金业</vt:lpstr>
      <vt:lpstr>幻灯片 45</vt:lpstr>
    </vt:vector>
  </TitlesOfParts>
  <Company>State Street Corporation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Cover Page Title Arial Regular 33 Pt, Title Case</dc:title>
  <dc:creator>Kowan, Joseph F</dc:creator>
  <cp:keywords>Limited Access</cp:keywords>
  <cp:lastModifiedBy>lenovo</cp:lastModifiedBy>
  <cp:revision>50</cp:revision>
  <cp:lastPrinted>2017-09-20T03:09:45Z</cp:lastPrinted>
  <dcterms:created xsi:type="dcterms:W3CDTF">2015-03-03T15:07:25Z</dcterms:created>
  <dcterms:modified xsi:type="dcterms:W3CDTF">2019-10-10T02:08:19Z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0x010100929376E0D76902439D515AA65D9520E2</vt:lpwstr>
  </property>
  <property fmtid="{D5CDD505-2E9C-101B-9397-08002B2CF9AE}" pid="3" name="TaxKeyword">
    <vt:lpwstr/>
  </property>
  <property fmtid="{D5CDD505-2E9C-101B-9397-08002B2CF9AE}" pid="4" name="Order">
    <vt:r8>7300</vt:r8>
  </property>
  <property fmtid="{D5CDD505-2E9C-101B-9397-08002B2CF9AE}" pid="5" name="TitusGUID">
    <vt:lpwstr>97f7b464-7f04-4398-a329-3fbe5a1e3d77</vt:lpwstr>
  </property>
  <property fmtid="{D5CDD505-2E9C-101B-9397-08002B2CF9AE}" pid="6" name="SSCClassification">
    <vt:lpwstr>LA</vt:lpwstr>
  </property>
  <property fmtid="{D5CDD505-2E9C-101B-9397-08002B2CF9AE}" pid="7" name="SSCVisualMarks">
    <vt:lpwstr>N</vt:lpwstr>
  </property>
</Properties>
</file>