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4"/>
  </p:sldMasterIdLst>
  <p:notesMasterIdLst>
    <p:notesMasterId r:id="rId37"/>
  </p:notesMasterIdLst>
  <p:sldIdLst>
    <p:sldId id="347" r:id="rId5"/>
    <p:sldId id="461" r:id="rId6"/>
    <p:sldId id="489" r:id="rId7"/>
    <p:sldId id="464" r:id="rId8"/>
    <p:sldId id="465" r:id="rId9"/>
    <p:sldId id="466" r:id="rId10"/>
    <p:sldId id="467" r:id="rId11"/>
    <p:sldId id="468" r:id="rId12"/>
    <p:sldId id="469" r:id="rId13"/>
    <p:sldId id="470" r:id="rId14"/>
    <p:sldId id="471" r:id="rId15"/>
    <p:sldId id="472" r:id="rId16"/>
    <p:sldId id="473" r:id="rId17"/>
    <p:sldId id="491" r:id="rId18"/>
    <p:sldId id="475" r:id="rId19"/>
    <p:sldId id="476" r:id="rId20"/>
    <p:sldId id="477" r:id="rId21"/>
    <p:sldId id="478" r:id="rId22"/>
    <p:sldId id="479" r:id="rId23"/>
    <p:sldId id="480" r:id="rId24"/>
    <p:sldId id="481" r:id="rId25"/>
    <p:sldId id="482" r:id="rId26"/>
    <p:sldId id="492" r:id="rId27"/>
    <p:sldId id="483" r:id="rId28"/>
    <p:sldId id="484" r:id="rId29"/>
    <p:sldId id="485" r:id="rId30"/>
    <p:sldId id="486" r:id="rId31"/>
    <p:sldId id="487" r:id="rId32"/>
    <p:sldId id="488" r:id="rId33"/>
    <p:sldId id="493" r:id="rId34"/>
    <p:sldId id="494" r:id="rId35"/>
    <p:sldId id="351" r:id="rId36"/>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wan, Joseph F" initials="JF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5CCE9"/>
    <a:srgbClr val="007298"/>
    <a:srgbClr val="215C9F"/>
    <a:srgbClr val="E4ECF0"/>
    <a:srgbClr val="AA1A33"/>
    <a:srgbClr val="C5DCE9"/>
    <a:srgbClr val="B9D2DC"/>
    <a:srgbClr val="A5A5A5"/>
    <a:srgbClr val="5E4565"/>
    <a:srgbClr val="F56E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autoAdjust="0"/>
    <p:restoredTop sz="97678" autoAdjust="0"/>
  </p:normalViewPr>
  <p:slideViewPr>
    <p:cSldViewPr showGuides="1">
      <p:cViewPr varScale="1">
        <p:scale>
          <a:sx n="101" d="100"/>
          <a:sy n="101" d="100"/>
        </p:scale>
        <p:origin x="-1068" y="-96"/>
      </p:cViewPr>
      <p:guideLst>
        <p:guide orient="horz" pos="144"/>
        <p:guide orient="horz" pos="4080"/>
        <p:guide orient="horz" pos="3936"/>
        <p:guide orient="horz" pos="1584"/>
        <p:guide pos="3168"/>
        <p:guide pos="288"/>
        <p:guide pos="5472"/>
        <p:guide pos="3840"/>
        <p:guide pos="45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87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png"/></Relationships>
</file>

<file path=ppt/diagrams/_rels/data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611E78-0277-4B25-ACEE-19A8D3E56B3E}" type="doc">
      <dgm:prSet loTypeId="urn:microsoft.com/office/officeart/2005/8/layout/bList2#1" loCatId="list" qsTypeId="urn:microsoft.com/office/officeart/2005/8/quickstyle/simple1" qsCatId="simple" csTypeId="urn:microsoft.com/office/officeart/2005/8/colors/accent1_2" csCatId="accent1" phldr="1"/>
      <dgm:spPr/>
    </dgm:pt>
    <dgm:pt modelId="{717920BF-ADAE-4373-9FE1-79C258C76F31}">
      <dgm:prSet phldrT="[Text]" custT="1"/>
      <dgm:spPr>
        <a:solidFill>
          <a:srgbClr val="007298"/>
        </a:solidFill>
        <a:ln>
          <a:solidFill>
            <a:srgbClr val="007298"/>
          </a:solidFill>
        </a:ln>
      </dgm:spPr>
      <dgm:t>
        <a:bodyPr/>
        <a:lstStyle/>
        <a:p>
          <a:r>
            <a:rPr lang="en-US" sz="1000" dirty="0" smtClean="0">
              <a:solidFill>
                <a:schemeClr val="bg1"/>
              </a:solidFill>
            </a:rPr>
            <a:t>FMCs</a:t>
          </a:r>
        </a:p>
        <a:p>
          <a:r>
            <a:rPr lang="zh-CN" altLang="en-US" sz="1000" dirty="0" smtClean="0">
              <a:solidFill>
                <a:schemeClr val="bg1"/>
              </a:solidFill>
            </a:rPr>
            <a:t>基金公司</a:t>
          </a:r>
          <a:endParaRPr lang="en-US" sz="1000" dirty="0">
            <a:solidFill>
              <a:schemeClr val="bg1"/>
            </a:solidFill>
          </a:endParaRPr>
        </a:p>
      </dgm:t>
    </dgm:pt>
    <dgm:pt modelId="{B035371D-2934-46EF-89F0-F9E862719DFC}" type="parTrans" cxnId="{2537EDC6-0E0B-42E6-A402-85BB92F6B87E}">
      <dgm:prSet/>
      <dgm:spPr/>
      <dgm:t>
        <a:bodyPr/>
        <a:lstStyle/>
        <a:p>
          <a:endParaRPr lang="en-US"/>
        </a:p>
      </dgm:t>
    </dgm:pt>
    <dgm:pt modelId="{1DD3BF71-7129-4BBA-B7DB-26BB8C681CCE}" type="sibTrans" cxnId="{2537EDC6-0E0B-42E6-A402-85BB92F6B87E}">
      <dgm:prSet/>
      <dgm:spPr/>
      <dgm:t>
        <a:bodyPr/>
        <a:lstStyle/>
        <a:p>
          <a:endParaRPr lang="en-US"/>
        </a:p>
      </dgm:t>
    </dgm:pt>
    <dgm:pt modelId="{21E32066-8CCA-4F8A-B7BB-6810E4D7C598}">
      <dgm:prSet custT="1"/>
      <dgm:spPr>
        <a:blipFill rotWithShape="0">
          <a:blip xmlns:r="http://schemas.openxmlformats.org/officeDocument/2006/relationships" r:embed="rId1"/>
          <a:stretch>
            <a:fillRect/>
          </a:stretch>
        </a:blipFill>
        <a:ln>
          <a:solidFill>
            <a:srgbClr val="007298"/>
          </a:solidFill>
        </a:ln>
      </dgm:spPr>
      <dgm:t>
        <a:bodyPr/>
        <a:lstStyle/>
        <a:p>
          <a:r>
            <a:rPr lang="en-US" sz="800" b="1" dirty="0" smtClean="0">
              <a:solidFill>
                <a:srgbClr val="007298"/>
              </a:solidFill>
            </a:rPr>
            <a:t>Buyer</a:t>
          </a:r>
          <a:r>
            <a:rPr lang="zh-CN" altLang="en-US" sz="800" b="1" dirty="0" smtClean="0">
              <a:solidFill>
                <a:srgbClr val="007298"/>
              </a:solidFill>
            </a:rPr>
            <a:t>买方</a:t>
          </a:r>
          <a:endParaRPr lang="en-US" sz="800" b="1" dirty="0">
            <a:solidFill>
              <a:srgbClr val="007298"/>
            </a:solidFill>
          </a:endParaRPr>
        </a:p>
      </dgm:t>
    </dgm:pt>
    <dgm:pt modelId="{8D8F23B1-DF82-44EE-8D2B-762E7C63C0EA}" type="parTrans" cxnId="{479FECEB-573F-4976-B7E6-50CA2B86AB3D}">
      <dgm:prSet/>
      <dgm:spPr/>
      <dgm:t>
        <a:bodyPr/>
        <a:lstStyle/>
        <a:p>
          <a:endParaRPr lang="en-US"/>
        </a:p>
      </dgm:t>
    </dgm:pt>
    <dgm:pt modelId="{7210E44A-58B3-4135-928B-736FE1D04CF1}" type="sibTrans" cxnId="{479FECEB-573F-4976-B7E6-50CA2B86AB3D}">
      <dgm:prSet/>
      <dgm:spPr/>
      <dgm:t>
        <a:bodyPr/>
        <a:lstStyle/>
        <a:p>
          <a:endParaRPr lang="en-US"/>
        </a:p>
      </dgm:t>
    </dgm:pt>
    <dgm:pt modelId="{20CE43B2-D4A0-4383-913C-AE39EF040A88}">
      <dgm:prSet custT="1"/>
      <dgm:spPr>
        <a:ln>
          <a:solidFill>
            <a:srgbClr val="007298"/>
          </a:solidFill>
        </a:ln>
      </dgm:spPr>
      <dgm:t>
        <a:bodyPr/>
        <a:lstStyle/>
        <a:p>
          <a:r>
            <a:rPr lang="en-US" sz="800" dirty="0" smtClean="0"/>
            <a:t>Cash Out</a:t>
          </a:r>
          <a:r>
            <a:rPr lang="zh-CN" altLang="en-US" sz="800" dirty="0" smtClean="0"/>
            <a:t>支付报酬</a:t>
          </a:r>
          <a:endParaRPr lang="en-US" sz="800" dirty="0"/>
        </a:p>
      </dgm:t>
    </dgm:pt>
    <dgm:pt modelId="{14504196-5A26-4FAC-9938-F119EE0C9B27}" type="parTrans" cxnId="{C8F6104E-1033-4B31-A883-2638211D4308}">
      <dgm:prSet/>
      <dgm:spPr/>
      <dgm:t>
        <a:bodyPr/>
        <a:lstStyle/>
        <a:p>
          <a:endParaRPr lang="en-US"/>
        </a:p>
      </dgm:t>
    </dgm:pt>
    <dgm:pt modelId="{6E34F2C9-62D2-44B0-AD56-81502A0F2808}" type="sibTrans" cxnId="{C8F6104E-1033-4B31-A883-2638211D4308}">
      <dgm:prSet/>
      <dgm:spPr/>
      <dgm:t>
        <a:bodyPr/>
        <a:lstStyle/>
        <a:p>
          <a:endParaRPr lang="en-US"/>
        </a:p>
      </dgm:t>
    </dgm:pt>
    <dgm:pt modelId="{C32DBA43-CFA2-4DFD-B096-190ECE7FE145}">
      <dgm:prSet/>
      <dgm:spPr>
        <a:ln>
          <a:solidFill>
            <a:srgbClr val="007298"/>
          </a:solidFill>
        </a:ln>
      </dgm:spPr>
      <dgm:t>
        <a:bodyPr/>
        <a:lstStyle/>
        <a:p>
          <a:endParaRPr lang="en-US" sz="1200" dirty="0"/>
        </a:p>
      </dgm:t>
    </dgm:pt>
    <dgm:pt modelId="{052ABDC4-F582-4E14-A5D5-2604A262E82B}" type="parTrans" cxnId="{4D75CC36-2F18-42CD-B5A4-34027780F9F8}">
      <dgm:prSet/>
      <dgm:spPr/>
      <dgm:t>
        <a:bodyPr/>
        <a:lstStyle/>
        <a:p>
          <a:endParaRPr lang="en-US"/>
        </a:p>
      </dgm:t>
    </dgm:pt>
    <dgm:pt modelId="{5FA558C2-577E-4B0E-84FF-436D3C1E08EC}" type="sibTrans" cxnId="{4D75CC36-2F18-42CD-B5A4-34027780F9F8}">
      <dgm:prSet/>
      <dgm:spPr/>
      <dgm:t>
        <a:bodyPr/>
        <a:lstStyle/>
        <a:p>
          <a:endParaRPr lang="en-US"/>
        </a:p>
      </dgm:t>
    </dgm:pt>
    <dgm:pt modelId="{FCFE4BE8-1031-41EF-9955-449747606B55}">
      <dgm:prSet custT="1"/>
      <dgm:spPr>
        <a:ln>
          <a:solidFill>
            <a:srgbClr val="007298"/>
          </a:solidFill>
        </a:ln>
      </dgm:spPr>
      <dgm:t>
        <a:bodyPr/>
        <a:lstStyle/>
        <a:p>
          <a:r>
            <a:rPr lang="en-US" sz="800" dirty="0" smtClean="0"/>
            <a:t>Asset in</a:t>
          </a:r>
          <a:r>
            <a:rPr lang="zh-CN" altLang="en-US" sz="800" dirty="0" smtClean="0"/>
            <a:t>获得资产</a:t>
          </a:r>
          <a:endParaRPr lang="en-US" sz="800" dirty="0"/>
        </a:p>
      </dgm:t>
    </dgm:pt>
    <dgm:pt modelId="{7893C809-8759-439A-97BF-1D4B836F5A24}" type="parTrans" cxnId="{71D89B42-26E2-4608-B8EB-90BDB96AE15A}">
      <dgm:prSet/>
      <dgm:spPr/>
      <dgm:t>
        <a:bodyPr/>
        <a:lstStyle/>
        <a:p>
          <a:endParaRPr lang="en-US"/>
        </a:p>
      </dgm:t>
    </dgm:pt>
    <dgm:pt modelId="{0750239D-7300-4AD6-9467-B2F5ED40C4ED}" type="sibTrans" cxnId="{71D89B42-26E2-4608-B8EB-90BDB96AE15A}">
      <dgm:prSet/>
      <dgm:spPr/>
      <dgm:t>
        <a:bodyPr/>
        <a:lstStyle/>
        <a:p>
          <a:endParaRPr lang="en-US"/>
        </a:p>
      </dgm:t>
    </dgm:pt>
    <dgm:pt modelId="{68F88C03-50B9-4A30-B5E2-5E7211738C08}">
      <dgm:prSet custT="1"/>
      <dgm:spPr>
        <a:ln>
          <a:solidFill>
            <a:srgbClr val="007298"/>
          </a:solidFill>
        </a:ln>
      </dgm:spPr>
      <dgm:t>
        <a:bodyPr/>
        <a:lstStyle/>
        <a:p>
          <a:r>
            <a:rPr lang="en-US" sz="800" dirty="0" smtClean="0"/>
            <a:t>Private Key</a:t>
          </a:r>
          <a:r>
            <a:rPr lang="zh-CN" altLang="en-US" sz="800" dirty="0" smtClean="0"/>
            <a:t>私钥</a:t>
          </a:r>
          <a:endParaRPr lang="en-US" sz="800" dirty="0"/>
        </a:p>
      </dgm:t>
    </dgm:pt>
    <dgm:pt modelId="{5DE84866-1D01-4D97-A14F-18CD5DC81EB4}" type="parTrans" cxnId="{A0558339-1B33-4F28-9D59-364228C25CD8}">
      <dgm:prSet/>
      <dgm:spPr/>
      <dgm:t>
        <a:bodyPr/>
        <a:lstStyle/>
        <a:p>
          <a:endParaRPr lang="en-US"/>
        </a:p>
      </dgm:t>
    </dgm:pt>
    <dgm:pt modelId="{C0B33F63-4AF7-4114-B91D-175A5C0B53CA}" type="sibTrans" cxnId="{A0558339-1B33-4F28-9D59-364228C25CD8}">
      <dgm:prSet/>
      <dgm:spPr/>
      <dgm:t>
        <a:bodyPr/>
        <a:lstStyle/>
        <a:p>
          <a:endParaRPr lang="en-US"/>
        </a:p>
      </dgm:t>
    </dgm:pt>
    <dgm:pt modelId="{5ABADE48-8CF4-46A5-9924-58999BB2D3C6}" type="pres">
      <dgm:prSet presAssocID="{2A611E78-0277-4B25-ACEE-19A8D3E56B3E}" presName="diagram" presStyleCnt="0">
        <dgm:presLayoutVars>
          <dgm:dir/>
          <dgm:animLvl val="lvl"/>
          <dgm:resizeHandles val="exact"/>
        </dgm:presLayoutVars>
      </dgm:prSet>
      <dgm:spPr/>
    </dgm:pt>
    <dgm:pt modelId="{8CFF2005-B27D-4052-BE47-48DC840FBA5F}" type="pres">
      <dgm:prSet presAssocID="{717920BF-ADAE-4373-9FE1-79C258C76F31}" presName="compNode" presStyleCnt="0"/>
      <dgm:spPr/>
    </dgm:pt>
    <dgm:pt modelId="{FFDBBCDD-A6CD-49C0-992E-C2B8BE688DE8}" type="pres">
      <dgm:prSet presAssocID="{717920BF-ADAE-4373-9FE1-79C258C76F31}" presName="childRect" presStyleLbl="bgAcc1" presStyleIdx="0" presStyleCnt="1" custLinFactNeighborX="-1089" custLinFactNeighborY="295">
        <dgm:presLayoutVars>
          <dgm:bulletEnabled val="1"/>
        </dgm:presLayoutVars>
      </dgm:prSet>
      <dgm:spPr/>
      <dgm:t>
        <a:bodyPr/>
        <a:lstStyle/>
        <a:p>
          <a:endParaRPr lang="en-US"/>
        </a:p>
      </dgm:t>
    </dgm:pt>
    <dgm:pt modelId="{7516EC6D-5EC3-418F-AFCE-E557989201D9}" type="pres">
      <dgm:prSet presAssocID="{717920BF-ADAE-4373-9FE1-79C258C76F31}" presName="parentText" presStyleLbl="node1" presStyleIdx="0" presStyleCnt="0">
        <dgm:presLayoutVars>
          <dgm:chMax val="0"/>
          <dgm:bulletEnabled val="1"/>
        </dgm:presLayoutVars>
      </dgm:prSet>
      <dgm:spPr/>
      <dgm:t>
        <a:bodyPr/>
        <a:lstStyle/>
        <a:p>
          <a:endParaRPr lang="en-US"/>
        </a:p>
      </dgm:t>
    </dgm:pt>
    <dgm:pt modelId="{6F6B3D2E-5E08-4770-9652-1509177C71B4}" type="pres">
      <dgm:prSet presAssocID="{717920BF-ADAE-4373-9FE1-79C258C76F31}" presName="parentRect" presStyleLbl="alignNode1" presStyleIdx="0" presStyleCnt="1"/>
      <dgm:spPr/>
      <dgm:t>
        <a:bodyPr/>
        <a:lstStyle/>
        <a:p>
          <a:endParaRPr lang="en-US"/>
        </a:p>
      </dgm:t>
    </dgm:pt>
    <dgm:pt modelId="{9919A7B7-D794-410C-866E-9EF572FCF661}" type="pres">
      <dgm:prSet presAssocID="{717920BF-ADAE-4373-9FE1-79C258C76F31}" presName="adorn" presStyleLbl="fgAccFollowNode1" presStyleIdx="0" presStyleCnt="1" custLinFactNeighborX="12338" custLinFactNeighborY="14182"/>
      <dgm:spPr>
        <a:blipFill rotWithShape="1">
          <a:blip xmlns:r="http://schemas.openxmlformats.org/officeDocument/2006/relationships" r:embed="rId2"/>
          <a:stretch>
            <a:fillRect/>
          </a:stretch>
        </a:blipFill>
      </dgm:spPr>
    </dgm:pt>
  </dgm:ptLst>
  <dgm:cxnLst>
    <dgm:cxn modelId="{2401B98F-4C03-4EBF-84DC-EB4085DB218E}" type="presOf" srcId="{C32DBA43-CFA2-4DFD-B096-190ECE7FE145}" destId="{FFDBBCDD-A6CD-49C0-992E-C2B8BE688DE8}" srcOrd="0" destOrd="4" presId="urn:microsoft.com/office/officeart/2005/8/layout/bList2#1"/>
    <dgm:cxn modelId="{4D75CC36-2F18-42CD-B5A4-34027780F9F8}" srcId="{717920BF-ADAE-4373-9FE1-79C258C76F31}" destId="{C32DBA43-CFA2-4DFD-B096-190ECE7FE145}" srcOrd="4" destOrd="0" parTransId="{052ABDC4-F582-4E14-A5D5-2604A262E82B}" sibTransId="{5FA558C2-577E-4B0E-84FF-436D3C1E08EC}"/>
    <dgm:cxn modelId="{71D89B42-26E2-4608-B8EB-90BDB96AE15A}" srcId="{717920BF-ADAE-4373-9FE1-79C258C76F31}" destId="{FCFE4BE8-1031-41EF-9955-449747606B55}" srcOrd="2" destOrd="0" parTransId="{7893C809-8759-439A-97BF-1D4B836F5A24}" sibTransId="{0750239D-7300-4AD6-9467-B2F5ED40C4ED}"/>
    <dgm:cxn modelId="{2537EDC6-0E0B-42E6-A402-85BB92F6B87E}" srcId="{2A611E78-0277-4B25-ACEE-19A8D3E56B3E}" destId="{717920BF-ADAE-4373-9FE1-79C258C76F31}" srcOrd="0" destOrd="0" parTransId="{B035371D-2934-46EF-89F0-F9E862719DFC}" sibTransId="{1DD3BF71-7129-4BBA-B7DB-26BB8C681CCE}"/>
    <dgm:cxn modelId="{C8F6104E-1033-4B31-A883-2638211D4308}" srcId="{717920BF-ADAE-4373-9FE1-79C258C76F31}" destId="{20CE43B2-D4A0-4383-913C-AE39EF040A88}" srcOrd="1" destOrd="0" parTransId="{14504196-5A26-4FAC-9938-F119EE0C9B27}" sibTransId="{6E34F2C9-62D2-44B0-AD56-81502A0F2808}"/>
    <dgm:cxn modelId="{479FECEB-573F-4976-B7E6-50CA2B86AB3D}" srcId="{717920BF-ADAE-4373-9FE1-79C258C76F31}" destId="{21E32066-8CCA-4F8A-B7BB-6810E4D7C598}" srcOrd="0" destOrd="0" parTransId="{8D8F23B1-DF82-44EE-8D2B-762E7C63C0EA}" sibTransId="{7210E44A-58B3-4135-928B-736FE1D04CF1}"/>
    <dgm:cxn modelId="{9AB6D204-FB5E-47A4-8A25-4D7FC2EDBB3A}" type="presOf" srcId="{21E32066-8CCA-4F8A-B7BB-6810E4D7C598}" destId="{FFDBBCDD-A6CD-49C0-992E-C2B8BE688DE8}" srcOrd="0" destOrd="0" presId="urn:microsoft.com/office/officeart/2005/8/layout/bList2#1"/>
    <dgm:cxn modelId="{A0558339-1B33-4F28-9D59-364228C25CD8}" srcId="{717920BF-ADAE-4373-9FE1-79C258C76F31}" destId="{68F88C03-50B9-4A30-B5E2-5E7211738C08}" srcOrd="3" destOrd="0" parTransId="{5DE84866-1D01-4D97-A14F-18CD5DC81EB4}" sibTransId="{C0B33F63-4AF7-4114-B91D-175A5C0B53CA}"/>
    <dgm:cxn modelId="{1B2FF42A-B0E7-4C03-8515-AC9176A6BC41}" type="presOf" srcId="{717920BF-ADAE-4373-9FE1-79C258C76F31}" destId="{6F6B3D2E-5E08-4770-9652-1509177C71B4}" srcOrd="1" destOrd="0" presId="urn:microsoft.com/office/officeart/2005/8/layout/bList2#1"/>
    <dgm:cxn modelId="{08285F92-DF50-4E76-B36A-BA41D1A64C23}" type="presOf" srcId="{717920BF-ADAE-4373-9FE1-79C258C76F31}" destId="{7516EC6D-5EC3-418F-AFCE-E557989201D9}" srcOrd="0" destOrd="0" presId="urn:microsoft.com/office/officeart/2005/8/layout/bList2#1"/>
    <dgm:cxn modelId="{F0F6FCFB-A4E1-4FEB-9B71-6DFF1949BBB1}" type="presOf" srcId="{20CE43B2-D4A0-4383-913C-AE39EF040A88}" destId="{FFDBBCDD-A6CD-49C0-992E-C2B8BE688DE8}" srcOrd="0" destOrd="1" presId="urn:microsoft.com/office/officeart/2005/8/layout/bList2#1"/>
    <dgm:cxn modelId="{EA2A44CB-EA9A-4E1E-BC2A-16521A7B183D}" type="presOf" srcId="{2A611E78-0277-4B25-ACEE-19A8D3E56B3E}" destId="{5ABADE48-8CF4-46A5-9924-58999BB2D3C6}" srcOrd="0" destOrd="0" presId="urn:microsoft.com/office/officeart/2005/8/layout/bList2#1"/>
    <dgm:cxn modelId="{0F02DD0F-E67F-4667-A691-B63A4407234F}" type="presOf" srcId="{FCFE4BE8-1031-41EF-9955-449747606B55}" destId="{FFDBBCDD-A6CD-49C0-992E-C2B8BE688DE8}" srcOrd="0" destOrd="2" presId="urn:microsoft.com/office/officeart/2005/8/layout/bList2#1"/>
    <dgm:cxn modelId="{85A1E83B-387D-4552-A7EB-1DEEC0232E9D}" type="presOf" srcId="{68F88C03-50B9-4A30-B5E2-5E7211738C08}" destId="{FFDBBCDD-A6CD-49C0-992E-C2B8BE688DE8}" srcOrd="0" destOrd="3" presId="urn:microsoft.com/office/officeart/2005/8/layout/bList2#1"/>
    <dgm:cxn modelId="{B5E2AA96-D5A1-4EEE-AC27-A6ADC3B7007C}" type="presParOf" srcId="{5ABADE48-8CF4-46A5-9924-58999BB2D3C6}" destId="{8CFF2005-B27D-4052-BE47-48DC840FBA5F}" srcOrd="0" destOrd="0" presId="urn:microsoft.com/office/officeart/2005/8/layout/bList2#1"/>
    <dgm:cxn modelId="{BB8AEC75-65CA-4759-B0F2-80F899A7C8D6}" type="presParOf" srcId="{8CFF2005-B27D-4052-BE47-48DC840FBA5F}" destId="{FFDBBCDD-A6CD-49C0-992E-C2B8BE688DE8}" srcOrd="0" destOrd="0" presId="urn:microsoft.com/office/officeart/2005/8/layout/bList2#1"/>
    <dgm:cxn modelId="{560847D2-55D4-4E18-9B9A-456AEC6D1E02}" type="presParOf" srcId="{8CFF2005-B27D-4052-BE47-48DC840FBA5F}" destId="{7516EC6D-5EC3-418F-AFCE-E557989201D9}" srcOrd="1" destOrd="0" presId="urn:microsoft.com/office/officeart/2005/8/layout/bList2#1"/>
    <dgm:cxn modelId="{ADD921A4-E057-41D1-90CF-00EFEE3AF066}" type="presParOf" srcId="{8CFF2005-B27D-4052-BE47-48DC840FBA5F}" destId="{6F6B3D2E-5E08-4770-9652-1509177C71B4}" srcOrd="2" destOrd="0" presId="urn:microsoft.com/office/officeart/2005/8/layout/bList2#1"/>
    <dgm:cxn modelId="{7D34DFBF-E72F-4825-9C4B-D015A8EA9EB3}" type="presParOf" srcId="{8CFF2005-B27D-4052-BE47-48DC840FBA5F}" destId="{9919A7B7-D794-410C-866E-9EF572FCF661}" srcOrd="3" destOrd="0" presId="urn:microsoft.com/office/officeart/2005/8/layout/bList2#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611E78-0277-4B25-ACEE-19A8D3E56B3E}" type="doc">
      <dgm:prSet loTypeId="urn:microsoft.com/office/officeart/2005/8/layout/bList2#2" loCatId="list" qsTypeId="urn:microsoft.com/office/officeart/2005/8/quickstyle/simple1" qsCatId="simple" csTypeId="urn:microsoft.com/office/officeart/2005/8/colors/accent1_2" csCatId="accent1" phldr="1"/>
      <dgm:spPr/>
    </dgm:pt>
    <dgm:pt modelId="{717920BF-ADAE-4373-9FE1-79C258C76F31}">
      <dgm:prSet phldrT="[Text]" custT="1"/>
      <dgm:spPr>
        <a:solidFill>
          <a:srgbClr val="007298"/>
        </a:solidFill>
        <a:ln>
          <a:solidFill>
            <a:srgbClr val="007298"/>
          </a:solidFill>
        </a:ln>
      </dgm:spPr>
      <dgm:t>
        <a:bodyPr/>
        <a:lstStyle/>
        <a:p>
          <a:r>
            <a:rPr lang="en-US" sz="1000" dirty="0" smtClean="0">
              <a:solidFill>
                <a:schemeClr val="bg1"/>
              </a:solidFill>
            </a:rPr>
            <a:t>FMCs</a:t>
          </a:r>
        </a:p>
        <a:p>
          <a:r>
            <a:rPr lang="zh-CN" altLang="en-US" sz="1000" dirty="0" smtClean="0">
              <a:solidFill>
                <a:schemeClr val="bg1"/>
              </a:solidFill>
            </a:rPr>
            <a:t>基金公司</a:t>
          </a:r>
          <a:endParaRPr lang="en-US" sz="1000" dirty="0">
            <a:solidFill>
              <a:schemeClr val="bg1"/>
            </a:solidFill>
          </a:endParaRPr>
        </a:p>
      </dgm:t>
    </dgm:pt>
    <dgm:pt modelId="{B035371D-2934-46EF-89F0-F9E862719DFC}" type="parTrans" cxnId="{2537EDC6-0E0B-42E6-A402-85BB92F6B87E}">
      <dgm:prSet/>
      <dgm:spPr/>
      <dgm:t>
        <a:bodyPr/>
        <a:lstStyle/>
        <a:p>
          <a:endParaRPr lang="en-US"/>
        </a:p>
      </dgm:t>
    </dgm:pt>
    <dgm:pt modelId="{1DD3BF71-7129-4BBA-B7DB-26BB8C681CCE}" type="sibTrans" cxnId="{2537EDC6-0E0B-42E6-A402-85BB92F6B87E}">
      <dgm:prSet/>
      <dgm:spPr/>
      <dgm:t>
        <a:bodyPr/>
        <a:lstStyle/>
        <a:p>
          <a:endParaRPr lang="en-US"/>
        </a:p>
      </dgm:t>
    </dgm:pt>
    <dgm:pt modelId="{21E32066-8CCA-4F8A-B7BB-6810E4D7C598}">
      <dgm:prSet custT="1"/>
      <dgm:spPr>
        <a:blipFill rotWithShape="0">
          <a:blip xmlns:r="http://schemas.openxmlformats.org/officeDocument/2006/relationships" r:embed="rId1"/>
          <a:stretch>
            <a:fillRect/>
          </a:stretch>
        </a:blipFill>
        <a:ln>
          <a:solidFill>
            <a:srgbClr val="007298"/>
          </a:solidFill>
        </a:ln>
      </dgm:spPr>
      <dgm:t>
        <a:bodyPr/>
        <a:lstStyle/>
        <a:p>
          <a:r>
            <a:rPr lang="en-US" sz="800" b="1" dirty="0" smtClean="0">
              <a:solidFill>
                <a:srgbClr val="007298"/>
              </a:solidFill>
            </a:rPr>
            <a:t>Seller</a:t>
          </a:r>
          <a:r>
            <a:rPr lang="zh-CN" altLang="en-US" sz="800" b="1" dirty="0" smtClean="0">
              <a:solidFill>
                <a:srgbClr val="007298"/>
              </a:solidFill>
            </a:rPr>
            <a:t>卖方</a:t>
          </a:r>
          <a:endParaRPr lang="en-US" sz="800" b="1" dirty="0">
            <a:solidFill>
              <a:srgbClr val="007298"/>
            </a:solidFill>
          </a:endParaRPr>
        </a:p>
      </dgm:t>
    </dgm:pt>
    <dgm:pt modelId="{8D8F23B1-DF82-44EE-8D2B-762E7C63C0EA}" type="parTrans" cxnId="{479FECEB-573F-4976-B7E6-50CA2B86AB3D}">
      <dgm:prSet/>
      <dgm:spPr/>
      <dgm:t>
        <a:bodyPr/>
        <a:lstStyle/>
        <a:p>
          <a:endParaRPr lang="en-US"/>
        </a:p>
      </dgm:t>
    </dgm:pt>
    <dgm:pt modelId="{7210E44A-58B3-4135-928B-736FE1D04CF1}" type="sibTrans" cxnId="{479FECEB-573F-4976-B7E6-50CA2B86AB3D}">
      <dgm:prSet/>
      <dgm:spPr/>
      <dgm:t>
        <a:bodyPr/>
        <a:lstStyle/>
        <a:p>
          <a:endParaRPr lang="en-US"/>
        </a:p>
      </dgm:t>
    </dgm:pt>
    <dgm:pt modelId="{20CE43B2-D4A0-4383-913C-AE39EF040A88}">
      <dgm:prSet custT="1"/>
      <dgm:spPr>
        <a:ln>
          <a:solidFill>
            <a:srgbClr val="007298"/>
          </a:solidFill>
        </a:ln>
      </dgm:spPr>
      <dgm:t>
        <a:bodyPr/>
        <a:lstStyle/>
        <a:p>
          <a:r>
            <a:rPr lang="en-US" sz="800" dirty="0" smtClean="0"/>
            <a:t>Cash in</a:t>
          </a:r>
          <a:r>
            <a:rPr lang="zh-CN" altLang="en-US" sz="800" dirty="0" smtClean="0"/>
            <a:t>获得报酬</a:t>
          </a:r>
          <a:endParaRPr lang="en-US" sz="800" dirty="0"/>
        </a:p>
      </dgm:t>
    </dgm:pt>
    <dgm:pt modelId="{14504196-5A26-4FAC-9938-F119EE0C9B27}" type="parTrans" cxnId="{C8F6104E-1033-4B31-A883-2638211D4308}">
      <dgm:prSet/>
      <dgm:spPr/>
      <dgm:t>
        <a:bodyPr/>
        <a:lstStyle/>
        <a:p>
          <a:endParaRPr lang="en-US"/>
        </a:p>
      </dgm:t>
    </dgm:pt>
    <dgm:pt modelId="{6E34F2C9-62D2-44B0-AD56-81502A0F2808}" type="sibTrans" cxnId="{C8F6104E-1033-4B31-A883-2638211D4308}">
      <dgm:prSet/>
      <dgm:spPr/>
      <dgm:t>
        <a:bodyPr/>
        <a:lstStyle/>
        <a:p>
          <a:endParaRPr lang="en-US"/>
        </a:p>
      </dgm:t>
    </dgm:pt>
    <dgm:pt modelId="{C32DBA43-CFA2-4DFD-B096-190ECE7FE145}">
      <dgm:prSet custT="1"/>
      <dgm:spPr>
        <a:ln>
          <a:solidFill>
            <a:srgbClr val="007298"/>
          </a:solidFill>
        </a:ln>
      </dgm:spPr>
      <dgm:t>
        <a:bodyPr/>
        <a:lstStyle/>
        <a:p>
          <a:r>
            <a:rPr lang="en-US" sz="800" dirty="0" smtClean="0"/>
            <a:t>Private Key</a:t>
          </a:r>
          <a:r>
            <a:rPr lang="zh-CN" altLang="en-US" sz="800" dirty="0" smtClean="0"/>
            <a:t>私钥</a:t>
          </a:r>
          <a:endParaRPr lang="en-US" sz="800" dirty="0"/>
        </a:p>
      </dgm:t>
    </dgm:pt>
    <dgm:pt modelId="{052ABDC4-F582-4E14-A5D5-2604A262E82B}" type="parTrans" cxnId="{4D75CC36-2F18-42CD-B5A4-34027780F9F8}">
      <dgm:prSet/>
      <dgm:spPr/>
      <dgm:t>
        <a:bodyPr/>
        <a:lstStyle/>
        <a:p>
          <a:endParaRPr lang="en-US"/>
        </a:p>
      </dgm:t>
    </dgm:pt>
    <dgm:pt modelId="{5FA558C2-577E-4B0E-84FF-436D3C1E08EC}" type="sibTrans" cxnId="{4D75CC36-2F18-42CD-B5A4-34027780F9F8}">
      <dgm:prSet/>
      <dgm:spPr/>
      <dgm:t>
        <a:bodyPr/>
        <a:lstStyle/>
        <a:p>
          <a:endParaRPr lang="en-US"/>
        </a:p>
      </dgm:t>
    </dgm:pt>
    <dgm:pt modelId="{FCFE4BE8-1031-41EF-9955-449747606B55}">
      <dgm:prSet custT="1"/>
      <dgm:spPr>
        <a:ln>
          <a:solidFill>
            <a:srgbClr val="007298"/>
          </a:solidFill>
        </a:ln>
      </dgm:spPr>
      <dgm:t>
        <a:bodyPr/>
        <a:lstStyle/>
        <a:p>
          <a:r>
            <a:rPr lang="en-US" sz="800" dirty="0" smtClean="0"/>
            <a:t>Asset out</a:t>
          </a:r>
          <a:r>
            <a:rPr lang="zh-CN" altLang="en-US" sz="800" dirty="0" smtClean="0"/>
            <a:t>让渡资产</a:t>
          </a:r>
          <a:endParaRPr lang="en-US" sz="800" dirty="0"/>
        </a:p>
      </dgm:t>
    </dgm:pt>
    <dgm:pt modelId="{7893C809-8759-439A-97BF-1D4B836F5A24}" type="parTrans" cxnId="{71D89B42-26E2-4608-B8EB-90BDB96AE15A}">
      <dgm:prSet/>
      <dgm:spPr/>
      <dgm:t>
        <a:bodyPr/>
        <a:lstStyle/>
        <a:p>
          <a:endParaRPr lang="en-US"/>
        </a:p>
      </dgm:t>
    </dgm:pt>
    <dgm:pt modelId="{0750239D-7300-4AD6-9467-B2F5ED40C4ED}" type="sibTrans" cxnId="{71D89B42-26E2-4608-B8EB-90BDB96AE15A}">
      <dgm:prSet/>
      <dgm:spPr/>
      <dgm:t>
        <a:bodyPr/>
        <a:lstStyle/>
        <a:p>
          <a:endParaRPr lang="en-US"/>
        </a:p>
      </dgm:t>
    </dgm:pt>
    <dgm:pt modelId="{07E7C92B-7C6B-47F0-9B9A-65582CD4E5E6}">
      <dgm:prSet/>
      <dgm:spPr>
        <a:ln>
          <a:solidFill>
            <a:srgbClr val="007298"/>
          </a:solidFill>
        </a:ln>
      </dgm:spPr>
      <dgm:t>
        <a:bodyPr/>
        <a:lstStyle/>
        <a:p>
          <a:endParaRPr lang="en-US" sz="1200" dirty="0"/>
        </a:p>
      </dgm:t>
    </dgm:pt>
    <dgm:pt modelId="{00207A51-1A27-4DF3-8BB7-120F077C432D}" type="parTrans" cxnId="{9720F028-D378-4C3D-8200-799AB7EA1B7D}">
      <dgm:prSet/>
      <dgm:spPr/>
      <dgm:t>
        <a:bodyPr/>
        <a:lstStyle/>
        <a:p>
          <a:endParaRPr lang="en-US"/>
        </a:p>
      </dgm:t>
    </dgm:pt>
    <dgm:pt modelId="{F4375D4E-A6E4-430B-81B7-6F3131ECD0A0}" type="sibTrans" cxnId="{9720F028-D378-4C3D-8200-799AB7EA1B7D}">
      <dgm:prSet/>
      <dgm:spPr/>
      <dgm:t>
        <a:bodyPr/>
        <a:lstStyle/>
        <a:p>
          <a:endParaRPr lang="en-US"/>
        </a:p>
      </dgm:t>
    </dgm:pt>
    <dgm:pt modelId="{5ABADE48-8CF4-46A5-9924-58999BB2D3C6}" type="pres">
      <dgm:prSet presAssocID="{2A611E78-0277-4B25-ACEE-19A8D3E56B3E}" presName="diagram" presStyleCnt="0">
        <dgm:presLayoutVars>
          <dgm:dir/>
          <dgm:animLvl val="lvl"/>
          <dgm:resizeHandles val="exact"/>
        </dgm:presLayoutVars>
      </dgm:prSet>
      <dgm:spPr/>
    </dgm:pt>
    <dgm:pt modelId="{8CFF2005-B27D-4052-BE47-48DC840FBA5F}" type="pres">
      <dgm:prSet presAssocID="{717920BF-ADAE-4373-9FE1-79C258C76F31}" presName="compNode" presStyleCnt="0"/>
      <dgm:spPr/>
    </dgm:pt>
    <dgm:pt modelId="{FFDBBCDD-A6CD-49C0-992E-C2B8BE688DE8}" type="pres">
      <dgm:prSet presAssocID="{717920BF-ADAE-4373-9FE1-79C258C76F31}" presName="childRect" presStyleLbl="bgAcc1" presStyleIdx="0" presStyleCnt="1" custLinFactNeighborX="-1089" custLinFactNeighborY="295">
        <dgm:presLayoutVars>
          <dgm:bulletEnabled val="1"/>
        </dgm:presLayoutVars>
      </dgm:prSet>
      <dgm:spPr/>
      <dgm:t>
        <a:bodyPr/>
        <a:lstStyle/>
        <a:p>
          <a:endParaRPr lang="en-US"/>
        </a:p>
      </dgm:t>
    </dgm:pt>
    <dgm:pt modelId="{7516EC6D-5EC3-418F-AFCE-E557989201D9}" type="pres">
      <dgm:prSet presAssocID="{717920BF-ADAE-4373-9FE1-79C258C76F31}" presName="parentText" presStyleLbl="node1" presStyleIdx="0" presStyleCnt="0">
        <dgm:presLayoutVars>
          <dgm:chMax val="0"/>
          <dgm:bulletEnabled val="1"/>
        </dgm:presLayoutVars>
      </dgm:prSet>
      <dgm:spPr/>
      <dgm:t>
        <a:bodyPr/>
        <a:lstStyle/>
        <a:p>
          <a:endParaRPr lang="en-US"/>
        </a:p>
      </dgm:t>
    </dgm:pt>
    <dgm:pt modelId="{6F6B3D2E-5E08-4770-9652-1509177C71B4}" type="pres">
      <dgm:prSet presAssocID="{717920BF-ADAE-4373-9FE1-79C258C76F31}" presName="parentRect" presStyleLbl="alignNode1" presStyleIdx="0" presStyleCnt="1"/>
      <dgm:spPr/>
      <dgm:t>
        <a:bodyPr/>
        <a:lstStyle/>
        <a:p>
          <a:endParaRPr lang="en-US"/>
        </a:p>
      </dgm:t>
    </dgm:pt>
    <dgm:pt modelId="{9919A7B7-D794-410C-866E-9EF572FCF661}" type="pres">
      <dgm:prSet presAssocID="{717920BF-ADAE-4373-9FE1-79C258C76F31}" presName="adorn" presStyleLbl="fgAccFollowNode1" presStyleIdx="0" presStyleCnt="1" custLinFactNeighborX="12338" custLinFactNeighborY="14182"/>
      <dgm:spPr>
        <a:blipFill rotWithShape="1">
          <a:blip xmlns:r="http://schemas.openxmlformats.org/officeDocument/2006/relationships" r:embed="rId2"/>
          <a:stretch>
            <a:fillRect/>
          </a:stretch>
        </a:blipFill>
      </dgm:spPr>
    </dgm:pt>
  </dgm:ptLst>
  <dgm:cxnLst>
    <dgm:cxn modelId="{B139F083-2FE1-4778-B88F-2CA452DBDC57}" type="presOf" srcId="{21E32066-8CCA-4F8A-B7BB-6810E4D7C598}" destId="{FFDBBCDD-A6CD-49C0-992E-C2B8BE688DE8}" srcOrd="0" destOrd="0" presId="urn:microsoft.com/office/officeart/2005/8/layout/bList2#2"/>
    <dgm:cxn modelId="{FB866EF6-B8D2-424E-BC43-89B0E2F54B35}" type="presOf" srcId="{717920BF-ADAE-4373-9FE1-79C258C76F31}" destId="{7516EC6D-5EC3-418F-AFCE-E557989201D9}" srcOrd="0" destOrd="0" presId="urn:microsoft.com/office/officeart/2005/8/layout/bList2#2"/>
    <dgm:cxn modelId="{4D75CC36-2F18-42CD-B5A4-34027780F9F8}" srcId="{717920BF-ADAE-4373-9FE1-79C258C76F31}" destId="{C32DBA43-CFA2-4DFD-B096-190ECE7FE145}" srcOrd="3" destOrd="0" parTransId="{052ABDC4-F582-4E14-A5D5-2604A262E82B}" sibTransId="{5FA558C2-577E-4B0E-84FF-436D3C1E08EC}"/>
    <dgm:cxn modelId="{AE831D70-63C6-48B9-87B1-CCC3224F7138}" type="presOf" srcId="{717920BF-ADAE-4373-9FE1-79C258C76F31}" destId="{6F6B3D2E-5E08-4770-9652-1509177C71B4}" srcOrd="1" destOrd="0" presId="urn:microsoft.com/office/officeart/2005/8/layout/bList2#2"/>
    <dgm:cxn modelId="{71D89B42-26E2-4608-B8EB-90BDB96AE15A}" srcId="{717920BF-ADAE-4373-9FE1-79C258C76F31}" destId="{FCFE4BE8-1031-41EF-9955-449747606B55}" srcOrd="2" destOrd="0" parTransId="{7893C809-8759-439A-97BF-1D4B836F5A24}" sibTransId="{0750239D-7300-4AD6-9467-B2F5ED40C4ED}"/>
    <dgm:cxn modelId="{166A20A1-44D8-469C-86A5-C37CCCCBB5AE}" type="presOf" srcId="{FCFE4BE8-1031-41EF-9955-449747606B55}" destId="{FFDBBCDD-A6CD-49C0-992E-C2B8BE688DE8}" srcOrd="0" destOrd="2" presId="urn:microsoft.com/office/officeart/2005/8/layout/bList2#2"/>
    <dgm:cxn modelId="{2537EDC6-0E0B-42E6-A402-85BB92F6B87E}" srcId="{2A611E78-0277-4B25-ACEE-19A8D3E56B3E}" destId="{717920BF-ADAE-4373-9FE1-79C258C76F31}" srcOrd="0" destOrd="0" parTransId="{B035371D-2934-46EF-89F0-F9E862719DFC}" sibTransId="{1DD3BF71-7129-4BBA-B7DB-26BB8C681CCE}"/>
    <dgm:cxn modelId="{C8F6104E-1033-4B31-A883-2638211D4308}" srcId="{717920BF-ADAE-4373-9FE1-79C258C76F31}" destId="{20CE43B2-D4A0-4383-913C-AE39EF040A88}" srcOrd="1" destOrd="0" parTransId="{14504196-5A26-4FAC-9938-F119EE0C9B27}" sibTransId="{6E34F2C9-62D2-44B0-AD56-81502A0F2808}"/>
    <dgm:cxn modelId="{479FECEB-573F-4976-B7E6-50CA2B86AB3D}" srcId="{717920BF-ADAE-4373-9FE1-79C258C76F31}" destId="{21E32066-8CCA-4F8A-B7BB-6810E4D7C598}" srcOrd="0" destOrd="0" parTransId="{8D8F23B1-DF82-44EE-8D2B-762E7C63C0EA}" sibTransId="{7210E44A-58B3-4135-928B-736FE1D04CF1}"/>
    <dgm:cxn modelId="{9720F028-D378-4C3D-8200-799AB7EA1B7D}" srcId="{717920BF-ADAE-4373-9FE1-79C258C76F31}" destId="{07E7C92B-7C6B-47F0-9B9A-65582CD4E5E6}" srcOrd="4" destOrd="0" parTransId="{00207A51-1A27-4DF3-8BB7-120F077C432D}" sibTransId="{F4375D4E-A6E4-430B-81B7-6F3131ECD0A0}"/>
    <dgm:cxn modelId="{AA87C020-266E-48EE-A87D-78144685AD4A}" type="presOf" srcId="{20CE43B2-D4A0-4383-913C-AE39EF040A88}" destId="{FFDBBCDD-A6CD-49C0-992E-C2B8BE688DE8}" srcOrd="0" destOrd="1" presId="urn:microsoft.com/office/officeart/2005/8/layout/bList2#2"/>
    <dgm:cxn modelId="{8008398B-D165-40BA-A71A-FB2B49CADDF9}" type="presOf" srcId="{C32DBA43-CFA2-4DFD-B096-190ECE7FE145}" destId="{FFDBBCDD-A6CD-49C0-992E-C2B8BE688DE8}" srcOrd="0" destOrd="3" presId="urn:microsoft.com/office/officeart/2005/8/layout/bList2#2"/>
    <dgm:cxn modelId="{A6D02BD0-1EE3-4C8A-8437-05149609AFAC}" type="presOf" srcId="{07E7C92B-7C6B-47F0-9B9A-65582CD4E5E6}" destId="{FFDBBCDD-A6CD-49C0-992E-C2B8BE688DE8}" srcOrd="0" destOrd="4" presId="urn:microsoft.com/office/officeart/2005/8/layout/bList2#2"/>
    <dgm:cxn modelId="{0BCA0843-4567-4F03-821C-5D10C4673E69}" type="presOf" srcId="{2A611E78-0277-4B25-ACEE-19A8D3E56B3E}" destId="{5ABADE48-8CF4-46A5-9924-58999BB2D3C6}" srcOrd="0" destOrd="0" presId="urn:microsoft.com/office/officeart/2005/8/layout/bList2#2"/>
    <dgm:cxn modelId="{B166F0F3-5225-4EE2-A950-B991AA390B53}" type="presParOf" srcId="{5ABADE48-8CF4-46A5-9924-58999BB2D3C6}" destId="{8CFF2005-B27D-4052-BE47-48DC840FBA5F}" srcOrd="0" destOrd="0" presId="urn:microsoft.com/office/officeart/2005/8/layout/bList2#2"/>
    <dgm:cxn modelId="{7FBF99AC-66CF-4206-8055-E6B7CCEE396F}" type="presParOf" srcId="{8CFF2005-B27D-4052-BE47-48DC840FBA5F}" destId="{FFDBBCDD-A6CD-49C0-992E-C2B8BE688DE8}" srcOrd="0" destOrd="0" presId="urn:microsoft.com/office/officeart/2005/8/layout/bList2#2"/>
    <dgm:cxn modelId="{B7C0F724-0681-458A-B7A6-DBDA8233AD2F}" type="presParOf" srcId="{8CFF2005-B27D-4052-BE47-48DC840FBA5F}" destId="{7516EC6D-5EC3-418F-AFCE-E557989201D9}" srcOrd="1" destOrd="0" presId="urn:microsoft.com/office/officeart/2005/8/layout/bList2#2"/>
    <dgm:cxn modelId="{E35DEA89-8EED-4732-A946-B54B4CE46734}" type="presParOf" srcId="{8CFF2005-B27D-4052-BE47-48DC840FBA5F}" destId="{6F6B3D2E-5E08-4770-9652-1509177C71B4}" srcOrd="2" destOrd="0" presId="urn:microsoft.com/office/officeart/2005/8/layout/bList2#2"/>
    <dgm:cxn modelId="{527B0AEF-47D5-47FD-B3C5-12AE71B3E8F1}" type="presParOf" srcId="{8CFF2005-B27D-4052-BE47-48DC840FBA5F}" destId="{9919A7B7-D794-410C-866E-9EF572FCF661}" srcOrd="3" destOrd="0" presId="urn:microsoft.com/office/officeart/2005/8/layout/bList2#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DBBCDD-A6CD-49C0-992E-C2B8BE688DE8}">
      <dsp:nvSpPr>
        <dsp:cNvPr id="0" name=""/>
        <dsp:cNvSpPr/>
      </dsp:nvSpPr>
      <dsp:spPr>
        <a:xfrm>
          <a:off x="0" y="19838"/>
          <a:ext cx="1092086" cy="815219"/>
        </a:xfrm>
        <a:prstGeom prst="round2SameRect">
          <a:avLst>
            <a:gd name="adj1" fmla="val 8000"/>
            <a:gd name="adj2" fmla="val 0"/>
          </a:avLst>
        </a:prstGeom>
        <a:blipFill rotWithShape="0">
          <a:blip xmlns:r="http://schemas.openxmlformats.org/officeDocument/2006/relationships" r:embed="rId1"/>
          <a:stretch>
            <a:fillRect/>
          </a:stretch>
        </a:blipFill>
        <a:ln w="25400" cap="flat" cmpd="sng" algn="ctr">
          <a:solidFill>
            <a:srgbClr val="007298"/>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30480" rIns="10160" bIns="10160" numCol="1" spcCol="1270" anchor="t" anchorCtr="0">
          <a:noAutofit/>
        </a:bodyPr>
        <a:lstStyle/>
        <a:p>
          <a:pPr marL="57150" lvl="1" indent="-57150" algn="l" defTabSz="355600">
            <a:lnSpc>
              <a:spcPct val="90000"/>
            </a:lnSpc>
            <a:spcBef>
              <a:spcPct val="0"/>
            </a:spcBef>
            <a:spcAft>
              <a:spcPct val="15000"/>
            </a:spcAft>
            <a:buChar char="••"/>
          </a:pPr>
          <a:r>
            <a:rPr lang="en-US" sz="800" b="1" kern="1200" dirty="0" smtClean="0">
              <a:solidFill>
                <a:srgbClr val="007298"/>
              </a:solidFill>
            </a:rPr>
            <a:t>Buyer</a:t>
          </a:r>
          <a:r>
            <a:rPr lang="zh-CN" altLang="en-US" sz="800" b="1" kern="1200" dirty="0" smtClean="0">
              <a:solidFill>
                <a:srgbClr val="007298"/>
              </a:solidFill>
            </a:rPr>
            <a:t>买方</a:t>
          </a:r>
          <a:endParaRPr lang="en-US" sz="800" b="1" kern="1200" dirty="0">
            <a:solidFill>
              <a:srgbClr val="007298"/>
            </a:solidFill>
          </a:endParaRPr>
        </a:p>
        <a:p>
          <a:pPr marL="57150" lvl="1" indent="-57150" algn="l" defTabSz="355600">
            <a:lnSpc>
              <a:spcPct val="90000"/>
            </a:lnSpc>
            <a:spcBef>
              <a:spcPct val="0"/>
            </a:spcBef>
            <a:spcAft>
              <a:spcPct val="15000"/>
            </a:spcAft>
            <a:buChar char="••"/>
          </a:pPr>
          <a:r>
            <a:rPr lang="en-US" sz="800" kern="1200" dirty="0" smtClean="0"/>
            <a:t>Cash Out</a:t>
          </a:r>
          <a:r>
            <a:rPr lang="zh-CN" altLang="en-US" sz="800" kern="1200" dirty="0" smtClean="0"/>
            <a:t>支付报酬</a:t>
          </a:r>
          <a:endParaRPr lang="en-US" sz="800" kern="1200" dirty="0"/>
        </a:p>
        <a:p>
          <a:pPr marL="57150" lvl="1" indent="-57150" algn="l" defTabSz="355600">
            <a:lnSpc>
              <a:spcPct val="90000"/>
            </a:lnSpc>
            <a:spcBef>
              <a:spcPct val="0"/>
            </a:spcBef>
            <a:spcAft>
              <a:spcPct val="15000"/>
            </a:spcAft>
            <a:buChar char="••"/>
          </a:pPr>
          <a:r>
            <a:rPr lang="en-US" sz="800" kern="1200" dirty="0" smtClean="0"/>
            <a:t>Asset in</a:t>
          </a:r>
          <a:r>
            <a:rPr lang="zh-CN" altLang="en-US" sz="800" kern="1200" dirty="0" smtClean="0"/>
            <a:t>获得资产</a:t>
          </a:r>
          <a:endParaRPr lang="en-US" sz="800" kern="1200" dirty="0"/>
        </a:p>
        <a:p>
          <a:pPr marL="57150" lvl="1" indent="-57150" algn="l" defTabSz="355600">
            <a:lnSpc>
              <a:spcPct val="90000"/>
            </a:lnSpc>
            <a:spcBef>
              <a:spcPct val="0"/>
            </a:spcBef>
            <a:spcAft>
              <a:spcPct val="15000"/>
            </a:spcAft>
            <a:buChar char="••"/>
          </a:pPr>
          <a:r>
            <a:rPr lang="en-US" sz="800" kern="1200" dirty="0" smtClean="0"/>
            <a:t>Private Key</a:t>
          </a:r>
          <a:r>
            <a:rPr lang="zh-CN" altLang="en-US" sz="800" kern="1200" dirty="0" smtClean="0"/>
            <a:t>私钥</a:t>
          </a:r>
          <a:endParaRPr lang="en-US" sz="800" kern="1200" dirty="0"/>
        </a:p>
        <a:p>
          <a:pPr marL="114300" lvl="1" indent="-114300" algn="l" defTabSz="533400">
            <a:lnSpc>
              <a:spcPct val="90000"/>
            </a:lnSpc>
            <a:spcBef>
              <a:spcPct val="0"/>
            </a:spcBef>
            <a:spcAft>
              <a:spcPct val="15000"/>
            </a:spcAft>
            <a:buChar char="••"/>
          </a:pPr>
          <a:endParaRPr lang="en-US" sz="1200" kern="1200" dirty="0"/>
        </a:p>
      </dsp:txBody>
      <dsp:txXfrm>
        <a:off x="0" y="19838"/>
        <a:ext cx="1092086" cy="815219"/>
      </dsp:txXfrm>
    </dsp:sp>
    <dsp:sp modelId="{6F6B3D2E-5E08-4770-9652-1509177C71B4}">
      <dsp:nvSpPr>
        <dsp:cNvPr id="0" name=""/>
        <dsp:cNvSpPr/>
      </dsp:nvSpPr>
      <dsp:spPr>
        <a:xfrm>
          <a:off x="248" y="832652"/>
          <a:ext cx="1092086" cy="350544"/>
        </a:xfrm>
        <a:prstGeom prst="rect">
          <a:avLst/>
        </a:prstGeom>
        <a:solidFill>
          <a:srgbClr val="007298"/>
        </a:solidFill>
        <a:ln w="25400" cap="flat" cmpd="sng" algn="ctr">
          <a:solidFill>
            <a:srgbClr val="00729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lvl="0" algn="l" defTabSz="444500">
            <a:lnSpc>
              <a:spcPct val="90000"/>
            </a:lnSpc>
            <a:spcBef>
              <a:spcPct val="0"/>
            </a:spcBef>
            <a:spcAft>
              <a:spcPct val="35000"/>
            </a:spcAft>
          </a:pPr>
          <a:r>
            <a:rPr lang="en-US" sz="1000" kern="1200" dirty="0" smtClean="0">
              <a:solidFill>
                <a:schemeClr val="bg1"/>
              </a:solidFill>
            </a:rPr>
            <a:t>FMCs</a:t>
          </a:r>
        </a:p>
        <a:p>
          <a:pPr lvl="0" algn="l" defTabSz="444500">
            <a:lnSpc>
              <a:spcPct val="90000"/>
            </a:lnSpc>
            <a:spcBef>
              <a:spcPct val="0"/>
            </a:spcBef>
            <a:spcAft>
              <a:spcPct val="35000"/>
            </a:spcAft>
          </a:pPr>
          <a:r>
            <a:rPr lang="zh-CN" altLang="en-US" sz="1000" kern="1200" dirty="0" smtClean="0">
              <a:solidFill>
                <a:schemeClr val="bg1"/>
              </a:solidFill>
            </a:rPr>
            <a:t>基金公司</a:t>
          </a:r>
          <a:endParaRPr lang="en-US" sz="1000" kern="1200" dirty="0">
            <a:solidFill>
              <a:schemeClr val="bg1"/>
            </a:solidFill>
          </a:endParaRPr>
        </a:p>
      </dsp:txBody>
      <dsp:txXfrm>
        <a:off x="248" y="832652"/>
        <a:ext cx="769074" cy="350544"/>
      </dsp:txXfrm>
    </dsp:sp>
    <dsp:sp modelId="{9919A7B7-D794-410C-866E-9EF572FCF661}">
      <dsp:nvSpPr>
        <dsp:cNvPr id="0" name=""/>
        <dsp:cNvSpPr/>
      </dsp:nvSpPr>
      <dsp:spPr>
        <a:xfrm>
          <a:off x="801458" y="906819"/>
          <a:ext cx="382230" cy="382230"/>
        </a:xfrm>
        <a:prstGeom prst="ellipse">
          <a:avLst/>
        </a:prstGeom>
        <a:blipFill rotWithShape="1">
          <a:blip xmlns:r="http://schemas.openxmlformats.org/officeDocument/2006/relationships" r:embed="rId2"/>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DBBCDD-A6CD-49C0-992E-C2B8BE688DE8}">
      <dsp:nvSpPr>
        <dsp:cNvPr id="0" name=""/>
        <dsp:cNvSpPr/>
      </dsp:nvSpPr>
      <dsp:spPr>
        <a:xfrm>
          <a:off x="0" y="19838"/>
          <a:ext cx="1092086" cy="815219"/>
        </a:xfrm>
        <a:prstGeom prst="round2SameRect">
          <a:avLst>
            <a:gd name="adj1" fmla="val 8000"/>
            <a:gd name="adj2" fmla="val 0"/>
          </a:avLst>
        </a:prstGeom>
        <a:blipFill rotWithShape="0">
          <a:blip xmlns:r="http://schemas.openxmlformats.org/officeDocument/2006/relationships" r:embed="rId1"/>
          <a:stretch>
            <a:fillRect/>
          </a:stretch>
        </a:blipFill>
        <a:ln w="25400" cap="flat" cmpd="sng" algn="ctr">
          <a:solidFill>
            <a:srgbClr val="007298"/>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30480" rIns="10160" bIns="10160" numCol="1" spcCol="1270" anchor="t" anchorCtr="0">
          <a:noAutofit/>
        </a:bodyPr>
        <a:lstStyle/>
        <a:p>
          <a:pPr marL="57150" lvl="1" indent="-57150" algn="l" defTabSz="355600">
            <a:lnSpc>
              <a:spcPct val="90000"/>
            </a:lnSpc>
            <a:spcBef>
              <a:spcPct val="0"/>
            </a:spcBef>
            <a:spcAft>
              <a:spcPct val="15000"/>
            </a:spcAft>
            <a:buChar char="••"/>
          </a:pPr>
          <a:r>
            <a:rPr lang="en-US" sz="800" b="1" kern="1200" dirty="0" smtClean="0">
              <a:solidFill>
                <a:srgbClr val="007298"/>
              </a:solidFill>
            </a:rPr>
            <a:t>Seller</a:t>
          </a:r>
          <a:r>
            <a:rPr lang="zh-CN" altLang="en-US" sz="800" b="1" kern="1200" dirty="0" smtClean="0">
              <a:solidFill>
                <a:srgbClr val="007298"/>
              </a:solidFill>
            </a:rPr>
            <a:t>卖方</a:t>
          </a:r>
          <a:endParaRPr lang="en-US" sz="800" b="1" kern="1200" dirty="0">
            <a:solidFill>
              <a:srgbClr val="007298"/>
            </a:solidFill>
          </a:endParaRPr>
        </a:p>
        <a:p>
          <a:pPr marL="57150" lvl="1" indent="-57150" algn="l" defTabSz="355600">
            <a:lnSpc>
              <a:spcPct val="90000"/>
            </a:lnSpc>
            <a:spcBef>
              <a:spcPct val="0"/>
            </a:spcBef>
            <a:spcAft>
              <a:spcPct val="15000"/>
            </a:spcAft>
            <a:buChar char="••"/>
          </a:pPr>
          <a:r>
            <a:rPr lang="en-US" sz="800" kern="1200" dirty="0" smtClean="0"/>
            <a:t>Cash in</a:t>
          </a:r>
          <a:r>
            <a:rPr lang="zh-CN" altLang="en-US" sz="800" kern="1200" dirty="0" smtClean="0"/>
            <a:t>获得报酬</a:t>
          </a:r>
          <a:endParaRPr lang="en-US" sz="800" kern="1200" dirty="0"/>
        </a:p>
        <a:p>
          <a:pPr marL="57150" lvl="1" indent="-57150" algn="l" defTabSz="355600">
            <a:lnSpc>
              <a:spcPct val="90000"/>
            </a:lnSpc>
            <a:spcBef>
              <a:spcPct val="0"/>
            </a:spcBef>
            <a:spcAft>
              <a:spcPct val="15000"/>
            </a:spcAft>
            <a:buChar char="••"/>
          </a:pPr>
          <a:r>
            <a:rPr lang="en-US" sz="800" kern="1200" dirty="0" smtClean="0"/>
            <a:t>Asset out</a:t>
          </a:r>
          <a:r>
            <a:rPr lang="zh-CN" altLang="en-US" sz="800" kern="1200" dirty="0" smtClean="0"/>
            <a:t>让渡资产</a:t>
          </a:r>
          <a:endParaRPr lang="en-US" sz="800" kern="1200" dirty="0"/>
        </a:p>
        <a:p>
          <a:pPr marL="57150" lvl="1" indent="-57150" algn="l" defTabSz="355600">
            <a:lnSpc>
              <a:spcPct val="90000"/>
            </a:lnSpc>
            <a:spcBef>
              <a:spcPct val="0"/>
            </a:spcBef>
            <a:spcAft>
              <a:spcPct val="15000"/>
            </a:spcAft>
            <a:buChar char="••"/>
          </a:pPr>
          <a:r>
            <a:rPr lang="en-US" sz="800" kern="1200" dirty="0" smtClean="0"/>
            <a:t>Private Key</a:t>
          </a:r>
          <a:r>
            <a:rPr lang="zh-CN" altLang="en-US" sz="800" kern="1200" dirty="0" smtClean="0"/>
            <a:t>私钥</a:t>
          </a:r>
          <a:endParaRPr lang="en-US" sz="800" kern="1200" dirty="0"/>
        </a:p>
        <a:p>
          <a:pPr marL="114300" lvl="1" indent="-114300" algn="l" defTabSz="533400">
            <a:lnSpc>
              <a:spcPct val="90000"/>
            </a:lnSpc>
            <a:spcBef>
              <a:spcPct val="0"/>
            </a:spcBef>
            <a:spcAft>
              <a:spcPct val="15000"/>
            </a:spcAft>
            <a:buChar char="••"/>
          </a:pPr>
          <a:endParaRPr lang="en-US" sz="1200" kern="1200" dirty="0"/>
        </a:p>
      </dsp:txBody>
      <dsp:txXfrm>
        <a:off x="0" y="19838"/>
        <a:ext cx="1092086" cy="815219"/>
      </dsp:txXfrm>
    </dsp:sp>
    <dsp:sp modelId="{6F6B3D2E-5E08-4770-9652-1509177C71B4}">
      <dsp:nvSpPr>
        <dsp:cNvPr id="0" name=""/>
        <dsp:cNvSpPr/>
      </dsp:nvSpPr>
      <dsp:spPr>
        <a:xfrm>
          <a:off x="248" y="832652"/>
          <a:ext cx="1092086" cy="350544"/>
        </a:xfrm>
        <a:prstGeom prst="rect">
          <a:avLst/>
        </a:prstGeom>
        <a:solidFill>
          <a:srgbClr val="007298"/>
        </a:solidFill>
        <a:ln w="25400" cap="flat" cmpd="sng" algn="ctr">
          <a:solidFill>
            <a:srgbClr val="00729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lvl="0" algn="l" defTabSz="444500">
            <a:lnSpc>
              <a:spcPct val="90000"/>
            </a:lnSpc>
            <a:spcBef>
              <a:spcPct val="0"/>
            </a:spcBef>
            <a:spcAft>
              <a:spcPct val="35000"/>
            </a:spcAft>
          </a:pPr>
          <a:r>
            <a:rPr lang="en-US" sz="1000" kern="1200" dirty="0" smtClean="0">
              <a:solidFill>
                <a:schemeClr val="bg1"/>
              </a:solidFill>
            </a:rPr>
            <a:t>FMCs</a:t>
          </a:r>
        </a:p>
        <a:p>
          <a:pPr lvl="0" algn="l" defTabSz="444500">
            <a:lnSpc>
              <a:spcPct val="90000"/>
            </a:lnSpc>
            <a:spcBef>
              <a:spcPct val="0"/>
            </a:spcBef>
            <a:spcAft>
              <a:spcPct val="35000"/>
            </a:spcAft>
          </a:pPr>
          <a:r>
            <a:rPr lang="zh-CN" altLang="en-US" sz="1000" kern="1200" dirty="0" smtClean="0">
              <a:solidFill>
                <a:schemeClr val="bg1"/>
              </a:solidFill>
            </a:rPr>
            <a:t>基金公司</a:t>
          </a:r>
          <a:endParaRPr lang="en-US" sz="1000" kern="1200" dirty="0">
            <a:solidFill>
              <a:schemeClr val="bg1"/>
            </a:solidFill>
          </a:endParaRPr>
        </a:p>
      </dsp:txBody>
      <dsp:txXfrm>
        <a:off x="248" y="832652"/>
        <a:ext cx="769074" cy="350544"/>
      </dsp:txXfrm>
    </dsp:sp>
    <dsp:sp modelId="{9919A7B7-D794-410C-866E-9EF572FCF661}">
      <dsp:nvSpPr>
        <dsp:cNvPr id="0" name=""/>
        <dsp:cNvSpPr/>
      </dsp:nvSpPr>
      <dsp:spPr>
        <a:xfrm>
          <a:off x="801458" y="906819"/>
          <a:ext cx="382230" cy="382230"/>
        </a:xfrm>
        <a:prstGeom prst="ellipse">
          <a:avLst/>
        </a:prstGeom>
        <a:blipFill rotWithShape="1">
          <a:blip xmlns:r="http://schemas.openxmlformats.org/officeDocument/2006/relationships" r:embed="rId2"/>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883FE-777B-4DCD-91BE-BB31B4C83187}" type="datetimeFigureOut">
              <a:rPr lang="en-US" smtClean="0"/>
              <a:pPr/>
              <a:t>10/10/2019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41727-6B1C-44C6-9621-FBBE756D9767}" type="slidenum">
              <a:rPr lang="en-US" smtClean="0"/>
              <a:pPr/>
              <a:t>‹#›</a:t>
            </a:fld>
            <a:endParaRPr lang="en-US" dirty="0"/>
          </a:p>
        </p:txBody>
      </p:sp>
    </p:spTree>
    <p:extLst>
      <p:ext uri="{BB962C8B-B14F-4D97-AF65-F5344CB8AC3E}">
        <p14:creationId xmlns:p14="http://schemas.microsoft.com/office/powerpoint/2010/main" xmlns="" val="422143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11B573E-C2B2-4CC5-A537-59F052BEF394}" type="slidenum">
              <a:rPr lang="en-US" altLang="zh-CN" smtClean="0"/>
              <a:pPr eaLnBrk="1" hangingPunct="1"/>
              <a:t>2</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371A36-7374-433F-A9D9-3B60DB900F39}" type="slidenum">
              <a:rPr lang="zh-CN" altLang="en-US" smtClean="0"/>
              <a:pPr eaLnBrk="1" hangingPunct="1"/>
              <a:t>12</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EC6B58-E01F-43A3-B7F8-5B2A03002A9D}" type="slidenum">
              <a:rPr lang="zh-CN" altLang="en-US" smtClean="0"/>
              <a:pPr eaLnBrk="1" hangingPunct="1"/>
              <a:t>13</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DE4790-390A-46A3-A842-D5DA7BE201EF}" type="slidenum">
              <a:rPr lang="zh-CN" altLang="en-US" smtClean="0"/>
              <a:pPr eaLnBrk="1" hangingPunct="1"/>
              <a:t>15</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2A88F76-757A-4B3E-961A-49FD93115A89}" type="slidenum">
              <a:rPr lang="zh-CN" altLang="en-US" smtClean="0"/>
              <a:pPr eaLnBrk="1" hangingPunct="1"/>
              <a:t>16</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6C9A81B-CA88-4C36-92E7-2FD0E77A4165}" type="slidenum">
              <a:rPr lang="zh-CN" altLang="en-US" smtClean="0"/>
              <a:pPr eaLnBrk="1" hangingPunct="1"/>
              <a:t>17</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7B3D1E7-0743-4F0D-8650-4C5BB17E0A00}" type="slidenum">
              <a:rPr lang="zh-CN" altLang="en-US" smtClean="0"/>
              <a:pPr eaLnBrk="1" hangingPunct="1"/>
              <a:t>18</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066216-6FA9-4212-BAC9-CC9980B6BBE5}" type="slidenum">
              <a:rPr lang="zh-CN" altLang="en-US" smtClean="0"/>
              <a:pPr eaLnBrk="1" hangingPunct="1"/>
              <a:t>19</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33A56A5-B9DF-413D-B428-6758883F7B96}" type="slidenum">
              <a:rPr lang="en-US" altLang="zh-CN" smtClean="0"/>
              <a:pPr eaLnBrk="1" hangingPunct="1"/>
              <a:t>20</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3BB744-E258-439C-BC43-3CD0DA8956FA}" type="slidenum">
              <a:rPr lang="en-US" altLang="zh-CN" smtClean="0"/>
              <a:pPr eaLnBrk="1" hangingPunct="1"/>
              <a:t>21</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EE41488-AA3D-4395-A0B2-397C20652A33}" type="slidenum">
              <a:rPr lang="en-US" altLang="zh-CN" smtClean="0"/>
              <a:pPr eaLnBrk="1" hangingPunct="1"/>
              <a:t>24</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3AF8B0D-3DD5-4166-9DAD-A193EE3F837E}" type="slidenum">
              <a:rPr lang="zh-CN" altLang="en-US" smtClean="0"/>
              <a:pPr eaLnBrk="1" hangingPunct="1"/>
              <a:t>4</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ED78839-CCC1-4173-BEFE-3D00CFB0461C}" type="slidenum">
              <a:rPr lang="en-US" altLang="zh-CN" smtClean="0"/>
              <a:pPr eaLnBrk="1" hangingPunct="1"/>
              <a:t>25</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2906044-D77C-4885-8A5F-E55B8B517E6B}" type="slidenum">
              <a:rPr lang="en-US" altLang="zh-CN" smtClean="0"/>
              <a:pPr eaLnBrk="1" hangingPunct="1"/>
              <a:t>26</a:t>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59396"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495024-F70C-4964-905D-35A9F6D76886}" type="slidenum">
              <a:rPr lang="en-US" altLang="zh-CN" smtClean="0"/>
              <a:pPr eaLnBrk="1" hangingPunct="1"/>
              <a:t>27</a:t>
            </a:fld>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6D701DA-B442-4ADD-900C-593534151CA8}" type="slidenum">
              <a:rPr lang="zh-CN" altLang="en-US" smtClean="0"/>
              <a:pPr eaLnBrk="1" hangingPunct="1"/>
              <a:t>28</a:t>
            </a:fld>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A41727-6B1C-44C6-9621-FBBE756D9767}" type="slidenum">
              <a:rPr lang="en-US" smtClean="0"/>
              <a:pPr/>
              <a:t>30</a:t>
            </a:fld>
            <a:endParaRPr lang="en-US"/>
          </a:p>
        </p:txBody>
      </p:sp>
    </p:spTree>
    <p:extLst>
      <p:ext uri="{BB962C8B-B14F-4D97-AF65-F5344CB8AC3E}">
        <p14:creationId xmlns:p14="http://schemas.microsoft.com/office/powerpoint/2010/main" xmlns="" val="3958635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0317" indent="-220317">
              <a:buAutoNum type="arabicPeriod"/>
            </a:pPr>
            <a:r>
              <a:rPr lang="en-US" baseline="0" dirty="0" smtClean="0"/>
              <a:t>Here the concept “Digital Custodian” is </a:t>
            </a:r>
            <a:r>
              <a:rPr lang="en-US" dirty="0" smtClean="0"/>
              <a:t>in a broad sense, </a:t>
            </a:r>
            <a:r>
              <a:rPr lang="en-US" baseline="0" dirty="0" smtClean="0"/>
              <a:t>it is a combined system, covering the role of exchange, custodian, CSDs and payment system. </a:t>
            </a:r>
            <a:r>
              <a:rPr lang="zh-CN" altLang="en-US" baseline="0" dirty="0" smtClean="0"/>
              <a:t>这里的数字托管包含了所有的角色，比如交易所，托管银行，中央结算和结算银行。</a:t>
            </a:r>
            <a:endParaRPr lang="en-US" baseline="0" dirty="0" smtClean="0"/>
          </a:p>
          <a:p>
            <a:pPr marL="220317" indent="-220317">
              <a:buAutoNum type="arabicPeriod"/>
            </a:pPr>
            <a:r>
              <a:rPr lang="en-US" baseline="0" dirty="0" smtClean="0"/>
              <a:t>There is no any recons between each others.</a:t>
            </a:r>
            <a:r>
              <a:rPr lang="zh-CN" altLang="en-US" baseline="0" dirty="0" smtClean="0"/>
              <a:t>基于区块链的数字托管不需要任何</a:t>
            </a:r>
            <a:r>
              <a:rPr lang="en-US" altLang="zh-CN" baseline="0" dirty="0" smtClean="0"/>
              <a:t>recon</a:t>
            </a:r>
            <a:r>
              <a:rPr lang="zh-CN" alt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BDA41727-6B1C-44C6-9621-FBBE756D9767}" type="slidenum">
              <a:rPr lang="en-US" smtClean="0"/>
              <a:pPr/>
              <a:t>31</a:t>
            </a:fld>
            <a:endParaRPr lang="en-US" dirty="0"/>
          </a:p>
        </p:txBody>
      </p:sp>
    </p:spTree>
    <p:extLst>
      <p:ext uri="{BB962C8B-B14F-4D97-AF65-F5344CB8AC3E}">
        <p14:creationId xmlns:p14="http://schemas.microsoft.com/office/powerpoint/2010/main" xmlns="" val="158983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6A84BE-14BE-476B-83BA-6A745E052544}" type="slidenum">
              <a:rPr lang="zh-CN" altLang="en-US" smtClean="0"/>
              <a:pPr eaLnBrk="1" hangingPunct="1"/>
              <a:t>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ADB1C6D-D0B8-400E-881F-1E5D13EEB413}" type="slidenum">
              <a:rPr lang="zh-CN" altLang="en-US" smtClean="0"/>
              <a:pPr eaLnBrk="1" hangingPunct="1"/>
              <a:t>6</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E11A801-021B-49E2-B4DA-4636EB9EA2FD}" type="slidenum">
              <a:rPr lang="zh-CN" altLang="en-US" smtClean="0"/>
              <a:pPr eaLnBrk="1" hangingPunct="1"/>
              <a:t>7</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EDBF32-E7E6-43C4-A85C-3C4F84BDDBEE}" type="slidenum">
              <a:rPr lang="zh-CN" altLang="en-US" smtClean="0"/>
              <a:pPr eaLnBrk="1" hangingPunct="1"/>
              <a:t>8</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E4F2195-647E-4E24-9925-AE140053D78E}" type="slidenum">
              <a:rPr lang="zh-CN" altLang="en-US" smtClean="0"/>
              <a:pPr eaLnBrk="1" hangingPunct="1"/>
              <a:t>9</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8DF1289-8A4A-4373-944A-1C73C0F36D58}" type="slidenum">
              <a:rPr lang="zh-CN" altLang="en-US" smtClean="0"/>
              <a:pPr eaLnBrk="1" hangingPunct="1"/>
              <a:t>10</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The </a:t>
            </a:r>
            <a:r>
              <a:rPr lang="en-US" altLang="zh-CN" b="1" smtClean="0"/>
              <a:t>umbrella fund</a:t>
            </a:r>
            <a:r>
              <a:rPr lang="en-US" altLang="zh-CN" smtClean="0"/>
              <a:t> is a type of investment fund comprised of several smaller funds. This is similar to a family of funds arrangement. One single mutual fund company is in charge of the umbrella fund and also runs all of the sub-funds that comprise it.</a:t>
            </a:r>
          </a:p>
          <a:p>
            <a:r>
              <a:rPr lang="en-US" altLang="zh-CN" smtClean="0"/>
              <a:t>Each smaller fund is treated as if it were its own mutual fund. Typically, each sub-fund will also have its own investment strategy. Some sub-funds will be based on investing in stocks, while others might be based on investing in bonds or commodities. </a:t>
            </a:r>
          </a:p>
          <a:p>
            <a:r>
              <a:rPr lang="en-US" altLang="zh-CN" smtClean="0"/>
              <a:t>One of the big advantages of investing in an umbrella fund is that you can typically switch from one sub-fund to another easily. In most cases, if you want to switch mutual funds, you have to sell your shares of one fund and then purchase shares of the other. This means that you have to deal with transaction costs and the hassle of switching providers. When you work with an umbrella fund, this will not be an issue, and there should not be any transaction costs involved. You can change the investment strategy that you use without losing any money on the deal.</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44BF0B-E91E-4E75-B75D-768E02ADA334}" type="slidenum">
              <a:rPr lang="zh-CN" altLang="en-US" smtClean="0"/>
              <a:pPr eaLnBrk="1" hangingPunct="1"/>
              <a:t>11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4.vml"/><Relationship Id="rId5" Type="http://schemas.openxmlformats.org/officeDocument/2006/relationships/image" Target="../media/image12.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5.vml"/><Relationship Id="rId5" Type="http://schemas.openxmlformats.org/officeDocument/2006/relationships/image" Target="../media/image12.png"/><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1830737279"/>
              </p:ext>
            </p:extLst>
          </p:nvPr>
        </p:nvGraphicFramePr>
        <p:xfrm>
          <a:off x="1588" y="1588"/>
          <a:ext cx="1587" cy="1587"/>
        </p:xfrm>
        <a:graphic>
          <a:graphicData uri="http://schemas.openxmlformats.org/presentationml/2006/ole">
            <p:oleObj spid="_x0000_s232450" name="think-cell Slide" r:id="rId3" imgW="360" imgH="360" progId="">
              <p:embed/>
            </p:oleObj>
          </a:graphicData>
        </a:graphic>
      </p:graphicFrame>
      <p:pic>
        <p:nvPicPr>
          <p:cNvPr id="11" name="Picture 10"/>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9FCD6A9C-41CB-4620-A8CD-5210DDBBFB34}"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p14="http://schemas.microsoft.com/office/powerpoint/2010/main" xmlns="" val="2390739294"/>
      </p:ext>
    </p:extLst>
  </p:cSld>
  <p:clrMapOvr>
    <a:masterClrMapping/>
  </p:clrMapOvr>
  <p:transition spd="slow">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No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4258727241"/>
              </p:ext>
            </p:extLst>
          </p:nvPr>
        </p:nvGraphicFramePr>
        <p:xfrm>
          <a:off x="1588" y="1588"/>
          <a:ext cx="1587" cy="1587"/>
        </p:xfrm>
        <a:graphic>
          <a:graphicData uri="http://schemas.openxmlformats.org/presentationml/2006/ole">
            <p:oleObj spid="_x0000_s233474" name="think-cell Slide" r:id="rId3" imgW="360" imgH="360" progId="">
              <p:embed/>
            </p:oleObj>
          </a:graphicData>
        </a:graphic>
      </p:graphicFrame>
      <p:sp>
        <p:nvSpPr>
          <p:cNvPr id="7" name="Text Placeholder 6"/>
          <p:cNvSpPr>
            <a:spLocks noGrp="1"/>
          </p:cNvSpPr>
          <p:nvPr>
            <p:ph type="body" sz="quarter" idx="14"/>
          </p:nvPr>
        </p:nvSpPr>
        <p:spPr>
          <a:xfrm>
            <a:off x="914400" y="6263640"/>
            <a:ext cx="6217920" cy="228600"/>
          </a:xfrm>
          <a:prstGeom prst="rect">
            <a:avLst/>
          </a:prstGeom>
        </p:spPr>
        <p:txBody>
          <a:bodyPr lIns="0" tIns="0" rIns="0" bIns="0" anchor="b" anchorCtr="0"/>
          <a:lstStyle>
            <a:lvl1pPr marL="0" indent="0">
              <a:buFontTx/>
              <a:buNone/>
              <a:defRPr sz="1000">
                <a:solidFill>
                  <a:schemeClr val="accent5"/>
                </a:solidFill>
              </a:defRPr>
            </a:lvl1pPr>
            <a:lvl2pPr>
              <a:defRPr sz="1000">
                <a:solidFill>
                  <a:schemeClr val="accent5"/>
                </a:solidFill>
              </a:defRPr>
            </a:lvl2pPr>
            <a:lvl3pPr>
              <a:defRPr sz="1000">
                <a:solidFill>
                  <a:schemeClr val="accent5"/>
                </a:solidFill>
              </a:defRPr>
            </a:lvl3pPr>
            <a:lvl4pPr>
              <a:defRPr sz="1000">
                <a:solidFill>
                  <a:schemeClr val="accent5"/>
                </a:solidFill>
              </a:defRPr>
            </a:lvl4pPr>
            <a:lvl5pPr>
              <a:defRPr sz="1000">
                <a:solidFill>
                  <a:schemeClr val="accent5"/>
                </a:solidFill>
              </a:defRPr>
            </a:lvl5pPr>
          </a:lstStyle>
          <a:p>
            <a:pPr lvl="0"/>
            <a:r>
              <a:rPr lang="en-US" dirty="0" smtClean="0"/>
              <a:t>Click to edit Master text styles</a:t>
            </a:r>
            <a:endParaRPr lang="en-US" dirty="0"/>
          </a:p>
        </p:txBody>
      </p:sp>
      <p:sp>
        <p:nvSpPr>
          <p:cNvPr id="2" name="Title 1"/>
          <p:cNvSpPr>
            <a:spLocks noGrp="1"/>
          </p:cNvSpPr>
          <p:nvPr>
            <p:ph type="title"/>
          </p:nvPr>
        </p:nvSpPr>
        <p:spPr>
          <a:xfrm>
            <a:off x="460248" y="381000"/>
            <a:ext cx="8302752" cy="301752"/>
          </a:xfrm>
          <a:prstGeom prst="rect">
            <a:avLst/>
          </a:prstGeom>
        </p:spPr>
        <p:txBody>
          <a:bodyPr lIns="0" rIns="0" bIns="0" anchor="t" anchorCtr="0">
            <a:noAutofit/>
          </a:bodyPr>
          <a:lstStyle>
            <a:lvl1pPr algn="l">
              <a:lnSpc>
                <a:spcPts val="2200"/>
              </a:lnSpc>
              <a:defRPr sz="2400">
                <a:solidFill>
                  <a:schemeClr val="accent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57200" y="6291072"/>
            <a:ext cx="381000" cy="246221"/>
          </a:xfrm>
          <a:prstGeom prst="rect">
            <a:avLst/>
          </a:prstGeom>
          <a:noFill/>
        </p:spPr>
        <p:txBody>
          <a:bodyPr wrap="square" lIns="0" rtlCol="0" anchor="ctr" anchorCtr="0">
            <a:spAutoFit/>
          </a:bodyPr>
          <a:lstStyle>
            <a:lvl1pPr>
              <a:defRPr lang="en-US" sz="1000" smtClean="0">
                <a:solidFill>
                  <a:schemeClr val="accent5"/>
                </a:solidFill>
                <a:latin typeface="Arial" panose="020B0604020202020204" pitchFamily="34" charset="0"/>
                <a:cs typeface="Arial" panose="020B0604020202020204" pitchFamily="34" charset="0"/>
              </a:defRPr>
            </a:lvl1pPr>
          </a:lstStyle>
          <a:p>
            <a:fld id="{040ACCCA-BA74-4365-B59A-A0032200AB59}" type="slidenum">
              <a:rPr lang="en-US" smtClean="0"/>
              <a:pPr/>
              <a:t>‹#›</a:t>
            </a:fld>
            <a:endParaRPr lang="en-US" dirty="0"/>
          </a:p>
        </p:txBody>
      </p:sp>
      <p:sp>
        <p:nvSpPr>
          <p:cNvPr id="5" name="Text Placeholder 4"/>
          <p:cNvSpPr>
            <a:spLocks noGrp="1"/>
          </p:cNvSpPr>
          <p:nvPr>
            <p:ph type="body" sz="quarter" idx="13"/>
          </p:nvPr>
        </p:nvSpPr>
        <p:spPr>
          <a:xfrm>
            <a:off x="457200" y="758952"/>
            <a:ext cx="8305800" cy="219456"/>
          </a:xfrm>
          <a:prstGeom prst="rect">
            <a:avLst/>
          </a:prstGeom>
        </p:spPr>
        <p:txBody>
          <a:bodyPr lIns="0" tIns="0" rIns="0" bIns="0" anchor="t" anchorCtr="0"/>
          <a:lstStyle>
            <a:lvl1pPr marL="0" indent="0">
              <a:lnSpc>
                <a:spcPts val="2000"/>
              </a:lnSpc>
              <a:spcBef>
                <a:spcPts val="0"/>
              </a:spcBef>
              <a:buFontTx/>
              <a:buNone/>
              <a:defRPr sz="1600">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dirty="0" smtClean="0"/>
              <a:t>Click to edit Master text styles</a:t>
            </a:r>
            <a:endParaRPr lang="en-US" dirty="0"/>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l="80104" t="91574" r="4375" b="4863"/>
          <a:stretch/>
        </p:blipFill>
        <p:spPr>
          <a:xfrm>
            <a:off x="7324724" y="6280149"/>
            <a:ext cx="1419225" cy="244387"/>
          </a:xfrm>
          <a:prstGeom prst="rect">
            <a:avLst/>
          </a:prstGeom>
        </p:spPr>
      </p:pic>
    </p:spTree>
    <p:extLst>
      <p:ext uri="{BB962C8B-B14F-4D97-AF65-F5344CB8AC3E}">
        <p14:creationId xmlns:p14="http://schemas.microsoft.com/office/powerpoint/2010/main" xmlns="" val="2979052015"/>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Bullet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1477230672"/>
              </p:ext>
            </p:extLst>
          </p:nvPr>
        </p:nvGraphicFramePr>
        <p:xfrm>
          <a:off x="1588" y="1588"/>
          <a:ext cx="1587" cy="1587"/>
        </p:xfrm>
        <a:graphic>
          <a:graphicData uri="http://schemas.openxmlformats.org/presentationml/2006/ole">
            <p:oleObj spid="_x0000_s234498" name="think-cell Slide" r:id="rId3" imgW="360" imgH="360" progId="">
              <p:embed/>
            </p:oleObj>
          </a:graphicData>
        </a:graphic>
      </p:graphicFrame>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noAutofit/>
          </a:bodyPr>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dirty="0" smtClean="0"/>
              <a:t>Click to edit Master text styles</a:t>
            </a:r>
            <a:endParaRPr lang="en-US" dirty="0"/>
          </a:p>
        </p:txBody>
      </p:sp>
      <p:sp>
        <p:nvSpPr>
          <p:cNvPr id="6" name="Rectangle 5"/>
          <p:cNvSpPr/>
          <p:nvPr userDrawn="1"/>
        </p:nvSpPr>
        <p:spPr>
          <a:xfrm>
            <a:off x="448056" y="630021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0414EECA-9A6C-40E1-AC71-398B096ADC80}"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p14="http://schemas.microsoft.com/office/powerpoint/2010/main" xmlns="" val="4174928259"/>
      </p:ext>
    </p:extLst>
  </p:cSld>
  <p:clrMapOvr>
    <a:masterClrMapping/>
  </p:clrMapOvr>
  <p:transition spd="slow">
    <p:wipe dir="r"/>
  </p:transition>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622776610"/>
              </p:ext>
            </p:extLst>
          </p:nvPr>
        </p:nvGraphicFramePr>
        <p:xfrm>
          <a:off x="1588" y="1588"/>
          <a:ext cx="1587" cy="1587"/>
        </p:xfrm>
        <a:graphic>
          <a:graphicData uri="http://schemas.openxmlformats.org/presentationml/2006/ole">
            <p:oleObj spid="_x0000_s166925"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457198" y="6272784"/>
            <a:ext cx="6781801" cy="233362"/>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747298718"/>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_Global Exchan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48970805"/>
              </p:ext>
            </p:extLst>
          </p:nvPr>
        </p:nvGraphicFramePr>
        <p:xfrm>
          <a:off x="1588" y="1588"/>
          <a:ext cx="1587" cy="1587"/>
        </p:xfrm>
        <a:graphic>
          <a:graphicData uri="http://schemas.openxmlformats.org/presentationml/2006/ole">
            <p:oleObj spid="_x0000_s126140"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200"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1246133656"/>
      </p:ext>
    </p:extLst>
  </p:cSld>
  <p:clrMapOvr>
    <a:masterClrMapping/>
  </p:clrMapOvr>
  <p:transition spd="slow">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_Global Mark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3502575621"/>
              </p:ext>
            </p:extLst>
          </p:nvPr>
        </p:nvGraphicFramePr>
        <p:xfrm>
          <a:off x="1588" y="1588"/>
          <a:ext cx="1587" cy="1587"/>
        </p:xfrm>
        <a:graphic>
          <a:graphicData uri="http://schemas.openxmlformats.org/presentationml/2006/ole">
            <p:oleObj spid="_x0000_s127164"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457200" y="6272784"/>
            <a:ext cx="6784848" cy="228600"/>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4225078715"/>
      </p:ext>
    </p:extLst>
  </p:cSld>
  <p:clrMapOvr>
    <a:masterClrMapping/>
  </p:clrMapOvr>
  <p:transition spd="slow">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_Global Service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188008634"/>
              </p:ext>
            </p:extLst>
          </p:nvPr>
        </p:nvGraphicFramePr>
        <p:xfrm>
          <a:off x="1588" y="1588"/>
          <a:ext cx="1587" cy="1587"/>
        </p:xfrm>
        <a:graphic>
          <a:graphicData uri="http://schemas.openxmlformats.org/presentationml/2006/ole">
            <p:oleObj spid="_x0000_s128188"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198"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52083144"/>
      </p:ext>
    </p:extLst>
  </p:cSld>
  <p:clrMapOvr>
    <a:masterClrMapping/>
  </p:clrMapOvr>
  <p:transition spd="slow">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_Global Exchan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4184687936"/>
              </p:ext>
            </p:extLst>
          </p:nvPr>
        </p:nvGraphicFramePr>
        <p:xfrm>
          <a:off x="1588" y="1588"/>
          <a:ext cx="1587" cy="1587"/>
        </p:xfrm>
        <a:graphic>
          <a:graphicData uri="http://schemas.openxmlformats.org/presentationml/2006/ole">
            <p:oleObj spid="_x0000_s123071"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2681792635"/>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_Global Marke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747892056"/>
              </p:ext>
            </p:extLst>
          </p:nvPr>
        </p:nvGraphicFramePr>
        <p:xfrm>
          <a:off x="1588" y="1588"/>
          <a:ext cx="1587" cy="1587"/>
        </p:xfrm>
        <a:graphic>
          <a:graphicData uri="http://schemas.openxmlformats.org/presentationml/2006/ole">
            <p:oleObj spid="_x0000_s124095"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60136200"/>
      </p:ext>
    </p:extLst>
  </p:cSld>
  <p:clrMapOvr>
    <a:masterClrMapping/>
  </p:clrMapOvr>
  <p:transition spd="slow">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_Global Servic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1532717471"/>
              </p:ext>
            </p:extLst>
          </p:nvPr>
        </p:nvGraphicFramePr>
        <p:xfrm>
          <a:off x="1588" y="1588"/>
          <a:ext cx="1587" cy="1587"/>
        </p:xfrm>
        <a:graphic>
          <a:graphicData uri="http://schemas.openxmlformats.org/presentationml/2006/ole">
            <p:oleObj spid="_x0000_s125119"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131390916"/>
      </p:ext>
    </p:extLst>
  </p:cSld>
  <p:clrMapOvr>
    <a:masterClrMapping/>
  </p:clrMapOvr>
  <p:transition spd="slow">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686606304"/>
              </p:ext>
            </p:extLst>
          </p:nvPr>
        </p:nvGraphicFramePr>
        <p:xfrm>
          <a:off x="1588" y="1588"/>
          <a:ext cx="1587" cy="1587"/>
        </p:xfrm>
        <a:graphic>
          <a:graphicData uri="http://schemas.openxmlformats.org/presentationml/2006/ole">
            <p:oleObj spid="_x0000_s26339" name="think-cell Slide" r:id="rId3" imgW="360" imgH="360" progId="">
              <p:embed/>
            </p:oleObj>
          </a:graphicData>
        </a:graphic>
      </p:graphicFrame>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noAutofit/>
          </a:bodyPr>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6" name="Rectangle 5"/>
          <p:cNvSpPr/>
          <p:nvPr userDrawn="1"/>
        </p:nvSpPr>
        <p:spPr>
          <a:xfrm>
            <a:off x="448056" y="630021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0414EECA-9A6C-40E1-AC71-398B096ADC80}"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p14="http://schemas.microsoft.com/office/powerpoint/2010/main" xmlns="" val="2145192067"/>
      </p:ext>
    </p:extLst>
  </p:cSld>
  <p:clrMapOvr>
    <a:masterClrMapping/>
  </p:clrMapOvr>
  <p:transition spd="slow">
    <p:wipe dir="r"/>
  </p:transition>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795055550"/>
              </p:ext>
            </p:extLst>
          </p:nvPr>
        </p:nvGraphicFramePr>
        <p:xfrm>
          <a:off x="1588" y="1588"/>
          <a:ext cx="1587" cy="1587"/>
        </p:xfrm>
        <a:graphic>
          <a:graphicData uri="http://schemas.openxmlformats.org/presentationml/2006/ole">
            <p:oleObj spid="_x0000_s33310" name="think-cell Slide" r:id="rId3" imgW="360" imgH="360" progId="">
              <p:embed/>
            </p:oleObj>
          </a:graphicData>
        </a:graphic>
      </p:graphicFrame>
      <p:sp>
        <p:nvSpPr>
          <p:cNvPr id="2" name="Title 1"/>
          <p:cNvSpPr>
            <a:spLocks noGrp="1"/>
          </p:cNvSpPr>
          <p:nvPr>
            <p:ph type="title"/>
          </p:nvPr>
        </p:nvSpPr>
        <p:spPr>
          <a:xfrm>
            <a:off x="460249" y="381000"/>
            <a:ext cx="8226552"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3" name="Rectangle 2"/>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750EAF8F-C89C-4E34-86B5-CE7BA507191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1839192076"/>
      </p:ext>
    </p:extLst>
  </p:cSld>
  <p:clrMapOvr>
    <a:masterClrMapping/>
  </p:clrMapOvr>
  <p:transition spd="slow">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 Page w/ Lines 1">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960954822"/>
              </p:ext>
            </p:extLst>
          </p:nvPr>
        </p:nvGraphicFramePr>
        <p:xfrm>
          <a:off x="1588" y="1588"/>
          <a:ext cx="1587" cy="1587"/>
        </p:xfrm>
        <a:graphic>
          <a:graphicData uri="http://schemas.openxmlformats.org/presentationml/2006/ole">
            <p:oleObj spid="_x0000_s129111" name="think-cell Slide" r:id="rId3" imgW="360" imgH="360" progId="">
              <p:embed/>
            </p:oleObj>
          </a:graphicData>
        </a:graphic>
      </p:graphicFrame>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xmlns=""/>
              </a:ext>
            </a:extLst>
          </a:blip>
          <a:srcRect l="32958"/>
          <a:stretch/>
        </p:blipFill>
        <p:spPr>
          <a:xfrm>
            <a:off x="3013656" y="0"/>
            <a:ext cx="6130344"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3474372308"/>
      </p:ext>
    </p:extLst>
  </p:cSld>
  <p:clrMapOvr>
    <a:masterClrMapping/>
  </p:clrMapOvr>
  <p:transition spd="slow">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 Col Page w/ Lines 2">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3017559682"/>
              </p:ext>
            </p:extLst>
          </p:nvPr>
        </p:nvGraphicFramePr>
        <p:xfrm>
          <a:off x="1588" y="1588"/>
          <a:ext cx="1587" cy="1587"/>
        </p:xfrm>
        <a:graphic>
          <a:graphicData uri="http://schemas.openxmlformats.org/presentationml/2006/ole">
            <p:oleObj spid="_x0000_s130135" name="think-cell Slide" r:id="rId3" imgW="360" imgH="360" progId="">
              <p:embed/>
            </p:oleObj>
          </a:graphicData>
        </a:graphic>
      </p:graphicFrame>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l="62394"/>
          <a:stretch/>
        </p:blipFill>
        <p:spPr>
          <a:xfrm>
            <a:off x="5705340" y="0"/>
            <a:ext cx="3438659"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722305457"/>
      </p:ext>
    </p:extLst>
  </p:cSld>
  <p:clrMapOvr>
    <a:masterClrMapping/>
  </p:clrMapOvr>
  <p:transition spd="slow">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2 Col Page w/ Lines 3">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422412425"/>
              </p:ext>
            </p:extLst>
          </p:nvPr>
        </p:nvGraphicFramePr>
        <p:xfrm>
          <a:off x="1588" y="1588"/>
          <a:ext cx="1587" cy="1587"/>
        </p:xfrm>
        <a:graphic>
          <a:graphicData uri="http://schemas.openxmlformats.org/presentationml/2006/ole">
            <p:oleObj spid="_x0000_s131159" name="think-cell Slide" r:id="rId3" imgW="360" imgH="360" progId="">
              <p:embed/>
            </p:oleObj>
          </a:graphicData>
        </a:graphic>
      </p:graphicFrame>
      <p:pic>
        <p:nvPicPr>
          <p:cNvPr id="9" name="Picture 8" descr="Text_linework_3.png"/>
          <p:cNvPicPr>
            <a:picLocks noChangeAspect="1"/>
          </p:cNvPicPr>
          <p:nvPr userDrawn="1"/>
        </p:nvPicPr>
        <p:blipFill rotWithShape="1">
          <a:blip r:embed="rId4" cstate="print">
            <a:extLst>
              <a:ext uri="{28A0092B-C50C-407E-A947-70E740481C1C}">
                <a14:useLocalDpi xmlns:a14="http://schemas.microsoft.com/office/drawing/2010/main" xmlns=""/>
              </a:ext>
            </a:extLst>
          </a:blip>
          <a:srcRect l="56056"/>
          <a:stretch/>
        </p:blipFill>
        <p:spPr>
          <a:xfrm>
            <a:off x="5125792" y="0"/>
            <a:ext cx="4018208"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3872854490"/>
      </p:ext>
    </p:extLst>
  </p:cSld>
  <p:clrMapOvr>
    <a:masterClrMapping/>
  </p:clrMapOvr>
  <p:transition spd="slow">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 Bio">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0"/>
            <a:ext cx="5410200" cy="4525963"/>
          </a:xfrm>
          <a:prstGeom prst="rect">
            <a:avLst/>
          </a:prstGeom>
        </p:spPr>
        <p:txBody>
          <a:bodyPr lIns="0" tIns="0" rIns="0" bIns="0">
            <a:noAutofit/>
          </a:bodyPr>
          <a:lstStyle>
            <a:lvl1pPr marL="0" indent="0">
              <a:lnSpc>
                <a:spcPct val="100000"/>
              </a:lnSpc>
              <a:spcBef>
                <a:spcPts val="0"/>
              </a:spcBef>
              <a:spcAft>
                <a:spcPts val="1200"/>
              </a:spcAft>
              <a:buFontTx/>
              <a:buNone/>
              <a:defRPr sz="14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3505200"/>
            <a:ext cx="2286000" cy="228600"/>
          </a:xfrm>
          <a:prstGeom prst="rect">
            <a:avLst/>
          </a:prstGeom>
        </p:spPr>
        <p:txBody>
          <a:bodyPr lIns="0" tIns="0" rIns="0" bIns="0"/>
          <a:lstStyle>
            <a:lvl1pPr marL="0" indent="0" algn="ctr">
              <a:spcBef>
                <a:spcPts val="0"/>
              </a:spcBef>
              <a:buFontTx/>
              <a:buNone/>
              <a:defRPr sz="140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729722"/>
            <a:ext cx="2286000" cy="305830"/>
          </a:xfrm>
          <a:prstGeom prst="rect">
            <a:avLst/>
          </a:prstGeom>
        </p:spPr>
        <p:txBody>
          <a:bodyPr lIns="0" tIns="0" rIns="0" bIns="0"/>
          <a:lstStyle>
            <a:lvl1pPr marL="0" indent="0" algn="ctr">
              <a:spcBef>
                <a:spcPts val="0"/>
              </a:spcBef>
              <a:buFontTx/>
              <a:buNone/>
              <a:defRPr sz="140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7DB266F-BD3B-43A9-A0A1-0D20C5923C2D}"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791451580"/>
      </p:ext>
    </p:extLst>
  </p:cSld>
  <p:clrMapOvr>
    <a:masterClrMapping/>
  </p:clrMapOvr>
  <p:transition spd="slow">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2 Bio's">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1"/>
            <a:ext cx="5410200" cy="1981200"/>
          </a:xfrm>
          <a:prstGeom prst="rect">
            <a:avLst/>
          </a:prstGeom>
        </p:spPr>
        <p:txBody>
          <a:bodyPr lIns="0" tIns="0" rIns="0" bIns="0">
            <a:noAutofit/>
          </a:bodyPr>
          <a:lstStyle>
            <a:lvl1pPr marL="0" indent="0">
              <a:lnSpc>
                <a:spcPct val="100000"/>
              </a:lnSpc>
              <a:spcBef>
                <a:spcPts val="0"/>
              </a:spcBef>
              <a:spcAft>
                <a:spcPts val="1200"/>
              </a:spcAft>
              <a:buFontTx/>
              <a:buNone/>
              <a:defRPr sz="10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2971800"/>
            <a:ext cx="2286000" cy="152400"/>
          </a:xfrm>
          <a:prstGeom prst="rect">
            <a:avLst/>
          </a:prstGeom>
        </p:spPr>
        <p:txBody>
          <a:bodyPr lIns="0" tIns="0" rIns="0" bIns="0"/>
          <a:lstStyle>
            <a:lvl1pPr marL="0" indent="0" algn="ctr">
              <a:spcBef>
                <a:spcPts val="0"/>
              </a:spcBef>
              <a:buFontTx/>
              <a:buNone/>
              <a:defRPr sz="105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124200"/>
            <a:ext cx="2286000" cy="305830"/>
          </a:xfrm>
          <a:prstGeom prst="rect">
            <a:avLst/>
          </a:prstGeom>
        </p:spPr>
        <p:txBody>
          <a:bodyPr lIns="0" tIns="0" rIns="0" bIns="0"/>
          <a:lstStyle>
            <a:lvl1pPr marL="0" indent="0" algn="ctr">
              <a:spcBef>
                <a:spcPts val="0"/>
              </a:spcBef>
              <a:buFontTx/>
              <a:buNone/>
              <a:defRPr sz="105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E1C63789-1ECD-4A76-BA3E-F6A19EF2C5B1}"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057709536"/>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79AA15C5-BB85-4417-95A4-6418DA2E6DC2}" type="slidenum">
              <a:rPr lang="zh-CN" altLang="en-US"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BD51699-D2E5-461B-A691-3A804E7AE317}"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BC8DBF-5673-47A5-A3E9-A41C9761A57D}" type="datetimeFigureOut">
              <a:rPr lang="zh-CN" altLang="en-US" smtClean="0"/>
              <a:t>2019/10/10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C8DBF-5673-47A5-A3E9-A41C9761A57D}" type="datetimeFigureOut">
              <a:rPr lang="zh-CN" altLang="en-US" smtClean="0"/>
              <a:t>2019/10/10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3774A-5832-4A16-BF84-F8C7C2A3DAAE}" type="slidenum">
              <a:rPr lang="en-US" smtClean="0"/>
              <a:pPr/>
              <a:t>‹#›</a:t>
            </a:fld>
            <a:endParaRPr lang="en-US"/>
          </a:p>
        </p:txBody>
      </p:sp>
      <p:sp>
        <p:nvSpPr>
          <p:cNvPr id="7" name="fl"/>
          <p:cNvSpPr txBox="1"/>
          <p:nvPr userDrawn="1"/>
        </p:nvSpPr>
        <p:spPr>
          <a:xfrm>
            <a:off x="0" y="6520180"/>
            <a:ext cx="9144000" cy="369332"/>
          </a:xfrm>
          <a:prstGeom prst="rect">
            <a:avLst/>
          </a:prstGeom>
          <a:noFill/>
        </p:spPr>
        <p:txBody>
          <a:bodyPr vert="horz" rtlCol="0">
            <a:spAutoFit/>
          </a:bodyPr>
          <a:lstStyle/>
          <a:p>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660" r:id="rId15"/>
    <p:sldLayoutId id="2147483703" r:id="rId16"/>
    <p:sldLayoutId id="2147483704" r:id="rId17"/>
    <p:sldLayoutId id="2147483705" r:id="rId18"/>
    <p:sldLayoutId id="2147483700" r:id="rId19"/>
    <p:sldLayoutId id="2147483701" r:id="rId20"/>
    <p:sldLayoutId id="2147483702" r:id="rId21"/>
    <p:sldLayoutId id="2147483650" r:id="rId22"/>
    <p:sldLayoutId id="2147483680" r:id="rId23"/>
    <p:sldLayoutId id="2147483706" r:id="rId24"/>
    <p:sldLayoutId id="2147483707" r:id="rId25"/>
    <p:sldLayoutId id="2147483708" r:id="rId26"/>
    <p:sldLayoutId id="2147483677" r:id="rId27"/>
    <p:sldLayoutId id="2147483679" r:id="rId2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jpe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png"/><Relationship Id="rId9" Type="http://schemas.openxmlformats.org/officeDocument/2006/relationships/image" Target="../media/image33.png"/></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34.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43.png"/><Relationship Id="rId2" Type="http://schemas.openxmlformats.org/officeDocument/2006/relationships/notesSlide" Target="../notesSlides/notesSlide25.xml"/><Relationship Id="rId16" Type="http://schemas.openxmlformats.org/officeDocument/2006/relationships/image" Target="../media/image42.png"/><Relationship Id="rId1" Type="http://schemas.openxmlformats.org/officeDocument/2006/relationships/slideLayout" Target="../slideLayouts/slideLayout1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41.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4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GB" altLang="zh-CN" sz="3600" dirty="0">
                <a:ea typeface="宋体" pitchFamily="2" charset="-122"/>
              </a:rPr>
              <a:t>Mutual </a:t>
            </a:r>
            <a:r>
              <a:rPr lang="en-US" altLang="zh-CN" sz="3600" dirty="0" smtClean="0">
                <a:ea typeface="宋体" pitchFamily="2" charset="-122"/>
              </a:rPr>
              <a:t>F</a:t>
            </a:r>
            <a:r>
              <a:rPr lang="en-GB" altLang="zh-CN" sz="3600" dirty="0" smtClean="0">
                <a:ea typeface="宋体" pitchFamily="2" charset="-122"/>
              </a:rPr>
              <a:t>und Basis and Structure</a:t>
            </a:r>
            <a:br>
              <a:rPr lang="en-GB" altLang="zh-CN" sz="3600" dirty="0" smtClean="0">
                <a:ea typeface="宋体" pitchFamily="2" charset="-122"/>
              </a:rPr>
            </a:br>
            <a:r>
              <a:rPr lang="zh-CN" altLang="en-US" sz="3500" b="1" dirty="0">
                <a:solidFill>
                  <a:srgbClr val="002060"/>
                </a:solidFill>
              </a:rPr>
              <a:t>共</a:t>
            </a:r>
            <a:r>
              <a:rPr lang="zh-CN" altLang="en-US" sz="3500" b="1" dirty="0" smtClean="0">
                <a:solidFill>
                  <a:srgbClr val="002060"/>
                </a:solidFill>
              </a:rPr>
              <a:t>同基金基础和结构</a:t>
            </a:r>
            <a:endParaRPr kumimoji="1" lang="ja-JP" altLang="en-US" sz="3500" dirty="0"/>
          </a:p>
        </p:txBody>
      </p:sp>
    </p:spTree>
    <p:extLst>
      <p:ext uri="{BB962C8B-B14F-4D97-AF65-F5344CB8AC3E}">
        <p14:creationId xmlns:p14="http://schemas.microsoft.com/office/powerpoint/2010/main" xmlns="" val="2710081055"/>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a:buFont typeface="Wingdings" panose="05000000000000000000" pitchFamily="2" charset="2"/>
              <a:buChar char="Ø"/>
            </a:pPr>
            <a:r>
              <a:rPr lang="zh-CN" altLang="en-US" sz="2000" dirty="0" smtClean="0">
                <a:latin typeface="Times New Roman" pitchFamily="18" charset="0"/>
                <a:ea typeface="宋体" pitchFamily="2" charset="-122"/>
                <a:cs typeface="Times New Roman" pitchFamily="18" charset="0"/>
              </a:rPr>
              <a:t>按照投资证券类型分为</a:t>
            </a:r>
          </a:p>
          <a:p>
            <a:pPr marL="796925" lvl="1" indent="-457200"/>
            <a:r>
              <a:rPr lang="zh-CN" altLang="en-US" sz="1800" dirty="0" smtClean="0">
                <a:latin typeface="Times New Roman" pitchFamily="18" charset="0"/>
                <a:ea typeface="宋体" pitchFamily="2" charset="-122"/>
                <a:cs typeface="Times New Roman" pitchFamily="18" charset="0"/>
              </a:rPr>
              <a:t>股票基金 （权益类）</a:t>
            </a:r>
          </a:p>
          <a:p>
            <a:pPr marL="796925" lvl="1" indent="-457200"/>
            <a:r>
              <a:rPr lang="zh-CN" altLang="en-US" sz="1800" dirty="0" smtClean="0">
                <a:latin typeface="Times New Roman" pitchFamily="18" charset="0"/>
                <a:ea typeface="宋体" pitchFamily="2" charset="-122"/>
                <a:cs typeface="Times New Roman" pitchFamily="18" charset="0"/>
              </a:rPr>
              <a:t>债券基金 （中长债，短债，固收类）</a:t>
            </a:r>
          </a:p>
          <a:p>
            <a:pPr marL="796925" lvl="1" indent="-457200"/>
            <a:r>
              <a:rPr lang="zh-CN" altLang="en-US" sz="1800" dirty="0" smtClean="0">
                <a:latin typeface="Times New Roman" pitchFamily="18" charset="0"/>
                <a:ea typeface="宋体" pitchFamily="2" charset="-122"/>
                <a:cs typeface="Times New Roman" pitchFamily="18" charset="0"/>
              </a:rPr>
              <a:t>货币市场基金 （隔夜拆借，</a:t>
            </a:r>
            <a:r>
              <a:rPr lang="en-US" altLang="zh-CN" sz="1800" dirty="0" smtClean="0">
                <a:latin typeface="Times New Roman" pitchFamily="18" charset="0"/>
                <a:ea typeface="宋体" pitchFamily="2" charset="-122"/>
                <a:cs typeface="Times New Roman" pitchFamily="18" charset="0"/>
              </a:rPr>
              <a:t>repo</a:t>
            </a:r>
            <a:r>
              <a:rPr lang="zh-CN" altLang="en-US" sz="1800" dirty="0" smtClean="0">
                <a:latin typeface="Times New Roman" pitchFamily="18" charset="0"/>
                <a:ea typeface="宋体" pitchFamily="2" charset="-122"/>
                <a:cs typeface="Times New Roman" pitchFamily="18" charset="0"/>
              </a:rPr>
              <a:t>，固收类）</a:t>
            </a:r>
          </a:p>
          <a:p>
            <a:pPr marL="796925" lvl="1" indent="-457200"/>
            <a:r>
              <a:rPr lang="zh-CN" altLang="en-US" sz="1800" dirty="0" smtClean="0">
                <a:latin typeface="Times New Roman" pitchFamily="18" charset="0"/>
                <a:ea typeface="宋体" pitchFamily="2" charset="-122"/>
                <a:cs typeface="Times New Roman" pitchFamily="18" charset="0"/>
              </a:rPr>
              <a:t>混合型基金（股票</a:t>
            </a:r>
            <a:r>
              <a:rPr lang="en-US" altLang="zh-CN" sz="1800" dirty="0" smtClean="0">
                <a:latin typeface="Times New Roman" pitchFamily="18" charset="0"/>
                <a:ea typeface="宋体" pitchFamily="2" charset="-122"/>
                <a:cs typeface="Times New Roman" pitchFamily="18" charset="0"/>
              </a:rPr>
              <a:t>+</a:t>
            </a:r>
            <a:r>
              <a:rPr lang="zh-CN" altLang="en-US" sz="1800" dirty="0" smtClean="0">
                <a:latin typeface="Times New Roman" pitchFamily="18" charset="0"/>
                <a:ea typeface="宋体" pitchFamily="2" charset="-122"/>
                <a:cs typeface="Times New Roman" pitchFamily="18" charset="0"/>
              </a:rPr>
              <a:t>债券）</a:t>
            </a:r>
          </a:p>
          <a:p>
            <a:pPr marL="796925" lvl="1" indent="-457200"/>
            <a:r>
              <a:rPr lang="zh-CN" altLang="en-US" sz="1800" dirty="0" smtClean="0">
                <a:latin typeface="Times New Roman" pitchFamily="18" charset="0"/>
                <a:ea typeface="宋体" pitchFamily="2" charset="-122"/>
                <a:cs typeface="Times New Roman" pitchFamily="18" charset="0"/>
              </a:rPr>
              <a:t>衍生证券投资基金（衍生品：远期，</a:t>
            </a:r>
            <a:r>
              <a:rPr lang="zh-CN" altLang="en-US" sz="1800" dirty="0" smtClean="0">
                <a:solidFill>
                  <a:srgbClr val="FF0000"/>
                </a:solidFill>
                <a:latin typeface="Times New Roman" pitchFamily="18" charset="0"/>
                <a:ea typeface="宋体" pitchFamily="2" charset="-122"/>
                <a:cs typeface="Times New Roman" pitchFamily="18" charset="0"/>
              </a:rPr>
              <a:t>期货</a:t>
            </a:r>
            <a:r>
              <a:rPr lang="zh-CN" altLang="en-US" sz="1800" dirty="0" smtClean="0">
                <a:latin typeface="Times New Roman" pitchFamily="18" charset="0"/>
                <a:ea typeface="宋体" pitchFamily="2" charset="-122"/>
                <a:cs typeface="Times New Roman" pitchFamily="18" charset="0"/>
              </a:rPr>
              <a:t>，期权，互换）</a:t>
            </a:r>
            <a:endParaRPr lang="en-US" altLang="zh-CN" sz="1800" dirty="0" smtClean="0">
              <a:latin typeface="Times New Roman" pitchFamily="18" charset="0"/>
              <a:ea typeface="宋体" pitchFamily="2" charset="-122"/>
              <a:cs typeface="Times New Roman" pitchFamily="18" charset="0"/>
            </a:endParaRPr>
          </a:p>
          <a:p>
            <a:pPr marL="796925" lvl="1" indent="-457200"/>
            <a:r>
              <a:rPr lang="en-US" altLang="zh-CN" sz="1800" dirty="0" err="1" smtClean="0">
                <a:latin typeface="Times New Roman" pitchFamily="18" charset="0"/>
                <a:ea typeface="宋体" pitchFamily="2" charset="-122"/>
                <a:cs typeface="Times New Roman" pitchFamily="18" charset="0"/>
              </a:rPr>
              <a:t>Reits</a:t>
            </a:r>
            <a:endParaRPr lang="en-US" altLang="zh-CN" sz="1800" dirty="0" smtClean="0">
              <a:latin typeface="Times New Roman" pitchFamily="18" charset="0"/>
              <a:ea typeface="宋体" pitchFamily="2" charset="-122"/>
              <a:cs typeface="Times New Roman" pitchFamily="18" charset="0"/>
            </a:endParaRPr>
          </a:p>
          <a:p>
            <a:pPr marL="796925" lvl="1" indent="-457200"/>
            <a:r>
              <a:rPr lang="en-US" altLang="zh-CN" sz="1800" dirty="0" smtClean="0">
                <a:latin typeface="Times New Roman" pitchFamily="18" charset="0"/>
                <a:ea typeface="宋体" pitchFamily="2" charset="-122"/>
                <a:cs typeface="Times New Roman" pitchFamily="18" charset="0"/>
              </a:rPr>
              <a:t>FOF</a:t>
            </a:r>
            <a:endParaRPr lang="zh-CN" altLang="en-US" sz="18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pPr>
            <a:r>
              <a:rPr lang="zh-CN" altLang="en-US" sz="2000" dirty="0" smtClean="0">
                <a:latin typeface="Times New Roman" pitchFamily="18" charset="0"/>
                <a:ea typeface="宋体" pitchFamily="2" charset="-122"/>
                <a:cs typeface="Times New Roman" pitchFamily="18" charset="0"/>
              </a:rPr>
              <a:t>按照投资风格分为</a:t>
            </a:r>
          </a:p>
          <a:p>
            <a:pPr marL="796925" lvl="1" indent="-457200"/>
            <a:r>
              <a:rPr lang="zh-CN" altLang="en-US" sz="1800" dirty="0" smtClean="0">
                <a:latin typeface="Times New Roman" pitchFamily="18" charset="0"/>
                <a:ea typeface="宋体" pitchFamily="2" charset="-122"/>
                <a:cs typeface="Times New Roman" pitchFamily="18" charset="0"/>
              </a:rPr>
              <a:t>成长型基金 </a:t>
            </a:r>
          </a:p>
          <a:p>
            <a:pPr marL="796925" lvl="1" indent="-457200"/>
            <a:r>
              <a:rPr lang="zh-CN" altLang="en-US" sz="1800" dirty="0" smtClean="0">
                <a:latin typeface="Times New Roman" pitchFamily="18" charset="0"/>
                <a:ea typeface="宋体" pitchFamily="2" charset="-122"/>
                <a:cs typeface="Times New Roman" pitchFamily="18" charset="0"/>
              </a:rPr>
              <a:t>收入型基金 </a:t>
            </a:r>
            <a:endParaRPr lang="en-US" altLang="zh-CN" sz="1800" dirty="0" smtClean="0">
              <a:latin typeface="Times New Roman" pitchFamily="18" charset="0"/>
              <a:ea typeface="宋体" pitchFamily="2" charset="-122"/>
              <a:cs typeface="Times New Roman" pitchFamily="18" charset="0"/>
            </a:endParaRPr>
          </a:p>
          <a:p>
            <a:pPr marL="796925" lvl="1" indent="-457200"/>
            <a:r>
              <a:rPr lang="zh-CN" altLang="en-US" sz="1800" dirty="0" smtClean="0">
                <a:latin typeface="Times New Roman" pitchFamily="18" charset="0"/>
                <a:ea typeface="宋体" pitchFamily="2" charset="-122"/>
                <a:cs typeface="Times New Roman" pitchFamily="18" charset="0"/>
              </a:rPr>
              <a:t>平衡型基金（股债平衡，成长价值平衡） </a:t>
            </a:r>
            <a:endParaRPr lang="en-US" altLang="zh-CN" sz="1800" dirty="0" smtClean="0">
              <a:latin typeface="Times New Roman" pitchFamily="18" charset="0"/>
              <a:ea typeface="宋体" pitchFamily="2" charset="-122"/>
              <a:cs typeface="Times New Roman" pitchFamily="18" charset="0"/>
            </a:endParaRPr>
          </a:p>
          <a:p>
            <a:pPr marL="796925" lvl="1" indent="-457200"/>
            <a:endParaRPr lang="zh-CN" altLang="en-US" sz="1800" dirty="0" smtClean="0">
              <a:latin typeface="Times New Roman" pitchFamily="18" charset="0"/>
              <a:ea typeface="宋体" pitchFamily="2" charset="-122"/>
              <a:cs typeface="Times New Roman" pitchFamily="18" charset="0"/>
            </a:endParaRP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基金的分类</a:t>
            </a:r>
            <a:endParaRPr lang="zh-CN" altLang="en-US" sz="3500" b="1" dirty="0">
              <a:solidFill>
                <a:srgbClr val="002060"/>
              </a:solidFill>
            </a:endParaRPr>
          </a:p>
        </p:txBody>
      </p:sp>
    </p:spTree>
    <p:extLst>
      <p:ext uri="{BB962C8B-B14F-4D97-AF65-F5344CB8AC3E}">
        <p14:creationId xmlns:p14="http://schemas.microsoft.com/office/powerpoint/2010/main" xmlns="" val="891687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a:buFont typeface="Wingdings" panose="05000000000000000000" pitchFamily="2" charset="2"/>
              <a:buChar char="Ø"/>
            </a:pPr>
            <a:r>
              <a:rPr lang="zh-CN" altLang="en-US" sz="1800" dirty="0" smtClean="0">
                <a:latin typeface="Times New Roman" pitchFamily="18" charset="0"/>
                <a:ea typeface="宋体" pitchFamily="2" charset="-122"/>
                <a:cs typeface="Times New Roman" pitchFamily="18" charset="0"/>
              </a:rPr>
              <a:t>伞形基金 </a:t>
            </a:r>
            <a:r>
              <a:rPr lang="en-US" altLang="zh-CN" sz="1800" dirty="0" smtClean="0">
                <a:latin typeface="Times New Roman" pitchFamily="18" charset="0"/>
                <a:ea typeface="宋体" pitchFamily="2" charset="-122"/>
                <a:cs typeface="Times New Roman" pitchFamily="18" charset="0"/>
              </a:rPr>
              <a:t>(Umbrella Fund)</a:t>
            </a:r>
          </a:p>
          <a:p>
            <a:pPr marL="796925" lvl="1" indent="-457200"/>
            <a:r>
              <a:rPr lang="zh-CN" altLang="en-US" sz="1800" dirty="0" smtClean="0">
                <a:latin typeface="Times New Roman" pitchFamily="18" charset="0"/>
                <a:ea typeface="宋体" pitchFamily="2" charset="-122"/>
                <a:cs typeface="Times New Roman" pitchFamily="18" charset="0"/>
              </a:rPr>
              <a:t>是开放式基金的一种组织结构。基金发起人根据一份总的基金招募书发起设立多只相互之间可以根据规定的程序进行转换的基金，这些基金称为子基金或成分基金</a:t>
            </a:r>
            <a:r>
              <a:rPr lang="en-US" altLang="zh-CN" sz="1800" dirty="0" smtClean="0">
                <a:latin typeface="Times New Roman" pitchFamily="18" charset="0"/>
                <a:ea typeface="宋体" pitchFamily="2" charset="-122"/>
                <a:cs typeface="Times New Roman" pitchFamily="18" charset="0"/>
              </a:rPr>
              <a:t>(Sub-funds)</a:t>
            </a:r>
            <a:r>
              <a:rPr lang="zh-CN" altLang="en-US" sz="1800" dirty="0" smtClean="0">
                <a:latin typeface="Times New Roman" pitchFamily="18" charset="0"/>
                <a:ea typeface="宋体" pitchFamily="2" charset="-122"/>
                <a:cs typeface="Times New Roman" pitchFamily="18" charset="0"/>
              </a:rPr>
              <a:t>。而由这些子基金共同构成的这一基金体系就合称为伞型基金。</a:t>
            </a:r>
            <a:endParaRPr lang="en-US" altLang="zh-CN" sz="1800" dirty="0" smtClean="0">
              <a:latin typeface="Times New Roman" pitchFamily="18" charset="0"/>
              <a:ea typeface="宋体" pitchFamily="2" charset="-122"/>
              <a:cs typeface="Times New Roman" pitchFamily="18" charset="0"/>
            </a:endParaRPr>
          </a:p>
          <a:p>
            <a:pPr marL="796925" lvl="1" indent="-457200"/>
            <a:r>
              <a:rPr lang="zh-CN" altLang="en-US" sz="1800" dirty="0" smtClean="0">
                <a:latin typeface="Times New Roman" pitchFamily="18" charset="0"/>
                <a:ea typeface="宋体" pitchFamily="2" charset="-122"/>
                <a:cs typeface="Times New Roman" pitchFamily="18" charset="0"/>
              </a:rPr>
              <a:t>伞型基金不是一只具体的基金，而是同一基金发起人对由其发起、管理的多只基金的一种经营管理方式。</a:t>
            </a:r>
          </a:p>
          <a:p>
            <a:pPr>
              <a:buFont typeface="Wingdings" panose="05000000000000000000" pitchFamily="2" charset="2"/>
              <a:buChar char="Ø"/>
            </a:pPr>
            <a:r>
              <a:rPr lang="zh-CN" altLang="en-US" sz="1800" dirty="0" smtClean="0">
                <a:solidFill>
                  <a:srgbClr val="FF0000"/>
                </a:solidFill>
                <a:latin typeface="Times New Roman" pitchFamily="18" charset="0"/>
                <a:ea typeface="宋体" pitchFamily="2" charset="-122"/>
                <a:cs typeface="Times New Roman" pitchFamily="18" charset="0"/>
              </a:rPr>
              <a:t>基金中的基金（</a:t>
            </a:r>
            <a:r>
              <a:rPr lang="en-US" altLang="zh-CN" sz="1800" dirty="0" smtClean="0">
                <a:solidFill>
                  <a:srgbClr val="FF0000"/>
                </a:solidFill>
                <a:latin typeface="Times New Roman" pitchFamily="18" charset="0"/>
                <a:ea typeface="宋体" pitchFamily="2" charset="-122"/>
                <a:cs typeface="Times New Roman" pitchFamily="18" charset="0"/>
              </a:rPr>
              <a:t>Fund of Fund</a:t>
            </a:r>
            <a:r>
              <a:rPr lang="zh-CN" altLang="en-US" sz="1800" dirty="0" smtClean="0">
                <a:solidFill>
                  <a:srgbClr val="FF0000"/>
                </a:solidFill>
                <a:latin typeface="Times New Roman" pitchFamily="18" charset="0"/>
                <a:ea typeface="宋体" pitchFamily="2" charset="-122"/>
                <a:cs typeface="Times New Roman" pitchFamily="18" charset="0"/>
              </a:rPr>
              <a:t>）</a:t>
            </a:r>
            <a:endParaRPr lang="en-US" altLang="zh-CN" sz="1800" dirty="0" smtClean="0">
              <a:solidFill>
                <a:srgbClr val="FF0000"/>
              </a:solidFill>
              <a:latin typeface="Times New Roman" pitchFamily="18" charset="0"/>
              <a:ea typeface="宋体" pitchFamily="2" charset="-122"/>
              <a:cs typeface="Times New Roman" pitchFamily="18" charset="0"/>
            </a:endParaRPr>
          </a:p>
          <a:p>
            <a:pPr marL="796925" lvl="1" indent="-457200"/>
            <a:r>
              <a:rPr lang="en-US" altLang="zh-CN" sz="1800" dirty="0" err="1" smtClean="0">
                <a:latin typeface="Times New Roman" pitchFamily="18" charset="0"/>
                <a:ea typeface="宋体" pitchFamily="2" charset="-122"/>
                <a:cs typeface="Times New Roman" pitchFamily="18" charset="0"/>
              </a:rPr>
              <a:t>FoF</a:t>
            </a:r>
            <a:r>
              <a:rPr lang="zh-CN" altLang="en-US" sz="1800" dirty="0" smtClean="0">
                <a:latin typeface="Times New Roman" pitchFamily="18" charset="0"/>
                <a:ea typeface="宋体" pitchFamily="2" charset="-122"/>
                <a:cs typeface="Times New Roman" pitchFamily="18" charset="0"/>
              </a:rPr>
              <a:t>并不直接投资股票或债券，其投资范围仅限于其他基金，通过持有其他证券投资基金而间接持有股票、债券等证券资产，它是结合基金产品创新和销售渠道创新的基金新品种。</a:t>
            </a:r>
            <a:endParaRPr lang="en-US" altLang="zh-CN" sz="1800" dirty="0" smtClean="0">
              <a:latin typeface="Times New Roman" pitchFamily="18" charset="0"/>
              <a:ea typeface="宋体" pitchFamily="2" charset="-122"/>
              <a:cs typeface="Times New Roman" pitchFamily="18" charset="0"/>
            </a:endParaRPr>
          </a:p>
          <a:p>
            <a:pPr marL="796925" lvl="1" indent="-457200"/>
            <a:r>
              <a:rPr lang="en-US" altLang="zh-CN" sz="1800" dirty="0" smtClean="0">
                <a:latin typeface="Times New Roman" pitchFamily="18" charset="0"/>
                <a:ea typeface="宋体" pitchFamily="2" charset="-122"/>
                <a:cs typeface="Times New Roman" pitchFamily="18" charset="0"/>
              </a:rPr>
              <a:t>Mom (Manager of Managers)</a:t>
            </a:r>
          </a:p>
          <a:p>
            <a:pPr marL="796925" lvl="1" indent="-457200"/>
            <a:r>
              <a:rPr lang="zh-CN" altLang="en-US" sz="1800" dirty="0" smtClean="0">
                <a:latin typeface="Times New Roman" pitchFamily="18" charset="0"/>
                <a:ea typeface="宋体" pitchFamily="2" charset="-122"/>
                <a:cs typeface="Times New Roman" pitchFamily="18" charset="0"/>
              </a:rPr>
              <a:t>智能投顾 </a:t>
            </a: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基金的类型 </a:t>
            </a:r>
            <a:r>
              <a:rPr lang="en-US" altLang="zh-CN" sz="3500" b="1" dirty="0" smtClean="0">
                <a:solidFill>
                  <a:srgbClr val="002060"/>
                </a:solidFill>
              </a:rPr>
              <a:t>- Examples</a:t>
            </a:r>
            <a:endParaRPr lang="zh-CN" altLang="en-US" sz="3500" b="1" dirty="0">
              <a:solidFill>
                <a:srgbClr val="002060"/>
              </a:solidFill>
            </a:endParaRPr>
          </a:p>
        </p:txBody>
      </p:sp>
    </p:spTree>
    <p:extLst>
      <p:ext uri="{BB962C8B-B14F-4D97-AF65-F5344CB8AC3E}">
        <p14:creationId xmlns:p14="http://schemas.microsoft.com/office/powerpoint/2010/main" xmlns="" val="1491212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a:buFont typeface="Wingdings" panose="05000000000000000000" pitchFamily="2" charset="2"/>
              <a:buChar char="Ø"/>
            </a:pPr>
            <a:r>
              <a:rPr lang="zh-CN" altLang="en-US" sz="2000" dirty="0" smtClean="0">
                <a:latin typeface="Times New Roman" pitchFamily="18" charset="0"/>
                <a:ea typeface="宋体" pitchFamily="2" charset="-122"/>
                <a:cs typeface="Times New Roman" pitchFamily="18" charset="0"/>
              </a:rPr>
              <a:t>保本基金</a:t>
            </a:r>
            <a:r>
              <a:rPr lang="en-US" altLang="zh-CN" sz="2000" dirty="0" smtClean="0">
                <a:latin typeface="Times New Roman" pitchFamily="18" charset="0"/>
                <a:ea typeface="宋体" pitchFamily="2" charset="-122"/>
                <a:cs typeface="Times New Roman" pitchFamily="18" charset="0"/>
              </a:rPr>
              <a:t>(Capital Guarantee Fund)</a:t>
            </a:r>
          </a:p>
          <a:p>
            <a:pPr marL="796925" lvl="1" indent="-457200"/>
            <a:r>
              <a:rPr lang="zh-CN" altLang="en-US" sz="1800" dirty="0" smtClean="0">
                <a:latin typeface="Times New Roman" pitchFamily="18" charset="0"/>
                <a:ea typeface="宋体" pitchFamily="2" charset="-122"/>
                <a:cs typeface="Times New Roman" pitchFamily="18" charset="0"/>
              </a:rPr>
              <a:t>指在定投资期限内，对投资者所投资的本金提供一定比例（一般在</a:t>
            </a:r>
            <a:r>
              <a:rPr lang="en-US" altLang="zh-CN" sz="1800" dirty="0" smtClean="0">
                <a:latin typeface="Times New Roman" pitchFamily="18" charset="0"/>
                <a:ea typeface="宋体" pitchFamily="2" charset="-122"/>
                <a:cs typeface="Times New Roman" pitchFamily="18" charset="0"/>
              </a:rPr>
              <a:t>80</a:t>
            </a:r>
            <a:r>
              <a:rPr lang="zh-CN" altLang="en-US" sz="1800" dirty="0" smtClean="0">
                <a:latin typeface="Times New Roman" pitchFamily="18" charset="0"/>
                <a:ea typeface="宋体" pitchFamily="2" charset="-122"/>
                <a:cs typeface="Times New Roman" pitchFamily="18" charset="0"/>
              </a:rPr>
              <a:t>－</a:t>
            </a:r>
            <a:r>
              <a:rPr lang="en-US" altLang="zh-CN" sz="1800" dirty="0" smtClean="0">
                <a:latin typeface="Times New Roman" pitchFamily="18" charset="0"/>
                <a:ea typeface="宋体" pitchFamily="2" charset="-122"/>
                <a:cs typeface="Times New Roman" pitchFamily="18" charset="0"/>
              </a:rPr>
              <a:t>100</a:t>
            </a:r>
            <a:r>
              <a:rPr lang="zh-CN" altLang="en-US" sz="1800" dirty="0" smtClean="0">
                <a:latin typeface="Times New Roman" pitchFamily="18" charset="0"/>
                <a:ea typeface="宋体" pitchFamily="2" charset="-122"/>
                <a:cs typeface="Times New Roman" pitchFamily="18" charset="0"/>
              </a:rPr>
              <a:t>％）保证的基金。也就是说，基金投资者在投资期限到期日，根据基金管理人的投资结果，至少可以取回一定比例的本金，而本金未获保证的部分（指保本幅度低于</a:t>
            </a:r>
            <a:r>
              <a:rPr lang="en-US" altLang="zh-CN" sz="1800" dirty="0" smtClean="0">
                <a:latin typeface="Times New Roman" pitchFamily="18" charset="0"/>
                <a:ea typeface="宋体" pitchFamily="2" charset="-122"/>
                <a:cs typeface="Times New Roman" pitchFamily="18" charset="0"/>
              </a:rPr>
              <a:t>100</a:t>
            </a:r>
            <a:r>
              <a:rPr lang="zh-CN" altLang="en-US" sz="1800" dirty="0" smtClean="0">
                <a:latin typeface="Times New Roman" pitchFamily="18" charset="0"/>
                <a:ea typeface="宋体" pitchFamily="2" charset="-122"/>
                <a:cs typeface="Times New Roman" pitchFamily="18" charset="0"/>
              </a:rPr>
              <a:t>％的基金）和收益仍有一定的风险。</a:t>
            </a:r>
          </a:p>
          <a:p>
            <a:pPr marL="796925" lvl="1" indent="-457200"/>
            <a:r>
              <a:rPr lang="zh-CN" altLang="en-US" sz="1800" dirty="0" smtClean="0">
                <a:latin typeface="Times New Roman" pitchFamily="18" charset="0"/>
                <a:ea typeface="宋体" pitchFamily="2" charset="-122"/>
                <a:cs typeface="Times New Roman" pitchFamily="18" charset="0"/>
              </a:rPr>
              <a:t>保本基金一般是将大部分资金（如</a:t>
            </a:r>
            <a:r>
              <a:rPr lang="en-US" altLang="zh-CN" sz="1800" dirty="0" smtClean="0">
                <a:latin typeface="Times New Roman" pitchFamily="18" charset="0"/>
                <a:ea typeface="宋体" pitchFamily="2" charset="-122"/>
                <a:cs typeface="Times New Roman" pitchFamily="18" charset="0"/>
              </a:rPr>
              <a:t>80</a:t>
            </a:r>
            <a:r>
              <a:rPr lang="zh-CN" altLang="en-US" sz="1800" dirty="0" smtClean="0">
                <a:latin typeface="Times New Roman" pitchFamily="18" charset="0"/>
                <a:ea typeface="宋体" pitchFamily="2" charset="-122"/>
                <a:cs typeface="Times New Roman" pitchFamily="18" charset="0"/>
              </a:rPr>
              <a:t>％）投资于定息工具（如货币市场、债券），这部分资金主要承担保本作用；而将其它少部分资金（如</a:t>
            </a:r>
            <a:r>
              <a:rPr lang="en-US" altLang="zh-CN" sz="1800" dirty="0" smtClean="0">
                <a:latin typeface="Times New Roman" pitchFamily="18" charset="0"/>
                <a:ea typeface="宋体" pitchFamily="2" charset="-122"/>
                <a:cs typeface="Times New Roman" pitchFamily="18" charset="0"/>
              </a:rPr>
              <a:t>20</a:t>
            </a:r>
            <a:r>
              <a:rPr lang="zh-CN" altLang="en-US" sz="1800" dirty="0" smtClean="0">
                <a:latin typeface="Times New Roman" pitchFamily="18" charset="0"/>
                <a:ea typeface="宋体" pitchFamily="2" charset="-122"/>
                <a:cs typeface="Times New Roman" pitchFamily="18" charset="0"/>
              </a:rPr>
              <a:t>％）投资于高风险高收益的股票、期货、期权及其它衍生工具，以期获取较高的收益率，即使风险资产全部损失，投资于债券的资金仍可满足投资者的保本要求。</a:t>
            </a:r>
          </a:p>
          <a:p>
            <a:pPr marL="796925" lvl="1" indent="-457200"/>
            <a:endParaRPr lang="zh-CN" altLang="en-US" sz="2000" dirty="0" smtClean="0">
              <a:solidFill>
                <a:srgbClr val="2F619C"/>
              </a:solidFill>
              <a:latin typeface="Times New Roman" pitchFamily="18" charset="0"/>
              <a:ea typeface="宋体" pitchFamily="2" charset="-122"/>
              <a:cs typeface="Times New Roman" pitchFamily="18" charset="0"/>
            </a:endParaRP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基金的分类 </a:t>
            </a:r>
            <a:r>
              <a:rPr lang="en-US" altLang="zh-CN" sz="3500" b="1" dirty="0" smtClean="0">
                <a:solidFill>
                  <a:srgbClr val="002060"/>
                </a:solidFill>
              </a:rPr>
              <a:t>- Examples</a:t>
            </a:r>
            <a:endParaRPr lang="zh-CN" altLang="en-US" sz="3500" b="1" dirty="0">
              <a:solidFill>
                <a:srgbClr val="002060"/>
              </a:solidFill>
            </a:endParaRPr>
          </a:p>
        </p:txBody>
      </p:sp>
    </p:spTree>
    <p:extLst>
      <p:ext uri="{BB962C8B-B14F-4D97-AF65-F5344CB8AC3E}">
        <p14:creationId xmlns:p14="http://schemas.microsoft.com/office/powerpoint/2010/main" xmlns="" val="4007025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pPr>
              <a:buFont typeface="Wingdings" panose="05000000000000000000" pitchFamily="2" charset="2"/>
              <a:buChar char="Ø"/>
            </a:pPr>
            <a:r>
              <a:rPr lang="zh-CN" altLang="en-US" sz="2000" dirty="0" smtClean="0">
                <a:latin typeface="Times New Roman" pitchFamily="18" charset="0"/>
                <a:ea typeface="宋体" pitchFamily="2" charset="-122"/>
                <a:cs typeface="Times New Roman" pitchFamily="18" charset="0"/>
              </a:rPr>
              <a:t>交易型开放式指数基金（ </a:t>
            </a:r>
            <a:r>
              <a:rPr lang="en-US" altLang="zh-CN" sz="2000" dirty="0" smtClean="0">
                <a:latin typeface="Times New Roman" pitchFamily="18" charset="0"/>
                <a:ea typeface="宋体" pitchFamily="2" charset="-122"/>
                <a:cs typeface="Times New Roman" pitchFamily="18" charset="0"/>
              </a:rPr>
              <a:t>Exchange Traded Fund</a:t>
            </a:r>
            <a:r>
              <a:rPr lang="zh-CN" altLang="en-US" sz="2000" dirty="0" smtClean="0">
                <a:latin typeface="Times New Roman" pitchFamily="18" charset="0"/>
                <a:ea typeface="宋体" pitchFamily="2" charset="-122"/>
                <a:cs typeface="Times New Roman" pitchFamily="18" charset="0"/>
              </a:rPr>
              <a:t>，</a:t>
            </a:r>
            <a:r>
              <a:rPr lang="en-US" altLang="zh-CN" sz="2000" dirty="0" smtClean="0">
                <a:latin typeface="Times New Roman" pitchFamily="18" charset="0"/>
                <a:ea typeface="宋体" pitchFamily="2" charset="-122"/>
                <a:cs typeface="Times New Roman" pitchFamily="18" charset="0"/>
              </a:rPr>
              <a:t>ETF</a:t>
            </a:r>
            <a:r>
              <a:rPr lang="zh-CN" altLang="en-US" sz="2000" dirty="0" smtClean="0">
                <a:latin typeface="Times New Roman" pitchFamily="18" charset="0"/>
                <a:ea typeface="宋体" pitchFamily="2" charset="-122"/>
                <a:cs typeface="Times New Roman" pitchFamily="18" charset="0"/>
              </a:rPr>
              <a:t>）</a:t>
            </a:r>
          </a:p>
          <a:p>
            <a:pPr marL="796925" lvl="1" indent="-457200"/>
            <a:r>
              <a:rPr lang="zh-CN" altLang="en-US" sz="1800" dirty="0" smtClean="0">
                <a:latin typeface="Times New Roman" pitchFamily="18" charset="0"/>
                <a:ea typeface="宋体" pitchFamily="2" charset="-122"/>
                <a:cs typeface="Times New Roman" pitchFamily="18" charset="0"/>
              </a:rPr>
              <a:t>又称“交易所交易基金”。</a:t>
            </a:r>
            <a:r>
              <a:rPr lang="en-US" altLang="zh-CN" sz="1800" dirty="0" smtClean="0">
                <a:latin typeface="Times New Roman" pitchFamily="18" charset="0"/>
                <a:ea typeface="宋体" pitchFamily="2" charset="-122"/>
                <a:cs typeface="Times New Roman" pitchFamily="18" charset="0"/>
              </a:rPr>
              <a:t>ETF</a:t>
            </a:r>
            <a:r>
              <a:rPr lang="zh-CN" altLang="en-US" sz="1800" dirty="0" smtClean="0">
                <a:latin typeface="Times New Roman" pitchFamily="18" charset="0"/>
                <a:ea typeface="宋体" pitchFamily="2" charset="-122"/>
                <a:cs typeface="Times New Roman" pitchFamily="18" charset="0"/>
              </a:rPr>
              <a:t>是一种跟踪“标的指数”变化、且在证券交易所上市交易的基金。</a:t>
            </a:r>
            <a:r>
              <a:rPr lang="en-US" altLang="zh-CN" sz="1800" dirty="0" smtClean="0">
                <a:latin typeface="Times New Roman" pitchFamily="18" charset="0"/>
                <a:ea typeface="宋体" pitchFamily="2" charset="-122"/>
                <a:cs typeface="Times New Roman" pitchFamily="18" charset="0"/>
              </a:rPr>
              <a:t>ETF</a:t>
            </a:r>
            <a:r>
              <a:rPr lang="zh-CN" altLang="en-US" sz="1800" dirty="0" smtClean="0">
                <a:latin typeface="Times New Roman" pitchFamily="18" charset="0"/>
                <a:ea typeface="宋体" pitchFamily="2" charset="-122"/>
                <a:cs typeface="Times New Roman" pitchFamily="18" charset="0"/>
              </a:rPr>
              <a:t>，属于开放式基金的一种特殊类型，它综合了封闭式基金和开放式基金的优点，投资者既可以在二级市场买卖</a:t>
            </a:r>
            <a:r>
              <a:rPr lang="en-US" altLang="zh-CN" sz="1800" dirty="0" smtClean="0">
                <a:latin typeface="Times New Roman" pitchFamily="18" charset="0"/>
                <a:ea typeface="宋体" pitchFamily="2" charset="-122"/>
                <a:cs typeface="Times New Roman" pitchFamily="18" charset="0"/>
              </a:rPr>
              <a:t>ETF</a:t>
            </a:r>
            <a:r>
              <a:rPr lang="zh-CN" altLang="en-US" sz="1800" dirty="0" smtClean="0">
                <a:latin typeface="Times New Roman" pitchFamily="18" charset="0"/>
                <a:ea typeface="宋体" pitchFamily="2" charset="-122"/>
                <a:cs typeface="Times New Roman" pitchFamily="18" charset="0"/>
              </a:rPr>
              <a:t>份额，又可以向基金管理公司申购或赎回</a:t>
            </a:r>
            <a:r>
              <a:rPr lang="en-US" altLang="zh-CN" sz="1800" dirty="0" smtClean="0">
                <a:latin typeface="Times New Roman" pitchFamily="18" charset="0"/>
                <a:ea typeface="宋体" pitchFamily="2" charset="-122"/>
                <a:cs typeface="Times New Roman" pitchFamily="18" charset="0"/>
              </a:rPr>
              <a:t>ETF</a:t>
            </a:r>
            <a:r>
              <a:rPr lang="zh-CN" altLang="en-US" sz="1800" dirty="0" smtClean="0">
                <a:latin typeface="Times New Roman" pitchFamily="18" charset="0"/>
                <a:ea typeface="宋体" pitchFamily="2" charset="-122"/>
                <a:cs typeface="Times New Roman" pitchFamily="18" charset="0"/>
              </a:rPr>
              <a:t>份额。</a:t>
            </a:r>
            <a:endParaRPr lang="en-US" altLang="zh-CN" sz="1800" dirty="0" smtClean="0">
              <a:latin typeface="Times New Roman" pitchFamily="18" charset="0"/>
              <a:ea typeface="宋体" pitchFamily="2" charset="-122"/>
              <a:cs typeface="Times New Roman" pitchFamily="18" charset="0"/>
            </a:endParaRPr>
          </a:p>
          <a:p>
            <a:pPr marL="796925" lvl="1" indent="-457200"/>
            <a:endParaRPr lang="zh-CN" altLang="en-US" sz="18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pPr>
            <a:r>
              <a:rPr lang="zh-CN" altLang="en-US" sz="2000" dirty="0">
                <a:latin typeface="Times New Roman" pitchFamily="18" charset="0"/>
                <a:ea typeface="宋体" pitchFamily="2" charset="-122"/>
                <a:cs typeface="Times New Roman" pitchFamily="18" charset="0"/>
              </a:rPr>
              <a:t>上市开放式基金 （</a:t>
            </a:r>
            <a:r>
              <a:rPr lang="en-US" altLang="zh-CN" sz="2000" dirty="0">
                <a:latin typeface="Times New Roman" pitchFamily="18" charset="0"/>
                <a:ea typeface="宋体" pitchFamily="2" charset="-122"/>
                <a:cs typeface="Times New Roman" pitchFamily="18" charset="0"/>
              </a:rPr>
              <a:t>Listed Open-Ended Fund, LOF</a:t>
            </a:r>
            <a:r>
              <a:rPr lang="zh-CN" altLang="en-US" sz="2000" dirty="0">
                <a:latin typeface="Times New Roman" pitchFamily="18" charset="0"/>
                <a:ea typeface="宋体" pitchFamily="2" charset="-122"/>
                <a:cs typeface="Times New Roman" pitchFamily="18" charset="0"/>
              </a:rPr>
              <a:t>）</a:t>
            </a:r>
          </a:p>
          <a:p>
            <a:pPr marL="796925" lvl="1" indent="-457200"/>
            <a:r>
              <a:rPr lang="en-US" altLang="zh-CN" sz="1800" dirty="0" smtClean="0">
                <a:latin typeface="Times New Roman" pitchFamily="18" charset="0"/>
                <a:ea typeface="宋体" pitchFamily="2" charset="-122"/>
                <a:cs typeface="Times New Roman" pitchFamily="18" charset="0"/>
              </a:rPr>
              <a:t>LOF</a:t>
            </a:r>
            <a:r>
              <a:rPr lang="zh-CN" altLang="en-US" sz="1800" dirty="0" smtClean="0">
                <a:latin typeface="Times New Roman" pitchFamily="18" charset="0"/>
                <a:ea typeface="宋体" pitchFamily="2" charset="-122"/>
                <a:cs typeface="Times New Roman" pitchFamily="18" charset="0"/>
              </a:rPr>
              <a:t>发行结束后</a:t>
            </a:r>
            <a:r>
              <a:rPr lang="en-US" altLang="zh-CN" sz="1800" dirty="0" smtClean="0">
                <a:latin typeface="Times New Roman" pitchFamily="18" charset="0"/>
                <a:ea typeface="宋体" pitchFamily="2" charset="-122"/>
                <a:cs typeface="Times New Roman" pitchFamily="18" charset="0"/>
              </a:rPr>
              <a:t>,</a:t>
            </a:r>
            <a:r>
              <a:rPr lang="zh-CN" altLang="en-US" sz="1800" dirty="0" smtClean="0">
                <a:latin typeface="Times New Roman" pitchFamily="18" charset="0"/>
                <a:ea typeface="宋体" pitchFamily="2" charset="-122"/>
                <a:cs typeface="Times New Roman" pitchFamily="18" charset="0"/>
              </a:rPr>
              <a:t>投资者既可以在指定网点申购与赎回基金份额</a:t>
            </a:r>
            <a:r>
              <a:rPr lang="en-US" altLang="zh-CN" sz="1800" dirty="0" smtClean="0">
                <a:latin typeface="Times New Roman" pitchFamily="18" charset="0"/>
                <a:ea typeface="宋体" pitchFamily="2" charset="-122"/>
                <a:cs typeface="Times New Roman" pitchFamily="18" charset="0"/>
              </a:rPr>
              <a:t>,</a:t>
            </a:r>
            <a:r>
              <a:rPr lang="zh-CN" altLang="en-US" sz="1800" dirty="0" smtClean="0">
                <a:latin typeface="Times New Roman" pitchFamily="18" charset="0"/>
                <a:ea typeface="宋体" pitchFamily="2" charset="-122"/>
                <a:cs typeface="Times New Roman" pitchFamily="18" charset="0"/>
              </a:rPr>
              <a:t>也可以在交易所买卖该基金。</a:t>
            </a:r>
          </a:p>
          <a:p>
            <a:pPr marL="796925" lvl="1" indent="-457200"/>
            <a:endParaRPr lang="zh-CN" altLang="en-US" sz="2000" dirty="0" smtClean="0">
              <a:solidFill>
                <a:srgbClr val="2F619C"/>
              </a:solidFill>
              <a:latin typeface="Times New Roman" pitchFamily="18" charset="0"/>
              <a:ea typeface="宋体" pitchFamily="2" charset="-122"/>
              <a:cs typeface="Times New Roman" pitchFamily="18" charset="0"/>
            </a:endParaRP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基金的分类 </a:t>
            </a:r>
            <a:r>
              <a:rPr lang="en-US" altLang="zh-CN" sz="3500" b="1" dirty="0" smtClean="0">
                <a:solidFill>
                  <a:srgbClr val="002060"/>
                </a:solidFill>
              </a:rPr>
              <a:t>- Examples</a:t>
            </a:r>
            <a:endParaRPr lang="zh-CN" altLang="en-US" sz="3500" b="1" dirty="0">
              <a:solidFill>
                <a:srgbClr val="002060"/>
              </a:solidFill>
            </a:endParaRPr>
          </a:p>
        </p:txBody>
      </p:sp>
    </p:spTree>
    <p:extLst>
      <p:ext uri="{BB962C8B-B14F-4D97-AF65-F5344CB8AC3E}">
        <p14:creationId xmlns:p14="http://schemas.microsoft.com/office/powerpoint/2010/main" xmlns="" val="241144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GB" altLang="zh-CN" sz="3600" dirty="0">
                <a:ea typeface="宋体" pitchFamily="2" charset="-122"/>
              </a:rPr>
              <a:t>Mutual </a:t>
            </a:r>
            <a:r>
              <a:rPr lang="en-US" altLang="zh-CN" sz="3600" dirty="0" smtClean="0">
                <a:ea typeface="宋体" pitchFamily="2" charset="-122"/>
              </a:rPr>
              <a:t>F</a:t>
            </a:r>
            <a:r>
              <a:rPr lang="en-GB" altLang="zh-CN" sz="3600" dirty="0" smtClean="0">
                <a:ea typeface="宋体" pitchFamily="2" charset="-122"/>
              </a:rPr>
              <a:t>und </a:t>
            </a:r>
            <a:r>
              <a:rPr lang="en-US" altLang="zh-CN" sz="3600" dirty="0" smtClean="0">
                <a:ea typeface="宋体" pitchFamily="2" charset="-122"/>
              </a:rPr>
              <a:t>Structure</a:t>
            </a:r>
            <a:r>
              <a:rPr lang="en-GB" altLang="zh-CN" sz="3600" dirty="0" smtClean="0">
                <a:ea typeface="宋体" pitchFamily="2" charset="-122"/>
              </a:rPr>
              <a:t/>
            </a:r>
            <a:br>
              <a:rPr lang="en-GB" altLang="zh-CN" sz="3600" dirty="0" smtClean="0">
                <a:ea typeface="宋体" pitchFamily="2" charset="-122"/>
              </a:rPr>
            </a:br>
            <a:r>
              <a:rPr lang="zh-CN" altLang="en-US" sz="3500" b="1" dirty="0">
                <a:solidFill>
                  <a:srgbClr val="002060"/>
                </a:solidFill>
              </a:rPr>
              <a:t>共</a:t>
            </a:r>
            <a:r>
              <a:rPr lang="zh-CN" altLang="en-US" sz="3500" b="1" dirty="0" smtClean="0">
                <a:solidFill>
                  <a:srgbClr val="002060"/>
                </a:solidFill>
              </a:rPr>
              <a:t>同基金的结构</a:t>
            </a:r>
            <a:endParaRPr kumimoji="1" lang="ja-JP" altLang="en-US" sz="3500" dirty="0"/>
          </a:p>
        </p:txBody>
      </p:sp>
    </p:spTree>
    <p:extLst>
      <p:ext uri="{BB962C8B-B14F-4D97-AF65-F5344CB8AC3E}">
        <p14:creationId xmlns:p14="http://schemas.microsoft.com/office/powerpoint/2010/main" xmlns="" val="2179050104"/>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04800" y="1295400"/>
            <a:ext cx="8229600" cy="4525963"/>
          </a:xfrm>
        </p:spPr>
        <p:txBody>
          <a:bodyPr/>
          <a:lstStyle/>
          <a:p>
            <a:pPr>
              <a:buFont typeface="Wingdings" panose="05000000000000000000" pitchFamily="2" charset="2"/>
              <a:buChar char="Ø"/>
            </a:pPr>
            <a:r>
              <a:rPr lang="en-US" altLang="zh-CN" sz="2000" dirty="0" smtClean="0">
                <a:latin typeface="Times New Roman" pitchFamily="18" charset="0"/>
                <a:ea typeface="宋体" pitchFamily="2" charset="-122"/>
                <a:cs typeface="Times New Roman" pitchFamily="18" charset="0"/>
              </a:rPr>
              <a:t>Individual</a:t>
            </a:r>
          </a:p>
          <a:p>
            <a:pPr>
              <a:buFont typeface="Wingdings" panose="05000000000000000000" pitchFamily="2" charset="2"/>
              <a:buChar char="Ø"/>
            </a:pPr>
            <a:r>
              <a:rPr lang="en-US" altLang="zh-CN" sz="2000" dirty="0" smtClean="0">
                <a:latin typeface="Times New Roman" pitchFamily="18" charset="0"/>
                <a:ea typeface="宋体" pitchFamily="2" charset="-122"/>
                <a:cs typeface="Times New Roman" pitchFamily="18" charset="0"/>
              </a:rPr>
              <a:t>Mutual Fund Company</a:t>
            </a:r>
          </a:p>
          <a:p>
            <a:pPr>
              <a:buFont typeface="Wingdings" panose="05000000000000000000" pitchFamily="2" charset="2"/>
              <a:buChar char="Ø"/>
            </a:pPr>
            <a:r>
              <a:rPr lang="en-US" altLang="zh-CN" sz="2000" dirty="0" smtClean="0">
                <a:latin typeface="Times New Roman" pitchFamily="18" charset="0"/>
                <a:ea typeface="宋体" pitchFamily="2" charset="-122"/>
                <a:cs typeface="Times New Roman" pitchFamily="18" charset="0"/>
              </a:rPr>
              <a:t>Investment Manager </a:t>
            </a:r>
            <a:r>
              <a:rPr lang="zh-CN" altLang="en-US" sz="2000" dirty="0" smtClean="0">
                <a:latin typeface="Times New Roman" pitchFamily="18" charset="0"/>
                <a:ea typeface="宋体" pitchFamily="2" charset="-122"/>
                <a:cs typeface="Times New Roman" pitchFamily="18" charset="0"/>
              </a:rPr>
              <a:t>投资管理人</a:t>
            </a:r>
            <a:endParaRPr lang="en-US" altLang="zh-CN" sz="20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pPr>
            <a:r>
              <a:rPr lang="en-US" altLang="zh-CN" sz="2000" dirty="0" smtClean="0">
                <a:latin typeface="Times New Roman" pitchFamily="18" charset="0"/>
                <a:ea typeface="宋体" pitchFamily="2" charset="-122"/>
                <a:cs typeface="Times New Roman" pitchFamily="18" charset="0"/>
              </a:rPr>
              <a:t>Broker</a:t>
            </a:r>
          </a:p>
          <a:p>
            <a:pPr>
              <a:buFont typeface="Wingdings" panose="05000000000000000000" pitchFamily="2" charset="2"/>
              <a:buChar char="Ø"/>
            </a:pPr>
            <a:r>
              <a:rPr lang="en-US" altLang="zh-CN" sz="2000" dirty="0" smtClean="0">
                <a:latin typeface="Times New Roman" pitchFamily="18" charset="0"/>
                <a:ea typeface="宋体" pitchFamily="2" charset="-122"/>
                <a:cs typeface="Times New Roman" pitchFamily="18" charset="0"/>
              </a:rPr>
              <a:t>Custodian Bank </a:t>
            </a:r>
            <a:r>
              <a:rPr lang="zh-CN" altLang="en-US" sz="2000" dirty="0" smtClean="0">
                <a:latin typeface="Times New Roman" pitchFamily="18" charset="0"/>
                <a:ea typeface="宋体" pitchFamily="2" charset="-122"/>
                <a:cs typeface="Times New Roman" pitchFamily="18" charset="0"/>
              </a:rPr>
              <a:t>托管人</a:t>
            </a:r>
            <a:endParaRPr lang="en-US" altLang="zh-CN" sz="20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pPr>
            <a:r>
              <a:rPr lang="en-US" altLang="zh-CN" sz="2000" dirty="0" smtClean="0">
                <a:latin typeface="Times New Roman" pitchFamily="18" charset="0"/>
                <a:ea typeface="宋体" pitchFamily="2" charset="-122"/>
                <a:cs typeface="Times New Roman" pitchFamily="18" charset="0"/>
              </a:rPr>
              <a:t>Shareholder Service  </a:t>
            </a: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500" b="1" dirty="0" smtClean="0">
                <a:solidFill>
                  <a:srgbClr val="002060"/>
                </a:solidFill>
              </a:rPr>
              <a:t>Who </a:t>
            </a:r>
            <a:r>
              <a:rPr lang="en-US" altLang="zh-CN" sz="3500" b="1" dirty="0">
                <a:solidFill>
                  <a:srgbClr val="002060"/>
                </a:solidFill>
              </a:rPr>
              <a:t>are the players</a:t>
            </a:r>
            <a:r>
              <a:rPr lang="en-US" altLang="zh-CN" sz="3500" b="1" dirty="0" smtClean="0">
                <a:solidFill>
                  <a:srgbClr val="002060"/>
                </a:solidFill>
              </a:rPr>
              <a:t>?</a:t>
            </a:r>
            <a:endParaRPr lang="zh-CN" altLang="en-US" sz="3500" b="1" dirty="0">
              <a:solidFill>
                <a:srgbClr val="002060"/>
              </a:solidFill>
            </a:endParaRPr>
          </a:p>
        </p:txBody>
      </p:sp>
    </p:spTree>
    <p:extLst>
      <p:ext uri="{BB962C8B-B14F-4D97-AF65-F5344CB8AC3E}">
        <p14:creationId xmlns:p14="http://schemas.microsoft.com/office/powerpoint/2010/main" xmlns="" val="12405848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buFont typeface="Wingdings" panose="05000000000000000000" pitchFamily="2" charset="2"/>
              <a:buChar char="Ø"/>
            </a:pPr>
            <a:r>
              <a:rPr lang="zh-CN" altLang="en-US" sz="2000" b="0" dirty="0" smtClean="0">
                <a:latin typeface="Times New Roman" pitchFamily="18" charset="0"/>
                <a:ea typeface="宋体" pitchFamily="2" charset="-122"/>
                <a:cs typeface="Times New Roman" pitchFamily="18" charset="0"/>
              </a:rPr>
              <a:t>若共同基金以公司的形式设立就有董事，若以信托的形式设立就有信托人。在实践中，它们是完全相同的组织，基金业内使用这两个词的意思也是相同的。</a:t>
            </a:r>
          </a:p>
          <a:p>
            <a:pPr>
              <a:buFont typeface="Wingdings" panose="05000000000000000000" pitchFamily="2" charset="2"/>
              <a:buChar char="Ø"/>
            </a:pPr>
            <a:r>
              <a:rPr lang="zh-CN" altLang="en-US" sz="2000" b="0" dirty="0" smtClean="0">
                <a:latin typeface="Times New Roman" pitchFamily="18" charset="0"/>
                <a:ea typeface="宋体" pitchFamily="2" charset="-122"/>
                <a:cs typeface="Times New Roman" pitchFamily="18" charset="0"/>
              </a:rPr>
              <a:t>董事要确保基金的服务提供机构特别是管理公司为基金持有人的最大利益尽职尽责。</a:t>
            </a:r>
          </a:p>
          <a:p>
            <a:pPr>
              <a:buFont typeface="Wingdings" panose="05000000000000000000" pitchFamily="2" charset="2"/>
              <a:buChar char="Ø"/>
            </a:pPr>
            <a:r>
              <a:rPr lang="zh-CN" altLang="en-US" sz="2000" b="0" dirty="0" smtClean="0">
                <a:latin typeface="Times New Roman" pitchFamily="18" charset="0"/>
                <a:ea typeface="宋体" pitchFamily="2" charset="-122"/>
                <a:cs typeface="Times New Roman" pitchFamily="18" charset="0"/>
              </a:rPr>
              <a:t>由于认识到董事隶属于管理公司，存在内在的利益冲突，</a:t>
            </a:r>
            <a:r>
              <a:rPr lang="en-US" altLang="zh-CN" sz="2000" b="0" dirty="0" smtClean="0">
                <a:latin typeface="Times New Roman" pitchFamily="18" charset="0"/>
                <a:ea typeface="宋体" pitchFamily="2" charset="-122"/>
                <a:cs typeface="Times New Roman" pitchFamily="18" charset="0"/>
              </a:rPr>
              <a:t>1940</a:t>
            </a:r>
            <a:r>
              <a:rPr lang="zh-CN" altLang="en-US" sz="2000" b="0" dirty="0" smtClean="0">
                <a:latin typeface="Times New Roman" pitchFamily="18" charset="0"/>
                <a:ea typeface="宋体" pitchFamily="2" charset="-122"/>
                <a:cs typeface="Times New Roman" pitchFamily="18" charset="0"/>
              </a:rPr>
              <a:t>年以及</a:t>
            </a:r>
            <a:r>
              <a:rPr lang="en-US" altLang="zh-CN" sz="2000" b="0" dirty="0" smtClean="0">
                <a:latin typeface="Times New Roman" pitchFamily="18" charset="0"/>
                <a:ea typeface="宋体" pitchFamily="2" charset="-122"/>
                <a:cs typeface="Times New Roman" pitchFamily="18" charset="0"/>
              </a:rPr>
              <a:t>1970</a:t>
            </a:r>
            <a:r>
              <a:rPr lang="zh-CN" altLang="en-US" sz="2000" b="0" dirty="0" smtClean="0">
                <a:latin typeface="Times New Roman" pitchFamily="18" charset="0"/>
                <a:ea typeface="宋体" pitchFamily="2" charset="-122"/>
                <a:cs typeface="Times New Roman" pitchFamily="18" charset="0"/>
              </a:rPr>
              <a:t>年的</a:t>
            </a:r>
            <a:r>
              <a:rPr lang="en-US" altLang="zh-CN" sz="2000" b="0" dirty="0" smtClean="0">
                <a:latin typeface="Times New Roman" pitchFamily="18" charset="0"/>
                <a:ea typeface="宋体" pitchFamily="2" charset="-122"/>
                <a:cs typeface="Times New Roman" pitchFamily="18" charset="0"/>
              </a:rPr>
              <a:t>《</a:t>
            </a:r>
            <a:r>
              <a:rPr lang="zh-CN" altLang="en-US" sz="2000" b="0" dirty="0" smtClean="0">
                <a:latin typeface="Times New Roman" pitchFamily="18" charset="0"/>
                <a:ea typeface="宋体" pitchFamily="2" charset="-122"/>
                <a:cs typeface="Times New Roman" pitchFamily="18" charset="0"/>
              </a:rPr>
              <a:t>投资公司法</a:t>
            </a:r>
            <a:r>
              <a:rPr lang="en-US" altLang="zh-CN" sz="2000" b="0" dirty="0" smtClean="0">
                <a:latin typeface="Times New Roman" pitchFamily="18" charset="0"/>
                <a:ea typeface="宋体" pitchFamily="2" charset="-122"/>
                <a:cs typeface="Times New Roman" pitchFamily="18" charset="0"/>
              </a:rPr>
              <a:t>》</a:t>
            </a:r>
            <a:r>
              <a:rPr lang="zh-CN" altLang="en-US" sz="2000" b="0" dirty="0" smtClean="0">
                <a:latin typeface="Times New Roman" pitchFamily="18" charset="0"/>
                <a:ea typeface="宋体" pitchFamily="2" charset="-122"/>
                <a:cs typeface="Times New Roman" pitchFamily="18" charset="0"/>
              </a:rPr>
              <a:t>及其修订案强化了董事的独立性，“独立”被定义为与管理公司、投资顾问、主销售商、法律咨询机构或任何交易成员没有隶属关系。</a:t>
            </a: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500" b="1" dirty="0" smtClean="0">
                <a:solidFill>
                  <a:srgbClr val="002060"/>
                </a:solidFill>
              </a:rPr>
              <a:t>Who </a:t>
            </a:r>
            <a:r>
              <a:rPr lang="en-US" altLang="zh-CN" sz="3500" b="1" dirty="0">
                <a:solidFill>
                  <a:srgbClr val="002060"/>
                </a:solidFill>
              </a:rPr>
              <a:t>are the players</a:t>
            </a:r>
            <a:r>
              <a:rPr lang="en-US" altLang="zh-CN" sz="3500" b="1" dirty="0" smtClean="0">
                <a:solidFill>
                  <a:srgbClr val="002060"/>
                </a:solidFill>
              </a:rPr>
              <a:t>? - </a:t>
            </a:r>
            <a:r>
              <a:rPr lang="zh-CN" altLang="en-US" sz="3500" b="1" dirty="0" smtClean="0">
                <a:solidFill>
                  <a:srgbClr val="002060"/>
                </a:solidFill>
              </a:rPr>
              <a:t>基</a:t>
            </a:r>
            <a:r>
              <a:rPr lang="zh-CN" altLang="en-US" sz="3500" b="1" dirty="0">
                <a:solidFill>
                  <a:srgbClr val="002060"/>
                </a:solidFill>
              </a:rPr>
              <a:t>金董事</a:t>
            </a:r>
          </a:p>
        </p:txBody>
      </p:sp>
    </p:spTree>
    <p:extLst>
      <p:ext uri="{BB962C8B-B14F-4D97-AF65-F5344CB8AC3E}">
        <p14:creationId xmlns:p14="http://schemas.microsoft.com/office/powerpoint/2010/main" xmlns="" val="260282188"/>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pPr>
              <a:buFont typeface="Wingdings" panose="05000000000000000000" pitchFamily="2" charset="2"/>
              <a:buChar char="Ø"/>
            </a:pPr>
            <a:r>
              <a:rPr lang="zh-CN" altLang="en-US" sz="2000" b="0" dirty="0" smtClean="0">
                <a:latin typeface="Times New Roman" pitchFamily="18" charset="0"/>
                <a:ea typeface="宋体" pitchFamily="2" charset="-122"/>
                <a:cs typeface="Times New Roman" pitchFamily="18" charset="0"/>
              </a:rPr>
              <a:t>大多数基金不是孤立地存在，而是由专业运营共同基金的机构</a:t>
            </a:r>
            <a:r>
              <a:rPr lang="en-US" altLang="zh-CN" sz="2000" b="0" dirty="0" smtClean="0">
                <a:latin typeface="Times New Roman" pitchFamily="18" charset="0"/>
                <a:ea typeface="宋体" pitchFamily="2" charset="-122"/>
                <a:cs typeface="Times New Roman" pitchFamily="18" charset="0"/>
              </a:rPr>
              <a:t>——</a:t>
            </a:r>
            <a:r>
              <a:rPr lang="zh-CN" altLang="en-US" sz="2000" b="0" dirty="0" smtClean="0">
                <a:latin typeface="Times New Roman" pitchFamily="18" charset="0"/>
                <a:ea typeface="宋体" pitchFamily="2" charset="-122"/>
                <a:cs typeface="Times New Roman" pitchFamily="18" charset="0"/>
              </a:rPr>
              <a:t>管理公司组织起来的一个基金家族类的一部分，并从中得到共同的服务。</a:t>
            </a:r>
          </a:p>
          <a:p>
            <a:pPr>
              <a:buFont typeface="Wingdings" panose="05000000000000000000" pitchFamily="2" charset="2"/>
              <a:buChar char="Ø"/>
            </a:pPr>
            <a:r>
              <a:rPr lang="zh-CN" altLang="en-US" sz="2000" b="0" dirty="0" smtClean="0">
                <a:latin typeface="Times New Roman" pitchFamily="18" charset="0"/>
                <a:ea typeface="宋体" pitchFamily="2" charset="-122"/>
                <a:cs typeface="Times New Roman" pitchFamily="18" charset="0"/>
              </a:rPr>
              <a:t>管理公司一般都要提供或者监督全部核心的服务，包括基金行政管理、投资顾问、主销售和过户代理处理。通常情况为每个服务单位被设置成为管理公司的一个独立子公司。</a:t>
            </a: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500" b="1" dirty="0" smtClean="0">
                <a:solidFill>
                  <a:srgbClr val="002060"/>
                </a:solidFill>
              </a:rPr>
              <a:t>Who </a:t>
            </a:r>
            <a:r>
              <a:rPr lang="en-US" altLang="zh-CN" sz="3500" b="1" dirty="0">
                <a:solidFill>
                  <a:srgbClr val="002060"/>
                </a:solidFill>
              </a:rPr>
              <a:t>are the players</a:t>
            </a:r>
            <a:r>
              <a:rPr lang="en-US" altLang="zh-CN" sz="3500" b="1" dirty="0" smtClean="0">
                <a:solidFill>
                  <a:srgbClr val="002060"/>
                </a:solidFill>
              </a:rPr>
              <a:t>? - </a:t>
            </a:r>
            <a:r>
              <a:rPr lang="zh-CN" altLang="en-US" sz="3500" b="1" dirty="0" smtClean="0">
                <a:solidFill>
                  <a:srgbClr val="002060"/>
                </a:solidFill>
              </a:rPr>
              <a:t>基金管理公司</a:t>
            </a:r>
            <a:endParaRPr lang="zh-CN" altLang="en-US" sz="3500" b="1" dirty="0">
              <a:solidFill>
                <a:srgbClr val="002060"/>
              </a:solidFill>
            </a:endParaRPr>
          </a:p>
        </p:txBody>
      </p:sp>
    </p:spTree>
    <p:extLst>
      <p:ext uri="{BB962C8B-B14F-4D97-AF65-F5344CB8AC3E}">
        <p14:creationId xmlns:p14="http://schemas.microsoft.com/office/powerpoint/2010/main" xmlns="" val="140455491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19088" y="1370013"/>
            <a:ext cx="8505825" cy="715962"/>
          </a:xfrm>
        </p:spPr>
        <p:txBody>
          <a:bodyPr/>
          <a:lstStyle/>
          <a:p>
            <a:r>
              <a:rPr lang="en-US" altLang="zh-CN" dirty="0" smtClean="0">
                <a:solidFill>
                  <a:srgbClr val="2F619C"/>
                </a:solidFill>
                <a:latin typeface="Times New Roman" pitchFamily="18" charset="0"/>
                <a:ea typeface="宋体" pitchFamily="2" charset="-122"/>
                <a:cs typeface="Times New Roman" pitchFamily="18" charset="0"/>
              </a:rPr>
              <a:t/>
            </a:r>
            <a:br>
              <a:rPr lang="en-US" altLang="zh-CN" dirty="0" smtClean="0">
                <a:solidFill>
                  <a:srgbClr val="2F619C"/>
                </a:solidFill>
                <a:latin typeface="Times New Roman" pitchFamily="18" charset="0"/>
                <a:ea typeface="宋体" pitchFamily="2" charset="-122"/>
                <a:cs typeface="Times New Roman" pitchFamily="18" charset="0"/>
              </a:rPr>
            </a:br>
            <a:endParaRPr lang="en-US" altLang="zh-CN" dirty="0" smtClean="0">
              <a:ea typeface="宋体" pitchFamily="2" charset="-122"/>
              <a:cs typeface="Times New Roman" pitchFamily="18" charset="0"/>
            </a:endParaRPr>
          </a:p>
        </p:txBody>
      </p:sp>
      <p:sp>
        <p:nvSpPr>
          <p:cNvPr id="22531" name="Rectangle 3"/>
          <p:cNvSpPr>
            <a:spLocks noGrp="1" noChangeArrowheads="1"/>
          </p:cNvSpPr>
          <p:nvPr>
            <p:ph idx="1"/>
          </p:nvPr>
        </p:nvSpPr>
        <p:spPr/>
        <p:txBody>
          <a:bodyPr/>
          <a:lstStyle/>
          <a:p>
            <a:pPr>
              <a:buFont typeface="Wingdings" panose="05000000000000000000" pitchFamily="2" charset="2"/>
              <a:buChar char="Ø"/>
            </a:pPr>
            <a:r>
              <a:rPr lang="zh-CN" altLang="en-US" sz="1800" b="0" dirty="0" smtClean="0">
                <a:latin typeface="Times New Roman" pitchFamily="18" charset="0"/>
                <a:ea typeface="宋体" pitchFamily="2" charset="-122"/>
                <a:cs typeface="Times New Roman" pitchFamily="18" charset="0"/>
              </a:rPr>
              <a:t>因法规（如托管、审计），或者规模经济的考虑，管理公司将一些服务转包给外部服务商。</a:t>
            </a:r>
          </a:p>
          <a:p>
            <a:pPr lvl="1"/>
            <a:r>
              <a:rPr lang="zh-CN" altLang="en-US" sz="1800" dirty="0" smtClean="0">
                <a:latin typeface="Times New Roman" pitchFamily="18" charset="0"/>
                <a:ea typeface="宋体" pitchFamily="2" charset="-122"/>
                <a:cs typeface="Times New Roman" pitchFamily="18" charset="0"/>
              </a:rPr>
              <a:t>投资顾问</a:t>
            </a:r>
          </a:p>
          <a:p>
            <a:pPr lvl="1"/>
            <a:r>
              <a:rPr lang="zh-CN" altLang="en-US" sz="1800" dirty="0" smtClean="0">
                <a:latin typeface="Times New Roman" pitchFamily="18" charset="0"/>
                <a:ea typeface="宋体" pitchFamily="2" charset="-122"/>
                <a:cs typeface="Times New Roman" pitchFamily="18" charset="0"/>
              </a:rPr>
              <a:t>过户代理人</a:t>
            </a:r>
          </a:p>
          <a:p>
            <a:pPr lvl="1"/>
            <a:r>
              <a:rPr lang="zh-CN" altLang="en-US" sz="1800" dirty="0" smtClean="0">
                <a:latin typeface="Times New Roman" pitchFamily="18" charset="0"/>
                <a:ea typeface="宋体" pitchFamily="2" charset="-122"/>
                <a:cs typeface="Times New Roman" pitchFamily="18" charset="0"/>
              </a:rPr>
              <a:t>基金会计人</a:t>
            </a:r>
          </a:p>
          <a:p>
            <a:pPr lvl="1"/>
            <a:r>
              <a:rPr lang="zh-CN" altLang="en-US" sz="1800" dirty="0" smtClean="0">
                <a:latin typeface="Times New Roman" pitchFamily="18" charset="0"/>
                <a:ea typeface="宋体" pitchFamily="2" charset="-122"/>
                <a:cs typeface="Times New Roman" pitchFamily="18" charset="0"/>
              </a:rPr>
              <a:t>托管人</a:t>
            </a:r>
          </a:p>
          <a:p>
            <a:pPr lvl="1"/>
            <a:r>
              <a:rPr lang="zh-CN" altLang="en-US" sz="1800" dirty="0" smtClean="0">
                <a:latin typeface="Times New Roman" pitchFamily="18" charset="0"/>
                <a:ea typeface="宋体" pitchFamily="2" charset="-122"/>
                <a:cs typeface="Times New Roman" pitchFamily="18" charset="0"/>
              </a:rPr>
              <a:t>审计人</a:t>
            </a:r>
          </a:p>
          <a:p>
            <a:pPr lvl="1"/>
            <a:r>
              <a:rPr lang="zh-CN" altLang="en-US" sz="1800" dirty="0" smtClean="0">
                <a:latin typeface="Times New Roman" pitchFamily="18" charset="0"/>
                <a:ea typeface="宋体" pitchFamily="2" charset="-122"/>
                <a:cs typeface="Times New Roman" pitchFamily="18" charset="0"/>
              </a:rPr>
              <a:t>咨询和法律事务公司</a:t>
            </a:r>
          </a:p>
          <a:p>
            <a:pPr lvl="1"/>
            <a:r>
              <a:rPr lang="zh-CN" altLang="en-US" sz="1800" dirty="0" smtClean="0">
                <a:latin typeface="Times New Roman" pitchFamily="18" charset="0"/>
                <a:ea typeface="宋体" pitchFamily="2" charset="-122"/>
                <a:cs typeface="Times New Roman" pitchFamily="18" charset="0"/>
              </a:rPr>
              <a:t>分析师和评级代理人</a:t>
            </a:r>
          </a:p>
        </p:txBody>
      </p:sp>
      <p:sp>
        <p:nvSpPr>
          <p:cNvPr id="4" name="Rectangle 2"/>
          <p:cNvSpPr txBox="1">
            <a:spLocks noChangeArrowheads="1"/>
          </p:cNvSpPr>
          <p:nvPr/>
        </p:nvSpPr>
        <p:spPr bwMode="auto">
          <a:xfrm>
            <a:off x="511175" y="290513"/>
            <a:ext cx="8505825" cy="357187"/>
          </a:xfrm>
          <a:prstGeom prst="rect">
            <a:avLst/>
          </a:prstGeom>
          <a:noFill/>
          <a:ln w="9525" algn="ctr">
            <a:noFill/>
            <a:miter lim="800000"/>
            <a:headEnd/>
            <a:tailEnd/>
          </a:ln>
        </p:spPr>
        <p:txBody>
          <a:bodyPr lIns="0" tIns="0" rIns="0" bIns="0">
            <a:spAutoFit/>
          </a:bodyPr>
          <a:lstStyle/>
          <a:p>
            <a:pPr algn="r" eaLnBrk="0" hangingPunct="0">
              <a:lnSpc>
                <a:spcPct val="83000"/>
              </a:lnSpc>
              <a:defRPr/>
            </a:pPr>
            <a:r>
              <a:rPr lang="en-US" altLang="zh-CN" sz="2800" kern="0" dirty="0">
                <a:solidFill>
                  <a:schemeClr val="bg1"/>
                </a:solidFill>
                <a:latin typeface="Times New Roman" pitchFamily="18" charset="0"/>
                <a:ea typeface="宋体" pitchFamily="2" charset="-122"/>
                <a:cs typeface="+mj-cs"/>
              </a:rPr>
              <a:t>FM players</a:t>
            </a: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500" b="1" dirty="0" smtClean="0">
                <a:solidFill>
                  <a:srgbClr val="002060"/>
                </a:solidFill>
              </a:rPr>
              <a:t>Who </a:t>
            </a:r>
            <a:r>
              <a:rPr lang="en-US" altLang="zh-CN" sz="3500" b="1" dirty="0">
                <a:solidFill>
                  <a:srgbClr val="002060"/>
                </a:solidFill>
              </a:rPr>
              <a:t>are the </a:t>
            </a:r>
            <a:r>
              <a:rPr lang="en-US" altLang="zh-CN" sz="3500" b="1" dirty="0" smtClean="0">
                <a:solidFill>
                  <a:srgbClr val="002060"/>
                </a:solidFill>
              </a:rPr>
              <a:t>players? - </a:t>
            </a:r>
            <a:r>
              <a:rPr lang="zh-CN" altLang="en-US" sz="3500" b="1" dirty="0" smtClean="0">
                <a:solidFill>
                  <a:srgbClr val="002060"/>
                </a:solidFill>
              </a:rPr>
              <a:t>第</a:t>
            </a:r>
            <a:r>
              <a:rPr lang="zh-CN" altLang="en-US" sz="3500" b="1" dirty="0">
                <a:solidFill>
                  <a:srgbClr val="002060"/>
                </a:solidFill>
              </a:rPr>
              <a:t>三方服务提供商</a:t>
            </a:r>
          </a:p>
        </p:txBody>
      </p:sp>
    </p:spTree>
    <p:extLst>
      <p:ext uri="{BB962C8B-B14F-4D97-AF65-F5344CB8AC3E}">
        <p14:creationId xmlns:p14="http://schemas.microsoft.com/office/powerpoint/2010/main" xmlns="" val="138567523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8625" y="1066800"/>
            <a:ext cx="8286750" cy="563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标题 2"/>
          <p:cNvSpPr txBox="1">
            <a:spLocks/>
          </p:cNvSpPr>
          <p:nvPr/>
        </p:nvSpPr>
        <p:spPr>
          <a:xfrm>
            <a:off x="152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500" b="1" dirty="0" smtClean="0">
                <a:solidFill>
                  <a:srgbClr val="002060"/>
                </a:solidFill>
              </a:rPr>
              <a:t>Workflow of FMCs</a:t>
            </a:r>
            <a:endParaRPr lang="zh-CN" altLang="en-US" sz="3500" b="1" dirty="0">
              <a:solidFill>
                <a:srgbClr val="002060"/>
              </a:solidFill>
            </a:endParaRPr>
          </a:p>
        </p:txBody>
      </p:sp>
    </p:spTree>
    <p:extLst>
      <p:ext uri="{BB962C8B-B14F-4D97-AF65-F5344CB8AC3E}">
        <p14:creationId xmlns:p14="http://schemas.microsoft.com/office/powerpoint/2010/main" xmlns="" val="695302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altLang="zh-CN" sz="3600" dirty="0">
                <a:solidFill>
                  <a:schemeClr val="bg2"/>
                </a:solidFill>
                <a:latin typeface="Arial" panose="020B0604020202020204" pitchFamily="34" charset="0"/>
                <a:ea typeface="宋体" pitchFamily="2" charset="-122"/>
                <a:cs typeface="Arial" panose="020B0604020202020204" pitchFamily="34" charset="0"/>
              </a:rPr>
              <a:t>Outline</a:t>
            </a:r>
          </a:p>
        </p:txBody>
      </p:sp>
      <p:sp>
        <p:nvSpPr>
          <p:cNvPr id="5123" name="Rectangle 3"/>
          <p:cNvSpPr>
            <a:spLocks noGrp="1" noChangeArrowheads="1"/>
          </p:cNvSpPr>
          <p:nvPr>
            <p:ph idx="1"/>
          </p:nvPr>
        </p:nvSpPr>
        <p:spPr/>
        <p:txBody>
          <a:bodyPr/>
          <a:lstStyle/>
          <a:p>
            <a:pPr>
              <a:buFont typeface="Wingdings" panose="05000000000000000000" pitchFamily="2" charset="2"/>
              <a:buChar char="Ø"/>
            </a:pPr>
            <a:r>
              <a:rPr lang="en-US" altLang="zh-CN" sz="2000" dirty="0" smtClean="0">
                <a:latin typeface="Times New Roman" pitchFamily="18" charset="0"/>
                <a:ea typeface="宋体" pitchFamily="2" charset="-122"/>
                <a:cs typeface="Times New Roman" pitchFamily="18" charset="0"/>
              </a:rPr>
              <a:t>Mutual fund basis</a:t>
            </a:r>
          </a:p>
          <a:p>
            <a:pPr lvl="1"/>
            <a:r>
              <a:rPr lang="en-US" altLang="zh-CN" sz="1800" dirty="0">
                <a:latin typeface="+mj-lt"/>
                <a:ea typeface="+mj-ea"/>
                <a:cs typeface="+mj-cs"/>
              </a:rPr>
              <a:t>Definition</a:t>
            </a:r>
          </a:p>
          <a:p>
            <a:pPr lvl="1"/>
            <a:r>
              <a:rPr lang="en-US" altLang="zh-CN" sz="1800" dirty="0">
                <a:latin typeface="+mj-lt"/>
                <a:ea typeface="+mj-ea"/>
                <a:cs typeface="+mj-cs"/>
              </a:rPr>
              <a:t>Features</a:t>
            </a:r>
          </a:p>
          <a:p>
            <a:pPr lvl="1"/>
            <a:r>
              <a:rPr lang="en-US" altLang="zh-CN" sz="1800" dirty="0">
                <a:latin typeface="+mj-lt"/>
                <a:ea typeface="+mj-ea"/>
                <a:cs typeface="+mj-cs"/>
              </a:rPr>
              <a:t>Types</a:t>
            </a:r>
          </a:p>
          <a:p>
            <a:pPr lvl="1">
              <a:buFont typeface="Wingdings" pitchFamily="2" charset="2"/>
              <a:buChar char="Ø"/>
            </a:pPr>
            <a:endParaRPr lang="en-US" altLang="zh-CN" sz="20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pPr>
            <a:r>
              <a:rPr lang="en-US" altLang="zh-CN" sz="2000" dirty="0" smtClean="0">
                <a:latin typeface="Times New Roman" pitchFamily="18" charset="0"/>
                <a:ea typeface="宋体" pitchFamily="2" charset="-122"/>
                <a:cs typeface="Times New Roman" pitchFamily="18" charset="0"/>
              </a:rPr>
              <a:t>Mutual fund structure</a:t>
            </a:r>
          </a:p>
          <a:p>
            <a:pPr lvl="1"/>
            <a:r>
              <a:rPr lang="en-US" altLang="zh-CN" sz="1800" dirty="0">
                <a:latin typeface="+mj-lt"/>
                <a:ea typeface="+mj-ea"/>
                <a:cs typeface="+mj-cs"/>
              </a:rPr>
              <a:t>FM players</a:t>
            </a:r>
          </a:p>
          <a:p>
            <a:pPr lvl="1"/>
            <a:r>
              <a:rPr lang="en-US" altLang="zh-CN" sz="1800" dirty="0">
                <a:latin typeface="+mj-lt"/>
                <a:ea typeface="+mj-ea"/>
                <a:cs typeface="+mj-cs"/>
              </a:rPr>
              <a:t>FMC business</a:t>
            </a:r>
          </a:p>
          <a:p>
            <a:pPr lvl="1">
              <a:buFont typeface="Wingdings" pitchFamily="2" charset="2"/>
              <a:buChar char="Ø"/>
            </a:pPr>
            <a:endParaRPr lang="en-US" altLang="zh-CN" sz="1800" dirty="0" smtClean="0">
              <a:solidFill>
                <a:srgbClr val="2F619C"/>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xmlns="" val="24183873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a:buFont typeface="Wingdings" panose="05000000000000000000" pitchFamily="2" charset="2"/>
              <a:buChar char="Ø"/>
            </a:pPr>
            <a:r>
              <a:rPr lang="en-US" altLang="zh-CN" sz="2000" dirty="0">
                <a:latin typeface="Times New Roman" pitchFamily="18" charset="0"/>
                <a:ea typeface="宋体" pitchFamily="2" charset="-122"/>
                <a:cs typeface="Times New Roman" pitchFamily="18" charset="0"/>
              </a:rPr>
              <a:t>1. The concept of middle and back office</a:t>
            </a:r>
          </a:p>
          <a:p>
            <a:pPr>
              <a:buFont typeface="Wingdings" panose="05000000000000000000" pitchFamily="2" charset="2"/>
              <a:buChar char="Ø"/>
            </a:pPr>
            <a:r>
              <a:rPr lang="en-US" altLang="zh-CN" sz="2000" dirty="0">
                <a:latin typeface="Times New Roman" pitchFamily="18" charset="0"/>
                <a:ea typeface="宋体" pitchFamily="2" charset="-122"/>
                <a:cs typeface="Times New Roman" pitchFamily="18" charset="0"/>
              </a:rPr>
              <a:t>2. Business lines of investment management companies</a:t>
            </a:r>
          </a:p>
          <a:p>
            <a:pPr lvl="1"/>
            <a:r>
              <a:rPr lang="en-US" altLang="zh-CN" sz="1800" dirty="0">
                <a:latin typeface="Times New Roman" pitchFamily="18" charset="0"/>
                <a:ea typeface="宋体" pitchFamily="2" charset="-122"/>
                <a:cs typeface="Times New Roman" pitchFamily="18" charset="0"/>
              </a:rPr>
              <a:t>Security trading</a:t>
            </a:r>
          </a:p>
          <a:p>
            <a:pPr lvl="1"/>
            <a:r>
              <a:rPr lang="en-US" altLang="zh-CN" sz="1800" dirty="0">
                <a:latin typeface="Times New Roman" pitchFamily="18" charset="0"/>
                <a:ea typeface="宋体" pitchFamily="2" charset="-122"/>
                <a:cs typeface="Times New Roman" pitchFamily="18" charset="0"/>
              </a:rPr>
              <a:t>Unit distribution processing</a:t>
            </a:r>
          </a:p>
          <a:p>
            <a:pPr>
              <a:buFont typeface="Wingdings" panose="05000000000000000000" pitchFamily="2" charset="2"/>
              <a:buChar char="Ø"/>
            </a:pPr>
            <a:r>
              <a:rPr lang="en-US" altLang="zh-CN" sz="2000" dirty="0" smtClean="0">
                <a:latin typeface="Times New Roman" pitchFamily="18" charset="0"/>
                <a:ea typeface="宋体" pitchFamily="2" charset="-122"/>
                <a:cs typeface="Times New Roman" pitchFamily="18" charset="0"/>
              </a:rPr>
              <a:t>3. Investment middle and back office functions</a:t>
            </a:r>
          </a:p>
          <a:p>
            <a:pPr lvl="1"/>
            <a:r>
              <a:rPr lang="en-US" altLang="zh-CN" sz="1800" dirty="0">
                <a:latin typeface="Times New Roman" pitchFamily="18" charset="0"/>
                <a:ea typeface="宋体" pitchFamily="2" charset="-122"/>
                <a:cs typeface="Times New Roman" pitchFamily="18" charset="0"/>
              </a:rPr>
              <a:t>Information technology</a:t>
            </a:r>
          </a:p>
          <a:p>
            <a:pPr lvl="1"/>
            <a:r>
              <a:rPr lang="en-US" altLang="zh-CN" sz="1800" dirty="0">
                <a:latin typeface="Times New Roman" pitchFamily="18" charset="0"/>
                <a:ea typeface="宋体" pitchFamily="2" charset="-122"/>
                <a:cs typeface="Times New Roman" pitchFamily="18" charset="0"/>
              </a:rPr>
              <a:t>Risk Management/Compliance</a:t>
            </a:r>
          </a:p>
          <a:p>
            <a:pPr lvl="1"/>
            <a:r>
              <a:rPr lang="en-US" altLang="zh-CN" sz="1800" dirty="0">
                <a:latin typeface="Times New Roman" pitchFamily="18" charset="0"/>
                <a:ea typeface="宋体" pitchFamily="2" charset="-122"/>
                <a:cs typeface="Times New Roman" pitchFamily="18" charset="0"/>
              </a:rPr>
              <a:t>Clearing &amp; Settlement</a:t>
            </a:r>
          </a:p>
          <a:p>
            <a:pPr lvl="1"/>
            <a:r>
              <a:rPr lang="en-US" altLang="zh-CN" sz="1800" dirty="0">
                <a:latin typeface="Times New Roman" pitchFamily="18" charset="0"/>
                <a:ea typeface="宋体" pitchFamily="2" charset="-122"/>
                <a:cs typeface="Times New Roman" pitchFamily="18" charset="0"/>
              </a:rPr>
              <a:t>Accounting &amp; Valuation</a:t>
            </a:r>
          </a:p>
          <a:p>
            <a:pPr lvl="1"/>
            <a:r>
              <a:rPr lang="en-US" altLang="zh-CN" sz="1800" dirty="0">
                <a:latin typeface="Times New Roman" pitchFamily="18" charset="0"/>
                <a:ea typeface="宋体" pitchFamily="2" charset="-122"/>
                <a:cs typeface="Times New Roman" pitchFamily="18" charset="0"/>
              </a:rPr>
              <a:t>Transfer agency</a:t>
            </a:r>
          </a:p>
        </p:txBody>
      </p:sp>
      <p:sp>
        <p:nvSpPr>
          <p:cNvPr id="4" name="Rectangle 2"/>
          <p:cNvSpPr txBox="1">
            <a:spLocks noChangeArrowheads="1"/>
          </p:cNvSpPr>
          <p:nvPr/>
        </p:nvSpPr>
        <p:spPr bwMode="auto">
          <a:xfrm>
            <a:off x="511175" y="290513"/>
            <a:ext cx="8505825" cy="357187"/>
          </a:xfrm>
          <a:prstGeom prst="rect">
            <a:avLst/>
          </a:prstGeom>
          <a:noFill/>
          <a:ln w="9525" algn="ctr">
            <a:noFill/>
            <a:miter lim="800000"/>
            <a:headEnd/>
            <a:tailEnd/>
          </a:ln>
        </p:spPr>
        <p:txBody>
          <a:bodyPr lIns="0" tIns="0" rIns="0" bIns="0">
            <a:spAutoFit/>
          </a:bodyPr>
          <a:lstStyle/>
          <a:p>
            <a:pPr algn="r" eaLnBrk="0" hangingPunct="0">
              <a:lnSpc>
                <a:spcPct val="83000"/>
              </a:lnSpc>
              <a:defRPr/>
            </a:pPr>
            <a:r>
              <a:rPr lang="en-US" altLang="zh-CN" sz="2800" kern="0" dirty="0">
                <a:solidFill>
                  <a:schemeClr val="bg1"/>
                </a:solidFill>
                <a:latin typeface="Times New Roman" pitchFamily="18" charset="0"/>
                <a:ea typeface="宋体" pitchFamily="2" charset="-122"/>
                <a:cs typeface="+mj-cs"/>
              </a:rPr>
              <a:t>FMC business</a:t>
            </a: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500" b="1" dirty="0" smtClean="0">
                <a:solidFill>
                  <a:srgbClr val="002060"/>
                </a:solidFill>
              </a:rPr>
              <a:t>Front</a:t>
            </a:r>
            <a:r>
              <a:rPr lang="en-US" altLang="zh-CN" sz="3500" b="1" dirty="0">
                <a:solidFill>
                  <a:srgbClr val="002060"/>
                </a:solidFill>
              </a:rPr>
              <a:t>, middle and back office of FMCs</a:t>
            </a:r>
            <a:endParaRPr lang="zh-CN" altLang="en-US" sz="3500" b="1" dirty="0">
              <a:solidFill>
                <a:srgbClr val="002060"/>
              </a:solidFill>
            </a:endParaRPr>
          </a:p>
        </p:txBody>
      </p:sp>
    </p:spTree>
    <p:extLst>
      <p:ext uri="{BB962C8B-B14F-4D97-AF65-F5344CB8AC3E}">
        <p14:creationId xmlns:p14="http://schemas.microsoft.com/office/powerpoint/2010/main" xmlns="" val="18843215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Box 8"/>
          <p:cNvSpPr txBox="1">
            <a:spLocks noChangeArrowheads="1"/>
          </p:cNvSpPr>
          <p:nvPr/>
        </p:nvSpPr>
        <p:spPr bwMode="auto">
          <a:xfrm>
            <a:off x="609600" y="1219200"/>
            <a:ext cx="5762625" cy="1138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342900" indent="-342900" eaLnBrk="1" hangingPunct="1">
              <a:spcBef>
                <a:spcPct val="20000"/>
              </a:spcBef>
              <a:buClr>
                <a:schemeClr val="tx1"/>
              </a:buClr>
              <a:buFont typeface="Wingdings" panose="05000000000000000000" pitchFamily="2" charset="2"/>
              <a:buChar char="Ø"/>
            </a:pPr>
            <a:r>
              <a:rPr lang="en-US" altLang="zh-CN" sz="2000" dirty="0">
                <a:latin typeface="Times New Roman" pitchFamily="18" charset="0"/>
                <a:ea typeface="宋体" pitchFamily="2" charset="-122"/>
                <a:cs typeface="Times New Roman" pitchFamily="18" charset="0"/>
              </a:rPr>
              <a:t>Concept Origination: Investment bank</a:t>
            </a:r>
          </a:p>
          <a:p>
            <a:pPr marL="342900" indent="-342900" eaLnBrk="1" hangingPunct="1">
              <a:spcBef>
                <a:spcPct val="20000"/>
              </a:spcBef>
              <a:buClr>
                <a:schemeClr val="tx1"/>
              </a:buClr>
              <a:buFont typeface="Wingdings" panose="05000000000000000000" pitchFamily="2" charset="2"/>
              <a:buChar char="Ø"/>
            </a:pPr>
            <a:r>
              <a:rPr lang="en-US" altLang="zh-CN" sz="2000" dirty="0">
                <a:latin typeface="Times New Roman" pitchFamily="18" charset="0"/>
                <a:ea typeface="宋体" pitchFamily="2" charset="-122"/>
                <a:cs typeface="Times New Roman" pitchFamily="18" charset="0"/>
              </a:rPr>
              <a:t>Accepted and expended to other professionals</a:t>
            </a:r>
          </a:p>
          <a:p>
            <a:pPr marL="342900" indent="-342900" eaLnBrk="1" hangingPunct="1">
              <a:spcBef>
                <a:spcPct val="20000"/>
              </a:spcBef>
              <a:buClr>
                <a:schemeClr val="tx1"/>
              </a:buClr>
              <a:buFont typeface="Wingdings" panose="05000000000000000000" pitchFamily="2" charset="2"/>
              <a:buChar char="Ø"/>
            </a:pPr>
            <a:r>
              <a:rPr lang="en-US" altLang="zh-CN" sz="2000" dirty="0">
                <a:latin typeface="Times New Roman" pitchFamily="18" charset="0"/>
                <a:ea typeface="宋体" pitchFamily="2" charset="-122"/>
                <a:cs typeface="Times New Roman" pitchFamily="18" charset="0"/>
              </a:rPr>
              <a:t>No authoritative definition</a:t>
            </a:r>
            <a:endParaRPr lang="zh-CN" altLang="en-US" sz="2000" dirty="0">
              <a:latin typeface="Times New Roman" pitchFamily="18" charset="0"/>
              <a:ea typeface="宋体" pitchFamily="2" charset="-122"/>
              <a:cs typeface="Times New Roman" pitchFamily="18" charset="0"/>
            </a:endParaRPr>
          </a:p>
        </p:txBody>
      </p:sp>
      <p:grpSp>
        <p:nvGrpSpPr>
          <p:cNvPr id="2" name="组合 13"/>
          <p:cNvGrpSpPr>
            <a:grpSpLocks/>
          </p:cNvGrpSpPr>
          <p:nvPr/>
        </p:nvGrpSpPr>
        <p:grpSpPr bwMode="auto">
          <a:xfrm>
            <a:off x="1495425" y="3375025"/>
            <a:ext cx="1414463" cy="2095500"/>
            <a:chOff x="1495426" y="3374233"/>
            <a:chExt cx="1414563" cy="2095569"/>
          </a:xfrm>
        </p:grpSpPr>
        <p:pic>
          <p:nvPicPr>
            <p:cNvPr id="2561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88707" y="4000560"/>
              <a:ext cx="828002" cy="842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5" name="TextBox 10"/>
            <p:cNvSpPr txBox="1">
              <a:spLocks noChangeArrowheads="1"/>
            </p:cNvSpPr>
            <p:nvPr/>
          </p:nvSpPr>
          <p:spPr bwMode="auto">
            <a:xfrm>
              <a:off x="1495426" y="5056511"/>
              <a:ext cx="1414563" cy="413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200">
                  <a:ea typeface="宋体" pitchFamily="2" charset="-122"/>
                </a:rPr>
                <a:t>Sale/Client oriented</a:t>
              </a:r>
            </a:p>
            <a:p>
              <a:pPr eaLnBrk="1" hangingPunct="1"/>
              <a:r>
                <a:rPr lang="en-US" altLang="zh-CN" sz="1200">
                  <a:ea typeface="宋体" pitchFamily="2" charset="-122"/>
                </a:rPr>
                <a:t>Revenue generation</a:t>
              </a:r>
              <a:endParaRPr lang="zh-CN" altLang="en-US" sz="1200">
                <a:ea typeface="宋体" pitchFamily="2" charset="-122"/>
              </a:endParaRPr>
            </a:p>
          </p:txBody>
        </p:sp>
        <p:sp>
          <p:nvSpPr>
            <p:cNvPr id="15" name="圆角矩形 14"/>
            <p:cNvSpPr/>
            <p:nvPr/>
          </p:nvSpPr>
          <p:spPr>
            <a:xfrm>
              <a:off x="1592271" y="3374233"/>
              <a:ext cx="1220873" cy="428639"/>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a:solidFill>
                    <a:schemeClr val="bg1"/>
                  </a:solidFill>
                  <a:ea typeface="宋体" pitchFamily="2" charset="-122"/>
                  <a:cs typeface="Arial" charset="0"/>
                </a:rPr>
                <a:t>Front Office</a:t>
              </a:r>
              <a:endParaRPr lang="zh-CN" altLang="en-US" sz="1600">
                <a:solidFill>
                  <a:schemeClr val="bg1"/>
                </a:solidFill>
                <a:ea typeface="宋体" pitchFamily="2" charset="-122"/>
                <a:cs typeface="Arial" charset="0"/>
              </a:endParaRPr>
            </a:p>
          </p:txBody>
        </p:sp>
      </p:grpSp>
      <p:grpSp>
        <p:nvGrpSpPr>
          <p:cNvPr id="3" name="组合 17"/>
          <p:cNvGrpSpPr>
            <a:grpSpLocks/>
          </p:cNvGrpSpPr>
          <p:nvPr/>
        </p:nvGrpSpPr>
        <p:grpSpPr bwMode="auto">
          <a:xfrm>
            <a:off x="3619500" y="3375025"/>
            <a:ext cx="1416050" cy="2095500"/>
            <a:chOff x="3619401" y="3374233"/>
            <a:chExt cx="1415982" cy="2095569"/>
          </a:xfrm>
        </p:grpSpPr>
        <p:pic>
          <p:nvPicPr>
            <p:cNvPr id="2561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25336" y="3944461"/>
              <a:ext cx="1004113" cy="954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2" name="TextBox 11"/>
            <p:cNvSpPr txBox="1">
              <a:spLocks noChangeArrowheads="1"/>
            </p:cNvSpPr>
            <p:nvPr/>
          </p:nvSpPr>
          <p:spPr bwMode="auto">
            <a:xfrm>
              <a:off x="3619401" y="5056511"/>
              <a:ext cx="1415982" cy="413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200">
                  <a:ea typeface="宋体" pitchFamily="2" charset="-122"/>
                </a:rPr>
                <a:t>Bridge between front and back office</a:t>
              </a:r>
              <a:endParaRPr lang="zh-CN" altLang="en-US" sz="1200">
                <a:ea typeface="宋体" pitchFamily="2" charset="-122"/>
              </a:endParaRPr>
            </a:p>
          </p:txBody>
        </p:sp>
        <p:sp>
          <p:nvSpPr>
            <p:cNvPr id="16" name="圆角矩形 15"/>
            <p:cNvSpPr/>
            <p:nvPr/>
          </p:nvSpPr>
          <p:spPr>
            <a:xfrm>
              <a:off x="3665437" y="3374233"/>
              <a:ext cx="1323911" cy="428639"/>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a:solidFill>
                    <a:schemeClr val="bg1"/>
                  </a:solidFill>
                  <a:ea typeface="宋体" pitchFamily="2" charset="-122"/>
                  <a:cs typeface="Arial" charset="0"/>
                </a:rPr>
                <a:t>Middle Office</a:t>
              </a:r>
              <a:endParaRPr lang="zh-CN" altLang="en-US" sz="1600">
                <a:solidFill>
                  <a:schemeClr val="bg1"/>
                </a:solidFill>
                <a:ea typeface="宋体" pitchFamily="2" charset="-122"/>
                <a:cs typeface="Arial" charset="0"/>
              </a:endParaRPr>
            </a:p>
          </p:txBody>
        </p:sp>
      </p:grpSp>
      <p:grpSp>
        <p:nvGrpSpPr>
          <p:cNvPr id="4" name="组合 18"/>
          <p:cNvGrpSpPr>
            <a:grpSpLocks/>
          </p:cNvGrpSpPr>
          <p:nvPr/>
        </p:nvGrpSpPr>
        <p:grpSpPr bwMode="auto">
          <a:xfrm>
            <a:off x="5795963" y="3375025"/>
            <a:ext cx="1897062" cy="2605088"/>
            <a:chOff x="5796546" y="3374233"/>
            <a:chExt cx="1896026" cy="2605894"/>
          </a:xfrm>
        </p:grpSpPr>
        <p:sp>
          <p:nvSpPr>
            <p:cNvPr id="25608" name="Rectangle 17" descr="a1"/>
            <p:cNvSpPr>
              <a:spLocks noChangeArrowheads="1"/>
            </p:cNvSpPr>
            <p:nvPr/>
          </p:nvSpPr>
          <p:spPr bwMode="gray">
            <a:xfrm>
              <a:off x="6302950" y="4014053"/>
              <a:ext cx="825162" cy="815220"/>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zh-CN" altLang="en-US">
                <a:ea typeface="宋体" pitchFamily="2" charset="-122"/>
              </a:endParaRPr>
            </a:p>
          </p:txBody>
        </p:sp>
        <p:sp>
          <p:nvSpPr>
            <p:cNvPr id="25609" name="TextBox 12"/>
            <p:cNvSpPr txBox="1">
              <a:spLocks noChangeArrowheads="1"/>
            </p:cNvSpPr>
            <p:nvPr/>
          </p:nvSpPr>
          <p:spPr bwMode="auto">
            <a:xfrm>
              <a:off x="5796546" y="5056511"/>
              <a:ext cx="1896026" cy="9236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200">
                  <a:ea typeface="宋体" pitchFamily="2" charset="-122"/>
                </a:rPr>
                <a:t>Trade/Sales support</a:t>
              </a:r>
            </a:p>
            <a:p>
              <a:pPr eaLnBrk="1" hangingPunct="1"/>
              <a:r>
                <a:rPr lang="en-US" altLang="zh-CN" sz="1200">
                  <a:ea typeface="宋体" pitchFamily="2" charset="-122"/>
                </a:rPr>
                <a:t>Do not generate revenue</a:t>
              </a:r>
            </a:p>
            <a:p>
              <a:pPr eaLnBrk="1" hangingPunct="1"/>
              <a:r>
                <a:rPr lang="en-US" altLang="zh-CN" sz="1200">
                  <a:ea typeface="宋体" pitchFamily="2" charset="-122"/>
                </a:rPr>
                <a:t>Incur great losses if fails</a:t>
              </a:r>
            </a:p>
            <a:p>
              <a:pPr eaLnBrk="1" hangingPunct="1"/>
              <a:endParaRPr lang="zh-CN" altLang="en-US">
                <a:ea typeface="宋体" pitchFamily="2" charset="-122"/>
              </a:endParaRPr>
            </a:p>
          </p:txBody>
        </p:sp>
        <p:sp>
          <p:nvSpPr>
            <p:cNvPr id="17" name="圆角矩形 16"/>
            <p:cNvSpPr/>
            <p:nvPr/>
          </p:nvSpPr>
          <p:spPr>
            <a:xfrm>
              <a:off x="6105939" y="3374233"/>
              <a:ext cx="1220121" cy="428758"/>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a:solidFill>
                    <a:schemeClr val="bg1"/>
                  </a:solidFill>
                  <a:ea typeface="宋体" pitchFamily="2" charset="-122"/>
                  <a:cs typeface="Arial" charset="0"/>
                </a:rPr>
                <a:t>Back Office</a:t>
              </a:r>
              <a:endParaRPr lang="zh-CN" altLang="en-US" sz="1600">
                <a:solidFill>
                  <a:schemeClr val="bg1"/>
                </a:solidFill>
                <a:ea typeface="宋体" pitchFamily="2" charset="-122"/>
                <a:cs typeface="Arial" charset="0"/>
              </a:endParaRPr>
            </a:p>
          </p:txBody>
        </p:sp>
      </p:grpSp>
      <p:sp>
        <p:nvSpPr>
          <p:cNvPr id="18" name="Rectangle 2"/>
          <p:cNvSpPr txBox="1">
            <a:spLocks noChangeArrowheads="1"/>
          </p:cNvSpPr>
          <p:nvPr/>
        </p:nvSpPr>
        <p:spPr bwMode="auto">
          <a:xfrm>
            <a:off x="304800" y="290513"/>
            <a:ext cx="8505825" cy="538609"/>
          </a:xfrm>
          <a:prstGeom prst="rect">
            <a:avLst/>
          </a:prstGeom>
        </p:spPr>
        <p:txBody>
          <a:bodyPr vert="horz" lIns="91440" tIns="45720" rIns="91440" bIns="45720" rtlCol="0" anchor="ctr">
            <a:noAutofit/>
          </a:bodyPr>
          <a:lstStyle>
            <a:defPPr>
              <a:defRPr lang="en-US"/>
            </a:defPPr>
            <a:lvl1pPr>
              <a:spcBef>
                <a:spcPct val="0"/>
              </a:spcBef>
              <a:buNone/>
              <a:defRPr sz="3500" b="1">
                <a:solidFill>
                  <a:srgbClr val="002060"/>
                </a:solidFill>
                <a:latin typeface="+mj-lt"/>
                <a:ea typeface="+mj-ea"/>
                <a:cs typeface="+mj-cs"/>
              </a:defRPr>
            </a:lvl1pPr>
          </a:lstStyle>
          <a:p>
            <a:r>
              <a:rPr lang="en-US" altLang="zh-CN" dirty="0" smtClean="0"/>
              <a:t>The </a:t>
            </a:r>
            <a:r>
              <a:rPr lang="en-US" altLang="zh-CN" dirty="0"/>
              <a:t>Concept of middle and back office</a:t>
            </a:r>
          </a:p>
        </p:txBody>
      </p:sp>
    </p:spTree>
    <p:extLst>
      <p:ext uri="{BB962C8B-B14F-4D97-AF65-F5344CB8AC3E}">
        <p14:creationId xmlns:p14="http://schemas.microsoft.com/office/powerpoint/2010/main" xmlns="" val="348425543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blinds(horizontal)">
                                      <p:cBhvr>
                                        <p:cTn id="7" dur="5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8600" y="290513"/>
            <a:ext cx="8505825" cy="538609"/>
          </a:xfrm>
          <a:prstGeom prst="rect">
            <a:avLst/>
          </a:prstGeom>
        </p:spPr>
        <p:txBody>
          <a:bodyPr vert="horz" lIns="91440" tIns="45720" rIns="91440" bIns="45720" rtlCol="0" anchor="ctr">
            <a:noAutofit/>
          </a:bodyPr>
          <a:lstStyle>
            <a:defPPr>
              <a:defRPr lang="en-US"/>
            </a:defPPr>
            <a:lvl1pPr>
              <a:spcBef>
                <a:spcPct val="0"/>
              </a:spcBef>
              <a:buNone/>
              <a:defRPr sz="3500" b="1">
                <a:solidFill>
                  <a:srgbClr val="002060"/>
                </a:solidFill>
                <a:latin typeface="+mj-lt"/>
                <a:ea typeface="+mj-ea"/>
                <a:cs typeface="+mj-cs"/>
              </a:defRPr>
            </a:lvl1pPr>
          </a:lstStyle>
          <a:p>
            <a:r>
              <a:rPr lang="en-US" altLang="zh-CN" dirty="0" smtClean="0"/>
              <a:t>Structure of </a:t>
            </a:r>
            <a:r>
              <a:rPr lang="en-US" altLang="zh-CN" dirty="0"/>
              <a:t>FMC</a:t>
            </a:r>
          </a:p>
        </p:txBody>
      </p:sp>
      <p:pic>
        <p:nvPicPr>
          <p:cNvPr id="5" name="Picture 6" descr="FundStructur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 y="965200"/>
            <a:ext cx="8991600" cy="558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93249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2" descr="C:\Users\Sean\Desktop\ZJU Class\1_31-1-46-46_20020423103327.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295400"/>
            <a:ext cx="6858000" cy="4387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2"/>
          <p:cNvSpPr txBox="1">
            <a:spLocks noChangeArrowheads="1"/>
          </p:cNvSpPr>
          <p:nvPr/>
        </p:nvSpPr>
        <p:spPr bwMode="auto">
          <a:xfrm>
            <a:off x="304800" y="290513"/>
            <a:ext cx="8505825" cy="538609"/>
          </a:xfrm>
          <a:prstGeom prst="rect">
            <a:avLst/>
          </a:prstGeom>
        </p:spPr>
        <p:txBody>
          <a:bodyPr vert="horz" lIns="91440" tIns="45720" rIns="91440" bIns="45720" rtlCol="0" anchor="ctr">
            <a:noAutofit/>
          </a:bodyPr>
          <a:lstStyle>
            <a:defPPr>
              <a:defRPr lang="en-US"/>
            </a:defPPr>
            <a:lvl1pPr>
              <a:spcBef>
                <a:spcPct val="0"/>
              </a:spcBef>
              <a:buNone/>
              <a:defRPr sz="3500" b="1">
                <a:solidFill>
                  <a:srgbClr val="002060"/>
                </a:solidFill>
                <a:latin typeface="+mj-lt"/>
                <a:ea typeface="+mj-ea"/>
                <a:cs typeface="+mj-cs"/>
              </a:defRPr>
            </a:lvl1pPr>
          </a:lstStyle>
          <a:p>
            <a:r>
              <a:rPr lang="zh-CN" altLang="en-US" dirty="0" smtClean="0">
                <a:ea typeface="宋体" pitchFamily="2" charset="-122"/>
              </a:rPr>
              <a:t>基</a:t>
            </a:r>
            <a:r>
              <a:rPr lang="zh-CN" altLang="en-US" dirty="0">
                <a:ea typeface="宋体" pitchFamily="2" charset="-122"/>
              </a:rPr>
              <a:t>金公司组织架构</a:t>
            </a:r>
            <a:r>
              <a:rPr lang="zh-CN" altLang="en-US" dirty="0" smtClean="0">
                <a:ea typeface="宋体" pitchFamily="2" charset="-122"/>
              </a:rPr>
              <a:t>图</a:t>
            </a:r>
            <a:endParaRPr lang="en-US" altLang="zh-CN" dirty="0"/>
          </a:p>
        </p:txBody>
      </p:sp>
    </p:spTree>
    <p:extLst>
      <p:ext uri="{BB962C8B-B14F-4D97-AF65-F5344CB8AC3E}">
        <p14:creationId xmlns:p14="http://schemas.microsoft.com/office/powerpoint/2010/main" xmlns="" val="3320028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a:r>
              <a:rPr lang="en-US" altLang="zh-CN" sz="3500" b="1" dirty="0">
                <a:solidFill>
                  <a:srgbClr val="002060"/>
                </a:solidFill>
              </a:rPr>
              <a:t>Business lines of IM Companies 1: Portfolio </a:t>
            </a:r>
            <a:r>
              <a:rPr lang="en-US" altLang="zh-CN" sz="3500" b="1" dirty="0" smtClean="0">
                <a:solidFill>
                  <a:srgbClr val="002060"/>
                </a:solidFill>
              </a:rPr>
              <a:t>Management</a:t>
            </a:r>
            <a:endParaRPr lang="en-US" altLang="zh-CN" sz="3500" b="1" dirty="0">
              <a:solidFill>
                <a:srgbClr val="002060"/>
              </a:solidFill>
            </a:endParaRPr>
          </a:p>
        </p:txBody>
      </p:sp>
      <p:grpSp>
        <p:nvGrpSpPr>
          <p:cNvPr id="27651" name="组合 34"/>
          <p:cNvGrpSpPr>
            <a:grpSpLocks/>
          </p:cNvGrpSpPr>
          <p:nvPr/>
        </p:nvGrpSpPr>
        <p:grpSpPr bwMode="auto">
          <a:xfrm>
            <a:off x="393700" y="2057400"/>
            <a:ext cx="8369300" cy="3681413"/>
            <a:chOff x="431800" y="2324100"/>
            <a:chExt cx="8369300" cy="3681413"/>
          </a:xfrm>
        </p:grpSpPr>
        <p:sp>
          <p:nvSpPr>
            <p:cNvPr id="6" name="矩形 5"/>
            <p:cNvSpPr/>
            <p:nvPr/>
          </p:nvSpPr>
          <p:spPr>
            <a:xfrm>
              <a:off x="3898900" y="2324100"/>
              <a:ext cx="1143000" cy="558800"/>
            </a:xfrm>
            <a:prstGeom prst="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solidFill>
                    <a:srgbClr val="FFFFFF"/>
                  </a:solidFill>
                  <a:latin typeface="Times New Roman" pitchFamily="18" charset="0"/>
                  <a:ea typeface="宋体" pitchFamily="2" charset="-122"/>
                  <a:cs typeface="Times New Roman" pitchFamily="18" charset="0"/>
                </a:rPr>
                <a:t>Portfolio</a:t>
              </a:r>
            </a:p>
            <a:p>
              <a:pPr algn="ctr">
                <a:defRPr/>
              </a:pPr>
              <a:r>
                <a:rPr lang="en-US" altLang="zh-CN" sz="1200" dirty="0">
                  <a:solidFill>
                    <a:srgbClr val="FFFFFF"/>
                  </a:solidFill>
                  <a:latin typeface="Times New Roman" pitchFamily="18" charset="0"/>
                  <a:ea typeface="宋体" pitchFamily="2" charset="-122"/>
                  <a:cs typeface="Times New Roman" pitchFamily="18" charset="0"/>
                </a:rPr>
                <a:t>Management</a:t>
              </a:r>
              <a:endParaRPr lang="zh-CN" altLang="en-US" sz="1200" dirty="0">
                <a:solidFill>
                  <a:srgbClr val="FFFFFF"/>
                </a:solidFill>
                <a:latin typeface="Times New Roman" pitchFamily="18" charset="0"/>
                <a:ea typeface="宋体" pitchFamily="2" charset="-122"/>
                <a:cs typeface="Times New Roman" pitchFamily="18" charset="0"/>
              </a:endParaRPr>
            </a:p>
          </p:txBody>
        </p:sp>
        <p:sp>
          <p:nvSpPr>
            <p:cNvPr id="7" name="矩形 6"/>
            <p:cNvSpPr/>
            <p:nvPr/>
          </p:nvSpPr>
          <p:spPr>
            <a:xfrm>
              <a:off x="2159000" y="3467100"/>
              <a:ext cx="1143000" cy="558800"/>
            </a:xfrm>
            <a:prstGeom prst="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Times New Roman" pitchFamily="18" charset="0"/>
                  <a:cs typeface="Times New Roman" pitchFamily="18" charset="0"/>
                </a:rPr>
                <a:t>Research &amp;</a:t>
              </a:r>
            </a:p>
            <a:p>
              <a:pPr algn="ctr">
                <a:defRPr/>
              </a:pPr>
              <a:r>
                <a:rPr lang="en-US" altLang="zh-CN" sz="1200" dirty="0">
                  <a:latin typeface="Times New Roman" pitchFamily="18" charset="0"/>
                  <a:cs typeface="Times New Roman" pitchFamily="18" charset="0"/>
                </a:rPr>
                <a:t>Analysis</a:t>
              </a:r>
            </a:p>
          </p:txBody>
        </p:sp>
        <p:sp>
          <p:nvSpPr>
            <p:cNvPr id="8" name="矩形 7"/>
            <p:cNvSpPr/>
            <p:nvPr/>
          </p:nvSpPr>
          <p:spPr>
            <a:xfrm>
              <a:off x="5664200" y="3492500"/>
              <a:ext cx="1143000" cy="558800"/>
            </a:xfrm>
            <a:prstGeom prst="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Times New Roman" pitchFamily="18" charset="0"/>
                  <a:cs typeface="Times New Roman" pitchFamily="18" charset="0"/>
                </a:rPr>
                <a:t>Trading</a:t>
              </a:r>
            </a:p>
          </p:txBody>
        </p:sp>
        <p:sp>
          <p:nvSpPr>
            <p:cNvPr id="9" name="矩形 8"/>
            <p:cNvSpPr/>
            <p:nvPr/>
          </p:nvSpPr>
          <p:spPr>
            <a:xfrm>
              <a:off x="2908300" y="5372100"/>
              <a:ext cx="1143000" cy="558800"/>
            </a:xfrm>
            <a:prstGeom prst="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Times New Roman" pitchFamily="18" charset="0"/>
                  <a:cs typeface="Times New Roman" pitchFamily="18" charset="0"/>
                </a:rPr>
                <a:t>Monitoring &amp;</a:t>
              </a:r>
            </a:p>
            <a:p>
              <a:pPr algn="ctr">
                <a:defRPr/>
              </a:pPr>
              <a:r>
                <a:rPr lang="en-US" altLang="zh-CN" sz="1200" dirty="0">
                  <a:latin typeface="Times New Roman" pitchFamily="18" charset="0"/>
                  <a:cs typeface="Times New Roman" pitchFamily="18" charset="0"/>
                </a:rPr>
                <a:t>Reporting</a:t>
              </a:r>
            </a:p>
          </p:txBody>
        </p:sp>
        <p:sp>
          <p:nvSpPr>
            <p:cNvPr id="10" name="矩形 9"/>
            <p:cNvSpPr/>
            <p:nvPr/>
          </p:nvSpPr>
          <p:spPr>
            <a:xfrm>
              <a:off x="4876800" y="5384800"/>
              <a:ext cx="1143000" cy="558800"/>
            </a:xfrm>
            <a:prstGeom prst="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latin typeface="Times New Roman" pitchFamily="18" charset="0"/>
                  <a:ea typeface="宋体" pitchFamily="2" charset="-122"/>
                  <a:cs typeface="Times New Roman" pitchFamily="18" charset="0"/>
                </a:rPr>
                <a:t>Investment</a:t>
              </a:r>
            </a:p>
            <a:p>
              <a:pPr algn="ctr">
                <a:defRPr/>
              </a:pPr>
              <a:r>
                <a:rPr lang="en-US" altLang="zh-CN" sz="1200">
                  <a:solidFill>
                    <a:srgbClr val="FFFFFF"/>
                  </a:solidFill>
                  <a:latin typeface="Times New Roman" pitchFamily="18" charset="0"/>
                  <a:ea typeface="宋体" pitchFamily="2" charset="-122"/>
                  <a:cs typeface="Times New Roman" pitchFamily="18" charset="0"/>
                </a:rPr>
                <a:t>Operations</a:t>
              </a:r>
              <a:endParaRPr lang="zh-CN" altLang="en-US" sz="1200">
                <a:solidFill>
                  <a:srgbClr val="FFFFFF"/>
                </a:solidFill>
                <a:latin typeface="Times New Roman" pitchFamily="18" charset="0"/>
                <a:ea typeface="宋体" pitchFamily="2" charset="-122"/>
                <a:cs typeface="Times New Roman" pitchFamily="18" charset="0"/>
              </a:endParaRPr>
            </a:p>
          </p:txBody>
        </p:sp>
        <p:sp>
          <p:nvSpPr>
            <p:cNvPr id="11" name="椭圆 10"/>
            <p:cNvSpPr/>
            <p:nvPr/>
          </p:nvSpPr>
          <p:spPr>
            <a:xfrm>
              <a:off x="431800" y="4165600"/>
              <a:ext cx="1346200" cy="647700"/>
            </a:xfrm>
            <a:prstGeom prst="ellipse">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latin typeface="Times New Roman" pitchFamily="18" charset="0"/>
                  <a:ea typeface="宋体" pitchFamily="2" charset="-122"/>
                  <a:cs typeface="Times New Roman" pitchFamily="18" charset="0"/>
                </a:rPr>
                <a:t>External information Provider</a:t>
              </a:r>
              <a:endParaRPr lang="zh-CN" altLang="en-US" sz="1200">
                <a:solidFill>
                  <a:srgbClr val="FFFFFF"/>
                </a:solidFill>
                <a:latin typeface="Times New Roman" pitchFamily="18" charset="0"/>
                <a:ea typeface="宋体" pitchFamily="2" charset="-122"/>
                <a:cs typeface="Times New Roman" pitchFamily="18" charset="0"/>
              </a:endParaRPr>
            </a:p>
          </p:txBody>
        </p:sp>
        <p:sp>
          <p:nvSpPr>
            <p:cNvPr id="12" name="椭圆 11"/>
            <p:cNvSpPr/>
            <p:nvPr/>
          </p:nvSpPr>
          <p:spPr>
            <a:xfrm>
              <a:off x="7454900" y="2374900"/>
              <a:ext cx="1346200" cy="647700"/>
            </a:xfrm>
            <a:prstGeom prst="ellipse">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latin typeface="Times New Roman" pitchFamily="18" charset="0"/>
                  <a:ea typeface="宋体" pitchFamily="2" charset="-122"/>
                  <a:cs typeface="Times New Roman" pitchFamily="18" charset="0"/>
                </a:rPr>
                <a:t>Broker &amp;</a:t>
              </a:r>
            </a:p>
            <a:p>
              <a:pPr algn="ctr">
                <a:defRPr/>
              </a:pPr>
              <a:r>
                <a:rPr lang="en-US" altLang="zh-CN" sz="1200">
                  <a:solidFill>
                    <a:srgbClr val="FFFFFF"/>
                  </a:solidFill>
                  <a:latin typeface="Times New Roman" pitchFamily="18" charset="0"/>
                  <a:ea typeface="宋体" pitchFamily="2" charset="-122"/>
                  <a:cs typeface="Times New Roman" pitchFamily="18" charset="0"/>
                </a:rPr>
                <a:t>Trading</a:t>
              </a:r>
            </a:p>
            <a:p>
              <a:pPr algn="ctr">
                <a:defRPr/>
              </a:pPr>
              <a:r>
                <a:rPr lang="en-US" altLang="zh-CN" sz="1200">
                  <a:solidFill>
                    <a:srgbClr val="FFFFFF"/>
                  </a:solidFill>
                  <a:latin typeface="Times New Roman" pitchFamily="18" charset="0"/>
                  <a:ea typeface="宋体" pitchFamily="2" charset="-122"/>
                  <a:cs typeface="Times New Roman" pitchFamily="18" charset="0"/>
                </a:rPr>
                <a:t>Networking</a:t>
              </a:r>
              <a:endParaRPr lang="zh-CN" altLang="en-US" sz="1200">
                <a:solidFill>
                  <a:srgbClr val="FFFFFF"/>
                </a:solidFill>
                <a:latin typeface="Times New Roman" pitchFamily="18" charset="0"/>
                <a:ea typeface="宋体" pitchFamily="2" charset="-122"/>
                <a:cs typeface="Times New Roman" pitchFamily="18" charset="0"/>
              </a:endParaRPr>
            </a:p>
          </p:txBody>
        </p:sp>
        <p:sp>
          <p:nvSpPr>
            <p:cNvPr id="13" name="椭圆 12"/>
            <p:cNvSpPr/>
            <p:nvPr/>
          </p:nvSpPr>
          <p:spPr>
            <a:xfrm>
              <a:off x="7429500" y="3644900"/>
              <a:ext cx="1346200" cy="647700"/>
            </a:xfrm>
            <a:prstGeom prst="ellipse">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latin typeface="Times New Roman" pitchFamily="18" charset="0"/>
                  <a:ea typeface="宋体" pitchFamily="2" charset="-122"/>
                  <a:cs typeface="Times New Roman" pitchFamily="18" charset="0"/>
                </a:rPr>
                <a:t>Clearing &amp; Settlement</a:t>
              </a:r>
            </a:p>
            <a:p>
              <a:pPr algn="ctr">
                <a:defRPr/>
              </a:pPr>
              <a:r>
                <a:rPr lang="en-US" altLang="zh-CN" sz="1200">
                  <a:solidFill>
                    <a:srgbClr val="FFFFFF"/>
                  </a:solidFill>
                  <a:latin typeface="Times New Roman" pitchFamily="18" charset="0"/>
                  <a:ea typeface="宋体" pitchFamily="2" charset="-122"/>
                  <a:cs typeface="Times New Roman" pitchFamily="18" charset="0"/>
                </a:rPr>
                <a:t>Agents</a:t>
              </a:r>
              <a:endParaRPr lang="zh-CN" altLang="en-US" sz="1200">
                <a:solidFill>
                  <a:srgbClr val="FFFFFF"/>
                </a:solidFill>
                <a:latin typeface="Times New Roman" pitchFamily="18" charset="0"/>
                <a:ea typeface="宋体" pitchFamily="2" charset="-122"/>
                <a:cs typeface="Times New Roman" pitchFamily="18" charset="0"/>
              </a:endParaRPr>
            </a:p>
          </p:txBody>
        </p:sp>
        <p:sp>
          <p:nvSpPr>
            <p:cNvPr id="14" name="椭圆 13"/>
            <p:cNvSpPr/>
            <p:nvPr/>
          </p:nvSpPr>
          <p:spPr>
            <a:xfrm>
              <a:off x="7454900" y="4635500"/>
              <a:ext cx="1346200" cy="647700"/>
            </a:xfrm>
            <a:prstGeom prst="ellipse">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latin typeface="Times New Roman" pitchFamily="18" charset="0"/>
                  <a:ea typeface="宋体" pitchFamily="2" charset="-122"/>
                  <a:cs typeface="Times New Roman" pitchFamily="18" charset="0"/>
                </a:rPr>
                <a:t>Custodians</a:t>
              </a:r>
              <a:endParaRPr lang="zh-CN" altLang="en-US" sz="1200">
                <a:solidFill>
                  <a:srgbClr val="FFFFFF"/>
                </a:solidFill>
                <a:latin typeface="Times New Roman" pitchFamily="18" charset="0"/>
                <a:ea typeface="宋体" pitchFamily="2" charset="-122"/>
                <a:cs typeface="Times New Roman" pitchFamily="18" charset="0"/>
              </a:endParaRPr>
            </a:p>
          </p:txBody>
        </p:sp>
        <p:sp>
          <p:nvSpPr>
            <p:cNvPr id="15" name="流程图: 磁盘 14"/>
            <p:cNvSpPr/>
            <p:nvPr/>
          </p:nvSpPr>
          <p:spPr>
            <a:xfrm>
              <a:off x="4051300" y="3848100"/>
              <a:ext cx="850900" cy="1168400"/>
            </a:xfrm>
            <a:prstGeom prst="flowChartMagneticDisk">
              <a:avLst/>
            </a:prstGeom>
            <a:solidFill>
              <a:srgbClr val="30619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latin typeface="Times New Roman" pitchFamily="18" charset="0"/>
                  <a:ea typeface="宋体" pitchFamily="2" charset="-122"/>
                  <a:cs typeface="Times New Roman" pitchFamily="18" charset="0"/>
                </a:rPr>
                <a:t>Portfolio</a:t>
              </a:r>
              <a:r>
                <a:rPr lang="en-US" altLang="zh-CN">
                  <a:solidFill>
                    <a:srgbClr val="FFFFFF"/>
                  </a:solidFill>
                  <a:latin typeface="Times New Roman" pitchFamily="18" charset="0"/>
                  <a:ea typeface="宋体" pitchFamily="2" charset="-122"/>
                  <a:cs typeface="Times New Roman" pitchFamily="18" charset="0"/>
                </a:rPr>
                <a:t> </a:t>
              </a:r>
              <a:r>
                <a:rPr lang="en-US" altLang="zh-CN" sz="1200">
                  <a:solidFill>
                    <a:srgbClr val="FFFFFF"/>
                  </a:solidFill>
                  <a:latin typeface="Times New Roman" pitchFamily="18" charset="0"/>
                  <a:ea typeface="宋体" pitchFamily="2" charset="-122"/>
                  <a:cs typeface="Times New Roman" pitchFamily="18" charset="0"/>
                </a:rPr>
                <a:t>Data</a:t>
              </a:r>
              <a:endParaRPr lang="zh-CN" altLang="en-US" sz="1200">
                <a:solidFill>
                  <a:srgbClr val="FFFFFF"/>
                </a:solidFill>
                <a:latin typeface="Times New Roman" pitchFamily="18" charset="0"/>
                <a:ea typeface="宋体" pitchFamily="2" charset="-122"/>
                <a:cs typeface="Times New Roman" pitchFamily="18" charset="0"/>
              </a:endParaRPr>
            </a:p>
          </p:txBody>
        </p:sp>
        <p:cxnSp>
          <p:nvCxnSpPr>
            <p:cNvPr id="19" name="直接箭头连接符 18"/>
            <p:cNvCxnSpPr/>
            <p:nvPr/>
          </p:nvCxnSpPr>
          <p:spPr>
            <a:xfrm>
              <a:off x="3352800" y="3797300"/>
              <a:ext cx="558800" cy="241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965700" y="3810000"/>
              <a:ext cx="571500" cy="2413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0800000" flipV="1">
              <a:off x="3390900" y="4864100"/>
              <a:ext cx="495300" cy="330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5400000">
              <a:off x="4210051" y="3422650"/>
              <a:ext cx="546100" cy="31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形状 31"/>
            <p:cNvCxnSpPr>
              <a:stCxn id="6" idx="3"/>
              <a:endCxn id="8" idx="0"/>
            </p:cNvCxnSpPr>
            <p:nvPr/>
          </p:nvCxnSpPr>
          <p:spPr>
            <a:xfrm>
              <a:off x="5041900" y="2603500"/>
              <a:ext cx="1193800" cy="889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形状 33"/>
            <p:cNvCxnSpPr>
              <a:stCxn id="8" idx="2"/>
              <a:endCxn id="10" idx="3"/>
            </p:cNvCxnSpPr>
            <p:nvPr/>
          </p:nvCxnSpPr>
          <p:spPr>
            <a:xfrm rot="5400000">
              <a:off x="5321300" y="4749800"/>
              <a:ext cx="1612900" cy="215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5003800" y="4927600"/>
              <a:ext cx="482600" cy="292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1" idx="4"/>
              <a:endCxn id="9" idx="1"/>
            </p:cNvCxnSpPr>
            <p:nvPr/>
          </p:nvCxnSpPr>
          <p:spPr>
            <a:xfrm rot="16200000" flipH="1">
              <a:off x="1587500" y="4330700"/>
              <a:ext cx="838200" cy="180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形状 39"/>
            <p:cNvCxnSpPr>
              <a:stCxn id="11" idx="7"/>
              <a:endCxn id="7" idx="1"/>
            </p:cNvCxnSpPr>
            <p:nvPr/>
          </p:nvCxnSpPr>
          <p:spPr>
            <a:xfrm rot="5400000" flipH="1" flipV="1">
              <a:off x="1612900" y="3714750"/>
              <a:ext cx="514350" cy="5778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形状 41"/>
            <p:cNvCxnSpPr>
              <a:stCxn id="11" idx="0"/>
              <a:endCxn id="6" idx="1"/>
            </p:cNvCxnSpPr>
            <p:nvPr/>
          </p:nvCxnSpPr>
          <p:spPr>
            <a:xfrm rot="5400000" flipH="1" flipV="1">
              <a:off x="1720850" y="1987550"/>
              <a:ext cx="1562100" cy="2794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形状 43"/>
            <p:cNvCxnSpPr>
              <a:stCxn id="7" idx="0"/>
            </p:cNvCxnSpPr>
            <p:nvPr/>
          </p:nvCxnSpPr>
          <p:spPr>
            <a:xfrm rot="5400000" flipH="1" flipV="1">
              <a:off x="2959100" y="2578100"/>
              <a:ext cx="660400" cy="1117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0" idx="1"/>
              <a:endCxn id="9" idx="3"/>
            </p:cNvCxnSpPr>
            <p:nvPr/>
          </p:nvCxnSpPr>
          <p:spPr>
            <a:xfrm rot="10800000">
              <a:off x="4051300" y="5651500"/>
              <a:ext cx="82550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7" idx="2"/>
            </p:cNvCxnSpPr>
            <p:nvPr/>
          </p:nvCxnSpPr>
          <p:spPr>
            <a:xfrm rot="16200000" flipV="1">
              <a:off x="2095500" y="4660900"/>
              <a:ext cx="1435100" cy="165100"/>
            </a:xfrm>
            <a:prstGeom prst="bentConnector3">
              <a:avLst>
                <a:gd name="adj1" fmla="val -1327"/>
              </a:avLst>
            </a:prstGeom>
            <a:ln>
              <a:tailEnd type="arrow"/>
            </a:ln>
          </p:spPr>
          <p:style>
            <a:lnRef idx="1">
              <a:schemeClr val="accent1"/>
            </a:lnRef>
            <a:fillRef idx="0">
              <a:schemeClr val="accent1"/>
            </a:fillRef>
            <a:effectRef idx="0">
              <a:schemeClr val="accent1"/>
            </a:effectRef>
            <a:fontRef idx="minor">
              <a:schemeClr val="tx1"/>
            </a:fontRef>
          </p:style>
        </p:cxnSp>
        <p:sp>
          <p:nvSpPr>
            <p:cNvPr id="27676" name="TextBox 53"/>
            <p:cNvSpPr txBox="1">
              <a:spLocks noChangeArrowheads="1"/>
            </p:cNvSpPr>
            <p:nvPr/>
          </p:nvSpPr>
          <p:spPr bwMode="auto">
            <a:xfrm>
              <a:off x="1219200" y="3048000"/>
              <a:ext cx="12065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200">
                  <a:solidFill>
                    <a:srgbClr val="30619C"/>
                  </a:solidFill>
                  <a:latin typeface="Times New Roman" pitchFamily="18" charset="0"/>
                  <a:ea typeface="宋体" pitchFamily="2" charset="-122"/>
                  <a:cs typeface="Times New Roman" pitchFamily="18" charset="0"/>
                </a:rPr>
                <a:t>Market &amp; Analytical data</a:t>
              </a:r>
              <a:endParaRPr lang="zh-CN" altLang="en-US" sz="1200">
                <a:solidFill>
                  <a:srgbClr val="30619C"/>
                </a:solidFill>
                <a:latin typeface="Times New Roman" pitchFamily="18" charset="0"/>
                <a:ea typeface="宋体" pitchFamily="2" charset="-122"/>
                <a:cs typeface="Times New Roman" pitchFamily="18" charset="0"/>
              </a:endParaRPr>
            </a:p>
          </p:txBody>
        </p:sp>
        <p:sp>
          <p:nvSpPr>
            <p:cNvPr id="27677" name="TextBox 54"/>
            <p:cNvSpPr txBox="1">
              <a:spLocks noChangeArrowheads="1"/>
            </p:cNvSpPr>
            <p:nvPr/>
          </p:nvSpPr>
          <p:spPr bwMode="auto">
            <a:xfrm>
              <a:off x="5651500" y="2857500"/>
              <a:ext cx="1206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200">
                  <a:solidFill>
                    <a:srgbClr val="30619C"/>
                  </a:solidFill>
                  <a:latin typeface="Times New Roman" pitchFamily="18" charset="0"/>
                  <a:ea typeface="宋体" pitchFamily="2" charset="-122"/>
                  <a:cs typeface="Times New Roman" pitchFamily="18" charset="0"/>
                </a:rPr>
                <a:t>Trade orders</a:t>
              </a:r>
              <a:endParaRPr lang="zh-CN" altLang="en-US" sz="1200">
                <a:solidFill>
                  <a:srgbClr val="30619C"/>
                </a:solidFill>
                <a:latin typeface="Times New Roman" pitchFamily="18" charset="0"/>
                <a:ea typeface="宋体" pitchFamily="2" charset="-122"/>
                <a:cs typeface="Times New Roman" pitchFamily="18" charset="0"/>
              </a:endParaRPr>
            </a:p>
          </p:txBody>
        </p:sp>
        <p:sp>
          <p:nvSpPr>
            <p:cNvPr id="27678" name="TextBox 55"/>
            <p:cNvSpPr txBox="1">
              <a:spLocks noChangeArrowheads="1"/>
            </p:cNvSpPr>
            <p:nvPr/>
          </p:nvSpPr>
          <p:spPr bwMode="auto">
            <a:xfrm>
              <a:off x="5905500" y="4584700"/>
              <a:ext cx="1206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200">
                  <a:solidFill>
                    <a:srgbClr val="30619C"/>
                  </a:solidFill>
                  <a:latin typeface="Times New Roman" pitchFamily="18" charset="0"/>
                  <a:ea typeface="宋体" pitchFamily="2" charset="-122"/>
                  <a:cs typeface="Times New Roman" pitchFamily="18" charset="0"/>
                </a:rPr>
                <a:t>Trades</a:t>
              </a:r>
              <a:endParaRPr lang="zh-CN" altLang="en-US" sz="1200">
                <a:solidFill>
                  <a:srgbClr val="30619C"/>
                </a:solidFill>
                <a:latin typeface="Times New Roman" pitchFamily="18" charset="0"/>
                <a:ea typeface="宋体" pitchFamily="2" charset="-122"/>
                <a:cs typeface="Times New Roman" pitchFamily="18" charset="0"/>
              </a:endParaRPr>
            </a:p>
          </p:txBody>
        </p:sp>
        <p:sp>
          <p:nvSpPr>
            <p:cNvPr id="27679" name="TextBox 56"/>
            <p:cNvSpPr txBox="1">
              <a:spLocks noChangeArrowheads="1"/>
            </p:cNvSpPr>
            <p:nvPr/>
          </p:nvSpPr>
          <p:spPr bwMode="auto">
            <a:xfrm>
              <a:off x="1320800" y="5321300"/>
              <a:ext cx="12065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200">
                  <a:solidFill>
                    <a:srgbClr val="30619C"/>
                  </a:solidFill>
                  <a:latin typeface="Times New Roman" pitchFamily="18" charset="0"/>
                  <a:ea typeface="宋体" pitchFamily="2" charset="-122"/>
                  <a:cs typeface="Times New Roman" pitchFamily="18" charset="0"/>
                </a:rPr>
                <a:t>Price</a:t>
              </a:r>
              <a:endParaRPr lang="zh-CN" altLang="en-US" sz="1200">
                <a:solidFill>
                  <a:srgbClr val="30619C"/>
                </a:solidFill>
                <a:latin typeface="Times New Roman" pitchFamily="18" charset="0"/>
                <a:ea typeface="宋体" pitchFamily="2" charset="-122"/>
                <a:cs typeface="Times New Roman" pitchFamily="18" charset="0"/>
              </a:endParaRPr>
            </a:p>
          </p:txBody>
        </p:sp>
        <p:sp>
          <p:nvSpPr>
            <p:cNvPr id="27680" name="TextBox 57"/>
            <p:cNvSpPr txBox="1">
              <a:spLocks noChangeArrowheads="1"/>
            </p:cNvSpPr>
            <p:nvPr/>
          </p:nvSpPr>
          <p:spPr bwMode="auto">
            <a:xfrm>
              <a:off x="3860800" y="5359400"/>
              <a:ext cx="12065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200">
                  <a:solidFill>
                    <a:srgbClr val="30619C"/>
                  </a:solidFill>
                  <a:latin typeface="Times New Roman" pitchFamily="18" charset="0"/>
                  <a:ea typeface="宋体" pitchFamily="2" charset="-122"/>
                  <a:cs typeface="Times New Roman" pitchFamily="18" charset="0"/>
                </a:rPr>
                <a:t>Trade</a:t>
              </a:r>
            </a:p>
            <a:p>
              <a:pPr algn="ctr" eaLnBrk="1" hangingPunct="1"/>
              <a:endParaRPr lang="en-US" altLang="zh-CN" sz="1200">
                <a:solidFill>
                  <a:srgbClr val="30619C"/>
                </a:solidFill>
                <a:latin typeface="Times New Roman" pitchFamily="18" charset="0"/>
                <a:ea typeface="宋体" pitchFamily="2" charset="-122"/>
                <a:cs typeface="Times New Roman" pitchFamily="18" charset="0"/>
              </a:endParaRPr>
            </a:p>
            <a:p>
              <a:pPr algn="ctr" eaLnBrk="1" hangingPunct="1"/>
              <a:r>
                <a:rPr lang="en-US" altLang="zh-CN" sz="1200">
                  <a:solidFill>
                    <a:srgbClr val="30619C"/>
                  </a:solidFill>
                  <a:latin typeface="Times New Roman" pitchFamily="18" charset="0"/>
                  <a:ea typeface="宋体" pitchFamily="2" charset="-122"/>
                  <a:cs typeface="Times New Roman" pitchFamily="18" charset="0"/>
                </a:rPr>
                <a:t>Settlement</a:t>
              </a:r>
              <a:endParaRPr lang="zh-CN" altLang="en-US" sz="1200">
                <a:solidFill>
                  <a:srgbClr val="30619C"/>
                </a:solidFill>
                <a:latin typeface="Times New Roman" pitchFamily="18" charset="0"/>
                <a:ea typeface="宋体" pitchFamily="2" charset="-122"/>
                <a:cs typeface="Times New Roman" pitchFamily="18" charset="0"/>
              </a:endParaRPr>
            </a:p>
          </p:txBody>
        </p:sp>
        <p:cxnSp>
          <p:nvCxnSpPr>
            <p:cNvPr id="60" name="肘形连接符 59"/>
            <p:cNvCxnSpPr>
              <a:stCxn id="8" idx="3"/>
              <a:endCxn id="14" idx="2"/>
            </p:cNvCxnSpPr>
            <p:nvPr/>
          </p:nvCxnSpPr>
          <p:spPr>
            <a:xfrm>
              <a:off x="6807200" y="3771900"/>
              <a:ext cx="647700" cy="118745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nvCxnSpPr>
          <p:spPr>
            <a:xfrm flipV="1">
              <a:off x="6019800" y="2698750"/>
              <a:ext cx="1435100" cy="2965450"/>
            </a:xfrm>
            <a:prstGeom prst="bentConnector3">
              <a:avLst>
                <a:gd name="adj1" fmla="val 77434"/>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8" idx="3"/>
              <a:endCxn id="13" idx="2"/>
            </p:cNvCxnSpPr>
            <p:nvPr/>
          </p:nvCxnSpPr>
          <p:spPr>
            <a:xfrm>
              <a:off x="6807200" y="3771900"/>
              <a:ext cx="622300" cy="19685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90511307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a:grpSpLocks/>
          </p:cNvGrpSpPr>
          <p:nvPr/>
        </p:nvGrpSpPr>
        <p:grpSpPr bwMode="auto">
          <a:xfrm>
            <a:off x="1177131" y="1752600"/>
            <a:ext cx="6596063" cy="4164012"/>
            <a:chOff x="1260475" y="2347913"/>
            <a:chExt cx="6596063" cy="4164012"/>
          </a:xfrm>
        </p:grpSpPr>
        <p:pic>
          <p:nvPicPr>
            <p:cNvPr id="2867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81500" y="2347913"/>
              <a:ext cx="13239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78" name="TextBox 7"/>
            <p:cNvSpPr txBox="1">
              <a:spLocks noChangeArrowheads="1"/>
            </p:cNvSpPr>
            <p:nvPr/>
          </p:nvSpPr>
          <p:spPr bwMode="auto">
            <a:xfrm>
              <a:off x="5222875" y="3130550"/>
              <a:ext cx="170497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200" dirty="0">
                  <a:ea typeface="宋体" pitchFamily="2" charset="-122"/>
                </a:rPr>
                <a:t>Retail Investors</a:t>
              </a:r>
              <a:endParaRPr lang="zh-CN" altLang="en-US" sz="1200" dirty="0">
                <a:ea typeface="宋体" pitchFamily="2" charset="-122"/>
              </a:endParaRPr>
            </a:p>
          </p:txBody>
        </p:sp>
        <p:sp>
          <p:nvSpPr>
            <p:cNvPr id="9" name="圆角矩形 8"/>
            <p:cNvSpPr/>
            <p:nvPr/>
          </p:nvSpPr>
          <p:spPr>
            <a:xfrm>
              <a:off x="6526213" y="5334000"/>
              <a:ext cx="1330325" cy="1177925"/>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a:solidFill>
                    <a:srgbClr val="FFFFFF"/>
                  </a:solidFill>
                  <a:ea typeface="宋体" pitchFamily="2" charset="-122"/>
                  <a:cs typeface="Arial" charset="0"/>
                </a:rPr>
                <a:t>Mutual Fund</a:t>
              </a:r>
            </a:p>
            <a:p>
              <a:pPr algn="ctr">
                <a:defRPr/>
              </a:pPr>
              <a:r>
                <a:rPr lang="en-US" altLang="zh-CN" sz="1400">
                  <a:solidFill>
                    <a:srgbClr val="FFFFFF"/>
                  </a:solidFill>
                  <a:ea typeface="宋体" pitchFamily="2" charset="-122"/>
                  <a:cs typeface="Arial" charset="0"/>
                </a:rPr>
                <a:t>Transfer Agent</a:t>
              </a:r>
              <a:endParaRPr lang="zh-CN" altLang="en-US" sz="1400">
                <a:solidFill>
                  <a:srgbClr val="FFFFFF"/>
                </a:solidFill>
                <a:ea typeface="宋体" pitchFamily="2" charset="-122"/>
                <a:cs typeface="Arial" charset="0"/>
              </a:endParaRPr>
            </a:p>
          </p:txBody>
        </p:sp>
        <p:pic>
          <p:nvPicPr>
            <p:cNvPr id="28680"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08200" y="2362200"/>
              <a:ext cx="132397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81" name="TextBox 10"/>
            <p:cNvSpPr txBox="1">
              <a:spLocks noChangeArrowheads="1"/>
            </p:cNvSpPr>
            <p:nvPr/>
          </p:nvSpPr>
          <p:spPr bwMode="auto">
            <a:xfrm>
              <a:off x="2936875" y="3089275"/>
              <a:ext cx="1538288"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200">
                  <a:ea typeface="宋体" pitchFamily="2" charset="-122"/>
                </a:rPr>
                <a:t>Plan participants</a:t>
              </a:r>
              <a:endParaRPr lang="zh-CN" altLang="en-US" sz="1200">
                <a:ea typeface="宋体" pitchFamily="2" charset="-122"/>
              </a:endParaRPr>
            </a:p>
          </p:txBody>
        </p:sp>
        <p:sp>
          <p:nvSpPr>
            <p:cNvPr id="12" name="圆角矩形 11"/>
            <p:cNvSpPr/>
            <p:nvPr/>
          </p:nvSpPr>
          <p:spPr>
            <a:xfrm>
              <a:off x="6567488" y="4106863"/>
              <a:ext cx="1246187" cy="450850"/>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ea typeface="宋体" pitchFamily="2" charset="-122"/>
                  <a:cs typeface="Arial" charset="0"/>
                </a:rPr>
                <a:t>Direct distribution</a:t>
              </a:r>
              <a:endParaRPr lang="zh-CN" altLang="en-US" sz="1200">
                <a:solidFill>
                  <a:srgbClr val="FFFFFF"/>
                </a:solidFill>
                <a:ea typeface="宋体" pitchFamily="2" charset="-122"/>
                <a:cs typeface="Arial" charset="0"/>
              </a:endParaRPr>
            </a:p>
          </p:txBody>
        </p:sp>
        <p:sp>
          <p:nvSpPr>
            <p:cNvPr id="13" name="圆角矩形 12"/>
            <p:cNvSpPr/>
            <p:nvPr/>
          </p:nvSpPr>
          <p:spPr>
            <a:xfrm>
              <a:off x="1260475" y="3857625"/>
              <a:ext cx="3894138" cy="1130300"/>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a:solidFill>
                    <a:srgbClr val="30619C"/>
                  </a:solidFill>
                  <a:ea typeface="宋体" pitchFamily="2" charset="-122"/>
                  <a:cs typeface="Arial" charset="0"/>
                </a:rPr>
                <a:t>Indirect distribution</a:t>
              </a:r>
            </a:p>
            <a:p>
              <a:pPr algn="ctr">
                <a:defRPr/>
              </a:pPr>
              <a:endParaRPr lang="en-US" altLang="zh-CN" sz="1400">
                <a:solidFill>
                  <a:srgbClr val="30619C"/>
                </a:solidFill>
                <a:ea typeface="宋体" pitchFamily="2" charset="-122"/>
                <a:cs typeface="Arial" charset="0"/>
              </a:endParaRPr>
            </a:p>
            <a:p>
              <a:pPr algn="ctr">
                <a:defRPr/>
              </a:pPr>
              <a:endParaRPr lang="en-US" altLang="zh-CN" sz="1400">
                <a:solidFill>
                  <a:srgbClr val="30619C"/>
                </a:solidFill>
                <a:ea typeface="宋体" pitchFamily="2" charset="-122"/>
                <a:cs typeface="Arial" charset="0"/>
              </a:endParaRPr>
            </a:p>
            <a:p>
              <a:pPr algn="ctr">
                <a:defRPr/>
              </a:pPr>
              <a:endParaRPr lang="zh-CN" altLang="en-US" sz="1400">
                <a:solidFill>
                  <a:srgbClr val="30619C"/>
                </a:solidFill>
                <a:ea typeface="宋体" pitchFamily="2" charset="-122"/>
                <a:cs typeface="Arial" charset="0"/>
              </a:endParaRPr>
            </a:p>
          </p:txBody>
        </p:sp>
        <p:sp>
          <p:nvSpPr>
            <p:cNvPr id="14" name="圆角矩形 13"/>
            <p:cNvSpPr/>
            <p:nvPr/>
          </p:nvSpPr>
          <p:spPr>
            <a:xfrm>
              <a:off x="1427163" y="4329113"/>
              <a:ext cx="900112" cy="450850"/>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ea typeface="宋体" pitchFamily="2" charset="-122"/>
                  <a:cs typeface="Arial" charset="0"/>
                </a:rPr>
                <a:t>Financial</a:t>
              </a:r>
            </a:p>
            <a:p>
              <a:pPr algn="ctr">
                <a:defRPr/>
              </a:pPr>
              <a:r>
                <a:rPr lang="en-US" altLang="zh-CN" sz="1200">
                  <a:solidFill>
                    <a:srgbClr val="FFFFFF"/>
                  </a:solidFill>
                  <a:ea typeface="宋体" pitchFamily="2" charset="-122"/>
                  <a:cs typeface="Arial" charset="0"/>
                </a:rPr>
                <a:t>advisor</a:t>
              </a:r>
              <a:endParaRPr lang="zh-CN" altLang="en-US" sz="1200">
                <a:solidFill>
                  <a:srgbClr val="FFFFFF"/>
                </a:solidFill>
                <a:ea typeface="宋体" pitchFamily="2" charset="-122"/>
                <a:cs typeface="Arial" charset="0"/>
              </a:endParaRPr>
            </a:p>
          </p:txBody>
        </p:sp>
        <p:sp>
          <p:nvSpPr>
            <p:cNvPr id="15" name="圆角矩形 14"/>
            <p:cNvSpPr/>
            <p:nvPr/>
          </p:nvSpPr>
          <p:spPr>
            <a:xfrm>
              <a:off x="2424113" y="4329113"/>
              <a:ext cx="762000" cy="450850"/>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ea typeface="宋体" pitchFamily="2" charset="-122"/>
                  <a:cs typeface="Arial" charset="0"/>
                </a:rPr>
                <a:t>Broker</a:t>
              </a:r>
              <a:endParaRPr lang="zh-CN" altLang="en-US" sz="1200">
                <a:solidFill>
                  <a:srgbClr val="FFFFFF"/>
                </a:solidFill>
                <a:ea typeface="宋体" pitchFamily="2" charset="-122"/>
                <a:cs typeface="Arial" charset="0"/>
              </a:endParaRPr>
            </a:p>
          </p:txBody>
        </p:sp>
        <p:sp>
          <p:nvSpPr>
            <p:cNvPr id="16" name="圆角矩形 15"/>
            <p:cNvSpPr/>
            <p:nvPr/>
          </p:nvSpPr>
          <p:spPr>
            <a:xfrm>
              <a:off x="3282950" y="4329113"/>
              <a:ext cx="762000" cy="450850"/>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ea typeface="宋体" pitchFamily="2" charset="-122"/>
                  <a:cs typeface="Arial" charset="0"/>
                </a:rPr>
                <a:t>Bank</a:t>
              </a:r>
              <a:endParaRPr lang="zh-CN" altLang="en-US" sz="1200">
                <a:solidFill>
                  <a:srgbClr val="FFFFFF"/>
                </a:solidFill>
                <a:ea typeface="宋体" pitchFamily="2" charset="-122"/>
                <a:cs typeface="Arial" charset="0"/>
              </a:endParaRPr>
            </a:p>
          </p:txBody>
        </p:sp>
        <p:sp>
          <p:nvSpPr>
            <p:cNvPr id="17" name="圆角矩形 16"/>
            <p:cNvSpPr/>
            <p:nvPr/>
          </p:nvSpPr>
          <p:spPr>
            <a:xfrm>
              <a:off x="4141788" y="4329113"/>
              <a:ext cx="914400" cy="450850"/>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ea typeface="宋体" pitchFamily="2" charset="-122"/>
                  <a:cs typeface="Arial" charset="0"/>
                </a:rPr>
                <a:t>MF Super Market</a:t>
              </a:r>
              <a:endParaRPr lang="zh-CN" altLang="en-US" sz="1200">
                <a:solidFill>
                  <a:srgbClr val="FFFFFF"/>
                </a:solidFill>
                <a:ea typeface="宋体" pitchFamily="2" charset="-122"/>
                <a:cs typeface="Arial" charset="0"/>
              </a:endParaRPr>
            </a:p>
          </p:txBody>
        </p:sp>
        <p:cxnSp>
          <p:nvCxnSpPr>
            <p:cNvPr id="19" name="肘形连接符 18"/>
            <p:cNvCxnSpPr>
              <a:endCxn id="12" idx="0"/>
            </p:cNvCxnSpPr>
            <p:nvPr/>
          </p:nvCxnSpPr>
          <p:spPr>
            <a:xfrm rot="16200000" flipH="1">
              <a:off x="5541963" y="2459038"/>
              <a:ext cx="1149350" cy="2146300"/>
            </a:xfrm>
            <a:prstGeom prst="bentConnector3">
              <a:avLst>
                <a:gd name="adj1" fmla="val 5120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endCxn id="13" idx="0"/>
            </p:cNvCxnSpPr>
            <p:nvPr/>
          </p:nvCxnSpPr>
          <p:spPr>
            <a:xfrm rot="5400000">
              <a:off x="3675063" y="2489200"/>
              <a:ext cx="900112" cy="1836738"/>
            </a:xfrm>
            <a:prstGeom prst="bentConnector3">
              <a:avLst>
                <a:gd name="adj1" fmla="val 6540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2438400" y="5630863"/>
              <a:ext cx="1550988" cy="450850"/>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ea typeface="MingLiU" pitchFamily="49" charset="-120"/>
                </a:rPr>
                <a:t>Order</a:t>
              </a:r>
            </a:p>
            <a:p>
              <a:pPr algn="ctr">
                <a:defRPr/>
              </a:pPr>
              <a:r>
                <a:rPr lang="en-US" altLang="zh-CN" sz="1200">
                  <a:solidFill>
                    <a:srgbClr val="FFFFFF"/>
                  </a:solidFill>
                  <a:ea typeface="MingLiU" pitchFamily="49" charset="-120"/>
                </a:rPr>
                <a:t>Aggregation</a:t>
              </a:r>
              <a:endParaRPr lang="zh-CN" altLang="en-US" sz="1200">
                <a:solidFill>
                  <a:srgbClr val="FFFFFF"/>
                </a:solidFill>
                <a:ea typeface="MingLiU" pitchFamily="49" charset="-120"/>
              </a:endParaRPr>
            </a:p>
          </p:txBody>
        </p:sp>
        <p:cxnSp>
          <p:nvCxnSpPr>
            <p:cNvPr id="32" name="直接箭头连接符 31"/>
            <p:cNvCxnSpPr/>
            <p:nvPr/>
          </p:nvCxnSpPr>
          <p:spPr>
            <a:xfrm rot="5400000">
              <a:off x="2324100" y="3405188"/>
              <a:ext cx="879475"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3" idx="2"/>
              <a:endCxn id="30" idx="0"/>
            </p:cNvCxnSpPr>
            <p:nvPr/>
          </p:nvCxnSpPr>
          <p:spPr>
            <a:xfrm rot="16200000" flipH="1">
              <a:off x="2889250" y="5305425"/>
              <a:ext cx="642938" cy="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5014913" y="5451475"/>
              <a:ext cx="790575" cy="312738"/>
            </a:xfrm>
            <a:prstGeom prst="roundRect">
              <a:avLst/>
            </a:prstGeom>
            <a:solidFill>
              <a:srgbClr val="306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solidFill>
                    <a:srgbClr val="FFFFFF"/>
                  </a:solidFill>
                  <a:ea typeface="宋体" pitchFamily="2" charset="-122"/>
                  <a:cs typeface="Arial" charset="0"/>
                </a:rPr>
                <a:t>NSCC</a:t>
              </a:r>
              <a:endParaRPr lang="zh-CN" altLang="en-US" sz="1200">
                <a:solidFill>
                  <a:srgbClr val="FFFFFF"/>
                </a:solidFill>
                <a:ea typeface="宋体" pitchFamily="2" charset="-122"/>
                <a:cs typeface="Arial" charset="0"/>
              </a:endParaRPr>
            </a:p>
          </p:txBody>
        </p:sp>
        <p:cxnSp>
          <p:nvCxnSpPr>
            <p:cNvPr id="39" name="肘形连接符 38"/>
            <p:cNvCxnSpPr>
              <a:stCxn id="30" idx="3"/>
              <a:endCxn id="37" idx="1"/>
            </p:cNvCxnSpPr>
            <p:nvPr/>
          </p:nvCxnSpPr>
          <p:spPr>
            <a:xfrm flipV="1">
              <a:off x="3989388" y="5607050"/>
              <a:ext cx="1025525" cy="2492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7" idx="3"/>
            </p:cNvCxnSpPr>
            <p:nvPr/>
          </p:nvCxnSpPr>
          <p:spPr>
            <a:xfrm>
              <a:off x="5805488" y="5607050"/>
              <a:ext cx="747712" cy="4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0" idx="3"/>
            </p:cNvCxnSpPr>
            <p:nvPr/>
          </p:nvCxnSpPr>
          <p:spPr>
            <a:xfrm>
              <a:off x="3989388" y="5856288"/>
              <a:ext cx="2563812" cy="350837"/>
            </a:xfrm>
            <a:prstGeom prst="bentConnector3">
              <a:avLst>
                <a:gd name="adj1" fmla="val 199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2" idx="2"/>
              <a:endCxn id="9" idx="0"/>
            </p:cNvCxnSpPr>
            <p:nvPr/>
          </p:nvCxnSpPr>
          <p:spPr>
            <a:xfrm rot="16200000" flipH="1">
              <a:off x="6802438" y="4945063"/>
              <a:ext cx="77628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Rectangle 2"/>
          <p:cNvSpPr txBox="1">
            <a:spLocks noChangeArrowheads="1"/>
          </p:cNvSpPr>
          <p:nvPr/>
        </p:nvSpPr>
        <p:spPr bwMode="auto">
          <a:xfrm>
            <a:off x="511175" y="290513"/>
            <a:ext cx="8505825" cy="357187"/>
          </a:xfrm>
          <a:prstGeom prst="rect">
            <a:avLst/>
          </a:prstGeom>
          <a:noFill/>
          <a:ln w="9525" algn="ctr">
            <a:noFill/>
            <a:miter lim="800000"/>
            <a:headEnd/>
            <a:tailEnd/>
          </a:ln>
        </p:spPr>
        <p:txBody>
          <a:bodyPr lIns="0" tIns="0" rIns="0" bIns="0">
            <a:spAutoFit/>
          </a:bodyPr>
          <a:lstStyle/>
          <a:p>
            <a:pPr algn="r" eaLnBrk="0" hangingPunct="0">
              <a:lnSpc>
                <a:spcPct val="83000"/>
              </a:lnSpc>
              <a:defRPr/>
            </a:pPr>
            <a:r>
              <a:rPr lang="en-US" altLang="zh-CN" sz="2800" b="1" kern="0" dirty="0">
                <a:solidFill>
                  <a:schemeClr val="bg1"/>
                </a:solidFill>
                <a:latin typeface="Times New Roman" pitchFamily="18" charset="0"/>
                <a:ea typeface="宋体" pitchFamily="2" charset="-122"/>
                <a:cs typeface="+mj-cs"/>
              </a:rPr>
              <a:t>FMC business</a:t>
            </a:r>
          </a:p>
        </p:txBody>
      </p:sp>
      <p:sp>
        <p:nvSpPr>
          <p:cNvPr id="26" name="Rectangle 2"/>
          <p:cNvSpPr txBox="1">
            <a:spLocks noChangeArrowheads="1"/>
          </p:cNvSpPr>
          <p:nvPr/>
        </p:nvSpPr>
        <p:spPr>
          <a:xfrm>
            <a:off x="457200" y="274638"/>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altLang="zh-CN" sz="3500" cap="none" dirty="0">
                <a:solidFill>
                  <a:srgbClr val="002060"/>
                </a:solidFill>
                <a:ea typeface="宋体" pitchFamily="2" charset="-122"/>
                <a:cs typeface="Times New Roman" pitchFamily="18" charset="0"/>
              </a:rPr>
              <a:t>Business lines of IM Companies 2: Unit distribution</a:t>
            </a:r>
            <a:endParaRPr lang="en-US" altLang="zh-CN" sz="3500" dirty="0">
              <a:solidFill>
                <a:srgbClr val="002060"/>
              </a:solidFill>
            </a:endParaRPr>
          </a:p>
        </p:txBody>
      </p:sp>
    </p:spTree>
    <p:extLst>
      <p:ext uri="{BB962C8B-B14F-4D97-AF65-F5344CB8AC3E}">
        <p14:creationId xmlns:p14="http://schemas.microsoft.com/office/powerpoint/2010/main" xmlns="" val="45887662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a:r>
              <a:rPr lang="en-US" altLang="zh-CN" sz="3500" b="1" dirty="0">
                <a:solidFill>
                  <a:srgbClr val="002060"/>
                </a:solidFill>
              </a:rPr>
              <a:t>IM Middle and </a:t>
            </a:r>
            <a:r>
              <a:rPr lang="en-US" altLang="zh-CN" sz="3500" b="1" dirty="0" smtClean="0">
                <a:solidFill>
                  <a:srgbClr val="002060"/>
                </a:solidFill>
              </a:rPr>
              <a:t>Back </a:t>
            </a:r>
            <a:r>
              <a:rPr lang="en-US" altLang="zh-CN" sz="3500" b="1" dirty="0">
                <a:solidFill>
                  <a:srgbClr val="002060"/>
                </a:solidFill>
              </a:rPr>
              <a:t>office functions landscape</a:t>
            </a:r>
          </a:p>
        </p:txBody>
      </p:sp>
      <p:grpSp>
        <p:nvGrpSpPr>
          <p:cNvPr id="29699" name="Group 42"/>
          <p:cNvGrpSpPr>
            <a:grpSpLocks/>
          </p:cNvGrpSpPr>
          <p:nvPr/>
        </p:nvGrpSpPr>
        <p:grpSpPr bwMode="auto">
          <a:xfrm>
            <a:off x="0" y="1655762"/>
            <a:ext cx="9115425" cy="4668838"/>
            <a:chOff x="0" y="1228"/>
            <a:chExt cx="5742" cy="2941"/>
          </a:xfrm>
        </p:grpSpPr>
        <p:sp>
          <p:nvSpPr>
            <p:cNvPr id="29701" name="TextBox 50"/>
            <p:cNvSpPr txBox="1">
              <a:spLocks noChangeArrowheads="1"/>
            </p:cNvSpPr>
            <p:nvPr/>
          </p:nvSpPr>
          <p:spPr bwMode="auto">
            <a:xfrm>
              <a:off x="18" y="1271"/>
              <a:ext cx="677"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400">
                  <a:latin typeface="Times New Roman" pitchFamily="18" charset="0"/>
                  <a:ea typeface="宋体" pitchFamily="2" charset="-122"/>
                  <a:cs typeface="Times New Roman" pitchFamily="18" charset="0"/>
                </a:rPr>
                <a:t>IM companies</a:t>
              </a:r>
              <a:endParaRPr lang="zh-CN" altLang="en-US" sz="1400">
                <a:latin typeface="Times New Roman" pitchFamily="18" charset="0"/>
                <a:ea typeface="宋体" pitchFamily="2" charset="-122"/>
                <a:cs typeface="Times New Roman" pitchFamily="18" charset="0"/>
              </a:endParaRPr>
            </a:p>
          </p:txBody>
        </p:sp>
        <p:sp>
          <p:nvSpPr>
            <p:cNvPr id="29702" name="TextBox 51"/>
            <p:cNvSpPr txBox="1">
              <a:spLocks noChangeArrowheads="1"/>
            </p:cNvSpPr>
            <p:nvPr/>
          </p:nvSpPr>
          <p:spPr bwMode="auto">
            <a:xfrm>
              <a:off x="0" y="1737"/>
              <a:ext cx="677"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400">
                  <a:latin typeface="Times New Roman" pitchFamily="18" charset="0"/>
                  <a:ea typeface="宋体" pitchFamily="2" charset="-122"/>
                  <a:cs typeface="Times New Roman" pitchFamily="18" charset="0"/>
                </a:rPr>
                <a:t>Third</a:t>
              </a:r>
            </a:p>
            <a:p>
              <a:pPr algn="ctr" eaLnBrk="1" hangingPunct="1"/>
              <a:r>
                <a:rPr lang="en-US" altLang="zh-CN" sz="1400">
                  <a:latin typeface="Times New Roman" pitchFamily="18" charset="0"/>
                  <a:ea typeface="宋体" pitchFamily="2" charset="-122"/>
                  <a:cs typeface="Times New Roman" pitchFamily="18" charset="0"/>
                </a:rPr>
                <a:t>Party</a:t>
              </a:r>
              <a:endParaRPr lang="zh-CN" altLang="en-US" sz="1400">
                <a:latin typeface="Times New Roman" pitchFamily="18" charset="0"/>
                <a:ea typeface="宋体" pitchFamily="2" charset="-122"/>
                <a:cs typeface="Times New Roman" pitchFamily="18" charset="0"/>
              </a:endParaRPr>
            </a:p>
          </p:txBody>
        </p:sp>
        <p:grpSp>
          <p:nvGrpSpPr>
            <p:cNvPr id="29703" name="Group 41"/>
            <p:cNvGrpSpPr>
              <a:grpSpLocks/>
            </p:cNvGrpSpPr>
            <p:nvPr/>
          </p:nvGrpSpPr>
          <p:grpSpPr bwMode="auto">
            <a:xfrm>
              <a:off x="91" y="1228"/>
              <a:ext cx="5651" cy="2941"/>
              <a:chOff x="91" y="1228"/>
              <a:chExt cx="5651" cy="2941"/>
            </a:xfrm>
          </p:grpSpPr>
          <p:cxnSp>
            <p:nvCxnSpPr>
              <p:cNvPr id="32" name="直接连接符 31"/>
              <p:cNvCxnSpPr/>
              <p:nvPr/>
            </p:nvCxnSpPr>
            <p:spPr>
              <a:xfrm>
                <a:off x="91" y="1655"/>
                <a:ext cx="5651" cy="1"/>
              </a:xfrm>
              <a:prstGeom prst="line">
                <a:avLst/>
              </a:prstGeom>
            </p:spPr>
            <p:style>
              <a:lnRef idx="1">
                <a:schemeClr val="accent1"/>
              </a:lnRef>
              <a:fillRef idx="0">
                <a:schemeClr val="accent1"/>
              </a:fillRef>
              <a:effectRef idx="0">
                <a:schemeClr val="accent1"/>
              </a:effectRef>
              <a:fontRef idx="minor">
                <a:schemeClr val="tx1"/>
              </a:fontRef>
            </p:style>
          </p:cxnSp>
          <p:sp>
            <p:nvSpPr>
              <p:cNvPr id="29705" name="Rectangle 28"/>
              <p:cNvSpPr>
                <a:spLocks noChangeArrowheads="1"/>
              </p:cNvSpPr>
              <p:nvPr/>
            </p:nvSpPr>
            <p:spPr bwMode="ltGray">
              <a:xfrm>
                <a:off x="686" y="1228"/>
                <a:ext cx="680" cy="404"/>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Asset </a:t>
                </a:r>
                <a:br>
                  <a:rPr lang="en-US" altLang="zh-CN" sz="1300" b="1">
                    <a:solidFill>
                      <a:schemeClr val="bg1"/>
                    </a:solidFill>
                    <a:latin typeface="Times New Roman" pitchFamily="18" charset="0"/>
                    <a:ea typeface="宋体" pitchFamily="2" charset="-122"/>
                    <a:cs typeface="Times New Roman" pitchFamily="18" charset="0"/>
                  </a:rPr>
                </a:br>
                <a:r>
                  <a:rPr lang="en-US" altLang="zh-CN" sz="1300" b="1">
                    <a:solidFill>
                      <a:schemeClr val="bg1"/>
                    </a:solidFill>
                    <a:latin typeface="Times New Roman" pitchFamily="18" charset="0"/>
                    <a:ea typeface="宋体" pitchFamily="2" charset="-122"/>
                    <a:cs typeface="Times New Roman" pitchFamily="18" charset="0"/>
                  </a:rPr>
                  <a:t>Gathering</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06" name="Rectangle 28"/>
              <p:cNvSpPr>
                <a:spLocks noChangeArrowheads="1"/>
              </p:cNvSpPr>
              <p:nvPr/>
            </p:nvSpPr>
            <p:spPr bwMode="ltGray">
              <a:xfrm>
                <a:off x="1408" y="1228"/>
                <a:ext cx="681" cy="404"/>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Investment </a:t>
                </a:r>
                <a:br>
                  <a:rPr lang="en-US" altLang="zh-CN" sz="1300" b="1">
                    <a:solidFill>
                      <a:schemeClr val="bg1"/>
                    </a:solidFill>
                    <a:latin typeface="Times New Roman" pitchFamily="18" charset="0"/>
                    <a:ea typeface="宋体" pitchFamily="2" charset="-122"/>
                    <a:cs typeface="Times New Roman" pitchFamily="18" charset="0"/>
                  </a:rPr>
                </a:br>
                <a:r>
                  <a:rPr lang="en-US" altLang="zh-CN" sz="1300" b="1">
                    <a:solidFill>
                      <a:schemeClr val="bg1"/>
                    </a:solidFill>
                    <a:latin typeface="Times New Roman" pitchFamily="18" charset="0"/>
                    <a:ea typeface="宋体" pitchFamily="2" charset="-122"/>
                    <a:cs typeface="Times New Roman" pitchFamily="18" charset="0"/>
                  </a:rPr>
                  <a:t>Decision</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07" name="Rectangle 28"/>
              <p:cNvSpPr>
                <a:spLocks noChangeArrowheads="1"/>
              </p:cNvSpPr>
              <p:nvPr/>
            </p:nvSpPr>
            <p:spPr bwMode="ltGray">
              <a:xfrm>
                <a:off x="2121" y="1228"/>
                <a:ext cx="681" cy="404"/>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Trade  </a:t>
                </a:r>
                <a:br>
                  <a:rPr lang="en-US" altLang="zh-CN" sz="1300" b="1">
                    <a:solidFill>
                      <a:schemeClr val="bg1"/>
                    </a:solidFill>
                    <a:latin typeface="Times New Roman" pitchFamily="18" charset="0"/>
                    <a:ea typeface="宋体" pitchFamily="2" charset="-122"/>
                    <a:cs typeface="Times New Roman" pitchFamily="18" charset="0"/>
                  </a:rPr>
                </a:br>
                <a:r>
                  <a:rPr lang="en-US" altLang="zh-CN" sz="1300" b="1">
                    <a:solidFill>
                      <a:schemeClr val="bg1"/>
                    </a:solidFill>
                    <a:latin typeface="Times New Roman" pitchFamily="18" charset="0"/>
                    <a:ea typeface="宋体" pitchFamily="2" charset="-122"/>
                    <a:cs typeface="Times New Roman" pitchFamily="18" charset="0"/>
                  </a:rPr>
                  <a:t>Execution</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08" name="Rectangle 28"/>
              <p:cNvSpPr>
                <a:spLocks noChangeArrowheads="1"/>
              </p:cNvSpPr>
              <p:nvPr/>
            </p:nvSpPr>
            <p:spPr bwMode="ltGray">
              <a:xfrm>
                <a:off x="2835" y="1228"/>
                <a:ext cx="680" cy="404"/>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Risk/</a:t>
                </a:r>
              </a:p>
              <a:p>
                <a:pPr algn="ctr" eaLnBrk="1" hangingPunct="1"/>
                <a:r>
                  <a:rPr lang="en-US" altLang="zh-CN" sz="1300" b="1">
                    <a:solidFill>
                      <a:schemeClr val="bg1"/>
                    </a:solidFill>
                    <a:latin typeface="Times New Roman" pitchFamily="18" charset="0"/>
                    <a:ea typeface="宋体" pitchFamily="2" charset="-122"/>
                    <a:cs typeface="Times New Roman" pitchFamily="18" charset="0"/>
                  </a:rPr>
                  <a:t>Compliance</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09" name="Rectangle 28"/>
              <p:cNvSpPr>
                <a:spLocks noChangeArrowheads="1"/>
              </p:cNvSpPr>
              <p:nvPr/>
            </p:nvSpPr>
            <p:spPr bwMode="ltGray">
              <a:xfrm>
                <a:off x="3548" y="1228"/>
                <a:ext cx="680" cy="404"/>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Operations</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10" name="Rectangle 28"/>
              <p:cNvSpPr>
                <a:spLocks noChangeArrowheads="1"/>
              </p:cNvSpPr>
              <p:nvPr/>
            </p:nvSpPr>
            <p:spPr bwMode="ltGray">
              <a:xfrm>
                <a:off x="4261" y="1228"/>
                <a:ext cx="680" cy="405"/>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Custody</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11" name="Rectangle 28"/>
              <p:cNvSpPr>
                <a:spLocks noChangeArrowheads="1"/>
              </p:cNvSpPr>
              <p:nvPr/>
            </p:nvSpPr>
            <p:spPr bwMode="ltGray">
              <a:xfrm>
                <a:off x="4974" y="1228"/>
                <a:ext cx="680" cy="405"/>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Transfer</a:t>
                </a:r>
              </a:p>
              <a:p>
                <a:pPr algn="ctr" eaLnBrk="1" hangingPunct="1"/>
                <a:r>
                  <a:rPr lang="en-US" altLang="zh-CN" sz="1300" b="1">
                    <a:solidFill>
                      <a:schemeClr val="bg1"/>
                    </a:solidFill>
                    <a:latin typeface="Times New Roman" pitchFamily="18" charset="0"/>
                    <a:ea typeface="宋体" pitchFamily="2" charset="-122"/>
                    <a:cs typeface="Times New Roman" pitchFamily="18" charset="0"/>
                  </a:rPr>
                  <a:t>Agency</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12" name="Rectangle 28"/>
              <p:cNvSpPr>
                <a:spLocks noChangeArrowheads="1"/>
              </p:cNvSpPr>
              <p:nvPr/>
            </p:nvSpPr>
            <p:spPr bwMode="ltGray">
              <a:xfrm>
                <a:off x="677" y="1680"/>
                <a:ext cx="680" cy="405"/>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Independent</a:t>
                </a:r>
                <a:br>
                  <a:rPr lang="en-US" altLang="zh-CN" sz="1300" b="1">
                    <a:solidFill>
                      <a:schemeClr val="bg1"/>
                    </a:solidFill>
                    <a:latin typeface="Times New Roman" pitchFamily="18" charset="0"/>
                    <a:ea typeface="宋体" pitchFamily="2" charset="-122"/>
                    <a:cs typeface="Times New Roman" pitchFamily="18" charset="0"/>
                  </a:rPr>
                </a:br>
                <a:r>
                  <a:rPr lang="en-US" altLang="zh-CN" sz="1300" b="1">
                    <a:solidFill>
                      <a:schemeClr val="bg1"/>
                    </a:solidFill>
                    <a:latin typeface="Times New Roman" pitchFamily="18" charset="0"/>
                    <a:ea typeface="宋体" pitchFamily="2" charset="-122"/>
                    <a:cs typeface="Times New Roman" pitchFamily="18" charset="0"/>
                  </a:rPr>
                  <a:t>Distributer</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13" name="Rectangle 28"/>
              <p:cNvSpPr>
                <a:spLocks noChangeArrowheads="1"/>
              </p:cNvSpPr>
              <p:nvPr/>
            </p:nvSpPr>
            <p:spPr bwMode="ltGray">
              <a:xfrm>
                <a:off x="1399" y="1680"/>
                <a:ext cx="680" cy="405"/>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Sell Side</a:t>
                </a:r>
              </a:p>
              <a:p>
                <a:pPr algn="ctr" eaLnBrk="1" hangingPunct="1"/>
                <a:r>
                  <a:rPr lang="en-US" altLang="zh-CN" sz="1300" b="1">
                    <a:solidFill>
                      <a:schemeClr val="bg1"/>
                    </a:solidFill>
                    <a:latin typeface="Times New Roman" pitchFamily="18" charset="0"/>
                    <a:ea typeface="宋体" pitchFamily="2" charset="-122"/>
                    <a:cs typeface="Times New Roman" pitchFamily="18" charset="0"/>
                  </a:rPr>
                  <a:t>Research</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14" name="Rectangle 28"/>
              <p:cNvSpPr>
                <a:spLocks noChangeArrowheads="1"/>
              </p:cNvSpPr>
              <p:nvPr/>
            </p:nvSpPr>
            <p:spPr bwMode="ltGray">
              <a:xfrm>
                <a:off x="2112" y="1680"/>
                <a:ext cx="681" cy="405"/>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Broker</a:t>
                </a:r>
              </a:p>
              <a:p>
                <a:pPr algn="ctr" eaLnBrk="1" hangingPunct="1"/>
                <a:r>
                  <a:rPr lang="en-US" altLang="zh-CN" sz="1300" b="1">
                    <a:solidFill>
                      <a:schemeClr val="bg1"/>
                    </a:solidFill>
                    <a:latin typeface="Times New Roman" pitchFamily="18" charset="0"/>
                    <a:ea typeface="宋体" pitchFamily="2" charset="-122"/>
                    <a:cs typeface="Times New Roman" pitchFamily="18" charset="0"/>
                  </a:rPr>
                  <a:t>Dealer</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15" name="Rectangle 28"/>
              <p:cNvSpPr>
                <a:spLocks noChangeArrowheads="1"/>
              </p:cNvSpPr>
              <p:nvPr/>
            </p:nvSpPr>
            <p:spPr bwMode="ltGray">
              <a:xfrm>
                <a:off x="2825" y="1680"/>
                <a:ext cx="681" cy="405"/>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Info.</a:t>
                </a:r>
              </a:p>
              <a:p>
                <a:pPr algn="ctr" eaLnBrk="1" hangingPunct="1"/>
                <a:r>
                  <a:rPr lang="en-US" altLang="zh-CN" sz="1300" b="1">
                    <a:solidFill>
                      <a:schemeClr val="bg1"/>
                    </a:solidFill>
                    <a:latin typeface="Times New Roman" pitchFamily="18" charset="0"/>
                    <a:ea typeface="宋体" pitchFamily="2" charset="-122"/>
                    <a:cs typeface="Times New Roman" pitchFamily="18" charset="0"/>
                  </a:rPr>
                  <a:t>Vender</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16" name="Rectangle 28"/>
              <p:cNvSpPr>
                <a:spLocks noChangeArrowheads="1"/>
              </p:cNvSpPr>
              <p:nvPr/>
            </p:nvSpPr>
            <p:spPr bwMode="ltGray">
              <a:xfrm>
                <a:off x="3539" y="1680"/>
                <a:ext cx="680" cy="405"/>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Broker/Dealer</a:t>
                </a:r>
                <a:br>
                  <a:rPr lang="en-US" altLang="zh-CN" sz="1300" b="1">
                    <a:solidFill>
                      <a:schemeClr val="bg1"/>
                    </a:solidFill>
                    <a:latin typeface="Times New Roman" pitchFamily="18" charset="0"/>
                    <a:ea typeface="宋体" pitchFamily="2" charset="-122"/>
                    <a:cs typeface="Times New Roman" pitchFamily="18" charset="0"/>
                  </a:rPr>
                </a:br>
                <a:r>
                  <a:rPr lang="en-US" altLang="zh-CN" sz="1300" b="1">
                    <a:solidFill>
                      <a:schemeClr val="bg1"/>
                    </a:solidFill>
                    <a:latin typeface="Times New Roman" pitchFamily="18" charset="0"/>
                    <a:ea typeface="宋体" pitchFamily="2" charset="-122"/>
                    <a:cs typeface="Times New Roman" pitchFamily="18" charset="0"/>
                  </a:rPr>
                  <a:t>Investor/</a:t>
                </a:r>
              </a:p>
              <a:p>
                <a:pPr algn="ctr" eaLnBrk="1" hangingPunct="1"/>
                <a:r>
                  <a:rPr lang="en-US" altLang="zh-CN" sz="1300" b="1">
                    <a:solidFill>
                      <a:schemeClr val="bg1"/>
                    </a:solidFill>
                    <a:latin typeface="Times New Roman" pitchFamily="18" charset="0"/>
                    <a:ea typeface="宋体" pitchFamily="2" charset="-122"/>
                    <a:cs typeface="Times New Roman" pitchFamily="18" charset="0"/>
                  </a:rPr>
                  <a:t>Custody</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17" name="Rectangle 28"/>
              <p:cNvSpPr>
                <a:spLocks noChangeArrowheads="1"/>
              </p:cNvSpPr>
              <p:nvPr/>
            </p:nvSpPr>
            <p:spPr bwMode="ltGray">
              <a:xfrm>
                <a:off x="4252" y="1689"/>
                <a:ext cx="680" cy="405"/>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Custodian/</a:t>
                </a:r>
              </a:p>
              <a:p>
                <a:pPr algn="ctr" eaLnBrk="1" hangingPunct="1"/>
                <a:r>
                  <a:rPr lang="en-US" altLang="zh-CN" sz="1300" b="1">
                    <a:solidFill>
                      <a:schemeClr val="bg1"/>
                    </a:solidFill>
                    <a:latin typeface="Times New Roman" pitchFamily="18" charset="0"/>
                    <a:ea typeface="宋体" pitchFamily="2" charset="-122"/>
                    <a:cs typeface="Times New Roman" pitchFamily="18" charset="0"/>
                  </a:rPr>
                  <a:t>Trustee</a:t>
                </a:r>
                <a:endParaRPr lang="zh-CN" altLang="en-US" sz="1300" b="1">
                  <a:solidFill>
                    <a:schemeClr val="bg1"/>
                  </a:solidFill>
                  <a:latin typeface="Times New Roman" pitchFamily="18" charset="0"/>
                  <a:ea typeface="宋体" pitchFamily="2" charset="-122"/>
                  <a:cs typeface="Times New Roman" pitchFamily="18" charset="0"/>
                </a:endParaRPr>
              </a:p>
            </p:txBody>
          </p:sp>
          <p:sp>
            <p:nvSpPr>
              <p:cNvPr id="29718" name="Rectangle 28"/>
              <p:cNvSpPr>
                <a:spLocks noChangeArrowheads="1"/>
              </p:cNvSpPr>
              <p:nvPr/>
            </p:nvSpPr>
            <p:spPr bwMode="ltGray">
              <a:xfrm>
                <a:off x="4965" y="1689"/>
                <a:ext cx="680" cy="405"/>
              </a:xfrm>
              <a:prstGeom prst="rect">
                <a:avLst/>
              </a:prstGeom>
              <a:solidFill>
                <a:srgbClr val="30619C"/>
              </a:solidFill>
              <a:ln w="9525" algn="ctr">
                <a:solidFill>
                  <a:schemeClr val="accent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CN" sz="1300" b="1">
                    <a:solidFill>
                      <a:schemeClr val="bg1"/>
                    </a:solidFill>
                    <a:latin typeface="Times New Roman" pitchFamily="18" charset="0"/>
                    <a:ea typeface="宋体" pitchFamily="2" charset="-122"/>
                    <a:cs typeface="Times New Roman" pitchFamily="18" charset="0"/>
                  </a:rPr>
                  <a:t>Investor</a:t>
                </a:r>
              </a:p>
            </p:txBody>
          </p:sp>
          <p:sp>
            <p:nvSpPr>
              <p:cNvPr id="37" name="Rectangle 81"/>
              <p:cNvSpPr>
                <a:spLocks noChangeArrowheads="1"/>
              </p:cNvSpPr>
              <p:nvPr/>
            </p:nvSpPr>
            <p:spPr bwMode="auto">
              <a:xfrm>
                <a:off x="677" y="2128"/>
                <a:ext cx="680" cy="322"/>
              </a:xfrm>
              <a:prstGeom prst="rect">
                <a:avLst/>
              </a:prstGeom>
              <a:solidFill>
                <a:schemeClr val="bg1">
                  <a:lumMod val="85000"/>
                </a:schemeClr>
              </a:solidFill>
              <a:ln w="9525">
                <a:solidFill>
                  <a:schemeClr val="accent1"/>
                </a:solidFill>
                <a:miter lim="800000"/>
                <a:headEnd/>
                <a:tailEnd/>
              </a:ln>
              <a:effectLst/>
            </p:spPr>
            <p:txBody>
              <a:bodyPr>
                <a:spAutoFit/>
              </a:bodyPr>
              <a:lstStyle/>
              <a:p>
                <a:pPr>
                  <a:defRPr/>
                </a:pPr>
                <a:r>
                  <a:rPr lang="en-US" altLang="zh-CN" sz="900" dirty="0">
                    <a:solidFill>
                      <a:srgbClr val="30619C"/>
                    </a:solidFill>
                    <a:latin typeface="Times New Roman" pitchFamily="18" charset="0"/>
                    <a:ea typeface="宋体" pitchFamily="2" charset="-122"/>
                    <a:cs typeface="Times New Roman" pitchFamily="18" charset="0"/>
                  </a:rPr>
                  <a:t>Retail Units</a:t>
                </a:r>
              </a:p>
              <a:p>
                <a:pPr>
                  <a:buFontTx/>
                  <a:buChar char="•"/>
                  <a:defRPr/>
                </a:pPr>
                <a:r>
                  <a:rPr lang="en-US" altLang="zh-CN" sz="900" dirty="0">
                    <a:solidFill>
                      <a:srgbClr val="30619C"/>
                    </a:solidFill>
                    <a:latin typeface="Times New Roman" pitchFamily="18" charset="0"/>
                    <a:ea typeface="宋体" pitchFamily="2" charset="-122"/>
                    <a:cs typeface="Times New Roman" pitchFamily="18" charset="0"/>
                  </a:rPr>
                  <a:t> Fund inflows</a:t>
                </a:r>
              </a:p>
              <a:p>
                <a:pPr>
                  <a:buFontTx/>
                  <a:buChar char="•"/>
                  <a:defRPr/>
                </a:pPr>
                <a:r>
                  <a:rPr lang="en-US" altLang="zh-CN" sz="900" dirty="0">
                    <a:solidFill>
                      <a:srgbClr val="30619C"/>
                    </a:solidFill>
                    <a:latin typeface="Times New Roman" pitchFamily="18" charset="0"/>
                    <a:ea typeface="宋体" pitchFamily="2" charset="-122"/>
                    <a:cs typeface="Times New Roman" pitchFamily="18" charset="0"/>
                  </a:rPr>
                  <a:t> Register/ TA</a:t>
                </a:r>
              </a:p>
            </p:txBody>
          </p:sp>
          <p:sp>
            <p:nvSpPr>
              <p:cNvPr id="40" name="Rectangle 81"/>
              <p:cNvSpPr>
                <a:spLocks noChangeArrowheads="1"/>
              </p:cNvSpPr>
              <p:nvPr/>
            </p:nvSpPr>
            <p:spPr bwMode="auto">
              <a:xfrm>
                <a:off x="677" y="2446"/>
                <a:ext cx="680" cy="494"/>
              </a:xfrm>
              <a:prstGeom prst="rect">
                <a:avLst/>
              </a:prstGeom>
              <a:solidFill>
                <a:schemeClr val="bg1">
                  <a:lumMod val="85000"/>
                </a:schemeClr>
              </a:solidFill>
              <a:ln w="9525">
                <a:solidFill>
                  <a:schemeClr val="accent1"/>
                </a:solidFill>
                <a:miter lim="800000"/>
                <a:headEnd/>
                <a:tailEnd/>
              </a:ln>
              <a:effectLst/>
            </p:spPr>
            <p:txBody>
              <a:bodyPr>
                <a:spAutoFit/>
              </a:bodyPr>
              <a:lstStyle/>
              <a:p>
                <a:pPr>
                  <a:defRPr/>
                </a:pPr>
                <a:r>
                  <a:rPr lang="en-US" altLang="zh-CN" sz="900" dirty="0">
                    <a:solidFill>
                      <a:srgbClr val="30619C"/>
                    </a:solidFill>
                    <a:latin typeface="Times New Roman" pitchFamily="18" charset="0"/>
                    <a:ea typeface="宋体" pitchFamily="2" charset="-122"/>
                    <a:cs typeface="Times New Roman" pitchFamily="18" charset="0"/>
                  </a:rPr>
                  <a:t>Institutional</a:t>
                </a:r>
              </a:p>
              <a:p>
                <a:pPr>
                  <a:buFontTx/>
                  <a:buChar char="•"/>
                  <a:defRPr/>
                </a:pPr>
                <a:r>
                  <a:rPr lang="en-US" altLang="zh-CN" sz="900" dirty="0">
                    <a:solidFill>
                      <a:srgbClr val="30619C"/>
                    </a:solidFill>
                    <a:latin typeface="Times New Roman" pitchFamily="18" charset="0"/>
                    <a:ea typeface="宋体" pitchFamily="2" charset="-122"/>
                    <a:cs typeface="Times New Roman" pitchFamily="18" charset="0"/>
                  </a:rPr>
                  <a:t> Plan sponsor coverage</a:t>
                </a:r>
              </a:p>
              <a:p>
                <a:pPr>
                  <a:buFontTx/>
                  <a:buChar char="•"/>
                  <a:defRPr/>
                </a:pPr>
                <a:r>
                  <a:rPr lang="en-US" altLang="zh-CN" sz="900" dirty="0">
                    <a:solidFill>
                      <a:srgbClr val="30619C"/>
                    </a:solidFill>
                    <a:latin typeface="Times New Roman" pitchFamily="18" charset="0"/>
                    <a:ea typeface="宋体" pitchFamily="2" charset="-122"/>
                    <a:cs typeface="Times New Roman" pitchFamily="18" charset="0"/>
                  </a:rPr>
                  <a:t> Investor marketing</a:t>
                </a:r>
              </a:p>
            </p:txBody>
          </p:sp>
          <p:sp>
            <p:nvSpPr>
              <p:cNvPr id="41" name="Rectangle 81"/>
              <p:cNvSpPr>
                <a:spLocks noChangeArrowheads="1"/>
              </p:cNvSpPr>
              <p:nvPr/>
            </p:nvSpPr>
            <p:spPr bwMode="auto">
              <a:xfrm>
                <a:off x="677" y="2938"/>
                <a:ext cx="680" cy="322"/>
              </a:xfrm>
              <a:prstGeom prst="rect">
                <a:avLst/>
              </a:prstGeom>
              <a:solidFill>
                <a:schemeClr val="bg1">
                  <a:lumMod val="85000"/>
                </a:schemeClr>
              </a:solidFill>
              <a:ln w="9525">
                <a:solidFill>
                  <a:schemeClr val="accent1"/>
                </a:solidFill>
                <a:miter lim="800000"/>
                <a:headEnd/>
                <a:tailEnd/>
              </a:ln>
              <a:effectLst/>
            </p:spPr>
            <p:txBody>
              <a:bodyPr>
                <a:spAutoFit/>
              </a:bodyPr>
              <a:lstStyle/>
              <a:p>
                <a:pPr>
                  <a:defRPr/>
                </a:pPr>
                <a:r>
                  <a:rPr lang="en-US" altLang="zh-CN" sz="900" dirty="0">
                    <a:solidFill>
                      <a:srgbClr val="30619C"/>
                    </a:solidFill>
                    <a:latin typeface="Times New Roman" pitchFamily="18" charset="0"/>
                    <a:ea typeface="宋体" pitchFamily="2" charset="-122"/>
                    <a:cs typeface="Times New Roman" pitchFamily="18" charset="0"/>
                  </a:rPr>
                  <a:t>Direct client</a:t>
                </a:r>
              </a:p>
              <a:p>
                <a:pPr>
                  <a:buFontTx/>
                  <a:buChar char="•"/>
                  <a:defRPr/>
                </a:pPr>
                <a:r>
                  <a:rPr lang="en-US" altLang="zh-CN" sz="900" dirty="0">
                    <a:solidFill>
                      <a:srgbClr val="30619C"/>
                    </a:solidFill>
                    <a:latin typeface="Times New Roman" pitchFamily="18" charset="0"/>
                    <a:ea typeface="宋体" pitchFamily="2" charset="-122"/>
                    <a:cs typeface="Times New Roman" pitchFamily="18" charset="0"/>
                  </a:rPr>
                  <a:t> Fund inflows</a:t>
                </a:r>
              </a:p>
              <a:p>
                <a:pPr>
                  <a:buFontTx/>
                  <a:buChar char="•"/>
                  <a:defRPr/>
                </a:pPr>
                <a:r>
                  <a:rPr lang="en-US" altLang="zh-CN" sz="900" dirty="0">
                    <a:solidFill>
                      <a:srgbClr val="30619C"/>
                    </a:solidFill>
                    <a:latin typeface="Times New Roman" pitchFamily="18" charset="0"/>
                    <a:ea typeface="宋体" pitchFamily="2" charset="-122"/>
                    <a:cs typeface="Times New Roman" pitchFamily="18" charset="0"/>
                  </a:rPr>
                  <a:t> Register/TA</a:t>
                </a:r>
              </a:p>
            </p:txBody>
          </p:sp>
          <p:sp>
            <p:nvSpPr>
              <p:cNvPr id="42" name="Rectangle 81"/>
              <p:cNvSpPr>
                <a:spLocks noChangeArrowheads="1"/>
              </p:cNvSpPr>
              <p:nvPr/>
            </p:nvSpPr>
            <p:spPr bwMode="auto">
              <a:xfrm>
                <a:off x="1397" y="2128"/>
                <a:ext cx="680" cy="236"/>
              </a:xfrm>
              <a:prstGeom prst="rect">
                <a:avLst/>
              </a:prstGeom>
              <a:solidFill>
                <a:schemeClr val="bg1">
                  <a:lumMod val="85000"/>
                </a:schemeClr>
              </a:solidFill>
              <a:ln w="9525">
                <a:solidFill>
                  <a:schemeClr val="accent1"/>
                </a:solidFill>
                <a:miter lim="800000"/>
                <a:headEnd/>
                <a:tailEnd/>
              </a:ln>
              <a:effectLst/>
            </p:spPr>
            <p:txBody>
              <a:bodyPr>
                <a:spAutoFit/>
              </a:bodyPr>
              <a:lstStyle/>
              <a:p>
                <a:pPr>
                  <a:defRPr/>
                </a:pPr>
                <a:r>
                  <a:rPr lang="en-US" altLang="zh-CN" sz="900" dirty="0">
                    <a:solidFill>
                      <a:srgbClr val="30619C"/>
                    </a:solidFill>
                    <a:latin typeface="Times New Roman" pitchFamily="18" charset="0"/>
                    <a:ea typeface="宋体" pitchFamily="2" charset="-122"/>
                    <a:cs typeface="Times New Roman" pitchFamily="18" charset="0"/>
                  </a:rPr>
                  <a:t>Inv. Decision</a:t>
                </a:r>
              </a:p>
              <a:p>
                <a:pPr>
                  <a:defRPr/>
                </a:pPr>
                <a:r>
                  <a:rPr lang="en-US" altLang="zh-CN" sz="900" dirty="0">
                    <a:solidFill>
                      <a:srgbClr val="30619C"/>
                    </a:solidFill>
                    <a:latin typeface="Times New Roman" pitchFamily="18" charset="0"/>
                    <a:ea typeface="宋体" pitchFamily="2" charset="-122"/>
                    <a:cs typeface="Times New Roman" pitchFamily="18" charset="0"/>
                  </a:rPr>
                  <a:t>Making</a:t>
                </a:r>
              </a:p>
            </p:txBody>
          </p:sp>
          <p:sp>
            <p:nvSpPr>
              <p:cNvPr id="43" name="Rectangle 81"/>
              <p:cNvSpPr>
                <a:spLocks noChangeArrowheads="1"/>
              </p:cNvSpPr>
              <p:nvPr/>
            </p:nvSpPr>
            <p:spPr bwMode="auto">
              <a:xfrm>
                <a:off x="1397" y="2356"/>
                <a:ext cx="680" cy="581"/>
              </a:xfrm>
              <a:prstGeom prst="rect">
                <a:avLst/>
              </a:prstGeom>
              <a:solidFill>
                <a:schemeClr val="bg1">
                  <a:lumMod val="85000"/>
                </a:schemeClr>
              </a:solidFill>
              <a:ln w="9525">
                <a:solidFill>
                  <a:schemeClr val="accent1"/>
                </a:solidFill>
                <a:miter lim="800000"/>
                <a:headEnd/>
                <a:tailEnd/>
              </a:ln>
              <a:effectLst/>
            </p:spPr>
            <p:txBody>
              <a:bodyPr>
                <a:spAutoFit/>
              </a:bodyPr>
              <a:lstStyle/>
              <a:p>
                <a:pPr>
                  <a:defRPr/>
                </a:pPr>
                <a:r>
                  <a:rPr lang="en-US" altLang="zh-CN" sz="900" dirty="0">
                    <a:solidFill>
                      <a:srgbClr val="30619C"/>
                    </a:solidFill>
                    <a:latin typeface="Times New Roman" pitchFamily="18" charset="0"/>
                    <a:ea typeface="宋体" pitchFamily="2" charset="-122"/>
                    <a:cs typeface="Times New Roman" pitchFamily="18" charset="0"/>
                  </a:rPr>
                  <a:t>Asset Allocation</a:t>
                </a:r>
              </a:p>
              <a:p>
                <a:pPr>
                  <a:buFont typeface="Arial" pitchFamily="34" charset="0"/>
                  <a:buChar char="•"/>
                  <a:defRPr/>
                </a:pPr>
                <a:r>
                  <a:rPr lang="en-US" altLang="zh-CN" sz="900" dirty="0">
                    <a:solidFill>
                      <a:srgbClr val="30619C"/>
                    </a:solidFill>
                    <a:latin typeface="Times New Roman" pitchFamily="18" charset="0"/>
                    <a:ea typeface="宋体" pitchFamily="2" charset="-122"/>
                    <a:cs typeface="Times New Roman" pitchFamily="18" charset="0"/>
                  </a:rPr>
                  <a:t>Liability assessment</a:t>
                </a:r>
              </a:p>
              <a:p>
                <a:pPr>
                  <a:buFont typeface="Arial" pitchFamily="34" charset="0"/>
                  <a:buChar char="•"/>
                  <a:defRPr/>
                </a:pPr>
                <a:r>
                  <a:rPr lang="en-US" altLang="zh-CN" sz="900" dirty="0">
                    <a:solidFill>
                      <a:srgbClr val="30619C"/>
                    </a:solidFill>
                    <a:latin typeface="Times New Roman" pitchFamily="18" charset="0"/>
                    <a:ea typeface="宋体" pitchFamily="2" charset="-122"/>
                    <a:cs typeface="Times New Roman" pitchFamily="18" charset="0"/>
                  </a:rPr>
                  <a:t>Asset class</a:t>
                </a:r>
              </a:p>
              <a:p>
                <a:pPr>
                  <a:buFont typeface="Arial" pitchFamily="34" charset="0"/>
                  <a:buChar char="•"/>
                  <a:defRPr/>
                </a:pPr>
                <a:r>
                  <a:rPr lang="en-US" altLang="zh-CN" sz="900" dirty="0">
                    <a:solidFill>
                      <a:srgbClr val="30619C"/>
                    </a:solidFill>
                    <a:latin typeface="Times New Roman" pitchFamily="18" charset="0"/>
                    <a:ea typeface="宋体" pitchFamily="2" charset="-122"/>
                    <a:cs typeface="Times New Roman" pitchFamily="18" charset="0"/>
                  </a:rPr>
                  <a:t>Strategic  allocation</a:t>
                </a:r>
              </a:p>
            </p:txBody>
          </p:sp>
          <p:sp>
            <p:nvSpPr>
              <p:cNvPr id="44" name="Rectangle 81"/>
              <p:cNvSpPr>
                <a:spLocks noChangeArrowheads="1"/>
              </p:cNvSpPr>
              <p:nvPr/>
            </p:nvSpPr>
            <p:spPr bwMode="auto">
              <a:xfrm>
                <a:off x="1397" y="2938"/>
                <a:ext cx="680" cy="407"/>
              </a:xfrm>
              <a:prstGeom prst="rect">
                <a:avLst/>
              </a:prstGeom>
              <a:solidFill>
                <a:schemeClr val="bg1">
                  <a:lumMod val="50000"/>
                </a:schemeClr>
              </a:solidFill>
              <a:ln w="9525">
                <a:solidFill>
                  <a:schemeClr val="accent1"/>
                </a:solidFill>
                <a:miter lim="800000"/>
                <a:headEnd/>
                <a:tailEnd/>
              </a:ln>
              <a:effectLst/>
            </p:spPr>
            <p:txBody>
              <a:bodyPr>
                <a:spAutoFit/>
              </a:bodyPr>
              <a:lstStyle/>
              <a:p>
                <a:pPr>
                  <a:defRPr/>
                </a:pPr>
                <a:r>
                  <a:rPr lang="en-US" altLang="zh-CN" sz="900" dirty="0">
                    <a:solidFill>
                      <a:schemeClr val="bg1"/>
                    </a:solidFill>
                    <a:latin typeface="Times New Roman" pitchFamily="18" charset="0"/>
                    <a:ea typeface="宋体" pitchFamily="2" charset="-122"/>
                    <a:cs typeface="Times New Roman" pitchFamily="18" charset="0"/>
                  </a:rPr>
                  <a:t>Pre-trade compliance</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Risk attribution</a:t>
                </a:r>
              </a:p>
            </p:txBody>
          </p:sp>
          <p:sp>
            <p:nvSpPr>
              <p:cNvPr id="45" name="Rectangle 81"/>
              <p:cNvSpPr>
                <a:spLocks noChangeArrowheads="1"/>
              </p:cNvSpPr>
              <p:nvPr/>
            </p:nvSpPr>
            <p:spPr bwMode="auto">
              <a:xfrm>
                <a:off x="2105" y="2128"/>
                <a:ext cx="680" cy="580"/>
              </a:xfrm>
              <a:prstGeom prst="rect">
                <a:avLst/>
              </a:prstGeom>
              <a:solidFill>
                <a:schemeClr val="bg1">
                  <a:lumMod val="85000"/>
                </a:schemeClr>
              </a:solidFill>
              <a:ln w="9525">
                <a:solidFill>
                  <a:schemeClr val="accent1"/>
                </a:solidFill>
                <a:miter lim="800000"/>
                <a:headEnd/>
                <a:tailEnd/>
              </a:ln>
              <a:effectLst/>
            </p:spPr>
            <p:txBody>
              <a:bodyPr>
                <a:spAutoFit/>
              </a:bodyPr>
              <a:lstStyle/>
              <a:p>
                <a:pPr>
                  <a:defRPr/>
                </a:pPr>
                <a:r>
                  <a:rPr lang="en-US" altLang="zh-CN" sz="900" dirty="0">
                    <a:solidFill>
                      <a:srgbClr val="30619C"/>
                    </a:solidFill>
                    <a:latin typeface="Times New Roman" pitchFamily="18" charset="0"/>
                    <a:ea typeface="宋体" pitchFamily="2" charset="-122"/>
                    <a:cs typeface="Times New Roman" pitchFamily="18" charset="0"/>
                  </a:rPr>
                  <a:t>Trade allocation</a:t>
                </a:r>
              </a:p>
              <a:p>
                <a:pPr>
                  <a:defRPr/>
                </a:pPr>
                <a:endParaRPr lang="en-US" altLang="zh-CN" sz="900" dirty="0">
                  <a:solidFill>
                    <a:srgbClr val="30619C"/>
                  </a:solidFill>
                  <a:latin typeface="Times New Roman" pitchFamily="18" charset="0"/>
                  <a:ea typeface="宋体" pitchFamily="2" charset="-122"/>
                  <a:cs typeface="Times New Roman" pitchFamily="18" charset="0"/>
                </a:endParaRPr>
              </a:p>
              <a:p>
                <a:pPr>
                  <a:defRPr/>
                </a:pPr>
                <a:r>
                  <a:rPr lang="en-US" altLang="zh-CN" sz="900" dirty="0">
                    <a:solidFill>
                      <a:srgbClr val="30619C"/>
                    </a:solidFill>
                    <a:latin typeface="Times New Roman" pitchFamily="18" charset="0"/>
                    <a:ea typeface="宋体" pitchFamily="2" charset="-122"/>
                    <a:cs typeface="Times New Roman" pitchFamily="18" charset="0"/>
                  </a:rPr>
                  <a:t>Order Management</a:t>
                </a:r>
              </a:p>
              <a:p>
                <a:pPr>
                  <a:defRPr/>
                </a:pPr>
                <a:endParaRPr lang="en-US" altLang="zh-CN" sz="900" dirty="0">
                  <a:solidFill>
                    <a:srgbClr val="30619C"/>
                  </a:solidFill>
                  <a:latin typeface="Times New Roman" pitchFamily="18" charset="0"/>
                  <a:ea typeface="宋体" pitchFamily="2" charset="-122"/>
                  <a:cs typeface="Times New Roman" pitchFamily="18" charset="0"/>
                </a:endParaRPr>
              </a:p>
              <a:p>
                <a:pPr>
                  <a:defRPr/>
                </a:pPr>
                <a:r>
                  <a:rPr lang="en-US" altLang="zh-CN" sz="900" dirty="0">
                    <a:solidFill>
                      <a:srgbClr val="30619C"/>
                    </a:solidFill>
                    <a:latin typeface="Times New Roman" pitchFamily="18" charset="0"/>
                    <a:ea typeface="宋体" pitchFamily="2" charset="-122"/>
                    <a:cs typeface="Times New Roman" pitchFamily="18" charset="0"/>
                  </a:rPr>
                  <a:t>Order routine</a:t>
                </a:r>
              </a:p>
            </p:txBody>
          </p:sp>
          <p:sp>
            <p:nvSpPr>
              <p:cNvPr id="46" name="Rectangle 81"/>
              <p:cNvSpPr>
                <a:spLocks noChangeArrowheads="1"/>
              </p:cNvSpPr>
              <p:nvPr/>
            </p:nvSpPr>
            <p:spPr bwMode="auto">
              <a:xfrm>
                <a:off x="2819" y="2128"/>
                <a:ext cx="680" cy="838"/>
              </a:xfrm>
              <a:prstGeom prst="rect">
                <a:avLst/>
              </a:prstGeom>
              <a:solidFill>
                <a:schemeClr val="bg1">
                  <a:lumMod val="50000"/>
                </a:schemeClr>
              </a:solidFill>
              <a:ln w="9525">
                <a:solidFill>
                  <a:schemeClr val="accent1"/>
                </a:solidFill>
                <a:miter lim="800000"/>
                <a:headEnd/>
                <a:tailEnd/>
              </a:ln>
              <a:effectLst/>
            </p:spPr>
            <p:txBody>
              <a:bodyPr>
                <a:spAutoFit/>
              </a:bodyPr>
              <a:lstStyle/>
              <a:p>
                <a:pPr>
                  <a:defRPr/>
                </a:pPr>
                <a:r>
                  <a:rPr lang="en-US" altLang="zh-CN" sz="900" dirty="0">
                    <a:solidFill>
                      <a:schemeClr val="bg1"/>
                    </a:solidFill>
                    <a:latin typeface="Times New Roman" pitchFamily="18" charset="0"/>
                    <a:ea typeface="宋体" pitchFamily="2" charset="-122"/>
                    <a:cs typeface="Times New Roman" pitchFamily="18" charset="0"/>
                  </a:rPr>
                  <a:t>Risk man.</a:t>
                </a:r>
              </a:p>
              <a:p>
                <a:pPr>
                  <a:buFont typeface="Arial" pitchFamily="34" charset="0"/>
                  <a:buChar char="•"/>
                  <a:defRPr/>
                </a:pPr>
                <a:r>
                  <a:rPr lang="en-US" altLang="zh-CN" sz="900" dirty="0">
                    <a:solidFill>
                      <a:schemeClr val="bg1"/>
                    </a:solidFill>
                    <a:latin typeface="Times New Roman" pitchFamily="18" charset="0"/>
                    <a:ea typeface="宋体" pitchFamily="2" charset="-122"/>
                    <a:cs typeface="Times New Roman" pitchFamily="18" charset="0"/>
                  </a:rPr>
                  <a:t>Market risk</a:t>
                </a:r>
              </a:p>
              <a:p>
                <a:pPr>
                  <a:buFont typeface="Arial" pitchFamily="34" charset="0"/>
                  <a:buChar char="•"/>
                  <a:defRPr/>
                </a:pPr>
                <a:r>
                  <a:rPr lang="en-US" altLang="zh-CN" sz="900" dirty="0">
                    <a:solidFill>
                      <a:schemeClr val="bg1"/>
                    </a:solidFill>
                    <a:latin typeface="Times New Roman" pitchFamily="18" charset="0"/>
                    <a:ea typeface="宋体" pitchFamily="2" charset="-122"/>
                    <a:cs typeface="Times New Roman" pitchFamily="18" charset="0"/>
                  </a:rPr>
                  <a:t>Credit risk</a:t>
                </a:r>
              </a:p>
              <a:p>
                <a:pPr>
                  <a:buFont typeface="Arial" pitchFamily="34" charset="0"/>
                  <a:buChar char="•"/>
                  <a:defRPr/>
                </a:pPr>
                <a:r>
                  <a:rPr lang="en-US" altLang="zh-CN" sz="900" dirty="0">
                    <a:solidFill>
                      <a:schemeClr val="bg1"/>
                    </a:solidFill>
                    <a:latin typeface="Times New Roman" pitchFamily="18" charset="0"/>
                    <a:ea typeface="宋体" pitchFamily="2" charset="-122"/>
                    <a:cs typeface="Times New Roman" pitchFamily="18" charset="0"/>
                  </a:rPr>
                  <a:t>Operational risk</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Post-trade compliance</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IT support</a:t>
                </a:r>
              </a:p>
            </p:txBody>
          </p:sp>
          <p:sp>
            <p:nvSpPr>
              <p:cNvPr id="47" name="Rectangle 81"/>
              <p:cNvSpPr>
                <a:spLocks noChangeArrowheads="1"/>
              </p:cNvSpPr>
              <p:nvPr/>
            </p:nvSpPr>
            <p:spPr bwMode="auto">
              <a:xfrm>
                <a:off x="3539" y="2134"/>
                <a:ext cx="680" cy="666"/>
              </a:xfrm>
              <a:prstGeom prst="rect">
                <a:avLst/>
              </a:prstGeom>
              <a:solidFill>
                <a:schemeClr val="tx1">
                  <a:lumMod val="95000"/>
                  <a:lumOff val="5000"/>
                </a:schemeClr>
              </a:solidFill>
              <a:ln w="9525">
                <a:solidFill>
                  <a:schemeClr val="accent1"/>
                </a:solidFill>
                <a:miter lim="800000"/>
                <a:headEnd/>
                <a:tailEnd/>
              </a:ln>
              <a:effectLst/>
            </p:spPr>
            <p:txBody>
              <a:bodyPr>
                <a:spAutoFit/>
              </a:bodyPr>
              <a:lstStyle/>
              <a:p>
                <a:pPr>
                  <a:defRPr/>
                </a:pPr>
                <a:r>
                  <a:rPr lang="en-US" altLang="zh-CN" sz="900" dirty="0">
                    <a:solidFill>
                      <a:schemeClr val="bg1"/>
                    </a:solidFill>
                    <a:latin typeface="Times New Roman" pitchFamily="18" charset="0"/>
                    <a:ea typeface="宋体" pitchFamily="2" charset="-122"/>
                    <a:cs typeface="Times New Roman" pitchFamily="18" charset="0"/>
                  </a:rPr>
                  <a:t>Settlement monitoring</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rgbClr val="FF0000"/>
                    </a:solidFill>
                    <a:latin typeface="Times New Roman" pitchFamily="18" charset="0"/>
                    <a:ea typeface="宋体" pitchFamily="2" charset="-122"/>
                    <a:cs typeface="Times New Roman" pitchFamily="18" charset="0"/>
                  </a:rPr>
                  <a:t>Accounting/valuation/reporting</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Custodianship</a:t>
                </a:r>
              </a:p>
            </p:txBody>
          </p:sp>
          <p:sp>
            <p:nvSpPr>
              <p:cNvPr id="48" name="Rectangle 81"/>
              <p:cNvSpPr>
                <a:spLocks noChangeArrowheads="1"/>
              </p:cNvSpPr>
              <p:nvPr/>
            </p:nvSpPr>
            <p:spPr bwMode="auto">
              <a:xfrm>
                <a:off x="4253" y="2134"/>
                <a:ext cx="680" cy="1526"/>
              </a:xfrm>
              <a:prstGeom prst="rect">
                <a:avLst/>
              </a:prstGeom>
              <a:solidFill>
                <a:schemeClr val="tx1">
                  <a:lumMod val="95000"/>
                  <a:lumOff val="5000"/>
                </a:schemeClr>
              </a:solidFill>
              <a:ln w="9525">
                <a:solidFill>
                  <a:schemeClr val="accent1"/>
                </a:solidFill>
                <a:miter lim="800000"/>
                <a:headEnd/>
                <a:tailEnd/>
              </a:ln>
              <a:effectLst/>
            </p:spPr>
            <p:txBody>
              <a:bodyPr>
                <a:spAutoFit/>
              </a:bodyPr>
              <a:lstStyle/>
              <a:p>
                <a:pPr>
                  <a:defRPr/>
                </a:pPr>
                <a:r>
                  <a:rPr lang="en-US" altLang="zh-CN" sz="900" dirty="0">
                    <a:solidFill>
                      <a:schemeClr val="bg1"/>
                    </a:solidFill>
                    <a:latin typeface="Times New Roman" pitchFamily="18" charset="0"/>
                    <a:ea typeface="宋体" pitchFamily="2" charset="-122"/>
                    <a:cs typeface="Times New Roman" pitchFamily="18" charset="0"/>
                  </a:rPr>
                  <a:t>Clearing and  Settlement</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Asset servicing</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Accounting/valuation/reporting</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Dividend/CA processing/Tax reclaim</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Liquidity Management (Security lending/</a:t>
                </a:r>
              </a:p>
              <a:p>
                <a:pPr>
                  <a:defRPr/>
                </a:pPr>
                <a:r>
                  <a:rPr lang="en-US" altLang="zh-CN" sz="900" dirty="0">
                    <a:solidFill>
                      <a:schemeClr val="bg1"/>
                    </a:solidFill>
                    <a:latin typeface="Times New Roman" pitchFamily="18" charset="0"/>
                    <a:ea typeface="宋体" pitchFamily="2" charset="-122"/>
                    <a:cs typeface="Times New Roman" pitchFamily="18" charset="0"/>
                  </a:rPr>
                  <a:t>Collateral management)</a:t>
                </a:r>
              </a:p>
            </p:txBody>
          </p:sp>
          <p:sp>
            <p:nvSpPr>
              <p:cNvPr id="49" name="Rectangle 81"/>
              <p:cNvSpPr>
                <a:spLocks noChangeArrowheads="1"/>
              </p:cNvSpPr>
              <p:nvPr/>
            </p:nvSpPr>
            <p:spPr bwMode="auto">
              <a:xfrm>
                <a:off x="4967" y="2134"/>
                <a:ext cx="680" cy="1182"/>
              </a:xfrm>
              <a:prstGeom prst="rect">
                <a:avLst/>
              </a:prstGeom>
              <a:solidFill>
                <a:schemeClr val="tx1">
                  <a:lumMod val="95000"/>
                  <a:lumOff val="5000"/>
                </a:schemeClr>
              </a:solidFill>
              <a:ln w="9525">
                <a:solidFill>
                  <a:schemeClr val="accent1"/>
                </a:solidFill>
                <a:miter lim="800000"/>
                <a:headEnd/>
                <a:tailEnd/>
              </a:ln>
              <a:effectLst/>
            </p:spPr>
            <p:txBody>
              <a:bodyPr>
                <a:spAutoFit/>
              </a:bodyPr>
              <a:lstStyle/>
              <a:p>
                <a:pPr>
                  <a:defRPr/>
                </a:pPr>
                <a:r>
                  <a:rPr lang="en-US" altLang="zh-CN" sz="900" dirty="0">
                    <a:solidFill>
                      <a:schemeClr val="bg1"/>
                    </a:solidFill>
                    <a:latin typeface="Times New Roman" pitchFamily="18" charset="0"/>
                    <a:ea typeface="宋体" pitchFamily="2" charset="-122"/>
                    <a:cs typeface="Times New Roman" pitchFamily="18" charset="0"/>
                  </a:rPr>
                  <a:t>Subscription and Redemption</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Register</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Call center (Client service)</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Tax processing</a:t>
                </a:r>
              </a:p>
              <a:p>
                <a:pPr>
                  <a:defRPr/>
                </a:pPr>
                <a:endParaRPr lang="en-US" altLang="zh-CN" sz="900" dirty="0">
                  <a:solidFill>
                    <a:schemeClr val="bg1"/>
                  </a:solidFill>
                  <a:latin typeface="Times New Roman" pitchFamily="18" charset="0"/>
                  <a:ea typeface="宋体" pitchFamily="2" charset="-122"/>
                  <a:cs typeface="Times New Roman" pitchFamily="18" charset="0"/>
                </a:endParaRPr>
              </a:p>
              <a:p>
                <a:pPr>
                  <a:defRPr/>
                </a:pPr>
                <a:r>
                  <a:rPr lang="en-US" altLang="zh-CN" sz="900" dirty="0">
                    <a:solidFill>
                      <a:schemeClr val="bg1"/>
                    </a:solidFill>
                    <a:latin typeface="Times New Roman" pitchFamily="18" charset="0"/>
                    <a:ea typeface="宋体" pitchFamily="2" charset="-122"/>
                    <a:cs typeface="Times New Roman" pitchFamily="18" charset="0"/>
                  </a:rPr>
                  <a:t>Commission calculation/reporting</a:t>
                </a:r>
              </a:p>
            </p:txBody>
          </p:sp>
          <p:sp>
            <p:nvSpPr>
              <p:cNvPr id="50" name="矩形 49"/>
              <p:cNvSpPr/>
              <p:nvPr/>
            </p:nvSpPr>
            <p:spPr>
              <a:xfrm>
                <a:off x="677" y="3401"/>
                <a:ext cx="1618" cy="76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600" b="1">
                    <a:solidFill>
                      <a:srgbClr val="30619C"/>
                    </a:solidFill>
                    <a:latin typeface="Times New Roman" pitchFamily="18" charset="0"/>
                    <a:ea typeface="宋体" pitchFamily="2" charset="-122"/>
                    <a:cs typeface="Times New Roman" pitchFamily="18" charset="0"/>
                  </a:rPr>
                  <a:t>Core competence:</a:t>
                </a:r>
              </a:p>
              <a:p>
                <a:pPr>
                  <a:buFont typeface="Arial" charset="0"/>
                  <a:buChar char="•"/>
                  <a:defRPr/>
                </a:pPr>
                <a:r>
                  <a:rPr lang="en-US" altLang="zh-CN" sz="1400">
                    <a:solidFill>
                      <a:srgbClr val="30619C"/>
                    </a:solidFill>
                    <a:latin typeface="Times New Roman" pitchFamily="18" charset="0"/>
                    <a:ea typeface="宋体" pitchFamily="2" charset="-122"/>
                    <a:cs typeface="Times New Roman" pitchFamily="18" charset="0"/>
                  </a:rPr>
                  <a:t>Marketing</a:t>
                </a:r>
              </a:p>
              <a:p>
                <a:pPr>
                  <a:buFont typeface="Arial" charset="0"/>
                  <a:buChar char="•"/>
                  <a:defRPr/>
                </a:pPr>
                <a:r>
                  <a:rPr lang="en-US" altLang="zh-CN" sz="1400">
                    <a:solidFill>
                      <a:srgbClr val="30619C"/>
                    </a:solidFill>
                    <a:latin typeface="Times New Roman" pitchFamily="18" charset="0"/>
                    <a:ea typeface="宋体" pitchFamily="2" charset="-122"/>
                    <a:cs typeface="Times New Roman" pitchFamily="18" charset="0"/>
                  </a:rPr>
                  <a:t>Research/Asset allocation</a:t>
                </a:r>
              </a:p>
              <a:p>
                <a:pPr>
                  <a:buFont typeface="Arial" charset="0"/>
                  <a:buChar char="•"/>
                  <a:defRPr/>
                </a:pPr>
                <a:r>
                  <a:rPr lang="en-US" altLang="zh-CN" sz="1400">
                    <a:solidFill>
                      <a:srgbClr val="30619C"/>
                    </a:solidFill>
                    <a:latin typeface="Times New Roman" pitchFamily="18" charset="0"/>
                    <a:ea typeface="宋体" pitchFamily="2" charset="-122"/>
                    <a:cs typeface="Times New Roman" pitchFamily="18" charset="0"/>
                  </a:rPr>
                  <a:t>Risk Management</a:t>
                </a:r>
              </a:p>
              <a:p>
                <a:pPr>
                  <a:defRPr/>
                </a:pPr>
                <a:endParaRPr lang="zh-CN" altLang="en-US" sz="1400">
                  <a:solidFill>
                    <a:srgbClr val="30619C"/>
                  </a:solidFill>
                  <a:latin typeface="Times New Roman" pitchFamily="18" charset="0"/>
                  <a:ea typeface="宋体" pitchFamily="2" charset="-122"/>
                  <a:cs typeface="Times New Roman" pitchFamily="18" charset="0"/>
                </a:endParaRPr>
              </a:p>
            </p:txBody>
          </p:sp>
          <p:sp>
            <p:nvSpPr>
              <p:cNvPr id="53" name="Rectangle 81"/>
              <p:cNvSpPr>
                <a:spLocks noChangeArrowheads="1"/>
              </p:cNvSpPr>
              <p:nvPr/>
            </p:nvSpPr>
            <p:spPr bwMode="auto">
              <a:xfrm>
                <a:off x="3127" y="3550"/>
                <a:ext cx="145" cy="150"/>
              </a:xfrm>
              <a:prstGeom prst="rect">
                <a:avLst/>
              </a:prstGeom>
              <a:solidFill>
                <a:schemeClr val="bg1">
                  <a:lumMod val="85000"/>
                </a:schemeClr>
              </a:solidFill>
              <a:ln w="9525">
                <a:solidFill>
                  <a:schemeClr val="accent1"/>
                </a:solidFill>
                <a:miter lim="800000"/>
                <a:headEnd/>
                <a:tailEnd/>
              </a:ln>
              <a:effectLst/>
            </p:spPr>
            <p:txBody>
              <a:bodyPr>
                <a:spAutoFit/>
              </a:bodyPr>
              <a:lstStyle/>
              <a:p>
                <a:pPr>
                  <a:defRPr/>
                </a:pPr>
                <a:endParaRPr lang="en-US" altLang="zh-CN" sz="900" dirty="0">
                  <a:solidFill>
                    <a:srgbClr val="30619C"/>
                  </a:solidFill>
                  <a:latin typeface="Times New Roman" pitchFamily="18" charset="0"/>
                  <a:ea typeface="宋体" pitchFamily="2" charset="-122"/>
                  <a:cs typeface="Times New Roman" pitchFamily="18" charset="0"/>
                </a:endParaRPr>
              </a:p>
            </p:txBody>
          </p:sp>
          <p:sp>
            <p:nvSpPr>
              <p:cNvPr id="54" name="Rectangle 81"/>
              <p:cNvSpPr>
                <a:spLocks noChangeArrowheads="1"/>
              </p:cNvSpPr>
              <p:nvPr/>
            </p:nvSpPr>
            <p:spPr bwMode="auto">
              <a:xfrm>
                <a:off x="3125" y="3760"/>
                <a:ext cx="145" cy="150"/>
              </a:xfrm>
              <a:prstGeom prst="rect">
                <a:avLst/>
              </a:prstGeom>
              <a:solidFill>
                <a:schemeClr val="bg1">
                  <a:lumMod val="50000"/>
                </a:schemeClr>
              </a:solidFill>
              <a:ln w="9525">
                <a:solidFill>
                  <a:schemeClr val="accent1"/>
                </a:solidFill>
                <a:miter lim="800000"/>
                <a:headEnd/>
                <a:tailEnd/>
              </a:ln>
              <a:effectLst/>
            </p:spPr>
            <p:txBody>
              <a:bodyPr>
                <a:spAutoFit/>
              </a:bodyPr>
              <a:lstStyle/>
              <a:p>
                <a:pPr>
                  <a:defRPr/>
                </a:pPr>
                <a:endParaRPr lang="en-US" altLang="zh-CN" sz="900" dirty="0">
                  <a:solidFill>
                    <a:schemeClr val="bg1"/>
                  </a:solidFill>
                  <a:latin typeface="Times New Roman" pitchFamily="18" charset="0"/>
                  <a:ea typeface="宋体" pitchFamily="2" charset="-122"/>
                  <a:cs typeface="Times New Roman" pitchFamily="18" charset="0"/>
                </a:endParaRPr>
              </a:p>
            </p:txBody>
          </p:sp>
          <p:sp>
            <p:nvSpPr>
              <p:cNvPr id="55" name="Rectangle 81"/>
              <p:cNvSpPr>
                <a:spLocks noChangeArrowheads="1"/>
              </p:cNvSpPr>
              <p:nvPr/>
            </p:nvSpPr>
            <p:spPr bwMode="auto">
              <a:xfrm>
                <a:off x="3127" y="3962"/>
                <a:ext cx="145" cy="150"/>
              </a:xfrm>
              <a:prstGeom prst="rect">
                <a:avLst/>
              </a:prstGeom>
              <a:solidFill>
                <a:schemeClr val="tx1">
                  <a:lumMod val="95000"/>
                  <a:lumOff val="5000"/>
                </a:schemeClr>
              </a:solidFill>
              <a:ln w="9525">
                <a:solidFill>
                  <a:schemeClr val="tx1"/>
                </a:solidFill>
                <a:miter lim="800000"/>
                <a:headEnd/>
                <a:tailEnd/>
              </a:ln>
              <a:effectLst/>
            </p:spPr>
            <p:txBody>
              <a:bodyPr>
                <a:spAutoFit/>
              </a:bodyPr>
              <a:lstStyle/>
              <a:p>
                <a:pPr>
                  <a:defRPr/>
                </a:pPr>
                <a:endParaRPr lang="en-US" altLang="zh-CN" sz="900" dirty="0">
                  <a:solidFill>
                    <a:schemeClr val="bg1"/>
                  </a:solidFill>
                  <a:latin typeface="Times New Roman" pitchFamily="18" charset="0"/>
                  <a:ea typeface="宋体" pitchFamily="2" charset="-122"/>
                  <a:cs typeface="Times New Roman" pitchFamily="18" charset="0"/>
                </a:endParaRPr>
              </a:p>
            </p:txBody>
          </p:sp>
          <p:sp>
            <p:nvSpPr>
              <p:cNvPr id="29734" name="TextBox 55"/>
              <p:cNvSpPr txBox="1">
                <a:spLocks noChangeArrowheads="1"/>
              </p:cNvSpPr>
              <p:nvPr/>
            </p:nvSpPr>
            <p:spPr bwMode="auto">
              <a:xfrm>
                <a:off x="3419" y="3566"/>
                <a:ext cx="75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200">
                    <a:latin typeface="Times New Roman" pitchFamily="18" charset="0"/>
                    <a:ea typeface="宋体" pitchFamily="2" charset="-122"/>
                    <a:cs typeface="Times New Roman" pitchFamily="18" charset="0"/>
                  </a:rPr>
                  <a:t>Front office</a:t>
                </a:r>
                <a:endParaRPr lang="zh-CN" altLang="en-US" sz="1200">
                  <a:latin typeface="Times New Roman" pitchFamily="18" charset="0"/>
                  <a:ea typeface="宋体" pitchFamily="2" charset="-122"/>
                  <a:cs typeface="Times New Roman" pitchFamily="18" charset="0"/>
                </a:endParaRPr>
              </a:p>
            </p:txBody>
          </p:sp>
          <p:sp>
            <p:nvSpPr>
              <p:cNvPr id="29735" name="TextBox 56"/>
              <p:cNvSpPr txBox="1">
                <a:spLocks noChangeArrowheads="1"/>
              </p:cNvSpPr>
              <p:nvPr/>
            </p:nvSpPr>
            <p:spPr bwMode="auto">
              <a:xfrm>
                <a:off x="3374" y="3758"/>
                <a:ext cx="749"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200">
                    <a:latin typeface="Times New Roman" pitchFamily="18" charset="0"/>
                    <a:ea typeface="宋体" pitchFamily="2" charset="-122"/>
                    <a:cs typeface="Times New Roman" pitchFamily="18" charset="0"/>
                  </a:rPr>
                  <a:t>Middle office</a:t>
                </a:r>
                <a:endParaRPr lang="zh-CN" altLang="en-US" sz="1200">
                  <a:latin typeface="Times New Roman" pitchFamily="18" charset="0"/>
                  <a:ea typeface="宋体" pitchFamily="2" charset="-122"/>
                  <a:cs typeface="Times New Roman" pitchFamily="18" charset="0"/>
                </a:endParaRPr>
              </a:p>
            </p:txBody>
          </p:sp>
          <p:sp>
            <p:nvSpPr>
              <p:cNvPr id="29736" name="TextBox 57"/>
              <p:cNvSpPr txBox="1">
                <a:spLocks noChangeArrowheads="1"/>
              </p:cNvSpPr>
              <p:nvPr/>
            </p:nvSpPr>
            <p:spPr bwMode="auto">
              <a:xfrm>
                <a:off x="3447" y="3968"/>
                <a:ext cx="75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200">
                    <a:latin typeface="Times New Roman" pitchFamily="18" charset="0"/>
                    <a:ea typeface="宋体" pitchFamily="2" charset="-122"/>
                    <a:cs typeface="Times New Roman" pitchFamily="18" charset="0"/>
                  </a:rPr>
                  <a:t>Back office</a:t>
                </a:r>
                <a:endParaRPr lang="zh-CN" altLang="en-US" sz="1200">
                  <a:latin typeface="Times New Roman" pitchFamily="18" charset="0"/>
                  <a:ea typeface="宋体" pitchFamily="2" charset="-122"/>
                  <a:cs typeface="Times New Roman" pitchFamily="18" charset="0"/>
                </a:endParaRPr>
              </a:p>
            </p:txBody>
          </p:sp>
        </p:grpSp>
      </p:grpSp>
    </p:spTree>
    <p:extLst>
      <p:ext uri="{BB962C8B-B14F-4D97-AF65-F5344CB8AC3E}">
        <p14:creationId xmlns:p14="http://schemas.microsoft.com/office/powerpoint/2010/main" xmlns="" val="415066668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6200" y="76200"/>
            <a:ext cx="8229600" cy="1143000"/>
          </a:xfrm>
        </p:spPr>
        <p:txBody>
          <a:bodyPr/>
          <a:lstStyle/>
          <a:p>
            <a:pPr algn="l"/>
            <a:r>
              <a:rPr lang="en-US" altLang="zh-CN" sz="3500" b="1" dirty="0" smtClean="0">
                <a:solidFill>
                  <a:srgbClr val="002060"/>
                </a:solidFill>
              </a:rPr>
              <a:t>Middle Office Function</a:t>
            </a:r>
            <a:endParaRPr lang="zh-CN" altLang="en-US" sz="3500" dirty="0" smtClean="0">
              <a:ea typeface="宋体" pitchFamily="2" charset="-122"/>
            </a:endParaRPr>
          </a:p>
        </p:txBody>
      </p:sp>
      <p:pic>
        <p:nvPicPr>
          <p:cNvPr id="16998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33450" y="1571625"/>
            <a:ext cx="7277100" cy="3714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3789056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F6B0002-2D98-4B76-9353-5C99D11D2F33}" type="slidenum">
              <a:rPr lang="en-US" altLang="zh-CN" smtClean="0">
                <a:solidFill>
                  <a:schemeClr val="bg2"/>
                </a:solidFill>
                <a:latin typeface="Times New Roman" pitchFamily="18" charset="0"/>
                <a:ea typeface="宋体" pitchFamily="2" charset="-122"/>
                <a:cs typeface="Times New Roman" pitchFamily="18" charset="0"/>
              </a:rPr>
              <a:pPr eaLnBrk="1" hangingPunct="1"/>
              <a:t>28</a:t>
            </a:fld>
            <a:endParaRPr lang="en-US" altLang="zh-CN" smtClean="0">
              <a:solidFill>
                <a:schemeClr val="bg2"/>
              </a:solidFill>
              <a:latin typeface="Times New Roman" pitchFamily="18" charset="0"/>
              <a:ea typeface="宋体" pitchFamily="2" charset="-122"/>
              <a:cs typeface="Times New Roman" pitchFamily="18" charset="0"/>
            </a:endParaRPr>
          </a:p>
        </p:txBody>
      </p:sp>
      <p:sp>
        <p:nvSpPr>
          <p:cNvPr id="6" name="Title 1"/>
          <p:cNvSpPr txBox="1">
            <a:spLocks/>
          </p:cNvSpPr>
          <p:nvPr/>
        </p:nvSpPr>
        <p:spPr>
          <a:xfrm>
            <a:off x="228600" y="76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500" b="1" dirty="0" smtClean="0">
                <a:solidFill>
                  <a:srgbClr val="002060"/>
                </a:solidFill>
              </a:rPr>
              <a:t>Back Office Function</a:t>
            </a:r>
            <a:endParaRPr lang="zh-CN" altLang="en-US" sz="3500" dirty="0" smtClean="0">
              <a:ea typeface="宋体" pitchFamily="2" charset="-122"/>
            </a:endParaRPr>
          </a:p>
        </p:txBody>
      </p:sp>
      <p:pic>
        <p:nvPicPr>
          <p:cNvPr id="17101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0125" y="1314450"/>
            <a:ext cx="7143750" cy="4229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6689239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extLst>
              <p:ext uri="{D42A27DB-BD31-4B8C-83A1-F6EECF244321}">
                <p14:modId xmlns:p14="http://schemas.microsoft.com/office/powerpoint/2010/main" xmlns="" val="3310565674"/>
              </p:ext>
            </p:extLst>
          </p:nvPr>
        </p:nvGraphicFramePr>
        <p:xfrm>
          <a:off x="469900" y="914400"/>
          <a:ext cx="8401050" cy="5172075"/>
        </p:xfrm>
        <a:graphic>
          <a:graphicData uri="http://schemas.openxmlformats.org/presentationml/2006/ole">
            <p:oleObj spid="_x0000_s168969" name="Visio" r:id="rId3" imgW="9766767" imgH="6004804" progId="">
              <p:embed/>
            </p:oleObj>
          </a:graphicData>
        </a:graphic>
      </p:graphicFrame>
      <p:sp>
        <p:nvSpPr>
          <p:cNvPr id="3" name="Title 4"/>
          <p:cNvSpPr>
            <a:spLocks noGrp="1"/>
          </p:cNvSpPr>
          <p:nvPr>
            <p:ph type="title"/>
          </p:nvPr>
        </p:nvSpPr>
        <p:spPr>
          <a:xfrm>
            <a:off x="460248" y="381000"/>
            <a:ext cx="8302752" cy="301752"/>
          </a:xfrm>
        </p:spPr>
        <p:txBody>
          <a:bodyPr/>
          <a:lstStyle/>
          <a:p>
            <a:pPr algn="l"/>
            <a:r>
              <a:rPr lang="zh-CN" altLang="en-US" sz="3500" b="1" dirty="0" smtClean="0">
                <a:solidFill>
                  <a:srgbClr val="002060"/>
                </a:solidFill>
                <a:latin typeface="+mj-lt"/>
                <a:cs typeface="+mj-cs"/>
              </a:rPr>
              <a:t>中国目前的传统托管</a:t>
            </a:r>
            <a:r>
              <a:rPr lang="zh-CN" altLang="en-US" sz="3500" b="1" dirty="0">
                <a:solidFill>
                  <a:srgbClr val="002060"/>
                </a:solidFill>
                <a:latin typeface="+mj-lt"/>
                <a:cs typeface="+mj-cs"/>
              </a:rPr>
              <a:t>流</a:t>
            </a:r>
            <a:r>
              <a:rPr lang="zh-CN" altLang="en-US" sz="3500" b="1" dirty="0" smtClean="0">
                <a:solidFill>
                  <a:srgbClr val="002060"/>
                </a:solidFill>
                <a:latin typeface="+mj-lt"/>
                <a:cs typeface="+mj-cs"/>
              </a:rPr>
              <a:t>程</a:t>
            </a:r>
            <a:endParaRPr 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91897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GB" altLang="zh-CN" sz="3600" dirty="0">
                <a:ea typeface="宋体" pitchFamily="2" charset="-122"/>
              </a:rPr>
              <a:t>Mutual </a:t>
            </a:r>
            <a:r>
              <a:rPr lang="en-US" altLang="zh-CN" sz="3600" dirty="0" smtClean="0">
                <a:ea typeface="宋体" pitchFamily="2" charset="-122"/>
              </a:rPr>
              <a:t>F</a:t>
            </a:r>
            <a:r>
              <a:rPr lang="en-GB" altLang="zh-CN" sz="3600" dirty="0" smtClean="0">
                <a:ea typeface="宋体" pitchFamily="2" charset="-122"/>
              </a:rPr>
              <a:t>und Basis</a:t>
            </a:r>
            <a:br>
              <a:rPr lang="en-GB" altLang="zh-CN" sz="3600" dirty="0" smtClean="0">
                <a:ea typeface="宋体" pitchFamily="2" charset="-122"/>
              </a:rPr>
            </a:br>
            <a:r>
              <a:rPr lang="zh-CN" altLang="en-US" sz="3500" b="1" dirty="0">
                <a:solidFill>
                  <a:srgbClr val="002060"/>
                </a:solidFill>
              </a:rPr>
              <a:t>共</a:t>
            </a:r>
            <a:r>
              <a:rPr lang="zh-CN" altLang="en-US" sz="3500" b="1" dirty="0" smtClean="0">
                <a:solidFill>
                  <a:srgbClr val="002060"/>
                </a:solidFill>
              </a:rPr>
              <a:t>同基金基础</a:t>
            </a:r>
            <a:endParaRPr kumimoji="1" lang="ja-JP" altLang="en-US" sz="3500" dirty="0"/>
          </a:p>
        </p:txBody>
      </p:sp>
      <p:pic>
        <p:nvPicPr>
          <p:cNvPr id="174082" name="Picture 2" descr="C:\Users\e483440\Desktop\基金基础知识\2. 基金类型_20170821\Fun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57800" y="1219200"/>
            <a:ext cx="3609975" cy="3629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58018373"/>
      </p:ext>
    </p:extLst>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4"/>
          <p:cNvSpPr>
            <a:spLocks noGrp="1"/>
          </p:cNvSpPr>
          <p:nvPr>
            <p:ph type="title"/>
          </p:nvPr>
        </p:nvSpPr>
        <p:spPr>
          <a:xfrm>
            <a:off x="460248" y="381000"/>
            <a:ext cx="8302752" cy="599728"/>
          </a:xfrm>
        </p:spPr>
        <p:txBody>
          <a:bodyPr/>
          <a:lstStyle/>
          <a:p>
            <a:r>
              <a:rPr lang="zh-CN" altLang="en-US" sz="3500" b="1" dirty="0">
                <a:solidFill>
                  <a:srgbClr val="002060"/>
                </a:solidFill>
                <a:latin typeface="+mj-lt"/>
                <a:cs typeface="+mj-cs"/>
              </a:rPr>
              <a:t>中国目前的传统托管流程</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r>
              <a:rPr lang="en-US" sz="1800" dirty="0">
                <a:latin typeface="微软雅黑" panose="020B0503020204020204" pitchFamily="34" charset="-122"/>
                <a:ea typeface="微软雅黑" panose="020B0503020204020204" pitchFamily="34" charset="-122"/>
              </a:rPr>
              <a:t>China Current Custodian </a:t>
            </a:r>
            <a:r>
              <a:rPr lang="en-US" sz="1800" dirty="0" smtClean="0">
                <a:latin typeface="微软雅黑" panose="020B0503020204020204" pitchFamily="34" charset="-122"/>
                <a:ea typeface="微软雅黑" panose="020B0503020204020204" pitchFamily="34" charset="-122"/>
              </a:rPr>
              <a:t>Model </a:t>
            </a:r>
            <a:r>
              <a:rPr lang="en-US" sz="1200" dirty="0" smtClean="0">
                <a:latin typeface="微软雅黑" panose="020B0503020204020204" pitchFamily="34" charset="-122"/>
                <a:ea typeface="微软雅黑" panose="020B0503020204020204" pitchFamily="34" charset="-122"/>
              </a:rPr>
              <a:t>- </a:t>
            </a:r>
            <a:r>
              <a:rPr lang="en-US" sz="1200" dirty="0"/>
              <a:t>Generic exchange securities trading workflow</a:t>
            </a:r>
            <a:br>
              <a:rPr lang="en-US" sz="1200" dirty="0"/>
            </a:br>
            <a:endParaRPr lang="en-US" sz="1200"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2"/>
          </p:nvPr>
        </p:nvSpPr>
        <p:spPr/>
        <p:txBody>
          <a:bodyPr/>
          <a:lstStyle/>
          <a:p>
            <a:fld id="{040ACCCA-BA74-4365-B59A-A0032200AB59}" type="slidenum">
              <a:rPr lang="en-US" smtClean="0"/>
              <a:pPr/>
              <a:t>30</a:t>
            </a:fld>
            <a:endParaRPr lang="en-US" dirty="0"/>
          </a:p>
        </p:txBody>
      </p:sp>
      <p:sp>
        <p:nvSpPr>
          <p:cNvPr id="91" name="Slide Number Placeholder 3"/>
          <p:cNvSpPr txBox="1">
            <a:spLocks/>
          </p:cNvSpPr>
          <p:nvPr/>
        </p:nvSpPr>
        <p:spPr>
          <a:xfrm>
            <a:off x="457200" y="6291072"/>
            <a:ext cx="381000" cy="246221"/>
          </a:xfrm>
          <a:prstGeom prst="rect">
            <a:avLst/>
          </a:prstGeom>
          <a:noFill/>
        </p:spPr>
        <p:txBody>
          <a:bodyPr wrap="square" lIns="0" rtlCol="0" anchor="ctr" anchorCtr="0">
            <a:spAutoFit/>
          </a:bodyPr>
          <a:lstStyle>
            <a:defPPr>
              <a:defRPr lang="en-US"/>
            </a:defPPr>
            <a:lvl1pPr marL="0" algn="l" defTabSz="914400" rtl="0" eaLnBrk="1" latinLnBrk="0" hangingPunct="1">
              <a:defRPr lang="en-US" sz="1000" kern="1200" smtClean="0">
                <a:solidFill>
                  <a:schemeClr val="accent5"/>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0ACCCA-BA74-4365-B59A-A0032200AB59}" type="slidenum">
              <a:rPr lang="en-US" smtClean="0"/>
              <a:pPr/>
              <a:t>30</a:t>
            </a:fld>
            <a:endParaRPr lang="en-US" dirty="0"/>
          </a:p>
        </p:txBody>
      </p:sp>
      <p:sp>
        <p:nvSpPr>
          <p:cNvPr id="94" name="Rectangle 1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0" name="Group 39"/>
          <p:cNvGrpSpPr/>
          <p:nvPr/>
        </p:nvGrpSpPr>
        <p:grpSpPr>
          <a:xfrm>
            <a:off x="152400" y="1195360"/>
            <a:ext cx="8915400" cy="5218823"/>
            <a:chOff x="390089" y="1195360"/>
            <a:chExt cx="8133987" cy="5218823"/>
          </a:xfrm>
        </p:grpSpPr>
        <p:grpSp>
          <p:nvGrpSpPr>
            <p:cNvPr id="75" name="Group 74"/>
            <p:cNvGrpSpPr/>
            <p:nvPr/>
          </p:nvGrpSpPr>
          <p:grpSpPr>
            <a:xfrm>
              <a:off x="465708" y="1195360"/>
              <a:ext cx="8058368" cy="4672039"/>
              <a:chOff x="838200" y="1218119"/>
              <a:chExt cx="7111880" cy="3491552"/>
            </a:xfrm>
          </p:grpSpPr>
          <p:grpSp>
            <p:nvGrpSpPr>
              <p:cNvPr id="87" name="Group 1"/>
              <p:cNvGrpSpPr>
                <a:grpSpLocks noChangeAspect="1"/>
              </p:cNvGrpSpPr>
              <p:nvPr/>
            </p:nvGrpSpPr>
            <p:grpSpPr bwMode="auto">
              <a:xfrm>
                <a:off x="838200" y="1218119"/>
                <a:ext cx="7111880" cy="3491552"/>
                <a:chOff x="958" y="8162"/>
                <a:chExt cx="9720" cy="4772"/>
              </a:xfrm>
            </p:grpSpPr>
            <p:sp>
              <p:nvSpPr>
                <p:cNvPr id="88" name="AutoShape 42"/>
                <p:cNvSpPr>
                  <a:spLocks noChangeAspect="1" noChangeArrowheads="1" noTextEdit="1"/>
                </p:cNvSpPr>
                <p:nvPr/>
              </p:nvSpPr>
              <p:spPr bwMode="auto">
                <a:xfrm>
                  <a:off x="958" y="8254"/>
                  <a:ext cx="9720" cy="468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TextBox 23"/>
                <p:cNvSpPr txBox="1">
                  <a:spLocks noChangeArrowheads="1"/>
                </p:cNvSpPr>
                <p:nvPr/>
              </p:nvSpPr>
              <p:spPr bwMode="auto">
                <a:xfrm>
                  <a:off x="3705" y="8776"/>
                  <a:ext cx="1411"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2. </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Order delivery</a:t>
                  </a:r>
                </a:p>
                <a:p>
                  <a:pPr marL="0" marR="0" lvl="0" indent="0" algn="ctr" defTabSz="914400" rtl="0" eaLnBrk="1" fontAlgn="base" latinLnBrk="0" hangingPunct="1">
                    <a:lnSpc>
                      <a:spcPct val="100000"/>
                    </a:lnSpc>
                    <a:spcBef>
                      <a:spcPct val="0"/>
                    </a:spcBef>
                    <a:spcAft>
                      <a:spcPct val="0"/>
                    </a:spcAft>
                    <a:buClrTx/>
                    <a:buSzTx/>
                    <a:buFontTx/>
                    <a:buNone/>
                    <a:tabLst/>
                  </a:pPr>
                  <a:r>
                    <a:rPr lang="zh-CN" altLang="en-US" sz="800" dirty="0">
                      <a:solidFill>
                        <a:srgbClr val="000000"/>
                      </a:solidFill>
                      <a:latin typeface="Arial" pitchFamily="34" charset="0"/>
                      <a:ea typeface="宋体" pitchFamily="2" charset="-122"/>
                      <a:cs typeface="Arial" pitchFamily="34" charset="0"/>
                    </a:rPr>
                    <a:t>交</a:t>
                  </a:r>
                  <a:r>
                    <a:rPr lang="zh-CN" altLang="en-US" sz="800" dirty="0" smtClean="0">
                      <a:solidFill>
                        <a:srgbClr val="000000"/>
                      </a:solidFill>
                      <a:latin typeface="Arial" pitchFamily="34" charset="0"/>
                      <a:ea typeface="宋体" pitchFamily="2" charset="-122"/>
                      <a:cs typeface="Arial" pitchFamily="34" charset="0"/>
                    </a:rPr>
                    <a:t>易委托</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 name="TextBox 29"/>
                <p:cNvSpPr txBox="1">
                  <a:spLocks noChangeArrowheads="1"/>
                </p:cNvSpPr>
                <p:nvPr/>
              </p:nvSpPr>
              <p:spPr bwMode="auto">
                <a:xfrm>
                  <a:off x="2287" y="9792"/>
                  <a:ext cx="1234"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1. Buy orders</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买的指令</a:t>
                  </a:r>
                  <a:endPar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5" name="TextBox 30"/>
                <p:cNvSpPr txBox="1">
                  <a:spLocks noChangeArrowheads="1"/>
                </p:cNvSpPr>
                <p:nvPr/>
              </p:nvSpPr>
              <p:spPr bwMode="auto">
                <a:xfrm>
                  <a:off x="8314" y="9752"/>
                  <a:ext cx="1222"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1. </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Sell orders</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卖的指令</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0" name="TextBox 46"/>
                <p:cNvSpPr txBox="1">
                  <a:spLocks noChangeArrowheads="1"/>
                </p:cNvSpPr>
                <p:nvPr/>
              </p:nvSpPr>
              <p:spPr bwMode="auto">
                <a:xfrm>
                  <a:off x="5758" y="10202"/>
                  <a:ext cx="1354" cy="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4.</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Notify registration &amp; repository</a:t>
                  </a: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800" dirty="0" smtClean="0">
                      <a:solidFill>
                        <a:srgbClr val="000000"/>
                      </a:solidFill>
                      <a:latin typeface="Arial" pitchFamily="34" charset="0"/>
                      <a:ea typeface="宋体" pitchFamily="2" charset="-122"/>
                      <a:cs typeface="Arial" pitchFamily="34" charset="0"/>
                    </a:rPr>
                    <a:t>发送成</a:t>
                  </a:r>
                  <a:r>
                    <a:rPr lang="zh-CN" altLang="en-US" sz="800" dirty="0">
                      <a:solidFill>
                        <a:srgbClr val="000000"/>
                      </a:solidFill>
                      <a:latin typeface="Arial" pitchFamily="34" charset="0"/>
                      <a:ea typeface="宋体" pitchFamily="2" charset="-122"/>
                      <a:cs typeface="Arial" pitchFamily="34" charset="0"/>
                    </a:rPr>
                    <a:t>交数</a:t>
                  </a:r>
                  <a:r>
                    <a:rPr lang="zh-CN" altLang="en-US" sz="800" dirty="0" smtClean="0">
                      <a:solidFill>
                        <a:srgbClr val="000000"/>
                      </a:solidFill>
                      <a:latin typeface="Arial" pitchFamily="34" charset="0"/>
                      <a:ea typeface="宋体" pitchFamily="2" charset="-122"/>
                      <a:cs typeface="Arial" pitchFamily="34" charset="0"/>
                    </a:rPr>
                    <a:t>据</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0" name="TextBox 69"/>
                <p:cNvSpPr txBox="1">
                  <a:spLocks noChangeArrowheads="1"/>
                </p:cNvSpPr>
                <p:nvPr/>
              </p:nvSpPr>
              <p:spPr bwMode="auto">
                <a:xfrm>
                  <a:off x="3341" y="12311"/>
                  <a:ext cx="1375"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8. Fund transfer</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资金交收</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 name="TextBox 37"/>
                <p:cNvSpPr txBox="1">
                  <a:spLocks noChangeArrowheads="1"/>
                </p:cNvSpPr>
                <p:nvPr/>
              </p:nvSpPr>
              <p:spPr bwMode="auto">
                <a:xfrm>
                  <a:off x="4803" y="8162"/>
                  <a:ext cx="1811"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4. </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Brokers </a:t>
                  </a:r>
                  <a:r>
                    <a:rPr kumimoji="0" lang="en-US" altLang="zh-CN" sz="800" b="0" i="0" u="none" strike="noStrike" cap="none" normalizeH="0" baseline="0" dirty="0" err="1" smtClean="0">
                      <a:ln>
                        <a:noFill/>
                      </a:ln>
                      <a:solidFill>
                        <a:srgbClr val="000000"/>
                      </a:solidFill>
                      <a:effectLst/>
                      <a:latin typeface="Arial" pitchFamily="34" charset="0"/>
                      <a:ea typeface="宋体" pitchFamily="2" charset="-122"/>
                      <a:cs typeface="Arial" pitchFamily="34" charset="0"/>
                    </a:rPr>
                    <a:t>reconsile</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 order details</a:t>
                  </a: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800" dirty="0">
                      <a:solidFill>
                        <a:srgbClr val="000000"/>
                      </a:solidFill>
                      <a:latin typeface="Arial" pitchFamily="34" charset="0"/>
                      <a:ea typeface="宋体" pitchFamily="2" charset="-122"/>
                      <a:cs typeface="Arial" pitchFamily="34" charset="0"/>
                    </a:rPr>
                    <a:t>券</a:t>
                  </a:r>
                  <a:r>
                    <a:rPr lang="zh-CN" altLang="en-US" sz="800" dirty="0" smtClean="0">
                      <a:solidFill>
                        <a:srgbClr val="000000"/>
                      </a:solidFill>
                      <a:latin typeface="Arial" pitchFamily="34" charset="0"/>
                      <a:ea typeface="宋体" pitchFamily="2" charset="-122"/>
                      <a:cs typeface="Arial" pitchFamily="34" charset="0"/>
                    </a:rPr>
                    <a:t>商协调交易细节</a:t>
                  </a:r>
                  <a:endPar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 name="TextBox 23"/>
                <p:cNvSpPr txBox="1">
                  <a:spLocks noChangeArrowheads="1"/>
                </p:cNvSpPr>
                <p:nvPr/>
              </p:nvSpPr>
              <p:spPr bwMode="auto">
                <a:xfrm>
                  <a:off x="6383" y="8802"/>
                  <a:ext cx="145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2. </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Order delivery</a:t>
                  </a:r>
                </a:p>
                <a:p>
                  <a:pPr marL="0" marR="0" lvl="0" indent="0" algn="ctr" defTabSz="914400" rtl="0" eaLnBrk="1" fontAlgn="base" latinLnBrk="0" hangingPunct="1">
                    <a:lnSpc>
                      <a:spcPct val="100000"/>
                    </a:lnSpc>
                    <a:spcBef>
                      <a:spcPct val="0"/>
                    </a:spcBef>
                    <a:spcAft>
                      <a:spcPct val="0"/>
                    </a:spcAft>
                    <a:buClrTx/>
                    <a:buSzTx/>
                    <a:buFontTx/>
                    <a:buNone/>
                    <a:tabLst/>
                  </a:pPr>
                  <a:r>
                    <a:rPr lang="zh-CN" altLang="en-US" sz="800" dirty="0">
                      <a:solidFill>
                        <a:srgbClr val="000000"/>
                      </a:solidFill>
                      <a:latin typeface="Arial" pitchFamily="34" charset="0"/>
                      <a:ea typeface="宋体" pitchFamily="2" charset="-122"/>
                      <a:cs typeface="Arial" pitchFamily="34" charset="0"/>
                    </a:rPr>
                    <a:t>交易委托</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 name="TextBox 58"/>
                <p:cNvSpPr txBox="1">
                  <a:spLocks noChangeArrowheads="1"/>
                </p:cNvSpPr>
                <p:nvPr/>
              </p:nvSpPr>
              <p:spPr bwMode="auto">
                <a:xfrm>
                  <a:off x="9496" y="10101"/>
                  <a:ext cx="1011" cy="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5. </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Notify custody bank</a:t>
                  </a: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800" dirty="0">
                      <a:solidFill>
                        <a:srgbClr val="000000"/>
                      </a:solidFill>
                      <a:latin typeface="Arial" pitchFamily="34" charset="0"/>
                      <a:ea typeface="宋体" pitchFamily="2" charset="-122"/>
                      <a:cs typeface="Arial" pitchFamily="34" charset="0"/>
                    </a:rPr>
                    <a:t>通</a:t>
                  </a:r>
                  <a:r>
                    <a:rPr lang="zh-CN" altLang="en-US" sz="800" dirty="0" smtClean="0">
                      <a:solidFill>
                        <a:srgbClr val="000000"/>
                      </a:solidFill>
                      <a:latin typeface="Arial" pitchFamily="34" charset="0"/>
                      <a:ea typeface="宋体" pitchFamily="2" charset="-122"/>
                      <a:cs typeface="Arial" pitchFamily="34" charset="0"/>
                    </a:rPr>
                    <a:t>知托管行</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 name="TextBox 210"/>
                <p:cNvSpPr txBox="1">
                  <a:spLocks noChangeArrowheads="1"/>
                </p:cNvSpPr>
                <p:nvPr/>
              </p:nvSpPr>
              <p:spPr bwMode="auto">
                <a:xfrm>
                  <a:off x="7250" y="12311"/>
                  <a:ext cx="1051" cy="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8. Fund transfer</a:t>
                  </a: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800" dirty="0">
                      <a:solidFill>
                        <a:srgbClr val="000000"/>
                      </a:solidFill>
                      <a:latin typeface="Arial" pitchFamily="34" charset="0"/>
                      <a:ea typeface="宋体" pitchFamily="2" charset="-122"/>
                      <a:cs typeface="Arial" pitchFamily="34" charset="0"/>
                    </a:rPr>
                    <a:t>资金交收</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 name="Flowchart: Process 1"/>
              <p:cNvSpPr/>
              <p:nvPr/>
            </p:nvSpPr>
            <p:spPr>
              <a:xfrm>
                <a:off x="2003658" y="1852419"/>
                <a:ext cx="1120542" cy="451444"/>
              </a:xfrm>
              <a:prstGeom prst="flowChartProcess">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Broker</a:t>
                </a:r>
              </a:p>
              <a:p>
                <a:pPr algn="ctr"/>
                <a:r>
                  <a:rPr lang="zh-CN" altLang="en-US" sz="1200" b="1" dirty="0" smtClean="0">
                    <a:solidFill>
                      <a:schemeClr val="accent1"/>
                    </a:solidFill>
                  </a:rPr>
                  <a:t>经纪人</a:t>
                </a:r>
                <a:r>
                  <a:rPr lang="en-US" altLang="zh-CN" sz="1200" b="1" dirty="0" smtClean="0">
                    <a:solidFill>
                      <a:schemeClr val="accent1"/>
                    </a:solidFill>
                  </a:rPr>
                  <a:t>(</a:t>
                </a:r>
                <a:r>
                  <a:rPr lang="zh-CN" altLang="en-US" sz="1200" b="1" dirty="0" smtClean="0">
                    <a:solidFill>
                      <a:schemeClr val="accent1"/>
                    </a:solidFill>
                  </a:rPr>
                  <a:t>券商</a:t>
                </a:r>
                <a:r>
                  <a:rPr lang="en-US" altLang="zh-CN" sz="1200" b="1" dirty="0" smtClean="0">
                    <a:solidFill>
                      <a:schemeClr val="accent1"/>
                    </a:solidFill>
                  </a:rPr>
                  <a:t>)</a:t>
                </a:r>
                <a:endParaRPr lang="en-US" sz="1200" b="1" dirty="0" smtClean="0">
                  <a:solidFill>
                    <a:schemeClr val="accent1"/>
                  </a:solidFill>
                </a:endParaRPr>
              </a:p>
            </p:txBody>
          </p:sp>
          <p:sp>
            <p:nvSpPr>
              <p:cNvPr id="3" name="Flowchart: Process 2"/>
              <p:cNvSpPr/>
              <p:nvPr/>
            </p:nvSpPr>
            <p:spPr>
              <a:xfrm>
                <a:off x="3809999" y="1864190"/>
                <a:ext cx="1067045" cy="421810"/>
              </a:xfrm>
              <a:prstGeom prst="flowChartProcess">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Exchange</a:t>
                </a:r>
              </a:p>
              <a:p>
                <a:pPr algn="ctr"/>
                <a:r>
                  <a:rPr lang="zh-CN" altLang="en-US" sz="1200" b="1" dirty="0">
                    <a:solidFill>
                      <a:schemeClr val="accent1"/>
                    </a:solidFill>
                  </a:rPr>
                  <a:t>交易所</a:t>
                </a:r>
                <a:endParaRPr lang="en-US" sz="1200" b="1" dirty="0" smtClean="0">
                  <a:solidFill>
                    <a:schemeClr val="accent1"/>
                  </a:solidFill>
                </a:endParaRPr>
              </a:p>
            </p:txBody>
          </p:sp>
          <p:sp>
            <p:nvSpPr>
              <p:cNvPr id="53" name="Flowchart: Process 52"/>
              <p:cNvSpPr/>
              <p:nvPr/>
            </p:nvSpPr>
            <p:spPr>
              <a:xfrm>
                <a:off x="2003658" y="2748956"/>
                <a:ext cx="1120542" cy="451444"/>
              </a:xfrm>
              <a:prstGeom prst="flowChartProcess">
                <a:avLst/>
              </a:prstGeom>
              <a:solidFill>
                <a:schemeClr val="bg1"/>
              </a:solidFill>
              <a:ln w="19050">
                <a:solidFill>
                  <a:srgbClr val="00729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FMC</a:t>
                </a:r>
                <a:endParaRPr lang="en-US" altLang="zh-CN" sz="1200" b="1" dirty="0" smtClean="0">
                  <a:solidFill>
                    <a:schemeClr val="accent1"/>
                  </a:solidFill>
                </a:endParaRPr>
              </a:p>
              <a:p>
                <a:pPr algn="ctr"/>
                <a:r>
                  <a:rPr lang="zh-CN" altLang="en-US" sz="1200" b="1" dirty="0" smtClean="0">
                    <a:solidFill>
                      <a:schemeClr val="accent1"/>
                    </a:solidFill>
                  </a:rPr>
                  <a:t>基金公司</a:t>
                </a:r>
                <a:endParaRPr lang="en-US" sz="1200" b="1" dirty="0" smtClean="0">
                  <a:solidFill>
                    <a:schemeClr val="accent1"/>
                  </a:solidFill>
                </a:endParaRPr>
              </a:p>
            </p:txBody>
          </p:sp>
          <p:sp>
            <p:nvSpPr>
              <p:cNvPr id="54" name="Flowchart: Process 53"/>
              <p:cNvSpPr/>
              <p:nvPr/>
            </p:nvSpPr>
            <p:spPr>
              <a:xfrm>
                <a:off x="2008880" y="3599944"/>
                <a:ext cx="1120542" cy="451444"/>
              </a:xfrm>
              <a:prstGeom prst="flowChartProcess">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Custody</a:t>
                </a:r>
              </a:p>
              <a:p>
                <a:pPr algn="ctr"/>
                <a:r>
                  <a:rPr lang="zh-CN" altLang="en-US" sz="1200" b="1" dirty="0">
                    <a:solidFill>
                      <a:schemeClr val="accent1"/>
                    </a:solidFill>
                  </a:rPr>
                  <a:t>托</a:t>
                </a:r>
                <a:r>
                  <a:rPr lang="zh-CN" altLang="en-US" sz="1200" b="1" dirty="0" smtClean="0">
                    <a:solidFill>
                      <a:schemeClr val="accent1"/>
                    </a:solidFill>
                  </a:rPr>
                  <a:t>管银行</a:t>
                </a:r>
                <a:endParaRPr lang="en-US" sz="1200" b="1" dirty="0" smtClean="0">
                  <a:solidFill>
                    <a:schemeClr val="accent1"/>
                  </a:solidFill>
                </a:endParaRPr>
              </a:p>
            </p:txBody>
          </p:sp>
          <p:sp>
            <p:nvSpPr>
              <p:cNvPr id="55" name="Flowchart: Process 54"/>
              <p:cNvSpPr/>
              <p:nvPr/>
            </p:nvSpPr>
            <p:spPr>
              <a:xfrm>
                <a:off x="5612757" y="3596063"/>
                <a:ext cx="1120542" cy="451444"/>
              </a:xfrm>
              <a:prstGeom prst="flowChartProcess">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200" b="1" dirty="0">
                    <a:solidFill>
                      <a:schemeClr val="accent1"/>
                    </a:solidFill>
                  </a:rPr>
                  <a:t>Counterparty</a:t>
                </a:r>
                <a:r>
                  <a:rPr lang="en-US" altLang="zh-CN" sz="1200" b="1" dirty="0">
                    <a:solidFill>
                      <a:srgbClr val="FFFFFF"/>
                    </a:solidFill>
                    <a:latin typeface="Arial" pitchFamily="34" charset="0"/>
                    <a:ea typeface="宋体" pitchFamily="2" charset="-122"/>
                    <a:cs typeface="Arial" pitchFamily="34" charset="0"/>
                  </a:rPr>
                  <a:t> </a:t>
                </a:r>
                <a:r>
                  <a:rPr lang="en-US" sz="1200" b="1" dirty="0" smtClean="0">
                    <a:solidFill>
                      <a:schemeClr val="accent1"/>
                    </a:solidFill>
                  </a:rPr>
                  <a:t>Custody</a:t>
                </a:r>
              </a:p>
              <a:p>
                <a:pPr algn="ctr"/>
                <a:r>
                  <a:rPr lang="zh-CN" altLang="en-US" sz="1200" b="1" dirty="0" smtClean="0">
                    <a:solidFill>
                      <a:schemeClr val="accent1"/>
                    </a:solidFill>
                  </a:rPr>
                  <a:t>对手方托管银行</a:t>
                </a:r>
                <a:endParaRPr lang="en-US" sz="1200" b="1" dirty="0" smtClean="0">
                  <a:solidFill>
                    <a:schemeClr val="accent1"/>
                  </a:solidFill>
                </a:endParaRPr>
              </a:p>
            </p:txBody>
          </p:sp>
          <p:sp>
            <p:nvSpPr>
              <p:cNvPr id="56" name="Flowchart: Process 55"/>
              <p:cNvSpPr/>
              <p:nvPr/>
            </p:nvSpPr>
            <p:spPr>
              <a:xfrm>
                <a:off x="5586770" y="1828800"/>
                <a:ext cx="1120542" cy="451444"/>
              </a:xfrm>
              <a:prstGeom prst="flowChartProcess">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Counterparty</a:t>
                </a:r>
              </a:p>
              <a:p>
                <a:pPr algn="ctr"/>
                <a:r>
                  <a:rPr lang="en-US" sz="1200" b="1" dirty="0" smtClean="0">
                    <a:solidFill>
                      <a:schemeClr val="accent1"/>
                    </a:solidFill>
                  </a:rPr>
                  <a:t>Broker</a:t>
                </a:r>
              </a:p>
              <a:p>
                <a:pPr algn="ctr"/>
                <a:r>
                  <a:rPr lang="zh-CN" altLang="en-US" sz="1200" b="1" dirty="0" smtClean="0">
                    <a:solidFill>
                      <a:schemeClr val="accent1"/>
                    </a:solidFill>
                  </a:rPr>
                  <a:t>对手方券</a:t>
                </a:r>
                <a:r>
                  <a:rPr lang="zh-CN" altLang="en-US" sz="1200" b="1" dirty="0">
                    <a:solidFill>
                      <a:schemeClr val="accent1"/>
                    </a:solidFill>
                  </a:rPr>
                  <a:t>商</a:t>
                </a:r>
                <a:endParaRPr lang="en-US" sz="1200" b="1" dirty="0" smtClean="0">
                  <a:solidFill>
                    <a:schemeClr val="accent1"/>
                  </a:solidFill>
                </a:endParaRPr>
              </a:p>
            </p:txBody>
          </p:sp>
          <p:sp>
            <p:nvSpPr>
              <p:cNvPr id="57" name="Flowchart: Process 56"/>
              <p:cNvSpPr/>
              <p:nvPr/>
            </p:nvSpPr>
            <p:spPr>
              <a:xfrm>
                <a:off x="5638800" y="2748956"/>
                <a:ext cx="1120542" cy="451444"/>
              </a:xfrm>
              <a:prstGeom prst="flowChartProcess">
                <a:avLst/>
              </a:prstGeom>
              <a:solidFill>
                <a:schemeClr val="bg1"/>
              </a:solidFill>
              <a:ln w="19050">
                <a:solidFill>
                  <a:srgbClr val="00729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Trade</a:t>
                </a:r>
              </a:p>
              <a:p>
                <a:pPr algn="ctr"/>
                <a:r>
                  <a:rPr lang="en-US" sz="1200" b="1" dirty="0" smtClean="0">
                    <a:solidFill>
                      <a:schemeClr val="accent1"/>
                    </a:solidFill>
                  </a:rPr>
                  <a:t>Counterparty</a:t>
                </a:r>
              </a:p>
              <a:p>
                <a:pPr algn="ctr"/>
                <a:r>
                  <a:rPr lang="zh-CN" altLang="en-US" sz="1200" b="1" dirty="0">
                    <a:solidFill>
                      <a:schemeClr val="accent1"/>
                    </a:solidFill>
                  </a:rPr>
                  <a:t>交易对手方</a:t>
                </a:r>
                <a:endParaRPr lang="en-US" sz="1200" b="1" dirty="0" smtClean="0">
                  <a:solidFill>
                    <a:schemeClr val="accent1"/>
                  </a:solidFill>
                </a:endParaRPr>
              </a:p>
            </p:txBody>
          </p:sp>
          <p:sp>
            <p:nvSpPr>
              <p:cNvPr id="58" name="Flowchart: Process 57"/>
              <p:cNvSpPr/>
              <p:nvPr/>
            </p:nvSpPr>
            <p:spPr>
              <a:xfrm>
                <a:off x="3789968" y="3596429"/>
                <a:ext cx="1120542" cy="451444"/>
              </a:xfrm>
              <a:prstGeom prst="flowChartProcess">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CSDs</a:t>
                </a:r>
              </a:p>
              <a:p>
                <a:pPr algn="ctr"/>
                <a:r>
                  <a:rPr lang="zh-CN" altLang="en-US" sz="1200" b="1" dirty="0" smtClean="0">
                    <a:solidFill>
                      <a:schemeClr val="accent1"/>
                    </a:solidFill>
                  </a:rPr>
                  <a:t>中央结算</a:t>
                </a:r>
                <a:endParaRPr lang="en-US" altLang="zh-CN" sz="1200" b="1" dirty="0" smtClean="0">
                  <a:solidFill>
                    <a:schemeClr val="accent1"/>
                  </a:solidFill>
                </a:endParaRPr>
              </a:p>
              <a:p>
                <a:pPr algn="ctr"/>
                <a:r>
                  <a:rPr lang="zh-CN" altLang="en-US" sz="800" b="1" dirty="0">
                    <a:solidFill>
                      <a:schemeClr val="accent1"/>
                    </a:solidFill>
                  </a:rPr>
                  <a:t>中证</a:t>
                </a:r>
                <a:r>
                  <a:rPr lang="zh-CN" altLang="en-US" sz="800" b="1" dirty="0" smtClean="0">
                    <a:solidFill>
                      <a:schemeClr val="accent1"/>
                    </a:solidFill>
                  </a:rPr>
                  <a:t>登，中债登，上清所</a:t>
                </a:r>
                <a:endParaRPr lang="en-US" altLang="zh-CN" sz="800" b="1" dirty="0" smtClean="0">
                  <a:solidFill>
                    <a:schemeClr val="accent1"/>
                  </a:solidFill>
                </a:endParaRPr>
              </a:p>
            </p:txBody>
          </p:sp>
          <p:sp>
            <p:nvSpPr>
              <p:cNvPr id="59" name="Flowchart: Process 58"/>
              <p:cNvSpPr/>
              <p:nvPr/>
            </p:nvSpPr>
            <p:spPr>
              <a:xfrm>
                <a:off x="3809999" y="4246522"/>
                <a:ext cx="1120542" cy="451444"/>
              </a:xfrm>
              <a:prstGeom prst="flowChartProcess">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Payment System</a:t>
                </a:r>
              </a:p>
              <a:p>
                <a:pPr algn="ctr"/>
                <a:r>
                  <a:rPr lang="zh-CN" altLang="en-US" sz="1200" b="1" dirty="0">
                    <a:solidFill>
                      <a:schemeClr val="accent1"/>
                    </a:solidFill>
                  </a:rPr>
                  <a:t>结</a:t>
                </a:r>
                <a:r>
                  <a:rPr lang="zh-CN" altLang="en-US" sz="1200" b="1" dirty="0" smtClean="0">
                    <a:solidFill>
                      <a:schemeClr val="accent1"/>
                    </a:solidFill>
                  </a:rPr>
                  <a:t>算银行</a:t>
                </a:r>
                <a:endParaRPr lang="en-US" sz="1200" b="1" dirty="0" smtClean="0">
                  <a:solidFill>
                    <a:schemeClr val="accent1"/>
                  </a:solidFill>
                </a:endParaRPr>
              </a:p>
            </p:txBody>
          </p:sp>
          <p:cxnSp>
            <p:nvCxnSpPr>
              <p:cNvPr id="9" name="Straight Arrow Connector 8"/>
              <p:cNvCxnSpPr>
                <a:stCxn id="3" idx="2"/>
              </p:cNvCxnSpPr>
              <p:nvPr/>
            </p:nvCxnSpPr>
            <p:spPr>
              <a:xfrm>
                <a:off x="4343522" y="2286000"/>
                <a:ext cx="6933" cy="901788"/>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52" name="Straight Arrow Connector 51"/>
              <p:cNvCxnSpPr/>
              <p:nvPr/>
            </p:nvCxnSpPr>
            <p:spPr>
              <a:xfrm flipV="1">
                <a:off x="3151755" y="1981199"/>
                <a:ext cx="658244" cy="1"/>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64" name="Straight Arrow Connector 63"/>
              <p:cNvCxnSpPr/>
              <p:nvPr/>
            </p:nvCxnSpPr>
            <p:spPr>
              <a:xfrm flipH="1">
                <a:off x="3151755" y="2133600"/>
                <a:ext cx="658245" cy="1"/>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113" name="Straight Arrow Connector 112"/>
              <p:cNvCxnSpPr/>
              <p:nvPr/>
            </p:nvCxnSpPr>
            <p:spPr>
              <a:xfrm flipV="1">
                <a:off x="4876800" y="2133600"/>
                <a:ext cx="726432" cy="1"/>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115" name="Straight Arrow Connector 114"/>
              <p:cNvCxnSpPr/>
              <p:nvPr/>
            </p:nvCxnSpPr>
            <p:spPr>
              <a:xfrm flipH="1" flipV="1">
                <a:off x="4876800" y="1983549"/>
                <a:ext cx="685801" cy="2349"/>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68" name="Straight Arrow Connector 67"/>
              <p:cNvCxnSpPr>
                <a:stCxn id="53" idx="2"/>
                <a:endCxn id="54" idx="0"/>
              </p:cNvCxnSpPr>
              <p:nvPr/>
            </p:nvCxnSpPr>
            <p:spPr>
              <a:xfrm>
                <a:off x="2563929" y="3200400"/>
                <a:ext cx="5222" cy="399544"/>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70" name="Straight Arrow Connector 69"/>
              <p:cNvCxnSpPr>
                <a:stCxn id="53" idx="0"/>
                <a:endCxn id="2" idx="2"/>
              </p:cNvCxnSpPr>
              <p:nvPr/>
            </p:nvCxnSpPr>
            <p:spPr>
              <a:xfrm flipV="1">
                <a:off x="2563929" y="2303863"/>
                <a:ext cx="0" cy="445093"/>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124" name="Straight Arrow Connector 123"/>
              <p:cNvCxnSpPr/>
              <p:nvPr/>
            </p:nvCxnSpPr>
            <p:spPr>
              <a:xfrm>
                <a:off x="6174732" y="3200400"/>
                <a:ext cx="5222" cy="399544"/>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125" name="Straight Arrow Connector 124"/>
              <p:cNvCxnSpPr/>
              <p:nvPr/>
            </p:nvCxnSpPr>
            <p:spPr>
              <a:xfrm flipV="1">
                <a:off x="6181658" y="2285150"/>
                <a:ext cx="0" cy="445093"/>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grpSp>
        <p:sp>
          <p:nvSpPr>
            <p:cNvPr id="60" name="TextBox 62"/>
            <p:cNvSpPr txBox="1">
              <a:spLocks noChangeArrowheads="1"/>
            </p:cNvSpPr>
            <p:nvPr/>
          </p:nvSpPr>
          <p:spPr bwMode="auto">
            <a:xfrm>
              <a:off x="4829073" y="4234874"/>
              <a:ext cx="1266927" cy="489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7. Notify R&amp;R to complete settlement</a:t>
              </a:r>
            </a:p>
            <a:p>
              <a:pPr lvl="0" algn="ctr" fontAlgn="base">
                <a:spcBef>
                  <a:spcPct val="0"/>
                </a:spcBef>
                <a:spcAft>
                  <a:spcPct val="0"/>
                </a:spcAft>
              </a:pPr>
              <a:r>
                <a:rPr kumimoji="0" lang="zh-CN" altLang="en-US" sz="800" b="0" i="0" u="none" strike="noStrike" cap="none" normalizeH="0" baseline="0" dirty="0" smtClean="0">
                  <a:ln>
                    <a:noFill/>
                  </a:ln>
                  <a:solidFill>
                    <a:schemeClr val="tx1"/>
                  </a:solidFill>
                  <a:effectLst/>
                  <a:latin typeface="Arial" pitchFamily="34" charset="0"/>
                  <a:cs typeface="Arial" pitchFamily="34" charset="0"/>
                </a:rPr>
                <a:t>成交</a:t>
              </a:r>
              <a:r>
                <a:rPr lang="zh-CN" altLang="en-US" sz="800" dirty="0">
                  <a:latin typeface="Arial" pitchFamily="34" charset="0"/>
                  <a:cs typeface="Arial" pitchFamily="34" charset="0"/>
                </a:rPr>
                <a:t>数据结算完成</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 name="Straight Arrow Connector 6"/>
            <p:cNvCxnSpPr>
              <a:endCxn id="54" idx="3"/>
            </p:cNvCxnSpPr>
            <p:nvPr/>
          </p:nvCxnSpPr>
          <p:spPr>
            <a:xfrm flipH="1">
              <a:off x="3061859" y="4684513"/>
              <a:ext cx="748455" cy="0"/>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10" name="Straight Arrow Connector 9"/>
            <p:cNvCxnSpPr>
              <a:stCxn id="58" idx="3"/>
              <a:endCxn id="55" idx="1"/>
            </p:cNvCxnSpPr>
            <p:nvPr/>
          </p:nvCxnSpPr>
          <p:spPr>
            <a:xfrm flipV="1">
              <a:off x="5079984" y="4679320"/>
              <a:ext cx="795705" cy="490"/>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6" name="Elbow Connector 5"/>
            <p:cNvCxnSpPr>
              <a:stCxn id="54" idx="2"/>
              <a:endCxn id="59" idx="1"/>
            </p:cNvCxnSpPr>
            <p:nvPr/>
          </p:nvCxnSpPr>
          <p:spPr>
            <a:xfrm rot="16200000" flipH="1">
              <a:off x="2848444" y="4565131"/>
              <a:ext cx="563147" cy="1405986"/>
            </a:xfrm>
            <a:prstGeom prst="bentConnector2">
              <a:avLst/>
            </a:prstGeom>
            <a:ln w="12700">
              <a:solidFill>
                <a:schemeClr val="tx1"/>
              </a:solidFill>
              <a:headEnd type="arrow"/>
              <a:tailEnd type="arrow"/>
            </a:ln>
          </p:spPr>
          <p:style>
            <a:lnRef idx="1">
              <a:schemeClr val="accent5"/>
            </a:lnRef>
            <a:fillRef idx="0">
              <a:schemeClr val="accent5"/>
            </a:fillRef>
            <a:effectRef idx="0">
              <a:schemeClr val="accent5"/>
            </a:effectRef>
            <a:fontRef idx="minor">
              <a:schemeClr val="tx1"/>
            </a:fontRef>
          </p:style>
        </p:cxnSp>
        <p:cxnSp>
          <p:nvCxnSpPr>
            <p:cNvPr id="13" name="Elbow Connector 12"/>
            <p:cNvCxnSpPr>
              <a:stCxn id="55" idx="2"/>
              <a:endCxn id="59" idx="3"/>
            </p:cNvCxnSpPr>
            <p:nvPr/>
          </p:nvCxnSpPr>
          <p:spPr>
            <a:xfrm rot="5400000">
              <a:off x="5522432" y="4561606"/>
              <a:ext cx="568340" cy="1407844"/>
            </a:xfrm>
            <a:prstGeom prst="bentConnector2">
              <a:avLst/>
            </a:prstGeom>
            <a:ln w="12700">
              <a:solidFill>
                <a:schemeClr val="tx1"/>
              </a:solidFill>
              <a:headEnd type="arrow"/>
              <a:tailEnd type="arrow"/>
            </a:ln>
          </p:spPr>
          <p:style>
            <a:lnRef idx="1">
              <a:schemeClr val="accent5"/>
            </a:lnRef>
            <a:fillRef idx="0">
              <a:schemeClr val="accent5"/>
            </a:fillRef>
            <a:effectRef idx="0">
              <a:schemeClr val="accent5"/>
            </a:effectRef>
            <a:fontRef idx="minor">
              <a:schemeClr val="tx1"/>
            </a:fontRef>
          </p:style>
        </p:cxnSp>
        <p:cxnSp>
          <p:nvCxnSpPr>
            <p:cNvPr id="15" name="Elbow Connector 14"/>
            <p:cNvCxnSpPr>
              <a:stCxn id="2" idx="0"/>
              <a:endCxn id="56" idx="0"/>
            </p:cNvCxnSpPr>
            <p:nvPr/>
          </p:nvCxnSpPr>
          <p:spPr>
            <a:xfrm rot="5400000" flipH="1" flipV="1">
              <a:off x="4435291" y="-1673"/>
              <a:ext cx="31604" cy="4059972"/>
            </a:xfrm>
            <a:prstGeom prst="bentConnector3">
              <a:avLst>
                <a:gd name="adj1" fmla="val 1697345"/>
              </a:avLst>
            </a:prstGeom>
            <a:ln w="12700">
              <a:solidFill>
                <a:schemeClr val="tx1"/>
              </a:solidFill>
              <a:headEnd type="arrow"/>
              <a:tailEnd type="arrow"/>
            </a:ln>
          </p:spPr>
          <p:style>
            <a:lnRef idx="1">
              <a:schemeClr val="accent5"/>
            </a:lnRef>
            <a:fillRef idx="0">
              <a:schemeClr val="accent5"/>
            </a:fillRef>
            <a:effectRef idx="0">
              <a:schemeClr val="accent5"/>
            </a:effectRef>
            <a:fontRef idx="minor">
              <a:schemeClr val="tx1"/>
            </a:fontRef>
          </p:style>
        </p:cxnSp>
        <p:cxnSp>
          <p:nvCxnSpPr>
            <p:cNvPr id="18" name="Elbow Connector 17"/>
            <p:cNvCxnSpPr>
              <a:stCxn id="2" idx="1"/>
              <a:endCxn id="54" idx="1"/>
            </p:cNvCxnSpPr>
            <p:nvPr/>
          </p:nvCxnSpPr>
          <p:spPr>
            <a:xfrm rot="10800000" flipH="1" flipV="1">
              <a:off x="1786271" y="2346153"/>
              <a:ext cx="5917" cy="2338360"/>
            </a:xfrm>
            <a:prstGeom prst="bentConnector3">
              <a:avLst>
                <a:gd name="adj1" fmla="val -7726889"/>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23" name="Elbow Connector 22"/>
            <p:cNvCxnSpPr>
              <a:stCxn id="56" idx="3"/>
              <a:endCxn id="55" idx="3"/>
            </p:cNvCxnSpPr>
            <p:nvPr/>
          </p:nvCxnSpPr>
          <p:spPr>
            <a:xfrm>
              <a:off x="7115914" y="2314549"/>
              <a:ext cx="29445" cy="2364771"/>
            </a:xfrm>
            <a:prstGeom prst="bentConnector3">
              <a:avLst>
                <a:gd name="adj1" fmla="val 1458635"/>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sp>
          <p:nvSpPr>
            <p:cNvPr id="61" name="TextBox 62"/>
            <p:cNvSpPr txBox="1">
              <a:spLocks noChangeArrowheads="1"/>
            </p:cNvSpPr>
            <p:nvPr/>
          </p:nvSpPr>
          <p:spPr bwMode="auto">
            <a:xfrm>
              <a:off x="2819401" y="4234874"/>
              <a:ext cx="1219199" cy="489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7. Notify R&amp;R to complete settlement</a:t>
              </a:r>
            </a:p>
            <a:p>
              <a:pPr marL="0" marR="0" lvl="0" indent="0" algn="ctr" defTabSz="914400" rtl="0" eaLnBrk="1" fontAlgn="base" latinLnBrk="0" hangingPunct="1">
                <a:lnSpc>
                  <a:spcPct val="100000"/>
                </a:lnSpc>
                <a:spcBef>
                  <a:spcPct val="0"/>
                </a:spcBef>
                <a:spcAft>
                  <a:spcPct val="0"/>
                </a:spcAft>
                <a:buClrTx/>
                <a:buSzTx/>
                <a:buFontTx/>
                <a:buNone/>
                <a:tabLst/>
              </a:pPr>
              <a:r>
                <a:rPr lang="zh-CN" altLang="en-US" sz="800" dirty="0">
                  <a:solidFill>
                    <a:srgbClr val="000000"/>
                  </a:solidFill>
                  <a:latin typeface="Arial" pitchFamily="34" charset="0"/>
                  <a:ea typeface="宋体" pitchFamily="2" charset="-122"/>
                  <a:cs typeface="Arial" pitchFamily="34" charset="0"/>
                </a:rPr>
                <a:t>成交数据结算完成</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TextBox 80"/>
            <p:cNvSpPr txBox="1">
              <a:spLocks noChangeArrowheads="1"/>
            </p:cNvSpPr>
            <p:nvPr/>
          </p:nvSpPr>
          <p:spPr bwMode="auto">
            <a:xfrm>
              <a:off x="5791201" y="3886200"/>
              <a:ext cx="773000" cy="52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6. Settlement confirmation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结算确认</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TextBox 80"/>
            <p:cNvSpPr txBox="1">
              <a:spLocks noChangeArrowheads="1"/>
            </p:cNvSpPr>
            <p:nvPr/>
          </p:nvSpPr>
          <p:spPr bwMode="auto">
            <a:xfrm>
              <a:off x="2438400" y="3853786"/>
              <a:ext cx="950369" cy="52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6. Settlement confirmation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结算确认</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5" name="TextBox 58"/>
            <p:cNvSpPr txBox="1">
              <a:spLocks noChangeArrowheads="1"/>
            </p:cNvSpPr>
            <p:nvPr/>
          </p:nvSpPr>
          <p:spPr bwMode="auto">
            <a:xfrm>
              <a:off x="390089" y="3139744"/>
              <a:ext cx="915271" cy="426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5. </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Notify custody bank</a:t>
              </a: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800" dirty="0">
                  <a:solidFill>
                    <a:srgbClr val="000000"/>
                  </a:solidFill>
                  <a:latin typeface="Arial" pitchFamily="34" charset="0"/>
                  <a:ea typeface="宋体" pitchFamily="2" charset="-122"/>
                  <a:cs typeface="Arial" pitchFamily="34" charset="0"/>
                </a:rPr>
                <a:t>通</a:t>
              </a:r>
              <a:r>
                <a:rPr lang="zh-CN" altLang="en-US" sz="800" dirty="0" smtClean="0">
                  <a:solidFill>
                    <a:srgbClr val="000000"/>
                  </a:solidFill>
                  <a:latin typeface="Arial" pitchFamily="34" charset="0"/>
                  <a:ea typeface="宋体" pitchFamily="2" charset="-122"/>
                  <a:cs typeface="Arial" pitchFamily="34" charset="0"/>
                </a:rPr>
                <a:t>知托管行</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8" name="Curved Connector 7"/>
            <p:cNvCxnSpPr>
              <a:stCxn id="53" idx="1"/>
            </p:cNvCxnSpPr>
            <p:nvPr/>
          </p:nvCxnSpPr>
          <p:spPr>
            <a:xfrm rot="10800000" flipH="1" flipV="1">
              <a:off x="1786271" y="3545807"/>
              <a:ext cx="5917" cy="836667"/>
            </a:xfrm>
            <a:prstGeom prst="curvedConnector4">
              <a:avLst>
                <a:gd name="adj1" fmla="val -3863444"/>
                <a:gd name="adj2" fmla="val 68050"/>
              </a:avLst>
            </a:prstGeom>
            <a:ln w="12700">
              <a:solidFill>
                <a:schemeClr val="tx1"/>
              </a:solidFill>
              <a:prstDash val="dash"/>
              <a:tailEnd type="arrow"/>
            </a:ln>
          </p:spPr>
          <p:style>
            <a:lnRef idx="1">
              <a:schemeClr val="accent5"/>
            </a:lnRef>
            <a:fillRef idx="0">
              <a:schemeClr val="accent5"/>
            </a:fillRef>
            <a:effectRef idx="0">
              <a:schemeClr val="accent5"/>
            </a:effectRef>
            <a:fontRef idx="minor">
              <a:schemeClr val="tx1"/>
            </a:fontRef>
          </p:style>
        </p:cxnSp>
        <p:sp>
          <p:nvSpPr>
            <p:cNvPr id="66" name="TextBox 80"/>
            <p:cNvSpPr txBox="1">
              <a:spLocks noChangeArrowheads="1"/>
            </p:cNvSpPr>
            <p:nvPr/>
          </p:nvSpPr>
          <p:spPr bwMode="auto">
            <a:xfrm>
              <a:off x="1676400" y="3886200"/>
              <a:ext cx="950369" cy="52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rgbClr val="000000"/>
                  </a:solidFill>
                  <a:effectLst/>
                  <a:latin typeface="Arial" pitchFamily="34" charset="0"/>
                  <a:ea typeface="宋体" pitchFamily="2" charset="-122"/>
                  <a:cs typeface="Arial" pitchFamily="34" charset="0"/>
                </a:rPr>
                <a:t>NAV</a:t>
              </a:r>
              <a:r>
                <a:rPr kumimoji="0" lang="en-US" altLang="zh-CN" sz="800" b="1" i="0" u="none" strike="noStrike" cap="none" normalizeH="0" dirty="0" smtClean="0">
                  <a:ln>
                    <a:noFill/>
                  </a:ln>
                  <a:solidFill>
                    <a:srgbClr val="000000"/>
                  </a:solidFill>
                  <a:effectLst/>
                  <a:latin typeface="Arial" pitchFamily="34" charset="0"/>
                  <a:ea typeface="宋体" pitchFamily="2" charset="-122"/>
                  <a:cs typeface="Arial" pitchFamily="34" charset="0"/>
                </a:rPr>
                <a:t> Recon</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净值确认</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2" name="Curved Connector 11"/>
            <p:cNvCxnSpPr>
              <a:stCxn id="57" idx="3"/>
            </p:cNvCxnSpPr>
            <p:nvPr/>
          </p:nvCxnSpPr>
          <p:spPr>
            <a:xfrm flipH="1">
              <a:off x="7115914" y="3545808"/>
              <a:ext cx="58954" cy="929016"/>
            </a:xfrm>
            <a:prstGeom prst="curvedConnector4">
              <a:avLst>
                <a:gd name="adj1" fmla="val -387760"/>
                <a:gd name="adj2" fmla="val 66256"/>
              </a:avLst>
            </a:prstGeom>
            <a:ln w="12700">
              <a:solidFill>
                <a:schemeClr val="tx1"/>
              </a:solidFill>
              <a:prstDash val="dash"/>
              <a:tailEnd type="arrow"/>
            </a:ln>
          </p:spPr>
          <p:style>
            <a:lnRef idx="1">
              <a:schemeClr val="accent5"/>
            </a:lnRef>
            <a:fillRef idx="0">
              <a:schemeClr val="accent5"/>
            </a:fillRef>
            <a:effectRef idx="0">
              <a:schemeClr val="accent5"/>
            </a:effectRef>
            <a:fontRef idx="minor">
              <a:schemeClr val="tx1"/>
            </a:fontRef>
          </p:style>
        </p:cxnSp>
        <p:sp>
          <p:nvSpPr>
            <p:cNvPr id="67" name="TextBox 80"/>
            <p:cNvSpPr txBox="1">
              <a:spLocks noChangeArrowheads="1"/>
            </p:cNvSpPr>
            <p:nvPr/>
          </p:nvSpPr>
          <p:spPr bwMode="auto">
            <a:xfrm>
              <a:off x="6745831" y="3886200"/>
              <a:ext cx="950369" cy="52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NAV</a:t>
              </a:r>
              <a:r>
                <a:rPr kumimoji="0" lang="en-US" altLang="zh-CN" sz="800" b="0" i="0" u="none" strike="noStrike" cap="none" normalizeH="0" dirty="0" smtClean="0">
                  <a:ln>
                    <a:noFill/>
                  </a:ln>
                  <a:solidFill>
                    <a:srgbClr val="000000"/>
                  </a:solidFill>
                  <a:effectLst/>
                  <a:latin typeface="Arial" pitchFamily="34" charset="0"/>
                  <a:ea typeface="宋体" pitchFamily="2" charset="-122"/>
                  <a:cs typeface="Arial" pitchFamily="34" charset="0"/>
                </a:rPr>
                <a:t> Recon</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净值确认</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9" name="TextBox 35"/>
            <p:cNvSpPr txBox="1">
              <a:spLocks noChangeArrowheads="1"/>
            </p:cNvSpPr>
            <p:nvPr/>
          </p:nvSpPr>
          <p:spPr bwMode="auto">
            <a:xfrm>
              <a:off x="2836792" y="2509189"/>
              <a:ext cx="1293318" cy="69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3. </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Matched, return confirmations</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成交确认</a:t>
              </a:r>
              <a:endPar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endParaRPr>
            </a:p>
          </p:txBody>
        </p:sp>
        <p:sp>
          <p:nvSpPr>
            <p:cNvPr id="71" name="TextBox 35"/>
            <p:cNvSpPr txBox="1">
              <a:spLocks noChangeArrowheads="1"/>
            </p:cNvSpPr>
            <p:nvPr/>
          </p:nvSpPr>
          <p:spPr bwMode="auto">
            <a:xfrm>
              <a:off x="4831177" y="2501417"/>
              <a:ext cx="1293318" cy="691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3. </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Matched, return confirmations</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成交确认</a:t>
              </a:r>
              <a:endPar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endParaRPr>
            </a:p>
          </p:txBody>
        </p:sp>
        <p:pic>
          <p:nvPicPr>
            <p:cNvPr id="17305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6200" y="1677719"/>
              <a:ext cx="1098293" cy="4558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305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62400" y="3877705"/>
              <a:ext cx="965987" cy="5418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3061"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019925" y="4733925"/>
              <a:ext cx="447674" cy="671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3062"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238625" y="5727669"/>
              <a:ext cx="514350" cy="6865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3064" name="Picture 8"/>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219200" y="1603598"/>
              <a:ext cx="933450" cy="619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3065" name="Picture 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010400" y="1533525"/>
              <a:ext cx="914400" cy="600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24" name="Curved Connector 23"/>
            <p:cNvCxnSpPr/>
            <p:nvPr/>
          </p:nvCxnSpPr>
          <p:spPr>
            <a:xfrm>
              <a:off x="2626769" y="4986551"/>
              <a:ext cx="1183544" cy="347449"/>
            </a:xfrm>
            <a:prstGeom prst="curvedConnector3">
              <a:avLst>
                <a:gd name="adj1" fmla="val 41952"/>
              </a:avLst>
            </a:prstGeom>
            <a:ln w="12700">
              <a:solidFill>
                <a:schemeClr val="tx1"/>
              </a:solidFill>
              <a:prstDash val="dash"/>
              <a:tailEnd type="arrow"/>
            </a:ln>
          </p:spPr>
          <p:style>
            <a:lnRef idx="1">
              <a:schemeClr val="accent5"/>
            </a:lnRef>
            <a:fillRef idx="0">
              <a:schemeClr val="accent5"/>
            </a:fillRef>
            <a:effectRef idx="0">
              <a:schemeClr val="accent5"/>
            </a:effectRef>
            <a:fontRef idx="minor">
              <a:schemeClr val="tx1"/>
            </a:fontRef>
          </p:style>
        </p:cxnSp>
        <p:cxnSp>
          <p:nvCxnSpPr>
            <p:cNvPr id="27" name="Curved Connector 26"/>
            <p:cNvCxnSpPr/>
            <p:nvPr/>
          </p:nvCxnSpPr>
          <p:spPr>
            <a:xfrm flipV="1">
              <a:off x="3087164" y="4800600"/>
              <a:ext cx="723149" cy="85725"/>
            </a:xfrm>
            <a:prstGeom prst="curvedConnector3">
              <a:avLst/>
            </a:prstGeom>
            <a:ln w="12700">
              <a:solidFill>
                <a:schemeClr val="tx1"/>
              </a:solidFill>
              <a:prstDash val="dash"/>
              <a:tailEnd type="arrow"/>
            </a:ln>
          </p:spPr>
          <p:style>
            <a:lnRef idx="1">
              <a:schemeClr val="accent5"/>
            </a:lnRef>
            <a:fillRef idx="0">
              <a:schemeClr val="accent5"/>
            </a:fillRef>
            <a:effectRef idx="0">
              <a:schemeClr val="accent5"/>
            </a:effectRef>
            <a:fontRef idx="minor">
              <a:schemeClr val="tx1"/>
            </a:fontRef>
          </p:style>
        </p:cxnSp>
        <p:sp>
          <p:nvSpPr>
            <p:cNvPr id="84" name="TextBox 80"/>
            <p:cNvSpPr txBox="1">
              <a:spLocks noChangeArrowheads="1"/>
            </p:cNvSpPr>
            <p:nvPr/>
          </p:nvSpPr>
          <p:spPr bwMode="auto">
            <a:xfrm>
              <a:off x="3124200" y="4876800"/>
              <a:ext cx="1234946" cy="52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dirty="0" smtClean="0">
                  <a:ln>
                    <a:noFill/>
                  </a:ln>
                  <a:solidFill>
                    <a:srgbClr val="000000"/>
                  </a:solidFill>
                  <a:effectLst/>
                  <a:latin typeface="Arial" pitchFamily="34" charset="0"/>
                  <a:ea typeface="宋体" pitchFamily="2" charset="-122"/>
                  <a:cs typeface="Arial" pitchFamily="34" charset="0"/>
                </a:rPr>
                <a:t>Recon</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份额</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a:t>
              </a: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头寸</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a:t>
              </a: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资金确认</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0" name="Curved Connector 29"/>
            <p:cNvCxnSpPr/>
            <p:nvPr/>
          </p:nvCxnSpPr>
          <p:spPr>
            <a:xfrm rot="10800000">
              <a:off x="5079985" y="4800600"/>
              <a:ext cx="795705" cy="91286"/>
            </a:xfrm>
            <a:prstGeom prst="curvedConnector3">
              <a:avLst/>
            </a:prstGeom>
            <a:ln w="12700">
              <a:solidFill>
                <a:schemeClr val="tx1"/>
              </a:solidFill>
              <a:prstDash val="dash"/>
              <a:tailEnd type="arrow"/>
            </a:ln>
          </p:spPr>
          <p:style>
            <a:lnRef idx="1">
              <a:schemeClr val="accent5"/>
            </a:lnRef>
            <a:fillRef idx="0">
              <a:schemeClr val="accent5"/>
            </a:fillRef>
            <a:effectRef idx="0">
              <a:schemeClr val="accent5"/>
            </a:effectRef>
            <a:fontRef idx="minor">
              <a:schemeClr val="tx1"/>
            </a:fontRef>
          </p:style>
        </p:cxnSp>
        <p:cxnSp>
          <p:nvCxnSpPr>
            <p:cNvPr id="34" name="Curved Connector 33"/>
            <p:cNvCxnSpPr/>
            <p:nvPr/>
          </p:nvCxnSpPr>
          <p:spPr>
            <a:xfrm rot="10800000" flipV="1">
              <a:off x="5102680" y="4981358"/>
              <a:ext cx="1294882" cy="352642"/>
            </a:xfrm>
            <a:prstGeom prst="curvedConnector3">
              <a:avLst>
                <a:gd name="adj1" fmla="val 18370"/>
              </a:avLst>
            </a:prstGeom>
            <a:ln w="12700">
              <a:solidFill>
                <a:schemeClr val="tx1"/>
              </a:solidFill>
              <a:prstDash val="dash"/>
              <a:tailEnd type="arrow"/>
            </a:ln>
          </p:spPr>
          <p:style>
            <a:lnRef idx="1">
              <a:schemeClr val="accent5"/>
            </a:lnRef>
            <a:fillRef idx="0">
              <a:schemeClr val="accent5"/>
            </a:fillRef>
            <a:effectRef idx="0">
              <a:schemeClr val="accent5"/>
            </a:effectRef>
            <a:fontRef idx="minor">
              <a:schemeClr val="tx1"/>
            </a:fontRef>
          </p:style>
        </p:cxnSp>
        <p:sp>
          <p:nvSpPr>
            <p:cNvPr id="95" name="TextBox 80"/>
            <p:cNvSpPr txBox="1">
              <a:spLocks noChangeArrowheads="1"/>
            </p:cNvSpPr>
            <p:nvPr/>
          </p:nvSpPr>
          <p:spPr bwMode="auto">
            <a:xfrm>
              <a:off x="5165854" y="4881512"/>
              <a:ext cx="1011847" cy="366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5837" tIns="32918" rIns="65837" bIns="329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dirty="0" smtClean="0">
                  <a:ln>
                    <a:noFill/>
                  </a:ln>
                  <a:solidFill>
                    <a:srgbClr val="000000"/>
                  </a:solidFill>
                  <a:effectLst/>
                  <a:latin typeface="Arial" pitchFamily="34" charset="0"/>
                  <a:ea typeface="宋体" pitchFamily="2" charset="-122"/>
                  <a:cs typeface="Arial" pitchFamily="34" charset="0"/>
                </a:rPr>
                <a:t>Recon</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份额</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a:t>
              </a: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头寸</a:t>
              </a:r>
              <a:r>
                <a:rPr kumimoji="0" lang="en-US" altLang="zh-CN"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a:t>
              </a:r>
              <a:r>
                <a:rPr kumimoji="0" lang="zh-CN" altLang="en-US" sz="800" b="0" i="0" u="none" strike="noStrike" cap="none" normalizeH="0" baseline="0" dirty="0" smtClean="0">
                  <a:ln>
                    <a:noFill/>
                  </a:ln>
                  <a:solidFill>
                    <a:srgbClr val="000000"/>
                  </a:solidFill>
                  <a:effectLst/>
                  <a:latin typeface="Arial" pitchFamily="34" charset="0"/>
                  <a:ea typeface="宋体" pitchFamily="2" charset="-122"/>
                  <a:cs typeface="Arial" pitchFamily="34" charset="0"/>
                </a:rPr>
                <a:t>资金确认</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3066" name="Picture 10"/>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836792" y="3265179"/>
              <a:ext cx="531359" cy="56579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9" name="Picture 10"/>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525521" y="3276600"/>
              <a:ext cx="531359" cy="5448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pic>
        <p:nvPicPr>
          <p:cNvPr id="106"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37425" y="4724400"/>
            <a:ext cx="494875" cy="671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nvGrpSpPr>
          <p:cNvPr id="42" name="Group 41"/>
          <p:cNvGrpSpPr/>
          <p:nvPr/>
        </p:nvGrpSpPr>
        <p:grpSpPr>
          <a:xfrm>
            <a:off x="731622" y="1219200"/>
            <a:ext cx="7749915" cy="5194982"/>
            <a:chOff x="731622" y="1219200"/>
            <a:chExt cx="7749915" cy="5194982"/>
          </a:xfrm>
        </p:grpSpPr>
        <p:sp>
          <p:nvSpPr>
            <p:cNvPr id="102" name="Rounded Rectangle 101"/>
            <p:cNvSpPr/>
            <p:nvPr/>
          </p:nvSpPr>
          <p:spPr>
            <a:xfrm>
              <a:off x="731622" y="1219200"/>
              <a:ext cx="7749915" cy="1751183"/>
            </a:xfrm>
            <a:prstGeom prst="roundRect">
              <a:avLst/>
            </a:prstGeom>
            <a:solidFill>
              <a:srgbClr val="65CCE9">
                <a:alpha val="2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1600" dirty="0" smtClean="0">
                <a:solidFill>
                  <a:schemeClr val="accent1"/>
                </a:solidFill>
              </a:endParaRPr>
            </a:p>
          </p:txBody>
        </p:sp>
        <p:sp>
          <p:nvSpPr>
            <p:cNvPr id="104" name="Rectangle 103"/>
            <p:cNvSpPr/>
            <p:nvPr/>
          </p:nvSpPr>
          <p:spPr>
            <a:xfrm>
              <a:off x="3571912" y="2970383"/>
              <a:ext cx="2152141" cy="1157376"/>
            </a:xfrm>
            <a:prstGeom prst="rect">
              <a:avLst/>
            </a:prstGeom>
            <a:solidFill>
              <a:srgbClr val="65CCE9">
                <a:alpha val="2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1600" dirty="0" smtClean="0">
                <a:solidFill>
                  <a:schemeClr val="accent1"/>
                </a:solidFill>
              </a:endParaRPr>
            </a:p>
          </p:txBody>
        </p:sp>
        <p:sp>
          <p:nvSpPr>
            <p:cNvPr id="108" name="Rounded Rectangle 107"/>
            <p:cNvSpPr/>
            <p:nvPr/>
          </p:nvSpPr>
          <p:spPr>
            <a:xfrm>
              <a:off x="761091" y="4127759"/>
              <a:ext cx="7720445" cy="2286423"/>
            </a:xfrm>
            <a:prstGeom prst="roundRect">
              <a:avLst/>
            </a:prstGeom>
            <a:solidFill>
              <a:srgbClr val="65CCE9">
                <a:alpha val="2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1600" dirty="0" smtClean="0">
                <a:solidFill>
                  <a:schemeClr val="accent1"/>
                </a:solidFill>
              </a:endParaRPr>
            </a:p>
          </p:txBody>
        </p:sp>
      </p:grpSp>
      <p:grpSp>
        <p:nvGrpSpPr>
          <p:cNvPr id="41" name="Group 40"/>
          <p:cNvGrpSpPr/>
          <p:nvPr/>
        </p:nvGrpSpPr>
        <p:grpSpPr>
          <a:xfrm>
            <a:off x="7239000" y="5468996"/>
            <a:ext cx="1146208" cy="796806"/>
            <a:chOff x="7239000" y="5468996"/>
            <a:chExt cx="1146208" cy="796806"/>
          </a:xfrm>
        </p:grpSpPr>
        <p:pic>
          <p:nvPicPr>
            <p:cNvPr id="109" name="Picture 2" descr="Image result for blockchain"/>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7239000" y="5468996"/>
              <a:ext cx="1146208" cy="796806"/>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TextBox 4"/>
            <p:cNvSpPr txBox="1">
              <a:spLocks noChangeArrowheads="1"/>
            </p:cNvSpPr>
            <p:nvPr/>
          </p:nvSpPr>
          <p:spPr bwMode="auto">
            <a:xfrm>
              <a:off x="7239000" y="6011886"/>
              <a:ext cx="1001499"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eaLnBrk="1" hangingPunct="1">
                <a:spcBef>
                  <a:spcPct val="0"/>
                </a:spcBef>
                <a:buClrTx/>
                <a:buFontTx/>
                <a:buNone/>
              </a:pPr>
              <a:r>
                <a:rPr lang="en-US" altLang="en-US" sz="1050" b="1" dirty="0" smtClean="0">
                  <a:solidFill>
                    <a:srgbClr val="FFFF00"/>
                  </a:solidFill>
                </a:rPr>
                <a:t>Block Chain</a:t>
              </a:r>
              <a:endParaRPr lang="en-US" altLang="en-US" sz="1050" b="1" dirty="0">
                <a:solidFill>
                  <a:srgbClr val="FFFF00"/>
                </a:solidFill>
              </a:endParaRPr>
            </a:p>
          </p:txBody>
        </p:sp>
      </p:grpSp>
      <p:pic>
        <p:nvPicPr>
          <p:cNvPr id="81" name="Picture 2"/>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367651" y="3532135"/>
            <a:ext cx="214412" cy="2988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3" name="Picture 2"/>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7339377" y="4445190"/>
            <a:ext cx="214412" cy="2988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5" name="Picture 2"/>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1712743" y="4425564"/>
            <a:ext cx="214412" cy="2988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86" name="Picture 2"/>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703763" y="3515333"/>
            <a:ext cx="214412" cy="2988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572164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4"/>
          <p:cNvSpPr txBox="1">
            <a:spLocks/>
          </p:cNvSpPr>
          <p:nvPr/>
        </p:nvSpPr>
        <p:spPr>
          <a:xfrm>
            <a:off x="460248" y="381000"/>
            <a:ext cx="8229600" cy="301752"/>
          </a:xfrm>
          <a:prstGeom prst="rect">
            <a:avLst/>
          </a:prstGeom>
        </p:spPr>
        <p:txBody>
          <a:bodyPr vert="horz" lIns="0" tIns="45720" rIns="0" bIns="0" rtlCol="0" anchor="t" anchorCtr="0">
            <a:noAutofit/>
          </a:bodyPr>
          <a:lstStyle>
            <a:lvl1pPr algn="l" defTabSz="914400" rtl="0" eaLnBrk="1" latinLnBrk="0" hangingPunct="1">
              <a:lnSpc>
                <a:spcPts val="2400"/>
              </a:lnSpc>
              <a:spcBef>
                <a:spcPct val="0"/>
              </a:spcBef>
              <a:buNone/>
              <a:defRPr sz="2400" kern="1200">
                <a:solidFill>
                  <a:schemeClr val="accent1"/>
                </a:solidFill>
                <a:latin typeface="Arial" panose="020B0604020202020204" pitchFamily="34" charset="0"/>
                <a:ea typeface="+mj-ea"/>
                <a:cs typeface="Arial" panose="020B0604020202020204" pitchFamily="34" charset="0"/>
              </a:defRPr>
            </a:lvl1pPr>
          </a:lstStyle>
          <a:p>
            <a:r>
              <a:rPr lang="zh-CN" altLang="en-US" sz="3500" b="1" dirty="0">
                <a:solidFill>
                  <a:srgbClr val="002060"/>
                </a:solidFill>
                <a:latin typeface="+mj-lt"/>
                <a:cs typeface="+mj-cs"/>
              </a:rPr>
              <a:t>中国新的数字托管</a:t>
            </a:r>
            <a:r>
              <a:rPr lang="zh-CN" altLang="en-US" sz="3500" b="1" dirty="0" smtClean="0">
                <a:solidFill>
                  <a:srgbClr val="002060"/>
                </a:solidFill>
                <a:latin typeface="+mj-lt"/>
                <a:cs typeface="+mj-cs"/>
              </a:rPr>
              <a:t>流程 </a:t>
            </a:r>
            <a:r>
              <a:rPr lang="en-US" altLang="zh-CN" sz="3500" b="1" dirty="0" smtClean="0">
                <a:solidFill>
                  <a:srgbClr val="002060"/>
                </a:solidFill>
                <a:latin typeface="+mj-lt"/>
                <a:cs typeface="+mj-cs"/>
              </a:rPr>
              <a:t>(Optional)</a:t>
            </a:r>
            <a:endParaRPr lang="en-US" altLang="zh-CN" sz="3500" b="1" dirty="0">
              <a:solidFill>
                <a:srgbClr val="002060"/>
              </a:solidFill>
              <a:latin typeface="+mj-lt"/>
              <a:cs typeface="+mj-cs"/>
            </a:endParaRPr>
          </a:p>
          <a:p>
            <a:r>
              <a:rPr lang="en-US" altLang="ja-JP" sz="1800" dirty="0" smtClean="0">
                <a:latin typeface="微软雅黑" panose="020B0503020204020204" pitchFamily="34" charset="-122"/>
                <a:ea typeface="微软雅黑" panose="020B0503020204020204" pitchFamily="34" charset="-122"/>
              </a:rPr>
              <a:t>China New Custodian Model</a:t>
            </a:r>
            <a:r>
              <a:rPr lang="zh-CN" altLang="en-US"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Digital Custodian</a:t>
            </a:r>
            <a:endParaRPr lang="en-US" sz="1800" dirty="0">
              <a:latin typeface="微软雅黑" panose="020B0503020204020204" pitchFamily="34" charset="-122"/>
              <a:ea typeface="微软雅黑" panose="020B0503020204020204" pitchFamily="34" charset="-122"/>
            </a:endParaRPr>
          </a:p>
        </p:txBody>
      </p:sp>
      <p:graphicFrame>
        <p:nvGraphicFramePr>
          <p:cNvPr id="37" name="Diagram 36"/>
          <p:cNvGraphicFramePr/>
          <p:nvPr>
            <p:extLst>
              <p:ext uri="{D42A27DB-BD31-4B8C-83A1-F6EECF244321}">
                <p14:modId xmlns:p14="http://schemas.microsoft.com/office/powerpoint/2010/main" xmlns="" val="449896349"/>
              </p:ext>
            </p:extLst>
          </p:nvPr>
        </p:nvGraphicFramePr>
        <p:xfrm>
          <a:off x="5943600" y="1447800"/>
          <a:ext cx="1183689" cy="1289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8" name="Diagram 37"/>
          <p:cNvGraphicFramePr/>
          <p:nvPr>
            <p:extLst>
              <p:ext uri="{D42A27DB-BD31-4B8C-83A1-F6EECF244321}">
                <p14:modId xmlns:p14="http://schemas.microsoft.com/office/powerpoint/2010/main" xmlns="" val="4107777177"/>
              </p:ext>
            </p:extLst>
          </p:nvPr>
        </p:nvGraphicFramePr>
        <p:xfrm>
          <a:off x="1447800" y="1524000"/>
          <a:ext cx="1183689" cy="12890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3" name="Group 12"/>
          <p:cNvGrpSpPr/>
          <p:nvPr/>
        </p:nvGrpSpPr>
        <p:grpSpPr>
          <a:xfrm>
            <a:off x="5567759" y="3733800"/>
            <a:ext cx="2290366" cy="533400"/>
            <a:chOff x="5567759" y="3733800"/>
            <a:chExt cx="2290366" cy="533400"/>
          </a:xfrm>
        </p:grpSpPr>
        <p:sp>
          <p:nvSpPr>
            <p:cNvPr id="41" name="Rectangle 40"/>
            <p:cNvSpPr/>
            <p:nvPr/>
          </p:nvSpPr>
          <p:spPr>
            <a:xfrm>
              <a:off x="6410325" y="3733800"/>
              <a:ext cx="1447800" cy="53340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3. Undisputed ownership</a:t>
              </a:r>
            </a:p>
            <a:p>
              <a:pPr algn="ctr"/>
              <a:r>
                <a:rPr lang="zh-CN" altLang="en-US" sz="1200" b="1" dirty="0">
                  <a:solidFill>
                    <a:schemeClr val="accent1"/>
                  </a:solidFill>
                </a:rPr>
                <a:t>所有权无可争取</a:t>
              </a:r>
              <a:endParaRPr lang="en-US" sz="1200" b="1" dirty="0">
                <a:solidFill>
                  <a:schemeClr val="accent1"/>
                </a:solidFill>
              </a:endParaRPr>
            </a:p>
          </p:txBody>
        </p:sp>
        <p:cxnSp>
          <p:nvCxnSpPr>
            <p:cNvPr id="17" name="Straight Connector 16"/>
            <p:cNvCxnSpPr>
              <a:endCxn id="41" idx="1"/>
            </p:cNvCxnSpPr>
            <p:nvPr/>
          </p:nvCxnSpPr>
          <p:spPr>
            <a:xfrm>
              <a:off x="5567759" y="4000500"/>
              <a:ext cx="842566" cy="0"/>
            </a:xfrm>
            <a:prstGeom prst="line">
              <a:avLst/>
            </a:prstGeom>
            <a:ln w="12700">
              <a:solidFill>
                <a:schemeClr val="tx1"/>
              </a:solidFill>
              <a:prstDash val="dash"/>
            </a:ln>
          </p:spPr>
          <p:style>
            <a:lnRef idx="1">
              <a:schemeClr val="accent5"/>
            </a:lnRef>
            <a:fillRef idx="0">
              <a:schemeClr val="accent5"/>
            </a:fillRef>
            <a:effectRef idx="0">
              <a:schemeClr val="accent5"/>
            </a:effectRef>
            <a:fontRef idx="minor">
              <a:schemeClr val="tx1"/>
            </a:fontRef>
          </p:style>
        </p:cxnSp>
      </p:grpSp>
      <p:grpSp>
        <p:nvGrpSpPr>
          <p:cNvPr id="12" name="Group 11"/>
          <p:cNvGrpSpPr/>
          <p:nvPr/>
        </p:nvGrpSpPr>
        <p:grpSpPr>
          <a:xfrm>
            <a:off x="460249" y="3733800"/>
            <a:ext cx="2669110" cy="809997"/>
            <a:chOff x="460249" y="3733800"/>
            <a:chExt cx="2669110" cy="809997"/>
          </a:xfrm>
        </p:grpSpPr>
        <p:sp>
          <p:nvSpPr>
            <p:cNvPr id="6" name="Rectangle 5"/>
            <p:cNvSpPr/>
            <p:nvPr/>
          </p:nvSpPr>
          <p:spPr>
            <a:xfrm>
              <a:off x="460249" y="3733800"/>
              <a:ext cx="1882902" cy="53340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b="1" dirty="0" smtClean="0">
                  <a:solidFill>
                    <a:schemeClr val="accent1"/>
                  </a:solidFill>
                </a:rPr>
                <a:t>2. Automated </a:t>
              </a:r>
              <a:r>
                <a:rPr lang="en-US" sz="1200" b="1" dirty="0">
                  <a:solidFill>
                    <a:schemeClr val="accent1"/>
                  </a:solidFill>
                </a:rPr>
                <a:t>Depository &amp; Clearing </a:t>
              </a:r>
              <a:r>
                <a:rPr lang="en-US" sz="1200" b="1" dirty="0" smtClean="0">
                  <a:solidFill>
                    <a:schemeClr val="accent1"/>
                  </a:solidFill>
                </a:rPr>
                <a:t>process</a:t>
              </a:r>
            </a:p>
            <a:p>
              <a:pPr algn="ctr"/>
              <a:r>
                <a:rPr lang="zh-CN" altLang="en-US" sz="1200" b="1" dirty="0">
                  <a:solidFill>
                    <a:schemeClr val="accent1"/>
                  </a:solidFill>
                </a:rPr>
                <a:t>自</a:t>
              </a:r>
              <a:r>
                <a:rPr lang="zh-CN" altLang="en-US" sz="1200" b="1" dirty="0" smtClean="0">
                  <a:solidFill>
                    <a:schemeClr val="accent1"/>
                  </a:solidFill>
                </a:rPr>
                <a:t>动化的结算清算流程</a:t>
              </a:r>
              <a:endParaRPr lang="en-US" sz="1200" b="1" dirty="0">
                <a:solidFill>
                  <a:schemeClr val="accent1"/>
                </a:solidFill>
              </a:endParaRPr>
            </a:p>
          </p:txBody>
        </p:sp>
        <p:cxnSp>
          <p:nvCxnSpPr>
            <p:cNvPr id="15" name="Straight Connector 14"/>
            <p:cNvCxnSpPr/>
            <p:nvPr/>
          </p:nvCxnSpPr>
          <p:spPr>
            <a:xfrm>
              <a:off x="2343150" y="3962400"/>
              <a:ext cx="786209" cy="0"/>
            </a:xfrm>
            <a:prstGeom prst="line">
              <a:avLst/>
            </a:prstGeom>
            <a:ln w="12700">
              <a:solidFill>
                <a:schemeClr val="tx1"/>
              </a:solidFill>
              <a:prstDash val="dash"/>
            </a:ln>
          </p:spPr>
          <p:style>
            <a:lnRef idx="1">
              <a:schemeClr val="accent5"/>
            </a:lnRef>
            <a:fillRef idx="0">
              <a:schemeClr val="accent5"/>
            </a:fillRef>
            <a:effectRef idx="0">
              <a:schemeClr val="accent5"/>
            </a:effectRef>
            <a:fontRef idx="minor">
              <a:schemeClr val="tx1"/>
            </a:fontRef>
          </p:style>
        </p:cxnSp>
        <p:sp>
          <p:nvSpPr>
            <p:cNvPr id="65" name="TextBox 4"/>
            <p:cNvSpPr txBox="1">
              <a:spLocks noChangeArrowheads="1"/>
            </p:cNvSpPr>
            <p:nvPr/>
          </p:nvSpPr>
          <p:spPr bwMode="auto">
            <a:xfrm>
              <a:off x="533400" y="4289881"/>
              <a:ext cx="2514600"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eaLnBrk="1" hangingPunct="1">
                <a:spcBef>
                  <a:spcPct val="0"/>
                </a:spcBef>
                <a:buClrTx/>
                <a:buFontTx/>
                <a:buNone/>
              </a:pPr>
              <a:r>
                <a:rPr lang="en-US" altLang="en-US" sz="1050" dirty="0" smtClean="0">
                  <a:solidFill>
                    <a:schemeClr val="bg2"/>
                  </a:solidFill>
                </a:rPr>
                <a:t>Every 10 </a:t>
              </a:r>
              <a:r>
                <a:rPr lang="en-US" altLang="en-US" sz="1050" dirty="0" err="1" smtClean="0">
                  <a:solidFill>
                    <a:schemeClr val="bg2"/>
                  </a:solidFill>
                </a:rPr>
                <a:t>Mins</a:t>
              </a:r>
              <a:r>
                <a:rPr lang="en-US" altLang="en-US" sz="1050" dirty="0" smtClean="0">
                  <a:solidFill>
                    <a:schemeClr val="bg2"/>
                  </a:solidFill>
                </a:rPr>
                <a:t> </a:t>
              </a:r>
              <a:r>
                <a:rPr lang="zh-CN" altLang="en-US" sz="1050" dirty="0" smtClean="0">
                  <a:solidFill>
                    <a:schemeClr val="bg2"/>
                  </a:solidFill>
                </a:rPr>
                <a:t>每十分钟完成一笔交易</a:t>
              </a:r>
              <a:endParaRPr lang="en-US" altLang="en-US" sz="1050" dirty="0">
                <a:solidFill>
                  <a:schemeClr val="bg2"/>
                </a:solidFill>
              </a:endParaRPr>
            </a:p>
          </p:txBody>
        </p:sp>
      </p:grpSp>
      <p:sp>
        <p:nvSpPr>
          <p:cNvPr id="68" name="TextBox 4"/>
          <p:cNvSpPr txBox="1">
            <a:spLocks noChangeArrowheads="1"/>
          </p:cNvSpPr>
          <p:nvPr/>
        </p:nvSpPr>
        <p:spPr bwMode="auto">
          <a:xfrm>
            <a:off x="6034483" y="3006937"/>
            <a:ext cx="2104233"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eaLnBrk="1" hangingPunct="1">
              <a:spcBef>
                <a:spcPct val="0"/>
              </a:spcBef>
              <a:buClrTx/>
              <a:buFontTx/>
              <a:buNone/>
            </a:pPr>
            <a:r>
              <a:rPr lang="en-US" altLang="en-US" sz="1050" dirty="0" smtClean="0">
                <a:solidFill>
                  <a:schemeClr val="bg2"/>
                </a:solidFill>
              </a:rPr>
              <a:t>Trade data: </a:t>
            </a:r>
            <a:r>
              <a:rPr lang="en-US" altLang="en-US" sz="1050" b="1" dirty="0" smtClean="0">
                <a:solidFill>
                  <a:schemeClr val="bg2"/>
                </a:solidFill>
              </a:rPr>
              <a:t>Digital Signature</a:t>
            </a:r>
          </a:p>
          <a:p>
            <a:pPr eaLnBrk="1" hangingPunct="1">
              <a:spcBef>
                <a:spcPct val="0"/>
              </a:spcBef>
              <a:buClrTx/>
              <a:buFontTx/>
              <a:buNone/>
            </a:pPr>
            <a:r>
              <a:rPr lang="zh-CN" altLang="en-US" sz="1050" dirty="0">
                <a:solidFill>
                  <a:schemeClr val="bg2"/>
                </a:solidFill>
              </a:rPr>
              <a:t>交易数</a:t>
            </a:r>
            <a:r>
              <a:rPr lang="zh-CN" altLang="en-US" sz="1050" dirty="0" smtClean="0">
                <a:solidFill>
                  <a:schemeClr val="bg2"/>
                </a:solidFill>
              </a:rPr>
              <a:t>据：数字签名</a:t>
            </a:r>
            <a:endParaRPr lang="en-US" altLang="en-US" sz="1050" dirty="0">
              <a:solidFill>
                <a:schemeClr val="bg2"/>
              </a:solidFill>
            </a:endParaRPr>
          </a:p>
        </p:txBody>
      </p:sp>
      <p:pic>
        <p:nvPicPr>
          <p:cNvPr id="31" name="Picture 2" descr="Image result for blockchain"/>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124200" y="3380994"/>
            <a:ext cx="2442766" cy="1245023"/>
          </a:xfrm>
          <a:prstGeom prst="rect">
            <a:avLst/>
          </a:prstGeom>
          <a:noFill/>
          <a:extLst>
            <a:ext uri="{909E8E84-426E-40DD-AFC4-6F175D3DCCD1}">
              <a14:hiddenFill xmlns:a14="http://schemas.microsoft.com/office/drawing/2010/main" xmlns="">
                <a:solidFill>
                  <a:srgbClr val="FFFFFF"/>
                </a:solidFill>
              </a14:hiddenFill>
            </a:ext>
          </a:extLst>
        </p:spPr>
      </p:pic>
      <p:sp>
        <p:nvSpPr>
          <p:cNvPr id="32" name="TextBox 4"/>
          <p:cNvSpPr txBox="1">
            <a:spLocks noChangeArrowheads="1"/>
          </p:cNvSpPr>
          <p:nvPr/>
        </p:nvSpPr>
        <p:spPr bwMode="auto">
          <a:xfrm>
            <a:off x="3200400" y="3429000"/>
            <a:ext cx="2269032" cy="1169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algn="ctr">
              <a:buNone/>
            </a:pPr>
            <a:r>
              <a:rPr lang="en-US" b="1" dirty="0" smtClean="0">
                <a:solidFill>
                  <a:srgbClr val="FFFF00"/>
                </a:solidFill>
              </a:rPr>
              <a:t>Digital Custodian</a:t>
            </a:r>
          </a:p>
          <a:p>
            <a:pPr algn="ctr">
              <a:buNone/>
            </a:pPr>
            <a:r>
              <a:rPr lang="zh-CN" altLang="en-US" b="1" dirty="0">
                <a:solidFill>
                  <a:srgbClr val="FFFF00"/>
                </a:solidFill>
              </a:rPr>
              <a:t>数字托管</a:t>
            </a:r>
            <a:r>
              <a:rPr lang="en-US" b="1" dirty="0" smtClean="0">
                <a:solidFill>
                  <a:srgbClr val="FFFF00"/>
                </a:solidFill>
              </a:rPr>
              <a:t> </a:t>
            </a:r>
          </a:p>
          <a:p>
            <a:pPr algn="ctr">
              <a:buNone/>
            </a:pPr>
            <a:r>
              <a:rPr lang="en-US" sz="1000" b="1" dirty="0" smtClean="0">
                <a:solidFill>
                  <a:schemeClr val="bg1">
                    <a:lumMod val="95000"/>
                  </a:schemeClr>
                </a:solidFill>
              </a:rPr>
              <a:t>Distributed Ledger System</a:t>
            </a:r>
          </a:p>
          <a:p>
            <a:pPr algn="ctr">
              <a:buNone/>
            </a:pPr>
            <a:r>
              <a:rPr lang="zh-CN" altLang="en-US" sz="1000" b="1" dirty="0" smtClean="0">
                <a:solidFill>
                  <a:schemeClr val="bg1">
                    <a:lumMod val="95000"/>
                  </a:schemeClr>
                </a:solidFill>
              </a:rPr>
              <a:t>分布式记账系统</a:t>
            </a:r>
            <a:endParaRPr lang="en-US" sz="1000" b="1" dirty="0">
              <a:solidFill>
                <a:schemeClr val="bg1">
                  <a:lumMod val="95000"/>
                </a:schemeClr>
              </a:solidFill>
            </a:endParaRPr>
          </a:p>
        </p:txBody>
      </p:sp>
      <p:sp>
        <p:nvSpPr>
          <p:cNvPr id="2" name="AutoShape 2" descr="http://img2.imgtn.bdimg.com/it/u=1636641590,322166448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img2.imgtn.bdimg.com/it/u=1636641590,3221664484&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5109" name="Picture 5" descr="C:\Users\e483440\Desktop\BlockChain Key.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3702645" y="5578929"/>
            <a:ext cx="1285875" cy="898071"/>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TextBox 4"/>
          <p:cNvSpPr txBox="1">
            <a:spLocks noChangeArrowheads="1"/>
          </p:cNvSpPr>
          <p:nvPr/>
        </p:nvSpPr>
        <p:spPr bwMode="auto">
          <a:xfrm>
            <a:off x="3702644" y="5578929"/>
            <a:ext cx="1250355" cy="515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a:buNone/>
            </a:pPr>
            <a:r>
              <a:rPr lang="en-US" sz="1100" b="1" dirty="0" smtClean="0">
                <a:solidFill>
                  <a:srgbClr val="FFFF00"/>
                </a:solidFill>
              </a:rPr>
              <a:t>For Regulatory</a:t>
            </a:r>
          </a:p>
          <a:p>
            <a:pPr>
              <a:buNone/>
            </a:pPr>
            <a:r>
              <a:rPr lang="zh-CN" altLang="en-US" sz="1100" b="1" dirty="0" smtClean="0">
                <a:solidFill>
                  <a:srgbClr val="FFFF00"/>
                </a:solidFill>
              </a:rPr>
              <a:t>监管</a:t>
            </a:r>
            <a:endParaRPr lang="en-US" sz="1100" b="1" dirty="0">
              <a:solidFill>
                <a:srgbClr val="FFFF00"/>
              </a:solidFill>
            </a:endParaRPr>
          </a:p>
        </p:txBody>
      </p:sp>
      <p:sp>
        <p:nvSpPr>
          <p:cNvPr id="56" name="Rectangle 55"/>
          <p:cNvSpPr/>
          <p:nvPr/>
        </p:nvSpPr>
        <p:spPr>
          <a:xfrm>
            <a:off x="3200400" y="1371600"/>
            <a:ext cx="2281932" cy="914400"/>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altLang="zh-CN" sz="1200" b="1" dirty="0" smtClean="0">
                <a:solidFill>
                  <a:schemeClr val="accent1"/>
                </a:solidFill>
              </a:rPr>
              <a:t>1. Matching buy and sell</a:t>
            </a:r>
          </a:p>
          <a:p>
            <a:r>
              <a:rPr lang="en-US" altLang="zh-CN" sz="1200" b="1" dirty="0" smtClean="0">
                <a:solidFill>
                  <a:schemeClr val="accent1"/>
                </a:solidFill>
              </a:rPr>
              <a:t>(</a:t>
            </a:r>
            <a:r>
              <a:rPr lang="en-US" sz="1200" b="1" dirty="0">
                <a:solidFill>
                  <a:schemeClr val="accent1"/>
                </a:solidFill>
              </a:rPr>
              <a:t>Smart Contract</a:t>
            </a:r>
            <a:r>
              <a:rPr lang="en-US" altLang="zh-CN" sz="1200" b="1" dirty="0">
                <a:solidFill>
                  <a:schemeClr val="accent1"/>
                </a:solidFill>
              </a:rPr>
              <a:t>)</a:t>
            </a:r>
          </a:p>
          <a:p>
            <a:r>
              <a:rPr lang="zh-CN" altLang="en-US" sz="1200" b="1" dirty="0" smtClean="0">
                <a:solidFill>
                  <a:schemeClr val="accent1"/>
                </a:solidFill>
              </a:rPr>
              <a:t>买方与卖方匹配资产（智能合约</a:t>
            </a:r>
            <a:r>
              <a:rPr lang="zh-CN" altLang="en-US" sz="1000" dirty="0" smtClean="0">
                <a:solidFill>
                  <a:schemeClr val="accent1"/>
                </a:solidFill>
              </a:rPr>
              <a:t>）</a:t>
            </a:r>
            <a:endParaRPr lang="en-US" altLang="zh-CN" sz="1000" dirty="0" smtClean="0">
              <a:solidFill>
                <a:schemeClr val="accent1"/>
              </a:solidFill>
            </a:endParaRPr>
          </a:p>
          <a:p>
            <a:r>
              <a:rPr lang="zh-CN" altLang="en-US" sz="1000" dirty="0" smtClean="0">
                <a:solidFill>
                  <a:schemeClr val="accent1"/>
                </a:solidFill>
              </a:rPr>
              <a:t>合约接收资产</a:t>
            </a:r>
            <a:r>
              <a:rPr lang="en-US" altLang="zh-CN" sz="1000" dirty="0" smtClean="0">
                <a:solidFill>
                  <a:schemeClr val="accent1"/>
                </a:solidFill>
              </a:rPr>
              <a:t>/</a:t>
            </a:r>
            <a:r>
              <a:rPr lang="zh-CN" altLang="en-US" sz="1000" dirty="0" smtClean="0">
                <a:solidFill>
                  <a:schemeClr val="accent1"/>
                </a:solidFill>
              </a:rPr>
              <a:t>合约分配资</a:t>
            </a:r>
            <a:r>
              <a:rPr lang="zh-CN" altLang="en-US" sz="1200" dirty="0" smtClean="0">
                <a:solidFill>
                  <a:schemeClr val="accent1"/>
                </a:solidFill>
              </a:rPr>
              <a:t>产</a:t>
            </a:r>
            <a:endParaRPr lang="en-US" sz="1200" dirty="0">
              <a:solidFill>
                <a:schemeClr val="accent1"/>
              </a:solidFill>
            </a:endParaRPr>
          </a:p>
        </p:txBody>
      </p:sp>
      <p:cxnSp>
        <p:nvCxnSpPr>
          <p:cNvPr id="14" name="Straight Arrow Connector 13"/>
          <p:cNvCxnSpPr>
            <a:stCxn id="31" idx="2"/>
            <a:endCxn id="175109" idx="0"/>
          </p:cNvCxnSpPr>
          <p:nvPr/>
        </p:nvCxnSpPr>
        <p:spPr>
          <a:xfrm>
            <a:off x="4345583" y="4626017"/>
            <a:ext cx="0" cy="952912"/>
          </a:xfrm>
          <a:prstGeom prst="straightConnector1">
            <a:avLst/>
          </a:prstGeom>
          <a:ln w="12700">
            <a:solidFill>
              <a:schemeClr val="tx1"/>
            </a:solidFill>
            <a:prstDash val="dash"/>
            <a:tailEnd type="arrow"/>
          </a:ln>
        </p:spPr>
        <p:style>
          <a:lnRef idx="1">
            <a:schemeClr val="accent5"/>
          </a:lnRef>
          <a:fillRef idx="0">
            <a:schemeClr val="accent5"/>
          </a:fillRef>
          <a:effectRef idx="0">
            <a:schemeClr val="accent5"/>
          </a:effectRef>
          <a:fontRef idx="minor">
            <a:schemeClr val="tx1"/>
          </a:fontRef>
        </p:style>
      </p:cxnSp>
      <p:sp>
        <p:nvSpPr>
          <p:cNvPr id="30" name="TextBox 4"/>
          <p:cNvSpPr txBox="1">
            <a:spLocks noChangeArrowheads="1"/>
          </p:cNvSpPr>
          <p:nvPr/>
        </p:nvSpPr>
        <p:spPr bwMode="auto">
          <a:xfrm>
            <a:off x="694248" y="3029590"/>
            <a:ext cx="2110583"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eaLnBrk="1" hangingPunct="1">
              <a:spcBef>
                <a:spcPct val="0"/>
              </a:spcBef>
              <a:buClrTx/>
              <a:buFontTx/>
              <a:buNone/>
            </a:pPr>
            <a:r>
              <a:rPr lang="en-US" altLang="en-US" sz="1050" dirty="0" smtClean="0">
                <a:solidFill>
                  <a:schemeClr val="bg2"/>
                </a:solidFill>
              </a:rPr>
              <a:t>Trade data: </a:t>
            </a:r>
            <a:r>
              <a:rPr lang="en-US" altLang="en-US" sz="1050" b="1" dirty="0" smtClean="0">
                <a:solidFill>
                  <a:schemeClr val="bg2"/>
                </a:solidFill>
              </a:rPr>
              <a:t>Digital Signature</a:t>
            </a:r>
          </a:p>
          <a:p>
            <a:pPr eaLnBrk="1" hangingPunct="1">
              <a:spcBef>
                <a:spcPct val="0"/>
              </a:spcBef>
              <a:buClrTx/>
              <a:buFontTx/>
              <a:buNone/>
            </a:pPr>
            <a:r>
              <a:rPr lang="zh-CN" altLang="en-US" sz="1050" dirty="0">
                <a:solidFill>
                  <a:schemeClr val="bg2"/>
                </a:solidFill>
              </a:rPr>
              <a:t>交易数</a:t>
            </a:r>
            <a:r>
              <a:rPr lang="zh-CN" altLang="en-US" sz="1050" dirty="0" smtClean="0">
                <a:solidFill>
                  <a:schemeClr val="bg2"/>
                </a:solidFill>
              </a:rPr>
              <a:t>据：数字签名</a:t>
            </a:r>
            <a:endParaRPr lang="en-US" altLang="en-US" sz="1050" dirty="0">
              <a:solidFill>
                <a:schemeClr val="bg2"/>
              </a:solidFill>
            </a:endParaRPr>
          </a:p>
        </p:txBody>
      </p:sp>
      <p:grpSp>
        <p:nvGrpSpPr>
          <p:cNvPr id="18" name="Group 17"/>
          <p:cNvGrpSpPr/>
          <p:nvPr/>
        </p:nvGrpSpPr>
        <p:grpSpPr>
          <a:xfrm>
            <a:off x="914400" y="4766102"/>
            <a:ext cx="6861048" cy="1059596"/>
            <a:chOff x="914400" y="4766102"/>
            <a:chExt cx="6861048" cy="1059596"/>
          </a:xfrm>
        </p:grpSpPr>
        <p:sp>
          <p:nvSpPr>
            <p:cNvPr id="47" name="Rectangle 46"/>
            <p:cNvSpPr/>
            <p:nvPr/>
          </p:nvSpPr>
          <p:spPr>
            <a:xfrm>
              <a:off x="1657350" y="5029200"/>
              <a:ext cx="685800" cy="533400"/>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dirty="0" smtClean="0">
                  <a:solidFill>
                    <a:schemeClr val="tx1"/>
                  </a:solidFill>
                </a:rPr>
                <a:t>5JvFk…</a:t>
              </a:r>
            </a:p>
            <a:p>
              <a:pPr algn="ctr"/>
              <a:r>
                <a:rPr lang="en-US" sz="1200" dirty="0" smtClean="0">
                  <a:solidFill>
                    <a:schemeClr val="tx1"/>
                  </a:solidFill>
                </a:rPr>
                <a:t>jN6vg…</a:t>
              </a:r>
              <a:endParaRPr lang="en-US" sz="1200" dirty="0">
                <a:solidFill>
                  <a:schemeClr val="tx1"/>
                </a:solidFill>
              </a:endParaRPr>
            </a:p>
          </p:txBody>
        </p:sp>
        <p:sp>
          <p:nvSpPr>
            <p:cNvPr id="48" name="Rectangle 47"/>
            <p:cNvSpPr/>
            <p:nvPr/>
          </p:nvSpPr>
          <p:spPr>
            <a:xfrm>
              <a:off x="6400800" y="5029200"/>
              <a:ext cx="685800" cy="533400"/>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dirty="0" smtClean="0">
                  <a:solidFill>
                    <a:schemeClr val="tx1"/>
                  </a:solidFill>
                </a:rPr>
                <a:t>1QbHg…</a:t>
              </a:r>
            </a:p>
            <a:p>
              <a:pPr algn="ctr"/>
              <a:r>
                <a:rPr lang="en-US" sz="1200" dirty="0" smtClean="0">
                  <a:solidFill>
                    <a:schemeClr val="tx1"/>
                  </a:solidFill>
                </a:rPr>
                <a:t>p2Pbu…</a:t>
              </a:r>
              <a:endParaRPr lang="en-US" sz="1200" dirty="0">
                <a:solidFill>
                  <a:schemeClr val="tx1"/>
                </a:solidFill>
              </a:endParaRPr>
            </a:p>
          </p:txBody>
        </p:sp>
        <p:cxnSp>
          <p:nvCxnSpPr>
            <p:cNvPr id="50" name="Straight Arrow Connector 49"/>
            <p:cNvCxnSpPr/>
            <p:nvPr/>
          </p:nvCxnSpPr>
          <p:spPr>
            <a:xfrm>
              <a:off x="2514600" y="5181600"/>
              <a:ext cx="3657600" cy="0"/>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cxnSp>
          <p:nvCxnSpPr>
            <p:cNvPr id="52" name="Straight Arrow Connector 51"/>
            <p:cNvCxnSpPr/>
            <p:nvPr/>
          </p:nvCxnSpPr>
          <p:spPr>
            <a:xfrm flipH="1">
              <a:off x="2438400" y="5334000"/>
              <a:ext cx="3733800" cy="0"/>
            </a:xfrm>
            <a:prstGeom prst="straightConnector1">
              <a:avLst/>
            </a:prstGeom>
            <a:ln w="12700">
              <a:solidFill>
                <a:schemeClr val="tx1"/>
              </a:solidFill>
              <a:tailEnd type="arrow"/>
            </a:ln>
          </p:spPr>
          <p:style>
            <a:lnRef idx="1">
              <a:schemeClr val="accent5"/>
            </a:lnRef>
            <a:fillRef idx="0">
              <a:schemeClr val="accent5"/>
            </a:fillRef>
            <a:effectRef idx="0">
              <a:schemeClr val="accent5"/>
            </a:effectRef>
            <a:fontRef idx="minor">
              <a:schemeClr val="tx1"/>
            </a:fontRef>
          </p:style>
        </p:cxnSp>
        <p:sp>
          <p:nvSpPr>
            <p:cNvPr id="53" name="TextBox 4"/>
            <p:cNvSpPr txBox="1">
              <a:spLocks noChangeArrowheads="1"/>
            </p:cNvSpPr>
            <p:nvPr/>
          </p:nvSpPr>
          <p:spPr bwMode="auto">
            <a:xfrm>
              <a:off x="2324100" y="4766102"/>
              <a:ext cx="1790700"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eaLnBrk="1" hangingPunct="1">
                <a:spcBef>
                  <a:spcPct val="0"/>
                </a:spcBef>
                <a:buClrTx/>
                <a:buFontTx/>
                <a:buNone/>
              </a:pPr>
              <a:r>
                <a:rPr lang="en-US" altLang="zh-CN" sz="1050" b="1" dirty="0" smtClean="0">
                  <a:solidFill>
                    <a:schemeClr val="bg2"/>
                  </a:solidFill>
                </a:rPr>
                <a:t>Secure </a:t>
              </a:r>
              <a:r>
                <a:rPr lang="en-US" altLang="en-US" sz="1050" b="1" dirty="0" smtClean="0">
                  <a:solidFill>
                    <a:schemeClr val="bg2"/>
                  </a:solidFill>
                </a:rPr>
                <a:t>Digital Asset</a:t>
              </a:r>
            </a:p>
            <a:p>
              <a:pPr eaLnBrk="1" hangingPunct="1">
                <a:spcBef>
                  <a:spcPct val="0"/>
                </a:spcBef>
                <a:buClrTx/>
                <a:buFontTx/>
                <a:buNone/>
              </a:pPr>
              <a:r>
                <a:rPr lang="zh-CN" altLang="en-US" sz="1050" dirty="0">
                  <a:solidFill>
                    <a:schemeClr val="bg2"/>
                  </a:solidFill>
                </a:rPr>
                <a:t>安全数字资产</a:t>
              </a:r>
              <a:endParaRPr lang="en-US" altLang="en-US" sz="1050" dirty="0">
                <a:solidFill>
                  <a:schemeClr val="bg2"/>
                </a:solidFill>
              </a:endParaRPr>
            </a:p>
          </p:txBody>
        </p:sp>
        <p:sp>
          <p:nvSpPr>
            <p:cNvPr id="54" name="TextBox 4"/>
            <p:cNvSpPr txBox="1">
              <a:spLocks noChangeArrowheads="1"/>
            </p:cNvSpPr>
            <p:nvPr/>
          </p:nvSpPr>
          <p:spPr bwMode="auto">
            <a:xfrm>
              <a:off x="4563865" y="5299502"/>
              <a:ext cx="1836935"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algn="r" eaLnBrk="1" hangingPunct="1">
                <a:spcBef>
                  <a:spcPct val="0"/>
                </a:spcBef>
                <a:buClrTx/>
                <a:buFontTx/>
                <a:buNone/>
              </a:pPr>
              <a:r>
                <a:rPr lang="en-US" altLang="en-US" sz="1050" b="1" dirty="0" smtClean="0">
                  <a:solidFill>
                    <a:schemeClr val="bg2"/>
                  </a:solidFill>
                </a:rPr>
                <a:t>Secure Digital Currency</a:t>
              </a:r>
            </a:p>
            <a:p>
              <a:pPr algn="r" eaLnBrk="1" hangingPunct="1">
                <a:spcBef>
                  <a:spcPct val="0"/>
                </a:spcBef>
                <a:buClrTx/>
                <a:buFontTx/>
                <a:buNone/>
              </a:pPr>
              <a:r>
                <a:rPr lang="zh-CN" altLang="en-US" sz="1050" dirty="0">
                  <a:solidFill>
                    <a:schemeClr val="bg2"/>
                  </a:solidFill>
                </a:rPr>
                <a:t>安全数字货币</a:t>
              </a:r>
              <a:endParaRPr lang="en-US" altLang="en-US" sz="1050" dirty="0">
                <a:solidFill>
                  <a:schemeClr val="bg2"/>
                </a:solidFill>
              </a:endParaRPr>
            </a:p>
          </p:txBody>
        </p:sp>
        <p:sp>
          <p:nvSpPr>
            <p:cNvPr id="34" name="TextBox 4"/>
            <p:cNvSpPr txBox="1">
              <a:spLocks noChangeArrowheads="1"/>
            </p:cNvSpPr>
            <p:nvPr/>
          </p:nvSpPr>
          <p:spPr bwMode="auto">
            <a:xfrm>
              <a:off x="6705600" y="5410200"/>
              <a:ext cx="1069848"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algn="r" eaLnBrk="1" hangingPunct="1">
                <a:spcBef>
                  <a:spcPct val="0"/>
                </a:spcBef>
                <a:buClrTx/>
                <a:buFontTx/>
                <a:buNone/>
              </a:pPr>
              <a:r>
                <a:rPr lang="en-US" altLang="en-US" sz="1050" b="1" dirty="0" smtClean="0">
                  <a:solidFill>
                    <a:schemeClr val="bg2"/>
                  </a:solidFill>
                </a:rPr>
                <a:t>SHA-256</a:t>
              </a:r>
            </a:p>
            <a:p>
              <a:pPr algn="r" eaLnBrk="1" hangingPunct="1">
                <a:spcBef>
                  <a:spcPct val="0"/>
                </a:spcBef>
                <a:buClrTx/>
                <a:buFontTx/>
                <a:buNone/>
              </a:pPr>
              <a:r>
                <a:rPr lang="zh-CN" altLang="en-US" sz="1050" dirty="0">
                  <a:solidFill>
                    <a:schemeClr val="bg2"/>
                  </a:solidFill>
                </a:rPr>
                <a:t>一种加密算法</a:t>
              </a:r>
              <a:endParaRPr lang="en-US" altLang="en-US" sz="1050" dirty="0">
                <a:solidFill>
                  <a:schemeClr val="bg2"/>
                </a:solidFill>
              </a:endParaRPr>
            </a:p>
          </p:txBody>
        </p:sp>
        <p:sp>
          <p:nvSpPr>
            <p:cNvPr id="35" name="TextBox 4"/>
            <p:cNvSpPr txBox="1">
              <a:spLocks noChangeArrowheads="1"/>
            </p:cNvSpPr>
            <p:nvPr/>
          </p:nvSpPr>
          <p:spPr bwMode="auto">
            <a:xfrm>
              <a:off x="914400" y="5410200"/>
              <a:ext cx="1069848"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50000"/>
                </a:spcBef>
                <a:buClr>
                  <a:schemeClr val="accent1"/>
                </a:buClr>
                <a:buChar char="•"/>
                <a:defRPr sz="16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buChar char="–"/>
                <a:defRPr sz="1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buChar char="–"/>
                <a:defRPr sz="12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buChar char="–"/>
                <a:defRPr sz="10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12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sz="1200">
                  <a:solidFill>
                    <a:schemeClr val="tx1"/>
                  </a:solidFill>
                  <a:latin typeface="Arial" pitchFamily="34" charset="0"/>
                  <a:ea typeface="ＭＳ Ｐゴシック" pitchFamily="34" charset="-128"/>
                </a:defRPr>
              </a:lvl9pPr>
            </a:lstStyle>
            <a:p>
              <a:pPr eaLnBrk="1" hangingPunct="1">
                <a:spcBef>
                  <a:spcPct val="0"/>
                </a:spcBef>
                <a:buClrTx/>
                <a:buFontTx/>
                <a:buNone/>
              </a:pPr>
              <a:r>
                <a:rPr lang="en-US" altLang="en-US" sz="1050" b="1" dirty="0" smtClean="0">
                  <a:solidFill>
                    <a:schemeClr val="bg2"/>
                  </a:solidFill>
                </a:rPr>
                <a:t>SHA-256</a:t>
              </a:r>
            </a:p>
            <a:p>
              <a:pPr eaLnBrk="1" hangingPunct="1">
                <a:spcBef>
                  <a:spcPct val="0"/>
                </a:spcBef>
                <a:buClrTx/>
                <a:buFontTx/>
                <a:buNone/>
              </a:pPr>
              <a:r>
                <a:rPr lang="zh-CN" altLang="en-US" sz="1050" dirty="0">
                  <a:solidFill>
                    <a:schemeClr val="bg2"/>
                  </a:solidFill>
                </a:rPr>
                <a:t>一种加密算法</a:t>
              </a:r>
              <a:endParaRPr lang="en-US" altLang="en-US" sz="1050" dirty="0">
                <a:solidFill>
                  <a:schemeClr val="bg2"/>
                </a:solidFill>
              </a:endParaRPr>
            </a:p>
          </p:txBody>
        </p:sp>
      </p:grpSp>
      <p:pic>
        <p:nvPicPr>
          <p:cNvPr id="94210" name="Picture 2"/>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854159" y="2209800"/>
            <a:ext cx="974413" cy="4683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36" name="Straight Connector 35"/>
          <p:cNvCxnSpPr>
            <a:stCxn id="94210" idx="2"/>
          </p:cNvCxnSpPr>
          <p:nvPr/>
        </p:nvCxnSpPr>
        <p:spPr>
          <a:xfrm>
            <a:off x="4341366" y="2678187"/>
            <a:ext cx="4217" cy="702807"/>
          </a:xfrm>
          <a:prstGeom prst="line">
            <a:avLst/>
          </a:prstGeom>
          <a:ln w="12700">
            <a:solidFill>
              <a:schemeClr val="tx1"/>
            </a:solidFill>
            <a:prstDash val="dash"/>
          </a:ln>
        </p:spPr>
        <p:style>
          <a:lnRef idx="1">
            <a:schemeClr val="accent5"/>
          </a:lnRef>
          <a:fillRef idx="0">
            <a:schemeClr val="accent5"/>
          </a:fillRef>
          <a:effectRef idx="0">
            <a:schemeClr val="accent5"/>
          </a:effectRef>
          <a:fontRef idx="minor">
            <a:schemeClr val="tx1"/>
          </a:fontRef>
        </p:style>
      </p:cxnSp>
      <p:pic>
        <p:nvPicPr>
          <p:cNvPr id="94213" name="Picture 5"/>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4038600" y="3090571"/>
            <a:ext cx="219075"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4214" name="Picture 6"/>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4454327" y="3092843"/>
            <a:ext cx="219075"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4215" name="Picture 7"/>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4779252" y="3092032"/>
            <a:ext cx="219075"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4216" name="Picture 8"/>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114925" y="3092032"/>
            <a:ext cx="219075"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4217" name="Picture 9"/>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3702645" y="3086099"/>
            <a:ext cx="219075"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4218" name="Picture 10"/>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3352800" y="3095625"/>
            <a:ext cx="219075" cy="257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4221" name="Picture 13"/>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736254" y="2761301"/>
            <a:ext cx="335557" cy="3955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8" name="Picture 13"/>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5478239" y="2704946"/>
            <a:ext cx="335557" cy="3955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9" name="Straight Arrow Connector 58"/>
          <p:cNvCxnSpPr/>
          <p:nvPr/>
        </p:nvCxnSpPr>
        <p:spPr>
          <a:xfrm>
            <a:off x="2133600" y="2819400"/>
            <a:ext cx="1143000" cy="533400"/>
          </a:xfrm>
          <a:prstGeom prst="straightConnector1">
            <a:avLst/>
          </a:prstGeom>
          <a:ln w="12700">
            <a:solidFill>
              <a:schemeClr val="tx1"/>
            </a:solidFill>
            <a:headEnd type="arrow"/>
            <a:tailEnd type="arrow"/>
          </a:ln>
        </p:spPr>
        <p:style>
          <a:lnRef idx="1">
            <a:schemeClr val="accent5"/>
          </a:lnRef>
          <a:fillRef idx="0">
            <a:schemeClr val="accent5"/>
          </a:fillRef>
          <a:effectRef idx="0">
            <a:schemeClr val="accent5"/>
          </a:effectRef>
          <a:fontRef idx="minor">
            <a:schemeClr val="tx1"/>
          </a:fontRef>
        </p:style>
      </p:cxnSp>
      <p:cxnSp>
        <p:nvCxnSpPr>
          <p:cNvPr id="61" name="Straight Arrow Connector 60"/>
          <p:cNvCxnSpPr/>
          <p:nvPr/>
        </p:nvCxnSpPr>
        <p:spPr>
          <a:xfrm flipH="1">
            <a:off x="5410200" y="2743200"/>
            <a:ext cx="914400" cy="609600"/>
          </a:xfrm>
          <a:prstGeom prst="straightConnector1">
            <a:avLst/>
          </a:prstGeom>
          <a:ln w="12700">
            <a:solidFill>
              <a:schemeClr val="tx1"/>
            </a:solidFill>
            <a:prstDash val="solid"/>
            <a:headEnd type="arrow"/>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xmlns="" val="2151417175"/>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83778688"/>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a:buFont typeface="Wingdings" panose="05000000000000000000" pitchFamily="2" charset="2"/>
              <a:buChar char="Ø"/>
            </a:pPr>
            <a:r>
              <a:rPr lang="zh-CN" altLang="en-US" sz="2000" dirty="0"/>
              <a:t>基金是指一种利益共享、风险共担的集合证券投资方</a:t>
            </a:r>
            <a:r>
              <a:rPr lang="zh-CN" altLang="en-US" sz="2000" dirty="0" smtClean="0"/>
              <a:t>式</a:t>
            </a:r>
            <a:endParaRPr lang="en-US" altLang="zh-CN" sz="2000" dirty="0"/>
          </a:p>
          <a:p>
            <a:pPr lvl="1"/>
            <a:r>
              <a:rPr lang="zh-CN" altLang="en-US" sz="1800" dirty="0" smtClean="0">
                <a:latin typeface="Times New Roman" pitchFamily="18" charset="0"/>
                <a:ea typeface="宋体" pitchFamily="2" charset="-122"/>
                <a:cs typeface="Times New Roman" pitchFamily="18" charset="0"/>
              </a:rPr>
              <a:t>通过发行基金单位，集中投资者的资金，由托管人托管，由基金管理人管理和运用资金，从事股票、债券等金融工具投资，并将投资收益按基金投资者的投资比例进行分配。</a:t>
            </a:r>
            <a:endParaRPr lang="en-US" altLang="zh-CN" sz="1800" dirty="0" smtClean="0">
              <a:latin typeface="Times New Roman" pitchFamily="18" charset="0"/>
              <a:ea typeface="宋体" pitchFamily="2" charset="-122"/>
              <a:cs typeface="Times New Roman" pitchFamily="18" charset="0"/>
            </a:endParaRPr>
          </a:p>
          <a:p>
            <a:pPr lvl="1"/>
            <a:r>
              <a:rPr lang="zh-CN" altLang="en-US" sz="1800" dirty="0" smtClean="0">
                <a:latin typeface="Times New Roman" pitchFamily="18" charset="0"/>
                <a:ea typeface="宋体" pitchFamily="2" charset="-122"/>
                <a:cs typeface="Times New Roman" pitchFamily="18" charset="0"/>
              </a:rPr>
              <a:t>汇集许多小钱凑成大钱，交给专人或专业机构操作管理以获取利润的一种集资式的投资工具。</a:t>
            </a:r>
            <a:endParaRPr lang="en-US" altLang="zh-CN" sz="18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pPr>
            <a:r>
              <a:rPr lang="zh-CN" altLang="en-US" sz="2000" dirty="0"/>
              <a:t>共同基金其实就是一类投资公</a:t>
            </a:r>
            <a:r>
              <a:rPr lang="zh-CN" altLang="en-US" sz="2000" dirty="0" smtClean="0"/>
              <a:t>司</a:t>
            </a:r>
            <a:r>
              <a:rPr lang="en-US" altLang="en-US" sz="2000" dirty="0" smtClean="0"/>
              <a:t>investment company</a:t>
            </a:r>
            <a:endParaRPr lang="en-US" altLang="en-US" sz="2000" dirty="0"/>
          </a:p>
          <a:p>
            <a:pPr lvl="1"/>
            <a:r>
              <a:rPr lang="zh-CN" altLang="en-US" sz="1800" dirty="0" smtClean="0">
                <a:latin typeface="Times New Roman" pitchFamily="18" charset="0"/>
                <a:ea typeface="宋体" pitchFamily="2" charset="-122"/>
                <a:cs typeface="Times New Roman" pitchFamily="18" charset="0"/>
              </a:rPr>
              <a:t>每一个共同基金都有各自的经理、员工、运作方式和目标等等。基金的投资目标反映出它之所以成立和存在的理由。共同基金集合了一部分委托人的资金，并代表他们的利益进行有预设目的投资。</a:t>
            </a:r>
            <a:endParaRPr lang="en-US" altLang="zh-CN" sz="1800" dirty="0" smtClean="0">
              <a:latin typeface="Times New Roman" pitchFamily="18" charset="0"/>
              <a:ea typeface="宋体" pitchFamily="2" charset="-122"/>
              <a:cs typeface="Times New Roman" pitchFamily="18" charset="0"/>
            </a:endParaRPr>
          </a:p>
          <a:p>
            <a:pPr>
              <a:buFont typeface="Wingdings" pitchFamily="2" charset="2"/>
              <a:buChar char="Ø"/>
            </a:pPr>
            <a:endParaRPr lang="en-US" altLang="zh-CN" sz="2400" b="0" dirty="0" smtClean="0">
              <a:solidFill>
                <a:srgbClr val="000000"/>
              </a:solidFill>
              <a:ea typeface="宋体" pitchFamily="2" charset="-122"/>
            </a:endParaRPr>
          </a:p>
          <a:p>
            <a:pPr>
              <a:buFont typeface="Wingdings" pitchFamily="2" charset="2"/>
              <a:buChar char="Ø"/>
            </a:pPr>
            <a:endParaRPr lang="zh-CN" altLang="en-US" sz="2400" b="0" dirty="0" smtClean="0">
              <a:ea typeface="宋体" pitchFamily="2" charset="-122"/>
            </a:endParaRP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定义：什么是基金？</a:t>
            </a:r>
            <a:endParaRPr lang="zh-CN" altLang="en-US" sz="3500" b="1" dirty="0">
              <a:solidFill>
                <a:srgbClr val="002060"/>
              </a:solidFill>
            </a:endParaRPr>
          </a:p>
        </p:txBody>
      </p:sp>
    </p:spTree>
    <p:extLst>
      <p:ext uri="{BB962C8B-B14F-4D97-AF65-F5344CB8AC3E}">
        <p14:creationId xmlns:p14="http://schemas.microsoft.com/office/powerpoint/2010/main" xmlns="" val="3898652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a:buFont typeface="Wingdings" panose="05000000000000000000" pitchFamily="2" charset="2"/>
              <a:buChar char="Ø"/>
            </a:pPr>
            <a:r>
              <a:rPr lang="en-US" altLang="zh-CN" sz="2000" dirty="0"/>
              <a:t>1.</a:t>
            </a:r>
            <a:r>
              <a:rPr lang="zh-CN" altLang="en-US" sz="2000" dirty="0"/>
              <a:t>专业化管理 </a:t>
            </a:r>
            <a:r>
              <a:rPr lang="en-US" altLang="zh-CN" sz="2000" dirty="0"/>
              <a:t>(Professional Management)</a:t>
            </a:r>
          </a:p>
          <a:p>
            <a:pPr marL="796925" lvl="1" indent="-457200"/>
            <a:r>
              <a:rPr lang="zh-CN" altLang="en-US" sz="1800" dirty="0" smtClean="0">
                <a:latin typeface="Times New Roman" pitchFamily="18" charset="0"/>
                <a:ea typeface="宋体" pitchFamily="2" charset="-122"/>
                <a:cs typeface="Times New Roman" pitchFamily="18" charset="0"/>
              </a:rPr>
              <a:t>银行信托部门和私人投资咨询公司为单个投资者提供专业化的管理服务为时已久，但是享有这些服务的最低资产门槛很高，而这正是单个投资者负担不起的。</a:t>
            </a:r>
            <a:endParaRPr lang="en-US" altLang="zh-CN" sz="1800" dirty="0" smtClean="0">
              <a:latin typeface="Times New Roman" pitchFamily="18" charset="0"/>
              <a:ea typeface="宋体" pitchFamily="2" charset="-122"/>
              <a:cs typeface="Times New Roman" pitchFamily="18" charset="0"/>
            </a:endParaRPr>
          </a:p>
          <a:p>
            <a:pPr marL="796925" lvl="1" indent="-457200"/>
            <a:r>
              <a:rPr lang="zh-CN" altLang="en-US" sz="1800" dirty="0" smtClean="0">
                <a:latin typeface="Times New Roman" pitchFamily="18" charset="0"/>
                <a:ea typeface="宋体" pitchFamily="2" charset="-122"/>
                <a:cs typeface="Times New Roman" pitchFamily="18" charset="0"/>
              </a:rPr>
              <a:t>共同基金公司聘有专业基金经理人及研究团队从事市场研究，只要花少许的基金管理费就可享受到专家的服务，可以说是小额投资人的最佳福音。</a:t>
            </a:r>
            <a:endParaRPr lang="en-US" altLang="zh-CN" sz="18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pPr>
            <a:r>
              <a:rPr lang="en-US" altLang="zh-CN" sz="2000" dirty="0"/>
              <a:t>2.</a:t>
            </a:r>
            <a:r>
              <a:rPr lang="zh-CN" altLang="en-US" sz="2000" dirty="0"/>
              <a:t>成本低 </a:t>
            </a:r>
            <a:r>
              <a:rPr lang="en-US" altLang="zh-CN" sz="2000" dirty="0"/>
              <a:t>(Cost effective)</a:t>
            </a:r>
          </a:p>
          <a:p>
            <a:pPr marL="796925" lvl="1" indent="-457200"/>
            <a:r>
              <a:rPr lang="zh-CN" altLang="en-US" sz="1800" dirty="0" smtClean="0">
                <a:latin typeface="Times New Roman" pitchFamily="18" charset="0"/>
                <a:ea typeface="宋体" pitchFamily="2" charset="-122"/>
                <a:cs typeface="Times New Roman" pitchFamily="18" charset="0"/>
              </a:rPr>
              <a:t>规模经济</a:t>
            </a:r>
            <a:endParaRPr lang="en-US" altLang="zh-CN" sz="1800" dirty="0" smtClean="0">
              <a:latin typeface="Times New Roman" pitchFamily="18" charset="0"/>
              <a:ea typeface="宋体" pitchFamily="2" charset="-122"/>
              <a:cs typeface="Times New Roman" pitchFamily="18" charset="0"/>
            </a:endParaRPr>
          </a:p>
          <a:p>
            <a:pPr marL="796925" lvl="1" indent="-457200"/>
            <a:endParaRPr lang="en-US" altLang="zh-CN" sz="4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pPr>
            <a:r>
              <a:rPr lang="en-US" altLang="zh-CN" sz="2000" dirty="0"/>
              <a:t>3.</a:t>
            </a:r>
            <a:r>
              <a:rPr lang="zh-CN" altLang="en-US" sz="2000" dirty="0"/>
              <a:t>分散投资风险 </a:t>
            </a:r>
            <a:r>
              <a:rPr lang="en-US" altLang="zh-CN" sz="2000" dirty="0"/>
              <a:t>(Diversification)</a:t>
            </a:r>
          </a:p>
          <a:p>
            <a:pPr marL="796925" lvl="1" indent="-457200"/>
            <a:r>
              <a:rPr lang="zh-CN" altLang="en-US" sz="1800" dirty="0" smtClean="0">
                <a:latin typeface="Times New Roman" pitchFamily="18" charset="0"/>
                <a:ea typeface="宋体" pitchFamily="2" charset="-122"/>
                <a:cs typeface="Times New Roman" pitchFamily="18" charset="0"/>
              </a:rPr>
              <a:t>“不要把所有鸡蛋放在一个篮子里”</a:t>
            </a:r>
            <a:endParaRPr lang="en-US" altLang="zh-CN" sz="1800" dirty="0" smtClean="0">
              <a:latin typeface="Times New Roman" pitchFamily="18" charset="0"/>
              <a:ea typeface="宋体" pitchFamily="2" charset="-122"/>
              <a:cs typeface="Times New Roman" pitchFamily="18" charset="0"/>
            </a:endParaRPr>
          </a:p>
          <a:p>
            <a:pPr marL="796925" lvl="1" indent="-457200"/>
            <a:r>
              <a:rPr lang="zh-CN" altLang="en-US" sz="1800" dirty="0" smtClean="0">
                <a:latin typeface="Times New Roman" pitchFamily="18" charset="0"/>
                <a:ea typeface="宋体" pitchFamily="2" charset="-122"/>
                <a:cs typeface="Times New Roman" pitchFamily="18" charset="0"/>
              </a:rPr>
              <a:t>共同基金的资产较一般投资人来得庞大，故足以将资金分散於不同的股票、甚至不同的投资工具中，以达到真正的风险分散，而不致因一支错误的选股而产生重大的亏损</a:t>
            </a:r>
            <a:endParaRPr lang="en-US" altLang="zh-CN" sz="1800" dirty="0" smtClean="0">
              <a:latin typeface="Times New Roman" pitchFamily="18" charset="0"/>
              <a:ea typeface="宋体" pitchFamily="2" charset="-122"/>
              <a:cs typeface="Times New Roman" pitchFamily="18" charset="0"/>
            </a:endParaRP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为什么要买基金？</a:t>
            </a:r>
            <a:endParaRPr lang="zh-CN" altLang="en-US" sz="3500" b="1" dirty="0">
              <a:solidFill>
                <a:srgbClr val="002060"/>
              </a:solidFill>
            </a:endParaRPr>
          </a:p>
        </p:txBody>
      </p:sp>
    </p:spTree>
    <p:extLst>
      <p:ext uri="{BB962C8B-B14F-4D97-AF65-F5344CB8AC3E}">
        <p14:creationId xmlns:p14="http://schemas.microsoft.com/office/powerpoint/2010/main" xmlns="" val="136432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a:buFont typeface="Wingdings" panose="05000000000000000000" pitchFamily="2" charset="2"/>
              <a:buChar char="Ø"/>
            </a:pPr>
            <a:r>
              <a:rPr lang="en-US" altLang="zh-CN" sz="2000" dirty="0"/>
              <a:t>4.</a:t>
            </a:r>
            <a:r>
              <a:rPr lang="zh-CN" altLang="en-US" sz="2000" dirty="0"/>
              <a:t>流动性 </a:t>
            </a:r>
            <a:r>
              <a:rPr lang="en-US" altLang="zh-CN" sz="2000" dirty="0"/>
              <a:t>(Liquidity)</a:t>
            </a:r>
          </a:p>
          <a:p>
            <a:pPr marL="796925" lvl="1" indent="-457200"/>
            <a:r>
              <a:rPr lang="zh-CN" altLang="en-US" sz="1800" dirty="0" smtClean="0">
                <a:latin typeface="Times New Roman" pitchFamily="18" charset="0"/>
                <a:ea typeface="宋体" pitchFamily="2" charset="-122"/>
                <a:cs typeface="Times New Roman" pitchFamily="18" charset="0"/>
              </a:rPr>
              <a:t>共同基金能确保每一位持有人在任何时候，变现其所持有的基金份额。</a:t>
            </a:r>
            <a:endParaRPr lang="en-US" altLang="zh-CN" sz="24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pPr>
            <a:r>
              <a:rPr lang="en-US" altLang="zh-CN" sz="2000" dirty="0"/>
              <a:t>5.</a:t>
            </a:r>
            <a:r>
              <a:rPr lang="zh-CN" altLang="en-US" sz="2000" dirty="0"/>
              <a:t>便捷性 </a:t>
            </a:r>
            <a:r>
              <a:rPr lang="en-US" altLang="zh-CN" sz="2000" dirty="0"/>
              <a:t>(Easy)</a:t>
            </a:r>
          </a:p>
          <a:p>
            <a:pPr marL="796925" lvl="1" indent="-457200"/>
            <a:r>
              <a:rPr lang="zh-CN" altLang="en-US" sz="2000" dirty="0" smtClean="0">
                <a:latin typeface="Times New Roman" pitchFamily="18" charset="0"/>
                <a:ea typeface="宋体" pitchFamily="2" charset="-122"/>
                <a:cs typeface="Times New Roman" pitchFamily="18" charset="0"/>
              </a:rPr>
              <a:t>共同基金易于买卖，这种买卖既可直接通过基金家族进行，也可通过经纪人等中介机构办理。</a:t>
            </a:r>
          </a:p>
          <a:p>
            <a:pPr marL="796925" lvl="1" indent="-457200"/>
            <a:r>
              <a:rPr lang="zh-CN" altLang="en-US" sz="2000" dirty="0" smtClean="0">
                <a:latin typeface="Times New Roman" pitchFamily="18" charset="0"/>
                <a:ea typeface="宋体" pitchFamily="2" charset="-122"/>
                <a:cs typeface="Times New Roman" pitchFamily="18" charset="0"/>
              </a:rPr>
              <a:t>共同基金为不同投资偏好的投资者提供了广泛的选择。</a:t>
            </a:r>
          </a:p>
          <a:p>
            <a:pPr>
              <a:buFont typeface="Wingdings" panose="05000000000000000000" pitchFamily="2" charset="2"/>
              <a:buChar char="Ø"/>
            </a:pPr>
            <a:r>
              <a:rPr lang="en-US" altLang="zh-CN" sz="2000" dirty="0"/>
              <a:t>6.</a:t>
            </a:r>
            <a:r>
              <a:rPr lang="zh-CN" altLang="en-US" sz="2000" dirty="0"/>
              <a:t>安全性 </a:t>
            </a:r>
            <a:r>
              <a:rPr lang="en-US" altLang="zh-CN" sz="2000" dirty="0"/>
              <a:t>(Safety)</a:t>
            </a:r>
          </a:p>
          <a:p>
            <a:pPr marL="796925" lvl="1" indent="-457200"/>
            <a:r>
              <a:rPr lang="zh-CN" altLang="en-US" sz="2000" dirty="0" smtClean="0">
                <a:latin typeface="Times New Roman" pitchFamily="18" charset="0"/>
                <a:ea typeface="宋体" pitchFamily="2" charset="-122"/>
                <a:cs typeface="Times New Roman" pitchFamily="18" charset="0"/>
              </a:rPr>
              <a:t>监管规范</a:t>
            </a:r>
            <a:endParaRPr lang="en-US" altLang="zh-CN" sz="2000" dirty="0" smtClean="0">
              <a:latin typeface="Times New Roman" pitchFamily="18" charset="0"/>
              <a:ea typeface="宋体" pitchFamily="2" charset="-122"/>
              <a:cs typeface="Times New Roman" pitchFamily="18" charset="0"/>
            </a:endParaRPr>
          </a:p>
          <a:p>
            <a:pPr marL="796925" lvl="1" indent="-457200"/>
            <a:r>
              <a:rPr lang="zh-CN" altLang="en-US" sz="2000" dirty="0" smtClean="0">
                <a:latin typeface="Times New Roman" pitchFamily="18" charset="0"/>
                <a:ea typeface="宋体" pitchFamily="2" charset="-122"/>
                <a:cs typeface="Times New Roman" pitchFamily="18" charset="0"/>
              </a:rPr>
              <a:t>共同基金采取资金的保管与经营分开的原则</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为什么要买基金？</a:t>
            </a:r>
            <a:endParaRPr lang="zh-CN" altLang="en-US" sz="3500" b="1" dirty="0">
              <a:solidFill>
                <a:srgbClr val="002060"/>
              </a:solidFill>
            </a:endParaRPr>
          </a:p>
        </p:txBody>
      </p:sp>
    </p:spTree>
    <p:extLst>
      <p:ext uri="{BB962C8B-B14F-4D97-AF65-F5344CB8AC3E}">
        <p14:creationId xmlns:p14="http://schemas.microsoft.com/office/powerpoint/2010/main" xmlns="" val="3872983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a:buFont typeface="Wingdings" panose="05000000000000000000" pitchFamily="2" charset="2"/>
              <a:buChar char="Ø"/>
            </a:pPr>
            <a:r>
              <a:rPr lang="zh-CN" altLang="en-US" sz="2000" dirty="0"/>
              <a:t>按</a:t>
            </a:r>
            <a:r>
              <a:rPr lang="zh-CN" altLang="en-US" sz="2000" dirty="0" smtClean="0"/>
              <a:t>规模（份额）是否</a:t>
            </a:r>
            <a:r>
              <a:rPr lang="zh-CN" altLang="en-US" sz="2000" dirty="0"/>
              <a:t>固定分为</a:t>
            </a:r>
          </a:p>
          <a:p>
            <a:pPr marL="796925" lvl="1" indent="-457200"/>
            <a:r>
              <a:rPr lang="zh-CN" altLang="en-US" sz="1800" dirty="0" smtClean="0">
                <a:latin typeface="Times New Roman" pitchFamily="18" charset="0"/>
                <a:ea typeface="宋体" pitchFamily="2" charset="-122"/>
                <a:cs typeface="Times New Roman" pitchFamily="18" charset="0"/>
              </a:rPr>
              <a:t>封闭式基金</a:t>
            </a:r>
          </a:p>
          <a:p>
            <a:pPr marL="796925" lvl="1" indent="-457200"/>
            <a:r>
              <a:rPr lang="zh-CN" altLang="en-US" sz="1800" dirty="0" smtClean="0">
                <a:latin typeface="Times New Roman" pitchFamily="18" charset="0"/>
                <a:ea typeface="宋体" pitchFamily="2" charset="-122"/>
                <a:cs typeface="Times New Roman" pitchFamily="18" charset="0"/>
              </a:rPr>
              <a:t>开放式基金</a:t>
            </a:r>
          </a:p>
          <a:p>
            <a:pPr>
              <a:buFont typeface="Wingdings" panose="05000000000000000000" pitchFamily="2" charset="2"/>
              <a:buChar char="Ø"/>
            </a:pPr>
            <a:r>
              <a:rPr lang="zh-CN" altLang="en-US" sz="2000" dirty="0"/>
              <a:t>差异</a:t>
            </a:r>
          </a:p>
          <a:p>
            <a:pPr marL="796925" lvl="1" indent="-457200"/>
            <a:r>
              <a:rPr lang="zh-CN" altLang="en-US" sz="1800" dirty="0" smtClean="0">
                <a:latin typeface="Times New Roman" pitchFamily="18" charset="0"/>
                <a:ea typeface="宋体" pitchFamily="2" charset="-122"/>
                <a:cs typeface="Times New Roman" pitchFamily="18" charset="0"/>
              </a:rPr>
              <a:t>存续期限不同 </a:t>
            </a:r>
          </a:p>
          <a:p>
            <a:pPr marL="796925" lvl="1" indent="-457200"/>
            <a:r>
              <a:rPr lang="zh-CN" altLang="en-US" sz="1800" dirty="0" smtClean="0">
                <a:latin typeface="Times New Roman" pitchFamily="18" charset="0"/>
                <a:ea typeface="宋体" pitchFamily="2" charset="-122"/>
                <a:cs typeface="Times New Roman" pitchFamily="18" charset="0"/>
              </a:rPr>
              <a:t>规模可变性不同</a:t>
            </a:r>
          </a:p>
          <a:p>
            <a:pPr marL="796925" lvl="1" indent="-457200"/>
            <a:r>
              <a:rPr lang="zh-CN" altLang="en-US" sz="1800" dirty="0" smtClean="0">
                <a:latin typeface="Times New Roman" pitchFamily="18" charset="0"/>
                <a:ea typeface="宋体" pitchFamily="2" charset="-122"/>
                <a:cs typeface="Times New Roman" pitchFamily="18" charset="0"/>
              </a:rPr>
              <a:t>交易方式不同</a:t>
            </a:r>
          </a:p>
          <a:p>
            <a:pPr marL="796925" lvl="1" indent="-457200"/>
            <a:r>
              <a:rPr lang="zh-CN" altLang="en-US" sz="1800" dirty="0" smtClean="0">
                <a:latin typeface="Times New Roman" pitchFamily="18" charset="0"/>
                <a:ea typeface="宋体" pitchFamily="2" charset="-122"/>
                <a:cs typeface="Times New Roman" pitchFamily="18" charset="0"/>
              </a:rPr>
              <a:t>可赎回性不同</a:t>
            </a:r>
          </a:p>
          <a:p>
            <a:pPr marL="796925" lvl="1" indent="-457200"/>
            <a:r>
              <a:rPr lang="zh-CN" altLang="en-US" sz="1800" dirty="0" smtClean="0">
                <a:latin typeface="Times New Roman" pitchFamily="18" charset="0"/>
                <a:ea typeface="宋体" pitchFamily="2" charset="-122"/>
                <a:cs typeface="Times New Roman" pitchFamily="18" charset="0"/>
              </a:rPr>
              <a:t>交易价格计算标准不同</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基金的分类</a:t>
            </a:r>
            <a:endParaRPr lang="zh-CN" altLang="en-US" sz="3500" b="1" dirty="0">
              <a:solidFill>
                <a:srgbClr val="002060"/>
              </a:solidFill>
            </a:endParaRPr>
          </a:p>
        </p:txBody>
      </p:sp>
    </p:spTree>
    <p:extLst>
      <p:ext uri="{BB962C8B-B14F-4D97-AF65-F5344CB8AC3E}">
        <p14:creationId xmlns:p14="http://schemas.microsoft.com/office/powerpoint/2010/main" xmlns="" val="711133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a:buFont typeface="Wingdings" panose="05000000000000000000" pitchFamily="2" charset="2"/>
              <a:buChar char="Ø"/>
            </a:pPr>
            <a:r>
              <a:rPr lang="zh-CN" altLang="en-US" sz="2000" dirty="0" smtClean="0">
                <a:latin typeface="Times New Roman" pitchFamily="18" charset="0"/>
                <a:ea typeface="宋体" pitchFamily="2" charset="-122"/>
                <a:cs typeface="Times New Roman" pitchFamily="18" charset="0"/>
              </a:rPr>
              <a:t>按照组织形式分为</a:t>
            </a:r>
          </a:p>
          <a:p>
            <a:pPr marL="796925" lvl="1" indent="-457200"/>
            <a:r>
              <a:rPr lang="zh-CN" altLang="en-US" sz="1800" dirty="0" smtClean="0">
                <a:latin typeface="Times New Roman" pitchFamily="18" charset="0"/>
                <a:ea typeface="宋体" pitchFamily="2" charset="-122"/>
                <a:cs typeface="Times New Roman" pitchFamily="18" charset="0"/>
              </a:rPr>
              <a:t>公司型基金 </a:t>
            </a:r>
          </a:p>
          <a:p>
            <a:pPr marL="796925" lvl="1" indent="-457200"/>
            <a:r>
              <a:rPr lang="zh-CN" altLang="en-US" sz="1800" dirty="0" smtClean="0">
                <a:latin typeface="Times New Roman" pitchFamily="18" charset="0"/>
                <a:ea typeface="宋体" pitchFamily="2" charset="-122"/>
                <a:cs typeface="Times New Roman" pitchFamily="18" charset="0"/>
              </a:rPr>
              <a:t>契约型基金 </a:t>
            </a:r>
          </a:p>
          <a:p>
            <a:pPr marL="796925" lvl="1" indent="-457200"/>
            <a:endParaRPr lang="zh-CN" altLang="en-US" sz="800" dirty="0" smtClean="0">
              <a:latin typeface="Times New Roman" pitchFamily="18" charset="0"/>
              <a:ea typeface="宋体" pitchFamily="2" charset="-122"/>
              <a:cs typeface="Times New Roman" pitchFamily="18" charset="0"/>
            </a:endParaRPr>
          </a:p>
        </p:txBody>
      </p:sp>
      <p:grpSp>
        <p:nvGrpSpPr>
          <p:cNvPr id="12292" name="Group 4"/>
          <p:cNvGrpSpPr>
            <a:grpSpLocks/>
          </p:cNvGrpSpPr>
          <p:nvPr/>
        </p:nvGrpSpPr>
        <p:grpSpPr bwMode="auto">
          <a:xfrm>
            <a:off x="962025" y="3386138"/>
            <a:ext cx="7046913" cy="2425700"/>
            <a:chOff x="962025" y="3386138"/>
            <a:chExt cx="7046913" cy="2425700"/>
          </a:xfrm>
        </p:grpSpPr>
        <p:pic>
          <p:nvPicPr>
            <p:cNvPr id="12293" name="Picture 8" descr="13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3863975" y="3386138"/>
              <a:ext cx="1017588"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AutoShape 5"/>
            <p:cNvSpPr>
              <a:spLocks noChangeArrowheads="1"/>
            </p:cNvSpPr>
            <p:nvPr/>
          </p:nvSpPr>
          <p:spPr bwMode="auto">
            <a:xfrm>
              <a:off x="982663" y="3556000"/>
              <a:ext cx="1935162" cy="2255838"/>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zh-CN" altLang="zh-CN">
                <a:solidFill>
                  <a:schemeClr val="tx1"/>
                </a:solidFill>
                <a:latin typeface="Verdana" pitchFamily="34" charset="0"/>
                <a:ea typeface="宋体" pitchFamily="2" charset="-122"/>
                <a:cs typeface="Arial" charset="0"/>
              </a:endParaRPr>
            </a:p>
          </p:txBody>
        </p:sp>
        <p:sp>
          <p:nvSpPr>
            <p:cNvPr id="12295" name="Text Box 6"/>
            <p:cNvSpPr txBox="1">
              <a:spLocks noChangeArrowheads="1"/>
            </p:cNvSpPr>
            <p:nvPr/>
          </p:nvSpPr>
          <p:spPr bwMode="auto">
            <a:xfrm>
              <a:off x="962025" y="3654425"/>
              <a:ext cx="2038350" cy="1662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b="1">
                  <a:ea typeface="宋体" pitchFamily="2" charset="-122"/>
                </a:rPr>
                <a:t>Corporation</a:t>
              </a:r>
            </a:p>
            <a:p>
              <a:pPr>
                <a:buFont typeface="Wingdings" pitchFamily="2" charset="2"/>
                <a:buChar char="Ø"/>
              </a:pPr>
              <a:r>
                <a:rPr lang="en-US" altLang="zh-CN" sz="1400">
                  <a:ea typeface="宋体" pitchFamily="2" charset="-122"/>
                </a:rPr>
                <a:t>Organized under corporate charter</a:t>
              </a:r>
            </a:p>
            <a:p>
              <a:pPr>
                <a:buFont typeface="Wingdings" pitchFamily="2" charset="2"/>
                <a:buChar char="Ø"/>
              </a:pPr>
              <a:r>
                <a:rPr lang="en-US" altLang="zh-CN" sz="1400">
                  <a:ea typeface="宋体" pitchFamily="2" charset="-122"/>
                </a:rPr>
                <a:t>Supervised by  board of director</a:t>
              </a:r>
            </a:p>
            <a:p>
              <a:pPr>
                <a:buFont typeface="Wingdings" pitchFamily="2" charset="2"/>
                <a:buChar char="Ø"/>
              </a:pPr>
              <a:r>
                <a:rPr lang="en-US" altLang="zh-CN" sz="1400">
                  <a:ea typeface="宋体" pitchFamily="2" charset="-122"/>
                </a:rPr>
                <a:t>Publicly advertized</a:t>
              </a:r>
            </a:p>
            <a:p>
              <a:pPr>
                <a:buFont typeface="Wingdings" pitchFamily="2" charset="2"/>
                <a:buChar char="Ø"/>
              </a:pPr>
              <a:r>
                <a:rPr lang="en-US" altLang="zh-CN" sz="1400">
                  <a:ea typeface="宋体" pitchFamily="2" charset="-122"/>
                </a:rPr>
                <a:t>Entrance barrier low</a:t>
              </a:r>
            </a:p>
          </p:txBody>
        </p:sp>
        <p:sp>
          <p:nvSpPr>
            <p:cNvPr id="9" name="Freeform 7"/>
            <p:cNvSpPr>
              <a:spLocks/>
            </p:cNvSpPr>
            <p:nvPr/>
          </p:nvSpPr>
          <p:spPr bwMode="gray">
            <a:xfrm>
              <a:off x="3149600" y="4416425"/>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zh-CN" altLang="en-US">
                <a:ea typeface="宋体" pitchFamily="2" charset="-122"/>
              </a:endParaRPr>
            </a:p>
          </p:txBody>
        </p:sp>
        <p:sp>
          <p:nvSpPr>
            <p:cNvPr id="10" name="Freeform 9"/>
            <p:cNvSpPr>
              <a:spLocks/>
            </p:cNvSpPr>
            <p:nvPr/>
          </p:nvSpPr>
          <p:spPr bwMode="gray">
            <a:xfrm flipH="1">
              <a:off x="4629150" y="44751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CN" altLang="en-US">
                <a:ea typeface="宋体" pitchFamily="2" charset="-122"/>
              </a:endParaRPr>
            </a:p>
          </p:txBody>
        </p:sp>
        <p:sp>
          <p:nvSpPr>
            <p:cNvPr id="12298" name="Text Box 18"/>
            <p:cNvSpPr txBox="1">
              <a:spLocks noChangeArrowheads="1"/>
            </p:cNvSpPr>
            <p:nvPr/>
          </p:nvSpPr>
          <p:spPr bwMode="auto">
            <a:xfrm>
              <a:off x="3624262" y="5167313"/>
              <a:ext cx="14049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zh-CN" sz="1600" b="1" dirty="0">
                  <a:ea typeface="宋体" pitchFamily="2" charset="-122"/>
                </a:rPr>
                <a:t>Mutual Fund</a:t>
              </a:r>
              <a:endParaRPr lang="en-US" altLang="zh-CN" sz="1600" dirty="0">
                <a:ea typeface="宋体" pitchFamily="2" charset="-122"/>
              </a:endParaRPr>
            </a:p>
          </p:txBody>
        </p:sp>
        <p:sp>
          <p:nvSpPr>
            <p:cNvPr id="12" name="AutoShape 5"/>
            <p:cNvSpPr>
              <a:spLocks noChangeArrowheads="1"/>
            </p:cNvSpPr>
            <p:nvPr/>
          </p:nvSpPr>
          <p:spPr bwMode="auto">
            <a:xfrm>
              <a:off x="5976938" y="3556000"/>
              <a:ext cx="1933575" cy="2255838"/>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zh-CN" altLang="zh-CN">
                <a:solidFill>
                  <a:schemeClr val="tx1"/>
                </a:solidFill>
                <a:latin typeface="Verdana" pitchFamily="34" charset="0"/>
                <a:ea typeface="宋体" pitchFamily="2" charset="-122"/>
                <a:cs typeface="Arial" charset="0"/>
              </a:endParaRPr>
            </a:p>
          </p:txBody>
        </p:sp>
        <p:sp>
          <p:nvSpPr>
            <p:cNvPr id="12300" name="Text Box 6"/>
            <p:cNvSpPr txBox="1">
              <a:spLocks noChangeArrowheads="1"/>
            </p:cNvSpPr>
            <p:nvPr/>
          </p:nvSpPr>
          <p:spPr bwMode="auto">
            <a:xfrm>
              <a:off x="5970588" y="3654425"/>
              <a:ext cx="203835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zh-CN" b="1">
                  <a:ea typeface="宋体" pitchFamily="2" charset="-122"/>
                </a:rPr>
                <a:t>Trust</a:t>
              </a:r>
            </a:p>
            <a:p>
              <a:pPr>
                <a:buFont typeface="Wingdings" pitchFamily="2" charset="2"/>
                <a:buChar char="Ø"/>
              </a:pPr>
              <a:r>
                <a:rPr lang="en-US" altLang="zh-CN" sz="1400">
                  <a:ea typeface="宋体" pitchFamily="2" charset="-122"/>
                </a:rPr>
                <a:t>Organized under trust agreement</a:t>
              </a:r>
            </a:p>
            <a:p>
              <a:pPr>
                <a:buFont typeface="Wingdings" pitchFamily="2" charset="2"/>
                <a:buChar char="Ø"/>
              </a:pPr>
              <a:r>
                <a:rPr lang="en-US" altLang="zh-CN" sz="1400">
                  <a:ea typeface="宋体" pitchFamily="2" charset="-122"/>
                </a:rPr>
                <a:t>Supervised by trust committee</a:t>
              </a:r>
            </a:p>
            <a:p>
              <a:pPr>
                <a:buFont typeface="Wingdings" pitchFamily="2" charset="2"/>
                <a:buChar char="Ø"/>
              </a:pPr>
              <a:r>
                <a:rPr lang="en-US" altLang="zh-CN" sz="1400">
                  <a:ea typeface="宋体" pitchFamily="2" charset="-122"/>
                </a:rPr>
                <a:t>Not publicly advertized</a:t>
              </a:r>
            </a:p>
            <a:p>
              <a:pPr>
                <a:buFont typeface="Wingdings" pitchFamily="2" charset="2"/>
                <a:buChar char="Ø"/>
              </a:pPr>
              <a:r>
                <a:rPr lang="en-US" altLang="zh-CN" sz="1400">
                  <a:ea typeface="宋体" pitchFamily="2" charset="-122"/>
                </a:rPr>
                <a:t>Entrance barrier high</a:t>
              </a:r>
            </a:p>
            <a:p>
              <a:pPr>
                <a:buFont typeface="Wingdings" pitchFamily="2" charset="2"/>
                <a:buChar char="Ø"/>
              </a:pPr>
              <a:r>
                <a:rPr lang="en-US" altLang="zh-CN" sz="1400">
                  <a:ea typeface="宋体" pitchFamily="2" charset="-122"/>
                </a:rPr>
                <a:t>AM can be outsource</a:t>
              </a:r>
            </a:p>
          </p:txBody>
        </p:sp>
      </p:grpSp>
      <p:sp>
        <p:nvSpPr>
          <p:cNvPr id="14"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基金的分类</a:t>
            </a:r>
            <a:endParaRPr lang="zh-CN" altLang="en-US" sz="3500" b="1" dirty="0">
              <a:solidFill>
                <a:srgbClr val="002060"/>
              </a:solidFill>
            </a:endParaRPr>
          </a:p>
        </p:txBody>
      </p:sp>
    </p:spTree>
    <p:extLst>
      <p:ext uri="{BB962C8B-B14F-4D97-AF65-F5344CB8AC3E}">
        <p14:creationId xmlns:p14="http://schemas.microsoft.com/office/powerpoint/2010/main" xmlns="" val="631349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a:buFont typeface="Wingdings" panose="05000000000000000000" pitchFamily="2" charset="2"/>
              <a:buChar char="Ø"/>
              <a:defRPr/>
            </a:pPr>
            <a:r>
              <a:rPr lang="zh-CN" altLang="en-US" sz="2000" dirty="0"/>
              <a:t>按照募集与流通方式</a:t>
            </a:r>
            <a:r>
              <a:rPr lang="zh-CN" altLang="en-US" sz="2000" dirty="0" smtClean="0"/>
              <a:t>分为</a:t>
            </a:r>
            <a:endParaRPr lang="en-US" altLang="zh-CN" sz="2000" dirty="0" smtClean="0"/>
          </a:p>
          <a:p>
            <a:pPr marL="796925" lvl="1" indent="-457200">
              <a:defRPr/>
            </a:pPr>
            <a:r>
              <a:rPr lang="zh-CN" altLang="en-US" sz="1800" dirty="0" smtClean="0">
                <a:latin typeface="Times New Roman" pitchFamily="18" charset="0"/>
                <a:ea typeface="宋体" pitchFamily="2" charset="-122"/>
                <a:cs typeface="Times New Roman" pitchFamily="18" charset="0"/>
              </a:rPr>
              <a:t>公募基金</a:t>
            </a:r>
          </a:p>
          <a:p>
            <a:pPr marL="796925" lvl="1" indent="-457200">
              <a:defRPr/>
            </a:pPr>
            <a:r>
              <a:rPr lang="zh-CN" altLang="en-US" sz="1800" dirty="0">
                <a:latin typeface="Times New Roman" pitchFamily="18" charset="0"/>
                <a:ea typeface="宋体" pitchFamily="2" charset="-122"/>
                <a:cs typeface="Times New Roman" pitchFamily="18" charset="0"/>
              </a:rPr>
              <a:t>私募</a:t>
            </a:r>
            <a:r>
              <a:rPr lang="zh-CN" altLang="en-US" sz="1800" dirty="0" smtClean="0">
                <a:latin typeface="Times New Roman" pitchFamily="18" charset="0"/>
                <a:ea typeface="宋体" pitchFamily="2" charset="-122"/>
                <a:cs typeface="Times New Roman" pitchFamily="18" charset="0"/>
              </a:rPr>
              <a:t>基金 （</a:t>
            </a:r>
            <a:r>
              <a:rPr lang="zh-CN" altLang="en-US" sz="1800" dirty="0" smtClean="0">
                <a:solidFill>
                  <a:srgbClr val="FF0000"/>
                </a:solidFill>
                <a:latin typeface="Times New Roman" pitchFamily="18" charset="0"/>
                <a:ea typeface="宋体" pitchFamily="2" charset="-122"/>
                <a:cs typeface="Times New Roman" pitchFamily="18" charset="0"/>
              </a:rPr>
              <a:t>私募证券投资基金</a:t>
            </a:r>
            <a:r>
              <a:rPr lang="en-US" altLang="zh-CN" sz="1800" dirty="0" smtClean="0">
                <a:latin typeface="Times New Roman" pitchFamily="18" charset="0"/>
                <a:ea typeface="宋体" pitchFamily="2" charset="-122"/>
                <a:cs typeface="Times New Roman" pitchFamily="18" charset="0"/>
              </a:rPr>
              <a:t>+</a:t>
            </a:r>
            <a:r>
              <a:rPr lang="zh-CN" altLang="en-US" sz="1800" dirty="0" smtClean="0">
                <a:latin typeface="Times New Roman" pitchFamily="18" charset="0"/>
                <a:ea typeface="宋体" pitchFamily="2" charset="-122"/>
                <a:cs typeface="Times New Roman" pitchFamily="18" charset="0"/>
              </a:rPr>
              <a:t>私募股权基金（</a:t>
            </a:r>
            <a:r>
              <a:rPr lang="en-US" altLang="zh-CN" sz="1800" dirty="0" smtClean="0">
                <a:latin typeface="Times New Roman" pitchFamily="18" charset="0"/>
                <a:ea typeface="宋体" pitchFamily="2" charset="-122"/>
                <a:cs typeface="Times New Roman" pitchFamily="18" charset="0"/>
              </a:rPr>
              <a:t>PE/VC</a:t>
            </a:r>
            <a:r>
              <a:rPr lang="zh-CN" altLang="en-US" sz="1800" dirty="0" smtClean="0">
                <a:latin typeface="Times New Roman" pitchFamily="18" charset="0"/>
                <a:ea typeface="宋体" pitchFamily="2" charset="-122"/>
                <a:cs typeface="Times New Roman" pitchFamily="18" charset="0"/>
              </a:rPr>
              <a:t>））</a:t>
            </a:r>
            <a:endParaRPr lang="en-US" altLang="zh-CN" sz="1800" dirty="0" smtClean="0">
              <a:latin typeface="Times New Roman" pitchFamily="18" charset="0"/>
              <a:ea typeface="宋体" pitchFamily="2" charset="-122"/>
              <a:cs typeface="Times New Roman" pitchFamily="18" charset="0"/>
            </a:endParaRPr>
          </a:p>
          <a:p>
            <a:pPr marL="1138237" lvl="2" indent="-457200">
              <a:defRPr/>
            </a:pPr>
            <a:r>
              <a:rPr lang="zh-CN" altLang="en-US" sz="1800" dirty="0" smtClean="0">
                <a:latin typeface="Times New Roman" pitchFamily="18" charset="0"/>
                <a:ea typeface="宋体" pitchFamily="2" charset="-122"/>
                <a:cs typeface="Times New Roman" pitchFamily="18" charset="0"/>
              </a:rPr>
              <a:t>在出资人间建立了完备的契约合同的民间私下合伙投资</a:t>
            </a:r>
            <a:endParaRPr lang="en-US" altLang="zh-CN" sz="1800" dirty="0" smtClean="0">
              <a:latin typeface="Times New Roman" pitchFamily="18" charset="0"/>
              <a:ea typeface="宋体" pitchFamily="2" charset="-122"/>
              <a:cs typeface="Times New Roman" pitchFamily="18" charset="0"/>
            </a:endParaRPr>
          </a:p>
          <a:p>
            <a:pPr marL="681037" lvl="2" indent="0">
              <a:buFont typeface="Arial" charset="0"/>
              <a:buNone/>
              <a:defRPr/>
            </a:pPr>
            <a:r>
              <a:rPr lang="en-US" altLang="zh-CN" sz="1800" dirty="0" smtClean="0">
                <a:latin typeface="Times New Roman" pitchFamily="18" charset="0"/>
                <a:ea typeface="宋体" pitchFamily="2" charset="-122"/>
                <a:cs typeface="Times New Roman" pitchFamily="18" charset="0"/>
              </a:rPr>
              <a:t>Mutual Fund</a:t>
            </a:r>
            <a:r>
              <a:rPr lang="zh-CN" altLang="en-US" sz="1800" dirty="0" smtClean="0">
                <a:latin typeface="Times New Roman" pitchFamily="18" charset="0"/>
                <a:ea typeface="宋体" pitchFamily="2" charset="-122"/>
                <a:cs typeface="Times New Roman" pitchFamily="18" charset="0"/>
              </a:rPr>
              <a:t>（共同基金）</a:t>
            </a:r>
            <a:endParaRPr lang="en-US" altLang="zh-CN" sz="1800" dirty="0" smtClean="0">
              <a:latin typeface="Times New Roman" pitchFamily="18" charset="0"/>
              <a:ea typeface="宋体" pitchFamily="2" charset="-122"/>
              <a:cs typeface="Times New Roman" pitchFamily="18" charset="0"/>
            </a:endParaRPr>
          </a:p>
          <a:p>
            <a:pPr marL="681037" lvl="2" indent="0">
              <a:buFont typeface="Arial" charset="0"/>
              <a:buNone/>
              <a:defRPr/>
            </a:pPr>
            <a:r>
              <a:rPr lang="en-US" altLang="zh-CN" sz="1800" dirty="0" smtClean="0">
                <a:latin typeface="Times New Roman" pitchFamily="18" charset="0"/>
                <a:ea typeface="宋体" pitchFamily="2" charset="-122"/>
                <a:cs typeface="Times New Roman" pitchFamily="18" charset="0"/>
              </a:rPr>
              <a:t>Hedge Fund (</a:t>
            </a:r>
            <a:r>
              <a:rPr lang="zh-CN" altLang="en-US" sz="1800" dirty="0" smtClean="0">
                <a:latin typeface="Times New Roman" pitchFamily="18" charset="0"/>
                <a:ea typeface="宋体" pitchFamily="2" charset="-122"/>
                <a:cs typeface="Times New Roman" pitchFamily="18" charset="0"/>
              </a:rPr>
              <a:t>对冲基金</a:t>
            </a:r>
            <a:r>
              <a:rPr lang="en-US" altLang="zh-CN" sz="1800" dirty="0" smtClean="0">
                <a:latin typeface="Times New Roman" pitchFamily="18" charset="0"/>
                <a:ea typeface="宋体" pitchFamily="2" charset="-122"/>
                <a:cs typeface="Times New Roman" pitchFamily="18" charset="0"/>
              </a:rPr>
              <a:t>)</a:t>
            </a:r>
          </a:p>
          <a:p>
            <a:pPr marL="681037" lvl="2" indent="0">
              <a:buFont typeface="Arial" charset="0"/>
              <a:buNone/>
              <a:defRPr/>
            </a:pPr>
            <a:r>
              <a:rPr lang="en-US" altLang="zh-CN" sz="1800" dirty="0" smtClean="0">
                <a:latin typeface="Times New Roman" pitchFamily="18" charset="0"/>
                <a:ea typeface="宋体" pitchFamily="2" charset="-122"/>
                <a:cs typeface="Times New Roman" pitchFamily="18" charset="0"/>
              </a:rPr>
              <a:t>Private Equity</a:t>
            </a:r>
            <a:r>
              <a:rPr lang="zh-CN" altLang="en-US" sz="1800" dirty="0" smtClean="0">
                <a:latin typeface="Times New Roman" pitchFamily="18" charset="0"/>
                <a:ea typeface="宋体" pitchFamily="2" charset="-122"/>
                <a:cs typeface="Times New Roman" pitchFamily="18" charset="0"/>
              </a:rPr>
              <a:t>（私募股权）</a:t>
            </a:r>
            <a:endParaRPr lang="en-US" altLang="zh-CN" sz="1800" dirty="0" smtClean="0">
              <a:latin typeface="Times New Roman" pitchFamily="18" charset="0"/>
              <a:ea typeface="宋体" pitchFamily="2" charset="-122"/>
              <a:cs typeface="Times New Roman" pitchFamily="18" charset="0"/>
            </a:endParaRPr>
          </a:p>
          <a:p>
            <a:pPr marL="681037" lvl="2" indent="0">
              <a:buFont typeface="Arial" charset="0"/>
              <a:buNone/>
              <a:defRPr/>
            </a:pPr>
            <a:endParaRPr lang="zh-CN" altLang="en-US" sz="1800" dirty="0" smtClean="0">
              <a:latin typeface="Times New Roman" pitchFamily="18" charset="0"/>
              <a:ea typeface="宋体" pitchFamily="2" charset="-122"/>
              <a:cs typeface="Times New Roman" pitchFamily="18" charset="0"/>
            </a:endParaRPr>
          </a:p>
          <a:p>
            <a:pPr>
              <a:buFont typeface="Wingdings" panose="05000000000000000000" pitchFamily="2" charset="2"/>
              <a:buChar char="Ø"/>
              <a:defRPr/>
            </a:pPr>
            <a:r>
              <a:rPr lang="zh-CN" altLang="en-US" sz="2000" dirty="0"/>
              <a:t>按照国别范围分为</a:t>
            </a:r>
          </a:p>
          <a:p>
            <a:pPr marL="796925" lvl="1" indent="-457200">
              <a:defRPr/>
            </a:pPr>
            <a:r>
              <a:rPr lang="zh-CN" altLang="en-US" sz="1800" dirty="0" smtClean="0">
                <a:latin typeface="Times New Roman" pitchFamily="18" charset="0"/>
                <a:ea typeface="宋体" pitchFamily="2" charset="-122"/>
                <a:cs typeface="Times New Roman" pitchFamily="18" charset="0"/>
              </a:rPr>
              <a:t>在岸基金 ：本国募集资金并投资于本国证券市场的证券投资基金</a:t>
            </a:r>
          </a:p>
          <a:p>
            <a:pPr marL="796925" lvl="1" indent="-457200">
              <a:defRPr/>
            </a:pPr>
            <a:r>
              <a:rPr lang="zh-CN" altLang="en-US" sz="1800" dirty="0" smtClean="0">
                <a:latin typeface="Times New Roman" pitchFamily="18" charset="0"/>
                <a:ea typeface="宋体" pitchFamily="2" charset="-122"/>
                <a:cs typeface="Times New Roman" pitchFamily="18" charset="0"/>
              </a:rPr>
              <a:t>离岸基金：在他国发行证券基金单位并将募集的资金投资于本国或第三国证券市场的证券投资基金</a:t>
            </a:r>
            <a:r>
              <a:rPr lang="en-US" altLang="zh-CN" sz="1800" dirty="0" smtClean="0">
                <a:latin typeface="Times New Roman" pitchFamily="18" charset="0"/>
                <a:ea typeface="宋体" pitchFamily="2" charset="-122"/>
                <a:cs typeface="Times New Roman" pitchFamily="18" charset="0"/>
              </a:rPr>
              <a:t> (QDII</a:t>
            </a:r>
            <a:r>
              <a:rPr lang="zh-CN" altLang="en-US" sz="1800" dirty="0" smtClean="0">
                <a:latin typeface="Times New Roman" pitchFamily="18" charset="0"/>
                <a:ea typeface="宋体" pitchFamily="2" charset="-122"/>
                <a:cs typeface="Times New Roman" pitchFamily="18" charset="0"/>
              </a:rPr>
              <a:t>基金</a:t>
            </a:r>
            <a:r>
              <a:rPr lang="en-US" altLang="zh-CN" sz="1800" dirty="0" smtClean="0">
                <a:latin typeface="Times New Roman" pitchFamily="18" charset="0"/>
                <a:ea typeface="宋体" pitchFamily="2" charset="-122"/>
                <a:cs typeface="Times New Roman" pitchFamily="18" charset="0"/>
              </a:rPr>
              <a:t>)</a:t>
            </a:r>
            <a:endParaRPr lang="zh-CN" altLang="en-US" sz="1800" dirty="0" smtClean="0">
              <a:latin typeface="Times New Roman" pitchFamily="18" charset="0"/>
              <a:ea typeface="宋体" pitchFamily="2" charset="-122"/>
              <a:cs typeface="Times New Roman" pitchFamily="18" charset="0"/>
            </a:endParaRP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500" b="1" dirty="0" smtClean="0">
                <a:solidFill>
                  <a:srgbClr val="002060"/>
                </a:solidFill>
              </a:rPr>
              <a:t>基金的分类</a:t>
            </a:r>
            <a:endParaRPr lang="zh-CN" altLang="en-US" sz="3500" b="1" dirty="0">
              <a:solidFill>
                <a:srgbClr val="002060"/>
              </a:solidFill>
            </a:endParaRPr>
          </a:p>
        </p:txBody>
      </p:sp>
    </p:spTree>
    <p:extLst>
      <p:ext uri="{BB962C8B-B14F-4D97-AF65-F5344CB8AC3E}">
        <p14:creationId xmlns:p14="http://schemas.microsoft.com/office/powerpoint/2010/main" xmlns="" val="27128605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59027c1-e2d1-4201-834f-d976f4b4a299"/>
    <TaxKeywordTaxHTField xmlns="259027c1-e2d1-4201-834f-d976f4b4a299">
      <Terms xmlns="http://schemas.microsoft.com/office/infopath/2007/PartnerControls">
        <TermInfo xmlns="http://schemas.microsoft.com/office/infopath/2007/PartnerControls">
          <TermName xmlns="http://schemas.microsoft.com/office/infopath/2007/PartnerControls">Limited Access</TermName>
          <TermId xmlns="http://schemas.microsoft.com/office/infopath/2007/PartnerControls">7620621b-0b34-48b5-a3a1-cdfb378f6b5e</TermId>
        </TermInfo>
      </Terms>
    </TaxKeywordTaxHTField>
    <NGTagNote xmlns="b27d3cd5-3dbd-4d90-9e88-a0fd6e872698" xsi:nil="true"/>
    <Content_x0020_Type xmlns="b27d3cd5-3dbd-4d90-9e88-a0fd6e872698">PowerPoint</Content_x0020_Type>
    <Business xmlns="b27d3cd5-3dbd-4d90-9e88-a0fd6e872698">Global Services</Busines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9376E0D76902439D515AA65D9520E2" ma:contentTypeVersion="6" ma:contentTypeDescription="Create a new document." ma:contentTypeScope="" ma:versionID="e76e01d01e73956efbc68b3aeb8ab612">
  <xsd:schema xmlns:xsd="http://www.w3.org/2001/XMLSchema" xmlns:xs="http://www.w3.org/2001/XMLSchema" xmlns:p="http://schemas.microsoft.com/office/2006/metadata/properties" xmlns:ns2="259027c1-e2d1-4201-834f-d976f4b4a299" xmlns:ns3="b27d3cd5-3dbd-4d90-9e88-a0fd6e872698" targetNamespace="http://schemas.microsoft.com/office/2006/metadata/properties" ma:root="true" ma:fieldsID="f28d5cc2dfc6d32e1a79b686097e2df2" ns2:_="" ns3:_="">
    <xsd:import namespace="259027c1-e2d1-4201-834f-d976f4b4a299"/>
    <xsd:import namespace="b27d3cd5-3dbd-4d90-9e88-a0fd6e872698"/>
    <xsd:element name="properties">
      <xsd:complexType>
        <xsd:sequence>
          <xsd:element name="documentManagement">
            <xsd:complexType>
              <xsd:all>
                <xsd:element ref="ns2:TaxKeywordTaxHTField" minOccurs="0"/>
                <xsd:element ref="ns2:TaxCatchAll" minOccurs="0"/>
                <xsd:element ref="ns3:NGTagNote" minOccurs="0"/>
                <xsd:element ref="ns3:Business" minOccurs="0"/>
                <xsd:element ref="ns3:Content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027c1-e2d1-4201-834f-d976f4b4a29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9b2bcef9-e458-4013-904d-3dfddd452d1d"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d0f98135-b8cb-4b04-9492-4b491493259c}" ma:internalName="TaxCatchAll" ma:showField="CatchAllData" ma:web="259027c1-e2d1-4201-834f-d976f4b4a2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27d3cd5-3dbd-4d90-9e88-a0fd6e872698"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element name="Business" ma:index="12" nillable="true" ma:displayName="Business" ma:default="Corporate" ma:format="Dropdown" ma:internalName="Business">
      <xsd:simpleType>
        <xsd:restriction base="dms:Choice">
          <xsd:enumeration value="Corporate"/>
          <xsd:enumeration value="Global Exchange"/>
          <xsd:enumeration value="Global Markets"/>
          <xsd:enumeration value="Global Services"/>
        </xsd:restriction>
      </xsd:simpleType>
    </xsd:element>
    <xsd:element name="Content_x0020_Type" ma:index="13" nillable="true" ma:displayName="Content Type" ma:default="Word" ma:format="Dropdown" ma:internalName="Content_x0020_Type">
      <xsd:simpleType>
        <xsd:restriction base="dms:Choice">
          <xsd:enumeration value="Word"/>
          <xsd:enumeration value="Excel"/>
          <xsd:enumeration value="PowerPoi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368316-FFA6-44B9-AA9D-5313D9B1E546}">
  <ds:schemaRefs>
    <ds:schemaRef ds:uri="http://schemas.microsoft.com/sharepoint/v3/contenttype/forms"/>
  </ds:schemaRefs>
</ds:datastoreItem>
</file>

<file path=customXml/itemProps2.xml><?xml version="1.0" encoding="utf-8"?>
<ds:datastoreItem xmlns:ds="http://schemas.openxmlformats.org/officeDocument/2006/customXml" ds:itemID="{26BACB75-1C9D-43B5-B264-00F516D59F23}">
  <ds:schemaRefs>
    <ds:schemaRef ds:uri="http://purl.org/dc/elements/1.1/"/>
    <ds:schemaRef ds:uri="http://purl.org/dc/dcmitype/"/>
    <ds:schemaRef ds:uri="http://purl.org/dc/terms/"/>
    <ds:schemaRef ds:uri="259027c1-e2d1-4201-834f-d976f4b4a299"/>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b27d3cd5-3dbd-4d90-9e88-a0fd6e872698"/>
  </ds:schemaRefs>
</ds:datastoreItem>
</file>

<file path=customXml/itemProps3.xml><?xml version="1.0" encoding="utf-8"?>
<ds:datastoreItem xmlns:ds="http://schemas.openxmlformats.org/officeDocument/2006/customXml" ds:itemID="{F54EE6EF-B264-4DB3-8C49-383076F964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027c1-e2d1-4201-834f-d976f4b4a299"/>
    <ds:schemaRef ds:uri="b27d3cd5-3dbd-4d90-9e88-a0fd6e8726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1501</TotalTime>
  <Words>2502</Words>
  <Application>Microsoft Office PowerPoint</Application>
  <PresentationFormat>全屏显示(4:3)</PresentationFormat>
  <Paragraphs>432</Paragraphs>
  <Slides>32</Slides>
  <Notes>25</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35" baseType="lpstr">
      <vt:lpstr>Office 主题</vt:lpstr>
      <vt:lpstr>think-cell Slide</vt:lpstr>
      <vt:lpstr>Visio</vt:lpstr>
      <vt:lpstr>Mutual Fund Basis and Structure 共同基金基础和结构</vt:lpstr>
      <vt:lpstr>Outline</vt:lpstr>
      <vt:lpstr>Mutual Fund Basis 共同基金基础</vt:lpstr>
      <vt:lpstr>幻灯片 4</vt:lpstr>
      <vt:lpstr>幻灯片 5</vt:lpstr>
      <vt:lpstr>幻灯片 6</vt:lpstr>
      <vt:lpstr>幻灯片 7</vt:lpstr>
      <vt:lpstr>幻灯片 8</vt:lpstr>
      <vt:lpstr>幻灯片 9</vt:lpstr>
      <vt:lpstr>幻灯片 10</vt:lpstr>
      <vt:lpstr>幻灯片 11</vt:lpstr>
      <vt:lpstr>幻灯片 12</vt:lpstr>
      <vt:lpstr>幻灯片 13</vt:lpstr>
      <vt:lpstr>Mutual Fund Structure 共同基金的结构</vt:lpstr>
      <vt:lpstr>幻灯片 15</vt:lpstr>
      <vt:lpstr>幻灯片 16</vt:lpstr>
      <vt:lpstr>幻灯片 17</vt:lpstr>
      <vt:lpstr> </vt:lpstr>
      <vt:lpstr>幻灯片 19</vt:lpstr>
      <vt:lpstr>幻灯片 20</vt:lpstr>
      <vt:lpstr>幻灯片 21</vt:lpstr>
      <vt:lpstr>幻灯片 22</vt:lpstr>
      <vt:lpstr>幻灯片 23</vt:lpstr>
      <vt:lpstr>Business lines of IM Companies 1: Portfolio Management</vt:lpstr>
      <vt:lpstr>幻灯片 25</vt:lpstr>
      <vt:lpstr>IM Middle and Back office functions landscape</vt:lpstr>
      <vt:lpstr>Middle Office Function</vt:lpstr>
      <vt:lpstr>幻灯片 28</vt:lpstr>
      <vt:lpstr>中国目前的传统托管流程</vt:lpstr>
      <vt:lpstr>中国目前的传统托管流程 China Current Custodian Model - Generic exchange securities trading workflow </vt:lpstr>
      <vt:lpstr>幻灯片 31</vt:lpstr>
      <vt:lpstr>幻灯片 32</vt:lpstr>
    </vt:vector>
  </TitlesOfParts>
  <Company>State Street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Title Arial Regular 33 Pt, Title Case</dc:title>
  <dc:creator>Kowan, Joseph F</dc:creator>
  <cp:keywords>Limited Access</cp:keywords>
  <cp:lastModifiedBy>lenovo</cp:lastModifiedBy>
  <cp:revision>53</cp:revision>
  <dcterms:created xsi:type="dcterms:W3CDTF">2015-03-03T15:07:25Z</dcterms:created>
  <dcterms:modified xsi:type="dcterms:W3CDTF">2019-10-10T02:09:51Z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0x010100929376E0D76902439D515AA65D9520E2</vt:lpwstr>
  </property>
  <property fmtid="{D5CDD505-2E9C-101B-9397-08002B2CF9AE}" pid="3" name="TaxKeyword">
    <vt:lpwstr/>
  </property>
  <property fmtid="{D5CDD505-2E9C-101B-9397-08002B2CF9AE}" pid="4" name="Order">
    <vt:r8>7300</vt:r8>
  </property>
  <property fmtid="{D5CDD505-2E9C-101B-9397-08002B2CF9AE}" pid="5" name="TitusGUID">
    <vt:lpwstr>dd6ec39f-7311-407c-92eb-de9bc7c1b828</vt:lpwstr>
  </property>
  <property fmtid="{D5CDD505-2E9C-101B-9397-08002B2CF9AE}" pid="6" name="SSCClassification">
    <vt:lpwstr>LA</vt:lpwstr>
  </property>
  <property fmtid="{D5CDD505-2E9C-101B-9397-08002B2CF9AE}" pid="7" name="SSCVisualMarks">
    <vt:lpwstr>N</vt:lpwstr>
  </property>
</Properties>
</file>