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docProps/custom.xml" ContentType="application/vnd.openxmlformats-officedocument.custom-properties+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emf" ContentType="image/x-emf"/>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4"/>
  </p:sldMasterIdLst>
  <p:notesMasterIdLst>
    <p:notesMasterId r:id="rId38"/>
  </p:notesMasterIdLst>
  <p:sldIdLst>
    <p:sldId id="347" r:id="rId5"/>
    <p:sldId id="496" r:id="rId6"/>
    <p:sldId id="525" r:id="rId7"/>
    <p:sldId id="526" r:id="rId8"/>
    <p:sldId id="497" r:id="rId9"/>
    <p:sldId id="498" r:id="rId10"/>
    <p:sldId id="499" r:id="rId11"/>
    <p:sldId id="500" r:id="rId12"/>
    <p:sldId id="501" r:id="rId13"/>
    <p:sldId id="502" r:id="rId14"/>
    <p:sldId id="503" r:id="rId15"/>
    <p:sldId id="504" r:id="rId16"/>
    <p:sldId id="505" r:id="rId17"/>
    <p:sldId id="506" r:id="rId18"/>
    <p:sldId id="507" r:id="rId19"/>
    <p:sldId id="508" r:id="rId20"/>
    <p:sldId id="509" r:id="rId21"/>
    <p:sldId id="510" r:id="rId22"/>
    <p:sldId id="511" r:id="rId23"/>
    <p:sldId id="512" r:id="rId24"/>
    <p:sldId id="513" r:id="rId25"/>
    <p:sldId id="514" r:id="rId26"/>
    <p:sldId id="527" r:id="rId27"/>
    <p:sldId id="516" r:id="rId28"/>
    <p:sldId id="517" r:id="rId29"/>
    <p:sldId id="518" r:id="rId30"/>
    <p:sldId id="519" r:id="rId31"/>
    <p:sldId id="520" r:id="rId32"/>
    <p:sldId id="521" r:id="rId33"/>
    <p:sldId id="522" r:id="rId34"/>
    <p:sldId id="523" r:id="rId35"/>
    <p:sldId id="524" r:id="rId36"/>
    <p:sldId id="351" r:id="rId37"/>
  </p:sldIdLst>
  <p:sldSz cx="9144000" cy="6858000" type="screen4x3"/>
  <p:notesSz cx="6858000" cy="9144000"/>
  <p:custDataLst>
    <p:tags r:id="rId3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owan, Joseph F" initials="JFK"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65CCE9"/>
    <a:srgbClr val="007298"/>
    <a:srgbClr val="215C9F"/>
    <a:srgbClr val="E4ECF0"/>
    <a:srgbClr val="AA1A33"/>
    <a:srgbClr val="C5DCE9"/>
    <a:srgbClr val="B9D2DC"/>
    <a:srgbClr val="A5A5A5"/>
    <a:srgbClr val="5E4565"/>
    <a:srgbClr val="F56E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9" autoAdjust="0"/>
    <p:restoredTop sz="90874" autoAdjust="0"/>
  </p:normalViewPr>
  <p:slideViewPr>
    <p:cSldViewPr showGuides="1">
      <p:cViewPr varScale="1">
        <p:scale>
          <a:sx n="94" d="100"/>
          <a:sy n="94" d="100"/>
        </p:scale>
        <p:origin x="-1278" y="-96"/>
      </p:cViewPr>
      <p:guideLst>
        <p:guide orient="horz" pos="144"/>
        <p:guide orient="horz" pos="4080"/>
        <p:guide orient="horz" pos="3936"/>
        <p:guide orient="horz" pos="1584"/>
        <p:guide pos="3168"/>
        <p:guide pos="288"/>
        <p:guide pos="5472"/>
        <p:guide pos="3840"/>
        <p:guide pos="4560"/>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84" d="100"/>
          <a:sy n="84" d="100"/>
        </p:scale>
        <p:origin x="-876" y="-7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2883FE-777B-4DCD-91BE-BB31B4C83187}" type="datetimeFigureOut">
              <a:rPr lang="en-US" smtClean="0"/>
              <a:pPr/>
              <a:t>10/10/2019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A41727-6B1C-44C6-9621-FBBE756D9767}" type="slidenum">
              <a:rPr lang="en-US" smtClean="0"/>
              <a:pPr/>
              <a:t>‹#›</a:t>
            </a:fld>
            <a:endParaRPr lang="en-US" dirty="0"/>
          </a:p>
        </p:txBody>
      </p:sp>
    </p:spTree>
    <p:extLst>
      <p:ext uri="{BB962C8B-B14F-4D97-AF65-F5344CB8AC3E}">
        <p14:creationId xmlns="" xmlns:p14="http://schemas.microsoft.com/office/powerpoint/2010/main" val="4221435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mutualfunds.about.com/od/mutualfundbasics/a/prospectus.htm"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www.sec.gov/edgar/searchedgar/prospectus.htm" TargetMode="External"/><Relationship Id="rId5" Type="http://schemas.openxmlformats.org/officeDocument/2006/relationships/hyperlink" Target="http://mutualfunds.about.com/od/mutualfundglossary/g/expense_ratio.htm" TargetMode="External"/><Relationship Id="rId4" Type="http://schemas.openxmlformats.org/officeDocument/2006/relationships/hyperlink" Target="https://personal.vanguard.com/us/LiteratureRequest?FW_Activity=FindLiteratureActivity&amp;FW_Event=category&amp;cat_cd=PRRP&amp;sub_cat_cd=MFPR&amp;entryPoint=PUB&amp;usage_cat=PRRPMFPR&amp;prefill=accept"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4819"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34820" name="灯片编号占位符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0AF58EC-7CC9-403D-9EC3-853889BD56FA}" type="slidenum">
              <a:rPr lang="zh-CN" altLang="en-US" smtClean="0"/>
              <a:pPr eaLnBrk="1" hangingPunct="1"/>
              <a:t>2</a:t>
            </a:fld>
            <a:endParaRPr lang="zh-CN"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zh-CN" b="1" smtClean="0"/>
              <a:t>Expense ratio:</a:t>
            </a:r>
          </a:p>
          <a:p>
            <a:pPr eaLnBrk="1" hangingPunct="1"/>
            <a:endParaRPr lang="en-US" altLang="zh-CN" smtClean="0"/>
          </a:p>
          <a:p>
            <a:pPr eaLnBrk="1" hangingPunct="1"/>
            <a:r>
              <a:rPr lang="en-US" altLang="zh-CN" smtClean="0"/>
              <a:t>A measure of the fund's total annual expenses expressed as a percentage of the fund's net assets. For example, an expense ratio of 1 percent represents an annual charge to the fund's assets—including your proportional interest in those assets—of 1 percent every year.</a:t>
            </a:r>
          </a:p>
          <a:p>
            <a:pPr eaLnBrk="1" hangingPunct="1"/>
            <a:endParaRPr lang="en-US" altLang="zh-CN" smtClean="0"/>
          </a:p>
        </p:txBody>
      </p:sp>
      <p:sp>
        <p:nvSpPr>
          <p:cNvPr id="40964"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79D99ED-4266-45F7-B450-8E0075A2E6D2}" type="slidenum">
              <a:rPr lang="zh-CN" altLang="en-US" smtClean="0"/>
              <a:pPr eaLnBrk="1" hangingPunct="1"/>
              <a:t>13</a:t>
            </a:fld>
            <a:endParaRPr lang="zh-CN"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zh-CN" sz="1400" smtClean="0"/>
              <a:t>Fee chart: let you compare costs among different funds</a:t>
            </a:r>
          </a:p>
          <a:p>
            <a:pPr eaLnBrk="1" hangingPunct="1"/>
            <a:endParaRPr lang="en-US" altLang="zh-CN" sz="1400" smtClean="0"/>
          </a:p>
          <a:p>
            <a:pPr eaLnBrk="1" hangingPunct="1"/>
            <a:r>
              <a:rPr lang="en-US" altLang="zh-CN" smtClean="0"/>
              <a:t>payable over      1 year    3 years      5 years      10 years</a:t>
            </a:r>
          </a:p>
          <a:p>
            <a:pPr eaLnBrk="1" hangingPunct="1"/>
            <a:r>
              <a:rPr lang="en-US" altLang="zh-CN" smtClean="0"/>
              <a:t>Class A units      $ 11.79   37.16       65.13         148.26</a:t>
            </a:r>
          </a:p>
          <a:p>
            <a:pPr eaLnBrk="1" hangingPunct="1"/>
            <a:r>
              <a:rPr lang="en-US" altLang="zh-CN" smtClean="0"/>
              <a:t>Class I units       $ 0.10    0.32        0.57          1.29 by </a:t>
            </a:r>
          </a:p>
          <a:p>
            <a:pPr eaLnBrk="1" hangingPunct="1"/>
            <a:endParaRPr lang="en-US" altLang="zh-CN" smtClean="0"/>
          </a:p>
          <a:p>
            <a:pPr eaLnBrk="1" hangingPunct="1"/>
            <a:r>
              <a:rPr lang="en-US" altLang="zh-CN" smtClean="0"/>
              <a:t>showing you the costs associated with investing a hypothetical $1,000 over a 1-, 3-, 5-, and 10-year period with 5% return </a:t>
            </a:r>
          </a:p>
          <a:p>
            <a:pPr eaLnBrk="1" hangingPunct="1">
              <a:spcBef>
                <a:spcPct val="0"/>
              </a:spcBef>
            </a:pPr>
            <a:endParaRPr lang="zh-CN" altLang="en-US" smtClean="0"/>
          </a:p>
        </p:txBody>
      </p:sp>
      <p:sp>
        <p:nvSpPr>
          <p:cNvPr id="41988" name="灯片编号占位符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D25B42FE-80FA-493B-8A5A-002E0B2F832C}" type="slidenum">
              <a:rPr lang="zh-CN" altLang="en-US" smtClean="0"/>
              <a:pPr eaLnBrk="1" hangingPunct="1"/>
              <a:t>14</a:t>
            </a:fld>
            <a:endParaRPr lang="zh-CN"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3011"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43012" name="灯片编号占位符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929358C-3015-46BA-AEE2-94F1B96C8B35}" type="slidenum">
              <a:rPr lang="zh-CN" altLang="en-US" smtClean="0"/>
              <a:pPr eaLnBrk="1" hangingPunct="1"/>
              <a:t>15</a:t>
            </a:fld>
            <a:endParaRPr lang="zh-CN"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4036" name="灯片编号占位符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32FC622-7273-4FB3-B28A-A0369FEA2F0E}" type="slidenum">
              <a:rPr lang="zh-CN" altLang="en-US" smtClean="0"/>
              <a:pPr eaLnBrk="1" hangingPunct="1"/>
              <a:t>16</a:t>
            </a:fld>
            <a:endParaRPr lang="zh-CN"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5059"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45060" name="灯片编号占位符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DD35BA9-F41E-4DCF-A837-6B4EF98C49E2}" type="slidenum">
              <a:rPr lang="zh-CN" altLang="en-US" smtClean="0"/>
              <a:pPr eaLnBrk="1" hangingPunct="1"/>
              <a:t>17</a:t>
            </a:fld>
            <a:endParaRPr lang="zh-CN"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6083"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46084" name="灯片编号占位符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3655D17-1E6D-4794-AFD8-89DC9CC641C2}" type="slidenum">
              <a:rPr lang="zh-CN" altLang="en-US" smtClean="0"/>
              <a:pPr eaLnBrk="1" hangingPunct="1"/>
              <a:t>18</a:t>
            </a:fld>
            <a:endParaRPr lang="zh-CN"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7107"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47108" name="灯片编号占位符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5F76985-C5EA-42B2-9592-BED379C98C04}" type="slidenum">
              <a:rPr lang="zh-CN" altLang="en-US" smtClean="0"/>
              <a:pPr eaLnBrk="1" hangingPunct="1"/>
              <a:t>19</a:t>
            </a:fld>
            <a:endParaRPr lang="zh-CN"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8131"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48132" name="灯片编号占位符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08C7EB9-A08E-4A1F-B44A-69B72CFD2B69}" type="slidenum">
              <a:rPr lang="zh-CN" altLang="en-US" smtClean="0"/>
              <a:pPr eaLnBrk="1" hangingPunct="1"/>
              <a:t>20</a:t>
            </a:fld>
            <a:endParaRPr lang="zh-CN"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9155"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49156" name="灯片编号占位符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84FE4C1-69EA-4B35-B69E-3AE162888574}" type="slidenum">
              <a:rPr lang="zh-CN" altLang="en-US" smtClean="0"/>
              <a:pPr eaLnBrk="1" hangingPunct="1"/>
              <a:t>21</a:t>
            </a:fld>
            <a:endParaRPr lang="zh-CN"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50179"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50180" name="灯片编号占位符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44540FE-5943-4582-86EE-9A1FC0C6EC80}" type="slidenum">
              <a:rPr lang="zh-CN" altLang="en-US" smtClean="0"/>
              <a:pPr eaLnBrk="1" hangingPunct="1"/>
              <a:t>22</a:t>
            </a:fld>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4819"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34820" name="灯片编号占位符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0AF58EC-7CC9-403D-9EC3-853889BD56FA}" type="slidenum">
              <a:rPr lang="zh-CN" altLang="en-US" smtClean="0"/>
              <a:pPr eaLnBrk="1" hangingPunct="1"/>
              <a:t>3</a:t>
            </a:fld>
            <a:endParaRPr lang="zh-CN"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52227"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52228" name="灯片编号占位符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B3A5734-5220-4EB6-890C-EAF277575874}" type="slidenum">
              <a:rPr lang="zh-CN" altLang="en-US" smtClean="0"/>
              <a:pPr eaLnBrk="1" hangingPunct="1"/>
              <a:t>24</a:t>
            </a:fld>
            <a:endParaRPr lang="zh-CN"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53251"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53252" name="灯片编号占位符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A6B9F3C-F8F2-405B-8752-C8264EB7CF95}" type="slidenum">
              <a:rPr lang="zh-CN" altLang="en-US" smtClean="0"/>
              <a:pPr eaLnBrk="1" hangingPunct="1"/>
              <a:t>25</a:t>
            </a:fld>
            <a:endParaRPr lang="zh-CN"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54275"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54276" name="灯片编号占位符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4C1DDE5-4B37-4B9D-A5D7-BD26A21D93F5}" type="slidenum">
              <a:rPr lang="zh-CN" altLang="en-US" smtClean="0"/>
              <a:pPr eaLnBrk="1" hangingPunct="1"/>
              <a:t>26</a:t>
            </a:fld>
            <a:endParaRPr lang="zh-CN"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55299"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55300" name="灯片编号占位符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C93FEDA-DF39-49C7-A8E2-D29DCCC5EF52}" type="slidenum">
              <a:rPr lang="zh-CN" altLang="en-US" smtClean="0"/>
              <a:pPr eaLnBrk="1" hangingPunct="1"/>
              <a:t>27</a:t>
            </a:fld>
            <a:endParaRPr lang="zh-CN"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56323"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56324" name="灯片编号占位符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1141C26-3451-43AE-B5AE-F1C54E8BBA64}" type="slidenum">
              <a:rPr lang="zh-CN" altLang="en-US" smtClean="0"/>
              <a:pPr eaLnBrk="1" hangingPunct="1"/>
              <a:t>28</a:t>
            </a:fld>
            <a:endParaRPr lang="zh-CN"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57347"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57348" name="灯片编号占位符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1BB99F6-DCDA-4558-BA2F-D8A06A180FF9}" type="slidenum">
              <a:rPr lang="zh-CN" altLang="en-US" smtClean="0"/>
              <a:pPr eaLnBrk="1" hangingPunct="1"/>
              <a:t>29</a:t>
            </a:fld>
            <a:endParaRPr lang="zh-CN" alt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58371"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58372" name="灯片编号占位符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357CFE6-2F43-409D-8B3D-DF53120D139D}" type="slidenum">
              <a:rPr lang="zh-CN" altLang="en-US" smtClean="0"/>
              <a:pPr eaLnBrk="1" hangingPunct="1"/>
              <a:t>30</a:t>
            </a:fld>
            <a:endParaRPr lang="zh-CN" alt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59395"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59396" name="灯片编号占位符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6E14908-DC27-46D2-A18F-E5B5953569C9}" type="slidenum">
              <a:rPr lang="zh-CN" altLang="en-US" smtClean="0"/>
              <a:pPr eaLnBrk="1" hangingPunct="1"/>
              <a:t>31</a:t>
            </a:fld>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4819"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34820" name="灯片编号占位符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0AF58EC-7CC9-403D-9EC3-853889BD56FA}" type="slidenum">
              <a:rPr lang="zh-CN" altLang="en-US" smtClean="0"/>
              <a:pPr eaLnBrk="1" hangingPunct="1"/>
              <a:t>4</a:t>
            </a:fld>
            <a:endParaRPr lang="zh-CN"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DA41727-6B1C-44C6-9621-FBBE756D9767}" type="slidenum">
              <a:rPr lang="en-US" smtClean="0"/>
              <a:pPr/>
              <a:t>5</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5843"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smtClean="0"/>
              <a:t>理清资金的性质很重要，可以长期使用的资金可以投资于股票型基金和混合基金，而短期资金需要流动性，则适合投资债券型和货币型的基金</a:t>
            </a:r>
          </a:p>
          <a:p>
            <a:r>
              <a:rPr lang="zh-CN" altLang="en-US" dirty="0" smtClean="0"/>
              <a:t>　　股票型基金预期收益率较高，但不适合短期投资，其投资期一般应该</a:t>
            </a:r>
            <a:r>
              <a:rPr lang="en-US" altLang="zh-CN" dirty="0" smtClean="0"/>
              <a:t>5</a:t>
            </a:r>
            <a:r>
              <a:rPr lang="zh-CN" altLang="en-US" dirty="0" smtClean="0"/>
              <a:t>年以上。这样既可以抵御一些投资价值短期波动的风险，又可获得长期增值的机会，预期收益率会比较高。这里需要强调的是，我们一定要捺得住长期投资的寂寞，在</a:t>
            </a:r>
            <a:r>
              <a:rPr lang="en-US" altLang="zh-CN" dirty="0" smtClean="0"/>
              <a:t>2006</a:t>
            </a:r>
            <a:r>
              <a:rPr lang="zh-CN" altLang="en-US" dirty="0" smtClean="0"/>
              <a:t>年的牛市行情中，如果自己手中的股票型基金一直持有，那么收益翻番便轻而易举，但很多人选择了提前赎回。因此建议投资者在股票市场上涨趋势明显的情况下，一定要耐心持有手中的优质基金。</a:t>
            </a:r>
            <a:br>
              <a:rPr lang="zh-CN" altLang="en-US" dirty="0" smtClean="0"/>
            </a:br>
            <a:r>
              <a:rPr lang="zh-CN" altLang="en-US" dirty="0" smtClean="0"/>
              <a:t>　　保本基金是在一定的投资期内（比如</a:t>
            </a:r>
            <a:r>
              <a:rPr lang="en-US" altLang="zh-CN" dirty="0" smtClean="0"/>
              <a:t>3</a:t>
            </a:r>
            <a:r>
              <a:rPr lang="zh-CN" altLang="en-US" dirty="0" smtClean="0"/>
              <a:t>年或</a:t>
            </a:r>
            <a:r>
              <a:rPr lang="en-US" altLang="zh-CN" dirty="0" smtClean="0"/>
              <a:t>5</a:t>
            </a:r>
            <a:r>
              <a:rPr lang="zh-CN" altLang="en-US" dirty="0" smtClean="0"/>
              <a:t>年），为投资者提供一定本金保障的理财品种，因此也适合长期投资。如果中间赎回的话，不但手续费高，本金也无法得到保障。</a:t>
            </a:r>
          </a:p>
          <a:p>
            <a:r>
              <a:rPr lang="zh-CN" altLang="en-US" dirty="0" smtClean="0"/>
              <a:t>　　投资期限</a:t>
            </a:r>
            <a:r>
              <a:rPr lang="en-US" altLang="zh-CN" dirty="0" smtClean="0"/>
              <a:t>2</a:t>
            </a:r>
            <a:r>
              <a:rPr lang="zh-CN" altLang="en-US" dirty="0" smtClean="0"/>
              <a:t>－</a:t>
            </a:r>
            <a:r>
              <a:rPr lang="en-US" altLang="zh-CN" dirty="0" smtClean="0"/>
              <a:t>5</a:t>
            </a:r>
            <a:r>
              <a:rPr lang="zh-CN" altLang="en-US" dirty="0" smtClean="0"/>
              <a:t>年的中期投资，除了股票类基金这类风险高的基金产品，还要加入一些收益比较稳定的债券型或平衡型基金，以获得比较稳定的现金流。</a:t>
            </a:r>
          </a:p>
          <a:p>
            <a:r>
              <a:rPr lang="zh-CN" altLang="en-US" dirty="0" smtClean="0"/>
              <a:t>　　投资期限在</a:t>
            </a:r>
            <a:r>
              <a:rPr lang="en-US" altLang="zh-CN" dirty="0" smtClean="0"/>
              <a:t>2</a:t>
            </a:r>
            <a:r>
              <a:rPr lang="zh-CN" altLang="en-US" dirty="0" smtClean="0"/>
              <a:t>年以下的短期投资，投资的重点就应该放在债券型基金、货币市场基金这类低风险、收益稳定的基金产品上。货币基金，流动性几乎等同于活期存款，又因其不收取申购、赎回费用，投资者在用款的时候可以随时赎回变现，是短期投资者现金管理的工具。</a:t>
            </a:r>
          </a:p>
          <a:p>
            <a:endParaRPr lang="zh-CN" altLang="en-US" dirty="0" smtClean="0"/>
          </a:p>
        </p:txBody>
      </p:sp>
      <p:sp>
        <p:nvSpPr>
          <p:cNvPr id="35844" name="灯片编号占位符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68D399C-8289-47E9-9432-3A0CA513A0B3}" type="slidenum">
              <a:rPr lang="zh-CN" altLang="en-US" smtClean="0"/>
              <a:pPr eaLnBrk="1" hangingPunct="1"/>
              <a:t>7</a:t>
            </a:fld>
            <a:endParaRPr lang="zh-CN"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 name="备注占位符 2"/>
          <p:cNvSpPr>
            <a:spLocks noGrp="1"/>
          </p:cNvSpPr>
          <p:nvPr>
            <p:ph type="body" idx="1"/>
          </p:nvPr>
        </p:nvSpPr>
        <p:spPr/>
        <p:txBody>
          <a:bodyPr>
            <a:normAutofit fontScale="77500" lnSpcReduction="20000"/>
          </a:bodyPr>
          <a:lstStyle/>
          <a:p>
            <a:pPr eaLnBrk="1" fontAlgn="auto" hangingPunct="1">
              <a:spcBef>
                <a:spcPts val="0"/>
              </a:spcBef>
              <a:spcAft>
                <a:spcPts val="0"/>
              </a:spcAft>
              <a:defRPr/>
            </a:pPr>
            <a:r>
              <a:rPr lang="en-US" altLang="zh-CN" dirty="0" smtClean="0"/>
              <a:t>Mutual funds must provide a copy of the fund</a:t>
            </a:r>
            <a:r>
              <a:rPr lang="zh-CN" altLang="en-US" dirty="0" smtClean="0"/>
              <a:t> </a:t>
            </a:r>
            <a:r>
              <a:rPr lang="en-US" altLang="zh-CN" dirty="0" smtClean="0"/>
              <a:t>prospectus to shareholders after they purchase shares, but investors can � and should � request and read the fund </a:t>
            </a:r>
            <a:r>
              <a:rPr lang="zh-CN" altLang="en-US" dirty="0" smtClean="0"/>
              <a:t> </a:t>
            </a:r>
            <a:r>
              <a:rPr lang="en-US" altLang="zh-CN" dirty="0" smtClean="0"/>
              <a:t>prospectus before making an investment decision. There are two kinds of prospectuses: </a:t>
            </a:r>
          </a:p>
          <a:p>
            <a:pPr marL="228600" indent="-228600" eaLnBrk="1" fontAlgn="auto" hangingPunct="1">
              <a:spcBef>
                <a:spcPts val="0"/>
              </a:spcBef>
              <a:spcAft>
                <a:spcPts val="0"/>
              </a:spcAft>
              <a:buFontTx/>
              <a:buAutoNum type="arabicParenBoth"/>
              <a:defRPr/>
            </a:pPr>
            <a:r>
              <a:rPr lang="en-US" altLang="zh-CN" dirty="0" smtClean="0"/>
              <a:t>the statutory prospectus; and </a:t>
            </a:r>
          </a:p>
          <a:p>
            <a:pPr marL="228600" indent="-228600" eaLnBrk="1" fontAlgn="auto" hangingPunct="1">
              <a:spcBef>
                <a:spcPts val="0"/>
              </a:spcBef>
              <a:spcAft>
                <a:spcPts val="0"/>
              </a:spcAft>
              <a:buFontTx/>
              <a:buAutoNum type="arabicParenBoth"/>
              <a:defRPr/>
            </a:pPr>
            <a:r>
              <a:rPr lang="en-US" altLang="zh-CN" dirty="0" smtClean="0"/>
              <a:t>the Summary Prospectus. The statutory prospectus is the traditional, long-form prospectus with which most mutual fund investors are familiar. The Summary Prospectus, which is used by many funds, is just a few pages long and contains key information about a fund.</a:t>
            </a:r>
          </a:p>
          <a:p>
            <a:pPr eaLnBrk="1" fontAlgn="auto" hangingPunct="1">
              <a:spcBef>
                <a:spcPts val="0"/>
              </a:spcBef>
              <a:spcAft>
                <a:spcPts val="0"/>
              </a:spcAft>
              <a:defRPr/>
            </a:pPr>
            <a:endParaRPr lang="en-US" altLang="zh-CN" dirty="0" smtClean="0"/>
          </a:p>
          <a:p>
            <a:pPr eaLnBrk="1" fontAlgn="auto" hangingPunct="1">
              <a:spcBef>
                <a:spcPts val="0"/>
              </a:spcBef>
              <a:spcAft>
                <a:spcPts val="0"/>
              </a:spcAft>
              <a:defRPr/>
            </a:pPr>
            <a:r>
              <a:rPr lang="en-US" altLang="zh-CN" dirty="0" smtClean="0"/>
              <a:t>Both kinds of prospectuses contain important information, including the fund's investment objectives or goals, its strategies for achieving those goals, the principal risks of investing in the fund, the fund</a:t>
            </a:r>
            <a:r>
              <a:rPr lang="zh-CN" altLang="en-US" dirty="0" smtClean="0"/>
              <a:t> </a:t>
            </a:r>
            <a:r>
              <a:rPr lang="en-US" altLang="zh-CN" dirty="0" smtClean="0"/>
              <a:t>fees and expenses, and its past performance. Investors can find more detailed information in the statutory prospectus, including information relating to the fund</a:t>
            </a:r>
            <a:r>
              <a:rPr lang="zh-CN" altLang="en-US" dirty="0" smtClean="0"/>
              <a:t> </a:t>
            </a:r>
            <a:r>
              <a:rPr lang="en-US" altLang="zh-CN" dirty="0" smtClean="0"/>
              <a:t>investment advisers and portfolio managers and details on how to purchase and redeem shares.</a:t>
            </a:r>
          </a:p>
          <a:p>
            <a:pPr eaLnBrk="1" fontAlgn="auto" hangingPunct="1">
              <a:spcBef>
                <a:spcPts val="0"/>
              </a:spcBef>
              <a:spcAft>
                <a:spcPts val="0"/>
              </a:spcAft>
              <a:defRPr/>
            </a:pPr>
            <a:endParaRPr lang="en-US" altLang="zh-CN" dirty="0" smtClean="0"/>
          </a:p>
          <a:p>
            <a:pPr eaLnBrk="1" fontAlgn="auto" hangingPunct="1">
              <a:spcBef>
                <a:spcPts val="0"/>
              </a:spcBef>
              <a:spcAft>
                <a:spcPts val="0"/>
              </a:spcAft>
              <a:defRPr/>
            </a:pPr>
            <a:r>
              <a:rPr lang="en-US" altLang="zh-CN" dirty="0" smtClean="0"/>
              <a:t>The SEC specifies the kinds of information that must be included in fund prospectuses and requires funds to present key data, such as fees and past performance, in a standard format so that investors can readily compare different funds. Review a fund</a:t>
            </a:r>
            <a:r>
              <a:rPr lang="zh-CN" altLang="en-US" dirty="0" smtClean="0"/>
              <a:t> </a:t>
            </a:r>
            <a:r>
              <a:rPr lang="en-US" altLang="zh-CN" dirty="0" smtClean="0"/>
              <a:t>prospectus carefully and use tools such as a mutual fund cost calculator when analyzing and comparing funds.</a:t>
            </a:r>
            <a:endParaRPr lang="zh-CN" altLang="en-US" dirty="0" smtClean="0"/>
          </a:p>
          <a:p>
            <a:pPr eaLnBrk="1" fontAlgn="auto" hangingPunct="1">
              <a:spcBef>
                <a:spcPts val="0"/>
              </a:spcBef>
              <a:spcAft>
                <a:spcPts val="0"/>
              </a:spcAft>
              <a:defRPr/>
            </a:pPr>
            <a:endParaRPr lang="zh-CN" altLang="en-US" dirty="0" smtClean="0"/>
          </a:p>
          <a:p>
            <a:pPr eaLnBrk="1" fontAlgn="auto" hangingPunct="1">
              <a:spcBef>
                <a:spcPts val="0"/>
              </a:spcBef>
              <a:spcAft>
                <a:spcPts val="0"/>
              </a:spcAft>
              <a:defRPr/>
            </a:pPr>
            <a:r>
              <a:rPr lang="en-US" altLang="zh-CN" dirty="0" smtClean="0"/>
              <a:t>1. Part A, the prospectus, which contains information the regulators believe</a:t>
            </a:r>
          </a:p>
          <a:p>
            <a:pPr eaLnBrk="1" fontAlgn="auto" hangingPunct="1">
              <a:spcBef>
                <a:spcPts val="0"/>
              </a:spcBef>
              <a:spcAft>
                <a:spcPts val="0"/>
              </a:spcAft>
              <a:defRPr/>
            </a:pPr>
            <a:r>
              <a:rPr lang="en-US" altLang="zh-CN" dirty="0" smtClean="0"/>
              <a:t>to be essential to an investor making an informed decision whether to</a:t>
            </a:r>
          </a:p>
          <a:p>
            <a:pPr eaLnBrk="1" fontAlgn="auto" hangingPunct="1">
              <a:spcBef>
                <a:spcPts val="0"/>
              </a:spcBef>
              <a:spcAft>
                <a:spcPts val="0"/>
              </a:spcAft>
              <a:defRPr/>
            </a:pPr>
            <a:r>
              <a:rPr lang="en-US" altLang="zh-CN" dirty="0" smtClean="0"/>
              <a:t>purchase the fund’s shares;</a:t>
            </a:r>
          </a:p>
          <a:p>
            <a:pPr eaLnBrk="1" fontAlgn="auto" hangingPunct="1">
              <a:spcBef>
                <a:spcPts val="0"/>
              </a:spcBef>
              <a:spcAft>
                <a:spcPts val="0"/>
              </a:spcAft>
              <a:defRPr/>
            </a:pPr>
            <a:endParaRPr lang="en-US" altLang="zh-CN" dirty="0" smtClean="0"/>
          </a:p>
          <a:p>
            <a:pPr eaLnBrk="1" fontAlgn="auto" hangingPunct="1">
              <a:spcBef>
                <a:spcPts val="0"/>
              </a:spcBef>
              <a:spcAft>
                <a:spcPts val="0"/>
              </a:spcAft>
              <a:defRPr/>
            </a:pPr>
            <a:r>
              <a:rPr lang="en-US" altLang="zh-CN" dirty="0" smtClean="0"/>
              <a:t>2. Part B, the statement of additional information (SAI), which contains</a:t>
            </a:r>
          </a:p>
          <a:p>
            <a:pPr eaLnBrk="1" fontAlgn="auto" hangingPunct="1">
              <a:spcBef>
                <a:spcPts val="0"/>
              </a:spcBef>
              <a:spcAft>
                <a:spcPts val="0"/>
              </a:spcAft>
              <a:defRPr/>
            </a:pPr>
            <a:r>
              <a:rPr lang="en-US" altLang="zh-CN" dirty="0" smtClean="0"/>
              <a:t>information the disclosure of which the SEC has concluded is not</a:t>
            </a:r>
          </a:p>
          <a:p>
            <a:pPr eaLnBrk="1" fontAlgn="auto" hangingPunct="1">
              <a:spcBef>
                <a:spcPts val="0"/>
              </a:spcBef>
              <a:spcAft>
                <a:spcPts val="0"/>
              </a:spcAft>
              <a:defRPr/>
            </a:pPr>
            <a:r>
              <a:rPr lang="en-US" altLang="zh-CN" dirty="0" smtClean="0"/>
              <a:t>necessary for investor protection, but which some investors may </a:t>
            </a:r>
            <a:r>
              <a:rPr lang="en-US" altLang="zh-CN" dirty="0" err="1" smtClean="0"/>
              <a:t>fi</a:t>
            </a:r>
            <a:r>
              <a:rPr lang="en-US" altLang="zh-CN" dirty="0" smtClean="0"/>
              <a:t> </a:t>
            </a:r>
            <a:r>
              <a:rPr lang="en-US" altLang="zh-CN" dirty="0" err="1" smtClean="0"/>
              <a:t>nd</a:t>
            </a:r>
            <a:endParaRPr lang="en-US" altLang="zh-CN" dirty="0" smtClean="0"/>
          </a:p>
          <a:p>
            <a:pPr eaLnBrk="1" fontAlgn="auto" hangingPunct="1">
              <a:spcBef>
                <a:spcPts val="0"/>
              </a:spcBef>
              <a:spcAft>
                <a:spcPts val="0"/>
              </a:spcAft>
              <a:defRPr/>
            </a:pPr>
            <a:r>
              <a:rPr lang="en-US" altLang="zh-CN" dirty="0" smtClean="0"/>
              <a:t>useful; and</a:t>
            </a:r>
          </a:p>
          <a:p>
            <a:pPr eaLnBrk="1" fontAlgn="auto" hangingPunct="1">
              <a:spcBef>
                <a:spcPts val="0"/>
              </a:spcBef>
              <a:spcAft>
                <a:spcPts val="0"/>
              </a:spcAft>
              <a:defRPr/>
            </a:pPr>
            <a:endParaRPr lang="en-US" altLang="zh-CN" dirty="0" smtClean="0"/>
          </a:p>
          <a:p>
            <a:pPr eaLnBrk="1" fontAlgn="auto" hangingPunct="1">
              <a:spcBef>
                <a:spcPts val="0"/>
              </a:spcBef>
              <a:spcAft>
                <a:spcPts val="0"/>
              </a:spcAft>
              <a:defRPr/>
            </a:pPr>
            <a:r>
              <a:rPr lang="en-US" altLang="zh-CN" dirty="0" smtClean="0"/>
              <a:t>3. Part C, further information the SEC requires to complete the registration,</a:t>
            </a:r>
          </a:p>
          <a:p>
            <a:pPr eaLnBrk="1" fontAlgn="auto" hangingPunct="1">
              <a:spcBef>
                <a:spcPts val="0"/>
              </a:spcBef>
              <a:spcAft>
                <a:spcPts val="0"/>
              </a:spcAft>
              <a:defRPr/>
            </a:pPr>
            <a:r>
              <a:rPr lang="en-US" altLang="zh-CN" dirty="0" smtClean="0"/>
              <a:t>but which is not typically distributed to investors.2</a:t>
            </a:r>
          </a:p>
          <a:p>
            <a:pPr eaLnBrk="1" fontAlgn="auto" hangingPunct="1">
              <a:spcBef>
                <a:spcPts val="0"/>
              </a:spcBef>
              <a:spcAft>
                <a:spcPts val="0"/>
              </a:spcAft>
              <a:defRPr/>
            </a:pPr>
            <a:endParaRPr lang="en-US" altLang="zh-CN" dirty="0" smtClean="0"/>
          </a:p>
          <a:p>
            <a:pPr eaLnBrk="1" fontAlgn="auto" hangingPunct="1">
              <a:spcBef>
                <a:spcPts val="0"/>
              </a:spcBef>
              <a:spcAft>
                <a:spcPts val="0"/>
              </a:spcAft>
              <a:defRPr/>
            </a:pPr>
            <a:r>
              <a:rPr lang="en-US" altLang="zh-CN" dirty="0" smtClean="0"/>
              <a:t>In addition, the SEC in recent years has urged companies to prepare</a:t>
            </a:r>
          </a:p>
          <a:p>
            <a:pPr eaLnBrk="1" fontAlgn="auto" hangingPunct="1">
              <a:spcBef>
                <a:spcPts val="0"/>
              </a:spcBef>
              <a:spcAft>
                <a:spcPts val="0"/>
              </a:spcAft>
              <a:defRPr/>
            </a:pPr>
            <a:r>
              <a:rPr lang="en-US" altLang="zh-CN" dirty="0" smtClean="0"/>
              <a:t>simpler, more understandable disclosure documents, and as part of this effort</a:t>
            </a:r>
          </a:p>
          <a:p>
            <a:pPr eaLnBrk="1" fontAlgn="auto" hangingPunct="1">
              <a:spcBef>
                <a:spcPts val="0"/>
              </a:spcBef>
              <a:spcAft>
                <a:spcPts val="0"/>
              </a:spcAft>
              <a:defRPr/>
            </a:pPr>
            <a:r>
              <a:rPr lang="en-US" altLang="zh-CN" dirty="0" smtClean="0"/>
              <a:t>allows funds to prepare a </a:t>
            </a:r>
            <a:r>
              <a:rPr lang="en-US" altLang="zh-CN" dirty="0" err="1" smtClean="0"/>
              <a:t>profi</a:t>
            </a:r>
            <a:r>
              <a:rPr lang="en-US" altLang="zh-CN" dirty="0" smtClean="0"/>
              <a:t> le, a shortened, </a:t>
            </a:r>
            <a:r>
              <a:rPr lang="en-US" altLang="zh-CN" dirty="0" err="1" smtClean="0"/>
              <a:t>simplifi</a:t>
            </a:r>
            <a:r>
              <a:rPr lang="en-US" altLang="zh-CN" dirty="0" smtClean="0"/>
              <a:t> </a:t>
            </a:r>
            <a:r>
              <a:rPr lang="en-US" altLang="zh-CN" dirty="0" err="1" smtClean="0"/>
              <a:t>ed</a:t>
            </a:r>
            <a:r>
              <a:rPr lang="en-US" altLang="zh-CN" dirty="0" smtClean="0"/>
              <a:t> version of the</a:t>
            </a:r>
          </a:p>
          <a:p>
            <a:pPr eaLnBrk="1" fontAlgn="auto" hangingPunct="1">
              <a:spcBef>
                <a:spcPts val="0"/>
              </a:spcBef>
              <a:spcAft>
                <a:spcPts val="0"/>
              </a:spcAft>
              <a:defRPr/>
            </a:pPr>
            <a:r>
              <a:rPr lang="en-US" altLang="zh-CN" dirty="0" smtClean="0"/>
              <a:t>prospectus.</a:t>
            </a:r>
            <a:endParaRPr lang="zh-CN" altLang="en-US" dirty="0" smtClean="0"/>
          </a:p>
        </p:txBody>
      </p:sp>
      <p:sp>
        <p:nvSpPr>
          <p:cNvPr id="36868" name="灯片编号占位符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D7932EB-B644-4959-8002-C0A8CC2D1B0A}" type="slidenum">
              <a:rPr lang="zh-CN" altLang="en-US" smtClean="0"/>
              <a:pPr eaLnBrk="1" hangingPunct="1"/>
              <a:t>9</a:t>
            </a:fld>
            <a:endParaRPr lang="zh-CN"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 name="备注占位符 2"/>
          <p:cNvSpPr>
            <a:spLocks noGrp="1"/>
          </p:cNvSpPr>
          <p:nvPr>
            <p:ph type="body" idx="1"/>
          </p:nvPr>
        </p:nvSpPr>
        <p:spPr/>
        <p:txBody>
          <a:bodyPr>
            <a:normAutofit fontScale="55000" lnSpcReduction="20000"/>
          </a:bodyPr>
          <a:lstStyle/>
          <a:p>
            <a:pPr eaLnBrk="1" fontAlgn="auto" hangingPunct="1">
              <a:spcBef>
                <a:spcPts val="0"/>
              </a:spcBef>
              <a:spcAft>
                <a:spcPts val="0"/>
              </a:spcAft>
              <a:defRPr/>
            </a:pPr>
            <a:r>
              <a:rPr lang="en-US" altLang="zh-CN" dirty="0" smtClean="0"/>
              <a:t>The Securities Exchange Act of 1934 requires that any publicly offered security</a:t>
            </a:r>
          </a:p>
          <a:p>
            <a:pPr eaLnBrk="1" fontAlgn="auto" hangingPunct="1">
              <a:spcBef>
                <a:spcPts val="0"/>
              </a:spcBef>
              <a:spcAft>
                <a:spcPts val="0"/>
              </a:spcAft>
              <a:defRPr/>
            </a:pPr>
            <a:r>
              <a:rPr lang="en-US" altLang="zh-CN" dirty="0" smtClean="0"/>
              <a:t>be described by a prospectus, and that the prospectus be delivered to anyone</a:t>
            </a:r>
          </a:p>
          <a:p>
            <a:pPr eaLnBrk="1" fontAlgn="auto" hangingPunct="1">
              <a:spcBef>
                <a:spcPts val="0"/>
              </a:spcBef>
              <a:spcAft>
                <a:spcPts val="0"/>
              </a:spcAft>
              <a:defRPr/>
            </a:pPr>
            <a:r>
              <a:rPr lang="en-US" altLang="zh-CN" dirty="0" smtClean="0"/>
              <a:t>considering purchase of the security. The SEC has expanded upon the 1934 Act</a:t>
            </a:r>
          </a:p>
          <a:p>
            <a:pPr eaLnBrk="1" fontAlgn="auto" hangingPunct="1">
              <a:spcBef>
                <a:spcPts val="0"/>
              </a:spcBef>
              <a:spcAft>
                <a:spcPts val="0"/>
              </a:spcAft>
              <a:defRPr/>
            </a:pPr>
            <a:r>
              <a:rPr lang="en-US" altLang="zh-CN" dirty="0" smtClean="0"/>
              <a:t>requirements to define exactly what goes into an open end fund prospectus, revising</a:t>
            </a:r>
          </a:p>
          <a:p>
            <a:pPr eaLnBrk="1" fontAlgn="auto" hangingPunct="1">
              <a:spcBef>
                <a:spcPts val="0"/>
              </a:spcBef>
              <a:spcAft>
                <a:spcPts val="0"/>
              </a:spcAft>
              <a:defRPr/>
            </a:pPr>
            <a:r>
              <a:rPr lang="en-US" altLang="zh-CN" dirty="0" smtClean="0"/>
              <a:t>this definition substantially in 1998.</a:t>
            </a:r>
          </a:p>
          <a:p>
            <a:pPr eaLnBrk="1" hangingPunct="1">
              <a:defRPr/>
            </a:pPr>
            <a:endParaRPr lang="en-US" dirty="0" smtClean="0"/>
          </a:p>
          <a:p>
            <a:pPr eaLnBrk="1" hangingPunct="1">
              <a:defRPr/>
            </a:pPr>
            <a:r>
              <a:rPr lang="en-US" dirty="0" smtClean="0"/>
              <a:t> A mutual fund prospectus, also known as the fund’s registration statement, is a legal document required by the Securities and Exchange Commission (SEC), the federal agency in charge of regulating the securities industry. Per SEC guidelines, mutual fund companies are obligated to provide investors with a prospectus before or upon completion of an initial investment in a fund. </a:t>
            </a:r>
          </a:p>
          <a:p>
            <a:pPr eaLnBrk="1" hangingPunct="1">
              <a:defRPr/>
            </a:pPr>
            <a:endParaRPr lang="en-US" dirty="0" smtClean="0"/>
          </a:p>
          <a:p>
            <a:pPr eaLnBrk="1" hangingPunct="1">
              <a:defRPr/>
            </a:pPr>
            <a:r>
              <a:rPr lang="en-US" dirty="0" smtClean="0"/>
              <a:t>The prospectus must disclose a fund’s investment objective and strategies; that is, it must tell investors what types of securities the fund will invest in and how. It also outlines a fund’s expenses, discusses sales charges that may be associated with an investment in the fund and explains investors’ rights to redeem or exchange shares. The prospectus may also provide an illustration of the fund’s historical performance. </a:t>
            </a:r>
          </a:p>
          <a:p>
            <a:pPr eaLnBrk="1" hangingPunct="1">
              <a:defRPr/>
            </a:pPr>
            <a:endParaRPr lang="en-US" altLang="zh-CN" dirty="0" smtClean="0"/>
          </a:p>
          <a:p>
            <a:pPr eaLnBrk="1" hangingPunct="1">
              <a:defRPr/>
            </a:pPr>
            <a:endParaRPr lang="en-US" dirty="0" smtClean="0"/>
          </a:p>
          <a:p>
            <a:pPr eaLnBrk="1" hangingPunct="1">
              <a:defRPr/>
            </a:pPr>
            <a:r>
              <a:rPr lang="en-US" dirty="0" smtClean="0"/>
              <a:t> The mutual fund prospectus has long held a reputation of being little more than a multi-page footnote — a minefield of legalese. But that changed in 1998 when the SEC mandated that fund companies adopt a “plain English” approach for their prospectuses. The rule requires issuers to write the cover page, summary and risk factors sections of prospectuses in plain English. The SEC also gave specific guidance on how to make the entire prospectus clear, concise and understandable. </a:t>
            </a:r>
            <a:endParaRPr lang="en-US" altLang="zh-CN" dirty="0" smtClean="0"/>
          </a:p>
          <a:p>
            <a:pPr eaLnBrk="1" fontAlgn="auto" hangingPunct="1">
              <a:spcBef>
                <a:spcPts val="0"/>
              </a:spcBef>
              <a:spcAft>
                <a:spcPts val="0"/>
              </a:spcAft>
              <a:defRPr/>
            </a:pPr>
            <a:endParaRPr lang="en-US" altLang="zh-CN" dirty="0" smtClean="0"/>
          </a:p>
          <a:p>
            <a:pPr eaLnBrk="1" fontAlgn="auto" hangingPunct="1">
              <a:spcBef>
                <a:spcPts val="0"/>
              </a:spcBef>
              <a:spcAft>
                <a:spcPts val="0"/>
              </a:spcAft>
              <a:defRPr/>
            </a:pPr>
            <a:r>
              <a:rPr lang="zh-CN" altLang="en-US" dirty="0" smtClean="0"/>
              <a:t>　证券时报记者杨波</a:t>
            </a:r>
          </a:p>
          <a:p>
            <a:pPr eaLnBrk="1" fontAlgn="auto" hangingPunct="1">
              <a:spcBef>
                <a:spcPts val="0"/>
              </a:spcBef>
              <a:spcAft>
                <a:spcPts val="0"/>
              </a:spcAft>
              <a:defRPr/>
            </a:pPr>
            <a:r>
              <a:rPr lang="zh-CN" altLang="en-US" dirty="0" smtClean="0"/>
              <a:t>　　</a:t>
            </a:r>
            <a:r>
              <a:rPr lang="en-US" altLang="zh-CN" dirty="0" smtClean="0"/>
              <a:t>12</a:t>
            </a:r>
            <a:r>
              <a:rPr lang="zh-CN" altLang="en-US" dirty="0" smtClean="0"/>
              <a:t>月，美国证监会一致通过了基金将采取新招募说明书规定的决议。据悉，这一规定将在</a:t>
            </a:r>
            <a:r>
              <a:rPr lang="en-US" altLang="zh-CN" dirty="0" smtClean="0"/>
              <a:t>2009</a:t>
            </a:r>
            <a:r>
              <a:rPr lang="zh-CN" altLang="en-US" dirty="0" smtClean="0"/>
              <a:t>年</a:t>
            </a:r>
            <a:r>
              <a:rPr lang="en-US" altLang="zh-CN" dirty="0" smtClean="0"/>
              <a:t>2</a:t>
            </a:r>
            <a:r>
              <a:rPr lang="zh-CN" altLang="en-US" dirty="0" smtClean="0"/>
              <a:t>月</a:t>
            </a:r>
            <a:r>
              <a:rPr lang="en-US" altLang="zh-CN" dirty="0" smtClean="0"/>
              <a:t>28</a:t>
            </a:r>
            <a:r>
              <a:rPr lang="zh-CN" altLang="en-US" dirty="0" smtClean="0"/>
              <a:t>号生效，基金公司有十个月的适应期，到</a:t>
            </a:r>
            <a:r>
              <a:rPr lang="en-US" altLang="zh-CN" dirty="0" smtClean="0"/>
              <a:t>2010</a:t>
            </a:r>
            <a:r>
              <a:rPr lang="zh-CN" altLang="en-US" dirty="0" smtClean="0"/>
              <a:t>年</a:t>
            </a:r>
            <a:r>
              <a:rPr lang="en-US" altLang="zh-CN" dirty="0" smtClean="0"/>
              <a:t>1</a:t>
            </a:r>
            <a:r>
              <a:rPr lang="zh-CN" altLang="en-US" dirty="0" smtClean="0"/>
              <a:t>月</a:t>
            </a:r>
            <a:r>
              <a:rPr lang="en-US" altLang="zh-CN" dirty="0" smtClean="0"/>
              <a:t>1</a:t>
            </a:r>
            <a:r>
              <a:rPr lang="zh-CN" altLang="en-US" dirty="0" smtClean="0"/>
              <a:t>日开始，所有公司必须使用简易的招募说明书。</a:t>
            </a:r>
          </a:p>
          <a:p>
            <a:pPr eaLnBrk="1" fontAlgn="auto" hangingPunct="1">
              <a:spcBef>
                <a:spcPts val="0"/>
              </a:spcBef>
              <a:spcAft>
                <a:spcPts val="0"/>
              </a:spcAft>
              <a:defRPr/>
            </a:pPr>
            <a:r>
              <a:rPr lang="zh-CN" altLang="en-US" dirty="0" smtClean="0"/>
              <a:t>　　据美国普信全球服务公司副总裁林羿介绍，美国基金法规定基金公司必须向基金投资者提供招募说明书，并且要非常详细地介绍有关基金产品各方面的情况，为了减少承担法律责任与风险的可能性，美国基金公司通常把招募说明写得非常详细甚至繁琐，一份招募说明书可能就有</a:t>
            </a:r>
            <a:r>
              <a:rPr lang="en-US" altLang="zh-CN" dirty="0" smtClean="0"/>
              <a:t>7</a:t>
            </a:r>
            <a:r>
              <a:rPr lang="zh-CN" altLang="en-US" dirty="0" smtClean="0"/>
              <a:t>、</a:t>
            </a:r>
            <a:r>
              <a:rPr lang="en-US" altLang="zh-CN" dirty="0" smtClean="0"/>
              <a:t>80</a:t>
            </a:r>
            <a:r>
              <a:rPr lang="zh-CN" altLang="en-US" dirty="0" smtClean="0"/>
              <a:t>页甚至上百页。</a:t>
            </a:r>
          </a:p>
          <a:p>
            <a:pPr eaLnBrk="1" fontAlgn="auto" hangingPunct="1">
              <a:spcBef>
                <a:spcPts val="0"/>
              </a:spcBef>
              <a:spcAft>
                <a:spcPts val="0"/>
              </a:spcAft>
              <a:defRPr/>
            </a:pPr>
            <a:r>
              <a:rPr lang="zh-CN" altLang="en-US" dirty="0" smtClean="0"/>
              <a:t>　　林羿告诉记者，为了降低成本，节约资源，多年以来，基金公司与投资者一直在呼吁监管部门采取新的简易招募说明书。美国基金业协会</a:t>
            </a:r>
            <a:r>
              <a:rPr lang="en-US" altLang="zh-CN" dirty="0" smtClean="0"/>
              <a:t>2006</a:t>
            </a:r>
            <a:r>
              <a:rPr lang="zh-CN" altLang="en-US" dirty="0" smtClean="0"/>
              <a:t>年进行过相关调查，发现很多投资者根本没打开看过招募书，全国基金投资者中只有不到</a:t>
            </a:r>
            <a:r>
              <a:rPr lang="en-US" altLang="zh-CN" dirty="0" smtClean="0"/>
              <a:t>40%</a:t>
            </a:r>
            <a:r>
              <a:rPr lang="zh-CN" altLang="en-US" dirty="0" smtClean="0"/>
              <a:t>的基民在买基金前会详细阅读说明书，</a:t>
            </a:r>
            <a:r>
              <a:rPr lang="en-US" altLang="zh-CN" dirty="0" smtClean="0"/>
              <a:t>2/3</a:t>
            </a:r>
            <a:r>
              <a:rPr lang="zh-CN" altLang="en-US" dirty="0" smtClean="0"/>
              <a:t>以上的投资者认为招募说明书内容太过繁杂，既起不到为投资者提供信息的目的，基金公司还得在印刷与邮寄方面承担费用，是一种无益的浪费。</a:t>
            </a:r>
          </a:p>
          <a:p>
            <a:pPr eaLnBrk="1" fontAlgn="auto" hangingPunct="1">
              <a:spcBef>
                <a:spcPts val="0"/>
              </a:spcBef>
              <a:spcAft>
                <a:spcPts val="0"/>
              </a:spcAft>
              <a:defRPr/>
            </a:pPr>
            <a:r>
              <a:rPr lang="zh-CN" altLang="en-US" dirty="0" smtClean="0"/>
              <a:t>　　据林羿介绍，美国证监会十年前发布过一项规定，基金公司可以向投资者提供较简单的基金招募说明书，但因为既不允许通过电子邮件、公司网站来提供补充介绍，在简况中也不允许进行索引，所以这项规定没能成功解决这个问题。</a:t>
            </a:r>
          </a:p>
          <a:p>
            <a:pPr eaLnBrk="1" fontAlgn="auto" hangingPunct="1">
              <a:spcBef>
                <a:spcPts val="0"/>
              </a:spcBef>
              <a:spcAft>
                <a:spcPts val="0"/>
              </a:spcAft>
              <a:defRPr/>
            </a:pPr>
            <a:r>
              <a:rPr lang="zh-CN" altLang="en-US" dirty="0" smtClean="0"/>
              <a:t>　　在这次公布的新规定中，基金公司只需向投资者提供三到四页的招募说明书，允许基金公司通过索引的方式来满足法律对招募说明书的要求，并且可以通过电子邮件或网页的方式为投资者提供，消息公布后立刻获得了基金业与投资者的热烈反响。按新规定，基金招募说明书包括如下内容：必须要用简易的英文来写，不超过三到四页纸，主要内容为投资目标、投资成本、主要投资策略、风险、投资表现、投资顾问和基金经理的简单介绍、申购赎回相关税收方面的信息、有关中介机构的信息，其它法律规定的更详细的内容，可以通过索引的方式来提供。除非基金投资者有要求，否则可以不必邮寄书面的招募说明书。这被视为美国基金业的重大突破，具有里程式的意义。</a:t>
            </a:r>
          </a:p>
          <a:p>
            <a:pPr eaLnBrk="1" fontAlgn="auto" hangingPunct="1">
              <a:spcBef>
                <a:spcPts val="0"/>
              </a:spcBef>
              <a:spcAft>
                <a:spcPts val="0"/>
              </a:spcAft>
              <a:defRPr/>
            </a:pPr>
            <a:r>
              <a:rPr lang="zh-CN" altLang="en-US" dirty="0" smtClean="0"/>
              <a:t>　　林羿表示，这一新规对中国基金业也提供了有益的参考。“我们应该充分考虑基金投资者面临的信息超载的问题，真正为投资者购买基金提供有效且方便使用的信息。”</a:t>
            </a:r>
          </a:p>
          <a:p>
            <a:pPr eaLnBrk="1" fontAlgn="auto" hangingPunct="1">
              <a:spcBef>
                <a:spcPts val="0"/>
              </a:spcBef>
              <a:spcAft>
                <a:spcPts val="0"/>
              </a:spcAft>
              <a:defRPr/>
            </a:pPr>
            <a:r>
              <a:rPr lang="zh-CN" altLang="en-US" dirty="0" smtClean="0"/>
              <a:t>    新浪声明：本版文章内容纯属作者个人观点，仅供投资者参考，并不构成投资建议。投资者据此操作，风险自担。</a:t>
            </a:r>
          </a:p>
          <a:p>
            <a:pPr eaLnBrk="1" fontAlgn="auto" hangingPunct="1">
              <a:spcBef>
                <a:spcPts val="0"/>
              </a:spcBef>
              <a:spcAft>
                <a:spcPts val="0"/>
              </a:spcAft>
              <a:defRPr/>
            </a:pPr>
            <a:endParaRPr lang="zh-CN" altLang="en-US" dirty="0" smtClean="0"/>
          </a:p>
        </p:txBody>
      </p:sp>
      <p:sp>
        <p:nvSpPr>
          <p:cNvPr id="37892" name="灯片编号占位符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AA1DD48-716F-4B48-8DD7-2098235151AF}" type="slidenum">
              <a:rPr lang="zh-CN" altLang="en-US" smtClean="0"/>
              <a:pPr eaLnBrk="1" hangingPunct="1"/>
              <a:t>10</a:t>
            </a:fld>
            <a:endParaRPr lang="zh-CN"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2771" name="备注占位符 2"/>
          <p:cNvSpPr>
            <a:spLocks noGrp="1"/>
          </p:cNvSpPr>
          <p:nvPr>
            <p:ph type="body" idx="1"/>
          </p:nvPr>
        </p:nvSpPr>
        <p:spPr bwMode="auto"/>
        <p:txBody>
          <a:bodyPr wrap="square" numCol="1" anchor="t" anchorCtr="0" compatLnSpc="1">
            <a:prstTxWarp prst="textNoShape">
              <a:avLst/>
            </a:prstTxWarp>
            <a:normAutofit fontScale="70000" lnSpcReduction="20000"/>
          </a:bodyPr>
          <a:lstStyle/>
          <a:p>
            <a:pPr eaLnBrk="1" hangingPunct="1">
              <a:spcBef>
                <a:spcPct val="0"/>
              </a:spcBef>
              <a:defRPr/>
            </a:pPr>
            <a:r>
              <a:rPr lang="en-US" altLang="zh-CN" dirty="0" smtClean="0"/>
              <a:t>1. The front cover page must contain the </a:t>
            </a:r>
            <a:r>
              <a:rPr lang="en-US" altLang="zh-CN" dirty="0" err="1" smtClean="0"/>
              <a:t>fund’sname</a:t>
            </a:r>
            <a:r>
              <a:rPr lang="en-US" altLang="zh-CN" dirty="0" smtClean="0"/>
              <a:t>, the prospectus date, and some standard disclaimer language.</a:t>
            </a:r>
          </a:p>
          <a:p>
            <a:pPr eaLnBrk="1" hangingPunct="1">
              <a:spcBef>
                <a:spcPct val="0"/>
              </a:spcBef>
              <a:defRPr/>
            </a:pPr>
            <a:r>
              <a:rPr lang="en-US" altLang="zh-CN" dirty="0" smtClean="0">
                <a:hlinkClick r:id="rId3"/>
              </a:rPr>
              <a:t>http://mutualfunds.about.com/od/mutualfundbasics/a/prospectus.htm</a:t>
            </a:r>
            <a:endParaRPr lang="en-US" altLang="zh-CN" dirty="0" smtClean="0"/>
          </a:p>
          <a:p>
            <a:pPr eaLnBrk="1" hangingPunct="1">
              <a:spcBef>
                <a:spcPct val="0"/>
              </a:spcBef>
              <a:defRPr/>
            </a:pPr>
            <a:endParaRPr lang="en-US" altLang="zh-CN" dirty="0" smtClean="0"/>
          </a:p>
          <a:p>
            <a:pPr eaLnBrk="1" hangingPunct="1">
              <a:spcBef>
                <a:spcPct val="0"/>
              </a:spcBef>
              <a:defRPr/>
            </a:pPr>
            <a:r>
              <a:rPr lang="en-US" altLang="zh-CN" b="1" dirty="0" smtClean="0"/>
              <a:t>Investment Objectives</a:t>
            </a:r>
            <a:r>
              <a:rPr lang="en-US" altLang="zh-CN" dirty="0" smtClean="0"/>
              <a:t> -- The goal of the fund is defined in the prospectus. Each mutual fund has a different goal. One fund may have a goal of income with preservation of capital while another fund’s goal might be long-term capital appreciation.</a:t>
            </a:r>
          </a:p>
          <a:p>
            <a:pPr eaLnBrk="1" hangingPunct="1">
              <a:spcBef>
                <a:spcPct val="0"/>
              </a:spcBef>
              <a:defRPr/>
            </a:pPr>
            <a:r>
              <a:rPr lang="en-US" altLang="zh-CN" b="1" dirty="0" smtClean="0"/>
              <a:t>Investment Strategy</a:t>
            </a:r>
            <a:r>
              <a:rPr lang="en-US" altLang="zh-CN" dirty="0" smtClean="0"/>
              <a:t> -- The prospectus details the strategy of the mutual fund. Does the fund invest in stocks and/or bonds? The strategy section will describe if the fund is focused on US investments or international investments or a combination of the two, known as global investments.</a:t>
            </a:r>
          </a:p>
          <a:p>
            <a:pPr eaLnBrk="1" hangingPunct="1">
              <a:spcBef>
                <a:spcPct val="0"/>
              </a:spcBef>
              <a:defRPr/>
            </a:pPr>
            <a:r>
              <a:rPr lang="en-US" altLang="zh-CN" b="1" dirty="0" smtClean="0"/>
              <a:t>Shareholder Information</a:t>
            </a:r>
            <a:r>
              <a:rPr lang="en-US" altLang="zh-CN" dirty="0" smtClean="0"/>
              <a:t> -- The prospectus provides information relating to the purchase and redemption of fund shares. Minimum account balances and tax consequences of buying, selling, holding, or exchanging shares of the fund are listed in this section of the prospectus.</a:t>
            </a:r>
          </a:p>
          <a:p>
            <a:pPr eaLnBrk="1" hangingPunct="1">
              <a:spcBef>
                <a:spcPct val="0"/>
              </a:spcBef>
              <a:defRPr/>
            </a:pPr>
            <a:r>
              <a:rPr lang="en-US" altLang="zh-CN" b="1" dirty="0" smtClean="0"/>
              <a:t>Risks</a:t>
            </a:r>
            <a:r>
              <a:rPr lang="en-US" altLang="zh-CN" dirty="0" smtClean="0"/>
              <a:t> -- The prospectus describes the risks associated with investing in the fund. If the fund invest in equities, for example, prospectus will discuss risks of investing in the stock market. The prospectus will also list risks of investing in the particular strategy of the fund. For example, the prospectus for the US large cap fund </a:t>
            </a:r>
            <a:r>
              <a:rPr lang="en-US" altLang="zh-CN" u="sng" dirty="0" smtClean="0">
                <a:hlinkClick r:id="rId4"/>
              </a:rPr>
              <a:t>Vanguard 500 Index</a:t>
            </a:r>
            <a:r>
              <a:rPr lang="en-US" altLang="zh-CN" dirty="0" smtClean="0"/>
              <a:t> reads: “Large-cap stocks tend to go through cycles of doing better -- or worse -- than the stock market in general. These periods have, in the past, lasted for as long as several years.” You should read about, and understand, the risks of the fund prior to investing.</a:t>
            </a:r>
          </a:p>
          <a:p>
            <a:pPr eaLnBrk="1" hangingPunct="1">
              <a:spcBef>
                <a:spcPct val="0"/>
              </a:spcBef>
              <a:defRPr/>
            </a:pPr>
            <a:r>
              <a:rPr lang="en-US" altLang="zh-CN" b="1" dirty="0" smtClean="0"/>
              <a:t>Performance Information</a:t>
            </a:r>
            <a:r>
              <a:rPr lang="en-US" altLang="zh-CN" dirty="0" smtClean="0"/>
              <a:t> -- You will find performance information sliced in many ways in the prospectus. The total return for various time periods since inception including: calendar year returns, trailing period returns (1 year, 3 year and 5 year, for instance), and both before tax and after tax returns. The performance data is based on formulas set forth by the SEC which allows you to compare performance from one fund to the next with confidence that you are comparing apples to apples. There is probably no reason for me to mention that past performance doesn’t guarantee future performance (but we can hardly discuss performance without the caveat).</a:t>
            </a:r>
          </a:p>
          <a:p>
            <a:pPr eaLnBrk="1" hangingPunct="1">
              <a:spcBef>
                <a:spcPct val="0"/>
              </a:spcBef>
              <a:defRPr/>
            </a:pPr>
            <a:r>
              <a:rPr lang="en-US" altLang="zh-CN" b="1" dirty="0" smtClean="0"/>
              <a:t>Fees and Expenses</a:t>
            </a:r>
            <a:r>
              <a:rPr lang="en-US" altLang="zh-CN" dirty="0" smtClean="0"/>
              <a:t> -- The prospectus lists the shareholder fees and the annual operating expenses of the fund. The shareholder fees consist of sales charges and redemption fees. The operating expenses -- also known as the </a:t>
            </a:r>
            <a:r>
              <a:rPr lang="en-US" altLang="zh-CN" u="sng" dirty="0" smtClean="0">
                <a:hlinkClick r:id="rId5"/>
              </a:rPr>
              <a:t>expense ratio</a:t>
            </a:r>
            <a:r>
              <a:rPr lang="en-US" altLang="zh-CN" dirty="0" smtClean="0"/>
              <a:t> -- include management fees and 12b-1 fees. The prospectus also includes a hypothetical investment and the impact these fees and expenses would have on the hypothetical investment over time. The hypothetical example will allow you to compare the costs of investing in one fund covered by the prospectus versus costs of investing in other mutual funds.</a:t>
            </a:r>
          </a:p>
          <a:p>
            <a:pPr eaLnBrk="1" hangingPunct="1">
              <a:spcBef>
                <a:spcPct val="0"/>
              </a:spcBef>
              <a:defRPr/>
            </a:pPr>
            <a:r>
              <a:rPr lang="en-US" altLang="zh-CN" b="1" dirty="0" smtClean="0"/>
              <a:t>Financial Highlights</a:t>
            </a:r>
            <a:r>
              <a:rPr lang="en-US" altLang="zh-CN" dirty="0" smtClean="0"/>
              <a:t> -- The financial highlights section of the prospectus includes audited data that is derived from the fund’s financial statements. The data is listed in a table and includes a reconciliation of the beginning period net asset value and ending period net asset value (for five calendar years). In other words, what was the fund worth at the beginning of the year, how much did it earn, what were the charges, and how much was the fund worth at the end of the year.</a:t>
            </a:r>
          </a:p>
          <a:p>
            <a:pPr eaLnBrk="1" hangingPunct="1">
              <a:spcBef>
                <a:spcPct val="0"/>
              </a:spcBef>
              <a:defRPr/>
            </a:pPr>
            <a:r>
              <a:rPr lang="en-US" altLang="zh-CN" b="1" dirty="0" smtClean="0"/>
              <a:t>Where Can You Find a Prospectus?</a:t>
            </a:r>
          </a:p>
          <a:p>
            <a:pPr eaLnBrk="1" hangingPunct="1">
              <a:spcBef>
                <a:spcPct val="0"/>
              </a:spcBef>
              <a:defRPr/>
            </a:pPr>
            <a:r>
              <a:rPr lang="en-US" altLang="zh-CN" dirty="0" smtClean="0"/>
              <a:t>While the mutual fund prospectus contains a plethora of information that might seem overwhelming, it includes valuable information. Many of your questions can be answered by simply thumbing through the prospectus prior to investing. You can find the prospectus at the mutual fund company’s website or on the </a:t>
            </a:r>
            <a:r>
              <a:rPr lang="en-US" altLang="zh-CN" u="sng" dirty="0" smtClean="0">
                <a:hlinkClick r:id="rId6"/>
              </a:rPr>
              <a:t>SEC’s EDGAR system</a:t>
            </a:r>
            <a:r>
              <a:rPr lang="en-US" altLang="zh-CN" dirty="0" smtClean="0"/>
              <a:t>.</a:t>
            </a:r>
          </a:p>
          <a:p>
            <a:pPr eaLnBrk="1" hangingPunct="1">
              <a:spcBef>
                <a:spcPct val="0"/>
              </a:spcBef>
              <a:defRPr/>
            </a:pPr>
            <a:endParaRPr lang="en-US" altLang="zh-CN" dirty="0" smtClean="0"/>
          </a:p>
          <a:p>
            <a:pPr eaLnBrk="1" hangingPunct="1">
              <a:spcBef>
                <a:spcPct val="0"/>
              </a:spcBef>
              <a:defRPr/>
            </a:pPr>
            <a:endParaRPr lang="zh-CN" altLang="en-US" dirty="0" smtClean="0"/>
          </a:p>
        </p:txBody>
      </p:sp>
      <p:sp>
        <p:nvSpPr>
          <p:cNvPr id="38916" name="灯片编号占位符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CC645CE-0491-46D0-9E66-A078C0CC5BCD}" type="slidenum">
              <a:rPr lang="zh-CN" altLang="en-US" smtClean="0"/>
              <a:pPr eaLnBrk="1" hangingPunct="1"/>
              <a:t>11</a:t>
            </a:fld>
            <a:endParaRPr lang="zh-CN"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3795" name="备注占位符 2"/>
          <p:cNvSpPr>
            <a:spLocks noGrp="1"/>
          </p:cNvSpPr>
          <p:nvPr>
            <p:ph type="body" idx="1"/>
          </p:nvPr>
        </p:nvSpPr>
        <p:spPr bwMode="auto"/>
        <p:txBody>
          <a:bodyPr wrap="square" numCol="1" anchor="t" anchorCtr="0" compatLnSpc="1">
            <a:prstTxWarp prst="textNoShape">
              <a:avLst/>
            </a:prstTxWarp>
            <a:normAutofit fontScale="77500" lnSpcReduction="20000"/>
          </a:bodyPr>
          <a:lstStyle/>
          <a:p>
            <a:pPr eaLnBrk="1" hangingPunct="1">
              <a:spcBef>
                <a:spcPct val="0"/>
              </a:spcBef>
              <a:defRPr/>
            </a:pPr>
            <a:r>
              <a:rPr lang="en-US" altLang="zh-CN" b="1" dirty="0" smtClean="0"/>
              <a:t>Mutual fund classes:</a:t>
            </a:r>
          </a:p>
          <a:p>
            <a:pPr eaLnBrk="1" hangingPunct="1">
              <a:spcBef>
                <a:spcPct val="0"/>
              </a:spcBef>
              <a:defRPr/>
            </a:pPr>
            <a:r>
              <a:rPr lang="en-US" altLang="zh-CN" dirty="0" smtClean="0"/>
              <a:t>As an investor, you may have read about Class A, Class B, Class C or other classes of mutual fund shares. If you are thinking about choosing one of these classes, it is important for you to understand the differences between them.</a:t>
            </a:r>
          </a:p>
          <a:p>
            <a:pPr eaLnBrk="1" hangingPunct="1">
              <a:spcBef>
                <a:spcPct val="0"/>
              </a:spcBef>
              <a:defRPr/>
            </a:pPr>
            <a:endParaRPr lang="en-US" altLang="zh-CN" dirty="0" smtClean="0"/>
          </a:p>
          <a:p>
            <a:pPr eaLnBrk="1" hangingPunct="1">
              <a:spcBef>
                <a:spcPct val="0"/>
              </a:spcBef>
              <a:defRPr/>
            </a:pPr>
            <a:r>
              <a:rPr lang="en-US" altLang="zh-CN" dirty="0" smtClean="0"/>
              <a:t>Since the 1980s mutual funds have developed different classes of shares to be sold through different sales channels. The different share classes are designated by letter and mutual funds may have A, B, C, F, I, R and possibly other share classes. The class of shares an investor owns is dependent on the channel through which the fund was purchased.</a:t>
            </a:r>
          </a:p>
          <a:p>
            <a:pPr eaLnBrk="1" hangingPunct="1">
              <a:spcBef>
                <a:spcPct val="0"/>
              </a:spcBef>
              <a:defRPr/>
            </a:pPr>
            <a:endParaRPr lang="en-US" altLang="zh-CN" dirty="0" smtClean="0"/>
          </a:p>
          <a:p>
            <a:pPr eaLnBrk="1" hangingPunct="1">
              <a:spcBef>
                <a:spcPct val="0"/>
              </a:spcBef>
              <a:defRPr/>
            </a:pPr>
            <a:r>
              <a:rPr lang="en-US" altLang="zh-CN" dirty="0" smtClean="0"/>
              <a:t>Read more: What Is an R-Class Mutual Fund? | eHow.com http://www.ehow.com/about_6581454_r_class-mutual-fund_.html#ixzz1NKM3oN1E</a:t>
            </a:r>
          </a:p>
          <a:p>
            <a:pPr eaLnBrk="1" hangingPunct="1">
              <a:spcBef>
                <a:spcPct val="0"/>
              </a:spcBef>
              <a:defRPr/>
            </a:pPr>
            <a:endParaRPr lang="en-US" altLang="zh-CN" dirty="0" smtClean="0"/>
          </a:p>
          <a:p>
            <a:pPr eaLnBrk="1" hangingPunct="1">
              <a:spcBef>
                <a:spcPct val="0"/>
              </a:spcBef>
              <a:defRPr/>
            </a:pPr>
            <a:endParaRPr lang="en-US" altLang="zh-CN" dirty="0" smtClean="0"/>
          </a:p>
          <a:p>
            <a:pPr eaLnBrk="1" hangingPunct="1">
              <a:defRPr/>
            </a:pPr>
            <a:r>
              <a:rPr lang="en-US" altLang="zh-CN" b="1" dirty="0" smtClean="0"/>
              <a:t>What Are Mutual Fund Classes?</a:t>
            </a:r>
          </a:p>
          <a:p>
            <a:pPr eaLnBrk="1" hangingPunct="1">
              <a:defRPr/>
            </a:pPr>
            <a:r>
              <a:rPr lang="en-US" altLang="zh-CN" dirty="0" smtClean="0"/>
              <a:t> </a:t>
            </a:r>
          </a:p>
          <a:p>
            <a:pPr eaLnBrk="1" hangingPunct="1">
              <a:defRPr/>
            </a:pPr>
            <a:r>
              <a:rPr lang="en-US" altLang="zh-CN" dirty="0" smtClean="0"/>
              <a:t>A single mutual fund, with one portfolio and one investment adviser, may offer more than one "class" of its shares to investors. Each class represents a similar interest in the mutual fund's portfolio. The principal difference between the classes is that the mutual fund will charge you different fees and expenses depending on the class you choose.</a:t>
            </a:r>
          </a:p>
          <a:p>
            <a:pPr eaLnBrk="1" hangingPunct="1">
              <a:defRPr/>
            </a:pPr>
            <a:r>
              <a:rPr lang="en-US" altLang="zh-CN" dirty="0" smtClean="0"/>
              <a:t> </a:t>
            </a:r>
          </a:p>
          <a:p>
            <a:pPr eaLnBrk="1" hangingPunct="1">
              <a:defRPr/>
            </a:pPr>
            <a:r>
              <a:rPr lang="en-US" altLang="zh-CN" dirty="0" smtClean="0"/>
              <a:t>You'll find a glossary of terms at the end of this document and links to some of these terms within the document's text .</a:t>
            </a:r>
          </a:p>
          <a:p>
            <a:pPr eaLnBrk="1" hangingPunct="1">
              <a:spcBef>
                <a:spcPct val="0"/>
              </a:spcBef>
              <a:defRPr/>
            </a:pPr>
            <a:endParaRPr lang="en-US" altLang="zh-CN" dirty="0" smtClean="0"/>
          </a:p>
          <a:p>
            <a:pPr eaLnBrk="1" hangingPunct="1">
              <a:spcBef>
                <a:spcPct val="0"/>
              </a:spcBef>
              <a:defRPr/>
            </a:pPr>
            <a:endParaRPr lang="en-US" altLang="zh-CN" dirty="0" smtClean="0"/>
          </a:p>
          <a:p>
            <a:pPr eaLnBrk="1" hangingPunct="1">
              <a:spcBef>
                <a:spcPct val="0"/>
              </a:spcBef>
              <a:defRPr/>
            </a:pPr>
            <a:r>
              <a:rPr lang="en-US" altLang="zh-CN" dirty="0" smtClean="0"/>
              <a:t>A 529 Plan is an education savings plan operated by a state or educational institution designed to help families set aside funds for future college costs. It is named after Section 529 of the Internal Revenue Code which created these types of savings plans in 1996.</a:t>
            </a:r>
          </a:p>
          <a:p>
            <a:pPr eaLnBrk="1" hangingPunct="1">
              <a:spcBef>
                <a:spcPct val="0"/>
              </a:spcBef>
              <a:defRPr/>
            </a:pPr>
            <a:endParaRPr lang="en-US" altLang="zh-CN" dirty="0" smtClean="0"/>
          </a:p>
          <a:p>
            <a:pPr eaLnBrk="1" hangingPunct="1">
              <a:spcBef>
                <a:spcPct val="0"/>
              </a:spcBef>
              <a:defRPr/>
            </a:pPr>
            <a:r>
              <a:rPr lang="en-US" altLang="zh-CN" dirty="0" smtClean="0"/>
              <a:t>An annual marketing or distribution fee on a mutual fund. The 12b-1 fee is considered an operational expense and, as such, is included in a fund's expense ratio. It is generally between 0.25-1% (the maximum allowed) of a fund's net assets. The fee gets its name from a section in the Investment Company Act of 1940.</a:t>
            </a:r>
          </a:p>
          <a:p>
            <a:pPr eaLnBrk="1" hangingPunct="1">
              <a:spcBef>
                <a:spcPct val="0"/>
              </a:spcBef>
              <a:defRPr/>
            </a:pPr>
            <a:endParaRPr lang="en-US" altLang="zh-CN" dirty="0" smtClean="0"/>
          </a:p>
          <a:p>
            <a:pPr eaLnBrk="1" hangingPunct="1">
              <a:spcBef>
                <a:spcPct val="0"/>
              </a:spcBef>
              <a:defRPr/>
            </a:pPr>
            <a:endParaRPr lang="zh-CN" altLang="en-US" dirty="0" smtClean="0"/>
          </a:p>
        </p:txBody>
      </p:sp>
      <p:sp>
        <p:nvSpPr>
          <p:cNvPr id="39940" name="灯片编号占位符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A25999A-732B-4B43-AF16-8B48385D34B0}" type="slidenum">
              <a:rPr lang="zh-CN" altLang="en-US" smtClean="0"/>
              <a:pPr eaLnBrk="1" hangingPunct="1"/>
              <a:t>12</a:t>
            </a:fld>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Master" Target="../slideMasters/slideMaster1.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Master" Target="../slideMasters/slideMaster1.xml"/><Relationship Id="rId1" Type="http://schemas.openxmlformats.org/officeDocument/2006/relationships/vmlDrawing" Target="../drawings/vmlDrawing4.vml"/><Relationship Id="rId4" Type="http://schemas.openxmlformats.org/officeDocument/2006/relationships/oleObject" Target="../embeddings/oleObject4.bin"/></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Master" Target="../slideMasters/slideMaster1.xml"/><Relationship Id="rId1" Type="http://schemas.openxmlformats.org/officeDocument/2006/relationships/vmlDrawing" Target="../drawings/vmlDrawing5.vml"/><Relationship Id="rId4" Type="http://schemas.openxmlformats.org/officeDocument/2006/relationships/oleObject" Target="../embeddings/oleObject5.bin"/></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vmlDrawing" Target="../drawings/vmlDrawing6.vml"/><Relationship Id="rId4" Type="http://schemas.openxmlformats.org/officeDocument/2006/relationships/image" Target="../media/image7.png"/></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vmlDrawing" Target="../drawings/vmlDrawing7.vml"/><Relationship Id="rId4" Type="http://schemas.openxmlformats.org/officeDocument/2006/relationships/image" Target="../media/image8.png"/></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vmlDrawing" Target="../drawings/vmlDrawing8.vml"/><Relationship Id="rId4"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vmlDrawing" Target="../drawings/vmlDrawing9.vml"/></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vmlDrawing" Target="../drawings/vmlDrawing10.vml"/></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vmlDrawing" Target="../drawings/vmlDrawing11.vml"/><Relationship Id="rId5" Type="http://schemas.openxmlformats.org/officeDocument/2006/relationships/image" Target="../media/image11.png"/><Relationship Id="rId4" Type="http://schemas.openxmlformats.org/officeDocument/2006/relationships/image" Target="../media/image10.png"/></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vmlDrawing" Target="../drawings/vmlDrawing12.vml"/><Relationship Id="rId5" Type="http://schemas.openxmlformats.org/officeDocument/2006/relationships/image" Target="../media/image11.png"/><Relationship Id="rId4" Type="http://schemas.openxmlformats.org/officeDocument/2006/relationships/image" Target="../media/image12.png"/></Relationships>
</file>

<file path=ppt/slideLayouts/_rels/slideLayout24.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vmlDrawing" Target="../drawings/vmlDrawing13.vml"/><Relationship Id="rId5" Type="http://schemas.openxmlformats.org/officeDocument/2006/relationships/image" Target="../media/image11.png"/><Relationship Id="rId4" Type="http://schemas.openxmlformats.org/officeDocument/2006/relationships/image" Target="../media/image13.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BEFF5D59-BDD9-46AE-A60D-400D1B5F5AEC}" type="datetimeFigureOut">
              <a:rPr lang="zh-CN" altLang="en-US" smtClean="0"/>
              <a:t>2019/10/10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A3774A-5832-4A16-BF84-F8C7C2A3DAAE}" type="slidenum">
              <a:rPr lang="en-US" smtClean="0"/>
              <a:pPr/>
              <a:t>‹#›</a:t>
            </a:fld>
            <a:endParaRPr 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EFF5D59-BDD9-46AE-A60D-400D1B5F5AEC}" type="datetimeFigureOut">
              <a:rPr lang="zh-CN" altLang="en-US" smtClean="0"/>
              <a:t>2019/10/10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A3774A-5832-4A16-BF84-F8C7C2A3DAAE}" type="slidenum">
              <a:rPr lang="en-US" smtClean="0"/>
              <a:pPr/>
              <a:t>‹#›</a:t>
            </a:fld>
            <a:endParaRPr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EFF5D59-BDD9-46AE-A60D-400D1B5F5AEC}" type="datetimeFigureOut">
              <a:rPr lang="zh-CN" altLang="en-US" smtClean="0"/>
              <a:t>2019/10/10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A3774A-5832-4A16-BF84-F8C7C2A3DAAE}" type="slidenum">
              <a:rPr lang="en-US" smtClean="0"/>
              <a:pPr/>
              <a:t>‹#›</a:t>
            </a:fld>
            <a:endParaRPr lang="en-US"/>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reak">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extLst>
              <p:ext uri="{D42A27DB-BD31-4B8C-83A1-F6EECF244321}">
                <p14:modId xmlns="" xmlns:p14="http://schemas.microsoft.com/office/powerpoint/2010/main" val="1830737279"/>
              </p:ext>
            </p:extLst>
          </p:nvPr>
        </p:nvGraphicFramePr>
        <p:xfrm>
          <a:off x="1588" y="1588"/>
          <a:ext cx="1587" cy="1587"/>
        </p:xfrm>
        <a:graphic>
          <a:graphicData uri="http://schemas.openxmlformats.org/presentationml/2006/ole">
            <p:oleObj spid="_x0000_s168962" name="think-cell Slide" r:id="rId3" imgW="360" imgH="360" progId="">
              <p:embed/>
            </p:oleObj>
          </a:graphicData>
        </a:graphic>
      </p:graphicFrame>
      <p:pic>
        <p:nvPicPr>
          <p:cNvPr id="11" name="Picture 10"/>
          <p:cNvPicPr>
            <a:picLocks noChangeAspect="1"/>
          </p:cNvPicPr>
          <p:nvPr userDrawn="1"/>
        </p:nvPicPr>
        <p:blipFill rotWithShape="1">
          <a:blip r:embed="rId4" cstate="print">
            <a:extLst>
              <a:ext uri="{28A0092B-C50C-407E-A947-70E740481C1C}">
                <a14:useLocalDpi xmlns="" xmlns:a14="http://schemas.microsoft.com/office/drawing/2010/main" val="0"/>
              </a:ext>
            </a:extLst>
          </a:blip>
          <a:srcRect b="9399"/>
          <a:stretch/>
        </p:blipFill>
        <p:spPr>
          <a:xfrm>
            <a:off x="0" y="0"/>
            <a:ext cx="9144000" cy="6213475"/>
          </a:xfrm>
          <a:prstGeom prst="rect">
            <a:avLst/>
          </a:prstGeom>
        </p:spPr>
      </p:pic>
      <p:sp>
        <p:nvSpPr>
          <p:cNvPr id="2" name="Title 1"/>
          <p:cNvSpPr>
            <a:spLocks noGrp="1"/>
          </p:cNvSpPr>
          <p:nvPr>
            <p:ph type="title" hasCustomPrompt="1"/>
          </p:nvPr>
        </p:nvSpPr>
        <p:spPr>
          <a:xfrm>
            <a:off x="457200" y="1819656"/>
            <a:ext cx="6019800" cy="786384"/>
          </a:xfrm>
          <a:prstGeom prst="rect">
            <a:avLst/>
          </a:prstGeom>
        </p:spPr>
        <p:txBody>
          <a:bodyPr lIns="0" tIns="0" rIns="0" bIns="0" anchor="b" anchorCtr="0"/>
          <a:lstStyle>
            <a:lvl1pPr algn="l">
              <a:defRPr sz="3300" b="0" cap="none">
                <a:solidFill>
                  <a:schemeClr val="bg2"/>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2825496"/>
            <a:ext cx="6019800" cy="1755648"/>
          </a:xfrm>
          <a:prstGeom prst="rect">
            <a:avLst/>
          </a:prstGeom>
        </p:spPr>
        <p:txBody>
          <a:bodyPr lIns="0" anchor="t" anchorCtr="0"/>
          <a:lstStyle>
            <a:lvl1pPr marL="0" indent="0" algn="l">
              <a:lnSpc>
                <a:spcPct val="100000"/>
              </a:lnSpc>
              <a:spcBef>
                <a:spcPts val="0"/>
              </a:spcBef>
              <a:buNone/>
              <a:defRPr sz="1400">
                <a:solidFill>
                  <a:schemeClr val="accent1"/>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Rectangle 3"/>
          <p:cNvSpPr/>
          <p:nvPr userDrawn="1"/>
        </p:nvSpPr>
        <p:spPr>
          <a:xfrm>
            <a:off x="450057" y="6300596"/>
            <a:ext cx="457200" cy="24688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l"/>
            <a:fld id="{9FCD6A9C-41CB-4620-A8CD-5210DDBBFB34}" type="slidenum">
              <a:rPr lang="en-US" sz="1000" smtClean="0">
                <a:solidFill>
                  <a:schemeClr val="accent5"/>
                </a:solidFill>
              </a:rPr>
              <a:pPr algn="l"/>
              <a:t>‹#›</a:t>
            </a:fld>
            <a:endParaRPr lang="en-US" sz="1000" dirty="0" smtClean="0">
              <a:solidFill>
                <a:schemeClr val="accent5"/>
              </a:solidFill>
            </a:endParaRPr>
          </a:p>
        </p:txBody>
      </p:sp>
    </p:spTree>
    <p:extLst>
      <p:ext uri="{BB962C8B-B14F-4D97-AF65-F5344CB8AC3E}">
        <p14:creationId xmlns="" xmlns:p14="http://schemas.microsoft.com/office/powerpoint/2010/main" val="2390739294"/>
      </p:ext>
    </p:extLst>
  </p:cSld>
  <p:clrMapOvr>
    <a:masterClrMapping/>
  </p:clrMapOvr>
  <p:transition spd="slow">
    <p:wipe dir="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over">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graphicFrame>
        <p:nvGraphicFramePr>
          <p:cNvPr id="4" name="Object 3" hidden="1"/>
          <p:cNvGraphicFramePr>
            <a:graphicFrameLocks noChangeAspect="1"/>
          </p:cNvGraphicFramePr>
          <p:nvPr userDrawn="1">
            <p:extLst>
              <p:ext uri="{D42A27DB-BD31-4B8C-83A1-F6EECF244321}">
                <p14:modId xmlns="" xmlns:p14="http://schemas.microsoft.com/office/powerpoint/2010/main" val="622776610"/>
              </p:ext>
            </p:extLst>
          </p:nvPr>
        </p:nvGraphicFramePr>
        <p:xfrm>
          <a:off x="1588" y="1588"/>
          <a:ext cx="1587" cy="1587"/>
        </p:xfrm>
        <a:graphic>
          <a:graphicData uri="http://schemas.openxmlformats.org/presentationml/2006/ole">
            <p:oleObj spid="_x0000_s166928" name="think-cell Slide" r:id="rId4" imgW="360" imgH="360" progId="">
              <p:embed/>
            </p:oleObj>
          </a:graphicData>
        </a:graphic>
      </p:graphicFrame>
      <p:sp>
        <p:nvSpPr>
          <p:cNvPr id="2" name="Title 1"/>
          <p:cNvSpPr>
            <a:spLocks noGrp="1"/>
          </p:cNvSpPr>
          <p:nvPr>
            <p:ph type="ctrTitle"/>
          </p:nvPr>
        </p:nvSpPr>
        <p:spPr>
          <a:xfrm>
            <a:off x="457200" y="1815921"/>
            <a:ext cx="6019800" cy="786384"/>
          </a:xfrm>
          <a:prstGeom prst="rect">
            <a:avLst/>
          </a:prstGeom>
        </p:spPr>
        <p:txBody>
          <a:bodyPr lIns="0" tIns="0" rIns="0" bIns="0" anchor="b" anchorCtr="0"/>
          <a:lstStyle>
            <a:lvl1pPr algn="l">
              <a:defRPr sz="3300">
                <a:solidFill>
                  <a:schemeClr val="bg2"/>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2825496"/>
            <a:ext cx="6019800" cy="1752600"/>
          </a:xfrm>
          <a:prstGeom prst="rect">
            <a:avLst/>
          </a:prstGeom>
        </p:spPr>
        <p:txBody>
          <a:bodyPr lIns="0">
            <a:noAutofit/>
          </a:bodyPr>
          <a:lstStyle>
            <a:lvl1pPr marL="0" indent="0" algn="l">
              <a:lnSpc>
                <a:spcPct val="100000"/>
              </a:lnSpc>
              <a:spcBef>
                <a:spcPts val="0"/>
              </a:spcBef>
              <a:buNone/>
              <a:defRPr sz="1400">
                <a:solidFill>
                  <a:schemeClr val="accent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457198" y="6272784"/>
            <a:ext cx="6781801" cy="233362"/>
          </a:xfrm>
        </p:spPr>
        <p:txBody>
          <a:bodyPr lIns="0" tIns="0" rIns="0" bIns="0" anchor="b" anchorCtr="0">
            <a:noAutofit/>
          </a:bodyPr>
          <a:lstStyle>
            <a:lvl1pPr marL="0" indent="0">
              <a:spcBef>
                <a:spcPts val="0"/>
              </a:spcBef>
              <a:buFontTx/>
              <a:buNone/>
              <a:defRPr sz="1000">
                <a:solidFill>
                  <a:schemeClr val="accent5"/>
                </a:solidFill>
              </a:defRPr>
            </a:lvl1pPr>
            <a:lvl2pPr marL="457200" indent="0">
              <a:buFontTx/>
              <a:buNone/>
              <a:defRPr sz="1000">
                <a:solidFill>
                  <a:schemeClr val="accent5"/>
                </a:solidFill>
              </a:defRPr>
            </a:lvl2pPr>
            <a:lvl3pPr marL="914400" indent="0">
              <a:buFontTx/>
              <a:buNone/>
              <a:defRPr sz="1000">
                <a:solidFill>
                  <a:schemeClr val="accent5"/>
                </a:solidFill>
              </a:defRPr>
            </a:lvl3pPr>
            <a:lvl4pPr marL="1371600" indent="0">
              <a:buFontTx/>
              <a:buNone/>
              <a:defRPr sz="1000">
                <a:solidFill>
                  <a:schemeClr val="accent5"/>
                </a:solidFill>
              </a:defRPr>
            </a:lvl4pPr>
            <a:lvl5pPr marL="1828800" indent="0">
              <a:buFontTx/>
              <a:buNone/>
              <a:defRPr sz="1000">
                <a:solidFill>
                  <a:schemeClr val="accent5"/>
                </a:solidFill>
              </a:defRPr>
            </a:lvl5pPr>
          </a:lstStyle>
          <a:p>
            <a:pPr lvl="0"/>
            <a:r>
              <a:rPr lang="en-US" dirty="0" smtClean="0"/>
              <a:t>Information Classification</a:t>
            </a:r>
            <a:endParaRPr lang="en-US" dirty="0"/>
          </a:p>
        </p:txBody>
      </p:sp>
    </p:spTree>
    <p:extLst>
      <p:ext uri="{BB962C8B-B14F-4D97-AF65-F5344CB8AC3E}">
        <p14:creationId xmlns="" xmlns:p14="http://schemas.microsoft.com/office/powerpoint/2010/main" val="747298718"/>
      </p:ext>
    </p:extLst>
  </p:cSld>
  <p:clrMapOvr>
    <a:masterClrMapping/>
  </p:clrMapOvr>
  <p:transition spd="slow">
    <p:wipe dir="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over_Global Exchang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graphicFrame>
        <p:nvGraphicFramePr>
          <p:cNvPr id="4" name="Object 3" hidden="1"/>
          <p:cNvGraphicFramePr>
            <a:graphicFrameLocks noChangeAspect="1"/>
          </p:cNvGraphicFramePr>
          <p:nvPr userDrawn="1">
            <p:extLst>
              <p:ext uri="{D42A27DB-BD31-4B8C-83A1-F6EECF244321}">
                <p14:modId xmlns="" xmlns:p14="http://schemas.microsoft.com/office/powerpoint/2010/main" val="48970805"/>
              </p:ext>
            </p:extLst>
          </p:nvPr>
        </p:nvGraphicFramePr>
        <p:xfrm>
          <a:off x="1588" y="1588"/>
          <a:ext cx="1587" cy="1587"/>
        </p:xfrm>
        <a:graphic>
          <a:graphicData uri="http://schemas.openxmlformats.org/presentationml/2006/ole">
            <p:oleObj spid="_x0000_s126143" name="think-cell Slide" r:id="rId4" imgW="360" imgH="360" progId="">
              <p:embed/>
            </p:oleObj>
          </a:graphicData>
        </a:graphic>
      </p:graphicFrame>
      <p:sp>
        <p:nvSpPr>
          <p:cNvPr id="2" name="Title 1"/>
          <p:cNvSpPr>
            <a:spLocks noGrp="1"/>
          </p:cNvSpPr>
          <p:nvPr>
            <p:ph type="ctrTitle"/>
          </p:nvPr>
        </p:nvSpPr>
        <p:spPr>
          <a:xfrm>
            <a:off x="457200" y="1815921"/>
            <a:ext cx="6019800" cy="786384"/>
          </a:xfrm>
          <a:prstGeom prst="rect">
            <a:avLst/>
          </a:prstGeom>
        </p:spPr>
        <p:txBody>
          <a:bodyPr lIns="0" tIns="0" rIns="0" bIns="0" anchor="b" anchorCtr="0"/>
          <a:lstStyle>
            <a:lvl1pPr algn="l">
              <a:defRPr sz="3300">
                <a:solidFill>
                  <a:schemeClr val="bg2"/>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2825496"/>
            <a:ext cx="6019800" cy="1752600"/>
          </a:xfrm>
          <a:prstGeom prst="rect">
            <a:avLst/>
          </a:prstGeom>
        </p:spPr>
        <p:txBody>
          <a:bodyPr lIns="0">
            <a:noAutofit/>
          </a:bodyPr>
          <a:lstStyle>
            <a:lvl1pPr marL="0" indent="0" algn="l">
              <a:lnSpc>
                <a:spcPct val="100000"/>
              </a:lnSpc>
              <a:spcBef>
                <a:spcPts val="0"/>
              </a:spcBef>
              <a:buNone/>
              <a:defRPr sz="1400">
                <a:solidFill>
                  <a:schemeClr val="accent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ext Placeholder 8"/>
          <p:cNvSpPr>
            <a:spLocks noGrp="1"/>
          </p:cNvSpPr>
          <p:nvPr>
            <p:ph type="body" sz="quarter" idx="10" hasCustomPrompt="1"/>
          </p:nvPr>
        </p:nvSpPr>
        <p:spPr>
          <a:xfrm>
            <a:off x="457200" y="6272784"/>
            <a:ext cx="6784848" cy="228600"/>
          </a:xfrm>
        </p:spPr>
        <p:txBody>
          <a:bodyPr lIns="0" tIns="0" rIns="0" bIns="0" anchor="b" anchorCtr="0">
            <a:noAutofit/>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accent5"/>
                </a:solidFill>
              </a:defRPr>
            </a:lvl1pPr>
            <a:lvl2pPr marL="457200" indent="0">
              <a:buFontTx/>
              <a:buNone/>
              <a:defRPr sz="1000">
                <a:solidFill>
                  <a:schemeClr val="accent5"/>
                </a:solidFill>
              </a:defRPr>
            </a:lvl2pPr>
            <a:lvl3pPr marL="914400" indent="0">
              <a:buFontTx/>
              <a:buNone/>
              <a:defRPr sz="1000">
                <a:solidFill>
                  <a:schemeClr val="accent5"/>
                </a:solidFill>
              </a:defRPr>
            </a:lvl3pPr>
            <a:lvl4pPr marL="1371600" indent="0">
              <a:buFontTx/>
              <a:buNone/>
              <a:defRPr sz="1000">
                <a:solidFill>
                  <a:schemeClr val="accent5"/>
                </a:solidFill>
              </a:defRPr>
            </a:lvl4pPr>
            <a:lvl5pPr marL="1828800" indent="0">
              <a:buFontTx/>
              <a:buNone/>
              <a:defRPr sz="1000">
                <a:solidFill>
                  <a:schemeClr val="accent5"/>
                </a:solidFill>
              </a:defRPr>
            </a:lvl5pPr>
          </a:lstStyle>
          <a:p>
            <a:pPr lvl="0"/>
            <a:r>
              <a:rPr lang="en-US" dirty="0" smtClean="0"/>
              <a:t>Information Classification</a:t>
            </a:r>
            <a:endParaRPr lang="en-US" dirty="0"/>
          </a:p>
        </p:txBody>
      </p:sp>
    </p:spTree>
    <p:extLst>
      <p:ext uri="{BB962C8B-B14F-4D97-AF65-F5344CB8AC3E}">
        <p14:creationId xmlns="" xmlns:p14="http://schemas.microsoft.com/office/powerpoint/2010/main" val="1246133656"/>
      </p:ext>
    </p:extLst>
  </p:cSld>
  <p:clrMapOvr>
    <a:masterClrMapping/>
  </p:clrMapOvr>
  <p:transition spd="slow">
    <p:wipe dir="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over_Global Mark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graphicFrame>
        <p:nvGraphicFramePr>
          <p:cNvPr id="4" name="Object 3" hidden="1"/>
          <p:cNvGraphicFramePr>
            <a:graphicFrameLocks noChangeAspect="1"/>
          </p:cNvGraphicFramePr>
          <p:nvPr userDrawn="1">
            <p:extLst>
              <p:ext uri="{D42A27DB-BD31-4B8C-83A1-F6EECF244321}">
                <p14:modId xmlns="" xmlns:p14="http://schemas.microsoft.com/office/powerpoint/2010/main" val="3502575621"/>
              </p:ext>
            </p:extLst>
          </p:nvPr>
        </p:nvGraphicFramePr>
        <p:xfrm>
          <a:off x="1588" y="1588"/>
          <a:ext cx="1587" cy="1587"/>
        </p:xfrm>
        <a:graphic>
          <a:graphicData uri="http://schemas.openxmlformats.org/presentationml/2006/ole">
            <p:oleObj spid="_x0000_s127167" name="think-cell Slide" r:id="rId4" imgW="360" imgH="360" progId="">
              <p:embed/>
            </p:oleObj>
          </a:graphicData>
        </a:graphic>
      </p:graphicFrame>
      <p:sp>
        <p:nvSpPr>
          <p:cNvPr id="2" name="Title 1"/>
          <p:cNvSpPr>
            <a:spLocks noGrp="1"/>
          </p:cNvSpPr>
          <p:nvPr>
            <p:ph type="ctrTitle"/>
          </p:nvPr>
        </p:nvSpPr>
        <p:spPr>
          <a:xfrm>
            <a:off x="457200" y="1815921"/>
            <a:ext cx="6019800" cy="786384"/>
          </a:xfrm>
          <a:prstGeom prst="rect">
            <a:avLst/>
          </a:prstGeom>
        </p:spPr>
        <p:txBody>
          <a:bodyPr lIns="0" tIns="0" rIns="0" bIns="0" anchor="b" anchorCtr="0"/>
          <a:lstStyle>
            <a:lvl1pPr algn="l">
              <a:defRPr sz="3300">
                <a:solidFill>
                  <a:schemeClr val="bg2"/>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2825496"/>
            <a:ext cx="6019800" cy="1752600"/>
          </a:xfrm>
          <a:prstGeom prst="rect">
            <a:avLst/>
          </a:prstGeom>
        </p:spPr>
        <p:txBody>
          <a:bodyPr lIns="0">
            <a:noAutofit/>
          </a:bodyPr>
          <a:lstStyle>
            <a:lvl1pPr marL="0" indent="0" algn="l">
              <a:lnSpc>
                <a:spcPct val="100000"/>
              </a:lnSpc>
              <a:spcBef>
                <a:spcPts val="0"/>
              </a:spcBef>
              <a:buNone/>
              <a:defRPr sz="1400">
                <a:solidFill>
                  <a:schemeClr val="accent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Text Placeholder 9"/>
          <p:cNvSpPr>
            <a:spLocks noGrp="1"/>
          </p:cNvSpPr>
          <p:nvPr>
            <p:ph type="body" sz="quarter" idx="10" hasCustomPrompt="1"/>
          </p:nvPr>
        </p:nvSpPr>
        <p:spPr>
          <a:xfrm>
            <a:off x="457200" y="6272784"/>
            <a:ext cx="6784848" cy="228600"/>
          </a:xfrm>
        </p:spPr>
        <p:txBody>
          <a:bodyPr lIns="0" tIns="0" rIns="0" bIns="0" anchor="b" anchorCtr="0">
            <a:noAutofit/>
          </a:bodyPr>
          <a:lstStyle>
            <a:lvl1pPr marL="0" indent="0">
              <a:spcBef>
                <a:spcPts val="0"/>
              </a:spcBef>
              <a:buFontTx/>
              <a:buNone/>
              <a:defRPr sz="1000">
                <a:solidFill>
                  <a:schemeClr val="accent5"/>
                </a:solidFill>
              </a:defRPr>
            </a:lvl1pPr>
            <a:lvl2pPr marL="457200" indent="0">
              <a:buFontTx/>
              <a:buNone/>
              <a:defRPr sz="1000">
                <a:solidFill>
                  <a:schemeClr val="accent5"/>
                </a:solidFill>
              </a:defRPr>
            </a:lvl2pPr>
            <a:lvl3pPr marL="914400" indent="0">
              <a:buFontTx/>
              <a:buNone/>
              <a:defRPr sz="1000">
                <a:solidFill>
                  <a:schemeClr val="accent5"/>
                </a:solidFill>
              </a:defRPr>
            </a:lvl3pPr>
            <a:lvl4pPr marL="1371600" indent="0">
              <a:buFontTx/>
              <a:buNone/>
              <a:defRPr sz="1000">
                <a:solidFill>
                  <a:schemeClr val="accent5"/>
                </a:solidFill>
              </a:defRPr>
            </a:lvl4pPr>
            <a:lvl5pPr marL="1828800" indent="0">
              <a:buFontTx/>
              <a:buNone/>
              <a:defRPr sz="1000">
                <a:solidFill>
                  <a:schemeClr val="accent5"/>
                </a:solidFill>
              </a:defRPr>
            </a:lvl5pPr>
          </a:lstStyle>
          <a:p>
            <a:pPr lvl="0"/>
            <a:r>
              <a:rPr lang="en-US" dirty="0" smtClean="0"/>
              <a:t>Information Classification</a:t>
            </a:r>
            <a:endParaRPr lang="en-US" dirty="0"/>
          </a:p>
        </p:txBody>
      </p:sp>
    </p:spTree>
    <p:extLst>
      <p:ext uri="{BB962C8B-B14F-4D97-AF65-F5344CB8AC3E}">
        <p14:creationId xmlns="" xmlns:p14="http://schemas.microsoft.com/office/powerpoint/2010/main" val="4225078715"/>
      </p:ext>
    </p:extLst>
  </p:cSld>
  <p:clrMapOvr>
    <a:masterClrMapping/>
  </p:clrMapOvr>
  <p:transition spd="slow">
    <p:wipe dir="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Cover_Global Service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graphicFrame>
        <p:nvGraphicFramePr>
          <p:cNvPr id="4" name="Object 3" hidden="1"/>
          <p:cNvGraphicFramePr>
            <a:graphicFrameLocks noChangeAspect="1"/>
          </p:cNvGraphicFramePr>
          <p:nvPr userDrawn="1">
            <p:extLst>
              <p:ext uri="{D42A27DB-BD31-4B8C-83A1-F6EECF244321}">
                <p14:modId xmlns="" xmlns:p14="http://schemas.microsoft.com/office/powerpoint/2010/main" val="188008634"/>
              </p:ext>
            </p:extLst>
          </p:nvPr>
        </p:nvGraphicFramePr>
        <p:xfrm>
          <a:off x="1588" y="1588"/>
          <a:ext cx="1587" cy="1587"/>
        </p:xfrm>
        <a:graphic>
          <a:graphicData uri="http://schemas.openxmlformats.org/presentationml/2006/ole">
            <p:oleObj spid="_x0000_s128191" name="think-cell Slide" r:id="rId4" imgW="360" imgH="360" progId="">
              <p:embed/>
            </p:oleObj>
          </a:graphicData>
        </a:graphic>
      </p:graphicFrame>
      <p:sp>
        <p:nvSpPr>
          <p:cNvPr id="2" name="Title 1"/>
          <p:cNvSpPr>
            <a:spLocks noGrp="1"/>
          </p:cNvSpPr>
          <p:nvPr>
            <p:ph type="ctrTitle"/>
          </p:nvPr>
        </p:nvSpPr>
        <p:spPr>
          <a:xfrm>
            <a:off x="457200" y="1815921"/>
            <a:ext cx="6019800" cy="786384"/>
          </a:xfrm>
          <a:prstGeom prst="rect">
            <a:avLst/>
          </a:prstGeom>
        </p:spPr>
        <p:txBody>
          <a:bodyPr lIns="0" tIns="0" rIns="0" bIns="0" anchor="b" anchorCtr="0"/>
          <a:lstStyle>
            <a:lvl1pPr algn="l">
              <a:defRPr sz="3300">
                <a:solidFill>
                  <a:schemeClr val="bg2"/>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2825496"/>
            <a:ext cx="6019800" cy="1752600"/>
          </a:xfrm>
          <a:prstGeom prst="rect">
            <a:avLst/>
          </a:prstGeom>
        </p:spPr>
        <p:txBody>
          <a:bodyPr lIns="0">
            <a:noAutofit/>
          </a:bodyPr>
          <a:lstStyle>
            <a:lvl1pPr marL="0" indent="0" algn="l">
              <a:lnSpc>
                <a:spcPct val="100000"/>
              </a:lnSpc>
              <a:spcBef>
                <a:spcPts val="0"/>
              </a:spcBef>
              <a:buNone/>
              <a:defRPr sz="1400">
                <a:solidFill>
                  <a:schemeClr val="accent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ext Placeholder 8"/>
          <p:cNvSpPr>
            <a:spLocks noGrp="1"/>
          </p:cNvSpPr>
          <p:nvPr>
            <p:ph type="body" sz="quarter" idx="10" hasCustomPrompt="1"/>
          </p:nvPr>
        </p:nvSpPr>
        <p:spPr>
          <a:xfrm>
            <a:off x="457198" y="6272784"/>
            <a:ext cx="6784848" cy="228600"/>
          </a:xfrm>
        </p:spPr>
        <p:txBody>
          <a:bodyPr lIns="0" tIns="0" rIns="0" bIns="0" anchor="b" anchorCtr="0">
            <a:noAutofit/>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accent5"/>
                </a:solidFill>
              </a:defRPr>
            </a:lvl1pPr>
            <a:lvl2pPr marL="457200" indent="0">
              <a:buFontTx/>
              <a:buNone/>
              <a:defRPr sz="1000">
                <a:solidFill>
                  <a:schemeClr val="accent5"/>
                </a:solidFill>
              </a:defRPr>
            </a:lvl2pPr>
            <a:lvl3pPr marL="914400" indent="0">
              <a:buFontTx/>
              <a:buNone/>
              <a:defRPr sz="1000">
                <a:solidFill>
                  <a:schemeClr val="accent5"/>
                </a:solidFill>
              </a:defRPr>
            </a:lvl3pPr>
            <a:lvl4pPr marL="1371600" indent="0">
              <a:buFontTx/>
              <a:buNone/>
              <a:defRPr sz="1000">
                <a:solidFill>
                  <a:schemeClr val="accent5"/>
                </a:solidFill>
              </a:defRPr>
            </a:lvl4pPr>
            <a:lvl5pPr marL="1828800" indent="0">
              <a:buFontTx/>
              <a:buNone/>
              <a:defRPr sz="1000">
                <a:solidFill>
                  <a:schemeClr val="accent5"/>
                </a:solidFill>
              </a:defRPr>
            </a:lvl5pPr>
          </a:lstStyle>
          <a:p>
            <a:pPr lvl="0"/>
            <a:r>
              <a:rPr lang="en-US" dirty="0" smtClean="0"/>
              <a:t>Information Classification</a:t>
            </a:r>
            <a:endParaRPr lang="en-US" dirty="0"/>
          </a:p>
        </p:txBody>
      </p:sp>
    </p:spTree>
    <p:extLst>
      <p:ext uri="{BB962C8B-B14F-4D97-AF65-F5344CB8AC3E}">
        <p14:creationId xmlns="" xmlns:p14="http://schemas.microsoft.com/office/powerpoint/2010/main" val="52083144"/>
      </p:ext>
    </p:extLst>
  </p:cSld>
  <p:clrMapOvr>
    <a:masterClrMapping/>
  </p:clrMapOvr>
  <p:transition spd="slow">
    <p:wipe dir="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reak_Global Exchang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extLst>
              <p:ext uri="{D42A27DB-BD31-4B8C-83A1-F6EECF244321}">
                <p14:modId xmlns="" xmlns:p14="http://schemas.microsoft.com/office/powerpoint/2010/main" val="4184687936"/>
              </p:ext>
            </p:extLst>
          </p:nvPr>
        </p:nvGraphicFramePr>
        <p:xfrm>
          <a:off x="1588" y="1588"/>
          <a:ext cx="1587" cy="1587"/>
        </p:xfrm>
        <a:graphic>
          <a:graphicData uri="http://schemas.openxmlformats.org/presentationml/2006/ole">
            <p:oleObj spid="_x0000_s123074" name="think-cell Slide" r:id="rId3" imgW="360" imgH="360" progId="">
              <p:embed/>
            </p:oleObj>
          </a:graphicData>
        </a:graphic>
      </p:graphicFrame>
      <p:pic>
        <p:nvPicPr>
          <p:cNvPr id="6" name="Picture 5"/>
          <p:cNvPicPr>
            <a:picLocks noChangeAspect="1"/>
          </p:cNvPicPr>
          <p:nvPr userDrawn="1"/>
        </p:nvPicPr>
        <p:blipFill rotWithShape="1">
          <a:blip r:embed="rId4" cstate="print">
            <a:extLst>
              <a:ext uri="{28A0092B-C50C-407E-A947-70E740481C1C}">
                <a14:useLocalDpi xmlns="" xmlns:a14="http://schemas.microsoft.com/office/drawing/2010/main" val="0"/>
              </a:ext>
            </a:extLst>
          </a:blip>
          <a:srcRect b="9399"/>
          <a:stretch/>
        </p:blipFill>
        <p:spPr>
          <a:xfrm>
            <a:off x="0" y="0"/>
            <a:ext cx="9144000" cy="6213475"/>
          </a:xfrm>
          <a:prstGeom prst="rect">
            <a:avLst/>
          </a:prstGeom>
        </p:spPr>
      </p:pic>
      <p:sp>
        <p:nvSpPr>
          <p:cNvPr id="2" name="Title 1"/>
          <p:cNvSpPr>
            <a:spLocks noGrp="1"/>
          </p:cNvSpPr>
          <p:nvPr>
            <p:ph type="title" hasCustomPrompt="1"/>
          </p:nvPr>
        </p:nvSpPr>
        <p:spPr>
          <a:xfrm>
            <a:off x="457200" y="1819656"/>
            <a:ext cx="6019800" cy="786384"/>
          </a:xfrm>
          <a:prstGeom prst="rect">
            <a:avLst/>
          </a:prstGeom>
        </p:spPr>
        <p:txBody>
          <a:bodyPr lIns="0" tIns="0" rIns="0" bIns="0" anchor="b" anchorCtr="0"/>
          <a:lstStyle>
            <a:lvl1pPr algn="l">
              <a:defRPr sz="3300" b="0" cap="none">
                <a:solidFill>
                  <a:schemeClr val="bg2"/>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2825496"/>
            <a:ext cx="6019800" cy="1755648"/>
          </a:xfrm>
          <a:prstGeom prst="rect">
            <a:avLst/>
          </a:prstGeom>
        </p:spPr>
        <p:txBody>
          <a:bodyPr lIns="0" anchor="t" anchorCtr="0"/>
          <a:lstStyle>
            <a:lvl1pPr marL="0" indent="0" algn="l">
              <a:lnSpc>
                <a:spcPct val="100000"/>
              </a:lnSpc>
              <a:spcBef>
                <a:spcPts val="0"/>
              </a:spcBef>
              <a:buNone/>
              <a:defRPr sz="1400">
                <a:solidFill>
                  <a:schemeClr val="accent1"/>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Rectangle 3"/>
          <p:cNvSpPr/>
          <p:nvPr userDrawn="1"/>
        </p:nvSpPr>
        <p:spPr>
          <a:xfrm>
            <a:off x="450057" y="6298215"/>
            <a:ext cx="457200" cy="24688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lvl="0"/>
            <a:fld id="{9FCD6A9C-41CB-4620-A8CD-5210DDBBFB34}" type="slidenum">
              <a:rPr lang="en-US" sz="1000" smtClean="0">
                <a:solidFill>
                  <a:schemeClr val="accent5"/>
                </a:solidFill>
              </a:rPr>
              <a:pPr lvl="0"/>
              <a:t>‹#›</a:t>
            </a:fld>
            <a:endParaRPr lang="en-US" sz="1000" dirty="0" smtClean="0">
              <a:solidFill>
                <a:schemeClr val="accent5"/>
              </a:solidFill>
            </a:endParaRPr>
          </a:p>
        </p:txBody>
      </p:sp>
    </p:spTree>
    <p:extLst>
      <p:ext uri="{BB962C8B-B14F-4D97-AF65-F5344CB8AC3E}">
        <p14:creationId xmlns="" xmlns:p14="http://schemas.microsoft.com/office/powerpoint/2010/main" val="2681792635"/>
      </p:ext>
    </p:extLst>
  </p:cSld>
  <p:clrMapOvr>
    <a:masterClrMapping/>
  </p:clrMapOvr>
  <p:transition spd="slow">
    <p:wipe dir="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reak_Global Marke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extLst>
              <p:ext uri="{D42A27DB-BD31-4B8C-83A1-F6EECF244321}">
                <p14:modId xmlns="" xmlns:p14="http://schemas.microsoft.com/office/powerpoint/2010/main" val="747892056"/>
              </p:ext>
            </p:extLst>
          </p:nvPr>
        </p:nvGraphicFramePr>
        <p:xfrm>
          <a:off x="1588" y="1588"/>
          <a:ext cx="1587" cy="1587"/>
        </p:xfrm>
        <a:graphic>
          <a:graphicData uri="http://schemas.openxmlformats.org/presentationml/2006/ole">
            <p:oleObj spid="_x0000_s124098" name="think-cell Slide" r:id="rId3" imgW="360" imgH="360" progId="">
              <p:embed/>
            </p:oleObj>
          </a:graphicData>
        </a:graphic>
      </p:graphicFrame>
      <p:pic>
        <p:nvPicPr>
          <p:cNvPr id="6" name="Picture 5"/>
          <p:cNvPicPr>
            <a:picLocks noChangeAspect="1"/>
          </p:cNvPicPr>
          <p:nvPr userDrawn="1"/>
        </p:nvPicPr>
        <p:blipFill rotWithShape="1">
          <a:blip r:embed="rId4" cstate="print">
            <a:extLst>
              <a:ext uri="{28A0092B-C50C-407E-A947-70E740481C1C}">
                <a14:useLocalDpi xmlns="" xmlns:a14="http://schemas.microsoft.com/office/drawing/2010/main" val="0"/>
              </a:ext>
            </a:extLst>
          </a:blip>
          <a:srcRect b="9399"/>
          <a:stretch/>
        </p:blipFill>
        <p:spPr>
          <a:xfrm>
            <a:off x="0" y="0"/>
            <a:ext cx="9144000" cy="6213475"/>
          </a:xfrm>
          <a:prstGeom prst="rect">
            <a:avLst/>
          </a:prstGeom>
        </p:spPr>
      </p:pic>
      <p:sp>
        <p:nvSpPr>
          <p:cNvPr id="2" name="Title 1"/>
          <p:cNvSpPr>
            <a:spLocks noGrp="1"/>
          </p:cNvSpPr>
          <p:nvPr>
            <p:ph type="title" hasCustomPrompt="1"/>
          </p:nvPr>
        </p:nvSpPr>
        <p:spPr>
          <a:xfrm>
            <a:off x="457200" y="1819656"/>
            <a:ext cx="6019800" cy="786384"/>
          </a:xfrm>
          <a:prstGeom prst="rect">
            <a:avLst/>
          </a:prstGeom>
        </p:spPr>
        <p:txBody>
          <a:bodyPr lIns="0" tIns="0" rIns="0" bIns="0" anchor="b" anchorCtr="0"/>
          <a:lstStyle>
            <a:lvl1pPr algn="l">
              <a:defRPr sz="3300" b="0" cap="none">
                <a:solidFill>
                  <a:schemeClr val="bg2"/>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2825496"/>
            <a:ext cx="6019800" cy="1755648"/>
          </a:xfrm>
          <a:prstGeom prst="rect">
            <a:avLst/>
          </a:prstGeom>
        </p:spPr>
        <p:txBody>
          <a:bodyPr lIns="0" anchor="t" anchorCtr="0"/>
          <a:lstStyle>
            <a:lvl1pPr marL="0" indent="0" algn="l">
              <a:lnSpc>
                <a:spcPct val="100000"/>
              </a:lnSpc>
              <a:spcBef>
                <a:spcPts val="0"/>
              </a:spcBef>
              <a:buNone/>
              <a:defRPr sz="1400">
                <a:solidFill>
                  <a:schemeClr val="accent1"/>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Rectangle 3"/>
          <p:cNvSpPr/>
          <p:nvPr userDrawn="1"/>
        </p:nvSpPr>
        <p:spPr>
          <a:xfrm>
            <a:off x="450057" y="6298215"/>
            <a:ext cx="457200" cy="24688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lvl="0"/>
            <a:fld id="{9FCD6A9C-41CB-4620-A8CD-5210DDBBFB34}" type="slidenum">
              <a:rPr lang="en-US" sz="1000" smtClean="0">
                <a:solidFill>
                  <a:schemeClr val="accent5"/>
                </a:solidFill>
              </a:rPr>
              <a:pPr lvl="0"/>
              <a:t>‹#›</a:t>
            </a:fld>
            <a:endParaRPr lang="en-US" sz="1000" dirty="0" smtClean="0">
              <a:solidFill>
                <a:schemeClr val="accent5"/>
              </a:solidFill>
            </a:endParaRPr>
          </a:p>
        </p:txBody>
      </p:sp>
    </p:spTree>
    <p:extLst>
      <p:ext uri="{BB962C8B-B14F-4D97-AF65-F5344CB8AC3E}">
        <p14:creationId xmlns="" xmlns:p14="http://schemas.microsoft.com/office/powerpoint/2010/main" val="360136200"/>
      </p:ext>
    </p:extLst>
  </p:cSld>
  <p:clrMapOvr>
    <a:masterClrMapping/>
  </p:clrMapOvr>
  <p:transition spd="slow">
    <p:wipe dir="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reak_Global Service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extLst>
              <p:ext uri="{D42A27DB-BD31-4B8C-83A1-F6EECF244321}">
                <p14:modId xmlns="" xmlns:p14="http://schemas.microsoft.com/office/powerpoint/2010/main" val="1532717471"/>
              </p:ext>
            </p:extLst>
          </p:nvPr>
        </p:nvGraphicFramePr>
        <p:xfrm>
          <a:off x="1588" y="1588"/>
          <a:ext cx="1587" cy="1587"/>
        </p:xfrm>
        <a:graphic>
          <a:graphicData uri="http://schemas.openxmlformats.org/presentationml/2006/ole">
            <p:oleObj spid="_x0000_s125122" name="think-cell Slide" r:id="rId3" imgW="360" imgH="360" progId="">
              <p:embed/>
            </p:oleObj>
          </a:graphicData>
        </a:graphic>
      </p:graphicFrame>
      <p:pic>
        <p:nvPicPr>
          <p:cNvPr id="6" name="Picture 5"/>
          <p:cNvPicPr>
            <a:picLocks noChangeAspect="1"/>
          </p:cNvPicPr>
          <p:nvPr userDrawn="1"/>
        </p:nvPicPr>
        <p:blipFill rotWithShape="1">
          <a:blip r:embed="rId4" cstate="print">
            <a:extLst>
              <a:ext uri="{28A0092B-C50C-407E-A947-70E740481C1C}">
                <a14:useLocalDpi xmlns="" xmlns:a14="http://schemas.microsoft.com/office/drawing/2010/main" val="0"/>
              </a:ext>
            </a:extLst>
          </a:blip>
          <a:srcRect b="9399"/>
          <a:stretch/>
        </p:blipFill>
        <p:spPr>
          <a:xfrm>
            <a:off x="0" y="0"/>
            <a:ext cx="9144000" cy="6213475"/>
          </a:xfrm>
          <a:prstGeom prst="rect">
            <a:avLst/>
          </a:prstGeom>
        </p:spPr>
      </p:pic>
      <p:sp>
        <p:nvSpPr>
          <p:cNvPr id="2" name="Title 1"/>
          <p:cNvSpPr>
            <a:spLocks noGrp="1"/>
          </p:cNvSpPr>
          <p:nvPr>
            <p:ph type="title" hasCustomPrompt="1"/>
          </p:nvPr>
        </p:nvSpPr>
        <p:spPr>
          <a:xfrm>
            <a:off x="457200" y="1819656"/>
            <a:ext cx="6019800" cy="786384"/>
          </a:xfrm>
          <a:prstGeom prst="rect">
            <a:avLst/>
          </a:prstGeom>
        </p:spPr>
        <p:txBody>
          <a:bodyPr lIns="0" tIns="0" rIns="0" bIns="0" anchor="b" anchorCtr="0"/>
          <a:lstStyle>
            <a:lvl1pPr algn="l">
              <a:defRPr sz="3300" b="0" cap="none">
                <a:solidFill>
                  <a:schemeClr val="bg2"/>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2825496"/>
            <a:ext cx="6019800" cy="1755648"/>
          </a:xfrm>
          <a:prstGeom prst="rect">
            <a:avLst/>
          </a:prstGeom>
        </p:spPr>
        <p:txBody>
          <a:bodyPr lIns="0" anchor="t" anchorCtr="0"/>
          <a:lstStyle>
            <a:lvl1pPr marL="0" indent="0" algn="l">
              <a:lnSpc>
                <a:spcPct val="100000"/>
              </a:lnSpc>
              <a:spcBef>
                <a:spcPts val="0"/>
              </a:spcBef>
              <a:buNone/>
              <a:defRPr sz="1400">
                <a:solidFill>
                  <a:schemeClr val="accent1"/>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Rectangle 3"/>
          <p:cNvSpPr/>
          <p:nvPr userDrawn="1"/>
        </p:nvSpPr>
        <p:spPr>
          <a:xfrm>
            <a:off x="450057" y="6300596"/>
            <a:ext cx="457200" cy="24688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lvl="0"/>
            <a:fld id="{9FCD6A9C-41CB-4620-A8CD-5210DDBBFB34}" type="slidenum">
              <a:rPr lang="en-US" sz="1000" smtClean="0">
                <a:solidFill>
                  <a:schemeClr val="accent5"/>
                </a:solidFill>
              </a:rPr>
              <a:pPr lvl="0"/>
              <a:t>‹#›</a:t>
            </a:fld>
            <a:endParaRPr lang="en-US" sz="1000" dirty="0" smtClean="0">
              <a:solidFill>
                <a:schemeClr val="accent5"/>
              </a:solidFill>
            </a:endParaRPr>
          </a:p>
        </p:txBody>
      </p:sp>
    </p:spTree>
    <p:extLst>
      <p:ext uri="{BB962C8B-B14F-4D97-AF65-F5344CB8AC3E}">
        <p14:creationId xmlns="" xmlns:p14="http://schemas.microsoft.com/office/powerpoint/2010/main" val="3131390916"/>
      </p:ext>
    </p:extLst>
  </p:cSld>
  <p:clrMapOvr>
    <a:masterClrMapping/>
  </p:clrMapOvr>
  <p:transition spd="slow">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EFF5D59-BDD9-46AE-A60D-400D1B5F5AEC}" type="datetimeFigureOut">
              <a:rPr lang="zh-CN" altLang="en-US" smtClean="0"/>
              <a:t>2019/10/10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A3774A-5832-4A16-BF84-F8C7C2A3DAAE}" type="slidenum">
              <a:rPr lang="en-US" smtClean="0"/>
              <a:pPr/>
              <a:t>‹#›</a:t>
            </a:fld>
            <a:endParaRPr lang="en-US"/>
          </a:p>
        </p:txBody>
      </p:sp>
    </p:spTree>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Bullet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userDrawn="1">
            <p:extLst>
              <p:ext uri="{D42A27DB-BD31-4B8C-83A1-F6EECF244321}">
                <p14:modId xmlns="" xmlns:p14="http://schemas.microsoft.com/office/powerpoint/2010/main" val="686606304"/>
              </p:ext>
            </p:extLst>
          </p:nvPr>
        </p:nvGraphicFramePr>
        <p:xfrm>
          <a:off x="1588" y="1588"/>
          <a:ext cx="1587" cy="1587"/>
        </p:xfrm>
        <a:graphic>
          <a:graphicData uri="http://schemas.openxmlformats.org/presentationml/2006/ole">
            <p:oleObj spid="_x0000_s26342" name="think-cell Slide" r:id="rId3" imgW="360" imgH="360" progId="">
              <p:embed/>
            </p:oleObj>
          </a:graphicData>
        </a:graphic>
      </p:graphicFrame>
      <p:sp>
        <p:nvSpPr>
          <p:cNvPr id="2" name="Title 1"/>
          <p:cNvSpPr>
            <a:spLocks noGrp="1"/>
          </p:cNvSpPr>
          <p:nvPr>
            <p:ph type="title"/>
          </p:nvPr>
        </p:nvSpPr>
        <p:spPr>
          <a:xfrm>
            <a:off x="460248" y="381000"/>
            <a:ext cx="8229600" cy="301752"/>
          </a:xfrm>
          <a:prstGeom prst="rect">
            <a:avLst/>
          </a:prstGeom>
        </p:spPr>
        <p:txBody>
          <a:bodyPr lIns="0" rIns="0" bIns="0" anchor="t" anchorCtr="0">
            <a:noAutofit/>
          </a:bodyPr>
          <a:lstStyle>
            <a:lvl1pPr algn="l">
              <a:lnSpc>
                <a:spcPts val="2400"/>
              </a:lnSpc>
              <a:defRPr sz="2400">
                <a:solidFill>
                  <a:schemeClr val="accent1"/>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371600"/>
            <a:ext cx="8229600" cy="4525963"/>
          </a:xfrm>
          <a:prstGeom prst="rect">
            <a:avLst/>
          </a:prstGeom>
        </p:spPr>
        <p:txBody>
          <a:bodyPr lIns="0">
            <a:noAutofit/>
          </a:bodyPr>
          <a:lstStyle>
            <a:lvl1pPr marL="166688" indent="-166688">
              <a:lnSpc>
                <a:spcPct val="100000"/>
              </a:lnSpc>
              <a:spcBef>
                <a:spcPts val="0"/>
              </a:spcBef>
              <a:spcAft>
                <a:spcPts val="1200"/>
              </a:spcAft>
              <a:buClr>
                <a:schemeClr val="tx1"/>
              </a:buClr>
              <a:defRPr sz="1600">
                <a:solidFill>
                  <a:schemeClr val="tx1"/>
                </a:solidFill>
                <a:latin typeface="Arial" panose="020B0604020202020204" pitchFamily="34" charset="0"/>
                <a:cs typeface="Arial" panose="020B0604020202020204" pitchFamily="34" charset="0"/>
              </a:defRPr>
            </a:lvl1pPr>
            <a:lvl2pPr marL="515938" indent="-174625">
              <a:lnSpc>
                <a:spcPct val="100000"/>
              </a:lnSpc>
              <a:spcBef>
                <a:spcPts val="0"/>
              </a:spcBef>
              <a:spcAft>
                <a:spcPts val="1200"/>
              </a:spcAft>
              <a:buClr>
                <a:schemeClr val="tx1"/>
              </a:buClr>
              <a:defRPr sz="1600">
                <a:solidFill>
                  <a:schemeClr val="tx1"/>
                </a:solidFill>
                <a:latin typeface="Arial" panose="020B0604020202020204" pitchFamily="34" charset="0"/>
                <a:cs typeface="Arial" panose="020B0604020202020204" pitchFamily="34" charset="0"/>
              </a:defRPr>
            </a:lvl2pPr>
            <a:lvl3pPr marL="863600" indent="-180975">
              <a:lnSpc>
                <a:spcPct val="100000"/>
              </a:lnSpc>
              <a:spcBef>
                <a:spcPts val="0"/>
              </a:spcBef>
              <a:spcAft>
                <a:spcPts val="1200"/>
              </a:spcAft>
              <a:buClr>
                <a:schemeClr val="tx1"/>
              </a:buClr>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3pPr>
            <a:lvl4pPr marL="1196975" indent="-160338">
              <a:lnSpc>
                <a:spcPct val="100000"/>
              </a:lnSpc>
              <a:spcBef>
                <a:spcPts val="0"/>
              </a:spcBef>
              <a:spcAft>
                <a:spcPts val="1200"/>
              </a:spcAft>
              <a:buClr>
                <a:schemeClr val="tx1"/>
              </a:buClr>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4pPr>
            <a:lvl5pPr marL="1546225" indent="-180975">
              <a:lnSpc>
                <a:spcPct val="100000"/>
              </a:lnSpc>
              <a:spcBef>
                <a:spcPts val="0"/>
              </a:spcBef>
              <a:spcAft>
                <a:spcPts val="1200"/>
              </a:spcAft>
              <a:buClr>
                <a:schemeClr val="tx1"/>
              </a:buClr>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13"/>
          </p:nvPr>
        </p:nvSpPr>
        <p:spPr>
          <a:xfrm>
            <a:off x="457200" y="758952"/>
            <a:ext cx="8229600" cy="219456"/>
          </a:xfrm>
          <a:prstGeom prst="rect">
            <a:avLst/>
          </a:prstGeom>
        </p:spPr>
        <p:txBody>
          <a:bodyPr lIns="0" tIns="0" rIns="0" bIns="0" anchor="t" anchorCtr="0">
            <a:noAutofit/>
          </a:bodyPr>
          <a:lstStyle>
            <a:lvl1pPr marL="0" indent="0">
              <a:lnSpc>
                <a:spcPts val="2000"/>
              </a:lnSpc>
              <a:spcBef>
                <a:spcPts val="0"/>
              </a:spcBef>
              <a:buFontTx/>
              <a:buNone/>
              <a:defRPr sz="1600" b="1">
                <a:solidFill>
                  <a:schemeClr val="bg2"/>
                </a:solidFill>
              </a:defRPr>
            </a:lvl1pPr>
            <a:lvl2pPr marL="457200" indent="0">
              <a:buFontTx/>
              <a:buNone/>
              <a:defRPr sz="1400"/>
            </a:lvl2pPr>
            <a:lvl3pPr marL="914400" indent="0">
              <a:buFontTx/>
              <a:buNone/>
              <a:defRPr sz="1400"/>
            </a:lvl3pPr>
            <a:lvl4pPr marL="1371600" indent="0">
              <a:buFontTx/>
              <a:buNone/>
              <a:defRPr sz="1400"/>
            </a:lvl4pPr>
            <a:lvl5pPr marL="1828800" indent="0">
              <a:buFontTx/>
              <a:buNone/>
              <a:defRPr sz="1400"/>
            </a:lvl5pPr>
          </a:lstStyle>
          <a:p>
            <a:pPr lvl="0"/>
            <a:r>
              <a:rPr lang="en-US" smtClean="0"/>
              <a:t>Click to edit Master text styles</a:t>
            </a:r>
          </a:p>
        </p:txBody>
      </p:sp>
      <p:sp>
        <p:nvSpPr>
          <p:cNvPr id="6" name="Rectangle 5"/>
          <p:cNvSpPr/>
          <p:nvPr userDrawn="1"/>
        </p:nvSpPr>
        <p:spPr>
          <a:xfrm>
            <a:off x="448056" y="6300216"/>
            <a:ext cx="457200" cy="24688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l"/>
            <a:fld id="{0414EECA-9A6C-40E1-AC71-398B096ADC80}" type="slidenum">
              <a:rPr lang="en-US" sz="1000" smtClean="0">
                <a:solidFill>
                  <a:schemeClr val="accent5"/>
                </a:solidFill>
              </a:rPr>
              <a:pPr algn="l"/>
              <a:t>‹#›</a:t>
            </a:fld>
            <a:endParaRPr lang="en-US" sz="1000" dirty="0" smtClean="0">
              <a:solidFill>
                <a:schemeClr val="accent5"/>
              </a:solidFill>
            </a:endParaRPr>
          </a:p>
        </p:txBody>
      </p:sp>
    </p:spTree>
    <p:extLst>
      <p:ext uri="{BB962C8B-B14F-4D97-AF65-F5344CB8AC3E}">
        <p14:creationId xmlns="" xmlns:p14="http://schemas.microsoft.com/office/powerpoint/2010/main" val="2145192067"/>
      </p:ext>
    </p:extLst>
  </p:cSld>
  <p:clrMapOvr>
    <a:masterClrMapping/>
  </p:clrMapOvr>
  <p:transition spd="slow">
    <p:wipe dir="r"/>
  </p:transition>
  <p:timing>
    <p:tnLst>
      <p:par>
        <p:cTn id="1" dur="indefinite" restart="never" nodeType="tmRoot"/>
      </p:par>
    </p:tnLst>
  </p:timing>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No Content">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userDrawn="1">
            <p:extLst>
              <p:ext uri="{D42A27DB-BD31-4B8C-83A1-F6EECF244321}">
                <p14:modId xmlns="" xmlns:p14="http://schemas.microsoft.com/office/powerpoint/2010/main" val="2795055550"/>
              </p:ext>
            </p:extLst>
          </p:nvPr>
        </p:nvGraphicFramePr>
        <p:xfrm>
          <a:off x="1588" y="1588"/>
          <a:ext cx="1587" cy="1587"/>
        </p:xfrm>
        <a:graphic>
          <a:graphicData uri="http://schemas.openxmlformats.org/presentationml/2006/ole">
            <p:oleObj spid="_x0000_s33313" name="think-cell Slide" r:id="rId3" imgW="360" imgH="360" progId="">
              <p:embed/>
            </p:oleObj>
          </a:graphicData>
        </a:graphic>
      </p:graphicFrame>
      <p:sp>
        <p:nvSpPr>
          <p:cNvPr id="2" name="Title 1"/>
          <p:cNvSpPr>
            <a:spLocks noGrp="1"/>
          </p:cNvSpPr>
          <p:nvPr>
            <p:ph type="title"/>
          </p:nvPr>
        </p:nvSpPr>
        <p:spPr>
          <a:xfrm>
            <a:off x="460249" y="381000"/>
            <a:ext cx="8226552" cy="301752"/>
          </a:xfrm>
          <a:prstGeom prst="rect">
            <a:avLst/>
          </a:prstGeom>
        </p:spPr>
        <p:txBody>
          <a:bodyPr lIns="0" rIns="0" bIns="0" anchor="t" anchorCtr="0">
            <a:noAutofit/>
          </a:bodyPr>
          <a:lstStyle>
            <a:lvl1pPr algn="l">
              <a:lnSpc>
                <a:spcPts val="2400"/>
              </a:lnSpc>
              <a:defRPr sz="2400">
                <a:solidFill>
                  <a:schemeClr val="accent1"/>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5" name="Text Placeholder 4"/>
          <p:cNvSpPr>
            <a:spLocks noGrp="1"/>
          </p:cNvSpPr>
          <p:nvPr>
            <p:ph type="body" sz="quarter" idx="13"/>
          </p:nvPr>
        </p:nvSpPr>
        <p:spPr>
          <a:xfrm>
            <a:off x="457200" y="758952"/>
            <a:ext cx="8229600" cy="219456"/>
          </a:xfrm>
          <a:prstGeom prst="rect">
            <a:avLst/>
          </a:prstGeom>
        </p:spPr>
        <p:txBody>
          <a:bodyPr lIns="0" tIns="0" rIns="0" bIns="0" anchor="t" anchorCtr="0"/>
          <a:lstStyle>
            <a:lvl1pPr marL="0" indent="0">
              <a:lnSpc>
                <a:spcPts val="2000"/>
              </a:lnSpc>
              <a:spcBef>
                <a:spcPts val="0"/>
              </a:spcBef>
              <a:buFontTx/>
              <a:buNone/>
              <a:defRPr sz="1600" b="1">
                <a:solidFill>
                  <a:schemeClr val="bg2"/>
                </a:solidFill>
              </a:defRPr>
            </a:lvl1pPr>
            <a:lvl2pPr marL="457200" indent="0">
              <a:buFontTx/>
              <a:buNone/>
              <a:defRPr sz="1400"/>
            </a:lvl2pPr>
            <a:lvl3pPr marL="914400" indent="0">
              <a:buFontTx/>
              <a:buNone/>
              <a:defRPr sz="1400"/>
            </a:lvl3pPr>
            <a:lvl4pPr marL="1371600" indent="0">
              <a:buFontTx/>
              <a:buNone/>
              <a:defRPr sz="1400"/>
            </a:lvl4pPr>
            <a:lvl5pPr marL="1828800" indent="0">
              <a:buFontTx/>
              <a:buNone/>
              <a:defRPr sz="1400"/>
            </a:lvl5pPr>
          </a:lstStyle>
          <a:p>
            <a:pPr lvl="0"/>
            <a:r>
              <a:rPr lang="en-US" smtClean="0"/>
              <a:t>Click to edit Master text styles</a:t>
            </a:r>
          </a:p>
        </p:txBody>
      </p:sp>
      <p:sp>
        <p:nvSpPr>
          <p:cNvPr id="3" name="Rectangle 2"/>
          <p:cNvSpPr/>
          <p:nvPr userDrawn="1"/>
        </p:nvSpPr>
        <p:spPr>
          <a:xfrm>
            <a:off x="450057" y="6300596"/>
            <a:ext cx="457200" cy="24688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lvl="0"/>
            <a:fld id="{750EAF8F-C89C-4E34-86B5-CE7BA5071914}" type="slidenum">
              <a:rPr lang="en-US" sz="1000" smtClean="0">
                <a:solidFill>
                  <a:schemeClr val="accent5"/>
                </a:solidFill>
              </a:rPr>
              <a:pPr lvl="0"/>
              <a:t>‹#›</a:t>
            </a:fld>
            <a:endParaRPr lang="en-US" sz="1000" dirty="0" smtClean="0">
              <a:solidFill>
                <a:schemeClr val="accent5"/>
              </a:solidFill>
            </a:endParaRPr>
          </a:p>
        </p:txBody>
      </p:sp>
    </p:spTree>
    <p:extLst>
      <p:ext uri="{BB962C8B-B14F-4D97-AF65-F5344CB8AC3E}">
        <p14:creationId xmlns="" xmlns:p14="http://schemas.microsoft.com/office/powerpoint/2010/main" val="1839192076"/>
      </p:ext>
    </p:extLst>
  </p:cSld>
  <p:clrMapOvr>
    <a:masterClrMapping/>
  </p:clrMapOvr>
  <p:transition spd="slow">
    <p:wipe dir="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2 Col Page w/ Lines 1">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userDrawn="1">
            <p:extLst>
              <p:ext uri="{D42A27DB-BD31-4B8C-83A1-F6EECF244321}">
                <p14:modId xmlns="" xmlns:p14="http://schemas.microsoft.com/office/powerpoint/2010/main" val="2960954822"/>
              </p:ext>
            </p:extLst>
          </p:nvPr>
        </p:nvGraphicFramePr>
        <p:xfrm>
          <a:off x="1588" y="1588"/>
          <a:ext cx="1587" cy="1587"/>
        </p:xfrm>
        <a:graphic>
          <a:graphicData uri="http://schemas.openxmlformats.org/presentationml/2006/ole">
            <p:oleObj spid="_x0000_s129114" name="think-cell Slide" r:id="rId3" imgW="360" imgH="360" progId="">
              <p:embed/>
            </p:oleObj>
          </a:graphicData>
        </a:graphic>
      </p:graphicFrame>
      <p:pic>
        <p:nvPicPr>
          <p:cNvPr id="9" name="Picture 8"/>
          <p:cNvPicPr>
            <a:picLocks noChangeAspect="1"/>
          </p:cNvPicPr>
          <p:nvPr userDrawn="1"/>
        </p:nvPicPr>
        <p:blipFill rotWithShape="1">
          <a:blip r:embed="rId4" cstate="print">
            <a:extLst>
              <a:ext uri="{28A0092B-C50C-407E-A947-70E740481C1C}">
                <a14:useLocalDpi xmlns="" xmlns:a14="http://schemas.microsoft.com/office/drawing/2010/main"/>
              </a:ext>
            </a:extLst>
          </a:blip>
          <a:srcRect l="32958"/>
          <a:stretch/>
        </p:blipFill>
        <p:spPr>
          <a:xfrm>
            <a:off x="3013656" y="0"/>
            <a:ext cx="6130344" cy="6858000"/>
          </a:xfrm>
          <a:prstGeom prst="rect">
            <a:avLst/>
          </a:prstGeom>
        </p:spPr>
      </p:pic>
      <p:sp>
        <p:nvSpPr>
          <p:cNvPr id="2" name="Title 1"/>
          <p:cNvSpPr>
            <a:spLocks noGrp="1"/>
          </p:cNvSpPr>
          <p:nvPr>
            <p:ph type="title"/>
          </p:nvPr>
        </p:nvSpPr>
        <p:spPr>
          <a:xfrm>
            <a:off x="460248" y="381000"/>
            <a:ext cx="8229600" cy="301752"/>
          </a:xfrm>
          <a:prstGeom prst="rect">
            <a:avLst/>
          </a:prstGeom>
        </p:spPr>
        <p:txBody>
          <a:bodyPr lIns="0" rIns="0" bIns="0" anchor="t" anchorCtr="0">
            <a:noAutofit/>
          </a:bodyPr>
          <a:lstStyle>
            <a:lvl1pPr algn="l">
              <a:lnSpc>
                <a:spcPts val="2400"/>
              </a:lnSpc>
              <a:defRPr sz="2400">
                <a:solidFill>
                  <a:schemeClr val="accent1"/>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371600"/>
            <a:ext cx="4572000" cy="4525963"/>
          </a:xfrm>
          <a:prstGeom prst="rect">
            <a:avLst/>
          </a:prstGeom>
        </p:spPr>
        <p:txBody>
          <a:bodyPr lIns="0">
            <a:noAutofit/>
          </a:bodyPr>
          <a:lstStyle>
            <a:lvl1pPr marL="166688" indent="-166688">
              <a:lnSpc>
                <a:spcPct val="100000"/>
              </a:lnSpc>
              <a:spcBef>
                <a:spcPts val="0"/>
              </a:spcBef>
              <a:spcAft>
                <a:spcPts val="1200"/>
              </a:spcAft>
              <a:buClr>
                <a:schemeClr val="tx1"/>
              </a:buClr>
              <a:defRPr sz="1600">
                <a:solidFill>
                  <a:schemeClr val="tx1"/>
                </a:solidFill>
                <a:latin typeface="Arial" panose="020B0604020202020204" pitchFamily="34" charset="0"/>
                <a:cs typeface="Arial" panose="020B0604020202020204" pitchFamily="34" charset="0"/>
              </a:defRPr>
            </a:lvl1pPr>
            <a:lvl2pPr marL="515938" indent="-174625">
              <a:lnSpc>
                <a:spcPct val="100000"/>
              </a:lnSpc>
              <a:spcBef>
                <a:spcPts val="0"/>
              </a:spcBef>
              <a:spcAft>
                <a:spcPts val="1200"/>
              </a:spcAft>
              <a:buClr>
                <a:schemeClr val="tx1"/>
              </a:buClr>
              <a:defRPr sz="1600">
                <a:solidFill>
                  <a:schemeClr val="tx1"/>
                </a:solidFill>
                <a:latin typeface="Arial" panose="020B0604020202020204" pitchFamily="34" charset="0"/>
                <a:cs typeface="Arial" panose="020B0604020202020204" pitchFamily="34" charset="0"/>
              </a:defRPr>
            </a:lvl2pPr>
            <a:lvl3pPr marL="863600" indent="-180975">
              <a:lnSpc>
                <a:spcPct val="100000"/>
              </a:lnSpc>
              <a:spcBef>
                <a:spcPts val="0"/>
              </a:spcBef>
              <a:spcAft>
                <a:spcPts val="1200"/>
              </a:spcAft>
              <a:buClr>
                <a:schemeClr val="tx1"/>
              </a:buClr>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3pPr>
            <a:lvl4pPr marL="1196975" indent="-160338">
              <a:lnSpc>
                <a:spcPct val="100000"/>
              </a:lnSpc>
              <a:spcBef>
                <a:spcPts val="0"/>
              </a:spcBef>
              <a:spcAft>
                <a:spcPts val="1200"/>
              </a:spcAft>
              <a:buClr>
                <a:schemeClr val="tx1"/>
              </a:buClr>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4pPr>
            <a:lvl5pPr marL="1546225" indent="-180975">
              <a:lnSpc>
                <a:spcPct val="100000"/>
              </a:lnSpc>
              <a:spcBef>
                <a:spcPts val="0"/>
              </a:spcBef>
              <a:spcAft>
                <a:spcPts val="1200"/>
              </a:spcAft>
              <a:buClr>
                <a:schemeClr val="tx1"/>
              </a:buClr>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13"/>
          </p:nvPr>
        </p:nvSpPr>
        <p:spPr>
          <a:xfrm>
            <a:off x="457200" y="758952"/>
            <a:ext cx="8229600" cy="219456"/>
          </a:xfrm>
          <a:prstGeom prst="rect">
            <a:avLst/>
          </a:prstGeom>
        </p:spPr>
        <p:txBody>
          <a:bodyPr lIns="0" tIns="0" rIns="0" bIns="0" anchor="t" anchorCtr="0"/>
          <a:lstStyle>
            <a:lvl1pPr marL="0" indent="0">
              <a:lnSpc>
                <a:spcPts val="2000"/>
              </a:lnSpc>
              <a:spcBef>
                <a:spcPts val="0"/>
              </a:spcBef>
              <a:buFontTx/>
              <a:buNone/>
              <a:defRPr sz="1600" b="1">
                <a:solidFill>
                  <a:schemeClr val="bg2"/>
                </a:solidFill>
              </a:defRPr>
            </a:lvl1pPr>
            <a:lvl2pPr marL="457200" indent="0">
              <a:buFontTx/>
              <a:buNone/>
              <a:defRPr sz="1400"/>
            </a:lvl2pPr>
            <a:lvl3pPr marL="914400" indent="0">
              <a:buFontTx/>
              <a:buNone/>
              <a:defRPr sz="1400"/>
            </a:lvl3pPr>
            <a:lvl4pPr marL="1371600" indent="0">
              <a:buFontTx/>
              <a:buNone/>
              <a:defRPr sz="1400"/>
            </a:lvl4pPr>
            <a:lvl5pPr marL="1828800" indent="0">
              <a:buFontTx/>
              <a:buNone/>
              <a:defRPr sz="1400"/>
            </a:lvl5pPr>
          </a:lstStyle>
          <a:p>
            <a:pPr lvl="0"/>
            <a:r>
              <a:rPr lang="en-US" smtClean="0"/>
              <a:t>Click to edit Master text styles</a:t>
            </a:r>
          </a:p>
        </p:txBody>
      </p:sp>
      <p:sp>
        <p:nvSpPr>
          <p:cNvPr id="4" name="Rectangle 3"/>
          <p:cNvSpPr/>
          <p:nvPr userDrawn="1"/>
        </p:nvSpPr>
        <p:spPr>
          <a:xfrm>
            <a:off x="450057" y="6300596"/>
            <a:ext cx="457200" cy="244387"/>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lvl="0"/>
            <a:fld id="{5C6C4BF5-0C4C-4AC1-A88F-FB1A83C8E4C2}" type="slidenum">
              <a:rPr lang="en-US" sz="1000" smtClean="0">
                <a:solidFill>
                  <a:schemeClr val="accent5"/>
                </a:solidFill>
              </a:rPr>
              <a:pPr lvl="0"/>
              <a:t>‹#›</a:t>
            </a:fld>
            <a:endParaRPr lang="en-US" sz="1000" dirty="0" smtClean="0">
              <a:solidFill>
                <a:schemeClr val="accent5"/>
              </a:solidFill>
            </a:endParaRPr>
          </a:p>
        </p:txBody>
      </p:sp>
      <p:pic>
        <p:nvPicPr>
          <p:cNvPr id="11" name="Picture 10"/>
          <p:cNvPicPr>
            <a:picLocks noChangeAspect="1"/>
          </p:cNvPicPr>
          <p:nvPr userDrawn="1"/>
        </p:nvPicPr>
        <p:blipFill>
          <a:blip r:embed="rId5" cstate="print">
            <a:extLst>
              <a:ext uri="{28A0092B-C50C-407E-A947-70E740481C1C}">
                <a14:useLocalDpi xmlns="" xmlns:a14="http://schemas.microsoft.com/office/drawing/2010/main" val="0"/>
              </a:ext>
            </a:extLst>
          </a:blip>
          <a:stretch>
            <a:fillRect/>
          </a:stretch>
        </p:blipFill>
        <p:spPr>
          <a:xfrm>
            <a:off x="7339013" y="6273380"/>
            <a:ext cx="1369216" cy="214968"/>
          </a:xfrm>
          <a:prstGeom prst="rect">
            <a:avLst/>
          </a:prstGeom>
        </p:spPr>
      </p:pic>
    </p:spTree>
    <p:extLst>
      <p:ext uri="{BB962C8B-B14F-4D97-AF65-F5344CB8AC3E}">
        <p14:creationId xmlns="" xmlns:p14="http://schemas.microsoft.com/office/powerpoint/2010/main" val="3474372308"/>
      </p:ext>
    </p:extLst>
  </p:cSld>
  <p:clrMapOvr>
    <a:masterClrMapping/>
  </p:clrMapOvr>
  <p:transition spd="slow">
    <p:wipe dir="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2 Col Page w/ Lines 2">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userDrawn="1">
            <p:extLst>
              <p:ext uri="{D42A27DB-BD31-4B8C-83A1-F6EECF244321}">
                <p14:modId xmlns="" xmlns:p14="http://schemas.microsoft.com/office/powerpoint/2010/main" val="3017559682"/>
              </p:ext>
            </p:extLst>
          </p:nvPr>
        </p:nvGraphicFramePr>
        <p:xfrm>
          <a:off x="1588" y="1588"/>
          <a:ext cx="1587" cy="1587"/>
        </p:xfrm>
        <a:graphic>
          <a:graphicData uri="http://schemas.openxmlformats.org/presentationml/2006/ole">
            <p:oleObj spid="_x0000_s130138" name="think-cell Slide" r:id="rId3" imgW="360" imgH="360" progId="">
              <p:embed/>
            </p:oleObj>
          </a:graphicData>
        </a:graphic>
      </p:graphicFrame>
      <p:pic>
        <p:nvPicPr>
          <p:cNvPr id="10" name="Picture 9"/>
          <p:cNvPicPr>
            <a:picLocks noChangeAspect="1"/>
          </p:cNvPicPr>
          <p:nvPr userDrawn="1"/>
        </p:nvPicPr>
        <p:blipFill rotWithShape="1">
          <a:blip r:embed="rId4" cstate="print">
            <a:extLst>
              <a:ext uri="{28A0092B-C50C-407E-A947-70E740481C1C}">
                <a14:useLocalDpi xmlns="" xmlns:a14="http://schemas.microsoft.com/office/drawing/2010/main" val="0"/>
              </a:ext>
            </a:extLst>
          </a:blip>
          <a:srcRect l="62394"/>
          <a:stretch/>
        </p:blipFill>
        <p:spPr>
          <a:xfrm>
            <a:off x="5705340" y="0"/>
            <a:ext cx="3438659" cy="6858000"/>
          </a:xfrm>
          <a:prstGeom prst="rect">
            <a:avLst/>
          </a:prstGeom>
        </p:spPr>
      </p:pic>
      <p:sp>
        <p:nvSpPr>
          <p:cNvPr id="2" name="Title 1"/>
          <p:cNvSpPr>
            <a:spLocks noGrp="1"/>
          </p:cNvSpPr>
          <p:nvPr>
            <p:ph type="title"/>
          </p:nvPr>
        </p:nvSpPr>
        <p:spPr>
          <a:xfrm>
            <a:off x="460248" y="381000"/>
            <a:ext cx="8229600" cy="301752"/>
          </a:xfrm>
          <a:prstGeom prst="rect">
            <a:avLst/>
          </a:prstGeom>
        </p:spPr>
        <p:txBody>
          <a:bodyPr lIns="0" rIns="0" bIns="0" anchor="t" anchorCtr="0">
            <a:noAutofit/>
          </a:bodyPr>
          <a:lstStyle>
            <a:lvl1pPr algn="l">
              <a:lnSpc>
                <a:spcPts val="2400"/>
              </a:lnSpc>
              <a:defRPr sz="2400">
                <a:solidFill>
                  <a:schemeClr val="accent1"/>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371600"/>
            <a:ext cx="4572000" cy="4525963"/>
          </a:xfrm>
          <a:prstGeom prst="rect">
            <a:avLst/>
          </a:prstGeom>
        </p:spPr>
        <p:txBody>
          <a:bodyPr lIns="0">
            <a:noAutofit/>
          </a:bodyPr>
          <a:lstStyle>
            <a:lvl1pPr marL="166688" indent="-166688">
              <a:lnSpc>
                <a:spcPct val="100000"/>
              </a:lnSpc>
              <a:spcBef>
                <a:spcPts val="0"/>
              </a:spcBef>
              <a:spcAft>
                <a:spcPts val="1200"/>
              </a:spcAft>
              <a:buClr>
                <a:schemeClr val="tx1"/>
              </a:buClr>
              <a:defRPr sz="1600">
                <a:solidFill>
                  <a:schemeClr val="tx1"/>
                </a:solidFill>
                <a:latin typeface="Arial" panose="020B0604020202020204" pitchFamily="34" charset="0"/>
                <a:cs typeface="Arial" panose="020B0604020202020204" pitchFamily="34" charset="0"/>
              </a:defRPr>
            </a:lvl1pPr>
            <a:lvl2pPr marL="515938" indent="-174625">
              <a:lnSpc>
                <a:spcPct val="100000"/>
              </a:lnSpc>
              <a:spcBef>
                <a:spcPts val="0"/>
              </a:spcBef>
              <a:spcAft>
                <a:spcPts val="1200"/>
              </a:spcAft>
              <a:buClr>
                <a:schemeClr val="tx1"/>
              </a:buClr>
              <a:defRPr sz="1600">
                <a:solidFill>
                  <a:schemeClr val="tx1"/>
                </a:solidFill>
                <a:latin typeface="Arial" panose="020B0604020202020204" pitchFamily="34" charset="0"/>
                <a:cs typeface="Arial" panose="020B0604020202020204" pitchFamily="34" charset="0"/>
              </a:defRPr>
            </a:lvl2pPr>
            <a:lvl3pPr marL="863600" indent="-180975">
              <a:lnSpc>
                <a:spcPct val="100000"/>
              </a:lnSpc>
              <a:spcBef>
                <a:spcPts val="0"/>
              </a:spcBef>
              <a:spcAft>
                <a:spcPts val="1200"/>
              </a:spcAft>
              <a:buClr>
                <a:schemeClr val="tx1"/>
              </a:buClr>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3pPr>
            <a:lvl4pPr marL="1196975" indent="-160338">
              <a:lnSpc>
                <a:spcPct val="100000"/>
              </a:lnSpc>
              <a:spcBef>
                <a:spcPts val="0"/>
              </a:spcBef>
              <a:spcAft>
                <a:spcPts val="1200"/>
              </a:spcAft>
              <a:buClr>
                <a:schemeClr val="tx1"/>
              </a:buClr>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4pPr>
            <a:lvl5pPr marL="1546225" indent="-180975">
              <a:lnSpc>
                <a:spcPct val="100000"/>
              </a:lnSpc>
              <a:spcBef>
                <a:spcPts val="0"/>
              </a:spcBef>
              <a:spcAft>
                <a:spcPts val="1200"/>
              </a:spcAft>
              <a:buClr>
                <a:schemeClr val="tx1"/>
              </a:buClr>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13"/>
          </p:nvPr>
        </p:nvSpPr>
        <p:spPr>
          <a:xfrm>
            <a:off x="457200" y="758952"/>
            <a:ext cx="8229600" cy="219456"/>
          </a:xfrm>
          <a:prstGeom prst="rect">
            <a:avLst/>
          </a:prstGeom>
        </p:spPr>
        <p:txBody>
          <a:bodyPr lIns="0" tIns="0" rIns="0" bIns="0" anchor="t" anchorCtr="0"/>
          <a:lstStyle>
            <a:lvl1pPr marL="0" indent="0">
              <a:lnSpc>
                <a:spcPts val="2000"/>
              </a:lnSpc>
              <a:spcBef>
                <a:spcPts val="0"/>
              </a:spcBef>
              <a:buFontTx/>
              <a:buNone/>
              <a:defRPr sz="1600" b="1">
                <a:solidFill>
                  <a:schemeClr val="bg2"/>
                </a:solidFill>
              </a:defRPr>
            </a:lvl1pPr>
            <a:lvl2pPr marL="457200" indent="0">
              <a:buFontTx/>
              <a:buNone/>
              <a:defRPr sz="1400"/>
            </a:lvl2pPr>
            <a:lvl3pPr marL="914400" indent="0">
              <a:buFontTx/>
              <a:buNone/>
              <a:defRPr sz="1400"/>
            </a:lvl3pPr>
            <a:lvl4pPr marL="1371600" indent="0">
              <a:buFontTx/>
              <a:buNone/>
              <a:defRPr sz="1400"/>
            </a:lvl4pPr>
            <a:lvl5pPr marL="1828800" indent="0">
              <a:buFontTx/>
              <a:buNone/>
              <a:defRPr sz="1400"/>
            </a:lvl5pPr>
          </a:lstStyle>
          <a:p>
            <a:pPr lvl="0"/>
            <a:r>
              <a:rPr lang="en-US" smtClean="0"/>
              <a:t>Click to edit Master text styles</a:t>
            </a:r>
          </a:p>
        </p:txBody>
      </p:sp>
      <p:sp>
        <p:nvSpPr>
          <p:cNvPr id="4" name="Rectangle 3"/>
          <p:cNvSpPr/>
          <p:nvPr userDrawn="1"/>
        </p:nvSpPr>
        <p:spPr>
          <a:xfrm>
            <a:off x="450057" y="6300596"/>
            <a:ext cx="457200" cy="244387"/>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lvl="0"/>
            <a:fld id="{5C6C4BF5-0C4C-4AC1-A88F-FB1A83C8E4C2}" type="slidenum">
              <a:rPr lang="en-US" sz="1000" smtClean="0">
                <a:solidFill>
                  <a:schemeClr val="accent5"/>
                </a:solidFill>
              </a:rPr>
              <a:pPr lvl="0"/>
              <a:t>‹#›</a:t>
            </a:fld>
            <a:endParaRPr lang="en-US" sz="1000" dirty="0" smtClean="0">
              <a:solidFill>
                <a:schemeClr val="accent5"/>
              </a:solidFill>
            </a:endParaRPr>
          </a:p>
        </p:txBody>
      </p:sp>
      <p:pic>
        <p:nvPicPr>
          <p:cNvPr id="11" name="Picture 10"/>
          <p:cNvPicPr>
            <a:picLocks noChangeAspect="1"/>
          </p:cNvPicPr>
          <p:nvPr userDrawn="1"/>
        </p:nvPicPr>
        <p:blipFill>
          <a:blip r:embed="rId5" cstate="print">
            <a:extLst>
              <a:ext uri="{28A0092B-C50C-407E-A947-70E740481C1C}">
                <a14:useLocalDpi xmlns="" xmlns:a14="http://schemas.microsoft.com/office/drawing/2010/main" val="0"/>
              </a:ext>
            </a:extLst>
          </a:blip>
          <a:stretch>
            <a:fillRect/>
          </a:stretch>
        </p:blipFill>
        <p:spPr>
          <a:xfrm>
            <a:off x="7339013" y="6273380"/>
            <a:ext cx="1369216" cy="214968"/>
          </a:xfrm>
          <a:prstGeom prst="rect">
            <a:avLst/>
          </a:prstGeom>
        </p:spPr>
      </p:pic>
    </p:spTree>
    <p:extLst>
      <p:ext uri="{BB962C8B-B14F-4D97-AF65-F5344CB8AC3E}">
        <p14:creationId xmlns="" xmlns:p14="http://schemas.microsoft.com/office/powerpoint/2010/main" val="722305457"/>
      </p:ext>
    </p:extLst>
  </p:cSld>
  <p:clrMapOvr>
    <a:masterClrMapping/>
  </p:clrMapOvr>
  <p:transition spd="slow">
    <p:wipe dir="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2 Col Page w/ Lines 3">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userDrawn="1">
            <p:extLst>
              <p:ext uri="{D42A27DB-BD31-4B8C-83A1-F6EECF244321}">
                <p14:modId xmlns="" xmlns:p14="http://schemas.microsoft.com/office/powerpoint/2010/main" val="2422412425"/>
              </p:ext>
            </p:extLst>
          </p:nvPr>
        </p:nvGraphicFramePr>
        <p:xfrm>
          <a:off x="1588" y="1588"/>
          <a:ext cx="1587" cy="1587"/>
        </p:xfrm>
        <a:graphic>
          <a:graphicData uri="http://schemas.openxmlformats.org/presentationml/2006/ole">
            <p:oleObj spid="_x0000_s131162" name="think-cell Slide" r:id="rId3" imgW="360" imgH="360" progId="">
              <p:embed/>
            </p:oleObj>
          </a:graphicData>
        </a:graphic>
      </p:graphicFrame>
      <p:pic>
        <p:nvPicPr>
          <p:cNvPr id="9" name="Picture 8" descr="Text_linework_3.png"/>
          <p:cNvPicPr>
            <a:picLocks noChangeAspect="1"/>
          </p:cNvPicPr>
          <p:nvPr userDrawn="1"/>
        </p:nvPicPr>
        <p:blipFill rotWithShape="1">
          <a:blip r:embed="rId4" cstate="print">
            <a:extLst>
              <a:ext uri="{28A0092B-C50C-407E-A947-70E740481C1C}">
                <a14:useLocalDpi xmlns="" xmlns:a14="http://schemas.microsoft.com/office/drawing/2010/main"/>
              </a:ext>
            </a:extLst>
          </a:blip>
          <a:srcRect l="56056"/>
          <a:stretch/>
        </p:blipFill>
        <p:spPr>
          <a:xfrm>
            <a:off x="5125792" y="0"/>
            <a:ext cx="4018208" cy="6858000"/>
          </a:xfrm>
          <a:prstGeom prst="rect">
            <a:avLst/>
          </a:prstGeom>
        </p:spPr>
      </p:pic>
      <p:sp>
        <p:nvSpPr>
          <p:cNvPr id="2" name="Title 1"/>
          <p:cNvSpPr>
            <a:spLocks noGrp="1"/>
          </p:cNvSpPr>
          <p:nvPr>
            <p:ph type="title"/>
          </p:nvPr>
        </p:nvSpPr>
        <p:spPr>
          <a:xfrm>
            <a:off x="460248" y="381000"/>
            <a:ext cx="8229600" cy="301752"/>
          </a:xfrm>
          <a:prstGeom prst="rect">
            <a:avLst/>
          </a:prstGeom>
        </p:spPr>
        <p:txBody>
          <a:bodyPr lIns="0" rIns="0" bIns="0" anchor="t" anchorCtr="0">
            <a:noAutofit/>
          </a:bodyPr>
          <a:lstStyle>
            <a:lvl1pPr algn="l">
              <a:lnSpc>
                <a:spcPts val="2400"/>
              </a:lnSpc>
              <a:defRPr sz="2400">
                <a:solidFill>
                  <a:schemeClr val="accent1"/>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371600"/>
            <a:ext cx="4572000" cy="4525963"/>
          </a:xfrm>
          <a:prstGeom prst="rect">
            <a:avLst/>
          </a:prstGeom>
        </p:spPr>
        <p:txBody>
          <a:bodyPr lIns="0">
            <a:noAutofit/>
          </a:bodyPr>
          <a:lstStyle>
            <a:lvl1pPr marL="166688" indent="-166688">
              <a:lnSpc>
                <a:spcPct val="100000"/>
              </a:lnSpc>
              <a:spcBef>
                <a:spcPts val="0"/>
              </a:spcBef>
              <a:spcAft>
                <a:spcPts val="1200"/>
              </a:spcAft>
              <a:buClr>
                <a:schemeClr val="tx1"/>
              </a:buClr>
              <a:defRPr sz="1600">
                <a:solidFill>
                  <a:schemeClr val="tx1"/>
                </a:solidFill>
                <a:latin typeface="Arial" panose="020B0604020202020204" pitchFamily="34" charset="0"/>
                <a:cs typeface="Arial" panose="020B0604020202020204" pitchFamily="34" charset="0"/>
              </a:defRPr>
            </a:lvl1pPr>
            <a:lvl2pPr marL="515938" indent="-174625">
              <a:lnSpc>
                <a:spcPct val="100000"/>
              </a:lnSpc>
              <a:spcBef>
                <a:spcPts val="0"/>
              </a:spcBef>
              <a:spcAft>
                <a:spcPts val="1200"/>
              </a:spcAft>
              <a:buClr>
                <a:schemeClr val="tx1"/>
              </a:buClr>
              <a:defRPr sz="1600">
                <a:solidFill>
                  <a:schemeClr val="tx1"/>
                </a:solidFill>
                <a:latin typeface="Arial" panose="020B0604020202020204" pitchFamily="34" charset="0"/>
                <a:cs typeface="Arial" panose="020B0604020202020204" pitchFamily="34" charset="0"/>
              </a:defRPr>
            </a:lvl2pPr>
            <a:lvl3pPr marL="863600" indent="-180975">
              <a:lnSpc>
                <a:spcPct val="100000"/>
              </a:lnSpc>
              <a:spcBef>
                <a:spcPts val="0"/>
              </a:spcBef>
              <a:spcAft>
                <a:spcPts val="1200"/>
              </a:spcAft>
              <a:buClr>
                <a:schemeClr val="tx1"/>
              </a:buClr>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3pPr>
            <a:lvl4pPr marL="1196975" indent="-160338">
              <a:lnSpc>
                <a:spcPct val="100000"/>
              </a:lnSpc>
              <a:spcBef>
                <a:spcPts val="0"/>
              </a:spcBef>
              <a:spcAft>
                <a:spcPts val="1200"/>
              </a:spcAft>
              <a:buClr>
                <a:schemeClr val="tx1"/>
              </a:buClr>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4pPr>
            <a:lvl5pPr marL="1546225" indent="-180975">
              <a:lnSpc>
                <a:spcPct val="100000"/>
              </a:lnSpc>
              <a:spcBef>
                <a:spcPts val="0"/>
              </a:spcBef>
              <a:spcAft>
                <a:spcPts val="1200"/>
              </a:spcAft>
              <a:buClr>
                <a:schemeClr val="tx1"/>
              </a:buClr>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13"/>
          </p:nvPr>
        </p:nvSpPr>
        <p:spPr>
          <a:xfrm>
            <a:off x="457200" y="758952"/>
            <a:ext cx="8229600" cy="219456"/>
          </a:xfrm>
          <a:prstGeom prst="rect">
            <a:avLst/>
          </a:prstGeom>
        </p:spPr>
        <p:txBody>
          <a:bodyPr lIns="0" tIns="0" rIns="0" bIns="0" anchor="t" anchorCtr="0"/>
          <a:lstStyle>
            <a:lvl1pPr marL="0" indent="0">
              <a:lnSpc>
                <a:spcPts val="2000"/>
              </a:lnSpc>
              <a:spcBef>
                <a:spcPts val="0"/>
              </a:spcBef>
              <a:buFontTx/>
              <a:buNone/>
              <a:defRPr sz="1600" b="1">
                <a:solidFill>
                  <a:schemeClr val="bg2"/>
                </a:solidFill>
              </a:defRPr>
            </a:lvl1pPr>
            <a:lvl2pPr marL="457200" indent="0">
              <a:buFontTx/>
              <a:buNone/>
              <a:defRPr sz="1400"/>
            </a:lvl2pPr>
            <a:lvl3pPr marL="914400" indent="0">
              <a:buFontTx/>
              <a:buNone/>
              <a:defRPr sz="1400"/>
            </a:lvl3pPr>
            <a:lvl4pPr marL="1371600" indent="0">
              <a:buFontTx/>
              <a:buNone/>
              <a:defRPr sz="1400"/>
            </a:lvl4pPr>
            <a:lvl5pPr marL="1828800" indent="0">
              <a:buFontTx/>
              <a:buNone/>
              <a:defRPr sz="1400"/>
            </a:lvl5pPr>
          </a:lstStyle>
          <a:p>
            <a:pPr lvl="0"/>
            <a:r>
              <a:rPr lang="en-US" smtClean="0"/>
              <a:t>Click to edit Master text styles</a:t>
            </a:r>
          </a:p>
        </p:txBody>
      </p:sp>
      <p:sp>
        <p:nvSpPr>
          <p:cNvPr id="4" name="Rectangle 3"/>
          <p:cNvSpPr/>
          <p:nvPr userDrawn="1"/>
        </p:nvSpPr>
        <p:spPr>
          <a:xfrm>
            <a:off x="450057" y="6300596"/>
            <a:ext cx="457200" cy="244387"/>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lvl="0"/>
            <a:fld id="{5C6C4BF5-0C4C-4AC1-A88F-FB1A83C8E4C2}" type="slidenum">
              <a:rPr lang="en-US" sz="1000" smtClean="0">
                <a:solidFill>
                  <a:schemeClr val="accent5"/>
                </a:solidFill>
              </a:rPr>
              <a:pPr lvl="0"/>
              <a:t>‹#›</a:t>
            </a:fld>
            <a:endParaRPr lang="en-US" sz="1000" dirty="0" smtClean="0">
              <a:solidFill>
                <a:schemeClr val="accent5"/>
              </a:solidFill>
            </a:endParaRPr>
          </a:p>
        </p:txBody>
      </p:sp>
      <p:pic>
        <p:nvPicPr>
          <p:cNvPr id="11" name="Picture 10"/>
          <p:cNvPicPr>
            <a:picLocks noChangeAspect="1"/>
          </p:cNvPicPr>
          <p:nvPr userDrawn="1"/>
        </p:nvPicPr>
        <p:blipFill>
          <a:blip r:embed="rId5" cstate="print">
            <a:extLst>
              <a:ext uri="{28A0092B-C50C-407E-A947-70E740481C1C}">
                <a14:useLocalDpi xmlns="" xmlns:a14="http://schemas.microsoft.com/office/drawing/2010/main" val="0"/>
              </a:ext>
            </a:extLst>
          </a:blip>
          <a:stretch>
            <a:fillRect/>
          </a:stretch>
        </p:blipFill>
        <p:spPr>
          <a:xfrm>
            <a:off x="7339013" y="6273380"/>
            <a:ext cx="1369216" cy="214968"/>
          </a:xfrm>
          <a:prstGeom prst="rect">
            <a:avLst/>
          </a:prstGeom>
        </p:spPr>
      </p:pic>
    </p:spTree>
    <p:extLst>
      <p:ext uri="{BB962C8B-B14F-4D97-AF65-F5344CB8AC3E}">
        <p14:creationId xmlns="" xmlns:p14="http://schemas.microsoft.com/office/powerpoint/2010/main" val="3872854490"/>
      </p:ext>
    </p:extLst>
  </p:cSld>
  <p:clrMapOvr>
    <a:masterClrMapping/>
  </p:clrMapOvr>
  <p:transition spd="slow">
    <p:wipe dir="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1 Bio">
    <p:spTree>
      <p:nvGrpSpPr>
        <p:cNvPr id="1" name=""/>
        <p:cNvGrpSpPr/>
        <p:nvPr/>
      </p:nvGrpSpPr>
      <p:grpSpPr>
        <a:xfrm>
          <a:off x="0" y="0"/>
          <a:ext cx="0" cy="0"/>
          <a:chOff x="0" y="0"/>
          <a:chExt cx="0" cy="0"/>
        </a:xfrm>
      </p:grpSpPr>
      <p:sp>
        <p:nvSpPr>
          <p:cNvPr id="2" name="Title 1"/>
          <p:cNvSpPr>
            <a:spLocks noGrp="1"/>
          </p:cNvSpPr>
          <p:nvPr>
            <p:ph type="title"/>
          </p:nvPr>
        </p:nvSpPr>
        <p:spPr>
          <a:xfrm>
            <a:off x="460248" y="381000"/>
            <a:ext cx="8229600" cy="301752"/>
          </a:xfrm>
          <a:prstGeom prst="rect">
            <a:avLst/>
          </a:prstGeom>
        </p:spPr>
        <p:txBody>
          <a:bodyPr lIns="0" rIns="0" bIns="0" anchor="t" anchorCtr="0">
            <a:noAutofit/>
          </a:bodyPr>
          <a:lstStyle>
            <a:lvl1pPr algn="l">
              <a:lnSpc>
                <a:spcPts val="2400"/>
              </a:lnSpc>
              <a:defRPr sz="2400">
                <a:solidFill>
                  <a:schemeClr val="accent1"/>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3276600" y="1600200"/>
            <a:ext cx="5410200" cy="4525963"/>
          </a:xfrm>
          <a:prstGeom prst="rect">
            <a:avLst/>
          </a:prstGeom>
        </p:spPr>
        <p:txBody>
          <a:bodyPr lIns="0" tIns="0" rIns="0" bIns="0">
            <a:noAutofit/>
          </a:bodyPr>
          <a:lstStyle>
            <a:lvl1pPr marL="0" indent="0">
              <a:lnSpc>
                <a:spcPct val="100000"/>
              </a:lnSpc>
              <a:spcBef>
                <a:spcPts val="0"/>
              </a:spcBef>
              <a:spcAft>
                <a:spcPts val="1200"/>
              </a:spcAft>
              <a:buFontTx/>
              <a:buNone/>
              <a:defRPr sz="1400">
                <a:solidFill>
                  <a:schemeClr val="tx1"/>
                </a:solidFill>
                <a:latin typeface="Arial" panose="020B0604020202020204" pitchFamily="34" charset="0"/>
                <a:cs typeface="Arial" panose="020B0604020202020204" pitchFamily="34" charset="0"/>
              </a:defRPr>
            </a:lvl1pPr>
            <a:lvl2pPr marL="515938" indent="-174625">
              <a:lnSpc>
                <a:spcPts val="2200"/>
              </a:lnSpc>
              <a:spcBef>
                <a:spcPts val="0"/>
              </a:spcBef>
              <a:spcAft>
                <a:spcPts val="1200"/>
              </a:spcAft>
              <a:defRPr sz="1400">
                <a:solidFill>
                  <a:schemeClr val="tx1"/>
                </a:solidFill>
                <a:latin typeface="Arial" panose="020B0604020202020204" pitchFamily="34" charset="0"/>
                <a:cs typeface="Arial" panose="020B0604020202020204" pitchFamily="34" charset="0"/>
              </a:defRPr>
            </a:lvl2pPr>
            <a:lvl3pPr marL="863600" indent="-180975">
              <a:lnSpc>
                <a:spcPts val="2200"/>
              </a:lnSpc>
              <a:spcBef>
                <a:spcPts val="0"/>
              </a:spcBef>
              <a:spcAft>
                <a:spcPts val="1200"/>
              </a:spcAft>
              <a:buClr>
                <a:srgbClr val="002C5F"/>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3pPr>
            <a:lvl4pPr marL="1196975" indent="-160338">
              <a:lnSpc>
                <a:spcPts val="2200"/>
              </a:lnSpc>
              <a:spcBef>
                <a:spcPts val="0"/>
              </a:spcBef>
              <a:spcAft>
                <a:spcPts val="1200"/>
              </a:spcAft>
              <a:buClr>
                <a:srgbClr val="002C5F"/>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4pPr>
            <a:lvl5pPr marL="1546225" indent="-180975">
              <a:lnSpc>
                <a:spcPts val="2200"/>
              </a:lnSpc>
              <a:spcBef>
                <a:spcPts val="0"/>
              </a:spcBef>
              <a:spcAft>
                <a:spcPts val="1200"/>
              </a:spcAft>
              <a:buClr>
                <a:srgbClr val="002C5F"/>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5pPr>
          </a:lstStyle>
          <a:p>
            <a:pPr lvl="0"/>
            <a:r>
              <a:rPr lang="en-US" smtClean="0"/>
              <a:t>Click to edit Master text styles</a:t>
            </a:r>
          </a:p>
        </p:txBody>
      </p:sp>
      <p:sp>
        <p:nvSpPr>
          <p:cNvPr id="5" name="Text Placeholder 4"/>
          <p:cNvSpPr>
            <a:spLocks noGrp="1"/>
          </p:cNvSpPr>
          <p:nvPr>
            <p:ph type="body" sz="quarter" idx="13"/>
          </p:nvPr>
        </p:nvSpPr>
        <p:spPr>
          <a:xfrm>
            <a:off x="457200" y="758952"/>
            <a:ext cx="8229600" cy="219456"/>
          </a:xfrm>
          <a:prstGeom prst="rect">
            <a:avLst/>
          </a:prstGeom>
        </p:spPr>
        <p:txBody>
          <a:bodyPr lIns="0" tIns="0" rIns="0" bIns="0" anchor="t" anchorCtr="0"/>
          <a:lstStyle>
            <a:lvl1pPr marL="0" indent="0">
              <a:lnSpc>
                <a:spcPts val="2000"/>
              </a:lnSpc>
              <a:spcBef>
                <a:spcPts val="0"/>
              </a:spcBef>
              <a:buFontTx/>
              <a:buNone/>
              <a:defRPr sz="1600" b="1">
                <a:solidFill>
                  <a:schemeClr val="bg2"/>
                </a:solidFill>
              </a:defRPr>
            </a:lvl1pPr>
            <a:lvl2pPr marL="457200" indent="0">
              <a:buFontTx/>
              <a:buNone/>
              <a:defRPr sz="1400"/>
            </a:lvl2pPr>
            <a:lvl3pPr marL="914400" indent="0">
              <a:buFontTx/>
              <a:buNone/>
              <a:defRPr sz="1400"/>
            </a:lvl3pPr>
            <a:lvl4pPr marL="1371600" indent="0">
              <a:buFontTx/>
              <a:buNone/>
              <a:defRPr sz="1400"/>
            </a:lvl4pPr>
            <a:lvl5pPr marL="1828800" indent="0">
              <a:buFontTx/>
              <a:buNone/>
              <a:defRPr sz="1400"/>
            </a:lvl5pPr>
          </a:lstStyle>
          <a:p>
            <a:pPr lvl="0"/>
            <a:r>
              <a:rPr lang="en-US" smtClean="0"/>
              <a:t>Click to edit Master text styles</a:t>
            </a:r>
          </a:p>
        </p:txBody>
      </p:sp>
      <p:sp>
        <p:nvSpPr>
          <p:cNvPr id="9" name="Text Placeholder 8"/>
          <p:cNvSpPr>
            <a:spLocks noGrp="1"/>
          </p:cNvSpPr>
          <p:nvPr>
            <p:ph type="body" sz="quarter" idx="14"/>
          </p:nvPr>
        </p:nvSpPr>
        <p:spPr>
          <a:xfrm>
            <a:off x="457200" y="3505200"/>
            <a:ext cx="2286000" cy="228600"/>
          </a:xfrm>
          <a:prstGeom prst="rect">
            <a:avLst/>
          </a:prstGeom>
        </p:spPr>
        <p:txBody>
          <a:bodyPr lIns="0" tIns="0" rIns="0" bIns="0"/>
          <a:lstStyle>
            <a:lvl1pPr marL="0" indent="0" algn="ctr">
              <a:spcBef>
                <a:spcPts val="0"/>
              </a:spcBef>
              <a:buFontTx/>
              <a:buNone/>
              <a:defRPr sz="1400" b="1">
                <a:solidFill>
                  <a:schemeClr val="bg2"/>
                </a:solidFill>
              </a:defRPr>
            </a:lvl1pPr>
            <a:lvl2pPr marL="457200" indent="0" algn="ctr">
              <a:buFontTx/>
              <a:buNone/>
              <a:defRPr>
                <a:solidFill>
                  <a:schemeClr val="tx2"/>
                </a:solidFill>
              </a:defRPr>
            </a:lvl2pPr>
            <a:lvl3pPr marL="914400" indent="0" algn="ctr">
              <a:buFontTx/>
              <a:buNone/>
              <a:defRPr>
                <a:solidFill>
                  <a:schemeClr val="tx2"/>
                </a:solidFill>
              </a:defRPr>
            </a:lvl3pPr>
            <a:lvl4pPr marL="1371600" indent="0" algn="ctr">
              <a:buFontTx/>
              <a:buNone/>
              <a:defRPr>
                <a:solidFill>
                  <a:schemeClr val="tx2"/>
                </a:solidFill>
              </a:defRPr>
            </a:lvl4pPr>
            <a:lvl5pPr marL="1828800" indent="0" algn="ctr">
              <a:buFontTx/>
              <a:buNone/>
              <a:defRPr>
                <a:solidFill>
                  <a:schemeClr val="tx2"/>
                </a:solidFill>
              </a:defRPr>
            </a:lvl5pPr>
          </a:lstStyle>
          <a:p>
            <a:pPr lvl="0"/>
            <a:r>
              <a:rPr lang="en-US" smtClean="0"/>
              <a:t>Click to edit Master text styles</a:t>
            </a:r>
          </a:p>
        </p:txBody>
      </p:sp>
      <p:sp>
        <p:nvSpPr>
          <p:cNvPr id="11" name="Text Placeholder 10"/>
          <p:cNvSpPr>
            <a:spLocks noGrp="1"/>
          </p:cNvSpPr>
          <p:nvPr>
            <p:ph type="body" sz="quarter" idx="15"/>
          </p:nvPr>
        </p:nvSpPr>
        <p:spPr>
          <a:xfrm>
            <a:off x="457200" y="3729722"/>
            <a:ext cx="2286000" cy="305830"/>
          </a:xfrm>
          <a:prstGeom prst="rect">
            <a:avLst/>
          </a:prstGeom>
        </p:spPr>
        <p:txBody>
          <a:bodyPr lIns="0" tIns="0" rIns="0" bIns="0"/>
          <a:lstStyle>
            <a:lvl1pPr marL="0" indent="0" algn="ctr">
              <a:spcBef>
                <a:spcPts val="0"/>
              </a:spcBef>
              <a:buFontTx/>
              <a:buNone/>
              <a:defRPr sz="1400">
                <a:solidFill>
                  <a:schemeClr val="accent1"/>
                </a:solidFill>
              </a:defRPr>
            </a:lvl1pPr>
            <a:lvl2pPr marL="457200" indent="0" algn="ctr">
              <a:buFontTx/>
              <a:buNone/>
              <a:defRPr sz="1400">
                <a:solidFill>
                  <a:schemeClr val="accent1"/>
                </a:solidFill>
              </a:defRPr>
            </a:lvl2pPr>
            <a:lvl3pPr marL="914400" indent="0" algn="ctr">
              <a:buFontTx/>
              <a:buNone/>
              <a:defRPr sz="1400">
                <a:solidFill>
                  <a:schemeClr val="accent1"/>
                </a:solidFill>
              </a:defRPr>
            </a:lvl3pPr>
            <a:lvl4pPr marL="1371600" indent="0" algn="ctr">
              <a:buFontTx/>
              <a:buNone/>
              <a:defRPr sz="1400">
                <a:solidFill>
                  <a:schemeClr val="accent1"/>
                </a:solidFill>
              </a:defRPr>
            </a:lvl4pPr>
            <a:lvl5pPr marL="1828800" indent="0" algn="ctr">
              <a:buFontTx/>
              <a:buNone/>
              <a:defRPr sz="1400">
                <a:solidFill>
                  <a:schemeClr val="accent1"/>
                </a:solidFill>
              </a:defRPr>
            </a:lvl5pPr>
          </a:lstStyle>
          <a:p>
            <a:pPr lvl="0"/>
            <a:r>
              <a:rPr lang="en-US" smtClean="0"/>
              <a:t>Click to edit Master text styles</a:t>
            </a:r>
          </a:p>
        </p:txBody>
      </p:sp>
      <p:sp>
        <p:nvSpPr>
          <p:cNvPr id="4" name="Rectangle 3"/>
          <p:cNvSpPr/>
          <p:nvPr userDrawn="1"/>
        </p:nvSpPr>
        <p:spPr>
          <a:xfrm>
            <a:off x="450057" y="6302977"/>
            <a:ext cx="457200" cy="24688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lvl="0"/>
            <a:fld id="{97DB266F-BD3B-43A9-A0A1-0D20C5923C2D}" type="slidenum">
              <a:rPr lang="en-US" sz="1000" smtClean="0">
                <a:solidFill>
                  <a:schemeClr val="accent5"/>
                </a:solidFill>
              </a:rPr>
              <a:pPr lvl="0"/>
              <a:t>‹#›</a:t>
            </a:fld>
            <a:endParaRPr lang="en-US" sz="1000" dirty="0" smtClean="0">
              <a:solidFill>
                <a:schemeClr val="accent5"/>
              </a:solidFill>
            </a:endParaRPr>
          </a:p>
        </p:txBody>
      </p:sp>
    </p:spTree>
    <p:extLst>
      <p:ext uri="{BB962C8B-B14F-4D97-AF65-F5344CB8AC3E}">
        <p14:creationId xmlns="" xmlns:p14="http://schemas.microsoft.com/office/powerpoint/2010/main" val="3791451580"/>
      </p:ext>
    </p:extLst>
  </p:cSld>
  <p:clrMapOvr>
    <a:masterClrMapping/>
  </p:clrMapOvr>
  <p:transition spd="slow">
    <p:wipe dir="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2 Bio's">
    <p:spTree>
      <p:nvGrpSpPr>
        <p:cNvPr id="1" name=""/>
        <p:cNvGrpSpPr/>
        <p:nvPr/>
      </p:nvGrpSpPr>
      <p:grpSpPr>
        <a:xfrm>
          <a:off x="0" y="0"/>
          <a:ext cx="0" cy="0"/>
          <a:chOff x="0" y="0"/>
          <a:chExt cx="0" cy="0"/>
        </a:xfrm>
      </p:grpSpPr>
      <p:sp>
        <p:nvSpPr>
          <p:cNvPr id="2" name="Title 1"/>
          <p:cNvSpPr>
            <a:spLocks noGrp="1"/>
          </p:cNvSpPr>
          <p:nvPr>
            <p:ph type="title"/>
          </p:nvPr>
        </p:nvSpPr>
        <p:spPr>
          <a:xfrm>
            <a:off x="460248" y="381000"/>
            <a:ext cx="8229600" cy="301752"/>
          </a:xfrm>
          <a:prstGeom prst="rect">
            <a:avLst/>
          </a:prstGeom>
        </p:spPr>
        <p:txBody>
          <a:bodyPr lIns="0" rIns="0" bIns="0" anchor="t" anchorCtr="0">
            <a:noAutofit/>
          </a:bodyPr>
          <a:lstStyle>
            <a:lvl1pPr algn="l">
              <a:lnSpc>
                <a:spcPts val="2400"/>
              </a:lnSpc>
              <a:defRPr sz="2400">
                <a:solidFill>
                  <a:schemeClr val="accent1"/>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3276600" y="1600201"/>
            <a:ext cx="5410200" cy="1981200"/>
          </a:xfrm>
          <a:prstGeom prst="rect">
            <a:avLst/>
          </a:prstGeom>
        </p:spPr>
        <p:txBody>
          <a:bodyPr lIns="0" tIns="0" rIns="0" bIns="0">
            <a:noAutofit/>
          </a:bodyPr>
          <a:lstStyle>
            <a:lvl1pPr marL="0" indent="0">
              <a:lnSpc>
                <a:spcPct val="100000"/>
              </a:lnSpc>
              <a:spcBef>
                <a:spcPts val="0"/>
              </a:spcBef>
              <a:spcAft>
                <a:spcPts val="1200"/>
              </a:spcAft>
              <a:buFontTx/>
              <a:buNone/>
              <a:defRPr sz="1000">
                <a:solidFill>
                  <a:schemeClr val="tx1"/>
                </a:solidFill>
                <a:latin typeface="Arial" panose="020B0604020202020204" pitchFamily="34" charset="0"/>
                <a:cs typeface="Arial" panose="020B0604020202020204" pitchFamily="34" charset="0"/>
              </a:defRPr>
            </a:lvl1pPr>
            <a:lvl2pPr marL="515938" indent="-174625">
              <a:lnSpc>
                <a:spcPts val="2200"/>
              </a:lnSpc>
              <a:spcBef>
                <a:spcPts val="0"/>
              </a:spcBef>
              <a:spcAft>
                <a:spcPts val="1200"/>
              </a:spcAft>
              <a:defRPr sz="1400">
                <a:solidFill>
                  <a:schemeClr val="tx1"/>
                </a:solidFill>
                <a:latin typeface="Arial" panose="020B0604020202020204" pitchFamily="34" charset="0"/>
                <a:cs typeface="Arial" panose="020B0604020202020204" pitchFamily="34" charset="0"/>
              </a:defRPr>
            </a:lvl2pPr>
            <a:lvl3pPr marL="863600" indent="-180975">
              <a:lnSpc>
                <a:spcPts val="2200"/>
              </a:lnSpc>
              <a:spcBef>
                <a:spcPts val="0"/>
              </a:spcBef>
              <a:spcAft>
                <a:spcPts val="1200"/>
              </a:spcAft>
              <a:buClr>
                <a:srgbClr val="002C5F"/>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3pPr>
            <a:lvl4pPr marL="1196975" indent="-160338">
              <a:lnSpc>
                <a:spcPts val="2200"/>
              </a:lnSpc>
              <a:spcBef>
                <a:spcPts val="0"/>
              </a:spcBef>
              <a:spcAft>
                <a:spcPts val="1200"/>
              </a:spcAft>
              <a:buClr>
                <a:srgbClr val="002C5F"/>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4pPr>
            <a:lvl5pPr marL="1546225" indent="-180975">
              <a:lnSpc>
                <a:spcPts val="2200"/>
              </a:lnSpc>
              <a:spcBef>
                <a:spcPts val="0"/>
              </a:spcBef>
              <a:spcAft>
                <a:spcPts val="1200"/>
              </a:spcAft>
              <a:buClr>
                <a:srgbClr val="002C5F"/>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5pPr>
          </a:lstStyle>
          <a:p>
            <a:pPr lvl="0"/>
            <a:r>
              <a:rPr lang="en-US" smtClean="0"/>
              <a:t>Click to edit Master text styles</a:t>
            </a:r>
          </a:p>
        </p:txBody>
      </p:sp>
      <p:sp>
        <p:nvSpPr>
          <p:cNvPr id="5" name="Text Placeholder 4"/>
          <p:cNvSpPr>
            <a:spLocks noGrp="1"/>
          </p:cNvSpPr>
          <p:nvPr>
            <p:ph type="body" sz="quarter" idx="13"/>
          </p:nvPr>
        </p:nvSpPr>
        <p:spPr>
          <a:xfrm>
            <a:off x="457200" y="758952"/>
            <a:ext cx="8229600" cy="219456"/>
          </a:xfrm>
          <a:prstGeom prst="rect">
            <a:avLst/>
          </a:prstGeom>
        </p:spPr>
        <p:txBody>
          <a:bodyPr lIns="0" tIns="0" rIns="0" bIns="0" anchor="t" anchorCtr="0"/>
          <a:lstStyle>
            <a:lvl1pPr marL="0" indent="0">
              <a:lnSpc>
                <a:spcPts val="2000"/>
              </a:lnSpc>
              <a:spcBef>
                <a:spcPts val="0"/>
              </a:spcBef>
              <a:buFontTx/>
              <a:buNone/>
              <a:defRPr sz="1600" b="1">
                <a:solidFill>
                  <a:schemeClr val="bg2"/>
                </a:solidFill>
              </a:defRPr>
            </a:lvl1pPr>
            <a:lvl2pPr marL="457200" indent="0">
              <a:buFontTx/>
              <a:buNone/>
              <a:defRPr sz="1400"/>
            </a:lvl2pPr>
            <a:lvl3pPr marL="914400" indent="0">
              <a:buFontTx/>
              <a:buNone/>
              <a:defRPr sz="1400"/>
            </a:lvl3pPr>
            <a:lvl4pPr marL="1371600" indent="0">
              <a:buFontTx/>
              <a:buNone/>
              <a:defRPr sz="1400"/>
            </a:lvl4pPr>
            <a:lvl5pPr marL="1828800" indent="0">
              <a:buFontTx/>
              <a:buNone/>
              <a:defRPr sz="1400"/>
            </a:lvl5pPr>
          </a:lstStyle>
          <a:p>
            <a:pPr lvl="0"/>
            <a:r>
              <a:rPr lang="en-US" smtClean="0"/>
              <a:t>Click to edit Master text styles</a:t>
            </a:r>
          </a:p>
        </p:txBody>
      </p:sp>
      <p:sp>
        <p:nvSpPr>
          <p:cNvPr id="9" name="Text Placeholder 8"/>
          <p:cNvSpPr>
            <a:spLocks noGrp="1"/>
          </p:cNvSpPr>
          <p:nvPr>
            <p:ph type="body" sz="quarter" idx="14"/>
          </p:nvPr>
        </p:nvSpPr>
        <p:spPr>
          <a:xfrm>
            <a:off x="457200" y="2971800"/>
            <a:ext cx="2286000" cy="152400"/>
          </a:xfrm>
          <a:prstGeom prst="rect">
            <a:avLst/>
          </a:prstGeom>
        </p:spPr>
        <p:txBody>
          <a:bodyPr lIns="0" tIns="0" rIns="0" bIns="0"/>
          <a:lstStyle>
            <a:lvl1pPr marL="0" indent="0" algn="ctr">
              <a:spcBef>
                <a:spcPts val="0"/>
              </a:spcBef>
              <a:buFontTx/>
              <a:buNone/>
              <a:defRPr sz="1050" b="1">
                <a:solidFill>
                  <a:schemeClr val="bg2"/>
                </a:solidFill>
              </a:defRPr>
            </a:lvl1pPr>
            <a:lvl2pPr marL="457200" indent="0" algn="ctr">
              <a:buFontTx/>
              <a:buNone/>
              <a:defRPr>
                <a:solidFill>
                  <a:schemeClr val="tx2"/>
                </a:solidFill>
              </a:defRPr>
            </a:lvl2pPr>
            <a:lvl3pPr marL="914400" indent="0" algn="ctr">
              <a:buFontTx/>
              <a:buNone/>
              <a:defRPr>
                <a:solidFill>
                  <a:schemeClr val="tx2"/>
                </a:solidFill>
              </a:defRPr>
            </a:lvl3pPr>
            <a:lvl4pPr marL="1371600" indent="0" algn="ctr">
              <a:buFontTx/>
              <a:buNone/>
              <a:defRPr>
                <a:solidFill>
                  <a:schemeClr val="tx2"/>
                </a:solidFill>
              </a:defRPr>
            </a:lvl4pPr>
            <a:lvl5pPr marL="1828800" indent="0" algn="ctr">
              <a:buFontTx/>
              <a:buNone/>
              <a:defRPr>
                <a:solidFill>
                  <a:schemeClr val="tx2"/>
                </a:solidFill>
              </a:defRPr>
            </a:lvl5pPr>
          </a:lstStyle>
          <a:p>
            <a:pPr lvl="0"/>
            <a:r>
              <a:rPr lang="en-US" smtClean="0"/>
              <a:t>Click to edit Master text styles</a:t>
            </a:r>
          </a:p>
        </p:txBody>
      </p:sp>
      <p:sp>
        <p:nvSpPr>
          <p:cNvPr id="11" name="Text Placeholder 10"/>
          <p:cNvSpPr>
            <a:spLocks noGrp="1"/>
          </p:cNvSpPr>
          <p:nvPr>
            <p:ph type="body" sz="quarter" idx="15"/>
          </p:nvPr>
        </p:nvSpPr>
        <p:spPr>
          <a:xfrm>
            <a:off x="457200" y="3124200"/>
            <a:ext cx="2286000" cy="305830"/>
          </a:xfrm>
          <a:prstGeom prst="rect">
            <a:avLst/>
          </a:prstGeom>
        </p:spPr>
        <p:txBody>
          <a:bodyPr lIns="0" tIns="0" rIns="0" bIns="0"/>
          <a:lstStyle>
            <a:lvl1pPr marL="0" indent="0" algn="ctr">
              <a:spcBef>
                <a:spcPts val="0"/>
              </a:spcBef>
              <a:buFontTx/>
              <a:buNone/>
              <a:defRPr sz="1050">
                <a:solidFill>
                  <a:schemeClr val="accent1"/>
                </a:solidFill>
              </a:defRPr>
            </a:lvl1pPr>
            <a:lvl2pPr marL="457200" indent="0" algn="ctr">
              <a:buFontTx/>
              <a:buNone/>
              <a:defRPr sz="1400">
                <a:solidFill>
                  <a:schemeClr val="accent1"/>
                </a:solidFill>
              </a:defRPr>
            </a:lvl2pPr>
            <a:lvl3pPr marL="914400" indent="0" algn="ctr">
              <a:buFontTx/>
              <a:buNone/>
              <a:defRPr sz="1400">
                <a:solidFill>
                  <a:schemeClr val="accent1"/>
                </a:solidFill>
              </a:defRPr>
            </a:lvl3pPr>
            <a:lvl4pPr marL="1371600" indent="0" algn="ctr">
              <a:buFontTx/>
              <a:buNone/>
              <a:defRPr sz="1400">
                <a:solidFill>
                  <a:schemeClr val="accent1"/>
                </a:solidFill>
              </a:defRPr>
            </a:lvl4pPr>
            <a:lvl5pPr marL="1828800" indent="0" algn="ctr">
              <a:buFontTx/>
              <a:buNone/>
              <a:defRPr sz="1400">
                <a:solidFill>
                  <a:schemeClr val="accent1"/>
                </a:solidFill>
              </a:defRPr>
            </a:lvl5pPr>
          </a:lstStyle>
          <a:p>
            <a:pPr lvl="0"/>
            <a:r>
              <a:rPr lang="en-US" smtClean="0"/>
              <a:t>Click to edit Master text styles</a:t>
            </a:r>
          </a:p>
        </p:txBody>
      </p:sp>
      <p:sp>
        <p:nvSpPr>
          <p:cNvPr id="4" name="Rectangle 3"/>
          <p:cNvSpPr/>
          <p:nvPr userDrawn="1"/>
        </p:nvSpPr>
        <p:spPr>
          <a:xfrm>
            <a:off x="450057" y="6302977"/>
            <a:ext cx="457200" cy="244387"/>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lvl="0"/>
            <a:fld id="{E1C63789-1ECD-4A76-BA3E-F6A19EF2C5B1}" type="slidenum">
              <a:rPr lang="en-US" sz="1000" smtClean="0">
                <a:solidFill>
                  <a:schemeClr val="accent5"/>
                </a:solidFill>
              </a:rPr>
              <a:pPr lvl="0"/>
              <a:t>‹#›</a:t>
            </a:fld>
            <a:endParaRPr lang="en-US" sz="1000" dirty="0" smtClean="0">
              <a:solidFill>
                <a:schemeClr val="accent5"/>
              </a:solidFill>
            </a:endParaRPr>
          </a:p>
        </p:txBody>
      </p:sp>
    </p:spTree>
    <p:extLst>
      <p:ext uri="{BB962C8B-B14F-4D97-AF65-F5344CB8AC3E}">
        <p14:creationId xmlns="" xmlns:p14="http://schemas.microsoft.com/office/powerpoint/2010/main" val="3057709536"/>
      </p:ext>
    </p:extLst>
  </p:cSld>
  <p:clrMapOvr>
    <a:masterClrMapping/>
  </p:clrMapOvr>
  <p:transition spd="slow">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BEFF5D59-BDD9-46AE-A60D-400D1B5F5AEC}" type="datetimeFigureOut">
              <a:rPr lang="zh-CN" altLang="en-US" smtClean="0"/>
              <a:t>2019/10/10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A3774A-5832-4A16-BF84-F8C7C2A3DAAE}" type="slidenum">
              <a:rPr lang="en-US" smtClean="0"/>
              <a:pPr/>
              <a:t>‹#›</a:t>
            </a:fld>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EFF5D59-BDD9-46AE-A60D-400D1B5F5AEC}" type="datetimeFigureOut">
              <a:rPr lang="zh-CN" altLang="en-US" smtClean="0"/>
              <a:t>2019/10/10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FA3774A-5832-4A16-BF84-F8C7C2A3DAAE}" type="slidenum">
              <a:rPr lang="en-US" smtClean="0"/>
              <a:pPr/>
              <a:t>‹#›</a:t>
            </a:fld>
            <a:endParaRPr 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EFF5D59-BDD9-46AE-A60D-400D1B5F5AEC}" type="datetimeFigureOut">
              <a:rPr lang="zh-CN" altLang="en-US" smtClean="0"/>
              <a:t>2019/10/10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FA3774A-5832-4A16-BF84-F8C7C2A3DAAE}" type="slidenum">
              <a:rPr lang="en-US" smtClean="0"/>
              <a:pPr/>
              <a:t>‹#›</a:t>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EFF5D59-BDD9-46AE-A60D-400D1B5F5AEC}" type="datetimeFigureOut">
              <a:rPr lang="zh-CN" altLang="en-US" smtClean="0"/>
              <a:t>2019/10/10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FA3774A-5832-4A16-BF84-F8C7C2A3DAAE}" type="slidenum">
              <a:rPr lang="en-US" smtClean="0"/>
              <a:pPr/>
              <a:t>‹#›</a:t>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EFF5D59-BDD9-46AE-A60D-400D1B5F5AEC}" type="datetimeFigureOut">
              <a:rPr lang="zh-CN" altLang="en-US" smtClean="0"/>
              <a:t>2019/10/10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FA3774A-5832-4A16-BF84-F8C7C2A3DAAE}" type="slidenum">
              <a:rPr lang="en-US" smtClean="0"/>
              <a:pPr/>
              <a:t>‹#›</a:t>
            </a:fld>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EFF5D59-BDD9-46AE-A60D-400D1B5F5AEC}" type="datetimeFigureOut">
              <a:rPr lang="zh-CN" altLang="en-US" smtClean="0"/>
              <a:t>2019/10/10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FA3774A-5832-4A16-BF84-F8C7C2A3DAAE}" type="slidenum">
              <a:rPr lang="en-US" smtClean="0"/>
              <a:pPr/>
              <a:t>‹#›</a:t>
            </a:fld>
            <a:endParaRPr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EFF5D59-BDD9-46AE-A60D-400D1B5F5AEC}" type="datetimeFigureOut">
              <a:rPr lang="zh-CN" altLang="en-US" smtClean="0"/>
              <a:t>2019/10/10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FA3774A-5832-4A16-BF84-F8C7C2A3DAAE}" type="slidenum">
              <a:rPr lang="en-US" smtClean="0"/>
              <a:pPr/>
              <a:t>‹#›</a:t>
            </a:fld>
            <a:endParaRPr 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FF5D59-BDD9-46AE-A60D-400D1B5F5AEC}" type="datetimeFigureOut">
              <a:rPr lang="zh-CN" altLang="en-US" smtClean="0"/>
              <a:t>2019/10/10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A3774A-5832-4A16-BF84-F8C7C2A3DAAE}" type="slidenum">
              <a:rPr lang="en-US" smtClean="0"/>
              <a:pPr/>
              <a:t>‹#›</a:t>
            </a:fld>
            <a:endParaRPr lang="en-US"/>
          </a:p>
        </p:txBody>
      </p:sp>
      <p:sp>
        <p:nvSpPr>
          <p:cNvPr id="7" name="fl"/>
          <p:cNvSpPr txBox="1"/>
          <p:nvPr userDrawn="1"/>
        </p:nvSpPr>
        <p:spPr>
          <a:xfrm>
            <a:off x="0" y="6520180"/>
            <a:ext cx="9144000" cy="369332"/>
          </a:xfrm>
          <a:prstGeom prst="rect">
            <a:avLst/>
          </a:prstGeom>
          <a:noFill/>
        </p:spPr>
        <p:txBody>
          <a:bodyPr vert="horz" rtlCol="0">
            <a:spAutoFit/>
          </a:bodyPr>
          <a:lstStyle/>
          <a:p>
            <a:endParaRPr lang="en-US">
              <a:solidFill>
                <a:schemeClr val="tx1"/>
              </a:solidFill>
            </a:endParaRPr>
          </a:p>
        </p:txBody>
      </p:sp>
    </p:spTree>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660" r:id="rId13"/>
    <p:sldLayoutId id="2147483703" r:id="rId14"/>
    <p:sldLayoutId id="2147483704" r:id="rId15"/>
    <p:sldLayoutId id="2147483705" r:id="rId16"/>
    <p:sldLayoutId id="2147483700" r:id="rId17"/>
    <p:sldLayoutId id="2147483701" r:id="rId18"/>
    <p:sldLayoutId id="2147483702" r:id="rId19"/>
    <p:sldLayoutId id="2147483650" r:id="rId20"/>
    <p:sldLayoutId id="2147483680" r:id="rId21"/>
    <p:sldLayoutId id="2147483706" r:id="rId22"/>
    <p:sldLayoutId id="2147483707" r:id="rId23"/>
    <p:sldLayoutId id="2147483708" r:id="rId24"/>
    <p:sldLayoutId id="2147483677" r:id="rId25"/>
    <p:sldLayoutId id="2147483679" r:id="rId26"/>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americanfunds.com/default-home.ht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finance.sina.com.cn/fund/" TargetMode="External"/><Relationship Id="rId4" Type="http://schemas.openxmlformats.org/officeDocument/2006/relationships/hyperlink" Target="http://fund.csrc.gov.cn/web/fund_type_affiche.fund_affiche"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fund.csrc.gov.cn/web/html_view.instance?instanceid=ff8080812e83b6c0012eecb0bb312f6c"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0"/>
            <a:ext cx="6858000" cy="1761744"/>
          </a:xfrm>
        </p:spPr>
        <p:txBody>
          <a:bodyPr/>
          <a:lstStyle/>
          <a:p>
            <a:r>
              <a:rPr lang="en-US" altLang="zh-CN" sz="3600" dirty="0">
                <a:solidFill>
                  <a:schemeClr val="tx1"/>
                </a:solidFill>
              </a:rPr>
              <a:t>Mutual fund Prospectus</a:t>
            </a:r>
            <a:r>
              <a:rPr lang="en-GB" altLang="zh-CN" sz="3600" dirty="0" smtClean="0">
                <a:solidFill>
                  <a:schemeClr val="tx1"/>
                </a:solidFill>
                <a:ea typeface="宋体" pitchFamily="2" charset="-122"/>
              </a:rPr>
              <a:t/>
            </a:r>
            <a:br>
              <a:rPr lang="en-GB" altLang="zh-CN" sz="3600" dirty="0" smtClean="0">
                <a:solidFill>
                  <a:schemeClr val="tx1"/>
                </a:solidFill>
                <a:ea typeface="宋体" pitchFamily="2" charset="-122"/>
              </a:rPr>
            </a:br>
            <a:endParaRPr kumimoji="1" lang="ja-JP" altLang="en-US" sz="3500" dirty="0">
              <a:solidFill>
                <a:schemeClr val="tx1"/>
              </a:solidFill>
            </a:endParaRPr>
          </a:p>
        </p:txBody>
      </p:sp>
    </p:spTree>
    <p:extLst>
      <p:ext uri="{BB962C8B-B14F-4D97-AF65-F5344CB8AC3E}">
        <p14:creationId xmlns="" xmlns:p14="http://schemas.microsoft.com/office/powerpoint/2010/main" val="2710081055"/>
      </p:ext>
    </p:extLst>
  </p:cSld>
  <p:clrMapOvr>
    <a:masterClrMapping/>
  </p:clrMapOvr>
  <p:transition spd="slow">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algn="l" eaLnBrk="1" hangingPunct="1"/>
            <a:r>
              <a:rPr lang="en-US" altLang="zh-CN" sz="3500" b="1" dirty="0" smtClean="0">
                <a:solidFill>
                  <a:srgbClr val="002060"/>
                </a:solidFill>
              </a:rPr>
              <a:t>Mutual Fund </a:t>
            </a:r>
            <a:r>
              <a:rPr lang="en-US" altLang="zh-CN" sz="3500" b="1" dirty="0">
                <a:solidFill>
                  <a:srgbClr val="002060"/>
                </a:solidFill>
              </a:rPr>
              <a:t>prospectus - Continued</a:t>
            </a:r>
          </a:p>
        </p:txBody>
      </p:sp>
      <p:sp>
        <p:nvSpPr>
          <p:cNvPr id="9219" name="Rectangle 3"/>
          <p:cNvSpPr>
            <a:spLocks noGrp="1" noChangeArrowheads="1"/>
          </p:cNvSpPr>
          <p:nvPr>
            <p:ph idx="1"/>
          </p:nvPr>
        </p:nvSpPr>
        <p:spPr/>
        <p:txBody>
          <a:bodyPr/>
          <a:lstStyle/>
          <a:p>
            <a:pPr eaLnBrk="1" hangingPunct="1">
              <a:buFont typeface="Wingdings" panose="05000000000000000000" pitchFamily="2" charset="2"/>
              <a:buChar char="Ø"/>
            </a:pPr>
            <a:r>
              <a:rPr lang="en-US" altLang="zh-CN" sz="2500" dirty="0" smtClean="0"/>
              <a:t>Securities Act of 1933, Section 10</a:t>
            </a:r>
          </a:p>
          <a:p>
            <a:pPr lvl="1" eaLnBrk="1" hangingPunct="1"/>
            <a:r>
              <a:rPr lang="en-US" altLang="zh-CN" sz="2000" dirty="0" smtClean="0"/>
              <a:t>Information Required in Prospectus </a:t>
            </a:r>
          </a:p>
          <a:p>
            <a:pPr eaLnBrk="1" hangingPunct="1">
              <a:buFont typeface="Wingdings" panose="05000000000000000000" pitchFamily="2" charset="2"/>
              <a:buChar char="Ø"/>
            </a:pPr>
            <a:r>
              <a:rPr lang="en-US" altLang="zh-CN" sz="2500" dirty="0" smtClean="0"/>
              <a:t>Registration statement</a:t>
            </a:r>
          </a:p>
          <a:p>
            <a:pPr eaLnBrk="1" hangingPunct="1">
              <a:buFont typeface="Wingdings" panose="05000000000000000000" pitchFamily="2" charset="2"/>
              <a:buChar char="Ø"/>
            </a:pPr>
            <a:r>
              <a:rPr lang="en-US" altLang="zh-CN" sz="2500" dirty="0" smtClean="0"/>
              <a:t>Legal document</a:t>
            </a:r>
          </a:p>
          <a:p>
            <a:pPr eaLnBrk="1" hangingPunct="1">
              <a:buFont typeface="Wingdings" panose="05000000000000000000" pitchFamily="2" charset="2"/>
              <a:buChar char="Ø"/>
            </a:pPr>
            <a:r>
              <a:rPr lang="en-US" altLang="zh-CN" sz="2500" dirty="0" smtClean="0"/>
              <a:t>Circular</a:t>
            </a:r>
          </a:p>
          <a:p>
            <a:pPr eaLnBrk="1" hangingPunct="1">
              <a:buFont typeface="Wingdings" panose="05000000000000000000" pitchFamily="2" charset="2"/>
              <a:buChar char="Ø"/>
            </a:pPr>
            <a:r>
              <a:rPr lang="en-US" altLang="zh-CN" sz="2500" dirty="0" smtClean="0"/>
              <a:t>Investor protection</a:t>
            </a:r>
          </a:p>
          <a:p>
            <a:pPr eaLnBrk="1" hangingPunct="1">
              <a:buFont typeface="Wingdings" panose="05000000000000000000" pitchFamily="2" charset="2"/>
              <a:buChar char="Ø"/>
            </a:pPr>
            <a:r>
              <a:rPr lang="en-US" altLang="zh-CN" sz="2500" dirty="0" smtClean="0"/>
              <a:t>SEC standard formats</a:t>
            </a:r>
          </a:p>
          <a:p>
            <a:pPr eaLnBrk="1" hangingPunct="1">
              <a:buFont typeface="Wingdings" panose="05000000000000000000" pitchFamily="2" charset="2"/>
              <a:buChar char="Ø"/>
            </a:pPr>
            <a:r>
              <a:rPr lang="en-US" altLang="zh-CN" sz="2500" dirty="0" smtClean="0"/>
              <a:t>1998, SEC reform, “Plain English”</a:t>
            </a:r>
          </a:p>
          <a:p>
            <a:pPr eaLnBrk="1" hangingPunct="1"/>
            <a:endParaRPr lang="en-US" altLang="zh-CN" sz="2400" dirty="0" smtClean="0"/>
          </a:p>
          <a:p>
            <a:pPr eaLnBrk="1" hangingPunct="1"/>
            <a:endParaRPr lang="en-US" altLang="zh-CN" sz="2400" dirty="0" smtClean="0"/>
          </a:p>
        </p:txBody>
      </p:sp>
    </p:spTree>
    <p:extLst>
      <p:ext uri="{BB962C8B-B14F-4D97-AF65-F5344CB8AC3E}">
        <p14:creationId xmlns="" xmlns:p14="http://schemas.microsoft.com/office/powerpoint/2010/main" val="29473916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pPr algn="l"/>
            <a:r>
              <a:rPr lang="en-US" altLang="zh-CN" sz="3500" b="1" dirty="0">
                <a:solidFill>
                  <a:srgbClr val="002060"/>
                </a:solidFill>
              </a:rPr>
              <a:t>Key information in Prospectus</a:t>
            </a:r>
            <a:endParaRPr lang="zh-CN" altLang="en-US" sz="3500" b="1" dirty="0">
              <a:solidFill>
                <a:srgbClr val="002060"/>
              </a:solidFill>
            </a:endParaRPr>
          </a:p>
        </p:txBody>
      </p:sp>
      <p:sp>
        <p:nvSpPr>
          <p:cNvPr id="4" name="Rectangle 3"/>
          <p:cNvSpPr txBox="1">
            <a:spLocks noChangeArrowheads="1"/>
          </p:cNvSpPr>
          <p:nvPr/>
        </p:nvSpPr>
        <p:spPr bwMode="auto">
          <a:xfrm>
            <a:off x="381000" y="1524000"/>
            <a:ext cx="8305800" cy="4572000"/>
          </a:xfrm>
          <a:prstGeom prst="rect">
            <a:avLst/>
          </a:prstGeom>
          <a:noFill/>
          <a:ln w="9525">
            <a:noFill/>
            <a:miter lim="800000"/>
            <a:headEnd/>
            <a:tailEnd/>
          </a:ln>
        </p:spPr>
        <p:txBody>
          <a:bodyPr/>
          <a:lstStyle/>
          <a:p>
            <a:pPr marL="342900" indent="-342900">
              <a:lnSpc>
                <a:spcPct val="90000"/>
              </a:lnSpc>
              <a:spcBef>
                <a:spcPct val="20000"/>
              </a:spcBef>
              <a:buFont typeface="Wingdings" panose="05000000000000000000" pitchFamily="2" charset="2"/>
              <a:buChar char="Ø"/>
              <a:defRPr/>
            </a:pPr>
            <a:r>
              <a:rPr lang="en-US" altLang="zh-CN" sz="2500" kern="0" dirty="0">
                <a:latin typeface="+mn-lt"/>
                <a:ea typeface="+mn-ea"/>
              </a:rPr>
              <a:t>Issue date and Issuer</a:t>
            </a:r>
          </a:p>
          <a:p>
            <a:pPr marL="342900" indent="-342900">
              <a:lnSpc>
                <a:spcPct val="90000"/>
              </a:lnSpc>
              <a:spcBef>
                <a:spcPct val="20000"/>
              </a:spcBef>
              <a:buFont typeface="Wingdings" panose="05000000000000000000" pitchFamily="2" charset="2"/>
              <a:buChar char="Ø"/>
              <a:defRPr/>
            </a:pPr>
            <a:r>
              <a:rPr lang="en-US" altLang="zh-CN" sz="2500" kern="0" dirty="0">
                <a:latin typeface="+mn-lt"/>
                <a:ea typeface="+mn-ea"/>
              </a:rPr>
              <a:t>Investment objectives</a:t>
            </a:r>
          </a:p>
          <a:p>
            <a:pPr marL="342900" indent="-342900">
              <a:lnSpc>
                <a:spcPct val="90000"/>
              </a:lnSpc>
              <a:spcBef>
                <a:spcPct val="20000"/>
              </a:spcBef>
              <a:buFont typeface="Wingdings" panose="05000000000000000000" pitchFamily="2" charset="2"/>
              <a:buChar char="Ø"/>
              <a:defRPr/>
            </a:pPr>
            <a:r>
              <a:rPr lang="en-US" altLang="zh-CN" sz="2500" kern="0" dirty="0">
                <a:latin typeface="+mn-lt"/>
                <a:ea typeface="+mn-ea"/>
              </a:rPr>
              <a:t>Strategies</a:t>
            </a:r>
          </a:p>
          <a:p>
            <a:pPr marL="342900" indent="-342900">
              <a:lnSpc>
                <a:spcPct val="90000"/>
              </a:lnSpc>
              <a:spcBef>
                <a:spcPct val="20000"/>
              </a:spcBef>
              <a:buFont typeface="Wingdings" panose="05000000000000000000" pitchFamily="2" charset="2"/>
              <a:buChar char="Ø"/>
              <a:defRPr/>
            </a:pPr>
            <a:r>
              <a:rPr lang="en-US" altLang="zh-CN" sz="2500" kern="0" dirty="0">
                <a:latin typeface="+mn-lt"/>
                <a:ea typeface="+mn-ea"/>
              </a:rPr>
              <a:t>Risk/Return</a:t>
            </a:r>
          </a:p>
          <a:p>
            <a:pPr marL="342900" indent="-342900">
              <a:lnSpc>
                <a:spcPct val="90000"/>
              </a:lnSpc>
              <a:spcBef>
                <a:spcPct val="20000"/>
              </a:spcBef>
              <a:buFont typeface="Wingdings" panose="05000000000000000000" pitchFamily="2" charset="2"/>
              <a:buChar char="Ø"/>
              <a:defRPr/>
            </a:pPr>
            <a:r>
              <a:rPr lang="en-US" altLang="zh-CN" sz="2500" kern="0" dirty="0">
                <a:latin typeface="+mn-lt"/>
                <a:ea typeface="+mn-ea"/>
              </a:rPr>
              <a:t>Fees and expenses</a:t>
            </a:r>
          </a:p>
          <a:p>
            <a:pPr marL="342900" indent="-342900">
              <a:lnSpc>
                <a:spcPct val="90000"/>
              </a:lnSpc>
              <a:spcBef>
                <a:spcPct val="20000"/>
              </a:spcBef>
              <a:buFont typeface="Wingdings" panose="05000000000000000000" pitchFamily="2" charset="2"/>
              <a:buChar char="Ø"/>
              <a:defRPr/>
            </a:pPr>
            <a:r>
              <a:rPr lang="en-US" altLang="zh-CN" sz="2500" kern="0" dirty="0">
                <a:latin typeface="+mn-lt"/>
                <a:ea typeface="+mn-ea"/>
              </a:rPr>
              <a:t>Past performance (return bar chart) </a:t>
            </a:r>
          </a:p>
          <a:p>
            <a:pPr marL="342900" indent="-342900">
              <a:lnSpc>
                <a:spcPct val="90000"/>
              </a:lnSpc>
              <a:spcBef>
                <a:spcPct val="20000"/>
              </a:spcBef>
              <a:buFont typeface="Wingdings" panose="05000000000000000000" pitchFamily="2" charset="2"/>
              <a:buChar char="Ø"/>
              <a:defRPr/>
            </a:pPr>
            <a:r>
              <a:rPr lang="en-US" altLang="zh-CN" sz="2500" kern="0" dirty="0">
                <a:latin typeface="+mn-lt"/>
                <a:ea typeface="+mn-ea"/>
              </a:rPr>
              <a:t>Managers/advisers/organization</a:t>
            </a:r>
          </a:p>
          <a:p>
            <a:pPr marL="342900" indent="-342900">
              <a:lnSpc>
                <a:spcPct val="90000"/>
              </a:lnSpc>
              <a:spcBef>
                <a:spcPct val="20000"/>
              </a:spcBef>
              <a:buFont typeface="Wingdings" panose="05000000000000000000" pitchFamily="2" charset="2"/>
              <a:buChar char="Ø"/>
              <a:defRPr/>
            </a:pPr>
            <a:r>
              <a:rPr lang="en-US" altLang="zh-CN" sz="2500" kern="0" dirty="0">
                <a:latin typeface="+mn-lt"/>
                <a:ea typeface="+mn-ea"/>
              </a:rPr>
              <a:t>shareholder service: reinvest, redemption </a:t>
            </a:r>
          </a:p>
        </p:txBody>
      </p:sp>
    </p:spTree>
    <p:extLst>
      <p:ext uri="{BB962C8B-B14F-4D97-AF65-F5344CB8AC3E}">
        <p14:creationId xmlns="" xmlns:p14="http://schemas.microsoft.com/office/powerpoint/2010/main" val="38908014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304800" y="274638"/>
            <a:ext cx="8610600" cy="1143000"/>
          </a:xfrm>
        </p:spPr>
        <p:txBody>
          <a:bodyPr/>
          <a:lstStyle/>
          <a:p>
            <a:pPr algn="l" eaLnBrk="1" hangingPunct="1"/>
            <a:r>
              <a:rPr lang="en-US" altLang="zh-CN" sz="3500" b="1" dirty="0">
                <a:solidFill>
                  <a:srgbClr val="002060"/>
                </a:solidFill>
              </a:rPr>
              <a:t>To Understand Prospectus, you should know:</a:t>
            </a:r>
          </a:p>
        </p:txBody>
      </p:sp>
      <p:sp>
        <p:nvSpPr>
          <p:cNvPr id="7171" name="Rectangle 3"/>
          <p:cNvSpPr>
            <a:spLocks noGrp="1" noChangeArrowheads="1"/>
          </p:cNvSpPr>
          <p:nvPr>
            <p:ph idx="1"/>
          </p:nvPr>
        </p:nvSpPr>
        <p:spPr/>
        <p:txBody>
          <a:bodyPr/>
          <a:lstStyle/>
          <a:p>
            <a:pPr eaLnBrk="1" hangingPunct="1">
              <a:buFont typeface="Wingdings" panose="05000000000000000000" pitchFamily="2" charset="2"/>
              <a:buChar char="Ø"/>
              <a:defRPr/>
            </a:pPr>
            <a:r>
              <a:rPr lang="en-US" altLang="zh-CN" sz="2500" dirty="0" smtClean="0"/>
              <a:t>Mutual fund classes:</a:t>
            </a:r>
          </a:p>
          <a:p>
            <a:pPr lvl="1" eaLnBrk="1" hangingPunct="1">
              <a:defRPr/>
            </a:pPr>
            <a:r>
              <a:rPr lang="en-US" altLang="zh-CN" sz="2000" dirty="0" smtClean="0"/>
              <a:t>Class A, Class B, Class C, Class I , Class R; </a:t>
            </a:r>
          </a:p>
          <a:p>
            <a:pPr lvl="2" eaLnBrk="1" hangingPunct="1">
              <a:defRPr/>
            </a:pPr>
            <a:r>
              <a:rPr lang="en-US" sz="1800" kern="1200" dirty="0" smtClean="0"/>
              <a:t>Class A: front-end sales charge</a:t>
            </a:r>
          </a:p>
          <a:p>
            <a:pPr lvl="2" eaLnBrk="1" hangingPunct="1">
              <a:defRPr/>
            </a:pPr>
            <a:r>
              <a:rPr lang="en-US" sz="1800" kern="1200" dirty="0" smtClean="0"/>
              <a:t>Class B: back-end asset-based sales charges</a:t>
            </a:r>
          </a:p>
          <a:p>
            <a:pPr lvl="2" eaLnBrk="1" hangingPunct="1">
              <a:defRPr/>
            </a:pPr>
            <a:r>
              <a:rPr lang="en-US" sz="1800" kern="1200" dirty="0" smtClean="0"/>
              <a:t>Class C: Lower back load, higher  service fee</a:t>
            </a:r>
          </a:p>
          <a:p>
            <a:pPr lvl="2" eaLnBrk="1" hangingPunct="1">
              <a:defRPr/>
            </a:pPr>
            <a:r>
              <a:rPr lang="en-US" sz="1800" kern="1200" dirty="0" smtClean="0"/>
              <a:t>Class I : for institutional investors</a:t>
            </a:r>
          </a:p>
          <a:p>
            <a:pPr lvl="2" eaLnBrk="1" hangingPunct="1">
              <a:defRPr/>
            </a:pPr>
            <a:r>
              <a:rPr lang="en-US" sz="1800" kern="1200" dirty="0" smtClean="0"/>
              <a:t>Class R: for pension plan, 401 (k)</a:t>
            </a:r>
          </a:p>
          <a:p>
            <a:pPr lvl="1" eaLnBrk="1" hangingPunct="1">
              <a:defRPr/>
            </a:pPr>
            <a:r>
              <a:rPr lang="en-US" sz="2000" kern="1200" dirty="0" smtClean="0"/>
              <a:t>A single mutual fund, with one portfolio and one investment adviser, may offer more than one "class" of its shares to investors. Each class represents a similar interest in the mutual fund's portfolio. The principal difference between the classes is that the mutual fund will charge you different fees and expenses depending on the class you choose.</a:t>
            </a:r>
          </a:p>
          <a:p>
            <a:pPr lvl="1" eaLnBrk="1" hangingPunct="1">
              <a:defRPr/>
            </a:pPr>
            <a:endParaRPr lang="en-US" altLang="zh-CN" dirty="0" smtClean="0"/>
          </a:p>
          <a:p>
            <a:pPr eaLnBrk="1" hangingPunct="1">
              <a:defRPr/>
            </a:pPr>
            <a:endParaRPr lang="en-US" altLang="zh-CN" dirty="0" smtClean="0"/>
          </a:p>
          <a:p>
            <a:pPr eaLnBrk="1" hangingPunct="1">
              <a:defRPr/>
            </a:pPr>
            <a:endParaRPr lang="en-US" altLang="zh-CN" dirty="0" smtClean="0"/>
          </a:p>
        </p:txBody>
      </p:sp>
    </p:spTree>
    <p:extLst>
      <p:ext uri="{BB962C8B-B14F-4D97-AF65-F5344CB8AC3E}">
        <p14:creationId xmlns="" xmlns:p14="http://schemas.microsoft.com/office/powerpoint/2010/main" val="4092297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algn="l"/>
            <a:r>
              <a:rPr lang="en-US" altLang="zh-CN" sz="3500" b="1" dirty="0">
                <a:solidFill>
                  <a:srgbClr val="002060"/>
                </a:solidFill>
              </a:rPr>
              <a:t>Fees/Ratios</a:t>
            </a:r>
          </a:p>
        </p:txBody>
      </p:sp>
      <p:sp>
        <p:nvSpPr>
          <p:cNvPr id="8195" name="Content Placeholder 2"/>
          <p:cNvSpPr>
            <a:spLocks noGrp="1"/>
          </p:cNvSpPr>
          <p:nvPr>
            <p:ph idx="1"/>
          </p:nvPr>
        </p:nvSpPr>
        <p:spPr/>
        <p:txBody>
          <a:bodyPr>
            <a:normAutofit/>
          </a:bodyPr>
          <a:lstStyle/>
          <a:p>
            <a:pPr eaLnBrk="1" hangingPunct="1">
              <a:buFont typeface="Wingdings" panose="05000000000000000000" pitchFamily="2" charset="2"/>
              <a:buChar char="Ø"/>
              <a:defRPr/>
            </a:pPr>
            <a:r>
              <a:rPr lang="en-US" altLang="zh-CN" sz="2500" dirty="0" smtClean="0"/>
              <a:t>Expense – load, no-load, 12b -1 fees</a:t>
            </a:r>
          </a:p>
          <a:p>
            <a:pPr>
              <a:buFont typeface="Wingdings" panose="05000000000000000000" pitchFamily="2" charset="2"/>
              <a:buChar char="Ø"/>
              <a:defRPr/>
            </a:pPr>
            <a:r>
              <a:rPr lang="en-US" altLang="zh-CN" sz="2500" dirty="0"/>
              <a:t>Expense Ratio</a:t>
            </a:r>
          </a:p>
          <a:p>
            <a:pPr eaLnBrk="1" hangingPunct="1">
              <a:buFontTx/>
              <a:buNone/>
              <a:defRPr/>
            </a:pPr>
            <a:r>
              <a:rPr lang="en-US" altLang="zh-CN" dirty="0" smtClean="0"/>
              <a:t>	</a:t>
            </a:r>
            <a:r>
              <a:rPr lang="en-US" altLang="zh-CN" sz="2000" dirty="0" smtClean="0"/>
              <a:t>A measure of the fund's total annual expenses expressed as a percentage of the fund's net assets. </a:t>
            </a:r>
          </a:p>
          <a:p>
            <a:pPr>
              <a:buFont typeface="Wingdings" panose="05000000000000000000" pitchFamily="2" charset="2"/>
              <a:buChar char="Ø"/>
              <a:defRPr/>
            </a:pPr>
            <a:r>
              <a:rPr lang="en-US" altLang="zh-CN" sz="2500" dirty="0"/>
              <a:t>Turnover Ratio</a:t>
            </a:r>
          </a:p>
          <a:p>
            <a:pPr eaLnBrk="1" hangingPunct="1">
              <a:buFontTx/>
              <a:buNone/>
              <a:defRPr/>
            </a:pPr>
            <a:r>
              <a:rPr lang="en-US" altLang="zh-CN" sz="2000" dirty="0" smtClean="0"/>
              <a:t>	The percentage of a mutual fund or other investment vehicle's holdings that have been "turned over" or replaced with other holdings in a given year. The type of mutual fund, its investment objective and/or the portfolio manager's investing style will play an important role in determining its turnover ratio. </a:t>
            </a:r>
          </a:p>
        </p:txBody>
      </p:sp>
    </p:spTree>
    <p:extLst>
      <p:ext uri="{BB962C8B-B14F-4D97-AF65-F5344CB8AC3E}">
        <p14:creationId xmlns="" xmlns:p14="http://schemas.microsoft.com/office/powerpoint/2010/main" val="8863289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4"/>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6200" y="1447800"/>
            <a:ext cx="9253538" cy="4724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3315" name="Rectangle 2"/>
          <p:cNvSpPr>
            <a:spLocks noGrp="1" noChangeArrowheads="1"/>
          </p:cNvSpPr>
          <p:nvPr>
            <p:ph type="title"/>
          </p:nvPr>
        </p:nvSpPr>
        <p:spPr/>
        <p:txBody>
          <a:bodyPr/>
          <a:lstStyle/>
          <a:p>
            <a:pPr algn="l" eaLnBrk="1" hangingPunct="1"/>
            <a:r>
              <a:rPr lang="en-US" altLang="zh-CN" sz="3500" b="1" dirty="0">
                <a:solidFill>
                  <a:srgbClr val="002060"/>
                </a:solidFill>
              </a:rPr>
              <a:t>Fee &amp; Expense Table</a:t>
            </a:r>
          </a:p>
        </p:txBody>
      </p:sp>
    </p:spTree>
    <p:extLst>
      <p:ext uri="{BB962C8B-B14F-4D97-AF65-F5344CB8AC3E}">
        <p14:creationId xmlns="" xmlns:p14="http://schemas.microsoft.com/office/powerpoint/2010/main" val="12001193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algn="l" eaLnBrk="1" hangingPunct="1"/>
            <a:r>
              <a:rPr lang="en-US" altLang="zh-CN" sz="3500" b="1" dirty="0">
                <a:solidFill>
                  <a:srgbClr val="002060"/>
                </a:solidFill>
              </a:rPr>
              <a:t>Return</a:t>
            </a:r>
          </a:p>
        </p:txBody>
      </p:sp>
      <p:pic>
        <p:nvPicPr>
          <p:cNvPr id="14339" name="Picture 4"/>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6200" y="1173162"/>
            <a:ext cx="9001125" cy="5227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23732049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algn="l"/>
            <a:r>
              <a:rPr lang="en-US" altLang="zh-CN" sz="3500" b="1" dirty="0">
                <a:solidFill>
                  <a:srgbClr val="002060"/>
                </a:solidFill>
              </a:rPr>
              <a:t>Benchmark index return</a:t>
            </a:r>
          </a:p>
        </p:txBody>
      </p:sp>
      <p:pic>
        <p:nvPicPr>
          <p:cNvPr id="15363"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0" y="2286000"/>
            <a:ext cx="8915400" cy="1982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26711109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lgn="l"/>
            <a:r>
              <a:rPr lang="en-US" altLang="zh-CN" sz="3500" b="1" dirty="0">
                <a:solidFill>
                  <a:srgbClr val="002060"/>
                </a:solidFill>
              </a:rPr>
              <a:t>Financial Highlights</a:t>
            </a:r>
          </a:p>
        </p:txBody>
      </p:sp>
      <p:sp>
        <p:nvSpPr>
          <p:cNvPr id="16387" name="Rectangle 3"/>
          <p:cNvSpPr>
            <a:spLocks noGrp="1" noChangeArrowheads="1"/>
          </p:cNvSpPr>
          <p:nvPr>
            <p:ph idx="1"/>
          </p:nvPr>
        </p:nvSpPr>
        <p:spPr/>
        <p:txBody>
          <a:bodyPr/>
          <a:lstStyle/>
          <a:p>
            <a:pPr eaLnBrk="1" hangingPunct="1">
              <a:buFont typeface="Wingdings" panose="05000000000000000000" pitchFamily="2" charset="2"/>
              <a:buChar char="Ø"/>
            </a:pPr>
            <a:r>
              <a:rPr lang="en-US" altLang="zh-CN" sz="2500" dirty="0" smtClean="0"/>
              <a:t>This section, which generally appears towards the back of the prospectus, contains audited data concerning the fund's financial performance for each of the past 5 years. </a:t>
            </a:r>
          </a:p>
          <a:p>
            <a:pPr eaLnBrk="1" hangingPunct="1">
              <a:buFont typeface="Wingdings" panose="05000000000000000000" pitchFamily="2" charset="2"/>
              <a:buChar char="Ø"/>
            </a:pPr>
            <a:r>
              <a:rPr lang="en-US" altLang="zh-CN" sz="2500" dirty="0" smtClean="0"/>
              <a:t>Here you'll find net asset values (for both the beginning and end of each period), </a:t>
            </a:r>
          </a:p>
          <a:p>
            <a:pPr eaLnBrk="1" hangingPunct="1">
              <a:buFont typeface="Wingdings" panose="05000000000000000000" pitchFamily="2" charset="2"/>
              <a:buChar char="Ø"/>
            </a:pPr>
            <a:r>
              <a:rPr lang="en-US" altLang="zh-CN" sz="2500" dirty="0" smtClean="0"/>
              <a:t>total returns, and various ratios, including the ratio of expenses to average net assets, the ratio of net income to average net assets, and the portfolio turnover rate.</a:t>
            </a:r>
          </a:p>
        </p:txBody>
      </p:sp>
    </p:spTree>
    <p:extLst>
      <p:ext uri="{BB962C8B-B14F-4D97-AF65-F5344CB8AC3E}">
        <p14:creationId xmlns="" xmlns:p14="http://schemas.microsoft.com/office/powerpoint/2010/main" val="28352339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algn="l"/>
            <a:r>
              <a:rPr lang="zh-CN" altLang="en-US" sz="3500" b="1" dirty="0">
                <a:solidFill>
                  <a:srgbClr val="002060"/>
                </a:solidFill>
              </a:rPr>
              <a:t>模拟</a:t>
            </a:r>
            <a:r>
              <a:rPr lang="en-US" altLang="zh-CN" sz="3500" b="1" dirty="0" smtClean="0">
                <a:solidFill>
                  <a:srgbClr val="002060"/>
                </a:solidFill>
              </a:rPr>
              <a:t>prospectus</a:t>
            </a:r>
            <a:endParaRPr lang="en-US" altLang="zh-CN" sz="3500" b="1" dirty="0">
              <a:solidFill>
                <a:srgbClr val="002060"/>
              </a:solidFill>
            </a:endParaRPr>
          </a:p>
        </p:txBody>
      </p:sp>
      <p:sp>
        <p:nvSpPr>
          <p:cNvPr id="17411" name="Rectangle 3"/>
          <p:cNvSpPr>
            <a:spLocks noGrp="1" noChangeArrowheads="1"/>
          </p:cNvSpPr>
          <p:nvPr>
            <p:ph idx="1"/>
          </p:nvPr>
        </p:nvSpPr>
        <p:spPr/>
        <p:txBody>
          <a:bodyPr/>
          <a:lstStyle/>
          <a:p>
            <a:pPr eaLnBrk="1" hangingPunct="1">
              <a:buFont typeface="Wingdings" panose="05000000000000000000" pitchFamily="2" charset="2"/>
              <a:buChar char="Ø"/>
            </a:pPr>
            <a:r>
              <a:rPr lang="en-US" altLang="zh-CN" sz="2500" b="1" dirty="0" smtClean="0"/>
              <a:t>Name</a:t>
            </a:r>
            <a:r>
              <a:rPr lang="en-US" altLang="zh-CN" sz="2500" dirty="0" smtClean="0"/>
              <a:t>: Scotia Money Market Fund</a:t>
            </a:r>
            <a:endParaRPr lang="en-US" altLang="zh-CN" sz="2500" b="1" dirty="0" smtClean="0"/>
          </a:p>
          <a:p>
            <a:pPr eaLnBrk="1" hangingPunct="1">
              <a:buFont typeface="Wingdings" panose="05000000000000000000" pitchFamily="2" charset="2"/>
              <a:buChar char="Ø"/>
            </a:pPr>
            <a:r>
              <a:rPr lang="en-US" altLang="zh-CN" sz="2500" b="1" dirty="0" smtClean="0"/>
              <a:t>Fund type: </a:t>
            </a:r>
            <a:r>
              <a:rPr lang="en-US" altLang="zh-CN" sz="2500" dirty="0" smtClean="0"/>
              <a:t>Canadian money market fund</a:t>
            </a:r>
            <a:endParaRPr lang="en-US" altLang="zh-CN" sz="2500" b="1" dirty="0" smtClean="0"/>
          </a:p>
          <a:p>
            <a:pPr eaLnBrk="1" hangingPunct="1">
              <a:buFont typeface="Wingdings" panose="05000000000000000000" pitchFamily="2" charset="2"/>
              <a:buChar char="Ø"/>
            </a:pPr>
            <a:r>
              <a:rPr lang="en-US" altLang="zh-CN" sz="2500" b="1" dirty="0" smtClean="0"/>
              <a:t>Date established: </a:t>
            </a:r>
            <a:r>
              <a:rPr lang="en-US" altLang="zh-CN" sz="2500" dirty="0" smtClean="0"/>
              <a:t>August 30, 1990</a:t>
            </a:r>
            <a:endParaRPr lang="en-US" altLang="zh-CN" sz="2500" b="1" dirty="0" smtClean="0"/>
          </a:p>
          <a:p>
            <a:pPr eaLnBrk="1" hangingPunct="1">
              <a:buFont typeface="Wingdings" panose="05000000000000000000" pitchFamily="2" charset="2"/>
              <a:buChar char="Ø"/>
            </a:pPr>
            <a:r>
              <a:rPr lang="en-US" altLang="zh-CN" sz="2500" b="1" dirty="0" smtClean="0"/>
              <a:t>Type of securities: </a:t>
            </a:r>
            <a:r>
              <a:rPr lang="en-US" altLang="zh-CN" sz="2500" dirty="0" smtClean="0"/>
              <a:t>Class A and Class I units of a mutual fund trust</a:t>
            </a:r>
            <a:endParaRPr lang="en-US" altLang="zh-CN" sz="2500" b="1" dirty="0" smtClean="0"/>
          </a:p>
          <a:p>
            <a:pPr eaLnBrk="1" hangingPunct="1">
              <a:buFont typeface="Wingdings" panose="05000000000000000000" pitchFamily="2" charset="2"/>
              <a:buChar char="Ø"/>
            </a:pPr>
            <a:r>
              <a:rPr lang="en-US" altLang="zh-CN" sz="2500" b="1" dirty="0" smtClean="0"/>
              <a:t>Eligible for registered plans?</a:t>
            </a:r>
            <a:r>
              <a:rPr lang="en-US" altLang="zh-CN" sz="2500" dirty="0" smtClean="0"/>
              <a:t>  </a:t>
            </a:r>
            <a:r>
              <a:rPr lang="en-US" altLang="zh-CN" sz="2500" b="1" dirty="0" smtClean="0"/>
              <a:t> </a:t>
            </a:r>
            <a:r>
              <a:rPr lang="en-US" altLang="zh-CN" sz="2500" dirty="0" smtClean="0"/>
              <a:t>Yes</a:t>
            </a:r>
            <a:endParaRPr lang="en-US" altLang="zh-CN" sz="2500" b="1" dirty="0" smtClean="0"/>
          </a:p>
          <a:p>
            <a:pPr eaLnBrk="1" hangingPunct="1">
              <a:buFont typeface="Wingdings" panose="05000000000000000000" pitchFamily="2" charset="2"/>
              <a:buChar char="Ø"/>
            </a:pPr>
            <a:r>
              <a:rPr lang="en-US" altLang="zh-CN" sz="2500" b="1" dirty="0" smtClean="0"/>
              <a:t>Portfolio advisor: </a:t>
            </a:r>
            <a:r>
              <a:rPr lang="en-US" altLang="zh-CN" sz="2500" dirty="0" smtClean="0"/>
              <a:t>Scotia Cassels Investment Counsel Limited</a:t>
            </a:r>
          </a:p>
        </p:txBody>
      </p:sp>
    </p:spTree>
    <p:extLst>
      <p:ext uri="{BB962C8B-B14F-4D97-AF65-F5344CB8AC3E}">
        <p14:creationId xmlns="" xmlns:p14="http://schemas.microsoft.com/office/powerpoint/2010/main" val="40815102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p:txBody>
          <a:bodyPr/>
          <a:lstStyle/>
          <a:p>
            <a:pPr>
              <a:lnSpc>
                <a:spcPct val="90000"/>
              </a:lnSpc>
              <a:buFont typeface="Wingdings" panose="05000000000000000000" pitchFamily="2" charset="2"/>
              <a:buChar char="Ø"/>
            </a:pPr>
            <a:r>
              <a:rPr lang="en-US" altLang="zh-CN" sz="2500" dirty="0"/>
              <a:t>What does the fund invest in?</a:t>
            </a:r>
          </a:p>
          <a:p>
            <a:pPr eaLnBrk="1" hangingPunct="1">
              <a:lnSpc>
                <a:spcPct val="90000"/>
              </a:lnSpc>
              <a:buFont typeface="Wingdings" panose="05000000000000000000" pitchFamily="2" charset="2"/>
              <a:buChar char="Ø"/>
            </a:pPr>
            <a:r>
              <a:rPr lang="en-US" altLang="zh-CN" sz="2500" b="1" dirty="0" smtClean="0"/>
              <a:t>Investment objectives</a:t>
            </a:r>
          </a:p>
          <a:p>
            <a:pPr eaLnBrk="1" hangingPunct="1">
              <a:lnSpc>
                <a:spcPct val="90000"/>
              </a:lnSpc>
            </a:pPr>
            <a:r>
              <a:rPr lang="en-US" altLang="zh-CN" sz="2000" dirty="0" smtClean="0"/>
              <a:t>to provide income and liquidity, while maintaining a high level of safety. It invests primarily in high quality, short-term fixed income securities issued by Canadian federal, provincial and municipal governments, Canadian chartered banks and trust companies, and corporations.</a:t>
            </a:r>
          </a:p>
        </p:txBody>
      </p:sp>
      <p:sp>
        <p:nvSpPr>
          <p:cNvPr id="4" name="Rectangle 2"/>
          <p:cNvSpPr txBox="1">
            <a:spLocks noChangeArrowheads="1"/>
          </p:cNvSpPr>
          <p:nvPr/>
        </p:nvSpPr>
        <p:spPr>
          <a:xfrm>
            <a:off x="609600" y="427038"/>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3500" b="1" smtClean="0">
                <a:solidFill>
                  <a:srgbClr val="002060"/>
                </a:solidFill>
              </a:rPr>
              <a:t>模拟</a:t>
            </a:r>
            <a:r>
              <a:rPr lang="en-US" altLang="zh-CN" sz="3500" b="1" smtClean="0">
                <a:solidFill>
                  <a:srgbClr val="002060"/>
                </a:solidFill>
              </a:rPr>
              <a:t>prospectus</a:t>
            </a:r>
            <a:endParaRPr lang="en-US" altLang="zh-CN" sz="3500" b="1" dirty="0">
              <a:solidFill>
                <a:srgbClr val="002060"/>
              </a:solidFill>
            </a:endParaRPr>
          </a:p>
        </p:txBody>
      </p:sp>
    </p:spTree>
    <p:extLst>
      <p:ext uri="{BB962C8B-B14F-4D97-AF65-F5344CB8AC3E}">
        <p14:creationId xmlns="" xmlns:p14="http://schemas.microsoft.com/office/powerpoint/2010/main" val="15590997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p:cNvSpPr>
          <p:nvPr>
            <p:ph type="title"/>
          </p:nvPr>
        </p:nvSpPr>
        <p:spPr/>
        <p:txBody>
          <a:bodyPr/>
          <a:lstStyle/>
          <a:p>
            <a:pPr algn="l"/>
            <a:r>
              <a:rPr lang="en-US" altLang="zh-CN" sz="3500" b="1" dirty="0">
                <a:solidFill>
                  <a:srgbClr val="002060"/>
                </a:solidFill>
              </a:rPr>
              <a:t>Let’s Start to pick up funds</a:t>
            </a:r>
            <a:endParaRPr lang="zh-CN" altLang="en-US" sz="3500" b="1" dirty="0">
              <a:solidFill>
                <a:srgbClr val="002060"/>
              </a:solidFill>
            </a:endParaRPr>
          </a:p>
        </p:txBody>
      </p:sp>
      <p:sp>
        <p:nvSpPr>
          <p:cNvPr id="3075" name="内容占位符 2"/>
          <p:cNvSpPr>
            <a:spLocks noGrp="1"/>
          </p:cNvSpPr>
          <p:nvPr>
            <p:ph idx="1"/>
          </p:nvPr>
        </p:nvSpPr>
        <p:spPr/>
        <p:txBody>
          <a:bodyPr/>
          <a:lstStyle/>
          <a:p>
            <a:pPr>
              <a:buFont typeface="Wingdings" panose="05000000000000000000" pitchFamily="2" charset="2"/>
              <a:buChar char="Ø"/>
            </a:pPr>
            <a:r>
              <a:rPr lang="en-US" altLang="zh-CN" sz="2400" b="1" dirty="0" smtClean="0"/>
              <a:t>1. American Funds</a:t>
            </a:r>
          </a:p>
          <a:p>
            <a:pPr>
              <a:buFontTx/>
              <a:buNone/>
            </a:pPr>
            <a:r>
              <a:rPr lang="en-US" altLang="zh-CN" sz="2400" dirty="0" smtClean="0"/>
              <a:t>US has around 10000 mutual funds. How to choose those funds suites you most?</a:t>
            </a:r>
          </a:p>
          <a:p>
            <a:pPr>
              <a:buFontTx/>
              <a:buNone/>
            </a:pPr>
            <a:r>
              <a:rPr lang="en-US" altLang="zh-CN" sz="2400" dirty="0" smtClean="0">
                <a:hlinkClick r:id="rId3"/>
              </a:rPr>
              <a:t>https://www.americanfunds.com/default-home.htm</a:t>
            </a:r>
            <a:endParaRPr lang="en-US" altLang="zh-CN" sz="2400" dirty="0" smtClean="0"/>
          </a:p>
          <a:p>
            <a:pPr>
              <a:buFontTx/>
              <a:buNone/>
            </a:pPr>
            <a:endParaRPr lang="en-US" altLang="zh-CN" sz="2400" dirty="0" smtClean="0"/>
          </a:p>
          <a:p>
            <a:pPr>
              <a:buFont typeface="Wingdings" panose="05000000000000000000" pitchFamily="2" charset="2"/>
              <a:buChar char="Ø"/>
            </a:pPr>
            <a:r>
              <a:rPr lang="en-US" altLang="zh-CN" sz="2400" b="1" dirty="0" smtClean="0"/>
              <a:t>2. Chinese funds</a:t>
            </a:r>
          </a:p>
          <a:p>
            <a:pPr>
              <a:buFontTx/>
              <a:buNone/>
            </a:pPr>
            <a:r>
              <a:rPr lang="en-US" altLang="zh-CN" sz="2400" dirty="0" smtClean="0">
                <a:hlinkClick r:id="rId4"/>
              </a:rPr>
              <a:t>http://fund.csrc.gov.cn/web/fund_type_affiche.fund_affiche</a:t>
            </a:r>
            <a:endParaRPr lang="en-US" altLang="zh-CN" sz="2400" dirty="0" smtClean="0"/>
          </a:p>
          <a:p>
            <a:pPr>
              <a:buFontTx/>
              <a:buNone/>
            </a:pPr>
            <a:r>
              <a:rPr lang="en-US" altLang="zh-CN" sz="2400" dirty="0" smtClean="0">
                <a:hlinkClick r:id="rId5"/>
              </a:rPr>
              <a:t>http://finance.sina.com.cn/fund/</a:t>
            </a:r>
            <a:endParaRPr lang="zh-CN" altLang="en-US" sz="2400" dirty="0" smtClean="0"/>
          </a:p>
        </p:txBody>
      </p:sp>
    </p:spTree>
    <p:extLst>
      <p:ext uri="{BB962C8B-B14F-4D97-AF65-F5344CB8AC3E}">
        <p14:creationId xmlns="" xmlns:p14="http://schemas.microsoft.com/office/powerpoint/2010/main" val="198953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p:txBody>
          <a:bodyPr/>
          <a:lstStyle/>
          <a:p>
            <a:pPr algn="l"/>
            <a:r>
              <a:rPr lang="zh-CN" altLang="en-US" sz="3500" b="1" dirty="0">
                <a:solidFill>
                  <a:srgbClr val="002060"/>
                </a:solidFill>
              </a:rPr>
              <a:t>模拟</a:t>
            </a:r>
            <a:r>
              <a:rPr lang="en-US" altLang="zh-CN" sz="3500" b="1" dirty="0" smtClean="0">
                <a:solidFill>
                  <a:srgbClr val="002060"/>
                </a:solidFill>
              </a:rPr>
              <a:t>prospectus</a:t>
            </a:r>
            <a:endParaRPr lang="en-US" altLang="zh-CN" sz="3500" b="1" dirty="0">
              <a:solidFill>
                <a:srgbClr val="002060"/>
              </a:solidFill>
            </a:endParaRPr>
          </a:p>
        </p:txBody>
      </p:sp>
      <p:sp>
        <p:nvSpPr>
          <p:cNvPr id="19459" name="Rectangle 3"/>
          <p:cNvSpPr>
            <a:spLocks noGrp="1" noChangeArrowheads="1"/>
          </p:cNvSpPr>
          <p:nvPr>
            <p:ph idx="1"/>
          </p:nvPr>
        </p:nvSpPr>
        <p:spPr/>
        <p:txBody>
          <a:bodyPr/>
          <a:lstStyle/>
          <a:p>
            <a:pPr eaLnBrk="1" hangingPunct="1">
              <a:lnSpc>
                <a:spcPct val="90000"/>
              </a:lnSpc>
              <a:buFont typeface="Wingdings" panose="05000000000000000000" pitchFamily="2" charset="2"/>
              <a:buChar char="Ø"/>
            </a:pPr>
            <a:r>
              <a:rPr lang="en-US" altLang="zh-CN" sz="2500" b="1" dirty="0" smtClean="0"/>
              <a:t>Investment strategies</a:t>
            </a:r>
          </a:p>
          <a:p>
            <a:pPr eaLnBrk="1" hangingPunct="1">
              <a:lnSpc>
                <a:spcPct val="90000"/>
              </a:lnSpc>
            </a:pPr>
            <a:r>
              <a:rPr lang="en-US" altLang="zh-CN" sz="2000" dirty="0" smtClean="0"/>
              <a:t>The fund generally invests in securities with a maturity of up to one year. The portfolio advisor uses interest rate, yield curve and credit analysis to select individual investments and to manage the fund’s average term to maturity. The fund aims to maintain a constant unit value of $10.00 by crediting income and capital gains daily and distributing them monthly. The fund may participate in repurchase, reverse repurchase and securities lending transactions to achieve the fund’s overall investment objectives and to enhance the fund’s returns.</a:t>
            </a:r>
          </a:p>
        </p:txBody>
      </p:sp>
    </p:spTree>
    <p:extLst>
      <p:ext uri="{BB962C8B-B14F-4D97-AF65-F5344CB8AC3E}">
        <p14:creationId xmlns="" xmlns:p14="http://schemas.microsoft.com/office/powerpoint/2010/main" val="8350418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p:txBody>
          <a:bodyPr/>
          <a:lstStyle/>
          <a:p>
            <a:pPr algn="l"/>
            <a:r>
              <a:rPr lang="zh-CN" altLang="en-US" sz="3500" b="1" dirty="0">
                <a:solidFill>
                  <a:srgbClr val="002060"/>
                </a:solidFill>
              </a:rPr>
              <a:t>模拟</a:t>
            </a:r>
            <a:r>
              <a:rPr lang="en-US" altLang="zh-CN" sz="3500" b="1" dirty="0" smtClean="0">
                <a:solidFill>
                  <a:srgbClr val="002060"/>
                </a:solidFill>
              </a:rPr>
              <a:t>prospectus</a:t>
            </a:r>
            <a:endParaRPr lang="en-US" altLang="zh-CN" sz="3500" b="1" dirty="0">
              <a:solidFill>
                <a:srgbClr val="002060"/>
              </a:solidFill>
            </a:endParaRPr>
          </a:p>
        </p:txBody>
      </p:sp>
      <p:sp>
        <p:nvSpPr>
          <p:cNvPr id="20483" name="Rectangle 3"/>
          <p:cNvSpPr>
            <a:spLocks noGrp="1" noChangeArrowheads="1"/>
          </p:cNvSpPr>
          <p:nvPr>
            <p:ph idx="1"/>
          </p:nvPr>
        </p:nvSpPr>
        <p:spPr/>
        <p:txBody>
          <a:bodyPr/>
          <a:lstStyle/>
          <a:p>
            <a:pPr eaLnBrk="1" hangingPunct="1">
              <a:lnSpc>
                <a:spcPct val="90000"/>
              </a:lnSpc>
              <a:buFont typeface="Wingdings" panose="05000000000000000000" pitchFamily="2" charset="2"/>
              <a:buChar char="Ø"/>
            </a:pPr>
            <a:r>
              <a:rPr lang="en-US" altLang="zh-CN" sz="2400" b="1" dirty="0" smtClean="0"/>
              <a:t>What are the risks of investing in the fund?</a:t>
            </a:r>
            <a:endParaRPr lang="en-US" altLang="zh-CN" sz="2400" dirty="0" smtClean="0"/>
          </a:p>
          <a:p>
            <a:pPr eaLnBrk="1" hangingPunct="1">
              <a:lnSpc>
                <a:spcPct val="90000"/>
              </a:lnSpc>
            </a:pPr>
            <a:r>
              <a:rPr lang="en-US" altLang="zh-CN" sz="2400" dirty="0" smtClean="0"/>
              <a:t>The main risks of investing in this fund are interest rate risk and credit risk.</a:t>
            </a:r>
          </a:p>
          <a:p>
            <a:pPr eaLnBrk="1" hangingPunct="1">
              <a:lnSpc>
                <a:spcPct val="90000"/>
              </a:lnSpc>
            </a:pPr>
            <a:r>
              <a:rPr lang="en-US" altLang="zh-CN" sz="2400" dirty="0" smtClean="0"/>
              <a:t>The fund may have these additional risks: derivative risk; class risk; repurchase and reverse repurchase transaction risk; underlying fund risk; securities lending risk; significant unitholder risk.</a:t>
            </a:r>
            <a:endParaRPr lang="en-US" altLang="zh-CN" sz="2400" b="1" dirty="0" smtClean="0"/>
          </a:p>
          <a:p>
            <a:pPr eaLnBrk="1" hangingPunct="1">
              <a:lnSpc>
                <a:spcPct val="90000"/>
              </a:lnSpc>
              <a:buFont typeface="Wingdings" panose="05000000000000000000" pitchFamily="2" charset="2"/>
              <a:buChar char="Ø"/>
            </a:pPr>
            <a:r>
              <a:rPr lang="en-US" altLang="zh-CN" sz="2400" b="1" dirty="0" smtClean="0"/>
              <a:t>Who should invest in this fund?</a:t>
            </a:r>
            <a:endParaRPr lang="en-US" altLang="zh-CN" sz="2400" dirty="0" smtClean="0"/>
          </a:p>
          <a:p>
            <a:pPr eaLnBrk="1" hangingPunct="1">
              <a:lnSpc>
                <a:spcPct val="90000"/>
              </a:lnSpc>
            </a:pPr>
            <a:r>
              <a:rPr lang="en-US" altLang="zh-CN" sz="2400" dirty="0" smtClean="0"/>
              <a:t>This fund may be suitable for you if you want interest income and liquidity with a high level of safety or you’re investing for the short term or you’re looking for low risk and safety of principal.</a:t>
            </a:r>
          </a:p>
        </p:txBody>
      </p:sp>
    </p:spTree>
    <p:extLst>
      <p:ext uri="{BB962C8B-B14F-4D97-AF65-F5344CB8AC3E}">
        <p14:creationId xmlns="" xmlns:p14="http://schemas.microsoft.com/office/powerpoint/2010/main" val="41979305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p:txBody>
          <a:bodyPr/>
          <a:lstStyle/>
          <a:p>
            <a:pPr algn="l"/>
            <a:r>
              <a:rPr lang="zh-CN" altLang="en-US" sz="3500" b="1" dirty="0">
                <a:solidFill>
                  <a:srgbClr val="002060"/>
                </a:solidFill>
              </a:rPr>
              <a:t>模拟</a:t>
            </a:r>
            <a:r>
              <a:rPr lang="en-US" altLang="zh-CN" sz="3500" b="1" dirty="0" smtClean="0">
                <a:solidFill>
                  <a:srgbClr val="002060"/>
                </a:solidFill>
              </a:rPr>
              <a:t>prospectus</a:t>
            </a:r>
            <a:endParaRPr lang="en-US" altLang="zh-CN" sz="3500" b="1" dirty="0">
              <a:solidFill>
                <a:srgbClr val="002060"/>
              </a:solidFill>
            </a:endParaRPr>
          </a:p>
        </p:txBody>
      </p:sp>
      <p:sp>
        <p:nvSpPr>
          <p:cNvPr id="21507" name="Rectangle 3"/>
          <p:cNvSpPr>
            <a:spLocks noGrp="1" noChangeArrowheads="1"/>
          </p:cNvSpPr>
          <p:nvPr>
            <p:ph idx="1"/>
          </p:nvPr>
        </p:nvSpPr>
        <p:spPr/>
        <p:txBody>
          <a:bodyPr/>
          <a:lstStyle/>
          <a:p>
            <a:pPr eaLnBrk="1" hangingPunct="1">
              <a:lnSpc>
                <a:spcPct val="90000"/>
              </a:lnSpc>
              <a:buFont typeface="Wingdings" panose="05000000000000000000" pitchFamily="2" charset="2"/>
              <a:buChar char="Ø"/>
            </a:pPr>
            <a:r>
              <a:rPr lang="en-US" altLang="zh-CN" sz="2400" b="1" dirty="0" smtClean="0"/>
              <a:t>Distribution policy</a:t>
            </a:r>
          </a:p>
          <a:p>
            <a:pPr eaLnBrk="1" hangingPunct="1">
              <a:lnSpc>
                <a:spcPct val="90000"/>
              </a:lnSpc>
            </a:pPr>
            <a:r>
              <a:rPr lang="en-US" altLang="zh-CN" sz="2400" dirty="0" smtClean="0"/>
              <a:t>The fund distributes any income by the last business day of each month. It distributes any capital gains by the last business day of each calendar year. Until a cash distribution option is available, distributions on units held in Scotia registered plans are always reinvested in additional units of the fund. Distributions on units held in other registered plans and non-registered</a:t>
            </a:r>
          </a:p>
          <a:p>
            <a:pPr eaLnBrk="1" hangingPunct="1">
              <a:lnSpc>
                <a:spcPct val="90000"/>
              </a:lnSpc>
            </a:pPr>
            <a:r>
              <a:rPr lang="en-US" altLang="zh-CN" sz="2400" dirty="0" smtClean="0"/>
              <a:t>accounts are reinvested in additional units of the fund, unless you tell us in writing that you want to receive cash distributions by </a:t>
            </a:r>
            <a:r>
              <a:rPr lang="en-US" altLang="zh-CN" sz="2400" dirty="0" err="1" smtClean="0"/>
              <a:t>cheque</a:t>
            </a:r>
            <a:r>
              <a:rPr lang="en-US" altLang="zh-CN" sz="2400" dirty="0" smtClean="0"/>
              <a:t> or by deposit to your bank account.</a:t>
            </a:r>
          </a:p>
        </p:txBody>
      </p:sp>
    </p:spTree>
    <p:extLst>
      <p:ext uri="{BB962C8B-B14F-4D97-AF65-F5344CB8AC3E}">
        <p14:creationId xmlns="" xmlns:p14="http://schemas.microsoft.com/office/powerpoint/2010/main" val="15747730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0"/>
            <a:ext cx="6858000" cy="1761744"/>
          </a:xfrm>
        </p:spPr>
        <p:txBody>
          <a:bodyPr/>
          <a:lstStyle/>
          <a:p>
            <a:r>
              <a:rPr lang="en-US" altLang="zh-CN" sz="3600" dirty="0" smtClean="0"/>
              <a:t>Financial </a:t>
            </a:r>
            <a:r>
              <a:rPr lang="en-US" altLang="zh-CN" sz="3600" dirty="0"/>
              <a:t>Statement </a:t>
            </a:r>
            <a:r>
              <a:rPr lang="en-US" altLang="zh-CN" sz="3600" dirty="0" smtClean="0"/>
              <a:t>basis</a:t>
            </a:r>
            <a:r>
              <a:rPr lang="en-GB" altLang="zh-CN" sz="3600" dirty="0" smtClean="0">
                <a:ea typeface="宋体" pitchFamily="2" charset="-122"/>
              </a:rPr>
              <a:t/>
            </a:r>
            <a:br>
              <a:rPr lang="en-GB" altLang="zh-CN" sz="3600" dirty="0" smtClean="0">
                <a:ea typeface="宋体" pitchFamily="2" charset="-122"/>
              </a:rPr>
            </a:br>
            <a:endParaRPr kumimoji="1" lang="ja-JP" altLang="en-US" sz="3500" dirty="0"/>
          </a:p>
        </p:txBody>
      </p:sp>
    </p:spTree>
    <p:extLst>
      <p:ext uri="{BB962C8B-B14F-4D97-AF65-F5344CB8AC3E}">
        <p14:creationId xmlns="" xmlns:p14="http://schemas.microsoft.com/office/powerpoint/2010/main" val="1590547426"/>
      </p:ext>
    </p:extLst>
  </p:cSld>
  <p:clrMapOvr>
    <a:masterClrMapping/>
  </p:clrMapOvr>
  <p:transition spd="slow">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lgn="l" eaLnBrk="1" hangingPunct="1"/>
            <a:r>
              <a:rPr lang="en-US" altLang="zh-CN" sz="3500" b="1" dirty="0">
                <a:solidFill>
                  <a:srgbClr val="002060"/>
                </a:solidFill>
              </a:rPr>
              <a:t>Financial Statement</a:t>
            </a:r>
          </a:p>
        </p:txBody>
      </p:sp>
      <p:sp>
        <p:nvSpPr>
          <p:cNvPr id="23555" name="Rectangle 3"/>
          <p:cNvSpPr>
            <a:spLocks noGrp="1" noChangeArrowheads="1"/>
          </p:cNvSpPr>
          <p:nvPr>
            <p:ph idx="1"/>
          </p:nvPr>
        </p:nvSpPr>
        <p:spPr/>
        <p:txBody>
          <a:bodyPr/>
          <a:lstStyle/>
          <a:p>
            <a:pPr eaLnBrk="1" hangingPunct="1">
              <a:lnSpc>
                <a:spcPct val="80000"/>
              </a:lnSpc>
            </a:pPr>
            <a:r>
              <a:rPr lang="en-US" altLang="zh-CN" sz="2500" dirty="0" smtClean="0"/>
              <a:t>A financial statement that summarizes a company's assets, liabilities and shareholders' equity at a specific point in time. These three balance sheet segments give investors an idea as to what the company owns and owes, as well as the amount invested by the shareholders.</a:t>
            </a:r>
            <a:br>
              <a:rPr lang="en-US" altLang="zh-CN" sz="2500" dirty="0" smtClean="0"/>
            </a:br>
            <a:r>
              <a:rPr lang="en-US" altLang="zh-CN" sz="2500" dirty="0" smtClean="0"/>
              <a:t/>
            </a:r>
            <a:br>
              <a:rPr lang="en-US" altLang="zh-CN" sz="2500" dirty="0" smtClean="0"/>
            </a:br>
            <a:r>
              <a:rPr lang="en-US" altLang="zh-CN" sz="2500" dirty="0" smtClean="0"/>
              <a:t>The balance sheet must follow the following formula:</a:t>
            </a:r>
            <a:br>
              <a:rPr lang="en-US" altLang="zh-CN" sz="2500" dirty="0" smtClean="0"/>
            </a:br>
            <a:r>
              <a:rPr lang="en-US" altLang="zh-CN" sz="2500" dirty="0" smtClean="0"/>
              <a:t>        Assets = Liabilities + Shareholders' Equity </a:t>
            </a:r>
          </a:p>
          <a:p>
            <a:pPr eaLnBrk="1" hangingPunct="1">
              <a:lnSpc>
                <a:spcPct val="80000"/>
              </a:lnSpc>
            </a:pPr>
            <a:r>
              <a:rPr lang="en-US" altLang="zh-CN" sz="2500" dirty="0" smtClean="0"/>
              <a:t>Three sheet: Balance sheet; Income statement; Cash flow Statement</a:t>
            </a:r>
            <a:br>
              <a:rPr lang="en-US" altLang="zh-CN" sz="2500" dirty="0" smtClean="0"/>
            </a:br>
            <a:r>
              <a:rPr lang="en-US" altLang="zh-CN" sz="2500" dirty="0" smtClean="0"/>
              <a:t/>
            </a:r>
            <a:br>
              <a:rPr lang="en-US" altLang="zh-CN" sz="2500" dirty="0" smtClean="0"/>
            </a:br>
            <a:endParaRPr lang="en-US" altLang="zh-CN" sz="2500" dirty="0" smtClean="0"/>
          </a:p>
        </p:txBody>
      </p:sp>
    </p:spTree>
    <p:extLst>
      <p:ext uri="{BB962C8B-B14F-4D97-AF65-F5344CB8AC3E}">
        <p14:creationId xmlns="" xmlns:p14="http://schemas.microsoft.com/office/powerpoint/2010/main" val="39620795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altLang="zh-CN" sz="3500" b="1" dirty="0">
                <a:solidFill>
                  <a:srgbClr val="002060"/>
                </a:solidFill>
              </a:rPr>
              <a:t>Balance Sheet</a:t>
            </a:r>
          </a:p>
        </p:txBody>
      </p:sp>
      <p:sp>
        <p:nvSpPr>
          <p:cNvPr id="24579" name="Rectangle 3"/>
          <p:cNvSpPr>
            <a:spLocks noGrp="1" noChangeArrowheads="1"/>
          </p:cNvSpPr>
          <p:nvPr>
            <p:ph idx="1"/>
          </p:nvPr>
        </p:nvSpPr>
        <p:spPr/>
        <p:txBody>
          <a:bodyPr/>
          <a:lstStyle/>
          <a:p>
            <a:pPr eaLnBrk="1" hangingPunct="1">
              <a:lnSpc>
                <a:spcPct val="80000"/>
              </a:lnSpc>
            </a:pPr>
            <a:r>
              <a:rPr lang="en-US" altLang="zh-CN" sz="2400" dirty="0" smtClean="0"/>
              <a:t>It's called a balance sheet because the two sides balance out. This makes sense: a company has to pay for all the things it has (assets) by either borrowing money (liabilities) or getting it from shareholders (shareholders' equity). </a:t>
            </a:r>
            <a:br>
              <a:rPr lang="en-US" altLang="zh-CN" sz="2400" dirty="0" smtClean="0"/>
            </a:br>
            <a:r>
              <a:rPr lang="en-US" altLang="zh-CN" sz="2400" dirty="0" smtClean="0"/>
              <a:t/>
            </a:r>
            <a:br>
              <a:rPr lang="en-US" altLang="zh-CN" sz="2400" dirty="0" smtClean="0"/>
            </a:br>
            <a:r>
              <a:rPr lang="en-US" altLang="zh-CN" sz="2400" dirty="0" smtClean="0"/>
              <a:t>The balance sheet is one of the most important pieces of financial information issued by a company. It is a snapshot of what a company owns and owes at that point in time. The income statement, on the other hand, shows how much revenue and profit a company has generated over a certain period. Neither statement is better than the other - rather, the financial statements are built to be used together to present a complete picture of a company's finances.</a:t>
            </a:r>
          </a:p>
        </p:txBody>
      </p:sp>
    </p:spTree>
    <p:extLst>
      <p:ext uri="{BB962C8B-B14F-4D97-AF65-F5344CB8AC3E}">
        <p14:creationId xmlns="" xmlns:p14="http://schemas.microsoft.com/office/powerpoint/2010/main" val="36990403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algn="l" eaLnBrk="1" hangingPunct="1"/>
            <a:r>
              <a:rPr lang="en-US" altLang="zh-CN" sz="3500" b="1" dirty="0">
                <a:solidFill>
                  <a:srgbClr val="002060"/>
                </a:solidFill>
              </a:rPr>
              <a:t>Cash Flow Statement</a:t>
            </a:r>
          </a:p>
        </p:txBody>
      </p:sp>
      <p:sp>
        <p:nvSpPr>
          <p:cNvPr id="25603" name="Rectangle 3"/>
          <p:cNvSpPr>
            <a:spLocks noGrp="1" noChangeArrowheads="1"/>
          </p:cNvSpPr>
          <p:nvPr>
            <p:ph idx="1"/>
          </p:nvPr>
        </p:nvSpPr>
        <p:spPr/>
        <p:txBody>
          <a:bodyPr/>
          <a:lstStyle/>
          <a:p>
            <a:pPr eaLnBrk="1" hangingPunct="1"/>
            <a:r>
              <a:rPr lang="en-US" altLang="zh-CN" sz="2500" dirty="0" smtClean="0"/>
              <a:t>One of the quarterly financial reports any publicly traded company is required to disclose to the SEC and the public. The document provides aggregate data regarding all cash inflows a company receives from both its ongoing operations and external investment sources, as well as all cash outflows that pay for business activities and investments during a given quarter</a:t>
            </a:r>
          </a:p>
        </p:txBody>
      </p:sp>
    </p:spTree>
    <p:extLst>
      <p:ext uri="{BB962C8B-B14F-4D97-AF65-F5344CB8AC3E}">
        <p14:creationId xmlns="" xmlns:p14="http://schemas.microsoft.com/office/powerpoint/2010/main" val="7971431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algn="l" eaLnBrk="1" hangingPunct="1"/>
            <a:r>
              <a:rPr lang="en-US" altLang="zh-CN" sz="3500" b="1" dirty="0">
                <a:solidFill>
                  <a:srgbClr val="002060"/>
                </a:solidFill>
              </a:rPr>
              <a:t>Income Statement</a:t>
            </a:r>
          </a:p>
        </p:txBody>
      </p:sp>
      <p:sp>
        <p:nvSpPr>
          <p:cNvPr id="26627" name="Rectangle 3"/>
          <p:cNvSpPr>
            <a:spLocks noGrp="1" noChangeArrowheads="1"/>
          </p:cNvSpPr>
          <p:nvPr>
            <p:ph idx="1"/>
          </p:nvPr>
        </p:nvSpPr>
        <p:spPr/>
        <p:txBody>
          <a:bodyPr/>
          <a:lstStyle/>
          <a:p>
            <a:pPr eaLnBrk="1" hangingPunct="1">
              <a:lnSpc>
                <a:spcPct val="80000"/>
              </a:lnSpc>
            </a:pPr>
            <a:r>
              <a:rPr lang="en-US" altLang="zh-CN" sz="2500" dirty="0" smtClean="0"/>
              <a:t>financial report summarizing revenues and expenses and showing the net profit or loss in a specified accounting period. It’s the financial performance due to operations as well as other activities rendering gains or losses of a business entity. Also known as the "profit and loss statement" or "statement of revenue and expense".</a:t>
            </a:r>
          </a:p>
          <a:p>
            <a:pPr eaLnBrk="1" hangingPunct="1">
              <a:lnSpc>
                <a:spcPct val="80000"/>
              </a:lnSpc>
            </a:pPr>
            <a:r>
              <a:rPr lang="en-US" altLang="zh-CN" sz="2500" dirty="0" smtClean="0"/>
              <a:t>It displays how well the company can assure success for both itself and its shareholders through the earnings from operations.</a:t>
            </a:r>
          </a:p>
        </p:txBody>
      </p:sp>
    </p:spTree>
    <p:extLst>
      <p:ext uri="{BB962C8B-B14F-4D97-AF65-F5344CB8AC3E}">
        <p14:creationId xmlns="" xmlns:p14="http://schemas.microsoft.com/office/powerpoint/2010/main" val="34934312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algn="l" eaLnBrk="1" hangingPunct="1"/>
            <a:r>
              <a:rPr lang="en-US" altLang="zh-CN" sz="3500" b="1" dirty="0">
                <a:solidFill>
                  <a:srgbClr val="002060"/>
                </a:solidFill>
              </a:rPr>
              <a:t>Others</a:t>
            </a:r>
          </a:p>
        </p:txBody>
      </p:sp>
      <p:sp>
        <p:nvSpPr>
          <p:cNvPr id="27651" name="Rectangle 3"/>
          <p:cNvSpPr>
            <a:spLocks noGrp="1" noChangeArrowheads="1"/>
          </p:cNvSpPr>
          <p:nvPr>
            <p:ph idx="1"/>
          </p:nvPr>
        </p:nvSpPr>
        <p:spPr/>
        <p:txBody>
          <a:bodyPr/>
          <a:lstStyle/>
          <a:p>
            <a:pPr eaLnBrk="1" hangingPunct="1">
              <a:lnSpc>
                <a:spcPct val="80000"/>
              </a:lnSpc>
              <a:buFont typeface="Wingdings" panose="05000000000000000000" pitchFamily="2" charset="2"/>
              <a:buChar char="Ø"/>
            </a:pPr>
            <a:r>
              <a:rPr lang="en-US" altLang="zh-CN" sz="2500" b="1" dirty="0" smtClean="0"/>
              <a:t>Earnings</a:t>
            </a:r>
            <a:endParaRPr lang="en-US" altLang="zh-CN" sz="2500" dirty="0" smtClean="0"/>
          </a:p>
          <a:p>
            <a:pPr eaLnBrk="1" hangingPunct="1">
              <a:lnSpc>
                <a:spcPct val="80000"/>
              </a:lnSpc>
            </a:pPr>
            <a:r>
              <a:rPr lang="en-US" altLang="zh-CN" sz="2000" dirty="0" smtClean="0"/>
              <a:t>The net income of a company during a specific period. Net income generally refers to after-tax income.</a:t>
            </a:r>
          </a:p>
          <a:p>
            <a:pPr eaLnBrk="1" hangingPunct="1">
              <a:lnSpc>
                <a:spcPct val="80000"/>
              </a:lnSpc>
            </a:pPr>
            <a:r>
              <a:rPr lang="en-US" altLang="zh-CN" sz="2000" dirty="0" smtClean="0"/>
              <a:t>Earnings are perhaps the single most studied number in a company's financial statements. They show a company's profitability.</a:t>
            </a:r>
            <a:endParaRPr lang="en-US" altLang="zh-CN" sz="2000" b="1" dirty="0" smtClean="0"/>
          </a:p>
          <a:p>
            <a:pPr eaLnBrk="1" hangingPunct="1">
              <a:lnSpc>
                <a:spcPct val="80000"/>
              </a:lnSpc>
              <a:buFont typeface="Wingdings" panose="05000000000000000000" pitchFamily="2" charset="2"/>
              <a:buChar char="Ø"/>
            </a:pPr>
            <a:endParaRPr lang="en-US" altLang="zh-CN" sz="2500" b="1" dirty="0" smtClean="0"/>
          </a:p>
          <a:p>
            <a:pPr eaLnBrk="1" hangingPunct="1">
              <a:lnSpc>
                <a:spcPct val="80000"/>
              </a:lnSpc>
              <a:buFont typeface="Wingdings" panose="05000000000000000000" pitchFamily="2" charset="2"/>
              <a:buChar char="Ø"/>
            </a:pPr>
            <a:r>
              <a:rPr lang="en-US" altLang="zh-CN" sz="2500" b="1" dirty="0" smtClean="0"/>
              <a:t>Retained Earnings</a:t>
            </a:r>
            <a:endParaRPr lang="en-US" altLang="zh-CN" sz="2500" dirty="0" smtClean="0"/>
          </a:p>
          <a:p>
            <a:pPr eaLnBrk="1" hangingPunct="1">
              <a:lnSpc>
                <a:spcPct val="80000"/>
              </a:lnSpc>
            </a:pPr>
            <a:r>
              <a:rPr lang="en-US" altLang="zh-CN" sz="2000" dirty="0" smtClean="0"/>
              <a:t>The percentage of net earnings not paid out as dividends, but retained by the company to be reinvested in its core business or to pay debt. It is recorded under shareholders' equity on the balance sheet. </a:t>
            </a:r>
            <a:br>
              <a:rPr lang="en-US" altLang="zh-CN" sz="2000" dirty="0" smtClean="0"/>
            </a:br>
            <a:r>
              <a:rPr lang="en-US" altLang="zh-CN" sz="2000" dirty="0" smtClean="0"/>
              <a:t/>
            </a:r>
            <a:br>
              <a:rPr lang="en-US" altLang="zh-CN" sz="2000" dirty="0" smtClean="0"/>
            </a:br>
            <a:r>
              <a:rPr lang="en-US" altLang="zh-CN" sz="2000" dirty="0" smtClean="0"/>
              <a:t>Calculated by adding net income to (or subtracting any net losses from) beginning retained earnings and subtracting any dividends paid to shareholders:</a:t>
            </a:r>
          </a:p>
        </p:txBody>
      </p:sp>
    </p:spTree>
    <p:extLst>
      <p:ext uri="{BB962C8B-B14F-4D97-AF65-F5344CB8AC3E}">
        <p14:creationId xmlns="" xmlns:p14="http://schemas.microsoft.com/office/powerpoint/2010/main" val="140145790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p:txBody>
          <a:bodyPr/>
          <a:lstStyle/>
          <a:p>
            <a:pPr algn="l" eaLnBrk="1" hangingPunct="1"/>
            <a:r>
              <a:rPr lang="en-US" altLang="zh-CN" sz="3500" b="1" dirty="0">
                <a:solidFill>
                  <a:srgbClr val="002060"/>
                </a:solidFill>
              </a:rPr>
              <a:t>Others</a:t>
            </a:r>
          </a:p>
        </p:txBody>
      </p:sp>
      <p:sp>
        <p:nvSpPr>
          <p:cNvPr id="28675" name="Rectangle 3"/>
          <p:cNvSpPr>
            <a:spLocks noGrp="1" noChangeArrowheads="1"/>
          </p:cNvSpPr>
          <p:nvPr>
            <p:ph idx="1"/>
          </p:nvPr>
        </p:nvSpPr>
        <p:spPr/>
        <p:txBody>
          <a:bodyPr/>
          <a:lstStyle/>
          <a:p>
            <a:pPr eaLnBrk="1" hangingPunct="1">
              <a:lnSpc>
                <a:spcPct val="90000"/>
              </a:lnSpc>
              <a:buFont typeface="Wingdings" panose="05000000000000000000" pitchFamily="2" charset="2"/>
              <a:buChar char="Ø"/>
            </a:pPr>
            <a:r>
              <a:rPr lang="en-US" altLang="zh-CN" sz="2500" b="1" dirty="0" smtClean="0"/>
              <a:t>Return on Investment(ROI)</a:t>
            </a:r>
            <a:endParaRPr lang="en-US" altLang="zh-CN" sz="2500" dirty="0" smtClean="0"/>
          </a:p>
          <a:p>
            <a:pPr eaLnBrk="1" hangingPunct="1">
              <a:lnSpc>
                <a:spcPct val="90000"/>
              </a:lnSpc>
            </a:pPr>
            <a:r>
              <a:rPr lang="en-US" altLang="zh-CN" sz="2500" dirty="0" smtClean="0"/>
              <a:t>A performance measure used to evaluate the efficiency of an investment or to compare the efficiency of a number of different investments. To calculate ROI, the benefit (return) of an investment is divided by the cost of the investment; the result is expressed as a percentage or a ratio. </a:t>
            </a:r>
          </a:p>
        </p:txBody>
      </p:sp>
    </p:spTree>
    <p:extLst>
      <p:ext uri="{BB962C8B-B14F-4D97-AF65-F5344CB8AC3E}">
        <p14:creationId xmlns="" xmlns:p14="http://schemas.microsoft.com/office/powerpoint/2010/main" val="11996009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082"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6200" y="304800"/>
            <a:ext cx="4431640" cy="5829402"/>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75108" name="Picture 4"/>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4587586" y="171501"/>
            <a:ext cx="4251614" cy="60960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35657261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p:txBody>
          <a:bodyPr/>
          <a:lstStyle/>
          <a:p>
            <a:pPr algn="l" eaLnBrk="1" hangingPunct="1"/>
            <a:r>
              <a:rPr lang="en-US" altLang="zh-CN" sz="3500" b="1" dirty="0">
                <a:solidFill>
                  <a:srgbClr val="002060"/>
                </a:solidFill>
              </a:rPr>
              <a:t>Others</a:t>
            </a:r>
          </a:p>
        </p:txBody>
      </p:sp>
      <p:sp>
        <p:nvSpPr>
          <p:cNvPr id="29699" name="Rectangle 3"/>
          <p:cNvSpPr>
            <a:spLocks noGrp="1" noChangeArrowheads="1"/>
          </p:cNvSpPr>
          <p:nvPr>
            <p:ph idx="1"/>
          </p:nvPr>
        </p:nvSpPr>
        <p:spPr/>
        <p:txBody>
          <a:bodyPr/>
          <a:lstStyle/>
          <a:p>
            <a:pPr eaLnBrk="1" hangingPunct="1">
              <a:lnSpc>
                <a:spcPct val="90000"/>
              </a:lnSpc>
              <a:buFont typeface="Wingdings" panose="05000000000000000000" pitchFamily="2" charset="2"/>
              <a:buChar char="Ø"/>
            </a:pPr>
            <a:r>
              <a:rPr lang="en-US" altLang="zh-CN" sz="2500" b="1" dirty="0" smtClean="0"/>
              <a:t>Price/Earning (P/E) Ratio</a:t>
            </a:r>
            <a:endParaRPr lang="en-US" altLang="zh-CN" sz="2500" dirty="0" smtClean="0"/>
          </a:p>
          <a:p>
            <a:pPr eaLnBrk="1" hangingPunct="1">
              <a:lnSpc>
                <a:spcPct val="90000"/>
              </a:lnSpc>
            </a:pPr>
            <a:r>
              <a:rPr lang="en-US" altLang="zh-CN" sz="2500" dirty="0" smtClean="0"/>
              <a:t>A valuation ratio of a company's current share price compared to its per-share earnings.</a:t>
            </a:r>
            <a:br>
              <a:rPr lang="en-US" altLang="zh-CN" sz="2500" dirty="0" smtClean="0"/>
            </a:br>
            <a:r>
              <a:rPr lang="en-US" altLang="zh-CN" sz="2500" dirty="0" smtClean="0"/>
              <a:t/>
            </a:r>
            <a:br>
              <a:rPr lang="en-US" altLang="zh-CN" sz="2500" dirty="0" smtClean="0"/>
            </a:br>
            <a:r>
              <a:rPr lang="en-US" altLang="zh-CN" sz="2500" dirty="0" smtClean="0"/>
              <a:t>For example, if a company is currently trading at $43 a share and earnings over the last 12 months were $1.95 per share, the P/E ratio for the stock would be 22.05 ($43/$1.95). </a:t>
            </a:r>
            <a:r>
              <a:rPr lang="en-US" altLang="zh-CN" sz="2800" dirty="0" smtClean="0"/>
              <a:t/>
            </a:r>
            <a:br>
              <a:rPr lang="en-US" altLang="zh-CN" sz="2800" dirty="0" smtClean="0"/>
            </a:br>
            <a:r>
              <a:rPr lang="en-US" altLang="zh-CN" sz="2800" dirty="0" smtClean="0"/>
              <a:t/>
            </a:r>
            <a:br>
              <a:rPr lang="en-US" altLang="zh-CN" sz="2800" dirty="0" smtClean="0"/>
            </a:br>
            <a:r>
              <a:rPr lang="en-US" altLang="zh-CN" sz="2800" dirty="0" smtClean="0"/>
              <a:t/>
            </a:r>
            <a:br>
              <a:rPr lang="en-US" altLang="zh-CN" sz="2800" dirty="0" smtClean="0"/>
            </a:br>
            <a:endParaRPr lang="en-US" altLang="zh-CN" sz="2800" dirty="0" smtClean="0"/>
          </a:p>
        </p:txBody>
      </p:sp>
    </p:spTree>
    <p:extLst>
      <p:ext uri="{BB962C8B-B14F-4D97-AF65-F5344CB8AC3E}">
        <p14:creationId xmlns="" xmlns:p14="http://schemas.microsoft.com/office/powerpoint/2010/main" val="221252457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algn="l"/>
            <a:r>
              <a:rPr lang="en-US" altLang="zh-CN" sz="3500" b="1" dirty="0">
                <a:solidFill>
                  <a:srgbClr val="002060"/>
                </a:solidFill>
              </a:rPr>
              <a:t>MF Financial Statement sample</a:t>
            </a:r>
          </a:p>
        </p:txBody>
      </p:sp>
      <p:sp>
        <p:nvSpPr>
          <p:cNvPr id="30723" name="Content Placeholder 2"/>
          <p:cNvSpPr>
            <a:spLocks noGrp="1"/>
          </p:cNvSpPr>
          <p:nvPr>
            <p:ph idx="1"/>
          </p:nvPr>
        </p:nvSpPr>
        <p:spPr/>
        <p:txBody>
          <a:bodyPr/>
          <a:lstStyle/>
          <a:p>
            <a:r>
              <a:rPr lang="en-US" altLang="zh-CN" dirty="0" smtClean="0">
                <a:hlinkClick r:id="rId3"/>
              </a:rPr>
              <a:t>http://fund.csrc.gov.cn/web/html_view.instance?instanceid=ff8080812e83b6c0012eecb0bb312f6c#tabItem6_balanceSheet</a:t>
            </a:r>
            <a:endParaRPr lang="en-US" altLang="zh-CN" dirty="0" smtClean="0"/>
          </a:p>
          <a:p>
            <a:endParaRPr lang="en-US" altLang="zh-CN" dirty="0" smtClean="0"/>
          </a:p>
        </p:txBody>
      </p:sp>
    </p:spTree>
    <p:extLst>
      <p:ext uri="{BB962C8B-B14F-4D97-AF65-F5344CB8AC3E}">
        <p14:creationId xmlns="" xmlns:p14="http://schemas.microsoft.com/office/powerpoint/2010/main" val="14708981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19088" y="1370013"/>
            <a:ext cx="8505825" cy="357187"/>
          </a:xfrm>
        </p:spPr>
        <p:txBody>
          <a:bodyPr>
            <a:normAutofit fontScale="90000"/>
          </a:bodyPr>
          <a:lstStyle/>
          <a:p>
            <a:pPr eaLnBrk="1" fontAlgn="auto" hangingPunct="1">
              <a:spcAft>
                <a:spcPts val="0"/>
              </a:spcAft>
              <a:defRPr/>
            </a:pPr>
            <a:r>
              <a:rPr lang="en-US" altLang="zh-CN" dirty="0" smtClean="0"/>
              <a:t>Weekly Quiz</a:t>
            </a:r>
          </a:p>
        </p:txBody>
      </p:sp>
      <p:sp>
        <p:nvSpPr>
          <p:cNvPr id="31747" name="Content Placeholder 2"/>
          <p:cNvSpPr>
            <a:spLocks noGrp="1"/>
          </p:cNvSpPr>
          <p:nvPr>
            <p:ph idx="1"/>
          </p:nvPr>
        </p:nvSpPr>
        <p:spPr>
          <a:xfrm>
            <a:off x="468313" y="2492375"/>
            <a:ext cx="8229600" cy="3748088"/>
          </a:xfrm>
        </p:spPr>
        <p:txBody>
          <a:bodyPr/>
          <a:lstStyle/>
          <a:p>
            <a:pPr eaLnBrk="1" hangingPunct="1"/>
            <a:r>
              <a:rPr lang="en-US" altLang="zh-CN" smtClean="0"/>
              <a:t>1. What are the advantages of investing in mutual funds?</a:t>
            </a:r>
          </a:p>
        </p:txBody>
      </p:sp>
    </p:spTree>
    <p:extLst>
      <p:ext uri="{BB962C8B-B14F-4D97-AF65-F5344CB8AC3E}">
        <p14:creationId xmlns="" xmlns:p14="http://schemas.microsoft.com/office/powerpoint/2010/main" val="2097266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583778688"/>
      </p:ext>
    </p:extLst>
  </p:cSld>
  <p:clrMapOvr>
    <a:masterClrMapping/>
  </p:clrMapOvr>
  <p:transition spd="slow">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613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8292" y="457200"/>
            <a:ext cx="9019508" cy="571212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18700426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pPr algn="l"/>
            <a:r>
              <a:rPr lang="en-US" altLang="zh-CN" sz="3500" b="1" dirty="0">
                <a:solidFill>
                  <a:srgbClr val="FF0000"/>
                </a:solidFill>
              </a:rPr>
              <a:t>How to Choose Your Own Mutual funds</a:t>
            </a:r>
            <a:endParaRPr lang="zh-CN" altLang="en-US" sz="3500" b="1" dirty="0">
              <a:solidFill>
                <a:srgbClr val="FF0000"/>
              </a:solidFill>
            </a:endParaRPr>
          </a:p>
        </p:txBody>
      </p:sp>
      <p:sp>
        <p:nvSpPr>
          <p:cNvPr id="4099" name="内容占位符 2"/>
          <p:cNvSpPr>
            <a:spLocks noGrp="1"/>
          </p:cNvSpPr>
          <p:nvPr>
            <p:ph idx="1"/>
          </p:nvPr>
        </p:nvSpPr>
        <p:spPr/>
        <p:txBody>
          <a:bodyPr/>
          <a:lstStyle/>
          <a:p>
            <a:pPr>
              <a:buFont typeface="Wingdings" panose="05000000000000000000" pitchFamily="2" charset="2"/>
              <a:buChar char="Ø"/>
            </a:pPr>
            <a:r>
              <a:rPr lang="en-US" altLang="zh-CN" sz="2400" dirty="0" smtClean="0"/>
              <a:t>Different Types of funds has different return &amp; risk characteristics</a:t>
            </a:r>
          </a:p>
          <a:p>
            <a:pPr>
              <a:buFont typeface="Wingdings" panose="05000000000000000000" pitchFamily="2" charset="2"/>
              <a:buChar char="Ø"/>
            </a:pPr>
            <a:r>
              <a:rPr lang="en-US" altLang="zh-CN" sz="2400" dirty="0" smtClean="0"/>
              <a:t>Even funds within the same typology, they may have different investment strategy, expected return and risk features</a:t>
            </a:r>
          </a:p>
          <a:p>
            <a:pPr>
              <a:buFont typeface="Wingdings" panose="05000000000000000000" pitchFamily="2" charset="2"/>
              <a:buChar char="Ø"/>
            </a:pPr>
            <a:r>
              <a:rPr lang="en-US" altLang="zh-CN" sz="2400" dirty="0" smtClean="0"/>
              <a:t>Before making investment decision, investor should know </a:t>
            </a:r>
          </a:p>
          <a:p>
            <a:pPr lvl="1"/>
            <a:r>
              <a:rPr lang="en-US" altLang="zh-CN" sz="2000" dirty="0" smtClean="0"/>
              <a:t>investment objective</a:t>
            </a:r>
          </a:p>
          <a:p>
            <a:pPr lvl="1"/>
            <a:r>
              <a:rPr lang="en-US" altLang="zh-CN" sz="2000" dirty="0" smtClean="0"/>
              <a:t>risk tolerance</a:t>
            </a:r>
          </a:p>
          <a:p>
            <a:pPr lvl="1"/>
            <a:r>
              <a:rPr lang="en-US" altLang="zh-CN" sz="2000" dirty="0" smtClean="0"/>
              <a:t>investment time horizon</a:t>
            </a:r>
          </a:p>
          <a:p>
            <a:pPr lvl="1"/>
            <a:r>
              <a:rPr lang="en-US" altLang="zh-CN" sz="2000" dirty="0" smtClean="0"/>
              <a:t>Fund characteristics</a:t>
            </a:r>
            <a:endParaRPr lang="zh-CN" altLang="en-US" sz="2000" dirty="0" smtClean="0"/>
          </a:p>
        </p:txBody>
      </p:sp>
    </p:spTree>
    <p:extLst>
      <p:ext uri="{BB962C8B-B14F-4D97-AF65-F5344CB8AC3E}">
        <p14:creationId xmlns="" xmlns:p14="http://schemas.microsoft.com/office/powerpoint/2010/main" val="30867254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pPr algn="l"/>
            <a:r>
              <a:rPr lang="en-US" altLang="zh-CN" sz="3500" b="1" dirty="0">
                <a:solidFill>
                  <a:srgbClr val="002060"/>
                </a:solidFill>
              </a:rPr>
              <a:t>Step 1: Know </a:t>
            </a:r>
            <a:r>
              <a:rPr lang="en-US" altLang="zh-CN" sz="3500" b="1" dirty="0" smtClean="0">
                <a:solidFill>
                  <a:srgbClr val="002060"/>
                </a:solidFill>
              </a:rPr>
              <a:t>yourself</a:t>
            </a:r>
            <a:endParaRPr lang="zh-CN" altLang="en-US" sz="3500" b="1" dirty="0">
              <a:solidFill>
                <a:srgbClr val="002060"/>
              </a:solidFill>
            </a:endParaRPr>
          </a:p>
        </p:txBody>
      </p:sp>
      <p:sp>
        <p:nvSpPr>
          <p:cNvPr id="5123" name="内容占位符 2"/>
          <p:cNvSpPr>
            <a:spLocks noGrp="1"/>
          </p:cNvSpPr>
          <p:nvPr>
            <p:ph idx="1"/>
          </p:nvPr>
        </p:nvSpPr>
        <p:spPr/>
        <p:txBody>
          <a:bodyPr/>
          <a:lstStyle/>
          <a:p>
            <a:pPr>
              <a:buFont typeface="Wingdings" panose="05000000000000000000" pitchFamily="2" charset="2"/>
              <a:buChar char="Ø"/>
            </a:pPr>
            <a:r>
              <a:rPr lang="en-US" altLang="zh-CN" sz="2500" dirty="0" smtClean="0"/>
              <a:t>Understand your investment objective &amp; risk tolerance</a:t>
            </a:r>
          </a:p>
          <a:p>
            <a:pPr lvl="1"/>
            <a:r>
              <a:rPr lang="en-US" altLang="zh-CN" sz="2000" dirty="0" smtClean="0"/>
              <a:t>What do you expect from the investment</a:t>
            </a:r>
          </a:p>
          <a:p>
            <a:pPr lvl="2"/>
            <a:r>
              <a:rPr lang="en-US" altLang="zh-CN" sz="2000" dirty="0" err="1" smtClean="0"/>
              <a:t>Eg</a:t>
            </a:r>
            <a:r>
              <a:rPr lang="en-US" altLang="zh-CN" sz="2000" dirty="0" smtClean="0"/>
              <a:t>: breakfast from YUEBAO?</a:t>
            </a:r>
          </a:p>
          <a:p>
            <a:pPr lvl="2"/>
            <a:r>
              <a:rPr lang="en-US" altLang="zh-CN" sz="2000" dirty="0" smtClean="0"/>
              <a:t>Generate cash flow</a:t>
            </a:r>
          </a:p>
          <a:p>
            <a:pPr lvl="2"/>
            <a:r>
              <a:rPr lang="en-US" altLang="zh-CN" sz="2000" dirty="0" smtClean="0"/>
              <a:t>Buy a house in 5 years?</a:t>
            </a:r>
          </a:p>
          <a:p>
            <a:pPr lvl="1"/>
            <a:r>
              <a:rPr lang="en-US" altLang="zh-CN" sz="2000" dirty="0" smtClean="0"/>
              <a:t>Your risk tolerance</a:t>
            </a:r>
          </a:p>
          <a:p>
            <a:pPr lvl="2"/>
            <a:r>
              <a:rPr lang="en-US" altLang="zh-CN" sz="2000" dirty="0" smtClean="0"/>
              <a:t>The Younger the investor, the better of risk tolerance; aggressive</a:t>
            </a:r>
          </a:p>
          <a:p>
            <a:pPr lvl="2"/>
            <a:r>
              <a:rPr lang="en-US" altLang="zh-CN" sz="2000" dirty="0" smtClean="0"/>
              <a:t>People in their Middle age, average risk tolerance</a:t>
            </a:r>
          </a:p>
          <a:p>
            <a:pPr lvl="2"/>
            <a:r>
              <a:rPr lang="en-US" altLang="zh-CN" sz="2000" dirty="0" smtClean="0"/>
              <a:t>Old aged, conservative</a:t>
            </a:r>
          </a:p>
          <a:p>
            <a:pPr lvl="1"/>
            <a:r>
              <a:rPr lang="en-US" altLang="zh-CN" sz="2000" dirty="0" smtClean="0"/>
              <a:t>Risk tolerance also related to your wealth</a:t>
            </a:r>
          </a:p>
          <a:p>
            <a:pPr lvl="1"/>
            <a:r>
              <a:rPr lang="en-US" altLang="zh-CN" sz="2000" dirty="0" smtClean="0"/>
              <a:t>Personal Risk Appetite</a:t>
            </a:r>
          </a:p>
          <a:p>
            <a:pPr lvl="2"/>
            <a:endParaRPr lang="zh-CN" altLang="en-US" dirty="0" smtClean="0"/>
          </a:p>
        </p:txBody>
      </p:sp>
    </p:spTree>
    <p:extLst>
      <p:ext uri="{BB962C8B-B14F-4D97-AF65-F5344CB8AC3E}">
        <p14:creationId xmlns="" xmlns:p14="http://schemas.microsoft.com/office/powerpoint/2010/main" val="7290753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304800" y="274638"/>
            <a:ext cx="8610600" cy="1143000"/>
          </a:xfrm>
        </p:spPr>
        <p:txBody>
          <a:bodyPr/>
          <a:lstStyle/>
          <a:p>
            <a:pPr algn="l"/>
            <a:r>
              <a:rPr lang="en-US" altLang="zh-CN" sz="3500" b="1" dirty="0">
                <a:solidFill>
                  <a:srgbClr val="002060"/>
                </a:solidFill>
              </a:rPr>
              <a:t>Step 2: Understand investment Horizon</a:t>
            </a:r>
            <a:endParaRPr lang="zh-CN" altLang="en-US" sz="3500" b="1" dirty="0">
              <a:solidFill>
                <a:srgbClr val="002060"/>
              </a:solidFill>
            </a:endParaRPr>
          </a:p>
        </p:txBody>
      </p:sp>
      <p:sp>
        <p:nvSpPr>
          <p:cNvPr id="6147" name="内容占位符 2"/>
          <p:cNvSpPr>
            <a:spLocks noGrp="1"/>
          </p:cNvSpPr>
          <p:nvPr>
            <p:ph idx="1"/>
          </p:nvPr>
        </p:nvSpPr>
        <p:spPr/>
        <p:txBody>
          <a:bodyPr/>
          <a:lstStyle/>
          <a:p>
            <a:r>
              <a:rPr lang="en-US" altLang="zh-CN" sz="2400" smtClean="0"/>
              <a:t>Long Term: Equity &amp; Bond; Short term: Money market</a:t>
            </a:r>
          </a:p>
          <a:p>
            <a:r>
              <a:rPr lang="en-US" altLang="zh-CN" sz="2400" smtClean="0"/>
              <a:t>5 years 7 above: Stock Funds: High volatility, high expected return</a:t>
            </a:r>
          </a:p>
          <a:p>
            <a:r>
              <a:rPr lang="en-US" altLang="zh-CN" sz="2400" smtClean="0"/>
              <a:t>3~5 years: Distribution among Equity &amp; Fixed income funds; Balanced funds</a:t>
            </a:r>
          </a:p>
          <a:p>
            <a:r>
              <a:rPr lang="en-US" altLang="zh-CN" sz="2400" smtClean="0"/>
              <a:t>3~5 years (conservative): Principle protected funds</a:t>
            </a:r>
          </a:p>
          <a:p>
            <a:r>
              <a:rPr lang="en-US" altLang="zh-CN" sz="2400" smtClean="0"/>
              <a:t>Less than 2 years: Fixed income funds</a:t>
            </a:r>
          </a:p>
          <a:p>
            <a:r>
              <a:rPr lang="en-US" altLang="zh-CN" sz="2400" smtClean="0"/>
              <a:t>Cash equivalent: Money market funds</a:t>
            </a:r>
          </a:p>
          <a:p>
            <a:pPr>
              <a:buFontTx/>
              <a:buNone/>
            </a:pPr>
            <a:endParaRPr lang="zh-CN" altLang="en-US" sz="2400" smtClean="0"/>
          </a:p>
        </p:txBody>
      </p:sp>
    </p:spTree>
    <p:extLst>
      <p:ext uri="{BB962C8B-B14F-4D97-AF65-F5344CB8AC3E}">
        <p14:creationId xmlns="" xmlns:p14="http://schemas.microsoft.com/office/powerpoint/2010/main" val="31317751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pPr algn="l"/>
            <a:r>
              <a:rPr lang="en-US" altLang="zh-CN" sz="3500" b="1" dirty="0">
                <a:solidFill>
                  <a:srgbClr val="002060"/>
                </a:solidFill>
              </a:rPr>
              <a:t>Step 3: Know Your Investment</a:t>
            </a:r>
            <a:endParaRPr lang="zh-CN" altLang="en-US" sz="3500" b="1" dirty="0">
              <a:solidFill>
                <a:srgbClr val="002060"/>
              </a:solidFill>
            </a:endParaRPr>
          </a:p>
        </p:txBody>
      </p:sp>
      <p:sp>
        <p:nvSpPr>
          <p:cNvPr id="7171" name="内容占位符 2"/>
          <p:cNvSpPr>
            <a:spLocks noGrp="1"/>
          </p:cNvSpPr>
          <p:nvPr>
            <p:ph idx="1"/>
          </p:nvPr>
        </p:nvSpPr>
        <p:spPr/>
        <p:txBody>
          <a:bodyPr/>
          <a:lstStyle/>
          <a:p>
            <a:r>
              <a:rPr lang="en-US" altLang="zh-CN" sz="2400" dirty="0" smtClean="0"/>
              <a:t>What do they do with your money?</a:t>
            </a:r>
          </a:p>
          <a:p>
            <a:r>
              <a:rPr lang="en-US" altLang="zh-CN" sz="2400" dirty="0" smtClean="0"/>
              <a:t>What are the investment returns?</a:t>
            </a:r>
          </a:p>
          <a:p>
            <a:r>
              <a:rPr lang="en-US" altLang="zh-CN" sz="2400" dirty="0" smtClean="0"/>
              <a:t>What are the risks are you facing?</a:t>
            </a:r>
          </a:p>
          <a:p>
            <a:r>
              <a:rPr lang="en-US" altLang="zh-CN" sz="2400" dirty="0" smtClean="0"/>
              <a:t>How do they charge you?</a:t>
            </a:r>
          </a:p>
          <a:p>
            <a:r>
              <a:rPr lang="en-US" altLang="zh-CN" sz="2400" dirty="0" smtClean="0"/>
              <a:t>Etc.</a:t>
            </a:r>
          </a:p>
          <a:p>
            <a:endParaRPr lang="en-US" altLang="zh-CN" dirty="0" smtClean="0"/>
          </a:p>
          <a:p>
            <a:endParaRPr lang="zh-CN" altLang="en-US" dirty="0" smtClean="0"/>
          </a:p>
        </p:txBody>
      </p:sp>
    </p:spTree>
    <p:extLst>
      <p:ext uri="{BB962C8B-B14F-4D97-AF65-F5344CB8AC3E}">
        <p14:creationId xmlns="" xmlns:p14="http://schemas.microsoft.com/office/powerpoint/2010/main" val="1903239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pPr algn="l"/>
            <a:r>
              <a:rPr lang="en-US" altLang="zh-CN" sz="3500" b="1" dirty="0" smtClean="0">
                <a:solidFill>
                  <a:srgbClr val="002060"/>
                </a:solidFill>
              </a:rPr>
              <a:t>Mutual Fund </a:t>
            </a:r>
            <a:r>
              <a:rPr lang="en-US" altLang="zh-CN" sz="3500" b="1" dirty="0">
                <a:solidFill>
                  <a:srgbClr val="002060"/>
                </a:solidFill>
              </a:rPr>
              <a:t>prospectus</a:t>
            </a:r>
            <a:endParaRPr lang="zh-CN" altLang="en-US" sz="3500" b="1" dirty="0">
              <a:solidFill>
                <a:srgbClr val="002060"/>
              </a:solidFill>
            </a:endParaRPr>
          </a:p>
        </p:txBody>
      </p:sp>
      <p:sp>
        <p:nvSpPr>
          <p:cNvPr id="8195" name="内容占位符 2"/>
          <p:cNvSpPr>
            <a:spLocks noGrp="1"/>
          </p:cNvSpPr>
          <p:nvPr>
            <p:ph idx="1"/>
          </p:nvPr>
        </p:nvSpPr>
        <p:spPr/>
        <p:txBody>
          <a:bodyPr/>
          <a:lstStyle/>
          <a:p>
            <a:pPr>
              <a:buFont typeface="Wingdings" panose="05000000000000000000" pitchFamily="2" charset="2"/>
              <a:buChar char="Ø"/>
            </a:pPr>
            <a:r>
              <a:rPr lang="en-US" altLang="zh-CN" sz="2400" dirty="0" smtClean="0"/>
              <a:t>A mutual fund prospectus explains how a fund operates, what its performance has been over several years and how much you will pay to purchase and hold your shares. </a:t>
            </a:r>
          </a:p>
          <a:p>
            <a:pPr>
              <a:buFont typeface="Wingdings" panose="05000000000000000000" pitchFamily="2" charset="2"/>
              <a:buChar char="Ø"/>
            </a:pPr>
            <a:r>
              <a:rPr lang="en-US" altLang="zh-CN" sz="2400" dirty="0" smtClean="0"/>
              <a:t>Federal regulations require each fund to have a prospectus. </a:t>
            </a:r>
          </a:p>
          <a:p>
            <a:pPr>
              <a:buFont typeface="Wingdings" panose="05000000000000000000" pitchFamily="2" charset="2"/>
              <a:buChar char="Ø"/>
            </a:pPr>
            <a:r>
              <a:rPr lang="en-US" altLang="zh-CN" sz="2400" dirty="0" smtClean="0"/>
              <a:t>To get information about funds: </a:t>
            </a:r>
          </a:p>
          <a:p>
            <a:pPr marL="0" indent="0">
              <a:buNone/>
            </a:pPr>
            <a:r>
              <a:rPr lang="en-US" altLang="zh-CN" sz="2400" dirty="0" smtClean="0"/>
              <a:t>	1) Summary prospectus; </a:t>
            </a:r>
          </a:p>
          <a:p>
            <a:pPr marL="0" indent="0">
              <a:buNone/>
            </a:pPr>
            <a:r>
              <a:rPr lang="en-US" altLang="zh-CN" sz="2400" dirty="0" smtClean="0"/>
              <a:t>	2) Statutory Prospectus; </a:t>
            </a:r>
          </a:p>
          <a:p>
            <a:pPr marL="0" indent="0">
              <a:buNone/>
            </a:pPr>
            <a:r>
              <a:rPr lang="en-US" altLang="zh-CN" sz="2400" dirty="0" smtClean="0"/>
              <a:t>	3) Statement of additional information</a:t>
            </a:r>
          </a:p>
        </p:txBody>
      </p:sp>
    </p:spTree>
    <p:extLst>
      <p:ext uri="{BB962C8B-B14F-4D97-AF65-F5344CB8AC3E}">
        <p14:creationId xmlns="" xmlns:p14="http://schemas.microsoft.com/office/powerpoint/2010/main" val="367394838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29376E0D76902439D515AA65D9520E2" ma:contentTypeVersion="6" ma:contentTypeDescription="Create a new document." ma:contentTypeScope="" ma:versionID="e76e01d01e73956efbc68b3aeb8ab612">
  <xsd:schema xmlns:xsd="http://www.w3.org/2001/XMLSchema" xmlns:xs="http://www.w3.org/2001/XMLSchema" xmlns:p="http://schemas.microsoft.com/office/2006/metadata/properties" xmlns:ns2="259027c1-e2d1-4201-834f-d976f4b4a299" xmlns:ns3="b27d3cd5-3dbd-4d90-9e88-a0fd6e872698" targetNamespace="http://schemas.microsoft.com/office/2006/metadata/properties" ma:root="true" ma:fieldsID="f28d5cc2dfc6d32e1a79b686097e2df2" ns2:_="" ns3:_="">
    <xsd:import namespace="259027c1-e2d1-4201-834f-d976f4b4a299"/>
    <xsd:import namespace="b27d3cd5-3dbd-4d90-9e88-a0fd6e872698"/>
    <xsd:element name="properties">
      <xsd:complexType>
        <xsd:sequence>
          <xsd:element name="documentManagement">
            <xsd:complexType>
              <xsd:all>
                <xsd:element ref="ns2:TaxKeywordTaxHTField" minOccurs="0"/>
                <xsd:element ref="ns2:TaxCatchAll" minOccurs="0"/>
                <xsd:element ref="ns3:NGTagNote" minOccurs="0"/>
                <xsd:element ref="ns3:Business" minOccurs="0"/>
                <xsd:element ref="ns3:Content_x0020_Typ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9027c1-e2d1-4201-834f-d976f4b4a299" elementFormDefault="qualified">
    <xsd:import namespace="http://schemas.microsoft.com/office/2006/documentManagement/types"/>
    <xsd:import namespace="http://schemas.microsoft.com/office/infopath/2007/PartnerControls"/>
    <xsd:element name="TaxKeywordTaxHTField" ma:index="9" nillable="true" ma:taxonomy="true" ma:internalName="TaxKeywordTaxHTField" ma:taxonomyFieldName="TaxKeyword" ma:displayName="Enterprise Keywords" ma:fieldId="{23f27201-bee3-471e-b2e7-b64fd8b7ca38}" ma:taxonomyMulti="true" ma:sspId="9b2bcef9-e458-4013-904d-3dfddd452d1d" ma:termSetId="00000000-0000-0000-0000-000000000000" ma:anchorId="00000000-0000-0000-0000-000000000000" ma:open="true" ma:isKeyword="true">
      <xsd:complexType>
        <xsd:sequence>
          <xsd:element ref="pc:Terms" minOccurs="0" maxOccurs="1"/>
        </xsd:sequence>
      </xsd:complexType>
    </xsd:element>
    <xsd:element name="TaxCatchAll" ma:index="10" nillable="true" ma:displayName="Taxonomy Catch All Column" ma:hidden="true" ma:list="{d0f98135-b8cb-4b04-9492-4b491493259c}" ma:internalName="TaxCatchAll" ma:showField="CatchAllData" ma:web="259027c1-e2d1-4201-834f-d976f4b4a299">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b27d3cd5-3dbd-4d90-9e88-a0fd6e872698" elementFormDefault="qualified">
    <xsd:import namespace="http://schemas.microsoft.com/office/2006/documentManagement/types"/>
    <xsd:import namespace="http://schemas.microsoft.com/office/infopath/2007/PartnerControls"/>
    <xsd:element name="NGTagNote" ma:index="11" nillable="true" ma:displayName="Tags and Notes" ma:decimals="2" ma:internalName="_x0024_Resources_x003a_NewsGatorWSS_x002c_Fields_TagNotesName_x003b_">
      <xsd:simpleType>
        <xsd:restriction base="dms:Unknown"/>
      </xsd:simpleType>
    </xsd:element>
    <xsd:element name="Business" ma:index="12" nillable="true" ma:displayName="Business" ma:default="Corporate" ma:format="Dropdown" ma:internalName="Business">
      <xsd:simpleType>
        <xsd:restriction base="dms:Choice">
          <xsd:enumeration value="Corporate"/>
          <xsd:enumeration value="Global Exchange"/>
          <xsd:enumeration value="Global Markets"/>
          <xsd:enumeration value="Global Services"/>
        </xsd:restriction>
      </xsd:simpleType>
    </xsd:element>
    <xsd:element name="Content_x0020_Type" ma:index="13" nillable="true" ma:displayName="Content Type" ma:default="Word" ma:format="Dropdown" ma:internalName="Content_x0020_Type">
      <xsd:simpleType>
        <xsd:restriction base="dms:Choice">
          <xsd:enumeration value="Word"/>
          <xsd:enumeration value="Excel"/>
          <xsd:enumeration value="PowerPoint"/>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259027c1-e2d1-4201-834f-d976f4b4a299"/>
    <TaxKeywordTaxHTField xmlns="259027c1-e2d1-4201-834f-d976f4b4a299">
      <Terms xmlns="http://schemas.microsoft.com/office/infopath/2007/PartnerControls">
        <TermInfo xmlns="http://schemas.microsoft.com/office/infopath/2007/PartnerControls">
          <TermName xmlns="http://schemas.microsoft.com/office/infopath/2007/PartnerControls">Limited Access</TermName>
          <TermId xmlns="http://schemas.microsoft.com/office/infopath/2007/PartnerControls">7620621b-0b34-48b5-a3a1-cdfb378f6b5e</TermId>
        </TermInfo>
      </Terms>
    </TaxKeywordTaxHTField>
    <NGTagNote xmlns="b27d3cd5-3dbd-4d90-9e88-a0fd6e872698" xsi:nil="true"/>
    <Content_x0020_Type xmlns="b27d3cd5-3dbd-4d90-9e88-a0fd6e872698">PowerPoint</Content_x0020_Type>
    <Business xmlns="b27d3cd5-3dbd-4d90-9e88-a0fd6e872698">Global Services</Busines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54EE6EF-B264-4DB3-8C49-383076F9640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9027c1-e2d1-4201-834f-d976f4b4a299"/>
    <ds:schemaRef ds:uri="b27d3cd5-3dbd-4d90-9e88-a0fd6e87269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6BACB75-1C9D-43B5-B264-00F516D59F23}">
  <ds:schemaRefs>
    <ds:schemaRef ds:uri="http://schemas.microsoft.com/office/2006/documentManagement/types"/>
    <ds:schemaRef ds:uri="http://schemas.microsoft.com/office/infopath/2007/PartnerControls"/>
    <ds:schemaRef ds:uri="259027c1-e2d1-4201-834f-d976f4b4a299"/>
    <ds:schemaRef ds:uri="b27d3cd5-3dbd-4d90-9e88-a0fd6e872698"/>
    <ds:schemaRef ds:uri="http://purl.org/dc/dcmitype/"/>
    <ds:schemaRef ds:uri="http://purl.org/dc/terms/"/>
    <ds:schemaRef ds:uri="http://purl.org/dc/elements/1.1/"/>
    <ds:schemaRef ds:uri="http://schemas.openxmlformats.org/package/2006/metadata/core-propertie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E4368316-FFA6-44B9-AA9D-5313D9B1E54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1453</TotalTime>
  <Words>2211</Words>
  <Application>Microsoft Office PowerPoint</Application>
  <PresentationFormat>全屏显示(4:3)</PresentationFormat>
  <Paragraphs>258</Paragraphs>
  <Slides>33</Slides>
  <Notes>27</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33</vt:i4>
      </vt:variant>
    </vt:vector>
  </HeadingPairs>
  <TitlesOfParts>
    <vt:vector size="35" baseType="lpstr">
      <vt:lpstr>Office 主题</vt:lpstr>
      <vt:lpstr>think-cell Slide</vt:lpstr>
      <vt:lpstr>Mutual fund Prospectus </vt:lpstr>
      <vt:lpstr>Let’s Start to pick up funds</vt:lpstr>
      <vt:lpstr>幻灯片 3</vt:lpstr>
      <vt:lpstr>幻灯片 4</vt:lpstr>
      <vt:lpstr>How to Choose Your Own Mutual funds</vt:lpstr>
      <vt:lpstr>Step 1: Know yourself</vt:lpstr>
      <vt:lpstr>Step 2: Understand investment Horizon</vt:lpstr>
      <vt:lpstr>Step 3: Know Your Investment</vt:lpstr>
      <vt:lpstr>Mutual Fund prospectus</vt:lpstr>
      <vt:lpstr>Mutual Fund prospectus - Continued</vt:lpstr>
      <vt:lpstr>Key information in Prospectus</vt:lpstr>
      <vt:lpstr>To Understand Prospectus, you should know:</vt:lpstr>
      <vt:lpstr>Fees/Ratios</vt:lpstr>
      <vt:lpstr>Fee &amp; Expense Table</vt:lpstr>
      <vt:lpstr>Return</vt:lpstr>
      <vt:lpstr>Benchmark index return</vt:lpstr>
      <vt:lpstr>Financial Highlights</vt:lpstr>
      <vt:lpstr>模拟prospectus</vt:lpstr>
      <vt:lpstr>幻灯片 19</vt:lpstr>
      <vt:lpstr>模拟prospectus</vt:lpstr>
      <vt:lpstr>模拟prospectus</vt:lpstr>
      <vt:lpstr>模拟prospectus</vt:lpstr>
      <vt:lpstr>Financial Statement basis </vt:lpstr>
      <vt:lpstr>Financial Statement</vt:lpstr>
      <vt:lpstr>Balance Sheet</vt:lpstr>
      <vt:lpstr>Cash Flow Statement</vt:lpstr>
      <vt:lpstr>Income Statement</vt:lpstr>
      <vt:lpstr>Others</vt:lpstr>
      <vt:lpstr>Others</vt:lpstr>
      <vt:lpstr>Others</vt:lpstr>
      <vt:lpstr>MF Financial Statement sample</vt:lpstr>
      <vt:lpstr>Weekly Quiz</vt:lpstr>
      <vt:lpstr>幻灯片 33</vt:lpstr>
    </vt:vector>
  </TitlesOfParts>
  <Company>State Street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Cover Page Title Arial Regular 33 Pt, Title Case</dc:title>
  <dc:creator>Kowan, Joseph F</dc:creator>
  <cp:keywords>Limited Access</cp:keywords>
  <cp:lastModifiedBy>lenovo</cp:lastModifiedBy>
  <cp:revision>56</cp:revision>
  <cp:lastPrinted>2017-09-28T05:49:10Z</cp:lastPrinted>
  <dcterms:created xsi:type="dcterms:W3CDTF">2015-03-03T15:07:25Z</dcterms:created>
  <dcterms:modified xsi:type="dcterms:W3CDTF">2019-10-10T02:10:20Z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0x010100929376E0D76902439D515AA65D9520E2</vt:lpwstr>
  </property>
  <property fmtid="{D5CDD505-2E9C-101B-9397-08002B2CF9AE}" pid="3" name="TaxKeyword">
    <vt:lpwstr/>
  </property>
  <property fmtid="{D5CDD505-2E9C-101B-9397-08002B2CF9AE}" pid="4" name="Order">
    <vt:r8>7300</vt:r8>
  </property>
  <property fmtid="{D5CDD505-2E9C-101B-9397-08002B2CF9AE}" pid="5" name="TitusGUID">
    <vt:lpwstr>dd6ec39f-7311-407c-92eb-de9bc7c1b828</vt:lpwstr>
  </property>
  <property fmtid="{D5CDD505-2E9C-101B-9397-08002B2CF9AE}" pid="6" name="SSCClassification">
    <vt:lpwstr>LA</vt:lpwstr>
  </property>
  <property fmtid="{D5CDD505-2E9C-101B-9397-08002B2CF9AE}" pid="7" name="SSCVisualMarks">
    <vt:lpwstr>N</vt:lpwstr>
  </property>
</Properties>
</file>