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49"/>
  </p:notesMasterIdLst>
  <p:sldIdLst>
    <p:sldId id="347" r:id="rId5"/>
    <p:sldId id="559" r:id="rId6"/>
    <p:sldId id="560" r:id="rId7"/>
    <p:sldId id="561" r:id="rId8"/>
    <p:sldId id="562" r:id="rId9"/>
    <p:sldId id="563" r:id="rId10"/>
    <p:sldId id="564" r:id="rId11"/>
    <p:sldId id="565" r:id="rId12"/>
    <p:sldId id="566" r:id="rId13"/>
    <p:sldId id="567" r:id="rId14"/>
    <p:sldId id="568" r:id="rId15"/>
    <p:sldId id="569" r:id="rId16"/>
    <p:sldId id="570" r:id="rId17"/>
    <p:sldId id="571" r:id="rId18"/>
    <p:sldId id="572" r:id="rId19"/>
    <p:sldId id="573" r:id="rId20"/>
    <p:sldId id="574" r:id="rId21"/>
    <p:sldId id="575" r:id="rId22"/>
    <p:sldId id="576" r:id="rId23"/>
    <p:sldId id="577" r:id="rId24"/>
    <p:sldId id="578" r:id="rId25"/>
    <p:sldId id="579" r:id="rId26"/>
    <p:sldId id="580" r:id="rId27"/>
    <p:sldId id="581" r:id="rId28"/>
    <p:sldId id="582" r:id="rId29"/>
    <p:sldId id="583" r:id="rId30"/>
    <p:sldId id="584" r:id="rId31"/>
    <p:sldId id="586" r:id="rId32"/>
    <p:sldId id="587" r:id="rId33"/>
    <p:sldId id="615" r:id="rId34"/>
    <p:sldId id="607" r:id="rId35"/>
    <p:sldId id="608" r:id="rId36"/>
    <p:sldId id="609" r:id="rId37"/>
    <p:sldId id="610" r:id="rId38"/>
    <p:sldId id="611" r:id="rId39"/>
    <p:sldId id="612" r:id="rId40"/>
    <p:sldId id="613" r:id="rId41"/>
    <p:sldId id="614" r:id="rId42"/>
    <p:sldId id="595" r:id="rId43"/>
    <p:sldId id="596" r:id="rId44"/>
    <p:sldId id="597" r:id="rId45"/>
    <p:sldId id="598" r:id="rId46"/>
    <p:sldId id="616" r:id="rId47"/>
    <p:sldId id="557" r:id="rId48"/>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79763" autoAdjust="0"/>
  </p:normalViewPr>
  <p:slideViewPr>
    <p:cSldViewPr showGuides="1">
      <p:cViewPr varScale="1">
        <p:scale>
          <a:sx n="82" d="100"/>
          <a:sy n="82" d="100"/>
        </p:scale>
        <p:origin x="-1608" y="-84"/>
      </p:cViewPr>
      <p:guideLst>
        <p:guide orient="horz" pos="144"/>
        <p:guide orient="horz" pos="4080"/>
        <p:guide orient="horz" pos="3936"/>
        <p:guide orient="horz" pos="1584"/>
        <p:guide pos="3168"/>
        <p:guide pos="288"/>
        <p:guide pos="5472"/>
        <p:guide pos="3840"/>
        <p:guide pos="45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883FE-777B-4DCD-91BE-BB31B4C83187}" type="datetimeFigureOut">
              <a:rPr lang="en-US" smtClean="0"/>
              <a:pPr/>
              <a:t>10/21/2019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p14="http://schemas.microsoft.com/office/powerpoint/2010/main" xmlns=""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en.wikipedia.org/wiki/Put_op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Participating_Preferred_Stock"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dirty="0" smtClean="0"/>
              <a:t>储蓄债券共有三种基本的类型：</a:t>
            </a:r>
            <a:r>
              <a:rPr lang="en-US" altLang="zh-CN" dirty="0" smtClean="0"/>
              <a:t>EE</a:t>
            </a:r>
            <a:r>
              <a:rPr lang="zh-CN" altLang="en-US" dirty="0" smtClean="0"/>
              <a:t>系列、</a:t>
            </a:r>
            <a:r>
              <a:rPr lang="en-US" altLang="zh-CN" dirty="0" smtClean="0"/>
              <a:t>HH</a:t>
            </a:r>
            <a:r>
              <a:rPr lang="zh-CN" altLang="en-US" dirty="0" smtClean="0"/>
              <a:t>系列和</a:t>
            </a:r>
            <a:r>
              <a:rPr lang="en-US" altLang="zh-CN" dirty="0" smtClean="0"/>
              <a:t>I</a:t>
            </a:r>
            <a:r>
              <a:rPr lang="zh-CN" altLang="en-US" dirty="0" smtClean="0"/>
              <a:t>系列。每种类型的债券都定期支付利息，并且最短可在六个月的持有期后赎回。</a:t>
            </a:r>
          </a:p>
          <a:p>
            <a:pPr eaLnBrk="1" hangingPunct="1"/>
            <a:r>
              <a:rPr lang="en-US" altLang="zh-CN" dirty="0" smtClean="0"/>
              <a:t>EE</a:t>
            </a:r>
            <a:r>
              <a:rPr lang="zh-CN" altLang="en-US" dirty="0" smtClean="0"/>
              <a:t>系列债券的利息支付方式取决于它们的购买时间。</a:t>
            </a:r>
            <a:r>
              <a:rPr lang="en-US" altLang="zh-CN" dirty="0" smtClean="0"/>
              <a:t>1997</a:t>
            </a:r>
            <a:r>
              <a:rPr lang="zh-CN" altLang="en-US" dirty="0" smtClean="0"/>
              <a:t>年</a:t>
            </a:r>
            <a:r>
              <a:rPr lang="en-US" altLang="zh-CN" dirty="0" smtClean="0"/>
              <a:t>4</a:t>
            </a:r>
            <a:r>
              <a:rPr lang="zh-CN" altLang="en-US" dirty="0" smtClean="0"/>
              <a:t>月之后购买的</a:t>
            </a:r>
            <a:r>
              <a:rPr lang="en-US" altLang="zh-CN" dirty="0" smtClean="0"/>
              <a:t>EE</a:t>
            </a:r>
            <a:r>
              <a:rPr lang="zh-CN" altLang="en-US" dirty="0" smtClean="0"/>
              <a:t>系列债券利息基于当前市场利率而定，其发行价格为面值的一半。</a:t>
            </a:r>
          </a:p>
          <a:p>
            <a:pPr eaLnBrk="1" hangingPunct="1"/>
            <a:r>
              <a:rPr lang="en-US" altLang="zh-CN" dirty="0" smtClean="0"/>
              <a:t>HH</a:t>
            </a:r>
            <a:r>
              <a:rPr lang="zh-CN" altLang="en-US" dirty="0" smtClean="0"/>
              <a:t>系列债券的持有期为</a:t>
            </a:r>
            <a:r>
              <a:rPr lang="en-US" altLang="zh-CN" dirty="0" smtClean="0"/>
              <a:t>10</a:t>
            </a:r>
            <a:r>
              <a:rPr lang="zh-CN" altLang="en-US" dirty="0" smtClean="0"/>
              <a:t>年，按固定的利率支付利息，并在</a:t>
            </a:r>
            <a:r>
              <a:rPr lang="en-US" altLang="zh-CN" dirty="0" smtClean="0"/>
              <a:t>10</a:t>
            </a:r>
            <a:r>
              <a:rPr lang="zh-CN" altLang="en-US" dirty="0" smtClean="0"/>
              <a:t>年期满后重新调整利率。这类债券只能用</a:t>
            </a:r>
            <a:r>
              <a:rPr lang="en-US" altLang="zh-CN" dirty="0" smtClean="0"/>
              <a:t>EE</a:t>
            </a:r>
            <a:r>
              <a:rPr lang="zh-CN" altLang="en-US" dirty="0" smtClean="0"/>
              <a:t>系列债券或者一些特定的到期终止系列债券交换而得。</a:t>
            </a:r>
          </a:p>
          <a:p>
            <a:pPr eaLnBrk="1" hangingPunct="1"/>
            <a:r>
              <a:rPr lang="en-US" altLang="zh-CN" dirty="0" smtClean="0"/>
              <a:t>I</a:t>
            </a:r>
            <a:r>
              <a:rPr lang="zh-CN" altLang="en-US" dirty="0" smtClean="0"/>
              <a:t>系列债券按固定利率支付利息，并根据通货膨胀的情况定期调整利率。这类新发行债券的利率每一年设定两次。</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1028"/>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p:spPr>
      </p:sp>
      <p:sp>
        <p:nvSpPr>
          <p:cNvPr id="57347" name="备注占位符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zh-CN" smtClean="0"/>
              <a:t>1792</a:t>
            </a:r>
            <a:r>
              <a:rPr lang="zh-CN" altLang="en-US" smtClean="0"/>
              <a:t>年</a:t>
            </a:r>
            <a:r>
              <a:rPr lang="en-US" altLang="zh-CN" smtClean="0"/>
              <a:t>5</a:t>
            </a:r>
            <a:r>
              <a:rPr lang="zh-CN" altLang="en-US" smtClean="0"/>
              <a:t>月</a:t>
            </a:r>
            <a:r>
              <a:rPr lang="en-US" altLang="zh-CN" smtClean="0"/>
              <a:t>17</a:t>
            </a:r>
            <a:r>
              <a:rPr lang="zh-CN" altLang="en-US" smtClean="0"/>
              <a:t>日，</a:t>
            </a:r>
            <a:r>
              <a:rPr lang="en-US" altLang="zh-CN" smtClean="0"/>
              <a:t>24</a:t>
            </a:r>
            <a:r>
              <a:rPr lang="zh-CN" altLang="en-US" smtClean="0"/>
              <a:t>位证券交易商在华尔街</a:t>
            </a:r>
            <a:r>
              <a:rPr lang="en-US" altLang="zh-CN" smtClean="0"/>
              <a:t>68</a:t>
            </a:r>
            <a:r>
              <a:rPr lang="zh-CN" altLang="en-US" smtClean="0"/>
              <a:t>号门口的一棵梧桐树下签订了一个协定，史称“梧桐树协议（</a:t>
            </a:r>
            <a:r>
              <a:rPr lang="en-US" altLang="zh-CN" smtClean="0"/>
              <a:t>Buttonwood Agreement</a:t>
            </a:r>
            <a:r>
              <a:rPr lang="zh-CN" altLang="en-US" smtClean="0"/>
              <a:t>）”，他们商定，以后每周用几个上午在这棵树下聚会，规则有三条：只在会员间进行交易，不准外人参加，交易按规定收取佣金。一般都将这个根本不起眼的事件，作为纽约股票交易所诞生之日。而这三条规则也成为后来交易所的基本规则。当天按照这个规则进行交易的，是美利坚银行的股票。这家银行就算纽约证券交易所的第一家上市公司。 </a:t>
            </a:r>
            <a:br>
              <a:rPr lang="zh-CN" altLang="en-US" smtClean="0"/>
            </a:br>
            <a:endParaRPr lang="zh-CN" altLang="en-US" smtClean="0"/>
          </a:p>
        </p:txBody>
      </p:sp>
      <p:sp>
        <p:nvSpPr>
          <p:cNvPr id="57348" name="灯片编号占位符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fld id="{607E9261-C154-4FA3-9632-5BD5500423BD}" type="slidenum">
              <a:rPr lang="zh-CN" altLang="en-US" smtClean="0"/>
              <a:pPr/>
              <a:t>8</a:t>
            </a:fld>
            <a:r>
              <a:rPr lang="en-US" altLang="zh-CN" smtClean="0"/>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37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437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6AA87146-EDC4-4BCA-8F35-2B21A23D5AA7}" type="slidenum">
              <a:rPr lang="en-US" altLang="zh-CN" smtClean="0">
                <a:cs typeface="Arial" pitchFamily="34" charset="0"/>
              </a:rPr>
              <a:pPr eaLnBrk="1" hangingPunct="1">
                <a:spcBef>
                  <a:spcPct val="0"/>
                </a:spcBef>
              </a:pPr>
              <a:t>31</a:t>
            </a:fld>
            <a:endParaRPr lang="en-US" altLang="zh-CN" smtClean="0">
              <a:cs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47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4474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9500B95-47FB-4F51-9840-91319C2C9747}" type="slidenum">
              <a:rPr lang="en-US" altLang="zh-CN" smtClean="0">
                <a:cs typeface="Arial" pitchFamily="34" charset="0"/>
              </a:rPr>
              <a:pPr eaLnBrk="1" hangingPunct="1">
                <a:spcBef>
                  <a:spcPct val="0"/>
                </a:spcBef>
              </a:pPr>
              <a:t>32</a:t>
            </a:fld>
            <a:endParaRPr lang="en-US" altLang="zh-CN" smtClean="0">
              <a:cs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6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4576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F4F49B3A-7D52-44FE-B589-32DE0D587681}" type="slidenum">
              <a:rPr lang="en-US" altLang="zh-CN" smtClean="0">
                <a:cs typeface="Arial" pitchFamily="34" charset="0"/>
              </a:rPr>
              <a:pPr eaLnBrk="1" hangingPunct="1">
                <a:spcBef>
                  <a:spcPct val="0"/>
                </a:spcBef>
              </a:pPr>
              <a:t>33</a:t>
            </a:fld>
            <a:endParaRPr lang="en-US" altLang="zh-CN" smtClean="0">
              <a:cs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4729C63-9497-4492-9C93-358575640EEA}" type="slidenum">
              <a:rPr lang="en-US" altLang="zh-CN" smtClean="0"/>
              <a:pPr>
                <a:defRPr/>
              </a:pPr>
              <a:t>37</a:t>
            </a:fld>
            <a:endParaRPr lang="en-US" altLang="zh-CN"/>
          </a:p>
        </p:txBody>
      </p:sp>
    </p:spTree>
    <p:extLst>
      <p:ext uri="{BB962C8B-B14F-4D97-AF65-F5344CB8AC3E}">
        <p14:creationId xmlns:p14="http://schemas.microsoft.com/office/powerpoint/2010/main" xmlns="" val="1980701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4729C63-9497-4492-9C93-358575640EEA}" type="slidenum">
              <a:rPr lang="en-US" altLang="zh-CN" smtClean="0"/>
              <a:pPr>
                <a:defRPr/>
              </a:pPr>
              <a:t>38</a:t>
            </a:fld>
            <a:endParaRPr lang="en-US" altLang="zh-CN"/>
          </a:p>
        </p:txBody>
      </p:sp>
    </p:spTree>
    <p:extLst>
      <p:ext uri="{BB962C8B-B14F-4D97-AF65-F5344CB8AC3E}">
        <p14:creationId xmlns:p14="http://schemas.microsoft.com/office/powerpoint/2010/main" xmlns="" val="4289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altLang="zh-CN" dirty="0" smtClean="0"/>
              <a:t>Cumulative preferred stock—If the dividend is not paid, it will accumulate for future payment.</a:t>
            </a:r>
          </a:p>
          <a:p>
            <a:pPr eaLnBrk="1" hangingPunct="1"/>
            <a:endParaRPr lang="en-US" altLang="zh-CN" dirty="0" smtClean="0"/>
          </a:p>
          <a:p>
            <a:pPr eaLnBrk="1" hangingPunct="1"/>
            <a:r>
              <a:rPr lang="en-US" altLang="zh-CN" dirty="0" err="1" smtClean="0"/>
              <a:t>Putable</a:t>
            </a:r>
            <a:r>
              <a:rPr lang="en-US" altLang="zh-CN" dirty="0" smtClean="0"/>
              <a:t> preferred stock—These issues have a "</a:t>
            </a:r>
            <a:r>
              <a:rPr lang="en-US" altLang="zh-CN" dirty="0" smtClean="0">
                <a:hlinkClick r:id="rId3" tooltip="Put option"/>
              </a:rPr>
              <a:t>put</a:t>
            </a:r>
            <a:r>
              <a:rPr lang="en-US" altLang="zh-CN" dirty="0" smtClean="0"/>
              <a:t>" privilege whereby the holder may, upon certain conditions, force the issuer to redeem shares.</a:t>
            </a:r>
          </a:p>
          <a:p>
            <a:pPr eaLnBrk="1" hangingPunct="1"/>
            <a:endParaRPr lang="en-US" altLang="zh-CN" dirty="0" smtClean="0"/>
          </a:p>
          <a:p>
            <a:pPr eaLnBrk="1" hangingPunct="1"/>
            <a:r>
              <a:rPr lang="en-US" altLang="zh-CN" dirty="0" smtClean="0">
                <a:hlinkClick r:id="rId4" tooltip="Participating Preferred Stock"/>
              </a:rPr>
              <a:t>Participating Preferred Stock</a:t>
            </a:r>
            <a:r>
              <a:rPr lang="en-US" altLang="zh-CN" dirty="0" smtClean="0"/>
              <a:t>—These preferred issues offer the holders the opportunity to receive extra dividends if the company achieves some predetermined financial goals. The investors who purchased these stocks receive their regular dividend regardless of how well or how poorly the company performs, assuming the company does well enough to make the annual dividend payments. If the company achieves predetermined sales, earnings or profitability goals, the investors receive an additional dividend.</a:t>
            </a:r>
          </a:p>
          <a:p>
            <a:pPr eaLnBrk="1" hangingPunct="1"/>
            <a:endParaRPr lang="en-US" altLang="zh-CN" dirty="0" smtClean="0"/>
          </a:p>
          <a:p>
            <a:r>
              <a:rPr lang="en-US" altLang="zh-CN" dirty="0" smtClean="0"/>
              <a:t>Prior Preferred Stock—Many companies have different issues of preferred stock outstanding at the same time and one of them is usually designated to be the one with the highest priority. If the company has only enough money to meet the dividend schedule on one of the preferred issues, it makes the dividend payments on the prior preferred. Therefore, prior preferred have less credit risk than the other preferred stocks but it usually offers a lower yield than the others.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dirty="0" smtClean="0"/>
              <a:t>全国性证交所的有纽约证交所和美国证券交易所</a:t>
            </a:r>
            <a:r>
              <a:rPr lang="en-US" altLang="zh-CN" dirty="0" smtClean="0"/>
              <a:t>(AMEX)</a:t>
            </a:r>
            <a:r>
              <a:rPr lang="zh-CN" altLang="en-US" dirty="0" smtClean="0"/>
              <a:t>；地区性证交所有</a:t>
            </a:r>
            <a:r>
              <a:rPr lang="en-US" altLang="zh-CN" dirty="0" smtClean="0"/>
              <a:t>10</a:t>
            </a:r>
            <a:r>
              <a:rPr lang="zh-CN" altLang="en-US" dirty="0" smtClean="0"/>
              <a:t>多家，如波士顿证交所、辛辛那提证交所、中西部证交所、太平洋证交所、费城证交所、山间证交所和斯波克纳证交所等。纽约证交所是全国最大的证交所，其交易量占全部证交所交易总量的</a:t>
            </a:r>
            <a:r>
              <a:rPr lang="en-US" altLang="zh-CN" dirty="0" smtClean="0"/>
              <a:t>70</a:t>
            </a:r>
            <a:r>
              <a:rPr lang="zh-CN" altLang="en-US" dirty="0" smtClean="0"/>
              <a:t>％一</a:t>
            </a:r>
            <a:r>
              <a:rPr lang="en-US" altLang="zh-CN" dirty="0" smtClean="0"/>
              <a:t>80</a:t>
            </a:r>
            <a:r>
              <a:rPr lang="zh-CN" altLang="en-US" dirty="0" smtClean="0"/>
              <a:t>％。</a:t>
            </a:r>
            <a:r>
              <a:rPr lang="en-US" altLang="zh-CN" dirty="0" smtClean="0"/>
              <a:t>MBA</a:t>
            </a:r>
            <a:r>
              <a:rPr lang="zh-CN" altLang="en-US" dirty="0" smtClean="0"/>
              <a:t>智库百科</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4"/>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zh-CN" altLang="en-US" dirty="0" smtClean="0"/>
              <a:t>罗素</a:t>
            </a:r>
            <a:r>
              <a:rPr lang="en-US" altLang="zh-CN" dirty="0" smtClean="0"/>
              <a:t>1000</a:t>
            </a:r>
            <a:r>
              <a:rPr lang="zh-CN" altLang="en-US" dirty="0" smtClean="0"/>
              <a:t>指数</a:t>
            </a:r>
            <a:r>
              <a:rPr lang="en-US" altLang="zh-CN" dirty="0" smtClean="0"/>
              <a:t>(Russell 1000 Index):</a:t>
            </a:r>
            <a:r>
              <a:rPr lang="zh-CN" altLang="en-US" dirty="0" smtClean="0"/>
              <a:t>是在罗素</a:t>
            </a:r>
            <a:r>
              <a:rPr lang="en-US" altLang="zh-CN" dirty="0" smtClean="0"/>
              <a:t>3000</a:t>
            </a:r>
            <a:r>
              <a:rPr lang="zh-CN" altLang="en-US" dirty="0" smtClean="0"/>
              <a:t>指数中市值最大的首</a:t>
            </a:r>
            <a:r>
              <a:rPr lang="en-US" altLang="zh-CN" dirty="0" smtClean="0"/>
              <a:t>1,000</a:t>
            </a:r>
            <a:r>
              <a:rPr lang="zh-CN" altLang="en-US" dirty="0" smtClean="0"/>
              <a:t>家公司股票的加权平均数而编定。此指数大约包含了罗素</a:t>
            </a:r>
            <a:r>
              <a:rPr lang="en-US" altLang="zh-CN" dirty="0" smtClean="0"/>
              <a:t>3000</a:t>
            </a:r>
            <a:r>
              <a:rPr lang="zh-CN" altLang="en-US" dirty="0" smtClean="0"/>
              <a:t>指数中的公司的市场总值的</a:t>
            </a:r>
            <a:r>
              <a:rPr lang="en-US" altLang="zh-CN" dirty="0" smtClean="0"/>
              <a:t>92%</a:t>
            </a:r>
            <a:r>
              <a:rPr lang="zh-CN" altLang="en-US" dirty="0" smtClean="0"/>
              <a:t>，约价值</a:t>
            </a:r>
            <a:r>
              <a:rPr lang="en-US" altLang="zh-CN" dirty="0" smtClean="0"/>
              <a:t>121</a:t>
            </a:r>
            <a:r>
              <a:rPr lang="zh-CN" altLang="en-US" dirty="0" smtClean="0"/>
              <a:t>亿？美元。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 Id="rId5" Type="http://schemas.openxmlformats.org/officeDocument/2006/relationships/image" Target="../media/image11.pn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11.png"/><Relationship Id="rId4"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830737279"/>
              </p:ext>
            </p:extLst>
          </p:nvPr>
        </p:nvGraphicFramePr>
        <p:xfrm>
          <a:off x="1588" y="1588"/>
          <a:ext cx="1587" cy="1587"/>
        </p:xfrm>
        <a:graphic>
          <a:graphicData uri="http://schemas.openxmlformats.org/presentationml/2006/ole">
            <p:oleObj spid="_x0000_s168962" name="think-cell Slide" r:id="rId3" imgW="360" imgH="360" progId="">
              <p:embed/>
            </p:oleObj>
          </a:graphicData>
        </a:graphic>
      </p:graphicFrame>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390739294"/>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19088" y="1370013"/>
            <a:ext cx="8505825" cy="708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19088" y="2286000"/>
            <a:ext cx="8505825" cy="3840163"/>
          </a:xfrm>
        </p:spPr>
        <p:txBody>
          <a:bodyPr>
            <a:normAutofit/>
          </a:bodyPr>
          <a:lstStyle/>
          <a:p>
            <a:pPr lvl="0"/>
            <a:endParaRPr lang="en-US" noProof="0" smtClean="0"/>
          </a:p>
        </p:txBody>
      </p:sp>
      <p:sp>
        <p:nvSpPr>
          <p:cNvPr id="4" name="Rectangle 9"/>
          <p:cNvSpPr>
            <a:spLocks noGrp="1" noChangeArrowheads="1"/>
          </p:cNvSpPr>
          <p:nvPr>
            <p:ph type="sldNum" sz="quarter" idx="10"/>
          </p:nvPr>
        </p:nvSpPr>
        <p:spPr/>
        <p:txBody>
          <a:bodyPr/>
          <a:lstStyle>
            <a:lvl1pPr>
              <a:defRPr>
                <a:ea typeface="+mn-ea"/>
              </a:defRPr>
            </a:lvl1pPr>
          </a:lstStyle>
          <a:p>
            <a:pPr>
              <a:defRPr/>
            </a:pPr>
            <a:fld id="{9393E5E1-2CA1-4222-8544-743DB6693DAA}" type="slidenum">
              <a:rPr lang="zh-CN" altLang="en-US"/>
              <a:pPr>
                <a:defRPr/>
              </a:pPr>
              <a:t>‹#›</a:t>
            </a:fld>
            <a:endParaRPr lang="en-US" altLang="zh-CN"/>
          </a:p>
        </p:txBody>
      </p:sp>
    </p:spTree>
    <p:extLst>
      <p:ext uri="{BB962C8B-B14F-4D97-AF65-F5344CB8AC3E}">
        <p14:creationId xmlns:p14="http://schemas.microsoft.com/office/powerpoint/2010/main" xmlns="" val="1434615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622776610"/>
              </p:ext>
            </p:extLst>
          </p:nvPr>
        </p:nvGraphicFramePr>
        <p:xfrm>
          <a:off x="1588" y="1588"/>
          <a:ext cx="1587" cy="1587"/>
        </p:xfrm>
        <a:graphic>
          <a:graphicData uri="http://schemas.openxmlformats.org/presentationml/2006/ole">
            <p:oleObj spid="_x0000_s166936"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747298718"/>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48970805"/>
              </p:ext>
            </p:extLst>
          </p:nvPr>
        </p:nvGraphicFramePr>
        <p:xfrm>
          <a:off x="1588" y="1588"/>
          <a:ext cx="1587" cy="1587"/>
        </p:xfrm>
        <a:graphic>
          <a:graphicData uri="http://schemas.openxmlformats.org/presentationml/2006/ole">
            <p:oleObj spid="_x0000_s126151"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1246133656"/>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3502575621"/>
              </p:ext>
            </p:extLst>
          </p:nvPr>
        </p:nvGraphicFramePr>
        <p:xfrm>
          <a:off x="1588" y="1588"/>
          <a:ext cx="1587" cy="1587"/>
        </p:xfrm>
        <a:graphic>
          <a:graphicData uri="http://schemas.openxmlformats.org/presentationml/2006/ole">
            <p:oleObj spid="_x0000_s127175"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4225078715"/>
      </p:ext>
    </p:extLst>
  </p:cSld>
  <p:clrMapOvr>
    <a:masterClrMapping/>
  </p:clrMapOvr>
  <p:transition spd="slow">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188008634"/>
              </p:ext>
            </p:extLst>
          </p:nvPr>
        </p:nvGraphicFramePr>
        <p:xfrm>
          <a:off x="1588" y="1588"/>
          <a:ext cx="1587" cy="1587"/>
        </p:xfrm>
        <a:graphic>
          <a:graphicData uri="http://schemas.openxmlformats.org/presentationml/2006/ole">
            <p:oleObj spid="_x0000_s128199"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52083144"/>
      </p:ext>
    </p:extLst>
  </p:cSld>
  <p:clrMapOvr>
    <a:masterClrMapping/>
  </p:clrMapOvr>
  <p:transition spd="slow">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4184687936"/>
              </p:ext>
            </p:extLst>
          </p:nvPr>
        </p:nvGraphicFramePr>
        <p:xfrm>
          <a:off x="1588" y="1588"/>
          <a:ext cx="1587" cy="1587"/>
        </p:xfrm>
        <a:graphic>
          <a:graphicData uri="http://schemas.openxmlformats.org/presentationml/2006/ole">
            <p:oleObj spid="_x0000_s123082"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2681792635"/>
      </p:ext>
    </p:extLst>
  </p:cSld>
  <p:clrMapOvr>
    <a:masterClrMapping/>
  </p:clrMapOvr>
  <p:transition spd="slow">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747892056"/>
              </p:ext>
            </p:extLst>
          </p:nvPr>
        </p:nvGraphicFramePr>
        <p:xfrm>
          <a:off x="1588" y="1588"/>
          <a:ext cx="1587" cy="1587"/>
        </p:xfrm>
        <a:graphic>
          <a:graphicData uri="http://schemas.openxmlformats.org/presentationml/2006/ole">
            <p:oleObj spid="_x0000_s124106"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60136200"/>
      </p:ext>
    </p:extLst>
  </p:cSld>
  <p:clrMapOvr>
    <a:masterClrMapping/>
  </p:clrMapOvr>
  <p:transition spd="slow">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532717471"/>
              </p:ext>
            </p:extLst>
          </p:nvPr>
        </p:nvGraphicFramePr>
        <p:xfrm>
          <a:off x="1588" y="1588"/>
          <a:ext cx="1587" cy="1587"/>
        </p:xfrm>
        <a:graphic>
          <a:graphicData uri="http://schemas.openxmlformats.org/presentationml/2006/ole">
            <p:oleObj spid="_x0000_s125130"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131390916"/>
      </p:ext>
    </p:extLst>
  </p:cSld>
  <p:clrMapOvr>
    <a:masterClrMapping/>
  </p:clrMapOvr>
  <p:transition spd="slow">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686606304"/>
              </p:ext>
            </p:extLst>
          </p:nvPr>
        </p:nvGraphicFramePr>
        <p:xfrm>
          <a:off x="1588" y="1588"/>
          <a:ext cx="1587" cy="1587"/>
        </p:xfrm>
        <a:graphic>
          <a:graphicData uri="http://schemas.openxmlformats.org/presentationml/2006/ole">
            <p:oleObj spid="_x0000_s26350"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145192067"/>
      </p:ext>
    </p:extLst>
  </p:cSld>
  <p:clrMapOvr>
    <a:masterClrMapping/>
  </p:clrMapOvr>
  <p:transition spd="slow">
    <p:wipe dir="r"/>
  </p:transition>
  <p:timing>
    <p:tnLst>
      <p:par>
        <p:cTn id="1" dur="indefinite" restart="never" nodeType="tmRoot"/>
      </p:par>
    </p:tnLst>
  </p:timing>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795055550"/>
              </p:ext>
            </p:extLst>
          </p:nvPr>
        </p:nvGraphicFramePr>
        <p:xfrm>
          <a:off x="1588" y="1588"/>
          <a:ext cx="1587" cy="1587"/>
        </p:xfrm>
        <a:graphic>
          <a:graphicData uri="http://schemas.openxmlformats.org/presentationml/2006/ole">
            <p:oleObj spid="_x0000_s33321" name="think-cell Slide" r:id="rId3" imgW="360" imgH="360" progId="">
              <p:embed/>
            </p:oleObj>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1839192076"/>
      </p:ext>
    </p:extLst>
  </p:cSld>
  <p:clrMapOvr>
    <a:masterClrMapping/>
  </p:clrMapOvr>
  <p:transition spd="slow">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960954822"/>
              </p:ext>
            </p:extLst>
          </p:nvPr>
        </p:nvGraphicFramePr>
        <p:xfrm>
          <a:off x="1588" y="1588"/>
          <a:ext cx="1587" cy="1587"/>
        </p:xfrm>
        <a:graphic>
          <a:graphicData uri="http://schemas.openxmlformats.org/presentationml/2006/ole">
            <p:oleObj spid="_x0000_s129122" name="think-cell Slide" r:id="rId3" imgW="360" imgH="360" progId="">
              <p:embed/>
            </p:oleObj>
          </a:graphicData>
        </a:graphic>
      </p:graphicFrame>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xmlns=""/>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474372308"/>
      </p:ext>
    </p:extLst>
  </p:cSld>
  <p:clrMapOvr>
    <a:masterClrMapping/>
  </p:clrMapOvr>
  <p:transition spd="slow">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3017559682"/>
              </p:ext>
            </p:extLst>
          </p:nvPr>
        </p:nvGraphicFramePr>
        <p:xfrm>
          <a:off x="1588" y="1588"/>
          <a:ext cx="1587" cy="1587"/>
        </p:xfrm>
        <a:graphic>
          <a:graphicData uri="http://schemas.openxmlformats.org/presentationml/2006/ole">
            <p:oleObj spid="_x0000_s130146" name="think-cell Slide" r:id="rId3" imgW="360" imgH="360" progId="">
              <p:embed/>
            </p:oleObj>
          </a:graphicData>
        </a:graphic>
      </p:graphicFrame>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722305457"/>
      </p:ext>
    </p:extLst>
  </p:cSld>
  <p:clrMapOvr>
    <a:masterClrMapping/>
  </p:clrMapOvr>
  <p:transition spd="slow">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422412425"/>
              </p:ext>
            </p:extLst>
          </p:nvPr>
        </p:nvGraphicFramePr>
        <p:xfrm>
          <a:off x="1588" y="1588"/>
          <a:ext cx="1587" cy="1587"/>
        </p:xfrm>
        <a:graphic>
          <a:graphicData uri="http://schemas.openxmlformats.org/presentationml/2006/ole">
            <p:oleObj spid="_x0000_s131170" name="think-cell Slide" r:id="rId3" imgW="360" imgH="360" progId="">
              <p:embed/>
            </p:oleObj>
          </a:graphicData>
        </a:graphic>
      </p:graphicFrame>
      <p:pic>
        <p:nvPicPr>
          <p:cNvPr id="9" name="Picture 8" descr="Text_linework_3.png"/>
          <p:cNvPicPr>
            <a:picLocks noChangeAspect="1"/>
          </p:cNvPicPr>
          <p:nvPr userDrawn="1"/>
        </p:nvPicPr>
        <p:blipFill rotWithShape="1">
          <a:blip r:embed="rId4" cstate="print">
            <a:extLst>
              <a:ext uri="{28A0092B-C50C-407E-A947-70E740481C1C}">
                <a14:useLocalDpi xmlns:a14="http://schemas.microsoft.com/office/drawing/2010/main" xmlns=""/>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872854490"/>
      </p:ext>
    </p:extLst>
  </p:cSld>
  <p:clrMapOvr>
    <a:masterClrMapping/>
  </p:clrMapOvr>
  <p:transition spd="slow">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791451580"/>
      </p:ext>
    </p:extLst>
  </p:cSld>
  <p:clrMapOvr>
    <a:masterClrMapping/>
  </p:clrMapOvr>
  <p:transition spd="slow">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057709536"/>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pPr>
              <a:defRPr/>
            </a:pPr>
            <a:fld id="{36529F3B-F58D-42CB-9914-442A2536ADBB}" type="slidenum">
              <a:rPr lang="zh-CN" altLang="en-US"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pPr>
              <a:defRPr/>
            </a:pPr>
            <a:fld id="{FF5FACD8-D6B1-4097-B839-654C9D317446}"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B2A6BFDD-345F-4CF2-8690-30A9EA1B49E4}" type="datetimeFigureOut">
              <a:rPr lang="en-US" altLang="zh-CN" smtClean="0"/>
              <a:pPr>
                <a:defRPr/>
              </a:pPr>
              <a:t>10/21/2019</a:t>
            </a:fld>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6C9DE877-5115-430B-8E4A-666418CFA9AD}" type="slidenum">
              <a:rPr lang="en-US" altLang="zh-CN"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9F9E670-F7E2-48F4-ABDF-FD77EB0C328A}" type="datetimeFigureOut">
              <a:rPr lang="zh-CN" altLang="en-US" smtClean="0"/>
              <a:t>2019/10/21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A3774A-5832-4A16-BF84-F8C7C2A3DAAE}"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9E670-F7E2-48F4-ABDF-FD77EB0C328A}" type="datetimeFigureOut">
              <a:rPr lang="zh-CN" altLang="en-US" smtClean="0"/>
              <a:t>2019/10/21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3774A-5832-4A16-BF84-F8C7C2A3DAAE}" type="slidenum">
              <a:rPr lang="en-US" smtClean="0"/>
              <a:pPr/>
              <a:t>‹#›</a:t>
            </a:fld>
            <a:endParaRPr lang="en-US"/>
          </a:p>
        </p:txBody>
      </p:sp>
      <p:sp>
        <p:nvSpPr>
          <p:cNvPr id="7"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660" r:id="rId14"/>
    <p:sldLayoutId id="2147483703" r:id="rId15"/>
    <p:sldLayoutId id="2147483704" r:id="rId16"/>
    <p:sldLayoutId id="2147483705" r:id="rId17"/>
    <p:sldLayoutId id="2147483700" r:id="rId18"/>
    <p:sldLayoutId id="2147483701" r:id="rId19"/>
    <p:sldLayoutId id="2147483702" r:id="rId20"/>
    <p:sldLayoutId id="2147483650" r:id="rId21"/>
    <p:sldLayoutId id="2147483680" r:id="rId22"/>
    <p:sldLayoutId id="2147483706" r:id="rId23"/>
    <p:sldLayoutId id="2147483707" r:id="rId24"/>
    <p:sldLayoutId id="2147483708" r:id="rId25"/>
    <p:sldLayoutId id="2147483677" r:id="rId26"/>
    <p:sldLayoutId id="2147483679" r:id="rId2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investopedia.com/terms/i/ipo.as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investopedia.com/terms/p/put.asp"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investopedia.com/terms/c/call.asp"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hyperlink" Target="http://www.investopedia.com/terms/s/security.asp"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investopedia.com/terms/c/call.asp"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US" altLang="zh-CN" sz="3600" dirty="0" smtClean="0">
                <a:solidFill>
                  <a:srgbClr val="002060"/>
                </a:solidFill>
                <a:ea typeface="宋体" pitchFamily="2" charset="-122"/>
              </a:rPr>
              <a:t>An </a:t>
            </a:r>
            <a:r>
              <a:rPr lang="en-US" altLang="zh-CN" sz="3600" dirty="0">
                <a:solidFill>
                  <a:srgbClr val="002060"/>
                </a:solidFill>
                <a:ea typeface="宋体" pitchFamily="2" charset="-122"/>
              </a:rPr>
              <a:t>Introduction To Financial </a:t>
            </a:r>
            <a:r>
              <a:rPr lang="en-US" altLang="zh-CN" sz="3600" dirty="0" smtClean="0">
                <a:solidFill>
                  <a:srgbClr val="002060"/>
                </a:solidFill>
                <a:ea typeface="宋体" pitchFamily="2" charset="-122"/>
              </a:rPr>
              <a:t>Instruments</a:t>
            </a:r>
            <a:r>
              <a:rPr lang="en-GB" altLang="zh-CN" sz="3600" dirty="0" smtClean="0">
                <a:solidFill>
                  <a:srgbClr val="002060"/>
                </a:solidFill>
                <a:ea typeface="宋体" pitchFamily="2" charset="-122"/>
              </a:rPr>
              <a:t/>
            </a:r>
            <a:br>
              <a:rPr lang="en-GB" altLang="zh-CN" sz="3600" dirty="0" smtClean="0">
                <a:solidFill>
                  <a:srgbClr val="002060"/>
                </a:solidFill>
                <a:ea typeface="宋体" pitchFamily="2" charset="-122"/>
              </a:rPr>
            </a:br>
            <a:endParaRPr kumimoji="1" lang="ja-JP" altLang="en-US" sz="3500" dirty="0">
              <a:solidFill>
                <a:srgbClr val="002060"/>
              </a:solidFill>
            </a:endParaRPr>
          </a:p>
        </p:txBody>
      </p:sp>
    </p:spTree>
    <p:extLst>
      <p:ext uri="{BB962C8B-B14F-4D97-AF65-F5344CB8AC3E}">
        <p14:creationId xmlns:p14="http://schemas.microsoft.com/office/powerpoint/2010/main" xmlns="" val="271008105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5" descr="stocks1_certificate_bi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a:xfrm>
            <a:off x="1262063" y="2057400"/>
            <a:ext cx="6673850" cy="3565525"/>
          </a:xfrm>
          <a:noFill/>
        </p:spPr>
      </p:pic>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Example </a:t>
            </a:r>
            <a:r>
              <a:rPr lang="en-US" altLang="zh-CN" sz="3500" b="1" dirty="0">
                <a:solidFill>
                  <a:srgbClr val="002060"/>
                </a:solidFill>
              </a:rPr>
              <a:t>S</a:t>
            </a:r>
            <a:r>
              <a:rPr lang="en-US" altLang="zh-CN" sz="3500" b="1" dirty="0" smtClean="0">
                <a:solidFill>
                  <a:srgbClr val="002060"/>
                </a:solidFill>
              </a:rPr>
              <a:t>tock Certificate </a:t>
            </a:r>
            <a:endParaRPr lang="zh-CN" altLang="en-US" sz="3500" b="1" dirty="0">
              <a:solidFill>
                <a:srgbClr val="002060"/>
              </a:solidFill>
            </a:endParaRPr>
          </a:p>
        </p:txBody>
      </p:sp>
    </p:spTree>
    <p:extLst>
      <p:ext uri="{BB962C8B-B14F-4D97-AF65-F5344CB8AC3E}">
        <p14:creationId xmlns:p14="http://schemas.microsoft.com/office/powerpoint/2010/main" xmlns="" val="277843083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Equity Types</a:t>
            </a:r>
          </a:p>
        </p:txBody>
      </p:sp>
      <p:sp>
        <p:nvSpPr>
          <p:cNvPr id="15362" name="Rectangle 3"/>
          <p:cNvSpPr>
            <a:spLocks noGrp="1" noChangeArrowheads="1"/>
          </p:cNvSpPr>
          <p:nvPr>
            <p:ph sz="half" idx="1"/>
          </p:nvPr>
        </p:nvSpPr>
        <p:spPr>
          <a:xfrm>
            <a:off x="319088" y="1828800"/>
            <a:ext cx="4179887" cy="3840163"/>
          </a:xfrm>
        </p:spPr>
        <p:txBody>
          <a:bodyPr/>
          <a:lstStyle/>
          <a:p>
            <a:pPr eaLnBrk="1" hangingPunct="1"/>
            <a:r>
              <a:rPr lang="en-US" altLang="zh-CN" sz="2000" b="0" u="sng" dirty="0" smtClean="0">
                <a:latin typeface="+mj-lt"/>
                <a:ea typeface="宋体" pitchFamily="2" charset="-122"/>
              </a:rPr>
              <a:t>Variants of Common Stock</a:t>
            </a:r>
          </a:p>
          <a:p>
            <a:pPr eaLnBrk="1" hangingPunct="1"/>
            <a:r>
              <a:rPr lang="en-US" altLang="zh-CN" sz="2000" b="0" dirty="0" smtClean="0">
                <a:latin typeface="+mj-lt"/>
                <a:ea typeface="宋体" pitchFamily="2" charset="-122"/>
              </a:rPr>
              <a:t>Class ‘A’ Ordinary Shares</a:t>
            </a:r>
          </a:p>
          <a:p>
            <a:pPr eaLnBrk="1" hangingPunct="1"/>
            <a:r>
              <a:rPr lang="en-US" altLang="zh-CN" sz="2000" b="0" dirty="0" smtClean="0">
                <a:latin typeface="+mj-lt"/>
                <a:ea typeface="宋体" pitchFamily="2" charset="-122"/>
              </a:rPr>
              <a:t>Class ‘B’ Shares</a:t>
            </a:r>
          </a:p>
          <a:p>
            <a:pPr lvl="1" eaLnBrk="1" hangingPunct="1"/>
            <a:r>
              <a:rPr lang="en-US" altLang="zh-CN" sz="1800" dirty="0" smtClean="0">
                <a:latin typeface="+mj-lt"/>
                <a:ea typeface="宋体" pitchFamily="2" charset="-122"/>
              </a:rPr>
              <a:t>A classification of common stock that may be accompanied by more or fewer voting rights than Class A shares. Although Class A shares are often thought to carry more voting rights than Class B shares</a:t>
            </a:r>
          </a:p>
          <a:p>
            <a:pPr eaLnBrk="1" hangingPunct="1">
              <a:buFont typeface="Arial" pitchFamily="34" charset="0"/>
              <a:buNone/>
            </a:pPr>
            <a:endParaRPr lang="zh-CN" altLang="en-US" sz="2000" b="0" dirty="0" smtClean="0">
              <a:latin typeface="+mj-lt"/>
              <a:ea typeface="宋体" pitchFamily="2" charset="-122"/>
            </a:endParaRPr>
          </a:p>
        </p:txBody>
      </p:sp>
      <p:sp>
        <p:nvSpPr>
          <p:cNvPr id="15363" name="Rectangle 4"/>
          <p:cNvSpPr>
            <a:spLocks noGrp="1" noChangeArrowheads="1"/>
          </p:cNvSpPr>
          <p:nvPr>
            <p:ph sz="half" idx="2"/>
          </p:nvPr>
        </p:nvSpPr>
        <p:spPr>
          <a:xfrm>
            <a:off x="4645025" y="1874837"/>
            <a:ext cx="4179888" cy="3840163"/>
          </a:xfrm>
        </p:spPr>
        <p:txBody>
          <a:bodyPr/>
          <a:lstStyle/>
          <a:p>
            <a:pPr eaLnBrk="1" hangingPunct="1">
              <a:lnSpc>
                <a:spcPct val="85000"/>
              </a:lnSpc>
            </a:pPr>
            <a:r>
              <a:rPr lang="en-US" altLang="zh-CN" sz="2000" b="0" u="sng" dirty="0" smtClean="0">
                <a:latin typeface="+mj-lt"/>
                <a:ea typeface="宋体" pitchFamily="2" charset="-122"/>
                <a:cs typeface="Times New Roman" pitchFamily="18" charset="0"/>
              </a:rPr>
              <a:t>Variants of Preferred Stock</a:t>
            </a:r>
            <a:r>
              <a:rPr lang="en-US" altLang="zh-CN" sz="2000" b="0" dirty="0" smtClean="0">
                <a:latin typeface="+mj-lt"/>
                <a:ea typeface="宋体" pitchFamily="2" charset="-122"/>
                <a:cs typeface="Times New Roman" pitchFamily="18" charset="0"/>
              </a:rPr>
              <a:t>  </a:t>
            </a:r>
          </a:p>
          <a:p>
            <a:pPr eaLnBrk="1" hangingPunct="1">
              <a:lnSpc>
                <a:spcPct val="85000"/>
              </a:lnSpc>
            </a:pPr>
            <a:r>
              <a:rPr lang="en-US" altLang="zh-CN" sz="2000" b="0" dirty="0" smtClean="0">
                <a:latin typeface="+mj-lt"/>
                <a:ea typeface="宋体" pitchFamily="2" charset="-122"/>
                <a:cs typeface="Times New Roman" pitchFamily="18" charset="0"/>
              </a:rPr>
              <a:t>Cumulative  Preferred Stock</a:t>
            </a:r>
          </a:p>
          <a:p>
            <a:pPr eaLnBrk="1" hangingPunct="1">
              <a:lnSpc>
                <a:spcPct val="85000"/>
              </a:lnSpc>
            </a:pPr>
            <a:r>
              <a:rPr lang="en-US" altLang="zh-CN" sz="2000" b="0" dirty="0" smtClean="0">
                <a:latin typeface="+mj-lt"/>
                <a:ea typeface="宋体" pitchFamily="2" charset="-122"/>
                <a:cs typeface="Times New Roman" pitchFamily="18" charset="0"/>
              </a:rPr>
              <a:t>Redeemable Preferred Stock</a:t>
            </a:r>
          </a:p>
          <a:p>
            <a:pPr eaLnBrk="1" hangingPunct="1">
              <a:lnSpc>
                <a:spcPct val="85000"/>
              </a:lnSpc>
            </a:pPr>
            <a:r>
              <a:rPr lang="en-US" altLang="zh-CN" sz="2000" b="0" dirty="0" smtClean="0">
                <a:latin typeface="+mj-lt"/>
                <a:ea typeface="宋体" pitchFamily="2" charset="-122"/>
                <a:cs typeface="Times New Roman" pitchFamily="18" charset="0"/>
              </a:rPr>
              <a:t>Participating Preferred Stock</a:t>
            </a:r>
          </a:p>
          <a:p>
            <a:pPr eaLnBrk="1" hangingPunct="1">
              <a:lnSpc>
                <a:spcPct val="85000"/>
              </a:lnSpc>
            </a:pPr>
            <a:r>
              <a:rPr lang="en-US" altLang="zh-CN" sz="2000" b="0" dirty="0" smtClean="0">
                <a:latin typeface="+mj-lt"/>
                <a:ea typeface="宋体" pitchFamily="2" charset="-122"/>
                <a:cs typeface="Times New Roman" pitchFamily="18" charset="0"/>
              </a:rPr>
              <a:t>Convertible Preferred Stock</a:t>
            </a:r>
          </a:p>
          <a:p>
            <a:pPr eaLnBrk="1" hangingPunct="1">
              <a:lnSpc>
                <a:spcPct val="85000"/>
              </a:lnSpc>
            </a:pPr>
            <a:r>
              <a:rPr lang="en-US" altLang="zh-CN" sz="2000" b="0" dirty="0" smtClean="0">
                <a:latin typeface="+mj-lt"/>
                <a:ea typeface="宋体" pitchFamily="2" charset="-122"/>
                <a:cs typeface="Times New Roman" pitchFamily="18" charset="0"/>
              </a:rPr>
              <a:t>Prior/Ranked Preferred Stock </a:t>
            </a:r>
          </a:p>
          <a:p>
            <a:pPr eaLnBrk="1" hangingPunct="1">
              <a:lnSpc>
                <a:spcPct val="85000"/>
              </a:lnSpc>
            </a:pPr>
            <a:endParaRPr lang="en-US" altLang="zh-CN" sz="2000" b="0" dirty="0" smtClean="0">
              <a:latin typeface="+mj-lt"/>
              <a:ea typeface="宋体" pitchFamily="2" charset="-122"/>
              <a:cs typeface="Times New Roman" pitchFamily="18" charset="0"/>
            </a:endParaRPr>
          </a:p>
          <a:p>
            <a:pPr eaLnBrk="1" hangingPunct="1">
              <a:lnSpc>
                <a:spcPct val="85000"/>
              </a:lnSpc>
            </a:pPr>
            <a:endParaRPr lang="zh-CN" altLang="en-US" sz="2000" b="0" dirty="0" smtClean="0">
              <a:latin typeface="+mj-lt"/>
              <a:ea typeface="宋体" pitchFamily="2" charset="-122"/>
              <a:cs typeface="Times New Roman" pitchFamily="18" charset="0"/>
            </a:endParaRPr>
          </a:p>
        </p:txBody>
      </p:sp>
    </p:spTree>
    <p:extLst>
      <p:ext uri="{BB962C8B-B14F-4D97-AF65-F5344CB8AC3E}">
        <p14:creationId xmlns:p14="http://schemas.microsoft.com/office/powerpoint/2010/main" xmlns="" val="356167151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5800" y="1484313"/>
            <a:ext cx="7772400" cy="4764087"/>
          </a:xfrm>
        </p:spPr>
        <p:txBody>
          <a:bodyPr/>
          <a:lstStyle/>
          <a:p>
            <a:pPr eaLnBrk="1" hangingPunct="1"/>
            <a:r>
              <a:rPr lang="en-US" altLang="zh-CN" sz="2000" dirty="0" smtClean="0">
                <a:ea typeface="宋体" pitchFamily="2" charset="-122"/>
              </a:rPr>
              <a:t>Primary Market</a:t>
            </a:r>
          </a:p>
          <a:p>
            <a:pPr lvl="1" eaLnBrk="1" hangingPunct="1"/>
            <a:r>
              <a:rPr lang="en-US" altLang="zh-CN" sz="1800" dirty="0" smtClean="0">
                <a:ea typeface="宋体" pitchFamily="2" charset="-122"/>
              </a:rPr>
              <a:t>The primary market is where securities are created (by means of an </a:t>
            </a:r>
            <a:r>
              <a:rPr lang="en-US" altLang="zh-CN" sz="1800" dirty="0" smtClean="0">
                <a:ea typeface="宋体" pitchFamily="2" charset="-122"/>
                <a:hlinkClick r:id="rId3"/>
              </a:rPr>
              <a:t>IPO</a:t>
            </a:r>
            <a:r>
              <a:rPr lang="en-US" altLang="zh-CN" sz="1800" dirty="0" smtClean="0">
                <a:ea typeface="宋体" pitchFamily="2" charset="-122"/>
              </a:rPr>
              <a:t>) </a:t>
            </a:r>
          </a:p>
          <a:p>
            <a:pPr eaLnBrk="1" hangingPunct="1"/>
            <a:r>
              <a:rPr lang="en-US" altLang="zh-CN" sz="2000" dirty="0" smtClean="0">
                <a:ea typeface="宋体" pitchFamily="2" charset="-122"/>
              </a:rPr>
              <a:t>Secondary Market</a:t>
            </a:r>
          </a:p>
          <a:p>
            <a:pPr lvl="1" eaLnBrk="1" hangingPunct="1"/>
            <a:r>
              <a:rPr lang="en-US" altLang="zh-CN" sz="1800" dirty="0" smtClean="0">
                <a:ea typeface="宋体" pitchFamily="2" charset="-122"/>
              </a:rPr>
              <a:t>Investors trade previously-issued securities without the involvement of the issuing-companies. The secondary market is what people are referring to when they talk about "the stock market." </a:t>
            </a:r>
          </a:p>
          <a:p>
            <a:pPr eaLnBrk="1" hangingPunct="1"/>
            <a:r>
              <a:rPr lang="en-US" altLang="zh-CN" sz="2000" dirty="0" smtClean="0">
                <a:ea typeface="宋体" pitchFamily="2" charset="-122"/>
              </a:rPr>
              <a:t>Exchanges</a:t>
            </a:r>
          </a:p>
          <a:p>
            <a:pPr lvl="1" eaLnBrk="1" hangingPunct="1"/>
            <a:r>
              <a:rPr lang="en-US" altLang="zh-CN" sz="1800" dirty="0" smtClean="0">
                <a:ea typeface="宋体" pitchFamily="2" charset="-122"/>
              </a:rPr>
              <a:t>NYSE, AMEX (</a:t>
            </a:r>
            <a:r>
              <a:rPr lang="zh-CN" altLang="en-US" sz="1800" dirty="0" smtClean="0">
                <a:ea typeface="宋体" pitchFamily="2" charset="-122"/>
              </a:rPr>
              <a:t>纽约证券交易所，美国证券交易所</a:t>
            </a:r>
            <a:r>
              <a:rPr lang="en-US" altLang="zh-CN" sz="1800" dirty="0" smtClean="0">
                <a:ea typeface="宋体" pitchFamily="2" charset="-122"/>
              </a:rPr>
              <a:t>)</a:t>
            </a:r>
          </a:p>
          <a:p>
            <a:pPr eaLnBrk="1" hangingPunct="1"/>
            <a:r>
              <a:rPr lang="en-US" altLang="zh-CN" sz="2000" dirty="0" smtClean="0">
                <a:ea typeface="宋体" pitchFamily="2" charset="-122"/>
              </a:rPr>
              <a:t>Over the Counter</a:t>
            </a:r>
          </a:p>
          <a:p>
            <a:pPr lvl="1" eaLnBrk="1" hangingPunct="1"/>
            <a:r>
              <a:rPr lang="en-US" altLang="zh-CN" sz="1800" dirty="0" smtClean="0">
                <a:ea typeface="宋体" pitchFamily="2" charset="-122"/>
              </a:rPr>
              <a:t>NASDAQ (National Association of </a:t>
            </a:r>
            <a:r>
              <a:rPr lang="en-US" altLang="zh-CN" sz="1800" u="sng" dirty="0" smtClean="0">
                <a:ea typeface="宋体" pitchFamily="2" charset="-122"/>
                <a:hlinkClick r:id="rId4"/>
              </a:rPr>
              <a:t>Securities Dealers</a:t>
            </a:r>
            <a:r>
              <a:rPr lang="en-US" altLang="zh-CN" sz="1800" dirty="0" smtClean="0">
                <a:ea typeface="宋体" pitchFamily="2" charset="-122"/>
              </a:rPr>
              <a:t> Automated Quotation )</a:t>
            </a:r>
          </a:p>
        </p:txBody>
      </p:sp>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500" b="1" dirty="0" smtClean="0">
                <a:solidFill>
                  <a:srgbClr val="002060"/>
                </a:solidFill>
              </a:rPr>
              <a:t>How </a:t>
            </a:r>
            <a:r>
              <a:rPr lang="en-US" altLang="zh-CN" sz="3500" b="1" dirty="0">
                <a:solidFill>
                  <a:srgbClr val="002060"/>
                </a:solidFill>
              </a:rPr>
              <a:t>Stocks trade</a:t>
            </a:r>
          </a:p>
        </p:txBody>
      </p:sp>
    </p:spTree>
    <p:extLst>
      <p:ext uri="{BB962C8B-B14F-4D97-AF65-F5344CB8AC3E}">
        <p14:creationId xmlns:p14="http://schemas.microsoft.com/office/powerpoint/2010/main" xmlns="" val="40245516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611188" y="908050"/>
            <a:ext cx="8153400" cy="860425"/>
          </a:xfrm>
        </p:spPr>
        <p:txBody>
          <a:bodyPr/>
          <a:lstStyle/>
          <a:p>
            <a:pPr eaLnBrk="1" hangingPunct="1"/>
            <a:r>
              <a:rPr lang="en-US" altLang="zh-CN" sz="1800" b="0" dirty="0" smtClean="0">
                <a:ea typeface="宋体" pitchFamily="2" charset="-122"/>
              </a:rPr>
              <a:t>Financial Markets</a:t>
            </a:r>
            <a:r>
              <a:rPr lang="en-US" altLang="zh-CN" sz="1600" dirty="0" smtClean="0">
                <a:ea typeface="宋体" pitchFamily="2" charset="-122"/>
              </a:rPr>
              <a:t/>
            </a:r>
            <a:br>
              <a:rPr lang="en-US" altLang="zh-CN" sz="1600" dirty="0" smtClean="0">
                <a:ea typeface="宋体" pitchFamily="2" charset="-122"/>
              </a:rPr>
            </a:br>
            <a:r>
              <a:rPr lang="en-US" altLang="zh-CN" sz="1600" dirty="0" smtClean="0">
                <a:ea typeface="宋体" pitchFamily="2" charset="-122"/>
              </a:rPr>
              <a:t> </a:t>
            </a:r>
            <a:r>
              <a:rPr lang="en-US" altLang="zh-CN" sz="1200" dirty="0" smtClean="0">
                <a:ea typeface="宋体" pitchFamily="2" charset="-122"/>
              </a:rPr>
              <a:t>Financial Securities are bought and sold in the marketplace. The market place is typically a stock exchange. The stock exchange provides a primary market where corporations, who wish to raise equity capital, can issue stock which is sold to investors</a:t>
            </a:r>
            <a:r>
              <a:rPr lang="en-US" altLang="zh-CN" sz="1000" dirty="0" smtClean="0">
                <a:ea typeface="宋体" pitchFamily="2" charset="-122"/>
              </a:rPr>
              <a:t>.</a:t>
            </a:r>
            <a:br>
              <a:rPr lang="en-US" altLang="zh-CN" sz="1000" dirty="0" smtClean="0">
                <a:ea typeface="宋体" pitchFamily="2" charset="-122"/>
              </a:rPr>
            </a:br>
            <a:endParaRPr lang="en-US" altLang="zh-CN" sz="1000" dirty="0" smtClean="0">
              <a:ea typeface="宋体" pitchFamily="2" charset="-122"/>
            </a:endParaRPr>
          </a:p>
        </p:txBody>
      </p:sp>
      <p:sp>
        <p:nvSpPr>
          <p:cNvPr id="17411" name="Rectangle 1027"/>
          <p:cNvSpPr>
            <a:spLocks noGrp="1" noChangeArrowheads="1"/>
          </p:cNvSpPr>
          <p:nvPr>
            <p:ph idx="1"/>
          </p:nvPr>
        </p:nvSpPr>
        <p:spPr>
          <a:xfrm>
            <a:off x="1371600" y="2112962"/>
            <a:ext cx="7016750" cy="4135438"/>
          </a:xfrm>
        </p:spPr>
        <p:txBody>
          <a:bodyPr/>
          <a:lstStyle/>
          <a:p>
            <a:pPr eaLnBrk="1" hangingPunct="1">
              <a:lnSpc>
                <a:spcPct val="90000"/>
              </a:lnSpc>
              <a:buFontTx/>
              <a:buChar char="•"/>
            </a:pPr>
            <a:r>
              <a:rPr lang="en-US" altLang="zh-CN" sz="1800" b="0" dirty="0" smtClean="0">
                <a:ea typeface="宋体" pitchFamily="2" charset="-122"/>
              </a:rPr>
              <a:t>The New York Stock Exchange (NYSE)</a:t>
            </a:r>
            <a:r>
              <a:rPr lang="en-US" altLang="zh-CN" sz="1800" dirty="0" smtClean="0">
                <a:ea typeface="宋体" pitchFamily="2" charset="-122"/>
              </a:rPr>
              <a:t> </a:t>
            </a:r>
          </a:p>
          <a:p>
            <a:pPr eaLnBrk="1" hangingPunct="1">
              <a:lnSpc>
                <a:spcPct val="90000"/>
              </a:lnSpc>
              <a:buFontTx/>
              <a:buChar char="•"/>
            </a:pPr>
            <a:endParaRPr lang="en-US" altLang="zh-CN" sz="1800" b="0" dirty="0" smtClean="0">
              <a:ea typeface="宋体" pitchFamily="2" charset="-122"/>
            </a:endParaRPr>
          </a:p>
          <a:p>
            <a:pPr eaLnBrk="1" hangingPunct="1">
              <a:lnSpc>
                <a:spcPct val="90000"/>
              </a:lnSpc>
              <a:buFontTx/>
              <a:buChar char="•"/>
            </a:pPr>
            <a:r>
              <a:rPr lang="en-US" altLang="zh-CN" sz="1800" b="0" dirty="0" smtClean="0">
                <a:ea typeface="宋体" pitchFamily="2" charset="-122"/>
              </a:rPr>
              <a:t>The American Stock Exchange (AMEX)</a:t>
            </a:r>
          </a:p>
          <a:p>
            <a:pPr eaLnBrk="1" hangingPunct="1">
              <a:lnSpc>
                <a:spcPct val="90000"/>
              </a:lnSpc>
              <a:buFontTx/>
              <a:buChar char="•"/>
            </a:pPr>
            <a:endParaRPr lang="en-US" altLang="zh-CN" sz="1800" b="0" dirty="0" smtClean="0">
              <a:ea typeface="宋体" pitchFamily="2" charset="-122"/>
            </a:endParaRPr>
          </a:p>
          <a:p>
            <a:pPr eaLnBrk="1" hangingPunct="1">
              <a:lnSpc>
                <a:spcPct val="90000"/>
              </a:lnSpc>
              <a:buFontTx/>
              <a:buChar char="•"/>
            </a:pPr>
            <a:r>
              <a:rPr lang="en-US" altLang="zh-CN" sz="1800" b="0" dirty="0" smtClean="0">
                <a:ea typeface="宋体" pitchFamily="2" charset="-122"/>
              </a:rPr>
              <a:t>The London Stock Exchange (LSE)</a:t>
            </a:r>
          </a:p>
          <a:p>
            <a:pPr eaLnBrk="1" hangingPunct="1">
              <a:lnSpc>
                <a:spcPct val="90000"/>
              </a:lnSpc>
              <a:buFontTx/>
              <a:buChar char="•"/>
            </a:pPr>
            <a:endParaRPr lang="en-US" altLang="zh-CN" sz="1800" b="0" dirty="0" smtClean="0">
              <a:ea typeface="宋体" pitchFamily="2" charset="-122"/>
            </a:endParaRPr>
          </a:p>
          <a:p>
            <a:pPr eaLnBrk="1" hangingPunct="1">
              <a:lnSpc>
                <a:spcPct val="90000"/>
              </a:lnSpc>
              <a:buFontTx/>
              <a:buChar char="•"/>
            </a:pPr>
            <a:r>
              <a:rPr lang="en-US" altLang="zh-CN" sz="1800" b="0" dirty="0" err="1" smtClean="0">
                <a:ea typeface="宋体" pitchFamily="2" charset="-122"/>
              </a:rPr>
              <a:t>Nasdaq</a:t>
            </a:r>
            <a:r>
              <a:rPr lang="en-US" altLang="zh-CN" sz="1800" b="0" dirty="0" smtClean="0">
                <a:ea typeface="宋体" pitchFamily="2" charset="-122"/>
              </a:rPr>
              <a:t> Stock Market (National Association of Securities Dealers   </a:t>
            </a:r>
          </a:p>
          <a:p>
            <a:pPr eaLnBrk="1" hangingPunct="1">
              <a:lnSpc>
                <a:spcPct val="90000"/>
              </a:lnSpc>
              <a:buFontTx/>
              <a:buNone/>
            </a:pPr>
            <a:r>
              <a:rPr lang="en-US" altLang="zh-CN" sz="1800" b="0" dirty="0" smtClean="0">
                <a:ea typeface="宋体" pitchFamily="2" charset="-122"/>
              </a:rPr>
              <a:t>      Automated Quotations) </a:t>
            </a:r>
          </a:p>
          <a:p>
            <a:pPr eaLnBrk="1" hangingPunct="1">
              <a:lnSpc>
                <a:spcPct val="90000"/>
              </a:lnSpc>
              <a:buFontTx/>
              <a:buChar char="•"/>
            </a:pPr>
            <a:endParaRPr lang="en-US" altLang="zh-CN" sz="1800" b="0" dirty="0" smtClean="0">
              <a:ea typeface="宋体" pitchFamily="2" charset="-122"/>
            </a:endParaRPr>
          </a:p>
          <a:p>
            <a:pPr eaLnBrk="1" hangingPunct="1">
              <a:lnSpc>
                <a:spcPct val="90000"/>
              </a:lnSpc>
              <a:buFontTx/>
              <a:buChar char="•"/>
            </a:pPr>
            <a:r>
              <a:rPr lang="en-US" altLang="zh-CN" sz="1800" b="0" dirty="0" smtClean="0">
                <a:ea typeface="宋体" pitchFamily="2" charset="-122"/>
              </a:rPr>
              <a:t>Over-the-counter (OTC) Market</a:t>
            </a:r>
          </a:p>
          <a:p>
            <a:pPr eaLnBrk="1" hangingPunct="1">
              <a:lnSpc>
                <a:spcPct val="90000"/>
              </a:lnSpc>
              <a:buFontTx/>
              <a:buChar char="•"/>
            </a:pPr>
            <a:endParaRPr lang="en-US" altLang="zh-CN" sz="1800" b="0" dirty="0" smtClean="0">
              <a:ea typeface="宋体" pitchFamily="2" charset="-122"/>
            </a:endParaRPr>
          </a:p>
          <a:p>
            <a:pPr eaLnBrk="1" hangingPunct="1">
              <a:lnSpc>
                <a:spcPct val="90000"/>
              </a:lnSpc>
              <a:buFontTx/>
              <a:buChar char="•"/>
            </a:pPr>
            <a:r>
              <a:rPr lang="en-US" altLang="zh-CN" sz="1800" b="0" dirty="0" smtClean="0">
                <a:ea typeface="宋体" pitchFamily="2" charset="-122"/>
              </a:rPr>
              <a:t>Boston Stock Exchange (BSE)  </a:t>
            </a:r>
          </a:p>
          <a:p>
            <a:pPr eaLnBrk="1" hangingPunct="1">
              <a:lnSpc>
                <a:spcPct val="90000"/>
              </a:lnSpc>
              <a:buClr>
                <a:schemeClr val="bg1"/>
              </a:buClr>
              <a:buFontTx/>
              <a:buNone/>
            </a:pPr>
            <a:r>
              <a:rPr lang="en-US" altLang="zh-CN" sz="1800" b="0" dirty="0" smtClean="0">
                <a:ea typeface="宋体" pitchFamily="2" charset="-122"/>
              </a:rPr>
              <a:t>      </a:t>
            </a:r>
            <a:endParaRPr lang="en-US" altLang="zh-CN" sz="1800" dirty="0" smtClean="0">
              <a:ea typeface="宋体" pitchFamily="2" charset="-122"/>
            </a:endParaRPr>
          </a:p>
          <a:p>
            <a:pPr eaLnBrk="1" hangingPunct="1">
              <a:lnSpc>
                <a:spcPct val="90000"/>
              </a:lnSpc>
              <a:buClr>
                <a:schemeClr val="bg1"/>
              </a:buClr>
              <a:buFontTx/>
              <a:buChar char="•"/>
            </a:pPr>
            <a:endParaRPr lang="en-US" altLang="zh-CN" sz="1800" dirty="0" smtClean="0">
              <a:ea typeface="宋体" pitchFamily="2" charset="-122"/>
            </a:endParaRPr>
          </a:p>
          <a:p>
            <a:pPr eaLnBrk="1" hangingPunct="1">
              <a:lnSpc>
                <a:spcPct val="90000"/>
              </a:lnSpc>
            </a:pPr>
            <a:endParaRPr lang="en-US" altLang="zh-CN" sz="1800" dirty="0" smtClean="0">
              <a:ea typeface="宋体" pitchFamily="2" charset="-122"/>
            </a:endParaRPr>
          </a:p>
        </p:txBody>
      </p:sp>
    </p:spTree>
    <p:extLst>
      <p:ext uri="{BB962C8B-B14F-4D97-AF65-F5344CB8AC3E}">
        <p14:creationId xmlns:p14="http://schemas.microsoft.com/office/powerpoint/2010/main" xmlns="" val="354152655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9088" y="1370013"/>
            <a:ext cx="8505825" cy="909637"/>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Market Capitalization</a:t>
            </a:r>
            <a:br>
              <a:rPr lang="en-US" altLang="zh-CN" sz="3500" b="1" dirty="0">
                <a:solidFill>
                  <a:srgbClr val="002060"/>
                </a:solidFill>
              </a:rPr>
            </a:br>
            <a:r>
              <a:rPr lang="en-US" altLang="zh-CN" sz="3500" b="1" dirty="0">
                <a:solidFill>
                  <a:srgbClr val="002060"/>
                </a:solidFill>
              </a:rPr>
              <a:t> </a:t>
            </a:r>
            <a:br>
              <a:rPr lang="en-US" altLang="zh-CN" sz="3500" b="1" dirty="0">
                <a:solidFill>
                  <a:srgbClr val="002060"/>
                </a:solidFill>
              </a:rPr>
            </a:br>
            <a:endParaRPr lang="en-US" altLang="zh-CN" sz="3500" b="1" dirty="0">
              <a:solidFill>
                <a:srgbClr val="002060"/>
              </a:solidFill>
            </a:endParaRPr>
          </a:p>
        </p:txBody>
      </p:sp>
      <p:sp>
        <p:nvSpPr>
          <p:cNvPr id="18435" name="Rectangle 3"/>
          <p:cNvSpPr>
            <a:spLocks noGrp="1" noChangeArrowheads="1"/>
          </p:cNvSpPr>
          <p:nvPr>
            <p:ph idx="1"/>
          </p:nvPr>
        </p:nvSpPr>
        <p:spPr>
          <a:xfrm>
            <a:off x="319088" y="2363788"/>
            <a:ext cx="8505825" cy="3314700"/>
          </a:xfrm>
        </p:spPr>
        <p:txBody>
          <a:bodyPr/>
          <a:lstStyle/>
          <a:p>
            <a:pPr eaLnBrk="1" hangingPunct="1">
              <a:lnSpc>
                <a:spcPct val="75000"/>
              </a:lnSpc>
            </a:pPr>
            <a:r>
              <a:rPr lang="en-US" altLang="zh-CN" sz="2000" dirty="0" smtClean="0">
                <a:latin typeface="+mj-lt"/>
                <a:ea typeface="宋体" pitchFamily="2" charset="-122"/>
              </a:rPr>
              <a:t>Companies share price multiplied by the number of shares  outstanding. GE is a 340 billion dollar company  because it  has 10 million shares trading at about 34 dollars.</a:t>
            </a:r>
          </a:p>
          <a:p>
            <a:pPr eaLnBrk="1" hangingPunct="1">
              <a:lnSpc>
                <a:spcPct val="75000"/>
              </a:lnSpc>
            </a:pPr>
            <a:endParaRPr lang="en-US" altLang="zh-CN" sz="2000" dirty="0" smtClean="0">
              <a:latin typeface="+mj-lt"/>
              <a:ea typeface="宋体" pitchFamily="2" charset="-122"/>
            </a:endParaRPr>
          </a:p>
          <a:p>
            <a:pPr eaLnBrk="1" hangingPunct="1">
              <a:lnSpc>
                <a:spcPct val="75000"/>
              </a:lnSpc>
            </a:pPr>
            <a:r>
              <a:rPr lang="en-US" altLang="zh-CN" sz="2000" dirty="0" smtClean="0">
                <a:latin typeface="+mj-lt"/>
                <a:ea typeface="宋体" pitchFamily="2" charset="-122"/>
              </a:rPr>
              <a:t>Large cap stocks</a:t>
            </a:r>
          </a:p>
          <a:p>
            <a:pPr lvl="1" eaLnBrk="1" hangingPunct="1">
              <a:lnSpc>
                <a:spcPct val="75000"/>
              </a:lnSpc>
            </a:pPr>
            <a:r>
              <a:rPr lang="en-US" altLang="zh-CN" sz="2000" dirty="0" smtClean="0">
                <a:latin typeface="+mj-lt"/>
                <a:ea typeface="宋体" pitchFamily="2" charset="-122"/>
              </a:rPr>
              <a:t>market values of 5 billion or more</a:t>
            </a:r>
          </a:p>
          <a:p>
            <a:pPr eaLnBrk="1" hangingPunct="1">
              <a:lnSpc>
                <a:spcPct val="75000"/>
              </a:lnSpc>
            </a:pPr>
            <a:r>
              <a:rPr lang="en-US" altLang="zh-CN" sz="2000" dirty="0" smtClean="0">
                <a:latin typeface="+mj-lt"/>
                <a:ea typeface="宋体" pitchFamily="2" charset="-122"/>
              </a:rPr>
              <a:t>Mid cap stocks</a:t>
            </a:r>
          </a:p>
          <a:p>
            <a:pPr lvl="1" eaLnBrk="1" hangingPunct="1">
              <a:lnSpc>
                <a:spcPct val="75000"/>
              </a:lnSpc>
            </a:pPr>
            <a:r>
              <a:rPr lang="en-US" altLang="zh-CN" sz="2000" dirty="0" smtClean="0">
                <a:latin typeface="+mj-lt"/>
                <a:ea typeface="宋体" pitchFamily="2" charset="-122"/>
              </a:rPr>
              <a:t>market values 1 billion to 5</a:t>
            </a:r>
          </a:p>
          <a:p>
            <a:pPr eaLnBrk="1" hangingPunct="1">
              <a:lnSpc>
                <a:spcPct val="75000"/>
              </a:lnSpc>
            </a:pPr>
            <a:r>
              <a:rPr lang="en-US" altLang="zh-CN" sz="2000" dirty="0" smtClean="0">
                <a:latin typeface="+mj-lt"/>
                <a:ea typeface="宋体" pitchFamily="2" charset="-122"/>
              </a:rPr>
              <a:t>Small cap stocks</a:t>
            </a:r>
          </a:p>
          <a:p>
            <a:pPr lvl="1" eaLnBrk="1" hangingPunct="1">
              <a:lnSpc>
                <a:spcPct val="75000"/>
              </a:lnSpc>
            </a:pPr>
            <a:r>
              <a:rPr lang="en-US" altLang="zh-CN" sz="2000" dirty="0" smtClean="0">
                <a:latin typeface="+mj-lt"/>
                <a:ea typeface="宋体" pitchFamily="2" charset="-122"/>
              </a:rPr>
              <a:t>market values under 1 billion</a:t>
            </a:r>
          </a:p>
          <a:p>
            <a:pPr eaLnBrk="1" hangingPunct="1">
              <a:lnSpc>
                <a:spcPct val="75000"/>
              </a:lnSpc>
              <a:buFont typeface="Arial" pitchFamily="34" charset="0"/>
              <a:buNone/>
            </a:pPr>
            <a:r>
              <a:rPr lang="en-US" altLang="zh-CN" sz="1400" dirty="0" smtClean="0">
                <a:ea typeface="宋体" pitchFamily="2" charset="-122"/>
              </a:rPr>
              <a:t> </a:t>
            </a:r>
          </a:p>
          <a:p>
            <a:pPr eaLnBrk="1" hangingPunct="1">
              <a:lnSpc>
                <a:spcPct val="75000"/>
              </a:lnSpc>
            </a:pPr>
            <a:endParaRPr lang="en-US" altLang="zh-CN" sz="1400" dirty="0" smtClean="0">
              <a:ea typeface="宋体" pitchFamily="2" charset="-122"/>
            </a:endParaRPr>
          </a:p>
        </p:txBody>
      </p:sp>
    </p:spTree>
    <p:extLst>
      <p:ext uri="{BB962C8B-B14F-4D97-AF65-F5344CB8AC3E}">
        <p14:creationId xmlns:p14="http://schemas.microsoft.com/office/powerpoint/2010/main" xmlns="" val="68874505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7"/>
          <p:cNvSpPr>
            <a:spLocks noGrp="1" noChangeArrowheads="1"/>
          </p:cNvSpPr>
          <p:nvPr>
            <p:ph idx="1"/>
          </p:nvPr>
        </p:nvSpPr>
        <p:spPr>
          <a:xfrm>
            <a:off x="611188" y="1700213"/>
            <a:ext cx="7085012" cy="4135437"/>
          </a:xfrm>
        </p:spPr>
        <p:txBody>
          <a:bodyPr/>
          <a:lstStyle/>
          <a:p>
            <a:pPr eaLnBrk="1" hangingPunct="1">
              <a:lnSpc>
                <a:spcPct val="90000"/>
              </a:lnSpc>
              <a:buFontTx/>
              <a:buChar char="•"/>
            </a:pPr>
            <a:r>
              <a:rPr lang="en-US" altLang="zh-CN" sz="2000" b="0" dirty="0" smtClean="0">
                <a:latin typeface="+mj-lt"/>
                <a:ea typeface="宋体" pitchFamily="2" charset="-122"/>
                <a:cs typeface="Times New Roman" pitchFamily="18" charset="0"/>
              </a:rPr>
              <a:t>Dow Jones Industrial Average (DJIA)</a:t>
            </a:r>
            <a:r>
              <a:rPr lang="en-US" altLang="zh-CN" sz="2000" dirty="0" smtClean="0">
                <a:latin typeface="+mj-lt"/>
                <a:ea typeface="宋体" pitchFamily="2" charset="-122"/>
                <a:cs typeface="Times New Roman" pitchFamily="18" charset="0"/>
              </a:rPr>
              <a:t> </a:t>
            </a:r>
          </a:p>
          <a:p>
            <a:pPr eaLnBrk="1" hangingPunct="1">
              <a:lnSpc>
                <a:spcPct val="90000"/>
              </a:lnSpc>
              <a:buFontTx/>
              <a:buChar char="•"/>
            </a:pPr>
            <a:endParaRPr lang="en-US" altLang="zh-CN" sz="2000" dirty="0" smtClean="0">
              <a:latin typeface="+mj-lt"/>
              <a:ea typeface="宋体" pitchFamily="2" charset="-122"/>
              <a:cs typeface="Times New Roman" pitchFamily="18" charset="0"/>
            </a:endParaRPr>
          </a:p>
          <a:p>
            <a:pPr eaLnBrk="1" hangingPunct="1">
              <a:lnSpc>
                <a:spcPct val="90000"/>
              </a:lnSpc>
              <a:buFontTx/>
              <a:buChar char="•"/>
            </a:pPr>
            <a:r>
              <a:rPr lang="en-US" altLang="zh-CN" sz="2000" b="0" dirty="0" smtClean="0">
                <a:latin typeface="+mj-lt"/>
                <a:ea typeface="宋体" pitchFamily="2" charset="-122"/>
                <a:cs typeface="Times New Roman" pitchFamily="18" charset="0"/>
              </a:rPr>
              <a:t> Standard &amp; </a:t>
            </a:r>
            <a:r>
              <a:rPr lang="en-US" altLang="zh-CN" sz="2000" b="0" dirty="0" err="1" smtClean="0">
                <a:latin typeface="+mj-lt"/>
                <a:ea typeface="宋体" pitchFamily="2" charset="-122"/>
                <a:cs typeface="Times New Roman" pitchFamily="18" charset="0"/>
              </a:rPr>
              <a:t>Poors</a:t>
            </a:r>
            <a:r>
              <a:rPr lang="en-US" altLang="zh-CN" sz="2000" b="0" dirty="0" smtClean="0">
                <a:latin typeface="+mj-lt"/>
                <a:ea typeface="宋体" pitchFamily="2" charset="-122"/>
                <a:cs typeface="Times New Roman" pitchFamily="18" charset="0"/>
              </a:rPr>
              <a:t> Composite Index (S&amp;P 500)</a:t>
            </a:r>
            <a:r>
              <a:rPr lang="en-US" altLang="zh-CN" sz="2000" dirty="0" smtClean="0">
                <a:latin typeface="+mj-lt"/>
                <a:ea typeface="宋体" pitchFamily="2" charset="-122"/>
                <a:cs typeface="Times New Roman" pitchFamily="18" charset="0"/>
              </a:rPr>
              <a:t> </a:t>
            </a:r>
          </a:p>
          <a:p>
            <a:pPr eaLnBrk="1" hangingPunct="1">
              <a:lnSpc>
                <a:spcPct val="90000"/>
              </a:lnSpc>
              <a:buFontTx/>
              <a:buNone/>
            </a:pPr>
            <a:r>
              <a:rPr lang="en-US" altLang="zh-CN" sz="2000" dirty="0" smtClean="0">
                <a:latin typeface="+mj-lt"/>
                <a:ea typeface="宋体" pitchFamily="2" charset="-122"/>
                <a:cs typeface="Times New Roman" pitchFamily="18" charset="0"/>
              </a:rPr>
              <a:t> </a:t>
            </a:r>
          </a:p>
          <a:p>
            <a:pPr eaLnBrk="1" hangingPunct="1">
              <a:lnSpc>
                <a:spcPct val="90000"/>
              </a:lnSpc>
              <a:buFontTx/>
              <a:buChar char="•"/>
            </a:pPr>
            <a:r>
              <a:rPr lang="en-US" altLang="zh-CN" sz="2000" b="0" dirty="0" smtClean="0">
                <a:latin typeface="+mj-lt"/>
                <a:ea typeface="宋体" pitchFamily="2" charset="-122"/>
                <a:cs typeface="Times New Roman" pitchFamily="18" charset="0"/>
              </a:rPr>
              <a:t> S&amp;P Midcap 400</a:t>
            </a:r>
          </a:p>
          <a:p>
            <a:pPr eaLnBrk="1" hangingPunct="1">
              <a:lnSpc>
                <a:spcPct val="90000"/>
              </a:lnSpc>
              <a:buFontTx/>
              <a:buChar char="•"/>
            </a:pPr>
            <a:endParaRPr lang="en-US" altLang="zh-CN" sz="2000" b="0" dirty="0" smtClean="0">
              <a:latin typeface="+mj-lt"/>
              <a:ea typeface="宋体" pitchFamily="2" charset="-122"/>
              <a:cs typeface="Times New Roman" pitchFamily="18" charset="0"/>
            </a:endParaRPr>
          </a:p>
          <a:p>
            <a:pPr eaLnBrk="1" hangingPunct="1">
              <a:lnSpc>
                <a:spcPct val="90000"/>
              </a:lnSpc>
              <a:buFontTx/>
              <a:buChar char="•"/>
            </a:pPr>
            <a:r>
              <a:rPr lang="en-US" altLang="zh-CN" sz="2000" dirty="0" smtClean="0">
                <a:latin typeface="+mj-lt"/>
                <a:ea typeface="宋体" pitchFamily="2" charset="-122"/>
                <a:cs typeface="Times New Roman" pitchFamily="18" charset="0"/>
              </a:rPr>
              <a:t> </a:t>
            </a:r>
            <a:r>
              <a:rPr lang="en-US" altLang="zh-CN" sz="2000" b="0" dirty="0" smtClean="0">
                <a:latin typeface="+mj-lt"/>
                <a:ea typeface="宋体" pitchFamily="2" charset="-122"/>
                <a:cs typeface="Times New Roman" pitchFamily="18" charset="0"/>
              </a:rPr>
              <a:t>Russell 1000</a:t>
            </a:r>
          </a:p>
          <a:p>
            <a:pPr eaLnBrk="1" hangingPunct="1">
              <a:lnSpc>
                <a:spcPct val="90000"/>
              </a:lnSpc>
              <a:buFontTx/>
              <a:buChar char="•"/>
            </a:pPr>
            <a:endParaRPr lang="en-US" altLang="zh-CN" sz="2000" b="0" dirty="0" smtClean="0">
              <a:latin typeface="+mj-lt"/>
              <a:ea typeface="宋体" pitchFamily="2" charset="-122"/>
              <a:cs typeface="Times New Roman" pitchFamily="18" charset="0"/>
            </a:endParaRPr>
          </a:p>
          <a:p>
            <a:pPr eaLnBrk="1" hangingPunct="1">
              <a:lnSpc>
                <a:spcPct val="90000"/>
              </a:lnSpc>
              <a:buFontTx/>
              <a:buChar char="•"/>
            </a:pPr>
            <a:r>
              <a:rPr lang="en-US" altLang="zh-CN" sz="2000" b="0" dirty="0" smtClean="0">
                <a:latin typeface="+mj-lt"/>
                <a:ea typeface="宋体" pitchFamily="2" charset="-122"/>
                <a:cs typeface="Times New Roman" pitchFamily="18" charset="0"/>
              </a:rPr>
              <a:t> Russell 2000</a:t>
            </a:r>
            <a:endParaRPr lang="en-US" altLang="zh-CN" sz="2000" dirty="0" smtClean="0">
              <a:latin typeface="+mj-lt"/>
              <a:ea typeface="宋体" pitchFamily="2" charset="-122"/>
              <a:cs typeface="Times New Roman" pitchFamily="18" charset="0"/>
            </a:endParaRPr>
          </a:p>
          <a:p>
            <a:pPr eaLnBrk="1" hangingPunct="1">
              <a:lnSpc>
                <a:spcPct val="90000"/>
              </a:lnSpc>
              <a:buFontTx/>
              <a:buNone/>
            </a:pPr>
            <a:endParaRPr lang="en-US" altLang="zh-CN" sz="2000" dirty="0" smtClean="0">
              <a:latin typeface="+mj-lt"/>
              <a:ea typeface="宋体" pitchFamily="2" charset="-122"/>
              <a:cs typeface="Times New Roman" pitchFamily="18" charset="0"/>
            </a:endParaRPr>
          </a:p>
          <a:p>
            <a:pPr eaLnBrk="1" hangingPunct="1">
              <a:lnSpc>
                <a:spcPct val="90000"/>
              </a:lnSpc>
              <a:buFontTx/>
              <a:buChar char="•"/>
            </a:pPr>
            <a:r>
              <a:rPr lang="en-US" altLang="zh-CN" sz="2000" dirty="0" smtClean="0">
                <a:latin typeface="+mj-lt"/>
                <a:ea typeface="宋体" pitchFamily="2" charset="-122"/>
                <a:cs typeface="Times New Roman" pitchFamily="18" charset="0"/>
              </a:rPr>
              <a:t> </a:t>
            </a:r>
            <a:r>
              <a:rPr lang="en-US" altLang="zh-CN" sz="2000" b="0" dirty="0" smtClean="0">
                <a:latin typeface="+mj-lt"/>
                <a:ea typeface="宋体" pitchFamily="2" charset="-122"/>
                <a:cs typeface="Times New Roman" pitchFamily="18" charset="0"/>
              </a:rPr>
              <a:t>EAFE – Europe, Australia, Far East Index</a:t>
            </a:r>
            <a:endParaRPr lang="en-US" altLang="zh-CN" sz="2000" b="0" dirty="0" smtClean="0">
              <a:solidFill>
                <a:schemeClr val="tx2"/>
              </a:solidFill>
              <a:latin typeface="+mj-lt"/>
              <a:ea typeface="宋体" pitchFamily="2" charset="-122"/>
              <a:cs typeface="Times New Roman" pitchFamily="18" charset="0"/>
            </a:endParaRPr>
          </a:p>
          <a:p>
            <a:pPr eaLnBrk="1" hangingPunct="1"/>
            <a:endParaRPr lang="zh-CN" altLang="en-US" sz="2000" dirty="0" smtClean="0">
              <a:latin typeface="+mj-lt"/>
              <a:ea typeface="宋体" pitchFamily="2" charset="-122"/>
              <a:cs typeface="Times New Roman" pitchFamily="18" charset="0"/>
            </a:endParaRPr>
          </a:p>
        </p:txBody>
      </p:sp>
      <p:sp>
        <p:nvSpPr>
          <p:cNvPr id="19459" name="Rectangle 1029"/>
          <p:cNvSpPr>
            <a:spLocks noChangeArrowheads="1"/>
          </p:cNvSpPr>
          <p:nvPr/>
        </p:nvSpPr>
        <p:spPr bwMode="auto">
          <a:xfrm>
            <a:off x="685800" y="53340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Stock Market </a:t>
            </a:r>
            <a:r>
              <a:rPr lang="en-US" altLang="zh-CN" sz="3500" b="1" dirty="0" smtClean="0">
                <a:solidFill>
                  <a:srgbClr val="002060"/>
                </a:solidFill>
                <a:latin typeface="+mj-lt"/>
                <a:ea typeface="+mj-ea"/>
                <a:cs typeface="+mj-cs"/>
              </a:rPr>
              <a:t>Index</a:t>
            </a:r>
            <a:endParaRPr lang="en-US" altLang="zh-CN" sz="3500" b="1" dirty="0">
              <a:solidFill>
                <a:srgbClr val="002060"/>
              </a:solidFill>
              <a:latin typeface="+mj-lt"/>
              <a:ea typeface="+mj-ea"/>
              <a:cs typeface="+mj-cs"/>
            </a:endParaRPr>
          </a:p>
        </p:txBody>
      </p:sp>
    </p:spTree>
    <p:extLst>
      <p:ext uri="{BB962C8B-B14F-4D97-AF65-F5344CB8AC3E}">
        <p14:creationId xmlns:p14="http://schemas.microsoft.com/office/powerpoint/2010/main" xmlns="" val="199320215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4213" y="1628775"/>
            <a:ext cx="7632700" cy="1516063"/>
          </a:xfrm>
        </p:spPr>
        <p:txBody>
          <a:bodyPr/>
          <a:lstStyle/>
          <a:p>
            <a:pPr algn="l" eaLnBrk="1" hangingPunct="1"/>
            <a:r>
              <a:rPr lang="en-US" altLang="zh-CN" sz="2000" dirty="0" smtClean="0">
                <a:ea typeface="宋体" pitchFamily="2" charset="-122"/>
              </a:rPr>
              <a:t>A bond is an interest bearing promise to pay a specified sum of money on a specific date. It is also described as a contractual obligation of the borrower to make payments of interest and repayment of principal on borrowed funds.</a:t>
            </a:r>
            <a:r>
              <a:rPr lang="en-US" altLang="zh-CN" sz="2000" b="0" dirty="0" smtClean="0">
                <a:ea typeface="宋体" pitchFamily="2" charset="-122"/>
              </a:rPr>
              <a:t>   </a:t>
            </a:r>
          </a:p>
        </p:txBody>
      </p:sp>
      <p:sp>
        <p:nvSpPr>
          <p:cNvPr id="20483" name="Rectangle 2"/>
          <p:cNvSpPr>
            <a:spLocks noChangeArrowheads="1"/>
          </p:cNvSpPr>
          <p:nvPr/>
        </p:nvSpPr>
        <p:spPr bwMode="auto">
          <a:xfrm>
            <a:off x="685800" y="53340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Bonds or Fixed Income Securities</a:t>
            </a:r>
          </a:p>
        </p:txBody>
      </p:sp>
    </p:spTree>
    <p:extLst>
      <p:ext uri="{BB962C8B-B14F-4D97-AF65-F5344CB8AC3E}">
        <p14:creationId xmlns:p14="http://schemas.microsoft.com/office/powerpoint/2010/main" xmlns="" val="194915793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026"/>
          <p:cNvSpPr txBox="1">
            <a:spLocks noChangeArrowheads="1"/>
          </p:cNvSpPr>
          <p:nvPr/>
        </p:nvSpPr>
        <p:spPr bwMode="auto">
          <a:xfrm>
            <a:off x="381000" y="1219200"/>
            <a:ext cx="8534400" cy="4853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sz="1400" b="1" dirty="0">
                <a:ea typeface="宋体" pitchFamily="2" charset="-122"/>
                <a:cs typeface="Times New Roman" pitchFamily="18" charset="0"/>
              </a:rPr>
              <a:t>Interest rate (</a:t>
            </a:r>
            <a:r>
              <a:rPr lang="en-US" altLang="zh-CN" sz="1400" b="1" dirty="0" smtClean="0">
                <a:ea typeface="宋体" pitchFamily="2" charset="-122"/>
                <a:cs typeface="Times New Roman" pitchFamily="18" charset="0"/>
              </a:rPr>
              <a:t>coupon rate)</a:t>
            </a:r>
            <a:r>
              <a:rPr lang="en-US" altLang="zh-CN" sz="1400" dirty="0" smtClean="0">
                <a:ea typeface="宋体" pitchFamily="2" charset="-122"/>
                <a:cs typeface="Times New Roman" pitchFamily="18" charset="0"/>
              </a:rPr>
              <a:t> </a:t>
            </a:r>
            <a:r>
              <a:rPr lang="en-US" altLang="zh-CN" sz="1400" dirty="0">
                <a:ea typeface="宋体" pitchFamily="2" charset="-122"/>
                <a:cs typeface="Times New Roman" pitchFamily="18" charset="0"/>
              </a:rPr>
              <a:t>-The interest rate on a bond security  The issuer promises to pay the owner until maturity. It is expressed as </a:t>
            </a:r>
            <a:r>
              <a:rPr lang="en-US" altLang="zh-CN" sz="1400" dirty="0" smtClean="0">
                <a:ea typeface="宋体" pitchFamily="2" charset="-122"/>
                <a:cs typeface="Times New Roman" pitchFamily="18" charset="0"/>
              </a:rPr>
              <a:t>Fixed</a:t>
            </a:r>
            <a:r>
              <a:rPr lang="en-US" altLang="zh-CN" sz="1400" dirty="0">
                <a:ea typeface="宋体" pitchFamily="2" charset="-122"/>
                <a:cs typeface="Times New Roman" pitchFamily="18" charset="0"/>
              </a:rPr>
              <a:t>, Variable/Floating, or Zero Coupon.</a:t>
            </a:r>
          </a:p>
          <a:p>
            <a:pPr eaLnBrk="1" hangingPunct="1"/>
            <a:r>
              <a:rPr lang="en-US" altLang="zh-CN" sz="1400" dirty="0">
                <a:ea typeface="宋体" pitchFamily="2" charset="-122"/>
                <a:cs typeface="Times New Roman" pitchFamily="18" charset="0"/>
              </a:rPr>
              <a:t>                </a:t>
            </a:r>
          </a:p>
          <a:p>
            <a:pPr eaLnBrk="1" hangingPunct="1">
              <a:lnSpc>
                <a:spcPct val="90000"/>
              </a:lnSpc>
              <a:spcBef>
                <a:spcPct val="20000"/>
              </a:spcBef>
            </a:pPr>
            <a:r>
              <a:rPr lang="en-US" altLang="zh-CN" sz="1400" b="1" dirty="0">
                <a:ea typeface="宋体" pitchFamily="2" charset="-122"/>
                <a:cs typeface="Times New Roman" pitchFamily="18" charset="0"/>
              </a:rPr>
              <a:t>Dated date  (or issue date)- </a:t>
            </a:r>
            <a:r>
              <a:rPr lang="en-US" altLang="zh-CN" sz="1400" dirty="0">
                <a:ea typeface="宋体" pitchFamily="2" charset="-122"/>
                <a:cs typeface="Times New Roman" pitchFamily="18" charset="0"/>
              </a:rPr>
              <a:t>The date a bond is issued. The first interest payment is calculated from the dated date to first income date.</a:t>
            </a:r>
          </a:p>
          <a:p>
            <a:pPr eaLnBrk="1" hangingPunct="1">
              <a:lnSpc>
                <a:spcPct val="90000"/>
              </a:lnSpc>
              <a:spcBef>
                <a:spcPct val="20000"/>
              </a:spcBef>
            </a:pPr>
            <a:endParaRPr lang="en-US" altLang="zh-CN" sz="1400" dirty="0">
              <a:ea typeface="宋体" pitchFamily="2" charset="-122"/>
              <a:cs typeface="Times New Roman" pitchFamily="18" charset="0"/>
            </a:endParaRPr>
          </a:p>
          <a:p>
            <a:pPr eaLnBrk="1" hangingPunct="1"/>
            <a:r>
              <a:rPr lang="en-US" altLang="zh-CN" sz="1400" b="1" dirty="0">
                <a:ea typeface="宋体" pitchFamily="2" charset="-122"/>
                <a:cs typeface="Times New Roman" pitchFamily="18" charset="0"/>
              </a:rPr>
              <a:t>Maturity-</a:t>
            </a:r>
            <a:r>
              <a:rPr lang="en-US" altLang="zh-CN" sz="1400" dirty="0">
                <a:ea typeface="宋体" pitchFamily="2" charset="-122"/>
                <a:cs typeface="Times New Roman" pitchFamily="18" charset="0"/>
              </a:rPr>
              <a:t> The maturity date is the date upon which the principal of a security becomes due and payable to the security holder. </a:t>
            </a:r>
          </a:p>
          <a:p>
            <a:pPr eaLnBrk="1" hangingPunct="1"/>
            <a:endParaRPr lang="en-US" altLang="zh-CN" sz="1400" dirty="0">
              <a:ea typeface="宋体" pitchFamily="2" charset="-122"/>
              <a:cs typeface="Times New Roman" pitchFamily="18" charset="0"/>
            </a:endParaRPr>
          </a:p>
          <a:p>
            <a:pPr eaLnBrk="1" hangingPunct="1"/>
            <a:r>
              <a:rPr lang="en-US" altLang="zh-CN" sz="1400" b="1" dirty="0" smtClean="0">
                <a:ea typeface="宋体" pitchFamily="2" charset="-122"/>
                <a:cs typeface="Times New Roman" pitchFamily="18" charset="0"/>
              </a:rPr>
              <a:t>Par </a:t>
            </a:r>
            <a:r>
              <a:rPr lang="en-US" altLang="zh-CN" sz="1400" b="1" dirty="0">
                <a:ea typeface="宋体" pitchFamily="2" charset="-122"/>
                <a:cs typeface="Times New Roman" pitchFamily="18" charset="0"/>
              </a:rPr>
              <a:t>Amount</a:t>
            </a:r>
            <a:r>
              <a:rPr lang="en-US" altLang="zh-CN" sz="1400" dirty="0">
                <a:ea typeface="宋体" pitchFamily="2" charset="-122"/>
                <a:cs typeface="Times New Roman" pitchFamily="18" charset="0"/>
              </a:rPr>
              <a:t>-</a:t>
            </a:r>
            <a:r>
              <a:rPr lang="en-US" altLang="zh-CN" sz="1400" b="1" dirty="0">
                <a:ea typeface="宋体" pitchFamily="2" charset="-122"/>
                <a:cs typeface="Times New Roman" pitchFamily="18" charset="0"/>
              </a:rPr>
              <a:t> </a:t>
            </a:r>
            <a:r>
              <a:rPr lang="en-US" altLang="zh-CN" sz="1400" dirty="0">
                <a:ea typeface="宋体" pitchFamily="2" charset="-122"/>
                <a:cs typeface="Times New Roman" pitchFamily="18" charset="0"/>
              </a:rPr>
              <a:t>Face value of the bond (security) as given on the certificate or instrument multiplied by the number of bonds held, in dollars. </a:t>
            </a:r>
          </a:p>
          <a:p>
            <a:pPr eaLnBrk="1" hangingPunct="1"/>
            <a:endParaRPr lang="en-US" altLang="zh-CN" sz="1400" dirty="0">
              <a:ea typeface="宋体" pitchFamily="2" charset="-122"/>
              <a:cs typeface="Times New Roman" pitchFamily="18" charset="0"/>
            </a:endParaRPr>
          </a:p>
          <a:p>
            <a:pPr eaLnBrk="1" hangingPunct="1"/>
            <a:r>
              <a:rPr lang="en-US" altLang="zh-CN" sz="1400" b="1" dirty="0">
                <a:ea typeface="宋体" pitchFamily="2" charset="-122"/>
                <a:cs typeface="Times New Roman" pitchFamily="18" charset="0"/>
              </a:rPr>
              <a:t>Coupon - </a:t>
            </a:r>
            <a:r>
              <a:rPr lang="en-US" altLang="zh-CN" sz="1400" dirty="0">
                <a:ea typeface="宋体" pitchFamily="2" charset="-122"/>
                <a:cs typeface="Times New Roman" pitchFamily="18" charset="0"/>
              </a:rPr>
              <a:t>a bonds coupon or coupon rate is the interest you receive each year.</a:t>
            </a:r>
          </a:p>
          <a:p>
            <a:pPr eaLnBrk="1" hangingPunct="1"/>
            <a:r>
              <a:rPr lang="en-US" altLang="zh-CN" sz="1400" dirty="0">
                <a:ea typeface="宋体" pitchFamily="2" charset="-122"/>
                <a:cs typeface="Times New Roman" pitchFamily="18" charset="0"/>
              </a:rPr>
              <a:t> </a:t>
            </a:r>
          </a:p>
          <a:p>
            <a:pPr eaLnBrk="1" hangingPunct="1"/>
            <a:r>
              <a:rPr lang="en-US" altLang="zh-CN" sz="1400" b="1" dirty="0">
                <a:ea typeface="宋体" pitchFamily="2" charset="-122"/>
                <a:cs typeface="Times New Roman" pitchFamily="18" charset="0"/>
              </a:rPr>
              <a:t>Par Value - </a:t>
            </a:r>
            <a:r>
              <a:rPr lang="en-US" altLang="zh-CN" sz="1400" dirty="0">
                <a:ea typeface="宋体" pitchFamily="2" charset="-122"/>
                <a:cs typeface="Times New Roman" pitchFamily="18" charset="0"/>
              </a:rPr>
              <a:t>known as face value is the amount the bond issuer  agrees to pay at maturity. bonds often trade above or below par. Buying below par is a discount, above par is  premium</a:t>
            </a:r>
          </a:p>
          <a:p>
            <a:pPr eaLnBrk="1" hangingPunct="1"/>
            <a:endParaRPr lang="en-US" altLang="zh-CN" sz="1400" dirty="0">
              <a:ea typeface="宋体" pitchFamily="2" charset="-122"/>
              <a:cs typeface="Times New Roman" pitchFamily="18" charset="0"/>
            </a:endParaRPr>
          </a:p>
          <a:p>
            <a:pPr eaLnBrk="1" hangingPunct="1"/>
            <a:r>
              <a:rPr lang="en-US" altLang="zh-CN" sz="1400" b="1" dirty="0">
                <a:ea typeface="宋体" pitchFamily="2" charset="-122"/>
                <a:cs typeface="Times New Roman" pitchFamily="18" charset="0"/>
              </a:rPr>
              <a:t>Yield</a:t>
            </a:r>
            <a:r>
              <a:rPr lang="en-US" altLang="zh-CN" sz="1400" dirty="0">
                <a:ea typeface="宋体" pitchFamily="2" charset="-122"/>
                <a:cs typeface="Times New Roman" pitchFamily="18" charset="0"/>
              </a:rPr>
              <a:t> - effective rate of interest paid on a bond, calculated by the coupon rate divided by the bond's market price. Furthermore, for any </a:t>
            </a:r>
            <a:r>
              <a:rPr lang="en-US" altLang="zh-CN" sz="1400" u="sng" dirty="0">
                <a:ea typeface="宋体" pitchFamily="2" charset="-122"/>
                <a:cs typeface="Times New Roman" pitchFamily="18" charset="0"/>
                <a:hlinkClick r:id="rId3"/>
              </a:rPr>
              <a:t>investment</a:t>
            </a:r>
            <a:r>
              <a:rPr lang="en-US" altLang="zh-CN" sz="1400" dirty="0">
                <a:ea typeface="宋体" pitchFamily="2" charset="-122"/>
                <a:cs typeface="Times New Roman" pitchFamily="18" charset="0"/>
              </a:rPr>
              <a:t>, yield is the annual rate of return expressed as a percentage </a:t>
            </a:r>
          </a:p>
          <a:p>
            <a:pPr eaLnBrk="1" hangingPunct="1"/>
            <a:endParaRPr lang="en-US" altLang="zh-CN" sz="1400" dirty="0">
              <a:ea typeface="宋体" pitchFamily="2" charset="-122"/>
              <a:cs typeface="Times New Roman" pitchFamily="18" charset="0"/>
            </a:endParaRPr>
          </a:p>
          <a:p>
            <a:pPr eaLnBrk="1" hangingPunct="1"/>
            <a:r>
              <a:rPr lang="en-US" altLang="zh-CN" sz="1400" b="1" dirty="0">
                <a:ea typeface="宋体" pitchFamily="2" charset="-122"/>
                <a:cs typeface="Times New Roman" pitchFamily="18" charset="0"/>
              </a:rPr>
              <a:t>Yield to Maturity</a:t>
            </a:r>
            <a:r>
              <a:rPr lang="en-US" altLang="zh-CN" sz="1400" dirty="0">
                <a:ea typeface="宋体" pitchFamily="2" charset="-122"/>
                <a:cs typeface="Times New Roman" pitchFamily="18" charset="0"/>
              </a:rPr>
              <a:t> - The rate of return anticipated on a bond if it is held until the maturity date. YTM is considered a long term bond yield expressed as an annual rate. </a:t>
            </a:r>
            <a:endParaRPr lang="en-US" altLang="zh-CN" sz="1400" b="1" dirty="0">
              <a:latin typeface="Tahoma" pitchFamily="34" charset="0"/>
              <a:ea typeface="宋体" pitchFamily="2" charset="-122"/>
              <a:cs typeface="Times New Roman" pitchFamily="18" charset="0"/>
            </a:endParaRPr>
          </a:p>
        </p:txBody>
      </p:sp>
      <p:sp>
        <p:nvSpPr>
          <p:cNvPr id="21507" name="Rectangle 1028"/>
          <p:cNvSpPr>
            <a:spLocks noChangeArrowheads="1"/>
          </p:cNvSpPr>
          <p:nvPr/>
        </p:nvSpPr>
        <p:spPr bwMode="auto">
          <a:xfrm>
            <a:off x="304800" y="15240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Features of Bonds</a:t>
            </a:r>
          </a:p>
        </p:txBody>
      </p:sp>
    </p:spTree>
    <p:extLst>
      <p:ext uri="{BB962C8B-B14F-4D97-AF65-F5344CB8AC3E}">
        <p14:creationId xmlns:p14="http://schemas.microsoft.com/office/powerpoint/2010/main" xmlns="" val="37495220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85800" y="3200400"/>
            <a:ext cx="6705600"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lnSpc>
                <a:spcPct val="90000"/>
              </a:lnSpc>
              <a:spcBef>
                <a:spcPct val="50000"/>
              </a:spcBef>
              <a:buClr>
                <a:schemeClr val="tx2"/>
              </a:buClr>
              <a:buSzPct val="65000"/>
              <a:buFont typeface="Monotype Sorts" pitchFamily="2" charset="2"/>
              <a:buNone/>
            </a:pPr>
            <a:endParaRPr lang="zh-CN" altLang="en-US" b="1">
              <a:solidFill>
                <a:schemeClr val="tx2"/>
              </a:solidFill>
              <a:latin typeface="Tahoma" pitchFamily="34" charset="0"/>
              <a:ea typeface="宋体" pitchFamily="2" charset="-122"/>
            </a:endParaRPr>
          </a:p>
        </p:txBody>
      </p:sp>
      <p:sp>
        <p:nvSpPr>
          <p:cNvPr id="22531" name="Rectangle 1029"/>
          <p:cNvSpPr>
            <a:spLocks noChangeArrowheads="1"/>
          </p:cNvSpPr>
          <p:nvPr/>
        </p:nvSpPr>
        <p:spPr bwMode="auto">
          <a:xfrm>
            <a:off x="457200" y="455613"/>
            <a:ext cx="6553200" cy="3810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Bond Issuers</a:t>
            </a:r>
          </a:p>
        </p:txBody>
      </p:sp>
      <p:sp>
        <p:nvSpPr>
          <p:cNvPr id="22532" name="Rectangle 1030"/>
          <p:cNvSpPr>
            <a:spLocks noChangeArrowheads="1"/>
          </p:cNvSpPr>
          <p:nvPr/>
        </p:nvSpPr>
        <p:spPr bwMode="auto">
          <a:xfrm>
            <a:off x="533400" y="1524000"/>
            <a:ext cx="7016750" cy="413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287338" indent="-287338">
              <a:buFontTx/>
              <a:buChar char="•"/>
            </a:pPr>
            <a:r>
              <a:rPr lang="en-US" altLang="zh-CN" sz="2000" dirty="0">
                <a:ea typeface="宋体" pitchFamily="2" charset="-122"/>
              </a:rPr>
              <a:t>Corporate Bonds</a:t>
            </a:r>
          </a:p>
          <a:p>
            <a:pPr marL="287338" indent="-287338">
              <a:buFontTx/>
              <a:buChar char="•"/>
            </a:pPr>
            <a:r>
              <a:rPr lang="en-US" altLang="zh-CN" sz="2000" dirty="0">
                <a:ea typeface="宋体" pitchFamily="2" charset="-122"/>
              </a:rPr>
              <a:t>Municipal Bonds</a:t>
            </a:r>
          </a:p>
          <a:p>
            <a:pPr marL="287338" indent="-287338">
              <a:buFontTx/>
              <a:buChar char="•"/>
            </a:pPr>
            <a:r>
              <a:rPr lang="en-US" altLang="zh-CN" sz="2000" dirty="0">
                <a:ea typeface="宋体" pitchFamily="2" charset="-122"/>
              </a:rPr>
              <a:t>Government Bond (Treasuries)</a:t>
            </a:r>
          </a:p>
          <a:p>
            <a:pPr marL="287338" indent="-287338">
              <a:buFontTx/>
              <a:buChar char="•"/>
            </a:pPr>
            <a:r>
              <a:rPr lang="en-US" altLang="zh-CN" sz="2000" dirty="0">
                <a:ea typeface="宋体" pitchFamily="2" charset="-122"/>
              </a:rPr>
              <a:t>Asset Backed </a:t>
            </a:r>
            <a:r>
              <a:rPr lang="en-US" altLang="zh-CN" sz="2000" dirty="0" smtClean="0">
                <a:ea typeface="宋体" pitchFamily="2" charset="-122"/>
              </a:rPr>
              <a:t>Securities (ABS)</a:t>
            </a:r>
          </a:p>
          <a:p>
            <a:pPr marL="287338" indent="-287338">
              <a:lnSpc>
                <a:spcPct val="90000"/>
              </a:lnSpc>
              <a:spcBef>
                <a:spcPct val="20000"/>
              </a:spcBef>
              <a:buFontTx/>
              <a:buChar char="•"/>
            </a:pPr>
            <a:r>
              <a:rPr lang="en-US" altLang="zh-CN" sz="2000" dirty="0" smtClean="0">
                <a:ea typeface="宋体" pitchFamily="2" charset="-122"/>
              </a:rPr>
              <a:t>Non-Marketable </a:t>
            </a:r>
            <a:r>
              <a:rPr lang="en-US" altLang="zh-CN" sz="2000" dirty="0">
                <a:ea typeface="宋体" pitchFamily="2" charset="-122"/>
              </a:rPr>
              <a:t>Government Bond </a:t>
            </a:r>
            <a:r>
              <a:rPr lang="en-US" altLang="zh-CN" sz="2000" b="1" dirty="0">
                <a:ea typeface="宋体" pitchFamily="2" charset="-122"/>
              </a:rPr>
              <a:t>– Series EE, HH, and I </a:t>
            </a:r>
            <a:r>
              <a:rPr lang="en-US" altLang="zh-CN" sz="2000" b="1" dirty="0" smtClean="0">
                <a:ea typeface="宋体" pitchFamily="2" charset="-122"/>
              </a:rPr>
              <a:t>Savings </a:t>
            </a:r>
            <a:r>
              <a:rPr lang="en-US" altLang="zh-CN" sz="2000" b="1" dirty="0">
                <a:ea typeface="宋体" pitchFamily="2" charset="-122"/>
              </a:rPr>
              <a:t>Bonds</a:t>
            </a:r>
          </a:p>
          <a:p>
            <a:pPr marL="287338" indent="-287338"/>
            <a:endParaRPr lang="en-US" altLang="zh-CN" sz="2000" dirty="0">
              <a:ea typeface="宋体" pitchFamily="2" charset="-122"/>
            </a:endParaRPr>
          </a:p>
          <a:p>
            <a:pPr marL="287338" indent="-287338">
              <a:lnSpc>
                <a:spcPct val="90000"/>
              </a:lnSpc>
              <a:spcBef>
                <a:spcPct val="20000"/>
              </a:spcBef>
              <a:buClr>
                <a:schemeClr val="bg1"/>
              </a:buClr>
              <a:buFontTx/>
              <a:buChar char="•"/>
            </a:pPr>
            <a:endParaRPr lang="en-US" altLang="zh-CN" sz="2000" b="1" dirty="0">
              <a:ea typeface="宋体" pitchFamily="2" charset="-122"/>
            </a:endParaRPr>
          </a:p>
          <a:p>
            <a:pPr marL="287338" indent="-287338">
              <a:lnSpc>
                <a:spcPct val="90000"/>
              </a:lnSpc>
              <a:spcBef>
                <a:spcPct val="20000"/>
              </a:spcBef>
              <a:buClr>
                <a:srgbClr val="00A6D6"/>
              </a:buClr>
              <a:buFont typeface="Arial" pitchFamily="34" charset="0"/>
              <a:buChar char="&gt;"/>
            </a:pPr>
            <a:endParaRPr lang="zh-CN" altLang="en-US" sz="1600" b="1" dirty="0">
              <a:ea typeface="宋体" pitchFamily="2" charset="-122"/>
            </a:endParaRPr>
          </a:p>
        </p:txBody>
      </p:sp>
    </p:spTree>
    <p:extLst>
      <p:ext uri="{BB962C8B-B14F-4D97-AF65-F5344CB8AC3E}">
        <p14:creationId xmlns:p14="http://schemas.microsoft.com/office/powerpoint/2010/main" xmlns="" val="352739054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1"/>
          <p:cNvSpPr>
            <a:spLocks noGrp="1" noChangeArrowheads="1"/>
          </p:cNvSpPr>
          <p:nvPr>
            <p:ph idx="1"/>
          </p:nvPr>
        </p:nvSpPr>
        <p:spPr>
          <a:xfrm>
            <a:off x="468313" y="1700213"/>
            <a:ext cx="7780337" cy="4135437"/>
          </a:xfrm>
        </p:spPr>
        <p:txBody>
          <a:bodyPr/>
          <a:lstStyle/>
          <a:p>
            <a:pPr eaLnBrk="1" hangingPunct="1"/>
            <a:r>
              <a:rPr lang="en-US" altLang="zh-CN" sz="2000" b="0" dirty="0" smtClean="0">
                <a:latin typeface="+mj-lt"/>
                <a:ea typeface="宋体" pitchFamily="2" charset="-122"/>
              </a:rPr>
              <a:t>Corporate Bond</a:t>
            </a:r>
            <a:r>
              <a:rPr lang="en-US" altLang="zh-CN" sz="2000" dirty="0" smtClean="0">
                <a:latin typeface="+mj-lt"/>
                <a:ea typeface="宋体" pitchFamily="2" charset="-122"/>
              </a:rPr>
              <a:t> – A corporation-issued, long-term debt instrument. The corporate bond market is one of the largest debt markets in the US. They usually have one of three coupon structures; Fixed, Floating/Variable, or Zero coupon</a:t>
            </a:r>
          </a:p>
          <a:p>
            <a:pPr eaLnBrk="1" hangingPunct="1"/>
            <a:r>
              <a:rPr lang="en-US" altLang="zh-CN" sz="2000" dirty="0" smtClean="0">
                <a:latin typeface="+mj-lt"/>
                <a:ea typeface="宋体" pitchFamily="2" charset="-122"/>
              </a:rPr>
              <a:t>Not secured by collateral</a:t>
            </a:r>
          </a:p>
        </p:txBody>
      </p:sp>
      <p:sp>
        <p:nvSpPr>
          <p:cNvPr id="23555" name="Rectangle 2053"/>
          <p:cNvSpPr>
            <a:spLocks noChangeArrowheads="1"/>
          </p:cNvSpPr>
          <p:nvPr/>
        </p:nvSpPr>
        <p:spPr bwMode="auto">
          <a:xfrm>
            <a:off x="457200" y="531458"/>
            <a:ext cx="6553200" cy="3810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Bond Issuers Corporate</a:t>
            </a:r>
          </a:p>
        </p:txBody>
      </p:sp>
    </p:spTree>
    <p:extLst>
      <p:ext uri="{BB962C8B-B14F-4D97-AF65-F5344CB8AC3E}">
        <p14:creationId xmlns:p14="http://schemas.microsoft.com/office/powerpoint/2010/main" xmlns="" val="16937547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04800" y="112713"/>
            <a:ext cx="8447087" cy="6669087"/>
            <a:chOff x="468313" y="188913"/>
            <a:chExt cx="7323137" cy="6669087"/>
          </a:xfrm>
        </p:grpSpPr>
        <p:pic>
          <p:nvPicPr>
            <p:cNvPr id="614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r="14285"/>
            <a:stretch>
              <a:fillRect/>
            </a:stretch>
          </p:blipFill>
          <p:spPr bwMode="auto">
            <a:xfrm>
              <a:off x="468313" y="188913"/>
              <a:ext cx="6696075" cy="666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6148" name="Line 3"/>
            <p:cNvSpPr>
              <a:spLocks noChangeShapeType="1"/>
            </p:cNvSpPr>
            <p:nvPr/>
          </p:nvSpPr>
          <p:spPr bwMode="auto">
            <a:xfrm>
              <a:off x="1331913" y="1773238"/>
              <a:ext cx="0" cy="403225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49" name="Line 4"/>
            <p:cNvSpPr>
              <a:spLocks noChangeShapeType="1"/>
            </p:cNvSpPr>
            <p:nvPr/>
          </p:nvSpPr>
          <p:spPr bwMode="auto">
            <a:xfrm>
              <a:off x="2771775" y="765175"/>
              <a:ext cx="0" cy="2232025"/>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0" name="Line 5"/>
            <p:cNvSpPr>
              <a:spLocks noChangeShapeType="1"/>
            </p:cNvSpPr>
            <p:nvPr/>
          </p:nvSpPr>
          <p:spPr bwMode="auto">
            <a:xfrm>
              <a:off x="2771775" y="3502025"/>
              <a:ext cx="0" cy="1366838"/>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1" name="Line 6"/>
            <p:cNvSpPr>
              <a:spLocks noChangeShapeType="1"/>
            </p:cNvSpPr>
            <p:nvPr/>
          </p:nvSpPr>
          <p:spPr bwMode="auto">
            <a:xfrm>
              <a:off x="2771775" y="5229225"/>
              <a:ext cx="0" cy="1366838"/>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2" name="Line 7"/>
            <p:cNvSpPr>
              <a:spLocks noChangeShapeType="1"/>
            </p:cNvSpPr>
            <p:nvPr/>
          </p:nvSpPr>
          <p:spPr bwMode="auto">
            <a:xfrm>
              <a:off x="4067175" y="260350"/>
              <a:ext cx="0" cy="865188"/>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3" name="Line 8"/>
            <p:cNvSpPr>
              <a:spLocks noChangeShapeType="1"/>
            </p:cNvSpPr>
            <p:nvPr/>
          </p:nvSpPr>
          <p:spPr bwMode="auto">
            <a:xfrm>
              <a:off x="4067175" y="1557338"/>
              <a:ext cx="0" cy="1871662"/>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4" name="Line 9"/>
            <p:cNvSpPr>
              <a:spLocks noChangeShapeType="1"/>
            </p:cNvSpPr>
            <p:nvPr/>
          </p:nvSpPr>
          <p:spPr bwMode="auto">
            <a:xfrm>
              <a:off x="3995738" y="5229225"/>
              <a:ext cx="0" cy="1368425"/>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5" name="Line 10"/>
            <p:cNvSpPr>
              <a:spLocks noChangeShapeType="1"/>
            </p:cNvSpPr>
            <p:nvPr/>
          </p:nvSpPr>
          <p:spPr bwMode="auto">
            <a:xfrm>
              <a:off x="4140200" y="5229225"/>
              <a:ext cx="0" cy="1368425"/>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6" name="Line 11"/>
            <p:cNvSpPr>
              <a:spLocks noChangeShapeType="1"/>
            </p:cNvSpPr>
            <p:nvPr/>
          </p:nvSpPr>
          <p:spPr bwMode="auto">
            <a:xfrm>
              <a:off x="5292725" y="1628775"/>
              <a:ext cx="0" cy="936625"/>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7" name="Line 12"/>
            <p:cNvSpPr>
              <a:spLocks noChangeShapeType="1"/>
            </p:cNvSpPr>
            <p:nvPr/>
          </p:nvSpPr>
          <p:spPr bwMode="auto">
            <a:xfrm>
              <a:off x="5292725" y="2997200"/>
              <a:ext cx="0" cy="936625"/>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8" name="Line 13"/>
            <p:cNvSpPr>
              <a:spLocks noChangeShapeType="1"/>
            </p:cNvSpPr>
            <p:nvPr/>
          </p:nvSpPr>
          <p:spPr bwMode="auto">
            <a:xfrm>
              <a:off x="6588125" y="1628775"/>
              <a:ext cx="0" cy="230505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59" name="Line 14"/>
            <p:cNvSpPr>
              <a:spLocks noChangeShapeType="1"/>
            </p:cNvSpPr>
            <p:nvPr/>
          </p:nvSpPr>
          <p:spPr bwMode="auto">
            <a:xfrm>
              <a:off x="6732588" y="2349500"/>
              <a:ext cx="0" cy="935038"/>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pic>
          <p:nvPicPr>
            <p:cNvPr id="6160" name="Picture 1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77050" y="2276475"/>
              <a:ext cx="914400" cy="115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pic>
        <p:sp>
          <p:nvSpPr>
            <p:cNvPr id="6161" name="Line 16"/>
            <p:cNvSpPr>
              <a:spLocks noChangeShapeType="1"/>
            </p:cNvSpPr>
            <p:nvPr/>
          </p:nvSpPr>
          <p:spPr bwMode="auto">
            <a:xfrm>
              <a:off x="1331913" y="1773238"/>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2" name="Line 17"/>
            <p:cNvSpPr>
              <a:spLocks noChangeShapeType="1"/>
            </p:cNvSpPr>
            <p:nvPr/>
          </p:nvSpPr>
          <p:spPr bwMode="auto">
            <a:xfrm>
              <a:off x="1331913" y="4005263"/>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3" name="Line 18"/>
            <p:cNvSpPr>
              <a:spLocks noChangeShapeType="1"/>
            </p:cNvSpPr>
            <p:nvPr/>
          </p:nvSpPr>
          <p:spPr bwMode="auto">
            <a:xfrm>
              <a:off x="1331913" y="5805488"/>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4" name="Line 19"/>
            <p:cNvSpPr>
              <a:spLocks noChangeShapeType="1"/>
            </p:cNvSpPr>
            <p:nvPr/>
          </p:nvSpPr>
          <p:spPr bwMode="auto">
            <a:xfrm>
              <a:off x="2771775" y="65976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5" name="Line 20"/>
            <p:cNvSpPr>
              <a:spLocks noChangeShapeType="1"/>
            </p:cNvSpPr>
            <p:nvPr/>
          </p:nvSpPr>
          <p:spPr bwMode="auto">
            <a:xfrm>
              <a:off x="2771775" y="61658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6" name="Line 21"/>
            <p:cNvSpPr>
              <a:spLocks noChangeShapeType="1"/>
            </p:cNvSpPr>
            <p:nvPr/>
          </p:nvSpPr>
          <p:spPr bwMode="auto">
            <a:xfrm>
              <a:off x="2771775" y="57340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7" name="Line 22"/>
            <p:cNvSpPr>
              <a:spLocks noChangeShapeType="1"/>
            </p:cNvSpPr>
            <p:nvPr/>
          </p:nvSpPr>
          <p:spPr bwMode="auto">
            <a:xfrm>
              <a:off x="2771775" y="522922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8" name="Line 23"/>
            <p:cNvSpPr>
              <a:spLocks noChangeShapeType="1"/>
            </p:cNvSpPr>
            <p:nvPr/>
          </p:nvSpPr>
          <p:spPr bwMode="auto">
            <a:xfrm>
              <a:off x="3851275" y="522922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69" name="Line 24"/>
            <p:cNvSpPr>
              <a:spLocks noChangeShapeType="1"/>
            </p:cNvSpPr>
            <p:nvPr/>
          </p:nvSpPr>
          <p:spPr bwMode="auto">
            <a:xfrm>
              <a:off x="3851275" y="57340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0" name="Line 25"/>
            <p:cNvSpPr>
              <a:spLocks noChangeShapeType="1"/>
            </p:cNvSpPr>
            <p:nvPr/>
          </p:nvSpPr>
          <p:spPr bwMode="auto">
            <a:xfrm>
              <a:off x="3851275" y="61658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1" name="Line 26"/>
            <p:cNvSpPr>
              <a:spLocks noChangeShapeType="1"/>
            </p:cNvSpPr>
            <p:nvPr/>
          </p:nvSpPr>
          <p:spPr bwMode="auto">
            <a:xfrm>
              <a:off x="3851275" y="65976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2" name="Line 27"/>
            <p:cNvSpPr>
              <a:spLocks noChangeShapeType="1"/>
            </p:cNvSpPr>
            <p:nvPr/>
          </p:nvSpPr>
          <p:spPr bwMode="auto">
            <a:xfrm>
              <a:off x="4140200" y="65976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3" name="Line 28"/>
            <p:cNvSpPr>
              <a:spLocks noChangeShapeType="1"/>
            </p:cNvSpPr>
            <p:nvPr/>
          </p:nvSpPr>
          <p:spPr bwMode="auto">
            <a:xfrm>
              <a:off x="4140200" y="61658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4" name="Line 29"/>
            <p:cNvSpPr>
              <a:spLocks noChangeShapeType="1"/>
            </p:cNvSpPr>
            <p:nvPr/>
          </p:nvSpPr>
          <p:spPr bwMode="auto">
            <a:xfrm>
              <a:off x="4140200" y="57340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5" name="Line 30"/>
            <p:cNvSpPr>
              <a:spLocks noChangeShapeType="1"/>
            </p:cNvSpPr>
            <p:nvPr/>
          </p:nvSpPr>
          <p:spPr bwMode="auto">
            <a:xfrm>
              <a:off x="4140200" y="522922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6" name="Line 31"/>
            <p:cNvSpPr>
              <a:spLocks noChangeShapeType="1"/>
            </p:cNvSpPr>
            <p:nvPr/>
          </p:nvSpPr>
          <p:spPr bwMode="auto">
            <a:xfrm>
              <a:off x="3995738" y="594995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7" name="Line 32"/>
            <p:cNvSpPr>
              <a:spLocks noChangeShapeType="1"/>
            </p:cNvSpPr>
            <p:nvPr/>
          </p:nvSpPr>
          <p:spPr bwMode="auto">
            <a:xfrm>
              <a:off x="2627313" y="4005263"/>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8" name="Line 33"/>
            <p:cNvSpPr>
              <a:spLocks noChangeShapeType="1"/>
            </p:cNvSpPr>
            <p:nvPr/>
          </p:nvSpPr>
          <p:spPr bwMode="auto">
            <a:xfrm>
              <a:off x="2771775" y="3500438"/>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79" name="Line 34"/>
            <p:cNvSpPr>
              <a:spLocks noChangeShapeType="1"/>
            </p:cNvSpPr>
            <p:nvPr/>
          </p:nvSpPr>
          <p:spPr bwMode="auto">
            <a:xfrm>
              <a:off x="2771775" y="393382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0" name="Line 35"/>
            <p:cNvSpPr>
              <a:spLocks noChangeShapeType="1"/>
            </p:cNvSpPr>
            <p:nvPr/>
          </p:nvSpPr>
          <p:spPr bwMode="auto">
            <a:xfrm>
              <a:off x="2771775" y="436562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1" name="Line 36"/>
            <p:cNvSpPr>
              <a:spLocks noChangeShapeType="1"/>
            </p:cNvSpPr>
            <p:nvPr/>
          </p:nvSpPr>
          <p:spPr bwMode="auto">
            <a:xfrm>
              <a:off x="2771775" y="4868863"/>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2" name="Line 37"/>
            <p:cNvSpPr>
              <a:spLocks noChangeShapeType="1"/>
            </p:cNvSpPr>
            <p:nvPr/>
          </p:nvSpPr>
          <p:spPr bwMode="auto">
            <a:xfrm>
              <a:off x="2771775" y="29972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3" name="Line 38"/>
            <p:cNvSpPr>
              <a:spLocks noChangeShapeType="1"/>
            </p:cNvSpPr>
            <p:nvPr/>
          </p:nvSpPr>
          <p:spPr bwMode="auto">
            <a:xfrm>
              <a:off x="2771775" y="76517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4" name="Line 39"/>
            <p:cNvSpPr>
              <a:spLocks noChangeShapeType="1"/>
            </p:cNvSpPr>
            <p:nvPr/>
          </p:nvSpPr>
          <p:spPr bwMode="auto">
            <a:xfrm>
              <a:off x="3922713" y="765175"/>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5" name="Line 40"/>
            <p:cNvSpPr>
              <a:spLocks noChangeShapeType="1"/>
            </p:cNvSpPr>
            <p:nvPr/>
          </p:nvSpPr>
          <p:spPr bwMode="auto">
            <a:xfrm>
              <a:off x="4067175" y="26035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6" name="Line 41"/>
            <p:cNvSpPr>
              <a:spLocks noChangeShapeType="1"/>
            </p:cNvSpPr>
            <p:nvPr/>
          </p:nvSpPr>
          <p:spPr bwMode="auto">
            <a:xfrm>
              <a:off x="4067175" y="76517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7" name="Line 42"/>
            <p:cNvSpPr>
              <a:spLocks noChangeShapeType="1"/>
            </p:cNvSpPr>
            <p:nvPr/>
          </p:nvSpPr>
          <p:spPr bwMode="auto">
            <a:xfrm>
              <a:off x="4067175" y="1125538"/>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8" name="Line 43"/>
            <p:cNvSpPr>
              <a:spLocks noChangeShapeType="1"/>
            </p:cNvSpPr>
            <p:nvPr/>
          </p:nvSpPr>
          <p:spPr bwMode="auto">
            <a:xfrm>
              <a:off x="4067175" y="1557338"/>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89" name="Line 44"/>
            <p:cNvSpPr>
              <a:spLocks noChangeShapeType="1"/>
            </p:cNvSpPr>
            <p:nvPr/>
          </p:nvSpPr>
          <p:spPr bwMode="auto">
            <a:xfrm>
              <a:off x="4067175" y="206057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0" name="Line 45"/>
            <p:cNvSpPr>
              <a:spLocks noChangeShapeType="1"/>
            </p:cNvSpPr>
            <p:nvPr/>
          </p:nvSpPr>
          <p:spPr bwMode="auto">
            <a:xfrm>
              <a:off x="4067175" y="34290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1" name="Line 46"/>
            <p:cNvSpPr>
              <a:spLocks noChangeShapeType="1"/>
            </p:cNvSpPr>
            <p:nvPr/>
          </p:nvSpPr>
          <p:spPr bwMode="auto">
            <a:xfrm>
              <a:off x="3924300" y="29972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2" name="Line 47"/>
            <p:cNvSpPr>
              <a:spLocks noChangeShapeType="1"/>
            </p:cNvSpPr>
            <p:nvPr/>
          </p:nvSpPr>
          <p:spPr bwMode="auto">
            <a:xfrm>
              <a:off x="2627313" y="1773238"/>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3" name="Line 48"/>
            <p:cNvSpPr>
              <a:spLocks noChangeShapeType="1"/>
            </p:cNvSpPr>
            <p:nvPr/>
          </p:nvSpPr>
          <p:spPr bwMode="auto">
            <a:xfrm>
              <a:off x="5148263" y="213360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4" name="Line 49"/>
            <p:cNvSpPr>
              <a:spLocks noChangeShapeType="1"/>
            </p:cNvSpPr>
            <p:nvPr/>
          </p:nvSpPr>
          <p:spPr bwMode="auto">
            <a:xfrm>
              <a:off x="5292725" y="21336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5" name="Line 50"/>
            <p:cNvSpPr>
              <a:spLocks noChangeShapeType="1"/>
            </p:cNvSpPr>
            <p:nvPr/>
          </p:nvSpPr>
          <p:spPr bwMode="auto">
            <a:xfrm>
              <a:off x="5292725" y="162877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6" name="Line 51"/>
            <p:cNvSpPr>
              <a:spLocks noChangeShapeType="1"/>
            </p:cNvSpPr>
            <p:nvPr/>
          </p:nvSpPr>
          <p:spPr bwMode="auto">
            <a:xfrm>
              <a:off x="5292725" y="25654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7" name="Line 52"/>
            <p:cNvSpPr>
              <a:spLocks noChangeShapeType="1"/>
            </p:cNvSpPr>
            <p:nvPr/>
          </p:nvSpPr>
          <p:spPr bwMode="auto">
            <a:xfrm>
              <a:off x="5292725" y="29972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8" name="Line 53"/>
            <p:cNvSpPr>
              <a:spLocks noChangeShapeType="1"/>
            </p:cNvSpPr>
            <p:nvPr/>
          </p:nvSpPr>
          <p:spPr bwMode="auto">
            <a:xfrm>
              <a:off x="5292725" y="3500438"/>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199" name="Line 54"/>
            <p:cNvSpPr>
              <a:spLocks noChangeShapeType="1"/>
            </p:cNvSpPr>
            <p:nvPr/>
          </p:nvSpPr>
          <p:spPr bwMode="auto">
            <a:xfrm>
              <a:off x="5292725" y="3933825"/>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0" name="Line 55"/>
            <p:cNvSpPr>
              <a:spLocks noChangeShapeType="1"/>
            </p:cNvSpPr>
            <p:nvPr/>
          </p:nvSpPr>
          <p:spPr bwMode="auto">
            <a:xfrm>
              <a:off x="5148263" y="3500438"/>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1" name="Line 56"/>
            <p:cNvSpPr>
              <a:spLocks noChangeShapeType="1"/>
            </p:cNvSpPr>
            <p:nvPr/>
          </p:nvSpPr>
          <p:spPr bwMode="auto">
            <a:xfrm>
              <a:off x="6443663" y="3933825"/>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2" name="Line 57"/>
            <p:cNvSpPr>
              <a:spLocks noChangeShapeType="1"/>
            </p:cNvSpPr>
            <p:nvPr/>
          </p:nvSpPr>
          <p:spPr bwMode="auto">
            <a:xfrm>
              <a:off x="6443663" y="342900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3" name="Line 58"/>
            <p:cNvSpPr>
              <a:spLocks noChangeShapeType="1"/>
            </p:cNvSpPr>
            <p:nvPr/>
          </p:nvSpPr>
          <p:spPr bwMode="auto">
            <a:xfrm>
              <a:off x="6443663" y="299720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4" name="Line 59"/>
            <p:cNvSpPr>
              <a:spLocks noChangeShapeType="1"/>
            </p:cNvSpPr>
            <p:nvPr/>
          </p:nvSpPr>
          <p:spPr bwMode="auto">
            <a:xfrm>
              <a:off x="6443663" y="256540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5" name="Line 60"/>
            <p:cNvSpPr>
              <a:spLocks noChangeShapeType="1"/>
            </p:cNvSpPr>
            <p:nvPr/>
          </p:nvSpPr>
          <p:spPr bwMode="auto">
            <a:xfrm>
              <a:off x="6443663" y="213360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6" name="Line 61"/>
            <p:cNvSpPr>
              <a:spLocks noChangeShapeType="1"/>
            </p:cNvSpPr>
            <p:nvPr/>
          </p:nvSpPr>
          <p:spPr bwMode="auto">
            <a:xfrm>
              <a:off x="6443663" y="1628775"/>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7" name="Line 62"/>
            <p:cNvSpPr>
              <a:spLocks noChangeShapeType="1"/>
            </p:cNvSpPr>
            <p:nvPr/>
          </p:nvSpPr>
          <p:spPr bwMode="auto">
            <a:xfrm>
              <a:off x="6588125" y="2781300"/>
              <a:ext cx="144463"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8" name="Line 63"/>
            <p:cNvSpPr>
              <a:spLocks noChangeShapeType="1"/>
            </p:cNvSpPr>
            <p:nvPr/>
          </p:nvSpPr>
          <p:spPr bwMode="auto">
            <a:xfrm>
              <a:off x="6732588" y="2349500"/>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09" name="Line 64"/>
            <p:cNvSpPr>
              <a:spLocks noChangeShapeType="1"/>
            </p:cNvSpPr>
            <p:nvPr/>
          </p:nvSpPr>
          <p:spPr bwMode="auto">
            <a:xfrm>
              <a:off x="6732588" y="2852738"/>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210" name="Line 65"/>
            <p:cNvSpPr>
              <a:spLocks noChangeShapeType="1"/>
            </p:cNvSpPr>
            <p:nvPr/>
          </p:nvSpPr>
          <p:spPr bwMode="auto">
            <a:xfrm>
              <a:off x="6732588" y="3284538"/>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sp>
          <p:nvSpPr>
            <p:cNvPr id="67" name="Line 47"/>
            <p:cNvSpPr>
              <a:spLocks noChangeShapeType="1"/>
            </p:cNvSpPr>
            <p:nvPr/>
          </p:nvSpPr>
          <p:spPr bwMode="auto">
            <a:xfrm>
              <a:off x="2627784" y="5877272"/>
              <a:ext cx="144462" cy="0"/>
            </a:xfrm>
            <a:prstGeom prst="line">
              <a:avLst/>
            </a:prstGeom>
            <a:noFill/>
            <a:ln w="19050" cap="rnd">
              <a:solidFill>
                <a:schemeClr val="bg2"/>
              </a:solidFill>
              <a:prstDash val="sysDot"/>
              <a:round/>
              <a:headEnd/>
              <a:tailEnd/>
            </a:ln>
            <a:extLst>
              <a:ext uri="{909E8E84-426E-40DD-AFC4-6F175D3DCCD1}">
                <a14:hiddenFill xmlns:a14="http://schemas.microsoft.com/office/drawing/2010/main" xmlns="">
                  <a:noFill/>
                </a14:hiddenFill>
              </a:ext>
            </a:extLst>
          </p:spPr>
          <p:txBody>
            <a:bodyPr>
              <a:spAutoFit/>
            </a:bodyPr>
            <a:lstStyle/>
            <a:p>
              <a:endParaRPr lang="zh-CN" altLang="en-US"/>
            </a:p>
          </p:txBody>
        </p:sp>
      </p:grpSp>
    </p:spTree>
    <p:extLst>
      <p:ext uri="{BB962C8B-B14F-4D97-AF65-F5344CB8AC3E}">
        <p14:creationId xmlns:p14="http://schemas.microsoft.com/office/powerpoint/2010/main" xmlns="" val="13594066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1676400"/>
            <a:ext cx="8305800" cy="3619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pPr>
            <a:r>
              <a:rPr lang="en-US" altLang="zh-CN" sz="2000" b="1" dirty="0">
                <a:latin typeface="+mj-lt"/>
                <a:ea typeface="宋体" pitchFamily="2" charset="-122"/>
              </a:rPr>
              <a:t>Municipal Securities/ (</a:t>
            </a:r>
            <a:r>
              <a:rPr lang="en-US" altLang="zh-CN" sz="2000" b="1" dirty="0" err="1">
                <a:latin typeface="+mj-lt"/>
                <a:ea typeface="宋体" pitchFamily="2" charset="-122"/>
              </a:rPr>
              <a:t>Munis</a:t>
            </a:r>
            <a:r>
              <a:rPr lang="en-US" altLang="zh-CN" sz="2000" b="1" dirty="0">
                <a:latin typeface="+mj-lt"/>
                <a:ea typeface="宋体" pitchFamily="2" charset="-122"/>
              </a:rPr>
              <a:t>)</a:t>
            </a:r>
            <a:r>
              <a:rPr lang="en-US" altLang="zh-CN" sz="2000" dirty="0">
                <a:latin typeface="+mj-lt"/>
                <a:ea typeface="宋体" pitchFamily="2" charset="-122"/>
              </a:rPr>
              <a:t> -</a:t>
            </a:r>
            <a:r>
              <a:rPr lang="en-US" altLang="zh-CN" sz="2000" dirty="0">
                <a:latin typeface="+mj-lt"/>
                <a:ea typeface="宋体" pitchFamily="2" charset="-122"/>
                <a:cs typeface="Times New Roman" pitchFamily="18" charset="0"/>
              </a:rPr>
              <a:t>A general term referring to securities issued by local governmental subdivisions such as cities, towns, villages, counties or special districts. Reason for issue,  Big Dig, Dept. of Wakefield. They are mostly long-term instruments. </a:t>
            </a:r>
          </a:p>
          <a:p>
            <a:pPr eaLnBrk="1" hangingPunct="1">
              <a:spcBef>
                <a:spcPct val="20000"/>
              </a:spcBef>
            </a:pPr>
            <a:endParaRPr lang="en-US" altLang="zh-CN" sz="2000" dirty="0">
              <a:latin typeface="+mj-lt"/>
              <a:ea typeface="宋体" pitchFamily="2" charset="-122"/>
              <a:cs typeface="Times New Roman" pitchFamily="18" charset="0"/>
            </a:endParaRPr>
          </a:p>
          <a:p>
            <a:pPr eaLnBrk="1" hangingPunct="1">
              <a:spcBef>
                <a:spcPct val="20000"/>
              </a:spcBef>
            </a:pPr>
            <a:r>
              <a:rPr lang="en-US" altLang="zh-CN" sz="2000" dirty="0">
                <a:latin typeface="+mj-lt"/>
                <a:ea typeface="宋体" pitchFamily="2" charset="-122"/>
              </a:rPr>
              <a:t>Such expenditures might include the construction of highways, bridges, or schools. "</a:t>
            </a:r>
            <a:r>
              <a:rPr lang="en-US" altLang="zh-CN" sz="2000" dirty="0" err="1">
                <a:latin typeface="+mj-lt"/>
                <a:ea typeface="宋体" pitchFamily="2" charset="-122"/>
              </a:rPr>
              <a:t>Munis</a:t>
            </a:r>
            <a:r>
              <a:rPr lang="en-US" altLang="zh-CN" sz="2000" dirty="0">
                <a:latin typeface="+mj-lt"/>
                <a:ea typeface="宋体" pitchFamily="2" charset="-122"/>
              </a:rPr>
              <a:t>" are bought for their favorable tax implications, and are popular with people in high income tax brackets. </a:t>
            </a:r>
            <a:r>
              <a:rPr lang="en-US" altLang="zh-CN" dirty="0">
                <a:ea typeface="宋体" pitchFamily="2" charset="-122"/>
              </a:rPr>
              <a:t/>
            </a:r>
            <a:br>
              <a:rPr lang="en-US" altLang="zh-CN" dirty="0">
                <a:ea typeface="宋体" pitchFamily="2" charset="-122"/>
              </a:rPr>
            </a:br>
            <a:endParaRPr lang="en-US" altLang="zh-CN" dirty="0">
              <a:latin typeface="Tahoma" pitchFamily="34" charset="0"/>
              <a:ea typeface="宋体" pitchFamily="2" charset="-122"/>
            </a:endParaRPr>
          </a:p>
          <a:p>
            <a:pPr eaLnBrk="1" hangingPunct="1">
              <a:spcBef>
                <a:spcPct val="20000"/>
              </a:spcBef>
            </a:pPr>
            <a:r>
              <a:rPr lang="en-US" altLang="zh-CN" dirty="0">
                <a:latin typeface="Tahoma" pitchFamily="34" charset="0"/>
                <a:ea typeface="宋体" pitchFamily="2" charset="-122"/>
              </a:rPr>
              <a:t>     </a:t>
            </a:r>
          </a:p>
          <a:p>
            <a:pPr eaLnBrk="1" hangingPunct="1">
              <a:spcBef>
                <a:spcPct val="20000"/>
              </a:spcBef>
            </a:pPr>
            <a:r>
              <a:rPr lang="en-US" altLang="zh-CN" dirty="0">
                <a:latin typeface="Tahoma" pitchFamily="34" charset="0"/>
                <a:ea typeface="宋体" pitchFamily="2" charset="-122"/>
              </a:rPr>
              <a:t>    </a:t>
            </a:r>
          </a:p>
        </p:txBody>
      </p:sp>
      <p:sp>
        <p:nvSpPr>
          <p:cNvPr id="24579" name="Rectangle 5"/>
          <p:cNvSpPr>
            <a:spLocks noChangeArrowheads="1"/>
          </p:cNvSpPr>
          <p:nvPr/>
        </p:nvSpPr>
        <p:spPr bwMode="auto">
          <a:xfrm>
            <a:off x="381000" y="30480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Bond Issuers Municipal</a:t>
            </a:r>
          </a:p>
        </p:txBody>
      </p:sp>
    </p:spTree>
    <p:extLst>
      <p:ext uri="{BB962C8B-B14F-4D97-AF65-F5344CB8AC3E}">
        <p14:creationId xmlns:p14="http://schemas.microsoft.com/office/powerpoint/2010/main" xmlns="" val="147044170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p:cNvSpPr txBox="1">
            <a:spLocks noChangeArrowheads="1"/>
          </p:cNvSpPr>
          <p:nvPr/>
        </p:nvSpPr>
        <p:spPr bwMode="auto">
          <a:xfrm>
            <a:off x="381000" y="1170932"/>
            <a:ext cx="8382000" cy="46966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90000"/>
              </a:lnSpc>
              <a:spcBef>
                <a:spcPct val="60000"/>
              </a:spcBef>
              <a:buClr>
                <a:srgbClr val="FFCC00"/>
              </a:buClr>
            </a:pPr>
            <a:r>
              <a:rPr lang="en-US" altLang="zh-CN" sz="1600" dirty="0">
                <a:latin typeface="+mj-lt"/>
                <a:ea typeface="宋体" pitchFamily="2" charset="-122"/>
                <a:cs typeface="Arial" pitchFamily="34" charset="0"/>
              </a:rPr>
              <a:t>Treasury Bond - A U.S. Treasury-issued security with a maturity of more than 10 years and is guaranteed by the U. S. government. </a:t>
            </a:r>
          </a:p>
          <a:p>
            <a:pPr eaLnBrk="1" hangingPunct="1">
              <a:lnSpc>
                <a:spcPct val="90000"/>
              </a:lnSpc>
              <a:spcBef>
                <a:spcPct val="60000"/>
              </a:spcBef>
              <a:buClr>
                <a:srgbClr val="FFCC00"/>
              </a:buClr>
            </a:pPr>
            <a:endParaRPr lang="en-US" altLang="zh-CN" sz="1600" dirty="0">
              <a:latin typeface="+mj-lt"/>
              <a:ea typeface="宋体" pitchFamily="2" charset="-122"/>
              <a:cs typeface="Arial" pitchFamily="34" charset="0"/>
            </a:endParaRPr>
          </a:p>
          <a:p>
            <a:pPr eaLnBrk="1" hangingPunct="1">
              <a:lnSpc>
                <a:spcPct val="90000"/>
              </a:lnSpc>
              <a:spcBef>
                <a:spcPct val="60000"/>
              </a:spcBef>
              <a:buClr>
                <a:srgbClr val="FFCC00"/>
              </a:buClr>
            </a:pPr>
            <a:r>
              <a:rPr lang="en-US" altLang="zh-CN" sz="1600" dirty="0">
                <a:latin typeface="+mj-lt"/>
                <a:ea typeface="宋体" pitchFamily="2" charset="-122"/>
                <a:cs typeface="Arial" pitchFamily="34" charset="0"/>
              </a:rPr>
              <a:t>Treasury Note -  A U.S. Treasury-issued security with a maturity of between 2 and 10 years and is guaranteed by the U.S. government.</a:t>
            </a:r>
          </a:p>
          <a:p>
            <a:pPr eaLnBrk="1" hangingPunct="1">
              <a:lnSpc>
                <a:spcPct val="90000"/>
              </a:lnSpc>
              <a:spcBef>
                <a:spcPct val="60000"/>
              </a:spcBef>
              <a:buClr>
                <a:srgbClr val="FFCC00"/>
              </a:buClr>
            </a:pPr>
            <a:endParaRPr lang="en-US" altLang="zh-CN" sz="1600" dirty="0">
              <a:latin typeface="+mj-lt"/>
              <a:ea typeface="宋体" pitchFamily="2" charset="-122"/>
              <a:cs typeface="Arial" pitchFamily="34" charset="0"/>
            </a:endParaRPr>
          </a:p>
          <a:p>
            <a:pPr eaLnBrk="1" hangingPunct="1">
              <a:lnSpc>
                <a:spcPct val="90000"/>
              </a:lnSpc>
              <a:spcBef>
                <a:spcPct val="60000"/>
              </a:spcBef>
              <a:buClr>
                <a:srgbClr val="FFCC00"/>
              </a:buClr>
            </a:pPr>
            <a:r>
              <a:rPr lang="en-US" altLang="zh-CN" sz="1600" dirty="0">
                <a:latin typeface="+mj-lt"/>
                <a:ea typeface="宋体" pitchFamily="2" charset="-122"/>
                <a:cs typeface="Arial" pitchFamily="34" charset="0"/>
              </a:rPr>
              <a:t>Treasury Bill  -   A short-term non-interest bearing discount instrument issued by the US Treasury and guaranteed by the U.S. government. Typically  issued with 3 month, 6 month, and 1 year maturities.</a:t>
            </a:r>
          </a:p>
          <a:p>
            <a:pPr eaLnBrk="1" hangingPunct="1">
              <a:lnSpc>
                <a:spcPct val="90000"/>
              </a:lnSpc>
              <a:spcBef>
                <a:spcPct val="60000"/>
              </a:spcBef>
              <a:buClr>
                <a:srgbClr val="FFCC00"/>
              </a:buClr>
            </a:pPr>
            <a:r>
              <a:rPr lang="en-US" altLang="zh-CN" sz="1600" dirty="0">
                <a:latin typeface="+mj-lt"/>
                <a:ea typeface="宋体" pitchFamily="2" charset="-122"/>
                <a:cs typeface="Arial" pitchFamily="34" charset="0"/>
              </a:rPr>
              <a:t>Treasury STRIPS "Separate Trading of Registered Interest and Principal of Securities.“-  U.S. Treasuries which are direct obligations of the U.S. Treasury Department. Separating the interest coupons effectively creates a  ZERO-COUPON SECURITY, a bond that pays no interest until maturity.</a:t>
            </a:r>
          </a:p>
          <a:p>
            <a:pPr eaLnBrk="1" hangingPunct="1"/>
            <a:endParaRPr lang="en-US" altLang="zh-CN" sz="1600" dirty="0">
              <a:latin typeface="+mj-lt"/>
              <a:ea typeface="宋体" pitchFamily="2" charset="-122"/>
              <a:cs typeface="Arial" pitchFamily="34" charset="0"/>
            </a:endParaRPr>
          </a:p>
          <a:p>
            <a:pPr eaLnBrk="1" hangingPunct="1"/>
            <a:r>
              <a:rPr lang="en-US" altLang="zh-CN" sz="1600" dirty="0">
                <a:latin typeface="+mj-lt"/>
                <a:ea typeface="宋体" pitchFamily="2" charset="-122"/>
                <a:cs typeface="Arial" pitchFamily="34" charset="0"/>
              </a:rPr>
              <a:t>TIPS -Treasury Inflation Index Securities</a:t>
            </a:r>
          </a:p>
          <a:p>
            <a:pPr eaLnBrk="1" hangingPunct="1"/>
            <a:r>
              <a:rPr lang="en-US" altLang="zh-CN" sz="1600" dirty="0">
                <a:latin typeface="+mj-lt"/>
                <a:ea typeface="宋体" pitchFamily="2" charset="-122"/>
                <a:cs typeface="Arial" pitchFamily="34" charset="0"/>
              </a:rPr>
              <a:t> </a:t>
            </a:r>
          </a:p>
          <a:p>
            <a:pPr eaLnBrk="1" hangingPunct="1"/>
            <a:r>
              <a:rPr lang="en-US" altLang="zh-CN" sz="1600" dirty="0">
                <a:latin typeface="+mj-lt"/>
                <a:ea typeface="宋体" pitchFamily="2" charset="-122"/>
                <a:cs typeface="Arial" pitchFamily="34" charset="0"/>
              </a:rPr>
              <a:t>Gilts - British government debt (treasury) securities</a:t>
            </a:r>
            <a:r>
              <a:rPr lang="en-US" altLang="zh-CN" sz="1600" dirty="0" smtClean="0">
                <a:latin typeface="+mj-lt"/>
                <a:ea typeface="宋体" pitchFamily="2" charset="-122"/>
                <a:cs typeface="Arial" pitchFamily="34" charset="0"/>
              </a:rPr>
              <a:t>.</a:t>
            </a:r>
            <a:endParaRPr lang="zh-CN" altLang="en-US" sz="1600" dirty="0">
              <a:latin typeface="+mj-lt"/>
              <a:ea typeface="宋体" pitchFamily="2" charset="-122"/>
              <a:cs typeface="Arial" pitchFamily="34" charset="0"/>
            </a:endParaRPr>
          </a:p>
        </p:txBody>
      </p:sp>
      <p:sp>
        <p:nvSpPr>
          <p:cNvPr id="25603" name="Rectangle 5"/>
          <p:cNvSpPr>
            <a:spLocks noChangeArrowheads="1"/>
          </p:cNvSpPr>
          <p:nvPr/>
        </p:nvSpPr>
        <p:spPr bwMode="auto">
          <a:xfrm>
            <a:off x="304800" y="483795"/>
            <a:ext cx="6553200" cy="3810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Bond Issuers Treasuries</a:t>
            </a:r>
          </a:p>
        </p:txBody>
      </p:sp>
    </p:spTree>
    <p:extLst>
      <p:ext uri="{BB962C8B-B14F-4D97-AF65-F5344CB8AC3E}">
        <p14:creationId xmlns:p14="http://schemas.microsoft.com/office/powerpoint/2010/main" xmlns="" val="414779055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304800" y="476250"/>
            <a:ext cx="8305800" cy="990600"/>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Bond Issuers, Federal Agencies ( Asset Backed)</a:t>
            </a:r>
          </a:p>
        </p:txBody>
      </p:sp>
      <p:sp>
        <p:nvSpPr>
          <p:cNvPr id="26626" name="Rectangle 3"/>
          <p:cNvSpPr>
            <a:spLocks noGrp="1" noChangeArrowheads="1"/>
          </p:cNvSpPr>
          <p:nvPr>
            <p:ph idx="1"/>
          </p:nvPr>
        </p:nvSpPr>
        <p:spPr>
          <a:xfrm>
            <a:off x="381000" y="1676400"/>
            <a:ext cx="8305800" cy="4800600"/>
          </a:xfrm>
        </p:spPr>
        <p:txBody>
          <a:bodyPr/>
          <a:lstStyle/>
          <a:p>
            <a:pPr eaLnBrk="1" hangingPunct="1">
              <a:lnSpc>
                <a:spcPct val="90000"/>
              </a:lnSpc>
              <a:buFontTx/>
              <a:buNone/>
            </a:pPr>
            <a:r>
              <a:rPr lang="en-US" altLang="zh-CN" sz="1600" dirty="0" smtClean="0">
                <a:latin typeface="+mj-lt"/>
                <a:ea typeface="宋体" pitchFamily="2" charset="-122"/>
              </a:rPr>
              <a:t>Government credit agencies act as financial intermediaries. They use  funds to make loans to farmers, students and homeowners, and insolvent S &amp; L’s. </a:t>
            </a:r>
          </a:p>
          <a:p>
            <a:pPr eaLnBrk="1" hangingPunct="1">
              <a:lnSpc>
                <a:spcPct val="90000"/>
              </a:lnSpc>
              <a:buFontTx/>
              <a:buChar char="•"/>
            </a:pPr>
            <a:endParaRPr lang="en-US" altLang="zh-CN" sz="1600" dirty="0" smtClean="0">
              <a:latin typeface="+mj-lt"/>
              <a:ea typeface="宋体" pitchFamily="2" charset="-122"/>
            </a:endParaRPr>
          </a:p>
          <a:p>
            <a:pPr eaLnBrk="1" hangingPunct="1">
              <a:lnSpc>
                <a:spcPct val="90000"/>
              </a:lnSpc>
              <a:buFontTx/>
              <a:buChar char="•"/>
            </a:pPr>
            <a:r>
              <a:rPr lang="en-US" altLang="zh-CN" sz="1600" b="0" dirty="0" smtClean="0">
                <a:latin typeface="+mj-lt"/>
                <a:ea typeface="宋体" pitchFamily="2" charset="-122"/>
              </a:rPr>
              <a:t>Fannie (FNMA) Federal National Mortgage Association</a:t>
            </a:r>
          </a:p>
          <a:p>
            <a:pPr eaLnBrk="1" hangingPunct="1">
              <a:lnSpc>
                <a:spcPct val="90000"/>
              </a:lnSpc>
              <a:buFontTx/>
              <a:buChar char="•"/>
            </a:pPr>
            <a:r>
              <a:rPr lang="en-US" altLang="zh-CN" sz="1600" b="0" dirty="0" smtClean="0">
                <a:latin typeface="+mj-lt"/>
                <a:ea typeface="宋体" pitchFamily="2" charset="-122"/>
              </a:rPr>
              <a:t>Freddie Mac (FHLMC) Federal Home Loan Mortgage </a:t>
            </a:r>
          </a:p>
          <a:p>
            <a:pPr eaLnBrk="1" hangingPunct="1">
              <a:lnSpc>
                <a:spcPct val="90000"/>
              </a:lnSpc>
              <a:buFontTx/>
              <a:buChar char="•"/>
            </a:pPr>
            <a:r>
              <a:rPr lang="en-US" altLang="zh-CN" sz="1600" b="0" dirty="0" err="1" smtClean="0">
                <a:latin typeface="+mj-lt"/>
                <a:ea typeface="宋体" pitchFamily="2" charset="-122"/>
              </a:rPr>
              <a:t>Ginnie</a:t>
            </a:r>
            <a:r>
              <a:rPr lang="en-US" altLang="zh-CN" sz="1600" b="0" dirty="0" smtClean="0">
                <a:latin typeface="+mj-lt"/>
                <a:ea typeface="宋体" pitchFamily="2" charset="-122"/>
              </a:rPr>
              <a:t> Mae (GNMA) Government National Mortgage Association</a:t>
            </a:r>
          </a:p>
          <a:p>
            <a:pPr eaLnBrk="1" hangingPunct="1">
              <a:lnSpc>
                <a:spcPct val="90000"/>
              </a:lnSpc>
              <a:buFontTx/>
              <a:buNone/>
            </a:pPr>
            <a:r>
              <a:rPr lang="en-US" altLang="zh-CN" sz="1600" b="0" dirty="0" smtClean="0">
                <a:latin typeface="+mj-lt"/>
                <a:ea typeface="宋体" pitchFamily="2" charset="-122"/>
              </a:rPr>
              <a:t>    Association</a:t>
            </a:r>
          </a:p>
          <a:p>
            <a:pPr eaLnBrk="1" hangingPunct="1">
              <a:lnSpc>
                <a:spcPct val="90000"/>
              </a:lnSpc>
              <a:buFontTx/>
              <a:buChar char="•"/>
            </a:pPr>
            <a:r>
              <a:rPr lang="en-US" altLang="zh-CN" sz="1600" b="0" dirty="0" smtClean="0">
                <a:latin typeface="+mj-lt"/>
                <a:ea typeface="宋体" pitchFamily="2" charset="-122"/>
              </a:rPr>
              <a:t>Sallie Mae (SLMA) Student Loan Marketing Association</a:t>
            </a:r>
          </a:p>
          <a:p>
            <a:pPr eaLnBrk="1" hangingPunct="1">
              <a:lnSpc>
                <a:spcPct val="90000"/>
              </a:lnSpc>
              <a:buFontTx/>
              <a:buChar char="•"/>
            </a:pPr>
            <a:r>
              <a:rPr lang="en-US" altLang="zh-CN" sz="1600" b="0" dirty="0" smtClean="0">
                <a:latin typeface="+mj-lt"/>
                <a:ea typeface="宋体" pitchFamily="2" charset="-122"/>
              </a:rPr>
              <a:t>Federal Home Loan Bank (FHLBS)</a:t>
            </a:r>
          </a:p>
          <a:p>
            <a:pPr eaLnBrk="1" hangingPunct="1">
              <a:lnSpc>
                <a:spcPct val="90000"/>
              </a:lnSpc>
              <a:buFontTx/>
              <a:buChar char="•"/>
            </a:pPr>
            <a:r>
              <a:rPr lang="en-US" altLang="zh-CN" sz="1600" b="0" dirty="0" smtClean="0">
                <a:latin typeface="+mj-lt"/>
                <a:ea typeface="宋体" pitchFamily="2" charset="-122"/>
              </a:rPr>
              <a:t>Resolution Trust Corporation   </a:t>
            </a:r>
          </a:p>
          <a:p>
            <a:pPr lvl="1" eaLnBrk="1" hangingPunct="1">
              <a:lnSpc>
                <a:spcPct val="90000"/>
              </a:lnSpc>
              <a:buFontTx/>
              <a:buChar char="•"/>
            </a:pPr>
            <a:r>
              <a:rPr lang="zh-CN" altLang="en-US" sz="1600" dirty="0" smtClean="0">
                <a:latin typeface="+mj-lt"/>
                <a:ea typeface="宋体" pitchFamily="2" charset="-122"/>
              </a:rPr>
              <a:t>重组信托公司（</a:t>
            </a:r>
            <a:r>
              <a:rPr lang="en-US" altLang="zh-CN" sz="1600" dirty="0" smtClean="0">
                <a:latin typeface="+mj-lt"/>
                <a:ea typeface="宋体" pitchFamily="2" charset="-122"/>
              </a:rPr>
              <a:t>Resolution Trust Corporation</a:t>
            </a:r>
            <a:r>
              <a:rPr lang="zh-CN" altLang="en-US" sz="1600" dirty="0" smtClean="0">
                <a:latin typeface="+mj-lt"/>
                <a:ea typeface="宋体" pitchFamily="2" charset="-122"/>
              </a:rPr>
              <a:t>，</a:t>
            </a:r>
            <a:r>
              <a:rPr lang="en-US" altLang="zh-CN" sz="1600" dirty="0" smtClean="0">
                <a:latin typeface="+mj-lt"/>
                <a:ea typeface="宋体" pitchFamily="2" charset="-122"/>
              </a:rPr>
              <a:t>RTC</a:t>
            </a:r>
            <a:r>
              <a:rPr lang="zh-CN" altLang="en-US" sz="1600" dirty="0" smtClean="0">
                <a:latin typeface="+mj-lt"/>
                <a:ea typeface="宋体" pitchFamily="2" charset="-122"/>
              </a:rPr>
              <a:t>）是美国政府为解决</a:t>
            </a:r>
            <a:r>
              <a:rPr lang="en-US" altLang="zh-CN" sz="1600" dirty="0" smtClean="0">
                <a:latin typeface="+mj-lt"/>
                <a:ea typeface="宋体" pitchFamily="2" charset="-122"/>
              </a:rPr>
              <a:t>20</a:t>
            </a:r>
            <a:r>
              <a:rPr lang="zh-CN" altLang="en-US" sz="1600" dirty="0" smtClean="0">
                <a:latin typeface="+mj-lt"/>
                <a:ea typeface="宋体" pitchFamily="2" charset="-122"/>
              </a:rPr>
              <a:t>世纪</a:t>
            </a:r>
            <a:r>
              <a:rPr lang="en-US" altLang="zh-CN" sz="1600" dirty="0" smtClean="0">
                <a:latin typeface="+mj-lt"/>
                <a:ea typeface="宋体" pitchFamily="2" charset="-122"/>
              </a:rPr>
              <a:t>80</a:t>
            </a:r>
            <a:r>
              <a:rPr lang="zh-CN" altLang="en-US" sz="1600" dirty="0" smtClean="0">
                <a:latin typeface="+mj-lt"/>
                <a:ea typeface="宋体" pitchFamily="2" charset="-122"/>
              </a:rPr>
              <a:t>年代发生的储贷机构（</a:t>
            </a:r>
            <a:r>
              <a:rPr lang="en-US" altLang="zh-CN" sz="1600" dirty="0" smtClean="0">
                <a:latin typeface="+mj-lt"/>
                <a:ea typeface="宋体" pitchFamily="2" charset="-122"/>
              </a:rPr>
              <a:t>savings and loan associations, S&amp;L</a:t>
            </a:r>
            <a:r>
              <a:rPr lang="zh-CN" altLang="en-US" sz="1600" dirty="0" smtClean="0">
                <a:latin typeface="+mj-lt"/>
                <a:ea typeface="宋体" pitchFamily="2" charset="-122"/>
              </a:rPr>
              <a:t>）危机而专门成立的资产处置机构。从</a:t>
            </a:r>
            <a:r>
              <a:rPr lang="en-US" altLang="zh-CN" sz="1600" dirty="0" smtClean="0">
                <a:latin typeface="+mj-lt"/>
                <a:ea typeface="宋体" pitchFamily="2" charset="-122"/>
              </a:rPr>
              <a:t>1989</a:t>
            </a:r>
            <a:r>
              <a:rPr lang="zh-CN" altLang="en-US" sz="1600" dirty="0" smtClean="0">
                <a:latin typeface="+mj-lt"/>
                <a:ea typeface="宋体" pitchFamily="2" charset="-122"/>
              </a:rPr>
              <a:t>年</a:t>
            </a:r>
            <a:r>
              <a:rPr lang="en-US" altLang="zh-CN" sz="1600" dirty="0" smtClean="0">
                <a:latin typeface="+mj-lt"/>
                <a:ea typeface="宋体" pitchFamily="2" charset="-122"/>
              </a:rPr>
              <a:t>8</a:t>
            </a:r>
            <a:r>
              <a:rPr lang="zh-CN" altLang="en-US" sz="1600" dirty="0" smtClean="0">
                <a:latin typeface="+mj-lt"/>
                <a:ea typeface="宋体" pitchFamily="2" charset="-122"/>
              </a:rPr>
              <a:t>月成立到</a:t>
            </a:r>
            <a:r>
              <a:rPr lang="en-US" altLang="zh-CN" sz="1600" dirty="0" smtClean="0">
                <a:latin typeface="+mj-lt"/>
                <a:ea typeface="宋体" pitchFamily="2" charset="-122"/>
              </a:rPr>
              <a:t>1995</a:t>
            </a:r>
            <a:r>
              <a:rPr lang="zh-CN" altLang="en-US" sz="1600" dirty="0" smtClean="0">
                <a:latin typeface="+mj-lt"/>
                <a:ea typeface="宋体" pitchFamily="2" charset="-122"/>
              </a:rPr>
              <a:t>年</a:t>
            </a:r>
            <a:r>
              <a:rPr lang="en-US" altLang="zh-CN" sz="1600" dirty="0" smtClean="0">
                <a:latin typeface="+mj-lt"/>
                <a:ea typeface="宋体" pitchFamily="2" charset="-122"/>
              </a:rPr>
              <a:t>12</a:t>
            </a:r>
            <a:r>
              <a:rPr lang="zh-CN" altLang="en-US" sz="1600" dirty="0" smtClean="0">
                <a:latin typeface="+mj-lt"/>
                <a:ea typeface="宋体" pitchFamily="2" charset="-122"/>
              </a:rPr>
              <a:t>月解散的</a:t>
            </a:r>
            <a:r>
              <a:rPr lang="en-US" altLang="zh-CN" sz="1600" dirty="0" smtClean="0">
                <a:latin typeface="+mj-lt"/>
                <a:ea typeface="宋体" pitchFamily="2" charset="-122"/>
              </a:rPr>
              <a:t>6</a:t>
            </a:r>
            <a:r>
              <a:rPr lang="zh-CN" altLang="en-US" sz="1600" dirty="0" smtClean="0">
                <a:latin typeface="+mj-lt"/>
                <a:ea typeface="宋体" pitchFamily="2" charset="-122"/>
              </a:rPr>
              <a:t>年多内，</a:t>
            </a:r>
            <a:r>
              <a:rPr lang="en-US" altLang="zh-CN" sz="1600" dirty="0" smtClean="0">
                <a:latin typeface="+mj-lt"/>
                <a:ea typeface="宋体" pitchFamily="2" charset="-122"/>
              </a:rPr>
              <a:t>RTC</a:t>
            </a:r>
            <a:r>
              <a:rPr lang="zh-CN" altLang="en-US" sz="1600" dirty="0" smtClean="0">
                <a:latin typeface="+mj-lt"/>
                <a:ea typeface="宋体" pitchFamily="2" charset="-122"/>
              </a:rPr>
              <a:t>成功重组</a:t>
            </a:r>
            <a:r>
              <a:rPr lang="en-US" altLang="zh-CN" sz="1600" dirty="0" smtClean="0">
                <a:latin typeface="+mj-lt"/>
                <a:ea typeface="宋体" pitchFamily="2" charset="-122"/>
              </a:rPr>
              <a:t>747</a:t>
            </a:r>
            <a:r>
              <a:rPr lang="zh-CN" altLang="en-US" sz="1600" dirty="0" smtClean="0">
                <a:latin typeface="+mj-lt"/>
                <a:ea typeface="宋体" pitchFamily="2" charset="-122"/>
              </a:rPr>
              <a:t>家问题储贷机构，涉及资产约</a:t>
            </a:r>
            <a:r>
              <a:rPr lang="en-US" altLang="zh-CN" sz="1600" dirty="0" smtClean="0">
                <a:latin typeface="+mj-lt"/>
                <a:ea typeface="宋体" pitchFamily="2" charset="-122"/>
              </a:rPr>
              <a:t>4206</a:t>
            </a:r>
            <a:r>
              <a:rPr lang="zh-CN" altLang="en-US" sz="1600" dirty="0" smtClean="0">
                <a:latin typeface="+mj-lt"/>
                <a:ea typeface="宋体" pitchFamily="2" charset="-122"/>
              </a:rPr>
              <a:t>亿美元，估计重组成本约</a:t>
            </a:r>
            <a:r>
              <a:rPr lang="en-US" altLang="zh-CN" sz="1600" dirty="0" smtClean="0">
                <a:latin typeface="+mj-lt"/>
                <a:ea typeface="宋体" pitchFamily="2" charset="-122"/>
              </a:rPr>
              <a:t>875</a:t>
            </a:r>
            <a:r>
              <a:rPr lang="zh-CN" altLang="en-US" sz="1600" dirty="0" smtClean="0">
                <a:latin typeface="+mj-lt"/>
                <a:ea typeface="宋体" pitchFamily="2" charset="-122"/>
              </a:rPr>
              <a:t>亿美元。</a:t>
            </a:r>
            <a:endParaRPr lang="en-US" altLang="zh-CN" sz="1600" dirty="0" smtClean="0">
              <a:latin typeface="+mj-lt"/>
              <a:ea typeface="宋体" pitchFamily="2" charset="-122"/>
            </a:endParaRPr>
          </a:p>
          <a:p>
            <a:pPr eaLnBrk="1" hangingPunct="1">
              <a:lnSpc>
                <a:spcPct val="90000"/>
              </a:lnSpc>
              <a:buFontTx/>
              <a:buChar char="•"/>
            </a:pPr>
            <a:endParaRPr lang="en-US" altLang="zh-CN" sz="1600" b="0" dirty="0" smtClean="0">
              <a:latin typeface="+mj-lt"/>
              <a:ea typeface="宋体" pitchFamily="2" charset="-122"/>
            </a:endParaRPr>
          </a:p>
          <a:p>
            <a:pPr eaLnBrk="1" hangingPunct="1">
              <a:lnSpc>
                <a:spcPct val="90000"/>
              </a:lnSpc>
              <a:buFontTx/>
              <a:buChar char="•"/>
            </a:pPr>
            <a:endParaRPr lang="en-US" altLang="zh-CN" sz="1600" b="0" dirty="0" smtClean="0">
              <a:latin typeface="+mj-lt"/>
              <a:ea typeface="宋体" pitchFamily="2" charset="-122"/>
            </a:endParaRPr>
          </a:p>
          <a:p>
            <a:pPr eaLnBrk="1" hangingPunct="1">
              <a:lnSpc>
                <a:spcPct val="90000"/>
              </a:lnSpc>
              <a:buFontTx/>
              <a:buChar char="•"/>
            </a:pPr>
            <a:endParaRPr lang="en-US" altLang="zh-CN" sz="1600" b="0" dirty="0" smtClean="0">
              <a:latin typeface="+mj-lt"/>
              <a:ea typeface="宋体" pitchFamily="2" charset="-122"/>
            </a:endParaRPr>
          </a:p>
          <a:p>
            <a:pPr eaLnBrk="1" hangingPunct="1">
              <a:lnSpc>
                <a:spcPct val="90000"/>
              </a:lnSpc>
              <a:buFontTx/>
              <a:buNone/>
            </a:pPr>
            <a:r>
              <a:rPr lang="en-US" altLang="zh-CN" sz="1600" b="0" dirty="0" smtClean="0">
                <a:latin typeface="+mj-lt"/>
                <a:ea typeface="宋体" pitchFamily="2" charset="-122"/>
              </a:rPr>
              <a:t>   </a:t>
            </a:r>
          </a:p>
        </p:txBody>
      </p:sp>
    </p:spTree>
    <p:extLst>
      <p:ext uri="{BB962C8B-B14F-4D97-AF65-F5344CB8AC3E}">
        <p14:creationId xmlns:p14="http://schemas.microsoft.com/office/powerpoint/2010/main" xmlns="" val="228009303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468313" y="1557338"/>
            <a:ext cx="8142287" cy="2892425"/>
          </a:xfrm>
        </p:spPr>
        <p:txBody>
          <a:bodyPr/>
          <a:lstStyle/>
          <a:p>
            <a:pPr eaLnBrk="1" hangingPunct="1"/>
            <a:r>
              <a:rPr lang="en-US" altLang="zh-CN" sz="2000" dirty="0" smtClean="0">
                <a:latin typeface="+mj-lt"/>
                <a:ea typeface="宋体" pitchFamily="2" charset="-122"/>
              </a:rPr>
              <a:t>A Mutual Fund is an investment vehicle with a pre-stated objective that allows investors to pool their money and benefits from professional management and diversification of investment </a:t>
            </a:r>
          </a:p>
        </p:txBody>
      </p:sp>
      <p:sp>
        <p:nvSpPr>
          <p:cNvPr id="27651" name="Rectangle 7"/>
          <p:cNvSpPr>
            <a:spLocks noChangeArrowheads="1"/>
          </p:cNvSpPr>
          <p:nvPr/>
        </p:nvSpPr>
        <p:spPr bwMode="auto">
          <a:xfrm>
            <a:off x="609600" y="47625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Mutual Funds</a:t>
            </a:r>
          </a:p>
        </p:txBody>
      </p:sp>
    </p:spTree>
    <p:extLst>
      <p:ext uri="{BB962C8B-B14F-4D97-AF65-F5344CB8AC3E}">
        <p14:creationId xmlns:p14="http://schemas.microsoft.com/office/powerpoint/2010/main" xmlns="" val="251916398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6"/>
          <p:cNvSpPr>
            <a:spLocks noGrp="1" noChangeArrowheads="1"/>
          </p:cNvSpPr>
          <p:nvPr>
            <p:ph type="title"/>
          </p:nvPr>
        </p:nvSpPr>
        <p:spPr>
          <a:xfrm>
            <a:off x="228600" y="381000"/>
            <a:ext cx="7772400" cy="354013"/>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Mutual Fund Characteristics</a:t>
            </a:r>
          </a:p>
        </p:txBody>
      </p:sp>
      <p:graphicFrame>
        <p:nvGraphicFramePr>
          <p:cNvPr id="301183" name="Group 127"/>
          <p:cNvGraphicFramePr>
            <a:graphicFrameLocks noGrp="1"/>
          </p:cNvGraphicFramePr>
          <p:nvPr>
            <p:ph type="tbl" idx="1"/>
            <p:extLst>
              <p:ext uri="{D42A27DB-BD31-4B8C-83A1-F6EECF244321}">
                <p14:modId xmlns:p14="http://schemas.microsoft.com/office/powerpoint/2010/main" xmlns="" val="1372963554"/>
              </p:ext>
            </p:extLst>
          </p:nvPr>
        </p:nvGraphicFramePr>
        <p:xfrm>
          <a:off x="381000" y="1066800"/>
          <a:ext cx="8569325" cy="4740277"/>
        </p:xfrm>
        <a:graphic>
          <a:graphicData uri="http://schemas.openxmlformats.org/drawingml/2006/table">
            <a:tbl>
              <a:tblPr/>
              <a:tblGrid>
                <a:gridCol w="2879725"/>
                <a:gridCol w="5689600"/>
              </a:tblGrid>
              <a:tr h="373063">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cs typeface="Arial" charset="0"/>
                        </a:rPr>
                        <a:t>Choice</a:t>
                      </a:r>
                      <a:endParaRPr kumimoji="0" lang="en-US" altLang="zh-CN" sz="1200" b="1" i="0" u="none" strike="noStrike" cap="none" normalizeH="0" baseline="0" dirty="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Many funds to choose from in one family</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cs typeface="Arial" charset="0"/>
                        </a:rPr>
                        <a:t>Diversification</a:t>
                      </a:r>
                      <a:endParaRPr kumimoji="0" lang="en-US" altLang="zh-CN" sz="1200" b="1" i="0" u="none" strike="noStrike" cap="none" normalizeH="0" baseline="0" dirty="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Mutual funds hold many companies, lowering the risk over holding individuals stocks</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00">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Pooled Investments</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Those investing small amounts of money get the same investments of those investing large amounts</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2938">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Prices Daily</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Constantly aware of the value of your investments.  See price in paper.</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8488">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Professionally Managed</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cs typeface="Arial" charset="0"/>
                        </a:rPr>
                        <a:t>Teams working full time tracking the investments</a:t>
                      </a:r>
                      <a:endParaRPr kumimoji="0" lang="en-US" altLang="zh-CN" sz="1200" b="1" i="0" u="none" strike="noStrike" cap="none" normalizeH="0" baseline="0" dirty="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6900">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Prospectus</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All the risks and costs all stated in this document</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0075">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Stated Investment Objective</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Investor knows exactly what they are investing in </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1475">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smtClean="0">
                          <a:ln>
                            <a:noFill/>
                          </a:ln>
                          <a:solidFill>
                            <a:schemeClr val="tx1"/>
                          </a:solidFill>
                          <a:effectLst/>
                          <a:latin typeface="Arial" charset="0"/>
                          <a:ea typeface="宋体" charset="-122"/>
                          <a:cs typeface="Arial" charset="0"/>
                        </a:rPr>
                        <a:t>Very Liquid</a:t>
                      </a:r>
                      <a:endParaRPr kumimoji="0" lang="en-US" altLang="zh-CN" sz="1200" b="1" i="0" u="none" strike="noStrike" cap="none" normalizeH="0" baseline="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87338" marR="0" lvl="0" indent="-287338" algn="l"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charset="-122"/>
                          <a:cs typeface="Arial" charset="0"/>
                        </a:rPr>
                        <a:t>Can redeem quickly</a:t>
                      </a:r>
                      <a:endParaRPr kumimoji="0" lang="en-US" altLang="zh-CN" sz="1200" b="1" i="0" u="none" strike="noStrike" cap="none" normalizeH="0" baseline="0" dirty="0" smtClean="0">
                        <a:ln>
                          <a:noFill/>
                        </a:ln>
                        <a:solidFill>
                          <a:schemeClr val="tx1"/>
                        </a:solidFill>
                        <a:effectLst/>
                        <a:latin typeface="Times New Roman" pitchFamily="18" charset="0"/>
                        <a:ea typeface="宋体" charset="-122"/>
                        <a:cs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389846735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57175" y="560388"/>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Mutual Fund Fee Structure</a:t>
            </a:r>
          </a:p>
        </p:txBody>
      </p:sp>
      <p:sp>
        <p:nvSpPr>
          <p:cNvPr id="29699" name="Rectangle 3"/>
          <p:cNvSpPr>
            <a:spLocks noGrp="1" noChangeArrowheads="1"/>
          </p:cNvSpPr>
          <p:nvPr>
            <p:ph idx="1"/>
          </p:nvPr>
        </p:nvSpPr>
        <p:spPr/>
        <p:txBody>
          <a:bodyPr/>
          <a:lstStyle/>
          <a:p>
            <a:pPr eaLnBrk="1" hangingPunct="1">
              <a:lnSpc>
                <a:spcPct val="85000"/>
              </a:lnSpc>
            </a:pPr>
            <a:r>
              <a:rPr lang="en-US" altLang="zh-CN" sz="2000" dirty="0" smtClean="0">
                <a:ea typeface="宋体" pitchFamily="2" charset="-122"/>
              </a:rPr>
              <a:t>Front End Load</a:t>
            </a:r>
          </a:p>
          <a:p>
            <a:pPr lvl="1" eaLnBrk="1" hangingPunct="1">
              <a:lnSpc>
                <a:spcPct val="85000"/>
              </a:lnSpc>
            </a:pPr>
            <a:r>
              <a:rPr lang="en-US" altLang="zh-CN" sz="2000" dirty="0" smtClean="0">
                <a:ea typeface="宋体" pitchFamily="2" charset="-122"/>
                <a:sym typeface="Symbol" pitchFamily="18" charset="2"/>
              </a:rPr>
              <a:t>Fee that is charged up-front.  For example, an investor may have $1000 to invest in a Mutual Fund.  If the Mutual Fund charges a Front-End fee (load) of 4% then the investor only invest $960 into the mutual fund. </a:t>
            </a:r>
          </a:p>
          <a:p>
            <a:pPr eaLnBrk="1" hangingPunct="1">
              <a:lnSpc>
                <a:spcPct val="85000"/>
              </a:lnSpc>
            </a:pPr>
            <a:r>
              <a:rPr lang="en-US" altLang="zh-CN" sz="2000" dirty="0" smtClean="0">
                <a:ea typeface="宋体" pitchFamily="2" charset="-122"/>
              </a:rPr>
              <a:t>Back End Load</a:t>
            </a:r>
          </a:p>
          <a:p>
            <a:pPr lvl="1" eaLnBrk="1" hangingPunct="1">
              <a:lnSpc>
                <a:spcPct val="85000"/>
              </a:lnSpc>
            </a:pPr>
            <a:r>
              <a:rPr lang="en-US" altLang="zh-CN" sz="2000" dirty="0" smtClean="0">
                <a:ea typeface="宋体" pitchFamily="2" charset="-122"/>
              </a:rPr>
              <a:t>the Mutual Fund Company charges a fee when the investor redeems out of a mutual fund.  </a:t>
            </a:r>
          </a:p>
          <a:p>
            <a:pPr eaLnBrk="1" hangingPunct="1">
              <a:lnSpc>
                <a:spcPct val="85000"/>
              </a:lnSpc>
            </a:pPr>
            <a:r>
              <a:rPr lang="en-US" altLang="zh-CN" sz="2000" dirty="0" smtClean="0">
                <a:ea typeface="宋体" pitchFamily="2" charset="-122"/>
              </a:rPr>
              <a:t>No Load Funds</a:t>
            </a:r>
          </a:p>
          <a:p>
            <a:pPr lvl="1" eaLnBrk="1" hangingPunct="1">
              <a:lnSpc>
                <a:spcPct val="85000"/>
              </a:lnSpc>
            </a:pPr>
            <a:r>
              <a:rPr lang="en-US" altLang="zh-CN" sz="2000" dirty="0" smtClean="0">
                <a:ea typeface="宋体" pitchFamily="2" charset="-122"/>
              </a:rPr>
              <a:t>the offering price of the mutual fund is equal to the Net Asset Value of the fund. </a:t>
            </a:r>
          </a:p>
        </p:txBody>
      </p:sp>
    </p:spTree>
    <p:extLst>
      <p:ext uri="{BB962C8B-B14F-4D97-AF65-F5344CB8AC3E}">
        <p14:creationId xmlns:p14="http://schemas.microsoft.com/office/powerpoint/2010/main" xmlns="" val="252477411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84188"/>
            <a:ext cx="7772400"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Shareholder Access</a:t>
            </a:r>
          </a:p>
        </p:txBody>
      </p:sp>
      <p:sp>
        <p:nvSpPr>
          <p:cNvPr id="30723" name="Rectangle 3"/>
          <p:cNvSpPr>
            <a:spLocks noGrp="1" noChangeArrowheads="1"/>
          </p:cNvSpPr>
          <p:nvPr>
            <p:ph idx="1"/>
          </p:nvPr>
        </p:nvSpPr>
        <p:spPr>
          <a:xfrm>
            <a:off x="685800" y="1484313"/>
            <a:ext cx="7772400" cy="4764087"/>
          </a:xfrm>
        </p:spPr>
        <p:txBody>
          <a:bodyPr/>
          <a:lstStyle/>
          <a:p>
            <a:pPr eaLnBrk="1" hangingPunct="1"/>
            <a:r>
              <a:rPr lang="en-US" altLang="zh-CN" sz="2000" dirty="0" smtClean="0">
                <a:ea typeface="宋体" pitchFamily="2" charset="-122"/>
              </a:rPr>
              <a:t>Open Ended Funds</a:t>
            </a:r>
          </a:p>
          <a:p>
            <a:pPr lvl="1" eaLnBrk="1" hangingPunct="1"/>
            <a:r>
              <a:rPr lang="en-US" altLang="zh-CN" sz="2000" dirty="0" smtClean="0">
                <a:ea typeface="宋体" pitchFamily="2" charset="-122"/>
              </a:rPr>
              <a:t>Funds that will distribute an</a:t>
            </a:r>
            <a:r>
              <a:rPr lang="en-US" altLang="zh-CN" sz="2000" b="1" dirty="0" smtClean="0">
                <a:ea typeface="宋体" pitchFamily="2" charset="-122"/>
              </a:rPr>
              <a:t> unlimited amount of mutual fund shares</a:t>
            </a:r>
            <a:r>
              <a:rPr lang="en-US" altLang="zh-CN" sz="2000" dirty="0" smtClean="0">
                <a:ea typeface="宋体" pitchFamily="2" charset="-122"/>
              </a:rPr>
              <a:t> to new shareholders.  As the shares of the mutual fund grow, so does the size of the fund. </a:t>
            </a:r>
          </a:p>
          <a:p>
            <a:pPr eaLnBrk="1" hangingPunct="1"/>
            <a:endParaRPr lang="en-US" altLang="zh-CN" sz="2000" dirty="0" smtClean="0">
              <a:ea typeface="宋体" pitchFamily="2" charset="-122"/>
            </a:endParaRPr>
          </a:p>
          <a:p>
            <a:pPr eaLnBrk="1" hangingPunct="1"/>
            <a:r>
              <a:rPr lang="en-US" altLang="zh-CN" sz="2000" dirty="0" smtClean="0">
                <a:ea typeface="宋体" pitchFamily="2" charset="-122"/>
              </a:rPr>
              <a:t>Closed Ended Funds</a:t>
            </a:r>
          </a:p>
          <a:p>
            <a:pPr lvl="1" eaLnBrk="1" hangingPunct="1"/>
            <a:r>
              <a:rPr lang="en-US" altLang="zh-CN" sz="2000" dirty="0" smtClean="0">
                <a:ea typeface="宋体" pitchFamily="2" charset="-122"/>
              </a:rPr>
              <a:t>Funds that are </a:t>
            </a:r>
            <a:r>
              <a:rPr lang="en-US" altLang="zh-CN" sz="2000" b="1" dirty="0" smtClean="0">
                <a:ea typeface="宋体" pitchFamily="2" charset="-122"/>
              </a:rPr>
              <a:t>closed</a:t>
            </a:r>
            <a:r>
              <a:rPr lang="en-US" altLang="zh-CN" sz="2000" dirty="0" smtClean="0">
                <a:ea typeface="宋体" pitchFamily="2" charset="-122"/>
              </a:rPr>
              <a:t> to new investors.  A fixed number of shares outstanding have been established.  The number of shares was determined when the fund was organized and only that number of shares can ever be sold.  These shares can be traded on exchanges between investors as can any publicly traded company.</a:t>
            </a:r>
          </a:p>
        </p:txBody>
      </p:sp>
    </p:spTree>
    <p:extLst>
      <p:ext uri="{BB962C8B-B14F-4D97-AF65-F5344CB8AC3E}">
        <p14:creationId xmlns:p14="http://schemas.microsoft.com/office/powerpoint/2010/main" xmlns="" val="387448578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457200"/>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Exchange Traded </a:t>
            </a:r>
            <a:r>
              <a:rPr lang="en-US" altLang="zh-CN" sz="3500" b="1" dirty="0" smtClean="0">
                <a:solidFill>
                  <a:srgbClr val="002060"/>
                </a:solidFill>
              </a:rPr>
              <a:t>Funds (ETFs)</a:t>
            </a:r>
            <a:endParaRPr lang="en-US" altLang="zh-CN" sz="3500" b="1" dirty="0">
              <a:solidFill>
                <a:srgbClr val="002060"/>
              </a:solidFill>
            </a:endParaRPr>
          </a:p>
        </p:txBody>
      </p:sp>
      <p:sp>
        <p:nvSpPr>
          <p:cNvPr id="31747" name="Rectangle 3"/>
          <p:cNvSpPr>
            <a:spLocks noGrp="1" noChangeArrowheads="1"/>
          </p:cNvSpPr>
          <p:nvPr>
            <p:ph idx="1"/>
          </p:nvPr>
        </p:nvSpPr>
        <p:spPr>
          <a:xfrm>
            <a:off x="304800" y="1447800"/>
            <a:ext cx="8505825" cy="4065588"/>
          </a:xfrm>
        </p:spPr>
        <p:txBody>
          <a:bodyPr/>
          <a:lstStyle/>
          <a:p>
            <a:pPr eaLnBrk="1" hangingPunct="1">
              <a:lnSpc>
                <a:spcPct val="75000"/>
              </a:lnSpc>
              <a:buFont typeface="Wingdings" panose="05000000000000000000" pitchFamily="2" charset="2"/>
              <a:buChar char="Ø"/>
            </a:pPr>
            <a:r>
              <a:rPr lang="en-US" altLang="zh-CN" sz="2000" dirty="0" smtClean="0">
                <a:ea typeface="宋体" pitchFamily="2" charset="-122"/>
              </a:rPr>
              <a:t>Similar to index mutual funds, but are traded more like a stock. As their name implies, </a:t>
            </a:r>
            <a:r>
              <a:rPr lang="en-US" altLang="zh-CN" sz="2000" b="0" dirty="0" smtClean="0">
                <a:ea typeface="宋体" pitchFamily="2" charset="-122"/>
              </a:rPr>
              <a:t>Exchange Traded Funds (ETFs)</a:t>
            </a:r>
            <a:r>
              <a:rPr lang="en-US" altLang="zh-CN" sz="2000" dirty="0" smtClean="0">
                <a:ea typeface="宋体" pitchFamily="2" charset="-122"/>
              </a:rPr>
              <a:t> represent a basket of securities that are traded on an exchange. </a:t>
            </a:r>
          </a:p>
          <a:p>
            <a:pPr eaLnBrk="1" hangingPunct="1">
              <a:lnSpc>
                <a:spcPct val="75000"/>
              </a:lnSpc>
              <a:buFont typeface="Wingdings" panose="05000000000000000000" pitchFamily="2" charset="2"/>
              <a:buChar char="Ø"/>
            </a:pPr>
            <a:endParaRPr lang="en-US" altLang="zh-CN" sz="2000" dirty="0" smtClean="0">
              <a:ea typeface="宋体" pitchFamily="2" charset="-122"/>
            </a:endParaRPr>
          </a:p>
          <a:p>
            <a:pPr eaLnBrk="1" hangingPunct="1">
              <a:lnSpc>
                <a:spcPct val="75000"/>
              </a:lnSpc>
              <a:buFont typeface="Wingdings" panose="05000000000000000000" pitchFamily="2" charset="2"/>
              <a:buChar char="Ø"/>
            </a:pPr>
            <a:r>
              <a:rPr lang="en-US" altLang="zh-CN" sz="2000" dirty="0" smtClean="0">
                <a:ea typeface="宋体" pitchFamily="2" charset="-122"/>
              </a:rPr>
              <a:t>Exchange traded funds offer more flexibility than your typical mutual fund. </a:t>
            </a:r>
          </a:p>
          <a:p>
            <a:pPr eaLnBrk="1" hangingPunct="1">
              <a:lnSpc>
                <a:spcPct val="75000"/>
              </a:lnSpc>
              <a:buFont typeface="Wingdings" panose="05000000000000000000" pitchFamily="2" charset="2"/>
              <a:buChar char="Ø"/>
            </a:pPr>
            <a:endParaRPr lang="en-US" altLang="zh-CN" sz="2000" dirty="0" smtClean="0">
              <a:ea typeface="宋体" pitchFamily="2" charset="-122"/>
            </a:endParaRPr>
          </a:p>
          <a:p>
            <a:pPr eaLnBrk="1" hangingPunct="1">
              <a:lnSpc>
                <a:spcPct val="75000"/>
              </a:lnSpc>
              <a:buFont typeface="Wingdings" panose="05000000000000000000" pitchFamily="2" charset="2"/>
              <a:buChar char="Ø"/>
            </a:pPr>
            <a:r>
              <a:rPr lang="en-US" altLang="zh-CN" sz="2000" dirty="0" smtClean="0">
                <a:ea typeface="宋体" pitchFamily="2" charset="-122"/>
              </a:rPr>
              <a:t>ETFs can be bought and sold throughout the trading day, allowing for intraday trading - which is rare with mutual funds. </a:t>
            </a:r>
          </a:p>
          <a:p>
            <a:pPr eaLnBrk="1" hangingPunct="1">
              <a:lnSpc>
                <a:spcPct val="75000"/>
              </a:lnSpc>
              <a:buFont typeface="Wingdings" panose="05000000000000000000" pitchFamily="2" charset="2"/>
              <a:buChar char="Ø"/>
            </a:pPr>
            <a:endParaRPr lang="en-US" altLang="zh-CN" sz="2000" dirty="0" smtClean="0">
              <a:ea typeface="宋体" pitchFamily="2" charset="-122"/>
            </a:endParaRPr>
          </a:p>
          <a:p>
            <a:pPr eaLnBrk="1" hangingPunct="1">
              <a:lnSpc>
                <a:spcPct val="75000"/>
              </a:lnSpc>
              <a:buFont typeface="Wingdings" panose="05000000000000000000" pitchFamily="2" charset="2"/>
              <a:buChar char="Ø"/>
            </a:pPr>
            <a:r>
              <a:rPr lang="en-US" altLang="zh-CN" sz="2000" dirty="0" smtClean="0">
                <a:ea typeface="宋体" pitchFamily="2" charset="-122"/>
              </a:rPr>
              <a:t>Traders have the ability to short or buy ETFs on margin. </a:t>
            </a:r>
          </a:p>
          <a:p>
            <a:pPr eaLnBrk="1" hangingPunct="1">
              <a:lnSpc>
                <a:spcPct val="75000"/>
              </a:lnSpc>
              <a:buFont typeface="Wingdings" panose="05000000000000000000" pitchFamily="2" charset="2"/>
              <a:buChar char="Ø"/>
            </a:pPr>
            <a:endParaRPr lang="en-US" altLang="zh-CN" sz="2000" dirty="0" smtClean="0">
              <a:ea typeface="宋体" pitchFamily="2" charset="-122"/>
            </a:endParaRPr>
          </a:p>
          <a:p>
            <a:pPr eaLnBrk="1" hangingPunct="1">
              <a:lnSpc>
                <a:spcPct val="75000"/>
              </a:lnSpc>
              <a:buFont typeface="Wingdings" panose="05000000000000000000" pitchFamily="2" charset="2"/>
              <a:buChar char="Ø"/>
            </a:pPr>
            <a:r>
              <a:rPr lang="en-US" altLang="zh-CN" sz="2000" dirty="0" smtClean="0">
                <a:ea typeface="宋体" pitchFamily="2" charset="-122"/>
              </a:rPr>
              <a:t>Low annual expenses rival the cheapest mutual funds. </a:t>
            </a:r>
          </a:p>
          <a:p>
            <a:pPr eaLnBrk="1" hangingPunct="1">
              <a:lnSpc>
                <a:spcPct val="75000"/>
              </a:lnSpc>
              <a:buFont typeface="Wingdings" panose="05000000000000000000" pitchFamily="2" charset="2"/>
              <a:buChar char="Ø"/>
            </a:pPr>
            <a:endParaRPr lang="en-US" altLang="zh-CN" sz="2000" dirty="0" smtClean="0">
              <a:ea typeface="宋体" pitchFamily="2" charset="-122"/>
            </a:endParaRPr>
          </a:p>
          <a:p>
            <a:pPr eaLnBrk="1" hangingPunct="1">
              <a:lnSpc>
                <a:spcPct val="75000"/>
              </a:lnSpc>
              <a:buFont typeface="Wingdings" panose="05000000000000000000" pitchFamily="2" charset="2"/>
              <a:buChar char="Ø"/>
            </a:pPr>
            <a:r>
              <a:rPr lang="en-US" altLang="zh-CN" sz="2000" dirty="0" smtClean="0">
                <a:ea typeface="宋体" pitchFamily="2" charset="-122"/>
              </a:rPr>
              <a:t>Tax efficiency - due to SEC regulations, ETF tend to beat out mutual funds when it comes to tax efficiency (if it is a non-taxable account then they are equal).</a:t>
            </a:r>
          </a:p>
          <a:p>
            <a:pPr eaLnBrk="1" hangingPunct="1">
              <a:lnSpc>
                <a:spcPct val="75000"/>
              </a:lnSpc>
              <a:buFont typeface="Wingdings" panose="05000000000000000000" pitchFamily="2" charset="2"/>
              <a:buChar char="Ø"/>
            </a:pPr>
            <a:endParaRPr lang="en-US" altLang="zh-CN" sz="2000" dirty="0" smtClean="0">
              <a:ea typeface="宋体" pitchFamily="2" charset="-122"/>
            </a:endParaRPr>
          </a:p>
        </p:txBody>
      </p:sp>
    </p:spTree>
    <p:extLst>
      <p:ext uri="{BB962C8B-B14F-4D97-AF65-F5344CB8AC3E}">
        <p14:creationId xmlns:p14="http://schemas.microsoft.com/office/powerpoint/2010/main" xmlns="" val="256688632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457200"/>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Foreign Exchange (Currencies)</a:t>
            </a:r>
          </a:p>
        </p:txBody>
      </p:sp>
      <p:sp>
        <p:nvSpPr>
          <p:cNvPr id="33795" name="Rectangle 3"/>
          <p:cNvSpPr>
            <a:spLocks noGrp="1" noChangeArrowheads="1"/>
          </p:cNvSpPr>
          <p:nvPr>
            <p:ph idx="1"/>
          </p:nvPr>
        </p:nvSpPr>
        <p:spPr>
          <a:xfrm>
            <a:off x="457200" y="1447800"/>
            <a:ext cx="8229600" cy="4525963"/>
          </a:xfrm>
        </p:spPr>
        <p:txBody>
          <a:bodyPr/>
          <a:lstStyle/>
          <a:p>
            <a:pPr eaLnBrk="1" hangingPunct="1"/>
            <a:r>
              <a:rPr lang="en-US" altLang="zh-CN" sz="2000" dirty="0" smtClean="0">
                <a:ea typeface="宋体" pitchFamily="2" charset="-122"/>
              </a:rPr>
              <a:t>Strictly speaking, foreign exchange is not a asset class. </a:t>
            </a:r>
          </a:p>
          <a:p>
            <a:pPr eaLnBrk="1" hangingPunct="1"/>
            <a:r>
              <a:rPr lang="en-US" altLang="zh-CN" sz="2000" dirty="0" smtClean="0">
                <a:ea typeface="宋体" pitchFamily="2" charset="-122"/>
              </a:rPr>
              <a:t>Foreign exchange is the quotation of one currency against another. For example 1USD = 6.66 CNY</a:t>
            </a:r>
          </a:p>
          <a:p>
            <a:pPr eaLnBrk="1" hangingPunct="1"/>
            <a:r>
              <a:rPr lang="en-US" altLang="zh-CN" sz="2000" dirty="0" smtClean="0">
                <a:ea typeface="宋体" pitchFamily="2" charset="-122"/>
              </a:rPr>
              <a:t>By converting one currency to another, then converting back, it is likely one could make profit, so it could be treated as an investment. </a:t>
            </a:r>
          </a:p>
          <a:p>
            <a:pPr eaLnBrk="1" hangingPunct="1"/>
            <a:r>
              <a:rPr lang="en-US" altLang="zh-CN" sz="2000" dirty="0" smtClean="0">
                <a:ea typeface="宋体" pitchFamily="2" charset="-122"/>
              </a:rPr>
              <a:t>SPOT FX</a:t>
            </a:r>
          </a:p>
          <a:p>
            <a:pPr lvl="1" eaLnBrk="1" hangingPunct="1"/>
            <a:r>
              <a:rPr lang="en-US" altLang="zh-CN" sz="2000" dirty="0" smtClean="0">
                <a:ea typeface="宋体" pitchFamily="2" charset="-122"/>
              </a:rPr>
              <a:t>Contract used when the investor needs the currency trade to settle within two business days of trade date</a:t>
            </a:r>
          </a:p>
          <a:p>
            <a:pPr eaLnBrk="1" hangingPunct="1"/>
            <a:r>
              <a:rPr lang="en-US" altLang="zh-CN" sz="2000" dirty="0" smtClean="0">
                <a:ea typeface="宋体" pitchFamily="2" charset="-122"/>
              </a:rPr>
              <a:t>Forward FX</a:t>
            </a:r>
          </a:p>
          <a:p>
            <a:pPr lvl="1" eaLnBrk="1" hangingPunct="1"/>
            <a:r>
              <a:rPr lang="en-US" altLang="zh-CN" sz="2000" dirty="0" smtClean="0">
                <a:ea typeface="宋体" pitchFamily="2" charset="-122"/>
              </a:rPr>
              <a:t>Contract used when the investor does not need the currency trade to settle right away.  The exchange rates used are the rates projected to be in effect a that future settlement date</a:t>
            </a:r>
          </a:p>
        </p:txBody>
      </p:sp>
    </p:spTree>
    <p:extLst>
      <p:ext uri="{BB962C8B-B14F-4D97-AF65-F5344CB8AC3E}">
        <p14:creationId xmlns:p14="http://schemas.microsoft.com/office/powerpoint/2010/main" xmlns="" val="5692029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636588"/>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International Securities</a:t>
            </a:r>
          </a:p>
        </p:txBody>
      </p:sp>
      <p:sp>
        <p:nvSpPr>
          <p:cNvPr id="34819" name="Rectangle 3"/>
          <p:cNvSpPr>
            <a:spLocks noGrp="1" noChangeArrowheads="1"/>
          </p:cNvSpPr>
          <p:nvPr>
            <p:ph idx="1"/>
          </p:nvPr>
        </p:nvSpPr>
        <p:spPr/>
        <p:txBody>
          <a:bodyPr/>
          <a:lstStyle/>
          <a:p>
            <a:pPr eaLnBrk="1" hangingPunct="1">
              <a:buFont typeface="Wingdings" panose="05000000000000000000" pitchFamily="2" charset="2"/>
              <a:buChar char="Ø"/>
            </a:pPr>
            <a:r>
              <a:rPr lang="en-US" altLang="zh-CN" sz="2000" dirty="0" smtClean="0">
                <a:ea typeface="宋体" pitchFamily="2" charset="-122"/>
              </a:rPr>
              <a:t>Equities</a:t>
            </a:r>
          </a:p>
          <a:p>
            <a:pPr eaLnBrk="1" hangingPunct="1">
              <a:buFont typeface="Wingdings" panose="05000000000000000000" pitchFamily="2" charset="2"/>
              <a:buChar char="Ø"/>
            </a:pPr>
            <a:endParaRPr lang="en-US" altLang="zh-CN" sz="2000" dirty="0" smtClean="0">
              <a:ea typeface="宋体" pitchFamily="2" charset="-122"/>
            </a:endParaRPr>
          </a:p>
          <a:p>
            <a:pPr eaLnBrk="1" hangingPunct="1">
              <a:buFont typeface="Wingdings" panose="05000000000000000000" pitchFamily="2" charset="2"/>
              <a:buChar char="Ø"/>
            </a:pPr>
            <a:r>
              <a:rPr lang="en-US" altLang="zh-CN" sz="2000" dirty="0" smtClean="0">
                <a:ea typeface="宋体" pitchFamily="2" charset="-122"/>
              </a:rPr>
              <a:t>Debt</a:t>
            </a:r>
          </a:p>
          <a:p>
            <a:pPr eaLnBrk="1" hangingPunct="1">
              <a:buFont typeface="Wingdings" panose="05000000000000000000" pitchFamily="2" charset="2"/>
              <a:buChar char="Ø"/>
            </a:pPr>
            <a:endParaRPr lang="en-US" altLang="zh-CN" sz="2000" dirty="0" smtClean="0">
              <a:ea typeface="宋体" pitchFamily="2" charset="-122"/>
            </a:endParaRPr>
          </a:p>
          <a:p>
            <a:pPr eaLnBrk="1" hangingPunct="1">
              <a:buFont typeface="Wingdings" panose="05000000000000000000" pitchFamily="2" charset="2"/>
              <a:buChar char="Ø"/>
            </a:pPr>
            <a:r>
              <a:rPr lang="en-US" altLang="zh-CN" sz="2000" dirty="0" smtClean="0">
                <a:ea typeface="宋体" pitchFamily="2" charset="-122"/>
              </a:rPr>
              <a:t>Others</a:t>
            </a:r>
          </a:p>
        </p:txBody>
      </p:sp>
    </p:spTree>
    <p:extLst>
      <p:ext uri="{BB962C8B-B14F-4D97-AF65-F5344CB8AC3E}">
        <p14:creationId xmlns:p14="http://schemas.microsoft.com/office/powerpoint/2010/main" xmlns="" val="392599118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ChangeArrowheads="1"/>
          </p:cNvSpPr>
          <p:nvPr/>
        </p:nvSpPr>
        <p:spPr bwMode="auto">
          <a:xfrm>
            <a:off x="2335493" y="2043131"/>
            <a:ext cx="3819525"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287338" indent="-287338">
              <a:spcBef>
                <a:spcPct val="20000"/>
              </a:spcBef>
              <a:buClr>
                <a:srgbClr val="00A6D6"/>
              </a:buClr>
              <a:buFont typeface="Arial" pitchFamily="34" charset="0"/>
              <a:buNone/>
            </a:pPr>
            <a:endParaRPr lang="zh-CN" altLang="en-US" sz="1200">
              <a:latin typeface="Tahoma" pitchFamily="34" charset="0"/>
              <a:ea typeface="宋体" pitchFamily="2" charset="-122"/>
            </a:endParaRPr>
          </a:p>
        </p:txBody>
      </p:sp>
      <p:sp>
        <p:nvSpPr>
          <p:cNvPr id="7171" name="Rectangle 7"/>
          <p:cNvSpPr>
            <a:spLocks noChangeArrowheads="1"/>
          </p:cNvSpPr>
          <p:nvPr/>
        </p:nvSpPr>
        <p:spPr bwMode="auto">
          <a:xfrm>
            <a:off x="533400" y="1481138"/>
            <a:ext cx="6985000" cy="4614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spcBef>
                <a:spcPct val="20000"/>
              </a:spcBef>
              <a:buClr>
                <a:schemeClr val="tx1"/>
              </a:buClr>
              <a:buFont typeface="Wingdings" panose="05000000000000000000" pitchFamily="2" charset="2"/>
              <a:buChar char="Ø"/>
            </a:pPr>
            <a:r>
              <a:rPr lang="en-US" altLang="zh-CN" sz="2000" dirty="0">
                <a:ea typeface="宋体" pitchFamily="2" charset="-122"/>
              </a:rPr>
              <a:t>Traditional asset</a:t>
            </a:r>
          </a:p>
          <a:p>
            <a:pPr marL="800100" lvl="1" indent="-342900">
              <a:spcBef>
                <a:spcPct val="20000"/>
              </a:spcBef>
              <a:buFont typeface="Arial" panose="020B0604020202020204" pitchFamily="34" charset="0"/>
              <a:buChar char="•"/>
            </a:pPr>
            <a:r>
              <a:rPr lang="en-US" altLang="zh-CN" sz="2000" dirty="0">
                <a:ea typeface="宋体" pitchFamily="2" charset="-122"/>
              </a:rPr>
              <a:t>Equities</a:t>
            </a:r>
          </a:p>
          <a:p>
            <a:pPr marL="800100" lvl="1" indent="-342900">
              <a:spcBef>
                <a:spcPct val="20000"/>
              </a:spcBef>
              <a:buFont typeface="Arial" panose="020B0604020202020204" pitchFamily="34" charset="0"/>
              <a:buChar char="•"/>
            </a:pPr>
            <a:r>
              <a:rPr lang="en-US" altLang="zh-CN" sz="2000" dirty="0">
                <a:ea typeface="宋体" pitchFamily="2" charset="-122"/>
              </a:rPr>
              <a:t>Fixed Income Assets</a:t>
            </a:r>
          </a:p>
          <a:p>
            <a:pPr marL="342900" indent="-342900">
              <a:spcBef>
                <a:spcPct val="20000"/>
              </a:spcBef>
              <a:buFont typeface="Wingdings" panose="05000000000000000000" pitchFamily="2" charset="2"/>
              <a:buChar char="Ø"/>
            </a:pPr>
            <a:r>
              <a:rPr lang="en-US" altLang="zh-CN" sz="2000" dirty="0">
                <a:ea typeface="宋体" pitchFamily="2" charset="-122"/>
              </a:rPr>
              <a:t>Foreign Currency</a:t>
            </a:r>
          </a:p>
          <a:p>
            <a:pPr marL="342900" indent="-342900">
              <a:spcBef>
                <a:spcPct val="20000"/>
              </a:spcBef>
              <a:buFont typeface="Wingdings" panose="05000000000000000000" pitchFamily="2" charset="2"/>
              <a:buChar char="Ø"/>
            </a:pPr>
            <a:r>
              <a:rPr lang="en-US" altLang="zh-CN" sz="2000" dirty="0">
                <a:ea typeface="宋体" pitchFamily="2" charset="-122"/>
              </a:rPr>
              <a:t>International </a:t>
            </a:r>
            <a:r>
              <a:rPr lang="en-US" altLang="zh-CN" sz="2000" dirty="0" smtClean="0">
                <a:ea typeface="宋体" pitchFamily="2" charset="-122"/>
              </a:rPr>
              <a:t>Securities</a:t>
            </a:r>
          </a:p>
          <a:p>
            <a:pPr marL="342900" indent="-342900">
              <a:spcBef>
                <a:spcPct val="20000"/>
              </a:spcBef>
              <a:buFont typeface="Wingdings" panose="05000000000000000000" pitchFamily="2" charset="2"/>
              <a:buChar char="Ø"/>
            </a:pPr>
            <a:r>
              <a:rPr lang="en-US" altLang="zh-CN" sz="2000" dirty="0" smtClean="0">
                <a:ea typeface="宋体" pitchFamily="2" charset="-122"/>
              </a:rPr>
              <a:t>Mutual Funds</a:t>
            </a:r>
          </a:p>
          <a:p>
            <a:pPr marL="342900" lvl="1" indent="-342900">
              <a:spcBef>
                <a:spcPct val="20000"/>
              </a:spcBef>
              <a:buFont typeface="Wingdings" panose="05000000000000000000" pitchFamily="2" charset="2"/>
              <a:buChar char="Ø"/>
            </a:pPr>
            <a:r>
              <a:rPr lang="en-US" altLang="zh-CN" sz="2000" dirty="0">
                <a:ea typeface="宋体" pitchFamily="2" charset="-122"/>
              </a:rPr>
              <a:t>Exchange Traded </a:t>
            </a:r>
            <a:r>
              <a:rPr lang="en-US" altLang="zh-CN" sz="2000" dirty="0" smtClean="0">
                <a:ea typeface="宋体" pitchFamily="2" charset="-122"/>
              </a:rPr>
              <a:t>Funds (ETFs)</a:t>
            </a:r>
            <a:endParaRPr lang="en-US" altLang="zh-CN" sz="2000" dirty="0">
              <a:ea typeface="宋体" pitchFamily="2" charset="-122"/>
            </a:endParaRPr>
          </a:p>
          <a:p>
            <a:pPr marL="342900" indent="-342900">
              <a:spcBef>
                <a:spcPct val="20000"/>
              </a:spcBef>
              <a:buFont typeface="Wingdings" panose="05000000000000000000" pitchFamily="2" charset="2"/>
              <a:buChar char="Ø"/>
            </a:pPr>
            <a:r>
              <a:rPr lang="en-US" altLang="zh-CN" sz="2000" dirty="0">
                <a:ea typeface="宋体" pitchFamily="2" charset="-122"/>
              </a:rPr>
              <a:t>Derivatives</a:t>
            </a:r>
          </a:p>
          <a:p>
            <a:pPr marL="342900" indent="-342900">
              <a:spcBef>
                <a:spcPct val="20000"/>
              </a:spcBef>
              <a:buFont typeface="Wingdings" panose="05000000000000000000" pitchFamily="2" charset="2"/>
              <a:buChar char="Ø"/>
            </a:pPr>
            <a:r>
              <a:rPr lang="en-US" altLang="zh-CN" sz="2000" dirty="0">
                <a:ea typeface="宋体" pitchFamily="2" charset="-122"/>
              </a:rPr>
              <a:t>Alternative Investments</a:t>
            </a:r>
          </a:p>
          <a:p>
            <a:pPr marL="800100" lvl="1" indent="-342900">
              <a:spcBef>
                <a:spcPct val="20000"/>
              </a:spcBef>
              <a:buClr>
                <a:schemeClr val="tx1"/>
              </a:buClr>
              <a:buFont typeface="Arial" panose="020B0604020202020204" pitchFamily="34" charset="0"/>
              <a:buChar char="•"/>
            </a:pPr>
            <a:r>
              <a:rPr lang="en-US" altLang="zh-CN" sz="2000" dirty="0">
                <a:ea typeface="宋体" pitchFamily="2" charset="-122"/>
              </a:rPr>
              <a:t>Hedge Funds</a:t>
            </a:r>
          </a:p>
          <a:p>
            <a:pPr marL="800100" lvl="1" indent="-342900">
              <a:lnSpc>
                <a:spcPct val="85000"/>
              </a:lnSpc>
              <a:spcBef>
                <a:spcPct val="20000"/>
              </a:spcBef>
              <a:buClr>
                <a:schemeClr val="tx1"/>
              </a:buClr>
              <a:buFont typeface="Arial" panose="020B0604020202020204" pitchFamily="34" charset="0"/>
              <a:buChar char="•"/>
            </a:pPr>
            <a:r>
              <a:rPr lang="en-US" altLang="zh-CN" sz="2000" dirty="0" smtClean="0">
                <a:ea typeface="宋体" pitchFamily="2" charset="-122"/>
              </a:rPr>
              <a:t>Private </a:t>
            </a:r>
            <a:r>
              <a:rPr lang="en-US" altLang="zh-CN" sz="2000" dirty="0">
                <a:ea typeface="宋体" pitchFamily="2" charset="-122"/>
              </a:rPr>
              <a:t>Equity Funds</a:t>
            </a:r>
          </a:p>
          <a:p>
            <a:pPr marL="800100" lvl="1" indent="-342900">
              <a:lnSpc>
                <a:spcPct val="85000"/>
              </a:lnSpc>
              <a:spcBef>
                <a:spcPct val="20000"/>
              </a:spcBef>
              <a:buClr>
                <a:schemeClr val="tx1"/>
              </a:buClr>
              <a:buFont typeface="Arial" panose="020B0604020202020204" pitchFamily="34" charset="0"/>
              <a:buChar char="•"/>
            </a:pPr>
            <a:r>
              <a:rPr lang="en-US" altLang="zh-CN" sz="2000" dirty="0" smtClean="0">
                <a:ea typeface="宋体" pitchFamily="2" charset="-122"/>
              </a:rPr>
              <a:t>Venture </a:t>
            </a:r>
            <a:r>
              <a:rPr lang="en-US" altLang="zh-CN" sz="2000" dirty="0">
                <a:ea typeface="宋体" pitchFamily="2" charset="-122"/>
              </a:rPr>
              <a:t>Capital</a:t>
            </a:r>
          </a:p>
          <a:p>
            <a:pPr marL="800100" lvl="1" indent="-342900">
              <a:lnSpc>
                <a:spcPct val="85000"/>
              </a:lnSpc>
              <a:spcBef>
                <a:spcPct val="20000"/>
              </a:spcBef>
              <a:buClr>
                <a:schemeClr val="tx1"/>
              </a:buClr>
              <a:buFont typeface="Arial" panose="020B0604020202020204" pitchFamily="34" charset="0"/>
              <a:buChar char="•"/>
            </a:pPr>
            <a:r>
              <a:rPr lang="en-US" altLang="zh-CN" sz="2000" dirty="0" smtClean="0">
                <a:ea typeface="宋体" pitchFamily="2" charset="-122"/>
              </a:rPr>
              <a:t>Real </a:t>
            </a:r>
            <a:r>
              <a:rPr lang="en-US" altLang="zh-CN" sz="2000" dirty="0">
                <a:ea typeface="宋体" pitchFamily="2" charset="-122"/>
              </a:rPr>
              <a:t>Estate </a:t>
            </a:r>
          </a:p>
          <a:p>
            <a:pPr marL="744538" lvl="1" indent="-287338">
              <a:spcBef>
                <a:spcPct val="20000"/>
              </a:spcBef>
              <a:buClr>
                <a:srgbClr val="00A6D6"/>
              </a:buClr>
              <a:buFont typeface="Arial" pitchFamily="34" charset="0"/>
              <a:buChar char="&gt;"/>
            </a:pPr>
            <a:endParaRPr lang="en-US" altLang="zh-CN" sz="2000" dirty="0" smtClean="0">
              <a:ea typeface="宋体" pitchFamily="2" charset="-122"/>
            </a:endParaRPr>
          </a:p>
          <a:p>
            <a:pPr marL="287338" indent="-287338">
              <a:lnSpc>
                <a:spcPct val="85000"/>
              </a:lnSpc>
              <a:spcBef>
                <a:spcPct val="20000"/>
              </a:spcBef>
              <a:buClr>
                <a:srgbClr val="00A6D6"/>
              </a:buClr>
              <a:buFont typeface="Arial" pitchFamily="34" charset="0"/>
              <a:buChar char="&gt;"/>
            </a:pPr>
            <a:endParaRPr lang="en-US" altLang="zh-CN" dirty="0">
              <a:latin typeface="Tahoma" pitchFamily="34" charset="0"/>
              <a:ea typeface="宋体" pitchFamily="2" charset="-122"/>
            </a:endParaRPr>
          </a:p>
          <a:p>
            <a:pPr marL="287338" indent="-287338">
              <a:lnSpc>
                <a:spcPct val="85000"/>
              </a:lnSpc>
              <a:spcBef>
                <a:spcPct val="20000"/>
              </a:spcBef>
              <a:buClr>
                <a:srgbClr val="00A6D6"/>
              </a:buClr>
              <a:buFont typeface="Arial" pitchFamily="34" charset="0"/>
              <a:buChar char="&gt;"/>
            </a:pPr>
            <a:endParaRPr lang="zh-CN" altLang="en-US" dirty="0">
              <a:latin typeface="Tahoma" pitchFamily="34" charset="0"/>
              <a:ea typeface="宋体" pitchFamily="2" charset="-122"/>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Financial </a:t>
            </a:r>
            <a:r>
              <a:rPr lang="en-US" altLang="zh-CN" sz="3500" b="1" dirty="0">
                <a:solidFill>
                  <a:srgbClr val="002060"/>
                </a:solidFill>
              </a:rPr>
              <a:t>Instruments Introduction</a:t>
            </a:r>
            <a:endParaRPr lang="zh-CN" altLang="en-US" sz="3500" b="1" dirty="0">
              <a:solidFill>
                <a:srgbClr val="002060"/>
              </a:solidFill>
            </a:endParaRPr>
          </a:p>
        </p:txBody>
      </p:sp>
    </p:spTree>
    <p:extLst>
      <p:ext uri="{BB962C8B-B14F-4D97-AF65-F5344CB8AC3E}">
        <p14:creationId xmlns:p14="http://schemas.microsoft.com/office/powerpoint/2010/main" xmlns="" val="3427859088"/>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395288" y="1600201"/>
            <a:ext cx="8505825" cy="3817938"/>
          </a:xfrm>
        </p:spPr>
        <p:txBody>
          <a:bodyPr/>
          <a:lstStyle/>
          <a:p>
            <a:pPr>
              <a:buFont typeface="Wingdings" panose="05000000000000000000" pitchFamily="2" charset="2"/>
              <a:buChar char="Ø"/>
            </a:pPr>
            <a:r>
              <a:rPr lang="en-US" altLang="zh-CN" sz="2000" dirty="0">
                <a:ea typeface="宋体" pitchFamily="2" charset="-122"/>
              </a:rPr>
              <a:t>Forward </a:t>
            </a:r>
            <a:r>
              <a:rPr lang="en-US" altLang="zh-CN" sz="2000" dirty="0" smtClean="0">
                <a:ea typeface="宋体" pitchFamily="2" charset="-122"/>
              </a:rPr>
              <a:t>Contracts</a:t>
            </a:r>
          </a:p>
          <a:p>
            <a:pPr>
              <a:buFont typeface="Wingdings" panose="05000000000000000000" pitchFamily="2" charset="2"/>
              <a:buChar char="Ø"/>
            </a:pPr>
            <a:endParaRPr lang="en-US" altLang="zh-CN" sz="2000" dirty="0" smtClean="0">
              <a:ea typeface="宋体" pitchFamily="2" charset="-122"/>
            </a:endParaRPr>
          </a:p>
          <a:p>
            <a:pPr eaLnBrk="1" hangingPunct="1">
              <a:buFont typeface="Wingdings" panose="05000000000000000000" pitchFamily="2" charset="2"/>
              <a:buChar char="Ø"/>
            </a:pPr>
            <a:r>
              <a:rPr lang="en-US" altLang="zh-CN" sz="2000" dirty="0" smtClean="0">
                <a:ea typeface="宋体" pitchFamily="2" charset="-122"/>
              </a:rPr>
              <a:t>Future Contracts</a:t>
            </a:r>
          </a:p>
          <a:p>
            <a:pPr eaLnBrk="1" hangingPunct="1">
              <a:buFont typeface="Wingdings" panose="05000000000000000000" pitchFamily="2" charset="2"/>
              <a:buChar char="Ø"/>
            </a:pPr>
            <a:endParaRPr lang="en-US" altLang="zh-CN" sz="2000" dirty="0" smtClean="0">
              <a:ea typeface="宋体" pitchFamily="2" charset="-122"/>
            </a:endParaRPr>
          </a:p>
          <a:p>
            <a:pPr>
              <a:buFont typeface="Wingdings" panose="05000000000000000000" pitchFamily="2" charset="2"/>
              <a:buChar char="Ø"/>
            </a:pPr>
            <a:r>
              <a:rPr lang="en-US" altLang="zh-CN" sz="2000" dirty="0">
                <a:ea typeface="宋体" pitchFamily="2" charset="-122"/>
              </a:rPr>
              <a:t>Option </a:t>
            </a:r>
            <a:r>
              <a:rPr lang="en-US" altLang="zh-CN" sz="2000" dirty="0" smtClean="0">
                <a:ea typeface="宋体" pitchFamily="2" charset="-122"/>
              </a:rPr>
              <a:t>Contracts</a:t>
            </a:r>
          </a:p>
          <a:p>
            <a:pPr>
              <a:buFont typeface="Wingdings" panose="05000000000000000000" pitchFamily="2" charset="2"/>
              <a:buChar char="Ø"/>
            </a:pPr>
            <a:endParaRPr lang="en-US" altLang="zh-CN" sz="2000" dirty="0" smtClean="0">
              <a:ea typeface="宋体" pitchFamily="2" charset="-122"/>
            </a:endParaRPr>
          </a:p>
          <a:p>
            <a:pPr>
              <a:buFont typeface="Wingdings" panose="05000000000000000000" pitchFamily="2" charset="2"/>
              <a:buChar char="Ø"/>
            </a:pPr>
            <a:r>
              <a:rPr lang="en-US" altLang="zh-CN" sz="2000" dirty="0" smtClean="0">
                <a:ea typeface="宋体" pitchFamily="2" charset="-122"/>
              </a:rPr>
              <a:t>SWAP</a:t>
            </a:r>
            <a:endParaRPr lang="en-US" altLang="zh-CN" sz="2000" dirty="0">
              <a:ea typeface="宋体" pitchFamily="2" charset="-122"/>
            </a:endParaRPr>
          </a:p>
          <a:p>
            <a:pPr eaLnBrk="1" hangingPunct="1">
              <a:buFont typeface="Wingdings" panose="05000000000000000000" pitchFamily="2" charset="2"/>
              <a:buChar char="Ø"/>
            </a:pPr>
            <a:endParaRPr lang="en-US" altLang="zh-CN" sz="2000" dirty="0" smtClean="0">
              <a:ea typeface="宋体" pitchFamily="2" charset="-122"/>
            </a:endParaRPr>
          </a:p>
        </p:txBody>
      </p:sp>
      <p:sp>
        <p:nvSpPr>
          <p:cNvPr id="35843" name="Rectangle 6"/>
          <p:cNvSpPr>
            <a:spLocks noChangeArrowheads="1"/>
          </p:cNvSpPr>
          <p:nvPr/>
        </p:nvSpPr>
        <p:spPr bwMode="auto">
          <a:xfrm>
            <a:off x="381000" y="30480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Derivatives</a:t>
            </a:r>
          </a:p>
        </p:txBody>
      </p:sp>
      <p:pic>
        <p:nvPicPr>
          <p:cNvPr id="4" name="图片 3" descr="images (2).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5491" y="2743200"/>
            <a:ext cx="5057775" cy="336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622055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p:txBody>
          <a:bodyPr/>
          <a:lstStyle/>
          <a:p>
            <a:pPr eaLnBrk="1" hangingPunct="1">
              <a:buFont typeface="Wingdings" pitchFamily="2" charset="2"/>
              <a:buChar char="q"/>
            </a:pPr>
            <a:r>
              <a:rPr lang="en-US" altLang="zh-CN" sz="1800" smtClean="0">
                <a:ea typeface="宋体" pitchFamily="2" charset="-122"/>
              </a:rPr>
              <a:t> Financial contract which </a:t>
            </a:r>
            <a:r>
              <a:rPr lang="en-US" altLang="zh-CN" sz="1800" i="1" smtClean="0">
                <a:ea typeface="宋体" pitchFamily="2" charset="-122"/>
              </a:rPr>
              <a:t>derives</a:t>
            </a:r>
            <a:r>
              <a:rPr lang="en-US" altLang="zh-CN" sz="1800" smtClean="0">
                <a:ea typeface="宋体" pitchFamily="2" charset="-122"/>
              </a:rPr>
              <a:t> its value from the performance of another entity such as an asset, called the "underlying".</a:t>
            </a:r>
          </a:p>
          <a:p>
            <a:pPr eaLnBrk="1" hangingPunct="1">
              <a:buFont typeface="Wingdings" pitchFamily="2" charset="2"/>
              <a:buChar char="q"/>
            </a:pPr>
            <a:r>
              <a:rPr lang="en-US" altLang="zh-CN" sz="1800" smtClean="0">
                <a:ea typeface="宋体" pitchFamily="2" charset="-122"/>
              </a:rPr>
              <a:t> The most common underlying assets include Securities, Commodity, index, interest rate, or Currency</a:t>
            </a:r>
          </a:p>
          <a:p>
            <a:pPr eaLnBrk="1" hangingPunct="1">
              <a:buFont typeface="Wingdings" pitchFamily="2" charset="2"/>
              <a:buChar char="q"/>
            </a:pPr>
            <a:r>
              <a:rPr lang="en-US" altLang="zh-CN" sz="1800" smtClean="0">
                <a:ea typeface="宋体" pitchFamily="2" charset="-122"/>
              </a:rPr>
              <a:t> Derivatives are one of the three main categories of financial instruments, the other two being equities (i.e. stocks) and debt (i.e. bonds and mortgages).</a:t>
            </a:r>
          </a:p>
          <a:p>
            <a:pPr eaLnBrk="1" hangingPunct="1">
              <a:buFont typeface="Wingdings" pitchFamily="2" charset="2"/>
              <a:buChar char="q"/>
            </a:pPr>
            <a:r>
              <a:rPr lang="en-US" altLang="zh-CN" sz="1800" smtClean="0">
                <a:ea typeface="宋体" pitchFamily="2" charset="-122"/>
              </a:rPr>
              <a:t> Features</a:t>
            </a:r>
            <a:r>
              <a:rPr lang="zh-CN" altLang="en-US" sz="1800" smtClean="0">
                <a:ea typeface="宋体" pitchFamily="2" charset="-122"/>
              </a:rPr>
              <a:t>： </a:t>
            </a:r>
            <a:r>
              <a:rPr lang="en-US" altLang="zh-CN" sz="1800" smtClean="0">
                <a:ea typeface="宋体" pitchFamily="2" charset="-122"/>
              </a:rPr>
              <a:t>1) Zero-Sum Game 2) High leverage</a:t>
            </a: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buClr>
                <a:srgbClr val="33CC33"/>
              </a:buClr>
              <a:buFont typeface="Wingdings" pitchFamily="2" charset="2"/>
              <a:buNone/>
            </a:pPr>
            <a:endParaRPr lang="en-US" altLang="zh-CN" sz="1800" smtClean="0">
              <a:ea typeface="宋体" pitchFamily="2" charset="-122"/>
            </a:endParaRPr>
          </a:p>
          <a:p>
            <a:pPr eaLnBrk="1" hangingPunct="1">
              <a:buClr>
                <a:srgbClr val="33CC33"/>
              </a:buClr>
              <a:buFont typeface="Wingdings" pitchFamily="2" charset="2"/>
              <a:buNone/>
            </a:pPr>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zh-CN" altLang="en-US" sz="1800" smtClean="0">
              <a:ea typeface="宋体" pitchFamily="2" charset="-122"/>
            </a:endParaRPr>
          </a:p>
        </p:txBody>
      </p:sp>
      <p:sp>
        <p:nvSpPr>
          <p:cNvPr id="135170" name="灯片编号占位符 3"/>
          <p:cNvSpPr>
            <a:spLocks noGrp="1"/>
          </p:cNvSpPr>
          <p:nvPr>
            <p:ph type="sldNum" sz="quarter" idx="12"/>
          </p:nvPr>
        </p:nvSpPr>
        <p:spPr bwMode="auto">
          <a:xfrm>
            <a:off x="6691313" y="6515100"/>
            <a:ext cx="213360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BB93A377-DC58-4510-BE7B-BC6DF6880EE2}" type="slidenum">
              <a:rPr lang="zh-CN" altLang="en-US" sz="1800">
                <a:solidFill>
                  <a:schemeClr val="bg2"/>
                </a:solidFill>
                <a:ea typeface="宋体" pitchFamily="2" charset="-122"/>
              </a:rPr>
              <a:pPr eaLnBrk="1" hangingPunct="1">
                <a:spcBef>
                  <a:spcPct val="0"/>
                </a:spcBef>
                <a:buClrTx/>
                <a:buFontTx/>
                <a:buNone/>
              </a:pPr>
              <a:t>31</a:t>
            </a:fld>
            <a:endParaRPr lang="en-US" altLang="zh-CN" sz="1800">
              <a:solidFill>
                <a:schemeClr val="bg2"/>
              </a:solidFill>
              <a:ea typeface="宋体" pitchFamily="2" charset="-122"/>
            </a:endParaRPr>
          </a:p>
        </p:txBody>
      </p:sp>
      <p:sp>
        <p:nvSpPr>
          <p:cNvPr id="135172"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5173"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a:t>
            </a:r>
            <a:r>
              <a:rPr lang="en-US" altLang="zh-CN" sz="2800">
                <a:ea typeface="宋体" pitchFamily="2" charset="-122"/>
              </a:rPr>
              <a:t> </a:t>
            </a:r>
            <a:r>
              <a:rPr lang="en-US" altLang="zh-CN" sz="1400">
                <a:ea typeface="宋体" pitchFamily="2" charset="-122"/>
              </a:rPr>
              <a:t>What is DERIVATIVES?</a:t>
            </a:r>
          </a:p>
        </p:txBody>
      </p:sp>
      <p:pic>
        <p:nvPicPr>
          <p:cNvPr id="135174" name="图片 5" descr="高杠杆.jpg"/>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29200" y="4529138"/>
            <a:ext cx="2514600" cy="1674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5175" name="图片 6" descr="zerosum.jpg"/>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95400" y="4572000"/>
            <a:ext cx="2563813" cy="156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700684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a:xfrm>
            <a:off x="381000" y="1752600"/>
            <a:ext cx="8305800" cy="4419600"/>
          </a:xfrm>
        </p:spPr>
        <p:txBody>
          <a:bodyPr/>
          <a:lstStyle/>
          <a:p>
            <a:pPr eaLnBrk="1" hangingPunct="1">
              <a:buFont typeface="Wingdings" pitchFamily="2" charset="2"/>
              <a:buChar char="q"/>
              <a:defRPr/>
            </a:pPr>
            <a:r>
              <a:rPr lang="en-US" altLang="zh-CN" sz="1800" u="sng" dirty="0" smtClean="0">
                <a:latin typeface="Tahoma" pitchFamily="34" charset="0"/>
                <a:ea typeface="宋体" pitchFamily="2" charset="-122"/>
              </a:rPr>
              <a:t>Hedgers</a:t>
            </a:r>
          </a:p>
          <a:p>
            <a:pPr eaLnBrk="1" hangingPunct="1">
              <a:buFont typeface="Wingdings" pitchFamily="2" charset="2"/>
              <a:buNone/>
              <a:defRPr/>
            </a:pPr>
            <a:r>
              <a:rPr lang="en-US" altLang="zh-CN" sz="1800" dirty="0" smtClean="0">
                <a:latin typeface="Tahoma" pitchFamily="34" charset="0"/>
                <a:ea typeface="宋体" pitchFamily="2" charset="-122"/>
              </a:rPr>
              <a:t>                    - </a:t>
            </a:r>
            <a:r>
              <a:rPr lang="en-US" altLang="zh-CN" sz="1800" dirty="0" smtClean="0">
                <a:ea typeface="宋体" pitchFamily="2" charset="-122"/>
              </a:rPr>
              <a:t>is an investment position intended to offset potential losses/gains that may be incurred by a companion investment</a:t>
            </a:r>
          </a:p>
          <a:p>
            <a:pPr eaLnBrk="1" hangingPunct="1">
              <a:buFont typeface="Wingdings" pitchFamily="2" charset="2"/>
              <a:buNone/>
              <a:defRPr/>
            </a:pPr>
            <a:r>
              <a:rPr lang="en-US" altLang="zh-CN" sz="1800" dirty="0" smtClean="0">
                <a:latin typeface="Tahoma" pitchFamily="34" charset="0"/>
                <a:ea typeface="宋体" pitchFamily="2" charset="-122"/>
              </a:rPr>
              <a:t>			Corporate/Banks, Financial Institutions to manage ALM and to hedge their proprietary positions/ Trade Business – Exporters and Importers</a:t>
            </a:r>
          </a:p>
          <a:p>
            <a:pPr eaLnBrk="1" hangingPunct="1">
              <a:buFont typeface="Wingdings" pitchFamily="2" charset="2"/>
              <a:buNone/>
              <a:defRPr/>
            </a:pPr>
            <a:endParaRPr lang="en-US" altLang="zh-CN" sz="1800" dirty="0" smtClean="0">
              <a:latin typeface="Tahoma" pitchFamily="34" charset="0"/>
              <a:ea typeface="宋体" pitchFamily="2" charset="-122"/>
            </a:endParaRPr>
          </a:p>
          <a:p>
            <a:pPr eaLnBrk="1" hangingPunct="1">
              <a:buFont typeface="Wingdings" pitchFamily="2" charset="2"/>
              <a:buChar char="q"/>
              <a:defRPr/>
            </a:pPr>
            <a:r>
              <a:rPr lang="en-US" altLang="zh-CN" sz="1800" dirty="0" smtClean="0">
                <a:latin typeface="Tahoma" pitchFamily="34" charset="0"/>
                <a:ea typeface="宋体" pitchFamily="2" charset="-122"/>
              </a:rPr>
              <a:t> </a:t>
            </a:r>
            <a:r>
              <a:rPr lang="en-US" altLang="zh-CN" sz="1800" u="sng" dirty="0" smtClean="0">
                <a:latin typeface="Tahoma" pitchFamily="34" charset="0"/>
                <a:ea typeface="宋体" pitchFamily="2" charset="-122"/>
              </a:rPr>
              <a:t>Speculators</a:t>
            </a:r>
            <a:r>
              <a:rPr lang="en-US" altLang="zh-CN" sz="1800" dirty="0" smtClean="0">
                <a:latin typeface="Tahoma" pitchFamily="34" charset="0"/>
                <a:ea typeface="宋体" pitchFamily="2" charset="-122"/>
              </a:rPr>
              <a:t>  </a:t>
            </a:r>
          </a:p>
          <a:p>
            <a:pPr eaLnBrk="1" hangingPunct="1">
              <a:buFontTx/>
              <a:buNone/>
              <a:defRPr/>
            </a:pPr>
            <a:r>
              <a:rPr lang="en-US" altLang="zh-CN" sz="1800" dirty="0" smtClean="0">
                <a:latin typeface="Tahoma" pitchFamily="34" charset="0"/>
                <a:ea typeface="宋体" pitchFamily="2" charset="-122"/>
              </a:rPr>
              <a:t>		        - to capture market movements with an intention to make profits</a:t>
            </a:r>
          </a:p>
          <a:p>
            <a:pPr lvl="1" algn="just" eaLnBrk="1" hangingPunct="1">
              <a:buFont typeface="Symbol" pitchFamily="18" charset="2"/>
              <a:buNone/>
              <a:defRPr/>
            </a:pPr>
            <a:endParaRPr lang="en-US" altLang="zh-CN" sz="1800" dirty="0" smtClean="0">
              <a:ea typeface="宋体" pitchFamily="2" charset="-122"/>
            </a:endParaRPr>
          </a:p>
          <a:p>
            <a:pPr eaLnBrk="1" hangingPunct="1">
              <a:buFont typeface="Wingdings" panose="05000000000000000000" pitchFamily="2" charset="2"/>
              <a:buChar char="q"/>
              <a:defRPr/>
            </a:pPr>
            <a:r>
              <a:rPr lang="en-US" altLang="zh-CN" sz="1800" dirty="0" smtClean="0">
                <a:ea typeface="宋体" pitchFamily="2" charset="-122"/>
              </a:rPr>
              <a:t> Arbitragers</a:t>
            </a:r>
          </a:p>
          <a:p>
            <a:pPr marL="0" indent="0" eaLnBrk="1" hangingPunct="1">
              <a:buFont typeface="Arial" pitchFamily="34" charset="0"/>
              <a:buNone/>
              <a:defRPr/>
            </a:pPr>
            <a:r>
              <a:rPr lang="en-US" altLang="zh-CN" sz="1800" dirty="0">
                <a:latin typeface="Tahoma" pitchFamily="34" charset="0"/>
                <a:ea typeface="宋体" pitchFamily="2" charset="-122"/>
              </a:rPr>
              <a:t>	        </a:t>
            </a:r>
            <a:r>
              <a:rPr lang="en-US" altLang="zh-CN" sz="1800" dirty="0" smtClean="0">
                <a:latin typeface="Tahoma" pitchFamily="34" charset="0"/>
                <a:ea typeface="宋体" pitchFamily="2" charset="-122"/>
              </a:rPr>
              <a:t>- is </a:t>
            </a:r>
            <a:r>
              <a:rPr lang="en-US" altLang="zh-CN" sz="1800" dirty="0">
                <a:latin typeface="Tahoma" pitchFamily="34" charset="0"/>
                <a:ea typeface="宋体" pitchFamily="2" charset="-122"/>
              </a:rPr>
              <a:t>the practice of taking advantage of a price difference between two or more markets</a:t>
            </a:r>
          </a:p>
        </p:txBody>
      </p:sp>
      <p:sp>
        <p:nvSpPr>
          <p:cNvPr id="136194" name="灯片编号占位符 3"/>
          <p:cNvSpPr>
            <a:spLocks noGrp="1"/>
          </p:cNvSpPr>
          <p:nvPr>
            <p:ph type="sldNum" sz="quarter" idx="12"/>
          </p:nvPr>
        </p:nvSpPr>
        <p:spPr bwMode="auto">
          <a:xfrm>
            <a:off x="6691313" y="6515100"/>
            <a:ext cx="213360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7B9289E9-2EDD-4813-9710-553C06C26B78}" type="slidenum">
              <a:rPr lang="zh-CN" altLang="en-US" sz="1800">
                <a:solidFill>
                  <a:schemeClr val="bg2"/>
                </a:solidFill>
                <a:ea typeface="宋体" pitchFamily="2" charset="-122"/>
              </a:rPr>
              <a:pPr eaLnBrk="1" hangingPunct="1">
                <a:spcBef>
                  <a:spcPct val="0"/>
                </a:spcBef>
                <a:buClrTx/>
                <a:buFontTx/>
                <a:buNone/>
              </a:pPr>
              <a:t>32</a:t>
            </a:fld>
            <a:endParaRPr lang="en-US" altLang="zh-CN" sz="1800">
              <a:solidFill>
                <a:schemeClr val="bg2"/>
              </a:solidFill>
              <a:ea typeface="宋体" pitchFamily="2" charset="-122"/>
            </a:endParaRPr>
          </a:p>
        </p:txBody>
      </p:sp>
      <p:sp>
        <p:nvSpPr>
          <p:cNvPr id="136196"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6197"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a:t>
            </a:r>
            <a:r>
              <a:rPr lang="en-US" altLang="zh-CN" sz="2800">
                <a:ea typeface="宋体" pitchFamily="2" charset="-122"/>
              </a:rPr>
              <a:t> </a:t>
            </a:r>
            <a:r>
              <a:rPr lang="en-US" altLang="zh-CN" sz="1400">
                <a:ea typeface="宋体" pitchFamily="2" charset="-122"/>
              </a:rPr>
              <a:t>Participants of Derivatives</a:t>
            </a:r>
          </a:p>
        </p:txBody>
      </p:sp>
    </p:spTree>
    <p:extLst>
      <p:ext uri="{BB962C8B-B14F-4D97-AF65-F5344CB8AC3E}">
        <p14:creationId xmlns:p14="http://schemas.microsoft.com/office/powerpoint/2010/main" xmlns="" val="23412455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457200" y="1600200"/>
            <a:ext cx="8001000" cy="4953000"/>
          </a:xfrm>
        </p:spPr>
        <p:txBody>
          <a:bodyPr/>
          <a:lstStyle/>
          <a:p>
            <a:pPr algn="just" eaLnBrk="1" hangingPunct="1">
              <a:buFont typeface="Wingdings" pitchFamily="2" charset="2"/>
              <a:buChar char="q"/>
            </a:pPr>
            <a:r>
              <a:rPr lang="en-US" altLang="zh-CN" sz="1800" u="sng" smtClean="0">
                <a:latin typeface="Tahoma" pitchFamily="34" charset="0"/>
                <a:ea typeface="宋体" pitchFamily="2" charset="-122"/>
              </a:rPr>
              <a:t>Price determination</a:t>
            </a:r>
          </a:p>
          <a:p>
            <a:pPr algn="just" eaLnBrk="1" hangingPunct="1">
              <a:buFont typeface="Wingdings" pitchFamily="2" charset="2"/>
              <a:buChar char="q"/>
            </a:pPr>
            <a:endParaRPr lang="en-US" altLang="zh-CN" sz="1800" u="sng" smtClean="0">
              <a:latin typeface="Tahoma" pitchFamily="34" charset="0"/>
              <a:ea typeface="宋体" pitchFamily="2" charset="-122"/>
            </a:endParaRPr>
          </a:p>
          <a:p>
            <a:pPr algn="just" eaLnBrk="1" hangingPunct="1">
              <a:buFont typeface="Wingdings" pitchFamily="2" charset="2"/>
              <a:buChar char="q"/>
            </a:pPr>
            <a:r>
              <a:rPr lang="en-US" altLang="zh-CN" sz="1800" u="sng" smtClean="0">
                <a:latin typeface="Tahoma" pitchFamily="34" charset="0"/>
                <a:ea typeface="宋体" pitchFamily="2" charset="-122"/>
              </a:rPr>
              <a:t>To hedge the risks</a:t>
            </a:r>
          </a:p>
          <a:p>
            <a:pPr eaLnBrk="1" hangingPunct="1">
              <a:buFont typeface="Wingdings" pitchFamily="2" charset="2"/>
              <a:buChar char="q"/>
            </a:pPr>
            <a:endParaRPr lang="en-US" altLang="zh-CN" sz="1800" smtClean="0">
              <a:latin typeface="Tahoma" pitchFamily="34" charset="0"/>
              <a:ea typeface="宋体" pitchFamily="2" charset="-122"/>
            </a:endParaRPr>
          </a:p>
          <a:p>
            <a:pPr algn="just" eaLnBrk="1" hangingPunct="1">
              <a:buFont typeface="Wingdings" pitchFamily="2" charset="2"/>
              <a:buChar char="q"/>
            </a:pPr>
            <a:r>
              <a:rPr lang="en-US" altLang="zh-CN" sz="1800" smtClean="0">
                <a:latin typeface="Tahoma" pitchFamily="34" charset="0"/>
                <a:ea typeface="宋体" pitchFamily="2" charset="-122"/>
              </a:rPr>
              <a:t>Reduce the costs and Enhance the yields</a:t>
            </a:r>
          </a:p>
          <a:p>
            <a:pPr algn="just" eaLnBrk="1" hangingPunct="1">
              <a:buFont typeface="Wingdings" pitchFamily="2" charset="2"/>
              <a:buChar char="q"/>
            </a:pPr>
            <a:endParaRPr lang="en-US" altLang="zh-CN" sz="1800" smtClean="0">
              <a:latin typeface="Tahoma" pitchFamily="34" charset="0"/>
              <a:ea typeface="宋体" pitchFamily="2" charset="-122"/>
            </a:endParaRPr>
          </a:p>
          <a:p>
            <a:pPr algn="just" eaLnBrk="1" hangingPunct="1">
              <a:buFont typeface="Wingdings" pitchFamily="2" charset="2"/>
              <a:buChar char="q"/>
            </a:pPr>
            <a:r>
              <a:rPr lang="en-US" altLang="zh-CN" sz="1800" smtClean="0">
                <a:latin typeface="Tahoma" pitchFamily="34" charset="0"/>
                <a:ea typeface="宋体" pitchFamily="2" charset="-122"/>
              </a:rPr>
              <a:t>Manage Asset-Liability</a:t>
            </a:r>
          </a:p>
          <a:p>
            <a:pPr algn="just" eaLnBrk="1" hangingPunct="1">
              <a:buFont typeface="Wingdings" pitchFamily="2" charset="2"/>
              <a:buChar char="q"/>
            </a:pPr>
            <a:endParaRPr lang="en-US" altLang="zh-CN" sz="1800" smtClean="0">
              <a:latin typeface="Tahoma" pitchFamily="34" charset="0"/>
              <a:ea typeface="宋体" pitchFamily="2" charset="-122"/>
            </a:endParaRPr>
          </a:p>
          <a:p>
            <a:pPr algn="just" eaLnBrk="1" hangingPunct="1">
              <a:buFont typeface="Wingdings" pitchFamily="2" charset="2"/>
              <a:buChar char="q"/>
            </a:pPr>
            <a:r>
              <a:rPr lang="en-US" altLang="zh-CN" sz="1800" smtClean="0">
                <a:latin typeface="Tahoma" pitchFamily="34" charset="0"/>
                <a:ea typeface="宋体" pitchFamily="2" charset="-122"/>
              </a:rPr>
              <a:t>Segregation of Liquidity &amp; Interest Risk</a:t>
            </a:r>
          </a:p>
          <a:p>
            <a:pPr algn="just" eaLnBrk="1" hangingPunct="1">
              <a:buFont typeface="Wingdings" pitchFamily="2" charset="2"/>
              <a:buChar char="q"/>
            </a:pPr>
            <a:endParaRPr lang="en-US" altLang="zh-CN" sz="1800" u="sng" smtClean="0">
              <a:latin typeface="Tahoma" pitchFamily="34" charset="0"/>
              <a:ea typeface="宋体" pitchFamily="2" charset="-122"/>
            </a:endParaRPr>
          </a:p>
          <a:p>
            <a:pPr algn="just" eaLnBrk="1" hangingPunct="1">
              <a:buFont typeface="Wingdings" pitchFamily="2" charset="2"/>
              <a:buChar char="q"/>
            </a:pPr>
            <a:r>
              <a:rPr lang="en-US" altLang="zh-CN" sz="1800" smtClean="0">
                <a:latin typeface="Tahoma" pitchFamily="34" charset="0"/>
                <a:ea typeface="宋体" pitchFamily="2" charset="-122"/>
              </a:rPr>
              <a:t>Insurance</a:t>
            </a:r>
          </a:p>
          <a:p>
            <a:pPr eaLnBrk="1" hangingPunct="1"/>
            <a:endParaRPr lang="zh-CN" altLang="en-US" sz="1800" smtClean="0">
              <a:latin typeface="Tahoma" pitchFamily="34" charset="0"/>
              <a:ea typeface="宋体" pitchFamily="2" charset="-122"/>
            </a:endParaRPr>
          </a:p>
        </p:txBody>
      </p:sp>
      <p:sp>
        <p:nvSpPr>
          <p:cNvPr id="137218" name="灯片编号占位符 3"/>
          <p:cNvSpPr>
            <a:spLocks noGrp="1"/>
          </p:cNvSpPr>
          <p:nvPr>
            <p:ph type="sldNum" sz="quarter" idx="12"/>
          </p:nvPr>
        </p:nvSpPr>
        <p:spPr bwMode="auto">
          <a:xfrm>
            <a:off x="6691313" y="6515100"/>
            <a:ext cx="213360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CEBB5842-EDF9-479D-9D14-20B60F93DED2}" type="slidenum">
              <a:rPr lang="zh-CN" altLang="en-US" sz="1800">
                <a:solidFill>
                  <a:schemeClr val="bg2"/>
                </a:solidFill>
                <a:ea typeface="宋体" pitchFamily="2" charset="-122"/>
              </a:rPr>
              <a:pPr eaLnBrk="1" hangingPunct="1">
                <a:spcBef>
                  <a:spcPct val="0"/>
                </a:spcBef>
                <a:buClrTx/>
                <a:buFontTx/>
                <a:buNone/>
              </a:pPr>
              <a:t>33</a:t>
            </a:fld>
            <a:endParaRPr lang="en-US" altLang="zh-CN" sz="1800">
              <a:solidFill>
                <a:schemeClr val="bg2"/>
              </a:solidFill>
              <a:ea typeface="宋体" pitchFamily="2" charset="-122"/>
            </a:endParaRPr>
          </a:p>
        </p:txBody>
      </p:sp>
      <p:sp>
        <p:nvSpPr>
          <p:cNvPr id="137220"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7221"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a:t>
            </a:r>
            <a:r>
              <a:rPr lang="en-US" altLang="zh-CN" sz="2800">
                <a:ea typeface="宋体" pitchFamily="2" charset="-122"/>
              </a:rPr>
              <a:t> </a:t>
            </a:r>
            <a:r>
              <a:rPr lang="en-US" altLang="zh-CN" sz="1400">
                <a:ea typeface="宋体" pitchFamily="2" charset="-122"/>
              </a:rPr>
              <a:t>Why DERIVATIVES are used?</a:t>
            </a:r>
          </a:p>
        </p:txBody>
      </p:sp>
    </p:spTree>
    <p:extLst>
      <p:ext uri="{BB962C8B-B14F-4D97-AF65-F5344CB8AC3E}">
        <p14:creationId xmlns:p14="http://schemas.microsoft.com/office/powerpoint/2010/main" xmlns="" val="33950867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p:txBody>
          <a:bodyPr/>
          <a:lstStyle/>
          <a:p>
            <a:pPr eaLnBrk="1" hangingPunct="1">
              <a:buFont typeface="Wingdings" pitchFamily="2" charset="2"/>
              <a:buChar char="q"/>
            </a:pPr>
            <a:r>
              <a:rPr lang="en-US" altLang="zh-CN" sz="1800" smtClean="0">
                <a:latin typeface="Tahoma" pitchFamily="34" charset="0"/>
                <a:ea typeface="宋体" pitchFamily="2" charset="-122"/>
              </a:rPr>
              <a:t>Future contract is a STANDARDIZED agreement with an organized exchange to buy or sell a currency pair at a fixed price at a certain date in the future.</a:t>
            </a:r>
          </a:p>
          <a:p>
            <a:pPr eaLnBrk="1" hangingPunct="1">
              <a:buFont typeface="Wingdings" pitchFamily="2" charset="2"/>
              <a:buChar char="q"/>
            </a:pPr>
            <a:endParaRPr lang="en-US" altLang="zh-CN" sz="1800" smtClean="0">
              <a:latin typeface="Tahoma" pitchFamily="34" charset="0"/>
              <a:ea typeface="宋体" pitchFamily="2" charset="-122"/>
            </a:endParaRPr>
          </a:p>
          <a:p>
            <a:pPr eaLnBrk="1" hangingPunct="1">
              <a:buFont typeface="Wingdings" pitchFamily="2" charset="2"/>
              <a:buChar char="q"/>
            </a:pPr>
            <a:r>
              <a:rPr lang="en-US" altLang="zh-CN" sz="1800" smtClean="0">
                <a:latin typeface="Tahoma" pitchFamily="34" charset="0"/>
                <a:ea typeface="宋体" pitchFamily="2" charset="-122"/>
              </a:rPr>
              <a:t>The contract is exchangeable and thus more liquid.</a:t>
            </a:r>
          </a:p>
        </p:txBody>
      </p:sp>
      <p:sp>
        <p:nvSpPr>
          <p:cNvPr id="138242" name="灯片编号占位符 3"/>
          <p:cNvSpPr>
            <a:spLocks noGrp="1"/>
          </p:cNvSpPr>
          <p:nvPr>
            <p:ph type="sldNum" sz="quarter" idx="12"/>
          </p:nvPr>
        </p:nvSpPr>
        <p:spPr bwMode="auto">
          <a:xfrm>
            <a:off x="6691313" y="6515100"/>
            <a:ext cx="213360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95C5CD23-EC17-443C-9A4D-B36AF4CC70FA}" type="slidenum">
              <a:rPr lang="zh-CN" altLang="en-US" sz="1800">
                <a:solidFill>
                  <a:schemeClr val="bg2"/>
                </a:solidFill>
                <a:ea typeface="宋体" pitchFamily="2" charset="-122"/>
              </a:rPr>
              <a:pPr eaLnBrk="1" hangingPunct="1">
                <a:spcBef>
                  <a:spcPct val="0"/>
                </a:spcBef>
                <a:buClrTx/>
                <a:buFontTx/>
                <a:buNone/>
              </a:pPr>
              <a:t>34</a:t>
            </a:fld>
            <a:endParaRPr lang="en-US" altLang="zh-CN" sz="1800">
              <a:solidFill>
                <a:schemeClr val="bg2"/>
              </a:solidFill>
              <a:ea typeface="宋体" pitchFamily="2" charset="-122"/>
            </a:endParaRPr>
          </a:p>
        </p:txBody>
      </p:sp>
      <p:sp>
        <p:nvSpPr>
          <p:cNvPr id="138244"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8245"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a:t>
            </a:r>
            <a:r>
              <a:rPr lang="en-US" altLang="zh-CN" sz="2800">
                <a:ea typeface="宋体" pitchFamily="2" charset="-122"/>
              </a:rPr>
              <a:t> </a:t>
            </a:r>
            <a:r>
              <a:rPr lang="en-US" altLang="zh-CN" sz="1400">
                <a:ea typeface="宋体" pitchFamily="2" charset="-122"/>
              </a:rPr>
              <a:t>Currency Future</a:t>
            </a:r>
          </a:p>
        </p:txBody>
      </p:sp>
      <p:pic>
        <p:nvPicPr>
          <p:cNvPr id="138246" name="图片 5" descr="future.jpg"/>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096000" y="4229100"/>
            <a:ext cx="2660650" cy="186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515717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71" name="Group 43"/>
          <p:cNvGraphicFramePr>
            <a:graphicFrameLocks noGrp="1"/>
          </p:cNvGraphicFramePr>
          <p:nvPr>
            <p:ph type="tbl" idx="1"/>
          </p:nvPr>
        </p:nvGraphicFramePr>
        <p:xfrm>
          <a:off x="304800" y="1905000"/>
          <a:ext cx="8505825" cy="4010025"/>
        </p:xfrm>
        <a:graphic>
          <a:graphicData uri="http://schemas.openxmlformats.org/drawingml/2006/table">
            <a:tbl>
              <a:tblPr/>
              <a:tblGrid>
                <a:gridCol w="1430337"/>
                <a:gridCol w="2717800"/>
                <a:gridCol w="4357688"/>
              </a:tblGrid>
              <a:tr h="473075">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endParaRPr kumimoji="0" lang="zh-CN" altLang="en-US" sz="700" b="1"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Forward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Future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Size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Tailored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Standardized (typically USD5K – USD100K)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Range of Currencies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Over 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Limited to major currencies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Settlement Date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Tailored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Standardized, typical 4-6 times a year e.g. PHLX (Mar/May/Jun/Jul/Sep/Dec)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Cost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No fee, cost reflected in the spread points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No spread, paid as brokerage fee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Regulation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Self-regulated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Regulated by exchange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Credit Risk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Counterparty risk is significant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Minimized with marginal deposit and daily cash settlement of profits or loss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smtClean="0">
                          <a:ln>
                            <a:noFill/>
                          </a:ln>
                          <a:solidFill>
                            <a:schemeClr val="tx1"/>
                          </a:solidFill>
                          <a:effectLst/>
                          <a:latin typeface="Arial" charset="0"/>
                          <a:ea typeface="宋体" pitchFamily="2" charset="-122"/>
                        </a:rPr>
                        <a:t>Mark to market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Only at maturity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A6D6"/>
                        </a:buClr>
                        <a:buSzTx/>
                        <a:buFont typeface="Arial" charset="0"/>
                        <a:buNone/>
                        <a:tabLst/>
                      </a:pPr>
                      <a:r>
                        <a:rPr kumimoji="0" lang="en-US" altLang="zh-CN" sz="1400" b="1" i="0" u="none" strike="noStrike" cap="none" normalizeH="0" baseline="0" dirty="0" smtClean="0">
                          <a:ln>
                            <a:noFill/>
                          </a:ln>
                          <a:solidFill>
                            <a:schemeClr val="tx1"/>
                          </a:solidFill>
                          <a:effectLst/>
                          <a:latin typeface="Arial" charset="0"/>
                          <a:ea typeface="宋体" pitchFamily="2" charset="-122"/>
                        </a:rPr>
                        <a:t>Profit/Loss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9266" name="灯片编号占位符 3"/>
          <p:cNvSpPr>
            <a:spLocks noGrp="1"/>
          </p:cNvSpPr>
          <p:nvPr>
            <p:ph type="sldNum"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5064B5BA-3461-43D3-B451-8F8C95132C0B}" type="slidenum">
              <a:rPr lang="zh-CN" altLang="en-US" sz="1800" smtClean="0">
                <a:solidFill>
                  <a:schemeClr val="bg2"/>
                </a:solidFill>
                <a:cs typeface="Arial" pitchFamily="34" charset="0"/>
              </a:rPr>
              <a:pPr eaLnBrk="1" hangingPunct="1">
                <a:spcBef>
                  <a:spcPct val="0"/>
                </a:spcBef>
                <a:buClrTx/>
                <a:buFontTx/>
                <a:buNone/>
              </a:pPr>
              <a:t>35</a:t>
            </a:fld>
            <a:endParaRPr lang="en-US" altLang="zh-CN" sz="1800" smtClean="0">
              <a:solidFill>
                <a:schemeClr val="bg2"/>
              </a:solidFill>
              <a:cs typeface="Arial" pitchFamily="34" charset="0"/>
            </a:endParaRPr>
          </a:p>
        </p:txBody>
      </p:sp>
      <p:sp>
        <p:nvSpPr>
          <p:cNvPr id="139305"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9306"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a:t>
            </a:r>
            <a:r>
              <a:rPr lang="en-US" altLang="zh-CN" sz="2800">
                <a:ea typeface="宋体" pitchFamily="2" charset="-122"/>
              </a:rPr>
              <a:t> </a:t>
            </a:r>
            <a:r>
              <a:rPr lang="en-US" altLang="zh-CN" sz="1400">
                <a:ea typeface="宋体" pitchFamily="2" charset="-122"/>
              </a:rPr>
              <a:t>Comparison of Forward &amp; Future Contracts</a:t>
            </a:r>
          </a:p>
        </p:txBody>
      </p:sp>
    </p:spTree>
    <p:extLst>
      <p:ext uri="{BB962C8B-B14F-4D97-AF65-F5344CB8AC3E}">
        <p14:creationId xmlns:p14="http://schemas.microsoft.com/office/powerpoint/2010/main" xmlns="" val="1698033653"/>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idx="1"/>
          </p:nvPr>
        </p:nvSpPr>
        <p:spPr/>
        <p:txBody>
          <a:bodyPr/>
          <a:lstStyle/>
          <a:p>
            <a:pPr eaLnBrk="1" hangingPunct="1">
              <a:buFont typeface="Wingdings" pitchFamily="2" charset="2"/>
              <a:buChar char="q"/>
            </a:pPr>
            <a:r>
              <a:rPr lang="en-US" altLang="zh-CN" sz="1800" smtClean="0">
                <a:latin typeface="Tahoma" pitchFamily="34" charset="0"/>
                <a:ea typeface="宋体" pitchFamily="2" charset="-122"/>
              </a:rPr>
              <a:t>Definition: A contract for future delivery of a specific currency in exchange for another, in which the holder of the option has the right to buy (or sell) the currency at an agreed price, the strike price, or exercise price, but is not required to do so.</a:t>
            </a:r>
          </a:p>
          <a:p>
            <a:pPr eaLnBrk="1" hangingPunct="1">
              <a:buFont typeface="Wingdings" pitchFamily="2" charset="2"/>
              <a:buChar char="q"/>
            </a:pPr>
            <a:r>
              <a:rPr lang="en-US" altLang="zh-CN" sz="1800" smtClean="0">
                <a:latin typeface="Tahoma" pitchFamily="34" charset="0"/>
                <a:ea typeface="宋体" pitchFamily="2" charset="-122"/>
              </a:rPr>
              <a:t>The right to buy is call, the right to sell is a put</a:t>
            </a:r>
          </a:p>
          <a:p>
            <a:pPr eaLnBrk="1" hangingPunct="1">
              <a:buFont typeface="Wingdings" pitchFamily="2" charset="2"/>
              <a:buChar char="q"/>
            </a:pPr>
            <a:r>
              <a:rPr lang="en-US" altLang="zh-CN" sz="1800" smtClean="0">
                <a:latin typeface="Tahoma" pitchFamily="34" charset="0"/>
                <a:ea typeface="宋体" pitchFamily="2" charset="-122"/>
              </a:rPr>
              <a:t>The option seller receives the option premium and is obliged to ensure the delivery</a:t>
            </a:r>
          </a:p>
          <a:p>
            <a:pPr eaLnBrk="1" hangingPunct="1">
              <a:buFont typeface="Wingdings" pitchFamily="2" charset="2"/>
              <a:buChar char="q"/>
            </a:pPr>
            <a:r>
              <a:rPr lang="en-US" altLang="zh-CN" sz="1800" smtClean="0">
                <a:latin typeface="Tahoma" pitchFamily="34" charset="0"/>
                <a:ea typeface="宋体" pitchFamily="2" charset="-122"/>
              </a:rPr>
              <a:t>American options permit the holder to exercise at anytime before the expiration date whereas European options, only at the expiration date.</a:t>
            </a:r>
          </a:p>
          <a:p>
            <a:pPr eaLnBrk="1" hangingPunct="1">
              <a:buFont typeface="Wingdings" pitchFamily="2" charset="2"/>
              <a:buChar char="q"/>
            </a:pPr>
            <a:r>
              <a:rPr lang="en-US" altLang="zh-CN" sz="1800" smtClean="0">
                <a:latin typeface="Tahoma" pitchFamily="34" charset="0"/>
                <a:ea typeface="宋体" pitchFamily="2" charset="-122"/>
              </a:rPr>
              <a:t>Two type of options market:  Over the Counter (OTC) &amp; Exchange Traded</a:t>
            </a:r>
          </a:p>
        </p:txBody>
      </p:sp>
      <p:sp>
        <p:nvSpPr>
          <p:cNvPr id="140291" name="Line 5"/>
          <p:cNvSpPr>
            <a:spLocks noChangeShapeType="1"/>
          </p:cNvSpPr>
          <p:nvPr/>
        </p:nvSpPr>
        <p:spPr bwMode="auto">
          <a:xfrm>
            <a:off x="0" y="1371600"/>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0292" name="Rectangle 5"/>
          <p:cNvSpPr>
            <a:spLocks noChangeArrowheads="1"/>
          </p:cNvSpPr>
          <p:nvPr/>
        </p:nvSpPr>
        <p:spPr bwMode="auto">
          <a:xfrm>
            <a:off x="319088" y="942975"/>
            <a:ext cx="82915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a:t>
            </a:r>
            <a:r>
              <a:rPr lang="en-US" altLang="zh-CN" sz="2800">
                <a:ea typeface="宋体" pitchFamily="2" charset="-122"/>
              </a:rPr>
              <a:t> </a:t>
            </a:r>
            <a:r>
              <a:rPr lang="en-US" altLang="zh-CN" sz="1400">
                <a:ea typeface="宋体" pitchFamily="2" charset="-122"/>
              </a:rPr>
              <a:t>Currency Options</a:t>
            </a:r>
          </a:p>
        </p:txBody>
      </p:sp>
    </p:spTree>
    <p:extLst>
      <p:ext uri="{BB962C8B-B14F-4D97-AF65-F5344CB8AC3E}">
        <p14:creationId xmlns:p14="http://schemas.microsoft.com/office/powerpoint/2010/main" xmlns="" val="14723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idx="1"/>
          </p:nvPr>
        </p:nvSpPr>
        <p:spPr>
          <a:xfrm>
            <a:off x="381000" y="1752600"/>
            <a:ext cx="7772400" cy="4191000"/>
          </a:xfrm>
        </p:spPr>
        <p:txBody>
          <a:bodyPr/>
          <a:lstStyle/>
          <a:p>
            <a:pPr eaLnBrk="1" hangingPunct="1">
              <a:buFont typeface="Wingdings" pitchFamily="2" charset="2"/>
              <a:buChar char="q"/>
            </a:pPr>
            <a:r>
              <a:rPr lang="en-US" altLang="zh-CN" sz="2000" smtClean="0">
                <a:latin typeface="Tahoma" pitchFamily="34" charset="0"/>
                <a:ea typeface="宋体" pitchFamily="2" charset="-122"/>
              </a:rPr>
              <a:t>Is a financial contract between two parties exchanging or swapping a stream of interest payments for notional principal amount on multiple occasions during a specified period.</a:t>
            </a:r>
          </a:p>
          <a:p>
            <a:pPr eaLnBrk="1" hangingPunct="1">
              <a:buFontTx/>
              <a:buNone/>
            </a:pPr>
            <a:endParaRPr lang="en-US" altLang="zh-CN" sz="2000" smtClean="0">
              <a:latin typeface="Tahoma" pitchFamily="34" charset="0"/>
              <a:ea typeface="宋体" pitchFamily="2" charset="-122"/>
            </a:endParaRPr>
          </a:p>
          <a:p>
            <a:pPr eaLnBrk="1" hangingPunct="1"/>
            <a:endParaRPr lang="en-US" altLang="zh-CN" sz="2000" smtClean="0">
              <a:latin typeface="Tahoma" pitchFamily="34" charset="0"/>
              <a:ea typeface="宋体" pitchFamily="2" charset="-122"/>
            </a:endParaRPr>
          </a:p>
          <a:p>
            <a:pPr eaLnBrk="1" hangingPunct="1">
              <a:buFontTx/>
              <a:buNone/>
            </a:pPr>
            <a:endParaRPr lang="en-US" altLang="zh-CN" sz="1800" smtClean="0">
              <a:ea typeface="宋体" pitchFamily="2" charset="-122"/>
            </a:endParaRPr>
          </a:p>
        </p:txBody>
      </p:sp>
      <p:sp>
        <p:nvSpPr>
          <p:cNvPr id="141314" name="灯片编号占位符 3"/>
          <p:cNvSpPr>
            <a:spLocks noGrp="1"/>
          </p:cNvSpPr>
          <p:nvPr>
            <p:ph type="sldNum" sz="quarter" idx="12"/>
          </p:nvPr>
        </p:nvSpPr>
        <p:spPr bwMode="auto">
          <a:xfrm>
            <a:off x="6691313" y="6515100"/>
            <a:ext cx="213360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37319CA0-C3CC-40E9-9985-92385C890979}" type="slidenum">
              <a:rPr lang="zh-CN" altLang="en-US" sz="1800">
                <a:solidFill>
                  <a:schemeClr val="bg2"/>
                </a:solidFill>
                <a:ea typeface="宋体" pitchFamily="2" charset="-122"/>
              </a:rPr>
              <a:pPr eaLnBrk="1" hangingPunct="1">
                <a:spcBef>
                  <a:spcPct val="0"/>
                </a:spcBef>
                <a:buClrTx/>
                <a:buFontTx/>
                <a:buNone/>
              </a:pPr>
              <a:t>37</a:t>
            </a:fld>
            <a:endParaRPr lang="en-US" altLang="zh-CN" sz="1800">
              <a:solidFill>
                <a:schemeClr val="bg2"/>
              </a:solidFill>
              <a:ea typeface="宋体" pitchFamily="2" charset="-122"/>
            </a:endParaRPr>
          </a:p>
        </p:txBody>
      </p:sp>
      <p:sp>
        <p:nvSpPr>
          <p:cNvPr id="141316"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1317"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 </a:t>
            </a:r>
            <a:r>
              <a:rPr lang="en-US" altLang="zh-CN" sz="1400">
                <a:ea typeface="宋体" pitchFamily="2" charset="-122"/>
              </a:rPr>
              <a:t>Interest Rate Swaps (I.R.S)</a:t>
            </a:r>
          </a:p>
        </p:txBody>
      </p:sp>
      <p:sp>
        <p:nvSpPr>
          <p:cNvPr id="141318"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endParaRPr lang="zh-CN" altLang="en-US" sz="1800">
              <a:ea typeface="宋体" pitchFamily="2" charset="-122"/>
            </a:endParaRPr>
          </a:p>
        </p:txBody>
      </p:sp>
      <p:grpSp>
        <p:nvGrpSpPr>
          <p:cNvPr id="141319" name="Group 8"/>
          <p:cNvGrpSpPr>
            <a:grpSpLocks/>
          </p:cNvGrpSpPr>
          <p:nvPr/>
        </p:nvGrpSpPr>
        <p:grpSpPr bwMode="auto">
          <a:xfrm>
            <a:off x="1676400" y="3886200"/>
            <a:ext cx="5257800" cy="1782763"/>
            <a:chOff x="0" y="0"/>
            <a:chExt cx="8280" cy="2808"/>
          </a:xfrm>
        </p:grpSpPr>
        <p:sp>
          <p:nvSpPr>
            <p:cNvPr id="141320" name="AutoShape 22"/>
            <p:cNvSpPr>
              <a:spLocks noChangeAspect="1" noChangeArrowheads="1" noTextEdit="1"/>
            </p:cNvSpPr>
            <p:nvPr/>
          </p:nvSpPr>
          <p:spPr bwMode="auto">
            <a:xfrm>
              <a:off x="0" y="0"/>
              <a:ext cx="8280" cy="28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41321" name="Text Box 21"/>
            <p:cNvSpPr txBox="1">
              <a:spLocks noChangeArrowheads="1"/>
            </p:cNvSpPr>
            <p:nvPr/>
          </p:nvSpPr>
          <p:spPr bwMode="auto">
            <a:xfrm>
              <a:off x="1260" y="1092"/>
              <a:ext cx="72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spcBef>
                  <a:spcPct val="0"/>
                </a:spcBef>
                <a:buClrTx/>
                <a:buFontTx/>
                <a:buNone/>
              </a:pPr>
              <a:r>
                <a:rPr lang="en-US" altLang="zh-CN" sz="1000" b="1">
                  <a:latin typeface="Times New Roman" pitchFamily="18" charset="0"/>
                  <a:ea typeface="宋体" pitchFamily="2" charset="-122"/>
                </a:rPr>
                <a:t>10%</a:t>
              </a:r>
              <a:endParaRPr lang="en-US" altLang="zh-CN" sz="1800">
                <a:ea typeface="宋体" pitchFamily="2" charset="-122"/>
              </a:endParaRPr>
            </a:p>
          </p:txBody>
        </p:sp>
        <p:grpSp>
          <p:nvGrpSpPr>
            <p:cNvPr id="141322" name="Group 9"/>
            <p:cNvGrpSpPr>
              <a:grpSpLocks/>
            </p:cNvGrpSpPr>
            <p:nvPr/>
          </p:nvGrpSpPr>
          <p:grpSpPr bwMode="auto">
            <a:xfrm>
              <a:off x="180" y="0"/>
              <a:ext cx="8100" cy="2496"/>
              <a:chOff x="0" y="0"/>
              <a:chExt cx="8100" cy="2496"/>
            </a:xfrm>
          </p:grpSpPr>
          <p:sp>
            <p:nvSpPr>
              <p:cNvPr id="141323" name="Text Box 20"/>
              <p:cNvSpPr txBox="1">
                <a:spLocks noChangeArrowheads="1"/>
              </p:cNvSpPr>
              <p:nvPr/>
            </p:nvSpPr>
            <p:spPr bwMode="auto">
              <a:xfrm>
                <a:off x="180" y="468"/>
                <a:ext cx="14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A Company</a:t>
                </a:r>
                <a:endParaRPr lang="en-US" altLang="zh-CN" sz="1800">
                  <a:ea typeface="宋体" pitchFamily="2" charset="-122"/>
                </a:endParaRPr>
              </a:p>
            </p:txBody>
          </p:sp>
          <p:sp>
            <p:nvSpPr>
              <p:cNvPr id="141324" name="Text Box 19"/>
              <p:cNvSpPr txBox="1">
                <a:spLocks noChangeArrowheads="1"/>
              </p:cNvSpPr>
              <p:nvPr/>
            </p:nvSpPr>
            <p:spPr bwMode="auto">
              <a:xfrm>
                <a:off x="5580" y="468"/>
                <a:ext cx="144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B Company</a:t>
                </a:r>
                <a:endParaRPr lang="en-US" altLang="zh-CN" sz="1800">
                  <a:ea typeface="宋体" pitchFamily="2" charset="-122"/>
                </a:endParaRPr>
              </a:p>
            </p:txBody>
          </p:sp>
          <p:sp>
            <p:nvSpPr>
              <p:cNvPr id="141325" name="Line 18"/>
              <p:cNvSpPr>
                <a:spLocks noChangeShapeType="1"/>
              </p:cNvSpPr>
              <p:nvPr/>
            </p:nvSpPr>
            <p:spPr bwMode="auto">
              <a:xfrm>
                <a:off x="900" y="936"/>
                <a:ext cx="1" cy="109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1326" name="Text Box 17"/>
              <p:cNvSpPr txBox="1">
                <a:spLocks noChangeArrowheads="1"/>
              </p:cNvSpPr>
              <p:nvPr/>
            </p:nvSpPr>
            <p:spPr bwMode="auto">
              <a:xfrm>
                <a:off x="0" y="2028"/>
                <a:ext cx="1979"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FIXED</a:t>
                </a:r>
                <a:endParaRPr lang="en-US" altLang="zh-CN" sz="1800">
                  <a:ea typeface="宋体" pitchFamily="2" charset="-122"/>
                </a:endParaRPr>
              </a:p>
            </p:txBody>
          </p:sp>
          <p:sp>
            <p:nvSpPr>
              <p:cNvPr id="141327" name="Line 16"/>
              <p:cNvSpPr>
                <a:spLocks noChangeShapeType="1"/>
              </p:cNvSpPr>
              <p:nvPr/>
            </p:nvSpPr>
            <p:spPr bwMode="auto">
              <a:xfrm>
                <a:off x="6300" y="936"/>
                <a:ext cx="1" cy="1092"/>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1328" name="Text Box 15"/>
              <p:cNvSpPr txBox="1">
                <a:spLocks noChangeArrowheads="1"/>
              </p:cNvSpPr>
              <p:nvPr/>
            </p:nvSpPr>
            <p:spPr bwMode="auto">
              <a:xfrm>
                <a:off x="5400" y="2028"/>
                <a:ext cx="1980" cy="4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Floating</a:t>
                </a:r>
                <a:endParaRPr lang="en-US" altLang="zh-CN" sz="1800">
                  <a:ea typeface="宋体" pitchFamily="2" charset="-122"/>
                </a:endParaRPr>
              </a:p>
            </p:txBody>
          </p:sp>
          <p:sp>
            <p:nvSpPr>
              <p:cNvPr id="141329" name="Line 14"/>
              <p:cNvSpPr>
                <a:spLocks noChangeShapeType="1"/>
              </p:cNvSpPr>
              <p:nvPr/>
            </p:nvSpPr>
            <p:spPr bwMode="auto">
              <a:xfrm>
                <a:off x="1620" y="624"/>
                <a:ext cx="39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1330" name="Line 13"/>
              <p:cNvSpPr>
                <a:spLocks noChangeShapeType="1"/>
              </p:cNvSpPr>
              <p:nvPr/>
            </p:nvSpPr>
            <p:spPr bwMode="auto">
              <a:xfrm flipH="1">
                <a:off x="1620" y="780"/>
                <a:ext cx="3960" cy="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1331" name="Text Box 12"/>
              <p:cNvSpPr txBox="1">
                <a:spLocks noChangeArrowheads="1"/>
              </p:cNvSpPr>
              <p:nvPr/>
            </p:nvSpPr>
            <p:spPr bwMode="auto">
              <a:xfrm>
                <a:off x="2520" y="0"/>
                <a:ext cx="198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LIBOR-0.5%</a:t>
                </a:r>
                <a:endParaRPr lang="en-US" altLang="zh-CN" sz="1800">
                  <a:ea typeface="宋体" pitchFamily="2" charset="-122"/>
                </a:endParaRPr>
              </a:p>
            </p:txBody>
          </p:sp>
          <p:sp>
            <p:nvSpPr>
              <p:cNvPr id="141332" name="Text Box 11"/>
              <p:cNvSpPr txBox="1">
                <a:spLocks noChangeArrowheads="1"/>
              </p:cNvSpPr>
              <p:nvPr/>
            </p:nvSpPr>
            <p:spPr bwMode="auto">
              <a:xfrm>
                <a:off x="2880" y="936"/>
                <a:ext cx="162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dirty="0" smtClean="0">
                    <a:latin typeface="Times New Roman" pitchFamily="18" charset="0"/>
                    <a:ea typeface="宋体" pitchFamily="2" charset="-122"/>
                  </a:rPr>
                  <a:t>10.25%</a:t>
                </a:r>
                <a:endParaRPr lang="en-US" altLang="zh-CN" sz="1800" dirty="0">
                  <a:ea typeface="宋体" pitchFamily="2" charset="-122"/>
                </a:endParaRPr>
              </a:p>
            </p:txBody>
          </p:sp>
          <p:sp>
            <p:nvSpPr>
              <p:cNvPr id="141333" name="Text Box 10"/>
              <p:cNvSpPr txBox="1">
                <a:spLocks noChangeArrowheads="1"/>
              </p:cNvSpPr>
              <p:nvPr/>
            </p:nvSpPr>
            <p:spPr bwMode="auto">
              <a:xfrm>
                <a:off x="6300" y="1248"/>
                <a:ext cx="180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LIBOR+0.75%</a:t>
                </a:r>
                <a:endParaRPr lang="en-US" altLang="zh-CN" sz="800">
                  <a:ea typeface="宋体" pitchFamily="2" charset="-122"/>
                </a:endParaRPr>
              </a:p>
              <a:p>
                <a:pPr>
                  <a:spcBef>
                    <a:spcPct val="0"/>
                  </a:spcBef>
                  <a:buClrTx/>
                  <a:buFontTx/>
                  <a:buNone/>
                </a:pPr>
                <a:endParaRPr lang="en-US" altLang="zh-CN" sz="1800">
                  <a:ea typeface="宋体" pitchFamily="2" charset="-122"/>
                </a:endParaRPr>
              </a:p>
            </p:txBody>
          </p:sp>
        </p:grpSp>
      </p:grpSp>
    </p:spTree>
    <p:extLst>
      <p:ext uri="{BB962C8B-B14F-4D97-AF65-F5344CB8AC3E}">
        <p14:creationId xmlns:p14="http://schemas.microsoft.com/office/powerpoint/2010/main" xmlns="" val="35661904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3"/>
          <p:cNvSpPr>
            <a:spLocks noGrp="1"/>
          </p:cNvSpPr>
          <p:nvPr>
            <p:ph type="sldNum" sz="quarter" idx="12"/>
          </p:nvPr>
        </p:nvSpPr>
        <p:spPr bwMode="auto">
          <a:xfrm>
            <a:off x="6691313" y="6515100"/>
            <a:ext cx="2133600" cy="3429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fld id="{FC5A570C-F4E9-41EF-BC24-071F3243BA98}" type="slidenum">
              <a:rPr lang="zh-CN" altLang="en-US" sz="1800">
                <a:solidFill>
                  <a:schemeClr val="bg2"/>
                </a:solidFill>
                <a:ea typeface="宋体" pitchFamily="2" charset="-122"/>
              </a:rPr>
              <a:pPr eaLnBrk="1" hangingPunct="1">
                <a:spcBef>
                  <a:spcPct val="0"/>
                </a:spcBef>
                <a:buClrTx/>
                <a:buFontTx/>
                <a:buNone/>
              </a:pPr>
              <a:t>38</a:t>
            </a:fld>
            <a:endParaRPr lang="en-US" altLang="zh-CN" sz="1800">
              <a:solidFill>
                <a:schemeClr val="bg2"/>
              </a:solidFill>
              <a:ea typeface="宋体" pitchFamily="2" charset="-122"/>
            </a:endParaRPr>
          </a:p>
        </p:txBody>
      </p:sp>
      <p:sp>
        <p:nvSpPr>
          <p:cNvPr id="142339" name="Line 5"/>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2340" name="Rectangle 5"/>
          <p:cNvSpPr>
            <a:spLocks noChangeArrowheads="1"/>
          </p:cNvSpPr>
          <p:nvPr/>
        </p:nvSpPr>
        <p:spPr bwMode="auto">
          <a:xfrm>
            <a:off x="319088" y="942975"/>
            <a:ext cx="8824912"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lnSpc>
                <a:spcPct val="83000"/>
              </a:lnSpc>
              <a:spcBef>
                <a:spcPct val="0"/>
              </a:spcBef>
              <a:buClrTx/>
              <a:buFontTx/>
              <a:buNone/>
            </a:pPr>
            <a:r>
              <a:rPr lang="en-US" altLang="zh-CN" sz="2800" b="1">
                <a:ea typeface="宋体" pitchFamily="2" charset="-122"/>
              </a:rPr>
              <a:t>DERIVATIVES </a:t>
            </a:r>
            <a:r>
              <a:rPr lang="en-US" altLang="zh-CN" sz="1400">
                <a:ea typeface="宋体" pitchFamily="2" charset="-122"/>
              </a:rPr>
              <a:t>Interest Rate Swaps (I.R.S)</a:t>
            </a:r>
          </a:p>
        </p:txBody>
      </p:sp>
      <p:sp>
        <p:nvSpPr>
          <p:cNvPr id="142341" name="Rectangle 2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eaLnBrk="1" hangingPunct="1">
              <a:spcBef>
                <a:spcPct val="0"/>
              </a:spcBef>
              <a:buClrTx/>
              <a:buFontTx/>
              <a:buNone/>
            </a:pPr>
            <a:endParaRPr lang="zh-CN" altLang="en-US" sz="1800">
              <a:ea typeface="宋体" pitchFamily="2" charset="-122"/>
            </a:endParaRPr>
          </a:p>
        </p:txBody>
      </p:sp>
      <p:grpSp>
        <p:nvGrpSpPr>
          <p:cNvPr id="142342" name="Group 7"/>
          <p:cNvGrpSpPr>
            <a:grpSpLocks/>
          </p:cNvGrpSpPr>
          <p:nvPr/>
        </p:nvGrpSpPr>
        <p:grpSpPr bwMode="auto">
          <a:xfrm>
            <a:off x="1447800" y="2514600"/>
            <a:ext cx="5829300" cy="2327275"/>
            <a:chOff x="0" y="0"/>
            <a:chExt cx="9180" cy="3588"/>
          </a:xfrm>
        </p:grpSpPr>
        <p:sp>
          <p:nvSpPr>
            <p:cNvPr id="142343" name="AutoShape 26"/>
            <p:cNvSpPr>
              <a:spLocks noChangeAspect="1" noChangeArrowheads="1" noTextEdit="1"/>
            </p:cNvSpPr>
            <p:nvPr/>
          </p:nvSpPr>
          <p:spPr bwMode="auto">
            <a:xfrm>
              <a:off x="0" y="0"/>
              <a:ext cx="9180" cy="3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p>
          </p:txBody>
        </p:sp>
        <p:grpSp>
          <p:nvGrpSpPr>
            <p:cNvPr id="142344" name="Group 8"/>
            <p:cNvGrpSpPr>
              <a:grpSpLocks/>
            </p:cNvGrpSpPr>
            <p:nvPr/>
          </p:nvGrpSpPr>
          <p:grpSpPr bwMode="auto">
            <a:xfrm>
              <a:off x="180" y="156"/>
              <a:ext cx="8580" cy="2340"/>
              <a:chOff x="0" y="0"/>
              <a:chExt cx="8580" cy="2340"/>
            </a:xfrm>
          </p:grpSpPr>
          <p:sp>
            <p:nvSpPr>
              <p:cNvPr id="142345" name="Text Box 25"/>
              <p:cNvSpPr txBox="1">
                <a:spLocks noChangeArrowheads="1"/>
              </p:cNvSpPr>
              <p:nvPr/>
            </p:nvSpPr>
            <p:spPr bwMode="auto">
              <a:xfrm>
                <a:off x="1080" y="936"/>
                <a:ext cx="72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spcBef>
                    <a:spcPct val="0"/>
                  </a:spcBef>
                  <a:buClrTx/>
                  <a:buFontTx/>
                  <a:buNone/>
                </a:pPr>
                <a:r>
                  <a:rPr lang="en-US" altLang="zh-CN" sz="1000" b="1">
                    <a:latin typeface="Times New Roman" pitchFamily="18" charset="0"/>
                    <a:ea typeface="宋体" pitchFamily="2" charset="-122"/>
                  </a:rPr>
                  <a:t>10%</a:t>
                </a:r>
                <a:endParaRPr lang="en-US" altLang="zh-CN" sz="1800">
                  <a:ea typeface="宋体" pitchFamily="2" charset="-122"/>
                </a:endParaRPr>
              </a:p>
            </p:txBody>
          </p:sp>
          <p:sp>
            <p:nvSpPr>
              <p:cNvPr id="142346" name="Text Box 24"/>
              <p:cNvSpPr txBox="1">
                <a:spLocks noChangeArrowheads="1"/>
              </p:cNvSpPr>
              <p:nvPr/>
            </p:nvSpPr>
            <p:spPr bwMode="auto">
              <a:xfrm>
                <a:off x="180" y="312"/>
                <a:ext cx="1440" cy="46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A Company</a:t>
                </a:r>
                <a:endParaRPr lang="en-US" altLang="zh-CN" sz="800">
                  <a:ea typeface="宋体" pitchFamily="2" charset="-122"/>
                </a:endParaRPr>
              </a:p>
              <a:p>
                <a:pPr>
                  <a:spcBef>
                    <a:spcPct val="0"/>
                  </a:spcBef>
                  <a:buClrTx/>
                  <a:buFontTx/>
                  <a:buNone/>
                </a:pPr>
                <a:endParaRPr lang="en-US" altLang="zh-CN" sz="1800">
                  <a:ea typeface="宋体" pitchFamily="2" charset="-122"/>
                </a:endParaRPr>
              </a:p>
            </p:txBody>
          </p:sp>
          <p:sp>
            <p:nvSpPr>
              <p:cNvPr id="142347" name="Text Box 23"/>
              <p:cNvSpPr txBox="1">
                <a:spLocks noChangeArrowheads="1"/>
              </p:cNvSpPr>
              <p:nvPr/>
            </p:nvSpPr>
            <p:spPr bwMode="auto">
              <a:xfrm>
                <a:off x="6120" y="312"/>
                <a:ext cx="1440" cy="46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B Company</a:t>
                </a:r>
                <a:endParaRPr lang="en-US" altLang="zh-CN" sz="800">
                  <a:ea typeface="宋体" pitchFamily="2" charset="-122"/>
                </a:endParaRPr>
              </a:p>
              <a:p>
                <a:pPr>
                  <a:spcBef>
                    <a:spcPct val="0"/>
                  </a:spcBef>
                  <a:buClrTx/>
                  <a:buFontTx/>
                  <a:buNone/>
                </a:pPr>
                <a:endParaRPr lang="en-US" altLang="zh-CN" sz="1800">
                  <a:ea typeface="宋体" pitchFamily="2" charset="-122"/>
                </a:endParaRPr>
              </a:p>
            </p:txBody>
          </p:sp>
          <p:sp>
            <p:nvSpPr>
              <p:cNvPr id="142348" name="Line 22"/>
              <p:cNvSpPr>
                <a:spLocks noChangeShapeType="1"/>
              </p:cNvSpPr>
              <p:nvPr/>
            </p:nvSpPr>
            <p:spPr bwMode="auto">
              <a:xfrm>
                <a:off x="900" y="780"/>
                <a:ext cx="1" cy="109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2349" name="Text Box 21"/>
              <p:cNvSpPr txBox="1">
                <a:spLocks noChangeArrowheads="1"/>
              </p:cNvSpPr>
              <p:nvPr/>
            </p:nvSpPr>
            <p:spPr bwMode="auto">
              <a:xfrm>
                <a:off x="0" y="1872"/>
                <a:ext cx="1979" cy="46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Fixed</a:t>
                </a:r>
                <a:endParaRPr lang="en-US" altLang="zh-CN" sz="1800">
                  <a:ea typeface="宋体" pitchFamily="2" charset="-122"/>
                </a:endParaRPr>
              </a:p>
            </p:txBody>
          </p:sp>
          <p:sp>
            <p:nvSpPr>
              <p:cNvPr id="142350" name="Line 20"/>
              <p:cNvSpPr>
                <a:spLocks noChangeShapeType="1"/>
              </p:cNvSpPr>
              <p:nvPr/>
            </p:nvSpPr>
            <p:spPr bwMode="auto">
              <a:xfrm>
                <a:off x="6780" y="780"/>
                <a:ext cx="1" cy="1092"/>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2351" name="Text Box 19"/>
              <p:cNvSpPr txBox="1">
                <a:spLocks noChangeArrowheads="1"/>
              </p:cNvSpPr>
              <p:nvPr/>
            </p:nvSpPr>
            <p:spPr bwMode="auto">
              <a:xfrm>
                <a:off x="5400" y="1872"/>
                <a:ext cx="1980" cy="46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Floating</a:t>
                </a:r>
                <a:endParaRPr lang="en-US" altLang="zh-CN" sz="1800">
                  <a:ea typeface="宋体" pitchFamily="2" charset="-122"/>
                </a:endParaRPr>
              </a:p>
            </p:txBody>
          </p:sp>
          <p:sp>
            <p:nvSpPr>
              <p:cNvPr id="142352" name="Text Box 18"/>
              <p:cNvSpPr txBox="1">
                <a:spLocks noChangeArrowheads="1"/>
              </p:cNvSpPr>
              <p:nvPr/>
            </p:nvSpPr>
            <p:spPr bwMode="auto">
              <a:xfrm>
                <a:off x="1935" y="624"/>
                <a:ext cx="90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10%</a:t>
                </a:r>
                <a:endParaRPr lang="en-US" altLang="zh-CN" sz="1800">
                  <a:ea typeface="宋体" pitchFamily="2" charset="-122"/>
                </a:endParaRPr>
              </a:p>
            </p:txBody>
          </p:sp>
          <p:sp>
            <p:nvSpPr>
              <p:cNvPr id="142353" name="Text Box 17"/>
              <p:cNvSpPr txBox="1">
                <a:spLocks noChangeArrowheads="1"/>
              </p:cNvSpPr>
              <p:nvPr/>
            </p:nvSpPr>
            <p:spPr bwMode="auto">
              <a:xfrm>
                <a:off x="6780" y="1092"/>
                <a:ext cx="180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dirty="0">
                    <a:latin typeface="Times New Roman" pitchFamily="18" charset="0"/>
                    <a:ea typeface="宋体" pitchFamily="2" charset="-122"/>
                  </a:rPr>
                  <a:t>LIBOR+0.75%</a:t>
                </a:r>
                <a:endParaRPr lang="en-US" altLang="zh-CN" sz="800" dirty="0">
                  <a:ea typeface="宋体" pitchFamily="2" charset="-122"/>
                </a:endParaRPr>
              </a:p>
              <a:p>
                <a:pPr>
                  <a:spcBef>
                    <a:spcPct val="0"/>
                  </a:spcBef>
                  <a:buClrTx/>
                  <a:buFontTx/>
                  <a:buNone/>
                </a:pPr>
                <a:endParaRPr lang="en-US" altLang="zh-CN" sz="1800" dirty="0">
                  <a:ea typeface="宋体" pitchFamily="2" charset="-122"/>
                </a:endParaRPr>
              </a:p>
            </p:txBody>
          </p:sp>
          <p:sp>
            <p:nvSpPr>
              <p:cNvPr id="142354" name="Text Box 16"/>
              <p:cNvSpPr txBox="1">
                <a:spLocks noChangeArrowheads="1"/>
              </p:cNvSpPr>
              <p:nvPr/>
            </p:nvSpPr>
            <p:spPr bwMode="auto">
              <a:xfrm>
                <a:off x="3240" y="312"/>
                <a:ext cx="1260" cy="468"/>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Bank</a:t>
                </a:r>
                <a:endParaRPr lang="en-US" altLang="zh-CN" sz="1800">
                  <a:ea typeface="宋体" pitchFamily="2" charset="-122"/>
                </a:endParaRPr>
              </a:p>
            </p:txBody>
          </p:sp>
          <p:sp>
            <p:nvSpPr>
              <p:cNvPr id="142355" name="Text Box 15"/>
              <p:cNvSpPr txBox="1">
                <a:spLocks noChangeArrowheads="1"/>
              </p:cNvSpPr>
              <p:nvPr/>
            </p:nvSpPr>
            <p:spPr bwMode="auto">
              <a:xfrm>
                <a:off x="4860" y="624"/>
                <a:ext cx="108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spcBef>
                    <a:spcPct val="0"/>
                  </a:spcBef>
                  <a:buClrTx/>
                  <a:buFontTx/>
                  <a:buNone/>
                </a:pPr>
                <a:r>
                  <a:rPr lang="en-US" altLang="zh-CN" sz="1000" b="1">
                    <a:latin typeface="Times New Roman" pitchFamily="18" charset="0"/>
                    <a:ea typeface="宋体" pitchFamily="2" charset="-122"/>
                  </a:rPr>
                  <a:t>10.25%</a:t>
                </a:r>
                <a:endParaRPr lang="en-US" altLang="zh-CN" sz="1800">
                  <a:ea typeface="宋体" pitchFamily="2" charset="-122"/>
                </a:endParaRPr>
              </a:p>
            </p:txBody>
          </p:sp>
          <p:sp>
            <p:nvSpPr>
              <p:cNvPr id="142356" name="Line 14"/>
              <p:cNvSpPr>
                <a:spLocks noChangeShapeType="1"/>
              </p:cNvSpPr>
              <p:nvPr/>
            </p:nvSpPr>
            <p:spPr bwMode="auto">
              <a:xfrm>
                <a:off x="1620" y="468"/>
                <a:ext cx="1620" cy="1"/>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2357" name="Line 13"/>
              <p:cNvSpPr>
                <a:spLocks noChangeShapeType="1"/>
              </p:cNvSpPr>
              <p:nvPr/>
            </p:nvSpPr>
            <p:spPr bwMode="auto">
              <a:xfrm flipH="1">
                <a:off x="1620" y="624"/>
                <a:ext cx="1620" cy="1"/>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2358" name="Line 12"/>
              <p:cNvSpPr>
                <a:spLocks noChangeShapeType="1"/>
              </p:cNvSpPr>
              <p:nvPr/>
            </p:nvSpPr>
            <p:spPr bwMode="auto">
              <a:xfrm>
                <a:off x="4500" y="468"/>
                <a:ext cx="1620" cy="1"/>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2359" name="Line 11"/>
              <p:cNvSpPr>
                <a:spLocks noChangeShapeType="1"/>
              </p:cNvSpPr>
              <p:nvPr/>
            </p:nvSpPr>
            <p:spPr bwMode="auto">
              <a:xfrm flipH="1">
                <a:off x="4500" y="624"/>
                <a:ext cx="1620" cy="1"/>
              </a:xfrm>
              <a:prstGeom prst="line">
                <a:avLst/>
              </a:prstGeom>
              <a:noFill/>
              <a:ln w="127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42360" name="Text Box 10"/>
              <p:cNvSpPr txBox="1">
                <a:spLocks noChangeArrowheads="1"/>
              </p:cNvSpPr>
              <p:nvPr/>
            </p:nvSpPr>
            <p:spPr bwMode="auto">
              <a:xfrm>
                <a:off x="1560" y="0"/>
                <a:ext cx="180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lgn="ctr">
                  <a:spcBef>
                    <a:spcPct val="0"/>
                  </a:spcBef>
                  <a:buClrTx/>
                  <a:buFontTx/>
                  <a:buNone/>
                </a:pPr>
                <a:r>
                  <a:rPr lang="en-US" altLang="zh-CN" sz="1000" b="1">
                    <a:latin typeface="Times New Roman" pitchFamily="18" charset="0"/>
                    <a:ea typeface="宋体" pitchFamily="2" charset="-122"/>
                  </a:rPr>
                  <a:t>LIBOR-0.25%</a:t>
                </a:r>
                <a:endParaRPr lang="en-US" altLang="zh-CN" sz="800">
                  <a:ea typeface="宋体" pitchFamily="2" charset="-122"/>
                </a:endParaRPr>
              </a:p>
              <a:p>
                <a:pPr>
                  <a:spcBef>
                    <a:spcPct val="0"/>
                  </a:spcBef>
                  <a:buClrTx/>
                  <a:buFontTx/>
                  <a:buNone/>
                </a:pPr>
                <a:endParaRPr lang="en-US" altLang="zh-CN" sz="1800">
                  <a:ea typeface="宋体" pitchFamily="2" charset="-122"/>
                </a:endParaRPr>
              </a:p>
            </p:txBody>
          </p:sp>
          <p:sp>
            <p:nvSpPr>
              <p:cNvPr id="142361" name="Text Box 9"/>
              <p:cNvSpPr txBox="1">
                <a:spLocks noChangeArrowheads="1"/>
              </p:cNvSpPr>
              <p:nvPr/>
            </p:nvSpPr>
            <p:spPr bwMode="auto">
              <a:xfrm>
                <a:off x="4500" y="0"/>
                <a:ext cx="1800" cy="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spcBef>
                    <a:spcPct val="50000"/>
                  </a:spcBef>
                  <a:buClr>
                    <a:schemeClr val="accent1"/>
                  </a:buClr>
                  <a:buChar char="•"/>
                  <a:defRPr sz="1600">
                    <a:solidFill>
                      <a:schemeClr val="tx1"/>
                    </a:solidFill>
                    <a:latin typeface="Arial" pitchFamily="34" charset="0"/>
                  </a:defRPr>
                </a:lvl1pPr>
                <a:lvl2pPr marL="742950" indent="-285750" eaLnBrk="0" hangingPunct="0">
                  <a:spcBef>
                    <a:spcPct val="20000"/>
                  </a:spcBef>
                  <a:buFont typeface="Arial" pitchFamily="34" charset="0"/>
                  <a:buChar char="–"/>
                  <a:defRPr sz="1400">
                    <a:solidFill>
                      <a:schemeClr val="tx1"/>
                    </a:solidFill>
                    <a:latin typeface="Arial" pitchFamily="34" charset="0"/>
                  </a:defRPr>
                </a:lvl2pPr>
                <a:lvl3pPr marL="1143000" indent="-228600" eaLnBrk="0" hangingPunct="0">
                  <a:spcBef>
                    <a:spcPct val="20000"/>
                  </a:spcBef>
                  <a:buFont typeface="Arial" pitchFamily="34" charset="0"/>
                  <a:buChar char="–"/>
                  <a:defRPr sz="1200">
                    <a:solidFill>
                      <a:schemeClr val="tx1"/>
                    </a:solidFill>
                    <a:latin typeface="Arial" pitchFamily="34" charset="0"/>
                  </a:defRPr>
                </a:lvl3pPr>
                <a:lvl4pPr marL="1600200" indent="-228600" eaLnBrk="0" hangingPunct="0">
                  <a:spcBef>
                    <a:spcPct val="20000"/>
                  </a:spcBef>
                  <a:buFont typeface="Arial" pitchFamily="34" charset="0"/>
                  <a:buChar char="–"/>
                  <a:defRPr sz="1000">
                    <a:solidFill>
                      <a:schemeClr val="tx1"/>
                    </a:solidFill>
                    <a:latin typeface="Arial" pitchFamily="34" charset="0"/>
                  </a:defRPr>
                </a:lvl4pPr>
                <a:lvl5pPr marL="2057400" indent="-228600" eaLnBrk="0" hangingPunct="0">
                  <a:spcBef>
                    <a:spcPct val="20000"/>
                  </a:spcBef>
                  <a:buFont typeface="Arial" pitchFamily="34" charset="0"/>
                  <a:buChar char="»"/>
                  <a:defRPr sz="1200">
                    <a:solidFill>
                      <a:schemeClr val="tx1"/>
                    </a:solidFill>
                    <a:latin typeface="Arial" pitchFamily="34" charset="0"/>
                  </a:defRPr>
                </a:lvl5pPr>
                <a:lvl6pPr marL="25146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6pPr>
                <a:lvl7pPr marL="29718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7pPr>
                <a:lvl8pPr marL="34290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8pPr>
                <a:lvl9pPr marL="3886200" indent="-228600" eaLnBrk="0" fontAlgn="base" hangingPunct="0">
                  <a:spcBef>
                    <a:spcPct val="20000"/>
                  </a:spcBef>
                  <a:spcAft>
                    <a:spcPct val="0"/>
                  </a:spcAft>
                  <a:buFont typeface="Arial" pitchFamily="34" charset="0"/>
                  <a:buChar char="»"/>
                  <a:defRPr sz="1200">
                    <a:solidFill>
                      <a:schemeClr val="tx1"/>
                    </a:solidFill>
                    <a:latin typeface="Arial" pitchFamily="34" charset="0"/>
                  </a:defRPr>
                </a:lvl9pPr>
              </a:lstStyle>
              <a:p>
                <a:pPr>
                  <a:spcBef>
                    <a:spcPct val="0"/>
                  </a:spcBef>
                  <a:buClrTx/>
                  <a:buFontTx/>
                  <a:buNone/>
                </a:pPr>
                <a:r>
                  <a:rPr lang="en-US" altLang="zh-CN" sz="1000" b="1">
                    <a:latin typeface="Times New Roman" pitchFamily="18" charset="0"/>
                    <a:ea typeface="宋体" pitchFamily="2" charset="-122"/>
                  </a:rPr>
                  <a:t>LIBOR-0.50%</a:t>
                </a:r>
                <a:endParaRPr lang="en-US" altLang="zh-CN" sz="800">
                  <a:ea typeface="宋体" pitchFamily="2" charset="-122"/>
                </a:endParaRPr>
              </a:p>
              <a:p>
                <a:pPr>
                  <a:spcBef>
                    <a:spcPct val="0"/>
                  </a:spcBef>
                  <a:buClrTx/>
                  <a:buFontTx/>
                  <a:buNone/>
                </a:pPr>
                <a:endParaRPr lang="en-US" altLang="zh-CN" sz="1800">
                  <a:ea typeface="宋体" pitchFamily="2" charset="-122"/>
                </a:endParaRPr>
              </a:p>
            </p:txBody>
          </p:sp>
        </p:grpSp>
      </p:grpSp>
    </p:spTree>
    <p:extLst>
      <p:ext uri="{BB962C8B-B14F-4D97-AF65-F5344CB8AC3E}">
        <p14:creationId xmlns:p14="http://schemas.microsoft.com/office/powerpoint/2010/main" xmlns="" val="40334444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685800" y="1809750"/>
            <a:ext cx="7772400" cy="3905250"/>
          </a:xfrm>
        </p:spPr>
        <p:txBody>
          <a:bodyPr/>
          <a:lstStyle/>
          <a:p>
            <a:pPr eaLnBrk="1" hangingPunct="1">
              <a:lnSpc>
                <a:spcPct val="85000"/>
              </a:lnSpc>
              <a:buFont typeface="Wingdings" panose="05000000000000000000" pitchFamily="2" charset="2"/>
              <a:buChar char="Ø"/>
            </a:pPr>
            <a:r>
              <a:rPr lang="en-US" altLang="zh-CN" sz="2000" dirty="0" smtClean="0">
                <a:ea typeface="宋体" pitchFamily="2" charset="-122"/>
              </a:rPr>
              <a:t>Hedge Funds</a:t>
            </a:r>
          </a:p>
          <a:p>
            <a:pPr eaLnBrk="1" hangingPunct="1">
              <a:lnSpc>
                <a:spcPct val="85000"/>
              </a:lnSpc>
              <a:buFont typeface="Wingdings" panose="05000000000000000000" pitchFamily="2" charset="2"/>
              <a:buChar char="Ø"/>
            </a:pPr>
            <a:endParaRPr lang="en-US" altLang="zh-CN" sz="2000" dirty="0" smtClean="0">
              <a:ea typeface="宋体" pitchFamily="2" charset="-122"/>
            </a:endParaRPr>
          </a:p>
          <a:p>
            <a:pPr eaLnBrk="1" hangingPunct="1">
              <a:lnSpc>
                <a:spcPct val="85000"/>
              </a:lnSpc>
              <a:buFont typeface="Wingdings" panose="05000000000000000000" pitchFamily="2" charset="2"/>
              <a:buChar char="Ø"/>
            </a:pPr>
            <a:r>
              <a:rPr lang="en-US" altLang="zh-CN" sz="2000" dirty="0" smtClean="0">
                <a:ea typeface="宋体" pitchFamily="2" charset="-122"/>
              </a:rPr>
              <a:t>Private Equity Funds</a:t>
            </a:r>
          </a:p>
          <a:p>
            <a:pPr eaLnBrk="1" hangingPunct="1">
              <a:lnSpc>
                <a:spcPct val="85000"/>
              </a:lnSpc>
              <a:buFont typeface="Wingdings" panose="05000000000000000000" pitchFamily="2" charset="2"/>
              <a:buChar char="Ø"/>
            </a:pPr>
            <a:endParaRPr lang="en-US" altLang="zh-CN" sz="2000" dirty="0" smtClean="0">
              <a:ea typeface="宋体" pitchFamily="2" charset="-122"/>
            </a:endParaRPr>
          </a:p>
          <a:p>
            <a:pPr eaLnBrk="1" hangingPunct="1">
              <a:lnSpc>
                <a:spcPct val="85000"/>
              </a:lnSpc>
              <a:buFont typeface="Wingdings" panose="05000000000000000000" pitchFamily="2" charset="2"/>
              <a:buChar char="Ø"/>
            </a:pPr>
            <a:r>
              <a:rPr lang="en-US" altLang="zh-CN" sz="2000" dirty="0" smtClean="0">
                <a:ea typeface="宋体" pitchFamily="2" charset="-122"/>
              </a:rPr>
              <a:t>Venture Capital</a:t>
            </a:r>
          </a:p>
          <a:p>
            <a:pPr eaLnBrk="1" hangingPunct="1">
              <a:lnSpc>
                <a:spcPct val="85000"/>
              </a:lnSpc>
              <a:buFont typeface="Wingdings" panose="05000000000000000000" pitchFamily="2" charset="2"/>
              <a:buChar char="Ø"/>
            </a:pPr>
            <a:endParaRPr lang="en-US" altLang="zh-CN" sz="2000" dirty="0" smtClean="0">
              <a:ea typeface="宋体" pitchFamily="2" charset="-122"/>
            </a:endParaRPr>
          </a:p>
          <a:p>
            <a:pPr eaLnBrk="1" hangingPunct="1">
              <a:lnSpc>
                <a:spcPct val="85000"/>
              </a:lnSpc>
              <a:buFont typeface="Wingdings" panose="05000000000000000000" pitchFamily="2" charset="2"/>
              <a:buChar char="Ø"/>
            </a:pPr>
            <a:r>
              <a:rPr lang="en-US" altLang="zh-CN" sz="2000" dirty="0" smtClean="0">
                <a:ea typeface="宋体" pitchFamily="2" charset="-122"/>
              </a:rPr>
              <a:t>Real </a:t>
            </a:r>
            <a:r>
              <a:rPr lang="en-US" altLang="zh-CN" sz="2000" dirty="0">
                <a:ea typeface="宋体" pitchFamily="2" charset="-122"/>
              </a:rPr>
              <a:t>E</a:t>
            </a:r>
            <a:r>
              <a:rPr lang="en-US" altLang="zh-CN" sz="2000" dirty="0" smtClean="0">
                <a:ea typeface="宋体" pitchFamily="2" charset="-122"/>
              </a:rPr>
              <a:t>state </a:t>
            </a:r>
          </a:p>
          <a:p>
            <a:pPr eaLnBrk="1" hangingPunct="1">
              <a:lnSpc>
                <a:spcPct val="85000"/>
              </a:lnSpc>
              <a:buFont typeface="Wingdings" panose="05000000000000000000" pitchFamily="2" charset="2"/>
              <a:buChar char="Ø"/>
            </a:pPr>
            <a:endParaRPr lang="en-US" altLang="zh-CN" sz="2000" dirty="0" smtClean="0">
              <a:ea typeface="宋体" pitchFamily="2" charset="-122"/>
            </a:endParaRPr>
          </a:p>
          <a:p>
            <a:pPr eaLnBrk="1" hangingPunct="1">
              <a:lnSpc>
                <a:spcPct val="85000"/>
              </a:lnSpc>
              <a:buFont typeface="Wingdings" panose="05000000000000000000" pitchFamily="2" charset="2"/>
              <a:buChar char="Ø"/>
            </a:pPr>
            <a:r>
              <a:rPr lang="en-US" altLang="zh-CN" sz="2000" dirty="0" smtClean="0">
                <a:ea typeface="宋体" pitchFamily="2" charset="-122"/>
              </a:rPr>
              <a:t>Alternative assets are generally more risky than traditional assets, but they should, in theory, generate higher returns for investors. </a:t>
            </a:r>
          </a:p>
          <a:p>
            <a:pPr eaLnBrk="1" hangingPunct="1">
              <a:lnSpc>
                <a:spcPct val="85000"/>
              </a:lnSpc>
              <a:buFont typeface="Arial" pitchFamily="34" charset="0"/>
              <a:buNone/>
            </a:pPr>
            <a:r>
              <a:rPr lang="en-US" altLang="zh-CN" sz="2000" dirty="0" smtClean="0">
                <a:ea typeface="宋体" pitchFamily="2" charset="-122"/>
              </a:rPr>
              <a:t> </a:t>
            </a:r>
          </a:p>
        </p:txBody>
      </p:sp>
      <p:sp>
        <p:nvSpPr>
          <p:cNvPr id="43011" name="Rectangle 7"/>
          <p:cNvSpPr>
            <a:spLocks noChangeArrowheads="1"/>
          </p:cNvSpPr>
          <p:nvPr/>
        </p:nvSpPr>
        <p:spPr bwMode="auto">
          <a:xfrm>
            <a:off x="381000" y="381000"/>
            <a:ext cx="77724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Alternative Investments</a:t>
            </a:r>
          </a:p>
        </p:txBody>
      </p:sp>
    </p:spTree>
    <p:extLst>
      <p:ext uri="{BB962C8B-B14F-4D97-AF65-F5344CB8AC3E}">
        <p14:creationId xmlns:p14="http://schemas.microsoft.com/office/powerpoint/2010/main" xmlns="" val="83642339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95288" y="1844675"/>
            <a:ext cx="8291512" cy="43088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Ø"/>
            </a:pPr>
            <a:r>
              <a:rPr lang="en-US" altLang="zh-CN" sz="2000" dirty="0" smtClean="0">
                <a:latin typeface="Tahoma" pitchFamily="34" charset="0"/>
                <a:ea typeface="宋体" pitchFamily="2" charset="-122"/>
                <a:cs typeface="Arial" pitchFamily="34" charset="0"/>
              </a:rPr>
              <a:t> Bond has an earlier origination than stocks</a:t>
            </a: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在</a:t>
            </a:r>
            <a:r>
              <a:rPr lang="zh-CN" altLang="en-US" sz="2000" dirty="0">
                <a:latin typeface="Tahoma" pitchFamily="34" charset="0"/>
                <a:ea typeface="宋体" pitchFamily="2" charset="-122"/>
                <a:cs typeface="Arial" pitchFamily="34" charset="0"/>
              </a:rPr>
              <a:t>证券中，债券的历史比股票要悠久，其中最早的债券形式就是在奴隶制时代产生的公债券</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据</a:t>
            </a:r>
            <a:r>
              <a:rPr lang="zh-CN" altLang="en-US" sz="2000" dirty="0">
                <a:latin typeface="Tahoma" pitchFamily="34" charset="0"/>
                <a:ea typeface="宋体" pitchFamily="2" charset="-122"/>
                <a:cs typeface="Arial" pitchFamily="34" charset="0"/>
              </a:rPr>
              <a:t>文献记载，希腊和罗马在公元前</a:t>
            </a:r>
            <a:r>
              <a:rPr lang="en-US" altLang="zh-CN" sz="2000" dirty="0">
                <a:latin typeface="Tahoma" pitchFamily="34" charset="0"/>
                <a:ea typeface="宋体" pitchFamily="2" charset="-122"/>
                <a:cs typeface="Arial" pitchFamily="34" charset="0"/>
              </a:rPr>
              <a:t>4</a:t>
            </a:r>
            <a:r>
              <a:rPr lang="zh-CN" altLang="en-US" sz="2000" dirty="0">
                <a:latin typeface="Tahoma" pitchFamily="34" charset="0"/>
                <a:ea typeface="宋体" pitchFamily="2" charset="-122"/>
                <a:cs typeface="Arial" pitchFamily="34" charset="0"/>
              </a:rPr>
              <a:t>世纪就开始出现国家向商人、高利贷者和寺院借债的情况</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进</a:t>
            </a:r>
            <a:r>
              <a:rPr lang="zh-CN" altLang="en-US" sz="2000" dirty="0">
                <a:latin typeface="Tahoma" pitchFamily="34" charset="0"/>
                <a:ea typeface="宋体" pitchFamily="2" charset="-122"/>
                <a:cs typeface="Arial" pitchFamily="34" charset="0"/>
              </a:rPr>
              <a:t>入封建社会之后，公债就得到进一步的发展，许多封建主、帝王和共和国每当遇到财政困难、特别是发生战争时便发行公债。</a:t>
            </a:r>
            <a:r>
              <a:rPr lang="en-US" altLang="zh-CN" sz="2000" dirty="0">
                <a:latin typeface="Tahoma" pitchFamily="34" charset="0"/>
                <a:ea typeface="宋体" pitchFamily="2" charset="-122"/>
                <a:cs typeface="Arial" pitchFamily="34" charset="0"/>
              </a:rPr>
              <a:t>12</a:t>
            </a:r>
            <a:r>
              <a:rPr lang="zh-CN" altLang="en-US" sz="2000" dirty="0">
                <a:latin typeface="Tahoma" pitchFamily="34" charset="0"/>
                <a:ea typeface="宋体" pitchFamily="2" charset="-122"/>
                <a:cs typeface="Arial" pitchFamily="34" charset="0"/>
              </a:rPr>
              <a:t>世纪末期，在当时经济最发达的意大利城市佛罗伦萨，政府曾向金融业者募集公债。其后热那亚、威尼斯等城市相继仿效。</a:t>
            </a:r>
            <a:r>
              <a:rPr lang="en-US" altLang="zh-CN" sz="2000" dirty="0">
                <a:latin typeface="Tahoma" pitchFamily="34" charset="0"/>
                <a:ea typeface="宋体" pitchFamily="2" charset="-122"/>
                <a:cs typeface="Arial" pitchFamily="34" charset="0"/>
              </a:rPr>
              <a:t>15</a:t>
            </a:r>
            <a:r>
              <a:rPr lang="zh-CN" altLang="en-US" sz="2000" dirty="0">
                <a:latin typeface="Tahoma" pitchFamily="34" charset="0"/>
                <a:ea typeface="宋体" pitchFamily="2" charset="-122"/>
                <a:cs typeface="Arial" pitchFamily="34" charset="0"/>
              </a:rPr>
              <a:t>世纪末</a:t>
            </a:r>
            <a:r>
              <a:rPr lang="en-US" altLang="zh-CN" sz="2000" dirty="0">
                <a:latin typeface="Tahoma" pitchFamily="34" charset="0"/>
                <a:ea typeface="宋体" pitchFamily="2" charset="-122"/>
                <a:cs typeface="Arial" pitchFamily="34" charset="0"/>
              </a:rPr>
              <a:t>16</a:t>
            </a:r>
            <a:r>
              <a:rPr lang="zh-CN" altLang="en-US" sz="2000" dirty="0">
                <a:latin typeface="Tahoma" pitchFamily="34" charset="0"/>
                <a:ea typeface="宋体" pitchFamily="2" charset="-122"/>
                <a:cs typeface="Arial" pitchFamily="34" charset="0"/>
              </a:rPr>
              <a:t>世纪初，</a:t>
            </a:r>
            <a:r>
              <a:rPr lang="zh-CN" altLang="en-US" sz="2000" dirty="0" smtClean="0">
                <a:latin typeface="Tahoma" pitchFamily="34" charset="0"/>
                <a:ea typeface="宋体" pitchFamily="2" charset="-122"/>
                <a:cs typeface="Arial" pitchFamily="34" charset="0"/>
              </a:rPr>
              <a:t>美洲新</a:t>
            </a:r>
            <a:r>
              <a:rPr lang="zh-CN" altLang="en-US" sz="2000" dirty="0">
                <a:latin typeface="Tahoma" pitchFamily="34" charset="0"/>
                <a:ea typeface="宋体" pitchFamily="2" charset="-122"/>
                <a:cs typeface="Arial" pitchFamily="34" charset="0"/>
              </a:rPr>
              <a:t>大陆被发现，欧洲和印度之间的航路开通，贸易进一步扩大。</a:t>
            </a: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endParaRPr lang="zh-CN" altLang="en-US" sz="1400" dirty="0">
              <a:latin typeface="Tahoma" pitchFamily="34" charset="0"/>
              <a:ea typeface="宋体" pitchFamily="2" charset="-122"/>
              <a:cs typeface="Arial" pitchFamily="34" charset="0"/>
            </a:endParaRP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The </a:t>
            </a:r>
            <a:r>
              <a:rPr lang="en-US" altLang="zh-CN" sz="3500" b="1" dirty="0">
                <a:solidFill>
                  <a:srgbClr val="002060"/>
                </a:solidFill>
              </a:rPr>
              <a:t>Origination of </a:t>
            </a:r>
            <a:endParaRPr lang="en-US" altLang="zh-CN" sz="3500" b="1" dirty="0" smtClean="0">
              <a:solidFill>
                <a:srgbClr val="002060"/>
              </a:solidFill>
            </a:endParaRPr>
          </a:p>
          <a:p>
            <a:pPr algn="l">
              <a:defRPr/>
            </a:pPr>
            <a:r>
              <a:rPr lang="en-US" altLang="zh-CN" sz="3500" b="1" dirty="0" smtClean="0">
                <a:solidFill>
                  <a:srgbClr val="002060"/>
                </a:solidFill>
              </a:rPr>
              <a:t>Financial Instruments: Bond</a:t>
            </a:r>
            <a:endParaRPr lang="zh-CN" altLang="en-US" sz="3500" b="1" dirty="0">
              <a:solidFill>
                <a:srgbClr val="002060"/>
              </a:solidFill>
            </a:endParaRPr>
          </a:p>
        </p:txBody>
      </p:sp>
    </p:spTree>
    <p:extLst>
      <p:ext uri="{BB962C8B-B14F-4D97-AF65-F5344CB8AC3E}">
        <p14:creationId xmlns:p14="http://schemas.microsoft.com/office/powerpoint/2010/main" xmlns="" val="1897994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04800" y="712788"/>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Hedge Funds</a:t>
            </a:r>
          </a:p>
        </p:txBody>
      </p:sp>
      <p:sp>
        <p:nvSpPr>
          <p:cNvPr id="44035" name="Rectangle 3"/>
          <p:cNvSpPr>
            <a:spLocks noGrp="1" noChangeArrowheads="1"/>
          </p:cNvSpPr>
          <p:nvPr>
            <p:ph idx="1"/>
          </p:nvPr>
        </p:nvSpPr>
        <p:spPr/>
        <p:txBody>
          <a:bodyPr/>
          <a:lstStyle/>
          <a:p>
            <a:pPr eaLnBrk="1" hangingPunct="1"/>
            <a:r>
              <a:rPr lang="en-US" altLang="zh-CN" sz="2000" dirty="0" smtClean="0">
                <a:ea typeface="宋体" pitchFamily="2" charset="-122"/>
              </a:rPr>
              <a:t>An aggressively managed fund portfolio taking positions in both safe and speculative opportunities</a:t>
            </a:r>
          </a:p>
          <a:p>
            <a:pPr eaLnBrk="1" hangingPunct="1"/>
            <a:r>
              <a:rPr lang="en-US" altLang="zh-CN" sz="2000" dirty="0" smtClean="0">
                <a:ea typeface="宋体" pitchFamily="2" charset="-122"/>
              </a:rPr>
              <a:t>Most hedge funds are limited to a maximum of 100 investors. And for the most part, hedge funds (unlike regular </a:t>
            </a:r>
            <a:r>
              <a:rPr lang="en-US" altLang="zh-CN" sz="2000" u="sng" dirty="0" smtClean="0">
                <a:ea typeface="宋体" pitchFamily="2" charset="-122"/>
                <a:hlinkClick r:id="rId3"/>
              </a:rPr>
              <a:t>mutual funds</a:t>
            </a:r>
            <a:r>
              <a:rPr lang="en-US" altLang="zh-CN" sz="2000" dirty="0" smtClean="0">
                <a:ea typeface="宋体" pitchFamily="2" charset="-122"/>
              </a:rPr>
              <a:t>) are unregulated because it is assumed that the people investing in them are very sophisticated and wealthy investors.</a:t>
            </a:r>
            <a:br>
              <a:rPr lang="en-US" altLang="zh-CN" sz="2000" dirty="0" smtClean="0">
                <a:ea typeface="宋体" pitchFamily="2" charset="-122"/>
              </a:rPr>
            </a:br>
            <a:r>
              <a:rPr lang="en-US" altLang="zh-CN" sz="2000" dirty="0" smtClean="0">
                <a:ea typeface="宋体" pitchFamily="2" charset="-122"/>
              </a:rPr>
              <a:t/>
            </a:r>
            <a:br>
              <a:rPr lang="en-US" altLang="zh-CN" sz="2000" dirty="0" smtClean="0">
                <a:ea typeface="宋体" pitchFamily="2" charset="-122"/>
              </a:rPr>
            </a:br>
            <a:r>
              <a:rPr lang="en-US" altLang="zh-CN" sz="2000" dirty="0" smtClean="0">
                <a:ea typeface="宋体" pitchFamily="2" charset="-122"/>
              </a:rPr>
              <a:t>Don't be fooled by the name: hedging is actually the practice of attempting to reduce risk, and the main goal of a </a:t>
            </a:r>
            <a:r>
              <a:rPr lang="en-US" altLang="zh-CN" sz="2000" u="sng" dirty="0" smtClean="0">
                <a:ea typeface="宋体" pitchFamily="2" charset="-122"/>
                <a:hlinkClick r:id="rId4"/>
              </a:rPr>
              <a:t>hedge fund</a:t>
            </a:r>
            <a:r>
              <a:rPr lang="en-US" altLang="zh-CN" sz="2000" dirty="0" smtClean="0">
                <a:ea typeface="宋体" pitchFamily="2" charset="-122"/>
              </a:rPr>
              <a:t> is to get a maximum rate of return, using strategies involving options, short selling, and leverage. On the other hand, because they often use futures, swaps, and arbitrage strategies, you could argue that hedge funds diversify away some of the investor risk of the stock market</a:t>
            </a:r>
          </a:p>
        </p:txBody>
      </p:sp>
    </p:spTree>
    <p:extLst>
      <p:ext uri="{BB962C8B-B14F-4D97-AF65-F5344CB8AC3E}">
        <p14:creationId xmlns:p14="http://schemas.microsoft.com/office/powerpoint/2010/main" xmlns="" val="127029082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484188"/>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Private </a:t>
            </a:r>
            <a:r>
              <a:rPr lang="en-US" altLang="zh-CN" sz="3500" b="1" dirty="0" smtClean="0">
                <a:solidFill>
                  <a:srgbClr val="002060"/>
                </a:solidFill>
              </a:rPr>
              <a:t>Equity Funds</a:t>
            </a:r>
            <a:endParaRPr lang="en-US" altLang="zh-CN" sz="3500" b="1" dirty="0">
              <a:solidFill>
                <a:srgbClr val="002060"/>
              </a:solidFill>
            </a:endParaRPr>
          </a:p>
        </p:txBody>
      </p:sp>
      <p:sp>
        <p:nvSpPr>
          <p:cNvPr id="45059" name="Rectangle 3"/>
          <p:cNvSpPr>
            <a:spLocks noGrp="1" noChangeArrowheads="1"/>
          </p:cNvSpPr>
          <p:nvPr>
            <p:ph idx="1"/>
          </p:nvPr>
        </p:nvSpPr>
        <p:spPr>
          <a:xfrm>
            <a:off x="685800" y="1524000"/>
            <a:ext cx="7772400" cy="4419600"/>
          </a:xfrm>
        </p:spPr>
        <p:txBody>
          <a:bodyPr/>
          <a:lstStyle/>
          <a:p>
            <a:pPr eaLnBrk="1" hangingPunct="1">
              <a:lnSpc>
                <a:spcPct val="85000"/>
              </a:lnSpc>
            </a:pPr>
            <a:r>
              <a:rPr lang="en-US" altLang="zh-CN" sz="2000" dirty="0" smtClean="0">
                <a:ea typeface="宋体" pitchFamily="2" charset="-122"/>
              </a:rPr>
              <a:t>Equity securities of companies that have not "gone public" (are not listed on a public exchange). </a:t>
            </a:r>
          </a:p>
          <a:p>
            <a:pPr eaLnBrk="1" hangingPunct="1">
              <a:lnSpc>
                <a:spcPct val="85000"/>
              </a:lnSpc>
            </a:pPr>
            <a:r>
              <a:rPr lang="en-US" altLang="zh-CN" sz="2000" dirty="0" smtClean="0">
                <a:ea typeface="宋体" pitchFamily="2" charset="-122"/>
              </a:rPr>
              <a:t>Private equities are generally illiquid and thought of as a long-term investment.</a:t>
            </a:r>
          </a:p>
          <a:p>
            <a:pPr eaLnBrk="1" hangingPunct="1">
              <a:lnSpc>
                <a:spcPct val="85000"/>
              </a:lnSpc>
            </a:pPr>
            <a:r>
              <a:rPr lang="en-US" altLang="zh-CN" sz="2000" dirty="0" smtClean="0">
                <a:ea typeface="宋体" pitchFamily="2" charset="-122"/>
              </a:rPr>
              <a:t>They are not listed on an exchanges, any investor wishing to sell securities in private companies must find a buyer in the absence of a marketplace. In addition, there are many transfer restrictions on private securities. </a:t>
            </a:r>
          </a:p>
          <a:p>
            <a:pPr eaLnBrk="1" hangingPunct="1">
              <a:lnSpc>
                <a:spcPct val="85000"/>
              </a:lnSpc>
            </a:pPr>
            <a:r>
              <a:rPr lang="en-US" altLang="zh-CN" sz="2000" dirty="0" smtClean="0">
                <a:ea typeface="宋体" pitchFamily="2" charset="-122"/>
              </a:rPr>
              <a:t>Investors in private securities generally receive their return through one of three ways: an initial public offering, a sale or merger, or a recapitalization . </a:t>
            </a:r>
            <a:br>
              <a:rPr lang="en-US" altLang="zh-CN" sz="2000" dirty="0" smtClean="0">
                <a:ea typeface="宋体" pitchFamily="2" charset="-122"/>
              </a:rPr>
            </a:br>
            <a:r>
              <a:rPr lang="en-US" altLang="zh-CN" sz="2000" dirty="0" smtClean="0">
                <a:ea typeface="宋体" pitchFamily="2" charset="-122"/>
              </a:rPr>
              <a:t/>
            </a:r>
            <a:br>
              <a:rPr lang="en-US" altLang="zh-CN" sz="2000" dirty="0" smtClean="0">
                <a:ea typeface="宋体" pitchFamily="2" charset="-122"/>
              </a:rPr>
            </a:br>
            <a:r>
              <a:rPr lang="en-US" altLang="zh-CN" sz="2000" dirty="0" smtClean="0">
                <a:ea typeface="宋体" pitchFamily="2" charset="-122"/>
              </a:rPr>
              <a:t> </a:t>
            </a:r>
            <a:br>
              <a:rPr lang="en-US" altLang="zh-CN" sz="2000" dirty="0" smtClean="0">
                <a:ea typeface="宋体" pitchFamily="2" charset="-122"/>
              </a:rPr>
            </a:br>
            <a:r>
              <a:rPr lang="en-US" altLang="zh-CN" sz="2000" i="1" dirty="0" smtClean="0">
                <a:ea typeface="宋体" pitchFamily="2" charset="-122"/>
              </a:rPr>
              <a:t>The average individual investor will not have access to private equity because it requires a very large investment. </a:t>
            </a:r>
            <a:r>
              <a:rPr lang="en-US" altLang="zh-CN" sz="2000" dirty="0" smtClean="0">
                <a:ea typeface="宋体" pitchFamily="2" charset="-122"/>
              </a:rPr>
              <a:t/>
            </a:r>
            <a:br>
              <a:rPr lang="en-US" altLang="zh-CN" sz="2000" dirty="0" smtClean="0">
                <a:ea typeface="宋体" pitchFamily="2" charset="-122"/>
              </a:rPr>
            </a:br>
            <a:endParaRPr lang="en-US" altLang="zh-CN" sz="2000" dirty="0" smtClean="0">
              <a:ea typeface="宋体" pitchFamily="2" charset="-122"/>
            </a:endParaRPr>
          </a:p>
        </p:txBody>
      </p:sp>
    </p:spTree>
    <p:extLst>
      <p:ext uri="{BB962C8B-B14F-4D97-AF65-F5344CB8AC3E}">
        <p14:creationId xmlns:p14="http://schemas.microsoft.com/office/powerpoint/2010/main" xmlns="" val="319804230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457200"/>
            <a:ext cx="8505825" cy="354012"/>
          </a:xfrm>
        </p:spPr>
        <p:txBody>
          <a:bodyPr vert="horz" lIns="91440" tIns="45720" rIns="91440" bIns="45720" rtlCol="0" anchor="ctr">
            <a:noAutofit/>
            <a:scene3d>
              <a:camera prst="orthographicFront"/>
              <a:lightRig rig="soft" dir="t"/>
            </a:scene3d>
          </a:bodyPr>
          <a:lstStyle/>
          <a:p>
            <a:pPr algn="l"/>
            <a:r>
              <a:rPr lang="en-US" altLang="zh-CN" sz="3500" b="1" dirty="0">
                <a:solidFill>
                  <a:srgbClr val="002060"/>
                </a:solidFill>
              </a:rPr>
              <a:t>Venture </a:t>
            </a:r>
            <a:r>
              <a:rPr lang="en-US" altLang="zh-CN" sz="3500" b="1" dirty="0" smtClean="0">
                <a:solidFill>
                  <a:srgbClr val="002060"/>
                </a:solidFill>
              </a:rPr>
              <a:t>Capital (VC)</a:t>
            </a:r>
            <a:endParaRPr lang="en-US" altLang="zh-CN" sz="3500" b="1" dirty="0">
              <a:solidFill>
                <a:srgbClr val="002060"/>
              </a:solidFill>
            </a:endParaRPr>
          </a:p>
        </p:txBody>
      </p:sp>
      <p:sp>
        <p:nvSpPr>
          <p:cNvPr id="46083" name="Rectangle 3"/>
          <p:cNvSpPr>
            <a:spLocks noGrp="1" noChangeArrowheads="1"/>
          </p:cNvSpPr>
          <p:nvPr>
            <p:ph idx="1"/>
          </p:nvPr>
        </p:nvSpPr>
        <p:spPr>
          <a:xfrm>
            <a:off x="457200" y="1371600"/>
            <a:ext cx="8229600" cy="4525963"/>
          </a:xfrm>
        </p:spPr>
        <p:txBody>
          <a:bodyPr/>
          <a:lstStyle/>
          <a:p>
            <a:pPr eaLnBrk="1" hangingPunct="1"/>
            <a:r>
              <a:rPr lang="en-US" altLang="zh-CN" sz="2000" dirty="0" smtClean="0">
                <a:ea typeface="宋体" pitchFamily="2" charset="-122"/>
              </a:rPr>
              <a:t>Money and resources made available to startup firms and small businesses with exceptional growth potential. </a:t>
            </a:r>
            <a:br>
              <a:rPr lang="en-US" altLang="zh-CN" sz="2000" dirty="0" smtClean="0">
                <a:ea typeface="宋体" pitchFamily="2" charset="-122"/>
              </a:rPr>
            </a:br>
            <a:r>
              <a:rPr lang="en-US" altLang="zh-CN" sz="2000" dirty="0" smtClean="0">
                <a:ea typeface="宋体" pitchFamily="2" charset="-122"/>
              </a:rPr>
              <a:t/>
            </a:r>
            <a:br>
              <a:rPr lang="en-US" altLang="zh-CN" sz="2000" dirty="0" smtClean="0">
                <a:ea typeface="宋体" pitchFamily="2" charset="-122"/>
              </a:rPr>
            </a:br>
            <a:r>
              <a:rPr lang="en-US" altLang="zh-CN" sz="2000" dirty="0" smtClean="0">
                <a:ea typeface="宋体" pitchFamily="2" charset="-122"/>
              </a:rPr>
              <a:t>Venture capital often also includes managerial and technical expertise. </a:t>
            </a:r>
          </a:p>
          <a:p>
            <a:pPr eaLnBrk="1" hangingPunct="1"/>
            <a:r>
              <a:rPr lang="en-US" altLang="zh-CN" sz="2000" dirty="0" smtClean="0">
                <a:ea typeface="宋体" pitchFamily="2" charset="-122"/>
              </a:rPr>
              <a:t>Most venture capital money comes from an organized group of wealthy investors. This form of raising capital is increasingly popular among new companies that, because of a limited operating history, can't </a:t>
            </a:r>
            <a:r>
              <a:rPr lang="en-US" altLang="zh-CN" sz="2000" u="sng" dirty="0" smtClean="0">
                <a:ea typeface="宋体" pitchFamily="2" charset="-122"/>
                <a:hlinkClick r:id=""/>
              </a:rPr>
              <a:t>raise money</a:t>
            </a:r>
            <a:r>
              <a:rPr lang="en-US" altLang="zh-CN" sz="2000" dirty="0" smtClean="0">
                <a:ea typeface="宋体" pitchFamily="2" charset="-122"/>
              </a:rPr>
              <a:t> through a </a:t>
            </a:r>
            <a:r>
              <a:rPr lang="en-US" altLang="zh-CN" sz="2000" u="sng" dirty="0" smtClean="0">
                <a:ea typeface="宋体" pitchFamily="2" charset="-122"/>
                <a:hlinkClick r:id=""/>
              </a:rPr>
              <a:t>debt</a:t>
            </a:r>
            <a:r>
              <a:rPr lang="en-US" altLang="zh-CN" sz="2000" dirty="0" smtClean="0">
                <a:ea typeface="宋体" pitchFamily="2" charset="-122"/>
              </a:rPr>
              <a:t> issue. </a:t>
            </a:r>
          </a:p>
          <a:p>
            <a:pPr eaLnBrk="1" hangingPunct="1"/>
            <a:endParaRPr lang="en-US" altLang="zh-CN" sz="2000" dirty="0" smtClean="0">
              <a:ea typeface="宋体" pitchFamily="2" charset="-122"/>
            </a:endParaRPr>
          </a:p>
          <a:p>
            <a:pPr eaLnBrk="1" hangingPunct="1"/>
            <a:r>
              <a:rPr lang="en-US" altLang="zh-CN" sz="2000" dirty="0" smtClean="0">
                <a:ea typeface="宋体" pitchFamily="2" charset="-122"/>
              </a:rPr>
              <a:t>The downside for entrepreneurs is that venture capitalists usually receive a say in the major decisions of the company in addition to a portion of the equity. </a:t>
            </a:r>
            <a:br>
              <a:rPr lang="en-US" altLang="zh-CN" sz="2000" dirty="0" smtClean="0">
                <a:ea typeface="宋体" pitchFamily="2" charset="-122"/>
              </a:rPr>
            </a:br>
            <a:endParaRPr lang="en-US" altLang="zh-CN" sz="2000" dirty="0" smtClean="0">
              <a:ea typeface="宋体" pitchFamily="2" charset="-122"/>
            </a:endParaRPr>
          </a:p>
        </p:txBody>
      </p:sp>
    </p:spTree>
    <p:extLst>
      <p:ext uri="{BB962C8B-B14F-4D97-AF65-F5344CB8AC3E}">
        <p14:creationId xmlns:p14="http://schemas.microsoft.com/office/powerpoint/2010/main" xmlns="" val="307631449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28600" y="457200"/>
            <a:ext cx="8505825" cy="354012"/>
          </a:xfrm>
        </p:spPr>
        <p:txBody>
          <a:bodyPr vert="horz" lIns="91440" tIns="45720" rIns="91440" bIns="45720" rtlCol="0" anchor="ctr">
            <a:noAutofit/>
            <a:scene3d>
              <a:camera prst="orthographicFront"/>
              <a:lightRig rig="soft" dir="t"/>
            </a:scene3d>
          </a:bodyPr>
          <a:lstStyle/>
          <a:p>
            <a:pPr algn="l"/>
            <a:r>
              <a:rPr lang="en-US" sz="3500" b="1" dirty="0" smtClean="0">
                <a:solidFill>
                  <a:srgbClr val="002060"/>
                </a:solidFill>
              </a:rPr>
              <a:t>Real </a:t>
            </a:r>
            <a:r>
              <a:rPr lang="en-US" sz="3500" b="1" dirty="0">
                <a:solidFill>
                  <a:srgbClr val="002060"/>
                </a:solidFill>
              </a:rPr>
              <a:t>Estate Investment </a:t>
            </a:r>
            <a:r>
              <a:rPr lang="en-US" sz="3500" b="1" dirty="0" smtClean="0">
                <a:solidFill>
                  <a:srgbClr val="002060"/>
                </a:solidFill>
              </a:rPr>
              <a:t>Trusts(REITs)</a:t>
            </a:r>
            <a:endParaRPr lang="en-US" altLang="zh-CN" sz="3500" b="1" dirty="0">
              <a:solidFill>
                <a:srgbClr val="002060"/>
              </a:solidFill>
            </a:endParaRPr>
          </a:p>
        </p:txBody>
      </p:sp>
      <p:sp>
        <p:nvSpPr>
          <p:cNvPr id="46083" name="Rectangle 3"/>
          <p:cNvSpPr>
            <a:spLocks noGrp="1" noChangeArrowheads="1"/>
          </p:cNvSpPr>
          <p:nvPr>
            <p:ph idx="1"/>
          </p:nvPr>
        </p:nvSpPr>
        <p:spPr>
          <a:xfrm>
            <a:off x="457200" y="1371600"/>
            <a:ext cx="8229600" cy="4525963"/>
          </a:xfrm>
        </p:spPr>
        <p:txBody>
          <a:bodyPr/>
          <a:lstStyle/>
          <a:p>
            <a:r>
              <a:rPr lang="en-US" altLang="zh-CN" sz="2000" dirty="0" smtClean="0">
                <a:ea typeface="宋体" pitchFamily="2" charset="-122"/>
              </a:rPr>
              <a:t>A </a:t>
            </a:r>
            <a:r>
              <a:rPr lang="en-US" altLang="zh-CN" sz="2000" dirty="0">
                <a:ea typeface="宋体" pitchFamily="2" charset="-122"/>
              </a:rPr>
              <a:t>REIT is a type of security that invests in real estate through property or mortgages and often trades on major exchanges like a stock. REITs provide investors with an extremely liquid stake in real estate. They receive special tax considerations and typically offer high dividend yields.</a:t>
            </a:r>
          </a:p>
          <a:p>
            <a:endParaRPr lang="en-US" altLang="zh-CN" sz="2000" dirty="0">
              <a:ea typeface="宋体" pitchFamily="2" charset="-122"/>
            </a:endParaRPr>
          </a:p>
          <a:p>
            <a:r>
              <a:rPr lang="en-US" altLang="zh-CN" sz="2000" dirty="0" smtClean="0">
                <a:ea typeface="宋体" pitchFamily="2" charset="-122"/>
              </a:rPr>
              <a:t>REITs</a:t>
            </a:r>
            <a:r>
              <a:rPr lang="en-US" altLang="zh-CN" sz="2000" dirty="0">
                <a:ea typeface="宋体" pitchFamily="2" charset="-122"/>
              </a:rPr>
              <a:t>, an investment vehicle for real estate that is comparable to a mutual fund, allowing both small and large investors to acquire ownership in real estate ventures, own and in some cases operate commercial properties such as apartment complexes, hospitals, office buildings, timber land, warehouses, hotels and shopping malls</a:t>
            </a:r>
            <a:r>
              <a:rPr lang="en-US" altLang="zh-CN" sz="2000" dirty="0" smtClean="0">
                <a:ea typeface="宋体" pitchFamily="2" charset="-122"/>
              </a:rPr>
              <a:t>.</a:t>
            </a:r>
          </a:p>
          <a:p>
            <a:endParaRPr lang="en-US" altLang="zh-CN" sz="2000" dirty="0">
              <a:ea typeface="宋体" pitchFamily="2" charset="-122"/>
            </a:endParaRPr>
          </a:p>
          <a:p>
            <a:r>
              <a:rPr lang="en-US" sz="2000" dirty="0"/>
              <a:t>REIT ETF</a:t>
            </a:r>
            <a:r>
              <a:rPr lang="en-US" altLang="zh-CN" sz="2000" dirty="0" smtClean="0">
                <a:ea typeface="宋体" pitchFamily="2" charset="-122"/>
              </a:rPr>
              <a:t/>
            </a:r>
            <a:br>
              <a:rPr lang="en-US" altLang="zh-CN" sz="2000" dirty="0" smtClean="0">
                <a:ea typeface="宋体" pitchFamily="2" charset="-122"/>
              </a:rPr>
            </a:br>
            <a:endParaRPr lang="en-US" altLang="zh-CN" sz="2000" dirty="0" smtClean="0">
              <a:ea typeface="宋体" pitchFamily="2" charset="-122"/>
            </a:endParaRPr>
          </a:p>
        </p:txBody>
      </p:sp>
    </p:spTree>
    <p:extLst>
      <p:ext uri="{BB962C8B-B14F-4D97-AF65-F5344CB8AC3E}">
        <p14:creationId xmlns:p14="http://schemas.microsoft.com/office/powerpoint/2010/main" xmlns="" val="79974630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19088" y="609600"/>
            <a:ext cx="8505825" cy="357187"/>
          </a:xfrm>
        </p:spPr>
        <p:txBody>
          <a:bodyPr>
            <a:normAutofit fontScale="90000"/>
            <a:scene3d>
              <a:camera prst="orthographicFront"/>
              <a:lightRig rig="soft" dir="t"/>
            </a:scene3d>
          </a:bodyPr>
          <a:lstStyle/>
          <a:p>
            <a:pPr eaLnBrk="1" fontAlgn="auto" hangingPunct="1">
              <a:spcAft>
                <a:spcPts val="0"/>
              </a:spcAft>
              <a:defRPr/>
            </a:pPr>
            <a:r>
              <a:rPr lang="en-US" altLang="zh-CN" dirty="0" smtClean="0">
                <a:ea typeface="宋体" charset="-122"/>
              </a:rPr>
              <a:t>Weekly Quiz</a:t>
            </a:r>
          </a:p>
        </p:txBody>
      </p:sp>
      <p:sp>
        <p:nvSpPr>
          <p:cNvPr id="39939" name="Content Placeholder 2"/>
          <p:cNvSpPr>
            <a:spLocks noGrp="1"/>
          </p:cNvSpPr>
          <p:nvPr>
            <p:ph idx="1"/>
          </p:nvPr>
        </p:nvSpPr>
        <p:spPr>
          <a:xfrm>
            <a:off x="457200" y="1524000"/>
            <a:ext cx="8229600" cy="3748088"/>
          </a:xfrm>
        </p:spPr>
        <p:txBody>
          <a:bodyPr/>
          <a:lstStyle/>
          <a:p>
            <a:pPr>
              <a:buFont typeface="Wingdings" panose="05000000000000000000" pitchFamily="2" charset="2"/>
              <a:buChar char="Ø"/>
              <a:defRPr/>
            </a:pPr>
            <a:r>
              <a:rPr lang="en-US" altLang="zh-CN" sz="2000" dirty="0">
                <a:ea typeface="宋体" pitchFamily="2" charset="-122"/>
              </a:rPr>
              <a:t>1.Which of the following investment has the most risk potential? </a:t>
            </a:r>
          </a:p>
          <a:p>
            <a:pPr marL="457200" indent="-457200">
              <a:defRPr/>
            </a:pPr>
            <a:r>
              <a:rPr lang="en-US" altLang="zh-CN" sz="2000" dirty="0">
                <a:ea typeface="宋体" pitchFamily="2" charset="-122"/>
              </a:rPr>
              <a:t>A.  Long a call option  B. Short a call option</a:t>
            </a:r>
          </a:p>
          <a:p>
            <a:pPr marL="457200" indent="-457200">
              <a:defRPr/>
            </a:pPr>
            <a:r>
              <a:rPr lang="en-US" altLang="zh-CN" sz="2000" dirty="0">
                <a:ea typeface="宋体" pitchFamily="2" charset="-122"/>
              </a:rPr>
              <a:t>C.  Long a put option  D. Short a put option</a:t>
            </a:r>
          </a:p>
          <a:p>
            <a:pPr>
              <a:buFont typeface="Wingdings" panose="05000000000000000000" pitchFamily="2" charset="2"/>
              <a:buChar char="Ø"/>
              <a:defRPr/>
            </a:pPr>
            <a:endParaRPr lang="en-US" altLang="zh-CN" sz="2000" dirty="0" smtClean="0">
              <a:ea typeface="宋体" pitchFamily="2" charset="-122"/>
            </a:endParaRPr>
          </a:p>
          <a:p>
            <a:pPr>
              <a:buFont typeface="Wingdings" panose="05000000000000000000" pitchFamily="2" charset="2"/>
              <a:buChar char="Ø"/>
              <a:defRPr/>
            </a:pPr>
            <a:r>
              <a:rPr lang="en-US" altLang="zh-CN" sz="2000" dirty="0" smtClean="0">
                <a:ea typeface="宋体" pitchFamily="2" charset="-122"/>
              </a:rPr>
              <a:t>2</a:t>
            </a:r>
            <a:r>
              <a:rPr lang="en-US" altLang="zh-CN" sz="2000" dirty="0">
                <a:ea typeface="宋体" pitchFamily="2" charset="-122"/>
              </a:rPr>
              <a:t>. Assume Stock you buy stock A at $ 100 per share with 20% margin, now the stocks has rise to a price of $150, please Calculate the return for your investment.</a:t>
            </a:r>
          </a:p>
        </p:txBody>
      </p:sp>
    </p:spTree>
    <p:extLst>
      <p:ext uri="{BB962C8B-B14F-4D97-AF65-F5344CB8AC3E}">
        <p14:creationId xmlns:p14="http://schemas.microsoft.com/office/powerpoint/2010/main" xmlns="" val="3050422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395288" y="1844675"/>
            <a:ext cx="8291512"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Ø"/>
            </a:pPr>
            <a:r>
              <a:rPr lang="zh-CN" altLang="en-US" sz="2000" dirty="0" smtClean="0">
                <a:ea typeface="宋体" pitchFamily="2" charset="-122"/>
              </a:rPr>
              <a:t> 从</a:t>
            </a:r>
            <a:r>
              <a:rPr lang="en-US" altLang="zh-CN" sz="2000" dirty="0">
                <a:ea typeface="宋体" pitchFamily="2" charset="-122"/>
              </a:rPr>
              <a:t>16</a:t>
            </a:r>
            <a:r>
              <a:rPr lang="zh-CN" altLang="en-US" sz="2000" dirty="0">
                <a:ea typeface="宋体" pitchFamily="2" charset="-122"/>
              </a:rPr>
              <a:t>世纪到</a:t>
            </a:r>
            <a:r>
              <a:rPr lang="en-US" altLang="zh-CN" sz="2000" dirty="0">
                <a:ea typeface="宋体" pitchFamily="2" charset="-122"/>
              </a:rPr>
              <a:t>18</a:t>
            </a:r>
            <a:r>
              <a:rPr lang="zh-CN" altLang="en-US" sz="2000" dirty="0">
                <a:ea typeface="宋体" pitchFamily="2" charset="-122"/>
              </a:rPr>
              <a:t>世纪的一两百年间，是所谓的“重商主义”时代。当时的欧洲各国，为了掠夺大量的黄金白银，所以成立了全世界第一家国营企业</a:t>
            </a:r>
            <a:r>
              <a:rPr lang="en-US" altLang="zh-CN" sz="2000" dirty="0">
                <a:ea typeface="宋体" pitchFamily="2" charset="-122"/>
              </a:rPr>
              <a:t>——</a:t>
            </a:r>
            <a:r>
              <a:rPr lang="zh-CN" altLang="en-US" sz="2000" dirty="0">
                <a:ea typeface="宋体" pitchFamily="2" charset="-122"/>
              </a:rPr>
              <a:t>东印度公司。东印度公司是国有企业，是以炮舰为前导、以盈利为目的一家公司。欧洲各国，为了掠夺殖民地，不停的打仗，打得民穷财尽。不得已只有发行战争债券，这是现代债券的起源</a:t>
            </a:r>
            <a:r>
              <a:rPr lang="zh-CN" altLang="en-US" sz="2000" dirty="0" smtClean="0">
                <a:ea typeface="宋体" pitchFamily="2" charset="-122"/>
              </a:rPr>
              <a:t>。</a:t>
            </a:r>
            <a:endParaRPr lang="en-US" altLang="zh-CN" sz="2000" dirty="0" smtClean="0">
              <a:ea typeface="宋体" pitchFamily="2" charset="-122"/>
            </a:endParaRPr>
          </a:p>
          <a:p>
            <a:pPr eaLnBrk="1" hangingPunct="1">
              <a:buFont typeface="Wingdings" pitchFamily="2" charset="2"/>
              <a:buChar char="Ø"/>
            </a:pPr>
            <a:endParaRPr lang="en-US" altLang="zh-CN" sz="2000" dirty="0">
              <a:ea typeface="宋体" pitchFamily="2" charset="-122"/>
            </a:endParaRPr>
          </a:p>
          <a:p>
            <a:pPr eaLnBrk="1" hangingPunct="1">
              <a:buFont typeface="Wingdings" pitchFamily="2" charset="2"/>
              <a:buChar char="Ø"/>
            </a:pPr>
            <a:r>
              <a:rPr lang="zh-CN" altLang="en-US" sz="2000" dirty="0" smtClean="0">
                <a:ea typeface="宋体" pitchFamily="2" charset="-122"/>
              </a:rPr>
              <a:t> 债</a:t>
            </a:r>
            <a:r>
              <a:rPr lang="zh-CN" altLang="en-US" sz="2000" dirty="0">
                <a:ea typeface="宋体" pitchFamily="2" charset="-122"/>
              </a:rPr>
              <a:t>券的一个重要特点是需要到期偿还，没钱还怎么办？打白条，把白条摞成一堆，形成存量</a:t>
            </a:r>
            <a:r>
              <a:rPr lang="en-US" altLang="zh-CN" sz="2000" dirty="0">
                <a:ea typeface="宋体" pitchFamily="2" charset="-122"/>
              </a:rPr>
              <a:t>(Stock)</a:t>
            </a:r>
            <a:r>
              <a:rPr lang="zh-CN" altLang="en-US" sz="2000" dirty="0">
                <a:ea typeface="宋体" pitchFamily="2" charset="-122"/>
              </a:rPr>
              <a:t>于是就出现了股票</a:t>
            </a:r>
            <a:r>
              <a:rPr lang="zh-CN" altLang="en-US" sz="2000" dirty="0" smtClean="0">
                <a:ea typeface="宋体" pitchFamily="2" charset="-122"/>
              </a:rPr>
              <a:t>。</a:t>
            </a:r>
            <a:endParaRPr lang="en-US" altLang="zh-CN" sz="2000" dirty="0" smtClean="0">
              <a:ea typeface="宋体" pitchFamily="2" charset="-122"/>
            </a:endParaRPr>
          </a:p>
          <a:p>
            <a:pPr eaLnBrk="1" hangingPunct="1">
              <a:buFont typeface="Wingdings" pitchFamily="2" charset="2"/>
              <a:buChar char="Ø"/>
            </a:pPr>
            <a:endParaRPr lang="en-US" altLang="zh-CN" sz="2000" dirty="0">
              <a:ea typeface="宋体" pitchFamily="2" charset="-122"/>
            </a:endParaRPr>
          </a:p>
          <a:p>
            <a:pPr eaLnBrk="1" hangingPunct="1">
              <a:buFont typeface="Wingdings" pitchFamily="2" charset="2"/>
              <a:buChar char="Ø"/>
            </a:pPr>
            <a:r>
              <a:rPr lang="en-US" altLang="zh-CN" sz="2000" dirty="0" smtClean="0">
                <a:ea typeface="宋体" pitchFamily="2" charset="-122"/>
              </a:rPr>
              <a:t> </a:t>
            </a:r>
            <a:r>
              <a:rPr lang="zh-CN" altLang="zh-CN" sz="2000" dirty="0" smtClean="0">
                <a:ea typeface="宋体" pitchFamily="2" charset="-122"/>
              </a:rPr>
              <a:t>400</a:t>
            </a:r>
            <a:r>
              <a:rPr lang="zh-CN" altLang="zh-CN" sz="2000" dirty="0">
                <a:ea typeface="宋体" pitchFamily="2" charset="-122"/>
              </a:rPr>
              <a:t>年前的中国是明末清初，皇太极刚上位，但是在遥远欧洲，荷兰的阿姆斯特丹，出现了一家载入史册的公司：东印度公司</a:t>
            </a:r>
            <a:r>
              <a:rPr lang="zh-CN" altLang="en-US" sz="2000" dirty="0">
                <a:ea typeface="宋体" pitchFamily="2" charset="-122"/>
              </a:rPr>
              <a:t>。</a:t>
            </a:r>
            <a:endParaRPr lang="zh-CN" altLang="en-US" sz="2000" dirty="0">
              <a:latin typeface="Tahoma" pitchFamily="34" charset="0"/>
              <a:ea typeface="宋体" pitchFamily="2" charset="-122"/>
              <a:cs typeface="Arial" pitchFamily="34" charset="0"/>
            </a:endParaRP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Then </a:t>
            </a:r>
            <a:r>
              <a:rPr lang="en-US" altLang="zh-CN" sz="3500" b="1" dirty="0">
                <a:solidFill>
                  <a:srgbClr val="002060"/>
                </a:solidFill>
              </a:rPr>
              <a:t>Stocks Come to the Stage</a:t>
            </a:r>
            <a:endParaRPr lang="zh-CN" altLang="en-US" sz="3500" b="1" dirty="0">
              <a:solidFill>
                <a:srgbClr val="002060"/>
              </a:solidFill>
            </a:endParaRPr>
          </a:p>
        </p:txBody>
      </p:sp>
    </p:spTree>
    <p:extLst>
      <p:ext uri="{BB962C8B-B14F-4D97-AF65-F5344CB8AC3E}">
        <p14:creationId xmlns:p14="http://schemas.microsoft.com/office/powerpoint/2010/main" xmlns="" val="2412958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395288" y="1844675"/>
            <a:ext cx="7772400" cy="34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国</a:t>
            </a:r>
            <a:r>
              <a:rPr lang="zh-CN" altLang="en-US" sz="2000" dirty="0">
                <a:latin typeface="Tahoma" pitchFamily="34" charset="0"/>
                <a:ea typeface="宋体" pitchFamily="2" charset="-122"/>
                <a:cs typeface="Arial" pitchFamily="34" charset="0"/>
              </a:rPr>
              <a:t>营企业，是政府的资产。表面看这公司搞航海贸易，实为海盗。他们的工作就是掠夺各国香料以及其余物资</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每</a:t>
            </a:r>
            <a:r>
              <a:rPr lang="zh-CN" altLang="en-US" sz="2000" dirty="0">
                <a:latin typeface="Tahoma" pitchFamily="34" charset="0"/>
                <a:ea typeface="宋体" pitchFamily="2" charset="-122"/>
                <a:cs typeface="Arial" pitchFamily="34" charset="0"/>
              </a:rPr>
              <a:t>次出征前都需耗费大量资金补充弹药与粮食，等到香料掠夺回来，再扣去弹药与粮食的支出，事实上也就只剩一点薄利</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让</a:t>
            </a:r>
            <a:r>
              <a:rPr lang="zh-CN" altLang="en-US" sz="2000" dirty="0">
                <a:latin typeface="Tahoma" pitchFamily="34" charset="0"/>
                <a:ea typeface="宋体" pitchFamily="2" charset="-122"/>
                <a:cs typeface="Arial" pitchFamily="34" charset="0"/>
              </a:rPr>
              <a:t>老百姓参与进来</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无</a:t>
            </a:r>
            <a:r>
              <a:rPr lang="zh-CN" altLang="en-US" sz="2000" dirty="0">
                <a:latin typeface="Tahoma" pitchFamily="34" charset="0"/>
                <a:ea typeface="宋体" pitchFamily="2" charset="-122"/>
                <a:cs typeface="Arial" pitchFamily="34" charset="0"/>
              </a:rPr>
              <a:t>法到期偿还，所以成立市</a:t>
            </a:r>
            <a:r>
              <a:rPr lang="zh-CN" altLang="en-US" sz="2000" dirty="0" smtClean="0">
                <a:latin typeface="Tahoma" pitchFamily="34" charset="0"/>
                <a:ea typeface="宋体" pitchFamily="2" charset="-122"/>
                <a:cs typeface="Arial" pitchFamily="34" charset="0"/>
              </a:rPr>
              <a:t>场</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未</a:t>
            </a:r>
            <a:r>
              <a:rPr lang="zh-CN" altLang="en-US" sz="2000" dirty="0">
                <a:latin typeface="Tahoma" pitchFamily="34" charset="0"/>
                <a:ea typeface="宋体" pitchFamily="2" charset="-122"/>
                <a:cs typeface="Arial" pitchFamily="34" charset="0"/>
              </a:rPr>
              <a:t>来现金流：海盗战利品</a:t>
            </a:r>
            <a:endParaRPr lang="en-US" altLang="zh-CN" sz="2000" dirty="0">
              <a:latin typeface="Tahoma" pitchFamily="34" charset="0"/>
              <a:ea typeface="宋体" pitchFamily="2" charset="-122"/>
              <a:cs typeface="Arial" pitchFamily="34" charset="0"/>
            </a:endParaRPr>
          </a:p>
        </p:txBody>
      </p:sp>
      <p:sp>
        <p:nvSpPr>
          <p:cNvPr id="5"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The </a:t>
            </a:r>
            <a:r>
              <a:rPr lang="en-US" altLang="zh-CN" sz="3500" b="1" dirty="0">
                <a:solidFill>
                  <a:srgbClr val="002060"/>
                </a:solidFill>
              </a:rPr>
              <a:t>Origination of Stocks - Continued</a:t>
            </a:r>
            <a:endParaRPr lang="zh-CN" altLang="en-US" sz="3500" b="1" dirty="0">
              <a:solidFill>
                <a:srgbClr val="002060"/>
              </a:solidFill>
            </a:endParaRPr>
          </a:p>
        </p:txBody>
      </p:sp>
    </p:spTree>
    <p:extLst>
      <p:ext uri="{BB962C8B-B14F-4D97-AF65-F5344CB8AC3E}">
        <p14:creationId xmlns:p14="http://schemas.microsoft.com/office/powerpoint/2010/main" xmlns="" val="3213105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95288" y="1844675"/>
            <a:ext cx="7986712" cy="2954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lnSpc>
                <a:spcPct val="90000"/>
              </a:lnSpc>
              <a:spcBef>
                <a:spcPct val="60000"/>
              </a:spcBef>
              <a:buFont typeface="Wingdings" pitchFamily="2" charset="2"/>
              <a:buChar char="Ø"/>
            </a:pPr>
            <a:r>
              <a:rPr lang="en-US" altLang="zh-CN" sz="2000" dirty="0" smtClean="0">
                <a:latin typeface="Tahoma" pitchFamily="34" charset="0"/>
                <a:ea typeface="宋体" pitchFamily="2" charset="-122"/>
                <a:cs typeface="Arial" pitchFamily="34" charset="0"/>
              </a:rPr>
              <a:t> 18</a:t>
            </a:r>
            <a:r>
              <a:rPr lang="zh-CN" altLang="en-US" sz="2000" dirty="0">
                <a:latin typeface="Tahoma" pitchFamily="34" charset="0"/>
                <a:ea typeface="宋体" pitchFamily="2" charset="-122"/>
                <a:cs typeface="Arial" pitchFamily="34" charset="0"/>
              </a:rPr>
              <a:t>世纪，欧洲三次大的金融危机</a:t>
            </a:r>
            <a:endParaRPr lang="en-US" altLang="zh-CN" sz="2000" dirty="0">
              <a:latin typeface="Tahoma" pitchFamily="34" charset="0"/>
              <a:ea typeface="宋体" pitchFamily="2" charset="-122"/>
              <a:cs typeface="Arial" pitchFamily="34" charset="0"/>
            </a:endParaRPr>
          </a:p>
          <a:p>
            <a:pPr lvl="1" eaLnBrk="1" hangingPunct="1">
              <a:lnSpc>
                <a:spcPct val="90000"/>
              </a:lnSpc>
              <a:spcBef>
                <a:spcPct val="60000"/>
              </a:spcBef>
            </a:pPr>
            <a:r>
              <a:rPr lang="en-US" altLang="zh-CN" sz="2000" dirty="0" smtClean="0">
                <a:latin typeface="Tahoma" pitchFamily="34" charset="0"/>
                <a:ea typeface="宋体" pitchFamily="2" charset="-122"/>
                <a:cs typeface="Arial" pitchFamily="34" charset="0"/>
              </a:rPr>
              <a:t>- </a:t>
            </a:r>
            <a:r>
              <a:rPr lang="zh-CN" altLang="en-US" sz="2000" dirty="0" smtClean="0">
                <a:latin typeface="Tahoma" pitchFamily="34" charset="0"/>
                <a:ea typeface="宋体" pitchFamily="2" charset="-122"/>
                <a:cs typeface="Arial" pitchFamily="34" charset="0"/>
              </a:rPr>
              <a:t>郁</a:t>
            </a:r>
            <a:r>
              <a:rPr lang="zh-CN" altLang="en-US" sz="2000" dirty="0">
                <a:latin typeface="Tahoma" pitchFamily="34" charset="0"/>
                <a:ea typeface="宋体" pitchFamily="2" charset="-122"/>
                <a:cs typeface="Arial" pitchFamily="34" charset="0"/>
              </a:rPr>
              <a:t>金香泡沫，密西西比泡沫和南海泡沫事件</a:t>
            </a:r>
            <a:endParaRPr lang="en-US" altLang="zh-CN" sz="2000" dirty="0">
              <a:latin typeface="Tahoma" pitchFamily="34" charset="0"/>
              <a:ea typeface="宋体" pitchFamily="2" charset="-122"/>
              <a:cs typeface="Arial" pitchFamily="34" charset="0"/>
            </a:endParaRPr>
          </a:p>
          <a:p>
            <a:pPr eaLnBrk="1" hangingPunct="1">
              <a:lnSpc>
                <a:spcPct val="90000"/>
              </a:lnSpc>
              <a:spcBef>
                <a:spcPct val="60000"/>
              </a:spcBef>
            </a:pPr>
            <a:endParaRPr lang="en-US" altLang="zh-CN" sz="2000" dirty="0" smtClean="0">
              <a:ea typeface="宋体" pitchFamily="2" charset="-122"/>
              <a:cs typeface="Arial" pitchFamily="34" charset="0"/>
            </a:endParaRPr>
          </a:p>
          <a:p>
            <a:pPr eaLnBrk="1" hangingPunct="1">
              <a:lnSpc>
                <a:spcPct val="90000"/>
              </a:lnSpc>
              <a:spcBef>
                <a:spcPct val="60000"/>
              </a:spcBef>
              <a:buFont typeface="Wingdings" pitchFamily="2" charset="2"/>
              <a:buChar char="Ø"/>
            </a:pPr>
            <a:r>
              <a:rPr lang="zh-CN" altLang="zh-CN" sz="2000" dirty="0" smtClean="0">
                <a:ea typeface="宋体" pitchFamily="2" charset="-122"/>
                <a:cs typeface="Arial" pitchFamily="34" charset="0"/>
              </a:rPr>
              <a:t>1720</a:t>
            </a:r>
            <a:r>
              <a:rPr lang="zh-CN" altLang="zh-CN" sz="2000" dirty="0">
                <a:ea typeface="宋体" pitchFamily="2" charset="-122"/>
                <a:cs typeface="Arial" pitchFamily="34" charset="0"/>
              </a:rPr>
              <a:t>年，英国、法国等国针对当时所发生的三次欧洲金融危机拟定了一个《泡沫法案》</a:t>
            </a:r>
            <a:endParaRPr lang="en-US" altLang="zh-CN" sz="2000" dirty="0">
              <a:ea typeface="宋体" pitchFamily="2" charset="-122"/>
              <a:cs typeface="Arial" pitchFamily="34" charset="0"/>
            </a:endParaRPr>
          </a:p>
          <a:p>
            <a:pPr lvl="1" eaLnBrk="1" hangingPunct="1">
              <a:lnSpc>
                <a:spcPct val="90000"/>
              </a:lnSpc>
              <a:spcBef>
                <a:spcPct val="60000"/>
              </a:spcBef>
            </a:pPr>
            <a:r>
              <a:rPr lang="en-US" altLang="zh-CN" sz="2000" dirty="0" smtClean="0">
                <a:latin typeface="Tahoma" pitchFamily="34" charset="0"/>
                <a:ea typeface="宋体" pitchFamily="2" charset="-122"/>
                <a:cs typeface="Arial" pitchFamily="34" charset="0"/>
              </a:rPr>
              <a:t>- </a:t>
            </a:r>
            <a:r>
              <a:rPr lang="zh-CN" altLang="en-US" sz="2000" dirty="0" smtClean="0">
                <a:latin typeface="Tahoma" pitchFamily="34" charset="0"/>
                <a:ea typeface="宋体" pitchFamily="2" charset="-122"/>
                <a:cs typeface="Arial" pitchFamily="34" charset="0"/>
              </a:rPr>
              <a:t>英</a:t>
            </a:r>
            <a:r>
              <a:rPr lang="zh-CN" altLang="en-US" sz="2000" dirty="0">
                <a:latin typeface="Tahoma" pitchFamily="34" charset="0"/>
                <a:ea typeface="宋体" pitchFamily="2" charset="-122"/>
                <a:cs typeface="Arial" pitchFamily="34" charset="0"/>
              </a:rPr>
              <a:t>国禁止了股份有限公司达一百年之久。</a:t>
            </a:r>
            <a:endParaRPr lang="en-US" altLang="zh-CN" sz="2000" dirty="0">
              <a:latin typeface="Tahoma" pitchFamily="34" charset="0"/>
              <a:ea typeface="宋体" pitchFamily="2" charset="-122"/>
              <a:cs typeface="Arial" pitchFamily="34" charset="0"/>
            </a:endParaRPr>
          </a:p>
          <a:p>
            <a:pPr lvl="1" eaLnBrk="1" hangingPunct="1">
              <a:lnSpc>
                <a:spcPct val="90000"/>
              </a:lnSpc>
              <a:spcBef>
                <a:spcPct val="60000"/>
              </a:spcBef>
            </a:pPr>
            <a:r>
              <a:rPr lang="en-US" altLang="zh-CN" sz="2000" dirty="0" smtClean="0">
                <a:latin typeface="Tahoma" pitchFamily="34" charset="0"/>
                <a:ea typeface="宋体" pitchFamily="2" charset="-122"/>
                <a:cs typeface="Arial" pitchFamily="34" charset="0"/>
              </a:rPr>
              <a:t>- </a:t>
            </a:r>
            <a:r>
              <a:rPr lang="zh-CN" altLang="en-US" sz="2000" dirty="0" smtClean="0">
                <a:latin typeface="Tahoma" pitchFamily="34" charset="0"/>
                <a:ea typeface="宋体" pitchFamily="2" charset="-122"/>
                <a:cs typeface="Arial" pitchFamily="34" charset="0"/>
              </a:rPr>
              <a:t>法</a:t>
            </a:r>
            <a:r>
              <a:rPr lang="zh-CN" altLang="en-US" sz="2000" dirty="0">
                <a:latin typeface="Tahoma" pitchFamily="34" charset="0"/>
                <a:ea typeface="宋体" pitchFamily="2" charset="-122"/>
                <a:cs typeface="Arial" pitchFamily="34" charset="0"/>
              </a:rPr>
              <a:t>国禁止了银行这个名词达到了</a:t>
            </a:r>
            <a:r>
              <a:rPr lang="en-US" altLang="zh-CN" sz="2000" dirty="0">
                <a:latin typeface="Tahoma" pitchFamily="34" charset="0"/>
                <a:ea typeface="宋体" pitchFamily="2" charset="-122"/>
                <a:cs typeface="Arial" pitchFamily="34" charset="0"/>
              </a:rPr>
              <a:t>150</a:t>
            </a:r>
            <a:r>
              <a:rPr lang="zh-CN" altLang="en-US" sz="2000" dirty="0">
                <a:latin typeface="Tahoma" pitchFamily="34" charset="0"/>
                <a:ea typeface="宋体" pitchFamily="2" charset="-122"/>
                <a:cs typeface="Arial" pitchFamily="34" charset="0"/>
              </a:rPr>
              <a:t>年之久。</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The </a:t>
            </a:r>
            <a:r>
              <a:rPr lang="en-US" altLang="zh-CN" sz="3500" b="1" dirty="0">
                <a:solidFill>
                  <a:srgbClr val="002060"/>
                </a:solidFill>
              </a:rPr>
              <a:t>Origination of Stocks - Continued</a:t>
            </a:r>
            <a:endParaRPr lang="zh-CN" altLang="en-US" sz="3500" b="1" dirty="0">
              <a:solidFill>
                <a:srgbClr val="002060"/>
              </a:solidFill>
            </a:endParaRPr>
          </a:p>
        </p:txBody>
      </p:sp>
    </p:spTree>
    <p:extLst>
      <p:ext uri="{BB962C8B-B14F-4D97-AF65-F5344CB8AC3E}">
        <p14:creationId xmlns:p14="http://schemas.microsoft.com/office/powerpoint/2010/main" xmlns="" val="4037059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395288" y="1844675"/>
            <a:ext cx="8291512"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美</a:t>
            </a:r>
            <a:r>
              <a:rPr lang="zh-CN" altLang="en-US" sz="2000" dirty="0">
                <a:latin typeface="Tahoma" pitchFamily="34" charset="0"/>
                <a:ea typeface="宋体" pitchFamily="2" charset="-122"/>
                <a:cs typeface="Arial" pitchFamily="34" charset="0"/>
              </a:rPr>
              <a:t>国在独立战争时期，也曾发行多种中期债券和临时债券，这些债券的发行和交易便形成了美国最初的证券市场。</a:t>
            </a:r>
            <a:r>
              <a:rPr lang="en-US" altLang="zh-CN" sz="2000" dirty="0">
                <a:latin typeface="Tahoma" pitchFamily="34" charset="0"/>
                <a:ea typeface="宋体" pitchFamily="2" charset="-122"/>
                <a:cs typeface="Arial" pitchFamily="34" charset="0"/>
              </a:rPr>
              <a:t>19</a:t>
            </a:r>
            <a:r>
              <a:rPr lang="zh-CN" altLang="en-US" sz="2000" dirty="0">
                <a:latin typeface="Tahoma" pitchFamily="34" charset="0"/>
                <a:ea typeface="宋体" pitchFamily="2" charset="-122"/>
                <a:cs typeface="Arial" pitchFamily="34" charset="0"/>
              </a:rPr>
              <a:t>世纪</a:t>
            </a:r>
            <a:r>
              <a:rPr lang="en-US" altLang="zh-CN" sz="2000" dirty="0">
                <a:latin typeface="Tahoma" pitchFamily="34" charset="0"/>
                <a:ea typeface="宋体" pitchFamily="2" charset="-122"/>
                <a:cs typeface="Arial" pitchFamily="34" charset="0"/>
              </a:rPr>
              <a:t>30</a:t>
            </a:r>
            <a:r>
              <a:rPr lang="zh-CN" altLang="en-US" sz="2000" dirty="0">
                <a:latin typeface="Tahoma" pitchFamily="34" charset="0"/>
                <a:ea typeface="宋体" pitchFamily="2" charset="-122"/>
                <a:cs typeface="Arial" pitchFamily="34" charset="0"/>
              </a:rPr>
              <a:t>年代后，美国各州大量发行州际债券</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zh-CN" altLang="en-US"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a:latin typeface="Tahoma" pitchFamily="34" charset="0"/>
                <a:ea typeface="宋体" pitchFamily="2" charset="-122"/>
                <a:cs typeface="Arial" pitchFamily="34" charset="0"/>
              </a:rPr>
              <a:t> </a:t>
            </a:r>
            <a:r>
              <a:rPr lang="en-US" altLang="zh-CN" sz="2000" dirty="0" smtClean="0">
                <a:latin typeface="Tahoma" pitchFamily="34" charset="0"/>
                <a:ea typeface="宋体" pitchFamily="2" charset="-122"/>
                <a:cs typeface="Arial" pitchFamily="34" charset="0"/>
              </a:rPr>
              <a:t>19</a:t>
            </a:r>
            <a:r>
              <a:rPr lang="zh-CN" altLang="en-US" sz="2000" dirty="0">
                <a:latin typeface="Tahoma" pitchFamily="34" charset="0"/>
                <a:ea typeface="宋体" pitchFamily="2" charset="-122"/>
                <a:cs typeface="Arial" pitchFamily="34" charset="0"/>
              </a:rPr>
              <a:t>世纪</a:t>
            </a:r>
            <a:r>
              <a:rPr lang="en-US" altLang="zh-CN" sz="2000" dirty="0">
                <a:latin typeface="Tahoma" pitchFamily="34" charset="0"/>
                <a:ea typeface="宋体" pitchFamily="2" charset="-122"/>
                <a:cs typeface="Arial" pitchFamily="34" charset="0"/>
              </a:rPr>
              <a:t>40—50</a:t>
            </a:r>
            <a:r>
              <a:rPr lang="zh-CN" altLang="en-US" sz="2000" dirty="0">
                <a:latin typeface="Tahoma" pitchFamily="34" charset="0"/>
                <a:ea typeface="宋体" pitchFamily="2" charset="-122"/>
                <a:cs typeface="Arial" pitchFamily="34" charset="0"/>
              </a:rPr>
              <a:t>年代由政府担保的铁路债券迅速增长，有力地推动了美国的铁路建设</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en-US" altLang="zh-CN" sz="2000" dirty="0" smtClean="0">
                <a:latin typeface="Tahoma" pitchFamily="34" charset="0"/>
                <a:ea typeface="宋体" pitchFamily="2" charset="-122"/>
                <a:cs typeface="Arial" pitchFamily="34" charset="0"/>
              </a:rPr>
              <a:t> 19</a:t>
            </a:r>
            <a:r>
              <a:rPr lang="zh-CN" altLang="en-US" sz="2000" dirty="0">
                <a:latin typeface="Tahoma" pitchFamily="34" charset="0"/>
                <a:ea typeface="宋体" pitchFamily="2" charset="-122"/>
                <a:cs typeface="Arial" pitchFamily="34" charset="0"/>
              </a:rPr>
              <a:t>世纪末到</a:t>
            </a:r>
            <a:r>
              <a:rPr lang="en-US" altLang="zh-CN" sz="2000" dirty="0">
                <a:latin typeface="Tahoma" pitchFamily="34" charset="0"/>
                <a:ea typeface="宋体" pitchFamily="2" charset="-122"/>
                <a:cs typeface="Arial" pitchFamily="34" charset="0"/>
              </a:rPr>
              <a:t>20</a:t>
            </a:r>
            <a:r>
              <a:rPr lang="zh-CN" altLang="en-US" sz="2000" dirty="0">
                <a:latin typeface="Tahoma" pitchFamily="34" charset="0"/>
                <a:ea typeface="宋体" pitchFamily="2" charset="-122"/>
                <a:cs typeface="Arial" pitchFamily="34" charset="0"/>
              </a:rPr>
              <a:t>世纪，欧美资本主义各国相继进入垄断阶段，为确保原料来源和产品市场，建立和巩固殖民统治，加速资本的积聚和集中，发行了大量的股票和债券</a:t>
            </a:r>
            <a:r>
              <a:rPr lang="zh-CN" altLang="en-US" sz="2000" dirty="0" smtClean="0">
                <a:latin typeface="Tahoma" pitchFamily="34" charset="0"/>
                <a:ea typeface="宋体" pitchFamily="2" charset="-122"/>
                <a:cs typeface="Arial" pitchFamily="34" charset="0"/>
              </a:rPr>
              <a:t>。</a:t>
            </a:r>
            <a:endParaRPr lang="en-US" altLang="zh-CN" sz="2000" dirty="0" smtClean="0">
              <a:latin typeface="Tahoma" pitchFamily="34" charset="0"/>
              <a:ea typeface="宋体" pitchFamily="2" charset="-122"/>
              <a:cs typeface="Arial" pitchFamily="34" charset="0"/>
            </a:endParaRPr>
          </a:p>
          <a:p>
            <a:pPr eaLnBrk="1" hangingPunct="1">
              <a:buFont typeface="Wingdings" pitchFamily="2" charset="2"/>
              <a:buChar char="Ø"/>
            </a:pPr>
            <a:endParaRPr lang="en-US" altLang="zh-CN" sz="2000" dirty="0">
              <a:latin typeface="Tahoma" pitchFamily="34" charset="0"/>
              <a:ea typeface="宋体" pitchFamily="2" charset="-122"/>
              <a:cs typeface="Arial" pitchFamily="34" charset="0"/>
            </a:endParaRPr>
          </a:p>
          <a:p>
            <a:pPr eaLnBrk="1" hangingPunct="1">
              <a:buFont typeface="Wingdings" pitchFamily="2" charset="2"/>
              <a:buChar char="Ø"/>
            </a:pPr>
            <a:r>
              <a:rPr lang="zh-CN" altLang="en-US" sz="2000" dirty="0" smtClean="0">
                <a:latin typeface="Tahoma" pitchFamily="34" charset="0"/>
                <a:ea typeface="宋体" pitchFamily="2" charset="-122"/>
                <a:cs typeface="Arial" pitchFamily="34" charset="0"/>
              </a:rPr>
              <a:t> 此</a:t>
            </a:r>
            <a:r>
              <a:rPr lang="zh-CN" altLang="en-US" sz="2000" dirty="0">
                <a:latin typeface="Tahoma" pitchFamily="34" charset="0"/>
                <a:ea typeface="宋体" pitchFamily="2" charset="-122"/>
                <a:cs typeface="Arial" pitchFamily="34" charset="0"/>
              </a:rPr>
              <a:t>后，逐步演化成今天成熟的股票和债券市场</a:t>
            </a:r>
          </a:p>
        </p:txBody>
      </p:sp>
      <p:sp>
        <p:nvSpPr>
          <p:cNvPr id="4" name="标题 2"/>
          <p:cNvSpPr txBox="1">
            <a:spLocks/>
          </p:cNvSpPr>
          <p:nvPr/>
        </p:nvSpPr>
        <p:spPr>
          <a:xfrm>
            <a:off x="457200" y="274638"/>
            <a:ext cx="8229600" cy="1143000"/>
          </a:xfrm>
          <a:prstGeom prst="rect">
            <a:avLst/>
          </a:prstGeom>
        </p:spPr>
        <p:txBody>
          <a:bodyPr vert="horz" lIns="91440" tIns="45720" rIns="91440" bIns="45720" rtlCol="0" anchor="ctr">
            <a:noAutofit/>
            <a:scene3d>
              <a:camera prst="orthographicFront"/>
              <a:lightRig rig="soft" dir="t"/>
            </a:scene3d>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n-US" altLang="zh-CN" sz="3500" b="1" dirty="0" smtClean="0">
                <a:solidFill>
                  <a:srgbClr val="002060"/>
                </a:solidFill>
              </a:rPr>
              <a:t>Financial </a:t>
            </a:r>
            <a:r>
              <a:rPr lang="en-US" altLang="zh-CN" sz="3500" b="1" dirty="0">
                <a:solidFill>
                  <a:srgbClr val="002060"/>
                </a:solidFill>
              </a:rPr>
              <a:t>Instruments in the </a:t>
            </a:r>
            <a:r>
              <a:rPr lang="en-US" altLang="zh-CN" sz="3500" b="1" dirty="0" smtClean="0">
                <a:solidFill>
                  <a:srgbClr val="002060"/>
                </a:solidFill>
              </a:rPr>
              <a:t>USA</a:t>
            </a:r>
            <a:endParaRPr lang="zh-CN" altLang="en-US" sz="3500" b="1" dirty="0">
              <a:solidFill>
                <a:srgbClr val="002060"/>
              </a:solidFill>
            </a:endParaRPr>
          </a:p>
        </p:txBody>
      </p:sp>
    </p:spTree>
    <p:extLst>
      <p:ext uri="{BB962C8B-B14F-4D97-AF65-F5344CB8AC3E}">
        <p14:creationId xmlns:p14="http://schemas.microsoft.com/office/powerpoint/2010/main" xmlns="" val="659973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 y="1371600"/>
            <a:ext cx="8763000" cy="698500"/>
          </a:xfrm>
        </p:spPr>
        <p:txBody>
          <a:bodyPr/>
          <a:lstStyle/>
          <a:p>
            <a:pPr algn="l" eaLnBrk="1" hangingPunct="1"/>
            <a:r>
              <a:rPr lang="en-US" altLang="zh-CN" sz="2000" dirty="0" smtClean="0">
                <a:ea typeface="宋体" pitchFamily="2" charset="-122"/>
              </a:rPr>
              <a:t>Securities representing shares of ownership in a corporation</a:t>
            </a:r>
          </a:p>
        </p:txBody>
      </p:sp>
      <p:sp>
        <p:nvSpPr>
          <p:cNvPr id="13315" name="Rectangle 3"/>
          <p:cNvSpPr>
            <a:spLocks noGrp="1" noChangeArrowheads="1"/>
          </p:cNvSpPr>
          <p:nvPr>
            <p:ph sz="half" idx="1"/>
          </p:nvPr>
        </p:nvSpPr>
        <p:spPr>
          <a:xfrm>
            <a:off x="47625" y="2362200"/>
            <a:ext cx="4371975" cy="4135438"/>
          </a:xfrm>
        </p:spPr>
        <p:txBody>
          <a:bodyPr/>
          <a:lstStyle/>
          <a:p>
            <a:pPr eaLnBrk="1" hangingPunct="1"/>
            <a:r>
              <a:rPr lang="en-US" altLang="zh-CN" sz="2000" b="0" u="sng" dirty="0" smtClean="0">
                <a:latin typeface="Tahoma" pitchFamily="34" charset="0"/>
                <a:ea typeface="宋体" pitchFamily="2" charset="-122"/>
              </a:rPr>
              <a:t>Common Stock</a:t>
            </a:r>
          </a:p>
          <a:p>
            <a:pPr eaLnBrk="1" hangingPunct="1">
              <a:buFont typeface="Arial" pitchFamily="34" charset="0"/>
              <a:buNone/>
            </a:pPr>
            <a:r>
              <a:rPr lang="en-US" altLang="zh-CN" sz="2000" dirty="0" smtClean="0">
                <a:ea typeface="宋体" pitchFamily="2" charset="-122"/>
              </a:rPr>
              <a:t>      </a:t>
            </a:r>
            <a:r>
              <a:rPr lang="en-US" altLang="zh-CN" sz="2000" dirty="0" smtClean="0">
                <a:latin typeface="Tahoma" pitchFamily="34" charset="0"/>
                <a:ea typeface="宋体" pitchFamily="2" charset="-122"/>
              </a:rPr>
              <a:t>Security representing (partial) ownership of a company’s assets, generally with the right to participate in dividends and in most cases to vote on major matters affecting stockholder interests.   </a:t>
            </a:r>
            <a:endParaRPr lang="en-US" altLang="zh-CN" sz="2000" u="sng" dirty="0" smtClean="0">
              <a:latin typeface="Tahoma" pitchFamily="34" charset="0"/>
              <a:ea typeface="宋体" pitchFamily="2" charset="-122"/>
            </a:endParaRPr>
          </a:p>
          <a:p>
            <a:pPr eaLnBrk="1" hangingPunct="1"/>
            <a:endParaRPr lang="zh-CN" altLang="en-US" sz="2000" dirty="0" smtClean="0">
              <a:latin typeface="Tahoma" pitchFamily="34" charset="0"/>
              <a:ea typeface="宋体" pitchFamily="2" charset="-122"/>
            </a:endParaRPr>
          </a:p>
        </p:txBody>
      </p:sp>
      <p:sp>
        <p:nvSpPr>
          <p:cNvPr id="13316" name="Rectangle 4"/>
          <p:cNvSpPr>
            <a:spLocks noGrp="1" noChangeArrowheads="1"/>
          </p:cNvSpPr>
          <p:nvPr>
            <p:ph sz="half" idx="2"/>
          </p:nvPr>
        </p:nvSpPr>
        <p:spPr>
          <a:xfrm>
            <a:off x="4772025" y="2362200"/>
            <a:ext cx="4371975" cy="4135438"/>
          </a:xfrm>
        </p:spPr>
        <p:txBody>
          <a:bodyPr/>
          <a:lstStyle/>
          <a:p>
            <a:pPr eaLnBrk="1" hangingPunct="1"/>
            <a:r>
              <a:rPr lang="en-US" altLang="zh-CN" sz="2000" b="0" u="sng" dirty="0" smtClean="0">
                <a:latin typeface="Tahoma" pitchFamily="34" charset="0"/>
                <a:ea typeface="宋体" pitchFamily="2" charset="-122"/>
              </a:rPr>
              <a:t>Preferred Stock</a:t>
            </a:r>
          </a:p>
          <a:p>
            <a:pPr eaLnBrk="1" hangingPunct="1">
              <a:buFont typeface="Arial" pitchFamily="34" charset="0"/>
              <a:buNone/>
            </a:pPr>
            <a:r>
              <a:rPr lang="en-US" altLang="zh-CN" sz="2000" dirty="0" smtClean="0">
                <a:latin typeface="Tahoma" pitchFamily="34" charset="0"/>
                <a:ea typeface="宋体" pitchFamily="2" charset="-122"/>
              </a:rPr>
              <a:t>    Described as equity ownership of a corporation’s shares where the owners are entitled to regular fixed dividend before a dividend can be paid to common stock holders. </a:t>
            </a:r>
          </a:p>
          <a:p>
            <a:pPr eaLnBrk="1" hangingPunct="1">
              <a:buFont typeface="Arial" pitchFamily="34" charset="0"/>
              <a:buNone/>
            </a:pPr>
            <a:endParaRPr lang="en-US" altLang="zh-CN" sz="2000" dirty="0" smtClean="0">
              <a:latin typeface="Tahoma" pitchFamily="34" charset="0"/>
              <a:ea typeface="宋体" pitchFamily="2" charset="-122"/>
              <a:cs typeface="Times New Roman" pitchFamily="18" charset="0"/>
            </a:endParaRPr>
          </a:p>
          <a:p>
            <a:pPr eaLnBrk="1" hangingPunct="1"/>
            <a:endParaRPr lang="zh-CN" altLang="en-US" sz="2000" dirty="0" smtClean="0">
              <a:latin typeface="Tahoma" pitchFamily="34" charset="0"/>
              <a:ea typeface="宋体" pitchFamily="2" charset="-122"/>
            </a:endParaRPr>
          </a:p>
        </p:txBody>
      </p:sp>
      <p:sp>
        <p:nvSpPr>
          <p:cNvPr id="13317" name="Rectangle 2052"/>
          <p:cNvSpPr>
            <a:spLocks noChangeArrowheads="1"/>
          </p:cNvSpPr>
          <p:nvPr/>
        </p:nvSpPr>
        <p:spPr bwMode="auto">
          <a:xfrm>
            <a:off x="304800" y="381000"/>
            <a:ext cx="7924800" cy="990600"/>
          </a:xfrm>
          <a:prstGeom prst="rect">
            <a:avLst/>
          </a:prstGeom>
          <a:extLst/>
        </p:spPr>
        <p:txBody>
          <a:bodyPr vert="horz" lIns="91440" tIns="45720" rIns="91440" bIns="45720" rtlCol="0" anchor="ctr">
            <a:noAutofit/>
            <a:scene3d>
              <a:camera prst="orthographicFront"/>
              <a:lightRig rig="soft" dir="t"/>
            </a:scene3d>
          </a:bodyPr>
          <a:lstStyle/>
          <a:p>
            <a:pPr>
              <a:spcBef>
                <a:spcPct val="0"/>
              </a:spcBef>
            </a:pPr>
            <a:r>
              <a:rPr lang="en-US" altLang="zh-CN" sz="3500" b="1" dirty="0">
                <a:solidFill>
                  <a:srgbClr val="002060"/>
                </a:solidFill>
                <a:latin typeface="+mj-lt"/>
                <a:ea typeface="+mj-ea"/>
                <a:cs typeface="+mj-cs"/>
              </a:rPr>
              <a:t>Equities</a:t>
            </a:r>
          </a:p>
        </p:txBody>
      </p:sp>
    </p:spTree>
    <p:extLst>
      <p:ext uri="{BB962C8B-B14F-4D97-AF65-F5344CB8AC3E}">
        <p14:creationId xmlns:p14="http://schemas.microsoft.com/office/powerpoint/2010/main" xmlns="" val="881895727"/>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BACB75-1C9D-43B5-B264-00F516D59F23}">
  <ds:schemaRefs>
    <ds:schemaRef ds:uri="http://schemas.microsoft.com/office/2006/documentManagement/types"/>
    <ds:schemaRef ds:uri="http://schemas.microsoft.com/office/infopath/2007/PartnerControls"/>
    <ds:schemaRef ds:uri="259027c1-e2d1-4201-834f-d976f4b4a299"/>
    <ds:schemaRef ds:uri="b27d3cd5-3dbd-4d90-9e88-a0fd6e872698"/>
    <ds:schemaRef ds:uri="http://purl.org/dc/dcmitype/"/>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4368316-FFA6-44B9-AA9D-5313D9B1E5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569</TotalTime>
  <Words>3542</Words>
  <Application>Microsoft Office PowerPoint</Application>
  <PresentationFormat>全屏显示(4:3)</PresentationFormat>
  <Paragraphs>400</Paragraphs>
  <Slides>44</Slides>
  <Notes>34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Office 主题</vt:lpstr>
      <vt:lpstr>think-cell Slide</vt:lpstr>
      <vt:lpstr>An Introduction To Financial Instruments </vt:lpstr>
      <vt:lpstr>幻灯片 2</vt:lpstr>
      <vt:lpstr>幻灯片 3</vt:lpstr>
      <vt:lpstr>幻灯片 4</vt:lpstr>
      <vt:lpstr>幻灯片 5</vt:lpstr>
      <vt:lpstr>幻灯片 6</vt:lpstr>
      <vt:lpstr>幻灯片 7</vt:lpstr>
      <vt:lpstr>幻灯片 8</vt:lpstr>
      <vt:lpstr>Securities representing shares of ownership in a corporation</vt:lpstr>
      <vt:lpstr>幻灯片 10</vt:lpstr>
      <vt:lpstr>Equity Types</vt:lpstr>
      <vt:lpstr>幻灯片 12</vt:lpstr>
      <vt:lpstr>Financial Markets  Financial Securities are bought and sold in the marketplace. The market place is typically a stock exchange. The stock exchange provides a primary market where corporations, who wish to raise equity capital, can issue stock which is sold to investors. </vt:lpstr>
      <vt:lpstr>Market Capitalization   </vt:lpstr>
      <vt:lpstr>幻灯片 15</vt:lpstr>
      <vt:lpstr>A bond is an interest bearing promise to pay a specified sum of money on a specific date. It is also described as a contractual obligation of the borrower to make payments of interest and repayment of principal on borrowed funds.   </vt:lpstr>
      <vt:lpstr>幻灯片 17</vt:lpstr>
      <vt:lpstr>幻灯片 18</vt:lpstr>
      <vt:lpstr>幻灯片 19</vt:lpstr>
      <vt:lpstr>幻灯片 20</vt:lpstr>
      <vt:lpstr>幻灯片 21</vt:lpstr>
      <vt:lpstr>Bond Issuers, Federal Agencies ( Asset Backed)</vt:lpstr>
      <vt:lpstr>幻灯片 23</vt:lpstr>
      <vt:lpstr>Mutual Fund Characteristics</vt:lpstr>
      <vt:lpstr>Mutual Fund Fee Structure</vt:lpstr>
      <vt:lpstr>Shareholder Access</vt:lpstr>
      <vt:lpstr>Exchange Traded Funds (ETFs)</vt:lpstr>
      <vt:lpstr>Foreign Exchange (Currencies)</vt:lpstr>
      <vt:lpstr>International Securities</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Hedge Funds</vt:lpstr>
      <vt:lpstr>Private Equity Funds</vt:lpstr>
      <vt:lpstr>Venture Capital (VC)</vt:lpstr>
      <vt:lpstr>Real Estate Investment Trusts(REITs)</vt:lpstr>
      <vt:lpstr>Weekly Quiz</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lenovo</cp:lastModifiedBy>
  <cp:revision>67</cp:revision>
  <cp:lastPrinted>2017-09-28T05:49:10Z</cp:lastPrinted>
  <dcterms:created xsi:type="dcterms:W3CDTF">2015-03-03T15:07:25Z</dcterms:created>
  <dcterms:modified xsi:type="dcterms:W3CDTF">2019-10-21T12:37:04Z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dd6ec39f-7311-407c-92eb-de9bc7c1b828</vt:lpwstr>
  </property>
  <property fmtid="{D5CDD505-2E9C-101B-9397-08002B2CF9AE}" pid="6" name="SSCClassification">
    <vt:lpwstr>LA</vt:lpwstr>
  </property>
  <property fmtid="{D5CDD505-2E9C-101B-9397-08002B2CF9AE}" pid="7" name="SSCVisualMarks">
    <vt:lpwstr>N</vt:lpwstr>
  </property>
</Properties>
</file>