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Default Extension="wav" ContentType="audio/wav"/>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sldIdLst>
    <p:sldId id="347" r:id="rId5"/>
    <p:sldId id="618" r:id="rId6"/>
    <p:sldId id="670" r:id="rId7"/>
    <p:sldId id="671" r:id="rId8"/>
    <p:sldId id="672" r:id="rId9"/>
    <p:sldId id="673" r:id="rId10"/>
    <p:sldId id="674" r:id="rId11"/>
    <p:sldId id="675" r:id="rId12"/>
    <p:sldId id="676" r:id="rId13"/>
    <p:sldId id="706" r:id="rId14"/>
    <p:sldId id="707" r:id="rId15"/>
    <p:sldId id="677" r:id="rId16"/>
    <p:sldId id="678" r:id="rId17"/>
    <p:sldId id="679" r:id="rId18"/>
    <p:sldId id="680" r:id="rId19"/>
    <p:sldId id="681" r:id="rId20"/>
    <p:sldId id="682" r:id="rId21"/>
    <p:sldId id="683" r:id="rId22"/>
    <p:sldId id="684" r:id="rId23"/>
    <p:sldId id="685" r:id="rId24"/>
    <p:sldId id="686" r:id="rId25"/>
    <p:sldId id="687" r:id="rId26"/>
    <p:sldId id="709" r:id="rId27"/>
    <p:sldId id="710" r:id="rId28"/>
    <p:sldId id="711" r:id="rId29"/>
    <p:sldId id="714" r:id="rId30"/>
    <p:sldId id="715" r:id="rId31"/>
    <p:sldId id="688" r:id="rId32"/>
    <p:sldId id="689" r:id="rId33"/>
    <p:sldId id="690" r:id="rId34"/>
    <p:sldId id="691" r:id="rId35"/>
    <p:sldId id="692" r:id="rId36"/>
    <p:sldId id="716" r:id="rId37"/>
    <p:sldId id="717" r:id="rId38"/>
    <p:sldId id="693" r:id="rId39"/>
    <p:sldId id="694" r:id="rId40"/>
    <p:sldId id="695" r:id="rId41"/>
    <p:sldId id="696" r:id="rId42"/>
    <p:sldId id="697" r:id="rId43"/>
    <p:sldId id="698" r:id="rId44"/>
    <p:sldId id="699" r:id="rId45"/>
    <p:sldId id="718" r:id="rId46"/>
    <p:sldId id="719" r:id="rId47"/>
    <p:sldId id="720" r:id="rId48"/>
    <p:sldId id="721" r:id="rId49"/>
    <p:sldId id="700" r:id="rId50"/>
    <p:sldId id="701" r:id="rId51"/>
    <p:sldId id="702" r:id="rId52"/>
    <p:sldId id="703" r:id="rId53"/>
    <p:sldId id="704" r:id="rId54"/>
    <p:sldId id="705" r:id="rId55"/>
  </p:sldIdLst>
  <p:sldSz cx="9144000" cy="6858000" type="screen4x3"/>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owan, Joseph F" initials="JF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5CCE9"/>
    <a:srgbClr val="007298"/>
    <a:srgbClr val="215C9F"/>
    <a:srgbClr val="E4ECF0"/>
    <a:srgbClr val="AA1A33"/>
    <a:srgbClr val="C5DCE9"/>
    <a:srgbClr val="B9D2DC"/>
    <a:srgbClr val="A5A5A5"/>
    <a:srgbClr val="5E4565"/>
    <a:srgbClr val="F56E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9" autoAdjust="0"/>
    <p:restoredTop sz="79763" autoAdjust="0"/>
  </p:normalViewPr>
  <p:slideViewPr>
    <p:cSldViewPr showGuides="1">
      <p:cViewPr varScale="1">
        <p:scale>
          <a:sx n="82" d="100"/>
          <a:sy n="82" d="100"/>
        </p:scale>
        <p:origin x="-1608" y="-84"/>
      </p:cViewPr>
      <p:guideLst>
        <p:guide orient="horz" pos="144"/>
        <p:guide orient="horz" pos="4080"/>
        <p:guide orient="horz" pos="3936"/>
        <p:guide orient="horz" pos="1584"/>
        <p:guide pos="3168"/>
        <p:guide pos="288"/>
        <p:guide pos="5472"/>
        <p:guide pos="3840"/>
        <p:guide pos="456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4" d="100"/>
          <a:sy n="84" d="100"/>
        </p:scale>
        <p:origin x="-87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2883FE-777B-4DCD-91BE-BB31B4C83187}" type="datetimeFigureOut">
              <a:rPr lang="en-US" smtClean="0"/>
              <a:pPr/>
              <a:t>10/21/2019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41727-6B1C-44C6-9621-FBBE756D9767}" type="slidenum">
              <a:rPr lang="en-US" smtClean="0"/>
              <a:pPr/>
              <a:t>‹#›</a:t>
            </a:fld>
            <a:endParaRPr lang="en-US" dirty="0"/>
          </a:p>
        </p:txBody>
      </p:sp>
    </p:spTree>
    <p:extLst>
      <p:ext uri="{BB962C8B-B14F-4D97-AF65-F5344CB8AC3E}">
        <p14:creationId xmlns:p14="http://schemas.microsoft.com/office/powerpoint/2010/main" xmlns="" val="4221435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aike.baidu.com/view/500386.htm"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baike.baidu.com/view/988013.htm" TargetMode="External"/><Relationship Id="rId4" Type="http://schemas.openxmlformats.org/officeDocument/2006/relationships/hyperlink" Target="http://baike.baidu.com/view/437124.htm"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baike.baidu.com/view/114350.htm" TargetMode="External"/><Relationship Id="rId3" Type="http://schemas.openxmlformats.org/officeDocument/2006/relationships/hyperlink" Target="http://baike.baidu.com/view/631952.htm" TargetMode="External"/><Relationship Id="rId7" Type="http://schemas.openxmlformats.org/officeDocument/2006/relationships/hyperlink" Target="http://baike.baidu.com/view/29385.htm"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baike.baidu.com/view/56839.htm" TargetMode="External"/><Relationship Id="rId5" Type="http://schemas.openxmlformats.org/officeDocument/2006/relationships/hyperlink" Target="http://baike.baidu.com/view/1268493.htm" TargetMode="External"/><Relationship Id="rId10" Type="http://schemas.openxmlformats.org/officeDocument/2006/relationships/hyperlink" Target="http://baike.baidu.com/view/35286.htm" TargetMode="External"/><Relationship Id="rId4" Type="http://schemas.openxmlformats.org/officeDocument/2006/relationships/hyperlink" Target="http://baike.baidu.com/view/134658.htm" TargetMode="External"/><Relationship Id="rId9" Type="http://schemas.openxmlformats.org/officeDocument/2006/relationships/hyperlink" Target="http://baike.baidu.com/view/258256.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investopedia.com/terms/r/reversal.asp"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www.tradetrek.com/education/tech_tra/tech_trading_strategy04.asp"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www.tradetrek.com/education/tech_tra/tech_trading_strategy05.asp"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hi.baidu.com/arborwang/item/d133d63967dce048023edc2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081843-2C74-467A-8DB6-54CD6C03D960}" type="slidenum">
              <a:rPr lang="zh-CN" altLang="en-US" smtClean="0"/>
              <a:pPr eaLnBrk="1" hangingPunct="1"/>
              <a:t>2</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BA33BA2-97BD-4B0C-833D-F9BF7F3C7DDE}" type="slidenum">
              <a:rPr lang="zh-CN" altLang="en-US" smtClean="0"/>
              <a:pPr eaLnBrk="1" hangingPunct="1"/>
              <a:t>11</a:t>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bwMode="auto">
          <a:noFill/>
          <a:ln>
            <a:miter lim="800000"/>
            <a:headEnd/>
            <a:tailEnd/>
          </a:ln>
        </p:spPr>
        <p:txBody>
          <a:bodyPr/>
          <a:lstStyle/>
          <a:p>
            <a:fld id="{0C56D7A4-D5FE-4BD7-A118-C9DB04C794BA}" type="slidenum">
              <a:rPr lang="zh-CN" altLang="en-US" smtClean="0"/>
              <a:pPr/>
              <a:t>12</a:t>
            </a:fld>
            <a:endParaRPr lang="en-US" altLang="zh-CN" smtClean="0"/>
          </a:p>
        </p:txBody>
      </p:sp>
      <p:sp>
        <p:nvSpPr>
          <p:cNvPr id="1402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02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bwMode="auto">
          <a:noFill/>
          <a:ln>
            <a:miter lim="800000"/>
            <a:headEnd/>
            <a:tailEnd/>
          </a:ln>
        </p:spPr>
        <p:txBody>
          <a:bodyPr/>
          <a:lstStyle/>
          <a:p>
            <a:fld id="{4EF8DEBC-0832-4F85-9114-D32A5639BFC3}" type="slidenum">
              <a:rPr lang="zh-CN" altLang="en-US" smtClean="0"/>
              <a:pPr/>
              <a:t>13</a:t>
            </a:fld>
            <a:endParaRPr lang="en-US" altLang="zh-CN" smtClean="0"/>
          </a:p>
        </p:txBody>
      </p:sp>
      <p:sp>
        <p:nvSpPr>
          <p:cNvPr id="141315"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41316"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bwMode="auto">
          <a:noFill/>
          <a:ln>
            <a:miter lim="800000"/>
            <a:headEnd/>
            <a:tailEnd/>
          </a:ln>
        </p:spPr>
        <p:txBody>
          <a:bodyPr/>
          <a:lstStyle/>
          <a:p>
            <a:fld id="{6C21A4A2-638A-481F-A393-C02E428C8AED}" type="slidenum">
              <a:rPr lang="zh-CN" altLang="en-US" smtClean="0"/>
              <a:pPr/>
              <a:t>14</a:t>
            </a:fld>
            <a:endParaRPr lang="en-US" altLang="zh-CN" smtClean="0"/>
          </a:p>
        </p:txBody>
      </p:sp>
      <p:sp>
        <p:nvSpPr>
          <p:cNvPr id="142339"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42340"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bwMode="auto">
          <a:noFill/>
          <a:ln>
            <a:miter lim="800000"/>
            <a:headEnd/>
            <a:tailEnd/>
          </a:ln>
        </p:spPr>
        <p:txBody>
          <a:bodyPr/>
          <a:lstStyle/>
          <a:p>
            <a:fld id="{2F8D2F2C-5067-424F-BA31-368148034148}" type="slidenum">
              <a:rPr lang="zh-CN" altLang="en-US" smtClean="0"/>
              <a:pPr/>
              <a:t>15</a:t>
            </a:fld>
            <a:endParaRPr lang="en-US" altLang="zh-CN" smtClean="0"/>
          </a:p>
        </p:txBody>
      </p:sp>
      <p:sp>
        <p:nvSpPr>
          <p:cNvPr id="143363"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43364"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bwMode="auto">
          <a:noFill/>
          <a:ln>
            <a:miter lim="800000"/>
            <a:headEnd/>
            <a:tailEnd/>
          </a:ln>
        </p:spPr>
        <p:txBody>
          <a:bodyPr/>
          <a:lstStyle/>
          <a:p>
            <a:fld id="{64DF7DC2-CC17-4318-A378-20824B51EB7C}" type="slidenum">
              <a:rPr lang="zh-CN" altLang="en-US" smtClean="0"/>
              <a:pPr/>
              <a:t>16</a:t>
            </a:fld>
            <a:endParaRPr lang="en-US" altLang="zh-CN" smtClean="0"/>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43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bwMode="auto">
          <a:noFill/>
          <a:ln>
            <a:miter lim="800000"/>
            <a:headEnd/>
            <a:tailEnd/>
          </a:ln>
        </p:spPr>
        <p:txBody>
          <a:bodyPr/>
          <a:lstStyle/>
          <a:p>
            <a:fld id="{313018A7-3098-4588-A537-0B9549989634}" type="slidenum">
              <a:rPr lang="zh-CN" altLang="en-US" smtClean="0"/>
              <a:pPr/>
              <a:t>17</a:t>
            </a:fld>
            <a:endParaRPr lang="en-US" altLang="zh-CN" smtClean="0"/>
          </a:p>
        </p:txBody>
      </p:sp>
      <p:sp>
        <p:nvSpPr>
          <p:cNvPr id="145411"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45412"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bwMode="auto">
          <a:noFill/>
          <a:ln>
            <a:miter lim="800000"/>
            <a:headEnd/>
            <a:tailEnd/>
          </a:ln>
        </p:spPr>
        <p:txBody>
          <a:bodyPr/>
          <a:lstStyle/>
          <a:p>
            <a:fld id="{69C909D2-CAB0-44C6-836F-AA08F48B141D}" type="slidenum">
              <a:rPr lang="zh-CN" altLang="en-US" smtClean="0"/>
              <a:pPr/>
              <a:t>18</a:t>
            </a:fld>
            <a:endParaRPr lang="en-US" altLang="zh-CN" smtClean="0"/>
          </a:p>
        </p:txBody>
      </p:sp>
      <p:sp>
        <p:nvSpPr>
          <p:cNvPr id="146435"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46436"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bwMode="auto">
          <a:noFill/>
          <a:ln>
            <a:miter lim="800000"/>
            <a:headEnd/>
            <a:tailEnd/>
          </a:ln>
        </p:spPr>
        <p:txBody>
          <a:bodyPr/>
          <a:lstStyle/>
          <a:p>
            <a:fld id="{5ADC611E-77A5-4B83-B476-8284316E7B04}" type="slidenum">
              <a:rPr lang="zh-CN" altLang="en-US" smtClean="0"/>
              <a:pPr/>
              <a:t>19</a:t>
            </a:fld>
            <a:endParaRPr lang="en-US" altLang="zh-CN" smtClean="0"/>
          </a:p>
        </p:txBody>
      </p:sp>
      <p:sp>
        <p:nvSpPr>
          <p:cNvPr id="147459"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47460"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r>
              <a:rPr lang="en-US" altLang="zh-CN" smtClean="0">
                <a:latin typeface="Arial" pitchFamily="34" charset="0"/>
              </a:rPr>
              <a:t>EPS(</a:t>
            </a:r>
            <a:r>
              <a:rPr lang="zh-CN" altLang="en-US" smtClean="0">
                <a:latin typeface="Arial" pitchFamily="34" charset="0"/>
              </a:rPr>
              <a:t>每股盈余</a:t>
            </a:r>
            <a:r>
              <a:rPr lang="en-US" altLang="zh-CN" smtClean="0">
                <a:latin typeface="Arial" pitchFamily="34" charset="0"/>
              </a:rPr>
              <a:t>)=</a:t>
            </a:r>
            <a:r>
              <a:rPr lang="zh-CN" altLang="en-US" smtClean="0">
                <a:latin typeface="Arial" pitchFamily="34" charset="0"/>
              </a:rPr>
              <a:t>盈余</a:t>
            </a:r>
            <a:r>
              <a:rPr lang="en-US" altLang="zh-CN" smtClean="0">
                <a:latin typeface="Arial" pitchFamily="34" charset="0"/>
              </a:rPr>
              <a:t>/</a:t>
            </a:r>
            <a:r>
              <a:rPr lang="zh-CN" altLang="en-US" smtClean="0">
                <a:latin typeface="Arial" pitchFamily="34" charset="0"/>
              </a:rPr>
              <a:t>流通在外股数，传统的每股收益指标计算公式为：每股收益</a:t>
            </a:r>
            <a:r>
              <a:rPr lang="en-US" altLang="zh-CN" smtClean="0">
                <a:latin typeface="Arial" pitchFamily="34" charset="0"/>
              </a:rPr>
              <a:t>=</a:t>
            </a:r>
            <a:r>
              <a:rPr lang="zh-CN" altLang="en-US" smtClean="0">
                <a:latin typeface="Arial" pitchFamily="34" charset="0"/>
              </a:rPr>
              <a:t>期末净利润</a:t>
            </a:r>
            <a:r>
              <a:rPr lang="en-US" altLang="zh-CN" smtClean="0">
                <a:latin typeface="Arial" pitchFamily="34" charset="0"/>
              </a:rPr>
              <a:t>÷</a:t>
            </a:r>
            <a:r>
              <a:rPr lang="zh-CN" altLang="en-US" smtClean="0">
                <a:latin typeface="Arial" pitchFamily="34" charset="0"/>
              </a:rPr>
              <a:t>期末总股本。</a:t>
            </a:r>
            <a:r>
              <a:rPr lang="en-US" altLang="zh-CN" smtClean="0">
                <a:latin typeface="Arial" pitchFamily="34" charset="0"/>
              </a:rPr>
              <a:t>EPS</a:t>
            </a:r>
            <a:r>
              <a:rPr lang="zh-CN" altLang="en-US" smtClean="0">
                <a:latin typeface="Arial" pitchFamily="34" charset="0"/>
              </a:rPr>
              <a:t>为公司获利能力的最后结果。</a:t>
            </a:r>
            <a:endParaRPr lang="en-US" altLang="zh-CN" smtClean="0">
              <a:latin typeface="Arial" pitchFamily="34" charset="0"/>
            </a:endParaRPr>
          </a:p>
          <a:p>
            <a:pPr eaLnBrk="1" hangingPunct="1">
              <a:spcBef>
                <a:spcPct val="0"/>
              </a:spcBef>
            </a:pPr>
            <a:r>
              <a:rPr lang="zh-CN" altLang="en-US" smtClean="0">
                <a:latin typeface="Arial" pitchFamily="34" charset="0"/>
              </a:rPr>
              <a:t>市盈率是最常用来评估</a:t>
            </a:r>
            <a:r>
              <a:rPr lang="zh-CN" altLang="en-US" smtClean="0">
                <a:latin typeface="Arial" pitchFamily="34" charset="0"/>
                <a:hlinkClick r:id="rId3"/>
              </a:rPr>
              <a:t>股价</a:t>
            </a:r>
            <a:r>
              <a:rPr lang="zh-CN" altLang="en-US" smtClean="0">
                <a:latin typeface="Arial" pitchFamily="34" charset="0"/>
                <a:hlinkClick r:id="rId4"/>
              </a:rPr>
              <a:t>水平</a:t>
            </a:r>
            <a:r>
              <a:rPr lang="zh-CN" altLang="en-US" smtClean="0">
                <a:latin typeface="Arial" pitchFamily="34" charset="0"/>
              </a:rPr>
              <a:t>是否合理的指标之一，由</a:t>
            </a:r>
            <a:r>
              <a:rPr lang="zh-CN" altLang="en-US" smtClean="0">
                <a:latin typeface="Arial" pitchFamily="34" charset="0"/>
                <a:hlinkClick r:id="rId3"/>
              </a:rPr>
              <a:t>股价</a:t>
            </a:r>
            <a:r>
              <a:rPr lang="zh-CN" altLang="en-US" smtClean="0">
                <a:latin typeface="Arial" pitchFamily="34" charset="0"/>
              </a:rPr>
              <a:t>除以年度</a:t>
            </a:r>
            <a:r>
              <a:rPr lang="zh-CN" altLang="en-US" smtClean="0">
                <a:latin typeface="Arial" pitchFamily="34" charset="0"/>
                <a:hlinkClick r:id="rId5"/>
              </a:rPr>
              <a:t>每股盈余</a:t>
            </a:r>
            <a:r>
              <a:rPr lang="en-US" altLang="zh-CN" smtClean="0">
                <a:latin typeface="Arial" pitchFamily="34" charset="0"/>
              </a:rPr>
              <a:t>(EPS</a:t>
            </a:r>
            <a:r>
              <a:rPr lang="zh-CN" altLang="en-US" smtClean="0">
                <a:latin typeface="Arial" pitchFamily="34" charset="0"/>
              </a:rPr>
              <a:t>）得出</a:t>
            </a:r>
            <a:endParaRPr lang="en-US" altLang="zh-TW"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bwMode="auto">
          <a:noFill/>
          <a:ln>
            <a:miter lim="800000"/>
            <a:headEnd/>
            <a:tailEnd/>
          </a:ln>
        </p:spPr>
        <p:txBody>
          <a:bodyPr/>
          <a:lstStyle/>
          <a:p>
            <a:fld id="{1134A772-A404-4438-B394-73319F7F32C4}" type="slidenum">
              <a:rPr lang="zh-CN" altLang="en-US" smtClean="0"/>
              <a:pPr/>
              <a:t>20</a:t>
            </a:fld>
            <a:endParaRPr lang="en-US" altLang="zh-CN" smtClean="0"/>
          </a:p>
        </p:txBody>
      </p:sp>
      <p:sp>
        <p:nvSpPr>
          <p:cNvPr id="148483"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48484"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defTabSz="877888" eaLnBrk="1" hangingPunct="1"/>
            <a:r>
              <a:rPr lang="en-US" altLang="zh-CN" b="1" smtClean="0"/>
              <a:t>P/E Ratio Pricing Model: </a:t>
            </a:r>
            <a:r>
              <a:rPr lang="zh-CN" altLang="en-US" b="1" smtClean="0"/>
              <a:t>市盈率定价模型 </a:t>
            </a:r>
            <a:r>
              <a:rPr lang="zh-CN" altLang="en-US" smtClean="0">
                <a:latin typeface="Arial" pitchFamily="34" charset="0"/>
                <a:hlinkClick r:id="rId3"/>
              </a:rPr>
              <a:t>发行价格</a:t>
            </a:r>
            <a:r>
              <a:rPr lang="en-US" altLang="zh-CN" smtClean="0">
                <a:latin typeface="Arial" pitchFamily="34" charset="0"/>
              </a:rPr>
              <a:t>=</a:t>
            </a:r>
            <a:r>
              <a:rPr lang="zh-CN" altLang="en-US" smtClean="0">
                <a:latin typeface="Arial" pitchFamily="34" charset="0"/>
                <a:hlinkClick r:id="rId4"/>
              </a:rPr>
              <a:t>每股收益</a:t>
            </a:r>
            <a:r>
              <a:rPr lang="en-US" altLang="zh-CN" smtClean="0">
                <a:latin typeface="Arial" pitchFamily="34" charset="0"/>
              </a:rPr>
              <a:t>×</a:t>
            </a:r>
            <a:r>
              <a:rPr lang="zh-CN" altLang="en-US" smtClean="0">
                <a:latin typeface="Arial" pitchFamily="34" charset="0"/>
                <a:hlinkClick r:id="rId5"/>
              </a:rPr>
              <a:t>发行市盈率</a:t>
            </a:r>
            <a:endParaRPr lang="en-US" altLang="zh-CN" b="1" smtClean="0"/>
          </a:p>
          <a:p>
            <a:pPr defTabSz="877888" eaLnBrk="1" hangingPunct="1">
              <a:spcBef>
                <a:spcPct val="0"/>
              </a:spcBef>
            </a:pPr>
            <a:endParaRPr lang="en-US" altLang="zh-CN" smtClean="0">
              <a:latin typeface="Arial" pitchFamily="34" charset="0"/>
              <a:hlinkClick r:id="rId6"/>
            </a:endParaRPr>
          </a:p>
          <a:p>
            <a:pPr defTabSz="877888" eaLnBrk="1" hangingPunct="1">
              <a:spcBef>
                <a:spcPct val="0"/>
              </a:spcBef>
            </a:pPr>
            <a:r>
              <a:rPr lang="zh-CN" altLang="en-US" smtClean="0">
                <a:latin typeface="Arial" pitchFamily="34" charset="0"/>
                <a:hlinkClick r:id="rId6"/>
              </a:rPr>
              <a:t>威廉姆斯</a:t>
            </a:r>
            <a:r>
              <a:rPr lang="zh-CN" altLang="en-US" smtClean="0">
                <a:latin typeface="Arial" pitchFamily="34" charset="0"/>
              </a:rPr>
              <a:t>（</a:t>
            </a:r>
            <a:r>
              <a:rPr lang="en-US" altLang="zh-CN" smtClean="0">
                <a:latin typeface="Arial" pitchFamily="34" charset="0"/>
              </a:rPr>
              <a:t>Williams</a:t>
            </a:r>
            <a:r>
              <a:rPr lang="zh-CN" altLang="en-US" smtClean="0">
                <a:latin typeface="Arial" pitchFamily="34" charset="0"/>
              </a:rPr>
              <a:t>）</a:t>
            </a:r>
            <a:r>
              <a:rPr lang="en-US" altLang="zh-CN" smtClean="0">
                <a:latin typeface="Arial" pitchFamily="34" charset="0"/>
              </a:rPr>
              <a:t>1938</a:t>
            </a:r>
            <a:r>
              <a:rPr lang="zh-CN" altLang="en-US" smtClean="0">
                <a:latin typeface="Arial" pitchFamily="34" charset="0"/>
              </a:rPr>
              <a:t>年提出了公司（股票）价值评估的</a:t>
            </a:r>
            <a:r>
              <a:rPr lang="zh-CN" altLang="en-US" smtClean="0">
                <a:latin typeface="Arial" pitchFamily="34" charset="0"/>
                <a:hlinkClick r:id="rId7"/>
              </a:rPr>
              <a:t>股利</a:t>
            </a:r>
            <a:r>
              <a:rPr lang="zh-CN" altLang="en-US" smtClean="0">
                <a:latin typeface="Arial" pitchFamily="34" charset="0"/>
              </a:rPr>
              <a:t>贴现模型（</a:t>
            </a:r>
            <a:r>
              <a:rPr lang="en-US" altLang="zh-CN" smtClean="0">
                <a:latin typeface="Arial" pitchFamily="34" charset="0"/>
              </a:rPr>
              <a:t>DDM</a:t>
            </a:r>
            <a:r>
              <a:rPr lang="zh-CN" altLang="en-US" smtClean="0">
                <a:latin typeface="Arial" pitchFamily="34" charset="0"/>
              </a:rPr>
              <a:t>）</a:t>
            </a:r>
            <a:r>
              <a:rPr lang="en-US" altLang="zh-CN" smtClean="0">
                <a:latin typeface="Arial" pitchFamily="34" charset="0"/>
              </a:rPr>
              <a:t>,</a:t>
            </a:r>
            <a:r>
              <a:rPr lang="zh-CN" altLang="en-US" smtClean="0">
                <a:latin typeface="Arial" pitchFamily="34" charset="0"/>
              </a:rPr>
              <a:t>为定量分析</a:t>
            </a:r>
            <a:r>
              <a:rPr lang="zh-CN" altLang="en-US" smtClean="0">
                <a:latin typeface="Arial" pitchFamily="34" charset="0"/>
                <a:hlinkClick r:id="rId8"/>
              </a:rPr>
              <a:t>虚拟资本</a:t>
            </a:r>
            <a:r>
              <a:rPr lang="zh-CN" altLang="en-US" smtClean="0">
                <a:latin typeface="Arial" pitchFamily="34" charset="0"/>
              </a:rPr>
              <a:t>、资产和公司价值奠定了理论基础，也为</a:t>
            </a:r>
            <a:r>
              <a:rPr lang="zh-CN" altLang="en-US" smtClean="0">
                <a:latin typeface="Arial" pitchFamily="34" charset="0"/>
                <a:hlinkClick r:id="rId9"/>
              </a:rPr>
              <a:t>证券投资</a:t>
            </a:r>
            <a:r>
              <a:rPr lang="zh-CN" altLang="en-US" smtClean="0">
                <a:latin typeface="Arial" pitchFamily="34" charset="0"/>
              </a:rPr>
              <a:t>的</a:t>
            </a:r>
            <a:r>
              <a:rPr lang="zh-CN" altLang="en-US" smtClean="0">
                <a:latin typeface="Arial" pitchFamily="34" charset="0"/>
                <a:hlinkClick r:id="rId10"/>
              </a:rPr>
              <a:t>基本分析</a:t>
            </a:r>
            <a:r>
              <a:rPr lang="zh-CN" altLang="en-US" smtClean="0">
                <a:latin typeface="Arial" pitchFamily="34" charset="0"/>
              </a:rPr>
              <a:t>提供了强有力的理论根据。</a:t>
            </a:r>
            <a:endParaRPr lang="en-US" altLang="zh-TW"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bwMode="auto">
          <a:noFill/>
          <a:ln>
            <a:miter lim="800000"/>
            <a:headEnd/>
            <a:tailEnd/>
          </a:ln>
        </p:spPr>
        <p:txBody>
          <a:bodyPr/>
          <a:lstStyle/>
          <a:p>
            <a:fld id="{9622408F-3FCE-4016-BB34-FBD8572E0DF2}" type="slidenum">
              <a:rPr lang="zh-CN" altLang="en-US" smtClean="0"/>
              <a:pPr/>
              <a:t>3</a:t>
            </a:fld>
            <a:endParaRPr lang="en-US" altLang="zh-CN" smtClean="0"/>
          </a:p>
        </p:txBody>
      </p:sp>
      <p:sp>
        <p:nvSpPr>
          <p:cNvPr id="133123"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33124"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bwMode="auto">
          <a:noFill/>
          <a:ln>
            <a:miter lim="800000"/>
            <a:headEnd/>
            <a:tailEnd/>
          </a:ln>
        </p:spPr>
        <p:txBody>
          <a:bodyPr/>
          <a:lstStyle/>
          <a:p>
            <a:fld id="{156B7AC0-ACF8-4F77-A441-7A444095C535}" type="slidenum">
              <a:rPr lang="zh-CN" altLang="en-US" smtClean="0"/>
              <a:pPr/>
              <a:t>21</a:t>
            </a:fld>
            <a:endParaRPr lang="en-US" altLang="zh-CN" smtClean="0"/>
          </a:p>
        </p:txBody>
      </p:sp>
      <p:sp>
        <p:nvSpPr>
          <p:cNvPr id="149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9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bwMode="auto">
          <a:noFill/>
          <a:ln>
            <a:miter lim="800000"/>
            <a:headEnd/>
            <a:tailEnd/>
          </a:ln>
        </p:spPr>
        <p:txBody>
          <a:bodyPr/>
          <a:lstStyle/>
          <a:p>
            <a:fld id="{0DF584D0-8FD9-46E8-88F5-BF688C6DAD22}" type="slidenum">
              <a:rPr lang="zh-CN" altLang="en-US" smtClean="0"/>
              <a:pPr/>
              <a:t>22</a:t>
            </a:fld>
            <a:endParaRPr lang="en-US" altLang="zh-CN" smtClean="0"/>
          </a:p>
        </p:txBody>
      </p:sp>
      <p:sp>
        <p:nvSpPr>
          <p:cNvPr id="150531"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50532"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lvl="2">
              <a:buFont typeface="Wingdings" pitchFamily="2" charset="2"/>
              <a:buChar char="Ø"/>
            </a:pPr>
            <a:r>
              <a:rPr lang="zh-CN" altLang="en-US" sz="3200" dirty="0" smtClean="0">
                <a:latin typeface="宋体" pitchFamily="2" charset="-122"/>
                <a:ea typeface="宋体" pitchFamily="2" charset="-122"/>
              </a:rPr>
              <a:t>价格包容一切。</a:t>
            </a:r>
          </a:p>
          <a:p>
            <a:pPr lvl="2">
              <a:buFont typeface="Wingdings" pitchFamily="2" charset="2"/>
              <a:buChar char="Ø"/>
            </a:pPr>
            <a:r>
              <a:rPr lang="zh-CN" altLang="en-US" sz="3200" dirty="0" smtClean="0">
                <a:latin typeface="宋体" pitchFamily="2" charset="-122"/>
                <a:ea typeface="宋体" pitchFamily="2" charset="-122"/>
              </a:rPr>
              <a:t>价格以趋势方式演变。</a:t>
            </a:r>
          </a:p>
          <a:p>
            <a:pPr lvl="2">
              <a:buFont typeface="Wingdings" pitchFamily="2" charset="2"/>
              <a:buChar char="Ø"/>
            </a:pPr>
            <a:r>
              <a:rPr lang="zh-CN" altLang="en-US" sz="3200" dirty="0" smtClean="0">
                <a:latin typeface="宋体" pitchFamily="2" charset="-122"/>
                <a:ea typeface="宋体" pitchFamily="2" charset="-122"/>
              </a:rPr>
              <a:t>历史会重演。</a:t>
            </a:r>
          </a:p>
          <a:p>
            <a:pPr eaLnBrk="1" hangingPunct="1">
              <a:spcBef>
                <a:spcPct val="0"/>
              </a:spcBef>
            </a:pPr>
            <a:endParaRPr lang="en-US" altLang="zh-TW"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EDBA3B4-6BF5-4BF4-8F5B-CB86A6D96986}" type="slidenum">
              <a:rPr lang="zh-CN" altLang="en-US" smtClean="0"/>
              <a:pPr eaLnBrk="1" hangingPunct="1"/>
              <a:t>23</a:t>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F3DF97-E327-49D9-9AD0-C85029BCE831}" type="slidenum">
              <a:rPr lang="zh-CN" altLang="en-US" smtClean="0"/>
              <a:pPr eaLnBrk="1" hangingPunct="1"/>
              <a:t>24</a:t>
            </a:fld>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282848C-2889-4825-A221-F561BA81825C}" type="slidenum">
              <a:rPr lang="zh-CN" altLang="en-US" smtClean="0"/>
              <a:pPr eaLnBrk="1" hangingPunct="1"/>
              <a:t>25</a:t>
            </a:fld>
            <a:endParaRPr lang="zh-CN"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C268653-8751-42E7-82D7-CD01EB6F2588}" type="slidenum">
              <a:rPr lang="zh-CN" altLang="en-US" smtClean="0"/>
              <a:pPr eaLnBrk="1" hangingPunct="1"/>
              <a:t>26</a:t>
            </a:fld>
            <a:endParaRPr lang="zh-CN"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88344E-8E77-4A05-B87F-6AADEBB93FC3}" type="slidenum">
              <a:rPr lang="zh-CN" altLang="en-US" smtClean="0"/>
              <a:pPr eaLnBrk="1" hangingPunct="1"/>
              <a:t>27</a:t>
            </a:fld>
            <a:endParaRPr lang="zh-CN"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bwMode="auto">
          <a:noFill/>
          <a:ln>
            <a:miter lim="800000"/>
            <a:headEnd/>
            <a:tailEnd/>
          </a:ln>
        </p:spPr>
        <p:txBody>
          <a:bodyPr/>
          <a:lstStyle/>
          <a:p>
            <a:fld id="{952424A1-372C-48C4-81D3-111931D95299}" type="slidenum">
              <a:rPr lang="zh-CN" altLang="en-US" smtClean="0"/>
              <a:pPr/>
              <a:t>28</a:t>
            </a:fld>
            <a:endParaRPr lang="en-US" altLang="zh-CN" smtClean="0"/>
          </a:p>
        </p:txBody>
      </p:sp>
      <p:sp>
        <p:nvSpPr>
          <p:cNvPr id="151555"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51556"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bwMode="auto">
          <a:noFill/>
          <a:ln>
            <a:miter lim="800000"/>
            <a:headEnd/>
            <a:tailEnd/>
          </a:ln>
        </p:spPr>
        <p:txBody>
          <a:bodyPr/>
          <a:lstStyle/>
          <a:p>
            <a:fld id="{BD46CB5B-528F-471A-9CD5-865F6D70F9C7}" type="slidenum">
              <a:rPr lang="zh-CN" altLang="en-US" smtClean="0"/>
              <a:pPr/>
              <a:t>29</a:t>
            </a:fld>
            <a:endParaRPr lang="en-US" altLang="zh-CN" smtClean="0"/>
          </a:p>
        </p:txBody>
      </p:sp>
      <p:sp>
        <p:nvSpPr>
          <p:cNvPr id="152579"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52580"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r>
              <a:rPr lang="zh-CN" altLang="en-US" smtClean="0"/>
              <a:t>横盘</a:t>
            </a:r>
            <a:r>
              <a:rPr lang="en-US" altLang="zh-CN" smtClean="0"/>
              <a:t>/</a:t>
            </a:r>
            <a:r>
              <a:rPr lang="zh-CN" altLang="en-US" smtClean="0"/>
              <a:t>横向趋势</a:t>
            </a:r>
            <a:endParaRPr lang="en-US" altLang="zh-TW"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bwMode="auto">
          <a:noFill/>
          <a:ln>
            <a:miter lim="800000"/>
            <a:headEnd/>
            <a:tailEnd/>
          </a:ln>
        </p:spPr>
        <p:txBody>
          <a:bodyPr/>
          <a:lstStyle/>
          <a:p>
            <a:fld id="{7675D8AD-F5BF-42C4-8719-C9D83750650D}" type="slidenum">
              <a:rPr lang="zh-CN" altLang="en-US" smtClean="0"/>
              <a:pPr/>
              <a:t>30</a:t>
            </a:fld>
            <a:endParaRPr lang="en-US" altLang="zh-CN" smtClean="0"/>
          </a:p>
        </p:txBody>
      </p:sp>
      <p:sp>
        <p:nvSpPr>
          <p:cNvPr id="153603"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53604"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bwMode="auto">
          <a:noFill/>
          <a:ln>
            <a:miter lim="800000"/>
            <a:headEnd/>
            <a:tailEnd/>
          </a:ln>
        </p:spPr>
        <p:txBody>
          <a:bodyPr/>
          <a:lstStyle/>
          <a:p>
            <a:fld id="{1FB6DD19-3AF9-4D7F-8D4E-00C1AE5A9B9D}" type="slidenum">
              <a:rPr lang="zh-CN" altLang="en-US" smtClean="0"/>
              <a:pPr/>
              <a:t>4</a:t>
            </a:fld>
            <a:endParaRPr lang="en-US" altLang="zh-CN" smtClean="0"/>
          </a:p>
        </p:txBody>
      </p:sp>
      <p:sp>
        <p:nvSpPr>
          <p:cNvPr id="134147"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34148"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r>
              <a:rPr lang="zh-CN" altLang="en-US" smtClean="0"/>
              <a:t>止损单</a:t>
            </a:r>
            <a:r>
              <a:rPr lang="en-US" altLang="zh-CN" smtClean="0"/>
              <a:t>(</a:t>
            </a:r>
            <a:r>
              <a:rPr lang="en-US" altLang="zh-TW" smtClean="0"/>
              <a:t>STOP ORDER)</a:t>
            </a:r>
            <a:r>
              <a:rPr lang="zh-TW" altLang="en-US" smtClean="0"/>
              <a:t>：</a:t>
            </a:r>
            <a:r>
              <a:rPr lang="zh-CN" altLang="en-US" smtClean="0"/>
              <a:t>这是一种当买方出价或卖方要价抵达预定价位时自动清仓的指令。 </a:t>
            </a:r>
          </a:p>
          <a:p>
            <a:pPr eaLnBrk="1" hangingPunct="1">
              <a:spcBef>
                <a:spcPct val="0"/>
              </a:spcBef>
            </a:pPr>
            <a:r>
              <a:rPr lang="zh-CN" altLang="en-US" smtClean="0"/>
              <a:t>限价停损单 </a:t>
            </a:r>
            <a:r>
              <a:rPr lang="en-US" altLang="zh-CN" smtClean="0"/>
              <a:t>( </a:t>
            </a:r>
            <a:r>
              <a:rPr lang="en-US" altLang="zh-TW" smtClean="0"/>
              <a:t>Stop-Limit Order ): </a:t>
            </a:r>
            <a:r>
              <a:rPr lang="zh-CN" altLang="en-US" smtClean="0"/>
              <a:t>此种委托单结合了限价买单 </a:t>
            </a:r>
            <a:r>
              <a:rPr lang="en-US" altLang="zh-CN" smtClean="0"/>
              <a:t>( </a:t>
            </a:r>
            <a:r>
              <a:rPr lang="en-US" altLang="zh-TW" smtClean="0"/>
              <a:t>Buy Limit Order ) </a:t>
            </a:r>
            <a:r>
              <a:rPr lang="zh-CN" altLang="en-US" smtClean="0"/>
              <a:t>以及限价卖单 </a:t>
            </a:r>
            <a:r>
              <a:rPr lang="en-US" altLang="zh-CN" smtClean="0"/>
              <a:t>( </a:t>
            </a:r>
            <a:r>
              <a:rPr lang="en-US" altLang="zh-TW" smtClean="0"/>
              <a:t>Sell Limit Order ) </a:t>
            </a:r>
            <a:r>
              <a:rPr lang="zh-CN" altLang="en-US" smtClean="0"/>
              <a:t>二种形式。当股票达到一特定价格时，限价停损委托单便被使用。</a:t>
            </a:r>
            <a:r>
              <a:rPr lang="en-US" altLang="zh-TW" smtClean="0"/>
              <a:t>Limit order</a:t>
            </a:r>
            <a:r>
              <a:rPr lang="zh-CN" altLang="en-US" smtClean="0"/>
              <a:t>就包括限价买单 </a:t>
            </a:r>
            <a:r>
              <a:rPr lang="en-US" altLang="zh-CN" smtClean="0"/>
              <a:t>( </a:t>
            </a:r>
            <a:r>
              <a:rPr lang="en-US" altLang="zh-TW" smtClean="0"/>
              <a:t>Buy Limit Order ) </a:t>
            </a:r>
            <a:r>
              <a:rPr lang="zh-CN" altLang="en-US" smtClean="0"/>
              <a:t>以及限价卖单 </a:t>
            </a:r>
            <a:r>
              <a:rPr lang="en-US" altLang="zh-CN" smtClean="0"/>
              <a:t>( </a:t>
            </a:r>
            <a:r>
              <a:rPr lang="en-US" altLang="zh-TW" smtClean="0"/>
              <a:t>Sell Limit Order ) </a:t>
            </a:r>
            <a:r>
              <a:rPr lang="zh-CN" altLang="en-US" smtClean="0"/>
              <a:t>二种形式。</a:t>
            </a:r>
            <a:endParaRPr lang="en-US" altLang="zh-TW"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bwMode="auto">
          <a:noFill/>
          <a:ln>
            <a:miter lim="800000"/>
            <a:headEnd/>
            <a:tailEnd/>
          </a:ln>
        </p:spPr>
        <p:txBody>
          <a:bodyPr/>
          <a:lstStyle/>
          <a:p>
            <a:fld id="{84E4C4C4-C04E-4E93-B13C-22DD016A52A4}" type="slidenum">
              <a:rPr lang="zh-CN" altLang="en-US" smtClean="0"/>
              <a:pPr/>
              <a:t>31</a:t>
            </a:fld>
            <a:endParaRPr lang="en-US" altLang="zh-CN" smtClean="0"/>
          </a:p>
        </p:txBody>
      </p:sp>
      <p:sp>
        <p:nvSpPr>
          <p:cNvPr id="154627"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54628"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bwMode="auto">
          <a:noFill/>
          <a:ln>
            <a:miter lim="800000"/>
            <a:headEnd/>
            <a:tailEnd/>
          </a:ln>
        </p:spPr>
        <p:txBody>
          <a:bodyPr/>
          <a:lstStyle/>
          <a:p>
            <a:fld id="{C1659F28-6FA6-46E4-AD3C-212C35DA0E91}" type="slidenum">
              <a:rPr lang="zh-CN" altLang="en-US" smtClean="0"/>
              <a:pPr/>
              <a:t>32</a:t>
            </a:fld>
            <a:endParaRPr lang="en-US" altLang="zh-CN" smtClean="0"/>
          </a:p>
        </p:txBody>
      </p:sp>
      <p:sp>
        <p:nvSpPr>
          <p:cNvPr id="155651"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55652"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E148774-A936-40E5-9CFD-93A8B4A6B113}" type="slidenum">
              <a:rPr lang="zh-CN" altLang="en-US" smtClean="0"/>
              <a:pPr eaLnBrk="1" hangingPunct="1"/>
              <a:t>33</a:t>
            </a:fld>
            <a:endParaRPr lang="zh-CN"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hlinkClick r:id="rId3"/>
              </a:rPr>
              <a:t>http://www.investopedia.com/terms/r/reversal.asp#axzz28oLuOPxf</a:t>
            </a:r>
            <a:endParaRPr lang="zh-CN" altLang="en-US" smtClean="0"/>
          </a:p>
        </p:txBody>
      </p:sp>
      <p:sp>
        <p:nvSpPr>
          <p:cNvPr id="87044"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27876FCB-87F2-4673-93EF-02E65067F4CF}" type="slidenum">
              <a:rPr lang="zh-CN" altLang="en-US" smtClean="0">
                <a:latin typeface="Arial" charset="0"/>
              </a:rPr>
              <a:pPr eaLnBrk="1" hangingPunct="1">
                <a:spcBef>
                  <a:spcPct val="0"/>
                </a:spcBef>
              </a:pPr>
              <a:t>34</a:t>
            </a:fld>
            <a:endParaRPr lang="zh-CN" altLang="en-US"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bwMode="auto">
          <a:noFill/>
          <a:ln>
            <a:miter lim="800000"/>
            <a:headEnd/>
            <a:tailEnd/>
          </a:ln>
        </p:spPr>
        <p:txBody>
          <a:bodyPr/>
          <a:lstStyle/>
          <a:p>
            <a:fld id="{0FEF659D-3B1A-4872-9BE9-77DF1B60A1F0}" type="slidenum">
              <a:rPr lang="zh-CN" altLang="en-US" smtClean="0"/>
              <a:pPr/>
              <a:t>35</a:t>
            </a:fld>
            <a:endParaRPr lang="en-US" altLang="zh-CN" smtClean="0"/>
          </a:p>
        </p:txBody>
      </p:sp>
      <p:sp>
        <p:nvSpPr>
          <p:cNvPr id="156675"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56676"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bwMode="auto">
          <a:noFill/>
          <a:ln>
            <a:miter lim="800000"/>
            <a:headEnd/>
            <a:tailEnd/>
          </a:ln>
        </p:spPr>
        <p:txBody>
          <a:bodyPr/>
          <a:lstStyle/>
          <a:p>
            <a:fld id="{595E5873-67DF-48DC-8D48-98D503DE638E}" type="slidenum">
              <a:rPr lang="zh-CN" altLang="en-US" smtClean="0"/>
              <a:pPr/>
              <a:t>36</a:t>
            </a:fld>
            <a:endParaRPr lang="en-US" altLang="zh-CN" smtClean="0"/>
          </a:p>
        </p:txBody>
      </p:sp>
      <p:sp>
        <p:nvSpPr>
          <p:cNvPr id="157699"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57700"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bwMode="auto">
          <a:noFill/>
          <a:ln>
            <a:miter lim="800000"/>
            <a:headEnd/>
            <a:tailEnd/>
          </a:ln>
        </p:spPr>
        <p:txBody>
          <a:bodyPr/>
          <a:lstStyle/>
          <a:p>
            <a:fld id="{498FD90A-727C-46BC-93B3-991A93EB15C8}" type="slidenum">
              <a:rPr lang="zh-CN" altLang="en-US" smtClean="0"/>
              <a:pPr/>
              <a:t>37</a:t>
            </a:fld>
            <a:endParaRPr lang="en-US" altLang="zh-CN" smtClean="0"/>
          </a:p>
        </p:txBody>
      </p:sp>
      <p:sp>
        <p:nvSpPr>
          <p:cNvPr id="158723"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58724"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bwMode="auto">
          <a:noFill/>
          <a:ln>
            <a:miter lim="800000"/>
            <a:headEnd/>
            <a:tailEnd/>
          </a:ln>
        </p:spPr>
        <p:txBody>
          <a:bodyPr/>
          <a:lstStyle/>
          <a:p>
            <a:fld id="{41C21F7F-EE14-45D2-A2AD-F57ED3FA7D71}" type="slidenum">
              <a:rPr lang="zh-CN" altLang="en-US" smtClean="0"/>
              <a:pPr/>
              <a:t>38</a:t>
            </a:fld>
            <a:endParaRPr lang="en-US" altLang="zh-CN" smtClean="0"/>
          </a:p>
        </p:txBody>
      </p:sp>
      <p:sp>
        <p:nvSpPr>
          <p:cNvPr id="159747"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59748"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r>
              <a:rPr lang="en-US" altLang="zh-CN" b="1" smtClean="0"/>
              <a:t>Reversal Chart Patterns </a:t>
            </a:r>
            <a:r>
              <a:rPr lang="zh-CN" altLang="en-US" smtClean="0">
                <a:latin typeface="Arial" pitchFamily="34" charset="0"/>
              </a:rPr>
              <a:t>反转形态</a:t>
            </a:r>
            <a:endParaRPr lang="en-US" altLang="zh-CN" smtClean="0">
              <a:latin typeface="Arial" pitchFamily="34" charset="0"/>
            </a:endParaRPr>
          </a:p>
          <a:p>
            <a:pPr eaLnBrk="1" hangingPunct="1">
              <a:spcBef>
                <a:spcPct val="0"/>
              </a:spcBef>
            </a:pPr>
            <a:endParaRPr lang="en-US" altLang="zh-TW" smtClean="0">
              <a:latin typeface="Arial" pitchFamily="34" charset="0"/>
            </a:endParaRPr>
          </a:p>
          <a:p>
            <a:pPr eaLnBrk="1" hangingPunct="1">
              <a:spcBef>
                <a:spcPct val="0"/>
              </a:spcBef>
            </a:pPr>
            <a:r>
              <a:rPr lang="zh-CN" altLang="en-US" smtClean="0">
                <a:latin typeface="Arial" pitchFamily="34" charset="0"/>
              </a:rPr>
              <a:t>头肩形</a:t>
            </a:r>
            <a:endParaRPr lang="en-US" altLang="zh-CN" smtClean="0">
              <a:latin typeface="Arial" pitchFamily="34" charset="0"/>
            </a:endParaRPr>
          </a:p>
          <a:p>
            <a:pPr eaLnBrk="1" hangingPunct="1">
              <a:spcBef>
                <a:spcPct val="0"/>
              </a:spcBef>
            </a:pPr>
            <a:r>
              <a:rPr lang="zh-CN" altLang="en-US" smtClean="0">
                <a:latin typeface="Arial" pitchFamily="34" charset="0"/>
              </a:rPr>
              <a:t>三重顶，底</a:t>
            </a:r>
            <a:endParaRPr lang="en-US" altLang="zh-CN" smtClean="0">
              <a:latin typeface="Arial" pitchFamily="34" charset="0"/>
            </a:endParaRPr>
          </a:p>
          <a:p>
            <a:pPr eaLnBrk="1" hangingPunct="1">
              <a:spcBef>
                <a:spcPct val="0"/>
              </a:spcBef>
            </a:pPr>
            <a:r>
              <a:rPr lang="zh-CN" altLang="en-US" smtClean="0">
                <a:latin typeface="Arial" pitchFamily="34" charset="0"/>
              </a:rPr>
              <a:t>二重顶，底</a:t>
            </a:r>
            <a:endParaRPr lang="en-US" altLang="zh-CN" smtClean="0">
              <a:latin typeface="Arial" pitchFamily="34" charset="0"/>
            </a:endParaRPr>
          </a:p>
          <a:p>
            <a:pPr eaLnBrk="1" hangingPunct="1">
              <a:spcBef>
                <a:spcPct val="0"/>
              </a:spcBef>
            </a:pPr>
            <a:r>
              <a:rPr lang="en-US" altLang="zh-CN" smtClean="0">
                <a:latin typeface="Arial" pitchFamily="34" charset="0"/>
              </a:rPr>
              <a:t>V</a:t>
            </a:r>
            <a:r>
              <a:rPr lang="zh-CN" altLang="en-US" smtClean="0">
                <a:latin typeface="Arial" pitchFamily="34" charset="0"/>
              </a:rPr>
              <a:t>型</a:t>
            </a:r>
            <a:endParaRPr lang="en-US" altLang="zh-CN" smtClean="0">
              <a:latin typeface="Arial" pitchFamily="34" charset="0"/>
            </a:endParaRPr>
          </a:p>
          <a:p>
            <a:pPr eaLnBrk="1" hangingPunct="1">
              <a:spcBef>
                <a:spcPct val="0"/>
              </a:spcBef>
            </a:pPr>
            <a:endParaRPr lang="en-US" altLang="zh-TW" smtClean="0">
              <a:latin typeface="Arial" pitchFamily="34" charset="0"/>
            </a:endParaRPr>
          </a:p>
          <a:p>
            <a:pPr eaLnBrk="1" hangingPunct="1">
              <a:spcBef>
                <a:spcPct val="0"/>
              </a:spcBef>
            </a:pPr>
            <a:endParaRPr lang="en-US" altLang="zh-TW"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bwMode="auto">
          <a:noFill/>
          <a:ln>
            <a:miter lim="800000"/>
            <a:headEnd/>
            <a:tailEnd/>
          </a:ln>
        </p:spPr>
        <p:txBody>
          <a:bodyPr/>
          <a:lstStyle/>
          <a:p>
            <a:fld id="{28E36082-7E8F-4F0D-9F26-40FEAB90BD63}" type="slidenum">
              <a:rPr lang="zh-CN" altLang="en-US" smtClean="0"/>
              <a:pPr/>
              <a:t>39</a:t>
            </a:fld>
            <a:endParaRPr lang="en-US" altLang="zh-CN" smtClean="0"/>
          </a:p>
        </p:txBody>
      </p:sp>
      <p:sp>
        <p:nvSpPr>
          <p:cNvPr id="160771"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60772"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bwMode="auto">
          <a:noFill/>
          <a:ln>
            <a:miter lim="800000"/>
            <a:headEnd/>
            <a:tailEnd/>
          </a:ln>
        </p:spPr>
        <p:txBody>
          <a:bodyPr/>
          <a:lstStyle/>
          <a:p>
            <a:fld id="{8DA38C11-16AC-4471-BBA7-60E1785C1DC4}" type="slidenum">
              <a:rPr lang="zh-CN" altLang="en-US" smtClean="0"/>
              <a:pPr/>
              <a:t>40</a:t>
            </a:fld>
            <a:endParaRPr lang="en-US" altLang="zh-CN" smtClean="0"/>
          </a:p>
        </p:txBody>
      </p:sp>
      <p:sp>
        <p:nvSpPr>
          <p:cNvPr id="161795"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61796"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bwMode="auto">
          <a:noFill/>
          <a:ln>
            <a:miter lim="800000"/>
            <a:headEnd/>
            <a:tailEnd/>
          </a:ln>
        </p:spPr>
        <p:txBody>
          <a:bodyPr/>
          <a:lstStyle/>
          <a:p>
            <a:fld id="{12FCCD75-9A79-4134-BD6B-AAFF982524EC}" type="slidenum">
              <a:rPr lang="zh-CN" altLang="en-US" smtClean="0"/>
              <a:pPr/>
              <a:t>5</a:t>
            </a:fld>
            <a:endParaRPr lang="en-US" altLang="zh-CN" smtClean="0"/>
          </a:p>
        </p:txBody>
      </p:sp>
      <p:sp>
        <p:nvSpPr>
          <p:cNvPr id="135171"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35172"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r>
              <a:rPr lang="zh-CN" altLang="en-US" smtClean="0"/>
              <a:t>市价定单</a:t>
            </a:r>
            <a:r>
              <a:rPr lang="en-US" altLang="zh-CN" smtClean="0"/>
              <a:t>(Market Order)</a:t>
            </a:r>
            <a:r>
              <a:rPr lang="zh-CN" altLang="en-US" smtClean="0"/>
              <a:t>（又称市价委托）是按照当时可能是最好的价格立即（尽快）买进或卖出某一特定交割月份的一定数量外汇合同的定单，这种定单并不规定具体的成交价格只规定交割月份的合同数量</a:t>
            </a:r>
            <a:endParaRPr lang="en-US" altLang="zh-CN" smtClean="0"/>
          </a:p>
          <a:p>
            <a:pPr eaLnBrk="1" hangingPunct="1">
              <a:spcBef>
                <a:spcPct val="0"/>
              </a:spcBef>
            </a:pPr>
            <a:r>
              <a:rPr lang="zh-CN" altLang="en-US" smtClean="0"/>
              <a:t>触及市价单 </a:t>
            </a:r>
            <a:r>
              <a:rPr lang="en-US" altLang="zh-CN" smtClean="0"/>
              <a:t>(MIT, Market if touched) </a:t>
            </a:r>
            <a:r>
              <a:rPr lang="zh-CN" altLang="en-US" smtClean="0"/>
              <a:t>是一种设定成交前提的交易指令：一旦市价触及所设的价格</a:t>
            </a:r>
            <a:r>
              <a:rPr lang="en-US" altLang="zh-CN" smtClean="0"/>
              <a:t>,</a:t>
            </a:r>
            <a:r>
              <a:rPr lang="zh-CN" altLang="en-US" smtClean="0"/>
              <a:t>该指令自动变成市价单</a:t>
            </a:r>
            <a:r>
              <a:rPr lang="en-US" altLang="zh-CN" smtClean="0"/>
              <a:t>,</a:t>
            </a:r>
            <a:r>
              <a:rPr lang="zh-CN" altLang="en-US" smtClean="0"/>
              <a:t>即须按当时所能取得的最佳价格尽快成交</a:t>
            </a:r>
            <a:r>
              <a:rPr lang="en-US" altLang="zh-CN" smtClean="0"/>
              <a:t>. </a:t>
            </a:r>
            <a:r>
              <a:rPr lang="zh-CN" altLang="en-US" smtClean="0"/>
              <a:t>经纪人接获这种交易指令</a:t>
            </a:r>
            <a:r>
              <a:rPr lang="en-US" altLang="zh-CN" smtClean="0"/>
              <a:t>,</a:t>
            </a:r>
            <a:r>
              <a:rPr lang="zh-CN" altLang="en-US" smtClean="0"/>
              <a:t>只要当天市价曾触及所设价格</a:t>
            </a:r>
            <a:r>
              <a:rPr lang="en-US" altLang="zh-CN" smtClean="0"/>
              <a:t>,</a:t>
            </a:r>
            <a:r>
              <a:rPr lang="zh-CN" altLang="en-US" smtClean="0"/>
              <a:t>即必须以市价完成交易</a:t>
            </a:r>
            <a:r>
              <a:rPr lang="en-US" altLang="zh-CN" smtClean="0"/>
              <a:t>,</a:t>
            </a:r>
            <a:r>
              <a:rPr lang="zh-CN" altLang="en-US" smtClean="0"/>
              <a:t>不得推诿因故无法成交</a:t>
            </a:r>
            <a:r>
              <a:rPr lang="en-US" altLang="zh-CN" smtClean="0"/>
              <a:t>.</a:t>
            </a:r>
            <a:endParaRPr lang="en-US" altLang="zh-TW"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bwMode="auto">
          <a:noFill/>
          <a:ln>
            <a:miter lim="800000"/>
            <a:headEnd/>
            <a:tailEnd/>
          </a:ln>
        </p:spPr>
        <p:txBody>
          <a:bodyPr/>
          <a:lstStyle/>
          <a:p>
            <a:fld id="{578D155D-1158-4F44-9057-A6541E76B23E}" type="slidenum">
              <a:rPr lang="zh-CN" altLang="en-US" smtClean="0"/>
              <a:pPr/>
              <a:t>41</a:t>
            </a:fld>
            <a:endParaRPr lang="en-US" altLang="zh-CN" smtClean="0"/>
          </a:p>
        </p:txBody>
      </p:sp>
      <p:sp>
        <p:nvSpPr>
          <p:cNvPr id="162819"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62820"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hlinkClick r:id="rId3"/>
              </a:rPr>
              <a:t>http://www.tradetrek.com/education/tech_tra/tech_trading_strategy04.asp</a:t>
            </a:r>
            <a:endParaRPr lang="en-US" altLang="zh-CN" smtClean="0"/>
          </a:p>
          <a:p>
            <a:endParaRPr lang="zh-CN" altLang="en-US" smtClean="0"/>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8EAB170B-D071-4A98-9278-38C3D6A23F36}" type="slidenum">
              <a:rPr lang="zh-CN" altLang="en-US" smtClean="0">
                <a:latin typeface="Arial" charset="0"/>
              </a:rPr>
              <a:pPr eaLnBrk="1" hangingPunct="1">
                <a:spcBef>
                  <a:spcPct val="0"/>
                </a:spcBef>
              </a:pPr>
              <a:t>42</a:t>
            </a:fld>
            <a:endParaRPr lang="zh-CN" altLang="en-US" smtClean="0">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hlinkClick r:id="rId3"/>
              </a:rPr>
              <a:t>http://www.tradetrek.com/education/tech_tra/tech_trading_strategy05.asp</a:t>
            </a:r>
            <a:endParaRPr lang="en-US" altLang="zh-CN" smtClean="0"/>
          </a:p>
          <a:p>
            <a:endParaRPr lang="zh-CN" altLang="en-US" smtClean="0"/>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DE74EE17-A1BB-43C8-9972-DACCB1E2C3E9}" type="slidenum">
              <a:rPr lang="zh-CN" altLang="en-US" smtClean="0">
                <a:latin typeface="Arial" charset="0"/>
              </a:rPr>
              <a:pPr eaLnBrk="1" hangingPunct="1">
                <a:spcBef>
                  <a:spcPct val="0"/>
                </a:spcBef>
              </a:pPr>
              <a:t>43</a:t>
            </a:fld>
            <a:endParaRPr lang="zh-CN" altLang="en-US" smtClean="0">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960ECB7-CAC3-4355-B43D-461AA07FA937}" type="slidenum">
              <a:rPr lang="zh-CN" altLang="en-US" smtClean="0"/>
              <a:pPr eaLnBrk="1" hangingPunct="1"/>
              <a:t>44</a:t>
            </a:fld>
            <a:endParaRPr lang="zh-CN"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475DED-C439-4614-A7FC-A53EDCCE60D7}" type="slidenum">
              <a:rPr lang="zh-CN" altLang="en-US" smtClean="0"/>
              <a:pPr eaLnBrk="1" hangingPunct="1"/>
              <a:t>45</a:t>
            </a:fld>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bwMode="auto">
          <a:noFill/>
          <a:ln>
            <a:miter lim="800000"/>
            <a:headEnd/>
            <a:tailEnd/>
          </a:ln>
        </p:spPr>
        <p:txBody>
          <a:bodyPr/>
          <a:lstStyle/>
          <a:p>
            <a:fld id="{B6597052-8F4D-4860-9789-C9FFF504BD64}" type="slidenum">
              <a:rPr lang="zh-CN" altLang="en-US" smtClean="0"/>
              <a:pPr/>
              <a:t>46</a:t>
            </a:fld>
            <a:endParaRPr lang="en-US" altLang="zh-CN" smtClean="0"/>
          </a:p>
        </p:txBody>
      </p:sp>
      <p:sp>
        <p:nvSpPr>
          <p:cNvPr id="163843"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63844"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bwMode="auto">
          <a:noFill/>
          <a:ln>
            <a:miter lim="800000"/>
            <a:headEnd/>
            <a:tailEnd/>
          </a:ln>
        </p:spPr>
        <p:txBody>
          <a:bodyPr/>
          <a:lstStyle/>
          <a:p>
            <a:fld id="{0F3D72C9-647B-426A-BAB1-2EBFE35D0740}" type="slidenum">
              <a:rPr lang="zh-CN" altLang="en-US" smtClean="0"/>
              <a:pPr/>
              <a:t>47</a:t>
            </a:fld>
            <a:endParaRPr lang="en-US" altLang="zh-CN" smtClean="0"/>
          </a:p>
        </p:txBody>
      </p:sp>
      <p:sp>
        <p:nvSpPr>
          <p:cNvPr id="164867"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64868"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bwMode="auto">
          <a:noFill/>
          <a:ln>
            <a:miter lim="800000"/>
            <a:headEnd/>
            <a:tailEnd/>
          </a:ln>
        </p:spPr>
        <p:txBody>
          <a:bodyPr/>
          <a:lstStyle/>
          <a:p>
            <a:fld id="{0EF16115-9237-4A6F-ACA8-226B7AC579B7}" type="slidenum">
              <a:rPr lang="zh-CN" altLang="en-US" smtClean="0"/>
              <a:pPr/>
              <a:t>48</a:t>
            </a:fld>
            <a:endParaRPr lang="en-US" altLang="zh-CN" smtClean="0"/>
          </a:p>
        </p:txBody>
      </p:sp>
      <p:sp>
        <p:nvSpPr>
          <p:cNvPr id="165891"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65892"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bwMode="auto">
          <a:noFill/>
          <a:ln>
            <a:miter lim="800000"/>
            <a:headEnd/>
            <a:tailEnd/>
          </a:ln>
        </p:spPr>
        <p:txBody>
          <a:bodyPr/>
          <a:lstStyle/>
          <a:p>
            <a:fld id="{63715D1E-98F8-4F72-B58D-9B70D37B0022}" type="slidenum">
              <a:rPr lang="zh-CN" altLang="en-US" smtClean="0"/>
              <a:pPr/>
              <a:t>49</a:t>
            </a:fld>
            <a:endParaRPr lang="en-US" altLang="zh-CN" smtClean="0"/>
          </a:p>
        </p:txBody>
      </p:sp>
      <p:sp>
        <p:nvSpPr>
          <p:cNvPr id="166915"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66916"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bwMode="auto">
          <a:noFill/>
          <a:ln>
            <a:miter lim="800000"/>
            <a:headEnd/>
            <a:tailEnd/>
          </a:ln>
        </p:spPr>
        <p:txBody>
          <a:bodyPr/>
          <a:lstStyle/>
          <a:p>
            <a:fld id="{D27D870C-DCEF-4E5F-84AF-52558A5498C5}" type="slidenum">
              <a:rPr lang="zh-CN" altLang="en-US" smtClean="0"/>
              <a:pPr/>
              <a:t>50</a:t>
            </a:fld>
            <a:endParaRPr lang="en-US" altLang="zh-CN" smtClean="0"/>
          </a:p>
        </p:txBody>
      </p:sp>
      <p:sp>
        <p:nvSpPr>
          <p:cNvPr id="167939"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67940"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bwMode="auto">
          <a:noFill/>
          <a:ln>
            <a:miter lim="800000"/>
            <a:headEnd/>
            <a:tailEnd/>
          </a:ln>
        </p:spPr>
        <p:txBody>
          <a:bodyPr/>
          <a:lstStyle/>
          <a:p>
            <a:fld id="{666D65B6-7956-4F3F-95E4-E9EB519A58B6}" type="slidenum">
              <a:rPr lang="zh-CN" altLang="en-US" smtClean="0"/>
              <a:pPr/>
              <a:t>6</a:t>
            </a:fld>
            <a:endParaRPr lang="en-US" altLang="zh-CN" smtClean="0"/>
          </a:p>
        </p:txBody>
      </p:sp>
      <p:sp>
        <p:nvSpPr>
          <p:cNvPr id="136195"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36196"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defTabSz="877888" eaLnBrk="1" hangingPunct="1"/>
            <a:r>
              <a:rPr lang="en-US" altLang="zh-CN" smtClean="0"/>
              <a:t>Pegged to Market: </a:t>
            </a:r>
            <a:r>
              <a:rPr lang="zh-CN" altLang="en-US" smtClean="0"/>
              <a:t>盯住市场</a:t>
            </a:r>
            <a:r>
              <a:rPr lang="en-US" altLang="zh-CN" smtClean="0"/>
              <a:t>or</a:t>
            </a:r>
            <a:r>
              <a:rPr lang="zh-CN" altLang="en-US" smtClean="0">
                <a:latin typeface="Arial" pitchFamily="34" charset="0"/>
              </a:rPr>
              <a:t>挂钩市场被限定以最佳要价买入和以最佳出价卖出的定单。</a:t>
            </a:r>
            <a:endParaRPr lang="en-US" altLang="zh-CN" smtClean="0">
              <a:latin typeface="Arial" pitchFamily="34" charset="0"/>
            </a:endParaRPr>
          </a:p>
          <a:p>
            <a:pPr defTabSz="877888" eaLnBrk="1" hangingPunct="1"/>
            <a:r>
              <a:rPr lang="en-US" altLang="zh-CN" smtClean="0"/>
              <a:t>VWAP - Best Efforts</a:t>
            </a:r>
            <a:r>
              <a:rPr lang="zh-CN" altLang="en-US" smtClean="0"/>
              <a:t>（交易量加权平均价格－最大努力） （交易量加权平均价格－最大努力） 该 </a:t>
            </a:r>
            <a:r>
              <a:rPr lang="en-US" altLang="zh-CN" smtClean="0"/>
              <a:t>IB </a:t>
            </a:r>
            <a:r>
              <a:rPr lang="zh-CN" altLang="en-US" smtClean="0"/>
              <a:t>算法基于最大努力，在不超过用户定义的日交易量最大百分比的情况下，获得交易量 加权平均价格。  </a:t>
            </a:r>
          </a:p>
          <a:p>
            <a:pPr defTabSz="877888" eaLnBrk="1" hangingPunct="1"/>
            <a:r>
              <a:rPr lang="en-US" altLang="zh-CN" smtClean="0"/>
              <a:t>VWAP - Guaranteed</a:t>
            </a:r>
            <a:r>
              <a:rPr lang="zh-CN" altLang="en-US" smtClean="0"/>
              <a:t>（交易量加权平均价格定单） （交易量加权平均价格定单） 为帮助客户减少交易风险，</a:t>
            </a:r>
            <a:r>
              <a:rPr lang="en-US" altLang="zh-CN" smtClean="0"/>
              <a:t>IB </a:t>
            </a:r>
            <a:r>
              <a:rPr lang="zh-CN" altLang="en-US" smtClean="0"/>
              <a:t>对大市值股票支持交易量加权平均价格。股票的 </a:t>
            </a:r>
            <a:r>
              <a:rPr lang="en-US" altLang="zh-CN" smtClean="0"/>
              <a:t>VWAP </a:t>
            </a:r>
            <a:r>
              <a:rPr lang="zh-CN" altLang="en-US" smtClean="0"/>
              <a:t>按如 下方法计算：把该股票每笔交易的交易金额加起来（“价格”</a:t>
            </a:r>
            <a:r>
              <a:rPr lang="en-US" altLang="zh-CN" smtClean="0"/>
              <a:t>×“</a:t>
            </a:r>
            <a:r>
              <a:rPr lang="zh-CN" altLang="en-US" smtClean="0"/>
              <a:t>交易的股票数量”）并除以交 易的总股数。 交易量加权平均价格从开始的截止时点一直计算到结束的截止时点， 并根据对该时段内的所 以交易加权来计算。</a:t>
            </a:r>
            <a:r>
              <a:rPr lang="en-US" altLang="zh-CN" smtClean="0"/>
              <a:t>VWAP </a:t>
            </a:r>
            <a:r>
              <a:rPr lang="zh-CN" altLang="en-US" smtClean="0"/>
              <a:t>价格由 </a:t>
            </a:r>
            <a:r>
              <a:rPr lang="en-US" altLang="zh-CN" smtClean="0"/>
              <a:t>Bloomberg </a:t>
            </a:r>
            <a:r>
              <a:rPr lang="zh-CN" altLang="en-US" smtClean="0"/>
              <a:t>计算，在市场收盘后显示，并被保证执行。 默认情况下， 开始截止时点为从市场开盘到市场收盘的每分钟。 交易平台将自动地对下一分 钟截止时点提交的 </a:t>
            </a:r>
            <a:r>
              <a:rPr lang="en-US" altLang="zh-CN" smtClean="0"/>
              <a:t>VWAP </a:t>
            </a:r>
            <a:r>
              <a:rPr lang="zh-CN" altLang="en-US" smtClean="0"/>
              <a:t>定单， 除非通过点击有效时间区域并使用时钟功能选择新时间来选 择了一个不同的开始截止时点。 能够通过使用到期时间区域的时钟功能来修改计算的结束截 止时点（默认为市场收盘时） 。</a:t>
            </a:r>
            <a:endParaRPr lang="en-US" altLang="zh-CN" smtClean="0"/>
          </a:p>
          <a:p>
            <a:pPr defTabSz="877888" eaLnBrk="1" hangingPunct="1">
              <a:spcBef>
                <a:spcPct val="0"/>
              </a:spcBef>
            </a:pPr>
            <a:endParaRPr lang="en-US" altLang="zh-TW"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bwMode="auto">
          <a:noFill/>
          <a:ln>
            <a:miter lim="800000"/>
            <a:headEnd/>
            <a:tailEnd/>
          </a:ln>
        </p:spPr>
        <p:txBody>
          <a:bodyPr/>
          <a:lstStyle/>
          <a:p>
            <a:fld id="{85E4E7F7-34DC-4DA4-9B29-FD9D28E10725}" type="slidenum">
              <a:rPr lang="zh-CN" altLang="en-US" smtClean="0"/>
              <a:pPr/>
              <a:t>51</a:t>
            </a:fld>
            <a:endParaRPr lang="en-US" altLang="zh-CN" smtClean="0"/>
          </a:p>
        </p:txBody>
      </p:sp>
      <p:sp>
        <p:nvSpPr>
          <p:cNvPr id="168963"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68964"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endParaRPr lang="en-US" altLang="zh-TW"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bwMode="auto">
          <a:noFill/>
          <a:ln>
            <a:miter lim="800000"/>
            <a:headEnd/>
            <a:tailEnd/>
          </a:ln>
        </p:spPr>
        <p:txBody>
          <a:bodyPr/>
          <a:lstStyle/>
          <a:p>
            <a:fld id="{860AB2C3-739C-4492-ADCD-0522574753C1}" type="slidenum">
              <a:rPr lang="zh-CN" altLang="en-US" smtClean="0"/>
              <a:pPr/>
              <a:t>7</a:t>
            </a:fld>
            <a:endParaRPr lang="en-US" altLang="zh-CN" smtClean="0"/>
          </a:p>
        </p:txBody>
      </p:sp>
      <p:sp>
        <p:nvSpPr>
          <p:cNvPr id="137219"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37220"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r>
              <a:rPr lang="en-US" altLang="zh-TW" smtClean="0"/>
              <a:t> Limit-if-Touched</a:t>
            </a:r>
            <a:r>
              <a:rPr lang="zh-TW" altLang="en-US" smtClean="0"/>
              <a:t>（</a:t>
            </a:r>
            <a:r>
              <a:rPr lang="zh-CN" altLang="en-US" smtClean="0"/>
              <a:t>触及限价） 定单以指定限价或更好价格买入（或卖出）低于（或高于）市场价格的资产。 这种定单一直被持有在系统中，直到触发价格被触及，然后作为限价定单被提交。</a:t>
            </a:r>
            <a:endParaRPr lang="en-US" altLang="zh-TW"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bwMode="auto">
          <a:noFill/>
          <a:ln>
            <a:miter lim="800000"/>
            <a:headEnd/>
            <a:tailEnd/>
          </a:ln>
        </p:spPr>
        <p:txBody>
          <a:bodyPr/>
          <a:lstStyle/>
          <a:p>
            <a:fld id="{C6129365-8558-4258-9BBF-2AA7BD45E804}" type="slidenum">
              <a:rPr lang="zh-CN" altLang="en-US" smtClean="0"/>
              <a:pPr/>
              <a:t>8</a:t>
            </a:fld>
            <a:endParaRPr lang="en-US" altLang="zh-CN" smtClean="0"/>
          </a:p>
        </p:txBody>
      </p:sp>
      <p:sp>
        <p:nvSpPr>
          <p:cNvPr id="138243"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38244"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r>
              <a:rPr lang="en-US" altLang="zh-CN" smtClean="0"/>
              <a:t>Discretion</a:t>
            </a:r>
            <a:r>
              <a:rPr lang="zh-CN" altLang="en-US" smtClean="0"/>
              <a:t>酌处权</a:t>
            </a:r>
            <a:endParaRPr lang="en-US" altLang="zh-CN" smtClean="0"/>
          </a:p>
          <a:p>
            <a:pPr eaLnBrk="1" hangingPunct="1">
              <a:spcBef>
                <a:spcPct val="0"/>
              </a:spcBef>
            </a:pPr>
            <a:endParaRPr lang="en-US" altLang="zh-CN" smtClean="0"/>
          </a:p>
          <a:p>
            <a:pPr eaLnBrk="1" hangingPunct="1">
              <a:spcBef>
                <a:spcPct val="0"/>
              </a:spcBef>
            </a:pPr>
            <a:r>
              <a:rPr lang="en-US" altLang="zh-CN" smtClean="0">
                <a:latin typeface="Arial" pitchFamily="34" charset="0"/>
              </a:rPr>
              <a:t>Discretionary</a:t>
            </a:r>
            <a:r>
              <a:rPr lang="zh-CN" altLang="en-US" smtClean="0">
                <a:latin typeface="Arial" pitchFamily="34" charset="0"/>
              </a:rPr>
              <a:t>全权委托定单是一种限价定单， 您对其定义一个任意的金额 （将被添加到限价中或从限价中扣减） ，该金额会增大定单能够执行的价格范围。最初的限价被显示给市场。</a:t>
            </a:r>
            <a:endParaRPr lang="en-US" altLang="zh-CN" smtClean="0"/>
          </a:p>
          <a:p>
            <a:pPr eaLnBrk="1" hangingPunct="1">
              <a:spcBef>
                <a:spcPct val="0"/>
              </a:spcBef>
            </a:pPr>
            <a:endParaRPr lang="en-US" altLang="zh-TW" smtClean="0"/>
          </a:p>
          <a:p>
            <a:pPr eaLnBrk="1" hangingPunct="1">
              <a:spcBef>
                <a:spcPct val="0"/>
              </a:spcBef>
            </a:pPr>
            <a:r>
              <a:rPr lang="en-US" altLang="zh-CN" smtClean="0">
                <a:latin typeface="Arial" pitchFamily="34" charset="0"/>
              </a:rPr>
              <a:t>Hidden</a:t>
            </a:r>
            <a:r>
              <a:rPr lang="zh-CN" altLang="en-US" smtClean="0">
                <a:latin typeface="Arial" pitchFamily="34" charset="0"/>
              </a:rPr>
              <a:t> 隐藏定单（通常是大交易量定单），既不在市场数据中也不在深层交易册中显示其存在。</a:t>
            </a:r>
            <a:endParaRPr lang="en-US" altLang="zh-CN" smtClean="0">
              <a:latin typeface="Arial" pitchFamily="34" charset="0"/>
            </a:endParaRPr>
          </a:p>
          <a:p>
            <a:pPr eaLnBrk="1" hangingPunct="1">
              <a:spcBef>
                <a:spcPct val="0"/>
              </a:spcBef>
            </a:pPr>
            <a:r>
              <a:rPr lang="zh-CN" altLang="en-US" smtClean="0">
                <a:latin typeface="Arial" pitchFamily="34" charset="0"/>
              </a:rPr>
              <a:t> </a:t>
            </a:r>
            <a:r>
              <a:rPr lang="en-US" altLang="zh-CN" smtClean="0">
                <a:latin typeface="Arial" pitchFamily="34" charset="0"/>
              </a:rPr>
              <a:t>Iceberg Order</a:t>
            </a:r>
            <a:r>
              <a:rPr lang="zh-CN" altLang="en-US" smtClean="0">
                <a:latin typeface="Arial" pitchFamily="34" charset="0"/>
              </a:rPr>
              <a:t> 冰山指令是把一笔大单分成很多个小单， 下达这些小单通常是使用程序化交易来实现， 这样 做的目的是为了隐藏其实际大单的数量。 例如：当参与者，如大型机构投资者，需要购买和出售证券投资组合的量非常大，他们可以 划分成很多小单，让公众看到每次只能发现一小部分的指令。好像是</a:t>
            </a:r>
            <a:r>
              <a:rPr lang="en-US" altLang="zh-CN" smtClean="0">
                <a:latin typeface="Arial" pitchFamily="34" charset="0"/>
              </a:rPr>
              <a:t>‘</a:t>
            </a:r>
            <a:r>
              <a:rPr lang="zh-CN" altLang="en-US" smtClean="0">
                <a:latin typeface="Arial" pitchFamily="34" charset="0"/>
              </a:rPr>
              <a:t>冰山一角</a:t>
            </a:r>
            <a:r>
              <a:rPr lang="en-US" altLang="zh-CN" smtClean="0">
                <a:latin typeface="Arial" pitchFamily="34" charset="0"/>
              </a:rPr>
              <a:t>’</a:t>
            </a:r>
            <a:r>
              <a:rPr lang="zh-CN" altLang="en-US" smtClean="0">
                <a:latin typeface="Arial" pitchFamily="34" charset="0"/>
              </a:rPr>
              <a:t>只是一个巨大的冰块质量的可见部分。 通过隐藏其大的规模， 冰山指令降低了由大幅度买卖股票带来的 价格波动。</a:t>
            </a:r>
            <a:endParaRPr lang="en-US" altLang="zh-TW"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bwMode="auto">
          <a:noFill/>
          <a:ln>
            <a:miter lim="800000"/>
            <a:headEnd/>
            <a:tailEnd/>
          </a:ln>
        </p:spPr>
        <p:txBody>
          <a:bodyPr/>
          <a:lstStyle/>
          <a:p>
            <a:fld id="{BF7713AA-5441-44B2-AD40-A3DA5A6CDC06}" type="slidenum">
              <a:rPr lang="zh-CN" altLang="en-US" smtClean="0"/>
              <a:pPr/>
              <a:t>9</a:t>
            </a:fld>
            <a:endParaRPr lang="en-US" altLang="zh-CN" smtClean="0"/>
          </a:p>
        </p:txBody>
      </p:sp>
      <p:sp>
        <p:nvSpPr>
          <p:cNvPr id="139267" name="Rectangle 2"/>
          <p:cNvSpPr>
            <a:spLocks noGrp="1" noRot="1" noChangeAspect="1" noChangeArrowheads="1" noTextEdit="1"/>
          </p:cNvSpPr>
          <p:nvPr>
            <p:ph type="sldImg"/>
          </p:nvPr>
        </p:nvSpPr>
        <p:spPr bwMode="auto">
          <a:xfrm>
            <a:off x="1144588" y="687388"/>
            <a:ext cx="4568825" cy="3427412"/>
          </a:xfrm>
          <a:noFill/>
          <a:ln>
            <a:solidFill>
              <a:srgbClr val="000000"/>
            </a:solidFill>
            <a:miter lim="800000"/>
            <a:headEnd/>
            <a:tailEnd/>
          </a:ln>
        </p:spPr>
      </p:sp>
      <p:sp>
        <p:nvSpPr>
          <p:cNvPr id="139268" name="Rectangle 3"/>
          <p:cNvSpPr>
            <a:spLocks noGrp="1" noChangeArrowheads="1"/>
          </p:cNvSpPr>
          <p:nvPr>
            <p:ph type="body" idx="1"/>
          </p:nvPr>
        </p:nvSpPr>
        <p:spPr bwMode="auto">
          <a:xfrm>
            <a:off x="916109" y="4343364"/>
            <a:ext cx="5025783" cy="4113991"/>
          </a:xfrm>
          <a:noFill/>
        </p:spPr>
        <p:txBody>
          <a:bodyPr wrap="square" lIns="91415" tIns="45708" rIns="91415" bIns="45708" numCol="1" anchor="t" anchorCtr="0" compatLnSpc="1">
            <a:prstTxWarp prst="textNoShape">
              <a:avLst/>
            </a:prstTxWarp>
          </a:bodyPr>
          <a:lstStyle/>
          <a:p>
            <a:pPr eaLnBrk="1" hangingPunct="1">
              <a:spcBef>
                <a:spcPct val="0"/>
              </a:spcBef>
            </a:pPr>
            <a:r>
              <a:rPr lang="en-US" altLang="zh-CN" smtClean="0">
                <a:latin typeface="Arial" pitchFamily="34" charset="0"/>
              </a:rPr>
              <a:t>All-or-None</a:t>
            </a:r>
            <a:r>
              <a:rPr lang="zh-CN" altLang="en-US" smtClean="0">
                <a:latin typeface="Arial" pitchFamily="34" charset="0"/>
              </a:rPr>
              <a:t>（全或无指令） 使用全或无（</a:t>
            </a:r>
            <a:r>
              <a:rPr lang="en-US" altLang="zh-CN" smtClean="0">
                <a:latin typeface="Arial" pitchFamily="34" charset="0"/>
              </a:rPr>
              <a:t>AON</a:t>
            </a:r>
            <a:r>
              <a:rPr lang="zh-CN" altLang="en-US" smtClean="0">
                <a:latin typeface="Arial" pitchFamily="34" charset="0"/>
              </a:rPr>
              <a:t>）属性的定单，只有当整个数量在特定的价格或更好价格可用时才将被执 行。定单将保持活动直到：整个数量在特定的价格（或更好）可用。或者定单被取消。</a:t>
            </a:r>
            <a:endParaRPr lang="en-US" altLang="zh-CN" smtClean="0">
              <a:latin typeface="Arial" pitchFamily="34" charset="0"/>
            </a:endParaRPr>
          </a:p>
          <a:p>
            <a:pPr eaLnBrk="1" hangingPunct="1">
              <a:spcBef>
                <a:spcPct val="0"/>
              </a:spcBef>
            </a:pPr>
            <a:r>
              <a:rPr lang="en-US" altLang="zh-CN" smtClean="0">
                <a:latin typeface="Arial" pitchFamily="34" charset="0"/>
              </a:rPr>
              <a:t>Fill-or-Kill </a:t>
            </a:r>
            <a:r>
              <a:rPr lang="zh-CN" altLang="en-US" smtClean="0">
                <a:latin typeface="Arial" pitchFamily="34" charset="0"/>
              </a:rPr>
              <a:t>全数执行或立刻取消指令，将有效时间设置为全数执行或立刻取消（</a:t>
            </a:r>
            <a:r>
              <a:rPr lang="en-US" altLang="zh-CN" smtClean="0">
                <a:latin typeface="Arial" pitchFamily="34" charset="0"/>
              </a:rPr>
              <a:t>FOK</a:t>
            </a:r>
            <a:r>
              <a:rPr lang="zh-CN" altLang="en-US" smtClean="0">
                <a:latin typeface="Arial" pitchFamily="34" charset="0"/>
              </a:rPr>
              <a:t>） ，规定整个定单必须立刻执行或者被取消。</a:t>
            </a:r>
            <a:endParaRPr lang="en-US" altLang="zh-CN" smtClean="0">
              <a:latin typeface="Arial" pitchFamily="34" charset="0"/>
            </a:endParaRPr>
          </a:p>
          <a:p>
            <a:pPr eaLnBrk="1" hangingPunct="1">
              <a:spcBef>
                <a:spcPct val="0"/>
              </a:spcBef>
            </a:pPr>
            <a:r>
              <a:rPr lang="en-US" altLang="zh-CN" smtClean="0">
                <a:latin typeface="Arial" pitchFamily="34" charset="0"/>
              </a:rPr>
              <a:t>Good-till-Date/Time</a:t>
            </a:r>
            <a:r>
              <a:rPr lang="zh-CN" altLang="en-US" smtClean="0">
                <a:latin typeface="Arial" pitchFamily="34" charset="0"/>
              </a:rPr>
              <a:t>（到期</a:t>
            </a:r>
            <a:r>
              <a:rPr lang="en-US" altLang="zh-CN" smtClean="0">
                <a:latin typeface="Arial" pitchFamily="34" charset="0"/>
              </a:rPr>
              <a:t>/</a:t>
            </a:r>
            <a:r>
              <a:rPr lang="zh-CN" altLang="en-US" smtClean="0">
                <a:latin typeface="Arial" pitchFamily="34" charset="0"/>
              </a:rPr>
              <a:t>到时前有效指令） </a:t>
            </a:r>
            <a:r>
              <a:rPr lang="en-US" altLang="zh-CN" smtClean="0">
                <a:latin typeface="Arial" pitchFamily="34" charset="0"/>
              </a:rPr>
              <a:t>GTD</a:t>
            </a:r>
            <a:r>
              <a:rPr lang="zh-CN" altLang="en-US" smtClean="0">
                <a:latin typeface="Arial" pitchFamily="34" charset="0"/>
              </a:rPr>
              <a:t>（到期</a:t>
            </a:r>
            <a:r>
              <a:rPr lang="en-US" altLang="zh-CN" smtClean="0">
                <a:latin typeface="Arial" pitchFamily="34" charset="0"/>
              </a:rPr>
              <a:t>/</a:t>
            </a:r>
            <a:r>
              <a:rPr lang="zh-CN" altLang="en-US" smtClean="0">
                <a:latin typeface="Arial" pitchFamily="34" charset="0"/>
              </a:rPr>
              <a:t>到时前有效）有效时间让指定一个到期日期和时间，直到这之前定单都将继续 工作。设定该属性需要选定到期前有效（</a:t>
            </a:r>
            <a:r>
              <a:rPr lang="en-US" altLang="zh-CN" smtClean="0">
                <a:latin typeface="Arial" pitchFamily="34" charset="0"/>
              </a:rPr>
              <a:t>GTD</a:t>
            </a:r>
            <a:r>
              <a:rPr lang="zh-CN" altLang="en-US" smtClean="0">
                <a:latin typeface="Arial" pitchFamily="34" charset="0"/>
              </a:rPr>
              <a:t>）作为有效时间，在到期日期区域中输入一个 日期，并在到期时间区域中输入一个时间（如果需要该水平的细节） 。注意，如果只输入了 到期前有效的日期，未执行的定单将在指定日的市场收盘时取消。</a:t>
            </a:r>
            <a:endParaRPr lang="en-US" altLang="zh-CN" smtClean="0">
              <a:latin typeface="Arial" pitchFamily="34" charset="0"/>
            </a:endParaRPr>
          </a:p>
          <a:p>
            <a:pPr eaLnBrk="1" hangingPunct="1">
              <a:spcBef>
                <a:spcPct val="0"/>
              </a:spcBef>
            </a:pPr>
            <a:r>
              <a:rPr lang="en-US" altLang="zh-CN" smtClean="0">
                <a:latin typeface="Arial" pitchFamily="34" charset="0"/>
              </a:rPr>
              <a:t>Good-till-Canceled</a:t>
            </a:r>
            <a:r>
              <a:rPr lang="zh-CN" altLang="en-US" smtClean="0">
                <a:latin typeface="Arial" pitchFamily="34" charset="0"/>
              </a:rPr>
              <a:t>（取消前有效指令 一种使用取消前有效（</a:t>
            </a:r>
            <a:r>
              <a:rPr lang="en-US" altLang="zh-CN" smtClean="0">
                <a:latin typeface="Arial" pitchFamily="34" charset="0"/>
              </a:rPr>
              <a:t>GTC</a:t>
            </a:r>
            <a:r>
              <a:rPr lang="zh-CN" altLang="en-US" smtClean="0">
                <a:latin typeface="Arial" pitchFamily="34" charset="0"/>
              </a:rPr>
              <a:t>）作为有效时间的定单，将继续工作直到定单执行或被取消。</a:t>
            </a:r>
            <a:endParaRPr lang="en-US" altLang="zh-CN" smtClean="0">
              <a:latin typeface="Arial" pitchFamily="34" charset="0"/>
            </a:endParaRPr>
          </a:p>
          <a:p>
            <a:pPr eaLnBrk="1" hangingPunct="1">
              <a:spcBef>
                <a:spcPct val="0"/>
              </a:spcBef>
            </a:pPr>
            <a:r>
              <a:rPr lang="zh-CN" altLang="en-US" smtClean="0">
                <a:latin typeface="Arial" pitchFamily="34" charset="0"/>
              </a:rPr>
              <a:t> </a:t>
            </a:r>
            <a:r>
              <a:rPr lang="en-US" altLang="zh-CN" smtClean="0">
                <a:latin typeface="Arial" pitchFamily="34" charset="0"/>
              </a:rPr>
              <a:t>Immediate-or-Cancel </a:t>
            </a:r>
            <a:r>
              <a:rPr lang="zh-CN" altLang="en-US" smtClean="0">
                <a:latin typeface="Arial" pitchFamily="34" charset="0"/>
              </a:rPr>
              <a:t>立刻执行或取消指令应用于定单的立刻执行或取消（</a:t>
            </a:r>
            <a:r>
              <a:rPr lang="en-US" altLang="zh-CN" smtClean="0">
                <a:latin typeface="Arial" pitchFamily="34" charset="0"/>
              </a:rPr>
              <a:t>IOC</a:t>
            </a:r>
            <a:r>
              <a:rPr lang="zh-CN" altLang="en-US" smtClean="0">
                <a:latin typeface="Arial" pitchFamily="34" charset="0"/>
              </a:rPr>
              <a:t>）有效时间命令定单任何未立刻执行的部分将被取消。</a:t>
            </a:r>
            <a:endParaRPr lang="en-US" altLang="zh-CN" smtClean="0">
              <a:latin typeface="Arial" pitchFamily="34" charset="0"/>
            </a:endParaRPr>
          </a:p>
          <a:p>
            <a:pPr eaLnBrk="1" hangingPunct="1">
              <a:spcBef>
                <a:spcPct val="0"/>
              </a:spcBef>
            </a:pPr>
            <a:endParaRPr lang="en-US" altLang="zh-TW"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3A3F736E-8585-4D1D-856A-045385C6E287}" type="slidenum">
              <a:rPr lang="zh-CN" altLang="en-US" smtClean="0">
                <a:latin typeface="Arial" charset="0"/>
              </a:rPr>
              <a:pPr eaLnBrk="1" hangingPunct="1">
                <a:spcBef>
                  <a:spcPct val="0"/>
                </a:spcBef>
              </a:pPr>
              <a:t>10</a:t>
            </a:fld>
            <a:endParaRPr lang="en-US" altLang="zh-CN" smtClean="0">
              <a:latin typeface="Arial" charset="0"/>
            </a:endParaRPr>
          </a:p>
        </p:txBody>
      </p:sp>
      <p:sp>
        <p:nvSpPr>
          <p:cNvPr id="65539" name="Rectangle 2"/>
          <p:cNvSpPr>
            <a:spLocks noGrp="1" noRot="1" noChangeAspect="1" noChangeArrowheads="1" noTextEdit="1"/>
          </p:cNvSpPr>
          <p:nvPr>
            <p:ph type="sldImg"/>
          </p:nvPr>
        </p:nvSpPr>
        <p:spPr bwMode="auto">
          <a:xfrm>
            <a:off x="1141413" y="685800"/>
            <a:ext cx="4575175" cy="343058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40" name="Rectangle 3"/>
          <p:cNvSpPr>
            <a:spLocks noGrp="1" noChangeArrowheads="1"/>
          </p:cNvSpPr>
          <p:nvPr>
            <p:ph type="body" idx="1"/>
          </p:nvPr>
        </p:nvSpPr>
        <p:spPr bwMode="auto">
          <a:xfrm>
            <a:off x="916109" y="4343363"/>
            <a:ext cx="5025783" cy="4115462"/>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7746" tIns="43873" rIns="87746" bIns="43873" numCol="1" anchor="t" anchorCtr="0" compatLnSpc="1">
            <a:prstTxWarp prst="textNoShape">
              <a:avLst/>
            </a:prstTxWarp>
          </a:bodyPr>
          <a:lstStyle/>
          <a:p>
            <a:pPr eaLnBrk="1" hangingPunct="1"/>
            <a:r>
              <a:rPr lang="en-US" altLang="zh-CN" smtClean="0">
                <a:hlinkClick r:id="rId3"/>
              </a:rPr>
              <a:t>http://hi.baidu.com/arborwang/item/d133d63967dce048023edc20</a:t>
            </a:r>
            <a:endParaRPr lang="en-US" altLang="zh-TW"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vmlDrawing" Target="../drawings/vmlDrawing12.vml"/><Relationship Id="rId5" Type="http://schemas.openxmlformats.org/officeDocument/2006/relationships/image" Target="../media/image2.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vmlDrawing" Target="../drawings/vmlDrawing13.vml"/><Relationship Id="rId5" Type="http://schemas.openxmlformats.org/officeDocument/2006/relationships/image" Target="../media/image2.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vmlDrawing" Target="../drawings/vmlDrawing14.vml"/><Relationship Id="rId5" Type="http://schemas.openxmlformats.org/officeDocument/2006/relationships/image" Target="../media/image2.png"/><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vmlDrawing" Target="../drawings/vmlDrawing7.v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vmlDrawing" Target="../drawings/vmlDrawing8.v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622776610"/>
              </p:ext>
            </p:extLst>
          </p:nvPr>
        </p:nvGraphicFramePr>
        <p:xfrm>
          <a:off x="1588" y="1588"/>
          <a:ext cx="1587" cy="1587"/>
        </p:xfrm>
        <a:graphic>
          <a:graphicData uri="http://schemas.openxmlformats.org/presentationml/2006/ole">
            <p:oleObj spid="_x0000_s166937"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457198" y="6272784"/>
            <a:ext cx="6781801" cy="233362"/>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747298718"/>
      </p:ext>
    </p:extLst>
  </p:cSld>
  <p:clrMapOvr>
    <a:masterClrMapping/>
  </p:clrMapOvr>
  <p:transition spd="slow">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No Content">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795055550"/>
              </p:ext>
            </p:extLst>
          </p:nvPr>
        </p:nvGraphicFramePr>
        <p:xfrm>
          <a:off x="1588" y="1588"/>
          <a:ext cx="1587" cy="1587"/>
        </p:xfrm>
        <a:graphic>
          <a:graphicData uri="http://schemas.openxmlformats.org/presentationml/2006/ole">
            <p:oleObj spid="_x0000_s33322" name="think-cell Slide" r:id="rId3" imgW="360" imgH="360" progId="">
              <p:embed/>
            </p:oleObj>
          </a:graphicData>
        </a:graphic>
      </p:graphicFrame>
      <p:sp>
        <p:nvSpPr>
          <p:cNvPr id="2" name="Title 1"/>
          <p:cNvSpPr>
            <a:spLocks noGrp="1"/>
          </p:cNvSpPr>
          <p:nvPr>
            <p:ph type="title"/>
          </p:nvPr>
        </p:nvSpPr>
        <p:spPr>
          <a:xfrm>
            <a:off x="460249" y="381000"/>
            <a:ext cx="8226552"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3" name="Rectangle 2"/>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750EAF8F-C89C-4E34-86B5-CE7BA507191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1839192076"/>
      </p:ext>
    </p:extLst>
  </p:cSld>
  <p:clrMapOvr>
    <a:masterClrMapping/>
  </p:clrMapOvr>
  <p:transition spd="slow">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 Page w/ Lines 1">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960954822"/>
              </p:ext>
            </p:extLst>
          </p:nvPr>
        </p:nvGraphicFramePr>
        <p:xfrm>
          <a:off x="1588" y="1588"/>
          <a:ext cx="1587" cy="1587"/>
        </p:xfrm>
        <a:graphic>
          <a:graphicData uri="http://schemas.openxmlformats.org/presentationml/2006/ole">
            <p:oleObj spid="_x0000_s129123" name="think-cell Slide" r:id="rId3" imgW="360" imgH="360" progId="">
              <p:embed/>
            </p:oleObj>
          </a:graphicData>
        </a:graphic>
      </p:graphicFrame>
      <p:pic>
        <p:nvPicPr>
          <p:cNvPr id="9" name="Picture 8"/>
          <p:cNvPicPr>
            <a:picLocks noChangeAspect="1"/>
          </p:cNvPicPr>
          <p:nvPr userDrawn="1"/>
        </p:nvPicPr>
        <p:blipFill rotWithShape="1">
          <a:blip r:embed="rId4" cstate="print">
            <a:extLst>
              <a:ext uri="{28A0092B-C50C-407E-A947-70E740481C1C}">
                <a14:useLocalDpi xmlns:a14="http://schemas.microsoft.com/office/drawing/2010/main" xmlns=""/>
              </a:ext>
            </a:extLst>
          </a:blip>
          <a:srcRect l="32958"/>
          <a:stretch/>
        </p:blipFill>
        <p:spPr>
          <a:xfrm>
            <a:off x="3013656" y="0"/>
            <a:ext cx="6130344"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3474372308"/>
      </p:ext>
    </p:extLst>
  </p:cSld>
  <p:clrMapOvr>
    <a:masterClrMapping/>
  </p:clrMapOvr>
  <p:transition spd="slow">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 Page w/ Lines 2">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3017559682"/>
              </p:ext>
            </p:extLst>
          </p:nvPr>
        </p:nvGraphicFramePr>
        <p:xfrm>
          <a:off x="1588" y="1588"/>
          <a:ext cx="1587" cy="1587"/>
        </p:xfrm>
        <a:graphic>
          <a:graphicData uri="http://schemas.openxmlformats.org/presentationml/2006/ole">
            <p:oleObj spid="_x0000_s130147" name="think-cell Slide" r:id="rId3" imgW="360" imgH="360" progId="">
              <p:embed/>
            </p:oleObj>
          </a:graphicData>
        </a:graphic>
      </p:graphicFrame>
      <p:pic>
        <p:nvPicPr>
          <p:cNvPr id="10" name="Picture 9"/>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l="62394"/>
          <a:stretch/>
        </p:blipFill>
        <p:spPr>
          <a:xfrm>
            <a:off x="5705340" y="0"/>
            <a:ext cx="3438659"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722305457"/>
      </p:ext>
    </p:extLst>
  </p:cSld>
  <p:clrMapOvr>
    <a:masterClrMapping/>
  </p:clrMapOvr>
  <p:transition spd="slow">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 Page w/ Lines 3">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2422412425"/>
              </p:ext>
            </p:extLst>
          </p:nvPr>
        </p:nvGraphicFramePr>
        <p:xfrm>
          <a:off x="1588" y="1588"/>
          <a:ext cx="1587" cy="1587"/>
        </p:xfrm>
        <a:graphic>
          <a:graphicData uri="http://schemas.openxmlformats.org/presentationml/2006/ole">
            <p:oleObj spid="_x0000_s131171" name="think-cell Slide" r:id="rId3" imgW="360" imgH="360" progId="">
              <p:embed/>
            </p:oleObj>
          </a:graphicData>
        </a:graphic>
      </p:graphicFrame>
      <p:pic>
        <p:nvPicPr>
          <p:cNvPr id="9" name="Picture 8" descr="Text_linework_3.png"/>
          <p:cNvPicPr>
            <a:picLocks noChangeAspect="1"/>
          </p:cNvPicPr>
          <p:nvPr userDrawn="1"/>
        </p:nvPicPr>
        <p:blipFill rotWithShape="1">
          <a:blip r:embed="rId4" cstate="print">
            <a:extLst>
              <a:ext uri="{28A0092B-C50C-407E-A947-70E740481C1C}">
                <a14:useLocalDpi xmlns:a14="http://schemas.microsoft.com/office/drawing/2010/main" xmlns=""/>
              </a:ext>
            </a:extLst>
          </a:blip>
          <a:srcRect l="56056"/>
          <a:stretch/>
        </p:blipFill>
        <p:spPr>
          <a:xfrm>
            <a:off x="5125792" y="0"/>
            <a:ext cx="4018208" cy="6858000"/>
          </a:xfrm>
          <a:prstGeom prst="rect">
            <a:avLst/>
          </a:prstGeom>
        </p:spPr>
      </p:pic>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45720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4" name="Rectangle 3"/>
          <p:cNvSpPr/>
          <p:nvPr userDrawn="1"/>
        </p:nvSpPr>
        <p:spPr>
          <a:xfrm>
            <a:off x="450057" y="6300596"/>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5C6C4BF5-0C4C-4AC1-A88F-FB1A83C8E4C2}" type="slidenum">
              <a:rPr lang="en-US" sz="1000" smtClean="0">
                <a:solidFill>
                  <a:schemeClr val="accent5"/>
                </a:solidFill>
              </a:rPr>
              <a:pPr lvl="0"/>
              <a:t>‹#›</a:t>
            </a:fld>
            <a:endParaRPr lang="en-US" sz="1000" dirty="0" smtClean="0">
              <a:solidFill>
                <a:schemeClr val="accent5"/>
              </a:solidFill>
            </a:endParaRPr>
          </a:p>
        </p:txBody>
      </p:sp>
      <p:pic>
        <p:nvPicPr>
          <p:cNvPr id="11" name="Picture 10"/>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Tree>
    <p:extLst>
      <p:ext uri="{BB962C8B-B14F-4D97-AF65-F5344CB8AC3E}">
        <p14:creationId xmlns:p14="http://schemas.microsoft.com/office/powerpoint/2010/main" xmlns="" val="3872854490"/>
      </p:ext>
    </p:extLst>
  </p:cSld>
  <p:clrMapOvr>
    <a:masterClrMapping/>
  </p:clrMapOvr>
  <p:transition spd="slow">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 Bio">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0"/>
            <a:ext cx="5410200" cy="4525963"/>
          </a:xfrm>
          <a:prstGeom prst="rect">
            <a:avLst/>
          </a:prstGeom>
        </p:spPr>
        <p:txBody>
          <a:bodyPr lIns="0" tIns="0" rIns="0" bIns="0">
            <a:noAutofit/>
          </a:bodyPr>
          <a:lstStyle>
            <a:lvl1pPr marL="0" indent="0">
              <a:lnSpc>
                <a:spcPct val="100000"/>
              </a:lnSpc>
              <a:spcBef>
                <a:spcPts val="0"/>
              </a:spcBef>
              <a:spcAft>
                <a:spcPts val="1200"/>
              </a:spcAft>
              <a:buFontTx/>
              <a:buNone/>
              <a:defRPr sz="14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3505200"/>
            <a:ext cx="2286000" cy="228600"/>
          </a:xfrm>
          <a:prstGeom prst="rect">
            <a:avLst/>
          </a:prstGeom>
        </p:spPr>
        <p:txBody>
          <a:bodyPr lIns="0" tIns="0" rIns="0" bIns="0"/>
          <a:lstStyle>
            <a:lvl1pPr marL="0" indent="0" algn="ctr">
              <a:spcBef>
                <a:spcPts val="0"/>
              </a:spcBef>
              <a:buFontTx/>
              <a:buNone/>
              <a:defRPr sz="140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729722"/>
            <a:ext cx="2286000" cy="305830"/>
          </a:xfrm>
          <a:prstGeom prst="rect">
            <a:avLst/>
          </a:prstGeom>
        </p:spPr>
        <p:txBody>
          <a:bodyPr lIns="0" tIns="0" rIns="0" bIns="0"/>
          <a:lstStyle>
            <a:lvl1pPr marL="0" indent="0" algn="ctr">
              <a:spcBef>
                <a:spcPts val="0"/>
              </a:spcBef>
              <a:buFontTx/>
              <a:buNone/>
              <a:defRPr sz="140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7DB266F-BD3B-43A9-A0A1-0D20C5923C2D}"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791451580"/>
      </p:ext>
    </p:extLst>
  </p:cSld>
  <p:clrMapOvr>
    <a:masterClrMapping/>
  </p:clrMapOvr>
  <p:transition spd="slow">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 Bio's">
    <p:spTree>
      <p:nvGrpSpPr>
        <p:cNvPr id="1" name=""/>
        <p:cNvGrpSpPr/>
        <p:nvPr/>
      </p:nvGrpSpPr>
      <p:grpSpPr>
        <a:xfrm>
          <a:off x="0" y="0"/>
          <a:ext cx="0" cy="0"/>
          <a:chOff x="0" y="0"/>
          <a:chExt cx="0" cy="0"/>
        </a:xfrm>
      </p:grpSpPr>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276600" y="1600201"/>
            <a:ext cx="5410200" cy="1981200"/>
          </a:xfrm>
          <a:prstGeom prst="rect">
            <a:avLst/>
          </a:prstGeom>
        </p:spPr>
        <p:txBody>
          <a:bodyPr lIns="0" tIns="0" rIns="0" bIns="0">
            <a:noAutofit/>
          </a:bodyPr>
          <a:lstStyle>
            <a:lvl1pPr marL="0" indent="0">
              <a:lnSpc>
                <a:spcPct val="100000"/>
              </a:lnSpc>
              <a:spcBef>
                <a:spcPts val="0"/>
              </a:spcBef>
              <a:spcAft>
                <a:spcPts val="1200"/>
              </a:spcAft>
              <a:buFontTx/>
              <a:buNone/>
              <a:defRPr sz="1000">
                <a:solidFill>
                  <a:schemeClr val="tx1"/>
                </a:solidFill>
                <a:latin typeface="Arial" panose="020B0604020202020204" pitchFamily="34" charset="0"/>
                <a:cs typeface="Arial" panose="020B0604020202020204" pitchFamily="34" charset="0"/>
              </a:defRPr>
            </a:lvl1pPr>
            <a:lvl2pPr marL="515938" indent="-174625">
              <a:lnSpc>
                <a:spcPts val="2200"/>
              </a:lnSpc>
              <a:spcBef>
                <a:spcPts val="0"/>
              </a:spcBef>
              <a:spcAft>
                <a:spcPts val="1200"/>
              </a:spcAft>
              <a:defRPr sz="1400">
                <a:solidFill>
                  <a:schemeClr val="tx1"/>
                </a:solidFill>
                <a:latin typeface="Arial" panose="020B0604020202020204" pitchFamily="34" charset="0"/>
                <a:cs typeface="Arial" panose="020B0604020202020204" pitchFamily="34" charset="0"/>
              </a:defRPr>
            </a:lvl2pPr>
            <a:lvl3pPr marL="863600"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3pPr>
            <a:lvl4pPr marL="1196975" indent="-160338">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4pPr>
            <a:lvl5pPr marL="1546225" indent="-180975">
              <a:lnSpc>
                <a:spcPts val="2200"/>
              </a:lnSpc>
              <a:spcBef>
                <a:spcPts val="0"/>
              </a:spcBef>
              <a:spcAft>
                <a:spcPts val="1200"/>
              </a:spcAft>
              <a:buClr>
                <a:srgbClr val="002C5F"/>
              </a:buClr>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9" name="Text Placeholder 8"/>
          <p:cNvSpPr>
            <a:spLocks noGrp="1"/>
          </p:cNvSpPr>
          <p:nvPr>
            <p:ph type="body" sz="quarter" idx="14"/>
          </p:nvPr>
        </p:nvSpPr>
        <p:spPr>
          <a:xfrm>
            <a:off x="457200" y="2971800"/>
            <a:ext cx="2286000" cy="152400"/>
          </a:xfrm>
          <a:prstGeom prst="rect">
            <a:avLst/>
          </a:prstGeom>
        </p:spPr>
        <p:txBody>
          <a:bodyPr lIns="0" tIns="0" rIns="0" bIns="0"/>
          <a:lstStyle>
            <a:lvl1pPr marL="0" indent="0" algn="ctr">
              <a:spcBef>
                <a:spcPts val="0"/>
              </a:spcBef>
              <a:buFontTx/>
              <a:buNone/>
              <a:defRPr sz="1050" b="1">
                <a:solidFill>
                  <a:schemeClr val="bg2"/>
                </a:solidFill>
              </a:defRPr>
            </a:lvl1pPr>
            <a:lvl2pPr marL="457200" indent="0" algn="ctr">
              <a:buFontTx/>
              <a:buNone/>
              <a:defRPr>
                <a:solidFill>
                  <a:schemeClr val="tx2"/>
                </a:solidFill>
              </a:defRPr>
            </a:lvl2pPr>
            <a:lvl3pPr marL="914400" indent="0" algn="ctr">
              <a:buFontTx/>
              <a:buNone/>
              <a:defRPr>
                <a:solidFill>
                  <a:schemeClr val="tx2"/>
                </a:solidFill>
              </a:defRPr>
            </a:lvl3pPr>
            <a:lvl4pPr marL="1371600" indent="0" algn="ctr">
              <a:buFontTx/>
              <a:buNone/>
              <a:defRPr>
                <a:solidFill>
                  <a:schemeClr val="tx2"/>
                </a:solidFill>
              </a:defRPr>
            </a:lvl4pPr>
            <a:lvl5pPr marL="1828800" indent="0" algn="ctr">
              <a:buFontTx/>
              <a:buNone/>
              <a:defRPr>
                <a:solidFill>
                  <a:schemeClr val="tx2"/>
                </a:solidFill>
              </a:defRPr>
            </a:lvl5pPr>
          </a:lstStyle>
          <a:p>
            <a:pPr lvl="0"/>
            <a:r>
              <a:rPr lang="en-US" smtClean="0"/>
              <a:t>Click to edit Master text styles</a:t>
            </a:r>
          </a:p>
        </p:txBody>
      </p:sp>
      <p:sp>
        <p:nvSpPr>
          <p:cNvPr id="11" name="Text Placeholder 10"/>
          <p:cNvSpPr>
            <a:spLocks noGrp="1"/>
          </p:cNvSpPr>
          <p:nvPr>
            <p:ph type="body" sz="quarter" idx="15"/>
          </p:nvPr>
        </p:nvSpPr>
        <p:spPr>
          <a:xfrm>
            <a:off x="457200" y="3124200"/>
            <a:ext cx="2286000" cy="305830"/>
          </a:xfrm>
          <a:prstGeom prst="rect">
            <a:avLst/>
          </a:prstGeom>
        </p:spPr>
        <p:txBody>
          <a:bodyPr lIns="0" tIns="0" rIns="0" bIns="0"/>
          <a:lstStyle>
            <a:lvl1pPr marL="0" indent="0" algn="ctr">
              <a:spcBef>
                <a:spcPts val="0"/>
              </a:spcBef>
              <a:buFontTx/>
              <a:buNone/>
              <a:defRPr sz="1050">
                <a:solidFill>
                  <a:schemeClr val="accent1"/>
                </a:solidFill>
              </a:defRPr>
            </a:lvl1pPr>
            <a:lvl2pPr marL="457200" indent="0" algn="ctr">
              <a:buFontTx/>
              <a:buNone/>
              <a:defRPr sz="1400">
                <a:solidFill>
                  <a:schemeClr val="accent1"/>
                </a:solidFill>
              </a:defRPr>
            </a:lvl2pPr>
            <a:lvl3pPr marL="914400" indent="0" algn="ctr">
              <a:buFontTx/>
              <a:buNone/>
              <a:defRPr sz="1400">
                <a:solidFill>
                  <a:schemeClr val="accent1"/>
                </a:solidFill>
              </a:defRPr>
            </a:lvl3pPr>
            <a:lvl4pPr marL="1371600" indent="0" algn="ctr">
              <a:buFontTx/>
              <a:buNone/>
              <a:defRPr sz="1400">
                <a:solidFill>
                  <a:schemeClr val="accent1"/>
                </a:solidFill>
              </a:defRPr>
            </a:lvl4pPr>
            <a:lvl5pPr marL="1828800" indent="0" algn="ctr">
              <a:buFontTx/>
              <a:buNone/>
              <a:defRPr sz="1400">
                <a:solidFill>
                  <a:schemeClr val="accent1"/>
                </a:solidFill>
              </a:defRPr>
            </a:lvl5pPr>
          </a:lstStyle>
          <a:p>
            <a:pPr lvl="0"/>
            <a:r>
              <a:rPr lang="en-US" smtClean="0"/>
              <a:t>Click to edit Master text styles</a:t>
            </a:r>
          </a:p>
        </p:txBody>
      </p:sp>
      <p:sp>
        <p:nvSpPr>
          <p:cNvPr id="4" name="Rectangle 3"/>
          <p:cNvSpPr/>
          <p:nvPr userDrawn="1"/>
        </p:nvSpPr>
        <p:spPr>
          <a:xfrm>
            <a:off x="450057" y="6302977"/>
            <a:ext cx="457200" cy="24438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E1C63789-1ECD-4A76-BA3E-F6A19EF2C5B1}"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057709536"/>
      </p:ext>
    </p:extLst>
  </p:cSld>
  <p:clrMapOvr>
    <a:masterClrMapping/>
  </p:clrMapOvr>
  <p:transition spd="slow">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657587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CF24CEF-0B16-4679-9D0D-DC8B872823EF}" type="slidenum">
              <a:rPr lang="zh-CN" altLang="en-US"/>
              <a:pPr>
                <a:defRPr/>
              </a:pPr>
              <a:t>‹#›</a:t>
            </a:fld>
            <a:endParaRPr lang="en-US" altLang="zh-CN"/>
          </a:p>
        </p:txBody>
      </p:sp>
    </p:spTree>
    <p:extLst>
      <p:ext uri="{BB962C8B-B14F-4D97-AF65-F5344CB8AC3E}">
        <p14:creationId xmlns:p14="http://schemas.microsoft.com/office/powerpoint/2010/main" xmlns="" val="3994443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Global Exchang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48970805"/>
              </p:ext>
            </p:extLst>
          </p:nvPr>
        </p:nvGraphicFramePr>
        <p:xfrm>
          <a:off x="1588" y="1588"/>
          <a:ext cx="1587" cy="1587"/>
        </p:xfrm>
        <a:graphic>
          <a:graphicData uri="http://schemas.openxmlformats.org/presentationml/2006/ole">
            <p:oleObj spid="_x0000_s126152"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200"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1246133656"/>
      </p:ext>
    </p:extLst>
  </p:cSld>
  <p:clrMapOvr>
    <a:masterClrMapping/>
  </p:clrMapOvr>
  <p:transition spd="slow">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Global Mark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3502575621"/>
              </p:ext>
            </p:extLst>
          </p:nvPr>
        </p:nvGraphicFramePr>
        <p:xfrm>
          <a:off x="1588" y="1588"/>
          <a:ext cx="1587" cy="1587"/>
        </p:xfrm>
        <a:graphic>
          <a:graphicData uri="http://schemas.openxmlformats.org/presentationml/2006/ole">
            <p:oleObj spid="_x0000_s127176"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Placeholder 9"/>
          <p:cNvSpPr>
            <a:spLocks noGrp="1"/>
          </p:cNvSpPr>
          <p:nvPr>
            <p:ph type="body" sz="quarter" idx="10" hasCustomPrompt="1"/>
          </p:nvPr>
        </p:nvSpPr>
        <p:spPr>
          <a:xfrm>
            <a:off x="457200" y="6272784"/>
            <a:ext cx="6784848" cy="228600"/>
          </a:xfrm>
        </p:spPr>
        <p:txBody>
          <a:bodyPr lIns="0" tIns="0" rIns="0" bIns="0" anchor="b" anchorCtr="0">
            <a:noAutofit/>
          </a:bodyPr>
          <a:lstStyle>
            <a:lvl1pPr marL="0" indent="0">
              <a:spcBef>
                <a:spcPts val="0"/>
              </a:spcBef>
              <a:buFontTx/>
              <a:buNone/>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4225078715"/>
      </p:ext>
    </p:extLst>
  </p:cSld>
  <p:clrMapOvr>
    <a:masterClrMapping/>
  </p:clrMapOvr>
  <p:transition spd="slow">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Global Service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graphicFrame>
        <p:nvGraphicFramePr>
          <p:cNvPr id="4" name="Object 3" hidden="1"/>
          <p:cNvGraphicFramePr>
            <a:graphicFrameLocks noChangeAspect="1"/>
          </p:cNvGraphicFramePr>
          <p:nvPr userDrawn="1">
            <p:extLst>
              <p:ext uri="{D42A27DB-BD31-4B8C-83A1-F6EECF244321}">
                <p14:modId xmlns:p14="http://schemas.microsoft.com/office/powerpoint/2010/main" xmlns="" val="188008634"/>
              </p:ext>
            </p:extLst>
          </p:nvPr>
        </p:nvGraphicFramePr>
        <p:xfrm>
          <a:off x="1588" y="1588"/>
          <a:ext cx="1587" cy="1587"/>
        </p:xfrm>
        <a:graphic>
          <a:graphicData uri="http://schemas.openxmlformats.org/presentationml/2006/ole">
            <p:oleObj spid="_x0000_s128200" name="think-cell Slide" r:id="rId4" imgW="360" imgH="360" progId="">
              <p:embed/>
            </p:oleObj>
          </a:graphicData>
        </a:graphic>
      </p:graphicFrame>
      <p:sp>
        <p:nvSpPr>
          <p:cNvPr id="2" name="Title 1"/>
          <p:cNvSpPr>
            <a:spLocks noGrp="1"/>
          </p:cNvSpPr>
          <p:nvPr>
            <p:ph type="ctrTitle"/>
          </p:nvPr>
        </p:nvSpPr>
        <p:spPr>
          <a:xfrm>
            <a:off x="457200" y="1815921"/>
            <a:ext cx="6019800" cy="786384"/>
          </a:xfrm>
          <a:prstGeom prst="rect">
            <a:avLst/>
          </a:prstGeom>
        </p:spPr>
        <p:txBody>
          <a:bodyPr lIns="0" tIns="0" rIns="0" bIns="0" anchor="b" anchorCtr="0"/>
          <a:lstStyle>
            <a:lvl1pPr algn="l">
              <a:defRPr sz="3300">
                <a:solidFill>
                  <a:schemeClr val="bg2"/>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2825496"/>
            <a:ext cx="6019800" cy="1752600"/>
          </a:xfrm>
          <a:prstGeom prst="rect">
            <a:avLst/>
          </a:prstGeom>
        </p:spPr>
        <p:txBody>
          <a:bodyPr lIns="0">
            <a:noAutofit/>
          </a:bodyPr>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ext Placeholder 8"/>
          <p:cNvSpPr>
            <a:spLocks noGrp="1"/>
          </p:cNvSpPr>
          <p:nvPr>
            <p:ph type="body" sz="quarter" idx="10" hasCustomPrompt="1"/>
          </p:nvPr>
        </p:nvSpPr>
        <p:spPr>
          <a:xfrm>
            <a:off x="457198" y="6272784"/>
            <a:ext cx="6784848" cy="228600"/>
          </a:xfrm>
        </p:spPr>
        <p:txBody>
          <a:bodyPr lIns="0" tIns="0" rIns="0" bIns="0"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accent5"/>
                </a:solidFill>
              </a:defRPr>
            </a:lvl1pPr>
            <a:lvl2pPr marL="457200" indent="0">
              <a:buFontTx/>
              <a:buNone/>
              <a:defRPr sz="1000">
                <a:solidFill>
                  <a:schemeClr val="accent5"/>
                </a:solidFill>
              </a:defRPr>
            </a:lvl2pPr>
            <a:lvl3pPr marL="914400" indent="0">
              <a:buFontTx/>
              <a:buNone/>
              <a:defRPr sz="1000">
                <a:solidFill>
                  <a:schemeClr val="accent5"/>
                </a:solidFill>
              </a:defRPr>
            </a:lvl3pPr>
            <a:lvl4pPr marL="1371600" indent="0">
              <a:buFontTx/>
              <a:buNone/>
              <a:defRPr sz="1000">
                <a:solidFill>
                  <a:schemeClr val="accent5"/>
                </a:solidFill>
              </a:defRPr>
            </a:lvl4pPr>
            <a:lvl5pPr marL="1828800" indent="0">
              <a:buFontTx/>
              <a:buNone/>
              <a:defRPr sz="1000">
                <a:solidFill>
                  <a:schemeClr val="accent5"/>
                </a:solidFill>
              </a:defRPr>
            </a:lvl5pPr>
          </a:lstStyle>
          <a:p>
            <a:pPr lvl="0"/>
            <a:r>
              <a:rPr lang="en-US" dirty="0" smtClean="0"/>
              <a:t>Information Classification</a:t>
            </a:r>
            <a:endParaRPr lang="en-US" dirty="0"/>
          </a:p>
        </p:txBody>
      </p:sp>
    </p:spTree>
    <p:extLst>
      <p:ext uri="{BB962C8B-B14F-4D97-AF65-F5344CB8AC3E}">
        <p14:creationId xmlns:p14="http://schemas.microsoft.com/office/powerpoint/2010/main" xmlns="" val="52083144"/>
      </p:ext>
    </p:extLst>
  </p:cSld>
  <p:clrMapOvr>
    <a:masterClrMapping/>
  </p:clrMapOvr>
  <p:transition spd="slow">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1830737279"/>
              </p:ext>
            </p:extLst>
          </p:nvPr>
        </p:nvGraphicFramePr>
        <p:xfrm>
          <a:off x="1588" y="1588"/>
          <a:ext cx="1587" cy="1587"/>
        </p:xfrm>
        <a:graphic>
          <a:graphicData uri="http://schemas.openxmlformats.org/presentationml/2006/ole">
            <p:oleObj spid="_x0000_s167960" name="think-cell Slide" r:id="rId3" imgW="360" imgH="360" progId="">
              <p:embed/>
            </p:oleObj>
          </a:graphicData>
        </a:graphic>
      </p:graphicFrame>
      <p:pic>
        <p:nvPicPr>
          <p:cNvPr id="11" name="Picture 10"/>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9FCD6A9C-41CB-4620-A8CD-5210DDBBFB34}"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p14="http://schemas.microsoft.com/office/powerpoint/2010/main" xmlns="" val="2390739294"/>
      </p:ext>
    </p:extLst>
  </p:cSld>
  <p:clrMapOvr>
    <a:masterClrMapping/>
  </p:clrMapOvr>
  <p:transition spd="slow">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_Global Exchang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4184687936"/>
              </p:ext>
            </p:extLst>
          </p:nvPr>
        </p:nvGraphicFramePr>
        <p:xfrm>
          <a:off x="1588" y="1588"/>
          <a:ext cx="1587" cy="1587"/>
        </p:xfrm>
        <a:graphic>
          <a:graphicData uri="http://schemas.openxmlformats.org/presentationml/2006/ole">
            <p:oleObj spid="_x0000_s123083"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2681792635"/>
      </p:ext>
    </p:extLst>
  </p:cSld>
  <p:clrMapOvr>
    <a:masterClrMapping/>
  </p:clrMapOvr>
  <p:transition spd="slow">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_Global Marke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747892056"/>
              </p:ext>
            </p:extLst>
          </p:nvPr>
        </p:nvGraphicFramePr>
        <p:xfrm>
          <a:off x="1588" y="1588"/>
          <a:ext cx="1587" cy="1587"/>
        </p:xfrm>
        <a:graphic>
          <a:graphicData uri="http://schemas.openxmlformats.org/presentationml/2006/ole">
            <p:oleObj spid="_x0000_s124107"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298215"/>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60136200"/>
      </p:ext>
    </p:extLst>
  </p:cSld>
  <p:clrMapOvr>
    <a:masterClrMapping/>
  </p:clrMapOvr>
  <p:transition spd="slow">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k_Global Service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extLst>
              <p:ext uri="{D42A27DB-BD31-4B8C-83A1-F6EECF244321}">
                <p14:modId xmlns:p14="http://schemas.microsoft.com/office/powerpoint/2010/main" xmlns="" val="1532717471"/>
              </p:ext>
            </p:extLst>
          </p:nvPr>
        </p:nvGraphicFramePr>
        <p:xfrm>
          <a:off x="1588" y="1588"/>
          <a:ext cx="1587" cy="1587"/>
        </p:xfrm>
        <a:graphic>
          <a:graphicData uri="http://schemas.openxmlformats.org/presentationml/2006/ole">
            <p:oleObj spid="_x0000_s125131" name="think-cell Slide" r:id="rId3" imgW="360" imgH="360" progId="">
              <p:embed/>
            </p:oleObj>
          </a:graphicData>
        </a:graphic>
      </p:graphicFrame>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b="9399"/>
          <a:stretch/>
        </p:blipFill>
        <p:spPr>
          <a:xfrm>
            <a:off x="0" y="0"/>
            <a:ext cx="9144000" cy="6213475"/>
          </a:xfrm>
          <a:prstGeom prst="rect">
            <a:avLst/>
          </a:prstGeom>
        </p:spPr>
      </p:pic>
      <p:sp>
        <p:nvSpPr>
          <p:cNvPr id="2" name="Title 1"/>
          <p:cNvSpPr>
            <a:spLocks noGrp="1"/>
          </p:cNvSpPr>
          <p:nvPr>
            <p:ph type="title" hasCustomPrompt="1"/>
          </p:nvPr>
        </p:nvSpPr>
        <p:spPr>
          <a:xfrm>
            <a:off x="457200" y="1819656"/>
            <a:ext cx="6019800" cy="786384"/>
          </a:xfrm>
          <a:prstGeom prst="rect">
            <a:avLst/>
          </a:prstGeom>
        </p:spPr>
        <p:txBody>
          <a:bodyPr lIns="0" tIns="0" rIns="0" bIns="0" anchor="b" anchorCtr="0"/>
          <a:lstStyle>
            <a:lvl1pPr algn="l">
              <a:defRPr sz="3300" b="0" cap="none">
                <a:solidFill>
                  <a:schemeClr val="bg2"/>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825496"/>
            <a:ext cx="6019800" cy="1755648"/>
          </a:xfrm>
          <a:prstGeom prst="rect">
            <a:avLst/>
          </a:prstGeom>
        </p:spPr>
        <p:txBody>
          <a:bodyPr lIns="0" anchor="t" anchorCtr="0"/>
          <a:lstStyle>
            <a:lvl1pPr marL="0" indent="0" algn="l">
              <a:lnSpc>
                <a:spcPct val="100000"/>
              </a:lnSpc>
              <a:spcBef>
                <a:spcPts val="0"/>
              </a:spcBef>
              <a:buNone/>
              <a:defRPr sz="1400">
                <a:solidFill>
                  <a:schemeClr val="accent1"/>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Rectangle 3"/>
          <p:cNvSpPr/>
          <p:nvPr userDrawn="1"/>
        </p:nvSpPr>
        <p:spPr>
          <a:xfrm>
            <a:off x="450057" y="630059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lvl="0"/>
            <a:fld id="{9FCD6A9C-41CB-4620-A8CD-5210DDBBFB34}" type="slidenum">
              <a:rPr lang="en-US" sz="1000" smtClean="0">
                <a:solidFill>
                  <a:schemeClr val="accent5"/>
                </a:solidFill>
              </a:rPr>
              <a:pPr lvl="0"/>
              <a:t>‹#›</a:t>
            </a:fld>
            <a:endParaRPr lang="en-US" sz="1000" dirty="0" smtClean="0">
              <a:solidFill>
                <a:schemeClr val="accent5"/>
              </a:solidFill>
            </a:endParaRPr>
          </a:p>
        </p:txBody>
      </p:sp>
    </p:spTree>
    <p:extLst>
      <p:ext uri="{BB962C8B-B14F-4D97-AF65-F5344CB8AC3E}">
        <p14:creationId xmlns:p14="http://schemas.microsoft.com/office/powerpoint/2010/main" xmlns="" val="3131390916"/>
      </p:ext>
    </p:extLst>
  </p:cSld>
  <p:clrMapOvr>
    <a:masterClrMapping/>
  </p:clrMapOvr>
  <p:transition spd="slow">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extLst>
              <p:ext uri="{D42A27DB-BD31-4B8C-83A1-F6EECF244321}">
                <p14:modId xmlns:p14="http://schemas.microsoft.com/office/powerpoint/2010/main" xmlns="" val="686606304"/>
              </p:ext>
            </p:extLst>
          </p:nvPr>
        </p:nvGraphicFramePr>
        <p:xfrm>
          <a:off x="1588" y="1588"/>
          <a:ext cx="1587" cy="1587"/>
        </p:xfrm>
        <a:graphic>
          <a:graphicData uri="http://schemas.openxmlformats.org/presentationml/2006/ole">
            <p:oleObj spid="_x0000_s26351" name="think-cell Slide" r:id="rId3" imgW="360" imgH="360" progId="">
              <p:embed/>
            </p:oleObj>
          </a:graphicData>
        </a:graphic>
      </p:graphicFrame>
      <p:sp>
        <p:nvSpPr>
          <p:cNvPr id="2" name="Title 1"/>
          <p:cNvSpPr>
            <a:spLocks noGrp="1"/>
          </p:cNvSpPr>
          <p:nvPr>
            <p:ph type="title"/>
          </p:nvPr>
        </p:nvSpPr>
        <p:spPr>
          <a:xfrm>
            <a:off x="460248" y="381000"/>
            <a:ext cx="8229600" cy="301752"/>
          </a:xfrm>
          <a:prstGeom prst="rect">
            <a:avLst/>
          </a:prstGeom>
        </p:spPr>
        <p:txBody>
          <a:bodyPr lIns="0" rIns="0" bIns="0" anchor="t" anchorCtr="0">
            <a:noAutofit/>
          </a:bodyPr>
          <a:lstStyle>
            <a:lvl1pPr algn="l">
              <a:lnSpc>
                <a:spcPts val="2400"/>
              </a:lnSpc>
              <a:defRPr sz="2400">
                <a:solidFill>
                  <a:schemeClr val="accent1"/>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525963"/>
          </a:xfrm>
          <a:prstGeom prst="rect">
            <a:avLst/>
          </a:prstGeom>
        </p:spPr>
        <p:txBody>
          <a:bodyPr lIns="0">
            <a:noAutofit/>
          </a:bodyPr>
          <a:lstStyle>
            <a:lvl1pPr marL="166688" indent="-166688">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1pPr>
            <a:lvl2pPr marL="515938" indent="-174625">
              <a:lnSpc>
                <a:spcPct val="100000"/>
              </a:lnSpc>
              <a:spcBef>
                <a:spcPts val="0"/>
              </a:spcBef>
              <a:spcAft>
                <a:spcPts val="1200"/>
              </a:spcAft>
              <a:buClr>
                <a:schemeClr val="tx1"/>
              </a:buClr>
              <a:defRPr sz="1600">
                <a:solidFill>
                  <a:schemeClr val="tx1"/>
                </a:solidFill>
                <a:latin typeface="Arial" panose="020B0604020202020204" pitchFamily="34" charset="0"/>
                <a:cs typeface="Arial" panose="020B0604020202020204" pitchFamily="34" charset="0"/>
              </a:defRPr>
            </a:lvl2pPr>
            <a:lvl3pPr marL="863600"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196975" indent="-160338">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1546225" indent="-180975">
              <a:lnSpc>
                <a:spcPct val="100000"/>
              </a:lnSpc>
              <a:spcBef>
                <a:spcPts val="0"/>
              </a:spcBef>
              <a:spcAft>
                <a:spcPts val="1200"/>
              </a:spcAft>
              <a:buClr>
                <a:schemeClr val="tx1"/>
              </a:buClr>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457200" y="758952"/>
            <a:ext cx="8229600" cy="219456"/>
          </a:xfrm>
          <a:prstGeom prst="rect">
            <a:avLst/>
          </a:prstGeom>
        </p:spPr>
        <p:txBody>
          <a:bodyPr lIns="0" tIns="0" rIns="0" bIns="0" anchor="t" anchorCtr="0">
            <a:noAutofit/>
          </a:bodyPr>
          <a:lstStyle>
            <a:lvl1pPr marL="0" indent="0">
              <a:lnSpc>
                <a:spcPts val="2000"/>
              </a:lnSpc>
              <a:spcBef>
                <a:spcPts val="0"/>
              </a:spcBef>
              <a:buFontTx/>
              <a:buNone/>
              <a:defRPr sz="1600" b="1">
                <a:solidFill>
                  <a:schemeClr val="bg2"/>
                </a:solidFill>
              </a:defRPr>
            </a:lvl1pPr>
            <a:lvl2pPr marL="457200" indent="0">
              <a:buFontTx/>
              <a:buNone/>
              <a:defRPr sz="1400"/>
            </a:lvl2pPr>
            <a:lvl3pPr marL="914400" indent="0">
              <a:buFontTx/>
              <a:buNone/>
              <a:defRPr sz="1400"/>
            </a:lvl3pPr>
            <a:lvl4pPr marL="1371600" indent="0">
              <a:buFontTx/>
              <a:buNone/>
              <a:defRPr sz="1400"/>
            </a:lvl4pPr>
            <a:lvl5pPr marL="1828800" indent="0">
              <a:buFontTx/>
              <a:buNone/>
              <a:defRPr sz="1400"/>
            </a:lvl5pPr>
          </a:lstStyle>
          <a:p>
            <a:pPr lvl="0"/>
            <a:r>
              <a:rPr lang="en-US" smtClean="0"/>
              <a:t>Click to edit Master text styles</a:t>
            </a:r>
          </a:p>
        </p:txBody>
      </p:sp>
      <p:sp>
        <p:nvSpPr>
          <p:cNvPr id="6" name="Rectangle 5"/>
          <p:cNvSpPr/>
          <p:nvPr userDrawn="1"/>
        </p:nvSpPr>
        <p:spPr>
          <a:xfrm>
            <a:off x="448056" y="6300216"/>
            <a:ext cx="457200" cy="2468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l"/>
            <a:fld id="{0414EECA-9A6C-40E1-AC71-398B096ADC80}" type="slidenum">
              <a:rPr lang="en-US" sz="1000" smtClean="0">
                <a:solidFill>
                  <a:schemeClr val="accent5"/>
                </a:solidFill>
              </a:rPr>
              <a:pPr algn="l"/>
              <a:t>‹#›</a:t>
            </a:fld>
            <a:endParaRPr lang="en-US" sz="1000" dirty="0" smtClean="0">
              <a:solidFill>
                <a:schemeClr val="accent5"/>
              </a:solidFill>
            </a:endParaRPr>
          </a:p>
        </p:txBody>
      </p:sp>
    </p:spTree>
    <p:extLst>
      <p:ext uri="{BB962C8B-B14F-4D97-AF65-F5344CB8AC3E}">
        <p14:creationId xmlns:p14="http://schemas.microsoft.com/office/powerpoint/2010/main" xmlns="" val="2145192067"/>
      </p:ext>
    </p:extLst>
  </p:cSld>
  <p:clrMapOvr>
    <a:masterClrMapping/>
  </p:clrMapOvr>
  <p:transition spd="slow">
    <p:wipe dir="r"/>
  </p:transition>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extLst>
              <p:ext uri="{D42A27DB-BD31-4B8C-83A1-F6EECF244321}">
                <p14:modId xmlns:p14="http://schemas.microsoft.com/office/powerpoint/2010/main" xmlns="" val="3533187353"/>
              </p:ext>
            </p:extLst>
          </p:nvPr>
        </p:nvGraphicFramePr>
        <p:xfrm>
          <a:off x="1588" y="1588"/>
          <a:ext cx="1587" cy="1587"/>
        </p:xfrm>
        <a:graphic>
          <a:graphicData uri="http://schemas.openxmlformats.org/presentationml/2006/ole">
            <p:oleObj spid="_x0000_s147491" name="think-cell Slide" r:id="rId20" imgW="360" imgH="360" progId="">
              <p:embed/>
            </p:oleObj>
          </a:graphicData>
        </a:graphic>
      </p:graphicFrame>
      <p:sp>
        <p:nvSpPr>
          <p:cNvPr id="4" name="Title Placeholder 3"/>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5" name="Text Placeholder 4"/>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p:nvSpPr>
        <p:spPr>
          <a:xfrm>
            <a:off x="838200" y="6268993"/>
            <a:ext cx="6400800" cy="2286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spcAft>
                <a:spcPts val="0"/>
              </a:spcAft>
            </a:pPr>
            <a:r>
              <a:rPr lang="en-US" sz="1000" dirty="0" smtClean="0">
                <a:solidFill>
                  <a:schemeClr val="accent5"/>
                </a:solidFill>
              </a:rPr>
              <a:t>Information Classification</a:t>
            </a:r>
            <a:endParaRPr lang="en-US" sz="1000" dirty="0">
              <a:solidFill>
                <a:schemeClr val="accent5"/>
              </a:solidFill>
            </a:endParaRPr>
          </a:p>
        </p:txBody>
      </p:sp>
      <p:sp>
        <p:nvSpPr>
          <p:cNvPr id="3" name="Slide Number Placeholder 2"/>
          <p:cNvSpPr>
            <a:spLocks noGrp="1"/>
          </p:cNvSpPr>
          <p:nvPr>
            <p:ph type="sldNum" sz="quarter" idx="4"/>
          </p:nvPr>
        </p:nvSpPr>
        <p:spPr>
          <a:xfrm>
            <a:off x="448056" y="6300216"/>
            <a:ext cx="457200" cy="246888"/>
          </a:xfrm>
          <a:prstGeom prst="rect">
            <a:avLst/>
          </a:prstGeom>
        </p:spPr>
        <p:txBody>
          <a:bodyPr vert="horz" lIns="0" tIns="0" rIns="0" bIns="0" rtlCol="0" anchor="ctr"/>
          <a:lstStyle>
            <a:lvl1pPr algn="l">
              <a:defRPr sz="1000">
                <a:solidFill>
                  <a:schemeClr val="accent5"/>
                </a:solidFill>
              </a:defRPr>
            </a:lvl1pPr>
          </a:lstStyle>
          <a:p>
            <a:fld id="{3FA3774A-5832-4A16-BF84-F8C7C2A3DAAE}" type="slidenum">
              <a:rPr lang="en-US" smtClean="0"/>
              <a:pPr/>
              <a:t>‹#›</a:t>
            </a:fld>
            <a:endParaRPr lang="en-US"/>
          </a:p>
        </p:txBody>
      </p:sp>
      <p:pic>
        <p:nvPicPr>
          <p:cNvPr id="7" name="Picture 6"/>
          <p:cNvPicPr>
            <a:picLocks noChangeAspect="1"/>
          </p:cNvPicPr>
          <p:nvPr/>
        </p:nvPicPr>
        <p:blipFill>
          <a:blip r:embed="rId21" cstate="print">
            <a:extLst>
              <a:ext uri="{28A0092B-C50C-407E-A947-70E740481C1C}">
                <a14:useLocalDpi xmlns:a14="http://schemas.microsoft.com/office/drawing/2010/main" xmlns="" val="0"/>
              </a:ext>
            </a:extLst>
          </a:blip>
          <a:stretch>
            <a:fillRect/>
          </a:stretch>
        </p:blipFill>
        <p:spPr>
          <a:xfrm>
            <a:off x="7339013" y="6273380"/>
            <a:ext cx="1369216" cy="214968"/>
          </a:xfrm>
          <a:prstGeom prst="rect">
            <a:avLst/>
          </a:prstGeom>
        </p:spPr>
      </p:pic>
      <p:sp>
        <p:nvSpPr>
          <p:cNvPr id="9" name="fl"/>
          <p:cNvSpPr txBox="1"/>
          <p:nvPr userDrawn="1"/>
        </p:nvSpPr>
        <p:spPr>
          <a:xfrm>
            <a:off x="0" y="6520180"/>
            <a:ext cx="9144000" cy="369332"/>
          </a:xfrm>
          <a:prstGeom prst="rect">
            <a:avLst/>
          </a:prstGeom>
          <a:noFill/>
        </p:spPr>
        <p:txBody>
          <a:bodyPr vert="horz" rtlCol="0">
            <a:spAutoFit/>
          </a:bodyPr>
          <a:lstStyle/>
          <a:p>
            <a:endParaRPr lang="en-US">
              <a:solidFill>
                <a:schemeClr val="tx1"/>
              </a:solidFill>
            </a:endParaRPr>
          </a:p>
        </p:txBody>
      </p:sp>
    </p:spTree>
    <p:extLst>
      <p:ext uri="{BB962C8B-B14F-4D97-AF65-F5344CB8AC3E}">
        <p14:creationId xmlns:p14="http://schemas.microsoft.com/office/powerpoint/2010/main" xmlns="" val="2203467979"/>
      </p:ext>
    </p:extLst>
  </p:cSld>
  <p:clrMap bg1="lt1" tx1="dk1" bg2="lt2" tx2="dk2" accent1="accent1" accent2="accent2" accent3="accent3" accent4="accent4" accent5="accent5" accent6="accent6" hlink="hlink" folHlink="folHlink"/>
  <p:sldLayoutIdLst>
    <p:sldLayoutId id="2147483660" r:id="rId1"/>
    <p:sldLayoutId id="2147483703" r:id="rId2"/>
    <p:sldLayoutId id="2147483704" r:id="rId3"/>
    <p:sldLayoutId id="2147483705" r:id="rId4"/>
    <p:sldLayoutId id="2147483651" r:id="rId5"/>
    <p:sldLayoutId id="2147483700" r:id="rId6"/>
    <p:sldLayoutId id="2147483701" r:id="rId7"/>
    <p:sldLayoutId id="2147483702" r:id="rId8"/>
    <p:sldLayoutId id="2147483650" r:id="rId9"/>
    <p:sldLayoutId id="2147483680" r:id="rId10"/>
    <p:sldLayoutId id="2147483706" r:id="rId11"/>
    <p:sldLayoutId id="2147483707" r:id="rId12"/>
    <p:sldLayoutId id="2147483708" r:id="rId13"/>
    <p:sldLayoutId id="2147483677" r:id="rId14"/>
    <p:sldLayoutId id="2147483679" r:id="rId15"/>
    <p:sldLayoutId id="2147483711" r:id="rId16"/>
    <p:sldLayoutId id="2147483717" r:id="rId1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tx1"/>
        </a:buClr>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1"/>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1"/>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1"/>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1"/>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16.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hyperlink" Target="http://www.barchart.com/etf/default.php" TargetMode="Externa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0"/>
            <a:ext cx="6858000" cy="1761744"/>
          </a:xfrm>
        </p:spPr>
        <p:txBody>
          <a:bodyPr/>
          <a:lstStyle/>
          <a:p>
            <a:r>
              <a:rPr lang="en-US" altLang="zh-CN" sz="3600" dirty="0" smtClean="0">
                <a:ea typeface="宋体" pitchFamily="2" charset="-122"/>
              </a:rPr>
              <a:t>Security </a:t>
            </a:r>
            <a:r>
              <a:rPr lang="en-US" altLang="zh-CN" sz="3600" dirty="0">
                <a:ea typeface="宋体" pitchFamily="2" charset="-122"/>
              </a:rPr>
              <a:t>Trading</a:t>
            </a:r>
            <a:r>
              <a:rPr lang="zh-CN" altLang="en-US" sz="3600" kern="0" dirty="0">
                <a:solidFill>
                  <a:schemeClr val="tx2"/>
                </a:solidFill>
                <a:ea typeface="宋体" pitchFamily="2" charset="-122"/>
              </a:rPr>
              <a:t/>
            </a:r>
            <a:br>
              <a:rPr lang="zh-CN" altLang="en-US" sz="3600" kern="0" dirty="0">
                <a:solidFill>
                  <a:schemeClr val="tx2"/>
                </a:solidFill>
                <a:ea typeface="宋体" pitchFamily="2" charset="-122"/>
              </a:rPr>
            </a:br>
            <a:r>
              <a:rPr lang="en-GB" altLang="zh-CN" sz="3600" dirty="0" smtClean="0">
                <a:ea typeface="宋体" pitchFamily="2" charset="-122"/>
              </a:rPr>
              <a:t/>
            </a:r>
            <a:br>
              <a:rPr lang="en-GB" altLang="zh-CN" sz="3600" dirty="0" smtClean="0">
                <a:ea typeface="宋体" pitchFamily="2" charset="-122"/>
              </a:rPr>
            </a:br>
            <a:endParaRPr kumimoji="1" lang="ja-JP" altLang="en-US" sz="3500" dirty="0"/>
          </a:p>
        </p:txBody>
      </p:sp>
    </p:spTree>
    <p:extLst>
      <p:ext uri="{BB962C8B-B14F-4D97-AF65-F5344CB8AC3E}">
        <p14:creationId xmlns:p14="http://schemas.microsoft.com/office/powerpoint/2010/main" xmlns="" val="2710081055"/>
      </p:ext>
    </p:extLst>
  </p:cSld>
  <p:clrMapOvr>
    <a:masterClrMapping/>
  </p:clrMapOvr>
  <p:transition spd="slow">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3"/>
          <p:cNvSpPr>
            <a:spLocks noChangeShapeType="1"/>
          </p:cNvSpPr>
          <p:nvPr/>
        </p:nvSpPr>
        <p:spPr bwMode="auto">
          <a:xfrm>
            <a:off x="0" y="1400175"/>
            <a:ext cx="91440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1267" name="Rectangle 4"/>
          <p:cNvSpPr>
            <a:spLocks noChangeArrowheads="1"/>
          </p:cNvSpPr>
          <p:nvPr/>
        </p:nvSpPr>
        <p:spPr bwMode="auto">
          <a:xfrm>
            <a:off x="319088" y="942975"/>
            <a:ext cx="8505825" cy="357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3000"/>
              </a:lnSpc>
              <a:spcBef>
                <a:spcPct val="0"/>
              </a:spcBef>
              <a:buFontTx/>
              <a:buNone/>
            </a:pPr>
            <a:r>
              <a:rPr lang="en-US" altLang="zh-CN" sz="2800" b="1">
                <a:ea typeface="宋体" pitchFamily="2" charset="-122"/>
              </a:rPr>
              <a:t>Order Samples: Stop VS. Limit</a:t>
            </a:r>
            <a:endParaRPr lang="zh-CN" altLang="en-US" sz="2800" b="1">
              <a:ea typeface="宋体" pitchFamily="2" charset="-122"/>
            </a:endParaRPr>
          </a:p>
        </p:txBody>
      </p:sp>
      <p:sp>
        <p:nvSpPr>
          <p:cNvPr id="11268" name="Rectangle 5"/>
          <p:cNvSpPr>
            <a:spLocks noChangeArrowheads="1"/>
          </p:cNvSpPr>
          <p:nvPr/>
        </p:nvSpPr>
        <p:spPr bwMode="auto">
          <a:xfrm>
            <a:off x="319088" y="1577975"/>
            <a:ext cx="8505825" cy="4833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lIns="0" tIns="0" rIns="0" bIns="0"/>
          <a:lstStyle>
            <a:lvl1pPr marL="287338" indent="-287338"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just" eaLnBrk="1" hangingPunct="1">
              <a:lnSpc>
                <a:spcPct val="90000"/>
              </a:lnSpc>
              <a:spcBef>
                <a:spcPct val="50000"/>
              </a:spcBef>
              <a:buClr>
                <a:srgbClr val="00A6D6"/>
              </a:buClr>
              <a:buFontTx/>
              <a:buNone/>
            </a:pPr>
            <a:r>
              <a:rPr lang="zh-CN" altLang="en-US" sz="1000">
                <a:ea typeface="宋体" pitchFamily="2" charset="-122"/>
              </a:rPr>
              <a:t>      </a:t>
            </a:r>
          </a:p>
        </p:txBody>
      </p:sp>
      <p:sp>
        <p:nvSpPr>
          <p:cNvPr id="11269" name="矩形 4"/>
          <p:cNvSpPr>
            <a:spLocks noChangeArrowheads="1"/>
          </p:cNvSpPr>
          <p:nvPr/>
        </p:nvSpPr>
        <p:spPr bwMode="auto">
          <a:xfrm>
            <a:off x="304800" y="1600200"/>
            <a:ext cx="80772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zh-CN" sz="1800">
                <a:ea typeface="宋体" pitchFamily="2" charset="-122"/>
              </a:rPr>
              <a:t>1</a:t>
            </a:r>
            <a:r>
              <a:rPr lang="zh-CN" altLang="en-US" sz="1800">
                <a:ea typeface="宋体" pitchFamily="2" charset="-122"/>
              </a:rPr>
              <a:t>、</a:t>
            </a:r>
            <a:r>
              <a:rPr lang="en-US" altLang="zh-CN" sz="1800">
                <a:ea typeface="宋体" pitchFamily="2" charset="-122"/>
              </a:rPr>
              <a:t>buy limit </a:t>
            </a:r>
            <a:r>
              <a:rPr lang="zh-CN" altLang="en-US" sz="1800">
                <a:ea typeface="宋体" pitchFamily="2" charset="-122"/>
              </a:rPr>
              <a:t>：是跌到一个价位抢反弹。即行情正在下趺，你准备等它跌到期望的某个低位再买入，就可在那个位置挂一个</a:t>
            </a:r>
            <a:r>
              <a:rPr lang="en-US" altLang="zh-CN" sz="1800">
                <a:ea typeface="宋体" pitchFamily="2" charset="-122"/>
              </a:rPr>
              <a:t>Buy LImit</a:t>
            </a:r>
            <a:r>
              <a:rPr lang="zh-CN" altLang="en-US" sz="1800">
                <a:ea typeface="宋体" pitchFamily="2" charset="-122"/>
              </a:rPr>
              <a:t>。</a:t>
            </a:r>
            <a:br>
              <a:rPr lang="zh-CN" altLang="en-US" sz="1800">
                <a:ea typeface="宋体" pitchFamily="2" charset="-122"/>
              </a:rPr>
            </a:br>
            <a:r>
              <a:rPr lang="en-US" altLang="zh-CN" sz="1800">
                <a:ea typeface="宋体" pitchFamily="2" charset="-122"/>
              </a:rPr>
              <a:t>2</a:t>
            </a:r>
            <a:r>
              <a:rPr lang="zh-CN" altLang="en-US" sz="1800">
                <a:ea typeface="宋体" pitchFamily="2" charset="-122"/>
              </a:rPr>
              <a:t>、</a:t>
            </a:r>
            <a:r>
              <a:rPr lang="en-US" altLang="zh-CN" sz="1800">
                <a:ea typeface="宋体" pitchFamily="2" charset="-122"/>
              </a:rPr>
              <a:t>buy stop </a:t>
            </a:r>
            <a:r>
              <a:rPr lang="zh-CN" altLang="en-US" sz="1800">
                <a:ea typeface="宋体" pitchFamily="2" charset="-122"/>
              </a:rPr>
              <a:t>：是涨到一个价位追涨。即行情正在上升，你计划等它突破某个重要关口，再追买，就可在那个价位之上设一个</a:t>
            </a:r>
            <a:r>
              <a:rPr lang="en-US" altLang="zh-CN" sz="1800">
                <a:ea typeface="宋体" pitchFamily="2" charset="-122"/>
              </a:rPr>
              <a:t>Buy stop</a:t>
            </a:r>
            <a:r>
              <a:rPr lang="zh-CN" altLang="en-US" sz="1800">
                <a:ea typeface="宋体" pitchFamily="2" charset="-122"/>
              </a:rPr>
              <a:t>。</a:t>
            </a:r>
          </a:p>
        </p:txBody>
      </p:sp>
      <p:sp>
        <p:nvSpPr>
          <p:cNvPr id="11270" name="矩形 5"/>
          <p:cNvSpPr>
            <a:spLocks noChangeArrowheads="1"/>
          </p:cNvSpPr>
          <p:nvPr/>
        </p:nvSpPr>
        <p:spPr bwMode="auto">
          <a:xfrm>
            <a:off x="381000" y="2895600"/>
            <a:ext cx="7010400" cy="1477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zh-CN" altLang="en-US" sz="1800">
                <a:ea typeface="宋体" pitchFamily="2" charset="-122"/>
              </a:rPr>
              <a:t>例如：当前价格是</a:t>
            </a:r>
            <a:r>
              <a:rPr lang="en-US" altLang="zh-CN" sz="1800">
                <a:ea typeface="宋体" pitchFamily="2" charset="-122"/>
              </a:rPr>
              <a:t>1.9000</a:t>
            </a:r>
            <a:r>
              <a:rPr lang="zh-CN" altLang="en-US" sz="1800">
                <a:ea typeface="宋体" pitchFamily="2" charset="-122"/>
              </a:rPr>
              <a:t/>
            </a:r>
            <a:br>
              <a:rPr lang="zh-CN" altLang="en-US" sz="1800">
                <a:ea typeface="宋体" pitchFamily="2" charset="-122"/>
              </a:rPr>
            </a:br>
            <a:r>
              <a:rPr lang="zh-CN" altLang="en-US" sz="1800">
                <a:ea typeface="宋体" pitchFamily="2" charset="-122"/>
              </a:rPr>
              <a:t>            </a:t>
            </a:r>
            <a:r>
              <a:rPr lang="en-US" altLang="zh-CN" sz="1800">
                <a:ea typeface="宋体" pitchFamily="2" charset="-122"/>
              </a:rPr>
              <a:t>Buy Limit at 1.8900</a:t>
            </a:r>
            <a:br>
              <a:rPr lang="en-US" altLang="zh-CN" sz="1800">
                <a:ea typeface="宋体" pitchFamily="2" charset="-122"/>
              </a:rPr>
            </a:br>
            <a:r>
              <a:rPr lang="en-US" altLang="zh-CN" sz="1800">
                <a:ea typeface="宋体" pitchFamily="2" charset="-122"/>
              </a:rPr>
              <a:t>            Buy Stop at 1.9500</a:t>
            </a:r>
            <a:br>
              <a:rPr lang="en-US" altLang="zh-CN" sz="1800">
                <a:ea typeface="宋体" pitchFamily="2" charset="-122"/>
              </a:rPr>
            </a:br>
            <a:r>
              <a:rPr lang="en-US" altLang="zh-CN" sz="1800">
                <a:ea typeface="宋体" pitchFamily="2" charset="-122"/>
              </a:rPr>
              <a:t>            Sell Limit at 1.9100</a:t>
            </a:r>
            <a:br>
              <a:rPr lang="en-US" altLang="zh-CN" sz="1800">
                <a:ea typeface="宋体" pitchFamily="2" charset="-122"/>
              </a:rPr>
            </a:br>
            <a:r>
              <a:rPr lang="en-US" altLang="zh-CN" sz="1800">
                <a:ea typeface="宋体" pitchFamily="2" charset="-122"/>
              </a:rPr>
              <a:t>            Sell Stop at 1.8900</a:t>
            </a:r>
            <a:endParaRPr lang="zh-CN" altLang="en-US" sz="1800">
              <a:ea typeface="宋体" pitchFamily="2" charset="-122"/>
            </a:endParaRPr>
          </a:p>
        </p:txBody>
      </p:sp>
      <p:pic>
        <p:nvPicPr>
          <p:cNvPr id="11271" name="Picture 2" descr="http://hiphotos.baidu.com/arborwang/pic/item/76176f83cc1511ce6d8119ee.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91000" y="2906713"/>
            <a:ext cx="4114800" cy="3951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220818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685800" y="533400"/>
            <a:ext cx="7772400" cy="685800"/>
          </a:xfrm>
        </p:spPr>
        <p:txBody>
          <a:bodyPr/>
          <a:lstStyle/>
          <a:p>
            <a:pPr eaLnBrk="1" hangingPunct="1"/>
            <a:r>
              <a:rPr lang="en-US" altLang="zh-CN" sz="4000" smtClean="0">
                <a:ea typeface="宋体" pitchFamily="2" charset="-122"/>
              </a:rPr>
              <a:t>How to read Stock Quote</a:t>
            </a:r>
          </a:p>
        </p:txBody>
      </p:sp>
      <p:sp>
        <p:nvSpPr>
          <p:cNvPr id="12291" name="Rectangle 3"/>
          <p:cNvSpPr>
            <a:spLocks noGrp="1" noChangeArrowheads="1"/>
          </p:cNvSpPr>
          <p:nvPr>
            <p:ph type="subTitle" idx="1"/>
          </p:nvPr>
        </p:nvSpPr>
        <p:spPr>
          <a:xfrm>
            <a:off x="304800" y="1371600"/>
            <a:ext cx="3733800" cy="5029200"/>
          </a:xfrm>
        </p:spPr>
        <p:txBody>
          <a:bodyPr/>
          <a:lstStyle/>
          <a:p>
            <a:pPr algn="l" eaLnBrk="1" hangingPunct="1">
              <a:lnSpc>
                <a:spcPct val="90000"/>
              </a:lnSpc>
            </a:pPr>
            <a:r>
              <a:rPr lang="en-US" altLang="zh-CN" sz="1800" smtClean="0">
                <a:ea typeface="宋体" pitchFamily="2" charset="-122"/>
              </a:rPr>
              <a:t>52W high &amp; low</a:t>
            </a:r>
          </a:p>
          <a:p>
            <a:pPr algn="l" eaLnBrk="1" hangingPunct="1">
              <a:lnSpc>
                <a:spcPct val="90000"/>
              </a:lnSpc>
            </a:pPr>
            <a:r>
              <a:rPr lang="en-US" altLang="zh-CN" sz="1800" smtClean="0">
                <a:ea typeface="宋体" pitchFamily="2" charset="-122"/>
              </a:rPr>
              <a:t>Stock</a:t>
            </a:r>
          </a:p>
          <a:p>
            <a:pPr algn="l" eaLnBrk="1" hangingPunct="1">
              <a:lnSpc>
                <a:spcPct val="90000"/>
              </a:lnSpc>
            </a:pPr>
            <a:r>
              <a:rPr lang="en-US" altLang="zh-CN" sz="1800" smtClean="0">
                <a:ea typeface="宋体" pitchFamily="2" charset="-122"/>
              </a:rPr>
              <a:t>Ticker</a:t>
            </a:r>
          </a:p>
          <a:p>
            <a:pPr algn="l" eaLnBrk="1" hangingPunct="1">
              <a:lnSpc>
                <a:spcPct val="90000"/>
              </a:lnSpc>
            </a:pPr>
            <a:r>
              <a:rPr lang="en-US" altLang="zh-CN" sz="1800" smtClean="0">
                <a:ea typeface="宋体" pitchFamily="2" charset="-122"/>
              </a:rPr>
              <a:t>Div Yield and %  (div per shr/price per shr)</a:t>
            </a:r>
          </a:p>
          <a:p>
            <a:pPr algn="l" eaLnBrk="1" hangingPunct="1">
              <a:lnSpc>
                <a:spcPct val="90000"/>
              </a:lnSpc>
            </a:pPr>
            <a:r>
              <a:rPr lang="en-US" altLang="zh-CN" sz="1800" smtClean="0">
                <a:ea typeface="宋体" pitchFamily="2" charset="-122"/>
              </a:rPr>
              <a:t>P/E ratio </a:t>
            </a:r>
          </a:p>
          <a:p>
            <a:pPr algn="l" eaLnBrk="1" hangingPunct="1">
              <a:lnSpc>
                <a:spcPct val="90000"/>
              </a:lnSpc>
            </a:pPr>
            <a:r>
              <a:rPr lang="en-US" altLang="zh-CN" sz="1800" smtClean="0">
                <a:ea typeface="宋体" pitchFamily="2" charset="-122"/>
              </a:rPr>
              <a:t>volume (day vol. in hundreds)</a:t>
            </a:r>
          </a:p>
          <a:p>
            <a:pPr algn="l" eaLnBrk="1" hangingPunct="1">
              <a:lnSpc>
                <a:spcPct val="90000"/>
              </a:lnSpc>
            </a:pPr>
            <a:r>
              <a:rPr lang="en-US" altLang="zh-CN" sz="1800" smtClean="0">
                <a:ea typeface="宋体" pitchFamily="2" charset="-122"/>
              </a:rPr>
              <a:t>Day high &amp; low</a:t>
            </a:r>
          </a:p>
          <a:p>
            <a:pPr algn="l" eaLnBrk="1" hangingPunct="1">
              <a:lnSpc>
                <a:spcPct val="90000"/>
              </a:lnSpc>
            </a:pPr>
            <a:r>
              <a:rPr lang="en-US" altLang="zh-CN" sz="1800" smtClean="0">
                <a:ea typeface="宋体" pitchFamily="2" charset="-122"/>
              </a:rPr>
              <a:t>Day close (last price)  bold if 5% with prev cls</a:t>
            </a:r>
          </a:p>
          <a:p>
            <a:pPr algn="l" eaLnBrk="1" hangingPunct="1">
              <a:lnSpc>
                <a:spcPct val="90000"/>
              </a:lnSpc>
            </a:pPr>
            <a:r>
              <a:rPr lang="en-US" altLang="zh-CN" sz="1800" smtClean="0">
                <a:ea typeface="宋体" pitchFamily="2" charset="-122"/>
              </a:rPr>
              <a:t>Net change </a:t>
            </a:r>
          </a:p>
        </p:txBody>
      </p:sp>
      <p:pic>
        <p:nvPicPr>
          <p:cNvPr id="12292"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91000" y="1295400"/>
            <a:ext cx="4572000" cy="5140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40030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a:xfrm>
            <a:off x="685800" y="1787525"/>
            <a:ext cx="8139113" cy="1292225"/>
          </a:xfrm>
        </p:spPr>
        <p:txBody>
          <a:bodyPr/>
          <a:lstStyle/>
          <a:p>
            <a:pPr algn="l" eaLnBrk="1" hangingPunct="1"/>
            <a:r>
              <a:rPr lang="en-US" altLang="zh-TW" dirty="0" smtClean="0">
                <a:solidFill>
                  <a:schemeClr val="tx1"/>
                </a:solidFill>
                <a:ea typeface="新細明體" pitchFamily="18" charset="-120"/>
              </a:rPr>
              <a:t/>
            </a:r>
            <a:br>
              <a:rPr lang="en-US" altLang="zh-TW" dirty="0" smtClean="0">
                <a:solidFill>
                  <a:schemeClr val="tx1"/>
                </a:solidFill>
                <a:ea typeface="新細明體" pitchFamily="18" charset="-120"/>
              </a:rPr>
            </a:br>
            <a:r>
              <a:rPr lang="en-US" altLang="zh-CN" dirty="0" smtClean="0">
                <a:solidFill>
                  <a:schemeClr val="tx1"/>
                </a:solidFill>
                <a:ea typeface="新細明體" pitchFamily="18" charset="-120"/>
              </a:rPr>
              <a:t/>
            </a:r>
            <a:br>
              <a:rPr lang="en-US" altLang="zh-CN" dirty="0" smtClean="0">
                <a:solidFill>
                  <a:schemeClr val="tx1"/>
                </a:solidFill>
                <a:ea typeface="新細明體" pitchFamily="18" charset="-120"/>
              </a:rPr>
            </a:br>
            <a:r>
              <a:rPr lang="en-US" altLang="zh-TW" dirty="0" smtClean="0">
                <a:solidFill>
                  <a:schemeClr val="tx1"/>
                </a:solidFill>
                <a:ea typeface="新細明體" pitchFamily="18" charset="-120"/>
              </a:rPr>
              <a:t>Analyzing Stocks </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65539"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65540" name="Rectangle 4"/>
          <p:cNvSpPr>
            <a:spLocks noChangeArrowheads="1"/>
          </p:cNvSpPr>
          <p:nvPr/>
        </p:nvSpPr>
        <p:spPr bwMode="auto">
          <a:xfrm>
            <a:off x="319088" y="942975"/>
            <a:ext cx="8505825" cy="354013"/>
          </a:xfrm>
          <a:prstGeom prst="rect">
            <a:avLst/>
          </a:prstGeom>
          <a:noFill/>
          <a:ln w="9525" algn="ctr">
            <a:noFill/>
            <a:miter lim="800000"/>
            <a:headEnd/>
            <a:tailEnd/>
          </a:ln>
        </p:spPr>
        <p:txBody>
          <a:bodyPr lIns="0" tIns="0" rIns="0" bIns="0">
            <a:spAutoFit/>
          </a:bodyPr>
          <a:lstStyle/>
          <a:p>
            <a:pPr>
              <a:lnSpc>
                <a:spcPct val="83000"/>
              </a:lnSpc>
            </a:pPr>
            <a:r>
              <a:rPr lang="en-US" altLang="zh-CN" sz="2800" b="1"/>
              <a:t>Price Changing</a:t>
            </a:r>
            <a:endParaRPr lang="zh-CN" altLang="en-US" sz="2800" b="1"/>
          </a:p>
        </p:txBody>
      </p:sp>
      <p:sp>
        <p:nvSpPr>
          <p:cNvPr id="65541" name="Rectangle 5"/>
          <p:cNvSpPr>
            <a:spLocks noChangeArrowheads="1"/>
          </p:cNvSpPr>
          <p:nvPr/>
        </p:nvSpPr>
        <p:spPr bwMode="auto">
          <a:xfrm>
            <a:off x="169863" y="1577975"/>
            <a:ext cx="8193087"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b="1"/>
              <a:t>Stock prices change according to supply and demand. There are many factors influencing prices, the most important being earnings.</a:t>
            </a:r>
          </a:p>
          <a:p>
            <a:pPr marL="287338" indent="-287338">
              <a:spcBef>
                <a:spcPct val="20000"/>
              </a:spcBef>
              <a:buClr>
                <a:srgbClr val="00A6D6"/>
              </a:buClr>
              <a:buFont typeface="Arial" pitchFamily="34" charset="0"/>
              <a:buChar char="&gt;"/>
            </a:pPr>
            <a:endParaRPr lang="en-US" altLang="zh-CN" b="1"/>
          </a:p>
          <a:p>
            <a:pPr marL="287338" indent="-287338">
              <a:spcBef>
                <a:spcPct val="20000"/>
              </a:spcBef>
              <a:buClr>
                <a:srgbClr val="00A6D6"/>
              </a:buClr>
              <a:buFont typeface="Arial" pitchFamily="34" charset="0"/>
              <a:buChar char="&gt;"/>
            </a:pPr>
            <a:r>
              <a:rPr lang="en-US" altLang="zh-CN" b="1"/>
              <a:t>Earnings are the profit a company makes, and in the long run no company can survive without them. </a:t>
            </a:r>
          </a:p>
          <a:p>
            <a:pPr marL="287338" indent="-287338">
              <a:spcBef>
                <a:spcPct val="20000"/>
              </a:spcBef>
              <a:buClr>
                <a:srgbClr val="00A6D6"/>
              </a:buClr>
              <a:buFont typeface="Arial" pitchFamily="34" charset="0"/>
              <a:buChar char="&gt;"/>
            </a:pPr>
            <a:endParaRPr lang="en-US" altLang="zh-CN" b="1"/>
          </a:p>
          <a:p>
            <a:pPr marL="287338" indent="-287338">
              <a:spcBef>
                <a:spcPct val="20000"/>
              </a:spcBef>
              <a:buClr>
                <a:srgbClr val="00A6D6"/>
              </a:buClr>
              <a:buFont typeface="Arial" pitchFamily="34" charset="0"/>
              <a:buChar char="&gt;"/>
            </a:pPr>
            <a:r>
              <a:rPr lang="en-US" altLang="zh-CN" b="1"/>
              <a:t>Nobody really knows for sure why  stock prices change.</a:t>
            </a:r>
          </a:p>
          <a:p>
            <a:pPr marL="287338" indent="-287338">
              <a:spcBef>
                <a:spcPct val="20000"/>
              </a:spcBef>
              <a:buClr>
                <a:srgbClr val="00A6D6"/>
              </a:buClr>
              <a:buFont typeface="Arial" pitchFamily="34" charset="0"/>
              <a:buChar char="&gt;"/>
            </a:pPr>
            <a:endParaRPr lang="en-US" altLang="zh-CN" b="1"/>
          </a:p>
          <a:p>
            <a:pPr marL="287338" indent="-287338" algn="just">
              <a:lnSpc>
                <a:spcPct val="90000"/>
              </a:lnSpc>
              <a:spcBef>
                <a:spcPct val="50000"/>
              </a:spcBef>
              <a:buClr>
                <a:srgbClr val="00A6D6"/>
              </a:buClr>
              <a:buFont typeface="Arial" pitchFamily="34" charset="0"/>
              <a:buNone/>
            </a:pPr>
            <a:r>
              <a:rPr lang="zh-CN" altLang="en-US" sz="1000"/>
              <a:t>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66563"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66564" name="Rectangle 4"/>
          <p:cNvSpPr>
            <a:spLocks noChangeArrowheads="1"/>
          </p:cNvSpPr>
          <p:nvPr/>
        </p:nvSpPr>
        <p:spPr bwMode="auto">
          <a:xfrm>
            <a:off x="319088" y="942975"/>
            <a:ext cx="8505825" cy="354013"/>
          </a:xfrm>
          <a:prstGeom prst="rect">
            <a:avLst/>
          </a:prstGeom>
          <a:noFill/>
          <a:ln w="9525" algn="ctr">
            <a:noFill/>
            <a:miter lim="800000"/>
            <a:headEnd/>
            <a:tailEnd/>
          </a:ln>
        </p:spPr>
        <p:txBody>
          <a:bodyPr lIns="0" tIns="0" rIns="0" bIns="0">
            <a:spAutoFit/>
          </a:bodyPr>
          <a:lstStyle/>
          <a:p>
            <a:pPr>
              <a:lnSpc>
                <a:spcPct val="83000"/>
              </a:lnSpc>
            </a:pPr>
            <a:r>
              <a:rPr lang="en-US" altLang="zh-CN" sz="2800" b="1"/>
              <a:t>Stock Investment Features</a:t>
            </a:r>
            <a:endParaRPr lang="zh-CN" altLang="en-US" sz="2800" b="1"/>
          </a:p>
        </p:txBody>
      </p:sp>
      <p:sp>
        <p:nvSpPr>
          <p:cNvPr id="66565"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b="1"/>
              <a:t>Long term </a:t>
            </a:r>
          </a:p>
          <a:p>
            <a:pPr marL="287338" indent="-287338">
              <a:spcBef>
                <a:spcPct val="20000"/>
              </a:spcBef>
              <a:buClr>
                <a:srgbClr val="00A6D6"/>
              </a:buClr>
              <a:buFont typeface="Arial" pitchFamily="34" charset="0"/>
              <a:buChar char="&gt;"/>
            </a:pPr>
            <a:r>
              <a:rPr lang="en-US" altLang="zh-CN" sz="2000" b="1"/>
              <a:t>Clear investing goal and self-acceptance of risk</a:t>
            </a:r>
          </a:p>
          <a:p>
            <a:pPr marL="287338" indent="-287338">
              <a:spcBef>
                <a:spcPct val="20000"/>
              </a:spcBef>
              <a:buClr>
                <a:srgbClr val="00A6D6"/>
              </a:buClr>
              <a:buFont typeface="Arial" pitchFamily="34" charset="0"/>
              <a:buChar char="&gt;"/>
            </a:pPr>
            <a:r>
              <a:rPr lang="en-US" altLang="zh-CN" sz="2000" b="1"/>
              <a:t>Emphasize the risk control and have accurate risk budget</a:t>
            </a:r>
          </a:p>
          <a:p>
            <a:pPr marL="287338" indent="-287338">
              <a:spcBef>
                <a:spcPct val="20000"/>
              </a:spcBef>
              <a:buClr>
                <a:srgbClr val="00A6D6"/>
              </a:buClr>
              <a:buFont typeface="Arial" pitchFamily="34" charset="0"/>
              <a:buChar char="&gt;"/>
            </a:pPr>
            <a:r>
              <a:rPr lang="en-US" altLang="zh-CN" sz="2000" b="1"/>
              <a:t>Take eyes on the whole portfolio management</a:t>
            </a:r>
          </a:p>
          <a:p>
            <a:pPr marL="287338" indent="-287338">
              <a:spcBef>
                <a:spcPct val="20000"/>
              </a:spcBef>
              <a:buClr>
                <a:srgbClr val="00A6D6"/>
              </a:buClr>
              <a:buFont typeface="Arial" pitchFamily="34" charset="0"/>
              <a:buChar char="&gt;"/>
            </a:pPr>
            <a:r>
              <a:rPr lang="en-US" altLang="zh-CN" sz="2000" b="1"/>
              <a:t>Large orders to affect the whole market</a:t>
            </a:r>
          </a:p>
          <a:p>
            <a:pPr marL="287338" indent="-287338">
              <a:spcBef>
                <a:spcPct val="20000"/>
              </a:spcBef>
              <a:buClr>
                <a:srgbClr val="00A6D6"/>
              </a:buClr>
              <a:buFont typeface="Arial" pitchFamily="34" charset="0"/>
              <a:buChar char="&gt;"/>
            </a:pPr>
            <a:r>
              <a:rPr lang="en-US" altLang="zh-CN" sz="2000" b="1"/>
              <a:t>…</a:t>
            </a:r>
          </a:p>
          <a:p>
            <a:pPr marL="287338" indent="-287338">
              <a:spcBef>
                <a:spcPct val="20000"/>
              </a:spcBef>
              <a:buClr>
                <a:srgbClr val="00A6D6"/>
              </a:buClr>
              <a:buFont typeface="Arial" pitchFamily="34" charset="0"/>
              <a:buNone/>
            </a:pPr>
            <a:endParaRPr lang="en-US" altLang="zh-CN" sz="2000" b="1"/>
          </a:p>
          <a:p>
            <a:pPr marL="287338" indent="-287338">
              <a:spcBef>
                <a:spcPct val="20000"/>
              </a:spcBef>
              <a:buClr>
                <a:srgbClr val="00A6D6"/>
              </a:buClr>
              <a:buFont typeface="Arial" pitchFamily="34" charset="0"/>
              <a:buChar char="&gt;"/>
            </a:pPr>
            <a:endParaRPr lang="en-US" altLang="zh-CN" b="1"/>
          </a:p>
          <a:p>
            <a:pPr marL="287338" indent="-287338" algn="just">
              <a:lnSpc>
                <a:spcPct val="90000"/>
              </a:lnSpc>
              <a:spcBef>
                <a:spcPct val="50000"/>
              </a:spcBef>
              <a:buClr>
                <a:srgbClr val="00A6D6"/>
              </a:buClr>
              <a:buFont typeface="Arial" pitchFamily="34" charset="0"/>
              <a:buNone/>
            </a:pPr>
            <a:r>
              <a:rPr lang="zh-CN" altLang="en-US" sz="1000"/>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67587"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67588"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Two Analysis Models</a:t>
            </a:r>
            <a:endParaRPr lang="zh-CN" altLang="en-US" sz="3200" b="1"/>
          </a:p>
        </p:txBody>
      </p:sp>
      <p:sp>
        <p:nvSpPr>
          <p:cNvPr id="67589"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b="1"/>
              <a:t>Fundamental Analysis (Buying a Business)</a:t>
            </a:r>
          </a:p>
          <a:p>
            <a:pPr marL="627063" lvl="1" indent="-225425">
              <a:spcBef>
                <a:spcPct val="20000"/>
              </a:spcBef>
              <a:buClr>
                <a:schemeClr val="bg2"/>
              </a:buClr>
              <a:buFont typeface="Arial" pitchFamily="34" charset="0"/>
              <a:buChar char="–"/>
            </a:pPr>
            <a:r>
              <a:rPr lang="en-US" altLang="zh-CN"/>
              <a:t>fundamental analysis is a technique that attempts to determine a security’s value by focusing on underlying factors that affect a company's actual business and its future prospects. </a:t>
            </a:r>
          </a:p>
          <a:p>
            <a:pPr marL="627063" lvl="1" indent="-225425">
              <a:spcBef>
                <a:spcPct val="20000"/>
              </a:spcBef>
              <a:buClr>
                <a:schemeClr val="bg2"/>
              </a:buClr>
              <a:buFont typeface="Arial" pitchFamily="34" charset="0"/>
              <a:buChar char="–"/>
            </a:pPr>
            <a:r>
              <a:rPr lang="en-US" altLang="zh-CN"/>
              <a:t>It maintains that markets may mis-price a security in the short run but that the "correct" price will eventually be reached. Profits can be made by trading the mispriced security and then waiting for the market to recognize its "mistake" and reprice the security. </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Technical analysis (Buying the Numbers)</a:t>
            </a:r>
          </a:p>
          <a:p>
            <a:pPr marL="627063" lvl="1" indent="-225425">
              <a:spcBef>
                <a:spcPct val="20000"/>
              </a:spcBef>
              <a:buClr>
                <a:schemeClr val="bg2"/>
              </a:buClr>
              <a:buFont typeface="Arial" pitchFamily="34" charset="0"/>
              <a:buChar char="–"/>
            </a:pPr>
            <a:r>
              <a:rPr lang="en-US" altLang="zh-CN"/>
              <a:t>It maintains that all information is reflected already in the stock price,</a:t>
            </a:r>
          </a:p>
          <a:p>
            <a:pPr marL="627063" lvl="1" indent="-225425">
              <a:spcBef>
                <a:spcPct val="20000"/>
              </a:spcBef>
              <a:buClr>
                <a:schemeClr val="bg2"/>
              </a:buClr>
              <a:buFont typeface="Arial" pitchFamily="34" charset="0"/>
              <a:buChar char="–"/>
            </a:pPr>
            <a:r>
              <a:rPr lang="en-US" altLang="zh-CN"/>
              <a:t>Investors' emotional responses to price movements lead to recognizable price chart patterns. </a:t>
            </a:r>
          </a:p>
          <a:p>
            <a:pPr marL="627063" lvl="1" indent="-225425">
              <a:spcBef>
                <a:spcPct val="20000"/>
              </a:spcBef>
              <a:buClr>
                <a:schemeClr val="bg2"/>
              </a:buClr>
              <a:buFont typeface="Arial" pitchFamily="34" charset="0"/>
              <a:buChar char="–"/>
            </a:pPr>
            <a:r>
              <a:rPr lang="en-US" altLang="zh-CN"/>
              <a:t>Their price predictions are only extrapolations from historical price patterns. </a:t>
            </a:r>
          </a:p>
          <a:p>
            <a:pPr marL="287338" indent="-287338">
              <a:spcBef>
                <a:spcPct val="20000"/>
              </a:spcBef>
              <a:buClr>
                <a:srgbClr val="00A6D6"/>
              </a:buClr>
              <a:buFont typeface="Arial" pitchFamily="34" charset="0"/>
              <a:buChar char="&gt;"/>
            </a:pPr>
            <a:endParaRPr lang="en-US" altLang="zh-CN" sz="2000" b="1"/>
          </a:p>
          <a:p>
            <a:pPr marL="287338" indent="-287338" algn="just">
              <a:lnSpc>
                <a:spcPct val="90000"/>
              </a:lnSpc>
              <a:spcBef>
                <a:spcPct val="50000"/>
              </a:spcBef>
              <a:buClr>
                <a:srgbClr val="00A6D6"/>
              </a:buClr>
              <a:buFont typeface="Arial" pitchFamily="34" charset="0"/>
              <a:buNone/>
            </a:pPr>
            <a:r>
              <a:rPr lang="zh-CN" altLang="en-US" sz="1000"/>
              <a:t>      </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idx="1"/>
          </p:nvPr>
        </p:nvSpPr>
        <p:spPr/>
        <p:txBody>
          <a:bodyPr/>
          <a:lstStyle/>
          <a:p>
            <a:pPr eaLnBrk="1" hangingPunct="1"/>
            <a:r>
              <a:rPr lang="en-US" altLang="zh-CN" sz="3600" i="1" dirty="0" smtClean="0">
                <a:ea typeface="新細明體" pitchFamily="18" charset="-120"/>
              </a:rPr>
              <a:t>Fundamental Analysis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69635"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69636"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Approach</a:t>
            </a:r>
            <a:endParaRPr lang="zh-CN" altLang="en-US" sz="3200" b="1"/>
          </a:p>
        </p:txBody>
      </p:sp>
      <p:sp>
        <p:nvSpPr>
          <p:cNvPr id="69637"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b="1"/>
              <a:t>Top-down</a:t>
            </a:r>
          </a:p>
          <a:p>
            <a:pPr marL="627063" lvl="1" indent="-225425">
              <a:spcBef>
                <a:spcPct val="20000"/>
              </a:spcBef>
              <a:buClr>
                <a:schemeClr val="bg2"/>
              </a:buClr>
              <a:buFont typeface="Arial" pitchFamily="34" charset="0"/>
              <a:buChar char="–"/>
            </a:pPr>
            <a:r>
              <a:rPr lang="en-US" altLang="zh-CN" sz="1600"/>
              <a:t>Investor starts his analysis with global economics,  and then narrows his search down to regional/industry analysis. Finally he narrow his search to the best business in that area. </a:t>
            </a:r>
          </a:p>
          <a:p>
            <a:pPr marL="627063" lvl="1" indent="-225425">
              <a:spcBef>
                <a:spcPct val="20000"/>
              </a:spcBef>
              <a:buClr>
                <a:schemeClr val="bg2"/>
              </a:buClr>
              <a:buFont typeface="Arial" pitchFamily="34" charset="0"/>
              <a:buNone/>
            </a:pPr>
            <a:endParaRPr lang="en-US" altLang="zh-CN" sz="1600"/>
          </a:p>
          <a:p>
            <a:pPr marL="287338" indent="-287338">
              <a:spcBef>
                <a:spcPct val="20000"/>
              </a:spcBef>
              <a:buClr>
                <a:srgbClr val="00A6D6"/>
              </a:buClr>
              <a:buFont typeface="Arial" pitchFamily="34" charset="0"/>
              <a:buChar char="&gt;"/>
            </a:pPr>
            <a:r>
              <a:rPr lang="en-US" altLang="zh-CN" sz="2000" b="1"/>
              <a:t>Bottom-up</a:t>
            </a:r>
          </a:p>
          <a:p>
            <a:pPr marL="627063" lvl="1" indent="-225425">
              <a:spcBef>
                <a:spcPct val="20000"/>
              </a:spcBef>
              <a:buClr>
                <a:schemeClr val="bg2"/>
              </a:buClr>
              <a:buFont typeface="Arial" pitchFamily="34" charset="0"/>
              <a:buChar char="–"/>
            </a:pPr>
            <a:r>
              <a:rPr lang="en-US" altLang="zh-CN"/>
              <a:t>Investor starts his analysis with a specific business.</a:t>
            </a:r>
          </a:p>
          <a:p>
            <a:pPr marL="287338" indent="-287338">
              <a:spcBef>
                <a:spcPct val="20000"/>
              </a:spcBef>
              <a:buClr>
                <a:srgbClr val="00A6D6"/>
              </a:buClr>
              <a:buFont typeface="Arial" pitchFamily="34" charset="0"/>
              <a:buChar char="&gt;"/>
            </a:pPr>
            <a:endParaRPr lang="en-US" altLang="zh-CN" sz="2000" b="1"/>
          </a:p>
          <a:p>
            <a:pPr marL="287338" indent="-287338" algn="just">
              <a:lnSpc>
                <a:spcPct val="90000"/>
              </a:lnSpc>
              <a:spcBef>
                <a:spcPct val="50000"/>
              </a:spcBef>
              <a:buClr>
                <a:srgbClr val="00A6D6"/>
              </a:buClr>
              <a:buFont typeface="Arial" pitchFamily="34" charset="0"/>
              <a:buNone/>
            </a:pPr>
            <a:r>
              <a:rPr lang="zh-CN" altLang="en-US" sz="1000"/>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70659"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70660"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Factors</a:t>
            </a:r>
            <a:endParaRPr lang="zh-CN" altLang="en-US" sz="3200" b="1"/>
          </a:p>
        </p:txBody>
      </p:sp>
      <p:sp>
        <p:nvSpPr>
          <p:cNvPr id="70661"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b="1"/>
              <a:t>Company’s History and Current Status</a:t>
            </a:r>
          </a:p>
          <a:p>
            <a:pPr marL="627063" lvl="1" indent="-225425">
              <a:spcBef>
                <a:spcPct val="20000"/>
              </a:spcBef>
              <a:buClr>
                <a:schemeClr val="bg2"/>
              </a:buClr>
              <a:buFont typeface="Arial" pitchFamily="34" charset="0"/>
              <a:buChar char="–"/>
            </a:pPr>
            <a:r>
              <a:rPr lang="en-US" altLang="zh-CN"/>
              <a:t>Earning</a:t>
            </a:r>
          </a:p>
          <a:p>
            <a:pPr marL="627063" lvl="1" indent="-225425">
              <a:spcBef>
                <a:spcPct val="20000"/>
              </a:spcBef>
              <a:buClr>
                <a:schemeClr val="bg2"/>
              </a:buClr>
              <a:buFont typeface="Arial" pitchFamily="34" charset="0"/>
              <a:buChar char="–"/>
            </a:pPr>
            <a:r>
              <a:rPr lang="en-US" altLang="zh-CN"/>
              <a:t>Sales</a:t>
            </a:r>
          </a:p>
          <a:p>
            <a:pPr marL="627063" lvl="1" indent="-225425">
              <a:spcBef>
                <a:spcPct val="20000"/>
              </a:spcBef>
              <a:buClr>
                <a:schemeClr val="bg2"/>
              </a:buClr>
              <a:buFont typeface="Arial" pitchFamily="34" charset="0"/>
              <a:buChar char="–"/>
            </a:pPr>
            <a:r>
              <a:rPr lang="en-US" altLang="zh-CN"/>
              <a:t>Management</a:t>
            </a:r>
          </a:p>
          <a:p>
            <a:pPr marL="627063" lvl="1" indent="-225425">
              <a:spcBef>
                <a:spcPct val="20000"/>
              </a:spcBef>
              <a:buClr>
                <a:schemeClr val="bg2"/>
              </a:buClr>
              <a:buFont typeface="Arial" pitchFamily="34" charset="0"/>
              <a:buChar char="–"/>
            </a:pPr>
            <a:r>
              <a:rPr lang="en-US" altLang="zh-CN"/>
              <a:t>Governance</a:t>
            </a:r>
          </a:p>
          <a:p>
            <a:pPr marL="627063" lvl="1" indent="-225425">
              <a:spcBef>
                <a:spcPct val="20000"/>
              </a:spcBef>
              <a:buClr>
                <a:schemeClr val="bg2"/>
              </a:buClr>
              <a:buFont typeface="Arial" pitchFamily="34" charset="0"/>
              <a:buChar char="–"/>
            </a:pPr>
            <a:r>
              <a:rPr lang="en-US" altLang="zh-CN" b="1"/>
              <a:t>Balance Sheet/Income Statement/Cash-flow Statement</a:t>
            </a:r>
          </a:p>
          <a:p>
            <a:pPr marL="627063" lvl="1" indent="-225425">
              <a:spcBef>
                <a:spcPct val="20000"/>
              </a:spcBef>
              <a:buClr>
                <a:schemeClr val="bg2"/>
              </a:buClr>
              <a:buFont typeface="Arial" pitchFamily="34" charset="0"/>
              <a:buChar char="–"/>
            </a:pPr>
            <a:r>
              <a:rPr lang="en-US" altLang="zh-CN"/>
              <a:t>Strength of Products in Marketplace</a:t>
            </a:r>
          </a:p>
          <a:p>
            <a:pPr marL="627063" lvl="1" indent="-225425">
              <a:spcBef>
                <a:spcPct val="20000"/>
              </a:spcBef>
              <a:buClr>
                <a:schemeClr val="bg2"/>
              </a:buClr>
              <a:buFont typeface="Arial" pitchFamily="34" charset="0"/>
              <a:buChar char="–"/>
            </a:pPr>
            <a:r>
              <a:rPr lang="en-US" altLang="zh-CN"/>
              <a:t>…</a:t>
            </a:r>
          </a:p>
          <a:p>
            <a:pPr marL="287338" indent="-287338">
              <a:spcBef>
                <a:spcPct val="20000"/>
              </a:spcBef>
              <a:buClr>
                <a:srgbClr val="00A6D6"/>
              </a:buClr>
              <a:buFont typeface="Arial" pitchFamily="34" charset="0"/>
              <a:buChar char="&gt;"/>
            </a:pPr>
            <a:r>
              <a:rPr lang="en-US" altLang="zh-CN" sz="2000" b="1"/>
              <a:t>Industry Status</a:t>
            </a:r>
          </a:p>
          <a:p>
            <a:pPr marL="627063" lvl="1" indent="-225425">
              <a:spcBef>
                <a:spcPct val="20000"/>
              </a:spcBef>
              <a:buClr>
                <a:schemeClr val="bg2"/>
              </a:buClr>
              <a:buFont typeface="Arial" pitchFamily="34" charset="0"/>
              <a:buChar char="–"/>
            </a:pPr>
            <a:r>
              <a:rPr lang="en-US" altLang="zh-CN"/>
              <a:t>Market Shares</a:t>
            </a:r>
          </a:p>
          <a:p>
            <a:pPr marL="627063" lvl="1" indent="-225425">
              <a:spcBef>
                <a:spcPct val="20000"/>
              </a:spcBef>
              <a:buClr>
                <a:schemeClr val="bg2"/>
              </a:buClr>
              <a:buFont typeface="Arial" pitchFamily="34" charset="0"/>
              <a:buChar char="–"/>
            </a:pPr>
            <a:r>
              <a:rPr lang="en-US" altLang="zh-CN"/>
              <a:t>Industry Growth </a:t>
            </a:r>
          </a:p>
          <a:p>
            <a:pPr marL="627063" lvl="1" indent="-225425">
              <a:spcBef>
                <a:spcPct val="20000"/>
              </a:spcBef>
              <a:buClr>
                <a:schemeClr val="bg2"/>
              </a:buClr>
              <a:buFont typeface="Arial" pitchFamily="34" charset="0"/>
              <a:buChar char="–"/>
            </a:pPr>
            <a:r>
              <a:rPr lang="en-US" altLang="zh-CN"/>
              <a:t>Competition</a:t>
            </a:r>
          </a:p>
          <a:p>
            <a:pPr marL="627063" lvl="1" indent="-225425">
              <a:spcBef>
                <a:spcPct val="20000"/>
              </a:spcBef>
              <a:buClr>
                <a:schemeClr val="bg2"/>
              </a:buClr>
              <a:buFont typeface="Arial" pitchFamily="34" charset="0"/>
              <a:buChar char="–"/>
            </a:pPr>
            <a:r>
              <a:rPr lang="en-US" altLang="zh-CN"/>
              <a:t>Regulation</a:t>
            </a:r>
          </a:p>
          <a:p>
            <a:pPr marL="627063" lvl="1" indent="-225425">
              <a:spcBef>
                <a:spcPct val="20000"/>
              </a:spcBef>
              <a:buClr>
                <a:schemeClr val="bg2"/>
              </a:buClr>
              <a:buFont typeface="Arial" pitchFamily="34" charset="0"/>
              <a:buChar char="–"/>
            </a:pPr>
            <a:r>
              <a:rPr lang="en-US" altLang="zh-CN"/>
              <a:t>…</a:t>
            </a:r>
          </a:p>
          <a:p>
            <a:pPr marL="627063" lvl="1" indent="-225425">
              <a:spcBef>
                <a:spcPct val="20000"/>
              </a:spcBef>
              <a:buClr>
                <a:schemeClr val="bg2"/>
              </a:buClr>
              <a:buFont typeface="Arial" pitchFamily="34" charset="0"/>
              <a:buChar char="–"/>
            </a:pPr>
            <a:endParaRPr lang="en-US" altLang="zh-CN"/>
          </a:p>
          <a:p>
            <a:pPr marL="287338" indent="-287338">
              <a:spcBef>
                <a:spcPct val="20000"/>
              </a:spcBef>
              <a:buClr>
                <a:srgbClr val="00A6D6"/>
              </a:buClr>
              <a:buFont typeface="Arial" pitchFamily="34" charset="0"/>
              <a:buChar char="&gt;"/>
            </a:pPr>
            <a:endParaRPr lang="en-US" altLang="zh-CN" sz="2000" b="1"/>
          </a:p>
          <a:p>
            <a:pPr marL="287338" indent="-287338" algn="just">
              <a:lnSpc>
                <a:spcPct val="90000"/>
              </a:lnSpc>
              <a:spcBef>
                <a:spcPct val="50000"/>
              </a:spcBef>
              <a:buClr>
                <a:srgbClr val="00A6D6"/>
              </a:buClr>
              <a:buFont typeface="Arial" pitchFamily="34" charset="0"/>
              <a:buNone/>
            </a:pPr>
            <a:r>
              <a:rPr lang="zh-CN" altLang="en-US" sz="1000"/>
              <a:t>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71683"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71684"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Measurements</a:t>
            </a:r>
            <a:endParaRPr lang="zh-CN" altLang="en-US" sz="3200" b="1"/>
          </a:p>
        </p:txBody>
      </p:sp>
      <p:sp>
        <p:nvSpPr>
          <p:cNvPr id="71685"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b="1"/>
              <a:t>Price/Book Ratio(PB)</a:t>
            </a:r>
          </a:p>
          <a:p>
            <a:pPr marL="287338" indent="-287338">
              <a:spcBef>
                <a:spcPct val="20000"/>
              </a:spcBef>
              <a:buClr>
                <a:srgbClr val="00A6D6"/>
              </a:buClr>
              <a:buFont typeface="Arial" pitchFamily="34" charset="0"/>
              <a:buChar char="&gt;"/>
            </a:pPr>
            <a:r>
              <a:rPr lang="en-US" altLang="zh-CN" sz="2000" b="1"/>
              <a:t>Price/Free Cash Flow Ratio</a:t>
            </a:r>
          </a:p>
          <a:p>
            <a:pPr marL="287338" indent="-287338">
              <a:spcBef>
                <a:spcPct val="20000"/>
              </a:spcBef>
              <a:buClr>
                <a:srgbClr val="00A6D6"/>
              </a:buClr>
              <a:buFont typeface="Arial" pitchFamily="34" charset="0"/>
              <a:buChar char="&gt;"/>
            </a:pPr>
            <a:r>
              <a:rPr lang="en-US" altLang="zh-CN" sz="2000" b="1" u="sng"/>
              <a:t>Price/Earning Ratio (P/E)</a:t>
            </a:r>
          </a:p>
          <a:p>
            <a:pPr marL="287338" indent="-287338">
              <a:spcBef>
                <a:spcPct val="20000"/>
              </a:spcBef>
              <a:buClr>
                <a:srgbClr val="00A6D6"/>
              </a:buClr>
              <a:buFont typeface="Arial" pitchFamily="34" charset="0"/>
              <a:buChar char="&gt;"/>
            </a:pPr>
            <a:r>
              <a:rPr lang="en-US" altLang="zh-CN" sz="2000" b="1"/>
              <a:t>Price/Sales Ratio</a:t>
            </a:r>
          </a:p>
          <a:p>
            <a:pPr marL="287338" indent="-287338">
              <a:spcBef>
                <a:spcPct val="20000"/>
              </a:spcBef>
              <a:buClr>
                <a:srgbClr val="00A6D6"/>
              </a:buClr>
              <a:buFont typeface="Arial" pitchFamily="34" charset="0"/>
              <a:buChar char="&gt;"/>
            </a:pPr>
            <a:r>
              <a:rPr lang="en-US" altLang="zh-CN" sz="2000" b="1"/>
              <a:t>Revenue/Share</a:t>
            </a:r>
          </a:p>
          <a:p>
            <a:pPr marL="287338" indent="-287338">
              <a:spcBef>
                <a:spcPct val="20000"/>
              </a:spcBef>
              <a:buClr>
                <a:srgbClr val="00A6D6"/>
              </a:buClr>
              <a:buFont typeface="Arial" pitchFamily="34" charset="0"/>
              <a:buChar char="&gt;"/>
            </a:pPr>
            <a:r>
              <a:rPr lang="en-US" altLang="zh-CN" sz="2000" b="1"/>
              <a:t>Operation Income/Share</a:t>
            </a:r>
          </a:p>
          <a:p>
            <a:pPr marL="287338" indent="-287338">
              <a:spcBef>
                <a:spcPct val="20000"/>
              </a:spcBef>
              <a:buClr>
                <a:srgbClr val="00A6D6"/>
              </a:buClr>
              <a:buFont typeface="Arial" pitchFamily="34" charset="0"/>
              <a:buChar char="&gt;"/>
            </a:pPr>
            <a:r>
              <a:rPr lang="en-US" altLang="zh-CN" sz="2000" b="1" u="sng"/>
              <a:t>EPS (Earnings Per Share)</a:t>
            </a:r>
          </a:p>
          <a:p>
            <a:pPr marL="287338" indent="-287338">
              <a:spcBef>
                <a:spcPct val="20000"/>
              </a:spcBef>
              <a:buClr>
                <a:srgbClr val="00A6D6"/>
              </a:buClr>
              <a:buFont typeface="Arial" pitchFamily="34" charset="0"/>
              <a:buChar char="&gt;"/>
            </a:pPr>
            <a:r>
              <a:rPr lang="en-US" altLang="zh-CN" sz="2000" b="1"/>
              <a:t>Equity/Share</a:t>
            </a:r>
          </a:p>
          <a:p>
            <a:pPr marL="287338" indent="-287338">
              <a:spcBef>
                <a:spcPct val="20000"/>
              </a:spcBef>
              <a:buClr>
                <a:srgbClr val="00A6D6"/>
              </a:buClr>
              <a:buFont typeface="Arial" pitchFamily="34" charset="0"/>
              <a:buChar char="&gt;"/>
            </a:pPr>
            <a:r>
              <a:rPr lang="en-US" altLang="zh-CN" sz="2000" b="1"/>
              <a:t>…</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lgn="just">
              <a:lnSpc>
                <a:spcPct val="90000"/>
              </a:lnSpc>
              <a:spcBef>
                <a:spcPct val="50000"/>
              </a:spcBef>
              <a:buClr>
                <a:srgbClr val="00A6D6"/>
              </a:buClr>
              <a:buFont typeface="Arial" pitchFamily="34" charset="0"/>
              <a:buNone/>
            </a:pPr>
            <a:r>
              <a:rPr lang="zh-CN" altLang="en-US" sz="1000"/>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a:lstStyle/>
          <a:p>
            <a:r>
              <a:rPr lang="en-US" altLang="zh-CN" smtClean="0">
                <a:ea typeface="宋体" pitchFamily="2" charset="-122"/>
              </a:rPr>
              <a:t>Content</a:t>
            </a:r>
            <a:endParaRPr lang="zh-CN" altLang="en-US" smtClean="0">
              <a:ea typeface="宋体" pitchFamily="2" charset="-122"/>
            </a:endParaRPr>
          </a:p>
        </p:txBody>
      </p:sp>
      <p:sp>
        <p:nvSpPr>
          <p:cNvPr id="3075" name="内容占位符 2"/>
          <p:cNvSpPr>
            <a:spLocks noGrp="1"/>
          </p:cNvSpPr>
          <p:nvPr>
            <p:ph idx="1"/>
          </p:nvPr>
        </p:nvSpPr>
        <p:spPr/>
        <p:txBody>
          <a:bodyPr/>
          <a:lstStyle/>
          <a:p>
            <a:r>
              <a:rPr lang="en-US" altLang="zh-CN" b="1" dirty="0" smtClean="0">
                <a:ea typeface="宋体" pitchFamily="2" charset="-122"/>
              </a:rPr>
              <a:t>Order Type</a:t>
            </a:r>
          </a:p>
          <a:p>
            <a:r>
              <a:rPr lang="en-US" altLang="zh-CN" b="1" dirty="0" smtClean="0">
                <a:ea typeface="宋体" pitchFamily="2" charset="-122"/>
              </a:rPr>
              <a:t>Stock Analysis</a:t>
            </a:r>
          </a:p>
          <a:p>
            <a:pPr lvl="1"/>
            <a:r>
              <a:rPr lang="en-US" altLang="zh-CN" dirty="0" smtClean="0">
                <a:ea typeface="新細明體" pitchFamily="18" charset="-120"/>
              </a:rPr>
              <a:t>Fundamental Analysis </a:t>
            </a:r>
          </a:p>
          <a:p>
            <a:pPr lvl="1"/>
            <a:r>
              <a:rPr lang="en-US" altLang="zh-CN" dirty="0" smtClean="0">
                <a:ea typeface="新細明體" pitchFamily="18" charset="-120"/>
              </a:rPr>
              <a:t>Technical Analysis</a:t>
            </a:r>
          </a:p>
        </p:txBody>
      </p:sp>
    </p:spTree>
    <p:extLst>
      <p:ext uri="{BB962C8B-B14F-4D97-AF65-F5344CB8AC3E}">
        <p14:creationId xmlns:p14="http://schemas.microsoft.com/office/powerpoint/2010/main" xmlns="" val="18219490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72707"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72708"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Equity Pricing Models</a:t>
            </a:r>
          </a:p>
        </p:txBody>
      </p:sp>
      <p:sp>
        <p:nvSpPr>
          <p:cNvPr id="72709"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b="1"/>
              <a:t>P/E Ratio Pricing Model</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Dividend Discount Model (DDM)</a:t>
            </a:r>
            <a:br>
              <a:rPr lang="en-US" altLang="zh-CN" sz="2000" b="1"/>
            </a:br>
            <a:endParaRPr lang="en-US" altLang="zh-CN" sz="2000" b="1"/>
          </a:p>
          <a:p>
            <a:pPr marL="287338" indent="-287338">
              <a:spcBef>
                <a:spcPct val="20000"/>
              </a:spcBef>
              <a:buClr>
                <a:srgbClr val="00A6D6"/>
              </a:buClr>
              <a:buFont typeface="Arial" pitchFamily="34" charset="0"/>
              <a:buChar char="&gt;"/>
            </a:pPr>
            <a:r>
              <a:rPr lang="en-US" altLang="zh-CN" sz="2000" b="1"/>
              <a:t>Capital Asset Pricing Model (CAPM)</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Arbitrage pricing theory (APT) </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lgn="just">
              <a:lnSpc>
                <a:spcPct val="90000"/>
              </a:lnSpc>
              <a:spcBef>
                <a:spcPct val="50000"/>
              </a:spcBef>
              <a:buClr>
                <a:srgbClr val="00A6D6"/>
              </a:buClr>
              <a:buFont typeface="Arial" pitchFamily="34" charset="0"/>
              <a:buNone/>
            </a:pPr>
            <a:r>
              <a:rPr lang="zh-CN" altLang="en-US" sz="1000"/>
              <a:t>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idx="1"/>
          </p:nvPr>
        </p:nvSpPr>
        <p:spPr/>
        <p:txBody>
          <a:bodyPr/>
          <a:lstStyle/>
          <a:p>
            <a:pPr eaLnBrk="1" hangingPunct="1"/>
            <a:r>
              <a:rPr lang="en-US" altLang="zh-CN" sz="3600" i="1" smtClean="0">
                <a:ea typeface="新細明體" pitchFamily="18" charset="-120"/>
              </a:rPr>
              <a:t>Technical Analysis </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74755"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74756"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Principle</a:t>
            </a:r>
            <a:endParaRPr lang="zh-CN" altLang="en-US" sz="3200" b="1"/>
          </a:p>
        </p:txBody>
      </p:sp>
      <p:sp>
        <p:nvSpPr>
          <p:cNvPr id="74757"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b="1" dirty="0"/>
              <a:t>Price Discounts </a:t>
            </a:r>
            <a:r>
              <a:rPr lang="en-US" altLang="zh-CN" sz="2000" b="1" dirty="0" smtClean="0"/>
              <a:t>Everything </a:t>
            </a:r>
            <a:r>
              <a:rPr lang="zh-CN" altLang="en-US" sz="2000" b="1" dirty="0" smtClean="0"/>
              <a:t>价格反映一切</a:t>
            </a:r>
            <a:endParaRPr lang="en-US" altLang="zh-CN" sz="2000" b="1" dirty="0"/>
          </a:p>
          <a:p>
            <a:pPr marL="627063" lvl="1" indent="-225425">
              <a:spcBef>
                <a:spcPct val="20000"/>
              </a:spcBef>
              <a:buClr>
                <a:schemeClr val="bg2"/>
              </a:buClr>
              <a:buFont typeface="Arial" pitchFamily="34" charset="0"/>
              <a:buChar char="–"/>
            </a:pPr>
            <a:endParaRPr lang="en-US" altLang="zh-CN" sz="2000" dirty="0"/>
          </a:p>
          <a:p>
            <a:pPr marL="287338" indent="-287338">
              <a:spcBef>
                <a:spcPct val="20000"/>
              </a:spcBef>
              <a:buClr>
                <a:srgbClr val="00A6D6"/>
              </a:buClr>
              <a:buFont typeface="Arial" pitchFamily="34" charset="0"/>
              <a:buChar char="&gt;"/>
            </a:pPr>
            <a:r>
              <a:rPr lang="en-US" altLang="zh-CN" sz="2000" b="1" dirty="0"/>
              <a:t>Prices move in </a:t>
            </a:r>
            <a:r>
              <a:rPr lang="en-US" altLang="zh-CN" sz="2000" b="1" dirty="0" smtClean="0"/>
              <a:t>trends </a:t>
            </a:r>
            <a:r>
              <a:rPr lang="zh-CN" altLang="en-US" sz="2000" b="1" dirty="0" smtClean="0"/>
              <a:t>价格变动是有趋势</a:t>
            </a:r>
            <a:endParaRPr lang="en-US" altLang="zh-CN" sz="2000" b="1" dirty="0"/>
          </a:p>
          <a:p>
            <a:pPr marL="627063" lvl="1" indent="-225425">
              <a:spcBef>
                <a:spcPct val="20000"/>
              </a:spcBef>
              <a:buClr>
                <a:schemeClr val="bg2"/>
              </a:buClr>
              <a:buFont typeface="Arial" pitchFamily="34" charset="0"/>
              <a:buChar char="–"/>
            </a:pPr>
            <a:endParaRPr lang="en-US" altLang="zh-CN" sz="2000" dirty="0"/>
          </a:p>
          <a:p>
            <a:pPr marL="287338" indent="-287338">
              <a:spcBef>
                <a:spcPct val="20000"/>
              </a:spcBef>
              <a:buClr>
                <a:srgbClr val="00A6D6"/>
              </a:buClr>
              <a:buFont typeface="Arial" pitchFamily="34" charset="0"/>
              <a:buChar char="&gt;"/>
            </a:pPr>
            <a:r>
              <a:rPr lang="en-US" altLang="zh-CN" sz="2000" b="1" dirty="0"/>
              <a:t>History repeats itself </a:t>
            </a:r>
            <a:r>
              <a:rPr lang="zh-CN" altLang="en-US" sz="2000" b="1" dirty="0" smtClean="0"/>
              <a:t>历史会重演</a:t>
            </a:r>
            <a:endParaRPr lang="en-US" altLang="zh-CN" sz="2000" b="1" dirty="0"/>
          </a:p>
          <a:p>
            <a:pPr marL="287338" indent="-287338">
              <a:spcBef>
                <a:spcPct val="20000"/>
              </a:spcBef>
              <a:buClr>
                <a:srgbClr val="00A6D6"/>
              </a:buClr>
              <a:buFont typeface="Arial" pitchFamily="34" charset="0"/>
              <a:buChar char="&gt;"/>
            </a:pPr>
            <a:endParaRPr lang="en-US" altLang="zh-CN" sz="2000" b="1" dirty="0"/>
          </a:p>
          <a:p>
            <a:pPr marL="287338" indent="-287338">
              <a:spcBef>
                <a:spcPct val="20000"/>
              </a:spcBef>
              <a:buClr>
                <a:srgbClr val="00A6D6"/>
              </a:buClr>
              <a:buFont typeface="Arial" pitchFamily="34" charset="0"/>
              <a:buChar char="&gt;"/>
            </a:pPr>
            <a:endParaRPr lang="en-US" altLang="zh-CN" sz="2000" b="1" dirty="0"/>
          </a:p>
          <a:p>
            <a:pPr marL="287338" indent="-287338">
              <a:spcBef>
                <a:spcPct val="20000"/>
              </a:spcBef>
              <a:buClr>
                <a:srgbClr val="00A6D6"/>
              </a:buClr>
            </a:pPr>
            <a:r>
              <a:rPr lang="en-US" altLang="zh-CN" sz="2000" b="1" dirty="0"/>
              <a:t>**</a:t>
            </a:r>
            <a:r>
              <a:rPr lang="zh-CN" altLang="en-US" sz="2000" b="1" dirty="0"/>
              <a:t> </a:t>
            </a:r>
            <a:r>
              <a:rPr lang="en-US" altLang="zh-CN" sz="2000" b="1" dirty="0"/>
              <a:t>Not Just for Stock</a:t>
            </a:r>
          </a:p>
          <a:p>
            <a:pPr marL="287338" indent="-287338" algn="just">
              <a:lnSpc>
                <a:spcPct val="90000"/>
              </a:lnSpc>
              <a:spcBef>
                <a:spcPct val="50000"/>
              </a:spcBef>
              <a:buClr>
                <a:srgbClr val="00A6D6"/>
              </a:buClr>
              <a:buFont typeface="Arial" pitchFamily="34" charset="0"/>
              <a:buNone/>
            </a:pPr>
            <a:r>
              <a:rPr lang="zh-CN" altLang="en-US" sz="1000" dirty="0"/>
              <a:t>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17500" y="544513"/>
            <a:ext cx="8637588" cy="762000"/>
          </a:xfrm>
        </p:spPr>
        <p:txBody>
          <a:bodyPr/>
          <a:lstStyle/>
          <a:p>
            <a:r>
              <a:rPr lang="zh-CN" altLang="en-US" dirty="0" smtClean="0">
                <a:latin typeface="宋体" pitchFamily="2" charset="-122"/>
                <a:ea typeface="宋体" pitchFamily="2" charset="-122"/>
              </a:rPr>
              <a:t>市场行为包容一切</a:t>
            </a:r>
          </a:p>
        </p:txBody>
      </p:sp>
      <p:sp>
        <p:nvSpPr>
          <p:cNvPr id="9219" name="Rectangle 3"/>
          <p:cNvSpPr>
            <a:spLocks noGrp="1" noChangeArrowheads="1"/>
          </p:cNvSpPr>
          <p:nvPr>
            <p:ph type="body" idx="1"/>
          </p:nvPr>
        </p:nvSpPr>
        <p:spPr>
          <a:xfrm>
            <a:off x="539552" y="2017713"/>
            <a:ext cx="8116888" cy="4114800"/>
          </a:xfrm>
        </p:spPr>
        <p:txBody>
          <a:bodyPr/>
          <a:lstStyle/>
          <a:p>
            <a:pPr>
              <a:lnSpc>
                <a:spcPct val="90000"/>
              </a:lnSpc>
            </a:pPr>
            <a:r>
              <a:rPr lang="en-US" altLang="zh-CN" sz="2800" dirty="0" smtClean="0">
                <a:latin typeface="Times New Roman" pitchFamily="18" charset="0"/>
                <a:ea typeface="宋体" pitchFamily="2" charset="-122"/>
              </a:rPr>
              <a:t>“</a:t>
            </a:r>
            <a:r>
              <a:rPr lang="zh-CN" altLang="en-US" sz="2800" dirty="0" smtClean="0">
                <a:latin typeface="宋体" pitchFamily="2" charset="-122"/>
                <a:ea typeface="宋体" pitchFamily="2" charset="-122"/>
              </a:rPr>
              <a:t>市场行为包容一切</a:t>
            </a:r>
            <a:r>
              <a:rPr lang="zh-CN" altLang="en-US" sz="2800" dirty="0" smtClean="0">
                <a:latin typeface="Times New Roman" pitchFamily="18" charset="0"/>
                <a:ea typeface="宋体" pitchFamily="2" charset="-122"/>
              </a:rPr>
              <a:t>”</a:t>
            </a:r>
            <a:r>
              <a:rPr lang="zh-CN" altLang="en-US" sz="2800" dirty="0" smtClean="0">
                <a:latin typeface="宋体" pitchFamily="2" charset="-122"/>
                <a:ea typeface="宋体" pitchFamily="2" charset="-122"/>
              </a:rPr>
              <a:t>是技术分析的基石。</a:t>
            </a:r>
          </a:p>
          <a:p>
            <a:pPr>
              <a:lnSpc>
                <a:spcPct val="90000"/>
              </a:lnSpc>
            </a:pPr>
            <a:r>
              <a:rPr lang="zh-CN" altLang="en-US" sz="2800" dirty="0" smtClean="0">
                <a:latin typeface="宋体" pitchFamily="2" charset="-122"/>
                <a:ea typeface="宋体" pitchFamily="2" charset="-122"/>
              </a:rPr>
              <a:t>技术分析者认为，任何可能影响股票、期货市场价格的因素</a:t>
            </a:r>
            <a:r>
              <a:rPr lang="en-US" altLang="zh-CN" sz="2800" dirty="0" smtClean="0">
                <a:latin typeface="Times New Roman" pitchFamily="18" charset="0"/>
                <a:ea typeface="宋体" pitchFamily="2" charset="-122"/>
              </a:rPr>
              <a:t>———</a:t>
            </a:r>
            <a:r>
              <a:rPr lang="zh-CN" altLang="en-US" sz="2800" dirty="0" smtClean="0">
                <a:latin typeface="宋体" pitchFamily="2" charset="-122"/>
                <a:ea typeface="宋体" pitchFamily="2" charset="-122"/>
              </a:rPr>
              <a:t>基础的、政治的、心理的或其他</a:t>
            </a:r>
            <a:r>
              <a:rPr lang="en-US" altLang="zh-CN" sz="2800" dirty="0" smtClean="0">
                <a:latin typeface="Times New Roman" pitchFamily="18" charset="0"/>
                <a:ea typeface="宋体" pitchFamily="2" charset="-122"/>
              </a:rPr>
              <a:t>——</a:t>
            </a:r>
            <a:r>
              <a:rPr lang="zh-CN" altLang="en-US" sz="2800" dirty="0" smtClean="0">
                <a:latin typeface="宋体" pitchFamily="2" charset="-122"/>
                <a:ea typeface="宋体" pitchFamily="2" charset="-122"/>
              </a:rPr>
              <a:t>实际上都反映在其价格之中，而价格变化必定反映供求关系。技术分析者只研究价格变化就足够了，而不必研究造成价格变动的内在因素。</a:t>
            </a:r>
          </a:p>
          <a:p>
            <a:pPr>
              <a:lnSpc>
                <a:spcPct val="90000"/>
              </a:lnSpc>
            </a:pPr>
            <a:r>
              <a:rPr lang="zh-CN" altLang="en-US" sz="2800" dirty="0" smtClean="0">
                <a:latin typeface="宋体" pitchFamily="2" charset="-122"/>
                <a:ea typeface="宋体" pitchFamily="2" charset="-122"/>
              </a:rPr>
              <a:t>技术分析者所使用的图表等工具之所以发生作用，是因为这些工具本身如实地描述了市场参与者的行为，使我们能够把握市场参与者对市场的反应，从而把握市场的未来趋势。</a:t>
            </a:r>
          </a:p>
        </p:txBody>
      </p:sp>
    </p:spTree>
    <p:extLst>
      <p:ext uri="{BB962C8B-B14F-4D97-AF65-F5344CB8AC3E}">
        <p14:creationId xmlns:p14="http://schemas.microsoft.com/office/powerpoint/2010/main" xmlns="" val="34152841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17500" y="544513"/>
            <a:ext cx="8637588" cy="762000"/>
          </a:xfrm>
        </p:spPr>
        <p:txBody>
          <a:bodyPr/>
          <a:lstStyle/>
          <a:p>
            <a:r>
              <a:rPr lang="zh-CN" altLang="en-US" smtClean="0">
                <a:latin typeface="宋体" pitchFamily="2" charset="-122"/>
                <a:ea typeface="宋体" pitchFamily="2" charset="-122"/>
              </a:rPr>
              <a:t>价格以趋势方式演变</a:t>
            </a:r>
          </a:p>
        </p:txBody>
      </p:sp>
      <p:sp>
        <p:nvSpPr>
          <p:cNvPr id="10243" name="Rectangle 3"/>
          <p:cNvSpPr>
            <a:spLocks noGrp="1" noChangeArrowheads="1"/>
          </p:cNvSpPr>
          <p:nvPr>
            <p:ph type="body" idx="1"/>
          </p:nvPr>
        </p:nvSpPr>
        <p:spPr/>
        <p:txBody>
          <a:bodyPr/>
          <a:lstStyle/>
          <a:p>
            <a:r>
              <a:rPr lang="en-US" altLang="zh-CN" sz="2800" smtClean="0">
                <a:latin typeface="Times New Roman" pitchFamily="18" charset="0"/>
                <a:ea typeface="宋体" pitchFamily="2" charset="-122"/>
              </a:rPr>
              <a:t>“</a:t>
            </a:r>
            <a:r>
              <a:rPr lang="zh-CN" altLang="en-US" sz="2800" smtClean="0">
                <a:latin typeface="宋体" pitchFamily="2" charset="-122"/>
                <a:ea typeface="宋体" pitchFamily="2" charset="-122"/>
              </a:rPr>
              <a:t>趋势</a:t>
            </a:r>
            <a:r>
              <a:rPr lang="zh-CN" altLang="en-US" sz="2800" smtClean="0">
                <a:latin typeface="Times New Roman" pitchFamily="18" charset="0"/>
                <a:ea typeface="宋体" pitchFamily="2" charset="-122"/>
              </a:rPr>
              <a:t>”</a:t>
            </a:r>
            <a:r>
              <a:rPr lang="zh-CN" altLang="en-US" sz="2800" smtClean="0">
                <a:latin typeface="宋体" pitchFamily="2" charset="-122"/>
                <a:ea typeface="宋体" pitchFamily="2" charset="-122"/>
              </a:rPr>
              <a:t>概念是技术分析的核心。</a:t>
            </a:r>
          </a:p>
          <a:p>
            <a:r>
              <a:rPr lang="zh-CN" altLang="en-US" sz="2800" smtClean="0">
                <a:latin typeface="宋体" pitchFamily="2" charset="-122"/>
                <a:ea typeface="宋体" pitchFamily="2" charset="-122"/>
              </a:rPr>
              <a:t>技术分析者认为，市场确有趋势可循，而且当前的市场趋势有势能或惯性，只有当它走到趋势的尽头，它才会掉头反向。</a:t>
            </a:r>
          </a:p>
          <a:p>
            <a:r>
              <a:rPr lang="zh-CN" altLang="en-US" sz="2800" smtClean="0">
                <a:latin typeface="宋体" pitchFamily="2" charset="-122"/>
                <a:ea typeface="宋体" pitchFamily="2" charset="-122"/>
              </a:rPr>
              <a:t>研究价格图表的全部意义，就是要辩识出趋势发展的早期形态，以便顺应趋势进行交易。事实上，大多数技术分析理论在本质上就是顺应趋势，即以判定、追随市场的既成趋势为目的。</a:t>
            </a:r>
          </a:p>
        </p:txBody>
      </p:sp>
    </p:spTree>
    <p:extLst>
      <p:ext uri="{BB962C8B-B14F-4D97-AF65-F5344CB8AC3E}">
        <p14:creationId xmlns:p14="http://schemas.microsoft.com/office/powerpoint/2010/main" xmlns="" val="55023424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17500" y="544513"/>
            <a:ext cx="8637588" cy="762000"/>
          </a:xfrm>
        </p:spPr>
        <p:txBody>
          <a:bodyPr/>
          <a:lstStyle/>
          <a:p>
            <a:r>
              <a:rPr lang="zh-CN" altLang="en-US" smtClean="0">
                <a:latin typeface="宋体" pitchFamily="2" charset="-122"/>
                <a:ea typeface="宋体" pitchFamily="2" charset="-122"/>
              </a:rPr>
              <a:t>历史会重演</a:t>
            </a:r>
          </a:p>
        </p:txBody>
      </p:sp>
      <p:sp>
        <p:nvSpPr>
          <p:cNvPr id="11267" name="Rectangle 3"/>
          <p:cNvSpPr>
            <a:spLocks noGrp="1" noChangeArrowheads="1"/>
          </p:cNvSpPr>
          <p:nvPr>
            <p:ph type="body" idx="1"/>
          </p:nvPr>
        </p:nvSpPr>
        <p:spPr/>
        <p:txBody>
          <a:bodyPr/>
          <a:lstStyle/>
          <a:p>
            <a:r>
              <a:rPr lang="zh-CN" altLang="en-US" sz="2800" dirty="0" smtClean="0">
                <a:latin typeface="宋体" pitchFamily="2" charset="-122"/>
                <a:ea typeface="宋体" pitchFamily="2" charset="-122"/>
              </a:rPr>
              <a:t>技术分析和市场行为与人类心理学有关，证券投资不过是一种追求利润的行为，不论是昨天、今天或明天，这个目的都不会改变。</a:t>
            </a:r>
          </a:p>
          <a:p>
            <a:r>
              <a:rPr lang="zh-CN" altLang="en-US" sz="2800" dirty="0" smtClean="0">
                <a:latin typeface="宋体" pitchFamily="2" charset="-122"/>
                <a:ea typeface="宋体" pitchFamily="2" charset="-122"/>
              </a:rPr>
              <a:t>在这种心理状态下，市场交易行为将趋于一定的模式，由此导致历史重演，即过去出现过的价格趋势和变动方式，今后会不断出现。</a:t>
            </a:r>
          </a:p>
          <a:p>
            <a:r>
              <a:rPr lang="zh-CN" altLang="en-US" sz="2800" dirty="0" smtClean="0">
                <a:latin typeface="宋体" pitchFamily="2" charset="-122"/>
                <a:ea typeface="宋体" pitchFamily="2" charset="-122"/>
              </a:rPr>
              <a:t>由于这些图表型态在过去表现良好，我们就假设它在将来表现一样良好。投资者就可以分析通过过去的价格变动资料来预测未来的价格走势。</a:t>
            </a:r>
          </a:p>
        </p:txBody>
      </p:sp>
    </p:spTree>
    <p:extLst>
      <p:ext uri="{BB962C8B-B14F-4D97-AF65-F5344CB8AC3E}">
        <p14:creationId xmlns:p14="http://schemas.microsoft.com/office/powerpoint/2010/main" xmlns="" val="3956420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dirty="0" smtClean="0">
                <a:ea typeface="宋体" pitchFamily="2" charset="-122"/>
              </a:rPr>
              <a:t>Candle Stick</a:t>
            </a:r>
          </a:p>
        </p:txBody>
      </p:sp>
      <p:sp>
        <p:nvSpPr>
          <p:cNvPr id="6" name="Rectangle 3"/>
          <p:cNvSpPr txBox="1">
            <a:spLocks noChangeArrowheads="1"/>
          </p:cNvSpPr>
          <p:nvPr/>
        </p:nvSpPr>
        <p:spPr bwMode="auto">
          <a:xfrm>
            <a:off x="685800" y="1981200"/>
            <a:ext cx="4724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r>
              <a:rPr lang="zh-CN" altLang="en-US" sz="3000">
                <a:latin typeface="宋体" pitchFamily="2" charset="-122"/>
                <a:ea typeface="宋体" pitchFamily="2" charset="-122"/>
              </a:rPr>
              <a:t>Ｋ线（</a:t>
            </a:r>
            <a:r>
              <a:rPr lang="en-US" altLang="zh-CN" sz="3000">
                <a:latin typeface="宋体" pitchFamily="2" charset="-122"/>
                <a:ea typeface="宋体" pitchFamily="2" charset="-122"/>
              </a:rPr>
              <a:t>Candlesticks</a:t>
            </a:r>
            <a:r>
              <a:rPr lang="zh-CN" altLang="en-US" sz="3000">
                <a:latin typeface="宋体" pitchFamily="2" charset="-122"/>
                <a:ea typeface="宋体" pitchFamily="2" charset="-122"/>
              </a:rPr>
              <a:t>），又称为阴阳线、卦线、蜡烛线、热狗线、酒井线等。</a:t>
            </a:r>
          </a:p>
          <a:p>
            <a:r>
              <a:rPr lang="zh-CN" altLang="en-US" sz="3000">
                <a:latin typeface="宋体" pitchFamily="2" charset="-122"/>
                <a:ea typeface="宋体" pitchFamily="2" charset="-122"/>
              </a:rPr>
              <a:t>据说起源于日本德川幕府时代，大阪米市一位叫酒井的商人用它来记录一天或一周当中市场行情的价格波动变化。</a:t>
            </a:r>
          </a:p>
        </p:txBody>
      </p:sp>
      <p:grpSp>
        <p:nvGrpSpPr>
          <p:cNvPr id="2" name="Group 4"/>
          <p:cNvGrpSpPr>
            <a:grpSpLocks/>
          </p:cNvGrpSpPr>
          <p:nvPr/>
        </p:nvGrpSpPr>
        <p:grpSpPr bwMode="auto">
          <a:xfrm>
            <a:off x="6096000" y="1600200"/>
            <a:ext cx="1966913" cy="4267200"/>
            <a:chOff x="3936" y="1008"/>
            <a:chExt cx="1143" cy="2688"/>
          </a:xfrm>
        </p:grpSpPr>
        <p:grpSp>
          <p:nvGrpSpPr>
            <p:cNvPr id="3" name="Group 5"/>
            <p:cNvGrpSpPr>
              <a:grpSpLocks/>
            </p:cNvGrpSpPr>
            <p:nvPr/>
          </p:nvGrpSpPr>
          <p:grpSpPr bwMode="auto">
            <a:xfrm>
              <a:off x="3936" y="2544"/>
              <a:ext cx="768" cy="1152"/>
              <a:chOff x="1968" y="1104"/>
              <a:chExt cx="1488" cy="2688"/>
            </a:xfrm>
          </p:grpSpPr>
          <p:grpSp>
            <p:nvGrpSpPr>
              <p:cNvPr id="4" name="Group 6"/>
              <p:cNvGrpSpPr>
                <a:grpSpLocks/>
              </p:cNvGrpSpPr>
              <p:nvPr/>
            </p:nvGrpSpPr>
            <p:grpSpPr bwMode="auto">
              <a:xfrm>
                <a:off x="1968" y="1104"/>
                <a:ext cx="192" cy="2640"/>
                <a:chOff x="4464" y="720"/>
                <a:chExt cx="192" cy="2640"/>
              </a:xfrm>
            </p:grpSpPr>
            <p:sp>
              <p:nvSpPr>
                <p:cNvPr id="27668" name="Rectangle 7"/>
                <p:cNvSpPr>
                  <a:spLocks noChangeArrowheads="1"/>
                </p:cNvSpPr>
                <p:nvPr/>
              </p:nvSpPr>
              <p:spPr bwMode="auto">
                <a:xfrm>
                  <a:off x="4464" y="1344"/>
                  <a:ext cx="192" cy="1536"/>
                </a:xfrm>
                <a:prstGeom prst="rect">
                  <a:avLst/>
                </a:prstGeom>
                <a:solidFill>
                  <a:schemeClr val="tx1"/>
                </a:solidFill>
                <a:ln w="38100">
                  <a:solidFill>
                    <a:schemeClr val="tx1"/>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zh-CN" altLang="en-US" sz="1800">
                    <a:ea typeface="宋体" pitchFamily="2" charset="-122"/>
                  </a:endParaRPr>
                </a:p>
              </p:txBody>
            </p:sp>
            <p:sp>
              <p:nvSpPr>
                <p:cNvPr id="27669" name="Line 8"/>
                <p:cNvSpPr>
                  <a:spLocks noChangeShapeType="1"/>
                </p:cNvSpPr>
                <p:nvPr/>
              </p:nvSpPr>
              <p:spPr bwMode="auto">
                <a:xfrm>
                  <a:off x="4560" y="2880"/>
                  <a:ext cx="0" cy="48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7670" name="Line 9"/>
                <p:cNvSpPr>
                  <a:spLocks noChangeShapeType="1"/>
                </p:cNvSpPr>
                <p:nvPr/>
              </p:nvSpPr>
              <p:spPr bwMode="auto">
                <a:xfrm flipV="1">
                  <a:off x="4560" y="720"/>
                  <a:ext cx="0" cy="62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5" name="Group 10"/>
              <p:cNvGrpSpPr>
                <a:grpSpLocks/>
              </p:cNvGrpSpPr>
              <p:nvPr/>
            </p:nvGrpSpPr>
            <p:grpSpPr bwMode="auto">
              <a:xfrm>
                <a:off x="3264" y="1152"/>
                <a:ext cx="192" cy="2640"/>
                <a:chOff x="4992" y="720"/>
                <a:chExt cx="192" cy="2640"/>
              </a:xfrm>
            </p:grpSpPr>
            <p:sp>
              <p:nvSpPr>
                <p:cNvPr id="27665" name="Rectangle 11"/>
                <p:cNvSpPr>
                  <a:spLocks noChangeArrowheads="1"/>
                </p:cNvSpPr>
                <p:nvPr/>
              </p:nvSpPr>
              <p:spPr bwMode="auto">
                <a:xfrm>
                  <a:off x="4992" y="1344"/>
                  <a:ext cx="192" cy="1536"/>
                </a:xfrm>
                <a:prstGeom prst="rect">
                  <a:avLst/>
                </a:prstGeom>
                <a:solidFill>
                  <a:schemeClr val="bg2"/>
                </a:solidFill>
                <a:ln w="38100">
                  <a:solidFill>
                    <a:schemeClr val="bg2"/>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zh-CN" altLang="en-US" sz="1800">
                    <a:ea typeface="宋体" pitchFamily="2" charset="-122"/>
                  </a:endParaRPr>
                </a:p>
              </p:txBody>
            </p:sp>
            <p:sp>
              <p:nvSpPr>
                <p:cNvPr id="27666" name="Line 12"/>
                <p:cNvSpPr>
                  <a:spLocks noChangeShapeType="1"/>
                </p:cNvSpPr>
                <p:nvPr/>
              </p:nvSpPr>
              <p:spPr bwMode="auto">
                <a:xfrm>
                  <a:off x="5088" y="2880"/>
                  <a:ext cx="0" cy="480"/>
                </a:xfrm>
                <a:prstGeom prst="line">
                  <a:avLst/>
                </a:prstGeom>
                <a:noFill/>
                <a:ln w="38100">
                  <a:solidFill>
                    <a:schemeClr val="bg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7667" name="Line 13"/>
                <p:cNvSpPr>
                  <a:spLocks noChangeShapeType="1"/>
                </p:cNvSpPr>
                <p:nvPr/>
              </p:nvSpPr>
              <p:spPr bwMode="auto">
                <a:xfrm flipV="1">
                  <a:off x="5088" y="720"/>
                  <a:ext cx="0" cy="624"/>
                </a:xfrm>
                <a:prstGeom prst="line">
                  <a:avLst/>
                </a:prstGeom>
                <a:noFill/>
                <a:ln w="38100">
                  <a:solidFill>
                    <a:schemeClr val="bg2"/>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grpSp>
          <p:nvGrpSpPr>
            <p:cNvPr id="7" name="Group 14"/>
            <p:cNvGrpSpPr>
              <a:grpSpLocks/>
            </p:cNvGrpSpPr>
            <p:nvPr/>
          </p:nvGrpSpPr>
          <p:grpSpPr bwMode="auto">
            <a:xfrm>
              <a:off x="4416" y="1008"/>
              <a:ext cx="663" cy="1320"/>
              <a:chOff x="3936" y="2400"/>
              <a:chExt cx="663" cy="1320"/>
            </a:xfrm>
          </p:grpSpPr>
          <p:grpSp>
            <p:nvGrpSpPr>
              <p:cNvPr id="8" name="Group 15"/>
              <p:cNvGrpSpPr>
                <a:grpSpLocks/>
              </p:cNvGrpSpPr>
              <p:nvPr/>
            </p:nvGrpSpPr>
            <p:grpSpPr bwMode="auto">
              <a:xfrm>
                <a:off x="4512" y="2400"/>
                <a:ext cx="87" cy="1320"/>
                <a:chOff x="3888" y="2352"/>
                <a:chExt cx="87" cy="1320"/>
              </a:xfrm>
            </p:grpSpPr>
            <p:sp>
              <p:nvSpPr>
                <p:cNvPr id="27660" name="Rectangle 16"/>
                <p:cNvSpPr>
                  <a:spLocks noChangeArrowheads="1"/>
                </p:cNvSpPr>
                <p:nvPr/>
              </p:nvSpPr>
              <p:spPr bwMode="auto">
                <a:xfrm>
                  <a:off x="3888" y="2664"/>
                  <a:ext cx="87" cy="768"/>
                </a:xfrm>
                <a:prstGeom prst="rect">
                  <a:avLst/>
                </a:prstGeom>
                <a:solidFill>
                  <a:srgbClr val="66FF66"/>
                </a:solidFill>
                <a:ln w="41275">
                  <a:solidFill>
                    <a:srgbClr val="66FF66"/>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zh-CN" altLang="en-US" sz="1800">
                    <a:ea typeface="宋体" pitchFamily="2" charset="-122"/>
                  </a:endParaRPr>
                </a:p>
              </p:txBody>
            </p:sp>
            <p:sp>
              <p:nvSpPr>
                <p:cNvPr id="27661" name="Line 17"/>
                <p:cNvSpPr>
                  <a:spLocks noChangeShapeType="1"/>
                </p:cNvSpPr>
                <p:nvPr/>
              </p:nvSpPr>
              <p:spPr bwMode="auto">
                <a:xfrm>
                  <a:off x="3932" y="3432"/>
                  <a:ext cx="0" cy="240"/>
                </a:xfrm>
                <a:prstGeom prst="line">
                  <a:avLst/>
                </a:prstGeom>
                <a:noFill/>
                <a:ln w="41275">
                  <a:solidFill>
                    <a:srgbClr val="66FF66"/>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7662" name="Line 18"/>
                <p:cNvSpPr>
                  <a:spLocks noChangeShapeType="1"/>
                </p:cNvSpPr>
                <p:nvPr/>
              </p:nvSpPr>
              <p:spPr bwMode="auto">
                <a:xfrm flipV="1">
                  <a:off x="3932" y="2352"/>
                  <a:ext cx="0" cy="312"/>
                </a:xfrm>
                <a:prstGeom prst="line">
                  <a:avLst/>
                </a:prstGeom>
                <a:noFill/>
                <a:ln w="41275">
                  <a:solidFill>
                    <a:srgbClr val="66FF66"/>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nvGrpSpPr>
              <p:cNvPr id="9" name="Group 19"/>
              <p:cNvGrpSpPr>
                <a:grpSpLocks/>
              </p:cNvGrpSpPr>
              <p:nvPr/>
            </p:nvGrpSpPr>
            <p:grpSpPr bwMode="auto">
              <a:xfrm>
                <a:off x="3936" y="2400"/>
                <a:ext cx="87" cy="1320"/>
                <a:chOff x="4473" y="2376"/>
                <a:chExt cx="87" cy="1320"/>
              </a:xfrm>
            </p:grpSpPr>
            <p:sp>
              <p:nvSpPr>
                <p:cNvPr id="27657" name="Rectangle 20"/>
                <p:cNvSpPr>
                  <a:spLocks noChangeArrowheads="1"/>
                </p:cNvSpPr>
                <p:nvPr/>
              </p:nvSpPr>
              <p:spPr bwMode="auto">
                <a:xfrm>
                  <a:off x="4473" y="2688"/>
                  <a:ext cx="87" cy="768"/>
                </a:xfrm>
                <a:prstGeom prst="rect">
                  <a:avLst/>
                </a:prstGeom>
                <a:solidFill>
                  <a:schemeClr val="hlink"/>
                </a:solidFill>
                <a:ln w="38100">
                  <a:solidFill>
                    <a:schemeClr val="hlink"/>
                  </a:solidFill>
                  <a:miter lim="800000"/>
                  <a:headEnd/>
                  <a:tailEnd/>
                </a:ln>
              </p:spPr>
              <p:txBody>
                <a:bodyPr wrap="none"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endParaRPr lang="zh-CN" altLang="en-US" sz="1800">
                    <a:ea typeface="宋体" pitchFamily="2" charset="-122"/>
                  </a:endParaRPr>
                </a:p>
              </p:txBody>
            </p:sp>
            <p:sp>
              <p:nvSpPr>
                <p:cNvPr id="27658" name="Line 21"/>
                <p:cNvSpPr>
                  <a:spLocks noChangeShapeType="1"/>
                </p:cNvSpPr>
                <p:nvPr/>
              </p:nvSpPr>
              <p:spPr bwMode="auto">
                <a:xfrm>
                  <a:off x="4517" y="3456"/>
                  <a:ext cx="0" cy="240"/>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wrap="none"/>
                <a:lstStyle/>
                <a:p>
                  <a:endParaRPr lang="en-US"/>
                </a:p>
              </p:txBody>
            </p:sp>
            <p:sp>
              <p:nvSpPr>
                <p:cNvPr id="27659" name="Line 22"/>
                <p:cNvSpPr>
                  <a:spLocks noChangeShapeType="1"/>
                </p:cNvSpPr>
                <p:nvPr/>
              </p:nvSpPr>
              <p:spPr bwMode="auto">
                <a:xfrm flipV="1">
                  <a:off x="4517" y="2376"/>
                  <a:ext cx="0" cy="312"/>
                </a:xfrm>
                <a:prstGeom prst="line">
                  <a:avLst/>
                </a:prstGeom>
                <a:noFill/>
                <a:ln w="38100">
                  <a:solidFill>
                    <a:schemeClr val="hlink"/>
                  </a:solidFill>
                  <a:round/>
                  <a:headEnd/>
                  <a:tailEnd/>
                </a:ln>
                <a:extLst>
                  <a:ext uri="{909E8E84-426E-40DD-AFC4-6F175D3DCCD1}">
                    <a14:hiddenFill xmlns:a14="http://schemas.microsoft.com/office/drawing/2010/main" xmlns="">
                      <a:noFill/>
                    </a14:hiddenFill>
                  </a:ext>
                </a:extLst>
              </p:spPr>
              <p:txBody>
                <a:bodyPr wrap="none"/>
                <a:lstStyle/>
                <a:p>
                  <a:endParaRPr lang="en-US"/>
                </a:p>
              </p:txBody>
            </p:sp>
          </p:grpSp>
        </p:grpSp>
      </p:grpSp>
    </p:spTree>
    <p:extLst>
      <p:ext uri="{BB962C8B-B14F-4D97-AF65-F5344CB8AC3E}">
        <p14:creationId xmlns:p14="http://schemas.microsoft.com/office/powerpoint/2010/main" xmlns="" val="663859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mtClean="0">
                <a:ea typeface="宋体" pitchFamily="2" charset="-122"/>
              </a:rPr>
              <a:t>Candle Stick Sample</a:t>
            </a:r>
            <a:endParaRPr lang="zh-CN" altLang="en-US" smtClean="0">
              <a:ea typeface="宋体" pitchFamily="2" charset="-122"/>
            </a:endParaRPr>
          </a:p>
        </p:txBody>
      </p:sp>
      <p:grpSp>
        <p:nvGrpSpPr>
          <p:cNvPr id="2" name="Group 3"/>
          <p:cNvGrpSpPr>
            <a:grpSpLocks/>
          </p:cNvGrpSpPr>
          <p:nvPr/>
        </p:nvGrpSpPr>
        <p:grpSpPr bwMode="auto">
          <a:xfrm>
            <a:off x="3124200" y="1752600"/>
            <a:ext cx="2362200" cy="4267200"/>
            <a:chOff x="1968" y="1104"/>
            <a:chExt cx="1488" cy="2688"/>
          </a:xfrm>
        </p:grpSpPr>
        <p:grpSp>
          <p:nvGrpSpPr>
            <p:cNvPr id="3" name="Group 4"/>
            <p:cNvGrpSpPr>
              <a:grpSpLocks/>
            </p:cNvGrpSpPr>
            <p:nvPr/>
          </p:nvGrpSpPr>
          <p:grpSpPr bwMode="auto">
            <a:xfrm>
              <a:off x="1968" y="1104"/>
              <a:ext cx="192" cy="2640"/>
              <a:chOff x="4464" y="720"/>
              <a:chExt cx="192" cy="2640"/>
            </a:xfrm>
          </p:grpSpPr>
          <p:sp>
            <p:nvSpPr>
              <p:cNvPr id="10" name="Rectangle 5"/>
              <p:cNvSpPr>
                <a:spLocks noChangeArrowheads="1"/>
              </p:cNvSpPr>
              <p:nvPr/>
            </p:nvSpPr>
            <p:spPr bwMode="auto">
              <a:xfrm>
                <a:off x="4464" y="1344"/>
                <a:ext cx="192" cy="1536"/>
              </a:xfrm>
              <a:prstGeom prst="rect">
                <a:avLst/>
              </a:prstGeom>
              <a:solidFill>
                <a:schemeClr val="tx1"/>
              </a:solidFill>
              <a:ln w="38100">
                <a:noFill/>
                <a:miter lim="800000"/>
                <a:headEnd/>
                <a:tailEnd/>
              </a:ln>
              <a:effectLst>
                <a:prstShdw prst="shdw17" dist="17961" dir="2700000">
                  <a:schemeClr val="tx1">
                    <a:gamma/>
                    <a:shade val="60000"/>
                    <a:invGamma/>
                  </a:schemeClr>
                </a:prstShdw>
              </a:effectLst>
            </p:spPr>
            <p:txBody>
              <a:bodyPr wrap="none" anchor="ctr"/>
              <a:lstStyle/>
              <a:p>
                <a:pPr>
                  <a:defRPr/>
                </a:pPr>
                <a:endParaRPr lang="zh-CN" altLang="en-US">
                  <a:ea typeface="宋体" pitchFamily="2" charset="-122"/>
                </a:endParaRPr>
              </a:p>
            </p:txBody>
          </p:sp>
          <p:sp>
            <p:nvSpPr>
              <p:cNvPr id="11" name="Line 6"/>
              <p:cNvSpPr>
                <a:spLocks noChangeShapeType="1"/>
              </p:cNvSpPr>
              <p:nvPr/>
            </p:nvSpPr>
            <p:spPr bwMode="auto">
              <a:xfrm>
                <a:off x="4560" y="2880"/>
                <a:ext cx="0" cy="480"/>
              </a:xfrm>
              <a:prstGeom prst="line">
                <a:avLst/>
              </a:prstGeom>
              <a:noFill/>
              <a:ln w="38100">
                <a:solidFill>
                  <a:schemeClr val="tx1"/>
                </a:solidFill>
                <a:round/>
                <a:headEnd/>
                <a:tailEnd/>
              </a:ln>
              <a:effectLst>
                <a:prstShdw prst="shdw17" dist="17961" dir="2700000">
                  <a:schemeClr val="tx1">
                    <a:gamma/>
                    <a:shade val="60000"/>
                    <a:invGamma/>
                  </a:schemeClr>
                </a:prstShdw>
              </a:effectLst>
            </p:spPr>
            <p:txBody>
              <a:bodyPr wrap="none"/>
              <a:lstStyle/>
              <a:p>
                <a:pPr>
                  <a:defRPr/>
                </a:pPr>
                <a:endParaRPr lang="zh-CN" altLang="en-US"/>
              </a:p>
            </p:txBody>
          </p:sp>
          <p:sp>
            <p:nvSpPr>
              <p:cNvPr id="12" name="Line 7"/>
              <p:cNvSpPr>
                <a:spLocks noChangeShapeType="1"/>
              </p:cNvSpPr>
              <p:nvPr/>
            </p:nvSpPr>
            <p:spPr bwMode="auto">
              <a:xfrm flipV="1">
                <a:off x="4560" y="720"/>
                <a:ext cx="0" cy="624"/>
              </a:xfrm>
              <a:prstGeom prst="line">
                <a:avLst/>
              </a:prstGeom>
              <a:noFill/>
              <a:ln w="38100">
                <a:solidFill>
                  <a:schemeClr val="tx1"/>
                </a:solidFill>
                <a:round/>
                <a:headEnd/>
                <a:tailEnd/>
              </a:ln>
              <a:effectLst>
                <a:prstShdw prst="shdw17" dist="17961" dir="2700000">
                  <a:schemeClr val="tx1">
                    <a:gamma/>
                    <a:shade val="60000"/>
                    <a:invGamma/>
                  </a:schemeClr>
                </a:prstShdw>
              </a:effectLst>
            </p:spPr>
            <p:txBody>
              <a:bodyPr wrap="none"/>
              <a:lstStyle/>
              <a:p>
                <a:pPr>
                  <a:defRPr/>
                </a:pPr>
                <a:endParaRPr lang="zh-CN" altLang="en-US"/>
              </a:p>
            </p:txBody>
          </p:sp>
        </p:grpSp>
        <p:grpSp>
          <p:nvGrpSpPr>
            <p:cNvPr id="4" name="Group 8"/>
            <p:cNvGrpSpPr>
              <a:grpSpLocks/>
            </p:cNvGrpSpPr>
            <p:nvPr/>
          </p:nvGrpSpPr>
          <p:grpSpPr bwMode="auto">
            <a:xfrm>
              <a:off x="3264" y="1152"/>
              <a:ext cx="192" cy="2640"/>
              <a:chOff x="4992" y="720"/>
              <a:chExt cx="192" cy="2640"/>
            </a:xfrm>
          </p:grpSpPr>
          <p:sp>
            <p:nvSpPr>
              <p:cNvPr id="7" name="Rectangle 9"/>
              <p:cNvSpPr>
                <a:spLocks noChangeArrowheads="1"/>
              </p:cNvSpPr>
              <p:nvPr/>
            </p:nvSpPr>
            <p:spPr bwMode="auto">
              <a:xfrm>
                <a:off x="4992" y="1344"/>
                <a:ext cx="192" cy="1536"/>
              </a:xfrm>
              <a:prstGeom prst="rect">
                <a:avLst/>
              </a:prstGeom>
              <a:solidFill>
                <a:schemeClr val="bg2"/>
              </a:solidFill>
              <a:ln w="38100">
                <a:noFill/>
                <a:miter lim="800000"/>
                <a:headEnd/>
                <a:tailEnd/>
              </a:ln>
              <a:effectLst>
                <a:prstShdw prst="shdw17" dist="17961" dir="2700000">
                  <a:schemeClr val="bg2">
                    <a:gamma/>
                    <a:shade val="60000"/>
                    <a:invGamma/>
                  </a:schemeClr>
                </a:prstShdw>
              </a:effectLst>
            </p:spPr>
            <p:txBody>
              <a:bodyPr wrap="none" anchor="ctr"/>
              <a:lstStyle/>
              <a:p>
                <a:pPr>
                  <a:defRPr/>
                </a:pPr>
                <a:endParaRPr lang="zh-CN" altLang="en-US">
                  <a:ea typeface="宋体" pitchFamily="2" charset="-122"/>
                </a:endParaRPr>
              </a:p>
            </p:txBody>
          </p:sp>
          <p:sp>
            <p:nvSpPr>
              <p:cNvPr id="8" name="Line 10"/>
              <p:cNvSpPr>
                <a:spLocks noChangeShapeType="1"/>
              </p:cNvSpPr>
              <p:nvPr/>
            </p:nvSpPr>
            <p:spPr bwMode="auto">
              <a:xfrm>
                <a:off x="5088" y="2880"/>
                <a:ext cx="0" cy="480"/>
              </a:xfrm>
              <a:prstGeom prst="line">
                <a:avLst/>
              </a:prstGeom>
              <a:noFill/>
              <a:ln w="38100">
                <a:solidFill>
                  <a:schemeClr val="bg2"/>
                </a:solidFill>
                <a:round/>
                <a:headEnd/>
                <a:tailEnd/>
              </a:ln>
              <a:effectLst>
                <a:prstShdw prst="shdw17" dist="17961" dir="2700000">
                  <a:schemeClr val="bg2">
                    <a:gamma/>
                    <a:shade val="60000"/>
                    <a:invGamma/>
                  </a:schemeClr>
                </a:prstShdw>
              </a:effectLst>
            </p:spPr>
            <p:txBody>
              <a:bodyPr wrap="none"/>
              <a:lstStyle/>
              <a:p>
                <a:pPr>
                  <a:defRPr/>
                </a:pPr>
                <a:endParaRPr lang="zh-CN" altLang="en-US"/>
              </a:p>
            </p:txBody>
          </p:sp>
          <p:sp>
            <p:nvSpPr>
              <p:cNvPr id="9" name="Line 11"/>
              <p:cNvSpPr>
                <a:spLocks noChangeShapeType="1"/>
              </p:cNvSpPr>
              <p:nvPr/>
            </p:nvSpPr>
            <p:spPr bwMode="auto">
              <a:xfrm flipV="1">
                <a:off x="5088" y="720"/>
                <a:ext cx="0" cy="624"/>
              </a:xfrm>
              <a:prstGeom prst="line">
                <a:avLst/>
              </a:prstGeom>
              <a:noFill/>
              <a:ln w="38100">
                <a:solidFill>
                  <a:schemeClr val="bg2"/>
                </a:solidFill>
                <a:round/>
                <a:headEnd/>
                <a:tailEnd/>
              </a:ln>
              <a:effectLst>
                <a:prstShdw prst="shdw17" dist="17961" dir="2700000">
                  <a:schemeClr val="bg2">
                    <a:gamma/>
                    <a:shade val="60000"/>
                    <a:invGamma/>
                  </a:schemeClr>
                </a:prstShdw>
              </a:effectLst>
            </p:spPr>
            <p:txBody>
              <a:bodyPr wrap="none"/>
              <a:lstStyle/>
              <a:p>
                <a:pPr>
                  <a:defRPr/>
                </a:pPr>
                <a:endParaRPr lang="zh-CN" altLang="en-US"/>
              </a:p>
            </p:txBody>
          </p:sp>
        </p:grpSp>
      </p:grpSp>
      <p:sp>
        <p:nvSpPr>
          <p:cNvPr id="28676" name="Text Box 12"/>
          <p:cNvSpPr txBox="1">
            <a:spLocks noChangeArrowheads="1"/>
          </p:cNvSpPr>
          <p:nvPr/>
        </p:nvSpPr>
        <p:spPr bwMode="auto">
          <a:xfrm>
            <a:off x="914400" y="1447800"/>
            <a:ext cx="1219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zh-CN" altLang="en-US" sz="1800">
                <a:ea typeface="宋体" pitchFamily="2" charset="-122"/>
              </a:rPr>
              <a:t>最高价</a:t>
            </a:r>
          </a:p>
        </p:txBody>
      </p:sp>
      <p:sp>
        <p:nvSpPr>
          <p:cNvPr id="28677" name="Text Box 13"/>
          <p:cNvSpPr txBox="1">
            <a:spLocks noChangeArrowheads="1"/>
          </p:cNvSpPr>
          <p:nvPr/>
        </p:nvSpPr>
        <p:spPr bwMode="auto">
          <a:xfrm>
            <a:off x="838200" y="2514600"/>
            <a:ext cx="114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zh-CN" altLang="en-US" sz="1800">
                <a:ea typeface="宋体" pitchFamily="2" charset="-122"/>
              </a:rPr>
              <a:t>收盘价</a:t>
            </a:r>
          </a:p>
        </p:txBody>
      </p:sp>
      <p:sp>
        <p:nvSpPr>
          <p:cNvPr id="28678" name="Text Box 14"/>
          <p:cNvSpPr txBox="1">
            <a:spLocks noChangeArrowheads="1"/>
          </p:cNvSpPr>
          <p:nvPr/>
        </p:nvSpPr>
        <p:spPr bwMode="auto">
          <a:xfrm>
            <a:off x="914400" y="4953000"/>
            <a:ext cx="1219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zh-CN" altLang="en-US" sz="1800">
                <a:ea typeface="宋体" pitchFamily="2" charset="-122"/>
              </a:rPr>
              <a:t>开盘价</a:t>
            </a:r>
          </a:p>
        </p:txBody>
      </p:sp>
      <p:sp>
        <p:nvSpPr>
          <p:cNvPr id="28679" name="Text Box 15"/>
          <p:cNvSpPr txBox="1">
            <a:spLocks noChangeArrowheads="1"/>
          </p:cNvSpPr>
          <p:nvPr/>
        </p:nvSpPr>
        <p:spPr bwMode="auto">
          <a:xfrm>
            <a:off x="914400" y="5638800"/>
            <a:ext cx="1219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zh-CN" altLang="en-US" sz="1800">
                <a:ea typeface="宋体" pitchFamily="2" charset="-122"/>
              </a:rPr>
              <a:t>最低价</a:t>
            </a:r>
          </a:p>
        </p:txBody>
      </p:sp>
      <p:sp>
        <p:nvSpPr>
          <p:cNvPr id="28680" name="Text Box 16"/>
          <p:cNvSpPr txBox="1">
            <a:spLocks noChangeArrowheads="1"/>
          </p:cNvSpPr>
          <p:nvPr/>
        </p:nvSpPr>
        <p:spPr bwMode="auto">
          <a:xfrm>
            <a:off x="6629400" y="1600200"/>
            <a:ext cx="1371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zh-CN" altLang="en-US" sz="1800">
                <a:ea typeface="宋体" pitchFamily="2" charset="-122"/>
              </a:rPr>
              <a:t>最高价</a:t>
            </a:r>
          </a:p>
        </p:txBody>
      </p:sp>
      <p:sp>
        <p:nvSpPr>
          <p:cNvPr id="28681" name="Text Box 17"/>
          <p:cNvSpPr txBox="1">
            <a:spLocks noChangeArrowheads="1"/>
          </p:cNvSpPr>
          <p:nvPr/>
        </p:nvSpPr>
        <p:spPr bwMode="auto">
          <a:xfrm>
            <a:off x="6705600" y="4953000"/>
            <a:ext cx="1143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zh-CN" altLang="en-US" sz="1800">
                <a:ea typeface="宋体" pitchFamily="2" charset="-122"/>
              </a:rPr>
              <a:t>收盘价</a:t>
            </a:r>
          </a:p>
        </p:txBody>
      </p:sp>
      <p:sp>
        <p:nvSpPr>
          <p:cNvPr id="28682" name="Text Box 18"/>
          <p:cNvSpPr txBox="1">
            <a:spLocks noChangeArrowheads="1"/>
          </p:cNvSpPr>
          <p:nvPr/>
        </p:nvSpPr>
        <p:spPr bwMode="auto">
          <a:xfrm>
            <a:off x="6629400" y="2590800"/>
            <a:ext cx="1295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zh-CN" altLang="en-US" sz="1800">
                <a:ea typeface="宋体" pitchFamily="2" charset="-122"/>
              </a:rPr>
              <a:t>开盘价</a:t>
            </a:r>
          </a:p>
        </p:txBody>
      </p:sp>
      <p:sp>
        <p:nvSpPr>
          <p:cNvPr id="28683" name="Text Box 19"/>
          <p:cNvSpPr txBox="1">
            <a:spLocks noChangeArrowheads="1"/>
          </p:cNvSpPr>
          <p:nvPr/>
        </p:nvSpPr>
        <p:spPr bwMode="auto">
          <a:xfrm>
            <a:off x="6858000" y="5791200"/>
            <a:ext cx="1219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zh-CN" altLang="en-US" sz="1800">
                <a:ea typeface="宋体" pitchFamily="2" charset="-122"/>
              </a:rPr>
              <a:t>最低价</a:t>
            </a:r>
          </a:p>
        </p:txBody>
      </p:sp>
      <p:sp>
        <p:nvSpPr>
          <p:cNvPr id="28684" name="Line 20"/>
          <p:cNvSpPr>
            <a:spLocks noChangeShapeType="1"/>
          </p:cNvSpPr>
          <p:nvPr/>
        </p:nvSpPr>
        <p:spPr bwMode="auto">
          <a:xfrm>
            <a:off x="2209800" y="1676400"/>
            <a:ext cx="838200" cy="0"/>
          </a:xfrm>
          <a:prstGeom prst="line">
            <a:avLst/>
          </a:prstGeom>
          <a:noFill/>
          <a:ln w="412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8685" name="Line 21"/>
          <p:cNvSpPr>
            <a:spLocks noChangeShapeType="1"/>
          </p:cNvSpPr>
          <p:nvPr/>
        </p:nvSpPr>
        <p:spPr bwMode="auto">
          <a:xfrm>
            <a:off x="2286000" y="5943600"/>
            <a:ext cx="838200" cy="0"/>
          </a:xfrm>
          <a:prstGeom prst="line">
            <a:avLst/>
          </a:prstGeom>
          <a:noFill/>
          <a:ln w="412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8686" name="Line 22"/>
          <p:cNvSpPr>
            <a:spLocks noChangeShapeType="1"/>
          </p:cNvSpPr>
          <p:nvPr/>
        </p:nvSpPr>
        <p:spPr bwMode="auto">
          <a:xfrm>
            <a:off x="2209800" y="5181600"/>
            <a:ext cx="838200" cy="0"/>
          </a:xfrm>
          <a:prstGeom prst="line">
            <a:avLst/>
          </a:prstGeom>
          <a:noFill/>
          <a:ln w="412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8687" name="Line 23"/>
          <p:cNvSpPr>
            <a:spLocks noChangeShapeType="1"/>
          </p:cNvSpPr>
          <p:nvPr/>
        </p:nvSpPr>
        <p:spPr bwMode="auto">
          <a:xfrm>
            <a:off x="2209800" y="2743200"/>
            <a:ext cx="838200" cy="0"/>
          </a:xfrm>
          <a:prstGeom prst="line">
            <a:avLst/>
          </a:prstGeom>
          <a:noFill/>
          <a:ln w="412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8688" name="Line 24"/>
          <p:cNvSpPr>
            <a:spLocks noChangeShapeType="1"/>
          </p:cNvSpPr>
          <p:nvPr/>
        </p:nvSpPr>
        <p:spPr bwMode="auto">
          <a:xfrm flipH="1">
            <a:off x="5486400" y="1828800"/>
            <a:ext cx="1066800" cy="0"/>
          </a:xfrm>
          <a:prstGeom prst="line">
            <a:avLst/>
          </a:prstGeom>
          <a:noFill/>
          <a:ln w="412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8689" name="Line 25"/>
          <p:cNvSpPr>
            <a:spLocks noChangeShapeType="1"/>
          </p:cNvSpPr>
          <p:nvPr/>
        </p:nvSpPr>
        <p:spPr bwMode="auto">
          <a:xfrm flipH="1">
            <a:off x="5562600" y="2819400"/>
            <a:ext cx="1066800" cy="0"/>
          </a:xfrm>
          <a:prstGeom prst="line">
            <a:avLst/>
          </a:prstGeom>
          <a:noFill/>
          <a:ln w="412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8690" name="Line 26"/>
          <p:cNvSpPr>
            <a:spLocks noChangeShapeType="1"/>
          </p:cNvSpPr>
          <p:nvPr/>
        </p:nvSpPr>
        <p:spPr bwMode="auto">
          <a:xfrm flipH="1">
            <a:off x="5638800" y="5257800"/>
            <a:ext cx="1066800" cy="0"/>
          </a:xfrm>
          <a:prstGeom prst="line">
            <a:avLst/>
          </a:prstGeom>
          <a:noFill/>
          <a:ln w="412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8691" name="Line 27"/>
          <p:cNvSpPr>
            <a:spLocks noChangeShapeType="1"/>
          </p:cNvSpPr>
          <p:nvPr/>
        </p:nvSpPr>
        <p:spPr bwMode="auto">
          <a:xfrm flipH="1">
            <a:off x="5715000" y="6019800"/>
            <a:ext cx="1066800" cy="0"/>
          </a:xfrm>
          <a:prstGeom prst="line">
            <a:avLst/>
          </a:prstGeom>
          <a:noFill/>
          <a:ln w="412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p>
        </p:txBody>
      </p:sp>
      <p:sp>
        <p:nvSpPr>
          <p:cNvPr id="28692" name="Text Box 28"/>
          <p:cNvSpPr txBox="1">
            <a:spLocks noChangeArrowheads="1"/>
          </p:cNvSpPr>
          <p:nvPr/>
        </p:nvSpPr>
        <p:spPr bwMode="auto">
          <a:xfrm>
            <a:off x="3565525" y="1600200"/>
            <a:ext cx="54927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zh-CN" altLang="en-US" sz="1800">
                <a:ea typeface="宋体" pitchFamily="2" charset="-122"/>
              </a:rPr>
              <a:t>上影线</a:t>
            </a:r>
          </a:p>
        </p:txBody>
      </p:sp>
      <p:sp>
        <p:nvSpPr>
          <p:cNvPr id="28693" name="Text Box 29"/>
          <p:cNvSpPr txBox="1">
            <a:spLocks noChangeArrowheads="1"/>
          </p:cNvSpPr>
          <p:nvPr/>
        </p:nvSpPr>
        <p:spPr bwMode="auto">
          <a:xfrm>
            <a:off x="3581400" y="3200400"/>
            <a:ext cx="549275"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zh-CN" altLang="en-US" sz="1800">
                <a:ea typeface="宋体" pitchFamily="2" charset="-122"/>
              </a:rPr>
              <a:t>柱状实体</a:t>
            </a:r>
          </a:p>
        </p:txBody>
      </p:sp>
      <p:sp>
        <p:nvSpPr>
          <p:cNvPr id="28694" name="Text Box 30"/>
          <p:cNvSpPr txBox="1">
            <a:spLocks noChangeArrowheads="1"/>
          </p:cNvSpPr>
          <p:nvPr/>
        </p:nvSpPr>
        <p:spPr bwMode="auto">
          <a:xfrm>
            <a:off x="3581400" y="4953000"/>
            <a:ext cx="549275"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zh-CN" altLang="en-US" sz="1800">
                <a:ea typeface="宋体" pitchFamily="2" charset="-122"/>
              </a:rPr>
              <a:t>下影线</a:t>
            </a:r>
          </a:p>
        </p:txBody>
      </p:sp>
    </p:spTree>
    <p:extLst>
      <p:ext uri="{BB962C8B-B14F-4D97-AF65-F5344CB8AC3E}">
        <p14:creationId xmlns:p14="http://schemas.microsoft.com/office/powerpoint/2010/main" xmlns="" val="3513013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75779"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75780"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Trend Definition </a:t>
            </a:r>
            <a:endParaRPr lang="zh-CN" altLang="en-US" sz="3200" b="1"/>
          </a:p>
        </p:txBody>
      </p:sp>
      <p:sp>
        <p:nvSpPr>
          <p:cNvPr id="75781"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a:t>A trend the general direction in which a security or market is headed</a:t>
            </a:r>
          </a:p>
          <a:p>
            <a:pPr marL="287338" indent="-287338">
              <a:spcBef>
                <a:spcPct val="20000"/>
              </a:spcBef>
              <a:buClr>
                <a:srgbClr val="00A6D6"/>
              </a:buClr>
              <a:buFont typeface="Arial" pitchFamily="34" charset="0"/>
              <a:buChar char="&gt;"/>
            </a:pPr>
            <a:r>
              <a:rPr lang="en-US" altLang="zh-CN" sz="2000"/>
              <a:t>Trends are not always easy to see</a:t>
            </a:r>
            <a:r>
              <a:rPr lang="en-US" altLang="zh-CN" sz="2000" b="1"/>
              <a:t> </a:t>
            </a:r>
          </a:p>
          <a:p>
            <a:pPr marL="287338" indent="-287338">
              <a:spcBef>
                <a:spcPct val="20000"/>
              </a:spcBef>
              <a:buClr>
                <a:srgbClr val="00A6D6"/>
              </a:buClr>
              <a:buFont typeface="Arial" pitchFamily="34" charset="0"/>
              <a:buChar char="&gt;"/>
            </a:pPr>
            <a:r>
              <a:rPr lang="en-US" altLang="zh-CN" sz="2000"/>
              <a:t>The trend is your friend</a:t>
            </a:r>
            <a:endParaRPr lang="en-US" altLang="zh-CN" sz="2000" b="1"/>
          </a:p>
          <a:p>
            <a:pPr marL="287338" indent="-287338" algn="just">
              <a:lnSpc>
                <a:spcPct val="90000"/>
              </a:lnSpc>
              <a:spcBef>
                <a:spcPct val="50000"/>
              </a:spcBef>
              <a:buClr>
                <a:srgbClr val="00A6D6"/>
              </a:buClr>
              <a:buFont typeface="Arial" pitchFamily="34" charset="0"/>
              <a:buNone/>
            </a:pPr>
            <a:r>
              <a:rPr lang="zh-CN" altLang="en-US" sz="1000"/>
              <a:t>      </a:t>
            </a:r>
          </a:p>
        </p:txBody>
      </p:sp>
      <p:pic>
        <p:nvPicPr>
          <p:cNvPr id="75782" name="图片 6" descr="http://i.investopedia.com/inv/articles/site/Uptrend.gif"/>
          <p:cNvPicPr>
            <a:picLocks noChangeAspect="1" noChangeArrowheads="1"/>
          </p:cNvPicPr>
          <p:nvPr/>
        </p:nvPicPr>
        <p:blipFill>
          <a:blip r:embed="rId3" cstate="print"/>
          <a:srcRect/>
          <a:stretch>
            <a:fillRect/>
          </a:stretch>
        </p:blipFill>
        <p:spPr bwMode="auto">
          <a:xfrm>
            <a:off x="577850" y="3006725"/>
            <a:ext cx="3627438" cy="3136900"/>
          </a:xfrm>
          <a:prstGeom prst="rect">
            <a:avLst/>
          </a:prstGeom>
          <a:noFill/>
          <a:ln w="9525">
            <a:noFill/>
            <a:miter lim="800000"/>
            <a:headEnd/>
            <a:tailEnd/>
          </a:ln>
        </p:spPr>
      </p:pic>
      <p:pic>
        <p:nvPicPr>
          <p:cNvPr id="75783" name="图片 7" descr="http://i.investopedia.com/inv/articles/site/NoTrend.gif"/>
          <p:cNvPicPr>
            <a:picLocks noChangeAspect="1" noChangeArrowheads="1"/>
          </p:cNvPicPr>
          <p:nvPr/>
        </p:nvPicPr>
        <p:blipFill>
          <a:blip r:embed="rId4" cstate="print"/>
          <a:srcRect/>
          <a:stretch>
            <a:fillRect/>
          </a:stretch>
        </p:blipFill>
        <p:spPr bwMode="auto">
          <a:xfrm>
            <a:off x="4930775" y="2865438"/>
            <a:ext cx="3644900" cy="32781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76803"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76804"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Trend Types</a:t>
            </a:r>
            <a:endParaRPr lang="zh-CN" altLang="en-US" sz="3200" b="1"/>
          </a:p>
        </p:txBody>
      </p:sp>
      <p:sp>
        <p:nvSpPr>
          <p:cNvPr id="76805" name="Rectangle 5"/>
          <p:cNvSpPr>
            <a:spLocks noChangeArrowheads="1"/>
          </p:cNvSpPr>
          <p:nvPr/>
        </p:nvSpPr>
        <p:spPr bwMode="auto">
          <a:xfrm>
            <a:off x="169863" y="1577975"/>
            <a:ext cx="8148637"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a:t>UpTrend</a:t>
            </a:r>
          </a:p>
          <a:p>
            <a:pPr marL="287338" indent="-287338">
              <a:spcBef>
                <a:spcPct val="20000"/>
              </a:spcBef>
              <a:buClr>
                <a:srgbClr val="00A6D6"/>
              </a:buClr>
              <a:buFont typeface="Arial" pitchFamily="34" charset="0"/>
              <a:buChar char="&gt;"/>
            </a:pPr>
            <a:endParaRPr lang="en-US" altLang="zh-CN" sz="2000"/>
          </a:p>
          <a:p>
            <a:pPr marL="287338" indent="-287338">
              <a:spcBef>
                <a:spcPct val="20000"/>
              </a:spcBef>
              <a:buClr>
                <a:srgbClr val="00A6D6"/>
              </a:buClr>
              <a:buFont typeface="Arial" pitchFamily="34" charset="0"/>
              <a:buChar char="&gt;"/>
            </a:pPr>
            <a:r>
              <a:rPr lang="en-US" altLang="zh-CN" sz="2000"/>
              <a:t>DownTrend</a:t>
            </a:r>
          </a:p>
          <a:p>
            <a:pPr marL="287338" indent="-287338">
              <a:spcBef>
                <a:spcPct val="20000"/>
              </a:spcBef>
              <a:buClr>
                <a:srgbClr val="00A6D6"/>
              </a:buClr>
              <a:buFont typeface="Arial" pitchFamily="34" charset="0"/>
              <a:buChar char="&gt;"/>
            </a:pPr>
            <a:endParaRPr lang="en-US" altLang="zh-CN" sz="2000"/>
          </a:p>
          <a:p>
            <a:pPr marL="287338" indent="-287338">
              <a:spcBef>
                <a:spcPct val="20000"/>
              </a:spcBef>
              <a:buClr>
                <a:srgbClr val="00A6D6"/>
              </a:buClr>
              <a:buFont typeface="Arial" pitchFamily="34" charset="0"/>
              <a:buChar char="&gt;"/>
            </a:pPr>
            <a:r>
              <a:rPr lang="en-US" altLang="zh-CN" sz="2000"/>
              <a:t>Sideways/Horizontal Trends</a:t>
            </a:r>
            <a:r>
              <a:rPr lang="zh-CN" altLang="en-US" sz="2000"/>
              <a:t>      </a:t>
            </a:r>
          </a:p>
        </p:txBody>
      </p:sp>
      <p:pic>
        <p:nvPicPr>
          <p:cNvPr id="76806" name="图片 8" descr="http://i.investopedia.com/inv/articles/site/uptrendnumbers.gif"/>
          <p:cNvPicPr>
            <a:picLocks noChangeAspect="1" noChangeArrowheads="1"/>
          </p:cNvPicPr>
          <p:nvPr/>
        </p:nvPicPr>
        <p:blipFill>
          <a:blip r:embed="rId3" cstate="print"/>
          <a:srcRect/>
          <a:stretch>
            <a:fillRect/>
          </a:stretch>
        </p:blipFill>
        <p:spPr bwMode="auto">
          <a:xfrm>
            <a:off x="4529138" y="2408238"/>
            <a:ext cx="3321050" cy="35544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57347"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57348" name="Rectangle 4"/>
          <p:cNvSpPr>
            <a:spLocks noChangeArrowheads="1"/>
          </p:cNvSpPr>
          <p:nvPr/>
        </p:nvSpPr>
        <p:spPr bwMode="auto">
          <a:xfrm>
            <a:off x="319088" y="942975"/>
            <a:ext cx="8505825" cy="354013"/>
          </a:xfrm>
          <a:prstGeom prst="rect">
            <a:avLst/>
          </a:prstGeom>
          <a:noFill/>
          <a:ln w="9525" algn="ctr">
            <a:noFill/>
            <a:miter lim="800000"/>
            <a:headEnd/>
            <a:tailEnd/>
          </a:ln>
        </p:spPr>
        <p:txBody>
          <a:bodyPr lIns="0" tIns="0" rIns="0" bIns="0">
            <a:spAutoFit/>
          </a:bodyPr>
          <a:lstStyle/>
          <a:p>
            <a:pPr>
              <a:lnSpc>
                <a:spcPct val="83000"/>
              </a:lnSpc>
            </a:pPr>
            <a:r>
              <a:rPr lang="en-US" altLang="zh-CN" sz="2800" b="1"/>
              <a:t>Order Types</a:t>
            </a:r>
            <a:endParaRPr lang="zh-CN" altLang="en-US" sz="2800" b="1"/>
          </a:p>
        </p:txBody>
      </p:sp>
      <p:sp>
        <p:nvSpPr>
          <p:cNvPr id="57349" name="Rectangle 5"/>
          <p:cNvSpPr>
            <a:spLocks noChangeArrowheads="1"/>
          </p:cNvSpPr>
          <p:nvPr/>
        </p:nvSpPr>
        <p:spPr bwMode="auto">
          <a:xfrm>
            <a:off x="169863" y="1577975"/>
            <a:ext cx="8193087"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b="1"/>
              <a:t>Limit Risks</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Speed of Execution</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Price Improvement</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Discretion</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Market Timing</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chemeClr val="bg1"/>
              </a:buClr>
            </a:pPr>
            <a:r>
              <a:rPr lang="en-US" altLang="zh-CN"/>
              <a:t>      </a:t>
            </a:r>
            <a:endParaRPr lang="en-US" altLang="zh-CN" b="1"/>
          </a:p>
          <a:p>
            <a:pPr marL="287338" indent="-287338">
              <a:spcBef>
                <a:spcPct val="20000"/>
              </a:spcBef>
              <a:buClr>
                <a:srgbClr val="00A6D6"/>
              </a:buClr>
              <a:buFont typeface="Arial" pitchFamily="34" charset="0"/>
              <a:buChar char="&gt;"/>
            </a:pPr>
            <a:endParaRPr lang="en-US" altLang="zh-CN" b="1"/>
          </a:p>
          <a:p>
            <a:pPr marL="287338" indent="-287338" algn="just">
              <a:lnSpc>
                <a:spcPct val="90000"/>
              </a:lnSpc>
              <a:spcBef>
                <a:spcPct val="50000"/>
              </a:spcBef>
              <a:buClr>
                <a:srgbClr val="00A6D6"/>
              </a:buClr>
              <a:buFont typeface="Arial" pitchFamily="34" charset="0"/>
              <a:buChar char="&gt;"/>
            </a:pPr>
            <a:endParaRPr lang="en-US" altLang="zh-CN" sz="1400"/>
          </a:p>
          <a:p>
            <a:pPr marL="287338" indent="-287338" algn="just">
              <a:lnSpc>
                <a:spcPct val="90000"/>
              </a:lnSpc>
              <a:spcBef>
                <a:spcPct val="50000"/>
              </a:spcBef>
              <a:buClr>
                <a:srgbClr val="00A6D6"/>
              </a:buClr>
              <a:buFont typeface="Arial" pitchFamily="34" charset="0"/>
              <a:buNone/>
            </a:pPr>
            <a:endParaRPr lang="en-US" altLang="zh-CN" sz="600"/>
          </a:p>
          <a:p>
            <a:pPr marL="287338" indent="-287338" algn="just">
              <a:lnSpc>
                <a:spcPct val="90000"/>
              </a:lnSpc>
              <a:spcBef>
                <a:spcPct val="50000"/>
              </a:spcBef>
              <a:buClr>
                <a:srgbClr val="00A6D6"/>
              </a:buClr>
              <a:buFont typeface="Arial" pitchFamily="34" charset="0"/>
              <a:buNone/>
            </a:pPr>
            <a:r>
              <a:rPr lang="zh-CN" altLang="en-US" sz="1000"/>
              <a:t>      </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77827"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77828"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Trend Terms</a:t>
            </a:r>
            <a:endParaRPr lang="zh-CN" altLang="en-US" sz="3200" b="1"/>
          </a:p>
        </p:txBody>
      </p:sp>
      <p:sp>
        <p:nvSpPr>
          <p:cNvPr id="77829" name="Rectangle 5"/>
          <p:cNvSpPr>
            <a:spLocks noChangeArrowheads="1"/>
          </p:cNvSpPr>
          <p:nvPr/>
        </p:nvSpPr>
        <p:spPr bwMode="auto">
          <a:xfrm>
            <a:off x="169863" y="1577975"/>
            <a:ext cx="4324350"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a:t>The longer the trend, the more important </a:t>
            </a:r>
          </a:p>
          <a:p>
            <a:pPr marL="287338" indent="-287338">
              <a:spcBef>
                <a:spcPct val="20000"/>
              </a:spcBef>
              <a:buClr>
                <a:srgbClr val="00A6D6"/>
              </a:buClr>
              <a:buFont typeface="Arial" pitchFamily="34" charset="0"/>
              <a:buChar char="&gt;"/>
            </a:pPr>
            <a:endParaRPr lang="en-US" altLang="zh-CN" sz="2000"/>
          </a:p>
          <a:p>
            <a:pPr marL="287338" indent="-287338">
              <a:spcBef>
                <a:spcPct val="20000"/>
              </a:spcBef>
              <a:buClr>
                <a:srgbClr val="00A6D6"/>
              </a:buClr>
              <a:buFont typeface="Arial" pitchFamily="34" charset="0"/>
              <a:buChar char="&gt;"/>
            </a:pPr>
            <a:r>
              <a:rPr lang="en-US" altLang="zh-CN" sz="2000"/>
              <a:t>Weekly charts or daily charts spanning a five-year period are used to identify long-tern trends</a:t>
            </a:r>
          </a:p>
          <a:p>
            <a:pPr marL="287338" indent="-287338">
              <a:spcBef>
                <a:spcPct val="20000"/>
              </a:spcBef>
              <a:buClr>
                <a:srgbClr val="00A6D6"/>
              </a:buClr>
              <a:buFont typeface="Arial" pitchFamily="34" charset="0"/>
              <a:buChar char="&gt;"/>
            </a:pPr>
            <a:endParaRPr lang="en-US" altLang="zh-CN" sz="2000"/>
          </a:p>
          <a:p>
            <a:pPr marL="287338" indent="-287338">
              <a:spcBef>
                <a:spcPct val="20000"/>
              </a:spcBef>
              <a:buClr>
                <a:srgbClr val="00A6D6"/>
              </a:buClr>
              <a:buFont typeface="Arial" pitchFamily="34" charset="0"/>
              <a:buChar char="&gt;"/>
            </a:pPr>
            <a:r>
              <a:rPr lang="en-US" altLang="zh-CN" sz="2000"/>
              <a:t>Daily data charts are best used when analyzing both intermediate and short-term trends.</a:t>
            </a:r>
            <a:endParaRPr lang="zh-CN" altLang="en-US" sz="2000"/>
          </a:p>
        </p:txBody>
      </p:sp>
      <p:pic>
        <p:nvPicPr>
          <p:cNvPr id="77830" name="图片 7" descr="http://i.investopedia.com/inv/articles/site/TrendLength.gif"/>
          <p:cNvPicPr>
            <a:picLocks noChangeAspect="1" noChangeArrowheads="1"/>
          </p:cNvPicPr>
          <p:nvPr/>
        </p:nvPicPr>
        <p:blipFill>
          <a:blip r:embed="rId3" cstate="print"/>
          <a:srcRect/>
          <a:stretch>
            <a:fillRect/>
          </a:stretch>
        </p:blipFill>
        <p:spPr bwMode="auto">
          <a:xfrm>
            <a:off x="4505325" y="1789113"/>
            <a:ext cx="4070350" cy="41735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78851"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78852"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Trend Lines and Trend Channels </a:t>
            </a:r>
            <a:endParaRPr lang="zh-CN" altLang="en-US" sz="3200" b="1"/>
          </a:p>
        </p:txBody>
      </p:sp>
      <p:sp>
        <p:nvSpPr>
          <p:cNvPr id="78853"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pPr>
            <a:r>
              <a:rPr lang="en-US" altLang="zh-CN" sz="2000" b="1"/>
              <a:t> </a:t>
            </a:r>
          </a:p>
          <a:p>
            <a:pPr marL="287338" indent="-287338">
              <a:spcBef>
                <a:spcPct val="20000"/>
              </a:spcBef>
              <a:buClr>
                <a:srgbClr val="00A6D6"/>
              </a:buClr>
              <a:buFont typeface="Arial" pitchFamily="34" charset="0"/>
              <a:buChar char="&gt;"/>
            </a:pPr>
            <a:endParaRPr lang="en-US" altLang="zh-CN" sz="2000" b="1"/>
          </a:p>
          <a:p>
            <a:pPr marL="287338" indent="-287338" algn="just">
              <a:lnSpc>
                <a:spcPct val="90000"/>
              </a:lnSpc>
              <a:spcBef>
                <a:spcPct val="50000"/>
              </a:spcBef>
              <a:buClr>
                <a:srgbClr val="00A6D6"/>
              </a:buClr>
              <a:buFont typeface="Arial" pitchFamily="34" charset="0"/>
              <a:buNone/>
            </a:pPr>
            <a:r>
              <a:rPr lang="zh-CN" altLang="en-US" sz="1000"/>
              <a:t>      </a:t>
            </a:r>
          </a:p>
        </p:txBody>
      </p:sp>
      <p:pic>
        <p:nvPicPr>
          <p:cNvPr id="78854" name="图片 6" descr="http://i.investopedia.com/inv/articles/site/AscendingTrendline.gif"/>
          <p:cNvPicPr>
            <a:picLocks noChangeAspect="1" noChangeArrowheads="1"/>
          </p:cNvPicPr>
          <p:nvPr/>
        </p:nvPicPr>
        <p:blipFill>
          <a:blip r:embed="rId3" cstate="print"/>
          <a:srcRect/>
          <a:stretch>
            <a:fillRect/>
          </a:stretch>
        </p:blipFill>
        <p:spPr bwMode="auto">
          <a:xfrm>
            <a:off x="646113" y="2152650"/>
            <a:ext cx="3792537" cy="3411538"/>
          </a:xfrm>
          <a:prstGeom prst="rect">
            <a:avLst/>
          </a:prstGeom>
          <a:noFill/>
          <a:ln w="9525">
            <a:noFill/>
            <a:miter lim="800000"/>
            <a:headEnd/>
            <a:tailEnd/>
          </a:ln>
        </p:spPr>
      </p:pic>
      <p:pic>
        <p:nvPicPr>
          <p:cNvPr id="78855" name="图片 7" descr="http://i.investopedia.com/inv/articles/site/DownwardChannel.gif"/>
          <p:cNvPicPr>
            <a:picLocks noChangeAspect="1" noChangeArrowheads="1"/>
          </p:cNvPicPr>
          <p:nvPr/>
        </p:nvPicPr>
        <p:blipFill>
          <a:blip r:embed="rId4" cstate="print"/>
          <a:srcRect/>
          <a:stretch>
            <a:fillRect/>
          </a:stretch>
        </p:blipFill>
        <p:spPr bwMode="auto">
          <a:xfrm>
            <a:off x="4772025" y="2152650"/>
            <a:ext cx="3838575" cy="3411538"/>
          </a:xfrm>
          <a:prstGeom prst="rect">
            <a:avLst/>
          </a:prstGeom>
          <a:noFill/>
          <a:ln w="9525">
            <a:noFill/>
            <a:miter lim="800000"/>
            <a:headEnd/>
            <a:tailEnd/>
          </a:ln>
        </p:spPr>
      </p:pic>
      <p:sp>
        <p:nvSpPr>
          <p:cNvPr id="78856" name="矩形 8"/>
          <p:cNvSpPr>
            <a:spLocks noChangeArrowheads="1"/>
          </p:cNvSpPr>
          <p:nvPr/>
        </p:nvSpPr>
        <p:spPr bwMode="auto">
          <a:xfrm>
            <a:off x="5427663" y="5778500"/>
            <a:ext cx="1787525" cy="368300"/>
          </a:xfrm>
          <a:prstGeom prst="rect">
            <a:avLst/>
          </a:prstGeom>
          <a:noFill/>
          <a:ln w="9525">
            <a:noFill/>
            <a:miter lim="800000"/>
            <a:headEnd/>
            <a:tailEnd/>
          </a:ln>
        </p:spPr>
        <p:txBody>
          <a:bodyPr wrap="none">
            <a:spAutoFit/>
          </a:bodyPr>
          <a:lstStyle/>
          <a:p>
            <a:r>
              <a:rPr lang="en-US" altLang="zh-CN" b="1"/>
              <a:t>Trend Channel</a:t>
            </a:r>
            <a:endParaRPr lang="zh-CN" altLang="en-US"/>
          </a:p>
        </p:txBody>
      </p:sp>
      <p:sp>
        <p:nvSpPr>
          <p:cNvPr id="78857" name="矩形 9"/>
          <p:cNvSpPr>
            <a:spLocks noChangeArrowheads="1"/>
          </p:cNvSpPr>
          <p:nvPr/>
        </p:nvSpPr>
        <p:spPr bwMode="auto">
          <a:xfrm>
            <a:off x="1778000" y="5745163"/>
            <a:ext cx="1350963" cy="369887"/>
          </a:xfrm>
          <a:prstGeom prst="rect">
            <a:avLst/>
          </a:prstGeom>
          <a:noFill/>
          <a:ln w="9525">
            <a:noFill/>
            <a:miter lim="800000"/>
            <a:headEnd/>
            <a:tailEnd/>
          </a:ln>
        </p:spPr>
        <p:txBody>
          <a:bodyPr wrap="none">
            <a:spAutoFit/>
          </a:bodyPr>
          <a:lstStyle/>
          <a:p>
            <a:r>
              <a:rPr lang="en-US" altLang="zh-CN" b="1"/>
              <a:t>Trend Line</a:t>
            </a:r>
            <a:endParaRPr lang="zh-CN" alt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79875"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79876" name="Rectangle 4"/>
          <p:cNvSpPr>
            <a:spLocks noChangeArrowheads="1"/>
          </p:cNvSpPr>
          <p:nvPr/>
        </p:nvSpPr>
        <p:spPr bwMode="auto">
          <a:xfrm>
            <a:off x="319088" y="942975"/>
            <a:ext cx="8505825" cy="817563"/>
          </a:xfrm>
          <a:prstGeom prst="rect">
            <a:avLst/>
          </a:prstGeom>
          <a:noFill/>
          <a:ln w="9525" algn="ctr">
            <a:noFill/>
            <a:miter lim="800000"/>
            <a:headEnd/>
            <a:tailEnd/>
          </a:ln>
        </p:spPr>
        <p:txBody>
          <a:bodyPr lIns="0" tIns="0" rIns="0" bIns="0">
            <a:spAutoFit/>
          </a:bodyPr>
          <a:lstStyle/>
          <a:p>
            <a:pPr>
              <a:lnSpc>
                <a:spcPct val="83000"/>
              </a:lnSpc>
            </a:pPr>
            <a:r>
              <a:rPr lang="en-US" altLang="zh-CN" sz="3200" b="1"/>
              <a:t>Trend--Support/Resistance</a:t>
            </a:r>
          </a:p>
          <a:p>
            <a:pPr>
              <a:lnSpc>
                <a:spcPct val="83000"/>
              </a:lnSpc>
            </a:pPr>
            <a:endParaRPr lang="zh-CN" altLang="en-US" sz="3200" b="1"/>
          </a:p>
        </p:txBody>
      </p:sp>
      <p:sp>
        <p:nvSpPr>
          <p:cNvPr id="79877"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lgn="just">
              <a:lnSpc>
                <a:spcPct val="90000"/>
              </a:lnSpc>
              <a:spcBef>
                <a:spcPct val="50000"/>
              </a:spcBef>
              <a:buClr>
                <a:srgbClr val="00A6D6"/>
              </a:buClr>
              <a:buFont typeface="Arial" pitchFamily="34" charset="0"/>
              <a:buNone/>
            </a:pPr>
            <a:r>
              <a:rPr lang="zh-CN" altLang="en-US" sz="1000"/>
              <a:t>      </a:t>
            </a:r>
          </a:p>
        </p:txBody>
      </p:sp>
      <p:pic>
        <p:nvPicPr>
          <p:cNvPr id="79878" name="图片 6" descr="http://i.investopedia.com/inv/articles/site/Support_resistance1.gif"/>
          <p:cNvPicPr>
            <a:picLocks noChangeAspect="1" noChangeArrowheads="1"/>
          </p:cNvPicPr>
          <p:nvPr/>
        </p:nvPicPr>
        <p:blipFill>
          <a:blip r:embed="rId3" cstate="print"/>
          <a:srcRect/>
          <a:stretch>
            <a:fillRect/>
          </a:stretch>
        </p:blipFill>
        <p:spPr bwMode="auto">
          <a:xfrm>
            <a:off x="928688" y="2128838"/>
            <a:ext cx="3521075" cy="3502025"/>
          </a:xfrm>
          <a:prstGeom prst="rect">
            <a:avLst/>
          </a:prstGeom>
          <a:noFill/>
          <a:ln w="9525">
            <a:noFill/>
            <a:miter lim="800000"/>
            <a:headEnd/>
            <a:tailEnd/>
          </a:ln>
        </p:spPr>
      </p:pic>
      <p:pic>
        <p:nvPicPr>
          <p:cNvPr id="79879" name="图片 7" descr="http://i.investopedia.com/inv/articles/site/Rolereversal.gif"/>
          <p:cNvPicPr>
            <a:picLocks noChangeAspect="1" noChangeArrowheads="1"/>
          </p:cNvPicPr>
          <p:nvPr/>
        </p:nvPicPr>
        <p:blipFill>
          <a:blip r:embed="rId4" cstate="print"/>
          <a:srcRect/>
          <a:stretch>
            <a:fillRect/>
          </a:stretch>
        </p:blipFill>
        <p:spPr bwMode="auto">
          <a:xfrm>
            <a:off x="4813300" y="2128838"/>
            <a:ext cx="3762375" cy="3502025"/>
          </a:xfrm>
          <a:prstGeom prst="rect">
            <a:avLst/>
          </a:prstGeom>
          <a:noFill/>
          <a:ln w="9525">
            <a:noFill/>
            <a:miter lim="800000"/>
            <a:headEnd/>
            <a:tailEnd/>
          </a:ln>
        </p:spPr>
      </p:pic>
      <p:sp>
        <p:nvSpPr>
          <p:cNvPr id="79880" name="矩形 8"/>
          <p:cNvSpPr>
            <a:spLocks noChangeArrowheads="1"/>
          </p:cNvSpPr>
          <p:nvPr/>
        </p:nvSpPr>
        <p:spPr bwMode="auto">
          <a:xfrm>
            <a:off x="6086475" y="5778500"/>
            <a:ext cx="1209675" cy="368300"/>
          </a:xfrm>
          <a:prstGeom prst="rect">
            <a:avLst/>
          </a:prstGeom>
          <a:noFill/>
          <a:ln w="9525">
            <a:noFill/>
            <a:miter lim="800000"/>
            <a:headEnd/>
            <a:tailEnd/>
          </a:ln>
        </p:spPr>
        <p:txBody>
          <a:bodyPr wrap="none">
            <a:spAutoFit/>
          </a:bodyPr>
          <a:lstStyle/>
          <a:p>
            <a:r>
              <a:rPr lang="en-US" altLang="zh-CN" b="1"/>
              <a:t>Reversal </a:t>
            </a:r>
            <a:endParaRPr lang="zh-CN"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mtClean="0">
                <a:ea typeface="宋体" pitchFamily="2" charset="-122"/>
              </a:rPr>
              <a:t>Reversal </a:t>
            </a:r>
          </a:p>
        </p:txBody>
      </p:sp>
      <p:sp>
        <p:nvSpPr>
          <p:cNvPr id="31747" name="Rectangle 3"/>
          <p:cNvSpPr>
            <a:spLocks noGrp="1" noChangeArrowheads="1"/>
          </p:cNvSpPr>
          <p:nvPr>
            <p:ph type="body" idx="1"/>
          </p:nvPr>
        </p:nvSpPr>
        <p:spPr/>
        <p:txBody>
          <a:bodyPr/>
          <a:lstStyle/>
          <a:p>
            <a:pPr eaLnBrk="1" hangingPunct="1">
              <a:buFontTx/>
              <a:buNone/>
            </a:pPr>
            <a:r>
              <a:rPr lang="en-US" altLang="zh-CN" smtClean="0">
                <a:ea typeface="宋体" pitchFamily="2" charset="-122"/>
              </a:rPr>
              <a:t>Reversal </a:t>
            </a:r>
          </a:p>
          <a:p>
            <a:pPr eaLnBrk="1" hangingPunct="1"/>
            <a:r>
              <a:rPr lang="en-US" altLang="zh-CN" smtClean="0">
                <a:ea typeface="宋体" pitchFamily="2" charset="-122"/>
              </a:rPr>
              <a:t>After a long decline, start to reverse…very similar to ‘first sunny day’ in previous slide</a:t>
            </a:r>
          </a:p>
          <a:p>
            <a:pPr eaLnBrk="1" hangingPunct="1"/>
            <a:r>
              <a:rPr lang="en-US" altLang="zh-CN" smtClean="0">
                <a:ea typeface="宋体" pitchFamily="2" charset="-122"/>
              </a:rPr>
              <a:t>Rally</a:t>
            </a:r>
          </a:p>
          <a:p>
            <a:pPr eaLnBrk="1" hangingPunct="1"/>
            <a:r>
              <a:rPr lang="en-US" altLang="zh-CN" smtClean="0">
                <a:ea typeface="宋体" pitchFamily="2" charset="-122"/>
              </a:rPr>
              <a:t>Correction</a:t>
            </a: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zh-CN" altLang="en-US" smtClean="0">
              <a:ea typeface="宋体" pitchFamily="2" charset="-122"/>
            </a:endParaRPr>
          </a:p>
        </p:txBody>
      </p:sp>
    </p:spTree>
    <p:extLst>
      <p:ext uri="{BB962C8B-B14F-4D97-AF65-F5344CB8AC3E}">
        <p14:creationId xmlns:p14="http://schemas.microsoft.com/office/powerpoint/2010/main" xmlns="" val="1140339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mtClean="0">
                <a:ea typeface="宋体" pitchFamily="2" charset="-122"/>
              </a:rPr>
              <a:t>Reversal</a:t>
            </a:r>
            <a:endParaRPr lang="zh-CN" altLang="en-US" smtClean="0">
              <a:ea typeface="宋体" pitchFamily="2" charset="-122"/>
            </a:endParaRPr>
          </a:p>
        </p:txBody>
      </p:sp>
      <p:sp>
        <p:nvSpPr>
          <p:cNvPr id="32771" name="内容占位符 2"/>
          <p:cNvSpPr>
            <a:spLocks noGrp="1"/>
          </p:cNvSpPr>
          <p:nvPr>
            <p:ph idx="1"/>
          </p:nvPr>
        </p:nvSpPr>
        <p:spPr>
          <a:xfrm>
            <a:off x="457200" y="1219200"/>
            <a:ext cx="8229600" cy="4525963"/>
          </a:xfrm>
        </p:spPr>
        <p:txBody>
          <a:bodyPr/>
          <a:lstStyle/>
          <a:p>
            <a:r>
              <a:rPr lang="en-US" altLang="zh-CN" sz="1800" smtClean="0">
                <a:ea typeface="宋体" pitchFamily="2" charset="-122"/>
              </a:rPr>
              <a:t>A change in the direction of a price trend. On a price chart, reversals undergo a recognizable change in the price structure. An uptrend, which is a series of higher highs and higher lows, reverses into a downtrend by changing to a series of lower highs and lower lows. A downtrend, which is a series of lower highs and lower lows, reverses into an uptrend by changing to a series of higher highs and higher lows.  </a:t>
            </a:r>
            <a:br>
              <a:rPr lang="en-US" altLang="zh-CN" sz="1800" smtClean="0">
                <a:ea typeface="宋体" pitchFamily="2" charset="-122"/>
              </a:rPr>
            </a:br>
            <a:endParaRPr lang="zh-CN" altLang="en-US" sz="1800" smtClean="0">
              <a:ea typeface="宋体" pitchFamily="2" charset="-122"/>
            </a:endParaRPr>
          </a:p>
        </p:txBody>
      </p:sp>
      <p:pic>
        <p:nvPicPr>
          <p:cNvPr id="32772" name="Picture 2" descr="Reversal"/>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133600" y="3051175"/>
            <a:ext cx="5638800" cy="3806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9369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80899"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80900"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Volume is important</a:t>
            </a:r>
          </a:p>
        </p:txBody>
      </p:sp>
      <p:sp>
        <p:nvSpPr>
          <p:cNvPr id="80901" name="Rectangle 5"/>
          <p:cNvSpPr>
            <a:spLocks noChangeArrowheads="1"/>
          </p:cNvSpPr>
          <p:nvPr/>
        </p:nvSpPr>
        <p:spPr bwMode="auto">
          <a:xfrm>
            <a:off x="169863" y="1577975"/>
            <a:ext cx="8339137"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a:t>Volume is simply the number of shares or contracts that trade over a given period of time.</a:t>
            </a:r>
          </a:p>
          <a:p>
            <a:pPr marL="287338" indent="-287338">
              <a:spcBef>
                <a:spcPct val="20000"/>
              </a:spcBef>
              <a:buClr>
                <a:srgbClr val="00A6D6"/>
              </a:buClr>
              <a:buFont typeface="Arial" pitchFamily="34" charset="0"/>
              <a:buChar char="&gt;"/>
            </a:pPr>
            <a:endParaRPr lang="en-US" altLang="zh-CN" sz="2000"/>
          </a:p>
          <a:p>
            <a:pPr marL="287338" indent="-287338">
              <a:spcBef>
                <a:spcPct val="20000"/>
              </a:spcBef>
              <a:buClr>
                <a:srgbClr val="00A6D6"/>
              </a:buClr>
              <a:buFont typeface="Arial" pitchFamily="34" charset="0"/>
              <a:buChar char="&gt;"/>
            </a:pPr>
            <a:r>
              <a:rPr lang="en-US" altLang="zh-CN" sz="2000"/>
              <a:t>The higher the volume, the more active the security.</a:t>
            </a:r>
          </a:p>
          <a:p>
            <a:pPr marL="287338" indent="-287338">
              <a:spcBef>
                <a:spcPct val="20000"/>
              </a:spcBef>
              <a:buClr>
                <a:srgbClr val="00A6D6"/>
              </a:buClr>
              <a:buFont typeface="Arial" pitchFamily="34" charset="0"/>
              <a:buChar char="&gt;"/>
            </a:pPr>
            <a:endParaRPr lang="en-US" altLang="zh-CN" sz="2000"/>
          </a:p>
          <a:p>
            <a:pPr marL="287338" indent="-287338">
              <a:spcBef>
                <a:spcPct val="20000"/>
              </a:spcBef>
              <a:buClr>
                <a:srgbClr val="00A6D6"/>
              </a:buClr>
              <a:buFont typeface="Arial" pitchFamily="34" charset="0"/>
              <a:buChar char="&gt;"/>
            </a:pPr>
            <a:r>
              <a:rPr lang="en-US" altLang="zh-CN" sz="2000"/>
              <a:t>Volume should move with the trend.</a:t>
            </a:r>
          </a:p>
          <a:p>
            <a:pPr marL="287338" indent="-287338">
              <a:spcBef>
                <a:spcPct val="20000"/>
              </a:spcBef>
              <a:buClr>
                <a:srgbClr val="00A6D6"/>
              </a:buClr>
              <a:buFont typeface="Arial" pitchFamily="34" charset="0"/>
              <a:buChar char="&gt;"/>
            </a:pPr>
            <a:endParaRPr lang="en-US" altLang="zh-CN" sz="2000"/>
          </a:p>
          <a:p>
            <a:pPr marL="287338" indent="-287338">
              <a:spcBef>
                <a:spcPct val="20000"/>
              </a:spcBef>
              <a:buClr>
                <a:srgbClr val="00A6D6"/>
              </a:buClr>
              <a:buFont typeface="Arial" pitchFamily="34" charset="0"/>
              <a:buChar char="&gt;"/>
            </a:pPr>
            <a:r>
              <a:rPr lang="en-US" altLang="zh-CN" sz="2000"/>
              <a:t>Volume confirm Chart Patterns </a:t>
            </a:r>
          </a:p>
          <a:p>
            <a:pPr marL="287338" indent="-287338">
              <a:spcBef>
                <a:spcPct val="20000"/>
              </a:spcBef>
              <a:buClr>
                <a:srgbClr val="00A6D6"/>
              </a:buClr>
              <a:buFont typeface="Arial" pitchFamily="34" charset="0"/>
              <a:buChar char="&gt;"/>
            </a:pPr>
            <a:endParaRPr lang="en-US" altLang="zh-CN" sz="2000"/>
          </a:p>
          <a:p>
            <a:pPr marL="287338" indent="-287338">
              <a:spcBef>
                <a:spcPct val="20000"/>
              </a:spcBef>
              <a:buClr>
                <a:srgbClr val="00A6D6"/>
              </a:buClr>
              <a:buFont typeface="Arial" pitchFamily="34" charset="0"/>
              <a:buChar char="&gt;"/>
            </a:pPr>
            <a:r>
              <a:rPr lang="en-US" altLang="zh-CN" sz="2000"/>
              <a:t>Volume Precedes Price </a:t>
            </a:r>
            <a:endParaRPr lang="zh-CN" altLang="en-US" sz="200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81923"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81924"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Chart Definition</a:t>
            </a:r>
            <a:endParaRPr lang="zh-CN" altLang="en-US" sz="2800" b="1"/>
          </a:p>
        </p:txBody>
      </p:sp>
      <p:sp>
        <p:nvSpPr>
          <p:cNvPr id="81925"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a:t>Charts are similar to the charts that you see in any business setting. A chart is simply a graphical representation of a series of prices over a set time frame</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lgn="just">
              <a:lnSpc>
                <a:spcPct val="90000"/>
              </a:lnSpc>
              <a:spcBef>
                <a:spcPct val="50000"/>
              </a:spcBef>
              <a:buClr>
                <a:srgbClr val="00A6D6"/>
              </a:buClr>
              <a:buFont typeface="Arial" pitchFamily="34" charset="0"/>
              <a:buNone/>
            </a:pPr>
            <a:r>
              <a:rPr lang="zh-CN" altLang="en-US" sz="1000"/>
              <a:t>      </a:t>
            </a:r>
          </a:p>
        </p:txBody>
      </p:sp>
      <p:pic>
        <p:nvPicPr>
          <p:cNvPr id="81926" name="图片 6" descr="http://i.investopedia.com/inv/articles/site/Chart.gif"/>
          <p:cNvPicPr>
            <a:picLocks noChangeAspect="1" noChangeArrowheads="1"/>
          </p:cNvPicPr>
          <p:nvPr/>
        </p:nvPicPr>
        <p:blipFill>
          <a:blip r:embed="rId3" cstate="print"/>
          <a:srcRect/>
          <a:stretch>
            <a:fillRect/>
          </a:stretch>
        </p:blipFill>
        <p:spPr bwMode="auto">
          <a:xfrm>
            <a:off x="1370013" y="2552700"/>
            <a:ext cx="5878512" cy="32464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82947"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82948"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Chart Types</a:t>
            </a:r>
            <a:endParaRPr lang="zh-CN" altLang="en-US" sz="2800" b="1"/>
          </a:p>
        </p:txBody>
      </p:sp>
      <p:pic>
        <p:nvPicPr>
          <p:cNvPr id="82949" name="图片 6" descr="http://i.investopedia.com/inv/articles/site/Linechart1.gif"/>
          <p:cNvPicPr>
            <a:picLocks noChangeAspect="1" noChangeArrowheads="1"/>
          </p:cNvPicPr>
          <p:nvPr/>
        </p:nvPicPr>
        <p:blipFill>
          <a:blip r:embed="rId3" cstate="print"/>
          <a:srcRect/>
          <a:stretch>
            <a:fillRect/>
          </a:stretch>
        </p:blipFill>
        <p:spPr bwMode="auto">
          <a:xfrm>
            <a:off x="1011238" y="1682750"/>
            <a:ext cx="3003550" cy="1987550"/>
          </a:xfrm>
          <a:prstGeom prst="rect">
            <a:avLst/>
          </a:prstGeom>
          <a:noFill/>
          <a:ln w="9525">
            <a:noFill/>
            <a:miter lim="800000"/>
            <a:headEnd/>
            <a:tailEnd/>
          </a:ln>
        </p:spPr>
      </p:pic>
      <p:pic>
        <p:nvPicPr>
          <p:cNvPr id="82950" name="图片 9" descr="http://i.investopedia.com/inv/articles/site/CandleStickChart.gif"/>
          <p:cNvPicPr>
            <a:picLocks noChangeAspect="1" noChangeArrowheads="1"/>
          </p:cNvPicPr>
          <p:nvPr/>
        </p:nvPicPr>
        <p:blipFill>
          <a:blip r:embed="rId4" cstate="print"/>
          <a:srcRect/>
          <a:stretch>
            <a:fillRect/>
          </a:stretch>
        </p:blipFill>
        <p:spPr bwMode="auto">
          <a:xfrm>
            <a:off x="909638" y="3959225"/>
            <a:ext cx="3105150" cy="2428875"/>
          </a:xfrm>
          <a:prstGeom prst="rect">
            <a:avLst/>
          </a:prstGeom>
          <a:noFill/>
          <a:ln w="9525">
            <a:noFill/>
            <a:miter lim="800000"/>
            <a:headEnd/>
            <a:tailEnd/>
          </a:ln>
        </p:spPr>
      </p:pic>
      <p:sp>
        <p:nvSpPr>
          <p:cNvPr id="82951" name="矩形 10"/>
          <p:cNvSpPr>
            <a:spLocks noChangeArrowheads="1"/>
          </p:cNvSpPr>
          <p:nvPr/>
        </p:nvSpPr>
        <p:spPr bwMode="auto">
          <a:xfrm>
            <a:off x="1657350" y="3670300"/>
            <a:ext cx="1890713" cy="307975"/>
          </a:xfrm>
          <a:prstGeom prst="rect">
            <a:avLst/>
          </a:prstGeom>
          <a:noFill/>
          <a:ln w="9525">
            <a:noFill/>
            <a:miter lim="800000"/>
            <a:headEnd/>
            <a:tailEnd/>
          </a:ln>
        </p:spPr>
        <p:txBody>
          <a:bodyPr>
            <a:spAutoFit/>
          </a:bodyPr>
          <a:lstStyle/>
          <a:p>
            <a:r>
              <a:rPr lang="en-US" altLang="zh-CN" sz="1400" b="1"/>
              <a:t>Line Chart</a:t>
            </a:r>
            <a:endParaRPr lang="zh-CN" altLang="en-US" sz="1400"/>
          </a:p>
        </p:txBody>
      </p:sp>
      <p:sp>
        <p:nvSpPr>
          <p:cNvPr id="82952" name="矩形 7"/>
          <p:cNvSpPr>
            <a:spLocks noChangeArrowheads="1"/>
          </p:cNvSpPr>
          <p:nvPr/>
        </p:nvSpPr>
        <p:spPr bwMode="auto">
          <a:xfrm>
            <a:off x="1657350" y="6330950"/>
            <a:ext cx="1890713" cy="307975"/>
          </a:xfrm>
          <a:prstGeom prst="rect">
            <a:avLst/>
          </a:prstGeom>
          <a:noFill/>
          <a:ln w="9525">
            <a:noFill/>
            <a:miter lim="800000"/>
            <a:headEnd/>
            <a:tailEnd/>
          </a:ln>
        </p:spPr>
        <p:txBody>
          <a:bodyPr>
            <a:spAutoFit/>
          </a:bodyPr>
          <a:lstStyle/>
          <a:p>
            <a:r>
              <a:rPr lang="en-US" altLang="zh-CN" sz="1400" b="1"/>
              <a:t>Candle Chart</a:t>
            </a:r>
            <a:endParaRPr lang="zh-CN" altLang="en-US" sz="1400"/>
          </a:p>
        </p:txBody>
      </p:sp>
      <p:pic>
        <p:nvPicPr>
          <p:cNvPr id="82953" name="Picture 2" descr="Barchart's ETF Picks">
            <a:hlinkClick r:id="rId5"/>
          </p:cNvPr>
          <p:cNvPicPr>
            <a:picLocks noChangeAspect="1" noChangeArrowheads="1"/>
          </p:cNvPicPr>
          <p:nvPr/>
        </p:nvPicPr>
        <p:blipFill>
          <a:blip r:embed="rId6" cstate="print"/>
          <a:srcRect/>
          <a:stretch>
            <a:fillRect/>
          </a:stretch>
        </p:blipFill>
        <p:spPr bwMode="auto">
          <a:xfrm>
            <a:off x="5119688" y="1660525"/>
            <a:ext cx="2790825" cy="2009775"/>
          </a:xfrm>
          <a:prstGeom prst="rect">
            <a:avLst/>
          </a:prstGeom>
          <a:noFill/>
          <a:ln w="9525">
            <a:noFill/>
            <a:miter lim="800000"/>
            <a:headEnd/>
            <a:tailEnd/>
          </a:ln>
        </p:spPr>
      </p:pic>
      <p:sp>
        <p:nvSpPr>
          <p:cNvPr id="82954" name="矩形 12"/>
          <p:cNvSpPr>
            <a:spLocks noChangeArrowheads="1"/>
          </p:cNvSpPr>
          <p:nvPr/>
        </p:nvSpPr>
        <p:spPr bwMode="auto">
          <a:xfrm>
            <a:off x="5605463" y="3670300"/>
            <a:ext cx="1890712" cy="307975"/>
          </a:xfrm>
          <a:prstGeom prst="rect">
            <a:avLst/>
          </a:prstGeom>
          <a:noFill/>
          <a:ln w="9525">
            <a:noFill/>
            <a:miter lim="800000"/>
            <a:headEnd/>
            <a:tailEnd/>
          </a:ln>
        </p:spPr>
        <p:txBody>
          <a:bodyPr>
            <a:spAutoFit/>
          </a:bodyPr>
          <a:lstStyle/>
          <a:p>
            <a:r>
              <a:rPr lang="en-US" altLang="zh-CN" sz="1400" b="1"/>
              <a:t> Bar Chart</a:t>
            </a:r>
            <a:endParaRPr lang="zh-CN" altLang="en-US" sz="1400"/>
          </a:p>
        </p:txBody>
      </p:sp>
      <p:pic>
        <p:nvPicPr>
          <p:cNvPr id="82955" name="图片 13" descr="http://i.investopedia.com/inv/articles/site/PointFigureChart.gif"/>
          <p:cNvPicPr>
            <a:picLocks noChangeAspect="1" noChangeArrowheads="1"/>
          </p:cNvPicPr>
          <p:nvPr/>
        </p:nvPicPr>
        <p:blipFill>
          <a:blip r:embed="rId7" cstate="print"/>
          <a:srcRect/>
          <a:stretch>
            <a:fillRect/>
          </a:stretch>
        </p:blipFill>
        <p:spPr bwMode="auto">
          <a:xfrm>
            <a:off x="5119688" y="4038600"/>
            <a:ext cx="2790825" cy="2197100"/>
          </a:xfrm>
          <a:prstGeom prst="rect">
            <a:avLst/>
          </a:prstGeom>
          <a:noFill/>
          <a:ln w="9525">
            <a:noFill/>
            <a:miter lim="800000"/>
            <a:headEnd/>
            <a:tailEnd/>
          </a:ln>
        </p:spPr>
      </p:pic>
      <p:sp>
        <p:nvSpPr>
          <p:cNvPr id="82956" name="矩形 14"/>
          <p:cNvSpPr>
            <a:spLocks noChangeArrowheads="1"/>
          </p:cNvSpPr>
          <p:nvPr/>
        </p:nvSpPr>
        <p:spPr bwMode="auto">
          <a:xfrm>
            <a:off x="5399088" y="6330950"/>
            <a:ext cx="2790825" cy="307975"/>
          </a:xfrm>
          <a:prstGeom prst="rect">
            <a:avLst/>
          </a:prstGeom>
          <a:noFill/>
          <a:ln w="9525">
            <a:noFill/>
            <a:miter lim="800000"/>
            <a:headEnd/>
            <a:tailEnd/>
          </a:ln>
        </p:spPr>
        <p:txBody>
          <a:bodyPr>
            <a:spAutoFit/>
          </a:bodyPr>
          <a:lstStyle/>
          <a:p>
            <a:r>
              <a:rPr lang="en-US" altLang="zh-CN" sz="1400" b="1"/>
              <a:t>Point and Figure Chart</a:t>
            </a:r>
            <a:endParaRPr lang="zh-CN" altLang="en-US" sz="140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83971"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83972"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Chart Pattern</a:t>
            </a:r>
            <a:endParaRPr lang="zh-CN" altLang="en-US" sz="2800" b="1"/>
          </a:p>
        </p:txBody>
      </p:sp>
      <p:sp>
        <p:nvSpPr>
          <p:cNvPr id="83973"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b="1"/>
              <a:t>Reversal Chart Patterns: Head and Shoulders and Inverted Head and Shoulders </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Reversal Chart Patterns: Triple and Double Tops and Bottoms </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Reversal Chart Patterns: V-Reversal Pattern </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Continuation Chart Patterns: Triangles </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lgn="just">
              <a:lnSpc>
                <a:spcPct val="90000"/>
              </a:lnSpc>
              <a:spcBef>
                <a:spcPct val="50000"/>
              </a:spcBef>
              <a:buClr>
                <a:srgbClr val="00A6D6"/>
              </a:buClr>
              <a:buFont typeface="Arial" pitchFamily="34" charset="0"/>
              <a:buNone/>
            </a:pPr>
            <a:r>
              <a:rPr lang="zh-CN" altLang="en-US" sz="1000"/>
              <a:t>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84995"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84996"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Chart Pattern– Head and Shoulders</a:t>
            </a:r>
            <a:endParaRPr lang="zh-CN" altLang="en-US" sz="2800" b="1"/>
          </a:p>
        </p:txBody>
      </p:sp>
      <p:sp>
        <p:nvSpPr>
          <p:cNvPr id="84997" name="Rectangle 6"/>
          <p:cNvSpPr>
            <a:spLocks noGrp="1" noChangeArrowheads="1"/>
          </p:cNvSpPr>
          <p:nvPr>
            <p:ph idx="1"/>
          </p:nvPr>
        </p:nvSpPr>
        <p:spPr>
          <a:xfrm>
            <a:off x="457200" y="1600200"/>
            <a:ext cx="8229600" cy="4525963"/>
          </a:xfrm>
        </p:spPr>
        <p:txBody>
          <a:bodyPr/>
          <a:lstStyle/>
          <a:p>
            <a:pPr eaLnBrk="1" hangingPunct="1"/>
            <a:r>
              <a:rPr lang="en-US" altLang="zh-CN" smtClean="0">
                <a:ea typeface="宋体" pitchFamily="2" charset="-122"/>
              </a:rPr>
              <a:t>Head and shoulder (can be inverted too)</a:t>
            </a: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p:txBody>
      </p:sp>
      <p:pic>
        <p:nvPicPr>
          <p:cNvPr id="84998" name="Picture 7" descr="head2t~1"/>
          <p:cNvPicPr>
            <a:picLocks noChangeAspect="1" noChangeArrowheads="1"/>
          </p:cNvPicPr>
          <p:nvPr/>
        </p:nvPicPr>
        <p:blipFill>
          <a:blip r:embed="rId3" cstate="print"/>
          <a:srcRect/>
          <a:stretch>
            <a:fillRect/>
          </a:stretch>
        </p:blipFill>
        <p:spPr bwMode="auto">
          <a:xfrm>
            <a:off x="1079500" y="2011363"/>
            <a:ext cx="6629400" cy="4114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58371"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58372" name="Rectangle 4"/>
          <p:cNvSpPr>
            <a:spLocks noChangeArrowheads="1"/>
          </p:cNvSpPr>
          <p:nvPr/>
        </p:nvSpPr>
        <p:spPr bwMode="auto">
          <a:xfrm>
            <a:off x="319088" y="942975"/>
            <a:ext cx="8505825" cy="536575"/>
          </a:xfrm>
          <a:prstGeom prst="rect">
            <a:avLst/>
          </a:prstGeom>
          <a:noFill/>
          <a:ln w="9525" algn="ctr">
            <a:noFill/>
            <a:miter lim="800000"/>
            <a:headEnd/>
            <a:tailEnd/>
          </a:ln>
        </p:spPr>
        <p:txBody>
          <a:bodyPr lIns="0" tIns="0" rIns="0" bIns="0">
            <a:spAutoFit/>
          </a:bodyPr>
          <a:lstStyle/>
          <a:p>
            <a:pPr>
              <a:lnSpc>
                <a:spcPct val="83000"/>
              </a:lnSpc>
            </a:pPr>
            <a:r>
              <a:rPr lang="en-US" altLang="zh-CN" sz="2800" b="1"/>
              <a:t>Order Types </a:t>
            </a:r>
            <a:r>
              <a:rPr lang="en-US" altLang="zh-CN" sz="1400"/>
              <a:t>Limit Risks </a:t>
            </a:r>
            <a:br>
              <a:rPr lang="en-US" altLang="zh-CN" sz="1400"/>
            </a:br>
            <a:endParaRPr lang="zh-CN" altLang="en-US" sz="1400"/>
          </a:p>
        </p:txBody>
      </p:sp>
      <p:sp>
        <p:nvSpPr>
          <p:cNvPr id="58373" name="Rectangle 5"/>
          <p:cNvSpPr>
            <a:spLocks noChangeArrowheads="1"/>
          </p:cNvSpPr>
          <p:nvPr/>
        </p:nvSpPr>
        <p:spPr bwMode="auto">
          <a:xfrm>
            <a:off x="319088" y="1577975"/>
            <a:ext cx="8505825"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b="1"/>
              <a:t>Basket</a:t>
            </a:r>
          </a:p>
          <a:p>
            <a:pPr marL="627063" lvl="1" indent="-225425">
              <a:spcBef>
                <a:spcPct val="20000"/>
              </a:spcBef>
              <a:buClr>
                <a:schemeClr val="bg2"/>
              </a:buClr>
              <a:buFont typeface="Arial" pitchFamily="34" charset="0"/>
              <a:buChar char="–"/>
            </a:pPr>
            <a:r>
              <a:rPr lang="en-US" altLang="zh-CN" sz="1600"/>
              <a:t>A group of individual orders that are saved in a single file and submitted as a package which diversify the risks.</a:t>
            </a:r>
          </a:p>
          <a:p>
            <a:pPr marL="287338" indent="-287338">
              <a:spcBef>
                <a:spcPct val="20000"/>
              </a:spcBef>
              <a:buClr>
                <a:srgbClr val="00A6D6"/>
              </a:buClr>
              <a:buFont typeface="Arial" pitchFamily="34" charset="0"/>
              <a:buChar char="&gt;"/>
            </a:pPr>
            <a:r>
              <a:rPr lang="en-US" altLang="zh-CN" b="1"/>
              <a:t>Stop</a:t>
            </a:r>
          </a:p>
          <a:p>
            <a:pPr marL="627063" lvl="1" indent="-225425">
              <a:spcBef>
                <a:spcPct val="20000"/>
              </a:spcBef>
              <a:buClr>
                <a:schemeClr val="bg2"/>
              </a:buClr>
              <a:buFont typeface="Arial" pitchFamily="34" charset="0"/>
              <a:buChar char="–"/>
            </a:pPr>
            <a:r>
              <a:rPr lang="en-US" altLang="zh-CN" sz="1600"/>
              <a:t>A Stop order becomes a market order to buy or sell securities or commodities once the specified stop price is attained or penetrated. </a:t>
            </a:r>
          </a:p>
          <a:p>
            <a:pPr marL="627063" lvl="1" indent="-225425">
              <a:spcBef>
                <a:spcPct val="20000"/>
              </a:spcBef>
              <a:buClr>
                <a:schemeClr val="bg2"/>
              </a:buClr>
              <a:buFont typeface="Arial" pitchFamily="34" charset="0"/>
              <a:buChar char="–"/>
            </a:pPr>
            <a:r>
              <a:rPr lang="en-US" altLang="zh-CN" sz="1600"/>
              <a:t>A Sell Stop order is always placed below the current market price. It is typically used to limit a loss or protect a profit on a long stock position. A Buy Stop order is always placed above the current market price. It is typically used to limit a loss or protect a profit on a short sale. </a:t>
            </a:r>
          </a:p>
          <a:p>
            <a:pPr marL="287338" indent="-287338">
              <a:spcBef>
                <a:spcPct val="20000"/>
              </a:spcBef>
              <a:buClr>
                <a:srgbClr val="00A6D6"/>
              </a:buClr>
              <a:buFont typeface="Arial" pitchFamily="34" charset="0"/>
              <a:buChar char="&gt;"/>
            </a:pPr>
            <a:r>
              <a:rPr lang="en-US" altLang="zh-CN" b="1"/>
              <a:t>Stop Limit</a:t>
            </a:r>
          </a:p>
          <a:p>
            <a:pPr marL="627063" lvl="1" indent="-225425">
              <a:spcBef>
                <a:spcPct val="20000"/>
              </a:spcBef>
              <a:buClr>
                <a:schemeClr val="bg2"/>
              </a:buClr>
              <a:buFont typeface="Arial" pitchFamily="34" charset="0"/>
              <a:buChar char="–"/>
            </a:pPr>
            <a:r>
              <a:rPr lang="en-US" altLang="zh-CN" sz="1600"/>
              <a:t>A Stop Limit order becomes a limit order once the specified stop price is attained or penetrated. </a:t>
            </a:r>
          </a:p>
          <a:p>
            <a:pPr marL="627063" lvl="1" indent="-225425">
              <a:spcBef>
                <a:spcPct val="20000"/>
              </a:spcBef>
              <a:buClr>
                <a:schemeClr val="bg2"/>
              </a:buClr>
              <a:buFont typeface="Arial" pitchFamily="34" charset="0"/>
              <a:buChar char="–"/>
            </a:pPr>
            <a:r>
              <a:rPr lang="en-US" altLang="zh-CN" sz="1600"/>
              <a:t>A STOP-LIMIT order eliminates the risk of a stop order where the investor is not guaranteed an execution price, but exposes the investor to the risk that the order may never be filled even though the stop price has been reached. The investor could "miss the market" in the security or commodity altogether.</a:t>
            </a:r>
            <a:endParaRPr lang="en-US" altLang="zh-CN" sz="500" b="1"/>
          </a:p>
          <a:p>
            <a:pPr marL="287338" indent="-287338" algn="just">
              <a:lnSpc>
                <a:spcPct val="90000"/>
              </a:lnSpc>
              <a:spcBef>
                <a:spcPct val="50000"/>
              </a:spcBef>
              <a:buClr>
                <a:srgbClr val="00A6D6"/>
              </a:buClr>
              <a:buFont typeface="Arial" pitchFamily="34" charset="0"/>
              <a:buNone/>
            </a:pPr>
            <a:r>
              <a:rPr lang="zh-CN" altLang="en-US" sz="1000"/>
              <a:t>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86019"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86020" name="Rectangle 4"/>
          <p:cNvSpPr>
            <a:spLocks noChangeArrowheads="1"/>
          </p:cNvSpPr>
          <p:nvPr/>
        </p:nvSpPr>
        <p:spPr bwMode="auto">
          <a:xfrm>
            <a:off x="319088" y="942975"/>
            <a:ext cx="8505825" cy="407988"/>
          </a:xfrm>
          <a:prstGeom prst="rect">
            <a:avLst/>
          </a:prstGeom>
          <a:noFill/>
          <a:ln w="9525" algn="ctr">
            <a:noFill/>
            <a:miter lim="800000"/>
            <a:headEnd/>
            <a:tailEnd/>
          </a:ln>
        </p:spPr>
        <p:txBody>
          <a:bodyPr lIns="0" tIns="0" rIns="0" bIns="0">
            <a:spAutoFit/>
          </a:bodyPr>
          <a:lstStyle/>
          <a:p>
            <a:pPr>
              <a:lnSpc>
                <a:spcPct val="83000"/>
              </a:lnSpc>
            </a:pPr>
            <a:r>
              <a:rPr lang="en-US" altLang="zh-CN" sz="3200" b="1"/>
              <a:t>Chart Pattern– Double Tops and Bottoms</a:t>
            </a:r>
            <a:endParaRPr lang="zh-CN" altLang="en-US" sz="2800" b="1"/>
          </a:p>
        </p:txBody>
      </p:sp>
      <p:sp>
        <p:nvSpPr>
          <p:cNvPr id="86021" name="Rectangle 6"/>
          <p:cNvSpPr>
            <a:spLocks noGrp="1" noChangeArrowheads="1"/>
          </p:cNvSpPr>
          <p:nvPr>
            <p:ph idx="1"/>
          </p:nvPr>
        </p:nvSpPr>
        <p:spPr>
          <a:xfrm>
            <a:off x="457200" y="1600200"/>
            <a:ext cx="8229600" cy="4525963"/>
          </a:xfrm>
        </p:spPr>
        <p:txBody>
          <a:bodyPr/>
          <a:lstStyle/>
          <a:p>
            <a:pPr eaLnBrk="1" hangingPunct="1">
              <a:buFontTx/>
              <a:buNone/>
            </a:pPr>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p:txBody>
      </p:sp>
      <p:pic>
        <p:nvPicPr>
          <p:cNvPr id="86022" name="图片 7" descr="http://i.investopedia.com/inv/articles/site/Doubletopbottom.gif"/>
          <p:cNvPicPr>
            <a:picLocks noChangeAspect="1" noChangeArrowheads="1"/>
          </p:cNvPicPr>
          <p:nvPr/>
        </p:nvPicPr>
        <p:blipFill>
          <a:blip r:embed="rId3" cstate="print"/>
          <a:srcRect/>
          <a:stretch>
            <a:fillRect/>
          </a:stretch>
        </p:blipFill>
        <p:spPr bwMode="auto">
          <a:xfrm>
            <a:off x="755650" y="2349500"/>
            <a:ext cx="7008813" cy="3363913"/>
          </a:xfrm>
          <a:prstGeom prst="rect">
            <a:avLst/>
          </a:prstGeom>
          <a:noFill/>
          <a:ln w="9525">
            <a:noFill/>
            <a:miter lim="800000"/>
            <a:headEnd/>
            <a:tailEnd/>
          </a:ln>
        </p:spPr>
      </p:pic>
      <p:cxnSp>
        <p:nvCxnSpPr>
          <p:cNvPr id="86023" name="直接连接符 7"/>
          <p:cNvCxnSpPr>
            <a:cxnSpLocks noChangeShapeType="1"/>
          </p:cNvCxnSpPr>
          <p:nvPr/>
        </p:nvCxnSpPr>
        <p:spPr bwMode="auto">
          <a:xfrm>
            <a:off x="3779838" y="3573463"/>
            <a:ext cx="2952750" cy="0"/>
          </a:xfrm>
          <a:prstGeom prst="line">
            <a:avLst/>
          </a:prstGeom>
          <a:noFill/>
          <a:ln w="9525" algn="ctr">
            <a:solidFill>
              <a:schemeClr val="tx1"/>
            </a:solidFill>
            <a:round/>
            <a:headEnd/>
            <a:tailEnd/>
          </a:ln>
        </p:spPr>
      </p:cxnSp>
      <p:sp>
        <p:nvSpPr>
          <p:cNvPr id="86024" name="椭圆 8"/>
          <p:cNvSpPr>
            <a:spLocks noChangeArrowheads="1"/>
          </p:cNvSpPr>
          <p:nvPr/>
        </p:nvSpPr>
        <p:spPr bwMode="auto">
          <a:xfrm>
            <a:off x="6875463" y="3284538"/>
            <a:ext cx="576262" cy="576262"/>
          </a:xfrm>
          <a:prstGeom prst="ellipse">
            <a:avLst/>
          </a:prstGeom>
          <a:noFill/>
          <a:ln w="9525" algn="ctr">
            <a:solidFill>
              <a:srgbClr val="FF0000"/>
            </a:solidFill>
            <a:round/>
            <a:headEnd/>
            <a:tailEnd/>
          </a:ln>
        </p:spPr>
        <p:txBody>
          <a:bodyPr/>
          <a:lstStyle/>
          <a:p>
            <a:endParaRPr lang="zh-CN" altLang="en-US" b="1"/>
          </a:p>
        </p:txBody>
      </p:sp>
      <p:cxnSp>
        <p:nvCxnSpPr>
          <p:cNvPr id="86025" name="直接箭头连接符 10"/>
          <p:cNvCxnSpPr>
            <a:cxnSpLocks noChangeShapeType="1"/>
          </p:cNvCxnSpPr>
          <p:nvPr/>
        </p:nvCxnSpPr>
        <p:spPr bwMode="auto">
          <a:xfrm>
            <a:off x="7235825" y="3573463"/>
            <a:ext cx="792163" cy="1871662"/>
          </a:xfrm>
          <a:prstGeom prst="straightConnector1">
            <a:avLst/>
          </a:prstGeom>
          <a:noFill/>
          <a:ln w="9525" algn="ctr">
            <a:solidFill>
              <a:schemeClr val="tx1"/>
            </a:solidFill>
            <a:round/>
            <a:headEnd/>
            <a:tailEnd type="arrow" w="med" len="med"/>
          </a:ln>
        </p:spPr>
      </p:cxn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87043"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87044" name="Rectangle 4"/>
          <p:cNvSpPr>
            <a:spLocks noChangeArrowheads="1"/>
          </p:cNvSpPr>
          <p:nvPr/>
        </p:nvSpPr>
        <p:spPr bwMode="auto">
          <a:xfrm>
            <a:off x="319088" y="942975"/>
            <a:ext cx="8505825" cy="407988"/>
          </a:xfrm>
          <a:prstGeom prst="rect">
            <a:avLst/>
          </a:prstGeom>
          <a:noFill/>
          <a:ln w="9525" algn="ctr">
            <a:noFill/>
            <a:miter lim="800000"/>
            <a:headEnd/>
            <a:tailEnd/>
          </a:ln>
        </p:spPr>
        <p:txBody>
          <a:bodyPr lIns="0" tIns="0" rIns="0" bIns="0">
            <a:spAutoFit/>
          </a:bodyPr>
          <a:lstStyle/>
          <a:p>
            <a:pPr>
              <a:lnSpc>
                <a:spcPct val="83000"/>
              </a:lnSpc>
            </a:pPr>
            <a:r>
              <a:rPr lang="en-US" altLang="zh-CN" sz="3200" b="1"/>
              <a:t>Chart Pattern– Triangles</a:t>
            </a:r>
            <a:endParaRPr lang="zh-CN" altLang="en-US" sz="2800" b="1"/>
          </a:p>
        </p:txBody>
      </p:sp>
      <p:sp>
        <p:nvSpPr>
          <p:cNvPr id="87045" name="Rectangle 6"/>
          <p:cNvSpPr>
            <a:spLocks noGrp="1" noChangeArrowheads="1"/>
          </p:cNvSpPr>
          <p:nvPr>
            <p:ph idx="1"/>
          </p:nvPr>
        </p:nvSpPr>
        <p:spPr>
          <a:xfrm>
            <a:off x="457200" y="1600200"/>
            <a:ext cx="8229600" cy="4525963"/>
          </a:xfrm>
        </p:spPr>
        <p:txBody>
          <a:bodyPr/>
          <a:lstStyle/>
          <a:p>
            <a:pPr eaLnBrk="1" hangingPunct="1">
              <a:buFontTx/>
              <a:buNone/>
            </a:pPr>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p:txBody>
      </p:sp>
      <p:pic>
        <p:nvPicPr>
          <p:cNvPr id="87046" name="图片 8" descr="http://i.investopedia.com/inv/articles/site/Triangle_r.gif"/>
          <p:cNvPicPr>
            <a:picLocks noChangeAspect="1" noChangeArrowheads="1"/>
          </p:cNvPicPr>
          <p:nvPr/>
        </p:nvPicPr>
        <p:blipFill>
          <a:blip r:embed="rId3" cstate="print"/>
          <a:srcRect/>
          <a:stretch>
            <a:fillRect/>
          </a:stretch>
        </p:blipFill>
        <p:spPr bwMode="auto">
          <a:xfrm>
            <a:off x="1425575" y="1600200"/>
            <a:ext cx="6246813" cy="47228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mtClean="0">
                <a:ea typeface="宋体" pitchFamily="2" charset="-122"/>
              </a:rPr>
              <a:t>Range Breakout(</a:t>
            </a:r>
            <a:r>
              <a:rPr lang="zh-CN" altLang="en-US" smtClean="0">
                <a:ea typeface="宋体" pitchFamily="2" charset="-122"/>
              </a:rPr>
              <a:t>区间突破</a:t>
            </a:r>
            <a:r>
              <a:rPr lang="en-US" altLang="zh-CN" smtClean="0">
                <a:ea typeface="宋体" pitchFamily="2" charset="-122"/>
              </a:rPr>
              <a:t>)</a:t>
            </a:r>
          </a:p>
        </p:txBody>
      </p:sp>
      <p:sp>
        <p:nvSpPr>
          <p:cNvPr id="35843" name="Rectangle 3"/>
          <p:cNvSpPr>
            <a:spLocks noGrp="1" noChangeArrowheads="1"/>
          </p:cNvSpPr>
          <p:nvPr>
            <p:ph type="body" idx="1"/>
          </p:nvPr>
        </p:nvSpPr>
        <p:spPr>
          <a:xfrm>
            <a:off x="457200" y="1524000"/>
            <a:ext cx="8229600" cy="1295400"/>
          </a:xfrm>
        </p:spPr>
        <p:txBody>
          <a:bodyPr/>
          <a:lstStyle/>
          <a:p>
            <a:pPr eaLnBrk="1" hangingPunct="1">
              <a:buFontTx/>
              <a:buNone/>
            </a:pPr>
            <a:r>
              <a:rPr lang="en-US" altLang="zh-CN" sz="1800" smtClean="0">
                <a:ea typeface="宋体" pitchFamily="2" charset="-122"/>
              </a:rPr>
              <a:t>The figure below shows an example of a typical </a:t>
            </a:r>
            <a:r>
              <a:rPr lang="en-US" altLang="zh-CN" sz="1800" b="1" smtClean="0">
                <a:ea typeface="宋体" pitchFamily="2" charset="-122"/>
              </a:rPr>
              <a:t>Range Breakout</a:t>
            </a:r>
            <a:r>
              <a:rPr lang="en-US" altLang="zh-CN" sz="1800" smtClean="0">
                <a:ea typeface="宋体" pitchFamily="2" charset="-122"/>
              </a:rPr>
              <a:t> pattern</a:t>
            </a:r>
          </a:p>
        </p:txBody>
      </p:sp>
      <p:pic>
        <p:nvPicPr>
          <p:cNvPr id="35844" name="Picture 5" descr="http://www.tradetrek.com/images/university/Fig16RangeBreakout.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29000" y="2286000"/>
            <a:ext cx="5486400" cy="414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3"/>
          <p:cNvSpPr txBox="1">
            <a:spLocks noChangeArrowheads="1"/>
          </p:cNvSpPr>
          <p:nvPr/>
        </p:nvSpPr>
        <p:spPr bwMode="auto">
          <a:xfrm>
            <a:off x="304800" y="2057400"/>
            <a:ext cx="3048000" cy="3505200"/>
          </a:xfrm>
          <a:prstGeom prst="rect">
            <a:avLst/>
          </a:prstGeom>
          <a:noFill/>
          <a:ln w="9525">
            <a:noFill/>
            <a:miter lim="800000"/>
            <a:headEnd/>
            <a:tailEnd/>
          </a:ln>
        </p:spPr>
        <p:txBody>
          <a:bodyPr/>
          <a:lstStyle/>
          <a:p>
            <a:pPr marL="342900" indent="-342900">
              <a:spcBef>
                <a:spcPct val="20000"/>
              </a:spcBef>
              <a:defRPr/>
            </a:pPr>
            <a:r>
              <a:rPr lang="en-US" altLang="zh-CN" kern="0" dirty="0">
                <a:latin typeface="+mn-lt"/>
              </a:rPr>
              <a:t>The figure below shows an example of a typical </a:t>
            </a:r>
            <a:r>
              <a:rPr lang="en-US" altLang="zh-CN" b="1" kern="0" dirty="0">
                <a:latin typeface="+mn-lt"/>
              </a:rPr>
              <a:t>Range Breakout</a:t>
            </a:r>
            <a:r>
              <a:rPr lang="en-US" altLang="zh-CN" kern="0" dirty="0">
                <a:latin typeface="+mn-lt"/>
              </a:rPr>
              <a:t> pattern</a:t>
            </a:r>
          </a:p>
          <a:p>
            <a:pPr marL="342900" indent="-342900">
              <a:spcBef>
                <a:spcPct val="20000"/>
              </a:spcBef>
              <a:defRPr/>
            </a:pPr>
            <a:r>
              <a:rPr lang="en-US" altLang="zh-CN" sz="1500" kern="0" dirty="0">
                <a:latin typeface="+mn-lt"/>
              </a:rPr>
              <a:t>The trading strategy for a Range Breakout is just the opposite that of Head-and-Shoulders: it indicates a strategy of buying as the stock breaks the upper range line with larger-than-average volume, and continuing to hold until the stock has risen a distance comparable to the height of the range. If the price goes down instead, one should stop losses as it penetrates the upper range line.</a:t>
            </a:r>
            <a:endParaRPr lang="en-US" altLang="zh-CN" sz="1500" kern="0" dirty="0">
              <a:latin typeface="+mn-lt"/>
              <a:ea typeface="宋体" pitchFamily="2" charset="-122"/>
            </a:endParaRPr>
          </a:p>
          <a:p>
            <a:pPr marL="342900" indent="-342900">
              <a:spcBef>
                <a:spcPct val="20000"/>
              </a:spcBef>
              <a:buFontTx/>
              <a:buChar char="•"/>
              <a:defRPr/>
            </a:pPr>
            <a:endParaRPr lang="en-US" altLang="zh-CN" kern="0" dirty="0">
              <a:latin typeface="+mn-lt"/>
              <a:ea typeface="宋体" pitchFamily="2" charset="-122"/>
            </a:endParaRPr>
          </a:p>
          <a:p>
            <a:pPr marL="342900" indent="-342900">
              <a:spcBef>
                <a:spcPct val="20000"/>
              </a:spcBef>
              <a:buFontTx/>
              <a:buChar char="•"/>
              <a:defRPr/>
            </a:pPr>
            <a:endParaRPr lang="en-US" altLang="zh-CN" kern="0" dirty="0">
              <a:latin typeface="+mn-lt"/>
              <a:ea typeface="宋体" pitchFamily="2" charset="-122"/>
            </a:endParaRPr>
          </a:p>
          <a:p>
            <a:pPr marL="342900" indent="-342900">
              <a:spcBef>
                <a:spcPct val="20000"/>
              </a:spcBef>
              <a:buFontTx/>
              <a:buChar char="•"/>
              <a:defRPr/>
            </a:pPr>
            <a:endParaRPr lang="en-US" altLang="zh-CN" kern="0" dirty="0">
              <a:latin typeface="+mn-lt"/>
              <a:ea typeface="宋体" pitchFamily="2" charset="-122"/>
            </a:endParaRPr>
          </a:p>
          <a:p>
            <a:pPr marL="342900" indent="-342900">
              <a:spcBef>
                <a:spcPct val="20000"/>
              </a:spcBef>
              <a:buFontTx/>
              <a:buChar char="•"/>
              <a:defRPr/>
            </a:pPr>
            <a:endParaRPr lang="zh-CN" altLang="en-US" kern="0" dirty="0">
              <a:latin typeface="+mn-lt"/>
              <a:ea typeface="宋体" pitchFamily="2" charset="-122"/>
            </a:endParaRPr>
          </a:p>
        </p:txBody>
      </p:sp>
    </p:spTree>
    <p:extLst>
      <p:ext uri="{BB962C8B-B14F-4D97-AF65-F5344CB8AC3E}">
        <p14:creationId xmlns:p14="http://schemas.microsoft.com/office/powerpoint/2010/main" xmlns="" val="4041544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smtClean="0">
                <a:ea typeface="宋体" pitchFamily="2" charset="-122"/>
              </a:rPr>
              <a:t>Triangle breakout</a:t>
            </a:r>
          </a:p>
        </p:txBody>
      </p:sp>
      <p:sp>
        <p:nvSpPr>
          <p:cNvPr id="36867" name="内容占位符 3"/>
          <p:cNvSpPr>
            <a:spLocks noGrp="1"/>
          </p:cNvSpPr>
          <p:nvPr>
            <p:ph idx="1"/>
          </p:nvPr>
        </p:nvSpPr>
        <p:spPr/>
        <p:txBody>
          <a:bodyPr/>
          <a:lstStyle/>
          <a:p>
            <a:r>
              <a:rPr lang="en-US" altLang="zh-CN" sz="1800" smtClean="0">
                <a:ea typeface="宋体" pitchFamily="2" charset="-122"/>
              </a:rPr>
              <a:t>This is the famous Triangle Breakup pattern, a strong buy signal. In the past two months the stock price shown has consolidated with declining amplitude and volume. At present, it breaks out with high volume, signaling a possible new up trend.</a:t>
            </a:r>
            <a:endParaRPr lang="zh-CN" altLang="en-US" sz="1800" smtClean="0">
              <a:ea typeface="宋体" pitchFamily="2" charset="-122"/>
            </a:endParaRPr>
          </a:p>
        </p:txBody>
      </p:sp>
      <p:pic>
        <p:nvPicPr>
          <p:cNvPr id="36868" name="Picture 5" descr="http://www.tradetrek.com/images/university/Fig18TriBreakout.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24200" y="2605088"/>
            <a:ext cx="5638800"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01285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zh-CN" smtClean="0">
                <a:ea typeface="宋体" pitchFamily="2" charset="-122"/>
              </a:rPr>
              <a:t>Cup with a handle</a:t>
            </a:r>
            <a:r>
              <a:rPr lang="zh-CN" altLang="en-US" smtClean="0">
                <a:ea typeface="宋体" pitchFamily="2" charset="-122"/>
              </a:rPr>
              <a:t> </a:t>
            </a:r>
            <a:r>
              <a:rPr lang="en-US" altLang="zh-CN" smtClean="0">
                <a:ea typeface="宋体" pitchFamily="2" charset="-122"/>
              </a:rPr>
              <a:t>(</a:t>
            </a:r>
            <a:r>
              <a:rPr lang="zh-CN" altLang="en-US" smtClean="0">
                <a:ea typeface="宋体" pitchFamily="2" charset="-122"/>
              </a:rPr>
              <a:t>杯柄形态</a:t>
            </a:r>
            <a:r>
              <a:rPr lang="en-US" altLang="zh-CN" smtClean="0">
                <a:ea typeface="宋体" pitchFamily="2" charset="-122"/>
              </a:rPr>
              <a:t>)</a:t>
            </a:r>
          </a:p>
        </p:txBody>
      </p:sp>
      <p:sp>
        <p:nvSpPr>
          <p:cNvPr id="37891" name="Rectangle 3"/>
          <p:cNvSpPr>
            <a:spLocks noGrp="1" noChangeArrowheads="1"/>
          </p:cNvSpPr>
          <p:nvPr>
            <p:ph type="body" idx="1"/>
          </p:nvPr>
        </p:nvSpPr>
        <p:spPr/>
        <p:txBody>
          <a:bodyPr/>
          <a:lstStyle/>
          <a:p>
            <a:pPr eaLnBrk="1" hangingPunct="1">
              <a:buFontTx/>
              <a:buNone/>
            </a:pPr>
            <a:r>
              <a:rPr lang="en-US" altLang="zh-CN" sz="1800" smtClean="0">
                <a:ea typeface="宋体" pitchFamily="2" charset="-122"/>
              </a:rPr>
              <a:t>Cup with a handle</a:t>
            </a:r>
          </a:p>
          <a:p>
            <a:r>
              <a:rPr lang="en-US" altLang="zh-CN" sz="1800" smtClean="0">
                <a:ea typeface="宋体" pitchFamily="2" charset="-122"/>
              </a:rPr>
              <a:t>According to </a:t>
            </a:r>
            <a:r>
              <a:rPr lang="en-US" altLang="zh-CN" sz="1800" b="1" smtClean="0">
                <a:ea typeface="宋体" pitchFamily="2" charset="-122"/>
              </a:rPr>
              <a:t>tradetrek's</a:t>
            </a:r>
            <a:r>
              <a:rPr lang="en-US" altLang="zh-CN" sz="1800" smtClean="0">
                <a:ea typeface="宋体" pitchFamily="2" charset="-122"/>
              </a:rPr>
              <a:t> extensive and rigorous historical tests, the </a:t>
            </a:r>
            <a:r>
              <a:rPr lang="en-US" altLang="zh-CN" sz="1800" b="1" smtClean="0">
                <a:ea typeface="宋体" pitchFamily="2" charset="-122"/>
              </a:rPr>
              <a:t>Cup-With-A-Handle</a:t>
            </a:r>
            <a:r>
              <a:rPr lang="en-US" altLang="zh-CN" sz="1800" smtClean="0">
                <a:ea typeface="宋体" pitchFamily="2" charset="-122"/>
              </a:rPr>
              <a:t> breakup pattern is the most reliable technical buy signal. The figure below shows a typical example</a:t>
            </a:r>
          </a:p>
          <a:p>
            <a:r>
              <a:rPr lang="en-US" altLang="zh-CN" sz="1800" smtClean="0">
                <a:ea typeface="宋体" pitchFamily="2" charset="-122"/>
              </a:rPr>
              <a:t>According to tradetrek's extensive and rigorous historical tests, the Cup-With-A-Handle breakup pattern is the most reliable technical buy signal. The figure below shows a typical example:</a:t>
            </a:r>
          </a:p>
          <a:p>
            <a:pPr>
              <a:buFontTx/>
              <a:buNone/>
            </a:pPr>
            <a:endParaRPr lang="en-US" altLang="zh-CN" sz="1800" smtClean="0">
              <a:ea typeface="宋体" pitchFamily="2" charset="-122"/>
            </a:endParaRPr>
          </a:p>
          <a:p>
            <a:r>
              <a:rPr lang="en-US" altLang="zh-CN" sz="1800" smtClean="0">
                <a:ea typeface="宋体" pitchFamily="2" charset="-122"/>
              </a:rPr>
              <a:t>The strategy is to buy the stock as the price breaks up with larger than average volume, then cut losses if it drops back to the pre-breakup level. If it goes up as expected, this pattern calls for successively raising the stop levels, giving the trade a chance to capture most of the up potential. According to </a:t>
            </a:r>
            <a:r>
              <a:rPr lang="en-US" altLang="zh-CN" sz="1800" b="1" smtClean="0">
                <a:ea typeface="宋体" pitchFamily="2" charset="-122"/>
              </a:rPr>
              <a:t>Tradetrek's</a:t>
            </a:r>
            <a:r>
              <a:rPr lang="en-US" altLang="zh-CN" sz="1800" smtClean="0">
                <a:ea typeface="宋体" pitchFamily="2" charset="-122"/>
              </a:rPr>
              <a:t> extensive experience and historical testing, the opposite pattern of the</a:t>
            </a:r>
            <a:r>
              <a:rPr lang="en-US" altLang="zh-CN" sz="1800" b="1" smtClean="0">
                <a:ea typeface="宋体" pitchFamily="2" charset="-122"/>
              </a:rPr>
              <a:t>Cup-With-A-Handle</a:t>
            </a:r>
            <a:r>
              <a:rPr lang="en-US" altLang="zh-CN" sz="1800" smtClean="0">
                <a:ea typeface="宋体" pitchFamily="2" charset="-122"/>
              </a:rPr>
              <a:t> does not work nearly as well.</a:t>
            </a:r>
          </a:p>
          <a:p>
            <a:r>
              <a:rPr lang="en-US" altLang="zh-CN" sz="1800" smtClean="0">
                <a:ea typeface="宋体" pitchFamily="2" charset="-122"/>
              </a:rPr>
              <a:t/>
            </a:r>
            <a:br>
              <a:rPr lang="en-US" altLang="zh-CN" sz="1800" smtClean="0">
                <a:ea typeface="宋体" pitchFamily="2" charset="-122"/>
              </a:rPr>
            </a:br>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en-US" altLang="zh-CN" sz="1800" smtClean="0">
              <a:ea typeface="宋体" pitchFamily="2" charset="-122"/>
            </a:endParaRPr>
          </a:p>
          <a:p>
            <a:pPr eaLnBrk="1" hangingPunct="1"/>
            <a:endParaRPr lang="zh-CN" altLang="en-US" sz="1800" smtClean="0">
              <a:ea typeface="宋体" pitchFamily="2" charset="-122"/>
            </a:endParaRPr>
          </a:p>
        </p:txBody>
      </p:sp>
    </p:spTree>
    <p:extLst>
      <p:ext uri="{BB962C8B-B14F-4D97-AF65-F5344CB8AC3E}">
        <p14:creationId xmlns:p14="http://schemas.microsoft.com/office/powerpoint/2010/main" xmlns="" val="1251457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smtClean="0">
                <a:ea typeface="宋体" pitchFamily="2" charset="-122"/>
              </a:rPr>
              <a:t>Cup with a handle</a:t>
            </a:r>
            <a:endParaRPr lang="zh-CN" altLang="en-US" smtClean="0">
              <a:ea typeface="宋体" pitchFamily="2" charset="-122"/>
            </a:endParaRPr>
          </a:p>
        </p:txBody>
      </p:sp>
      <p:pic>
        <p:nvPicPr>
          <p:cNvPr id="38915" name="Picture 2" descr="http://www.tradetrek.com/images/university/Fig20CupWithHandle.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1295400"/>
            <a:ext cx="7010400" cy="5318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867301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88067"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88068"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Moving Average</a:t>
            </a:r>
            <a:endParaRPr lang="zh-CN" altLang="en-US" sz="2800" b="1"/>
          </a:p>
        </p:txBody>
      </p:sp>
      <p:sp>
        <p:nvSpPr>
          <p:cNvPr id="76806" name="Rectangle 5"/>
          <p:cNvSpPr>
            <a:spLocks noChangeArrowheads="1"/>
          </p:cNvSpPr>
          <p:nvPr/>
        </p:nvSpPr>
        <p:spPr bwMode="auto">
          <a:xfrm>
            <a:off x="319088" y="1585913"/>
            <a:ext cx="8405812" cy="4833937"/>
          </a:xfrm>
          <a:prstGeom prst="rect">
            <a:avLst/>
          </a:prstGeom>
          <a:noFill/>
          <a:ln w="9525" algn="ctr">
            <a:noFill/>
            <a:miter lim="800000"/>
            <a:headEnd/>
            <a:tailEnd/>
          </a:ln>
        </p:spPr>
        <p:txBody>
          <a:bodyPr lIns="0" tIns="0" rIns="0" bIns="0"/>
          <a:lstStyle/>
          <a:p>
            <a:pPr marL="287338" indent="-287338" fontAlgn="auto">
              <a:spcBef>
                <a:spcPct val="20000"/>
              </a:spcBef>
              <a:spcAft>
                <a:spcPts val="0"/>
              </a:spcAft>
              <a:buClr>
                <a:srgbClr val="00A6D6"/>
              </a:buClr>
              <a:buFont typeface="Arial" charset="0"/>
              <a:buChar char="&gt;"/>
              <a:defRPr/>
            </a:pPr>
            <a:r>
              <a:rPr lang="en-US" altLang="zh-CN" sz="2000" dirty="0">
                <a:latin typeface="+mn-lt"/>
              </a:rPr>
              <a:t>Most chart patterns show a lot of variation in price movement which makes it difficult get an idea of a security's overall trend. </a:t>
            </a:r>
          </a:p>
          <a:p>
            <a:pPr marL="287338" indent="-287338" fontAlgn="auto">
              <a:spcBef>
                <a:spcPct val="20000"/>
              </a:spcBef>
              <a:spcAft>
                <a:spcPts val="0"/>
              </a:spcAft>
              <a:buClr>
                <a:srgbClr val="00A6D6"/>
              </a:buClr>
              <a:buFont typeface="Arial" charset="0"/>
              <a:buChar char="&gt;"/>
              <a:defRPr/>
            </a:pPr>
            <a:endParaRPr lang="en-US" altLang="zh-CN" sz="2000" dirty="0">
              <a:latin typeface="+mn-lt"/>
            </a:endParaRPr>
          </a:p>
          <a:p>
            <a:pPr marL="287338" indent="-287338" fontAlgn="auto">
              <a:spcBef>
                <a:spcPct val="20000"/>
              </a:spcBef>
              <a:spcAft>
                <a:spcPts val="0"/>
              </a:spcAft>
              <a:buClr>
                <a:srgbClr val="00A6D6"/>
              </a:buClr>
              <a:buFont typeface="Arial" charset="0"/>
              <a:buChar char="&gt;"/>
              <a:defRPr/>
            </a:pPr>
            <a:r>
              <a:rPr lang="en-US" altLang="zh-CN" sz="2000" dirty="0">
                <a:latin typeface="+mn-lt"/>
              </a:rPr>
              <a:t>A moving average is the average price of a security over a set amount of time. By plotting a security's average price, the price movement is smoothed out.</a:t>
            </a:r>
          </a:p>
          <a:p>
            <a:pPr marL="287338" indent="-287338" fontAlgn="auto">
              <a:spcBef>
                <a:spcPct val="20000"/>
              </a:spcBef>
              <a:spcAft>
                <a:spcPts val="0"/>
              </a:spcAft>
              <a:buClr>
                <a:srgbClr val="00A6D6"/>
              </a:buClr>
              <a:buFont typeface="Arial" charset="0"/>
              <a:buChar char="&gt;"/>
              <a:defRPr/>
            </a:pPr>
            <a:endParaRPr lang="en-US" altLang="zh-CN" sz="2000" dirty="0">
              <a:latin typeface="+mn-lt"/>
            </a:endParaRPr>
          </a:p>
          <a:p>
            <a:pPr marL="287338" indent="-287338" fontAlgn="auto">
              <a:spcBef>
                <a:spcPct val="20000"/>
              </a:spcBef>
              <a:spcAft>
                <a:spcPts val="0"/>
              </a:spcAft>
              <a:buClr>
                <a:srgbClr val="00A6D6"/>
              </a:buClr>
              <a:buFont typeface="Arial" charset="0"/>
              <a:buChar char="&gt;"/>
              <a:defRPr/>
            </a:pPr>
            <a:r>
              <a:rPr lang="en-US" altLang="zh-CN" sz="2000" dirty="0">
                <a:latin typeface="+mn-lt"/>
              </a:rPr>
              <a:t>Simple Moving Average  takes the sum of all of the past closing prices over the time period and divides the result by the number of prices used in the calculation.</a:t>
            </a:r>
          </a:p>
          <a:p>
            <a:pPr marL="287338" indent="-287338" fontAlgn="auto">
              <a:spcBef>
                <a:spcPct val="20000"/>
              </a:spcBef>
              <a:spcAft>
                <a:spcPts val="0"/>
              </a:spcAft>
              <a:buClr>
                <a:srgbClr val="00A6D6"/>
              </a:buClr>
              <a:buFont typeface="Arial" charset="0"/>
              <a:buChar char="&gt;"/>
              <a:defRPr/>
            </a:pPr>
            <a:endParaRPr lang="en-US" altLang="zh-CN" sz="2000" dirty="0">
              <a:latin typeface="+mn-lt"/>
            </a:endParaRPr>
          </a:p>
          <a:p>
            <a:pPr marL="287338" indent="-287338" fontAlgn="auto">
              <a:spcBef>
                <a:spcPct val="20000"/>
              </a:spcBef>
              <a:spcAft>
                <a:spcPts val="0"/>
              </a:spcAft>
              <a:buClr>
                <a:srgbClr val="00A6D6"/>
              </a:buClr>
              <a:buFont typeface="Arial" charset="0"/>
              <a:buChar char="&gt;"/>
              <a:defRPr/>
            </a:pPr>
            <a:r>
              <a:rPr lang="en-US" altLang="zh-CN" sz="2000" dirty="0">
                <a:latin typeface="+mn-lt"/>
              </a:rPr>
              <a:t>More complicated Moving Averages can be calculated by adding more factors</a:t>
            </a:r>
          </a:p>
          <a:p>
            <a:pPr fontAlgn="auto">
              <a:spcBef>
                <a:spcPct val="20000"/>
              </a:spcBef>
              <a:spcAft>
                <a:spcPts val="0"/>
              </a:spcAft>
              <a:buClr>
                <a:srgbClr val="00A6D6"/>
              </a:buClr>
              <a:defRPr/>
            </a:pPr>
            <a:endParaRPr lang="en-US" altLang="zh-CN" sz="2000" b="1" dirty="0">
              <a:latin typeface="+mn-lt"/>
            </a:endParaRPr>
          </a:p>
          <a:p>
            <a:pPr marL="287338" indent="-287338" algn="just" fontAlgn="auto">
              <a:lnSpc>
                <a:spcPct val="90000"/>
              </a:lnSpc>
              <a:spcBef>
                <a:spcPct val="50000"/>
              </a:spcBef>
              <a:spcAft>
                <a:spcPts val="0"/>
              </a:spcAft>
              <a:buClr>
                <a:srgbClr val="00A6D6"/>
              </a:buClr>
              <a:buFont typeface="Arial" charset="0"/>
              <a:buNone/>
              <a:defRPr/>
            </a:pPr>
            <a:r>
              <a:rPr lang="zh-CN" altLang="en-US" sz="1000" dirty="0">
                <a:latin typeface="+mn-lt"/>
              </a:rPr>
              <a:t>      </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89091"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89092"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Moving Average Sample</a:t>
            </a:r>
            <a:endParaRPr lang="zh-CN" altLang="en-US" sz="2800" b="1"/>
          </a:p>
        </p:txBody>
      </p:sp>
      <p:pic>
        <p:nvPicPr>
          <p:cNvPr id="89093" name="Picture 3" descr="C:\Users\Juefeng Li\Pictures\2.png"/>
          <p:cNvPicPr>
            <a:picLocks noChangeAspect="1" noChangeArrowheads="1"/>
          </p:cNvPicPr>
          <p:nvPr/>
        </p:nvPicPr>
        <p:blipFill>
          <a:blip r:embed="rId3" cstate="print"/>
          <a:srcRect/>
          <a:stretch>
            <a:fillRect/>
          </a:stretch>
        </p:blipFill>
        <p:spPr bwMode="auto">
          <a:xfrm>
            <a:off x="174625" y="2181225"/>
            <a:ext cx="8426450" cy="3781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90115"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90116"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Indicator Definition </a:t>
            </a:r>
            <a:endParaRPr lang="zh-CN" altLang="en-US" sz="2800" b="1"/>
          </a:p>
        </p:txBody>
      </p:sp>
      <p:sp>
        <p:nvSpPr>
          <p:cNvPr id="90117"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a:t>Indicators are calculations based on the price and the volume of a security</a:t>
            </a:r>
          </a:p>
          <a:p>
            <a:pPr marL="287338" indent="-287338">
              <a:spcBef>
                <a:spcPct val="20000"/>
              </a:spcBef>
              <a:buClr>
                <a:srgbClr val="00A6D6"/>
              </a:buClr>
              <a:buFont typeface="Arial" pitchFamily="34" charset="0"/>
              <a:buChar char="&gt;"/>
            </a:pPr>
            <a:endParaRPr lang="en-US" altLang="zh-CN" sz="2000"/>
          </a:p>
          <a:p>
            <a:pPr marL="287338" indent="-287338">
              <a:spcBef>
                <a:spcPct val="20000"/>
              </a:spcBef>
              <a:buClr>
                <a:srgbClr val="00A6D6"/>
              </a:buClr>
              <a:buFont typeface="Arial" pitchFamily="34" charset="0"/>
              <a:buChar char="&gt;"/>
            </a:pPr>
            <a:r>
              <a:rPr lang="en-US" altLang="zh-CN" sz="2000"/>
              <a:t>There are two main types of indicators:</a:t>
            </a:r>
            <a:r>
              <a:rPr lang="en-US" altLang="zh-CN" sz="2000" b="1"/>
              <a:t> leading </a:t>
            </a:r>
            <a:r>
              <a:rPr lang="en-US" altLang="zh-CN" sz="2000"/>
              <a:t>and </a:t>
            </a:r>
            <a:r>
              <a:rPr lang="en-US" altLang="zh-CN" sz="2000" b="1"/>
              <a:t>lagging</a:t>
            </a:r>
            <a:r>
              <a:rPr lang="en-US" altLang="zh-CN" sz="2000"/>
              <a:t>. </a:t>
            </a:r>
          </a:p>
          <a:p>
            <a:pPr marL="744538" lvl="1" indent="-287338">
              <a:spcBef>
                <a:spcPct val="20000"/>
              </a:spcBef>
              <a:buClr>
                <a:srgbClr val="00A6D6"/>
              </a:buClr>
              <a:buFont typeface="Arial" pitchFamily="34" charset="0"/>
              <a:buChar char="&gt;"/>
            </a:pPr>
            <a:r>
              <a:rPr lang="en-US" altLang="zh-CN" sz="2000"/>
              <a:t>A leading indicator precedes price movements, which gives a predictive quality</a:t>
            </a:r>
          </a:p>
          <a:p>
            <a:pPr marL="744538" lvl="1" indent="-287338">
              <a:spcBef>
                <a:spcPct val="20000"/>
              </a:spcBef>
              <a:buClr>
                <a:srgbClr val="00A6D6"/>
              </a:buClr>
              <a:buFont typeface="Arial" pitchFamily="34" charset="0"/>
              <a:buChar char="&gt;"/>
            </a:pPr>
            <a:r>
              <a:rPr lang="en-US" altLang="zh-CN" sz="2000"/>
              <a:t>A lagging indicator is a confirmation tool, which follows price movement.</a:t>
            </a: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Indicators confirm each other </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a:t>
            </a:r>
            <a:r>
              <a:rPr lang="zh-CN" altLang="en-US" sz="1000"/>
              <a:t> </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91139"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91140"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Indicators</a:t>
            </a:r>
            <a:endParaRPr lang="zh-CN" altLang="en-US" sz="2800" b="1"/>
          </a:p>
        </p:txBody>
      </p:sp>
      <p:sp>
        <p:nvSpPr>
          <p:cNvPr id="91141"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b="1"/>
              <a:t>Bollinger Bands</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Candle Stick Trend</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Breakout </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Momentum </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Money Flow </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Relative Strength Index (RSI)  </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r>
              <a:rPr lang="en-US" altLang="zh-CN" sz="2000" b="1"/>
              <a:t>…</a:t>
            </a:r>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spcBef>
                <a:spcPct val="20000"/>
              </a:spcBef>
              <a:buClr>
                <a:srgbClr val="00A6D6"/>
              </a:buClr>
              <a:buFont typeface="Arial" pitchFamily="34" charset="0"/>
              <a:buChar char="&gt;"/>
            </a:pPr>
            <a:endParaRPr lang="en-US" altLang="zh-CN" sz="2000" b="1"/>
          </a:p>
          <a:p>
            <a:pPr marL="287338" indent="-287338" algn="just">
              <a:lnSpc>
                <a:spcPct val="90000"/>
              </a:lnSpc>
              <a:spcBef>
                <a:spcPct val="50000"/>
              </a:spcBef>
              <a:buClr>
                <a:srgbClr val="00A6D6"/>
              </a:buClr>
              <a:buFont typeface="Arial" pitchFamily="34" charset="0"/>
              <a:buNone/>
            </a:pPr>
            <a:r>
              <a:rPr lang="zh-CN" altLang="en-US" sz="1000"/>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59395"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59396" name="Rectangle 4"/>
          <p:cNvSpPr>
            <a:spLocks noChangeArrowheads="1"/>
          </p:cNvSpPr>
          <p:nvPr/>
        </p:nvSpPr>
        <p:spPr bwMode="auto">
          <a:xfrm>
            <a:off x="319088" y="942975"/>
            <a:ext cx="8505825" cy="536575"/>
          </a:xfrm>
          <a:prstGeom prst="rect">
            <a:avLst/>
          </a:prstGeom>
          <a:noFill/>
          <a:ln w="9525" algn="ctr">
            <a:noFill/>
            <a:miter lim="800000"/>
            <a:headEnd/>
            <a:tailEnd/>
          </a:ln>
        </p:spPr>
        <p:txBody>
          <a:bodyPr lIns="0" tIns="0" rIns="0" bIns="0">
            <a:spAutoFit/>
          </a:bodyPr>
          <a:lstStyle/>
          <a:p>
            <a:pPr>
              <a:lnSpc>
                <a:spcPct val="83000"/>
              </a:lnSpc>
            </a:pPr>
            <a:r>
              <a:rPr lang="en-US" altLang="zh-CN" sz="2800" b="1"/>
              <a:t>Order Types </a:t>
            </a:r>
            <a:r>
              <a:rPr lang="en-US" altLang="zh-CN" sz="1400"/>
              <a:t>Speed of Execution </a:t>
            </a:r>
            <a:br>
              <a:rPr lang="en-US" altLang="zh-CN" sz="1400"/>
            </a:br>
            <a:endParaRPr lang="zh-CN" altLang="en-US" sz="1400"/>
          </a:p>
        </p:txBody>
      </p:sp>
      <p:sp>
        <p:nvSpPr>
          <p:cNvPr id="59397" name="Rectangle 5"/>
          <p:cNvSpPr>
            <a:spLocks noChangeArrowheads="1"/>
          </p:cNvSpPr>
          <p:nvPr/>
        </p:nvSpPr>
        <p:spPr bwMode="auto">
          <a:xfrm>
            <a:off x="319088" y="1577975"/>
            <a:ext cx="8505825"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b="1"/>
              <a:t>Market</a:t>
            </a:r>
          </a:p>
          <a:p>
            <a:pPr marL="627063" lvl="1" indent="-225425">
              <a:spcBef>
                <a:spcPct val="20000"/>
              </a:spcBef>
              <a:buClr>
                <a:schemeClr val="bg2"/>
              </a:buClr>
              <a:buFont typeface="Arial" pitchFamily="34" charset="0"/>
              <a:buChar char="–"/>
            </a:pPr>
            <a:r>
              <a:rPr lang="en-US" altLang="zh-CN"/>
              <a:t>A market order is an order to buy or sell an asset at the bid or offer price currently available in the marketplace. </a:t>
            </a:r>
            <a:endParaRPr lang="en-US" altLang="zh-CN" sz="1600"/>
          </a:p>
          <a:p>
            <a:pPr marL="287338" indent="-287338">
              <a:spcBef>
                <a:spcPct val="20000"/>
              </a:spcBef>
              <a:buClr>
                <a:srgbClr val="00A6D6"/>
              </a:buClr>
              <a:buFont typeface="Arial" pitchFamily="34" charset="0"/>
              <a:buChar char="&gt;"/>
            </a:pPr>
            <a:r>
              <a:rPr lang="en-US" altLang="zh-CN" b="1"/>
              <a:t>Market If Touched</a:t>
            </a:r>
          </a:p>
          <a:p>
            <a:pPr marL="627063" lvl="1" indent="-225425">
              <a:spcBef>
                <a:spcPct val="20000"/>
              </a:spcBef>
              <a:buClr>
                <a:schemeClr val="bg2"/>
              </a:buClr>
              <a:buFont typeface="Arial" pitchFamily="34" charset="0"/>
              <a:buChar char="–"/>
            </a:pPr>
            <a:r>
              <a:rPr lang="en-US" altLang="zh-CN" sz="1600"/>
              <a:t>An MIT (market-if-touched) is an order to buy (or sell) an asset below (or above) the market. This order is held in the system until the trigger price is touched, and is then submitted as a market order. An MIT order is similar to a stop order, except that an MIT sell order is placed above the current market price, and a stop sell order is placed below. </a:t>
            </a:r>
          </a:p>
          <a:p>
            <a:pPr marL="287338" indent="-287338">
              <a:spcBef>
                <a:spcPct val="20000"/>
              </a:spcBef>
              <a:buClr>
                <a:srgbClr val="00A6D6"/>
              </a:buClr>
              <a:buFont typeface="Arial" pitchFamily="34" charset="0"/>
              <a:buChar char="&gt;"/>
            </a:pPr>
            <a:r>
              <a:rPr lang="en-US" altLang="zh-CN" b="1"/>
              <a:t>Market On Open</a:t>
            </a:r>
          </a:p>
          <a:p>
            <a:pPr marL="627063" lvl="1" indent="-225425">
              <a:spcBef>
                <a:spcPct val="20000"/>
              </a:spcBef>
              <a:buClr>
                <a:schemeClr val="bg2"/>
              </a:buClr>
              <a:buFont typeface="Arial" pitchFamily="34" charset="0"/>
              <a:buChar char="–"/>
            </a:pPr>
            <a:r>
              <a:rPr lang="en-US" altLang="zh-CN"/>
              <a:t>A market order executed at the market's open at the market price. </a:t>
            </a:r>
            <a:endParaRPr lang="en-US" altLang="zh-CN" sz="1600"/>
          </a:p>
          <a:p>
            <a:pPr marL="287338" indent="-287338">
              <a:spcBef>
                <a:spcPct val="20000"/>
              </a:spcBef>
              <a:buClr>
                <a:srgbClr val="00A6D6"/>
              </a:buClr>
              <a:buFont typeface="Arial" pitchFamily="34" charset="0"/>
              <a:buChar char="&gt;"/>
            </a:pPr>
            <a:r>
              <a:rPr lang="en-US" altLang="zh-CN" b="1"/>
              <a:t>Market On Close</a:t>
            </a:r>
          </a:p>
          <a:p>
            <a:pPr marL="627063" lvl="1" indent="-225425">
              <a:spcBef>
                <a:spcPct val="20000"/>
              </a:spcBef>
              <a:buClr>
                <a:schemeClr val="bg2"/>
              </a:buClr>
              <a:buFont typeface="Arial" pitchFamily="34" charset="0"/>
              <a:buChar char="–"/>
            </a:pPr>
            <a:r>
              <a:rPr lang="en-US" altLang="zh-CN"/>
              <a:t>A market order executed at the market's close at the market price.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92163"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92164"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Indicator Sample – </a:t>
            </a:r>
            <a:r>
              <a:rPr lang="en-US" altLang="en-US" sz="2800" b="1"/>
              <a:t>RSI </a:t>
            </a:r>
            <a:endParaRPr lang="zh-CN" altLang="en-US" sz="2800" b="1"/>
          </a:p>
        </p:txBody>
      </p:sp>
      <p:sp>
        <p:nvSpPr>
          <p:cNvPr id="92165" name="Rectangle 5"/>
          <p:cNvSpPr>
            <a:spLocks noChangeArrowheads="1"/>
          </p:cNvSpPr>
          <p:nvPr/>
        </p:nvSpPr>
        <p:spPr bwMode="auto">
          <a:xfrm>
            <a:off x="169863" y="1577975"/>
            <a:ext cx="8405812"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sz="2000" b="1"/>
              <a:t>Formula:</a:t>
            </a:r>
          </a:p>
          <a:p>
            <a:pPr marL="287338" indent="-287338">
              <a:spcBef>
                <a:spcPct val="20000"/>
              </a:spcBef>
              <a:buClr>
                <a:srgbClr val="00A6D6"/>
              </a:buClr>
              <a:buFont typeface="Arial" pitchFamily="34" charset="0"/>
              <a:buNone/>
            </a:pPr>
            <a:r>
              <a:rPr lang="en-US" altLang="zh-CN" b="1"/>
              <a:t>			</a:t>
            </a:r>
            <a:r>
              <a:rPr lang="en-US" altLang="zh-CN" sz="2000" b="1"/>
              <a:t>RSI = 100 - 100 / (1 + U / D)</a:t>
            </a:r>
          </a:p>
          <a:p>
            <a:pPr marL="287338" indent="-287338">
              <a:spcBef>
                <a:spcPct val="20000"/>
              </a:spcBef>
              <a:buClr>
                <a:srgbClr val="00A6D6"/>
              </a:buClr>
              <a:buFont typeface="Arial" pitchFamily="34" charset="0"/>
              <a:buNone/>
            </a:pPr>
            <a:r>
              <a:rPr lang="en-US" altLang="zh-CN" sz="1400" b="1"/>
              <a:t>	</a:t>
            </a:r>
            <a:r>
              <a:rPr lang="en-US" altLang="zh-CN" sz="1400"/>
              <a:t>Where:</a:t>
            </a:r>
          </a:p>
          <a:p>
            <a:pPr marL="287338" indent="-287338">
              <a:spcBef>
                <a:spcPct val="20000"/>
              </a:spcBef>
              <a:buClr>
                <a:srgbClr val="00A6D6"/>
              </a:buClr>
              <a:buFont typeface="Arial" pitchFamily="34" charset="0"/>
              <a:buNone/>
            </a:pPr>
            <a:r>
              <a:rPr lang="en-US" altLang="zh-CN" sz="1400"/>
              <a:t>	U - average value of the positive price changes (</a:t>
            </a:r>
            <a:r>
              <a:rPr lang="en-US" altLang="zh-CN" sz="1400" b="1"/>
              <a:t>U</a:t>
            </a:r>
            <a:r>
              <a:rPr lang="en-US" altLang="zh-CN" sz="1400"/>
              <a:t>p close) over a period;</a:t>
            </a:r>
          </a:p>
          <a:p>
            <a:pPr marL="287338" indent="-287338">
              <a:spcBef>
                <a:spcPct val="20000"/>
              </a:spcBef>
              <a:buClr>
                <a:srgbClr val="00A6D6"/>
              </a:buClr>
              <a:buFont typeface="Arial" pitchFamily="34" charset="0"/>
              <a:buNone/>
            </a:pPr>
            <a:r>
              <a:rPr lang="en-US" altLang="zh-CN" sz="1400"/>
              <a:t>	D - average value of the negative price changes (</a:t>
            </a:r>
            <a:r>
              <a:rPr lang="en-US" altLang="zh-CN" sz="1400" b="1"/>
              <a:t>D</a:t>
            </a:r>
            <a:r>
              <a:rPr lang="en-US" altLang="zh-CN" sz="1400"/>
              <a:t>own close) over a period; </a:t>
            </a:r>
            <a:br>
              <a:rPr lang="en-US" altLang="zh-CN" sz="1400"/>
            </a:br>
            <a:r>
              <a:rPr lang="en-US" altLang="zh-CN" sz="1400"/>
              <a:t>The most frequently used time periods are 8 and 14.</a:t>
            </a:r>
          </a:p>
          <a:p>
            <a:pPr marL="287338" indent="-287338">
              <a:spcBef>
                <a:spcPct val="20000"/>
              </a:spcBef>
              <a:buClr>
                <a:srgbClr val="00A6D6"/>
              </a:buClr>
              <a:buFont typeface="Arial" pitchFamily="34" charset="0"/>
              <a:buNone/>
            </a:pPr>
            <a:endParaRPr lang="en-US" altLang="zh-CN" sz="1400" b="1"/>
          </a:p>
          <a:p>
            <a:pPr marL="287338" indent="-287338">
              <a:spcBef>
                <a:spcPct val="20000"/>
              </a:spcBef>
              <a:buClr>
                <a:srgbClr val="00A6D6"/>
              </a:buClr>
              <a:buFont typeface="Arial" pitchFamily="34" charset="0"/>
              <a:buChar char="&gt;"/>
            </a:pPr>
            <a:r>
              <a:rPr lang="en-US" altLang="zh-CN" b="1"/>
              <a:t>RSI indicator is considered overbought if it is above the 70 level, and oversold if it is below the 30 level. RSI signals: </a:t>
            </a:r>
          </a:p>
          <a:p>
            <a:pPr marL="627063" lvl="1" indent="-225425">
              <a:spcBef>
                <a:spcPct val="20000"/>
              </a:spcBef>
              <a:buClr>
                <a:schemeClr val="bg2"/>
              </a:buClr>
              <a:buFont typeface="Arial" pitchFamily="34" charset="0"/>
              <a:buChar char="–"/>
            </a:pPr>
            <a:r>
              <a:rPr lang="en-US" altLang="zh-CN" sz="1600"/>
              <a:t>If the indicator is below the 50 line, then the market is considered to be bearish; </a:t>
            </a:r>
          </a:p>
          <a:p>
            <a:pPr marL="627063" lvl="1" indent="-225425">
              <a:spcBef>
                <a:spcPct val="20000"/>
              </a:spcBef>
              <a:buClr>
                <a:schemeClr val="bg2"/>
              </a:buClr>
              <a:buFont typeface="Arial" pitchFamily="34" charset="0"/>
              <a:buChar char="–"/>
            </a:pPr>
            <a:r>
              <a:rPr lang="en-US" altLang="zh-CN" sz="1600"/>
              <a:t>If above the 50 level, then the market is considered to be bullish; </a:t>
            </a:r>
          </a:p>
          <a:p>
            <a:pPr marL="627063" lvl="1" indent="-225425">
              <a:spcBef>
                <a:spcPct val="20000"/>
              </a:spcBef>
              <a:buClr>
                <a:schemeClr val="bg2"/>
              </a:buClr>
              <a:buFont typeface="Arial" pitchFamily="34" charset="0"/>
              <a:buChar char="–"/>
            </a:pPr>
            <a:r>
              <a:rPr lang="en-US" altLang="zh-CN" sz="1600"/>
              <a:t>If the indicator is around the 50 line it signals that the market is flat; </a:t>
            </a:r>
          </a:p>
          <a:p>
            <a:pPr marL="627063" lvl="1" indent="-225425">
              <a:spcBef>
                <a:spcPct val="20000"/>
              </a:spcBef>
              <a:buClr>
                <a:schemeClr val="bg2"/>
              </a:buClr>
              <a:buFont typeface="Arial" pitchFamily="34" charset="0"/>
              <a:buChar char="–"/>
            </a:pPr>
            <a:r>
              <a:rPr lang="en-US" altLang="zh-CN" sz="1600"/>
              <a:t>Bullish divergence / bearish convergence – the main signal of the trend weakness; </a:t>
            </a:r>
          </a:p>
          <a:p>
            <a:pPr marL="627063" lvl="1" indent="-225425">
              <a:spcBef>
                <a:spcPct val="20000"/>
              </a:spcBef>
              <a:buClr>
                <a:schemeClr val="bg2"/>
              </a:buClr>
              <a:buFont typeface="Arial" pitchFamily="34" charset="0"/>
              <a:buChar char="–"/>
            </a:pPr>
            <a:r>
              <a:rPr lang="en-US" altLang="zh-CN" sz="1600"/>
              <a:t>Under flat conditions exit from the overbought (oversold) territory is a signal to sell (buy); </a:t>
            </a:r>
          </a:p>
          <a:p>
            <a:pPr marL="627063" lvl="1" indent="-225425">
              <a:spcBef>
                <a:spcPct val="20000"/>
              </a:spcBef>
              <a:buClr>
                <a:schemeClr val="bg2"/>
              </a:buClr>
              <a:buFont typeface="Arial" pitchFamily="34" charset="0"/>
              <a:buChar char="–"/>
            </a:pPr>
            <a:r>
              <a:rPr lang="en-US" altLang="zh-CN" sz="1600"/>
              <a:t>Different types of the trend analysis can be used to analyze RSI: trend lines, support / resistance levels, chart reversal and continuation patterns. </a:t>
            </a:r>
            <a:r>
              <a:rPr lang="zh-CN" altLang="en-US" sz="1000"/>
              <a:t>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93187"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93188" name="Rectangle 4"/>
          <p:cNvSpPr>
            <a:spLocks noChangeArrowheads="1"/>
          </p:cNvSpPr>
          <p:nvPr/>
        </p:nvSpPr>
        <p:spPr bwMode="auto">
          <a:xfrm>
            <a:off x="319088" y="942975"/>
            <a:ext cx="8505825" cy="404813"/>
          </a:xfrm>
          <a:prstGeom prst="rect">
            <a:avLst/>
          </a:prstGeom>
          <a:noFill/>
          <a:ln w="9525" algn="ctr">
            <a:noFill/>
            <a:miter lim="800000"/>
            <a:headEnd/>
            <a:tailEnd/>
          </a:ln>
        </p:spPr>
        <p:txBody>
          <a:bodyPr lIns="0" tIns="0" rIns="0" bIns="0">
            <a:spAutoFit/>
          </a:bodyPr>
          <a:lstStyle/>
          <a:p>
            <a:pPr>
              <a:lnSpc>
                <a:spcPct val="83000"/>
              </a:lnSpc>
            </a:pPr>
            <a:r>
              <a:rPr lang="en-US" altLang="zh-CN" sz="3200" b="1"/>
              <a:t>Indicator Sample – </a:t>
            </a:r>
            <a:r>
              <a:rPr lang="en-US" altLang="en-US" sz="2800" b="1"/>
              <a:t>RSI </a:t>
            </a:r>
            <a:r>
              <a:rPr lang="en-US" altLang="zh-CN" sz="1400" b="1"/>
              <a:t>(cont.)</a:t>
            </a:r>
            <a:r>
              <a:rPr lang="en-US" altLang="en-US" sz="2800" b="1"/>
              <a:t> </a:t>
            </a:r>
            <a:endParaRPr lang="zh-CN" altLang="en-US" sz="2800" b="1"/>
          </a:p>
        </p:txBody>
      </p:sp>
      <p:sp>
        <p:nvSpPr>
          <p:cNvPr id="93189" name="Rectangle 5"/>
          <p:cNvSpPr>
            <a:spLocks noChangeArrowheads="1"/>
          </p:cNvSpPr>
          <p:nvPr/>
        </p:nvSpPr>
        <p:spPr bwMode="auto">
          <a:xfrm>
            <a:off x="169863" y="1577975"/>
            <a:ext cx="3240087" cy="1254125"/>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b="1"/>
              <a:t>Overbought/Oversold </a:t>
            </a:r>
          </a:p>
          <a:p>
            <a:pPr marL="287338" indent="-287338">
              <a:spcBef>
                <a:spcPct val="20000"/>
              </a:spcBef>
              <a:buClr>
                <a:srgbClr val="00A6D6"/>
              </a:buClr>
              <a:buFont typeface="Arial" pitchFamily="34" charset="0"/>
              <a:buChar char="&gt;"/>
            </a:pPr>
            <a:r>
              <a:rPr lang="en-US" altLang="zh-CN" b="1"/>
              <a:t>Divergences</a:t>
            </a:r>
          </a:p>
          <a:p>
            <a:pPr marL="287338" indent="-287338">
              <a:spcBef>
                <a:spcPct val="20000"/>
              </a:spcBef>
              <a:buClr>
                <a:srgbClr val="00A6D6"/>
              </a:buClr>
              <a:buFont typeface="Arial" pitchFamily="34" charset="0"/>
              <a:buChar char="&gt;"/>
            </a:pPr>
            <a:r>
              <a:rPr lang="en-US" altLang="zh-CN" b="1"/>
              <a:t>Centerline Crossover </a:t>
            </a:r>
          </a:p>
          <a:p>
            <a:pPr marL="287338" indent="-287338">
              <a:spcBef>
                <a:spcPct val="20000"/>
              </a:spcBef>
              <a:buClr>
                <a:srgbClr val="00A6D6"/>
              </a:buClr>
              <a:buFont typeface="Arial" pitchFamily="34" charset="0"/>
              <a:buChar char="&gt;"/>
            </a:pPr>
            <a:endParaRPr lang="en-US" altLang="zh-CN" b="1"/>
          </a:p>
          <a:p>
            <a:pPr marL="287338" indent="-287338" algn="just">
              <a:lnSpc>
                <a:spcPct val="90000"/>
              </a:lnSpc>
              <a:spcBef>
                <a:spcPct val="50000"/>
              </a:spcBef>
              <a:buClr>
                <a:srgbClr val="00A6D6"/>
              </a:buClr>
              <a:buFont typeface="Arial" pitchFamily="34" charset="0"/>
              <a:buNone/>
            </a:pPr>
            <a:r>
              <a:rPr lang="zh-CN" altLang="en-US" sz="1000"/>
              <a:t>      </a:t>
            </a:r>
          </a:p>
        </p:txBody>
      </p:sp>
      <p:pic>
        <p:nvPicPr>
          <p:cNvPr id="93190" name="Picture 11" descr="Dell Inc. (DELL) RSI example chart from StockCharts.com"/>
          <p:cNvPicPr>
            <a:picLocks noChangeAspect="1" noChangeArrowheads="1"/>
          </p:cNvPicPr>
          <p:nvPr/>
        </p:nvPicPr>
        <p:blipFill>
          <a:blip r:embed="rId3" cstate="print"/>
          <a:srcRect/>
          <a:stretch>
            <a:fillRect/>
          </a:stretch>
        </p:blipFill>
        <p:spPr bwMode="auto">
          <a:xfrm>
            <a:off x="2805113" y="1577975"/>
            <a:ext cx="5451475" cy="3673475"/>
          </a:xfrm>
          <a:prstGeom prst="rect">
            <a:avLst/>
          </a:prstGeom>
          <a:noFill/>
          <a:ln w="9525">
            <a:noFill/>
            <a:miter lim="800000"/>
            <a:headEnd/>
            <a:tailEnd/>
          </a:ln>
        </p:spPr>
      </p:pic>
      <p:sp>
        <p:nvSpPr>
          <p:cNvPr id="93191" name="Rectangle 12"/>
          <p:cNvSpPr>
            <a:spLocks noChangeArrowheads="1"/>
          </p:cNvSpPr>
          <p:nvPr/>
        </p:nvSpPr>
        <p:spPr bwMode="auto">
          <a:xfrm>
            <a:off x="319088" y="5276850"/>
            <a:ext cx="8196262" cy="1370013"/>
          </a:xfrm>
          <a:prstGeom prst="rect">
            <a:avLst/>
          </a:prstGeom>
          <a:noFill/>
          <a:ln w="9525">
            <a:noFill/>
            <a:miter lim="800000"/>
            <a:headEnd/>
            <a:tailEnd/>
          </a:ln>
        </p:spPr>
        <p:txBody>
          <a:bodyPr>
            <a:spAutoFit/>
          </a:bodyPr>
          <a:lstStyle/>
          <a:p>
            <a:pPr>
              <a:spcBef>
                <a:spcPct val="20000"/>
              </a:spcBef>
              <a:buClr>
                <a:srgbClr val="00A6D6"/>
              </a:buClr>
              <a:buFont typeface="Arial" pitchFamily="34" charset="0"/>
              <a:buNone/>
            </a:pPr>
            <a:r>
              <a:rPr lang="en-US" altLang="zh-CN" sz="1200" b="1"/>
              <a:t>The DELL example shows a number of extreme readings as well as a negative divergence. In Oct-99, </a:t>
            </a:r>
            <a:r>
              <a:rPr lang="en-US" altLang="zh-CN" sz="1200" b="1" u="sng"/>
              <a:t>RSI</a:t>
            </a:r>
            <a:r>
              <a:rPr lang="en-US" altLang="zh-CN" sz="1200" b="1"/>
              <a:t> reached oversold for a brief moment to mark the low around 38. The next extreme reading (overbought) occurred after a large advance that peaked in Dec-99. </a:t>
            </a:r>
            <a:r>
              <a:rPr lang="en-US" altLang="zh-CN" sz="1200" b="1" u="sng"/>
              <a:t>RSI</a:t>
            </a:r>
            <a:r>
              <a:rPr lang="en-US" altLang="zh-CN" sz="1200" b="1"/>
              <a:t> reached overbought levels in late Dec-99 and moved below 50 by the second week of Jan-00. The next oversold reading occurred in Feb. for another brief moment and marked the low around 35. By the end of Feb-00, </a:t>
            </a:r>
            <a:r>
              <a:rPr lang="en-US" altLang="zh-CN" sz="1200" b="1" u="sng"/>
              <a:t>RSI</a:t>
            </a:r>
            <a:r>
              <a:rPr lang="en-US" altLang="zh-CN" sz="1200" b="1"/>
              <a:t> moved back above 50 and into overbought territory in March. A negative divergence formed in March and marked the high in the upper fifties.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60419"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60420" name="Rectangle 4"/>
          <p:cNvSpPr>
            <a:spLocks noChangeArrowheads="1"/>
          </p:cNvSpPr>
          <p:nvPr/>
        </p:nvSpPr>
        <p:spPr bwMode="auto">
          <a:xfrm>
            <a:off x="319088" y="942975"/>
            <a:ext cx="8505825" cy="536575"/>
          </a:xfrm>
          <a:prstGeom prst="rect">
            <a:avLst/>
          </a:prstGeom>
          <a:noFill/>
          <a:ln w="9525" algn="ctr">
            <a:noFill/>
            <a:miter lim="800000"/>
            <a:headEnd/>
            <a:tailEnd/>
          </a:ln>
        </p:spPr>
        <p:txBody>
          <a:bodyPr lIns="0" tIns="0" rIns="0" bIns="0">
            <a:spAutoFit/>
          </a:bodyPr>
          <a:lstStyle/>
          <a:p>
            <a:pPr>
              <a:lnSpc>
                <a:spcPct val="83000"/>
              </a:lnSpc>
            </a:pPr>
            <a:r>
              <a:rPr lang="en-US" altLang="zh-CN" sz="2800" b="1"/>
              <a:t>Order Types </a:t>
            </a:r>
            <a:r>
              <a:rPr lang="en-US" altLang="zh-CN" sz="1400"/>
              <a:t>Speed of Execution (cont.) </a:t>
            </a:r>
            <a:br>
              <a:rPr lang="en-US" altLang="zh-CN" sz="1400"/>
            </a:br>
            <a:endParaRPr lang="zh-CN" altLang="en-US" sz="1400"/>
          </a:p>
        </p:txBody>
      </p:sp>
      <p:sp>
        <p:nvSpPr>
          <p:cNvPr id="60421" name="Rectangle 5"/>
          <p:cNvSpPr>
            <a:spLocks noChangeArrowheads="1"/>
          </p:cNvSpPr>
          <p:nvPr/>
        </p:nvSpPr>
        <p:spPr bwMode="auto">
          <a:xfrm>
            <a:off x="319088" y="1577975"/>
            <a:ext cx="8505825"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b="1"/>
              <a:t>Pegged to Market</a:t>
            </a:r>
          </a:p>
          <a:p>
            <a:pPr marL="627063" lvl="1" indent="-225425">
              <a:spcBef>
                <a:spcPct val="20000"/>
              </a:spcBef>
              <a:buClr>
                <a:schemeClr val="bg2"/>
              </a:buClr>
              <a:buFont typeface="Arial" pitchFamily="34" charset="0"/>
              <a:buChar char="–"/>
            </a:pPr>
            <a:r>
              <a:rPr lang="en-US" altLang="zh-CN" sz="1600"/>
              <a:t>An order that is pegged to buy on the best offer and sell on the best bid. </a:t>
            </a:r>
          </a:p>
          <a:p>
            <a:pPr marL="287338" indent="-287338">
              <a:spcBef>
                <a:spcPct val="20000"/>
              </a:spcBef>
              <a:buClr>
                <a:srgbClr val="00A6D6"/>
              </a:buClr>
              <a:buFont typeface="Arial" pitchFamily="34" charset="0"/>
              <a:buChar char="&gt;"/>
            </a:pPr>
            <a:endParaRPr lang="en-US" altLang="zh-CN" b="1"/>
          </a:p>
          <a:p>
            <a:pPr marL="287338" indent="-287338">
              <a:spcBef>
                <a:spcPct val="20000"/>
              </a:spcBef>
              <a:buClr>
                <a:srgbClr val="00A6D6"/>
              </a:buClr>
              <a:buFont typeface="Arial" pitchFamily="34" charset="0"/>
              <a:buChar char="&gt;"/>
            </a:pPr>
            <a:r>
              <a:rPr lang="en-US" altLang="zh-CN" b="1"/>
              <a:t>VWAP</a:t>
            </a:r>
          </a:p>
          <a:p>
            <a:pPr marL="627063" lvl="1" indent="-225425">
              <a:spcBef>
                <a:spcPct val="20000"/>
              </a:spcBef>
              <a:buClr>
                <a:schemeClr val="bg2"/>
              </a:buClr>
              <a:buFont typeface="Arial" pitchFamily="34" charset="0"/>
              <a:buChar char="–"/>
            </a:pPr>
            <a:r>
              <a:rPr lang="en-US" altLang="zh-CN" sz="1600"/>
              <a:t>The VWAP for a stock is calculated by adding the dollars traded for every transaction in that stock ("price" x "number of shares traded") and dividing the total shares traded. A VWAP is computed from the open of the market to the market close, and is calculated by volume weighting all transactions during this time period.</a:t>
            </a:r>
          </a:p>
          <a:p>
            <a:pPr marL="627063" lvl="1" indent="-225425">
              <a:spcBef>
                <a:spcPct val="20000"/>
              </a:spcBef>
              <a:buClr>
                <a:schemeClr val="bg2"/>
              </a:buClr>
              <a:buFont typeface="Arial" pitchFamily="34" charset="0"/>
              <a:buChar char="–"/>
            </a:pPr>
            <a:endParaRPr lang="en-US" altLang="zh-CN"/>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61443"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61444" name="Rectangle 4"/>
          <p:cNvSpPr>
            <a:spLocks noChangeArrowheads="1"/>
          </p:cNvSpPr>
          <p:nvPr/>
        </p:nvSpPr>
        <p:spPr bwMode="auto">
          <a:xfrm>
            <a:off x="319088" y="942975"/>
            <a:ext cx="8505825" cy="715963"/>
          </a:xfrm>
          <a:prstGeom prst="rect">
            <a:avLst/>
          </a:prstGeom>
          <a:noFill/>
          <a:ln w="9525" algn="ctr">
            <a:noFill/>
            <a:miter lim="800000"/>
            <a:headEnd/>
            <a:tailEnd/>
          </a:ln>
        </p:spPr>
        <p:txBody>
          <a:bodyPr lIns="0" tIns="0" rIns="0" bIns="0">
            <a:spAutoFit/>
          </a:bodyPr>
          <a:lstStyle/>
          <a:p>
            <a:pPr>
              <a:lnSpc>
                <a:spcPct val="83000"/>
              </a:lnSpc>
            </a:pPr>
            <a:r>
              <a:rPr lang="en-US" altLang="zh-CN" sz="2800" b="1"/>
              <a:t>Order Types </a:t>
            </a:r>
            <a:r>
              <a:rPr lang="en-US" altLang="zh-CN" sz="1400"/>
              <a:t>Price Improvement </a:t>
            </a:r>
            <a:r>
              <a:rPr lang="en-US" altLang="zh-CN" sz="2800" b="1"/>
              <a:t/>
            </a:r>
            <a:br>
              <a:rPr lang="en-US" altLang="zh-CN" sz="2800" b="1"/>
            </a:br>
            <a:endParaRPr lang="zh-CN" altLang="en-US" sz="2800" b="1"/>
          </a:p>
        </p:txBody>
      </p:sp>
      <p:sp>
        <p:nvSpPr>
          <p:cNvPr id="61445" name="Rectangle 5"/>
          <p:cNvSpPr>
            <a:spLocks noChangeArrowheads="1"/>
          </p:cNvSpPr>
          <p:nvPr/>
        </p:nvSpPr>
        <p:spPr bwMode="auto">
          <a:xfrm>
            <a:off x="319088" y="1577975"/>
            <a:ext cx="8505825"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b="1"/>
              <a:t>Limit</a:t>
            </a:r>
          </a:p>
          <a:p>
            <a:pPr marL="627063" lvl="1" indent="-225425">
              <a:spcBef>
                <a:spcPct val="20000"/>
              </a:spcBef>
              <a:buClr>
                <a:schemeClr val="bg2"/>
              </a:buClr>
              <a:buFont typeface="Arial" pitchFamily="34" charset="0"/>
              <a:buChar char="–"/>
            </a:pPr>
            <a:r>
              <a:rPr lang="en-US" altLang="zh-CN" sz="1600"/>
              <a:t>A limit order is an order to buy or sell a contract at a specified price or better. </a:t>
            </a:r>
          </a:p>
          <a:p>
            <a:pPr marL="627063" lvl="1" indent="-225425">
              <a:spcBef>
                <a:spcPct val="20000"/>
              </a:spcBef>
              <a:buClr>
                <a:schemeClr val="bg2"/>
              </a:buClr>
              <a:buFont typeface="Arial" pitchFamily="34" charset="0"/>
              <a:buChar char="–"/>
            </a:pPr>
            <a:endParaRPr lang="en-US" altLang="zh-CN" sz="1600"/>
          </a:p>
          <a:p>
            <a:pPr marL="287338" indent="-287338">
              <a:spcBef>
                <a:spcPct val="20000"/>
              </a:spcBef>
              <a:buClr>
                <a:srgbClr val="00A6D6"/>
              </a:buClr>
              <a:buFont typeface="Arial" pitchFamily="34" charset="0"/>
              <a:buChar char="&gt;"/>
            </a:pPr>
            <a:r>
              <a:rPr lang="en-US" altLang="zh-CN" b="1"/>
              <a:t>Limit If Touched</a:t>
            </a:r>
          </a:p>
          <a:p>
            <a:pPr marL="627063" lvl="1" indent="-225425">
              <a:spcBef>
                <a:spcPct val="20000"/>
              </a:spcBef>
              <a:buClr>
                <a:schemeClr val="bg2"/>
              </a:buClr>
              <a:buFont typeface="Arial" pitchFamily="34" charset="0"/>
              <a:buChar char="–"/>
            </a:pPr>
            <a:r>
              <a:rPr lang="en-US" altLang="zh-CN" sz="1600"/>
              <a:t>An LIT (limit-if-touched) is an order to buy (or sell) an asset below (or above) the market, at the defined limit price or better. This order is held in the system until the trigger price is touched, and is then submitted as a limit order. An LIT order is similar to a stop limit order, except that an LIT sell order is placed above the current market price, and a stop limit sell order is placed below.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62467"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62468" name="Rectangle 4"/>
          <p:cNvSpPr>
            <a:spLocks noChangeArrowheads="1"/>
          </p:cNvSpPr>
          <p:nvPr/>
        </p:nvSpPr>
        <p:spPr bwMode="auto">
          <a:xfrm>
            <a:off x="319088" y="942975"/>
            <a:ext cx="8505825" cy="357188"/>
          </a:xfrm>
          <a:prstGeom prst="rect">
            <a:avLst/>
          </a:prstGeom>
          <a:noFill/>
          <a:ln w="9525" algn="ctr">
            <a:noFill/>
            <a:miter lim="800000"/>
            <a:headEnd/>
            <a:tailEnd/>
          </a:ln>
        </p:spPr>
        <p:txBody>
          <a:bodyPr lIns="0" tIns="0" rIns="0" bIns="0">
            <a:spAutoFit/>
          </a:bodyPr>
          <a:lstStyle/>
          <a:p>
            <a:pPr>
              <a:lnSpc>
                <a:spcPct val="83000"/>
              </a:lnSpc>
            </a:pPr>
            <a:r>
              <a:rPr lang="en-US" altLang="zh-CN" sz="2800" b="1"/>
              <a:t>Order Types </a:t>
            </a:r>
            <a:r>
              <a:rPr lang="en-US" altLang="zh-CN" sz="1400"/>
              <a:t>Discretion</a:t>
            </a:r>
            <a:endParaRPr lang="zh-CN" altLang="en-US" sz="1400"/>
          </a:p>
        </p:txBody>
      </p:sp>
      <p:sp>
        <p:nvSpPr>
          <p:cNvPr id="62469" name="Rectangle 5"/>
          <p:cNvSpPr>
            <a:spLocks noChangeArrowheads="1"/>
          </p:cNvSpPr>
          <p:nvPr/>
        </p:nvSpPr>
        <p:spPr bwMode="auto">
          <a:xfrm>
            <a:off x="319088" y="1577975"/>
            <a:ext cx="8505825"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b="1"/>
              <a:t>Discretionary</a:t>
            </a:r>
          </a:p>
          <a:p>
            <a:pPr marL="627063" lvl="1" indent="-225425">
              <a:spcBef>
                <a:spcPct val="20000"/>
              </a:spcBef>
              <a:buClr>
                <a:schemeClr val="bg2"/>
              </a:buClr>
              <a:buFont typeface="Arial" pitchFamily="34" charset="0"/>
              <a:buChar char="–"/>
            </a:pPr>
            <a:r>
              <a:rPr lang="en-US" altLang="zh-CN" sz="1600"/>
              <a:t>A Discretionary Order is a limit order for which you define a discretionary amount (which is added to or subtracted from the limit price) that increases the price range over which the order is eligible to execute. The original limit price is displayed to the market. </a:t>
            </a:r>
          </a:p>
          <a:p>
            <a:pPr marL="287338" indent="-287338">
              <a:spcBef>
                <a:spcPct val="20000"/>
              </a:spcBef>
              <a:buClr>
                <a:srgbClr val="00A6D6"/>
              </a:buClr>
              <a:buFont typeface="Arial" pitchFamily="34" charset="0"/>
              <a:buChar char="&gt;"/>
            </a:pPr>
            <a:endParaRPr lang="en-US" altLang="zh-CN" b="1"/>
          </a:p>
          <a:p>
            <a:pPr marL="287338" indent="-287338">
              <a:spcBef>
                <a:spcPct val="20000"/>
              </a:spcBef>
              <a:buClr>
                <a:srgbClr val="00A6D6"/>
              </a:buClr>
              <a:buFont typeface="Arial" pitchFamily="34" charset="0"/>
              <a:buChar char="&gt;"/>
            </a:pPr>
            <a:r>
              <a:rPr lang="en-US" altLang="zh-CN" b="1"/>
              <a:t>Hidden</a:t>
            </a:r>
          </a:p>
          <a:p>
            <a:pPr marL="627063" lvl="1" indent="-225425">
              <a:spcBef>
                <a:spcPct val="20000"/>
              </a:spcBef>
              <a:buClr>
                <a:schemeClr val="bg2"/>
              </a:buClr>
              <a:buFont typeface="Arial" pitchFamily="34" charset="0"/>
              <a:buChar char="–"/>
            </a:pPr>
            <a:r>
              <a:rPr lang="en-US" altLang="zh-CN" sz="1600"/>
              <a:t>A Hidden order (generally a large volume order) shows </a:t>
            </a:r>
            <a:r>
              <a:rPr lang="en-US" altLang="zh-CN" sz="1600" b="1"/>
              <a:t>no evidence </a:t>
            </a:r>
            <a:r>
              <a:rPr lang="en-US" altLang="zh-CN" sz="1600"/>
              <a:t>of its existence in either the market data or the deep book </a:t>
            </a:r>
          </a:p>
          <a:p>
            <a:pPr marL="287338" indent="-287338">
              <a:spcBef>
                <a:spcPct val="20000"/>
              </a:spcBef>
              <a:buClr>
                <a:srgbClr val="00A6D6"/>
              </a:buClr>
              <a:buFont typeface="Arial" pitchFamily="34" charset="0"/>
              <a:buChar char="&gt;"/>
            </a:pPr>
            <a:endParaRPr lang="en-US" altLang="zh-CN" b="1"/>
          </a:p>
          <a:p>
            <a:pPr marL="287338" indent="-287338">
              <a:spcBef>
                <a:spcPct val="20000"/>
              </a:spcBef>
              <a:buClr>
                <a:srgbClr val="00A6D6"/>
              </a:buClr>
              <a:buFont typeface="Arial" pitchFamily="34" charset="0"/>
              <a:buChar char="&gt;"/>
            </a:pPr>
            <a:r>
              <a:rPr lang="en-US" altLang="zh-CN" b="1"/>
              <a:t>Iceberg</a:t>
            </a:r>
          </a:p>
          <a:p>
            <a:pPr marL="627063" lvl="1" indent="-225425">
              <a:spcBef>
                <a:spcPct val="20000"/>
              </a:spcBef>
              <a:buClr>
                <a:schemeClr val="bg2"/>
              </a:buClr>
              <a:buFont typeface="Arial" pitchFamily="34" charset="0"/>
              <a:buChar char="–"/>
            </a:pPr>
            <a:r>
              <a:rPr lang="en-US" altLang="zh-CN" sz="1600"/>
              <a:t>An Iceberg order allows you to submit an order (generally a large volume order) while publicly disclosing only a portion of the submitted order. </a:t>
            </a:r>
          </a:p>
          <a:p>
            <a:pPr marL="627063" lvl="1" indent="-225425">
              <a:spcBef>
                <a:spcPct val="20000"/>
              </a:spcBef>
              <a:buClr>
                <a:schemeClr val="bg2"/>
              </a:buClr>
              <a:buFont typeface="Arial" pitchFamily="34" charset="0"/>
              <a:buChar char="–"/>
            </a:pPr>
            <a:endParaRPr lang="en-US" altLang="zh-CN" sz="160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Oval 2"/>
          <p:cNvSpPr>
            <a:spLocks noChangeArrowheads="1"/>
          </p:cNvSpPr>
          <p:nvPr/>
        </p:nvSpPr>
        <p:spPr bwMode="auto">
          <a:xfrm>
            <a:off x="4205288" y="5962650"/>
            <a:ext cx="914400" cy="914400"/>
          </a:xfrm>
          <a:prstGeom prst="ellipse">
            <a:avLst/>
          </a:prstGeom>
          <a:noFill/>
          <a:ln w="9525">
            <a:noFill/>
            <a:round/>
            <a:headEnd/>
            <a:tailEnd/>
          </a:ln>
        </p:spPr>
        <p:txBody>
          <a:bodyPr wrap="none" anchor="ctr"/>
          <a:lstStyle/>
          <a:p>
            <a:endParaRPr lang="zh-CN" altLang="zh-CN"/>
          </a:p>
        </p:txBody>
      </p:sp>
      <p:sp>
        <p:nvSpPr>
          <p:cNvPr id="63491" name="Line 3"/>
          <p:cNvSpPr>
            <a:spLocks noChangeShapeType="1"/>
          </p:cNvSpPr>
          <p:nvPr/>
        </p:nvSpPr>
        <p:spPr bwMode="auto">
          <a:xfrm>
            <a:off x="0" y="1400175"/>
            <a:ext cx="9144000" cy="0"/>
          </a:xfrm>
          <a:prstGeom prst="line">
            <a:avLst/>
          </a:prstGeom>
          <a:noFill/>
          <a:ln w="19050">
            <a:solidFill>
              <a:schemeClr val="tx1"/>
            </a:solidFill>
            <a:round/>
            <a:headEnd/>
            <a:tailEnd/>
          </a:ln>
        </p:spPr>
        <p:txBody>
          <a:bodyPr/>
          <a:lstStyle/>
          <a:p>
            <a:endParaRPr lang="zh-CN" altLang="en-US"/>
          </a:p>
        </p:txBody>
      </p:sp>
      <p:sp>
        <p:nvSpPr>
          <p:cNvPr id="63492" name="Rectangle 4"/>
          <p:cNvSpPr>
            <a:spLocks noChangeArrowheads="1"/>
          </p:cNvSpPr>
          <p:nvPr/>
        </p:nvSpPr>
        <p:spPr bwMode="auto">
          <a:xfrm>
            <a:off x="319088" y="942975"/>
            <a:ext cx="8505825" cy="357188"/>
          </a:xfrm>
          <a:prstGeom prst="rect">
            <a:avLst/>
          </a:prstGeom>
          <a:noFill/>
          <a:ln w="9525" algn="ctr">
            <a:noFill/>
            <a:miter lim="800000"/>
            <a:headEnd/>
            <a:tailEnd/>
          </a:ln>
        </p:spPr>
        <p:txBody>
          <a:bodyPr lIns="0" tIns="0" rIns="0" bIns="0">
            <a:spAutoFit/>
          </a:bodyPr>
          <a:lstStyle/>
          <a:p>
            <a:pPr>
              <a:lnSpc>
                <a:spcPct val="83000"/>
              </a:lnSpc>
            </a:pPr>
            <a:r>
              <a:rPr lang="en-US" altLang="zh-CN" sz="2800" b="1"/>
              <a:t>Order Types </a:t>
            </a:r>
            <a:r>
              <a:rPr lang="en-US" altLang="zh-CN" sz="1400"/>
              <a:t>Market Timing</a:t>
            </a:r>
            <a:endParaRPr lang="zh-CN" altLang="en-US" sz="1400"/>
          </a:p>
        </p:txBody>
      </p:sp>
      <p:sp>
        <p:nvSpPr>
          <p:cNvPr id="63493" name="Rectangle 5"/>
          <p:cNvSpPr>
            <a:spLocks noChangeArrowheads="1"/>
          </p:cNvSpPr>
          <p:nvPr/>
        </p:nvSpPr>
        <p:spPr bwMode="auto">
          <a:xfrm>
            <a:off x="319088" y="1577975"/>
            <a:ext cx="8680450" cy="4833938"/>
          </a:xfrm>
          <a:prstGeom prst="rect">
            <a:avLst/>
          </a:prstGeom>
          <a:noFill/>
          <a:ln w="9525" algn="ctr">
            <a:noFill/>
            <a:miter lim="800000"/>
            <a:headEnd/>
            <a:tailEnd/>
          </a:ln>
        </p:spPr>
        <p:txBody>
          <a:bodyPr lIns="0" tIns="0" rIns="0" bIns="0"/>
          <a:lstStyle/>
          <a:p>
            <a:pPr marL="287338" indent="-287338">
              <a:spcBef>
                <a:spcPct val="20000"/>
              </a:spcBef>
              <a:buClr>
                <a:srgbClr val="00A6D6"/>
              </a:buClr>
              <a:buFont typeface="Arial" pitchFamily="34" charset="0"/>
              <a:buChar char="&gt;"/>
            </a:pPr>
            <a:r>
              <a:rPr lang="en-US" altLang="zh-CN" b="1"/>
              <a:t>All or None</a:t>
            </a:r>
          </a:p>
          <a:p>
            <a:pPr marL="627063" lvl="1" indent="-225425">
              <a:spcBef>
                <a:spcPct val="20000"/>
              </a:spcBef>
              <a:buClr>
                <a:schemeClr val="bg2"/>
              </a:buClr>
              <a:buFont typeface="Arial" pitchFamily="34" charset="0"/>
              <a:buChar char="–"/>
            </a:pPr>
            <a:r>
              <a:rPr lang="en-US" altLang="zh-CN" sz="1600"/>
              <a:t>An AON (all or none) order will remain at the exchange (or in the IB system) until the entire quantity is available to be executed. </a:t>
            </a:r>
          </a:p>
          <a:p>
            <a:pPr marL="287338" indent="-287338">
              <a:spcBef>
                <a:spcPct val="20000"/>
              </a:spcBef>
              <a:buClr>
                <a:srgbClr val="00A6D6"/>
              </a:buClr>
              <a:buFont typeface="Arial" pitchFamily="34" charset="0"/>
              <a:buChar char="&gt;"/>
            </a:pPr>
            <a:r>
              <a:rPr lang="en-US" altLang="zh-CN" b="1"/>
              <a:t>Fill or Kill</a:t>
            </a:r>
          </a:p>
          <a:p>
            <a:pPr marL="627063" lvl="1" indent="-225425">
              <a:spcBef>
                <a:spcPct val="20000"/>
              </a:spcBef>
              <a:buClr>
                <a:schemeClr val="bg2"/>
              </a:buClr>
              <a:buFont typeface="Arial" pitchFamily="34" charset="0"/>
              <a:buChar char="–"/>
            </a:pPr>
            <a:r>
              <a:rPr lang="en-US" altLang="zh-CN" sz="1600"/>
              <a:t>A FOK (Fill or Kill) order must execute as a complete order as soon as it becomes available on the market, otherwise the order is canceled. </a:t>
            </a:r>
          </a:p>
          <a:p>
            <a:pPr marL="287338" indent="-287338">
              <a:spcBef>
                <a:spcPct val="20000"/>
              </a:spcBef>
              <a:buClr>
                <a:srgbClr val="00A6D6"/>
              </a:buClr>
              <a:buFont typeface="Arial" pitchFamily="34" charset="0"/>
              <a:buChar char="&gt;"/>
            </a:pPr>
            <a:r>
              <a:rPr lang="en-US" altLang="zh-CN" b="1"/>
              <a:t>GTD</a:t>
            </a:r>
          </a:p>
          <a:p>
            <a:pPr marL="627063" lvl="1" indent="-225425">
              <a:spcBef>
                <a:spcPct val="20000"/>
              </a:spcBef>
              <a:buClr>
                <a:schemeClr val="bg2"/>
              </a:buClr>
              <a:buFont typeface="Arial" pitchFamily="34" charset="0"/>
              <a:buChar char="–"/>
            </a:pPr>
            <a:r>
              <a:rPr lang="en-US" altLang="zh-CN" sz="1600"/>
              <a:t>A GTD (Good-till-Date)</a:t>
            </a:r>
            <a:r>
              <a:rPr lang="en-US" altLang="zh-CN" b="1"/>
              <a:t> </a:t>
            </a:r>
            <a:r>
              <a:rPr lang="en-US" altLang="zh-CN" sz="1600"/>
              <a:t>order valid until the date specified.</a:t>
            </a:r>
          </a:p>
          <a:p>
            <a:pPr marL="287338" indent="-287338">
              <a:spcBef>
                <a:spcPct val="20000"/>
              </a:spcBef>
              <a:buClr>
                <a:srgbClr val="00A6D6"/>
              </a:buClr>
              <a:buFont typeface="Arial" pitchFamily="34" charset="0"/>
              <a:buChar char="&gt;"/>
            </a:pPr>
            <a:r>
              <a:rPr lang="en-US" altLang="zh-CN" b="1"/>
              <a:t>GTC</a:t>
            </a:r>
          </a:p>
          <a:p>
            <a:pPr marL="627063" lvl="1" indent="-225425">
              <a:spcBef>
                <a:spcPct val="20000"/>
              </a:spcBef>
              <a:buClr>
                <a:schemeClr val="bg2"/>
              </a:buClr>
              <a:buFont typeface="Arial" pitchFamily="34" charset="0"/>
              <a:buChar char="–"/>
            </a:pPr>
            <a:r>
              <a:rPr lang="en-US" altLang="zh-CN" sz="1600"/>
              <a:t>A GTC (Good-till-Canceled) order is an order to buy or sell a security at a specific or limit price that lasts until the order is completed or cancelled. A GTC order will not be filled until the limit has been reached, no matter how many days or weeks it takes. </a:t>
            </a:r>
          </a:p>
          <a:p>
            <a:pPr marL="287338" indent="-287338">
              <a:spcBef>
                <a:spcPct val="20000"/>
              </a:spcBef>
              <a:buClr>
                <a:srgbClr val="00A6D6"/>
              </a:buClr>
              <a:buFont typeface="Arial" pitchFamily="34" charset="0"/>
              <a:buChar char="&gt;"/>
            </a:pPr>
            <a:r>
              <a:rPr lang="en-US" altLang="zh-CN" b="1"/>
              <a:t>IOC</a:t>
            </a:r>
          </a:p>
          <a:p>
            <a:pPr marL="627063" lvl="1" indent="-225425">
              <a:spcBef>
                <a:spcPct val="20000"/>
              </a:spcBef>
              <a:buClr>
                <a:schemeClr val="bg2"/>
              </a:buClr>
              <a:buFont typeface="Arial" pitchFamily="34" charset="0"/>
              <a:buChar char="–"/>
            </a:pPr>
            <a:r>
              <a:rPr lang="en-US" altLang="zh-CN" sz="1600"/>
              <a:t>An IOC (Immediate or Canceled) order requires that all or part of the order be executed as soon as it is brought to the market, whereby the portion not executed is automatically canceled. </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GS_PowerPoint_Template">
  <a:themeElements>
    <a:clrScheme name="STT 1.15">
      <a:dk1>
        <a:srgbClr val="000000"/>
      </a:dk1>
      <a:lt1>
        <a:srgbClr val="FFFFFF"/>
      </a:lt1>
      <a:dk2>
        <a:srgbClr val="E4ECF0"/>
      </a:dk2>
      <a:lt2>
        <a:srgbClr val="0A2F5D"/>
      </a:lt2>
      <a:accent1>
        <a:srgbClr val="007298"/>
      </a:accent1>
      <a:accent2>
        <a:srgbClr val="65CCE9"/>
      </a:accent2>
      <a:accent3>
        <a:srgbClr val="F56E00"/>
      </a:accent3>
      <a:accent4>
        <a:srgbClr val="5E4565"/>
      </a:accent4>
      <a:accent5>
        <a:srgbClr val="A5A5A5"/>
      </a:accent5>
      <a:accent6>
        <a:srgbClr val="00AE79"/>
      </a:accent6>
      <a:hlink>
        <a:srgbClr val="0A2F5D"/>
      </a:hlink>
      <a:folHlink>
        <a:srgbClr val="0A2F5D"/>
      </a:folHlink>
    </a:clrScheme>
    <a:fontScheme name="STT 1.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accent2"/>
          </a:solidFill>
        </a:ln>
      </a:spPr>
      <a:bodyPr lIns="0" tIns="0" rIns="0" bIns="0" rtlCol="0" anchor="ctr" anchorCtr="1"/>
      <a:lstStyle>
        <a:defPPr algn="ctr">
          <a:defRPr sz="1600" dirty="0" smtClean="0">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5"/>
        </a:lnRef>
        <a:fillRef idx="0">
          <a:schemeClr val="accent5"/>
        </a:fillRef>
        <a:effectRef idx="0">
          <a:schemeClr val="accent5"/>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59027c1-e2d1-4201-834f-d976f4b4a299"/>
    <TaxKeywordTaxHTField xmlns="259027c1-e2d1-4201-834f-d976f4b4a299">
      <Terms xmlns="http://schemas.microsoft.com/office/infopath/2007/PartnerControls">
        <TermInfo xmlns="http://schemas.microsoft.com/office/infopath/2007/PartnerControls">
          <TermName xmlns="http://schemas.microsoft.com/office/infopath/2007/PartnerControls">Limited Access</TermName>
          <TermId xmlns="http://schemas.microsoft.com/office/infopath/2007/PartnerControls">7620621b-0b34-48b5-a3a1-cdfb378f6b5e</TermId>
        </TermInfo>
      </Terms>
    </TaxKeywordTaxHTField>
    <NGTagNote xmlns="b27d3cd5-3dbd-4d90-9e88-a0fd6e872698" xsi:nil="true"/>
    <Content_x0020_Type xmlns="b27d3cd5-3dbd-4d90-9e88-a0fd6e872698">PowerPoint</Content_x0020_Type>
    <Business xmlns="b27d3cd5-3dbd-4d90-9e88-a0fd6e872698">Global Services</Busines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29376E0D76902439D515AA65D9520E2" ma:contentTypeVersion="6" ma:contentTypeDescription="Create a new document." ma:contentTypeScope="" ma:versionID="e76e01d01e73956efbc68b3aeb8ab612">
  <xsd:schema xmlns:xsd="http://www.w3.org/2001/XMLSchema" xmlns:xs="http://www.w3.org/2001/XMLSchema" xmlns:p="http://schemas.microsoft.com/office/2006/metadata/properties" xmlns:ns2="259027c1-e2d1-4201-834f-d976f4b4a299" xmlns:ns3="b27d3cd5-3dbd-4d90-9e88-a0fd6e872698" targetNamespace="http://schemas.microsoft.com/office/2006/metadata/properties" ma:root="true" ma:fieldsID="f28d5cc2dfc6d32e1a79b686097e2df2" ns2:_="" ns3:_="">
    <xsd:import namespace="259027c1-e2d1-4201-834f-d976f4b4a299"/>
    <xsd:import namespace="b27d3cd5-3dbd-4d90-9e88-a0fd6e872698"/>
    <xsd:element name="properties">
      <xsd:complexType>
        <xsd:sequence>
          <xsd:element name="documentManagement">
            <xsd:complexType>
              <xsd:all>
                <xsd:element ref="ns2:TaxKeywordTaxHTField" minOccurs="0"/>
                <xsd:element ref="ns2:TaxCatchAll" minOccurs="0"/>
                <xsd:element ref="ns3:NGTagNote" minOccurs="0"/>
                <xsd:element ref="ns3:Business" minOccurs="0"/>
                <xsd:element ref="ns3:Content_x0020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027c1-e2d1-4201-834f-d976f4b4a29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9b2bcef9-e458-4013-904d-3dfddd452d1d"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d0f98135-b8cb-4b04-9492-4b491493259c}" ma:internalName="TaxCatchAll" ma:showField="CatchAllData" ma:web="259027c1-e2d1-4201-834f-d976f4b4a29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27d3cd5-3dbd-4d90-9e88-a0fd6e872698" elementFormDefault="qualified">
    <xsd:import namespace="http://schemas.microsoft.com/office/2006/documentManagement/types"/>
    <xsd:import namespace="http://schemas.microsoft.com/office/infopath/2007/PartnerControls"/>
    <xsd:element name="NGTagNote" ma:index="11" nillable="true" ma:displayName="Tags and Notes" ma:decimals="2" ma:internalName="_x0024_Resources_x003a_NewsGatorWSS_x002c_Fields_TagNotesName_x003b_">
      <xsd:simpleType>
        <xsd:restriction base="dms:Unknown"/>
      </xsd:simpleType>
    </xsd:element>
    <xsd:element name="Business" ma:index="12" nillable="true" ma:displayName="Business" ma:default="Corporate" ma:format="Dropdown" ma:internalName="Business">
      <xsd:simpleType>
        <xsd:restriction base="dms:Choice">
          <xsd:enumeration value="Corporate"/>
          <xsd:enumeration value="Global Exchange"/>
          <xsd:enumeration value="Global Markets"/>
          <xsd:enumeration value="Global Services"/>
        </xsd:restriction>
      </xsd:simpleType>
    </xsd:element>
    <xsd:element name="Content_x0020_Type" ma:index="13" nillable="true" ma:displayName="Content Type" ma:default="Word" ma:format="Dropdown" ma:internalName="Content_x0020_Type">
      <xsd:simpleType>
        <xsd:restriction base="dms:Choice">
          <xsd:enumeration value="Word"/>
          <xsd:enumeration value="Excel"/>
          <xsd:enumeration value="PowerPoi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BACB75-1C9D-43B5-B264-00F516D59F23}">
  <ds:schemaRefs>
    <ds:schemaRef ds:uri="http://schemas.microsoft.com/office/2006/documentManagement/types"/>
    <ds:schemaRef ds:uri="http://schemas.microsoft.com/office/infopath/2007/PartnerControls"/>
    <ds:schemaRef ds:uri="259027c1-e2d1-4201-834f-d976f4b4a299"/>
    <ds:schemaRef ds:uri="b27d3cd5-3dbd-4d90-9e88-a0fd6e872698"/>
    <ds:schemaRef ds:uri="http://purl.org/dc/dcmitype/"/>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54EE6EF-B264-4DB3-8C49-383076F964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027c1-e2d1-4201-834f-d976f4b4a299"/>
    <ds:schemaRef ds:uri="b27d3cd5-3dbd-4d90-9e88-a0fd6e8726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368316-FFA6-44B9-AA9D-5313D9B1E5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1406</TotalTime>
  <Words>3515</Words>
  <Application>Microsoft Office PowerPoint</Application>
  <PresentationFormat>全屏显示(4:3)</PresentationFormat>
  <Paragraphs>466</Paragraphs>
  <Slides>51</Slides>
  <Notes>50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GS_PowerPoint_Template</vt:lpstr>
      <vt:lpstr>think-cell Slide</vt:lpstr>
      <vt:lpstr>Security Trading  </vt:lpstr>
      <vt:lpstr>Content</vt:lpstr>
      <vt:lpstr>幻灯片 3</vt:lpstr>
      <vt:lpstr>幻灯片 4</vt:lpstr>
      <vt:lpstr>幻灯片 5</vt:lpstr>
      <vt:lpstr>幻灯片 6</vt:lpstr>
      <vt:lpstr>幻灯片 7</vt:lpstr>
      <vt:lpstr>幻灯片 8</vt:lpstr>
      <vt:lpstr>幻灯片 9</vt:lpstr>
      <vt:lpstr>幻灯片 10</vt:lpstr>
      <vt:lpstr>How to read Stock Quote</vt:lpstr>
      <vt:lpstr>  Analyzing Stocks </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市场行为包容一切</vt:lpstr>
      <vt:lpstr>价格以趋势方式演变</vt:lpstr>
      <vt:lpstr>历史会重演</vt:lpstr>
      <vt:lpstr>Candle Stick</vt:lpstr>
      <vt:lpstr>Candle Stick Sample</vt:lpstr>
      <vt:lpstr>幻灯片 28</vt:lpstr>
      <vt:lpstr>幻灯片 29</vt:lpstr>
      <vt:lpstr>幻灯片 30</vt:lpstr>
      <vt:lpstr>幻灯片 31</vt:lpstr>
      <vt:lpstr>幻灯片 32</vt:lpstr>
      <vt:lpstr>Reversal </vt:lpstr>
      <vt:lpstr>Reversal</vt:lpstr>
      <vt:lpstr>幻灯片 35</vt:lpstr>
      <vt:lpstr>幻灯片 36</vt:lpstr>
      <vt:lpstr>幻灯片 37</vt:lpstr>
      <vt:lpstr>幻灯片 38</vt:lpstr>
      <vt:lpstr>幻灯片 39</vt:lpstr>
      <vt:lpstr>幻灯片 40</vt:lpstr>
      <vt:lpstr>幻灯片 41</vt:lpstr>
      <vt:lpstr>Range Breakout(区间突破)</vt:lpstr>
      <vt:lpstr>Triangle breakout</vt:lpstr>
      <vt:lpstr>Cup with a handle (杯柄形态)</vt:lpstr>
      <vt:lpstr>Cup with a handle</vt:lpstr>
      <vt:lpstr>幻灯片 46</vt:lpstr>
      <vt:lpstr>幻灯片 47</vt:lpstr>
      <vt:lpstr>幻灯片 48</vt:lpstr>
      <vt:lpstr>幻灯片 49</vt:lpstr>
      <vt:lpstr>幻灯片 50</vt:lpstr>
      <vt:lpstr>幻灯片 51</vt:lpstr>
    </vt:vector>
  </TitlesOfParts>
  <Company>State Street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Page Title Arial Regular 33 Pt, Title Case</dc:title>
  <dc:creator>Kowan, Joseph F</dc:creator>
  <cp:keywords>Limited Access</cp:keywords>
  <cp:lastModifiedBy>lenovo</cp:lastModifiedBy>
  <cp:revision>74</cp:revision>
  <cp:lastPrinted>2017-09-28T05:49:10Z</cp:lastPrinted>
  <dcterms:created xsi:type="dcterms:W3CDTF">2015-03-03T15:07:25Z</dcterms:created>
  <dcterms:modified xsi:type="dcterms:W3CDTF">2019-10-21T12:38:34Z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0x010100929376E0D76902439D515AA65D9520E2</vt:lpwstr>
  </property>
  <property fmtid="{D5CDD505-2E9C-101B-9397-08002B2CF9AE}" pid="3" name="TaxKeyword">
    <vt:lpwstr/>
  </property>
  <property fmtid="{D5CDD505-2E9C-101B-9397-08002B2CF9AE}" pid="4" name="Order">
    <vt:r8>7300</vt:r8>
  </property>
  <property fmtid="{D5CDD505-2E9C-101B-9397-08002B2CF9AE}" pid="5" name="TitusGUID">
    <vt:lpwstr>dd6ec39f-7311-407c-92eb-de9bc7c1b828</vt:lpwstr>
  </property>
  <property fmtid="{D5CDD505-2E9C-101B-9397-08002B2CF9AE}" pid="6" name="SSCClassification">
    <vt:lpwstr>LA</vt:lpwstr>
  </property>
  <property fmtid="{D5CDD505-2E9C-101B-9397-08002B2CF9AE}" pid="7" name="SSCVisualMarks">
    <vt:lpwstr>N</vt:lpwstr>
  </property>
</Properties>
</file>