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7" r:id="rId2"/>
    <p:sldId id="288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66A"/>
    <a:srgbClr val="1A1A1A"/>
    <a:srgbClr val="323232"/>
    <a:srgbClr val="232323"/>
    <a:srgbClr val="ED7D31"/>
    <a:srgbClr val="F9A53F"/>
    <a:srgbClr val="ED2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3"/>
    <p:restoredTop sz="79681" autoAdjust="0"/>
  </p:normalViewPr>
  <p:slideViewPr>
    <p:cSldViewPr snapToGrid="0" snapToObjects="1" showGuides="1">
      <p:cViewPr varScale="1">
        <p:scale>
          <a:sx n="121" d="100"/>
          <a:sy n="121" d="100"/>
        </p:scale>
        <p:origin x="192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1929B-7314-D542-A084-4F9538447D3B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519A4-300D-7F49-BFB0-8B14E8D004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46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i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 baseline="0">
                <a:latin typeface="Gill Sans" panose="020B0702020104020203" pitchFamily="34" charset="0"/>
                <a:ea typeface="Noto Sans SC Medium" panose="020B0600000000000000" pitchFamily="34" charset="-122"/>
                <a:cs typeface="Noto Sans SC Medium" panose="020B0600000000000000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latin typeface="Gill Sans Light" charset="0"/>
                <a:ea typeface="Noto Sans CJK SC Light" panose="020B0300000000000000" pitchFamily="34" charset="-122"/>
                <a:cs typeface="Gill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8200" y="278527"/>
            <a:ext cx="12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ZJU·IDG</a:t>
            </a:r>
            <a:endParaRPr kumimoji="1" lang="zh-CN" altLang="en-US" sz="2400" b="0" i="0" dirty="0">
              <a:solidFill>
                <a:schemeClr val="tx1">
                  <a:lumMod val="65000"/>
                  <a:lumOff val="35000"/>
                </a:schemeClr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10" name="Picture 2" descr="https://static.dingtalk.com/media/lALPD2eDJthgSGrNBR3NBR0_1309_1309.png_620x10000q90g.jpg?bizType=im">
            <a:extLst>
              <a:ext uri="{FF2B5EF4-FFF2-40B4-BE49-F238E27FC236}">
                <a16:creationId xmlns:a16="http://schemas.microsoft.com/office/drawing/2014/main" xmlns="" id="{6AC7812E-BA20-4191-88F2-A80B3FC17A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3" y="203770"/>
            <a:ext cx="611177" cy="61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9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3619" y="222163"/>
            <a:ext cx="8264762" cy="574390"/>
          </a:xfrm>
          <a:prstGeom prst="rect">
            <a:avLst/>
          </a:prstGeom>
        </p:spPr>
        <p:txBody>
          <a:bodyPr/>
          <a:lstStyle>
            <a:lvl1pPr algn="ctr">
              <a:defRPr b="0" i="0" baseline="0">
                <a:latin typeface="Gill Sans" charset="0"/>
                <a:ea typeface="Noto Sans CJK SC Regular" panose="020B0500000000000000" pitchFamily="34" charset="-122"/>
                <a:cs typeface="Gill Sans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6260"/>
            <a:ext cx="10515600" cy="5206253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 b="0" i="0" baseline="0">
                <a:latin typeface="Gill Sans Light" charset="0"/>
                <a:ea typeface="Noto Sans CJK SC Regular" panose="020B0500000000000000"/>
                <a:cs typeface="Gill Sans Light" charset="0"/>
              </a:defRPr>
            </a:lvl1pPr>
            <a:lvl2pPr>
              <a:lnSpc>
                <a:spcPct val="125000"/>
              </a:lnSpc>
              <a:defRPr b="0" i="0" baseline="0">
                <a:latin typeface="Gill Sans Light" charset="0"/>
                <a:ea typeface="Noto Sans CJK SC Regular" panose="020B0500000000000000"/>
                <a:cs typeface="Gill Sans Light" charset="0"/>
              </a:defRPr>
            </a:lvl2pPr>
            <a:lvl3pPr>
              <a:lnSpc>
                <a:spcPct val="125000"/>
              </a:lnSpc>
              <a:defRPr b="0" i="0" baseline="0">
                <a:latin typeface="Gill Sans Light" charset="0"/>
                <a:ea typeface="Noto Sans CJK SC Regular" panose="020B0500000000000000"/>
                <a:cs typeface="Gill Sans Light" charset="0"/>
              </a:defRPr>
            </a:lvl3pPr>
            <a:lvl4pPr>
              <a:lnSpc>
                <a:spcPct val="125000"/>
              </a:lnSpc>
              <a:defRPr b="0" i="0" baseline="0">
                <a:latin typeface="Gill Sans Light" charset="0"/>
                <a:ea typeface="Noto Sans CJK SC Regular" panose="020B0500000000000000"/>
                <a:cs typeface="Gill Sans Light" charset="0"/>
              </a:defRPr>
            </a:lvl4pPr>
            <a:lvl5pPr>
              <a:lnSpc>
                <a:spcPct val="125000"/>
              </a:lnSpc>
              <a:defRPr b="0" i="0" baseline="0">
                <a:latin typeface="Gill Sans Light" charset="0"/>
                <a:ea typeface="Noto Sans CJK SC Regular" panose="020B0500000000000000"/>
                <a:cs typeface="Gill Sans Light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E79F93C-B998-4236-A9A3-B61634F24BAB}"/>
              </a:ext>
            </a:extLst>
          </p:cNvPr>
          <p:cNvSpPr txBox="1"/>
          <p:nvPr userDrawn="1"/>
        </p:nvSpPr>
        <p:spPr>
          <a:xfrm>
            <a:off x="838200" y="278527"/>
            <a:ext cx="12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ZJU·IDG</a:t>
            </a:r>
            <a:endParaRPr kumimoji="1" lang="zh-CN" altLang="en-US" sz="2400" b="0" i="0" dirty="0">
              <a:solidFill>
                <a:schemeClr val="tx1">
                  <a:lumMod val="65000"/>
                  <a:lumOff val="35000"/>
                </a:schemeClr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12" name="Picture 2" descr="https://static.dingtalk.com/media/lALPD2eDJthgSGrNBR3NBR0_1309_1309.png_620x10000q90g.jpg?bizType=im">
            <a:extLst>
              <a:ext uri="{FF2B5EF4-FFF2-40B4-BE49-F238E27FC236}">
                <a16:creationId xmlns:a16="http://schemas.microsoft.com/office/drawing/2014/main" xmlns="" id="{A2424B0D-6461-40DE-8AD8-4C31D4DDE0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3" y="203770"/>
            <a:ext cx="611177" cy="61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37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il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7760F6D-5F3C-4267-8481-C3E9545919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EC5ECF3-BBAD-4D4F-B080-841B51F2B2D9}"/>
              </a:ext>
            </a:extLst>
          </p:cNvPr>
          <p:cNvSpPr txBox="1"/>
          <p:nvPr userDrawn="1"/>
        </p:nvSpPr>
        <p:spPr>
          <a:xfrm>
            <a:off x="838200" y="278527"/>
            <a:ext cx="12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i="0" dirty="0">
                <a:solidFill>
                  <a:schemeClr val="bg1">
                    <a:lumMod val="75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ZJU·IDG</a:t>
            </a:r>
            <a:endParaRPr kumimoji="1" lang="zh-CN" altLang="en-US" sz="2400" b="0" i="0" dirty="0">
              <a:solidFill>
                <a:schemeClr val="bg1">
                  <a:lumMod val="75000"/>
                </a:schemeClr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B1CEBFE-ACFF-47EC-AD38-1D0E405BD8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79" y="88873"/>
            <a:ext cx="820705" cy="840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 baseline="0">
                <a:solidFill>
                  <a:schemeClr val="bg1"/>
                </a:solidFill>
                <a:latin typeface="Gill Sans" panose="020B0702020104020203" pitchFamily="34" charset="0"/>
                <a:ea typeface="Noto Sans SC Medium" panose="020B0600000000000000" pitchFamily="34" charset="-122"/>
                <a:cs typeface="Noto Sans SC Medium" panose="020B0600000000000000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Gill Sans Light" charset="0"/>
                <a:ea typeface="Noto Sans CJK SC Light" panose="020B0300000000000000" pitchFamily="34" charset="-122"/>
                <a:cs typeface="Gill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227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61432A3-2C96-4BB1-BE6B-C67FC5340B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xmlns="" id="{5C049FFA-DFEC-4662-BD4A-B376F50538FE}"/>
              </a:ext>
            </a:extLst>
          </p:cNvPr>
          <p:cNvSpPr txBox="1"/>
          <p:nvPr userDrawn="1"/>
        </p:nvSpPr>
        <p:spPr>
          <a:xfrm>
            <a:off x="838200" y="278527"/>
            <a:ext cx="12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i="0" dirty="0">
                <a:solidFill>
                  <a:schemeClr val="bg1">
                    <a:lumMod val="75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ZJU·IDG</a:t>
            </a:r>
            <a:endParaRPr kumimoji="1" lang="zh-CN" altLang="en-US" sz="2400" b="0" i="0" dirty="0">
              <a:solidFill>
                <a:schemeClr val="bg1">
                  <a:lumMod val="75000"/>
                </a:schemeClr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8" name="图片 10">
            <a:extLst>
              <a:ext uri="{FF2B5EF4-FFF2-40B4-BE49-F238E27FC236}">
                <a16:creationId xmlns:a16="http://schemas.microsoft.com/office/drawing/2014/main" xmlns="" id="{572900B8-8C21-439C-A4EE-E6A0FFBD0C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79" y="88873"/>
            <a:ext cx="820705" cy="840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3619" y="222163"/>
            <a:ext cx="8264762" cy="574390"/>
          </a:xfrm>
          <a:prstGeom prst="rect">
            <a:avLst/>
          </a:prstGeom>
        </p:spPr>
        <p:txBody>
          <a:bodyPr/>
          <a:lstStyle>
            <a:lvl1pPr algn="ctr">
              <a:defRPr b="0" i="0" baseline="0">
                <a:solidFill>
                  <a:schemeClr val="bg1"/>
                </a:solidFill>
                <a:latin typeface="Gill Sans" charset="0"/>
                <a:ea typeface="Noto Sans CJK SC Regular" panose="020B0500000000000000" pitchFamily="34" charset="-122"/>
                <a:cs typeface="Gill Sans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6261"/>
            <a:ext cx="10515600" cy="5168416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 b="0" i="0" baseline="0">
                <a:solidFill>
                  <a:schemeClr val="bg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1pPr>
            <a:lvl2pPr>
              <a:lnSpc>
                <a:spcPct val="125000"/>
              </a:lnSpc>
              <a:defRPr b="0" i="0" baseline="0">
                <a:solidFill>
                  <a:schemeClr val="bg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2pPr>
            <a:lvl3pPr>
              <a:lnSpc>
                <a:spcPct val="125000"/>
              </a:lnSpc>
              <a:defRPr b="0" i="0" baseline="0">
                <a:solidFill>
                  <a:schemeClr val="bg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3pPr>
            <a:lvl4pPr>
              <a:lnSpc>
                <a:spcPct val="125000"/>
              </a:lnSpc>
              <a:defRPr b="0" i="0" baseline="0">
                <a:solidFill>
                  <a:schemeClr val="bg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4pPr>
            <a:lvl5pPr>
              <a:lnSpc>
                <a:spcPct val="125000"/>
              </a:lnSpc>
              <a:defRPr b="0" i="0" baseline="0">
                <a:solidFill>
                  <a:schemeClr val="bg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4257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26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D61943-F497-41D1-84D0-016A5F65A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课程考核要求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5AC1858-03EB-4FF4-A508-860E5D62A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2020. 4. 9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29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DA3FC9-4215-4AFD-A786-DAAE54F3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课堂报告</a:t>
            </a:r>
            <a:r>
              <a:rPr lang="en-US" altLang="zh-CN" dirty="0"/>
              <a:t>(40%)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CA14DBE-D0FE-4913-8DA1-EA2316C8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6260"/>
            <a:ext cx="7606553" cy="2026905"/>
          </a:xfrm>
        </p:spPr>
        <p:txBody>
          <a:bodyPr/>
          <a:lstStyle/>
          <a:p>
            <a:r>
              <a:rPr lang="zh-CN" altLang="en-US" sz="2000" dirty="0"/>
              <a:t>内容：从本课程设涉及的计算机领域中（如右表），选取某一个领域中的某一个</a:t>
            </a:r>
            <a:r>
              <a:rPr lang="zh-CN" altLang="en-US" sz="2000" dirty="0">
                <a:solidFill>
                  <a:srgbClr val="FF0000"/>
                </a:solidFill>
              </a:rPr>
              <a:t>研究方向</a:t>
            </a:r>
            <a:r>
              <a:rPr lang="zh-CN" altLang="en-US" sz="2000" dirty="0"/>
              <a:t>进行讲解，需包括该方向的</a:t>
            </a:r>
            <a:r>
              <a:rPr lang="zh-CN" altLang="en-US" sz="2000" dirty="0">
                <a:solidFill>
                  <a:srgbClr val="FF0000"/>
                </a:solidFill>
              </a:rPr>
              <a:t>研究意义与背景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现有技术简介与不足</a:t>
            </a:r>
            <a:r>
              <a:rPr lang="zh-CN" altLang="en-US" sz="2000" dirty="0"/>
              <a:t>以及</a:t>
            </a:r>
            <a:r>
              <a:rPr lang="zh-CN" altLang="en-US" sz="2000" dirty="0">
                <a:solidFill>
                  <a:srgbClr val="FF0000"/>
                </a:solidFill>
              </a:rPr>
              <a:t>未来发展展望。</a:t>
            </a: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F5A17871-6DEC-4251-BBD8-F43537461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06319"/>
              </p:ext>
            </p:extLst>
          </p:nvPr>
        </p:nvGraphicFramePr>
        <p:xfrm>
          <a:off x="8760758" y="1111462"/>
          <a:ext cx="3056324" cy="3646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890">
                  <a:extLst>
                    <a:ext uri="{9D8B030D-6E8A-4147-A177-3AD203B41FA5}">
                      <a16:colId xmlns:a16="http://schemas.microsoft.com/office/drawing/2014/main" xmlns="" val="4272317093"/>
                    </a:ext>
                  </a:extLst>
                </a:gridCol>
                <a:gridCol w="2599434">
                  <a:extLst>
                    <a:ext uri="{9D8B030D-6E8A-4147-A177-3AD203B41FA5}">
                      <a16:colId xmlns:a16="http://schemas.microsoft.com/office/drawing/2014/main" xmlns="" val="3119494680"/>
                    </a:ext>
                  </a:extLst>
                </a:gridCol>
              </a:tblGrid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可视化与可视分析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738029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大数据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379922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计算机图形学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0842369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机器学习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2027862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计算机视觉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0802564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3260000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信息安全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4652996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6C86BA51-46DA-4A6B-8CC4-E34A5A862990}"/>
              </a:ext>
            </a:extLst>
          </p:cNvPr>
          <p:cNvSpPr txBox="1">
            <a:spLocks/>
          </p:cNvSpPr>
          <p:nvPr/>
        </p:nvSpPr>
        <p:spPr>
          <a:xfrm>
            <a:off x="838200" y="2935680"/>
            <a:ext cx="7606552" cy="20220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Char char="•"/>
              <a:defRPr sz="2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4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0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形式：由于本课程选课人数较多，因此，报告要求以组队形式（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3~5</a:t>
            </a:r>
            <a:r>
              <a:rPr lang="zh-CN" altLang="en-US" sz="2000" dirty="0">
                <a:solidFill>
                  <a:srgbClr val="FF0000"/>
                </a:solidFill>
              </a:rPr>
              <a:t>人一组</a:t>
            </a:r>
            <a:r>
              <a:rPr lang="zh-CN" altLang="en-US" sz="2000" dirty="0" smtClean="0"/>
              <a:t>）进行展示视频的录制，形式不限，视频时长</a:t>
            </a:r>
            <a:r>
              <a:rPr lang="zh-CN" altLang="en-US" sz="2000" dirty="0">
                <a:solidFill>
                  <a:srgbClr val="FF0000"/>
                </a:solidFill>
              </a:rPr>
              <a:t>不超过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</a:rPr>
              <a:t>分钟</a:t>
            </a:r>
            <a:r>
              <a:rPr lang="zh-CN" altLang="en-US" sz="2000" dirty="0" smtClean="0"/>
              <a:t>，视频大小控制在</a:t>
            </a:r>
            <a:r>
              <a:rPr lang="en-US" altLang="zh-CN" sz="2000" dirty="0" smtClean="0">
                <a:solidFill>
                  <a:srgbClr val="FF0000"/>
                </a:solidFill>
              </a:rPr>
              <a:t>50MB</a:t>
            </a:r>
            <a:r>
              <a:rPr lang="zh-CN" altLang="en-US" sz="2000" dirty="0" smtClean="0">
                <a:solidFill>
                  <a:srgbClr val="FF0000"/>
                </a:solidFill>
              </a:rPr>
              <a:t>以内</a:t>
            </a:r>
            <a:r>
              <a:rPr lang="zh-CN" altLang="en-US" sz="2000" dirty="0" smtClean="0"/>
              <a:t>（超过</a:t>
            </a:r>
            <a:r>
              <a:rPr lang="en-US" altLang="zh-CN" sz="2000" dirty="0" smtClean="0"/>
              <a:t>50MB</a:t>
            </a:r>
            <a:r>
              <a:rPr lang="zh-CN" altLang="en-US" sz="2000" dirty="0" smtClean="0"/>
              <a:t>的视频建议使用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HandBrake</a:t>
            </a:r>
            <a:r>
              <a:rPr lang="zh-CN" altLang="en-US" sz="2000" dirty="0" smtClean="0"/>
              <a:t>进行压缩）。</a:t>
            </a:r>
            <a:endParaRPr lang="zh-CN" altLang="en-US" sz="2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72D70E5F-9B82-4F2C-9BDB-66AD7237FB2D}"/>
              </a:ext>
            </a:extLst>
          </p:cNvPr>
          <p:cNvSpPr txBox="1">
            <a:spLocks/>
          </p:cNvSpPr>
          <p:nvPr/>
        </p:nvSpPr>
        <p:spPr>
          <a:xfrm>
            <a:off x="838199" y="5157247"/>
            <a:ext cx="7734301" cy="15378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Char char="•"/>
              <a:defRPr sz="2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4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0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提交：课堂报告的</a:t>
            </a:r>
            <a:r>
              <a:rPr lang="en-US" altLang="zh-CN" sz="2000" dirty="0"/>
              <a:t>ppt/pdf</a:t>
            </a:r>
            <a:r>
              <a:rPr lang="zh-CN" altLang="en-US" sz="2000" dirty="0"/>
              <a:t>请</a:t>
            </a:r>
            <a:r>
              <a:rPr lang="zh-CN" altLang="en-US" sz="2000" dirty="0" smtClean="0"/>
              <a:t>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月</a:t>
            </a:r>
            <a:r>
              <a:rPr lang="en-US" altLang="zh-CN" sz="2000" dirty="0" smtClean="0">
                <a:solidFill>
                  <a:srgbClr val="FF0000"/>
                </a:solidFill>
              </a:rPr>
              <a:t>22</a:t>
            </a:r>
            <a:r>
              <a:rPr lang="zh-CN" altLang="en-US" sz="2000" dirty="0" smtClean="0">
                <a:solidFill>
                  <a:srgbClr val="FF0000"/>
                </a:solidFill>
              </a:rPr>
              <a:t>日</a:t>
            </a:r>
            <a:r>
              <a:rPr lang="en-US" altLang="zh-CN" sz="2000" dirty="0" smtClean="0">
                <a:solidFill>
                  <a:srgbClr val="FF0000"/>
                </a:solidFill>
              </a:rPr>
              <a:t>23:59</a:t>
            </a:r>
            <a:r>
              <a:rPr lang="zh-CN" altLang="en-US" sz="2000" dirty="0" smtClean="0">
                <a:solidFill>
                  <a:srgbClr val="FF0000"/>
                </a:solidFill>
              </a:rPr>
              <a:t>前</a:t>
            </a:r>
            <a:r>
              <a:rPr lang="zh-CN" altLang="en-US" sz="2000" dirty="0"/>
              <a:t>上传至</a:t>
            </a:r>
            <a:r>
              <a:rPr lang="zh-CN" altLang="en-US" sz="2000" dirty="0" smtClean="0"/>
              <a:t>课程</a:t>
            </a:r>
            <a:r>
              <a:rPr lang="en-US" altLang="zh-CN" sz="2000" dirty="0" smtClean="0"/>
              <a:t>ftp</a:t>
            </a:r>
            <a:r>
              <a:rPr lang="zh-CN" altLang="en-US" sz="2000" dirty="0" smtClean="0"/>
              <a:t>（文件夹：小组展示），</a:t>
            </a:r>
            <a:r>
              <a:rPr lang="zh-CN" altLang="en-US" sz="2000" dirty="0"/>
              <a:t>命名方式：</a:t>
            </a:r>
            <a:r>
              <a:rPr lang="zh-CN" altLang="en-US" sz="2000" dirty="0">
                <a:solidFill>
                  <a:srgbClr val="FF0000"/>
                </a:solidFill>
              </a:rPr>
              <a:t>报告</a:t>
            </a:r>
            <a:r>
              <a:rPr lang="en-US" altLang="zh-CN" sz="2000" dirty="0">
                <a:solidFill>
                  <a:srgbClr val="FF0000"/>
                </a:solidFill>
              </a:rPr>
              <a:t>_</a:t>
            </a:r>
            <a:r>
              <a:rPr lang="zh-CN" altLang="en-US" sz="2000" dirty="0">
                <a:solidFill>
                  <a:srgbClr val="FF0000"/>
                </a:solidFill>
              </a:rPr>
              <a:t>成员</a:t>
            </a:r>
            <a:r>
              <a:rPr lang="en-US" altLang="zh-CN" sz="2000" dirty="0">
                <a:solidFill>
                  <a:srgbClr val="FF0000"/>
                </a:solidFill>
              </a:rPr>
              <a:t>1+</a:t>
            </a:r>
            <a:r>
              <a:rPr lang="zh-CN" altLang="en-US" sz="2000" dirty="0">
                <a:solidFill>
                  <a:srgbClr val="FF0000"/>
                </a:solidFill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</a:rPr>
              <a:t>_</a:t>
            </a:r>
            <a:r>
              <a:rPr lang="zh-CN" altLang="en-US" sz="2000" dirty="0">
                <a:solidFill>
                  <a:srgbClr val="FF0000"/>
                </a:solidFill>
              </a:rPr>
              <a:t>成员</a:t>
            </a:r>
            <a:r>
              <a:rPr lang="en-US" altLang="zh-CN" sz="2000" dirty="0">
                <a:solidFill>
                  <a:srgbClr val="FF0000"/>
                </a:solidFill>
              </a:rPr>
              <a:t>2+</a:t>
            </a:r>
            <a:r>
              <a:rPr lang="zh-CN" altLang="en-US" sz="2000" dirty="0">
                <a:solidFill>
                  <a:srgbClr val="FF0000"/>
                </a:solidFill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</a:rPr>
              <a:t>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2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DA3FC9-4215-4AFD-A786-DAAE54F3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课程论文</a:t>
            </a:r>
            <a:r>
              <a:rPr lang="en-US" altLang="zh-CN" dirty="0"/>
              <a:t>(50%)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CA14DBE-D0FE-4913-8DA1-EA2316C8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6260"/>
            <a:ext cx="7606553" cy="2026905"/>
          </a:xfrm>
        </p:spPr>
        <p:txBody>
          <a:bodyPr/>
          <a:lstStyle/>
          <a:p>
            <a:r>
              <a:rPr lang="zh-CN" altLang="en-US" sz="2400" dirty="0"/>
              <a:t>内容：从本课程设涉及的计算机领域中（如右表），选取某一个领域中的某一个</a:t>
            </a:r>
            <a:r>
              <a:rPr lang="zh-CN" altLang="en-US" sz="2400" dirty="0">
                <a:solidFill>
                  <a:srgbClr val="FF0000"/>
                </a:solidFill>
              </a:rPr>
              <a:t>研究方向</a:t>
            </a:r>
            <a:r>
              <a:rPr lang="zh-CN" altLang="en-US" sz="2400" dirty="0"/>
              <a:t>，撰写一篇文献综述，需包括该方向的</a:t>
            </a:r>
            <a:r>
              <a:rPr lang="zh-CN" altLang="en-US" sz="2400" dirty="0">
                <a:solidFill>
                  <a:srgbClr val="FF0000"/>
                </a:solidFill>
              </a:rPr>
              <a:t>研究意义与背景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现有技术简介与不足</a:t>
            </a:r>
            <a:r>
              <a:rPr lang="zh-CN" altLang="en-US" sz="2400" dirty="0"/>
              <a:t>以及</a:t>
            </a:r>
            <a:r>
              <a:rPr lang="zh-CN" altLang="en-US" sz="2400" dirty="0">
                <a:solidFill>
                  <a:srgbClr val="FF0000"/>
                </a:solidFill>
              </a:rPr>
              <a:t>未来发展展望</a:t>
            </a:r>
            <a:r>
              <a:rPr lang="zh-CN" altLang="en-US" sz="2400" dirty="0"/>
              <a:t>，参考文献</a:t>
            </a:r>
            <a:r>
              <a:rPr lang="zh-CN" altLang="en-US" sz="2400" dirty="0">
                <a:solidFill>
                  <a:srgbClr val="FF0000"/>
                </a:solidFill>
              </a:rPr>
              <a:t>不得少于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篇。</a:t>
            </a:r>
            <a:endParaRPr lang="en-US" altLang="zh-CN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F5A17871-6DEC-4251-BBD8-F43537461B47}"/>
              </a:ext>
            </a:extLst>
          </p:cNvPr>
          <p:cNvGraphicFramePr>
            <a:graphicFrameLocks noGrp="1"/>
          </p:cNvGraphicFramePr>
          <p:nvPr/>
        </p:nvGraphicFramePr>
        <p:xfrm>
          <a:off x="8760758" y="1111462"/>
          <a:ext cx="3056324" cy="3646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890">
                  <a:extLst>
                    <a:ext uri="{9D8B030D-6E8A-4147-A177-3AD203B41FA5}">
                      <a16:colId xmlns:a16="http://schemas.microsoft.com/office/drawing/2014/main" xmlns="" val="4272317093"/>
                    </a:ext>
                  </a:extLst>
                </a:gridCol>
                <a:gridCol w="2599434">
                  <a:extLst>
                    <a:ext uri="{9D8B030D-6E8A-4147-A177-3AD203B41FA5}">
                      <a16:colId xmlns:a16="http://schemas.microsoft.com/office/drawing/2014/main" xmlns="" val="3119494680"/>
                    </a:ext>
                  </a:extLst>
                </a:gridCol>
              </a:tblGrid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可视化与可视分析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738029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大数据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379922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计算机图形学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0842369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机器学习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2027862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计算机视觉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0802564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3260000"/>
                  </a:ext>
                </a:extLst>
              </a:tr>
              <a:tr h="520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信息安全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4652996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55F485E3-6D7E-45D2-A36B-689D0B0A7DC8}"/>
              </a:ext>
            </a:extLst>
          </p:cNvPr>
          <p:cNvSpPr txBox="1">
            <a:spLocks/>
          </p:cNvSpPr>
          <p:nvPr/>
        </p:nvSpPr>
        <p:spPr>
          <a:xfrm>
            <a:off x="838199" y="3867874"/>
            <a:ext cx="7734301" cy="1481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Char char="•"/>
              <a:defRPr sz="2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4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0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Gill Sans Light" charset="0"/>
                <a:ea typeface="Noto Sans CJK SC Regular" panose="020B050000000000000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提交：课程论文以</a:t>
            </a:r>
            <a:r>
              <a:rPr lang="en-US" altLang="zh-CN" sz="2400" dirty="0">
                <a:solidFill>
                  <a:srgbClr val="FF0000"/>
                </a:solidFill>
              </a:rPr>
              <a:t>pdf</a:t>
            </a:r>
            <a:r>
              <a:rPr lang="zh-CN" altLang="en-US" sz="2400" dirty="0"/>
              <a:t>形式</a:t>
            </a:r>
            <a:r>
              <a:rPr lang="zh-CN" altLang="en-US" sz="2400" dirty="0" smtClean="0"/>
              <a:t>在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22</a:t>
            </a:r>
            <a:r>
              <a:rPr lang="zh-CN" altLang="en-US" sz="2400" dirty="0">
                <a:solidFill>
                  <a:srgbClr val="FF0000"/>
                </a:solidFill>
              </a:rPr>
              <a:t>日</a:t>
            </a:r>
            <a:r>
              <a:rPr lang="en-US" altLang="zh-CN" sz="2400" dirty="0">
                <a:solidFill>
                  <a:srgbClr val="FF0000"/>
                </a:solidFill>
              </a:rPr>
              <a:t>23:59</a:t>
            </a:r>
            <a:r>
              <a:rPr lang="zh-CN" altLang="en-US" sz="2400" dirty="0">
                <a:solidFill>
                  <a:srgbClr val="FF0000"/>
                </a:solidFill>
              </a:rPr>
              <a:t>前</a:t>
            </a:r>
            <a:r>
              <a:rPr lang="zh-CN" altLang="en-US" sz="2400" dirty="0" smtClean="0"/>
              <a:t>上传</a:t>
            </a:r>
            <a:r>
              <a:rPr lang="zh-CN" altLang="en-US" sz="2400" dirty="0"/>
              <a:t>至</a:t>
            </a:r>
            <a:r>
              <a:rPr lang="zh-CN" altLang="en-US" sz="2400" dirty="0" smtClean="0"/>
              <a:t>课程</a:t>
            </a:r>
            <a:r>
              <a:rPr lang="en-US" altLang="zh-CN" sz="2400" dirty="0" smtClean="0"/>
              <a:t>ftp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文件夹</a:t>
            </a:r>
            <a:r>
              <a:rPr lang="zh-CN" altLang="en-US" sz="2400" dirty="0" smtClean="0"/>
              <a:t>：个人报告），</a:t>
            </a:r>
            <a:r>
              <a:rPr lang="zh-CN" altLang="en-US" sz="2400" dirty="0"/>
              <a:t>命名方式：</a:t>
            </a:r>
            <a:r>
              <a:rPr lang="zh-CN" altLang="en-US" sz="2400" dirty="0">
                <a:solidFill>
                  <a:srgbClr val="FF0000"/>
                </a:solidFill>
              </a:rPr>
              <a:t>论文</a:t>
            </a:r>
            <a:r>
              <a:rPr lang="en-US" altLang="zh-CN" sz="2400" dirty="0">
                <a:solidFill>
                  <a:srgbClr val="FF0000"/>
                </a:solidFill>
              </a:rPr>
              <a:t>_</a:t>
            </a:r>
            <a:r>
              <a:rPr lang="zh-CN" altLang="en-US" sz="2400" dirty="0">
                <a:solidFill>
                  <a:srgbClr val="FF0000"/>
                </a:solidFill>
              </a:rPr>
              <a:t>姓名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2267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课程云盘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7584"/>
            <a:ext cx="10515600" cy="575174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 smtClean="0"/>
              <a:t>地址：</a:t>
            </a:r>
            <a:r>
              <a:rPr kumimoji="1" lang="en-US" altLang="zh-CN" sz="2400" dirty="0" smtClean="0"/>
              <a:t>10.76.2.221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端口：</a:t>
            </a:r>
            <a:r>
              <a:rPr kumimoji="1" lang="en-US" altLang="zh-CN" sz="2400" dirty="0" smtClean="0"/>
              <a:t>21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账号：</a:t>
            </a:r>
            <a:r>
              <a:rPr kumimoji="1" lang="en-US" altLang="zh-CN" sz="2400" dirty="0" err="1" smtClean="0"/>
              <a:t>sxs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密码：</a:t>
            </a:r>
            <a:r>
              <a:rPr kumimoji="1" lang="en-US" altLang="zh-CN" sz="2400" dirty="0" err="1" smtClean="0"/>
              <a:t>jsjsxs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注意事项：</a:t>
            </a:r>
            <a:endParaRPr kumimoji="1" lang="en-US" altLang="zh-CN" sz="2400" dirty="0" smtClean="0"/>
          </a:p>
          <a:p>
            <a:pPr lvl="1"/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只支持内网登陆，且只支持上传，不支持下载和删除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空间有限，请各位同学尽量在确定完成的情况下提交作业，若需提交新版本文件，在文件结尾注明当前版本号。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由于防火墙原因，部分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客户端需要设置成主动模式才能连接上课程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，具体操作可参照网上教程，若是使用</a:t>
            </a:r>
            <a:r>
              <a:rPr kumimoji="1" lang="en-US" altLang="zh-CN" dirty="0" err="1" smtClean="0"/>
              <a:t>filezilla</a:t>
            </a:r>
            <a:r>
              <a:rPr kumimoji="1" lang="zh-CN" altLang="en-US" dirty="0" smtClean="0"/>
              <a:t>，也可参照下面给出的流程。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555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主动模式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41" y="1896042"/>
            <a:ext cx="7866117" cy="4441478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106261"/>
            <a:ext cx="10515600" cy="62161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新建站点，配置主机，端口，用户和密码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195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主动模式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106261"/>
            <a:ext cx="10515600" cy="62161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新建站点，配置主机，端口，用户和密码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66" y="2037585"/>
            <a:ext cx="7582338" cy="42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6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主动模式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106261"/>
            <a:ext cx="10515600" cy="62161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mtClean="0"/>
              <a:t>更改传输模式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20" y="2037585"/>
            <a:ext cx="7876628" cy="444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4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6540</TotalTime>
  <Words>447</Words>
  <Application>Microsoft Macintosh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DengXian</vt:lpstr>
      <vt:lpstr>DIN Alternate</vt:lpstr>
      <vt:lpstr>Gill Sans</vt:lpstr>
      <vt:lpstr>Gill Sans Light</vt:lpstr>
      <vt:lpstr>Noto Sans CJK SC Light</vt:lpstr>
      <vt:lpstr>Noto Sans CJK SC Regular</vt:lpstr>
      <vt:lpstr>Noto Sans SC Medium</vt:lpstr>
      <vt:lpstr>Arial</vt:lpstr>
      <vt:lpstr>Office 主题</vt:lpstr>
      <vt:lpstr>课程考核要求</vt:lpstr>
      <vt:lpstr>课堂报告(40%)</vt:lpstr>
      <vt:lpstr>课程论文(50%)</vt:lpstr>
      <vt:lpstr>课程云盘</vt:lpstr>
      <vt:lpstr>主动模式</vt:lpstr>
      <vt:lpstr>主动模式</vt:lpstr>
      <vt:lpstr>主动模式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伽臣</dc:creator>
  <cp:lastModifiedBy>王 伽臣</cp:lastModifiedBy>
  <cp:revision>159</cp:revision>
  <dcterms:created xsi:type="dcterms:W3CDTF">2019-07-11T07:14:33Z</dcterms:created>
  <dcterms:modified xsi:type="dcterms:W3CDTF">2020-05-28T03:57:15Z</dcterms:modified>
</cp:coreProperties>
</file>