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1" r:id="rId1"/>
  </p:sldMasterIdLst>
  <p:notesMasterIdLst>
    <p:notesMasterId r:id="rId53"/>
  </p:notesMasterIdLst>
  <p:sldIdLst>
    <p:sldId id="256" r:id="rId2"/>
    <p:sldId id="329" r:id="rId3"/>
    <p:sldId id="305" r:id="rId4"/>
    <p:sldId id="265" r:id="rId5"/>
    <p:sldId id="266" r:id="rId6"/>
    <p:sldId id="267" r:id="rId7"/>
    <p:sldId id="272" r:id="rId8"/>
    <p:sldId id="269" r:id="rId9"/>
    <p:sldId id="296" r:id="rId10"/>
    <p:sldId id="297" r:id="rId11"/>
    <p:sldId id="273" r:id="rId12"/>
    <p:sldId id="274" r:id="rId13"/>
    <p:sldId id="299" r:id="rId14"/>
    <p:sldId id="275" r:id="rId15"/>
    <p:sldId id="300" r:id="rId16"/>
    <p:sldId id="31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303" r:id="rId25"/>
    <p:sldId id="301" r:id="rId26"/>
    <p:sldId id="302" r:id="rId27"/>
    <p:sldId id="283" r:id="rId28"/>
    <p:sldId id="284" r:id="rId29"/>
    <p:sldId id="261" r:id="rId30"/>
    <p:sldId id="295" r:id="rId31"/>
    <p:sldId id="262" r:id="rId32"/>
    <p:sldId id="285" r:id="rId33"/>
    <p:sldId id="286" r:id="rId34"/>
    <p:sldId id="287" r:id="rId35"/>
    <p:sldId id="288" r:id="rId36"/>
    <p:sldId id="289" r:id="rId37"/>
    <p:sldId id="291" r:id="rId38"/>
    <p:sldId id="306" r:id="rId39"/>
    <p:sldId id="312" r:id="rId40"/>
    <p:sldId id="309" r:id="rId41"/>
    <p:sldId id="263" r:id="rId42"/>
    <p:sldId id="313" r:id="rId43"/>
    <p:sldId id="328" r:id="rId44"/>
    <p:sldId id="315" r:id="rId45"/>
    <p:sldId id="316" r:id="rId46"/>
    <p:sldId id="317" r:id="rId47"/>
    <p:sldId id="318" r:id="rId48"/>
    <p:sldId id="323" r:id="rId49"/>
    <p:sldId id="324" r:id="rId50"/>
    <p:sldId id="327" r:id="rId51"/>
    <p:sldId id="330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1" autoAdjust="0"/>
    <p:restoredTop sz="90929"/>
  </p:normalViewPr>
  <p:slideViewPr>
    <p:cSldViewPr>
      <p:cViewPr varScale="1">
        <p:scale>
          <a:sx n="72" d="100"/>
          <a:sy n="72" d="100"/>
        </p:scale>
        <p:origin x="-10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664699-7FEE-4BD8-9547-759E31714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27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A1B715E5-3A45-404D-B7AC-EAC64D306348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F2309B86-74F3-443E-B1A0-04FCF51E6EA1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782F328F-3224-4A58-A9D2-D89485000BA4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8699F1C0-0270-48D6-9BBE-019855BCD127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0DAB1CF2-CB21-4C96-9595-39BE3B1D5FFF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297A0EE5-B4E9-41B8-87EC-22B6DE6C38D8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0AE619EF-354F-4523-960C-370BAF3A9BF3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F11A0C72-6DB3-4A81-B30F-0E3D19F54EAF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4595E64F-5F46-424C-AD40-B6103A061518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2C41A2C6-E32B-4BD6-B852-6D677EC78A6B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BD614140-1592-47CB-A4DF-9288695F7CC9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pPr eaLnBrk="1" hangingPunct="1"/>
            <a:fld id="{DB4AB132-12A4-4961-AA75-A7659844083D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61B0A45F-AD04-425D-B7DC-D621DF5ABDE5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ACC498DC-7DE2-4FC6-A30F-432BC34FFED2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79623C0D-7130-49B0-91D9-1B508BD16D0F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326FC647-E288-4893-84CC-26F2D6342FBD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1FC48DDD-DDF8-4C1F-8235-CDAFF231F3EA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D641DE97-7B7B-4607-BA66-39E354D453FE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5E521C78-5518-4FE2-9A73-D1B8D75C08B3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7243F5E4-75D5-425D-A990-985D173180C4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D2D6CCD3-8D8E-4116-A558-ADC0BE328BFD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CEC2F8EB-440E-47A2-9DFC-914903088814}" type="slidenum">
              <a:rPr lang="en-US" sz="1200" smtClean="0"/>
              <a:pPr/>
              <a:t>29</a:t>
            </a:fld>
            <a:endParaRPr lang="en-US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pPr eaLnBrk="1" hangingPunct="1"/>
            <a:fld id="{DB4AB132-12A4-4961-AA75-A7659844083D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BD7AC54E-AB6C-4BB8-96D9-E5E3DE0EAAA8}" type="slidenum">
              <a:rPr lang="en-US" sz="1200" smtClean="0"/>
              <a:pPr/>
              <a:t>30</a:t>
            </a:fld>
            <a:endParaRPr lang="en-US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0BDE87C6-7394-47D6-BEA0-4AE92E139C95}" type="slidenum">
              <a:rPr lang="en-US" sz="1200" smtClean="0"/>
              <a:pPr/>
              <a:t>31</a:t>
            </a:fld>
            <a:endParaRPr lang="en-US" sz="12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904F18D6-717F-46AA-8E97-412E24D48624}" type="slidenum">
              <a:rPr lang="en-US" sz="1200" smtClean="0"/>
              <a:pPr/>
              <a:t>32</a:t>
            </a:fld>
            <a:endParaRPr lang="en-US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21170816-2050-43BA-9E93-B0DDB67E22FE}" type="slidenum">
              <a:rPr lang="en-US" sz="1200" smtClean="0"/>
              <a:pPr/>
              <a:t>33</a:t>
            </a:fld>
            <a:endParaRPr lang="en-US" sz="12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1AEE5CCD-8001-404B-91E9-0921A1767161}" type="slidenum">
              <a:rPr lang="en-US" sz="1200" smtClean="0"/>
              <a:pPr/>
              <a:t>34</a:t>
            </a:fld>
            <a:endParaRPr lang="en-US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4AEDCD2B-D2DC-404E-9724-4EB042EC5C0E}" type="slidenum">
              <a:rPr lang="en-US" sz="1200" smtClean="0"/>
              <a:pPr/>
              <a:t>35</a:t>
            </a:fld>
            <a:endParaRPr lang="en-US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FF425F72-EFA6-4B6F-AC8B-40129F10864B}" type="slidenum">
              <a:rPr lang="en-US" sz="1200" smtClean="0"/>
              <a:pPr/>
              <a:t>36</a:t>
            </a:fld>
            <a:endParaRPr lang="en-US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3F940CC8-AA14-45D4-8021-AA159AC03BA8}" type="slidenum">
              <a:rPr lang="en-US" sz="1200" smtClean="0"/>
              <a:pPr/>
              <a:t>37</a:t>
            </a:fld>
            <a:endParaRPr lang="en-US" sz="12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3BBA8AB3-3B9E-407B-93A4-3C3A1A5836C8}" type="slidenum">
              <a:rPr lang="en-US" sz="1200" smtClean="0"/>
              <a:pPr/>
              <a:t>38</a:t>
            </a:fld>
            <a:endParaRPr 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82945607-BA31-4B94-93ED-226D4F1B9F89}" type="slidenum">
              <a:rPr lang="en-US" sz="1200" smtClean="0"/>
              <a:pPr/>
              <a:t>39</a:t>
            </a:fld>
            <a:endParaRPr lang="en-US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053138CE-CCDD-4D3F-AE3D-8BA957E1EE4D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Cambria Math" pitchFamily="18" charset="0"/>
              </a:rPr>
              <a:t>𝜎</a:t>
            </a:r>
            <a:r>
              <a:rPr lang="en-US" smtClean="0"/>
              <a:t> = t’ - (t+Um)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E9818CC3-9687-46A7-BDBE-E26D5E17B6D2}" type="slidenum">
              <a:rPr lang="en-US" sz="1200" smtClean="0"/>
              <a:pPr/>
              <a:t>40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DD6C6DC9-8FB4-4267-A2E7-84C38874EA4C}" type="slidenum">
              <a:rPr lang="en-US" sz="1200" smtClean="0"/>
              <a:pPr/>
              <a:t>41</a:t>
            </a:fld>
            <a:endParaRPr lang="en-US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C0D6A-97EF-4812-AA61-34EDADE34A7A}" type="slidenum">
              <a:rPr lang="en-US"/>
              <a:pPr/>
              <a:t>42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A5FDA-D8AC-4A89-AC4E-5A7CECC63712}" type="slidenum">
              <a:rPr lang="en-US"/>
              <a:pPr/>
              <a:t>43</a:t>
            </a:fld>
            <a:endParaRPr 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11" y="4344025"/>
            <a:ext cx="5028579" cy="4114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4" tIns="44444" rIns="90474" bIns="44444"/>
          <a:lstStyle/>
          <a:p>
            <a:pPr>
              <a:spcBef>
                <a:spcPct val="20000"/>
              </a:spcBef>
            </a:pPr>
            <a:r>
              <a:rPr lang="en-AU" sz="1600" dirty="0" smtClean="0"/>
              <a:t>that if two events happen without any message, then we can't say anything about their relative occurrence in time.</a:t>
            </a:r>
          </a:p>
          <a:p>
            <a:pPr>
              <a:spcBef>
                <a:spcPct val="20000"/>
              </a:spcBef>
            </a:pPr>
            <a:r>
              <a:rPr lang="en-AU" sz="1600" dirty="0" smtClean="0"/>
              <a:t>In this example a </a:t>
            </a:r>
            <a:r>
              <a:rPr lang="en-AU" sz="1400" dirty="0" smtClean="0">
                <a:latin typeface="Symbol" pitchFamily="18" charset="2"/>
              </a:rPr>
              <a:t>&lt;=</a:t>
            </a:r>
            <a:r>
              <a:rPr lang="en-AU" sz="1400" dirty="0" smtClean="0"/>
              <a:t> b </a:t>
            </a:r>
            <a:r>
              <a:rPr lang="en-AU" sz="1400" dirty="0" smtClean="0">
                <a:latin typeface="Symbol" pitchFamily="18" charset="2"/>
              </a:rPr>
              <a:t>&lt;=</a:t>
            </a:r>
            <a:r>
              <a:rPr lang="en-AU" sz="1400" dirty="0" smtClean="0"/>
              <a:t> c </a:t>
            </a:r>
            <a:r>
              <a:rPr lang="en-AU" sz="1400" dirty="0" smtClean="0">
                <a:latin typeface="Symbol" pitchFamily="18" charset="2"/>
              </a:rPr>
              <a:t>&lt;= </a:t>
            </a:r>
            <a:r>
              <a:rPr lang="en-AU" sz="1400" dirty="0" smtClean="0"/>
              <a:t>d </a:t>
            </a:r>
            <a:r>
              <a:rPr lang="en-AU" sz="1400" dirty="0" smtClean="0">
                <a:latin typeface="Symbol" pitchFamily="18" charset="2"/>
              </a:rPr>
              <a:t>&lt;=</a:t>
            </a:r>
            <a:r>
              <a:rPr lang="en-AU" sz="1400" dirty="0" smtClean="0"/>
              <a:t> f, but we can say little about e other than e </a:t>
            </a:r>
            <a:r>
              <a:rPr lang="en-AU" sz="1400" dirty="0" smtClean="0">
                <a:latin typeface="Symbol" pitchFamily="18" charset="2"/>
              </a:rPr>
              <a:t>&lt;=</a:t>
            </a:r>
            <a:r>
              <a:rPr lang="en-AU" sz="1400" dirty="0" smtClean="0"/>
              <a:t> f.  We say that events such as a and e are </a:t>
            </a:r>
            <a:r>
              <a:rPr lang="en-AU" sz="1400" i="1" dirty="0" smtClean="0"/>
              <a:t>concurrent</a:t>
            </a:r>
            <a:r>
              <a:rPr lang="en-AU" sz="1400" dirty="0" smtClean="0"/>
              <a:t>.</a:t>
            </a:r>
          </a:p>
          <a:p>
            <a:pPr>
              <a:spcBef>
                <a:spcPct val="20000"/>
              </a:spcBef>
            </a:pPr>
            <a:r>
              <a:rPr lang="en-AU" sz="1400" dirty="0" smtClean="0"/>
              <a:t>Note also that “happened before” does not demonstrate causality.  There is merely the potential for causality.</a:t>
            </a:r>
            <a:endParaRPr lang="en-AU" sz="1600" dirty="0" smtClean="0"/>
          </a:p>
          <a:p>
            <a:endParaRPr lang="en-AU" sz="1600" dirty="0"/>
          </a:p>
        </p:txBody>
      </p:sp>
      <p:sp>
        <p:nvSpPr>
          <p:cNvPr id="6604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F9351-461F-43EA-A231-115AF198E106}" type="slidenum">
              <a:rPr lang="en-US"/>
              <a:pPr/>
              <a:t>44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6D47A-92D3-4534-9DE1-224549C53C77}" type="slidenum">
              <a:rPr lang="en-US"/>
              <a:pPr/>
              <a:t>45</a:t>
            </a:fld>
            <a:endParaRPr lang="en-US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BE50A-7EF0-4902-8771-C7DA2DFCD403}" type="slidenum">
              <a:rPr lang="en-US"/>
              <a:pPr/>
              <a:t>46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29F47-F5ED-4055-9E0F-C8EB4ED96E0E}" type="slidenum">
              <a:rPr lang="en-US"/>
              <a:pPr/>
              <a:t>47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AF7C4-4476-4295-A035-4799699E4D7B}" type="slidenum">
              <a:rPr lang="en-US"/>
              <a:pPr/>
              <a:t>48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A5FDA-D8AC-4A89-AC4E-5A7CECC63712}" type="slidenum">
              <a:rPr lang="en-US"/>
              <a:pPr/>
              <a:t>49</a:t>
            </a:fld>
            <a:endParaRPr 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11" y="4344025"/>
            <a:ext cx="5028579" cy="4114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4" tIns="44444" rIns="90474" bIns="44444"/>
          <a:lstStyle/>
          <a:p>
            <a:endParaRPr lang="en-AU" sz="1400" dirty="0"/>
          </a:p>
        </p:txBody>
      </p:sp>
      <p:sp>
        <p:nvSpPr>
          <p:cNvPr id="6604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111A2658-B8F1-4026-B6D7-E0D7F0C60A87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A5FDA-D8AC-4A89-AC4E-5A7CECC63712}" type="slidenum">
              <a:rPr lang="en-US"/>
              <a:pPr/>
              <a:t>50</a:t>
            </a:fld>
            <a:endParaRPr 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11" y="4344025"/>
            <a:ext cx="5028579" cy="4114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4" tIns="44444" rIns="90474" bIns="44444"/>
          <a:lstStyle/>
          <a:p>
            <a:endParaRPr lang="en-AU" sz="1600" dirty="0"/>
          </a:p>
        </p:txBody>
      </p:sp>
      <p:sp>
        <p:nvSpPr>
          <p:cNvPr id="6604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FE4BD1B8-9799-480D-AB89-029079DEDCBD}" type="slidenum">
              <a:rPr lang="en-US" sz="1200" smtClean="0"/>
              <a:pPr/>
              <a:t>51</a:t>
            </a:fld>
            <a:endParaRPr lang="en-US" sz="12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D7EAFCEB-93B1-410E-9125-D24CA95151B4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391DB667-E8AC-46FD-AB0D-48A22BB8F626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CB1B9204-470F-451B-9977-2F641B38B849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fld id="{9B3A874C-62A8-4C42-B812-D406824F1D57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1752600"/>
            <a:ext cx="6781800" cy="1676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733800"/>
            <a:ext cx="6781800" cy="1371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1DBD7-A04B-42DE-A41E-3E32878DB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0919F-7371-4D4F-9665-9A3FCFAAF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18478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3911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0D0E-5291-48E8-BBC8-371F0AD80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5F660-1D31-4111-B995-A6FAC20AD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E2131-9D2B-4C65-86A5-E50C5A314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19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981200"/>
            <a:ext cx="3619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46421-B8B4-4B2E-9F3B-3289C2344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2068D-C5CA-4B23-9EF1-EE9602C7E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E22F7-FD0C-450F-9F0F-5F61B234E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7D6B3-D024-408A-94C9-8F850CB56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E9C70-3D8D-4A5C-9D2E-B3D4F6626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7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26CB2-6FDF-42CA-914A-1E1ED5966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16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4AC37F0-6883-492D-BD6D-BE36DF067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ヒラギノ角ゴ Pro W3" pitchFamily="20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ヒラギノ角ゴ Pro W3" pitchFamily="20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ヒラギノ角ゴ Pro W3" pitchFamily="20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ヒラギノ角ゴ Pro W3" pitchFamily="20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ヒラギノ角ゴ Pro W3" pitchFamily="20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ヒラギノ角ゴ Pro W3" pitchFamily="20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ヒラギノ角ゴ Pro W3" pitchFamily="20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ヒラギノ角ゴ Pro W3" pitchFamily="2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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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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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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90000"/>
        <a:buFont typeface="Wingdings" pitchFamily="2" charset="2"/>
        <a:buChar char="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90000"/>
        <a:buFont typeface="Wingdings" pitchFamily="2" charset="2"/>
        <a:buChar char="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90000"/>
        <a:buFont typeface="Wingdings" pitchFamily="2" charset="2"/>
        <a:buChar char="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90000"/>
        <a:buFont typeface="Wingdings" pitchFamily="2" charset="2"/>
        <a:buChar char="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Time, Clocks, and the Ordering of Events in a Distributed System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Leslie Lamport (1978)</a:t>
            </a:r>
          </a:p>
          <a:p>
            <a:pPr eaLnBrk="1" hangingPunct="1"/>
            <a:r>
              <a:rPr lang="en-US" smtClean="0"/>
              <a:t>Presented by: Yoav Kantor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629400" cy="762000"/>
          </a:xfrm>
        </p:spPr>
        <p:txBody>
          <a:bodyPr/>
          <a:lstStyle/>
          <a:p>
            <a:pPr eaLnBrk="1" hangingPunct="1"/>
            <a:r>
              <a:rPr lang="en-US" smtClean="0"/>
              <a:t>Space time diagram</a:t>
            </a:r>
          </a:p>
        </p:txBody>
      </p:sp>
      <p:pic>
        <p:nvPicPr>
          <p:cNvPr id="11267" name="Picture 4" descr="time-space diagram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125538"/>
            <a:ext cx="6521450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1066800"/>
          </a:xfrm>
        </p:spPr>
        <p:txBody>
          <a:bodyPr/>
          <a:lstStyle/>
          <a:p>
            <a:pPr eaLnBrk="1" hangingPunct="1"/>
            <a:r>
              <a:rPr lang="en-US" smtClean="0"/>
              <a:t>Logical Clocks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543800" cy="4800600"/>
          </a:xfrm>
        </p:spPr>
        <p:txBody>
          <a:bodyPr/>
          <a:lstStyle/>
          <a:p>
            <a:pPr eaLnBrk="1" hangingPunct="1"/>
            <a:r>
              <a:rPr lang="en-US" sz="2800" smtClean="0"/>
              <a:t>A clock is a way to assign a number to an event.</a:t>
            </a:r>
          </a:p>
          <a:p>
            <a:pPr lvl="1" eaLnBrk="1" hangingPunct="1"/>
            <a:r>
              <a:rPr lang="en-US" sz="2400" smtClean="0"/>
              <a:t>Let clock </a:t>
            </a:r>
            <a:r>
              <a:rPr lang="en-US" sz="2400" i="1" smtClean="0"/>
              <a:t>C</a:t>
            </a:r>
            <a:r>
              <a:rPr lang="en-US" sz="2400" i="1" baseline="-25000" smtClean="0"/>
              <a:t>i</a:t>
            </a:r>
            <a:r>
              <a:rPr lang="en-US" sz="2400" smtClean="0"/>
              <a:t> for every process </a:t>
            </a:r>
            <a:r>
              <a:rPr lang="en-US" sz="2400" i="1" smtClean="0"/>
              <a:t>P</a:t>
            </a:r>
            <a:r>
              <a:rPr lang="en-US" sz="2400" i="1" baseline="-25000" smtClean="0"/>
              <a:t>i</a:t>
            </a:r>
            <a:r>
              <a:rPr lang="en-US" sz="2400" smtClean="0"/>
              <a:t> be a function that returns a number </a:t>
            </a:r>
            <a:r>
              <a:rPr lang="en-US" sz="2400" i="1" smtClean="0"/>
              <a:t>C</a:t>
            </a:r>
            <a:r>
              <a:rPr lang="en-US" sz="2400" i="1" baseline="-25000" smtClean="0"/>
              <a:t>i</a:t>
            </a:r>
            <a:r>
              <a:rPr lang="en-US" sz="2400" i="1" smtClean="0"/>
              <a:t>(a)</a:t>
            </a:r>
            <a:r>
              <a:rPr lang="en-US" sz="2400" smtClean="0"/>
              <a:t> for an event </a:t>
            </a:r>
            <a:r>
              <a:rPr lang="en-US" sz="2400" i="1" smtClean="0"/>
              <a:t>a</a:t>
            </a:r>
            <a:r>
              <a:rPr lang="en-US" sz="2400" smtClean="0"/>
              <a:t> within the process.</a:t>
            </a:r>
          </a:p>
          <a:p>
            <a:pPr lvl="1" eaLnBrk="1" hangingPunct="1"/>
            <a:r>
              <a:rPr lang="en-US" sz="2400" smtClean="0"/>
              <a:t>Let the entire system of clocks be represented by </a:t>
            </a:r>
            <a:r>
              <a:rPr lang="en-US" sz="2400" i="1" smtClean="0"/>
              <a:t>C</a:t>
            </a:r>
            <a:r>
              <a:rPr lang="en-US" sz="2400" smtClean="0"/>
              <a:t> where </a:t>
            </a:r>
            <a:r>
              <a:rPr lang="en-US" sz="2400" i="1" smtClean="0"/>
              <a:t>C(b) = C</a:t>
            </a:r>
            <a:r>
              <a:rPr lang="en-US" sz="2400" i="1" baseline="-25000" smtClean="0"/>
              <a:t>k</a:t>
            </a:r>
            <a:r>
              <a:rPr lang="en-US" sz="2400" i="1" smtClean="0"/>
              <a:t>(b)</a:t>
            </a:r>
            <a:r>
              <a:rPr lang="en-US" sz="2400" smtClean="0"/>
              <a:t> if </a:t>
            </a:r>
            <a:r>
              <a:rPr lang="en-US" sz="2400" i="1" smtClean="0"/>
              <a:t>b</a:t>
            </a:r>
            <a:r>
              <a:rPr lang="en-US" sz="2400" smtClean="0"/>
              <a:t> is an event in process </a:t>
            </a:r>
            <a:r>
              <a:rPr lang="en-US" sz="2400" i="1" smtClean="0"/>
              <a:t>P</a:t>
            </a:r>
            <a:r>
              <a:rPr lang="en-US" sz="2400" i="1" baseline="-25000" smtClean="0"/>
              <a:t>k</a:t>
            </a:r>
          </a:p>
          <a:p>
            <a:pPr eaLnBrk="1" hangingPunct="1"/>
            <a:r>
              <a:rPr lang="en-US" sz="2800" i="1" smtClean="0"/>
              <a:t>C</a:t>
            </a:r>
            <a:r>
              <a:rPr lang="en-US" sz="2800" smtClean="0"/>
              <a:t> is a system of logical clocks NOT physical clocks and may be implemented with counters and no real timing mechanism.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990600"/>
          </a:xfrm>
        </p:spPr>
        <p:txBody>
          <a:bodyPr/>
          <a:lstStyle/>
          <a:p>
            <a:pPr eaLnBrk="1" hangingPunct="1"/>
            <a:r>
              <a:rPr lang="en-US" smtClean="0"/>
              <a:t>Logical Clocks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91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Clock Condition: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any events </a:t>
            </a:r>
            <a:r>
              <a:rPr lang="en-US" sz="2400" i="1" smtClean="0"/>
              <a:t>a</a:t>
            </a:r>
            <a:r>
              <a:rPr lang="en-US" sz="2400" smtClean="0"/>
              <a:t> and </a:t>
            </a:r>
            <a:r>
              <a:rPr lang="en-US" sz="2400" i="1" smtClean="0"/>
              <a:t>b</a:t>
            </a:r>
            <a:r>
              <a:rPr lang="en-US" sz="2400" smtClean="0"/>
              <a:t>: 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If </a:t>
            </a:r>
            <a:r>
              <a:rPr lang="en-US" sz="2400" i="1" smtClean="0"/>
              <a:t>a</a:t>
            </a:r>
            <a:r>
              <a:rPr lang="en-US" sz="2300" i="1" smtClean="0"/>
              <a:t>→</a:t>
            </a:r>
            <a:r>
              <a:rPr lang="en-US" sz="2400" i="1" smtClean="0"/>
              <a:t>b</a:t>
            </a:r>
            <a:r>
              <a:rPr lang="en-US" sz="2400" smtClean="0"/>
              <a:t> then </a:t>
            </a:r>
            <a:r>
              <a:rPr lang="en-US" sz="2400" i="1" smtClean="0"/>
              <a:t>C(a) &lt; C(b)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To guarantee that the clock condition is satisfied two conditions must hold: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Cond1: if </a:t>
            </a:r>
            <a:r>
              <a:rPr lang="en-US" sz="2400" i="1" smtClean="0"/>
              <a:t>a</a:t>
            </a:r>
            <a:r>
              <a:rPr lang="en-US" sz="2400" smtClean="0"/>
              <a:t> and </a:t>
            </a:r>
            <a:r>
              <a:rPr lang="en-US" sz="2400" i="1" smtClean="0"/>
              <a:t>b</a:t>
            </a:r>
            <a:r>
              <a:rPr lang="en-US" sz="2400" smtClean="0"/>
              <a:t> are events in </a:t>
            </a:r>
            <a:r>
              <a:rPr lang="en-US" sz="2400" i="1" smtClean="0"/>
              <a:t>P</a:t>
            </a:r>
            <a:r>
              <a:rPr lang="en-US" sz="2400" i="1" baseline="-25000" smtClean="0"/>
              <a:t>i</a:t>
            </a:r>
            <a:r>
              <a:rPr lang="en-US" sz="2400" smtClean="0"/>
              <a:t> and </a:t>
            </a:r>
            <a:r>
              <a:rPr lang="en-US" sz="2400" i="1" smtClean="0"/>
              <a:t>a</a:t>
            </a:r>
            <a:r>
              <a:rPr lang="en-US" sz="2400" smtClean="0"/>
              <a:t> precedes </a:t>
            </a:r>
            <a:r>
              <a:rPr lang="en-US" sz="2400" i="1" smtClean="0"/>
              <a:t>b</a:t>
            </a:r>
            <a:r>
              <a:rPr lang="en-US" sz="2400" smtClean="0"/>
              <a:t> then </a:t>
            </a:r>
            <a:r>
              <a:rPr lang="en-US" sz="2400" i="1" smtClean="0"/>
              <a:t>C</a:t>
            </a:r>
            <a:r>
              <a:rPr lang="en-US" sz="2400" i="1" baseline="-25000" smtClean="0"/>
              <a:t>i</a:t>
            </a:r>
            <a:r>
              <a:rPr lang="en-US" sz="2400" i="1" smtClean="0"/>
              <a:t>(a) &lt; C</a:t>
            </a:r>
            <a:r>
              <a:rPr lang="en-US" sz="2400" i="1" baseline="-25000" smtClean="0"/>
              <a:t>i</a:t>
            </a:r>
            <a:r>
              <a:rPr lang="en-US" sz="2400" i="1" smtClean="0"/>
              <a:t>(b)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Cond2: if </a:t>
            </a:r>
            <a:r>
              <a:rPr lang="en-US" sz="2400" i="1" smtClean="0"/>
              <a:t>a</a:t>
            </a:r>
            <a:r>
              <a:rPr lang="en-US" sz="2400" smtClean="0"/>
              <a:t> is a sending of a message by </a:t>
            </a:r>
            <a:r>
              <a:rPr lang="en-US" sz="2400" i="1" smtClean="0"/>
              <a:t>P</a:t>
            </a:r>
            <a:r>
              <a:rPr lang="en-US" sz="2400" i="1" baseline="-25000" smtClean="0"/>
              <a:t>i</a:t>
            </a:r>
            <a:r>
              <a:rPr lang="en-US" sz="2400" smtClean="0"/>
              <a:t> and </a:t>
            </a:r>
            <a:r>
              <a:rPr lang="en-US" sz="2400" i="1" smtClean="0"/>
              <a:t>b</a:t>
            </a:r>
            <a:r>
              <a:rPr lang="en-US" sz="2400" smtClean="0"/>
              <a:t> is the receipt of that message by </a:t>
            </a:r>
            <a:r>
              <a:rPr lang="en-US" sz="2400" i="1" smtClean="0"/>
              <a:t>P</a:t>
            </a:r>
            <a:r>
              <a:rPr lang="en-US" sz="2400" i="1" baseline="-25000" smtClean="0"/>
              <a:t>k</a:t>
            </a:r>
            <a:r>
              <a:rPr lang="en-US" sz="2400" smtClean="0"/>
              <a:t> then: </a:t>
            </a:r>
            <a:r>
              <a:rPr lang="en-US" sz="2400" i="1" smtClean="0"/>
              <a:t>C</a:t>
            </a:r>
            <a:r>
              <a:rPr lang="en-US" sz="2400" i="1" baseline="-25000" smtClean="0"/>
              <a:t>i</a:t>
            </a:r>
            <a:r>
              <a:rPr lang="en-US" sz="2400" i="1" smtClean="0"/>
              <a:t>(a) &lt; C</a:t>
            </a:r>
            <a:r>
              <a:rPr lang="en-US" sz="2400" i="1" baseline="-25000" smtClean="0"/>
              <a:t>k</a:t>
            </a:r>
            <a:r>
              <a:rPr lang="en-US" sz="2400" i="1" smtClean="0"/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838200"/>
          </a:xfrm>
        </p:spPr>
        <p:txBody>
          <a:bodyPr/>
          <a:lstStyle/>
          <a:p>
            <a:pPr eaLnBrk="1" hangingPunct="1"/>
            <a:r>
              <a:rPr lang="en-US" smtClean="0"/>
              <a:t>Logical Clocks</a:t>
            </a:r>
          </a:p>
        </p:txBody>
      </p:sp>
      <p:pic>
        <p:nvPicPr>
          <p:cNvPr id="14339" name="Picture 5" descr="logical clocks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701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162800" cy="1219200"/>
          </a:xfrm>
        </p:spPr>
        <p:txBody>
          <a:bodyPr/>
          <a:lstStyle/>
          <a:p>
            <a:pPr eaLnBrk="1" hangingPunct="1"/>
            <a:r>
              <a:rPr lang="en-US" smtClean="0"/>
              <a:t>Implementation Rules for Lamport’s Algorithm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748982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IR1: Each process increments </a:t>
            </a:r>
            <a:r>
              <a:rPr lang="en-US" sz="2800" i="1" smtClean="0"/>
              <a:t>C</a:t>
            </a:r>
            <a:r>
              <a:rPr lang="en-US" sz="2800" i="1" baseline="-25000" smtClean="0"/>
              <a:t>i</a:t>
            </a:r>
            <a:r>
              <a:rPr lang="en-US" sz="2800" smtClean="0"/>
              <a:t> between any two successive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Guarantees condition1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IR2: If </a:t>
            </a:r>
            <a:r>
              <a:rPr lang="en-US" sz="2800" i="1" smtClean="0"/>
              <a:t>a</a:t>
            </a:r>
            <a:r>
              <a:rPr lang="en-US" sz="2800" smtClean="0"/>
              <a:t> is the sending of a message </a:t>
            </a:r>
            <a:r>
              <a:rPr lang="en-US" sz="2800" i="1" smtClean="0"/>
              <a:t>m </a:t>
            </a:r>
            <a:r>
              <a:rPr lang="en-US" sz="2800" smtClean="0"/>
              <a:t>then message </a:t>
            </a:r>
            <a:r>
              <a:rPr lang="en-US" sz="2800" i="1" smtClean="0"/>
              <a:t>m</a:t>
            </a:r>
            <a:r>
              <a:rPr lang="en-US" sz="2800" smtClean="0"/>
              <a:t> contains a timestamp </a:t>
            </a:r>
            <a:r>
              <a:rPr lang="en-US" sz="2800" i="1" smtClean="0"/>
              <a:t>T</a:t>
            </a:r>
            <a:r>
              <a:rPr lang="en-US" sz="2800" i="1" baseline="-25000" smtClean="0"/>
              <a:t>m</a:t>
            </a:r>
            <a:r>
              <a:rPr lang="en-US" sz="2800" smtClean="0"/>
              <a:t> where </a:t>
            </a:r>
            <a:r>
              <a:rPr lang="en-US" sz="2800" i="1" smtClean="0"/>
              <a:t>T</a:t>
            </a:r>
            <a:r>
              <a:rPr lang="en-US" sz="2800" i="1" baseline="-25000" smtClean="0"/>
              <a:t>m</a:t>
            </a:r>
            <a:r>
              <a:rPr lang="en-US" sz="2800" i="1" smtClean="0"/>
              <a:t> = C</a:t>
            </a:r>
            <a:r>
              <a:rPr lang="en-US" sz="2800" i="1" baseline="-25000" smtClean="0"/>
              <a:t>i</a:t>
            </a:r>
            <a:r>
              <a:rPr lang="en-US" sz="2800" i="1" smtClean="0"/>
              <a:t>(a)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When a process </a:t>
            </a:r>
            <a:r>
              <a:rPr lang="en-US" sz="2400" i="1" smtClean="0"/>
              <a:t>P</a:t>
            </a:r>
            <a:r>
              <a:rPr lang="en-US" sz="2400" i="1" baseline="-25000" smtClean="0"/>
              <a:t>k</a:t>
            </a:r>
            <a:r>
              <a:rPr lang="en-US" sz="2400" smtClean="0"/>
              <a:t> receives </a:t>
            </a:r>
            <a:r>
              <a:rPr lang="en-US" sz="2400" i="1" smtClean="0"/>
              <a:t>m</a:t>
            </a:r>
            <a:r>
              <a:rPr lang="en-US" sz="2400" smtClean="0"/>
              <a:t> it must set </a:t>
            </a:r>
            <a:r>
              <a:rPr lang="en-US" sz="2400" i="1" smtClean="0"/>
              <a:t>C</a:t>
            </a:r>
            <a:r>
              <a:rPr lang="en-US" sz="2400" i="1" baseline="-25000" smtClean="0"/>
              <a:t>k</a:t>
            </a:r>
            <a:r>
              <a:rPr lang="en-US" sz="2400" smtClean="0"/>
              <a:t> to be greater than </a:t>
            </a:r>
            <a:r>
              <a:rPr lang="en-US" sz="2400" i="1" smtClean="0"/>
              <a:t>T</a:t>
            </a:r>
            <a:r>
              <a:rPr lang="en-US" sz="2400" i="1" baseline="-25000" smtClean="0"/>
              <a:t>m</a:t>
            </a:r>
            <a:r>
              <a:rPr lang="en-US" sz="2400" smtClean="0"/>
              <a:t> and no less than its current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Guarantees condition2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838200"/>
          </a:xfrm>
        </p:spPr>
        <p:txBody>
          <a:bodyPr/>
          <a:lstStyle/>
          <a:p>
            <a:pPr eaLnBrk="1" hangingPunct="1"/>
            <a:r>
              <a:rPr lang="en-US" smtClean="0"/>
              <a:t>Lamport’s Algorithm</a:t>
            </a:r>
          </a:p>
        </p:txBody>
      </p:sp>
      <p:pic>
        <p:nvPicPr>
          <p:cNvPr id="16387" name="Picture 5" descr="logical clocks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3152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81000"/>
            <a:ext cx="8350250" cy="838200"/>
          </a:xfrm>
        </p:spPr>
        <p:txBody>
          <a:bodyPr/>
          <a:lstStyle/>
          <a:p>
            <a:pPr eaLnBrk="1" hangingPunct="1"/>
            <a:r>
              <a:rPr lang="en-US" sz="3600" smtClean="0"/>
              <a:t>What is the order of two concurrent events?</a:t>
            </a:r>
          </a:p>
        </p:txBody>
      </p:sp>
      <p:pic>
        <p:nvPicPr>
          <p:cNvPr id="17411" name="Picture 5" descr="logical clocks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3152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914400"/>
          </a:xfrm>
        </p:spPr>
        <p:txBody>
          <a:bodyPr/>
          <a:lstStyle/>
          <a:p>
            <a:pPr eaLnBrk="1" hangingPunct="1"/>
            <a:r>
              <a:rPr lang="en-US" smtClean="0"/>
              <a:t>Total Ordering of Events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391400" cy="4114800"/>
          </a:xfrm>
        </p:spPr>
        <p:txBody>
          <a:bodyPr/>
          <a:lstStyle/>
          <a:p>
            <a:pPr eaLnBrk="1" hangingPunct="1"/>
            <a:r>
              <a:rPr lang="en-US" smtClean="0"/>
              <a:t>Definition: </a:t>
            </a:r>
            <a:r>
              <a:rPr lang="en-US" i="1" smtClean="0"/>
              <a:t>“⇒“</a:t>
            </a:r>
            <a:r>
              <a:rPr lang="en-US" smtClean="0"/>
              <a:t> is a relation where if </a:t>
            </a:r>
            <a:r>
              <a:rPr lang="en-US" i="1" smtClean="0"/>
              <a:t>a </a:t>
            </a:r>
            <a:r>
              <a:rPr lang="en-US" smtClean="0"/>
              <a:t>is an event in a process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b</a:t>
            </a:r>
            <a:r>
              <a:rPr lang="en-US" smtClean="0"/>
              <a:t> is and event in process </a:t>
            </a:r>
            <a:r>
              <a:rPr lang="en-US" i="1" smtClean="0"/>
              <a:t>P</a:t>
            </a:r>
            <a:r>
              <a:rPr lang="en-US" i="1" baseline="-25000" smtClean="0"/>
              <a:t>k</a:t>
            </a:r>
            <a:r>
              <a:rPr lang="en-US" smtClean="0"/>
              <a:t> then </a:t>
            </a:r>
            <a:r>
              <a:rPr lang="en-US" i="1" smtClean="0"/>
              <a:t>a⇒</a:t>
            </a:r>
            <a:r>
              <a:rPr lang="en-US" sz="3100" i="1" smtClean="0"/>
              <a:t>b</a:t>
            </a:r>
            <a:r>
              <a:rPr lang="en-US" smtClean="0"/>
              <a:t> if and only if either:</a:t>
            </a:r>
          </a:p>
          <a:p>
            <a:pPr lvl="1" eaLnBrk="1" hangingPunct="1"/>
            <a:r>
              <a:rPr lang="en-US" smtClean="0"/>
              <a:t>1) </a:t>
            </a:r>
            <a:r>
              <a:rPr lang="en-US" i="1" smtClean="0"/>
              <a:t>C</a:t>
            </a:r>
            <a:r>
              <a:rPr lang="en-US" i="1" baseline="-25000" smtClean="0"/>
              <a:t>i</a:t>
            </a:r>
            <a:r>
              <a:rPr lang="en-US" i="1" smtClean="0"/>
              <a:t> (a) &lt; C</a:t>
            </a:r>
            <a:r>
              <a:rPr lang="en-US" i="1" baseline="-25000" smtClean="0"/>
              <a:t>k</a:t>
            </a:r>
            <a:r>
              <a:rPr lang="en-US" i="1" smtClean="0"/>
              <a:t> (b)  </a:t>
            </a:r>
            <a:endParaRPr lang="en-US" smtClean="0"/>
          </a:p>
          <a:p>
            <a:pPr lvl="1" eaLnBrk="1" hangingPunct="1"/>
            <a:r>
              <a:rPr lang="en-US" smtClean="0"/>
              <a:t>2) </a:t>
            </a:r>
            <a:r>
              <a:rPr lang="en-US" i="1" smtClean="0"/>
              <a:t>C</a:t>
            </a:r>
            <a:r>
              <a:rPr lang="en-US" i="1" baseline="-25000" smtClean="0"/>
              <a:t>i</a:t>
            </a:r>
            <a:r>
              <a:rPr lang="en-US" i="1" smtClean="0"/>
              <a:t> (a) = C</a:t>
            </a:r>
            <a:r>
              <a:rPr lang="en-US" i="1" baseline="-25000" smtClean="0"/>
              <a:t>k</a:t>
            </a:r>
            <a:r>
              <a:rPr lang="en-US" i="1" smtClean="0"/>
              <a:t> (b) and 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z="2400" i="1" smtClean="0"/>
              <a:t>?</a:t>
            </a:r>
            <a:r>
              <a:rPr lang="en-US" i="1" smtClean="0"/>
              <a:t> P</a:t>
            </a:r>
            <a:r>
              <a:rPr lang="en-US" i="1" baseline="-25000" smtClean="0"/>
              <a:t>k</a:t>
            </a:r>
          </a:p>
          <a:p>
            <a:pPr lvl="1" eaLnBrk="1" hangingPunct="1">
              <a:buFont typeface="Wingdings" pitchFamily="2" charset="2"/>
              <a:buNone/>
            </a:pPr>
            <a:endParaRPr lang="en-US" i="1" baseline="-250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baseline="-25000" smtClean="0"/>
              <a:t>Where: “? “is any arbitrary total ordering of the processes to break ties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397625" y="4854575"/>
            <a:ext cx="641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eaLnBrk="1" hangingPunct="1">
              <a:spcBef>
                <a:spcPct val="20000"/>
              </a:spcBef>
              <a:buSzPct val="90000"/>
              <a:buFont typeface="Wingdings" pitchFamily="2" charset="2"/>
              <a:buNone/>
            </a:pPr>
            <a:endParaRPr lang="en-US" sz="2800" i="1" baseline="-25000">
              <a:latin typeface="Times New Roman" charset="0"/>
              <a:ea typeface="ヒラギノ角ゴ Pro W3" pitchFamily="20" charset="-128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938838" y="4706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914400"/>
          </a:xfrm>
        </p:spPr>
        <p:txBody>
          <a:bodyPr/>
          <a:lstStyle/>
          <a:p>
            <a:pPr eaLnBrk="1" hangingPunct="1"/>
            <a:r>
              <a:rPr lang="en-US" smtClean="0"/>
              <a:t>Total Ordering of Events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7391400" cy="4495800"/>
          </a:xfrm>
        </p:spPr>
        <p:txBody>
          <a:bodyPr/>
          <a:lstStyle/>
          <a:p>
            <a:pPr eaLnBrk="1" hangingPunct="1"/>
            <a:r>
              <a:rPr lang="en-US" smtClean="0"/>
              <a:t>Being able to totally order all the events can be very useful for implementing a distributed system.</a:t>
            </a:r>
          </a:p>
          <a:p>
            <a:pPr eaLnBrk="1" hangingPunct="1"/>
            <a:r>
              <a:rPr lang="en-US" smtClean="0"/>
              <a:t>We can now describe an algorithm to solve a mutual exclusion problem.</a:t>
            </a:r>
          </a:p>
          <a:p>
            <a:pPr eaLnBrk="1" hangingPunct="1"/>
            <a:r>
              <a:rPr lang="en-US" smtClean="0"/>
              <a:t>Consider a system of several process that must share a single resource that only one process at a time can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91400" cy="914400"/>
          </a:xfrm>
        </p:spPr>
        <p:txBody>
          <a:bodyPr/>
          <a:lstStyle/>
          <a:p>
            <a:pPr eaLnBrk="1" hangingPunct="1"/>
            <a:r>
              <a:rPr lang="en-US" smtClean="0"/>
              <a:t>Distributed Resource Allocation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91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The algorithm must satisfy these 3 conditions:</a:t>
            </a:r>
          </a:p>
          <a:p>
            <a:pPr eaLnBrk="1" hangingPunct="1"/>
            <a:r>
              <a:rPr lang="en-US" sz="2800" smtClean="0"/>
              <a:t>1) A process which has been granted the resource must release it before it can be granted to another process.</a:t>
            </a:r>
          </a:p>
          <a:p>
            <a:pPr eaLnBrk="1" hangingPunct="1"/>
            <a:r>
              <a:rPr lang="en-US" sz="2800" smtClean="0"/>
              <a:t>2) Requests for the resource must be granted in the order in which they were made.</a:t>
            </a:r>
          </a:p>
          <a:p>
            <a:pPr eaLnBrk="1" hangingPunct="1"/>
            <a:r>
              <a:rPr lang="en-US" sz="2800" smtClean="0"/>
              <a:t>3) If every process which is granted the resource eventually releases it, then every request is eventually granted.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315416"/>
            <a:ext cx="71628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52736"/>
            <a:ext cx="7391400" cy="5256584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</a:t>
            </a:r>
          </a:p>
          <a:p>
            <a:pPr eaLnBrk="1" hangingPunct="1">
              <a:defRPr/>
            </a:pPr>
            <a:r>
              <a:rPr lang="en-US" dirty="0" smtClean="0"/>
              <a:t>The partial ordering</a:t>
            </a:r>
          </a:p>
          <a:p>
            <a:pPr eaLnBrk="1" hangingPunct="1">
              <a:defRPr/>
            </a:pPr>
            <a:r>
              <a:rPr lang="en-US" dirty="0" smtClean="0"/>
              <a:t>Logical clocks</a:t>
            </a:r>
          </a:p>
          <a:p>
            <a:pPr eaLnBrk="1" hangingPunct="1">
              <a:defRPr/>
            </a:pPr>
            <a:r>
              <a:rPr lang="en-US" dirty="0" smtClean="0"/>
              <a:t>Lamport algorithm</a:t>
            </a:r>
          </a:p>
          <a:p>
            <a:pPr eaLnBrk="1" hangingPunct="1">
              <a:defRPr/>
            </a:pPr>
            <a:r>
              <a:rPr lang="en-US" dirty="0" smtClean="0"/>
              <a:t>Total ordering</a:t>
            </a:r>
          </a:p>
          <a:p>
            <a:pPr eaLnBrk="1" hangingPunct="1">
              <a:defRPr/>
            </a:pPr>
            <a:r>
              <a:rPr lang="en-US" dirty="0" smtClean="0"/>
              <a:t>Distributed resource allocation</a:t>
            </a:r>
          </a:p>
          <a:p>
            <a:pPr eaLnBrk="1" hangingPunct="1">
              <a:defRPr/>
            </a:pPr>
            <a:r>
              <a:rPr lang="en-US" dirty="0" smtClean="0"/>
              <a:t>Anomalous behavior</a:t>
            </a:r>
          </a:p>
          <a:p>
            <a:pPr eaLnBrk="1" hangingPunct="1">
              <a:defRPr/>
            </a:pPr>
            <a:r>
              <a:rPr lang="en-US" dirty="0" smtClean="0"/>
              <a:t>Physical clock</a:t>
            </a:r>
          </a:p>
          <a:p>
            <a:pPr eaLnBrk="1" hangingPunct="1">
              <a:defRPr/>
            </a:pPr>
            <a:r>
              <a:rPr lang="en-US" dirty="0" smtClean="0"/>
              <a:t>?Vector timestamps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3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Resource Allocation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Assuming:</a:t>
            </a:r>
          </a:p>
          <a:p>
            <a:pPr lvl="1" eaLnBrk="1" hangingPunct="1"/>
            <a:r>
              <a:rPr lang="en-US" smtClean="0"/>
              <a:t>No process/network failures</a:t>
            </a:r>
          </a:p>
          <a:p>
            <a:pPr lvl="1" eaLnBrk="1" hangingPunct="1"/>
            <a:r>
              <a:rPr lang="en-US" smtClean="0"/>
              <a:t>FIFO msgs order between two processes</a:t>
            </a:r>
          </a:p>
          <a:p>
            <a:pPr eaLnBrk="1" hangingPunct="1"/>
            <a:r>
              <a:rPr lang="en-US" smtClean="0"/>
              <a:t>Each process has its own private request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Resource Allocation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969250" cy="4114800"/>
          </a:xfrm>
        </p:spPr>
        <p:txBody>
          <a:bodyPr/>
          <a:lstStyle/>
          <a:p>
            <a:pPr eaLnBrk="1" hangingPunct="1"/>
            <a:r>
              <a:rPr lang="en-US" smtClean="0"/>
              <a:t>The algorithm is defined by 5 rules:</a:t>
            </a:r>
          </a:p>
          <a:p>
            <a:pPr lvl="1" eaLnBrk="1" hangingPunct="1"/>
            <a:r>
              <a:rPr lang="en-US" smtClean="0"/>
              <a:t>1) To request a resource,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sends the message </a:t>
            </a:r>
            <a:r>
              <a:rPr lang="en-US" i="1" smtClean="0"/>
              <a:t>T</a:t>
            </a:r>
            <a:r>
              <a:rPr lang="en-US" i="1" baseline="-25000" smtClean="0"/>
              <a:t>m</a:t>
            </a:r>
            <a:r>
              <a:rPr lang="en-US" i="1" smtClean="0"/>
              <a:t>:P</a:t>
            </a:r>
            <a:r>
              <a:rPr lang="en-US" i="1" baseline="-25000" smtClean="0"/>
              <a:t>i</a:t>
            </a:r>
            <a:r>
              <a:rPr lang="en-US" i="1" smtClean="0"/>
              <a:t> requests resource</a:t>
            </a:r>
            <a:r>
              <a:rPr lang="en-US" smtClean="0"/>
              <a:t> to every other process and adds that message to its request queue.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*where </a:t>
            </a:r>
            <a:r>
              <a:rPr lang="en-US" i="1" smtClean="0"/>
              <a:t>T</a:t>
            </a:r>
            <a:r>
              <a:rPr lang="en-US" i="1" baseline="-25000" smtClean="0"/>
              <a:t>m</a:t>
            </a:r>
            <a:r>
              <a:rPr lang="en-US" smtClean="0"/>
              <a:t> is the timestamp of the message.</a:t>
            </a:r>
          </a:p>
          <a:p>
            <a:pPr lvl="1" eaLnBrk="1" hangingPunct="1"/>
            <a:r>
              <a:rPr lang="en-US" smtClean="0"/>
              <a:t>2)When process </a:t>
            </a:r>
            <a:r>
              <a:rPr lang="en-US" i="1" smtClean="0"/>
              <a:t>P</a:t>
            </a:r>
            <a:r>
              <a:rPr lang="en-US" i="1" baseline="-25000" smtClean="0"/>
              <a:t>k</a:t>
            </a:r>
            <a:r>
              <a:rPr lang="en-US" smtClean="0"/>
              <a:t> receives the message </a:t>
            </a:r>
            <a:r>
              <a:rPr lang="en-US" i="1" smtClean="0"/>
              <a:t>T</a:t>
            </a:r>
            <a:r>
              <a:rPr lang="en-US" i="1" baseline="-25000" smtClean="0"/>
              <a:t>m</a:t>
            </a:r>
            <a:r>
              <a:rPr lang="en-US" i="1" smtClean="0"/>
              <a:t>:P</a:t>
            </a:r>
            <a:r>
              <a:rPr lang="en-US" i="1" baseline="-25000" smtClean="0"/>
              <a:t>i</a:t>
            </a:r>
            <a:r>
              <a:rPr lang="en-US" i="1" smtClean="0"/>
              <a:t> requests resource</a:t>
            </a:r>
            <a:r>
              <a:rPr lang="en-US" smtClean="0"/>
              <a:t>, it places it on its request queue and sends a timestamped </a:t>
            </a:r>
            <a:r>
              <a:rPr lang="en-US" i="1" smtClean="0"/>
              <a:t>OK reply</a:t>
            </a:r>
            <a:r>
              <a:rPr lang="en-US" smtClean="0"/>
              <a:t> to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Resource Allocation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3) To release the resource,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removes any </a:t>
            </a:r>
            <a:r>
              <a:rPr lang="en-US" i="1" smtClean="0"/>
              <a:t>T</a:t>
            </a:r>
            <a:r>
              <a:rPr lang="en-US" i="1" baseline="-25000" smtClean="0"/>
              <a:t>m</a:t>
            </a:r>
            <a:r>
              <a:rPr lang="en-US" i="1" smtClean="0"/>
              <a:t>:P</a:t>
            </a:r>
            <a:r>
              <a:rPr lang="en-US" i="1" baseline="-25000" smtClean="0"/>
              <a:t>i</a:t>
            </a:r>
            <a:r>
              <a:rPr lang="en-US" i="1" smtClean="0"/>
              <a:t> requests resource</a:t>
            </a:r>
            <a:r>
              <a:rPr lang="en-US" smtClean="0"/>
              <a:t> message from its request queue and sends a timestamped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</a:t>
            </a:r>
            <a:r>
              <a:rPr lang="en-US" i="1" smtClean="0"/>
              <a:t>releases resource </a:t>
            </a:r>
            <a:r>
              <a:rPr lang="en-US" smtClean="0"/>
              <a:t>message to every other process</a:t>
            </a:r>
          </a:p>
          <a:p>
            <a:pPr lvl="1" eaLnBrk="1" hangingPunct="1"/>
            <a:r>
              <a:rPr lang="en-US" smtClean="0"/>
              <a:t>4) When process </a:t>
            </a:r>
            <a:r>
              <a:rPr lang="en-US" i="1" smtClean="0"/>
              <a:t>P</a:t>
            </a:r>
            <a:r>
              <a:rPr lang="en-US" i="1" baseline="-25000" smtClean="0"/>
              <a:t>k</a:t>
            </a:r>
            <a:r>
              <a:rPr lang="en-US" smtClean="0"/>
              <a:t> receives a </a:t>
            </a:r>
            <a:r>
              <a:rPr lang="en-US" i="1" smtClean="0"/>
              <a:t>T</a:t>
            </a:r>
            <a:r>
              <a:rPr lang="en-US" i="1" baseline="-25000" smtClean="0"/>
              <a:t>m</a:t>
            </a:r>
            <a:r>
              <a:rPr lang="en-US" i="1" smtClean="0"/>
              <a:t>:P</a:t>
            </a:r>
            <a:r>
              <a:rPr lang="en-US" i="1" baseline="-25000" smtClean="0"/>
              <a:t>i</a:t>
            </a:r>
            <a:r>
              <a:rPr lang="en-US" i="1" smtClean="0"/>
              <a:t> releases resource</a:t>
            </a:r>
            <a:r>
              <a:rPr lang="en-US" smtClean="0"/>
              <a:t> message, it removes any </a:t>
            </a:r>
            <a:r>
              <a:rPr lang="en-US" i="1" smtClean="0"/>
              <a:t>T</a:t>
            </a:r>
            <a:r>
              <a:rPr lang="en-US" i="1" baseline="-25000" smtClean="0"/>
              <a:t>m</a:t>
            </a:r>
            <a:r>
              <a:rPr lang="en-US" i="1" smtClean="0"/>
              <a:t>:P</a:t>
            </a:r>
            <a:r>
              <a:rPr lang="en-US" i="1" baseline="-25000" smtClean="0"/>
              <a:t>i</a:t>
            </a:r>
            <a:r>
              <a:rPr lang="en-US" i="1" smtClean="0"/>
              <a:t> requests resource</a:t>
            </a:r>
            <a:r>
              <a:rPr lang="en-US" smtClean="0"/>
              <a:t> message from its request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Resource Allocation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 5)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is granted a resource when these two conditions are satisfied:</a:t>
            </a:r>
          </a:p>
          <a:p>
            <a:pPr lvl="2" eaLnBrk="1" hangingPunct="1"/>
            <a:r>
              <a:rPr lang="en-US" smtClean="0"/>
              <a:t>I) There is a </a:t>
            </a:r>
            <a:r>
              <a:rPr lang="en-US" i="1" smtClean="0"/>
              <a:t>T</a:t>
            </a:r>
            <a:r>
              <a:rPr lang="en-US" i="1" baseline="-25000" smtClean="0"/>
              <a:t>m</a:t>
            </a:r>
            <a:r>
              <a:rPr lang="en-US" i="1" smtClean="0"/>
              <a:t>:P</a:t>
            </a:r>
            <a:r>
              <a:rPr lang="en-US" i="1" baseline="-25000" smtClean="0"/>
              <a:t>i</a:t>
            </a:r>
            <a:r>
              <a:rPr lang="en-US" i="1" smtClean="0"/>
              <a:t> requests resource</a:t>
            </a:r>
            <a:r>
              <a:rPr lang="en-US" smtClean="0"/>
              <a:t> message on its request queue ordered before any other request by the </a:t>
            </a:r>
            <a:r>
              <a:rPr lang="en-US" i="1" smtClean="0"/>
              <a:t>“⇒“</a:t>
            </a:r>
            <a:r>
              <a:rPr lang="en-US" smtClean="0"/>
              <a:t> relation.</a:t>
            </a:r>
          </a:p>
          <a:p>
            <a:pPr lvl="2" eaLnBrk="1" hangingPunct="1"/>
            <a:r>
              <a:rPr lang="en-US" smtClean="0"/>
              <a:t>II)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has received a message from every other process timestamped later than </a:t>
            </a:r>
            <a:r>
              <a:rPr lang="en-US" i="1" smtClean="0"/>
              <a:t>T</a:t>
            </a:r>
            <a:r>
              <a:rPr lang="en-US" i="1" baseline="-25000" smtClean="0"/>
              <a:t>m</a:t>
            </a:r>
          </a:p>
          <a:p>
            <a:pPr lvl="2" eaLnBrk="1" hangingPunct="1"/>
            <a:endParaRPr lang="en-US" i="1" baseline="-2500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z="2100" smtClean="0"/>
              <a:t>Note: conditions I and II of rule 5 are tested locally by </a:t>
            </a:r>
            <a:r>
              <a:rPr lang="en-US" sz="2100" i="1" smtClean="0"/>
              <a:t>P</a:t>
            </a:r>
            <a:r>
              <a:rPr lang="en-US" sz="2100" i="1" baseline="-25000" smtClean="0"/>
              <a:t>i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838200"/>
          </a:xfrm>
        </p:spPr>
        <p:txBody>
          <a:bodyPr/>
          <a:lstStyle/>
          <a:p>
            <a:pPr eaLnBrk="1" hangingPunct="1"/>
            <a:r>
              <a:rPr lang="en-US" smtClean="0"/>
              <a:t>Distributed Resource Allocation</a:t>
            </a:r>
          </a:p>
        </p:txBody>
      </p:sp>
      <p:pic>
        <p:nvPicPr>
          <p:cNvPr id="25603" name="Picture 4" descr="critical regio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096000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3851275" y="4930775"/>
            <a:ext cx="288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r>
              <a:rPr lang="en-US" sz="160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543800" cy="762000"/>
          </a:xfrm>
        </p:spPr>
        <p:txBody>
          <a:bodyPr/>
          <a:lstStyle/>
          <a:p>
            <a:pPr eaLnBrk="1" hangingPunct="1"/>
            <a:r>
              <a:rPr lang="en-US" smtClean="0"/>
              <a:t>Distributed Resource Allocation</a:t>
            </a:r>
          </a:p>
        </p:txBody>
      </p:sp>
      <p:pic>
        <p:nvPicPr>
          <p:cNvPr id="26627" name="Picture 5" descr="critical regio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705600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628" name="Straight Arrow Connector 2"/>
          <p:cNvCxnSpPr>
            <a:cxnSpLocks noChangeShapeType="1"/>
          </p:cNvCxnSpPr>
          <p:nvPr/>
        </p:nvCxnSpPr>
        <p:spPr bwMode="auto">
          <a:xfrm flipV="1">
            <a:off x="4724400" y="2420938"/>
            <a:ext cx="1143000" cy="1295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20000" cy="762000"/>
          </a:xfrm>
        </p:spPr>
        <p:txBody>
          <a:bodyPr/>
          <a:lstStyle/>
          <a:p>
            <a:pPr eaLnBrk="1" hangingPunct="1"/>
            <a:r>
              <a:rPr lang="en-US" smtClean="0"/>
              <a:t>Distributed Resource Allocation</a:t>
            </a:r>
          </a:p>
        </p:txBody>
      </p:sp>
      <p:pic>
        <p:nvPicPr>
          <p:cNvPr id="27651" name="Picture 5" descr="critical region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315200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5364163" y="3500438"/>
            <a:ext cx="2160587" cy="3683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r>
              <a:rPr lang="en-US" sz="1800" dirty="0"/>
              <a:t>releases </a:t>
            </a:r>
            <a:r>
              <a:rPr lang="en-US" sz="1800" dirty="0" smtClean="0"/>
              <a:t>resource</a:t>
            </a:r>
            <a:endParaRPr lang="en-US" sz="18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5580063" y="5281613"/>
            <a:ext cx="2160587" cy="30797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r>
              <a:rPr lang="en-US" sz="1400" b="1" dirty="0"/>
              <a:t>releases resource </a:t>
            </a:r>
            <a:r>
              <a:rPr lang="en-US" sz="1400" b="1" dirty="0" err="1"/>
              <a:t>msg</a:t>
            </a:r>
            <a:endParaRPr lang="en-US" sz="1400" b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915816" y="2708920"/>
            <a:ext cx="1224136" cy="144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403301" y="3501008"/>
            <a:ext cx="2160587" cy="3683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20" charset="-128"/>
              </a:defRPr>
            </a:lvl9pPr>
          </a:lstStyle>
          <a:p>
            <a:r>
              <a:rPr lang="en-US" sz="1800" dirty="0"/>
              <a:t>releases </a:t>
            </a:r>
            <a:r>
              <a:rPr lang="en-US" sz="1800" dirty="0" smtClean="0"/>
              <a:t>resource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1219200"/>
          </a:xfrm>
        </p:spPr>
        <p:txBody>
          <a:bodyPr/>
          <a:lstStyle/>
          <a:p>
            <a:pPr eaLnBrk="1" hangingPunct="1"/>
            <a:r>
              <a:rPr lang="en-US" smtClean="0"/>
              <a:t>Distributed Resource Allocation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Each process follows these rules independently with no central synchronizing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synchronization achieved can be considered a State Machine consisting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set of possible commands </a:t>
            </a:r>
            <a:r>
              <a:rPr lang="en-US" sz="2400" b="1" i="1" smtClean="0"/>
              <a:t>C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set of possible states </a:t>
            </a:r>
            <a:r>
              <a:rPr lang="en-US" sz="2400" b="1" i="1" smtClean="0"/>
              <a:t>S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function </a:t>
            </a:r>
            <a:r>
              <a:rPr lang="en-US" sz="2400" b="1" i="1" smtClean="0"/>
              <a:t>e</a:t>
            </a:r>
            <a:r>
              <a:rPr lang="en-US" sz="2400" smtClean="0"/>
              <a:t>: where </a:t>
            </a:r>
            <a:r>
              <a:rPr lang="en-US" sz="2400" b="1" i="1" smtClean="0"/>
              <a:t>C</a:t>
            </a:r>
            <a:r>
              <a:rPr lang="en-US" sz="2400" smtClean="0"/>
              <a:t>x</a:t>
            </a:r>
            <a:r>
              <a:rPr lang="en-US" sz="2400" b="1" i="1" smtClean="0"/>
              <a:t>S→S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process simulates execution of the state machine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Resource Allocation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Implications: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Synchronization is achieved because all processes order the commands according to their timestamps using the total ordering relation: </a:t>
            </a:r>
            <a:r>
              <a:rPr lang="en-US" sz="2400" i="1" smtClean="0"/>
              <a:t>⇒</a:t>
            </a:r>
            <a:endParaRPr lang="en-US" sz="240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Thus, every process uses the same sequence of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process can execute a command timestamped </a:t>
            </a:r>
            <a:r>
              <a:rPr lang="en-US" sz="2400" i="1" smtClean="0"/>
              <a:t>T</a:t>
            </a:r>
            <a:r>
              <a:rPr lang="en-US" sz="2400" smtClean="0"/>
              <a:t> when it has learned of all commands issued system wide with timestamps less than or equal to </a:t>
            </a:r>
            <a:r>
              <a:rPr lang="en-US" sz="2400" i="1" smtClean="0"/>
              <a:t>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process must know what every other process is doing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entire system halts if any one process fails!</a:t>
            </a:r>
            <a:endParaRPr lang="en-US" sz="20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14338"/>
            <a:ext cx="7162800" cy="1143000"/>
          </a:xfrm>
        </p:spPr>
        <p:txBody>
          <a:bodyPr/>
          <a:lstStyle/>
          <a:p>
            <a:pPr eaLnBrk="1" hangingPunct="1"/>
            <a:r>
              <a:rPr lang="en-US" smtClean="0"/>
              <a:t>Anomalous Behavior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752600"/>
            <a:ext cx="71628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Ordering of events </a:t>
            </a:r>
            <a:r>
              <a:rPr lang="en-US" sz="2800" i="1" smtClean="0"/>
              <a:t>inside</a:t>
            </a:r>
            <a:r>
              <a:rPr lang="en-US" sz="2800" smtClean="0"/>
              <a:t> the system may not agree when the expected ordering is in part determined by events </a:t>
            </a:r>
            <a:r>
              <a:rPr lang="en-US" sz="2800" i="1" smtClean="0"/>
              <a:t>external</a:t>
            </a:r>
            <a:r>
              <a:rPr lang="en-US" sz="2800" smtClean="0"/>
              <a:t> to the system</a:t>
            </a:r>
          </a:p>
          <a:p>
            <a:pPr eaLnBrk="1" hangingPunct="1"/>
            <a:r>
              <a:rPr lang="en-US" sz="2800" smtClean="0"/>
              <a:t>To resolve anomalous behavior, physical clocks must be introduced to the system.</a:t>
            </a:r>
          </a:p>
          <a:p>
            <a:pPr eaLnBrk="1" hangingPunct="1"/>
            <a:r>
              <a:rPr lang="en-US" sz="2800" smtClean="0"/>
              <a:t>Let </a:t>
            </a:r>
            <a:r>
              <a:rPr lang="en-US" sz="2800" b="1" smtClean="0"/>
              <a:t>G</a:t>
            </a:r>
            <a:r>
              <a:rPr lang="en-US" sz="2800" smtClean="0"/>
              <a:t> be the set of all system events</a:t>
            </a:r>
          </a:p>
          <a:p>
            <a:pPr eaLnBrk="1" hangingPunct="1"/>
            <a:r>
              <a:rPr lang="en-US" sz="2800" smtClean="0"/>
              <a:t>Let </a:t>
            </a:r>
            <a:r>
              <a:rPr lang="en-US" sz="2800" b="1" smtClean="0"/>
              <a:t>G’</a:t>
            </a:r>
            <a:r>
              <a:rPr lang="en-US" sz="2800" smtClean="0"/>
              <a:t> be the set of all system events together with all relevant external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28775"/>
            <a:ext cx="7391400" cy="411480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Distributed Systems</a:t>
            </a:r>
          </a:p>
          <a:p>
            <a:pPr eaLnBrk="1" hangingPunct="1">
              <a:defRPr/>
            </a:pPr>
            <a:r>
              <a:rPr lang="en-US" dirty="0" smtClean="0"/>
              <a:t>Spatially separated processes</a:t>
            </a:r>
          </a:p>
          <a:p>
            <a:pPr eaLnBrk="1" hangingPunct="1">
              <a:defRPr/>
            </a:pPr>
            <a:r>
              <a:rPr lang="en-US" dirty="0" smtClean="0"/>
              <a:t>Processes communicate through messages</a:t>
            </a:r>
          </a:p>
          <a:p>
            <a:pPr eaLnBrk="1" hangingPunct="1">
              <a:defRPr/>
            </a:pPr>
            <a:r>
              <a:rPr lang="en-US" dirty="0" smtClean="0"/>
              <a:t>Message delays are not negligible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</a:t>
            </a:r>
            <a:r>
              <a:rPr lang="en-US" i="1" smtClean="0"/>
              <a:t>→</a:t>
            </a:r>
            <a:r>
              <a:rPr lang="en-US" smtClean="0"/>
              <a:t> is the </a:t>
            </a:r>
            <a:r>
              <a:rPr lang="en-US" i="1" smtClean="0"/>
              <a:t>happened before</a:t>
            </a:r>
            <a:r>
              <a:rPr lang="en-US" smtClean="0"/>
              <a:t> relation for </a:t>
            </a:r>
            <a:r>
              <a:rPr lang="en-US" i="1" smtClean="0"/>
              <a:t>G</a:t>
            </a:r>
            <a:r>
              <a:rPr lang="en-US" smtClean="0"/>
              <a:t>, then let the </a:t>
            </a:r>
            <a:r>
              <a:rPr lang="en-US" i="1" smtClean="0"/>
              <a:t>happened before</a:t>
            </a:r>
            <a:r>
              <a:rPr lang="en-US" smtClean="0"/>
              <a:t> relation for </a:t>
            </a:r>
            <a:r>
              <a:rPr lang="en-US" i="1" smtClean="0"/>
              <a:t>G’ be </a:t>
            </a:r>
            <a:r>
              <a:rPr lang="en-US" i="1" smtClean="0">
                <a:ea typeface="ＭＳ ゴシック" pitchFamily="20" charset="-128"/>
              </a:rPr>
              <a:t>“➝”</a:t>
            </a:r>
            <a:endParaRPr lang="en-US" i="1" smtClean="0"/>
          </a:p>
          <a:p>
            <a:pPr eaLnBrk="1" hangingPunct="1"/>
            <a:r>
              <a:rPr lang="en-US" i="1" smtClean="0"/>
              <a:t>Strong Clock Condition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For any events </a:t>
            </a:r>
            <a:r>
              <a:rPr lang="en-US" i="1" smtClean="0"/>
              <a:t>a</a:t>
            </a:r>
            <a:r>
              <a:rPr lang="en-US" smtClean="0"/>
              <a:t> and </a:t>
            </a:r>
            <a:r>
              <a:rPr lang="en-US" i="1" smtClean="0"/>
              <a:t>b</a:t>
            </a:r>
            <a:r>
              <a:rPr lang="en-US" smtClean="0"/>
              <a:t> in </a:t>
            </a:r>
            <a:r>
              <a:rPr lang="en-US" i="1" smtClean="0"/>
              <a:t>G’</a:t>
            </a:r>
            <a:r>
              <a:rPr lang="en-US" smtClean="0"/>
              <a:t>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		If </a:t>
            </a:r>
            <a:r>
              <a:rPr lang="en-US" i="1" smtClean="0"/>
              <a:t>a</a:t>
            </a:r>
            <a:r>
              <a:rPr lang="en-US" i="1" smtClean="0">
                <a:ea typeface="ＭＳ ゴシック" pitchFamily="20" charset="-128"/>
              </a:rPr>
              <a:t>➝</a:t>
            </a:r>
            <a:r>
              <a:rPr lang="en-US" i="1" smtClean="0"/>
              <a:t> b</a:t>
            </a:r>
            <a:r>
              <a:rPr lang="en-US" smtClean="0"/>
              <a:t> then </a:t>
            </a:r>
            <a:r>
              <a:rPr lang="en-US" i="1" smtClean="0"/>
              <a:t>C(a) &lt; C(b)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95400" y="414338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9pPr>
          </a:lstStyle>
          <a:p>
            <a:pPr eaLnBrk="1" hangingPunct="1">
              <a:defRPr/>
            </a:pPr>
            <a:r>
              <a:rPr lang="en-US" kern="0" smtClean="0"/>
              <a:t>Anomalous Behavior</a:t>
            </a:r>
            <a:endParaRPr 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838200"/>
          </a:xfrm>
        </p:spPr>
        <p:txBody>
          <a:bodyPr/>
          <a:lstStyle/>
          <a:p>
            <a:pPr eaLnBrk="1" hangingPunct="1"/>
            <a:r>
              <a:rPr lang="en-US" smtClean="0"/>
              <a:t>Physical Clocks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391400" cy="4572000"/>
          </a:xfrm>
        </p:spPr>
        <p:txBody>
          <a:bodyPr/>
          <a:lstStyle/>
          <a:p>
            <a:pPr eaLnBrk="1" hangingPunct="1"/>
            <a:r>
              <a:rPr lang="en-US" smtClean="0"/>
              <a:t>Let </a:t>
            </a:r>
            <a:r>
              <a:rPr lang="en-US" i="1" smtClean="0"/>
              <a:t>C</a:t>
            </a:r>
            <a:r>
              <a:rPr lang="en-US" i="1" baseline="-25000" smtClean="0"/>
              <a:t>i</a:t>
            </a:r>
            <a:r>
              <a:rPr lang="en-US" i="1" smtClean="0"/>
              <a:t>(t)</a:t>
            </a:r>
            <a:r>
              <a:rPr lang="en-US" smtClean="0"/>
              <a:t> be the reading of clock </a:t>
            </a:r>
            <a:r>
              <a:rPr lang="en-US" i="1" smtClean="0"/>
              <a:t>C</a:t>
            </a:r>
            <a:r>
              <a:rPr lang="en-US" i="1" baseline="-25000" smtClean="0"/>
              <a:t>i</a:t>
            </a:r>
            <a:r>
              <a:rPr lang="en-US" smtClean="0"/>
              <a:t> at physical time </a:t>
            </a:r>
            <a:r>
              <a:rPr lang="en-US" i="1" smtClean="0"/>
              <a:t>t</a:t>
            </a:r>
          </a:p>
          <a:p>
            <a:pPr eaLnBrk="1" hangingPunct="1"/>
            <a:r>
              <a:rPr lang="en-US" smtClean="0"/>
              <a:t>We assume a continuous clock where </a:t>
            </a:r>
            <a:r>
              <a:rPr lang="en-US" i="1" smtClean="0"/>
              <a:t>C</a:t>
            </a:r>
            <a:r>
              <a:rPr lang="en-US" i="1" baseline="-25000" smtClean="0"/>
              <a:t>i</a:t>
            </a:r>
            <a:r>
              <a:rPr lang="en-US" i="1" smtClean="0"/>
              <a:t>(t)</a:t>
            </a:r>
            <a:r>
              <a:rPr lang="en-US" smtClean="0"/>
              <a:t> is a differentiable function of t (continuous except for jumps where the clock is reset).</a:t>
            </a:r>
          </a:p>
          <a:p>
            <a:pPr lvl="2" eaLnBrk="1" hangingPunct="1"/>
            <a:r>
              <a:rPr lang="en-US" smtClean="0"/>
              <a:t>Thus, </a:t>
            </a:r>
            <a:r>
              <a:rPr lang="en-US" i="1" smtClean="0"/>
              <a:t>dC</a:t>
            </a:r>
            <a:r>
              <a:rPr lang="en-US" i="1" baseline="-25000" smtClean="0"/>
              <a:t>i</a:t>
            </a:r>
            <a:r>
              <a:rPr lang="en-US" i="1" smtClean="0"/>
              <a:t>(t)/dt</a:t>
            </a:r>
            <a:r>
              <a:rPr lang="en-US" smtClean="0"/>
              <a:t> ≈1 for all </a:t>
            </a:r>
            <a:r>
              <a:rPr lang="en-US" i="1" smtClean="0"/>
              <a:t>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Clocks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dC</a:t>
            </a:r>
            <a:r>
              <a:rPr lang="en-US" i="1" baseline="-25000" smtClean="0"/>
              <a:t>i</a:t>
            </a:r>
            <a:r>
              <a:rPr lang="en-US" i="1" smtClean="0"/>
              <a:t>(t)/dt </a:t>
            </a:r>
            <a:r>
              <a:rPr lang="en-US" smtClean="0"/>
              <a:t>is the rate at which clock</a:t>
            </a:r>
            <a:r>
              <a:rPr lang="en-US" i="1" smtClean="0"/>
              <a:t> C</a:t>
            </a:r>
            <a:r>
              <a:rPr lang="en-US" i="1" baseline="-25000" smtClean="0"/>
              <a:t>i </a:t>
            </a:r>
            <a:r>
              <a:rPr lang="en-US" smtClean="0"/>
              <a:t>is running at time</a:t>
            </a:r>
            <a:r>
              <a:rPr lang="en-US" i="1" smtClean="0"/>
              <a:t> t</a:t>
            </a:r>
            <a:endParaRPr lang="en-US" smtClean="0"/>
          </a:p>
          <a:p>
            <a:pPr eaLnBrk="1" hangingPunct="1"/>
            <a:r>
              <a:rPr lang="en-US" smtClean="0"/>
              <a:t>PC1: We assume there exists a constant</a:t>
            </a:r>
            <a:br>
              <a:rPr lang="en-US" smtClean="0"/>
            </a:br>
            <a:r>
              <a:rPr lang="en-US" smtClean="0"/>
              <a:t>κ &lt;&lt; 1 such that for all i: </a:t>
            </a:r>
            <a:br>
              <a:rPr lang="en-US" smtClean="0"/>
            </a:br>
            <a:r>
              <a:rPr lang="en-US" smtClean="0"/>
              <a:t>| </a:t>
            </a:r>
            <a:r>
              <a:rPr lang="en-US" i="1" smtClean="0"/>
              <a:t>dC</a:t>
            </a:r>
            <a:r>
              <a:rPr lang="en-US" i="1" baseline="-25000" smtClean="0"/>
              <a:t>i</a:t>
            </a:r>
            <a:r>
              <a:rPr lang="en-US" i="1" smtClean="0"/>
              <a:t>(t)/dt</a:t>
            </a:r>
            <a:r>
              <a:rPr lang="en-US" smtClean="0"/>
              <a:t> -1 | &lt; κ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*For typical quartz crystal clocks κ ≤ 10</a:t>
            </a:r>
            <a:r>
              <a:rPr lang="en-US" baseline="30000" smtClean="0"/>
              <a:t>-6</a:t>
            </a:r>
          </a:p>
          <a:p>
            <a:pPr lvl="1" eaLnBrk="1" hangingPunct="1">
              <a:buFont typeface="Wingdings" pitchFamily="2" charset="2"/>
              <a:buNone/>
            </a:pPr>
            <a:endParaRPr lang="en-US" baseline="300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baseline="30000" smtClean="0"/>
              <a:t>	Thus we can assume our physical clocks run at approximately the correct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22288"/>
            <a:ext cx="7162800" cy="838200"/>
          </a:xfrm>
        </p:spPr>
        <p:txBody>
          <a:bodyPr/>
          <a:lstStyle/>
          <a:p>
            <a:pPr eaLnBrk="1" hangingPunct="1"/>
            <a:r>
              <a:rPr lang="en-US" smtClean="0"/>
              <a:t>Physical Clocks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12888"/>
            <a:ext cx="73914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We need our clocks to be synchronized so that </a:t>
            </a:r>
            <a:r>
              <a:rPr lang="en-US" sz="2800" i="1" smtClean="0"/>
              <a:t>C</a:t>
            </a:r>
            <a:r>
              <a:rPr lang="en-US" sz="2800" i="1" baseline="-25000" smtClean="0"/>
              <a:t>i</a:t>
            </a:r>
            <a:r>
              <a:rPr lang="en-US" sz="2800" i="1" smtClean="0"/>
              <a:t>(t) ≈ C</a:t>
            </a:r>
            <a:r>
              <a:rPr lang="en-US" sz="2800" i="1" baseline="-25000" smtClean="0"/>
              <a:t>k</a:t>
            </a:r>
            <a:r>
              <a:rPr lang="en-US" sz="2800" i="1" smtClean="0"/>
              <a:t>(t)</a:t>
            </a:r>
            <a:r>
              <a:rPr lang="en-US" sz="2800" smtClean="0"/>
              <a:t> for all </a:t>
            </a:r>
            <a:r>
              <a:rPr lang="en-US" sz="2800" i="1" smtClean="0"/>
              <a:t>i</a:t>
            </a:r>
            <a:r>
              <a:rPr lang="en-US" sz="2800" smtClean="0"/>
              <a:t>, </a:t>
            </a:r>
            <a:r>
              <a:rPr lang="en-US" sz="2800" i="1" smtClean="0"/>
              <a:t>k</a:t>
            </a:r>
            <a:r>
              <a:rPr lang="en-US" sz="2800" smtClean="0"/>
              <a:t>, and </a:t>
            </a:r>
            <a:r>
              <a:rPr lang="en-US" sz="2800" i="1" smtClean="0"/>
              <a:t>t</a:t>
            </a:r>
          </a:p>
          <a:p>
            <a:pPr eaLnBrk="1" hangingPunct="1"/>
            <a:r>
              <a:rPr lang="en-US" sz="2800" smtClean="0"/>
              <a:t>Thus, there must be a sufficiently small constant ε so that the following holds:</a:t>
            </a:r>
          </a:p>
          <a:p>
            <a:pPr lvl="1" eaLnBrk="1" hangingPunct="1"/>
            <a:r>
              <a:rPr lang="en-US" sz="2400" smtClean="0"/>
              <a:t>PC2: For all </a:t>
            </a:r>
            <a:r>
              <a:rPr lang="en-US" sz="2400" i="1" smtClean="0"/>
              <a:t>i</a:t>
            </a:r>
            <a:r>
              <a:rPr lang="en-US" sz="2400" smtClean="0"/>
              <a:t>, </a:t>
            </a:r>
            <a:r>
              <a:rPr lang="en-US" sz="2400" i="1" smtClean="0"/>
              <a:t>k</a:t>
            </a:r>
            <a:r>
              <a:rPr lang="en-US" sz="2400" smtClean="0"/>
              <a:t>,: | </a:t>
            </a:r>
            <a:r>
              <a:rPr lang="en-US" sz="2400" i="1" smtClean="0"/>
              <a:t>C</a:t>
            </a:r>
            <a:r>
              <a:rPr lang="en-US" sz="2400" i="1" baseline="-25000" smtClean="0"/>
              <a:t>i</a:t>
            </a:r>
            <a:r>
              <a:rPr lang="en-US" sz="2400" i="1" smtClean="0"/>
              <a:t>(t)</a:t>
            </a:r>
            <a:r>
              <a:rPr lang="en-US" sz="2400" smtClean="0"/>
              <a:t> - </a:t>
            </a:r>
            <a:r>
              <a:rPr lang="en-US" sz="2400" i="1" smtClean="0"/>
              <a:t>C</a:t>
            </a:r>
            <a:r>
              <a:rPr lang="en-US" sz="2400" i="1" baseline="-25000" smtClean="0"/>
              <a:t>k</a:t>
            </a:r>
            <a:r>
              <a:rPr lang="en-US" sz="2400" i="1" smtClean="0"/>
              <a:t>(t) |</a:t>
            </a:r>
            <a:r>
              <a:rPr lang="en-US" sz="2400" smtClean="0"/>
              <a:t> &lt; ε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800" smtClean="0"/>
              <a:t>We must make sure that </a:t>
            </a:r>
            <a:r>
              <a:rPr lang="en-US" sz="2500" smtClean="0"/>
              <a:t>| </a:t>
            </a:r>
            <a:r>
              <a:rPr lang="en-US" sz="2500" i="1" smtClean="0"/>
              <a:t>C</a:t>
            </a:r>
            <a:r>
              <a:rPr lang="en-US" sz="2500" i="1" baseline="-25000" smtClean="0"/>
              <a:t>i</a:t>
            </a:r>
            <a:r>
              <a:rPr lang="en-US" sz="2500" i="1" smtClean="0"/>
              <a:t>(t)</a:t>
            </a:r>
            <a:r>
              <a:rPr lang="en-US" sz="2500" smtClean="0"/>
              <a:t> - </a:t>
            </a:r>
            <a:r>
              <a:rPr lang="en-US" sz="2500" i="1" smtClean="0"/>
              <a:t>C</a:t>
            </a:r>
            <a:r>
              <a:rPr lang="en-US" sz="2500" i="1" baseline="-25000" smtClean="0"/>
              <a:t>k</a:t>
            </a:r>
            <a:r>
              <a:rPr lang="en-US" sz="2500" i="1" smtClean="0"/>
              <a:t>(t) |</a:t>
            </a:r>
            <a:r>
              <a:rPr lang="en-US" sz="2800" smtClean="0"/>
              <a:t> doesn’t exceed ε over time otherwise anomalous behavior could occur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Clocks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26375" cy="4114800"/>
          </a:xfrm>
        </p:spPr>
        <p:txBody>
          <a:bodyPr/>
          <a:lstStyle/>
          <a:p>
            <a:pPr eaLnBrk="1" hangingPunct="1"/>
            <a:r>
              <a:rPr lang="en-US" smtClean="0"/>
              <a:t>Let µ be </a:t>
            </a:r>
            <a:r>
              <a:rPr lang="en-US" altLang="ja-JP" smtClean="0"/>
              <a:t>less than the shortest transmission time for inter process messages</a:t>
            </a:r>
          </a:p>
          <a:p>
            <a:pPr eaLnBrk="1" hangingPunct="1"/>
            <a:r>
              <a:rPr lang="en-US" altLang="ja-JP" smtClean="0"/>
              <a:t>To avoid anomalous behavior we must ensure: </a:t>
            </a:r>
            <a:r>
              <a:rPr lang="en-US" smtClean="0"/>
              <a:t> </a:t>
            </a:r>
            <a:r>
              <a:rPr lang="en-US" i="1" smtClean="0"/>
              <a:t>C</a:t>
            </a:r>
            <a:r>
              <a:rPr lang="en-US" i="1" baseline="-25000" smtClean="0"/>
              <a:t>i</a:t>
            </a:r>
            <a:r>
              <a:rPr lang="en-US" i="1" smtClean="0"/>
              <a:t>(t +µ)</a:t>
            </a:r>
            <a:r>
              <a:rPr lang="en-US" smtClean="0"/>
              <a:t> - </a:t>
            </a:r>
            <a:r>
              <a:rPr lang="en-US" i="1" smtClean="0"/>
              <a:t>C</a:t>
            </a:r>
            <a:r>
              <a:rPr lang="en-US" i="1" baseline="-25000" smtClean="0"/>
              <a:t>k</a:t>
            </a:r>
            <a:r>
              <a:rPr lang="en-US" i="1" smtClean="0"/>
              <a:t>(t) &gt; 0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Clocks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 assume that when a clock is reset it can only be set forward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PC1 implies:  </a:t>
            </a:r>
            <a:r>
              <a:rPr lang="en-US" i="1" smtClean="0"/>
              <a:t>C</a:t>
            </a:r>
            <a:r>
              <a:rPr lang="en-US" i="1" baseline="-25000" smtClean="0"/>
              <a:t>i</a:t>
            </a:r>
            <a:r>
              <a:rPr lang="en-US" i="1" smtClean="0"/>
              <a:t>(t + µ) - C</a:t>
            </a:r>
            <a:r>
              <a:rPr lang="en-US" i="1" baseline="-25000" smtClean="0"/>
              <a:t>i</a:t>
            </a:r>
            <a:r>
              <a:rPr lang="en-US" i="1" smtClean="0"/>
              <a:t>(t) &gt; (1 - κ)µ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Using PC2 it can be shown that: </a:t>
            </a:r>
            <a:br>
              <a:rPr lang="en-US" smtClean="0"/>
            </a:br>
            <a:r>
              <a:rPr lang="en-US" i="1" smtClean="0"/>
              <a:t>C</a:t>
            </a:r>
            <a:r>
              <a:rPr lang="en-US" i="1" baseline="-25000" smtClean="0"/>
              <a:t>i</a:t>
            </a:r>
            <a:r>
              <a:rPr lang="en-US" i="1" smtClean="0"/>
              <a:t>(t + µ) - C</a:t>
            </a:r>
            <a:r>
              <a:rPr lang="en-US" i="1" baseline="-25000" smtClean="0"/>
              <a:t>k</a:t>
            </a:r>
            <a:r>
              <a:rPr lang="en-US" i="1" smtClean="0"/>
              <a:t>(t) &gt; 0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if </a:t>
            </a:r>
            <a:r>
              <a:rPr lang="en-US" i="1" smtClean="0"/>
              <a:t>ε ≤ (1 - κ)µ</a:t>
            </a:r>
            <a:r>
              <a:rPr lang="en-US" smtClean="0"/>
              <a:t> holds.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Clocks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391400" cy="1808163"/>
          </a:xfrm>
        </p:spPr>
        <p:txBody>
          <a:bodyPr/>
          <a:lstStyle/>
          <a:p>
            <a:pPr eaLnBrk="1" hangingPunct="1"/>
            <a:r>
              <a:rPr lang="en-US" smtClean="0"/>
              <a:t>We now specialize implementation rules 1 and 2 to make sure that PC2: </a:t>
            </a:r>
            <a:br>
              <a:rPr lang="en-US" smtClean="0"/>
            </a:br>
            <a:r>
              <a:rPr lang="en-US" smtClean="0"/>
              <a:t>|</a:t>
            </a:r>
            <a:r>
              <a:rPr lang="en-US" i="1" smtClean="0"/>
              <a:t>C</a:t>
            </a:r>
            <a:r>
              <a:rPr lang="en-US" i="1" baseline="-25000" smtClean="0"/>
              <a:t>i</a:t>
            </a:r>
            <a:r>
              <a:rPr lang="en-US" i="1" smtClean="0"/>
              <a:t>(t)</a:t>
            </a:r>
            <a:r>
              <a:rPr lang="en-US" smtClean="0"/>
              <a:t>-</a:t>
            </a:r>
            <a:r>
              <a:rPr lang="en-US" i="1" smtClean="0"/>
              <a:t>C</a:t>
            </a:r>
            <a:r>
              <a:rPr lang="en-US" i="1" baseline="-25000" smtClean="0"/>
              <a:t>k</a:t>
            </a:r>
            <a:r>
              <a:rPr lang="en-US" i="1" smtClean="0"/>
              <a:t>(t)|</a:t>
            </a:r>
            <a:r>
              <a:rPr lang="en-US" smtClean="0"/>
              <a:t> &lt; ε holds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838200"/>
          </a:xfrm>
        </p:spPr>
        <p:txBody>
          <a:bodyPr/>
          <a:lstStyle/>
          <a:p>
            <a:pPr eaLnBrk="1" hangingPunct="1"/>
            <a:r>
              <a:rPr lang="en-US" smtClean="0"/>
              <a:t>Physical Clocks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543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IR1’: If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does not receive a message at physical time </a:t>
            </a:r>
            <a:r>
              <a:rPr lang="en-US" i="1" dirty="0" smtClean="0"/>
              <a:t>t</a:t>
            </a:r>
            <a:r>
              <a:rPr lang="en-US" dirty="0" smtClean="0"/>
              <a:t> then</a:t>
            </a:r>
            <a:r>
              <a:rPr lang="en-US" i="1" dirty="0" smtClean="0"/>
              <a:t>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differentiable at </a:t>
            </a:r>
            <a:r>
              <a:rPr lang="en-US" i="1" dirty="0" smtClean="0"/>
              <a:t>t</a:t>
            </a:r>
            <a:r>
              <a:rPr lang="en-US" dirty="0" smtClean="0"/>
              <a:t> and </a:t>
            </a:r>
            <a:r>
              <a:rPr lang="en-US" i="1" dirty="0" err="1" smtClean="0"/>
              <a:t>dC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(t)/</a:t>
            </a:r>
            <a:r>
              <a:rPr lang="en-US" i="1" dirty="0" err="1" smtClean="0"/>
              <a:t>dt</a:t>
            </a:r>
            <a:r>
              <a:rPr lang="en-US" i="1" dirty="0" smtClean="0"/>
              <a:t> &gt; 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IR2’: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A) If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sends a message </a:t>
            </a:r>
            <a:r>
              <a:rPr lang="en-US" i="1" dirty="0" smtClean="0"/>
              <a:t>m</a:t>
            </a:r>
            <a:r>
              <a:rPr lang="en-US" dirty="0" smtClean="0"/>
              <a:t> at physical time </a:t>
            </a:r>
            <a:r>
              <a:rPr lang="en-US" i="1" dirty="0" smtClean="0"/>
              <a:t>t</a:t>
            </a:r>
            <a:r>
              <a:rPr lang="en-US" dirty="0" smtClean="0"/>
              <a:t> then </a:t>
            </a:r>
            <a:r>
              <a:rPr lang="en-US" i="1" dirty="0" smtClean="0"/>
              <a:t>m</a:t>
            </a:r>
            <a:r>
              <a:rPr lang="en-US" dirty="0" smtClean="0"/>
              <a:t> contains a timestamp </a:t>
            </a:r>
            <a:r>
              <a:rPr lang="en-US" i="1" dirty="0" smtClean="0"/>
              <a:t>T</a:t>
            </a:r>
            <a:r>
              <a:rPr lang="en-US" i="1" baseline="-25000" dirty="0" smtClean="0"/>
              <a:t>m</a:t>
            </a:r>
            <a:r>
              <a:rPr lang="en-US" i="1" dirty="0" smtClean="0"/>
              <a:t> = 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(t)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B) On receiving a message m at time </a:t>
            </a:r>
            <a:r>
              <a:rPr lang="en-US" i="1" dirty="0" smtClean="0"/>
              <a:t>t’</a:t>
            </a:r>
            <a:r>
              <a:rPr lang="en-US" dirty="0" smtClean="0"/>
              <a:t>, process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sets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(t’)</a:t>
            </a:r>
            <a:r>
              <a:rPr lang="en-US" dirty="0" smtClean="0"/>
              <a:t> equal to </a:t>
            </a:r>
            <a:br>
              <a:rPr lang="en-US" dirty="0" smtClean="0"/>
            </a:br>
            <a:r>
              <a:rPr lang="en-US" dirty="0" smtClean="0"/>
              <a:t>MAX(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(t’), T</a:t>
            </a:r>
            <a:r>
              <a:rPr lang="en-US" i="1" baseline="-25000" dirty="0" smtClean="0"/>
              <a:t>m</a:t>
            </a:r>
            <a:r>
              <a:rPr lang="en-US" i="1" dirty="0" smtClean="0"/>
              <a:t> + µ</a:t>
            </a:r>
            <a:r>
              <a:rPr lang="en-US" i="1" baseline="-25000" dirty="0" smtClean="0"/>
              <a:t>m</a:t>
            </a:r>
            <a:r>
              <a:rPr lang="en-US" dirty="0" smtClean="0"/>
              <a:t>)</a:t>
            </a: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609600"/>
          </a:xfrm>
        </p:spPr>
        <p:txBody>
          <a:bodyPr/>
          <a:lstStyle/>
          <a:p>
            <a:pPr eaLnBrk="1" hangingPunct="1"/>
            <a:r>
              <a:rPr lang="en-US" smtClean="0"/>
              <a:t>Physical Clocks</a:t>
            </a:r>
          </a:p>
        </p:txBody>
      </p:sp>
      <p:pic>
        <p:nvPicPr>
          <p:cNvPr id="39939" name="Picture 4" descr="physical clo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6705600" cy="56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81000"/>
            <a:ext cx="8497887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Do IR1’ and IR2’ achieve strong clock condition?</a:t>
            </a:r>
          </a:p>
        </p:txBody>
      </p:sp>
      <p:pic>
        <p:nvPicPr>
          <p:cNvPr id="40963" name="Picture 4" descr="physical clo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6705600" cy="56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we decide on the order in which the various events happen? </a:t>
            </a:r>
          </a:p>
          <a:p>
            <a:pPr lvl="1" eaLnBrk="1" hangingPunct="1"/>
            <a:r>
              <a:rPr lang="en-US" smtClean="0"/>
              <a:t>That is, how can we produce a system wide total ordering of events?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IR1’ and IR2’ </a:t>
            </a:r>
            <a:br>
              <a:rPr lang="en-US" smtClean="0"/>
            </a:br>
            <a:r>
              <a:rPr lang="en-US" smtClean="0"/>
              <a:t>for achieving PC2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66800" y="1981200"/>
            <a:ext cx="7969696" cy="4114800"/>
          </a:xfrm>
          <a:blipFill rotWithShape="1">
            <a:blip r:embed="rId3"/>
            <a:stretch>
              <a:fillRect l="-1071" t="-148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Lampor</a:t>
            </a:r>
            <a:r>
              <a:rPr lang="en-US" dirty="0" smtClean="0"/>
              <a:t>t paper summery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Knowing the absolute time is not necessary. </a:t>
            </a:r>
            <a:br>
              <a:rPr lang="en-US" sz="2400" dirty="0" smtClean="0"/>
            </a:br>
            <a:r>
              <a:rPr lang="en-US" sz="2400" dirty="0" smtClean="0"/>
              <a:t>Logical clocks can be used for ordering purposes.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exists an invariant partial ordering of all the events in a distributed system.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 can extend that partial ordering into a total ordering, and use that total ordering to solve synchronization problems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total ordering is somewhat arbitrary and can cause anomalous behavior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Anomalous behavior can be prevented by introducing physical time into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with Lamport Clocks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391400" cy="2887960"/>
          </a:xfrm>
        </p:spPr>
        <p:txBody>
          <a:bodyPr/>
          <a:lstStyle/>
          <a:p>
            <a:r>
              <a:rPr lang="en-US" sz="2400" dirty="0" smtClean="0"/>
              <a:t>With </a:t>
            </a:r>
            <a:r>
              <a:rPr lang="en-US" sz="2400" dirty="0" err="1" smtClean="0"/>
              <a:t>Lamport’s</a:t>
            </a:r>
            <a:r>
              <a:rPr lang="en-US" sz="2400" dirty="0" smtClean="0"/>
              <a:t> clocks, one cannot directly compare the timestamps of two events to determine their precedence relationship.</a:t>
            </a:r>
          </a:p>
          <a:p>
            <a:pPr lvl="1"/>
            <a:r>
              <a:rPr lang="en-US" sz="2000" dirty="0" smtClean="0"/>
              <a:t>If C(a) </a:t>
            </a:r>
            <a:r>
              <a:rPr lang="en-US" sz="2000" dirty="0" smtClean="0">
                <a:cs typeface="Times New Roman" charset="0"/>
              </a:rPr>
              <a:t>&lt; C(b) we cannot know if </a:t>
            </a:r>
            <a:r>
              <a:rPr lang="en-US" sz="2000" i="1" dirty="0" smtClean="0"/>
              <a:t>a </a:t>
            </a:r>
            <a:r>
              <a:rPr lang="en-US" sz="2000" i="1" dirty="0" smtClean="0">
                <a:sym typeface="Symbol" pitchFamily="18" charset="2"/>
              </a:rPr>
              <a:t> b</a:t>
            </a:r>
            <a:r>
              <a:rPr lang="en-US" sz="2000" dirty="0" smtClean="0">
                <a:sym typeface="Symbol" pitchFamily="18" charset="2"/>
              </a:rPr>
              <a:t> or not.</a:t>
            </a:r>
            <a:endParaRPr lang="en-US" sz="2400" dirty="0" smtClean="0"/>
          </a:p>
          <a:p>
            <a:r>
              <a:rPr lang="en-US" sz="2400" dirty="0" smtClean="0"/>
              <a:t>Causal consistency: </a:t>
            </a:r>
            <a:r>
              <a:rPr lang="en-US" sz="2400" dirty="0"/>
              <a:t>causally </a:t>
            </a:r>
            <a:r>
              <a:rPr lang="en-US" sz="2400" dirty="0" smtClean="0"/>
              <a:t>related events </a:t>
            </a:r>
            <a:r>
              <a:rPr lang="en-US" sz="2400" dirty="0"/>
              <a:t>are seen by every node of the system in the same order</a:t>
            </a:r>
            <a:endParaRPr lang="en-US" sz="2400" dirty="0" smtClean="0"/>
          </a:p>
          <a:p>
            <a:r>
              <a:rPr lang="en-US" sz="2400" dirty="0" smtClean="0"/>
              <a:t>Lamport </a:t>
            </a:r>
            <a:r>
              <a:rPr lang="en-US" sz="2400" dirty="0"/>
              <a:t>timestamps do not capture </a:t>
            </a:r>
            <a:r>
              <a:rPr lang="en-US" sz="2400" dirty="0" smtClean="0"/>
              <a:t>causal consistency.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5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Line 3"/>
          <p:cNvSpPr>
            <a:spLocks noChangeShapeType="1"/>
          </p:cNvSpPr>
          <p:nvPr/>
        </p:nvSpPr>
        <p:spPr bwMode="auto">
          <a:xfrm>
            <a:off x="4232275" y="2387932"/>
            <a:ext cx="0" cy="34173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0" name="Oval 4"/>
          <p:cNvSpPr>
            <a:spLocks noChangeArrowheads="1"/>
          </p:cNvSpPr>
          <p:nvPr/>
        </p:nvSpPr>
        <p:spPr bwMode="auto">
          <a:xfrm>
            <a:off x="4114800" y="5544398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4098925" y="1958107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P2</a:t>
            </a:r>
          </a:p>
        </p:txBody>
      </p:sp>
      <p:sp>
        <p:nvSpPr>
          <p:cNvPr id="659464" name="Oval 8"/>
          <p:cNvSpPr>
            <a:spLocks noChangeArrowheads="1"/>
          </p:cNvSpPr>
          <p:nvPr/>
        </p:nvSpPr>
        <p:spPr bwMode="auto">
          <a:xfrm>
            <a:off x="4114800" y="49025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6" name="Line 10"/>
          <p:cNvSpPr>
            <a:spLocks noChangeShapeType="1"/>
          </p:cNvSpPr>
          <p:nvPr/>
        </p:nvSpPr>
        <p:spPr bwMode="auto">
          <a:xfrm>
            <a:off x="1630363" y="2499057"/>
            <a:ext cx="0" cy="33062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7" name="Oval 11"/>
          <p:cNvSpPr>
            <a:spLocks noChangeArrowheads="1"/>
          </p:cNvSpPr>
          <p:nvPr/>
        </p:nvSpPr>
        <p:spPr bwMode="auto">
          <a:xfrm>
            <a:off x="1554163" y="2727657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9" name="Text Box 13"/>
          <p:cNvSpPr txBox="1">
            <a:spLocks noChangeArrowheads="1"/>
          </p:cNvSpPr>
          <p:nvPr/>
        </p:nvSpPr>
        <p:spPr bwMode="auto">
          <a:xfrm>
            <a:off x="1246103" y="25969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AU" sz="1800">
                <a:latin typeface="Arial" charset="0"/>
              </a:rPr>
              <a:t>a</a:t>
            </a:r>
          </a:p>
        </p:txBody>
      </p:sp>
      <p:sp>
        <p:nvSpPr>
          <p:cNvPr id="659471" name="Text Box 15"/>
          <p:cNvSpPr txBox="1">
            <a:spLocks noChangeArrowheads="1"/>
          </p:cNvSpPr>
          <p:nvPr/>
        </p:nvSpPr>
        <p:spPr bwMode="auto">
          <a:xfrm>
            <a:off x="1371600" y="1930732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P1</a:t>
            </a:r>
          </a:p>
        </p:txBody>
      </p:sp>
      <p:sp>
        <p:nvSpPr>
          <p:cNvPr id="659477" name="Text Box 21"/>
          <p:cNvSpPr txBox="1">
            <a:spLocks noChangeArrowheads="1"/>
          </p:cNvSpPr>
          <p:nvPr/>
        </p:nvSpPr>
        <p:spPr bwMode="auto">
          <a:xfrm>
            <a:off x="3810000" y="55799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659481" name="Text Box 25"/>
          <p:cNvSpPr txBox="1">
            <a:spLocks noChangeArrowheads="1"/>
          </p:cNvSpPr>
          <p:nvPr/>
        </p:nvSpPr>
        <p:spPr bwMode="auto">
          <a:xfrm>
            <a:off x="6400800" y="1979548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P3</a:t>
            </a:r>
          </a:p>
        </p:txBody>
      </p:sp>
      <p:sp>
        <p:nvSpPr>
          <p:cNvPr id="659483" name="Text Box 27"/>
          <p:cNvSpPr txBox="1">
            <a:spLocks noChangeArrowheads="1"/>
          </p:cNvSpPr>
          <p:nvPr/>
        </p:nvSpPr>
        <p:spPr bwMode="auto">
          <a:xfrm>
            <a:off x="6172200" y="337853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</a:p>
        </p:txBody>
      </p:sp>
      <p:sp>
        <p:nvSpPr>
          <p:cNvPr id="659484" name="Line 28"/>
          <p:cNvSpPr>
            <a:spLocks noChangeShapeType="1"/>
          </p:cNvSpPr>
          <p:nvPr/>
        </p:nvSpPr>
        <p:spPr bwMode="auto">
          <a:xfrm flipH="1">
            <a:off x="6629400" y="2464132"/>
            <a:ext cx="3175" cy="3341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86" name="Oval 30"/>
          <p:cNvSpPr>
            <a:spLocks noChangeArrowheads="1"/>
          </p:cNvSpPr>
          <p:nvPr/>
        </p:nvSpPr>
        <p:spPr bwMode="auto">
          <a:xfrm>
            <a:off x="6553200" y="42167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87" name="Oval 31"/>
          <p:cNvSpPr>
            <a:spLocks noChangeArrowheads="1"/>
          </p:cNvSpPr>
          <p:nvPr/>
        </p:nvSpPr>
        <p:spPr bwMode="auto">
          <a:xfrm>
            <a:off x="6477000" y="35309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88" name="Text Box 32"/>
          <p:cNvSpPr txBox="1">
            <a:spLocks noChangeArrowheads="1"/>
          </p:cNvSpPr>
          <p:nvPr/>
        </p:nvSpPr>
        <p:spPr bwMode="auto">
          <a:xfrm>
            <a:off x="6275318" y="436510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g</a:t>
            </a:r>
          </a:p>
        </p:txBody>
      </p:sp>
      <p:sp>
        <p:nvSpPr>
          <p:cNvPr id="659493" name="Line 37"/>
          <p:cNvSpPr>
            <a:spLocks noChangeShapeType="1"/>
          </p:cNvSpPr>
          <p:nvPr/>
        </p:nvSpPr>
        <p:spPr bwMode="auto">
          <a:xfrm>
            <a:off x="1676400" y="2845132"/>
            <a:ext cx="2476500" cy="27754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494" name="Line 38"/>
          <p:cNvSpPr>
            <a:spLocks noChangeShapeType="1"/>
          </p:cNvSpPr>
          <p:nvPr/>
        </p:nvSpPr>
        <p:spPr bwMode="auto">
          <a:xfrm>
            <a:off x="1676400" y="2768932"/>
            <a:ext cx="487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495" name="Text Box 39"/>
          <p:cNvSpPr txBox="1">
            <a:spLocks noChangeArrowheads="1"/>
          </p:cNvSpPr>
          <p:nvPr/>
        </p:nvSpPr>
        <p:spPr bwMode="auto">
          <a:xfrm>
            <a:off x="789880" y="254299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659498" name="Text Box 42"/>
          <p:cNvSpPr txBox="1">
            <a:spLocks noChangeArrowheads="1"/>
          </p:cNvSpPr>
          <p:nvPr/>
        </p:nvSpPr>
        <p:spPr bwMode="auto">
          <a:xfrm>
            <a:off x="6858000" y="337853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659499" name="Text Box 43"/>
          <p:cNvSpPr txBox="1">
            <a:spLocks noChangeArrowheads="1"/>
          </p:cNvSpPr>
          <p:nvPr/>
        </p:nvSpPr>
        <p:spPr bwMode="auto">
          <a:xfrm>
            <a:off x="4419600" y="550794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5</a:t>
            </a:r>
            <a:endParaRPr lang="en-US" sz="1800" dirty="0"/>
          </a:p>
        </p:txBody>
      </p:sp>
      <p:sp>
        <p:nvSpPr>
          <p:cNvPr id="659500" name="Line 44"/>
          <p:cNvSpPr>
            <a:spLocks noChangeShapeType="1"/>
          </p:cNvSpPr>
          <p:nvPr/>
        </p:nvSpPr>
        <p:spPr bwMode="auto">
          <a:xfrm flipH="1">
            <a:off x="4267200" y="4369132"/>
            <a:ext cx="2362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501" name="Text Box 45"/>
          <p:cNvSpPr txBox="1">
            <a:spLocks noChangeArrowheads="1"/>
          </p:cNvSpPr>
          <p:nvPr/>
        </p:nvSpPr>
        <p:spPr bwMode="auto">
          <a:xfrm>
            <a:off x="6858000" y="406433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659502" name="Text Box 46"/>
          <p:cNvSpPr txBox="1">
            <a:spLocks noChangeArrowheads="1"/>
          </p:cNvSpPr>
          <p:nvPr/>
        </p:nvSpPr>
        <p:spPr bwMode="auto">
          <a:xfrm>
            <a:off x="4427984" y="486916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4</a:t>
            </a:r>
            <a:endParaRPr lang="en-US" sz="1800" dirty="0"/>
          </a:p>
        </p:txBody>
      </p:sp>
      <p:sp>
        <p:nvSpPr>
          <p:cNvPr id="659503" name="Text Box 47"/>
          <p:cNvSpPr txBox="1">
            <a:spLocks noChangeArrowheads="1"/>
          </p:cNvSpPr>
          <p:nvPr/>
        </p:nvSpPr>
        <p:spPr bwMode="auto">
          <a:xfrm>
            <a:off x="441325" y="2200607"/>
            <a:ext cx="9028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Post </a:t>
            </a:r>
            <a:r>
              <a:rPr lang="en-US" sz="1800" dirty="0" smtClean="0"/>
              <a:t>m</a:t>
            </a:r>
            <a:endParaRPr lang="en-US" sz="1800" dirty="0"/>
          </a:p>
        </p:txBody>
      </p:sp>
      <p:sp>
        <p:nvSpPr>
          <p:cNvPr id="659504" name="Text Box 48"/>
          <p:cNvSpPr txBox="1">
            <a:spLocks noChangeArrowheads="1"/>
          </p:cNvSpPr>
          <p:nvPr/>
        </p:nvSpPr>
        <p:spPr bwMode="auto">
          <a:xfrm>
            <a:off x="7759700" y="4064332"/>
            <a:ext cx="1031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Reply m</a:t>
            </a:r>
            <a:endParaRPr lang="en-US" sz="1800" dirty="0"/>
          </a:p>
        </p:txBody>
      </p:sp>
      <p:sp>
        <p:nvSpPr>
          <p:cNvPr id="659506" name="Text Box 50"/>
          <p:cNvSpPr txBox="1">
            <a:spLocks noChangeArrowheads="1"/>
          </p:cNvSpPr>
          <p:nvPr/>
        </p:nvSpPr>
        <p:spPr bwMode="auto">
          <a:xfrm>
            <a:off x="517526" y="5908675"/>
            <a:ext cx="7242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Clock condition holds, but P2 cannot know he is missing P1’s message</a:t>
            </a:r>
            <a:endParaRPr lang="en-US" dirty="0"/>
          </a:p>
        </p:txBody>
      </p:sp>
      <p:sp>
        <p:nvSpPr>
          <p:cNvPr id="659507" name="Oval 51"/>
          <p:cNvSpPr>
            <a:spLocks noChangeArrowheads="1"/>
          </p:cNvSpPr>
          <p:nvPr/>
        </p:nvSpPr>
        <p:spPr bwMode="auto">
          <a:xfrm>
            <a:off x="1600200" y="51311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508" name="Line 52"/>
          <p:cNvSpPr>
            <a:spLocks noChangeShapeType="1"/>
          </p:cNvSpPr>
          <p:nvPr/>
        </p:nvSpPr>
        <p:spPr bwMode="auto">
          <a:xfrm flipH="1">
            <a:off x="1676400" y="4292932"/>
            <a:ext cx="495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509" name="Text Box 53"/>
          <p:cNvSpPr txBox="1">
            <a:spLocks noChangeArrowheads="1"/>
          </p:cNvSpPr>
          <p:nvPr/>
        </p:nvSpPr>
        <p:spPr bwMode="auto">
          <a:xfrm>
            <a:off x="1203325" y="494380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659510" name="Text Box 54"/>
          <p:cNvSpPr txBox="1">
            <a:spLocks noChangeArrowheads="1"/>
          </p:cNvSpPr>
          <p:nvPr/>
        </p:nvSpPr>
        <p:spPr bwMode="auto">
          <a:xfrm>
            <a:off x="789880" y="494116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4</a:t>
            </a:r>
            <a:endParaRPr lang="en-US" sz="1800" dirty="0"/>
          </a:p>
        </p:txBody>
      </p:sp>
      <p:sp>
        <p:nvSpPr>
          <p:cNvPr id="659511" name="Text Box 55"/>
          <p:cNvSpPr txBox="1">
            <a:spLocks noChangeArrowheads="1"/>
          </p:cNvSpPr>
          <p:nvPr/>
        </p:nvSpPr>
        <p:spPr bwMode="auto">
          <a:xfrm>
            <a:off x="1828800" y="193073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659512" name="Text Box 56"/>
          <p:cNvSpPr txBox="1">
            <a:spLocks noChangeArrowheads="1"/>
          </p:cNvSpPr>
          <p:nvPr/>
        </p:nvSpPr>
        <p:spPr bwMode="auto">
          <a:xfrm>
            <a:off x="4572000" y="1916832"/>
            <a:ext cx="996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659513" name="Text Box 57"/>
          <p:cNvSpPr txBox="1">
            <a:spLocks noChangeArrowheads="1"/>
          </p:cNvSpPr>
          <p:nvPr/>
        </p:nvSpPr>
        <p:spPr bwMode="auto">
          <a:xfrm>
            <a:off x="6934200" y="197954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1371600"/>
          </a:xfrm>
        </p:spPr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with Lamport Clocks</a:t>
            </a:r>
          </a:p>
        </p:txBody>
      </p:sp>
    </p:spTree>
    <p:extLst>
      <p:ext uri="{BB962C8B-B14F-4D97-AF65-F5344CB8AC3E}">
        <p14:creationId xmlns:p14="http://schemas.microsoft.com/office/powerpoint/2010/main" val="55795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Lamport Clocks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main problem is that a simple integer clock cannot order both events within a process and events in different processes.</a:t>
            </a:r>
          </a:p>
          <a:p>
            <a:r>
              <a:rPr lang="en-US" sz="2000" dirty="0"/>
              <a:t>The </a:t>
            </a:r>
            <a:r>
              <a:rPr lang="en-US" sz="2000" b="1" dirty="0"/>
              <a:t>vector clocks</a:t>
            </a:r>
            <a:r>
              <a:rPr lang="en-US" sz="2000" dirty="0"/>
              <a:t> </a:t>
            </a:r>
            <a:r>
              <a:rPr lang="en-US" sz="2000" dirty="0" smtClean="0"/>
              <a:t>algorithm which overcomes this problem </a:t>
            </a:r>
            <a:r>
              <a:rPr lang="en-US" sz="2000" dirty="0"/>
              <a:t>was independently developed by Colin </a:t>
            </a:r>
            <a:r>
              <a:rPr lang="en-US" sz="2000" dirty="0" err="1"/>
              <a:t>Fidge</a:t>
            </a:r>
            <a:r>
              <a:rPr lang="en-US" sz="2000" dirty="0"/>
              <a:t> and Friedemann Mattern in </a:t>
            </a:r>
            <a:r>
              <a:rPr lang="en-US" sz="2000" dirty="0" smtClean="0"/>
              <a:t>1988.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clock is represented as a vector [v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v</a:t>
            </a:r>
            <a:r>
              <a:rPr lang="en-US" sz="2000" baseline="-25000" dirty="0" err="1"/>
              <a:t>n</a:t>
            </a:r>
            <a:r>
              <a:rPr lang="en-US" sz="2000" dirty="0"/>
              <a:t>] with an integer clock value for each process (v</a:t>
            </a:r>
            <a:r>
              <a:rPr lang="en-US" sz="2000" baseline="-25000" dirty="0"/>
              <a:t>i</a:t>
            </a:r>
            <a:r>
              <a:rPr lang="en-US" sz="2000" dirty="0"/>
              <a:t> contains the clock value of process </a:t>
            </a:r>
            <a:r>
              <a:rPr lang="en-US" sz="2000" i="1" dirty="0" err="1"/>
              <a:t>i</a:t>
            </a:r>
            <a:r>
              <a:rPr lang="en-US" sz="2000" dirty="0"/>
              <a:t>).  This is a </a:t>
            </a:r>
            <a:r>
              <a:rPr lang="en-US" sz="2000" b="1" dirty="0"/>
              <a:t>vector timestamp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Timestamps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Properties of vector timestamps</a:t>
            </a:r>
          </a:p>
          <a:p>
            <a:pPr lvl="1"/>
            <a:r>
              <a:rPr lang="en-US"/>
              <a:t>v</a:t>
            </a:r>
            <a:r>
              <a:rPr lang="en-US" baseline="-25000"/>
              <a:t>i</a:t>
            </a:r>
            <a:r>
              <a:rPr lang="en-US"/>
              <a:t> [i] is the number of events that have occurred so far at P</a:t>
            </a:r>
            <a:r>
              <a:rPr lang="en-US" baseline="-25000"/>
              <a:t>i </a:t>
            </a:r>
          </a:p>
          <a:p>
            <a:pPr lvl="1"/>
            <a:r>
              <a:rPr lang="en-US"/>
              <a:t>If v</a:t>
            </a:r>
            <a:r>
              <a:rPr lang="en-US" baseline="-25000"/>
              <a:t>i</a:t>
            </a:r>
            <a:r>
              <a:rPr lang="en-US"/>
              <a:t> [j] = k then P</a:t>
            </a:r>
            <a:r>
              <a:rPr lang="en-US" baseline="-25000"/>
              <a:t>i  </a:t>
            </a:r>
            <a:r>
              <a:rPr lang="en-US"/>
              <a:t>knows that k events have occurred at P</a:t>
            </a:r>
            <a:r>
              <a:rPr lang="en-US" baseline="-25000"/>
              <a:t>j</a:t>
            </a:r>
          </a:p>
          <a:p>
            <a:endParaRPr lang="en-US" baseline="-25000"/>
          </a:p>
          <a:p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16048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Timestamps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dirty="0"/>
              <a:t>A vector clock is maintained as follows: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en-US" sz="2400" dirty="0"/>
              <a:t>Initially all clock values are set to the smallest value (e.g., 0).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en-US" sz="2400" dirty="0"/>
              <a:t>The local clock value is incremented at least once before each </a:t>
            </a:r>
            <a:r>
              <a:rPr lang="en-US" sz="2400" dirty="0" smtClean="0"/>
              <a:t>send event in process q i.e.,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[q</a:t>
            </a:r>
            <a:r>
              <a:rPr lang="en-US" sz="2400" dirty="0"/>
              <a:t>] = </a:t>
            </a:r>
            <a:r>
              <a:rPr lang="en-US" sz="2400" dirty="0" err="1"/>
              <a:t>v</a:t>
            </a:r>
            <a:r>
              <a:rPr lang="en-US" sz="2400" baseline="-25000" dirty="0" err="1"/>
              <a:t>q</a:t>
            </a:r>
            <a:r>
              <a:rPr lang="en-US" sz="2400" dirty="0"/>
              <a:t>[q] +</a:t>
            </a:r>
            <a:r>
              <a:rPr lang="en-US" sz="2400" dirty="0" smtClean="0"/>
              <a:t>1</a:t>
            </a:r>
            <a:endParaRPr lang="en-US" sz="2400" dirty="0"/>
          </a:p>
          <a:p>
            <a:pPr marL="914400" lvl="1" indent="-457200"/>
            <a:r>
              <a:rPr lang="en-US" sz="2400" dirty="0"/>
              <a:t>Let </a:t>
            </a:r>
            <a:r>
              <a:rPr lang="en-US" sz="2400" dirty="0" err="1"/>
              <a:t>v</a:t>
            </a:r>
            <a:r>
              <a:rPr lang="en-US" sz="2400" baseline="-25000" dirty="0" err="1"/>
              <a:t>q</a:t>
            </a:r>
            <a:r>
              <a:rPr lang="en-US" sz="2400" dirty="0"/>
              <a:t> be piggybacked on the message sent by process </a:t>
            </a:r>
            <a:r>
              <a:rPr lang="en-US" sz="2400" i="1" dirty="0"/>
              <a:t>q </a:t>
            </a:r>
            <a:r>
              <a:rPr lang="en-US" sz="2400" dirty="0"/>
              <a:t>to process </a:t>
            </a:r>
            <a:r>
              <a:rPr lang="en-US" sz="2400" i="1" dirty="0"/>
              <a:t>p; </a:t>
            </a:r>
            <a:r>
              <a:rPr lang="en-US" sz="2400" dirty="0"/>
              <a:t>We then have:</a:t>
            </a:r>
          </a:p>
          <a:p>
            <a:pPr marL="1371600" lvl="2" indent="-457200"/>
            <a:r>
              <a:rPr lang="en-US" sz="2000" dirty="0">
                <a:sym typeface="Symbol" pitchFamily="18" charset="2"/>
              </a:rPr>
              <a:t>For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= 1 to n do</a:t>
            </a:r>
          </a:p>
          <a:p>
            <a:pPr marL="1752600" lvl="3" indent="-381000">
              <a:buFontTx/>
              <a:buNone/>
            </a:pPr>
            <a:r>
              <a:rPr lang="en-US" sz="1800" dirty="0"/>
              <a:t>    </a:t>
            </a:r>
            <a:r>
              <a:rPr lang="en-US" sz="1800" dirty="0" err="1"/>
              <a:t>v</a:t>
            </a:r>
            <a:r>
              <a:rPr lang="en-US" sz="1800" baseline="-25000" dirty="0" err="1"/>
              <a:t>p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= </a:t>
            </a:r>
            <a:r>
              <a:rPr lang="en-US" sz="1800" b="1" dirty="0"/>
              <a:t>max</a:t>
            </a:r>
            <a:r>
              <a:rPr lang="en-US" sz="1800" dirty="0"/>
              <a:t>(</a:t>
            </a:r>
            <a:r>
              <a:rPr lang="en-US" sz="1800" dirty="0" err="1"/>
              <a:t>v</a:t>
            </a:r>
            <a:r>
              <a:rPr lang="en-US" sz="1800" baseline="-25000" dirty="0" err="1"/>
              <a:t>p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], </a:t>
            </a:r>
            <a:r>
              <a:rPr lang="en-US" sz="1800" dirty="0" err="1"/>
              <a:t>v</a:t>
            </a:r>
            <a:r>
              <a:rPr lang="en-US" sz="1800" baseline="-25000" dirty="0" err="1"/>
              <a:t>q</a:t>
            </a:r>
            <a:r>
              <a:rPr lang="en-US" sz="1800" dirty="0">
                <a:sym typeface="Symbol" pitchFamily="18" charset="2"/>
              </a:rPr>
              <a:t> [</a:t>
            </a:r>
            <a:r>
              <a:rPr lang="en-US" sz="1800" dirty="0" err="1">
                <a:sym typeface="Symbol" pitchFamily="18" charset="2"/>
              </a:rPr>
              <a:t>i</a:t>
            </a:r>
            <a:r>
              <a:rPr lang="en-US" sz="1800" dirty="0">
                <a:sym typeface="Symbol" pitchFamily="18" charset="2"/>
              </a:rPr>
              <a:t>] </a:t>
            </a:r>
            <a:r>
              <a:rPr lang="en-US" sz="1800" dirty="0" smtClean="0">
                <a:sym typeface="Symbol" pitchFamily="18" charset="2"/>
              </a:rPr>
              <a:t>);</a:t>
            </a:r>
            <a:endParaRPr lang="en-US" sz="1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09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Timestamp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For two vector timestamps, </a:t>
            </a:r>
            <a:r>
              <a:rPr lang="en-US" sz="2800" dirty="0" err="1"/>
              <a:t>v</a:t>
            </a:r>
            <a:r>
              <a:rPr lang="en-US" sz="2800" baseline="-25000" dirty="0" err="1"/>
              <a:t>a</a:t>
            </a:r>
            <a:r>
              <a:rPr lang="en-US" sz="2800" dirty="0"/>
              <a:t> and </a:t>
            </a:r>
            <a:r>
              <a:rPr lang="en-US" sz="2800" dirty="0" err="1"/>
              <a:t>v</a:t>
            </a:r>
            <a:r>
              <a:rPr lang="en-US" sz="2800" baseline="-25000" dirty="0" err="1"/>
              <a:t>b</a:t>
            </a:r>
            <a:endParaRPr lang="en-US" sz="2800" baseline="-25000" dirty="0"/>
          </a:p>
          <a:p>
            <a:pPr lvl="1"/>
            <a:r>
              <a:rPr lang="en-US" sz="2400" dirty="0" err="1"/>
              <a:t>v</a:t>
            </a:r>
            <a:r>
              <a:rPr lang="en-US" sz="2400" baseline="-25000" dirty="0" err="1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</a:t>
            </a:r>
            <a:r>
              <a:rPr lang="en-US" sz="2400" dirty="0"/>
              <a:t> </a:t>
            </a:r>
            <a:r>
              <a:rPr lang="en-US" sz="2400" dirty="0" err="1"/>
              <a:t>v</a:t>
            </a:r>
            <a:r>
              <a:rPr lang="en-US" sz="2400" baseline="-25000" dirty="0" err="1"/>
              <a:t>b</a:t>
            </a:r>
            <a:r>
              <a:rPr lang="en-US" sz="2400" baseline="-25000" dirty="0"/>
              <a:t> </a:t>
            </a:r>
            <a:r>
              <a:rPr lang="en-US" sz="2400" dirty="0"/>
              <a:t>if there exists an </a:t>
            </a:r>
            <a:r>
              <a:rPr lang="en-US" sz="2400" dirty="0" err="1"/>
              <a:t>i</a:t>
            </a:r>
            <a:r>
              <a:rPr lang="en-US" sz="2400" dirty="0"/>
              <a:t> such that </a:t>
            </a:r>
            <a:r>
              <a:rPr lang="en-US" sz="2400" dirty="0" err="1"/>
              <a:t>v</a:t>
            </a:r>
            <a:r>
              <a:rPr lang="en-US" sz="2400" baseline="-25000" dirty="0" err="1"/>
              <a:t>a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  <a:r>
              <a:rPr lang="en-US" sz="2400" dirty="0">
                <a:sym typeface="Symbol" pitchFamily="18" charset="2"/>
              </a:rPr>
              <a:t></a:t>
            </a:r>
            <a:r>
              <a:rPr lang="en-US" sz="2400" dirty="0"/>
              <a:t> </a:t>
            </a:r>
            <a:r>
              <a:rPr lang="en-US" sz="2400" dirty="0" err="1"/>
              <a:t>v</a:t>
            </a:r>
            <a:r>
              <a:rPr lang="en-US" sz="2400" baseline="-25000" dirty="0" err="1"/>
              <a:t>b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lvl="1"/>
            <a:r>
              <a:rPr lang="en-US" sz="2400" dirty="0" err="1"/>
              <a:t>v</a:t>
            </a:r>
            <a:r>
              <a:rPr lang="en-US" sz="2400" baseline="-25000" dirty="0" err="1"/>
              <a:t>a</a:t>
            </a:r>
            <a:r>
              <a:rPr lang="en-US" sz="2400" dirty="0"/>
              <a:t> ≤  </a:t>
            </a:r>
            <a:r>
              <a:rPr lang="en-US" sz="2400" dirty="0" err="1"/>
              <a:t>v</a:t>
            </a:r>
            <a:r>
              <a:rPr lang="en-US" sz="2400" baseline="-25000" dirty="0" err="1"/>
              <a:t>b</a:t>
            </a:r>
            <a:r>
              <a:rPr lang="en-US" sz="2400" baseline="-25000" dirty="0"/>
              <a:t> </a:t>
            </a:r>
            <a:r>
              <a:rPr lang="en-US" sz="2400" dirty="0"/>
              <a:t>if for all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v</a:t>
            </a:r>
            <a:r>
              <a:rPr lang="en-US" sz="2400" baseline="-25000" dirty="0" err="1"/>
              <a:t>a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≤ </a:t>
            </a:r>
            <a:r>
              <a:rPr lang="en-US" sz="2400" dirty="0" err="1"/>
              <a:t>v</a:t>
            </a:r>
            <a:r>
              <a:rPr lang="en-US" sz="2400" baseline="-25000" dirty="0" err="1"/>
              <a:t>b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</a:p>
          <a:p>
            <a:pPr lvl="1"/>
            <a:r>
              <a:rPr lang="en-US" sz="2400" dirty="0" err="1"/>
              <a:t>v</a:t>
            </a:r>
            <a:r>
              <a:rPr lang="en-US" sz="2400" baseline="-25000" dirty="0" err="1"/>
              <a:t>a</a:t>
            </a:r>
            <a:r>
              <a:rPr lang="en-US" sz="2400" dirty="0"/>
              <a:t> &lt; </a:t>
            </a:r>
            <a:r>
              <a:rPr lang="en-US" sz="2400" dirty="0" err="1"/>
              <a:t>v</a:t>
            </a:r>
            <a:r>
              <a:rPr lang="en-US" sz="2400" baseline="-25000" dirty="0" err="1"/>
              <a:t>b</a:t>
            </a:r>
            <a:r>
              <a:rPr lang="en-US" sz="2400" baseline="-25000" dirty="0"/>
              <a:t> </a:t>
            </a:r>
            <a:r>
              <a:rPr lang="en-US" sz="2400" dirty="0"/>
              <a:t>if for all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v</a:t>
            </a:r>
            <a:r>
              <a:rPr lang="en-US" sz="2400" baseline="-25000" dirty="0" err="1"/>
              <a:t>a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≤ </a:t>
            </a:r>
            <a:r>
              <a:rPr lang="en-US" sz="2400" dirty="0" err="1"/>
              <a:t>v</a:t>
            </a:r>
            <a:r>
              <a:rPr lang="en-US" sz="2400" baseline="-25000" dirty="0" err="1"/>
              <a:t>b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 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v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is not equal to </a:t>
            </a:r>
            <a:r>
              <a:rPr lang="en-US" sz="2400" dirty="0" err="1"/>
              <a:t>v</a:t>
            </a:r>
            <a:r>
              <a:rPr lang="en-US" sz="2400" baseline="-25000" dirty="0" err="1"/>
              <a:t>b</a:t>
            </a:r>
            <a:endParaRPr lang="en-US" sz="2400" dirty="0"/>
          </a:p>
          <a:p>
            <a:r>
              <a:rPr lang="en-US" sz="2800" dirty="0"/>
              <a:t>Events a and b are causally related if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err="1" smtClean="0"/>
              <a:t>v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&lt; </a:t>
            </a:r>
            <a:r>
              <a:rPr lang="en-US" sz="2000" dirty="0" err="1"/>
              <a:t>v</a:t>
            </a:r>
            <a:r>
              <a:rPr lang="en-US" sz="2000" baseline="-25000" dirty="0" err="1"/>
              <a:t>b</a:t>
            </a:r>
            <a:r>
              <a:rPr lang="en-US" sz="2000" baseline="-25000" dirty="0"/>
              <a:t> </a:t>
            </a:r>
            <a:r>
              <a:rPr lang="en-US" sz="2000" dirty="0"/>
              <a:t>or </a:t>
            </a:r>
            <a:r>
              <a:rPr lang="en-US" sz="2000" dirty="0" err="1"/>
              <a:t>v</a:t>
            </a:r>
            <a:r>
              <a:rPr lang="en-US" sz="2000" baseline="-25000" dirty="0" err="1"/>
              <a:t>b</a:t>
            </a:r>
            <a:r>
              <a:rPr lang="en-US" sz="2000" dirty="0"/>
              <a:t>&lt; </a:t>
            </a:r>
            <a:r>
              <a:rPr lang="en-US" sz="2000" dirty="0" err="1"/>
              <a:t>v</a:t>
            </a:r>
            <a:r>
              <a:rPr lang="en-US" sz="2000" baseline="-25000" dirty="0" err="1"/>
              <a:t>a</a:t>
            </a:r>
            <a:r>
              <a:rPr lang="en-US" sz="2000" baseline="-25000" dirty="0"/>
              <a:t> </a:t>
            </a:r>
            <a:r>
              <a:rPr lang="en-US" sz="2000" dirty="0"/>
              <a:t>.</a:t>
            </a:r>
          </a:p>
          <a:p>
            <a:r>
              <a:rPr lang="en-US" sz="2800" dirty="0"/>
              <a:t>Vector timestamps can be used to guarantee causal message delivery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9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message delivery using vector timestamp</a:t>
            </a:r>
            <a:endParaRPr lang="en-US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Message </a:t>
            </a:r>
            <a:r>
              <a:rPr lang="en-US" sz="2400" dirty="0" smtClean="0"/>
              <a:t>m </a:t>
            </a:r>
            <a:r>
              <a:rPr lang="en-US" sz="2400" dirty="0"/>
              <a:t>(from </a:t>
            </a:r>
            <a:r>
              <a:rPr lang="en-US" sz="2400" dirty="0" err="1"/>
              <a:t>P</a:t>
            </a:r>
            <a:r>
              <a:rPr lang="en-US" sz="2400" baseline="-25000" dirty="0" err="1"/>
              <a:t>j</a:t>
            </a:r>
            <a:r>
              <a:rPr lang="en-US" sz="2400" dirty="0"/>
              <a:t> ) is delivered to </a:t>
            </a: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the following conditions are met:</a:t>
            </a:r>
          </a:p>
          <a:p>
            <a:pPr lvl="1"/>
            <a:r>
              <a:rPr lang="en-US" sz="2000" dirty="0" err="1"/>
              <a:t>V</a:t>
            </a:r>
            <a:r>
              <a:rPr lang="en-US" sz="2000" baseline="-25000" dirty="0" err="1"/>
              <a:t>j</a:t>
            </a:r>
            <a:r>
              <a:rPr lang="en-US" sz="2000" dirty="0"/>
              <a:t>[j] = </a:t>
            </a:r>
            <a:r>
              <a:rPr lang="en-US" sz="2000" dirty="0" err="1"/>
              <a:t>V</a:t>
            </a:r>
            <a:r>
              <a:rPr lang="en-US" sz="2000" baseline="-25000" dirty="0" err="1"/>
              <a:t>k</a:t>
            </a:r>
            <a:r>
              <a:rPr lang="en-US" sz="2000" dirty="0"/>
              <a:t>[j]+1</a:t>
            </a:r>
          </a:p>
          <a:p>
            <a:pPr lvl="2"/>
            <a:r>
              <a:rPr lang="en-US" sz="1800" dirty="0"/>
              <a:t>This condition is satisfied if </a:t>
            </a:r>
            <a:r>
              <a:rPr lang="en-US" sz="1800" i="1" dirty="0" smtClean="0"/>
              <a:t>m </a:t>
            </a:r>
            <a:r>
              <a:rPr lang="en-US" sz="1800" dirty="0"/>
              <a:t>is the next message that </a:t>
            </a:r>
            <a:r>
              <a:rPr lang="en-US" sz="1800" dirty="0" err="1"/>
              <a:t>P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was expecting from process </a:t>
            </a:r>
            <a:r>
              <a:rPr lang="en-US" sz="1800" dirty="0" err="1"/>
              <a:t>P</a:t>
            </a:r>
            <a:r>
              <a:rPr lang="en-US" sz="1800" baseline="-25000" dirty="0" err="1"/>
              <a:t>j</a:t>
            </a:r>
            <a:endParaRPr lang="en-US" sz="1800" baseline="-25000" dirty="0"/>
          </a:p>
          <a:p>
            <a:pPr lvl="1"/>
            <a:r>
              <a:rPr lang="en-US" sz="2000" dirty="0" err="1" smtClean="0"/>
              <a:t>V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/>
              <a:t>] ≤ </a:t>
            </a:r>
            <a:r>
              <a:rPr lang="en-US" sz="2000" dirty="0" err="1"/>
              <a:t>V</a:t>
            </a:r>
            <a:r>
              <a:rPr lang="en-US" sz="2000" baseline="-25000" dirty="0" err="1"/>
              <a:t>k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for all </a:t>
            </a:r>
            <a:r>
              <a:rPr lang="en-US" sz="2000" dirty="0" err="1"/>
              <a:t>i</a:t>
            </a:r>
            <a:r>
              <a:rPr lang="en-US" sz="2000" dirty="0"/>
              <a:t> not equal to j</a:t>
            </a:r>
          </a:p>
          <a:p>
            <a:pPr lvl="2"/>
            <a:r>
              <a:rPr lang="en-US" sz="1800" dirty="0"/>
              <a:t>This condition is satisfied if  </a:t>
            </a:r>
            <a:r>
              <a:rPr lang="en-US" sz="1800" dirty="0" err="1"/>
              <a:t>P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has seen at least as many messages as seen by </a:t>
            </a:r>
            <a:r>
              <a:rPr lang="en-US" sz="1800" dirty="0" err="1"/>
              <a:t>P</a:t>
            </a:r>
            <a:r>
              <a:rPr lang="en-US" sz="1800" baseline="-25000" dirty="0" err="1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when it sent message </a:t>
            </a:r>
            <a:r>
              <a:rPr lang="en-US" sz="1800" i="1" dirty="0" smtClean="0"/>
              <a:t>m.</a:t>
            </a:r>
            <a:endParaRPr lang="en-US" sz="1800" i="1" dirty="0"/>
          </a:p>
          <a:p>
            <a:r>
              <a:rPr lang="en-US" sz="2400" dirty="0" smtClean="0"/>
              <a:t>If the conditions are not met, message m is buffered.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0543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Line 3"/>
          <p:cNvSpPr>
            <a:spLocks noChangeShapeType="1"/>
          </p:cNvSpPr>
          <p:nvPr/>
        </p:nvSpPr>
        <p:spPr bwMode="auto">
          <a:xfrm>
            <a:off x="4232275" y="2387932"/>
            <a:ext cx="0" cy="34173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0" name="Oval 4"/>
          <p:cNvSpPr>
            <a:spLocks noChangeArrowheads="1"/>
          </p:cNvSpPr>
          <p:nvPr/>
        </p:nvSpPr>
        <p:spPr bwMode="auto">
          <a:xfrm>
            <a:off x="4114800" y="33785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4098925" y="1958107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P2</a:t>
            </a:r>
          </a:p>
        </p:txBody>
      </p:sp>
      <p:sp>
        <p:nvSpPr>
          <p:cNvPr id="659464" name="Oval 8"/>
          <p:cNvSpPr>
            <a:spLocks noChangeArrowheads="1"/>
          </p:cNvSpPr>
          <p:nvPr/>
        </p:nvSpPr>
        <p:spPr bwMode="auto">
          <a:xfrm>
            <a:off x="4114800" y="49025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6" name="Line 10"/>
          <p:cNvSpPr>
            <a:spLocks noChangeShapeType="1"/>
          </p:cNvSpPr>
          <p:nvPr/>
        </p:nvSpPr>
        <p:spPr bwMode="auto">
          <a:xfrm>
            <a:off x="1630363" y="2499057"/>
            <a:ext cx="0" cy="33062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7" name="Oval 11"/>
          <p:cNvSpPr>
            <a:spLocks noChangeArrowheads="1"/>
          </p:cNvSpPr>
          <p:nvPr/>
        </p:nvSpPr>
        <p:spPr bwMode="auto">
          <a:xfrm>
            <a:off x="1554163" y="2727657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9" name="Text Box 13"/>
          <p:cNvSpPr txBox="1">
            <a:spLocks noChangeArrowheads="1"/>
          </p:cNvSpPr>
          <p:nvPr/>
        </p:nvSpPr>
        <p:spPr bwMode="auto">
          <a:xfrm>
            <a:off x="1246103" y="25969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AU" sz="1800">
                <a:latin typeface="Arial" charset="0"/>
              </a:rPr>
              <a:t>a</a:t>
            </a:r>
          </a:p>
        </p:txBody>
      </p:sp>
      <p:sp>
        <p:nvSpPr>
          <p:cNvPr id="659471" name="Text Box 15"/>
          <p:cNvSpPr txBox="1">
            <a:spLocks noChangeArrowheads="1"/>
          </p:cNvSpPr>
          <p:nvPr/>
        </p:nvSpPr>
        <p:spPr bwMode="auto">
          <a:xfrm>
            <a:off x="1371600" y="1930732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P1</a:t>
            </a:r>
          </a:p>
        </p:txBody>
      </p:sp>
      <p:sp>
        <p:nvSpPr>
          <p:cNvPr id="659477" name="Text Box 21"/>
          <p:cNvSpPr txBox="1">
            <a:spLocks noChangeArrowheads="1"/>
          </p:cNvSpPr>
          <p:nvPr/>
        </p:nvSpPr>
        <p:spPr bwMode="auto">
          <a:xfrm>
            <a:off x="3810000" y="353093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659479" name="Text Box 23"/>
          <p:cNvSpPr txBox="1">
            <a:spLocks noChangeArrowheads="1"/>
          </p:cNvSpPr>
          <p:nvPr/>
        </p:nvSpPr>
        <p:spPr bwMode="auto">
          <a:xfrm>
            <a:off x="3733800" y="475013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659481" name="Text Box 25"/>
          <p:cNvSpPr txBox="1">
            <a:spLocks noChangeArrowheads="1"/>
          </p:cNvSpPr>
          <p:nvPr/>
        </p:nvSpPr>
        <p:spPr bwMode="auto">
          <a:xfrm>
            <a:off x="6400800" y="1979548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P3</a:t>
            </a:r>
          </a:p>
        </p:txBody>
      </p:sp>
      <p:sp>
        <p:nvSpPr>
          <p:cNvPr id="659483" name="Text Box 27"/>
          <p:cNvSpPr txBox="1">
            <a:spLocks noChangeArrowheads="1"/>
          </p:cNvSpPr>
          <p:nvPr/>
        </p:nvSpPr>
        <p:spPr bwMode="auto">
          <a:xfrm>
            <a:off x="6172200" y="337853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</a:p>
        </p:txBody>
      </p:sp>
      <p:sp>
        <p:nvSpPr>
          <p:cNvPr id="659484" name="Line 28"/>
          <p:cNvSpPr>
            <a:spLocks noChangeShapeType="1"/>
          </p:cNvSpPr>
          <p:nvPr/>
        </p:nvSpPr>
        <p:spPr bwMode="auto">
          <a:xfrm flipH="1">
            <a:off x="6629400" y="2464132"/>
            <a:ext cx="3175" cy="3341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86" name="Oval 30"/>
          <p:cNvSpPr>
            <a:spLocks noChangeArrowheads="1"/>
          </p:cNvSpPr>
          <p:nvPr/>
        </p:nvSpPr>
        <p:spPr bwMode="auto">
          <a:xfrm>
            <a:off x="6553200" y="42167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87" name="Oval 31"/>
          <p:cNvSpPr>
            <a:spLocks noChangeArrowheads="1"/>
          </p:cNvSpPr>
          <p:nvPr/>
        </p:nvSpPr>
        <p:spPr bwMode="auto">
          <a:xfrm>
            <a:off x="6477000" y="35309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88" name="Text Box 32"/>
          <p:cNvSpPr txBox="1">
            <a:spLocks noChangeArrowheads="1"/>
          </p:cNvSpPr>
          <p:nvPr/>
        </p:nvSpPr>
        <p:spPr bwMode="auto">
          <a:xfrm>
            <a:off x="6228184" y="436510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g</a:t>
            </a:r>
          </a:p>
        </p:txBody>
      </p:sp>
      <p:sp>
        <p:nvSpPr>
          <p:cNvPr id="659493" name="Line 37"/>
          <p:cNvSpPr>
            <a:spLocks noChangeShapeType="1"/>
          </p:cNvSpPr>
          <p:nvPr/>
        </p:nvSpPr>
        <p:spPr bwMode="auto">
          <a:xfrm>
            <a:off x="1676400" y="2845132"/>
            <a:ext cx="2438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494" name="Line 38"/>
          <p:cNvSpPr>
            <a:spLocks noChangeShapeType="1"/>
          </p:cNvSpPr>
          <p:nvPr/>
        </p:nvSpPr>
        <p:spPr bwMode="auto">
          <a:xfrm>
            <a:off x="1676400" y="2768932"/>
            <a:ext cx="487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495" name="Text Box 39"/>
          <p:cNvSpPr txBox="1">
            <a:spLocks noChangeArrowheads="1"/>
          </p:cNvSpPr>
          <p:nvPr/>
        </p:nvSpPr>
        <p:spPr bwMode="auto">
          <a:xfrm>
            <a:off x="304800" y="25403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[1,0,0]</a:t>
            </a:r>
          </a:p>
        </p:txBody>
      </p:sp>
      <p:sp>
        <p:nvSpPr>
          <p:cNvPr id="659498" name="Text Box 42"/>
          <p:cNvSpPr txBox="1">
            <a:spLocks noChangeArrowheads="1"/>
          </p:cNvSpPr>
          <p:nvPr/>
        </p:nvSpPr>
        <p:spPr bwMode="auto">
          <a:xfrm>
            <a:off x="6858000" y="33785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[1,0,0]</a:t>
            </a:r>
          </a:p>
        </p:txBody>
      </p:sp>
      <p:sp>
        <p:nvSpPr>
          <p:cNvPr id="659499" name="Text Box 43"/>
          <p:cNvSpPr txBox="1">
            <a:spLocks noChangeArrowheads="1"/>
          </p:cNvSpPr>
          <p:nvPr/>
        </p:nvSpPr>
        <p:spPr bwMode="auto">
          <a:xfrm>
            <a:off x="4419600" y="33785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[1,0,0]</a:t>
            </a:r>
          </a:p>
        </p:txBody>
      </p:sp>
      <p:sp>
        <p:nvSpPr>
          <p:cNvPr id="659500" name="Line 44"/>
          <p:cNvSpPr>
            <a:spLocks noChangeShapeType="1"/>
          </p:cNvSpPr>
          <p:nvPr/>
        </p:nvSpPr>
        <p:spPr bwMode="auto">
          <a:xfrm flipH="1">
            <a:off x="4267200" y="4369132"/>
            <a:ext cx="2362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501" name="Text Box 45"/>
          <p:cNvSpPr txBox="1">
            <a:spLocks noChangeArrowheads="1"/>
          </p:cNvSpPr>
          <p:nvPr/>
        </p:nvSpPr>
        <p:spPr bwMode="auto">
          <a:xfrm>
            <a:off x="6858000" y="40643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[1,0,1]</a:t>
            </a:r>
          </a:p>
        </p:txBody>
      </p:sp>
      <p:sp>
        <p:nvSpPr>
          <p:cNvPr id="659502" name="Text Box 46"/>
          <p:cNvSpPr txBox="1">
            <a:spLocks noChangeArrowheads="1"/>
          </p:cNvSpPr>
          <p:nvPr/>
        </p:nvSpPr>
        <p:spPr bwMode="auto">
          <a:xfrm>
            <a:off x="4495800" y="49787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[1,0,1]</a:t>
            </a:r>
          </a:p>
        </p:txBody>
      </p:sp>
      <p:sp>
        <p:nvSpPr>
          <p:cNvPr id="659503" name="Text Box 47"/>
          <p:cNvSpPr txBox="1">
            <a:spLocks noChangeArrowheads="1"/>
          </p:cNvSpPr>
          <p:nvPr/>
        </p:nvSpPr>
        <p:spPr bwMode="auto">
          <a:xfrm>
            <a:off x="441325" y="2200607"/>
            <a:ext cx="9028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Post </a:t>
            </a:r>
            <a:r>
              <a:rPr lang="en-US" sz="1800" dirty="0" smtClean="0"/>
              <a:t>m</a:t>
            </a:r>
            <a:endParaRPr lang="en-US" sz="1800" dirty="0"/>
          </a:p>
        </p:txBody>
      </p:sp>
      <p:sp>
        <p:nvSpPr>
          <p:cNvPr id="659504" name="Text Box 48"/>
          <p:cNvSpPr txBox="1">
            <a:spLocks noChangeArrowheads="1"/>
          </p:cNvSpPr>
          <p:nvPr/>
        </p:nvSpPr>
        <p:spPr bwMode="auto">
          <a:xfrm>
            <a:off x="7759700" y="4064332"/>
            <a:ext cx="1031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Reply m</a:t>
            </a:r>
            <a:endParaRPr lang="en-US" sz="1800" dirty="0"/>
          </a:p>
        </p:txBody>
      </p:sp>
      <p:sp>
        <p:nvSpPr>
          <p:cNvPr id="659506" name="Text Box 50"/>
          <p:cNvSpPr txBox="1">
            <a:spLocks noChangeArrowheads="1"/>
          </p:cNvSpPr>
          <p:nvPr/>
        </p:nvSpPr>
        <p:spPr bwMode="auto">
          <a:xfrm>
            <a:off x="517525" y="5908675"/>
            <a:ext cx="7917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Message </a:t>
            </a:r>
            <a:r>
              <a:rPr lang="en-US" i="1" dirty="0" smtClean="0"/>
              <a:t>m </a:t>
            </a:r>
            <a:r>
              <a:rPr lang="en-US" dirty="0"/>
              <a:t>arrives at P2 before the </a:t>
            </a:r>
            <a:r>
              <a:rPr lang="en-US" dirty="0" smtClean="0"/>
              <a:t>reply</a:t>
            </a:r>
            <a:r>
              <a:rPr lang="en-US" i="1" dirty="0" smtClean="0"/>
              <a:t> </a:t>
            </a:r>
            <a:r>
              <a:rPr lang="en-US" dirty="0"/>
              <a:t>from P3 does</a:t>
            </a:r>
          </a:p>
        </p:txBody>
      </p:sp>
      <p:sp>
        <p:nvSpPr>
          <p:cNvPr id="659507" name="Oval 51"/>
          <p:cNvSpPr>
            <a:spLocks noChangeArrowheads="1"/>
          </p:cNvSpPr>
          <p:nvPr/>
        </p:nvSpPr>
        <p:spPr bwMode="auto">
          <a:xfrm>
            <a:off x="1600200" y="51311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508" name="Line 52"/>
          <p:cNvSpPr>
            <a:spLocks noChangeShapeType="1"/>
          </p:cNvSpPr>
          <p:nvPr/>
        </p:nvSpPr>
        <p:spPr bwMode="auto">
          <a:xfrm flipH="1">
            <a:off x="1676400" y="4292932"/>
            <a:ext cx="495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509" name="Text Box 53"/>
          <p:cNvSpPr txBox="1">
            <a:spLocks noChangeArrowheads="1"/>
          </p:cNvSpPr>
          <p:nvPr/>
        </p:nvSpPr>
        <p:spPr bwMode="auto">
          <a:xfrm>
            <a:off x="1203325" y="494380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659510" name="Text Box 54"/>
          <p:cNvSpPr txBox="1">
            <a:spLocks noChangeArrowheads="1"/>
          </p:cNvSpPr>
          <p:nvPr/>
        </p:nvSpPr>
        <p:spPr bwMode="auto">
          <a:xfrm>
            <a:off x="533400" y="54359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[1,0,1]</a:t>
            </a:r>
          </a:p>
        </p:txBody>
      </p:sp>
      <p:sp>
        <p:nvSpPr>
          <p:cNvPr id="659511" name="Text Box 55"/>
          <p:cNvSpPr txBox="1">
            <a:spLocks noChangeArrowheads="1"/>
          </p:cNvSpPr>
          <p:nvPr/>
        </p:nvSpPr>
        <p:spPr bwMode="auto">
          <a:xfrm>
            <a:off x="1828800" y="19307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[0,0,0]</a:t>
            </a:r>
          </a:p>
        </p:txBody>
      </p:sp>
      <p:sp>
        <p:nvSpPr>
          <p:cNvPr id="659512" name="Text Box 56"/>
          <p:cNvSpPr txBox="1">
            <a:spLocks noChangeArrowheads="1"/>
          </p:cNvSpPr>
          <p:nvPr/>
        </p:nvSpPr>
        <p:spPr bwMode="auto">
          <a:xfrm>
            <a:off x="4572000" y="1916832"/>
            <a:ext cx="996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[0,0,0]</a:t>
            </a:r>
          </a:p>
        </p:txBody>
      </p:sp>
      <p:sp>
        <p:nvSpPr>
          <p:cNvPr id="659513" name="Text Box 57"/>
          <p:cNvSpPr txBox="1">
            <a:spLocks noChangeArrowheads="1"/>
          </p:cNvSpPr>
          <p:nvPr/>
        </p:nvSpPr>
        <p:spPr bwMode="auto">
          <a:xfrm>
            <a:off x="6934200" y="1979548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[0,0,0]</a:t>
            </a: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1447800" y="332656"/>
            <a:ext cx="716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9pPr>
          </a:lstStyle>
          <a:p>
            <a:r>
              <a:rPr lang="en-US" kern="0" dirty="0" smtClean="0"/>
              <a:t>causal message delivery using vector timestamp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28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Physical clocks?</a:t>
            </a:r>
          </a:p>
          <a:p>
            <a:pPr lvl="1" eaLnBrk="1" hangingPunct="1"/>
            <a:r>
              <a:rPr lang="en-US" dirty="0" smtClean="0"/>
              <a:t>Physical clocks are not perfect and drift out of synchrony in time.</a:t>
            </a:r>
          </a:p>
          <a:p>
            <a:pPr eaLnBrk="1" hangingPunct="1"/>
            <a:r>
              <a:rPr lang="en-US" dirty="0" smtClean="0"/>
              <a:t>Sync time with a “time server”?</a:t>
            </a:r>
          </a:p>
          <a:p>
            <a:pPr lvl="1" eaLnBrk="1" hangingPunct="1"/>
            <a:r>
              <a:rPr lang="en-US" dirty="0" smtClean="0"/>
              <a:t>The message </a:t>
            </a:r>
            <a:r>
              <a:rPr lang="en-US" dirty="0"/>
              <a:t>delays are not </a:t>
            </a:r>
            <a:r>
              <a:rPr lang="en-US" dirty="0" smtClean="0"/>
              <a:t>negligible.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Line 3"/>
          <p:cNvSpPr>
            <a:spLocks noChangeShapeType="1"/>
          </p:cNvSpPr>
          <p:nvPr/>
        </p:nvSpPr>
        <p:spPr bwMode="auto">
          <a:xfrm>
            <a:off x="4232275" y="2387932"/>
            <a:ext cx="0" cy="34173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0" name="Oval 4"/>
          <p:cNvSpPr>
            <a:spLocks noChangeArrowheads="1"/>
          </p:cNvSpPr>
          <p:nvPr/>
        </p:nvSpPr>
        <p:spPr bwMode="auto">
          <a:xfrm>
            <a:off x="4114800" y="5544398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4098925" y="1958107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P2</a:t>
            </a:r>
          </a:p>
        </p:txBody>
      </p:sp>
      <p:sp>
        <p:nvSpPr>
          <p:cNvPr id="659464" name="Oval 8"/>
          <p:cNvSpPr>
            <a:spLocks noChangeArrowheads="1"/>
          </p:cNvSpPr>
          <p:nvPr/>
        </p:nvSpPr>
        <p:spPr bwMode="auto">
          <a:xfrm>
            <a:off x="4114800" y="49025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6" name="Line 10"/>
          <p:cNvSpPr>
            <a:spLocks noChangeShapeType="1"/>
          </p:cNvSpPr>
          <p:nvPr/>
        </p:nvSpPr>
        <p:spPr bwMode="auto">
          <a:xfrm>
            <a:off x="1630363" y="2499057"/>
            <a:ext cx="0" cy="33062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7" name="Oval 11"/>
          <p:cNvSpPr>
            <a:spLocks noChangeArrowheads="1"/>
          </p:cNvSpPr>
          <p:nvPr/>
        </p:nvSpPr>
        <p:spPr bwMode="auto">
          <a:xfrm>
            <a:off x="1554163" y="2727657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69" name="Text Box 13"/>
          <p:cNvSpPr txBox="1">
            <a:spLocks noChangeArrowheads="1"/>
          </p:cNvSpPr>
          <p:nvPr/>
        </p:nvSpPr>
        <p:spPr bwMode="auto">
          <a:xfrm>
            <a:off x="1246103" y="25969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AU" sz="1800">
                <a:latin typeface="Arial" charset="0"/>
              </a:rPr>
              <a:t>a</a:t>
            </a:r>
          </a:p>
        </p:txBody>
      </p:sp>
      <p:sp>
        <p:nvSpPr>
          <p:cNvPr id="659471" name="Text Box 15"/>
          <p:cNvSpPr txBox="1">
            <a:spLocks noChangeArrowheads="1"/>
          </p:cNvSpPr>
          <p:nvPr/>
        </p:nvSpPr>
        <p:spPr bwMode="auto">
          <a:xfrm>
            <a:off x="1371600" y="1930732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P1</a:t>
            </a:r>
          </a:p>
        </p:txBody>
      </p:sp>
      <p:sp>
        <p:nvSpPr>
          <p:cNvPr id="659477" name="Text Box 21"/>
          <p:cNvSpPr txBox="1">
            <a:spLocks noChangeArrowheads="1"/>
          </p:cNvSpPr>
          <p:nvPr/>
        </p:nvSpPr>
        <p:spPr bwMode="auto">
          <a:xfrm>
            <a:off x="3810000" y="55799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659481" name="Text Box 25"/>
          <p:cNvSpPr txBox="1">
            <a:spLocks noChangeArrowheads="1"/>
          </p:cNvSpPr>
          <p:nvPr/>
        </p:nvSpPr>
        <p:spPr bwMode="auto">
          <a:xfrm>
            <a:off x="6400800" y="1979548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P3</a:t>
            </a:r>
          </a:p>
        </p:txBody>
      </p:sp>
      <p:sp>
        <p:nvSpPr>
          <p:cNvPr id="659483" name="Text Box 27"/>
          <p:cNvSpPr txBox="1">
            <a:spLocks noChangeArrowheads="1"/>
          </p:cNvSpPr>
          <p:nvPr/>
        </p:nvSpPr>
        <p:spPr bwMode="auto">
          <a:xfrm>
            <a:off x="6172200" y="337853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</a:p>
        </p:txBody>
      </p:sp>
      <p:sp>
        <p:nvSpPr>
          <p:cNvPr id="659484" name="Line 28"/>
          <p:cNvSpPr>
            <a:spLocks noChangeShapeType="1"/>
          </p:cNvSpPr>
          <p:nvPr/>
        </p:nvSpPr>
        <p:spPr bwMode="auto">
          <a:xfrm flipH="1">
            <a:off x="6629400" y="2464132"/>
            <a:ext cx="3175" cy="3341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86" name="Oval 30"/>
          <p:cNvSpPr>
            <a:spLocks noChangeArrowheads="1"/>
          </p:cNvSpPr>
          <p:nvPr/>
        </p:nvSpPr>
        <p:spPr bwMode="auto">
          <a:xfrm>
            <a:off x="6553200" y="42167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87" name="Oval 31"/>
          <p:cNvSpPr>
            <a:spLocks noChangeArrowheads="1"/>
          </p:cNvSpPr>
          <p:nvPr/>
        </p:nvSpPr>
        <p:spPr bwMode="auto">
          <a:xfrm>
            <a:off x="6477000" y="35309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488" name="Text Box 32"/>
          <p:cNvSpPr txBox="1">
            <a:spLocks noChangeArrowheads="1"/>
          </p:cNvSpPr>
          <p:nvPr/>
        </p:nvSpPr>
        <p:spPr bwMode="auto">
          <a:xfrm>
            <a:off x="6275318" y="436510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g</a:t>
            </a:r>
          </a:p>
        </p:txBody>
      </p:sp>
      <p:sp>
        <p:nvSpPr>
          <p:cNvPr id="659493" name="Line 37"/>
          <p:cNvSpPr>
            <a:spLocks noChangeShapeType="1"/>
          </p:cNvSpPr>
          <p:nvPr/>
        </p:nvSpPr>
        <p:spPr bwMode="auto">
          <a:xfrm>
            <a:off x="1676400" y="2845132"/>
            <a:ext cx="2476500" cy="27754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494" name="Line 38"/>
          <p:cNvSpPr>
            <a:spLocks noChangeShapeType="1"/>
          </p:cNvSpPr>
          <p:nvPr/>
        </p:nvSpPr>
        <p:spPr bwMode="auto">
          <a:xfrm>
            <a:off x="1676400" y="2768932"/>
            <a:ext cx="487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495" name="Text Box 39"/>
          <p:cNvSpPr txBox="1">
            <a:spLocks noChangeArrowheads="1"/>
          </p:cNvSpPr>
          <p:nvPr/>
        </p:nvSpPr>
        <p:spPr bwMode="auto">
          <a:xfrm>
            <a:off x="304800" y="25403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[1,0,0]</a:t>
            </a:r>
          </a:p>
        </p:txBody>
      </p:sp>
      <p:sp>
        <p:nvSpPr>
          <p:cNvPr id="659498" name="Text Box 42"/>
          <p:cNvSpPr txBox="1">
            <a:spLocks noChangeArrowheads="1"/>
          </p:cNvSpPr>
          <p:nvPr/>
        </p:nvSpPr>
        <p:spPr bwMode="auto">
          <a:xfrm>
            <a:off x="6858000" y="33785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[1,0,0]</a:t>
            </a:r>
          </a:p>
        </p:txBody>
      </p:sp>
      <p:sp>
        <p:nvSpPr>
          <p:cNvPr id="659499" name="Text Box 43"/>
          <p:cNvSpPr txBox="1">
            <a:spLocks noChangeArrowheads="1"/>
          </p:cNvSpPr>
          <p:nvPr/>
        </p:nvSpPr>
        <p:spPr bwMode="auto">
          <a:xfrm>
            <a:off x="4419600" y="5507940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[1,0,0]</a:t>
            </a:r>
          </a:p>
        </p:txBody>
      </p:sp>
      <p:sp>
        <p:nvSpPr>
          <p:cNvPr id="659500" name="Line 44"/>
          <p:cNvSpPr>
            <a:spLocks noChangeShapeType="1"/>
          </p:cNvSpPr>
          <p:nvPr/>
        </p:nvSpPr>
        <p:spPr bwMode="auto">
          <a:xfrm flipH="1">
            <a:off x="4267200" y="4369132"/>
            <a:ext cx="2362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501" name="Text Box 45"/>
          <p:cNvSpPr txBox="1">
            <a:spLocks noChangeArrowheads="1"/>
          </p:cNvSpPr>
          <p:nvPr/>
        </p:nvSpPr>
        <p:spPr bwMode="auto">
          <a:xfrm>
            <a:off x="6858000" y="40643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[1,0,1]</a:t>
            </a:r>
          </a:p>
        </p:txBody>
      </p:sp>
      <p:sp>
        <p:nvSpPr>
          <p:cNvPr id="659502" name="Text Box 46"/>
          <p:cNvSpPr txBox="1">
            <a:spLocks noChangeArrowheads="1"/>
          </p:cNvSpPr>
          <p:nvPr/>
        </p:nvSpPr>
        <p:spPr bwMode="auto">
          <a:xfrm>
            <a:off x="4427984" y="4869160"/>
            <a:ext cx="10525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Buffered</a:t>
            </a:r>
            <a:endParaRPr lang="en-US" sz="1800" dirty="0"/>
          </a:p>
        </p:txBody>
      </p:sp>
      <p:sp>
        <p:nvSpPr>
          <p:cNvPr id="659503" name="Text Box 47"/>
          <p:cNvSpPr txBox="1">
            <a:spLocks noChangeArrowheads="1"/>
          </p:cNvSpPr>
          <p:nvPr/>
        </p:nvSpPr>
        <p:spPr bwMode="auto">
          <a:xfrm>
            <a:off x="441325" y="2200607"/>
            <a:ext cx="9028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Post </a:t>
            </a:r>
            <a:r>
              <a:rPr lang="en-US" sz="1800" dirty="0" smtClean="0"/>
              <a:t>m</a:t>
            </a:r>
            <a:endParaRPr lang="en-US" sz="1800" dirty="0"/>
          </a:p>
        </p:txBody>
      </p:sp>
      <p:sp>
        <p:nvSpPr>
          <p:cNvPr id="659504" name="Text Box 48"/>
          <p:cNvSpPr txBox="1">
            <a:spLocks noChangeArrowheads="1"/>
          </p:cNvSpPr>
          <p:nvPr/>
        </p:nvSpPr>
        <p:spPr bwMode="auto">
          <a:xfrm>
            <a:off x="7759700" y="4064332"/>
            <a:ext cx="1031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Reply m</a:t>
            </a:r>
            <a:endParaRPr lang="en-US" sz="1800" dirty="0"/>
          </a:p>
        </p:txBody>
      </p:sp>
      <p:sp>
        <p:nvSpPr>
          <p:cNvPr id="659506" name="Text Box 50"/>
          <p:cNvSpPr txBox="1">
            <a:spLocks noChangeArrowheads="1"/>
          </p:cNvSpPr>
          <p:nvPr/>
        </p:nvSpPr>
        <p:spPr bwMode="auto">
          <a:xfrm>
            <a:off x="517526" y="5908675"/>
            <a:ext cx="7242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Message </a:t>
            </a:r>
            <a:r>
              <a:rPr lang="en-US" i="1" dirty="0" smtClean="0"/>
              <a:t>m </a:t>
            </a:r>
            <a:r>
              <a:rPr lang="en-US" dirty="0" smtClean="0"/>
              <a:t>arrives at P2 after the reply from P3; The reply is not delivered right away. </a:t>
            </a:r>
            <a:endParaRPr lang="en-US" dirty="0"/>
          </a:p>
        </p:txBody>
      </p:sp>
      <p:sp>
        <p:nvSpPr>
          <p:cNvPr id="659507" name="Oval 51"/>
          <p:cNvSpPr>
            <a:spLocks noChangeArrowheads="1"/>
          </p:cNvSpPr>
          <p:nvPr/>
        </p:nvSpPr>
        <p:spPr bwMode="auto">
          <a:xfrm>
            <a:off x="1600200" y="513113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9508" name="Line 52"/>
          <p:cNvSpPr>
            <a:spLocks noChangeShapeType="1"/>
          </p:cNvSpPr>
          <p:nvPr/>
        </p:nvSpPr>
        <p:spPr bwMode="auto">
          <a:xfrm flipH="1">
            <a:off x="1676400" y="4292932"/>
            <a:ext cx="495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59509" name="Text Box 53"/>
          <p:cNvSpPr txBox="1">
            <a:spLocks noChangeArrowheads="1"/>
          </p:cNvSpPr>
          <p:nvPr/>
        </p:nvSpPr>
        <p:spPr bwMode="auto">
          <a:xfrm>
            <a:off x="1203325" y="494380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659510" name="Text Box 54"/>
          <p:cNvSpPr txBox="1">
            <a:spLocks noChangeArrowheads="1"/>
          </p:cNvSpPr>
          <p:nvPr/>
        </p:nvSpPr>
        <p:spPr bwMode="auto">
          <a:xfrm>
            <a:off x="533400" y="54359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[1,0,1]</a:t>
            </a:r>
          </a:p>
        </p:txBody>
      </p:sp>
      <p:sp>
        <p:nvSpPr>
          <p:cNvPr id="659511" name="Text Box 55"/>
          <p:cNvSpPr txBox="1">
            <a:spLocks noChangeArrowheads="1"/>
          </p:cNvSpPr>
          <p:nvPr/>
        </p:nvSpPr>
        <p:spPr bwMode="auto">
          <a:xfrm>
            <a:off x="1828800" y="1930732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[0,0,0]</a:t>
            </a:r>
          </a:p>
        </p:txBody>
      </p:sp>
      <p:sp>
        <p:nvSpPr>
          <p:cNvPr id="659512" name="Text Box 56"/>
          <p:cNvSpPr txBox="1">
            <a:spLocks noChangeArrowheads="1"/>
          </p:cNvSpPr>
          <p:nvPr/>
        </p:nvSpPr>
        <p:spPr bwMode="auto">
          <a:xfrm>
            <a:off x="4572000" y="1916832"/>
            <a:ext cx="996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[0,0,0]</a:t>
            </a:r>
          </a:p>
        </p:txBody>
      </p:sp>
      <p:sp>
        <p:nvSpPr>
          <p:cNvPr id="659513" name="Text Box 57"/>
          <p:cNvSpPr txBox="1">
            <a:spLocks noChangeArrowheads="1"/>
          </p:cNvSpPr>
          <p:nvPr/>
        </p:nvSpPr>
        <p:spPr bwMode="auto">
          <a:xfrm>
            <a:off x="6934200" y="1979548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[0,0,0]</a:t>
            </a: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1447800" y="332656"/>
            <a:ext cx="716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ヒラギノ角ゴ Pro W3" pitchFamily="20" charset="-128"/>
              </a:defRPr>
            </a:lvl9pPr>
          </a:lstStyle>
          <a:p>
            <a:r>
              <a:rPr lang="en-US" kern="0" dirty="0" smtClean="0"/>
              <a:t>causal message delivery using vector timestamp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7558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997200"/>
            <a:ext cx="7162800" cy="650875"/>
          </a:xfrm>
        </p:spPr>
        <p:txBody>
          <a:bodyPr/>
          <a:lstStyle/>
          <a:p>
            <a:pPr algn="ctr" eaLnBrk="1" hangingPunct="1"/>
            <a:r>
              <a:rPr lang="en-US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04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Partial Ordering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relation “→”  or “</a:t>
            </a:r>
            <a:r>
              <a:rPr lang="en-US" sz="2800" i="1" smtClean="0"/>
              <a:t>happened before</a:t>
            </a:r>
            <a:r>
              <a:rPr lang="en-US" sz="2800" smtClean="0"/>
              <a:t>” on a set of events is defined by the following 3 conditions: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I) if events </a:t>
            </a:r>
            <a:r>
              <a:rPr lang="en-US" sz="2300" i="1" smtClean="0"/>
              <a:t>a</a:t>
            </a:r>
            <a:r>
              <a:rPr lang="en-US" sz="2300" smtClean="0"/>
              <a:t> and </a:t>
            </a:r>
            <a:r>
              <a:rPr lang="en-US" sz="2300" i="1" smtClean="0"/>
              <a:t>b</a:t>
            </a:r>
            <a:r>
              <a:rPr lang="en-US" sz="2300" smtClean="0"/>
              <a:t> are in the same process and </a:t>
            </a:r>
            <a:r>
              <a:rPr lang="en-US" sz="2300" i="1" smtClean="0"/>
              <a:t>a</a:t>
            </a:r>
            <a:r>
              <a:rPr lang="en-US" sz="2300" smtClean="0"/>
              <a:t> comes before </a:t>
            </a:r>
            <a:r>
              <a:rPr lang="en-US" sz="2300" i="1" smtClean="0"/>
              <a:t>b</a:t>
            </a:r>
            <a:r>
              <a:rPr lang="en-US" sz="2300" smtClean="0"/>
              <a:t> then </a:t>
            </a:r>
            <a:r>
              <a:rPr lang="en-US" sz="2300" i="1" smtClean="0"/>
              <a:t>a→</a:t>
            </a:r>
            <a:r>
              <a:rPr lang="en-US" sz="2200" i="1" smtClean="0"/>
              <a:t>b</a:t>
            </a:r>
            <a:endParaRPr lang="en-US" sz="23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II) if </a:t>
            </a:r>
            <a:r>
              <a:rPr lang="en-US" sz="2300" i="1" smtClean="0"/>
              <a:t>a</a:t>
            </a:r>
            <a:r>
              <a:rPr lang="en-US" sz="2300" smtClean="0"/>
              <a:t> is the sending of a message from one process and </a:t>
            </a:r>
            <a:r>
              <a:rPr lang="en-US" sz="2300" i="1" smtClean="0"/>
              <a:t>b</a:t>
            </a:r>
            <a:r>
              <a:rPr lang="en-US" sz="2300" smtClean="0"/>
              <a:t> is the receipt of that same message by another process then </a:t>
            </a:r>
            <a:r>
              <a:rPr lang="en-US" sz="2300" i="1" smtClean="0"/>
              <a:t>a→</a:t>
            </a:r>
            <a:r>
              <a:rPr lang="en-US" sz="2200" i="1" smtClean="0"/>
              <a:t>b</a:t>
            </a:r>
            <a:endParaRPr lang="en-US" sz="23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III) Transitivity: If </a:t>
            </a:r>
            <a:r>
              <a:rPr lang="en-US" sz="2400" i="1" smtClean="0"/>
              <a:t>a</a:t>
            </a:r>
            <a:r>
              <a:rPr lang="en-US" sz="2300" i="1" smtClean="0"/>
              <a:t>→</a:t>
            </a:r>
            <a:r>
              <a:rPr lang="en-US" sz="2400" i="1" smtClean="0"/>
              <a:t>b</a:t>
            </a:r>
            <a:r>
              <a:rPr lang="en-US" sz="2400" smtClean="0"/>
              <a:t> and </a:t>
            </a:r>
            <a:r>
              <a:rPr lang="en-US" sz="2400" i="1" smtClean="0"/>
              <a:t>b</a:t>
            </a:r>
            <a:r>
              <a:rPr lang="en-US" sz="2300" i="1" smtClean="0"/>
              <a:t>→</a:t>
            </a:r>
            <a:r>
              <a:rPr lang="en-US" sz="2400" i="1" smtClean="0"/>
              <a:t>c</a:t>
            </a:r>
            <a:r>
              <a:rPr lang="en-US" sz="2400" smtClean="0"/>
              <a:t> then </a:t>
            </a:r>
            <a:r>
              <a:rPr lang="en-US" sz="2400" i="1" smtClean="0"/>
              <a:t>a</a:t>
            </a:r>
            <a:r>
              <a:rPr lang="en-US" sz="2300" i="1" smtClean="0"/>
              <a:t>→</a:t>
            </a:r>
            <a:r>
              <a:rPr lang="en-US" sz="2400" i="1" smtClean="0"/>
              <a:t>c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Partial Ordering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 smtClean="0"/>
              <a:t>“→”</a:t>
            </a:r>
            <a:r>
              <a:rPr lang="en-US" sz="2800" smtClean="0"/>
              <a:t> is an irreflexive partial ordering of all events in the system.</a:t>
            </a:r>
          </a:p>
          <a:p>
            <a:pPr eaLnBrk="1" hangingPunct="1"/>
            <a:r>
              <a:rPr lang="en-US" sz="2800" smtClean="0"/>
              <a:t>If </a:t>
            </a:r>
            <a:r>
              <a:rPr lang="en-US" sz="2800" i="1" smtClean="0"/>
              <a:t>a→b</a:t>
            </a:r>
            <a:r>
              <a:rPr lang="en-US" sz="2800" smtClean="0"/>
              <a:t> and </a:t>
            </a:r>
            <a:r>
              <a:rPr lang="en-US" sz="2800" i="1" smtClean="0"/>
              <a:t>b→a</a:t>
            </a:r>
            <a:r>
              <a:rPr lang="en-US" sz="2800" smtClean="0"/>
              <a:t> then </a:t>
            </a:r>
            <a:r>
              <a:rPr lang="en-US" sz="2800" i="1" smtClean="0"/>
              <a:t>a</a:t>
            </a:r>
            <a:r>
              <a:rPr lang="en-US" sz="2800" smtClean="0"/>
              <a:t> and </a:t>
            </a:r>
            <a:r>
              <a:rPr lang="en-US" sz="2800" i="1" smtClean="0"/>
              <a:t>b</a:t>
            </a:r>
            <a:r>
              <a:rPr lang="en-US" sz="2800" smtClean="0"/>
              <a:t> are said to be </a:t>
            </a:r>
            <a:r>
              <a:rPr lang="en-US" sz="2800" i="1" smtClean="0"/>
              <a:t>concurrent.</a:t>
            </a:r>
          </a:p>
          <a:p>
            <a:pPr eaLnBrk="1" hangingPunct="1"/>
            <a:r>
              <a:rPr lang="en-US" sz="2800" smtClean="0"/>
              <a:t> </a:t>
            </a:r>
            <a:r>
              <a:rPr lang="en-US" sz="2700" i="1" smtClean="0"/>
              <a:t>a→</a:t>
            </a:r>
            <a:r>
              <a:rPr lang="en-US" sz="2600" i="1" smtClean="0"/>
              <a:t>b</a:t>
            </a:r>
            <a:r>
              <a:rPr lang="en-US" sz="2800" smtClean="0"/>
              <a:t> means that it is possible for event </a:t>
            </a:r>
            <a:r>
              <a:rPr lang="en-US" sz="2800" i="1" smtClean="0"/>
              <a:t>a</a:t>
            </a:r>
            <a:r>
              <a:rPr lang="en-US" sz="2800" smtClean="0"/>
              <a:t> to causally affect event </a:t>
            </a:r>
            <a:r>
              <a:rPr lang="en-US" sz="2800" i="1" smtClean="0"/>
              <a:t>b.</a:t>
            </a:r>
            <a:endParaRPr lang="en-US" sz="2800" smtClean="0"/>
          </a:p>
          <a:p>
            <a:pPr lvl="1" eaLnBrk="1" hangingPunct="1"/>
            <a:r>
              <a:rPr lang="en-US" sz="2400" smtClean="0"/>
              <a:t>If </a:t>
            </a:r>
            <a:r>
              <a:rPr lang="en-US" sz="2400" i="1" smtClean="0"/>
              <a:t>a</a:t>
            </a:r>
            <a:r>
              <a:rPr lang="en-US" sz="2400" smtClean="0"/>
              <a:t> and </a:t>
            </a:r>
            <a:r>
              <a:rPr lang="en-US" sz="2400" i="1" smtClean="0"/>
              <a:t>b</a:t>
            </a:r>
            <a:r>
              <a:rPr lang="en-US" sz="2400" smtClean="0"/>
              <a:t> are concurrent, neither can affect the other</a:t>
            </a:r>
          </a:p>
        </p:txBody>
      </p:sp>
      <p:sp>
        <p:nvSpPr>
          <p:cNvPr id="8196" name="Line 5"/>
          <p:cNvSpPr>
            <a:spLocks noChangeShapeType="1"/>
          </p:cNvSpPr>
          <p:nvPr/>
        </p:nvSpPr>
        <p:spPr bwMode="auto">
          <a:xfrm flipH="1">
            <a:off x="2124075" y="3124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H="1">
            <a:off x="3492500" y="313213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609600"/>
          </a:xfrm>
        </p:spPr>
        <p:txBody>
          <a:bodyPr/>
          <a:lstStyle/>
          <a:p>
            <a:pPr eaLnBrk="1" hangingPunct="1"/>
            <a:r>
              <a:rPr lang="en-US" smtClean="0"/>
              <a:t>Space time diagram</a:t>
            </a:r>
          </a:p>
        </p:txBody>
      </p:sp>
      <p:pic>
        <p:nvPicPr>
          <p:cNvPr id="9219" name="Picture 1028" descr="time-space diagra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781800" cy="520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ime-space diagram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781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609600"/>
          </a:xfrm>
        </p:spPr>
        <p:txBody>
          <a:bodyPr/>
          <a:lstStyle/>
          <a:p>
            <a:pPr eaLnBrk="1" hangingPunct="1"/>
            <a:r>
              <a:rPr lang="en-US" smtClean="0"/>
              <a:t>Space time diagram</a:t>
            </a:r>
          </a:p>
        </p:txBody>
      </p:sp>
      <p:cxnSp>
        <p:nvCxnSpPr>
          <p:cNvPr id="10244" name="Straight Connector 2"/>
          <p:cNvCxnSpPr>
            <a:cxnSpLocks noChangeShapeType="1"/>
          </p:cNvCxnSpPr>
          <p:nvPr/>
        </p:nvCxnSpPr>
        <p:spPr bwMode="auto">
          <a:xfrm flipV="1">
            <a:off x="4914900" y="4508500"/>
            <a:ext cx="2536825" cy="360363"/>
          </a:xfrm>
          <a:prstGeom prst="line">
            <a:avLst/>
          </a:prstGeom>
          <a:noFill/>
          <a:ln w="28575" algn="ctr">
            <a:solidFill>
              <a:srgbClr val="00206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ernova">
  <a:themeElements>
    <a:clrScheme name="Supernova 1">
      <a:dk1>
        <a:srgbClr val="000000"/>
      </a:dk1>
      <a:lt1>
        <a:srgbClr val="ACB88F"/>
      </a:lt1>
      <a:dk2>
        <a:srgbClr val="000000"/>
      </a:dk2>
      <a:lt2>
        <a:srgbClr val="777777"/>
      </a:lt2>
      <a:accent1>
        <a:srgbClr val="909082"/>
      </a:accent1>
      <a:accent2>
        <a:srgbClr val="809EA8"/>
      </a:accent2>
      <a:accent3>
        <a:srgbClr val="D2D8C6"/>
      </a:accent3>
      <a:accent4>
        <a:srgbClr val="000000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Supernova">
      <a:majorFont>
        <a:latin typeface="Times New Roman"/>
        <a:ea typeface="ヒラギノ角ゴ Pro W3"/>
        <a:cs typeface=""/>
      </a:majorFont>
      <a:minorFont>
        <a:latin typeface="Times New Roman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0" charset="-128"/>
          </a:defRPr>
        </a:defPPr>
      </a:lstStyle>
    </a:lnDef>
  </a:objectDefaults>
  <a:extraClrSchemeLst>
    <a:extraClrScheme>
      <a:clrScheme name="Supernova 1">
        <a:dk1>
          <a:srgbClr val="000000"/>
        </a:dk1>
        <a:lt1>
          <a:srgbClr val="ACB88F"/>
        </a:lt1>
        <a:dk2>
          <a:srgbClr val="000000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D2D8C6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ernova 2">
        <a:dk1>
          <a:srgbClr val="000000"/>
        </a:dk1>
        <a:lt1>
          <a:srgbClr val="ACB88F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D2D8C6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2327</TotalTime>
  <Words>2224</Words>
  <Application>Microsoft Office PowerPoint</Application>
  <PresentationFormat>On-screen Show (4:3)</PresentationFormat>
  <Paragraphs>320</Paragraphs>
  <Slides>51</Slides>
  <Notes>51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Supernova</vt:lpstr>
      <vt:lpstr>Time, Clocks, and the Ordering of Events in a Distributed System</vt:lpstr>
      <vt:lpstr>Overview</vt:lpstr>
      <vt:lpstr>Introduction</vt:lpstr>
      <vt:lpstr>Introduction</vt:lpstr>
      <vt:lpstr>Introduction</vt:lpstr>
      <vt:lpstr>The Partial Ordering</vt:lpstr>
      <vt:lpstr>The Partial Ordering</vt:lpstr>
      <vt:lpstr>Space time diagram</vt:lpstr>
      <vt:lpstr>Space time diagram</vt:lpstr>
      <vt:lpstr>Space time diagram</vt:lpstr>
      <vt:lpstr>Logical Clocks</vt:lpstr>
      <vt:lpstr>Logical Clocks</vt:lpstr>
      <vt:lpstr>Logical Clocks</vt:lpstr>
      <vt:lpstr>Implementation Rules for Lamport’s Algorithm</vt:lpstr>
      <vt:lpstr>Lamport’s Algorithm</vt:lpstr>
      <vt:lpstr>What is the order of two concurrent events?</vt:lpstr>
      <vt:lpstr>Total Ordering of Events</vt:lpstr>
      <vt:lpstr>Total Ordering of Events</vt:lpstr>
      <vt:lpstr>Distributed Resource Allocation</vt:lpstr>
      <vt:lpstr>Distributed Resource Allocation</vt:lpstr>
      <vt:lpstr>Distributed Resource Allocation</vt:lpstr>
      <vt:lpstr>Distributed Resource Allocation</vt:lpstr>
      <vt:lpstr>Distributed Resource Allocation</vt:lpstr>
      <vt:lpstr>Distributed Resource Allocation</vt:lpstr>
      <vt:lpstr>Distributed Resource Allocation</vt:lpstr>
      <vt:lpstr>Distributed Resource Allocation</vt:lpstr>
      <vt:lpstr>Distributed Resource Allocation</vt:lpstr>
      <vt:lpstr>Distributed Resource Allocation</vt:lpstr>
      <vt:lpstr>Anomalous Behavior</vt:lpstr>
      <vt:lpstr>PowerPoint Presentation</vt:lpstr>
      <vt:lpstr>Physical Clocks</vt:lpstr>
      <vt:lpstr>Physical Clocks</vt:lpstr>
      <vt:lpstr>Physical Clocks</vt:lpstr>
      <vt:lpstr>Physical Clocks</vt:lpstr>
      <vt:lpstr>Physical Clocks</vt:lpstr>
      <vt:lpstr>Physical Clocks</vt:lpstr>
      <vt:lpstr>Physical Clocks</vt:lpstr>
      <vt:lpstr>Physical Clocks</vt:lpstr>
      <vt:lpstr>Do IR1’ and IR2’ achieve strong clock condition?</vt:lpstr>
      <vt:lpstr>Using IR1’ and IR2’  for achieving PC2</vt:lpstr>
      <vt:lpstr>Lamport paper summery</vt:lpstr>
      <vt:lpstr>Problem with Lamport Clocks</vt:lpstr>
      <vt:lpstr>Problem with Lamport Clocks</vt:lpstr>
      <vt:lpstr>Problem with Lamport Clocks</vt:lpstr>
      <vt:lpstr>Vector Timestamps</vt:lpstr>
      <vt:lpstr>Vector Timestamps</vt:lpstr>
      <vt:lpstr>Vector Timestamp</vt:lpstr>
      <vt:lpstr>causal message delivery using vector timestamp</vt:lpstr>
      <vt:lpstr>PowerPoint Presentation</vt:lpstr>
      <vt:lpstr>PowerPoint Presentation</vt:lpstr>
      <vt:lpstr>Questions?</vt:lpstr>
    </vt:vector>
  </TitlesOfParts>
  <Company>University of North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Time, Clocks, and the Ordering of Events in a Distributed System</dc:title>
  <dc:creator>Leif Halvorsen</dc:creator>
  <cp:lastModifiedBy>Kantor Yoav</cp:lastModifiedBy>
  <cp:revision>99</cp:revision>
  <dcterms:created xsi:type="dcterms:W3CDTF">2004-10-06T23:31:56Z</dcterms:created>
  <dcterms:modified xsi:type="dcterms:W3CDTF">2013-05-06T13:43:03Z</dcterms:modified>
</cp:coreProperties>
</file>