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59" autoAdjust="0"/>
  </p:normalViewPr>
  <p:slideViewPr>
    <p:cSldViewPr snapToGrid="0" showGuides="1">
      <p:cViewPr varScale="1">
        <p:scale>
          <a:sx n="53" d="100"/>
          <a:sy n="53" d="100"/>
        </p:scale>
        <p:origin x="117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C087F-BDE7-4210-A387-FD01FCB52D56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F5566-3BC2-4CD5-B28F-8950C217D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1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某数：</a:t>
            </a:r>
            <a:r>
              <a:rPr lang="en-US" altLang="zh-CN" dirty="0" err="1"/>
              <a:t>sxxx</a:t>
            </a:r>
            <a:r>
              <a:rPr lang="en-US" altLang="zh-CN" dirty="0"/>
              <a:t> </a:t>
            </a:r>
            <a:r>
              <a:rPr lang="en-US" altLang="zh-CN" dirty="0" err="1"/>
              <a:t>xxxx</a:t>
            </a:r>
            <a:r>
              <a:rPr lang="en-US" altLang="zh-CN" dirty="0"/>
              <a:t> </a:t>
            </a:r>
            <a:r>
              <a:rPr lang="en-US" altLang="zh-CN" dirty="0" err="1"/>
              <a:t>xxxx</a:t>
            </a:r>
            <a:r>
              <a:rPr lang="en-US" altLang="zh-CN" dirty="0"/>
              <a:t> </a:t>
            </a:r>
            <a:r>
              <a:rPr lang="en-US" altLang="zh-CN" dirty="0" err="1"/>
              <a:t>xxxx</a:t>
            </a:r>
            <a:r>
              <a:rPr lang="en-US" altLang="zh-CN" dirty="0"/>
              <a:t> </a:t>
            </a:r>
            <a:r>
              <a:rPr lang="en-US" altLang="zh-CN" dirty="0" err="1"/>
              <a:t>xxxx</a:t>
            </a:r>
            <a:r>
              <a:rPr lang="en-US" altLang="zh-CN" dirty="0"/>
              <a:t> </a:t>
            </a:r>
            <a:r>
              <a:rPr lang="en-US" altLang="zh-CN" dirty="0" err="1"/>
              <a:t>xxxx</a:t>
            </a:r>
            <a:r>
              <a:rPr lang="en-US" altLang="zh-CN" dirty="0"/>
              <a:t> </a:t>
            </a:r>
            <a:r>
              <a:rPr lang="en-US" altLang="zh-CN" dirty="0" err="1"/>
              <a:t>xxxx</a:t>
            </a:r>
            <a:r>
              <a:rPr lang="en-US" altLang="zh-CN" dirty="0"/>
              <a:t> </a:t>
            </a:r>
            <a:r>
              <a:rPr lang="en-US" altLang="zh-CN" dirty="0" err="1"/>
              <a:t>xxxx</a:t>
            </a:r>
            <a:endParaRPr lang="en-US" altLang="zh-CN" dirty="0"/>
          </a:p>
          <a:p>
            <a:r>
              <a:rPr lang="zh-CN" altLang="en-US" dirty="0"/>
              <a:t>右移</a:t>
            </a:r>
            <a:r>
              <a:rPr lang="en-US" altLang="zh-CN" dirty="0"/>
              <a:t>n</a:t>
            </a:r>
            <a:r>
              <a:rPr lang="zh-CN" altLang="en-US" dirty="0"/>
              <a:t>位：</a:t>
            </a:r>
            <a:endParaRPr lang="en-US" altLang="zh-CN" dirty="0"/>
          </a:p>
          <a:p>
            <a:r>
              <a:rPr lang="zh-CN" altLang="en-US" dirty="0"/>
              <a:t>某数：</a:t>
            </a:r>
            <a:r>
              <a:rPr lang="en-US" altLang="zh-CN" dirty="0" err="1"/>
              <a:t>ssss</a:t>
            </a:r>
            <a:r>
              <a:rPr lang="en-US" altLang="zh-CN" dirty="0"/>
              <a:t>…ss(n-1</a:t>
            </a:r>
            <a:r>
              <a:rPr lang="zh-CN" altLang="en-US" dirty="0"/>
              <a:t>个</a:t>
            </a:r>
            <a:r>
              <a:rPr lang="en-US" altLang="zh-CN" dirty="0"/>
              <a:t>s) </a:t>
            </a:r>
            <a:r>
              <a:rPr lang="en-US" altLang="zh-CN" dirty="0" err="1"/>
              <a:t>sxxx</a:t>
            </a:r>
            <a:r>
              <a:rPr lang="en-US" altLang="zh-CN" dirty="0"/>
              <a:t> </a:t>
            </a:r>
            <a:r>
              <a:rPr lang="en-US" altLang="zh-CN" dirty="0" err="1"/>
              <a:t>xxxx</a:t>
            </a:r>
            <a:r>
              <a:rPr lang="en-US" altLang="zh-CN" dirty="0"/>
              <a:t>….xxx</a:t>
            </a:r>
            <a:r>
              <a:rPr lang="zh-CN" altLang="en-US" dirty="0"/>
              <a:t>（</a:t>
            </a:r>
            <a:r>
              <a:rPr lang="en-US" altLang="zh-CN" dirty="0"/>
              <a:t>32-n</a:t>
            </a:r>
            <a:r>
              <a:rPr lang="zh-CN" altLang="en-US" dirty="0"/>
              <a:t>个</a:t>
            </a:r>
            <a:r>
              <a:rPr lang="en-US" altLang="zh-CN" dirty="0"/>
              <a:t>x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左移</a:t>
            </a:r>
            <a:r>
              <a:rPr lang="en-US" altLang="zh-CN" dirty="0"/>
              <a:t>31</a:t>
            </a:r>
            <a:r>
              <a:rPr lang="zh-CN" altLang="en-US" dirty="0"/>
              <a:t>位后与</a:t>
            </a:r>
            <a:r>
              <a:rPr lang="en-US" altLang="zh-CN" dirty="0"/>
              <a:t>x</a:t>
            </a:r>
            <a:r>
              <a:rPr lang="zh-CN" altLang="en-US" dirty="0"/>
              <a:t>做与运算：</a:t>
            </a:r>
            <a:r>
              <a:rPr lang="en-US" altLang="zh-CN" dirty="0"/>
              <a:t>s000 0000….0000</a:t>
            </a:r>
          </a:p>
          <a:p>
            <a:r>
              <a:rPr lang="zh-CN" altLang="en-US" dirty="0"/>
              <a:t>右移</a:t>
            </a:r>
            <a:r>
              <a:rPr lang="en-US" altLang="zh-CN" dirty="0"/>
              <a:t>n-1</a:t>
            </a:r>
            <a:r>
              <a:rPr lang="zh-CN" altLang="en-US" dirty="0"/>
              <a:t>位：</a:t>
            </a:r>
            <a:r>
              <a:rPr lang="en-US" altLang="zh-CN" dirty="0" err="1"/>
              <a:t>ssss</a:t>
            </a:r>
            <a:r>
              <a:rPr lang="en-US" altLang="zh-CN" dirty="0"/>
              <a:t>….ss</a:t>
            </a:r>
            <a:r>
              <a:rPr lang="zh-CN" altLang="en-US" dirty="0"/>
              <a:t>（</a:t>
            </a:r>
            <a:r>
              <a:rPr lang="en-US" altLang="zh-CN" dirty="0"/>
              <a:t>n-1</a:t>
            </a:r>
            <a:r>
              <a:rPr lang="zh-CN" altLang="en-US" dirty="0"/>
              <a:t>个</a:t>
            </a:r>
            <a:r>
              <a:rPr lang="en-US" altLang="zh-CN" dirty="0"/>
              <a:t>s</a:t>
            </a:r>
            <a:r>
              <a:rPr lang="zh-CN" altLang="en-US" dirty="0"/>
              <a:t>）</a:t>
            </a:r>
            <a:r>
              <a:rPr lang="en-US" altLang="zh-CN" dirty="0"/>
              <a:t>0000 0000….0000</a:t>
            </a:r>
          </a:p>
          <a:p>
            <a:r>
              <a:rPr lang="zh-CN" altLang="en-US" dirty="0"/>
              <a:t>取反：</a:t>
            </a:r>
            <a:r>
              <a:rPr lang="en-US" altLang="zh-CN" dirty="0"/>
              <a:t>s</a:t>
            </a:r>
            <a:r>
              <a:rPr lang="zh-CN" altLang="en-US" dirty="0"/>
              <a:t>‘</a:t>
            </a:r>
            <a:r>
              <a:rPr lang="en-US" altLang="zh-CN" dirty="0" err="1"/>
              <a:t>s’s’s</a:t>
            </a:r>
            <a:r>
              <a:rPr lang="en-US" altLang="zh-CN" dirty="0"/>
              <a:t>’….s’s’ 1111 1111….1111</a:t>
            </a:r>
          </a:p>
          <a:p>
            <a:r>
              <a:rPr lang="en-US" altLang="zh-CN" dirty="0"/>
              <a:t>x</a:t>
            </a:r>
            <a:r>
              <a:rPr lang="zh-CN" altLang="en-US" dirty="0"/>
              <a:t>右移</a:t>
            </a:r>
            <a:r>
              <a:rPr lang="en-US" altLang="zh-CN" dirty="0"/>
              <a:t>n</a:t>
            </a:r>
            <a:r>
              <a:rPr lang="zh-CN" altLang="en-US" dirty="0"/>
              <a:t>位后：</a:t>
            </a:r>
            <a:r>
              <a:rPr lang="en-US" altLang="zh-CN" dirty="0" err="1"/>
              <a:t>ssss</a:t>
            </a:r>
            <a:r>
              <a:rPr lang="en-US" altLang="zh-CN" dirty="0"/>
              <a:t> </a:t>
            </a:r>
            <a:r>
              <a:rPr lang="en-US" altLang="zh-CN" dirty="0" err="1"/>
              <a:t>ssss</a:t>
            </a:r>
            <a:r>
              <a:rPr lang="en-US" altLang="zh-CN" dirty="0"/>
              <a:t>…</a:t>
            </a:r>
            <a:r>
              <a:rPr lang="en-US" altLang="zh-CN" dirty="0" err="1"/>
              <a:t>sxxx</a:t>
            </a:r>
            <a:r>
              <a:rPr lang="en-US" altLang="zh-CN" dirty="0"/>
              <a:t> </a:t>
            </a:r>
            <a:r>
              <a:rPr lang="en-US" altLang="zh-CN" dirty="0" err="1"/>
              <a:t>xxxx</a:t>
            </a:r>
            <a:r>
              <a:rPr lang="en-US" altLang="zh-CN" dirty="0"/>
              <a:t>….</a:t>
            </a:r>
            <a:r>
              <a:rPr lang="en-US" altLang="zh-CN" dirty="0" err="1"/>
              <a:t>xxxx</a:t>
            </a:r>
            <a:endParaRPr lang="en-US" altLang="zh-CN" dirty="0"/>
          </a:p>
          <a:p>
            <a:r>
              <a:rPr lang="zh-CN" altLang="en-US" dirty="0"/>
              <a:t>做与运算：</a:t>
            </a:r>
            <a:r>
              <a:rPr lang="en-US" altLang="zh-CN" dirty="0"/>
              <a:t>0000 0000….</a:t>
            </a:r>
            <a:r>
              <a:rPr lang="en-US" altLang="zh-CN" dirty="0" err="1"/>
              <a:t>sxxx</a:t>
            </a:r>
            <a:r>
              <a:rPr lang="en-US" altLang="zh-CN" dirty="0"/>
              <a:t> </a:t>
            </a:r>
            <a:r>
              <a:rPr lang="en-US" altLang="zh-CN" dirty="0" err="1"/>
              <a:t>xxxx</a:t>
            </a:r>
            <a:r>
              <a:rPr lang="en-US" altLang="zh-CN" dirty="0"/>
              <a:t>….</a:t>
            </a:r>
            <a:r>
              <a:rPr lang="en-US" altLang="zh-CN" dirty="0" err="1"/>
              <a:t>xxxx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F5566-3BC2-4CD5-B28F-8950C217D1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718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特殊值不考虑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阶码全为</a:t>
            </a:r>
            <a:r>
              <a:rPr lang="en-US" altLang="zh-CN" dirty="0"/>
              <a:t>1</a:t>
            </a:r>
            <a:r>
              <a:rPr lang="zh-CN" altLang="en-US" dirty="0"/>
              <a:t>，尾数不全为</a:t>
            </a:r>
            <a:r>
              <a:rPr lang="en-US" altLang="zh-CN" dirty="0"/>
              <a:t>0</a:t>
            </a:r>
            <a:r>
              <a:rPr lang="zh-CN" altLang="en-US" dirty="0"/>
              <a:t>就是</a:t>
            </a:r>
            <a:r>
              <a:rPr lang="en-US" altLang="zh-CN" dirty="0" err="1"/>
              <a:t>NaN</a:t>
            </a:r>
            <a:br>
              <a:rPr lang="en-US" altLang="zh-CN" dirty="0"/>
            </a:br>
            <a:r>
              <a:rPr lang="zh-CN" altLang="en-US" dirty="0"/>
              <a:t>阶码全为</a:t>
            </a:r>
            <a:r>
              <a:rPr lang="en-US" altLang="zh-CN" dirty="0"/>
              <a:t>1</a:t>
            </a:r>
            <a:r>
              <a:rPr lang="zh-CN" altLang="en-US" dirty="0"/>
              <a:t>，尾数全是</a:t>
            </a:r>
            <a:r>
              <a:rPr lang="en-US" altLang="zh-CN" dirty="0"/>
              <a:t>0</a:t>
            </a:r>
            <a:r>
              <a:rPr lang="zh-CN" altLang="en-US" dirty="0"/>
              <a:t>就是正负无穷</a:t>
            </a:r>
            <a:br>
              <a:rPr lang="en-US" altLang="zh-CN" dirty="0"/>
            </a:br>
            <a:r>
              <a:rPr lang="zh-CN" altLang="en-US" dirty="0"/>
              <a:t>阶码尾数全为</a:t>
            </a:r>
            <a:r>
              <a:rPr lang="en-US" altLang="zh-CN" dirty="0"/>
              <a:t>0</a:t>
            </a:r>
            <a:r>
              <a:rPr lang="zh-CN" altLang="en-US" dirty="0"/>
              <a:t>就是正负</a:t>
            </a:r>
            <a:r>
              <a:rPr lang="en-US" altLang="zh-CN" dirty="0"/>
              <a:t>0</a:t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F5566-3BC2-4CD5-B28F-8950C217D18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76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返回和浮点数参数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相等的二进制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F5566-3BC2-4CD5-B28F-8950C217D18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80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F5566-3BC2-4CD5-B28F-8950C217D18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3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F5566-3BC2-4CD5-B28F-8950C217D18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64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F5566-3BC2-4CD5-B28F-8950C217D18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1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E212C-DC33-4685-BB8D-065D70CB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CC7641-6662-4273-9A91-99EC0004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2D87A-7139-4331-8BEB-3C792258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2374-2754-4F12-AEAF-BBB47F328A4F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5092D-F6EC-4B63-941B-F25C1B9E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50701-69B4-4B88-8ED5-F103396F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6091-C5AC-4E5A-AEC5-79529EDD8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7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D6A84-9B2E-40FA-8834-B142ADBA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9AC157-2485-4101-A09B-29D30CF9E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80F87-4DF1-43FD-99AD-5BE763A8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2374-2754-4F12-AEAF-BBB47F328A4F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05212-B38F-4B9F-8066-FE53D7C2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EEFEE-E983-4120-809A-3603E793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6091-C5AC-4E5A-AEC5-79529EDD8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1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66D9C7-718D-468C-AA14-D69DD5DEF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C16F1C-96DF-42C0-BD90-91705AF77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02410-675D-4AAA-A4B1-9E27027C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2374-2754-4F12-AEAF-BBB47F328A4F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2FE1F-6216-483C-B24C-62C84DEE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1F961-1138-48C0-A936-626AECCD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6091-C5AC-4E5A-AEC5-79529EDD8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1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5106B-6488-4FEF-BA52-1DB2DE2B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8A437-7CBB-4946-8A8B-34FA69C6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D82E0-1DF9-4311-95D1-9961B815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2374-2754-4F12-AEAF-BBB47F328A4F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8E672-63AE-40E3-B54B-96A46DDD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7C722-B70C-4E9F-AA61-4D00784E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6091-C5AC-4E5A-AEC5-79529EDD8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3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77FD6-4020-4009-B248-6EE8BB39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7F0404-029B-46F9-BE0F-BD898F815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B81C-407C-4366-8388-D4D57557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2374-2754-4F12-AEAF-BBB47F328A4F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15F63-E7C3-4596-BA65-D50D6FA1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83C7D-E390-4C82-83EE-B369D711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6091-C5AC-4E5A-AEC5-79529EDD8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56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094AE-FA42-4E0B-8CEA-FE06A1F9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3D224-8D02-4573-B2FA-03E4D5693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CED5E4-A926-4FAE-BC4F-7AA74731F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94A181-D317-4811-905D-30F38629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2374-2754-4F12-AEAF-BBB47F328A4F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62D57F-737C-4A0B-AFEC-E1ADA7B8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20C52-F157-4A7A-B04B-78562A8C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6091-C5AC-4E5A-AEC5-79529EDD8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4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950FC-244A-48B1-9851-2F4C3E4D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7A087D-F82D-4FCC-AEBF-304FCBC63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0D454-DA39-4955-83E8-361297366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F85775-A0D9-495B-BAD4-A237A120F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97F99C-23C8-40E0-BF9E-6C22BC736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49706C-9CDF-4941-B279-5F9BE67B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2374-2754-4F12-AEAF-BBB47F328A4F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F2527C-E0D4-4D8C-A730-B69F72F9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F189DC-031B-4092-B5E7-A96D1549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6091-C5AC-4E5A-AEC5-79529EDD8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15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1FE2F-6A25-48CF-A2D0-B1F90E7B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564624-7EB7-4C4B-A6D0-795BDF3B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2374-2754-4F12-AEAF-BBB47F328A4F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97E9C5-2EE8-4B9D-969B-4C43B7AEE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2C9684-788C-48AF-9A84-5926661C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6091-C5AC-4E5A-AEC5-79529EDD8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4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68F57D-E4A6-4D16-BFC4-EE338947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2374-2754-4F12-AEAF-BBB47F328A4F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4BADC0-5BCE-40E0-8458-39D3E8FE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73F2BC-71B9-4C96-8112-BB6CB159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6091-C5AC-4E5A-AEC5-79529EDD8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81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4B44D-EA99-4D12-8F30-A79663F2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7CA97-862A-4785-BE48-7D703AE6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28B10-B92D-47B0-8A51-1777C182D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B92F98-15DE-4434-83FF-94F3E4DC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2374-2754-4F12-AEAF-BBB47F328A4F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7151E-24EA-446B-AFA2-5CCFC755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F7F06-B20F-4BE1-98D1-DC8826CC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6091-C5AC-4E5A-AEC5-79529EDD8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39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26117-7D45-4643-A301-564E6C98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49EF4B-CC74-46F0-A368-7CBEB430D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097D7-9ED5-404A-B121-E49564056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9D7EF-2C57-4EB6-AE30-366666BA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2374-2754-4F12-AEAF-BBB47F328A4F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EFDE90-60A3-4DE0-A28D-758DFA41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B90B1-4E22-4C2E-BB07-E2F1ECBA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6091-C5AC-4E5A-AEC5-79529EDD8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6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375FEA-3EFD-47E3-BEC4-1E4EB1D3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92A29-CCDB-42F4-809F-D9088B19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0D208-E4E4-4BC7-A6C7-9E2F48D4B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02374-2754-4F12-AEAF-BBB47F328A4F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2E6B2-580F-46C5-B1B9-DF0E5CD49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60559-BA9E-4149-A489-76F356B2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96091-C5AC-4E5A-AEC5-79529EDD8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97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B0C90B-6017-4FF7-9D72-697F866FC6DB}"/>
              </a:ext>
            </a:extLst>
          </p:cNvPr>
          <p:cNvSpPr txBox="1"/>
          <p:nvPr/>
        </p:nvSpPr>
        <p:spPr>
          <a:xfrm>
            <a:off x="2158465" y="2598003"/>
            <a:ext cx="7875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实验一：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datalab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-handout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006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BAD833F-1186-453C-B40A-C6E9E336A4F4}"/>
              </a:ext>
            </a:extLst>
          </p:cNvPr>
          <p:cNvSpPr txBox="1"/>
          <p:nvPr/>
        </p:nvSpPr>
        <p:spPr>
          <a:xfrm>
            <a:off x="683393" y="2556481"/>
            <a:ext cx="368380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取反加一；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5A7-EF37-4EBC-84CF-6114FA2AC8AD}"/>
              </a:ext>
            </a:extLst>
          </p:cNvPr>
          <p:cNvSpPr/>
          <p:nvPr/>
        </p:nvSpPr>
        <p:spPr>
          <a:xfrm>
            <a:off x="683393" y="926596"/>
            <a:ext cx="2517007" cy="1412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negate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-x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1E00783-A9DC-4770-90A3-B35C76550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6481"/>
            <a:ext cx="4621533" cy="159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1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BAD833F-1186-453C-B40A-C6E9E336A4F4}"/>
              </a:ext>
            </a:extLst>
          </p:cNvPr>
          <p:cNvSpPr txBox="1"/>
          <p:nvPr/>
        </p:nvSpPr>
        <p:spPr>
          <a:xfrm>
            <a:off x="683393" y="2561825"/>
            <a:ext cx="368380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取符号位；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5A7-EF37-4EBC-84CF-6114FA2AC8AD}"/>
              </a:ext>
            </a:extLst>
          </p:cNvPr>
          <p:cNvSpPr/>
          <p:nvPr/>
        </p:nvSpPr>
        <p:spPr>
          <a:xfrm>
            <a:off x="683393" y="926596"/>
            <a:ext cx="7960877" cy="1412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isPositive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1 if x &gt; 0, return 0 otherwise 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45E056-ED11-4427-9C79-952D2273B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844" y="2561825"/>
            <a:ext cx="5742766" cy="11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9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BAD833F-1186-453C-B40A-C6E9E336A4F4}"/>
              </a:ext>
            </a:extLst>
          </p:cNvPr>
          <p:cNvSpPr txBox="1"/>
          <p:nvPr/>
        </p:nvSpPr>
        <p:spPr>
          <a:xfrm>
            <a:off x="683393" y="2561825"/>
            <a:ext cx="5412607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的符号位；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– 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的符号位；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异号时的可能溢出情况；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5A7-EF37-4EBC-84CF-6114FA2AC8AD}"/>
              </a:ext>
            </a:extLst>
          </p:cNvPr>
          <p:cNvSpPr/>
          <p:nvPr/>
        </p:nvSpPr>
        <p:spPr>
          <a:xfrm>
            <a:off x="683393" y="926596"/>
            <a:ext cx="7960877" cy="1412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isLessOrEqual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x &lt;= y  then return 1, else return 0 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9387C0-47FA-46D0-8F78-1ACF0B47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61825"/>
            <a:ext cx="6054906" cy="206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6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BAD833F-1186-453C-B40A-C6E9E336A4F4}"/>
              </a:ext>
            </a:extLst>
          </p:cNvPr>
          <p:cNvSpPr txBox="1"/>
          <p:nvPr/>
        </p:nvSpPr>
        <p:spPr>
          <a:xfrm>
            <a:off x="683393" y="2168528"/>
            <a:ext cx="5412607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二分法；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先检查第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位的情况；再检查高（低）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位的情况；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依此类推；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5A7-EF37-4EBC-84CF-6114FA2AC8AD}"/>
              </a:ext>
            </a:extLst>
          </p:cNvPr>
          <p:cNvSpPr/>
          <p:nvPr/>
        </p:nvSpPr>
        <p:spPr>
          <a:xfrm>
            <a:off x="683393" y="410024"/>
            <a:ext cx="7960877" cy="1412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ilog2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floor(log base 2 of x), where x &gt; 0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AB57AA-CD9A-4C40-A22A-234280B2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68528"/>
            <a:ext cx="5249011" cy="313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87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BAD833F-1186-453C-B40A-C6E9E336A4F4}"/>
              </a:ext>
            </a:extLst>
          </p:cNvPr>
          <p:cNvSpPr txBox="1"/>
          <p:nvPr/>
        </p:nvSpPr>
        <p:spPr>
          <a:xfrm>
            <a:off x="683393" y="2214271"/>
            <a:ext cx="4282011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位为符号位，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30~23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位为阶码，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22~0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位为尾数；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阶码不全为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或尾数不全为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时，取符号位得到结果；否则返回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5A7-EF37-4EBC-84CF-6114FA2AC8AD}"/>
              </a:ext>
            </a:extLst>
          </p:cNvPr>
          <p:cNvSpPr/>
          <p:nvPr/>
        </p:nvSpPr>
        <p:spPr>
          <a:xfrm>
            <a:off x="683393" y="410024"/>
            <a:ext cx="11225072" cy="1412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float_neg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bit-level equivalent of expression -f for floating point argument f.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6C3317-65FE-4437-91A7-CF0948156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404" y="2384392"/>
            <a:ext cx="7093846" cy="144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29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BAD833F-1186-453C-B40A-C6E9E336A4F4}"/>
              </a:ext>
            </a:extLst>
          </p:cNvPr>
          <p:cNvSpPr txBox="1"/>
          <p:nvPr/>
        </p:nvSpPr>
        <p:spPr>
          <a:xfrm>
            <a:off x="683393" y="2703019"/>
            <a:ext cx="4282011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取符号位；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初始化阶码：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(x&gt;&gt;31) ? (127+31) : 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尾数部分将前缀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去除，取高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位，加上后面剩余位四舍五入的精度位；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5A7-EF37-4EBC-84CF-6114FA2AC8AD}"/>
              </a:ext>
            </a:extLst>
          </p:cNvPr>
          <p:cNvSpPr/>
          <p:nvPr/>
        </p:nvSpPr>
        <p:spPr>
          <a:xfrm>
            <a:off x="683393" y="410024"/>
            <a:ext cx="5946007" cy="1966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float_i2f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bit-level equivalent of expression (float) x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AA5616-919C-4259-9FCF-40529897A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547" y="818149"/>
            <a:ext cx="6064475" cy="545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1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BAD833F-1186-453C-B40A-C6E9E336A4F4}"/>
              </a:ext>
            </a:extLst>
          </p:cNvPr>
          <p:cNvSpPr txBox="1"/>
          <p:nvPr/>
        </p:nvSpPr>
        <p:spPr>
          <a:xfrm>
            <a:off x="683393" y="2214271"/>
            <a:ext cx="5642979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，分两种情况考虑；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阶码部分为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，尾数部分左移一位；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阶码部分不为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，阶码加一；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5A7-EF37-4EBC-84CF-6114FA2AC8AD}"/>
              </a:ext>
            </a:extLst>
          </p:cNvPr>
          <p:cNvSpPr/>
          <p:nvPr/>
        </p:nvSpPr>
        <p:spPr>
          <a:xfrm>
            <a:off x="683393" y="410024"/>
            <a:ext cx="11225072" cy="1412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float_twice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bit-level equivalent of expression 2*f for floating point argument f.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151A49-58B1-4467-B65B-6343CE4B1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473" y="1822077"/>
            <a:ext cx="4282011" cy="488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BAD833F-1186-453C-B40A-C6E9E336A4F4}"/>
              </a:ext>
            </a:extLst>
          </p:cNvPr>
          <p:cNvSpPr txBox="1"/>
          <p:nvPr/>
        </p:nvSpPr>
        <p:spPr>
          <a:xfrm>
            <a:off x="683393" y="1724856"/>
            <a:ext cx="8247956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apt-get install build-essential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终端下执行命令：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dlc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bits.c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终端下执行命令：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终端下执行命令：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btest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5A7-EF37-4EBC-84CF-6114FA2AC8AD}"/>
              </a:ext>
            </a:extLst>
          </p:cNvPr>
          <p:cNvSpPr/>
          <p:nvPr/>
        </p:nvSpPr>
        <p:spPr>
          <a:xfrm>
            <a:off x="683393" y="410024"/>
            <a:ext cx="11225072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下进行测试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276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D645A7-EF37-4EBC-84CF-6114FA2AC8AD}"/>
              </a:ext>
            </a:extLst>
          </p:cNvPr>
          <p:cNvSpPr/>
          <p:nvPr/>
        </p:nvSpPr>
        <p:spPr>
          <a:xfrm>
            <a:off x="5387740" y="2483265"/>
            <a:ext cx="1638702" cy="1069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37655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4659BF-0657-4319-BC04-1BDBB80BD000}"/>
              </a:ext>
            </a:extLst>
          </p:cNvPr>
          <p:cNvSpPr txBox="1"/>
          <p:nvPr/>
        </p:nvSpPr>
        <p:spPr>
          <a:xfrm>
            <a:off x="1066166" y="803190"/>
            <a:ext cx="3616696" cy="1412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bitAnd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x&amp;y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using only ~ and |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AD833F-1186-453C-B40A-C6E9E336A4F4}"/>
              </a:ext>
            </a:extLst>
          </p:cNvPr>
          <p:cNvSpPr txBox="1"/>
          <p:nvPr/>
        </p:nvSpPr>
        <p:spPr>
          <a:xfrm>
            <a:off x="1068463" y="2719777"/>
            <a:ext cx="213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德摩根定律：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B069BAD-4801-4568-9647-75AC3CC3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97" y="3338547"/>
            <a:ext cx="4889751" cy="8128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00827AE-ADC7-4E3A-ACDE-E98B7399C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533" y="1887031"/>
            <a:ext cx="5055940" cy="347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0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4659BF-0657-4319-BC04-1BDBB80BD000}"/>
              </a:ext>
            </a:extLst>
          </p:cNvPr>
          <p:cNvSpPr txBox="1"/>
          <p:nvPr/>
        </p:nvSpPr>
        <p:spPr>
          <a:xfrm>
            <a:off x="683394" y="277454"/>
            <a:ext cx="7035843" cy="141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getByte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Extract byte n from word 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AD833F-1186-453C-B40A-C6E9E336A4F4}"/>
              </a:ext>
            </a:extLst>
          </p:cNvPr>
          <p:cNvSpPr txBox="1"/>
          <p:nvPr/>
        </p:nvSpPr>
        <p:spPr>
          <a:xfrm>
            <a:off x="683394" y="2142212"/>
            <a:ext cx="4581625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左移三位，相当于扩大八倍（八位为一个字节）；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再右移，相当于把要提取的字节移到最右边；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0xff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进行与运算，得到结果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7AE9DF-2F44-4C12-8F62-027297C50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166" y="2142212"/>
            <a:ext cx="6024440" cy="357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BAD833F-1186-453C-B40A-C6E9E336A4F4}"/>
              </a:ext>
            </a:extLst>
          </p:cNvPr>
          <p:cNvSpPr txBox="1"/>
          <p:nvPr/>
        </p:nvSpPr>
        <p:spPr>
          <a:xfrm>
            <a:off x="683393" y="2174110"/>
            <a:ext cx="4581625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逻辑右移：最高位补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；算数右移：最高位补符号位；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位后与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做与运算，得到符号位；再右移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位后取反（注意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0&lt;= n &lt;= 31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上述结果与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算数右移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位后做与运算，即可将高位变为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70B162-C163-4444-8689-93FB93058770}"/>
              </a:ext>
            </a:extLst>
          </p:cNvPr>
          <p:cNvSpPr txBox="1"/>
          <p:nvPr/>
        </p:nvSpPr>
        <p:spPr>
          <a:xfrm>
            <a:off x="683393" y="427691"/>
            <a:ext cx="8779583" cy="141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logicalShift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shift x to the right by n, using a logical shift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E86501-FAC3-446C-AEB0-CB4D79368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665" y="2917430"/>
            <a:ext cx="7195335" cy="102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0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4659BF-0657-4319-BC04-1BDBB80BD000}"/>
              </a:ext>
            </a:extLst>
          </p:cNvPr>
          <p:cNvSpPr txBox="1"/>
          <p:nvPr/>
        </p:nvSpPr>
        <p:spPr>
          <a:xfrm>
            <a:off x="683394" y="469398"/>
            <a:ext cx="5868081" cy="1412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bitCount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returns count of number of 1's in word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AD833F-1186-453C-B40A-C6E9E336A4F4}"/>
              </a:ext>
            </a:extLst>
          </p:cNvPr>
          <p:cNvSpPr txBox="1"/>
          <p:nvPr/>
        </p:nvSpPr>
        <p:spPr>
          <a:xfrm>
            <a:off x="683394" y="2025255"/>
            <a:ext cx="4804303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位，分成四个字节，每八位进行测试；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0x1111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做与运算，分别测每个字节的最低位，然后将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右移一位，重复此步骤；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上每个字节的值即对应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每个字节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的数量，对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做移位操作，就可以得到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的个数；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7EBB0C-2291-40BD-A7FD-75BB6FC6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868" y="2303076"/>
            <a:ext cx="5851961" cy="362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6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BAD833F-1186-453C-B40A-C6E9E336A4F4}"/>
              </a:ext>
            </a:extLst>
          </p:cNvPr>
          <p:cNvSpPr txBox="1"/>
          <p:nvPr/>
        </p:nvSpPr>
        <p:spPr>
          <a:xfrm>
            <a:off x="683394" y="2110315"/>
            <a:ext cx="4804303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求非，考虑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取反加一，则只有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时两个数的符号位才都为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；否则总会有一个的符号位为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做与运算，得到结果；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5A7-EF37-4EBC-84CF-6114FA2AC8AD}"/>
              </a:ext>
            </a:extLst>
          </p:cNvPr>
          <p:cNvSpPr/>
          <p:nvPr/>
        </p:nvSpPr>
        <p:spPr>
          <a:xfrm>
            <a:off x="683394" y="474978"/>
            <a:ext cx="6865722" cy="1412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bang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Compute !x without using !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F367DD-6DC5-4B15-972E-26DA3142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427" y="2644612"/>
            <a:ext cx="6613573" cy="12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2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BAD833F-1186-453C-B40A-C6E9E336A4F4}"/>
              </a:ext>
            </a:extLst>
          </p:cNvPr>
          <p:cNvSpPr txBox="1"/>
          <p:nvPr/>
        </p:nvSpPr>
        <p:spPr>
          <a:xfrm>
            <a:off x="683392" y="2393266"/>
            <a:ext cx="480430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求补码编码的最小值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5A7-EF37-4EBC-84CF-6114FA2AC8AD}"/>
              </a:ext>
            </a:extLst>
          </p:cNvPr>
          <p:cNvSpPr/>
          <p:nvPr/>
        </p:nvSpPr>
        <p:spPr>
          <a:xfrm>
            <a:off x="683392" y="511925"/>
            <a:ext cx="12150105" cy="1412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tmin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minimum two's complement integer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B57468-8B0A-4100-A70A-3BDD9CFDA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93266"/>
            <a:ext cx="4425183" cy="139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6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BAD833F-1186-453C-B40A-C6E9E336A4F4}"/>
              </a:ext>
            </a:extLst>
          </p:cNvPr>
          <p:cNvSpPr txBox="1"/>
          <p:nvPr/>
        </p:nvSpPr>
        <p:spPr>
          <a:xfrm>
            <a:off x="683394" y="2308931"/>
            <a:ext cx="3683805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为负数或非负数两种情况考虑；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为负数时，符号位为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；反之为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&gt;&gt; n-1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；反之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~x &gt;&gt; n-1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5A7-EF37-4EBC-84CF-6114FA2AC8AD}"/>
              </a:ext>
            </a:extLst>
          </p:cNvPr>
          <p:cNvSpPr/>
          <p:nvPr/>
        </p:nvSpPr>
        <p:spPr>
          <a:xfrm>
            <a:off x="683394" y="644026"/>
            <a:ext cx="11508606" cy="1412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fitsBits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1 if x can be represented as an n-bit, two's complement integer.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B176CA-95E4-4037-8182-D05F946A3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618" y="2585200"/>
            <a:ext cx="7522382" cy="8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2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BAD833F-1186-453C-B40A-C6E9E336A4F4}"/>
              </a:ext>
            </a:extLst>
          </p:cNvPr>
          <p:cNvSpPr txBox="1"/>
          <p:nvPr/>
        </p:nvSpPr>
        <p:spPr>
          <a:xfrm>
            <a:off x="683393" y="2028060"/>
            <a:ext cx="3683805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为负数或非负数两种情况考虑；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为非负数时，直接右移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为负数时，如果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移出的位中不全为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，则结果为右移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位后的结果加一；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5A7-EF37-4EBC-84CF-6114FA2AC8AD}"/>
              </a:ext>
            </a:extLst>
          </p:cNvPr>
          <p:cNvSpPr/>
          <p:nvPr/>
        </p:nvSpPr>
        <p:spPr>
          <a:xfrm>
            <a:off x="683393" y="669494"/>
            <a:ext cx="7439881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divpwr2</a:t>
            </a:r>
          </a:p>
          <a:p>
            <a:pPr>
              <a:lnSpc>
                <a:spcPct val="150000"/>
              </a:lnSpc>
            </a:pP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Compute x/(2^n), for 0 &lt;= n &lt;= 30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D810DD-44AF-419E-AB33-4816D9CDB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813" y="2347037"/>
            <a:ext cx="6818901" cy="9804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21031B-0A33-4096-8A77-33C01701C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813" y="4258085"/>
            <a:ext cx="7035520" cy="16217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EE1E63C-12D8-4628-884C-EB92F3D9806F}"/>
              </a:ext>
            </a:extLst>
          </p:cNvPr>
          <p:cNvSpPr txBox="1"/>
          <p:nvPr/>
        </p:nvSpPr>
        <p:spPr>
          <a:xfrm>
            <a:off x="5103628" y="3774558"/>
            <a:ext cx="131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证明：</a:t>
            </a:r>
          </a:p>
        </p:txBody>
      </p:sp>
    </p:spTree>
    <p:extLst>
      <p:ext uri="{BB962C8B-B14F-4D97-AF65-F5344CB8AC3E}">
        <p14:creationId xmlns:p14="http://schemas.microsoft.com/office/powerpoint/2010/main" val="359580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848</Words>
  <Application>Microsoft Office PowerPoint</Application>
  <PresentationFormat>宽屏</PresentationFormat>
  <Paragraphs>94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 Deer.</dc:creator>
  <cp:lastModifiedBy>xl Deer.</cp:lastModifiedBy>
  <cp:revision>39</cp:revision>
  <dcterms:created xsi:type="dcterms:W3CDTF">2019-11-01T10:38:06Z</dcterms:created>
  <dcterms:modified xsi:type="dcterms:W3CDTF">2019-11-03T14:54:07Z</dcterms:modified>
</cp:coreProperties>
</file>