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9" r:id="rId7"/>
    <p:sldId id="270" r:id="rId8"/>
    <p:sldId id="271" r:id="rId9"/>
    <p:sldId id="267" r:id="rId10"/>
    <p:sldId id="266" r:id="rId11"/>
    <p:sldId id="268" r:id="rId12"/>
    <p:sldId id="274" r:id="rId13"/>
    <p:sldId id="272" r:id="rId14"/>
    <p:sldId id="273" r:id="rId15"/>
    <p:sldId id="275" r:id="rId16"/>
    <p:sldId id="277" r:id="rId17"/>
    <p:sldId id="278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elab.whu.edu.cn/openlab/logi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面向对象程序设计实验（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Java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）</a:t>
            </a:r>
            <a:endParaRPr lang="zh-CN" altLang="en-US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李华玮</a:t>
            </a:r>
            <a:endParaRPr lang="en-US" altLang="zh-CN" sz="2800" dirty="0" smtClean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26269867@</a:t>
            </a:r>
            <a:r>
              <a:rPr lang="en-US" altLang="zh-CN" sz="2800" cap="none" dirty="0" smtClean="0">
                <a:latin typeface="Times New Roman" pitchFamily="18" charset="0"/>
                <a:ea typeface="宋体" pitchFamily="2" charset="-122"/>
              </a:rPr>
              <a:t>qq.com</a:t>
            </a:r>
            <a:endParaRPr lang="zh-CN" altLang="en-US" cap="none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914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实验五：</a:t>
            </a:r>
            <a:r>
              <a:rPr lang="zh-CN" altLang="zh-CN" dirty="0" smtClean="0"/>
              <a:t>包</a:t>
            </a:r>
            <a:r>
              <a:rPr lang="zh-CN" altLang="zh-CN" dirty="0"/>
              <a:t>、接口与异常处理（</a:t>
            </a:r>
            <a:r>
              <a:rPr lang="en-US" altLang="zh-CN" dirty="0"/>
              <a:t>exception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10846397" cy="4172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sz="2400" b="1" dirty="0"/>
              <a:t>一、实验目的 </a:t>
            </a:r>
            <a:endParaRPr lang="zh-CN" altLang="zh-CN" sz="2400" dirty="0"/>
          </a:p>
          <a:p>
            <a:r>
              <a:rPr lang="zh-CN" altLang="zh-CN" sz="2400" dirty="0" smtClean="0"/>
              <a:t>了解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Java </a:t>
            </a:r>
            <a:r>
              <a:rPr lang="zh-CN" altLang="zh-CN" sz="2400" dirty="0"/>
              <a:t>中包（</a:t>
            </a:r>
            <a:r>
              <a:rPr lang="en-US" altLang="zh-CN" sz="2400" dirty="0"/>
              <a:t>package</a:t>
            </a:r>
            <a:r>
              <a:rPr lang="zh-CN" altLang="zh-CN" sz="2400" dirty="0"/>
              <a:t>）、接口（</a:t>
            </a:r>
            <a:r>
              <a:rPr lang="en-US" altLang="zh-CN" sz="2400" dirty="0"/>
              <a:t>interface</a:t>
            </a:r>
            <a:r>
              <a:rPr lang="zh-CN" altLang="zh-CN" sz="2400" dirty="0"/>
              <a:t>）和异常处理（</a:t>
            </a:r>
            <a:r>
              <a:rPr lang="en-US" altLang="zh-CN" sz="2400" dirty="0"/>
              <a:t>exception</a:t>
            </a:r>
            <a:r>
              <a:rPr lang="zh-CN" altLang="zh-CN" sz="2400" dirty="0"/>
              <a:t>）的作用，掌握包、接口</a:t>
            </a:r>
            <a:r>
              <a:rPr lang="zh-CN" altLang="zh-CN" sz="2400" dirty="0" smtClean="0"/>
              <a:t>、异常处理</a:t>
            </a:r>
            <a:r>
              <a:rPr lang="zh-CN" altLang="zh-CN" sz="2400" dirty="0"/>
              <a:t>的设计方法。 </a:t>
            </a:r>
          </a:p>
          <a:p>
            <a:pPr marL="0" indent="0">
              <a:buNone/>
            </a:pPr>
            <a:r>
              <a:rPr lang="zh-CN" altLang="zh-CN" sz="2400" b="1" dirty="0"/>
              <a:t>二、实验要求 </a:t>
            </a:r>
            <a:endParaRPr lang="zh-CN" altLang="zh-CN" sz="2400" dirty="0"/>
          </a:p>
          <a:p>
            <a:pPr lvl="0"/>
            <a:r>
              <a:rPr lang="zh-CN" altLang="zh-CN" sz="2400" dirty="0"/>
              <a:t>了解</a:t>
            </a:r>
            <a:r>
              <a:rPr lang="en-US" altLang="zh-CN" sz="2400" dirty="0"/>
              <a:t> Java </a:t>
            </a:r>
            <a:r>
              <a:rPr lang="zh-CN" altLang="zh-CN" sz="2400" dirty="0"/>
              <a:t>系统包的结构。 </a:t>
            </a:r>
          </a:p>
          <a:p>
            <a:pPr lvl="0"/>
            <a:r>
              <a:rPr lang="zh-CN" altLang="zh-CN" sz="2400" dirty="0"/>
              <a:t>掌握创建自定义包的方法。 </a:t>
            </a:r>
          </a:p>
          <a:p>
            <a:pPr lvl="0"/>
            <a:r>
              <a:rPr lang="zh-CN" altLang="zh-CN" sz="2400" dirty="0"/>
              <a:t>掌握使用系统接口的技术和创建自定义接口的方法。</a:t>
            </a:r>
          </a:p>
          <a:p>
            <a:pPr lvl="0"/>
            <a:r>
              <a:rPr lang="zh-CN" altLang="zh-CN" sz="2400" dirty="0"/>
              <a:t>理解系统异常处理的机制和创建自定义异常的方法。 </a:t>
            </a:r>
          </a:p>
          <a:p>
            <a:pPr lvl="0"/>
            <a:r>
              <a:rPr lang="zh-CN" altLang="zh-CN" sz="2400" dirty="0"/>
              <a:t>在</a:t>
            </a:r>
            <a:r>
              <a:rPr lang="en-US" altLang="zh-CN" sz="2400" dirty="0"/>
              <a:t>Eclipse</a:t>
            </a:r>
            <a:r>
              <a:rPr lang="zh-CN" altLang="zh-CN" sz="2400" dirty="0"/>
              <a:t>下完成实验内容并将工程项目文件提交到服务器端。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75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实验六：</a:t>
            </a:r>
            <a:r>
              <a:rPr lang="zh-CN" altLang="zh-CN" dirty="0" smtClean="0"/>
              <a:t>数组</a:t>
            </a:r>
            <a:r>
              <a:rPr lang="zh-CN" altLang="zh-CN" dirty="0"/>
              <a:t>、向量和字符串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0652" y="1980702"/>
            <a:ext cx="10921700" cy="47159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sz="2400" b="1" dirty="0"/>
              <a:t>一、实验目的 </a:t>
            </a:r>
            <a:endParaRPr lang="zh-CN" altLang="zh-CN" sz="2400" dirty="0"/>
          </a:p>
          <a:p>
            <a:pPr lvl="0"/>
            <a:r>
              <a:rPr lang="zh-CN" altLang="zh-CN" sz="2400" dirty="0"/>
              <a:t>掌握</a:t>
            </a:r>
            <a:r>
              <a:rPr lang="en-US" altLang="zh-CN" sz="2400" dirty="0"/>
              <a:t>Java</a:t>
            </a:r>
            <a:r>
              <a:rPr lang="zh-CN" altLang="zh-CN" sz="2400" dirty="0"/>
              <a:t>中的数组定义、</a:t>
            </a:r>
            <a:r>
              <a:rPr lang="zh-CN" altLang="zh-CN" sz="2400" dirty="0" smtClean="0"/>
              <a:t>引用</a:t>
            </a:r>
            <a:r>
              <a:rPr lang="zh-CN" altLang="en-US" sz="2400" dirty="0" smtClean="0"/>
              <a:t>；</a:t>
            </a:r>
            <a:endParaRPr lang="zh-CN" altLang="zh-CN" sz="2400" dirty="0"/>
          </a:p>
          <a:p>
            <a:pPr lvl="0"/>
            <a:r>
              <a:rPr lang="zh-CN" altLang="zh-CN" sz="2400" dirty="0"/>
              <a:t>掌握向量的基本概念和</a:t>
            </a:r>
            <a:r>
              <a:rPr lang="zh-CN" altLang="zh-CN" sz="2400" dirty="0" smtClean="0"/>
              <a:t>应用技术</a:t>
            </a:r>
            <a:r>
              <a:rPr lang="zh-CN" altLang="en-US" sz="2400" dirty="0" smtClean="0"/>
              <a:t>；</a:t>
            </a:r>
            <a:endParaRPr lang="zh-CN" altLang="zh-CN" sz="2400" dirty="0"/>
          </a:p>
          <a:p>
            <a:pPr lvl="0"/>
            <a:r>
              <a:rPr lang="zh-CN" altLang="zh-CN" sz="2400" dirty="0"/>
              <a:t>掌握使用字符串</a:t>
            </a:r>
            <a:r>
              <a:rPr lang="en-US" altLang="zh-CN" sz="2400" dirty="0"/>
              <a:t>String</a:t>
            </a:r>
            <a:r>
              <a:rPr lang="zh-CN" altLang="zh-CN" sz="2400" dirty="0"/>
              <a:t>类处理字符串的</a:t>
            </a:r>
            <a:r>
              <a:rPr lang="zh-CN" altLang="zh-CN" sz="2400" dirty="0" smtClean="0"/>
              <a:t>方法</a:t>
            </a:r>
            <a:r>
              <a:rPr lang="zh-CN" altLang="en-US" sz="2400" dirty="0" smtClean="0"/>
              <a:t>；</a:t>
            </a:r>
            <a:endParaRPr lang="zh-CN" altLang="zh-CN" sz="2400" dirty="0"/>
          </a:p>
          <a:p>
            <a:pPr lvl="0"/>
            <a:r>
              <a:rPr lang="zh-CN" altLang="zh-CN" sz="2400" dirty="0"/>
              <a:t>掌握使用字符串</a:t>
            </a:r>
            <a:r>
              <a:rPr lang="en-US" altLang="zh-CN" sz="2400" dirty="0" err="1"/>
              <a:t>StringBuffer</a:t>
            </a:r>
            <a:r>
              <a:rPr lang="zh-CN" altLang="zh-CN" sz="2400" dirty="0"/>
              <a:t>类处理字符串的</a:t>
            </a:r>
            <a:r>
              <a:rPr lang="zh-CN" altLang="zh-CN" sz="2400" dirty="0" smtClean="0"/>
              <a:t>方法</a:t>
            </a:r>
            <a:r>
              <a:rPr lang="zh-CN" altLang="en-US" sz="2400" dirty="0" smtClean="0"/>
              <a:t>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b="1" dirty="0"/>
              <a:t>二、实验要求 </a:t>
            </a:r>
            <a:endParaRPr lang="zh-CN" altLang="zh-CN" sz="2400" dirty="0"/>
          </a:p>
          <a:p>
            <a:pPr lvl="0"/>
            <a:r>
              <a:rPr lang="zh-CN" altLang="zh-CN" sz="2400" dirty="0"/>
              <a:t>编写一个使用</a:t>
            </a:r>
            <a:r>
              <a:rPr lang="en-US" altLang="zh-CN" sz="2400" dirty="0"/>
              <a:t> Java </a:t>
            </a:r>
            <a:r>
              <a:rPr lang="zh-CN" altLang="zh-CN" sz="2400" dirty="0"/>
              <a:t>数组的的</a:t>
            </a:r>
            <a:r>
              <a:rPr lang="zh-CN" altLang="zh-CN" sz="2400" dirty="0" smtClean="0"/>
              <a:t>程序</a:t>
            </a:r>
            <a:r>
              <a:rPr lang="zh-CN" altLang="en-US" sz="2400" dirty="0" smtClean="0"/>
              <a:t>；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FFFF00"/>
                </a:solidFill>
              </a:rPr>
              <a:t>编程</a:t>
            </a:r>
            <a:r>
              <a:rPr lang="zh-CN" altLang="en-US" dirty="0">
                <a:solidFill>
                  <a:srgbClr val="FFFF00"/>
                </a:solidFill>
              </a:rPr>
              <a:t>实现</a:t>
            </a:r>
            <a:r>
              <a:rPr lang="en-US" altLang="zh-CN" dirty="0">
                <a:solidFill>
                  <a:srgbClr val="FFFF00"/>
                </a:solidFill>
              </a:rPr>
              <a:t>Fibonacci</a:t>
            </a:r>
            <a:r>
              <a:rPr lang="zh-CN" altLang="en-US" dirty="0" smtClean="0">
                <a:solidFill>
                  <a:srgbClr val="FFFF00"/>
                </a:solidFill>
              </a:rPr>
              <a:t>数列并输出前</a:t>
            </a:r>
            <a:r>
              <a:rPr lang="en-US" altLang="zh-CN" dirty="0" smtClean="0">
                <a:solidFill>
                  <a:srgbClr val="FFFF00"/>
                </a:solidFill>
              </a:rPr>
              <a:t>40</a:t>
            </a:r>
            <a:r>
              <a:rPr lang="zh-CN" altLang="en-US" dirty="0" smtClean="0">
                <a:solidFill>
                  <a:srgbClr val="FFFF00"/>
                </a:solidFill>
              </a:rPr>
              <a:t>项。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solidFill>
                  <a:srgbClr val="FFFF00"/>
                </a:solidFill>
              </a:rPr>
              <a:t>编程</a:t>
            </a:r>
            <a:r>
              <a:rPr lang="zh-CN" altLang="en-US" dirty="0" smtClean="0">
                <a:solidFill>
                  <a:srgbClr val="FFFF00"/>
                </a:solidFill>
              </a:rPr>
              <a:t>采用</a:t>
            </a:r>
            <a:r>
              <a:rPr lang="zh-CN" altLang="en-US" dirty="0">
                <a:solidFill>
                  <a:srgbClr val="FFFF00"/>
                </a:solidFill>
              </a:rPr>
              <a:t>冒泡法实现对数组元素由小到大</a:t>
            </a:r>
            <a:r>
              <a:rPr lang="zh-CN" altLang="en-US" dirty="0" smtClean="0">
                <a:solidFill>
                  <a:srgbClr val="FFFF00"/>
                </a:solidFill>
              </a:rPr>
              <a:t>排序。</a:t>
            </a:r>
            <a:endParaRPr lang="zh-CN" altLang="zh-CN" sz="2200" dirty="0">
              <a:solidFill>
                <a:srgbClr val="FFFF00"/>
              </a:solidFill>
            </a:endParaRPr>
          </a:p>
          <a:p>
            <a:pPr lvl="0"/>
            <a:r>
              <a:rPr lang="zh-CN" altLang="zh-CN" sz="2400" dirty="0"/>
              <a:t>掌握向量类的使用</a:t>
            </a:r>
            <a:r>
              <a:rPr lang="zh-CN" altLang="zh-CN" sz="2400" dirty="0" smtClean="0"/>
              <a:t>方法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0"/>
            <a:r>
              <a:rPr lang="zh-CN" altLang="zh-CN" sz="2400" dirty="0" smtClean="0"/>
              <a:t>掌握</a:t>
            </a:r>
            <a:r>
              <a:rPr lang="zh-CN" altLang="zh-CN" sz="2400" dirty="0"/>
              <a:t>字符串类的使用方法。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4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实验七：</a:t>
            </a:r>
            <a:r>
              <a:rPr lang="zh-CN" altLang="zh-CN" b="1" dirty="0" smtClean="0"/>
              <a:t>常用</a:t>
            </a:r>
            <a:r>
              <a:rPr lang="zh-CN" altLang="zh-CN" b="1" dirty="0"/>
              <a:t>系统类的使用 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一</a:t>
            </a:r>
            <a:r>
              <a:rPr lang="zh-CN" altLang="zh-CN" b="1" dirty="0"/>
              <a:t>、实验目的 </a:t>
            </a:r>
            <a:endParaRPr lang="zh-CN" altLang="zh-CN" dirty="0"/>
          </a:p>
          <a:p>
            <a:r>
              <a:rPr lang="zh-CN" altLang="zh-CN" dirty="0"/>
              <a:t>了解</a:t>
            </a:r>
            <a:r>
              <a:rPr lang="en-US" altLang="zh-CN" dirty="0"/>
              <a:t> Java </a:t>
            </a:r>
            <a:r>
              <a:rPr lang="zh-CN" altLang="zh-CN" dirty="0"/>
              <a:t>常用的系统类，包括</a:t>
            </a:r>
            <a:r>
              <a:rPr lang="en-US" altLang="zh-CN" dirty="0"/>
              <a:t> Java Applet</a:t>
            </a:r>
            <a:r>
              <a:rPr lang="zh-CN" altLang="zh-CN" dirty="0"/>
              <a:t>、字符串类、输入输出流类、数学函数类、日期类、随机数类以及向量类等的基本使用方法。理解</a:t>
            </a:r>
            <a:r>
              <a:rPr lang="en-US" altLang="zh-CN" dirty="0"/>
              <a:t> Java </a:t>
            </a:r>
            <a:r>
              <a:rPr lang="zh-CN" altLang="zh-CN" dirty="0"/>
              <a:t>系统类的构成。</a:t>
            </a:r>
          </a:p>
          <a:p>
            <a:r>
              <a:rPr lang="zh-CN" altLang="zh-CN" b="1" dirty="0"/>
              <a:t>二、实验要求 </a:t>
            </a:r>
            <a:endParaRPr lang="zh-CN" altLang="zh-CN" dirty="0"/>
          </a:p>
          <a:p>
            <a:pPr lvl="0"/>
            <a:r>
              <a:rPr lang="zh-CN" altLang="zh-CN" dirty="0"/>
              <a:t>进一步了解</a:t>
            </a:r>
            <a:r>
              <a:rPr lang="en-US" altLang="zh-CN" dirty="0"/>
              <a:t> Applet </a:t>
            </a:r>
            <a:r>
              <a:rPr lang="zh-CN" altLang="zh-CN" dirty="0"/>
              <a:t>类。 </a:t>
            </a:r>
          </a:p>
          <a:p>
            <a:pPr lvl="0"/>
            <a:r>
              <a:rPr lang="zh-CN" altLang="zh-CN" dirty="0"/>
              <a:t>掌握不同类型的输入输出流类，标准数据流、文件流、数据输入输出流、对象流等。</a:t>
            </a:r>
          </a:p>
          <a:p>
            <a:pPr lvl="0"/>
            <a:r>
              <a:rPr lang="zh-CN" altLang="zh-CN" dirty="0"/>
              <a:t>掌握数学函数类的使用方法。 </a:t>
            </a:r>
          </a:p>
          <a:p>
            <a:pPr lvl="0"/>
            <a:r>
              <a:rPr lang="zh-CN" altLang="zh-CN" dirty="0"/>
              <a:t>掌握日期类的使用方法。 </a:t>
            </a:r>
          </a:p>
          <a:p>
            <a:pPr lvl="0"/>
            <a:r>
              <a:rPr lang="zh-CN" altLang="zh-CN" dirty="0"/>
              <a:t>掌握向量类的使用方法。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5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实验八：</a:t>
            </a:r>
            <a:r>
              <a:rPr lang="zh-CN" altLang="zh-CN" b="1" dirty="0" smtClean="0"/>
              <a:t>建立</a:t>
            </a:r>
            <a:r>
              <a:rPr lang="zh-CN" altLang="zh-CN" b="1" dirty="0"/>
              <a:t>图形用户界面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753124"/>
          </a:xfrm>
        </p:spPr>
        <p:txBody>
          <a:bodyPr/>
          <a:lstStyle/>
          <a:p>
            <a:pPr marL="0" indent="0">
              <a:buNone/>
            </a:pPr>
            <a:r>
              <a:rPr lang="zh-CN" altLang="zh-CN" b="1" dirty="0"/>
              <a:t>一、实验目的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了解</a:t>
            </a:r>
            <a:r>
              <a:rPr lang="zh-CN" altLang="zh-CN" dirty="0"/>
              <a:t>图形用户界面基本组件窗口、按钮、文本框、选择框、滚动条等的使用方法，了解如何使用布局管理器对组件进行管理，以及如何使用</a:t>
            </a:r>
            <a:r>
              <a:rPr lang="en-US" altLang="zh-CN" dirty="0"/>
              <a:t> Java </a:t>
            </a:r>
            <a:r>
              <a:rPr lang="zh-CN" altLang="zh-CN" dirty="0"/>
              <a:t>的事件处理机制。 </a:t>
            </a:r>
          </a:p>
          <a:p>
            <a:pPr marL="0" indent="0">
              <a:buNone/>
            </a:pPr>
            <a:r>
              <a:rPr lang="zh-CN" altLang="zh-CN" b="1" dirty="0"/>
              <a:t>二、实验要求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1. </a:t>
            </a:r>
            <a:r>
              <a:rPr lang="zh-CN" altLang="zh-CN" dirty="0"/>
              <a:t>掌握在</a:t>
            </a:r>
            <a:r>
              <a:rPr lang="en-US" altLang="zh-CN" dirty="0"/>
              <a:t> Applet </a:t>
            </a:r>
            <a:r>
              <a:rPr lang="zh-CN" altLang="zh-CN" dirty="0"/>
              <a:t>容器中添加组件的方法，掌握使用布局管理器对组件进行管理的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2. </a:t>
            </a:r>
            <a:r>
              <a:rPr lang="zh-CN" altLang="zh-CN" dirty="0"/>
              <a:t>理解</a:t>
            </a:r>
            <a:r>
              <a:rPr lang="en-US" altLang="zh-CN" dirty="0"/>
              <a:t> Java </a:t>
            </a:r>
            <a:r>
              <a:rPr lang="zh-CN" altLang="zh-CN" dirty="0"/>
              <a:t>的事件处理机制，掌握为不同组件编写事件处理程序的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3. </a:t>
            </a:r>
            <a:r>
              <a:rPr lang="zh-CN" altLang="zh-CN" dirty="0"/>
              <a:t>掌握编写独立运行的窗口界面的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；</a:t>
            </a:r>
            <a:r>
              <a:rPr lang="zh-CN" altLang="zh-CN" dirty="0" smtClean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4. </a:t>
            </a:r>
            <a:r>
              <a:rPr lang="zh-CN" altLang="zh-CN" dirty="0"/>
              <a:t>了解</a:t>
            </a:r>
            <a:r>
              <a:rPr lang="en-US" altLang="zh-CN" dirty="0"/>
              <a:t> Java Swing </a:t>
            </a:r>
            <a:r>
              <a:rPr lang="zh-CN" altLang="zh-CN" dirty="0"/>
              <a:t>组件的使用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；</a:t>
            </a:r>
            <a:r>
              <a:rPr lang="zh-CN" altLang="zh-CN" dirty="0" smtClean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5</a:t>
            </a:r>
            <a:r>
              <a:rPr lang="en-US" altLang="zh-CN" dirty="0"/>
              <a:t>. </a:t>
            </a:r>
            <a:r>
              <a:rPr lang="zh-CN" altLang="zh-CN" dirty="0"/>
              <a:t>了解对话框的使用方法。</a:t>
            </a:r>
          </a:p>
        </p:txBody>
      </p:sp>
    </p:spTree>
    <p:extLst>
      <p:ext uri="{BB962C8B-B14F-4D97-AF65-F5344CB8AC3E}">
        <p14:creationId xmlns:p14="http://schemas.microsoft.com/office/powerpoint/2010/main" val="12216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实验九：</a:t>
            </a:r>
            <a:r>
              <a:rPr lang="zh-CN" altLang="zh-CN" dirty="0" smtClean="0"/>
              <a:t>图形</a:t>
            </a:r>
            <a:r>
              <a:rPr lang="zh-CN" altLang="zh-CN" dirty="0"/>
              <a:t>与多媒体处理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29641"/>
          </a:xfrm>
        </p:spPr>
        <p:txBody>
          <a:bodyPr/>
          <a:lstStyle/>
          <a:p>
            <a:pPr marL="0" indent="0">
              <a:buNone/>
            </a:pPr>
            <a:r>
              <a:rPr lang="zh-CN" altLang="zh-CN" b="1" dirty="0"/>
              <a:t>一、实验目的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/>
              <a:t>熟悉图形、图像的使用方法，理解计算机动画的原理和</a:t>
            </a:r>
            <a:r>
              <a:rPr lang="en-US" altLang="zh-CN" dirty="0"/>
              <a:t> Java </a:t>
            </a:r>
            <a:r>
              <a:rPr lang="zh-CN" altLang="zh-CN" dirty="0"/>
              <a:t>的多线程处理机制，能够编写</a:t>
            </a:r>
            <a:r>
              <a:rPr lang="en-US" altLang="zh-CN" dirty="0"/>
              <a:t> Applet</a:t>
            </a:r>
            <a:r>
              <a:rPr lang="zh-CN" altLang="zh-CN" dirty="0"/>
              <a:t>中使用的动画。</a:t>
            </a:r>
          </a:p>
          <a:p>
            <a:pPr marL="0" indent="0">
              <a:buNone/>
            </a:pPr>
            <a:r>
              <a:rPr lang="zh-CN" altLang="zh-CN" b="1" dirty="0"/>
              <a:t>二、实验要求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1</a:t>
            </a:r>
            <a:r>
              <a:rPr lang="zh-CN" altLang="zh-CN" dirty="0"/>
              <a:t>． 掌握使用图形类</a:t>
            </a:r>
            <a:r>
              <a:rPr lang="en-US" altLang="zh-CN" dirty="0"/>
              <a:t> Graphics </a:t>
            </a:r>
            <a:r>
              <a:rPr lang="zh-CN" altLang="zh-CN" dirty="0"/>
              <a:t>画出不同图形的方法。</a:t>
            </a:r>
          </a:p>
          <a:p>
            <a:pPr marL="457200" lvl="1" indent="0">
              <a:buNone/>
            </a:pPr>
            <a:r>
              <a:rPr lang="en-US" altLang="zh-CN" dirty="0"/>
              <a:t>   2</a:t>
            </a:r>
            <a:r>
              <a:rPr lang="zh-CN" altLang="zh-CN" dirty="0"/>
              <a:t>． 掌握在容器中输入图像、播放音乐的方法。 </a:t>
            </a:r>
          </a:p>
          <a:p>
            <a:pPr marL="457200" lvl="1" indent="0">
              <a:buNone/>
            </a:pPr>
            <a:r>
              <a:rPr lang="en-US" altLang="zh-CN" dirty="0"/>
              <a:t>   3</a:t>
            </a:r>
            <a:r>
              <a:rPr lang="zh-CN" altLang="zh-CN" dirty="0"/>
              <a:t>． 理解计算机动画原理，掌握图形双缓冲技术，能够设计计算机动画。</a:t>
            </a:r>
          </a:p>
          <a:p>
            <a:pPr marL="457200" lvl="1" indent="0">
              <a:buNone/>
            </a:pPr>
            <a:r>
              <a:rPr lang="en-US" altLang="zh-CN" dirty="0"/>
              <a:t>   4</a:t>
            </a:r>
            <a:r>
              <a:rPr lang="zh-CN" altLang="zh-CN" dirty="0"/>
              <a:t>． 理解多线程机制，掌握线程的使用方法。</a:t>
            </a:r>
            <a:r>
              <a:rPr lang="en-US" altLang="zh-CN" dirty="0"/>
              <a:t> 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5</a:t>
            </a:r>
            <a:r>
              <a:rPr lang="zh-CN" altLang="zh-CN" dirty="0"/>
              <a:t>． 在</a:t>
            </a:r>
            <a:r>
              <a:rPr lang="en-US" altLang="zh-CN" dirty="0"/>
              <a:t>Eclipse</a:t>
            </a:r>
            <a:r>
              <a:rPr lang="zh-CN" altLang="zh-CN" dirty="0"/>
              <a:t>下完成实验内容并将工程项目文件提交到服务器端。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82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综合实验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三好学生</a:t>
            </a:r>
            <a:r>
              <a:rPr lang="zh-CN" altLang="zh-CN" dirty="0" smtClean="0"/>
              <a:t>投票管理系统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b="1" dirty="0"/>
              <a:t>一、实验目的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了解图形用户界面基本组件窗口、按钮、文本框、选择框、滚动条等的使用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。</a:t>
            </a:r>
            <a:r>
              <a:rPr lang="en-US" altLang="zh-CN" dirty="0">
                <a:latin typeface="Times New Roman" pitchFamily="18" charset="0"/>
              </a:rPr>
              <a:t> </a:t>
            </a:r>
            <a:endParaRPr lang="en-US" altLang="zh-CN" dirty="0" smtClean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itchFamily="18" charset="0"/>
              </a:rPr>
              <a:t>并能熟练运用</a:t>
            </a:r>
            <a:r>
              <a:rPr lang="en-US" altLang="zh-CN" dirty="0" smtClean="0">
                <a:latin typeface="Times New Roman" pitchFamily="18" charset="0"/>
              </a:rPr>
              <a:t>Java </a:t>
            </a:r>
            <a:r>
              <a:rPr lang="zh-CN" altLang="zh-CN" dirty="0">
                <a:latin typeface="Times New Roman" pitchFamily="18" charset="0"/>
              </a:rPr>
              <a:t>程序语法</a:t>
            </a:r>
            <a:r>
              <a:rPr lang="zh-CN" altLang="zh-CN" dirty="0" smtClean="0">
                <a:latin typeface="Times New Roman" pitchFamily="18" charset="0"/>
              </a:rPr>
              <a:t>结构</a:t>
            </a:r>
            <a:r>
              <a:rPr lang="zh-CN" altLang="en-US" dirty="0" smtClean="0">
                <a:latin typeface="Times New Roman" pitchFamily="18" charset="0"/>
              </a:rPr>
              <a:t>、</a:t>
            </a:r>
            <a:r>
              <a:rPr lang="zh-CN" altLang="zh-CN" dirty="0" smtClean="0">
                <a:latin typeface="Times New Roman" pitchFamily="18" charset="0"/>
              </a:rPr>
              <a:t>选择</a:t>
            </a:r>
            <a:r>
              <a:rPr lang="zh-CN" altLang="zh-CN" dirty="0">
                <a:latin typeface="Times New Roman" pitchFamily="18" charset="0"/>
              </a:rPr>
              <a:t>结构和循环</a:t>
            </a:r>
            <a:r>
              <a:rPr lang="zh-CN" altLang="zh-CN" dirty="0" smtClean="0">
                <a:latin typeface="Times New Roman" pitchFamily="18" charset="0"/>
              </a:rPr>
              <a:t>结构</a:t>
            </a:r>
            <a:r>
              <a:rPr lang="zh-CN" altLang="en-US" dirty="0" smtClean="0">
                <a:latin typeface="Times New Roman" pitchFamily="18" charset="0"/>
              </a:rPr>
              <a:t>等</a:t>
            </a:r>
            <a:r>
              <a:rPr lang="zh-CN" altLang="zh-CN" dirty="0" smtClean="0">
                <a:latin typeface="Times New Roman" pitchFamily="18" charset="0"/>
              </a:rPr>
              <a:t>语法</a:t>
            </a:r>
            <a:r>
              <a:rPr lang="zh-CN" altLang="zh-CN" dirty="0">
                <a:latin typeface="Times New Roman" pitchFamily="18" charset="0"/>
              </a:rPr>
              <a:t>的程序设计</a:t>
            </a:r>
            <a:r>
              <a:rPr lang="zh-CN" altLang="zh-CN" dirty="0" smtClean="0">
                <a:latin typeface="Times New Roman" pitchFamily="18" charset="0"/>
              </a:rPr>
              <a:t>方法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r>
              <a:rPr lang="zh-CN" altLang="zh-CN" dirty="0" smtClean="0">
                <a:latin typeface="Times New Roman" pitchFamily="18" charset="0"/>
              </a:rPr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b="1" dirty="0" smtClean="0"/>
              <a:t>二</a:t>
            </a:r>
            <a:r>
              <a:rPr lang="zh-CN" altLang="zh-CN" b="1" dirty="0"/>
              <a:t>、实验要求 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zh-CN" dirty="0"/>
              <a:t>开发一个“简单、实用”的基于</a:t>
            </a:r>
            <a:r>
              <a:rPr lang="en-US" altLang="zh-CN" dirty="0"/>
              <a:t>Applet</a:t>
            </a:r>
            <a:r>
              <a:rPr lang="zh-CN" altLang="zh-CN" dirty="0" smtClean="0"/>
              <a:t>的</a:t>
            </a:r>
            <a:r>
              <a:rPr lang="zh-CN" altLang="en-US" dirty="0" smtClean="0"/>
              <a:t>三好学生</a:t>
            </a:r>
            <a:r>
              <a:rPr lang="zh-CN" altLang="zh-CN" dirty="0" smtClean="0"/>
              <a:t>投票</a:t>
            </a:r>
            <a:r>
              <a:rPr lang="zh-CN" altLang="zh-CN" dirty="0"/>
              <a:t>管理系统。本系统运用到了窗口布局、按钮事件的触发和字符串分析器等相关知识，界面简洁、清爽，操作简单，用户可以自定义候选人 </a:t>
            </a:r>
            <a:r>
              <a:rPr lang="zh-CN" altLang="en-US" dirty="0" smtClean="0"/>
              <a:t>（也可以读入候选人名单文件），</a:t>
            </a:r>
            <a:r>
              <a:rPr lang="zh-CN" altLang="zh-CN" dirty="0" smtClean="0"/>
              <a:t>支持</a:t>
            </a:r>
            <a:r>
              <a:rPr lang="zh-CN" altLang="zh-CN" dirty="0"/>
              <a:t>多次投票，能够自动统计</a:t>
            </a:r>
            <a:r>
              <a:rPr lang="zh-CN" altLang="zh-CN" dirty="0" smtClean="0"/>
              <a:t>出投票</a:t>
            </a:r>
            <a:r>
              <a:rPr lang="zh-CN" altLang="zh-CN" dirty="0"/>
              <a:t>数、废票数、弃权票数和各个候选人的得票</a:t>
            </a:r>
            <a:r>
              <a:rPr lang="zh-CN" altLang="zh-CN" dirty="0" smtClean="0"/>
              <a:t>数，</a:t>
            </a:r>
            <a:r>
              <a:rPr lang="zh-CN" altLang="en-US" dirty="0" smtClean="0"/>
              <a:t>并按得票数为候选人排序显示。</a:t>
            </a:r>
            <a:endParaRPr lang="zh-CN" altLang="zh-CN" dirty="0"/>
          </a:p>
        </p:txBody>
      </p:sp>
      <p:pic>
        <p:nvPicPr>
          <p:cNvPr id="4" name="图片 3" descr="&lt;strong&gt;星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175"/>
            <a:ext cx="1605990" cy="16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55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       实验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3684" y="2152825"/>
            <a:ext cx="10131425" cy="3649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人一组，严禁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抄袭</a:t>
            </a: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实验报告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电子版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marL="457200" lvl="1" indent="0">
              <a:buNone/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①实验名称②实验目的和要求③实验内容（头文件，数据描述，主要算法描述，主程序描述，测试数据和预期结果和实际结果，主要模块的算法分析） </a:t>
            </a: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程序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清单（电子版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，学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号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姓名）</a:t>
            </a: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marL="457200" lvl="1" indent="0">
              <a:buNone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①执行代码②源代码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（注释）③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Readme.txt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文件（说明所提交文件内容、程序运行方法、源码编译要求等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）</a:t>
            </a:r>
            <a:endParaRPr lang="zh-CN" altLang="en-US" sz="2400" dirty="0">
              <a:latin typeface="Times New Roman" pitchFamily="18" charset="0"/>
              <a:ea typeface="宋体" pitchFamily="2" charset="-122"/>
            </a:endParaRPr>
          </a:p>
          <a:p>
            <a:endParaRPr lang="zh-CN" altLang="en-US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 descr="&lt;strong&gt;星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175"/>
            <a:ext cx="1605990" cy="16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62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       实验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报告内容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0814" y="1679489"/>
            <a:ext cx="4963244" cy="507093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实验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名称：</a:t>
            </a:r>
            <a:r>
              <a:rPr lang="zh-CN" altLang="en-US" sz="2400" dirty="0"/>
              <a:t>三好学生</a:t>
            </a:r>
            <a:r>
              <a:rPr lang="zh-CN" altLang="zh-CN" sz="2400" dirty="0"/>
              <a:t>投票管理系统</a:t>
            </a: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问题陈述（实验的目的和要求）</a:t>
            </a: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实验内容</a:t>
            </a: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zh-CN" altLang="en-US" sz="1800" dirty="0">
                <a:latin typeface="Times New Roman" pitchFamily="18" charset="0"/>
                <a:ea typeface="宋体" pitchFamily="2" charset="-122"/>
              </a:rPr>
              <a:t>概要设计</a:t>
            </a:r>
            <a:endParaRPr lang="en-US" altLang="zh-CN" sz="1800" dirty="0">
              <a:latin typeface="Times New Roman" pitchFamily="18" charset="0"/>
              <a:ea typeface="宋体" pitchFamily="2" charset="-122"/>
            </a:endParaRPr>
          </a:p>
          <a:p>
            <a:pPr lvl="2"/>
            <a:r>
              <a:rPr lang="zh-CN" altLang="en-US" sz="1600" dirty="0" smtClean="0">
                <a:latin typeface="Times New Roman" pitchFamily="18" charset="0"/>
                <a:ea typeface="宋体" pitchFamily="2" charset="-122"/>
              </a:rPr>
              <a:t>详细设计（</a:t>
            </a:r>
            <a:r>
              <a:rPr lang="zh-CN" altLang="en-US" sz="1600" dirty="0" smtClean="0">
                <a:latin typeface="Times New Roman" pitchFamily="18" charset="0"/>
              </a:rPr>
              <a:t>流程图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lvl="2"/>
            <a:r>
              <a:rPr lang="zh-CN" altLang="en-US" sz="1600" dirty="0">
                <a:latin typeface="Times New Roman" pitchFamily="18" charset="0"/>
                <a:ea typeface="宋体" pitchFamily="2" charset="-122"/>
              </a:rPr>
              <a:t>输入输出设计</a:t>
            </a:r>
            <a:endParaRPr lang="en-US" altLang="zh-CN" sz="1600" dirty="0">
              <a:latin typeface="Times New Roman" pitchFamily="18" charset="0"/>
              <a:ea typeface="宋体" pitchFamily="2" charset="-122"/>
            </a:endParaRPr>
          </a:p>
          <a:p>
            <a:pPr lvl="2"/>
            <a:r>
              <a:rPr lang="zh-CN" altLang="en-US" sz="1600" dirty="0">
                <a:latin typeface="Times New Roman" pitchFamily="18" charset="0"/>
                <a:ea typeface="宋体" pitchFamily="2" charset="-122"/>
              </a:rPr>
              <a:t>数据结构设计</a:t>
            </a:r>
            <a:endParaRPr lang="en-US" altLang="zh-CN" sz="1600" dirty="0">
              <a:latin typeface="Times New Roman" pitchFamily="18" charset="0"/>
              <a:ea typeface="宋体" pitchFamily="2" charset="-122"/>
            </a:endParaRPr>
          </a:p>
          <a:p>
            <a:pPr lvl="2"/>
            <a:r>
              <a:rPr lang="zh-CN" altLang="en-US" sz="1600" dirty="0">
                <a:latin typeface="Times New Roman" pitchFamily="18" charset="0"/>
                <a:ea typeface="宋体" pitchFamily="2" charset="-122"/>
              </a:rPr>
              <a:t>运行设计</a:t>
            </a:r>
            <a:endParaRPr lang="en-US" altLang="zh-CN" sz="1600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zh-CN" altLang="en-US" sz="1800" dirty="0">
                <a:latin typeface="Times New Roman" pitchFamily="18" charset="0"/>
                <a:ea typeface="宋体" pitchFamily="2" charset="-122"/>
              </a:rPr>
              <a:t>模块设计</a:t>
            </a:r>
            <a:endParaRPr lang="en-US" altLang="zh-CN" sz="1800" dirty="0">
              <a:latin typeface="Times New Roman" pitchFamily="18" charset="0"/>
              <a:ea typeface="宋体" pitchFamily="2" charset="-122"/>
            </a:endParaRPr>
          </a:p>
          <a:p>
            <a:pPr lvl="2"/>
            <a:r>
              <a:rPr lang="zh-CN" altLang="en-US" sz="1600" dirty="0">
                <a:latin typeface="Times New Roman" pitchFamily="18" charset="0"/>
                <a:ea typeface="宋体" pitchFamily="2" charset="-122"/>
              </a:rPr>
              <a:t>模块描述</a:t>
            </a:r>
            <a:endParaRPr lang="en-US" altLang="zh-CN" sz="1600" dirty="0">
              <a:latin typeface="Times New Roman" pitchFamily="18" charset="0"/>
              <a:ea typeface="宋体" pitchFamily="2" charset="-122"/>
            </a:endParaRPr>
          </a:p>
          <a:p>
            <a:pPr lvl="2"/>
            <a:r>
              <a:rPr lang="zh-CN" altLang="en-US" sz="1600" dirty="0" smtClean="0">
                <a:latin typeface="Times New Roman" pitchFamily="18" charset="0"/>
                <a:ea typeface="宋体" pitchFamily="2" charset="-122"/>
              </a:rPr>
              <a:t>局部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</a:rPr>
              <a:t>数据设计</a:t>
            </a:r>
            <a:endParaRPr lang="en-US" altLang="zh-CN" sz="1600" dirty="0">
              <a:latin typeface="Times New Roman" pitchFamily="18" charset="0"/>
              <a:ea typeface="宋体" pitchFamily="2" charset="-122"/>
            </a:endParaRPr>
          </a:p>
          <a:p>
            <a:pPr lvl="2"/>
            <a:r>
              <a:rPr lang="zh-CN" altLang="en-US" sz="1600" dirty="0">
                <a:latin typeface="Times New Roman" pitchFamily="18" charset="0"/>
                <a:ea typeface="宋体" pitchFamily="2" charset="-122"/>
              </a:rPr>
              <a:t>算法设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</a:rPr>
              <a:t>计</a:t>
            </a:r>
            <a:endParaRPr lang="en-US" altLang="zh-CN" sz="1600" dirty="0">
              <a:latin typeface="Times New Roman" pitchFamily="18" charset="0"/>
              <a:ea typeface="宋体" pitchFamily="2" charset="-122"/>
            </a:endParaRPr>
          </a:p>
          <a:p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实验结果</a:t>
            </a: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zh-CN" altLang="en-US" sz="1800" dirty="0">
                <a:latin typeface="Times New Roman" pitchFamily="18" charset="0"/>
                <a:ea typeface="宋体" pitchFamily="2" charset="-122"/>
              </a:rPr>
              <a:t>测试数据说明</a:t>
            </a:r>
            <a:endParaRPr lang="en-US" altLang="zh-CN" sz="1800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zh-CN" altLang="en-US" sz="1800" dirty="0">
                <a:latin typeface="Times New Roman" pitchFamily="18" charset="0"/>
                <a:ea typeface="宋体" pitchFamily="2" charset="-122"/>
              </a:rPr>
              <a:t>测试结果</a:t>
            </a:r>
            <a:endParaRPr lang="en-US" altLang="zh-CN" sz="1800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zh-CN" altLang="en-US" sz="1800" dirty="0">
                <a:latin typeface="Times New Roman" pitchFamily="18" charset="0"/>
                <a:ea typeface="宋体" pitchFamily="2" charset="-122"/>
              </a:rPr>
              <a:t>结果</a:t>
            </a:r>
            <a:r>
              <a:rPr lang="zh-CN" altLang="en-US" sz="1800" dirty="0" smtClean="0">
                <a:latin typeface="Times New Roman" pitchFamily="18" charset="0"/>
                <a:ea typeface="宋体" pitchFamily="2" charset="-122"/>
              </a:rPr>
              <a:t>分析</a:t>
            </a:r>
            <a:endParaRPr lang="zh-CN" altLang="en-US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 descr="&lt;strong&gt;星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175"/>
            <a:ext cx="1605990" cy="16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45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234" y="296791"/>
            <a:ext cx="9660924" cy="1737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平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台登录网址：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://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selab.whu.edu.cn/openlab/login</a:t>
            </a: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用户名和密码均为学号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981" y="2201251"/>
            <a:ext cx="6811429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24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作业：</a:t>
            </a:r>
            <a:r>
              <a:rPr lang="zh-CN" altLang="en-US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源代码</a:t>
            </a:r>
            <a:r>
              <a:rPr lang="en-US" altLang="zh-CN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实验结果截图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，打包发给班级学委（班长），学委在下周上课的时候交给老师。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级和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级同学的作业交给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班学委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QQ:188501717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25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799" y="190052"/>
            <a:ext cx="10131425" cy="821167"/>
          </a:xfrm>
        </p:spPr>
        <p:txBody>
          <a:bodyPr/>
          <a:lstStyle/>
          <a:p>
            <a:r>
              <a:rPr lang="x-none" altLang="zh-CN" b="1" dirty="0">
                <a:latin typeface="Times New Roman" pitchFamily="18" charset="0"/>
                <a:ea typeface="宋体" pitchFamily="2" charset="-122"/>
              </a:rPr>
              <a:t>Java</a:t>
            </a:r>
            <a:r>
              <a:rPr lang="x-none" altLang="zh-CN" b="1" dirty="0" smtClean="0">
                <a:latin typeface="Times New Roman" pitchFamily="18" charset="0"/>
                <a:ea typeface="宋体" pitchFamily="2" charset="-122"/>
              </a:rPr>
              <a:t>程序设计知识点</a:t>
            </a:r>
            <a:endParaRPr lang="zh-CN" altLang="en-US" dirty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958085"/>
              </p:ext>
            </p:extLst>
          </p:nvPr>
        </p:nvGraphicFramePr>
        <p:xfrm>
          <a:off x="1619049" y="1153832"/>
          <a:ext cx="8915811" cy="545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85">
                  <a:extLst>
                    <a:ext uri="{9D8B030D-6E8A-4147-A177-3AD203B41FA5}">
                      <a16:colId xmlns:a16="http://schemas.microsoft.com/office/drawing/2014/main" val="3195326323"/>
                    </a:ext>
                  </a:extLst>
                </a:gridCol>
                <a:gridCol w="1832676">
                  <a:extLst>
                    <a:ext uri="{9D8B030D-6E8A-4147-A177-3AD203B41FA5}">
                      <a16:colId xmlns:a16="http://schemas.microsoft.com/office/drawing/2014/main" val="874153901"/>
                    </a:ext>
                  </a:extLst>
                </a:gridCol>
                <a:gridCol w="4029085">
                  <a:extLst>
                    <a:ext uri="{9D8B030D-6E8A-4147-A177-3AD203B41FA5}">
                      <a16:colId xmlns:a16="http://schemas.microsoft.com/office/drawing/2014/main" val="686760528"/>
                    </a:ext>
                  </a:extLst>
                </a:gridCol>
                <a:gridCol w="1027765">
                  <a:extLst>
                    <a:ext uri="{9D8B030D-6E8A-4147-A177-3AD203B41FA5}">
                      <a16:colId xmlns:a16="http://schemas.microsoft.com/office/drawing/2014/main" val="1059783104"/>
                    </a:ext>
                  </a:extLst>
                </a:gridCol>
              </a:tblGrid>
              <a:tr h="4410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实验序号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知识点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8398594"/>
                  </a:ext>
                </a:extLst>
              </a:tr>
              <a:tr h="441063">
                <a:tc row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Java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Java 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运行环境的安装、配置与运行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654849"/>
                  </a:ext>
                </a:extLst>
              </a:tr>
              <a:tr h="259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Java 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基本语法练习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209230"/>
                  </a:ext>
                </a:extLst>
              </a:tr>
              <a:tr h="259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面向对象编程练习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7253432"/>
                  </a:ext>
                </a:extLst>
              </a:tr>
              <a:tr h="259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包、接口与异常处理（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exception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073786"/>
                  </a:ext>
                </a:extLst>
              </a:tr>
              <a:tr h="259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数组、向量和字符串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6762170"/>
                  </a:ext>
                </a:extLst>
              </a:tr>
              <a:tr h="259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常用系统类的使用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4756006"/>
                  </a:ext>
                </a:extLst>
              </a:tr>
              <a:tr h="259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建立图形用户界面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5204297"/>
                  </a:ext>
                </a:extLst>
              </a:tr>
              <a:tr h="259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图形与多媒体处理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523518"/>
                  </a:ext>
                </a:extLst>
              </a:tr>
              <a:tr h="259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综合练习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3087796"/>
                  </a:ext>
                </a:extLst>
              </a:tr>
              <a:tr h="259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8876162"/>
                  </a:ext>
                </a:extLst>
              </a:tr>
              <a:tr h="259204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Java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核心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流与文件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533991"/>
                  </a:ext>
                </a:extLst>
              </a:tr>
              <a:tr h="259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线程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457067"/>
                  </a:ext>
                </a:extLst>
              </a:tr>
              <a:tr h="259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网络编程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4956783"/>
                  </a:ext>
                </a:extLst>
              </a:tr>
              <a:tr h="2592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Java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应用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数据库的连接：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JDBC*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自学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647024"/>
                  </a:ext>
                </a:extLst>
              </a:tr>
              <a:tr h="259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_GB2312"/>
                        </a:rPr>
                        <a:t>JSP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仿宋_GB2312"/>
                        </a:rPr>
                        <a:t>与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_GB2312"/>
                        </a:rPr>
                        <a:t>Servlet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仿宋_GB2312"/>
                        </a:rPr>
                        <a:t>技术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自学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438269"/>
                  </a:ext>
                </a:extLst>
              </a:tr>
              <a:tr h="259204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合计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832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59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实验一：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Java</a:t>
            </a:r>
            <a:r>
              <a:rPr lang="zh-CN" altLang="zh-CN" b="1" dirty="0">
                <a:latin typeface="Times New Roman" pitchFamily="18" charset="0"/>
                <a:ea typeface="宋体" pitchFamily="2" charset="-122"/>
              </a:rPr>
              <a:t>运行环境的安装、配置与运行</a:t>
            </a:r>
            <a:endParaRPr lang="zh-CN" altLang="en-US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2775" y="2065867"/>
            <a:ext cx="10131425" cy="4592220"/>
          </a:xfrm>
        </p:spPr>
        <p:txBody>
          <a:bodyPr>
            <a:normAutofit/>
          </a:bodyPr>
          <a:lstStyle/>
          <a:p>
            <a:r>
              <a:rPr lang="zh-CN" altLang="zh-CN" b="1" dirty="0">
                <a:latin typeface="Times New Roman" pitchFamily="18" charset="0"/>
                <a:ea typeface="宋体" pitchFamily="2" charset="-122"/>
              </a:rPr>
              <a:t>一、实验目的 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1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． 掌握下载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Java SDK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软件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包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2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． 掌握设置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Java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程序运行环境的方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法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 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3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． 掌握编写与运行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Java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程序的方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法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4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． 了解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Java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语言的概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貌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 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    5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． 浏览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Applet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程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序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r>
              <a:rPr lang="zh-CN" altLang="zh-CN" b="1" dirty="0">
                <a:latin typeface="Times New Roman" pitchFamily="18" charset="0"/>
                <a:ea typeface="宋体" pitchFamily="2" charset="-122"/>
              </a:rPr>
              <a:t>二、实验要求 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1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． 安装并设置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Java SDK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软件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包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 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2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． 编写一个简单的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Java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程序，在屏幕上输出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”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</a:rPr>
              <a:t>hello,java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!”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 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    3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． 掌握运行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Java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程序的步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骤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 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    4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． 浏览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Java SDK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自带的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Applet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应用小程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序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endParaRPr lang="zh-CN" altLang="en-US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967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实验二： 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Eclipse </a:t>
            </a:r>
            <a:r>
              <a:rPr lang="zh-CN" altLang="zh-CN" b="1" dirty="0">
                <a:latin typeface="Times New Roman" pitchFamily="18" charset="0"/>
                <a:ea typeface="宋体" pitchFamily="2" charset="-122"/>
              </a:rPr>
              <a:t>下的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Java</a:t>
            </a:r>
            <a:r>
              <a:rPr lang="zh-CN" altLang="zh-CN" b="1" dirty="0">
                <a:latin typeface="Times New Roman" pitchFamily="18" charset="0"/>
                <a:ea typeface="宋体" pitchFamily="2" charset="-122"/>
              </a:rPr>
              <a:t>程序的编辑、编译和运行</a:t>
            </a:r>
            <a:br>
              <a:rPr lang="zh-CN" altLang="zh-CN" b="1" dirty="0">
                <a:latin typeface="Times New Roman" pitchFamily="18" charset="0"/>
                <a:ea typeface="宋体" pitchFamily="2" charset="-122"/>
              </a:rPr>
            </a:br>
            <a:endParaRPr lang="zh-CN" altLang="en-US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5957" y="2185097"/>
            <a:ext cx="10131425" cy="4291006"/>
          </a:xfrm>
        </p:spPr>
        <p:txBody>
          <a:bodyPr>
            <a:normAutofit/>
          </a:bodyPr>
          <a:lstStyle/>
          <a:p>
            <a:r>
              <a:rPr lang="zh-CN" altLang="zh-CN" b="1" dirty="0" smtClean="0">
                <a:latin typeface="Times New Roman" pitchFamily="18" charset="0"/>
                <a:ea typeface="宋体" pitchFamily="2" charset="-122"/>
              </a:rPr>
              <a:t>一</a:t>
            </a:r>
            <a:r>
              <a:rPr lang="zh-CN" altLang="zh-CN" b="1" dirty="0">
                <a:latin typeface="Times New Roman" pitchFamily="18" charset="0"/>
                <a:ea typeface="宋体" pitchFamily="2" charset="-122"/>
              </a:rPr>
              <a:t>、实验目的 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1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． 掌握使用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Eclipse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编写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Java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程序的基本流程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.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． 掌握在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Eclipse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中建立工程、添加类以及编译运行的方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法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． 掌握在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Eclipse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调试程序的方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法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r>
              <a:rPr lang="zh-CN" altLang="zh-CN" b="1" dirty="0">
                <a:latin typeface="Times New Roman" pitchFamily="18" charset="0"/>
                <a:ea typeface="宋体" pitchFamily="2" charset="-122"/>
              </a:rPr>
              <a:t>二、实验要求 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新建一个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Java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工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程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使用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Eclipse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在该工程中添加一个带有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main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方法的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类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3.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在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main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方法中添加标准输出语句，输出内容为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</a:rPr>
              <a:t>helloworld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4.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使用调试工具调试当前程序，无错误后编译运行该程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序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 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endParaRPr lang="zh-CN" altLang="en-US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39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实验三：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Java </a:t>
            </a:r>
            <a:r>
              <a:rPr lang="zh-CN" altLang="zh-CN" b="1" dirty="0">
                <a:latin typeface="Times New Roman" pitchFamily="18" charset="0"/>
                <a:ea typeface="宋体" pitchFamily="2" charset="-122"/>
              </a:rPr>
              <a:t>基本语法练习 </a:t>
            </a:r>
            <a:br>
              <a:rPr lang="zh-CN" altLang="zh-CN" b="1" dirty="0">
                <a:latin typeface="Times New Roman" pitchFamily="18" charset="0"/>
                <a:ea typeface="宋体" pitchFamily="2" charset="-122"/>
              </a:rPr>
            </a:br>
            <a:endParaRPr lang="zh-CN" altLang="en-US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581375"/>
            <a:ext cx="10131425" cy="5131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b="1" dirty="0" smtClean="0">
                <a:latin typeface="Times New Roman" pitchFamily="18" charset="0"/>
                <a:ea typeface="宋体" pitchFamily="2" charset="-122"/>
              </a:rPr>
              <a:t>一</a:t>
            </a:r>
            <a:r>
              <a:rPr lang="zh-CN" altLang="zh-CN" b="1" dirty="0">
                <a:latin typeface="Times New Roman" pitchFamily="18" charset="0"/>
                <a:ea typeface="宋体" pitchFamily="2" charset="-122"/>
              </a:rPr>
              <a:t>、实验目的 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． 了解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Java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的数据类型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2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． 掌握各种变量的声明方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式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3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． 理解运算符的优先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级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 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4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． 掌握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Java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基本数据类型、运算符与表达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式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 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5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． 理解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Java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程序语法结构，掌握顺序结构、选择结构和循环结构语法的程序设计方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法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 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6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． 通过以上内容，掌握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Java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语言的编程规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则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zh-CN" b="1" dirty="0">
                <a:latin typeface="Times New Roman" pitchFamily="18" charset="0"/>
                <a:ea typeface="宋体" pitchFamily="2" charset="-122"/>
              </a:rPr>
              <a:t>二、实验要求 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1.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编写一个声明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Java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不同数据类型变量的程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序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 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2.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编写一个使用运算符、表达式、变量的程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序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 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3.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编写一个使用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Java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数组的的程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序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 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4.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编写表达式语句、复合语句的程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序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；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 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5.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编写使用不同选择结构的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程序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dirty="0" smtClean="0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判断一年是否为闰年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）；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6.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编写使用不同循环结构结构的程序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zh-CN" dirty="0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多重循环练习 输出九九乘法表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）；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 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7. 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在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Eclipse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下完成实验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内容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51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7776" y="354584"/>
            <a:ext cx="10131425" cy="145626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如何将</a:t>
            </a:r>
            <a:r>
              <a:rPr lang="en-US" altLang="zh-C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zh-CN" alt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程序转换成</a:t>
            </a:r>
            <a:r>
              <a:rPr lang="en-US" altLang="zh-C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applet</a:t>
            </a:r>
            <a:r>
              <a:rPr lang="zh-CN" alt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程序？</a:t>
            </a:r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799" y="2047786"/>
            <a:ext cx="10131425" cy="3793615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的安装目录为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“d:\jdk1.5”,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安装成功后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已经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环境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没有安装集成开发工具的前提下，可用文本编辑器中写下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代码，文件保存在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D:\Java_my\HelloWorld.java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编译源程序：在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界面中，进入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Java_my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目录，输入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HelloWorld.java”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。因为提前设置了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路径，所以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前不用加路径名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“d:\jdk1.5\bin”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。（会生成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HelloWorld.class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文件）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执行程序：输入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“java HelloWorld”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。第一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28306" y="2967991"/>
            <a:ext cx="5094513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8088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	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1AEE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 {		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 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297" y="5583879"/>
            <a:ext cx="4134427" cy="1047896"/>
          </a:xfrm>
          <a:prstGeom prst="rect">
            <a:avLst/>
          </a:prstGeom>
        </p:spPr>
      </p:pic>
      <p:pic>
        <p:nvPicPr>
          <p:cNvPr id="11" name="图片 10" descr="钠灯 - 维基百科，自由的百科全书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6" y="430915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9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1734" y="748824"/>
            <a:ext cx="10131425" cy="1526419"/>
          </a:xfrm>
        </p:spPr>
        <p:txBody>
          <a:bodyPr/>
          <a:lstStyle/>
          <a:p>
            <a:pPr marL="0" indent="0">
              <a:buNone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将上述的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程序改为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applet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编写源程序：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HelloWorldApplet.java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9214" y="1819514"/>
            <a:ext cx="6087802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8088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*;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java.applet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*;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HelloWorldApplet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Applet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61AEE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	}	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1AEE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(Graphics g) {		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g.drawString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"HelloWorld!"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	}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891734" y="3284475"/>
            <a:ext cx="840287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文件：在和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HelloWorldApplet.class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同级目录中编辑一个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文件，名为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“HelloWorldApplet.html”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+mj-lt"/>
              <a:buAutoNum type="arabicPeriod" startAt="3"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编译源程序：生成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HelloWorldApplet.class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文件，输出如图小窗口。</a:t>
            </a:r>
          </a:p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+mj-lt"/>
              <a:buAutoNum type="arabicPeriod" startAt="3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926080" y="4084695"/>
            <a:ext cx="541378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applet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HelloWorldApplet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applet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46" y="4790787"/>
            <a:ext cx="7039957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9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770" y="420844"/>
            <a:ext cx="10131425" cy="762497"/>
          </a:xfrm>
        </p:spPr>
        <p:txBody>
          <a:bodyPr>
            <a:normAutofit lnSpcReduction="10000"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将上述两个程序合并成一个，能被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applet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java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文件代码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0822" y="1094706"/>
            <a:ext cx="7442499" cy="220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4704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*;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java.applet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*;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Applet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61AEE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	}	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1AEE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(Graphics g) {		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g.drawString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	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61AEE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 {		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	}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980822" y="3218364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文件代码：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7217" y="3679157"/>
            <a:ext cx="77975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BB2B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dirty="0">
                <a:solidFill>
                  <a:srgbClr val="E06C75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applet</a:t>
            </a:r>
            <a:r>
              <a:rPr lang="en-US" altLang="zh-CN" sz="1400" dirty="0">
                <a:solidFill>
                  <a:srgbClr val="ABB2B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D19A66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code</a:t>
            </a:r>
            <a:r>
              <a:rPr lang="en-US" altLang="zh-CN" sz="1400" dirty="0">
                <a:solidFill>
                  <a:srgbClr val="ABB2B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400" dirty="0">
                <a:solidFill>
                  <a:srgbClr val="98C379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"HelloWorld"</a:t>
            </a:r>
            <a:r>
              <a:rPr lang="en-US" altLang="zh-CN" sz="1400" dirty="0">
                <a:solidFill>
                  <a:srgbClr val="ABB2B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D19A66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width</a:t>
            </a:r>
            <a:r>
              <a:rPr lang="en-US" altLang="zh-CN" sz="1400" dirty="0">
                <a:solidFill>
                  <a:srgbClr val="ABB2B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400" dirty="0">
                <a:solidFill>
                  <a:srgbClr val="98C379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150</a:t>
            </a:r>
            <a:r>
              <a:rPr lang="en-US" altLang="zh-CN" sz="1400" dirty="0">
                <a:solidFill>
                  <a:srgbClr val="ABB2B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D19A66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height</a:t>
            </a:r>
            <a:r>
              <a:rPr lang="en-US" altLang="zh-CN" sz="1400" dirty="0">
                <a:solidFill>
                  <a:srgbClr val="ABB2B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400" dirty="0">
                <a:solidFill>
                  <a:srgbClr val="98C379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sz="1400" dirty="0">
                <a:solidFill>
                  <a:srgbClr val="ABB2B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&gt;&lt;/</a:t>
            </a:r>
            <a:r>
              <a:rPr lang="en-US" altLang="zh-CN" sz="1400" dirty="0">
                <a:solidFill>
                  <a:srgbClr val="E06C75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applet</a:t>
            </a:r>
            <a:r>
              <a:rPr lang="en-US" altLang="zh-CN" sz="1400" dirty="0">
                <a:solidFill>
                  <a:srgbClr val="ABB2B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0822" y="4263061"/>
            <a:ext cx="628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编译源程序：生成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HelloWorld.class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文件，输出如图小窗口。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17" y="4806967"/>
            <a:ext cx="5934903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3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实验</a:t>
            </a:r>
            <a:r>
              <a:rPr lang="zh-CN" altLang="en-US" b="1" dirty="0">
                <a:latin typeface="Times New Roman" pitchFamily="18" charset="0"/>
              </a:rPr>
              <a:t>四</a:t>
            </a:r>
            <a:r>
              <a:rPr lang="zh-CN" altLang="en-US" b="1" dirty="0" smtClean="0">
                <a:latin typeface="Times New Roman" pitchFamily="18" charset="0"/>
              </a:rPr>
              <a:t>：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6"/>
            <a:ext cx="10781851" cy="47159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zh-CN" sz="2600" b="1" dirty="0"/>
              <a:t>一、实验目的 </a:t>
            </a:r>
            <a:endParaRPr lang="zh-CN" altLang="zh-CN" sz="2600" dirty="0"/>
          </a:p>
          <a:p>
            <a:pPr>
              <a:lnSpc>
                <a:spcPct val="120000"/>
              </a:lnSpc>
            </a:pPr>
            <a:r>
              <a:rPr lang="zh-CN" altLang="zh-CN" sz="2600" dirty="0" smtClean="0"/>
              <a:t>通过</a:t>
            </a:r>
            <a:r>
              <a:rPr lang="zh-CN" altLang="zh-CN" sz="2600" dirty="0"/>
              <a:t>编程和上机实验理解</a:t>
            </a:r>
            <a:r>
              <a:rPr lang="en-US" altLang="zh-CN" sz="2600" dirty="0"/>
              <a:t> Java </a:t>
            </a:r>
            <a:r>
              <a:rPr lang="zh-CN" altLang="zh-CN" sz="2600" dirty="0"/>
              <a:t>语言是如何体现面向对象编程基本思想，了解类的封装方法，以及 如何创建类和对象，了解成员变量和成员方法的特性，掌握</a:t>
            </a:r>
            <a:r>
              <a:rPr lang="en-US" altLang="zh-CN" sz="2600" dirty="0"/>
              <a:t> OOP </a:t>
            </a:r>
            <a:r>
              <a:rPr lang="zh-CN" altLang="zh-CN" sz="2600" dirty="0"/>
              <a:t>方式进行程序设计的方法，了解类的继承性和多态性的作用。 </a:t>
            </a:r>
          </a:p>
          <a:p>
            <a:pPr marL="0" indent="0">
              <a:buNone/>
            </a:pPr>
            <a:r>
              <a:rPr lang="zh-CN" altLang="zh-CN" sz="2600" b="1" dirty="0"/>
              <a:t>二、</a:t>
            </a:r>
            <a:r>
              <a:rPr lang="zh-CN" altLang="zh-CN" sz="2600" b="1" dirty="0" smtClean="0"/>
              <a:t>实验要求 </a:t>
            </a:r>
            <a:endParaRPr lang="zh-CN" altLang="zh-CN" sz="2600" dirty="0"/>
          </a:p>
          <a:p>
            <a:pPr lvl="0"/>
            <a:r>
              <a:rPr lang="zh-CN" altLang="zh-CN" sz="2600" dirty="0"/>
              <a:t>编写一个体现面向对象思想的程序。 </a:t>
            </a:r>
          </a:p>
          <a:p>
            <a:pPr lvl="0"/>
            <a:r>
              <a:rPr lang="zh-CN" altLang="zh-CN" sz="2600" dirty="0"/>
              <a:t>编写一个创建对象和使用对象的方法的程序。</a:t>
            </a:r>
          </a:p>
          <a:p>
            <a:pPr lvl="0"/>
            <a:r>
              <a:rPr lang="zh-CN" altLang="zh-CN" sz="2600" dirty="0"/>
              <a:t>编写一个显示当前日期和时间的程序。 </a:t>
            </a:r>
          </a:p>
          <a:p>
            <a:pPr lvl="0"/>
            <a:r>
              <a:rPr lang="zh-CN" altLang="zh-CN" sz="2600" dirty="0"/>
              <a:t>编写不同成员变量修饰方法的程序。 </a:t>
            </a:r>
          </a:p>
          <a:p>
            <a:pPr lvl="0"/>
            <a:r>
              <a:rPr lang="zh-CN" altLang="zh-CN" sz="2600" dirty="0"/>
              <a:t>编写不同成员方法修饰方法的程序。 </a:t>
            </a:r>
          </a:p>
          <a:p>
            <a:pPr lvl="0"/>
            <a:r>
              <a:rPr lang="zh-CN" altLang="zh-CN" sz="2600" dirty="0"/>
              <a:t>编写体现类的继承性（成员变量、成员方法、成员变量隐藏）的程序。 </a:t>
            </a:r>
          </a:p>
          <a:p>
            <a:pPr lvl="0"/>
            <a:r>
              <a:rPr lang="zh-CN" altLang="zh-CN" sz="2600" dirty="0"/>
              <a:t>编写体现类的多态性（成员方法重载、构造方法重载）的程序。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947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338</TotalTime>
  <Words>1824</Words>
  <Application>Microsoft Office PowerPoint</Application>
  <PresentationFormat>宽屏</PresentationFormat>
  <Paragraphs>228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仿宋_GB2312</vt:lpstr>
      <vt:lpstr>宋体</vt:lpstr>
      <vt:lpstr>Arial</vt:lpstr>
      <vt:lpstr>Calibri</vt:lpstr>
      <vt:lpstr>Calibri Light</vt:lpstr>
      <vt:lpstr>Times New Roman</vt:lpstr>
      <vt:lpstr>天体</vt:lpstr>
      <vt:lpstr>面向对象程序设计实验（Java）</vt:lpstr>
      <vt:lpstr>Java程序设计知识点</vt:lpstr>
      <vt:lpstr> 实验一：Java运行环境的安装、配置与运行</vt:lpstr>
      <vt:lpstr>实验二： Eclipse 下的Java程序的编辑、编译和运行 </vt:lpstr>
      <vt:lpstr>实验三：Java 基本语法练习  </vt:lpstr>
      <vt:lpstr>如何将application程序转换成applet程序？</vt:lpstr>
      <vt:lpstr>PowerPoint 演示文稿</vt:lpstr>
      <vt:lpstr>PowerPoint 演示文稿</vt:lpstr>
      <vt:lpstr>实验四：面向对象编程练习</vt:lpstr>
      <vt:lpstr>实验五：包、接口与异常处理（exception）</vt:lpstr>
      <vt:lpstr>实验六：数组、向量和字符串</vt:lpstr>
      <vt:lpstr>实验七：常用系统类的使用  </vt:lpstr>
      <vt:lpstr>实验八：建立图形用户界面 </vt:lpstr>
      <vt:lpstr>实验九：图形与多媒体处理</vt:lpstr>
      <vt:lpstr>        综合实验:   三好学生投票管理系统</vt:lpstr>
      <vt:lpstr>       实验要求</vt:lpstr>
      <vt:lpstr>       实验报告内容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JAVA高级语言程序设计</dc:title>
  <dc:creator>a</dc:creator>
  <cp:lastModifiedBy>a</cp:lastModifiedBy>
  <cp:revision>62</cp:revision>
  <dcterms:created xsi:type="dcterms:W3CDTF">2018-11-21T09:58:52Z</dcterms:created>
  <dcterms:modified xsi:type="dcterms:W3CDTF">2018-12-10T04:22:41Z</dcterms:modified>
</cp:coreProperties>
</file>