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8299D4"/>
    <a:srgbClr val="C8D2E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7C006-7AEE-4A73-B3A5-71DB3B4A9762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F3883-7B9E-4DC5-BE41-519EDDA7D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3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E98B104-7A10-4768-A027-1454D91DEFA9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4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9947" y="1429749"/>
            <a:ext cx="8514879" cy="1646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网络程序设计介绍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考核方式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41234"/>
            <a:ext cx="5024975" cy="3303917"/>
          </a:xfrm>
        </p:spPr>
        <p:txBody>
          <a:bodyPr/>
          <a:lstStyle/>
          <a:p>
            <a:r>
              <a:rPr lang="zh-CN" altLang="en-US" sz="3800" dirty="0"/>
              <a:t>理论与上机</a:t>
            </a:r>
            <a:r>
              <a:rPr lang="zh-CN" altLang="en-US" sz="3800" dirty="0" smtClean="0"/>
              <a:t>出勤</a:t>
            </a:r>
            <a:r>
              <a:rPr lang="en-US" altLang="zh-CN" sz="3800" dirty="0" smtClean="0"/>
              <a:t>20</a:t>
            </a:r>
            <a:endParaRPr lang="en-US" altLang="zh-CN" sz="3800" dirty="0"/>
          </a:p>
          <a:p>
            <a:r>
              <a:rPr lang="zh-CN" altLang="en-US" sz="3800" dirty="0" smtClean="0"/>
              <a:t>期终考试</a:t>
            </a:r>
            <a:r>
              <a:rPr lang="en-US" altLang="zh-CN" sz="3800" dirty="0" smtClean="0"/>
              <a:t>70</a:t>
            </a:r>
            <a:endParaRPr lang="en-US" altLang="zh-CN" sz="3800" dirty="0"/>
          </a:p>
          <a:p>
            <a:r>
              <a:rPr lang="zh-CN" altLang="en-US" sz="3800" dirty="0"/>
              <a:t>程序</a:t>
            </a:r>
            <a:r>
              <a:rPr lang="zh-CN" altLang="en-US" sz="3800" dirty="0" smtClean="0"/>
              <a:t>答辩</a:t>
            </a:r>
            <a:r>
              <a:rPr lang="en-US" altLang="zh-CN" sz="3800" dirty="0" smtClean="0"/>
              <a:t>10</a:t>
            </a:r>
            <a:endParaRPr lang="zh-CN" altLang="en-US" sz="3800" dirty="0"/>
          </a:p>
          <a:p>
            <a:r>
              <a:rPr lang="en-US" altLang="zh-CN" sz="3800" dirty="0" smtClean="0"/>
              <a:t>20+70+10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30669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40153" y="588168"/>
            <a:ext cx="3336925" cy="823913"/>
          </a:xfrm>
        </p:spPr>
        <p:txBody>
          <a:bodyPr/>
          <a:lstStyle/>
          <a:p>
            <a:r>
              <a:rPr lang="zh-CN" altLang="en-US" smtClean="0"/>
              <a:t>参考教材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40153" y="1676400"/>
            <a:ext cx="4276904" cy="687238"/>
          </a:xfrm>
        </p:spPr>
        <p:txBody>
          <a:bodyPr/>
          <a:lstStyle/>
          <a:p>
            <a:r>
              <a:rPr lang="en-US" altLang="zh-CN" sz="3300" smtClean="0"/>
              <a:t>C#</a:t>
            </a:r>
            <a:r>
              <a:rPr lang="zh-CN" altLang="en-US" sz="3300" smtClean="0"/>
              <a:t>网络应用编程</a:t>
            </a:r>
            <a:endParaRPr lang="zh-CN" altLang="en-US" sz="330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1000125"/>
            <a:ext cx="36957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472" y="222738"/>
            <a:ext cx="2127412" cy="770792"/>
          </a:xfrm>
        </p:spPr>
        <p:txBody>
          <a:bodyPr/>
          <a:lstStyle/>
          <a:p>
            <a:r>
              <a:rPr lang="zh-CN" altLang="en-US" smtClean="0"/>
              <a:t>联系我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49222" y="993530"/>
            <a:ext cx="8596668" cy="279097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4600"/>
              <a:t>厚</a:t>
            </a:r>
            <a:r>
              <a:rPr lang="zh-CN" altLang="en-US" sz="4600" smtClean="0"/>
              <a:t>德</a:t>
            </a:r>
            <a:r>
              <a:rPr lang="zh-CN" altLang="en-US" sz="4600"/>
              <a:t>楼</a:t>
            </a:r>
            <a:r>
              <a:rPr lang="en-US" altLang="zh-CN" sz="4600" smtClean="0"/>
              <a:t>-B807</a:t>
            </a:r>
            <a:endParaRPr lang="en-US" altLang="zh-CN" sz="4600"/>
          </a:p>
          <a:p>
            <a:pPr>
              <a:lnSpc>
                <a:spcPct val="110000"/>
              </a:lnSpc>
            </a:pPr>
            <a:r>
              <a:rPr lang="zh-CN" altLang="en-US" sz="4600"/>
              <a:t>电话</a:t>
            </a:r>
            <a:r>
              <a:rPr lang="en-US" altLang="zh-CN" sz="4600"/>
              <a:t>13527196920</a:t>
            </a:r>
          </a:p>
          <a:p>
            <a:pPr>
              <a:lnSpc>
                <a:spcPct val="110000"/>
              </a:lnSpc>
            </a:pPr>
            <a:r>
              <a:rPr lang="zh-CN" altLang="en-US" sz="4600" smtClean="0"/>
              <a:t>周一上午三四节</a:t>
            </a:r>
            <a:endParaRPr lang="zh-CN" altLang="en-US" sz="4600"/>
          </a:p>
        </p:txBody>
      </p:sp>
      <p:sp>
        <p:nvSpPr>
          <p:cNvPr id="2" name="矩形 1"/>
          <p:cNvSpPr/>
          <p:nvPr/>
        </p:nvSpPr>
        <p:spPr>
          <a:xfrm>
            <a:off x="807309" y="3784503"/>
            <a:ext cx="7371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来电来信以任何理由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申请不上课，一律忽略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1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27" presetClass="emph" presetSubtype="0" repeatCount="indefinite" fill="remove" nodeType="after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49674"/>
            <a:ext cx="9990350" cy="1128267"/>
          </a:xfrm>
        </p:spPr>
        <p:txBody>
          <a:bodyPr>
            <a:noAutofit/>
          </a:bodyPr>
          <a:lstStyle/>
          <a:p>
            <a:r>
              <a:rPr lang="zh-CN" altLang="en-US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人不老实上课 挂科</a:t>
            </a:r>
            <a:r>
              <a:rPr lang="en-US" altLang="zh-CN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</a:t>
            </a:r>
            <a:endParaRPr lang="zh-CN" altLang="en-US" sz="600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9855" y="2709080"/>
            <a:ext cx="7683755" cy="92588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4800"/>
              <a:t>旷课</a:t>
            </a:r>
            <a:r>
              <a:rPr lang="zh-CN" altLang="en-US" sz="4800" smtClean="0"/>
              <a:t>达到</a:t>
            </a:r>
            <a:r>
              <a:rPr lang="en-US" altLang="zh-CN" sz="4800" smtClean="0"/>
              <a:t>8</a:t>
            </a:r>
            <a:r>
              <a:rPr lang="zh-CN" altLang="en-US" sz="4800" smtClean="0"/>
              <a:t>次，</a:t>
            </a:r>
            <a:r>
              <a:rPr lang="zh-CN" altLang="en-US" sz="4800"/>
              <a:t>直接挂科。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99855" y="3727376"/>
            <a:ext cx="7357286" cy="1128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人老实，通过更容易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37" y="5079926"/>
            <a:ext cx="2390775" cy="1419225"/>
          </a:xfrm>
          <a:prstGeom prst="rect">
            <a:avLst/>
          </a:prstGeom>
        </p:spPr>
      </p:pic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143711" y="1690784"/>
            <a:ext cx="8736678" cy="9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3" charset="2"/>
              <a:buNone/>
            </a:pPr>
            <a:r>
              <a:rPr lang="zh-CN" altLang="en-US" sz="4800" smtClean="0"/>
              <a:t>旷课者将受到连续点名</a:t>
            </a:r>
            <a:r>
              <a:rPr lang="en-US" altLang="zh-CN" sz="4800" smtClean="0"/>
              <a:t>VIP</a:t>
            </a:r>
            <a:r>
              <a:rPr lang="zh-CN" altLang="en-US" sz="4800" smtClean="0"/>
              <a:t>服务。</a:t>
            </a:r>
            <a:endParaRPr lang="zh-CN" altLang="en-US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4" y="3727376"/>
            <a:ext cx="2190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3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6667" cy="66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56" y="0"/>
            <a:ext cx="43529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D3DE4-B9DE-436D-83DA-D39EA941C4B6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9219" name="Picture 3" descr="me&amp;stu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2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3048" y="1142672"/>
            <a:ext cx="8596668" cy="3880773"/>
          </a:xfrm>
        </p:spPr>
        <p:txBody>
          <a:bodyPr/>
          <a:lstStyle/>
          <a:p>
            <a:r>
              <a:rPr lang="zh-CN" altLang="en-US" sz="2600">
                <a:solidFill>
                  <a:schemeClr val="accent2"/>
                </a:solidFill>
              </a:rPr>
              <a:t>上课教材：</a:t>
            </a:r>
            <a:r>
              <a:rPr lang="en-US" altLang="zh-CN" sz="2600">
                <a:solidFill>
                  <a:schemeClr val="accent2"/>
                </a:solidFill>
              </a:rPr>
              <a:t>《WINDOWS</a:t>
            </a:r>
            <a:r>
              <a:rPr lang="zh-CN" altLang="en-US" sz="2600">
                <a:solidFill>
                  <a:schemeClr val="accent2"/>
                </a:solidFill>
              </a:rPr>
              <a:t>程序设计</a:t>
            </a:r>
            <a:r>
              <a:rPr lang="en-US" altLang="zh-CN" sz="2600">
                <a:solidFill>
                  <a:schemeClr val="accent2"/>
                </a:solidFill>
              </a:rPr>
              <a:t>-</a:t>
            </a:r>
            <a:r>
              <a:rPr lang="zh-CN" altLang="en-US" sz="2600">
                <a:solidFill>
                  <a:schemeClr val="accent2"/>
                </a:solidFill>
              </a:rPr>
              <a:t>基于</a:t>
            </a:r>
            <a:r>
              <a:rPr lang="en-US" altLang="zh-CN" sz="2600">
                <a:solidFill>
                  <a:schemeClr val="accent2"/>
                </a:solidFill>
              </a:rPr>
              <a:t>.NET</a:t>
            </a:r>
            <a:r>
              <a:rPr lang="en-US" altLang="zh-CN" sz="2600" smtClean="0">
                <a:solidFill>
                  <a:schemeClr val="accent2"/>
                </a:solidFill>
              </a:rPr>
              <a:t>》 </a:t>
            </a:r>
            <a:r>
              <a:rPr lang="zh-CN" altLang="en-US" sz="2600" smtClean="0"/>
              <a:t> </a:t>
            </a:r>
            <a:endParaRPr lang="zh-CN" altLang="en-US" sz="260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</a:rPr>
              <a:t>     </a:t>
            </a:r>
            <a:r>
              <a:rPr lang="zh-CN" altLang="en-US" sz="2600" smtClean="0">
                <a:solidFill>
                  <a:schemeClr val="tx1"/>
                </a:solidFill>
              </a:rPr>
              <a:t>清华大学出版社 李赞 编著</a:t>
            </a:r>
            <a:endParaRPr lang="zh-CN" altLang="en-US" sz="260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/>
                </a:solidFill>
              </a:rPr>
              <a:t>     </a:t>
            </a:r>
            <a:r>
              <a:rPr lang="en-US" altLang="zh-CN" sz="2600" smtClean="0">
                <a:solidFill>
                  <a:schemeClr val="tx1"/>
                </a:solidFill>
              </a:rPr>
              <a:t>201</a:t>
            </a:r>
            <a:r>
              <a:rPr lang="en-US" altLang="zh-CN" sz="2600">
                <a:solidFill>
                  <a:schemeClr val="tx1"/>
                </a:solidFill>
              </a:rPr>
              <a:t>6</a:t>
            </a:r>
            <a:r>
              <a:rPr lang="zh-CN" altLang="en-US" sz="2600" smtClean="0">
                <a:solidFill>
                  <a:schemeClr val="tx1"/>
                </a:solidFill>
              </a:rPr>
              <a:t>年</a:t>
            </a:r>
            <a:r>
              <a:rPr lang="en-US" altLang="zh-CN" sz="2600" smtClean="0">
                <a:solidFill>
                  <a:schemeClr val="tx1"/>
                </a:solidFill>
              </a:rPr>
              <a:t>1</a:t>
            </a:r>
            <a:r>
              <a:rPr lang="zh-CN" altLang="en-US" sz="2600" smtClean="0">
                <a:solidFill>
                  <a:schemeClr val="tx1"/>
                </a:solidFill>
              </a:rPr>
              <a:t>月</a:t>
            </a:r>
            <a:r>
              <a:rPr lang="en-US" altLang="zh-CN" sz="2600" smtClean="0">
                <a:solidFill>
                  <a:schemeClr val="tx1"/>
                </a:solidFill>
              </a:rPr>
              <a:t> </a:t>
            </a:r>
            <a:r>
              <a:rPr lang="zh-CN" altLang="en-US" sz="2600" smtClean="0">
                <a:solidFill>
                  <a:schemeClr val="tx1"/>
                </a:solidFill>
              </a:rPr>
              <a:t>第</a:t>
            </a:r>
            <a:r>
              <a:rPr lang="en-US" altLang="zh-CN" sz="2600" smtClean="0">
                <a:solidFill>
                  <a:schemeClr val="tx1"/>
                </a:solidFill>
              </a:rPr>
              <a:t>1</a:t>
            </a:r>
            <a:r>
              <a:rPr lang="zh-CN" altLang="en-US" sz="2600" smtClean="0">
                <a:solidFill>
                  <a:schemeClr val="tx1"/>
                </a:solidFill>
              </a:rPr>
              <a:t>版</a:t>
            </a:r>
            <a:r>
              <a:rPr lang="en-US" altLang="zh-CN" sz="2600" smtClean="0">
                <a:solidFill>
                  <a:schemeClr val="tx1"/>
                </a:solidFill>
              </a:rPr>
              <a:t> </a:t>
            </a:r>
            <a:endParaRPr lang="zh-CN" altLang="en-US" sz="2600"/>
          </a:p>
          <a:p>
            <a:pPr eaLnBrk="1" hangingPunct="1"/>
            <a:r>
              <a:rPr lang="zh-CN" altLang="en-US" sz="2600">
                <a:solidFill>
                  <a:schemeClr val="accent2"/>
                </a:solidFill>
              </a:rPr>
              <a:t>实验指导书：李赞编写</a:t>
            </a:r>
            <a:r>
              <a:rPr lang="en-US" altLang="zh-CN" sz="2600">
                <a:solidFill>
                  <a:schemeClr val="accent2"/>
                </a:solidFill>
              </a:rPr>
              <a:t>(pdf)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866900" y="166688"/>
            <a:ext cx="8015288" cy="76835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主讲教材</a:t>
            </a:r>
          </a:p>
        </p:txBody>
      </p:sp>
    </p:spTree>
    <p:extLst>
      <p:ext uri="{BB962C8B-B14F-4D97-AF65-F5344CB8AC3E}">
        <p14:creationId xmlns:p14="http://schemas.microsoft.com/office/powerpoint/2010/main" val="30545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11508" y="195532"/>
            <a:ext cx="2410923" cy="791865"/>
          </a:xfrm>
        </p:spPr>
        <p:txBody>
          <a:bodyPr/>
          <a:lstStyle/>
          <a:p>
            <a:r>
              <a:rPr lang="zh-CN" altLang="en-US" smtClean="0"/>
              <a:t>本课目标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70301" y="987397"/>
            <a:ext cx="8596668" cy="5154610"/>
          </a:xfrm>
        </p:spPr>
        <p:txBody>
          <a:bodyPr>
            <a:noAutofit/>
          </a:bodyPr>
          <a:lstStyle/>
          <a:p>
            <a:r>
              <a:rPr lang="zh-CN" altLang="zh-CN" sz="2400" smtClean="0">
                <a:solidFill>
                  <a:schemeClr val="accent2"/>
                </a:solidFill>
              </a:rPr>
              <a:t>教学目的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课程原理讲解作为先导基础，实验项目为核心，实际应用为课程目标</a:t>
            </a:r>
            <a:r>
              <a:rPr lang="zh-CN" altLang="zh-CN" sz="2400" smtClean="0"/>
              <a:t>。</a:t>
            </a:r>
          </a:p>
          <a:p>
            <a:r>
              <a:rPr lang="zh-CN" altLang="zh-CN" sz="2400" smtClean="0">
                <a:solidFill>
                  <a:schemeClr val="accent2"/>
                </a:solidFill>
              </a:rPr>
              <a:t>教学要求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smtClean="0"/>
              <a:t>（</a:t>
            </a:r>
            <a:r>
              <a:rPr lang="en-US" altLang="zh-CN" sz="2400" smtClean="0"/>
              <a:t>1</a:t>
            </a:r>
            <a:r>
              <a:rPr lang="zh-CN" altLang="zh-CN" sz="2400" smtClean="0"/>
              <a:t>）</a:t>
            </a:r>
            <a:r>
              <a:rPr lang="zh-CN" altLang="en-US" sz="2400" smtClean="0"/>
              <a:t>网络基本原理过渡到编程开发</a:t>
            </a:r>
            <a:r>
              <a:rPr lang="zh-CN" altLang="zh-CN" sz="2400" smtClean="0"/>
              <a:t>；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smtClean="0"/>
              <a:t>（</a:t>
            </a:r>
            <a:r>
              <a:rPr lang="en-US" altLang="zh-CN" sz="2400" smtClean="0"/>
              <a:t>2</a:t>
            </a:r>
            <a:r>
              <a:rPr lang="zh-CN" altLang="zh-CN" sz="2400" smtClean="0"/>
              <a:t>）</a:t>
            </a:r>
            <a:r>
              <a:rPr lang="zh-CN" altLang="en-US" sz="2400" smtClean="0"/>
              <a:t>逐次完成实验项目</a:t>
            </a:r>
            <a:r>
              <a:rPr lang="zh-CN" altLang="zh-CN" sz="2400" smtClean="0"/>
              <a:t>；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smtClean="0"/>
              <a:t>（</a:t>
            </a:r>
            <a:r>
              <a:rPr lang="en-US" altLang="zh-CN" sz="2400" smtClean="0"/>
              <a:t>3</a:t>
            </a:r>
            <a:r>
              <a:rPr lang="zh-CN" altLang="zh-CN" sz="2400" smtClean="0"/>
              <a:t>）</a:t>
            </a:r>
            <a:r>
              <a:rPr lang="zh-CN" altLang="en-US" sz="2400" smtClean="0"/>
              <a:t>合作完成</a:t>
            </a:r>
            <a:r>
              <a:rPr lang="zh-CN" altLang="zh-CN" sz="2400" smtClean="0"/>
              <a:t>项目开发成果；</a:t>
            </a:r>
            <a:endParaRPr lang="zh-CN" altLang="en-US" sz="24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）出勤考核；</a:t>
            </a:r>
          </a:p>
          <a:p>
            <a:r>
              <a:rPr lang="zh-CN" altLang="zh-CN" sz="2400" smtClean="0">
                <a:solidFill>
                  <a:schemeClr val="accent2"/>
                </a:solidFill>
              </a:rPr>
              <a:t>教学重点及难点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异步事件机制，多线程同步与网络流程协作</a:t>
            </a:r>
          </a:p>
        </p:txBody>
      </p:sp>
    </p:spTree>
    <p:extLst>
      <p:ext uri="{BB962C8B-B14F-4D97-AF65-F5344CB8AC3E}">
        <p14:creationId xmlns:p14="http://schemas.microsoft.com/office/powerpoint/2010/main" val="20380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2" y="161026"/>
            <a:ext cx="4205217" cy="774612"/>
          </a:xfrm>
        </p:spPr>
        <p:txBody>
          <a:bodyPr/>
          <a:lstStyle/>
          <a:p>
            <a:r>
              <a:rPr lang="en-US" altLang="zh-CN" smtClean="0"/>
              <a:t>Netframework</a:t>
            </a:r>
            <a:r>
              <a:rPr lang="zh-CN" altLang="en-US" smtClean="0"/>
              <a:t>印象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05" y="849374"/>
            <a:ext cx="8596668" cy="5516919"/>
          </a:xfrm>
        </p:spPr>
        <p:txBody>
          <a:bodyPr>
            <a:noAutofit/>
          </a:bodyPr>
          <a:lstStyle/>
          <a:p>
            <a:r>
              <a:rPr lang="zh-CN" altLang="en-US" sz="2800" smtClean="0"/>
              <a:t>轻语法，开发工具便捷性强</a:t>
            </a:r>
          </a:p>
          <a:p>
            <a:r>
              <a:rPr lang="zh-CN" altLang="en-US" sz="2800" smtClean="0"/>
              <a:t>开发文档丰富，各功能均有标准示例</a:t>
            </a:r>
          </a:p>
          <a:p>
            <a:r>
              <a:rPr lang="zh-CN" altLang="en-US" sz="2800" smtClean="0"/>
              <a:t>平台类通用性</a:t>
            </a:r>
          </a:p>
          <a:p>
            <a:r>
              <a:rPr lang="zh-CN" altLang="en-US" sz="2800" smtClean="0"/>
              <a:t>强大开发工具集各功能与一身</a:t>
            </a:r>
          </a:p>
          <a:p>
            <a:r>
              <a:rPr lang="zh-CN" altLang="en-US" sz="2800" smtClean="0"/>
              <a:t>与</a:t>
            </a:r>
            <a:r>
              <a:rPr lang="en-US" altLang="zh-CN" sz="2800" smtClean="0"/>
              <a:t>windows</a:t>
            </a:r>
            <a:r>
              <a:rPr lang="zh-CN" altLang="en-US" sz="2800" smtClean="0"/>
              <a:t>操作平台结合</a:t>
            </a:r>
          </a:p>
          <a:p>
            <a:r>
              <a:rPr lang="zh-CN" altLang="en-US" sz="2800" smtClean="0"/>
              <a:t>极具扩展的</a:t>
            </a:r>
            <a:r>
              <a:rPr lang="en-US" altLang="zh-CN" sz="2800" smtClean="0"/>
              <a:t>COM</a:t>
            </a:r>
            <a:r>
              <a:rPr lang="zh-CN" altLang="en-US" sz="2800" smtClean="0"/>
              <a:t>技术支持</a:t>
            </a:r>
          </a:p>
          <a:p>
            <a:r>
              <a:rPr lang="zh-CN" altLang="en-US" sz="2800" smtClean="0"/>
              <a:t>丰富的网络编程类型支持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软件发展现状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单机版没落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流行模式： </a:t>
            </a:r>
            <a:r>
              <a:rPr lang="en-US" altLang="zh-CN" sz="2800" smtClean="0"/>
              <a:t>B/S</a:t>
            </a:r>
            <a:r>
              <a:rPr lang="zh-CN" altLang="en-US" sz="2800" smtClean="0"/>
              <a:t>、</a:t>
            </a:r>
            <a:r>
              <a:rPr lang="en-US" altLang="zh-CN" sz="2800" smtClean="0"/>
              <a:t>C/S</a:t>
            </a:r>
            <a:r>
              <a:rPr lang="zh-CN" altLang="en-US" sz="2800" smtClean="0"/>
              <a:t>、</a:t>
            </a:r>
            <a:r>
              <a:rPr lang="en-US" altLang="zh-CN" sz="2800" smtClean="0"/>
              <a:t>P2P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0655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8779" y="1035561"/>
            <a:ext cx="8826500" cy="5159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chemeClr val="accent2"/>
                </a:solidFill>
              </a:rPr>
              <a:t>课程内容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chemeClr val="accent2"/>
                </a:solidFill>
              </a:rPr>
              <a:t>（</a:t>
            </a:r>
            <a:r>
              <a:rPr lang="en-US" altLang="zh-CN" sz="2400">
                <a:solidFill>
                  <a:schemeClr val="accent2"/>
                </a:solidFill>
              </a:rPr>
              <a:t>1</a:t>
            </a:r>
            <a:r>
              <a:rPr lang="zh-CN" altLang="en-US" sz="2400">
                <a:solidFill>
                  <a:schemeClr val="accent2"/>
                </a:solidFill>
              </a:rPr>
              <a:t>）介绍</a:t>
            </a:r>
            <a:r>
              <a:rPr lang="en-US" altLang="zh-CN" sz="2400">
                <a:solidFill>
                  <a:schemeClr val="accent2"/>
                </a:solidFill>
              </a:rPr>
              <a:t>Windows</a:t>
            </a:r>
            <a:r>
              <a:rPr lang="zh-CN" altLang="en-US" sz="2400">
                <a:solidFill>
                  <a:schemeClr val="accent2"/>
                </a:solidFill>
              </a:rPr>
              <a:t>平台的异步事件、多线程编程技术。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  （</a:t>
            </a:r>
            <a:r>
              <a:rPr lang="en-US" altLang="zh-CN" sz="2400">
                <a:solidFill>
                  <a:schemeClr val="accent2"/>
                </a:solidFill>
              </a:rPr>
              <a:t>2</a:t>
            </a:r>
            <a:r>
              <a:rPr lang="zh-CN" altLang="en-US" sz="2400">
                <a:solidFill>
                  <a:schemeClr val="accent2"/>
                </a:solidFill>
              </a:rPr>
              <a:t>）介绍开发网络应用编程所需的基本知识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</a:t>
            </a:r>
            <a:r>
              <a:rPr lang="zh-CN" altLang="en-US" sz="2400"/>
              <a:t>包括：</a:t>
            </a:r>
            <a:r>
              <a:rPr lang="en-US" altLang="zh-CN" sz="2400"/>
              <a:t>IP</a:t>
            </a:r>
            <a:r>
              <a:rPr lang="zh-CN" altLang="en-US" sz="2400"/>
              <a:t>地址转换、域名解析、网卡信息检测以及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网络数据编码和解码、套接字、数据流等技术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chemeClr val="accent2"/>
                </a:solidFill>
              </a:rPr>
              <a:t>（</a:t>
            </a:r>
            <a:r>
              <a:rPr lang="en-US" altLang="zh-CN" sz="2400">
                <a:solidFill>
                  <a:schemeClr val="accent2"/>
                </a:solidFill>
              </a:rPr>
              <a:t>3</a:t>
            </a:r>
            <a:r>
              <a:rPr lang="zh-CN" altLang="en-US" sz="2400">
                <a:solidFill>
                  <a:schemeClr val="accent2"/>
                </a:solidFill>
              </a:rPr>
              <a:t>）介绍各种网络协议类应用编程技术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主要介绍</a:t>
            </a:r>
            <a:r>
              <a:rPr lang="en-US" altLang="zh-CN" sz="2400"/>
              <a:t>TCP</a:t>
            </a:r>
            <a:r>
              <a:rPr lang="zh-CN" altLang="en-US" sz="2400"/>
              <a:t>、</a:t>
            </a:r>
            <a:r>
              <a:rPr lang="en-US" altLang="zh-CN" sz="2400"/>
              <a:t>UDP</a:t>
            </a:r>
            <a:r>
              <a:rPr lang="zh-CN" altLang="en-US" sz="2400"/>
              <a:t>、</a:t>
            </a:r>
            <a:r>
              <a:rPr lang="en-US" altLang="zh-CN" sz="2400"/>
              <a:t>SMTP</a:t>
            </a:r>
            <a:r>
              <a:rPr lang="zh-CN" altLang="en-US" sz="2400"/>
              <a:t>、</a:t>
            </a:r>
            <a:r>
              <a:rPr lang="en-US" altLang="zh-CN" sz="2400"/>
              <a:t>FTP</a:t>
            </a:r>
            <a:r>
              <a:rPr lang="zh-CN" altLang="en-US" sz="2400" smtClean="0"/>
              <a:t>、</a:t>
            </a:r>
            <a:r>
              <a:rPr lang="en-US" altLang="zh-CN" sz="2400" smtClean="0"/>
              <a:t>HTTP</a:t>
            </a:r>
            <a:endParaRPr lang="en-US" altLang="zh-CN" sz="24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chemeClr val="accent2"/>
                </a:solidFill>
              </a:rPr>
              <a:t>（</a:t>
            </a:r>
            <a:r>
              <a:rPr lang="en-US" altLang="zh-CN" sz="2400">
                <a:solidFill>
                  <a:schemeClr val="accent2"/>
                </a:solidFill>
              </a:rPr>
              <a:t>4</a:t>
            </a:r>
            <a:r>
              <a:rPr lang="zh-CN" altLang="en-US" sz="2400">
                <a:solidFill>
                  <a:schemeClr val="accent2"/>
                </a:solidFill>
              </a:rPr>
              <a:t>）介绍数据加密、解密技术。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包括网络数据加密与数字签名。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</a:rPr>
              <a:t>  </a:t>
            </a:r>
            <a:r>
              <a:rPr lang="zh-CN" altLang="en-US" sz="2400">
                <a:solidFill>
                  <a:schemeClr val="accent2"/>
                </a:solidFill>
              </a:rPr>
              <a:t>（</a:t>
            </a:r>
            <a:r>
              <a:rPr lang="en-US" altLang="zh-CN" sz="2400">
                <a:solidFill>
                  <a:schemeClr val="accent2"/>
                </a:solidFill>
              </a:rPr>
              <a:t>5</a:t>
            </a:r>
            <a:r>
              <a:rPr lang="zh-CN" altLang="en-US" sz="2400" smtClean="0">
                <a:solidFill>
                  <a:schemeClr val="accent2"/>
                </a:solidFill>
              </a:rPr>
              <a:t>）断点续传综合应用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07111" y="106303"/>
            <a:ext cx="2118504" cy="782218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15537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gray">
          <a:xfrm>
            <a:off x="2852738" y="2905126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invGray">
          <a:xfrm>
            <a:off x="2743200" y="2981326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gray">
          <a:xfrm>
            <a:off x="2846388" y="4403726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gray">
          <a:xfrm>
            <a:off x="2846388" y="1485901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invGray">
          <a:xfrm>
            <a:off x="2736850" y="4479926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invGray">
          <a:xfrm>
            <a:off x="2736850" y="1574801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2687638" y="2603500"/>
            <a:ext cx="4127500" cy="598488"/>
            <a:chOff x="720" y="1392"/>
            <a:chExt cx="4058" cy="480"/>
          </a:xfrm>
        </p:grpSpPr>
        <p:sp>
          <p:nvSpPr>
            <p:cNvPr id="348169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221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48171" name="AutoShape 11"/>
              <p:cNvSpPr>
                <a:spLocks noChangeArrowheads="1"/>
              </p:cNvSpPr>
              <p:nvPr/>
            </p:nvSpPr>
            <p:spPr bwMode="gray">
              <a:xfrm>
                <a:off x="742" y="1737"/>
                <a:ext cx="3990" cy="11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8172" name="AutoShape 12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0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8201" name="Group 13"/>
          <p:cNvGrpSpPr>
            <a:grpSpLocks/>
          </p:cNvGrpSpPr>
          <p:nvPr/>
        </p:nvGrpSpPr>
        <p:grpSpPr bwMode="auto">
          <a:xfrm>
            <a:off x="2690813" y="1293813"/>
            <a:ext cx="4062412" cy="544512"/>
            <a:chOff x="720" y="1392"/>
            <a:chExt cx="4058" cy="480"/>
          </a:xfrm>
        </p:grpSpPr>
        <p:sp>
          <p:nvSpPr>
            <p:cNvPr id="348174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21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48176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90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8177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90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8202" name="Rectangle 18"/>
          <p:cNvSpPr>
            <a:spLocks noChangeArrowheads="1"/>
          </p:cNvSpPr>
          <p:nvPr/>
        </p:nvSpPr>
        <p:spPr bwMode="gray">
          <a:xfrm>
            <a:off x="3048001" y="1293813"/>
            <a:ext cx="3046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>
                <a:srgbClr val="1F3F5F"/>
              </a:buClr>
            </a:pPr>
            <a:r>
              <a:rPr kumimoji="0" lang="zh-CN" altLang="en-US" sz="26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600" b="1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C/C</a:t>
            </a:r>
            <a:r>
              <a:rPr kumimoji="0" lang="en-US" altLang="zh-CN" sz="26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</a:p>
        </p:txBody>
      </p:sp>
      <p:sp>
        <p:nvSpPr>
          <p:cNvPr id="8203" name="Rectangle 19"/>
          <p:cNvSpPr>
            <a:spLocks noChangeArrowheads="1"/>
          </p:cNvSpPr>
          <p:nvPr/>
        </p:nvSpPr>
        <p:spPr bwMode="gray">
          <a:xfrm>
            <a:off x="2944813" y="26812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>
                <a:srgbClr val="1F3F5F"/>
              </a:buClr>
            </a:pPr>
            <a:r>
              <a:rPr kumimoji="0" lang="zh-CN" altLang="en-US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</a:p>
        </p:txBody>
      </p:sp>
      <p:sp>
        <p:nvSpPr>
          <p:cNvPr id="8204" name="Rectangle 20"/>
          <p:cNvSpPr>
            <a:spLocks noChangeArrowheads="1"/>
          </p:cNvSpPr>
          <p:nvPr/>
        </p:nvSpPr>
        <p:spPr bwMode="gray">
          <a:xfrm>
            <a:off x="2971800" y="4316413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>
                <a:srgbClr val="1F3F5F"/>
              </a:buClr>
            </a:pPr>
            <a:r>
              <a:rPr kumimoji="0"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16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 your title in here</a:t>
            </a:r>
          </a:p>
        </p:txBody>
      </p:sp>
      <p:sp>
        <p:nvSpPr>
          <p:cNvPr id="8205" name="Rectangle 22"/>
          <p:cNvSpPr>
            <a:spLocks noChangeArrowheads="1"/>
          </p:cNvSpPr>
          <p:nvPr/>
        </p:nvSpPr>
        <p:spPr bwMode="white">
          <a:xfrm>
            <a:off x="1447950" y="3361534"/>
            <a:ext cx="8255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latinLnBrk="0">
              <a:lnSpc>
                <a:spcPct val="110000"/>
              </a:lnSpc>
            </a:pPr>
            <a:r>
              <a:rPr kumimoji="0" lang="zh-CN" altLang="en-US" sz="27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虚拟机运行、企业级应用，跨平台性较好，运行较慢</a:t>
            </a:r>
          </a:p>
        </p:txBody>
      </p:sp>
      <p:sp>
        <p:nvSpPr>
          <p:cNvPr id="8206" name="Rectangle 23"/>
          <p:cNvSpPr>
            <a:spLocks noGrp="1" noChangeArrowheads="1"/>
          </p:cNvSpPr>
          <p:nvPr>
            <p:ph type="title"/>
          </p:nvPr>
        </p:nvSpPr>
        <p:spPr>
          <a:xfrm>
            <a:off x="488960" y="138508"/>
            <a:ext cx="8741304" cy="7874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网络通信标准唯一，</a:t>
            </a:r>
            <a:r>
              <a:rPr lang="zh-CN" altLang="en-US" smtClean="0">
                <a:solidFill>
                  <a:schemeClr val="tx1"/>
                </a:solidFill>
              </a:rPr>
              <a:t>不同程序语言</a:t>
            </a:r>
            <a:r>
              <a:rPr lang="zh-CN" altLang="en-US">
                <a:solidFill>
                  <a:schemeClr val="tx1"/>
                </a:solidFill>
              </a:rPr>
              <a:t>可互联互通</a:t>
            </a:r>
          </a:p>
        </p:txBody>
      </p:sp>
      <p:grpSp>
        <p:nvGrpSpPr>
          <p:cNvPr id="8207" name="Group 32"/>
          <p:cNvGrpSpPr>
            <a:grpSpLocks/>
          </p:cNvGrpSpPr>
          <p:nvPr/>
        </p:nvGrpSpPr>
        <p:grpSpPr bwMode="auto">
          <a:xfrm>
            <a:off x="2693988" y="4071939"/>
            <a:ext cx="4127500" cy="598487"/>
            <a:chOff x="737" y="2953"/>
            <a:chExt cx="2600" cy="377"/>
          </a:xfrm>
        </p:grpSpPr>
        <p:grpSp>
          <p:nvGrpSpPr>
            <p:cNvPr id="8210" name="Group 24"/>
            <p:cNvGrpSpPr>
              <a:grpSpLocks/>
            </p:cNvGrpSpPr>
            <p:nvPr/>
          </p:nvGrpSpPr>
          <p:grpSpPr bwMode="auto">
            <a:xfrm>
              <a:off x="737" y="2953"/>
              <a:ext cx="2600" cy="377"/>
              <a:chOff x="720" y="1392"/>
              <a:chExt cx="4058" cy="480"/>
            </a:xfrm>
          </p:grpSpPr>
          <p:sp>
            <p:nvSpPr>
              <p:cNvPr id="348185" name="AutoShape 25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8213" name="Group 26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348187" name="AutoShape 27"/>
                <p:cNvSpPr>
                  <a:spLocks noChangeArrowheads="1"/>
                </p:cNvSpPr>
                <p:nvPr/>
              </p:nvSpPr>
              <p:spPr bwMode="gray">
                <a:xfrm>
                  <a:off x="742" y="1737"/>
                  <a:ext cx="3990" cy="11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1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8188" name="AutoShape 28"/>
                <p:cNvSpPr>
                  <a:spLocks noChangeArrowheads="1"/>
                </p:cNvSpPr>
                <p:nvPr/>
              </p:nvSpPr>
              <p:spPr bwMode="gray">
                <a:xfrm>
                  <a:off x="742" y="1407"/>
                  <a:ext cx="3990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8211" name="Rectangle 29"/>
            <p:cNvSpPr>
              <a:spLocks noChangeArrowheads="1"/>
            </p:cNvSpPr>
            <p:nvPr/>
          </p:nvSpPr>
          <p:spPr bwMode="gray">
            <a:xfrm>
              <a:off x="899" y="2985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>
                  <a:srgbClr val="1F3F5F"/>
                </a:buClr>
              </a:pPr>
              <a:r>
                <a:rPr kumimoji="0" lang="zh-CN" altLang="en-US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C#</a:t>
              </a:r>
            </a:p>
          </p:txBody>
        </p:sp>
      </p:grpSp>
      <p:sp>
        <p:nvSpPr>
          <p:cNvPr id="8208" name="Rectangle 30"/>
          <p:cNvSpPr>
            <a:spLocks noChangeArrowheads="1"/>
          </p:cNvSpPr>
          <p:nvPr/>
        </p:nvSpPr>
        <p:spPr bwMode="white">
          <a:xfrm>
            <a:off x="1384301" y="4938498"/>
            <a:ext cx="8040687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latinLnBrk="0">
              <a:lnSpc>
                <a:spcPct val="110000"/>
              </a:lnSpc>
            </a:pPr>
            <a:r>
              <a:rPr kumimoji="0" lang="zh-CN" altLang="en-US" sz="27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企业级应用、开发速度快</a:t>
            </a:r>
            <a:r>
              <a:rPr kumimoji="0" lang="zh-CN" altLang="en-US" sz="27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</a:t>
            </a:r>
            <a:r>
              <a:rPr kumimoji="0" lang="en-US" altLang="zh-CN" sz="27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kumimoji="0" lang="zh-CN" altLang="en-US" sz="27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8209" name="Rectangle 31"/>
          <p:cNvSpPr>
            <a:spLocks noChangeArrowheads="1"/>
          </p:cNvSpPr>
          <p:nvPr/>
        </p:nvSpPr>
        <p:spPr bwMode="white">
          <a:xfrm>
            <a:off x="1635130" y="1888752"/>
            <a:ext cx="64489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latinLnBrk="0">
              <a:lnSpc>
                <a:spcPct val="110000"/>
              </a:lnSpc>
            </a:pPr>
            <a:r>
              <a:rPr kumimoji="0" lang="zh-CN" altLang="en-US" sz="27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执行速度快、底层协议的实现、编写复杂</a:t>
            </a:r>
            <a:endParaRPr kumimoji="0" lang="en-US" altLang="zh-CN" sz="27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6951863" y="838791"/>
            <a:ext cx="3319849" cy="835649"/>
          </a:xfrm>
          <a:prstGeom prst="wedgeEllipseCallout">
            <a:avLst>
              <a:gd name="adj1" fmla="val -52009"/>
              <a:gd name="adj2" fmla="val 35571"/>
            </a:avLst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真正商业应用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178279"/>
            <a:ext cx="2169384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实验内容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555" y="1130060"/>
            <a:ext cx="41529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000">
                <a:solidFill>
                  <a:schemeClr val="accent2"/>
                </a:solidFill>
              </a:rPr>
              <a:t>基础型实验</a:t>
            </a:r>
          </a:p>
          <a:p>
            <a:pPr lvl="1" eaLnBrk="1" hangingPunct="1"/>
            <a:r>
              <a:rPr lang="zh-CN" altLang="en-US" sz="1800"/>
              <a:t>获得主机</a:t>
            </a:r>
            <a:r>
              <a:rPr lang="en-US" altLang="zh-CN" sz="1800"/>
              <a:t>IP</a:t>
            </a:r>
            <a:r>
              <a:rPr lang="zh-CN" altLang="en-US" sz="1800"/>
              <a:t>和网卡信息</a:t>
            </a:r>
            <a:endParaRPr lang="zh-CN" altLang="en-US" sz="2000"/>
          </a:p>
          <a:p>
            <a:pPr lvl="1" eaLnBrk="1" hangingPunct="1"/>
            <a:r>
              <a:rPr lang="zh-CN" altLang="zh-CN" sz="1800"/>
              <a:t>UDP协议的聊天软件</a:t>
            </a:r>
            <a:endParaRPr lang="en-US" altLang="zh-CN" sz="2000"/>
          </a:p>
          <a:p>
            <a:pPr lvl="1" eaLnBrk="1" hangingPunct="1"/>
            <a:r>
              <a:rPr lang="en-US" altLang="zh-CN" sz="1800"/>
              <a:t>UDP</a:t>
            </a:r>
            <a:r>
              <a:rPr lang="zh-CN" altLang="en-US" sz="1800"/>
              <a:t>网络控制播放器</a:t>
            </a:r>
            <a:endParaRPr lang="zh-CN" altLang="en-US" sz="2000"/>
          </a:p>
          <a:p>
            <a:pPr lvl="1" eaLnBrk="1" hangingPunct="1"/>
            <a:r>
              <a:rPr lang="en-US" altLang="zh-CN" sz="1800" smtClean="0"/>
              <a:t>UDP</a:t>
            </a:r>
            <a:r>
              <a:rPr lang="zh-CN" altLang="en-US" sz="1800" smtClean="0"/>
              <a:t>文件传输</a:t>
            </a:r>
            <a:endParaRPr lang="zh-CN" altLang="en-US" sz="2000"/>
          </a:p>
          <a:p>
            <a:pPr lvl="1" eaLnBrk="1" hangingPunct="1"/>
            <a:r>
              <a:rPr lang="en-US" altLang="zh-CN" sz="1800" smtClean="0"/>
              <a:t>TCP</a:t>
            </a:r>
            <a:r>
              <a:rPr lang="zh-CN" altLang="en-US" sz="1800" smtClean="0"/>
              <a:t>文件传输</a:t>
            </a:r>
            <a:endParaRPr lang="zh-CN" altLang="en-US" sz="1800"/>
          </a:p>
          <a:p>
            <a:pPr lvl="1" eaLnBrk="1" hangingPunct="1"/>
            <a:r>
              <a:rPr lang="en-US" altLang="zh-CN" sz="1800" smtClean="0"/>
              <a:t>TCP</a:t>
            </a:r>
            <a:r>
              <a:rPr lang="zh-CN" altLang="en-US" sz="1800" smtClean="0"/>
              <a:t>远程</a:t>
            </a:r>
            <a:r>
              <a:rPr lang="zh-CN" altLang="en-US" sz="1800"/>
              <a:t>桌面客户端</a:t>
            </a:r>
          </a:p>
          <a:p>
            <a:pPr lvl="1" eaLnBrk="1" hangingPunct="1"/>
            <a:r>
              <a:rPr lang="en-US" altLang="zh-CN" sz="1800" smtClean="0"/>
              <a:t>TCP</a:t>
            </a:r>
            <a:r>
              <a:rPr lang="zh-CN" altLang="en-US" sz="1800" smtClean="0"/>
              <a:t>远程</a:t>
            </a:r>
            <a:r>
              <a:rPr lang="zh-CN" altLang="en-US" sz="1800"/>
              <a:t>桌面服务端</a:t>
            </a:r>
            <a:endParaRPr lang="zh-CN" altLang="en-US" sz="2000"/>
          </a:p>
          <a:p>
            <a:pPr eaLnBrk="1" hangingPunct="1"/>
            <a:r>
              <a:rPr lang="zh-CN" altLang="en-US" sz="2000">
                <a:solidFill>
                  <a:schemeClr val="accent2"/>
                </a:solidFill>
              </a:rPr>
              <a:t>设计型实验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/>
              <a:t>	中控软件制作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/>
              <a:t>  </a:t>
            </a:r>
            <a:r>
              <a:rPr lang="zh-CN" altLang="en-US" sz="2000"/>
              <a:t>小组统一组织如何实现，并逐步完成各种自定义功能，此过程贯穿整个学期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71613" y="1199071"/>
            <a:ext cx="4152900" cy="4800600"/>
          </a:xfrm>
        </p:spPr>
        <p:txBody>
          <a:bodyPr/>
          <a:lstStyle/>
          <a:p>
            <a:pPr lvl="1" eaLnBrk="1" hangingPunct="1"/>
            <a:r>
              <a:rPr lang="zh-CN" altLang="en-US" sz="1800"/>
              <a:t>中控软件综合设计</a:t>
            </a:r>
          </a:p>
          <a:p>
            <a:pPr lvl="1" eaLnBrk="1" hangingPunct="1"/>
            <a:r>
              <a:rPr lang="en-US" altLang="zh-CN" sz="1800"/>
              <a:t>ftp</a:t>
            </a:r>
            <a:r>
              <a:rPr lang="zh-CN" altLang="en-US" sz="1800"/>
              <a:t>的断点续传</a:t>
            </a:r>
          </a:p>
          <a:p>
            <a:pPr lvl="1" eaLnBrk="1" hangingPunct="1"/>
            <a:r>
              <a:rPr lang="en-US" altLang="zh-CN" sz="1800"/>
              <a:t>http</a:t>
            </a:r>
            <a:r>
              <a:rPr lang="zh-CN" altLang="en-US" sz="1800"/>
              <a:t>的网页数据获取</a:t>
            </a:r>
          </a:p>
          <a:p>
            <a:pPr lvl="1" eaLnBrk="1" hangingPunct="1"/>
            <a:r>
              <a:rPr lang="en-US" altLang="zh-CN" sz="1800"/>
              <a:t>http</a:t>
            </a:r>
            <a:r>
              <a:rPr lang="zh-CN" altLang="en-US" sz="1800"/>
              <a:t>的多线程下载</a:t>
            </a:r>
          </a:p>
          <a:p>
            <a:pPr lvl="1" eaLnBrk="1" hangingPunct="1"/>
            <a:r>
              <a:rPr lang="zh-CN" altLang="en-US" sz="1800"/>
              <a:t>网络抓包</a:t>
            </a:r>
            <a:r>
              <a:rPr lang="zh-CN" altLang="en-US" sz="1800" smtClean="0"/>
              <a:t>程序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RawSock</a:t>
            </a:r>
            <a:r>
              <a:rPr lang="zh-CN" altLang="en-US" sz="1800" smtClean="0"/>
              <a:t>编程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FTP</a:t>
            </a:r>
            <a:r>
              <a:rPr lang="zh-CN" altLang="en-US" sz="1800" smtClean="0"/>
              <a:t>协议与编程</a:t>
            </a:r>
            <a:endParaRPr lang="zh-CN" altLang="en-US" sz="1800"/>
          </a:p>
          <a:p>
            <a:pPr lvl="1" eaLnBrk="1" hangingPunct="1"/>
            <a:r>
              <a:rPr lang="zh-CN" altLang="en-US" sz="1800"/>
              <a:t>数据加密与解密</a:t>
            </a:r>
          </a:p>
          <a:p>
            <a:pPr lvl="1" eaLnBrk="1" hangingPunct="1"/>
            <a:r>
              <a:rPr lang="en-US" altLang="zh-CN" sz="1800"/>
              <a:t>pop3</a:t>
            </a:r>
            <a:r>
              <a:rPr lang="zh-CN" altLang="en-US" sz="1800"/>
              <a:t>应用</a:t>
            </a:r>
          </a:p>
          <a:p>
            <a:pPr lvl="1" eaLnBrk="1" hangingPunct="1"/>
            <a:r>
              <a:rPr lang="en-US" altLang="zh-CN" sz="1800"/>
              <a:t>smtp</a:t>
            </a:r>
            <a:r>
              <a:rPr lang="zh-CN" altLang="en-US" sz="1800"/>
              <a:t>应用</a:t>
            </a:r>
          </a:p>
          <a:p>
            <a:pPr lvl="1" eaLnBrk="1" hangingPunct="1"/>
            <a:r>
              <a:rPr lang="zh-CN" altLang="en-US" sz="1800"/>
              <a:t>完成端口模式通信</a:t>
            </a:r>
          </a:p>
        </p:txBody>
      </p:sp>
    </p:spTree>
    <p:extLst>
      <p:ext uri="{BB962C8B-B14F-4D97-AF65-F5344CB8AC3E}">
        <p14:creationId xmlns:p14="http://schemas.microsoft.com/office/powerpoint/2010/main" val="34432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9511" y="935038"/>
            <a:ext cx="8777288" cy="545306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系统包括以下功能</a:t>
            </a:r>
          </a:p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客户端</a:t>
            </a:r>
          </a:p>
          <a:p>
            <a:pPr lvl="1" eaLnBrk="1" hangingPunct="1"/>
            <a:r>
              <a:rPr lang="zh-CN" altLang="en-US" sz="2500">
                <a:solidFill>
                  <a:schemeClr val="accent2"/>
                </a:solidFill>
              </a:rPr>
              <a:t>登录界面，系统托盘，下载文件（不限定时间），屏幕历史查看（前后翻屏），留言</a:t>
            </a:r>
          </a:p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服务端</a:t>
            </a:r>
          </a:p>
          <a:p>
            <a:pPr lvl="1" eaLnBrk="1" hangingPunct="1"/>
            <a:r>
              <a:rPr lang="zh-CN" altLang="en-US" sz="2500">
                <a:solidFill>
                  <a:schemeClr val="accent2"/>
                </a:solidFill>
              </a:rPr>
              <a:t>服务端可以进行广播，查看用户登录情况</a:t>
            </a:r>
            <a:r>
              <a:rPr lang="en-US" altLang="zh-CN" sz="2500">
                <a:solidFill>
                  <a:schemeClr val="accent2"/>
                </a:solidFill>
              </a:rPr>
              <a:t>,</a:t>
            </a:r>
            <a:r>
              <a:rPr lang="zh-CN" altLang="en-US" sz="2500">
                <a:solidFill>
                  <a:schemeClr val="accent2"/>
                </a:solidFill>
              </a:rPr>
              <a:t>在线学习状况，监视客户端桌面，用户使用情况，上载文件，远程开机</a:t>
            </a:r>
            <a:r>
              <a:rPr lang="en-US" altLang="zh-CN" sz="2500">
                <a:solidFill>
                  <a:schemeClr val="accent2"/>
                </a:solidFill>
              </a:rPr>
              <a:t>(WOL)</a:t>
            </a:r>
            <a:r>
              <a:rPr lang="zh-CN" altLang="en-US" sz="2500">
                <a:solidFill>
                  <a:schemeClr val="accent2"/>
                </a:solidFill>
              </a:rPr>
              <a:t>，远程关机，重启。</a:t>
            </a:r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55939" y="84310"/>
            <a:ext cx="5662483" cy="768350"/>
          </a:xfrm>
          <a:noFill/>
        </p:spPr>
        <p:txBody>
          <a:bodyPr/>
          <a:lstStyle/>
          <a:p>
            <a:pPr eaLnBrk="1" hangingPunct="1"/>
            <a:r>
              <a:rPr lang="zh-CN" altLang="en-US" sz="3200"/>
              <a:t>设计型实验题目</a:t>
            </a:r>
            <a:r>
              <a:rPr lang="en-US" altLang="zh-CN" sz="3200"/>
              <a:t>:《</a:t>
            </a:r>
            <a:r>
              <a:rPr lang="zh-CN" altLang="en-US" sz="3200"/>
              <a:t>中控软件</a:t>
            </a:r>
            <a:r>
              <a:rPr lang="en-US" altLang="zh-CN" sz="3200"/>
              <a:t>》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0400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722</TotalTime>
  <Words>512</Words>
  <Application>Microsoft Office PowerPoint</Application>
  <PresentationFormat>宽屏</PresentationFormat>
  <Paragraphs>98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굴림</vt:lpstr>
      <vt:lpstr>方正姚体</vt:lpstr>
      <vt:lpstr>华文新魏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平面</vt:lpstr>
      <vt:lpstr>网络程序设计介绍</vt:lpstr>
      <vt:lpstr>PowerPoint 演示文稿</vt:lpstr>
      <vt:lpstr>主讲教材</vt:lpstr>
      <vt:lpstr>本课目标</vt:lpstr>
      <vt:lpstr>Netframework印象</vt:lpstr>
      <vt:lpstr>课程内容</vt:lpstr>
      <vt:lpstr>网络通信标准唯一，不同程序语言可互联互通</vt:lpstr>
      <vt:lpstr>实验内容</vt:lpstr>
      <vt:lpstr>设计型实验题目:《中控软件》</vt:lpstr>
      <vt:lpstr>考核方式</vt:lpstr>
      <vt:lpstr>参考教材</vt:lpstr>
      <vt:lpstr>联系我</vt:lpstr>
      <vt:lpstr>人不老实上课 挂科SO EASY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205</cp:revision>
  <dcterms:created xsi:type="dcterms:W3CDTF">2014-12-05T07:09:50Z</dcterms:created>
  <dcterms:modified xsi:type="dcterms:W3CDTF">2016-08-30T00:21:58Z</dcterms:modified>
</cp:coreProperties>
</file>