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31" r:id="rId3"/>
    <p:sldId id="304" r:id="rId4"/>
    <p:sldId id="305" r:id="rId5"/>
    <p:sldId id="334" r:id="rId6"/>
    <p:sldId id="306" r:id="rId7"/>
    <p:sldId id="307" r:id="rId8"/>
    <p:sldId id="335" r:id="rId9"/>
    <p:sldId id="333" r:id="rId10"/>
    <p:sldId id="336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37" r:id="rId20"/>
    <p:sldId id="338" r:id="rId21"/>
    <p:sldId id="339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329" r:id="rId36"/>
    <p:sldId id="332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89B"/>
    <a:srgbClr val="F3FAE6"/>
    <a:srgbClr val="A4E1E0"/>
    <a:srgbClr val="37BCFF"/>
    <a:srgbClr val="0091DA"/>
    <a:srgbClr val="EA0505"/>
    <a:srgbClr val="BAE8E7"/>
    <a:srgbClr val="0920FB"/>
    <a:srgbClr val="FFFFCC"/>
    <a:srgbClr val="CAD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DAA090-DC2F-4A5B-84CF-FE23997C0F8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CE9FD83-274E-4FE1-BF58-FAB216BAFAD7}">
      <dgm:prSet phldrT="[文本]"/>
      <dgm:spPr/>
      <dgm:t>
        <a:bodyPr/>
        <a:lstStyle/>
        <a:p>
          <a:pPr algn="l"/>
          <a:r>
            <a:rPr lang="zh-CN" altLang="en-US" dirty="0" smtClean="0"/>
            <a:t>文件选择</a:t>
          </a:r>
          <a:endParaRPr lang="zh-CN" altLang="en-US" dirty="0"/>
        </a:p>
      </dgm:t>
    </dgm:pt>
    <dgm:pt modelId="{F9449AD9-D99C-4A49-90FE-2D501A18088C}" type="parTrans" cxnId="{C7D2E521-9955-4C75-B1C7-758B73CC14A5}">
      <dgm:prSet/>
      <dgm:spPr/>
      <dgm:t>
        <a:bodyPr/>
        <a:lstStyle/>
        <a:p>
          <a:endParaRPr lang="zh-CN" altLang="en-US"/>
        </a:p>
      </dgm:t>
    </dgm:pt>
    <dgm:pt modelId="{D1687F4D-3C19-402B-BE60-771AAEC1BCD5}" type="sibTrans" cxnId="{C7D2E521-9955-4C75-B1C7-758B73CC14A5}">
      <dgm:prSet/>
      <dgm:spPr/>
      <dgm:t>
        <a:bodyPr/>
        <a:lstStyle/>
        <a:p>
          <a:endParaRPr lang="zh-CN" altLang="en-US"/>
        </a:p>
      </dgm:t>
    </dgm:pt>
    <dgm:pt modelId="{396BC26E-CE43-4F6C-AE26-88B1A0FE2656}">
      <dgm:prSet phldrT="[文本]"/>
      <dgm:spPr/>
      <dgm:t>
        <a:bodyPr/>
        <a:lstStyle/>
        <a:p>
          <a:pPr algn="l"/>
          <a:r>
            <a:rPr lang="zh-CN" altLang="en-US" dirty="0" smtClean="0"/>
            <a:t>数据传输与过程控制</a:t>
          </a:r>
          <a:endParaRPr lang="zh-CN" altLang="en-US" dirty="0"/>
        </a:p>
      </dgm:t>
    </dgm:pt>
    <dgm:pt modelId="{4D3926F8-1A07-4EC6-8E25-08A5DECFE812}" type="parTrans" cxnId="{3BDFEA09-AFD7-42DF-9D5C-2E50AFECB0F4}">
      <dgm:prSet/>
      <dgm:spPr/>
      <dgm:t>
        <a:bodyPr/>
        <a:lstStyle/>
        <a:p>
          <a:endParaRPr lang="zh-CN" altLang="en-US"/>
        </a:p>
      </dgm:t>
    </dgm:pt>
    <dgm:pt modelId="{8049CE09-BFC4-4E47-B0B0-ADA4A40E3698}" type="sibTrans" cxnId="{3BDFEA09-AFD7-42DF-9D5C-2E50AFECB0F4}">
      <dgm:prSet/>
      <dgm:spPr/>
      <dgm:t>
        <a:bodyPr/>
        <a:lstStyle/>
        <a:p>
          <a:endParaRPr lang="zh-CN" altLang="en-US"/>
        </a:p>
      </dgm:t>
    </dgm:pt>
    <dgm:pt modelId="{FA432F65-E144-44ED-93A4-98D0EAA8A2A1}">
      <dgm:prSet phldrT="[文本]"/>
      <dgm:spPr/>
      <dgm:t>
        <a:bodyPr/>
        <a:lstStyle/>
        <a:p>
          <a:pPr algn="l"/>
          <a:r>
            <a:rPr lang="zh-CN" altLang="en-US" dirty="0" smtClean="0"/>
            <a:t>进度显示</a:t>
          </a:r>
          <a:endParaRPr lang="zh-CN" altLang="en-US" dirty="0"/>
        </a:p>
      </dgm:t>
    </dgm:pt>
    <dgm:pt modelId="{0C7E8E76-AA5F-4BF2-A09D-18C2F2231F04}" type="parTrans" cxnId="{B2CA225E-F98D-46BB-90F0-9E40A85DE1DA}">
      <dgm:prSet/>
      <dgm:spPr/>
      <dgm:t>
        <a:bodyPr/>
        <a:lstStyle/>
        <a:p>
          <a:endParaRPr lang="zh-CN" altLang="en-US"/>
        </a:p>
      </dgm:t>
    </dgm:pt>
    <dgm:pt modelId="{F3E24DAE-1E4D-4307-BB61-056B29388F22}" type="sibTrans" cxnId="{B2CA225E-F98D-46BB-90F0-9E40A85DE1DA}">
      <dgm:prSet/>
      <dgm:spPr/>
      <dgm:t>
        <a:bodyPr/>
        <a:lstStyle/>
        <a:p>
          <a:endParaRPr lang="zh-CN" altLang="en-US"/>
        </a:p>
      </dgm:t>
    </dgm:pt>
    <dgm:pt modelId="{F43E8791-1524-43F4-8050-4C34BAD7A645}">
      <dgm:prSet phldrT="[文本]"/>
      <dgm:spPr/>
      <dgm:t>
        <a:bodyPr/>
        <a:lstStyle/>
        <a:p>
          <a:pPr algn="l"/>
          <a:r>
            <a:rPr lang="zh-CN" altLang="en-US" dirty="0" smtClean="0"/>
            <a:t>网络连接建立</a:t>
          </a:r>
          <a:endParaRPr lang="zh-CN" altLang="en-US" dirty="0"/>
        </a:p>
      </dgm:t>
    </dgm:pt>
    <dgm:pt modelId="{2700094A-CC28-4FE4-A205-CF1DB9FF030C}" type="sibTrans" cxnId="{852F2836-8433-4D4B-B313-924F1105F1F8}">
      <dgm:prSet/>
      <dgm:spPr/>
      <dgm:t>
        <a:bodyPr/>
        <a:lstStyle/>
        <a:p>
          <a:endParaRPr lang="zh-CN" altLang="en-US"/>
        </a:p>
      </dgm:t>
    </dgm:pt>
    <dgm:pt modelId="{84AA1CE3-FB19-4BAF-A2A7-9A36D3D3F0B7}" type="parTrans" cxnId="{852F2836-8433-4D4B-B313-924F1105F1F8}">
      <dgm:prSet/>
      <dgm:spPr/>
      <dgm:t>
        <a:bodyPr/>
        <a:lstStyle/>
        <a:p>
          <a:endParaRPr lang="zh-CN" altLang="en-US"/>
        </a:p>
      </dgm:t>
    </dgm:pt>
    <dgm:pt modelId="{2044D2F6-8577-4759-9C67-BDC1CBA58ADA}">
      <dgm:prSet phldrT="[文本]"/>
      <dgm:spPr/>
      <dgm:t>
        <a:bodyPr/>
        <a:lstStyle/>
        <a:p>
          <a:pPr algn="l"/>
          <a:r>
            <a:rPr lang="zh-CN" altLang="en-US" dirty="0" smtClean="0"/>
            <a:t>断开网络连接</a:t>
          </a:r>
          <a:endParaRPr lang="zh-CN" altLang="en-US" dirty="0"/>
        </a:p>
      </dgm:t>
    </dgm:pt>
    <dgm:pt modelId="{4F796912-D6A5-4C48-AF1A-C78283BF761A}" type="parTrans" cxnId="{DBA349E8-6B14-41AA-8423-48C5CB07A8DA}">
      <dgm:prSet/>
      <dgm:spPr/>
      <dgm:t>
        <a:bodyPr/>
        <a:lstStyle/>
        <a:p>
          <a:endParaRPr lang="zh-CN" altLang="en-US"/>
        </a:p>
      </dgm:t>
    </dgm:pt>
    <dgm:pt modelId="{17520593-F153-4B4A-B7BF-FBF38031E2C2}" type="sibTrans" cxnId="{DBA349E8-6B14-41AA-8423-48C5CB07A8DA}">
      <dgm:prSet/>
      <dgm:spPr/>
      <dgm:t>
        <a:bodyPr/>
        <a:lstStyle/>
        <a:p>
          <a:endParaRPr lang="zh-CN" altLang="en-US"/>
        </a:p>
      </dgm:t>
    </dgm:pt>
    <dgm:pt modelId="{DDE2EFAC-FD0A-43B9-9885-8F584F8B2687}" type="pres">
      <dgm:prSet presAssocID="{C0DAA090-DC2F-4A5B-84CF-FE23997C0F8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035673-F57E-4B09-9D23-B9C1E0ED0AD0}" type="pres">
      <dgm:prSet presAssocID="{FCE9FD83-274E-4FE1-BF58-FAB216BAFAD7}" presName="composite" presStyleCnt="0"/>
      <dgm:spPr/>
    </dgm:pt>
    <dgm:pt modelId="{2B887BC6-55C2-4279-8C72-93BBB484D70B}" type="pres">
      <dgm:prSet presAssocID="{FCE9FD83-274E-4FE1-BF58-FAB216BAFAD7}" presName="imgShp" presStyleLbl="fgImgPlace1" presStyleIdx="0" presStyleCnt="5" custLinFactX="-100000" custLinFactNeighborX="-112338" custLinFactNeighborY="8426"/>
      <dgm:spPr/>
    </dgm:pt>
    <dgm:pt modelId="{5BD8D945-0727-4AEE-910D-850B92E65FD4}" type="pres">
      <dgm:prSet presAssocID="{FCE9FD83-274E-4FE1-BF58-FAB216BAFAD7}" presName="txShp" presStyleLbl="node1" presStyleIdx="0" presStyleCnt="5" custScaleX="142632" custLinFactNeighborX="241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B756D1-7B5D-46C5-B557-6BFF75EAD8BF}" type="pres">
      <dgm:prSet presAssocID="{D1687F4D-3C19-402B-BE60-771AAEC1BCD5}" presName="spacing" presStyleCnt="0"/>
      <dgm:spPr/>
    </dgm:pt>
    <dgm:pt modelId="{0AF2AC48-D519-4CF4-8567-D7AC95B6DE28}" type="pres">
      <dgm:prSet presAssocID="{F43E8791-1524-43F4-8050-4C34BAD7A645}" presName="composite" presStyleCnt="0"/>
      <dgm:spPr/>
    </dgm:pt>
    <dgm:pt modelId="{47029FA6-2407-4A00-9003-1A5A2E23D04D}" type="pres">
      <dgm:prSet presAssocID="{F43E8791-1524-43F4-8050-4C34BAD7A645}" presName="imgShp" presStyleLbl="fgImgPlace1" presStyleIdx="1" presStyleCnt="5" custLinFactX="-100000" custLinFactNeighborX="-112338" custLinFactNeighborY="8426"/>
      <dgm:spPr/>
    </dgm:pt>
    <dgm:pt modelId="{8CEA2735-006C-4E60-8FFD-4DF9D453E957}" type="pres">
      <dgm:prSet presAssocID="{F43E8791-1524-43F4-8050-4C34BAD7A645}" presName="txShp" presStyleLbl="node1" presStyleIdx="1" presStyleCnt="5" custScaleX="142632" custLinFactNeighborX="241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0D207A-F3AD-4841-B03D-44853F1E86A3}" type="pres">
      <dgm:prSet presAssocID="{2700094A-CC28-4FE4-A205-CF1DB9FF030C}" presName="spacing" presStyleCnt="0"/>
      <dgm:spPr/>
    </dgm:pt>
    <dgm:pt modelId="{24FE39AC-2170-4025-A214-9628DD33DEE5}" type="pres">
      <dgm:prSet presAssocID="{396BC26E-CE43-4F6C-AE26-88B1A0FE2656}" presName="composite" presStyleCnt="0"/>
      <dgm:spPr/>
    </dgm:pt>
    <dgm:pt modelId="{C65D282E-C2A2-4930-9C6F-4EDA50BF7ED6}" type="pres">
      <dgm:prSet presAssocID="{396BC26E-CE43-4F6C-AE26-88B1A0FE2656}" presName="imgShp" presStyleLbl="fgImgPlace1" presStyleIdx="2" presStyleCnt="5" custLinFactX="-100000" custLinFactNeighborX="-112338" custLinFactNeighborY="8426"/>
      <dgm:spPr/>
    </dgm:pt>
    <dgm:pt modelId="{B9B99F98-AC5B-4C9E-844E-115B0FBE0F50}" type="pres">
      <dgm:prSet presAssocID="{396BC26E-CE43-4F6C-AE26-88B1A0FE2656}" presName="txShp" presStyleLbl="node1" presStyleIdx="2" presStyleCnt="5" custScaleX="142632" custLinFactNeighborX="241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E9443D-1E5B-42DB-8E9A-378D421F1C21}" type="pres">
      <dgm:prSet presAssocID="{8049CE09-BFC4-4E47-B0B0-ADA4A40E3698}" presName="spacing" presStyleCnt="0"/>
      <dgm:spPr/>
    </dgm:pt>
    <dgm:pt modelId="{DE3B96C1-42CF-49FD-899A-77EA35012790}" type="pres">
      <dgm:prSet presAssocID="{FA432F65-E144-44ED-93A4-98D0EAA8A2A1}" presName="composite" presStyleCnt="0"/>
      <dgm:spPr/>
    </dgm:pt>
    <dgm:pt modelId="{D5F6D037-344E-452E-9D6F-1A43C8232B9E}" type="pres">
      <dgm:prSet presAssocID="{FA432F65-E144-44ED-93A4-98D0EAA8A2A1}" presName="imgShp" presStyleLbl="fgImgPlace1" presStyleIdx="3" presStyleCnt="5" custLinFactX="-100000" custLinFactNeighborX="-112338" custLinFactNeighborY="8426"/>
      <dgm:spPr/>
    </dgm:pt>
    <dgm:pt modelId="{B464AFC8-32CC-4E9E-A53A-DF84CB52C4FF}" type="pres">
      <dgm:prSet presAssocID="{FA432F65-E144-44ED-93A4-98D0EAA8A2A1}" presName="txShp" presStyleLbl="node1" presStyleIdx="3" presStyleCnt="5" custScaleX="142632" custLinFactNeighborX="241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379EB0-60E2-4396-A663-A03B1FD9412B}" type="pres">
      <dgm:prSet presAssocID="{F3E24DAE-1E4D-4307-BB61-056B29388F22}" presName="spacing" presStyleCnt="0"/>
      <dgm:spPr/>
    </dgm:pt>
    <dgm:pt modelId="{F2FCDE7B-3365-415A-9110-83E9A4FE368A}" type="pres">
      <dgm:prSet presAssocID="{2044D2F6-8577-4759-9C67-BDC1CBA58ADA}" presName="composite" presStyleCnt="0"/>
      <dgm:spPr/>
    </dgm:pt>
    <dgm:pt modelId="{2258F164-1356-4743-B87D-111BEFAD763A}" type="pres">
      <dgm:prSet presAssocID="{2044D2F6-8577-4759-9C67-BDC1CBA58ADA}" presName="imgShp" presStyleLbl="fgImgPlace1" presStyleIdx="4" presStyleCnt="5" custLinFactX="-100000" custLinFactNeighborX="-112338" custLinFactNeighborY="8426"/>
      <dgm:spPr/>
    </dgm:pt>
    <dgm:pt modelId="{A54BC2F7-29C0-4C0E-897A-54ED01117932}" type="pres">
      <dgm:prSet presAssocID="{2044D2F6-8577-4759-9C67-BDC1CBA58ADA}" presName="txShp" presStyleLbl="node1" presStyleIdx="4" presStyleCnt="5" custScaleX="142632" custLinFactNeighborX="241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B85F921-E488-4DC9-BCDB-C51DF1D3EE7A}" type="presOf" srcId="{2044D2F6-8577-4759-9C67-BDC1CBA58ADA}" destId="{A54BC2F7-29C0-4C0E-897A-54ED01117932}" srcOrd="0" destOrd="0" presId="urn:microsoft.com/office/officeart/2005/8/layout/vList3"/>
    <dgm:cxn modelId="{6EE4660D-7DFF-40AA-BD59-7026A46AA16F}" type="presOf" srcId="{396BC26E-CE43-4F6C-AE26-88B1A0FE2656}" destId="{B9B99F98-AC5B-4C9E-844E-115B0FBE0F50}" srcOrd="0" destOrd="0" presId="urn:microsoft.com/office/officeart/2005/8/layout/vList3"/>
    <dgm:cxn modelId="{B2CA225E-F98D-46BB-90F0-9E40A85DE1DA}" srcId="{C0DAA090-DC2F-4A5B-84CF-FE23997C0F8D}" destId="{FA432F65-E144-44ED-93A4-98D0EAA8A2A1}" srcOrd="3" destOrd="0" parTransId="{0C7E8E76-AA5F-4BF2-A09D-18C2F2231F04}" sibTransId="{F3E24DAE-1E4D-4307-BB61-056B29388F22}"/>
    <dgm:cxn modelId="{C7D2E521-9955-4C75-B1C7-758B73CC14A5}" srcId="{C0DAA090-DC2F-4A5B-84CF-FE23997C0F8D}" destId="{FCE9FD83-274E-4FE1-BF58-FAB216BAFAD7}" srcOrd="0" destOrd="0" parTransId="{F9449AD9-D99C-4A49-90FE-2D501A18088C}" sibTransId="{D1687F4D-3C19-402B-BE60-771AAEC1BCD5}"/>
    <dgm:cxn modelId="{E50F99B8-F4E2-4782-AE14-E916E7ED0293}" type="presOf" srcId="{FA432F65-E144-44ED-93A4-98D0EAA8A2A1}" destId="{B464AFC8-32CC-4E9E-A53A-DF84CB52C4FF}" srcOrd="0" destOrd="0" presId="urn:microsoft.com/office/officeart/2005/8/layout/vList3"/>
    <dgm:cxn modelId="{97B413C5-91A5-43AE-9DC7-94EC63990C86}" type="presOf" srcId="{FCE9FD83-274E-4FE1-BF58-FAB216BAFAD7}" destId="{5BD8D945-0727-4AEE-910D-850B92E65FD4}" srcOrd="0" destOrd="0" presId="urn:microsoft.com/office/officeart/2005/8/layout/vList3"/>
    <dgm:cxn modelId="{852F2836-8433-4D4B-B313-924F1105F1F8}" srcId="{C0DAA090-DC2F-4A5B-84CF-FE23997C0F8D}" destId="{F43E8791-1524-43F4-8050-4C34BAD7A645}" srcOrd="1" destOrd="0" parTransId="{84AA1CE3-FB19-4BAF-A2A7-9A36D3D3F0B7}" sibTransId="{2700094A-CC28-4FE4-A205-CF1DB9FF030C}"/>
    <dgm:cxn modelId="{3BDFEA09-AFD7-42DF-9D5C-2E50AFECB0F4}" srcId="{C0DAA090-DC2F-4A5B-84CF-FE23997C0F8D}" destId="{396BC26E-CE43-4F6C-AE26-88B1A0FE2656}" srcOrd="2" destOrd="0" parTransId="{4D3926F8-1A07-4EC6-8E25-08A5DECFE812}" sibTransId="{8049CE09-BFC4-4E47-B0B0-ADA4A40E3698}"/>
    <dgm:cxn modelId="{4DB1C66A-DD89-486E-BCCD-D2C52454B090}" type="presOf" srcId="{F43E8791-1524-43F4-8050-4C34BAD7A645}" destId="{8CEA2735-006C-4E60-8FFD-4DF9D453E957}" srcOrd="0" destOrd="0" presId="urn:microsoft.com/office/officeart/2005/8/layout/vList3"/>
    <dgm:cxn modelId="{DBA349E8-6B14-41AA-8423-48C5CB07A8DA}" srcId="{C0DAA090-DC2F-4A5B-84CF-FE23997C0F8D}" destId="{2044D2F6-8577-4759-9C67-BDC1CBA58ADA}" srcOrd="4" destOrd="0" parTransId="{4F796912-D6A5-4C48-AF1A-C78283BF761A}" sibTransId="{17520593-F153-4B4A-B7BF-FBF38031E2C2}"/>
    <dgm:cxn modelId="{EB012EF1-40C4-46B3-9AE5-85F1F3237678}" type="presOf" srcId="{C0DAA090-DC2F-4A5B-84CF-FE23997C0F8D}" destId="{DDE2EFAC-FD0A-43B9-9885-8F584F8B2687}" srcOrd="0" destOrd="0" presId="urn:microsoft.com/office/officeart/2005/8/layout/vList3"/>
    <dgm:cxn modelId="{385C75BA-4B1B-4093-A5E3-C817616AAA87}" type="presParOf" srcId="{DDE2EFAC-FD0A-43B9-9885-8F584F8B2687}" destId="{04035673-F57E-4B09-9D23-B9C1E0ED0AD0}" srcOrd="0" destOrd="0" presId="urn:microsoft.com/office/officeart/2005/8/layout/vList3"/>
    <dgm:cxn modelId="{96D1DDFD-93D4-4C3A-AB6C-27E56A7BFBBF}" type="presParOf" srcId="{04035673-F57E-4B09-9D23-B9C1E0ED0AD0}" destId="{2B887BC6-55C2-4279-8C72-93BBB484D70B}" srcOrd="0" destOrd="0" presId="urn:microsoft.com/office/officeart/2005/8/layout/vList3"/>
    <dgm:cxn modelId="{2CE5EB41-DB22-41BE-BD62-BB22BAC6614B}" type="presParOf" srcId="{04035673-F57E-4B09-9D23-B9C1E0ED0AD0}" destId="{5BD8D945-0727-4AEE-910D-850B92E65FD4}" srcOrd="1" destOrd="0" presId="urn:microsoft.com/office/officeart/2005/8/layout/vList3"/>
    <dgm:cxn modelId="{558EC304-073D-47E0-B67D-98DBA8B387C8}" type="presParOf" srcId="{DDE2EFAC-FD0A-43B9-9885-8F584F8B2687}" destId="{CBB756D1-7B5D-46C5-B557-6BFF75EAD8BF}" srcOrd="1" destOrd="0" presId="urn:microsoft.com/office/officeart/2005/8/layout/vList3"/>
    <dgm:cxn modelId="{990518A4-4271-4326-8B93-1EEB744D30FB}" type="presParOf" srcId="{DDE2EFAC-FD0A-43B9-9885-8F584F8B2687}" destId="{0AF2AC48-D519-4CF4-8567-D7AC95B6DE28}" srcOrd="2" destOrd="0" presId="urn:microsoft.com/office/officeart/2005/8/layout/vList3"/>
    <dgm:cxn modelId="{3F967DDE-778A-4015-BB40-A59CBE029B19}" type="presParOf" srcId="{0AF2AC48-D519-4CF4-8567-D7AC95B6DE28}" destId="{47029FA6-2407-4A00-9003-1A5A2E23D04D}" srcOrd="0" destOrd="0" presId="urn:microsoft.com/office/officeart/2005/8/layout/vList3"/>
    <dgm:cxn modelId="{6DCAD347-989F-4F1A-BB9A-4E2722BED9B1}" type="presParOf" srcId="{0AF2AC48-D519-4CF4-8567-D7AC95B6DE28}" destId="{8CEA2735-006C-4E60-8FFD-4DF9D453E957}" srcOrd="1" destOrd="0" presId="urn:microsoft.com/office/officeart/2005/8/layout/vList3"/>
    <dgm:cxn modelId="{8FAD3676-934A-49BE-ABAA-76ADEA90FAC9}" type="presParOf" srcId="{DDE2EFAC-FD0A-43B9-9885-8F584F8B2687}" destId="{160D207A-F3AD-4841-B03D-44853F1E86A3}" srcOrd="3" destOrd="0" presId="urn:microsoft.com/office/officeart/2005/8/layout/vList3"/>
    <dgm:cxn modelId="{80227281-6B5D-41FD-BB6D-622FE447079A}" type="presParOf" srcId="{DDE2EFAC-FD0A-43B9-9885-8F584F8B2687}" destId="{24FE39AC-2170-4025-A214-9628DD33DEE5}" srcOrd="4" destOrd="0" presId="urn:microsoft.com/office/officeart/2005/8/layout/vList3"/>
    <dgm:cxn modelId="{65FF2541-2917-430E-91FE-A3CEDAF85B02}" type="presParOf" srcId="{24FE39AC-2170-4025-A214-9628DD33DEE5}" destId="{C65D282E-C2A2-4930-9C6F-4EDA50BF7ED6}" srcOrd="0" destOrd="0" presId="urn:microsoft.com/office/officeart/2005/8/layout/vList3"/>
    <dgm:cxn modelId="{FE69F462-8246-40AC-9AE5-A8117C1A2575}" type="presParOf" srcId="{24FE39AC-2170-4025-A214-9628DD33DEE5}" destId="{B9B99F98-AC5B-4C9E-844E-115B0FBE0F50}" srcOrd="1" destOrd="0" presId="urn:microsoft.com/office/officeart/2005/8/layout/vList3"/>
    <dgm:cxn modelId="{8E3A73A2-BF01-426F-9211-AED86F09D9D5}" type="presParOf" srcId="{DDE2EFAC-FD0A-43B9-9885-8F584F8B2687}" destId="{3EE9443D-1E5B-42DB-8E9A-378D421F1C21}" srcOrd="5" destOrd="0" presId="urn:microsoft.com/office/officeart/2005/8/layout/vList3"/>
    <dgm:cxn modelId="{93AEB008-FC49-45E1-96A0-DF6613CBDB50}" type="presParOf" srcId="{DDE2EFAC-FD0A-43B9-9885-8F584F8B2687}" destId="{DE3B96C1-42CF-49FD-899A-77EA35012790}" srcOrd="6" destOrd="0" presId="urn:microsoft.com/office/officeart/2005/8/layout/vList3"/>
    <dgm:cxn modelId="{0ED0EC8D-D9DA-46CD-AE17-4D566C1128A6}" type="presParOf" srcId="{DE3B96C1-42CF-49FD-899A-77EA35012790}" destId="{D5F6D037-344E-452E-9D6F-1A43C8232B9E}" srcOrd="0" destOrd="0" presId="urn:microsoft.com/office/officeart/2005/8/layout/vList3"/>
    <dgm:cxn modelId="{5BA03E6A-1770-4329-9A92-4DBB59EA054E}" type="presParOf" srcId="{DE3B96C1-42CF-49FD-899A-77EA35012790}" destId="{B464AFC8-32CC-4E9E-A53A-DF84CB52C4FF}" srcOrd="1" destOrd="0" presId="urn:microsoft.com/office/officeart/2005/8/layout/vList3"/>
    <dgm:cxn modelId="{277B502C-ED13-411B-AFC2-76743704B223}" type="presParOf" srcId="{DDE2EFAC-FD0A-43B9-9885-8F584F8B2687}" destId="{9A379EB0-60E2-4396-A663-A03B1FD9412B}" srcOrd="7" destOrd="0" presId="urn:microsoft.com/office/officeart/2005/8/layout/vList3"/>
    <dgm:cxn modelId="{56A7B7EC-27A4-4092-B7F4-9EA20E5C3965}" type="presParOf" srcId="{DDE2EFAC-FD0A-43B9-9885-8F584F8B2687}" destId="{F2FCDE7B-3365-415A-9110-83E9A4FE368A}" srcOrd="8" destOrd="0" presId="urn:microsoft.com/office/officeart/2005/8/layout/vList3"/>
    <dgm:cxn modelId="{017B2AE9-9832-42C0-AF22-E089220DE865}" type="presParOf" srcId="{F2FCDE7B-3365-415A-9110-83E9A4FE368A}" destId="{2258F164-1356-4743-B87D-111BEFAD763A}" srcOrd="0" destOrd="0" presId="urn:microsoft.com/office/officeart/2005/8/layout/vList3"/>
    <dgm:cxn modelId="{46DB93BF-C534-4BF0-9C53-5666C1FA1E6E}" type="presParOf" srcId="{F2FCDE7B-3365-415A-9110-83E9A4FE368A}" destId="{A54BC2F7-29C0-4C0E-897A-54ED0111793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987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25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1186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207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7915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558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980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833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CC890998-1353-499F-B3BB-EFFE9C5E8F85}" type="datetimeFigureOut">
              <a:rPr lang="zh-CN" altLang="en-US"/>
              <a:pPr/>
              <a:t>2016/9/20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F4E79033-4A2D-4B1E-B200-CF44023BE27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8906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30" y="6484588"/>
            <a:ext cx="784928" cy="37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8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19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43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08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63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83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59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41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08C6D-CA89-457F-88D7-56281A3E4E44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52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74190" y="877659"/>
            <a:ext cx="6177120" cy="164630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zh-CN" sz="8000" dirty="0" smtClean="0">
                <a:solidFill>
                  <a:schemeClr val="accent1">
                    <a:lumMod val="75000"/>
                  </a:schemeClr>
                </a:solidFill>
              </a:rPr>
              <a:t>TCP</a:t>
            </a:r>
            <a:r>
              <a:rPr lang="zh-CN" altLang="en-US" sz="8000" dirty="0" smtClean="0">
                <a:solidFill>
                  <a:schemeClr val="accent1">
                    <a:lumMod val="75000"/>
                  </a:schemeClr>
                </a:solidFill>
              </a:rPr>
              <a:t>文件</a:t>
            </a:r>
            <a:r>
              <a:rPr lang="zh-CN" altLang="en-US" sz="8000" dirty="0">
                <a:solidFill>
                  <a:schemeClr val="accent1">
                    <a:lumMod val="75000"/>
                  </a:schemeClr>
                </a:solidFill>
              </a:rPr>
              <a:t>传输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51893" y="3312543"/>
            <a:ext cx="3287271" cy="1716657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计算机学院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李赞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厚德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B807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64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047" y="195532"/>
            <a:ext cx="2238394" cy="736121"/>
          </a:xfrm>
        </p:spPr>
        <p:txBody>
          <a:bodyPr/>
          <a:lstStyle/>
          <a:p>
            <a:r>
              <a:rPr lang="zh-CN" altLang="en-US" dirty="0" smtClean="0"/>
              <a:t>程序实现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2278" y="1056408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数据包的封装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工作线程结构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数据接收回调函数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程序示例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448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Accept</a:t>
            </a:r>
            <a:r>
              <a:rPr lang="zh-CN" altLang="en-US"/>
              <a:t>方法的异步调用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4" y="1418718"/>
            <a:ext cx="5050606" cy="2299268"/>
          </a:xfrm>
        </p:spPr>
        <p:txBody>
          <a:bodyPr>
            <a:normAutofit/>
          </a:bodyPr>
          <a:lstStyle/>
          <a:p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BeginAccept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AcceptCallBack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回调函数</a:t>
            </a:r>
          </a:p>
          <a:p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EndAccept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634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TCP</a:t>
            </a:r>
            <a:r>
              <a:rPr lang="zh-CN" altLang="en-US"/>
              <a:t>通信流程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4" y="1354347"/>
            <a:ext cx="8596668" cy="468701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客户端通信流程</a:t>
            </a:r>
          </a:p>
          <a:p>
            <a:pPr lvl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socket,connect,send,receive,close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单线程</a:t>
            </a: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服务端通信流程</a:t>
            </a:r>
          </a:p>
          <a:p>
            <a:pPr lvl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socket,listen,accept,send,receive,close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对象与多线程</a:t>
            </a: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的断开连接</a:t>
            </a:r>
          </a:p>
        </p:txBody>
      </p:sp>
    </p:spTree>
    <p:extLst>
      <p:ext uri="{BB962C8B-B14F-4D97-AF65-F5344CB8AC3E}">
        <p14:creationId xmlns:p14="http://schemas.microsoft.com/office/powerpoint/2010/main" val="104062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6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22" y="1409551"/>
            <a:ext cx="9144000" cy="272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6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Socket</a:t>
            </a:r>
            <a:r>
              <a:rPr lang="zh-CN" altLang="en-US"/>
              <a:t>连接断开</a:t>
            </a:r>
          </a:p>
        </p:txBody>
      </p:sp>
    </p:spTree>
    <p:extLst>
      <p:ext uri="{BB962C8B-B14F-4D97-AF65-F5344CB8AC3E}">
        <p14:creationId xmlns:p14="http://schemas.microsoft.com/office/powerpoint/2010/main" val="49455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流操作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1625" y="1413864"/>
            <a:ext cx="5476875" cy="241935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Stream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  <a:p>
            <a:pPr lvl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读操作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</a:t>
            </a:r>
          </a:p>
          <a:p>
            <a:pPr lvl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写操作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134493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文件字节操作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6199" y="1577497"/>
            <a:ext cx="7412038" cy="1579563"/>
          </a:xfrm>
        </p:spPr>
        <p:txBody>
          <a:bodyPr>
            <a:normAutofit/>
          </a:bodyPr>
          <a:lstStyle/>
          <a:p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FileStream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可以读取任意类型文件，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StreamReader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只能读文本文件</a:t>
            </a:r>
          </a:p>
        </p:txBody>
      </p:sp>
    </p:spTree>
    <p:extLst>
      <p:ext uri="{BB962C8B-B14F-4D97-AF65-F5344CB8AC3E}">
        <p14:creationId xmlns:p14="http://schemas.microsoft.com/office/powerpoint/2010/main" val="22438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文件字节操作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4751" y="1458103"/>
            <a:ext cx="7481888" cy="375443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打开文件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FileStream</a:t>
            </a:r>
            <a:r>
              <a:rPr lang="en-US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en-US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fs_file</a:t>
            </a:r>
            <a:r>
              <a:rPr lang="en-US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</a:t>
            </a:r>
            <a:r>
              <a:rPr lang="en-US" altLang="en-US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tran_file_in.OpenRead</a:t>
            </a:r>
            <a:r>
              <a:rPr lang="en-US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读取字节到缓冲区</a:t>
            </a:r>
          </a:p>
          <a:p>
            <a:pPr lvl="1">
              <a:lnSpc>
                <a:spcPct val="90000"/>
              </a:lnSpc>
            </a:pP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file_read_count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fs_file.Read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SendDataBuffer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0, 1024);</a:t>
            </a:r>
          </a:p>
          <a:p>
            <a:pPr>
              <a:lnSpc>
                <a:spcPct val="9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循环控制条件</a:t>
            </a:r>
          </a:p>
          <a:p>
            <a:pPr lvl="1">
              <a:lnSpc>
                <a:spcPct val="90000"/>
              </a:lnSpc>
            </a:pP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fs_file.Position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fs_file.Length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028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网络流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116" y="1581509"/>
            <a:ext cx="7772400" cy="4114800"/>
          </a:xfrm>
        </p:spPr>
        <p:txBody>
          <a:bodyPr>
            <a:normAutofit/>
          </a:bodyPr>
          <a:lstStyle/>
          <a:p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NetworkStream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不支持对网络数据流的随机访问，使用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NetworkStream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必须使用已经连接成功的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262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网络流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4" y="1581510"/>
            <a:ext cx="7920037" cy="29511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NetworkStream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Write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方法接收和发送网络数据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但网络的实际发送并不与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Write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对数据传输需要进行控制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采用总长度来控制传输过程的完成。</a:t>
            </a:r>
          </a:p>
        </p:txBody>
      </p:sp>
    </p:spTree>
    <p:extLst>
      <p:ext uri="{BB962C8B-B14F-4D97-AF65-F5344CB8AC3E}">
        <p14:creationId xmlns:p14="http://schemas.microsoft.com/office/powerpoint/2010/main" val="1193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77334" y="609600"/>
            <a:ext cx="1785647" cy="732503"/>
          </a:xfrm>
        </p:spPr>
        <p:txBody>
          <a:bodyPr/>
          <a:lstStyle/>
          <a:p>
            <a:r>
              <a:rPr lang="zh-CN" altLang="en-US"/>
              <a:t>网络流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4" y="1581511"/>
            <a:ext cx="6682111" cy="8667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NetworkStream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并不是一个好的选择。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387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956200699"/>
              </p:ext>
            </p:extLst>
          </p:nvPr>
        </p:nvGraphicFramePr>
        <p:xfrm>
          <a:off x="590121" y="662907"/>
          <a:ext cx="6095351" cy="5539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5109" y="127279"/>
            <a:ext cx="5633600" cy="716783"/>
          </a:xfrm>
        </p:spPr>
        <p:txBody>
          <a:bodyPr>
            <a:noAutofit/>
          </a:bodyPr>
          <a:lstStyle/>
          <a:p>
            <a:r>
              <a:rPr lang="zh-CN" altLang="en-US" dirty="0"/>
              <a:t>文件传输程序－任务列表</a:t>
            </a:r>
          </a:p>
        </p:txBody>
      </p:sp>
    </p:spTree>
    <p:extLst>
      <p:ext uri="{BB962C8B-B14F-4D97-AF65-F5344CB8AC3E}">
        <p14:creationId xmlns:p14="http://schemas.microsoft.com/office/powerpoint/2010/main" val="159789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圆角矩形 160"/>
          <p:cNvSpPr/>
          <p:nvPr/>
        </p:nvSpPr>
        <p:spPr>
          <a:xfrm>
            <a:off x="1679893" y="241162"/>
            <a:ext cx="7400509" cy="3660849"/>
          </a:xfrm>
          <a:prstGeom prst="roundRect">
            <a:avLst>
              <a:gd name="adj" fmla="val 4898"/>
            </a:avLst>
          </a:prstGeom>
          <a:gradFill>
            <a:gsLst>
              <a:gs pos="0">
                <a:srgbClr val="589AFA"/>
              </a:gs>
              <a:gs pos="78000">
                <a:schemeClr val="accent1">
                  <a:lumMod val="20000"/>
                  <a:lumOff val="80000"/>
                </a:schemeClr>
              </a:gs>
            </a:gsLst>
          </a:gradFill>
          <a:ln w="22225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6596295" y="2050786"/>
            <a:ext cx="2347570" cy="555117"/>
          </a:xfrm>
          <a:prstGeom prst="roundRect">
            <a:avLst>
              <a:gd name="adj" fmla="val 813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4193304" y="1987470"/>
            <a:ext cx="2347570" cy="520034"/>
          </a:xfrm>
          <a:prstGeom prst="roundRect">
            <a:avLst>
              <a:gd name="adj" fmla="val 813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圆角矩形 89"/>
          <p:cNvSpPr/>
          <p:nvPr/>
        </p:nvSpPr>
        <p:spPr>
          <a:xfrm>
            <a:off x="2354994" y="339098"/>
            <a:ext cx="2444680" cy="640256"/>
          </a:xfrm>
          <a:prstGeom prst="roundRect">
            <a:avLst>
              <a:gd name="adj" fmla="val 813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圆角矩形 86"/>
          <p:cNvSpPr/>
          <p:nvPr/>
        </p:nvSpPr>
        <p:spPr>
          <a:xfrm>
            <a:off x="1762373" y="2013783"/>
            <a:ext cx="2347570" cy="518950"/>
          </a:xfrm>
          <a:prstGeom prst="roundRect">
            <a:avLst>
              <a:gd name="adj" fmla="val 8136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圆角矩形 158"/>
          <p:cNvSpPr/>
          <p:nvPr/>
        </p:nvSpPr>
        <p:spPr>
          <a:xfrm>
            <a:off x="1738994" y="4492727"/>
            <a:ext cx="6809109" cy="463605"/>
          </a:xfrm>
          <a:prstGeom prst="roundRect">
            <a:avLst>
              <a:gd name="adj" fmla="val 50000"/>
            </a:avLst>
          </a:prstGeom>
          <a:solidFill>
            <a:srgbClr val="A7CBFB"/>
          </a:solidFill>
          <a:ln>
            <a:solidFill>
              <a:srgbClr val="0920FB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通信接口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382901" y="415515"/>
            <a:ext cx="3460116" cy="423273"/>
          </a:xfrm>
          <a:prstGeom prst="roundRect">
            <a:avLst/>
          </a:prstGeom>
          <a:solidFill>
            <a:srgbClr val="FFFF00"/>
          </a:solidFill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文件数据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2964033" y="2090910"/>
            <a:ext cx="1079406" cy="35368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块数据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Rectangle 2"/>
          <p:cNvSpPr txBox="1">
            <a:spLocks noChangeArrowheads="1"/>
          </p:cNvSpPr>
          <p:nvPr/>
        </p:nvSpPr>
        <p:spPr>
          <a:xfrm>
            <a:off x="3035574" y="5970131"/>
            <a:ext cx="4272504" cy="5354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UDP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文件传输协议设计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3" name="圆角矩形 122"/>
          <p:cNvSpPr/>
          <p:nvPr/>
        </p:nvSpPr>
        <p:spPr>
          <a:xfrm>
            <a:off x="5380148" y="2055290"/>
            <a:ext cx="1122068" cy="3536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块数据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066413" y="3390924"/>
            <a:ext cx="1899286" cy="383407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请求发送数据包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圆角矩形 157"/>
          <p:cNvSpPr/>
          <p:nvPr/>
        </p:nvSpPr>
        <p:spPr>
          <a:xfrm>
            <a:off x="1831118" y="2104002"/>
            <a:ext cx="1049554" cy="345686"/>
          </a:xfrm>
          <a:prstGeom prst="round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81000">
                <a:schemeClr val="accent5">
                  <a:lumMod val="60000"/>
                  <a:lumOff val="40000"/>
                </a:schemeClr>
              </a:gs>
            </a:gsLst>
          </a:gradFill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3651227" y="423942"/>
            <a:ext cx="1077705" cy="423273"/>
          </a:xfrm>
          <a:prstGeom prst="roundRect">
            <a:avLst/>
          </a:prstGeom>
          <a:solidFill>
            <a:srgbClr val="FFFF00"/>
          </a:solidFill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2437343" y="423941"/>
            <a:ext cx="1157427" cy="423273"/>
          </a:xfrm>
          <a:prstGeom prst="roundRect">
            <a:avLst/>
          </a:prstGeom>
          <a:solidFill>
            <a:srgbClr val="FFFF00"/>
          </a:solidFill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文件长度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3189024" y="1037879"/>
            <a:ext cx="714916" cy="964975"/>
          </a:xfrm>
          <a:prstGeom prst="downArrow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序列化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下箭头 79"/>
          <p:cNvSpPr/>
          <p:nvPr/>
        </p:nvSpPr>
        <p:spPr>
          <a:xfrm>
            <a:off x="5718172" y="1071181"/>
            <a:ext cx="344977" cy="479291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圆角矩形 80"/>
          <p:cNvSpPr/>
          <p:nvPr/>
        </p:nvSpPr>
        <p:spPr>
          <a:xfrm>
            <a:off x="6585764" y="1643787"/>
            <a:ext cx="1122068" cy="3536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块数据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7720948" y="2122369"/>
            <a:ext cx="1122068" cy="3536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块数据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4263581" y="2063286"/>
            <a:ext cx="1029335" cy="345686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下箭头 87"/>
          <p:cNvSpPr/>
          <p:nvPr/>
        </p:nvSpPr>
        <p:spPr>
          <a:xfrm>
            <a:off x="2790239" y="2557866"/>
            <a:ext cx="344977" cy="479291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圆角矩形 95"/>
          <p:cNvSpPr/>
          <p:nvPr/>
        </p:nvSpPr>
        <p:spPr>
          <a:xfrm>
            <a:off x="4411698" y="3392203"/>
            <a:ext cx="1899286" cy="383407"/>
          </a:xfrm>
          <a:prstGeom prst="round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88000">
                <a:schemeClr val="accent1">
                  <a:lumMod val="50000"/>
                </a:schemeClr>
              </a:gs>
            </a:gsLst>
          </a:gradFill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数据传送数据包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下箭头 96"/>
          <p:cNvSpPr/>
          <p:nvPr/>
        </p:nvSpPr>
        <p:spPr>
          <a:xfrm>
            <a:off x="5202676" y="2580664"/>
            <a:ext cx="344977" cy="479291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圆角矩形 97"/>
          <p:cNvSpPr/>
          <p:nvPr/>
        </p:nvSpPr>
        <p:spPr>
          <a:xfrm>
            <a:off x="6645461" y="2125619"/>
            <a:ext cx="1029335" cy="345686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下箭头 100"/>
          <p:cNvSpPr/>
          <p:nvPr/>
        </p:nvSpPr>
        <p:spPr>
          <a:xfrm>
            <a:off x="7308078" y="2760785"/>
            <a:ext cx="344977" cy="479291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860583" y="303163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长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1024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6674704" y="129468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长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2486979" y="3030196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长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1024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5473476" y="1506329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长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7832963" y="1697852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长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523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7593996" y="2860696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长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1024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2" name="直接连接符 151"/>
          <p:cNvCxnSpPr/>
          <p:nvPr/>
        </p:nvCxnSpPr>
        <p:spPr>
          <a:xfrm flipV="1">
            <a:off x="6390697" y="3526630"/>
            <a:ext cx="459884" cy="8995"/>
          </a:xfrm>
          <a:prstGeom prst="line">
            <a:avLst/>
          </a:prstGeom>
          <a:ln w="1079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下箭头 153"/>
          <p:cNvSpPr/>
          <p:nvPr/>
        </p:nvSpPr>
        <p:spPr>
          <a:xfrm>
            <a:off x="7036945" y="860421"/>
            <a:ext cx="344977" cy="479291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下箭头 154"/>
          <p:cNvSpPr/>
          <p:nvPr/>
        </p:nvSpPr>
        <p:spPr>
          <a:xfrm>
            <a:off x="8062765" y="1215876"/>
            <a:ext cx="344977" cy="479291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圆角矩形 155"/>
          <p:cNvSpPr/>
          <p:nvPr/>
        </p:nvSpPr>
        <p:spPr>
          <a:xfrm>
            <a:off x="6933150" y="3380508"/>
            <a:ext cx="1899286" cy="383407"/>
          </a:xfrm>
          <a:prstGeom prst="round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88000">
                <a:schemeClr val="accent1">
                  <a:lumMod val="50000"/>
                </a:schemeClr>
              </a:gs>
            </a:gsLst>
          </a:gradFill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数据传送数据包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圆角矩形 156"/>
          <p:cNvSpPr/>
          <p:nvPr/>
        </p:nvSpPr>
        <p:spPr>
          <a:xfrm>
            <a:off x="777762" y="1559466"/>
            <a:ext cx="366412" cy="1429862"/>
          </a:xfrm>
          <a:prstGeom prst="roundRect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6400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数据准备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圆角矩形 163"/>
          <p:cNvSpPr/>
          <p:nvPr/>
        </p:nvSpPr>
        <p:spPr>
          <a:xfrm>
            <a:off x="720879" y="3902011"/>
            <a:ext cx="392878" cy="142986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数据发送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右箭头 164"/>
          <p:cNvSpPr/>
          <p:nvPr/>
        </p:nvSpPr>
        <p:spPr>
          <a:xfrm>
            <a:off x="1259059" y="2177662"/>
            <a:ext cx="351692" cy="27385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右箭头 165"/>
          <p:cNvSpPr/>
          <p:nvPr/>
        </p:nvSpPr>
        <p:spPr>
          <a:xfrm>
            <a:off x="1185177" y="4540325"/>
            <a:ext cx="351692" cy="273859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下箭头 47"/>
          <p:cNvSpPr/>
          <p:nvPr/>
        </p:nvSpPr>
        <p:spPr>
          <a:xfrm>
            <a:off x="5152817" y="3947684"/>
            <a:ext cx="344977" cy="479291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45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圆角矩形 160"/>
          <p:cNvSpPr/>
          <p:nvPr/>
        </p:nvSpPr>
        <p:spPr>
          <a:xfrm>
            <a:off x="1679893" y="241162"/>
            <a:ext cx="7400509" cy="3660849"/>
          </a:xfrm>
          <a:prstGeom prst="roundRect">
            <a:avLst>
              <a:gd name="adj" fmla="val 4898"/>
            </a:avLst>
          </a:prstGeom>
          <a:gradFill>
            <a:gsLst>
              <a:gs pos="0">
                <a:srgbClr val="589AFA"/>
              </a:gs>
              <a:gs pos="78000">
                <a:schemeClr val="accent1">
                  <a:lumMod val="20000"/>
                  <a:lumOff val="80000"/>
                </a:schemeClr>
              </a:gs>
            </a:gsLst>
          </a:gradFill>
          <a:ln w="22225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6596295" y="2050786"/>
            <a:ext cx="2347570" cy="555117"/>
          </a:xfrm>
          <a:prstGeom prst="roundRect">
            <a:avLst>
              <a:gd name="adj" fmla="val 813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4193304" y="1987470"/>
            <a:ext cx="2347570" cy="520034"/>
          </a:xfrm>
          <a:prstGeom prst="roundRect">
            <a:avLst>
              <a:gd name="adj" fmla="val 813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圆角矩形 89"/>
          <p:cNvSpPr/>
          <p:nvPr/>
        </p:nvSpPr>
        <p:spPr>
          <a:xfrm>
            <a:off x="2354994" y="339098"/>
            <a:ext cx="2444680" cy="640256"/>
          </a:xfrm>
          <a:prstGeom prst="roundRect">
            <a:avLst>
              <a:gd name="adj" fmla="val 813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圆角矩形 86"/>
          <p:cNvSpPr/>
          <p:nvPr/>
        </p:nvSpPr>
        <p:spPr>
          <a:xfrm>
            <a:off x="1762373" y="2013783"/>
            <a:ext cx="2347570" cy="518950"/>
          </a:xfrm>
          <a:prstGeom prst="roundRect">
            <a:avLst>
              <a:gd name="adj" fmla="val 8136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圆角矩形 158"/>
          <p:cNvSpPr/>
          <p:nvPr/>
        </p:nvSpPr>
        <p:spPr>
          <a:xfrm>
            <a:off x="1798121" y="5342711"/>
            <a:ext cx="7044895" cy="575160"/>
          </a:xfrm>
          <a:prstGeom prst="roundRect">
            <a:avLst>
              <a:gd name="adj" fmla="val 50000"/>
            </a:avLst>
          </a:prstGeom>
          <a:solidFill>
            <a:srgbClr val="A7CBFB"/>
          </a:solidFill>
          <a:ln>
            <a:solidFill>
              <a:srgbClr val="0920FB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382901" y="415515"/>
            <a:ext cx="3460116" cy="423273"/>
          </a:xfrm>
          <a:prstGeom prst="roundRect">
            <a:avLst/>
          </a:prstGeom>
          <a:solidFill>
            <a:srgbClr val="FFFF00"/>
          </a:solidFill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文件数据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2964033" y="2090910"/>
            <a:ext cx="1079406" cy="35368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块数据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Rectangle 2"/>
          <p:cNvSpPr txBox="1">
            <a:spLocks noChangeArrowheads="1"/>
          </p:cNvSpPr>
          <p:nvPr/>
        </p:nvSpPr>
        <p:spPr>
          <a:xfrm>
            <a:off x="4293012" y="6291526"/>
            <a:ext cx="1521678" cy="5354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mtClean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网络流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3" name="圆角矩形 122"/>
          <p:cNvSpPr/>
          <p:nvPr/>
        </p:nvSpPr>
        <p:spPr>
          <a:xfrm>
            <a:off x="5380148" y="2055290"/>
            <a:ext cx="1122068" cy="3536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块数据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066413" y="3390924"/>
            <a:ext cx="1899286" cy="383407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请求发送数据包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圆角矩形 157"/>
          <p:cNvSpPr/>
          <p:nvPr/>
        </p:nvSpPr>
        <p:spPr>
          <a:xfrm>
            <a:off x="1831118" y="2104002"/>
            <a:ext cx="1049554" cy="345686"/>
          </a:xfrm>
          <a:prstGeom prst="round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81000">
                <a:schemeClr val="accent5">
                  <a:lumMod val="60000"/>
                  <a:lumOff val="40000"/>
                </a:schemeClr>
              </a:gs>
            </a:gsLst>
          </a:gradFill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3651227" y="423942"/>
            <a:ext cx="1077705" cy="423273"/>
          </a:xfrm>
          <a:prstGeom prst="roundRect">
            <a:avLst/>
          </a:prstGeom>
          <a:solidFill>
            <a:srgbClr val="FFFF00"/>
          </a:solidFill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2437343" y="423941"/>
            <a:ext cx="1157427" cy="423273"/>
          </a:xfrm>
          <a:prstGeom prst="roundRect">
            <a:avLst/>
          </a:prstGeom>
          <a:solidFill>
            <a:srgbClr val="FFFF00"/>
          </a:solidFill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文件长度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3189024" y="1037879"/>
            <a:ext cx="714916" cy="964975"/>
          </a:xfrm>
          <a:prstGeom prst="downArrow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序列化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下箭头 79"/>
          <p:cNvSpPr/>
          <p:nvPr/>
        </p:nvSpPr>
        <p:spPr>
          <a:xfrm>
            <a:off x="5718172" y="1071181"/>
            <a:ext cx="344977" cy="479291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圆角矩形 80"/>
          <p:cNvSpPr/>
          <p:nvPr/>
        </p:nvSpPr>
        <p:spPr>
          <a:xfrm>
            <a:off x="6585764" y="1643787"/>
            <a:ext cx="1122068" cy="3536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块数据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7720948" y="2122369"/>
            <a:ext cx="1122068" cy="3536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块数据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4263581" y="2063286"/>
            <a:ext cx="1029335" cy="345686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下箭头 87"/>
          <p:cNvSpPr/>
          <p:nvPr/>
        </p:nvSpPr>
        <p:spPr>
          <a:xfrm>
            <a:off x="2790239" y="2557866"/>
            <a:ext cx="344977" cy="479291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圆角矩形 95"/>
          <p:cNvSpPr/>
          <p:nvPr/>
        </p:nvSpPr>
        <p:spPr>
          <a:xfrm>
            <a:off x="4411698" y="3392203"/>
            <a:ext cx="1899286" cy="383407"/>
          </a:xfrm>
          <a:prstGeom prst="round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88000">
                <a:schemeClr val="accent1">
                  <a:lumMod val="50000"/>
                </a:schemeClr>
              </a:gs>
            </a:gsLst>
          </a:gradFill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数据传送数据包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下箭头 96"/>
          <p:cNvSpPr/>
          <p:nvPr/>
        </p:nvSpPr>
        <p:spPr>
          <a:xfrm>
            <a:off x="5202676" y="2580664"/>
            <a:ext cx="344977" cy="479291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圆角矩形 97"/>
          <p:cNvSpPr/>
          <p:nvPr/>
        </p:nvSpPr>
        <p:spPr>
          <a:xfrm>
            <a:off x="6645461" y="2125619"/>
            <a:ext cx="1029335" cy="345686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下箭头 100"/>
          <p:cNvSpPr/>
          <p:nvPr/>
        </p:nvSpPr>
        <p:spPr>
          <a:xfrm>
            <a:off x="7308078" y="2760785"/>
            <a:ext cx="344977" cy="479291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860583" y="303163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长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1024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6674704" y="129468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长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2486979" y="3030196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长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1024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5473476" y="1506329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长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7832963" y="1697852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长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523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7593996" y="2860696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长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1024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2" name="直接连接符 151"/>
          <p:cNvCxnSpPr/>
          <p:nvPr/>
        </p:nvCxnSpPr>
        <p:spPr>
          <a:xfrm flipV="1">
            <a:off x="6390697" y="3526630"/>
            <a:ext cx="459884" cy="8995"/>
          </a:xfrm>
          <a:prstGeom prst="line">
            <a:avLst/>
          </a:prstGeom>
          <a:ln w="1079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下箭头 153"/>
          <p:cNvSpPr/>
          <p:nvPr/>
        </p:nvSpPr>
        <p:spPr>
          <a:xfrm>
            <a:off x="7036945" y="860421"/>
            <a:ext cx="344977" cy="479291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下箭头 154"/>
          <p:cNvSpPr/>
          <p:nvPr/>
        </p:nvSpPr>
        <p:spPr>
          <a:xfrm>
            <a:off x="8062765" y="1215876"/>
            <a:ext cx="344977" cy="479291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圆角矩形 155"/>
          <p:cNvSpPr/>
          <p:nvPr/>
        </p:nvSpPr>
        <p:spPr>
          <a:xfrm>
            <a:off x="6933150" y="3380508"/>
            <a:ext cx="1899286" cy="383407"/>
          </a:xfrm>
          <a:prstGeom prst="round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88000">
                <a:schemeClr val="accent1">
                  <a:lumMod val="50000"/>
                </a:schemeClr>
              </a:gs>
            </a:gsLst>
          </a:gradFill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数据传送数据包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圆角矩形 156"/>
          <p:cNvSpPr/>
          <p:nvPr/>
        </p:nvSpPr>
        <p:spPr>
          <a:xfrm>
            <a:off x="777762" y="1559466"/>
            <a:ext cx="366412" cy="1429862"/>
          </a:xfrm>
          <a:prstGeom prst="roundRect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6400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数据写入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圆角矩形 163"/>
          <p:cNvSpPr/>
          <p:nvPr/>
        </p:nvSpPr>
        <p:spPr>
          <a:xfrm>
            <a:off x="720879" y="3902011"/>
            <a:ext cx="392878" cy="1429862"/>
          </a:xfrm>
          <a:prstGeom prst="roundRect">
            <a:avLst/>
          </a:prstGeom>
          <a:ln w="38100">
            <a:solidFill>
              <a:srgbClr val="00689B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数据读取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右箭头 164"/>
          <p:cNvSpPr/>
          <p:nvPr/>
        </p:nvSpPr>
        <p:spPr>
          <a:xfrm>
            <a:off x="1259059" y="2177662"/>
            <a:ext cx="351692" cy="27385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右箭头 165"/>
          <p:cNvSpPr/>
          <p:nvPr/>
        </p:nvSpPr>
        <p:spPr>
          <a:xfrm flipH="1">
            <a:off x="1182269" y="4521333"/>
            <a:ext cx="417963" cy="273859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下箭头 47"/>
          <p:cNvSpPr/>
          <p:nvPr/>
        </p:nvSpPr>
        <p:spPr>
          <a:xfrm>
            <a:off x="5152817" y="3947684"/>
            <a:ext cx="344977" cy="479291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1729376" y="4450106"/>
            <a:ext cx="7351026" cy="518950"/>
          </a:xfrm>
          <a:prstGeom prst="roundRect">
            <a:avLst>
              <a:gd name="adj" fmla="val 8136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2931036" y="4527233"/>
            <a:ext cx="1079406" cy="35368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块数据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1798121" y="4540325"/>
            <a:ext cx="1049554" cy="345686"/>
          </a:xfrm>
          <a:prstGeom prst="round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81000">
                <a:schemeClr val="accent5">
                  <a:lumMod val="60000"/>
                  <a:lumOff val="40000"/>
                </a:schemeClr>
              </a:gs>
            </a:gsLst>
          </a:gradFill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4231404" y="5460940"/>
            <a:ext cx="378853" cy="35368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6</a:t>
            </a:r>
            <a:endParaRPr lang="zh-CN" altLang="en-US" sz="1200" dirty="0"/>
          </a:p>
        </p:txBody>
      </p:sp>
      <p:sp>
        <p:nvSpPr>
          <p:cNvPr id="45" name="圆角矩形 44"/>
          <p:cNvSpPr/>
          <p:nvPr/>
        </p:nvSpPr>
        <p:spPr>
          <a:xfrm>
            <a:off x="3854012" y="5460940"/>
            <a:ext cx="378853" cy="35368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5</a:t>
            </a:r>
            <a:endParaRPr lang="zh-CN" altLang="en-US" sz="1200" dirty="0"/>
          </a:p>
        </p:txBody>
      </p:sp>
      <p:sp>
        <p:nvSpPr>
          <p:cNvPr id="46" name="圆角矩形 45"/>
          <p:cNvSpPr/>
          <p:nvPr/>
        </p:nvSpPr>
        <p:spPr>
          <a:xfrm>
            <a:off x="3470135" y="5460940"/>
            <a:ext cx="378853" cy="35368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4</a:t>
            </a:r>
            <a:endParaRPr lang="zh-CN" altLang="en-US" sz="1200" dirty="0"/>
          </a:p>
        </p:txBody>
      </p:sp>
      <p:sp>
        <p:nvSpPr>
          <p:cNvPr id="47" name="圆角矩形 46"/>
          <p:cNvSpPr/>
          <p:nvPr/>
        </p:nvSpPr>
        <p:spPr>
          <a:xfrm>
            <a:off x="3094883" y="5460939"/>
            <a:ext cx="378853" cy="35368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3</a:t>
            </a:r>
            <a:endParaRPr lang="zh-CN" altLang="en-US" sz="1200" dirty="0"/>
          </a:p>
        </p:txBody>
      </p:sp>
      <p:sp>
        <p:nvSpPr>
          <p:cNvPr id="49" name="圆角矩形 48"/>
          <p:cNvSpPr/>
          <p:nvPr/>
        </p:nvSpPr>
        <p:spPr>
          <a:xfrm>
            <a:off x="2715321" y="5460938"/>
            <a:ext cx="378853" cy="35368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2</a:t>
            </a:r>
            <a:endParaRPr lang="zh-CN" altLang="en-US" sz="1200" dirty="0"/>
          </a:p>
        </p:txBody>
      </p:sp>
      <p:sp>
        <p:nvSpPr>
          <p:cNvPr id="50" name="圆角矩形 49"/>
          <p:cNvSpPr/>
          <p:nvPr/>
        </p:nvSpPr>
        <p:spPr>
          <a:xfrm>
            <a:off x="2331128" y="5460937"/>
            <a:ext cx="378853" cy="35368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51" name="圆角矩形 50"/>
          <p:cNvSpPr/>
          <p:nvPr/>
        </p:nvSpPr>
        <p:spPr>
          <a:xfrm>
            <a:off x="4608826" y="5460938"/>
            <a:ext cx="378853" cy="35368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7</a:t>
            </a:r>
            <a:endParaRPr lang="zh-CN" altLang="en-US" sz="1200" dirty="0"/>
          </a:p>
        </p:txBody>
      </p:sp>
      <p:sp>
        <p:nvSpPr>
          <p:cNvPr id="52" name="圆角矩形 51"/>
          <p:cNvSpPr/>
          <p:nvPr/>
        </p:nvSpPr>
        <p:spPr>
          <a:xfrm>
            <a:off x="4996275" y="5460939"/>
            <a:ext cx="378853" cy="35368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8</a:t>
            </a:r>
            <a:endParaRPr lang="zh-CN" altLang="en-US" sz="1200" dirty="0"/>
          </a:p>
        </p:txBody>
      </p:sp>
      <p:sp>
        <p:nvSpPr>
          <p:cNvPr id="53" name="圆角矩形 52"/>
          <p:cNvSpPr/>
          <p:nvPr/>
        </p:nvSpPr>
        <p:spPr>
          <a:xfrm>
            <a:off x="5376589" y="5460939"/>
            <a:ext cx="378853" cy="35368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9</a:t>
            </a:r>
            <a:endParaRPr lang="zh-CN" altLang="en-US" sz="1200" dirty="0"/>
          </a:p>
        </p:txBody>
      </p:sp>
      <p:sp>
        <p:nvSpPr>
          <p:cNvPr id="54" name="圆角矩形 53"/>
          <p:cNvSpPr/>
          <p:nvPr/>
        </p:nvSpPr>
        <p:spPr>
          <a:xfrm>
            <a:off x="5758364" y="5460939"/>
            <a:ext cx="378853" cy="35368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10</a:t>
            </a:r>
            <a:endParaRPr lang="zh-CN" altLang="en-US" sz="1200" dirty="0"/>
          </a:p>
        </p:txBody>
      </p:sp>
      <p:sp>
        <p:nvSpPr>
          <p:cNvPr id="57" name="圆角矩形 56"/>
          <p:cNvSpPr/>
          <p:nvPr/>
        </p:nvSpPr>
        <p:spPr>
          <a:xfrm>
            <a:off x="6213361" y="5439139"/>
            <a:ext cx="378853" cy="35368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13</a:t>
            </a:r>
            <a:endParaRPr lang="zh-CN" altLang="en-US" sz="1200" dirty="0"/>
          </a:p>
        </p:txBody>
      </p:sp>
      <p:sp>
        <p:nvSpPr>
          <p:cNvPr id="58" name="圆角矩形 57"/>
          <p:cNvSpPr/>
          <p:nvPr/>
        </p:nvSpPr>
        <p:spPr>
          <a:xfrm>
            <a:off x="7711529" y="5435334"/>
            <a:ext cx="378853" cy="35368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59" name="圆角矩形 58"/>
          <p:cNvSpPr/>
          <p:nvPr/>
        </p:nvSpPr>
        <p:spPr>
          <a:xfrm>
            <a:off x="8098779" y="5435334"/>
            <a:ext cx="378853" cy="35368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n</a:t>
            </a:r>
            <a:endParaRPr lang="zh-CN" altLang="en-US" sz="1200" dirty="0"/>
          </a:p>
        </p:txBody>
      </p:sp>
      <p:sp>
        <p:nvSpPr>
          <p:cNvPr id="60" name="圆角矩形 59"/>
          <p:cNvSpPr/>
          <p:nvPr/>
        </p:nvSpPr>
        <p:spPr>
          <a:xfrm>
            <a:off x="1954832" y="5460937"/>
            <a:ext cx="378853" cy="35368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0</a:t>
            </a:r>
            <a:endParaRPr lang="zh-CN" altLang="en-US" sz="1200" dirty="0"/>
          </a:p>
        </p:txBody>
      </p:sp>
      <p:cxnSp>
        <p:nvCxnSpPr>
          <p:cNvPr id="61" name="直接连接符 60"/>
          <p:cNvCxnSpPr>
            <a:stCxn id="57" idx="3"/>
            <a:endCxn id="58" idx="1"/>
          </p:cNvCxnSpPr>
          <p:nvPr/>
        </p:nvCxnSpPr>
        <p:spPr>
          <a:xfrm flipV="1">
            <a:off x="6592214" y="5612176"/>
            <a:ext cx="1119315" cy="3805"/>
          </a:xfrm>
          <a:prstGeom prst="line">
            <a:avLst/>
          </a:prstGeom>
          <a:ln w="1079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圆角矩形 61"/>
          <p:cNvSpPr/>
          <p:nvPr/>
        </p:nvSpPr>
        <p:spPr>
          <a:xfrm>
            <a:off x="4109943" y="4531231"/>
            <a:ext cx="1029335" cy="345686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5238779" y="4523234"/>
            <a:ext cx="1122068" cy="3536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块数据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6438076" y="4534167"/>
            <a:ext cx="1029335" cy="345686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7532746" y="4521333"/>
            <a:ext cx="1122068" cy="3536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块数据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187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1294" y="178580"/>
            <a:ext cx="6119812" cy="936625"/>
          </a:xfrm>
        </p:spPr>
        <p:txBody>
          <a:bodyPr/>
          <a:lstStyle/>
          <a:p>
            <a:r>
              <a:rPr lang="zh-CN" altLang="en-US"/>
              <a:t>数据类型与字节数组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2766" y="1374475"/>
            <a:ext cx="7488237" cy="3987800"/>
          </a:xfrm>
        </p:spPr>
        <p:txBody>
          <a:bodyPr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类型转换类</a:t>
            </a:r>
          </a:p>
          <a:p>
            <a:pPr lvl="1"/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BitConverter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/>
              <a:t>长整型转换为字节数组</a:t>
            </a:r>
          </a:p>
          <a:p>
            <a:r>
              <a:rPr lang="en-US" altLang="zh-CN" sz="2800" dirty="0"/>
              <a:t>byte[] </a:t>
            </a:r>
            <a:r>
              <a:rPr lang="en-US" altLang="zh-CN" sz="2800" dirty="0" err="1"/>
              <a:t>b_file_len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BitConverter.GetBytes</a:t>
            </a:r>
            <a:r>
              <a:rPr lang="en-US" altLang="zh-CN" sz="2800" dirty="0"/>
              <a:t>(</a:t>
            </a:r>
            <a:r>
              <a:rPr lang="en-US" altLang="zh-CN" sz="2800" dirty="0" err="1"/>
              <a:t>tran_file_in.Length</a:t>
            </a:r>
            <a:r>
              <a:rPr lang="en-US" altLang="zh-CN" sz="2800" dirty="0"/>
              <a:t>);</a:t>
            </a:r>
          </a:p>
          <a:p>
            <a:r>
              <a:rPr lang="zh-CN" altLang="en-US" sz="2800" dirty="0"/>
              <a:t>将字节拷贝到缓冲区 </a:t>
            </a:r>
          </a:p>
          <a:p>
            <a:r>
              <a:rPr lang="en-US" altLang="zh-CN" sz="2400" dirty="0" err="1"/>
              <a:t>Array.Copy</a:t>
            </a:r>
            <a:r>
              <a:rPr lang="en-US" altLang="zh-CN" sz="2400" dirty="0"/>
              <a:t>(</a:t>
            </a:r>
            <a:r>
              <a:rPr lang="en-US" altLang="zh-CN" sz="2400" dirty="0" err="1"/>
              <a:t>b_file_len</a:t>
            </a:r>
            <a:r>
              <a:rPr lang="en-US" altLang="zh-CN" sz="2400" dirty="0"/>
              <a:t>, 0, </a:t>
            </a:r>
            <a:r>
              <a:rPr lang="en-US" altLang="zh-CN" sz="2400" dirty="0" err="1"/>
              <a:t>SendDataBuffer</a:t>
            </a:r>
            <a:r>
              <a:rPr lang="en-US" altLang="zh-CN" sz="2400" dirty="0"/>
              <a:t>, 0, 8);</a:t>
            </a:r>
          </a:p>
        </p:txBody>
      </p:sp>
    </p:spTree>
    <p:extLst>
      <p:ext uri="{BB962C8B-B14F-4D97-AF65-F5344CB8AC3E}">
        <p14:creationId xmlns:p14="http://schemas.microsoft.com/office/powerpoint/2010/main" val="94915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2927351" y="765176"/>
            <a:ext cx="4608513" cy="936625"/>
          </a:xfrm>
        </p:spPr>
        <p:txBody>
          <a:bodyPr/>
          <a:lstStyle/>
          <a:p>
            <a:r>
              <a:rPr lang="zh-CN" altLang="en-US"/>
              <a:t>数据类型与字节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3298" y="1607629"/>
            <a:ext cx="9377992" cy="3095625"/>
          </a:xfrm>
        </p:spPr>
        <p:txBody>
          <a:bodyPr/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网络数据读取</a:t>
            </a:r>
          </a:p>
          <a:p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client_NetStream.Read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ReceiveDataBuffer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0, 1024);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字节还原为数据类型</a:t>
            </a: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long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file_len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BitConverter.ToInt64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ReceiveDataBuffer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0);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681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927351" y="765176"/>
            <a:ext cx="4608513" cy="936625"/>
          </a:xfrm>
        </p:spPr>
        <p:txBody>
          <a:bodyPr/>
          <a:lstStyle/>
          <a:p>
            <a:r>
              <a:rPr lang="zh-CN" altLang="en-US"/>
              <a:t>长整形与字节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5577" y="1504113"/>
            <a:ext cx="9792059" cy="3095625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byte[]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b_file_len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BitConverter.GetBytes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tran_file_in.Length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 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long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file_len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BitConverter.ToInt64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ReceiveDataBuffer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0);</a:t>
            </a: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740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927351" y="765176"/>
            <a:ext cx="4608513" cy="936625"/>
          </a:xfrm>
        </p:spPr>
        <p:txBody>
          <a:bodyPr/>
          <a:lstStyle/>
          <a:p>
            <a:r>
              <a:rPr lang="zh-CN" altLang="en-US"/>
              <a:t>字符串与字节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1691" y="1624882"/>
            <a:ext cx="8496300" cy="309562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/>
              <a:t>文件名字符串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字符长度与字节数组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byte[] </a:t>
            </a:r>
            <a:r>
              <a:rPr lang="en-US" altLang="en-US" sz="2800" dirty="0" err="1"/>
              <a:t>b_file_name</a:t>
            </a:r>
            <a:r>
              <a:rPr lang="en-US" altLang="en-US" sz="2800" dirty="0"/>
              <a:t> = </a:t>
            </a:r>
            <a:r>
              <a:rPr lang="en-US" altLang="en-US" sz="2800" dirty="0" err="1"/>
              <a:t>Encoding.ASCII.GetBytes</a:t>
            </a:r>
            <a:r>
              <a:rPr lang="en-US" altLang="en-US" sz="2800" dirty="0"/>
              <a:t>(</a:t>
            </a:r>
            <a:r>
              <a:rPr lang="en-US" altLang="en-US" sz="2800" dirty="0" err="1"/>
              <a:t>tran_file_in.Name</a:t>
            </a:r>
            <a:r>
              <a:rPr lang="en-US" altLang="en-US" sz="2800" dirty="0"/>
              <a:t>);</a:t>
            </a:r>
          </a:p>
          <a:p>
            <a:pPr>
              <a:lnSpc>
                <a:spcPct val="90000"/>
              </a:lnSpc>
            </a:pPr>
            <a:r>
              <a:rPr lang="en-US" altLang="zh-CN" sz="2800" dirty="0" err="1"/>
              <a:t>tran_file_name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Encoding.ASCII.GetString</a:t>
            </a:r>
            <a:r>
              <a:rPr lang="en-US" altLang="zh-CN" sz="2800" dirty="0"/>
              <a:t>(</a:t>
            </a:r>
            <a:r>
              <a:rPr lang="en-US" altLang="zh-CN" sz="2800" dirty="0" err="1"/>
              <a:t>ReceiveDataBuffer</a:t>
            </a:r>
            <a:r>
              <a:rPr lang="en-US" altLang="zh-CN" sz="2800" dirty="0"/>
              <a:t>, 8 + 4, </a:t>
            </a:r>
            <a:r>
              <a:rPr lang="en-US" altLang="zh-CN" sz="2800" dirty="0" err="1"/>
              <a:t>file_name_len</a:t>
            </a:r>
            <a:r>
              <a:rPr lang="en-US" altLang="zh-CN" sz="2800" dirty="0"/>
              <a:t>);</a:t>
            </a:r>
            <a:endParaRPr lang="zh-CN" altLang="en-US" sz="2000" dirty="0"/>
          </a:p>
          <a:p>
            <a:pPr>
              <a:lnSpc>
                <a:spcPct val="90000"/>
              </a:lnSpc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2359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传输进度更新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7928" y="1598762"/>
            <a:ext cx="7772400" cy="2101970"/>
          </a:xfrm>
        </p:spPr>
        <p:txBody>
          <a:bodyPr>
            <a:norm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ProgressBar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控件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工作线程向窗体发送自定义消息</a:t>
            </a:r>
          </a:p>
          <a:p>
            <a:pPr lvl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SendMessage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main_wnd_handle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TRAN_UPDATE_PROGRESS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100,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tran_count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136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传输过程控制</a:t>
            </a:r>
            <a:endParaRPr lang="en-US" altLang="zh-CN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05106" y="1014594"/>
            <a:ext cx="6918325" cy="2663825"/>
          </a:xfrm>
        </p:spPr>
        <p:txBody>
          <a:bodyPr/>
          <a:lstStyle/>
          <a:p>
            <a:r>
              <a:rPr lang="zh-CN" altLang="en-US" sz="2800" dirty="0"/>
              <a:t>数据何时传输终止？</a:t>
            </a:r>
          </a:p>
          <a:p>
            <a:r>
              <a:rPr lang="zh-CN" altLang="en-US" sz="2800" dirty="0"/>
              <a:t>对方如何获取文件名</a:t>
            </a:r>
          </a:p>
          <a:p>
            <a:r>
              <a:rPr lang="zh-CN" altLang="en-US" sz="2800" dirty="0"/>
              <a:t>在发送实际数据前发送总数据长度值</a:t>
            </a:r>
            <a:r>
              <a:rPr lang="en-US" altLang="zh-CN" sz="2800" dirty="0"/>
              <a:t>,</a:t>
            </a:r>
            <a:r>
              <a:rPr lang="zh-CN" altLang="en-US" sz="2800" dirty="0"/>
              <a:t>用长度值来控制通信的终止</a:t>
            </a:r>
            <a:r>
              <a:rPr lang="en-US" altLang="zh-CN" sz="2800" dirty="0"/>
              <a:t>.</a:t>
            </a:r>
          </a:p>
          <a:p>
            <a:r>
              <a:rPr lang="zh-CN" altLang="en-US" sz="2800" dirty="0"/>
              <a:t>自定义控制数据包</a:t>
            </a:r>
          </a:p>
        </p:txBody>
      </p:sp>
      <p:graphicFrame>
        <p:nvGraphicFramePr>
          <p:cNvPr id="157700" name="Group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09959879"/>
              </p:ext>
            </p:extLst>
          </p:nvPr>
        </p:nvGraphicFramePr>
        <p:xfrm>
          <a:off x="1054221" y="4030394"/>
          <a:ext cx="8424863" cy="720725"/>
        </p:xfrm>
        <a:graphic>
          <a:graphicData uri="http://schemas.openxmlformats.org/drawingml/2006/table">
            <a:tbl>
              <a:tblPr/>
              <a:tblGrid>
                <a:gridCol w="2663825"/>
                <a:gridCol w="2879725"/>
                <a:gridCol w="2881313"/>
              </a:tblGrid>
              <a:tr h="720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8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字节数据长度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字节文件名长度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文件名字节序列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421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客户端线程流程</a:t>
            </a:r>
            <a:endParaRPr lang="en-US" altLang="zh-CN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677" y="1460740"/>
            <a:ext cx="7772400" cy="4114800"/>
          </a:xfrm>
        </p:spPr>
        <p:txBody>
          <a:bodyPr/>
          <a:lstStyle/>
          <a:p>
            <a:r>
              <a:rPr lang="zh-CN" altLang="en-US" sz="2400" dirty="0"/>
              <a:t>设置进度条</a:t>
            </a:r>
          </a:p>
          <a:p>
            <a:r>
              <a:rPr lang="zh-CN" altLang="en-US" sz="2400" dirty="0"/>
              <a:t>连接远程服务器</a:t>
            </a:r>
          </a:p>
          <a:p>
            <a:r>
              <a:rPr lang="zh-CN" altLang="en-US" sz="2400" dirty="0"/>
              <a:t>发送文件名，文件大小</a:t>
            </a:r>
          </a:p>
          <a:p>
            <a:r>
              <a:rPr lang="zh-CN" altLang="en-US" sz="2400" dirty="0"/>
              <a:t>循环发送数据，并更新数据进度</a:t>
            </a:r>
          </a:p>
          <a:p>
            <a:r>
              <a:rPr lang="zh-CN" altLang="en-US" sz="2400" dirty="0"/>
              <a:t>发送完毕设置进度条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132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客户端线程循环发送数据</a:t>
            </a:r>
          </a:p>
        </p:txBody>
      </p:sp>
      <p:sp>
        <p:nvSpPr>
          <p:cNvPr id="143364" name="Text Box 4"/>
          <p:cNvSpPr txBox="1">
            <a:spLocks noChangeArrowheads="1"/>
          </p:cNvSpPr>
          <p:nvPr/>
        </p:nvSpPr>
        <p:spPr bwMode="auto">
          <a:xfrm>
            <a:off x="970384" y="1342397"/>
            <a:ext cx="8137525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dirty="0"/>
              <a:t>do</a:t>
            </a:r>
          </a:p>
          <a:p>
            <a:r>
              <a:rPr lang="en-US" altLang="zh-CN" sz="2800" dirty="0"/>
              <a:t>{</a:t>
            </a:r>
          </a:p>
          <a:p>
            <a:r>
              <a:rPr lang="en-US" altLang="zh-CN" sz="2800" dirty="0"/>
              <a:t>  </a:t>
            </a:r>
            <a:r>
              <a:rPr lang="en-US" altLang="zh-CN" sz="2800" dirty="0" err="1"/>
              <a:t>numberOfBytesRead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client_NetStream.Read</a:t>
            </a:r>
            <a:r>
              <a:rPr lang="en-US" altLang="zh-CN" sz="2800" dirty="0"/>
              <a:t>(</a:t>
            </a:r>
          </a:p>
          <a:p>
            <a:r>
              <a:rPr lang="en-US" altLang="zh-CN" sz="2800" dirty="0"/>
              <a:t>  </a:t>
            </a:r>
            <a:r>
              <a:rPr lang="en-US" altLang="zh-CN" sz="2800" dirty="0" err="1"/>
              <a:t>ReceiveDataBuffer</a:t>
            </a:r>
            <a:r>
              <a:rPr lang="en-US" altLang="zh-CN" sz="2800" dirty="0"/>
              <a:t>, 0, 1024);</a:t>
            </a:r>
          </a:p>
          <a:p>
            <a:r>
              <a:rPr lang="en-US" altLang="zh-CN" sz="2800" dirty="0"/>
              <a:t>  </a:t>
            </a:r>
            <a:r>
              <a:rPr lang="en-US" altLang="zh-CN" sz="2800" dirty="0" err="1"/>
              <a:t>fs_newfile.Write</a:t>
            </a:r>
            <a:r>
              <a:rPr lang="en-US" altLang="zh-CN" sz="2800" dirty="0"/>
              <a:t>(</a:t>
            </a:r>
            <a:r>
              <a:rPr lang="en-US" altLang="zh-CN" sz="2800" dirty="0" err="1"/>
              <a:t>ReceiveDataBuffer</a:t>
            </a:r>
            <a:r>
              <a:rPr lang="en-US" altLang="zh-CN" sz="2800" dirty="0"/>
              <a:t>, 0, </a:t>
            </a:r>
          </a:p>
          <a:p>
            <a:r>
              <a:rPr lang="en-US" altLang="zh-CN" sz="2800" dirty="0"/>
              <a:t>  </a:t>
            </a:r>
            <a:r>
              <a:rPr lang="en-US" altLang="zh-CN" sz="2800" dirty="0" err="1"/>
              <a:t>numberOfBytesRead</a:t>
            </a:r>
            <a:r>
              <a:rPr lang="en-US" altLang="zh-CN" sz="2800" dirty="0"/>
              <a:t>);</a:t>
            </a:r>
          </a:p>
          <a:p>
            <a:r>
              <a:rPr lang="en-US" altLang="zh-CN" sz="2800" dirty="0"/>
              <a:t>  </a:t>
            </a:r>
            <a:r>
              <a:rPr lang="en-US" altLang="zh-CN" sz="2800" dirty="0" err="1"/>
              <a:t>tran_count</a:t>
            </a:r>
            <a:r>
              <a:rPr lang="en-US" altLang="zh-CN" sz="2800" dirty="0"/>
              <a:t> += </a:t>
            </a:r>
            <a:r>
              <a:rPr lang="en-US" altLang="zh-CN" sz="2800" dirty="0" err="1"/>
              <a:t>numberOfBytesRead</a:t>
            </a:r>
            <a:r>
              <a:rPr lang="en-US" altLang="zh-CN" sz="2800" dirty="0"/>
              <a:t>;</a:t>
            </a:r>
          </a:p>
          <a:p>
            <a:r>
              <a:rPr lang="zh-CN" altLang="en-US" sz="2800" dirty="0"/>
              <a:t> </a:t>
            </a:r>
            <a:r>
              <a:rPr lang="en-US" altLang="zh-CN" sz="2800" dirty="0"/>
              <a:t>}</a:t>
            </a:r>
          </a:p>
          <a:p>
            <a:r>
              <a:rPr lang="en-US" altLang="zh-CN" sz="2800" dirty="0"/>
              <a:t>while (</a:t>
            </a:r>
            <a:r>
              <a:rPr lang="en-US" altLang="zh-CN" sz="2800" dirty="0" err="1"/>
              <a:t>client_NetStream.DataAvailable</a:t>
            </a:r>
            <a:r>
              <a:rPr lang="en-US" altLang="zh-CN" sz="2800" dirty="0"/>
              <a:t> &amp;&amp;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err="1"/>
              <a:t>tran_count</a:t>
            </a:r>
            <a:r>
              <a:rPr lang="en-US" altLang="zh-CN" sz="2800" dirty="0"/>
              <a:t> &lt; </a:t>
            </a:r>
            <a:r>
              <a:rPr lang="en-US" altLang="zh-CN" sz="2800" dirty="0" err="1"/>
              <a:t>file_len</a:t>
            </a:r>
            <a:r>
              <a:rPr lang="en-US" altLang="zh-CN" sz="2800" dirty="0"/>
              <a:t>);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4757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776089" y="258405"/>
            <a:ext cx="5616575" cy="1055687"/>
          </a:xfrm>
        </p:spPr>
        <p:txBody>
          <a:bodyPr/>
          <a:lstStyle/>
          <a:p>
            <a:r>
              <a:rPr lang="zh-CN" altLang="en-US" dirty="0"/>
              <a:t>文件</a:t>
            </a:r>
            <a:r>
              <a:rPr lang="zh-CN" altLang="en-US" dirty="0" smtClean="0"/>
              <a:t>传输主要技术</a:t>
            </a:r>
            <a:endParaRPr lang="zh-CN" altLang="en-US" dirty="0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83577" y="1070724"/>
            <a:ext cx="7272337" cy="4824412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/>
              <a:t>TCP</a:t>
            </a:r>
            <a:r>
              <a:rPr lang="zh-CN" altLang="en-US" sz="2800" dirty="0"/>
              <a:t>通信流程</a:t>
            </a:r>
          </a:p>
          <a:p>
            <a:r>
              <a:rPr lang="zh-CN" altLang="en-US" sz="2800" dirty="0"/>
              <a:t>网络相关数据操作</a:t>
            </a:r>
          </a:p>
          <a:p>
            <a:pPr lvl="1"/>
            <a:r>
              <a:rPr lang="zh-CN" altLang="en-US" sz="2400" dirty="0"/>
              <a:t>文件流，内存流，网络流</a:t>
            </a:r>
          </a:p>
          <a:p>
            <a:pPr lvl="1"/>
            <a:r>
              <a:rPr lang="zh-CN" altLang="en-US" sz="2400" dirty="0"/>
              <a:t>数据类型与字节数组</a:t>
            </a:r>
          </a:p>
          <a:p>
            <a:pPr lvl="1"/>
            <a:r>
              <a:rPr lang="zh-CN" altLang="en-US" sz="2400" dirty="0"/>
              <a:t>数据控制</a:t>
            </a:r>
          </a:p>
          <a:p>
            <a:r>
              <a:rPr lang="zh-CN" altLang="en-US" sz="2800" dirty="0"/>
              <a:t>文件传程序流程</a:t>
            </a:r>
          </a:p>
          <a:p>
            <a:pPr lvl="1"/>
            <a:r>
              <a:rPr lang="zh-CN" altLang="en-US" sz="2400" dirty="0"/>
              <a:t>程序简介</a:t>
            </a:r>
          </a:p>
          <a:p>
            <a:pPr lvl="1"/>
            <a:r>
              <a:rPr lang="zh-CN" altLang="en-US" sz="2400" dirty="0"/>
              <a:t>客户端程序</a:t>
            </a:r>
          </a:p>
          <a:p>
            <a:pPr lvl="1"/>
            <a:r>
              <a:rPr lang="zh-CN" altLang="en-US" sz="2400" dirty="0"/>
              <a:t>服务器端程序</a:t>
            </a:r>
          </a:p>
          <a:p>
            <a:r>
              <a:rPr lang="zh-CN" altLang="en-US" sz="2800" dirty="0"/>
              <a:t>网络异常处理</a:t>
            </a:r>
          </a:p>
        </p:txBody>
      </p:sp>
    </p:spTree>
    <p:extLst>
      <p:ext uri="{BB962C8B-B14F-4D97-AF65-F5344CB8AC3E}">
        <p14:creationId xmlns:p14="http://schemas.microsoft.com/office/powerpoint/2010/main" val="382359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服务器端程序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7116" y="1270000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服务端窗体线程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服务端工作线程</a:t>
            </a:r>
          </a:p>
          <a:p>
            <a:pPr lvl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Listen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</a:p>
          <a:p>
            <a:pPr lvl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数据传输线程</a:t>
            </a:r>
          </a:p>
        </p:txBody>
      </p:sp>
    </p:spTree>
    <p:extLst>
      <p:ext uri="{BB962C8B-B14F-4D97-AF65-F5344CB8AC3E}">
        <p14:creationId xmlns:p14="http://schemas.microsoft.com/office/powerpoint/2010/main" val="206730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服务端</a:t>
            </a:r>
            <a:r>
              <a:rPr lang="en-US" altLang="zh-CN"/>
              <a:t>listen</a:t>
            </a:r>
            <a:r>
              <a:rPr lang="zh-CN" altLang="en-US"/>
              <a:t>线程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3384" y="1431117"/>
            <a:ext cx="6702425" cy="4435475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获取主机信息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绑定端口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listen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begin_accept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开始异步接收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数据传输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向每个客户端发送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close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停止监听</a:t>
            </a:r>
          </a:p>
        </p:txBody>
      </p:sp>
    </p:spTree>
    <p:extLst>
      <p:ext uri="{BB962C8B-B14F-4D97-AF65-F5344CB8AC3E}">
        <p14:creationId xmlns:p14="http://schemas.microsoft.com/office/powerpoint/2010/main" val="18796816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65200" y="315132"/>
            <a:ext cx="3469892" cy="808495"/>
          </a:xfrm>
        </p:spPr>
        <p:txBody>
          <a:bodyPr/>
          <a:lstStyle/>
          <a:p>
            <a:r>
              <a:rPr lang="zh-CN" altLang="en-US"/>
              <a:t>网络异常处理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2010" y="1123627"/>
            <a:ext cx="6651936" cy="41148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异常捕捉机制</a:t>
            </a:r>
          </a:p>
          <a:p>
            <a:r>
              <a:rPr lang="zh-CN" altLang="en-US" sz="2800" dirty="0"/>
              <a:t>异常代码的获取</a:t>
            </a:r>
          </a:p>
          <a:p>
            <a:pPr lvl="1"/>
            <a:r>
              <a:rPr lang="en-US" altLang="zh-CN" sz="2400" dirty="0"/>
              <a:t>catch (</a:t>
            </a:r>
            <a:r>
              <a:rPr lang="en-US" altLang="zh-CN" sz="2400" dirty="0" err="1"/>
              <a:t>SocketException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Se1</a:t>
            </a:r>
            <a:r>
              <a:rPr lang="en-US" altLang="zh-CN" sz="2400" dirty="0"/>
              <a:t>)</a:t>
            </a:r>
          </a:p>
          <a:p>
            <a:pPr lvl="1"/>
            <a:r>
              <a:rPr lang="en-US" altLang="zh-CN" sz="2400" dirty="0" err="1"/>
              <a:t>SocketException.ErrorCode</a:t>
            </a:r>
            <a:r>
              <a:rPr lang="en-US" altLang="zh-CN" sz="2400" dirty="0"/>
              <a:t> </a:t>
            </a:r>
            <a:endParaRPr lang="zh-CN" altLang="en-US" sz="2400" dirty="0"/>
          </a:p>
          <a:p>
            <a:r>
              <a:rPr lang="zh-CN" altLang="en-US" sz="2800" dirty="0"/>
              <a:t>异常代码值定义</a:t>
            </a:r>
          </a:p>
          <a:p>
            <a:pPr lvl="1"/>
            <a:r>
              <a:rPr lang="en-US" altLang="zh-CN" sz="2400" dirty="0"/>
              <a:t>Windows Sockets Error Codes</a:t>
            </a:r>
            <a:endParaRPr lang="zh-CN" altLang="en-US" sz="2400" dirty="0"/>
          </a:p>
          <a:p>
            <a:pPr lvl="1"/>
            <a:r>
              <a:rPr lang="zh-CN" altLang="en-US" sz="2400" dirty="0"/>
              <a:t>定义在</a:t>
            </a:r>
            <a:r>
              <a:rPr lang="en-US" altLang="zh-CN" sz="2400" dirty="0" err="1"/>
              <a:t>winsock2.h</a:t>
            </a:r>
            <a:r>
              <a:rPr lang="zh-CN" altLang="en-US" sz="2400" dirty="0"/>
              <a:t>文件中</a:t>
            </a:r>
          </a:p>
          <a:p>
            <a:pPr lvl="1"/>
            <a:r>
              <a:rPr lang="en-US" altLang="zh-CN" sz="2400" smtClean="0"/>
              <a:t>WSAECONNREFUSED 10061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1373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winsock.h</a:t>
            </a:r>
            <a:r>
              <a:rPr lang="zh-CN" altLang="en-US"/>
              <a:t>中查找错误码定义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0675" y="1428659"/>
            <a:ext cx="9510472" cy="1996028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无法直接查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10061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应查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61</a:t>
            </a: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#define	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WSABASEERR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10000</a:t>
            </a: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#define	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WSAECONNREFUSED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WSABASEERR+61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870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文件传输项目中问题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323" y="1270000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绑定不成功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Listen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不成功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连接异常：主机积极拒绝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传输成功，但无进度显示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传输完成，但找不到接收的文件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不支持中文文件名</a:t>
            </a:r>
          </a:p>
        </p:txBody>
      </p:sp>
    </p:spTree>
    <p:extLst>
      <p:ext uri="{BB962C8B-B14F-4D97-AF65-F5344CB8AC3E}">
        <p14:creationId xmlns:p14="http://schemas.microsoft.com/office/powerpoint/2010/main" val="135156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MFC</a:t>
            </a:r>
            <a:r>
              <a:rPr lang="zh-CN" altLang="en-US"/>
              <a:t>与</a:t>
            </a:r>
            <a:r>
              <a:rPr lang="en-US" altLang="zh-CN"/>
              <a:t>Socket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4" y="2160589"/>
            <a:ext cx="8596668" cy="1747177"/>
          </a:xfrm>
        </p:spPr>
        <p:txBody>
          <a:bodyPr>
            <a:noAutofit/>
          </a:bodyPr>
          <a:lstStyle/>
          <a:p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MFC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supports Windows Sockets 1 but does not support Windows Sockets 2.</a:t>
            </a:r>
          </a:p>
          <a:p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MFC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支持阻塞式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操作，不支持异步操作 </a:t>
            </a:r>
          </a:p>
        </p:txBody>
      </p:sp>
    </p:spTree>
    <p:extLst>
      <p:ext uri="{BB962C8B-B14F-4D97-AF65-F5344CB8AC3E}">
        <p14:creationId xmlns:p14="http://schemas.microsoft.com/office/powerpoint/2010/main" val="116876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77334" y="609600"/>
            <a:ext cx="2134877" cy="710242"/>
          </a:xfrm>
        </p:spPr>
        <p:txBody>
          <a:bodyPr/>
          <a:lstStyle/>
          <a:p>
            <a:r>
              <a:rPr lang="zh-CN" altLang="en-US" dirty="0" smtClean="0"/>
              <a:t>程序演示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765" y="192193"/>
            <a:ext cx="3200847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15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00376" y="620714"/>
            <a:ext cx="5616575" cy="1055687"/>
          </a:xfrm>
        </p:spPr>
        <p:txBody>
          <a:bodyPr/>
          <a:lstStyle/>
          <a:p>
            <a:r>
              <a:rPr lang="zh-CN" altLang="en-US"/>
              <a:t>文件传输主要问题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9185" y="1450286"/>
            <a:ext cx="7272337" cy="3600450"/>
          </a:xfrm>
        </p:spPr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连接建立</a:t>
            </a:r>
          </a:p>
          <a:p>
            <a:pPr lvl="1"/>
            <a:r>
              <a:rPr lang="zh-CN" altLang="en-US" dirty="0"/>
              <a:t>单个</a:t>
            </a:r>
            <a:r>
              <a:rPr lang="en-US" altLang="zh-CN" dirty="0"/>
              <a:t>Socket</a:t>
            </a:r>
            <a:r>
              <a:rPr lang="zh-CN" altLang="en-US" dirty="0"/>
              <a:t>与单个线程对应</a:t>
            </a:r>
          </a:p>
          <a:p>
            <a:pPr lvl="1"/>
            <a:r>
              <a:rPr lang="zh-CN" altLang="en-US" dirty="0"/>
              <a:t>多个</a:t>
            </a:r>
            <a:r>
              <a:rPr lang="en-US" altLang="zh-CN" dirty="0"/>
              <a:t>Socket</a:t>
            </a:r>
            <a:r>
              <a:rPr lang="zh-CN" altLang="en-US" dirty="0"/>
              <a:t>与线程池，</a:t>
            </a:r>
            <a:r>
              <a:rPr lang="en-US" altLang="zh-CN" dirty="0" err="1"/>
              <a:t>IOCP</a:t>
            </a:r>
            <a:r>
              <a:rPr lang="zh-CN" altLang="en-US" dirty="0"/>
              <a:t>方式</a:t>
            </a:r>
          </a:p>
          <a:p>
            <a:r>
              <a:rPr lang="zh-CN" altLang="en-US" dirty="0"/>
              <a:t>文件流与网络流生成</a:t>
            </a:r>
          </a:p>
          <a:p>
            <a:r>
              <a:rPr lang="zh-CN" altLang="en-US" dirty="0"/>
              <a:t>传输过程控制与进度更新</a:t>
            </a:r>
          </a:p>
        </p:txBody>
      </p:sp>
    </p:spTree>
    <p:extLst>
      <p:ext uri="{BB962C8B-B14F-4D97-AF65-F5344CB8AC3E}">
        <p14:creationId xmlns:p14="http://schemas.microsoft.com/office/powerpoint/2010/main" val="348038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195" y="0"/>
            <a:ext cx="48756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62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032626" y="620713"/>
            <a:ext cx="3457575" cy="792162"/>
          </a:xfrm>
        </p:spPr>
        <p:txBody>
          <a:bodyPr/>
          <a:lstStyle/>
          <a:p>
            <a:r>
              <a:rPr lang="en-US" altLang="zh-CN"/>
              <a:t>TCP</a:t>
            </a:r>
            <a:r>
              <a:rPr lang="zh-CN" altLang="en-US"/>
              <a:t>通信流程</a:t>
            </a:r>
          </a:p>
        </p:txBody>
      </p:sp>
      <p:pic>
        <p:nvPicPr>
          <p:cNvPr id="153605" name="Picture 5" descr="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5230813" cy="690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1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/>
          <p:cNvSpPr/>
          <p:nvPr/>
        </p:nvSpPr>
        <p:spPr>
          <a:xfrm>
            <a:off x="3270950" y="951833"/>
            <a:ext cx="1665495" cy="5418821"/>
          </a:xfrm>
          <a:prstGeom prst="roundRect">
            <a:avLst>
              <a:gd name="adj" fmla="val 5291"/>
            </a:avLst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715213" y="520879"/>
            <a:ext cx="1348125" cy="5849775"/>
          </a:xfrm>
          <a:prstGeom prst="roundRect">
            <a:avLst>
              <a:gd name="adj" fmla="val 5291"/>
            </a:avLst>
          </a:prstGeom>
          <a:solidFill>
            <a:srgbClr val="37BCFF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082388" y="119257"/>
            <a:ext cx="1665495" cy="5949222"/>
          </a:xfrm>
          <a:prstGeom prst="roundRect">
            <a:avLst>
              <a:gd name="adj" fmla="val 5291"/>
            </a:avLst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1296806" y="4750402"/>
            <a:ext cx="3704257" cy="1178125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9000">
                <a:schemeClr val="accent1">
                  <a:lumMod val="20000"/>
                  <a:lumOff val="80000"/>
                  <a:alpha val="1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圆角矩形 67"/>
          <p:cNvSpPr/>
          <p:nvPr/>
        </p:nvSpPr>
        <p:spPr>
          <a:xfrm>
            <a:off x="1289417" y="1504182"/>
            <a:ext cx="5321037" cy="1932558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9000">
                <a:schemeClr val="accent1">
                  <a:lumMod val="20000"/>
                  <a:lumOff val="80000"/>
                  <a:alpha val="1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圆角矩形 65"/>
          <p:cNvSpPr/>
          <p:nvPr/>
        </p:nvSpPr>
        <p:spPr>
          <a:xfrm>
            <a:off x="1296807" y="3562685"/>
            <a:ext cx="3731907" cy="1119881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9000">
                <a:schemeClr val="accent1">
                  <a:lumMod val="20000"/>
                  <a:lumOff val="80000"/>
                  <a:alpha val="1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圆角矩形 60"/>
          <p:cNvSpPr/>
          <p:nvPr/>
        </p:nvSpPr>
        <p:spPr>
          <a:xfrm>
            <a:off x="6857815" y="2195936"/>
            <a:ext cx="1475024" cy="1090505"/>
          </a:xfrm>
          <a:prstGeom prst="roundRect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其它客户端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28715" y="15154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服务端监听线程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290017" y="500784"/>
            <a:ext cx="1276708" cy="286276"/>
          </a:xfrm>
          <a:prstGeom prst="ellipse">
            <a:avLst/>
          </a:prstGeom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Socket</a:t>
            </a:r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5783851" y="841663"/>
            <a:ext cx="291173" cy="251172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5531553" y="1092835"/>
            <a:ext cx="785007" cy="24053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Bind</a:t>
            </a:r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5783851" y="1378514"/>
            <a:ext cx="291173" cy="251172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5497049" y="1629687"/>
            <a:ext cx="879900" cy="25577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Listen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56812" y="53078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客户端线程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736716" y="951833"/>
            <a:ext cx="1276708" cy="286276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Socket</a:t>
            </a:r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2220502" y="1263739"/>
            <a:ext cx="299878" cy="65193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1837573" y="1915671"/>
            <a:ext cx="1130878" cy="2950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Connect</a:t>
            </a:r>
            <a:endParaRPr lang="zh-CN" altLang="en-US"/>
          </a:p>
        </p:txBody>
      </p:sp>
      <p:sp>
        <p:nvSpPr>
          <p:cNvPr id="22" name="下箭头 21"/>
          <p:cNvSpPr/>
          <p:nvPr/>
        </p:nvSpPr>
        <p:spPr>
          <a:xfrm>
            <a:off x="2223329" y="3449005"/>
            <a:ext cx="327195" cy="29705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1910736" y="3746058"/>
            <a:ext cx="991666" cy="21872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Send</a:t>
            </a:r>
            <a:endParaRPr lang="zh-CN" altLang="en-US"/>
          </a:p>
        </p:txBody>
      </p:sp>
      <p:sp>
        <p:nvSpPr>
          <p:cNvPr id="24" name="下箭头 23"/>
          <p:cNvSpPr/>
          <p:nvPr/>
        </p:nvSpPr>
        <p:spPr>
          <a:xfrm>
            <a:off x="2233377" y="4061881"/>
            <a:ext cx="291173" cy="25117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1856143" y="4363294"/>
            <a:ext cx="1075088" cy="2555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Receive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3208126" y="102117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服务端传输线程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3516861" y="3102125"/>
            <a:ext cx="1276708" cy="286276"/>
          </a:xfrm>
          <a:prstGeom prst="ellipse">
            <a:avLst/>
          </a:prstGeom>
          <a:ln w="254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Socket</a:t>
            </a:r>
            <a:endParaRPr lang="zh-CN" altLang="en-US"/>
          </a:p>
        </p:txBody>
      </p:sp>
      <p:sp>
        <p:nvSpPr>
          <p:cNvPr id="29" name="下箭头 28"/>
          <p:cNvSpPr/>
          <p:nvPr/>
        </p:nvSpPr>
        <p:spPr>
          <a:xfrm>
            <a:off x="3979653" y="3456951"/>
            <a:ext cx="291173" cy="251172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3546484" y="3708123"/>
            <a:ext cx="1130878" cy="2950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Receive</a:t>
            </a:r>
            <a:endParaRPr lang="zh-CN" altLang="en-US"/>
          </a:p>
        </p:txBody>
      </p:sp>
      <p:sp>
        <p:nvSpPr>
          <p:cNvPr id="31" name="下箭头 30"/>
          <p:cNvSpPr/>
          <p:nvPr/>
        </p:nvSpPr>
        <p:spPr>
          <a:xfrm>
            <a:off x="3979653" y="4044042"/>
            <a:ext cx="291173" cy="251172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3672755" y="4325359"/>
            <a:ext cx="879900" cy="25577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Send</a:t>
            </a:r>
            <a:endParaRPr lang="zh-CN" altLang="en-US"/>
          </a:p>
        </p:txBody>
      </p:sp>
      <p:sp>
        <p:nvSpPr>
          <p:cNvPr id="33" name="下箭头 32"/>
          <p:cNvSpPr/>
          <p:nvPr/>
        </p:nvSpPr>
        <p:spPr>
          <a:xfrm>
            <a:off x="3980177" y="4616233"/>
            <a:ext cx="291173" cy="285985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3516861" y="4932361"/>
            <a:ext cx="1259579" cy="26832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ShutDown</a:t>
            </a:r>
            <a:endParaRPr lang="zh-CN" altLang="en-US"/>
          </a:p>
        </p:txBody>
      </p:sp>
      <p:sp>
        <p:nvSpPr>
          <p:cNvPr id="35" name="下箭头 34"/>
          <p:cNvSpPr/>
          <p:nvPr/>
        </p:nvSpPr>
        <p:spPr>
          <a:xfrm>
            <a:off x="3967585" y="5237519"/>
            <a:ext cx="291173" cy="251172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3580303" y="6071493"/>
            <a:ext cx="1075088" cy="2555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Close</a:t>
            </a:r>
            <a:endParaRPr lang="zh-CN" altLang="en-US"/>
          </a:p>
        </p:txBody>
      </p:sp>
      <p:sp>
        <p:nvSpPr>
          <p:cNvPr id="41" name="右箭头 40"/>
          <p:cNvSpPr/>
          <p:nvPr/>
        </p:nvSpPr>
        <p:spPr>
          <a:xfrm>
            <a:off x="3063338" y="1923753"/>
            <a:ext cx="2720513" cy="249171"/>
          </a:xfrm>
          <a:prstGeom prst="rightArrow">
            <a:avLst/>
          </a:prstGeom>
          <a:solidFill>
            <a:srgbClr val="0070C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下箭头 42"/>
          <p:cNvSpPr/>
          <p:nvPr/>
        </p:nvSpPr>
        <p:spPr>
          <a:xfrm>
            <a:off x="5783851" y="1930605"/>
            <a:ext cx="291173" cy="3136184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5531553" y="5225172"/>
            <a:ext cx="879900" cy="25577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close</a:t>
            </a:r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3591920" y="2504550"/>
            <a:ext cx="1130878" cy="295037"/>
          </a:xfrm>
          <a:prstGeom prst="roundRect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Accept</a:t>
            </a:r>
            <a:endParaRPr lang="zh-CN" altLang="en-US"/>
          </a:p>
        </p:txBody>
      </p:sp>
      <p:sp>
        <p:nvSpPr>
          <p:cNvPr id="48" name="下箭头 47"/>
          <p:cNvSpPr/>
          <p:nvPr/>
        </p:nvSpPr>
        <p:spPr>
          <a:xfrm>
            <a:off x="3998175" y="2848767"/>
            <a:ext cx="291173" cy="251172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下箭头 48"/>
          <p:cNvSpPr/>
          <p:nvPr/>
        </p:nvSpPr>
        <p:spPr>
          <a:xfrm>
            <a:off x="2198917" y="4651064"/>
            <a:ext cx="327195" cy="295061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1826036" y="4946125"/>
            <a:ext cx="1229412" cy="29203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ShutDown</a:t>
            </a:r>
            <a:endParaRPr lang="zh-CN" altLang="en-US"/>
          </a:p>
        </p:txBody>
      </p:sp>
      <p:sp>
        <p:nvSpPr>
          <p:cNvPr id="51" name="下箭头 50"/>
          <p:cNvSpPr/>
          <p:nvPr/>
        </p:nvSpPr>
        <p:spPr>
          <a:xfrm>
            <a:off x="2230399" y="5270839"/>
            <a:ext cx="291173" cy="25117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圆角矩形 51"/>
          <p:cNvSpPr/>
          <p:nvPr/>
        </p:nvSpPr>
        <p:spPr>
          <a:xfrm>
            <a:off x="1849382" y="6067803"/>
            <a:ext cx="1075088" cy="2555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Close</a:t>
            </a:r>
            <a:endParaRPr lang="zh-CN" altLang="en-US"/>
          </a:p>
        </p:txBody>
      </p:sp>
      <p:sp>
        <p:nvSpPr>
          <p:cNvPr id="53" name="右箭头 52"/>
          <p:cNvSpPr/>
          <p:nvPr/>
        </p:nvSpPr>
        <p:spPr>
          <a:xfrm>
            <a:off x="2942474" y="3677979"/>
            <a:ext cx="406492" cy="323614"/>
          </a:xfrm>
          <a:prstGeom prst="rightArrow">
            <a:avLst/>
          </a:prstGeom>
          <a:solidFill>
            <a:srgbClr val="FFFF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右箭头 53"/>
          <p:cNvSpPr/>
          <p:nvPr/>
        </p:nvSpPr>
        <p:spPr>
          <a:xfrm flipH="1">
            <a:off x="2948159" y="4288454"/>
            <a:ext cx="410855" cy="363281"/>
          </a:xfrm>
          <a:prstGeom prst="rightArrow">
            <a:avLst/>
          </a:prstGeom>
          <a:solidFill>
            <a:srgbClr val="FFFF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流程图: 终止 55"/>
          <p:cNvSpPr/>
          <p:nvPr/>
        </p:nvSpPr>
        <p:spPr>
          <a:xfrm>
            <a:off x="1790159" y="3036749"/>
            <a:ext cx="1275681" cy="295061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连接成功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下箭头 56"/>
          <p:cNvSpPr/>
          <p:nvPr/>
        </p:nvSpPr>
        <p:spPr>
          <a:xfrm>
            <a:off x="2207403" y="2274931"/>
            <a:ext cx="327195" cy="73167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圆角右箭头 57"/>
          <p:cNvSpPr/>
          <p:nvPr/>
        </p:nvSpPr>
        <p:spPr>
          <a:xfrm rot="16200000" flipH="1">
            <a:off x="2771267" y="2210996"/>
            <a:ext cx="418095" cy="1121103"/>
          </a:xfrm>
          <a:prstGeom prst="bentArrow">
            <a:avLst>
              <a:gd name="adj1" fmla="val 38251"/>
              <a:gd name="adj2" fmla="val 50000"/>
              <a:gd name="adj3" fmla="val 25000"/>
              <a:gd name="adj4" fmla="val 57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圆角右箭头 2"/>
          <p:cNvSpPr/>
          <p:nvPr/>
        </p:nvSpPr>
        <p:spPr>
          <a:xfrm rot="16200000" flipH="1">
            <a:off x="4913185" y="1668127"/>
            <a:ext cx="389603" cy="1351729"/>
          </a:xfrm>
          <a:prstGeom prst="bentArrow">
            <a:avLst>
              <a:gd name="adj1" fmla="val 38251"/>
              <a:gd name="adj2" fmla="val 44842"/>
              <a:gd name="adj3" fmla="val 25000"/>
              <a:gd name="adj4" fmla="val 46684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9" name="右箭头 58"/>
          <p:cNvSpPr/>
          <p:nvPr/>
        </p:nvSpPr>
        <p:spPr>
          <a:xfrm flipH="1">
            <a:off x="6037748" y="2364151"/>
            <a:ext cx="835165" cy="318386"/>
          </a:xfrm>
          <a:prstGeom prst="rightArrow">
            <a:avLst/>
          </a:prstGeom>
          <a:solidFill>
            <a:srgbClr val="0070C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圆角右箭头 59"/>
          <p:cNvSpPr/>
          <p:nvPr/>
        </p:nvSpPr>
        <p:spPr>
          <a:xfrm rot="16200000" flipH="1" flipV="1">
            <a:off x="6382985" y="2429343"/>
            <a:ext cx="389603" cy="1120269"/>
          </a:xfrm>
          <a:prstGeom prst="bentArrow">
            <a:avLst>
              <a:gd name="adj1" fmla="val 38251"/>
              <a:gd name="adj2" fmla="val 44842"/>
              <a:gd name="adj3" fmla="val 25000"/>
              <a:gd name="adj4" fmla="val 46684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流程图: 终止 61"/>
          <p:cNvSpPr/>
          <p:nvPr/>
        </p:nvSpPr>
        <p:spPr>
          <a:xfrm>
            <a:off x="1781922" y="5501714"/>
            <a:ext cx="1275681" cy="295061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断开成功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下箭头 62"/>
          <p:cNvSpPr/>
          <p:nvPr/>
        </p:nvSpPr>
        <p:spPr>
          <a:xfrm>
            <a:off x="2242125" y="5815120"/>
            <a:ext cx="291173" cy="25117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流程图: 终止 63"/>
          <p:cNvSpPr/>
          <p:nvPr/>
        </p:nvSpPr>
        <p:spPr>
          <a:xfrm>
            <a:off x="3501740" y="5492219"/>
            <a:ext cx="1275681" cy="295061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断开成功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下箭头 64"/>
          <p:cNvSpPr/>
          <p:nvPr/>
        </p:nvSpPr>
        <p:spPr>
          <a:xfrm>
            <a:off x="3957192" y="5806838"/>
            <a:ext cx="291173" cy="251172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1296807" y="3609225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数据传输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285989" y="1924888"/>
            <a:ext cx="461665" cy="10941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建立连接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289418" y="4888593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断开连接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174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圆角矩形 45"/>
          <p:cNvSpPr/>
          <p:nvPr/>
        </p:nvSpPr>
        <p:spPr>
          <a:xfrm>
            <a:off x="6989763" y="74399"/>
            <a:ext cx="5174474" cy="6749095"/>
          </a:xfrm>
          <a:prstGeom prst="roundRect">
            <a:avLst>
              <a:gd name="adj" fmla="val 44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209032" y="2680414"/>
            <a:ext cx="3043316" cy="2400613"/>
          </a:xfrm>
          <a:prstGeom prst="roundRect">
            <a:avLst>
              <a:gd name="adj" fmla="val 10227"/>
            </a:avLst>
          </a:prstGeom>
          <a:solidFill>
            <a:srgbClr val="A7CBFB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3718689" y="2854612"/>
            <a:ext cx="1839413" cy="1908924"/>
          </a:xfrm>
          <a:prstGeom prst="roundRect">
            <a:avLst/>
          </a:prstGeom>
          <a:ln w="28575"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3808179" y="3282413"/>
            <a:ext cx="1639982" cy="401631"/>
          </a:xfrm>
          <a:prstGeom prst="roundRect">
            <a:avLst>
              <a:gd name="adj" fmla="val 11789"/>
            </a:avLst>
          </a:prstGeom>
          <a:ln w="38100">
            <a:solidFill>
              <a:srgbClr val="0920FB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三次</a:t>
            </a:r>
            <a:r>
              <a:rPr lang="zh-CN" altLang="en-US" smtClean="0"/>
              <a:t>握手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3082930" y="2919019"/>
            <a:ext cx="393106" cy="193989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Socket</a:t>
            </a:r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flipH="1" flipV="1">
            <a:off x="2948353" y="2814304"/>
            <a:ext cx="14532" cy="1977254"/>
          </a:xfrm>
          <a:prstGeom prst="line">
            <a:avLst/>
          </a:prstGeom>
          <a:ln w="5715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287506" y="3441649"/>
            <a:ext cx="684027" cy="424560"/>
          </a:xfrm>
          <a:prstGeom prst="roundRect">
            <a:avLst/>
          </a:prstGeom>
          <a:ln w="28575">
            <a:solidFill>
              <a:srgbClr val="0920F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FFFF00"/>
                </a:solidFill>
              </a:rPr>
              <a:t>数据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3808179" y="3844361"/>
            <a:ext cx="1639982" cy="432916"/>
          </a:xfrm>
          <a:prstGeom prst="roundRect">
            <a:avLst>
              <a:gd name="adj" fmla="val 11789"/>
            </a:avLst>
          </a:prstGeom>
          <a:ln w="38100">
            <a:solidFill>
              <a:srgbClr val="0920FB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四次挥手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335461" y="432862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/>
              <a:t>TCP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701" y="238339"/>
            <a:ext cx="4794208" cy="3051372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701" y="3360171"/>
            <a:ext cx="4834342" cy="3350749"/>
          </a:xfrm>
          <a:prstGeom prst="rect">
            <a:avLst/>
          </a:prstGeom>
        </p:spPr>
      </p:pic>
      <p:sp>
        <p:nvSpPr>
          <p:cNvPr id="32" name="梯形 31"/>
          <p:cNvSpPr/>
          <p:nvPr/>
        </p:nvSpPr>
        <p:spPr>
          <a:xfrm rot="14112919">
            <a:off x="5551569" y="1126115"/>
            <a:ext cx="1815756" cy="2873353"/>
          </a:xfrm>
          <a:custGeom>
            <a:avLst/>
            <a:gdLst>
              <a:gd name="connsiteX0" fmla="*/ 0 w 982766"/>
              <a:gd name="connsiteY0" fmla="*/ 1091940 h 1091940"/>
              <a:gd name="connsiteX1" fmla="*/ 401833 w 982766"/>
              <a:gd name="connsiteY1" fmla="*/ 0 h 1091940"/>
              <a:gd name="connsiteX2" fmla="*/ 580933 w 982766"/>
              <a:gd name="connsiteY2" fmla="*/ 0 h 1091940"/>
              <a:gd name="connsiteX3" fmla="*/ 982766 w 982766"/>
              <a:gd name="connsiteY3" fmla="*/ 1091940 h 1091940"/>
              <a:gd name="connsiteX4" fmla="*/ 0 w 982766"/>
              <a:gd name="connsiteY4" fmla="*/ 1091940 h 1091940"/>
              <a:gd name="connsiteX0" fmla="*/ 0 w 1625874"/>
              <a:gd name="connsiteY0" fmla="*/ 1091940 h 2173373"/>
              <a:gd name="connsiteX1" fmla="*/ 401833 w 1625874"/>
              <a:gd name="connsiteY1" fmla="*/ 0 h 2173373"/>
              <a:gd name="connsiteX2" fmla="*/ 580933 w 1625874"/>
              <a:gd name="connsiteY2" fmla="*/ 0 h 2173373"/>
              <a:gd name="connsiteX3" fmla="*/ 1625874 w 1625874"/>
              <a:gd name="connsiteY3" fmla="*/ 2173373 h 2173373"/>
              <a:gd name="connsiteX4" fmla="*/ 0 w 1625874"/>
              <a:gd name="connsiteY4" fmla="*/ 1091940 h 2173373"/>
              <a:gd name="connsiteX0" fmla="*/ 0 w 2199217"/>
              <a:gd name="connsiteY0" fmla="*/ 1091940 h 2935811"/>
              <a:gd name="connsiteX1" fmla="*/ 401833 w 2199217"/>
              <a:gd name="connsiteY1" fmla="*/ 0 h 2935811"/>
              <a:gd name="connsiteX2" fmla="*/ 580933 w 2199217"/>
              <a:gd name="connsiteY2" fmla="*/ 0 h 2935811"/>
              <a:gd name="connsiteX3" fmla="*/ 2199217 w 2199217"/>
              <a:gd name="connsiteY3" fmla="*/ 2935811 h 2935811"/>
              <a:gd name="connsiteX4" fmla="*/ 0 w 2199217"/>
              <a:gd name="connsiteY4" fmla="*/ 1091940 h 2935811"/>
              <a:gd name="connsiteX0" fmla="*/ 0 w 2273191"/>
              <a:gd name="connsiteY0" fmla="*/ 1737703 h 2935811"/>
              <a:gd name="connsiteX1" fmla="*/ 475807 w 2273191"/>
              <a:gd name="connsiteY1" fmla="*/ 0 h 2935811"/>
              <a:gd name="connsiteX2" fmla="*/ 654907 w 2273191"/>
              <a:gd name="connsiteY2" fmla="*/ 0 h 2935811"/>
              <a:gd name="connsiteX3" fmla="*/ 2273191 w 2273191"/>
              <a:gd name="connsiteY3" fmla="*/ 2935811 h 2935811"/>
              <a:gd name="connsiteX4" fmla="*/ 0 w 2273191"/>
              <a:gd name="connsiteY4" fmla="*/ 1737703 h 2935811"/>
              <a:gd name="connsiteX0" fmla="*/ 0 w 2273191"/>
              <a:gd name="connsiteY0" fmla="*/ 1846681 h 3044789"/>
              <a:gd name="connsiteX1" fmla="*/ 475807 w 2273191"/>
              <a:gd name="connsiteY1" fmla="*/ 108978 h 3044789"/>
              <a:gd name="connsiteX2" fmla="*/ 782631 w 2273191"/>
              <a:gd name="connsiteY2" fmla="*/ 0 h 3044789"/>
              <a:gd name="connsiteX3" fmla="*/ 2273191 w 2273191"/>
              <a:gd name="connsiteY3" fmla="*/ 3044789 h 3044789"/>
              <a:gd name="connsiteX4" fmla="*/ 0 w 2273191"/>
              <a:gd name="connsiteY4" fmla="*/ 1846681 h 3044789"/>
              <a:gd name="connsiteX0" fmla="*/ 0 w 2273191"/>
              <a:gd name="connsiteY0" fmla="*/ 1887238 h 3085346"/>
              <a:gd name="connsiteX1" fmla="*/ 590083 w 2273191"/>
              <a:gd name="connsiteY1" fmla="*/ 0 h 3085346"/>
              <a:gd name="connsiteX2" fmla="*/ 782631 w 2273191"/>
              <a:gd name="connsiteY2" fmla="*/ 40557 h 3085346"/>
              <a:gd name="connsiteX3" fmla="*/ 2273191 w 2273191"/>
              <a:gd name="connsiteY3" fmla="*/ 3085346 h 3085346"/>
              <a:gd name="connsiteX4" fmla="*/ 0 w 2273191"/>
              <a:gd name="connsiteY4" fmla="*/ 1887238 h 3085346"/>
              <a:gd name="connsiteX0" fmla="*/ 0 w 2036067"/>
              <a:gd name="connsiteY0" fmla="*/ 1635744 h 3085346"/>
              <a:gd name="connsiteX1" fmla="*/ 352959 w 2036067"/>
              <a:gd name="connsiteY1" fmla="*/ 0 h 3085346"/>
              <a:gd name="connsiteX2" fmla="*/ 545507 w 2036067"/>
              <a:gd name="connsiteY2" fmla="*/ 40557 h 3085346"/>
              <a:gd name="connsiteX3" fmla="*/ 2036067 w 2036067"/>
              <a:gd name="connsiteY3" fmla="*/ 3085346 h 3085346"/>
              <a:gd name="connsiteX4" fmla="*/ 0 w 2036067"/>
              <a:gd name="connsiteY4" fmla="*/ 1635744 h 3085346"/>
              <a:gd name="connsiteX0" fmla="*/ 0 w 2036067"/>
              <a:gd name="connsiteY0" fmla="*/ 1635744 h 3085346"/>
              <a:gd name="connsiteX1" fmla="*/ 352959 w 2036067"/>
              <a:gd name="connsiteY1" fmla="*/ 0 h 3085346"/>
              <a:gd name="connsiteX2" fmla="*/ 901316 w 2036067"/>
              <a:gd name="connsiteY2" fmla="*/ 277304 h 3085346"/>
              <a:gd name="connsiteX3" fmla="*/ 2036067 w 2036067"/>
              <a:gd name="connsiteY3" fmla="*/ 3085346 h 3085346"/>
              <a:gd name="connsiteX4" fmla="*/ 0 w 2036067"/>
              <a:gd name="connsiteY4" fmla="*/ 1635744 h 3085346"/>
              <a:gd name="connsiteX0" fmla="*/ 0 w 2036067"/>
              <a:gd name="connsiteY0" fmla="*/ 1565724 h 3015326"/>
              <a:gd name="connsiteX1" fmla="*/ 543640 w 2036067"/>
              <a:gd name="connsiteY1" fmla="*/ 0 h 3015326"/>
              <a:gd name="connsiteX2" fmla="*/ 901316 w 2036067"/>
              <a:gd name="connsiteY2" fmla="*/ 207284 h 3015326"/>
              <a:gd name="connsiteX3" fmla="*/ 2036067 w 2036067"/>
              <a:gd name="connsiteY3" fmla="*/ 3015326 h 3015326"/>
              <a:gd name="connsiteX4" fmla="*/ 0 w 2036067"/>
              <a:gd name="connsiteY4" fmla="*/ 1565724 h 3015326"/>
              <a:gd name="connsiteX0" fmla="*/ 0 w 2036067"/>
              <a:gd name="connsiteY0" fmla="*/ 1565724 h 3015326"/>
              <a:gd name="connsiteX1" fmla="*/ 543640 w 2036067"/>
              <a:gd name="connsiteY1" fmla="*/ 0 h 3015326"/>
              <a:gd name="connsiteX2" fmla="*/ 872064 w 2036067"/>
              <a:gd name="connsiteY2" fmla="*/ 249397 h 3015326"/>
              <a:gd name="connsiteX3" fmla="*/ 2036067 w 2036067"/>
              <a:gd name="connsiteY3" fmla="*/ 3015326 h 3015326"/>
              <a:gd name="connsiteX4" fmla="*/ 0 w 2036067"/>
              <a:gd name="connsiteY4" fmla="*/ 1565724 h 3015326"/>
              <a:gd name="connsiteX0" fmla="*/ 0 w 1801719"/>
              <a:gd name="connsiteY0" fmla="*/ 1565724 h 2873353"/>
              <a:gd name="connsiteX1" fmla="*/ 543640 w 1801719"/>
              <a:gd name="connsiteY1" fmla="*/ 0 h 2873353"/>
              <a:gd name="connsiteX2" fmla="*/ 872064 w 1801719"/>
              <a:gd name="connsiteY2" fmla="*/ 249397 h 2873353"/>
              <a:gd name="connsiteX3" fmla="*/ 1801719 w 1801719"/>
              <a:gd name="connsiteY3" fmla="*/ 2873353 h 2873353"/>
              <a:gd name="connsiteX4" fmla="*/ 0 w 1801719"/>
              <a:gd name="connsiteY4" fmla="*/ 1565724 h 2873353"/>
              <a:gd name="connsiteX0" fmla="*/ 0 w 1815756"/>
              <a:gd name="connsiteY0" fmla="*/ 1555974 h 2873353"/>
              <a:gd name="connsiteX1" fmla="*/ 557677 w 1815756"/>
              <a:gd name="connsiteY1" fmla="*/ 0 h 2873353"/>
              <a:gd name="connsiteX2" fmla="*/ 886101 w 1815756"/>
              <a:gd name="connsiteY2" fmla="*/ 249397 h 2873353"/>
              <a:gd name="connsiteX3" fmla="*/ 1815756 w 1815756"/>
              <a:gd name="connsiteY3" fmla="*/ 2873353 h 2873353"/>
              <a:gd name="connsiteX4" fmla="*/ 0 w 1815756"/>
              <a:gd name="connsiteY4" fmla="*/ 1555974 h 287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5756" h="2873353">
                <a:moveTo>
                  <a:pt x="0" y="1555974"/>
                </a:moveTo>
                <a:lnTo>
                  <a:pt x="557677" y="0"/>
                </a:lnTo>
                <a:lnTo>
                  <a:pt x="886101" y="249397"/>
                </a:lnTo>
                <a:lnTo>
                  <a:pt x="1815756" y="2873353"/>
                </a:lnTo>
                <a:lnTo>
                  <a:pt x="0" y="1555974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梯形 31"/>
          <p:cNvSpPr/>
          <p:nvPr/>
        </p:nvSpPr>
        <p:spPr>
          <a:xfrm rot="14112919">
            <a:off x="5241278" y="4054076"/>
            <a:ext cx="3121739" cy="1591576"/>
          </a:xfrm>
          <a:custGeom>
            <a:avLst/>
            <a:gdLst>
              <a:gd name="connsiteX0" fmla="*/ 0 w 982766"/>
              <a:gd name="connsiteY0" fmla="*/ 1091940 h 1091940"/>
              <a:gd name="connsiteX1" fmla="*/ 401833 w 982766"/>
              <a:gd name="connsiteY1" fmla="*/ 0 h 1091940"/>
              <a:gd name="connsiteX2" fmla="*/ 580933 w 982766"/>
              <a:gd name="connsiteY2" fmla="*/ 0 h 1091940"/>
              <a:gd name="connsiteX3" fmla="*/ 982766 w 982766"/>
              <a:gd name="connsiteY3" fmla="*/ 1091940 h 1091940"/>
              <a:gd name="connsiteX4" fmla="*/ 0 w 982766"/>
              <a:gd name="connsiteY4" fmla="*/ 1091940 h 1091940"/>
              <a:gd name="connsiteX0" fmla="*/ 0 w 1625874"/>
              <a:gd name="connsiteY0" fmla="*/ 1091940 h 2173373"/>
              <a:gd name="connsiteX1" fmla="*/ 401833 w 1625874"/>
              <a:gd name="connsiteY1" fmla="*/ 0 h 2173373"/>
              <a:gd name="connsiteX2" fmla="*/ 580933 w 1625874"/>
              <a:gd name="connsiteY2" fmla="*/ 0 h 2173373"/>
              <a:gd name="connsiteX3" fmla="*/ 1625874 w 1625874"/>
              <a:gd name="connsiteY3" fmla="*/ 2173373 h 2173373"/>
              <a:gd name="connsiteX4" fmla="*/ 0 w 1625874"/>
              <a:gd name="connsiteY4" fmla="*/ 1091940 h 2173373"/>
              <a:gd name="connsiteX0" fmla="*/ 0 w 2199217"/>
              <a:gd name="connsiteY0" fmla="*/ 1091940 h 2935811"/>
              <a:gd name="connsiteX1" fmla="*/ 401833 w 2199217"/>
              <a:gd name="connsiteY1" fmla="*/ 0 h 2935811"/>
              <a:gd name="connsiteX2" fmla="*/ 580933 w 2199217"/>
              <a:gd name="connsiteY2" fmla="*/ 0 h 2935811"/>
              <a:gd name="connsiteX3" fmla="*/ 2199217 w 2199217"/>
              <a:gd name="connsiteY3" fmla="*/ 2935811 h 2935811"/>
              <a:gd name="connsiteX4" fmla="*/ 0 w 2199217"/>
              <a:gd name="connsiteY4" fmla="*/ 1091940 h 2935811"/>
              <a:gd name="connsiteX0" fmla="*/ 0 w 2273191"/>
              <a:gd name="connsiteY0" fmla="*/ 1737703 h 2935811"/>
              <a:gd name="connsiteX1" fmla="*/ 475807 w 2273191"/>
              <a:gd name="connsiteY1" fmla="*/ 0 h 2935811"/>
              <a:gd name="connsiteX2" fmla="*/ 654907 w 2273191"/>
              <a:gd name="connsiteY2" fmla="*/ 0 h 2935811"/>
              <a:gd name="connsiteX3" fmla="*/ 2273191 w 2273191"/>
              <a:gd name="connsiteY3" fmla="*/ 2935811 h 2935811"/>
              <a:gd name="connsiteX4" fmla="*/ 0 w 2273191"/>
              <a:gd name="connsiteY4" fmla="*/ 1737703 h 2935811"/>
              <a:gd name="connsiteX0" fmla="*/ 0 w 2273191"/>
              <a:gd name="connsiteY0" fmla="*/ 1846681 h 3044789"/>
              <a:gd name="connsiteX1" fmla="*/ 475807 w 2273191"/>
              <a:gd name="connsiteY1" fmla="*/ 108978 h 3044789"/>
              <a:gd name="connsiteX2" fmla="*/ 782631 w 2273191"/>
              <a:gd name="connsiteY2" fmla="*/ 0 h 3044789"/>
              <a:gd name="connsiteX3" fmla="*/ 2273191 w 2273191"/>
              <a:gd name="connsiteY3" fmla="*/ 3044789 h 3044789"/>
              <a:gd name="connsiteX4" fmla="*/ 0 w 2273191"/>
              <a:gd name="connsiteY4" fmla="*/ 1846681 h 3044789"/>
              <a:gd name="connsiteX0" fmla="*/ 0 w 2273191"/>
              <a:gd name="connsiteY0" fmla="*/ 1887238 h 3085346"/>
              <a:gd name="connsiteX1" fmla="*/ 590083 w 2273191"/>
              <a:gd name="connsiteY1" fmla="*/ 0 h 3085346"/>
              <a:gd name="connsiteX2" fmla="*/ 782631 w 2273191"/>
              <a:gd name="connsiteY2" fmla="*/ 40557 h 3085346"/>
              <a:gd name="connsiteX3" fmla="*/ 2273191 w 2273191"/>
              <a:gd name="connsiteY3" fmla="*/ 3085346 h 3085346"/>
              <a:gd name="connsiteX4" fmla="*/ 0 w 2273191"/>
              <a:gd name="connsiteY4" fmla="*/ 1887238 h 3085346"/>
              <a:gd name="connsiteX0" fmla="*/ 0 w 1494828"/>
              <a:gd name="connsiteY0" fmla="*/ 1887238 h 3127370"/>
              <a:gd name="connsiteX1" fmla="*/ 590083 w 1494828"/>
              <a:gd name="connsiteY1" fmla="*/ 0 h 3127370"/>
              <a:gd name="connsiteX2" fmla="*/ 782631 w 1494828"/>
              <a:gd name="connsiteY2" fmla="*/ 40557 h 3127370"/>
              <a:gd name="connsiteX3" fmla="*/ 1494828 w 1494828"/>
              <a:gd name="connsiteY3" fmla="*/ 3127370 h 3127370"/>
              <a:gd name="connsiteX4" fmla="*/ 0 w 1494828"/>
              <a:gd name="connsiteY4" fmla="*/ 1887238 h 3127370"/>
              <a:gd name="connsiteX0" fmla="*/ 0 w 2340012"/>
              <a:gd name="connsiteY0" fmla="*/ 1456233 h 3127370"/>
              <a:gd name="connsiteX1" fmla="*/ 1435267 w 2340012"/>
              <a:gd name="connsiteY1" fmla="*/ 0 h 3127370"/>
              <a:gd name="connsiteX2" fmla="*/ 1627815 w 2340012"/>
              <a:gd name="connsiteY2" fmla="*/ 40557 h 3127370"/>
              <a:gd name="connsiteX3" fmla="*/ 2340012 w 2340012"/>
              <a:gd name="connsiteY3" fmla="*/ 3127370 h 3127370"/>
              <a:gd name="connsiteX4" fmla="*/ 0 w 2340012"/>
              <a:gd name="connsiteY4" fmla="*/ 1456233 h 3127370"/>
              <a:gd name="connsiteX0" fmla="*/ 0 w 2887012"/>
              <a:gd name="connsiteY0" fmla="*/ 1456233 h 3127370"/>
              <a:gd name="connsiteX1" fmla="*/ 1435267 w 2887012"/>
              <a:gd name="connsiteY1" fmla="*/ 0 h 3127370"/>
              <a:gd name="connsiteX2" fmla="*/ 2887012 w 2887012"/>
              <a:gd name="connsiteY2" fmla="*/ 1508317 h 3127370"/>
              <a:gd name="connsiteX3" fmla="*/ 2340012 w 2887012"/>
              <a:gd name="connsiteY3" fmla="*/ 3127370 h 3127370"/>
              <a:gd name="connsiteX4" fmla="*/ 0 w 2887012"/>
              <a:gd name="connsiteY4" fmla="*/ 1456233 h 3127370"/>
              <a:gd name="connsiteX0" fmla="*/ 0 w 2887012"/>
              <a:gd name="connsiteY0" fmla="*/ 133932 h 1805069"/>
              <a:gd name="connsiteX1" fmla="*/ 2649830 w 2887012"/>
              <a:gd name="connsiteY1" fmla="*/ 0 h 1805069"/>
              <a:gd name="connsiteX2" fmla="*/ 2887012 w 2887012"/>
              <a:gd name="connsiteY2" fmla="*/ 186016 h 1805069"/>
              <a:gd name="connsiteX3" fmla="*/ 2340012 w 2887012"/>
              <a:gd name="connsiteY3" fmla="*/ 1805069 h 1805069"/>
              <a:gd name="connsiteX4" fmla="*/ 0 w 2887012"/>
              <a:gd name="connsiteY4" fmla="*/ 133932 h 1805069"/>
              <a:gd name="connsiteX0" fmla="*/ 0 w 2887012"/>
              <a:gd name="connsiteY0" fmla="*/ 217402 h 1888539"/>
              <a:gd name="connsiteX1" fmla="*/ 2499705 w 2887012"/>
              <a:gd name="connsiteY1" fmla="*/ 0 h 1888539"/>
              <a:gd name="connsiteX2" fmla="*/ 2887012 w 2887012"/>
              <a:gd name="connsiteY2" fmla="*/ 269486 h 1888539"/>
              <a:gd name="connsiteX3" fmla="*/ 2340012 w 2887012"/>
              <a:gd name="connsiteY3" fmla="*/ 1888539 h 1888539"/>
              <a:gd name="connsiteX4" fmla="*/ 0 w 2887012"/>
              <a:gd name="connsiteY4" fmla="*/ 217402 h 1888539"/>
              <a:gd name="connsiteX0" fmla="*/ 0 w 2861670"/>
              <a:gd name="connsiteY0" fmla="*/ 217402 h 1888539"/>
              <a:gd name="connsiteX1" fmla="*/ 2499705 w 2861670"/>
              <a:gd name="connsiteY1" fmla="*/ 0 h 1888539"/>
              <a:gd name="connsiteX2" fmla="*/ 2861670 w 2861670"/>
              <a:gd name="connsiteY2" fmla="*/ 231071 h 1888539"/>
              <a:gd name="connsiteX3" fmla="*/ 2340012 w 2861670"/>
              <a:gd name="connsiteY3" fmla="*/ 1888539 h 1888539"/>
              <a:gd name="connsiteX4" fmla="*/ 0 w 2861670"/>
              <a:gd name="connsiteY4" fmla="*/ 217402 h 1888539"/>
              <a:gd name="connsiteX0" fmla="*/ 0 w 2833007"/>
              <a:gd name="connsiteY0" fmla="*/ 217402 h 1888539"/>
              <a:gd name="connsiteX1" fmla="*/ 2499705 w 2833007"/>
              <a:gd name="connsiteY1" fmla="*/ 0 h 1888539"/>
              <a:gd name="connsiteX2" fmla="*/ 2833007 w 2833007"/>
              <a:gd name="connsiteY2" fmla="*/ 242377 h 1888539"/>
              <a:gd name="connsiteX3" fmla="*/ 2340012 w 2833007"/>
              <a:gd name="connsiteY3" fmla="*/ 1888539 h 1888539"/>
              <a:gd name="connsiteX4" fmla="*/ 0 w 2833007"/>
              <a:gd name="connsiteY4" fmla="*/ 217402 h 1888539"/>
              <a:gd name="connsiteX0" fmla="*/ 0 w 3283169"/>
              <a:gd name="connsiteY0" fmla="*/ 217402 h 1888539"/>
              <a:gd name="connsiteX1" fmla="*/ 2499705 w 3283169"/>
              <a:gd name="connsiteY1" fmla="*/ 0 h 1888539"/>
              <a:gd name="connsiteX2" fmla="*/ 3283169 w 3283169"/>
              <a:gd name="connsiteY2" fmla="*/ 627905 h 1888539"/>
              <a:gd name="connsiteX3" fmla="*/ 2340012 w 3283169"/>
              <a:gd name="connsiteY3" fmla="*/ 1888539 h 1888539"/>
              <a:gd name="connsiteX4" fmla="*/ 0 w 3283169"/>
              <a:gd name="connsiteY4" fmla="*/ 217402 h 1888539"/>
              <a:gd name="connsiteX0" fmla="*/ 0 w 3283169"/>
              <a:gd name="connsiteY0" fmla="*/ 0 h 1671137"/>
              <a:gd name="connsiteX1" fmla="*/ 2982229 w 3283169"/>
              <a:gd name="connsiteY1" fmla="*/ 211415 h 1671137"/>
              <a:gd name="connsiteX2" fmla="*/ 3283169 w 3283169"/>
              <a:gd name="connsiteY2" fmla="*/ 410503 h 1671137"/>
              <a:gd name="connsiteX3" fmla="*/ 2340012 w 3283169"/>
              <a:gd name="connsiteY3" fmla="*/ 1671137 h 1671137"/>
              <a:gd name="connsiteX4" fmla="*/ 0 w 3283169"/>
              <a:gd name="connsiteY4" fmla="*/ 0 h 1671137"/>
              <a:gd name="connsiteX0" fmla="*/ 0 w 3283169"/>
              <a:gd name="connsiteY0" fmla="*/ 0 h 1703710"/>
              <a:gd name="connsiteX1" fmla="*/ 2982229 w 3283169"/>
              <a:gd name="connsiteY1" fmla="*/ 211415 h 1703710"/>
              <a:gd name="connsiteX2" fmla="*/ 3283169 w 3283169"/>
              <a:gd name="connsiteY2" fmla="*/ 410503 h 1703710"/>
              <a:gd name="connsiteX3" fmla="*/ 2431845 w 3283169"/>
              <a:gd name="connsiteY3" fmla="*/ 1703710 h 1703710"/>
              <a:gd name="connsiteX4" fmla="*/ 0 w 3283169"/>
              <a:gd name="connsiteY4" fmla="*/ 0 h 1703710"/>
              <a:gd name="connsiteX0" fmla="*/ 0 w 3283169"/>
              <a:gd name="connsiteY0" fmla="*/ 0 h 1703709"/>
              <a:gd name="connsiteX1" fmla="*/ 2982229 w 3283169"/>
              <a:gd name="connsiteY1" fmla="*/ 211414 h 1703709"/>
              <a:gd name="connsiteX2" fmla="*/ 3283169 w 3283169"/>
              <a:gd name="connsiteY2" fmla="*/ 410502 h 1703709"/>
              <a:gd name="connsiteX3" fmla="*/ 2431845 w 3283169"/>
              <a:gd name="connsiteY3" fmla="*/ 1703709 h 1703709"/>
              <a:gd name="connsiteX4" fmla="*/ 0 w 3283169"/>
              <a:gd name="connsiteY4" fmla="*/ 0 h 1703709"/>
              <a:gd name="connsiteX0" fmla="*/ 0 w 3121739"/>
              <a:gd name="connsiteY0" fmla="*/ 0 h 1591576"/>
              <a:gd name="connsiteX1" fmla="*/ 2820799 w 3121739"/>
              <a:gd name="connsiteY1" fmla="*/ 99281 h 1591576"/>
              <a:gd name="connsiteX2" fmla="*/ 3121739 w 3121739"/>
              <a:gd name="connsiteY2" fmla="*/ 298369 h 1591576"/>
              <a:gd name="connsiteX3" fmla="*/ 2270415 w 3121739"/>
              <a:gd name="connsiteY3" fmla="*/ 1591576 h 1591576"/>
              <a:gd name="connsiteX4" fmla="*/ 0 w 3121739"/>
              <a:gd name="connsiteY4" fmla="*/ 0 h 159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21739" h="1591576">
                <a:moveTo>
                  <a:pt x="0" y="0"/>
                </a:moveTo>
                <a:lnTo>
                  <a:pt x="2820799" y="99281"/>
                </a:lnTo>
                <a:lnTo>
                  <a:pt x="3121739" y="298369"/>
                </a:lnTo>
                <a:lnTo>
                  <a:pt x="2270415" y="1591576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1224133" y="3225036"/>
            <a:ext cx="1657884" cy="459008"/>
          </a:xfrm>
          <a:prstGeom prst="round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Connect</a:t>
            </a:r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1214186" y="3825731"/>
            <a:ext cx="1657884" cy="459008"/>
          </a:xfrm>
          <a:prstGeom prst="round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ShutDown</a:t>
            </a:r>
            <a:endParaRPr lang="zh-CN" altLang="en-US"/>
          </a:p>
        </p:txBody>
      </p:sp>
      <p:cxnSp>
        <p:nvCxnSpPr>
          <p:cNvPr id="38" name="直接连接符 37"/>
          <p:cNvCxnSpPr/>
          <p:nvPr/>
        </p:nvCxnSpPr>
        <p:spPr>
          <a:xfrm flipH="1" flipV="1">
            <a:off x="3564669" y="2826355"/>
            <a:ext cx="14532" cy="1977254"/>
          </a:xfrm>
          <a:prstGeom prst="line">
            <a:avLst/>
          </a:prstGeom>
          <a:ln w="571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任意多边形 41"/>
          <p:cNvSpPr/>
          <p:nvPr/>
        </p:nvSpPr>
        <p:spPr>
          <a:xfrm>
            <a:off x="1008405" y="3921817"/>
            <a:ext cx="5814667" cy="1960924"/>
          </a:xfrm>
          <a:custGeom>
            <a:avLst/>
            <a:gdLst>
              <a:gd name="connsiteX0" fmla="*/ 0 w 5866589"/>
              <a:gd name="connsiteY0" fmla="*/ 37364 h 1365357"/>
              <a:gd name="connsiteX1" fmla="*/ 3161943 w 5866589"/>
              <a:gd name="connsiteY1" fmla="*/ 20272 h 1365357"/>
              <a:gd name="connsiteX2" fmla="*/ 4332717 w 5866589"/>
              <a:gd name="connsiteY2" fmla="*/ 20272 h 1365357"/>
              <a:gd name="connsiteX3" fmla="*/ 4845465 w 5866589"/>
              <a:gd name="connsiteY3" fmla="*/ 285192 h 1365357"/>
              <a:gd name="connsiteX4" fmla="*/ 5776957 w 5866589"/>
              <a:gd name="connsiteY4" fmla="*/ 1267958 h 1365357"/>
              <a:gd name="connsiteX5" fmla="*/ 5776957 w 5866589"/>
              <a:gd name="connsiteY5" fmla="*/ 1276504 h 1365357"/>
              <a:gd name="connsiteX0" fmla="*/ 0 w 5832405"/>
              <a:gd name="connsiteY0" fmla="*/ 0 h 1943290"/>
              <a:gd name="connsiteX1" fmla="*/ 3127759 w 5832405"/>
              <a:gd name="connsiteY1" fmla="*/ 598205 h 1943290"/>
              <a:gd name="connsiteX2" fmla="*/ 4298533 w 5832405"/>
              <a:gd name="connsiteY2" fmla="*/ 598205 h 1943290"/>
              <a:gd name="connsiteX3" fmla="*/ 4811281 w 5832405"/>
              <a:gd name="connsiteY3" fmla="*/ 863125 h 1943290"/>
              <a:gd name="connsiteX4" fmla="*/ 5742773 w 5832405"/>
              <a:gd name="connsiteY4" fmla="*/ 1845891 h 1943290"/>
              <a:gd name="connsiteX5" fmla="*/ 5742773 w 5832405"/>
              <a:gd name="connsiteY5" fmla="*/ 1854437 h 1943290"/>
              <a:gd name="connsiteX0" fmla="*/ 0 w 5832405"/>
              <a:gd name="connsiteY0" fmla="*/ 20975 h 1964265"/>
              <a:gd name="connsiteX1" fmla="*/ 3102122 w 5832405"/>
              <a:gd name="connsiteY1" fmla="*/ 20974 h 1964265"/>
              <a:gd name="connsiteX2" fmla="*/ 4298533 w 5832405"/>
              <a:gd name="connsiteY2" fmla="*/ 619180 h 1964265"/>
              <a:gd name="connsiteX3" fmla="*/ 4811281 w 5832405"/>
              <a:gd name="connsiteY3" fmla="*/ 884100 h 1964265"/>
              <a:gd name="connsiteX4" fmla="*/ 5742773 w 5832405"/>
              <a:gd name="connsiteY4" fmla="*/ 1866866 h 1964265"/>
              <a:gd name="connsiteX5" fmla="*/ 5742773 w 5832405"/>
              <a:gd name="connsiteY5" fmla="*/ 1875412 h 1964265"/>
              <a:gd name="connsiteX0" fmla="*/ 0 w 5832405"/>
              <a:gd name="connsiteY0" fmla="*/ 20975 h 1964265"/>
              <a:gd name="connsiteX1" fmla="*/ 3102122 w 5832405"/>
              <a:gd name="connsiteY1" fmla="*/ 20974 h 1964265"/>
              <a:gd name="connsiteX2" fmla="*/ 4298533 w 5832405"/>
              <a:gd name="connsiteY2" fmla="*/ 619180 h 1964265"/>
              <a:gd name="connsiteX3" fmla="*/ 4811281 w 5832405"/>
              <a:gd name="connsiteY3" fmla="*/ 884100 h 1964265"/>
              <a:gd name="connsiteX4" fmla="*/ 5742773 w 5832405"/>
              <a:gd name="connsiteY4" fmla="*/ 1866866 h 1964265"/>
              <a:gd name="connsiteX5" fmla="*/ 5742773 w 5832405"/>
              <a:gd name="connsiteY5" fmla="*/ 1875412 h 1964265"/>
              <a:gd name="connsiteX0" fmla="*/ 0 w 5832405"/>
              <a:gd name="connsiteY0" fmla="*/ 47650 h 1990940"/>
              <a:gd name="connsiteX1" fmla="*/ 3102122 w 5832405"/>
              <a:gd name="connsiteY1" fmla="*/ 47649 h 1990940"/>
              <a:gd name="connsiteX2" fmla="*/ 4298533 w 5832405"/>
              <a:gd name="connsiteY2" fmla="*/ 645855 h 1990940"/>
              <a:gd name="connsiteX3" fmla="*/ 4811281 w 5832405"/>
              <a:gd name="connsiteY3" fmla="*/ 910775 h 1990940"/>
              <a:gd name="connsiteX4" fmla="*/ 5742773 w 5832405"/>
              <a:gd name="connsiteY4" fmla="*/ 1893541 h 1990940"/>
              <a:gd name="connsiteX5" fmla="*/ 5742773 w 5832405"/>
              <a:gd name="connsiteY5" fmla="*/ 1902087 h 1990940"/>
              <a:gd name="connsiteX0" fmla="*/ 0 w 5832405"/>
              <a:gd name="connsiteY0" fmla="*/ 41887 h 1985177"/>
              <a:gd name="connsiteX1" fmla="*/ 3102122 w 5832405"/>
              <a:gd name="connsiteY1" fmla="*/ 41886 h 1985177"/>
              <a:gd name="connsiteX2" fmla="*/ 4298533 w 5832405"/>
              <a:gd name="connsiteY2" fmla="*/ 640092 h 1985177"/>
              <a:gd name="connsiteX3" fmla="*/ 4811281 w 5832405"/>
              <a:gd name="connsiteY3" fmla="*/ 905012 h 1985177"/>
              <a:gd name="connsiteX4" fmla="*/ 5742773 w 5832405"/>
              <a:gd name="connsiteY4" fmla="*/ 1887778 h 1985177"/>
              <a:gd name="connsiteX5" fmla="*/ 5742773 w 5832405"/>
              <a:gd name="connsiteY5" fmla="*/ 1896324 h 1985177"/>
              <a:gd name="connsiteX0" fmla="*/ 0 w 5832405"/>
              <a:gd name="connsiteY0" fmla="*/ 9249 h 1952539"/>
              <a:gd name="connsiteX1" fmla="*/ 3102122 w 5832405"/>
              <a:gd name="connsiteY1" fmla="*/ 9248 h 1952539"/>
              <a:gd name="connsiteX2" fmla="*/ 4443812 w 5832405"/>
              <a:gd name="connsiteY2" fmla="*/ 163073 h 1952539"/>
              <a:gd name="connsiteX3" fmla="*/ 4811281 w 5832405"/>
              <a:gd name="connsiteY3" fmla="*/ 872374 h 1952539"/>
              <a:gd name="connsiteX4" fmla="*/ 5742773 w 5832405"/>
              <a:gd name="connsiteY4" fmla="*/ 1855140 h 1952539"/>
              <a:gd name="connsiteX5" fmla="*/ 5742773 w 5832405"/>
              <a:gd name="connsiteY5" fmla="*/ 1863686 h 1952539"/>
              <a:gd name="connsiteX0" fmla="*/ 0 w 5814667"/>
              <a:gd name="connsiteY0" fmla="*/ 9249 h 1960924"/>
              <a:gd name="connsiteX1" fmla="*/ 3102122 w 5814667"/>
              <a:gd name="connsiteY1" fmla="*/ 9248 h 1960924"/>
              <a:gd name="connsiteX2" fmla="*/ 4443812 w 5814667"/>
              <a:gd name="connsiteY2" fmla="*/ 163073 h 1960924"/>
              <a:gd name="connsiteX3" fmla="*/ 5067655 w 5814667"/>
              <a:gd name="connsiteY3" fmla="*/ 752733 h 1960924"/>
              <a:gd name="connsiteX4" fmla="*/ 5742773 w 5814667"/>
              <a:gd name="connsiteY4" fmla="*/ 1855140 h 1960924"/>
              <a:gd name="connsiteX5" fmla="*/ 5742773 w 5814667"/>
              <a:gd name="connsiteY5" fmla="*/ 1863686 h 1960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4667" h="1960924">
                <a:moveTo>
                  <a:pt x="0" y="9249"/>
                </a:moveTo>
                <a:cubicBezTo>
                  <a:pt x="1110952" y="20644"/>
                  <a:pt x="2361487" y="-16389"/>
                  <a:pt x="3102122" y="9248"/>
                </a:cubicBezTo>
                <a:cubicBezTo>
                  <a:pt x="3842757" y="34885"/>
                  <a:pt x="4116223" y="39159"/>
                  <a:pt x="4443812" y="163073"/>
                </a:cubicBezTo>
                <a:cubicBezTo>
                  <a:pt x="4771401" y="286987"/>
                  <a:pt x="4851162" y="470722"/>
                  <a:pt x="5067655" y="752733"/>
                </a:cubicBezTo>
                <a:cubicBezTo>
                  <a:pt x="5284148" y="1034744"/>
                  <a:pt x="5630253" y="1669981"/>
                  <a:pt x="5742773" y="1855140"/>
                </a:cubicBezTo>
                <a:cubicBezTo>
                  <a:pt x="5855293" y="2040299"/>
                  <a:pt x="5820397" y="1942022"/>
                  <a:pt x="5742773" y="1863686"/>
                </a:cubicBezTo>
              </a:path>
            </a:pathLst>
          </a:custGeom>
          <a:noFill/>
          <a:ln w="76200">
            <a:solidFill>
              <a:srgbClr val="0920F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971533" y="1341689"/>
            <a:ext cx="5990602" cy="2024451"/>
          </a:xfrm>
          <a:custGeom>
            <a:avLst/>
            <a:gdLst>
              <a:gd name="connsiteX0" fmla="*/ 0 w 5725682"/>
              <a:gd name="connsiteY0" fmla="*/ 2050991 h 2073692"/>
              <a:gd name="connsiteX1" fmla="*/ 2879933 w 5725682"/>
              <a:gd name="connsiteY1" fmla="*/ 2025353 h 2073692"/>
              <a:gd name="connsiteX2" fmla="*/ 4076344 w 5725682"/>
              <a:gd name="connsiteY2" fmla="*/ 2042445 h 2073692"/>
              <a:gd name="connsiteX3" fmla="*/ 4862557 w 5725682"/>
              <a:gd name="connsiteY3" fmla="*/ 1546789 h 2073692"/>
              <a:gd name="connsiteX4" fmla="*/ 5725682 w 5725682"/>
              <a:gd name="connsiteY4" fmla="*/ 0 h 2073692"/>
              <a:gd name="connsiteX0" fmla="*/ 0 w 5725682"/>
              <a:gd name="connsiteY0" fmla="*/ 2050991 h 2088616"/>
              <a:gd name="connsiteX1" fmla="*/ 2956845 w 5725682"/>
              <a:gd name="connsiteY1" fmla="*/ 2068082 h 2088616"/>
              <a:gd name="connsiteX2" fmla="*/ 4076344 w 5725682"/>
              <a:gd name="connsiteY2" fmla="*/ 2042445 h 2088616"/>
              <a:gd name="connsiteX3" fmla="*/ 4862557 w 5725682"/>
              <a:gd name="connsiteY3" fmla="*/ 1546789 h 2088616"/>
              <a:gd name="connsiteX4" fmla="*/ 5725682 w 5725682"/>
              <a:gd name="connsiteY4" fmla="*/ 0 h 2088616"/>
              <a:gd name="connsiteX0" fmla="*/ 0 w 5725682"/>
              <a:gd name="connsiteY0" fmla="*/ 2050991 h 2107337"/>
              <a:gd name="connsiteX1" fmla="*/ 2956845 w 5725682"/>
              <a:gd name="connsiteY1" fmla="*/ 2068082 h 2107337"/>
              <a:gd name="connsiteX2" fmla="*/ 4247260 w 5725682"/>
              <a:gd name="connsiteY2" fmla="*/ 2068082 h 2107337"/>
              <a:gd name="connsiteX3" fmla="*/ 4862557 w 5725682"/>
              <a:gd name="connsiteY3" fmla="*/ 1546789 h 2107337"/>
              <a:gd name="connsiteX4" fmla="*/ 5725682 w 5725682"/>
              <a:gd name="connsiteY4" fmla="*/ 0 h 2107337"/>
              <a:gd name="connsiteX0" fmla="*/ 0 w 5725682"/>
              <a:gd name="connsiteY0" fmla="*/ 2050991 h 2117363"/>
              <a:gd name="connsiteX1" fmla="*/ 2956845 w 5725682"/>
              <a:gd name="connsiteY1" fmla="*/ 2093719 h 2117363"/>
              <a:gd name="connsiteX2" fmla="*/ 4247260 w 5725682"/>
              <a:gd name="connsiteY2" fmla="*/ 2068082 h 2117363"/>
              <a:gd name="connsiteX3" fmla="*/ 4862557 w 5725682"/>
              <a:gd name="connsiteY3" fmla="*/ 1546789 h 2117363"/>
              <a:gd name="connsiteX4" fmla="*/ 5725682 w 5725682"/>
              <a:gd name="connsiteY4" fmla="*/ 0 h 2117363"/>
              <a:gd name="connsiteX0" fmla="*/ 0 w 5725682"/>
              <a:gd name="connsiteY0" fmla="*/ 2050991 h 2117363"/>
              <a:gd name="connsiteX1" fmla="*/ 2956845 w 5725682"/>
              <a:gd name="connsiteY1" fmla="*/ 2093719 h 2117363"/>
              <a:gd name="connsiteX2" fmla="*/ 4247260 w 5725682"/>
              <a:gd name="connsiteY2" fmla="*/ 2068082 h 2117363"/>
              <a:gd name="connsiteX3" fmla="*/ 4948015 w 5725682"/>
              <a:gd name="connsiteY3" fmla="*/ 1546789 h 2117363"/>
              <a:gd name="connsiteX4" fmla="*/ 5725682 w 5725682"/>
              <a:gd name="connsiteY4" fmla="*/ 0 h 2117363"/>
              <a:gd name="connsiteX0" fmla="*/ 0 w 5990602"/>
              <a:gd name="connsiteY0" fmla="*/ 1956988 h 2023360"/>
              <a:gd name="connsiteX1" fmla="*/ 2956845 w 5990602"/>
              <a:gd name="connsiteY1" fmla="*/ 1999716 h 2023360"/>
              <a:gd name="connsiteX2" fmla="*/ 4247260 w 5990602"/>
              <a:gd name="connsiteY2" fmla="*/ 1974079 h 2023360"/>
              <a:gd name="connsiteX3" fmla="*/ 4948015 w 5990602"/>
              <a:gd name="connsiteY3" fmla="*/ 1452786 h 2023360"/>
              <a:gd name="connsiteX4" fmla="*/ 5990602 w 5990602"/>
              <a:gd name="connsiteY4" fmla="*/ 0 h 2023360"/>
              <a:gd name="connsiteX0" fmla="*/ 0 w 5990602"/>
              <a:gd name="connsiteY0" fmla="*/ 1956988 h 2007836"/>
              <a:gd name="connsiteX1" fmla="*/ 2956845 w 5990602"/>
              <a:gd name="connsiteY1" fmla="*/ 1999716 h 2007836"/>
              <a:gd name="connsiteX2" fmla="*/ 4426721 w 5990602"/>
              <a:gd name="connsiteY2" fmla="*/ 1948442 h 2007836"/>
              <a:gd name="connsiteX3" fmla="*/ 4948015 w 5990602"/>
              <a:gd name="connsiteY3" fmla="*/ 1452786 h 2007836"/>
              <a:gd name="connsiteX4" fmla="*/ 5990602 w 5990602"/>
              <a:gd name="connsiteY4" fmla="*/ 0 h 2007836"/>
              <a:gd name="connsiteX0" fmla="*/ 0 w 5990602"/>
              <a:gd name="connsiteY0" fmla="*/ 1956988 h 2004952"/>
              <a:gd name="connsiteX1" fmla="*/ 2956845 w 5990602"/>
              <a:gd name="connsiteY1" fmla="*/ 1999716 h 2004952"/>
              <a:gd name="connsiteX2" fmla="*/ 4426721 w 5990602"/>
              <a:gd name="connsiteY2" fmla="*/ 1948442 h 2004952"/>
              <a:gd name="connsiteX3" fmla="*/ 4948015 w 5990602"/>
              <a:gd name="connsiteY3" fmla="*/ 1452786 h 2004952"/>
              <a:gd name="connsiteX4" fmla="*/ 5990602 w 5990602"/>
              <a:gd name="connsiteY4" fmla="*/ 0 h 2004952"/>
              <a:gd name="connsiteX0" fmla="*/ 0 w 5990602"/>
              <a:gd name="connsiteY0" fmla="*/ 1956988 h 2004952"/>
              <a:gd name="connsiteX1" fmla="*/ 2956845 w 5990602"/>
              <a:gd name="connsiteY1" fmla="*/ 1999716 h 2004952"/>
              <a:gd name="connsiteX2" fmla="*/ 4597637 w 5990602"/>
              <a:gd name="connsiteY2" fmla="*/ 1948442 h 2004952"/>
              <a:gd name="connsiteX3" fmla="*/ 4948015 w 5990602"/>
              <a:gd name="connsiteY3" fmla="*/ 1452786 h 2004952"/>
              <a:gd name="connsiteX4" fmla="*/ 5990602 w 5990602"/>
              <a:gd name="connsiteY4" fmla="*/ 0 h 2004952"/>
              <a:gd name="connsiteX0" fmla="*/ 0 w 5990602"/>
              <a:gd name="connsiteY0" fmla="*/ 1956988 h 2017532"/>
              <a:gd name="connsiteX1" fmla="*/ 2956845 w 5990602"/>
              <a:gd name="connsiteY1" fmla="*/ 1999716 h 2017532"/>
              <a:gd name="connsiteX2" fmla="*/ 4597637 w 5990602"/>
              <a:gd name="connsiteY2" fmla="*/ 1948442 h 2017532"/>
              <a:gd name="connsiteX3" fmla="*/ 5212935 w 5990602"/>
              <a:gd name="connsiteY3" fmla="*/ 1298961 h 2017532"/>
              <a:gd name="connsiteX4" fmla="*/ 5990602 w 5990602"/>
              <a:gd name="connsiteY4" fmla="*/ 0 h 2017532"/>
              <a:gd name="connsiteX0" fmla="*/ 0 w 5990602"/>
              <a:gd name="connsiteY0" fmla="*/ 1956988 h 2024451"/>
              <a:gd name="connsiteX1" fmla="*/ 2956845 w 5990602"/>
              <a:gd name="connsiteY1" fmla="*/ 1999716 h 2024451"/>
              <a:gd name="connsiteX2" fmla="*/ 4597637 w 5990602"/>
              <a:gd name="connsiteY2" fmla="*/ 1948442 h 2024451"/>
              <a:gd name="connsiteX3" fmla="*/ 5212935 w 5990602"/>
              <a:gd name="connsiteY3" fmla="*/ 1298961 h 2024451"/>
              <a:gd name="connsiteX4" fmla="*/ 5990602 w 5990602"/>
              <a:gd name="connsiteY4" fmla="*/ 0 h 2024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90602" h="2024451">
                <a:moveTo>
                  <a:pt x="0" y="1956988"/>
                </a:moveTo>
                <a:lnTo>
                  <a:pt x="2956845" y="1999716"/>
                </a:lnTo>
                <a:cubicBezTo>
                  <a:pt x="3723118" y="1998292"/>
                  <a:pt x="4221622" y="2082326"/>
                  <a:pt x="4597637" y="1948442"/>
                </a:cubicBezTo>
                <a:cubicBezTo>
                  <a:pt x="4973652" y="1814558"/>
                  <a:pt x="4980774" y="1623701"/>
                  <a:pt x="5212935" y="1298961"/>
                </a:cubicBezTo>
                <a:cubicBezTo>
                  <a:pt x="5445096" y="974221"/>
                  <a:pt x="5696484" y="603191"/>
                  <a:pt x="5990602" y="0"/>
                </a:cubicBezTo>
              </a:path>
            </a:pathLst>
          </a:custGeom>
          <a:noFill/>
          <a:ln w="76200">
            <a:solidFill>
              <a:srgbClr val="C00000"/>
            </a:solidFill>
            <a:prstDash val="sys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Rectangle 2"/>
          <p:cNvSpPr txBox="1">
            <a:spLocks noRot="1" noChangeArrowheads="1"/>
          </p:cNvSpPr>
          <p:nvPr/>
        </p:nvSpPr>
        <p:spPr>
          <a:xfrm>
            <a:off x="644284" y="919354"/>
            <a:ext cx="5303589" cy="84467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mtClean="0"/>
              <a:t>应用程序接口与驱动程序接口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572594" y="431408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smtClean="0">
                <a:solidFill>
                  <a:srgbClr val="C00000"/>
                </a:solidFill>
              </a:rPr>
              <a:t>应用程序</a:t>
            </a:r>
            <a:endParaRPr lang="en-US" altLang="zh-CN" sz="4000" b="1" smtClean="0">
              <a:solidFill>
                <a:srgbClr val="C00000"/>
              </a:solidFill>
            </a:endParaRPr>
          </a:p>
        </p:txBody>
      </p:sp>
      <p:sp>
        <p:nvSpPr>
          <p:cNvPr id="47" name="圆角矩形标注 46"/>
          <p:cNvSpPr/>
          <p:nvPr/>
        </p:nvSpPr>
        <p:spPr>
          <a:xfrm>
            <a:off x="5465905" y="241848"/>
            <a:ext cx="1316051" cy="435829"/>
          </a:xfrm>
          <a:prstGeom prst="wedgeRoundRectCallout">
            <a:avLst>
              <a:gd name="adj1" fmla="val 67579"/>
              <a:gd name="adj2" fmla="val 37431"/>
              <a:gd name="adj3" fmla="val 16667"/>
            </a:avLst>
          </a:prstGeom>
          <a:ln w="38100"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驱动程序</a:t>
            </a:r>
            <a:endParaRPr lang="zh-CN" altLang="en-US" sz="2000"/>
          </a:p>
        </p:txBody>
      </p:sp>
      <p:sp>
        <p:nvSpPr>
          <p:cNvPr id="49" name="矩形 48"/>
          <p:cNvSpPr/>
          <p:nvPr/>
        </p:nvSpPr>
        <p:spPr>
          <a:xfrm>
            <a:off x="5870" y="5989576"/>
            <a:ext cx="66479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应用程序无须实现驱动程序流程</a:t>
            </a:r>
            <a:endParaRPr lang="zh-CN" altLang="en-US" sz="3600" b="1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026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圆角矩形 27"/>
          <p:cNvSpPr/>
          <p:nvPr/>
        </p:nvSpPr>
        <p:spPr>
          <a:xfrm>
            <a:off x="572047" y="556925"/>
            <a:ext cx="1677790" cy="434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5780" y="5476805"/>
            <a:ext cx="4740207" cy="640016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连接发起与服务端响应连接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10200" y="1052496"/>
            <a:ext cx="1422511" cy="42116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61562" y="54040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服务端线程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5223" y="65343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客户端线程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2452939" y="2156942"/>
            <a:ext cx="2135619" cy="158736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5158477" y="2494868"/>
            <a:ext cx="2521340" cy="3800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Accept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响应连接请求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菱形 14"/>
          <p:cNvSpPr/>
          <p:nvPr/>
        </p:nvSpPr>
        <p:spPr>
          <a:xfrm>
            <a:off x="7232145" y="1891915"/>
            <a:ext cx="1299449" cy="602953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停止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7256794" y="4075122"/>
            <a:ext cx="1163375" cy="34830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结束监听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流程图: 终止 10"/>
          <p:cNvSpPr/>
          <p:nvPr/>
        </p:nvSpPr>
        <p:spPr>
          <a:xfrm>
            <a:off x="7358241" y="5061638"/>
            <a:ext cx="914400" cy="301752"/>
          </a:xfrm>
          <a:prstGeom prst="flowChartTerminator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</a:p>
        </p:txBody>
      </p:sp>
      <p:sp>
        <p:nvSpPr>
          <p:cNvPr id="19" name="下箭头 18"/>
          <p:cNvSpPr/>
          <p:nvPr/>
        </p:nvSpPr>
        <p:spPr>
          <a:xfrm>
            <a:off x="7749930" y="2548885"/>
            <a:ext cx="222796" cy="1474764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5196289" y="1511391"/>
            <a:ext cx="3076352" cy="34288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下箭头 19"/>
          <p:cNvSpPr/>
          <p:nvPr/>
        </p:nvSpPr>
        <p:spPr>
          <a:xfrm>
            <a:off x="6249172" y="1958574"/>
            <a:ext cx="248824" cy="497313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5531095" y="4439856"/>
            <a:ext cx="1648385" cy="39635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下次循环</a:t>
            </a:r>
          </a:p>
        </p:txBody>
      </p:sp>
      <p:sp>
        <p:nvSpPr>
          <p:cNvPr id="23" name="下箭头 22"/>
          <p:cNvSpPr/>
          <p:nvPr/>
        </p:nvSpPr>
        <p:spPr>
          <a:xfrm>
            <a:off x="6234825" y="2913917"/>
            <a:ext cx="248824" cy="497313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下箭头 23"/>
          <p:cNvSpPr/>
          <p:nvPr/>
        </p:nvSpPr>
        <p:spPr>
          <a:xfrm>
            <a:off x="7707995" y="4493874"/>
            <a:ext cx="248824" cy="497313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准备 12"/>
          <p:cNvSpPr/>
          <p:nvPr/>
        </p:nvSpPr>
        <p:spPr>
          <a:xfrm>
            <a:off x="9315327" y="492805"/>
            <a:ext cx="1180803" cy="372244"/>
          </a:xfrm>
          <a:prstGeom prst="flowChartPreparation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8903414" y="1363797"/>
            <a:ext cx="1996315" cy="36037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创建监听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直角上箭头 17"/>
          <p:cNvSpPr/>
          <p:nvPr/>
        </p:nvSpPr>
        <p:spPr>
          <a:xfrm rot="16200000" flipV="1">
            <a:off x="3992062" y="2374349"/>
            <a:ext cx="1985969" cy="347947"/>
          </a:xfrm>
          <a:prstGeom prst="bentUpArrow">
            <a:avLst>
              <a:gd name="adj1" fmla="val 30309"/>
              <a:gd name="adj2" fmla="val 34291"/>
              <a:gd name="adj3" fmla="val 32964"/>
            </a:avLst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直角上箭头 24"/>
          <p:cNvSpPr/>
          <p:nvPr/>
        </p:nvSpPr>
        <p:spPr>
          <a:xfrm flipH="1">
            <a:off x="4753465" y="4016586"/>
            <a:ext cx="500060" cy="693556"/>
          </a:xfrm>
          <a:prstGeom prst="bentUpArrow">
            <a:avLst>
              <a:gd name="adj1" fmla="val 19038"/>
              <a:gd name="adj2" fmla="val 25199"/>
              <a:gd name="adj3" fmla="val 26438"/>
            </a:avLst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下箭头 31"/>
          <p:cNvSpPr/>
          <p:nvPr/>
        </p:nvSpPr>
        <p:spPr>
          <a:xfrm>
            <a:off x="9767541" y="1794619"/>
            <a:ext cx="254544" cy="398845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下箭头 32"/>
          <p:cNvSpPr/>
          <p:nvPr/>
        </p:nvSpPr>
        <p:spPr>
          <a:xfrm>
            <a:off x="9767541" y="909738"/>
            <a:ext cx="254544" cy="398845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2834083" y="147069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连接请求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右箭头 36"/>
          <p:cNvSpPr/>
          <p:nvPr/>
        </p:nvSpPr>
        <p:spPr>
          <a:xfrm flipH="1">
            <a:off x="2543256" y="2684902"/>
            <a:ext cx="1296230" cy="193049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2776353" y="235677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连接成功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右箭头标注 26"/>
          <p:cNvSpPr/>
          <p:nvPr/>
        </p:nvSpPr>
        <p:spPr>
          <a:xfrm>
            <a:off x="639916" y="1975898"/>
            <a:ext cx="1620434" cy="412747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2331"/>
            </a:avLst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Connect</a:t>
            </a:r>
            <a:endParaRPr lang="zh-CN" altLang="en-US" dirty="0"/>
          </a:p>
        </p:txBody>
      </p:sp>
      <p:sp>
        <p:nvSpPr>
          <p:cNvPr id="42" name="右箭头标注 41"/>
          <p:cNvSpPr/>
          <p:nvPr/>
        </p:nvSpPr>
        <p:spPr>
          <a:xfrm>
            <a:off x="621735" y="2885864"/>
            <a:ext cx="1620434" cy="316584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2331"/>
            </a:avLst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Send</a:t>
            </a:r>
            <a:endParaRPr lang="zh-CN" altLang="en-US" dirty="0"/>
          </a:p>
        </p:txBody>
      </p:sp>
      <p:sp>
        <p:nvSpPr>
          <p:cNvPr id="43" name="下箭头 42"/>
          <p:cNvSpPr/>
          <p:nvPr/>
        </p:nvSpPr>
        <p:spPr>
          <a:xfrm>
            <a:off x="1289390" y="1526946"/>
            <a:ext cx="254544" cy="398845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下箭头 43"/>
          <p:cNvSpPr/>
          <p:nvPr/>
        </p:nvSpPr>
        <p:spPr>
          <a:xfrm>
            <a:off x="1289390" y="2448111"/>
            <a:ext cx="254544" cy="398845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流程图: 终止 44"/>
          <p:cNvSpPr/>
          <p:nvPr/>
        </p:nvSpPr>
        <p:spPr>
          <a:xfrm>
            <a:off x="953742" y="4502118"/>
            <a:ext cx="914400" cy="301752"/>
          </a:xfrm>
          <a:prstGeom prst="flowChartTerminator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</a:p>
        </p:txBody>
      </p:sp>
      <p:sp>
        <p:nvSpPr>
          <p:cNvPr id="46" name="下箭头 45"/>
          <p:cNvSpPr/>
          <p:nvPr/>
        </p:nvSpPr>
        <p:spPr>
          <a:xfrm>
            <a:off x="1289390" y="3250757"/>
            <a:ext cx="254544" cy="398845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8903414" y="2236967"/>
            <a:ext cx="1996315" cy="36037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下箭头 39"/>
          <p:cNvSpPr/>
          <p:nvPr/>
        </p:nvSpPr>
        <p:spPr>
          <a:xfrm>
            <a:off x="9767541" y="2667789"/>
            <a:ext cx="254544" cy="398845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8939252" y="3137084"/>
            <a:ext cx="1996315" cy="36037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Listen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下箭头 46"/>
          <p:cNvSpPr/>
          <p:nvPr/>
        </p:nvSpPr>
        <p:spPr>
          <a:xfrm>
            <a:off x="9803379" y="3567906"/>
            <a:ext cx="254544" cy="398845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5531095" y="3440384"/>
            <a:ext cx="1586092" cy="38125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创建新线程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下箭头 48"/>
          <p:cNvSpPr/>
          <p:nvPr/>
        </p:nvSpPr>
        <p:spPr>
          <a:xfrm>
            <a:off x="6234825" y="3859839"/>
            <a:ext cx="248824" cy="497313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8900390" y="4085783"/>
            <a:ext cx="1996315" cy="36037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beginAccept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右箭头标注 50"/>
          <p:cNvSpPr/>
          <p:nvPr/>
        </p:nvSpPr>
        <p:spPr>
          <a:xfrm>
            <a:off x="613755" y="3643572"/>
            <a:ext cx="1620434" cy="316584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2331"/>
            </a:avLst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Receive</a:t>
            </a:r>
            <a:endParaRPr lang="zh-CN" altLang="en-US" dirty="0"/>
          </a:p>
        </p:txBody>
      </p:sp>
      <p:sp>
        <p:nvSpPr>
          <p:cNvPr id="52" name="下箭头 51"/>
          <p:cNvSpPr/>
          <p:nvPr/>
        </p:nvSpPr>
        <p:spPr>
          <a:xfrm>
            <a:off x="1281410" y="4008465"/>
            <a:ext cx="254544" cy="398845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82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1698</TotalTime>
  <Words>885</Words>
  <Application>Microsoft Office PowerPoint</Application>
  <PresentationFormat>宽屏</PresentationFormat>
  <Paragraphs>277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7" baseType="lpstr">
      <vt:lpstr>Arial Unicode MS</vt:lpstr>
      <vt:lpstr>方正姚体</vt:lpstr>
      <vt:lpstr>华文新魏</vt:lpstr>
      <vt:lpstr>宋体</vt:lpstr>
      <vt:lpstr>微软雅黑</vt:lpstr>
      <vt:lpstr>Arial</vt:lpstr>
      <vt:lpstr>Tahoma</vt:lpstr>
      <vt:lpstr>Trebuchet MS</vt:lpstr>
      <vt:lpstr>Wingdings</vt:lpstr>
      <vt:lpstr>Wingdings 3</vt:lpstr>
      <vt:lpstr>平面</vt:lpstr>
      <vt:lpstr>TCP文件传输</vt:lpstr>
      <vt:lpstr>文件传输程序－任务列表</vt:lpstr>
      <vt:lpstr>文件传输主要技术</vt:lpstr>
      <vt:lpstr>文件传输主要问题</vt:lpstr>
      <vt:lpstr>PowerPoint 演示文稿</vt:lpstr>
      <vt:lpstr>TCP通信流程</vt:lpstr>
      <vt:lpstr>PowerPoint 演示文稿</vt:lpstr>
      <vt:lpstr>PowerPoint 演示文稿</vt:lpstr>
      <vt:lpstr>连接发起与服务端响应连接</vt:lpstr>
      <vt:lpstr>程序实现</vt:lpstr>
      <vt:lpstr>Accept方法的异步调用</vt:lpstr>
      <vt:lpstr>TCP通信流程</vt:lpstr>
      <vt:lpstr>Socket连接断开</vt:lpstr>
      <vt:lpstr>流操作</vt:lpstr>
      <vt:lpstr>文件字节操作</vt:lpstr>
      <vt:lpstr>文件字节操作</vt:lpstr>
      <vt:lpstr>网络流</vt:lpstr>
      <vt:lpstr>网络流</vt:lpstr>
      <vt:lpstr>网络流</vt:lpstr>
      <vt:lpstr>PowerPoint 演示文稿</vt:lpstr>
      <vt:lpstr>PowerPoint 演示文稿</vt:lpstr>
      <vt:lpstr>数据类型与字节数组</vt:lpstr>
      <vt:lpstr>数据类型与字节</vt:lpstr>
      <vt:lpstr>长整形与字节</vt:lpstr>
      <vt:lpstr>字符串与字节</vt:lpstr>
      <vt:lpstr>传输进度更新</vt:lpstr>
      <vt:lpstr>传输过程控制</vt:lpstr>
      <vt:lpstr>客户端线程流程</vt:lpstr>
      <vt:lpstr>客户端线程循环发送数据</vt:lpstr>
      <vt:lpstr>服务器端程序</vt:lpstr>
      <vt:lpstr>服务端listen线程</vt:lpstr>
      <vt:lpstr>网络异常处理</vt:lpstr>
      <vt:lpstr>在winsock.h中查找错误码定义</vt:lpstr>
      <vt:lpstr>文件传输项目中问题</vt:lpstr>
      <vt:lpstr>MFC与Socket</vt:lpstr>
      <vt:lpstr>程序演示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zan li</dc:creator>
  <cp:lastModifiedBy>zan li</cp:lastModifiedBy>
  <cp:revision>246</cp:revision>
  <dcterms:created xsi:type="dcterms:W3CDTF">2014-12-05T07:09:50Z</dcterms:created>
  <dcterms:modified xsi:type="dcterms:W3CDTF">2016-09-20T01:30:20Z</dcterms:modified>
</cp:coreProperties>
</file>