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92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04" r:id="rId61"/>
    <p:sldId id="305" r:id="rId62"/>
    <p:sldId id="334" r:id="rId63"/>
    <p:sldId id="306" r:id="rId64"/>
    <p:sldId id="307" r:id="rId65"/>
    <p:sldId id="333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2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F3FAE6"/>
    <a:srgbClr val="A4E1E0"/>
    <a:srgbClr val="37BCFF"/>
    <a:srgbClr val="0091DA"/>
    <a:srgbClr val="00689B"/>
    <a:srgbClr val="EA0505"/>
    <a:srgbClr val="BAE8E7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C890998-1353-499F-B3BB-EFFE9C5E8F85}" type="datetimeFigureOut">
              <a:rPr lang="zh-CN" altLang="en-US"/>
              <a:pPr/>
              <a:t>2016/10/8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4E79033-4A2D-4B1E-B200-CF44023BE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9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4701" y="487914"/>
            <a:ext cx="6177120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远程桌面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Send</a:t>
            </a:r>
            <a:r>
              <a:rPr lang="zh-CN" altLang="en-US" smtClean="0"/>
              <a:t>和</a:t>
            </a:r>
            <a:r>
              <a:rPr lang="en-US" altLang="zh-CN" smtClean="0"/>
              <a:t>Receive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3811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发送成功完成并不表示数据已成功传递。应用程序负责跟踪已发送的字节数并重试操作，直到应用程序发送了所请求的字节数。</a:t>
            </a:r>
          </a:p>
          <a:p>
            <a:r>
              <a:rPr lang="zh-CN" altLang="en-US" sz="2800" smtClean="0"/>
              <a:t>发送的数据不确定会立即出现在网络上。为提高网络效率，基础系统可能会延迟传输，直到收集了足够多的传出数据后才开始发送。这由</a:t>
            </a:r>
            <a:r>
              <a:rPr lang="en-US" altLang="zh-CN" sz="2800" smtClean="0"/>
              <a:t>Nagle</a:t>
            </a:r>
            <a:r>
              <a:rPr lang="zh-CN" altLang="en-US" sz="2800" smtClean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851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对象属性控制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1735" y="1424353"/>
            <a:ext cx="88024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Socket</a:t>
            </a:r>
            <a:r>
              <a:rPr lang="zh-CN" altLang="en-US" sz="2400"/>
              <a:t>对象本身有一些属性会和程序员的惯性思维有比较大的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区别，</a:t>
            </a:r>
            <a:r>
              <a:rPr lang="en-US" altLang="zh-CN" sz="2400"/>
              <a:t>Socket</a:t>
            </a:r>
            <a:r>
              <a:rPr lang="zh-CN" altLang="en-US" sz="2400"/>
              <a:t>缺省对数据包进行一定的合并，这本身目的是为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smtClean="0"/>
              <a:t>了提高网络利用率，但增加</a:t>
            </a:r>
            <a:r>
              <a:rPr lang="zh-CN" altLang="en-US" sz="2400"/>
              <a:t>了一般编程的困难。在本项目中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特别设置了不让对网络数据包进行拼合。</a:t>
            </a:r>
            <a:endParaRPr lang="zh-CN" altLang="en-US" sz="180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20272" y="4553730"/>
            <a:ext cx="6813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client_sock.SetSocketOption(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SocketOptionLevel.Socket,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SocketOptionName.NoDelay, 1);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808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通信数据包分析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01022"/>
            <a:ext cx="3834705" cy="1631922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包含应用命令</a:t>
            </a:r>
          </a:p>
          <a:p>
            <a:r>
              <a:rPr lang="zh-CN" altLang="en-US" sz="3200" smtClean="0"/>
              <a:t>通信速率控制</a:t>
            </a:r>
          </a:p>
        </p:txBody>
      </p:sp>
    </p:spTree>
    <p:extLst>
      <p:ext uri="{BB962C8B-B14F-4D97-AF65-F5344CB8AC3E}">
        <p14:creationId xmlns:p14="http://schemas.microsoft.com/office/powerpoint/2010/main" val="37488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9" y="188913"/>
            <a:ext cx="6264275" cy="863600"/>
          </a:xfrm>
        </p:spPr>
        <p:txBody>
          <a:bodyPr/>
          <a:lstStyle/>
          <a:p>
            <a:r>
              <a:rPr lang="zh-CN" altLang="en-US" smtClean="0"/>
              <a:t>网络双方通信速率控制</a:t>
            </a:r>
          </a:p>
        </p:txBody>
      </p:sp>
      <p:pic>
        <p:nvPicPr>
          <p:cNvPr id="15363" name="Picture 3" descr="g78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08" y="1869815"/>
            <a:ext cx="4910138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9996" y="561314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网络通信一方的处理速度与另一方不一致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71796" y="1220529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太快了，我处理不了了</a:t>
            </a:r>
          </a:p>
        </p:txBody>
      </p:sp>
    </p:spTree>
    <p:extLst>
      <p:ext uri="{BB962C8B-B14F-4D97-AF65-F5344CB8AC3E}">
        <p14:creationId xmlns:p14="http://schemas.microsoft.com/office/powerpoint/2010/main" val="23244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8343" y="249836"/>
            <a:ext cx="3113972" cy="754505"/>
          </a:xfrm>
        </p:spPr>
        <p:txBody>
          <a:bodyPr>
            <a:normAutofit/>
          </a:bodyPr>
          <a:lstStyle/>
          <a:p>
            <a:r>
              <a:rPr lang="zh-CN" altLang="en-US" smtClean="0"/>
              <a:t>数据包确认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38501" y="1330377"/>
            <a:ext cx="7994650" cy="3989388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发送方和接收方的处理速度是不一样的，为使双方速率一致，可采用数据确认的方法，使对方能够及时处理</a:t>
            </a:r>
          </a:p>
          <a:p>
            <a:r>
              <a:rPr lang="zh-CN" altLang="en-US" sz="3200" smtClean="0"/>
              <a:t>禁止</a:t>
            </a:r>
            <a:r>
              <a:rPr lang="en-US" altLang="zh-CN" sz="3200" smtClean="0"/>
              <a:t>Socket</a:t>
            </a:r>
            <a:r>
              <a:rPr lang="zh-CN" altLang="en-US" sz="3200" smtClean="0"/>
              <a:t>的</a:t>
            </a:r>
            <a:r>
              <a:rPr lang="en-US" altLang="zh-CN" sz="3200" smtClean="0"/>
              <a:t>Nagle</a:t>
            </a:r>
            <a:r>
              <a:rPr lang="zh-CN" altLang="en-US" sz="3200" smtClean="0"/>
              <a:t>算法，在每个发送数据方法后使用读方法等待另一方响应。</a:t>
            </a:r>
          </a:p>
        </p:txBody>
      </p:sp>
    </p:spTree>
    <p:extLst>
      <p:ext uri="{BB962C8B-B14F-4D97-AF65-F5344CB8AC3E}">
        <p14:creationId xmlns:p14="http://schemas.microsoft.com/office/powerpoint/2010/main" val="1253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数据确认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84485" y="1540240"/>
            <a:ext cx="7994650" cy="3989388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假如通信一方在通信时对数据处理没有速度控制时，对方比较难匹配，解决方法是对数据进行确认，发送方发出数据包后，需待对方的回复信息。在</a:t>
            </a:r>
            <a:r>
              <a:rPr lang="en-US" altLang="zh-CN" sz="3200" smtClean="0"/>
              <a:t>Send</a:t>
            </a:r>
            <a:r>
              <a:rPr lang="zh-CN" altLang="en-US" sz="3200" smtClean="0"/>
              <a:t>后执行</a:t>
            </a:r>
            <a:r>
              <a:rPr lang="en-US" altLang="zh-CN" sz="3200" smtClean="0"/>
              <a:t>Receive</a:t>
            </a:r>
            <a:r>
              <a:rPr lang="zh-CN" altLang="en-US" sz="3200" smtClean="0"/>
              <a:t>方法，实现数据速率一致。</a:t>
            </a:r>
          </a:p>
          <a:p>
            <a:r>
              <a:rPr lang="en-US" altLang="zh-CN" sz="3200" smtClean="0"/>
              <a:t>Socket.Send()</a:t>
            </a:r>
          </a:p>
          <a:p>
            <a:r>
              <a:rPr lang="en-US" altLang="zh-CN" sz="3200" smtClean="0"/>
              <a:t>Socket.Receive()</a:t>
            </a:r>
          </a:p>
        </p:txBody>
      </p:sp>
    </p:spTree>
    <p:extLst>
      <p:ext uri="{BB962C8B-B14F-4D97-AF65-F5344CB8AC3E}">
        <p14:creationId xmlns:p14="http://schemas.microsoft.com/office/powerpoint/2010/main" val="10077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369757"/>
            <a:ext cx="3594863" cy="814466"/>
          </a:xfrm>
        </p:spPr>
        <p:txBody>
          <a:bodyPr/>
          <a:lstStyle/>
          <a:p>
            <a:r>
              <a:rPr lang="zh-CN" altLang="en-US" smtClean="0"/>
              <a:t>通信数据包分析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5092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对数据进行描述</a:t>
            </a:r>
          </a:p>
          <a:p>
            <a:r>
              <a:rPr lang="zh-CN" altLang="en-US" sz="3200" smtClean="0"/>
              <a:t>有速率控制</a:t>
            </a:r>
          </a:p>
          <a:p>
            <a:r>
              <a:rPr lang="zh-CN" altLang="en-US" sz="3200" smtClean="0"/>
              <a:t>能够多次发送接收</a:t>
            </a:r>
          </a:p>
          <a:p>
            <a:r>
              <a:rPr lang="zh-CN" altLang="en-US" sz="3200" smtClean="0"/>
              <a:t>客户连接结束</a:t>
            </a:r>
          </a:p>
        </p:txBody>
      </p:sp>
    </p:spTree>
    <p:extLst>
      <p:ext uri="{BB962C8B-B14F-4D97-AF65-F5344CB8AC3E}">
        <p14:creationId xmlns:p14="http://schemas.microsoft.com/office/powerpoint/2010/main" val="3398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网络数据包格式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ph idx="4294967295"/>
          </p:nvPr>
        </p:nvGraphicFramePr>
        <p:xfrm>
          <a:off x="2782888" y="1628776"/>
          <a:ext cx="5041900" cy="3971928"/>
        </p:xfrm>
        <a:graphic>
          <a:graphicData uri="http://schemas.openxmlformats.org/drawingml/2006/table">
            <a:tbl>
              <a:tblPr/>
              <a:tblGrid>
                <a:gridCol w="1370012"/>
                <a:gridCol w="3671888"/>
              </a:tblGrid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数据信息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新的一屏图像开始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屏幕图像数据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一屏图像传输完成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未用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客户端退出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4151314" y="5805489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mtClean="0"/>
              <a:t>响应码</a:t>
            </a:r>
            <a:r>
              <a:rPr lang="zh-CN" altLang="en-US"/>
              <a:t>即是接收码原值</a:t>
            </a:r>
            <a:r>
              <a:rPr lang="en-US" altLang="zh-CN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6127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网络数据包格式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8162" y="1478873"/>
            <a:ext cx="9290218" cy="2793324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10</a:t>
            </a:r>
            <a:r>
              <a:rPr lang="zh-CN" altLang="en-US" sz="3200" smtClean="0"/>
              <a:t>接收端会准备好要写的内存区</a:t>
            </a:r>
          </a:p>
          <a:p>
            <a:r>
              <a:rPr lang="en-US" altLang="zh-CN" sz="3200" smtClean="0"/>
              <a:t>20</a:t>
            </a:r>
            <a:r>
              <a:rPr lang="zh-CN" altLang="en-US" sz="3200" smtClean="0"/>
              <a:t>接收端会收取数据，并将其转移到内存区</a:t>
            </a:r>
          </a:p>
          <a:p>
            <a:r>
              <a:rPr lang="en-US" altLang="zh-CN" sz="3200" smtClean="0"/>
              <a:t>30</a:t>
            </a:r>
            <a:r>
              <a:rPr lang="zh-CN" altLang="en-US" sz="3200" smtClean="0"/>
              <a:t>当前屏数据已经接收完成，通知窗体可以重画</a:t>
            </a:r>
          </a:p>
          <a:p>
            <a:r>
              <a:rPr lang="en-US" altLang="zh-CN" sz="3200" smtClean="0"/>
              <a:t>50</a:t>
            </a:r>
            <a:r>
              <a:rPr lang="zh-CN" altLang="en-US" sz="3200" smtClean="0"/>
              <a:t>客户端已经停止发送数据，窗体恢复普通样式</a:t>
            </a:r>
          </a:p>
        </p:txBody>
      </p:sp>
    </p:spTree>
    <p:extLst>
      <p:ext uri="{BB962C8B-B14F-4D97-AF65-F5344CB8AC3E}">
        <p14:creationId xmlns:p14="http://schemas.microsoft.com/office/powerpoint/2010/main" val="30709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发送端数据包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50298"/>
            <a:ext cx="8210550" cy="4590738"/>
          </a:xfrm>
        </p:spPr>
        <p:txBody>
          <a:bodyPr>
            <a:noAutofit/>
          </a:bodyPr>
          <a:lstStyle/>
          <a:p>
            <a:r>
              <a:rPr lang="zh-CN" altLang="en-US" sz="3600" smtClean="0"/>
              <a:t>客户发</a:t>
            </a:r>
            <a:r>
              <a:rPr lang="en-US" altLang="zh-CN" sz="3600" smtClean="0"/>
              <a:t>10</a:t>
            </a:r>
            <a:r>
              <a:rPr lang="zh-CN" altLang="en-US" sz="3600" smtClean="0"/>
              <a:t>数据包</a:t>
            </a:r>
            <a:r>
              <a:rPr lang="en-US" altLang="zh-CN" sz="3600" smtClean="0">
                <a:sym typeface="Wingdings" panose="05000000000000000000" pitchFamily="2" charset="2"/>
              </a:rPr>
              <a:t></a:t>
            </a:r>
            <a:r>
              <a:rPr lang="zh-CN" altLang="en-US" sz="3600" smtClean="0">
                <a:sym typeface="Wingdings" panose="05000000000000000000" pitchFamily="2" charset="2"/>
              </a:rPr>
              <a:t>等特</a:t>
            </a:r>
            <a:r>
              <a:rPr lang="en-US" altLang="zh-CN" sz="3600" smtClean="0">
                <a:sym typeface="Wingdings" panose="05000000000000000000" pitchFamily="2" charset="2"/>
              </a:rPr>
              <a:t>11</a:t>
            </a:r>
            <a:r>
              <a:rPr lang="zh-CN" altLang="en-US" sz="3600" smtClean="0">
                <a:sym typeface="Wingdings" panose="05000000000000000000" pitchFamily="2" charset="2"/>
              </a:rPr>
              <a:t>回复包</a:t>
            </a:r>
            <a:endParaRPr lang="en-US" altLang="zh-CN" sz="3600" smtClean="0"/>
          </a:p>
          <a:p>
            <a:pPr lvl="1"/>
            <a:r>
              <a:rPr lang="zh-CN" altLang="en-US" sz="3600" smtClean="0">
                <a:sym typeface="Wingdings" panose="05000000000000000000" pitchFamily="2" charset="2"/>
              </a:rPr>
              <a:t>发送本屏开始</a:t>
            </a:r>
          </a:p>
          <a:p>
            <a:r>
              <a:rPr lang="zh-CN" altLang="en-US" sz="3600" smtClean="0">
                <a:sym typeface="Wingdings" panose="05000000000000000000" pitchFamily="2" charset="2"/>
              </a:rPr>
              <a:t>客户发</a:t>
            </a:r>
            <a:r>
              <a:rPr lang="en-US" altLang="zh-CN" sz="3600" smtClean="0">
                <a:sym typeface="Wingdings" panose="05000000000000000000" pitchFamily="2" charset="2"/>
              </a:rPr>
              <a:t>20</a:t>
            </a:r>
            <a:r>
              <a:rPr lang="zh-CN" altLang="en-US" sz="3600" smtClean="0">
                <a:sym typeface="Wingdings" panose="05000000000000000000" pitchFamily="2" charset="2"/>
              </a:rPr>
              <a:t>数据包</a:t>
            </a:r>
            <a:r>
              <a:rPr lang="en-US" altLang="zh-CN" sz="3600" smtClean="0">
                <a:sym typeface="Wingdings" panose="05000000000000000000" pitchFamily="2" charset="2"/>
              </a:rPr>
              <a:t></a:t>
            </a:r>
            <a:r>
              <a:rPr lang="zh-CN" altLang="en-US" sz="3600" smtClean="0">
                <a:sym typeface="Wingdings" panose="05000000000000000000" pitchFamily="2" charset="2"/>
              </a:rPr>
              <a:t>等特</a:t>
            </a:r>
            <a:r>
              <a:rPr lang="en-US" altLang="zh-CN" sz="3600" smtClean="0">
                <a:sym typeface="Wingdings" panose="05000000000000000000" pitchFamily="2" charset="2"/>
              </a:rPr>
              <a:t>21</a:t>
            </a:r>
            <a:r>
              <a:rPr lang="zh-CN" altLang="en-US" sz="3600" smtClean="0">
                <a:sym typeface="Wingdings" panose="05000000000000000000" pitchFamily="2" charset="2"/>
              </a:rPr>
              <a:t>回复包</a:t>
            </a:r>
            <a:endParaRPr lang="en-US" altLang="zh-CN" sz="36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3600" smtClean="0">
                <a:sym typeface="Wingdings" panose="05000000000000000000" pitchFamily="2" charset="2"/>
              </a:rPr>
              <a:t>发送图像数据</a:t>
            </a:r>
          </a:p>
          <a:p>
            <a:r>
              <a:rPr lang="zh-CN" altLang="en-US" sz="3600" smtClean="0"/>
              <a:t>客户发</a:t>
            </a:r>
            <a:r>
              <a:rPr lang="en-US" altLang="zh-CN" sz="3600" smtClean="0"/>
              <a:t>30</a:t>
            </a:r>
            <a:r>
              <a:rPr lang="zh-CN" altLang="en-US" sz="3600" smtClean="0"/>
              <a:t>数据包</a:t>
            </a:r>
            <a:r>
              <a:rPr lang="en-US" altLang="zh-CN" sz="3600" smtClean="0">
                <a:sym typeface="Wingdings" panose="05000000000000000000" pitchFamily="2" charset="2"/>
              </a:rPr>
              <a:t></a:t>
            </a:r>
            <a:r>
              <a:rPr lang="zh-CN" altLang="en-US" sz="3600" smtClean="0">
                <a:sym typeface="Wingdings" panose="05000000000000000000" pitchFamily="2" charset="2"/>
              </a:rPr>
              <a:t>等特</a:t>
            </a:r>
            <a:r>
              <a:rPr lang="en-US" altLang="zh-CN" sz="3600" smtClean="0">
                <a:sym typeface="Wingdings" panose="05000000000000000000" pitchFamily="2" charset="2"/>
              </a:rPr>
              <a:t>31</a:t>
            </a:r>
            <a:r>
              <a:rPr lang="zh-CN" altLang="en-US" sz="3600" smtClean="0">
                <a:sym typeface="Wingdings" panose="05000000000000000000" pitchFamily="2" charset="2"/>
              </a:rPr>
              <a:t>回复包</a:t>
            </a:r>
            <a:endParaRPr lang="en-US" altLang="zh-CN" sz="3600" smtClean="0"/>
          </a:p>
          <a:p>
            <a:pPr lvl="1"/>
            <a:r>
              <a:rPr lang="zh-CN" altLang="en-US" sz="3600" smtClean="0">
                <a:sym typeface="Wingdings" panose="05000000000000000000" pitchFamily="2" charset="2"/>
              </a:rPr>
              <a:t>发送本屏结束符</a:t>
            </a:r>
          </a:p>
        </p:txBody>
      </p:sp>
    </p:spTree>
    <p:extLst>
      <p:ext uri="{BB962C8B-B14F-4D97-AF65-F5344CB8AC3E}">
        <p14:creationId xmlns:p14="http://schemas.microsoft.com/office/powerpoint/2010/main" val="27153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远程桌面程序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整体项目分析</a:t>
            </a:r>
          </a:p>
          <a:p>
            <a:pPr lvl="1"/>
            <a:r>
              <a:rPr lang="zh-CN" altLang="en-US" smtClean="0"/>
              <a:t>显示部分</a:t>
            </a:r>
          </a:p>
          <a:p>
            <a:pPr lvl="1"/>
            <a:r>
              <a:rPr lang="zh-CN" altLang="en-US" smtClean="0"/>
              <a:t>鼠标与键盘的远端控制</a:t>
            </a:r>
          </a:p>
          <a:p>
            <a:r>
              <a:rPr lang="zh-CN" altLang="en-US" smtClean="0"/>
              <a:t>客户端模块与实现</a:t>
            </a:r>
          </a:p>
          <a:p>
            <a:r>
              <a:rPr lang="zh-CN" altLang="en-US" smtClean="0"/>
              <a:t>服务端模块与实现</a:t>
            </a:r>
          </a:p>
        </p:txBody>
      </p:sp>
    </p:spTree>
    <p:extLst>
      <p:ext uri="{BB962C8B-B14F-4D97-AF65-F5344CB8AC3E}">
        <p14:creationId xmlns:p14="http://schemas.microsoft.com/office/powerpoint/2010/main" val="19514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接收端数据包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268413"/>
            <a:ext cx="7807099" cy="5102407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10--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11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准备接收</a:t>
            </a:r>
            <a:endParaRPr lang="zh-CN" altLang="en-US" sz="3200" smtClean="0"/>
          </a:p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20</a:t>
            </a:r>
            <a:r>
              <a:rPr lang="zh-CN" altLang="en-US" sz="3200" smtClean="0"/>
              <a:t> </a:t>
            </a:r>
            <a:r>
              <a:rPr lang="en-US" altLang="zh-CN" sz="3200" smtClean="0"/>
              <a:t>--</a:t>
            </a:r>
            <a:r>
              <a:rPr lang="en-US" altLang="zh-CN" sz="3200" smtClean="0">
                <a:sym typeface="Wingdings" panose="05000000000000000000" pitchFamily="2" charset="2"/>
              </a:rPr>
              <a:t>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21</a:t>
            </a:r>
            <a:endParaRPr lang="zh-CN" altLang="en-US" sz="32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依次将数据保存</a:t>
            </a:r>
          </a:p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30</a:t>
            </a:r>
            <a:r>
              <a:rPr lang="zh-CN" altLang="en-US" sz="3200" smtClean="0">
                <a:sym typeface="Wingdings" panose="05000000000000000000" pitchFamily="2" charset="2"/>
              </a:rPr>
              <a:t> </a:t>
            </a:r>
            <a:r>
              <a:rPr lang="en-US" altLang="zh-CN" sz="3200" smtClean="0">
                <a:sym typeface="Wingdings" panose="05000000000000000000" pitchFamily="2" charset="2"/>
              </a:rPr>
              <a:t>--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31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线程通知窗体本屏完成</a:t>
            </a:r>
          </a:p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50</a:t>
            </a:r>
            <a:r>
              <a:rPr lang="zh-CN" altLang="en-US" sz="3200" smtClean="0"/>
              <a:t> </a:t>
            </a:r>
            <a:r>
              <a:rPr lang="en-US" altLang="zh-CN" sz="3200" smtClean="0"/>
              <a:t>--</a:t>
            </a:r>
            <a:r>
              <a:rPr lang="en-US" altLang="zh-CN" sz="3200" smtClean="0">
                <a:sym typeface="Wingdings" panose="05000000000000000000" pitchFamily="2" charset="2"/>
              </a:rPr>
              <a:t>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51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窗体恢复为普通</a:t>
            </a:r>
            <a:endParaRPr lang="en-US" altLang="zh-CN" sz="32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1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客户端与服务端</a:t>
            </a:r>
          </a:p>
        </p:txBody>
      </p:sp>
      <p:pic>
        <p:nvPicPr>
          <p:cNvPr id="23555" name="Picture 3" descr="服务端接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18" y="1270000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2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客户端线程分析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74427" y="1570220"/>
            <a:ext cx="6410325" cy="3844925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窗体线程</a:t>
            </a:r>
          </a:p>
          <a:p>
            <a:pPr lvl="1"/>
            <a:r>
              <a:rPr lang="zh-CN" altLang="en-US" sz="2400"/>
              <a:t>控制图片发送时间间隔</a:t>
            </a:r>
          </a:p>
          <a:p>
            <a:pPr lvl="1"/>
            <a:r>
              <a:rPr lang="zh-CN" altLang="en-US" sz="2400"/>
              <a:t>控制工作线程终止</a:t>
            </a:r>
          </a:p>
          <a:p>
            <a:pPr lvl="1"/>
            <a:r>
              <a:rPr lang="zh-CN" altLang="en-US" sz="2400"/>
              <a:t>响应工作线程消息</a:t>
            </a:r>
          </a:p>
          <a:p>
            <a:r>
              <a:rPr lang="zh-CN" altLang="en-US" sz="2800"/>
              <a:t>工作线程</a:t>
            </a:r>
          </a:p>
          <a:p>
            <a:pPr lvl="1"/>
            <a:r>
              <a:rPr lang="zh-CN" altLang="en-US" sz="2400"/>
              <a:t>控制</a:t>
            </a:r>
            <a:r>
              <a:rPr lang="en-US" altLang="zh-CN" sz="2400"/>
              <a:t>socket</a:t>
            </a:r>
            <a:r>
              <a:rPr lang="zh-CN" altLang="en-US" sz="2400"/>
              <a:t>连接</a:t>
            </a:r>
          </a:p>
          <a:p>
            <a:pPr lvl="1"/>
            <a:r>
              <a:rPr lang="zh-CN" altLang="en-US" sz="2400"/>
              <a:t>图片序列化</a:t>
            </a:r>
          </a:p>
          <a:p>
            <a:pPr lvl="1"/>
            <a:r>
              <a:rPr lang="zh-CN" altLang="en-US" sz="2400"/>
              <a:t>数据发送到网络</a:t>
            </a:r>
          </a:p>
        </p:txBody>
      </p:sp>
    </p:spTree>
    <p:extLst>
      <p:ext uri="{BB962C8B-B14F-4D97-AF65-F5344CB8AC3E}">
        <p14:creationId xmlns:p14="http://schemas.microsoft.com/office/powerpoint/2010/main" val="279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客户端程序流程</a:t>
            </a:r>
          </a:p>
        </p:txBody>
      </p:sp>
      <p:pic>
        <p:nvPicPr>
          <p:cNvPr id="25603" name="Picture 3" descr="客户发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5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服务端模块与实现</a:t>
            </a:r>
          </a:p>
        </p:txBody>
      </p:sp>
      <p:pic>
        <p:nvPicPr>
          <p:cNvPr id="26627" name="Picture 3" descr="服务端接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12875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2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服务端模块分析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64368" y="1270000"/>
            <a:ext cx="5402263" cy="4852988"/>
          </a:xfrm>
        </p:spPr>
        <p:txBody>
          <a:bodyPr/>
          <a:lstStyle/>
          <a:p>
            <a:r>
              <a:rPr lang="zh-CN" altLang="en-US" smtClean="0"/>
              <a:t>窗体线程</a:t>
            </a:r>
          </a:p>
          <a:p>
            <a:pPr lvl="1"/>
            <a:r>
              <a:rPr lang="zh-CN" altLang="en-US" smtClean="0"/>
              <a:t>控制</a:t>
            </a:r>
            <a:r>
              <a:rPr lang="en-US" altLang="zh-CN" smtClean="0"/>
              <a:t>listen</a:t>
            </a:r>
            <a:r>
              <a:rPr lang="zh-CN" altLang="en-US" smtClean="0"/>
              <a:t>线程</a:t>
            </a:r>
          </a:p>
          <a:p>
            <a:pPr lvl="1"/>
            <a:r>
              <a:rPr lang="zh-CN" altLang="en-US" smtClean="0"/>
              <a:t>响应线程消息</a:t>
            </a:r>
          </a:p>
          <a:p>
            <a:pPr lvl="1"/>
            <a:r>
              <a:rPr lang="zh-CN" altLang="en-US" smtClean="0"/>
              <a:t>窗体重绘</a:t>
            </a:r>
          </a:p>
          <a:p>
            <a:r>
              <a:rPr lang="en-US" altLang="zh-CN" smtClean="0"/>
              <a:t>Listen</a:t>
            </a:r>
            <a:r>
              <a:rPr lang="zh-CN" altLang="en-US" smtClean="0"/>
              <a:t>线程</a:t>
            </a:r>
          </a:p>
          <a:p>
            <a:r>
              <a:rPr lang="zh-CN" altLang="en-US" smtClean="0"/>
              <a:t>数据接收工作线程</a:t>
            </a:r>
          </a:p>
          <a:p>
            <a:pPr lvl="1"/>
            <a:r>
              <a:rPr lang="zh-CN" altLang="en-US" smtClean="0"/>
              <a:t>从网络接收数据</a:t>
            </a:r>
          </a:p>
          <a:p>
            <a:pPr lvl="1"/>
            <a:r>
              <a:rPr lang="zh-CN" altLang="en-US" smtClean="0"/>
              <a:t>图片恢复</a:t>
            </a:r>
          </a:p>
          <a:p>
            <a:pPr lvl="1"/>
            <a:r>
              <a:rPr lang="zh-CN" altLang="en-US" smtClean="0"/>
              <a:t>向窗体发送更新消息</a:t>
            </a:r>
          </a:p>
        </p:txBody>
      </p:sp>
    </p:spTree>
    <p:extLst>
      <p:ext uri="{BB962C8B-B14F-4D97-AF65-F5344CB8AC3E}">
        <p14:creationId xmlns:p14="http://schemas.microsoft.com/office/powerpoint/2010/main" val="40457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服务端流程</a:t>
            </a:r>
          </a:p>
        </p:txBody>
      </p:sp>
      <p:pic>
        <p:nvPicPr>
          <p:cNvPr id="28675" name="Picture 3" descr="服务接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557338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7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客户端实现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屏幕位图数据到发送到网络</a:t>
            </a:r>
          </a:p>
          <a:p>
            <a:pPr lvl="1"/>
            <a:r>
              <a:rPr lang="zh-CN" altLang="en-US" sz="3200" smtClean="0"/>
              <a:t>位图生成</a:t>
            </a:r>
          </a:p>
          <a:p>
            <a:pPr lvl="1"/>
            <a:r>
              <a:rPr lang="zh-CN" altLang="en-US" sz="3200" smtClean="0"/>
              <a:t>图片数据保存</a:t>
            </a:r>
          </a:p>
          <a:p>
            <a:pPr lvl="1"/>
            <a:r>
              <a:rPr lang="zh-CN" altLang="en-US" sz="3200" smtClean="0"/>
              <a:t>数据包打包发送</a:t>
            </a:r>
          </a:p>
        </p:txBody>
      </p:sp>
    </p:spTree>
    <p:extLst>
      <p:ext uri="{BB962C8B-B14F-4D97-AF65-F5344CB8AC3E}">
        <p14:creationId xmlns:p14="http://schemas.microsoft.com/office/powerpoint/2010/main" val="3323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窗体对象与位图数据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7433" y="156098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Bitmap</a:t>
            </a:r>
            <a:r>
              <a:rPr lang="zh-CN" altLang="en-US" sz="3200" smtClean="0"/>
              <a:t>对象生成</a:t>
            </a:r>
            <a:r>
              <a:rPr lang="en-US" altLang="zh-CN" sz="3200" smtClean="0"/>
              <a:t>Grapics</a:t>
            </a:r>
            <a:r>
              <a:rPr lang="zh-CN" altLang="en-US" sz="3200" smtClean="0"/>
              <a:t>对象</a:t>
            </a:r>
          </a:p>
          <a:p>
            <a:r>
              <a:rPr lang="en-US" altLang="zh-CN" sz="3200" smtClean="0"/>
              <a:t>Graphic</a:t>
            </a:r>
            <a:r>
              <a:rPr lang="zh-CN" altLang="en-US" sz="3200" smtClean="0"/>
              <a:t>从屏幕拷贝像素数据</a:t>
            </a:r>
          </a:p>
          <a:p>
            <a:pPr lvl="1"/>
            <a:r>
              <a:rPr lang="en-US" altLang="zh-CN" sz="3200" smtClean="0">
                <a:sym typeface="Wingdings" panose="05000000000000000000" pitchFamily="2" charset="2"/>
              </a:rPr>
              <a:t>copy</a:t>
            </a:r>
          </a:p>
          <a:p>
            <a:r>
              <a:rPr lang="en-US" altLang="zh-CN" sz="3200" smtClean="0">
                <a:sym typeface="Wingdings" panose="05000000000000000000" pitchFamily="2" charset="2"/>
              </a:rPr>
              <a:t>Bitmap</a:t>
            </a:r>
            <a:r>
              <a:rPr lang="zh-CN" altLang="en-US" sz="3200" smtClean="0">
                <a:sym typeface="Wingdings" panose="05000000000000000000" pitchFamily="2" charset="2"/>
              </a:rPr>
              <a:t>类将像素数据保存到内存对象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图片数据的序列化</a:t>
            </a:r>
            <a:endParaRPr lang="en-US" altLang="zh-CN" sz="320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3200" smtClean="0">
                <a:sym typeface="Wingdings" panose="05000000000000000000" pitchFamily="2" charset="2"/>
              </a:rPr>
              <a:t>Save</a:t>
            </a: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30543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2450" y="228601"/>
            <a:ext cx="4705350" cy="968375"/>
          </a:xfrm>
        </p:spPr>
        <p:txBody>
          <a:bodyPr/>
          <a:lstStyle/>
          <a:p>
            <a:r>
              <a:rPr lang="zh-CN" altLang="en-US" smtClean="0"/>
              <a:t>本地屏幕位图获取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9" y="1268414"/>
            <a:ext cx="4535487" cy="1800225"/>
          </a:xfrm>
        </p:spPr>
        <p:txBody>
          <a:bodyPr/>
          <a:lstStyle/>
          <a:p>
            <a:r>
              <a:rPr lang="zh-CN" altLang="en-US" smtClean="0"/>
              <a:t>主要使用的类及方法</a:t>
            </a:r>
          </a:p>
          <a:p>
            <a:pPr lvl="1"/>
            <a:r>
              <a:rPr lang="en-US" altLang="zh-CN" smtClean="0"/>
              <a:t>Bitmap</a:t>
            </a:r>
          </a:p>
          <a:p>
            <a:pPr lvl="1"/>
            <a:r>
              <a:rPr lang="en-US" altLang="zh-CN" smtClean="0"/>
              <a:t>Graphics</a:t>
            </a:r>
            <a:endParaRPr lang="zh-CN" altLang="en-US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4058" y="2763396"/>
            <a:ext cx="87852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int s_wid      = Screen.PrimaryScreen.Bounds.Width;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int s_height  = Screen.PrimaryScreen.Bounds.Height;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Bitmap b_1  = new Bitmap(s_wid, s_height);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Graphics g_ = Graphics.FromImage(b_1);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g_.CopyFromScreen</a:t>
            </a:r>
            <a:r>
              <a:rPr lang="en-US" altLang="zh-CN" sz="2400"/>
              <a:t>(0, 0, 0, 0, new Size(s_wid, s_height));</a:t>
            </a:r>
            <a:r>
              <a:rPr lang="en-US" altLang="zh-CN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6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9551" y="227534"/>
            <a:ext cx="2288836" cy="753541"/>
          </a:xfrm>
        </p:spPr>
        <p:txBody>
          <a:bodyPr/>
          <a:lstStyle/>
          <a:p>
            <a:r>
              <a:rPr lang="zh-CN" altLang="en-US" sz="4000">
                <a:solidFill>
                  <a:srgbClr val="0920FB"/>
                </a:solidFill>
              </a:rPr>
              <a:t>程序构思</a:t>
            </a:r>
          </a:p>
        </p:txBody>
      </p:sp>
      <p:pic>
        <p:nvPicPr>
          <p:cNvPr id="5123" name="Picture 5" descr="图片传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981075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4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3" y="908050"/>
            <a:ext cx="7416800" cy="2089150"/>
          </a:xfrm>
        </p:spPr>
        <p:txBody>
          <a:bodyPr/>
          <a:lstStyle/>
          <a:p>
            <a:r>
              <a:rPr lang="zh-CN" altLang="en-US" smtClean="0"/>
              <a:t>屏幕图片保存在哪里？磁盘文件吗</a:t>
            </a:r>
          </a:p>
          <a:p>
            <a:r>
              <a:rPr lang="zh-CN" altLang="en-US" smtClean="0"/>
              <a:t>磁盘文件是否合适</a:t>
            </a:r>
            <a:r>
              <a:rPr lang="en-US" altLang="zh-CN" smtClean="0"/>
              <a:t>?</a:t>
            </a:r>
          </a:p>
          <a:p>
            <a:r>
              <a:rPr lang="zh-CN" altLang="en-US" smtClean="0"/>
              <a:t>有更好的选择么？</a:t>
            </a:r>
          </a:p>
        </p:txBody>
      </p:sp>
      <p:pic>
        <p:nvPicPr>
          <p:cNvPr id="32771" name="Picture 3" descr="0b6a4d35973574125ab5f5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573463"/>
            <a:ext cx="225425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1" y="115889"/>
            <a:ext cx="5182536" cy="738550"/>
          </a:xfrm>
        </p:spPr>
        <p:txBody>
          <a:bodyPr/>
          <a:lstStyle/>
          <a:p>
            <a:r>
              <a:rPr lang="zh-CN" altLang="en-US" smtClean="0"/>
              <a:t>位图对象在内存或文件</a:t>
            </a:r>
          </a:p>
        </p:txBody>
      </p:sp>
      <p:pic>
        <p:nvPicPr>
          <p:cNvPr id="33795" name="Picture 3" descr="内存与文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43000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数据与</a:t>
            </a:r>
            <a:r>
              <a:rPr lang="en-US" altLang="zh-CN" smtClean="0"/>
              <a:t>MemoryStream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64762" y="1390338"/>
            <a:ext cx="8283575" cy="26924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将中间数据保留在内存性能上比较好，降低了系统开销</a:t>
            </a:r>
          </a:p>
          <a:p>
            <a:r>
              <a:rPr lang="zh-CN" altLang="en-US" sz="3600" smtClean="0"/>
              <a:t>内存区管理使用</a:t>
            </a:r>
            <a:r>
              <a:rPr lang="en-US" altLang="zh-CN" sz="3600" smtClean="0"/>
              <a:t>MemoryStream</a:t>
            </a:r>
            <a:r>
              <a:rPr lang="zh-CN" altLang="en-US" sz="3600" smtClean="0"/>
              <a:t>类</a:t>
            </a:r>
          </a:p>
          <a:p>
            <a:r>
              <a:rPr lang="zh-CN" altLang="en-US" sz="3600" smtClean="0"/>
              <a:t>将</a:t>
            </a:r>
            <a:r>
              <a:rPr lang="en-US" altLang="zh-CN" sz="3600" smtClean="0"/>
              <a:t>MemoryStream</a:t>
            </a:r>
            <a:r>
              <a:rPr lang="zh-CN" altLang="en-US" sz="3600" smtClean="0"/>
              <a:t>看成是一个字节数组</a:t>
            </a:r>
          </a:p>
        </p:txBody>
      </p:sp>
    </p:spTree>
    <p:extLst>
      <p:ext uri="{BB962C8B-B14F-4D97-AF65-F5344CB8AC3E}">
        <p14:creationId xmlns:p14="http://schemas.microsoft.com/office/powerpoint/2010/main" val="29356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6" y="188914"/>
            <a:ext cx="6481763" cy="865187"/>
          </a:xfrm>
        </p:spPr>
        <p:txBody>
          <a:bodyPr/>
          <a:lstStyle/>
          <a:p>
            <a:r>
              <a:rPr lang="zh-CN" altLang="en-US" smtClean="0"/>
              <a:t>内存类</a:t>
            </a:r>
            <a:r>
              <a:rPr lang="en-US" altLang="zh-CN" smtClean="0"/>
              <a:t>MemoryStream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63527" y="1054101"/>
            <a:ext cx="7993062" cy="295116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MemoryStream</a:t>
            </a:r>
            <a:r>
              <a:rPr lang="zh-CN" altLang="en-US" sz="3200" smtClean="0"/>
              <a:t>本身相当于在内存中的存储区，以字节为单位，具有流的读写性质，并且可以定位读写位置。可以具有与文件流类似的方法，比如读写，可以随机定位当前读写位置。</a:t>
            </a:r>
          </a:p>
        </p:txBody>
      </p:sp>
    </p:spTree>
    <p:extLst>
      <p:ext uri="{BB962C8B-B14F-4D97-AF65-F5344CB8AC3E}">
        <p14:creationId xmlns:p14="http://schemas.microsoft.com/office/powerpoint/2010/main" val="19694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对象调用图</a:t>
            </a:r>
            <a:r>
              <a:rPr lang="en-US" altLang="zh-CN" smtClean="0"/>
              <a:t>—</a:t>
            </a:r>
            <a:r>
              <a:rPr lang="zh-CN" altLang="en-US" smtClean="0"/>
              <a:t>位图数据</a:t>
            </a:r>
          </a:p>
        </p:txBody>
      </p:sp>
      <p:pic>
        <p:nvPicPr>
          <p:cNvPr id="36867" name="Picture 3" descr="类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28775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6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7511" y="279816"/>
            <a:ext cx="5708476" cy="900660"/>
          </a:xfrm>
        </p:spPr>
        <p:txBody>
          <a:bodyPr/>
          <a:lstStyle/>
          <a:p>
            <a:r>
              <a:rPr lang="zh-CN" altLang="en-US" smtClean="0">
                <a:solidFill>
                  <a:srgbClr val="0920FB"/>
                </a:solidFill>
              </a:rPr>
              <a:t>将位图数据转移到内存区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4240" y="1180476"/>
            <a:ext cx="822325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//</a:t>
            </a:r>
            <a:r>
              <a:rPr lang="zh-CN" altLang="en-US" sz="2800"/>
              <a:t>设置流为最开始的位置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ms_cap_pic.Seek(0, SeekOrigin.Begin);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BitMap </a:t>
            </a:r>
            <a:r>
              <a:rPr lang="zh-CN" altLang="en-US" sz="2800"/>
              <a:t>类支持多种图像格式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PNG</a:t>
            </a:r>
            <a:r>
              <a:rPr lang="zh-CN" altLang="en-US" sz="2800"/>
              <a:t>格式可以利用压缩减少数据量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b_1.Save(ms_cap_pic, System.Drawing.Imaging.ImageFormat.Png);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//</a:t>
            </a:r>
            <a:r>
              <a:rPr lang="zh-CN" altLang="en-US" sz="2800"/>
              <a:t>数据量大小得到</a:t>
            </a:r>
            <a:r>
              <a:rPr lang="en-US" altLang="zh-CN" sz="2800"/>
              <a:t>--</a:t>
            </a:r>
            <a:r>
              <a:rPr lang="zh-CN" altLang="en-US" sz="2800"/>
              <a:t>通过流的位置来决定要发送数据的大小               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each_screen_data_len = ms_cap_pic.Position;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289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图片数据到网络</a:t>
            </a:r>
            <a:endParaRPr lang="en-US" altLang="zh-CN" smtClean="0"/>
          </a:p>
        </p:txBody>
      </p:sp>
      <p:pic>
        <p:nvPicPr>
          <p:cNvPr id="38915" name="Picture 3" descr="图像2网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12875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3454" y="219856"/>
            <a:ext cx="3714784" cy="874714"/>
          </a:xfrm>
        </p:spPr>
        <p:txBody>
          <a:bodyPr/>
          <a:lstStyle/>
          <a:p>
            <a:r>
              <a:rPr lang="zh-CN" altLang="en-US" smtClean="0">
                <a:solidFill>
                  <a:srgbClr val="0920FB"/>
                </a:solidFill>
              </a:rPr>
              <a:t>数据包打包方法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3454" y="1094570"/>
            <a:ext cx="10404553" cy="36273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smtClean="0"/>
              <a:t>b_data_head = BitConverter.GetBytes((int)20);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//20</a:t>
            </a:r>
            <a:r>
              <a:rPr lang="zh-CN" altLang="en-US" sz="3200" smtClean="0"/>
              <a:t>代表屏幕图像数据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Array.Copy(b_data_len, 0, SendDataBuffer, 0, 4); 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//read from memory to the buffer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ms_data_read_count = ms_cap_pic.Read(SendDataBuffer, 4, 1020);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3947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3308766" cy="899409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0920FB"/>
                </a:solidFill>
              </a:rPr>
              <a:t>socket</a:t>
            </a:r>
            <a:r>
              <a:rPr lang="zh-CN" altLang="en-US" smtClean="0">
                <a:solidFill>
                  <a:srgbClr val="0920FB"/>
                </a:solidFill>
              </a:rPr>
              <a:t>数据发送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35377" y="613506"/>
            <a:ext cx="8153400" cy="59821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do</a:t>
            </a:r>
          </a:p>
          <a:p>
            <a:pPr>
              <a:lnSpc>
                <a:spcPct val="80000"/>
              </a:lnSpc>
            </a:pPr>
            <a:r>
              <a:rPr lang="en-US" altLang="zh-CN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</a:t>
            </a:r>
            <a:r>
              <a:rPr lang="en-US" altLang="zh-CN" smtClean="0"/>
              <a:t>b_data_head </a:t>
            </a:r>
            <a:r>
              <a:rPr lang="en-US" altLang="zh-CN"/>
              <a:t>= BitConverter.GetBytes((int)20</a:t>
            </a:r>
            <a:r>
              <a:rPr lang="en-US" altLang="zh-CN" smtClean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</a:t>
            </a:r>
            <a:r>
              <a:rPr lang="en-US" altLang="zh-CN" smtClean="0"/>
              <a:t>  //</a:t>
            </a:r>
            <a:r>
              <a:rPr lang="en-US" altLang="zh-CN"/>
              <a:t>20</a:t>
            </a:r>
            <a:r>
              <a:rPr lang="zh-CN" altLang="en-US"/>
              <a:t>代表屏幕图像数据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r>
              <a:rPr lang="en-US" altLang="zh-CN"/>
              <a:t>Array.Copy(b_data_len, 0, SendDataBuffer, 0, 4);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//read from memory to the buffer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ms_data_read_count = ms_cap_pic.Read(SendDataBuffer, 4, 1020);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//write to network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client_sock.Send(SendDataBuffer, ms_data_read_count+4, SocketFlags.None);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//</a:t>
            </a:r>
            <a:r>
              <a:rPr lang="zh-CN" altLang="en-US"/>
              <a:t>等待服务器响应代码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r>
              <a:rPr lang="en-US" altLang="zh-CN"/>
              <a:t>Array.Clear(ReadDataBuffer, 0, 1024);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numberOfByteRead = client_sock.Receive(ReadDataBuffer, 1024, SocketFlags.None);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replay_code = BitConverter.ToInt32(ReadDataBuffer, 0);                             </a:t>
            </a:r>
          </a:p>
          <a:p>
            <a:pPr>
              <a:lnSpc>
                <a:spcPct val="80000"/>
              </a:lnSpc>
            </a:pPr>
            <a:r>
              <a:rPr lang="en-US" altLang="zh-CN"/>
              <a:t> tran_count += ms_data_read_count;</a:t>
            </a:r>
          </a:p>
          <a:p>
            <a:pPr>
              <a:lnSpc>
                <a:spcPct val="80000"/>
              </a:lnSpc>
            </a:pPr>
            <a:r>
              <a:rPr lang="en-US" altLang="zh-CN"/>
              <a:t>} while (tran_count &lt; each_screen_data_len);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9803" y="1510676"/>
            <a:ext cx="8784236" cy="1667239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each_screen_data_len</a:t>
            </a:r>
            <a:r>
              <a:rPr lang="zh-CN" altLang="en-US" sz="3600" smtClean="0"/>
              <a:t>这个变量的意义</a:t>
            </a:r>
          </a:p>
          <a:p>
            <a:r>
              <a:rPr lang="en-US" altLang="zh-CN" sz="3600" smtClean="0"/>
              <a:t>each_screen_data_len</a:t>
            </a:r>
            <a:r>
              <a:rPr lang="zh-CN" altLang="en-US" sz="3600" smtClean="0"/>
              <a:t>值如何得到</a:t>
            </a:r>
          </a:p>
        </p:txBody>
      </p:sp>
    </p:spTree>
    <p:extLst>
      <p:ext uri="{BB962C8B-B14F-4D97-AF65-F5344CB8AC3E}">
        <p14:creationId xmlns:p14="http://schemas.microsoft.com/office/powerpoint/2010/main" val="18439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8213" y="115889"/>
            <a:ext cx="3816350" cy="720725"/>
          </a:xfrm>
        </p:spPr>
        <p:txBody>
          <a:bodyPr/>
          <a:lstStyle/>
          <a:p>
            <a:r>
              <a:rPr lang="zh-CN" altLang="en-US" sz="4000"/>
              <a:t>整体项目分析</a:t>
            </a:r>
          </a:p>
        </p:txBody>
      </p:sp>
      <p:pic>
        <p:nvPicPr>
          <p:cNvPr id="6147" name="Picture 3" descr="网络发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969964"/>
            <a:ext cx="8243887" cy="588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7629" y="159895"/>
            <a:ext cx="2365669" cy="784485"/>
          </a:xfrm>
        </p:spPr>
        <p:txBody>
          <a:bodyPr/>
          <a:lstStyle/>
          <a:p>
            <a:r>
              <a:rPr lang="zh-CN" altLang="en-US" smtClean="0">
                <a:solidFill>
                  <a:srgbClr val="0920FB"/>
                </a:solidFill>
              </a:rPr>
              <a:t>程序结构</a:t>
            </a:r>
          </a:p>
        </p:txBody>
      </p:sp>
      <p:pic>
        <p:nvPicPr>
          <p:cNvPr id="43011" name="Picture 3" descr="整体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5" y="788728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0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52520" y="301917"/>
            <a:ext cx="1955928" cy="627876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65484" y="301917"/>
            <a:ext cx="1762252" cy="6278765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1716" y="1074559"/>
            <a:ext cx="4963893" cy="1398766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33981" y="1143315"/>
            <a:ext cx="4103628" cy="41944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4206" y="2785287"/>
            <a:ext cx="4951403" cy="1711889"/>
          </a:xfrm>
          <a:prstGeom prst="roundRect">
            <a:avLst>
              <a:gd name="adj" fmla="val 8635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91865" y="17162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5570" y="388686"/>
            <a:ext cx="1276708" cy="286276"/>
          </a:xfrm>
          <a:prstGeom prst="ellipse">
            <a:avLst/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7159" y="265159"/>
            <a:ext cx="9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374166"/>
            <a:ext cx="1276708" cy="286276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418087" y="1201525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938104" y="5912836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576607" y="79515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609009" y="2519190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931460" y="2534114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572027" y="6182991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318144" y="1226677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02378" y="1748211"/>
            <a:ext cx="327195" cy="31555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21244" y="1259503"/>
            <a:ext cx="461665" cy="1099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图片开始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317231" y="3193716"/>
            <a:ext cx="4120378" cy="44932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333981" y="1631949"/>
            <a:ext cx="4103628" cy="424250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3266381" y="1654850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296598" y="3273906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946901" y="1699126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385733" y="3267512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341798" y="4025082"/>
            <a:ext cx="4111624" cy="4143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308209" y="4063155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049102" y="4086077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31717" y="332602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129376" y="5081504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206049" y="6197401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276381" y="2860486"/>
            <a:ext cx="1827787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24835" y="3694916"/>
            <a:ext cx="1600511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数据包入内存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331399" y="71432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360683" y="2124265"/>
            <a:ext cx="1668018" cy="29503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截屏数据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924835" y="2121873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准备缓冲区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/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381229" y="2659131"/>
            <a:ext cx="3030957" cy="6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图片传输流程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4576606" y="4891984"/>
            <a:ext cx="291174" cy="17165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4609009" y="591682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909845" y="4561665"/>
            <a:ext cx="1668018" cy="29503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截屏数据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457332" y="5398234"/>
            <a:ext cx="3980277" cy="44932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3316779" y="5478424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525834" y="5472030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3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7432" y="249836"/>
            <a:ext cx="2815375" cy="844446"/>
          </a:xfrm>
        </p:spPr>
        <p:txBody>
          <a:bodyPr/>
          <a:lstStyle/>
          <a:p>
            <a:r>
              <a:rPr lang="zh-CN" altLang="en-US" smtClean="0"/>
              <a:t>服务端实现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7570" y="109428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窗体样式与控件显示</a:t>
            </a:r>
          </a:p>
          <a:p>
            <a:r>
              <a:rPr lang="zh-CN" altLang="en-US" sz="4000" smtClean="0"/>
              <a:t>图片复原功能</a:t>
            </a:r>
          </a:p>
          <a:p>
            <a:r>
              <a:rPr lang="zh-CN" altLang="en-US" sz="4000" smtClean="0"/>
              <a:t>数据接收</a:t>
            </a:r>
          </a:p>
          <a:p>
            <a:r>
              <a:rPr lang="zh-CN" altLang="en-US" sz="4000" smtClean="0"/>
              <a:t>窗体响应线程消息</a:t>
            </a:r>
          </a:p>
          <a:p>
            <a:r>
              <a:rPr lang="zh-CN" altLang="en-US" sz="4000" smtClean="0"/>
              <a:t>位图数据来自网络在屏幕显示</a:t>
            </a:r>
          </a:p>
          <a:p>
            <a:endParaRPr lang="zh-CN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40634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7629" y="309797"/>
            <a:ext cx="2275728" cy="694544"/>
          </a:xfrm>
        </p:spPr>
        <p:txBody>
          <a:bodyPr/>
          <a:lstStyle/>
          <a:p>
            <a:r>
              <a:rPr lang="zh-CN" altLang="en-US" smtClean="0"/>
              <a:t>全屏显示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7629" y="1141259"/>
            <a:ext cx="11784489" cy="3880773"/>
          </a:xfrm>
        </p:spPr>
        <p:txBody>
          <a:bodyPr>
            <a:noAutofit/>
          </a:bodyPr>
          <a:lstStyle/>
          <a:p>
            <a:r>
              <a:rPr lang="zh-CN" altLang="en-US" sz="3600" smtClean="0"/>
              <a:t>去掉边界</a:t>
            </a:r>
          </a:p>
          <a:p>
            <a:r>
              <a:rPr lang="en-US" altLang="zh-CN" sz="3600" smtClean="0"/>
              <a:t>this.FormBorderStyle </a:t>
            </a:r>
            <a:br>
              <a:rPr lang="en-US" altLang="zh-CN" sz="3600" smtClean="0"/>
            </a:br>
            <a:r>
              <a:rPr lang="en-US" altLang="zh-CN" sz="3600" smtClean="0"/>
              <a:t>=System.Windows.Forms.FormBorderStyle.None;</a:t>
            </a:r>
          </a:p>
          <a:p>
            <a:r>
              <a:rPr lang="zh-CN" altLang="en-US" sz="3600" smtClean="0"/>
              <a:t>最大化</a:t>
            </a:r>
          </a:p>
          <a:p>
            <a:r>
              <a:rPr lang="en-US" altLang="zh-CN" sz="3600" smtClean="0"/>
              <a:t>this.WindowState = System.Windows.Forms.FormWindowState.Maximized;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3804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115889"/>
            <a:ext cx="5040312" cy="936625"/>
          </a:xfrm>
        </p:spPr>
        <p:txBody>
          <a:bodyPr/>
          <a:lstStyle/>
          <a:p>
            <a:r>
              <a:rPr lang="zh-CN" altLang="en-US" smtClean="0"/>
              <a:t>窗体原始控件管理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3297" y="932592"/>
            <a:ext cx="5832475" cy="1223962"/>
          </a:xfrm>
        </p:spPr>
        <p:txBody>
          <a:bodyPr/>
          <a:lstStyle/>
          <a:p>
            <a:r>
              <a:rPr lang="zh-CN" altLang="en-US" sz="2800"/>
              <a:t>全屏状态下隐藏所有原始的控件</a:t>
            </a:r>
          </a:p>
          <a:p>
            <a:r>
              <a:rPr lang="zh-CN" altLang="en-US" sz="2800"/>
              <a:t>恢复正常状态显示所有原始控件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93297" y="2480899"/>
            <a:ext cx="82804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foreach (Control cc in this.Controls)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        cc.Visible = false;//</a:t>
            </a:r>
            <a:r>
              <a:rPr lang="zh-CN" altLang="en-US" sz="4000"/>
              <a:t>隐藏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        cc.Visible = true ;//</a:t>
            </a:r>
            <a:r>
              <a:rPr lang="zh-CN" altLang="en-US" sz="4000"/>
              <a:t>显示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图片复原功能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1489" y="1660160"/>
            <a:ext cx="9921783" cy="1667656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字节数组还原为</a:t>
            </a:r>
            <a:r>
              <a:rPr lang="en-US" altLang="zh-CN" sz="3200" smtClean="0"/>
              <a:t>Bitmap</a:t>
            </a:r>
            <a:r>
              <a:rPr lang="zh-CN" altLang="en-US" sz="3200" smtClean="0"/>
              <a:t>对象</a:t>
            </a:r>
          </a:p>
          <a:p>
            <a:r>
              <a:rPr lang="en-US" altLang="zh-CN" sz="3200"/>
              <a:t>bp_full = (Bitmap)Bitmap.FromStream(ms_cap_pic);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5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图像显示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47157" y="1590963"/>
            <a:ext cx="3190128" cy="1377090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图像显示方法</a:t>
            </a:r>
          </a:p>
          <a:p>
            <a:r>
              <a:rPr lang="zh-CN" altLang="en-US" sz="3200" smtClean="0"/>
              <a:t>主要应用的类</a:t>
            </a:r>
          </a:p>
        </p:txBody>
      </p:sp>
    </p:spTree>
    <p:extLst>
      <p:ext uri="{BB962C8B-B14F-4D97-AF65-F5344CB8AC3E}">
        <p14:creationId xmlns:p14="http://schemas.microsoft.com/office/powerpoint/2010/main" val="2798139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89875"/>
            <a:ext cx="3220109" cy="831461"/>
          </a:xfrm>
        </p:spPr>
        <p:txBody>
          <a:bodyPr/>
          <a:lstStyle/>
          <a:p>
            <a:r>
              <a:rPr lang="zh-CN" altLang="en-US" smtClean="0"/>
              <a:t>图像显示方法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7452" y="1021336"/>
            <a:ext cx="8596668" cy="54544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smtClean="0"/>
              <a:t>窗体样式控制</a:t>
            </a:r>
          </a:p>
          <a:p>
            <a:pPr lvl="1">
              <a:lnSpc>
                <a:spcPct val="90000"/>
              </a:lnSpc>
            </a:pPr>
            <a:r>
              <a:rPr lang="zh-CN" altLang="en-US" sz="3200" smtClean="0"/>
              <a:t>全屏显示</a:t>
            </a:r>
          </a:p>
          <a:p>
            <a:pPr lvl="1">
              <a:lnSpc>
                <a:spcPct val="90000"/>
              </a:lnSpc>
            </a:pPr>
            <a:r>
              <a:rPr lang="zh-CN" altLang="en-US" sz="3200" smtClean="0"/>
              <a:t>启动</a:t>
            </a:r>
            <a:r>
              <a:rPr lang="en-US" altLang="zh-CN" sz="3200" smtClean="0"/>
              <a:t>listen</a:t>
            </a:r>
            <a:r>
              <a:rPr lang="zh-CN" altLang="en-US" sz="3200" smtClean="0"/>
              <a:t>线程后就全屏显示</a:t>
            </a:r>
          </a:p>
          <a:p>
            <a:pPr lvl="1">
              <a:lnSpc>
                <a:spcPct val="90000"/>
              </a:lnSpc>
            </a:pPr>
            <a:r>
              <a:rPr lang="zh-CN" altLang="en-US" sz="3200" smtClean="0"/>
              <a:t>窗体原始控件管理</a:t>
            </a:r>
          </a:p>
          <a:p>
            <a:pPr>
              <a:lnSpc>
                <a:spcPct val="90000"/>
              </a:lnSpc>
            </a:pPr>
            <a:r>
              <a:rPr lang="zh-CN" altLang="en-US" sz="3200" smtClean="0"/>
              <a:t>将要绘制的内容保存在位图类中</a:t>
            </a:r>
          </a:p>
          <a:p>
            <a:pPr>
              <a:lnSpc>
                <a:spcPct val="90000"/>
              </a:lnSpc>
            </a:pPr>
            <a:r>
              <a:rPr lang="zh-CN" altLang="en-US" sz="3200" smtClean="0"/>
              <a:t>在窗体的</a:t>
            </a:r>
            <a:r>
              <a:rPr lang="en-US" altLang="zh-CN" sz="3200" smtClean="0"/>
              <a:t>Paint</a:t>
            </a:r>
            <a:r>
              <a:rPr lang="zh-CN" altLang="en-US" sz="3200" smtClean="0"/>
              <a:t>事件中绘制位图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/>
              <a:t>Form_pain</a:t>
            </a:r>
            <a:r>
              <a:rPr lang="zh-CN" altLang="en-US" sz="3200" smtClean="0"/>
              <a:t>事件</a:t>
            </a:r>
          </a:p>
          <a:p>
            <a:pPr>
              <a:lnSpc>
                <a:spcPct val="90000"/>
              </a:lnSpc>
            </a:pPr>
            <a:r>
              <a:rPr lang="zh-CN" altLang="en-US" sz="3200" smtClean="0"/>
              <a:t>程序触发</a:t>
            </a:r>
            <a:r>
              <a:rPr lang="en-US" altLang="zh-CN" sz="3200" smtClean="0"/>
              <a:t>Paint</a:t>
            </a:r>
            <a:r>
              <a:rPr lang="zh-CN" altLang="en-US" sz="3200" smtClean="0"/>
              <a:t>事件的</a:t>
            </a:r>
            <a:r>
              <a:rPr lang="en-US" altLang="zh-CN" sz="3200" smtClean="0"/>
              <a:t>Invalidate</a:t>
            </a:r>
            <a:r>
              <a:rPr lang="zh-CN" altLang="en-US" sz="3200" smtClean="0"/>
              <a:t>事件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/>
              <a:t>Invalidate</a:t>
            </a:r>
            <a:r>
              <a:rPr lang="zh-CN" altLang="en-US" sz="3200" smtClean="0"/>
              <a:t>事件能使窗体显示的区域重绘</a:t>
            </a:r>
          </a:p>
        </p:txBody>
      </p:sp>
    </p:spTree>
    <p:extLst>
      <p:ext uri="{BB962C8B-B14F-4D97-AF65-F5344CB8AC3E}">
        <p14:creationId xmlns:p14="http://schemas.microsoft.com/office/powerpoint/2010/main" val="1146585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窗体</a:t>
            </a:r>
            <a:r>
              <a:rPr lang="en-US" altLang="zh-CN" smtClean="0"/>
              <a:t>Paint</a:t>
            </a:r>
            <a:r>
              <a:rPr lang="zh-CN" altLang="en-US" smtClean="0"/>
              <a:t>事件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窗体的</a:t>
            </a:r>
            <a:r>
              <a:rPr lang="en-US" altLang="zh-CN" sz="3600" smtClean="0"/>
              <a:t>Paint</a:t>
            </a:r>
            <a:r>
              <a:rPr lang="zh-CN" altLang="en-US" sz="3600" smtClean="0"/>
              <a:t>事件主要负责绘制窗体外观，在构造窗体，窗体移动，大小变化等情况下都会引发</a:t>
            </a:r>
            <a:r>
              <a:rPr lang="en-US" altLang="zh-CN" sz="3600" smtClean="0"/>
              <a:t>Paint</a:t>
            </a:r>
            <a:r>
              <a:rPr lang="zh-CN" altLang="en-US" sz="3600" smtClean="0"/>
              <a:t>事件，因此</a:t>
            </a:r>
            <a:r>
              <a:rPr lang="en-US" altLang="zh-CN" sz="3600" smtClean="0"/>
              <a:t>Paint</a:t>
            </a:r>
            <a:r>
              <a:rPr lang="zh-CN" altLang="en-US" sz="3600" smtClean="0"/>
              <a:t>要绘制自定义图像时，必须保证图像数据的有效性。</a:t>
            </a:r>
          </a:p>
        </p:txBody>
      </p:sp>
    </p:spTree>
    <p:extLst>
      <p:ext uri="{BB962C8B-B14F-4D97-AF65-F5344CB8AC3E}">
        <p14:creationId xmlns:p14="http://schemas.microsoft.com/office/powerpoint/2010/main" val="2787238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429718"/>
            <a:ext cx="8596668" cy="1320800"/>
          </a:xfrm>
        </p:spPr>
        <p:txBody>
          <a:bodyPr/>
          <a:lstStyle/>
          <a:p>
            <a:r>
              <a:rPr lang="en-US" altLang="zh-CN" smtClean="0"/>
              <a:t>Windows form </a:t>
            </a:r>
            <a:r>
              <a:rPr lang="zh-CN" altLang="en-US" smtClean="0"/>
              <a:t>绘图原理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551" y="1750518"/>
            <a:ext cx="8596668" cy="3076315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Invalidate</a:t>
            </a:r>
            <a:r>
              <a:rPr lang="zh-CN" altLang="en-US" sz="3600" smtClean="0"/>
              <a:t>方法</a:t>
            </a:r>
          </a:p>
          <a:p>
            <a:r>
              <a:rPr lang="en-US" altLang="zh-CN" sz="3600" smtClean="0"/>
              <a:t>Frm_rc_s_Paint</a:t>
            </a:r>
            <a:r>
              <a:rPr lang="zh-CN" altLang="en-US" sz="3600" smtClean="0"/>
              <a:t>事件</a:t>
            </a:r>
          </a:p>
          <a:p>
            <a:r>
              <a:rPr lang="zh-CN" altLang="en-US" sz="3600" smtClean="0"/>
              <a:t>准备绘图内容 </a:t>
            </a:r>
            <a:r>
              <a:rPr lang="en-US" altLang="zh-CN" sz="3600" smtClean="0"/>
              <a:t>bp_screen</a:t>
            </a:r>
          </a:p>
          <a:p>
            <a:r>
              <a:rPr lang="en-US" altLang="zh-CN" sz="3600" smtClean="0"/>
              <a:t>e.Graphics.DrawImage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13533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2451" y="228600"/>
            <a:ext cx="4418013" cy="896938"/>
          </a:xfrm>
        </p:spPr>
        <p:txBody>
          <a:bodyPr/>
          <a:lstStyle/>
          <a:p>
            <a:r>
              <a:rPr lang="zh-CN" altLang="en-US" smtClean="0"/>
              <a:t>整体项目分析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847850" y="1268414"/>
            <a:ext cx="4071938" cy="2808287"/>
          </a:xfrm>
        </p:spPr>
        <p:txBody>
          <a:bodyPr/>
          <a:lstStyle/>
          <a:p>
            <a:r>
              <a:rPr lang="zh-CN" altLang="en-US" sz="2800"/>
              <a:t>目的程序运行实例</a:t>
            </a:r>
          </a:p>
          <a:p>
            <a:r>
              <a:rPr lang="zh-CN" altLang="en-US" sz="2800"/>
              <a:t>数据处理性能要求</a:t>
            </a:r>
          </a:p>
          <a:p>
            <a:r>
              <a:rPr lang="zh-CN" altLang="en-US" sz="2800"/>
              <a:t>客户端本地屏幕获取</a:t>
            </a:r>
          </a:p>
          <a:p>
            <a:r>
              <a:rPr lang="zh-CN" altLang="en-US" sz="2800"/>
              <a:t>网络通信</a:t>
            </a:r>
          </a:p>
          <a:p>
            <a:r>
              <a:rPr lang="zh-CN" altLang="en-US" sz="2800"/>
              <a:t>服务端图像显示</a:t>
            </a:r>
          </a:p>
        </p:txBody>
      </p:sp>
      <p:sp>
        <p:nvSpPr>
          <p:cNvPr id="7172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808663" y="3573463"/>
            <a:ext cx="4000500" cy="1655762"/>
          </a:xfrm>
        </p:spPr>
        <p:txBody>
          <a:bodyPr/>
          <a:lstStyle/>
          <a:p>
            <a:r>
              <a:rPr lang="zh-CN" altLang="en-US" sz="2800"/>
              <a:t>通信数据包分析</a:t>
            </a:r>
          </a:p>
          <a:p>
            <a:r>
              <a:rPr lang="zh-CN" altLang="en-US" sz="2800"/>
              <a:t>通信数据包设计</a:t>
            </a:r>
          </a:p>
          <a:p>
            <a:r>
              <a:rPr lang="zh-CN" altLang="en-US" sz="2800"/>
              <a:t>通信速率完整性控制</a:t>
            </a:r>
          </a:p>
        </p:txBody>
      </p:sp>
      <p:sp>
        <p:nvSpPr>
          <p:cNvPr id="7173" name="Rectangle 5"/>
          <p:cNvSpPr>
            <a:spLocks noRot="1" noChangeArrowheads="1"/>
          </p:cNvSpPr>
          <p:nvPr/>
        </p:nvSpPr>
        <p:spPr bwMode="auto">
          <a:xfrm>
            <a:off x="3503613" y="5373689"/>
            <a:ext cx="4000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客户端模块与实现</a:t>
            </a:r>
          </a:p>
          <a:p>
            <a:pPr eaLnBrk="1" hangingPunct="1"/>
            <a:r>
              <a:rPr lang="zh-CN" altLang="en-US" sz="2800"/>
              <a:t>服务端模块与实现</a:t>
            </a:r>
          </a:p>
        </p:txBody>
      </p:sp>
    </p:spTree>
    <p:extLst>
      <p:ext uri="{BB962C8B-B14F-4D97-AF65-F5344CB8AC3E}">
        <p14:creationId xmlns:p14="http://schemas.microsoft.com/office/powerpoint/2010/main" val="1830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绘图流程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线程接收图像到内存区</a:t>
            </a:r>
          </a:p>
          <a:p>
            <a:r>
              <a:rPr lang="zh-CN" altLang="en-US" sz="3600" smtClean="0"/>
              <a:t>线程向窗体发信息重绘</a:t>
            </a:r>
          </a:p>
          <a:p>
            <a:r>
              <a:rPr lang="zh-CN" altLang="en-US" sz="3600" smtClean="0"/>
              <a:t>窗体从内存区取得数据，进行绘制</a:t>
            </a:r>
          </a:p>
          <a:p>
            <a:r>
              <a:rPr lang="zh-CN" altLang="en-US" sz="3600" smtClean="0"/>
              <a:t>下一个图像</a:t>
            </a:r>
          </a:p>
        </p:txBody>
      </p:sp>
    </p:spTree>
    <p:extLst>
      <p:ext uri="{BB962C8B-B14F-4D97-AF65-F5344CB8AC3E}">
        <p14:creationId xmlns:p14="http://schemas.microsoft.com/office/powerpoint/2010/main" val="1889736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2451" y="228601"/>
            <a:ext cx="5929313" cy="823913"/>
          </a:xfrm>
        </p:spPr>
        <p:txBody>
          <a:bodyPr/>
          <a:lstStyle/>
          <a:p>
            <a:r>
              <a:rPr lang="zh-CN" altLang="en-US" smtClean="0"/>
              <a:t>对象调用图</a:t>
            </a:r>
            <a:r>
              <a:rPr lang="en-US" altLang="zh-CN" smtClean="0"/>
              <a:t>—</a:t>
            </a:r>
            <a:r>
              <a:rPr lang="zh-CN" altLang="en-US" smtClean="0"/>
              <a:t>恢复位图</a:t>
            </a:r>
          </a:p>
        </p:txBody>
      </p:sp>
      <p:pic>
        <p:nvPicPr>
          <p:cNvPr id="53251" name="Picture 3" descr="恢复位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43000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615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绘图流程</a:t>
            </a:r>
          </a:p>
        </p:txBody>
      </p:sp>
      <p:pic>
        <p:nvPicPr>
          <p:cNvPr id="54275" name="Picture 4" descr="窗体绘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84313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14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1"/>
            <a:ext cx="4273550" cy="823913"/>
          </a:xfrm>
        </p:spPr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数据接收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908050"/>
            <a:ext cx="8153400" cy="55451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do{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//1.</a:t>
            </a:r>
            <a:r>
              <a:rPr lang="zh-CN" altLang="en-US" sz="2400"/>
              <a:t>获取网络数据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numberOfBytesRead = S_client_sock.Receive(ReceiveDataBuffer, 1024,SocketFlags.None);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//2.</a:t>
            </a:r>
            <a:r>
              <a:rPr lang="zh-CN" altLang="en-US" sz="2400"/>
              <a:t>获取格式命令头信息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data_cmd = BitConverter.ToInt32(ReceiveDataBuffer, 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b_data_reply = BitConverter.GetBytes((int)data_cmd + 1);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//data_cmd+1</a:t>
            </a:r>
            <a:r>
              <a:rPr lang="zh-CN" altLang="en-US" sz="2400"/>
              <a:t>代表对</a:t>
            </a:r>
            <a:r>
              <a:rPr lang="en-US" altLang="zh-CN" sz="2400"/>
              <a:t>data_cmd</a:t>
            </a:r>
            <a:r>
              <a:rPr lang="zh-CN" altLang="en-US" sz="2400"/>
              <a:t>的响应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Array.Clear(SendDataBuffer, 0, 1024);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Array.Copy(b_data_reply, SendDataBuffer,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S_client_sock.Send(SendDataBuffer, 1024,SocketFlags.None);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36124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S_client_sock.Send()</a:t>
            </a:r>
            <a:r>
              <a:rPr lang="zh-CN" altLang="en-US" smtClean="0"/>
              <a:t>这行代码的意义</a:t>
            </a:r>
          </a:p>
        </p:txBody>
      </p:sp>
    </p:spTree>
    <p:extLst>
      <p:ext uri="{BB962C8B-B14F-4D97-AF65-F5344CB8AC3E}">
        <p14:creationId xmlns:p14="http://schemas.microsoft.com/office/powerpoint/2010/main" val="2048705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1"/>
            <a:ext cx="4273550" cy="823913"/>
          </a:xfrm>
        </p:spPr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数据接收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6" y="908050"/>
            <a:ext cx="7345363" cy="5761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600"/>
              <a:t>switch (data_cmd)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case 10:    //</a:t>
            </a:r>
            <a:r>
              <a:rPr lang="zh-CN" altLang="en-US" sz="1600"/>
              <a:t>开始发送一屏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ms_cap_pic.Seek(0, SeekOrigin.Begin);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break;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case 20:    //</a:t>
            </a:r>
            <a:r>
              <a:rPr lang="zh-CN" altLang="en-US" sz="1600"/>
              <a:t>屏幕图像数据 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//write to memory stream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ms_cap_pic.Write(ReceiveDataBuffer, 4, numberOfBytesRead-4);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case 30:    //</a:t>
            </a:r>
            <a:r>
              <a:rPr lang="zh-CN" altLang="en-US" sz="1600"/>
              <a:t>屏幕数据发送完毕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//</a:t>
            </a:r>
            <a:r>
              <a:rPr lang="zh-CN" altLang="en-US" sz="1600"/>
              <a:t>发送消息，更新屏幕图像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</a:t>
            </a:r>
            <a:r>
              <a:rPr lang="en-US" altLang="zh-CN" sz="1600"/>
              <a:t>bp_full = (Bitmap)Bitmap.FromStream(ms_cap_pic);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SendMessage(main_wnd_handle, UPDATE_SCREEN, 100, 100);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case 40:    //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case 50:    //50</a:t>
            </a:r>
            <a:r>
              <a:rPr lang="zh-CN" altLang="en-US" sz="1600"/>
              <a:t>客户端退出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</a:t>
            </a:r>
            <a:r>
              <a:rPr lang="en-US" altLang="zh-CN" sz="1600"/>
              <a:t>SendMessage(main_wnd_handle, WINDOW_RESTORE, 100, 100);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bl_not_end_recv = false;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348339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客户端程序流程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窗体启动线程</a:t>
            </a:r>
          </a:p>
          <a:p>
            <a:r>
              <a:rPr lang="zh-CN" altLang="en-US" smtClean="0"/>
              <a:t>拷贝屏幕到内存</a:t>
            </a:r>
          </a:p>
          <a:p>
            <a:r>
              <a:rPr lang="zh-CN" altLang="en-US" smtClean="0"/>
              <a:t>数据发送到服务端</a:t>
            </a:r>
          </a:p>
          <a:p>
            <a:r>
              <a:rPr lang="zh-CN" altLang="en-US" smtClean="0"/>
              <a:t>循环下一幅图</a:t>
            </a:r>
          </a:p>
          <a:p>
            <a:r>
              <a:rPr lang="zh-CN" altLang="en-US" smtClean="0"/>
              <a:t>发送结束信息</a:t>
            </a:r>
          </a:p>
        </p:txBody>
      </p:sp>
    </p:spTree>
    <p:extLst>
      <p:ext uri="{BB962C8B-B14F-4D97-AF65-F5344CB8AC3E}">
        <p14:creationId xmlns:p14="http://schemas.microsoft.com/office/powerpoint/2010/main" val="1507043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服务端流程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listen</a:t>
            </a:r>
          </a:p>
          <a:p>
            <a:r>
              <a:rPr lang="zh-CN" altLang="en-US" smtClean="0"/>
              <a:t>接收用户新屏信息</a:t>
            </a:r>
          </a:p>
          <a:p>
            <a:r>
              <a:rPr lang="zh-CN" altLang="en-US" smtClean="0"/>
              <a:t>接收数据</a:t>
            </a:r>
          </a:p>
          <a:p>
            <a:r>
              <a:rPr lang="zh-CN" altLang="en-US" smtClean="0"/>
              <a:t>接收本屏图像完成</a:t>
            </a:r>
          </a:p>
          <a:p>
            <a:r>
              <a:rPr lang="zh-CN" altLang="en-US" smtClean="0"/>
              <a:t>更新窗体</a:t>
            </a:r>
            <a:r>
              <a:rPr lang="en-US" altLang="zh-CN" smtClean="0"/>
              <a:t>—</a:t>
            </a:r>
            <a:r>
              <a:rPr lang="zh-CN" altLang="en-US" smtClean="0"/>
              <a:t>重绘</a:t>
            </a:r>
          </a:p>
          <a:p>
            <a:r>
              <a:rPr lang="zh-CN" altLang="en-US" smtClean="0"/>
              <a:t>循环</a:t>
            </a:r>
          </a:p>
          <a:p>
            <a:r>
              <a:rPr lang="zh-CN" altLang="en-US" smtClean="0"/>
              <a:t>接收客户终结信息</a:t>
            </a:r>
          </a:p>
        </p:txBody>
      </p:sp>
    </p:spTree>
    <p:extLst>
      <p:ext uri="{BB962C8B-B14F-4D97-AF65-F5344CB8AC3E}">
        <p14:creationId xmlns:p14="http://schemas.microsoft.com/office/powerpoint/2010/main" val="1275552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</a:p>
        </p:txBody>
      </p:sp>
      <p:pic>
        <p:nvPicPr>
          <p:cNvPr id="60419" name="Picture 3" descr="整体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68413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58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远端控制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服务端发鼠标信息与客户端响应鼠标信息</a:t>
            </a:r>
          </a:p>
          <a:p>
            <a:r>
              <a:rPr lang="zh-CN" altLang="en-US" smtClean="0"/>
              <a:t>服务端发键盘信息与客户端响应键盘信息</a:t>
            </a:r>
          </a:p>
        </p:txBody>
      </p:sp>
    </p:spTree>
    <p:extLst>
      <p:ext uri="{BB962C8B-B14F-4D97-AF65-F5344CB8AC3E}">
        <p14:creationId xmlns:p14="http://schemas.microsoft.com/office/powerpoint/2010/main" val="38850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客户端程序流程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1621" y="1401464"/>
            <a:ext cx="5921873" cy="348108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窗体启动线程</a:t>
            </a:r>
          </a:p>
          <a:p>
            <a:r>
              <a:rPr lang="zh-CN" altLang="en-US" sz="3200" smtClean="0"/>
              <a:t>拷贝屏幕到内存</a:t>
            </a:r>
          </a:p>
          <a:p>
            <a:r>
              <a:rPr lang="zh-CN" altLang="en-US" sz="3200" smtClean="0"/>
              <a:t>数据发送到服务端</a:t>
            </a:r>
          </a:p>
          <a:p>
            <a:r>
              <a:rPr lang="zh-CN" altLang="en-US" sz="3200" smtClean="0"/>
              <a:t>循环下一幅图</a:t>
            </a:r>
          </a:p>
          <a:p>
            <a:r>
              <a:rPr lang="zh-CN" altLang="en-US" sz="3200" smtClean="0"/>
              <a:t>发送结束信息</a:t>
            </a:r>
          </a:p>
        </p:txBody>
      </p:sp>
    </p:spTree>
    <p:extLst>
      <p:ext uri="{BB962C8B-B14F-4D97-AF65-F5344CB8AC3E}">
        <p14:creationId xmlns:p14="http://schemas.microsoft.com/office/powerpoint/2010/main" val="1256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089" y="258405"/>
            <a:ext cx="5616575" cy="1055687"/>
          </a:xfrm>
        </p:spPr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传输主要技术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3577" y="1070724"/>
            <a:ext cx="7272337" cy="48244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TCP</a:t>
            </a:r>
            <a:r>
              <a:rPr lang="zh-CN" altLang="en-US" sz="2800" dirty="0"/>
              <a:t>通信流程</a:t>
            </a:r>
          </a:p>
          <a:p>
            <a:r>
              <a:rPr lang="zh-CN" altLang="en-US" sz="2800" dirty="0"/>
              <a:t>网络相关数据操作</a:t>
            </a:r>
          </a:p>
          <a:p>
            <a:pPr lvl="1"/>
            <a:r>
              <a:rPr lang="zh-CN" altLang="en-US" sz="2400" dirty="0"/>
              <a:t>文件流，内存流，网络流</a:t>
            </a:r>
          </a:p>
          <a:p>
            <a:pPr lvl="1"/>
            <a:r>
              <a:rPr lang="zh-CN" altLang="en-US" sz="2400" dirty="0"/>
              <a:t>数据类型与字节数组</a:t>
            </a:r>
          </a:p>
          <a:p>
            <a:pPr lvl="1"/>
            <a:r>
              <a:rPr lang="zh-CN" altLang="en-US" sz="2400" dirty="0"/>
              <a:t>数据控制</a:t>
            </a:r>
          </a:p>
          <a:p>
            <a:r>
              <a:rPr lang="zh-CN" altLang="en-US" sz="2800" dirty="0"/>
              <a:t>文件传程序流程</a:t>
            </a:r>
          </a:p>
          <a:p>
            <a:pPr lvl="1"/>
            <a:r>
              <a:rPr lang="zh-CN" altLang="en-US" sz="2400" dirty="0"/>
              <a:t>程序简介</a:t>
            </a:r>
          </a:p>
          <a:p>
            <a:pPr lvl="1"/>
            <a:r>
              <a:rPr lang="zh-CN" altLang="en-US" sz="2400" dirty="0"/>
              <a:t>客户端程序</a:t>
            </a:r>
          </a:p>
          <a:p>
            <a:pPr lvl="1"/>
            <a:r>
              <a:rPr lang="zh-CN" altLang="en-US" sz="2400" dirty="0"/>
              <a:t>服务器端程序</a:t>
            </a:r>
          </a:p>
          <a:p>
            <a:r>
              <a:rPr lang="zh-CN" altLang="en-US" sz="2800" dirty="0"/>
              <a:t>网络异常处理</a:t>
            </a:r>
          </a:p>
        </p:txBody>
      </p:sp>
    </p:spTree>
    <p:extLst>
      <p:ext uri="{BB962C8B-B14F-4D97-AF65-F5344CB8AC3E}">
        <p14:creationId xmlns:p14="http://schemas.microsoft.com/office/powerpoint/2010/main" val="3823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76" y="620714"/>
            <a:ext cx="5616575" cy="1055687"/>
          </a:xfrm>
        </p:spPr>
        <p:txBody>
          <a:bodyPr/>
          <a:lstStyle/>
          <a:p>
            <a:r>
              <a:rPr lang="zh-CN" altLang="en-US"/>
              <a:t>文件传输主要问题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185" y="1450286"/>
            <a:ext cx="7272337" cy="360045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连接建立</a:t>
            </a:r>
          </a:p>
          <a:p>
            <a:pPr lvl="1"/>
            <a:r>
              <a:rPr lang="zh-CN" altLang="en-US" dirty="0"/>
              <a:t>单个</a:t>
            </a:r>
            <a:r>
              <a:rPr lang="en-US" altLang="zh-CN" dirty="0"/>
              <a:t>Socket</a:t>
            </a:r>
            <a:r>
              <a:rPr lang="zh-CN" altLang="en-US" dirty="0"/>
              <a:t>与单个线程对应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Socket</a:t>
            </a:r>
            <a:r>
              <a:rPr lang="zh-CN" altLang="en-US" dirty="0"/>
              <a:t>与线程池，</a:t>
            </a:r>
            <a:r>
              <a:rPr lang="en-US" altLang="zh-CN" dirty="0" err="1"/>
              <a:t>IOCP</a:t>
            </a:r>
            <a:r>
              <a:rPr lang="zh-CN" altLang="en-US" dirty="0"/>
              <a:t>方式</a:t>
            </a:r>
          </a:p>
          <a:p>
            <a:r>
              <a:rPr lang="zh-CN" altLang="en-US" dirty="0"/>
              <a:t>文件流与网络流生成</a:t>
            </a:r>
          </a:p>
          <a:p>
            <a:r>
              <a:rPr lang="zh-CN" altLang="en-US" dirty="0"/>
              <a:t>传输过程控制与进度更新</a:t>
            </a:r>
          </a:p>
        </p:txBody>
      </p:sp>
    </p:spTree>
    <p:extLst>
      <p:ext uri="{BB962C8B-B14F-4D97-AF65-F5344CB8AC3E}">
        <p14:creationId xmlns:p14="http://schemas.microsoft.com/office/powerpoint/2010/main" val="3480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26" y="620713"/>
            <a:ext cx="3457575" cy="792162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pic>
        <p:nvPicPr>
          <p:cNvPr id="153605" name="Picture 5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5230813" cy="69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98823" y="2195936"/>
            <a:ext cx="1205802" cy="109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其它连接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675977" y="1015819"/>
            <a:ext cx="1677790" cy="351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780" y="5476805"/>
            <a:ext cx="4740207" cy="640016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连接发起与服务端响应连接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4130" y="1511390"/>
            <a:ext cx="1422511" cy="421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562" y="54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153" y="111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09122" y="2571975"/>
            <a:ext cx="2135619" cy="1587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58477" y="2494868"/>
            <a:ext cx="2521340" cy="3800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7232145" y="1891915"/>
            <a:ext cx="1299449" cy="60295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256794" y="4075122"/>
            <a:ext cx="1163375" cy="3483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结束监听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7358241" y="5061638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749930" y="2548885"/>
            <a:ext cx="222796" cy="147476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196289" y="1511391"/>
            <a:ext cx="3076352" cy="3428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6249172" y="1958574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31095" y="4439856"/>
            <a:ext cx="1648385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234825" y="2913917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7707995" y="4493874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9315327" y="492805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8903414" y="136379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创建监听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3992062" y="2374349"/>
            <a:ext cx="1985969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4753465" y="4016586"/>
            <a:ext cx="500060" cy="693556"/>
          </a:xfrm>
          <a:prstGeom prst="bentUpArrow">
            <a:avLst>
              <a:gd name="adj1" fmla="val 19038"/>
              <a:gd name="adj2" fmla="val 25199"/>
              <a:gd name="adj3" fmla="val 26438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9767541" y="179461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9767541" y="909738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932694" y="1968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flipH="1">
            <a:off x="2688669" y="3421526"/>
            <a:ext cx="1296230" cy="19304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34083" y="31064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743846" y="2434792"/>
            <a:ext cx="1620434" cy="41274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 dirty="0"/>
          </a:p>
        </p:txBody>
      </p:sp>
      <p:sp>
        <p:nvSpPr>
          <p:cNvPr id="42" name="右箭头标注 41"/>
          <p:cNvSpPr/>
          <p:nvPr/>
        </p:nvSpPr>
        <p:spPr>
          <a:xfrm>
            <a:off x="725665" y="3344758"/>
            <a:ext cx="1620434" cy="3165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 dirty="0"/>
          </a:p>
        </p:txBody>
      </p:sp>
      <p:sp>
        <p:nvSpPr>
          <p:cNvPr id="43" name="下箭头 42"/>
          <p:cNvSpPr/>
          <p:nvPr/>
        </p:nvSpPr>
        <p:spPr>
          <a:xfrm>
            <a:off x="1393320" y="1985840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393320" y="2907005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1068184" y="4147529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6" name="下箭头 45"/>
          <p:cNvSpPr/>
          <p:nvPr/>
        </p:nvSpPr>
        <p:spPr>
          <a:xfrm>
            <a:off x="1393320" y="3709651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903414" y="223696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9767541" y="266778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939252" y="3137084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803379" y="356790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531095" y="3440384"/>
            <a:ext cx="1586092" cy="38125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234825" y="3859839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Accept</a:t>
            </a:r>
            <a:r>
              <a:rPr lang="zh-CN" altLang="en-US"/>
              <a:t>方法的异步调用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18718"/>
            <a:ext cx="5050606" cy="229926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AcceptCallBack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3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54347"/>
            <a:ext cx="8596668" cy="468701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客户端通信流程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socket,connect,send,receive,close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服务端通信流程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socket,listen,accept,send,receive,close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对象与多线程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的断开连接</a:t>
            </a:r>
          </a:p>
        </p:txBody>
      </p:sp>
    </p:spTree>
    <p:extLst>
      <p:ext uri="{BB962C8B-B14F-4D97-AF65-F5344CB8AC3E}">
        <p14:creationId xmlns:p14="http://schemas.microsoft.com/office/powerpoint/2010/main" val="1040620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2" y="1409551"/>
            <a:ext cx="914400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连接断开</a:t>
            </a:r>
          </a:p>
        </p:txBody>
      </p:sp>
    </p:spTree>
    <p:extLst>
      <p:ext uri="{BB962C8B-B14F-4D97-AF65-F5344CB8AC3E}">
        <p14:creationId xmlns:p14="http://schemas.microsoft.com/office/powerpoint/2010/main" val="494558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流操作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625" y="1413864"/>
            <a:ext cx="5476875" cy="24193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3449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服务端流程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270000"/>
            <a:ext cx="8596668" cy="5100820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启动</a:t>
            </a:r>
            <a:r>
              <a:rPr lang="en-US" altLang="zh-CN" sz="3200" smtClean="0"/>
              <a:t>listen</a:t>
            </a:r>
          </a:p>
          <a:p>
            <a:r>
              <a:rPr lang="zh-CN" altLang="en-US" sz="3200" smtClean="0"/>
              <a:t>接收用户新屏信息</a:t>
            </a:r>
          </a:p>
          <a:p>
            <a:r>
              <a:rPr lang="zh-CN" altLang="en-US" sz="3200" smtClean="0"/>
              <a:t>接收数据</a:t>
            </a:r>
          </a:p>
          <a:p>
            <a:r>
              <a:rPr lang="zh-CN" altLang="en-US" sz="3200" smtClean="0"/>
              <a:t>接收本屏图像完成</a:t>
            </a:r>
          </a:p>
          <a:p>
            <a:r>
              <a:rPr lang="zh-CN" altLang="en-US" sz="3200" smtClean="0"/>
              <a:t>更新窗体</a:t>
            </a:r>
            <a:r>
              <a:rPr lang="en-US" altLang="zh-CN" sz="3200" smtClean="0"/>
              <a:t>—</a:t>
            </a:r>
            <a:r>
              <a:rPr lang="zh-CN" altLang="en-US" sz="3200" smtClean="0"/>
              <a:t>重绘</a:t>
            </a:r>
          </a:p>
          <a:p>
            <a:r>
              <a:rPr lang="zh-CN" altLang="en-US" sz="3200" smtClean="0"/>
              <a:t>循环</a:t>
            </a:r>
          </a:p>
          <a:p>
            <a:r>
              <a:rPr lang="zh-CN" altLang="en-US" sz="3200" smtClean="0"/>
              <a:t>接收客户终结信息</a:t>
            </a:r>
          </a:p>
        </p:txBody>
      </p:sp>
    </p:spTree>
    <p:extLst>
      <p:ext uri="{BB962C8B-B14F-4D97-AF65-F5344CB8AC3E}">
        <p14:creationId xmlns:p14="http://schemas.microsoft.com/office/powerpoint/2010/main" val="4140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199" y="1577497"/>
            <a:ext cx="7412038" cy="1579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可以读取任意类型文件，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StreamReader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只能读文本文件</a:t>
            </a:r>
          </a:p>
        </p:txBody>
      </p:sp>
    </p:spTree>
    <p:extLst>
      <p:ext uri="{BB962C8B-B14F-4D97-AF65-F5344CB8AC3E}">
        <p14:creationId xmlns:p14="http://schemas.microsoft.com/office/powerpoint/2010/main" val="224389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751" y="1458103"/>
            <a:ext cx="7481888" cy="37544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tran_file_in.OpenRead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读取字节到缓冲区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file_read_count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循环控制条件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fs_file.Position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fs_file.Length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2861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16" y="1581509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不支持对网络数据流的随机访问，使用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必须使用已经连接成功的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623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81510"/>
            <a:ext cx="7920037" cy="295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方法接收和发送网络数据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但网络的实际发送并不与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对数据传输需要进行控制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采用总长度来控制传输过程的完成。</a:t>
            </a:r>
          </a:p>
        </p:txBody>
      </p:sp>
    </p:spTree>
    <p:extLst>
      <p:ext uri="{BB962C8B-B14F-4D97-AF65-F5344CB8AC3E}">
        <p14:creationId xmlns:p14="http://schemas.microsoft.com/office/powerpoint/2010/main" val="119310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94" y="178580"/>
            <a:ext cx="6119812" cy="936625"/>
          </a:xfrm>
        </p:spPr>
        <p:txBody>
          <a:bodyPr/>
          <a:lstStyle/>
          <a:p>
            <a:r>
              <a:rPr lang="zh-CN" altLang="en-US"/>
              <a:t>数据类型与字节数组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766" y="1374475"/>
            <a:ext cx="7488237" cy="39878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类型转换类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长整型转换为字节数组</a:t>
            </a:r>
          </a:p>
          <a:p>
            <a:r>
              <a:rPr lang="en-US" altLang="zh-CN" sz="2800" dirty="0"/>
              <a:t>byte[] </a:t>
            </a:r>
            <a:r>
              <a:rPr lang="en-US" altLang="zh-CN" sz="2800" dirty="0" err="1"/>
              <a:t>b_file_len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BitConverter.GetBytes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tran_file_in.Length</a:t>
            </a:r>
            <a:r>
              <a:rPr lang="en-US" altLang="zh-CN" sz="2800" dirty="0"/>
              <a:t>);</a:t>
            </a:r>
          </a:p>
          <a:p>
            <a:r>
              <a:rPr lang="zh-CN" altLang="en-US" sz="2800" dirty="0"/>
              <a:t>将字节拷贝到缓冲区 </a:t>
            </a:r>
          </a:p>
          <a:p>
            <a:r>
              <a:rPr lang="en-US" altLang="zh-CN" sz="2400" dirty="0" err="1"/>
              <a:t>Array.Copy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b_file_len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SendDataBuffer</a:t>
            </a:r>
            <a:r>
              <a:rPr lang="en-US" altLang="zh-CN" sz="2400" dirty="0"/>
              <a:t>, 0, 8);</a:t>
            </a:r>
          </a:p>
        </p:txBody>
      </p:sp>
    </p:spTree>
    <p:extLst>
      <p:ext uri="{BB962C8B-B14F-4D97-AF65-F5344CB8AC3E}">
        <p14:creationId xmlns:p14="http://schemas.microsoft.com/office/powerpoint/2010/main" val="949158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数据类型与字节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98" y="1607629"/>
            <a:ext cx="9377992" cy="309562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网络数据读取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client_NetStream.Read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字节还原为数据类型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109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长整形与字节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577" y="1504113"/>
            <a:ext cx="9792059" cy="30956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byte[]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b_file_len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BitConverter.GetBytes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tran_file_in.Length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00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字符串与字节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691" y="1624882"/>
            <a:ext cx="8496300" cy="3095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文件名字符串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字符长度与字节数组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byte[] </a:t>
            </a:r>
            <a:r>
              <a:rPr lang="en-US" altLang="en-US" sz="2800" dirty="0" err="1"/>
              <a:t>b_file_name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Encoding.ASCII.GetBytes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tran_file_in.Name</a:t>
            </a:r>
            <a:r>
              <a:rPr lang="en-US" altLang="en-US" sz="28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tran_file_name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Encoding.ASCII.GetString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8 + 4, </a:t>
            </a:r>
            <a:r>
              <a:rPr lang="en-US" altLang="zh-CN" sz="2800" dirty="0" err="1"/>
              <a:t>file_name_len</a:t>
            </a:r>
            <a:r>
              <a:rPr lang="en-US" altLang="zh-CN" sz="2800" dirty="0"/>
              <a:t>);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35957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传输进度更新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98762"/>
            <a:ext cx="7772400" cy="210197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ProgressBar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工作线程向窗体发送自定义消息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main_wnd_handle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TRAN_UPDATE_PROGRESS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3656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传输过程控制</a:t>
            </a: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5106" y="1014594"/>
            <a:ext cx="6918325" cy="2663825"/>
          </a:xfrm>
        </p:spPr>
        <p:txBody>
          <a:bodyPr/>
          <a:lstStyle/>
          <a:p>
            <a:r>
              <a:rPr lang="zh-CN" altLang="en-US" sz="2800" dirty="0"/>
              <a:t>数据何时传输终止？</a:t>
            </a:r>
          </a:p>
          <a:p>
            <a:r>
              <a:rPr lang="zh-CN" altLang="en-US" sz="2800" dirty="0"/>
              <a:t>对方如何获取文件名</a:t>
            </a:r>
          </a:p>
          <a:p>
            <a:r>
              <a:rPr lang="zh-CN" altLang="en-US" sz="2800" dirty="0"/>
              <a:t>在发送实际数据前发送总数据长度值</a:t>
            </a:r>
            <a:r>
              <a:rPr lang="en-US" altLang="zh-CN" sz="2800" dirty="0"/>
              <a:t>,</a:t>
            </a:r>
            <a:r>
              <a:rPr lang="zh-CN" altLang="en-US" sz="2800" dirty="0"/>
              <a:t>用长度值来控制通信的终止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自定义控制数据包</a:t>
            </a:r>
          </a:p>
        </p:txBody>
      </p:sp>
      <p:graphicFrame>
        <p:nvGraphicFramePr>
          <p:cNvPr id="1577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9959879"/>
              </p:ext>
            </p:extLst>
          </p:nvPr>
        </p:nvGraphicFramePr>
        <p:xfrm>
          <a:off x="1054221" y="4030394"/>
          <a:ext cx="8424863" cy="720725"/>
        </p:xfrm>
        <a:graphic>
          <a:graphicData uri="http://schemas.openxmlformats.org/drawingml/2006/table">
            <a:tbl>
              <a:tblPr/>
              <a:tblGrid>
                <a:gridCol w="2663825"/>
                <a:gridCol w="2879725"/>
                <a:gridCol w="2881313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字节数据长度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字节文件名长度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文件名字节序列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1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数据处理性能要求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8968" y="1412875"/>
            <a:ext cx="8153400" cy="4997450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图片格式与操作</a:t>
            </a:r>
          </a:p>
          <a:p>
            <a:pPr lvl="1"/>
            <a:r>
              <a:rPr lang="en-US" altLang="zh-CN" sz="2800" smtClean="0"/>
              <a:t>PNG</a:t>
            </a:r>
            <a:r>
              <a:rPr lang="zh-CN" altLang="en-US" sz="2800" smtClean="0"/>
              <a:t>可以不失真压缩</a:t>
            </a:r>
          </a:p>
          <a:p>
            <a:pPr lvl="1"/>
            <a:r>
              <a:rPr lang="en-US" altLang="zh-CN" sz="2800" smtClean="0"/>
              <a:t>Jpeg</a:t>
            </a:r>
            <a:r>
              <a:rPr lang="zh-CN" altLang="en-US" sz="2800" smtClean="0"/>
              <a:t>压缩率最高，但有一定失真</a:t>
            </a:r>
          </a:p>
          <a:p>
            <a:pPr lvl="1"/>
            <a:r>
              <a:rPr lang="en-US" altLang="zh-CN" sz="2800" smtClean="0"/>
              <a:t>BMP</a:t>
            </a:r>
            <a:r>
              <a:rPr lang="zh-CN" altLang="en-US" sz="2800" smtClean="0"/>
              <a:t>格式完整图像信息，数据量太大</a:t>
            </a:r>
          </a:p>
          <a:p>
            <a:pPr lvl="1"/>
            <a:r>
              <a:rPr lang="zh-CN" altLang="en-US" sz="2800" smtClean="0"/>
              <a:t>不需要程员编程处理图片格式问题，平台支持</a:t>
            </a:r>
            <a:endParaRPr lang="en-US" altLang="zh-CN" sz="2800" smtClean="0"/>
          </a:p>
          <a:p>
            <a:r>
              <a:rPr lang="zh-CN" altLang="en-US" sz="2800" smtClean="0"/>
              <a:t>具有一定的时间效率</a:t>
            </a:r>
          </a:p>
          <a:p>
            <a:r>
              <a:rPr lang="zh-CN" altLang="en-US" sz="2800" smtClean="0"/>
              <a:t>连续传输</a:t>
            </a:r>
          </a:p>
          <a:p>
            <a:pPr lvl="1"/>
            <a:r>
              <a:rPr lang="zh-CN" altLang="en-US" sz="2800" smtClean="0"/>
              <a:t>多次连续传输</a:t>
            </a:r>
          </a:p>
        </p:txBody>
      </p:sp>
    </p:spTree>
    <p:extLst>
      <p:ext uri="{BB962C8B-B14F-4D97-AF65-F5344CB8AC3E}">
        <p14:creationId xmlns:p14="http://schemas.microsoft.com/office/powerpoint/2010/main" val="28441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客户端线程流程</a:t>
            </a: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677" y="1460740"/>
            <a:ext cx="7772400" cy="4114800"/>
          </a:xfrm>
        </p:spPr>
        <p:txBody>
          <a:bodyPr/>
          <a:lstStyle/>
          <a:p>
            <a:r>
              <a:rPr lang="zh-CN" altLang="en-US" sz="2400" dirty="0"/>
              <a:t>设置进度条</a:t>
            </a:r>
          </a:p>
          <a:p>
            <a:r>
              <a:rPr lang="zh-CN" altLang="en-US" sz="2400" dirty="0"/>
              <a:t>连接远程服务器</a:t>
            </a:r>
          </a:p>
          <a:p>
            <a:r>
              <a:rPr lang="zh-CN" altLang="en-US" sz="2400" dirty="0"/>
              <a:t>发送文件名，文件大小</a:t>
            </a:r>
          </a:p>
          <a:p>
            <a:r>
              <a:rPr lang="zh-CN" altLang="en-US" sz="2400" dirty="0"/>
              <a:t>循环发送数据，并更新数据进度</a:t>
            </a:r>
          </a:p>
          <a:p>
            <a:r>
              <a:rPr lang="zh-CN" altLang="en-US" sz="2400" dirty="0"/>
              <a:t>发送完毕设置进度条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207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客户端线程循环发送数据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0384" y="1342397"/>
            <a:ext cx="8137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do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client_NetStream.Read</a:t>
            </a:r>
            <a:r>
              <a:rPr lang="en-US" altLang="zh-CN" sz="2800" dirty="0"/>
              <a:t>(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1024);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fs_newfile.Write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+=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while (</a:t>
            </a:r>
            <a:r>
              <a:rPr lang="en-US" altLang="zh-CN" sz="2800" dirty="0" err="1"/>
              <a:t>client_NetStream.DataAvailable</a:t>
            </a:r>
            <a:r>
              <a:rPr lang="en-US" altLang="zh-CN" sz="2800" dirty="0"/>
              <a:t> &amp;&amp;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&lt; </a:t>
            </a:r>
            <a:r>
              <a:rPr lang="en-US" altLang="zh-CN" sz="2800" dirty="0" err="1"/>
              <a:t>file_len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574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服务器端程序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116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服务端窗体线程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服务端工作线程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数据传输线程</a:t>
            </a:r>
          </a:p>
        </p:txBody>
      </p:sp>
    </p:spTree>
    <p:extLst>
      <p:ext uri="{BB962C8B-B14F-4D97-AF65-F5344CB8AC3E}">
        <p14:creationId xmlns:p14="http://schemas.microsoft.com/office/powerpoint/2010/main" val="20673024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</a:t>
            </a:r>
            <a:r>
              <a:rPr lang="en-US" altLang="zh-CN"/>
              <a:t>listen</a:t>
            </a:r>
            <a:r>
              <a:rPr lang="zh-CN" altLang="en-US"/>
              <a:t>线程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84" y="1431117"/>
            <a:ext cx="6702425" cy="44354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获取主机信息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绑定端口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begin_accept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开始异步接收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向每个客户端发送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停止监听</a:t>
            </a:r>
          </a:p>
        </p:txBody>
      </p:sp>
    </p:spTree>
    <p:extLst>
      <p:ext uri="{BB962C8B-B14F-4D97-AF65-F5344CB8AC3E}">
        <p14:creationId xmlns:p14="http://schemas.microsoft.com/office/powerpoint/2010/main" val="18796816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网络异常处理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468" y="1270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异常捕捉机制</a:t>
            </a:r>
          </a:p>
          <a:p>
            <a:r>
              <a:rPr lang="zh-CN" altLang="en-US" sz="2800" dirty="0"/>
              <a:t>异常代码的获取</a:t>
            </a:r>
          </a:p>
          <a:p>
            <a:pPr lvl="1"/>
            <a:r>
              <a:rPr lang="en-US" altLang="zh-CN" sz="2400" dirty="0"/>
              <a:t>catch (</a:t>
            </a:r>
            <a:r>
              <a:rPr lang="en-US" altLang="zh-CN" sz="2400" dirty="0" err="1"/>
              <a:t>SocketException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Se1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SocketException.ErrorCode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r>
              <a:rPr lang="zh-CN" altLang="en-US" sz="2800" dirty="0"/>
              <a:t>异常代码值定义</a:t>
            </a:r>
          </a:p>
          <a:p>
            <a:pPr lvl="1"/>
            <a:r>
              <a:rPr lang="en-US" altLang="zh-CN" sz="2400" dirty="0"/>
              <a:t>Windows Sockets Error Codes</a:t>
            </a:r>
            <a:endParaRPr lang="zh-CN" altLang="en-US" sz="2400" dirty="0"/>
          </a:p>
          <a:p>
            <a:pPr lvl="1"/>
            <a:r>
              <a:rPr lang="zh-CN" altLang="en-US" sz="2400" dirty="0"/>
              <a:t>定义在</a:t>
            </a:r>
            <a:r>
              <a:rPr lang="en-US" altLang="zh-CN" sz="2400" dirty="0" err="1"/>
              <a:t>winsock2.h</a:t>
            </a:r>
            <a:r>
              <a:rPr lang="zh-CN" altLang="en-US" sz="2400" dirty="0"/>
              <a:t>文件中</a:t>
            </a:r>
          </a:p>
          <a:p>
            <a:pPr lvl="1"/>
            <a:r>
              <a:rPr lang="en-US" altLang="zh-CN" sz="2400" dirty="0" err="1"/>
              <a:t>WSAECONNREFUSED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10061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7373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winsock.h</a:t>
            </a:r>
            <a:r>
              <a:rPr lang="zh-CN" altLang="en-US"/>
              <a:t>中查找错误码定义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75" y="1428659"/>
            <a:ext cx="9510472" cy="19960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10061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10000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WSAECONNREFUSED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WSABASEERR+61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7040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文件传输项目中问题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3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绑定不成功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不成功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连接异常：主机积极拒绝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传输成功，但无进度显示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传输完成，但找不到接收的文件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不支持中文文件名</a:t>
            </a:r>
          </a:p>
        </p:txBody>
      </p:sp>
    </p:spTree>
    <p:extLst>
      <p:ext uri="{BB962C8B-B14F-4D97-AF65-F5344CB8AC3E}">
        <p14:creationId xmlns:p14="http://schemas.microsoft.com/office/powerpoint/2010/main" val="1351565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MFC</a:t>
            </a:r>
            <a:r>
              <a:rPr lang="zh-CN" altLang="en-US"/>
              <a:t>与</a:t>
            </a:r>
            <a:r>
              <a:rPr lang="en-US" altLang="zh-CN"/>
              <a:t>Socket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supports Windows Sockets 1 but does not support Windows Sockets 2.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支持阻塞式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操作，不支持异步操作 </a:t>
            </a:r>
          </a:p>
        </p:txBody>
      </p:sp>
    </p:spTree>
    <p:extLst>
      <p:ext uri="{BB962C8B-B14F-4D97-AF65-F5344CB8AC3E}">
        <p14:creationId xmlns:p14="http://schemas.microsoft.com/office/powerpoint/2010/main" val="11687619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2134877" cy="710242"/>
          </a:xfrm>
        </p:spPr>
        <p:txBody>
          <a:bodyPr/>
          <a:lstStyle/>
          <a:p>
            <a:r>
              <a:rPr lang="zh-CN" altLang="en-US" dirty="0" smtClean="0"/>
              <a:t>程序演示</a:t>
            </a:r>
            <a:endParaRPr lang="en-US" altLang="zh-CN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51088" y="188914"/>
            <a:ext cx="4608512" cy="936625"/>
          </a:xfrm>
        </p:spPr>
        <p:txBody>
          <a:bodyPr/>
          <a:lstStyle/>
          <a:p>
            <a:r>
              <a:rPr lang="zh-CN" altLang="en-US" smtClean="0"/>
              <a:t>网络通信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14438" y="1125539"/>
            <a:ext cx="8153400" cy="316865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TCP</a:t>
            </a:r>
            <a:r>
              <a:rPr lang="zh-CN" altLang="en-US" sz="2800" smtClean="0"/>
              <a:t>通信机制</a:t>
            </a:r>
          </a:p>
          <a:p>
            <a:pPr lvl="1"/>
            <a:r>
              <a:rPr lang="zh-CN" altLang="en-US" sz="2800" smtClean="0"/>
              <a:t>客户机与服务器模式，只要能够实现双方的连接，在本项目中哪方</a:t>
            </a:r>
            <a:r>
              <a:rPr lang="en-US" altLang="zh-CN" sz="2800" smtClean="0"/>
              <a:t>listen</a:t>
            </a:r>
            <a:r>
              <a:rPr lang="zh-CN" altLang="en-US" sz="2800" smtClean="0"/>
              <a:t>，哪方主动</a:t>
            </a:r>
            <a:r>
              <a:rPr lang="en-US" altLang="zh-CN" sz="2800" smtClean="0"/>
              <a:t>connect</a:t>
            </a:r>
            <a:r>
              <a:rPr lang="zh-CN" altLang="en-US" sz="2800" smtClean="0"/>
              <a:t>没有特别限制</a:t>
            </a:r>
          </a:p>
          <a:p>
            <a:pPr lvl="1"/>
            <a:r>
              <a:rPr lang="zh-CN" altLang="en-US" sz="2800" smtClean="0"/>
              <a:t>使用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对象的</a:t>
            </a:r>
            <a:r>
              <a:rPr lang="en-US" altLang="zh-CN" sz="2800" smtClean="0"/>
              <a:t>Send</a:t>
            </a:r>
            <a:r>
              <a:rPr lang="zh-CN" altLang="en-US" sz="2800" smtClean="0"/>
              <a:t>和</a:t>
            </a:r>
            <a:r>
              <a:rPr lang="en-US" altLang="zh-CN" sz="2800" smtClean="0"/>
              <a:t>Receive</a:t>
            </a:r>
            <a:r>
              <a:rPr lang="zh-CN" altLang="en-US" sz="2800" smtClean="0"/>
              <a:t>方法</a:t>
            </a:r>
          </a:p>
          <a:p>
            <a:r>
              <a:rPr lang="en-US" altLang="zh-CN" sz="2800" smtClean="0"/>
              <a:t>Socket</a:t>
            </a:r>
            <a:r>
              <a:rPr lang="zh-CN" altLang="en-US" sz="2800" smtClean="0"/>
              <a:t>对象属性控制</a:t>
            </a:r>
          </a:p>
        </p:txBody>
      </p:sp>
    </p:spTree>
    <p:extLst>
      <p:ext uri="{BB962C8B-B14F-4D97-AF65-F5344CB8AC3E}">
        <p14:creationId xmlns:p14="http://schemas.microsoft.com/office/powerpoint/2010/main" val="5425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1619</TotalTime>
  <Words>2441</Words>
  <Application>Microsoft Office PowerPoint</Application>
  <PresentationFormat>宽屏</PresentationFormat>
  <Paragraphs>510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9" baseType="lpstr">
      <vt:lpstr>Arial Unicode MS</vt:lpstr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TCP远程桌面</vt:lpstr>
      <vt:lpstr>远程桌面程序</vt:lpstr>
      <vt:lpstr>程序构思</vt:lpstr>
      <vt:lpstr>整体项目分析</vt:lpstr>
      <vt:lpstr>整体项目分析</vt:lpstr>
      <vt:lpstr>客户端程序流程</vt:lpstr>
      <vt:lpstr>服务端流程</vt:lpstr>
      <vt:lpstr>数据处理性能要求</vt:lpstr>
      <vt:lpstr>网络通信</vt:lpstr>
      <vt:lpstr>Send和Receive</vt:lpstr>
      <vt:lpstr>Socket对象属性控制</vt:lpstr>
      <vt:lpstr>通信数据包分析</vt:lpstr>
      <vt:lpstr>网络双方通信速率控制</vt:lpstr>
      <vt:lpstr>数据包确认</vt:lpstr>
      <vt:lpstr>数据确认</vt:lpstr>
      <vt:lpstr>通信数据包分析</vt:lpstr>
      <vt:lpstr>网络数据包格式</vt:lpstr>
      <vt:lpstr>网络数据包格式</vt:lpstr>
      <vt:lpstr>发送端数据包</vt:lpstr>
      <vt:lpstr>接收端数据包</vt:lpstr>
      <vt:lpstr>客户端与服务端</vt:lpstr>
      <vt:lpstr>客户端线程分析</vt:lpstr>
      <vt:lpstr>客户端程序流程</vt:lpstr>
      <vt:lpstr>服务端模块与实现</vt:lpstr>
      <vt:lpstr>服务端模块分析</vt:lpstr>
      <vt:lpstr>服务端流程</vt:lpstr>
      <vt:lpstr>客户端实现</vt:lpstr>
      <vt:lpstr>窗体对象与位图数据</vt:lpstr>
      <vt:lpstr>本地屏幕位图获取</vt:lpstr>
      <vt:lpstr>PowerPoint 演示文稿</vt:lpstr>
      <vt:lpstr>位图对象在内存或文件</vt:lpstr>
      <vt:lpstr>数据与MemoryStream</vt:lpstr>
      <vt:lpstr>内存类MemoryStream</vt:lpstr>
      <vt:lpstr>对象调用图—位图数据</vt:lpstr>
      <vt:lpstr>将位图数据转移到内存区</vt:lpstr>
      <vt:lpstr>图片数据到网络</vt:lpstr>
      <vt:lpstr>数据包打包方法</vt:lpstr>
      <vt:lpstr>socket数据发送</vt:lpstr>
      <vt:lpstr>问题</vt:lpstr>
      <vt:lpstr>程序结构</vt:lpstr>
      <vt:lpstr>PowerPoint 演示文稿</vt:lpstr>
      <vt:lpstr>服务端实现</vt:lpstr>
      <vt:lpstr>全屏显示</vt:lpstr>
      <vt:lpstr>窗体原始控件管理</vt:lpstr>
      <vt:lpstr>图片复原功能</vt:lpstr>
      <vt:lpstr>图像显示</vt:lpstr>
      <vt:lpstr>图像显示方法</vt:lpstr>
      <vt:lpstr>窗体Paint事件</vt:lpstr>
      <vt:lpstr>Windows form 绘图原理</vt:lpstr>
      <vt:lpstr>绘图流程</vt:lpstr>
      <vt:lpstr>对象调用图—恢复位图</vt:lpstr>
      <vt:lpstr>绘图流程</vt:lpstr>
      <vt:lpstr>socket数据接收</vt:lpstr>
      <vt:lpstr>问题</vt:lpstr>
      <vt:lpstr>socket数据接收</vt:lpstr>
      <vt:lpstr>客户端程序流程</vt:lpstr>
      <vt:lpstr>服务端流程</vt:lpstr>
      <vt:lpstr>程序结构</vt:lpstr>
      <vt:lpstr>远端控制</vt:lpstr>
      <vt:lpstr>文件传输主要技术</vt:lpstr>
      <vt:lpstr>文件传输主要问题</vt:lpstr>
      <vt:lpstr>PowerPoint 演示文稿</vt:lpstr>
      <vt:lpstr>TCP通信流程</vt:lpstr>
      <vt:lpstr>PowerPoint 演示文稿</vt:lpstr>
      <vt:lpstr>连接发起与服务端响应连接</vt:lpstr>
      <vt:lpstr>Accept方法的异步调用</vt:lpstr>
      <vt:lpstr>TCP通信流程</vt:lpstr>
      <vt:lpstr>Socket连接断开</vt:lpstr>
      <vt:lpstr>流操作</vt:lpstr>
      <vt:lpstr>文件字节操作</vt:lpstr>
      <vt:lpstr>文件字节操作</vt:lpstr>
      <vt:lpstr>网络流</vt:lpstr>
      <vt:lpstr>网络流</vt:lpstr>
      <vt:lpstr>数据类型与字节数组</vt:lpstr>
      <vt:lpstr>数据类型与字节</vt:lpstr>
      <vt:lpstr>长整形与字节</vt:lpstr>
      <vt:lpstr>字符串与字节</vt:lpstr>
      <vt:lpstr>传输进度更新</vt:lpstr>
      <vt:lpstr>传输过程控制</vt:lpstr>
      <vt:lpstr>客户端线程流程</vt:lpstr>
      <vt:lpstr>客户端线程循环发送数据</vt:lpstr>
      <vt:lpstr>服务器端程序</vt:lpstr>
      <vt:lpstr>服务端listen线程</vt:lpstr>
      <vt:lpstr>网络异常处理</vt:lpstr>
      <vt:lpstr>在winsock.h中查找错误码定义</vt:lpstr>
      <vt:lpstr>文件传输项目中问题</vt:lpstr>
      <vt:lpstr>MFC与Socket</vt:lpstr>
      <vt:lpstr>程序演示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247</cp:revision>
  <dcterms:created xsi:type="dcterms:W3CDTF">2014-12-05T07:09:50Z</dcterms:created>
  <dcterms:modified xsi:type="dcterms:W3CDTF">2016-10-08T03:41:35Z</dcterms:modified>
</cp:coreProperties>
</file>