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57" r:id="rId4"/>
    <p:sldId id="356" r:id="rId5"/>
    <p:sldId id="332" r:id="rId6"/>
    <p:sldId id="333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59" r:id="rId17"/>
    <p:sldId id="358" r:id="rId18"/>
    <p:sldId id="344" r:id="rId19"/>
    <p:sldId id="345" r:id="rId20"/>
    <p:sldId id="346" r:id="rId21"/>
    <p:sldId id="355" r:id="rId22"/>
    <p:sldId id="348" r:id="rId23"/>
    <p:sldId id="349" r:id="rId24"/>
    <p:sldId id="350" r:id="rId25"/>
    <p:sldId id="351" r:id="rId26"/>
    <p:sldId id="352" r:id="rId27"/>
    <p:sldId id="354" r:id="rId28"/>
    <p:sldId id="35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37BCFF"/>
    <a:srgbClr val="5A69FC"/>
    <a:srgbClr val="0091DA"/>
    <a:srgbClr val="F3FAE6"/>
    <a:srgbClr val="A4E1E0"/>
    <a:srgbClr val="00689B"/>
    <a:srgbClr val="EA0505"/>
    <a:srgbClr val="BAE8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TCP</a:t>
          </a:r>
          <a:r>
            <a:rPr lang="zh-CN" altLang="en-US" smtClean="0"/>
            <a:t>多连接中</a:t>
          </a:r>
          <a:r>
            <a:rPr lang="en-US" altLang="zh-CN" smtClean="0"/>
            <a:t>Socket</a:t>
          </a:r>
          <a:r>
            <a:rPr lang="zh-CN" altLang="en-US" smtClean="0"/>
            <a:t>对象关系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en-CA" altLang="zh-CN" smtClean="0"/>
            <a:t>Socket</a:t>
          </a:r>
          <a:r>
            <a:rPr lang="zh-CN" altLang="en-CA" smtClean="0"/>
            <a:t>对象的主要方法与属性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en-US" altLang="zh-CN" smtClean="0"/>
            <a:t>Socket</a:t>
          </a:r>
          <a:r>
            <a:rPr lang="zh-CN" altLang="en-US" smtClean="0"/>
            <a:t>方法中的</a:t>
          </a:r>
          <a:r>
            <a:rPr lang="en-US" altLang="zh-CN" smtClean="0"/>
            <a:t>StateObject</a:t>
          </a:r>
          <a:r>
            <a:rPr lang="zh-CN" altLang="en-US" smtClean="0"/>
            <a:t>对象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en-CA" altLang="zh-CN" smtClean="0"/>
            <a:t>TCP</a:t>
          </a:r>
          <a:r>
            <a:rPr lang="zh-CN" altLang="en-US" smtClean="0"/>
            <a:t>服务端多</a:t>
          </a:r>
          <a:r>
            <a:rPr lang="zh-CN" altLang="en-CA" smtClean="0"/>
            <a:t>连接管理模式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en-US" altLang="zh-CN" smtClean="0"/>
            <a:t>TCP</a:t>
          </a:r>
          <a:r>
            <a:rPr lang="zh-CN" altLang="en-US" smtClean="0"/>
            <a:t>连接断开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85F921-E488-4DC9-BCDB-C51DF1D3EE7A}" type="presOf" srcId="{2044D2F6-8577-4759-9C67-BDC1CBA58ADA}" destId="{A54BC2F7-29C0-4C0E-897A-54ED01117932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80227281-6B5D-41FD-BB6D-622FE447079A}" type="presParOf" srcId="{DDE2EFAC-FD0A-43B9-9885-8F584F8B2687}" destId="{24FE39AC-2170-4025-A214-9628DD33DEE5}" srcOrd="4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5" destOrd="0" presId="urn:microsoft.com/office/officeart/2005/8/layout/vList3"/>
    <dgm:cxn modelId="{93AEB008-FC49-45E1-96A0-DF6613CBDB50}" type="presParOf" srcId="{DDE2EFAC-FD0A-43B9-9885-8F584F8B2687}" destId="{DE3B96C1-42CF-49FD-899A-77EA35012790}" srcOrd="6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  <dgm:cxn modelId="{277B502C-ED13-411B-AFC2-76743704B223}" type="presParOf" srcId="{DDE2EFAC-FD0A-43B9-9885-8F584F8B2687}" destId="{9A379EB0-60E2-4396-A663-A03B1FD9412B}" srcOrd="7" destOrd="0" presId="urn:microsoft.com/office/officeart/2005/8/layout/vList3"/>
    <dgm:cxn modelId="{56A7B7EC-27A4-4092-B7F4-9EA20E5C3965}" type="presParOf" srcId="{DDE2EFAC-FD0A-43B9-9885-8F584F8B2687}" destId="{F2FCDE7B-3365-415A-9110-83E9A4FE368A}" srcOrd="8" destOrd="0" presId="urn:microsoft.com/office/officeart/2005/8/layout/vList3"/>
    <dgm:cxn modelId="{017B2AE9-9832-42C0-AF22-E089220DE865}" type="presParOf" srcId="{F2FCDE7B-3365-415A-9110-83E9A4FE368A}" destId="{2258F164-1356-4743-B87D-111BEFAD763A}" srcOrd="0" destOrd="0" presId="urn:microsoft.com/office/officeart/2005/8/layout/vList3"/>
    <dgm:cxn modelId="{46DB93BF-C534-4BF0-9C53-5666C1FA1E6E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303608" y="68592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/>
            <a:t>TCP</a:t>
          </a:r>
          <a:r>
            <a:rPr lang="zh-CN" altLang="en-US" sz="3000" kern="1200" smtClean="0"/>
            <a:t>多连接中</a:t>
          </a:r>
          <a:r>
            <a:rPr lang="en-US" altLang="zh-CN" sz="3000" kern="1200" smtClean="0"/>
            <a:t>Socket</a:t>
          </a:r>
          <a:r>
            <a:rPr lang="zh-CN" altLang="en-US" sz="3000" kern="1200" smtClean="0"/>
            <a:t>对象关系</a:t>
          </a:r>
          <a:endParaRPr lang="zh-CN" altLang="en-US" sz="3000" kern="1200" dirty="0"/>
        </a:p>
      </dsp:txBody>
      <dsp:txXfrm rot="10800000">
        <a:off x="496492" y="68592"/>
        <a:ext cx="6700540" cy="771535"/>
      </dsp:txXfrm>
    </dsp:sp>
    <dsp:sp modelId="{2B887BC6-55C2-4279-8C72-93BBB484D70B}">
      <dsp:nvSpPr>
        <dsp:cNvPr id="0" name=""/>
        <dsp:cNvSpPr/>
      </dsp:nvSpPr>
      <dsp:spPr>
        <a:xfrm>
          <a:off x="0" y="68592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2735-006C-4E60-8FFD-4DF9D453E957}">
      <dsp:nvSpPr>
        <dsp:cNvPr id="0" name=""/>
        <dsp:cNvSpPr/>
      </dsp:nvSpPr>
      <dsp:spPr>
        <a:xfrm rot="10800000">
          <a:off x="303608" y="1070437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10490" rIns="206248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2900" kern="1200" smtClean="0"/>
            <a:t>TCP</a:t>
          </a:r>
          <a:r>
            <a:rPr lang="zh-CN" altLang="en-US" sz="2900" kern="1200" smtClean="0"/>
            <a:t>服务端多</a:t>
          </a:r>
          <a:r>
            <a:rPr lang="zh-CN" altLang="en-CA" sz="2900" kern="1200" smtClean="0"/>
            <a:t>连接管理模式</a:t>
          </a:r>
          <a:endParaRPr lang="zh-CN" altLang="en-US" sz="2900" kern="1200" dirty="0"/>
        </a:p>
      </dsp:txBody>
      <dsp:txXfrm rot="10800000">
        <a:off x="496492" y="1070437"/>
        <a:ext cx="6700540" cy="771535"/>
      </dsp:txXfrm>
    </dsp:sp>
    <dsp:sp modelId="{47029FA6-2407-4A00-9003-1A5A2E23D04D}">
      <dsp:nvSpPr>
        <dsp:cNvPr id="0" name=""/>
        <dsp:cNvSpPr/>
      </dsp:nvSpPr>
      <dsp:spPr>
        <a:xfrm>
          <a:off x="0" y="1070437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9F98-AC5B-4C9E-844E-115B0FBE0F50}">
      <dsp:nvSpPr>
        <dsp:cNvPr id="0" name=""/>
        <dsp:cNvSpPr/>
      </dsp:nvSpPr>
      <dsp:spPr>
        <a:xfrm rot="10800000">
          <a:off x="303608" y="2072282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2800" kern="1200" smtClean="0"/>
            <a:t>Socket</a:t>
          </a:r>
          <a:r>
            <a:rPr lang="zh-CN" altLang="en-CA" sz="2800" kern="1200" smtClean="0"/>
            <a:t>对象的主要方法与属性</a:t>
          </a:r>
          <a:endParaRPr lang="zh-CN" altLang="en-US" sz="2800" kern="1200" dirty="0"/>
        </a:p>
      </dsp:txBody>
      <dsp:txXfrm rot="10800000">
        <a:off x="496492" y="2072282"/>
        <a:ext cx="6700540" cy="771535"/>
      </dsp:txXfrm>
    </dsp:sp>
    <dsp:sp modelId="{C65D282E-C2A2-4930-9C6F-4EDA50BF7ED6}">
      <dsp:nvSpPr>
        <dsp:cNvPr id="0" name=""/>
        <dsp:cNvSpPr/>
      </dsp:nvSpPr>
      <dsp:spPr>
        <a:xfrm>
          <a:off x="0" y="2072282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AFC8-32CC-4E9E-A53A-DF84CB52C4FF}">
      <dsp:nvSpPr>
        <dsp:cNvPr id="0" name=""/>
        <dsp:cNvSpPr/>
      </dsp:nvSpPr>
      <dsp:spPr>
        <a:xfrm rot="10800000">
          <a:off x="303608" y="3074126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Socket</a:t>
          </a:r>
          <a:r>
            <a:rPr lang="zh-CN" altLang="en-US" sz="2800" kern="1200" smtClean="0"/>
            <a:t>方法中的</a:t>
          </a:r>
          <a:r>
            <a:rPr lang="en-US" altLang="zh-CN" sz="2800" kern="1200" smtClean="0"/>
            <a:t>StateObject</a:t>
          </a:r>
          <a:r>
            <a:rPr lang="zh-CN" altLang="en-US" sz="2800" kern="1200" smtClean="0"/>
            <a:t>对象</a:t>
          </a:r>
          <a:endParaRPr lang="zh-CN" altLang="en-US" sz="2800" kern="1200" dirty="0"/>
        </a:p>
      </dsp:txBody>
      <dsp:txXfrm rot="10800000">
        <a:off x="496492" y="3074126"/>
        <a:ext cx="6700540" cy="771535"/>
      </dsp:txXfrm>
    </dsp:sp>
    <dsp:sp modelId="{D5F6D037-344E-452E-9D6F-1A43C8232B9E}">
      <dsp:nvSpPr>
        <dsp:cNvPr id="0" name=""/>
        <dsp:cNvSpPr/>
      </dsp:nvSpPr>
      <dsp:spPr>
        <a:xfrm>
          <a:off x="0" y="3074126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C2F7-29C0-4C0E-897A-54ED01117932}">
      <dsp:nvSpPr>
        <dsp:cNvPr id="0" name=""/>
        <dsp:cNvSpPr/>
      </dsp:nvSpPr>
      <dsp:spPr>
        <a:xfrm rot="10800000">
          <a:off x="303608" y="4014545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TCP</a:t>
          </a:r>
          <a:r>
            <a:rPr lang="zh-CN" altLang="en-US" sz="2800" kern="1200" smtClean="0"/>
            <a:t>连接断开</a:t>
          </a:r>
          <a:endParaRPr lang="zh-CN" altLang="en-US" sz="2800" kern="1200" dirty="0"/>
        </a:p>
      </dsp:txBody>
      <dsp:txXfrm rot="10800000">
        <a:off x="496492" y="4014545"/>
        <a:ext cx="6700540" cy="771535"/>
      </dsp:txXfrm>
    </dsp:sp>
    <dsp:sp modelId="{2258F164-1356-4743-B87D-111BEFAD763A}">
      <dsp:nvSpPr>
        <dsp:cNvPr id="0" name=""/>
        <dsp:cNvSpPr/>
      </dsp:nvSpPr>
      <dsp:spPr>
        <a:xfrm>
          <a:off x="0" y="4014545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6707" y="549854"/>
            <a:ext cx="7272676" cy="26591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多连接建立与稳妥断开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通信流程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919" y="1456726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客户端通信流程</a:t>
            </a:r>
          </a:p>
          <a:p>
            <a:pPr lvl="1" eaLnBrk="1" hangingPunct="1"/>
            <a:r>
              <a:rPr lang="zh-CN" altLang="en-US" sz="2800" smtClean="0"/>
              <a:t>创建</a:t>
            </a:r>
            <a:r>
              <a:rPr lang="en-US" altLang="zh-CN" sz="2800" smtClean="0"/>
              <a:t>socket,connect,send,receive,close</a:t>
            </a:r>
          </a:p>
          <a:p>
            <a:pPr lvl="1" eaLnBrk="1" hangingPunct="1"/>
            <a:r>
              <a:rPr lang="zh-CN" altLang="en-US" sz="2800" smtClean="0"/>
              <a:t>单线程</a:t>
            </a:r>
          </a:p>
          <a:p>
            <a:pPr eaLnBrk="1" hangingPunct="1"/>
            <a:r>
              <a:rPr lang="zh-CN" altLang="en-US" sz="2800" smtClean="0"/>
              <a:t>服务端通信流程</a:t>
            </a:r>
          </a:p>
          <a:p>
            <a:pPr lvl="1" eaLnBrk="1" hangingPunct="1"/>
            <a:r>
              <a:rPr lang="zh-CN" altLang="en-US" sz="2800" smtClean="0"/>
              <a:t>创建</a:t>
            </a:r>
            <a:r>
              <a:rPr lang="en-US" altLang="zh-CN" sz="2800" smtClean="0"/>
              <a:t>socket,listen,accept,send,receive,close</a:t>
            </a:r>
          </a:p>
          <a:p>
            <a:pPr lvl="1" eaLnBrk="1" hangingPunct="1"/>
            <a:r>
              <a:rPr lang="zh-CN" altLang="en-US" sz="2800" smtClean="0"/>
              <a:t>新建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对象与多线程</a:t>
            </a:r>
          </a:p>
        </p:txBody>
      </p:sp>
    </p:spTree>
    <p:extLst>
      <p:ext uri="{BB962C8B-B14F-4D97-AF65-F5344CB8AC3E}">
        <p14:creationId xmlns:p14="http://schemas.microsoft.com/office/powerpoint/2010/main" val="4826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43" y="1581509"/>
            <a:ext cx="8280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系统将分派一个</a:t>
            </a:r>
            <a:r>
              <a:rPr lang="en-CA" altLang="zh-CN" sz="2800" smtClean="0"/>
              <a:t>handle</a:t>
            </a:r>
            <a:r>
              <a:rPr lang="zh-CN" altLang="en-CA" sz="2800" smtClean="0"/>
              <a:t>，并分配相应资源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用于指示是否处于连接状态，为只读属性，不能以设置为</a:t>
            </a:r>
            <a:r>
              <a:rPr lang="en-CA" altLang="zh-CN" sz="2800" smtClean="0"/>
              <a:t>false</a:t>
            </a:r>
            <a:r>
              <a:rPr lang="zh-CN" altLang="en-CA" sz="2800" smtClean="0"/>
              <a:t>的形式实现断开连接目的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4864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259" y="1477993"/>
            <a:ext cx="8280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用于实现连接的断开，需双方协调一致，无异步调用形式</a:t>
            </a:r>
            <a:endParaRPr lang="en-CA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接收数据，支持同步与异步形式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9818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14" y="247290"/>
            <a:ext cx="3428840" cy="74474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Shutdown</a:t>
            </a:r>
            <a:r>
              <a:rPr lang="zh-CN" altLang="en-US" smtClean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14" y="1197933"/>
            <a:ext cx="8863480" cy="39347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在有连接</a:t>
            </a:r>
            <a:r>
              <a:rPr lang="en-US" altLang="zh-CN" sz="2800" smtClean="0"/>
              <a:t>TCP</a:t>
            </a:r>
            <a:r>
              <a:rPr lang="zh-CN" altLang="en-US" sz="2800" smtClean="0"/>
              <a:t>通信流程中，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方法指定当前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对象是否对收发数据操作其一或两者禁用。 </a:t>
            </a:r>
          </a:p>
          <a:p>
            <a:pPr eaLnBrk="1" hangingPunct="1"/>
            <a:r>
              <a:rPr lang="zh-CN" altLang="en-US" sz="2800" smtClean="0"/>
              <a:t>无连接的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对象中应避免使用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方法。</a:t>
            </a:r>
          </a:p>
          <a:p>
            <a:pPr eaLnBrk="1" hangingPunct="1"/>
            <a:r>
              <a:rPr lang="en-US" altLang="zh-CN" sz="2800" smtClean="0"/>
              <a:t>ShutDown</a:t>
            </a:r>
            <a:r>
              <a:rPr lang="zh-CN" altLang="en-US" sz="2800" smtClean="0"/>
              <a:t>方法后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对象不为空，某些情况下可重复使用。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634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84" y="1506059"/>
            <a:ext cx="8280400" cy="4608512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eaLnBrk="1" hangingPunct="1"/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eaLnBrk="1" hangingPunct="1"/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eaLnBrk="1" hangingPunct="1"/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eaLnBrk="1" hangingPunct="1"/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</a:p>
          <a:p>
            <a:pPr lvl="1" eaLnBrk="1" hangingPunct="1"/>
            <a:r>
              <a:rPr lang="zh-CN" altLang="en-US" sz="2800" smtClean="0"/>
              <a:t>此方法将释放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的资源，因此成员均不可用，但其句柄值不为空，不可用非空来判断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状态。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2326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0" y="3667788"/>
            <a:ext cx="91440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77334" y="1467539"/>
            <a:ext cx="82089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在</a:t>
            </a:r>
            <a:r>
              <a:rPr lang="en-US" altLang="zh-CN" sz="2400">
                <a:latin typeface="Arial" panose="020B0604020202020204" pitchFamily="34" charset="0"/>
              </a:rPr>
              <a:t>TCP</a:t>
            </a:r>
            <a:r>
              <a:rPr lang="zh-CN" altLang="en-US" sz="2400">
                <a:latin typeface="Arial" panose="020B0604020202020204" pitchFamily="34" charset="0"/>
              </a:rPr>
              <a:t>中的配对的</a:t>
            </a:r>
            <a:r>
              <a:rPr lang="en-US" altLang="zh-CN" sz="2400">
                <a:latin typeface="Arial" panose="020B0604020202020204" pitchFamily="34" charset="0"/>
              </a:rPr>
              <a:t>Socket</a:t>
            </a:r>
            <a:r>
              <a:rPr lang="zh-CN" altLang="en-US" sz="2400">
                <a:latin typeface="Arial" panose="020B0604020202020204" pitchFamily="34" charset="0"/>
              </a:rPr>
              <a:t>对象中断开连接可由任一方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CA" altLang="zh-CN" sz="2400">
                <a:latin typeface="Arial" panose="020B0604020202020204" pitchFamily="34" charset="0"/>
              </a:rPr>
              <a:t>C or S</a:t>
            </a:r>
            <a:r>
              <a:rPr lang="zh-CN" altLang="en-US" sz="2400">
                <a:latin typeface="Arial" panose="020B0604020202020204" pitchFamily="34" charset="0"/>
              </a:rPr>
              <a:t>）先执行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操作。</a:t>
            </a:r>
            <a:endParaRPr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对方仍可继续发余下数据，然后也执行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操作，并执行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发起方接收完数据，再执行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</p:spTree>
    <p:extLst>
      <p:ext uri="{BB962C8B-B14F-4D97-AF65-F5344CB8AC3E}">
        <p14:creationId xmlns:p14="http://schemas.microsoft.com/office/powerpoint/2010/main" val="55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47120" y="1107134"/>
            <a:ext cx="1843424" cy="4464495"/>
          </a:xfrm>
          <a:prstGeom prst="roundRect">
            <a:avLst>
              <a:gd name="adj" fmla="val 8325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9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26403" y="1222066"/>
            <a:ext cx="1276708" cy="2862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44780" y="4673475"/>
            <a:ext cx="1458331" cy="34346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closesocket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792328" y="1532303"/>
            <a:ext cx="1762419" cy="3373853"/>
          </a:xfrm>
          <a:prstGeom prst="roundRect">
            <a:avLst>
              <a:gd name="adj" fmla="val 6970"/>
            </a:avLst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75558" y="2164525"/>
            <a:ext cx="1610179" cy="5406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recv</a:t>
            </a:r>
          </a:p>
          <a:p>
            <a:pPr algn="ctr"/>
            <a:r>
              <a:rPr lang="en-US" altLang="zh-CN" smtClean="0"/>
              <a:t>FD_CLOSE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51009" y="2873845"/>
            <a:ext cx="1634728" cy="5292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继续发送数据</a:t>
            </a:r>
            <a:endParaRPr lang="en-US" altLang="zh-CN" smtClean="0">
              <a:solidFill>
                <a:srgbClr val="0920FB"/>
              </a:solidFill>
            </a:endParaRPr>
          </a:p>
          <a:p>
            <a:pPr algn="ctr"/>
            <a:r>
              <a:rPr lang="en-US" altLang="zh-CN" smtClean="0">
                <a:solidFill>
                  <a:srgbClr val="0920FB"/>
                </a:solidFill>
              </a:rPr>
              <a:t>Send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52420" y="1610028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24683" y="1540333"/>
            <a:ext cx="1648111" cy="620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ShutDown</a:t>
            </a:r>
          </a:p>
          <a:p>
            <a:pPr algn="ctr"/>
            <a:r>
              <a:rPr lang="en-US" altLang="zh-CN" smtClean="0"/>
              <a:t>SD_SEND</a:t>
            </a:r>
            <a:endParaRPr lang="zh-CN" altLang="en-US"/>
          </a:p>
        </p:txBody>
      </p:sp>
      <p:sp>
        <p:nvSpPr>
          <p:cNvPr id="25" name="Rectangle 6"/>
          <p:cNvSpPr txBox="1">
            <a:spLocks noChangeArrowheads="1"/>
          </p:cNvSpPr>
          <p:nvPr/>
        </p:nvSpPr>
        <p:spPr>
          <a:xfrm>
            <a:off x="202872" y="137388"/>
            <a:ext cx="4429504" cy="701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4" name="圆角右箭头 3"/>
          <p:cNvSpPr/>
          <p:nvPr/>
        </p:nvSpPr>
        <p:spPr>
          <a:xfrm rot="5400000">
            <a:off x="2637052" y="1592778"/>
            <a:ext cx="310551" cy="808778"/>
          </a:xfrm>
          <a:prstGeom prst="bentArrow">
            <a:avLst>
              <a:gd name="adj1" fmla="val 42482"/>
              <a:gd name="adj2" fmla="val 47081"/>
              <a:gd name="adj3" fmla="val 38677"/>
              <a:gd name="adj4" fmla="val 43750"/>
            </a:avLst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5400000" flipV="1">
            <a:off x="2328281" y="3488220"/>
            <a:ext cx="273507" cy="838596"/>
          </a:xfrm>
          <a:prstGeom prst="bentArrow">
            <a:avLst>
              <a:gd name="adj1" fmla="val 48038"/>
              <a:gd name="adj2" fmla="val 49859"/>
              <a:gd name="adj3" fmla="val 38677"/>
              <a:gd name="adj4" fmla="val 32639"/>
            </a:avLst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75558" y="3553859"/>
            <a:ext cx="1610179" cy="620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ShutDown</a:t>
            </a:r>
          </a:p>
          <a:p>
            <a:pPr algn="ctr"/>
            <a:r>
              <a:rPr lang="en-US" altLang="zh-CN" smtClean="0"/>
              <a:t>SD_SEND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39310" y="4044270"/>
            <a:ext cx="1650893" cy="5306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recv</a:t>
            </a:r>
          </a:p>
          <a:p>
            <a:pPr algn="ctr"/>
            <a:r>
              <a:rPr lang="en-US" altLang="zh-CN" smtClean="0"/>
              <a:t>FD_CLOSE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39310" y="2862207"/>
            <a:ext cx="1670991" cy="5552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继续接收数据</a:t>
            </a:r>
            <a:endParaRPr lang="en-US" altLang="zh-CN" smtClean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endParaRPr lang="zh-CN" altLang="en-US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2287442" y="2982890"/>
            <a:ext cx="572177" cy="293207"/>
          </a:xfrm>
          <a:prstGeom prst="lef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875558" y="4395416"/>
            <a:ext cx="1610179" cy="37977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closesocket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0" y="3667788"/>
            <a:ext cx="91440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77334" y="1467539"/>
            <a:ext cx="82089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在</a:t>
            </a:r>
            <a:r>
              <a:rPr lang="en-US" altLang="zh-CN" sz="2400">
                <a:latin typeface="Arial" panose="020B0604020202020204" pitchFamily="34" charset="0"/>
              </a:rPr>
              <a:t>TCP</a:t>
            </a:r>
            <a:r>
              <a:rPr lang="zh-CN" altLang="en-US" sz="2400">
                <a:latin typeface="Arial" panose="020B0604020202020204" pitchFamily="34" charset="0"/>
              </a:rPr>
              <a:t>中的配对的</a:t>
            </a:r>
            <a:r>
              <a:rPr lang="en-US" altLang="zh-CN" sz="2400">
                <a:latin typeface="Arial" panose="020B0604020202020204" pitchFamily="34" charset="0"/>
              </a:rPr>
              <a:t>Socket</a:t>
            </a:r>
            <a:r>
              <a:rPr lang="zh-CN" altLang="en-US" sz="2400">
                <a:latin typeface="Arial" panose="020B0604020202020204" pitchFamily="34" charset="0"/>
              </a:rPr>
              <a:t>对象中断开连接可由任一方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CA" altLang="zh-CN" sz="2400">
                <a:latin typeface="Arial" panose="020B0604020202020204" pitchFamily="34" charset="0"/>
              </a:rPr>
              <a:t>C or S</a:t>
            </a:r>
            <a:r>
              <a:rPr lang="zh-CN" altLang="en-US" sz="2400">
                <a:latin typeface="Arial" panose="020B0604020202020204" pitchFamily="34" charset="0"/>
              </a:rPr>
              <a:t>）先执行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操作。</a:t>
            </a:r>
            <a:endParaRPr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对方仍可继续发余下数据，然后也执行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操作，并执行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发起方接收完数据，再执行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679" y="1776173"/>
            <a:ext cx="8212495" cy="282170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当客户端执行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方法时，没有数据传输到服务端，但有</a:t>
            </a:r>
            <a:r>
              <a:rPr lang="zh-CN" altLang="en-CA" sz="2800" smtClean="0"/>
              <a:t>网络包传送到服务端，网络包中有标志位，对应消息</a:t>
            </a:r>
            <a:r>
              <a:rPr lang="en-US" altLang="zh-CN" sz="2800" smtClean="0"/>
              <a:t>FD_CLOSE</a:t>
            </a:r>
            <a:r>
              <a:rPr lang="zh-CN" altLang="en-US" sz="2800" smtClean="0"/>
              <a:t>，</a:t>
            </a:r>
            <a:r>
              <a:rPr lang="en-US" altLang="zh-CN" sz="2800" smtClean="0"/>
              <a:t>FD_READ </a:t>
            </a:r>
            <a:r>
              <a:rPr lang="zh-CN" altLang="en-US" sz="2800" smtClean="0"/>
              <a:t>。如果采用回调方法</a:t>
            </a:r>
            <a:r>
              <a:rPr lang="en-CA" altLang="zh-CN" sz="2800" smtClean="0"/>
              <a:t>BeginReceive</a:t>
            </a:r>
            <a:r>
              <a:rPr lang="zh-CN" altLang="en-CA" sz="2800" smtClean="0"/>
              <a:t>，则</a:t>
            </a:r>
            <a:r>
              <a:rPr lang="en-CA" altLang="zh-CN" sz="2800" smtClean="0"/>
              <a:t>ReceiveCallBack</a:t>
            </a:r>
            <a:r>
              <a:rPr lang="zh-CN" altLang="en-CA" sz="2800" smtClean="0"/>
              <a:t>回调函数将被调用，并且</a:t>
            </a:r>
            <a:r>
              <a:rPr lang="en-CA" altLang="zh-CN" sz="2800" smtClean="0"/>
              <a:t>EndReceive</a:t>
            </a:r>
            <a:r>
              <a:rPr lang="zh-CN" altLang="en-CA" sz="2800" smtClean="0"/>
              <a:t>方法返回值是</a:t>
            </a:r>
            <a:r>
              <a:rPr lang="en-CA" altLang="zh-CN" sz="2800" smtClean="0"/>
              <a:t>0</a:t>
            </a:r>
            <a:r>
              <a:rPr lang="zh-CN" altLang="en-CA" sz="2800" smtClean="0"/>
              <a:t>，表示没有数据到达。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153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932" y="1603645"/>
            <a:ext cx="7677658" cy="22523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当客户端或服务端即有发出</a:t>
            </a:r>
            <a:r>
              <a:rPr lang="en-CA" altLang="zh-CN" sz="2800" smtClean="0"/>
              <a:t>ShutDown</a:t>
            </a:r>
            <a:r>
              <a:rPr lang="zh-CN" altLang="en-CA" sz="2800" smtClean="0"/>
              <a:t>方法，也收到对方的</a:t>
            </a:r>
            <a:r>
              <a:rPr lang="en-CA" altLang="zh-CN" sz="2800" smtClean="0"/>
              <a:t>ShutDown</a:t>
            </a:r>
            <a:r>
              <a:rPr lang="zh-CN" altLang="en-CA" sz="2800" smtClean="0"/>
              <a:t>请求时，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对象的</a:t>
            </a:r>
            <a:r>
              <a:rPr lang="en-CA" altLang="zh-CN" sz="2800" smtClean="0"/>
              <a:t>Connected</a:t>
            </a:r>
            <a:r>
              <a:rPr lang="zh-CN" altLang="en-CA" sz="2800" smtClean="0"/>
              <a:t>属性将被设为</a:t>
            </a:r>
            <a:r>
              <a:rPr lang="en-CA" altLang="zh-CN" sz="2800" smtClean="0"/>
              <a:t>false</a:t>
            </a:r>
            <a:r>
              <a:rPr lang="zh-CN" altLang="en-CA" sz="2800" smtClean="0"/>
              <a:t>，其资源没有释放。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901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24965760"/>
              </p:ext>
            </p:extLst>
          </p:nvPr>
        </p:nvGraphicFramePr>
        <p:xfrm>
          <a:off x="630314" y="954593"/>
          <a:ext cx="7267690" cy="47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5633600" cy="716783"/>
          </a:xfrm>
        </p:spPr>
        <p:txBody>
          <a:bodyPr>
            <a:noAutofit/>
          </a:bodyPr>
          <a:lstStyle/>
          <a:p>
            <a:r>
              <a:rPr lang="en-US" altLang="zh-CN" smtClean="0"/>
              <a:t>TCP</a:t>
            </a:r>
            <a:r>
              <a:rPr lang="zh-CN" altLang="en-US" smtClean="0"/>
              <a:t>多连接建立与稳妥断开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Close</a:t>
            </a:r>
            <a:r>
              <a:rPr lang="zh-CN" altLang="en-US" smtClean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138" y="1633268"/>
            <a:ext cx="8054975" cy="15827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CN" sz="2800" smtClean="0"/>
              <a:t>Close</a:t>
            </a:r>
            <a:r>
              <a:rPr lang="zh-CN" altLang="en-US" sz="2800" smtClean="0"/>
              <a:t>方法会释放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对象关联的托管与非托管资源，</a:t>
            </a:r>
            <a:r>
              <a:rPr lang="en-US" altLang="zh-CN" sz="2800" smtClean="0"/>
              <a:t>Close</a:t>
            </a:r>
            <a:r>
              <a:rPr lang="zh-CN" altLang="en-US" sz="2800" smtClean="0"/>
              <a:t>方法后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对象资源为空，句柄不为空。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826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70950" y="951833"/>
            <a:ext cx="1665495" cy="5418821"/>
          </a:xfrm>
          <a:prstGeom prst="roundRect">
            <a:avLst>
              <a:gd name="adj" fmla="val 529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15213" y="520879"/>
            <a:ext cx="1348125" cy="584977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82388" y="119257"/>
            <a:ext cx="1665495" cy="5949222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296806" y="4750402"/>
            <a:ext cx="3704257" cy="117812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289417" y="1504182"/>
            <a:ext cx="5321037" cy="193255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96807" y="3562685"/>
            <a:ext cx="3731907" cy="111988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798823" y="2195936"/>
            <a:ext cx="1205802" cy="109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其它连接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715" y="1515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服务端监听线程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0017" y="500784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783851" y="841663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531553" y="1092835"/>
            <a:ext cx="785007" cy="2405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Bind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783851" y="1378514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97049" y="1629687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56812" y="530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36716" y="951833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220502" y="1263739"/>
            <a:ext cx="299878" cy="6519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37573" y="1915671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223329" y="3449005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910736" y="3746058"/>
            <a:ext cx="991666" cy="2187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233377" y="4061881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56143" y="4363294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08126" y="10211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服务端传输线程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16861" y="3102125"/>
            <a:ext cx="1276708" cy="286276"/>
          </a:xfrm>
          <a:prstGeom prst="ellips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9653" y="345695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546484" y="3708123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79653" y="4044042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672755" y="4325359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980177" y="4616233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16861" y="4932361"/>
            <a:ext cx="1259579" cy="268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967585" y="5237519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80303" y="607149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63338" y="1923753"/>
            <a:ext cx="2720513" cy="2491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783851" y="1930605"/>
            <a:ext cx="291173" cy="31361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1553" y="522517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91920" y="2504550"/>
            <a:ext cx="1130878" cy="295037"/>
          </a:xfrm>
          <a:prstGeom prst="roundRect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</a:t>
            </a:r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998175" y="2848767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2198917" y="4651064"/>
            <a:ext cx="327195" cy="2950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826036" y="4946125"/>
            <a:ext cx="1229412" cy="2920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2230399" y="5270839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849382" y="606780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2942474" y="3677979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2948159" y="4288454"/>
            <a:ext cx="410855" cy="363281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终止 55"/>
          <p:cNvSpPr/>
          <p:nvPr/>
        </p:nvSpPr>
        <p:spPr>
          <a:xfrm>
            <a:off x="1790159" y="303674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2207403" y="2274931"/>
            <a:ext cx="327195" cy="7316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右箭头 57"/>
          <p:cNvSpPr/>
          <p:nvPr/>
        </p:nvSpPr>
        <p:spPr>
          <a:xfrm rot="16200000" flipH="1">
            <a:off x="2771267" y="2210996"/>
            <a:ext cx="418095" cy="1121103"/>
          </a:xfrm>
          <a:prstGeom prst="bentArrow">
            <a:avLst>
              <a:gd name="adj1" fmla="val 38251"/>
              <a:gd name="adj2" fmla="val 50000"/>
              <a:gd name="adj3" fmla="val 25000"/>
              <a:gd name="adj4" fmla="val 57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右箭头 2"/>
          <p:cNvSpPr/>
          <p:nvPr/>
        </p:nvSpPr>
        <p:spPr>
          <a:xfrm rot="16200000" flipH="1">
            <a:off x="4913185" y="1668127"/>
            <a:ext cx="389603" cy="135172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flipH="1">
            <a:off x="6037748" y="2364151"/>
            <a:ext cx="835165" cy="318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右箭头 59"/>
          <p:cNvSpPr/>
          <p:nvPr/>
        </p:nvSpPr>
        <p:spPr>
          <a:xfrm rot="16200000" flipH="1" flipV="1">
            <a:off x="6382985" y="2429343"/>
            <a:ext cx="389603" cy="112026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1781922" y="5501714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2242125" y="581512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3501740" y="549221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3957192" y="580683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296807" y="360922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85989" y="1924888"/>
            <a:ext cx="461665" cy="109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89418" y="48885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单线程管理多连接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973" y="1583936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smtClean="0"/>
              <a:t>如果每个创建的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对象都创建一个线程来管理，系统开销比较大。可用数组的方法管理多个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对象。 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对象往往还需要有相应数据缓冲区，程序内部编程标识，因此设计</a:t>
            </a:r>
            <a:r>
              <a:rPr lang="en-CA" altLang="zh-CN" sz="3200" smtClean="0"/>
              <a:t>StateObject</a:t>
            </a:r>
            <a:r>
              <a:rPr lang="zh-CN" altLang="en-CA" sz="3200" smtClean="0"/>
              <a:t>类封装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对象相关资源。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10677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方法中</a:t>
            </a:r>
            <a:r>
              <a:rPr lang="en-US" altLang="zh-CN" smtClean="0"/>
              <a:t>StateObject</a:t>
            </a:r>
            <a:r>
              <a:rPr lang="zh-CN" altLang="en-US" smtClean="0"/>
              <a:t>对象</a:t>
            </a:r>
            <a:endParaRPr lang="zh-CN" altLang="en-US" b="1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7828311" cy="1867947"/>
          </a:xfrm>
        </p:spPr>
        <p:txBody>
          <a:bodyPr>
            <a:normAutofit/>
          </a:bodyPr>
          <a:lstStyle/>
          <a:p>
            <a:r>
              <a:rPr lang="en-CA" altLang="zh-CN" sz="2800" smtClean="0"/>
              <a:t>StateObject</a:t>
            </a:r>
            <a:r>
              <a:rPr lang="zh-CN" altLang="en-CA" sz="2800" smtClean="0"/>
              <a:t>类封装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对象相关资源</a:t>
            </a:r>
            <a:endParaRPr lang="en-US" altLang="zh-CN" sz="2800" smtClean="0"/>
          </a:p>
          <a:p>
            <a:r>
              <a:rPr lang="en-CA" altLang="zh-CN" sz="2800" smtClean="0"/>
              <a:t>StateObject</a:t>
            </a:r>
            <a:r>
              <a:rPr lang="zh-CN" altLang="en-CA" sz="2800" smtClean="0"/>
              <a:t>类</a:t>
            </a:r>
            <a:r>
              <a:rPr lang="zh-CN" altLang="en-US" sz="2800" smtClean="0"/>
              <a:t>是用户自定义类</a:t>
            </a:r>
            <a:endParaRPr lang="en-US" altLang="zh-CN" sz="2800" smtClean="0"/>
          </a:p>
          <a:p>
            <a:r>
              <a:rPr lang="zh-CN" altLang="en-US" sz="2800" smtClean="0"/>
              <a:t>函数参数为</a:t>
            </a:r>
            <a:r>
              <a:rPr lang="en-US" altLang="zh-CN" sz="2800" smtClean="0"/>
              <a:t>IAsyncResult ar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7964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中多连接管理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77334" y="1381276"/>
            <a:ext cx="7656512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en-US" altLang="zh-CN" sz="2800">
                <a:latin typeface="Arial" panose="020B0604020202020204" pitchFamily="34" charset="0"/>
              </a:rPr>
              <a:t>public class StateObject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int clientNum;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int datalen;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//</a:t>
            </a:r>
            <a:r>
              <a:rPr lang="zh-CN" altLang="en-US" sz="2800">
                <a:latin typeface="Arial" panose="020B0604020202020204" pitchFamily="34" charset="0"/>
              </a:rPr>
              <a:t>与客户端通信的</a:t>
            </a:r>
            <a:r>
              <a:rPr lang="en-US" altLang="zh-CN" sz="2800">
                <a:latin typeface="Arial" panose="020B0604020202020204" pitchFamily="34" charset="0"/>
              </a:rPr>
              <a:t>Socket</a:t>
            </a:r>
            <a:r>
              <a:rPr lang="zh-CN" altLang="en-US" sz="2800">
                <a:latin typeface="Arial" panose="020B0604020202020204" pitchFamily="34" charset="0"/>
              </a:rPr>
              <a:t>对象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   </a:t>
            </a:r>
            <a:r>
              <a:rPr lang="en-US" altLang="zh-CN" sz="2800">
                <a:latin typeface="Arial" panose="020B0604020202020204" pitchFamily="34" charset="0"/>
              </a:rPr>
              <a:t>public Socket workSocket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const int BufferSize = 1024;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//</a:t>
            </a:r>
            <a:r>
              <a:rPr lang="zh-CN" altLang="en-US" sz="2800">
                <a:latin typeface="Arial" panose="020B0604020202020204" pitchFamily="34" charset="0"/>
              </a:rPr>
              <a:t>与客户端通信的缓冲区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   </a:t>
            </a:r>
            <a:r>
              <a:rPr lang="en-US" altLang="zh-CN" sz="2800">
                <a:latin typeface="Arial" panose="020B0604020202020204" pitchFamily="34" charset="0"/>
              </a:rPr>
              <a:t>public byte[] buffer = new byte[BufferSize];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StringBuilder sb = new StringBuilder();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}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StateObject</a:t>
            </a:r>
            <a:r>
              <a:rPr lang="zh-CN" altLang="en-CA" smtClean="0"/>
              <a:t>在回调函数中使用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401" y="1477993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由</a:t>
            </a:r>
            <a:r>
              <a:rPr lang="en-CA" altLang="zh-CN" sz="2800" smtClean="0"/>
              <a:t>BeginReceive</a:t>
            </a:r>
            <a:r>
              <a:rPr lang="zh-CN" altLang="en-CA" sz="2800" smtClean="0"/>
              <a:t>开始</a:t>
            </a:r>
          </a:p>
          <a:p>
            <a:pPr lvl="1" eaLnBrk="1" hangingPunct="1"/>
            <a:r>
              <a:rPr lang="zh-CN" altLang="en-CA" sz="2800" smtClean="0"/>
              <a:t>将需要的数据赋值，准备内存空间</a:t>
            </a:r>
          </a:p>
          <a:p>
            <a:pPr eaLnBrk="1" hangingPunct="1"/>
            <a:r>
              <a:rPr lang="zh-CN" altLang="en-CA" sz="2800" smtClean="0"/>
              <a:t>传递到</a:t>
            </a:r>
            <a:r>
              <a:rPr lang="en-CA" altLang="zh-CN" sz="2800" smtClean="0"/>
              <a:t>ReceiveCallBack</a:t>
            </a:r>
            <a:r>
              <a:rPr lang="zh-CN" altLang="en-CA" sz="2800" smtClean="0"/>
              <a:t>函数</a:t>
            </a:r>
          </a:p>
          <a:p>
            <a:pPr lvl="1" eaLnBrk="1" hangingPunct="1"/>
            <a:r>
              <a:rPr lang="zh-CN" altLang="en-US" sz="2800" smtClean="0"/>
              <a:t>函数参数为</a:t>
            </a:r>
            <a:r>
              <a:rPr lang="en-US" altLang="zh-CN" sz="2800" smtClean="0"/>
              <a:t>IAsyncResult ar</a:t>
            </a:r>
            <a:r>
              <a:rPr lang="zh-CN" altLang="en-US" sz="2800" smtClean="0"/>
              <a:t>，而</a:t>
            </a:r>
            <a:r>
              <a:rPr lang="en-US" altLang="zh-CN" sz="2800" smtClean="0"/>
              <a:t>ar.AsyncState</a:t>
            </a:r>
            <a:r>
              <a:rPr lang="zh-CN" altLang="en-US" sz="2800" smtClean="0"/>
              <a:t>才是被传递的</a:t>
            </a:r>
            <a:r>
              <a:rPr lang="en-CA" altLang="zh-CN" sz="2800" smtClean="0"/>
              <a:t>StateObject</a:t>
            </a:r>
            <a:r>
              <a:rPr lang="zh-CN" altLang="en-CA" sz="2800" smtClean="0"/>
              <a:t>对象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916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BeginReceive</a:t>
            </a:r>
            <a:r>
              <a:rPr lang="zh-CN" altLang="en-CA" smtClean="0"/>
              <a:t>函数参数</a:t>
            </a:r>
            <a:endParaRPr lang="zh-CN" altLang="en-US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69921" y="1614758"/>
            <a:ext cx="808513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public IAsyncResult BeginReceive(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byte[] buffer,</a:t>
            </a:r>
            <a:r>
              <a:rPr lang="en-CA" altLang="zh-CN" sz="2800">
                <a:latin typeface="Arial" panose="020B0604020202020204" pitchFamily="34" charset="0"/>
              </a:rPr>
              <a:t>//</a:t>
            </a:r>
            <a:r>
              <a:rPr lang="zh-CN" altLang="en-CA" sz="2800">
                <a:latin typeface="Arial" panose="020B0604020202020204" pitchFamily="34" charset="0"/>
              </a:rPr>
              <a:t>数据缓冲区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int offset,      </a:t>
            </a:r>
            <a:r>
              <a:rPr lang="en-CA" altLang="zh-CN" sz="2800">
                <a:latin typeface="Arial" panose="020B0604020202020204" pitchFamily="34" charset="0"/>
              </a:rPr>
              <a:t>//</a:t>
            </a:r>
            <a:r>
              <a:rPr lang="zh-CN" altLang="en-CA" sz="2800">
                <a:latin typeface="Arial" panose="020B0604020202020204" pitchFamily="34" charset="0"/>
              </a:rPr>
              <a:t>偏移量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int size,        //</a:t>
            </a:r>
            <a:r>
              <a:rPr lang="zh-CN" altLang="en-US" sz="2800">
                <a:latin typeface="Arial" panose="020B0604020202020204" pitchFamily="34" charset="0"/>
              </a:rPr>
              <a:t>长度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SocketFlags socketFlags,//</a:t>
            </a:r>
            <a:r>
              <a:rPr lang="en-CA" altLang="zh-CN" sz="2800">
                <a:latin typeface="Arial" panose="020B0604020202020204" pitchFamily="34" charset="0"/>
              </a:rPr>
              <a:t>Socket</a:t>
            </a:r>
            <a:r>
              <a:rPr lang="zh-CN" altLang="en-US" sz="2800">
                <a:latin typeface="Arial" panose="020B0604020202020204" pitchFamily="34" charset="0"/>
              </a:rPr>
              <a:t>标志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AsyncCallback callback,//</a:t>
            </a:r>
            <a:r>
              <a:rPr lang="zh-CN" altLang="en-US" sz="2800">
                <a:latin typeface="Arial" panose="020B0604020202020204" pitchFamily="34" charset="0"/>
              </a:rPr>
              <a:t>回调函数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Object state      //</a:t>
            </a:r>
            <a:r>
              <a:rPr lang="zh-CN" altLang="en-US" sz="2800">
                <a:latin typeface="Arial" panose="020B0604020202020204" pitchFamily="34" charset="0"/>
              </a:rPr>
              <a:t>状态参数</a:t>
            </a:r>
            <a:r>
              <a:rPr lang="en-US" altLang="zh-CN" sz="2800">
                <a:latin typeface="Arial" panose="020B0604020202020204" pitchFamily="34" charset="0"/>
              </a:rPr>
              <a:t>-</a:t>
            </a:r>
            <a:r>
              <a:rPr lang="en-CA" altLang="zh-CN" sz="2800">
                <a:latin typeface="Arial" panose="020B0604020202020204" pitchFamily="34" charset="0"/>
              </a:rPr>
              <a:t>&gt; </a:t>
            </a:r>
            <a:r>
              <a:rPr lang="en-US" altLang="zh-CN" sz="2800">
                <a:latin typeface="Arial" panose="020B0604020202020204" pitchFamily="34" charset="0"/>
              </a:rPr>
              <a:t>ar.AsyncState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)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411960" y="987014"/>
            <a:ext cx="4305028" cy="189587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752463" y="2233662"/>
            <a:ext cx="3731907" cy="4727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5830274" y="1297628"/>
            <a:ext cx="557660" cy="1785636"/>
          </a:xfrm>
          <a:prstGeom prst="rightBrace">
            <a:avLst>
              <a:gd name="adj1" fmla="val 56718"/>
              <a:gd name="adj2" fmla="val 50000"/>
            </a:avLst>
          </a:prstGeom>
          <a:solidFill>
            <a:srgbClr val="92D050"/>
          </a:solidFill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36302" y="4105435"/>
            <a:ext cx="4077324" cy="723268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ReceiveCallBack</a:t>
            </a:r>
            <a:endParaRPr lang="zh-CN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51353" y="1101982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25411" y="1783288"/>
            <a:ext cx="2792534" cy="82485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BeginReceive</a:t>
            </a:r>
            <a:endParaRPr lang="zh-CN" altLang="en-US" sz="2800"/>
          </a:p>
        </p:txBody>
      </p:sp>
      <p:sp>
        <p:nvSpPr>
          <p:cNvPr id="32" name="圆角矩形 31"/>
          <p:cNvSpPr/>
          <p:nvPr/>
        </p:nvSpPr>
        <p:spPr>
          <a:xfrm>
            <a:off x="3546939" y="1083970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234729">
            <a:off x="4571240" y="1300976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828112" y="1087164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751866" y="1440669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769733" y="1786200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769733" y="2319296"/>
            <a:ext cx="1276708" cy="28627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5" name="流程图: 终止 74"/>
          <p:cNvSpPr/>
          <p:nvPr/>
        </p:nvSpPr>
        <p:spPr>
          <a:xfrm>
            <a:off x="806553" y="1420906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流程图: 终止 75"/>
          <p:cNvSpPr/>
          <p:nvPr/>
        </p:nvSpPr>
        <p:spPr>
          <a:xfrm>
            <a:off x="806552" y="1754710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流程图: 终止 76"/>
          <p:cNvSpPr/>
          <p:nvPr/>
        </p:nvSpPr>
        <p:spPr>
          <a:xfrm>
            <a:off x="844127" y="2328394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546939" y="1430860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3546939" y="1761801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3516973" y="234980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 rot="1234729">
            <a:off x="4548142" y="1633848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右箭头 81"/>
          <p:cNvSpPr/>
          <p:nvPr/>
        </p:nvSpPr>
        <p:spPr>
          <a:xfrm rot="1234729">
            <a:off x="4544168" y="2022993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 rot="1234729">
            <a:off x="4544168" y="2354431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752463" y="3083264"/>
            <a:ext cx="4119340" cy="2867831"/>
          </a:xfrm>
          <a:prstGeom prst="wedgeRoundRectCallout">
            <a:avLst>
              <a:gd name="adj1" fmla="val -14034"/>
              <a:gd name="adj2" fmla="val -67051"/>
              <a:gd name="adj3" fmla="val 16667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mtClean="0"/>
              <a:t>StateObject</a:t>
            </a:r>
          </a:p>
          <a:p>
            <a:r>
              <a:rPr lang="en-US" altLang="zh-CN" sz="2800" smtClean="0"/>
              <a:t>{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}</a:t>
            </a:r>
            <a:endParaRPr lang="zh-CN" altLang="en-US" sz="2800"/>
          </a:p>
        </p:txBody>
      </p:sp>
      <p:sp>
        <p:nvSpPr>
          <p:cNvPr id="85" name="下箭头 84"/>
          <p:cNvSpPr/>
          <p:nvPr/>
        </p:nvSpPr>
        <p:spPr>
          <a:xfrm>
            <a:off x="7623698" y="2706441"/>
            <a:ext cx="426020" cy="126595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中多连接的稳妥断开管理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928" y="1514925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客户端程序 </a:t>
            </a:r>
            <a:r>
              <a:rPr lang="en-US" altLang="zh-CN" sz="2800" smtClean="0"/>
              <a:t>TcpManC</a:t>
            </a:r>
          </a:p>
          <a:p>
            <a:pPr eaLnBrk="1" hangingPunct="1"/>
            <a:r>
              <a:rPr lang="zh-CN" altLang="en-US" sz="2800" smtClean="0"/>
              <a:t>服务端程序 </a:t>
            </a:r>
            <a:r>
              <a:rPr lang="en-US" altLang="zh-CN" sz="2800" smtClean="0"/>
              <a:t>TcpManS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2277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连接建立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141" y="1384212"/>
            <a:ext cx="6147933" cy="178168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smtClean="0"/>
              <a:t>服务端首先执行</a:t>
            </a:r>
            <a:r>
              <a:rPr lang="en-US" altLang="zh-CN" sz="2400" smtClean="0"/>
              <a:t>listen</a:t>
            </a:r>
          </a:p>
          <a:p>
            <a:pPr eaLnBrk="1" hangingPunct="1"/>
            <a:r>
              <a:rPr lang="zh-CN" altLang="en-US" sz="2400" smtClean="0"/>
              <a:t>客户端主动连接</a:t>
            </a:r>
          </a:p>
          <a:p>
            <a:pPr eaLnBrk="1" hangingPunct="1"/>
            <a:r>
              <a:rPr lang="zh-CN" altLang="en-US" sz="2400" smtClean="0"/>
              <a:t>服务端发生</a:t>
            </a:r>
            <a:r>
              <a:rPr lang="en-US" altLang="zh-CN" sz="2400" smtClean="0"/>
              <a:t>Accept</a:t>
            </a:r>
            <a:r>
              <a:rPr lang="zh-CN" altLang="en-US" sz="2400" smtClean="0"/>
              <a:t>事件，连接成功</a:t>
            </a:r>
          </a:p>
        </p:txBody>
      </p:sp>
    </p:spTree>
    <p:extLst>
      <p:ext uri="{BB962C8B-B14F-4D97-AF65-F5344CB8AC3E}">
        <p14:creationId xmlns:p14="http://schemas.microsoft.com/office/powerpoint/2010/main" val="24391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714951" y="3915877"/>
            <a:ext cx="3323034" cy="1359144"/>
          </a:xfrm>
          <a:prstGeom prst="roundRect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99814" y="852957"/>
            <a:ext cx="3293623" cy="4422064"/>
          </a:xfrm>
          <a:prstGeom prst="roundRect">
            <a:avLst>
              <a:gd name="adj" fmla="val 8325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9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798183" y="4365793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174502" y="4365794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97258" y="1506642"/>
            <a:ext cx="3321327" cy="2271538"/>
          </a:xfrm>
          <a:prstGeom prst="roundRect">
            <a:avLst>
              <a:gd name="adj" fmla="val 6376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05243" y="925595"/>
            <a:ext cx="1276708" cy="2862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91899" y="1603761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ClientA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09592" y="4009121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ClientB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219324" y="1266578"/>
            <a:ext cx="3007372" cy="5292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local:192.168.1.100:8133</a:t>
            </a:r>
            <a:br>
              <a:rPr lang="en-US" altLang="zh-CN" smtClean="0">
                <a:solidFill>
                  <a:srgbClr val="C00000"/>
                </a:solidFill>
              </a:rPr>
            </a:br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96" y="97633"/>
            <a:ext cx="5483468" cy="644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多连接中</a:t>
            </a:r>
            <a:r>
              <a:rPr lang="en-US" altLang="zh-CN" smtClean="0"/>
              <a:t>Socket</a:t>
            </a:r>
            <a:r>
              <a:rPr lang="zh-CN" altLang="en-US" smtClean="0"/>
              <a:t>对象关系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226033" y="4474336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237017" y="4815594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remote:192.168.1.28:3478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49091" y="4818814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local:192.168.1.28:3478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849008" y="4478145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9236" y="4529260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燕尾形 2"/>
          <p:cNvSpPr/>
          <p:nvPr/>
        </p:nvSpPr>
        <p:spPr>
          <a:xfrm>
            <a:off x="4244389" y="4560807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4415397" y="4559616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4586405" y="455880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4745095" y="4558000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80306" y="4862997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燕尾形 34"/>
          <p:cNvSpPr/>
          <p:nvPr/>
        </p:nvSpPr>
        <p:spPr>
          <a:xfrm flipH="1">
            <a:off x="4185234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flipH="1">
            <a:off x="4336746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 flipH="1">
            <a:off x="4495546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 flipH="1">
            <a:off x="4656813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35209" y="4519322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226838" y="4701866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228514" y="4854267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40232" y="5036810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784906" y="1955035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61225" y="1955036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212756" y="2063578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223740" y="2404836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remote:192.168.1.25:3479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835814" y="2408056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local:192.168.1.25:3479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835731" y="2067387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05959" y="2118502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燕尾形 55"/>
          <p:cNvSpPr/>
          <p:nvPr/>
        </p:nvSpPr>
        <p:spPr>
          <a:xfrm>
            <a:off x="4231112" y="2150049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4402120" y="214885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燕尾形 57"/>
          <p:cNvSpPr/>
          <p:nvPr/>
        </p:nvSpPr>
        <p:spPr>
          <a:xfrm>
            <a:off x="4573128" y="2148050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4731818" y="2147242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67029" y="2452239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燕尾形 60"/>
          <p:cNvSpPr/>
          <p:nvPr/>
        </p:nvSpPr>
        <p:spPr>
          <a:xfrm flipH="1">
            <a:off x="4171957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燕尾形 61"/>
          <p:cNvSpPr/>
          <p:nvPr/>
        </p:nvSpPr>
        <p:spPr>
          <a:xfrm flipH="1">
            <a:off x="4323469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燕尾形 62"/>
          <p:cNvSpPr/>
          <p:nvPr/>
        </p:nvSpPr>
        <p:spPr>
          <a:xfrm flipH="1">
            <a:off x="4482269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燕尾形 63"/>
          <p:cNvSpPr/>
          <p:nvPr/>
        </p:nvSpPr>
        <p:spPr>
          <a:xfrm flipH="1">
            <a:off x="4643536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221932" y="2108564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213561" y="2291108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215237" y="2443509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226955" y="2626052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4775187" y="2869974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151506" y="2869975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203037" y="2978517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1214021" y="3319775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remote:192.168.1.25:3478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826095" y="3322995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local:192.168.1.25:3478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26012" y="2982326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96240" y="3033441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燕尾形 75"/>
          <p:cNvSpPr/>
          <p:nvPr/>
        </p:nvSpPr>
        <p:spPr>
          <a:xfrm>
            <a:off x="4221393" y="306498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/>
        </p:nvSpPr>
        <p:spPr>
          <a:xfrm>
            <a:off x="4392401" y="3063797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燕尾形 77"/>
          <p:cNvSpPr/>
          <p:nvPr/>
        </p:nvSpPr>
        <p:spPr>
          <a:xfrm>
            <a:off x="4563409" y="3062989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燕尾形 78"/>
          <p:cNvSpPr/>
          <p:nvPr/>
        </p:nvSpPr>
        <p:spPr>
          <a:xfrm>
            <a:off x="4722099" y="3062181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57310" y="3367178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燕尾形 80"/>
          <p:cNvSpPr/>
          <p:nvPr/>
        </p:nvSpPr>
        <p:spPr>
          <a:xfrm flipH="1">
            <a:off x="4162238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燕尾形 81"/>
          <p:cNvSpPr/>
          <p:nvPr/>
        </p:nvSpPr>
        <p:spPr>
          <a:xfrm flipH="1">
            <a:off x="4313750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燕尾形 82"/>
          <p:cNvSpPr/>
          <p:nvPr/>
        </p:nvSpPr>
        <p:spPr>
          <a:xfrm flipH="1">
            <a:off x="4472550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燕尾形 83"/>
          <p:cNvSpPr/>
          <p:nvPr/>
        </p:nvSpPr>
        <p:spPr>
          <a:xfrm flipH="1">
            <a:off x="4633817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212213" y="3023503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203842" y="3206047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205518" y="3358448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217236" y="3551039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661424" y="2084600"/>
            <a:ext cx="302408" cy="19191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714401" y="3010860"/>
            <a:ext cx="272465" cy="2202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723481" y="4501660"/>
            <a:ext cx="273433" cy="22005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590728" y="1382870"/>
            <a:ext cx="129118" cy="32889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 flipH="1">
            <a:off x="8072742" y="2446909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右箭头 92"/>
          <p:cNvSpPr/>
          <p:nvPr/>
        </p:nvSpPr>
        <p:spPr>
          <a:xfrm flipH="1">
            <a:off x="8075028" y="3382549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383376" y="2502200"/>
            <a:ext cx="127578" cy="1038791"/>
          </a:xfrm>
          <a:prstGeom prst="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箭头 94"/>
          <p:cNvSpPr/>
          <p:nvPr/>
        </p:nvSpPr>
        <p:spPr>
          <a:xfrm flipH="1">
            <a:off x="8694010" y="3365958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flipH="1">
            <a:off x="8696296" y="4934643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004644" y="3421249"/>
            <a:ext cx="127578" cy="1658995"/>
          </a:xfrm>
          <a:prstGeom prst="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53253" y="2150133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55325" y="3098825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55007" y="4586652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311332" y="2523699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340940" y="3461507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925442" y="3439918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8925442" y="5008439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1203037" y="5398690"/>
            <a:ext cx="2346888" cy="3420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服务端本地端口相同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右箭头 105"/>
          <p:cNvSpPr/>
          <p:nvPr/>
        </p:nvSpPr>
        <p:spPr>
          <a:xfrm>
            <a:off x="713466" y="1332630"/>
            <a:ext cx="302408" cy="19191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73327" y="1408024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4743765" y="5563909"/>
            <a:ext cx="3195845" cy="34207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相同客户端本地端口不可相同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743764" y="6023836"/>
            <a:ext cx="3195845" cy="34207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不同客户端本地端口可以相同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169684" y="5960453"/>
            <a:ext cx="3381407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通信配对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与客端的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值对应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96" y="97632"/>
            <a:ext cx="5644241" cy="835191"/>
          </a:xfrm>
        </p:spPr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多连接建立与稳妥断开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259" y="1093596"/>
            <a:ext cx="7272337" cy="3600450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zh-CN" sz="3600" smtClean="0"/>
              <a:t>TCP</a:t>
            </a:r>
            <a:r>
              <a:rPr lang="zh-CN" altLang="en-CA" sz="3600" smtClean="0"/>
              <a:t>连接管理模式</a:t>
            </a:r>
          </a:p>
          <a:p>
            <a:pPr eaLnBrk="1" hangingPunct="1"/>
            <a:r>
              <a:rPr lang="en-CA" altLang="zh-CN" sz="3600" smtClean="0"/>
              <a:t>TCP</a:t>
            </a:r>
            <a:r>
              <a:rPr lang="zh-CN" altLang="en-CA" sz="3600" smtClean="0"/>
              <a:t>多连接建立</a:t>
            </a:r>
          </a:p>
          <a:p>
            <a:pPr eaLnBrk="1" hangingPunct="1"/>
            <a:r>
              <a:rPr lang="en-CA" altLang="zh-CN" sz="3600" smtClean="0"/>
              <a:t>Socket</a:t>
            </a:r>
            <a:r>
              <a:rPr lang="zh-CN" altLang="en-CA" sz="3600" smtClean="0"/>
              <a:t>对象的主要方法与属性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Socket</a:t>
            </a:r>
            <a:r>
              <a:rPr lang="zh-CN" altLang="en-US" sz="3600" smtClean="0"/>
              <a:t>方法中的</a:t>
            </a:r>
            <a:r>
              <a:rPr lang="en-US" altLang="zh-CN" sz="3600" smtClean="0"/>
              <a:t>StateObject</a:t>
            </a:r>
            <a:r>
              <a:rPr lang="zh-CN" altLang="en-US" sz="3600" smtClean="0"/>
              <a:t>对象</a:t>
            </a:r>
            <a:endParaRPr lang="zh-CN" altLang="en-CA" sz="3600" smtClean="0"/>
          </a:p>
          <a:p>
            <a:pPr eaLnBrk="1" hangingPunct="1"/>
            <a:r>
              <a:rPr lang="en-US" altLang="zh-CN" sz="3600" smtClean="0"/>
              <a:t>TCP</a:t>
            </a:r>
            <a:r>
              <a:rPr lang="zh-CN" altLang="en-US" sz="3600" smtClean="0"/>
              <a:t>连接断开</a:t>
            </a:r>
          </a:p>
        </p:txBody>
      </p:sp>
    </p:spTree>
    <p:extLst>
      <p:ext uri="{BB962C8B-B14F-4D97-AF65-F5344CB8AC3E}">
        <p14:creationId xmlns:p14="http://schemas.microsoft.com/office/powerpoint/2010/main" val="24832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TCP</a:t>
            </a:r>
            <a:r>
              <a:rPr lang="zh-CN" altLang="en-CA" smtClean="0"/>
              <a:t>连接管理模式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114" y="1443486"/>
            <a:ext cx="7772400" cy="45354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单线程单连接</a:t>
            </a:r>
          </a:p>
          <a:p>
            <a:pPr lvl="1" eaLnBrk="1" hangingPunct="1"/>
            <a:r>
              <a:rPr lang="zh-CN" altLang="en-US" sz="2800" smtClean="0"/>
              <a:t>仅有一个连接，适用性差</a:t>
            </a:r>
          </a:p>
          <a:p>
            <a:pPr eaLnBrk="1" hangingPunct="1"/>
            <a:r>
              <a:rPr lang="zh-CN" altLang="en-US" sz="2800" smtClean="0"/>
              <a:t>多线程管理多连接</a:t>
            </a:r>
          </a:p>
          <a:p>
            <a:pPr lvl="1" eaLnBrk="1" hangingPunct="1"/>
            <a:r>
              <a:rPr lang="zh-CN" altLang="en-US" sz="2800" smtClean="0"/>
              <a:t>远程桌面，资源开销大</a:t>
            </a:r>
          </a:p>
          <a:p>
            <a:pPr eaLnBrk="1" hangingPunct="1"/>
            <a:r>
              <a:rPr lang="zh-CN" altLang="en-US" sz="2800" smtClean="0"/>
              <a:t>单线程管理多连接</a:t>
            </a:r>
          </a:p>
          <a:p>
            <a:pPr lvl="1" eaLnBrk="1" hangingPunct="1"/>
            <a:r>
              <a:rPr lang="zh-CN" altLang="en-US" sz="2800" smtClean="0"/>
              <a:t>较灵活</a:t>
            </a:r>
          </a:p>
          <a:p>
            <a:pPr eaLnBrk="1" hangingPunct="1"/>
            <a:r>
              <a:rPr lang="en-US" altLang="zh-CN" sz="2800" smtClean="0"/>
              <a:t>IOCP</a:t>
            </a:r>
          </a:p>
          <a:p>
            <a:pPr lvl="1" eaLnBrk="1" hangingPunct="1"/>
            <a:r>
              <a:rPr lang="zh-CN" altLang="en-US" sz="2800" smtClean="0"/>
              <a:t>线程池与回调事件管理多连接，性能最优</a:t>
            </a:r>
          </a:p>
        </p:txBody>
      </p:sp>
    </p:spTree>
    <p:extLst>
      <p:ext uri="{BB962C8B-B14F-4D97-AF65-F5344CB8AC3E}">
        <p14:creationId xmlns:p14="http://schemas.microsoft.com/office/powerpoint/2010/main" val="10276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26" y="620713"/>
            <a:ext cx="3457575" cy="792162"/>
          </a:xfrm>
        </p:spPr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通信流程</a:t>
            </a:r>
          </a:p>
        </p:txBody>
      </p:sp>
      <p:pic>
        <p:nvPicPr>
          <p:cNvPr id="6147" name="Picture 5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5230813" cy="690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2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连接建立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504557" y="1633267"/>
            <a:ext cx="82694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服务端对每个成功的连接创建一个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对象，系统将为其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分派一个</a:t>
            </a:r>
            <a:r>
              <a:rPr lang="en-CA" altLang="zh-CN" sz="2400">
                <a:latin typeface="Arial" panose="020B0604020202020204" pitchFamily="34" charset="0"/>
              </a:rPr>
              <a:t>handle</a:t>
            </a:r>
            <a:r>
              <a:rPr lang="zh-CN" altLang="en-CA" sz="2400">
                <a:latin typeface="Arial" panose="020B0604020202020204" pitchFamily="34" charset="0"/>
              </a:rPr>
              <a:t>，并分配相应资源，每个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latin typeface="Arial" panose="020B0604020202020204" pitchFamily="34" charset="0"/>
              </a:rPr>
              <a:t>LocalEndPoint</a:t>
            </a:r>
            <a:r>
              <a:rPr lang="zh-CN" altLang="en-CA" sz="2400">
                <a:latin typeface="Arial" panose="020B0604020202020204" pitchFamily="34" charset="0"/>
              </a:rPr>
              <a:t>与处于</a:t>
            </a:r>
            <a:r>
              <a:rPr lang="en-CA" altLang="zh-CN" sz="2400">
                <a:latin typeface="Arial" panose="020B0604020202020204" pitchFamily="34" charset="0"/>
              </a:rPr>
              <a:t>Listen</a:t>
            </a:r>
            <a:r>
              <a:rPr lang="zh-CN" altLang="en-CA" sz="2400">
                <a:latin typeface="Arial" panose="020B0604020202020204" pitchFamily="34" charset="0"/>
              </a:rPr>
              <a:t>的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对象值一样具有相同的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latin typeface="Arial" panose="020B0604020202020204" pitchFamily="34" charset="0"/>
              </a:rPr>
              <a:t>IP</a:t>
            </a: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，而</a:t>
            </a:r>
            <a:r>
              <a:rPr lang="en-CA" altLang="zh-CN" sz="2400">
                <a:latin typeface="Arial" panose="020B0604020202020204" pitchFamily="34" charset="0"/>
              </a:rPr>
              <a:t>RemoteEndPoint</a:t>
            </a:r>
            <a:r>
              <a:rPr lang="zh-CN" altLang="en-CA" sz="2400">
                <a:latin typeface="Arial" panose="020B0604020202020204" pitchFamily="34" charset="0"/>
              </a:rPr>
              <a:t>属性则与客户端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的</a:t>
            </a:r>
            <a:r>
              <a:rPr lang="en-CA" altLang="zh-CN" sz="2400">
                <a:latin typeface="Arial" panose="020B0604020202020204" pitchFamily="34" charset="0"/>
              </a:rPr>
              <a:t>IP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值对应。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CA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多个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对象按链表的方式链接，服务端收到的</a:t>
            </a:r>
            <a:r>
              <a:rPr lang="en-CA" altLang="zh-CN" sz="2400">
                <a:latin typeface="Arial" panose="020B0604020202020204" pitchFamily="34" charset="0"/>
              </a:rPr>
              <a:t>TCP</a:t>
            </a:r>
            <a:r>
              <a:rPr lang="zh-CN" altLang="en-CA" sz="2400">
                <a:latin typeface="Arial" panose="020B0604020202020204" pitchFamily="34" charset="0"/>
              </a:rPr>
              <a:t>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据包将根据</a:t>
            </a:r>
            <a:r>
              <a:rPr lang="en-CA" altLang="zh-CN" sz="2400">
                <a:latin typeface="Arial" panose="020B0604020202020204" pitchFamily="34" charset="0"/>
              </a:rPr>
              <a:t>IP</a:t>
            </a: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值派送给匹配的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对象。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Accept</a:t>
            </a:r>
            <a:r>
              <a:rPr lang="zh-CN" altLang="en-US" smtClean="0"/>
              <a:t>方法的异步调用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5033353" cy="20404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/>
              <a:t>BeginAccept</a:t>
            </a:r>
          </a:p>
          <a:p>
            <a:pPr eaLnBrk="1" hangingPunct="1"/>
            <a:r>
              <a:rPr lang="en-US" altLang="zh-CN" sz="2800" smtClean="0"/>
              <a:t>AcceptCallBack</a:t>
            </a:r>
            <a:r>
              <a:rPr lang="zh-CN" altLang="en-US" sz="2800" smtClean="0"/>
              <a:t>回调函数</a:t>
            </a:r>
          </a:p>
          <a:p>
            <a:pPr eaLnBrk="1" hangingPunct="1"/>
            <a:r>
              <a:rPr lang="en-US" altLang="zh-CN" sz="2800" smtClean="0"/>
              <a:t>EndAccept</a:t>
            </a:r>
          </a:p>
        </p:txBody>
      </p:sp>
    </p:spTree>
    <p:extLst>
      <p:ext uri="{BB962C8B-B14F-4D97-AF65-F5344CB8AC3E}">
        <p14:creationId xmlns:p14="http://schemas.microsoft.com/office/powerpoint/2010/main" val="1505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1938</TotalTime>
  <Words>1076</Words>
  <Application>Microsoft Office PowerPoint</Application>
  <PresentationFormat>宽屏</PresentationFormat>
  <Paragraphs>210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方正姚体</vt:lpstr>
      <vt:lpstr>华文新魏</vt:lpstr>
      <vt:lpstr>宋体</vt:lpstr>
      <vt:lpstr>微软雅黑</vt:lpstr>
      <vt:lpstr>Arial</vt:lpstr>
      <vt:lpstr>Trebuchet MS</vt:lpstr>
      <vt:lpstr>Wingdings 3</vt:lpstr>
      <vt:lpstr>平面</vt:lpstr>
      <vt:lpstr>TCP多连接建立与稳妥断开</vt:lpstr>
      <vt:lpstr>TCP多连接建立与稳妥断开</vt:lpstr>
      <vt:lpstr>TCP连接建立</vt:lpstr>
      <vt:lpstr>TCP多连接中Socket对象关系</vt:lpstr>
      <vt:lpstr>TCP多连接建立与稳妥断开</vt:lpstr>
      <vt:lpstr>TCP连接管理模式</vt:lpstr>
      <vt:lpstr>TCP通信流程</vt:lpstr>
      <vt:lpstr>TCP连接建立</vt:lpstr>
      <vt:lpstr>Accept方法的异步调用</vt:lpstr>
      <vt:lpstr>TCP通信流程</vt:lpstr>
      <vt:lpstr>Socket对象的主要方法与属性</vt:lpstr>
      <vt:lpstr>Socket对象的主要方法与属性</vt:lpstr>
      <vt:lpstr>Shutdown操作</vt:lpstr>
      <vt:lpstr>Socket对象的主要方法与属性</vt:lpstr>
      <vt:lpstr>Socket连接稳妥断开</vt:lpstr>
      <vt:lpstr>PowerPoint 演示文稿</vt:lpstr>
      <vt:lpstr>PowerPoint 演示文稿</vt:lpstr>
      <vt:lpstr>Socket连接稳妥断开</vt:lpstr>
      <vt:lpstr>Socket连接稳妥断开</vt:lpstr>
      <vt:lpstr>Close操作</vt:lpstr>
      <vt:lpstr>PowerPoint 演示文稿</vt:lpstr>
      <vt:lpstr>单线程管理多连接</vt:lpstr>
      <vt:lpstr>Socket方法中StateObject对象</vt:lpstr>
      <vt:lpstr>TCP中多连接管理</vt:lpstr>
      <vt:lpstr>StateObject在回调函数中使用</vt:lpstr>
      <vt:lpstr>BeginReceive函数参数</vt:lpstr>
      <vt:lpstr>PowerPoint 演示文稿</vt:lpstr>
      <vt:lpstr>TCP中多连接的稳妥断开管理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301</cp:revision>
  <dcterms:created xsi:type="dcterms:W3CDTF">2014-12-05T07:09:50Z</dcterms:created>
  <dcterms:modified xsi:type="dcterms:W3CDTF">2016-10-08T03:17:02Z</dcterms:modified>
</cp:coreProperties>
</file>