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309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10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7.0680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4-10-21T00:19:24.6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4550 4470 0,'-52'0'16,"26"0"62,0 0-63,0-26 1,0 0 0,0 0 46,26-26-46,0 0-16,-26 26 15,26 0-15,-26-26 16,26 0-16,-26 26 16,26 0-16,0 0 15,-26 0 1,0 0 0,26 0-16,-26-26 31,26 0-31,-26 26 15,26 0-15,-26-26 32,26 26-32,0-52 15,0 26-15,0-52 16,26-26-16,0 26 16,0-26-16,0 53 15,0-1-15,-26 26 16,26 0-16,0-52 15,26 52-15,26-52 16,-52 52-16,52-26 16,0 0-16,130-78 15,-156 130 1,26-26 0,-26 26-16,0-26 15,0 52-15,-26-26 16,0 0-16,52 130 125,0-26-125,-26-26 15,0 26-15,-26-52 16,-26 52-16,26-78 16,0 52-1,-26-26-15,26 26 16,26 104 0,-52-104-16,26 0 15,0 0-15,0 0 16,0 26-16,-26-52 15,26-1-15,0 27 16,-26-26-16,0 0 16,0 0-1,0 0 1,26 26-16,-26-26 16,0 26-16,0 0 15,0-26 1,0 26-16,0-26 15,0 26 1,-26 52 0,26-52-16,-26-26 15,26 26-15,-26-26 16,0 26-16,0 0 16,-26 26-16,52-52 15,-26 0-15,0 0 16,26 0-16,-26 0 15,0 0-15,26 0 16,-26-26 0,0 26-16,26 0 15,-26 0-15,0-26 16,-26 52 0,52-26-16,-26-26 15,0 0-15,-26 26 16,26-26-1,-26 26 1,26-26 0,0 0-16,0 26 15,-26-26 1,26 0 0,0 26-1,0-26 1,0 0-16,0 0 47,-26 0 0,26 0-47,0 0 15,0 0 1,0 0-16,0 0 15,0 0 1,0 0-16,0 0 16,0 26-16,-26-26 31,26 0 16,0 0-32,0 0 1,0 0 15,0 0-15,0 0 0,0 0-16,-26-26 15,0 0-15,26 26 16,26-26-16,-26 26 15,26-26-15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62" y="854015"/>
            <a:ext cx="7526760" cy="1298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/>
              <a:t>POP3</a:t>
            </a:r>
            <a:r>
              <a:rPr lang="zh-CN" altLang="en-US" sz="8000"/>
              <a:t>网络协议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0904" y="2570671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协议端口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373" y="1777131"/>
            <a:ext cx="9897260" cy="1865721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POP3</a:t>
            </a:r>
            <a:r>
              <a:rPr lang="zh-CN" altLang="en-US" sz="4000" smtClean="0"/>
              <a:t>协议在</a:t>
            </a:r>
            <a:r>
              <a:rPr lang="en-US" altLang="zh-CN" sz="4000" smtClean="0"/>
              <a:t>TCP/110</a:t>
            </a:r>
            <a:r>
              <a:rPr lang="zh-CN" altLang="en-US" sz="4000" smtClean="0"/>
              <a:t>端口上等待客户连接请求</a:t>
            </a:r>
          </a:p>
        </p:txBody>
      </p:sp>
    </p:spTree>
    <p:extLst>
      <p:ext uri="{BB962C8B-B14F-4D97-AF65-F5344CB8AC3E}">
        <p14:creationId xmlns:p14="http://schemas.microsoft.com/office/powerpoint/2010/main" val="40669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747182" cy="762000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4379" y="1519084"/>
            <a:ext cx="8596668" cy="4758252"/>
          </a:xfrm>
        </p:spPr>
        <p:txBody>
          <a:bodyPr>
            <a:noAutofit/>
          </a:bodyPr>
          <a:lstStyle/>
          <a:p>
            <a:r>
              <a:rPr lang="zh-CN" altLang="en-US" sz="4000" smtClean="0"/>
              <a:t>大多数现有的</a:t>
            </a:r>
            <a:r>
              <a:rPr lang="en-US" altLang="zh-CN" sz="4000" smtClean="0"/>
              <a:t>POP3</a:t>
            </a:r>
            <a:r>
              <a:rPr lang="zh-CN" altLang="en-US" sz="4000" smtClean="0"/>
              <a:t>客户与服务器执行采用</a:t>
            </a:r>
            <a:r>
              <a:rPr lang="en-US" altLang="zh-CN" sz="4000" smtClean="0"/>
              <a:t>ASCII</a:t>
            </a:r>
            <a:r>
              <a:rPr lang="zh-CN" altLang="en-US" sz="4000" smtClean="0"/>
              <a:t>明文发送用户名和口令，在 认可状态等 待客户连接的情况下，客户发出连接，并由命令</a:t>
            </a:r>
            <a:r>
              <a:rPr lang="en-US" altLang="zh-CN" sz="4000" smtClean="0"/>
              <a:t>user/pass</a:t>
            </a:r>
            <a:r>
              <a:rPr lang="zh-CN" altLang="en-US" sz="4000" smtClean="0"/>
              <a:t>对在网络上发送明文用户名和 口令给服务器进行身份确认。一旦确认成功，便转入处理状态。</a:t>
            </a:r>
          </a:p>
        </p:txBody>
      </p:sp>
    </p:spTree>
    <p:extLst>
      <p:ext uri="{BB962C8B-B14F-4D97-AF65-F5344CB8AC3E}">
        <p14:creationId xmlns:p14="http://schemas.microsoft.com/office/powerpoint/2010/main" val="39726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44598" y="145266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为了避免发送明文口令的问题，有一种新的认证方法，命令为</a:t>
            </a:r>
            <a:r>
              <a:rPr lang="en-US" altLang="zh-CN" sz="2800"/>
              <a:t>APOP</a:t>
            </a:r>
            <a:r>
              <a:rPr lang="zh-CN" altLang="en-US" sz="2800"/>
              <a:t>，使用</a:t>
            </a:r>
            <a:r>
              <a:rPr lang="en-US" altLang="zh-CN" sz="2800"/>
              <a:t>APOP</a:t>
            </a:r>
            <a:r>
              <a:rPr lang="zh-CN" altLang="en-US" sz="2800"/>
              <a:t>，口令在 传输之前被加密。 当第一次与服务器连接时，</a:t>
            </a:r>
            <a:r>
              <a:rPr lang="en-US" altLang="zh-CN" sz="2800"/>
              <a:t>POP3</a:t>
            </a:r>
            <a:r>
              <a:rPr lang="zh-CN" altLang="en-US" sz="2800"/>
              <a:t>服务器向客户机发送一个</a:t>
            </a:r>
            <a:r>
              <a:rPr lang="en-US" altLang="zh-CN" sz="2800"/>
              <a:t>ASCII</a:t>
            </a:r>
            <a:r>
              <a:rPr lang="zh-CN" altLang="en-US" sz="2800"/>
              <a:t>码问候，这个问候由一串字符组成对每个客户机是唯一的，与当时的时间有关，然后，客户机把它的纯文本口令附加到从服务器接 收到的字符串之后，然后计算出结果字符串的</a:t>
            </a:r>
            <a:r>
              <a:rPr lang="en-US" altLang="zh-CN" sz="2800"/>
              <a:t>MD5</a:t>
            </a:r>
            <a:r>
              <a:rPr lang="zh-CN" altLang="en-US" sz="2800"/>
              <a:t>单出函数消息摘要，客户机把用户名与</a:t>
            </a:r>
            <a:r>
              <a:rPr lang="en-US" altLang="zh-CN" sz="2800"/>
              <a:t>MD5</a:t>
            </a:r>
            <a:r>
              <a:rPr lang="zh-CN" altLang="en-US" sz="2800"/>
              <a:t>消息摘要作为</a:t>
            </a:r>
            <a:r>
              <a:rPr lang="en-US" altLang="zh-CN" sz="2800"/>
              <a:t>APOP</a:t>
            </a:r>
            <a:r>
              <a:rPr lang="zh-CN" altLang="en-US" sz="2800"/>
              <a:t>命令的参数一起发送出去。目前，大多数</a:t>
            </a:r>
            <a:r>
              <a:rPr lang="en-US" altLang="zh-CN" sz="2800"/>
              <a:t>windows</a:t>
            </a:r>
            <a:r>
              <a:rPr lang="zh-CN" altLang="en-US" sz="2800"/>
              <a:t>上的邮件客户软件不支持</a:t>
            </a:r>
            <a:r>
              <a:rPr lang="en-US" altLang="zh-CN" sz="2800"/>
              <a:t>APOP</a:t>
            </a:r>
            <a:r>
              <a:rPr lang="zh-CN" altLang="en-US" sz="2800"/>
              <a:t>命令，</a:t>
            </a:r>
            <a:r>
              <a:rPr lang="en-US" altLang="zh-CN" sz="2800"/>
              <a:t>qpopper</a:t>
            </a:r>
            <a:r>
              <a:rPr lang="zh-CN" altLang="en-US" sz="2800"/>
              <a:t>支持。</a:t>
            </a:r>
          </a:p>
        </p:txBody>
      </p:sp>
    </p:spTree>
    <p:extLst>
      <p:ext uri="{BB962C8B-B14F-4D97-AF65-F5344CB8AC3E}">
        <p14:creationId xmlns:p14="http://schemas.microsoft.com/office/powerpoint/2010/main" val="36168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Replies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29851" y="1555905"/>
            <a:ext cx="8596668" cy="4741656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+ OK </a:t>
            </a:r>
          </a:p>
          <a:p>
            <a:r>
              <a:rPr lang="en-US" altLang="zh-CN" sz="4000" smtClean="0"/>
              <a:t>- ERR</a:t>
            </a:r>
          </a:p>
          <a:p>
            <a:r>
              <a:rPr lang="zh-CN" altLang="en-US" sz="4000" smtClean="0"/>
              <a:t>服务器响应是由一个单独的命令行组成，或多个命令行组成，响应第一行以</a:t>
            </a:r>
            <a:r>
              <a:rPr lang="en-US" altLang="zh-CN" sz="4000" smtClean="0"/>
              <a:t>ASCII</a:t>
            </a:r>
            <a:r>
              <a:rPr lang="zh-CN" altLang="en-US" sz="4000" smtClean="0"/>
              <a:t>文本</a:t>
            </a:r>
            <a:r>
              <a:rPr lang="en-US" altLang="zh-CN" sz="4000" smtClean="0"/>
              <a:t>+ OK</a:t>
            </a:r>
            <a:r>
              <a:rPr lang="zh-CN" altLang="en-US" sz="4000" smtClean="0"/>
              <a:t>或</a:t>
            </a:r>
            <a:r>
              <a:rPr lang="en-US" altLang="zh-CN" sz="4000" smtClean="0"/>
              <a:t>-ERR</a:t>
            </a:r>
            <a:r>
              <a:rPr lang="zh-CN" altLang="en-US" sz="4000" smtClean="0"/>
              <a:t>指出相应 的操作状态是成功还是失败</a:t>
            </a:r>
          </a:p>
        </p:txBody>
      </p:sp>
    </p:spTree>
    <p:extLst>
      <p:ext uri="{BB962C8B-B14F-4D97-AF65-F5344CB8AC3E}">
        <p14:creationId xmlns:p14="http://schemas.microsoft.com/office/powerpoint/2010/main" val="18298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15845"/>
            <a:ext cx="9941505" cy="700548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telnet 172.16.10.254 110 ----------------------------- </a:t>
            </a:r>
            <a:r>
              <a:rPr lang="zh-CN" altLang="en-US" sz="2000"/>
              <a:t>使用 </a:t>
            </a:r>
            <a:r>
              <a:rPr lang="en-US" altLang="zh-CN" sz="2000"/>
              <a:t>telnet </a:t>
            </a:r>
            <a:r>
              <a:rPr lang="zh-CN" altLang="en-US" sz="2000"/>
              <a:t>命令连接服务器 </a:t>
            </a:r>
            <a:r>
              <a:rPr lang="en-US" altLang="zh-CN" sz="2000"/>
              <a:t>110 </a:t>
            </a:r>
            <a:r>
              <a:rPr lang="zh-CN" altLang="en-US" sz="20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Trying 172.16.10.254... ------------------------------ </a:t>
            </a:r>
            <a:r>
              <a:rPr lang="zh-CN" altLang="en-US" sz="2000"/>
              <a:t>正在连接服务器 </a:t>
            </a:r>
            <a:r>
              <a:rPr lang="en-US" altLang="zh-CN" sz="2000"/>
              <a:t>110 </a:t>
            </a:r>
            <a:r>
              <a:rPr lang="zh-CN" altLang="en-US" sz="20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Connected to 172.16.10.254. -------------------------- </a:t>
            </a:r>
            <a:r>
              <a:rPr lang="zh-CN" altLang="en-US" sz="2000"/>
              <a:t>连接服务器 </a:t>
            </a:r>
            <a:r>
              <a:rPr lang="en-US" altLang="zh-CN" sz="2000"/>
              <a:t>110 </a:t>
            </a:r>
            <a:r>
              <a:rPr lang="zh-CN" altLang="en-US" sz="2000"/>
              <a:t>端口成功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Ksemail Mail Server 5.2 Build 041201 (Database-MySQL) POP3 Ready. &lt;15161920.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38326.525168125@ksemail.com&gt;  http://www.ksemail.com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user username ------------------------------------------ </a:t>
            </a:r>
            <a:r>
              <a:rPr lang="zh-CN" altLang="en-US" sz="2000"/>
              <a:t>输入用户名</a:t>
            </a:r>
            <a:r>
              <a:rPr lang="en-US" altLang="zh-CN" sz="2000"/>
              <a:t>, username </a:t>
            </a:r>
            <a:r>
              <a:rPr lang="zh-CN" altLang="en-US" sz="2000"/>
              <a:t>为具体的用户名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---------------------------------------------------- </a:t>
            </a:r>
            <a:r>
              <a:rPr lang="zh-CN" altLang="en-US" sz="2000"/>
              <a:t>执行命令成功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pass password ------------------------------------------ </a:t>
            </a:r>
            <a:r>
              <a:rPr lang="zh-CN" altLang="en-US" sz="2000"/>
              <a:t>输入用户密码，</a:t>
            </a:r>
            <a:r>
              <a:rPr lang="en-US" altLang="zh-CN" sz="2000"/>
              <a:t>password </a:t>
            </a:r>
            <a:r>
              <a:rPr lang="zh-CN" altLang="en-US" sz="2000"/>
              <a:t>为具体的密码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2 messages ----------------------------------------- </a:t>
            </a:r>
            <a:r>
              <a:rPr lang="zh-CN" altLang="en-US" sz="2000"/>
              <a:t>密码认证通过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(-ERR authorization failed ----------------------------- </a:t>
            </a:r>
            <a:r>
              <a:rPr lang="zh-CN" altLang="en-US" sz="2000"/>
              <a:t>密码认证失败</a:t>
            </a:r>
            <a:r>
              <a:rPr lang="en-US" altLang="zh-CN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stat --------------------------------------------------- </a:t>
            </a:r>
            <a:r>
              <a:rPr lang="zh-CN" altLang="en-US" sz="2000"/>
              <a:t>邮箱状态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2 6415 --------------------------------------------- 2 </a:t>
            </a:r>
            <a:r>
              <a:rPr lang="zh-CN" altLang="en-US" sz="2000"/>
              <a:t>为该信箱总邮件数，</a:t>
            </a:r>
            <a:r>
              <a:rPr lang="en-US" altLang="zh-CN" sz="2000"/>
              <a:t>6415 </a:t>
            </a:r>
            <a:r>
              <a:rPr lang="zh-CN" altLang="en-US" sz="2000"/>
              <a:t>为总字节数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list --------------------------------------------------- </a:t>
            </a:r>
            <a:r>
              <a:rPr lang="zh-CN" altLang="en-US" sz="2000"/>
              <a:t>列出每封邮件的字节数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---------------------------------------------------- </a:t>
            </a:r>
            <a:r>
              <a:rPr lang="zh-CN" altLang="en-US" sz="2000"/>
              <a:t>执行命令成功，开始显示，左边为邮件的序号，右边为该邮件的大小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1 537 -------------------------------------------------- </a:t>
            </a:r>
            <a:r>
              <a:rPr lang="zh-CN" altLang="en-US" sz="2000"/>
              <a:t>第 </a:t>
            </a:r>
            <a:r>
              <a:rPr lang="en-US" altLang="zh-CN" sz="2000"/>
              <a:t>1 </a:t>
            </a:r>
            <a:r>
              <a:rPr lang="zh-CN" altLang="en-US" sz="2000"/>
              <a:t>封邮件，大小为 </a:t>
            </a:r>
            <a:r>
              <a:rPr lang="en-US" altLang="zh-CN" sz="2000"/>
              <a:t>537 </a:t>
            </a:r>
            <a:r>
              <a:rPr lang="zh-CN" altLang="en-US" sz="20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2 5878 ------------------------------------------------- </a:t>
            </a:r>
            <a:r>
              <a:rPr lang="zh-CN" altLang="en-US" sz="2000"/>
              <a:t>第 </a:t>
            </a:r>
            <a:r>
              <a:rPr lang="en-US" altLang="zh-CN" sz="2000"/>
              <a:t>2 </a:t>
            </a:r>
            <a:r>
              <a:rPr lang="zh-CN" altLang="en-US" sz="2000"/>
              <a:t>封邮件，大小为 </a:t>
            </a:r>
            <a:r>
              <a:rPr lang="en-US" altLang="zh-CN" sz="2000"/>
              <a:t>5878 </a:t>
            </a:r>
            <a:r>
              <a:rPr lang="zh-CN" altLang="en-US" sz="20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top 1 -------------------------------------------------- </a:t>
            </a:r>
            <a:r>
              <a:rPr lang="zh-CN" altLang="en-US" sz="2000"/>
              <a:t>接收第 </a:t>
            </a:r>
            <a:r>
              <a:rPr lang="en-US" altLang="zh-CN" sz="2000"/>
              <a:t>1 </a:t>
            </a:r>
            <a:r>
              <a:rPr lang="zh-CN" altLang="en-US" sz="20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+OK ---------------------------------------------------- </a:t>
            </a:r>
            <a:r>
              <a:rPr lang="zh-CN" altLang="en-US" sz="2000"/>
              <a:t>接收成功</a:t>
            </a:r>
            <a:r>
              <a:rPr lang="en-US" altLang="zh-CN" sz="2000"/>
              <a:t>, </a:t>
            </a:r>
            <a:r>
              <a:rPr lang="zh-CN" altLang="en-US" sz="2000"/>
              <a:t>返回第 </a:t>
            </a:r>
            <a:r>
              <a:rPr lang="en-US" altLang="zh-CN" sz="2000"/>
              <a:t>1 </a:t>
            </a:r>
            <a:r>
              <a:rPr lang="zh-CN" altLang="en-US" sz="2000"/>
              <a:t>封邮件头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Subject: test mail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63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35974" y="1371600"/>
            <a:ext cx="12078929" cy="443957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1200"/>
              <a:t>retr 1 ------------------------------------------------- </a:t>
            </a:r>
            <a:r>
              <a:rPr lang="zh-CN" altLang="en-US" sz="11200"/>
              <a:t>接收第 </a:t>
            </a:r>
            <a:r>
              <a:rPr lang="en-US" altLang="zh-CN" sz="11200"/>
              <a:t>1 </a:t>
            </a:r>
            <a:r>
              <a:rPr lang="zh-CN" altLang="en-US" sz="112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接收成功</a:t>
            </a:r>
            <a:r>
              <a:rPr lang="en-US" altLang="zh-CN" sz="8400"/>
              <a:t>, </a:t>
            </a:r>
            <a:r>
              <a:rPr lang="zh-CN" altLang="en-US" sz="8400"/>
              <a:t>返回第 </a:t>
            </a:r>
            <a:r>
              <a:rPr lang="en-US" altLang="zh-CN" sz="8400"/>
              <a:t>1 </a:t>
            </a:r>
            <a:r>
              <a:rPr lang="zh-CN" altLang="en-US" sz="8400"/>
              <a:t>封邮件全部内容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Subject: test mail</a:t>
            </a:r>
          </a:p>
          <a:p>
            <a:pPr>
              <a:lnSpc>
                <a:spcPct val="80000"/>
              </a:lnSpc>
            </a:pPr>
            <a:endParaRPr lang="en-US" altLang="zh-CN" sz="8400"/>
          </a:p>
          <a:p>
            <a:pPr>
              <a:lnSpc>
                <a:spcPct val="80000"/>
              </a:lnSpc>
            </a:pPr>
            <a:r>
              <a:rPr lang="en-US" altLang="zh-CN" sz="8400"/>
              <a:t>Hi, test2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This is a test mail, you don't reply it.</a:t>
            </a:r>
          </a:p>
          <a:p>
            <a:pPr>
              <a:lnSpc>
                <a:spcPct val="80000"/>
              </a:lnSpc>
            </a:pPr>
            <a:endParaRPr lang="en-US" altLang="zh-CN" sz="8400"/>
          </a:p>
          <a:p>
            <a:pPr>
              <a:lnSpc>
                <a:spcPct val="80000"/>
              </a:lnSpc>
            </a:pPr>
            <a:r>
              <a:rPr lang="en-US" altLang="zh-CN" sz="84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dele 1 ------------------------------------------------- </a:t>
            </a:r>
            <a:r>
              <a:rPr lang="zh-CN" altLang="en-US" sz="8400"/>
              <a:t>删除第 </a:t>
            </a:r>
            <a:r>
              <a:rPr lang="en-US" altLang="zh-CN" sz="8400"/>
              <a:t>1 </a:t>
            </a:r>
            <a:r>
              <a:rPr lang="zh-CN" altLang="en-US" sz="8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dele 2 ------------------------------------------------- </a:t>
            </a:r>
            <a:r>
              <a:rPr lang="zh-CN" altLang="en-US" sz="8400"/>
              <a:t>删除第 </a:t>
            </a:r>
            <a:r>
              <a:rPr lang="en-US" altLang="zh-CN" sz="8400"/>
              <a:t>2 </a:t>
            </a:r>
            <a:r>
              <a:rPr lang="zh-CN" altLang="en-US" sz="8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quit --------------------------------------------------- </a:t>
            </a:r>
            <a:r>
              <a:rPr lang="zh-CN" altLang="en-US" sz="8400"/>
              <a:t>结束会话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执行命令成功</a:t>
            </a:r>
          </a:p>
        </p:txBody>
      </p:sp>
    </p:spTree>
    <p:extLst>
      <p:ext uri="{BB962C8B-B14F-4D97-AF65-F5344CB8AC3E}">
        <p14:creationId xmlns:p14="http://schemas.microsoft.com/office/powerpoint/2010/main" val="633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219583"/>
            <a:ext cx="10605181" cy="244090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8400" smtClean="0"/>
              <a:t>dele </a:t>
            </a:r>
            <a:r>
              <a:rPr lang="en-US" altLang="zh-CN" sz="8400"/>
              <a:t>1 ------------------------------------------------- </a:t>
            </a:r>
            <a:r>
              <a:rPr lang="zh-CN" altLang="en-US" sz="8400"/>
              <a:t>删除第 </a:t>
            </a:r>
            <a:r>
              <a:rPr lang="en-US" altLang="zh-CN" sz="8400"/>
              <a:t>1 </a:t>
            </a:r>
            <a:r>
              <a:rPr lang="zh-CN" altLang="en-US" sz="8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dele 2 ------------------------------------------------- </a:t>
            </a:r>
            <a:r>
              <a:rPr lang="zh-CN" altLang="en-US" sz="8400"/>
              <a:t>删除第 </a:t>
            </a:r>
            <a:r>
              <a:rPr lang="en-US" altLang="zh-CN" sz="8400"/>
              <a:t>2 </a:t>
            </a:r>
            <a:r>
              <a:rPr lang="zh-CN" altLang="en-US" sz="8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quit --------------------------------------------------- </a:t>
            </a:r>
            <a:r>
              <a:rPr lang="zh-CN" altLang="en-US" sz="8400"/>
              <a:t>结束会话</a:t>
            </a:r>
          </a:p>
          <a:p>
            <a:pPr>
              <a:lnSpc>
                <a:spcPct val="80000"/>
              </a:lnSpc>
            </a:pPr>
            <a:r>
              <a:rPr lang="en-US" altLang="zh-CN" sz="8400"/>
              <a:t>+OK ---------------------------------------------------- </a:t>
            </a:r>
            <a:r>
              <a:rPr lang="zh-CN" altLang="en-US" sz="8400"/>
              <a:t>执行命令成功</a:t>
            </a:r>
          </a:p>
        </p:txBody>
      </p:sp>
    </p:spTree>
    <p:extLst>
      <p:ext uri="{BB962C8B-B14F-4D97-AF65-F5344CB8AC3E}">
        <p14:creationId xmlns:p14="http://schemas.microsoft.com/office/powerpoint/2010/main" val="7397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88913"/>
            <a:ext cx="8540750" cy="1143000"/>
          </a:xfrm>
        </p:spPr>
        <p:txBody>
          <a:bodyPr/>
          <a:lstStyle/>
          <a:p>
            <a:r>
              <a:rPr lang="zh-CN" altLang="en-US" smtClean="0"/>
              <a:t>一个操作示例</a:t>
            </a:r>
          </a:p>
        </p:txBody>
      </p:sp>
      <p:sp>
        <p:nvSpPr>
          <p:cNvPr id="18435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811161" y="1052513"/>
            <a:ext cx="5324527" cy="5327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S: &lt;wait for connection on TCP port 110&gt;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&lt;open connection&gt;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POP3 server ready &lt;1896.697170952@dbc.mtview.ca.us&gt;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APOP mrose c4c9334bac560ecc979e58001b3e22fb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mrose's maildrop has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STAT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2 320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LIST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1 120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2 200 S: .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RETR 1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120 octets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&lt;the POP3 server sends message 1&gt;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. </a:t>
            </a:r>
            <a:endParaRPr lang="zh-CN" altLang="en-US" sz="1600"/>
          </a:p>
        </p:txBody>
      </p:sp>
      <p:sp>
        <p:nvSpPr>
          <p:cNvPr id="18436" name="Rectangle 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240463" y="1125539"/>
            <a:ext cx="5101047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C: DELE 1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1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RETR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200 octets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&lt;the POP3 server sends message 2&gt;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.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DELE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2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QUIT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dewey POP3 server signing off (maildrop empty)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&lt;close connection&gt;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&lt;wait for next connection&gt; </a:t>
            </a:r>
          </a:p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99652" y="899652"/>
            <a:ext cx="9223836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smtp2.ptt.js.cn([202.102.24.37]) by china.com(JetMail 2.5.3.0)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with SMTP id jm4839cc4227; Sat, 23 Sep 2000 05:31:21 -0000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chenjunqing ([61.155.120.6]) by smtp2.ptt.js.cn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(Netscape Messaging Server 4.15) with SMTP id G1BRHJ03.V07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&lt;boss_ch@china.com&gt; Sat, 23 Sep 2000 13:34:31 +0800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Date: Sat, 23 Sep 2000 13:34:18 +0800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From: =?ISO-8859-1?Q?=B3=C2=BF=A1=C7=E5?= &lt;boss_ch@netease.com&gt;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To: boss_ch@china.com &lt;boss_ch@china.com&gt;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Subject: =?ISO-8859-1?Q?=D3=CA=BC=FE=CA=BE=C0=FD?=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X-mailer: FoxMail 3.1 [cn]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Mime-Version: 1.0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Content-Type: text/plain; charset="GB2312"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Content-Transfer-Encoding: 8bit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Message-ID: &lt;g1brhj03.v07@smtp2.ptt.js.cn&gt;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您好！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这是一个邮件的小示例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QUIT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9652" y="137651"/>
            <a:ext cx="4350774" cy="762001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  <a:r>
              <a:rPr lang="en-US" altLang="zh-CN" smtClean="0"/>
              <a:t>-</a:t>
            </a:r>
            <a:r>
              <a:rPr lang="zh-CN" altLang="en-US" smtClean="0"/>
              <a:t>邮件示例</a:t>
            </a:r>
          </a:p>
        </p:txBody>
      </p:sp>
    </p:spTree>
    <p:extLst>
      <p:ext uri="{BB962C8B-B14F-4D97-AF65-F5344CB8AC3E}">
        <p14:creationId xmlns:p14="http://schemas.microsoft.com/office/powerpoint/2010/main" val="1299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邮箱设置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42805" y="1688640"/>
            <a:ext cx="5811956" cy="1261037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POP3</a:t>
            </a:r>
            <a:r>
              <a:rPr lang="zh-CN" altLang="en-US" sz="2800" smtClean="0"/>
              <a:t>服务器：</a:t>
            </a:r>
            <a:r>
              <a:rPr lang="en-US" altLang="zh-CN" sz="2800" smtClean="0"/>
              <a:t>pop.126.com </a:t>
            </a:r>
          </a:p>
          <a:p>
            <a:r>
              <a:rPr lang="en-US" altLang="zh-CN" sz="2800" smtClean="0"/>
              <a:t>SMTP</a:t>
            </a:r>
            <a:r>
              <a:rPr lang="zh-CN" altLang="en-US" sz="2800" smtClean="0"/>
              <a:t>服务器：</a:t>
            </a:r>
            <a:r>
              <a:rPr lang="en-US" altLang="zh-CN" sz="2800" smtClean="0"/>
              <a:t>smtp.126.com 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344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即为 </a:t>
            </a:r>
            <a:r>
              <a:rPr lang="en-US" altLang="zh-CN" sz="2800"/>
              <a:t>Post Office Protocol </a:t>
            </a:r>
            <a:r>
              <a:rPr lang="zh-CN" altLang="en-US" sz="2800"/>
              <a:t>的简称，是一种电子邮局传输协议，而 </a:t>
            </a:r>
            <a:r>
              <a:rPr lang="en-US" altLang="zh-CN" sz="2800"/>
              <a:t>POP3 </a:t>
            </a:r>
            <a:r>
              <a:rPr lang="zh-CN" altLang="en-US" sz="2800"/>
              <a:t>是它的第三个版本，是规定了怎样将个人计算机连接到 </a:t>
            </a:r>
            <a:r>
              <a:rPr lang="en-US" altLang="zh-CN" sz="2800"/>
              <a:t>Internet </a:t>
            </a:r>
            <a:r>
              <a:rPr lang="zh-CN" altLang="en-US" sz="2800"/>
              <a:t>的邮件服务器和下载电子邮件的电子协议。它是 </a:t>
            </a:r>
            <a:r>
              <a:rPr lang="en-US" altLang="zh-CN" sz="2800"/>
              <a:t>Internet </a:t>
            </a:r>
            <a:r>
              <a:rPr lang="zh-CN" altLang="en-US" sz="2800"/>
              <a:t>电子邮件的第一个离线协议标准。简单点说，</a:t>
            </a:r>
            <a:r>
              <a:rPr lang="en-US" altLang="zh-CN" sz="2800"/>
              <a:t>POP3 </a:t>
            </a:r>
            <a:r>
              <a:rPr lang="zh-CN" altLang="en-US" sz="2800"/>
              <a:t>就是一个简单而实用的邮件信息传输协议。其作用是规定了如何将邮件从服务器下载下来的协议。</a:t>
            </a:r>
          </a:p>
        </p:txBody>
      </p:sp>
    </p:spTree>
    <p:extLst>
      <p:ext uri="{BB962C8B-B14F-4D97-AF65-F5344CB8AC3E}">
        <p14:creationId xmlns:p14="http://schemas.microsoft.com/office/powerpoint/2010/main" val="3887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49283" y="1659143"/>
            <a:ext cx="6224911" cy="1644495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POP3:pop.139.com</a:t>
            </a:r>
          </a:p>
          <a:p>
            <a:r>
              <a:rPr lang="en-US" altLang="zh-CN" sz="4000" smtClean="0"/>
              <a:t>SMTP:smtp.139.com</a:t>
            </a:r>
            <a:endParaRPr lang="zh-CN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4978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邮箱短信指令 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1511710"/>
            <a:ext cx="9372601" cy="4997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/>
              <a:t>功能  指令  发送到端口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zh-CN" altLang="en-US" sz="2800"/>
              <a:t>帮助信息 </a:t>
            </a:r>
            <a:r>
              <a:rPr lang="en-US" altLang="zh-CN" sz="2800"/>
              <a:t>H 10658139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发邮件 邮件地址</a:t>
            </a:r>
            <a:r>
              <a:rPr lang="en-US" altLang="zh-CN" sz="2800"/>
              <a:t>#</a:t>
            </a:r>
            <a:r>
              <a:rPr lang="zh-CN" altLang="en-US" sz="2800"/>
              <a:t>邮件主题</a:t>
            </a:r>
            <a:r>
              <a:rPr lang="en-US" altLang="zh-CN" sz="2800"/>
              <a:t>#</a:t>
            </a:r>
            <a:r>
              <a:rPr lang="zh-CN" altLang="en-US" sz="2800"/>
              <a:t>邮件正文 </a:t>
            </a:r>
            <a:r>
              <a:rPr lang="en-US" altLang="zh-CN" sz="2800"/>
              <a:t>10658139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zscleonet@126.com#</a:t>
            </a:r>
            <a:r>
              <a:rPr lang="zh-CN" altLang="en-US" sz="2400"/>
              <a:t>老李</a:t>
            </a:r>
            <a:r>
              <a:rPr lang="en-US" altLang="zh-CN" sz="2400"/>
              <a:t>#</a:t>
            </a:r>
            <a:r>
              <a:rPr lang="zh-CN" altLang="en-US" sz="2400"/>
              <a:t>你好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短信继续查看邮件 </a:t>
            </a:r>
            <a:r>
              <a:rPr lang="en-US" altLang="zh-CN" sz="2800"/>
              <a:t>A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彩信查看邮件 </a:t>
            </a:r>
            <a:r>
              <a:rPr lang="en-US" altLang="zh-CN" sz="2800"/>
              <a:t>M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Wap</a:t>
            </a:r>
            <a:r>
              <a:rPr lang="zh-CN" altLang="en-US" sz="2800"/>
              <a:t>查看邮件 </a:t>
            </a:r>
            <a:r>
              <a:rPr lang="en-US" altLang="zh-CN" sz="2800"/>
              <a:t>W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回复邮件给发件人 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回复邮件给所有人 </a:t>
            </a:r>
            <a:r>
              <a:rPr lang="en-US" altLang="zh-CN" sz="2800"/>
              <a:t>Q#</a:t>
            </a:r>
            <a:r>
              <a:rPr lang="zh-CN" altLang="en-US" sz="2800"/>
              <a:t>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转发邮件 </a:t>
            </a:r>
            <a:r>
              <a:rPr lang="en-US" altLang="zh-CN" sz="2800"/>
              <a:t>ZF#</a:t>
            </a:r>
            <a:r>
              <a:rPr lang="zh-CN" altLang="en-US" sz="2800"/>
              <a:t>邮件地址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删除邮件 </a:t>
            </a:r>
            <a:r>
              <a:rPr lang="en-US" altLang="zh-CN" sz="2800"/>
              <a:t>SC </a:t>
            </a:r>
            <a:r>
              <a:rPr lang="zh-CN" altLang="en-US" sz="2800"/>
              <a:t>直接回复 </a:t>
            </a:r>
          </a:p>
        </p:txBody>
      </p:sp>
    </p:spTree>
    <p:extLst>
      <p:ext uri="{BB962C8B-B14F-4D97-AF65-F5344CB8AC3E}">
        <p14:creationId xmlns:p14="http://schemas.microsoft.com/office/powerpoint/2010/main" val="474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88537" cy="835742"/>
          </a:xfrm>
        </p:spPr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邮件下载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5000795" cy="1747734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用户名</a:t>
            </a:r>
            <a:r>
              <a:rPr lang="en-US" altLang="zh-CN" sz="3600" smtClean="0"/>
              <a:t>zscleonet</a:t>
            </a:r>
          </a:p>
          <a:p>
            <a:r>
              <a:rPr lang="zh-CN" altLang="en-US" sz="3600" smtClean="0"/>
              <a:t>密码</a:t>
            </a:r>
            <a:r>
              <a:rPr lang="en-US" altLang="zh-CN" sz="3600" smtClean="0"/>
              <a:t>goodstudent</a:t>
            </a:r>
          </a:p>
        </p:txBody>
      </p:sp>
    </p:spTree>
    <p:extLst>
      <p:ext uri="{BB962C8B-B14F-4D97-AF65-F5344CB8AC3E}">
        <p14:creationId xmlns:p14="http://schemas.microsoft.com/office/powerpoint/2010/main" val="2246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使用手机发送短邮件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40862" y="2267976"/>
            <a:ext cx="8208962" cy="7921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0000FF"/>
                </a:solidFill>
              </a:rPr>
              <a:t>zscleonet@126.com#</a:t>
            </a:r>
            <a:r>
              <a:rPr lang="zh-CN" altLang="en-US" sz="4400">
                <a:solidFill>
                  <a:srgbClr val="0000FF"/>
                </a:solidFill>
              </a:rPr>
              <a:t>老李</a:t>
            </a:r>
            <a:r>
              <a:rPr lang="en-US" altLang="zh-CN" sz="4400">
                <a:solidFill>
                  <a:srgbClr val="0000FF"/>
                </a:solidFill>
              </a:rPr>
              <a:t>#</a:t>
            </a:r>
            <a:r>
              <a:rPr lang="zh-CN" altLang="en-US" sz="4400">
                <a:solidFill>
                  <a:srgbClr val="0000FF"/>
                </a:solidFill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30263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47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检查新邮件到来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80573" y="160015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连接</a:t>
            </a:r>
            <a:r>
              <a:rPr lang="en-US" altLang="zh-CN" sz="3600" smtClean="0"/>
              <a:t>pop3</a:t>
            </a:r>
            <a:r>
              <a:rPr lang="zh-CN" altLang="en-US" sz="3600" smtClean="0"/>
              <a:t>邮件服务器</a:t>
            </a:r>
          </a:p>
          <a:p>
            <a:r>
              <a:rPr lang="zh-CN" altLang="en-US" sz="3600" smtClean="0"/>
              <a:t>循环检查当前邮件数目</a:t>
            </a:r>
          </a:p>
          <a:p>
            <a:r>
              <a:rPr lang="zh-CN" altLang="en-US" sz="3600" smtClean="0"/>
              <a:t>数目有变化即读出新到达的邮件</a:t>
            </a:r>
          </a:p>
        </p:txBody>
      </p:sp>
    </p:spTree>
    <p:extLst>
      <p:ext uri="{BB962C8B-B14F-4D97-AF65-F5344CB8AC3E}">
        <p14:creationId xmlns:p14="http://schemas.microsoft.com/office/powerpoint/2010/main" val="16419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</a:p>
        </p:txBody>
      </p:sp>
      <p:pic>
        <p:nvPicPr>
          <p:cNvPr id="26627" name="Picture 4" descr="pop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213"/>
            <a:ext cx="825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31951" y="166688"/>
            <a:ext cx="2544763" cy="431800"/>
          </a:xfrm>
        </p:spPr>
        <p:txBody>
          <a:bodyPr>
            <a:normAutofit fontScale="90000"/>
          </a:bodyPr>
          <a:lstStyle/>
          <a:p>
            <a:r>
              <a:rPr lang="zh-CN" altLang="en-US" sz="2800"/>
              <a:t>邮件检测线程</a:t>
            </a:r>
          </a:p>
        </p:txBody>
      </p:sp>
      <p:sp>
        <p:nvSpPr>
          <p:cNvPr id="4" name="圆角右箭头 3"/>
          <p:cNvSpPr/>
          <p:nvPr/>
        </p:nvSpPr>
        <p:spPr>
          <a:xfrm rot="16200000">
            <a:off x="3096419" y="4469607"/>
            <a:ext cx="2311400" cy="950912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35539" y="350839"/>
            <a:ext cx="1868487" cy="43338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51414" y="109537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59351" y="18303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43475" y="2565400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943475" y="3284538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邮件数目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46651" y="58054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0" name="圆角右箭头 19"/>
          <p:cNvSpPr/>
          <p:nvPr/>
        </p:nvSpPr>
        <p:spPr>
          <a:xfrm>
            <a:off x="3849688" y="1111250"/>
            <a:ext cx="1060450" cy="1949450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88264" y="42433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88264" y="58054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显示邮件</a:t>
            </a:r>
          </a:p>
        </p:txBody>
      </p:sp>
      <p:sp>
        <p:nvSpPr>
          <p:cNvPr id="5" name="菱形 4"/>
          <p:cNvSpPr/>
          <p:nvPr/>
        </p:nvSpPr>
        <p:spPr>
          <a:xfrm>
            <a:off x="4779963" y="4076700"/>
            <a:ext cx="2252662" cy="7366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数目不变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123113" y="4354513"/>
            <a:ext cx="461962" cy="22701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685089" y="501332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接收邮件</a:t>
            </a:r>
          </a:p>
        </p:txBody>
      </p:sp>
      <p:sp>
        <p:nvSpPr>
          <p:cNvPr id="30" name="右箭头 29"/>
          <p:cNvSpPr/>
          <p:nvPr/>
        </p:nvSpPr>
        <p:spPr>
          <a:xfrm rot="5400000">
            <a:off x="8506620" y="4720432"/>
            <a:ext cx="225425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5795964" y="3784601"/>
            <a:ext cx="223837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773738" y="3055938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5781676" y="2292351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5781676" y="1571626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5765800" y="842963"/>
            <a:ext cx="223838" cy="2333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8507413" y="5503863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flipH="1">
            <a:off x="7085013" y="5907088"/>
            <a:ext cx="450850" cy="2587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5460207" y="5152232"/>
            <a:ext cx="855663" cy="3048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7827" y="4930776"/>
            <a:ext cx="360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3177" y="3903664"/>
            <a:ext cx="381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59150" y="3208338"/>
            <a:ext cx="12969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</p:spTree>
    <p:extLst>
      <p:ext uri="{BB962C8B-B14F-4D97-AF65-F5344CB8AC3E}">
        <p14:creationId xmlns:p14="http://schemas.microsoft.com/office/powerpoint/2010/main" val="3655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41" y="891320"/>
            <a:ext cx="5281118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连接</a:t>
            </a:r>
            <a:r>
              <a:rPr lang="en-US" altLang="zh-CN" sz="2800"/>
              <a:t>POP</a:t>
            </a:r>
            <a:r>
              <a:rPr lang="zh-CN" altLang="en-US" sz="2800"/>
              <a:t>服务器</a:t>
            </a:r>
          </a:p>
        </p:txBody>
      </p:sp>
      <p:sp>
        <p:nvSpPr>
          <p:cNvPr id="28675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IPAddress ipadd_dest = Dns.GetHostEntry("pop.126.com").AddressList[0];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IPEndPoint remoteEP = new IPEndPoint(ipadd_dest, Int32.Parse("110"));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连接服务器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 Create a TCP/IP socket.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Socket client_sock = new Socket(AddressFamily.InterNetwork,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SocketType.Stream, ProtocolType.Tcp);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client_sock.SetSocketOption(SocketOptionLevel.Socket, SocketOptionName.NoDelay, 1);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client_sock.Blocking = true;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client_sock.Connect(remoteEP);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99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9"/>
            <a:ext cx="5040312" cy="649287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接收</a:t>
            </a:r>
            <a:r>
              <a:rPr lang="en-US" altLang="zh-CN" sz="2800"/>
              <a:t>POP</a:t>
            </a:r>
            <a:r>
              <a:rPr lang="zh-CN" altLang="en-US" sz="2800"/>
              <a:t>服务器信息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//POP</a:t>
            </a:r>
            <a:r>
              <a:rPr lang="zh-CN" altLang="en-US" smtClean="0"/>
              <a:t>服务器会先发送一些响应字符串到客户端，显示客户端登录正常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recv_str = Encoding.UTF8.GetString(ReadDataBuffer,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通知窗体显示收到的字符串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73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40423" cy="994348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0394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 </a:t>
            </a:r>
            <a:r>
              <a:rPr lang="zh-CN" altLang="en-US" sz="3200" smtClean="0"/>
              <a:t>协议允许工作站动态访问服务器上的邮件，目前已发展到第三版，称为 </a:t>
            </a:r>
            <a:r>
              <a:rPr lang="en-US" altLang="zh-CN" sz="3200" smtClean="0"/>
              <a:t>POP3</a:t>
            </a:r>
            <a:r>
              <a:rPr lang="zh-CN" altLang="en-US" sz="3200" smtClean="0"/>
              <a:t>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允许工作站检索邮件服务器上的邮件。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传输的是数据消息，这些消息可以是指令，也可以是应答。</a:t>
            </a:r>
            <a:br>
              <a:rPr lang="zh-CN" altLang="en-US" sz="3200" smtClean="0"/>
            </a:b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3515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发送用户名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//send   CMD: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send_str = "user zscleonet\r\n";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//通知窗体显示发出的字符串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SendMessage(main_wnd_handle, TRAN_SEND_INFO,100,100);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byte[] 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client_sock.Send(SendDataBuffer,b_cmd.Length,SocketFlags.None</a:t>
            </a:r>
            <a:r>
              <a:rPr lang="en-US" altLang="en-US" sz="2800"/>
              <a:t>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3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 </a:t>
            </a:r>
            <a:r>
              <a:rPr lang="en-US" altLang="en-US" sz="2800"/>
              <a:t>接收服务器响应</a:t>
            </a:r>
            <a:endParaRPr lang="zh-CN" altLang="en-US" sz="280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recv_package_len=client_sock.Receive(ReadDataBuffer, 1024, SocketFlags.None);</a:t>
            </a:r>
          </a:p>
          <a:p>
            <a:r>
              <a:rPr lang="en-US" altLang="en-US" smtClean="0"/>
              <a:t>recv_str=Encoding.UTF8.GetString(ReadDataBuffer, 0, recv_package_len);</a:t>
            </a:r>
          </a:p>
          <a:p>
            <a:r>
              <a:rPr lang="en-US" altLang="en-US" smtClean="0"/>
              <a:t>//通知窗体显示收到的字符串</a:t>
            </a:r>
          </a:p>
          <a:p>
            <a:r>
              <a:rPr lang="en-US" altLang="en-US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17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发送密码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z="2800"/>
              <a:t>//send   CMD: pass</a:t>
            </a:r>
          </a:p>
          <a:p>
            <a:r>
              <a:rPr lang="en-US" altLang="en-US" sz="2800"/>
              <a:t>send_str = "pass goodstudent\r\n";</a:t>
            </a:r>
          </a:p>
          <a:p>
            <a:r>
              <a:rPr lang="en-US" altLang="en-US" sz="2800"/>
              <a:t>SendMessage(main_wnd_handle, TRAN_SEND_INFO, 100, 100);</a:t>
            </a:r>
          </a:p>
          <a:p>
            <a:r>
              <a:rPr lang="en-US" altLang="en-US" sz="2800"/>
              <a:t>b_cmd = Encoding.ASCII.GetBytes(send_str); </a:t>
            </a:r>
          </a:p>
          <a:p>
            <a:r>
              <a:rPr lang="en-US" altLang="en-US" sz="2800"/>
              <a:t>Array.Clear(SendDataBuffer, 0, 1024);</a:t>
            </a:r>
          </a:p>
          <a:p>
            <a:r>
              <a:rPr lang="en-US" altLang="en-US" sz="2800"/>
              <a:t>Array.Copy(b_cmd, SendDataBuffer, b_cmd.Length);</a:t>
            </a:r>
          </a:p>
          <a:p>
            <a:r>
              <a:rPr lang="en-US" altLang="en-US" sz="2800"/>
              <a:t>client_sock.Send(SendDataBuffer, b_cmd.Length, SocketFlags.None);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201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-list</a:t>
            </a:r>
            <a:r>
              <a:rPr lang="zh-CN" altLang="en-US" sz="2800"/>
              <a:t>命令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send_str = "list\r\n";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SendMessage(main_wnd_handle, TRAN_SEND_INFO, 100, 100);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client_sock.Send(SendDataBuffer, b_cmd.Length,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3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+OK 3 4400</a:t>
            </a:r>
          </a:p>
          <a:p>
            <a:r>
              <a:rPr lang="en-US" altLang="zh-CN" sz="2800"/>
              <a:t>1 835</a:t>
            </a:r>
          </a:p>
          <a:p>
            <a:r>
              <a:rPr lang="en-US" altLang="zh-CN" sz="2800"/>
              <a:t>2 1165</a:t>
            </a:r>
          </a:p>
          <a:p>
            <a:r>
              <a:rPr lang="en-US" altLang="zh-CN" sz="2800"/>
              <a:t>3 1177</a:t>
            </a:r>
          </a:p>
          <a:p>
            <a:r>
              <a:rPr lang="en-US" altLang="zh-CN" sz="2800"/>
              <a:t>4 1223</a:t>
            </a:r>
          </a:p>
          <a:p>
            <a:r>
              <a:rPr lang="en-US" altLang="zh-CN" sz="2800"/>
              <a:t>.</a:t>
            </a:r>
          </a:p>
          <a:p>
            <a:r>
              <a:rPr lang="en-US" altLang="zh-CN" sz="2800"/>
              <a:t>result_num = recv_str.Split("\r\n ".ToCharArray(), StringSplitOptions.RemoveEmptyEntries);</a:t>
            </a:r>
          </a:p>
          <a:p>
            <a:r>
              <a:rPr lang="en-US" altLang="zh-CN" sz="2800"/>
              <a:t>old_total_mail_len = Int32.Parse(result_num[2]);</a:t>
            </a:r>
          </a:p>
          <a:p>
            <a:endParaRPr lang="en-US" altLang="zh-C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21600" y="739080"/>
              <a:ext cx="590040" cy="879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760" y="675720"/>
                <a:ext cx="62172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1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发送</a:t>
            </a:r>
            <a:r>
              <a:rPr lang="en-US" altLang="zh-CN" smtClean="0"/>
              <a:t>list</a:t>
            </a:r>
            <a:r>
              <a:rPr lang="zh-CN" altLang="en-US" smtClean="0"/>
              <a:t>命令后</a:t>
            </a:r>
          </a:p>
          <a:p>
            <a:r>
              <a:rPr lang="en-US" altLang="zh-CN" smtClean="0"/>
              <a:t>new_total_mail_len = Int32.Parse(result_num[2]);</a:t>
            </a:r>
          </a:p>
          <a:p>
            <a:r>
              <a:rPr lang="en-US" altLang="zh-CN" smtClean="0"/>
              <a:t>if (new_total_mail_len != old_total_mail_len)</a:t>
            </a:r>
          </a:p>
          <a:p>
            <a:r>
              <a:rPr lang="en-US" altLang="zh-CN" smtClean="0"/>
              <a:t>{//</a:t>
            </a:r>
            <a:r>
              <a:rPr lang="zh-CN" altLang="en-US" smtClean="0"/>
              <a:t>新邮件到达</a:t>
            </a:r>
          </a:p>
          <a:p>
            <a:r>
              <a:rPr lang="zh-CN" altLang="en-US" smtClean="0"/>
              <a:t>读取邮件内容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5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发送</a:t>
            </a:r>
            <a:r>
              <a:rPr lang="en-US" altLang="zh-CN" sz="2800"/>
              <a:t>retr 1</a:t>
            </a:r>
            <a:r>
              <a:rPr lang="zh-CN" altLang="en-US" sz="2800"/>
              <a:t>命令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send_str = "retr 1\r\n";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SendMessage(main_wnd_handle, TRAN_SEND_INFO, 100, 100);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b_cmd = Encoding.ASCII.GetBytes(send_str);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Array.Clear(SendDataBuffer, 0, 1024);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Array.Copy(b_cmd, SendDataBuffer, b_cmd.Length);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client_sock.Send(SendDataBuffer, b_cmd.Length,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接收服务器响应</a:t>
            </a:r>
            <a:r>
              <a:rPr lang="en-US" altLang="zh-CN" sz="2400"/>
              <a:t>--</a:t>
            </a:r>
            <a:r>
              <a:rPr lang="zh-CN" altLang="en-US" sz="2400"/>
              <a:t>邮件本身大小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//+OK 835 octects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recv_package_len = client_sock.Receive(ReadDataBuffer, 1024,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recv_str = Encoding.UTF8.GetString(ReadDataBuffer, 0, recv_package_len);</a:t>
            </a:r>
          </a:p>
        </p:txBody>
      </p:sp>
    </p:spTree>
    <p:extLst>
      <p:ext uri="{BB962C8B-B14F-4D97-AF65-F5344CB8AC3E}">
        <p14:creationId xmlns:p14="http://schemas.microsoft.com/office/powerpoint/2010/main" val="2711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解析邮件长度数值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+OK 835 octects</a:t>
            </a:r>
            <a:endParaRPr lang="en-US" altLang="en-US" sz="2400"/>
          </a:p>
          <a:p>
            <a:r>
              <a:rPr lang="en-US" altLang="en-US" sz="2400"/>
              <a:t>str_num = new Regex(@"\D+(?&lt;num_val&gt;\d+)\D+");</a:t>
            </a:r>
          </a:p>
          <a:p>
            <a:r>
              <a:rPr lang="en-US" altLang="en-US" sz="2400"/>
              <a:t>m = str_num.Match(recv_str);</a:t>
            </a:r>
          </a:p>
          <a:p>
            <a:r>
              <a:rPr lang="en-US" altLang="en-US" sz="2400"/>
              <a:t>mail_len = Int32.Parse(m.Groups["num_val"].Value);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346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284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193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60983"/>
            <a:ext cx="8596668" cy="3880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协议支持“离线”邮件处理。其具体过程是：邮件发送到服务器上，电子邮件客户端调用邮件客户机程序以连接服务器，并下载所有未阅读的电子邮件。这种离线访问模式是一种存储转发服务，将邮件从邮件服务器端送到个人终端机器上，一般是 </a:t>
            </a:r>
            <a:r>
              <a:rPr lang="en-US" altLang="zh-CN" sz="2800"/>
              <a:t>PC </a:t>
            </a:r>
            <a:r>
              <a:rPr lang="zh-CN" altLang="en-US" sz="2800"/>
              <a:t>机或 </a:t>
            </a:r>
            <a:r>
              <a:rPr lang="en-US" altLang="zh-CN" sz="2800"/>
              <a:t>MAC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控制线程结束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Do</a:t>
            </a:r>
          </a:p>
          <a:p>
            <a:r>
              <a:rPr lang="en-US" altLang="zh-CN" sz="2800"/>
              <a:t>{</a:t>
            </a:r>
          </a:p>
          <a:p>
            <a:r>
              <a:rPr lang="zh-CN" altLang="en-US" sz="2800"/>
              <a:t>循环检测邮件</a:t>
            </a:r>
          </a:p>
          <a:p>
            <a:r>
              <a:rPr lang="en-US" altLang="zh-CN" sz="2800"/>
              <a:t>}</a:t>
            </a:r>
          </a:p>
          <a:p>
            <a:r>
              <a:rPr lang="en-US" altLang="zh-CN" sz="2800"/>
              <a:t>while (MRE_check_end.WaitOne(1)==false);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9" y="115888"/>
            <a:ext cx="2663825" cy="792162"/>
          </a:xfrm>
        </p:spPr>
        <p:txBody>
          <a:bodyPr/>
          <a:lstStyle/>
          <a:p>
            <a:r>
              <a:rPr lang="zh-CN" altLang="en-US" smtClean="0"/>
              <a:t>程序界面</a:t>
            </a: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43" y="1160207"/>
            <a:ext cx="87566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0856" y="164439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POP3 </a:t>
            </a:r>
            <a:r>
              <a:rPr lang="zh-CN" altLang="en-US" sz="4000" smtClean="0"/>
              <a:t>使用 </a:t>
            </a:r>
            <a:r>
              <a:rPr lang="en-US" altLang="zh-CN" sz="4000" smtClean="0"/>
              <a:t>TCP </a:t>
            </a:r>
            <a:r>
              <a:rPr lang="zh-CN" altLang="en-US" sz="4000" smtClean="0"/>
              <a:t>作为传输协议。 </a:t>
            </a:r>
          </a:p>
          <a:p>
            <a:r>
              <a:rPr lang="en-US" altLang="zh-CN" sz="4000" smtClean="0"/>
              <a:t>POP3</a:t>
            </a:r>
            <a:r>
              <a:rPr lang="zh-CN" altLang="en-US" sz="4000" smtClean="0"/>
              <a:t>服务器则是遵循 </a:t>
            </a:r>
            <a:r>
              <a:rPr lang="en-US" altLang="zh-CN" sz="4000" smtClean="0"/>
              <a:t>POP3 </a:t>
            </a:r>
            <a:r>
              <a:rPr lang="zh-CN" altLang="en-US" sz="4000" smtClean="0"/>
              <a:t>协议的接收邮件服务器，用来接收电子邮件的。</a:t>
            </a:r>
          </a:p>
        </p:txBody>
      </p:sp>
    </p:spTree>
    <p:extLst>
      <p:ext uri="{BB962C8B-B14F-4D97-AF65-F5344CB8AC3E}">
        <p14:creationId xmlns:p14="http://schemas.microsoft.com/office/powerpoint/2010/main" val="2203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369757"/>
            <a:ext cx="2906524" cy="1024328"/>
          </a:xfrm>
        </p:spPr>
        <p:txBody>
          <a:bodyPr>
            <a:normAutofit/>
          </a:bodyPr>
          <a:lstStyle/>
          <a:p>
            <a:r>
              <a:rPr lang="en-US" altLang="zh-CN" sz="4400" smtClean="0"/>
              <a:t>POP3</a:t>
            </a:r>
            <a:r>
              <a:rPr lang="zh-CN" altLang="en-US" sz="4400" smtClean="0"/>
              <a:t>命令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94085"/>
            <a:ext cx="8091912" cy="3724017"/>
          </a:xfrm>
        </p:spPr>
        <p:txBody>
          <a:bodyPr>
            <a:noAutofit/>
          </a:bodyPr>
          <a:lstStyle/>
          <a:p>
            <a:r>
              <a:rPr lang="en-US" altLang="zh-CN" sz="4800" smtClean="0"/>
              <a:t>POP3</a:t>
            </a:r>
            <a:r>
              <a:rPr lang="zh-CN" altLang="en-US" sz="4800" smtClean="0"/>
              <a:t>客户向</a:t>
            </a:r>
            <a:r>
              <a:rPr lang="en-US" altLang="zh-CN" sz="4800" smtClean="0"/>
              <a:t>POP3</a:t>
            </a:r>
            <a:r>
              <a:rPr lang="zh-CN" altLang="en-US" sz="4800" smtClean="0"/>
              <a:t>服务器发送命令并等待响应，</a:t>
            </a:r>
            <a:r>
              <a:rPr lang="en-US" altLang="zh-CN" sz="4800" smtClean="0"/>
              <a:t>POP3</a:t>
            </a:r>
            <a:r>
              <a:rPr lang="zh-CN" altLang="en-US" sz="4800" smtClean="0"/>
              <a:t>命令采用命令行形式，用</a:t>
            </a:r>
            <a:r>
              <a:rPr lang="en-US" altLang="zh-CN" sz="4800" smtClean="0"/>
              <a:t>ASCII</a:t>
            </a:r>
            <a:r>
              <a:rPr lang="zh-CN" altLang="en-US" sz="4800" smtClean="0"/>
              <a:t>码 表示。</a:t>
            </a:r>
          </a:p>
        </p:txBody>
      </p:sp>
    </p:spTree>
    <p:extLst>
      <p:ext uri="{BB962C8B-B14F-4D97-AF65-F5344CB8AC3E}">
        <p14:creationId xmlns:p14="http://schemas.microsoft.com/office/powerpoint/2010/main" val="34787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60148" cy="889416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协议状态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094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POP3</a:t>
            </a:r>
            <a:r>
              <a:rPr lang="zh-CN" altLang="en-US" sz="3200" smtClean="0"/>
              <a:t>协议中有三种状态，认可状态，处理状态，和更新状态。 当客户机与服务器建立联系时，一旦客户机提供了自己身份并成功确认，即由认可状态转入处理状态， 在完成相应的操作后客户机发出</a:t>
            </a:r>
            <a:r>
              <a:rPr lang="en-US" altLang="zh-CN" sz="3200" smtClean="0"/>
              <a:t>quit</a:t>
            </a:r>
            <a:r>
              <a:rPr lang="zh-CN" altLang="en-US" sz="3200" smtClean="0"/>
              <a:t>命令，则进入更新状态，更新之后最后重返认可状态。</a:t>
            </a:r>
          </a:p>
        </p:txBody>
      </p:sp>
    </p:spTree>
    <p:extLst>
      <p:ext uri="{BB962C8B-B14F-4D97-AF65-F5344CB8AC3E}">
        <p14:creationId xmlns:p14="http://schemas.microsoft.com/office/powerpoint/2010/main" val="2712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2805" y="167148"/>
            <a:ext cx="2700046" cy="747252"/>
          </a:xfrm>
        </p:spPr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42805" y="1172447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USER username </a:t>
            </a:r>
            <a:r>
              <a:rPr lang="zh-CN" altLang="en-US" sz="2400"/>
              <a:t>认证用户名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PASS password </a:t>
            </a:r>
            <a:r>
              <a:rPr lang="zh-CN" altLang="en-US" sz="2400"/>
              <a:t>认证密码认证，认证通过则状态转换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APOP name,digest </a:t>
            </a:r>
            <a:r>
              <a:rPr lang="zh-CN" altLang="en-US" sz="2400"/>
              <a:t>认可一种安全传输口令的办法，执行成功导致状态转换，请参见 </a:t>
            </a:r>
            <a:r>
              <a:rPr lang="en-US" altLang="zh-CN" sz="2400"/>
              <a:t>RFC 1321 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STAT </a:t>
            </a:r>
            <a:r>
              <a:rPr lang="zh-CN" altLang="en-US" sz="2400"/>
              <a:t>处理请求 </a:t>
            </a:r>
            <a:r>
              <a:rPr lang="en-US" altLang="zh-CN" sz="2400"/>
              <a:t>server </a:t>
            </a:r>
            <a:r>
              <a:rPr lang="zh-CN" altLang="en-US" sz="2400"/>
              <a:t>回送邮箱统计资料，如邮件数、 邮件总字节数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UIDL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返回用于该指定邮件的唯一标识， 如果没有指定，返回所有的。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LIST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返回指定邮件的大小等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RETR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返回邮件的全部文本</a:t>
            </a:r>
          </a:p>
        </p:txBody>
      </p:sp>
    </p:spTree>
    <p:extLst>
      <p:ext uri="{BB962C8B-B14F-4D97-AF65-F5344CB8AC3E}">
        <p14:creationId xmlns:p14="http://schemas.microsoft.com/office/powerpoint/2010/main" val="8612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/>
              <a:t>DELE n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标记删除，</a:t>
            </a:r>
            <a:r>
              <a:rPr lang="en-US" altLang="zh-CN" sz="2800"/>
              <a:t>QUIT </a:t>
            </a:r>
            <a:r>
              <a:rPr lang="zh-CN" altLang="en-US" sz="2800"/>
              <a:t>命令执行时才真正删除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RSET </a:t>
            </a:r>
            <a:r>
              <a:rPr lang="zh-CN" altLang="en-US" sz="2800"/>
              <a:t>处理撤消所有的 </a:t>
            </a:r>
            <a:r>
              <a:rPr lang="en-US" altLang="zh-CN" sz="2800"/>
              <a:t>DELE </a:t>
            </a:r>
            <a:r>
              <a:rPr lang="zh-CN" altLang="en-US" sz="2800"/>
              <a:t>命令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TOP n,m </a:t>
            </a:r>
            <a:r>
              <a:rPr lang="zh-CN" altLang="en-US" sz="2800"/>
              <a:t>处理 返回 </a:t>
            </a:r>
            <a:r>
              <a:rPr lang="en-US" altLang="zh-CN" sz="2800"/>
              <a:t>n </a:t>
            </a:r>
            <a:r>
              <a:rPr lang="zh-CN" altLang="en-US" sz="2800"/>
              <a:t>号邮件的前 </a:t>
            </a:r>
            <a:r>
              <a:rPr lang="en-US" altLang="zh-CN" sz="2800"/>
              <a:t>m </a:t>
            </a:r>
            <a:r>
              <a:rPr lang="zh-CN" altLang="en-US" sz="2800"/>
              <a:t>行内容，</a:t>
            </a:r>
            <a:r>
              <a:rPr lang="en-US" altLang="zh-CN" sz="2800"/>
              <a:t>m </a:t>
            </a:r>
            <a:r>
              <a:rPr lang="zh-CN" altLang="en-US" sz="2800"/>
              <a:t>必须是自然数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NOOP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返回一个肯定的响应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QUIT </a:t>
            </a:r>
            <a:r>
              <a:rPr lang="zh-CN" altLang="en-US" sz="2800"/>
              <a:t>希望结束会话。如果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处理</a:t>
            </a:r>
            <a:r>
              <a:rPr lang="en-US" altLang="zh-CN" sz="2800"/>
              <a:t>" </a:t>
            </a:r>
            <a:r>
              <a:rPr lang="zh-CN" altLang="en-US" sz="2800"/>
              <a:t>状态，则现在进入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状态，删除那些标记成删除的邮件。如果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认可</a:t>
            </a:r>
            <a:r>
              <a:rPr lang="en-US" altLang="zh-CN" sz="2800"/>
              <a:t>"</a:t>
            </a:r>
            <a:r>
              <a:rPr lang="zh-CN" altLang="en-US" sz="2800"/>
              <a:t>状态，则结束会话时 </a:t>
            </a:r>
            <a:r>
              <a:rPr lang="en-US" altLang="zh-CN" sz="2800"/>
              <a:t>server </a:t>
            </a:r>
            <a:r>
              <a:rPr lang="zh-CN" altLang="en-US" sz="2800"/>
              <a:t>不进入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 。</a:t>
            </a:r>
          </a:p>
        </p:txBody>
      </p:sp>
    </p:spTree>
    <p:extLst>
      <p:ext uri="{BB962C8B-B14F-4D97-AF65-F5344CB8AC3E}">
        <p14:creationId xmlns:p14="http://schemas.microsoft.com/office/powerpoint/2010/main" val="3500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1589</TotalTime>
  <Words>2168</Words>
  <Application>Microsoft Office PowerPoint</Application>
  <PresentationFormat>宽屏</PresentationFormat>
  <Paragraphs>286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POP3网络协议</vt:lpstr>
      <vt:lpstr>POP3协议</vt:lpstr>
      <vt:lpstr>POP3协议 </vt:lpstr>
      <vt:lpstr>POP3协议 </vt:lpstr>
      <vt:lpstr>POP3协议 </vt:lpstr>
      <vt:lpstr>POP3命令</vt:lpstr>
      <vt:lpstr>POP3协议状态</vt:lpstr>
      <vt:lpstr>POP3 命令</vt:lpstr>
      <vt:lpstr>POP3 命令</vt:lpstr>
      <vt:lpstr>POP3协议端口</vt:lpstr>
      <vt:lpstr>POP3明文用户名</vt:lpstr>
      <vt:lpstr>POP3明文用户名</vt:lpstr>
      <vt:lpstr>POP3 Replies </vt:lpstr>
      <vt:lpstr>telnet POP3操作</vt:lpstr>
      <vt:lpstr>telnet POP3操作</vt:lpstr>
      <vt:lpstr>telnet POP3操作</vt:lpstr>
      <vt:lpstr>一个操作示例</vt:lpstr>
      <vt:lpstr>POP3协议-邮件示例</vt:lpstr>
      <vt:lpstr>126邮箱设置</vt:lpstr>
      <vt:lpstr>139邮箱</vt:lpstr>
      <vt:lpstr>139邮箱短信指令 </vt:lpstr>
      <vt:lpstr>126邮件下载</vt:lpstr>
      <vt:lpstr>使用手机发送短邮件</vt:lpstr>
      <vt:lpstr>检查新邮件到来</vt:lpstr>
      <vt:lpstr>程序分析</vt:lpstr>
      <vt:lpstr>邮件检测线程</vt:lpstr>
      <vt:lpstr>PowerPoint 演示文稿</vt:lpstr>
      <vt:lpstr>代码示例-连接POP服务器</vt:lpstr>
      <vt:lpstr>代码示例-接收POP服务器信息</vt:lpstr>
      <vt:lpstr>代码示例-发送用户名</vt:lpstr>
      <vt:lpstr>代码示例- 接收服务器响应</vt:lpstr>
      <vt:lpstr>代码示例-发送密码</vt:lpstr>
      <vt:lpstr>代码示例-list命令</vt:lpstr>
      <vt:lpstr>服务器响应</vt:lpstr>
      <vt:lpstr>服务器响应</vt:lpstr>
      <vt:lpstr>发送retr 1命令</vt:lpstr>
      <vt:lpstr>解析邮件长度数值</vt:lpstr>
      <vt:lpstr>获取完整邮件</vt:lpstr>
      <vt:lpstr>获取完整邮件</vt:lpstr>
      <vt:lpstr>控制线程结束</vt:lpstr>
      <vt:lpstr>程序界面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262</cp:revision>
  <dcterms:created xsi:type="dcterms:W3CDTF">2014-12-05T07:09:50Z</dcterms:created>
  <dcterms:modified xsi:type="dcterms:W3CDTF">2016-10-14T00:04:33Z</dcterms:modified>
</cp:coreProperties>
</file>