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E6"/>
    <a:srgbClr val="A4E1E0"/>
    <a:srgbClr val="37BCFF"/>
    <a:srgbClr val="0091DA"/>
    <a:srgbClr val="00689B"/>
    <a:srgbClr val="EA0505"/>
    <a:srgbClr val="BAE8E7"/>
    <a:srgbClr val="0920F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5215" y="1259173"/>
            <a:ext cx="7993716" cy="13219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 smtClean="0"/>
              <a:t>SMTP</a:t>
            </a:r>
            <a:r>
              <a:rPr lang="zh-CN" altLang="en-US" sz="8000" smtClean="0"/>
              <a:t>网络协议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SMTP</a:t>
            </a:r>
            <a:r>
              <a:rPr lang="zh-CN" altLang="en-US" smtClean="0"/>
              <a:t>打开和关闭 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46345" y="1548478"/>
            <a:ext cx="3972304" cy="1186096"/>
          </a:xfrm>
        </p:spPr>
        <p:txBody>
          <a:bodyPr/>
          <a:lstStyle/>
          <a:p>
            <a:r>
              <a:rPr lang="en-US" altLang="zh-CN" smtClean="0"/>
              <a:t>HELO &lt;SP&gt; &lt;domain&gt; &lt;CRLF&gt;</a:t>
            </a:r>
          </a:p>
          <a:p>
            <a:r>
              <a:rPr lang="en-US" altLang="zh-CN" smtClean="0"/>
              <a:t>QUIT &lt;CRLF&gt;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30413" y="2869278"/>
            <a:ext cx="7485063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      打开连结的例子 </a:t>
            </a:r>
            <a:br>
              <a:rPr lang="zh-CN" altLang="en-US" sz="2000">
                <a:latin typeface="Tahoma" panose="020B0604030504040204" pitchFamily="34" charset="0"/>
              </a:rPr>
            </a:br>
            <a:r>
              <a:rPr lang="zh-CN" altLang="en-US" sz="2000">
                <a:latin typeface="Tahoma" panose="020B0604030504040204" pitchFamily="34" charset="0"/>
              </a:rPr>
              <a:t>　　</a:t>
            </a:r>
            <a:r>
              <a:rPr lang="en-US" altLang="zh-CN" sz="2000">
                <a:latin typeface="Tahoma" panose="020B0604030504040204" pitchFamily="34" charset="0"/>
              </a:rPr>
              <a:t>R: 220 BBN-UNIX.ARPA Simple Mail Transfer Service Ready </a:t>
            </a:r>
            <a:br>
              <a:rPr lang="en-US" altLang="zh-CN" sz="2000">
                <a:latin typeface="Tahoma" panose="020B0604030504040204" pitchFamily="34" charset="0"/>
              </a:rPr>
            </a:br>
            <a:r>
              <a:rPr lang="zh-CN" altLang="en-US" sz="2000">
                <a:latin typeface="Tahoma" panose="020B0604030504040204" pitchFamily="34" charset="0"/>
              </a:rPr>
              <a:t>　　</a:t>
            </a:r>
            <a:r>
              <a:rPr lang="en-US" altLang="zh-CN" sz="2000">
                <a:latin typeface="Tahoma" panose="020B0604030504040204" pitchFamily="34" charset="0"/>
              </a:rPr>
              <a:t>S: HELO USC-ISIF.ARPA </a:t>
            </a:r>
            <a:br>
              <a:rPr lang="en-US" altLang="zh-CN" sz="2000">
                <a:latin typeface="Tahoma" panose="020B0604030504040204" pitchFamily="34" charset="0"/>
              </a:rPr>
            </a:br>
            <a:r>
              <a:rPr lang="zh-CN" altLang="en-US" sz="2000">
                <a:latin typeface="Tahoma" panose="020B0604030504040204" pitchFamily="34" charset="0"/>
              </a:rPr>
              <a:t>　　</a:t>
            </a:r>
            <a:r>
              <a:rPr lang="en-US" altLang="zh-CN" sz="2000">
                <a:latin typeface="Tahoma" panose="020B0604030504040204" pitchFamily="34" charset="0"/>
              </a:rPr>
              <a:t>R: 250 BBN-UNIX.ARPA </a:t>
            </a:r>
            <a:br>
              <a:rPr lang="en-US" altLang="zh-CN" sz="2000">
                <a:latin typeface="Tahoma" panose="020B0604030504040204" pitchFamily="34" charset="0"/>
              </a:rPr>
            </a:br>
            <a:r>
              <a:rPr lang="en-US" altLang="zh-CN" sz="2000">
                <a:latin typeface="Tahoma" panose="020B0604030504040204" pitchFamily="34" charset="0"/>
              </a:rPr>
              <a:t/>
            </a:r>
            <a:br>
              <a:rPr lang="en-US" altLang="zh-CN" sz="2000">
                <a:latin typeface="Tahoma" panose="020B0604030504040204" pitchFamily="34" charset="0"/>
              </a:rPr>
            </a:br>
            <a:r>
              <a:rPr lang="zh-CN" altLang="en-US" sz="2000">
                <a:latin typeface="Tahoma" panose="020B0604030504040204" pitchFamily="34" charset="0"/>
              </a:rPr>
              <a:t>　　关闭连结的例子 </a:t>
            </a:r>
            <a:br>
              <a:rPr lang="zh-CN" altLang="en-US" sz="2000">
                <a:latin typeface="Tahoma" panose="020B0604030504040204" pitchFamily="34" charset="0"/>
              </a:rPr>
            </a:br>
            <a:r>
              <a:rPr lang="zh-CN" altLang="en-US" sz="2000">
                <a:latin typeface="Tahoma" panose="020B0604030504040204" pitchFamily="34" charset="0"/>
              </a:rPr>
              <a:t>　　</a:t>
            </a:r>
            <a:r>
              <a:rPr lang="en-US" altLang="zh-CN" sz="2000">
                <a:latin typeface="Tahoma" panose="020B0604030504040204" pitchFamily="34" charset="0"/>
              </a:rPr>
              <a:t>S: QUIT </a:t>
            </a:r>
            <a:br>
              <a:rPr lang="en-US" altLang="zh-CN" sz="2000">
                <a:latin typeface="Tahoma" panose="020B0604030504040204" pitchFamily="34" charset="0"/>
              </a:rPr>
            </a:br>
            <a:r>
              <a:rPr lang="zh-CN" altLang="en-US" sz="2000">
                <a:latin typeface="Tahoma" panose="020B0604030504040204" pitchFamily="34" charset="0"/>
              </a:rPr>
              <a:t>　　</a:t>
            </a:r>
            <a:r>
              <a:rPr lang="en-US" altLang="zh-CN" sz="2000">
                <a:latin typeface="Tahoma" panose="020B0604030504040204" pitchFamily="34" charset="0"/>
              </a:rPr>
              <a:t>R: 221 BBN-UNIX.ARPA Service closing transmission channel</a:t>
            </a:r>
          </a:p>
        </p:txBody>
      </p:sp>
    </p:spTree>
    <p:extLst>
      <p:ext uri="{BB962C8B-B14F-4D97-AF65-F5344CB8AC3E}">
        <p14:creationId xmlns:p14="http://schemas.microsoft.com/office/powerpoint/2010/main" val="6828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SEND - SEND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522234"/>
            <a:ext cx="8596668" cy="1367615"/>
          </a:xfrm>
        </p:spPr>
        <p:txBody>
          <a:bodyPr/>
          <a:lstStyle/>
          <a:p>
            <a:r>
              <a:rPr lang="zh-CN" altLang="en-US" smtClean="0"/>
              <a:t>此命令用于开始一个发送命令，将邮件发送到一个或多个终端上。参数 </a:t>
            </a:r>
            <a:br>
              <a:rPr lang="zh-CN" altLang="en-US" smtClean="0"/>
            </a:br>
            <a:r>
              <a:rPr lang="zh-CN" altLang="en-US" smtClean="0"/>
              <a:t>域包括了一个回复路径，此命令如果成功就将邮件发送到终端上了。 </a:t>
            </a:r>
          </a:p>
          <a:p>
            <a:r>
              <a:rPr lang="en-US" altLang="zh-CN" smtClean="0"/>
              <a:t>SEND OR MAIL (SOML) </a:t>
            </a:r>
          </a:p>
        </p:txBody>
      </p:sp>
    </p:spTree>
    <p:extLst>
      <p:ext uri="{BB962C8B-B14F-4D97-AF65-F5344CB8AC3E}">
        <p14:creationId xmlns:p14="http://schemas.microsoft.com/office/powerpoint/2010/main" val="5257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3126915" cy="813758"/>
          </a:xfrm>
        </p:spPr>
        <p:txBody>
          <a:bodyPr/>
          <a:lstStyle/>
          <a:p>
            <a:r>
              <a:rPr lang="en-US" altLang="zh-CN" smtClean="0"/>
              <a:t>SEND - RESET 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2160589"/>
            <a:ext cx="8509798" cy="1867947"/>
          </a:xfrm>
        </p:spPr>
        <p:txBody>
          <a:bodyPr>
            <a:noAutofit/>
          </a:bodyPr>
          <a:lstStyle/>
          <a:p>
            <a:r>
              <a:rPr lang="zh-CN" altLang="en-US" sz="2400" smtClean="0"/>
              <a:t>此命令指示当送邮件操作将被放弃。任何保存的发送者，接收者和邮件内 </a:t>
            </a:r>
            <a:br>
              <a:rPr lang="zh-CN" altLang="en-US" sz="2400" smtClean="0"/>
            </a:br>
            <a:r>
              <a:rPr lang="zh-CN" altLang="en-US" sz="2400" smtClean="0"/>
              <a:t>容应该被抛弃，所有缓冲区和状态表应该被清除，接收方必须返回</a:t>
            </a:r>
            <a:r>
              <a:rPr lang="en-US" altLang="zh-CN" sz="2400" smtClean="0"/>
              <a:t>OK</a:t>
            </a:r>
            <a:r>
              <a:rPr lang="zh-CN" altLang="en-US" sz="2400" smtClean="0"/>
              <a:t>应答。 </a:t>
            </a:r>
            <a:br>
              <a:rPr lang="zh-CN" altLang="en-US" sz="2400" smtClean="0"/>
            </a:b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1915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70644" y="586208"/>
            <a:ext cx="8750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en-US" altLang="zh-CN"/>
              <a:t>SMTP</a:t>
            </a:r>
            <a:r>
              <a:rPr lang="zh-CN" altLang="en-US"/>
              <a:t>协议中，电子邮件由三部分组成，信封、首部和正文。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chemeClr val="hlink"/>
                </a:solidFill>
              </a:rPr>
              <a:t>1) </a:t>
            </a:r>
            <a:r>
              <a:rPr lang="zh-CN" altLang="en-US">
                <a:solidFill>
                  <a:schemeClr val="hlink"/>
                </a:solidFill>
              </a:rPr>
              <a:t>信封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信封包括发信人的邮件地址和接收人的邮件地址，包括两条</a:t>
            </a:r>
            <a:r>
              <a:rPr lang="en-US" altLang="zh-CN"/>
              <a:t>SMTP</a:t>
            </a:r>
            <a:r>
              <a:rPr lang="zh-CN" altLang="en-US"/>
              <a:t>命令。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① </a:t>
            </a:r>
            <a:r>
              <a:rPr lang="en-US" altLang="zh-CN"/>
              <a:t>MAIL FROM:&lt;</a:t>
            </a:r>
            <a:r>
              <a:rPr lang="zh-CN" altLang="en-US"/>
              <a:t>发信人的地址</a:t>
            </a:r>
            <a:r>
              <a:rPr lang="en-US" altLang="zh-CN"/>
              <a:t>&gt;</a:t>
            </a:r>
            <a:r>
              <a:rPr lang="zh-CN" altLang="en-US"/>
              <a:t>，告诉</a:t>
            </a:r>
            <a:r>
              <a:rPr lang="en-US" altLang="zh-CN"/>
              <a:t>SMTP</a:t>
            </a:r>
            <a:r>
              <a:rPr lang="zh-CN" altLang="en-US"/>
              <a:t>服务器发信人的地址。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② </a:t>
            </a:r>
            <a:r>
              <a:rPr lang="en-US" altLang="zh-CN"/>
              <a:t>RCPT TO:&lt;</a:t>
            </a:r>
            <a:r>
              <a:rPr lang="zh-CN" altLang="en-US"/>
              <a:t>收信人的地址</a:t>
            </a:r>
            <a:r>
              <a:rPr lang="en-US" altLang="zh-CN"/>
              <a:t>&gt;</a:t>
            </a:r>
            <a:r>
              <a:rPr lang="zh-CN" altLang="en-US"/>
              <a:t>，告诉</a:t>
            </a:r>
            <a:r>
              <a:rPr lang="en-US" altLang="zh-CN"/>
              <a:t>SMTP</a:t>
            </a:r>
            <a:r>
              <a:rPr lang="zh-CN" altLang="en-US"/>
              <a:t>服务器收信人的地址。</a:t>
            </a:r>
          </a:p>
        </p:txBody>
      </p:sp>
    </p:spTree>
    <p:extLst>
      <p:ext uri="{BB962C8B-B14F-4D97-AF65-F5344CB8AC3E}">
        <p14:creationId xmlns:p14="http://schemas.microsoft.com/office/powerpoint/2010/main" val="20903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909758" y="473825"/>
            <a:ext cx="8750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2) </a:t>
            </a:r>
            <a:r>
              <a:rPr lang="zh-CN" altLang="en-US" sz="2400">
                <a:solidFill>
                  <a:schemeClr val="hlink"/>
                </a:solidFill>
              </a:rPr>
              <a:t>首部</a:t>
            </a:r>
            <a:r>
              <a:rPr lang="zh-CN" altLang="en-US" sz="2400"/>
              <a:t> 。首部常用命令：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① </a:t>
            </a:r>
            <a:r>
              <a:rPr lang="en-US" altLang="zh-CN" sz="2400"/>
              <a:t>FROM</a:t>
            </a:r>
            <a:r>
              <a:rPr lang="zh-CN" altLang="en-US" sz="2400"/>
              <a:t>：</a:t>
            </a:r>
            <a:r>
              <a:rPr lang="en-US" altLang="zh-CN" sz="2400"/>
              <a:t>&lt;</a:t>
            </a:r>
            <a:r>
              <a:rPr lang="zh-CN" altLang="en-US" sz="2400"/>
              <a:t>姓名</a:t>
            </a:r>
            <a:r>
              <a:rPr lang="en-US" altLang="zh-CN" sz="2400"/>
              <a:t>&gt;&lt;</a:t>
            </a:r>
            <a:r>
              <a:rPr lang="zh-CN" altLang="en-US" sz="2400"/>
              <a:t>邮件地址</a:t>
            </a:r>
            <a:r>
              <a:rPr lang="en-US" altLang="zh-CN" sz="2400"/>
              <a:t>&gt;</a:t>
            </a:r>
            <a:r>
              <a:rPr lang="zh-CN" altLang="en-US" sz="2400"/>
              <a:t>，表明邮件发送者是谁。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② </a:t>
            </a:r>
            <a:r>
              <a:rPr lang="en-US" altLang="zh-CN" sz="2400"/>
              <a:t>TO</a:t>
            </a:r>
            <a:r>
              <a:rPr lang="zh-CN" altLang="en-US" sz="2400"/>
              <a:t>：</a:t>
            </a:r>
            <a:r>
              <a:rPr lang="en-US" altLang="zh-CN" sz="2400"/>
              <a:t>&lt;</a:t>
            </a:r>
            <a:r>
              <a:rPr lang="zh-CN" altLang="en-US" sz="2400"/>
              <a:t>姓名</a:t>
            </a:r>
            <a:r>
              <a:rPr lang="en-US" altLang="zh-CN" sz="2400"/>
              <a:t>&gt;&lt;</a:t>
            </a:r>
            <a:r>
              <a:rPr lang="zh-CN" altLang="en-US" sz="2400"/>
              <a:t>邮件地址</a:t>
            </a:r>
            <a:r>
              <a:rPr lang="en-US" altLang="zh-CN" sz="2400"/>
              <a:t>&gt;</a:t>
            </a:r>
            <a:r>
              <a:rPr lang="zh-CN" altLang="en-US" sz="2400"/>
              <a:t>，表明邮件接收者是谁。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③ </a:t>
            </a:r>
            <a:r>
              <a:rPr lang="en-US" altLang="zh-CN" sz="2400"/>
              <a:t>SUBJECT</a:t>
            </a:r>
            <a:r>
              <a:rPr lang="zh-CN" altLang="en-US" sz="2400"/>
              <a:t>：</a:t>
            </a:r>
            <a:r>
              <a:rPr lang="en-US" altLang="zh-CN" sz="2400"/>
              <a:t>&lt;</a:t>
            </a:r>
            <a:r>
              <a:rPr lang="zh-CN" altLang="en-US" sz="2400"/>
              <a:t>邮件标题</a:t>
            </a:r>
            <a:r>
              <a:rPr lang="en-US" altLang="zh-CN" sz="2400"/>
              <a:t>&gt;</a:t>
            </a:r>
            <a:r>
              <a:rPr lang="zh-CN" altLang="en-US" sz="2400"/>
              <a:t>，表明邮件的主题。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④ </a:t>
            </a:r>
            <a:r>
              <a:rPr lang="en-US" altLang="zh-CN" sz="2400"/>
              <a:t>DATE</a:t>
            </a:r>
            <a:r>
              <a:rPr lang="zh-CN" altLang="en-US" sz="2400"/>
              <a:t>：</a:t>
            </a:r>
            <a:r>
              <a:rPr lang="en-US" altLang="zh-CN" sz="2400"/>
              <a:t>&lt;</a:t>
            </a:r>
            <a:r>
              <a:rPr lang="zh-CN" altLang="en-US" sz="2400"/>
              <a:t>时间</a:t>
            </a:r>
            <a:r>
              <a:rPr lang="en-US" altLang="zh-CN" sz="2400"/>
              <a:t>&gt;</a:t>
            </a:r>
            <a:r>
              <a:rPr lang="zh-CN" altLang="en-US" sz="2400"/>
              <a:t>，表明发邮件的时间。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⑤ </a:t>
            </a:r>
            <a:r>
              <a:rPr lang="en-US" altLang="zh-CN" sz="2400"/>
              <a:t>REPLY-TO</a:t>
            </a:r>
            <a:r>
              <a:rPr lang="zh-CN" altLang="en-US" sz="2400"/>
              <a:t>：</a:t>
            </a:r>
            <a:r>
              <a:rPr lang="en-US" altLang="zh-CN" sz="2400"/>
              <a:t>&lt;</a:t>
            </a:r>
            <a:r>
              <a:rPr lang="zh-CN" altLang="en-US" sz="2400"/>
              <a:t>邮件地址</a:t>
            </a:r>
            <a:r>
              <a:rPr lang="en-US" altLang="zh-CN" sz="2400"/>
              <a:t>&gt;</a:t>
            </a:r>
            <a:r>
              <a:rPr lang="zh-CN" altLang="en-US" sz="2400"/>
              <a:t>，表明邮件的回复地址。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⑥ </a:t>
            </a:r>
            <a:r>
              <a:rPr lang="en-US" altLang="zh-CN" sz="2400"/>
              <a:t>Content-Type</a:t>
            </a:r>
            <a:r>
              <a:rPr lang="zh-CN" altLang="en-US" sz="2400"/>
              <a:t>：</a:t>
            </a:r>
            <a:r>
              <a:rPr lang="en-US" altLang="zh-CN" sz="2400"/>
              <a:t>&lt;</a:t>
            </a:r>
            <a:r>
              <a:rPr lang="zh-CN" altLang="en-US" sz="2400"/>
              <a:t>邮件类型</a:t>
            </a:r>
            <a:r>
              <a:rPr lang="en-US" altLang="zh-CN" sz="2400"/>
              <a:t>&gt;</a:t>
            </a:r>
            <a:r>
              <a:rPr lang="zh-CN" altLang="en-US" sz="2400"/>
              <a:t>，表明邮件包含文本、</a:t>
            </a:r>
            <a:r>
              <a:rPr lang="en-US" altLang="zh-CN" sz="2400"/>
              <a:t>HTML</a:t>
            </a:r>
            <a:r>
              <a:rPr lang="zh-CN" altLang="en-US" sz="2400"/>
              <a:t>超文本和附件类型。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⑦ </a:t>
            </a:r>
            <a:r>
              <a:rPr lang="en-US" altLang="zh-CN" sz="2400"/>
              <a:t>X-Priority</a:t>
            </a:r>
            <a:r>
              <a:rPr lang="zh-CN" altLang="en-US" sz="2400"/>
              <a:t>：</a:t>
            </a:r>
            <a:r>
              <a:rPr lang="en-US" altLang="zh-CN" sz="2400"/>
              <a:t>&lt;</a:t>
            </a:r>
            <a:r>
              <a:rPr lang="zh-CN" altLang="en-US" sz="2400"/>
              <a:t>邮件优先级</a:t>
            </a:r>
            <a:r>
              <a:rPr lang="en-US" altLang="zh-CN" sz="2400"/>
              <a:t>&gt;</a:t>
            </a:r>
            <a:r>
              <a:rPr lang="zh-CN" altLang="en-US" sz="2400"/>
              <a:t>，表明邮件的发送优先级。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⑧</a:t>
            </a:r>
            <a:r>
              <a:rPr lang="en-US" altLang="zh-CN" sz="2400"/>
              <a:t>MIME-Version</a:t>
            </a:r>
            <a:r>
              <a:rPr lang="zh-CN" altLang="en-US" sz="2400"/>
              <a:t>：</a:t>
            </a:r>
            <a:r>
              <a:rPr lang="en-US" altLang="zh-CN" sz="2400"/>
              <a:t>&lt;</a:t>
            </a:r>
            <a:r>
              <a:rPr lang="zh-CN" altLang="en-US" sz="2400"/>
              <a:t>版本</a:t>
            </a:r>
            <a:r>
              <a:rPr lang="en-US" altLang="zh-CN" sz="2400"/>
              <a:t>&gt;</a:t>
            </a:r>
            <a:r>
              <a:rPr lang="zh-CN" altLang="en-US" sz="2400"/>
              <a:t>，指定传输内容的消息、附件及其内容格式。</a:t>
            </a:r>
          </a:p>
        </p:txBody>
      </p:sp>
    </p:spTree>
    <p:extLst>
      <p:ext uri="{BB962C8B-B14F-4D97-AF65-F5344CB8AC3E}">
        <p14:creationId xmlns:p14="http://schemas.microsoft.com/office/powerpoint/2010/main" val="4478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857999" y="471399"/>
            <a:ext cx="8750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hlink"/>
                </a:solidFill>
              </a:rPr>
              <a:t>3) </a:t>
            </a:r>
            <a:r>
              <a:rPr lang="zh-CN" altLang="en-US">
                <a:solidFill>
                  <a:schemeClr val="hlink"/>
                </a:solidFill>
              </a:rPr>
              <a:t>正文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正文是邮件的内容。首部以一个空行结束，再下面就是正文部分。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hlink"/>
                </a:solidFill>
              </a:rPr>
              <a:t>4) </a:t>
            </a:r>
            <a:r>
              <a:rPr lang="zh-CN" altLang="en-US">
                <a:solidFill>
                  <a:schemeClr val="hlink"/>
                </a:solidFill>
              </a:rPr>
              <a:t>结束符号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符合协议的邮件均以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en-US" altLang="zh-CN"/>
              <a:t>.</a:t>
            </a:r>
            <a:r>
              <a:rPr lang="en-US" altLang="zh-CN">
                <a:latin typeface="宋体" panose="02010600030101010101" pitchFamily="2" charset="-122"/>
              </a:rPr>
              <a:t>”</a:t>
            </a:r>
            <a:r>
              <a:rPr lang="zh-CN" altLang="en-US"/>
              <a:t>结束。客户端软件接收到邮件后，再将其转换为某种形式展现给用户。</a:t>
            </a:r>
          </a:p>
        </p:txBody>
      </p:sp>
    </p:spTree>
    <p:extLst>
      <p:ext uri="{BB962C8B-B14F-4D97-AF65-F5344CB8AC3E}">
        <p14:creationId xmlns:p14="http://schemas.microsoft.com/office/powerpoint/2010/main" val="11081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929436" y="471398"/>
            <a:ext cx="8750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3.</a:t>
            </a:r>
            <a:r>
              <a:rPr lang="zh-CN" altLang="en-US" sz="2800"/>
              <a:t>响应信息</a:t>
            </a:r>
            <a:endParaRPr lang="en-US" altLang="zh-CN" sz="2800"/>
          </a:p>
          <a:p>
            <a:r>
              <a:rPr lang="zh-CN" altLang="en-US" sz="2400"/>
              <a:t>接收方收到</a:t>
            </a:r>
            <a:r>
              <a:rPr lang="en-US" altLang="zh-CN" sz="2400"/>
              <a:t>SMTP</a:t>
            </a:r>
            <a:r>
              <a:rPr lang="zh-CN" altLang="en-US" sz="2400"/>
              <a:t>命令之后，会给出一个响应码。发送者在发送下一条命令前必须等待应答，成功应答才能继续向下执行。每个命令必须有且只有一个响应码。</a:t>
            </a:r>
          </a:p>
          <a:p>
            <a:r>
              <a:rPr lang="en-US" altLang="zh-CN" sz="2400"/>
              <a:t>SMTP</a:t>
            </a:r>
            <a:r>
              <a:rPr lang="zh-CN" altLang="en-US" sz="2400"/>
              <a:t>响应码由</a:t>
            </a:r>
            <a:r>
              <a:rPr lang="en-US" altLang="zh-CN" sz="2400"/>
              <a:t>3</a:t>
            </a:r>
            <a:r>
              <a:rPr lang="zh-CN" altLang="en-US" sz="2400"/>
              <a:t>位数字组成，其后跟一些文本信息。 </a:t>
            </a:r>
          </a:p>
          <a:p>
            <a:r>
              <a:rPr lang="zh-CN" altLang="en-US" sz="2400"/>
              <a:t>格式：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		</a:t>
            </a:r>
            <a:r>
              <a:rPr lang="en-US" altLang="zh-CN" sz="2400"/>
              <a:t>3</a:t>
            </a:r>
            <a:r>
              <a:rPr lang="zh-CN" altLang="en-US" sz="2400"/>
              <a:t>位数字的响应码</a:t>
            </a:r>
            <a:r>
              <a:rPr lang="en-US" altLang="zh-CN" sz="2400"/>
              <a:t>&lt;SP&gt;</a:t>
            </a:r>
            <a:r>
              <a:rPr lang="zh-CN" altLang="en-US" sz="2400"/>
              <a:t>文本</a:t>
            </a:r>
            <a:r>
              <a:rPr lang="en-US" altLang="zh-CN" sz="2400"/>
              <a:t>&lt;CRLF&gt;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		其中，</a:t>
            </a:r>
            <a:r>
              <a:rPr lang="en-US" altLang="zh-CN" sz="2400"/>
              <a:t>SP</a:t>
            </a:r>
            <a:r>
              <a:rPr lang="zh-CN" altLang="en-US" sz="2400"/>
              <a:t>表示空格，</a:t>
            </a:r>
            <a:r>
              <a:rPr lang="en-US" altLang="zh-CN" sz="2400"/>
              <a:t>CRLF</a:t>
            </a:r>
            <a:r>
              <a:rPr lang="zh-CN" altLang="en-US" sz="2400"/>
              <a:t>表示回车换行。</a:t>
            </a:r>
          </a:p>
        </p:txBody>
      </p:sp>
    </p:spTree>
    <p:extLst>
      <p:ext uri="{BB962C8B-B14F-4D97-AF65-F5344CB8AC3E}">
        <p14:creationId xmlns:p14="http://schemas.microsoft.com/office/powerpoint/2010/main" val="24044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5300772" cy="727494"/>
          </a:xfrm>
        </p:spPr>
        <p:txBody>
          <a:bodyPr/>
          <a:lstStyle/>
          <a:p>
            <a:r>
              <a:rPr lang="en-US" altLang="zh-CN" smtClean="0"/>
              <a:t>.NET</a:t>
            </a:r>
            <a:r>
              <a:rPr lang="zh-CN" altLang="en-US" smtClean="0"/>
              <a:t>平台邮件收发相关类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01464"/>
            <a:ext cx="2712847" cy="3748506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身份验证类</a:t>
            </a:r>
          </a:p>
          <a:p>
            <a:r>
              <a:rPr lang="zh-CN" altLang="en-US" sz="2800" smtClean="0"/>
              <a:t>邮件地址类</a:t>
            </a:r>
          </a:p>
          <a:p>
            <a:r>
              <a:rPr lang="zh-CN" altLang="en-US" sz="2800" smtClean="0"/>
              <a:t>邮件信息类</a:t>
            </a:r>
          </a:p>
          <a:p>
            <a:r>
              <a:rPr lang="zh-CN" altLang="en-US" sz="2800" smtClean="0"/>
              <a:t>附件类</a:t>
            </a:r>
          </a:p>
          <a:p>
            <a:r>
              <a:rPr lang="zh-CN" altLang="en-US" sz="2800" smtClean="0"/>
              <a:t>邮件发送类</a:t>
            </a:r>
          </a:p>
          <a:p>
            <a:r>
              <a:rPr lang="zh-CN" altLang="en-US" sz="2800" smtClean="0"/>
              <a:t>邮件收发举例</a:t>
            </a:r>
          </a:p>
        </p:txBody>
      </p:sp>
    </p:spTree>
    <p:extLst>
      <p:ext uri="{BB962C8B-B14F-4D97-AF65-F5344CB8AC3E}">
        <p14:creationId xmlns:p14="http://schemas.microsoft.com/office/powerpoint/2010/main" val="19946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730100" cy="779253"/>
          </a:xfrm>
        </p:spPr>
        <p:txBody>
          <a:bodyPr/>
          <a:lstStyle/>
          <a:p>
            <a:r>
              <a:rPr lang="zh-CN" altLang="en-US" smtClean="0"/>
              <a:t>身份验证类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5352" y="1548442"/>
            <a:ext cx="8283575" cy="1108075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NetworkCredential</a:t>
            </a:r>
            <a:r>
              <a:rPr lang="zh-CN" altLang="en-US" sz="2400" smtClean="0"/>
              <a:t>提供</a:t>
            </a:r>
            <a:r>
              <a:rPr lang="en-US" altLang="zh-CN" sz="2400" smtClean="0"/>
              <a:t>SMTP</a:t>
            </a:r>
            <a:r>
              <a:rPr lang="zh-CN" altLang="en-US" sz="2400" smtClean="0"/>
              <a:t>服务器需要的用户名和密码，经</a:t>
            </a:r>
            <a:r>
              <a:rPr lang="en-US" altLang="zh-CN" sz="2400" smtClean="0"/>
              <a:t>BASE64</a:t>
            </a:r>
            <a:r>
              <a:rPr lang="zh-CN" altLang="en-US" sz="2400" smtClean="0"/>
              <a:t>加密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77334" y="2656517"/>
            <a:ext cx="65533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US" altLang="zh-CN" sz="2800"/>
              <a:t>new NetworkCredential</a:t>
            </a:r>
            <a:r>
              <a:rPr lang="en-US" altLang="zh-CN" sz="2800" smtClean="0"/>
              <a:t>("</a:t>
            </a:r>
            <a:r>
              <a:rPr lang="zh-CN" altLang="en-US" sz="2800" smtClean="0"/>
              <a:t>用户名</a:t>
            </a:r>
            <a:r>
              <a:rPr lang="en-US" altLang="zh-CN" sz="2800" smtClean="0"/>
              <a:t>","</a:t>
            </a:r>
            <a:r>
              <a:rPr lang="zh-CN" altLang="en-US" sz="2800" smtClean="0"/>
              <a:t>密码</a:t>
            </a:r>
            <a:r>
              <a:rPr lang="en-US" altLang="zh-CN" sz="2800" smtClean="0"/>
              <a:t>")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37650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3144168" cy="882770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邮件地址类</a:t>
            </a:r>
            <a:br>
              <a:rPr lang="zh-CN" altLang="en-US" sz="4000"/>
            </a:br>
            <a:endParaRPr lang="zh-CN" altLang="en-US" sz="4000"/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798279"/>
            <a:ext cx="10836526" cy="2174114"/>
          </a:xfrm>
        </p:spPr>
        <p:txBody>
          <a:bodyPr>
            <a:noAutofit/>
          </a:bodyPr>
          <a:lstStyle/>
          <a:p>
            <a:r>
              <a:rPr lang="en-US" altLang="zh-CN" sz="4400" smtClean="0"/>
              <a:t>MailAddress</a:t>
            </a:r>
            <a:r>
              <a:rPr lang="zh-CN" altLang="en-US" sz="4400" smtClean="0"/>
              <a:t>提供发件人和收件人邮件地址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r>
              <a:rPr lang="zh-CN" altLang="en-US" sz="4400" smtClean="0"/>
              <a:t>可以是多个地址</a:t>
            </a:r>
          </a:p>
        </p:txBody>
      </p:sp>
    </p:spTree>
    <p:extLst>
      <p:ext uri="{BB962C8B-B14F-4D97-AF65-F5344CB8AC3E}">
        <p14:creationId xmlns:p14="http://schemas.microsoft.com/office/powerpoint/2010/main" val="23864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56896" y="212785"/>
            <a:ext cx="1643172" cy="744747"/>
          </a:xfrm>
        </p:spPr>
        <p:txBody>
          <a:bodyPr/>
          <a:lstStyle/>
          <a:p>
            <a:r>
              <a:rPr lang="en-US" altLang="zh-CN" smtClean="0"/>
              <a:t>SMTP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77334" y="1270000"/>
            <a:ext cx="853598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SMTP(Simple Mail Transfer Protocol)</a:t>
            </a:r>
            <a:r>
              <a:rPr lang="zh-CN" altLang="en-US" sz="2400">
                <a:latin typeface="Tahoma" panose="020B0604030504040204" pitchFamily="34" charset="0"/>
              </a:rPr>
              <a:t>即简单邮件传输协议，它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是一组用于由源地址到目的地址传送邮件的规则，或者说是由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它来控制信件传输的一种中转方式。</a:t>
            </a: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协议属于</a:t>
            </a:r>
            <a:r>
              <a:rPr lang="en-US" altLang="zh-CN" sz="2400">
                <a:latin typeface="Tahoma" panose="020B0604030504040204" pitchFamily="34" charset="0"/>
              </a:rPr>
              <a:t>TCP</a:t>
            </a:r>
            <a:r>
              <a:rPr lang="zh-CN" altLang="en-US" sz="2400">
                <a:latin typeface="Tahoma" panose="020B0604030504040204" pitchFamily="34" charset="0"/>
              </a:rPr>
              <a:t>／</a:t>
            </a:r>
            <a:r>
              <a:rPr lang="en-US" altLang="zh-CN" sz="2400">
                <a:latin typeface="Tahoma" panose="020B0604030504040204" pitchFamily="34" charset="0"/>
              </a:rPr>
              <a:t>IP</a:t>
            </a:r>
            <a:r>
              <a:rPr lang="zh-CN" altLang="en-US" sz="2400">
                <a:latin typeface="Tahoma" panose="020B0604030504040204" pitchFamily="34" charset="0"/>
              </a:rPr>
              <a:t>协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议族，它帮助每台计算机在发送或中转信件时找到下一个目的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地。通过</a:t>
            </a: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协议所指定的服务器</a:t>
            </a:r>
            <a:r>
              <a:rPr lang="zh-CN" altLang="en-US" sz="2400" smtClean="0">
                <a:latin typeface="Tahoma" panose="020B0604030504040204" pitchFamily="34" charset="0"/>
              </a:rPr>
              <a:t>，把</a:t>
            </a:r>
            <a:r>
              <a:rPr lang="en-US" altLang="zh-CN" sz="2400">
                <a:latin typeface="Tahoma" panose="020B0604030504040204" pitchFamily="34" charset="0"/>
              </a:rPr>
              <a:t>Email</a:t>
            </a:r>
            <a:r>
              <a:rPr lang="zh-CN" altLang="en-US" sz="2400">
                <a:latin typeface="Tahoma" panose="020B0604030504040204" pitchFamily="34" charset="0"/>
              </a:rPr>
              <a:t>寄</a:t>
            </a:r>
            <a:r>
              <a:rPr lang="zh-CN" altLang="en-US" sz="2400" smtClean="0">
                <a:latin typeface="Tahoma" panose="020B0604030504040204" pitchFamily="34" charset="0"/>
              </a:rPr>
              <a:t>到收</a:t>
            </a:r>
            <a:r>
              <a:rPr lang="zh-CN" altLang="en-US" sz="2400">
                <a:latin typeface="Tahoma" panose="020B0604030504040204" pitchFamily="34" charset="0"/>
              </a:rPr>
              <a:t>信人的服务器</a:t>
            </a:r>
            <a:r>
              <a:rPr lang="zh-CN" altLang="en-US" sz="2400" smtClean="0">
                <a:latin typeface="Tahoma" panose="020B0604030504040204" pitchFamily="34" charset="0"/>
              </a:rPr>
              <a:t>上。</a:t>
            </a: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 smtClean="0">
                <a:latin typeface="Tahoma" panose="020B0604030504040204" pitchFamily="34" charset="0"/>
              </a:rPr>
              <a:t>服务器是</a:t>
            </a:r>
            <a:r>
              <a:rPr lang="zh-CN" altLang="en-US" sz="2400">
                <a:latin typeface="Tahoma" panose="020B0604030504040204" pitchFamily="34" charset="0"/>
              </a:rPr>
              <a:t>遵循</a:t>
            </a: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协议的发送邮件服务器，用来发送或中转电子邮件。</a:t>
            </a:r>
          </a:p>
        </p:txBody>
      </p:sp>
    </p:spTree>
    <p:extLst>
      <p:ext uri="{BB962C8B-B14F-4D97-AF65-F5344CB8AC3E}">
        <p14:creationId xmlns:p14="http://schemas.microsoft.com/office/powerpoint/2010/main" val="41410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833617" cy="865517"/>
          </a:xfrm>
        </p:spPr>
        <p:txBody>
          <a:bodyPr/>
          <a:lstStyle/>
          <a:p>
            <a:r>
              <a:rPr lang="zh-CN" altLang="en-US" smtClean="0"/>
              <a:t>邮件信息类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75117"/>
            <a:ext cx="8389028" cy="1229592"/>
          </a:xfrm>
        </p:spPr>
        <p:txBody>
          <a:bodyPr>
            <a:noAutofit/>
          </a:bodyPr>
          <a:lstStyle/>
          <a:p>
            <a:r>
              <a:rPr lang="en-US" altLang="zh-CN" sz="2800" smtClean="0"/>
              <a:t>MailMessage</a:t>
            </a:r>
            <a:r>
              <a:rPr lang="zh-CN" altLang="en-US" sz="2800" smtClean="0"/>
              <a:t>生成</a:t>
            </a:r>
            <a:r>
              <a:rPr lang="en-US" altLang="zh-CN" sz="2800" smtClean="0"/>
              <a:t>RFC2822</a:t>
            </a:r>
            <a:r>
              <a:rPr lang="zh-CN" altLang="en-US" sz="2800" smtClean="0"/>
              <a:t>格式邮件，包括主题、内容、附件、信息类型等。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23206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1263609" cy="675736"/>
          </a:xfrm>
        </p:spPr>
        <p:txBody>
          <a:bodyPr/>
          <a:lstStyle/>
          <a:p>
            <a:r>
              <a:rPr lang="en-US" altLang="zh-CN" smtClean="0"/>
              <a:t>RFC </a:t>
            </a:r>
            <a:endParaRPr lang="zh-CN" altLang="en-US" smtClean="0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746335" y="1432555"/>
            <a:ext cx="8990012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Request For Comments</a:t>
            </a:r>
            <a:r>
              <a:rPr lang="zh-CN" altLang="en-US" sz="2000"/>
              <a:t>（</a:t>
            </a:r>
            <a:r>
              <a:rPr lang="en-US" altLang="zh-CN" sz="2000"/>
              <a:t>RFC</a:t>
            </a:r>
            <a:r>
              <a:rPr lang="zh-CN" altLang="en-US" sz="2000"/>
              <a:t>），是一系列以编号排定的文件。文件收集了有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/>
              <a:t>关互联网相关信息，以及</a:t>
            </a:r>
            <a:r>
              <a:rPr lang="en-US" altLang="zh-CN" sz="2000"/>
              <a:t>UNIX</a:t>
            </a:r>
            <a:r>
              <a:rPr lang="zh-CN" altLang="en-US" sz="2000"/>
              <a:t>和互联网社区的软件文件。目前</a:t>
            </a:r>
            <a:r>
              <a:rPr lang="en-US" altLang="zh-CN" sz="2000"/>
              <a:t>RFC</a:t>
            </a:r>
            <a:r>
              <a:rPr lang="zh-CN" altLang="en-US" sz="2000"/>
              <a:t>文件是由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Internet Society</a:t>
            </a:r>
            <a:r>
              <a:rPr lang="zh-CN" altLang="en-US" sz="2000"/>
              <a:t>（</a:t>
            </a:r>
            <a:r>
              <a:rPr lang="en-US" altLang="zh-CN" sz="2000"/>
              <a:t>ISOC</a:t>
            </a:r>
            <a:r>
              <a:rPr lang="zh-CN" altLang="en-US" sz="2000"/>
              <a:t>）赞助发行。基本的互联网通信协议都有在</a:t>
            </a:r>
            <a:r>
              <a:rPr lang="en-US" altLang="zh-CN" sz="2000"/>
              <a:t>RFC</a:t>
            </a:r>
            <a:r>
              <a:rPr lang="zh-CN" altLang="en-US" sz="2000"/>
              <a:t>文件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/>
              <a:t>内详细说明。</a:t>
            </a:r>
            <a:r>
              <a:rPr lang="en-US" altLang="zh-CN" sz="2000"/>
              <a:t>RFC</a:t>
            </a:r>
            <a:r>
              <a:rPr lang="zh-CN" altLang="en-US" sz="2000"/>
              <a:t>文件还额外加入许多的论题在标准内，例如对于互联网新开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/>
              <a:t>发的协议及发展中所有的记录。因此几乎所有的互联网标准都有收录在</a:t>
            </a:r>
            <a:r>
              <a:rPr lang="en-US" altLang="zh-CN" sz="2000"/>
              <a:t>RFC</a:t>
            </a:r>
            <a:r>
              <a:rPr lang="zh-CN" altLang="en-US" sz="2000"/>
              <a:t>文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/>
              <a:t>件之中。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9323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1729436" cy="779253"/>
          </a:xfrm>
        </p:spPr>
        <p:txBody>
          <a:bodyPr/>
          <a:lstStyle/>
          <a:p>
            <a:r>
              <a:rPr lang="zh-CN" altLang="en-US" smtClean="0"/>
              <a:t>附件类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625751"/>
            <a:ext cx="8121892" cy="1027508"/>
          </a:xfrm>
        </p:spPr>
        <p:txBody>
          <a:bodyPr>
            <a:noAutofit/>
          </a:bodyPr>
          <a:lstStyle/>
          <a:p>
            <a:r>
              <a:rPr lang="en-US" altLang="zh-CN" sz="3600" smtClean="0"/>
              <a:t>Attachment</a:t>
            </a:r>
            <a:r>
              <a:rPr lang="zh-CN" altLang="en-US" sz="3600" smtClean="0"/>
              <a:t>提供附件管理功能。</a:t>
            </a:r>
          </a:p>
        </p:txBody>
      </p:sp>
    </p:spTree>
    <p:extLst>
      <p:ext uri="{BB962C8B-B14F-4D97-AF65-F5344CB8AC3E}">
        <p14:creationId xmlns:p14="http://schemas.microsoft.com/office/powerpoint/2010/main" val="20762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781858" cy="865517"/>
          </a:xfrm>
        </p:spPr>
        <p:txBody>
          <a:bodyPr/>
          <a:lstStyle/>
          <a:p>
            <a:r>
              <a:rPr lang="zh-CN" altLang="en-US" smtClean="0"/>
              <a:t>邮件发送类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75117"/>
            <a:ext cx="8458040" cy="1052423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SmtpClient</a:t>
            </a:r>
            <a:r>
              <a:rPr lang="zh-CN" altLang="en-US" sz="2400" smtClean="0"/>
              <a:t>用于发送电子邮件到</a:t>
            </a:r>
            <a:r>
              <a:rPr lang="en-US" altLang="zh-CN" sz="2400" smtClean="0"/>
              <a:t>SMTP</a:t>
            </a:r>
            <a:r>
              <a:rPr lang="zh-CN" altLang="en-US" sz="2400" smtClean="0"/>
              <a:t>服务器，包括</a:t>
            </a:r>
            <a:r>
              <a:rPr lang="en-US" altLang="zh-CN" sz="2400" smtClean="0"/>
              <a:t>Attachment</a:t>
            </a:r>
            <a:r>
              <a:rPr lang="zh-CN" altLang="en-US" sz="2400" smtClean="0"/>
              <a:t>、</a:t>
            </a:r>
            <a:r>
              <a:rPr lang="en-US" altLang="zh-CN" sz="2400" smtClean="0"/>
              <a:t>MailAddress</a:t>
            </a:r>
            <a:r>
              <a:rPr lang="zh-CN" altLang="en-US" sz="2400" smtClean="0"/>
              <a:t>和</a:t>
            </a:r>
            <a:r>
              <a:rPr lang="en-US" altLang="zh-CN" sz="2400" smtClean="0"/>
              <a:t>MaillMessage</a:t>
            </a:r>
            <a:r>
              <a:rPr lang="zh-CN" altLang="en-US" sz="240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857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5393682" cy="7620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邮件的发送过程</a:t>
            </a:r>
            <a:r>
              <a:rPr lang="en-US" altLang="zh-CN" smtClean="0"/>
              <a:t>-</a:t>
            </a:r>
            <a:r>
              <a:rPr lang="zh-CN" altLang="en-US" smtClean="0"/>
              <a:t>使用</a:t>
            </a:r>
            <a:r>
              <a:rPr lang="en-US" altLang="zh-CN" smtClean="0"/>
              <a:t>Socket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4294967295"/>
          </p:nvPr>
        </p:nvSpPr>
        <p:spPr>
          <a:xfrm>
            <a:off x="677334" y="1470476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第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步：客户端先与服务器建立连接。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300"/>
              <a:t>客户端发送“</a:t>
            </a:r>
            <a:r>
              <a:rPr lang="en-US" altLang="zh-CN" sz="2300"/>
              <a:t>EHLO Local</a:t>
            </a:r>
            <a:r>
              <a:rPr lang="zh-CN" altLang="en-US" sz="2300"/>
              <a:t>”命令，服务器收到后返回“</a:t>
            </a:r>
            <a:r>
              <a:rPr lang="en-US" altLang="zh-CN" sz="2300"/>
              <a:t>220</a:t>
            </a:r>
            <a:r>
              <a:rPr lang="zh-CN" altLang="en-US" sz="2300"/>
              <a:t>”响应码，表示服务器准备就绪。</a:t>
            </a:r>
          </a:p>
          <a:p>
            <a:r>
              <a:rPr lang="zh-CN" altLang="en-US" sz="2300"/>
              <a:t>客户端发送“</a:t>
            </a:r>
            <a:r>
              <a:rPr lang="en-US" altLang="zh-CN" sz="2300"/>
              <a:t>AUTH LOGIN</a:t>
            </a:r>
            <a:r>
              <a:rPr lang="zh-CN" altLang="en-US" sz="2300"/>
              <a:t>”命令，服务器收到后返回“</a:t>
            </a:r>
            <a:r>
              <a:rPr lang="en-US" altLang="zh-CN" sz="2300"/>
              <a:t>334</a:t>
            </a:r>
            <a:r>
              <a:rPr lang="zh-CN" altLang="en-US" sz="2300"/>
              <a:t>”响应码，表示要求用户输入用户名。</a:t>
            </a:r>
          </a:p>
          <a:p>
            <a:r>
              <a:rPr lang="zh-CN" altLang="en-US" sz="2300"/>
              <a:t>客户端发送经过</a:t>
            </a:r>
            <a:r>
              <a:rPr lang="en-US" altLang="zh-CN" sz="2300"/>
              <a:t>Base64</a:t>
            </a:r>
            <a:r>
              <a:rPr lang="zh-CN" altLang="en-US" sz="2300"/>
              <a:t>编码处理的用户名，服务器收到并经认证成功后返回“</a:t>
            </a:r>
            <a:r>
              <a:rPr lang="en-US" altLang="zh-CN" sz="2300"/>
              <a:t>334</a:t>
            </a:r>
            <a:r>
              <a:rPr lang="zh-CN" altLang="en-US" sz="2300"/>
              <a:t>”响应码，表示要求用户输入密码。</a:t>
            </a:r>
          </a:p>
          <a:p>
            <a:r>
              <a:rPr lang="zh-CN" altLang="en-US" sz="2300"/>
              <a:t>客户端发送经过</a:t>
            </a:r>
            <a:r>
              <a:rPr lang="en-US" altLang="zh-CN" sz="2300"/>
              <a:t>Base64</a:t>
            </a:r>
            <a:r>
              <a:rPr lang="zh-CN" altLang="en-US" sz="2300"/>
              <a:t>编码处理的密码，服务器收到并经认证成功后返回“</a:t>
            </a:r>
            <a:r>
              <a:rPr lang="en-US" altLang="zh-CN" sz="2300"/>
              <a:t>235</a:t>
            </a:r>
            <a:r>
              <a:rPr lang="zh-CN" altLang="en-US" sz="2300"/>
              <a:t>”响应码，表示认证成功，用户可以发送邮件。</a:t>
            </a:r>
            <a:endParaRPr lang="en-US" altLang="zh-CN" sz="2300"/>
          </a:p>
        </p:txBody>
      </p:sp>
    </p:spTree>
    <p:extLst>
      <p:ext uri="{BB962C8B-B14F-4D97-AF65-F5344CB8AC3E}">
        <p14:creationId xmlns:p14="http://schemas.microsoft.com/office/powerpoint/2010/main" val="2719734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5903348" cy="744747"/>
          </a:xfrm>
        </p:spPr>
        <p:txBody>
          <a:bodyPr>
            <a:normAutofit/>
          </a:bodyPr>
          <a:lstStyle/>
          <a:p>
            <a:r>
              <a:rPr lang="zh-CN" altLang="en-US" smtClean="0"/>
              <a:t>邮件的发送过程</a:t>
            </a:r>
            <a:r>
              <a:rPr lang="en-US" altLang="zh-CN"/>
              <a:t>-</a:t>
            </a:r>
            <a:r>
              <a:rPr lang="zh-CN" altLang="en-US"/>
              <a:t>使用</a:t>
            </a:r>
            <a:r>
              <a:rPr lang="en-US" altLang="zh-CN"/>
              <a:t>Socket</a:t>
            </a:r>
            <a:endParaRPr lang="zh-CN" altLang="en-US" smtClean="0"/>
          </a:p>
        </p:txBody>
      </p:sp>
      <p:sp>
        <p:nvSpPr>
          <p:cNvPr id="27651" name="内容占位符 2"/>
          <p:cNvSpPr>
            <a:spLocks noGrp="1"/>
          </p:cNvSpPr>
          <p:nvPr>
            <p:ph idx="4294967295"/>
          </p:nvPr>
        </p:nvSpPr>
        <p:spPr>
          <a:xfrm>
            <a:off x="677334" y="1464634"/>
            <a:ext cx="8118475" cy="449421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第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>
                <a:solidFill>
                  <a:srgbClr val="FF0000"/>
                </a:solidFill>
              </a:rPr>
              <a:t>步：客户端开始发送邮件的信封。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300"/>
              <a:t>客户端发送“</a:t>
            </a:r>
            <a:r>
              <a:rPr lang="en-US" altLang="zh-CN" sz="2300"/>
              <a:t>MAIL FROM:&lt;</a:t>
            </a:r>
            <a:r>
              <a:rPr lang="zh-CN" altLang="en-US" sz="2300"/>
              <a:t>发信人的地址</a:t>
            </a:r>
            <a:r>
              <a:rPr lang="en-US" altLang="zh-CN" sz="2300"/>
              <a:t>&gt;</a:t>
            </a:r>
            <a:r>
              <a:rPr lang="zh-CN" altLang="en-US" sz="2300"/>
              <a:t>”命令，服务器收到后返回“</a:t>
            </a:r>
            <a:r>
              <a:rPr lang="en-US" altLang="zh-CN" sz="2300"/>
              <a:t>250</a:t>
            </a:r>
            <a:r>
              <a:rPr lang="zh-CN" altLang="en-US" sz="2300"/>
              <a:t>”响应码，表示请求操作就绪。</a:t>
            </a:r>
          </a:p>
          <a:p>
            <a:r>
              <a:rPr lang="zh-CN" altLang="en-US" sz="2300"/>
              <a:t>客户端发送“</a:t>
            </a:r>
            <a:r>
              <a:rPr lang="en-US" altLang="zh-CN" sz="2300"/>
              <a:t>RCPT TO:&lt;</a:t>
            </a:r>
            <a:r>
              <a:rPr lang="zh-CN" altLang="en-US" sz="2300"/>
              <a:t>收信人的地址</a:t>
            </a:r>
            <a:r>
              <a:rPr lang="en-US" altLang="zh-CN" sz="2300"/>
              <a:t>&gt;</a:t>
            </a:r>
            <a:r>
              <a:rPr lang="zh-CN" altLang="en-US" sz="2300"/>
              <a:t>”命令，服务器收到后返回“</a:t>
            </a:r>
            <a:r>
              <a:rPr lang="en-US" altLang="zh-CN" sz="2300"/>
              <a:t>250</a:t>
            </a:r>
            <a:r>
              <a:rPr lang="zh-CN" altLang="en-US" sz="2300"/>
              <a:t>”响应码，表示请求操作就绪。</a:t>
            </a:r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第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zh-CN" altLang="en-US" sz="2400">
                <a:solidFill>
                  <a:srgbClr val="FF0000"/>
                </a:solidFill>
              </a:rPr>
              <a:t>步：客户端开始发送邮件数据。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/>
              <a:t>客户端发送“</a:t>
            </a:r>
            <a:r>
              <a:rPr lang="en-US" altLang="zh-CN" sz="2400"/>
              <a:t>DATA</a:t>
            </a:r>
            <a:r>
              <a:rPr lang="zh-CN" altLang="en-US" sz="2400"/>
              <a:t>”命令，表示开始向服务器发送邮件数据，包括邮件的首部和正文。</a:t>
            </a:r>
          </a:p>
          <a:p>
            <a:r>
              <a:rPr lang="zh-CN" altLang="en-US" sz="2400"/>
              <a:t>客户端发送邮件首部（可选）。</a:t>
            </a:r>
            <a:endParaRPr lang="en-US" altLang="zh-CN" sz="2400"/>
          </a:p>
          <a:p>
            <a:r>
              <a:rPr lang="zh-CN" altLang="en-US" sz="2400"/>
              <a:t>客户端发送正文。</a:t>
            </a:r>
            <a:endParaRPr lang="en-US" altLang="zh-CN" sz="2400"/>
          </a:p>
          <a:p>
            <a:r>
              <a:rPr lang="zh-CN" altLang="en-US" sz="2400"/>
              <a:t>客户端发送“</a:t>
            </a:r>
            <a:r>
              <a:rPr lang="en-US" altLang="zh-CN" sz="2400"/>
              <a:t>QUIT</a:t>
            </a:r>
            <a:r>
              <a:rPr lang="zh-CN" altLang="en-US" sz="2400"/>
              <a:t>”命令，表示断开连接。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06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4834945" cy="1020792"/>
          </a:xfrm>
        </p:spPr>
        <p:txBody>
          <a:bodyPr/>
          <a:lstStyle/>
          <a:p>
            <a:r>
              <a:rPr lang="zh-CN" altLang="en-US" smtClean="0"/>
              <a:t>邮件收发举例与作业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2160589"/>
            <a:ext cx="4058568" cy="2171568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发送一个带附件的邮件</a:t>
            </a:r>
          </a:p>
        </p:txBody>
      </p:sp>
    </p:spTree>
    <p:extLst>
      <p:ext uri="{BB962C8B-B14F-4D97-AF65-F5344CB8AC3E}">
        <p14:creationId xmlns:p14="http://schemas.microsoft.com/office/powerpoint/2010/main" val="33074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87196" y="179882"/>
            <a:ext cx="4689145" cy="799475"/>
          </a:xfrm>
        </p:spPr>
        <p:txBody>
          <a:bodyPr/>
          <a:lstStyle/>
          <a:p>
            <a:r>
              <a:rPr lang="zh-CN" altLang="en-US" smtClean="0"/>
              <a:t>邮件收发举例与作业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7373" y="979357"/>
            <a:ext cx="10625250" cy="2171568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client.SendAsync(mailMessage,UserState)</a:t>
            </a:r>
          </a:p>
          <a:p>
            <a:r>
              <a:rPr lang="en-US" altLang="zh-CN" sz="2400" smtClean="0"/>
              <a:t>beginReceive(</a:t>
            </a:r>
            <a:r>
              <a:rPr lang="zh-CN" altLang="en-US" sz="2400" smtClean="0"/>
              <a:t>回调函数</a:t>
            </a:r>
            <a:r>
              <a:rPr lang="en-US" altLang="zh-CN" sz="2400" smtClean="0"/>
              <a:t>)</a:t>
            </a:r>
          </a:p>
          <a:p>
            <a:r>
              <a:rPr lang="en-US" altLang="zh-CN" sz="2400" smtClean="0"/>
              <a:t>client.SendCompleted+=new SendCompletedEventHandler(</a:t>
            </a:r>
            <a:r>
              <a:rPr lang="zh-CN" altLang="en-US" sz="2400" smtClean="0"/>
              <a:t>回调函数</a:t>
            </a:r>
            <a:r>
              <a:rPr lang="en-US" altLang="zh-CN" sz="2400" smtClean="0"/>
              <a:t>)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0930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1900" y="276859"/>
            <a:ext cx="6258862" cy="3641723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45366" y="253915"/>
            <a:ext cx="4105698" cy="1745788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02156" y="4562168"/>
            <a:ext cx="3772194" cy="571555"/>
          </a:xfrm>
          <a:prstGeom prst="roundRect">
            <a:avLst>
              <a:gd name="adj" fmla="val 12742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C00000"/>
                </a:solidFill>
              </a:rPr>
              <a:t>beginReceive(</a:t>
            </a:r>
            <a:r>
              <a:rPr lang="zh-CN" altLang="en-US" sz="2400">
                <a:solidFill>
                  <a:srgbClr val="C00000"/>
                </a:solidFill>
              </a:rPr>
              <a:t>回调函数</a:t>
            </a:r>
            <a:r>
              <a:rPr lang="en-US" altLang="zh-CN" sz="2400" smtClean="0">
                <a:solidFill>
                  <a:srgbClr val="C00000"/>
                </a:solidFill>
              </a:rPr>
              <a:t>)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5110" y="3024931"/>
            <a:ext cx="6002987" cy="610771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C00000"/>
                </a:solidFill>
              </a:rPr>
              <a:t>client.SendAsync(mailMessage,UserState)</a:t>
            </a:r>
          </a:p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12427" y="4282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</a:rPr>
              <a:t>回调函数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1279" y="397915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SMTP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异步发送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731279" y="4240068"/>
            <a:ext cx="4272504" cy="535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SMTP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邮件异步发送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45110" y="1312362"/>
            <a:ext cx="5770877" cy="982452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>
                <a:solidFill>
                  <a:srgbClr val="C00000"/>
                </a:solidFill>
              </a:rPr>
              <a:t>client.SendCompleted+=new SendCompletedEventHandler(</a:t>
            </a:r>
            <a:r>
              <a:rPr lang="zh-CN" altLang="en-US" sz="2400">
                <a:solidFill>
                  <a:srgbClr val="C00000"/>
                </a:solidFill>
              </a:rPr>
              <a:t>回调函数</a:t>
            </a:r>
            <a:r>
              <a:rPr lang="en-US" altLang="zh-CN" sz="2400">
                <a:solidFill>
                  <a:srgbClr val="C00000"/>
                </a:solidFill>
              </a:rPr>
              <a:t>)</a:t>
            </a:r>
            <a:endParaRPr lang="zh-CN" altLang="en-US" sz="2400">
              <a:solidFill>
                <a:srgbClr val="C00000"/>
              </a:solidFill>
            </a:endParaRPr>
          </a:p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6812427" y="1047585"/>
            <a:ext cx="3771576" cy="571555"/>
          </a:xfrm>
          <a:prstGeom prst="roundRect">
            <a:avLst>
              <a:gd name="adj" fmla="val 12742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C00000"/>
                </a:solidFill>
              </a:rPr>
              <a:t>SendCompletedCallback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2" name="左右箭头 1"/>
          <p:cNvSpPr/>
          <p:nvPr/>
        </p:nvSpPr>
        <p:spPr>
          <a:xfrm rot="3508713">
            <a:off x="4999984" y="3863949"/>
            <a:ext cx="1124262" cy="4307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1643172" cy="813758"/>
          </a:xfrm>
        </p:spPr>
        <p:txBody>
          <a:bodyPr/>
          <a:lstStyle/>
          <a:p>
            <a:r>
              <a:rPr lang="en-US" altLang="zh-CN" smtClean="0"/>
              <a:t>SMTP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718692" y="623139"/>
            <a:ext cx="672010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smtClean="0">
                <a:latin typeface="Tahoma" panose="020B0604030504040204" pitchFamily="34" charset="0"/>
              </a:rPr>
              <a:t>邮件通过</a:t>
            </a:r>
            <a:r>
              <a:rPr lang="zh-CN" altLang="en-US" sz="2800">
                <a:latin typeface="Tahoma" panose="020B0604030504040204" pitchFamily="34" charset="0"/>
              </a:rPr>
              <a:t>不同网络上的主机接力式传送。</a:t>
            </a:r>
            <a:r>
              <a:rPr lang="zh-CN" altLang="en-US" sz="1800">
                <a:latin typeface="Tahoma" panose="020B0604030504040204" pitchFamily="34" charset="0"/>
              </a:rPr>
              <a:t> </a:t>
            </a:r>
            <a:br>
              <a:rPr lang="zh-CN" altLang="en-US" sz="1800">
                <a:latin typeface="Tahoma" panose="020B0604030504040204" pitchFamily="34" charset="0"/>
              </a:rPr>
            </a:br>
            <a:endParaRPr lang="zh-CN" altLang="en-US" sz="1800">
              <a:latin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01" y="1789621"/>
            <a:ext cx="666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SMTP</a:t>
            </a:r>
            <a:r>
              <a:rPr lang="zh-CN" altLang="en-US" smtClean="0"/>
              <a:t>模型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01811" y="1642465"/>
            <a:ext cx="8021748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设计基于以下通信模型：针对用户的邮件请求，发送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建立与接收</a:t>
            </a: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之间建立一个双向传送通道。接收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可以是最终接收者也可以是中间传送者。</a:t>
            </a: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命令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由发送</a:t>
            </a: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发出，由接收</a:t>
            </a: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 smtClean="0">
                <a:latin typeface="Tahoma" panose="020B0604030504040204" pitchFamily="34" charset="0"/>
              </a:rPr>
              <a:t>接收。</a:t>
            </a:r>
            <a:endParaRPr lang="zh-CN" altLang="en-US" sz="2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00992" y="212785"/>
            <a:ext cx="2367791" cy="762809"/>
          </a:xfrm>
        </p:spPr>
        <p:txBody>
          <a:bodyPr/>
          <a:lstStyle/>
          <a:p>
            <a:r>
              <a:rPr lang="en-US" altLang="zh-CN" smtClean="0"/>
              <a:t>SMTP </a:t>
            </a:r>
            <a:r>
              <a:rPr lang="zh-CN" altLang="en-US" smtClean="0"/>
              <a:t>命令 </a:t>
            </a:r>
          </a:p>
        </p:txBody>
      </p:sp>
      <p:graphicFrame>
        <p:nvGraphicFramePr>
          <p:cNvPr id="149507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19859455"/>
              </p:ext>
            </p:extLst>
          </p:nvPr>
        </p:nvGraphicFramePr>
        <p:xfrm>
          <a:off x="3849125" y="212785"/>
          <a:ext cx="4770219" cy="6492044"/>
        </p:xfrm>
        <a:graphic>
          <a:graphicData uri="http://schemas.openxmlformats.org/drawingml/2006/table">
            <a:tbl>
              <a:tblPr/>
              <a:tblGrid>
                <a:gridCol w="2042285"/>
                <a:gridCol w="2727934"/>
              </a:tblGrid>
              <a:tr h="3352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命令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DATA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开始信息写作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EXPN &lt;string&gt;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在指定邮件表中返回名称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HELO &lt;domain&gt;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返回邮件服务器身份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HELP &lt;command&gt;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返回指定命令中的信息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MAIL FROM &lt;host&gt;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在主机上初始化一个邮件会话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QUIT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终止邮件会话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RCPT TO &lt;user&gt;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指明谁收到邮件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RSET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重设邮件连接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SAML FROM &lt;host&gt;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发送邮件到用户终端和邮箱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SEND FROM &lt;host&gt;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发送邮件到用户终端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SOML FROM &lt;host&gt;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发送邮件到用户终端或邮箱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TURN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接收端和发送端交换角色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VRFY &lt;user&gt;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校验用户身份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0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SMTP</a:t>
            </a:r>
            <a:r>
              <a:rPr lang="zh-CN" altLang="en-US" smtClean="0"/>
              <a:t>过程 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32610" y="1401464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400"/>
              <a:t>RCPT</a:t>
            </a:r>
            <a:r>
              <a:rPr lang="zh-CN" altLang="en-US" sz="2400"/>
              <a:t>命令 </a:t>
            </a:r>
          </a:p>
          <a:p>
            <a:r>
              <a:rPr lang="en-US" altLang="zh-CN" sz="2400"/>
              <a:t>RCPT &lt;SP&gt; TO:&lt;forward-path&gt; &lt;CRLF&gt; </a:t>
            </a:r>
          </a:p>
          <a:p>
            <a:r>
              <a:rPr lang="zh-CN" altLang="en-US" sz="2400"/>
              <a:t>此命令给出向前路径标识接收者，如果命令被接收，接收方返回一个 </a:t>
            </a:r>
            <a:br>
              <a:rPr lang="zh-CN" altLang="en-US" sz="2400"/>
            </a:br>
            <a:r>
              <a:rPr lang="en-US" altLang="zh-CN" sz="2400"/>
              <a:t>250 OK</a:t>
            </a:r>
            <a:r>
              <a:rPr lang="zh-CN" altLang="en-US" sz="2400"/>
              <a:t>应答，并存储向前路径。如果接收者未知，接收方会返回一个</a:t>
            </a:r>
            <a:r>
              <a:rPr lang="en-US" altLang="zh-CN" sz="2400"/>
              <a:t>550 </a:t>
            </a:r>
            <a:r>
              <a:rPr lang="en-US" altLang="zh-CN" sz="2400" smtClean="0"/>
              <a:t>Failure</a:t>
            </a:r>
            <a:r>
              <a:rPr lang="zh-CN" altLang="en-US" sz="2400" smtClean="0"/>
              <a:t>应答。过程</a:t>
            </a:r>
            <a:r>
              <a:rPr lang="zh-CN" altLang="en-US" sz="2400"/>
              <a:t>可能会重复若干次。 </a:t>
            </a:r>
            <a:br>
              <a:rPr lang="zh-CN" altLang="en-US" sz="2400"/>
            </a:br>
            <a:r>
              <a:rPr lang="en-US" altLang="zh-CN" sz="2400"/>
              <a:t>&lt;forward-path&gt;</a:t>
            </a:r>
            <a:r>
              <a:rPr lang="zh-CN" altLang="en-US" sz="2400"/>
              <a:t>不仅包括邮件，它是主机和目的邮箱的路由表，在其中</a:t>
            </a:r>
            <a:r>
              <a:rPr lang="zh-CN" altLang="en-US" sz="2400" smtClean="0"/>
              <a:t>的第一</a:t>
            </a:r>
            <a:r>
              <a:rPr lang="zh-CN" altLang="en-US" sz="2400"/>
              <a:t>个主机就是接收命令的主机。 </a:t>
            </a:r>
          </a:p>
        </p:txBody>
      </p:sp>
    </p:spTree>
    <p:extLst>
      <p:ext uri="{BB962C8B-B14F-4D97-AF65-F5344CB8AC3E}">
        <p14:creationId xmlns:p14="http://schemas.microsoft.com/office/powerpoint/2010/main" val="1941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454055" cy="744747"/>
          </a:xfrm>
        </p:spPr>
        <p:txBody>
          <a:bodyPr/>
          <a:lstStyle/>
          <a:p>
            <a:r>
              <a:rPr lang="en-US" altLang="zh-CN" smtClean="0"/>
              <a:t>SMTP</a:t>
            </a:r>
            <a:r>
              <a:rPr lang="zh-CN" altLang="en-US" smtClean="0"/>
              <a:t>过程 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63598" y="1591246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altLang="zh-CN" sz="2400"/>
              <a:t>MAIL </a:t>
            </a:r>
          </a:p>
          <a:p>
            <a:r>
              <a:rPr lang="en-US" altLang="zh-CN" sz="2400"/>
              <a:t>MAIL &lt;SP&gt; FROM:&lt;reverse-path&gt; &lt;CRLF&gt; </a:t>
            </a:r>
          </a:p>
          <a:p>
            <a:r>
              <a:rPr lang="zh-CN" altLang="en-US" sz="2400"/>
              <a:t>此命令告诉接收者新的发送操作已经开始，请复位所有状态表和缓冲区。 </a:t>
            </a:r>
            <a:br>
              <a:rPr lang="zh-CN" altLang="en-US" sz="2400"/>
            </a:br>
            <a:r>
              <a:rPr lang="zh-CN" altLang="en-US" sz="2400"/>
              <a:t>它给出反向路径以进行错误信息返回。如果请求被接收，接收方返回一个 </a:t>
            </a:r>
            <a:br>
              <a:rPr lang="zh-CN" altLang="en-US" sz="2400"/>
            </a:br>
            <a:r>
              <a:rPr lang="en-US" altLang="zh-CN" sz="2400"/>
              <a:t>250 OK</a:t>
            </a:r>
            <a:r>
              <a:rPr lang="zh-CN" altLang="en-US" sz="2400"/>
              <a:t>应答。</a:t>
            </a:r>
            <a:r>
              <a:rPr lang="en-US" altLang="zh-CN" sz="2400"/>
              <a:t>&lt;reverse-path&gt;</a:t>
            </a:r>
            <a:r>
              <a:rPr lang="zh-CN" altLang="en-US" sz="2400"/>
              <a:t>中不止包括了邮箱，它包括了主机和源邮箱的反 </a:t>
            </a:r>
            <a:br>
              <a:rPr lang="zh-CN" altLang="en-US" sz="2400"/>
            </a:br>
            <a:r>
              <a:rPr lang="zh-CN" altLang="en-US" sz="2400"/>
              <a:t>向路由，其中的第一个主机就是发送此命令的主机。 </a:t>
            </a:r>
            <a:br>
              <a:rPr lang="zh-CN" altLang="en-US" sz="2400"/>
            </a:b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139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SMTP</a:t>
            </a:r>
            <a:r>
              <a:rPr lang="zh-CN" altLang="en-US" smtClean="0"/>
              <a:t>过程 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98104" y="1504981"/>
            <a:ext cx="7802432" cy="3906468"/>
          </a:xfrm>
        </p:spPr>
        <p:txBody>
          <a:bodyPr>
            <a:noAutofit/>
          </a:bodyPr>
          <a:lstStyle/>
          <a:p>
            <a:r>
              <a:rPr lang="en-US" altLang="zh-CN" sz="4000" smtClean="0"/>
              <a:t>DATA </a:t>
            </a:r>
          </a:p>
          <a:p>
            <a:r>
              <a:rPr lang="en-US" altLang="zh-CN" sz="4000" smtClean="0"/>
              <a:t>DATA &lt;CRLF&gt; </a:t>
            </a:r>
          </a:p>
          <a:p>
            <a:r>
              <a:rPr lang="zh-CN" altLang="en-US" sz="4000" smtClean="0"/>
              <a:t>邮件内容包括如下提示：</a:t>
            </a:r>
            <a:r>
              <a:rPr lang="en-US" altLang="zh-CN" sz="4000" smtClean="0"/>
              <a:t>Date, Subject, To, Cc, From</a:t>
            </a:r>
            <a:r>
              <a:rPr lang="zh-CN" altLang="en-US" sz="4000" smtClean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0184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1815700" cy="1296838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SMTP</a:t>
            </a:r>
            <a:br>
              <a:rPr lang="en-US" altLang="zh-CN" smtClean="0"/>
            </a:br>
            <a:r>
              <a:rPr lang="zh-CN" altLang="en-US" smtClean="0"/>
              <a:t>命令举例</a:t>
            </a:r>
            <a:endParaRPr lang="en-US" altLang="zh-CN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063749" y="620714"/>
            <a:ext cx="798602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Tahoma" panose="020B0604030504040204" pitchFamily="34" charset="0"/>
              </a:rPr>
              <a:t>      </a:t>
            </a:r>
            <a:r>
              <a:rPr lang="en-US" altLang="zh-CN" sz="2400">
                <a:latin typeface="Tahoma" panose="020B0604030504040204" pitchFamily="34" charset="0"/>
              </a:rPr>
              <a:t>S: MAIL FROM:&lt;Smith@Alpha.ARPA&gt;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R: 250 OK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S: RCPT TO:&lt;Jones@Beta.ARPA&gt;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R: 250 OK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S: RCPT TO:&lt;Green@Beta.ARPA&gt;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R: 550 No such user here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S: RCPT TO:&lt;Brown@Beta.ARPA&gt;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R: 250 OK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S: DATA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R: 354 Start mail input; end with </a:t>
            </a:r>
            <a:r>
              <a:rPr lang="en-US" altLang="zh-CN" sz="2400" smtClean="0">
                <a:latin typeface="Tahoma" panose="020B0604030504040204" pitchFamily="34" charset="0"/>
              </a:rPr>
              <a:t>&lt;CRLF</a:t>
            </a:r>
            <a:r>
              <a:rPr lang="en-US" altLang="zh-CN" sz="2400">
                <a:latin typeface="Tahoma" panose="020B0604030504040204" pitchFamily="34" charset="0"/>
              </a:rPr>
              <a:t>&gt;.&lt;CRLF&gt;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S: Blah blah blah...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S: ...</a:t>
            </a:r>
            <a:r>
              <a:rPr lang="zh-CN" altLang="en-US" sz="2400">
                <a:latin typeface="Tahoma" panose="020B0604030504040204" pitchFamily="34" charset="0"/>
              </a:rPr>
              <a:t>等等 </a:t>
            </a:r>
            <a:br>
              <a:rPr lang="zh-CN" altLang="en-US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S: &lt;CRLF&gt;.&lt;CRLF&gt;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R: 250 OK</a:t>
            </a:r>
          </a:p>
        </p:txBody>
      </p:sp>
    </p:spTree>
    <p:extLst>
      <p:ext uri="{BB962C8B-B14F-4D97-AF65-F5344CB8AC3E}">
        <p14:creationId xmlns:p14="http://schemas.microsoft.com/office/powerpoint/2010/main" val="20335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1858</TotalTime>
  <Words>1330</Words>
  <Application>Microsoft Office PowerPoint</Application>
  <PresentationFormat>宽屏</PresentationFormat>
  <Paragraphs>146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 Unicode MS</vt:lpstr>
      <vt:lpstr>方正姚体</vt:lpstr>
      <vt:lpstr>华文新魏</vt:lpstr>
      <vt:lpstr>宋体</vt:lpstr>
      <vt:lpstr>微软雅黑</vt:lpstr>
      <vt:lpstr>Arial</vt:lpstr>
      <vt:lpstr>Tahoma</vt:lpstr>
      <vt:lpstr>Trebuchet MS</vt:lpstr>
      <vt:lpstr>Wingdings</vt:lpstr>
      <vt:lpstr>Wingdings 3</vt:lpstr>
      <vt:lpstr>平面</vt:lpstr>
      <vt:lpstr>SMTP网络协议</vt:lpstr>
      <vt:lpstr>SMTP</vt:lpstr>
      <vt:lpstr>SMTP</vt:lpstr>
      <vt:lpstr>SMTP模型 </vt:lpstr>
      <vt:lpstr>SMTP 命令 </vt:lpstr>
      <vt:lpstr>SMTP过程 </vt:lpstr>
      <vt:lpstr>SMTP过程 </vt:lpstr>
      <vt:lpstr>SMTP过程 </vt:lpstr>
      <vt:lpstr>SMTP 命令举例</vt:lpstr>
      <vt:lpstr>SMTP打开和关闭 </vt:lpstr>
      <vt:lpstr>SEND - SEND</vt:lpstr>
      <vt:lpstr>SEND - RESET </vt:lpstr>
      <vt:lpstr>PowerPoint 演示文稿</vt:lpstr>
      <vt:lpstr>PowerPoint 演示文稿</vt:lpstr>
      <vt:lpstr>PowerPoint 演示文稿</vt:lpstr>
      <vt:lpstr>PowerPoint 演示文稿</vt:lpstr>
      <vt:lpstr>.NET平台邮件收发相关类</vt:lpstr>
      <vt:lpstr>身份验证类</vt:lpstr>
      <vt:lpstr>邮件地址类 </vt:lpstr>
      <vt:lpstr>邮件信息类</vt:lpstr>
      <vt:lpstr>RFC </vt:lpstr>
      <vt:lpstr>附件类</vt:lpstr>
      <vt:lpstr>邮件发送类</vt:lpstr>
      <vt:lpstr>邮件的发送过程-使用Socket</vt:lpstr>
      <vt:lpstr>邮件的发送过程-使用Socket</vt:lpstr>
      <vt:lpstr>邮件收发举例与作业</vt:lpstr>
      <vt:lpstr>邮件收发举例与作业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shan</cp:lastModifiedBy>
  <cp:revision>258</cp:revision>
  <dcterms:created xsi:type="dcterms:W3CDTF">2014-12-05T07:09:50Z</dcterms:created>
  <dcterms:modified xsi:type="dcterms:W3CDTF">2016-06-15T03:22:03Z</dcterms:modified>
</cp:coreProperties>
</file>