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A4E1E0"/>
    <a:srgbClr val="37BCFF"/>
    <a:srgbClr val="0091DA"/>
    <a:srgbClr val="00689B"/>
    <a:srgbClr val="EA0505"/>
    <a:srgbClr val="BAE8E7"/>
    <a:srgbClr val="0920FB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30595" y="972065"/>
            <a:ext cx="4211942" cy="14687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/>
              <a:t>网络抓包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AirPCap</a:t>
            </a:r>
            <a:r>
              <a:rPr lang="zh-CN" altLang="en-US" smtClean="0"/>
              <a:t>扩展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2160589"/>
            <a:ext cx="8596668" cy="2219682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/>
              <a:t>AirPcap</a:t>
            </a:r>
            <a:r>
              <a:rPr lang="zh-CN" altLang="en-US" sz="4800" dirty="0" smtClean="0"/>
              <a:t>专门用于</a:t>
            </a:r>
            <a:r>
              <a:rPr lang="en-US" altLang="zh-CN" sz="4800" dirty="0" smtClean="0"/>
              <a:t>Windows</a:t>
            </a:r>
            <a:r>
              <a:rPr lang="zh-CN" altLang="en-US" sz="4800" dirty="0" smtClean="0"/>
              <a:t>平台的的无线网络包捕获。</a:t>
            </a:r>
          </a:p>
        </p:txBody>
      </p:sp>
    </p:spTree>
    <p:extLst>
      <p:ext uri="{BB962C8B-B14F-4D97-AF65-F5344CB8AC3E}">
        <p14:creationId xmlns:p14="http://schemas.microsoft.com/office/powerpoint/2010/main" val="3307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层报文</a:t>
            </a:r>
          </a:p>
        </p:txBody>
      </p:sp>
      <p:pic>
        <p:nvPicPr>
          <p:cNvPr id="13315" name="Picture 4" descr="s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4" y="1270000"/>
            <a:ext cx="6481762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143250" y="573405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校验字段的计算</a:t>
            </a:r>
          </a:p>
        </p:txBody>
      </p:sp>
    </p:spTree>
    <p:extLst>
      <p:ext uri="{BB962C8B-B14F-4D97-AF65-F5344CB8AC3E}">
        <p14:creationId xmlns:p14="http://schemas.microsoft.com/office/powerpoint/2010/main" val="15321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5350" y="168273"/>
            <a:ext cx="2046405" cy="790372"/>
          </a:xfrm>
        </p:spPr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报文</a:t>
            </a:r>
          </a:p>
        </p:txBody>
      </p:sp>
      <p:pic>
        <p:nvPicPr>
          <p:cNvPr id="14339" name="Picture 4" descr="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08" y="1078271"/>
            <a:ext cx="763270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782888" y="6021389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校验字段的计算</a:t>
            </a:r>
          </a:p>
        </p:txBody>
      </p:sp>
    </p:spTree>
    <p:extLst>
      <p:ext uri="{BB962C8B-B14F-4D97-AF65-F5344CB8AC3E}">
        <p14:creationId xmlns:p14="http://schemas.microsoft.com/office/powerpoint/2010/main" val="12766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7618" y="255639"/>
            <a:ext cx="3776679" cy="762000"/>
          </a:xfrm>
        </p:spPr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校验合计算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86185" y="1248340"/>
            <a:ext cx="847860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1.</a:t>
            </a:r>
            <a:r>
              <a:rPr lang="zh-CN" altLang="en-US" sz="2400"/>
              <a:t>把伪首部添加到</a:t>
            </a:r>
            <a:r>
              <a:rPr lang="en-US" altLang="zh-CN" sz="2400"/>
              <a:t>UDP</a:t>
            </a:r>
            <a:r>
              <a:rPr lang="zh-CN" altLang="en-US" sz="2400"/>
              <a:t>上；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2.</a:t>
            </a:r>
            <a:r>
              <a:rPr lang="zh-CN" altLang="en-US" sz="2400"/>
              <a:t>计算初始时是需要将检验和字段添零的；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3.</a:t>
            </a:r>
            <a:r>
              <a:rPr lang="zh-CN" altLang="en-US" sz="2400"/>
              <a:t>把所有位划分为</a:t>
            </a:r>
            <a:r>
              <a:rPr lang="en-US" altLang="zh-CN" sz="2400"/>
              <a:t>16</a:t>
            </a:r>
            <a:r>
              <a:rPr lang="zh-CN" altLang="en-US" sz="2400"/>
              <a:t>位（</a:t>
            </a:r>
            <a:r>
              <a:rPr lang="en-US" altLang="zh-CN" sz="2400"/>
              <a:t>2</a:t>
            </a:r>
            <a:r>
              <a:rPr lang="zh-CN" altLang="en-US" sz="2400"/>
              <a:t>字节）的字</a:t>
            </a:r>
          </a:p>
          <a:p>
            <a:pPr eaLnBrk="1" hangingPunct="1"/>
            <a:endParaRPr lang="zh-CN" altLang="en-US" sz="2400"/>
          </a:p>
          <a:p>
            <a:pPr eaLnBrk="1" hangingPunct="1"/>
            <a:r>
              <a:rPr lang="en-US" altLang="zh-CN" sz="2400"/>
              <a:t>4.</a:t>
            </a:r>
            <a:r>
              <a:rPr lang="zh-CN" altLang="en-US" sz="2400"/>
              <a:t>把所有</a:t>
            </a:r>
            <a:r>
              <a:rPr lang="en-US" altLang="zh-CN" sz="2400"/>
              <a:t>16</a:t>
            </a:r>
            <a:r>
              <a:rPr lang="zh-CN" altLang="en-US" sz="2400"/>
              <a:t>位的字相加，如果遇到进位，则将高于</a:t>
            </a:r>
            <a:r>
              <a:rPr lang="en-US" altLang="zh-CN" sz="2400"/>
              <a:t>16</a:t>
            </a:r>
            <a:r>
              <a:rPr lang="zh-CN" altLang="en-US" sz="2400"/>
              <a:t>字节的</a:t>
            </a:r>
          </a:p>
          <a:p>
            <a:pPr eaLnBrk="1" hangingPunct="1"/>
            <a:r>
              <a:rPr lang="zh-CN" altLang="en-US" sz="2400"/>
              <a:t>进位部分的值加到最低位上，举例，</a:t>
            </a:r>
          </a:p>
          <a:p>
            <a:pPr eaLnBrk="1" hangingPunct="1"/>
            <a:r>
              <a:rPr lang="en-US" altLang="zh-CN" sz="2400"/>
              <a:t>0xBB5E+0xFCED=0x1 B84B</a:t>
            </a:r>
            <a:r>
              <a:rPr lang="zh-CN" altLang="en-US" sz="2400"/>
              <a:t>，</a:t>
            </a:r>
          </a:p>
          <a:p>
            <a:pPr eaLnBrk="1" hangingPunct="1"/>
            <a:r>
              <a:rPr lang="zh-CN" altLang="en-US" sz="2400"/>
              <a:t>则将</a:t>
            </a:r>
            <a:r>
              <a:rPr lang="en-US" altLang="zh-CN" sz="2400"/>
              <a:t>1</a:t>
            </a:r>
            <a:r>
              <a:rPr lang="zh-CN" altLang="en-US" sz="2400"/>
              <a:t>放到最低位，得到结果是</a:t>
            </a:r>
            <a:r>
              <a:rPr lang="en-US" altLang="zh-CN" sz="2400"/>
              <a:t>0xB84C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5.</a:t>
            </a:r>
            <a:r>
              <a:rPr lang="zh-CN" altLang="en-US" sz="2400"/>
              <a:t>将所有字相加得到的结果应该为一个</a:t>
            </a:r>
            <a:r>
              <a:rPr lang="en-US" altLang="zh-CN" sz="2400"/>
              <a:t>16</a:t>
            </a:r>
            <a:r>
              <a:rPr lang="zh-CN" altLang="en-US" sz="2400"/>
              <a:t>位的数，将该数取反</a:t>
            </a:r>
          </a:p>
          <a:p>
            <a:pPr eaLnBrk="1" hangingPunct="1"/>
            <a:r>
              <a:rPr lang="zh-CN" altLang="en-US" sz="2400"/>
              <a:t>则可以得到检验和</a:t>
            </a:r>
            <a:r>
              <a:rPr lang="en-US" altLang="zh-CN" sz="2400"/>
              <a:t>checksum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07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校验算法代码实现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92313" y="1484314"/>
            <a:ext cx="21594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暂未实现</a:t>
            </a:r>
          </a:p>
        </p:txBody>
      </p:sp>
    </p:spTree>
    <p:extLst>
      <p:ext uri="{BB962C8B-B14F-4D97-AF65-F5344CB8AC3E}">
        <p14:creationId xmlns:p14="http://schemas.microsoft.com/office/powerpoint/2010/main" val="347283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网络抓包工具与编程实现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133600" y="1600201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SharpPCap</a:t>
            </a:r>
            <a:r>
              <a:rPr lang="zh-CN" altLang="en-US" kern="0" dirty="0"/>
              <a:t>开发包</a:t>
            </a:r>
            <a:endParaRPr lang="en-US" altLang="zh-CN" kern="0" dirty="0"/>
          </a:p>
          <a:p>
            <a:pPr lvl="1"/>
            <a:r>
              <a:rPr lang="en-US" altLang="zh-CN" kern="0" dirty="0" err="1"/>
              <a:t>WinPCap</a:t>
            </a:r>
            <a:r>
              <a:rPr lang="zh-CN" altLang="en-US" kern="0" dirty="0"/>
              <a:t>软件</a:t>
            </a:r>
            <a:endParaRPr lang="en-US" altLang="zh-CN" kern="0" dirty="0"/>
          </a:p>
          <a:p>
            <a:pPr lvl="1"/>
            <a:r>
              <a:rPr lang="en-US" altLang="zh-CN" kern="0" dirty="0"/>
              <a:t>PacketDotNet.dll</a:t>
            </a:r>
          </a:p>
          <a:p>
            <a:pPr lvl="1"/>
            <a:r>
              <a:rPr lang="en-US" altLang="zh-CN" kern="0" dirty="0"/>
              <a:t>SharpPCap.dll</a:t>
            </a:r>
          </a:p>
          <a:p>
            <a:r>
              <a:rPr lang="en-US" altLang="zh-CN" kern="0" dirty="0"/>
              <a:t>ARP</a:t>
            </a:r>
            <a:r>
              <a:rPr lang="zh-CN" altLang="en-US" kern="0" dirty="0"/>
              <a:t>协议</a:t>
            </a:r>
            <a:endParaRPr lang="en-US" altLang="zh-CN" kern="0" dirty="0"/>
          </a:p>
          <a:p>
            <a:r>
              <a:rPr lang="zh-CN" altLang="en-US" kern="0" dirty="0"/>
              <a:t>实验内容</a:t>
            </a:r>
            <a:endParaRPr lang="en-US" altLang="zh-CN" kern="0" dirty="0"/>
          </a:p>
          <a:p>
            <a:pPr lvl="1"/>
            <a:r>
              <a:rPr lang="zh-CN" altLang="en-US" kern="0" dirty="0"/>
              <a:t>截获</a:t>
            </a:r>
            <a:r>
              <a:rPr lang="en-US" altLang="zh-CN" kern="0" dirty="0" err="1"/>
              <a:t>WoL</a:t>
            </a:r>
            <a:r>
              <a:rPr lang="zh-CN" altLang="en-US" kern="0" dirty="0"/>
              <a:t>数据包</a:t>
            </a:r>
            <a:endParaRPr lang="en-US" altLang="zh-CN" kern="0" dirty="0"/>
          </a:p>
          <a:p>
            <a:pPr lvl="1"/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937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9128" y="221226"/>
            <a:ext cx="5325259" cy="884903"/>
          </a:xfrm>
        </p:spPr>
        <p:txBody>
          <a:bodyPr>
            <a:noAutofit/>
          </a:bodyPr>
          <a:lstStyle/>
          <a:p>
            <a:pPr lvl="1"/>
            <a:r>
              <a:rPr lang="zh-CN" altLang="en-US" sz="4800" kern="0" dirty="0" smtClean="0"/>
              <a:t>截获</a:t>
            </a:r>
            <a:r>
              <a:rPr lang="en-US" altLang="zh-CN" sz="4800" kern="0" dirty="0" err="1" smtClean="0"/>
              <a:t>WoL</a:t>
            </a:r>
            <a:r>
              <a:rPr lang="zh-CN" altLang="en-US" sz="4800" kern="0" dirty="0" smtClean="0"/>
              <a:t>数据包</a:t>
            </a:r>
            <a:endParaRPr lang="en-US" altLang="zh-CN" sz="4800" kern="0" dirty="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677334" y="1378975"/>
            <a:ext cx="8333931" cy="255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SendArp</a:t>
            </a:r>
            <a:r>
              <a:rPr lang="zh-CN" altLang="en-US" kern="0" dirty="0"/>
              <a:t>获取</a:t>
            </a:r>
            <a:r>
              <a:rPr lang="en-US" altLang="zh-CN" kern="0" dirty="0"/>
              <a:t>MAC</a:t>
            </a:r>
            <a:r>
              <a:rPr lang="zh-CN" altLang="en-US" kern="0" dirty="0"/>
              <a:t>地址</a:t>
            </a:r>
            <a:endParaRPr lang="en-US" altLang="zh-CN" kern="0" dirty="0"/>
          </a:p>
          <a:p>
            <a:r>
              <a:rPr lang="en-US" altLang="zh-CN" kern="0" dirty="0" err="1"/>
              <a:t>WoL</a:t>
            </a:r>
            <a:r>
              <a:rPr lang="zh-CN" altLang="en-US" kern="0" dirty="0"/>
              <a:t>程序代码</a:t>
            </a:r>
            <a:endParaRPr lang="en-US" altLang="zh-CN" kern="0" dirty="0"/>
          </a:p>
          <a:p>
            <a:r>
              <a:rPr lang="zh-CN" altLang="en-US" kern="0" dirty="0"/>
              <a:t>捕获线程</a:t>
            </a:r>
            <a:r>
              <a:rPr lang="en-US" altLang="zh-CN" kern="0" dirty="0" err="1"/>
              <a:t>capData</a:t>
            </a:r>
            <a:endParaRPr lang="en-US" altLang="zh-CN" kern="0" dirty="0"/>
          </a:p>
          <a:p>
            <a:r>
              <a:rPr lang="zh-CN" altLang="en-US" kern="0" dirty="0"/>
              <a:t>回调函数</a:t>
            </a:r>
            <a:r>
              <a:rPr lang="en-US" altLang="zh-CN" kern="0" dirty="0" err="1"/>
              <a:t>device_OnPacketArrival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51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5303" y="329381"/>
            <a:ext cx="7006576" cy="865239"/>
          </a:xfrm>
        </p:spPr>
        <p:txBody>
          <a:bodyPr>
            <a:noAutofit/>
          </a:bodyPr>
          <a:lstStyle/>
          <a:p>
            <a:pPr lvl="1"/>
            <a:r>
              <a:rPr lang="zh-CN" altLang="en-US" sz="4800" kern="0" dirty="0" smtClean="0"/>
              <a:t>捕获线程</a:t>
            </a:r>
            <a:r>
              <a:rPr lang="en-US" altLang="zh-CN" sz="4800" kern="0" dirty="0" err="1" smtClean="0"/>
              <a:t>capData</a:t>
            </a:r>
            <a:endParaRPr lang="en-US" altLang="zh-CN" sz="4800" kern="0" dirty="0" smtClean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75303" y="1600200"/>
            <a:ext cx="8153400" cy="22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包过滤规则</a:t>
            </a:r>
            <a:endParaRPr lang="en-US" altLang="zh-CN" kern="0" dirty="0"/>
          </a:p>
          <a:p>
            <a:r>
              <a:rPr lang="en-US" altLang="zh-CN" kern="0" dirty="0" err="1"/>
              <a:t>device.Filter</a:t>
            </a:r>
            <a:r>
              <a:rPr lang="en-US" altLang="zh-CN" kern="0" dirty="0"/>
              <a:t> =</a:t>
            </a:r>
            <a:br>
              <a:rPr lang="en-US" altLang="zh-CN" kern="0" dirty="0"/>
            </a:br>
            <a:r>
              <a:rPr lang="en-US" altLang="zh-CN" kern="0" dirty="0"/>
              <a:t> "ether </a:t>
            </a:r>
            <a:r>
              <a:rPr lang="en-US" altLang="zh-CN" kern="0" dirty="0" err="1"/>
              <a:t>dst</a:t>
            </a:r>
            <a:r>
              <a:rPr lang="en-US" altLang="zh-CN" kern="0" dirty="0"/>
              <a:t> FF:FF:FF:FF:FF:FF and </a:t>
            </a:r>
            <a:r>
              <a:rPr lang="en-US" altLang="zh-CN" kern="0" dirty="0" err="1"/>
              <a:t>udp</a:t>
            </a:r>
            <a:r>
              <a:rPr lang="en-US" altLang="zh-CN" kern="0" dirty="0"/>
              <a:t>";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292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259014" y="1616076"/>
            <a:ext cx="6454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/>
              <a:t>UDP</a:t>
            </a:r>
            <a:r>
              <a:rPr lang="zh-CN" altLang="en-US" sz="4400"/>
              <a:t>比我们想像的要可靠</a:t>
            </a:r>
          </a:p>
        </p:txBody>
      </p:sp>
    </p:spTree>
    <p:extLst>
      <p:ext uri="{BB962C8B-B14F-4D97-AF65-F5344CB8AC3E}">
        <p14:creationId xmlns:p14="http://schemas.microsoft.com/office/powerpoint/2010/main" val="5604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ARP</a:t>
            </a:r>
            <a:r>
              <a:rPr lang="zh-CN" altLang="en-US" smtClean="0"/>
              <a:t>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84212"/>
            <a:ext cx="7949080" cy="1367614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ARP</a:t>
            </a:r>
            <a:r>
              <a:rPr lang="zh-CN" altLang="en-US" sz="3200" smtClean="0"/>
              <a:t>协议</a:t>
            </a:r>
          </a:p>
          <a:p>
            <a:r>
              <a:rPr lang="zh-CN" altLang="en-US" sz="3200" smtClean="0"/>
              <a:t>使用</a:t>
            </a:r>
            <a:r>
              <a:rPr lang="en-US" altLang="zh-CN" sz="3200" smtClean="0"/>
              <a:t>SendArp</a:t>
            </a:r>
            <a:r>
              <a:rPr lang="zh-CN" altLang="en-US" sz="3200" smtClean="0"/>
              <a:t>获取远程主机</a:t>
            </a:r>
            <a:r>
              <a:rPr lang="en-US" altLang="zh-CN" sz="3200" smtClean="0"/>
              <a:t>MAC</a:t>
            </a:r>
            <a:r>
              <a:rPr lang="zh-CN" altLang="en-US" sz="3200" smtClean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280420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网络抓包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29436" y="3139760"/>
            <a:ext cx="6088063" cy="23050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UNIX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libpcap </a:t>
            </a:r>
            <a:r>
              <a:rPr lang="zh-CN" altLang="en-US" sz="2400" smtClean="0"/>
              <a:t>开发包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Windows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WinpCap</a:t>
            </a:r>
            <a:r>
              <a:rPr lang="zh-CN" altLang="en-US" sz="2400" smtClean="0"/>
              <a:t>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.NET</a:t>
            </a:r>
            <a:r>
              <a:rPr lang="zh-CN" altLang="en-US" sz="2400" smtClean="0"/>
              <a:t>平台的</a:t>
            </a:r>
            <a:r>
              <a:rPr lang="en-US" altLang="zh-CN" sz="2400" smtClean="0"/>
              <a:t>SharpPCap</a:t>
            </a:r>
            <a:r>
              <a:rPr lang="zh-CN" altLang="en-US" sz="2400" smtClean="0"/>
              <a:t>包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tcpdump</a:t>
            </a:r>
            <a:r>
              <a:rPr lang="zh-CN" altLang="en-US" sz="2400" smtClean="0"/>
              <a:t>和</a:t>
            </a:r>
            <a:r>
              <a:rPr lang="en-US" altLang="zh-CN" sz="2400" smtClean="0"/>
              <a:t>Wireshark</a:t>
            </a:r>
            <a:r>
              <a:rPr lang="zh-CN" altLang="en-US" sz="2400" smtClean="0"/>
              <a:t>软件工具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77334" y="1243806"/>
            <a:ext cx="76517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网络抓包也叫网络嗅探，指的是收集所有网卡的</a:t>
            </a:r>
          </a:p>
          <a:p>
            <a:pPr eaLnBrk="1" hangingPunct="1"/>
            <a:r>
              <a:rPr lang="zh-CN" altLang="en-US" sz="2800"/>
              <a:t>网络数据包，它可以用来网络监视，包分析，</a:t>
            </a:r>
          </a:p>
          <a:p>
            <a:pPr eaLnBrk="1" hangingPunct="1"/>
            <a:r>
              <a:rPr lang="zh-CN" altLang="en-US" sz="2800"/>
              <a:t>安全应用。</a:t>
            </a:r>
          </a:p>
        </p:txBody>
      </p:sp>
    </p:spTree>
    <p:extLst>
      <p:ext uri="{BB962C8B-B14F-4D97-AF65-F5344CB8AC3E}">
        <p14:creationId xmlns:p14="http://schemas.microsoft.com/office/powerpoint/2010/main" val="16670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1089" y="620714"/>
            <a:ext cx="5184775" cy="720725"/>
          </a:xfrm>
        </p:spPr>
        <p:txBody>
          <a:bodyPr/>
          <a:lstStyle/>
          <a:p>
            <a:r>
              <a:rPr lang="en-US" altLang="zh-CN" sz="4000"/>
              <a:t>sharpcap</a:t>
            </a:r>
            <a:r>
              <a:rPr lang="zh-CN" altLang="en-US" sz="4000"/>
              <a:t>项目发展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279650" y="1628776"/>
            <a:ext cx="68405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Tamir Gal                   2004                1.6.2 </a:t>
            </a:r>
          </a:p>
          <a:p>
            <a:pPr eaLnBrk="1" hangingPunct="1"/>
            <a:r>
              <a:rPr lang="en-US" altLang="zh-CN" sz="2800"/>
              <a:t>Chris Morgan             2008                3.0</a:t>
            </a:r>
          </a:p>
          <a:p>
            <a:pPr eaLnBrk="1" hangingPunct="1"/>
            <a:r>
              <a:rPr lang="zh-CN" altLang="en-US" sz="2800"/>
              <a:t>                                   </a:t>
            </a:r>
            <a:r>
              <a:rPr lang="en-US" altLang="zh-CN" sz="2800"/>
              <a:t>2011.2             3.5</a:t>
            </a:r>
          </a:p>
          <a:p>
            <a:pPr eaLnBrk="1" hangingPunct="1"/>
            <a:r>
              <a:rPr lang="en-US" altLang="zh-CN" sz="2800"/>
              <a:t>Michael Giagnocavo   2011.9            4.0</a:t>
            </a:r>
          </a:p>
        </p:txBody>
      </p:sp>
      <p:sp>
        <p:nvSpPr>
          <p:cNvPr id="6148" name="Rectangle 7"/>
          <p:cNvSpPr>
            <a:spLocks noRot="1" noChangeArrowheads="1"/>
          </p:cNvSpPr>
          <p:nvPr/>
        </p:nvSpPr>
        <p:spPr bwMode="auto">
          <a:xfrm>
            <a:off x="1703388" y="3357564"/>
            <a:ext cx="3168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chemeClr val="tx2"/>
                </a:solidFill>
              </a:rPr>
              <a:t>项目目标</a:t>
            </a:r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1774826" y="4437063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在</a:t>
            </a:r>
            <a:r>
              <a:rPr lang="en-US" altLang="zh-CN" sz="2800"/>
              <a:t>.net</a:t>
            </a:r>
            <a:r>
              <a:rPr lang="zh-CN" altLang="en-US" sz="2800"/>
              <a:t>框架下提供网络包捕获、注入、包分析功能。</a:t>
            </a:r>
          </a:p>
          <a:p>
            <a:pPr eaLnBrk="1" hangingPunct="1"/>
            <a:r>
              <a:rPr lang="zh-CN" altLang="en-US" sz="2800"/>
              <a:t>开源软件</a:t>
            </a:r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2424114" y="5805488"/>
            <a:ext cx="726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sourceforge.net</a:t>
            </a:r>
            <a:r>
              <a:rPr lang="zh-CN" altLang="en-US" sz="2800"/>
              <a:t>网站下载</a:t>
            </a:r>
            <a:r>
              <a:rPr lang="en-US" altLang="zh-CN" sz="2800"/>
              <a:t>SharpPcap</a:t>
            </a:r>
            <a:r>
              <a:rPr lang="zh-CN" altLang="en-US" sz="2800"/>
              <a:t>项目文件</a:t>
            </a:r>
          </a:p>
        </p:txBody>
      </p:sp>
    </p:spTree>
    <p:extLst>
      <p:ext uri="{BB962C8B-B14F-4D97-AF65-F5344CB8AC3E}">
        <p14:creationId xmlns:p14="http://schemas.microsoft.com/office/powerpoint/2010/main" val="18980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1089" y="620714"/>
            <a:ext cx="4752975" cy="720725"/>
          </a:xfrm>
        </p:spPr>
        <p:txBody>
          <a:bodyPr/>
          <a:lstStyle/>
          <a:p>
            <a:r>
              <a:rPr lang="en-US" altLang="zh-CN" smtClean="0"/>
              <a:t>SharpPcap </a:t>
            </a:r>
            <a:r>
              <a:rPr lang="zh-CN" altLang="en-US" smtClean="0"/>
              <a:t>特性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79650" y="1628776"/>
            <a:ext cx="6840538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Microsoft.NET</a:t>
            </a:r>
            <a:r>
              <a:rPr lang="zh-CN" altLang="en-US" sz="2800"/>
              <a:t>包</a:t>
            </a:r>
          </a:p>
          <a:p>
            <a:pPr eaLnBrk="1" hangingPunct="1"/>
            <a:r>
              <a:rPr lang="zh-CN" altLang="en-US" sz="2800"/>
              <a:t>高运行性能</a:t>
            </a:r>
          </a:p>
          <a:p>
            <a:pPr eaLnBrk="1" hangingPunct="1"/>
            <a:r>
              <a:rPr lang="en-US" altLang="zh-CN" sz="2800"/>
              <a:t>WinpCap</a:t>
            </a:r>
            <a:r>
              <a:rPr lang="zh-CN" altLang="en-US" sz="2800"/>
              <a:t>扩展</a:t>
            </a:r>
          </a:p>
          <a:p>
            <a:pPr eaLnBrk="1" hangingPunct="1"/>
            <a:r>
              <a:rPr lang="en-US" altLang="zh-CN" sz="2800"/>
              <a:t>AirPCap</a:t>
            </a:r>
            <a:r>
              <a:rPr lang="zh-CN" altLang="en-US" sz="2800"/>
              <a:t>扩展</a:t>
            </a:r>
          </a:p>
          <a:p>
            <a:pPr eaLnBrk="1" hangingPunct="1"/>
            <a:r>
              <a:rPr lang="zh-CN" altLang="en-US" sz="2800"/>
              <a:t>可捕获低层网络协议包</a:t>
            </a:r>
          </a:p>
          <a:p>
            <a:pPr eaLnBrk="1" hangingPunct="1"/>
            <a:r>
              <a:rPr lang="zh-CN" altLang="en-US" sz="2800"/>
              <a:t>包解析</a:t>
            </a:r>
          </a:p>
          <a:p>
            <a:pPr eaLnBrk="1" hangingPunct="1"/>
            <a:r>
              <a:rPr lang="zh-CN" altLang="en-US" sz="2800"/>
              <a:t>低层网络包注入</a:t>
            </a:r>
          </a:p>
          <a:p>
            <a:pPr eaLnBrk="1" hangingPunct="1"/>
            <a:r>
              <a:rPr lang="zh-CN" altLang="en-US" sz="2800"/>
              <a:t>读入和写出捕获结果文件</a:t>
            </a:r>
          </a:p>
          <a:p>
            <a:pPr eaLnBrk="1" hangingPunct="1"/>
            <a:r>
              <a:rPr lang="zh-CN" altLang="en-US" sz="2800"/>
              <a:t>网卡数据包接收与丢弃统计</a:t>
            </a:r>
          </a:p>
        </p:txBody>
      </p:sp>
    </p:spTree>
    <p:extLst>
      <p:ext uri="{BB962C8B-B14F-4D97-AF65-F5344CB8AC3E}">
        <p14:creationId xmlns:p14="http://schemas.microsoft.com/office/powerpoint/2010/main" val="16023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549276"/>
            <a:ext cx="6769100" cy="720725"/>
          </a:xfrm>
        </p:spPr>
        <p:txBody>
          <a:bodyPr/>
          <a:lstStyle/>
          <a:p>
            <a:r>
              <a:rPr lang="en-US" altLang="zh-CN" b="1" smtClean="0"/>
              <a:t>Packet.Net</a:t>
            </a:r>
            <a:r>
              <a:rPr lang="en-US" altLang="zh-CN" smtClean="0"/>
              <a:t> </a:t>
            </a:r>
            <a:r>
              <a:rPr lang="zh-CN" altLang="en-US" smtClean="0"/>
              <a:t>支持网络协议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35189" y="1341439"/>
            <a:ext cx="6840537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/>
              <a:t>Ethernet</a:t>
            </a:r>
          </a:p>
          <a:p>
            <a:pPr eaLnBrk="1" hangingPunct="1"/>
            <a:r>
              <a:rPr lang="en-US" altLang="en-US" sz="2000"/>
              <a:t>SLL (Linux Cooked-Mode Capture)</a:t>
            </a:r>
          </a:p>
          <a:p>
            <a:pPr eaLnBrk="1" hangingPunct="1"/>
            <a:r>
              <a:rPr lang="en-US" altLang="en-US" sz="2000"/>
              <a:t>ARP (Address Resolution Protocol)</a:t>
            </a:r>
          </a:p>
          <a:p>
            <a:pPr eaLnBrk="1" hangingPunct="1"/>
            <a:r>
              <a:rPr lang="en-US" altLang="en-US" sz="2000"/>
              <a:t>IP (Internet Protocol): </a:t>
            </a:r>
          </a:p>
          <a:p>
            <a:pPr eaLnBrk="1" hangingPunct="1"/>
            <a:r>
              <a:rPr lang="en-US" altLang="en-US" sz="2000"/>
              <a:t>IPv4</a:t>
            </a:r>
          </a:p>
          <a:p>
            <a:pPr eaLnBrk="1" hangingPunct="1"/>
            <a:r>
              <a:rPr lang="en-US" altLang="en-US" sz="2000"/>
              <a:t>IPv6</a:t>
            </a:r>
          </a:p>
          <a:p>
            <a:pPr eaLnBrk="1" hangingPunct="1"/>
            <a:r>
              <a:rPr lang="en-US" altLang="en-US" sz="2000"/>
              <a:t>TCP (Transmission Control Protocol)</a:t>
            </a:r>
          </a:p>
          <a:p>
            <a:pPr eaLnBrk="1" hangingPunct="1"/>
            <a:r>
              <a:rPr lang="en-US" altLang="en-US" sz="2000"/>
              <a:t>UDP (User Datagram Protocol)</a:t>
            </a:r>
          </a:p>
          <a:p>
            <a:pPr eaLnBrk="1" hangingPunct="1"/>
            <a:r>
              <a:rPr lang="en-US" altLang="en-US" sz="2000"/>
              <a:t>ICMP (Internet Control Message Protocol): </a:t>
            </a:r>
          </a:p>
          <a:p>
            <a:pPr eaLnBrk="1" hangingPunct="1"/>
            <a:r>
              <a:rPr lang="en-US" altLang="en-US" sz="2000"/>
              <a:t>ICMPv4</a:t>
            </a:r>
          </a:p>
          <a:p>
            <a:pPr eaLnBrk="1" hangingPunct="1"/>
            <a:r>
              <a:rPr lang="en-US" altLang="en-US" sz="2000"/>
              <a:t>ICMPv6</a:t>
            </a:r>
          </a:p>
          <a:p>
            <a:pPr eaLnBrk="1" hangingPunct="1"/>
            <a:r>
              <a:rPr lang="en-US" altLang="en-US" sz="2000"/>
              <a:t>IGMPv2</a:t>
            </a:r>
          </a:p>
          <a:p>
            <a:pPr eaLnBrk="1" hangingPunct="1"/>
            <a:r>
              <a:rPr lang="en-US" altLang="en-US" sz="2000"/>
              <a:t>PPPoE</a:t>
            </a:r>
          </a:p>
          <a:p>
            <a:pPr eaLnBrk="1" hangingPunct="1"/>
            <a:r>
              <a:rPr lang="en-US" altLang="en-US" sz="2000"/>
              <a:t>PTP</a:t>
            </a:r>
          </a:p>
          <a:p>
            <a:pPr eaLnBrk="1" hangingPunct="1"/>
            <a:r>
              <a:rPr lang="en-US" altLang="en-US" sz="2000"/>
              <a:t>LLDP</a:t>
            </a:r>
          </a:p>
          <a:p>
            <a:pPr eaLnBrk="1" hangingPunct="1"/>
            <a:r>
              <a:rPr lang="en-US" altLang="en-US" sz="2000"/>
              <a:t>Wake-on-LAN(WOL)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652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4"/>
            <a:ext cx="6769100" cy="720725"/>
          </a:xfrm>
        </p:spPr>
        <p:txBody>
          <a:bodyPr/>
          <a:lstStyle/>
          <a:p>
            <a:r>
              <a:rPr lang="en-US" altLang="zh-CN" smtClean="0"/>
              <a:t>SharpPcap </a:t>
            </a:r>
            <a:r>
              <a:rPr lang="zh-CN" altLang="en-US" smtClean="0"/>
              <a:t>层次结构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279650" y="1268414"/>
            <a:ext cx="684053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CaptureDeviceList </a:t>
            </a:r>
          </a:p>
          <a:p>
            <a:pPr eaLnBrk="1" hangingPunct="1"/>
            <a:r>
              <a:rPr lang="en-US" altLang="zh-CN" sz="2800"/>
              <a:t>	</a:t>
            </a:r>
            <a:r>
              <a:rPr lang="zh-CN" altLang="en-US" sz="2800"/>
              <a:t>列举系统设备</a:t>
            </a:r>
          </a:p>
          <a:p>
            <a:pPr eaLnBrk="1" hangingPunct="1"/>
            <a:r>
              <a:rPr lang="en-US" altLang="zh-CN" sz="2800"/>
              <a:t>ICaptureDevice </a:t>
            </a:r>
          </a:p>
          <a:p>
            <a:pPr eaLnBrk="1" hangingPunct="1"/>
            <a:r>
              <a:rPr lang="zh-CN" altLang="en-US" sz="2800"/>
              <a:t>	每个设备都具有此接口</a:t>
            </a:r>
          </a:p>
          <a:p>
            <a:pPr eaLnBrk="1" hangingPunct="1"/>
            <a:r>
              <a:rPr lang="en-US" altLang="zh-CN" sz="2000" b="1"/>
              <a:t>LibPcap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LibPcapLiveDevice </a:t>
            </a:r>
          </a:p>
          <a:p>
            <a:pPr eaLnBrk="1" hangingPunct="1"/>
            <a:r>
              <a:rPr lang="en-US" altLang="zh-CN" sz="2000" b="1"/>
              <a:t>	LibPcapLiveDeviceList </a:t>
            </a:r>
          </a:p>
          <a:p>
            <a:pPr eaLnBrk="1" hangingPunct="1"/>
            <a:r>
              <a:rPr lang="en-US" altLang="zh-CN" sz="2000" b="1"/>
              <a:t>	CaptureFileReaderDevice </a:t>
            </a:r>
          </a:p>
          <a:p>
            <a:pPr eaLnBrk="1" hangingPunct="1"/>
            <a:r>
              <a:rPr lang="en-US" altLang="zh-CN" sz="2000" b="1"/>
              <a:t>	CaptureFileWriterDevice </a:t>
            </a:r>
          </a:p>
          <a:p>
            <a:pPr eaLnBrk="1" hangingPunct="1"/>
            <a:r>
              <a:rPr lang="en-US" altLang="zh-CN" sz="2000" b="1"/>
              <a:t>WinPcap</a:t>
            </a:r>
          </a:p>
          <a:p>
            <a:pPr eaLnBrk="1" hangingPunct="1"/>
            <a:r>
              <a:rPr lang="en-US" altLang="zh-CN" sz="2000" b="1"/>
              <a:t>	WinPcapDeviceList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	WinPcapDevice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AirPcap</a:t>
            </a:r>
          </a:p>
          <a:p>
            <a:pPr eaLnBrk="1" hangingPunct="1"/>
            <a:r>
              <a:rPr lang="en-US" altLang="zh-CN" sz="2000" b="1"/>
              <a:t>	AirPcapDeviceList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AirPcapDevice</a:t>
            </a:r>
            <a:r>
              <a:rPr lang="en-US" altLang="zh-CN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4"/>
            <a:ext cx="6769100" cy="720725"/>
          </a:xfrm>
        </p:spPr>
        <p:txBody>
          <a:bodyPr/>
          <a:lstStyle/>
          <a:p>
            <a:r>
              <a:rPr lang="en-US" altLang="zh-CN" smtClean="0"/>
              <a:t>Packet.Net  </a:t>
            </a:r>
            <a:r>
              <a:rPr lang="zh-CN" altLang="en-US" smtClean="0"/>
              <a:t>层次结构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79650" y="1268414"/>
            <a:ext cx="684053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CaptureDeviceList </a:t>
            </a:r>
          </a:p>
          <a:p>
            <a:pPr eaLnBrk="1" hangingPunct="1"/>
            <a:r>
              <a:rPr lang="en-US" altLang="zh-CN" sz="2800"/>
              <a:t>	</a:t>
            </a:r>
            <a:r>
              <a:rPr lang="zh-CN" altLang="en-US" sz="2800"/>
              <a:t>列举系统设备</a:t>
            </a:r>
          </a:p>
          <a:p>
            <a:pPr eaLnBrk="1" hangingPunct="1"/>
            <a:r>
              <a:rPr lang="en-US" altLang="zh-CN" sz="2800"/>
              <a:t>ICaptureDevice </a:t>
            </a:r>
          </a:p>
          <a:p>
            <a:pPr eaLnBrk="1" hangingPunct="1"/>
            <a:r>
              <a:rPr lang="zh-CN" altLang="en-US" sz="2800"/>
              <a:t>	每个设备都具有此接口</a:t>
            </a:r>
          </a:p>
          <a:p>
            <a:pPr eaLnBrk="1" hangingPunct="1"/>
            <a:r>
              <a:rPr lang="en-US" altLang="zh-CN" sz="2000" b="1"/>
              <a:t>LibPcap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LibPcapLiveDevice </a:t>
            </a:r>
          </a:p>
          <a:p>
            <a:pPr eaLnBrk="1" hangingPunct="1"/>
            <a:r>
              <a:rPr lang="en-US" altLang="zh-CN" sz="2000" b="1"/>
              <a:t>	LibPcapLiveDeviceList </a:t>
            </a:r>
          </a:p>
          <a:p>
            <a:pPr eaLnBrk="1" hangingPunct="1"/>
            <a:r>
              <a:rPr lang="en-US" altLang="zh-CN" sz="2000" b="1"/>
              <a:t>	CaptureFileReaderDevice </a:t>
            </a:r>
          </a:p>
          <a:p>
            <a:pPr eaLnBrk="1" hangingPunct="1"/>
            <a:r>
              <a:rPr lang="en-US" altLang="zh-CN" sz="2000" b="1"/>
              <a:t>	CaptureFileWriterDevice </a:t>
            </a:r>
          </a:p>
          <a:p>
            <a:pPr eaLnBrk="1" hangingPunct="1"/>
            <a:r>
              <a:rPr lang="en-US" altLang="zh-CN" sz="2000" b="1"/>
              <a:t>WinPcap</a:t>
            </a:r>
          </a:p>
          <a:p>
            <a:pPr eaLnBrk="1" hangingPunct="1"/>
            <a:r>
              <a:rPr lang="en-US" altLang="zh-CN" sz="2000" b="1"/>
              <a:t>	WinPcapDeviceList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	WinPcapDevice</a:t>
            </a:r>
            <a:r>
              <a:rPr lang="en-US" altLang="zh-CN" sz="2000"/>
              <a:t> 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AirPcap</a:t>
            </a:r>
          </a:p>
          <a:p>
            <a:pPr eaLnBrk="1" hangingPunct="1"/>
            <a:r>
              <a:rPr lang="en-US" altLang="zh-CN" sz="2000" b="1"/>
              <a:t>	AirPcapDeviceList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000"/>
              <a:t>	</a:t>
            </a:r>
            <a:r>
              <a:rPr lang="en-US" altLang="zh-CN" sz="2000" b="1"/>
              <a:t>AirPcapDevice</a:t>
            </a:r>
            <a:r>
              <a:rPr lang="en-US" altLang="zh-CN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609600"/>
            <a:ext cx="2965518" cy="894735"/>
          </a:xfrm>
        </p:spPr>
        <p:txBody>
          <a:bodyPr/>
          <a:lstStyle/>
          <a:p>
            <a:r>
              <a:rPr lang="en-US" altLang="zh-CN" smtClean="0"/>
              <a:t>WinpCap</a:t>
            </a:r>
            <a:r>
              <a:rPr lang="zh-CN" altLang="en-US" smtClean="0"/>
              <a:t>扩展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7115" y="1930400"/>
            <a:ext cx="8643646" cy="1697703"/>
          </a:xfrm>
        </p:spPr>
        <p:txBody>
          <a:bodyPr>
            <a:normAutofit/>
          </a:bodyPr>
          <a:lstStyle/>
          <a:p>
            <a:r>
              <a:rPr lang="en-US" altLang="zh-CN" sz="4400" smtClean="0"/>
              <a:t>winpcap</a:t>
            </a:r>
            <a:r>
              <a:rPr lang="zh-CN" altLang="en-US" sz="4400" smtClean="0"/>
              <a:t>是</a:t>
            </a:r>
            <a:r>
              <a:rPr lang="en-US" altLang="zh-CN" sz="4400" smtClean="0"/>
              <a:t>windows</a:t>
            </a:r>
            <a:r>
              <a:rPr lang="zh-CN" altLang="en-US" sz="4400" smtClean="0"/>
              <a:t>平台包捕获驱动，它调用</a:t>
            </a:r>
            <a:r>
              <a:rPr lang="en-US" altLang="zh-CN" sz="4400" smtClean="0"/>
              <a:t>WinPcap</a:t>
            </a:r>
            <a:r>
              <a:rPr lang="zh-CN" altLang="en-US" sz="4400" smtClean="0"/>
              <a:t>库包</a:t>
            </a:r>
          </a:p>
        </p:txBody>
      </p:sp>
    </p:spTree>
    <p:extLst>
      <p:ext uri="{BB962C8B-B14F-4D97-AF65-F5344CB8AC3E}">
        <p14:creationId xmlns:p14="http://schemas.microsoft.com/office/powerpoint/2010/main" val="12360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1774</TotalTime>
  <Words>430</Words>
  <Application>Microsoft Office PowerPoint</Application>
  <PresentationFormat>宽屏</PresentationFormat>
  <Paragraphs>124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Trebuchet MS</vt:lpstr>
      <vt:lpstr>Wingdings</vt:lpstr>
      <vt:lpstr>Wingdings 3</vt:lpstr>
      <vt:lpstr>平面</vt:lpstr>
      <vt:lpstr>网络抓包</vt:lpstr>
      <vt:lpstr>ARP协议</vt:lpstr>
      <vt:lpstr>网络抓包</vt:lpstr>
      <vt:lpstr>sharpcap项目发展</vt:lpstr>
      <vt:lpstr>SharpPcap 特性</vt:lpstr>
      <vt:lpstr>Packet.Net 支持网络协议</vt:lpstr>
      <vt:lpstr>SharpPcap 层次结构</vt:lpstr>
      <vt:lpstr>Packet.Net  层次结构</vt:lpstr>
      <vt:lpstr>WinpCap扩展</vt:lpstr>
      <vt:lpstr>AirPCap扩展</vt:lpstr>
      <vt:lpstr>IP层报文</vt:lpstr>
      <vt:lpstr>UDP报文</vt:lpstr>
      <vt:lpstr>UDP校验合计算</vt:lpstr>
      <vt:lpstr>UDP校验算法代码实现</vt:lpstr>
      <vt:lpstr>网络抓包工具与编程实现</vt:lpstr>
      <vt:lpstr>截获WoL数据包</vt:lpstr>
      <vt:lpstr>捕获线程capData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zan li</cp:lastModifiedBy>
  <cp:revision>255</cp:revision>
  <dcterms:created xsi:type="dcterms:W3CDTF">2014-12-05T07:09:50Z</dcterms:created>
  <dcterms:modified xsi:type="dcterms:W3CDTF">2016-10-19T06:47:21Z</dcterms:modified>
</cp:coreProperties>
</file>