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34" r:id="rId4"/>
    <p:sldId id="337" r:id="rId5"/>
    <p:sldId id="338" r:id="rId6"/>
    <p:sldId id="350" r:id="rId7"/>
    <p:sldId id="339" r:id="rId8"/>
    <p:sldId id="346" r:id="rId9"/>
    <p:sldId id="336" r:id="rId10"/>
    <p:sldId id="342" r:id="rId11"/>
    <p:sldId id="361" r:id="rId12"/>
    <p:sldId id="376" r:id="rId13"/>
    <p:sldId id="362" r:id="rId14"/>
    <p:sldId id="364" r:id="rId15"/>
    <p:sldId id="341" r:id="rId16"/>
    <p:sldId id="351" r:id="rId17"/>
    <p:sldId id="345" r:id="rId18"/>
    <p:sldId id="354" r:id="rId19"/>
    <p:sldId id="366" r:id="rId20"/>
    <p:sldId id="363" r:id="rId21"/>
    <p:sldId id="365" r:id="rId22"/>
    <p:sldId id="352" r:id="rId23"/>
    <p:sldId id="355" r:id="rId24"/>
    <p:sldId id="356" r:id="rId25"/>
    <p:sldId id="357" r:id="rId26"/>
    <p:sldId id="358" r:id="rId27"/>
    <p:sldId id="370" r:id="rId28"/>
    <p:sldId id="359" r:id="rId29"/>
    <p:sldId id="360" r:id="rId30"/>
    <p:sldId id="367" r:id="rId31"/>
    <p:sldId id="368" r:id="rId32"/>
    <p:sldId id="369" r:id="rId33"/>
    <p:sldId id="372" r:id="rId34"/>
    <p:sldId id="373" r:id="rId35"/>
    <p:sldId id="374" r:id="rId36"/>
    <p:sldId id="37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0FB"/>
    <a:srgbClr val="F3FAE6"/>
    <a:srgbClr val="EA0505"/>
    <a:srgbClr val="BAE8E7"/>
    <a:srgbClr val="37BCFF"/>
    <a:srgbClr val="A4E1E0"/>
    <a:srgbClr val="0091DA"/>
    <a:srgbClr val="00689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en-US" altLang="zh-CN" smtClean="0"/>
            <a:t>WAMP</a:t>
          </a:r>
          <a:r>
            <a:rPr lang="zh-CN" altLang="en-US" smtClean="0"/>
            <a:t>简介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en-US" altLang="zh-CN" smtClean="0"/>
            <a:t>phpStudy</a:t>
          </a:r>
          <a:r>
            <a:rPr lang="zh-CN" altLang="en-US" smtClean="0"/>
            <a:t>介绍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en-US" altLang="zh-CN" smtClean="0"/>
            <a:t>Apache</a:t>
          </a:r>
          <a:r>
            <a:rPr lang="zh-CN" altLang="en-US" smtClean="0"/>
            <a:t>参数配置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en-US" altLang="zh-CN" smtClean="0"/>
            <a:t>WAMP</a:t>
          </a:r>
          <a:r>
            <a:rPr lang="zh-CN" altLang="en-US" smtClean="0"/>
            <a:t>安装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2044D2F6-8577-4759-9C67-BDC1CBA58ADA}">
      <dgm:prSet phldrT="[文本]"/>
      <dgm:spPr/>
      <dgm:t>
        <a:bodyPr/>
        <a:lstStyle/>
        <a:p>
          <a:pPr algn="l"/>
          <a:r>
            <a:rPr lang="en-US" altLang="zh-CN" smtClean="0"/>
            <a:t>PHP</a:t>
          </a:r>
          <a:r>
            <a:rPr lang="zh-CN" altLang="en-US" smtClean="0"/>
            <a:t>介绍</a:t>
          </a:r>
          <a:endParaRPr lang="zh-CN" altLang="en-US" dirty="0"/>
        </a:p>
      </dgm:t>
    </dgm:pt>
    <dgm:pt modelId="{4F796912-D6A5-4C48-AF1A-C78283BF761A}" type="par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17520593-F153-4B4A-B7BF-FBF38031E2C2}" type="sib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C86E93A9-F34F-4864-92C2-E87C69CE713D}">
      <dgm:prSet phldrT="[文本]"/>
      <dgm:spPr/>
      <dgm:t>
        <a:bodyPr/>
        <a:lstStyle/>
        <a:p>
          <a:pPr algn="l"/>
          <a:r>
            <a:rPr lang="zh-CN" altLang="en-US" smtClean="0"/>
            <a:t>支付网站介绍</a:t>
          </a:r>
          <a:endParaRPr lang="zh-CN" altLang="en-US" dirty="0"/>
        </a:p>
      </dgm:t>
    </dgm:pt>
    <dgm:pt modelId="{F2446C7F-25B1-4C54-ADAF-93F5D2962F04}" type="parTrans" cxnId="{5C285DE5-3855-41D6-B299-44691CBA8564}">
      <dgm:prSet/>
      <dgm:spPr/>
      <dgm:t>
        <a:bodyPr/>
        <a:lstStyle/>
        <a:p>
          <a:endParaRPr lang="zh-CN" altLang="en-US"/>
        </a:p>
      </dgm:t>
    </dgm:pt>
    <dgm:pt modelId="{89C87232-D217-4D6B-BA3F-0AA4CE6E57B7}" type="sibTrans" cxnId="{5C285DE5-3855-41D6-B299-44691CBA8564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6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6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6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6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79EB0-60E2-4396-A663-A03B1FD9412B}" type="pres">
      <dgm:prSet presAssocID="{F3E24DAE-1E4D-4307-BB61-056B29388F22}" presName="spacing" presStyleCnt="0"/>
      <dgm:spPr/>
    </dgm:pt>
    <dgm:pt modelId="{F2FCDE7B-3365-415A-9110-83E9A4FE368A}" type="pres">
      <dgm:prSet presAssocID="{2044D2F6-8577-4759-9C67-BDC1CBA58ADA}" presName="composite" presStyleCnt="0"/>
      <dgm:spPr/>
    </dgm:pt>
    <dgm:pt modelId="{2258F164-1356-4743-B87D-111BEFAD763A}" type="pres">
      <dgm:prSet presAssocID="{2044D2F6-8577-4759-9C67-BDC1CBA58ADA}" presName="imgShp" presStyleLbl="fgImgPlace1" presStyleIdx="4" presStyleCnt="6" custLinFactX="-100000" custLinFactNeighborX="-112338" custLinFactNeighborY="8426"/>
      <dgm:spPr/>
    </dgm:pt>
    <dgm:pt modelId="{A54BC2F7-29C0-4C0E-897A-54ED01117932}" type="pres">
      <dgm:prSet presAssocID="{2044D2F6-8577-4759-9C67-BDC1CBA58ADA}" presName="txShp" presStyleLbl="node1" presStyleIdx="4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0B420E-7325-4004-AD83-436D0C9D4EF2}" type="pres">
      <dgm:prSet presAssocID="{17520593-F153-4B4A-B7BF-FBF38031E2C2}" presName="spacing" presStyleCnt="0"/>
      <dgm:spPr/>
    </dgm:pt>
    <dgm:pt modelId="{9FB0B2B8-E324-4E1D-AD7E-0D4F7BEBC2BB}" type="pres">
      <dgm:prSet presAssocID="{C86E93A9-F34F-4864-92C2-E87C69CE713D}" presName="composite" presStyleCnt="0"/>
      <dgm:spPr/>
    </dgm:pt>
    <dgm:pt modelId="{7915475F-CD9A-40C8-88E9-8CA52F1534D1}" type="pres">
      <dgm:prSet presAssocID="{C86E93A9-F34F-4864-92C2-E87C69CE713D}" presName="imgShp" presStyleLbl="fgImgPlace1" presStyleIdx="5" presStyleCnt="6" custLinFactX="-100000" custLinFactNeighborX="-112338" custLinFactNeighborY="8426"/>
      <dgm:spPr/>
    </dgm:pt>
    <dgm:pt modelId="{280D0F84-5E07-42DE-9FE5-B9C1565A8CA6}" type="pres">
      <dgm:prSet presAssocID="{C86E93A9-F34F-4864-92C2-E87C69CE713D}" presName="txShp" presStyleLbl="node1" presStyleIdx="5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285DE5-3855-41D6-B299-44691CBA8564}" srcId="{C0DAA090-DC2F-4A5B-84CF-FE23997C0F8D}" destId="{C86E93A9-F34F-4864-92C2-E87C69CE713D}" srcOrd="5" destOrd="0" parTransId="{F2446C7F-25B1-4C54-ADAF-93F5D2962F04}" sibTransId="{89C87232-D217-4D6B-BA3F-0AA4CE6E57B7}"/>
    <dgm:cxn modelId="{EB85F921-E488-4DC9-BCDB-C51DF1D3EE7A}" type="presOf" srcId="{2044D2F6-8577-4759-9C67-BDC1CBA58ADA}" destId="{A54BC2F7-29C0-4C0E-897A-54ED01117932}" srcOrd="0" destOrd="0" presId="urn:microsoft.com/office/officeart/2005/8/layout/vList3"/>
    <dgm:cxn modelId="{6EE4660D-7DFF-40AA-BD59-7026A46AA16F}" type="presOf" srcId="{396BC26E-CE43-4F6C-AE26-88B1A0FE2656}" destId="{B9B99F98-AC5B-4C9E-844E-115B0FBE0F50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E50F99B8-F4E2-4782-AE14-E916E7ED0293}" type="presOf" srcId="{FA432F65-E144-44ED-93A4-98D0EAA8A2A1}" destId="{B464AFC8-32CC-4E9E-A53A-DF84CB52C4FF}" srcOrd="0" destOrd="0" presId="urn:microsoft.com/office/officeart/2005/8/layout/vList3"/>
    <dgm:cxn modelId="{09A6429A-D858-4CE2-BF83-F2DC2D4D49DC}" type="presOf" srcId="{C86E93A9-F34F-4864-92C2-E87C69CE713D}" destId="{280D0F84-5E07-42DE-9FE5-B9C1565A8CA6}" srcOrd="0" destOrd="0" presId="urn:microsoft.com/office/officeart/2005/8/layout/vList3"/>
    <dgm:cxn modelId="{97B413C5-91A5-43AE-9DC7-94EC63990C86}" type="presOf" srcId="{FCE9FD83-274E-4FE1-BF58-FAB216BAFAD7}" destId="{5BD8D945-0727-4AEE-910D-850B92E65FD4}" srcOrd="0" destOrd="0" presId="urn:microsoft.com/office/officeart/2005/8/layout/vList3"/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4DB1C66A-DD89-486E-BCCD-D2C52454B090}" type="presOf" srcId="{F43E8791-1524-43F4-8050-4C34BAD7A645}" destId="{8CEA2735-006C-4E60-8FFD-4DF9D453E957}" srcOrd="0" destOrd="0" presId="urn:microsoft.com/office/officeart/2005/8/layout/vList3"/>
    <dgm:cxn modelId="{DBA349E8-6B14-41AA-8423-48C5CB07A8DA}" srcId="{C0DAA090-DC2F-4A5B-84CF-FE23997C0F8D}" destId="{2044D2F6-8577-4759-9C67-BDC1CBA58ADA}" srcOrd="4" destOrd="0" parTransId="{4F796912-D6A5-4C48-AF1A-C78283BF761A}" sibTransId="{17520593-F153-4B4A-B7BF-FBF38031E2C2}"/>
    <dgm:cxn modelId="{EB012EF1-40C4-46B3-9AE5-85F1F3237678}" type="presOf" srcId="{C0DAA090-DC2F-4A5B-84CF-FE23997C0F8D}" destId="{DDE2EFAC-FD0A-43B9-9885-8F584F8B2687}" srcOrd="0" destOrd="0" presId="urn:microsoft.com/office/officeart/2005/8/layout/vList3"/>
    <dgm:cxn modelId="{385C75BA-4B1B-4093-A5E3-C817616AAA87}" type="presParOf" srcId="{DDE2EFAC-FD0A-43B9-9885-8F584F8B2687}" destId="{04035673-F57E-4B09-9D23-B9C1E0ED0AD0}" srcOrd="0" destOrd="0" presId="urn:microsoft.com/office/officeart/2005/8/layout/vList3"/>
    <dgm:cxn modelId="{96D1DDFD-93D4-4C3A-AB6C-27E56A7BFBBF}" type="presParOf" srcId="{04035673-F57E-4B09-9D23-B9C1E0ED0AD0}" destId="{2B887BC6-55C2-4279-8C72-93BBB484D70B}" srcOrd="0" destOrd="0" presId="urn:microsoft.com/office/officeart/2005/8/layout/vList3"/>
    <dgm:cxn modelId="{2CE5EB41-DB22-41BE-BD62-BB22BAC6614B}" type="presParOf" srcId="{04035673-F57E-4B09-9D23-B9C1E0ED0AD0}" destId="{5BD8D945-0727-4AEE-910D-850B92E65FD4}" srcOrd="1" destOrd="0" presId="urn:microsoft.com/office/officeart/2005/8/layout/vList3"/>
    <dgm:cxn modelId="{558EC304-073D-47E0-B67D-98DBA8B387C8}" type="presParOf" srcId="{DDE2EFAC-FD0A-43B9-9885-8F584F8B2687}" destId="{CBB756D1-7B5D-46C5-B557-6BFF75EAD8BF}" srcOrd="1" destOrd="0" presId="urn:microsoft.com/office/officeart/2005/8/layout/vList3"/>
    <dgm:cxn modelId="{990518A4-4271-4326-8B93-1EEB744D30FB}" type="presParOf" srcId="{DDE2EFAC-FD0A-43B9-9885-8F584F8B2687}" destId="{0AF2AC48-D519-4CF4-8567-D7AC95B6DE28}" srcOrd="2" destOrd="0" presId="urn:microsoft.com/office/officeart/2005/8/layout/vList3"/>
    <dgm:cxn modelId="{3F967DDE-778A-4015-BB40-A59CBE029B19}" type="presParOf" srcId="{0AF2AC48-D519-4CF4-8567-D7AC95B6DE28}" destId="{47029FA6-2407-4A00-9003-1A5A2E23D04D}" srcOrd="0" destOrd="0" presId="urn:microsoft.com/office/officeart/2005/8/layout/vList3"/>
    <dgm:cxn modelId="{6DCAD347-989F-4F1A-BB9A-4E2722BED9B1}" type="presParOf" srcId="{0AF2AC48-D519-4CF4-8567-D7AC95B6DE28}" destId="{8CEA2735-006C-4E60-8FFD-4DF9D453E957}" srcOrd="1" destOrd="0" presId="urn:microsoft.com/office/officeart/2005/8/layout/vList3"/>
    <dgm:cxn modelId="{8FAD3676-934A-49BE-ABAA-76ADEA90FAC9}" type="presParOf" srcId="{DDE2EFAC-FD0A-43B9-9885-8F584F8B2687}" destId="{160D207A-F3AD-4841-B03D-44853F1E86A3}" srcOrd="3" destOrd="0" presId="urn:microsoft.com/office/officeart/2005/8/layout/vList3"/>
    <dgm:cxn modelId="{80227281-6B5D-41FD-BB6D-622FE447079A}" type="presParOf" srcId="{DDE2EFAC-FD0A-43B9-9885-8F584F8B2687}" destId="{24FE39AC-2170-4025-A214-9628DD33DEE5}" srcOrd="4" destOrd="0" presId="urn:microsoft.com/office/officeart/2005/8/layout/vList3"/>
    <dgm:cxn modelId="{65FF2541-2917-430E-91FE-A3CEDAF85B02}" type="presParOf" srcId="{24FE39AC-2170-4025-A214-9628DD33DEE5}" destId="{C65D282E-C2A2-4930-9C6F-4EDA50BF7ED6}" srcOrd="0" destOrd="0" presId="urn:microsoft.com/office/officeart/2005/8/layout/vList3"/>
    <dgm:cxn modelId="{FE69F462-8246-40AC-9AE5-A8117C1A2575}" type="presParOf" srcId="{24FE39AC-2170-4025-A214-9628DD33DEE5}" destId="{B9B99F98-AC5B-4C9E-844E-115B0FBE0F50}" srcOrd="1" destOrd="0" presId="urn:microsoft.com/office/officeart/2005/8/layout/vList3"/>
    <dgm:cxn modelId="{8E3A73A2-BF01-426F-9211-AED86F09D9D5}" type="presParOf" srcId="{DDE2EFAC-FD0A-43B9-9885-8F584F8B2687}" destId="{3EE9443D-1E5B-42DB-8E9A-378D421F1C21}" srcOrd="5" destOrd="0" presId="urn:microsoft.com/office/officeart/2005/8/layout/vList3"/>
    <dgm:cxn modelId="{93AEB008-FC49-45E1-96A0-DF6613CBDB50}" type="presParOf" srcId="{DDE2EFAC-FD0A-43B9-9885-8F584F8B2687}" destId="{DE3B96C1-42CF-49FD-899A-77EA35012790}" srcOrd="6" destOrd="0" presId="urn:microsoft.com/office/officeart/2005/8/layout/vList3"/>
    <dgm:cxn modelId="{0ED0EC8D-D9DA-46CD-AE17-4D566C1128A6}" type="presParOf" srcId="{DE3B96C1-42CF-49FD-899A-77EA35012790}" destId="{D5F6D037-344E-452E-9D6F-1A43C8232B9E}" srcOrd="0" destOrd="0" presId="urn:microsoft.com/office/officeart/2005/8/layout/vList3"/>
    <dgm:cxn modelId="{5BA03E6A-1770-4329-9A92-4DBB59EA054E}" type="presParOf" srcId="{DE3B96C1-42CF-49FD-899A-77EA35012790}" destId="{B464AFC8-32CC-4E9E-A53A-DF84CB52C4FF}" srcOrd="1" destOrd="0" presId="urn:microsoft.com/office/officeart/2005/8/layout/vList3"/>
    <dgm:cxn modelId="{277B502C-ED13-411B-AFC2-76743704B223}" type="presParOf" srcId="{DDE2EFAC-FD0A-43B9-9885-8F584F8B2687}" destId="{9A379EB0-60E2-4396-A663-A03B1FD9412B}" srcOrd="7" destOrd="0" presId="urn:microsoft.com/office/officeart/2005/8/layout/vList3"/>
    <dgm:cxn modelId="{56A7B7EC-27A4-4092-B7F4-9EA20E5C3965}" type="presParOf" srcId="{DDE2EFAC-FD0A-43B9-9885-8F584F8B2687}" destId="{F2FCDE7B-3365-415A-9110-83E9A4FE368A}" srcOrd="8" destOrd="0" presId="urn:microsoft.com/office/officeart/2005/8/layout/vList3"/>
    <dgm:cxn modelId="{017B2AE9-9832-42C0-AF22-E089220DE865}" type="presParOf" srcId="{F2FCDE7B-3365-415A-9110-83E9A4FE368A}" destId="{2258F164-1356-4743-B87D-111BEFAD763A}" srcOrd="0" destOrd="0" presId="urn:microsoft.com/office/officeart/2005/8/layout/vList3"/>
    <dgm:cxn modelId="{46DB93BF-C534-4BF0-9C53-5666C1FA1E6E}" type="presParOf" srcId="{F2FCDE7B-3365-415A-9110-83E9A4FE368A}" destId="{A54BC2F7-29C0-4C0E-897A-54ED01117932}" srcOrd="1" destOrd="0" presId="urn:microsoft.com/office/officeart/2005/8/layout/vList3"/>
    <dgm:cxn modelId="{FDD01747-A480-4CED-A587-75D61B528E8C}" type="presParOf" srcId="{DDE2EFAC-FD0A-43B9-9885-8F584F8B2687}" destId="{DB0B420E-7325-4004-AD83-436D0C9D4EF2}" srcOrd="9" destOrd="0" presId="urn:microsoft.com/office/officeart/2005/8/layout/vList3"/>
    <dgm:cxn modelId="{CDE86BF7-23BF-4A00-9EE0-4FE63E350DC7}" type="presParOf" srcId="{DDE2EFAC-FD0A-43B9-9885-8F584F8B2687}" destId="{9FB0B2B8-E324-4E1D-AD7E-0D4F7BEBC2BB}" srcOrd="10" destOrd="0" presId="urn:microsoft.com/office/officeart/2005/8/layout/vList3"/>
    <dgm:cxn modelId="{C7483CB1-6EB7-408E-A3DF-7FC9D0678C74}" type="presParOf" srcId="{9FB0B2B8-E324-4E1D-AD7E-0D4F7BEBC2BB}" destId="{7915475F-CD9A-40C8-88E9-8CA52F1534D1}" srcOrd="0" destOrd="0" presId="urn:microsoft.com/office/officeart/2005/8/layout/vList3"/>
    <dgm:cxn modelId="{AB2CE37F-8013-4988-B8A2-E576992DD512}" type="presParOf" srcId="{9FB0B2B8-E324-4E1D-AD7E-0D4F7BEBC2BB}" destId="{280D0F84-5E07-42DE-9FE5-B9C1565A8CA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254633" y="49212"/>
          <a:ext cx="5781457" cy="5742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49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WAMP</a:t>
          </a:r>
          <a:r>
            <a:rPr lang="zh-CN" altLang="en-US" sz="2400" kern="1200" smtClean="0"/>
            <a:t>简介</a:t>
          </a:r>
          <a:endParaRPr lang="zh-CN" altLang="en-US" sz="2400" kern="1200" dirty="0"/>
        </a:p>
      </dsp:txBody>
      <dsp:txXfrm rot="10800000">
        <a:off x="398207" y="49212"/>
        <a:ext cx="5637883" cy="574296"/>
      </dsp:txXfrm>
    </dsp:sp>
    <dsp:sp modelId="{2B887BC6-55C2-4279-8C72-93BBB484D70B}">
      <dsp:nvSpPr>
        <dsp:cNvPr id="0" name=""/>
        <dsp:cNvSpPr/>
      </dsp:nvSpPr>
      <dsp:spPr>
        <a:xfrm>
          <a:off x="0" y="49212"/>
          <a:ext cx="574296" cy="574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A2735-006C-4E60-8FFD-4DF9D453E957}">
      <dsp:nvSpPr>
        <dsp:cNvPr id="0" name=""/>
        <dsp:cNvSpPr/>
      </dsp:nvSpPr>
      <dsp:spPr>
        <a:xfrm rot="10800000">
          <a:off x="254633" y="794940"/>
          <a:ext cx="5781457" cy="5742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49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WAMP</a:t>
          </a:r>
          <a:r>
            <a:rPr lang="zh-CN" altLang="en-US" sz="2400" kern="1200" smtClean="0"/>
            <a:t>安装</a:t>
          </a:r>
          <a:endParaRPr lang="zh-CN" altLang="en-US" sz="2400" kern="1200" dirty="0"/>
        </a:p>
      </dsp:txBody>
      <dsp:txXfrm rot="10800000">
        <a:off x="398207" y="794940"/>
        <a:ext cx="5637883" cy="574296"/>
      </dsp:txXfrm>
    </dsp:sp>
    <dsp:sp modelId="{47029FA6-2407-4A00-9003-1A5A2E23D04D}">
      <dsp:nvSpPr>
        <dsp:cNvPr id="0" name=""/>
        <dsp:cNvSpPr/>
      </dsp:nvSpPr>
      <dsp:spPr>
        <a:xfrm>
          <a:off x="0" y="794940"/>
          <a:ext cx="574296" cy="574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99F98-AC5B-4C9E-844E-115B0FBE0F50}">
      <dsp:nvSpPr>
        <dsp:cNvPr id="0" name=""/>
        <dsp:cNvSpPr/>
      </dsp:nvSpPr>
      <dsp:spPr>
        <a:xfrm rot="10800000">
          <a:off x="254633" y="1540668"/>
          <a:ext cx="5781457" cy="5742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49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phpStudy</a:t>
          </a:r>
          <a:r>
            <a:rPr lang="zh-CN" altLang="en-US" sz="2400" kern="1200" smtClean="0"/>
            <a:t>介绍</a:t>
          </a:r>
          <a:endParaRPr lang="zh-CN" altLang="en-US" sz="2400" kern="1200" dirty="0"/>
        </a:p>
      </dsp:txBody>
      <dsp:txXfrm rot="10800000">
        <a:off x="398207" y="1540668"/>
        <a:ext cx="5637883" cy="574296"/>
      </dsp:txXfrm>
    </dsp:sp>
    <dsp:sp modelId="{C65D282E-C2A2-4930-9C6F-4EDA50BF7ED6}">
      <dsp:nvSpPr>
        <dsp:cNvPr id="0" name=""/>
        <dsp:cNvSpPr/>
      </dsp:nvSpPr>
      <dsp:spPr>
        <a:xfrm>
          <a:off x="0" y="1540668"/>
          <a:ext cx="574296" cy="574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4AFC8-32CC-4E9E-A53A-DF84CB52C4FF}">
      <dsp:nvSpPr>
        <dsp:cNvPr id="0" name=""/>
        <dsp:cNvSpPr/>
      </dsp:nvSpPr>
      <dsp:spPr>
        <a:xfrm rot="10800000">
          <a:off x="254633" y="2286396"/>
          <a:ext cx="5781457" cy="5742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49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Apache</a:t>
          </a:r>
          <a:r>
            <a:rPr lang="zh-CN" altLang="en-US" sz="2400" kern="1200" smtClean="0"/>
            <a:t>参数配置</a:t>
          </a:r>
          <a:endParaRPr lang="zh-CN" altLang="en-US" sz="2400" kern="1200" dirty="0"/>
        </a:p>
      </dsp:txBody>
      <dsp:txXfrm rot="10800000">
        <a:off x="398207" y="2286396"/>
        <a:ext cx="5637883" cy="574296"/>
      </dsp:txXfrm>
    </dsp:sp>
    <dsp:sp modelId="{D5F6D037-344E-452E-9D6F-1A43C8232B9E}">
      <dsp:nvSpPr>
        <dsp:cNvPr id="0" name=""/>
        <dsp:cNvSpPr/>
      </dsp:nvSpPr>
      <dsp:spPr>
        <a:xfrm>
          <a:off x="0" y="2286396"/>
          <a:ext cx="574296" cy="574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BC2F7-29C0-4C0E-897A-54ED01117932}">
      <dsp:nvSpPr>
        <dsp:cNvPr id="0" name=""/>
        <dsp:cNvSpPr/>
      </dsp:nvSpPr>
      <dsp:spPr>
        <a:xfrm rot="10800000">
          <a:off x="254633" y="3032124"/>
          <a:ext cx="5781457" cy="5742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49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PHP</a:t>
          </a:r>
          <a:r>
            <a:rPr lang="zh-CN" altLang="en-US" sz="2400" kern="1200" smtClean="0"/>
            <a:t>介绍</a:t>
          </a:r>
          <a:endParaRPr lang="zh-CN" altLang="en-US" sz="2400" kern="1200" dirty="0"/>
        </a:p>
      </dsp:txBody>
      <dsp:txXfrm rot="10800000">
        <a:off x="398207" y="3032124"/>
        <a:ext cx="5637883" cy="574296"/>
      </dsp:txXfrm>
    </dsp:sp>
    <dsp:sp modelId="{2258F164-1356-4743-B87D-111BEFAD763A}">
      <dsp:nvSpPr>
        <dsp:cNvPr id="0" name=""/>
        <dsp:cNvSpPr/>
      </dsp:nvSpPr>
      <dsp:spPr>
        <a:xfrm>
          <a:off x="0" y="3032124"/>
          <a:ext cx="574296" cy="574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D0F84-5E07-42DE-9FE5-B9C1565A8CA6}">
      <dsp:nvSpPr>
        <dsp:cNvPr id="0" name=""/>
        <dsp:cNvSpPr/>
      </dsp:nvSpPr>
      <dsp:spPr>
        <a:xfrm rot="10800000">
          <a:off x="254633" y="3730284"/>
          <a:ext cx="5781457" cy="5742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49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支付网站介绍</a:t>
          </a:r>
          <a:endParaRPr lang="zh-CN" altLang="en-US" sz="2400" kern="1200" dirty="0"/>
        </a:p>
      </dsp:txBody>
      <dsp:txXfrm rot="10800000">
        <a:off x="398207" y="3730284"/>
        <a:ext cx="5637883" cy="574296"/>
      </dsp:txXfrm>
    </dsp:sp>
    <dsp:sp modelId="{7915475F-CD9A-40C8-88E9-8CA52F1534D1}">
      <dsp:nvSpPr>
        <dsp:cNvPr id="0" name=""/>
        <dsp:cNvSpPr/>
      </dsp:nvSpPr>
      <dsp:spPr>
        <a:xfrm>
          <a:off x="0" y="3730284"/>
          <a:ext cx="574296" cy="574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26329" y="1140667"/>
            <a:ext cx="5153647" cy="14141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  <a:t>WAMP</a:t>
            </a: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7607" y="2863970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3865185" cy="657724"/>
          </a:xfrm>
        </p:spPr>
        <p:txBody>
          <a:bodyPr>
            <a:noAutofit/>
          </a:bodyPr>
          <a:lstStyle/>
          <a:p>
            <a:r>
              <a:rPr lang="zh-CN" altLang="en-US" smtClean="0"/>
              <a:t>网页表单提交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4593405" cy="65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POST</a:t>
            </a:r>
            <a:r>
              <a:rPr lang="zh-CN" altLang="en-US" sz="2800" smtClean="0"/>
              <a:t>方式与</a:t>
            </a:r>
            <a:r>
              <a:rPr lang="en-US" altLang="zh-CN" sz="2800" smtClean="0"/>
              <a:t>GET</a:t>
            </a:r>
            <a:r>
              <a:rPr lang="zh-CN" altLang="en-US" sz="2800" smtClean="0"/>
              <a:t>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255916" y="1751162"/>
            <a:ext cx="99405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&lt;form  method="post" name="frmLogin" id="frmLogin</a:t>
            </a:r>
            <a:r>
              <a:rPr lang="zh-CN" altLang="en-US" smtClean="0"/>
              <a:t>"　</a:t>
            </a:r>
            <a:r>
              <a:rPr lang="en-US" altLang="zh-CN" smtClean="0"/>
              <a:t>action="act.php"</a:t>
            </a:r>
            <a:r>
              <a:rPr lang="zh-CN" altLang="en-US" smtClean="0"/>
              <a:t>&gt;</a:t>
            </a:r>
            <a:endParaRPr lang="zh-CN" altLang="en-US"/>
          </a:p>
          <a:p>
            <a:r>
              <a:rPr lang="zh-CN" altLang="en-US"/>
              <a:t>        用户名</a:t>
            </a:r>
            <a:r>
              <a:rPr lang="zh-CN" altLang="en-US" smtClean="0"/>
              <a:t>：　</a:t>
            </a:r>
            <a:endParaRPr lang="en-US" altLang="zh-CN" smtClean="0"/>
          </a:p>
          <a:p>
            <a:r>
              <a:rPr lang="zh-CN" altLang="en-US" smtClean="0"/>
              <a:t>        </a:t>
            </a:r>
            <a:r>
              <a:rPr lang="zh-CN" altLang="en-US"/>
              <a:t>&lt;input type="text" id="username" name="username"  placeholder="请输入用户名" /&gt;</a:t>
            </a:r>
          </a:p>
          <a:p>
            <a:r>
              <a:rPr lang="zh-CN" altLang="en-US"/>
              <a:t>        &lt;br /&gt;</a:t>
            </a:r>
          </a:p>
          <a:p>
            <a:r>
              <a:rPr lang="zh-CN" altLang="en-US"/>
              <a:t>        密　码：</a:t>
            </a:r>
          </a:p>
          <a:p>
            <a:r>
              <a:rPr lang="zh-CN" altLang="en-US"/>
              <a:t>        &lt;input type="password" id="password" name="password"  placeholder="请输入密码"/&gt;</a:t>
            </a:r>
          </a:p>
          <a:p>
            <a:r>
              <a:rPr lang="zh-CN" altLang="en-US"/>
              <a:t>        &lt;br /&gt;</a:t>
            </a:r>
          </a:p>
          <a:p>
            <a:r>
              <a:rPr lang="zh-CN" altLang="en-US"/>
              <a:t>        &lt;input id="btnLogin" name="btnLogin" type="submit" class="button" value="用户登录" /&gt;</a:t>
            </a:r>
          </a:p>
          <a:p>
            <a:r>
              <a:rPr lang="zh-CN" altLang="en-US"/>
              <a:t>        &lt;br </a:t>
            </a:r>
            <a:r>
              <a:rPr lang="zh-CN" altLang="en-US" smtClean="0"/>
              <a:t>/&gt;　</a:t>
            </a:r>
            <a:endParaRPr lang="en-US" altLang="zh-CN" smtClean="0"/>
          </a:p>
          <a:p>
            <a:r>
              <a:rPr lang="zh-CN" altLang="en-US" smtClean="0"/>
              <a:t> &lt;/</a:t>
            </a:r>
            <a:r>
              <a:rPr lang="zh-CN" altLang="en-US"/>
              <a:t>form&gt;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10" y="4620581"/>
            <a:ext cx="4143375" cy="1952625"/>
          </a:xfrm>
          <a:prstGeom prst="rect">
            <a:avLst/>
          </a:prstGeom>
          <a:ln>
            <a:solidFill>
              <a:srgbClr val="0920FB"/>
            </a:solidFill>
          </a:ln>
        </p:spPr>
      </p:pic>
    </p:spTree>
    <p:extLst>
      <p:ext uri="{BB962C8B-B14F-4D97-AF65-F5344CB8AC3E}">
        <p14:creationId xmlns:p14="http://schemas.microsoft.com/office/powerpoint/2010/main" val="36544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5"/>
            <a:ext cx="2088143" cy="769868"/>
          </a:xfrm>
        </p:spPr>
        <p:txBody>
          <a:bodyPr>
            <a:no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67704" y="66895"/>
            <a:ext cx="2026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使用</a:t>
            </a:r>
            <a:r>
              <a:rPr lang="en-US" altLang="zh-CN" sz="2800" smtClean="0"/>
              <a:t>session</a:t>
            </a:r>
            <a:endParaRPr lang="zh-CN" altLang="en-US" sz="2800"/>
          </a:p>
        </p:txBody>
      </p:sp>
      <p:sp>
        <p:nvSpPr>
          <p:cNvPr id="3" name="圆角矩形标注 2"/>
          <p:cNvSpPr/>
          <p:nvPr/>
        </p:nvSpPr>
        <p:spPr>
          <a:xfrm>
            <a:off x="3381031" y="492069"/>
            <a:ext cx="3265131" cy="574452"/>
          </a:xfrm>
          <a:prstGeom prst="wedgeRoundRectCallout">
            <a:avLst>
              <a:gd name="adj1" fmla="val -38228"/>
              <a:gd name="adj2" fmla="val 143017"/>
              <a:gd name="adj3" fmla="val 16667"/>
            </a:avLst>
          </a:prstGeom>
          <a:ln w="28575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chemeClr val="tx2">
                    <a:lumMod val="75000"/>
                  </a:schemeClr>
                </a:solidFill>
              </a:rPr>
              <a:t>启动</a:t>
            </a:r>
            <a:r>
              <a:rPr lang="en-US" altLang="zh-CN" sz="3600" smtClean="0">
                <a:solidFill>
                  <a:schemeClr val="tx2">
                    <a:lumMod val="75000"/>
                  </a:schemeClr>
                </a:solidFill>
              </a:rPr>
              <a:t>session</a:t>
            </a:r>
            <a:endParaRPr lang="zh-CN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164" y="1097153"/>
            <a:ext cx="59196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&lt;?php</a:t>
            </a: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session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_start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$_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SESSION['yzm'] = $str;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?&gt;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3310" y="3968477"/>
            <a:ext cx="2729674" cy="2477295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87343" y="5752903"/>
            <a:ext cx="2208928" cy="434465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98957" y="4635874"/>
            <a:ext cx="2208928" cy="434465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登录账号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83683" y="5202178"/>
            <a:ext cx="2208928" cy="434465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98957" y="4094714"/>
            <a:ext cx="2205540" cy="470367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index.php</a:t>
            </a:r>
            <a:endParaRPr lang="zh-CN" altLang="en-US" sz="2400"/>
          </a:p>
        </p:txBody>
      </p:sp>
      <p:sp>
        <p:nvSpPr>
          <p:cNvPr id="15" name="圆角矩形标注 14"/>
          <p:cNvSpPr/>
          <p:nvPr/>
        </p:nvSpPr>
        <p:spPr>
          <a:xfrm>
            <a:off x="3893195" y="3017008"/>
            <a:ext cx="4156523" cy="574452"/>
          </a:xfrm>
          <a:prstGeom prst="wedgeRoundRectCallout">
            <a:avLst>
              <a:gd name="adj1" fmla="val -32718"/>
              <a:gd name="adj2" fmla="val -170120"/>
              <a:gd name="adj3" fmla="val 16667"/>
            </a:avLst>
          </a:prstGeom>
          <a:ln w="28575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solidFill>
                  <a:schemeClr val="tx2">
                    <a:lumMod val="75000"/>
                  </a:schemeClr>
                </a:solidFill>
              </a:rPr>
              <a:t>对</a:t>
            </a:r>
            <a:r>
              <a:rPr lang="en-US" altLang="zh-CN" sz="3600" smtClean="0">
                <a:solidFill>
                  <a:schemeClr val="tx2">
                    <a:lumMod val="75000"/>
                  </a:schemeClr>
                </a:solidFill>
              </a:rPr>
              <a:t>session</a:t>
            </a:r>
            <a:r>
              <a:rPr lang="zh-CN" altLang="en-US" sz="3600" smtClean="0">
                <a:solidFill>
                  <a:schemeClr val="tx2">
                    <a:lumMod val="75000"/>
                  </a:schemeClr>
                </a:solidFill>
              </a:rPr>
              <a:t>变量赋值</a:t>
            </a:r>
            <a:endParaRPr lang="zh-CN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5"/>
            <a:ext cx="2088143" cy="769868"/>
          </a:xfrm>
        </p:spPr>
        <p:txBody>
          <a:bodyPr>
            <a:no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67704" y="6689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获取页面提交的数据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94340" y="923026"/>
            <a:ext cx="99405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&lt;form  method="post" name="frmLogin" id="frmLogin</a:t>
            </a:r>
            <a:r>
              <a:rPr lang="zh-CN" altLang="en-US" smtClean="0"/>
              <a:t>"　</a:t>
            </a:r>
            <a:r>
              <a:rPr lang="en-US" altLang="zh-CN" smtClean="0"/>
              <a:t>action="act.php"</a:t>
            </a:r>
            <a:r>
              <a:rPr lang="zh-CN" altLang="en-US" smtClean="0"/>
              <a:t>&gt;</a:t>
            </a:r>
            <a:endParaRPr lang="zh-CN" altLang="en-US"/>
          </a:p>
          <a:p>
            <a:r>
              <a:rPr lang="zh-CN" altLang="en-US"/>
              <a:t>        用户名</a:t>
            </a:r>
            <a:r>
              <a:rPr lang="zh-CN" altLang="en-US" smtClean="0"/>
              <a:t>：　</a:t>
            </a:r>
            <a:endParaRPr lang="en-US" altLang="zh-CN" smtClean="0"/>
          </a:p>
          <a:p>
            <a:r>
              <a:rPr lang="zh-CN" altLang="en-US" smtClean="0"/>
              <a:t>        </a:t>
            </a:r>
            <a:r>
              <a:rPr lang="zh-CN" altLang="en-US"/>
              <a:t>&lt;input type="text" id="username" name="username"  placeholder="请输入用户名" /&gt;</a:t>
            </a:r>
          </a:p>
          <a:p>
            <a:r>
              <a:rPr lang="zh-CN" altLang="en-US"/>
              <a:t>        &lt;br /&gt;</a:t>
            </a:r>
          </a:p>
          <a:p>
            <a:r>
              <a:rPr lang="zh-CN" altLang="en-US"/>
              <a:t>        密　码：</a:t>
            </a:r>
          </a:p>
          <a:p>
            <a:r>
              <a:rPr lang="zh-CN" altLang="en-US"/>
              <a:t>        &lt;input type="password" id="password" name="password"  placeholder="请输入密码"/&gt;</a:t>
            </a:r>
          </a:p>
          <a:p>
            <a:r>
              <a:rPr lang="zh-CN" altLang="en-US"/>
              <a:t>        &lt;br /&gt;</a:t>
            </a:r>
          </a:p>
          <a:p>
            <a:r>
              <a:rPr lang="zh-CN" altLang="en-US"/>
              <a:t>        &lt;input id="btnLogin" name="btnLogin" type="submit" class="button" value="用户登录" /&gt;</a:t>
            </a:r>
          </a:p>
          <a:p>
            <a:r>
              <a:rPr lang="zh-CN" altLang="en-US"/>
              <a:t>        &lt;br </a:t>
            </a:r>
            <a:r>
              <a:rPr lang="zh-CN" altLang="en-US" smtClean="0"/>
              <a:t>/&gt;　</a:t>
            </a:r>
            <a:endParaRPr lang="en-US" altLang="zh-CN" smtClean="0"/>
          </a:p>
          <a:p>
            <a:r>
              <a:rPr lang="zh-CN" altLang="en-US" smtClean="0"/>
              <a:t> &lt;/</a:t>
            </a:r>
            <a:r>
              <a:rPr lang="zh-CN" altLang="en-US"/>
              <a:t>form&gt;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2700954" y="1940943"/>
            <a:ext cx="2467155" cy="327804"/>
          </a:xfrm>
          <a:prstGeom prst="wedgeRoundRectCallout">
            <a:avLst>
              <a:gd name="adj1" fmla="val -27210"/>
              <a:gd name="adj2" fmla="val -1179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$_POST["username</a:t>
            </a:r>
            <a:r>
              <a:rPr lang="zh-CN" altLang="en-US" smtClean="0"/>
              <a:t>"]</a:t>
            </a:r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3520127" y="3286664"/>
            <a:ext cx="2467155" cy="327804"/>
          </a:xfrm>
          <a:prstGeom prst="wedgeRoundRectCallout">
            <a:avLst>
              <a:gd name="adj1" fmla="val -30707"/>
              <a:gd name="adj2" fmla="val -2652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$_POST</a:t>
            </a:r>
            <a:r>
              <a:rPr lang="zh-CN" altLang="en-US" smtClean="0"/>
              <a:t>["</a:t>
            </a:r>
            <a:r>
              <a:rPr lang="zh-CN" altLang="en-US"/>
              <a:t> password </a:t>
            </a:r>
            <a:r>
              <a:rPr lang="zh-CN" altLang="en-US" smtClean="0"/>
              <a:t>"]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5"/>
            <a:ext cx="2088143" cy="769868"/>
          </a:xfrm>
        </p:spPr>
        <p:txBody>
          <a:bodyPr>
            <a:no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67704" y="6689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数据库操作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270294" y="83676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&lt;?php </a:t>
            </a:r>
          </a:p>
          <a:p>
            <a:r>
              <a:rPr lang="zh-CN" altLang="en-US"/>
              <a:t>//目前使用的是php5.3，不支持使用mysqli方法，2015.09.12</a:t>
            </a:r>
          </a:p>
          <a:p>
            <a:r>
              <a:rPr lang="zh-CN" altLang="en-US"/>
              <a:t>//本机开发使用3306端口</a:t>
            </a:r>
          </a:p>
          <a:p>
            <a:r>
              <a:rPr lang="zh-CN" altLang="en-US"/>
              <a:t>$edai_host="localhost:3306"; </a:t>
            </a:r>
          </a:p>
          <a:p>
            <a:r>
              <a:rPr lang="zh-CN" altLang="en-US"/>
              <a:t>$mysqli=new mysqli($edai_host,"root","edaiedai","edai");</a:t>
            </a:r>
          </a:p>
          <a:p>
            <a:r>
              <a:rPr lang="zh-CN" altLang="en-US"/>
              <a:t>/* check connection */</a:t>
            </a:r>
          </a:p>
          <a:p>
            <a:r>
              <a:rPr lang="zh-CN" altLang="en-US"/>
              <a:t>if ($mysqli-&gt;connect_errno) {</a:t>
            </a:r>
          </a:p>
          <a:p>
            <a:r>
              <a:rPr lang="zh-CN" altLang="en-US"/>
              <a:t>    printf("Connect failed: %s\n", $mysqli-&gt;connect_error);</a:t>
            </a:r>
          </a:p>
          <a:p>
            <a:r>
              <a:rPr lang="zh-CN" altLang="en-US"/>
              <a:t>    exit();</a:t>
            </a:r>
          </a:p>
          <a:p>
            <a:r>
              <a:rPr lang="zh-CN" altLang="en-US"/>
              <a:t>} </a:t>
            </a:r>
          </a:p>
          <a:p>
            <a:r>
              <a:rPr lang="zh-CN" altLang="en-US"/>
              <a:t>$mysqli-&gt;query("SET NAMES 'UTF8'");  </a:t>
            </a:r>
          </a:p>
          <a:p>
            <a:r>
              <a:rPr lang="zh-CN" altLang="en-US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789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5"/>
            <a:ext cx="2088143" cy="769868"/>
          </a:xfrm>
        </p:spPr>
        <p:txBody>
          <a:bodyPr>
            <a:no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67704" y="6689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数据库操作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580845" y="750499"/>
            <a:ext cx="77867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&lt;?php </a:t>
            </a:r>
          </a:p>
          <a:p>
            <a:r>
              <a:rPr lang="en-US" altLang="zh-CN"/>
              <a:t>//</a:t>
            </a:r>
            <a:r>
              <a:rPr lang="zh-CN" altLang="en-US"/>
              <a:t>读取表中纪录条数  </a:t>
            </a:r>
          </a:p>
          <a:p>
            <a:r>
              <a:rPr lang="en-US" altLang="zh-CN"/>
              <a:t>$sql = sprintf("select * from `ed_user` where `ed_uid` =  '%s'  and `ed_upwd` =  '%s'", $_POST["username"],$_POST["password</a:t>
            </a:r>
            <a:r>
              <a:rPr lang="en-US" altLang="zh-CN" smtClean="0"/>
              <a:t>"]); </a:t>
            </a:r>
            <a:endParaRPr lang="en-US" altLang="zh-CN"/>
          </a:p>
          <a:p>
            <a:r>
              <a:rPr lang="en-US" altLang="zh-CN"/>
              <a:t>// Select queries return a resultset </a:t>
            </a:r>
          </a:p>
          <a:p>
            <a:r>
              <a:rPr lang="en-US" altLang="zh-CN"/>
              <a:t>if ($result = $mysqli-&gt;query($sql)) {  </a:t>
            </a:r>
          </a:p>
          <a:p>
            <a:r>
              <a:rPr lang="en-US" altLang="zh-CN"/>
              <a:t>	if($result-&gt;num_rows &gt;0 )</a:t>
            </a:r>
          </a:p>
          <a:p>
            <a:r>
              <a:rPr lang="en-US" altLang="zh-CN"/>
              <a:t>	{	//</a:t>
            </a:r>
            <a:r>
              <a:rPr lang="zh-CN" altLang="en-US"/>
              <a:t>用户登录成功</a:t>
            </a:r>
          </a:p>
          <a:p>
            <a:r>
              <a:rPr lang="zh-CN" altLang="en-US"/>
              <a:t>		</a:t>
            </a:r>
            <a:r>
              <a:rPr lang="en-US" altLang="zh-CN"/>
              <a:t>$_SESSION["ed_uid"]=$_POST["username"];</a:t>
            </a:r>
          </a:p>
          <a:p>
            <a:r>
              <a:rPr lang="en-US" altLang="zh-CN"/>
              <a:t>		echo json_encode("</a:t>
            </a:r>
            <a:r>
              <a:rPr lang="zh-CN" altLang="en-US"/>
              <a:t>登录成功</a:t>
            </a:r>
            <a:r>
              <a:rPr lang="en-US" altLang="zh-CN"/>
              <a:t>");</a:t>
            </a:r>
          </a:p>
          <a:p>
            <a:r>
              <a:rPr lang="en-US" altLang="zh-CN"/>
              <a:t>	}else</a:t>
            </a:r>
          </a:p>
          <a:p>
            <a:r>
              <a:rPr lang="en-US" altLang="zh-CN"/>
              <a:t>	{</a:t>
            </a:r>
          </a:p>
          <a:p>
            <a:r>
              <a:rPr lang="en-US" altLang="zh-CN"/>
              <a:t>		echo json_encode("</a:t>
            </a:r>
            <a:r>
              <a:rPr lang="zh-CN" altLang="en-US"/>
              <a:t>登录不能匹配成功</a:t>
            </a:r>
            <a:r>
              <a:rPr lang="en-US" altLang="zh-CN"/>
              <a:t>");</a:t>
            </a:r>
          </a:p>
          <a:p>
            <a:r>
              <a:rPr lang="en-US" altLang="zh-CN"/>
              <a:t>	} </a:t>
            </a:r>
          </a:p>
          <a:p>
            <a:r>
              <a:rPr lang="en-US" altLang="zh-CN"/>
              <a:t>    $result-&gt;close();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$mysqli-&gt;close();  </a:t>
            </a:r>
          </a:p>
          <a:p>
            <a:r>
              <a:rPr lang="en-US" altLang="zh-CN"/>
              <a:t>?&gt;</a:t>
            </a:r>
            <a:endParaRPr lang="zh-CN" altLang="en-US"/>
          </a:p>
        </p:txBody>
      </p:sp>
      <p:sp>
        <p:nvSpPr>
          <p:cNvPr id="3" name="椭圆形标注 2"/>
          <p:cNvSpPr/>
          <p:nvPr/>
        </p:nvSpPr>
        <p:spPr>
          <a:xfrm>
            <a:off x="6142008" y="590115"/>
            <a:ext cx="2156603" cy="600330"/>
          </a:xfrm>
          <a:prstGeom prst="wedgeEllipseCallout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构造</a:t>
            </a:r>
            <a:r>
              <a:rPr lang="en-US" altLang="zh-CN" smtClean="0"/>
              <a:t>SQL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7" name="椭圆形标注 6"/>
          <p:cNvSpPr/>
          <p:nvPr/>
        </p:nvSpPr>
        <p:spPr>
          <a:xfrm>
            <a:off x="4655389" y="2208362"/>
            <a:ext cx="2245743" cy="669985"/>
          </a:xfrm>
          <a:prstGeom prst="wedgeEllipseCallout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登录信息写入</a:t>
            </a:r>
            <a:r>
              <a:rPr lang="en-US" altLang="zh-CN" smtClean="0"/>
              <a:t>Session</a:t>
            </a:r>
            <a:endParaRPr lang="zh-CN" altLang="en-US"/>
          </a:p>
        </p:txBody>
      </p:sp>
      <p:sp>
        <p:nvSpPr>
          <p:cNvPr id="8" name="椭圆形标注 7"/>
          <p:cNvSpPr/>
          <p:nvPr/>
        </p:nvSpPr>
        <p:spPr>
          <a:xfrm>
            <a:off x="3658150" y="4597878"/>
            <a:ext cx="2245743" cy="669985"/>
          </a:xfrm>
          <a:prstGeom prst="wedgeEllipseCallout">
            <a:avLst>
              <a:gd name="adj1" fmla="val -36966"/>
              <a:gd name="adj2" fmla="val -218187"/>
            </a:avLst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返回处理结果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3865185" cy="657724"/>
          </a:xfrm>
        </p:spPr>
        <p:txBody>
          <a:bodyPr>
            <a:noAutofit/>
          </a:bodyPr>
          <a:lstStyle/>
          <a:p>
            <a:r>
              <a:rPr lang="en-US" altLang="zh-CN"/>
              <a:t>Ajax</a:t>
            </a:r>
            <a:r>
              <a:rPr lang="zh-CN" altLang="en-US"/>
              <a:t>与</a:t>
            </a:r>
            <a:r>
              <a:rPr lang="en-US" altLang="zh-CN"/>
              <a:t>JavaScript</a:t>
            </a:r>
            <a:endParaRPr lang="zh-CN" altLang="en-US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4282854" cy="586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Ajax</a:t>
            </a:r>
            <a:r>
              <a:rPr lang="zh-CN" altLang="en-US" sz="2800" smtClean="0"/>
              <a:t>基本原理</a:t>
            </a:r>
          </a:p>
        </p:txBody>
      </p:sp>
      <p:sp>
        <p:nvSpPr>
          <p:cNvPr id="2" name="矩形 1"/>
          <p:cNvSpPr/>
          <p:nvPr/>
        </p:nvSpPr>
        <p:spPr>
          <a:xfrm>
            <a:off x="701614" y="1673850"/>
            <a:ext cx="88041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333333"/>
                </a:solidFill>
                <a:latin typeface="arial" panose="020B0604020202020204" pitchFamily="34" charset="0"/>
              </a:rPr>
              <a:t>AJAX </a:t>
            </a:r>
            <a:r>
              <a:rPr lang="zh-CN" altLang="en-US" sz="3200">
                <a:solidFill>
                  <a:srgbClr val="333333"/>
                </a:solidFill>
                <a:latin typeface="arial" panose="020B0604020202020204" pitchFamily="34" charset="0"/>
              </a:rPr>
              <a:t>可以使网页实现异步</a:t>
            </a:r>
            <a:r>
              <a:rPr lang="zh-CN" altLang="en-US" sz="3200" smtClean="0">
                <a:solidFill>
                  <a:srgbClr val="333333"/>
                </a:solidFill>
                <a:latin typeface="arial" panose="020B0604020202020204" pitchFamily="34" charset="0"/>
              </a:rPr>
              <a:t>更新，在</a:t>
            </a:r>
            <a:r>
              <a:rPr lang="zh-CN" altLang="en-US" sz="3200">
                <a:solidFill>
                  <a:srgbClr val="333333"/>
                </a:solidFill>
                <a:latin typeface="arial" panose="020B0604020202020204" pitchFamily="34" charset="0"/>
              </a:rPr>
              <a:t>不重新加载整个网页的情况下，对网页的某部分进行更新</a:t>
            </a:r>
            <a:r>
              <a:rPr lang="zh-CN" altLang="en-US" sz="320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sz="320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3200"/>
              <a:t>传统的网页（不使用 </a:t>
            </a:r>
            <a:r>
              <a:rPr lang="en-US" altLang="zh-CN" sz="3200"/>
              <a:t>AJAX</a:t>
            </a:r>
            <a:r>
              <a:rPr lang="zh-CN" altLang="en-US" sz="3200" smtClean="0"/>
              <a:t>）网页数据提交或更新</a:t>
            </a:r>
            <a:r>
              <a:rPr lang="zh-CN" altLang="en-US" sz="3200"/>
              <a:t>内容</a:t>
            </a:r>
            <a:r>
              <a:rPr lang="zh-CN" altLang="en-US" sz="3200" smtClean="0"/>
              <a:t>，要重载</a:t>
            </a:r>
            <a:r>
              <a:rPr lang="zh-CN" altLang="en-US" sz="3200"/>
              <a:t>整个网页页面。</a:t>
            </a:r>
          </a:p>
        </p:txBody>
      </p:sp>
      <p:sp>
        <p:nvSpPr>
          <p:cNvPr id="3" name="矩形 2"/>
          <p:cNvSpPr/>
          <p:nvPr/>
        </p:nvSpPr>
        <p:spPr>
          <a:xfrm>
            <a:off x="900189" y="4495452"/>
            <a:ext cx="6607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920FB"/>
                </a:solidFill>
                <a:latin typeface="arial" panose="020B0604020202020204" pitchFamily="34" charset="0"/>
              </a:rPr>
              <a:t>A</a:t>
            </a:r>
            <a:r>
              <a:rPr lang="en-US" altLang="zh-CN" sz="3200" i="1">
                <a:solidFill>
                  <a:srgbClr val="0920FB"/>
                </a:solidFill>
                <a:latin typeface="arial" panose="020B0604020202020204" pitchFamily="34" charset="0"/>
              </a:rPr>
              <a:t>synchronous </a:t>
            </a:r>
            <a:r>
              <a:rPr lang="en-US" altLang="zh-CN" sz="3200" b="1">
                <a:solidFill>
                  <a:srgbClr val="0920FB"/>
                </a:solidFill>
                <a:latin typeface="arial" panose="020B0604020202020204" pitchFamily="34" charset="0"/>
              </a:rPr>
              <a:t>J</a:t>
            </a:r>
            <a:r>
              <a:rPr lang="en-US" altLang="zh-CN" sz="3200" i="1">
                <a:solidFill>
                  <a:srgbClr val="0920FB"/>
                </a:solidFill>
                <a:latin typeface="arial" panose="020B0604020202020204" pitchFamily="34" charset="0"/>
              </a:rPr>
              <a:t>avascript </a:t>
            </a:r>
            <a:r>
              <a:rPr lang="en-US" altLang="zh-CN" sz="3200" b="1" i="1">
                <a:solidFill>
                  <a:srgbClr val="0920FB"/>
                </a:solidFill>
                <a:latin typeface="arial" panose="020B0604020202020204" pitchFamily="34" charset="0"/>
              </a:rPr>
              <a:t>A</a:t>
            </a:r>
            <a:r>
              <a:rPr lang="en-US" altLang="zh-CN" sz="3200" i="1">
                <a:solidFill>
                  <a:srgbClr val="0920FB"/>
                </a:solidFill>
                <a:latin typeface="arial" panose="020B0604020202020204" pitchFamily="34" charset="0"/>
              </a:rPr>
              <a:t>nd </a:t>
            </a:r>
            <a:r>
              <a:rPr lang="en-US" altLang="zh-CN" sz="3200" b="1">
                <a:solidFill>
                  <a:srgbClr val="0920FB"/>
                </a:solidFill>
                <a:latin typeface="arial" panose="020B0604020202020204" pitchFamily="34" charset="0"/>
              </a:rPr>
              <a:t>X</a:t>
            </a:r>
            <a:r>
              <a:rPr lang="en-US" altLang="zh-CN" sz="3200" i="1">
                <a:solidFill>
                  <a:srgbClr val="0920FB"/>
                </a:solidFill>
                <a:latin typeface="arial" panose="020B0604020202020204" pitchFamily="34" charset="0"/>
              </a:rPr>
              <a:t>ML</a:t>
            </a:r>
            <a:endParaRPr lang="zh-CN" altLang="en-US" sz="3200">
              <a:solidFill>
                <a:srgbClr val="092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3865185" cy="657724"/>
          </a:xfrm>
        </p:spPr>
        <p:txBody>
          <a:bodyPr>
            <a:noAutofit/>
          </a:bodyPr>
          <a:lstStyle/>
          <a:p>
            <a:r>
              <a:rPr lang="en-US" altLang="zh-CN"/>
              <a:t>Ajax</a:t>
            </a:r>
            <a:r>
              <a:rPr lang="zh-CN" altLang="en-US"/>
              <a:t>与</a:t>
            </a:r>
            <a:r>
              <a:rPr lang="en-US" altLang="zh-CN"/>
              <a:t>JavaScript</a:t>
            </a:r>
            <a:endParaRPr lang="zh-CN" altLang="en-US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4282854" cy="586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Ajax</a:t>
            </a:r>
            <a:r>
              <a:rPr lang="zh-CN" altLang="en-US" sz="2800" smtClean="0"/>
              <a:t>基本原理</a:t>
            </a:r>
          </a:p>
        </p:txBody>
      </p:sp>
      <p:sp>
        <p:nvSpPr>
          <p:cNvPr id="2" name="矩形 1"/>
          <p:cNvSpPr/>
          <p:nvPr/>
        </p:nvSpPr>
        <p:spPr>
          <a:xfrm>
            <a:off x="701614" y="1673850"/>
            <a:ext cx="88041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rgbClr val="333333"/>
                </a:solidFill>
                <a:latin typeface="arial" panose="020B0604020202020204" pitchFamily="34" charset="0"/>
              </a:rPr>
              <a:t>XMLHTTPRequest</a:t>
            </a:r>
            <a:r>
              <a:rPr lang="zh-CN" altLang="en-US" sz="3200" smtClean="0">
                <a:solidFill>
                  <a:srgbClr val="333333"/>
                </a:solidFill>
                <a:latin typeface="arial" panose="020B0604020202020204" pitchFamily="34" charset="0"/>
              </a:rPr>
              <a:t>是在</a:t>
            </a:r>
            <a:r>
              <a:rPr lang="en-US" altLang="zh-CN" sz="3200" smtClean="0">
                <a:solidFill>
                  <a:srgbClr val="333333"/>
                </a:solidFill>
                <a:latin typeface="arial" panose="020B0604020202020204" pitchFamily="34" charset="0"/>
              </a:rPr>
              <a:t>IE5</a:t>
            </a:r>
            <a:r>
              <a:rPr lang="zh-CN" altLang="en-US" sz="3200" smtClean="0">
                <a:solidFill>
                  <a:srgbClr val="333333"/>
                </a:solidFill>
                <a:latin typeface="arial" panose="020B0604020202020204" pitchFamily="34" charset="0"/>
              </a:rPr>
              <a:t>以后的浏览器中支持的对象</a:t>
            </a:r>
            <a:r>
              <a:rPr lang="zh-CN" altLang="en-US" sz="3200" smtClean="0"/>
              <a:t>。</a:t>
            </a:r>
            <a:r>
              <a:rPr lang="en-US" altLang="zh-CN" sz="3200" smtClean="0"/>
              <a:t>responseText</a:t>
            </a:r>
            <a:r>
              <a:rPr lang="zh-CN" altLang="en-US" sz="3200" smtClean="0"/>
              <a:t>与</a:t>
            </a:r>
            <a:r>
              <a:rPr lang="en-US" altLang="zh-CN" sz="3200" smtClean="0"/>
              <a:t>responseXML</a:t>
            </a:r>
            <a:r>
              <a:rPr lang="zh-CN" altLang="en-US" sz="3200" smtClean="0"/>
              <a:t>是浏览器动态返回的内容。</a:t>
            </a:r>
            <a:endParaRPr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4701396" y="718039"/>
            <a:ext cx="3736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920FB"/>
                </a:solidFill>
                <a:latin typeface="arial" panose="020B0604020202020204" pitchFamily="34" charset="0"/>
              </a:rPr>
              <a:t>XMLHTTPRequest</a:t>
            </a:r>
            <a:endParaRPr lang="zh-CN" altLang="en-US" sz="3200">
              <a:solidFill>
                <a:srgbClr val="092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4339637" cy="649097"/>
          </a:xfrm>
        </p:spPr>
        <p:txBody>
          <a:bodyPr>
            <a:noAutofit/>
          </a:bodyPr>
          <a:lstStyle/>
          <a:p>
            <a:r>
              <a:rPr lang="zh-CN" altLang="en-US" smtClean="0"/>
              <a:t>传统的网页提交方式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50845" y="297784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smtClean="0"/>
              <a:t>传统</a:t>
            </a:r>
            <a:r>
              <a:rPr lang="zh-CN" altLang="en-US" sz="2800"/>
              <a:t>的网页（不使用 </a:t>
            </a:r>
            <a:r>
              <a:rPr lang="en-US" altLang="zh-CN" sz="2800"/>
              <a:t>AJAX</a:t>
            </a:r>
            <a:r>
              <a:rPr lang="zh-CN" altLang="en-US" sz="2800" smtClean="0"/>
              <a:t>）更新内容或数据提交时，必须</a:t>
            </a:r>
            <a:r>
              <a:rPr lang="zh-CN" altLang="en-US" sz="2800"/>
              <a:t>重载整个网页</a:t>
            </a:r>
            <a:r>
              <a:rPr lang="zh-CN" altLang="en-US" sz="2800" smtClean="0"/>
              <a:t>页面，页面会出现短暂的空白状态。</a:t>
            </a:r>
            <a:endParaRPr lang="zh-CN" altLang="en-US" sz="2800"/>
          </a:p>
        </p:txBody>
      </p:sp>
      <p:sp>
        <p:nvSpPr>
          <p:cNvPr id="7" name="圆角矩形 6"/>
          <p:cNvSpPr/>
          <p:nvPr/>
        </p:nvSpPr>
        <p:spPr>
          <a:xfrm>
            <a:off x="422044" y="1241827"/>
            <a:ext cx="2347035" cy="1233955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99922" y="189080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72459" y="3195237"/>
            <a:ext cx="2347035" cy="1394925"/>
          </a:xfrm>
          <a:prstGeom prst="roundRect">
            <a:avLst>
              <a:gd name="adj" fmla="val 4898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91961" y="3477592"/>
            <a:ext cx="1708030" cy="293159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响应页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55119" y="1374613"/>
            <a:ext cx="1880884" cy="383407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数据提交页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996333" y="3960587"/>
            <a:ext cx="1899286" cy="293159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数据查询更新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65245" y="1249387"/>
            <a:ext cx="2347035" cy="1233955"/>
          </a:xfrm>
          <a:prstGeom prst="roundRect">
            <a:avLst>
              <a:gd name="adj" fmla="val 4898"/>
            </a:avLst>
          </a:prstGeom>
          <a:solidFill>
            <a:srgbClr val="92D050"/>
          </a:soli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343123" y="189836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数据显示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98320" y="1382173"/>
            <a:ext cx="1880884" cy="383407"/>
          </a:xfrm>
          <a:prstGeom prst="ellipse">
            <a:avLst/>
          </a:prstGeom>
          <a:solidFill>
            <a:srgbClr val="00B0F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返回页</a:t>
            </a: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5400000">
            <a:off x="1903621" y="2653365"/>
            <a:ext cx="564108" cy="378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400000" flipH="1">
            <a:off x="3570078" y="2636927"/>
            <a:ext cx="541222" cy="378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>
          <a:xfrm>
            <a:off x="327804" y="4872517"/>
            <a:ext cx="1600057" cy="2811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提交页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1927862" y="4872517"/>
            <a:ext cx="1723484" cy="28113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空白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3651346" y="4881142"/>
            <a:ext cx="1591063" cy="2725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显示页</a:t>
            </a:r>
            <a:endParaRPr lang="zh-CN" altLang="en-US">
              <a:solidFill>
                <a:srgbClr val="092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80736" y="1135615"/>
            <a:ext cx="2600488" cy="2327751"/>
          </a:xfrm>
          <a:prstGeom prst="roundRect">
            <a:avLst>
              <a:gd name="adj" fmla="val 89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4339637" cy="649097"/>
          </a:xfrm>
        </p:spPr>
        <p:txBody>
          <a:bodyPr>
            <a:noAutofit/>
          </a:bodyPr>
          <a:lstStyle/>
          <a:p>
            <a:r>
              <a:rPr lang="en-US" altLang="zh-CN" smtClean="0"/>
              <a:t>Ajax</a:t>
            </a:r>
            <a:r>
              <a:rPr lang="zh-CN" altLang="en-US" smtClean="0"/>
              <a:t>的网页提交方式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74136" y="180798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smtClean="0"/>
              <a:t>使用 </a:t>
            </a:r>
            <a:r>
              <a:rPr lang="en-US" altLang="zh-CN" sz="2800" smtClean="0"/>
              <a:t>AJAX</a:t>
            </a:r>
            <a:r>
              <a:rPr lang="zh-CN" altLang="en-US" sz="2800" smtClean="0"/>
              <a:t>更新内容或数据提交时，浏览器不必重载</a:t>
            </a:r>
            <a:r>
              <a:rPr lang="zh-CN" altLang="en-US" sz="2800"/>
              <a:t>整个网页页面</a:t>
            </a:r>
            <a:r>
              <a:rPr lang="zh-CN" altLang="en-US" sz="2800" smtClean="0"/>
              <a:t>。处理后的结果更新数据显示并不改变页面其它区域内容。</a:t>
            </a:r>
            <a:endParaRPr lang="zh-CN" altLang="en-US" sz="2800"/>
          </a:p>
        </p:txBody>
      </p:sp>
      <p:sp>
        <p:nvSpPr>
          <p:cNvPr id="7" name="圆角矩形 6"/>
          <p:cNvSpPr/>
          <p:nvPr/>
        </p:nvSpPr>
        <p:spPr>
          <a:xfrm>
            <a:off x="422044" y="1241828"/>
            <a:ext cx="2347035" cy="1544504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99922" y="183042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22044" y="3765180"/>
            <a:ext cx="2347035" cy="1394925"/>
          </a:xfrm>
          <a:prstGeom prst="roundRect">
            <a:avLst>
              <a:gd name="adj" fmla="val 4898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41546" y="4047535"/>
            <a:ext cx="1708030" cy="293159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响应页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68773" y="1324142"/>
            <a:ext cx="2053575" cy="383407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提交</a:t>
            </a:r>
            <a:r>
              <a:rPr lang="en-US" altLang="zh-CN" smtClean="0"/>
              <a:t>/</a:t>
            </a:r>
            <a:r>
              <a:rPr lang="zh-CN" altLang="en-US" smtClean="0"/>
              <a:t>返回页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45918" y="4530530"/>
            <a:ext cx="1899286" cy="293159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数据查询更新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99922" y="2281927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数据显示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 rot="5400000">
            <a:off x="721907" y="2869229"/>
            <a:ext cx="229059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400000" flipH="1">
            <a:off x="2089227" y="2838881"/>
            <a:ext cx="205372" cy="19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>
          <a:xfrm>
            <a:off x="368994" y="5349941"/>
            <a:ext cx="1600057" cy="2811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提交页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3580398" y="5358566"/>
            <a:ext cx="1591063" cy="2725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显示页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430189" y="3128465"/>
            <a:ext cx="2338889" cy="28113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920FB"/>
                </a:solidFill>
              </a:rPr>
              <a:t>Ajax/JavaScript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 rot="5400000">
            <a:off x="687076" y="3483008"/>
            <a:ext cx="229059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5400000" flipH="1">
            <a:off x="2089226" y="3457223"/>
            <a:ext cx="205372" cy="19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1969049" y="5354283"/>
            <a:ext cx="1600057" cy="2811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数据外理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41939" y="3801293"/>
            <a:ext cx="6333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0920FB"/>
                </a:solidFill>
              </a:rPr>
              <a:t>Ajax</a:t>
            </a:r>
            <a:r>
              <a:rPr lang="zh-CN" altLang="en-US" sz="3200" smtClean="0">
                <a:solidFill>
                  <a:srgbClr val="0920FB"/>
                </a:solidFill>
              </a:rPr>
              <a:t>方式与回调函数工作方式相同</a:t>
            </a:r>
            <a:endParaRPr lang="zh-CN" altLang="en-US" sz="3200">
              <a:solidFill>
                <a:srgbClr val="092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18627" y="192595"/>
            <a:ext cx="5616346" cy="649097"/>
          </a:xfrm>
        </p:spPr>
        <p:txBody>
          <a:bodyPr>
            <a:noAutofit/>
          </a:bodyPr>
          <a:lstStyle/>
          <a:p>
            <a:r>
              <a:rPr lang="en-US" altLang="zh-CN" smtClean="0"/>
              <a:t>Ajax</a:t>
            </a:r>
            <a:r>
              <a:rPr lang="zh-CN" altLang="en-US" smtClean="0"/>
              <a:t>的</a:t>
            </a:r>
            <a:r>
              <a:rPr lang="en-US" altLang="zh-CN" smtClean="0"/>
              <a:t>POST</a:t>
            </a:r>
            <a:r>
              <a:rPr lang="zh-CN" altLang="en-US" smtClean="0"/>
              <a:t>回调函数调用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95887" y="5750862"/>
            <a:ext cx="6333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0920FB"/>
                </a:solidFill>
              </a:rPr>
              <a:t>Ajax</a:t>
            </a:r>
            <a:r>
              <a:rPr lang="zh-CN" altLang="en-US" sz="3200" smtClean="0">
                <a:solidFill>
                  <a:srgbClr val="0920FB"/>
                </a:solidFill>
              </a:rPr>
              <a:t>方式与回调函数工作方式相同</a:t>
            </a:r>
            <a:endParaRPr lang="zh-CN" altLang="en-US" sz="3200">
              <a:solidFill>
                <a:srgbClr val="0920FB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60713"/>
              </p:ext>
            </p:extLst>
          </p:nvPr>
        </p:nvGraphicFramePr>
        <p:xfrm>
          <a:off x="439796" y="1748206"/>
          <a:ext cx="6513095" cy="37640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37246"/>
                <a:gridCol w="5175849"/>
              </a:tblGrid>
              <a:tr h="487935">
                <a:tc gridSpan="2"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$.</a:t>
                      </a:r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post(url,parameters,callback,type)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7935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</a:tr>
              <a:tr h="48793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处理提交数据的页面。</a:t>
                      </a:r>
                      <a:endParaRPr lang="zh-CN" alt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</a:tr>
              <a:tr h="90616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parameter</a:t>
                      </a: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需要传递到服务器端的参数。 参数形式为“键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值”。</a:t>
                      </a: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</a:tr>
              <a:tr h="90616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callback</a:t>
                      </a: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回调函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r>
                        <a:rPr lang="en-US" altLang="zh-CN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页面提交数据处理完成后调用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。该函数</a:t>
                      </a:r>
                      <a:r>
                        <a:rPr lang="zh-CN" altLang="en-US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参数为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响应体和状态。</a:t>
                      </a: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</a:tr>
              <a:tr h="487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请求返回的数据格式，如：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endParaRPr lang="zh-CN" alt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7040" y="102075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F67A1"/>
                </a:solidFill>
                <a:latin typeface="Consolas" panose="020B0609020204030204" pitchFamily="49" charset="0"/>
              </a:rPr>
              <a:t>jQuery.post( url, [data], [callback], [type] 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86434431"/>
              </p:ext>
            </p:extLst>
          </p:nvPr>
        </p:nvGraphicFramePr>
        <p:xfrm>
          <a:off x="676385" y="888521"/>
          <a:ext cx="6095351" cy="4304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4"/>
            <a:ext cx="2950785" cy="821627"/>
          </a:xfrm>
        </p:spPr>
        <p:txBody>
          <a:bodyPr>
            <a:no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WAMP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8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5504203" cy="649097"/>
          </a:xfrm>
        </p:spPr>
        <p:txBody>
          <a:bodyPr>
            <a:noAutofit/>
          </a:bodyPr>
          <a:lstStyle/>
          <a:p>
            <a:r>
              <a:rPr lang="en-US" altLang="zh-CN" smtClean="0"/>
              <a:t>PHP+Ajax+JS</a:t>
            </a:r>
            <a:r>
              <a:rPr lang="zh-CN" altLang="en-US" smtClean="0"/>
              <a:t>页面设计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8104" y="1478428"/>
            <a:ext cx="2347035" cy="2530107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33751" y="3045241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33751" y="2085865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Ajax.js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3751" y="3500481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991941" y="1655895"/>
            <a:ext cx="2347035" cy="2352640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217271" y="1794489"/>
            <a:ext cx="1896373" cy="415090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login.js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52117" y="2560327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login.js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33751" y="1604666"/>
            <a:ext cx="1896373" cy="415090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login.php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030447" y="2326091"/>
            <a:ext cx="2270020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$.post(url,callback)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111828" y="1655895"/>
            <a:ext cx="2480746" cy="2352640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189058" y="1765495"/>
            <a:ext cx="2212283" cy="415090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login.act.php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189058" y="2752030"/>
            <a:ext cx="2335209" cy="33343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$mysqli-&gt;query($sql</a:t>
            </a:r>
            <a:r>
              <a:rPr lang="en-US" altLang="zh-CN" smtClean="0"/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6495690" y="3510952"/>
            <a:ext cx="327804" cy="189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3356068" y="3381629"/>
            <a:ext cx="327804" cy="189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 flipH="1">
            <a:off x="6564306" y="2077246"/>
            <a:ext cx="309114" cy="226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箭头 22"/>
          <p:cNvSpPr/>
          <p:nvPr/>
        </p:nvSpPr>
        <p:spPr>
          <a:xfrm flipH="1">
            <a:off x="3421157" y="1889030"/>
            <a:ext cx="309114" cy="226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189058" y="2268942"/>
            <a:ext cx="2335209" cy="33343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$_</a:t>
            </a:r>
            <a:r>
              <a:rPr lang="en-US" altLang="zh-CN"/>
              <a:t>POST["username"];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4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88189" y="174350"/>
            <a:ext cx="4281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0920FB"/>
                </a:solidFill>
              </a:rPr>
              <a:t>Ajax</a:t>
            </a:r>
            <a:r>
              <a:rPr lang="zh-CN" altLang="en-US" sz="3200" smtClean="0">
                <a:solidFill>
                  <a:srgbClr val="0920FB"/>
                </a:solidFill>
              </a:rPr>
              <a:t>中的回调函数举例</a:t>
            </a:r>
            <a:endParaRPr lang="zh-CN" altLang="en-US" sz="3200">
              <a:solidFill>
                <a:srgbClr val="0920F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2924" y="75912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/>
              <a:t>var url = 'login.act.php';</a:t>
            </a:r>
          </a:p>
          <a:p>
            <a:r>
              <a:rPr lang="zh-CN" altLang="en-US" sz="2400" smtClean="0"/>
              <a:t>$.</a:t>
            </a:r>
            <a:r>
              <a:rPr lang="zh-CN" altLang="en-US" sz="2400"/>
              <a:t>post(url, $("#frmLogin").serialize(),function(data</a:t>
            </a:r>
            <a:r>
              <a:rPr lang="zh-CN" altLang="en-US" sz="2400" smtClean="0"/>
              <a:t>){</a:t>
            </a:r>
            <a:endParaRPr lang="en-US" altLang="zh-CN" sz="2400" smtClean="0"/>
          </a:p>
          <a:p>
            <a:r>
              <a:rPr lang="zh-CN" altLang="en-US" sz="2400" smtClean="0"/>
              <a:t>$('#</a:t>
            </a:r>
            <a:r>
              <a:rPr lang="zh-CN" altLang="en-US" sz="2400"/>
              <a:t>btnLogin').attr('disabled',false)</a:t>
            </a:r>
            <a:r>
              <a:rPr lang="zh-CN" altLang="en-US" sz="2400" smtClean="0"/>
              <a:t>;  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r>
              <a:rPr lang="zh-CN" altLang="en-US" sz="2400" smtClean="0"/>
              <a:t>//</a:t>
            </a:r>
            <a:r>
              <a:rPr lang="zh-CN" altLang="en-US" sz="2400"/>
              <a:t>alert(data);</a:t>
            </a:r>
          </a:p>
          <a:p>
            <a:r>
              <a:rPr lang="zh-CN" altLang="en-US" sz="2400" smtClean="0"/>
              <a:t>   if</a:t>
            </a:r>
            <a:r>
              <a:rPr lang="zh-CN" altLang="en-US" sz="2400"/>
              <a:t>(data=="账号或密码错误"||data=="账号不存在！")</a:t>
            </a:r>
          </a:p>
          <a:p>
            <a:r>
              <a:rPr lang="zh-CN" altLang="en-US" sz="2400" smtClean="0"/>
              <a:t>   { alert</a:t>
            </a:r>
            <a:r>
              <a:rPr lang="zh-CN" altLang="en-US" sz="2400"/>
              <a:t>(data)</a:t>
            </a:r>
            <a:r>
              <a:rPr lang="zh-CN" altLang="en-US" sz="2400" smtClean="0"/>
              <a:t>;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   </a:t>
            </a:r>
            <a:r>
              <a:rPr lang="zh-CN" altLang="en-US" sz="2400" smtClean="0"/>
              <a:t>return </a:t>
            </a:r>
            <a:r>
              <a:rPr lang="zh-CN" altLang="en-US" sz="2400"/>
              <a:t>false</a:t>
            </a:r>
            <a:r>
              <a:rPr lang="zh-CN" altLang="en-US" sz="2400" smtClean="0"/>
              <a:t>;</a:t>
            </a:r>
            <a:endParaRPr lang="en-US" altLang="zh-CN" sz="2400" smtClean="0"/>
          </a:p>
          <a:p>
            <a:r>
              <a:rPr lang="zh-CN" altLang="en-US" sz="2400" smtClean="0"/>
              <a:t>   } else</a:t>
            </a:r>
            <a:endParaRPr lang="zh-CN" altLang="en-US" sz="2400"/>
          </a:p>
          <a:p>
            <a:r>
              <a:rPr lang="zh-CN" altLang="en-US" sz="2400" smtClean="0"/>
              <a:t>   {</a:t>
            </a:r>
            <a:endParaRPr lang="en-US" altLang="zh-CN" sz="2400" smtClean="0"/>
          </a:p>
          <a:p>
            <a:r>
              <a:rPr lang="zh-CN" altLang="en-US" sz="2400" smtClean="0"/>
              <a:t>     alert</a:t>
            </a:r>
            <a:r>
              <a:rPr lang="zh-CN" altLang="en-US" sz="2400"/>
              <a:t>(data)</a:t>
            </a:r>
            <a:r>
              <a:rPr lang="zh-CN" altLang="en-US" sz="2400" smtClean="0"/>
              <a:t>;</a:t>
            </a:r>
            <a:endParaRPr lang="en-US" altLang="zh-CN" sz="2400" smtClean="0"/>
          </a:p>
          <a:p>
            <a:r>
              <a:rPr lang="zh-CN" altLang="en-US" sz="2400" smtClean="0"/>
              <a:t>     window</a:t>
            </a:r>
            <a:r>
              <a:rPr lang="zh-CN" altLang="en-US" sz="2400"/>
              <a:t>.location.href = 'index.php'</a:t>
            </a:r>
            <a:r>
              <a:rPr lang="zh-CN" altLang="en-US" sz="2400" smtClean="0"/>
              <a:t>;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 </a:t>
            </a:r>
            <a:r>
              <a:rPr lang="zh-CN" altLang="en-US" sz="2400" smtClean="0"/>
              <a:t>}</a:t>
            </a:r>
            <a:endParaRPr lang="zh-CN" altLang="en-US" sz="2400"/>
          </a:p>
          <a:p>
            <a:r>
              <a:rPr lang="zh-CN" altLang="en-US" sz="2400" smtClean="0"/>
              <a:t>}, </a:t>
            </a:r>
            <a:r>
              <a:rPr lang="zh-CN" altLang="en-US" sz="2400"/>
              <a:t>"json");</a:t>
            </a:r>
          </a:p>
        </p:txBody>
      </p:sp>
    </p:spTree>
    <p:extLst>
      <p:ext uri="{BB962C8B-B14F-4D97-AF65-F5344CB8AC3E}">
        <p14:creationId xmlns:p14="http://schemas.microsoft.com/office/powerpoint/2010/main" val="28290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5504203" cy="649097"/>
          </a:xfrm>
        </p:spPr>
        <p:txBody>
          <a:bodyPr>
            <a:noAutofit/>
          </a:bodyPr>
          <a:lstStyle/>
          <a:p>
            <a:r>
              <a:rPr lang="zh-CN" altLang="en-US" smtClean="0"/>
              <a:t>网页技术中</a:t>
            </a:r>
            <a:r>
              <a:rPr lang="en-US" altLang="zh-CN" smtClean="0"/>
              <a:t>Ajax</a:t>
            </a:r>
            <a:r>
              <a:rPr lang="zh-CN" altLang="en-US" smtClean="0"/>
              <a:t>技术应用</a:t>
            </a:r>
            <a:endParaRPr lang="zh-CN" altLang="en-US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4282854" cy="586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Ajax</a:t>
            </a:r>
            <a:r>
              <a:rPr lang="zh-CN" altLang="en-US" sz="2800" smtClean="0"/>
              <a:t>中的页面提交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39629" y="2190732"/>
            <a:ext cx="2683465" cy="2821216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17507" y="2373007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表单数据提交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29323" y="2878698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17507" y="342652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中国银联支付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17507" y="395323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29323" y="4479942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图片验证码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2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3865185" cy="657724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在线支付网站介绍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2799111" cy="126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/>
              <a:t>基本功能介绍</a:t>
            </a:r>
            <a:endParaRPr lang="en-US" altLang="zh-CN" sz="2800" smtClean="0"/>
          </a:p>
          <a:p>
            <a:r>
              <a:rPr lang="zh-CN" altLang="en-US" sz="2800" smtClean="0"/>
              <a:t>主要技术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992437" y="275668"/>
            <a:ext cx="3759677" cy="2415774"/>
          </a:xfrm>
          <a:prstGeom prst="roundRect">
            <a:avLst>
              <a:gd name="adj" fmla="val 489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55862" y="483304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0618" y="3053374"/>
            <a:ext cx="2347035" cy="2803962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55862" y="971298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55862" y="1483555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55862" y="1995812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935161" y="483303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图片验证码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48496" y="3235649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表单数据提交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676069" y="1104405"/>
            <a:ext cx="978061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802921" y="2208362"/>
            <a:ext cx="414068" cy="65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60312" y="3741340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48496" y="4289168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中国银联支付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48496" y="481587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44952" y="986860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53988" y="1490417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48496" y="534258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9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 flipV="1">
            <a:off x="1069712" y="3079630"/>
            <a:ext cx="2889811" cy="433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4508031" cy="65772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图片验证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码实现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11470" y="1147366"/>
            <a:ext cx="1242660" cy="362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1802" y="1380173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checkcode.php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649228" y="1216265"/>
            <a:ext cx="583444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1802" y="2305779"/>
            <a:ext cx="781268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&lt;form&gt;</a:t>
            </a:r>
          </a:p>
          <a:p>
            <a:r>
              <a:rPr lang="zh-CN" altLang="en-US" sz="2400" smtClean="0"/>
              <a:t>  &lt;</a:t>
            </a:r>
            <a:r>
              <a:rPr lang="zh-CN" altLang="en-US" sz="2400"/>
              <a:t>img id="checkpic" onclick="changing();</a:t>
            </a:r>
            <a:r>
              <a:rPr lang="zh-CN" altLang="en-US" sz="2400" smtClean="0"/>
              <a:t>"</a:t>
            </a:r>
            <a:endParaRPr lang="en-US" altLang="zh-CN" sz="2400" smtClean="0"/>
          </a:p>
          <a:p>
            <a:r>
              <a:rPr lang="zh-CN" altLang="en-US" sz="2400" smtClean="0"/>
              <a:t>      src</a:t>
            </a:r>
            <a:r>
              <a:rPr lang="zh-CN" altLang="en-US" sz="2400"/>
              <a:t>='checkcode.php' title="点击图片刷新验证码"  </a:t>
            </a:r>
            <a:r>
              <a:rPr lang="zh-CN" altLang="en-US" sz="2400" smtClean="0"/>
              <a:t>/&gt;</a:t>
            </a:r>
            <a:endParaRPr lang="en-US" altLang="zh-CN" sz="2400" smtClean="0"/>
          </a:p>
          <a:p>
            <a:r>
              <a:rPr lang="en-US" altLang="zh-CN" sz="2400" smtClean="0"/>
              <a:t>&lt;/form&gt;</a:t>
            </a:r>
          </a:p>
          <a:p>
            <a:endParaRPr lang="en-US" altLang="zh-CN"/>
          </a:p>
        </p:txBody>
      </p:sp>
      <p:sp>
        <p:nvSpPr>
          <p:cNvPr id="23" name="右箭头 22"/>
          <p:cNvSpPr/>
          <p:nvPr/>
        </p:nvSpPr>
        <p:spPr>
          <a:xfrm>
            <a:off x="2649228" y="1650476"/>
            <a:ext cx="583444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411469" y="1640250"/>
            <a:ext cx="2928945" cy="362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$_SESSION['yzm'] = $str; 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7" y="4179627"/>
            <a:ext cx="3089222" cy="521227"/>
          </a:xfrm>
          <a:prstGeom prst="rect">
            <a:avLst/>
          </a:prstGeom>
          <a:ln>
            <a:solidFill>
              <a:srgbClr val="0920FB"/>
            </a:solidFill>
          </a:ln>
        </p:spPr>
      </p:pic>
      <p:sp>
        <p:nvSpPr>
          <p:cNvPr id="25" name="下箭头 24"/>
          <p:cNvSpPr/>
          <p:nvPr/>
        </p:nvSpPr>
        <p:spPr>
          <a:xfrm>
            <a:off x="2803585" y="3637694"/>
            <a:ext cx="241540" cy="44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100" y="110028"/>
            <a:ext cx="2571222" cy="65772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车实现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2799111" cy="126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/>
              <a:t>基本功能介绍</a:t>
            </a:r>
            <a:endParaRPr lang="en-US" altLang="zh-CN" sz="2800" smtClean="0"/>
          </a:p>
          <a:p>
            <a:r>
              <a:rPr lang="zh-CN" altLang="en-US" sz="2800" smtClean="0"/>
              <a:t>主要技术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992437" y="275668"/>
            <a:ext cx="3759677" cy="2415774"/>
          </a:xfrm>
          <a:prstGeom prst="roundRect">
            <a:avLst>
              <a:gd name="adj" fmla="val 489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55862" y="483304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0618" y="3053374"/>
            <a:ext cx="2347035" cy="2803962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55862" y="971298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55862" y="1483555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55862" y="1995812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935161" y="483303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图片验证码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48496" y="3235649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表单数据提交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676069" y="1104405"/>
            <a:ext cx="978061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802921" y="2208362"/>
            <a:ext cx="414068" cy="65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60312" y="3741340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48496" y="4289168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中国银联支付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48496" y="481587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44952" y="986860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53988" y="1490417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48496" y="534258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2627556" y="4161095"/>
            <a:ext cx="1361165" cy="4001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787193" y="2909485"/>
            <a:ext cx="2139154" cy="4001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062377" y="2411500"/>
            <a:ext cx="2587924" cy="4001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684142" y="3552980"/>
            <a:ext cx="1932317" cy="381142"/>
          </a:xfrm>
          <a:prstGeom prst="wedgeRoundRectCallout">
            <a:avLst>
              <a:gd name="adj1" fmla="val -27808"/>
              <a:gd name="adj2" fmla="val -115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文件尺寸限制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970" y="215969"/>
            <a:ext cx="2983683" cy="65772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传网页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80394" y="2403767"/>
            <a:ext cx="9801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 method="post" action="upload.php" enctype="multipart/form-data"&gt;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222" y="2893853"/>
            <a:ext cx="8941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type="hidden" name="MAX_FILE_SIZE" value="2000000"&gt;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3299225" y="1715801"/>
            <a:ext cx="1932317" cy="381142"/>
          </a:xfrm>
          <a:prstGeom prst="wedgeRoundRectCallout">
            <a:avLst>
              <a:gd name="adj1" fmla="val 24871"/>
              <a:gd name="adj2" fmla="val 1220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上传响应页面</a:t>
            </a:r>
            <a:endParaRPr lang="zh-CN" altLang="en-US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155275" y="4177507"/>
            <a:ext cx="61201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&lt;input name="file" type="file"   value="浏览" &gt;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1" name="圆角矩形标注 30"/>
          <p:cNvSpPr/>
          <p:nvPr/>
        </p:nvSpPr>
        <p:spPr>
          <a:xfrm>
            <a:off x="2670355" y="4797982"/>
            <a:ext cx="1932317" cy="381142"/>
          </a:xfrm>
          <a:prstGeom prst="wedgeRoundRectCallout">
            <a:avLst>
              <a:gd name="adj1" fmla="val -27808"/>
              <a:gd name="adj2" fmla="val -115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数据类型为文件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8695" y="232058"/>
            <a:ext cx="3065255" cy="65772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传功能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08161" y="1475446"/>
            <a:ext cx="2913009" cy="2415774"/>
          </a:xfrm>
          <a:prstGeom prst="roundRect">
            <a:avLst>
              <a:gd name="adj" fmla="val 489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9835" y="1623889"/>
            <a:ext cx="257411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判断文件类型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69835" y="2153611"/>
            <a:ext cx="257411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重命名</a:t>
            </a:r>
            <a:r>
              <a:rPr lang="zh-CN" altLang="en-US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避免重名</a:t>
            </a:r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69834" y="2683333"/>
            <a:ext cx="2574115" cy="4199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上传文件移至指定目录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69834" y="3213055"/>
            <a:ext cx="2574115" cy="4199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检测文件并显示图片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5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4508031" cy="65772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登录实现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2799111" cy="126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/>
              <a:t>基本功能介绍</a:t>
            </a:r>
            <a:endParaRPr lang="en-US" altLang="zh-CN" sz="2800" smtClean="0"/>
          </a:p>
          <a:p>
            <a:r>
              <a:rPr lang="zh-CN" altLang="en-US" sz="2800" smtClean="0"/>
              <a:t>主要技术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992437" y="275668"/>
            <a:ext cx="3759677" cy="2415774"/>
          </a:xfrm>
          <a:prstGeom prst="roundRect">
            <a:avLst>
              <a:gd name="adj" fmla="val 489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55862" y="483304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0618" y="3053374"/>
            <a:ext cx="2347035" cy="2803962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55862" y="971298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55862" y="1483555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55862" y="1995812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935161" y="483303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图片验证码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48496" y="3235649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表单数据提交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676069" y="1104405"/>
            <a:ext cx="978061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802921" y="2208362"/>
            <a:ext cx="414068" cy="65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60312" y="3741340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48496" y="4289168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中国银联支付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48496" y="481587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44952" y="986860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53988" y="1490417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48496" y="534258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100" y="110028"/>
            <a:ext cx="3071554" cy="657724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订单支付实现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2799111" cy="126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/>
              <a:t>基本功能介绍</a:t>
            </a:r>
            <a:endParaRPr lang="en-US" altLang="zh-CN" sz="2800" smtClean="0"/>
          </a:p>
          <a:p>
            <a:r>
              <a:rPr lang="zh-CN" altLang="en-US" sz="2800" smtClean="0"/>
              <a:t>主要技术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992437" y="275668"/>
            <a:ext cx="3759677" cy="2415774"/>
          </a:xfrm>
          <a:prstGeom prst="roundRect">
            <a:avLst>
              <a:gd name="adj" fmla="val 489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55862" y="483304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0618" y="3053374"/>
            <a:ext cx="2347035" cy="2803962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55862" y="971298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55862" y="1483555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55862" y="1995812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935161" y="483303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图片验证码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48496" y="3235649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表单数据提交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942272" y="1104405"/>
            <a:ext cx="711858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802921" y="2208362"/>
            <a:ext cx="414068" cy="65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60312" y="3741340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48496" y="4289168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中国银联支付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48496" y="481587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44952" y="986860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53988" y="1490417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48496" y="534258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9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78784" y="274073"/>
            <a:ext cx="2364439" cy="718868"/>
          </a:xfrm>
        </p:spPr>
        <p:txBody>
          <a:bodyPr/>
          <a:lstStyle/>
          <a:p>
            <a:r>
              <a:rPr lang="en-US" altLang="zh-CN" smtClean="0"/>
              <a:t>WAMP</a:t>
            </a:r>
            <a:r>
              <a:rPr lang="zh-CN" altLang="en-US" smtClean="0"/>
              <a:t>简介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41061"/>
            <a:ext cx="2425630" cy="2756185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Windows</a:t>
            </a:r>
          </a:p>
          <a:p>
            <a:r>
              <a:rPr lang="en-US" altLang="zh-CN" sz="2800" smtClean="0"/>
              <a:t>Apache</a:t>
            </a:r>
          </a:p>
          <a:p>
            <a:r>
              <a:rPr lang="en-US" altLang="zh-CN" sz="2800" smtClean="0"/>
              <a:t>Mysql</a:t>
            </a:r>
          </a:p>
          <a:p>
            <a:r>
              <a:rPr lang="en-US" altLang="zh-CN" sz="2800" smtClean="0"/>
              <a:t>php</a:t>
            </a:r>
            <a:endParaRPr lang="zh-CN" altLang="en-US" sz="2800" smtClean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5306219" y="1404374"/>
            <a:ext cx="3292561" cy="231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PHPNOW</a:t>
            </a:r>
          </a:p>
          <a:p>
            <a:r>
              <a:rPr lang="en-US" altLang="zh-CN" sz="2800" smtClean="0"/>
              <a:t>WampServer</a:t>
            </a:r>
          </a:p>
          <a:p>
            <a:r>
              <a:rPr lang="en-US" altLang="zh-CN" sz="2800" smtClean="0"/>
              <a:t>phpStudy</a:t>
            </a:r>
          </a:p>
          <a:p>
            <a:r>
              <a:rPr lang="en-US" altLang="zh-CN" sz="2800" smtClean="0"/>
              <a:t>XAMPP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300" y="5549827"/>
            <a:ext cx="8527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低成本，高可靠性，高性能</a:t>
            </a:r>
            <a:endParaRPr lang="en-US" altLang="zh-CN" sz="3200" smtClean="0"/>
          </a:p>
          <a:p>
            <a:r>
              <a:rPr lang="zh-CN" altLang="en-US" sz="3200" smtClean="0"/>
              <a:t>入门门槛低，易安装，易发布，配置灵活轻松</a:t>
            </a:r>
            <a:endParaRPr lang="zh-CN" altLang="en-US" sz="3200"/>
          </a:p>
        </p:txBody>
      </p:sp>
      <p:sp>
        <p:nvSpPr>
          <p:cNvPr id="6" name="左箭头标注 5"/>
          <p:cNvSpPr/>
          <p:nvPr/>
        </p:nvSpPr>
        <p:spPr>
          <a:xfrm>
            <a:off x="2880592" y="1510532"/>
            <a:ext cx="1786299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4"/>
            </a:avLst>
          </a:prstGeom>
          <a:gradFill flip="none" rotWithShape="1">
            <a:gsLst>
              <a:gs pos="0">
                <a:srgbClr val="37BCFF">
                  <a:tint val="66000"/>
                  <a:satMod val="160000"/>
                </a:srgbClr>
              </a:gs>
              <a:gs pos="50000">
                <a:srgbClr val="37BCFF">
                  <a:tint val="44500"/>
                  <a:satMod val="160000"/>
                </a:srgbClr>
              </a:gs>
              <a:gs pos="100000">
                <a:srgbClr val="37BCFF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OS</a:t>
            </a:r>
            <a:endParaRPr lang="zh-CN" altLang="en-US" dirty="0"/>
          </a:p>
        </p:txBody>
      </p:sp>
      <p:sp>
        <p:nvSpPr>
          <p:cNvPr id="7" name="左箭头标注 6"/>
          <p:cNvSpPr/>
          <p:nvPr/>
        </p:nvSpPr>
        <p:spPr>
          <a:xfrm>
            <a:off x="2880591" y="2045820"/>
            <a:ext cx="1786300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网页服务器</a:t>
            </a:r>
            <a:endParaRPr lang="zh-CN" altLang="en-US" dirty="0"/>
          </a:p>
        </p:txBody>
      </p:sp>
      <p:sp>
        <p:nvSpPr>
          <p:cNvPr id="8" name="左箭头标注 7"/>
          <p:cNvSpPr/>
          <p:nvPr/>
        </p:nvSpPr>
        <p:spPr>
          <a:xfrm>
            <a:off x="2880590" y="2607805"/>
            <a:ext cx="1786301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数据库服务</a:t>
            </a:r>
            <a:endParaRPr lang="zh-CN" altLang="en-US" dirty="0"/>
          </a:p>
        </p:txBody>
      </p:sp>
      <p:sp>
        <p:nvSpPr>
          <p:cNvPr id="9" name="左箭头标注 8"/>
          <p:cNvSpPr/>
          <p:nvPr/>
        </p:nvSpPr>
        <p:spPr>
          <a:xfrm>
            <a:off x="2880589" y="3156268"/>
            <a:ext cx="1786302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动态网页技术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23" y="4154483"/>
            <a:ext cx="2185659" cy="1149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4" y="3981810"/>
            <a:ext cx="2417635" cy="1262274"/>
          </a:xfrm>
          <a:prstGeom prst="rect">
            <a:avLst/>
          </a:prstGeom>
        </p:spPr>
      </p:pic>
      <p:sp>
        <p:nvSpPr>
          <p:cNvPr id="13" name="圆角矩形标注 12"/>
          <p:cNvSpPr/>
          <p:nvPr/>
        </p:nvSpPr>
        <p:spPr>
          <a:xfrm flipV="1">
            <a:off x="6042921" y="3911629"/>
            <a:ext cx="3871705" cy="1141056"/>
          </a:xfrm>
          <a:prstGeom prst="wedgeRoundRectCallout">
            <a:avLst>
              <a:gd name="adj1" fmla="val -36321"/>
              <a:gd name="adj2" fmla="val 871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95" y="3990211"/>
            <a:ext cx="3686355" cy="961908"/>
          </a:xfrm>
          <a:prstGeom prst="rect">
            <a:avLst/>
          </a:prstGeom>
        </p:spPr>
      </p:pic>
      <p:sp>
        <p:nvSpPr>
          <p:cNvPr id="14" name="圆角矩形标注 13"/>
          <p:cNvSpPr/>
          <p:nvPr/>
        </p:nvSpPr>
        <p:spPr>
          <a:xfrm>
            <a:off x="8090019" y="1098143"/>
            <a:ext cx="1814664" cy="1705347"/>
          </a:xfrm>
          <a:prstGeom prst="wedgeRoundRectCallout">
            <a:avLst>
              <a:gd name="adj1" fmla="val -70330"/>
              <a:gd name="adj2" fmla="val 162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01" y="1148819"/>
            <a:ext cx="1574499" cy="15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3865185" cy="657724"/>
          </a:xfrm>
        </p:spPr>
        <p:txBody>
          <a:bodyPr>
            <a:noAutofit/>
          </a:bodyPr>
          <a:lstStyle/>
          <a:p>
            <a:r>
              <a:rPr lang="zh-CN" altLang="en-US"/>
              <a:t>中国银联支付接口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25" y="2161890"/>
            <a:ext cx="3328101" cy="112817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32754" y="1172865"/>
            <a:ext cx="3741575" cy="3393005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1212" y="1395334"/>
            <a:ext cx="3101472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企业向银联提交申请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3028" y="1901025"/>
            <a:ext cx="308965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企业向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银联支付费用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31212" y="2448853"/>
            <a:ext cx="3101472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中国银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联提供支付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1211" y="2975561"/>
            <a:ext cx="3101473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企业下载公钥与私钥文件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1210" y="3482173"/>
            <a:ext cx="3101473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网站用公钥与私钥加密订单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028" y="388936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mtClean="0"/>
              <a:t>申请支付流程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09" y="2248032"/>
            <a:ext cx="1457325" cy="1571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893" y="2248032"/>
            <a:ext cx="1400175" cy="160972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flipH="1">
            <a:off x="4072273" y="3819657"/>
            <a:ext cx="2781794" cy="305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625" y="704616"/>
            <a:ext cx="770536" cy="936498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036945" y="1901025"/>
            <a:ext cx="2665779" cy="260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26351" y="39586"/>
            <a:ext cx="4819100" cy="657724"/>
          </a:xfrm>
        </p:spPr>
        <p:txBody>
          <a:bodyPr>
            <a:noAutofit/>
          </a:bodyPr>
          <a:lstStyle/>
          <a:p>
            <a:r>
              <a:rPr lang="zh-CN" altLang="en-US" smtClean="0"/>
              <a:t>网站支付订单数据流程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213629" y="373501"/>
            <a:ext cx="1955928" cy="5544978"/>
          </a:xfrm>
          <a:prstGeom prst="roundRect">
            <a:avLst>
              <a:gd name="adj" fmla="val 5291"/>
            </a:avLst>
          </a:prstGeom>
          <a:gradFill>
            <a:gsLst>
              <a:gs pos="0">
                <a:srgbClr val="0070C0"/>
              </a:gs>
              <a:gs pos="49000">
                <a:srgbClr val="BAE8E7"/>
              </a:gs>
              <a:gs pos="100000">
                <a:srgbClr val="0920FB"/>
              </a:gs>
            </a:gsLst>
            <a:lin ang="5400000" scaled="1"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27759" y="1768511"/>
            <a:ext cx="2073961" cy="2652763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10273" y="18071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银联处理流程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3952" y="3735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网站流程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53505" y="813229"/>
            <a:ext cx="1853172" cy="3079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购买商品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106430" y="908429"/>
            <a:ext cx="2093403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具有公网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的网站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253505" y="1201398"/>
            <a:ext cx="1853172" cy="3759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生成支付订单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10273" y="3002032"/>
            <a:ext cx="1708932" cy="3194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用户支付操作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051" y="2845235"/>
            <a:ext cx="2628900" cy="476250"/>
          </a:xfrm>
          <a:prstGeom prst="rect">
            <a:avLst/>
          </a:prstGeom>
        </p:spPr>
      </p:pic>
      <p:sp>
        <p:nvSpPr>
          <p:cNvPr id="28" name="圆角右箭头 27"/>
          <p:cNvSpPr/>
          <p:nvPr/>
        </p:nvSpPr>
        <p:spPr>
          <a:xfrm rot="5400000">
            <a:off x="7102423" y="2394533"/>
            <a:ext cx="316318" cy="3857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角右箭头 28"/>
          <p:cNvSpPr/>
          <p:nvPr/>
        </p:nvSpPr>
        <p:spPr>
          <a:xfrm flipH="1" flipV="1">
            <a:off x="7037549" y="3397464"/>
            <a:ext cx="361741" cy="3061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253505" y="4820387"/>
            <a:ext cx="1853172" cy="3397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订单记录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左箭头 32"/>
          <p:cNvSpPr/>
          <p:nvPr/>
        </p:nvSpPr>
        <p:spPr>
          <a:xfrm>
            <a:off x="3394927" y="967225"/>
            <a:ext cx="605450" cy="322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265007" y="5304916"/>
            <a:ext cx="1853172" cy="3397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商品交付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968902" y="2309680"/>
            <a:ext cx="4230931" cy="545603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箭头标注 30"/>
          <p:cNvSpPr/>
          <p:nvPr/>
        </p:nvSpPr>
        <p:spPr>
          <a:xfrm flipH="1">
            <a:off x="3169557" y="2369382"/>
            <a:ext cx="2075670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加密的订单信息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968902" y="236324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968902" y="3459219"/>
            <a:ext cx="4230931" cy="545603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箭头标注 29"/>
          <p:cNvSpPr/>
          <p:nvPr/>
        </p:nvSpPr>
        <p:spPr>
          <a:xfrm>
            <a:off x="2773345" y="3518717"/>
            <a:ext cx="2151476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28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加密的支付结果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924821" y="355068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59" y="4637174"/>
            <a:ext cx="1798476" cy="609653"/>
          </a:xfrm>
          <a:prstGeom prst="rect">
            <a:avLst/>
          </a:prstGeom>
        </p:spPr>
      </p:pic>
      <p:sp>
        <p:nvSpPr>
          <p:cNvPr id="40" name="圆角右箭头 39"/>
          <p:cNvSpPr/>
          <p:nvPr/>
        </p:nvSpPr>
        <p:spPr>
          <a:xfrm flipH="1" flipV="1">
            <a:off x="5661086" y="3468234"/>
            <a:ext cx="717917" cy="757127"/>
          </a:xfrm>
          <a:prstGeom prst="bentArrow">
            <a:avLst>
              <a:gd name="adj1" fmla="val 9811"/>
              <a:gd name="adj2" fmla="val 11185"/>
              <a:gd name="adj3" fmla="val 12441"/>
              <a:gd name="adj4" fmla="val 43750"/>
            </a:avLst>
          </a:prstGeom>
          <a:solidFill>
            <a:srgbClr val="FFFF00"/>
          </a:solidFill>
          <a:ln>
            <a:solidFill>
              <a:srgbClr val="EA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圆角右箭头 40"/>
          <p:cNvSpPr/>
          <p:nvPr/>
        </p:nvSpPr>
        <p:spPr>
          <a:xfrm rot="16200000" flipH="1" flipV="1">
            <a:off x="5704645" y="2137864"/>
            <a:ext cx="717917" cy="757127"/>
          </a:xfrm>
          <a:prstGeom prst="bentArrow">
            <a:avLst>
              <a:gd name="adj1" fmla="val 9811"/>
              <a:gd name="adj2" fmla="val 11185"/>
              <a:gd name="adj3" fmla="val 12441"/>
              <a:gd name="adj4" fmla="val 43750"/>
            </a:avLst>
          </a:prstGeom>
          <a:solidFill>
            <a:srgbClr val="FFFF00"/>
          </a:solidFill>
          <a:ln>
            <a:solidFill>
              <a:srgbClr val="EA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右箭头 41"/>
          <p:cNvSpPr/>
          <p:nvPr/>
        </p:nvSpPr>
        <p:spPr>
          <a:xfrm flipV="1">
            <a:off x="3275614" y="1510016"/>
            <a:ext cx="638584" cy="757127"/>
          </a:xfrm>
          <a:prstGeom prst="bentArrow">
            <a:avLst>
              <a:gd name="adj1" fmla="val 9811"/>
              <a:gd name="adj2" fmla="val 11185"/>
              <a:gd name="adj3" fmla="val 12441"/>
              <a:gd name="adj4" fmla="val 43750"/>
            </a:avLst>
          </a:prstGeom>
          <a:solidFill>
            <a:srgbClr val="FFFF00"/>
          </a:solidFill>
          <a:ln>
            <a:solidFill>
              <a:srgbClr val="EA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圆角右箭头 42"/>
          <p:cNvSpPr/>
          <p:nvPr/>
        </p:nvSpPr>
        <p:spPr>
          <a:xfrm rot="16200000" flipH="1">
            <a:off x="3253575" y="4064778"/>
            <a:ext cx="717917" cy="793373"/>
          </a:xfrm>
          <a:prstGeom prst="bentArrow">
            <a:avLst>
              <a:gd name="adj1" fmla="val 9811"/>
              <a:gd name="adj2" fmla="val 11185"/>
              <a:gd name="adj3" fmla="val 12441"/>
              <a:gd name="adj4" fmla="val 43750"/>
            </a:avLst>
          </a:prstGeom>
          <a:solidFill>
            <a:srgbClr val="FFFF00"/>
          </a:solidFill>
          <a:ln>
            <a:solidFill>
              <a:srgbClr val="EA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4022252" y="2113284"/>
            <a:ext cx="1596815" cy="170723"/>
          </a:xfrm>
          <a:prstGeom prst="rightArrow">
            <a:avLst>
              <a:gd name="adj1" fmla="val 36542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flipH="1">
            <a:off x="4074990" y="4034694"/>
            <a:ext cx="1561349" cy="215723"/>
          </a:xfrm>
          <a:prstGeom prst="rightArrow">
            <a:avLst>
              <a:gd name="adj1" fmla="val 36542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1265007" y="1663375"/>
            <a:ext cx="1853172" cy="3759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加密订单信息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259563" y="4299706"/>
            <a:ext cx="1853172" cy="3759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解密支付结果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5641752" cy="657724"/>
          </a:xfrm>
        </p:spPr>
        <p:txBody>
          <a:bodyPr>
            <a:noAutofit/>
          </a:bodyPr>
          <a:lstStyle/>
          <a:p>
            <a:r>
              <a:rPr lang="zh-CN" altLang="en-US"/>
              <a:t>中国银联</a:t>
            </a:r>
            <a:r>
              <a:rPr lang="zh-CN" altLang="en-US" smtClean="0"/>
              <a:t>支付的用户操作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0" y="158099"/>
            <a:ext cx="1798476" cy="6096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76" y="2082290"/>
            <a:ext cx="4257675" cy="3038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683" y="112143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支付订单生成页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5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5641752" cy="657724"/>
          </a:xfrm>
        </p:spPr>
        <p:txBody>
          <a:bodyPr>
            <a:noAutofit/>
          </a:bodyPr>
          <a:lstStyle/>
          <a:p>
            <a:r>
              <a:rPr lang="zh-CN" altLang="en-US"/>
              <a:t>中国银联</a:t>
            </a:r>
            <a:r>
              <a:rPr lang="zh-CN" altLang="en-US" smtClean="0"/>
              <a:t>支付的用户操作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0" y="158099"/>
            <a:ext cx="1798476" cy="60965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8" y="1595919"/>
            <a:ext cx="9030483" cy="41837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1924" y="86264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支付请求转入银联网站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5641752" cy="657724"/>
          </a:xfrm>
        </p:spPr>
        <p:txBody>
          <a:bodyPr>
            <a:noAutofit/>
          </a:bodyPr>
          <a:lstStyle/>
          <a:p>
            <a:r>
              <a:rPr lang="zh-CN" altLang="en-US"/>
              <a:t>中国银联</a:t>
            </a:r>
            <a:r>
              <a:rPr lang="zh-CN" altLang="en-US" smtClean="0"/>
              <a:t>支付的用户操作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0" y="158099"/>
            <a:ext cx="1798476" cy="6096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1924" y="86264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用户进行支付操作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0" y="1480752"/>
            <a:ext cx="9030483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5641752" cy="657724"/>
          </a:xfrm>
        </p:spPr>
        <p:txBody>
          <a:bodyPr>
            <a:noAutofit/>
          </a:bodyPr>
          <a:lstStyle/>
          <a:p>
            <a:r>
              <a:rPr lang="zh-CN" altLang="en-US"/>
              <a:t>中国银联</a:t>
            </a:r>
            <a:r>
              <a:rPr lang="zh-CN" altLang="en-US" smtClean="0"/>
              <a:t>支付的用户操作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0" y="158099"/>
            <a:ext cx="1798476" cy="60965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5" y="1646476"/>
            <a:ext cx="9058275" cy="4048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1924" y="86264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用户支付完成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1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5641752" cy="657724"/>
          </a:xfrm>
        </p:spPr>
        <p:txBody>
          <a:bodyPr>
            <a:noAutofit/>
          </a:bodyPr>
          <a:lstStyle/>
          <a:p>
            <a:r>
              <a:rPr lang="zh-CN" altLang="en-US"/>
              <a:t>中国银联</a:t>
            </a:r>
            <a:r>
              <a:rPr lang="zh-CN" altLang="en-US" smtClean="0"/>
              <a:t>支付的用户操作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0" y="158099"/>
            <a:ext cx="1798476" cy="6096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1924" y="897147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银联将支付完成信息回传给企业网站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6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4"/>
            <a:ext cx="4029086" cy="692231"/>
          </a:xfrm>
        </p:spPr>
        <p:txBody>
          <a:bodyPr>
            <a:noAutofit/>
          </a:bodyPr>
          <a:lstStyle/>
          <a:p>
            <a:r>
              <a:rPr lang="en-US" altLang="zh-CN" smtClean="0"/>
              <a:t>phpStudy</a:t>
            </a:r>
            <a:r>
              <a:rPr lang="zh-CN" altLang="en-US" smtClean="0"/>
              <a:t>应用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0" y="930459"/>
            <a:ext cx="3801005" cy="3153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52" y="930459"/>
            <a:ext cx="5488618" cy="47167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8445" y="4515230"/>
            <a:ext cx="3152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Apache</a:t>
            </a:r>
            <a:r>
              <a:rPr lang="zh-CN" altLang="en-US" sz="3200" smtClean="0"/>
              <a:t>端口设置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327804" y="5100005"/>
            <a:ext cx="356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允许浏览网站目录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989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4"/>
            <a:ext cx="4029086" cy="692231"/>
          </a:xfrm>
        </p:spPr>
        <p:txBody>
          <a:bodyPr>
            <a:noAutofit/>
          </a:bodyPr>
          <a:lstStyle/>
          <a:p>
            <a:r>
              <a:rPr lang="en-US" altLang="zh-CN" smtClean="0"/>
              <a:t>phpStudy</a:t>
            </a:r>
            <a:r>
              <a:rPr lang="zh-CN" altLang="en-US" smtClean="0"/>
              <a:t>应用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90" y="919230"/>
            <a:ext cx="3620005" cy="54681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69675" y="919230"/>
            <a:ext cx="3152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Apache</a:t>
            </a:r>
            <a:r>
              <a:rPr lang="zh-CN" altLang="en-US" sz="3200" smtClean="0"/>
              <a:t>端口设置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4779034" y="1504005"/>
            <a:ext cx="356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首页文件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638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4"/>
            <a:ext cx="4029086" cy="692231"/>
          </a:xfrm>
        </p:spPr>
        <p:txBody>
          <a:bodyPr>
            <a:no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Apache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配置介绍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6053" y="739969"/>
            <a:ext cx="491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Apache</a:t>
            </a:r>
            <a:r>
              <a:rPr lang="zh-CN" altLang="en-US" sz="3200" smtClean="0"/>
              <a:t>禁止文件目录显示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256054" y="3336913"/>
            <a:ext cx="400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Apache</a:t>
            </a:r>
            <a:r>
              <a:rPr lang="zh-CN" altLang="en-US" sz="3200" smtClean="0"/>
              <a:t>禁止文件类型</a:t>
            </a:r>
            <a:endParaRPr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598098" y="1324744"/>
            <a:ext cx="66135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Indexes </a:t>
            </a:r>
            <a:r>
              <a:rPr lang="zh-CN" altLang="en-US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</a:t>
            </a:r>
            <a:r>
              <a:rPr lang="en-US" altLang="zh-CN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Options Indexes FollowSymLinks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Indexes</a:t>
            </a:r>
            <a:r>
              <a:rPr lang="zh-CN" altLang="en-US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符号禁止</a:t>
            </a:r>
            <a:r>
              <a:rPr lang="en-US" altLang="zh-CN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,+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表示允许。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或者可以在根目录的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.htaccess 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文件中输入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&lt;Files *&gt; 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Options -Indexes 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&lt;/Files&gt; 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就可以阻止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将目录结构列表出来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6302" y="390253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禁止访问某些文件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b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选项来控制，比如要不允许访问 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.inc 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扩展名的文件，保护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类库：</a:t>
            </a:r>
            <a:endParaRPr lang="zh-CN" altLang="en-US">
              <a:solidFill>
                <a:schemeClr val="bg2">
                  <a:lumMod val="10000"/>
                </a:schemeClr>
              </a:solidFill>
              <a:latin typeface="Hiragino Sans GB W3"/>
            </a:endParaRPr>
          </a:p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&lt;Files ~ ".inc$"&gt;</a:t>
            </a:r>
            <a:b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allow,deny</a:t>
            </a:r>
            <a:b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Deny from all</a:t>
            </a:r>
            <a:b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&lt;/Files&gt;</a:t>
            </a:r>
            <a:endParaRPr lang="en-US" altLang="zh-CN" b="0" i="0">
              <a:solidFill>
                <a:schemeClr val="bg2">
                  <a:lumMod val="10000"/>
                </a:schemeClr>
              </a:solidFill>
              <a:effectLst/>
              <a:latin typeface="Hiragino Sans GB W3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168733" y="2393398"/>
            <a:ext cx="2130250" cy="1547446"/>
          </a:xfrm>
          <a:prstGeom prst="wedgeRoundRectCallout">
            <a:avLst>
              <a:gd name="adj1" fmla="val -65413"/>
              <a:gd name="adj2" fmla="val 35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不允许用户下载系统的支付私钥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7874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4"/>
            <a:ext cx="4029086" cy="692231"/>
          </a:xfrm>
        </p:spPr>
        <p:txBody>
          <a:bodyPr>
            <a:noAutofit/>
          </a:bodyPr>
          <a:lstStyle/>
          <a:p>
            <a:r>
              <a:rPr lang="en-US" altLang="zh-CN" smtClean="0"/>
              <a:t>phpStudy</a:t>
            </a:r>
            <a:r>
              <a:rPr lang="zh-CN" altLang="en-US" smtClean="0"/>
              <a:t>应用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2" y="759125"/>
            <a:ext cx="8783276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36127" y="143774"/>
            <a:ext cx="3092409" cy="762000"/>
          </a:xfrm>
        </p:spPr>
        <p:txBody>
          <a:bodyPr>
            <a:normAutofit/>
          </a:bodyPr>
          <a:lstStyle/>
          <a:p>
            <a:r>
              <a:rPr lang="en-US" altLang="zh-CN" smtClean="0"/>
              <a:t>php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17584" y="1173192"/>
            <a:ext cx="8919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+mn-ea"/>
              </a:rPr>
              <a:t>一种通用开源脚本语言。语法吸收了</a:t>
            </a:r>
            <a:r>
              <a:rPr lang="en-US" altLang="zh-CN" sz="2800">
                <a:latin typeface="+mn-ea"/>
              </a:rPr>
              <a:t>C</a:t>
            </a:r>
            <a:r>
              <a:rPr lang="zh-CN" altLang="en-US" sz="2800">
                <a:latin typeface="+mn-ea"/>
              </a:rPr>
              <a:t>语言、</a:t>
            </a:r>
            <a:r>
              <a:rPr lang="en-US" altLang="zh-CN" sz="2800">
                <a:latin typeface="+mn-ea"/>
              </a:rPr>
              <a:t>Java</a:t>
            </a:r>
            <a:r>
              <a:rPr lang="zh-CN" altLang="en-US" sz="2800">
                <a:latin typeface="+mn-ea"/>
              </a:rPr>
              <a:t>和</a:t>
            </a:r>
            <a:r>
              <a:rPr lang="en-US" altLang="zh-CN" sz="2800">
                <a:latin typeface="+mn-ea"/>
              </a:rPr>
              <a:t>Perl</a:t>
            </a:r>
            <a:r>
              <a:rPr lang="zh-CN" altLang="en-US" sz="2800">
                <a:latin typeface="+mn-ea"/>
              </a:rPr>
              <a:t>的特点</a:t>
            </a:r>
            <a:r>
              <a:rPr lang="zh-CN" altLang="en-US" sz="2800" smtClean="0">
                <a:latin typeface="+mn-ea"/>
              </a:rPr>
              <a:t>，利于</a:t>
            </a:r>
            <a:r>
              <a:rPr lang="zh-CN" altLang="en-US" sz="2800">
                <a:latin typeface="+mn-ea"/>
              </a:rPr>
              <a:t>学习，使用广泛，主要适用于</a:t>
            </a:r>
            <a:r>
              <a:rPr lang="en-US" altLang="zh-CN" sz="2800">
                <a:latin typeface="+mn-ea"/>
              </a:rPr>
              <a:t>Web</a:t>
            </a:r>
            <a:r>
              <a:rPr lang="zh-CN" altLang="en-US" sz="2800">
                <a:latin typeface="+mn-ea"/>
              </a:rPr>
              <a:t>开发领域。</a:t>
            </a:r>
            <a:r>
              <a:rPr lang="en-US" altLang="zh-CN" sz="2800">
                <a:latin typeface="+mn-ea"/>
              </a:rPr>
              <a:t>PHP </a:t>
            </a:r>
            <a:r>
              <a:rPr lang="zh-CN" altLang="en-US" sz="2800">
                <a:latin typeface="+mn-ea"/>
              </a:rPr>
              <a:t>独特的</a:t>
            </a:r>
            <a:r>
              <a:rPr lang="zh-CN" altLang="en-US" sz="2800" smtClean="0">
                <a:latin typeface="+mn-ea"/>
              </a:rPr>
              <a:t>语法混合</a:t>
            </a:r>
            <a:r>
              <a:rPr lang="zh-CN" altLang="en-US" sz="2800">
                <a:latin typeface="+mn-ea"/>
              </a:rPr>
              <a:t>了</a:t>
            </a:r>
            <a:r>
              <a:rPr lang="en-US" altLang="zh-CN" sz="2800">
                <a:latin typeface="+mn-ea"/>
              </a:rPr>
              <a:t>C</a:t>
            </a:r>
            <a:r>
              <a:rPr lang="zh-CN" altLang="en-US" sz="2800">
                <a:latin typeface="+mn-ea"/>
              </a:rPr>
              <a:t>、</a:t>
            </a:r>
            <a:r>
              <a:rPr lang="en-US" altLang="zh-CN" sz="2800">
                <a:latin typeface="+mn-ea"/>
              </a:rPr>
              <a:t>Java</a:t>
            </a:r>
            <a:r>
              <a:rPr lang="zh-CN" altLang="en-US" sz="2800">
                <a:latin typeface="+mn-ea"/>
              </a:rPr>
              <a:t>、</a:t>
            </a:r>
            <a:r>
              <a:rPr lang="en-US" altLang="zh-CN" sz="2800">
                <a:latin typeface="+mn-ea"/>
              </a:rPr>
              <a:t>Perl</a:t>
            </a:r>
            <a:r>
              <a:rPr lang="zh-CN" altLang="en-US" sz="2800">
                <a:latin typeface="+mn-ea"/>
              </a:rPr>
              <a:t>以及</a:t>
            </a:r>
            <a:r>
              <a:rPr lang="en-US" altLang="zh-CN" sz="2800">
                <a:latin typeface="+mn-ea"/>
              </a:rPr>
              <a:t>PHP</a:t>
            </a:r>
            <a:r>
              <a:rPr lang="zh-CN" altLang="en-US" sz="2800">
                <a:latin typeface="+mn-ea"/>
              </a:rPr>
              <a:t>自创的语法。它可以比</a:t>
            </a:r>
            <a:r>
              <a:rPr lang="en-US" altLang="zh-CN" sz="2800">
                <a:latin typeface="+mn-ea"/>
              </a:rPr>
              <a:t>CGI</a:t>
            </a:r>
            <a:r>
              <a:rPr lang="zh-CN" altLang="en-US" sz="2800">
                <a:latin typeface="+mn-ea"/>
              </a:rPr>
              <a:t>或者</a:t>
            </a:r>
            <a:r>
              <a:rPr lang="en-US" altLang="zh-CN" sz="2800" smtClean="0">
                <a:latin typeface="+mn-ea"/>
              </a:rPr>
              <a:t>Perl</a:t>
            </a:r>
            <a:r>
              <a:rPr lang="zh-CN" altLang="en-US" sz="2800" smtClean="0">
                <a:latin typeface="+mn-ea"/>
              </a:rPr>
              <a:t>更</a:t>
            </a:r>
            <a:r>
              <a:rPr lang="zh-CN" altLang="en-US" sz="2800">
                <a:latin typeface="+mn-ea"/>
              </a:rPr>
              <a:t>快速地执行动态网页。用</a:t>
            </a:r>
            <a:r>
              <a:rPr lang="en-US" altLang="zh-CN" sz="2800">
                <a:latin typeface="+mn-ea"/>
              </a:rPr>
              <a:t>PHP</a:t>
            </a:r>
            <a:r>
              <a:rPr lang="zh-CN" altLang="en-US" sz="2800">
                <a:latin typeface="+mn-ea"/>
              </a:rPr>
              <a:t>做出的动态页面与其他的</a:t>
            </a:r>
            <a:r>
              <a:rPr lang="zh-CN" altLang="en-US" sz="2800" smtClean="0">
                <a:latin typeface="+mn-ea"/>
              </a:rPr>
              <a:t>编程语言相比</a:t>
            </a:r>
            <a:r>
              <a:rPr lang="zh-CN" altLang="en-US" sz="2800">
                <a:latin typeface="+mn-ea"/>
              </a:rPr>
              <a:t>，</a:t>
            </a:r>
            <a:r>
              <a:rPr lang="en-US" altLang="zh-CN" sz="2800">
                <a:latin typeface="+mn-ea"/>
              </a:rPr>
              <a:t>PHP</a:t>
            </a:r>
            <a:r>
              <a:rPr lang="zh-CN" altLang="en-US" sz="2800">
                <a:latin typeface="+mn-ea"/>
              </a:rPr>
              <a:t>是将程序嵌入到</a:t>
            </a:r>
            <a:r>
              <a:rPr lang="en-US" altLang="zh-CN" sz="2800">
                <a:latin typeface="+mn-ea"/>
              </a:rPr>
              <a:t>HTML</a:t>
            </a:r>
            <a:r>
              <a:rPr lang="zh-CN" altLang="en-US" sz="2800">
                <a:latin typeface="+mn-ea"/>
              </a:rPr>
              <a:t>（标准通用标记语言下的一个应用</a:t>
            </a:r>
            <a:r>
              <a:rPr lang="zh-CN" altLang="en-US" sz="2800" smtClean="0">
                <a:latin typeface="+mn-ea"/>
              </a:rPr>
              <a:t>）</a:t>
            </a:r>
            <a:endParaRPr lang="en-US" altLang="zh-CN" sz="2800" smtClean="0">
              <a:latin typeface="+mn-ea"/>
            </a:endParaRPr>
          </a:p>
          <a:p>
            <a:r>
              <a:rPr lang="zh-CN" altLang="en-US" sz="2800" smtClean="0">
                <a:latin typeface="+mn-ea"/>
              </a:rPr>
              <a:t>文档</a:t>
            </a:r>
            <a:r>
              <a:rPr lang="zh-CN" altLang="en-US" sz="2800">
                <a:latin typeface="+mn-ea"/>
              </a:rPr>
              <a:t>中去执行，执行效率比完全生成</a:t>
            </a:r>
            <a:r>
              <a:rPr lang="en-US" altLang="zh-CN" sz="2800">
                <a:latin typeface="+mn-ea"/>
              </a:rPr>
              <a:t>HTML</a:t>
            </a:r>
            <a:r>
              <a:rPr lang="zh-CN" altLang="en-US" sz="2800">
                <a:latin typeface="+mn-ea"/>
              </a:rPr>
              <a:t>标记的</a:t>
            </a:r>
            <a:r>
              <a:rPr lang="en-US" altLang="zh-CN" sz="2800">
                <a:latin typeface="+mn-ea"/>
              </a:rPr>
              <a:t>CGI</a:t>
            </a:r>
            <a:r>
              <a:rPr lang="zh-CN" altLang="en-US" sz="2800">
                <a:latin typeface="+mn-ea"/>
              </a:rPr>
              <a:t>要高许多</a:t>
            </a:r>
            <a:r>
              <a:rPr lang="zh-CN" altLang="en-US" sz="2800" smtClean="0">
                <a:latin typeface="+mn-ea"/>
              </a:rPr>
              <a:t>；</a:t>
            </a:r>
            <a:r>
              <a:rPr lang="en-US" altLang="zh-CN" sz="2800" smtClean="0">
                <a:latin typeface="+mn-ea"/>
              </a:rPr>
              <a:t>PHP</a:t>
            </a:r>
            <a:r>
              <a:rPr lang="zh-CN" altLang="en-US" sz="2800">
                <a:latin typeface="+mn-ea"/>
              </a:rPr>
              <a:t>还可以执行编译后代码，编译可以达到加密和优化代码运行</a:t>
            </a:r>
            <a:r>
              <a:rPr lang="zh-CN" altLang="en-US" sz="2800" smtClean="0">
                <a:latin typeface="+mn-ea"/>
              </a:rPr>
              <a:t>，使</a:t>
            </a:r>
            <a:r>
              <a:rPr lang="zh-CN" altLang="en-US" sz="2800">
                <a:latin typeface="+mn-ea"/>
              </a:rPr>
              <a:t>代码运行更快。</a:t>
            </a:r>
          </a:p>
        </p:txBody>
      </p:sp>
    </p:spTree>
    <p:extLst>
      <p:ext uri="{BB962C8B-B14F-4D97-AF65-F5344CB8AC3E}">
        <p14:creationId xmlns:p14="http://schemas.microsoft.com/office/powerpoint/2010/main" val="37919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5"/>
            <a:ext cx="2088143" cy="769868"/>
          </a:xfrm>
        </p:spPr>
        <p:txBody>
          <a:bodyPr>
            <a:no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9" y="836763"/>
            <a:ext cx="5744377" cy="45726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28511" y="854017"/>
            <a:ext cx="2694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php_manual_zh</a:t>
            </a:r>
          </a:p>
        </p:txBody>
      </p:sp>
      <p:sp>
        <p:nvSpPr>
          <p:cNvPr id="6" name="矩形 5"/>
          <p:cNvSpPr/>
          <p:nvPr/>
        </p:nvSpPr>
        <p:spPr>
          <a:xfrm>
            <a:off x="2467704" y="66895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/>
              <a:t>phpinfo()</a:t>
            </a:r>
            <a:r>
              <a:rPr lang="zh-CN" altLang="en-US" sz="2800" smtClean="0"/>
              <a:t>函数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7136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1529</TotalTime>
  <Words>1408</Words>
  <Application>Microsoft Office PowerPoint</Application>
  <PresentationFormat>宽屏</PresentationFormat>
  <Paragraphs>310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Hiragino Sans GB W3</vt:lpstr>
      <vt:lpstr>方正姚体</vt:lpstr>
      <vt:lpstr>华文新魏</vt:lpstr>
      <vt:lpstr>微软雅黑</vt:lpstr>
      <vt:lpstr>Arial</vt:lpstr>
      <vt:lpstr>Arial</vt:lpstr>
      <vt:lpstr>Consolas</vt:lpstr>
      <vt:lpstr>Trebuchet MS</vt:lpstr>
      <vt:lpstr>Wingdings 3</vt:lpstr>
      <vt:lpstr>平面</vt:lpstr>
      <vt:lpstr>WAMP介绍</vt:lpstr>
      <vt:lpstr>WAMP介绍</vt:lpstr>
      <vt:lpstr>WAMP简介</vt:lpstr>
      <vt:lpstr>phpStudy应用介绍</vt:lpstr>
      <vt:lpstr>phpStudy应用介绍</vt:lpstr>
      <vt:lpstr>Apache配置介绍</vt:lpstr>
      <vt:lpstr>phpStudy应用介绍</vt:lpstr>
      <vt:lpstr>php</vt:lpstr>
      <vt:lpstr>PHP介绍</vt:lpstr>
      <vt:lpstr>网页表单提交</vt:lpstr>
      <vt:lpstr>PHP介绍</vt:lpstr>
      <vt:lpstr>PHP介绍</vt:lpstr>
      <vt:lpstr>PHP介绍</vt:lpstr>
      <vt:lpstr>PHP介绍</vt:lpstr>
      <vt:lpstr>Ajax与JavaScript</vt:lpstr>
      <vt:lpstr>Ajax与JavaScript</vt:lpstr>
      <vt:lpstr>传统的网页提交方式</vt:lpstr>
      <vt:lpstr>Ajax的网页提交方式</vt:lpstr>
      <vt:lpstr>Ajax的POST回调函数调用</vt:lpstr>
      <vt:lpstr>PHP+Ajax+JS页面设计</vt:lpstr>
      <vt:lpstr>PowerPoint 演示文稿</vt:lpstr>
      <vt:lpstr>网页技术中Ajax技术应用</vt:lpstr>
      <vt:lpstr>在线支付网站介绍</vt:lpstr>
      <vt:lpstr>图片验证码实现</vt:lpstr>
      <vt:lpstr>购物车实现</vt:lpstr>
      <vt:lpstr>图片上传网页</vt:lpstr>
      <vt:lpstr>图片上传功能</vt:lpstr>
      <vt:lpstr>用户登录实现</vt:lpstr>
      <vt:lpstr>订单支付实现</vt:lpstr>
      <vt:lpstr>中国银联支付接口</vt:lpstr>
      <vt:lpstr>网站支付订单数据流程</vt:lpstr>
      <vt:lpstr>中国银联支付的用户操作</vt:lpstr>
      <vt:lpstr>中国银联支付的用户操作</vt:lpstr>
      <vt:lpstr>中国银联支付的用户操作</vt:lpstr>
      <vt:lpstr>中国银联支付的用户操作</vt:lpstr>
      <vt:lpstr>中国银联支付的用户操作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451</cp:revision>
  <dcterms:created xsi:type="dcterms:W3CDTF">2014-12-05T07:09:50Z</dcterms:created>
  <dcterms:modified xsi:type="dcterms:W3CDTF">2015-10-28T02:27:22Z</dcterms:modified>
</cp:coreProperties>
</file>