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16" r:id="rId3"/>
    <p:sldId id="317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我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dirty="0" smtClean="0"/>
            <a:t>软件发展问题</a:t>
          </a:r>
          <a:endParaRPr lang="zh-CN" altLang="en-US" dirty="0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课程性质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内容安排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zh-CN" altLang="en-US" dirty="0" smtClean="0"/>
            <a:t>考核方式</a:t>
          </a:r>
          <a:endParaRPr lang="zh-CN" altLang="en-US" dirty="0"/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 smtClean="0"/>
            <a:t>纪律要求</a:t>
          </a:r>
          <a:endParaRPr lang="zh-CN" altLang="en-US" dirty="0"/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6"/>
      <dgm:spPr/>
    </dgm:pt>
    <dgm:pt modelId="{5BD8D945-0727-4AEE-910D-850B92E65FD4}" type="pres">
      <dgm:prSet presAssocID="{FCE9FD83-274E-4FE1-BF58-FAB216BAFAD7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1" presStyleCnt="6"/>
      <dgm:spPr/>
    </dgm:pt>
    <dgm:pt modelId="{BDA9855D-7D78-437D-BD78-790FC97E081F}" type="pres">
      <dgm:prSet presAssocID="{0EB4CFA3-2877-4CD2-8638-6B78E74A3005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2" presStyleCnt="6"/>
      <dgm:spPr/>
    </dgm:pt>
    <dgm:pt modelId="{972E2A53-3A6A-4B79-B52E-D3360EE0419E}" type="pres">
      <dgm:prSet presAssocID="{89F8C6A7-2A30-4740-AE99-B481F068F472}" presName="txShp" presStyleLbl="node1" presStyleIdx="2" presStyleCnt="6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FA7A-9AAC-4652-BF9F-9F4608217DE2}" type="pres">
      <dgm:prSet presAssocID="{FCE3D4EB-3EFC-4AE8-B9D9-6362566DE33C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3" presStyleCnt="6"/>
      <dgm:spPr/>
    </dgm:pt>
    <dgm:pt modelId="{F907B27B-B246-4928-AC93-8A19B8E86AA6}" type="pres">
      <dgm:prSet presAssocID="{B39E45CA-4B90-4BA5-AC4B-EBDCA7F79487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4" presStyleCnt="6"/>
      <dgm:spPr/>
    </dgm:pt>
    <dgm:pt modelId="{34905F94-283E-4E2E-B949-4A5102C3F22E}" type="pres">
      <dgm:prSet presAssocID="{130D3908-710E-4E1A-B7D8-47B8EA36ED4A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5" presStyleCnt="6"/>
      <dgm:spPr/>
    </dgm:pt>
    <dgm:pt modelId="{4A90FFE2-DE88-4B0D-886D-0593F18265A5}" type="pres">
      <dgm:prSet presAssocID="{19643720-2B40-4681-B6AA-424E0E901AAB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3" destOrd="0" parTransId="{AF02B0CB-D4D3-4689-AF3F-63B0CF0E9DB7}" sibTransId="{E62A0279-F5C6-468D-A5C5-4AC2E078B623}"/>
    <dgm:cxn modelId="{4CA466E2-4CFB-465D-AFC3-C4E550D53F4C}" type="presOf" srcId="{89F8C6A7-2A30-4740-AE99-B481F068F472}" destId="{972E2A53-3A6A-4B79-B52E-D3360EE0419E}" srcOrd="0" destOrd="0" presId="urn:microsoft.com/office/officeart/2005/8/layout/vList3"/>
    <dgm:cxn modelId="{851E7807-5DCB-450F-91CB-BC7CE976400B}" srcId="{C0DAA090-DC2F-4A5B-84CF-FE23997C0F8D}" destId="{130D3908-710E-4E1A-B7D8-47B8EA36ED4A}" srcOrd="4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5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D73CAE22-0ECF-4C58-93D0-CCA7CE4E2229}" type="presOf" srcId="{FCE9FD83-274E-4FE1-BF58-FAB216BAFAD7}" destId="{5BD8D945-0727-4AEE-910D-850B92E65FD4}" srcOrd="0" destOrd="0" presId="urn:microsoft.com/office/officeart/2005/8/layout/vList3"/>
    <dgm:cxn modelId="{57B5F7F3-A8A8-450D-BF33-D78E8B90296E}" srcId="{C0DAA090-DC2F-4A5B-84CF-FE23997C0F8D}" destId="{0EB4CFA3-2877-4CD2-8638-6B78E74A3005}" srcOrd="1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F1A0BFFC-BACE-4C28-AA57-1FD0FF1F4BFF}" srcId="{C0DAA090-DC2F-4A5B-84CF-FE23997C0F8D}" destId="{89F8C6A7-2A30-4740-AE99-B481F068F472}" srcOrd="2" destOrd="0" parTransId="{C2BF8A48-B373-4C22-AAA9-FD4B0629511C}" sibTransId="{FCE3D4EB-3EFC-4AE8-B9D9-6362566DE33C}"/>
    <dgm:cxn modelId="{BFC569A0-5046-49FE-A17C-16EFA10462F1}" type="presParOf" srcId="{DDE2EFAC-FD0A-43B9-9885-8F584F8B2687}" destId="{04035673-F57E-4B09-9D23-B9C1E0ED0AD0}" srcOrd="0" destOrd="0" presId="urn:microsoft.com/office/officeart/2005/8/layout/vList3"/>
    <dgm:cxn modelId="{A4DA5792-2EA7-4661-918F-F9515888CD79}" type="presParOf" srcId="{04035673-F57E-4B09-9D23-B9C1E0ED0AD0}" destId="{2B887BC6-55C2-4279-8C72-93BBB484D70B}" srcOrd="0" destOrd="0" presId="urn:microsoft.com/office/officeart/2005/8/layout/vList3"/>
    <dgm:cxn modelId="{385E92DF-3754-4E0D-972D-F4E680013C5C}" type="presParOf" srcId="{04035673-F57E-4B09-9D23-B9C1E0ED0AD0}" destId="{5BD8D945-0727-4AEE-910D-850B92E65FD4}" srcOrd="1" destOrd="0" presId="urn:microsoft.com/office/officeart/2005/8/layout/vList3"/>
    <dgm:cxn modelId="{B4FBB102-BAC9-4E1C-9E12-2C9362E7A1B4}" type="presParOf" srcId="{DDE2EFAC-FD0A-43B9-9885-8F584F8B2687}" destId="{CBB756D1-7B5D-46C5-B557-6BFF75EAD8BF}" srcOrd="1" destOrd="0" presId="urn:microsoft.com/office/officeart/2005/8/layout/vList3"/>
    <dgm:cxn modelId="{41150D57-3446-4F65-BEF0-2CD54AB4CDCE}" type="presParOf" srcId="{DDE2EFAC-FD0A-43B9-9885-8F584F8B2687}" destId="{03C015DC-9CB5-48B5-B022-9C08FF2BB67F}" srcOrd="2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3" destOrd="0" presId="urn:microsoft.com/office/officeart/2005/8/layout/vList3"/>
    <dgm:cxn modelId="{A0768680-B4D5-4429-A075-65D8637ED59C}" type="presParOf" srcId="{DDE2EFAC-FD0A-43B9-9885-8F584F8B2687}" destId="{B76BEF27-5A1E-4F12-8517-0F52D241BD2A}" srcOrd="4" destOrd="0" presId="urn:microsoft.com/office/officeart/2005/8/layout/vList3"/>
    <dgm:cxn modelId="{267C32E7-EDD1-4F1E-A966-B513A1AB2AD7}" type="presParOf" srcId="{B76BEF27-5A1E-4F12-8517-0F52D241BD2A}" destId="{EF82252F-DAC4-41BC-90B7-F66D33A0071B}" srcOrd="0" destOrd="0" presId="urn:microsoft.com/office/officeart/2005/8/layout/vList3"/>
    <dgm:cxn modelId="{72994241-1411-4C4C-BCDD-4A34117954E7}" type="presParOf" srcId="{B76BEF27-5A1E-4F12-8517-0F52D241BD2A}" destId="{972E2A53-3A6A-4B79-B52E-D3360EE0419E}" srcOrd="1" destOrd="0" presId="urn:microsoft.com/office/officeart/2005/8/layout/vList3"/>
    <dgm:cxn modelId="{739A36FD-6503-463F-972A-273E1A06AB9C}" type="presParOf" srcId="{DDE2EFAC-FD0A-43B9-9885-8F584F8B2687}" destId="{72D7FA7A-9AAC-4652-BF9F-9F4608217DE2}" srcOrd="5" destOrd="0" presId="urn:microsoft.com/office/officeart/2005/8/layout/vList3"/>
    <dgm:cxn modelId="{C12FAB64-105B-4559-8C53-95C2C43D07E7}" type="presParOf" srcId="{DDE2EFAC-FD0A-43B9-9885-8F584F8B2687}" destId="{F86355EA-7315-4404-8DB2-95216AEB3B8A}" srcOrd="6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7" destOrd="0" presId="urn:microsoft.com/office/officeart/2005/8/layout/vList3"/>
    <dgm:cxn modelId="{3EC046C0-9C2C-4CBF-B669-0518312DA7E0}" type="presParOf" srcId="{DDE2EFAC-FD0A-43B9-9885-8F584F8B2687}" destId="{586EC0CC-8B1E-4061-BBE3-BE2792702B83}" srcOrd="8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9" destOrd="0" presId="urn:microsoft.com/office/officeart/2005/8/layout/vList3"/>
    <dgm:cxn modelId="{57639972-5B41-4337-A5D5-37EEFD72A04E}" type="presParOf" srcId="{DDE2EFAC-FD0A-43B9-9885-8F584F8B2687}" destId="{6CC95308-025F-4033-88A7-DD028B775712}" srcOrd="10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1460840" y="2650"/>
          <a:ext cx="5107674" cy="697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48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我</a:t>
          </a:r>
          <a:endParaRPr lang="zh-CN" altLang="en-US" sz="3000" kern="1200" dirty="0"/>
        </a:p>
      </dsp:txBody>
      <dsp:txXfrm rot="10800000">
        <a:off x="1635161" y="2650"/>
        <a:ext cx="4933353" cy="697283"/>
      </dsp:txXfrm>
    </dsp:sp>
    <dsp:sp modelId="{2B887BC6-55C2-4279-8C72-93BBB484D70B}">
      <dsp:nvSpPr>
        <dsp:cNvPr id="0" name=""/>
        <dsp:cNvSpPr/>
      </dsp:nvSpPr>
      <dsp:spPr>
        <a:xfrm>
          <a:off x="1112198" y="2650"/>
          <a:ext cx="697283" cy="697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9855D-7D78-437D-BD78-790FC97E081F}">
      <dsp:nvSpPr>
        <dsp:cNvPr id="0" name=""/>
        <dsp:cNvSpPr/>
      </dsp:nvSpPr>
      <dsp:spPr>
        <a:xfrm rot="10800000">
          <a:off x="1460840" y="908078"/>
          <a:ext cx="5107674" cy="697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48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纪律要求</a:t>
          </a:r>
          <a:endParaRPr lang="zh-CN" altLang="en-US" sz="3000" kern="1200" dirty="0"/>
        </a:p>
      </dsp:txBody>
      <dsp:txXfrm rot="10800000">
        <a:off x="1635161" y="908078"/>
        <a:ext cx="4933353" cy="697283"/>
      </dsp:txXfrm>
    </dsp:sp>
    <dsp:sp modelId="{083CB889-864A-48B4-A20B-3444EFBE5EE6}">
      <dsp:nvSpPr>
        <dsp:cNvPr id="0" name=""/>
        <dsp:cNvSpPr/>
      </dsp:nvSpPr>
      <dsp:spPr>
        <a:xfrm>
          <a:off x="1112198" y="908078"/>
          <a:ext cx="697283" cy="697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E2A53-3A6A-4B79-B52E-D3360EE0419E}">
      <dsp:nvSpPr>
        <dsp:cNvPr id="0" name=""/>
        <dsp:cNvSpPr/>
      </dsp:nvSpPr>
      <dsp:spPr>
        <a:xfrm rot="10800000">
          <a:off x="1490669" y="1824014"/>
          <a:ext cx="5107674" cy="697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48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软件发展问题</a:t>
          </a:r>
          <a:endParaRPr lang="zh-CN" altLang="en-US" sz="3000" kern="1200" dirty="0"/>
        </a:p>
      </dsp:txBody>
      <dsp:txXfrm rot="10800000">
        <a:off x="1664990" y="1824014"/>
        <a:ext cx="4933353" cy="697283"/>
      </dsp:txXfrm>
    </dsp:sp>
    <dsp:sp modelId="{EF82252F-DAC4-41BC-90B7-F66D33A0071B}">
      <dsp:nvSpPr>
        <dsp:cNvPr id="0" name=""/>
        <dsp:cNvSpPr/>
      </dsp:nvSpPr>
      <dsp:spPr>
        <a:xfrm>
          <a:off x="1112198" y="1813506"/>
          <a:ext cx="697283" cy="697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460840" y="2718934"/>
          <a:ext cx="5107674" cy="697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48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课程性质</a:t>
          </a:r>
          <a:endParaRPr lang="zh-CN" altLang="en-US" sz="3000" kern="1200" dirty="0"/>
        </a:p>
      </dsp:txBody>
      <dsp:txXfrm rot="10800000">
        <a:off x="1635161" y="2718934"/>
        <a:ext cx="4933353" cy="697283"/>
      </dsp:txXfrm>
    </dsp:sp>
    <dsp:sp modelId="{BDA2664F-D760-4676-988D-9DECE8C71CCC}">
      <dsp:nvSpPr>
        <dsp:cNvPr id="0" name=""/>
        <dsp:cNvSpPr/>
      </dsp:nvSpPr>
      <dsp:spPr>
        <a:xfrm>
          <a:off x="1112198" y="2718934"/>
          <a:ext cx="697283" cy="697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460840" y="3624362"/>
          <a:ext cx="5107674" cy="697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48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内容安排</a:t>
          </a:r>
          <a:endParaRPr lang="zh-CN" altLang="en-US" sz="3000" kern="1200" dirty="0"/>
        </a:p>
      </dsp:txBody>
      <dsp:txXfrm rot="10800000">
        <a:off x="1635161" y="3624362"/>
        <a:ext cx="4933353" cy="697283"/>
      </dsp:txXfrm>
    </dsp:sp>
    <dsp:sp modelId="{7FE62E54-E85F-4DBB-997F-689B5CDFD62D}">
      <dsp:nvSpPr>
        <dsp:cNvPr id="0" name=""/>
        <dsp:cNvSpPr/>
      </dsp:nvSpPr>
      <dsp:spPr>
        <a:xfrm>
          <a:off x="1112198" y="3624362"/>
          <a:ext cx="697283" cy="697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460840" y="4529790"/>
          <a:ext cx="5107674" cy="697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48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考核方式</a:t>
          </a:r>
          <a:endParaRPr lang="zh-CN" altLang="en-US" sz="3000" kern="1200" dirty="0"/>
        </a:p>
      </dsp:txBody>
      <dsp:txXfrm rot="10800000">
        <a:off x="1635161" y="4529790"/>
        <a:ext cx="4933353" cy="697283"/>
      </dsp:txXfrm>
    </dsp:sp>
    <dsp:sp modelId="{9D48952A-8DE3-45EB-8CB6-5152C3B3C507}">
      <dsp:nvSpPr>
        <dsp:cNvPr id="0" name=""/>
        <dsp:cNvSpPr/>
      </dsp:nvSpPr>
      <dsp:spPr>
        <a:xfrm>
          <a:off x="1112198" y="4529790"/>
          <a:ext cx="697283" cy="6972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1"/>
            <a:ext cx="8360230" cy="2612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程序设计课程介绍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20620" y="4391997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18" y="201881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83012-FB5E-47A4-8E23-2E6E8BA8AACF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4445" y="1617086"/>
            <a:ext cx="6560121" cy="3384550"/>
          </a:xfrm>
        </p:spPr>
        <p:txBody>
          <a:bodyPr/>
          <a:lstStyle/>
          <a:p>
            <a:pPr eaLnBrk="1" hangingPunct="1"/>
            <a:r>
              <a:rPr lang="zh-CN" altLang="en-US" sz="4400"/>
              <a:t>出勤上机</a:t>
            </a:r>
            <a:r>
              <a:rPr lang="en-US" altLang="zh-CN" sz="4400" smtClean="0"/>
              <a:t>30 </a:t>
            </a:r>
            <a:endParaRPr lang="zh-CN" altLang="en-US" sz="4400"/>
          </a:p>
          <a:p>
            <a:pPr eaLnBrk="1" hangingPunct="1"/>
            <a:r>
              <a:rPr lang="zh-CN" altLang="en-US" sz="4400"/>
              <a:t>期末考核</a:t>
            </a:r>
            <a:r>
              <a:rPr lang="en-US" altLang="zh-CN" sz="4400"/>
              <a:t>70  </a:t>
            </a:r>
            <a:r>
              <a:rPr lang="zh-CN" altLang="en-US" sz="4400"/>
              <a:t>笔试</a:t>
            </a:r>
            <a:r>
              <a:rPr lang="en-US" altLang="zh-CN" sz="4400"/>
              <a:t>-</a:t>
            </a:r>
            <a:r>
              <a:rPr lang="zh-CN" altLang="en-US" sz="4400"/>
              <a:t>开卷</a:t>
            </a:r>
            <a:endParaRPr lang="en-US" altLang="zh-CN" sz="4400"/>
          </a:p>
          <a:p>
            <a:pPr eaLnBrk="1" hangingPunct="1"/>
            <a:r>
              <a:rPr lang="zh-CN" altLang="en-US" sz="4400"/>
              <a:t>专业核心课程</a:t>
            </a:r>
            <a:endParaRPr lang="en-US" altLang="zh-CN" sz="4400"/>
          </a:p>
        </p:txBody>
      </p:sp>
    </p:spTree>
    <p:extLst>
      <p:ext uri="{BB962C8B-B14F-4D97-AF65-F5344CB8AC3E}">
        <p14:creationId xmlns:p14="http://schemas.microsoft.com/office/powerpoint/2010/main" val="24105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88C1A-0C5F-49C1-9AE1-B0AAAB910133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上机考核方式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19289" y="1700213"/>
            <a:ext cx="8497887" cy="3384550"/>
          </a:xfrm>
        </p:spPr>
        <p:txBody>
          <a:bodyPr/>
          <a:lstStyle/>
          <a:p>
            <a:pPr eaLnBrk="1" hangingPunct="1"/>
            <a:r>
              <a:rPr lang="zh-CN" altLang="en-US" sz="4400"/>
              <a:t>形式检查</a:t>
            </a:r>
            <a:endParaRPr lang="en-US" altLang="zh-CN" sz="4400"/>
          </a:p>
        </p:txBody>
      </p:sp>
    </p:spTree>
    <p:extLst>
      <p:ext uri="{BB962C8B-B14F-4D97-AF65-F5344CB8AC3E}">
        <p14:creationId xmlns:p14="http://schemas.microsoft.com/office/powerpoint/2010/main" val="167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8961" y="21431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7464426" y="3716338"/>
            <a:ext cx="3203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smtClean="0">
                <a:ea typeface="华文细黑" panose="02010600040101010101" pitchFamily="2" charset="-122"/>
              </a:rPr>
              <a:t>书中内容丰富，含两门半课程内容</a:t>
            </a:r>
            <a:endParaRPr lang="zh-CN" altLang="en-US" sz="2400" dirty="0"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1" y="171941"/>
            <a:ext cx="4643253" cy="65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7091" y="6065112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2160589"/>
            <a:ext cx="7219757" cy="26251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smtClean="0"/>
              <a:t>Windows</a:t>
            </a:r>
            <a:r>
              <a:rPr lang="zh-CN" altLang="en-US" sz="4400" smtClean="0"/>
              <a:t>底层事件机制</a:t>
            </a:r>
          </a:p>
          <a:p>
            <a:pPr eaLnBrk="1" hangingPunct="1"/>
            <a:r>
              <a:rPr lang="zh-CN" altLang="en-US" sz="4400" smtClean="0"/>
              <a:t>回调函数</a:t>
            </a:r>
          </a:p>
          <a:p>
            <a:pPr eaLnBrk="1" hangingPunct="1"/>
            <a:r>
              <a:rPr lang="zh-CN" altLang="en-US" sz="4400" smtClean="0"/>
              <a:t>服务程序开发</a:t>
            </a:r>
          </a:p>
        </p:txBody>
      </p:sp>
    </p:spTree>
    <p:extLst>
      <p:ext uri="{BB962C8B-B14F-4D97-AF65-F5344CB8AC3E}">
        <p14:creationId xmlns:p14="http://schemas.microsoft.com/office/powerpoint/2010/main" val="27072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C54F-E7F3-40EF-9804-25B3E47546A7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学习形式</a:t>
            </a:r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945" y="1930400"/>
            <a:ext cx="6786563" cy="3355975"/>
          </a:xfrm>
        </p:spPr>
        <p:txBody>
          <a:bodyPr/>
          <a:lstStyle/>
          <a:p>
            <a:pPr eaLnBrk="1" hangingPunct="1"/>
            <a:r>
              <a:rPr lang="zh-CN" altLang="en-US" sz="4400" b="1"/>
              <a:t>教师讲授与演示</a:t>
            </a:r>
          </a:p>
          <a:p>
            <a:pPr eaLnBrk="1" hangingPunct="1"/>
            <a:r>
              <a:rPr lang="zh-CN" altLang="en-US" sz="4400" b="1"/>
              <a:t>上机指导书实操</a:t>
            </a:r>
          </a:p>
          <a:p>
            <a:pPr eaLnBrk="1" hangingPunct="1"/>
            <a:r>
              <a:rPr lang="zh-CN" altLang="en-US" sz="4400" b="1"/>
              <a:t>答疑</a:t>
            </a:r>
          </a:p>
        </p:txBody>
      </p:sp>
    </p:spTree>
    <p:extLst>
      <p:ext uri="{BB962C8B-B14F-4D97-AF65-F5344CB8AC3E}">
        <p14:creationId xmlns:p14="http://schemas.microsoft.com/office/powerpoint/2010/main" val="42651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69AA-F29D-4E09-A2EB-48D3D0A55137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89066" y="260350"/>
            <a:ext cx="1738498" cy="725302"/>
          </a:xfrm>
        </p:spPr>
        <p:txBody>
          <a:bodyPr/>
          <a:lstStyle/>
          <a:p>
            <a:pPr eaLnBrk="1" hangingPunct="1"/>
            <a:r>
              <a:rPr lang="zh-CN" altLang="en-US" smtClean="0"/>
              <a:t>联系我</a:t>
            </a:r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97470" y="1403350"/>
            <a:ext cx="8842375" cy="46370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4800"/>
              <a:t>厚</a:t>
            </a:r>
            <a:r>
              <a:rPr lang="zh-CN" altLang="en-US" sz="4800" smtClean="0"/>
              <a:t>德</a:t>
            </a:r>
            <a:r>
              <a:rPr lang="zh-CN" altLang="en-US" sz="4800" dirty="0"/>
              <a:t>楼  </a:t>
            </a:r>
            <a:r>
              <a:rPr lang="en-US" altLang="zh-CN" sz="4800" dirty="0" smtClean="0"/>
              <a:t>807</a:t>
            </a:r>
            <a:endParaRPr lang="en-US" altLang="zh-CN" sz="4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4800" dirty="0"/>
              <a:t>电话</a:t>
            </a:r>
            <a:r>
              <a:rPr lang="en-US" altLang="zh-CN" sz="4800" dirty="0"/>
              <a:t>13527196920 </a:t>
            </a:r>
            <a:r>
              <a:rPr lang="zh-CN" altLang="en-US" sz="4800" dirty="0"/>
              <a:t>　</a:t>
            </a:r>
            <a:r>
              <a:rPr lang="en-US" altLang="zh-CN" sz="4800" dirty="0"/>
              <a:t>65920</a:t>
            </a:r>
          </a:p>
          <a:p>
            <a:pPr eaLnBrk="1" hangingPunct="1"/>
            <a:r>
              <a:rPr lang="en-US" altLang="zh-CN" sz="4800" dirty="0" err="1"/>
              <a:t>zscleo1@126.com</a:t>
            </a:r>
            <a:endParaRPr lang="en-US" altLang="zh-CN" sz="4800" dirty="0"/>
          </a:p>
          <a:p>
            <a:pPr eaLnBrk="1" hangingPunct="1"/>
            <a:r>
              <a:rPr lang="zh-CN" altLang="en-US" sz="4800" smtClean="0"/>
              <a:t>周一上午三四节 答疑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834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8806621"/>
              </p:ext>
            </p:extLst>
          </p:nvPr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课程介绍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530" y="195532"/>
            <a:ext cx="2609330" cy="69298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纪律要求</a:t>
            </a: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1697031"/>
            <a:ext cx="9620849" cy="305584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教师年度考核指标与学生出勤挂钩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教务处专人抽查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按照计算机学院考勤管理办法执行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不能到课须事先告知老师，事后假条无效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旷课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学时补考，平时分带到大四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达不到考勤要求学生，将会被取消课程正常 登分资格，毕业前仅有一次机会重考。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上课期间禁玩手机、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等各种设备，发现一律暂存至下课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482067" y="51765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3" imgW="1516320" imgH="1165680" progId="">
                  <p:embed/>
                </p:oleObj>
              </mc:Choice>
              <mc:Fallback>
                <p:oleObj r:id="rId3" imgW="1516320" imgH="1165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2067" y="51765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225" y="4426741"/>
            <a:ext cx="3610051" cy="24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ED8C-ABD7-44FE-837D-14260FC3E43A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3489225" cy="74396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软件发展问题</a:t>
            </a:r>
          </a:p>
        </p:txBody>
      </p:sp>
      <p:sp>
        <p:nvSpPr>
          <p:cNvPr id="102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4806" y="1353567"/>
            <a:ext cx="8596668" cy="20021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程序语法、数据结构尚能解决多少应用问题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实用功能软件依赖操作系统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系统平台广泛应用，应用软件从何而来？</a:t>
            </a: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59" y="7427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97E16-7DEB-4BEF-BF0B-12BA7678534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>
                <a:ea typeface="楷体_GB2312" pitchFamily="49" charset="-122"/>
              </a:rPr>
              <a:t>《windows</a:t>
            </a:r>
            <a:r>
              <a:rPr lang="zh-CN" altLang="en-US" sz="4000" b="1">
                <a:ea typeface="楷体_GB2312" pitchFamily="49" charset="-122"/>
              </a:rPr>
              <a:t>程序设计</a:t>
            </a:r>
            <a:r>
              <a:rPr lang="en-US" altLang="zh-CN" sz="4000" b="1">
                <a:ea typeface="楷体_GB2312" pitchFamily="49" charset="-122"/>
              </a:rPr>
              <a:t>》</a:t>
            </a:r>
            <a:r>
              <a:rPr lang="zh-CN" altLang="en-US" sz="4000" b="1">
                <a:ea typeface="楷体_GB2312" pitchFamily="49" charset="-122"/>
              </a:rPr>
              <a:t>课程的性质</a:t>
            </a:r>
            <a:r>
              <a:rPr lang="zh-CN" altLang="en-US" sz="4000"/>
              <a:t> 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608498"/>
            <a:ext cx="8596668" cy="195421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在具有一般程序编程基础条件下，将软件应用需求与系统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进行对接；掌握窗体界面原理；充分理解操作系统原理中的并发，同步等概念，掌握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平台中实际应用。</a:t>
            </a:r>
          </a:p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平台中不同应用程序类型。</a:t>
            </a:r>
          </a:p>
        </p:txBody>
      </p:sp>
    </p:spTree>
    <p:extLst>
      <p:ext uri="{BB962C8B-B14F-4D97-AF65-F5344CB8AC3E}">
        <p14:creationId xmlns:p14="http://schemas.microsoft.com/office/powerpoint/2010/main" val="17523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课时内容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77334" y="1432561"/>
            <a:ext cx="4464050" cy="4498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汉字操作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文件合并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操作</a:t>
            </a:r>
            <a:r>
              <a:rPr lang="en-US" altLang="zh-CN" sz="2800" dirty="0">
                <a:ea typeface="华文新魏" panose="02010800040101010101" pitchFamily="2" charset="-122"/>
              </a:rPr>
              <a:t>word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操作</a:t>
            </a:r>
            <a:r>
              <a:rPr lang="en-US" altLang="zh-CN" sz="2800" dirty="0">
                <a:ea typeface="华文新魏" panose="02010800040101010101" pitchFamily="2" charset="-122"/>
              </a:rPr>
              <a:t>Excel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ea typeface="华文新魏" panose="02010800040101010101" pitchFamily="2" charset="-122"/>
              </a:rPr>
              <a:t>XML</a:t>
            </a:r>
            <a:r>
              <a:rPr lang="zh-CN" altLang="en-US" sz="2800" dirty="0">
                <a:ea typeface="华文新魏" panose="02010800040101010101" pitchFamily="2" charset="-122"/>
              </a:rPr>
              <a:t>文档与应用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动态链接库的创建与使用</a:t>
            </a:r>
          </a:p>
        </p:txBody>
      </p:sp>
      <p:sp>
        <p:nvSpPr>
          <p:cNvPr id="12293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760384" y="1432561"/>
            <a:ext cx="5221816" cy="388077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进程启动与输入输出重定向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ea typeface="华文新魏" panose="02010800040101010101" pitchFamily="2" charset="-122"/>
              </a:rPr>
              <a:t>windows</a:t>
            </a:r>
            <a:r>
              <a:rPr lang="zh-CN" altLang="en-US" sz="2800" dirty="0">
                <a:ea typeface="华文新魏" panose="02010800040101010101" pitchFamily="2" charset="-122"/>
              </a:rPr>
              <a:t>窗体原理与回调函数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事件机制</a:t>
            </a:r>
          </a:p>
        </p:txBody>
      </p:sp>
    </p:spTree>
    <p:extLst>
      <p:ext uri="{BB962C8B-B14F-4D97-AF65-F5344CB8AC3E}">
        <p14:creationId xmlns:p14="http://schemas.microsoft.com/office/powerpoint/2010/main" val="27626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5A6DA-0753-47D0-B113-63BE9685DE5C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课时内容</a:t>
            </a:r>
          </a:p>
        </p:txBody>
      </p:sp>
      <p:sp>
        <p:nvSpPr>
          <p:cNvPr id="13316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245438" y="1456248"/>
            <a:ext cx="4464050" cy="4498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窗体与线程同步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err="1">
                <a:ea typeface="华文新魏" panose="02010800040101010101" pitchFamily="2" charset="-122"/>
              </a:rPr>
              <a:t>互斥量与管道通信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键盘钩子程序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ea typeface="华文新魏" panose="02010800040101010101" pitchFamily="2" charset="-122"/>
              </a:rPr>
              <a:t>windows</a:t>
            </a:r>
            <a:r>
              <a:rPr lang="zh-CN" altLang="en-US" sz="2800" dirty="0">
                <a:ea typeface="华文新魏" panose="02010800040101010101" pitchFamily="2" charset="-122"/>
              </a:rPr>
              <a:t>服务程序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创建软键盘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err="1">
                <a:ea typeface="华文新魏" panose="02010800040101010101" pitchFamily="2" charset="-122"/>
              </a:rPr>
              <a:t>WMI</a:t>
            </a:r>
            <a:r>
              <a:rPr lang="zh-CN" altLang="en-US" sz="2800" dirty="0">
                <a:ea typeface="华文新魏" panose="02010800040101010101" pitchFamily="2" charset="-122"/>
              </a:rPr>
              <a:t>应用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华文新魏" panose="02010800040101010101" pitchFamily="2" charset="-122"/>
              </a:rPr>
              <a:t>修改桌面背景与闪屏</a:t>
            </a:r>
          </a:p>
        </p:txBody>
      </p:sp>
    </p:spTree>
    <p:extLst>
      <p:ext uri="{BB962C8B-B14F-4D97-AF65-F5344CB8AC3E}">
        <p14:creationId xmlns:p14="http://schemas.microsoft.com/office/powerpoint/2010/main" val="39529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7E3E0-8461-4D13-9B1B-5953FA22ABBF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先修课程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66508" y="1542099"/>
            <a:ext cx="5638800" cy="3629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Ｃ</a:t>
            </a:r>
            <a:r>
              <a:rPr lang="en-US" altLang="zh-CN" sz="4400" dirty="0" smtClean="0"/>
              <a:t>#</a:t>
            </a:r>
            <a:r>
              <a:rPr lang="zh-CN" altLang="en-US" sz="4400" dirty="0" smtClean="0"/>
              <a:t>程序设计</a:t>
            </a:r>
          </a:p>
          <a:p>
            <a:pPr eaLnBrk="1" hangingPunct="1"/>
            <a:r>
              <a:rPr lang="zh-CN" altLang="en-US" sz="4400" dirty="0" smtClean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4260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B9E7-0572-49C7-9542-E4DF1B840E45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课时计划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8691" y="1535458"/>
            <a:ext cx="4468855" cy="255874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1-16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 理论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课时，实验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计算机学院－软件工程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级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周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二节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3-507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周四三四节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3-507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B-110-2 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zscleo1@126.com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1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699</TotalTime>
  <Words>365</Words>
  <Application>Microsoft Office PowerPoint</Application>
  <PresentationFormat>宽屏</PresentationFormat>
  <Paragraphs>87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方正姚体</vt:lpstr>
      <vt:lpstr>华文行楷</vt:lpstr>
      <vt:lpstr>华文细黑</vt:lpstr>
      <vt:lpstr>华文新魏</vt:lpstr>
      <vt:lpstr>楷体_GB2312</vt:lpstr>
      <vt:lpstr>宋体</vt:lpstr>
      <vt:lpstr>微软雅黑</vt:lpstr>
      <vt:lpstr>Arial</vt:lpstr>
      <vt:lpstr>Calibri</vt:lpstr>
      <vt:lpstr>Trebuchet MS</vt:lpstr>
      <vt:lpstr>Wingdings 3</vt:lpstr>
      <vt:lpstr>平面</vt:lpstr>
      <vt:lpstr>windows程序设计课程介绍</vt:lpstr>
      <vt:lpstr>课程介绍</vt:lpstr>
      <vt:lpstr>纪律要求</vt:lpstr>
      <vt:lpstr>软件发展问题</vt:lpstr>
      <vt:lpstr>《windows程序设计》课程的性质 </vt:lpstr>
      <vt:lpstr>课时内容</vt:lpstr>
      <vt:lpstr>课时内容</vt:lpstr>
      <vt:lpstr>先修课程</vt:lpstr>
      <vt:lpstr>课时计划</vt:lpstr>
      <vt:lpstr>考核方式</vt:lpstr>
      <vt:lpstr>上机考核方式</vt:lpstr>
      <vt:lpstr>教材</vt:lpstr>
      <vt:lpstr>重点补充的内容</vt:lpstr>
      <vt:lpstr>学习形式</vt:lpstr>
      <vt:lpstr>联系我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keli</cp:lastModifiedBy>
  <cp:revision>145</cp:revision>
  <dcterms:created xsi:type="dcterms:W3CDTF">2014-12-05T07:09:50Z</dcterms:created>
  <dcterms:modified xsi:type="dcterms:W3CDTF">2017-03-11T00:42:12Z</dcterms:modified>
</cp:coreProperties>
</file>