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79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41" r:id="rId13"/>
    <p:sldId id="306" r:id="rId14"/>
    <p:sldId id="307" r:id="rId15"/>
    <p:sldId id="308" r:id="rId16"/>
    <p:sldId id="342" r:id="rId17"/>
    <p:sldId id="343" r:id="rId18"/>
    <p:sldId id="310" r:id="rId19"/>
    <p:sldId id="344" r:id="rId20"/>
    <p:sldId id="311" r:id="rId21"/>
    <p:sldId id="313" r:id="rId22"/>
    <p:sldId id="314" r:id="rId23"/>
    <p:sldId id="315" r:id="rId24"/>
    <p:sldId id="316" r:id="rId25"/>
    <p:sldId id="317" r:id="rId26"/>
    <p:sldId id="319" r:id="rId27"/>
    <p:sldId id="320" r:id="rId28"/>
    <p:sldId id="321" r:id="rId29"/>
    <p:sldId id="322" r:id="rId30"/>
    <p:sldId id="323" r:id="rId31"/>
    <p:sldId id="340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7" r:id="rId45"/>
    <p:sldId id="345" r:id="rId46"/>
    <p:sldId id="338" r:id="rId47"/>
    <p:sldId id="339" r:id="rId48"/>
    <p:sldId id="29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COM</a:t>
          </a:r>
          <a:r>
            <a:rPr lang="zh-CN" altLang="en-US" smtClean="0"/>
            <a:t>技术与</a:t>
          </a:r>
          <a:r>
            <a:rPr lang="en-US" altLang="zh-CN" smtClean="0"/>
            <a:t>Office</a:t>
          </a:r>
          <a:r>
            <a:rPr lang="zh-CN" altLang="en-US" smtClean="0"/>
            <a:t>对象简介</a:t>
          </a:r>
          <a:endParaRPr lang="zh-CN" altLang="en-US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en-US" altLang="zh-CN" smtClean="0"/>
            <a:t>Word</a:t>
          </a:r>
          <a:r>
            <a:rPr lang="zh-CN" altLang="en-US" smtClean="0"/>
            <a:t>对象模型概述</a:t>
          </a:r>
          <a:endParaRPr lang="zh-CN" altLang="en-US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en-US" altLang="zh-CN" smtClean="0"/>
            <a:t>COM</a:t>
          </a:r>
          <a:r>
            <a:rPr lang="zh-CN" altLang="en-US" smtClean="0"/>
            <a:t>技术操作步骤</a:t>
          </a:r>
          <a:endParaRPr lang="zh-CN" altLang="en-US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02A00CD6-C7B1-4656-AD02-C523DB4794B7}">
      <dgm:prSet phldrT="[文本]"/>
      <dgm:spPr/>
      <dgm:t>
        <a:bodyPr/>
        <a:lstStyle/>
        <a:p>
          <a:pPr algn="l"/>
          <a:r>
            <a:rPr lang="en-US" altLang="zh-CN" smtClean="0"/>
            <a:t>Word</a:t>
          </a:r>
          <a:r>
            <a:rPr lang="zh-CN" altLang="en-US" smtClean="0"/>
            <a:t>对象操作方法</a:t>
          </a:r>
          <a:endParaRPr lang="zh-CN" altLang="en-US"/>
        </a:p>
      </dgm:t>
    </dgm:pt>
    <dgm:pt modelId="{0673DC20-B6D9-40F3-8453-23F62E7960A5}" type="parTrans" cxnId="{7E13320E-D2A0-4EDB-8A68-2625F0C9D9C2}">
      <dgm:prSet/>
      <dgm:spPr/>
      <dgm:t>
        <a:bodyPr/>
        <a:lstStyle/>
        <a:p>
          <a:endParaRPr lang="zh-CN" altLang="en-US"/>
        </a:p>
      </dgm:t>
    </dgm:pt>
    <dgm:pt modelId="{DD96E5FC-C109-4C75-88D1-2E4175852803}" type="sibTrans" cxnId="{7E13320E-D2A0-4EDB-8A68-2625F0C9D9C2}">
      <dgm:prSet/>
      <dgm:spPr/>
      <dgm:t>
        <a:bodyPr/>
        <a:lstStyle/>
        <a:p>
          <a:endParaRPr lang="zh-CN" altLang="en-US"/>
        </a:p>
      </dgm:t>
    </dgm:pt>
    <dgm:pt modelId="{5AF238B7-A01B-4D7C-BA32-FCC7BCA4532D}">
      <dgm:prSet phldrT="[文本]"/>
      <dgm:spPr/>
      <dgm:t>
        <a:bodyPr/>
        <a:lstStyle/>
        <a:p>
          <a:pPr algn="l"/>
          <a:r>
            <a:rPr lang="en-US" altLang="zh-CN" smtClean="0"/>
            <a:t>Word</a:t>
          </a:r>
          <a:r>
            <a:rPr lang="zh-CN" altLang="en-US" smtClean="0"/>
            <a:t>项目实例</a:t>
          </a:r>
          <a:endParaRPr lang="zh-CN" altLang="en-US"/>
        </a:p>
      </dgm:t>
    </dgm:pt>
    <dgm:pt modelId="{E6377AB9-6CAC-454E-8C40-B4BB0313CD1A}" type="parTrans" cxnId="{91A586A1-3AE9-4318-A759-343FCA434F1E}">
      <dgm:prSet/>
      <dgm:spPr/>
      <dgm:t>
        <a:bodyPr/>
        <a:lstStyle/>
        <a:p>
          <a:endParaRPr lang="zh-CN" altLang="en-US"/>
        </a:p>
      </dgm:t>
    </dgm:pt>
    <dgm:pt modelId="{22962AC8-D085-489B-8BB4-9A3390895FA3}" type="sibTrans" cxnId="{91A586A1-3AE9-4318-A759-343FCA434F1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/>
      <dgm:spPr/>
    </dgm:pt>
    <dgm:pt modelId="{5BD8D945-0727-4AEE-910D-850B92E65FD4}" type="pres">
      <dgm:prSet presAssocID="{FCE9FD83-274E-4FE1-BF58-FAB216BAFAD7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5"/>
      <dgm:spPr/>
    </dgm:pt>
    <dgm:pt modelId="{972E2A53-3A6A-4B79-B52E-D3360EE0419E}" type="pres">
      <dgm:prSet presAssocID="{89F8C6A7-2A30-4740-AE99-B481F068F472}" presName="txShp" presStyleLbl="node1" presStyleIdx="1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FA7A-9AAC-4652-BF9F-9F4608217DE2}" type="pres">
      <dgm:prSet presAssocID="{FCE3D4EB-3EFC-4AE8-B9D9-6362566DE33C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2" presStyleCnt="5"/>
      <dgm:spPr/>
    </dgm:pt>
    <dgm:pt modelId="{F907B27B-B246-4928-AC93-8A19B8E86AA6}" type="pres">
      <dgm:prSet presAssocID="{B39E45CA-4B90-4BA5-AC4B-EBDCA7F7948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0CFC61BE-0957-428B-82C8-913E27264DFD}" type="pres">
      <dgm:prSet presAssocID="{02A00CD6-C7B1-4656-AD02-C523DB4794B7}" presName="composite" presStyleCnt="0"/>
      <dgm:spPr/>
    </dgm:pt>
    <dgm:pt modelId="{632EDDDA-89EA-47A2-85B9-A17316A943CD}" type="pres">
      <dgm:prSet presAssocID="{02A00CD6-C7B1-4656-AD02-C523DB4794B7}" presName="imgShp" presStyleLbl="fgImgPlace1" presStyleIdx="3" presStyleCnt="5"/>
      <dgm:spPr/>
    </dgm:pt>
    <dgm:pt modelId="{68C2DDB3-F3CE-46E4-AB2A-C637B6CD67F3}" type="pres">
      <dgm:prSet presAssocID="{02A00CD6-C7B1-4656-AD02-C523DB4794B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200876-211D-4A00-BA4B-5E7E290A9181}" type="pres">
      <dgm:prSet presAssocID="{DD96E5FC-C109-4C75-88D1-2E4175852803}" presName="spacing" presStyleCnt="0"/>
      <dgm:spPr/>
    </dgm:pt>
    <dgm:pt modelId="{B189C4E4-F000-4A47-B376-1442EA414BA6}" type="pres">
      <dgm:prSet presAssocID="{5AF238B7-A01B-4D7C-BA32-FCC7BCA4532D}" presName="composite" presStyleCnt="0"/>
      <dgm:spPr/>
    </dgm:pt>
    <dgm:pt modelId="{FFBD6B80-81B7-427E-9069-CF3B95A03235}" type="pres">
      <dgm:prSet presAssocID="{5AF238B7-A01B-4D7C-BA32-FCC7BCA4532D}" presName="imgShp" presStyleLbl="fgImgPlace1" presStyleIdx="4" presStyleCnt="5"/>
      <dgm:spPr/>
    </dgm:pt>
    <dgm:pt modelId="{71420017-1451-4629-940D-0BD6AA0E4058}" type="pres">
      <dgm:prSet presAssocID="{5AF238B7-A01B-4D7C-BA32-FCC7BCA4532D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5F0D581C-2F25-43F5-9C01-941FC5055FFF}" type="presOf" srcId="{B39E45CA-4B90-4BA5-AC4B-EBDCA7F79487}" destId="{F907B27B-B246-4928-AC93-8A19B8E86AA6}" srcOrd="0" destOrd="0" presId="urn:microsoft.com/office/officeart/2005/8/layout/vList3"/>
    <dgm:cxn modelId="{3E4C5AFF-38FE-4B96-AC29-BD9A90C62D70}" type="presOf" srcId="{02A00CD6-C7B1-4656-AD02-C523DB4794B7}" destId="{68C2DDB3-F3CE-46E4-AB2A-C637B6CD67F3}" srcOrd="0" destOrd="0" presId="urn:microsoft.com/office/officeart/2005/8/layout/vList3"/>
    <dgm:cxn modelId="{7E13320E-D2A0-4EDB-8A68-2625F0C9D9C2}" srcId="{C0DAA090-DC2F-4A5B-84CF-FE23997C0F8D}" destId="{02A00CD6-C7B1-4656-AD02-C523DB4794B7}" srcOrd="3" destOrd="0" parTransId="{0673DC20-B6D9-40F3-8453-23F62E7960A5}" sibTransId="{DD96E5FC-C109-4C75-88D1-2E4175852803}"/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6C86B412-F5F2-46D6-8E99-025A83FDA03B}" type="presOf" srcId="{5AF238B7-A01B-4D7C-BA32-FCC7BCA4532D}" destId="{71420017-1451-4629-940D-0BD6AA0E4058}" srcOrd="0" destOrd="0" presId="urn:microsoft.com/office/officeart/2005/8/layout/vList3"/>
    <dgm:cxn modelId="{86628A9E-22D6-4C60-8249-0BFE480BFF5A}" srcId="{C0DAA090-DC2F-4A5B-84CF-FE23997C0F8D}" destId="{B39E45CA-4B90-4BA5-AC4B-EBDCA7F79487}" srcOrd="2" destOrd="0" parTransId="{AF02B0CB-D4D3-4689-AF3F-63B0CF0E9DB7}" sibTransId="{E62A0279-F5C6-468D-A5C5-4AC2E078B623}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91A586A1-3AE9-4318-A759-343FCA434F1E}" srcId="{C0DAA090-DC2F-4A5B-84CF-FE23997C0F8D}" destId="{5AF238B7-A01B-4D7C-BA32-FCC7BCA4532D}" srcOrd="4" destOrd="0" parTransId="{E6377AB9-6CAC-454E-8C40-B4BB0313CD1A}" sibTransId="{22962AC8-D085-489B-8BB4-9A3390895FA3}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E988434B-D4CC-4E38-AE00-BE6D7AB8D2DC}" type="presParOf" srcId="{DDE2EFAC-FD0A-43B9-9885-8F584F8B2687}" destId="{72D7FA7A-9AAC-4652-BF9F-9F4608217DE2}" srcOrd="3" destOrd="0" presId="urn:microsoft.com/office/officeart/2005/8/layout/vList3"/>
    <dgm:cxn modelId="{7F8DF7C7-35F8-4F13-9E1F-DE831D826AC7}" type="presParOf" srcId="{DDE2EFAC-FD0A-43B9-9885-8F584F8B2687}" destId="{F86355EA-7315-4404-8DB2-95216AEB3B8A}" srcOrd="4" destOrd="0" presId="urn:microsoft.com/office/officeart/2005/8/layout/vList3"/>
    <dgm:cxn modelId="{D675331F-A2CB-48E0-AE82-8DA7001FFACC}" type="presParOf" srcId="{F86355EA-7315-4404-8DB2-95216AEB3B8A}" destId="{BDA2664F-D760-4676-988D-9DECE8C71CCC}" srcOrd="0" destOrd="0" presId="urn:microsoft.com/office/officeart/2005/8/layout/vList3"/>
    <dgm:cxn modelId="{FC019A51-BFB3-4B28-A794-D1C7664972EF}" type="presParOf" srcId="{F86355EA-7315-4404-8DB2-95216AEB3B8A}" destId="{F907B27B-B246-4928-AC93-8A19B8E86AA6}" srcOrd="1" destOrd="0" presId="urn:microsoft.com/office/officeart/2005/8/layout/vList3"/>
    <dgm:cxn modelId="{5F548C91-E088-4D47-8ED6-8F81FAF9D54F}" type="presParOf" srcId="{DDE2EFAC-FD0A-43B9-9885-8F584F8B2687}" destId="{11472BDA-002C-4AC8-8CC0-396DCF3ABB3B}" srcOrd="5" destOrd="0" presId="urn:microsoft.com/office/officeart/2005/8/layout/vList3"/>
    <dgm:cxn modelId="{7ECC7C75-5993-4D42-A076-A6D3E477413F}" type="presParOf" srcId="{DDE2EFAC-FD0A-43B9-9885-8F584F8B2687}" destId="{0CFC61BE-0957-428B-82C8-913E27264DFD}" srcOrd="6" destOrd="0" presId="urn:microsoft.com/office/officeart/2005/8/layout/vList3"/>
    <dgm:cxn modelId="{E5140319-F03C-4CBC-9D3B-C65ACE84D784}" type="presParOf" srcId="{0CFC61BE-0957-428B-82C8-913E27264DFD}" destId="{632EDDDA-89EA-47A2-85B9-A17316A943CD}" srcOrd="0" destOrd="0" presId="urn:microsoft.com/office/officeart/2005/8/layout/vList3"/>
    <dgm:cxn modelId="{4138FCF0-C3AA-43BB-8401-AE2AF561F4F7}" type="presParOf" srcId="{0CFC61BE-0957-428B-82C8-913E27264DFD}" destId="{68C2DDB3-F3CE-46E4-AB2A-C637B6CD67F3}" srcOrd="1" destOrd="0" presId="urn:microsoft.com/office/officeart/2005/8/layout/vList3"/>
    <dgm:cxn modelId="{C5369C42-D3E2-4863-B619-6BD8629427AC}" type="presParOf" srcId="{DDE2EFAC-FD0A-43B9-9885-8F584F8B2687}" destId="{C8200876-211D-4A00-BA4B-5E7E290A9181}" srcOrd="7" destOrd="0" presId="urn:microsoft.com/office/officeart/2005/8/layout/vList3"/>
    <dgm:cxn modelId="{4B86077B-7CD6-45E1-9C7F-95B6A46000B7}" type="presParOf" srcId="{DDE2EFAC-FD0A-43B9-9885-8F584F8B2687}" destId="{B189C4E4-F000-4A47-B376-1442EA414BA6}" srcOrd="8" destOrd="0" presId="urn:microsoft.com/office/officeart/2005/8/layout/vList3"/>
    <dgm:cxn modelId="{84F5BA3B-181D-4BAC-808E-12363A12E282}" type="presParOf" srcId="{B189C4E4-F000-4A47-B376-1442EA414BA6}" destId="{FFBD6B80-81B7-427E-9069-CF3B95A03235}" srcOrd="0" destOrd="0" presId="urn:microsoft.com/office/officeart/2005/8/layout/vList3"/>
    <dgm:cxn modelId="{389AD4DC-30BE-40A8-B9AF-F04C7C4800BC}" type="presParOf" srcId="{B189C4E4-F000-4A47-B376-1442EA414BA6}" destId="{71420017-1451-4629-940D-0BD6AA0E405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0777" y="743967"/>
            <a:ext cx="5089585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/>
              <a:t>word</a:t>
            </a:r>
            <a:r>
              <a:rPr lang="zh-CN" altLang="en-US" sz="8000"/>
              <a:t>操作</a:t>
            </a:r>
            <a:endParaRPr lang="zh-CN" altLang="en-US" sz="8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计算机学院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李赞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厚德</a:t>
            </a:r>
            <a:r>
              <a:rPr lang="en-US" altLang="zh-CN" sz="2800" smtClean="0">
                <a:solidFill>
                  <a:schemeClr val="tx1"/>
                </a:solidFill>
              </a:rPr>
              <a:t>B807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61" y="230038"/>
            <a:ext cx="3446092" cy="727494"/>
          </a:xfrm>
        </p:spPr>
        <p:txBody>
          <a:bodyPr/>
          <a:lstStyle/>
          <a:p>
            <a:pPr eaLnBrk="1" hangingPunct="1"/>
            <a:r>
              <a:rPr lang="en-US" altLang="zh-CN" smtClean="0"/>
              <a:t>Paragraph </a:t>
            </a:r>
            <a:r>
              <a:rPr lang="zh-CN" altLang="en-US" smtClean="0"/>
              <a:t>对象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300" y="1056409"/>
            <a:ext cx="7379738" cy="6947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/>
              <a:t>Paragraph </a:t>
            </a:r>
            <a:r>
              <a:rPr lang="zh-CN" altLang="en-US" sz="2800" smtClean="0"/>
              <a:t>对象对应于单个文本段落</a:t>
            </a:r>
          </a:p>
        </p:txBody>
      </p:sp>
    </p:spTree>
    <p:extLst>
      <p:ext uri="{BB962C8B-B14F-4D97-AF65-F5344CB8AC3E}">
        <p14:creationId xmlns:p14="http://schemas.microsoft.com/office/powerpoint/2010/main" val="15845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61027"/>
            <a:ext cx="2583451" cy="658483"/>
          </a:xfrm>
        </p:spPr>
        <p:txBody>
          <a:bodyPr/>
          <a:lstStyle/>
          <a:p>
            <a:pPr eaLnBrk="1" hangingPunct="1"/>
            <a:r>
              <a:rPr lang="en-US" altLang="zh-CN" smtClean="0"/>
              <a:t>Range</a:t>
            </a:r>
            <a:r>
              <a:rPr lang="zh-CN" altLang="en-US" smtClean="0"/>
              <a:t>对象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82" y="918386"/>
            <a:ext cx="8881389" cy="34221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smtClean="0"/>
              <a:t>Range </a:t>
            </a:r>
            <a:r>
              <a:rPr lang="zh-CN" altLang="en-US" sz="3200" smtClean="0"/>
              <a:t>对象表示文档中的一个连续的区域，由一个起始字符位置和一个结束字符位置定义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通过</a:t>
            </a:r>
            <a:r>
              <a:rPr lang="en-US" altLang="zh-CN" sz="3200" smtClean="0"/>
              <a:t>Range</a:t>
            </a:r>
            <a:r>
              <a:rPr lang="zh-CN" altLang="en-US" sz="3200" smtClean="0"/>
              <a:t>对象设置段落格式</a:t>
            </a:r>
          </a:p>
        </p:txBody>
      </p:sp>
    </p:spTree>
    <p:extLst>
      <p:ext uri="{BB962C8B-B14F-4D97-AF65-F5344CB8AC3E}">
        <p14:creationId xmlns:p14="http://schemas.microsoft.com/office/powerpoint/2010/main" val="39831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61027"/>
            <a:ext cx="4839763" cy="658483"/>
          </a:xfrm>
        </p:spPr>
        <p:txBody>
          <a:bodyPr/>
          <a:lstStyle/>
          <a:p>
            <a:pPr eaLnBrk="1" hangingPunct="1"/>
            <a:r>
              <a:rPr lang="en-US" altLang="zh-CN" smtClean="0"/>
              <a:t>Section</a:t>
            </a:r>
            <a:r>
              <a:rPr lang="zh-CN" altLang="en-US" smtClean="0"/>
              <a:t>对象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82" y="918386"/>
            <a:ext cx="8881389" cy="25233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smtClean="0"/>
              <a:t>section</a:t>
            </a:r>
            <a:r>
              <a:rPr lang="zh-CN" altLang="en-US" sz="3200" smtClean="0"/>
              <a:t>指小节，它将</a:t>
            </a:r>
            <a:r>
              <a:rPr lang="en-US" altLang="zh-CN" sz="3200" smtClean="0"/>
              <a:t>word</a:t>
            </a:r>
            <a:r>
              <a:rPr lang="zh-CN" altLang="en-US" sz="3200" smtClean="0"/>
              <a:t>文档划分为不同的部分，每部分可以有其独立的页眉、页脚，页码，页面设置（纸张大小）。节对象是不可视对象，打印时不会显示。</a:t>
            </a:r>
          </a:p>
        </p:txBody>
      </p:sp>
    </p:spTree>
    <p:extLst>
      <p:ext uri="{BB962C8B-B14F-4D97-AF65-F5344CB8AC3E}">
        <p14:creationId xmlns:p14="http://schemas.microsoft.com/office/powerpoint/2010/main" val="28429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44" y="264544"/>
            <a:ext cx="3515104" cy="831011"/>
          </a:xfrm>
        </p:spPr>
        <p:txBody>
          <a:bodyPr/>
          <a:lstStyle/>
          <a:p>
            <a:pPr eaLnBrk="1" hangingPunct="1"/>
            <a:r>
              <a:rPr lang="en-US" altLang="zh-CN" smtClean="0"/>
              <a:t>Bookmark</a:t>
            </a:r>
            <a:r>
              <a:rPr lang="zh-CN" altLang="en-US" smtClean="0"/>
              <a:t>对象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301" y="1095555"/>
            <a:ext cx="8255390" cy="4321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书签用于在文档中标记一个位置，或者用作文档中的文本容器。</a:t>
            </a:r>
            <a:r>
              <a:rPr lang="en-US" altLang="zh-CN" sz="2800"/>
              <a:t>Microsoft.Office.Interop.Word.Bookmark </a:t>
            </a:r>
            <a:r>
              <a:rPr lang="zh-CN" altLang="en-US" sz="2800"/>
              <a:t>对象可以小到只有一个插入点，也可以大到整篇文档。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可以在设计时命名书签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Bookmark </a:t>
            </a:r>
            <a:r>
              <a:rPr lang="zh-CN" altLang="en-US" sz="2800"/>
              <a:t>对象随文档一起保存，因此当代码停止运行或文档关闭时，它不会被删除。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书签在编辑阶段可以</a:t>
            </a:r>
            <a:r>
              <a:rPr lang="zh-CN" altLang="en-US" sz="2800"/>
              <a:t>隐藏或变得可见，方法是将 </a:t>
            </a:r>
            <a:r>
              <a:rPr lang="en-US" altLang="zh-CN" sz="2800"/>
              <a:t>View </a:t>
            </a:r>
            <a:r>
              <a:rPr lang="zh-CN" altLang="en-US" sz="2800"/>
              <a:t>对象的 </a:t>
            </a:r>
            <a:r>
              <a:rPr lang="en-US" altLang="zh-CN" sz="2800"/>
              <a:t>ShowBookmarks </a:t>
            </a:r>
            <a:r>
              <a:rPr lang="zh-CN" altLang="en-US" sz="2800"/>
              <a:t>属性设置为 </a:t>
            </a:r>
            <a:r>
              <a:rPr lang="en-US" altLang="zh-CN" sz="2800"/>
              <a:t>True </a:t>
            </a:r>
            <a:r>
              <a:rPr lang="zh-CN" altLang="en-US" sz="2800"/>
              <a:t>或 </a:t>
            </a:r>
            <a:r>
              <a:rPr lang="en-US" altLang="zh-CN" sz="2800"/>
              <a:t>False</a:t>
            </a:r>
            <a:r>
              <a:rPr lang="zh-CN" altLang="en-US" sz="2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18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855" y="212785"/>
            <a:ext cx="4550274" cy="757359"/>
          </a:xfrm>
        </p:spPr>
        <p:txBody>
          <a:bodyPr/>
          <a:lstStyle/>
          <a:p>
            <a:pPr eaLnBrk="1" hangingPunct="1"/>
            <a:r>
              <a:rPr lang="en-US" altLang="zh-CN" smtClean="0"/>
              <a:t>COM</a:t>
            </a:r>
            <a:r>
              <a:rPr lang="zh-CN" altLang="en-US" smtClean="0"/>
              <a:t>操作</a:t>
            </a:r>
            <a:r>
              <a:rPr lang="en-US" altLang="zh-CN" smtClean="0"/>
              <a:t>Office</a:t>
            </a:r>
            <a:r>
              <a:rPr lang="zh-CN" altLang="en-US" smtClean="0"/>
              <a:t>流程 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6784" y="1090914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安装</a:t>
            </a:r>
            <a:r>
              <a:rPr lang="en-US" altLang="zh-CN" sz="2800" smtClean="0"/>
              <a:t>office</a:t>
            </a:r>
            <a:r>
              <a:rPr lang="zh-CN" altLang="en-US" sz="2800" smtClean="0"/>
              <a:t>产品</a:t>
            </a:r>
          </a:p>
          <a:p>
            <a:r>
              <a:rPr lang="zh-CN" altLang="en-US" sz="2800" smtClean="0"/>
              <a:t>用户程序中</a:t>
            </a:r>
            <a:r>
              <a:rPr lang="zh-CN" altLang="en-US" sz="2800"/>
              <a:t>添加</a:t>
            </a:r>
            <a:r>
              <a:rPr lang="zh-CN" altLang="en-US" sz="2800" smtClean="0"/>
              <a:t>引用：</a:t>
            </a:r>
            <a:r>
              <a:rPr lang="en-US" altLang="zh-CN" sz="2800" smtClean="0"/>
              <a:t>COM</a:t>
            </a:r>
            <a:r>
              <a:rPr lang="zh-CN" altLang="en-US" sz="2800" smtClean="0"/>
              <a:t>对象库</a:t>
            </a:r>
          </a:p>
          <a:p>
            <a:r>
              <a:rPr lang="en-US" altLang="zh-CN" sz="3000" smtClean="0"/>
              <a:t>using MsWord = Microsoft.Office.Interop.Word;</a:t>
            </a:r>
          </a:p>
          <a:p>
            <a:pPr eaLnBrk="1" hangingPunct="1"/>
            <a:r>
              <a:rPr lang="zh-CN" altLang="en-US" sz="2800" smtClean="0"/>
              <a:t>程序中使用</a:t>
            </a:r>
            <a:r>
              <a:rPr lang="en-US" altLang="zh-CN" sz="2800" smtClean="0"/>
              <a:t>COM</a:t>
            </a:r>
            <a:r>
              <a:rPr lang="zh-CN" altLang="en-US" sz="2800" smtClean="0"/>
              <a:t>对象操作（</a:t>
            </a:r>
            <a:r>
              <a:rPr lang="en-US" altLang="zh-CN" sz="2800" smtClean="0"/>
              <a:t> word </a:t>
            </a:r>
            <a:r>
              <a:rPr lang="zh-CN" altLang="en-US" sz="2800" smtClean="0"/>
              <a:t>数据）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关闭</a:t>
            </a:r>
            <a:r>
              <a:rPr lang="en-US" altLang="zh-CN" sz="2800" smtClean="0"/>
              <a:t>COM</a:t>
            </a:r>
            <a:r>
              <a:rPr lang="zh-CN" altLang="en-US" sz="2800" smtClean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1824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9684" cy="6858000"/>
          </a:xfrm>
          <a:prstGeom prst="rect">
            <a:avLst/>
          </a:prstGeom>
        </p:spPr>
      </p:pic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29734" y="0"/>
            <a:ext cx="4954758" cy="715993"/>
          </a:xfrm>
        </p:spPr>
        <p:txBody>
          <a:bodyPr/>
          <a:lstStyle/>
          <a:p>
            <a:pPr eaLnBrk="1" hangingPunct="1"/>
            <a:r>
              <a:rPr lang="zh-CN" altLang="en-US" smtClean="0"/>
              <a:t>安装</a:t>
            </a:r>
            <a:r>
              <a:rPr lang="en-US" altLang="zh-CN" smtClean="0"/>
              <a:t>office</a:t>
            </a:r>
            <a:r>
              <a:rPr lang="zh-CN" altLang="en-US" smtClean="0"/>
              <a:t>产品</a:t>
            </a:r>
          </a:p>
        </p:txBody>
      </p:sp>
    </p:spTree>
    <p:extLst>
      <p:ext uri="{BB962C8B-B14F-4D97-AF65-F5344CB8AC3E}">
        <p14:creationId xmlns:p14="http://schemas.microsoft.com/office/powerpoint/2010/main" val="26867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334" y="172528"/>
            <a:ext cx="4954758" cy="715993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程序添加</a:t>
            </a:r>
            <a:r>
              <a:rPr lang="en-US" altLang="zh-CN" smtClean="0"/>
              <a:t>word</a:t>
            </a:r>
            <a:r>
              <a:rPr lang="zh-CN" altLang="en-US" smtClean="0"/>
              <a:t>对象引用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57" y="1125772"/>
            <a:ext cx="7491724" cy="39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59662"/>
            <a:ext cx="81534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4763" y="138023"/>
            <a:ext cx="4179737" cy="678615"/>
          </a:xfrm>
        </p:spPr>
        <p:txBody>
          <a:bodyPr/>
          <a:lstStyle/>
          <a:p>
            <a:pPr eaLnBrk="1" hangingPunct="1"/>
            <a:r>
              <a:rPr lang="en-US" altLang="zh-CN" smtClean="0"/>
              <a:t>COM</a:t>
            </a:r>
            <a:r>
              <a:rPr lang="zh-CN" altLang="en-US" smtClean="0"/>
              <a:t>产品版本区别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228725"/>
            <a:ext cx="69627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4763" y="138023"/>
            <a:ext cx="5049327" cy="828136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程序添加</a:t>
            </a:r>
            <a:r>
              <a:rPr lang="en-US" altLang="zh-CN" smtClean="0"/>
              <a:t>word</a:t>
            </a:r>
            <a:r>
              <a:rPr lang="zh-CN" altLang="en-US" smtClean="0"/>
              <a:t>命名空间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1382847"/>
            <a:ext cx="109078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/>
              <a:t>using MsWord = Microsoft.Office.Interop.Word;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371725"/>
            <a:ext cx="69627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1178177"/>
              </p:ext>
            </p:extLst>
          </p:nvPr>
        </p:nvGraphicFramePr>
        <p:xfrm>
          <a:off x="74433" y="1041679"/>
          <a:ext cx="8880734" cy="546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/>
              <a:t>文件操作与文件合并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333" y="207034"/>
            <a:ext cx="6805613" cy="984250"/>
          </a:xfrm>
        </p:spPr>
        <p:txBody>
          <a:bodyPr/>
          <a:lstStyle/>
          <a:p>
            <a:pPr eaLnBrk="1" hangingPunct="1"/>
            <a:r>
              <a:rPr lang="en-US" altLang="zh-CN" smtClean="0"/>
              <a:t>COM</a:t>
            </a:r>
            <a:r>
              <a:rPr lang="zh-CN" altLang="en-US" smtClean="0"/>
              <a:t>中对象方法使用特色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38172" y="1191284"/>
            <a:ext cx="8596668" cy="449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接口方法在不同</a:t>
            </a:r>
            <a:r>
              <a:rPr lang="en-US" altLang="zh-CN" sz="2800" smtClean="0"/>
              <a:t>Office</a:t>
            </a:r>
            <a:r>
              <a:rPr lang="zh-CN" altLang="en-US" sz="2800" smtClean="0"/>
              <a:t>版本中有变化</a:t>
            </a:r>
          </a:p>
          <a:p>
            <a:r>
              <a:rPr lang="en-US" altLang="zh-CN" sz="2800" smtClean="0"/>
              <a:t>COM</a:t>
            </a:r>
            <a:r>
              <a:rPr lang="zh-CN" altLang="en-US" sz="2800" smtClean="0"/>
              <a:t>接口是桥梁，方法的实现来自</a:t>
            </a:r>
            <a:r>
              <a:rPr lang="en-US" altLang="zh-CN" sz="2800" smtClean="0"/>
              <a:t>Office</a:t>
            </a:r>
            <a:r>
              <a:rPr lang="zh-CN" altLang="en-US" sz="2800" smtClean="0"/>
              <a:t>产品</a:t>
            </a:r>
          </a:p>
          <a:p>
            <a:r>
              <a:rPr lang="en-US" altLang="zh-CN" sz="3000"/>
              <a:t>.NET</a:t>
            </a:r>
            <a:r>
              <a:rPr lang="zh-CN" altLang="en-US" sz="3000"/>
              <a:t>平台垃圾</a:t>
            </a:r>
            <a:r>
              <a:rPr lang="zh-CN" altLang="en-US" sz="3000" smtClean="0"/>
              <a:t>回收机制不处理</a:t>
            </a:r>
            <a:r>
              <a:rPr lang="en-US" altLang="zh-CN" sz="3000" smtClean="0"/>
              <a:t>COM</a:t>
            </a:r>
            <a:r>
              <a:rPr lang="zh-CN" altLang="en-US" sz="3000" smtClean="0"/>
              <a:t>对象</a:t>
            </a:r>
            <a:endParaRPr lang="en-US" altLang="zh-CN" sz="2800" smtClean="0"/>
          </a:p>
          <a:p>
            <a:r>
              <a:rPr lang="en-US" altLang="zh-CN" sz="2800" smtClean="0"/>
              <a:t>COM</a:t>
            </a:r>
            <a:r>
              <a:rPr lang="zh-CN" altLang="en-US" sz="2800" smtClean="0"/>
              <a:t>方法参数采用引用方式</a:t>
            </a:r>
            <a:endParaRPr lang="en-US" altLang="zh-CN" sz="2800" smtClean="0"/>
          </a:p>
          <a:p>
            <a:r>
              <a:rPr lang="en-US" altLang="zh-CN" sz="2800" smtClean="0"/>
              <a:t>COM</a:t>
            </a:r>
            <a:r>
              <a:rPr lang="zh-CN" altLang="en-US" sz="2800" smtClean="0"/>
              <a:t>中变量类型统一为</a:t>
            </a:r>
            <a:r>
              <a:rPr lang="en-US" altLang="zh-CN" sz="2800" smtClean="0"/>
              <a:t>object</a:t>
            </a:r>
          </a:p>
          <a:p>
            <a:r>
              <a:rPr lang="zh-CN" altLang="en-US" sz="2800" smtClean="0"/>
              <a:t>参数缺省值指定为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en-US" sz="2800" smtClean="0"/>
              <a:t>object </a:t>
            </a:r>
            <a:r>
              <a:rPr lang="en-US" altLang="en-US" sz="2800"/>
              <a:t>missing = System.Reflection.Missing.Value;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4161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11547" y="195533"/>
            <a:ext cx="4136206" cy="727494"/>
          </a:xfrm>
        </p:spPr>
        <p:txBody>
          <a:bodyPr/>
          <a:lstStyle/>
          <a:p>
            <a:pPr eaLnBrk="1" hangingPunct="1"/>
            <a:r>
              <a:rPr lang="en-US" altLang="zh-CN" smtClean="0"/>
              <a:t>Word</a:t>
            </a:r>
            <a:r>
              <a:rPr lang="zh-CN" altLang="en-US" smtClean="0"/>
              <a:t>对象操作方法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333" y="923027"/>
            <a:ext cx="3384550" cy="458925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smtClean="0"/>
              <a:t>创建文档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保存文档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打开文档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设置标题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设置文本格式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插入表格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插入图片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23956" y="923027"/>
            <a:ext cx="3384550" cy="458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/>
              <a:t>插入段落</a:t>
            </a:r>
            <a:endParaRPr lang="en-US" altLang="zh-CN" sz="3200"/>
          </a:p>
          <a:p>
            <a:r>
              <a:rPr lang="zh-CN" altLang="en-US" sz="3200"/>
              <a:t>插入小节</a:t>
            </a:r>
            <a:endParaRPr lang="en-US" altLang="zh-CN" sz="3200"/>
          </a:p>
          <a:p>
            <a:r>
              <a:rPr lang="zh-CN" altLang="en-US" sz="3200"/>
              <a:t>页眉页脚</a:t>
            </a:r>
            <a:endParaRPr lang="en-US" altLang="zh-CN" sz="3200"/>
          </a:p>
          <a:p>
            <a:r>
              <a:rPr lang="zh-CN" altLang="en-US" sz="3200"/>
              <a:t>插入目录</a:t>
            </a:r>
            <a:endParaRPr lang="en-US" altLang="zh-CN" sz="3200"/>
          </a:p>
          <a:p>
            <a:r>
              <a:rPr lang="zh-CN" altLang="en-US" sz="3200"/>
              <a:t>文档数据更新</a:t>
            </a:r>
            <a:endParaRPr lang="en-US" altLang="zh-CN" sz="3200"/>
          </a:p>
          <a:p>
            <a:r>
              <a:rPr lang="zh-CN" altLang="en-US" sz="3200"/>
              <a:t>搜索和替换</a:t>
            </a:r>
            <a:endParaRPr lang="en-US" altLang="zh-CN" sz="3200"/>
          </a:p>
          <a:p>
            <a:r>
              <a:rPr lang="zh-CN" altLang="en-US" sz="3200"/>
              <a:t>段落格式</a:t>
            </a:r>
            <a:endParaRPr lang="en-US" altLang="zh-CN" sz="32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07981" y="923027"/>
            <a:ext cx="3384550" cy="458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设置标题格式</a:t>
            </a:r>
            <a:endParaRPr lang="en-US" altLang="zh-CN" sz="3200" smtClean="0"/>
          </a:p>
          <a:p>
            <a:r>
              <a:rPr lang="zh-CN" altLang="en-US" sz="3200" smtClean="0"/>
              <a:t>设置页码格式</a:t>
            </a:r>
            <a:endParaRPr lang="en-US" altLang="zh-CN" sz="3200" smtClean="0"/>
          </a:p>
          <a:p>
            <a:r>
              <a:rPr lang="zh-CN" altLang="en-US" sz="3200" smtClean="0"/>
              <a:t>表格单元格设置</a:t>
            </a:r>
            <a:endParaRPr lang="en-US" altLang="zh-CN" sz="3200" smtClean="0"/>
          </a:p>
          <a:p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2432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43" y="161027"/>
            <a:ext cx="4205217" cy="727494"/>
          </a:xfrm>
        </p:spPr>
        <p:txBody>
          <a:bodyPr/>
          <a:lstStyle/>
          <a:p>
            <a:pPr eaLnBrk="1" hangingPunct="1"/>
            <a:r>
              <a:rPr lang="en-US" altLang="zh-CN" smtClean="0"/>
              <a:t>word</a:t>
            </a:r>
            <a:r>
              <a:rPr lang="zh-CN" altLang="en-US" smtClean="0"/>
              <a:t>任务</a:t>
            </a:r>
            <a:r>
              <a:rPr lang="en-US" altLang="zh-CN" smtClean="0"/>
              <a:t>-</a:t>
            </a:r>
            <a:r>
              <a:rPr lang="zh-CN" altLang="en-US" smtClean="0"/>
              <a:t>新建文档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289" y="1125420"/>
            <a:ext cx="8759964" cy="17989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smtClean="0"/>
              <a:t>Application.Documents.Add(ref missing, ref missing, ref missing, ref missing);</a:t>
            </a:r>
          </a:p>
          <a:p>
            <a:pPr eaLnBrk="1" hangingPunct="1"/>
            <a:r>
              <a:rPr lang="zh-CN" altLang="en-US" sz="3200" smtClean="0"/>
              <a:t>默认以</a:t>
            </a:r>
            <a:r>
              <a:rPr lang="en-US" altLang="zh-CN" sz="3200" smtClean="0"/>
              <a:t>Normal.dot </a:t>
            </a:r>
            <a:r>
              <a:rPr lang="zh-CN" altLang="en-US" sz="3200" smtClean="0"/>
              <a:t>为模板</a:t>
            </a:r>
          </a:p>
        </p:txBody>
      </p:sp>
    </p:spTree>
    <p:extLst>
      <p:ext uri="{BB962C8B-B14F-4D97-AF65-F5344CB8AC3E}">
        <p14:creationId xmlns:p14="http://schemas.microsoft.com/office/powerpoint/2010/main" val="10270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2529"/>
            <a:ext cx="4255697" cy="759125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创建一个</a:t>
            </a:r>
            <a:r>
              <a:rPr lang="en-US" altLang="zh-CN" smtClean="0"/>
              <a:t>word</a:t>
            </a:r>
            <a:r>
              <a:rPr lang="zh-CN" altLang="en-US" smtClean="0"/>
              <a:t>文档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33118" y="1167441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oDoc = oWordApplic.Documents.Add(ref missing, ref missing, ref missing, ref missing);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oDoc.Activate();</a:t>
            </a:r>
          </a:p>
        </p:txBody>
      </p:sp>
    </p:spTree>
    <p:extLst>
      <p:ext uri="{BB962C8B-B14F-4D97-AF65-F5344CB8AC3E}">
        <p14:creationId xmlns:p14="http://schemas.microsoft.com/office/powerpoint/2010/main" val="377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4763" y="103094"/>
            <a:ext cx="6805613" cy="984250"/>
          </a:xfrm>
        </p:spPr>
        <p:txBody>
          <a:bodyPr/>
          <a:lstStyle/>
          <a:p>
            <a:pPr eaLnBrk="1" hangingPunct="1"/>
            <a:r>
              <a:rPr lang="zh-CN" altLang="en-US" sz="4000"/>
              <a:t>以给定文件名保存</a:t>
            </a:r>
            <a:r>
              <a:rPr lang="en-US" altLang="zh-CN" sz="4000"/>
              <a:t>word</a:t>
            </a:r>
            <a:r>
              <a:rPr lang="zh-CN" altLang="en-US" sz="4000"/>
              <a:t>文档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71508" y="1226240"/>
            <a:ext cx="101341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/>
              <a:t>object fileName = @"C:\Test\NewDocument.doc</a:t>
            </a:r>
            <a:r>
              <a:rPr lang="en-US" altLang="zh-CN" sz="3600" smtClean="0"/>
              <a:t>";</a:t>
            </a:r>
            <a:endParaRPr lang="en-US" altLang="zh-CN" sz="3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/>
              <a:t>this.Application.Documents.get_Item</a:t>
            </a:r>
            <a:r>
              <a:rPr lang="en-US" altLang="zh-CN" sz="3600" smtClean="0"/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smtClean="0"/>
              <a:t>ref </a:t>
            </a:r>
            <a:r>
              <a:rPr lang="en-US" altLang="zh-CN" sz="3600"/>
              <a:t>fileName).Save(); </a:t>
            </a:r>
          </a:p>
        </p:txBody>
      </p:sp>
    </p:spTree>
    <p:extLst>
      <p:ext uri="{BB962C8B-B14F-4D97-AF65-F5344CB8AC3E}">
        <p14:creationId xmlns:p14="http://schemas.microsoft.com/office/powerpoint/2010/main" val="16172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85" y="137347"/>
            <a:ext cx="4014157" cy="793630"/>
          </a:xfrm>
        </p:spPr>
        <p:txBody>
          <a:bodyPr/>
          <a:lstStyle/>
          <a:p>
            <a:pPr eaLnBrk="1" hangingPunct="1"/>
            <a:r>
              <a:rPr lang="zh-CN" altLang="en-US" smtClean="0"/>
              <a:t>打开一个</a:t>
            </a:r>
            <a:r>
              <a:rPr lang="en-US" altLang="zh-CN" smtClean="0"/>
              <a:t>word</a:t>
            </a:r>
            <a:r>
              <a:rPr lang="zh-CN" altLang="en-US" smtClean="0"/>
              <a:t>文档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92174" y="994913"/>
            <a:ext cx="87137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object fileName = @"C:\Test\NewDocument.doc";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this.Application.Documents.Open(ref fileName,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ref missing, ref missing, ref missing, ref missing, ref missing,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ref missing, ref missing, ref missing, ref missing, ref missing,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ref missing, ref missing, ref missing, ref missing, ref missing);</a:t>
            </a:r>
          </a:p>
        </p:txBody>
      </p:sp>
      <p:sp>
        <p:nvSpPr>
          <p:cNvPr id="27653" name="文本框 1"/>
          <p:cNvSpPr txBox="1">
            <a:spLocks noChangeArrowheads="1"/>
          </p:cNvSpPr>
          <p:nvPr/>
        </p:nvSpPr>
        <p:spPr bwMode="auto">
          <a:xfrm>
            <a:off x="677334" y="3751922"/>
            <a:ext cx="8186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在编程过程中，利用反射机制来获得参数的简单说明信息。</a:t>
            </a:r>
          </a:p>
        </p:txBody>
      </p:sp>
    </p:spTree>
    <p:extLst>
      <p:ext uri="{BB962C8B-B14F-4D97-AF65-F5344CB8AC3E}">
        <p14:creationId xmlns:p14="http://schemas.microsoft.com/office/powerpoint/2010/main" val="39797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5412915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Word </a:t>
            </a:r>
            <a:r>
              <a:rPr lang="zh-CN" altLang="en-US" smtClean="0"/>
              <a:t>文档中插入文本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06" y="1470475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smtClean="0"/>
              <a:t>使用</a:t>
            </a:r>
            <a:r>
              <a:rPr lang="en-US" altLang="zh-CN" sz="3200" smtClean="0"/>
              <a:t>Range</a:t>
            </a:r>
          </a:p>
          <a:p>
            <a:pPr eaLnBrk="1" hangingPunct="1"/>
            <a:r>
              <a:rPr lang="zh-CN" altLang="en-US" sz="3200" smtClean="0"/>
              <a:t>使用替换方法</a:t>
            </a:r>
          </a:p>
          <a:p>
            <a:pPr eaLnBrk="1" hangingPunct="1"/>
            <a:r>
              <a:rPr lang="zh-CN" altLang="en-US" sz="3200" smtClean="0"/>
              <a:t>使用</a:t>
            </a:r>
            <a:r>
              <a:rPr lang="en-US" altLang="zh-CN" sz="3200" smtClean="0"/>
              <a:t>Selection</a:t>
            </a:r>
            <a:r>
              <a:rPr lang="zh-CN" altLang="en-US" sz="3200" smtClean="0"/>
              <a:t>对象的</a:t>
            </a:r>
            <a:r>
              <a:rPr lang="en-US" altLang="zh-CN" sz="3200" smtClean="0"/>
              <a:t>TypeText</a:t>
            </a:r>
            <a:r>
              <a:rPr lang="zh-CN" altLang="en-US" sz="3200" smtClean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4068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41" y="424405"/>
            <a:ext cx="4826319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word</a:t>
            </a:r>
            <a:r>
              <a:rPr lang="zh-CN" altLang="en-US" smtClean="0"/>
              <a:t>任务</a:t>
            </a:r>
            <a:r>
              <a:rPr lang="en-US" altLang="zh-CN" smtClean="0"/>
              <a:t>-</a:t>
            </a:r>
            <a:r>
              <a:rPr lang="zh-CN" altLang="en-US" smtClean="0"/>
              <a:t>定义</a:t>
            </a:r>
            <a:r>
              <a:rPr lang="en-US" altLang="zh-CN" smtClean="0"/>
              <a:t>Range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645" y="1603094"/>
            <a:ext cx="10804752" cy="307307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/>
              <a:t>object start = 0; </a:t>
            </a:r>
          </a:p>
          <a:p>
            <a:pPr eaLnBrk="1" hangingPunct="1"/>
            <a:r>
              <a:rPr lang="en-US" altLang="zh-CN" sz="3600"/>
              <a:t>object end = 7; </a:t>
            </a:r>
          </a:p>
          <a:p>
            <a:pPr eaLnBrk="1" hangingPunct="1"/>
            <a:r>
              <a:rPr lang="en-US" altLang="zh-CN" sz="3600"/>
              <a:t>Word.Range rng = this.Range(ref start, ref end); </a:t>
            </a:r>
          </a:p>
          <a:p>
            <a:pPr eaLnBrk="1" hangingPunct="1"/>
            <a:r>
              <a:rPr lang="en-US" altLang="zh-CN" sz="3600"/>
              <a:t>rng.Select();</a:t>
            </a:r>
          </a:p>
        </p:txBody>
      </p:sp>
    </p:spTree>
    <p:extLst>
      <p:ext uri="{BB962C8B-B14F-4D97-AF65-F5344CB8AC3E}">
        <p14:creationId xmlns:p14="http://schemas.microsoft.com/office/powerpoint/2010/main" val="7074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6944" y="475968"/>
            <a:ext cx="5274892" cy="727494"/>
          </a:xfrm>
        </p:spPr>
        <p:txBody>
          <a:bodyPr/>
          <a:lstStyle/>
          <a:p>
            <a:pPr eaLnBrk="1" hangingPunct="1"/>
            <a:r>
              <a:rPr lang="en-US" altLang="en-US" smtClean="0"/>
              <a:t>在 Word 文档中插入文本</a:t>
            </a:r>
            <a:endParaRPr lang="zh-CN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840" y="1677713"/>
            <a:ext cx="9878777" cy="341514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200" smtClean="0"/>
              <a:t>object start = 0; </a:t>
            </a:r>
          </a:p>
          <a:p>
            <a:pPr eaLnBrk="1" hangingPunct="1"/>
            <a:r>
              <a:rPr lang="en-US" altLang="zh-CN" sz="3200" smtClean="0"/>
              <a:t>object end = 0;  </a:t>
            </a:r>
          </a:p>
          <a:p>
            <a:pPr eaLnBrk="1" hangingPunct="1"/>
            <a:r>
              <a:rPr lang="en-US" altLang="zh-CN" sz="3200" smtClean="0"/>
              <a:t>Word.Range rng = this.Range(ref start, ref end); </a:t>
            </a:r>
          </a:p>
          <a:p>
            <a:pPr eaLnBrk="1" hangingPunct="1"/>
            <a:r>
              <a:rPr lang="en-US" altLang="zh-CN" sz="3200" smtClean="0"/>
              <a:t>rng.Text = "New Text"; </a:t>
            </a:r>
          </a:p>
        </p:txBody>
      </p:sp>
    </p:spTree>
    <p:extLst>
      <p:ext uri="{BB962C8B-B14F-4D97-AF65-F5344CB8AC3E}">
        <p14:creationId xmlns:p14="http://schemas.microsoft.com/office/powerpoint/2010/main" val="40399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95533"/>
            <a:ext cx="7517760" cy="831011"/>
          </a:xfrm>
        </p:spPr>
        <p:txBody>
          <a:bodyPr/>
          <a:lstStyle/>
          <a:p>
            <a:pPr eaLnBrk="1" hangingPunct="1"/>
            <a:r>
              <a:rPr lang="en-US" altLang="zh-CN"/>
              <a:t>word</a:t>
            </a:r>
            <a:r>
              <a:rPr lang="zh-CN" altLang="en-US"/>
              <a:t>任务</a:t>
            </a:r>
            <a:r>
              <a:rPr lang="en-US" altLang="zh-CN"/>
              <a:t>-</a:t>
            </a:r>
            <a:r>
              <a:rPr lang="zh-CN" altLang="en-US"/>
              <a:t>在文档中搜索和替换文本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54518" y="1225101"/>
            <a:ext cx="802798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private void SearchReplace()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object replaceAll = Word.WdReplace.wdReplaceAll;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Application.Selection.Find.ClearFormatting();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Application.Selection.Find.Text = "find me";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Application.Selection.Find.Replacement.ClearFormatting();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Application.Selection.Find.Replacement.Text = "Found";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Application.Selection.Find.Execute( ref missing, ref missing, ref missing,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ref missing, ref missing, ref missing, ref missing, ref missing, ref missing,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ref missing, ref replaceAll, ref missing, ref missing, ref missing, ref missing);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105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</a:t>
            </a:r>
            <a:r>
              <a:rPr lang="zh-CN" altLang="en-US" smtClean="0"/>
              <a:t>简介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366959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/>
              <a:t>COM</a:t>
            </a:r>
            <a:r>
              <a:rPr lang="zh-CN" altLang="en-US" sz="2800" smtClean="0"/>
              <a:t>是</a:t>
            </a:r>
            <a:r>
              <a:rPr lang="en-US" altLang="zh-CN" sz="2800" smtClean="0"/>
              <a:t>Component Object Model </a:t>
            </a:r>
            <a:r>
              <a:rPr lang="zh-CN" altLang="en-US" sz="2800" smtClean="0"/>
              <a:t>（组件对象模型）的缩写。</a:t>
            </a:r>
          </a:p>
          <a:p>
            <a:pPr eaLnBrk="1" hangingPunct="1"/>
            <a:r>
              <a:rPr lang="zh-CN" altLang="en-US" sz="2800" smtClean="0"/>
              <a:t>遵循</a:t>
            </a:r>
            <a:r>
              <a:rPr lang="en-US" altLang="zh-CN" sz="2800" smtClean="0"/>
              <a:t>COM</a:t>
            </a:r>
            <a:r>
              <a:rPr lang="zh-CN" altLang="en-US" sz="2800" smtClean="0"/>
              <a:t>规范</a:t>
            </a:r>
          </a:p>
          <a:p>
            <a:pPr eaLnBrk="1" hangingPunct="1"/>
            <a:r>
              <a:rPr lang="en-US" altLang="zh-CN" sz="2800" smtClean="0"/>
              <a:t>COM</a:t>
            </a:r>
            <a:r>
              <a:rPr lang="zh-CN" altLang="en-US" sz="2800" smtClean="0"/>
              <a:t>组件隐藏（封装）其内部实现细节 </a:t>
            </a:r>
          </a:p>
          <a:p>
            <a:pPr eaLnBrk="1" hangingPunct="1"/>
            <a:r>
              <a:rPr lang="zh-CN" altLang="en-US" sz="2800" smtClean="0"/>
              <a:t>在运行时刻同其他组件连接起来构成应用程序</a:t>
            </a:r>
          </a:p>
          <a:p>
            <a:pPr eaLnBrk="1" hangingPunct="1"/>
            <a:r>
              <a:rPr lang="en-US" altLang="zh-CN" sz="2800" smtClean="0"/>
              <a:t>COM</a:t>
            </a:r>
            <a:r>
              <a:rPr lang="zh-CN" altLang="en-US" sz="2800" smtClean="0"/>
              <a:t>提供接口调用 </a:t>
            </a:r>
          </a:p>
        </p:txBody>
      </p:sp>
    </p:spTree>
    <p:extLst>
      <p:ext uri="{BB962C8B-B14F-4D97-AF65-F5344CB8AC3E}">
        <p14:creationId xmlns:p14="http://schemas.microsoft.com/office/powerpoint/2010/main" val="1238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模拟论文制作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04982"/>
            <a:ext cx="5965006" cy="121233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smtClean="0"/>
              <a:t>论文结构与格式演示</a:t>
            </a:r>
          </a:p>
          <a:p>
            <a:pPr eaLnBrk="1" hangingPunct="1"/>
            <a:r>
              <a:rPr lang="en-US" altLang="zh-CN" sz="2800" smtClean="0"/>
              <a:t>abstract.txt</a:t>
            </a:r>
            <a:r>
              <a:rPr lang="zh-CN" altLang="en-US" sz="2800" smtClean="0"/>
              <a:t>与</a:t>
            </a:r>
            <a:r>
              <a:rPr lang="en-US" altLang="zh-CN" sz="2800" smtClean="0"/>
              <a:t>content.txt</a:t>
            </a:r>
          </a:p>
        </p:txBody>
      </p:sp>
    </p:spTree>
    <p:extLst>
      <p:ext uri="{BB962C8B-B14F-4D97-AF65-F5344CB8AC3E}">
        <p14:creationId xmlns:p14="http://schemas.microsoft.com/office/powerpoint/2010/main" val="39108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71191" y="519344"/>
            <a:ext cx="2911516" cy="2517634"/>
          </a:xfrm>
          <a:prstGeom prst="roundRect">
            <a:avLst>
              <a:gd name="adj" fmla="val 765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186412" y="746689"/>
            <a:ext cx="486889" cy="3382489"/>
          </a:xfrm>
          <a:prstGeom prst="leftBrace">
            <a:avLst>
              <a:gd name="adj1" fmla="val 5343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3022" y="2151153"/>
            <a:ext cx="825500" cy="6477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文档</a:t>
            </a:r>
            <a:endParaRPr lang="zh-CN" altLang="en-US" sz="2000"/>
          </a:p>
        </p:txBody>
      </p:sp>
      <p:sp>
        <p:nvSpPr>
          <p:cNvPr id="7" name="圆角矩形 6"/>
          <p:cNvSpPr/>
          <p:nvPr/>
        </p:nvSpPr>
        <p:spPr>
          <a:xfrm>
            <a:off x="2218906" y="691626"/>
            <a:ext cx="1930400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Paragraph</a:t>
            </a:r>
            <a:endParaRPr lang="zh-CN" altLang="en-US" sz="2400"/>
          </a:p>
        </p:txBody>
      </p:sp>
      <p:sp>
        <p:nvSpPr>
          <p:cNvPr id="12" name="圆角矩形 11"/>
          <p:cNvSpPr/>
          <p:nvPr/>
        </p:nvSpPr>
        <p:spPr>
          <a:xfrm>
            <a:off x="2218906" y="1428492"/>
            <a:ext cx="1930400" cy="598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Paragraph</a:t>
            </a:r>
            <a:endParaRPr lang="zh-CN" altLang="en-US" sz="2400"/>
          </a:p>
        </p:txBody>
      </p:sp>
      <p:sp>
        <p:nvSpPr>
          <p:cNvPr id="13" name="圆角矩形 12"/>
          <p:cNvSpPr/>
          <p:nvPr/>
        </p:nvSpPr>
        <p:spPr>
          <a:xfrm>
            <a:off x="2218906" y="2200734"/>
            <a:ext cx="1930400" cy="54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Paragraph</a:t>
            </a:r>
            <a:endParaRPr lang="zh-CN" altLang="en-US" sz="2400"/>
          </a:p>
        </p:txBody>
      </p:sp>
      <p:sp>
        <p:nvSpPr>
          <p:cNvPr id="14" name="圆角矩形 13"/>
          <p:cNvSpPr/>
          <p:nvPr/>
        </p:nvSpPr>
        <p:spPr>
          <a:xfrm>
            <a:off x="1771191" y="3161196"/>
            <a:ext cx="2911516" cy="1492909"/>
          </a:xfrm>
          <a:prstGeom prst="roundRect">
            <a:avLst>
              <a:gd name="adj" fmla="val 128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780594" y="1014630"/>
            <a:ext cx="1375311" cy="612648"/>
          </a:xfrm>
          <a:prstGeom prst="wedgeRoundRectCallout">
            <a:avLst>
              <a:gd name="adj1" fmla="val -62500"/>
              <a:gd name="adj2" fmla="val 106032"/>
              <a:gd name="adj3" fmla="val 16667"/>
            </a:avLst>
          </a:prstGeom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Section</a:t>
            </a:r>
            <a:endParaRPr lang="zh-CN" altLang="en-US" sz="2400"/>
          </a:p>
        </p:txBody>
      </p:sp>
      <p:sp>
        <p:nvSpPr>
          <p:cNvPr id="16" name="圆角矩形标注 15"/>
          <p:cNvSpPr/>
          <p:nvPr/>
        </p:nvSpPr>
        <p:spPr>
          <a:xfrm>
            <a:off x="4771606" y="2854872"/>
            <a:ext cx="1375311" cy="612648"/>
          </a:xfrm>
          <a:prstGeom prst="wedgeRoundRectCallout">
            <a:avLst>
              <a:gd name="adj1" fmla="val -62500"/>
              <a:gd name="adj2" fmla="val 106032"/>
              <a:gd name="adj3" fmla="val 16667"/>
            </a:avLst>
          </a:prstGeom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Section</a:t>
            </a:r>
            <a:endParaRPr lang="zh-CN" altLang="en-US" sz="2400"/>
          </a:p>
        </p:txBody>
      </p:sp>
      <p:sp>
        <p:nvSpPr>
          <p:cNvPr id="15" name="圆角矩形 14"/>
          <p:cNvSpPr/>
          <p:nvPr/>
        </p:nvSpPr>
        <p:spPr>
          <a:xfrm>
            <a:off x="2218906" y="3226512"/>
            <a:ext cx="1930400" cy="5485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Paragraph</a:t>
            </a:r>
            <a:endParaRPr lang="zh-CN" altLang="en-US" sz="2400"/>
          </a:p>
        </p:txBody>
      </p:sp>
      <p:sp>
        <p:nvSpPr>
          <p:cNvPr id="17" name="圆角矩形 16"/>
          <p:cNvSpPr/>
          <p:nvPr/>
        </p:nvSpPr>
        <p:spPr>
          <a:xfrm>
            <a:off x="2218906" y="3940308"/>
            <a:ext cx="1930400" cy="5485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Paragraph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899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 </a:t>
            </a:r>
            <a:r>
              <a:rPr lang="en-US" altLang="zh-CN" smtClean="0"/>
              <a:t>TypeText </a:t>
            </a:r>
            <a:r>
              <a:rPr lang="zh-CN" altLang="en-US" smtClean="0"/>
              <a:t>插入文本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40370" y="1471554"/>
            <a:ext cx="711993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声明一个 </a:t>
            </a:r>
            <a:r>
              <a:rPr lang="en-US" altLang="zh-CN" sz="2000" b="1"/>
              <a:t>Selection</a:t>
            </a:r>
            <a:r>
              <a:rPr lang="en-US" altLang="zh-CN" sz="2000"/>
              <a:t> </a:t>
            </a:r>
            <a:r>
              <a:rPr lang="zh-CN" altLang="en-US" sz="2000"/>
              <a:t>对象变量。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Word.Selection currentSelection = Application.Selection;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如果 </a:t>
            </a:r>
            <a:r>
              <a:rPr lang="en-US" altLang="zh-CN" sz="2000"/>
              <a:t>Overtype </a:t>
            </a:r>
            <a:r>
              <a:rPr lang="zh-CN" altLang="en-US" sz="2000"/>
              <a:t>选项是打开的，则将其关闭。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if (Application.Options.Overtype)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Application.Options.Overtype = false;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测试当前选择是否是插入点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if (currentSelection.Type == Word.WdSelectionType.wdSelectionIP)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currentSelection.TypeText("Inserting at insertion point. 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currentSelection.TypeParagraph();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168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68" y="0"/>
            <a:ext cx="5213230" cy="839788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 </a:t>
            </a:r>
            <a:r>
              <a:rPr lang="en-US" altLang="zh-CN" smtClean="0"/>
              <a:t>TypeText </a:t>
            </a:r>
            <a:r>
              <a:rPr lang="zh-CN" altLang="en-US" smtClean="0"/>
              <a:t>插入文本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70936" y="765176"/>
            <a:ext cx="910961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ElseIf </a:t>
            </a:r>
            <a:r>
              <a:rPr lang="zh-CN" altLang="en-US" sz="2000"/>
              <a:t>块中的代码测试该选择是否为正常选择。如果是，则另一个 </a:t>
            </a:r>
            <a:r>
              <a:rPr lang="en-US" altLang="zh-CN" sz="2000"/>
              <a:t>If </a:t>
            </a:r>
            <a:r>
              <a:rPr lang="zh-CN" altLang="en-US" sz="2000"/>
              <a:t>块将进行测试以查看 </a:t>
            </a:r>
            <a:r>
              <a:rPr lang="en-US" altLang="zh-CN" sz="2000"/>
              <a:t>ReplaceSelection </a:t>
            </a:r>
            <a:r>
              <a:rPr lang="zh-CN" altLang="en-US" sz="2000"/>
              <a:t>选项是否打开。如果已经打开，代码将使用选择的 </a:t>
            </a:r>
            <a:r>
              <a:rPr lang="en-US" altLang="zh-CN" sz="2000"/>
              <a:t>Collapse </a:t>
            </a:r>
            <a:r>
              <a:rPr lang="zh-CN" altLang="en-US" sz="2000"/>
              <a:t>方法将选定内容折叠到选定的文本块开头的插入点。插入文本和段落标记。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else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if (currentSelection.Type == Word.WdSelectionType.wdSelectionNormal)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// Move to start of selection.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if (Application.Options.ReplaceSelection)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object direction = Word.WdCollapseDirection.wdCollapseStart;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currentSelection.Collapse(ref direction);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currentSelection.TypeText("Inserting before a text block. 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currentSelection.TypeParagraph();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536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230038"/>
            <a:ext cx="3135541" cy="831011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设置文本格式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827" y="1128922"/>
            <a:ext cx="7772400" cy="11239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如何选择文档的第一段并更改字体大小、字体名称和对齐方式。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33967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5"/>
            <a:ext cx="3314760" cy="768618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设置文本格式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85209" y="1134405"/>
            <a:ext cx="70564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private void RangeFormat()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// Set the Range to the first paragraph.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Word.Range rng = this.Paragraphs[1].Range;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// Change the formatting.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rng.Font.Size = 14;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rng.Font.Name = "Arial";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rng.ParagraphFormat.Alignment = Word.WdParagraphAlignment.wdAlignParagraphCenter;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// Apply the Normal Indent style.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object indentStyle = "Normal Indent";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rng.set_Style(ref indentStyle);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114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段落格式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885" y="1393241"/>
            <a:ext cx="2445428" cy="153111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smtClean="0"/>
              <a:t>行距</a:t>
            </a:r>
          </a:p>
          <a:p>
            <a:pPr eaLnBrk="1" hangingPunct="1"/>
            <a:r>
              <a:rPr lang="zh-CN" altLang="en-US" sz="3200" smtClean="0"/>
              <a:t>首行缩进</a:t>
            </a:r>
          </a:p>
        </p:txBody>
      </p:sp>
    </p:spTree>
    <p:extLst>
      <p:ext uri="{BB962C8B-B14F-4D97-AF65-F5344CB8AC3E}">
        <p14:creationId xmlns:p14="http://schemas.microsoft.com/office/powerpoint/2010/main" val="20597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772" y="471578"/>
            <a:ext cx="2376417" cy="796506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设置标题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48" y="1558706"/>
            <a:ext cx="3446092" cy="117783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200" smtClean="0"/>
              <a:t>标题格式</a:t>
            </a:r>
          </a:p>
          <a:p>
            <a:pPr eaLnBrk="1" hangingPunct="1"/>
            <a:r>
              <a:rPr lang="zh-CN" altLang="en-US" sz="3200" smtClean="0"/>
              <a:t>文档结构与标题</a:t>
            </a:r>
          </a:p>
        </p:txBody>
      </p:sp>
    </p:spTree>
    <p:extLst>
      <p:ext uri="{BB962C8B-B14F-4D97-AF65-F5344CB8AC3E}">
        <p14:creationId xmlns:p14="http://schemas.microsoft.com/office/powerpoint/2010/main" val="8742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插入目录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896" y="1573993"/>
            <a:ext cx="6935198" cy="446736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600" smtClean="0"/>
              <a:t>目录级别</a:t>
            </a:r>
          </a:p>
          <a:p>
            <a:pPr eaLnBrk="1" hangingPunct="1"/>
            <a:r>
              <a:rPr lang="zh-CN" altLang="en-US" sz="3600" smtClean="0"/>
              <a:t>页码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目录的</a:t>
            </a:r>
            <a:r>
              <a:rPr lang="zh-CN" altLang="en-US" sz="3600" smtClean="0"/>
              <a:t>更新</a:t>
            </a:r>
            <a:endParaRPr lang="en-US" altLang="zh-CN" sz="3600" smtClean="0"/>
          </a:p>
          <a:p>
            <a:pPr lvl="1"/>
            <a:r>
              <a:rPr lang="en-US" altLang="zh-CN" sz="3600"/>
              <a:t>oDoc.Fields[1].Update</a:t>
            </a:r>
            <a:endParaRPr lang="zh-CN" altLang="en-US" sz="3400" smtClean="0"/>
          </a:p>
        </p:txBody>
      </p:sp>
    </p:spTree>
    <p:extLst>
      <p:ext uri="{BB962C8B-B14F-4D97-AF65-F5344CB8AC3E}">
        <p14:creationId xmlns:p14="http://schemas.microsoft.com/office/powerpoint/2010/main" val="15486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306653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文档页控制符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79" y="1539488"/>
            <a:ext cx="3101036" cy="145387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smtClean="0"/>
              <a:t>分节符</a:t>
            </a:r>
          </a:p>
          <a:p>
            <a:pPr eaLnBrk="1" hangingPunct="1"/>
            <a:r>
              <a:rPr lang="zh-CN" altLang="en-US" sz="3200" smtClean="0"/>
              <a:t>分页符</a:t>
            </a:r>
          </a:p>
        </p:txBody>
      </p:sp>
    </p:spTree>
    <p:extLst>
      <p:ext uri="{BB962C8B-B14F-4D97-AF65-F5344CB8AC3E}">
        <p14:creationId xmlns:p14="http://schemas.microsoft.com/office/powerpoint/2010/main" val="19010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</a:t>
            </a:r>
            <a:r>
              <a:rPr lang="zh-CN" altLang="en-US" smtClean="0"/>
              <a:t>简介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411" y="1431116"/>
            <a:ext cx="83439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smtClean="0"/>
              <a:t>用户一般希望能够定制所用的应用程序，用更能满足他们需要的某个组件来替换原来程序。软件的可重用性将大大的得到增强。组件价构可以使得开发分布式应用程序的过程得以简化。 </a:t>
            </a:r>
          </a:p>
          <a:p>
            <a:r>
              <a:rPr lang="zh-CN" altLang="en-US" sz="2400" smtClean="0"/>
              <a:t>例如用户用自己的规则流程使用</a:t>
            </a:r>
            <a:r>
              <a:rPr lang="en-US" altLang="zh-CN" sz="2400" smtClean="0"/>
              <a:t>Word</a:t>
            </a:r>
            <a:r>
              <a:rPr lang="zh-CN" altLang="en-US" sz="2400" smtClean="0"/>
              <a:t>软件</a:t>
            </a:r>
            <a:r>
              <a:rPr lang="en-US" altLang="zh-CN" sz="2400" smtClean="0"/>
              <a:t>,</a:t>
            </a:r>
            <a:r>
              <a:rPr lang="zh-CN" altLang="en-US" sz="2400"/>
              <a:t>开发使用 </a:t>
            </a:r>
            <a:r>
              <a:rPr lang="en-US" altLang="zh-CN" sz="2400"/>
              <a:t>Microsoft Office Word </a:t>
            </a:r>
            <a:r>
              <a:rPr lang="zh-CN" altLang="en-US" sz="2400"/>
              <a:t>的解决方案，可以与 </a:t>
            </a:r>
            <a:r>
              <a:rPr lang="en-US" altLang="zh-CN" sz="2400"/>
              <a:t>Word </a:t>
            </a:r>
            <a:r>
              <a:rPr lang="zh-CN" altLang="en-US" sz="2400"/>
              <a:t>对象模型提供的对象进行交互</a:t>
            </a:r>
            <a:r>
              <a:rPr lang="zh-CN" altLang="en-US" sz="240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36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49" y="215752"/>
            <a:ext cx="5978109" cy="895865"/>
          </a:xfrm>
        </p:spPr>
        <p:txBody>
          <a:bodyPr/>
          <a:lstStyle/>
          <a:p>
            <a:pPr eaLnBrk="1" hangingPunct="1"/>
            <a:r>
              <a:rPr lang="zh-CN" altLang="en-US" smtClean="0"/>
              <a:t>插入小节类型与下一页区别</a:t>
            </a:r>
          </a:p>
        </p:txBody>
      </p:sp>
      <p:pic>
        <p:nvPicPr>
          <p:cNvPr id="43012" name="Picture 4" descr="a4749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84" y="1536552"/>
            <a:ext cx="6119813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4584779" cy="727494"/>
          </a:xfrm>
        </p:spPr>
        <p:txBody>
          <a:bodyPr/>
          <a:lstStyle/>
          <a:p>
            <a:pPr eaLnBrk="1" hangingPunct="1"/>
            <a:r>
              <a:rPr lang="zh-CN" altLang="en-US" smtClean="0"/>
              <a:t>文档页眉页脚设置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39487"/>
            <a:ext cx="6448085" cy="221300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smtClean="0"/>
              <a:t>进入页眉页脚编辑状态</a:t>
            </a:r>
          </a:p>
          <a:p>
            <a:pPr eaLnBrk="1" hangingPunct="1"/>
            <a:r>
              <a:rPr lang="zh-CN" altLang="en-US" sz="3600" smtClean="0"/>
              <a:t>去掉页眉线</a:t>
            </a:r>
          </a:p>
          <a:p>
            <a:pPr eaLnBrk="1" hangingPunct="1"/>
            <a:r>
              <a:rPr lang="zh-CN" altLang="en-US" sz="3600" smtClean="0"/>
              <a:t>插入页码</a:t>
            </a:r>
          </a:p>
        </p:txBody>
      </p:sp>
    </p:spTree>
    <p:extLst>
      <p:ext uri="{BB962C8B-B14F-4D97-AF65-F5344CB8AC3E}">
        <p14:creationId xmlns:p14="http://schemas.microsoft.com/office/powerpoint/2010/main" val="17494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2134877" cy="796506"/>
          </a:xfrm>
        </p:spPr>
        <p:txBody>
          <a:bodyPr/>
          <a:lstStyle/>
          <a:p>
            <a:pPr eaLnBrk="1" hangingPunct="1"/>
            <a:r>
              <a:rPr lang="zh-CN" altLang="en-US" smtClean="0"/>
              <a:t>插入页码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896" y="1539488"/>
            <a:ext cx="3411587" cy="13503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smtClean="0"/>
              <a:t>设置页码样式</a:t>
            </a:r>
          </a:p>
          <a:p>
            <a:pPr eaLnBrk="1" hangingPunct="1"/>
            <a:r>
              <a:rPr lang="zh-CN" altLang="en-US" sz="3200" smtClean="0"/>
              <a:t>页码对齐</a:t>
            </a:r>
          </a:p>
        </p:txBody>
      </p:sp>
    </p:spTree>
    <p:extLst>
      <p:ext uri="{BB962C8B-B14F-4D97-AF65-F5344CB8AC3E}">
        <p14:creationId xmlns:p14="http://schemas.microsoft.com/office/powerpoint/2010/main" val="35355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4619285" cy="757359"/>
          </a:xfrm>
        </p:spPr>
        <p:txBody>
          <a:bodyPr/>
          <a:lstStyle/>
          <a:p>
            <a:pPr eaLnBrk="1" hangingPunct="1"/>
            <a:r>
              <a:rPr lang="zh-CN" altLang="en-US" smtClean="0"/>
              <a:t>文档中的 </a:t>
            </a:r>
            <a:r>
              <a:rPr lang="en-US" altLang="zh-CN" smtClean="0"/>
              <a:t>Word </a:t>
            </a:r>
            <a:r>
              <a:rPr lang="zh-CN" altLang="en-US" smtClean="0"/>
              <a:t>表格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345" y="1366959"/>
            <a:ext cx="5550938" cy="2523554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设置行数和列数插入表格</a:t>
            </a:r>
          </a:p>
          <a:p>
            <a:pPr eaLnBrk="1" hangingPunct="1"/>
            <a:r>
              <a:rPr lang="zh-CN" altLang="en-US" sz="3200" smtClean="0"/>
              <a:t>设置表格行列宽度</a:t>
            </a:r>
          </a:p>
          <a:p>
            <a:pPr eaLnBrk="1" hangingPunct="1"/>
            <a:r>
              <a:rPr lang="zh-CN" altLang="en-US" sz="3200" smtClean="0"/>
              <a:t>单元格对齐方式</a:t>
            </a:r>
          </a:p>
          <a:p>
            <a:pPr eaLnBrk="1" hangingPunct="1"/>
            <a:r>
              <a:rPr lang="zh-CN" altLang="en-US" sz="3200" smtClean="0"/>
              <a:t>表格单元格内容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593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5654455" cy="727494"/>
          </a:xfrm>
        </p:spPr>
        <p:txBody>
          <a:bodyPr/>
          <a:lstStyle/>
          <a:p>
            <a:pPr eaLnBrk="1" hangingPunct="1"/>
            <a:r>
              <a:rPr lang="en-US" altLang="zh-CN" smtClean="0"/>
              <a:t>Word</a:t>
            </a:r>
            <a:r>
              <a:rPr lang="zh-CN" altLang="en-US" smtClean="0"/>
              <a:t>对象的结束和释放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06" y="1608498"/>
            <a:ext cx="8596668" cy="18679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smtClean="0"/>
              <a:t>oWordApplic.Quit</a:t>
            </a:r>
            <a:r>
              <a:rPr lang="zh-CN" altLang="en-US" sz="3200" smtClean="0"/>
              <a:t>方法</a:t>
            </a:r>
          </a:p>
          <a:p>
            <a:pPr eaLnBrk="1" hangingPunct="1"/>
            <a:r>
              <a:rPr lang="en-US" altLang="zh-CN" sz="3200" smtClean="0"/>
              <a:t>System.Runtime.InteropServices.Marshal</a:t>
            </a:r>
            <a:br>
              <a:rPr lang="en-US" altLang="zh-CN" sz="3200" smtClean="0"/>
            </a:br>
            <a:r>
              <a:rPr lang="en-US" altLang="zh-CN" sz="3200" smtClean="0"/>
              <a:t>.ReleaseComObject()</a:t>
            </a:r>
          </a:p>
          <a:p>
            <a:pPr eaLnBrk="1" hangingPunct="1"/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7915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530" y="402567"/>
            <a:ext cx="9044636" cy="727494"/>
          </a:xfrm>
        </p:spPr>
        <p:txBody>
          <a:bodyPr/>
          <a:lstStyle/>
          <a:p>
            <a:r>
              <a:rPr lang="en-US" altLang="zh-CN" smtClean="0"/>
              <a:t>Word</a:t>
            </a:r>
            <a:r>
              <a:rPr lang="zh-CN" altLang="en-US" smtClean="0"/>
              <a:t>中插入图片</a:t>
            </a:r>
            <a:r>
              <a:rPr lang="en-US" altLang="zh-CN" smtClean="0"/>
              <a:t>InlineShapes.AddPicture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892" y="1297947"/>
            <a:ext cx="8596668" cy="1867947"/>
          </a:xfrm>
        </p:spPr>
        <p:txBody>
          <a:bodyPr>
            <a:normAutofit/>
          </a:bodyPr>
          <a:lstStyle/>
          <a:p>
            <a:r>
              <a:rPr lang="en-US" altLang="zh-CN" sz="3200"/>
              <a:t>currentSelection.InlineShapes.AddPicture(@"D:\stu\cword\zsc-logo.png</a:t>
            </a:r>
            <a:r>
              <a:rPr lang="en-US" altLang="zh-CN" sz="3200" smtClean="0"/>
              <a:t>",</a:t>
            </a:r>
            <a:br>
              <a:rPr lang="en-US" altLang="zh-CN" sz="3200" smtClean="0"/>
            </a:br>
            <a:r>
              <a:rPr lang="en-US" altLang="zh-CN" sz="3200" smtClean="0"/>
              <a:t>ref </a:t>
            </a:r>
            <a:r>
              <a:rPr lang="en-US" altLang="zh-CN" sz="3200"/>
              <a:t>missing, ref missing, ref missing);</a:t>
            </a: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19141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34" y="151917"/>
            <a:ext cx="3310466" cy="86360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程序运行演示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825500"/>
            <a:ext cx="7641166" cy="49530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smtClean="0"/>
              <a:t>创建</a:t>
            </a:r>
            <a:r>
              <a:rPr lang="en-US" altLang="zh-CN" sz="3600" smtClean="0"/>
              <a:t>Word</a:t>
            </a:r>
            <a:r>
              <a:rPr lang="zh-CN" altLang="en-US" sz="3600" smtClean="0"/>
              <a:t>文档的小节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插入摘要并设置文本格式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插入目录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插入第一章正文并设置格式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插入表格并设置边框线型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插入图片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设置各小节的页眉页脚</a:t>
            </a:r>
            <a:endParaRPr lang="zh-CN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29899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53" y="395844"/>
            <a:ext cx="3998183" cy="727494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程序调试中的问题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308" y="1321199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smtClean="0"/>
              <a:t>设置项目的输出路径 </a:t>
            </a:r>
            <a:r>
              <a:rPr lang="en-US" altLang="zh-CN" sz="3600" smtClean="0"/>
              <a:t>. </a:t>
            </a:r>
            <a:r>
              <a:rPr lang="zh-CN" altLang="en-US" sz="3600" smtClean="0"/>
              <a:t>代表当前路径</a:t>
            </a:r>
          </a:p>
          <a:p>
            <a:pPr eaLnBrk="1" hangingPunct="1"/>
            <a:r>
              <a:rPr lang="zh-CN" altLang="en-US" sz="3600" smtClean="0"/>
              <a:t>读入文件是否存在</a:t>
            </a:r>
          </a:p>
          <a:p>
            <a:pPr eaLnBrk="1" hangingPunct="1"/>
            <a:r>
              <a:rPr lang="zh-CN" altLang="en-US" sz="3600" smtClean="0"/>
              <a:t>掌握断点调试技能</a:t>
            </a:r>
          </a:p>
          <a:p>
            <a:pPr eaLnBrk="1" hangingPunct="1"/>
            <a:r>
              <a:rPr lang="zh-CN" altLang="en-US" sz="3600" smtClean="0"/>
              <a:t>对</a:t>
            </a:r>
            <a:r>
              <a:rPr lang="en-US" altLang="zh-CN" sz="3600" smtClean="0"/>
              <a:t>Word</a:t>
            </a:r>
            <a:r>
              <a:rPr lang="zh-CN" altLang="en-US" sz="3600" smtClean="0"/>
              <a:t>文档当前位置的定位</a:t>
            </a:r>
          </a:p>
          <a:p>
            <a:pPr eaLnBrk="1" hangingPunct="1"/>
            <a:r>
              <a:rPr lang="zh-CN" altLang="en-US" sz="3600" smtClean="0"/>
              <a:t>插入节类型与下一页区别</a:t>
            </a:r>
          </a:p>
        </p:txBody>
      </p:sp>
    </p:spTree>
    <p:extLst>
      <p:ext uri="{BB962C8B-B14F-4D97-AF65-F5344CB8AC3E}">
        <p14:creationId xmlns:p14="http://schemas.microsoft.com/office/powerpoint/2010/main" val="12065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84" y="333555"/>
            <a:ext cx="2540319" cy="718868"/>
          </a:xfrm>
        </p:spPr>
        <p:txBody>
          <a:bodyPr/>
          <a:lstStyle/>
          <a:p>
            <a:pPr lvl="0"/>
            <a:r>
              <a:rPr lang="zh-CN" altLang="en-US"/>
              <a:t>思考与练习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1.</a:t>
            </a:r>
            <a:r>
              <a:rPr lang="zh-CN" altLang="en-US" sz="2800" smtClean="0"/>
              <a:t>添加新的章节，并添加参考文献部分。</a:t>
            </a:r>
            <a:endParaRPr lang="en-US" altLang="zh-CN" sz="2800" smtClean="0"/>
          </a:p>
          <a:p>
            <a:r>
              <a:rPr lang="en-US" altLang="zh-CN" sz="2800" smtClean="0"/>
              <a:t>2. </a:t>
            </a:r>
            <a:r>
              <a:rPr lang="zh-CN" altLang="en-US" sz="2800"/>
              <a:t>实现在文档中添加艺术字。</a:t>
            </a:r>
          </a:p>
          <a:p>
            <a:r>
              <a:rPr lang="en-US" altLang="zh-CN" sz="2800" smtClean="0"/>
              <a:t>3</a:t>
            </a:r>
            <a:r>
              <a:rPr lang="en-US" altLang="zh-CN" sz="2800"/>
              <a:t>. </a:t>
            </a:r>
            <a:r>
              <a:rPr lang="zh-CN" altLang="en-US" sz="2800"/>
              <a:t>向每小节页眉添加文本信息。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72154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</a:t>
            </a:r>
            <a:r>
              <a:rPr lang="zh-CN" altLang="en-US" smtClean="0"/>
              <a:t>技术与</a:t>
            </a:r>
            <a:r>
              <a:rPr lang="en-US" altLang="zh-CN" smtClean="0"/>
              <a:t>Office</a:t>
            </a:r>
            <a:r>
              <a:rPr lang="zh-CN" altLang="en-US" smtClean="0"/>
              <a:t>对象简介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754" y="1270000"/>
            <a:ext cx="6697663" cy="349885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3200" smtClean="0"/>
              <a:t>Office2003</a:t>
            </a:r>
            <a:r>
              <a:rPr lang="zh-CN" altLang="en-US" sz="3200" smtClean="0"/>
              <a:t>对应的</a:t>
            </a:r>
            <a:r>
              <a:rPr lang="en-US" altLang="zh-CN" sz="3200" smtClean="0"/>
              <a:t>office11</a:t>
            </a:r>
          </a:p>
          <a:p>
            <a:pPr marL="609600" indent="-609600"/>
            <a:r>
              <a:rPr lang="en-US" altLang="zh-CN" sz="3200" smtClean="0"/>
              <a:t>Office2007</a:t>
            </a:r>
            <a:r>
              <a:rPr lang="zh-CN" altLang="en-US" sz="3200" smtClean="0"/>
              <a:t>对应的</a:t>
            </a:r>
            <a:r>
              <a:rPr lang="en-US" altLang="zh-CN" sz="3200" smtClean="0"/>
              <a:t>office12</a:t>
            </a:r>
          </a:p>
          <a:p>
            <a:pPr marL="609600" indent="-609600"/>
            <a:r>
              <a:rPr lang="en-US" altLang="zh-CN" sz="3200" smtClean="0"/>
              <a:t>Office2010</a:t>
            </a:r>
            <a:r>
              <a:rPr lang="zh-CN" altLang="en-US" sz="3200" smtClean="0"/>
              <a:t>对应</a:t>
            </a:r>
            <a:r>
              <a:rPr lang="zh-CN" altLang="en-US" sz="3200"/>
              <a:t>的</a:t>
            </a:r>
            <a:r>
              <a:rPr lang="en-US" altLang="zh-CN" sz="3200" smtClean="0"/>
              <a:t>office14</a:t>
            </a:r>
          </a:p>
          <a:p>
            <a:pPr marL="609600" indent="-609600"/>
            <a:r>
              <a:rPr lang="en-US" altLang="zh-CN" sz="3200" smtClean="0"/>
              <a:t>Office2013</a:t>
            </a:r>
            <a:r>
              <a:rPr lang="zh-CN" altLang="en-US" sz="3200" smtClean="0"/>
              <a:t>对应</a:t>
            </a:r>
            <a:r>
              <a:rPr lang="zh-CN" altLang="en-US" sz="3200"/>
              <a:t>的</a:t>
            </a:r>
            <a:r>
              <a:rPr lang="en-US" altLang="zh-CN" sz="3200" smtClean="0"/>
              <a:t>office15</a:t>
            </a:r>
          </a:p>
          <a:p>
            <a:pPr marL="609600" indent="-609600"/>
            <a:r>
              <a:rPr lang="zh-CN" altLang="en-US" sz="3200" smtClean="0"/>
              <a:t>不具备跨平台特性</a:t>
            </a:r>
          </a:p>
        </p:txBody>
      </p:sp>
    </p:spTree>
    <p:extLst>
      <p:ext uri="{BB962C8B-B14F-4D97-AF65-F5344CB8AC3E}">
        <p14:creationId xmlns:p14="http://schemas.microsoft.com/office/powerpoint/2010/main" val="19219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2853266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6249" y="43245"/>
            <a:ext cx="4032689" cy="803276"/>
          </a:xfrm>
        </p:spPr>
        <p:txBody>
          <a:bodyPr/>
          <a:lstStyle/>
          <a:p>
            <a:pPr eaLnBrk="1" hangingPunct="1"/>
            <a:r>
              <a:rPr lang="en-US" altLang="zh-CN" smtClean="0"/>
              <a:t>Word</a:t>
            </a:r>
            <a:r>
              <a:rPr lang="zh-CN" altLang="en-US" smtClean="0"/>
              <a:t>对象模型概述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63" y="806553"/>
            <a:ext cx="3860160" cy="514339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3200" smtClean="0"/>
              <a:t>Application</a:t>
            </a:r>
            <a:r>
              <a:rPr lang="zh-CN" altLang="en-US" sz="3200" smtClean="0"/>
              <a:t>对象</a:t>
            </a:r>
          </a:p>
          <a:p>
            <a:pPr eaLnBrk="1" hangingPunct="1"/>
            <a:r>
              <a:rPr lang="en-US" altLang="zh-CN" sz="3200" smtClean="0"/>
              <a:t>Document</a:t>
            </a:r>
            <a:r>
              <a:rPr lang="zh-CN" altLang="en-US" sz="3200" smtClean="0"/>
              <a:t>对象</a:t>
            </a:r>
          </a:p>
          <a:p>
            <a:pPr eaLnBrk="1" hangingPunct="1"/>
            <a:r>
              <a:rPr lang="en-US" altLang="zh-CN" sz="3200" smtClean="0"/>
              <a:t>Selection</a:t>
            </a:r>
            <a:r>
              <a:rPr lang="zh-CN" altLang="en-US" sz="3200" smtClean="0"/>
              <a:t>对象</a:t>
            </a:r>
          </a:p>
          <a:p>
            <a:pPr eaLnBrk="1" hangingPunct="1"/>
            <a:r>
              <a:rPr lang="en-US" altLang="zh-CN" sz="3200" smtClean="0"/>
              <a:t>Section</a:t>
            </a:r>
            <a:r>
              <a:rPr lang="zh-CN" altLang="en-US" sz="3200" smtClean="0"/>
              <a:t>对象</a:t>
            </a:r>
            <a:endParaRPr lang="en-US" altLang="zh-CN" sz="3200" smtClean="0"/>
          </a:p>
          <a:p>
            <a:pPr eaLnBrk="1" hangingPunct="1"/>
            <a:r>
              <a:rPr lang="en-US" altLang="zh-CN" sz="3200" smtClean="0"/>
              <a:t>Paragraph </a:t>
            </a:r>
            <a:r>
              <a:rPr lang="zh-CN" altLang="en-US" sz="3200" smtClean="0"/>
              <a:t>对象</a:t>
            </a:r>
          </a:p>
          <a:p>
            <a:pPr eaLnBrk="1" hangingPunct="1"/>
            <a:r>
              <a:rPr lang="en-US" altLang="zh-CN" sz="3200" smtClean="0"/>
              <a:t>Range</a:t>
            </a:r>
            <a:r>
              <a:rPr lang="zh-CN" altLang="en-US" sz="3200" smtClean="0"/>
              <a:t>对象</a:t>
            </a:r>
            <a:endParaRPr lang="en-US" altLang="zh-CN" sz="3200" smtClean="0"/>
          </a:p>
          <a:p>
            <a:pPr eaLnBrk="1" hangingPunct="1"/>
            <a:r>
              <a:rPr lang="en-US" altLang="zh-CN" sz="3200" smtClean="0"/>
              <a:t>Table</a:t>
            </a:r>
            <a:r>
              <a:rPr lang="zh-CN" altLang="en-US" sz="3200" smtClean="0"/>
              <a:t>对象</a:t>
            </a:r>
          </a:p>
          <a:p>
            <a:pPr eaLnBrk="1" hangingPunct="1"/>
            <a:r>
              <a:rPr lang="en-US" altLang="zh-CN" sz="3200" smtClean="0"/>
              <a:t>Bookmark</a:t>
            </a:r>
            <a:r>
              <a:rPr lang="zh-CN" altLang="en-US" sz="3200" smtClean="0"/>
              <a:t>对象</a:t>
            </a:r>
            <a:endParaRPr lang="en-US" altLang="zh-CN" sz="3200" smtClean="0"/>
          </a:p>
          <a:p>
            <a:pPr eaLnBrk="1" hangingPunct="1"/>
            <a:r>
              <a:rPr lang="en-US" altLang="zh-CN" sz="3200" smtClean="0"/>
              <a:t>Section</a:t>
            </a:r>
            <a:r>
              <a:rPr lang="zh-CN" altLang="en-US" sz="3200" smtClean="0"/>
              <a:t>对象</a:t>
            </a:r>
          </a:p>
        </p:txBody>
      </p:sp>
      <p:pic>
        <p:nvPicPr>
          <p:cNvPr id="10245" name="Picture 4" descr="COM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580906"/>
            <a:ext cx="20669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709458" y="6217575"/>
            <a:ext cx="429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可以通过多种方式来访问相同类型的对象</a:t>
            </a:r>
          </a:p>
        </p:txBody>
      </p:sp>
    </p:spTree>
    <p:extLst>
      <p:ext uri="{BB962C8B-B14F-4D97-AF65-F5344CB8AC3E}">
        <p14:creationId xmlns:p14="http://schemas.microsoft.com/office/powerpoint/2010/main" val="9477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519" y="195532"/>
            <a:ext cx="3618621" cy="969034"/>
          </a:xfrm>
        </p:spPr>
        <p:txBody>
          <a:bodyPr/>
          <a:lstStyle/>
          <a:p>
            <a:pPr eaLnBrk="1" hangingPunct="1"/>
            <a:r>
              <a:rPr lang="en-US" altLang="zh-CN" smtClean="0"/>
              <a:t>Application</a:t>
            </a:r>
            <a:r>
              <a:rPr lang="zh-CN" altLang="en-US" smtClean="0"/>
              <a:t>对象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926" y="1086060"/>
            <a:ext cx="9303439" cy="22178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smtClean="0"/>
              <a:t>Application </a:t>
            </a:r>
            <a:r>
              <a:rPr lang="zh-CN" altLang="en-US" sz="3200" smtClean="0"/>
              <a:t>对象表示整个</a:t>
            </a:r>
            <a:r>
              <a:rPr lang="en-US" altLang="zh-CN" sz="3200" smtClean="0"/>
              <a:t>word</a:t>
            </a:r>
            <a:r>
              <a:rPr lang="zh-CN" altLang="en-US" sz="3200" smtClean="0"/>
              <a:t>应用程序的进程，例：</a:t>
            </a:r>
            <a:r>
              <a:rPr lang="en-US" altLang="zh-CN" sz="3200" smtClean="0"/>
              <a:t>winword.exe</a:t>
            </a:r>
            <a:endParaRPr lang="zh-CN" altLang="en-US" sz="3200" smtClean="0"/>
          </a:p>
          <a:p>
            <a:pPr eaLnBrk="1" hangingPunct="1"/>
            <a:r>
              <a:rPr lang="zh-CN" altLang="en-US" sz="3200" smtClean="0"/>
              <a:t>使用该对象的属性和方法来控制 </a:t>
            </a:r>
            <a:r>
              <a:rPr lang="en-US" altLang="zh-CN" sz="3200" smtClean="0"/>
              <a:t>Word </a:t>
            </a:r>
            <a:r>
              <a:rPr lang="zh-CN" altLang="en-US" sz="3200" smtClean="0"/>
              <a:t>环境。 </a:t>
            </a:r>
          </a:p>
          <a:p>
            <a:pPr eaLnBrk="1" hangingPunct="1"/>
            <a:endParaRPr lang="zh-CN" altLang="en-US" sz="3200" smtClean="0"/>
          </a:p>
          <a:p>
            <a:pPr eaLnBrk="1" hangingPunct="1"/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8576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0738" y="92016"/>
            <a:ext cx="3825655" cy="831011"/>
          </a:xfrm>
        </p:spPr>
        <p:txBody>
          <a:bodyPr/>
          <a:lstStyle/>
          <a:p>
            <a:pPr eaLnBrk="1" hangingPunct="1"/>
            <a:r>
              <a:rPr lang="en-US" altLang="zh-CN" smtClean="0"/>
              <a:t> Document </a:t>
            </a:r>
            <a:r>
              <a:rPr lang="zh-CN" altLang="en-US" smtClean="0"/>
              <a:t>对象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794" y="1125420"/>
            <a:ext cx="7759300" cy="1134702"/>
          </a:xfrm>
        </p:spPr>
        <p:txBody>
          <a:bodyPr/>
          <a:lstStyle/>
          <a:p>
            <a:pPr eaLnBrk="1" hangingPunct="1"/>
            <a:r>
              <a:rPr lang="en-US" altLang="zh-CN" sz="2800"/>
              <a:t>Microsoft.Office.Interop.Word.Document </a:t>
            </a:r>
          </a:p>
          <a:p>
            <a:pPr eaLnBrk="1" hangingPunct="1"/>
            <a:r>
              <a:rPr lang="zh-CN" altLang="en-US" sz="2800"/>
              <a:t>代表一个文档</a:t>
            </a:r>
          </a:p>
          <a:p>
            <a:pPr eaLnBrk="1" hangingPunct="1"/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9202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43" y="126521"/>
            <a:ext cx="3170047" cy="796506"/>
          </a:xfrm>
        </p:spPr>
        <p:txBody>
          <a:bodyPr/>
          <a:lstStyle/>
          <a:p>
            <a:pPr eaLnBrk="1" hangingPunct="1"/>
            <a:r>
              <a:rPr lang="en-US" altLang="zh-CN" smtClean="0"/>
              <a:t>Selection</a:t>
            </a:r>
            <a:r>
              <a:rPr lang="zh-CN" altLang="en-US" smtClean="0"/>
              <a:t>对象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332" y="923027"/>
            <a:ext cx="8296335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smtClean="0"/>
              <a:t>Selection </a:t>
            </a:r>
            <a:r>
              <a:rPr lang="zh-CN" altLang="en-US" sz="3200" smtClean="0"/>
              <a:t>对象表示当前选择的区域。在 </a:t>
            </a:r>
            <a:r>
              <a:rPr lang="en-US" altLang="zh-CN" sz="3200" smtClean="0"/>
              <a:t>Word </a:t>
            </a:r>
            <a:r>
              <a:rPr lang="zh-CN" altLang="en-US" sz="3200" smtClean="0"/>
              <a:t>用户界面中执行某项操作（例如，对文本进行加粗）时，应首先选择或突出显示文本，然后应用格式设置。</a:t>
            </a:r>
            <a:r>
              <a:rPr lang="en-US" altLang="zh-CN" sz="3200" smtClean="0"/>
              <a:t>Selection </a:t>
            </a:r>
            <a:r>
              <a:rPr lang="zh-CN" altLang="en-US" sz="3200" smtClean="0"/>
              <a:t>对象始终存在于文档中。如果未选中任何对象，它表示插入点。此外，它也可以是不连续的多个文本块。</a:t>
            </a:r>
          </a:p>
        </p:txBody>
      </p:sp>
    </p:spTree>
    <p:extLst>
      <p:ext uri="{BB962C8B-B14F-4D97-AF65-F5344CB8AC3E}">
        <p14:creationId xmlns:p14="http://schemas.microsoft.com/office/powerpoint/2010/main" val="140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1086</TotalTime>
  <Words>1683</Words>
  <Application>Microsoft Office PowerPoint</Application>
  <PresentationFormat>宽屏</PresentationFormat>
  <Paragraphs>284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方正姚体</vt:lpstr>
      <vt:lpstr>华文新魏</vt:lpstr>
      <vt:lpstr>宋体</vt:lpstr>
      <vt:lpstr>Arial</vt:lpstr>
      <vt:lpstr>Calibri</vt:lpstr>
      <vt:lpstr>Tahoma</vt:lpstr>
      <vt:lpstr>Trebuchet MS</vt:lpstr>
      <vt:lpstr>Wingdings 3</vt:lpstr>
      <vt:lpstr>平面</vt:lpstr>
      <vt:lpstr>word操作</vt:lpstr>
      <vt:lpstr>文件操作与文件合并</vt:lpstr>
      <vt:lpstr>COM简介</vt:lpstr>
      <vt:lpstr>COM简介</vt:lpstr>
      <vt:lpstr>COM技术与Office对象简介</vt:lpstr>
      <vt:lpstr>Word对象模型概述</vt:lpstr>
      <vt:lpstr>Application对象</vt:lpstr>
      <vt:lpstr> Document 对象</vt:lpstr>
      <vt:lpstr>Selection对象</vt:lpstr>
      <vt:lpstr>Paragraph 对象</vt:lpstr>
      <vt:lpstr>Range对象</vt:lpstr>
      <vt:lpstr>Section对象</vt:lpstr>
      <vt:lpstr>Bookmark对象</vt:lpstr>
      <vt:lpstr>COM操作Office流程 </vt:lpstr>
      <vt:lpstr>安装office产品</vt:lpstr>
      <vt:lpstr>程序添加word对象引用</vt:lpstr>
      <vt:lpstr>PowerPoint 演示文稿</vt:lpstr>
      <vt:lpstr>COM产品版本区别</vt:lpstr>
      <vt:lpstr>程序添加word命名空间</vt:lpstr>
      <vt:lpstr>COM中对象方法使用特色</vt:lpstr>
      <vt:lpstr>Word对象操作方法</vt:lpstr>
      <vt:lpstr>word任务-新建文档</vt:lpstr>
      <vt:lpstr>创建一个word文档</vt:lpstr>
      <vt:lpstr>以给定文件名保存word文档</vt:lpstr>
      <vt:lpstr>打开一个word文档</vt:lpstr>
      <vt:lpstr>在 Word 文档中插入文本</vt:lpstr>
      <vt:lpstr>word任务-定义Range</vt:lpstr>
      <vt:lpstr>在 Word 文档中插入文本</vt:lpstr>
      <vt:lpstr>word任务-在文档中搜索和替换文本</vt:lpstr>
      <vt:lpstr>模拟论文制作</vt:lpstr>
      <vt:lpstr>PowerPoint 演示文稿</vt:lpstr>
      <vt:lpstr>使用 TypeText 插入文本</vt:lpstr>
      <vt:lpstr>使用 TypeText 插入文本</vt:lpstr>
      <vt:lpstr>设置文本格式</vt:lpstr>
      <vt:lpstr>设置文本格式</vt:lpstr>
      <vt:lpstr>段落格式</vt:lpstr>
      <vt:lpstr>设置标题</vt:lpstr>
      <vt:lpstr>插入目录</vt:lpstr>
      <vt:lpstr>文档页控制符</vt:lpstr>
      <vt:lpstr>插入小节类型与下一页区别</vt:lpstr>
      <vt:lpstr>文档页眉页脚设置</vt:lpstr>
      <vt:lpstr>插入页码</vt:lpstr>
      <vt:lpstr>文档中的 Word 表格</vt:lpstr>
      <vt:lpstr>Word对象的结束和释放</vt:lpstr>
      <vt:lpstr>Word中插入图片InlineShapes.AddPicture </vt:lpstr>
      <vt:lpstr>程序运行演示</vt:lpstr>
      <vt:lpstr>程序调试中的问题</vt:lpstr>
      <vt:lpstr>思考与练习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177</cp:revision>
  <dcterms:created xsi:type="dcterms:W3CDTF">2014-12-05T07:09:50Z</dcterms:created>
  <dcterms:modified xsi:type="dcterms:W3CDTF">2016-03-25T03:05:51Z</dcterms:modified>
</cp:coreProperties>
</file>