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9" r:id="rId3"/>
    <p:sldId id="343" r:id="rId4"/>
    <p:sldId id="344" r:id="rId5"/>
    <p:sldId id="345" r:id="rId6"/>
    <p:sldId id="346" r:id="rId7"/>
    <p:sldId id="347" r:id="rId8"/>
    <p:sldId id="349" r:id="rId9"/>
    <p:sldId id="350" r:id="rId10"/>
    <p:sldId id="351" r:id="rId11"/>
    <p:sldId id="352" r:id="rId12"/>
    <p:sldId id="353" r:id="rId13"/>
    <p:sldId id="354" r:id="rId14"/>
    <p:sldId id="356" r:id="rId15"/>
    <p:sldId id="357" r:id="rId16"/>
    <p:sldId id="359" r:id="rId17"/>
    <p:sldId id="360" r:id="rId18"/>
    <p:sldId id="362" r:id="rId19"/>
    <p:sldId id="363" r:id="rId20"/>
    <p:sldId id="3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en-US" altLang="zh-CN" smtClean="0"/>
            <a:t>Excel</a:t>
          </a:r>
          <a:r>
            <a:rPr lang="zh-CN" altLang="en-US" smtClean="0"/>
            <a:t>对象模型概述</a:t>
          </a:r>
          <a:endParaRPr lang="zh-CN" altLang="en-US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89F8C6A7-2A30-4740-AE99-B481F068F472}">
      <dgm:prSet phldrT="[文本]"/>
      <dgm:spPr/>
      <dgm:t>
        <a:bodyPr/>
        <a:lstStyle/>
        <a:p>
          <a:pPr algn="l"/>
          <a:r>
            <a:rPr lang="en-US" altLang="zh-CN" smtClean="0"/>
            <a:t>Excel</a:t>
          </a:r>
          <a:r>
            <a:rPr lang="zh-CN" altLang="en-US" smtClean="0"/>
            <a:t>操作方法</a:t>
          </a:r>
          <a:endParaRPr lang="zh-CN" altLang="en-US"/>
        </a:p>
      </dgm:t>
    </dgm:pt>
    <dgm:pt modelId="{C2BF8A48-B373-4C22-AAA9-FD4B0629511C}" type="par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FCE3D4EB-3EFC-4AE8-B9D9-6362566DE33C}" type="sib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5551D86C-287A-4988-BEEC-C4BEFA3DB849}">
      <dgm:prSet phldrT="[文本]"/>
      <dgm:spPr/>
      <dgm:t>
        <a:bodyPr/>
        <a:lstStyle/>
        <a:p>
          <a:pPr algn="l"/>
          <a:r>
            <a:rPr lang="en-US" altLang="zh-CN" smtClean="0"/>
            <a:t>Excel</a:t>
          </a:r>
          <a:r>
            <a:rPr lang="zh-CN" altLang="en-US" smtClean="0"/>
            <a:t>应用实例</a:t>
          </a:r>
          <a:endParaRPr lang="zh-CN" altLang="en-US"/>
        </a:p>
      </dgm:t>
    </dgm:pt>
    <dgm:pt modelId="{EA022B77-22FA-4D03-B8F4-26F77A21CF4E}" type="parTrans" cxnId="{68D25080-5B9B-4E22-8AD6-C01F00AE5EBE}">
      <dgm:prSet/>
      <dgm:spPr/>
      <dgm:t>
        <a:bodyPr/>
        <a:lstStyle/>
        <a:p>
          <a:endParaRPr lang="zh-CN" altLang="en-US"/>
        </a:p>
      </dgm:t>
    </dgm:pt>
    <dgm:pt modelId="{03070914-55DF-4756-BCE5-27518AFDDA35}" type="sibTrans" cxnId="{68D25080-5B9B-4E22-8AD6-C01F00AE5EBE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3"/>
      <dgm:spPr/>
    </dgm:pt>
    <dgm:pt modelId="{5BD8D945-0727-4AEE-910D-850B92E65FD4}" type="pres">
      <dgm:prSet presAssocID="{FCE9FD83-274E-4FE1-BF58-FAB216BAFAD7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B76BEF27-5A1E-4F12-8517-0F52D241BD2A}" type="pres">
      <dgm:prSet presAssocID="{89F8C6A7-2A30-4740-AE99-B481F068F472}" presName="composite" presStyleCnt="0"/>
      <dgm:spPr/>
    </dgm:pt>
    <dgm:pt modelId="{EF82252F-DAC4-41BC-90B7-F66D33A0071B}" type="pres">
      <dgm:prSet presAssocID="{89F8C6A7-2A30-4740-AE99-B481F068F472}" presName="imgShp" presStyleLbl="fgImgPlace1" presStyleIdx="1" presStyleCnt="3"/>
      <dgm:spPr/>
    </dgm:pt>
    <dgm:pt modelId="{972E2A53-3A6A-4B79-B52E-D3360EE0419E}" type="pres">
      <dgm:prSet presAssocID="{89F8C6A7-2A30-4740-AE99-B481F068F472}" presName="txShp" presStyleLbl="node1" presStyleIdx="1" presStyleCnt="3" custLinFactNeighborX="584" custLinFactNeighborY="1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5476-D0D0-45A3-AF54-380CDFBE9552}" type="pres">
      <dgm:prSet presAssocID="{FCE3D4EB-3EFC-4AE8-B9D9-6362566DE33C}" presName="spacing" presStyleCnt="0"/>
      <dgm:spPr/>
    </dgm:pt>
    <dgm:pt modelId="{615CAD69-1B41-42BD-A2A3-1D4B8D46C4B7}" type="pres">
      <dgm:prSet presAssocID="{5551D86C-287A-4988-BEEC-C4BEFA3DB849}" presName="composite" presStyleCnt="0"/>
      <dgm:spPr/>
    </dgm:pt>
    <dgm:pt modelId="{98BBAB4E-F4C8-41B3-92D1-F3A0F3856764}" type="pres">
      <dgm:prSet presAssocID="{5551D86C-287A-4988-BEEC-C4BEFA3DB849}" presName="imgShp" presStyleLbl="fgImgPlace1" presStyleIdx="2" presStyleCnt="3"/>
      <dgm:spPr/>
    </dgm:pt>
    <dgm:pt modelId="{A0DA0F08-051D-41C5-83ED-1E34C69421ED}" type="pres">
      <dgm:prSet presAssocID="{5551D86C-287A-4988-BEEC-C4BEFA3DB849}" presName="txShp" presStyleLbl="node1" presStyleIdx="2" presStyleCnt="3" custLinFactNeighborX="584" custLinFactNeighborY="1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A0BFFC-BACE-4C28-AA57-1FD0FF1F4BFF}" srcId="{C0DAA090-DC2F-4A5B-84CF-FE23997C0F8D}" destId="{89F8C6A7-2A30-4740-AE99-B481F068F472}" srcOrd="1" destOrd="0" parTransId="{C2BF8A48-B373-4C22-AAA9-FD4B0629511C}" sibTransId="{FCE3D4EB-3EFC-4AE8-B9D9-6362566DE33C}"/>
    <dgm:cxn modelId="{6E103369-BAD2-4BC9-AFDC-1170F6BF1220}" type="presOf" srcId="{89F8C6A7-2A30-4740-AE99-B481F068F472}" destId="{972E2A53-3A6A-4B79-B52E-D3360EE0419E}" srcOrd="0" destOrd="0" presId="urn:microsoft.com/office/officeart/2005/8/layout/vList3"/>
    <dgm:cxn modelId="{393FC891-2751-4BD9-AB21-BD03CC5C99EF}" type="presOf" srcId="{FCE9FD83-274E-4FE1-BF58-FAB216BAFAD7}" destId="{5BD8D945-0727-4AEE-910D-850B92E65FD4}" srcOrd="0" destOrd="0" presId="urn:microsoft.com/office/officeart/2005/8/layout/vList3"/>
    <dgm:cxn modelId="{68D25080-5B9B-4E22-8AD6-C01F00AE5EBE}" srcId="{C0DAA090-DC2F-4A5B-84CF-FE23997C0F8D}" destId="{5551D86C-287A-4988-BEEC-C4BEFA3DB849}" srcOrd="2" destOrd="0" parTransId="{EA022B77-22FA-4D03-B8F4-26F77A21CF4E}" sibTransId="{03070914-55DF-4756-BCE5-27518AFDDA35}"/>
    <dgm:cxn modelId="{A9A35016-3004-4908-9D5A-EBEA9CC3DABB}" type="presOf" srcId="{C0DAA090-DC2F-4A5B-84CF-FE23997C0F8D}" destId="{DDE2EFAC-FD0A-43B9-9885-8F584F8B2687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66F90982-89F7-471B-B746-86B590BC04FB}" type="presOf" srcId="{5551D86C-287A-4988-BEEC-C4BEFA3DB849}" destId="{A0DA0F08-051D-41C5-83ED-1E34C69421ED}" srcOrd="0" destOrd="0" presId="urn:microsoft.com/office/officeart/2005/8/layout/vList3"/>
    <dgm:cxn modelId="{138232B3-2363-4B4D-B1E3-909118B8AF1E}" type="presParOf" srcId="{DDE2EFAC-FD0A-43B9-9885-8F584F8B2687}" destId="{04035673-F57E-4B09-9D23-B9C1E0ED0AD0}" srcOrd="0" destOrd="0" presId="urn:microsoft.com/office/officeart/2005/8/layout/vList3"/>
    <dgm:cxn modelId="{079CD186-3EEE-421A-9C4D-DE3CE0CB13A9}" type="presParOf" srcId="{04035673-F57E-4B09-9D23-B9C1E0ED0AD0}" destId="{2B887BC6-55C2-4279-8C72-93BBB484D70B}" srcOrd="0" destOrd="0" presId="urn:microsoft.com/office/officeart/2005/8/layout/vList3"/>
    <dgm:cxn modelId="{B03B0C99-4036-4FBE-A82D-0A3B682300F3}" type="presParOf" srcId="{04035673-F57E-4B09-9D23-B9C1E0ED0AD0}" destId="{5BD8D945-0727-4AEE-910D-850B92E65FD4}" srcOrd="1" destOrd="0" presId="urn:microsoft.com/office/officeart/2005/8/layout/vList3"/>
    <dgm:cxn modelId="{F69BB926-431D-4ECA-9496-553CD9CE8476}" type="presParOf" srcId="{DDE2EFAC-FD0A-43B9-9885-8F584F8B2687}" destId="{CBB756D1-7B5D-46C5-B557-6BFF75EAD8BF}" srcOrd="1" destOrd="0" presId="urn:microsoft.com/office/officeart/2005/8/layout/vList3"/>
    <dgm:cxn modelId="{8721962E-4001-41B4-94EB-27DD34044F3B}" type="presParOf" srcId="{DDE2EFAC-FD0A-43B9-9885-8F584F8B2687}" destId="{B76BEF27-5A1E-4F12-8517-0F52D241BD2A}" srcOrd="2" destOrd="0" presId="urn:microsoft.com/office/officeart/2005/8/layout/vList3"/>
    <dgm:cxn modelId="{6C2D3AC5-798B-4560-BE21-676A3FB795E3}" type="presParOf" srcId="{B76BEF27-5A1E-4F12-8517-0F52D241BD2A}" destId="{EF82252F-DAC4-41BC-90B7-F66D33A0071B}" srcOrd="0" destOrd="0" presId="urn:microsoft.com/office/officeart/2005/8/layout/vList3"/>
    <dgm:cxn modelId="{CB24CA9F-843E-49B3-B4A2-1989EEAEB927}" type="presParOf" srcId="{B76BEF27-5A1E-4F12-8517-0F52D241BD2A}" destId="{972E2A53-3A6A-4B79-B52E-D3360EE0419E}" srcOrd="1" destOrd="0" presId="urn:microsoft.com/office/officeart/2005/8/layout/vList3"/>
    <dgm:cxn modelId="{9F2BC4B3-048D-4884-B513-EFF54610EC28}" type="presParOf" srcId="{DDE2EFAC-FD0A-43B9-9885-8F584F8B2687}" destId="{4BBE5476-D0D0-45A3-AF54-380CDFBE9552}" srcOrd="3" destOrd="0" presId="urn:microsoft.com/office/officeart/2005/8/layout/vList3"/>
    <dgm:cxn modelId="{A86C34E7-4154-423B-A74C-A64D251EDDCF}" type="presParOf" srcId="{DDE2EFAC-FD0A-43B9-9885-8F584F8B2687}" destId="{615CAD69-1B41-42BD-A2A3-1D4B8D46C4B7}" srcOrd="4" destOrd="0" presId="urn:microsoft.com/office/officeart/2005/8/layout/vList3"/>
    <dgm:cxn modelId="{165B8969-3259-4988-B2D8-CCC93C5AB640}" type="presParOf" srcId="{615CAD69-1B41-42BD-A2A3-1D4B8D46C4B7}" destId="{98BBAB4E-F4C8-41B3-92D1-F3A0F3856764}" srcOrd="0" destOrd="0" presId="urn:microsoft.com/office/officeart/2005/8/layout/vList3"/>
    <dgm:cxn modelId="{1CDE1959-E602-4701-AA65-C40FDB38EB6B}" type="presParOf" srcId="{615CAD69-1B41-42BD-A2A3-1D4B8D46C4B7}" destId="{A0DA0F08-051D-41C5-83ED-1E34C69421E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D945-0727-4AEE-910D-850B92E65FD4}">
      <dsp:nvSpPr>
        <dsp:cNvPr id="0" name=""/>
        <dsp:cNvSpPr/>
      </dsp:nvSpPr>
      <dsp:spPr>
        <a:xfrm rot="10800000">
          <a:off x="1722127" y="1148"/>
          <a:ext cx="5905688" cy="9384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3816" tIns="152400" rIns="28448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smtClean="0"/>
            <a:t>Excel</a:t>
          </a:r>
          <a:r>
            <a:rPr lang="zh-CN" altLang="en-US" sz="4000" kern="1200" smtClean="0"/>
            <a:t>对象模型概述</a:t>
          </a:r>
          <a:endParaRPr lang="zh-CN" altLang="en-US" sz="4000" kern="1200"/>
        </a:p>
      </dsp:txBody>
      <dsp:txXfrm rot="10800000">
        <a:off x="1956731" y="1148"/>
        <a:ext cx="5671084" cy="938417"/>
      </dsp:txXfrm>
    </dsp:sp>
    <dsp:sp modelId="{2B887BC6-55C2-4279-8C72-93BBB484D70B}">
      <dsp:nvSpPr>
        <dsp:cNvPr id="0" name=""/>
        <dsp:cNvSpPr/>
      </dsp:nvSpPr>
      <dsp:spPr>
        <a:xfrm>
          <a:off x="1252918" y="1148"/>
          <a:ext cx="938417" cy="9384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E2A53-3A6A-4B79-B52E-D3360EE0419E}">
      <dsp:nvSpPr>
        <dsp:cNvPr id="0" name=""/>
        <dsp:cNvSpPr/>
      </dsp:nvSpPr>
      <dsp:spPr>
        <a:xfrm rot="10800000">
          <a:off x="1756616" y="1217496"/>
          <a:ext cx="5905688" cy="9384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3816" tIns="152400" rIns="28448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smtClean="0"/>
            <a:t>Excel</a:t>
          </a:r>
          <a:r>
            <a:rPr lang="zh-CN" altLang="en-US" sz="4000" kern="1200" smtClean="0"/>
            <a:t>操作方法</a:t>
          </a:r>
          <a:endParaRPr lang="zh-CN" altLang="en-US" sz="4000" kern="1200"/>
        </a:p>
      </dsp:txBody>
      <dsp:txXfrm rot="10800000">
        <a:off x="1991220" y="1217496"/>
        <a:ext cx="5671084" cy="938417"/>
      </dsp:txXfrm>
    </dsp:sp>
    <dsp:sp modelId="{EF82252F-DAC4-41BC-90B7-F66D33A0071B}">
      <dsp:nvSpPr>
        <dsp:cNvPr id="0" name=""/>
        <dsp:cNvSpPr/>
      </dsp:nvSpPr>
      <dsp:spPr>
        <a:xfrm>
          <a:off x="1252918" y="1203354"/>
          <a:ext cx="938417" cy="9384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A0F08-051D-41C5-83ED-1E34C69421ED}">
      <dsp:nvSpPr>
        <dsp:cNvPr id="0" name=""/>
        <dsp:cNvSpPr/>
      </dsp:nvSpPr>
      <dsp:spPr>
        <a:xfrm rot="10800000">
          <a:off x="1756616" y="2406708"/>
          <a:ext cx="5905688" cy="9384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3816" tIns="152400" rIns="28448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smtClean="0"/>
            <a:t>Excel</a:t>
          </a:r>
          <a:r>
            <a:rPr lang="zh-CN" altLang="en-US" sz="4000" kern="1200" smtClean="0"/>
            <a:t>应用实例</a:t>
          </a:r>
          <a:endParaRPr lang="zh-CN" altLang="en-US" sz="4000" kern="1200"/>
        </a:p>
      </dsp:txBody>
      <dsp:txXfrm rot="10800000">
        <a:off x="1991220" y="2406708"/>
        <a:ext cx="5671084" cy="938417"/>
      </dsp:txXfrm>
    </dsp:sp>
    <dsp:sp modelId="{98BBAB4E-F4C8-41B3-92D1-F3A0F3856764}">
      <dsp:nvSpPr>
        <dsp:cNvPr id="0" name=""/>
        <dsp:cNvSpPr/>
      </dsp:nvSpPr>
      <dsp:spPr>
        <a:xfrm>
          <a:off x="1252918" y="2405559"/>
          <a:ext cx="938417" cy="9384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25624" y="1544128"/>
            <a:ext cx="4813540" cy="1526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 smtClean="0"/>
              <a:t>Excel</a:t>
            </a:r>
            <a:r>
              <a:rPr lang="zh-CN" altLang="en-US" sz="8000" smtClean="0"/>
              <a:t>操作</a:t>
            </a:r>
            <a:endParaRPr lang="zh-CN" altLang="en-US" sz="8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64702" y="3312543"/>
            <a:ext cx="2174462" cy="1716657"/>
          </a:xfrm>
        </p:spPr>
        <p:txBody>
          <a:bodyPr>
            <a:noAutofit/>
          </a:bodyPr>
          <a:lstStyle/>
          <a:p>
            <a:r>
              <a:rPr lang="zh-CN" altLang="en-US" sz="2800" smtClean="0">
                <a:solidFill>
                  <a:schemeClr val="tx1"/>
                </a:solidFill>
              </a:rPr>
              <a:t>计算机学院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李赞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厚德</a:t>
            </a:r>
            <a:r>
              <a:rPr lang="en-US" altLang="zh-CN" sz="2800" smtClean="0">
                <a:solidFill>
                  <a:schemeClr val="tx1"/>
                </a:solidFill>
              </a:rPr>
              <a:t>B807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3920545" cy="684362"/>
          </a:xfrm>
        </p:spPr>
        <p:txBody>
          <a:bodyPr/>
          <a:lstStyle/>
          <a:p>
            <a:pPr eaLnBrk="1" hangingPunct="1"/>
            <a:r>
              <a:rPr lang="zh-CN" altLang="en-US" smtClean="0"/>
              <a:t>引用</a:t>
            </a:r>
            <a:r>
              <a:rPr lang="en-US" altLang="zh-CN" smtClean="0"/>
              <a:t>Worksheets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435970"/>
            <a:ext cx="6297612" cy="130723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Worksheets(1).Activate </a:t>
            </a:r>
          </a:p>
          <a:p>
            <a:pPr eaLnBrk="1" hangingPunct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Worksheets("Sheet1").Activate </a:t>
            </a:r>
          </a:p>
        </p:txBody>
      </p:sp>
    </p:spTree>
    <p:extLst>
      <p:ext uri="{BB962C8B-B14F-4D97-AF65-F5344CB8AC3E}">
        <p14:creationId xmlns:p14="http://schemas.microsoft.com/office/powerpoint/2010/main" val="32743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Range</a:t>
            </a:r>
            <a:r>
              <a:rPr lang="zh-CN" altLang="en-US" smtClean="0"/>
              <a:t>对象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435970"/>
            <a:ext cx="8207874" cy="99667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对象代表工作表的某一单元格、某一行、某一列、某一选定区域或者某一三维区域。</a:t>
            </a:r>
          </a:p>
        </p:txBody>
      </p:sp>
    </p:spTree>
    <p:extLst>
      <p:ext uri="{BB962C8B-B14F-4D97-AF65-F5344CB8AC3E}">
        <p14:creationId xmlns:p14="http://schemas.microsoft.com/office/powerpoint/2010/main" val="6801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55127" y="6492875"/>
            <a:ext cx="6297612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49" y="161026"/>
            <a:ext cx="2652462" cy="684362"/>
          </a:xfrm>
        </p:spPr>
        <p:txBody>
          <a:bodyPr/>
          <a:lstStyle/>
          <a:p>
            <a:pPr eaLnBrk="1" hangingPunct="1"/>
            <a:r>
              <a:rPr lang="en-US" altLang="zh-CN" smtClean="0"/>
              <a:t>Range</a:t>
            </a:r>
            <a:r>
              <a:rPr lang="zh-CN" altLang="en-US" smtClean="0"/>
              <a:t>对象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300" y="948038"/>
            <a:ext cx="8128000" cy="519811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属性、方法 意义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Range属性 Range (arg)其中arg为A1--样式符号，表示单个单元格或单元格区域。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Cells属性 Cells (row, col )(其中row为行号，col为列号)表示单个单元格。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ColumnWidth属性 指定区域中所有列的列宽。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Rowheight属性 指定区域中所有行的行宽。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Value属性 指定区域中所有单元格的值(缺省属性)。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Formula属性 指定单元格的公式，由A1--样式引用。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Select方法 选择范围。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Copy方法 将范围的内容复制到剪贴板。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ClearContents方法 清除范围的内容。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Delete方法 删除指定单元范围。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0240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3791149" cy="753374"/>
          </a:xfrm>
        </p:spPr>
        <p:txBody>
          <a:bodyPr/>
          <a:lstStyle/>
          <a:p>
            <a:pPr eaLnBrk="1" hangingPunct="1"/>
            <a:r>
              <a:rPr lang="zh-CN" altLang="en-US" smtClean="0"/>
              <a:t>引用单元格范围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451305"/>
            <a:ext cx="8647821" cy="306030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Workbooks("Book1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").</a:t>
            </a:r>
            <a:b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Sheets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("Sheet1").Range("A1:D5") </a:t>
            </a:r>
          </a:p>
        </p:txBody>
      </p:sp>
    </p:spTree>
    <p:extLst>
      <p:ext uri="{BB962C8B-B14F-4D97-AF65-F5344CB8AC3E}">
        <p14:creationId xmlns:p14="http://schemas.microsoft.com/office/powerpoint/2010/main" val="20679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97772" y="299049"/>
            <a:ext cx="2686968" cy="891396"/>
          </a:xfrm>
        </p:spPr>
        <p:txBody>
          <a:bodyPr/>
          <a:lstStyle/>
          <a:p>
            <a:pPr eaLnBrk="1" hangingPunct="1"/>
            <a:r>
              <a:rPr lang="en-US" altLang="zh-CN" smtClean="0"/>
              <a:t>Charts</a:t>
            </a:r>
            <a:r>
              <a:rPr lang="zh-CN" altLang="en-US" smtClean="0"/>
              <a:t>图表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772" y="2069713"/>
            <a:ext cx="7897322" cy="1721298"/>
          </a:xfrm>
        </p:spPr>
        <p:txBody>
          <a:bodyPr/>
          <a:lstStyle/>
          <a:p>
            <a:pPr eaLnBrk="1" hangingPunct="1"/>
            <a:r>
              <a:rPr lang="en-US" altLang="en-US" sz="2800"/>
              <a:t>Add方法 新建图表工作表。返回Chart对象。</a:t>
            </a:r>
          </a:p>
          <a:p>
            <a:pPr eaLnBrk="1" hangingPunct="1"/>
            <a:r>
              <a:rPr lang="en-US" altLang="en-US" sz="2800"/>
              <a:t>PrineOut方法 打印图表。</a:t>
            </a:r>
          </a:p>
          <a:p>
            <a:pPr eaLnBrk="1" hangingPunct="1"/>
            <a:r>
              <a:rPr lang="en-US" altLang="en-US" sz="2800"/>
              <a:t>ChartWizard方法 修改给定图表的属性</a:t>
            </a:r>
            <a:endParaRPr lang="zh-CN" altLang="en-US" sz="28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97772" y="1178317"/>
            <a:ext cx="8483919" cy="1093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对象代表工作簿中的图表。该图表既可为嵌人式图表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包含于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ChartObject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也可为分立的图表工作表。</a:t>
            </a:r>
          </a:p>
        </p:txBody>
      </p:sp>
    </p:spTree>
    <p:extLst>
      <p:ext uri="{BB962C8B-B14F-4D97-AF65-F5344CB8AC3E}">
        <p14:creationId xmlns:p14="http://schemas.microsoft.com/office/powerpoint/2010/main" val="20647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49" y="195532"/>
            <a:ext cx="5136870" cy="822385"/>
          </a:xfrm>
        </p:spPr>
        <p:txBody>
          <a:bodyPr/>
          <a:lstStyle/>
          <a:p>
            <a:pPr eaLnBrk="1" hangingPunct="1"/>
            <a:r>
              <a:rPr lang="en-US" altLang="zh-CN" smtClean="0"/>
              <a:t>WorksheetFunction</a:t>
            </a:r>
            <a:r>
              <a:rPr lang="zh-CN" altLang="en-US" smtClean="0"/>
              <a:t>对象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59749" y="1245320"/>
            <a:ext cx="99709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myRange = Worksheets("Sheet1").Range("A1:C10") </a:t>
            </a:r>
          </a:p>
          <a:p>
            <a:pPr eaLnBrk="1" hangingPunct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answer = Application.WorksheetFunction.Min(myRange)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32278" y="2554147"/>
            <a:ext cx="2963013" cy="787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mtClean="0"/>
              <a:t>单元格的公式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9749" y="3484036"/>
            <a:ext cx="8863481" cy="962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Worksheets("Sheet1").Range("A1:B3").Formula = "=RAND()" </a:t>
            </a:r>
          </a:p>
        </p:txBody>
      </p:sp>
    </p:spTree>
    <p:extLst>
      <p:ext uri="{BB962C8B-B14F-4D97-AF65-F5344CB8AC3E}">
        <p14:creationId xmlns:p14="http://schemas.microsoft.com/office/powerpoint/2010/main" val="6188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6805613" cy="984250"/>
          </a:xfrm>
        </p:spPr>
        <p:txBody>
          <a:bodyPr/>
          <a:lstStyle/>
          <a:p>
            <a:pPr eaLnBrk="1" hangingPunct="1"/>
            <a:r>
              <a:rPr lang="zh-CN" altLang="en-US" smtClean="0"/>
              <a:t>程序添加</a:t>
            </a:r>
            <a:r>
              <a:rPr lang="en-US" altLang="zh-CN" smtClean="0"/>
              <a:t>Excel</a:t>
            </a:r>
            <a:r>
              <a:rPr lang="zh-CN" altLang="en-US" smtClean="0"/>
              <a:t>对象引用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40961"/>
            <a:ext cx="8952118" cy="374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32277" y="333555"/>
            <a:ext cx="2721474" cy="692989"/>
          </a:xfrm>
        </p:spPr>
        <p:txBody>
          <a:bodyPr/>
          <a:lstStyle/>
          <a:p>
            <a:pPr eaLnBrk="1" hangingPunct="1"/>
            <a:r>
              <a:rPr lang="zh-CN" altLang="en-US" smtClean="0"/>
              <a:t>示例程序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850" y="1320949"/>
            <a:ext cx="4239724" cy="33977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读入文本</a:t>
            </a:r>
          </a:p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添加单元格内容</a:t>
            </a:r>
          </a:p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设置单元格颜色</a:t>
            </a:r>
          </a:p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设置行宽列宽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插入图表</a:t>
            </a:r>
          </a:p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32736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44420" y="313098"/>
            <a:ext cx="2721474" cy="692989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插入图表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850" y="1320949"/>
            <a:ext cx="8785844" cy="275934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设置数据源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添加图表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worksheet1.Shapes.AddChart2(Type.Missing</a:t>
            </a:r>
            <a:r>
              <a:rPr lang="en-US" altLang="zh-CN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MsExcel.XlChartType.xl3DColumn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, 120, 130, 380, 250, Type.Missing); </a:t>
            </a:r>
            <a:endParaRPr lang="zh-CN" altLang="en-US" sz="2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13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44420" y="313098"/>
            <a:ext cx="2721474" cy="692989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插入图表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58" y="1107658"/>
            <a:ext cx="5951736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77307353"/>
              </p:ext>
            </p:extLst>
          </p:nvPr>
        </p:nvGraphicFramePr>
        <p:xfrm>
          <a:off x="74433" y="1041679"/>
          <a:ext cx="8880734" cy="3345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934197" cy="716783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Excel</a:t>
            </a:r>
            <a:r>
              <a:rPr lang="zh-CN" altLang="en-US"/>
              <a:t>操作</a:t>
            </a:r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</p:spTree>
    <p:extLst>
      <p:ext uri="{BB962C8B-B14F-4D97-AF65-F5344CB8AC3E}">
        <p14:creationId xmlns:p14="http://schemas.microsoft.com/office/powerpoint/2010/main" val="31177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94" y="333555"/>
            <a:ext cx="1375753" cy="727494"/>
          </a:xfrm>
        </p:spPr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98" y="1171719"/>
            <a:ext cx="9611031" cy="164092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编写一个窗体应用程序，将给定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表格中信息显示到窗体界面。</a:t>
            </a:r>
          </a:p>
          <a:p>
            <a:pPr eaLnBrk="1" hangingPunct="1"/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编写功能设置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表格的边框为黑实线。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文档中添加图表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91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43" y="230038"/>
            <a:ext cx="3540983" cy="658483"/>
          </a:xfrm>
        </p:spPr>
        <p:txBody>
          <a:bodyPr/>
          <a:lstStyle/>
          <a:p>
            <a:pPr eaLnBrk="1" hangingPunct="1"/>
            <a:r>
              <a:rPr lang="en-US" altLang="zh-CN" smtClean="0"/>
              <a:t>Excel</a:t>
            </a:r>
            <a:r>
              <a:rPr lang="zh-CN" altLang="en-US" smtClean="0"/>
              <a:t>对象模型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302" y="1094415"/>
            <a:ext cx="5799826" cy="407280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smtClean="0"/>
              <a:t>Application</a:t>
            </a:r>
            <a:r>
              <a:rPr lang="zh-CN" altLang="en-US" sz="4000" smtClean="0"/>
              <a:t>对象</a:t>
            </a:r>
          </a:p>
          <a:p>
            <a:pPr eaLnBrk="1" hangingPunct="1"/>
            <a:r>
              <a:rPr lang="en-US" altLang="zh-CN" sz="4000" smtClean="0"/>
              <a:t>Workbooks</a:t>
            </a:r>
            <a:r>
              <a:rPr lang="zh-CN" altLang="en-US" sz="4000" smtClean="0"/>
              <a:t>工作簿</a:t>
            </a:r>
          </a:p>
          <a:p>
            <a:pPr eaLnBrk="1" hangingPunct="1"/>
            <a:r>
              <a:rPr lang="en-US" altLang="zh-CN" sz="4000" smtClean="0"/>
              <a:t>Worksheet</a:t>
            </a:r>
            <a:r>
              <a:rPr lang="zh-CN" altLang="en-US" sz="4000" smtClean="0"/>
              <a:t>工作表</a:t>
            </a:r>
          </a:p>
          <a:p>
            <a:pPr eaLnBrk="1" hangingPunct="1"/>
            <a:r>
              <a:rPr lang="en-US" altLang="zh-CN" sz="4000" smtClean="0"/>
              <a:t>Range</a:t>
            </a:r>
            <a:r>
              <a:rPr lang="zh-CN" altLang="en-US" sz="4000" smtClean="0"/>
              <a:t>对象 </a:t>
            </a:r>
          </a:p>
          <a:p>
            <a:pPr eaLnBrk="1" hangingPunct="1"/>
            <a:r>
              <a:rPr lang="en-US" altLang="zh-CN" sz="4000" smtClean="0"/>
              <a:t>Charts</a:t>
            </a:r>
            <a:r>
              <a:rPr lang="zh-CN" altLang="en-US" sz="4000" smtClean="0"/>
              <a:t>图表</a:t>
            </a:r>
          </a:p>
        </p:txBody>
      </p:sp>
      <p:pic>
        <p:nvPicPr>
          <p:cNvPr id="6149" name="Picture 4" descr="Exce1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395" y="559279"/>
            <a:ext cx="41052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70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97771" y="264543"/>
            <a:ext cx="3446093" cy="787880"/>
          </a:xfrm>
        </p:spPr>
        <p:txBody>
          <a:bodyPr/>
          <a:lstStyle/>
          <a:p>
            <a:pPr eaLnBrk="1" hangingPunct="1"/>
            <a:r>
              <a:rPr lang="en-US" altLang="zh-CN" smtClean="0"/>
              <a:t>Application</a:t>
            </a:r>
            <a:r>
              <a:rPr lang="zh-CN" altLang="en-US" smtClean="0"/>
              <a:t>对象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346" y="1159926"/>
            <a:ext cx="8596668" cy="3101524"/>
          </a:xfrm>
        </p:spPr>
        <p:txBody>
          <a:bodyPr/>
          <a:lstStyle/>
          <a:p>
            <a:pPr eaLnBrk="1" hangingPunct="1"/>
            <a:r>
              <a:rPr lang="zh-CN" altLang="en-US" sz="2800"/>
              <a:t>代表当前运行的</a:t>
            </a:r>
            <a:r>
              <a:rPr lang="en-US" altLang="zh-CN" sz="2800"/>
              <a:t>Excel</a:t>
            </a:r>
            <a:r>
              <a:rPr lang="zh-CN" altLang="en-US" sz="2800"/>
              <a:t>实例</a:t>
            </a:r>
          </a:p>
          <a:p>
            <a:pPr eaLnBrk="1" hangingPunct="1"/>
            <a:r>
              <a:rPr lang="zh-CN" altLang="en-US" sz="2800"/>
              <a:t>包含大量属性及方法，用于操作</a:t>
            </a:r>
            <a:r>
              <a:rPr lang="en-US" altLang="zh-CN" sz="2800"/>
              <a:t>Excel</a:t>
            </a:r>
            <a:r>
              <a:rPr lang="zh-CN" altLang="en-US" sz="2800"/>
              <a:t>表格</a:t>
            </a:r>
          </a:p>
          <a:p>
            <a:pPr lvl="1" eaLnBrk="1" hangingPunct="1"/>
            <a:r>
              <a:rPr lang="en-US" altLang="zh-CN" sz="2800"/>
              <a:t>Cells</a:t>
            </a:r>
            <a:r>
              <a:rPr lang="zh-CN" altLang="en-US" sz="2800"/>
              <a:t>属性</a:t>
            </a:r>
          </a:p>
          <a:p>
            <a:pPr lvl="1" eaLnBrk="1" hangingPunct="1"/>
            <a:r>
              <a:rPr lang="en-US" altLang="zh-CN" sz="2800"/>
              <a:t>Columns</a:t>
            </a:r>
            <a:r>
              <a:rPr lang="zh-CN" altLang="en-US" sz="2800"/>
              <a:t>属性</a:t>
            </a:r>
          </a:p>
          <a:p>
            <a:pPr lvl="1" eaLnBrk="1" hangingPunct="1"/>
            <a:r>
              <a:rPr lang="en-US" altLang="zh-CN" sz="2800"/>
              <a:t>Rows</a:t>
            </a:r>
            <a:r>
              <a:rPr lang="zh-CN" altLang="en-US" sz="2800"/>
              <a:t>属性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260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50" y="195532"/>
            <a:ext cx="3817028" cy="684362"/>
          </a:xfrm>
        </p:spPr>
        <p:txBody>
          <a:bodyPr/>
          <a:lstStyle/>
          <a:p>
            <a:pPr eaLnBrk="1" hangingPunct="1"/>
            <a:r>
              <a:rPr lang="en-US" altLang="zh-CN" smtClean="0"/>
              <a:t>Workbooks</a:t>
            </a:r>
            <a:r>
              <a:rPr lang="zh-CN" altLang="en-US" smtClean="0"/>
              <a:t>工作簿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771" y="1297948"/>
            <a:ext cx="9036009" cy="313603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smtClean="0"/>
              <a:t>Workbook</a:t>
            </a:r>
            <a:r>
              <a:rPr lang="zh-CN" altLang="en-US" sz="3600" smtClean="0"/>
              <a:t>对象代表</a:t>
            </a:r>
            <a:r>
              <a:rPr lang="en-US" altLang="zh-CN" sz="3600" smtClean="0"/>
              <a:t>Excel</a:t>
            </a:r>
            <a:r>
              <a:rPr lang="zh-CN" altLang="en-US" sz="3600" smtClean="0"/>
              <a:t>应用程序中当前打开的一个工作簿，包含在</a:t>
            </a:r>
            <a:r>
              <a:rPr lang="en-US" altLang="zh-CN" sz="3600" smtClean="0"/>
              <a:t>Workbooks</a:t>
            </a:r>
            <a:r>
              <a:rPr lang="zh-CN" altLang="en-US" sz="3600" smtClean="0"/>
              <a:t>集合中。可以通过</a:t>
            </a:r>
            <a:r>
              <a:rPr lang="en-US" altLang="zh-CN" sz="3600" smtClean="0"/>
              <a:t>Workbooks</a:t>
            </a:r>
            <a:r>
              <a:rPr lang="zh-CN" altLang="en-US" sz="3600" smtClean="0"/>
              <a:t>集合或表示当前活动工作簿的</a:t>
            </a:r>
            <a:r>
              <a:rPr lang="en-US" altLang="zh-CN" sz="3600" smtClean="0"/>
              <a:t>Active Workbook</a:t>
            </a:r>
            <a:r>
              <a:rPr lang="zh-CN" altLang="en-US" sz="3600" smtClean="0"/>
              <a:t>对象访问</a:t>
            </a:r>
            <a:r>
              <a:rPr lang="en-US" altLang="zh-CN" sz="3600" smtClean="0"/>
              <a:t>Workbook</a:t>
            </a:r>
            <a:r>
              <a:rPr lang="zh-CN" altLang="en-US" sz="3600" smtClean="0"/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8326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49" y="161027"/>
            <a:ext cx="4196591" cy="753374"/>
          </a:xfrm>
        </p:spPr>
        <p:txBody>
          <a:bodyPr/>
          <a:lstStyle/>
          <a:p>
            <a:pPr eaLnBrk="1" hangingPunct="1"/>
            <a:r>
              <a:rPr lang="en-US" altLang="zh-CN" smtClean="0"/>
              <a:t>Workbooks</a:t>
            </a:r>
            <a:r>
              <a:rPr lang="zh-CN" altLang="en-US" smtClean="0"/>
              <a:t>工作簿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278" y="1021903"/>
            <a:ext cx="8596668" cy="43092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Add</a:t>
            </a:r>
            <a:r>
              <a:rPr lang="zh-CN" altLang="en-US" sz="2400"/>
              <a:t>方法 创建新的空白工作簿，并将其添加到集合中。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Open</a:t>
            </a:r>
            <a:r>
              <a:rPr lang="zh-CN" altLang="en-US" sz="2400"/>
              <a:t>方法 打开工作簿。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Activate</a:t>
            </a:r>
            <a:r>
              <a:rPr lang="zh-CN" altLang="en-US" sz="2400"/>
              <a:t>方法 激活工作簿，使指定工作簿变为活动工作簿，以便作为</a:t>
            </a:r>
            <a:r>
              <a:rPr lang="en-US" altLang="zh-CN" sz="2400"/>
              <a:t>Active Workbook</a:t>
            </a:r>
            <a:r>
              <a:rPr lang="zh-CN" altLang="en-US" sz="2400"/>
              <a:t>对象使用。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Save</a:t>
            </a:r>
            <a:r>
              <a:rPr lang="zh-CN" altLang="en-US" sz="2400"/>
              <a:t>方法 按当前路径和名称保存现有工作簿</a:t>
            </a:r>
            <a:r>
              <a:rPr lang="en-US" altLang="zh-CN" sz="2400"/>
              <a:t>(</a:t>
            </a:r>
            <a:r>
              <a:rPr lang="zh-CN" altLang="en-US" sz="2400"/>
              <a:t>如是首次保存，则将其保存到缺省名称中，如</a:t>
            </a:r>
            <a:r>
              <a:rPr lang="en-US" altLang="zh-CN" sz="2400"/>
              <a:t>BOOK1.XLS)</a:t>
            </a:r>
            <a:r>
              <a:rPr lang="zh-CN" altLang="en-US" sz="240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SaveAs</a:t>
            </a:r>
            <a:r>
              <a:rPr lang="zh-CN" altLang="en-US" sz="2400"/>
              <a:t>方法 首次保存工作簿或用另一名称保存工作簿。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Close</a:t>
            </a:r>
            <a:r>
              <a:rPr lang="zh-CN" altLang="en-US" sz="2400"/>
              <a:t>方法 关闭工作簿。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PrintOut</a:t>
            </a:r>
            <a:r>
              <a:rPr lang="zh-CN" altLang="en-US" sz="2400"/>
              <a:t>方法 打印工作簿</a:t>
            </a:r>
          </a:p>
        </p:txBody>
      </p:sp>
    </p:spTree>
    <p:extLst>
      <p:ext uri="{BB962C8B-B14F-4D97-AF65-F5344CB8AC3E}">
        <p14:creationId xmlns:p14="http://schemas.microsoft.com/office/powerpoint/2010/main" val="24941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44" y="264543"/>
            <a:ext cx="3230432" cy="684362"/>
          </a:xfrm>
        </p:spPr>
        <p:txBody>
          <a:bodyPr/>
          <a:lstStyle/>
          <a:p>
            <a:pPr eaLnBrk="1" hangingPunct="1"/>
            <a:r>
              <a:rPr lang="zh-CN" altLang="en-US" smtClean="0"/>
              <a:t>新建</a:t>
            </a:r>
            <a:r>
              <a:rPr lang="en-US" altLang="zh-CN" smtClean="0"/>
              <a:t>WorkBook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288" y="1228937"/>
            <a:ext cx="4472637" cy="106568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smtClean="0"/>
              <a:t>WorkBooks.Add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080170"/>
            <a:ext cx="3402960" cy="787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mtClean="0"/>
              <a:t>打开</a:t>
            </a:r>
            <a:r>
              <a:rPr lang="en-US" altLang="zh-CN" smtClean="0"/>
              <a:t>WorkBook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1288" y="2975552"/>
            <a:ext cx="8450174" cy="743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Workbooks.Open("C:\MyFolder\MyBook.xlsx") </a:t>
            </a:r>
          </a:p>
        </p:txBody>
      </p:sp>
    </p:spTree>
    <p:extLst>
      <p:ext uri="{BB962C8B-B14F-4D97-AF65-F5344CB8AC3E}">
        <p14:creationId xmlns:p14="http://schemas.microsoft.com/office/powerpoint/2010/main" val="16588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97772" y="379411"/>
            <a:ext cx="3851534" cy="787879"/>
          </a:xfrm>
        </p:spPr>
        <p:txBody>
          <a:bodyPr/>
          <a:lstStyle/>
          <a:p>
            <a:pPr eaLnBrk="1" hangingPunct="1"/>
            <a:r>
              <a:rPr lang="en-US" altLang="zh-CN" smtClean="0"/>
              <a:t>Worksheet</a:t>
            </a:r>
            <a:r>
              <a:rPr lang="zh-CN" altLang="en-US" smtClean="0"/>
              <a:t>工作表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61" y="1270000"/>
            <a:ext cx="8596668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smtClean="0"/>
              <a:t>Sheets</a:t>
            </a:r>
            <a:r>
              <a:rPr lang="zh-CN" altLang="en-US" sz="3600" smtClean="0"/>
              <a:t>集合表示工作簿中所有的工作表。可以通过</a:t>
            </a:r>
            <a:r>
              <a:rPr lang="en-US" altLang="zh-CN" sz="3600" smtClean="0"/>
              <a:t>Sheets</a:t>
            </a:r>
            <a:r>
              <a:rPr lang="zh-CN" altLang="en-US" sz="3600" smtClean="0"/>
              <a:t>集合来访问、激活、增加、更名和删除工作表。一个</a:t>
            </a:r>
            <a:r>
              <a:rPr lang="en-US" altLang="zh-CN" sz="3600" smtClean="0"/>
              <a:t>Worksheet</a:t>
            </a:r>
            <a:r>
              <a:rPr lang="zh-CN" altLang="en-US" sz="3600" smtClean="0"/>
              <a:t>对象代表一个工作表。</a:t>
            </a:r>
          </a:p>
        </p:txBody>
      </p:sp>
    </p:spTree>
    <p:extLst>
      <p:ext uri="{BB962C8B-B14F-4D97-AF65-F5344CB8AC3E}">
        <p14:creationId xmlns:p14="http://schemas.microsoft.com/office/powerpoint/2010/main" val="34651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63266" y="161027"/>
            <a:ext cx="4170711" cy="856891"/>
          </a:xfrm>
        </p:spPr>
        <p:txBody>
          <a:bodyPr/>
          <a:lstStyle/>
          <a:p>
            <a:pPr eaLnBrk="1" hangingPunct="1"/>
            <a:r>
              <a:rPr lang="en-US" altLang="zh-CN" smtClean="0"/>
              <a:t>Worksheet</a:t>
            </a:r>
            <a:r>
              <a:rPr lang="zh-CN" altLang="en-US" smtClean="0"/>
              <a:t>工作表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839" y="1017918"/>
            <a:ext cx="8316912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Worksheets属性 返回Sheets集合。</a:t>
            </a:r>
          </a:p>
          <a:p>
            <a:pPr eaLnBrk="1" hangingPunct="1"/>
            <a:r>
              <a:rPr lang="en-US" altLang="en-US" sz="2800"/>
              <a:t>Name属性 工作表更名。</a:t>
            </a:r>
          </a:p>
          <a:p>
            <a:pPr eaLnBrk="1" hangingPunct="1"/>
            <a:r>
              <a:rPr lang="en-US" altLang="en-US" sz="2800"/>
              <a:t>Add方法 创建新工作表并将其添加到工作簿中。</a:t>
            </a:r>
          </a:p>
          <a:p>
            <a:pPr eaLnBrk="1" hangingPunct="1"/>
            <a:r>
              <a:rPr lang="en-US" altLang="en-US" sz="2800"/>
              <a:t>Select方法 选择工作表。</a:t>
            </a:r>
          </a:p>
          <a:p>
            <a:pPr eaLnBrk="1" hangingPunct="1"/>
            <a:r>
              <a:rPr lang="en-US" altLang="en-US" sz="2800"/>
              <a:t>Copy方法 复制工作表。</a:t>
            </a:r>
          </a:p>
          <a:p>
            <a:pPr eaLnBrk="1" hangingPunct="1"/>
            <a:r>
              <a:rPr lang="en-US" altLang="en-US" sz="2800"/>
              <a:t>Move方法 将指定工作表移到工作簿的另一位置。</a:t>
            </a:r>
          </a:p>
          <a:p>
            <a:pPr eaLnBrk="1" hangingPunct="1"/>
            <a:r>
              <a:rPr lang="en-US" altLang="en-US" sz="2800"/>
              <a:t>Delete方法 删除指定工作表。</a:t>
            </a:r>
          </a:p>
        </p:txBody>
      </p:sp>
    </p:spTree>
    <p:extLst>
      <p:ext uri="{BB962C8B-B14F-4D97-AF65-F5344CB8AC3E}">
        <p14:creationId xmlns:p14="http://schemas.microsoft.com/office/powerpoint/2010/main" val="19899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803</TotalTime>
  <Words>653</Words>
  <Application>Microsoft Office PowerPoint</Application>
  <PresentationFormat>宽屏</PresentationFormat>
  <Paragraphs>109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方正姚体</vt:lpstr>
      <vt:lpstr>华文新魏</vt:lpstr>
      <vt:lpstr>宋体</vt:lpstr>
      <vt:lpstr>微软雅黑</vt:lpstr>
      <vt:lpstr>Arial</vt:lpstr>
      <vt:lpstr>Calibri</vt:lpstr>
      <vt:lpstr>Tahoma</vt:lpstr>
      <vt:lpstr>Trebuchet MS</vt:lpstr>
      <vt:lpstr>Wingdings 3</vt:lpstr>
      <vt:lpstr>平面</vt:lpstr>
      <vt:lpstr>Excel操作</vt:lpstr>
      <vt:lpstr>Excel操作</vt:lpstr>
      <vt:lpstr>Excel对象模型</vt:lpstr>
      <vt:lpstr>Application对象</vt:lpstr>
      <vt:lpstr>Workbooks工作簿</vt:lpstr>
      <vt:lpstr>Workbooks工作簿</vt:lpstr>
      <vt:lpstr>新建WorkBook</vt:lpstr>
      <vt:lpstr>Worksheet工作表</vt:lpstr>
      <vt:lpstr>Worksheet工作表</vt:lpstr>
      <vt:lpstr>引用Worksheets</vt:lpstr>
      <vt:lpstr>Range对象 </vt:lpstr>
      <vt:lpstr>Range对象 </vt:lpstr>
      <vt:lpstr>引用单元格范围</vt:lpstr>
      <vt:lpstr>Charts图表</vt:lpstr>
      <vt:lpstr>WorksheetFunction对象 </vt:lpstr>
      <vt:lpstr>程序添加Excel对象引用</vt:lpstr>
      <vt:lpstr>示例程序</vt:lpstr>
      <vt:lpstr>插入图表</vt:lpstr>
      <vt:lpstr>插入图表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shan</cp:lastModifiedBy>
  <cp:revision>164</cp:revision>
  <dcterms:created xsi:type="dcterms:W3CDTF">2014-12-05T07:09:50Z</dcterms:created>
  <dcterms:modified xsi:type="dcterms:W3CDTF">2016-03-24T02:31:32Z</dcterms:modified>
</cp:coreProperties>
</file>