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9" r:id="rId3"/>
    <p:sldId id="281" r:id="rId4"/>
    <p:sldId id="282" r:id="rId5"/>
    <p:sldId id="283" r:id="rId6"/>
    <p:sldId id="284" r:id="rId7"/>
    <p:sldId id="285" r:id="rId8"/>
    <p:sldId id="286" r:id="rId9"/>
    <p:sldId id="326" r:id="rId10"/>
    <p:sldId id="287" r:id="rId11"/>
    <p:sldId id="291" r:id="rId12"/>
    <p:sldId id="288" r:id="rId13"/>
    <p:sldId id="321" r:id="rId14"/>
    <p:sldId id="289" r:id="rId15"/>
    <p:sldId id="290" r:id="rId16"/>
    <p:sldId id="292" r:id="rId17"/>
    <p:sldId id="293" r:id="rId18"/>
    <p:sldId id="294" r:id="rId19"/>
    <p:sldId id="295" r:id="rId20"/>
    <p:sldId id="296" r:id="rId21"/>
    <p:sldId id="297" r:id="rId22"/>
    <p:sldId id="322" r:id="rId23"/>
    <p:sldId id="298" r:id="rId24"/>
    <p:sldId id="299" r:id="rId25"/>
    <p:sldId id="300" r:id="rId26"/>
    <p:sldId id="301" r:id="rId27"/>
    <p:sldId id="302"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8" r:id="rId41"/>
    <p:sldId id="319" r:id="rId42"/>
    <p:sldId id="320" r:id="rId43"/>
    <p:sldId id="327" r:id="rId44"/>
    <p:sldId id="323" r:id="rId45"/>
    <p:sldId id="324" r:id="rId46"/>
    <p:sldId id="32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smtClean="0"/>
            <a:t>XML</a:t>
          </a:r>
          <a:r>
            <a:rPr lang="zh-CN" altLang="en-US" smtClean="0"/>
            <a:t>文档介绍</a:t>
          </a:r>
          <a:endParaRPr lang="zh-CN" altLang="en-US"/>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en-US" altLang="zh-CN" smtClean="0"/>
            <a:t>C#</a:t>
          </a:r>
          <a:r>
            <a:rPr lang="zh-CN" altLang="en-US" smtClean="0"/>
            <a:t>处理</a:t>
          </a:r>
          <a:r>
            <a:rPr lang="en-US" altLang="zh-CN" smtClean="0"/>
            <a:t>XML</a:t>
          </a:r>
          <a:r>
            <a:rPr lang="zh-CN" altLang="en-US" smtClean="0"/>
            <a:t>文档</a:t>
          </a:r>
          <a:endParaRPr lang="zh-CN" altLang="en-US"/>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65BA4E11-0ED3-4A59-B13F-2AEB9EB4672B}">
      <dgm:prSet phldrT="[文本]"/>
      <dgm:spPr/>
      <dgm:t>
        <a:bodyPr/>
        <a:lstStyle/>
        <a:p>
          <a:pPr algn="l"/>
          <a:r>
            <a:rPr lang="en-US" altLang="zh-CN" smtClean="0"/>
            <a:t>XML</a:t>
          </a:r>
          <a:r>
            <a:rPr lang="zh-CN" altLang="en-US" smtClean="0"/>
            <a:t>数据验证</a:t>
          </a:r>
          <a:endParaRPr lang="zh-CN" altLang="en-US"/>
        </a:p>
      </dgm:t>
    </dgm:pt>
    <dgm:pt modelId="{4A2DDEB3-BA45-42D9-B9C2-ABC2FBE1135F}" type="parTrans" cxnId="{C8CCC3BB-E109-4986-8204-CF2D209D3873}">
      <dgm:prSet/>
      <dgm:spPr/>
      <dgm:t>
        <a:bodyPr/>
        <a:lstStyle/>
        <a:p>
          <a:endParaRPr lang="zh-CN" altLang="en-US"/>
        </a:p>
      </dgm:t>
    </dgm:pt>
    <dgm:pt modelId="{0E0EF3AD-AF64-43BC-A0B6-9C002D6F1497}" type="sibTrans" cxnId="{C8CCC3BB-E109-4986-8204-CF2D209D3873}">
      <dgm:prSet/>
      <dgm:spPr/>
      <dgm:t>
        <a:bodyPr/>
        <a:lstStyle/>
        <a:p>
          <a:endParaRPr lang="zh-CN" altLang="en-US"/>
        </a:p>
      </dgm:t>
    </dgm:pt>
    <dgm:pt modelId="{63A3FDAE-C218-43BB-8FCE-63AA2EA197FC}">
      <dgm:prSet phldrT="[文本]"/>
      <dgm:spPr/>
      <dgm:t>
        <a:bodyPr/>
        <a:lstStyle/>
        <a:p>
          <a:pPr algn="l"/>
          <a:r>
            <a:rPr lang="en-US" altLang="zh-CN" smtClean="0"/>
            <a:t>XML</a:t>
          </a:r>
          <a:r>
            <a:rPr lang="zh-CN" altLang="en-US" smtClean="0"/>
            <a:t>文档扩展</a:t>
          </a:r>
          <a:endParaRPr lang="zh-CN" altLang="en-US"/>
        </a:p>
      </dgm:t>
    </dgm:pt>
    <dgm:pt modelId="{F12AB1FA-DD00-44D1-ABA7-73EA46F30853}" type="parTrans" cxnId="{F2278563-4420-4FBF-95CB-9FB25589A931}">
      <dgm:prSet/>
      <dgm:spPr/>
      <dgm:t>
        <a:bodyPr/>
        <a:lstStyle/>
        <a:p>
          <a:endParaRPr lang="zh-CN" altLang="en-US"/>
        </a:p>
      </dgm:t>
    </dgm:pt>
    <dgm:pt modelId="{3EE6BF21-9922-43A3-86C3-0BEBBC75DE59}" type="sibTrans" cxnId="{F2278563-4420-4FBF-95CB-9FB25589A931}">
      <dgm:prSet/>
      <dgm:spPr/>
      <dgm:t>
        <a:bodyPr/>
        <a:lstStyle/>
        <a:p>
          <a:endParaRPr lang="zh-CN" altLang="en-US"/>
        </a:p>
      </dgm:t>
    </dgm:pt>
    <dgm:pt modelId="{3D0FD0FA-C062-40B7-8359-3699EE236DB7}">
      <dgm:prSet phldrT="[文本]"/>
      <dgm:spPr/>
      <dgm:t>
        <a:bodyPr/>
        <a:lstStyle/>
        <a:p>
          <a:pPr algn="l"/>
          <a:r>
            <a:rPr lang="zh-CN" altLang="en-US" smtClean="0"/>
            <a:t>操作</a:t>
          </a:r>
          <a:r>
            <a:rPr lang="en-US" altLang="zh-CN" smtClean="0"/>
            <a:t>XML</a:t>
          </a:r>
          <a:r>
            <a:rPr lang="zh-CN" altLang="en-US" smtClean="0"/>
            <a:t>文档</a:t>
          </a:r>
          <a:endParaRPr lang="zh-CN" altLang="en-US"/>
        </a:p>
      </dgm:t>
    </dgm:pt>
    <dgm:pt modelId="{0257D38C-723A-4C40-9DF2-5D927BC206B8}" type="parTrans" cxnId="{217730A3-45EB-4694-B281-90B62DFCF873}">
      <dgm:prSet/>
      <dgm:spPr/>
      <dgm:t>
        <a:bodyPr/>
        <a:lstStyle/>
        <a:p>
          <a:endParaRPr lang="zh-CN" altLang="en-US"/>
        </a:p>
      </dgm:t>
    </dgm:pt>
    <dgm:pt modelId="{A661A4AF-8380-4E73-A9C6-DA674BE18E24}" type="sibTrans" cxnId="{217730A3-45EB-4694-B281-90B62DFCF873}">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custLinFactNeighborY="-3910"/>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B731F9CB-DF8E-4B5D-BC54-14E36EBD1B5D}" type="pres">
      <dgm:prSet presAssocID="{FCE3D4EB-3EFC-4AE8-B9D9-6362566DE33C}" presName="spacing" presStyleCnt="0"/>
      <dgm:spPr/>
    </dgm:pt>
    <dgm:pt modelId="{942718E5-05D6-444F-A0B5-54A4C824FA5C}" type="pres">
      <dgm:prSet presAssocID="{65BA4E11-0ED3-4A59-B13F-2AEB9EB4672B}" presName="composite" presStyleCnt="0"/>
      <dgm:spPr/>
    </dgm:pt>
    <dgm:pt modelId="{1DA50A4F-A147-437A-8C7F-614494E35D96}" type="pres">
      <dgm:prSet presAssocID="{65BA4E11-0ED3-4A59-B13F-2AEB9EB4672B}" presName="imgShp" presStyleLbl="fgImgPlace1" presStyleIdx="2" presStyleCnt="5"/>
      <dgm:spPr/>
    </dgm:pt>
    <dgm:pt modelId="{48B9A961-5688-4E2E-8F34-5FB6F1FB39B3}" type="pres">
      <dgm:prSet presAssocID="{65BA4E11-0ED3-4A59-B13F-2AEB9EB4672B}" presName="txShp" presStyleLbl="node1" presStyleIdx="2" presStyleCnt="5" custLinFactNeighborX="584" custLinFactNeighborY="1507">
        <dgm:presLayoutVars>
          <dgm:bulletEnabled val="1"/>
        </dgm:presLayoutVars>
      </dgm:prSet>
      <dgm:spPr/>
      <dgm:t>
        <a:bodyPr/>
        <a:lstStyle/>
        <a:p>
          <a:endParaRPr lang="zh-CN" altLang="en-US"/>
        </a:p>
      </dgm:t>
    </dgm:pt>
    <dgm:pt modelId="{B69BED7C-11CA-4886-BFD0-FC0413C5852A}" type="pres">
      <dgm:prSet presAssocID="{0E0EF3AD-AF64-43BC-A0B6-9C002D6F1497}" presName="spacing" presStyleCnt="0"/>
      <dgm:spPr/>
    </dgm:pt>
    <dgm:pt modelId="{315166C7-B862-4205-B4D2-254333A9D018}" type="pres">
      <dgm:prSet presAssocID="{63A3FDAE-C218-43BB-8FCE-63AA2EA197FC}" presName="composite" presStyleCnt="0"/>
      <dgm:spPr/>
    </dgm:pt>
    <dgm:pt modelId="{45E55CAF-1AB6-471C-BA1E-8D529B7BDEB0}" type="pres">
      <dgm:prSet presAssocID="{63A3FDAE-C218-43BB-8FCE-63AA2EA197FC}" presName="imgShp" presStyleLbl="fgImgPlace1" presStyleIdx="3" presStyleCnt="5"/>
      <dgm:spPr/>
    </dgm:pt>
    <dgm:pt modelId="{2AD43D3F-B3E5-4989-9A47-C52C4F7F9EB9}" type="pres">
      <dgm:prSet presAssocID="{63A3FDAE-C218-43BB-8FCE-63AA2EA197FC}" presName="txShp" presStyleLbl="node1" presStyleIdx="3" presStyleCnt="5" custLinFactNeighborX="584" custLinFactNeighborY="1507">
        <dgm:presLayoutVars>
          <dgm:bulletEnabled val="1"/>
        </dgm:presLayoutVars>
      </dgm:prSet>
      <dgm:spPr/>
      <dgm:t>
        <a:bodyPr/>
        <a:lstStyle/>
        <a:p>
          <a:endParaRPr lang="zh-CN" altLang="en-US"/>
        </a:p>
      </dgm:t>
    </dgm:pt>
    <dgm:pt modelId="{EC60FEF5-CAA7-41FC-8A20-062F4EF77B34}" type="pres">
      <dgm:prSet presAssocID="{3EE6BF21-9922-43A3-86C3-0BEBBC75DE59}" presName="spacing" presStyleCnt="0"/>
      <dgm:spPr/>
    </dgm:pt>
    <dgm:pt modelId="{75656734-5273-46CA-A250-AA8507EAEAFA}" type="pres">
      <dgm:prSet presAssocID="{3D0FD0FA-C062-40B7-8359-3699EE236DB7}" presName="composite" presStyleCnt="0"/>
      <dgm:spPr/>
    </dgm:pt>
    <dgm:pt modelId="{2243E4B5-CB26-495C-B31D-D199FBABEA85}" type="pres">
      <dgm:prSet presAssocID="{3D0FD0FA-C062-40B7-8359-3699EE236DB7}" presName="imgShp" presStyleLbl="fgImgPlace1" presStyleIdx="4" presStyleCnt="5"/>
      <dgm:spPr/>
    </dgm:pt>
    <dgm:pt modelId="{C36BB39E-08F3-4978-97AF-F5ED50BAF4A3}" type="pres">
      <dgm:prSet presAssocID="{3D0FD0FA-C062-40B7-8359-3699EE236DB7}" presName="txShp" presStyleLbl="node1" presStyleIdx="4" presStyleCnt="5" custLinFactNeighborX="584" custLinFactNeighborY="1507">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C8CCC3BB-E109-4986-8204-CF2D209D3873}" srcId="{C0DAA090-DC2F-4A5B-84CF-FE23997C0F8D}" destId="{65BA4E11-0ED3-4A59-B13F-2AEB9EB4672B}" srcOrd="2" destOrd="0" parTransId="{4A2DDEB3-BA45-42D9-B9C2-ABC2FBE1135F}" sibTransId="{0E0EF3AD-AF64-43BC-A0B6-9C002D6F1497}"/>
    <dgm:cxn modelId="{418168D6-2809-41B7-B399-9F1C1A8703FE}" type="presOf" srcId="{63A3FDAE-C218-43BB-8FCE-63AA2EA197FC}" destId="{2AD43D3F-B3E5-4989-9A47-C52C4F7F9EB9}" srcOrd="0" destOrd="0" presId="urn:microsoft.com/office/officeart/2005/8/layout/vList3"/>
    <dgm:cxn modelId="{6E103369-BAD2-4BC9-AFDC-1170F6BF1220}" type="presOf" srcId="{89F8C6A7-2A30-4740-AE99-B481F068F472}" destId="{972E2A53-3A6A-4B79-B52E-D3360EE0419E}" srcOrd="0" destOrd="0" presId="urn:microsoft.com/office/officeart/2005/8/layout/vList3"/>
    <dgm:cxn modelId="{5803D7B8-30CE-465D-9088-B24B7D9076F8}" type="presOf" srcId="{3D0FD0FA-C062-40B7-8359-3699EE236DB7}" destId="{C36BB39E-08F3-4978-97AF-F5ED50BAF4A3}" srcOrd="0" destOrd="0" presId="urn:microsoft.com/office/officeart/2005/8/layout/vList3"/>
    <dgm:cxn modelId="{73D216DF-F5F0-4219-8526-0DEBAF0B918F}" type="presOf" srcId="{65BA4E11-0ED3-4A59-B13F-2AEB9EB4672B}" destId="{48B9A961-5688-4E2E-8F34-5FB6F1FB39B3}"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217730A3-45EB-4694-B281-90B62DFCF873}" srcId="{C0DAA090-DC2F-4A5B-84CF-FE23997C0F8D}" destId="{3D0FD0FA-C062-40B7-8359-3699EE236DB7}" srcOrd="4" destOrd="0" parTransId="{0257D38C-723A-4C40-9DF2-5D927BC206B8}" sibTransId="{A661A4AF-8380-4E73-A9C6-DA674BE18E24}"/>
    <dgm:cxn modelId="{A9A35016-3004-4908-9D5A-EBEA9CC3DABB}" type="presOf" srcId="{C0DAA090-DC2F-4A5B-84CF-FE23997C0F8D}" destId="{DDE2EFAC-FD0A-43B9-9885-8F584F8B2687}"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F2278563-4420-4FBF-95CB-9FB25589A931}" srcId="{C0DAA090-DC2F-4A5B-84CF-FE23997C0F8D}" destId="{63A3FDAE-C218-43BB-8FCE-63AA2EA197FC}" srcOrd="3" destOrd="0" parTransId="{F12AB1FA-DD00-44D1-ABA7-73EA46F30853}" sibTransId="{3EE6BF21-9922-43A3-86C3-0BEBBC75DE59}"/>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DF899F3C-75B5-4729-8F15-DCCC2C6F4A63}" type="presParOf" srcId="{DDE2EFAC-FD0A-43B9-9885-8F584F8B2687}" destId="{B731F9CB-DF8E-4B5D-BC54-14E36EBD1B5D}" srcOrd="3" destOrd="0" presId="urn:microsoft.com/office/officeart/2005/8/layout/vList3"/>
    <dgm:cxn modelId="{632FE498-40CA-4733-8E41-7EE869AF38C0}" type="presParOf" srcId="{DDE2EFAC-FD0A-43B9-9885-8F584F8B2687}" destId="{942718E5-05D6-444F-A0B5-54A4C824FA5C}" srcOrd="4" destOrd="0" presId="urn:microsoft.com/office/officeart/2005/8/layout/vList3"/>
    <dgm:cxn modelId="{D6EA9374-89BD-4D17-A476-82E201C71B02}" type="presParOf" srcId="{942718E5-05D6-444F-A0B5-54A4C824FA5C}" destId="{1DA50A4F-A147-437A-8C7F-614494E35D96}" srcOrd="0" destOrd="0" presId="urn:microsoft.com/office/officeart/2005/8/layout/vList3"/>
    <dgm:cxn modelId="{14314332-A049-4C5F-8F45-E79BE353A86A}" type="presParOf" srcId="{942718E5-05D6-444F-A0B5-54A4C824FA5C}" destId="{48B9A961-5688-4E2E-8F34-5FB6F1FB39B3}" srcOrd="1" destOrd="0" presId="urn:microsoft.com/office/officeart/2005/8/layout/vList3"/>
    <dgm:cxn modelId="{D7035B46-9AE4-43D8-853A-AB85C559577F}" type="presParOf" srcId="{DDE2EFAC-FD0A-43B9-9885-8F584F8B2687}" destId="{B69BED7C-11CA-4886-BFD0-FC0413C5852A}" srcOrd="5" destOrd="0" presId="urn:microsoft.com/office/officeart/2005/8/layout/vList3"/>
    <dgm:cxn modelId="{605EDFC4-EBAE-4D79-8098-8019B18BFB5A}" type="presParOf" srcId="{DDE2EFAC-FD0A-43B9-9885-8F584F8B2687}" destId="{315166C7-B862-4205-B4D2-254333A9D018}" srcOrd="6" destOrd="0" presId="urn:microsoft.com/office/officeart/2005/8/layout/vList3"/>
    <dgm:cxn modelId="{48CC5D2A-6C9B-4110-A7AB-2A2EB0D66C0A}" type="presParOf" srcId="{315166C7-B862-4205-B4D2-254333A9D018}" destId="{45E55CAF-1AB6-471C-BA1E-8D529B7BDEB0}" srcOrd="0" destOrd="0" presId="urn:microsoft.com/office/officeart/2005/8/layout/vList3"/>
    <dgm:cxn modelId="{AC73EBFA-29C3-4E0F-9C61-C0C91590BC38}" type="presParOf" srcId="{315166C7-B862-4205-B4D2-254333A9D018}" destId="{2AD43D3F-B3E5-4989-9A47-C52C4F7F9EB9}" srcOrd="1" destOrd="0" presId="urn:microsoft.com/office/officeart/2005/8/layout/vList3"/>
    <dgm:cxn modelId="{E1EFCDAB-19E0-459E-8E60-4A08168275F1}" type="presParOf" srcId="{DDE2EFAC-FD0A-43B9-9885-8F584F8B2687}" destId="{EC60FEF5-CAA7-41FC-8A20-062F4EF77B34}" srcOrd="7" destOrd="0" presId="urn:microsoft.com/office/officeart/2005/8/layout/vList3"/>
    <dgm:cxn modelId="{7938B3B7-43FC-42D1-A68E-1905B9CFE1B3}" type="presParOf" srcId="{DDE2EFAC-FD0A-43B9-9885-8F584F8B2687}" destId="{75656734-5273-46CA-A250-AA8507EAEAFA}" srcOrd="8" destOrd="0" presId="urn:microsoft.com/office/officeart/2005/8/layout/vList3"/>
    <dgm:cxn modelId="{942C6120-98CD-4D03-B16C-5D912BCF7694}" type="presParOf" srcId="{75656734-5273-46CA-A250-AA8507EAEAFA}" destId="{2243E4B5-CB26-495C-B31D-D199FBABEA85}" srcOrd="0" destOrd="0" presId="urn:microsoft.com/office/officeart/2005/8/layout/vList3"/>
    <dgm:cxn modelId="{EE7B7DE2-E94F-4734-86C6-25620D7E3248}" type="presParOf" srcId="{75656734-5273-46CA-A250-AA8507EAEAFA}" destId="{C36BB39E-08F3-4978-97AF-F5ED50BAF4A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2016/4/8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a:t>
            </a:r>
            <a:r>
              <a:rPr lang="zh-CN" altLang="en-US"/>
              <a:t>语言</a:t>
            </a:r>
            <a:r>
              <a:rPr lang="en-US" altLang="zh-CN"/>
              <a:t>Windows</a:t>
            </a:r>
            <a:r>
              <a:rPr lang="zh-CN" altLang="en-US"/>
              <a:t>程序设计</a:t>
            </a:r>
          </a:p>
        </p:txBody>
      </p:sp>
      <p:sp>
        <p:nvSpPr>
          <p:cNvPr id="6" name="Rectangle 13"/>
          <p:cNvSpPr>
            <a:spLocks noGrp="1" noChangeArrowheads="1"/>
          </p:cNvSpPr>
          <p:nvPr>
            <p:ph type="sldNum" sz="quarter" idx="12"/>
          </p:nvPr>
        </p:nvSpPr>
        <p:spPr>
          <a:ln/>
        </p:spPr>
        <p:txBody>
          <a:bodyPr/>
          <a:lstStyle>
            <a:lvl1pPr>
              <a:defRPr/>
            </a:lvl1pPr>
          </a:lstStyle>
          <a:p>
            <a:pPr>
              <a:defRPr/>
            </a:pPr>
            <a:fld id="{09580801-51CE-43EC-93D2-E5D18ED7A990}" type="slidenum">
              <a:rPr lang="en-US" altLang="zh-CN"/>
              <a:pPr>
                <a:defRPr/>
              </a:pPr>
              <a:t>‹#›</a:t>
            </a:fld>
            <a:endParaRPr lang="en-US" altLang="zh-CN"/>
          </a:p>
        </p:txBody>
      </p:sp>
    </p:spTree>
    <p:extLst>
      <p:ext uri="{BB962C8B-B14F-4D97-AF65-F5344CB8AC3E}">
        <p14:creationId xmlns:p14="http://schemas.microsoft.com/office/powerpoint/2010/main" val="35636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 y="6484588"/>
            <a:ext cx="784928" cy="373412"/>
          </a:xfrm>
          <a:prstGeom prst="rect">
            <a:avLst/>
          </a:prstGeom>
        </p:spPr>
      </p:pic>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2016/4/8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966" y="1274267"/>
            <a:ext cx="9351034" cy="1526874"/>
          </a:xfrm>
          <a:effectLst>
            <a:outerShdw blurRad="50800" dist="38100" dir="2700000" algn="tl" rotWithShape="0">
              <a:prstClr val="black">
                <a:alpha val="40000"/>
              </a:prstClr>
            </a:outerShdw>
          </a:effectLst>
        </p:spPr>
        <p:txBody>
          <a:bodyPr/>
          <a:lstStyle/>
          <a:p>
            <a:r>
              <a:rPr lang="en-US" altLang="zh-CN" sz="8000"/>
              <a:t>XML</a:t>
            </a:r>
            <a:r>
              <a:rPr lang="zh-CN" altLang="en-US" sz="8000"/>
              <a:t>文档与应用</a:t>
            </a:r>
            <a:endParaRPr lang="zh-CN" altLang="en-US" sz="8000">
              <a:solidFill>
                <a:schemeClr val="accent1">
                  <a:lumMod val="75000"/>
                </a:schemeClr>
              </a:solidFill>
            </a:endParaRPr>
          </a:p>
        </p:txBody>
      </p:sp>
      <p:sp>
        <p:nvSpPr>
          <p:cNvPr id="3" name="副标题 2"/>
          <p:cNvSpPr>
            <a:spLocks noGrp="1"/>
          </p:cNvSpPr>
          <p:nvPr>
            <p:ph type="subTitle" idx="1"/>
          </p:nvPr>
        </p:nvSpPr>
        <p:spPr>
          <a:xfrm>
            <a:off x="5451893" y="3312543"/>
            <a:ext cx="3287271" cy="1716657"/>
          </a:xfrm>
        </p:spPr>
        <p:txBody>
          <a:bodyPr>
            <a:noAutofit/>
          </a:bodyPr>
          <a:lstStyle/>
          <a:p>
            <a:r>
              <a:rPr lang="zh-CN" altLang="en-US" sz="2800" smtClean="0">
                <a:solidFill>
                  <a:schemeClr val="tx1"/>
                </a:solidFill>
              </a:rPr>
              <a:t>计算机学院</a:t>
            </a:r>
            <a:endParaRPr lang="en-US" altLang="zh-CN" sz="2800" smtClean="0">
              <a:solidFill>
                <a:schemeClr val="tx1"/>
              </a:solidFill>
            </a:endParaRPr>
          </a:p>
          <a:p>
            <a:r>
              <a:rPr lang="zh-CN" altLang="en-US" sz="2800" smtClean="0">
                <a:solidFill>
                  <a:schemeClr val="tx1"/>
                </a:solidFill>
              </a:rPr>
              <a:t>李赞</a:t>
            </a:r>
            <a:endParaRPr lang="en-US" altLang="zh-CN" sz="2800" smtClean="0">
              <a:solidFill>
                <a:schemeClr val="tx1"/>
              </a:solidFill>
            </a:endParaRPr>
          </a:p>
          <a:p>
            <a:r>
              <a:rPr lang="zh-CN" altLang="en-US" sz="2800" smtClean="0">
                <a:solidFill>
                  <a:schemeClr val="tx1"/>
                </a:solidFill>
              </a:rPr>
              <a:t>厚德</a:t>
            </a:r>
            <a:r>
              <a:rPr lang="en-US" altLang="zh-CN" sz="2800" smtClean="0">
                <a:solidFill>
                  <a:schemeClr val="tx1"/>
                </a:solidFill>
              </a:rPr>
              <a:t>B807</a:t>
            </a:r>
            <a:endParaRPr lang="zh-CN" altLang="en-US" sz="2800">
              <a:solidFill>
                <a:schemeClr val="tx1"/>
              </a:solidFill>
            </a:endParaRPr>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517" y="0"/>
            <a:ext cx="5170098" cy="743967"/>
          </a:xfrm>
          <a:prstGeom prst="rect">
            <a:avLst/>
          </a:prstGeom>
        </p:spPr>
      </p:pic>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2291" name="Rectangle 2"/>
          <p:cNvSpPr>
            <a:spLocks noGrp="1" noChangeArrowheads="1"/>
          </p:cNvSpPr>
          <p:nvPr>
            <p:ph type="title"/>
          </p:nvPr>
        </p:nvSpPr>
        <p:spPr/>
        <p:txBody>
          <a:bodyPr/>
          <a:lstStyle/>
          <a:p>
            <a:pPr eaLnBrk="1" hangingPunct="1"/>
            <a:r>
              <a:rPr lang="en-US" altLang="zh-CN" smtClean="0"/>
              <a:t>C#</a:t>
            </a:r>
            <a:r>
              <a:rPr lang="zh-CN" altLang="en-US" smtClean="0"/>
              <a:t>处理</a:t>
            </a:r>
            <a:r>
              <a:rPr lang="en-US" altLang="zh-CN" smtClean="0"/>
              <a:t>XML</a:t>
            </a:r>
            <a:r>
              <a:rPr lang="zh-CN" altLang="en-US" smtClean="0"/>
              <a:t>文档</a:t>
            </a:r>
          </a:p>
        </p:txBody>
      </p:sp>
      <p:sp>
        <p:nvSpPr>
          <p:cNvPr id="12292" name="Rectangle 3"/>
          <p:cNvSpPr>
            <a:spLocks noGrp="1" noChangeArrowheads="1"/>
          </p:cNvSpPr>
          <p:nvPr>
            <p:ph type="body" idx="1"/>
          </p:nvPr>
        </p:nvSpPr>
        <p:spPr>
          <a:xfrm>
            <a:off x="677334" y="1366959"/>
            <a:ext cx="8596668" cy="3880773"/>
          </a:xfrm>
        </p:spPr>
        <p:txBody>
          <a:bodyPr/>
          <a:lstStyle/>
          <a:p>
            <a:pPr marL="609600" indent="-609600"/>
            <a:r>
              <a:rPr lang="zh-CN" altLang="en-US" sz="3200" smtClean="0">
                <a:latin typeface="微软雅黑" panose="020B0503020204020204" pitchFamily="34" charset="-122"/>
                <a:ea typeface="微软雅黑" panose="020B0503020204020204" pitchFamily="34" charset="-122"/>
              </a:rPr>
              <a:t>验证有效性</a:t>
            </a:r>
          </a:p>
          <a:p>
            <a:pPr marL="609600" indent="-609600"/>
            <a:r>
              <a:rPr lang="en-US" altLang="zh-CN" sz="3200" smtClean="0">
                <a:latin typeface="微软雅黑" panose="020B0503020204020204" pitchFamily="34" charset="-122"/>
                <a:ea typeface="微软雅黑" panose="020B0503020204020204" pitchFamily="34" charset="-122"/>
              </a:rPr>
              <a:t>C#</a:t>
            </a:r>
            <a:r>
              <a:rPr lang="zh-CN" altLang="en-US" sz="3200" smtClean="0">
                <a:latin typeface="微软雅黑" panose="020B0503020204020204" pitchFamily="34" charset="-122"/>
                <a:ea typeface="微软雅黑" panose="020B0503020204020204" pitchFamily="34" charset="-122"/>
              </a:rPr>
              <a:t>读写</a:t>
            </a:r>
            <a:r>
              <a:rPr lang="en-US" altLang="zh-CN" sz="3200" smtClean="0">
                <a:latin typeface="微软雅黑" panose="020B0503020204020204" pitchFamily="34" charset="-122"/>
                <a:ea typeface="微软雅黑" panose="020B0503020204020204" pitchFamily="34" charset="-122"/>
              </a:rPr>
              <a:t>XML</a:t>
            </a:r>
            <a:r>
              <a:rPr lang="zh-CN" altLang="en-US" sz="3200" smtClean="0">
                <a:latin typeface="微软雅黑" panose="020B0503020204020204" pitchFamily="34" charset="-122"/>
                <a:ea typeface="微软雅黑" panose="020B0503020204020204" pitchFamily="34" charset="-122"/>
              </a:rPr>
              <a:t>方式</a:t>
            </a:r>
          </a:p>
          <a:p>
            <a:pPr marL="990600" lvl="1" indent="-533400"/>
            <a:r>
              <a:rPr lang="en-US" altLang="zh-CN" sz="3200" smtClean="0">
                <a:latin typeface="微软雅黑" panose="020B0503020204020204" pitchFamily="34" charset="-122"/>
                <a:ea typeface="微软雅黑" panose="020B0503020204020204" pitchFamily="34" charset="-122"/>
              </a:rPr>
              <a:t>DOM</a:t>
            </a:r>
            <a:r>
              <a:rPr lang="zh-CN" altLang="en-US" sz="3200" smtClean="0">
                <a:latin typeface="微软雅黑" panose="020B0503020204020204" pitchFamily="34" charset="-122"/>
                <a:ea typeface="微软雅黑" panose="020B0503020204020204" pitchFamily="34" charset="-122"/>
              </a:rPr>
              <a:t>（文档对象模型）</a:t>
            </a:r>
          </a:p>
          <a:p>
            <a:pPr marL="990600" lvl="1" indent="-533400"/>
            <a:r>
              <a:rPr lang="en-US" altLang="zh-CN" sz="3200" smtClean="0">
                <a:latin typeface="微软雅黑" panose="020B0503020204020204" pitchFamily="34" charset="-122"/>
                <a:ea typeface="微软雅黑" panose="020B0503020204020204" pitchFamily="34" charset="-122"/>
              </a:rPr>
              <a:t>SAX</a:t>
            </a:r>
            <a:r>
              <a:rPr lang="zh-CN" altLang="en-US" sz="3200" smtClean="0">
                <a:latin typeface="微软雅黑" panose="020B0503020204020204" pitchFamily="34" charset="-122"/>
                <a:ea typeface="微软雅黑" panose="020B0503020204020204" pitchFamily="34" charset="-122"/>
              </a:rPr>
              <a:t>（流方式）</a:t>
            </a:r>
          </a:p>
          <a:p>
            <a:pPr marL="609600" indent="-609600"/>
            <a:endParaRPr lang="en-US" altLang="zh-CN" smtClean="0"/>
          </a:p>
        </p:txBody>
      </p:sp>
    </p:spTree>
    <p:extLst>
      <p:ext uri="{BB962C8B-B14F-4D97-AF65-F5344CB8AC3E}">
        <p14:creationId xmlns:p14="http://schemas.microsoft.com/office/powerpoint/2010/main" val="3243281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6387" name="Rectangle 2"/>
          <p:cNvSpPr>
            <a:spLocks noGrp="1" noChangeArrowheads="1"/>
          </p:cNvSpPr>
          <p:nvPr>
            <p:ph type="title"/>
          </p:nvPr>
        </p:nvSpPr>
        <p:spPr/>
        <p:txBody>
          <a:bodyPr/>
          <a:lstStyle/>
          <a:p>
            <a:pPr eaLnBrk="1" hangingPunct="1"/>
            <a:r>
              <a:rPr lang="en-US" altLang="zh-CN" smtClean="0"/>
              <a:t>DOM</a:t>
            </a:r>
            <a:r>
              <a:rPr lang="zh-CN" altLang="en-US" smtClean="0"/>
              <a:t>（文档对象模型）</a:t>
            </a:r>
          </a:p>
        </p:txBody>
      </p:sp>
      <p:sp>
        <p:nvSpPr>
          <p:cNvPr id="16388" name="Rectangle 3"/>
          <p:cNvSpPr>
            <a:spLocks noGrp="1" noChangeArrowheads="1"/>
          </p:cNvSpPr>
          <p:nvPr>
            <p:ph type="body" idx="1"/>
          </p:nvPr>
        </p:nvSpPr>
        <p:spPr>
          <a:xfrm>
            <a:off x="746346" y="1449313"/>
            <a:ext cx="7164077" cy="962173"/>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DOM </a:t>
            </a:r>
            <a:r>
              <a:rPr lang="zh-CN" altLang="en-US" sz="2800" smtClean="0">
                <a:latin typeface="微软雅黑" panose="020B0503020204020204" pitchFamily="34" charset="-122"/>
                <a:ea typeface="微软雅黑" panose="020B0503020204020204" pitchFamily="34" charset="-122"/>
              </a:rPr>
              <a:t>将 </a:t>
            </a:r>
            <a:r>
              <a:rPr lang="en-US" altLang="zh-CN" sz="2800" smtClean="0">
                <a:latin typeface="微软雅黑" panose="020B0503020204020204" pitchFamily="34" charset="-122"/>
                <a:ea typeface="微软雅黑" panose="020B0503020204020204" pitchFamily="34" charset="-122"/>
              </a:rPr>
              <a:t>XML </a:t>
            </a:r>
            <a:r>
              <a:rPr lang="zh-CN" altLang="en-US" sz="2800" smtClean="0">
                <a:latin typeface="微软雅黑" panose="020B0503020204020204" pitchFamily="34" charset="-122"/>
                <a:ea typeface="微软雅黑" panose="020B0503020204020204" pitchFamily="34" charset="-122"/>
              </a:rPr>
              <a:t>文档作为一个树形结构，而树叶被定义为节点。</a:t>
            </a:r>
          </a:p>
        </p:txBody>
      </p:sp>
    </p:spTree>
    <p:extLst>
      <p:ext uri="{BB962C8B-B14F-4D97-AF65-F5344CB8AC3E}">
        <p14:creationId xmlns:p14="http://schemas.microsoft.com/office/powerpoint/2010/main" val="3481159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C#</a:t>
            </a:r>
            <a:r>
              <a:rPr lang="zh-CN" altLang="en-US" smtClean="0"/>
              <a:t>读写</a:t>
            </a:r>
            <a:r>
              <a:rPr lang="en-US" altLang="zh-CN" smtClean="0"/>
              <a:t>XML</a:t>
            </a:r>
            <a:r>
              <a:rPr lang="zh-CN" altLang="en-US" smtClean="0"/>
              <a:t>方式</a:t>
            </a:r>
          </a:p>
        </p:txBody>
      </p:sp>
      <p:sp>
        <p:nvSpPr>
          <p:cNvPr id="13315" name="页脚占位符 3"/>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pic>
        <p:nvPicPr>
          <p:cNvPr id="2" name="图片 1"/>
          <p:cNvPicPr>
            <a:picLocks noChangeAspect="1"/>
          </p:cNvPicPr>
          <p:nvPr/>
        </p:nvPicPr>
        <p:blipFill>
          <a:blip r:embed="rId2"/>
          <a:stretch>
            <a:fillRect/>
          </a:stretch>
        </p:blipFill>
        <p:spPr>
          <a:xfrm>
            <a:off x="1471792" y="1270000"/>
            <a:ext cx="7385852" cy="4509698"/>
          </a:xfrm>
          <a:prstGeom prst="rect">
            <a:avLst/>
          </a:prstGeom>
        </p:spPr>
      </p:pic>
    </p:spTree>
    <p:extLst>
      <p:ext uri="{BB962C8B-B14F-4D97-AF65-F5344CB8AC3E}">
        <p14:creationId xmlns:p14="http://schemas.microsoft.com/office/powerpoint/2010/main" val="3309841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59749" y="126520"/>
            <a:ext cx="3471972" cy="822385"/>
          </a:xfrm>
        </p:spPr>
        <p:txBody>
          <a:bodyPr/>
          <a:lstStyle/>
          <a:p>
            <a:pPr eaLnBrk="1" hangingPunct="1"/>
            <a:r>
              <a:rPr lang="en-US" altLang="zh-CN" smtClean="0"/>
              <a:t>C#</a:t>
            </a:r>
            <a:r>
              <a:rPr lang="zh-CN" altLang="en-US" smtClean="0"/>
              <a:t>读写</a:t>
            </a:r>
            <a:r>
              <a:rPr lang="en-US" altLang="zh-CN" smtClean="0"/>
              <a:t>XML</a:t>
            </a:r>
            <a:r>
              <a:rPr lang="zh-CN" altLang="en-US" smtClean="0"/>
              <a:t>方式</a:t>
            </a:r>
          </a:p>
        </p:txBody>
      </p:sp>
      <p:sp>
        <p:nvSpPr>
          <p:cNvPr id="13315" name="页脚占位符 3"/>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pic>
        <p:nvPicPr>
          <p:cNvPr id="3" name="图片 2"/>
          <p:cNvPicPr>
            <a:picLocks noChangeAspect="1"/>
          </p:cNvPicPr>
          <p:nvPr/>
        </p:nvPicPr>
        <p:blipFill>
          <a:blip r:embed="rId2"/>
          <a:stretch>
            <a:fillRect/>
          </a:stretch>
        </p:blipFill>
        <p:spPr>
          <a:xfrm>
            <a:off x="363656" y="948905"/>
            <a:ext cx="9307464" cy="4518325"/>
          </a:xfrm>
          <a:prstGeom prst="rect">
            <a:avLst/>
          </a:prstGeom>
        </p:spPr>
      </p:pic>
    </p:spTree>
    <p:extLst>
      <p:ext uri="{BB962C8B-B14F-4D97-AF65-F5344CB8AC3E}">
        <p14:creationId xmlns:p14="http://schemas.microsoft.com/office/powerpoint/2010/main" val="287048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94255" y="126521"/>
            <a:ext cx="3437466" cy="726358"/>
          </a:xfrm>
        </p:spPr>
        <p:txBody>
          <a:bodyPr/>
          <a:lstStyle/>
          <a:p>
            <a:pPr eaLnBrk="1" hangingPunct="1"/>
            <a:r>
              <a:rPr lang="en-US" altLang="zh-CN" smtClean="0"/>
              <a:t>C#</a:t>
            </a:r>
            <a:r>
              <a:rPr lang="zh-CN" altLang="en-US" smtClean="0"/>
              <a:t>读写</a:t>
            </a:r>
            <a:r>
              <a:rPr lang="en-US" altLang="zh-CN" smtClean="0"/>
              <a:t>XML</a:t>
            </a:r>
            <a:r>
              <a:rPr lang="zh-CN" altLang="en-US" smtClean="0"/>
              <a:t>方式</a:t>
            </a:r>
          </a:p>
        </p:txBody>
      </p:sp>
      <p:sp>
        <p:nvSpPr>
          <p:cNvPr id="14339" name="页脚占位符 3"/>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4340" name="文本框 4"/>
          <p:cNvSpPr txBox="1">
            <a:spLocks noChangeArrowheads="1"/>
          </p:cNvSpPr>
          <p:nvPr/>
        </p:nvSpPr>
        <p:spPr bwMode="auto">
          <a:xfrm>
            <a:off x="194255" y="852879"/>
            <a:ext cx="93122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选择 </a:t>
            </a:r>
            <a:r>
              <a:rPr lang="en-US" altLang="zh-CN" sz="1800"/>
              <a:t>DOM </a:t>
            </a:r>
            <a:r>
              <a:rPr lang="zh-CN" altLang="en-US" sz="1800"/>
              <a:t>还是选择 </a:t>
            </a:r>
            <a:r>
              <a:rPr lang="en-US" altLang="zh-CN" sz="1800"/>
              <a:t>SAX</a:t>
            </a:r>
            <a:r>
              <a:rPr lang="zh-CN" altLang="en-US" sz="1800"/>
              <a:t>，这取决于下面几个因素：</a:t>
            </a:r>
            <a:br>
              <a:rPr lang="zh-CN" altLang="en-US" sz="1800"/>
            </a:br>
            <a:r>
              <a:rPr lang="zh-CN" altLang="en-US" sz="1800"/>
              <a:t>    </a:t>
            </a:r>
            <a:r>
              <a:rPr lang="en-US" altLang="zh-CN" sz="1800"/>
              <a:t>1.</a:t>
            </a:r>
            <a:r>
              <a:rPr lang="zh-CN" altLang="en-US" sz="1800"/>
              <a:t>应用程序的目的：如果打算对数据作出更改并将它输出为 </a:t>
            </a:r>
            <a:r>
              <a:rPr lang="en-US" altLang="zh-CN" sz="1800"/>
              <a:t>XML</a:t>
            </a:r>
            <a:r>
              <a:rPr lang="zh-CN" altLang="en-US" sz="1800"/>
              <a:t>，那么在大多数</a:t>
            </a:r>
            <a:endParaRPr lang="en-US" altLang="zh-CN" sz="1800"/>
          </a:p>
          <a:p>
            <a:pPr eaLnBrk="1" hangingPunct="1">
              <a:spcBef>
                <a:spcPct val="0"/>
              </a:spcBef>
              <a:buClrTx/>
              <a:buSzTx/>
              <a:buFontTx/>
              <a:buNone/>
            </a:pPr>
            <a:r>
              <a:rPr lang="en-US" altLang="zh-CN" sz="1800"/>
              <a:t>      </a:t>
            </a:r>
            <a:r>
              <a:rPr lang="zh-CN" altLang="en-US" sz="1800"/>
              <a:t>情况下，</a:t>
            </a:r>
            <a:r>
              <a:rPr lang="en-US" altLang="zh-CN" sz="1800"/>
              <a:t>DOM </a:t>
            </a:r>
            <a:r>
              <a:rPr lang="zh-CN" altLang="en-US" sz="1800"/>
              <a:t>是适当的选择。并不是说使用 </a:t>
            </a:r>
            <a:r>
              <a:rPr lang="en-US" altLang="zh-CN" sz="1800"/>
              <a:t>SAX </a:t>
            </a:r>
            <a:r>
              <a:rPr lang="zh-CN" altLang="en-US" sz="1800"/>
              <a:t>就不能更改数据，</a:t>
            </a:r>
          </a:p>
          <a:p>
            <a:pPr eaLnBrk="1" hangingPunct="1">
              <a:spcBef>
                <a:spcPct val="0"/>
              </a:spcBef>
              <a:buClrTx/>
              <a:buSzTx/>
              <a:buFontTx/>
              <a:buNone/>
            </a:pPr>
            <a:r>
              <a:rPr lang="zh-CN" altLang="en-US" sz="1800"/>
              <a:t>      但是该过程要复杂得多，因为您必须对数据的一份拷贝而不是对数据本身作出更改。 </a:t>
            </a:r>
          </a:p>
          <a:p>
            <a:pPr eaLnBrk="1" hangingPunct="1">
              <a:spcBef>
                <a:spcPct val="0"/>
              </a:spcBef>
              <a:buClrTx/>
              <a:buSzTx/>
              <a:buFontTx/>
              <a:buNone/>
            </a:pPr>
            <a:r>
              <a:rPr lang="zh-CN" altLang="en-US" sz="1800"/>
              <a:t/>
            </a:r>
            <a:br>
              <a:rPr lang="zh-CN" altLang="en-US" sz="1800"/>
            </a:br>
            <a:r>
              <a:rPr lang="zh-CN" altLang="en-US" sz="1800"/>
              <a:t>    </a:t>
            </a:r>
            <a:r>
              <a:rPr lang="en-US" altLang="zh-CN" sz="1800"/>
              <a:t>2.</a:t>
            </a:r>
            <a:r>
              <a:rPr lang="zh-CN" altLang="en-US" sz="1800"/>
              <a:t>数据容量： 对于大型文件，</a:t>
            </a:r>
            <a:r>
              <a:rPr lang="en-US" altLang="zh-CN" sz="1800"/>
              <a:t>SAX </a:t>
            </a:r>
            <a:r>
              <a:rPr lang="zh-CN" altLang="en-US" sz="1800"/>
              <a:t>是更好的选择。 </a:t>
            </a:r>
            <a:br>
              <a:rPr lang="zh-CN" altLang="en-US" sz="1800"/>
            </a:br>
            <a:r>
              <a:rPr lang="zh-CN" altLang="en-US" sz="1800"/>
              <a:t>      数据将如何使用：如果只有数据中的少量部分会被使用，那么使用 </a:t>
            </a:r>
            <a:r>
              <a:rPr lang="en-US" altLang="zh-CN" sz="1800"/>
              <a:t>SAX </a:t>
            </a:r>
            <a:r>
              <a:rPr lang="zh-CN" altLang="en-US" sz="1800"/>
              <a:t>来将该部分</a:t>
            </a:r>
            <a:endParaRPr lang="en-US" altLang="zh-CN" sz="1800"/>
          </a:p>
          <a:p>
            <a:pPr eaLnBrk="1" hangingPunct="1">
              <a:spcBef>
                <a:spcPct val="0"/>
              </a:spcBef>
              <a:buClrTx/>
              <a:buSzTx/>
              <a:buFontTx/>
              <a:buNone/>
            </a:pPr>
            <a:r>
              <a:rPr lang="en-US" altLang="zh-CN" sz="1800"/>
              <a:t>      </a:t>
            </a:r>
            <a:r>
              <a:rPr lang="zh-CN" altLang="en-US" sz="1800"/>
              <a:t>数据提取到应用程序中可能更好。 需要往复处理的大量信息，</a:t>
            </a:r>
            <a:r>
              <a:rPr lang="en-US" altLang="zh-CN" sz="1800"/>
              <a:t>SAX </a:t>
            </a:r>
            <a:r>
              <a:rPr lang="zh-CN" altLang="en-US" sz="1800"/>
              <a:t>不恰当。 </a:t>
            </a:r>
          </a:p>
          <a:p>
            <a:pPr eaLnBrk="1" hangingPunct="1">
              <a:spcBef>
                <a:spcPct val="0"/>
              </a:spcBef>
              <a:buClrTx/>
              <a:buSzTx/>
              <a:buFontTx/>
              <a:buNone/>
            </a:pPr>
            <a:r>
              <a:rPr lang="zh-CN" altLang="en-US" sz="1800"/>
              <a:t/>
            </a:r>
            <a:br>
              <a:rPr lang="zh-CN" altLang="en-US" sz="1800"/>
            </a:br>
            <a:r>
              <a:rPr lang="zh-CN" altLang="en-US" sz="1800"/>
              <a:t>    </a:t>
            </a:r>
            <a:r>
              <a:rPr lang="en-US" altLang="zh-CN" sz="1800"/>
              <a:t>3.</a:t>
            </a:r>
            <a:r>
              <a:rPr lang="zh-CN" altLang="en-US" sz="1800"/>
              <a:t>对速度的需要： </a:t>
            </a:r>
            <a:r>
              <a:rPr lang="en-US" altLang="zh-CN" sz="1800"/>
              <a:t>SAX </a:t>
            </a:r>
            <a:r>
              <a:rPr lang="zh-CN" altLang="en-US" sz="1800"/>
              <a:t>实现通常要比 </a:t>
            </a:r>
            <a:r>
              <a:rPr lang="en-US" altLang="zh-CN" sz="1800"/>
              <a:t>DOM </a:t>
            </a:r>
            <a:r>
              <a:rPr lang="zh-CN" altLang="en-US" sz="1800"/>
              <a:t>实现更快。 </a:t>
            </a:r>
          </a:p>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768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5363" name="Rectangle 2"/>
          <p:cNvSpPr>
            <a:spLocks noGrp="1" noChangeArrowheads="1"/>
          </p:cNvSpPr>
          <p:nvPr>
            <p:ph type="title"/>
          </p:nvPr>
        </p:nvSpPr>
        <p:spPr>
          <a:xfrm>
            <a:off x="159749" y="92015"/>
            <a:ext cx="4817692" cy="787879"/>
          </a:xfrm>
        </p:spPr>
        <p:txBody>
          <a:bodyPr/>
          <a:lstStyle/>
          <a:p>
            <a:pPr eaLnBrk="1" hangingPunct="1"/>
            <a:r>
              <a:rPr lang="en-US" altLang="zh-CN" smtClean="0"/>
              <a:t>DOM</a:t>
            </a:r>
            <a:r>
              <a:rPr lang="zh-CN" altLang="en-US" smtClean="0"/>
              <a:t>（文档对象模型）</a:t>
            </a:r>
          </a:p>
        </p:txBody>
      </p:sp>
      <p:sp>
        <p:nvSpPr>
          <p:cNvPr id="15364" name="Rectangle 3"/>
          <p:cNvSpPr>
            <a:spLocks noGrp="1" noChangeArrowheads="1"/>
          </p:cNvSpPr>
          <p:nvPr>
            <p:ph type="body" idx="1"/>
          </p:nvPr>
        </p:nvSpPr>
        <p:spPr>
          <a:xfrm>
            <a:off x="597739" y="879894"/>
            <a:ext cx="7983538" cy="4114800"/>
          </a:xfrm>
        </p:spPr>
        <p:txBody>
          <a:bodyPr/>
          <a:lstStyle/>
          <a:p>
            <a:pPr eaLnBrk="1" hangingPunct="1"/>
            <a:r>
              <a:rPr lang="zh-CN" altLang="en-US" sz="2800"/>
              <a:t>允许编辑和更新</a:t>
            </a:r>
            <a:r>
              <a:rPr lang="en-US" altLang="zh-CN" sz="2800"/>
              <a:t>XML</a:t>
            </a:r>
            <a:r>
              <a:rPr lang="zh-CN" altLang="en-US" sz="2800"/>
              <a:t>文档，可以随机访问文档中的数据，可以使用</a:t>
            </a:r>
            <a:r>
              <a:rPr lang="en-US" altLang="zh-CN" sz="2800"/>
              <a:t>XPath</a:t>
            </a:r>
            <a:r>
              <a:rPr lang="zh-CN" altLang="en-US" sz="2800"/>
              <a:t>查询</a:t>
            </a:r>
          </a:p>
          <a:p>
            <a:pPr eaLnBrk="1" hangingPunct="1"/>
            <a:r>
              <a:rPr lang="zh-CN" altLang="en-US" sz="2800"/>
              <a:t>一次性的加载整个文档到内存中，对于大型的文档，这会造成资源问题。</a:t>
            </a:r>
          </a:p>
          <a:p>
            <a:pPr eaLnBrk="1" hangingPunct="1"/>
            <a:r>
              <a:rPr lang="zh-CN" altLang="en-US" sz="2800"/>
              <a:t>将 </a:t>
            </a:r>
            <a:r>
              <a:rPr lang="en-US" altLang="zh-CN" sz="2800"/>
              <a:t>XML </a:t>
            </a:r>
            <a:r>
              <a:rPr lang="zh-CN" altLang="en-US" sz="2800"/>
              <a:t>数据读入内存，以更改其结构、添加或移除节点或者与在元素包含的文本中一样修改节点所保存的数据时，</a:t>
            </a:r>
            <a:r>
              <a:rPr lang="en-US" altLang="zh-CN" sz="2800"/>
              <a:t>DOM </a:t>
            </a:r>
            <a:r>
              <a:rPr lang="zh-CN" altLang="en-US" sz="2800"/>
              <a:t>最有用。</a:t>
            </a:r>
          </a:p>
          <a:p>
            <a:pPr eaLnBrk="1" hangingPunct="1"/>
            <a:r>
              <a:rPr lang="en-US" altLang="zh-CN" sz="2800"/>
              <a:t>.NET</a:t>
            </a:r>
            <a:r>
              <a:rPr lang="zh-CN" altLang="en-US" sz="2800"/>
              <a:t>平台中</a:t>
            </a:r>
            <a:r>
              <a:rPr lang="en-US" altLang="zh-CN" sz="2800"/>
              <a:t>XmlDocument</a:t>
            </a:r>
            <a:r>
              <a:rPr lang="zh-CN" altLang="en-US" sz="2800"/>
              <a:t>类 </a:t>
            </a:r>
          </a:p>
        </p:txBody>
      </p:sp>
    </p:spTree>
    <p:extLst>
      <p:ext uri="{BB962C8B-B14F-4D97-AF65-F5344CB8AC3E}">
        <p14:creationId xmlns:p14="http://schemas.microsoft.com/office/powerpoint/2010/main" val="2548973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7411" name="Rectangle 2"/>
          <p:cNvSpPr>
            <a:spLocks noGrp="1" noChangeArrowheads="1"/>
          </p:cNvSpPr>
          <p:nvPr>
            <p:ph type="title"/>
          </p:nvPr>
        </p:nvSpPr>
        <p:spPr>
          <a:xfrm>
            <a:off x="74762" y="124515"/>
            <a:ext cx="3660476" cy="858896"/>
          </a:xfrm>
        </p:spPr>
        <p:txBody>
          <a:bodyPr>
            <a:normAutofit fontScale="90000"/>
          </a:bodyPr>
          <a:lstStyle/>
          <a:p>
            <a:pPr eaLnBrk="1" hangingPunct="1"/>
            <a:r>
              <a:rPr lang="en-US" altLang="zh-CN" smtClean="0"/>
              <a:t>XML</a:t>
            </a:r>
            <a:r>
              <a:rPr lang="zh-CN" altLang="en-US" smtClean="0"/>
              <a:t>文档</a:t>
            </a:r>
            <a:r>
              <a:rPr lang="en-US" altLang="zh-CN" smtClean="0"/>
              <a:t>DOM</a:t>
            </a:r>
            <a:r>
              <a:rPr lang="zh-CN" altLang="en-US" smtClean="0"/>
              <a:t>模型</a:t>
            </a:r>
          </a:p>
        </p:txBody>
      </p:sp>
      <p:sp>
        <p:nvSpPr>
          <p:cNvPr id="17412" name="Text Box 5"/>
          <p:cNvSpPr txBox="1">
            <a:spLocks noChangeArrowheads="1"/>
          </p:cNvSpPr>
          <p:nvPr/>
        </p:nvSpPr>
        <p:spPr bwMode="auto">
          <a:xfrm>
            <a:off x="744209" y="983411"/>
            <a:ext cx="66595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&lt;?xml version="1.0" encoding="UTF-8"?&gt;</a:t>
            </a:r>
          </a:p>
          <a:p>
            <a:pPr eaLnBrk="1" hangingPunct="1">
              <a:spcBef>
                <a:spcPct val="0"/>
              </a:spcBef>
              <a:buClrTx/>
              <a:buSzTx/>
              <a:buFontTx/>
              <a:buNone/>
            </a:pPr>
            <a:r>
              <a:rPr lang="en-US" altLang="zh-CN" sz="2400"/>
              <a:t>&lt;books&gt;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&lt;author&gt;Carson&lt;/author&gt;</a:t>
            </a:r>
          </a:p>
          <a:p>
            <a:pPr eaLnBrk="1" hangingPunct="1">
              <a:spcBef>
                <a:spcPct val="0"/>
              </a:spcBef>
              <a:buClrTx/>
              <a:buSzTx/>
              <a:buFontTx/>
              <a:buNone/>
            </a:pPr>
            <a:r>
              <a:rPr lang="en-US" altLang="zh-CN" sz="2400"/>
              <a:t>      &lt;price format="dollar"&gt;31.95&lt;/price&gt;</a:t>
            </a:r>
          </a:p>
          <a:p>
            <a:pPr eaLnBrk="1" hangingPunct="1">
              <a:spcBef>
                <a:spcPct val="0"/>
              </a:spcBef>
              <a:buClrTx/>
              <a:buSzTx/>
              <a:buFontTx/>
              <a:buNone/>
            </a:pPr>
            <a:r>
              <a:rPr lang="en-US" altLang="zh-CN" sz="2400"/>
              <a:t>      &lt;pubdate&gt;05/01/2001&lt;/pubdate&gt;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      &lt;publisher&gt;MSPress&lt;/publisher&gt;</a:t>
            </a:r>
          </a:p>
          <a:p>
            <a:pPr eaLnBrk="1" hangingPunct="1">
              <a:spcBef>
                <a:spcPct val="0"/>
              </a:spcBef>
              <a:buClrTx/>
              <a:buSzTx/>
              <a:buFontTx/>
              <a:buNone/>
            </a:pPr>
            <a:r>
              <a:rPr lang="en-US" altLang="zh-CN" sz="2400"/>
              <a:t>      &lt;state&gt;WA&lt;/state&gt;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&lt;/books&gt; </a:t>
            </a:r>
          </a:p>
        </p:txBody>
      </p:sp>
    </p:spTree>
    <p:extLst>
      <p:ext uri="{BB962C8B-B14F-4D97-AF65-F5344CB8AC3E}">
        <p14:creationId xmlns:p14="http://schemas.microsoft.com/office/powerpoint/2010/main" val="2617895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pic>
        <p:nvPicPr>
          <p:cNvPr id="18437" name="Picture 5" descr="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55" y="962057"/>
            <a:ext cx="9089415" cy="4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65664" y="103161"/>
            <a:ext cx="3660476" cy="8588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XML</a:t>
            </a:r>
            <a:r>
              <a:rPr lang="zh-CN" altLang="en-US" smtClean="0"/>
              <a:t>文档</a:t>
            </a:r>
            <a:r>
              <a:rPr lang="en-US" altLang="zh-CN" smtClean="0"/>
              <a:t>DOM</a:t>
            </a:r>
            <a:r>
              <a:rPr lang="zh-CN" altLang="en-US" smtClean="0"/>
              <a:t>模型</a:t>
            </a:r>
          </a:p>
        </p:txBody>
      </p:sp>
    </p:spTree>
    <p:extLst>
      <p:ext uri="{BB962C8B-B14F-4D97-AF65-F5344CB8AC3E}">
        <p14:creationId xmlns:p14="http://schemas.microsoft.com/office/powerpoint/2010/main" val="44500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9459" name="Rectangle 2"/>
          <p:cNvSpPr>
            <a:spLocks noGrp="1" noChangeArrowheads="1"/>
          </p:cNvSpPr>
          <p:nvPr>
            <p:ph type="title"/>
          </p:nvPr>
        </p:nvSpPr>
        <p:spPr>
          <a:xfrm>
            <a:off x="183855" y="161026"/>
            <a:ext cx="4446757" cy="826371"/>
          </a:xfrm>
        </p:spPr>
        <p:txBody>
          <a:bodyPr/>
          <a:lstStyle/>
          <a:p>
            <a:pPr eaLnBrk="1" hangingPunct="1"/>
            <a:r>
              <a:rPr lang="en-US" altLang="zh-CN" smtClean="0"/>
              <a:t>XML </a:t>
            </a:r>
            <a:r>
              <a:rPr lang="zh-CN" altLang="en-US" smtClean="0"/>
              <a:t>文档结构</a:t>
            </a:r>
            <a:r>
              <a:rPr lang="en-US" altLang="zh-CN" smtClean="0"/>
              <a:t>(DOM)</a:t>
            </a:r>
          </a:p>
        </p:txBody>
      </p:sp>
      <p:sp>
        <p:nvSpPr>
          <p:cNvPr id="19460" name="Rectangle 3"/>
          <p:cNvSpPr>
            <a:spLocks noGrp="1" noChangeArrowheads="1"/>
          </p:cNvSpPr>
          <p:nvPr>
            <p:ph type="body" idx="1"/>
          </p:nvPr>
        </p:nvSpPr>
        <p:spPr>
          <a:xfrm>
            <a:off x="183855" y="1056408"/>
            <a:ext cx="8596668" cy="3880773"/>
          </a:xfrm>
        </p:spPr>
        <p:txBody>
          <a:bodyPr>
            <a:normAutofit/>
          </a:bodyPr>
          <a:lstStyle/>
          <a:p>
            <a:pPr eaLnBrk="1" hangingPunct="1"/>
            <a:r>
              <a:rPr lang="zh-CN" altLang="en-US" sz="2800" smtClean="0"/>
              <a:t>在 </a:t>
            </a:r>
            <a:r>
              <a:rPr lang="en-US" altLang="zh-CN" sz="2800" smtClean="0"/>
              <a:t>XML </a:t>
            </a:r>
            <a:r>
              <a:rPr lang="zh-CN" altLang="en-US" sz="2800" smtClean="0"/>
              <a:t>文档结构中，此图中的每个圆圈表示一个节点（称为 </a:t>
            </a:r>
            <a:r>
              <a:rPr lang="en-US" altLang="zh-CN" sz="2800" smtClean="0"/>
              <a:t>XmlNode </a:t>
            </a:r>
            <a:r>
              <a:rPr lang="zh-CN" altLang="en-US" sz="2800" smtClean="0"/>
              <a:t>对象）。 </a:t>
            </a:r>
            <a:r>
              <a:rPr lang="en-US" altLang="zh-CN" sz="2800" smtClean="0"/>
              <a:t>XmlNode </a:t>
            </a:r>
            <a:r>
              <a:rPr lang="zh-CN" altLang="en-US" sz="2800" smtClean="0"/>
              <a:t>对象是 </a:t>
            </a:r>
            <a:r>
              <a:rPr lang="en-US" altLang="zh-CN" sz="2800" smtClean="0"/>
              <a:t>DOM </a:t>
            </a:r>
            <a:r>
              <a:rPr lang="zh-CN" altLang="en-US" sz="2800" smtClean="0"/>
              <a:t>树中的基本对象。 </a:t>
            </a:r>
            <a:r>
              <a:rPr lang="en-US" altLang="zh-CN" sz="2800" smtClean="0"/>
              <a:t>XmlDocument </a:t>
            </a:r>
            <a:r>
              <a:rPr lang="zh-CN" altLang="en-US" sz="2800" smtClean="0"/>
              <a:t>类（扩展 </a:t>
            </a:r>
            <a:r>
              <a:rPr lang="en-US" altLang="zh-CN" sz="2800" smtClean="0"/>
              <a:t>XmlNode</a:t>
            </a:r>
            <a:r>
              <a:rPr lang="zh-CN" altLang="en-US" sz="2800" smtClean="0"/>
              <a:t>）支持用于对整个文档执行操作（例如，将文档加载到内存中或将 </a:t>
            </a:r>
            <a:r>
              <a:rPr lang="en-US" altLang="zh-CN" sz="2800" smtClean="0"/>
              <a:t>XML </a:t>
            </a:r>
            <a:r>
              <a:rPr lang="zh-CN" altLang="en-US" sz="2800" smtClean="0"/>
              <a:t>保存到文件中）的方法。 </a:t>
            </a:r>
            <a:r>
              <a:rPr lang="en-US" altLang="zh-CN" sz="2800" smtClean="0"/>
              <a:t>XmlDocument </a:t>
            </a:r>
            <a:r>
              <a:rPr lang="zh-CN" altLang="en-US" sz="2800" smtClean="0"/>
              <a:t>提供了查看和处理整个 </a:t>
            </a:r>
            <a:r>
              <a:rPr lang="en-US" altLang="zh-CN" sz="2800" smtClean="0"/>
              <a:t>XML </a:t>
            </a:r>
            <a:r>
              <a:rPr lang="zh-CN" altLang="en-US" sz="2800" smtClean="0"/>
              <a:t>文档中的节点的方法。</a:t>
            </a:r>
          </a:p>
        </p:txBody>
      </p:sp>
    </p:spTree>
    <p:extLst>
      <p:ext uri="{BB962C8B-B14F-4D97-AF65-F5344CB8AC3E}">
        <p14:creationId xmlns:p14="http://schemas.microsoft.com/office/powerpoint/2010/main" val="792155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0483" name="Rectangle 2"/>
          <p:cNvSpPr>
            <a:spLocks noGrp="1" noChangeArrowheads="1"/>
          </p:cNvSpPr>
          <p:nvPr>
            <p:ph type="title"/>
          </p:nvPr>
        </p:nvSpPr>
        <p:spPr>
          <a:xfrm>
            <a:off x="122631" y="144823"/>
            <a:ext cx="5726078" cy="769577"/>
          </a:xfrm>
        </p:spPr>
        <p:txBody>
          <a:bodyPr/>
          <a:lstStyle/>
          <a:p>
            <a:pPr eaLnBrk="1" hangingPunct="1"/>
            <a:r>
              <a:rPr lang="en-US" altLang="zh-CN" smtClean="0"/>
              <a:t>XmlNode </a:t>
            </a:r>
            <a:r>
              <a:rPr lang="zh-CN" altLang="en-US" smtClean="0"/>
              <a:t>和 </a:t>
            </a:r>
            <a:r>
              <a:rPr lang="en-US" altLang="zh-CN" smtClean="0"/>
              <a:t>XmlDocument </a:t>
            </a:r>
          </a:p>
        </p:txBody>
      </p:sp>
      <p:sp>
        <p:nvSpPr>
          <p:cNvPr id="20484" name="Rectangle 3"/>
          <p:cNvSpPr>
            <a:spLocks noGrp="1" noChangeArrowheads="1"/>
          </p:cNvSpPr>
          <p:nvPr>
            <p:ph type="body" idx="1"/>
          </p:nvPr>
        </p:nvSpPr>
        <p:spPr>
          <a:xfrm>
            <a:off x="375399" y="1465623"/>
            <a:ext cx="8343900" cy="2450769"/>
          </a:xfrm>
        </p:spPr>
        <p:txBody>
          <a:bodyPr/>
          <a:lstStyle/>
          <a:p>
            <a:pPr eaLnBrk="1" hangingPunct="1"/>
            <a:r>
              <a:rPr lang="zh-CN" altLang="en-US" sz="3200" smtClean="0"/>
              <a:t>访问和修改 </a:t>
            </a:r>
            <a:r>
              <a:rPr lang="en-US" altLang="zh-CN" sz="3200" smtClean="0"/>
              <a:t>DOM </a:t>
            </a:r>
            <a:r>
              <a:rPr lang="zh-CN" altLang="en-US" sz="3200" smtClean="0"/>
              <a:t>特定的节点，如元素节点、实体引用节点等。 </a:t>
            </a:r>
          </a:p>
          <a:p>
            <a:pPr eaLnBrk="1" hangingPunct="1"/>
            <a:r>
              <a:rPr lang="zh-CN" altLang="en-US" sz="3200" smtClean="0"/>
              <a:t>检索节点包含的信息（如元素节点中的文本）</a:t>
            </a:r>
          </a:p>
          <a:p>
            <a:pPr eaLnBrk="1" hangingPunct="1"/>
            <a:r>
              <a:rPr lang="zh-CN" altLang="en-US" sz="3200" smtClean="0"/>
              <a:t>检索整个节点。</a:t>
            </a:r>
          </a:p>
          <a:p>
            <a:pPr eaLnBrk="1" hangingPunct="1"/>
            <a:endParaRPr lang="en-US" altLang="zh-CN" smtClean="0"/>
          </a:p>
        </p:txBody>
      </p:sp>
    </p:spTree>
    <p:extLst>
      <p:ext uri="{BB962C8B-B14F-4D97-AF65-F5344CB8AC3E}">
        <p14:creationId xmlns:p14="http://schemas.microsoft.com/office/powerpoint/2010/main" val="168505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63284207"/>
              </p:ext>
            </p:extLst>
          </p:nvPr>
        </p:nvGraphicFramePr>
        <p:xfrm>
          <a:off x="74433" y="1041679"/>
          <a:ext cx="8880734" cy="4323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en-US" altLang="zh-CN"/>
              <a:t>XML</a:t>
            </a:r>
            <a:r>
              <a:rPr lang="zh-CN" altLang="en-US"/>
              <a:t>文档与应用</a:t>
            </a:r>
          </a:p>
        </p:txBody>
      </p:sp>
      <p:pic>
        <p:nvPicPr>
          <p:cNvPr id="6" name="内容占位符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61517" y="0"/>
            <a:ext cx="5170098" cy="743967"/>
          </a:xfrm>
        </p:spPr>
      </p:pic>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1507" name="Rectangle 2"/>
          <p:cNvSpPr>
            <a:spLocks noGrp="1" noChangeArrowheads="1"/>
          </p:cNvSpPr>
          <p:nvPr>
            <p:ph type="title"/>
          </p:nvPr>
        </p:nvSpPr>
        <p:spPr>
          <a:xfrm>
            <a:off x="159749" y="230038"/>
            <a:ext cx="2652462" cy="791865"/>
          </a:xfrm>
        </p:spPr>
        <p:txBody>
          <a:bodyPr/>
          <a:lstStyle/>
          <a:p>
            <a:pPr eaLnBrk="1" hangingPunct="1"/>
            <a:r>
              <a:rPr lang="en-US" altLang="zh-CN" b="1" smtClean="0"/>
              <a:t>Node </a:t>
            </a:r>
            <a:r>
              <a:rPr lang="zh-CN" altLang="en-US" smtClean="0"/>
              <a:t>对象 </a:t>
            </a:r>
          </a:p>
        </p:txBody>
      </p:sp>
      <p:sp>
        <p:nvSpPr>
          <p:cNvPr id="21508" name="Rectangle 3"/>
          <p:cNvSpPr>
            <a:spLocks noGrp="1" noChangeArrowheads="1"/>
          </p:cNvSpPr>
          <p:nvPr>
            <p:ph type="body" idx="1"/>
          </p:nvPr>
        </p:nvSpPr>
        <p:spPr>
          <a:xfrm>
            <a:off x="332277" y="1021903"/>
            <a:ext cx="8596668" cy="3880773"/>
          </a:xfrm>
        </p:spPr>
        <p:txBody>
          <a:bodyPr>
            <a:normAutofit/>
          </a:bodyPr>
          <a:lstStyle/>
          <a:p>
            <a:r>
              <a:rPr lang="zh-CN" altLang="en-US" sz="2800"/>
              <a:t>唯一没有父级的节点是文档根，因为它是顶级节点，包含了文档本身和文档片段。 </a:t>
            </a:r>
            <a:endParaRPr lang="en-US" altLang="zh-CN" sz="2800" smtClean="0"/>
          </a:p>
          <a:p>
            <a:pPr eaLnBrk="1" hangingPunct="1"/>
            <a:r>
              <a:rPr lang="zh-CN" altLang="en-US" sz="2800" smtClean="0"/>
              <a:t>其它节点有唯一的父节点，父节点是与节点相邻的上一级节点。</a:t>
            </a:r>
          </a:p>
          <a:p>
            <a:pPr eaLnBrk="1" hangingPunct="1"/>
            <a:r>
              <a:rPr lang="zh-CN" altLang="en-US" sz="2800" smtClean="0"/>
              <a:t>大多数节点可以有多个子节点，子节点是与节点相邻的下一级节点。</a:t>
            </a:r>
          </a:p>
          <a:p>
            <a:pPr eaLnBrk="1" hangingPunct="1"/>
            <a:r>
              <a:rPr lang="zh-CN" altLang="en-US" sz="2800" smtClean="0"/>
              <a:t>同一级别的节点是同辈</a:t>
            </a:r>
          </a:p>
        </p:txBody>
      </p:sp>
    </p:spTree>
    <p:extLst>
      <p:ext uri="{BB962C8B-B14F-4D97-AF65-F5344CB8AC3E}">
        <p14:creationId xmlns:p14="http://schemas.microsoft.com/office/powerpoint/2010/main" val="53724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2531" name="Rectangle 2"/>
          <p:cNvSpPr>
            <a:spLocks noGrp="1" noChangeArrowheads="1"/>
          </p:cNvSpPr>
          <p:nvPr>
            <p:ph type="title"/>
          </p:nvPr>
        </p:nvSpPr>
        <p:spPr>
          <a:xfrm>
            <a:off x="159749" y="126521"/>
            <a:ext cx="2134877" cy="753374"/>
          </a:xfrm>
        </p:spPr>
        <p:txBody>
          <a:bodyPr/>
          <a:lstStyle/>
          <a:p>
            <a:pPr eaLnBrk="1" hangingPunct="1"/>
            <a:r>
              <a:rPr lang="zh-CN" altLang="en-US" smtClean="0"/>
              <a:t>节点类型</a:t>
            </a:r>
          </a:p>
        </p:txBody>
      </p:sp>
      <p:sp>
        <p:nvSpPr>
          <p:cNvPr id="22532" name="Rectangle 3"/>
          <p:cNvSpPr>
            <a:spLocks noGrp="1" noChangeArrowheads="1"/>
          </p:cNvSpPr>
          <p:nvPr>
            <p:ph type="body" idx="1"/>
          </p:nvPr>
        </p:nvSpPr>
        <p:spPr>
          <a:xfrm>
            <a:off x="2506135" y="1567130"/>
            <a:ext cx="4679669" cy="3968150"/>
          </a:xfrm>
        </p:spPr>
        <p:txBody>
          <a:bodyPr>
            <a:normAutofit/>
          </a:bodyPr>
          <a:lstStyle/>
          <a:p>
            <a:pPr eaLnBrk="1" hangingPunct="1"/>
            <a:r>
              <a:rPr lang="fr-FR" altLang="zh-CN" sz="3200" smtClean="0">
                <a:latin typeface="微软雅黑" panose="020B0503020204020204" pitchFamily="34" charset="-122"/>
                <a:ea typeface="微软雅黑" panose="020B0503020204020204" pitchFamily="34" charset="-122"/>
              </a:rPr>
              <a:t>Document</a:t>
            </a:r>
          </a:p>
          <a:p>
            <a:pPr eaLnBrk="1" hangingPunct="1"/>
            <a:r>
              <a:rPr lang="fr-FR" altLang="zh-CN" sz="3200" smtClean="0">
                <a:latin typeface="微软雅黑" panose="020B0503020204020204" pitchFamily="34" charset="-122"/>
                <a:ea typeface="微软雅黑" panose="020B0503020204020204" pitchFamily="34" charset="-122"/>
              </a:rPr>
              <a:t>DocumentFragment</a:t>
            </a:r>
          </a:p>
          <a:p>
            <a:pPr eaLnBrk="1" hangingPunct="1"/>
            <a:r>
              <a:rPr lang="fr-FR" altLang="zh-CN" sz="3200" smtClean="0">
                <a:latin typeface="微软雅黑" panose="020B0503020204020204" pitchFamily="34" charset="-122"/>
                <a:ea typeface="微软雅黑" panose="020B0503020204020204" pitchFamily="34" charset="-122"/>
              </a:rPr>
              <a:t>EntityReference</a:t>
            </a:r>
          </a:p>
          <a:p>
            <a:pPr eaLnBrk="1" hangingPunct="1"/>
            <a:r>
              <a:rPr lang="fr-FR" altLang="zh-CN" sz="3200" smtClean="0">
                <a:latin typeface="微软雅黑" panose="020B0503020204020204" pitchFamily="34" charset="-122"/>
                <a:ea typeface="微软雅黑" panose="020B0503020204020204" pitchFamily="34" charset="-122"/>
              </a:rPr>
              <a:t>Element</a:t>
            </a:r>
          </a:p>
          <a:p>
            <a:pPr eaLnBrk="1" hangingPunct="1"/>
            <a:r>
              <a:rPr lang="fr-FR" altLang="zh-CN" sz="3200" smtClean="0">
                <a:latin typeface="微软雅黑" panose="020B0503020204020204" pitchFamily="34" charset="-122"/>
                <a:ea typeface="微软雅黑" panose="020B0503020204020204" pitchFamily="34" charset="-122"/>
              </a:rPr>
              <a:t>Attribute</a:t>
            </a:r>
          </a:p>
          <a:p>
            <a:pPr eaLnBrk="1" hangingPunct="1"/>
            <a:r>
              <a:rPr lang="en-US" altLang="zh-CN" sz="3200" smtClean="0">
                <a:latin typeface="微软雅黑" panose="020B0503020204020204" pitchFamily="34" charset="-122"/>
                <a:ea typeface="微软雅黑" panose="020B0503020204020204" pitchFamily="34" charset="-122"/>
              </a:rPr>
              <a:t>Text</a:t>
            </a:r>
          </a:p>
        </p:txBody>
      </p:sp>
      <p:sp>
        <p:nvSpPr>
          <p:cNvPr id="2" name="圆角矩形标注 1"/>
          <p:cNvSpPr/>
          <p:nvPr/>
        </p:nvSpPr>
        <p:spPr>
          <a:xfrm>
            <a:off x="2506135" y="273170"/>
            <a:ext cx="2794959" cy="690113"/>
          </a:xfrm>
          <a:prstGeom prst="wedgeRoundRectCallout">
            <a:avLst>
              <a:gd name="adj1" fmla="val -13536"/>
              <a:gd name="adj2" fmla="val 1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包容所有节点</a:t>
            </a:r>
            <a:endParaRPr lang="zh-CN" altLang="en-US" sz="2800"/>
          </a:p>
        </p:txBody>
      </p:sp>
      <p:sp>
        <p:nvSpPr>
          <p:cNvPr id="7" name="圆角矩形标注 6"/>
          <p:cNvSpPr/>
          <p:nvPr/>
        </p:nvSpPr>
        <p:spPr>
          <a:xfrm>
            <a:off x="5577466" y="859764"/>
            <a:ext cx="2794959" cy="690113"/>
          </a:xfrm>
          <a:prstGeom prst="wedgeRoundRectCallout">
            <a:avLst>
              <a:gd name="adj1" fmla="val -28351"/>
              <a:gd name="adj2" fmla="val 15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若干节点</a:t>
            </a:r>
            <a:endParaRPr lang="zh-CN" altLang="en-US" sz="2800"/>
          </a:p>
        </p:txBody>
      </p:sp>
    </p:spTree>
    <p:extLst>
      <p:ext uri="{BB962C8B-B14F-4D97-AF65-F5344CB8AC3E}">
        <p14:creationId xmlns:p14="http://schemas.microsoft.com/office/powerpoint/2010/main" val="2049977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661890" y="3309542"/>
            <a:ext cx="5072332" cy="14549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787812" y="3591338"/>
            <a:ext cx="1104181"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063193" y="2211112"/>
            <a:ext cx="2104845" cy="345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2531" name="Rectangle 2"/>
          <p:cNvSpPr>
            <a:spLocks noGrp="1" noChangeArrowheads="1"/>
          </p:cNvSpPr>
          <p:nvPr>
            <p:ph type="title"/>
          </p:nvPr>
        </p:nvSpPr>
        <p:spPr>
          <a:xfrm>
            <a:off x="159749" y="126521"/>
            <a:ext cx="2134877" cy="753374"/>
          </a:xfrm>
        </p:spPr>
        <p:txBody>
          <a:bodyPr/>
          <a:lstStyle/>
          <a:p>
            <a:pPr eaLnBrk="1" hangingPunct="1"/>
            <a:r>
              <a:rPr lang="zh-CN" altLang="en-US" smtClean="0"/>
              <a:t>节点类型</a:t>
            </a:r>
          </a:p>
        </p:txBody>
      </p:sp>
      <p:sp>
        <p:nvSpPr>
          <p:cNvPr id="22532" name="Rectangle 3"/>
          <p:cNvSpPr>
            <a:spLocks noGrp="1" noChangeArrowheads="1"/>
          </p:cNvSpPr>
          <p:nvPr>
            <p:ph type="body" idx="1"/>
          </p:nvPr>
        </p:nvSpPr>
        <p:spPr>
          <a:xfrm>
            <a:off x="271305" y="879895"/>
            <a:ext cx="3014506" cy="2968624"/>
          </a:xfrm>
        </p:spPr>
        <p:txBody>
          <a:bodyPr>
            <a:normAutofit/>
          </a:bodyPr>
          <a:lstStyle/>
          <a:p>
            <a:pPr eaLnBrk="1" hangingPunct="1"/>
            <a:r>
              <a:rPr lang="fr-FR" altLang="zh-CN" sz="2000" smtClean="0">
                <a:latin typeface="微软雅黑" panose="020B0503020204020204" pitchFamily="34" charset="-122"/>
                <a:ea typeface="微软雅黑" panose="020B0503020204020204" pitchFamily="34" charset="-122"/>
              </a:rPr>
              <a:t>Document</a:t>
            </a:r>
          </a:p>
          <a:p>
            <a:pPr eaLnBrk="1" hangingPunct="1"/>
            <a:r>
              <a:rPr lang="fr-FR" altLang="zh-CN" sz="2000" smtClean="0">
                <a:latin typeface="微软雅黑" panose="020B0503020204020204" pitchFamily="34" charset="-122"/>
                <a:ea typeface="微软雅黑" panose="020B0503020204020204" pitchFamily="34" charset="-122"/>
              </a:rPr>
              <a:t>DocumentFragment</a:t>
            </a:r>
          </a:p>
          <a:p>
            <a:pPr eaLnBrk="1" hangingPunct="1"/>
            <a:r>
              <a:rPr lang="fr-FR" altLang="zh-CN" sz="2000" smtClean="0">
                <a:latin typeface="微软雅黑" panose="020B0503020204020204" pitchFamily="34" charset="-122"/>
                <a:ea typeface="微软雅黑" panose="020B0503020204020204" pitchFamily="34" charset="-122"/>
              </a:rPr>
              <a:t>EntityReference</a:t>
            </a:r>
          </a:p>
          <a:p>
            <a:pPr eaLnBrk="1" hangingPunct="1"/>
            <a:r>
              <a:rPr lang="fr-FR" altLang="zh-CN" sz="2000" smtClean="0">
                <a:latin typeface="微软雅黑" panose="020B0503020204020204" pitchFamily="34" charset="-122"/>
                <a:ea typeface="微软雅黑" panose="020B0503020204020204" pitchFamily="34" charset="-122"/>
              </a:rPr>
              <a:t>Element</a:t>
            </a:r>
          </a:p>
          <a:p>
            <a:pPr eaLnBrk="1" hangingPunct="1"/>
            <a:r>
              <a:rPr lang="fr-FR" altLang="zh-CN" sz="2000" smtClean="0">
                <a:latin typeface="微软雅黑" panose="020B0503020204020204" pitchFamily="34" charset="-122"/>
                <a:ea typeface="微软雅黑" panose="020B0503020204020204" pitchFamily="34" charset="-122"/>
              </a:rPr>
              <a:t>Attribute</a:t>
            </a:r>
          </a:p>
          <a:p>
            <a:pPr eaLnBrk="1" hangingPunct="1"/>
            <a:r>
              <a:rPr lang="en-US" altLang="zh-CN" sz="2000" smtClean="0">
                <a:latin typeface="微软雅黑" panose="020B0503020204020204" pitchFamily="34" charset="-122"/>
                <a:ea typeface="微软雅黑" panose="020B0503020204020204" pitchFamily="34" charset="-122"/>
              </a:rPr>
              <a:t>Text</a:t>
            </a:r>
          </a:p>
        </p:txBody>
      </p:sp>
      <p:sp>
        <p:nvSpPr>
          <p:cNvPr id="5" name="Text Box 5"/>
          <p:cNvSpPr txBox="1">
            <a:spLocks noChangeArrowheads="1"/>
          </p:cNvSpPr>
          <p:nvPr/>
        </p:nvSpPr>
        <p:spPr bwMode="auto">
          <a:xfrm>
            <a:off x="3458341" y="682199"/>
            <a:ext cx="66595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&lt;?xml version="1.0" encoding="UTF-8"?&gt;</a:t>
            </a:r>
          </a:p>
          <a:p>
            <a:pPr eaLnBrk="1" hangingPunct="1">
              <a:spcBef>
                <a:spcPct val="0"/>
              </a:spcBef>
              <a:buClrTx/>
              <a:buSzTx/>
              <a:buFontTx/>
              <a:buNone/>
            </a:pPr>
            <a:r>
              <a:rPr lang="en-US" altLang="zh-CN" sz="2400"/>
              <a:t>&lt;books&gt;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&lt;author&gt;Carson&lt;/author&gt;</a:t>
            </a:r>
          </a:p>
          <a:p>
            <a:pPr eaLnBrk="1" hangingPunct="1">
              <a:spcBef>
                <a:spcPct val="0"/>
              </a:spcBef>
              <a:buClrTx/>
              <a:buSzTx/>
              <a:buFontTx/>
              <a:buNone/>
            </a:pPr>
            <a:r>
              <a:rPr lang="en-US" altLang="zh-CN" sz="2400"/>
              <a:t>      &lt;price format="dollar"&gt;31.95&lt;/price&gt;</a:t>
            </a:r>
          </a:p>
          <a:p>
            <a:pPr eaLnBrk="1" hangingPunct="1">
              <a:spcBef>
                <a:spcPct val="0"/>
              </a:spcBef>
              <a:buClrTx/>
              <a:buSzTx/>
              <a:buFontTx/>
              <a:buNone/>
            </a:pPr>
            <a:r>
              <a:rPr lang="en-US" altLang="zh-CN" sz="2400"/>
              <a:t>      &lt;pubdate&gt;05/01/2001&lt;/pubdate&gt;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      &lt;publisher&gt;MSPress&lt;/publisher&gt;</a:t>
            </a:r>
          </a:p>
          <a:p>
            <a:pPr eaLnBrk="1" hangingPunct="1">
              <a:spcBef>
                <a:spcPct val="0"/>
              </a:spcBef>
              <a:buClrTx/>
              <a:buSzTx/>
              <a:buFontTx/>
              <a:buNone/>
            </a:pPr>
            <a:r>
              <a:rPr lang="en-US" altLang="zh-CN" sz="2400"/>
              <a:t>      &lt;state&gt;WA&lt;/state&gt;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&lt;/books&gt; </a:t>
            </a:r>
          </a:p>
        </p:txBody>
      </p:sp>
      <p:sp>
        <p:nvSpPr>
          <p:cNvPr id="4" name="圆角矩形标注 3"/>
          <p:cNvSpPr/>
          <p:nvPr/>
        </p:nvSpPr>
        <p:spPr>
          <a:xfrm>
            <a:off x="6615947" y="1295877"/>
            <a:ext cx="1483743" cy="501167"/>
          </a:xfrm>
          <a:prstGeom prst="wedgeRoundRectCallout">
            <a:avLst>
              <a:gd name="adj1" fmla="val -35595"/>
              <a:gd name="adj2" fmla="val 1374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Attribute</a:t>
            </a:r>
            <a:endParaRPr lang="zh-CN" altLang="en-US"/>
          </a:p>
        </p:txBody>
      </p:sp>
      <p:sp>
        <p:nvSpPr>
          <p:cNvPr id="9" name="圆角矩形标注 8"/>
          <p:cNvSpPr/>
          <p:nvPr/>
        </p:nvSpPr>
        <p:spPr>
          <a:xfrm>
            <a:off x="6891993" y="4488485"/>
            <a:ext cx="1483743" cy="501167"/>
          </a:xfrm>
          <a:prstGeom prst="wedgeRoundRectCallout">
            <a:avLst>
              <a:gd name="adj1" fmla="val -51874"/>
              <a:gd name="adj2" fmla="val -1448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Text</a:t>
            </a:r>
            <a:endParaRPr lang="zh-CN" altLang="en-US"/>
          </a:p>
        </p:txBody>
      </p:sp>
      <p:sp>
        <p:nvSpPr>
          <p:cNvPr id="12" name="圆角矩形标注 11"/>
          <p:cNvSpPr/>
          <p:nvPr/>
        </p:nvSpPr>
        <p:spPr>
          <a:xfrm>
            <a:off x="4631872" y="5206514"/>
            <a:ext cx="1483743" cy="501167"/>
          </a:xfrm>
          <a:prstGeom prst="wedgeRoundRectCallout">
            <a:avLst>
              <a:gd name="adj1" fmla="val 10431"/>
              <a:gd name="adj2" fmla="val -168938"/>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n w="0"/>
                <a:solidFill>
                  <a:schemeClr val="tx1"/>
                </a:solidFill>
                <a:effectLst>
                  <a:outerShdw blurRad="38100" dist="19050" dir="2700000" algn="tl" rotWithShape="0">
                    <a:schemeClr val="dk1">
                      <a:alpha val="40000"/>
                    </a:schemeClr>
                  </a:outerShdw>
                </a:effectLst>
              </a:rPr>
              <a:t>Element</a:t>
            </a:r>
            <a:endParaRPr lang="zh-CN"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813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3555" name="Rectangle 2"/>
          <p:cNvSpPr>
            <a:spLocks noGrp="1" noChangeArrowheads="1"/>
          </p:cNvSpPr>
          <p:nvPr>
            <p:ph type="title"/>
          </p:nvPr>
        </p:nvSpPr>
        <p:spPr>
          <a:xfrm>
            <a:off x="263266" y="161026"/>
            <a:ext cx="3653126" cy="822385"/>
          </a:xfrm>
        </p:spPr>
        <p:txBody>
          <a:bodyPr/>
          <a:lstStyle/>
          <a:p>
            <a:pPr eaLnBrk="1" hangingPunct="1"/>
            <a:r>
              <a:rPr lang="en-US" altLang="zh-CN" smtClean="0"/>
              <a:t>XmlNode</a:t>
            </a:r>
            <a:r>
              <a:rPr lang="zh-CN" altLang="en-US" smtClean="0"/>
              <a:t>方法</a:t>
            </a:r>
            <a:r>
              <a:rPr lang="en-US" altLang="zh-CN" smtClean="0"/>
              <a:t> </a:t>
            </a:r>
          </a:p>
        </p:txBody>
      </p:sp>
      <p:sp>
        <p:nvSpPr>
          <p:cNvPr id="23556" name="Rectangle 3"/>
          <p:cNvSpPr>
            <a:spLocks noGrp="1" noChangeArrowheads="1"/>
          </p:cNvSpPr>
          <p:nvPr>
            <p:ph type="body" idx="1"/>
          </p:nvPr>
        </p:nvSpPr>
        <p:spPr>
          <a:xfrm>
            <a:off x="744627" y="846438"/>
            <a:ext cx="7772400" cy="4392612"/>
          </a:xfrm>
        </p:spPr>
        <p:txBody>
          <a:bodyPr>
            <a:normAutofit/>
          </a:bodyPr>
          <a:lstStyle/>
          <a:p>
            <a:pPr eaLnBrk="1" hangingPunct="1">
              <a:lnSpc>
                <a:spcPct val="90000"/>
              </a:lnSpc>
            </a:pPr>
            <a:r>
              <a:rPr lang="zh-CN" altLang="en-US" sz="2800" smtClean="0"/>
              <a:t>表示 </a:t>
            </a:r>
            <a:r>
              <a:rPr lang="en-US" altLang="zh-CN" sz="2800" smtClean="0"/>
              <a:t>XML </a:t>
            </a:r>
            <a:r>
              <a:rPr lang="zh-CN" altLang="en-US" sz="2800" smtClean="0"/>
              <a:t>文档中的单个节点 </a:t>
            </a:r>
          </a:p>
          <a:p>
            <a:pPr eaLnBrk="1" hangingPunct="1">
              <a:lnSpc>
                <a:spcPct val="90000"/>
              </a:lnSpc>
            </a:pPr>
            <a:r>
              <a:rPr lang="en-US" altLang="zh-CN" sz="2800" smtClean="0"/>
              <a:t>AppendChild </a:t>
            </a:r>
          </a:p>
          <a:p>
            <a:pPr eaLnBrk="1" hangingPunct="1">
              <a:lnSpc>
                <a:spcPct val="90000"/>
              </a:lnSpc>
            </a:pPr>
            <a:r>
              <a:rPr lang="en-US" altLang="zh-CN" sz="2800" smtClean="0"/>
              <a:t>InsertAfter </a:t>
            </a:r>
          </a:p>
          <a:p>
            <a:pPr eaLnBrk="1" hangingPunct="1">
              <a:lnSpc>
                <a:spcPct val="90000"/>
              </a:lnSpc>
            </a:pPr>
            <a:r>
              <a:rPr lang="en-US" altLang="zh-CN" sz="2800" smtClean="0"/>
              <a:t>InsertBefore</a:t>
            </a:r>
          </a:p>
          <a:p>
            <a:pPr eaLnBrk="1" hangingPunct="1">
              <a:lnSpc>
                <a:spcPct val="90000"/>
              </a:lnSpc>
            </a:pPr>
            <a:r>
              <a:rPr lang="en-US" altLang="zh-CN" sz="2800" smtClean="0"/>
              <a:t>RemoveChild </a:t>
            </a:r>
          </a:p>
          <a:p>
            <a:pPr eaLnBrk="1" hangingPunct="1">
              <a:lnSpc>
                <a:spcPct val="90000"/>
              </a:lnSpc>
            </a:pPr>
            <a:r>
              <a:rPr lang="en-US" altLang="zh-CN" sz="2800" smtClean="0"/>
              <a:t>ReplaceChild</a:t>
            </a:r>
          </a:p>
          <a:p>
            <a:pPr eaLnBrk="1" hangingPunct="1">
              <a:lnSpc>
                <a:spcPct val="90000"/>
              </a:lnSpc>
            </a:pPr>
            <a:r>
              <a:rPr lang="en-US" altLang="en-US" sz="2800" smtClean="0"/>
              <a:t>SelectNodes</a:t>
            </a:r>
          </a:p>
          <a:p>
            <a:pPr eaLnBrk="1" hangingPunct="1">
              <a:lnSpc>
                <a:spcPct val="90000"/>
              </a:lnSpc>
            </a:pPr>
            <a:r>
              <a:rPr lang="en-US" altLang="en-US" sz="2800" smtClean="0"/>
              <a:t>SelectSingleNode  </a:t>
            </a:r>
            <a:r>
              <a:rPr lang="en-US" altLang="zh-CN" sz="2800" smtClean="0"/>
              <a:t> </a:t>
            </a:r>
          </a:p>
        </p:txBody>
      </p:sp>
    </p:spTree>
    <p:extLst>
      <p:ext uri="{BB962C8B-B14F-4D97-AF65-F5344CB8AC3E}">
        <p14:creationId xmlns:p14="http://schemas.microsoft.com/office/powerpoint/2010/main" val="2910375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4132615" y="429661"/>
            <a:ext cx="4607947" cy="690113"/>
          </a:xfrm>
          <a:prstGeom prst="wedgeRoundRectCallout">
            <a:avLst>
              <a:gd name="adj1" fmla="val -29382"/>
              <a:gd name="adj2" fmla="val 1471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XML</a:t>
            </a:r>
            <a:r>
              <a:rPr lang="zh-CN" altLang="en-US" sz="2800" smtClean="0"/>
              <a:t>的开标签必须有闭标签</a:t>
            </a:r>
            <a:endParaRPr lang="zh-CN" altLang="en-US" sz="2800"/>
          </a:p>
        </p:txBody>
      </p:sp>
      <p:sp>
        <p:nvSpPr>
          <p:cNvPr id="9" name="圆角矩形 8"/>
          <p:cNvSpPr/>
          <p:nvPr/>
        </p:nvSpPr>
        <p:spPr>
          <a:xfrm>
            <a:off x="2330249" y="4326583"/>
            <a:ext cx="1584105" cy="48559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4132615" y="1809027"/>
            <a:ext cx="1282534" cy="485599"/>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4579" name="Rectangle 2"/>
          <p:cNvSpPr>
            <a:spLocks noGrp="1" noChangeArrowheads="1"/>
          </p:cNvSpPr>
          <p:nvPr>
            <p:ph type="title"/>
          </p:nvPr>
        </p:nvSpPr>
        <p:spPr>
          <a:xfrm>
            <a:off x="228760" y="92015"/>
            <a:ext cx="4274228" cy="856891"/>
          </a:xfrm>
        </p:spPr>
        <p:txBody>
          <a:bodyPr/>
          <a:lstStyle/>
          <a:p>
            <a:pPr eaLnBrk="1" hangingPunct="1"/>
            <a:r>
              <a:rPr lang="en-US" altLang="zh-CN" smtClean="0"/>
              <a:t>XmlNodeType </a:t>
            </a:r>
            <a:r>
              <a:rPr lang="zh-CN" altLang="en-US" smtClean="0"/>
              <a:t>枚举 </a:t>
            </a:r>
          </a:p>
        </p:txBody>
      </p:sp>
      <p:sp>
        <p:nvSpPr>
          <p:cNvPr id="24580" name="Text Box 5"/>
          <p:cNvSpPr txBox="1">
            <a:spLocks noChangeArrowheads="1"/>
          </p:cNvSpPr>
          <p:nvPr/>
        </p:nvSpPr>
        <p:spPr bwMode="auto">
          <a:xfrm>
            <a:off x="228760" y="1295120"/>
            <a:ext cx="688169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en-US" altLang="zh-CN" sz="2800"/>
              <a:t>XmlDeclaration &lt;?xml </a:t>
            </a:r>
            <a:r>
              <a:rPr lang="en-US" altLang="zh-CN" sz="2800" smtClean="0"/>
              <a:t>version='1.0</a:t>
            </a:r>
            <a:r>
              <a:rPr lang="en-US" altLang="zh-CN" sz="2800">
                <a:latin typeface="Arial" panose="020B0604020202020204" pitchFamily="34" charset="0"/>
              </a:rPr>
              <a:t>'</a:t>
            </a:r>
            <a:r>
              <a:rPr lang="en-US" altLang="zh-CN" sz="2800" smtClean="0"/>
              <a:t>?&gt;</a:t>
            </a:r>
          </a:p>
          <a:p>
            <a:pPr eaLnBrk="1" hangingPunct="1">
              <a:spcBef>
                <a:spcPct val="0"/>
              </a:spcBef>
              <a:buClrTx/>
              <a:buSzTx/>
              <a:buFontTx/>
              <a:buNone/>
            </a:pPr>
            <a:r>
              <a:rPr lang="en-US" altLang="zh-CN" sz="2800" smtClean="0"/>
              <a:t>Element    </a:t>
            </a:r>
            <a:r>
              <a:rPr lang="zh-CN" altLang="en-US" sz="2800"/>
              <a:t>元素（例如，</a:t>
            </a:r>
            <a:r>
              <a:rPr lang="en-US" altLang="zh-CN" sz="2800"/>
              <a:t>&lt;item&gt;</a:t>
            </a:r>
            <a:r>
              <a:rPr lang="zh-CN" altLang="en-US" sz="2800"/>
              <a:t>）</a:t>
            </a:r>
          </a:p>
          <a:p>
            <a:pPr eaLnBrk="1" hangingPunct="1">
              <a:spcBef>
                <a:spcPct val="0"/>
              </a:spcBef>
              <a:buClrTx/>
              <a:buSzTx/>
              <a:buFontTx/>
              <a:buNone/>
            </a:pPr>
            <a:r>
              <a:rPr lang="en-US" altLang="zh-CN" sz="2800"/>
              <a:t>Attribute   </a:t>
            </a:r>
            <a:r>
              <a:rPr lang="zh-CN" altLang="en-US" sz="2800"/>
              <a:t>属性（例如，</a:t>
            </a:r>
            <a:r>
              <a:rPr lang="en-US" altLang="zh-CN" sz="2800"/>
              <a:t>id=</a:t>
            </a:r>
            <a:r>
              <a:rPr lang="en-US" altLang="zh-CN" sz="2800">
                <a:latin typeface="Arial" panose="020B0604020202020204" pitchFamily="34" charset="0"/>
              </a:rPr>
              <a:t>‘</a:t>
            </a:r>
            <a:r>
              <a:rPr lang="en-US" altLang="zh-CN" sz="2800"/>
              <a:t>123</a:t>
            </a:r>
            <a:r>
              <a:rPr lang="en-US" altLang="zh-CN" sz="2800">
                <a:latin typeface="Arial" panose="020B0604020202020204" pitchFamily="34" charset="0"/>
              </a:rPr>
              <a:t>’</a:t>
            </a:r>
            <a:r>
              <a:rPr lang="zh-CN" altLang="en-US" sz="2800"/>
              <a:t>）</a:t>
            </a:r>
          </a:p>
          <a:p>
            <a:pPr eaLnBrk="1" hangingPunct="1">
              <a:spcBef>
                <a:spcPct val="0"/>
              </a:spcBef>
              <a:buClrTx/>
              <a:buSzTx/>
              <a:buFontTx/>
              <a:buNone/>
            </a:pPr>
            <a:r>
              <a:rPr lang="en-US" altLang="zh-CN" sz="2800"/>
              <a:t>Text         </a:t>
            </a:r>
            <a:r>
              <a:rPr lang="zh-CN" altLang="en-US" sz="2800"/>
              <a:t>节点的文本内容</a:t>
            </a:r>
          </a:p>
          <a:p>
            <a:pPr eaLnBrk="1" hangingPunct="1">
              <a:spcBef>
                <a:spcPct val="0"/>
              </a:spcBef>
              <a:buClrTx/>
              <a:buSzTx/>
              <a:buFontTx/>
              <a:buNone/>
            </a:pPr>
            <a:r>
              <a:rPr lang="en-US" altLang="zh-CN" sz="2800"/>
              <a:t>CDATA      &lt;![CDATA[my escaped text]]&gt; </a:t>
            </a:r>
          </a:p>
          <a:p>
            <a:pPr eaLnBrk="1" hangingPunct="1">
              <a:spcBef>
                <a:spcPct val="0"/>
              </a:spcBef>
              <a:buClrTx/>
              <a:buSzTx/>
              <a:buFontTx/>
              <a:buNone/>
            </a:pPr>
            <a:r>
              <a:rPr lang="en-US" altLang="zh-CN" sz="2800"/>
              <a:t>Comment  </a:t>
            </a:r>
            <a:r>
              <a:rPr lang="zh-CN" altLang="en-US" sz="2800"/>
              <a:t>注释 </a:t>
            </a:r>
            <a:r>
              <a:rPr lang="en-US" altLang="zh-CN" sz="2800"/>
              <a:t>&lt;!-- my comment --&gt; </a:t>
            </a:r>
          </a:p>
          <a:p>
            <a:pPr eaLnBrk="1" hangingPunct="1">
              <a:spcBef>
                <a:spcPct val="0"/>
              </a:spcBef>
              <a:buClrTx/>
              <a:buSzTx/>
              <a:buFontTx/>
              <a:buNone/>
            </a:pPr>
            <a:r>
              <a:rPr lang="en-US" altLang="zh-CN" sz="2800"/>
              <a:t>Document </a:t>
            </a:r>
            <a:r>
              <a:rPr lang="zh-CN" altLang="en-US" sz="2800"/>
              <a:t>文档树的根 </a:t>
            </a:r>
          </a:p>
          <a:p>
            <a:pPr eaLnBrk="1" hangingPunct="1">
              <a:spcBef>
                <a:spcPct val="0"/>
              </a:spcBef>
              <a:buClrTx/>
              <a:buSzTx/>
              <a:buFontTx/>
              <a:buNone/>
            </a:pPr>
            <a:r>
              <a:rPr lang="en-US" altLang="zh-CN" sz="2800"/>
              <a:t>EndElement  &lt;/item</a:t>
            </a:r>
            <a:r>
              <a:rPr lang="en-US" altLang="zh-CN" sz="2800" smtClean="0"/>
              <a:t>&gt;</a:t>
            </a:r>
            <a:endParaRPr lang="en-US" altLang="zh-CN" sz="2800"/>
          </a:p>
        </p:txBody>
      </p:sp>
      <p:sp>
        <p:nvSpPr>
          <p:cNvPr id="6" name="圆角矩形标注 5"/>
          <p:cNvSpPr/>
          <p:nvPr/>
        </p:nvSpPr>
        <p:spPr>
          <a:xfrm>
            <a:off x="2802577" y="5352969"/>
            <a:ext cx="4607947" cy="690113"/>
          </a:xfrm>
          <a:prstGeom prst="wedgeRoundRectCallout">
            <a:avLst>
              <a:gd name="adj1" fmla="val -30412"/>
              <a:gd name="adj2" fmla="val -1333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XML</a:t>
            </a:r>
            <a:r>
              <a:rPr lang="zh-CN" altLang="en-US" sz="2800" smtClean="0"/>
              <a:t>的开标签必须有闭标签</a:t>
            </a:r>
            <a:endParaRPr lang="zh-CN" altLang="en-US" sz="2800"/>
          </a:p>
        </p:txBody>
      </p:sp>
    </p:spTree>
    <p:extLst>
      <p:ext uri="{BB962C8B-B14F-4D97-AF65-F5344CB8AC3E}">
        <p14:creationId xmlns:p14="http://schemas.microsoft.com/office/powerpoint/2010/main" val="3702841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5603" name="Rectangle 2"/>
          <p:cNvSpPr>
            <a:spLocks noGrp="1" noChangeArrowheads="1"/>
          </p:cNvSpPr>
          <p:nvPr>
            <p:ph type="title"/>
          </p:nvPr>
        </p:nvSpPr>
        <p:spPr/>
        <p:txBody>
          <a:bodyPr/>
          <a:lstStyle/>
          <a:p>
            <a:pPr eaLnBrk="1" hangingPunct="1"/>
            <a:r>
              <a:rPr lang="zh-CN" altLang="en-US" smtClean="0"/>
              <a:t>查找节点元素 </a:t>
            </a:r>
          </a:p>
        </p:txBody>
      </p:sp>
      <p:sp>
        <p:nvSpPr>
          <p:cNvPr id="25604" name="Rectangle 3"/>
          <p:cNvSpPr>
            <a:spLocks noGrp="1" noChangeArrowheads="1"/>
          </p:cNvSpPr>
          <p:nvPr>
            <p:ph type="body" idx="1"/>
          </p:nvPr>
        </p:nvSpPr>
        <p:spPr>
          <a:xfrm>
            <a:off x="431321" y="1431117"/>
            <a:ext cx="8644066" cy="1450106"/>
          </a:xfrm>
        </p:spPr>
        <p:txBody>
          <a:bodyPr>
            <a:normAutofit/>
          </a:bodyPr>
          <a:lstStyle/>
          <a:p>
            <a:pPr eaLnBrk="1" hangingPunct="1"/>
            <a:r>
              <a:rPr lang="en-US" altLang="zh-CN" sz="3200" smtClean="0"/>
              <a:t>XmlElement.GetElementsByTagName </a:t>
            </a:r>
            <a:r>
              <a:rPr lang="zh-CN" altLang="en-US" sz="3200" smtClean="0"/>
              <a:t>方法 </a:t>
            </a:r>
          </a:p>
          <a:p>
            <a:pPr eaLnBrk="1" hangingPunct="1"/>
            <a:r>
              <a:rPr lang="zh-CN" altLang="en-US" sz="3200" smtClean="0"/>
              <a:t>返回匹配元素列表</a:t>
            </a:r>
          </a:p>
        </p:txBody>
      </p:sp>
      <p:sp>
        <p:nvSpPr>
          <p:cNvPr id="5" name="Rectangle 2"/>
          <p:cNvSpPr txBox="1">
            <a:spLocks noChangeArrowheads="1"/>
          </p:cNvSpPr>
          <p:nvPr/>
        </p:nvSpPr>
        <p:spPr>
          <a:xfrm>
            <a:off x="522954" y="3001729"/>
            <a:ext cx="8383539" cy="501492"/>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mtClean="0">
                <a:solidFill>
                  <a:schemeClr val="tx1">
                    <a:lumMod val="95000"/>
                    <a:lumOff val="5000"/>
                  </a:schemeClr>
                </a:solidFill>
                <a:latin typeface="微软雅黑" panose="020B0503020204020204" pitchFamily="34" charset="-122"/>
                <a:ea typeface="微软雅黑" panose="020B0503020204020204" pitchFamily="34" charset="-122"/>
              </a:rPr>
              <a:t>文档兄弟节点不可重名，不同级节点允话重名</a:t>
            </a:r>
          </a:p>
        </p:txBody>
      </p:sp>
    </p:spTree>
    <p:extLst>
      <p:ext uri="{BB962C8B-B14F-4D97-AF65-F5344CB8AC3E}">
        <p14:creationId xmlns:p14="http://schemas.microsoft.com/office/powerpoint/2010/main" val="152020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6627" name="Rectangle 2"/>
          <p:cNvSpPr>
            <a:spLocks noGrp="1" noChangeArrowheads="1"/>
          </p:cNvSpPr>
          <p:nvPr>
            <p:ph type="title"/>
          </p:nvPr>
        </p:nvSpPr>
        <p:spPr/>
        <p:txBody>
          <a:bodyPr/>
          <a:lstStyle/>
          <a:p>
            <a:pPr eaLnBrk="1" hangingPunct="1"/>
            <a:r>
              <a:rPr lang="zh-CN" altLang="en-US" smtClean="0"/>
              <a:t>属性</a:t>
            </a:r>
          </a:p>
        </p:txBody>
      </p:sp>
      <p:sp>
        <p:nvSpPr>
          <p:cNvPr id="26628" name="Rectangle 3"/>
          <p:cNvSpPr>
            <a:spLocks noGrp="1" noChangeArrowheads="1"/>
          </p:cNvSpPr>
          <p:nvPr>
            <p:ph type="body" idx="1"/>
          </p:nvPr>
        </p:nvSpPr>
        <p:spPr>
          <a:xfrm>
            <a:off x="596947" y="1270000"/>
            <a:ext cx="8596668" cy="3880773"/>
          </a:xfrm>
        </p:spPr>
        <p:txBody>
          <a:bodyPr/>
          <a:lstStyle/>
          <a:p>
            <a:pPr eaLnBrk="1" hangingPunct="1"/>
            <a:r>
              <a:rPr lang="zh-CN" altLang="en-US" sz="3200" smtClean="0"/>
              <a:t>元素节点的属性，由名称和值对组成。</a:t>
            </a:r>
          </a:p>
          <a:p>
            <a:pPr eaLnBrk="1" hangingPunct="1"/>
            <a:r>
              <a:rPr lang="en-US" altLang="zh-CN" sz="3200" smtClean="0"/>
              <a:t>&lt;price format="dollar"&gt;</a:t>
            </a:r>
          </a:p>
          <a:p>
            <a:pPr eaLnBrk="1" hangingPunct="1"/>
            <a:r>
              <a:rPr lang="en-US" altLang="zh-CN" sz="3200" smtClean="0"/>
              <a:t>XmlElement.GetAttribute</a:t>
            </a:r>
            <a:r>
              <a:rPr lang="zh-CN" altLang="en-US" sz="3200" smtClean="0"/>
              <a:t>方法</a:t>
            </a:r>
          </a:p>
          <a:p>
            <a:pPr eaLnBrk="1" hangingPunct="1"/>
            <a:r>
              <a:rPr lang="en-US" altLang="zh-CN" sz="3200" smtClean="0"/>
              <a:t>XmlElement.SetAttribute  </a:t>
            </a:r>
            <a:r>
              <a:rPr lang="zh-CN" altLang="en-US" sz="3200" smtClean="0"/>
              <a:t>方法设置属性值</a:t>
            </a:r>
          </a:p>
          <a:p>
            <a:pPr eaLnBrk="1" hangingPunct="1"/>
            <a:endParaRPr lang="en-US" altLang="zh-CN" smtClean="0"/>
          </a:p>
        </p:txBody>
      </p:sp>
    </p:spTree>
    <p:extLst>
      <p:ext uri="{BB962C8B-B14F-4D97-AF65-F5344CB8AC3E}">
        <p14:creationId xmlns:p14="http://schemas.microsoft.com/office/powerpoint/2010/main" val="3287133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7651" name="Rectangle 2"/>
          <p:cNvSpPr>
            <a:spLocks noGrp="1" noChangeArrowheads="1"/>
          </p:cNvSpPr>
          <p:nvPr>
            <p:ph type="title"/>
          </p:nvPr>
        </p:nvSpPr>
        <p:spPr>
          <a:xfrm>
            <a:off x="195014" y="247859"/>
            <a:ext cx="2940073" cy="656492"/>
          </a:xfrm>
        </p:spPr>
        <p:txBody>
          <a:bodyPr/>
          <a:lstStyle/>
          <a:p>
            <a:pPr eaLnBrk="1" hangingPunct="1"/>
            <a:r>
              <a:rPr lang="en-US" altLang="zh-CN" smtClean="0"/>
              <a:t>SAX</a:t>
            </a:r>
            <a:r>
              <a:rPr lang="zh-CN" altLang="en-US" smtClean="0"/>
              <a:t>处理方式</a:t>
            </a:r>
          </a:p>
        </p:txBody>
      </p:sp>
      <p:sp>
        <p:nvSpPr>
          <p:cNvPr id="27652" name="Rectangle 3"/>
          <p:cNvSpPr>
            <a:spLocks noGrp="1" noChangeArrowheads="1"/>
          </p:cNvSpPr>
          <p:nvPr>
            <p:ph type="body" idx="1"/>
          </p:nvPr>
        </p:nvSpPr>
        <p:spPr>
          <a:xfrm>
            <a:off x="195014" y="1119817"/>
            <a:ext cx="8044634" cy="2437299"/>
          </a:xfrm>
        </p:spPr>
        <p:txBody>
          <a:bodyPr>
            <a:normAutofit/>
          </a:bodyPr>
          <a:lstStyle/>
          <a:p>
            <a:pPr eaLnBrk="1" hangingPunct="1"/>
            <a:r>
              <a:rPr lang="zh-CN" altLang="en-US" sz="3200" smtClean="0"/>
              <a:t>在内存中只有当前节点，只读的，仅向前的，不能在文档中执行向后导航操作</a:t>
            </a:r>
            <a:endParaRPr lang="en-US" altLang="en-US" sz="3200" smtClean="0"/>
          </a:p>
          <a:p>
            <a:pPr eaLnBrk="1" hangingPunct="1"/>
            <a:r>
              <a:rPr lang="en-US" altLang="en-US" sz="3200" smtClean="0"/>
              <a:t>XmlReader</a:t>
            </a:r>
          </a:p>
          <a:p>
            <a:pPr eaLnBrk="1" hangingPunct="1"/>
            <a:r>
              <a:rPr lang="en-US" altLang="en-US" sz="3200" smtClean="0"/>
              <a:t>XmlWriter</a:t>
            </a:r>
            <a:endParaRPr lang="en-US" altLang="zh-CN" sz="3200" smtClean="0"/>
          </a:p>
        </p:txBody>
      </p:sp>
      <p:sp>
        <p:nvSpPr>
          <p:cNvPr id="5" name="Rectangle 2"/>
          <p:cNvSpPr txBox="1">
            <a:spLocks noChangeArrowheads="1"/>
          </p:cNvSpPr>
          <p:nvPr/>
        </p:nvSpPr>
        <p:spPr>
          <a:xfrm>
            <a:off x="323360" y="4146620"/>
            <a:ext cx="3502780" cy="736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XMLTextReader</a:t>
            </a:r>
          </a:p>
        </p:txBody>
      </p:sp>
    </p:spTree>
    <p:extLst>
      <p:ext uri="{BB962C8B-B14F-4D97-AF65-F5344CB8AC3E}">
        <p14:creationId xmlns:p14="http://schemas.microsoft.com/office/powerpoint/2010/main" val="3447013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9699" name="Rectangle 2"/>
          <p:cNvSpPr>
            <a:spLocks noGrp="1" noChangeArrowheads="1"/>
          </p:cNvSpPr>
          <p:nvPr>
            <p:ph type="title"/>
          </p:nvPr>
        </p:nvSpPr>
        <p:spPr>
          <a:xfrm>
            <a:off x="395980" y="328247"/>
            <a:ext cx="2980266" cy="777073"/>
          </a:xfrm>
        </p:spPr>
        <p:txBody>
          <a:bodyPr/>
          <a:lstStyle/>
          <a:p>
            <a:pPr lvl="0"/>
            <a:r>
              <a:rPr lang="en-US" altLang="zh-CN"/>
              <a:t>XML</a:t>
            </a:r>
            <a:r>
              <a:rPr lang="zh-CN" altLang="en-US"/>
              <a:t>文档扩展</a:t>
            </a:r>
          </a:p>
        </p:txBody>
      </p:sp>
      <p:sp>
        <p:nvSpPr>
          <p:cNvPr id="29700" name="Rectangle 3"/>
          <p:cNvSpPr>
            <a:spLocks noGrp="1" noChangeArrowheads="1"/>
          </p:cNvSpPr>
          <p:nvPr>
            <p:ph type="body" idx="1"/>
          </p:nvPr>
        </p:nvSpPr>
        <p:spPr>
          <a:xfrm>
            <a:off x="875949" y="1535392"/>
            <a:ext cx="2603521" cy="2953481"/>
          </a:xfrm>
        </p:spPr>
        <p:txBody>
          <a:bodyPr>
            <a:noAutofit/>
          </a:bodyPr>
          <a:lstStyle/>
          <a:p>
            <a:pPr eaLnBrk="1" hangingPunct="1"/>
            <a:r>
              <a:rPr lang="en-US" altLang="zh-CN" sz="2800" smtClean="0"/>
              <a:t>XSLT</a:t>
            </a:r>
          </a:p>
          <a:p>
            <a:pPr eaLnBrk="1" hangingPunct="1"/>
            <a:r>
              <a:rPr lang="en-US" altLang="zh-CN" sz="2800" smtClean="0"/>
              <a:t>DTD </a:t>
            </a:r>
          </a:p>
          <a:p>
            <a:pPr eaLnBrk="1" hangingPunct="1"/>
            <a:r>
              <a:rPr lang="en-US" altLang="zh-CN" sz="2800" smtClean="0"/>
              <a:t>XML Schema</a:t>
            </a:r>
          </a:p>
          <a:p>
            <a:pPr eaLnBrk="1" hangingPunct="1"/>
            <a:r>
              <a:rPr lang="en-US" altLang="zh-CN" sz="2800" smtClean="0"/>
              <a:t>SOAP</a:t>
            </a:r>
          </a:p>
          <a:p>
            <a:pPr eaLnBrk="1" hangingPunct="1"/>
            <a:r>
              <a:rPr lang="en-US" altLang="zh-CN" sz="2800" smtClean="0"/>
              <a:t>XAML </a:t>
            </a:r>
          </a:p>
        </p:txBody>
      </p:sp>
      <p:sp>
        <p:nvSpPr>
          <p:cNvPr id="5" name="圆角矩形标注 4"/>
          <p:cNvSpPr/>
          <p:nvPr/>
        </p:nvSpPr>
        <p:spPr>
          <a:xfrm>
            <a:off x="3376246" y="630243"/>
            <a:ext cx="4607947" cy="690113"/>
          </a:xfrm>
          <a:prstGeom prst="wedgeRoundRectCallout">
            <a:avLst>
              <a:gd name="adj1" fmla="val -40463"/>
              <a:gd name="adj2" fmla="val 85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XML</a:t>
            </a:r>
            <a:r>
              <a:rPr lang="zh-CN" altLang="en-US" sz="2800" smtClean="0"/>
              <a:t>的样式单</a:t>
            </a:r>
            <a:endParaRPr lang="zh-CN" altLang="en-US" sz="2800"/>
          </a:p>
        </p:txBody>
      </p:sp>
      <p:sp>
        <p:nvSpPr>
          <p:cNvPr id="6" name="圆角矩形标注 5"/>
          <p:cNvSpPr/>
          <p:nvPr/>
        </p:nvSpPr>
        <p:spPr>
          <a:xfrm>
            <a:off x="3718651" y="1922674"/>
            <a:ext cx="4607947" cy="690113"/>
          </a:xfrm>
          <a:prstGeom prst="wedgeRoundRectCallout">
            <a:avLst>
              <a:gd name="adj1" fmla="val -62884"/>
              <a:gd name="adj2" fmla="val 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数据结构约束定义</a:t>
            </a:r>
            <a:endParaRPr lang="zh-CN" altLang="en-US" sz="2800"/>
          </a:p>
        </p:txBody>
      </p:sp>
      <p:sp>
        <p:nvSpPr>
          <p:cNvPr id="7" name="圆角矩形标注 6"/>
          <p:cNvSpPr/>
          <p:nvPr/>
        </p:nvSpPr>
        <p:spPr>
          <a:xfrm>
            <a:off x="2826022" y="3120766"/>
            <a:ext cx="4607947" cy="690113"/>
          </a:xfrm>
          <a:prstGeom prst="wedgeRoundRectCallout">
            <a:avLst>
              <a:gd name="adj1" fmla="val -62884"/>
              <a:gd name="adj2" fmla="val 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Web Service</a:t>
            </a:r>
            <a:endParaRPr lang="zh-CN" altLang="en-US" sz="2800"/>
          </a:p>
        </p:txBody>
      </p:sp>
    </p:spTree>
    <p:extLst>
      <p:ext uri="{BB962C8B-B14F-4D97-AF65-F5344CB8AC3E}">
        <p14:creationId xmlns:p14="http://schemas.microsoft.com/office/powerpoint/2010/main" val="1205449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0723" name="Rectangle 2"/>
          <p:cNvSpPr>
            <a:spLocks noGrp="1" noChangeArrowheads="1"/>
          </p:cNvSpPr>
          <p:nvPr>
            <p:ph type="title"/>
          </p:nvPr>
        </p:nvSpPr>
        <p:spPr/>
        <p:txBody>
          <a:bodyPr/>
          <a:lstStyle/>
          <a:p>
            <a:pPr eaLnBrk="1" hangingPunct="1"/>
            <a:r>
              <a:rPr lang="en-US" altLang="zh-CN" sz="4800"/>
              <a:t>XSLT</a:t>
            </a:r>
          </a:p>
        </p:txBody>
      </p:sp>
      <p:sp>
        <p:nvSpPr>
          <p:cNvPr id="30724" name="Rectangle 3"/>
          <p:cNvSpPr>
            <a:spLocks noGrp="1" noChangeArrowheads="1"/>
          </p:cNvSpPr>
          <p:nvPr>
            <p:ph type="body" idx="1"/>
          </p:nvPr>
        </p:nvSpPr>
        <p:spPr>
          <a:xfrm>
            <a:off x="677334" y="1535392"/>
            <a:ext cx="8044635" cy="1780564"/>
          </a:xfrm>
        </p:spPr>
        <p:txBody>
          <a:bodyPr>
            <a:normAutofit/>
          </a:bodyPr>
          <a:lstStyle/>
          <a:p>
            <a:pPr eaLnBrk="1" hangingPunct="1"/>
            <a:r>
              <a:rPr lang="en-US" altLang="zh-CN" sz="2800" smtClean="0"/>
              <a:t>XSLT </a:t>
            </a:r>
            <a:r>
              <a:rPr lang="zh-CN" altLang="en-US" sz="2800" smtClean="0"/>
              <a:t>是一种针对 </a:t>
            </a:r>
            <a:r>
              <a:rPr lang="en-US" altLang="zh-CN" sz="2800" smtClean="0"/>
              <a:t>XML </a:t>
            </a:r>
            <a:r>
              <a:rPr lang="zh-CN" altLang="en-US" sz="2800" smtClean="0"/>
              <a:t>文件的样式表语言。</a:t>
            </a:r>
          </a:p>
          <a:p>
            <a:pPr eaLnBrk="1" hangingPunct="1"/>
            <a:r>
              <a:rPr lang="zh-CN" altLang="en-US" sz="2800" smtClean="0"/>
              <a:t>通过 </a:t>
            </a:r>
            <a:r>
              <a:rPr lang="en-US" altLang="zh-CN" sz="2800" smtClean="0"/>
              <a:t>XSLT</a:t>
            </a:r>
            <a:r>
              <a:rPr lang="zh-CN" altLang="en-US" sz="2800" smtClean="0"/>
              <a:t>，您可以把 </a:t>
            </a:r>
            <a:r>
              <a:rPr lang="en-US" altLang="zh-CN" sz="2800" smtClean="0"/>
              <a:t>XML </a:t>
            </a:r>
            <a:r>
              <a:rPr lang="zh-CN" altLang="en-US" sz="2800" smtClean="0"/>
              <a:t>文档转换为其他格式，比如 </a:t>
            </a:r>
            <a:r>
              <a:rPr lang="en-US" altLang="zh-CN" sz="2800" smtClean="0"/>
              <a:t>XHTML</a:t>
            </a:r>
            <a:r>
              <a:rPr lang="zh-CN" altLang="en-US" sz="2800" smtClean="0"/>
              <a:t>。</a:t>
            </a:r>
          </a:p>
        </p:txBody>
      </p:sp>
    </p:spTree>
    <p:extLst>
      <p:ext uri="{BB962C8B-B14F-4D97-AF65-F5344CB8AC3E}">
        <p14:creationId xmlns:p14="http://schemas.microsoft.com/office/powerpoint/2010/main" val="1600439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6147" name="Rectangle 2"/>
          <p:cNvSpPr>
            <a:spLocks noGrp="1" noChangeArrowheads="1"/>
          </p:cNvSpPr>
          <p:nvPr>
            <p:ph type="title"/>
          </p:nvPr>
        </p:nvSpPr>
        <p:spPr>
          <a:xfrm>
            <a:off x="297771" y="368060"/>
            <a:ext cx="3653126" cy="822385"/>
          </a:xfrm>
        </p:spPr>
        <p:txBody>
          <a:bodyPr/>
          <a:lstStyle/>
          <a:p>
            <a:pPr eaLnBrk="1" hangingPunct="1"/>
            <a:r>
              <a:rPr lang="en-US" altLang="zh-CN" smtClean="0"/>
              <a:t>XML</a:t>
            </a:r>
            <a:r>
              <a:rPr lang="zh-CN" altLang="en-US" smtClean="0"/>
              <a:t>文档介绍</a:t>
            </a:r>
          </a:p>
        </p:txBody>
      </p:sp>
      <p:sp>
        <p:nvSpPr>
          <p:cNvPr id="6148" name="Rectangle 3"/>
          <p:cNvSpPr>
            <a:spLocks noGrp="1" noChangeArrowheads="1"/>
          </p:cNvSpPr>
          <p:nvPr>
            <p:ph type="body" idx="1"/>
          </p:nvPr>
        </p:nvSpPr>
        <p:spPr>
          <a:xfrm>
            <a:off x="297770" y="1190445"/>
            <a:ext cx="9105021" cy="3880773"/>
          </a:xfrm>
        </p:spPr>
        <p:txBody>
          <a:bodyPr>
            <a:normAutofit/>
          </a:bodyPr>
          <a:lstStyle/>
          <a:p>
            <a:pPr marL="609600" indent="-609600"/>
            <a:r>
              <a:rPr lang="en-US" altLang="zh-CN" sz="2800" smtClean="0">
                <a:latin typeface="微软雅黑" panose="020B0503020204020204" pitchFamily="34" charset="-122"/>
                <a:ea typeface="微软雅黑" panose="020B0503020204020204" pitchFamily="34" charset="-122"/>
              </a:rPr>
              <a:t>XML</a:t>
            </a:r>
            <a:r>
              <a:rPr lang="zh-CN" altLang="en-US" sz="2800" smtClean="0">
                <a:latin typeface="微软雅黑" panose="020B0503020204020204" pitchFamily="34" charset="-122"/>
                <a:ea typeface="微软雅黑" panose="020B0503020204020204" pitchFamily="34" charset="-122"/>
              </a:rPr>
              <a:t>（</a:t>
            </a:r>
            <a:r>
              <a:rPr lang="en-US" altLang="zh-CN" sz="2800" smtClean="0">
                <a:latin typeface="微软雅黑" panose="020B0503020204020204" pitchFamily="34" charset="-122"/>
                <a:ea typeface="微软雅黑" panose="020B0503020204020204" pitchFamily="34" charset="-122"/>
              </a:rPr>
              <a:t>Extensible Markup Language</a:t>
            </a:r>
            <a:r>
              <a:rPr lang="zh-CN" altLang="en-US" sz="2800" smtClean="0">
                <a:latin typeface="微软雅黑" panose="020B0503020204020204" pitchFamily="34" charset="-122"/>
                <a:ea typeface="微软雅黑" panose="020B0503020204020204" pitchFamily="34" charset="-122"/>
              </a:rPr>
              <a:t>）称为可扩展标记语言</a:t>
            </a:r>
          </a:p>
          <a:p>
            <a:pPr marL="609600" indent="-609600"/>
            <a:r>
              <a:rPr lang="en-US" altLang="zh-CN" sz="2800" smtClean="0">
                <a:latin typeface="微软雅黑" panose="020B0503020204020204" pitchFamily="34" charset="-122"/>
                <a:ea typeface="微软雅黑" panose="020B0503020204020204" pitchFamily="34" charset="-122"/>
              </a:rPr>
              <a:t>XML</a:t>
            </a:r>
            <a:r>
              <a:rPr lang="zh-CN" altLang="en-US" sz="2800" smtClean="0">
                <a:latin typeface="微软雅黑" panose="020B0503020204020204" pitchFamily="34" charset="-122"/>
                <a:ea typeface="微软雅黑" panose="020B0503020204020204" pitchFamily="34" charset="-122"/>
              </a:rPr>
              <a:t>文件是纯文本文件</a:t>
            </a:r>
          </a:p>
          <a:p>
            <a:pPr marL="609600" indent="-609600"/>
            <a:r>
              <a:rPr lang="en-US" altLang="zh-CN" sz="2800" smtClean="0">
                <a:latin typeface="微软雅黑" panose="020B0503020204020204" pitchFamily="34" charset="-122"/>
                <a:ea typeface="微软雅黑" panose="020B0503020204020204" pitchFamily="34" charset="-122"/>
              </a:rPr>
              <a:t>XML</a:t>
            </a:r>
            <a:r>
              <a:rPr lang="zh-CN" altLang="en-US" sz="2800" smtClean="0">
                <a:latin typeface="微软雅黑" panose="020B0503020204020204" pitchFamily="34" charset="-122"/>
                <a:ea typeface="微软雅黑" panose="020B0503020204020204" pitchFamily="34" charset="-122"/>
              </a:rPr>
              <a:t>文件可以实现跨操作系统平台，与编程语言无关。</a:t>
            </a:r>
            <a:endParaRPr lang="en-US" altLang="zh-CN" sz="2800" smtClean="0">
              <a:latin typeface="微软雅黑" panose="020B0503020204020204" pitchFamily="34" charset="-122"/>
              <a:ea typeface="微软雅黑" panose="020B0503020204020204" pitchFamily="34" charset="-122"/>
            </a:endParaRPr>
          </a:p>
          <a:p>
            <a:pPr marL="609600" indent="-609600"/>
            <a:r>
              <a:rPr lang="zh-CN" altLang="en-US" sz="2800" smtClean="0">
                <a:latin typeface="微软雅黑" panose="020B0503020204020204" pitchFamily="34" charset="-122"/>
                <a:ea typeface="微软雅黑" panose="020B0503020204020204" pitchFamily="34" charset="-122"/>
              </a:rPr>
              <a:t>多种编程语言都使用</a:t>
            </a:r>
            <a:r>
              <a:rPr lang="en-US" altLang="zh-CN" sz="2800" smtClean="0">
                <a:latin typeface="微软雅黑" panose="020B0503020204020204" pitchFamily="34" charset="-122"/>
                <a:ea typeface="微软雅黑" panose="020B0503020204020204" pitchFamily="34" charset="-122"/>
              </a:rPr>
              <a:t>XML</a:t>
            </a:r>
            <a:r>
              <a:rPr lang="zh-CN" altLang="en-US" sz="2800" smtClean="0">
                <a:latin typeface="微软雅黑" panose="020B0503020204020204" pitchFamily="34" charset="-122"/>
                <a:ea typeface="微软雅黑" panose="020B0503020204020204" pitchFamily="34" charset="-122"/>
              </a:rPr>
              <a:t>作为配置信息</a:t>
            </a:r>
            <a:endParaRPr lang="en-US" altLang="zh-CN" sz="2800" smtClean="0">
              <a:latin typeface="微软雅黑" panose="020B0503020204020204" pitchFamily="34" charset="-122"/>
              <a:ea typeface="微软雅黑" panose="020B0503020204020204" pitchFamily="34" charset="-122"/>
            </a:endParaRPr>
          </a:p>
          <a:p>
            <a:pPr marL="609600" indent="-609600"/>
            <a:r>
              <a:rPr lang="en-US" altLang="zh-CN" sz="2800" smtClean="0">
                <a:latin typeface="微软雅黑" panose="020B0503020204020204" pitchFamily="34" charset="-122"/>
                <a:ea typeface="微软雅黑" panose="020B0503020204020204" pitchFamily="34" charset="-122"/>
              </a:rPr>
              <a:t>Android</a:t>
            </a:r>
            <a:r>
              <a:rPr lang="zh-CN" altLang="en-US" sz="2800" smtClean="0">
                <a:latin typeface="微软雅黑" panose="020B0503020204020204" pitchFamily="34" charset="-122"/>
                <a:ea typeface="微软雅黑" panose="020B0503020204020204" pitchFamily="34" charset="-122"/>
              </a:rPr>
              <a:t>与</a:t>
            </a:r>
            <a:r>
              <a:rPr lang="en-US" altLang="zh-CN" sz="2800" smtClean="0">
                <a:latin typeface="微软雅黑" panose="020B0503020204020204" pitchFamily="34" charset="-122"/>
                <a:ea typeface="微软雅黑" panose="020B0503020204020204" pitchFamily="34" charset="-122"/>
              </a:rPr>
              <a:t>Phone</a:t>
            </a:r>
            <a:r>
              <a:rPr lang="zh-CN" altLang="en-US" sz="2800" smtClean="0">
                <a:latin typeface="微软雅黑" panose="020B0503020204020204" pitchFamily="34" charset="-122"/>
                <a:ea typeface="微软雅黑" panose="020B0503020204020204" pitchFamily="34" charset="-122"/>
              </a:rPr>
              <a:t>程序使用</a:t>
            </a:r>
            <a:r>
              <a:rPr lang="en-US" altLang="zh-CN" sz="2800" smtClean="0">
                <a:latin typeface="微软雅黑" panose="020B0503020204020204" pitchFamily="34" charset="-122"/>
                <a:ea typeface="微软雅黑" panose="020B0503020204020204" pitchFamily="34" charset="-122"/>
              </a:rPr>
              <a:t>XML</a:t>
            </a:r>
            <a:r>
              <a:rPr lang="zh-CN" altLang="en-US" sz="2800" smtClean="0">
                <a:latin typeface="微软雅黑" panose="020B0503020204020204" pitchFamily="34" charset="-122"/>
                <a:ea typeface="微软雅黑" panose="020B0503020204020204" pitchFamily="34" charset="-122"/>
              </a:rPr>
              <a:t>来定义</a:t>
            </a:r>
            <a:r>
              <a:rPr lang="en-US" altLang="zh-CN" sz="2800" smtClean="0">
                <a:latin typeface="微软雅黑" panose="020B0503020204020204" pitchFamily="34" charset="-122"/>
                <a:ea typeface="微软雅黑" panose="020B0503020204020204" pitchFamily="34" charset="-122"/>
              </a:rPr>
              <a:t>APP</a:t>
            </a:r>
            <a:r>
              <a:rPr lang="zh-CN" altLang="en-US" sz="2800" smtClean="0">
                <a:latin typeface="微软雅黑" panose="020B0503020204020204" pitchFamily="34" charset="-122"/>
                <a:ea typeface="微软雅黑" panose="020B0503020204020204" pitchFamily="34" charset="-122"/>
              </a:rPr>
              <a:t>界面</a:t>
            </a:r>
          </a:p>
        </p:txBody>
      </p:sp>
    </p:spTree>
    <p:extLst>
      <p:ext uri="{BB962C8B-B14F-4D97-AF65-F5344CB8AC3E}">
        <p14:creationId xmlns:p14="http://schemas.microsoft.com/office/powerpoint/2010/main" val="404803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1747" name="Rectangle 2"/>
          <p:cNvSpPr>
            <a:spLocks noGrp="1" noChangeArrowheads="1"/>
          </p:cNvSpPr>
          <p:nvPr>
            <p:ph type="title"/>
          </p:nvPr>
        </p:nvSpPr>
        <p:spPr/>
        <p:txBody>
          <a:bodyPr/>
          <a:lstStyle/>
          <a:p>
            <a:pPr eaLnBrk="1" hangingPunct="1"/>
            <a:r>
              <a:rPr lang="en-US" altLang="zh-CN" sz="4800"/>
              <a:t>DTD</a:t>
            </a:r>
          </a:p>
        </p:txBody>
      </p:sp>
      <p:sp>
        <p:nvSpPr>
          <p:cNvPr id="31748" name="Rectangle 3"/>
          <p:cNvSpPr>
            <a:spLocks noGrp="1" noChangeArrowheads="1"/>
          </p:cNvSpPr>
          <p:nvPr>
            <p:ph type="body" idx="1"/>
          </p:nvPr>
        </p:nvSpPr>
        <p:spPr>
          <a:xfrm>
            <a:off x="476367" y="1477301"/>
            <a:ext cx="8596668" cy="3880773"/>
          </a:xfrm>
        </p:spPr>
        <p:txBody>
          <a:bodyPr/>
          <a:lstStyle/>
          <a:p>
            <a:pPr eaLnBrk="1" hangingPunct="1"/>
            <a:r>
              <a:rPr lang="zh-CN" altLang="en-US" sz="3600"/>
              <a:t>文档类型定义（</a:t>
            </a:r>
            <a:r>
              <a:rPr lang="en-US" altLang="zh-CN" sz="3600"/>
              <a:t>DTD</a:t>
            </a:r>
            <a:r>
              <a:rPr lang="zh-CN" altLang="en-US" sz="3600"/>
              <a:t>）可定义合法的</a:t>
            </a:r>
            <a:r>
              <a:rPr lang="en-US" altLang="zh-CN" sz="3600"/>
              <a:t>XML</a:t>
            </a:r>
            <a:r>
              <a:rPr lang="zh-CN" altLang="en-US" sz="3600"/>
              <a:t>文档构建模块。它使用一系列合法的元素来定义文档的结构。</a:t>
            </a:r>
            <a:r>
              <a:rPr lang="en-US" altLang="zh-CN" sz="3600"/>
              <a:t>DTD </a:t>
            </a:r>
            <a:r>
              <a:rPr lang="zh-CN" altLang="en-US" sz="3600"/>
              <a:t>可被成行地声明于 </a:t>
            </a:r>
            <a:r>
              <a:rPr lang="en-US" altLang="zh-CN" sz="3600"/>
              <a:t>XML </a:t>
            </a:r>
            <a:r>
              <a:rPr lang="zh-CN" altLang="en-US" sz="3600"/>
              <a:t>文档中，也可作为一个外部引用。</a:t>
            </a:r>
          </a:p>
        </p:txBody>
      </p:sp>
    </p:spTree>
    <p:extLst>
      <p:ext uri="{BB962C8B-B14F-4D97-AF65-F5344CB8AC3E}">
        <p14:creationId xmlns:p14="http://schemas.microsoft.com/office/powerpoint/2010/main" val="1035413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2771" name="Rectangle 2"/>
          <p:cNvSpPr>
            <a:spLocks noGrp="1" noChangeArrowheads="1"/>
          </p:cNvSpPr>
          <p:nvPr>
            <p:ph type="title"/>
          </p:nvPr>
        </p:nvSpPr>
        <p:spPr/>
        <p:txBody>
          <a:bodyPr/>
          <a:lstStyle/>
          <a:p>
            <a:pPr eaLnBrk="1" hangingPunct="1"/>
            <a:r>
              <a:rPr lang="en-US" altLang="zh-CN" smtClean="0"/>
              <a:t>XML Schema</a:t>
            </a:r>
          </a:p>
        </p:txBody>
      </p:sp>
      <p:sp>
        <p:nvSpPr>
          <p:cNvPr id="32772" name="Rectangle 3"/>
          <p:cNvSpPr>
            <a:spLocks noGrp="1" noChangeArrowheads="1"/>
          </p:cNvSpPr>
          <p:nvPr>
            <p:ph type="body" idx="1"/>
          </p:nvPr>
        </p:nvSpPr>
        <p:spPr>
          <a:xfrm>
            <a:off x="476367" y="1270000"/>
            <a:ext cx="8596668" cy="3880773"/>
          </a:xfrm>
        </p:spPr>
        <p:txBody>
          <a:bodyPr>
            <a:normAutofit/>
          </a:bodyPr>
          <a:lstStyle/>
          <a:p>
            <a:pPr eaLnBrk="1" hangingPunct="1"/>
            <a:r>
              <a:rPr lang="en-US" altLang="zh-CN" sz="3200" smtClean="0"/>
              <a:t>XML Schema </a:t>
            </a:r>
            <a:r>
              <a:rPr lang="zh-CN" altLang="en-US" sz="3200" smtClean="0"/>
              <a:t>的作用是定义 </a:t>
            </a:r>
            <a:r>
              <a:rPr lang="en-US" altLang="zh-CN" sz="3200" smtClean="0"/>
              <a:t>XML </a:t>
            </a:r>
            <a:r>
              <a:rPr lang="zh-CN" altLang="en-US" sz="3200" smtClean="0"/>
              <a:t>文档的合法构建模块，类似 </a:t>
            </a:r>
            <a:r>
              <a:rPr lang="en-US" altLang="zh-CN" sz="3200" smtClean="0"/>
              <a:t>DTD </a:t>
            </a:r>
          </a:p>
        </p:txBody>
      </p:sp>
    </p:spTree>
    <p:extLst>
      <p:ext uri="{BB962C8B-B14F-4D97-AF65-F5344CB8AC3E}">
        <p14:creationId xmlns:p14="http://schemas.microsoft.com/office/powerpoint/2010/main" val="1536434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3795" name="Rectangle 2"/>
          <p:cNvSpPr>
            <a:spLocks noGrp="1" noChangeArrowheads="1"/>
          </p:cNvSpPr>
          <p:nvPr>
            <p:ph type="title"/>
          </p:nvPr>
        </p:nvSpPr>
        <p:spPr/>
        <p:txBody>
          <a:bodyPr/>
          <a:lstStyle/>
          <a:p>
            <a:pPr eaLnBrk="1" hangingPunct="1"/>
            <a:r>
              <a:rPr lang="en-US" altLang="zh-CN" smtClean="0"/>
              <a:t>XML Schema</a:t>
            </a:r>
          </a:p>
        </p:txBody>
      </p:sp>
      <p:sp>
        <p:nvSpPr>
          <p:cNvPr id="33796" name="Rectangle 3"/>
          <p:cNvSpPr>
            <a:spLocks noGrp="1" noChangeArrowheads="1"/>
          </p:cNvSpPr>
          <p:nvPr>
            <p:ph type="body" idx="1"/>
          </p:nvPr>
        </p:nvSpPr>
        <p:spPr>
          <a:xfrm>
            <a:off x="757721" y="1437108"/>
            <a:ext cx="8596668" cy="3880773"/>
          </a:xfrm>
        </p:spPr>
        <p:txBody>
          <a:bodyPr>
            <a:normAutofit fontScale="92500" lnSpcReduction="10000"/>
          </a:bodyPr>
          <a:lstStyle/>
          <a:p>
            <a:pPr eaLnBrk="1" hangingPunct="1"/>
            <a:r>
              <a:rPr lang="zh-CN" altLang="en-US" sz="2800"/>
              <a:t>定义可出现在文档中的元素 </a:t>
            </a:r>
          </a:p>
          <a:p>
            <a:pPr eaLnBrk="1" hangingPunct="1"/>
            <a:r>
              <a:rPr lang="zh-CN" altLang="en-US" sz="2800"/>
              <a:t>定义可出现在文档中的属性 </a:t>
            </a:r>
          </a:p>
          <a:p>
            <a:pPr eaLnBrk="1" hangingPunct="1"/>
            <a:r>
              <a:rPr lang="zh-CN" altLang="en-US" sz="2800"/>
              <a:t>定义哪个元素是子元素 </a:t>
            </a:r>
          </a:p>
          <a:p>
            <a:pPr eaLnBrk="1" hangingPunct="1"/>
            <a:r>
              <a:rPr lang="zh-CN" altLang="en-US" sz="2800"/>
              <a:t>定义子元素的次序 </a:t>
            </a:r>
          </a:p>
          <a:p>
            <a:pPr eaLnBrk="1" hangingPunct="1"/>
            <a:r>
              <a:rPr lang="zh-CN" altLang="en-US" sz="2800"/>
              <a:t>定义子元素的数目 </a:t>
            </a:r>
          </a:p>
          <a:p>
            <a:pPr eaLnBrk="1" hangingPunct="1"/>
            <a:r>
              <a:rPr lang="zh-CN" altLang="en-US" sz="2800"/>
              <a:t>定义元素是否为空，或者是否可包含文本 </a:t>
            </a:r>
          </a:p>
          <a:p>
            <a:pPr eaLnBrk="1" hangingPunct="1"/>
            <a:r>
              <a:rPr lang="zh-CN" altLang="en-US" sz="2800"/>
              <a:t>定义元素和属性的数据类型 </a:t>
            </a:r>
          </a:p>
          <a:p>
            <a:pPr eaLnBrk="1" hangingPunct="1"/>
            <a:r>
              <a:rPr lang="zh-CN" altLang="en-US" sz="2800"/>
              <a:t>定义元素和属性的默认值以及固定值 </a:t>
            </a:r>
          </a:p>
        </p:txBody>
      </p:sp>
    </p:spTree>
    <p:extLst>
      <p:ext uri="{BB962C8B-B14F-4D97-AF65-F5344CB8AC3E}">
        <p14:creationId xmlns:p14="http://schemas.microsoft.com/office/powerpoint/2010/main" val="155212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4819" name="Rectangle 2"/>
          <p:cNvSpPr>
            <a:spLocks noGrp="1" noChangeArrowheads="1"/>
          </p:cNvSpPr>
          <p:nvPr>
            <p:ph type="title"/>
          </p:nvPr>
        </p:nvSpPr>
        <p:spPr/>
        <p:txBody>
          <a:bodyPr/>
          <a:lstStyle/>
          <a:p>
            <a:pPr eaLnBrk="1" hangingPunct="1"/>
            <a:r>
              <a:rPr lang="en-US" altLang="zh-CN" sz="4800"/>
              <a:t>SOAP</a:t>
            </a:r>
          </a:p>
        </p:txBody>
      </p:sp>
      <p:sp>
        <p:nvSpPr>
          <p:cNvPr id="34820" name="Rectangle 3"/>
          <p:cNvSpPr>
            <a:spLocks noGrp="1" noChangeArrowheads="1"/>
          </p:cNvSpPr>
          <p:nvPr>
            <p:ph type="body" idx="1"/>
          </p:nvPr>
        </p:nvSpPr>
        <p:spPr>
          <a:xfrm>
            <a:off x="757721" y="1517495"/>
            <a:ext cx="8596668" cy="3880773"/>
          </a:xfrm>
        </p:spPr>
        <p:txBody>
          <a:bodyPr/>
          <a:lstStyle/>
          <a:p>
            <a:pPr eaLnBrk="1" hangingPunct="1"/>
            <a:r>
              <a:rPr lang="en-US" altLang="zh-CN" sz="2800"/>
              <a:t>SOAP</a:t>
            </a:r>
            <a:r>
              <a:rPr lang="zh-CN" altLang="en-US" sz="2800"/>
              <a:t>：简单对象访问协议，简单对象访问协议（</a:t>
            </a:r>
            <a:r>
              <a:rPr lang="en-US" altLang="zh-CN" sz="2800"/>
              <a:t>SOAP</a:t>
            </a:r>
            <a:r>
              <a:rPr lang="zh-CN" altLang="en-US" sz="2800"/>
              <a:t>）是一种轻量的、简单的、基于 </a:t>
            </a:r>
            <a:r>
              <a:rPr lang="en-US" altLang="zh-CN" sz="2800"/>
              <a:t>XML </a:t>
            </a:r>
            <a:r>
              <a:rPr lang="zh-CN" altLang="en-US" sz="2800"/>
              <a:t>的协议，它被设计成在 </a:t>
            </a:r>
            <a:r>
              <a:rPr lang="en-US" altLang="zh-CN" sz="2800"/>
              <a:t>WEB </a:t>
            </a:r>
            <a:r>
              <a:rPr lang="zh-CN" altLang="en-US" sz="2800"/>
              <a:t>上交换结构化的和固化的信息。 </a:t>
            </a:r>
            <a:r>
              <a:rPr lang="en-US" altLang="zh-CN" sz="2800"/>
              <a:t>SOAP </a:t>
            </a:r>
            <a:r>
              <a:rPr lang="zh-CN" altLang="en-US" sz="2800"/>
              <a:t>可以和现存的许多因特网协议和格式结合使用，包括超文本传输协议（ </a:t>
            </a:r>
            <a:r>
              <a:rPr lang="en-US" altLang="zh-CN" sz="2800"/>
              <a:t>HTTP</a:t>
            </a:r>
            <a:r>
              <a:rPr lang="zh-CN" altLang="en-US" sz="2800"/>
              <a:t>），简单邮件传输协议（</a:t>
            </a:r>
            <a:r>
              <a:rPr lang="en-US" altLang="zh-CN" sz="2800"/>
              <a:t>SMTP</a:t>
            </a:r>
            <a:r>
              <a:rPr lang="zh-CN" altLang="en-US" sz="2800"/>
              <a:t>），多用途网际邮件扩充协议（</a:t>
            </a:r>
            <a:r>
              <a:rPr lang="en-US" altLang="zh-CN" sz="2800"/>
              <a:t>MIME</a:t>
            </a:r>
            <a:r>
              <a:rPr lang="zh-CN" altLang="en-US" sz="2800"/>
              <a:t>）。它还支持从消息系统到远程过程调用（</a:t>
            </a:r>
            <a:r>
              <a:rPr lang="en-US" altLang="zh-CN" sz="2800"/>
              <a:t>RPC</a:t>
            </a:r>
            <a:r>
              <a:rPr lang="zh-CN" altLang="en-US" sz="2800"/>
              <a:t>）等大量的应用程序。</a:t>
            </a:r>
          </a:p>
        </p:txBody>
      </p:sp>
    </p:spTree>
    <p:extLst>
      <p:ext uri="{BB962C8B-B14F-4D97-AF65-F5344CB8AC3E}">
        <p14:creationId xmlns:p14="http://schemas.microsoft.com/office/powerpoint/2010/main" val="3858110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5843" name="Rectangle 2"/>
          <p:cNvSpPr>
            <a:spLocks noGrp="1" noChangeArrowheads="1"/>
          </p:cNvSpPr>
          <p:nvPr>
            <p:ph type="title"/>
          </p:nvPr>
        </p:nvSpPr>
        <p:spPr/>
        <p:txBody>
          <a:bodyPr/>
          <a:lstStyle/>
          <a:p>
            <a:pPr eaLnBrk="1" hangingPunct="1"/>
            <a:r>
              <a:rPr lang="en-US" altLang="zh-CN" smtClean="0"/>
              <a:t>SOAP</a:t>
            </a:r>
          </a:p>
        </p:txBody>
      </p:sp>
      <p:sp>
        <p:nvSpPr>
          <p:cNvPr id="35844" name="Rectangle 3"/>
          <p:cNvSpPr>
            <a:spLocks noGrp="1" noChangeArrowheads="1"/>
          </p:cNvSpPr>
          <p:nvPr>
            <p:ph type="body" idx="1"/>
          </p:nvPr>
        </p:nvSpPr>
        <p:spPr>
          <a:xfrm>
            <a:off x="596947" y="1517495"/>
            <a:ext cx="8486763" cy="2039622"/>
          </a:xfrm>
        </p:spPr>
        <p:txBody>
          <a:bodyPr>
            <a:normAutofit/>
          </a:bodyPr>
          <a:lstStyle/>
          <a:p>
            <a:pPr eaLnBrk="1" hangingPunct="1"/>
            <a:r>
              <a:rPr lang="en-US" altLang="zh-CN" sz="3200" smtClean="0"/>
              <a:t>SOAP</a:t>
            </a:r>
            <a:r>
              <a:rPr lang="zh-CN" altLang="en-US" sz="3200" smtClean="0"/>
              <a:t>是一种基于</a:t>
            </a:r>
            <a:r>
              <a:rPr lang="en-US" altLang="zh-CN" sz="3200" smtClean="0"/>
              <a:t>XML</a:t>
            </a:r>
            <a:r>
              <a:rPr lang="zh-CN" altLang="en-US" sz="3200" smtClean="0"/>
              <a:t>的协议，它用于在分布式环境中发送消息，并执行远程过 程调用，是</a:t>
            </a:r>
            <a:r>
              <a:rPr lang="en-US" altLang="zh-CN" sz="3200" smtClean="0"/>
              <a:t>Web Service</a:t>
            </a:r>
            <a:r>
              <a:rPr lang="zh-CN" altLang="en-US" sz="3200" smtClean="0"/>
              <a:t>的主要实现形式之一。 </a:t>
            </a:r>
          </a:p>
        </p:txBody>
      </p:sp>
    </p:spTree>
    <p:extLst>
      <p:ext uri="{BB962C8B-B14F-4D97-AF65-F5344CB8AC3E}">
        <p14:creationId xmlns:p14="http://schemas.microsoft.com/office/powerpoint/2010/main" val="3732359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6867" name="Rectangle 2"/>
          <p:cNvSpPr>
            <a:spLocks noGrp="1" noChangeArrowheads="1"/>
          </p:cNvSpPr>
          <p:nvPr>
            <p:ph type="title"/>
          </p:nvPr>
        </p:nvSpPr>
        <p:spPr>
          <a:xfrm>
            <a:off x="2640014" y="188914"/>
            <a:ext cx="7793037" cy="1462087"/>
          </a:xfrm>
        </p:spPr>
        <p:txBody>
          <a:bodyPr/>
          <a:lstStyle/>
          <a:p>
            <a:pPr eaLnBrk="1" hangingPunct="1"/>
            <a:r>
              <a:rPr lang="en-US" altLang="zh-CN" smtClean="0"/>
              <a:t>XML</a:t>
            </a:r>
            <a:r>
              <a:rPr lang="zh-CN" altLang="en-US" smtClean="0"/>
              <a:t>文档操作</a:t>
            </a:r>
          </a:p>
        </p:txBody>
      </p:sp>
      <p:sp>
        <p:nvSpPr>
          <p:cNvPr id="36868" name="Rectangle 3"/>
          <p:cNvSpPr>
            <a:spLocks noGrp="1" noChangeArrowheads="1"/>
          </p:cNvSpPr>
          <p:nvPr>
            <p:ph type="body" idx="1"/>
          </p:nvPr>
        </p:nvSpPr>
        <p:spPr>
          <a:xfrm>
            <a:off x="838108" y="1035174"/>
            <a:ext cx="8596668" cy="3880773"/>
          </a:xfrm>
        </p:spPr>
        <p:txBody>
          <a:bodyPr>
            <a:normAutofit/>
          </a:bodyPr>
          <a:lstStyle/>
          <a:p>
            <a:pPr eaLnBrk="1" hangingPunct="1"/>
            <a:r>
              <a:rPr lang="zh-CN" altLang="en-US" sz="3200" smtClean="0"/>
              <a:t>创建</a:t>
            </a:r>
            <a:r>
              <a:rPr lang="en-US" altLang="zh-CN" sz="3200" smtClean="0"/>
              <a:t>XML</a:t>
            </a:r>
            <a:r>
              <a:rPr lang="zh-CN" altLang="en-US" sz="3200" smtClean="0"/>
              <a:t>文档</a:t>
            </a:r>
          </a:p>
          <a:p>
            <a:pPr eaLnBrk="1" hangingPunct="1"/>
            <a:r>
              <a:rPr lang="zh-CN" altLang="en-US" sz="3200" smtClean="0"/>
              <a:t>读入 </a:t>
            </a:r>
            <a:r>
              <a:rPr lang="en-US" altLang="zh-CN" sz="3200" smtClean="0"/>
              <a:t>XML</a:t>
            </a:r>
            <a:r>
              <a:rPr lang="zh-CN" altLang="en-US" sz="3200" smtClean="0"/>
              <a:t>文档</a:t>
            </a:r>
          </a:p>
          <a:p>
            <a:pPr eaLnBrk="1" hangingPunct="1"/>
            <a:r>
              <a:rPr lang="zh-CN" altLang="en-US" sz="3200" smtClean="0"/>
              <a:t>向</a:t>
            </a:r>
            <a:r>
              <a:rPr lang="en-US" altLang="zh-CN" sz="3200" smtClean="0"/>
              <a:t>XML</a:t>
            </a:r>
            <a:r>
              <a:rPr lang="zh-CN" altLang="en-US" sz="3200" smtClean="0"/>
              <a:t>文档写入内容</a:t>
            </a:r>
          </a:p>
          <a:p>
            <a:pPr eaLnBrk="1" hangingPunct="1"/>
            <a:r>
              <a:rPr lang="zh-CN" altLang="en-US" sz="3200" smtClean="0"/>
              <a:t>修改</a:t>
            </a:r>
            <a:r>
              <a:rPr lang="en-US" altLang="zh-CN" sz="3200" smtClean="0"/>
              <a:t>XML</a:t>
            </a:r>
            <a:r>
              <a:rPr lang="zh-CN" altLang="en-US" sz="3200" smtClean="0"/>
              <a:t>文档节点的值</a:t>
            </a:r>
          </a:p>
          <a:p>
            <a:pPr eaLnBrk="1" hangingPunct="1"/>
            <a:r>
              <a:rPr lang="zh-CN" altLang="en-US" sz="3200" smtClean="0"/>
              <a:t>验证</a:t>
            </a:r>
            <a:r>
              <a:rPr lang="en-US" altLang="zh-CN" sz="3200" smtClean="0"/>
              <a:t>XML</a:t>
            </a:r>
            <a:r>
              <a:rPr lang="zh-CN" altLang="en-US" sz="3200" smtClean="0"/>
              <a:t>文档有效性</a:t>
            </a:r>
          </a:p>
        </p:txBody>
      </p:sp>
    </p:spTree>
    <p:extLst>
      <p:ext uri="{BB962C8B-B14F-4D97-AF65-F5344CB8AC3E}">
        <p14:creationId xmlns:p14="http://schemas.microsoft.com/office/powerpoint/2010/main" val="1250899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7891" name="Rectangle 2"/>
          <p:cNvSpPr>
            <a:spLocks noGrp="1" noChangeArrowheads="1"/>
          </p:cNvSpPr>
          <p:nvPr>
            <p:ph type="title"/>
          </p:nvPr>
        </p:nvSpPr>
        <p:spPr/>
        <p:txBody>
          <a:bodyPr/>
          <a:lstStyle/>
          <a:p>
            <a:pPr eaLnBrk="1" hangingPunct="1"/>
            <a:r>
              <a:rPr lang="zh-CN" altLang="en-US" smtClean="0"/>
              <a:t>创建</a:t>
            </a:r>
            <a:r>
              <a:rPr lang="en-US" altLang="zh-CN" smtClean="0"/>
              <a:t>XML</a:t>
            </a:r>
            <a:r>
              <a:rPr lang="zh-CN" altLang="en-US" smtClean="0"/>
              <a:t>文档</a:t>
            </a:r>
          </a:p>
        </p:txBody>
      </p:sp>
      <p:sp>
        <p:nvSpPr>
          <p:cNvPr id="37892" name="Rectangle 3"/>
          <p:cNvSpPr>
            <a:spLocks noGrp="1" noChangeArrowheads="1"/>
          </p:cNvSpPr>
          <p:nvPr>
            <p:ph type="body" idx="1"/>
          </p:nvPr>
        </p:nvSpPr>
        <p:spPr>
          <a:xfrm>
            <a:off x="476367" y="1396915"/>
            <a:ext cx="8205409" cy="1919042"/>
          </a:xfrm>
        </p:spPr>
        <p:txBody>
          <a:bodyPr>
            <a:normAutofit/>
          </a:bodyPr>
          <a:lstStyle/>
          <a:p>
            <a:pPr eaLnBrk="1" hangingPunct="1"/>
            <a:r>
              <a:rPr lang="en-US" altLang="zh-CN" sz="3200" noProof="1" smtClean="0"/>
              <a:t>XmlDocument xmlDoc = new XmlDocument();</a:t>
            </a:r>
          </a:p>
          <a:p>
            <a:pPr eaLnBrk="1" hangingPunct="1"/>
            <a:r>
              <a:rPr lang="en-US" altLang="zh-CN" sz="3200" noProof="1" smtClean="0"/>
              <a:t>xmlDoc.LoadXml("</a:t>
            </a:r>
            <a:r>
              <a:rPr lang="en-US" altLang="en-US" sz="3200" noProof="1" smtClean="0"/>
              <a:t>&lt;bookstore/&gt;</a:t>
            </a:r>
            <a:r>
              <a:rPr lang="en-US" altLang="zh-CN" sz="3200" noProof="1" smtClean="0"/>
              <a:t>"); </a:t>
            </a:r>
            <a:endParaRPr lang="en-US" altLang="zh-CN" sz="3200" smtClean="0"/>
          </a:p>
        </p:txBody>
      </p:sp>
    </p:spTree>
    <p:extLst>
      <p:ext uri="{BB962C8B-B14F-4D97-AF65-F5344CB8AC3E}">
        <p14:creationId xmlns:p14="http://schemas.microsoft.com/office/powerpoint/2010/main" val="6261430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8915" name="Rectangle 2"/>
          <p:cNvSpPr>
            <a:spLocks noGrp="1" noChangeArrowheads="1"/>
          </p:cNvSpPr>
          <p:nvPr>
            <p:ph type="title"/>
          </p:nvPr>
        </p:nvSpPr>
        <p:spPr/>
        <p:txBody>
          <a:bodyPr/>
          <a:lstStyle/>
          <a:p>
            <a:pPr eaLnBrk="1" hangingPunct="1"/>
            <a:r>
              <a:rPr lang="zh-CN" altLang="en-US" noProof="1" smtClean="0"/>
              <a:t>创建</a:t>
            </a:r>
            <a:r>
              <a:rPr lang="en-US" altLang="zh-CN" noProof="1" smtClean="0"/>
              <a:t>XML</a:t>
            </a:r>
            <a:r>
              <a:rPr lang="zh-CN" altLang="en-US" noProof="1" smtClean="0"/>
              <a:t>版本声明</a:t>
            </a:r>
            <a:endParaRPr lang="zh-CN" altLang="en-US" smtClean="0"/>
          </a:p>
        </p:txBody>
      </p:sp>
      <p:sp>
        <p:nvSpPr>
          <p:cNvPr id="38916" name="Rectangle 3"/>
          <p:cNvSpPr>
            <a:spLocks noGrp="1" noChangeArrowheads="1"/>
          </p:cNvSpPr>
          <p:nvPr>
            <p:ph type="body" idx="1"/>
          </p:nvPr>
        </p:nvSpPr>
        <p:spPr>
          <a:xfrm>
            <a:off x="732280" y="1455005"/>
            <a:ext cx="8486775" cy="1901144"/>
          </a:xfrm>
        </p:spPr>
        <p:txBody>
          <a:bodyPr/>
          <a:lstStyle/>
          <a:p>
            <a:pPr eaLnBrk="1" hangingPunct="1"/>
            <a:r>
              <a:rPr lang="en-US" altLang="zh-CN" sz="2800" noProof="1"/>
              <a:t>XmlDeclaration xmldecl;</a:t>
            </a:r>
          </a:p>
          <a:p>
            <a:pPr eaLnBrk="1" hangingPunct="1"/>
            <a:r>
              <a:rPr lang="en-US" altLang="zh-CN" sz="2800" noProof="1"/>
              <a:t>xmldecl = xmlDoc.CreateXmlDeclaration("1.0","UTF-8", null);</a:t>
            </a:r>
            <a:endParaRPr lang="en-US" altLang="zh-CN" sz="2800"/>
          </a:p>
          <a:p>
            <a:pPr eaLnBrk="1" hangingPunct="1"/>
            <a:endParaRPr lang="en-US" altLang="zh-CN" sz="2800"/>
          </a:p>
        </p:txBody>
      </p:sp>
    </p:spTree>
    <p:extLst>
      <p:ext uri="{BB962C8B-B14F-4D97-AF65-F5344CB8AC3E}">
        <p14:creationId xmlns:p14="http://schemas.microsoft.com/office/powerpoint/2010/main" val="2405110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9939" name="Rectangle 2"/>
          <p:cNvSpPr>
            <a:spLocks noGrp="1" noChangeArrowheads="1"/>
          </p:cNvSpPr>
          <p:nvPr>
            <p:ph type="title"/>
          </p:nvPr>
        </p:nvSpPr>
        <p:spPr/>
        <p:txBody>
          <a:bodyPr/>
          <a:lstStyle/>
          <a:p>
            <a:pPr eaLnBrk="1" hangingPunct="1"/>
            <a:r>
              <a:rPr lang="zh-CN" altLang="en-US" noProof="1" smtClean="0"/>
              <a:t>根节点</a:t>
            </a:r>
            <a:endParaRPr lang="zh-CN" altLang="en-US" smtClean="0"/>
          </a:p>
        </p:txBody>
      </p:sp>
      <p:sp>
        <p:nvSpPr>
          <p:cNvPr id="39940" name="Rectangle 3"/>
          <p:cNvSpPr>
            <a:spLocks noGrp="1" noChangeArrowheads="1"/>
          </p:cNvSpPr>
          <p:nvPr>
            <p:ph type="body" idx="1"/>
          </p:nvPr>
        </p:nvSpPr>
        <p:spPr>
          <a:xfrm>
            <a:off x="516560" y="1437108"/>
            <a:ext cx="8596668" cy="3880773"/>
          </a:xfrm>
        </p:spPr>
        <p:txBody>
          <a:bodyPr>
            <a:normAutofit/>
          </a:bodyPr>
          <a:lstStyle/>
          <a:p>
            <a:pPr eaLnBrk="1" hangingPunct="1"/>
            <a:r>
              <a:rPr lang="en-US" altLang="zh-CN" sz="3200" noProof="1" smtClean="0"/>
              <a:t>XmlNode</a:t>
            </a:r>
            <a:r>
              <a:rPr lang="en-US" altLang="zh-CN" sz="3200" smtClean="0"/>
              <a:t> </a:t>
            </a:r>
            <a:r>
              <a:rPr lang="en-US" altLang="zh-CN" sz="3200" noProof="1" smtClean="0"/>
              <a:t>root = xmlDoc.DocumentElement;</a:t>
            </a:r>
          </a:p>
          <a:p>
            <a:pPr eaLnBrk="1" hangingPunct="1"/>
            <a:r>
              <a:rPr lang="en-US" altLang="zh-CN" sz="3200" noProof="1" smtClean="0"/>
              <a:t>xmlDoc.InsertBefore(xmldecl, root);</a:t>
            </a:r>
            <a:endParaRPr lang="en-US" altLang="zh-CN" sz="3200" smtClean="0"/>
          </a:p>
        </p:txBody>
      </p:sp>
    </p:spTree>
    <p:extLst>
      <p:ext uri="{BB962C8B-B14F-4D97-AF65-F5344CB8AC3E}">
        <p14:creationId xmlns:p14="http://schemas.microsoft.com/office/powerpoint/2010/main" val="1257417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0963" name="Rectangle 2"/>
          <p:cNvSpPr>
            <a:spLocks noGrp="1" noChangeArrowheads="1"/>
          </p:cNvSpPr>
          <p:nvPr>
            <p:ph type="title"/>
          </p:nvPr>
        </p:nvSpPr>
        <p:spPr>
          <a:xfrm>
            <a:off x="677334" y="609600"/>
            <a:ext cx="3462587" cy="755302"/>
          </a:xfrm>
        </p:spPr>
        <p:txBody>
          <a:bodyPr/>
          <a:lstStyle/>
          <a:p>
            <a:pPr eaLnBrk="1" hangingPunct="1"/>
            <a:r>
              <a:rPr lang="zh-CN" altLang="en-US" smtClean="0"/>
              <a:t>读入 </a:t>
            </a:r>
            <a:r>
              <a:rPr lang="en-US" altLang="zh-CN" smtClean="0"/>
              <a:t>XML</a:t>
            </a:r>
            <a:r>
              <a:rPr lang="zh-CN" altLang="en-US" smtClean="0"/>
              <a:t>文档</a:t>
            </a:r>
          </a:p>
        </p:txBody>
      </p:sp>
      <p:sp>
        <p:nvSpPr>
          <p:cNvPr id="5" name="Rectangle 2"/>
          <p:cNvSpPr txBox="1">
            <a:spLocks noChangeArrowheads="1"/>
          </p:cNvSpPr>
          <p:nvPr/>
        </p:nvSpPr>
        <p:spPr>
          <a:xfrm>
            <a:off x="677334" y="1364902"/>
            <a:ext cx="4708582" cy="7664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向</a:t>
            </a:r>
            <a:r>
              <a:rPr lang="en-US" altLang="zh-CN" smtClean="0"/>
              <a:t>XML</a:t>
            </a:r>
            <a:r>
              <a:rPr lang="zh-CN" altLang="en-US" smtClean="0"/>
              <a:t>文档写入内容</a:t>
            </a:r>
          </a:p>
        </p:txBody>
      </p:sp>
      <p:sp>
        <p:nvSpPr>
          <p:cNvPr id="6" name="Rectangle 2"/>
          <p:cNvSpPr txBox="1">
            <a:spLocks noChangeArrowheads="1"/>
          </p:cNvSpPr>
          <p:nvPr/>
        </p:nvSpPr>
        <p:spPr>
          <a:xfrm>
            <a:off x="677334" y="2139549"/>
            <a:ext cx="4708582" cy="7471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修改</a:t>
            </a:r>
            <a:r>
              <a:rPr lang="en-US" altLang="zh-CN" smtClean="0"/>
              <a:t>XML</a:t>
            </a:r>
            <a:r>
              <a:rPr lang="zh-CN" altLang="en-US" smtClean="0"/>
              <a:t>文档节点的值</a:t>
            </a:r>
          </a:p>
        </p:txBody>
      </p:sp>
    </p:spTree>
    <p:extLst>
      <p:ext uri="{BB962C8B-B14F-4D97-AF65-F5344CB8AC3E}">
        <p14:creationId xmlns:p14="http://schemas.microsoft.com/office/powerpoint/2010/main" val="324837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7171" name="Rectangle 2"/>
          <p:cNvSpPr>
            <a:spLocks noGrp="1" noChangeArrowheads="1"/>
          </p:cNvSpPr>
          <p:nvPr>
            <p:ph type="title"/>
          </p:nvPr>
        </p:nvSpPr>
        <p:spPr>
          <a:xfrm>
            <a:off x="109268" y="136333"/>
            <a:ext cx="3289540" cy="681231"/>
          </a:xfrm>
        </p:spPr>
        <p:txBody>
          <a:bodyPr/>
          <a:lstStyle/>
          <a:p>
            <a:pPr eaLnBrk="1" hangingPunct="1"/>
            <a:r>
              <a:rPr lang="en-US" altLang="zh-CN" smtClean="0"/>
              <a:t>XML</a:t>
            </a:r>
            <a:r>
              <a:rPr lang="zh-CN" altLang="en-US" smtClean="0"/>
              <a:t>文档介绍</a:t>
            </a:r>
          </a:p>
        </p:txBody>
      </p:sp>
      <p:sp>
        <p:nvSpPr>
          <p:cNvPr id="7172" name="Text Box 3"/>
          <p:cNvSpPr txBox="1">
            <a:spLocks noChangeArrowheads="1"/>
          </p:cNvSpPr>
          <p:nvPr/>
        </p:nvSpPr>
        <p:spPr bwMode="auto">
          <a:xfrm>
            <a:off x="1227287" y="1189068"/>
            <a:ext cx="66595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&lt;?xml version="1.0" encoding="UTF-8"?&gt;</a:t>
            </a:r>
          </a:p>
          <a:p>
            <a:pPr eaLnBrk="1" hangingPunct="1">
              <a:spcBef>
                <a:spcPct val="0"/>
              </a:spcBef>
              <a:buClrTx/>
              <a:buSzTx/>
              <a:buFontTx/>
              <a:buNone/>
            </a:pPr>
            <a:r>
              <a:rPr lang="en-US" altLang="zh-CN" sz="2400"/>
              <a:t>&lt;books&gt;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&lt;author&gt;Carson&lt;/author&gt;</a:t>
            </a:r>
          </a:p>
          <a:p>
            <a:pPr eaLnBrk="1" hangingPunct="1">
              <a:spcBef>
                <a:spcPct val="0"/>
              </a:spcBef>
              <a:buClrTx/>
              <a:buSzTx/>
              <a:buFontTx/>
              <a:buNone/>
            </a:pPr>
            <a:r>
              <a:rPr lang="en-US" altLang="zh-CN" sz="2400"/>
              <a:t>      &lt;price format="dollar"&gt;31.95&lt;/price&gt;</a:t>
            </a:r>
          </a:p>
          <a:p>
            <a:pPr eaLnBrk="1" hangingPunct="1">
              <a:spcBef>
                <a:spcPct val="0"/>
              </a:spcBef>
              <a:buClrTx/>
              <a:buSzTx/>
              <a:buFontTx/>
              <a:buNone/>
            </a:pPr>
            <a:r>
              <a:rPr lang="en-US" altLang="zh-CN" sz="2400"/>
              <a:t>      &lt;pubdate&gt;05/01/2001&lt;/pubdate&gt;</a:t>
            </a:r>
          </a:p>
          <a:p>
            <a:pPr eaLnBrk="1" hangingPunct="1">
              <a:spcBef>
                <a:spcPct val="0"/>
              </a:spcBef>
              <a:buClrTx/>
              <a:buSzTx/>
              <a:buFontTx/>
              <a:buNone/>
            </a:pPr>
            <a:r>
              <a:rPr lang="en-US" altLang="zh-CN" sz="2400"/>
              <a:t>  &lt;/book&gt;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      &lt;publisher&gt;MSPress&lt;/publisher&gt;</a:t>
            </a:r>
          </a:p>
          <a:p>
            <a:pPr eaLnBrk="1" hangingPunct="1">
              <a:spcBef>
                <a:spcPct val="0"/>
              </a:spcBef>
              <a:buClrTx/>
              <a:buSzTx/>
              <a:buFontTx/>
              <a:buNone/>
            </a:pPr>
            <a:r>
              <a:rPr lang="en-US" altLang="zh-CN" sz="2400"/>
              <a:t>      &lt;state&gt;WA&lt;/state&gt;</a:t>
            </a:r>
          </a:p>
          <a:p>
            <a:pPr eaLnBrk="1" hangingPunct="1">
              <a:spcBef>
                <a:spcPct val="0"/>
              </a:spcBef>
              <a:buClrTx/>
              <a:buSzTx/>
              <a:buFontTx/>
              <a:buNone/>
            </a:pPr>
            <a:r>
              <a:rPr lang="en-US" altLang="zh-CN" sz="2400"/>
              <a:t>  &lt;/pubinfo&gt;</a:t>
            </a:r>
          </a:p>
          <a:p>
            <a:pPr eaLnBrk="1" hangingPunct="1">
              <a:spcBef>
                <a:spcPct val="0"/>
              </a:spcBef>
              <a:buClrTx/>
              <a:buSzTx/>
              <a:buFontTx/>
              <a:buNone/>
            </a:pPr>
            <a:r>
              <a:rPr lang="en-US" altLang="zh-CN" sz="2400"/>
              <a:t>&lt;/books&gt; </a:t>
            </a:r>
          </a:p>
        </p:txBody>
      </p:sp>
      <p:sp>
        <p:nvSpPr>
          <p:cNvPr id="7173" name="Text Box 4"/>
          <p:cNvSpPr txBox="1">
            <a:spLocks noChangeArrowheads="1"/>
          </p:cNvSpPr>
          <p:nvPr/>
        </p:nvSpPr>
        <p:spPr bwMode="auto">
          <a:xfrm>
            <a:off x="5159375" y="115889"/>
            <a:ext cx="1366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000">
                <a:solidFill>
                  <a:schemeClr val="tx2"/>
                </a:solidFill>
              </a:rPr>
              <a:t>示例</a:t>
            </a:r>
          </a:p>
        </p:txBody>
      </p:sp>
    </p:spTree>
    <p:extLst>
      <p:ext uri="{BB962C8B-B14F-4D97-AF65-F5344CB8AC3E}">
        <p14:creationId xmlns:p14="http://schemas.microsoft.com/office/powerpoint/2010/main" val="27405026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4035" name="Rectangle 2"/>
          <p:cNvSpPr>
            <a:spLocks noGrp="1" noChangeArrowheads="1"/>
          </p:cNvSpPr>
          <p:nvPr>
            <p:ph type="title"/>
          </p:nvPr>
        </p:nvSpPr>
        <p:spPr/>
        <p:txBody>
          <a:bodyPr/>
          <a:lstStyle/>
          <a:p>
            <a:pPr eaLnBrk="1" hangingPunct="1"/>
            <a:r>
              <a:rPr lang="zh-CN" altLang="en-US" smtClean="0"/>
              <a:t>验证</a:t>
            </a:r>
            <a:r>
              <a:rPr lang="en-US" altLang="zh-CN" smtClean="0"/>
              <a:t>XML</a:t>
            </a:r>
            <a:r>
              <a:rPr lang="zh-CN" altLang="en-US" smtClean="0"/>
              <a:t>文档有效性</a:t>
            </a:r>
          </a:p>
        </p:txBody>
      </p:sp>
      <p:sp>
        <p:nvSpPr>
          <p:cNvPr id="44036" name="Rectangle 3"/>
          <p:cNvSpPr>
            <a:spLocks noGrp="1" noChangeArrowheads="1"/>
          </p:cNvSpPr>
          <p:nvPr>
            <p:ph type="body" idx="1"/>
          </p:nvPr>
        </p:nvSpPr>
        <p:spPr>
          <a:xfrm>
            <a:off x="859594" y="1396915"/>
            <a:ext cx="6115352" cy="1316141"/>
          </a:xfrm>
        </p:spPr>
        <p:txBody>
          <a:bodyPr>
            <a:noAutofit/>
          </a:bodyPr>
          <a:lstStyle/>
          <a:p>
            <a:pPr eaLnBrk="1" hangingPunct="1"/>
            <a:r>
              <a:rPr lang="zh-CN" altLang="en-US" sz="2800" smtClean="0"/>
              <a:t>验证类型</a:t>
            </a:r>
          </a:p>
          <a:p>
            <a:pPr eaLnBrk="1" hangingPunct="1"/>
            <a:r>
              <a:rPr lang="zh-CN" altLang="en-US" sz="2800" smtClean="0"/>
              <a:t>使用</a:t>
            </a:r>
            <a:r>
              <a:rPr lang="en-US" altLang="zh-CN" sz="2800" smtClean="0"/>
              <a:t>Schema</a:t>
            </a:r>
            <a:r>
              <a:rPr lang="zh-CN" altLang="en-US" sz="2800" smtClean="0"/>
              <a:t>验证</a:t>
            </a:r>
            <a:r>
              <a:rPr lang="en-US" altLang="zh-CN" sz="2800" smtClean="0"/>
              <a:t>XML</a:t>
            </a:r>
            <a:r>
              <a:rPr lang="zh-CN" altLang="en-US" sz="2800" smtClean="0"/>
              <a:t>文档</a:t>
            </a:r>
          </a:p>
        </p:txBody>
      </p:sp>
    </p:spTree>
    <p:extLst>
      <p:ext uri="{BB962C8B-B14F-4D97-AF65-F5344CB8AC3E}">
        <p14:creationId xmlns:p14="http://schemas.microsoft.com/office/powerpoint/2010/main" val="3359316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5059" name="Rectangle 2"/>
          <p:cNvSpPr>
            <a:spLocks noGrp="1" noChangeArrowheads="1"/>
          </p:cNvSpPr>
          <p:nvPr>
            <p:ph type="title"/>
          </p:nvPr>
        </p:nvSpPr>
        <p:spPr>
          <a:xfrm>
            <a:off x="677334" y="609600"/>
            <a:ext cx="2538139" cy="777073"/>
          </a:xfrm>
        </p:spPr>
        <p:txBody>
          <a:bodyPr/>
          <a:lstStyle/>
          <a:p>
            <a:pPr eaLnBrk="1" hangingPunct="1"/>
            <a:r>
              <a:rPr lang="zh-CN" altLang="en-US" smtClean="0"/>
              <a:t>验证类型</a:t>
            </a:r>
            <a:endParaRPr lang="en-US" altLang="zh-CN" smtClean="0"/>
          </a:p>
        </p:txBody>
      </p:sp>
      <p:sp>
        <p:nvSpPr>
          <p:cNvPr id="45060" name="Rectangle 3"/>
          <p:cNvSpPr>
            <a:spLocks noGrp="1" noChangeArrowheads="1"/>
          </p:cNvSpPr>
          <p:nvPr>
            <p:ph type="body" idx="1"/>
          </p:nvPr>
        </p:nvSpPr>
        <p:spPr>
          <a:xfrm>
            <a:off x="596947" y="1477301"/>
            <a:ext cx="4306649" cy="2361169"/>
          </a:xfrm>
        </p:spPr>
        <p:txBody>
          <a:bodyPr>
            <a:normAutofit/>
          </a:bodyPr>
          <a:lstStyle/>
          <a:p>
            <a:pPr eaLnBrk="1" hangingPunct="1"/>
            <a:r>
              <a:rPr lang="en-US" altLang="zh-CN" sz="2800" smtClean="0"/>
              <a:t>ValidationType</a:t>
            </a:r>
          </a:p>
          <a:p>
            <a:pPr lvl="1" eaLnBrk="1" hangingPunct="1"/>
            <a:r>
              <a:rPr lang="en-US" altLang="zh-CN" sz="2800" smtClean="0"/>
              <a:t>None </a:t>
            </a:r>
          </a:p>
          <a:p>
            <a:pPr lvl="1" eaLnBrk="1" hangingPunct="1"/>
            <a:r>
              <a:rPr lang="en-US" altLang="zh-CN" sz="2800" smtClean="0"/>
              <a:t>DTD</a:t>
            </a:r>
          </a:p>
          <a:p>
            <a:pPr lvl="1" eaLnBrk="1" hangingPunct="1"/>
            <a:r>
              <a:rPr lang="en-US" altLang="zh-CN" sz="2800" smtClean="0"/>
              <a:t>Schema   </a:t>
            </a:r>
          </a:p>
        </p:txBody>
      </p:sp>
    </p:spTree>
    <p:extLst>
      <p:ext uri="{BB962C8B-B14F-4D97-AF65-F5344CB8AC3E}">
        <p14:creationId xmlns:p14="http://schemas.microsoft.com/office/powerpoint/2010/main" val="20918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6083" name="Rectangle 2"/>
          <p:cNvSpPr>
            <a:spLocks noGrp="1" noChangeArrowheads="1"/>
          </p:cNvSpPr>
          <p:nvPr>
            <p:ph type="title"/>
          </p:nvPr>
        </p:nvSpPr>
        <p:spPr/>
        <p:txBody>
          <a:bodyPr/>
          <a:lstStyle/>
          <a:p>
            <a:pPr eaLnBrk="1" hangingPunct="1"/>
            <a:r>
              <a:rPr lang="zh-CN" altLang="en-US" smtClean="0"/>
              <a:t>使用</a:t>
            </a:r>
            <a:r>
              <a:rPr lang="en-US" altLang="zh-CN" smtClean="0"/>
              <a:t>Schema</a:t>
            </a:r>
            <a:r>
              <a:rPr lang="zh-CN" altLang="en-US" smtClean="0"/>
              <a:t>验证</a:t>
            </a:r>
            <a:r>
              <a:rPr lang="en-US" altLang="zh-CN" smtClean="0"/>
              <a:t>XML</a:t>
            </a:r>
            <a:r>
              <a:rPr lang="zh-CN" altLang="en-US" smtClean="0"/>
              <a:t>文档</a:t>
            </a:r>
          </a:p>
        </p:txBody>
      </p:sp>
      <p:sp>
        <p:nvSpPr>
          <p:cNvPr id="46084" name="Rectangle 3"/>
          <p:cNvSpPr>
            <a:spLocks noGrp="1" noChangeArrowheads="1"/>
          </p:cNvSpPr>
          <p:nvPr>
            <p:ph type="body" idx="1"/>
          </p:nvPr>
        </p:nvSpPr>
        <p:spPr>
          <a:xfrm>
            <a:off x="677334" y="1477302"/>
            <a:ext cx="6297612" cy="2602330"/>
          </a:xfrm>
        </p:spPr>
        <p:txBody>
          <a:bodyPr>
            <a:normAutofit/>
          </a:bodyPr>
          <a:lstStyle/>
          <a:p>
            <a:pPr eaLnBrk="1" hangingPunct="1"/>
            <a:r>
              <a:rPr lang="en-US" altLang="zh-CN" sz="3200" noProof="1" smtClean="0"/>
              <a:t>XmlSchemaSet</a:t>
            </a:r>
            <a:r>
              <a:rPr lang="zh-CN" altLang="en-US" sz="3200" smtClean="0"/>
              <a:t>类</a:t>
            </a:r>
          </a:p>
          <a:p>
            <a:pPr eaLnBrk="1" hangingPunct="1"/>
            <a:r>
              <a:rPr lang="en-US" altLang="zh-CN" sz="3200" noProof="1" smtClean="0"/>
              <a:t>XmlReaderSettings</a:t>
            </a:r>
            <a:endParaRPr lang="en-US" altLang="zh-CN" sz="3200" smtClean="0"/>
          </a:p>
          <a:p>
            <a:pPr lvl="1" eaLnBrk="1" hangingPunct="1"/>
            <a:r>
              <a:rPr lang="en-US" altLang="zh-CN" sz="3200" noProof="1" smtClean="0"/>
              <a:t>ValidationEventHandler</a:t>
            </a:r>
            <a:r>
              <a:rPr lang="zh-CN" altLang="en-US" sz="3200" smtClean="0"/>
              <a:t>方法</a:t>
            </a:r>
          </a:p>
          <a:p>
            <a:pPr eaLnBrk="1" hangingPunct="1"/>
            <a:r>
              <a:rPr lang="en-US" altLang="zh-CN" sz="3200" noProof="1" smtClean="0"/>
              <a:t>XmlReader</a:t>
            </a:r>
            <a:endParaRPr lang="en-US" altLang="zh-CN" sz="3200" smtClean="0"/>
          </a:p>
        </p:txBody>
      </p:sp>
    </p:spTree>
    <p:extLst>
      <p:ext uri="{BB962C8B-B14F-4D97-AF65-F5344CB8AC3E}">
        <p14:creationId xmlns:p14="http://schemas.microsoft.com/office/powerpoint/2010/main" val="18220800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6083" name="Rectangle 2"/>
          <p:cNvSpPr>
            <a:spLocks noGrp="1" noChangeArrowheads="1"/>
          </p:cNvSpPr>
          <p:nvPr>
            <p:ph type="title"/>
          </p:nvPr>
        </p:nvSpPr>
        <p:spPr>
          <a:xfrm>
            <a:off x="166695" y="277091"/>
            <a:ext cx="5521586" cy="744187"/>
          </a:xfrm>
        </p:spPr>
        <p:txBody>
          <a:bodyPr/>
          <a:lstStyle/>
          <a:p>
            <a:pPr eaLnBrk="1" hangingPunct="1"/>
            <a:r>
              <a:rPr lang="zh-CN" altLang="en-US" smtClean="0"/>
              <a:t>使用</a:t>
            </a:r>
            <a:r>
              <a:rPr lang="en-US" altLang="zh-CN" smtClean="0"/>
              <a:t>Schema</a:t>
            </a:r>
            <a:r>
              <a:rPr lang="zh-CN" altLang="en-US" smtClean="0"/>
              <a:t>验证</a:t>
            </a:r>
            <a:r>
              <a:rPr lang="en-US" altLang="zh-CN" smtClean="0"/>
              <a:t>XML</a:t>
            </a:r>
            <a:r>
              <a:rPr lang="zh-CN" altLang="en-US" smtClean="0"/>
              <a:t>文档</a:t>
            </a:r>
          </a:p>
        </p:txBody>
      </p:sp>
      <p:sp>
        <p:nvSpPr>
          <p:cNvPr id="46084" name="Rectangle 3"/>
          <p:cNvSpPr>
            <a:spLocks noGrp="1" noChangeArrowheads="1"/>
          </p:cNvSpPr>
          <p:nvPr>
            <p:ph type="body" idx="1"/>
          </p:nvPr>
        </p:nvSpPr>
        <p:spPr>
          <a:xfrm>
            <a:off x="285448" y="1168544"/>
            <a:ext cx="9618573" cy="2602330"/>
          </a:xfrm>
        </p:spPr>
        <p:txBody>
          <a:bodyPr>
            <a:normAutofit/>
          </a:bodyPr>
          <a:lstStyle/>
          <a:p>
            <a:pPr eaLnBrk="1" hangingPunct="1"/>
            <a:r>
              <a:rPr lang="en-US" altLang="zh-CN" sz="3200" noProof="1" smtClean="0"/>
              <a:t>XmlSchemaSet</a:t>
            </a:r>
            <a:r>
              <a:rPr lang="zh-CN" altLang="en-US" sz="3200" smtClean="0"/>
              <a:t>类</a:t>
            </a:r>
          </a:p>
          <a:p>
            <a:pPr eaLnBrk="1" hangingPunct="1"/>
            <a:r>
              <a:rPr lang="en-US" altLang="zh-CN" sz="3200" noProof="1" smtClean="0"/>
              <a:t>XmlReaderSettings</a:t>
            </a:r>
            <a:endParaRPr lang="en-US" altLang="zh-CN" sz="3200" smtClean="0"/>
          </a:p>
          <a:p>
            <a:pPr lvl="1" eaLnBrk="1" hangingPunct="1"/>
            <a:r>
              <a:rPr lang="en-US" altLang="zh-CN" sz="3200" noProof="1" smtClean="0"/>
              <a:t>ValidationEventHandler</a:t>
            </a:r>
            <a:r>
              <a:rPr lang="zh-CN" altLang="en-US" sz="3200" smtClean="0"/>
              <a:t>方法</a:t>
            </a:r>
          </a:p>
          <a:p>
            <a:r>
              <a:rPr lang="en-US" altLang="zh-CN" sz="3200" noProof="1" smtClean="0"/>
              <a:t>XmlReader.XmlReaderSettings.XmlSchemaSet</a:t>
            </a:r>
            <a:endParaRPr lang="en-US" altLang="zh-CN" sz="3200"/>
          </a:p>
          <a:p>
            <a:pPr eaLnBrk="1" hangingPunct="1"/>
            <a:endParaRPr lang="en-US" altLang="zh-CN" sz="3200" smtClean="0"/>
          </a:p>
        </p:txBody>
      </p:sp>
      <p:sp>
        <p:nvSpPr>
          <p:cNvPr id="2" name="圆角矩形标注 1"/>
          <p:cNvSpPr/>
          <p:nvPr/>
        </p:nvSpPr>
        <p:spPr>
          <a:xfrm>
            <a:off x="7422078" y="3781400"/>
            <a:ext cx="2165439" cy="446216"/>
          </a:xfrm>
          <a:prstGeom prst="wedgeRoundRectCallout">
            <a:avLst>
              <a:gd name="adj1" fmla="val -24044"/>
              <a:gd name="adj2" fmla="val -888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books.xsd</a:t>
            </a:r>
            <a:endParaRPr lang="zh-CN" altLang="en-US" sz="2800"/>
          </a:p>
        </p:txBody>
      </p:sp>
      <p:sp>
        <p:nvSpPr>
          <p:cNvPr id="6" name="圆角矩形标注 5"/>
          <p:cNvSpPr/>
          <p:nvPr/>
        </p:nvSpPr>
        <p:spPr>
          <a:xfrm>
            <a:off x="2927488" y="4618716"/>
            <a:ext cx="4227835" cy="855023"/>
          </a:xfrm>
          <a:prstGeom prst="wedgeRoundRectCallout">
            <a:avLst>
              <a:gd name="adj1" fmla="val -23220"/>
              <a:gd name="adj2" fmla="val -177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validationEventHandler</a:t>
            </a:r>
            <a:endParaRPr lang="zh-CN" altLang="en-US" sz="2800"/>
          </a:p>
        </p:txBody>
      </p:sp>
      <p:sp>
        <p:nvSpPr>
          <p:cNvPr id="7" name="圆角矩形标注 6"/>
          <p:cNvSpPr/>
          <p:nvPr/>
        </p:nvSpPr>
        <p:spPr>
          <a:xfrm>
            <a:off x="522686" y="3831733"/>
            <a:ext cx="3871184" cy="506764"/>
          </a:xfrm>
          <a:prstGeom prst="wedgeRoundRectCallout">
            <a:avLst>
              <a:gd name="adj1" fmla="val -26238"/>
              <a:gd name="adj2" fmla="val -1111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booksSchemaFail.xml</a:t>
            </a:r>
            <a:endParaRPr lang="zh-CN" altLang="en-US" sz="2800"/>
          </a:p>
        </p:txBody>
      </p:sp>
    </p:spTree>
    <p:extLst>
      <p:ext uri="{BB962C8B-B14F-4D97-AF65-F5344CB8AC3E}">
        <p14:creationId xmlns:p14="http://schemas.microsoft.com/office/powerpoint/2010/main" val="3053762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6083" name="Rectangle 2"/>
          <p:cNvSpPr>
            <a:spLocks noGrp="1" noChangeArrowheads="1"/>
          </p:cNvSpPr>
          <p:nvPr>
            <p:ph type="title"/>
          </p:nvPr>
        </p:nvSpPr>
        <p:spPr>
          <a:xfrm>
            <a:off x="197649" y="189875"/>
            <a:ext cx="3220109" cy="664564"/>
          </a:xfrm>
        </p:spPr>
        <p:txBody>
          <a:bodyPr/>
          <a:lstStyle/>
          <a:p>
            <a:pPr eaLnBrk="1" hangingPunct="1"/>
            <a:r>
              <a:rPr lang="zh-CN" altLang="en-US" smtClean="0"/>
              <a:t>实验内容难点</a:t>
            </a:r>
          </a:p>
        </p:txBody>
      </p:sp>
      <p:sp>
        <p:nvSpPr>
          <p:cNvPr id="46084" name="Rectangle 3"/>
          <p:cNvSpPr>
            <a:spLocks noGrp="1" noChangeArrowheads="1"/>
          </p:cNvSpPr>
          <p:nvPr>
            <p:ph type="body" idx="1"/>
          </p:nvPr>
        </p:nvSpPr>
        <p:spPr>
          <a:xfrm>
            <a:off x="497453" y="914399"/>
            <a:ext cx="6297612" cy="2602330"/>
          </a:xfrm>
        </p:spPr>
        <p:txBody>
          <a:bodyPr>
            <a:normAutofit/>
          </a:bodyPr>
          <a:lstStyle/>
          <a:p>
            <a:pPr eaLnBrk="1" hangingPunct="1"/>
            <a:r>
              <a:rPr lang="zh-CN" altLang="en-US" sz="3200" noProof="1" smtClean="0"/>
              <a:t>树控件中递归函数</a:t>
            </a:r>
            <a:endParaRPr lang="en-US" altLang="zh-CN" sz="3200" noProof="1" smtClean="0"/>
          </a:p>
          <a:p>
            <a:pPr eaLnBrk="1" hangingPunct="1"/>
            <a:r>
              <a:rPr lang="zh-CN" altLang="en-US" sz="3200" smtClean="0"/>
              <a:t>回调函数的使用与理解</a:t>
            </a:r>
            <a:endParaRPr lang="en-US" altLang="zh-CN" sz="3200" smtClean="0"/>
          </a:p>
        </p:txBody>
      </p:sp>
    </p:spTree>
    <p:extLst>
      <p:ext uri="{BB962C8B-B14F-4D97-AF65-F5344CB8AC3E}">
        <p14:creationId xmlns:p14="http://schemas.microsoft.com/office/powerpoint/2010/main" val="496590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6083" name="Rectangle 2"/>
          <p:cNvSpPr>
            <a:spLocks noGrp="1" noChangeArrowheads="1"/>
          </p:cNvSpPr>
          <p:nvPr>
            <p:ph type="title"/>
          </p:nvPr>
        </p:nvSpPr>
        <p:spPr>
          <a:xfrm>
            <a:off x="197649" y="189875"/>
            <a:ext cx="3220109" cy="664564"/>
          </a:xfrm>
        </p:spPr>
        <p:txBody>
          <a:bodyPr/>
          <a:lstStyle/>
          <a:p>
            <a:pPr eaLnBrk="1" hangingPunct="1"/>
            <a:r>
              <a:rPr lang="zh-CN" altLang="en-US" smtClean="0"/>
              <a:t>实验内容难点</a:t>
            </a:r>
          </a:p>
        </p:txBody>
      </p:sp>
      <p:pic>
        <p:nvPicPr>
          <p:cNvPr id="2" name="图片 1"/>
          <p:cNvPicPr>
            <a:picLocks noChangeAspect="1"/>
          </p:cNvPicPr>
          <p:nvPr/>
        </p:nvPicPr>
        <p:blipFill>
          <a:blip r:embed="rId2"/>
          <a:stretch>
            <a:fillRect/>
          </a:stretch>
        </p:blipFill>
        <p:spPr>
          <a:xfrm>
            <a:off x="197649" y="854439"/>
            <a:ext cx="10996288" cy="3816124"/>
          </a:xfrm>
          <a:prstGeom prst="rect">
            <a:avLst/>
          </a:prstGeom>
        </p:spPr>
      </p:pic>
      <p:sp>
        <p:nvSpPr>
          <p:cNvPr id="4" name="圆角矩形标注 3"/>
          <p:cNvSpPr/>
          <p:nvPr/>
        </p:nvSpPr>
        <p:spPr>
          <a:xfrm>
            <a:off x="6329548" y="5094514"/>
            <a:ext cx="3895106" cy="688769"/>
          </a:xfrm>
          <a:prstGeom prst="wedgeRoundRectCallout">
            <a:avLst>
              <a:gd name="adj1" fmla="val 24709"/>
              <a:gd name="adj2" fmla="val -124306"/>
              <a:gd name="adj3" fmla="val 16667"/>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rgbClr val="FF0000"/>
                </a:solidFill>
              </a:rPr>
              <a:t>空格和换行有问题？？</a:t>
            </a:r>
            <a:endParaRPr lang="zh-CN" altLang="en-US" sz="2800">
              <a:solidFill>
                <a:srgbClr val="FF0000"/>
              </a:solidFill>
            </a:endParaRPr>
          </a:p>
        </p:txBody>
      </p:sp>
    </p:spTree>
    <p:extLst>
      <p:ext uri="{BB962C8B-B14F-4D97-AF65-F5344CB8AC3E}">
        <p14:creationId xmlns:p14="http://schemas.microsoft.com/office/powerpoint/2010/main" val="3448032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46083" name="Rectangle 2"/>
          <p:cNvSpPr>
            <a:spLocks noGrp="1" noChangeArrowheads="1"/>
          </p:cNvSpPr>
          <p:nvPr>
            <p:ph type="title"/>
          </p:nvPr>
        </p:nvSpPr>
        <p:spPr>
          <a:xfrm>
            <a:off x="197649" y="189875"/>
            <a:ext cx="3220109" cy="664564"/>
          </a:xfrm>
        </p:spPr>
        <p:txBody>
          <a:bodyPr/>
          <a:lstStyle/>
          <a:p>
            <a:pPr eaLnBrk="1" hangingPunct="1"/>
            <a:r>
              <a:rPr lang="zh-CN" altLang="en-US" smtClean="0"/>
              <a:t>实验内容难点</a:t>
            </a:r>
          </a:p>
        </p:txBody>
      </p:sp>
      <p:sp>
        <p:nvSpPr>
          <p:cNvPr id="4" name="圆角矩形标注 3"/>
          <p:cNvSpPr/>
          <p:nvPr/>
        </p:nvSpPr>
        <p:spPr>
          <a:xfrm>
            <a:off x="1151907" y="4027714"/>
            <a:ext cx="6068289" cy="688769"/>
          </a:xfrm>
          <a:prstGeom prst="wedgeRoundRectCallout">
            <a:avLst>
              <a:gd name="adj1" fmla="val 24709"/>
              <a:gd name="adj2" fmla="val -124306"/>
              <a:gd name="adj3" fmla="val 16667"/>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rgbClr val="FF0000"/>
                </a:solidFill>
              </a:rPr>
              <a:t>中文空格不能不允许出现在</a:t>
            </a:r>
            <a:r>
              <a:rPr lang="en-US" altLang="zh-CN" sz="2800" smtClean="0">
                <a:solidFill>
                  <a:srgbClr val="FF0000"/>
                </a:solidFill>
              </a:rPr>
              <a:t>XML</a:t>
            </a:r>
            <a:r>
              <a:rPr lang="zh-CN" altLang="en-US" sz="2800" smtClean="0">
                <a:solidFill>
                  <a:srgbClr val="FF0000"/>
                </a:solidFill>
              </a:rPr>
              <a:t>中</a:t>
            </a:r>
            <a:endParaRPr lang="zh-CN" altLang="en-US" sz="2800">
              <a:solidFill>
                <a:srgbClr val="FF0000"/>
              </a:solidFill>
            </a:endParaRPr>
          </a:p>
        </p:txBody>
      </p:sp>
      <p:pic>
        <p:nvPicPr>
          <p:cNvPr id="3" name="图片 2"/>
          <p:cNvPicPr>
            <a:picLocks noChangeAspect="1"/>
          </p:cNvPicPr>
          <p:nvPr/>
        </p:nvPicPr>
        <p:blipFill>
          <a:blip r:embed="rId2"/>
          <a:stretch>
            <a:fillRect/>
          </a:stretch>
        </p:blipFill>
        <p:spPr>
          <a:xfrm>
            <a:off x="75382" y="1540029"/>
            <a:ext cx="10583592" cy="1761311"/>
          </a:xfrm>
          <a:prstGeom prst="rect">
            <a:avLst/>
          </a:prstGeom>
        </p:spPr>
      </p:pic>
      <p:sp>
        <p:nvSpPr>
          <p:cNvPr id="5" name="圆角矩形标注 4"/>
          <p:cNvSpPr/>
          <p:nvPr/>
        </p:nvSpPr>
        <p:spPr>
          <a:xfrm>
            <a:off x="5313563" y="75439"/>
            <a:ext cx="3248546" cy="922643"/>
          </a:xfrm>
          <a:prstGeom prst="wedgeRoundRectCallout">
            <a:avLst>
              <a:gd name="adj1" fmla="val -20833"/>
              <a:gd name="adj2" fmla="val 689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t>慎用</a:t>
            </a:r>
            <a:r>
              <a:rPr lang="zh-CN" altLang="en-US" sz="3200" smtClean="0"/>
              <a:t>中文输入法</a:t>
            </a:r>
            <a:endParaRPr lang="zh-CN" altLang="en-US" sz="3200"/>
          </a:p>
        </p:txBody>
      </p:sp>
    </p:spTree>
    <p:extLst>
      <p:ext uri="{BB962C8B-B14F-4D97-AF65-F5344CB8AC3E}">
        <p14:creationId xmlns:p14="http://schemas.microsoft.com/office/powerpoint/2010/main" val="419645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8195" name="Rectangle 2"/>
          <p:cNvSpPr>
            <a:spLocks noGrp="1" noChangeArrowheads="1"/>
          </p:cNvSpPr>
          <p:nvPr>
            <p:ph type="title"/>
          </p:nvPr>
        </p:nvSpPr>
        <p:spPr>
          <a:xfrm>
            <a:off x="297772" y="161027"/>
            <a:ext cx="2169383" cy="727494"/>
          </a:xfrm>
        </p:spPr>
        <p:txBody>
          <a:bodyPr/>
          <a:lstStyle/>
          <a:p>
            <a:pPr eaLnBrk="1" hangingPunct="1"/>
            <a:r>
              <a:rPr lang="zh-CN" altLang="en-US" smtClean="0"/>
              <a:t>命名空间 </a:t>
            </a:r>
          </a:p>
        </p:txBody>
      </p:sp>
      <p:sp>
        <p:nvSpPr>
          <p:cNvPr id="8196" name="Rectangle 3"/>
          <p:cNvSpPr>
            <a:spLocks noGrp="1" noChangeArrowheads="1"/>
          </p:cNvSpPr>
          <p:nvPr>
            <p:ph type="body" idx="1"/>
          </p:nvPr>
        </p:nvSpPr>
        <p:spPr>
          <a:xfrm>
            <a:off x="526302" y="1528660"/>
            <a:ext cx="7772400" cy="1195387"/>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XSL </a:t>
            </a:r>
            <a:r>
              <a:rPr lang="zh-CN" altLang="en-US" sz="2400" smtClean="0">
                <a:latin typeface="微软雅黑" panose="020B0503020204020204" pitchFamily="34" charset="-122"/>
                <a:ea typeface="微软雅黑" panose="020B0503020204020204" pitchFamily="34" charset="-122"/>
              </a:rPr>
              <a:t>样式表用于将 </a:t>
            </a:r>
            <a:r>
              <a:rPr lang="en-US" altLang="zh-CN" sz="2400" smtClean="0">
                <a:latin typeface="微软雅黑" panose="020B0503020204020204" pitchFamily="34" charset="-122"/>
                <a:ea typeface="微软雅黑" panose="020B0503020204020204" pitchFamily="34" charset="-122"/>
              </a:rPr>
              <a:t>XML </a:t>
            </a:r>
            <a:r>
              <a:rPr lang="zh-CN" altLang="en-US" sz="2400" smtClean="0">
                <a:latin typeface="微软雅黑" panose="020B0503020204020204" pitchFamily="34" charset="-122"/>
                <a:ea typeface="微软雅黑" panose="020B0503020204020204" pitchFamily="34" charset="-122"/>
              </a:rPr>
              <a:t>文档转换为其他格式，比如 </a:t>
            </a:r>
            <a:r>
              <a:rPr lang="en-US" altLang="zh-CN" sz="2400" smtClean="0">
                <a:latin typeface="微软雅黑" panose="020B0503020204020204" pitchFamily="34" charset="-122"/>
                <a:ea typeface="微软雅黑" panose="020B0503020204020204" pitchFamily="34" charset="-122"/>
              </a:rPr>
              <a:t>HTML</a:t>
            </a:r>
            <a:r>
              <a:rPr lang="zh-CN" altLang="en-US" sz="2400" smtClean="0">
                <a:latin typeface="微软雅黑" panose="020B0503020204020204" pitchFamily="34" charset="-122"/>
                <a:ea typeface="微软雅黑" panose="020B0503020204020204" pitchFamily="34" charset="-122"/>
              </a:rPr>
              <a:t>。</a:t>
            </a:r>
          </a:p>
        </p:txBody>
      </p:sp>
      <p:sp>
        <p:nvSpPr>
          <p:cNvPr id="8197" name="Text Box 4"/>
          <p:cNvSpPr txBox="1">
            <a:spLocks noChangeArrowheads="1"/>
          </p:cNvSpPr>
          <p:nvPr/>
        </p:nvSpPr>
        <p:spPr bwMode="auto">
          <a:xfrm>
            <a:off x="297772" y="2533189"/>
            <a:ext cx="12429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&lt;?xml version="1.0" encoding="ISO-8859-1"?&gt; </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&lt;xsl:stylesheet version="1.0" xmlns:xsl="http://www.w3.org/1999/XSL/Transform"&gt;</a:t>
            </a:r>
          </a:p>
        </p:txBody>
      </p:sp>
    </p:spTree>
    <p:extLst>
      <p:ext uri="{BB962C8B-B14F-4D97-AF65-F5344CB8AC3E}">
        <p14:creationId xmlns:p14="http://schemas.microsoft.com/office/powerpoint/2010/main" val="109785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9219" name="Rectangle 2"/>
          <p:cNvSpPr>
            <a:spLocks noGrp="1" noChangeArrowheads="1"/>
          </p:cNvSpPr>
          <p:nvPr>
            <p:ph type="title"/>
          </p:nvPr>
        </p:nvSpPr>
        <p:spPr>
          <a:xfrm>
            <a:off x="292381" y="162557"/>
            <a:ext cx="2174773" cy="743218"/>
          </a:xfrm>
        </p:spPr>
        <p:txBody>
          <a:bodyPr/>
          <a:lstStyle/>
          <a:p>
            <a:pPr eaLnBrk="1" hangingPunct="1"/>
            <a:r>
              <a:rPr lang="zh-CN" altLang="en-US" smtClean="0"/>
              <a:t>转义字符</a:t>
            </a:r>
          </a:p>
        </p:txBody>
      </p:sp>
      <p:graphicFrame>
        <p:nvGraphicFramePr>
          <p:cNvPr id="400439" name="Group 55"/>
          <p:cNvGraphicFramePr>
            <a:graphicFrameLocks noGrp="1"/>
          </p:cNvGraphicFramePr>
          <p:nvPr>
            <p:ph idx="1"/>
            <p:extLst>
              <p:ext uri="{D42A27DB-BD31-4B8C-83A1-F6EECF244321}">
                <p14:modId xmlns:p14="http://schemas.microsoft.com/office/powerpoint/2010/main" val="3947670911"/>
              </p:ext>
            </p:extLst>
          </p:nvPr>
        </p:nvGraphicFramePr>
        <p:xfrm>
          <a:off x="2941607" y="3131388"/>
          <a:ext cx="4923439" cy="2614331"/>
        </p:xfrm>
        <a:graphic>
          <a:graphicData uri="http://schemas.openxmlformats.org/drawingml/2006/table">
            <a:tbl>
              <a:tblPr/>
              <a:tblGrid>
                <a:gridCol w="1640587"/>
                <a:gridCol w="1640588"/>
                <a:gridCol w="1642264"/>
              </a:tblGrid>
              <a:tr h="3762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&amp;lt;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小于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33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&amp;gt;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大于</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33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&amp;amp;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和号</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33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&amp;apos;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省略号</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18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&amp;quot;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引号</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a:xfrm>
            <a:off x="526302" y="1528660"/>
            <a:ext cx="7772400" cy="1195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smtClean="0">
                <a:latin typeface="微软雅黑" panose="020B0503020204020204" pitchFamily="34" charset="-122"/>
                <a:ea typeface="微软雅黑" panose="020B0503020204020204" pitchFamily="34" charset="-122"/>
              </a:rPr>
              <a:t>在</a:t>
            </a:r>
            <a:r>
              <a:rPr lang="en-US" altLang="zh-CN" sz="2400" smtClean="0">
                <a:latin typeface="微软雅黑" panose="020B0503020204020204" pitchFamily="34" charset="-122"/>
                <a:ea typeface="微软雅黑" panose="020B0503020204020204" pitchFamily="34" charset="-122"/>
              </a:rPr>
              <a:t>XML</a:t>
            </a:r>
            <a:r>
              <a:rPr lang="zh-CN" altLang="en-US" sz="2400" smtClean="0">
                <a:latin typeface="微软雅黑" panose="020B0503020204020204" pitchFamily="34" charset="-122"/>
                <a:ea typeface="微软雅黑" panose="020B0503020204020204" pitchFamily="34" charset="-122"/>
              </a:rPr>
              <a:t>文件节点信息中如果出现特定字符，为避免发生语法上二义性，需要进行字符字符替换。这些字符称为转义字符。</a:t>
            </a:r>
          </a:p>
        </p:txBody>
      </p:sp>
    </p:spTree>
    <p:extLst>
      <p:ext uri="{BB962C8B-B14F-4D97-AF65-F5344CB8AC3E}">
        <p14:creationId xmlns:p14="http://schemas.microsoft.com/office/powerpoint/2010/main" val="1373494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0243" name="Rectangle 2"/>
          <p:cNvSpPr>
            <a:spLocks noGrp="1" noChangeArrowheads="1"/>
          </p:cNvSpPr>
          <p:nvPr>
            <p:ph type="title"/>
          </p:nvPr>
        </p:nvSpPr>
        <p:spPr>
          <a:xfrm>
            <a:off x="677334" y="609600"/>
            <a:ext cx="2790485" cy="865517"/>
          </a:xfrm>
        </p:spPr>
        <p:txBody>
          <a:bodyPr/>
          <a:lstStyle/>
          <a:p>
            <a:pPr eaLnBrk="1" hangingPunct="1"/>
            <a:r>
              <a:rPr lang="en-US" altLang="zh-CN" smtClean="0"/>
              <a:t>CDATA </a:t>
            </a:r>
            <a:r>
              <a:rPr lang="zh-CN" altLang="en-US" smtClean="0"/>
              <a:t>部分</a:t>
            </a:r>
          </a:p>
        </p:txBody>
      </p:sp>
      <p:sp>
        <p:nvSpPr>
          <p:cNvPr id="10244" name="Rectangle 3"/>
          <p:cNvSpPr>
            <a:spLocks noGrp="1" noChangeArrowheads="1"/>
          </p:cNvSpPr>
          <p:nvPr>
            <p:ph type="body" idx="1"/>
          </p:nvPr>
        </p:nvSpPr>
        <p:spPr>
          <a:xfrm>
            <a:off x="504806" y="1643003"/>
            <a:ext cx="8596668" cy="3880773"/>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CDATA </a:t>
            </a:r>
            <a:r>
              <a:rPr lang="zh-CN" altLang="en-US" sz="2800" smtClean="0">
                <a:latin typeface="微软雅黑" panose="020B0503020204020204" pitchFamily="34" charset="-122"/>
                <a:ea typeface="微软雅黑" panose="020B0503020204020204" pitchFamily="34" charset="-122"/>
              </a:rPr>
              <a:t>部分中的所有内容都会被解析器忽略。</a:t>
            </a:r>
          </a:p>
          <a:p>
            <a:pPr eaLnBrk="1" hangingPunct="1"/>
            <a:r>
              <a:rPr lang="zh-CN" altLang="en-US" sz="2800" smtClean="0">
                <a:latin typeface="微软雅黑" panose="020B0503020204020204" pitchFamily="34" charset="-122"/>
                <a:ea typeface="微软雅黑" panose="020B0503020204020204" pitchFamily="34" charset="-122"/>
              </a:rPr>
              <a:t>不允许嵌套 </a:t>
            </a:r>
          </a:p>
          <a:p>
            <a:pPr eaLnBrk="1" hangingPunct="1"/>
            <a:r>
              <a:rPr lang="zh-CN" altLang="en-US" sz="2800" smtClean="0">
                <a:latin typeface="微软雅黑" panose="020B0503020204020204" pitchFamily="34" charset="-122"/>
                <a:ea typeface="微软雅黑" panose="020B0503020204020204" pitchFamily="34" charset="-122"/>
              </a:rPr>
              <a:t>不能包含字符串 </a:t>
            </a:r>
            <a:r>
              <a:rPr lang="en-US" altLang="zh-CN" sz="2800" smtClean="0">
                <a:latin typeface="微软雅黑" panose="020B0503020204020204" pitchFamily="34" charset="-122"/>
                <a:ea typeface="微软雅黑" panose="020B0503020204020204" pitchFamily="34" charset="-122"/>
              </a:rPr>
              <a:t>"]]&gt;"</a:t>
            </a:r>
            <a:r>
              <a:rPr lang="zh-CN" altLang="en-US" sz="2800" smtClean="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370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1267" name="Rectangle 2"/>
          <p:cNvSpPr>
            <a:spLocks noGrp="1" noChangeArrowheads="1"/>
          </p:cNvSpPr>
          <p:nvPr>
            <p:ph type="title"/>
          </p:nvPr>
        </p:nvSpPr>
        <p:spPr/>
        <p:txBody>
          <a:bodyPr/>
          <a:lstStyle/>
          <a:p>
            <a:pPr eaLnBrk="1" hangingPunct="1"/>
            <a:r>
              <a:rPr lang="en-US" altLang="zh-CN" smtClean="0"/>
              <a:t>CDATA </a:t>
            </a:r>
            <a:r>
              <a:rPr lang="zh-CN" altLang="en-US" smtClean="0"/>
              <a:t>部分</a:t>
            </a:r>
          </a:p>
        </p:txBody>
      </p:sp>
      <p:sp>
        <p:nvSpPr>
          <p:cNvPr id="11268" name="Text Box 4"/>
          <p:cNvSpPr txBox="1">
            <a:spLocks noChangeArrowheads="1"/>
          </p:cNvSpPr>
          <p:nvPr/>
        </p:nvSpPr>
        <p:spPr bwMode="auto">
          <a:xfrm>
            <a:off x="1194889" y="1357522"/>
            <a:ext cx="37807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&lt;![CDATA[ </a:t>
            </a:r>
          </a:p>
          <a:p>
            <a:pPr eaLnBrk="1" hangingPunct="1">
              <a:spcBef>
                <a:spcPct val="0"/>
              </a:spcBef>
              <a:buClrTx/>
              <a:buSzTx/>
              <a:buFontTx/>
              <a:buNone/>
            </a:pPr>
            <a:r>
              <a:rPr lang="en-US" altLang="zh-CN" sz="2400"/>
              <a:t>function matchwo(a,b) </a:t>
            </a:r>
          </a:p>
          <a:p>
            <a:pPr eaLnBrk="1" hangingPunct="1">
              <a:spcBef>
                <a:spcPct val="0"/>
              </a:spcBef>
              <a:buClrTx/>
              <a:buSzTx/>
              <a:buFontTx/>
              <a:buNone/>
            </a:pPr>
            <a:r>
              <a:rPr lang="en-US" altLang="zh-CN" sz="2400"/>
              <a:t>{ </a:t>
            </a:r>
          </a:p>
          <a:p>
            <a:pPr eaLnBrk="1" hangingPunct="1">
              <a:spcBef>
                <a:spcPct val="0"/>
              </a:spcBef>
              <a:buClrTx/>
              <a:buSzTx/>
              <a:buFontTx/>
              <a:buNone/>
            </a:pPr>
            <a:r>
              <a:rPr lang="en-US" altLang="zh-CN" sz="2400"/>
              <a:t>  if (a &lt; b &amp;&amp; a &lt; 0) then </a:t>
            </a:r>
          </a:p>
          <a:p>
            <a:pPr eaLnBrk="1" hangingPunct="1">
              <a:spcBef>
                <a:spcPct val="0"/>
              </a:spcBef>
              <a:buClrTx/>
              <a:buSzTx/>
              <a:buFontTx/>
              <a:buNone/>
            </a:pPr>
            <a:r>
              <a:rPr lang="en-US" altLang="zh-CN" sz="2400"/>
              <a:t>  { return 1; }</a:t>
            </a:r>
          </a:p>
          <a:p>
            <a:pPr eaLnBrk="1" hangingPunct="1">
              <a:spcBef>
                <a:spcPct val="0"/>
              </a:spcBef>
              <a:buClrTx/>
              <a:buSzTx/>
              <a:buFontTx/>
              <a:buNone/>
            </a:pPr>
            <a:r>
              <a:rPr lang="en-US" altLang="zh-CN" sz="2400"/>
              <a:t> else </a:t>
            </a:r>
          </a:p>
          <a:p>
            <a:pPr eaLnBrk="1" hangingPunct="1">
              <a:spcBef>
                <a:spcPct val="0"/>
              </a:spcBef>
              <a:buClrTx/>
              <a:buSzTx/>
              <a:buFontTx/>
              <a:buNone/>
            </a:pPr>
            <a:r>
              <a:rPr lang="en-US" altLang="zh-CN" sz="2400"/>
              <a:t>  { return 0; } </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a:t> ]]&gt; </a:t>
            </a:r>
          </a:p>
        </p:txBody>
      </p:sp>
    </p:spTree>
    <p:extLst>
      <p:ext uri="{BB962C8B-B14F-4D97-AF65-F5344CB8AC3E}">
        <p14:creationId xmlns:p14="http://schemas.microsoft.com/office/powerpoint/2010/main" val="16534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1267" name="Rectangle 2"/>
          <p:cNvSpPr>
            <a:spLocks noGrp="1" noChangeArrowheads="1"/>
          </p:cNvSpPr>
          <p:nvPr>
            <p:ph type="title"/>
          </p:nvPr>
        </p:nvSpPr>
        <p:spPr/>
        <p:txBody>
          <a:bodyPr/>
          <a:lstStyle/>
          <a:p>
            <a:pPr eaLnBrk="1" hangingPunct="1"/>
            <a:r>
              <a:rPr lang="en-US" altLang="zh-CN" smtClean="0"/>
              <a:t>XML</a:t>
            </a:r>
            <a:r>
              <a:rPr lang="zh-CN" altLang="en-US" smtClean="0"/>
              <a:t>与</a:t>
            </a:r>
            <a:r>
              <a:rPr lang="en-US" altLang="zh-CN" smtClean="0"/>
              <a:t>HTML</a:t>
            </a:r>
            <a:r>
              <a:rPr lang="zh-CN" altLang="en-US" smtClean="0"/>
              <a:t>区别</a:t>
            </a:r>
          </a:p>
        </p:txBody>
      </p:sp>
      <p:sp>
        <p:nvSpPr>
          <p:cNvPr id="11268" name="Text Box 4"/>
          <p:cNvSpPr txBox="1">
            <a:spLocks noChangeArrowheads="1"/>
          </p:cNvSpPr>
          <p:nvPr/>
        </p:nvSpPr>
        <p:spPr bwMode="auto">
          <a:xfrm>
            <a:off x="677334" y="1468735"/>
            <a:ext cx="42034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smtClean="0"/>
              <a:t>XML</a:t>
            </a:r>
            <a:r>
              <a:rPr lang="zh-CN" altLang="en-US" sz="2800" smtClean="0"/>
              <a:t>标签没有预定义意义</a:t>
            </a:r>
            <a:endParaRPr lang="en-US" altLang="zh-CN" sz="2800" smtClean="0"/>
          </a:p>
          <a:p>
            <a:pPr>
              <a:spcBef>
                <a:spcPct val="0"/>
              </a:spcBef>
              <a:buClrTx/>
              <a:buSzTx/>
              <a:buNone/>
            </a:pPr>
            <a:r>
              <a:rPr lang="en-US" altLang="zh-CN" sz="2800" smtClean="0"/>
              <a:t>XML</a:t>
            </a:r>
            <a:r>
              <a:rPr lang="zh-CN" altLang="en-US" sz="2800" smtClean="0"/>
              <a:t>语法比</a:t>
            </a:r>
            <a:r>
              <a:rPr lang="en-US" altLang="zh-CN" sz="2800" smtClean="0"/>
              <a:t>HTML</a:t>
            </a:r>
            <a:r>
              <a:rPr lang="zh-CN" altLang="en-US" sz="2800" smtClean="0"/>
              <a:t>严格</a:t>
            </a:r>
            <a:endParaRPr lang="en-US" altLang="zh-CN" sz="2800"/>
          </a:p>
          <a:p>
            <a:pPr eaLnBrk="1" hangingPunct="1">
              <a:spcBef>
                <a:spcPct val="0"/>
              </a:spcBef>
              <a:buClrTx/>
              <a:buSzTx/>
              <a:buFontTx/>
              <a:buNone/>
            </a:pPr>
            <a:endParaRPr lang="en-US" altLang="zh-CN" sz="2800"/>
          </a:p>
        </p:txBody>
      </p:sp>
    </p:spTree>
    <p:extLst>
      <p:ext uri="{BB962C8B-B14F-4D97-AF65-F5344CB8AC3E}">
        <p14:creationId xmlns:p14="http://schemas.microsoft.com/office/powerpoint/2010/main" val="4063531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967</TotalTime>
  <Words>1672</Words>
  <Application>Microsoft Office PowerPoint</Application>
  <PresentationFormat>宽屏</PresentationFormat>
  <Paragraphs>299</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方正姚体</vt:lpstr>
      <vt:lpstr>华文新魏</vt:lpstr>
      <vt:lpstr>宋体</vt:lpstr>
      <vt:lpstr>微软雅黑</vt:lpstr>
      <vt:lpstr>Arial</vt:lpstr>
      <vt:lpstr>Calibri</vt:lpstr>
      <vt:lpstr>Tahoma</vt:lpstr>
      <vt:lpstr>Trebuchet MS</vt:lpstr>
      <vt:lpstr>Wingdings</vt:lpstr>
      <vt:lpstr>Wingdings 3</vt:lpstr>
      <vt:lpstr>平面</vt:lpstr>
      <vt:lpstr>XML文档与应用</vt:lpstr>
      <vt:lpstr>XML文档与应用</vt:lpstr>
      <vt:lpstr>XML文档介绍</vt:lpstr>
      <vt:lpstr>XML文档介绍</vt:lpstr>
      <vt:lpstr>命名空间 </vt:lpstr>
      <vt:lpstr>转义字符</vt:lpstr>
      <vt:lpstr>CDATA 部分</vt:lpstr>
      <vt:lpstr>CDATA 部分</vt:lpstr>
      <vt:lpstr>XML与HTML区别</vt:lpstr>
      <vt:lpstr>C#处理XML文档</vt:lpstr>
      <vt:lpstr>DOM（文档对象模型）</vt:lpstr>
      <vt:lpstr>C#读写XML方式</vt:lpstr>
      <vt:lpstr>C#读写XML方式</vt:lpstr>
      <vt:lpstr>C#读写XML方式</vt:lpstr>
      <vt:lpstr>DOM（文档对象模型）</vt:lpstr>
      <vt:lpstr>XML文档DOM模型</vt:lpstr>
      <vt:lpstr>PowerPoint 演示文稿</vt:lpstr>
      <vt:lpstr>XML 文档结构(DOM)</vt:lpstr>
      <vt:lpstr>XmlNode 和 XmlDocument </vt:lpstr>
      <vt:lpstr>Node 对象 </vt:lpstr>
      <vt:lpstr>节点类型</vt:lpstr>
      <vt:lpstr>节点类型</vt:lpstr>
      <vt:lpstr>XmlNode方法 </vt:lpstr>
      <vt:lpstr>XmlNodeType 枚举 </vt:lpstr>
      <vt:lpstr>查找节点元素 </vt:lpstr>
      <vt:lpstr>属性</vt:lpstr>
      <vt:lpstr>SAX处理方式</vt:lpstr>
      <vt:lpstr>XML文档扩展</vt:lpstr>
      <vt:lpstr>XSLT</vt:lpstr>
      <vt:lpstr>DTD</vt:lpstr>
      <vt:lpstr>XML Schema</vt:lpstr>
      <vt:lpstr>XML Schema</vt:lpstr>
      <vt:lpstr>SOAP</vt:lpstr>
      <vt:lpstr>SOAP</vt:lpstr>
      <vt:lpstr>XML文档操作</vt:lpstr>
      <vt:lpstr>创建XML文档</vt:lpstr>
      <vt:lpstr>创建XML版本声明</vt:lpstr>
      <vt:lpstr>根节点</vt:lpstr>
      <vt:lpstr>读入 XML文档</vt:lpstr>
      <vt:lpstr>验证XML文档有效性</vt:lpstr>
      <vt:lpstr>验证类型</vt:lpstr>
      <vt:lpstr>使用Schema验证XML文档</vt:lpstr>
      <vt:lpstr>使用Schema验证XML文档</vt:lpstr>
      <vt:lpstr>实验内容难点</vt:lpstr>
      <vt:lpstr>实验内容难点</vt:lpstr>
      <vt:lpstr>实验内容难点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shan</cp:lastModifiedBy>
  <cp:revision>190</cp:revision>
  <dcterms:created xsi:type="dcterms:W3CDTF">2014-12-05T07:09:50Z</dcterms:created>
  <dcterms:modified xsi:type="dcterms:W3CDTF">2016-04-08T02:07:16Z</dcterms:modified>
</cp:coreProperties>
</file>