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79" r:id="rId3"/>
    <p:sldId id="281" r:id="rId4"/>
    <p:sldId id="282" r:id="rId5"/>
    <p:sldId id="283" r:id="rId6"/>
    <p:sldId id="284" r:id="rId7"/>
    <p:sldId id="286" r:id="rId8"/>
    <p:sldId id="287" r:id="rId9"/>
    <p:sldId id="323" r:id="rId10"/>
    <p:sldId id="317" r:id="rId11"/>
    <p:sldId id="289" r:id="rId12"/>
    <p:sldId id="314" r:id="rId13"/>
    <p:sldId id="290" r:id="rId14"/>
    <p:sldId id="291" r:id="rId15"/>
    <p:sldId id="292" r:id="rId16"/>
    <p:sldId id="293" r:id="rId17"/>
    <p:sldId id="294" r:id="rId18"/>
    <p:sldId id="316" r:id="rId19"/>
    <p:sldId id="295" r:id="rId20"/>
    <p:sldId id="296" r:id="rId21"/>
    <p:sldId id="297" r:id="rId22"/>
    <p:sldId id="298" r:id="rId23"/>
    <p:sldId id="299" r:id="rId24"/>
    <p:sldId id="300" r:id="rId25"/>
    <p:sldId id="301" r:id="rId26"/>
    <p:sldId id="302" r:id="rId27"/>
    <p:sldId id="303" r:id="rId28"/>
    <p:sldId id="305" r:id="rId29"/>
    <p:sldId id="304" r:id="rId30"/>
    <p:sldId id="318" r:id="rId31"/>
    <p:sldId id="319" r:id="rId32"/>
    <p:sldId id="320" r:id="rId33"/>
    <p:sldId id="327" r:id="rId34"/>
    <p:sldId id="321" r:id="rId35"/>
    <p:sldId id="324" r:id="rId36"/>
    <p:sldId id="325" r:id="rId37"/>
    <p:sldId id="322" r:id="rId38"/>
    <p:sldId id="306" r:id="rId39"/>
    <p:sldId id="307" r:id="rId40"/>
    <p:sldId id="308" r:id="rId41"/>
    <p:sldId id="326" r:id="rId42"/>
    <p:sldId id="309" r:id="rId43"/>
    <p:sldId id="310" r:id="rId44"/>
    <p:sldId id="311" r:id="rId45"/>
    <p:sldId id="312" r:id="rId46"/>
    <p:sldId id="313"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2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FCE9FD83-274E-4FE1-BF58-FAB216BAFAD7}">
      <dgm:prSet phldrT="[文本]"/>
      <dgm:spPr/>
      <dgm:t>
        <a:bodyPr/>
        <a:lstStyle/>
        <a:p>
          <a:pPr algn="l"/>
          <a:r>
            <a:rPr lang="zh-CN" altLang="en-US" smtClean="0">
              <a:latin typeface="+mn-ea"/>
              <a:ea typeface="+mn-ea"/>
            </a:rPr>
            <a:t>动态链接库介绍</a:t>
          </a:r>
          <a:endParaRPr lang="zh-CN" altLang="en-US">
            <a:latin typeface="+mn-ea"/>
            <a:ea typeface="+mn-ea"/>
          </a:endParaRPr>
        </a:p>
      </dgm:t>
    </dgm:pt>
    <dgm:pt modelId="{F9449AD9-D99C-4A49-90FE-2D501A18088C}" type="parTrans" cxnId="{C7D2E521-9955-4C75-B1C7-758B73CC14A5}">
      <dgm:prSet/>
      <dgm:spPr/>
      <dgm:t>
        <a:bodyPr/>
        <a:lstStyle/>
        <a:p>
          <a:endParaRPr lang="zh-CN" altLang="en-US"/>
        </a:p>
      </dgm:t>
    </dgm:pt>
    <dgm:pt modelId="{D1687F4D-3C19-402B-BE60-771AAEC1BCD5}" type="sibTrans" cxnId="{C7D2E521-9955-4C75-B1C7-758B73CC14A5}">
      <dgm:prSet/>
      <dgm:spPr/>
      <dgm:t>
        <a:bodyPr/>
        <a:lstStyle/>
        <a:p>
          <a:endParaRPr lang="zh-CN" altLang="en-US"/>
        </a:p>
      </dgm:t>
    </dgm:pt>
    <dgm:pt modelId="{89F8C6A7-2A30-4740-AE99-B481F068F472}">
      <dgm:prSet phldrT="[文本]"/>
      <dgm:spPr/>
      <dgm:t>
        <a:bodyPr/>
        <a:lstStyle/>
        <a:p>
          <a:pPr algn="l"/>
          <a:r>
            <a:rPr lang="zh-CN" altLang="en-US" smtClean="0"/>
            <a:t>动态链接库原理</a:t>
          </a:r>
          <a:endParaRPr lang="zh-CN" altLang="en-US"/>
        </a:p>
      </dgm:t>
    </dgm:pt>
    <dgm:pt modelId="{C2BF8A48-B373-4C22-AAA9-FD4B0629511C}" type="parTrans" cxnId="{F1A0BFFC-BACE-4C28-AA57-1FD0FF1F4BFF}">
      <dgm:prSet/>
      <dgm:spPr/>
      <dgm:t>
        <a:bodyPr/>
        <a:lstStyle/>
        <a:p>
          <a:endParaRPr lang="zh-CN" altLang="en-US"/>
        </a:p>
      </dgm:t>
    </dgm:pt>
    <dgm:pt modelId="{FCE3D4EB-3EFC-4AE8-B9D9-6362566DE33C}" type="sibTrans" cxnId="{F1A0BFFC-BACE-4C28-AA57-1FD0FF1F4BFF}">
      <dgm:prSet/>
      <dgm:spPr/>
      <dgm:t>
        <a:bodyPr/>
        <a:lstStyle/>
        <a:p>
          <a:endParaRPr lang="zh-CN" altLang="en-US"/>
        </a:p>
      </dgm:t>
    </dgm:pt>
    <dgm:pt modelId="{65BA4E11-0ED3-4A59-B13F-2AEB9EB4672B}">
      <dgm:prSet phldrT="[文本]"/>
      <dgm:spPr/>
      <dgm:t>
        <a:bodyPr/>
        <a:lstStyle/>
        <a:p>
          <a:pPr algn="l"/>
          <a:r>
            <a:rPr lang="zh-CN" altLang="en-US" smtClean="0"/>
            <a:t>托管与非托管</a:t>
          </a:r>
          <a:endParaRPr lang="zh-CN" altLang="en-US"/>
        </a:p>
      </dgm:t>
    </dgm:pt>
    <dgm:pt modelId="{4A2DDEB3-BA45-42D9-B9C2-ABC2FBE1135F}" type="parTrans" cxnId="{C8CCC3BB-E109-4986-8204-CF2D209D3873}">
      <dgm:prSet/>
      <dgm:spPr/>
      <dgm:t>
        <a:bodyPr/>
        <a:lstStyle/>
        <a:p>
          <a:endParaRPr lang="zh-CN" altLang="en-US"/>
        </a:p>
      </dgm:t>
    </dgm:pt>
    <dgm:pt modelId="{0E0EF3AD-AF64-43BC-A0B6-9C002D6F1497}" type="sibTrans" cxnId="{C8CCC3BB-E109-4986-8204-CF2D209D3873}">
      <dgm:prSet/>
      <dgm:spPr/>
      <dgm:t>
        <a:bodyPr/>
        <a:lstStyle/>
        <a:p>
          <a:endParaRPr lang="zh-CN" altLang="en-US"/>
        </a:p>
      </dgm:t>
    </dgm:pt>
    <dgm:pt modelId="{63A3FDAE-C218-43BB-8FCE-63AA2EA197FC}">
      <dgm:prSet phldrT="[文本]"/>
      <dgm:spPr/>
      <dgm:t>
        <a:bodyPr/>
        <a:lstStyle/>
        <a:p>
          <a:pPr algn="l"/>
          <a:r>
            <a:rPr lang="zh-CN" altLang="en-US" smtClean="0"/>
            <a:t>托管的动态链接库</a:t>
          </a:r>
          <a:endParaRPr lang="zh-CN" altLang="en-US"/>
        </a:p>
      </dgm:t>
    </dgm:pt>
    <dgm:pt modelId="{F12AB1FA-DD00-44D1-ABA7-73EA46F30853}" type="parTrans" cxnId="{F2278563-4420-4FBF-95CB-9FB25589A931}">
      <dgm:prSet/>
      <dgm:spPr/>
      <dgm:t>
        <a:bodyPr/>
        <a:lstStyle/>
        <a:p>
          <a:endParaRPr lang="zh-CN" altLang="en-US"/>
        </a:p>
      </dgm:t>
    </dgm:pt>
    <dgm:pt modelId="{3EE6BF21-9922-43A3-86C3-0BEBBC75DE59}" type="sibTrans" cxnId="{F2278563-4420-4FBF-95CB-9FB25589A931}">
      <dgm:prSet/>
      <dgm:spPr/>
      <dgm:t>
        <a:bodyPr/>
        <a:lstStyle/>
        <a:p>
          <a:endParaRPr lang="zh-CN" altLang="en-US"/>
        </a:p>
      </dgm:t>
    </dgm:pt>
    <dgm:pt modelId="{3D0FD0FA-C062-40B7-8359-3699EE236DB7}">
      <dgm:prSet phldrT="[文本]"/>
      <dgm:spPr/>
      <dgm:t>
        <a:bodyPr/>
        <a:lstStyle/>
        <a:p>
          <a:pPr algn="l"/>
          <a:r>
            <a:rPr lang="zh-CN" altLang="en-US" smtClean="0"/>
            <a:t>调用非托管的动态链接库</a:t>
          </a:r>
          <a:endParaRPr lang="zh-CN" altLang="en-US"/>
        </a:p>
      </dgm:t>
    </dgm:pt>
    <dgm:pt modelId="{0257D38C-723A-4C40-9DF2-5D927BC206B8}" type="parTrans" cxnId="{217730A3-45EB-4694-B281-90B62DFCF873}">
      <dgm:prSet/>
      <dgm:spPr/>
      <dgm:t>
        <a:bodyPr/>
        <a:lstStyle/>
        <a:p>
          <a:endParaRPr lang="zh-CN" altLang="en-US"/>
        </a:p>
      </dgm:t>
    </dgm:pt>
    <dgm:pt modelId="{A661A4AF-8380-4E73-A9C6-DA674BE18E24}" type="sibTrans" cxnId="{217730A3-45EB-4694-B281-90B62DFCF873}">
      <dgm:prSet/>
      <dgm:spPr/>
      <dgm:t>
        <a:bodyPr/>
        <a:lstStyle/>
        <a:p>
          <a:endParaRPr lang="zh-CN" altLang="en-US"/>
        </a:p>
      </dgm:t>
    </dgm:pt>
    <dgm:pt modelId="{16A8B9D1-62F7-4F41-88EF-E7CCF8343858}">
      <dgm:prSet phldrT="[文本]"/>
      <dgm:spPr/>
      <dgm:t>
        <a:bodyPr/>
        <a:lstStyle/>
        <a:p>
          <a:pPr algn="l"/>
          <a:r>
            <a:rPr lang="en-US" altLang="zh-CN" smtClean="0"/>
            <a:t>DLL </a:t>
          </a:r>
          <a:r>
            <a:rPr lang="zh-CN" altLang="en-US" smtClean="0"/>
            <a:t>地狱问题</a:t>
          </a:r>
          <a:endParaRPr lang="zh-CN" altLang="en-US"/>
        </a:p>
      </dgm:t>
    </dgm:pt>
    <dgm:pt modelId="{5A3F481B-CB89-4B36-A73E-7F65DE2B6443}" type="parTrans" cxnId="{CEEADA02-3E96-41AB-A16A-3C07829C29C4}">
      <dgm:prSet/>
      <dgm:spPr/>
      <dgm:t>
        <a:bodyPr/>
        <a:lstStyle/>
        <a:p>
          <a:endParaRPr lang="zh-CN" altLang="en-US"/>
        </a:p>
      </dgm:t>
    </dgm:pt>
    <dgm:pt modelId="{07FEBA29-5C73-4D18-BCCE-C40093A9A398}" type="sibTrans" cxnId="{CEEADA02-3E96-41AB-A16A-3C07829C29C4}">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4035673-F57E-4B09-9D23-B9C1E0ED0AD0}" type="pres">
      <dgm:prSet presAssocID="{FCE9FD83-274E-4FE1-BF58-FAB216BAFAD7}" presName="composite" presStyleCnt="0"/>
      <dgm:spPr/>
    </dgm:pt>
    <dgm:pt modelId="{2B887BC6-55C2-4279-8C72-93BBB484D70B}" type="pres">
      <dgm:prSet presAssocID="{FCE9FD83-274E-4FE1-BF58-FAB216BAFAD7}" presName="imgShp" presStyleLbl="fgImgPlace1" presStyleIdx="0" presStyleCnt="6" custLinFactNeighborY="-3910"/>
      <dgm:spPr/>
    </dgm:pt>
    <dgm:pt modelId="{5BD8D945-0727-4AEE-910D-850B92E65FD4}" type="pres">
      <dgm:prSet presAssocID="{FCE9FD83-274E-4FE1-BF58-FAB216BAFAD7}" presName="txShp" presStyleLbl="node1" presStyleIdx="0" presStyleCnt="6">
        <dgm:presLayoutVars>
          <dgm:bulletEnabled val="1"/>
        </dgm:presLayoutVars>
      </dgm:prSet>
      <dgm:spPr/>
      <dgm:t>
        <a:bodyPr/>
        <a:lstStyle/>
        <a:p>
          <a:endParaRPr lang="zh-CN" altLang="en-US"/>
        </a:p>
      </dgm:t>
    </dgm:pt>
    <dgm:pt modelId="{CBB756D1-7B5D-46C5-B557-6BFF75EAD8BF}" type="pres">
      <dgm:prSet presAssocID="{D1687F4D-3C19-402B-BE60-771AAEC1BCD5}" presName="spacing" presStyleCnt="0"/>
      <dgm:spPr/>
    </dgm:pt>
    <dgm:pt modelId="{B76BEF27-5A1E-4F12-8517-0F52D241BD2A}" type="pres">
      <dgm:prSet presAssocID="{89F8C6A7-2A30-4740-AE99-B481F068F472}" presName="composite" presStyleCnt="0"/>
      <dgm:spPr/>
    </dgm:pt>
    <dgm:pt modelId="{EF82252F-DAC4-41BC-90B7-F66D33A0071B}" type="pres">
      <dgm:prSet presAssocID="{89F8C6A7-2A30-4740-AE99-B481F068F472}" presName="imgShp" presStyleLbl="fgImgPlace1" presStyleIdx="1" presStyleCnt="6"/>
      <dgm:spPr/>
    </dgm:pt>
    <dgm:pt modelId="{972E2A53-3A6A-4B79-B52E-D3360EE0419E}" type="pres">
      <dgm:prSet presAssocID="{89F8C6A7-2A30-4740-AE99-B481F068F472}" presName="txShp" presStyleLbl="node1" presStyleIdx="1" presStyleCnt="6" custLinFactNeighborX="584" custLinFactNeighborY="1507">
        <dgm:presLayoutVars>
          <dgm:bulletEnabled val="1"/>
        </dgm:presLayoutVars>
      </dgm:prSet>
      <dgm:spPr/>
      <dgm:t>
        <a:bodyPr/>
        <a:lstStyle/>
        <a:p>
          <a:endParaRPr lang="zh-CN" altLang="en-US"/>
        </a:p>
      </dgm:t>
    </dgm:pt>
    <dgm:pt modelId="{B731F9CB-DF8E-4B5D-BC54-14E36EBD1B5D}" type="pres">
      <dgm:prSet presAssocID="{FCE3D4EB-3EFC-4AE8-B9D9-6362566DE33C}" presName="spacing" presStyleCnt="0"/>
      <dgm:spPr/>
    </dgm:pt>
    <dgm:pt modelId="{942718E5-05D6-444F-A0B5-54A4C824FA5C}" type="pres">
      <dgm:prSet presAssocID="{65BA4E11-0ED3-4A59-B13F-2AEB9EB4672B}" presName="composite" presStyleCnt="0"/>
      <dgm:spPr/>
    </dgm:pt>
    <dgm:pt modelId="{1DA50A4F-A147-437A-8C7F-614494E35D96}" type="pres">
      <dgm:prSet presAssocID="{65BA4E11-0ED3-4A59-B13F-2AEB9EB4672B}" presName="imgShp" presStyleLbl="fgImgPlace1" presStyleIdx="2" presStyleCnt="6"/>
      <dgm:spPr/>
    </dgm:pt>
    <dgm:pt modelId="{48B9A961-5688-4E2E-8F34-5FB6F1FB39B3}" type="pres">
      <dgm:prSet presAssocID="{65BA4E11-0ED3-4A59-B13F-2AEB9EB4672B}" presName="txShp" presStyleLbl="node1" presStyleIdx="2" presStyleCnt="6" custLinFactNeighborX="584" custLinFactNeighborY="1507">
        <dgm:presLayoutVars>
          <dgm:bulletEnabled val="1"/>
        </dgm:presLayoutVars>
      </dgm:prSet>
      <dgm:spPr/>
      <dgm:t>
        <a:bodyPr/>
        <a:lstStyle/>
        <a:p>
          <a:endParaRPr lang="zh-CN" altLang="en-US"/>
        </a:p>
      </dgm:t>
    </dgm:pt>
    <dgm:pt modelId="{B69BED7C-11CA-4886-BFD0-FC0413C5852A}" type="pres">
      <dgm:prSet presAssocID="{0E0EF3AD-AF64-43BC-A0B6-9C002D6F1497}" presName="spacing" presStyleCnt="0"/>
      <dgm:spPr/>
    </dgm:pt>
    <dgm:pt modelId="{315166C7-B862-4205-B4D2-254333A9D018}" type="pres">
      <dgm:prSet presAssocID="{63A3FDAE-C218-43BB-8FCE-63AA2EA197FC}" presName="composite" presStyleCnt="0"/>
      <dgm:spPr/>
    </dgm:pt>
    <dgm:pt modelId="{45E55CAF-1AB6-471C-BA1E-8D529B7BDEB0}" type="pres">
      <dgm:prSet presAssocID="{63A3FDAE-C218-43BB-8FCE-63AA2EA197FC}" presName="imgShp" presStyleLbl="fgImgPlace1" presStyleIdx="3" presStyleCnt="6"/>
      <dgm:spPr/>
    </dgm:pt>
    <dgm:pt modelId="{2AD43D3F-B3E5-4989-9A47-C52C4F7F9EB9}" type="pres">
      <dgm:prSet presAssocID="{63A3FDAE-C218-43BB-8FCE-63AA2EA197FC}" presName="txShp" presStyleLbl="node1" presStyleIdx="3" presStyleCnt="6" custLinFactNeighborX="584" custLinFactNeighborY="1507">
        <dgm:presLayoutVars>
          <dgm:bulletEnabled val="1"/>
        </dgm:presLayoutVars>
      </dgm:prSet>
      <dgm:spPr/>
      <dgm:t>
        <a:bodyPr/>
        <a:lstStyle/>
        <a:p>
          <a:endParaRPr lang="zh-CN" altLang="en-US"/>
        </a:p>
      </dgm:t>
    </dgm:pt>
    <dgm:pt modelId="{EC60FEF5-CAA7-41FC-8A20-062F4EF77B34}" type="pres">
      <dgm:prSet presAssocID="{3EE6BF21-9922-43A3-86C3-0BEBBC75DE59}" presName="spacing" presStyleCnt="0"/>
      <dgm:spPr/>
    </dgm:pt>
    <dgm:pt modelId="{75656734-5273-46CA-A250-AA8507EAEAFA}" type="pres">
      <dgm:prSet presAssocID="{3D0FD0FA-C062-40B7-8359-3699EE236DB7}" presName="composite" presStyleCnt="0"/>
      <dgm:spPr/>
    </dgm:pt>
    <dgm:pt modelId="{2243E4B5-CB26-495C-B31D-D199FBABEA85}" type="pres">
      <dgm:prSet presAssocID="{3D0FD0FA-C062-40B7-8359-3699EE236DB7}" presName="imgShp" presStyleLbl="fgImgPlace1" presStyleIdx="4" presStyleCnt="6"/>
      <dgm:spPr/>
    </dgm:pt>
    <dgm:pt modelId="{C36BB39E-08F3-4978-97AF-F5ED50BAF4A3}" type="pres">
      <dgm:prSet presAssocID="{3D0FD0FA-C062-40B7-8359-3699EE236DB7}" presName="txShp" presStyleLbl="node1" presStyleIdx="4" presStyleCnt="6" custLinFactNeighborX="584" custLinFactNeighborY="1507">
        <dgm:presLayoutVars>
          <dgm:bulletEnabled val="1"/>
        </dgm:presLayoutVars>
      </dgm:prSet>
      <dgm:spPr/>
      <dgm:t>
        <a:bodyPr/>
        <a:lstStyle/>
        <a:p>
          <a:endParaRPr lang="zh-CN" altLang="en-US"/>
        </a:p>
      </dgm:t>
    </dgm:pt>
    <dgm:pt modelId="{19A254D7-02A4-4D1F-943C-ACE2112C3463}" type="pres">
      <dgm:prSet presAssocID="{A661A4AF-8380-4E73-A9C6-DA674BE18E24}" presName="spacing" presStyleCnt="0"/>
      <dgm:spPr/>
    </dgm:pt>
    <dgm:pt modelId="{7E9555E2-2BE3-41D4-A463-263EC20D93EC}" type="pres">
      <dgm:prSet presAssocID="{16A8B9D1-62F7-4F41-88EF-E7CCF8343858}" presName="composite" presStyleCnt="0"/>
      <dgm:spPr/>
    </dgm:pt>
    <dgm:pt modelId="{53227D19-6C4B-4122-8085-41BF1FE4CE73}" type="pres">
      <dgm:prSet presAssocID="{16A8B9D1-62F7-4F41-88EF-E7CCF8343858}" presName="imgShp" presStyleLbl="fgImgPlace1" presStyleIdx="5" presStyleCnt="6"/>
      <dgm:spPr/>
    </dgm:pt>
    <dgm:pt modelId="{3203FC2B-C206-412D-83B8-4CD205DB62DA}" type="pres">
      <dgm:prSet presAssocID="{16A8B9D1-62F7-4F41-88EF-E7CCF8343858}" presName="txShp" presStyleLbl="node1" presStyleIdx="5" presStyleCnt="6" custLinFactNeighborX="584" custLinFactNeighborY="1507">
        <dgm:presLayoutVars>
          <dgm:bulletEnabled val="1"/>
        </dgm:presLayoutVars>
      </dgm:prSet>
      <dgm:spPr/>
      <dgm:t>
        <a:bodyPr/>
        <a:lstStyle/>
        <a:p>
          <a:endParaRPr lang="zh-CN" altLang="en-US"/>
        </a:p>
      </dgm:t>
    </dgm:pt>
  </dgm:ptLst>
  <dgm:cxnLst>
    <dgm:cxn modelId="{F1A0BFFC-BACE-4C28-AA57-1FD0FF1F4BFF}" srcId="{C0DAA090-DC2F-4A5B-84CF-FE23997C0F8D}" destId="{89F8C6A7-2A30-4740-AE99-B481F068F472}" srcOrd="1" destOrd="0" parTransId="{C2BF8A48-B373-4C22-AAA9-FD4B0629511C}" sibTransId="{FCE3D4EB-3EFC-4AE8-B9D9-6362566DE33C}"/>
    <dgm:cxn modelId="{418168D6-2809-41B7-B399-9F1C1A8703FE}" type="presOf" srcId="{63A3FDAE-C218-43BB-8FCE-63AA2EA197FC}" destId="{2AD43D3F-B3E5-4989-9A47-C52C4F7F9EB9}" srcOrd="0" destOrd="0" presId="urn:microsoft.com/office/officeart/2005/8/layout/vList3"/>
    <dgm:cxn modelId="{C8CCC3BB-E109-4986-8204-CF2D209D3873}" srcId="{C0DAA090-DC2F-4A5B-84CF-FE23997C0F8D}" destId="{65BA4E11-0ED3-4A59-B13F-2AEB9EB4672B}" srcOrd="2" destOrd="0" parTransId="{4A2DDEB3-BA45-42D9-B9C2-ABC2FBE1135F}" sibTransId="{0E0EF3AD-AF64-43BC-A0B6-9C002D6F1497}"/>
    <dgm:cxn modelId="{6E103369-BAD2-4BC9-AFDC-1170F6BF1220}" type="presOf" srcId="{89F8C6A7-2A30-4740-AE99-B481F068F472}" destId="{972E2A53-3A6A-4B79-B52E-D3360EE0419E}" srcOrd="0" destOrd="0" presId="urn:microsoft.com/office/officeart/2005/8/layout/vList3"/>
    <dgm:cxn modelId="{5803D7B8-30CE-465D-9088-B24B7D9076F8}" type="presOf" srcId="{3D0FD0FA-C062-40B7-8359-3699EE236DB7}" destId="{C36BB39E-08F3-4978-97AF-F5ED50BAF4A3}" srcOrd="0" destOrd="0" presId="urn:microsoft.com/office/officeart/2005/8/layout/vList3"/>
    <dgm:cxn modelId="{73D216DF-F5F0-4219-8526-0DEBAF0B918F}" type="presOf" srcId="{65BA4E11-0ED3-4A59-B13F-2AEB9EB4672B}" destId="{48B9A961-5688-4E2E-8F34-5FB6F1FB39B3}" srcOrd="0" destOrd="0" presId="urn:microsoft.com/office/officeart/2005/8/layout/vList3"/>
    <dgm:cxn modelId="{393FC891-2751-4BD9-AB21-BD03CC5C99EF}" type="presOf" srcId="{FCE9FD83-274E-4FE1-BF58-FAB216BAFAD7}" destId="{5BD8D945-0727-4AEE-910D-850B92E65FD4}" srcOrd="0" destOrd="0" presId="urn:microsoft.com/office/officeart/2005/8/layout/vList3"/>
    <dgm:cxn modelId="{CEEADA02-3E96-41AB-A16A-3C07829C29C4}" srcId="{C0DAA090-DC2F-4A5B-84CF-FE23997C0F8D}" destId="{16A8B9D1-62F7-4F41-88EF-E7CCF8343858}" srcOrd="5" destOrd="0" parTransId="{5A3F481B-CB89-4B36-A73E-7F65DE2B6443}" sibTransId="{07FEBA29-5C73-4D18-BCCE-C40093A9A398}"/>
    <dgm:cxn modelId="{217730A3-45EB-4694-B281-90B62DFCF873}" srcId="{C0DAA090-DC2F-4A5B-84CF-FE23997C0F8D}" destId="{3D0FD0FA-C062-40B7-8359-3699EE236DB7}" srcOrd="4" destOrd="0" parTransId="{0257D38C-723A-4C40-9DF2-5D927BC206B8}" sibTransId="{A661A4AF-8380-4E73-A9C6-DA674BE18E24}"/>
    <dgm:cxn modelId="{A9A35016-3004-4908-9D5A-EBEA9CC3DABB}" type="presOf" srcId="{C0DAA090-DC2F-4A5B-84CF-FE23997C0F8D}" destId="{DDE2EFAC-FD0A-43B9-9885-8F584F8B2687}" srcOrd="0" destOrd="0" presId="urn:microsoft.com/office/officeart/2005/8/layout/vList3"/>
    <dgm:cxn modelId="{C7D2E521-9955-4C75-B1C7-758B73CC14A5}" srcId="{C0DAA090-DC2F-4A5B-84CF-FE23997C0F8D}" destId="{FCE9FD83-274E-4FE1-BF58-FAB216BAFAD7}" srcOrd="0" destOrd="0" parTransId="{F9449AD9-D99C-4A49-90FE-2D501A18088C}" sibTransId="{D1687F4D-3C19-402B-BE60-771AAEC1BCD5}"/>
    <dgm:cxn modelId="{F2278563-4420-4FBF-95CB-9FB25589A931}" srcId="{C0DAA090-DC2F-4A5B-84CF-FE23997C0F8D}" destId="{63A3FDAE-C218-43BB-8FCE-63AA2EA197FC}" srcOrd="3" destOrd="0" parTransId="{F12AB1FA-DD00-44D1-ABA7-73EA46F30853}" sibTransId="{3EE6BF21-9922-43A3-86C3-0BEBBC75DE59}"/>
    <dgm:cxn modelId="{35684B98-98A2-47D7-94F9-2708932401DE}" type="presOf" srcId="{16A8B9D1-62F7-4F41-88EF-E7CCF8343858}" destId="{3203FC2B-C206-412D-83B8-4CD205DB62DA}" srcOrd="0" destOrd="0" presId="urn:microsoft.com/office/officeart/2005/8/layout/vList3"/>
    <dgm:cxn modelId="{138232B3-2363-4B4D-B1E3-909118B8AF1E}" type="presParOf" srcId="{DDE2EFAC-FD0A-43B9-9885-8F584F8B2687}" destId="{04035673-F57E-4B09-9D23-B9C1E0ED0AD0}" srcOrd="0" destOrd="0" presId="urn:microsoft.com/office/officeart/2005/8/layout/vList3"/>
    <dgm:cxn modelId="{079CD186-3EEE-421A-9C4D-DE3CE0CB13A9}" type="presParOf" srcId="{04035673-F57E-4B09-9D23-B9C1E0ED0AD0}" destId="{2B887BC6-55C2-4279-8C72-93BBB484D70B}" srcOrd="0" destOrd="0" presId="urn:microsoft.com/office/officeart/2005/8/layout/vList3"/>
    <dgm:cxn modelId="{B03B0C99-4036-4FBE-A82D-0A3B682300F3}" type="presParOf" srcId="{04035673-F57E-4B09-9D23-B9C1E0ED0AD0}" destId="{5BD8D945-0727-4AEE-910D-850B92E65FD4}" srcOrd="1" destOrd="0" presId="urn:microsoft.com/office/officeart/2005/8/layout/vList3"/>
    <dgm:cxn modelId="{F69BB926-431D-4ECA-9496-553CD9CE8476}" type="presParOf" srcId="{DDE2EFAC-FD0A-43B9-9885-8F584F8B2687}" destId="{CBB756D1-7B5D-46C5-B557-6BFF75EAD8BF}" srcOrd="1" destOrd="0" presId="urn:microsoft.com/office/officeart/2005/8/layout/vList3"/>
    <dgm:cxn modelId="{8721962E-4001-41B4-94EB-27DD34044F3B}" type="presParOf" srcId="{DDE2EFAC-FD0A-43B9-9885-8F584F8B2687}" destId="{B76BEF27-5A1E-4F12-8517-0F52D241BD2A}" srcOrd="2" destOrd="0" presId="urn:microsoft.com/office/officeart/2005/8/layout/vList3"/>
    <dgm:cxn modelId="{6C2D3AC5-798B-4560-BE21-676A3FB795E3}" type="presParOf" srcId="{B76BEF27-5A1E-4F12-8517-0F52D241BD2A}" destId="{EF82252F-DAC4-41BC-90B7-F66D33A0071B}" srcOrd="0" destOrd="0" presId="urn:microsoft.com/office/officeart/2005/8/layout/vList3"/>
    <dgm:cxn modelId="{CB24CA9F-843E-49B3-B4A2-1989EEAEB927}" type="presParOf" srcId="{B76BEF27-5A1E-4F12-8517-0F52D241BD2A}" destId="{972E2A53-3A6A-4B79-B52E-D3360EE0419E}" srcOrd="1" destOrd="0" presId="urn:microsoft.com/office/officeart/2005/8/layout/vList3"/>
    <dgm:cxn modelId="{DF899F3C-75B5-4729-8F15-DCCC2C6F4A63}" type="presParOf" srcId="{DDE2EFAC-FD0A-43B9-9885-8F584F8B2687}" destId="{B731F9CB-DF8E-4B5D-BC54-14E36EBD1B5D}" srcOrd="3" destOrd="0" presId="urn:microsoft.com/office/officeart/2005/8/layout/vList3"/>
    <dgm:cxn modelId="{632FE498-40CA-4733-8E41-7EE869AF38C0}" type="presParOf" srcId="{DDE2EFAC-FD0A-43B9-9885-8F584F8B2687}" destId="{942718E5-05D6-444F-A0B5-54A4C824FA5C}" srcOrd="4" destOrd="0" presId="urn:microsoft.com/office/officeart/2005/8/layout/vList3"/>
    <dgm:cxn modelId="{D6EA9374-89BD-4D17-A476-82E201C71B02}" type="presParOf" srcId="{942718E5-05D6-444F-A0B5-54A4C824FA5C}" destId="{1DA50A4F-A147-437A-8C7F-614494E35D96}" srcOrd="0" destOrd="0" presId="urn:microsoft.com/office/officeart/2005/8/layout/vList3"/>
    <dgm:cxn modelId="{14314332-A049-4C5F-8F45-E79BE353A86A}" type="presParOf" srcId="{942718E5-05D6-444F-A0B5-54A4C824FA5C}" destId="{48B9A961-5688-4E2E-8F34-5FB6F1FB39B3}" srcOrd="1" destOrd="0" presId="urn:microsoft.com/office/officeart/2005/8/layout/vList3"/>
    <dgm:cxn modelId="{D7035B46-9AE4-43D8-853A-AB85C559577F}" type="presParOf" srcId="{DDE2EFAC-FD0A-43B9-9885-8F584F8B2687}" destId="{B69BED7C-11CA-4886-BFD0-FC0413C5852A}" srcOrd="5" destOrd="0" presId="urn:microsoft.com/office/officeart/2005/8/layout/vList3"/>
    <dgm:cxn modelId="{605EDFC4-EBAE-4D79-8098-8019B18BFB5A}" type="presParOf" srcId="{DDE2EFAC-FD0A-43B9-9885-8F584F8B2687}" destId="{315166C7-B862-4205-B4D2-254333A9D018}" srcOrd="6" destOrd="0" presId="urn:microsoft.com/office/officeart/2005/8/layout/vList3"/>
    <dgm:cxn modelId="{48CC5D2A-6C9B-4110-A7AB-2A2EB0D66C0A}" type="presParOf" srcId="{315166C7-B862-4205-B4D2-254333A9D018}" destId="{45E55CAF-1AB6-471C-BA1E-8D529B7BDEB0}" srcOrd="0" destOrd="0" presId="urn:microsoft.com/office/officeart/2005/8/layout/vList3"/>
    <dgm:cxn modelId="{AC73EBFA-29C3-4E0F-9C61-C0C91590BC38}" type="presParOf" srcId="{315166C7-B862-4205-B4D2-254333A9D018}" destId="{2AD43D3F-B3E5-4989-9A47-C52C4F7F9EB9}" srcOrd="1" destOrd="0" presId="urn:microsoft.com/office/officeart/2005/8/layout/vList3"/>
    <dgm:cxn modelId="{E1EFCDAB-19E0-459E-8E60-4A08168275F1}" type="presParOf" srcId="{DDE2EFAC-FD0A-43B9-9885-8F584F8B2687}" destId="{EC60FEF5-CAA7-41FC-8A20-062F4EF77B34}" srcOrd="7" destOrd="0" presId="urn:microsoft.com/office/officeart/2005/8/layout/vList3"/>
    <dgm:cxn modelId="{7938B3B7-43FC-42D1-A68E-1905B9CFE1B3}" type="presParOf" srcId="{DDE2EFAC-FD0A-43B9-9885-8F584F8B2687}" destId="{75656734-5273-46CA-A250-AA8507EAEAFA}" srcOrd="8" destOrd="0" presId="urn:microsoft.com/office/officeart/2005/8/layout/vList3"/>
    <dgm:cxn modelId="{942C6120-98CD-4D03-B16C-5D912BCF7694}" type="presParOf" srcId="{75656734-5273-46CA-A250-AA8507EAEAFA}" destId="{2243E4B5-CB26-495C-B31D-D199FBABEA85}" srcOrd="0" destOrd="0" presId="urn:microsoft.com/office/officeart/2005/8/layout/vList3"/>
    <dgm:cxn modelId="{EE7B7DE2-E94F-4734-86C6-25620D7E3248}" type="presParOf" srcId="{75656734-5273-46CA-A250-AA8507EAEAFA}" destId="{C36BB39E-08F3-4978-97AF-F5ED50BAF4A3}" srcOrd="1" destOrd="0" presId="urn:microsoft.com/office/officeart/2005/8/layout/vList3"/>
    <dgm:cxn modelId="{0B1C9C91-C744-48E0-9825-09C32F710A06}" type="presParOf" srcId="{DDE2EFAC-FD0A-43B9-9885-8F584F8B2687}" destId="{19A254D7-02A4-4D1F-943C-ACE2112C3463}" srcOrd="9" destOrd="0" presId="urn:microsoft.com/office/officeart/2005/8/layout/vList3"/>
    <dgm:cxn modelId="{7705F544-6D6A-424F-8C1F-6770543E8668}" type="presParOf" srcId="{DDE2EFAC-FD0A-43B9-9885-8F584F8B2687}" destId="{7E9555E2-2BE3-41D4-A463-263EC20D93EC}" srcOrd="10" destOrd="0" presId="urn:microsoft.com/office/officeart/2005/8/layout/vList3"/>
    <dgm:cxn modelId="{E0694F73-CEED-454F-AFB0-AAADD2AF160D}" type="presParOf" srcId="{7E9555E2-2BE3-41D4-A463-263EC20D93EC}" destId="{53227D19-6C4B-4122-8085-41BF1FE4CE73}" srcOrd="0" destOrd="0" presId="urn:microsoft.com/office/officeart/2005/8/layout/vList3"/>
    <dgm:cxn modelId="{410B3364-8250-42EC-8608-31BCF81DA573}" type="presParOf" srcId="{7E9555E2-2BE3-41D4-A463-263EC20D93EC}" destId="{3203FC2B-C206-412D-83B8-4CD205DB62D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280" units="cm"/>
          <inkml:channel name="Y" type="integer" max="960" units="cm"/>
          <inkml:channel name="T" type="integer" max="2.14748E9" units="dev"/>
        </inkml:traceFormat>
        <inkml:channelProperties>
          <inkml:channelProperty channel="X" name="resolution" value="37.75811" units="1/cm"/>
          <inkml:channelProperty channel="Y" name="resolution" value="37.79528" units="1/cm"/>
          <inkml:channelProperty channel="T" name="resolution" value="1" units="1/dev"/>
        </inkml:channelProperties>
      </inkml:inkSource>
      <inkml:timestamp xml:id="ts0" timeString="2016-04-08T03:31:07.241"/>
    </inkml:context>
    <inkml:brush xml:id="br0">
      <inkml:brushProperty name="width" value="0.05292" units="cm"/>
      <inkml:brushProperty name="height" value="0.05292" units="cm"/>
      <inkml:brushProperty name="color" value="#FF0000"/>
    </inkml:brush>
  </inkml:definitions>
  <inkml:trace contextRef="#ctx0" brushRef="#br0">12806 6588 0,'26'0'78,"1"0"47,-1 0-125,1 0 47,-1 0-31,1 0-16,-1 0 15,-26 27 1,27-27-16,-1 0 31,0 0-31,1 0 16,-1 0-1,1 0-15,-27 26 16,26-26-16,1 0 0,-1 0 0,1 0 16,26 0-16,-27 0 31,0 0-16,1 0 1,-1 0-16,1 0 16,-1 0-16,1 0 15,-1 0-15,1 0 63,-1 0-63,1 0 0,-1 0 15,27 0-15,0 0 0,-27 0 0,1 0 16,-1 0-16,1 0 16,-1 0 140,1 0 16,26 0-172,-1 0 15,28 0-15,-54 0 16,1 0 125,-1 0-141,54 0 15,25 0-15,-52 0 0,0 0 16,53 0-16,-79 0 16,25 0-16,-25 0 46,-1 0-30,1 0 0,-1 0-16,1 0 0,-1 0 0,27 0 15,-26 0-15,-1 0 0,27 0 0,-27 0 16,1 0-16,-1 0 0,1 0 16,-1 0 30,1 0-30,-1 0-16,1 0 16,-1 0-16,1 0 15,-1 0-15,0 0 0,27 0 16,-26 0-16,-1 0 0,1 0 0,-1 0 16,1 0-16,-1 0 46,1 0-14,26 0-17,-27 0-15,0 0 16,1 0-16,-1 0 0,1 0 16,-1 0-16,1 0 15,-1 0-15,1 0 16,-1 0-16,1 0 15,-1 0 1,0 0-16,1 0 16,-1 0-16,1 0 15,26 0-15,-27 0 0,1 0 16,-1-26-16,53 26 0,-52 0 16,-1 0-16,1 0 15,-27-27-15,26 27 16,1 0 15,-1 0-31,1 0 0,-1 0 16,1-26-1,-1 26 1,1 0 0,-1 0 15,0 0-16,1 0 1,26-27-16,-53 1 16,53 26-16,-27 0 31,1 0-15,-1 0 62,1 0-63,-1 0 32,-26-27-31,27 27 31,-1 0 0,0 0-32,1 0 48,-1 0-16,1 0-1,-1 0-46,1 0 63,-1 0-32,1 0-15,-1 0 31,1 0-16,-1 0 16,0 0 0,1 0-16,-1 0 0,1 0 63,-1 0-63,1 0 0,-1 0-31,1 0 32,-1 0-32,27 0 15,0 0-15,0-53 0,0 27 0,-27 26 16</inkml:trace>
  <inkml:trace contextRef="#ctx0" brushRef="#br0" timeOffset="15632.5678">12806 6456 0,'26'0'47,"1"0"-16,-1 0-31,1 0 125,-1 0-125,1 0 0,-1 0 15,1 0 1,-1 0 0,0 0 46,1 0-62,-1 0 0,1 0 16,-1 0-16,1 0 0,-1 0 15,1 0 1,-1 0-16,1 0 0,25 0 0,-25 0 16,26 0-16,-27 0 0,27 0 0,-26 0 15,-1 0-15,1 0 0,25 0 0,1 0 16,-26 0-16,-1 0 141,27 0-126,0 0-15,27 0 0,-28 0 16,28 0-16,-1 0 0,-52 0 15,52 0-15,-52 0 219,-1 0 0,27 0-203,0 0-16,-27 0 0,1 0 78,-1 0 62,1 0-77,-1 0-63,1 0 0,-1-27 15,0 27-15,27-26 0,0 26 0,-26 0 16,26 0-16,0 0 0,-1 0 16,-25 0-16,-1 0 218,27 0-202,27 0-16,-1 0 0,53 0 0,1 0 16,52-27-16,106 1 0,-185 26 15,-27 0-15,-26 0 0,53 0 0,-80 0 141,1 0-63,79 0-78,-27-26 16,106 26-16,-132 0 15,79 0-15,-105 0 16,-1 0-16,1 0 16,-1 0 77,1 0-61,-1 0-17,-26-27 16,27 27-31,-1 0 16,1 0 0,-1 0-1,0 0 1,1 0-16,-1 0 31,1 0 16</inkml:trace>
  <inkml:trace contextRef="#ctx0" brushRef="#br0" timeOffset="19517.4919">17621 6429 0,'80'0'141,"25"0"-141,1 0 0,-53 0 15,0 0-15,79 0 16,-105 0-16,26 0 0,26 0 15,-52 0-15,26-26 0,-27 26 0,27 0 0,-27 0 16,27 0-16,-26 0 16,-1 0-16,1 0 0,-1 0 0,1 0 15,-1 0-15,0 0 16,1 0-16,-1 0 16,1 0-16,-1 0 109,1 0-93,-1 0-16,1 0 0,-1 0 0,1 0 15,26 0-15,-1 0 0,-25 0 0,26 0 16,-27 0-16,27 0 0,0 0 15,-26 0-15,-1 0 79,27 0-64,0 0-15,-27 0 0,54 0 0,-27 0 31,26 0-31,-26 0 0,26 0 0,-26 0 16,0 0-16,-26 0 0,-1 0 0,27 0 0,-27 0 16,1 0-16,26 0 0,-27 0 15,1 0-15,-1-27 78,27 27-62,26 0 0,1 0-16,-27 0 0,106 0 15,-80 0-15,0 0 0,-26 0 0,0 0 16,-26 0 0,-1 0-16,0 0 0,1 0 15,-1 0-15,1 0 47,26 0-31,-27 0-16,54 0 15,-1 0-15,0 0 0,1 0 0,-1 0 16,-26 0-16,53 0 0,-80 0 0,1 0 16,52 0-16,-52 0 15,-1 0 1,27 0-16,-27 0 15,80 0-15,-53 0 16,0 0-16,0 0 0,0 0 16,-27 0-16,27 0 0,-26 0 15,-1 0 63,1 0-15,-1 0 78,1 0-48,-1 0-93,0 0 16,1 0 0,-1 0 30,1 0-30,-1 0 15,1 0 16,-27-26-47,26 26 31,1 0 1,-1 0-1,-52-26 110</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960" units="cm"/>
          <inkml:channel name="T" type="integer" max="2.14748E9" units="dev"/>
        </inkml:traceFormat>
        <inkml:channelProperties>
          <inkml:channelProperty channel="X" name="resolution" value="37.75811" units="1/cm"/>
          <inkml:channelProperty channel="Y" name="resolution" value="37.79528" units="1/cm"/>
          <inkml:channelProperty channel="T" name="resolution" value="1" units="1/dev"/>
        </inkml:channelProperties>
      </inkml:inkSource>
      <inkml:timestamp xml:id="ts0" timeString="2016-04-08T03:33:38.353"/>
    </inkml:context>
    <inkml:brush xml:id="br0">
      <inkml:brushProperty name="width" value="0.05292" units="cm"/>
      <inkml:brushProperty name="height" value="0.05292" units="cm"/>
      <inkml:brushProperty name="color" value="#FF0000"/>
    </inkml:brush>
  </inkml:definitions>
  <inkml:trace contextRef="#ctx0" brushRef="#br0">3519 8070 0,'26'0'32,"1"0"-17,-1 0 17,1 0-32,26 0 0,-27 0 15,54 0-15,-28 0 16,-25 0-16,26 0 0,0 0 0,106-27 15,-80 27-15,27 0 0,-53 0 16,0 0-16,-27 0 0,0 0 16,27 0-16,0 0 0,-26 0 0,-1 0 31,1 0-31,26 0 0,-27 0 0,0 0 0,27 0 16,-26 0-16,26 0 0,-27 0 15,1 0-15,-1 0 16,1 0-16,-1 0 0,1 0 15,-1 0-15,0 0 0,1 0 0,-1 0 16,27 0-16,-26 0 16,-1 0-16,27 27 0,-26-27 15,-1 0-15,1 0 0,-1 0 0,27 0 16,-27 0-16,27 0 16,-26 0-16,-1 0 15,1 0-15,-1 0 0,27 0 0,-27 0 16,27 0-16,-26 0 15,52-27-15,-52 27 0,-1 0 16,27 0-16,0-26 16,-27 26-16,1 0 0,-1 0 31,1 0-31,-27-27 16,26 27-16,1 0 0,-1 0 15,1 0-15,-1 0 0,1 0 16,-1 0-16,0 0 0,1 0 0,-1 0 15,27 0-15,-26-26 0,-1 26 0,27 0 16,0 0-16,-26 0 0,-1 0 0,27 0 16,0 0-16,-27 0 0,1 0 0,26 0 0,0 0 15,-27-26-15,0 26 0,27 0 0,-26 0 16,-1-27-16,1 27 0,-1 0 0,1 0 0,-1 0 16,27 0-16,-27 0 15,1 0-15,-1 0 0,1 0 16,-1 0-16,1 0 15,-1 0-15,1 0 16,-1 0 0,27 0-16,-26 0 0,-1 0 15,0 0-15,1 0 0,-1-26 0,1 26 16,-1 0-16,27 0 16,-26 0-1,26 0-15,-27 0 0,27 0 16,-27 0-16,1 0 15,26-27-15,-27 27 16,27 0-16,-26 0 16,26 0-16,-27 0 0,80 0 15,-80 0 1,54 0-16,-54 0 0,27 0 16,0 0-16,-27 0 0,1 0 0,26 0 15,0 0-15,0 0 0,-27 0 0,1 0 16,105 0-16,-106 0 0,80 0 15,-53 0 1,0 0-16,0 0 0,26 0 0,1 0 0,-27 0 16,26 0-16,-26 0 0,26 0 0,-26 0 15,26 0-15,-26 0 0,0 0 16,0 0 0,53 0-16,-27 0 0,-26 0 0,0 0 15,53 0-15,-79 0 0,78 0 16,-78 0-1,-1 0-15,1 0 0,52 0 0,-52 0 0,131 0 16,-105 0-16,27-26 16,-27 26-16,26-27 0,-26 27 15,0-26-15,0 26 0,26 0 0,0 0 0,-26-27 16,80 27-16,-80 0 16,26 0-16,0-26 0,1 26 15,-27 0-15,52 0 16,-25-27-16,26 27 15,-27 0-15,-53 0 16,107 0-16,-80 0 0,0 0 16,52 0-16,-52 0 0,-26 0 0,79 0 31,-53 0-15,-27 0-16,1 0 0,52 0 15,-53 0-15,54 0 16,-54 0-1,27 0-15,-26 0 16,52 0-16,-26 0 16,-27 0-16,54 0 15,-54 0-15,53 0 16,-26 0-16,0 0 16,-26 0-16,52 0 15,-52 0-15,-1 0 16,1 0-1,-1 0-15,0 0 16,27 0 0,-26 0-16,-1 0 0,80 0 15,-79 0-15,78 0 16,-78 0-16,-1 27 16,54-27-16,-54 0 0,27 26 0,0-26 15,-27 0-15,1 0 0,26 0 16,0 0-16,0 0 15,-27 0-15,27 0 16,-53 27-16,79-27 16,-52 0-16,-1 0 15,1 0-15,-1 0 0,1 0 16,-1 0-16,27 26 0,-26-26 16,-1 0-16,0 0 0,54 0 15,-54 0 1,27 0-16,-26 0 15,26 0-15,-27 0 16,1 0-16,-1 0 16,0 0-16,27 0 0,-26 0 0,-1 0 0,54 27 15,-54-27-15,27 0 16,-27 0-16,1 0 16,-1 0-1</inkml:trace>
  <inkml:trace contextRef="#ctx0" brushRef="#br0" timeOffset="4191.6151">15716 8017 0,'27'0'94,"-1"0"-78,1 0-1,-1 0 1,1 0 15,-1 0-31,0 0 63,1 0-48,-1 0 1,1 0-16,-1 0 16,1 0-1,-1 0 1,1 0-1,-1 0 1,1 0 0,-1 0-16,-26 26 15,26-26 1,1 0 0,-1 0-1,1 0-15,-1 0 16,1 0-1,-1 0 1</inkml:trace>
  <inkml:trace contextRef="#ctx0" brushRef="#br0" timeOffset="11423.3205">3863 6562 0,'53'0'187,"53"0"-187,-27 0 0,0 0 0,1 0 16,26 0-16,-1 0 0,-25 0 0,-1 0 16,27 0-16,-27 0 0,27 0 0,-26 0 31,25 0-31,1 0 0,0 0 0,0 0 0,0 0 15,-27 0-15,1 0 0,-1 0 0,0 0 16,1 0-16,-1 0 0,-26 0 0,53 0 16,-53 0-16,0 0 0,-27 0 0,27-27 15,26 27-15,-26 0 0,-26 0 0,26-26 16,0 26-16,0 0 0,-1 0 0,1 0 16,0 0-16,0-27 0,-26 27 0,78-26 15,-52 26-15,0 0 0,0 0 0,-26 0 16,-1 0-16,1-27 0,-1 27 15,27 0-15,-27 0 16,54 0-16,-54 0 16,54-26-16,-54 26 15,106 0-15,-105 0 16,26 0-16,26 0 0,-52 0 0,26 0 31,-27 0-31,27 0 0,-27 0 16,54 0-16,-54 0 15,54 0-15,-54 0 16,27-27-16,-27 27 16,54 0-16,-54 0 15,1 0-15,52 0 0,-53 0 0,1 0 16,52 0 0,-52 0-16,26 0 0,-27 0 15,1 0-15,-1 0 0,1 0 16,-1 0-16,27 0 0,-27 0 15,27 0-15,-26 0 16,-1 0-16,1 0 0,26 0 0,-27 0 16,1 0-16,-1 0 0,27 0 0,-27 0 0,1 0 15,52 0-15,-26 0 16,-26 0-16,-1 0 0,0 0 0,1 0 16,-1 0-16,1 0 0,-1 0 31,1 0-16,-1 0-15,1 0 0,-1 0 0,1 0 16,-1 0-16,0 0 0,1 0 16,-1 0-16,1 0 0,52 0 15,-52 0-15,26 0 0,0 27 0,-27-27 16,53 26-16,-52-26 16,-1 0-16,1 0 0,26 0 15,-27 0 1,1 0-16,26 0 0,-27 0 0,0 27 15,27-27-15,-26 0 0,52 0 16,1 0-16,-28 0 16,28 0-16,-54 26 15,27-26-15,0 0 16,-26 0-16,-1 0 0,0 0 0,1 0 16,52 0-16,-26 0 0,-26 0 31,52 0-31,-52 0 0,25 0 15,28 0-15,-54 0 16,54 0-16,-54 0 16,54 0-16,-54 0 15,0 0-15,54 0 0,-54 0 16,133 0-16,-133 0 0,27 0 16,27 0-16,-1 0 0,-26 0 15,106 0-15,-106 0 16,0 0-16,0 0 0,26 0 0,0 0 15,-26 0-15,27 0 0,-27 0 0,26 0 0,-26 0 16,79 0-16,-53 0 16,-26 0-16,27 0 0,-1 0 0,0 0 0,-26 0 15,27 0-15,52 0 0,-53 0 16,27 27-16,27-27 0,-80 0 16,26 26-16,-26-26 0,26 0 0,-26 0 31,132 0-31,-132 0 15,27 0-15,52 27 0,-106-27 16,27 0-16,27 0 0,-54 0 0,1 0 16,25 0-16,-25 0 0,-1 0 15,27 0-15,0 0 16,27 0-16,-54 0 16,80 0-16,-53 26 15,-27-26-15,80 0 0,-53 0 0,-27 0 16,54 0-16,-27 0 0,-27 0 15,80 0-15,-53 0 16,0 0-16,-27 0 16,54 0-16,-54 0 0,27 0 0,-26 0 15,131 0-15,-131 0 16,26-26-16,26 26 0,0 0 0,-26 0 16,27 0-1,-27 0-15,0 0 0,-1 0 0,28-27 16,-27 27-16,26 0 0,-26 0 0,26 0 15,-26 0-15,27 0 0,-27 0 0,0 0 16,-1 0-16,1 0 0,0 0 16,0-26-16,27 26 0,-54 0 15,27 0-15,0 0 0,0 0 16,0 0-16,0 0 0,0 0 16,-27 0-16,133 0 0,-106 0 15,26 0-15,-53 0 16,54 0-16,-54 0 15,54 0-15,-54 0 16,27-27-16,-26 27 16,52 0-16,-26 0 15,-27 0-15,80 0 0,-79 0 16,131 0-16,-105 0 16,53 0-16,-27 0 15,107-26-15,-107 26 31,-26 0-31,53 0 0,-53 0 16,0-27-16,26 27 0,-26 0 0,0 0 16,79 0-16,-105 0 15,105 0-15,-106-26 16,27 26-16,0-27 16,0 27-16,-26 0 15,-1 0-15,0 0 0,1 0 16,-1 0-16,1 0 0,26 0 15,-27 0-15,1 0 0,-1 0 0,27 0 0,-27 0 16,27 0-16,-26 0 0,52 0 16,-52 0-16,-1 0 0,1 0 0,26 0 15,-27 0-15,0 0 0,1 0 0,-1 0 16,27 0 0,-26 0-1,-1 0-15,1 0 0,-1 0 0,1 0 16,-1 0-16,1 0 15,-1 0-15,27 0 0,-27 0 16,27 27-16,-26-27 16,52 26-16,-52-26 15,-1 0-15,0 27 125,80-1-125,-53 1 16,-26-1-16,-1-26 0,27 0 0,-53 27 31,26-27-31,1 0 0,-27 26 16,26-26-16,1 0 15,-27 27 1,26-27 0,1 0 46</inkml:trace>
</inkml:ink>
</file>

<file path=ppt/ink/ink3.xml><?xml version="1.0" encoding="utf-8"?>
<inkml:ink xmlns:inkml="http://www.w3.org/2003/InkML">
  <inkml:definitions>
    <inkml:context xml:id="ctx0">
      <inkml:inkSource xml:id="inkSrc0">
        <inkml:traceFormat>
          <inkml:channel name="X" type="integer" max="1280" units="cm"/>
          <inkml:channel name="Y" type="integer" max="960" units="cm"/>
          <inkml:channel name="T" type="integer" max="2.14748E9" units="dev"/>
        </inkml:traceFormat>
        <inkml:channelProperties>
          <inkml:channelProperty channel="X" name="resolution" value="37.75811" units="1/cm"/>
          <inkml:channelProperty channel="Y" name="resolution" value="37.79528" units="1/cm"/>
          <inkml:channelProperty channel="T" name="resolution" value="1" units="1/dev"/>
        </inkml:channelProperties>
      </inkml:inkSource>
      <inkml:timestamp xml:id="ts0" timeString="2016-04-08T03:34:13.940"/>
    </inkml:context>
    <inkml:brush xml:id="br0">
      <inkml:brushProperty name="width" value="0.05292" units="cm"/>
      <inkml:brushProperty name="height" value="0.05292" units="cm"/>
      <inkml:brushProperty name="color" value="#FF0000"/>
    </inkml:brush>
  </inkml:definitions>
  <inkml:trace contextRef="#ctx0" brushRef="#br0">14340 5133 0,'27'0'172,"26"0"-156,0 0-16,26 0 0,-26 0 0,26 0 16,-52 0-16,-1 0 0,1 0 0,-1 0 15,27 0 63,-26 0-78,25 0 0,-25 0 16,52 0-16,1 0 0,-27 0 16,-27 0-16,27 0 0,0 0 0,-27 0 15,1 0-15,-1 0 31,1 0 94,-1 0-93,1 0-17,26 0-15,0 0 0,26 0 0,0 0 16,1 0-16,-27 0 0,-1 0 0,1 0 16,-26 0-16,-1 0 0,1 0 0,-1 0 31,1 0-31,26 0 125,-1 0-125,1 0 15,27 0-15,52 0 0,-53 0 16,1-27-16,-1 27 0,-52 0 16,26 0-16,-27 0 0,1 0 15,-1 0-15,-26-26 32,26 26 14,1 0-30,26 0-16,-27 0 16,1 0-16,-1 0 0,1 0 0,-1 0 15,1 0-15,-1 0 0,0 0 0,1 0 16,-1 0 15,1 0 0,-1 0-31,27 0 16,-26 0-16,-1 0 0,1 0 16,-1 0-16,0 0 0,27 0 0,-26 0 15,-1 0-15,1 0 0,26 0 0,-27 0 16,1 0-16,26 0 0,-27 0 0,0 0 16,27 0-16,-26 0 0,-1 0 0,1 0 31,-1 0-31,27 26 0,-26-26 15,-1 0-15,1 0 0,-1 0 16,0 0 15,1 0 16,-1 0-31,1 0 31</inkml:trace>
  <inkml:trace contextRef="#ctx0" brushRef="#br0" timeOffset="57034.1246">5212 7011 0,'27'0'47,"-1"0"-47,27 0 15,-26 0-15,26 0 0,-27 0 16,53 0-16,-26 0 0,53 0 0,26 0 0,27 0 15,0 0-15,0-26 0,-27 26 0,27-26 16,-27 26-16,27-27 0,-53 1 0,-27-1 0,0 27 16,-26 0-16,-26 0 15,26 0-15,-1 0 0,-25 0 32,-1 0-17,1 0-15,-1 0 31,1 0-15,-1 0-16,1 0 16,-1 0-16,1 0 15,78 0-15,-52 0 16,133 0-16,-160 0 16,80 0-16,-80 0 15,54 0-15,-27 0 0,-27 0 16,27 0-16,0 0 0,-27 0 15,27 27-15,27-27 0,-54 0 16,80 0-16,-80 0 16,54 0-16,-54 0 15,54 0-15,-54 0 16,1 0-16,52 0 0,-26 0 16,-27 0-16,133 0 0,-80 0 0,-26 0 15,53 0-15,0 0 31,26 0-31,-105 0 16,52 0-16,-52 0 31,25 0-15,28 0-16,-54 0 0,27 0 16,106 0-16,-106 0 15,79 0-15,-105 0 16,52 0-16,-52-27 15,-1 27 1,0 0 0,1 0-1,-27-26 63,26 26-62,1 0 0,-1 0-1,1 0-15,-1 0 16,54 0-16,-28 0 16,54 0-16,-79 0 15,-1 0-15,54 0 0,-54 0 16,0 0-16,27 0 0,-26 0 0,26 0 15,26 0-15,-52-27 16,-1 27-16,1 0 16,-1-26-16,0 26 15,27 0-15,-26 0 32,-1 0 61</inkml:trace>
  <inkml:trace contextRef="#ctx0" brushRef="#br0" timeOffset="59423.244">12912 6588 0,'26'0'16,"1"0"47,26 0-63,26 0 0,53-26 15,27 26-15,53-27 0,-1 27 0,1-26 16,-27-1-16,0 1 0,-52 26 0,25 0 15,-25 0-15,-54 0 0,0 0 16,1-27-16,-27 27 0,0 0 0,-27 0 0,1 0 16,25 0-16,-52-26 0,27 26 15,-1 0 95,54 0-110,-1 0 15,27 0-15,-27 0 0,27-27 0,-26 27 0,25-26 16,-25 26-16,-1 0 0,0 0 0,-26 0 16,-26 0-16,-1-26 0,27 26 0,-26 0 15,-1 0 157,1 0-156,-1 0-16,-26 26 0,27-26 15,-27 26 1,0 1 0,26-27-16,-26 26 62,0 1-46,0-1-1,0 1 1,0-1 0,0 1-1,0-1 16,-26-26-15,-1 0 0,1 0-1,-1 0 17,1 0 30,-1 0-31,1 0 1,-1 0-17,1 0 16,-1-26-15,1 26 0,-1 0-16,1 0 15,-27 0 1,27 0-16,-1 0 16,1 0-16,-1 0 0,1 0 15,-1 0-15,-26 0 16,27 0-16,0 0 15,-1 0-15,1 0 0,-1 0 16,1 0-16,-27 0 16,26 0-1,1 0-15,-1 0 0,-25 0 16,25 0 0,-26 0-16,27 0 15,-27-27-15,0 27 16,26 0-1,-26 0 1,1-26-16,25 26 16,-26 0-16,27 0 0,-27 0 15,26 0 1,1 0-16,-1 0 0,1 0 0,-27 0 16,27 0-16,-27 0 15,26 0 1,1 0-16,-27 0 15,26 0-15,-26 0 16,27 0-16,-27 26 16,27-26-16,-1 0 15,1 0 17,-1 0-17,1 0-15,-27 0 16,26 0-16,-25 0 0,-1 0 0,0 0 15,0 0-15,0 0 0,26 0 0,1 27 16,-27-27-16,27 0 16,-1 0-16,1 0 15,26 26 1</inkml:trace>
</inkml:ink>
</file>

<file path=ppt/ink/ink4.xml><?xml version="1.0" encoding="utf-8"?>
<inkml:ink xmlns:inkml="http://www.w3.org/2003/InkML">
  <inkml:definitions>
    <inkml:context xml:id="ctx0">
      <inkml:inkSource xml:id="inkSrc0">
        <inkml:traceFormat>
          <inkml:channel name="X" type="integer" max="1280" units="cm"/>
          <inkml:channel name="Y" type="integer" max="960" units="cm"/>
          <inkml:channel name="T" type="integer" max="2.14748E9" units="dev"/>
        </inkml:traceFormat>
        <inkml:channelProperties>
          <inkml:channelProperty channel="X" name="resolution" value="37.75811" units="1/cm"/>
          <inkml:channelProperty channel="Y" name="resolution" value="37.79528" units="1/cm"/>
          <inkml:channelProperty channel="T" name="resolution" value="1" units="1/dev"/>
        </inkml:channelProperties>
      </inkml:inkSource>
      <inkml:timestamp xml:id="ts0" timeString="2016-04-08T03:35:20.578"/>
    </inkml:context>
    <inkml:brush xml:id="br0">
      <inkml:brushProperty name="width" value="0.05292" units="cm"/>
      <inkml:brushProperty name="height" value="0.05292" units="cm"/>
      <inkml:brushProperty name="color" value="#FF0000"/>
    </inkml:brush>
  </inkml:definitions>
  <inkml:trace contextRef="#ctx0" brushRef="#br0">2805 5503 0,'26'0'63,"1"0"-63,-1 0 15,0 0-15,1 0 16,-1 0-16,1 0 0,26 0 0,-27 0 16,27 0-16,-26 0 0,25 0 0,-25 0 15,158 27-15,-132-27 16,0 26-16,0-26 0,26 27 0,1-27 16,211 53-16,-212-53 0,53 26 15,-52-26-15,-1 0 0,0 0 0,1 27 16,-27-27-16,53 26 0,-27-26 15,-26 0-15,26 0 0,1 26 16,-27-26-16,52 27 0,-52-1 16,-26-26-16,26 0 0,0 0 0,-27 0 15,1 0-15,-1 0 0,27 0 0,-27 0 0,1 0 32,-1 0-32,1 0 0,-1 0 15,1 0-15,26 0 0,-27 0 16,0 0-16,1 0 0,79 0 15,-80 0-15,106 0 16,-105 0-16,132 0 16,-133 0-16,27 0 15,26 0-15,-26 0 0,-26 0 16,52 0-16,1 0 0,-27 0 16,79-26-16,-53-1 15,53 27-15,-79 0 0,53-26 16,-53 0-16,53 26 15,-53 0-15,-27 0 16,54-27-16,-1 27 0,-52 0 16,25-26-16,-25-1 0,-1 27 15,1 0-15,-1 0 47,1 0 31,-1 0-78,1-26 16,26 26-16,-27 0 16,27 0-16,0 0 0,0 0 0,0 0 0,0-27 0,-27 27 15,1 0-15,-1 0 0,0 0 0,1 0 16,-1 0-16,1 0 15,-1 0-15,1 0 16,-1 0 0,1 0-16,-1 0 15,1 0 17,-1 0-32,0 0 15,1 0-15,-1 0 0,1 0 16,-1 0-16,1 0 0,26 0 15,-27 0-15,1 0 16,-1 0-16,1 0 0,-1 0 16,0 0-16,1-26 15,-1 26-15,1 0 16,-1 0-16,1 0 16,-1 0-16,27 0 0,0 0 0,-26 0 15,-1 0-15,0 0 0,1 0 0,26 0 16,-27 0-16,1 0 15,-1 0-15,1 0 0,-1 0 16,1-27-16,-1 27 16,0 0-16,1 0 0,-1 0 15,1 0-15,-27-26 16,26 26-16,1 0 31,-27-27-15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2016/4/15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44898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2482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41118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77620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791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89558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678980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47833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576917" y="2017713"/>
            <a:ext cx="10363200" cy="41148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a:t>
            </a:r>
            <a:r>
              <a:rPr lang="zh-CN" altLang="en-US"/>
              <a:t>语言</a:t>
            </a:r>
            <a:r>
              <a:rPr lang="en-US" altLang="zh-CN"/>
              <a:t>Windows</a:t>
            </a:r>
            <a:r>
              <a:rPr lang="zh-CN" altLang="en-US"/>
              <a:t>程序设计</a:t>
            </a:r>
          </a:p>
        </p:txBody>
      </p:sp>
      <p:sp>
        <p:nvSpPr>
          <p:cNvPr id="6" name="Rectangle 13"/>
          <p:cNvSpPr>
            <a:spLocks noGrp="1" noChangeArrowheads="1"/>
          </p:cNvSpPr>
          <p:nvPr>
            <p:ph type="sldNum" sz="quarter" idx="12"/>
          </p:nvPr>
        </p:nvSpPr>
        <p:spPr>
          <a:ln/>
        </p:spPr>
        <p:txBody>
          <a:bodyPr/>
          <a:lstStyle>
            <a:lvl1pPr>
              <a:defRPr/>
            </a:lvl1pPr>
          </a:lstStyle>
          <a:p>
            <a:pPr>
              <a:defRPr/>
            </a:pPr>
            <a:fld id="{0A51D38C-814C-4408-BE9A-FA87FF6C6E12}" type="slidenum">
              <a:rPr lang="en-US" altLang="zh-CN"/>
              <a:pPr>
                <a:defRPr/>
              </a:pPr>
              <a:t>‹#›</a:t>
            </a:fld>
            <a:endParaRPr lang="en-US" altLang="zh-CN"/>
          </a:p>
        </p:txBody>
      </p:sp>
    </p:spTree>
    <p:extLst>
      <p:ext uri="{BB962C8B-B14F-4D97-AF65-F5344CB8AC3E}">
        <p14:creationId xmlns:p14="http://schemas.microsoft.com/office/powerpoint/2010/main" val="2280573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 y="6484588"/>
            <a:ext cx="784928" cy="373412"/>
          </a:xfrm>
          <a:prstGeom prst="rect">
            <a:avLst/>
          </a:prstGeom>
        </p:spPr>
      </p:pic>
    </p:spTree>
    <p:extLst>
      <p:ext uri="{BB962C8B-B14F-4D97-AF65-F5344CB8AC3E}">
        <p14:creationId xmlns:p14="http://schemas.microsoft.com/office/powerpoint/2010/main" val="153368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6019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0A08C6D-CA89-457F-88D7-56281A3E4E44}" type="datetimeFigureOut">
              <a:rPr lang="zh-CN" altLang="en-US" smtClean="0"/>
              <a:t>2016/4/15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96543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0A08C6D-CA89-457F-88D7-56281A3E4E44}" type="datetimeFigureOut">
              <a:rPr lang="zh-CN" altLang="en-US" smtClean="0"/>
              <a:t>2016/4/15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35008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0A08C6D-CA89-457F-88D7-56281A3E4E44}" type="datetimeFigureOut">
              <a:rPr lang="zh-CN" altLang="en-US" smtClean="0"/>
              <a:t>2016/4/15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7563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08C6D-CA89-457F-88D7-56281A3E4E44}" type="datetimeFigureOut">
              <a:rPr lang="zh-CN" altLang="en-US" smtClean="0"/>
              <a:t>2016/4/15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2283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2016/4/15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0159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2016/4/15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15841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A08C6D-CA89-457F-88D7-56281A3E4E44}" type="datetimeFigureOut">
              <a:rPr lang="zh-CN" altLang="en-US" smtClean="0"/>
              <a:t>2016/4/15</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4852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80560" y="1475118"/>
            <a:ext cx="6340414" cy="1457861"/>
          </a:xfrm>
          <a:effectLst>
            <a:outerShdw blurRad="50800" dist="38100" dir="2700000" algn="tl" rotWithShape="0">
              <a:prstClr val="black">
                <a:alpha val="40000"/>
              </a:prstClr>
            </a:outerShdw>
          </a:effectLst>
        </p:spPr>
        <p:txBody>
          <a:bodyPr/>
          <a:lstStyle/>
          <a:p>
            <a:r>
              <a:rPr lang="en-US" altLang="en-US" sz="8000" smtClean="0"/>
              <a:t>动态链接库</a:t>
            </a:r>
            <a:endParaRPr lang="zh-CN" altLang="en-US" sz="8000">
              <a:solidFill>
                <a:schemeClr val="accent1">
                  <a:lumMod val="75000"/>
                </a:schemeClr>
              </a:solidFill>
            </a:endParaRPr>
          </a:p>
        </p:txBody>
      </p:sp>
      <p:sp>
        <p:nvSpPr>
          <p:cNvPr id="3" name="副标题 2"/>
          <p:cNvSpPr>
            <a:spLocks noGrp="1"/>
          </p:cNvSpPr>
          <p:nvPr>
            <p:ph type="subTitle" idx="1"/>
          </p:nvPr>
        </p:nvSpPr>
        <p:spPr>
          <a:xfrm>
            <a:off x="5451893" y="3312543"/>
            <a:ext cx="3287271" cy="1716657"/>
          </a:xfrm>
        </p:spPr>
        <p:txBody>
          <a:bodyPr>
            <a:noAutofit/>
          </a:bodyPr>
          <a:lstStyle/>
          <a:p>
            <a:r>
              <a:rPr lang="zh-CN" altLang="en-US" sz="2800" smtClean="0">
                <a:solidFill>
                  <a:schemeClr val="tx1"/>
                </a:solidFill>
              </a:rPr>
              <a:t>计算机学院</a:t>
            </a:r>
            <a:endParaRPr lang="en-US" altLang="zh-CN" sz="2800" smtClean="0">
              <a:solidFill>
                <a:schemeClr val="tx1"/>
              </a:solidFill>
            </a:endParaRPr>
          </a:p>
          <a:p>
            <a:r>
              <a:rPr lang="zh-CN" altLang="en-US" sz="2800" smtClean="0">
                <a:solidFill>
                  <a:schemeClr val="tx1"/>
                </a:solidFill>
              </a:rPr>
              <a:t>李赞</a:t>
            </a:r>
            <a:endParaRPr lang="en-US" altLang="zh-CN" sz="2800" smtClean="0">
              <a:solidFill>
                <a:schemeClr val="tx1"/>
              </a:solidFill>
            </a:endParaRPr>
          </a:p>
          <a:p>
            <a:r>
              <a:rPr lang="zh-CN" altLang="en-US" sz="2800" smtClean="0">
                <a:solidFill>
                  <a:schemeClr val="tx1"/>
                </a:solidFill>
              </a:rPr>
              <a:t>厚德</a:t>
            </a:r>
            <a:r>
              <a:rPr lang="en-US" altLang="zh-CN" sz="2800" smtClean="0">
                <a:solidFill>
                  <a:schemeClr val="tx1"/>
                </a:solidFill>
              </a:rPr>
              <a:t>B807</a:t>
            </a:r>
            <a:endParaRPr lang="zh-CN" altLang="en-US" sz="2800">
              <a:solidFill>
                <a:schemeClr val="tx1"/>
              </a:solidFill>
            </a:endParaRPr>
          </a:p>
        </p:txBody>
      </p:sp>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1517" y="0"/>
            <a:ext cx="5170098" cy="743967"/>
          </a:xfrm>
          <a:prstGeom prst="rect">
            <a:avLst/>
          </a:prstGeom>
        </p:spPr>
      </p:pic>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14339" name="Rectangle 2"/>
          <p:cNvSpPr>
            <a:spLocks noGrp="1" noChangeArrowheads="1"/>
          </p:cNvSpPr>
          <p:nvPr>
            <p:ph type="title"/>
          </p:nvPr>
        </p:nvSpPr>
        <p:spPr>
          <a:xfrm>
            <a:off x="257610" y="219320"/>
            <a:ext cx="4058568" cy="813758"/>
          </a:xfrm>
        </p:spPr>
        <p:txBody>
          <a:bodyPr/>
          <a:lstStyle/>
          <a:p>
            <a:pPr eaLnBrk="1" hangingPunct="1"/>
            <a:r>
              <a:rPr lang="zh-CN" altLang="en-US" smtClean="0"/>
              <a:t>函数参数引用方式</a:t>
            </a:r>
          </a:p>
        </p:txBody>
      </p:sp>
      <p:sp>
        <p:nvSpPr>
          <p:cNvPr id="14340" name="Rectangle 3"/>
          <p:cNvSpPr>
            <a:spLocks noGrp="1" noChangeArrowheads="1"/>
          </p:cNvSpPr>
          <p:nvPr>
            <p:ph type="body" idx="1"/>
          </p:nvPr>
        </p:nvSpPr>
        <p:spPr>
          <a:xfrm>
            <a:off x="257611" y="1033078"/>
            <a:ext cx="2153994" cy="2357085"/>
          </a:xfrm>
        </p:spPr>
        <p:txBody>
          <a:bodyPr>
            <a:noAutofit/>
          </a:bodyPr>
          <a:lstStyle/>
          <a:p>
            <a:pPr eaLnBrk="1" hangingPunct="1"/>
            <a:r>
              <a:rPr lang="en-US" altLang="zh-CN" sz="4000" smtClean="0"/>
              <a:t>a.</a:t>
            </a:r>
            <a:r>
              <a:rPr lang="zh-CN" altLang="en-US" sz="4000" smtClean="0"/>
              <a:t>传值</a:t>
            </a:r>
          </a:p>
          <a:p>
            <a:pPr eaLnBrk="1" hangingPunct="1"/>
            <a:r>
              <a:rPr lang="en-US" altLang="zh-CN" sz="4000" smtClean="0"/>
              <a:t>b.ref </a:t>
            </a:r>
          </a:p>
          <a:p>
            <a:pPr eaLnBrk="1" hangingPunct="1"/>
            <a:r>
              <a:rPr lang="en-US" altLang="zh-CN" sz="4000" smtClean="0"/>
              <a:t>c.out</a:t>
            </a:r>
          </a:p>
        </p:txBody>
      </p:sp>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mtClean="0">
                <a:latin typeface="微软雅黑" panose="020B0503020204020204" pitchFamily="34" charset="-122"/>
                <a:ea typeface="微软雅黑" panose="020B0503020204020204" pitchFamily="34" charset="-122"/>
              </a:rPr>
              <a:t>函数执行</a:t>
            </a:r>
            <a:endParaRPr lang="zh-CN" altLang="en-US">
              <a:latin typeface="微软雅黑" panose="020B0503020204020204" pitchFamily="34" charset="-122"/>
              <a:ea typeface="微软雅黑" panose="020B0503020204020204" pitchFamily="34" charset="-122"/>
            </a:endParaRP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函数调用</a:t>
            </a:r>
            <a:endParaRPr lang="zh-CN" altLang="en-US">
              <a:latin typeface="微软雅黑" panose="020B0503020204020204" pitchFamily="34" charset="-122"/>
              <a:ea typeface="微软雅黑" panose="020B0503020204020204" pitchFamily="34" charset="-122"/>
            </a:endParaRPr>
          </a:p>
        </p:txBody>
      </p:sp>
      <p:sp>
        <p:nvSpPr>
          <p:cNvPr id="5" name="右箭头 4"/>
          <p:cNvSpPr/>
          <p:nvPr/>
        </p:nvSpPr>
        <p:spPr>
          <a:xfrm rot="19498418">
            <a:off x="5952586" y="1699929"/>
            <a:ext cx="1983364" cy="655607"/>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拷贝变量的值（传值）</a:t>
            </a:r>
            <a:endParaRPr lang="zh-CN" altLang="en-US">
              <a:latin typeface="微软雅黑" panose="020B0503020204020204" pitchFamily="34" charset="-122"/>
              <a:ea typeface="微软雅黑" panose="020B0503020204020204" pitchFamily="34" charset="-122"/>
            </a:endParaRP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变量地址</a:t>
            </a:r>
            <a:endParaRPr lang="zh-CN" altLang="en-US">
              <a:latin typeface="微软雅黑" panose="020B0503020204020204" pitchFamily="34" charset="-122"/>
              <a:ea typeface="微软雅黑" panose="020B0503020204020204" pitchFamily="34" charset="-122"/>
            </a:endParaRP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拷贝结果的值</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2785120" y="2320351"/>
            <a:ext cx="1354209" cy="345056"/>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变量值</a:t>
            </a:r>
            <a:endParaRPr lang="zh-CN" altLang="en-US">
              <a:latin typeface="微软雅黑" panose="020B0503020204020204" pitchFamily="34" charset="-122"/>
              <a:ea typeface="微软雅黑" panose="020B0503020204020204" pitchFamily="34" charset="-122"/>
            </a:endParaRP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0694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14339" name="Rectangle 2"/>
          <p:cNvSpPr>
            <a:spLocks noGrp="1" noChangeArrowheads="1"/>
          </p:cNvSpPr>
          <p:nvPr>
            <p:ph type="title"/>
          </p:nvPr>
        </p:nvSpPr>
        <p:spPr>
          <a:xfrm>
            <a:off x="257610" y="219320"/>
            <a:ext cx="4058568" cy="813758"/>
          </a:xfrm>
        </p:spPr>
        <p:txBody>
          <a:bodyPr/>
          <a:lstStyle/>
          <a:p>
            <a:pPr eaLnBrk="1" hangingPunct="1"/>
            <a:r>
              <a:rPr lang="zh-CN" altLang="en-US" smtClean="0"/>
              <a:t>函数参数引用方式</a:t>
            </a:r>
          </a:p>
        </p:txBody>
      </p:sp>
      <p:sp>
        <p:nvSpPr>
          <p:cNvPr id="14340" name="Rectangle 3"/>
          <p:cNvSpPr>
            <a:spLocks noGrp="1" noChangeArrowheads="1"/>
          </p:cNvSpPr>
          <p:nvPr>
            <p:ph type="body" idx="1"/>
          </p:nvPr>
        </p:nvSpPr>
        <p:spPr>
          <a:xfrm>
            <a:off x="257611" y="1033078"/>
            <a:ext cx="2153994" cy="2357085"/>
          </a:xfrm>
        </p:spPr>
        <p:txBody>
          <a:bodyPr>
            <a:noAutofit/>
          </a:bodyPr>
          <a:lstStyle/>
          <a:p>
            <a:pPr eaLnBrk="1" hangingPunct="1"/>
            <a:r>
              <a:rPr lang="en-US" altLang="zh-CN" sz="4000" smtClean="0"/>
              <a:t>a.</a:t>
            </a:r>
            <a:r>
              <a:rPr lang="zh-CN" altLang="en-US" sz="4000" smtClean="0"/>
              <a:t>传值</a:t>
            </a:r>
          </a:p>
          <a:p>
            <a:pPr eaLnBrk="1" hangingPunct="1"/>
            <a:r>
              <a:rPr lang="en-US" altLang="zh-CN" sz="4000" smtClean="0"/>
              <a:t>b.ref </a:t>
            </a:r>
          </a:p>
          <a:p>
            <a:pPr eaLnBrk="1" hangingPunct="1"/>
            <a:r>
              <a:rPr lang="en-US" altLang="zh-CN" sz="4000" smtClean="0"/>
              <a:t>c.out</a:t>
            </a:r>
          </a:p>
        </p:txBody>
      </p:sp>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mtClean="0">
                <a:latin typeface="微软雅黑" panose="020B0503020204020204" pitchFamily="34" charset="-122"/>
                <a:ea typeface="微软雅黑" panose="020B0503020204020204" pitchFamily="34" charset="-122"/>
              </a:rPr>
              <a:t>函数执行</a:t>
            </a:r>
            <a:endParaRPr lang="zh-CN" altLang="en-US">
              <a:latin typeface="微软雅黑" panose="020B0503020204020204" pitchFamily="34" charset="-122"/>
              <a:ea typeface="微软雅黑" panose="020B0503020204020204" pitchFamily="34" charset="-122"/>
            </a:endParaRP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函数调用</a:t>
            </a:r>
            <a:endParaRPr lang="zh-CN" altLang="en-US">
              <a:latin typeface="微软雅黑" panose="020B0503020204020204" pitchFamily="34" charset="-122"/>
              <a:ea typeface="微软雅黑" panose="020B0503020204020204" pitchFamily="34" charset="-122"/>
            </a:endParaRP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拷贝变量地址（引用）</a:t>
            </a:r>
            <a:endParaRPr lang="zh-CN" altLang="en-US">
              <a:latin typeface="微软雅黑" panose="020B0503020204020204" pitchFamily="34" charset="-122"/>
              <a:ea typeface="微软雅黑" panose="020B0503020204020204" pitchFamily="34" charset="-122"/>
            </a:endParaRP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变量地址</a:t>
            </a:r>
            <a:endParaRPr lang="zh-CN" altLang="en-US">
              <a:latin typeface="微软雅黑" panose="020B0503020204020204" pitchFamily="34" charset="-122"/>
              <a:ea typeface="微软雅黑" panose="020B0503020204020204" pitchFamily="34" charset="-122"/>
            </a:endParaRP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拷贝结果的值</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变量值</a:t>
            </a:r>
            <a:endParaRPr lang="zh-CN" altLang="en-US">
              <a:latin typeface="微软雅黑" panose="020B0503020204020204" pitchFamily="34" charset="-122"/>
              <a:ea typeface="微软雅黑" panose="020B0503020204020204" pitchFamily="34" charset="-122"/>
            </a:endParaRP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2839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14339" name="Rectangle 2"/>
          <p:cNvSpPr>
            <a:spLocks noGrp="1" noChangeArrowheads="1"/>
          </p:cNvSpPr>
          <p:nvPr>
            <p:ph type="title"/>
          </p:nvPr>
        </p:nvSpPr>
        <p:spPr>
          <a:xfrm>
            <a:off x="257610" y="219320"/>
            <a:ext cx="4058568" cy="813758"/>
          </a:xfrm>
        </p:spPr>
        <p:txBody>
          <a:bodyPr/>
          <a:lstStyle/>
          <a:p>
            <a:pPr eaLnBrk="1" hangingPunct="1"/>
            <a:r>
              <a:rPr lang="zh-CN" altLang="en-US" smtClean="0"/>
              <a:t>函数参数</a:t>
            </a:r>
            <a:r>
              <a:rPr lang="en-US" altLang="zh-CN" smtClean="0"/>
              <a:t>out</a:t>
            </a:r>
            <a:r>
              <a:rPr lang="zh-CN" altLang="en-US" smtClean="0"/>
              <a:t>方式</a:t>
            </a:r>
          </a:p>
        </p:txBody>
      </p:sp>
      <p:sp>
        <p:nvSpPr>
          <p:cNvPr id="2" name="Rectangle 1"/>
          <p:cNvSpPr>
            <a:spLocks noChangeArrowheads="1"/>
          </p:cNvSpPr>
          <p:nvPr/>
        </p:nvSpPr>
        <p:spPr bwMode="auto">
          <a:xfrm>
            <a:off x="787878" y="982674"/>
            <a:ext cx="670385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0" b="0" i="0" u="none" strike="noStrike" cap="none" normalizeH="0" baseline="0" smtClean="0">
                <a:ln>
                  <a:noFill/>
                </a:ln>
                <a:solidFill>
                  <a:srgbClr val="0000FF"/>
                </a:solidFill>
                <a:effectLst/>
                <a:latin typeface="Arial Unicode MS" panose="020B0604020202020204" pitchFamily="34" charset="-122"/>
              </a:rPr>
              <a:t>int</a:t>
            </a:r>
            <a:r>
              <a:rPr kumimoji="0" lang="zh-CN" altLang="zh-CN" sz="4000" b="0" i="0" u="none" strike="noStrike" cap="none" normalizeH="0" baseline="0" smtClean="0">
                <a:ln>
                  <a:noFill/>
                </a:ln>
                <a:solidFill>
                  <a:schemeClr val="tx1"/>
                </a:solidFill>
                <a:effectLst/>
                <a:latin typeface="Arial Unicode MS" panose="020B0604020202020204" pitchFamily="34" charset="-122"/>
              </a:rPr>
              <a:t> WINAPI GetWindowText( _In_   HWND hWnd,</a:t>
            </a:r>
            <a:endParaRPr kumimoji="0" lang="en-US" altLang="zh-CN" sz="4000" b="0" i="0" u="none" strike="noStrike" cap="none" normalizeH="0" baseline="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0" b="0" i="0" u="none" strike="noStrike" cap="none" normalizeH="0" baseline="0" smtClean="0">
                <a:ln>
                  <a:noFill/>
                </a:ln>
                <a:solidFill>
                  <a:schemeClr val="tx1"/>
                </a:solidFill>
                <a:effectLst/>
                <a:latin typeface="Arial Unicode MS" panose="020B0604020202020204" pitchFamily="34" charset="-122"/>
              </a:rPr>
              <a:t> _Out_  LPTSTR lpString, </a:t>
            </a:r>
            <a:endParaRPr kumimoji="0" lang="en-US" altLang="zh-CN" sz="4000" b="0" i="0" u="none" strike="noStrike" cap="none" normalizeH="0" baseline="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0" b="0" i="0" u="none" strike="noStrike" cap="none" normalizeH="0" baseline="0" smtClean="0">
                <a:ln>
                  <a:noFill/>
                </a:ln>
                <a:solidFill>
                  <a:schemeClr val="tx1"/>
                </a:solidFill>
                <a:effectLst/>
                <a:latin typeface="Arial Unicode MS" panose="020B0604020202020204" pitchFamily="34" charset="-122"/>
              </a:rPr>
              <a:t>_In_   </a:t>
            </a:r>
            <a:r>
              <a:rPr kumimoji="0" lang="zh-CN" altLang="zh-CN" sz="4000" b="0" i="0" u="none" strike="noStrike" cap="none" normalizeH="0" baseline="0" smtClean="0">
                <a:ln>
                  <a:noFill/>
                </a:ln>
                <a:solidFill>
                  <a:srgbClr val="0000FF"/>
                </a:solidFill>
                <a:effectLst/>
                <a:latin typeface="Arial Unicode MS" panose="020B0604020202020204" pitchFamily="34" charset="-122"/>
              </a:rPr>
              <a:t>int</a:t>
            </a:r>
            <a:r>
              <a:rPr kumimoji="0" lang="zh-CN" altLang="zh-CN" sz="4000" b="0" i="0" u="none" strike="noStrike" cap="none" normalizeH="0" baseline="0" smtClean="0">
                <a:ln>
                  <a:noFill/>
                </a:ln>
                <a:solidFill>
                  <a:schemeClr val="tx1"/>
                </a:solidFill>
                <a:effectLst/>
                <a:latin typeface="Arial Unicode MS" panose="020B0604020202020204" pitchFamily="34" charset="-122"/>
              </a:rPr>
              <a:t> nMaxCount ); </a:t>
            </a:r>
            <a:endParaRPr kumimoji="0" lang="zh-CN" altLang="zh-CN" sz="4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1390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15363" name="Rectangle 2"/>
          <p:cNvSpPr>
            <a:spLocks noGrp="1" noChangeArrowheads="1"/>
          </p:cNvSpPr>
          <p:nvPr>
            <p:ph type="title"/>
          </p:nvPr>
        </p:nvSpPr>
        <p:spPr>
          <a:xfrm>
            <a:off x="677334" y="609600"/>
            <a:ext cx="3161421" cy="718868"/>
          </a:xfrm>
        </p:spPr>
        <p:txBody>
          <a:bodyPr/>
          <a:lstStyle/>
          <a:p>
            <a:pPr eaLnBrk="1" hangingPunct="1"/>
            <a:r>
              <a:rPr lang="en-US" altLang="zh-CN" smtClean="0"/>
              <a:t>dll</a:t>
            </a:r>
            <a:r>
              <a:rPr lang="zh-CN" altLang="en-US" smtClean="0"/>
              <a:t>的引用计数</a:t>
            </a:r>
          </a:p>
        </p:txBody>
      </p:sp>
      <p:sp>
        <p:nvSpPr>
          <p:cNvPr id="15364" name="Rectangle 3"/>
          <p:cNvSpPr>
            <a:spLocks noGrp="1" noChangeArrowheads="1"/>
          </p:cNvSpPr>
          <p:nvPr>
            <p:ph type="body" idx="1"/>
          </p:nvPr>
        </p:nvSpPr>
        <p:spPr>
          <a:xfrm>
            <a:off x="491316" y="1506298"/>
            <a:ext cx="8661309" cy="2461853"/>
          </a:xfrm>
        </p:spPr>
        <p:txBody>
          <a:bodyPr>
            <a:noAutofit/>
          </a:bodyPr>
          <a:lstStyle/>
          <a:p>
            <a:pPr eaLnBrk="1" hangingPunct="1"/>
            <a:r>
              <a:rPr lang="en-US" altLang="zh-CN" sz="2800" smtClean="0"/>
              <a:t>DLL</a:t>
            </a:r>
            <a:r>
              <a:rPr lang="zh-CN" altLang="en-US" sz="2800" smtClean="0"/>
              <a:t>在内存中只有一个实例，系统为每个</a:t>
            </a:r>
            <a:r>
              <a:rPr lang="en-US" altLang="zh-CN" sz="2800" smtClean="0"/>
              <a:t>DLL</a:t>
            </a:r>
            <a:r>
              <a:rPr lang="zh-CN" altLang="en-US" sz="2800" smtClean="0"/>
              <a:t>维护一个线程级的引用计数，一旦一个线程载入了该</a:t>
            </a:r>
            <a:r>
              <a:rPr lang="en-US" altLang="zh-CN" sz="2800" smtClean="0"/>
              <a:t>DLL</a:t>
            </a:r>
            <a:r>
              <a:rPr lang="zh-CN" altLang="en-US" sz="2800" smtClean="0"/>
              <a:t>，引用计数将会加</a:t>
            </a:r>
            <a:r>
              <a:rPr lang="en-US" altLang="zh-CN" sz="2800" smtClean="0"/>
              <a:t>1</a:t>
            </a:r>
            <a:r>
              <a:rPr lang="zh-CN" altLang="en-US" sz="2800" smtClean="0"/>
              <a:t>。而程序终止或者引用计数变为</a:t>
            </a:r>
            <a:r>
              <a:rPr lang="en-US" altLang="zh-CN" sz="2800" smtClean="0"/>
              <a:t>0</a:t>
            </a:r>
            <a:r>
              <a:rPr lang="zh-CN" altLang="en-US" sz="2800" smtClean="0"/>
              <a:t>（仅指运行时动态链接库），</a:t>
            </a:r>
            <a:r>
              <a:rPr lang="en-US" altLang="zh-CN" sz="2800" smtClean="0"/>
              <a:t>DLL</a:t>
            </a:r>
            <a:r>
              <a:rPr lang="zh-CN" altLang="en-US" sz="2800" smtClean="0"/>
              <a:t>就会释放占用程序的虚地址空间。</a:t>
            </a:r>
          </a:p>
        </p:txBody>
      </p:sp>
    </p:spTree>
    <p:extLst>
      <p:ext uri="{BB962C8B-B14F-4D97-AF65-F5344CB8AC3E}">
        <p14:creationId xmlns:p14="http://schemas.microsoft.com/office/powerpoint/2010/main" val="4028756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16387" name="Rectangle 2"/>
          <p:cNvSpPr>
            <a:spLocks noGrp="1" noChangeArrowheads="1"/>
          </p:cNvSpPr>
          <p:nvPr>
            <p:ph type="title"/>
          </p:nvPr>
        </p:nvSpPr>
        <p:spPr>
          <a:xfrm>
            <a:off x="177002" y="161026"/>
            <a:ext cx="4921209" cy="701615"/>
          </a:xfrm>
        </p:spPr>
        <p:txBody>
          <a:bodyPr/>
          <a:lstStyle/>
          <a:p>
            <a:pPr eaLnBrk="1" hangingPunct="1"/>
            <a:r>
              <a:rPr lang="en-US" altLang="zh-CN" smtClean="0"/>
              <a:t>windows</a:t>
            </a:r>
            <a:r>
              <a:rPr lang="zh-CN" altLang="en-US" smtClean="0"/>
              <a:t>的虚地址映射</a:t>
            </a:r>
          </a:p>
        </p:txBody>
      </p:sp>
      <p:sp>
        <p:nvSpPr>
          <p:cNvPr id="16388" name="Rectangle 3"/>
          <p:cNvSpPr>
            <a:spLocks noGrp="1" noChangeArrowheads="1"/>
          </p:cNvSpPr>
          <p:nvPr>
            <p:ph type="body" idx="1"/>
          </p:nvPr>
        </p:nvSpPr>
        <p:spPr>
          <a:xfrm>
            <a:off x="379414" y="971460"/>
            <a:ext cx="7772400" cy="4114800"/>
          </a:xfrm>
        </p:spPr>
        <p:txBody>
          <a:bodyPr/>
          <a:lstStyle/>
          <a:p>
            <a:pPr eaLnBrk="1" hangingPunct="1"/>
            <a:r>
              <a:rPr lang="en-US" altLang="zh-CN" sz="2800"/>
              <a:t>Windows</a:t>
            </a:r>
            <a:r>
              <a:rPr lang="zh-CN" altLang="en-US" sz="2800"/>
              <a:t>将提供内部的地址映的工作，例如一个</a:t>
            </a:r>
            <a:r>
              <a:rPr lang="en-US" altLang="zh-CN" sz="2800"/>
              <a:t>DLL</a:t>
            </a:r>
            <a:r>
              <a:rPr lang="zh-CN" altLang="en-US" sz="2800"/>
              <a:t>文件被加载后在物理内存中只占一个固定区域，有多个进程使用同一个</a:t>
            </a:r>
            <a:r>
              <a:rPr lang="en-US" altLang="zh-CN" sz="2800"/>
              <a:t>DLL</a:t>
            </a:r>
            <a:r>
              <a:rPr lang="zh-CN" altLang="en-US" sz="2800"/>
              <a:t>文件，</a:t>
            </a:r>
            <a:r>
              <a:rPr lang="en-US" altLang="zh-CN" sz="2800"/>
              <a:t>Windows</a:t>
            </a:r>
            <a:r>
              <a:rPr lang="zh-CN" altLang="en-US" sz="2800"/>
              <a:t>将这个</a:t>
            </a:r>
            <a:r>
              <a:rPr lang="en-US" altLang="zh-CN" sz="2800"/>
              <a:t>DLL</a:t>
            </a:r>
            <a:r>
              <a:rPr lang="zh-CN" altLang="en-US" sz="2800"/>
              <a:t>的内存地址空间通过地址映射后提供给各个进程，进程代码地址与</a:t>
            </a:r>
            <a:r>
              <a:rPr lang="en-US" altLang="zh-CN" sz="2800"/>
              <a:t>DLL</a:t>
            </a:r>
            <a:r>
              <a:rPr lang="zh-CN" altLang="en-US" sz="2800"/>
              <a:t>映射后地址构成的是进程的虑地址空间，进程在自己的虚地址空间中好像是自己独自在使用这个</a:t>
            </a:r>
            <a:r>
              <a:rPr lang="en-US" altLang="zh-CN" sz="2800"/>
              <a:t>DLL</a:t>
            </a:r>
            <a:r>
              <a:rPr lang="zh-CN" altLang="en-US" sz="2800"/>
              <a:t>文件，使用</a:t>
            </a:r>
            <a:r>
              <a:rPr lang="en-US" altLang="zh-CN" sz="2800"/>
              <a:t>DLL</a:t>
            </a:r>
            <a:r>
              <a:rPr lang="zh-CN" altLang="en-US" sz="2800"/>
              <a:t>中的函数与程序自身的函数没有区别。</a:t>
            </a:r>
          </a:p>
        </p:txBody>
      </p:sp>
    </p:spTree>
    <p:extLst>
      <p:ext uri="{BB962C8B-B14F-4D97-AF65-F5344CB8AC3E}">
        <p14:creationId xmlns:p14="http://schemas.microsoft.com/office/powerpoint/2010/main" val="15742058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17411" name="Rectangle 2"/>
          <p:cNvSpPr>
            <a:spLocks noGrp="1" noChangeArrowheads="1"/>
          </p:cNvSpPr>
          <p:nvPr>
            <p:ph type="title"/>
          </p:nvPr>
        </p:nvSpPr>
        <p:spPr>
          <a:xfrm>
            <a:off x="677334" y="609600"/>
            <a:ext cx="3264938" cy="753374"/>
          </a:xfrm>
        </p:spPr>
        <p:txBody>
          <a:bodyPr/>
          <a:lstStyle/>
          <a:p>
            <a:pPr eaLnBrk="1" hangingPunct="1"/>
            <a:r>
              <a:rPr lang="en-US" altLang="zh-CN" smtClean="0"/>
              <a:t>DLL</a:t>
            </a:r>
            <a:r>
              <a:rPr lang="zh-CN" altLang="en-US" smtClean="0"/>
              <a:t>文件的定位</a:t>
            </a:r>
          </a:p>
        </p:txBody>
      </p:sp>
      <p:sp>
        <p:nvSpPr>
          <p:cNvPr id="17412" name="Rectangle 3"/>
          <p:cNvSpPr>
            <a:spLocks noGrp="1" noChangeArrowheads="1"/>
          </p:cNvSpPr>
          <p:nvPr>
            <p:ph type="body" idx="1"/>
          </p:nvPr>
        </p:nvSpPr>
        <p:spPr>
          <a:xfrm>
            <a:off x="1048269" y="1435970"/>
            <a:ext cx="6680999" cy="3230921"/>
          </a:xfrm>
        </p:spPr>
        <p:txBody>
          <a:bodyPr>
            <a:normAutofit/>
          </a:bodyPr>
          <a:lstStyle/>
          <a:p>
            <a:pPr eaLnBrk="1" hangingPunct="1"/>
            <a:r>
              <a:rPr lang="zh-CN" altLang="en-US" sz="2800" smtClean="0"/>
              <a:t>包含</a:t>
            </a:r>
            <a:r>
              <a:rPr lang="en-US" altLang="zh-CN" sz="2800" smtClean="0"/>
              <a:t>EXE</a:t>
            </a:r>
            <a:r>
              <a:rPr lang="zh-CN" altLang="en-US" sz="2800" smtClean="0"/>
              <a:t>文件的目录</a:t>
            </a:r>
          </a:p>
          <a:p>
            <a:pPr eaLnBrk="1" hangingPunct="1"/>
            <a:r>
              <a:rPr lang="zh-CN" altLang="en-US" sz="2800" smtClean="0"/>
              <a:t>进程的当前工作目录</a:t>
            </a:r>
          </a:p>
          <a:p>
            <a:pPr eaLnBrk="1" hangingPunct="1"/>
            <a:r>
              <a:rPr lang="en-US" altLang="zh-CN" sz="2800" smtClean="0"/>
              <a:t>Windows</a:t>
            </a:r>
            <a:r>
              <a:rPr lang="zh-CN" altLang="en-US" sz="2800" smtClean="0"/>
              <a:t>系统目录</a:t>
            </a:r>
          </a:p>
          <a:p>
            <a:pPr eaLnBrk="1" hangingPunct="1"/>
            <a:r>
              <a:rPr lang="en-US" altLang="zh-CN" sz="2800" smtClean="0"/>
              <a:t>Windows</a:t>
            </a:r>
            <a:r>
              <a:rPr lang="zh-CN" altLang="en-US" sz="2800" smtClean="0"/>
              <a:t>目录</a:t>
            </a:r>
          </a:p>
          <a:p>
            <a:pPr eaLnBrk="1" hangingPunct="1"/>
            <a:r>
              <a:rPr lang="en-US" altLang="zh-CN" sz="2800" smtClean="0"/>
              <a:t>Path</a:t>
            </a:r>
            <a:r>
              <a:rPr lang="zh-CN" altLang="en-US" sz="2800" smtClean="0"/>
              <a:t>环境变量中的一系列目录 </a:t>
            </a:r>
          </a:p>
        </p:txBody>
      </p:sp>
      <p:pic>
        <p:nvPicPr>
          <p:cNvPr id="2" name="图片 1"/>
          <p:cNvPicPr>
            <a:picLocks noChangeAspect="1"/>
          </p:cNvPicPr>
          <p:nvPr/>
        </p:nvPicPr>
        <p:blipFill>
          <a:blip r:embed="rId2"/>
          <a:stretch>
            <a:fillRect/>
          </a:stretch>
        </p:blipFill>
        <p:spPr>
          <a:xfrm>
            <a:off x="6679622" y="609600"/>
            <a:ext cx="4152900" cy="5162550"/>
          </a:xfrm>
          <a:prstGeom prst="rect">
            <a:avLst/>
          </a:prstGeom>
        </p:spPr>
      </p:pic>
    </p:spTree>
    <p:extLst>
      <p:ext uri="{BB962C8B-B14F-4D97-AF65-F5344CB8AC3E}">
        <p14:creationId xmlns:p14="http://schemas.microsoft.com/office/powerpoint/2010/main" val="3083413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18435" name="Rectangle 2"/>
          <p:cNvSpPr>
            <a:spLocks noGrp="1" noChangeArrowheads="1"/>
          </p:cNvSpPr>
          <p:nvPr>
            <p:ph type="title"/>
          </p:nvPr>
        </p:nvSpPr>
        <p:spPr>
          <a:xfrm>
            <a:off x="151123" y="221412"/>
            <a:ext cx="2894002" cy="692989"/>
          </a:xfrm>
        </p:spPr>
        <p:txBody>
          <a:bodyPr/>
          <a:lstStyle/>
          <a:p>
            <a:pPr eaLnBrk="1" hangingPunct="1"/>
            <a:r>
              <a:rPr lang="en-US" altLang="zh-CN" smtClean="0"/>
              <a:t>DLL</a:t>
            </a:r>
            <a:r>
              <a:rPr lang="zh-CN" altLang="en-US" smtClean="0"/>
              <a:t>调用方式</a:t>
            </a:r>
          </a:p>
        </p:txBody>
      </p:sp>
      <p:sp>
        <p:nvSpPr>
          <p:cNvPr id="18436" name="Rectangle 3"/>
          <p:cNvSpPr>
            <a:spLocks noGrp="1" noChangeArrowheads="1"/>
          </p:cNvSpPr>
          <p:nvPr>
            <p:ph type="body" idx="1"/>
          </p:nvPr>
        </p:nvSpPr>
        <p:spPr>
          <a:xfrm>
            <a:off x="487553" y="1039156"/>
            <a:ext cx="8929579" cy="1384868"/>
          </a:xfrm>
        </p:spPr>
        <p:txBody>
          <a:bodyPr>
            <a:noAutofit/>
          </a:bodyPr>
          <a:lstStyle/>
          <a:p>
            <a:pPr eaLnBrk="1" hangingPunct="1"/>
            <a:r>
              <a:rPr lang="zh-CN" altLang="en-US" sz="4000" smtClean="0"/>
              <a:t>静态链接（编译后较大）</a:t>
            </a:r>
          </a:p>
          <a:p>
            <a:pPr eaLnBrk="1" hangingPunct="1"/>
            <a:r>
              <a:rPr lang="zh-CN" altLang="en-US" sz="4000" smtClean="0"/>
              <a:t>动态链接（文件小，但需要</a:t>
            </a:r>
            <a:r>
              <a:rPr lang="en-US" altLang="zh-CN" sz="4000" smtClean="0"/>
              <a:t>DLL</a:t>
            </a:r>
            <a:r>
              <a:rPr lang="zh-CN" altLang="en-US" sz="4000" smtClean="0"/>
              <a:t>文件）</a:t>
            </a:r>
          </a:p>
        </p:txBody>
      </p:sp>
      <p:sp>
        <p:nvSpPr>
          <p:cNvPr id="2" name="文本框 1"/>
          <p:cNvSpPr txBox="1"/>
          <p:nvPr/>
        </p:nvSpPr>
        <p:spPr>
          <a:xfrm>
            <a:off x="677334" y="2879475"/>
            <a:ext cx="4108817" cy="707886"/>
          </a:xfrm>
          <a:prstGeom prst="rect">
            <a:avLst/>
          </a:prstGeom>
          <a:noFill/>
        </p:spPr>
        <p:txBody>
          <a:bodyPr wrap="none" rtlCol="0">
            <a:spAutoFit/>
          </a:bodyPr>
          <a:lstStyle/>
          <a:p>
            <a:r>
              <a:rPr lang="en-US" altLang="zh-CN" sz="4000" smtClean="0"/>
              <a:t>LoadLibrary(C++)</a:t>
            </a:r>
            <a:endParaRPr lang="zh-CN" altLang="en-US" sz="4000"/>
          </a:p>
        </p:txBody>
      </p:sp>
      <p:pic>
        <p:nvPicPr>
          <p:cNvPr id="3" name="图片 2"/>
          <p:cNvPicPr>
            <a:picLocks noChangeAspect="1"/>
          </p:cNvPicPr>
          <p:nvPr/>
        </p:nvPicPr>
        <p:blipFill>
          <a:blip r:embed="rId2"/>
          <a:stretch>
            <a:fillRect/>
          </a:stretch>
        </p:blipFill>
        <p:spPr>
          <a:xfrm>
            <a:off x="5356167" y="3009659"/>
            <a:ext cx="4737859" cy="2842714"/>
          </a:xfrm>
          <a:prstGeom prst="rect">
            <a:avLst/>
          </a:prstGeom>
        </p:spPr>
      </p:pic>
    </p:spTree>
    <p:extLst>
      <p:ext uri="{BB962C8B-B14F-4D97-AF65-F5344CB8AC3E}">
        <p14:creationId xmlns:p14="http://schemas.microsoft.com/office/powerpoint/2010/main" val="1570573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19459" name="Rectangle 2"/>
          <p:cNvSpPr>
            <a:spLocks noGrp="1" noChangeArrowheads="1"/>
          </p:cNvSpPr>
          <p:nvPr>
            <p:ph type="title"/>
          </p:nvPr>
        </p:nvSpPr>
        <p:spPr>
          <a:xfrm>
            <a:off x="133869" y="59599"/>
            <a:ext cx="3092409" cy="813758"/>
          </a:xfrm>
        </p:spPr>
        <p:txBody>
          <a:bodyPr/>
          <a:lstStyle/>
          <a:p>
            <a:pPr eaLnBrk="1" hangingPunct="1"/>
            <a:r>
              <a:rPr lang="zh-CN" altLang="en-US" smtClean="0"/>
              <a:t>托管与非托管</a:t>
            </a:r>
          </a:p>
        </p:txBody>
      </p:sp>
      <p:sp>
        <p:nvSpPr>
          <p:cNvPr id="2" name="文本框 1"/>
          <p:cNvSpPr txBox="1"/>
          <p:nvPr/>
        </p:nvSpPr>
        <p:spPr>
          <a:xfrm>
            <a:off x="201049" y="702918"/>
            <a:ext cx="9512294" cy="1200329"/>
          </a:xfrm>
          <a:prstGeom prst="rect">
            <a:avLst/>
          </a:prstGeom>
          <a:noFill/>
        </p:spPr>
        <p:txBody>
          <a:bodyPr wrap="square" rtlCol="0">
            <a:spAutoFit/>
          </a:bodyPr>
          <a:lstStyle/>
          <a:p>
            <a:r>
              <a:rPr lang="en-US" altLang="zh-CN" sz="3600" smtClean="0"/>
              <a:t>Windows</a:t>
            </a:r>
            <a:r>
              <a:rPr lang="zh-CN" altLang="en-US" sz="3600" smtClean="0"/>
              <a:t>质量很好，是用户开发程序水平太低导致蓝屏的。</a:t>
            </a:r>
            <a:endParaRPr lang="zh-CN" altLang="en-US" sz="360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3044" y="3886556"/>
            <a:ext cx="3488609" cy="2337368"/>
          </a:xfrm>
          <a:prstGeom prst="rect">
            <a:avLst/>
          </a:prstGeom>
        </p:spPr>
      </p:pic>
      <p:pic>
        <p:nvPicPr>
          <p:cNvPr id="6" name="图片 5"/>
          <p:cNvPicPr>
            <a:picLocks noChangeAspect="1"/>
          </p:cNvPicPr>
          <p:nvPr/>
        </p:nvPicPr>
        <p:blipFill>
          <a:blip r:embed="rId3"/>
          <a:stretch>
            <a:fillRect/>
          </a:stretch>
        </p:blipFill>
        <p:spPr>
          <a:xfrm>
            <a:off x="1680073" y="3344932"/>
            <a:ext cx="2600325" cy="2562225"/>
          </a:xfrm>
          <a:prstGeom prst="rect">
            <a:avLst/>
          </a:prstGeom>
        </p:spPr>
      </p:pic>
      <p:sp>
        <p:nvSpPr>
          <p:cNvPr id="10" name="文本框 9"/>
          <p:cNvSpPr txBox="1"/>
          <p:nvPr/>
        </p:nvSpPr>
        <p:spPr>
          <a:xfrm>
            <a:off x="856657" y="2010398"/>
            <a:ext cx="6636300" cy="1200329"/>
          </a:xfrm>
          <a:prstGeom prst="rect">
            <a:avLst/>
          </a:prstGeom>
          <a:noFill/>
        </p:spPr>
        <p:txBody>
          <a:bodyPr wrap="square" rtlCol="0">
            <a:spAutoFit/>
          </a:bodyPr>
          <a:lstStyle/>
          <a:p>
            <a:r>
              <a:rPr lang="zh-CN" altLang="en-US" sz="3600" smtClean="0"/>
              <a:t>不允许用户程序直接操作内存，数组越界检查，自动内存回收</a:t>
            </a:r>
            <a:endParaRPr lang="zh-CN" altLang="en-US" sz="3600"/>
          </a:p>
        </p:txBody>
      </p:sp>
    </p:spTree>
    <p:extLst>
      <p:ext uri="{BB962C8B-B14F-4D97-AF65-F5344CB8AC3E}">
        <p14:creationId xmlns:p14="http://schemas.microsoft.com/office/powerpoint/2010/main" val="4216419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19459" name="Rectangle 2"/>
          <p:cNvSpPr>
            <a:spLocks noGrp="1" noChangeArrowheads="1"/>
          </p:cNvSpPr>
          <p:nvPr>
            <p:ph type="title"/>
          </p:nvPr>
        </p:nvSpPr>
        <p:spPr>
          <a:xfrm>
            <a:off x="168375" y="230037"/>
            <a:ext cx="3092409" cy="813758"/>
          </a:xfrm>
        </p:spPr>
        <p:txBody>
          <a:bodyPr/>
          <a:lstStyle/>
          <a:p>
            <a:pPr eaLnBrk="1" hangingPunct="1"/>
            <a:r>
              <a:rPr lang="zh-CN" altLang="en-US" smtClean="0"/>
              <a:t>托管与非托管</a:t>
            </a:r>
          </a:p>
        </p:txBody>
      </p:sp>
      <p:sp>
        <p:nvSpPr>
          <p:cNvPr id="19460" name="Rectangle 3"/>
          <p:cNvSpPr>
            <a:spLocks noGrp="1" noChangeArrowheads="1"/>
          </p:cNvSpPr>
          <p:nvPr>
            <p:ph type="body" idx="1"/>
          </p:nvPr>
        </p:nvSpPr>
        <p:spPr>
          <a:xfrm>
            <a:off x="491796" y="1156989"/>
            <a:ext cx="7772400" cy="1873250"/>
          </a:xfrm>
        </p:spPr>
        <p:txBody>
          <a:bodyPr>
            <a:normAutofit/>
          </a:bodyPr>
          <a:lstStyle/>
          <a:p>
            <a:pPr eaLnBrk="1" hangingPunct="1"/>
            <a:r>
              <a:rPr lang="zh-CN" altLang="en-US" sz="2800" smtClean="0"/>
              <a:t>托管代码与非托管代码是微软针对运行中的</a:t>
            </a:r>
            <a:r>
              <a:rPr lang="en-US" altLang="zh-CN" sz="2800" smtClean="0"/>
              <a:t>windows</a:t>
            </a:r>
            <a:r>
              <a:rPr lang="zh-CN" altLang="en-US" sz="2800" smtClean="0"/>
              <a:t>程序与公共语言运行库的关系进行的一种划分</a:t>
            </a:r>
          </a:p>
        </p:txBody>
      </p:sp>
    </p:spTree>
    <p:extLst>
      <p:ext uri="{BB962C8B-B14F-4D97-AF65-F5344CB8AC3E}">
        <p14:creationId xmlns:p14="http://schemas.microsoft.com/office/powerpoint/2010/main" val="3638631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20483" name="Rectangle 2"/>
          <p:cNvSpPr>
            <a:spLocks noGrp="1" noChangeArrowheads="1"/>
          </p:cNvSpPr>
          <p:nvPr>
            <p:ph type="title"/>
          </p:nvPr>
        </p:nvSpPr>
        <p:spPr>
          <a:xfrm>
            <a:off x="228760" y="299049"/>
            <a:ext cx="2402296" cy="660400"/>
          </a:xfrm>
        </p:spPr>
        <p:txBody>
          <a:bodyPr/>
          <a:lstStyle/>
          <a:p>
            <a:pPr eaLnBrk="1" hangingPunct="1"/>
            <a:r>
              <a:rPr lang="zh-CN" altLang="en-US" smtClean="0"/>
              <a:t>托管代码</a:t>
            </a:r>
          </a:p>
        </p:txBody>
      </p:sp>
      <p:sp>
        <p:nvSpPr>
          <p:cNvPr id="20484" name="Rectangle 3"/>
          <p:cNvSpPr>
            <a:spLocks noGrp="1" noChangeArrowheads="1"/>
          </p:cNvSpPr>
          <p:nvPr>
            <p:ph type="body" idx="1"/>
          </p:nvPr>
        </p:nvSpPr>
        <p:spPr>
          <a:xfrm>
            <a:off x="504806" y="1270000"/>
            <a:ext cx="8596668" cy="3880773"/>
          </a:xfrm>
        </p:spPr>
        <p:txBody>
          <a:bodyPr>
            <a:normAutofit/>
          </a:bodyPr>
          <a:lstStyle/>
          <a:p>
            <a:pPr eaLnBrk="1" hangingPunct="1"/>
            <a:r>
              <a:rPr lang="zh-CN" altLang="en-US" sz="2800" smtClean="0"/>
              <a:t>由公共语言运行库环境（而不是直接由操作系统）执行的代码。托管代码应用程序可以获得公共语言运行库服务，例如自动垃圾回收、运行库类型检查和安全支持等。这些服务帮助提供独立于平台和语言的、统一的托管代码应用程序行为。</a:t>
            </a:r>
          </a:p>
        </p:txBody>
      </p:sp>
    </p:spTree>
    <p:extLst>
      <p:ext uri="{BB962C8B-B14F-4D97-AF65-F5344CB8AC3E}">
        <p14:creationId xmlns:p14="http://schemas.microsoft.com/office/powerpoint/2010/main" val="1658989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248856931"/>
              </p:ext>
            </p:extLst>
          </p:nvPr>
        </p:nvGraphicFramePr>
        <p:xfrm>
          <a:off x="74433" y="1041679"/>
          <a:ext cx="8880734" cy="4858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title"/>
          </p:nvPr>
        </p:nvSpPr>
        <p:spPr>
          <a:xfrm>
            <a:off x="215109" y="127279"/>
            <a:ext cx="3934197" cy="716783"/>
          </a:xfrm>
        </p:spPr>
        <p:txBody>
          <a:bodyPr>
            <a:normAutofit/>
          </a:bodyPr>
          <a:lstStyle/>
          <a:p>
            <a:pPr lvl="0"/>
            <a:r>
              <a:rPr lang="en-US" altLang="en-US"/>
              <a:t>动态链接库</a:t>
            </a:r>
            <a:endParaRPr lang="zh-CN" altLang="en-US"/>
          </a:p>
        </p:txBody>
      </p:sp>
      <p:pic>
        <p:nvPicPr>
          <p:cNvPr id="6" name="内容占位符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961517" y="0"/>
            <a:ext cx="5170098" cy="743967"/>
          </a:xfrm>
        </p:spPr>
      </p:pic>
    </p:spTree>
    <p:extLst>
      <p:ext uri="{BB962C8B-B14F-4D97-AF65-F5344CB8AC3E}">
        <p14:creationId xmlns:p14="http://schemas.microsoft.com/office/powerpoint/2010/main" val="3117749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21507" name="Rectangle 2"/>
          <p:cNvSpPr>
            <a:spLocks noGrp="1" noChangeArrowheads="1"/>
          </p:cNvSpPr>
          <p:nvPr>
            <p:ph type="title"/>
          </p:nvPr>
        </p:nvSpPr>
        <p:spPr>
          <a:xfrm>
            <a:off x="306398" y="299049"/>
            <a:ext cx="2712847" cy="744747"/>
          </a:xfrm>
        </p:spPr>
        <p:txBody>
          <a:bodyPr/>
          <a:lstStyle/>
          <a:p>
            <a:pPr eaLnBrk="1" hangingPunct="1"/>
            <a:r>
              <a:rPr lang="zh-CN" altLang="en-US" smtClean="0"/>
              <a:t>非托管代码</a:t>
            </a:r>
          </a:p>
        </p:txBody>
      </p:sp>
      <p:sp>
        <p:nvSpPr>
          <p:cNvPr id="21508" name="Rectangle 3"/>
          <p:cNvSpPr>
            <a:spLocks noGrp="1" noChangeArrowheads="1"/>
          </p:cNvSpPr>
          <p:nvPr>
            <p:ph type="body" idx="1"/>
          </p:nvPr>
        </p:nvSpPr>
        <p:spPr>
          <a:xfrm>
            <a:off x="398852" y="1184694"/>
            <a:ext cx="7772400" cy="4114800"/>
          </a:xfrm>
        </p:spPr>
        <p:txBody>
          <a:bodyPr>
            <a:normAutofit/>
          </a:bodyPr>
          <a:lstStyle/>
          <a:p>
            <a:pPr eaLnBrk="1" hangingPunct="1">
              <a:lnSpc>
                <a:spcPct val="90000"/>
              </a:lnSpc>
            </a:pPr>
            <a:r>
              <a:rPr lang="zh-CN" altLang="en-US" sz="2800" smtClean="0"/>
              <a:t>非托管代码与公共语言运行库环境无关。编写这些程序代码使用专用语言编译工具如</a:t>
            </a:r>
            <a:r>
              <a:rPr lang="en-US" altLang="zh-CN" sz="2800" smtClean="0"/>
              <a:t>C++</a:t>
            </a:r>
            <a:r>
              <a:rPr lang="zh-CN" altLang="en-US" sz="2800" smtClean="0"/>
              <a:t>与</a:t>
            </a:r>
            <a:r>
              <a:rPr lang="en-US" altLang="zh-CN" sz="2800" smtClean="0"/>
              <a:t>VB</a:t>
            </a:r>
            <a:r>
              <a:rPr lang="zh-CN" altLang="en-US" sz="2800" smtClean="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p>
        </p:txBody>
      </p:sp>
    </p:spTree>
    <p:extLst>
      <p:ext uri="{BB962C8B-B14F-4D97-AF65-F5344CB8AC3E}">
        <p14:creationId xmlns:p14="http://schemas.microsoft.com/office/powerpoint/2010/main" val="1914329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22531" name="Rectangle 2"/>
          <p:cNvSpPr>
            <a:spLocks noGrp="1" noChangeArrowheads="1"/>
          </p:cNvSpPr>
          <p:nvPr>
            <p:ph type="title"/>
          </p:nvPr>
        </p:nvSpPr>
        <p:spPr>
          <a:xfrm>
            <a:off x="677334" y="609600"/>
            <a:ext cx="3946424" cy="787879"/>
          </a:xfrm>
        </p:spPr>
        <p:txBody>
          <a:bodyPr/>
          <a:lstStyle/>
          <a:p>
            <a:pPr eaLnBrk="1" hangingPunct="1"/>
            <a:r>
              <a:rPr lang="zh-CN" altLang="en-US" smtClean="0"/>
              <a:t>托管与非托管区别</a:t>
            </a:r>
          </a:p>
        </p:txBody>
      </p:sp>
      <p:sp>
        <p:nvSpPr>
          <p:cNvPr id="22532" name="Rectangle 3"/>
          <p:cNvSpPr>
            <a:spLocks noGrp="1" noChangeArrowheads="1"/>
          </p:cNvSpPr>
          <p:nvPr>
            <p:ph type="body" idx="1"/>
          </p:nvPr>
        </p:nvSpPr>
        <p:spPr>
          <a:xfrm>
            <a:off x="513432" y="1397479"/>
            <a:ext cx="8621942" cy="1466491"/>
          </a:xfrm>
        </p:spPr>
        <p:txBody>
          <a:bodyPr>
            <a:normAutofit/>
          </a:bodyPr>
          <a:lstStyle/>
          <a:p>
            <a:pPr eaLnBrk="1" hangingPunct="1"/>
            <a:r>
              <a:rPr lang="zh-CN" altLang="en-US" sz="2800" smtClean="0"/>
              <a:t>托管代码中不推荐使用指针，而非托管代码可以使用指针来直接读取内存。</a:t>
            </a:r>
          </a:p>
        </p:txBody>
      </p:sp>
    </p:spTree>
    <p:extLst>
      <p:ext uri="{BB962C8B-B14F-4D97-AF65-F5344CB8AC3E}">
        <p14:creationId xmlns:p14="http://schemas.microsoft.com/office/powerpoint/2010/main" val="251287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23555" name="Rectangle 2"/>
          <p:cNvSpPr>
            <a:spLocks noGrp="1" noChangeArrowheads="1"/>
          </p:cNvSpPr>
          <p:nvPr>
            <p:ph type="title"/>
          </p:nvPr>
        </p:nvSpPr>
        <p:spPr>
          <a:xfrm>
            <a:off x="168375" y="281019"/>
            <a:ext cx="4213843" cy="701615"/>
          </a:xfrm>
        </p:spPr>
        <p:txBody>
          <a:bodyPr/>
          <a:lstStyle/>
          <a:p>
            <a:pPr eaLnBrk="1" hangingPunct="1"/>
            <a:r>
              <a:rPr lang="zh-CN" altLang="en-US" smtClean="0"/>
              <a:t>托管的动态链接库</a:t>
            </a:r>
          </a:p>
        </p:txBody>
      </p:sp>
      <p:sp>
        <p:nvSpPr>
          <p:cNvPr id="23556" name="Rectangle 57"/>
          <p:cNvSpPr>
            <a:spLocks noGrp="1" noChangeArrowheads="1"/>
          </p:cNvSpPr>
          <p:nvPr>
            <p:ph type="body" idx="1"/>
          </p:nvPr>
        </p:nvSpPr>
        <p:spPr>
          <a:xfrm>
            <a:off x="419112" y="982634"/>
            <a:ext cx="5040312" cy="649287"/>
          </a:xfrm>
        </p:spPr>
        <p:txBody>
          <a:bodyPr>
            <a:normAutofit/>
          </a:bodyPr>
          <a:lstStyle/>
          <a:p>
            <a:pPr eaLnBrk="1" hangingPunct="1"/>
            <a:r>
              <a:rPr lang="zh-CN" altLang="en-US" sz="2800" smtClean="0"/>
              <a:t>使用</a:t>
            </a:r>
            <a:r>
              <a:rPr lang="en-US" altLang="zh-CN" sz="2800" smtClean="0"/>
              <a:t>C\#</a:t>
            </a:r>
            <a:r>
              <a:rPr lang="zh-CN" altLang="en-US" sz="2800" smtClean="0"/>
              <a:t>创建类库</a:t>
            </a:r>
            <a:r>
              <a:rPr lang="en-US" altLang="zh-CN" sz="2800" smtClean="0"/>
              <a:t>(DLL)</a:t>
            </a:r>
          </a:p>
        </p:txBody>
      </p:sp>
      <p:pic>
        <p:nvPicPr>
          <p:cNvPr id="23557" name="Picture 58" descr="dll-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348" y="1897987"/>
            <a:ext cx="64484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09367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24579" name="Rectangle 2"/>
          <p:cNvSpPr>
            <a:spLocks noGrp="1" noChangeArrowheads="1"/>
          </p:cNvSpPr>
          <p:nvPr>
            <p:ph type="title"/>
          </p:nvPr>
        </p:nvSpPr>
        <p:spPr>
          <a:xfrm>
            <a:off x="220134" y="299049"/>
            <a:ext cx="5740719" cy="735222"/>
          </a:xfrm>
        </p:spPr>
        <p:txBody>
          <a:bodyPr/>
          <a:lstStyle/>
          <a:p>
            <a:pPr eaLnBrk="1" hangingPunct="1"/>
            <a:r>
              <a:rPr lang="zh-CN" altLang="en-US" smtClean="0"/>
              <a:t>提取</a:t>
            </a:r>
            <a:r>
              <a:rPr lang="en-US" altLang="zh-CN" smtClean="0"/>
              <a:t>DLL</a:t>
            </a:r>
            <a:r>
              <a:rPr lang="zh-CN" altLang="en-US" smtClean="0"/>
              <a:t>中的类方法和属性</a:t>
            </a:r>
          </a:p>
        </p:txBody>
      </p:sp>
      <p:sp>
        <p:nvSpPr>
          <p:cNvPr id="24580" name="Rectangle 3"/>
          <p:cNvSpPr>
            <a:spLocks noGrp="1" noChangeArrowheads="1"/>
          </p:cNvSpPr>
          <p:nvPr>
            <p:ph type="body" idx="1"/>
          </p:nvPr>
        </p:nvSpPr>
        <p:spPr>
          <a:xfrm>
            <a:off x="491318" y="1344822"/>
            <a:ext cx="8152350" cy="846287"/>
          </a:xfrm>
        </p:spPr>
        <p:txBody>
          <a:bodyPr>
            <a:normAutofit/>
          </a:bodyPr>
          <a:lstStyle/>
          <a:p>
            <a:pPr eaLnBrk="1" hangingPunct="1"/>
            <a:r>
              <a:rPr lang="zh-CN" altLang="en-US" sz="2800" smtClean="0"/>
              <a:t>应用反射的机制得到</a:t>
            </a:r>
            <a:r>
              <a:rPr lang="en-US" altLang="zh-CN" sz="2800" smtClean="0"/>
              <a:t>dll</a:t>
            </a:r>
            <a:r>
              <a:rPr lang="zh-CN" altLang="en-US" sz="2800" smtClean="0"/>
              <a:t>文件中的类方法和属性。</a:t>
            </a:r>
          </a:p>
        </p:txBody>
      </p:sp>
    </p:spTree>
    <p:extLst>
      <p:ext uri="{BB962C8B-B14F-4D97-AF65-F5344CB8AC3E}">
        <p14:creationId xmlns:p14="http://schemas.microsoft.com/office/powerpoint/2010/main" val="37425641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25603" name="Rectangle 2"/>
          <p:cNvSpPr>
            <a:spLocks noGrp="1" noChangeArrowheads="1"/>
          </p:cNvSpPr>
          <p:nvPr>
            <p:ph type="title"/>
          </p:nvPr>
        </p:nvSpPr>
        <p:spPr>
          <a:xfrm>
            <a:off x="306398" y="152400"/>
            <a:ext cx="1341247" cy="710242"/>
          </a:xfrm>
        </p:spPr>
        <p:txBody>
          <a:bodyPr/>
          <a:lstStyle/>
          <a:p>
            <a:pPr eaLnBrk="1" hangingPunct="1"/>
            <a:r>
              <a:rPr lang="zh-CN" altLang="en-US" smtClean="0"/>
              <a:t>反射</a:t>
            </a:r>
          </a:p>
        </p:txBody>
      </p:sp>
      <p:sp>
        <p:nvSpPr>
          <p:cNvPr id="25604" name="Rectangle 3"/>
          <p:cNvSpPr>
            <a:spLocks noGrp="1" noChangeArrowheads="1"/>
          </p:cNvSpPr>
          <p:nvPr>
            <p:ph type="body" idx="1"/>
          </p:nvPr>
        </p:nvSpPr>
        <p:spPr>
          <a:xfrm>
            <a:off x="677333" y="1126736"/>
            <a:ext cx="7949081" cy="2556743"/>
          </a:xfrm>
        </p:spPr>
        <p:txBody>
          <a:bodyPr>
            <a:normAutofit/>
          </a:bodyPr>
          <a:lstStyle/>
          <a:p>
            <a:pPr eaLnBrk="1" hangingPunct="1"/>
            <a:r>
              <a:rPr lang="zh-CN" altLang="en-US" sz="2800" smtClean="0"/>
              <a:t>通过 </a:t>
            </a:r>
            <a:r>
              <a:rPr lang="en-US" altLang="zh-CN" sz="2800" smtClean="0"/>
              <a:t>System.Reflection </a:t>
            </a:r>
            <a:r>
              <a:rPr lang="zh-CN" altLang="en-US" sz="2800" smtClean="0"/>
              <a:t>命名空间中的类以及 </a:t>
            </a:r>
            <a:r>
              <a:rPr lang="en-US" altLang="zh-CN" sz="2800" smtClean="0"/>
              <a:t>System.Type</a:t>
            </a:r>
            <a:r>
              <a:rPr lang="zh-CN" altLang="en-US" sz="2800" smtClean="0"/>
              <a:t>，可以获取有关已加载的程序集和在其中定义的类型（如类、接口和值类型）的信息。也可以使用反射在运行时创建类型实例，调用和访问这些实例。</a:t>
            </a:r>
          </a:p>
        </p:txBody>
      </p:sp>
    </p:spTree>
    <p:extLst>
      <p:ext uri="{BB962C8B-B14F-4D97-AF65-F5344CB8AC3E}">
        <p14:creationId xmlns:p14="http://schemas.microsoft.com/office/powerpoint/2010/main" val="34693888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26627" name="Rectangle 2"/>
          <p:cNvSpPr>
            <a:spLocks noGrp="1" noChangeArrowheads="1"/>
          </p:cNvSpPr>
          <p:nvPr>
            <p:ph type="title"/>
          </p:nvPr>
        </p:nvSpPr>
        <p:spPr>
          <a:xfrm>
            <a:off x="254682" y="273170"/>
            <a:ext cx="5352530" cy="813758"/>
          </a:xfrm>
        </p:spPr>
        <p:txBody>
          <a:bodyPr/>
          <a:lstStyle/>
          <a:p>
            <a:pPr eaLnBrk="1" hangingPunct="1"/>
            <a:r>
              <a:rPr lang="zh-CN" altLang="en-US" smtClean="0"/>
              <a:t>反射通常具有以下用途</a:t>
            </a:r>
          </a:p>
        </p:txBody>
      </p:sp>
      <p:sp>
        <p:nvSpPr>
          <p:cNvPr id="26628" name="Text Box 4"/>
          <p:cNvSpPr txBox="1">
            <a:spLocks noChangeArrowheads="1"/>
          </p:cNvSpPr>
          <p:nvPr/>
        </p:nvSpPr>
        <p:spPr bwMode="auto">
          <a:xfrm>
            <a:off x="254682" y="1336676"/>
            <a:ext cx="1013152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mn-ea"/>
                <a:ea typeface="+mn-ea"/>
              </a:rPr>
              <a:t>使用 </a:t>
            </a:r>
            <a:r>
              <a:rPr lang="en-US" altLang="zh-CN" sz="2400">
                <a:latin typeface="+mn-ea"/>
                <a:ea typeface="+mn-ea"/>
              </a:rPr>
              <a:t>Assembly </a:t>
            </a:r>
            <a:r>
              <a:rPr lang="zh-CN" altLang="en-US" sz="2400">
                <a:latin typeface="+mn-ea"/>
                <a:ea typeface="+mn-ea"/>
              </a:rPr>
              <a:t>定义和加载程序集，加载在程序集清单中列出的模块，</a:t>
            </a:r>
          </a:p>
          <a:p>
            <a:pPr eaLnBrk="1" hangingPunct="1">
              <a:spcBef>
                <a:spcPct val="0"/>
              </a:spcBef>
              <a:buClrTx/>
              <a:buSzTx/>
              <a:buFontTx/>
              <a:buNone/>
            </a:pPr>
            <a:r>
              <a:rPr lang="zh-CN" altLang="en-US" sz="2400">
                <a:latin typeface="+mn-ea"/>
                <a:ea typeface="+mn-ea"/>
              </a:rPr>
              <a:t>以及从此程序集中查找类型并创建该类型的实例。</a:t>
            </a:r>
          </a:p>
          <a:p>
            <a:pPr eaLnBrk="1" hangingPunct="1">
              <a:spcBef>
                <a:spcPct val="0"/>
              </a:spcBef>
              <a:buClrTx/>
              <a:buSzTx/>
              <a:buFontTx/>
              <a:buNone/>
            </a:pPr>
            <a:r>
              <a:rPr lang="zh-CN" altLang="en-US" sz="2400">
                <a:latin typeface="+mn-ea"/>
                <a:ea typeface="+mn-ea"/>
              </a:rPr>
              <a:t>使用 </a:t>
            </a:r>
            <a:r>
              <a:rPr lang="en-US" altLang="zh-CN" sz="2400">
                <a:latin typeface="+mn-ea"/>
                <a:ea typeface="+mn-ea"/>
              </a:rPr>
              <a:t>Module </a:t>
            </a:r>
            <a:r>
              <a:rPr lang="zh-CN" altLang="en-US" sz="2400">
                <a:latin typeface="+mn-ea"/>
                <a:ea typeface="+mn-ea"/>
              </a:rPr>
              <a:t>发现以下信息：包含模块的程序集以及模块中的类等。</a:t>
            </a:r>
          </a:p>
          <a:p>
            <a:pPr eaLnBrk="1" hangingPunct="1">
              <a:spcBef>
                <a:spcPct val="0"/>
              </a:spcBef>
              <a:buClrTx/>
              <a:buSzTx/>
              <a:buFontTx/>
              <a:buNone/>
            </a:pPr>
            <a:r>
              <a:rPr lang="zh-CN" altLang="en-US" sz="2400">
                <a:latin typeface="+mn-ea"/>
                <a:ea typeface="+mn-ea"/>
              </a:rPr>
              <a:t>您还可以获取在模块上定义的所有全局方法或其他特定的非全局方法。</a:t>
            </a:r>
          </a:p>
          <a:p>
            <a:pPr eaLnBrk="1" hangingPunct="1">
              <a:spcBef>
                <a:spcPct val="0"/>
              </a:spcBef>
              <a:buClrTx/>
              <a:buSzTx/>
              <a:buFontTx/>
              <a:buNone/>
            </a:pPr>
            <a:r>
              <a:rPr lang="zh-CN" altLang="en-US" sz="2400">
                <a:latin typeface="+mn-ea"/>
                <a:ea typeface="+mn-ea"/>
              </a:rPr>
              <a:t>使用 </a:t>
            </a:r>
            <a:r>
              <a:rPr lang="en-US" altLang="zh-CN" sz="2400">
                <a:latin typeface="+mn-ea"/>
                <a:ea typeface="+mn-ea"/>
              </a:rPr>
              <a:t>ConstructorInfo </a:t>
            </a:r>
            <a:r>
              <a:rPr lang="zh-CN" altLang="en-US" sz="2400">
                <a:latin typeface="+mn-ea"/>
                <a:ea typeface="+mn-ea"/>
              </a:rPr>
              <a:t>发现以下信息：构造函数的名称、参数、访问修饰符</a:t>
            </a:r>
          </a:p>
          <a:p>
            <a:pPr eaLnBrk="1" hangingPunct="1">
              <a:spcBef>
                <a:spcPct val="0"/>
              </a:spcBef>
              <a:buClrTx/>
              <a:buSzTx/>
              <a:buFontTx/>
              <a:buNone/>
            </a:pPr>
            <a:r>
              <a:rPr lang="zh-CN" altLang="en-US" sz="2400">
                <a:latin typeface="+mn-ea"/>
                <a:ea typeface="+mn-ea"/>
              </a:rPr>
              <a:t>（如 </a:t>
            </a:r>
            <a:r>
              <a:rPr lang="en-US" altLang="zh-CN" sz="2400" b="1">
                <a:latin typeface="+mn-ea"/>
                <a:ea typeface="+mn-ea"/>
              </a:rPr>
              <a:t>public</a:t>
            </a:r>
            <a:r>
              <a:rPr lang="en-US" altLang="zh-CN" sz="2400">
                <a:latin typeface="+mn-ea"/>
                <a:ea typeface="+mn-ea"/>
              </a:rPr>
              <a:t> </a:t>
            </a:r>
            <a:r>
              <a:rPr lang="zh-CN" altLang="en-US" sz="2400">
                <a:latin typeface="+mn-ea"/>
                <a:ea typeface="+mn-ea"/>
              </a:rPr>
              <a:t>或 </a:t>
            </a:r>
            <a:r>
              <a:rPr lang="en-US" altLang="zh-CN" sz="2400" b="1">
                <a:latin typeface="+mn-ea"/>
                <a:ea typeface="+mn-ea"/>
              </a:rPr>
              <a:t>private</a:t>
            </a:r>
            <a:r>
              <a:rPr lang="zh-CN" altLang="en-US" sz="2400">
                <a:latin typeface="+mn-ea"/>
                <a:ea typeface="+mn-ea"/>
              </a:rPr>
              <a:t>）和实现详细信息（如 </a:t>
            </a:r>
            <a:r>
              <a:rPr lang="en-US" altLang="zh-CN" sz="2400" b="1">
                <a:latin typeface="+mn-ea"/>
                <a:ea typeface="+mn-ea"/>
              </a:rPr>
              <a:t>abstract</a:t>
            </a:r>
            <a:r>
              <a:rPr lang="en-US" altLang="zh-CN" sz="2400">
                <a:latin typeface="+mn-ea"/>
                <a:ea typeface="+mn-ea"/>
              </a:rPr>
              <a:t> </a:t>
            </a:r>
            <a:r>
              <a:rPr lang="zh-CN" altLang="en-US" sz="2400">
                <a:latin typeface="+mn-ea"/>
                <a:ea typeface="+mn-ea"/>
              </a:rPr>
              <a:t>或 </a:t>
            </a:r>
            <a:r>
              <a:rPr lang="en-US" altLang="zh-CN" sz="2400" b="1">
                <a:latin typeface="+mn-ea"/>
                <a:ea typeface="+mn-ea"/>
              </a:rPr>
              <a:t>virtual</a:t>
            </a:r>
            <a:r>
              <a:rPr lang="zh-CN" altLang="en-US" sz="2400">
                <a:latin typeface="+mn-ea"/>
                <a:ea typeface="+mn-ea"/>
              </a:rPr>
              <a:t>）等。</a:t>
            </a:r>
          </a:p>
          <a:p>
            <a:pPr eaLnBrk="1" hangingPunct="1">
              <a:spcBef>
                <a:spcPct val="0"/>
              </a:spcBef>
              <a:buClrTx/>
              <a:buSzTx/>
              <a:buFontTx/>
              <a:buNone/>
            </a:pPr>
            <a:r>
              <a:rPr lang="zh-CN" altLang="en-US" sz="2400">
                <a:latin typeface="+mn-ea"/>
                <a:ea typeface="+mn-ea"/>
              </a:rPr>
              <a:t>使用 </a:t>
            </a:r>
            <a:r>
              <a:rPr lang="en-US" altLang="zh-CN" sz="2400">
                <a:latin typeface="+mn-ea"/>
                <a:ea typeface="+mn-ea"/>
              </a:rPr>
              <a:t>Type </a:t>
            </a:r>
            <a:r>
              <a:rPr lang="zh-CN" altLang="en-US" sz="2400">
                <a:latin typeface="+mn-ea"/>
                <a:ea typeface="+mn-ea"/>
              </a:rPr>
              <a:t>的 </a:t>
            </a:r>
            <a:r>
              <a:rPr lang="en-US" altLang="zh-CN" sz="2400">
                <a:latin typeface="+mn-ea"/>
                <a:ea typeface="+mn-ea"/>
              </a:rPr>
              <a:t>GetConstructors </a:t>
            </a:r>
            <a:r>
              <a:rPr lang="zh-CN" altLang="en-US" sz="2400">
                <a:latin typeface="+mn-ea"/>
                <a:ea typeface="+mn-ea"/>
              </a:rPr>
              <a:t>或 </a:t>
            </a:r>
            <a:r>
              <a:rPr lang="en-US" altLang="zh-CN" sz="2400">
                <a:latin typeface="+mn-ea"/>
                <a:ea typeface="+mn-ea"/>
              </a:rPr>
              <a:t>GetConstructor </a:t>
            </a:r>
            <a:r>
              <a:rPr lang="zh-CN" altLang="en-US" sz="2400">
                <a:latin typeface="+mn-ea"/>
                <a:ea typeface="+mn-ea"/>
              </a:rPr>
              <a:t>方法来调用特定的构造函数。</a:t>
            </a:r>
          </a:p>
        </p:txBody>
      </p:sp>
    </p:spTree>
    <p:extLst>
      <p:ext uri="{BB962C8B-B14F-4D97-AF65-F5344CB8AC3E}">
        <p14:creationId xmlns:p14="http://schemas.microsoft.com/office/powerpoint/2010/main" val="24584627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27651" name="Rectangle 2"/>
          <p:cNvSpPr>
            <a:spLocks noGrp="1" noChangeArrowheads="1"/>
          </p:cNvSpPr>
          <p:nvPr>
            <p:ph type="title"/>
          </p:nvPr>
        </p:nvSpPr>
        <p:spPr>
          <a:xfrm>
            <a:off x="181487" y="171661"/>
            <a:ext cx="5296288" cy="699607"/>
          </a:xfrm>
        </p:spPr>
        <p:txBody>
          <a:bodyPr/>
          <a:lstStyle/>
          <a:p>
            <a:pPr eaLnBrk="1" hangingPunct="1"/>
            <a:r>
              <a:rPr lang="zh-CN" altLang="en-US" smtClean="0"/>
              <a:t>反射通常具有以下用途</a:t>
            </a:r>
          </a:p>
        </p:txBody>
      </p:sp>
      <p:sp>
        <p:nvSpPr>
          <p:cNvPr id="27652" name="Text Box 3"/>
          <p:cNvSpPr txBox="1">
            <a:spLocks noChangeArrowheads="1"/>
          </p:cNvSpPr>
          <p:nvPr/>
        </p:nvSpPr>
        <p:spPr bwMode="auto">
          <a:xfrm>
            <a:off x="504316" y="1103043"/>
            <a:ext cx="901272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t>使用 </a:t>
            </a:r>
            <a:r>
              <a:rPr lang="en-US" altLang="zh-CN" sz="2400"/>
              <a:t>MethodInfo </a:t>
            </a:r>
            <a:r>
              <a:rPr lang="zh-CN" altLang="en-US" sz="2400"/>
              <a:t>发现以下信息：方法的名称、返回类型、参数、</a:t>
            </a:r>
          </a:p>
          <a:p>
            <a:pPr eaLnBrk="1" hangingPunct="1">
              <a:spcBef>
                <a:spcPct val="0"/>
              </a:spcBef>
              <a:buClrTx/>
              <a:buSzTx/>
              <a:buFontTx/>
              <a:buNone/>
            </a:pPr>
            <a:r>
              <a:rPr lang="zh-CN" altLang="en-US" sz="2400"/>
              <a:t>访问修饰符（如 </a:t>
            </a:r>
            <a:r>
              <a:rPr lang="en-US" altLang="zh-CN" sz="2400" b="1"/>
              <a:t>public</a:t>
            </a:r>
            <a:r>
              <a:rPr lang="en-US" altLang="zh-CN" sz="2400"/>
              <a:t> </a:t>
            </a:r>
            <a:r>
              <a:rPr lang="zh-CN" altLang="en-US" sz="2400"/>
              <a:t>或 </a:t>
            </a:r>
            <a:r>
              <a:rPr lang="en-US" altLang="zh-CN" sz="2400" b="1"/>
              <a:t>private</a:t>
            </a:r>
            <a:r>
              <a:rPr lang="zh-CN" altLang="en-US" sz="2400"/>
              <a:t>）和实现详细信息（如 </a:t>
            </a:r>
          </a:p>
          <a:p>
            <a:pPr eaLnBrk="1" hangingPunct="1">
              <a:spcBef>
                <a:spcPct val="0"/>
              </a:spcBef>
              <a:buClrTx/>
              <a:buSzTx/>
              <a:buFontTx/>
              <a:buNone/>
            </a:pPr>
            <a:r>
              <a:rPr lang="en-US" altLang="zh-CN" sz="2400" b="1"/>
              <a:t>abstract</a:t>
            </a:r>
            <a:r>
              <a:rPr lang="en-US" altLang="zh-CN" sz="2400"/>
              <a:t> </a:t>
            </a:r>
            <a:r>
              <a:rPr lang="zh-CN" altLang="en-US" sz="2400"/>
              <a:t>或 </a:t>
            </a:r>
            <a:r>
              <a:rPr lang="en-US" altLang="zh-CN" sz="2400" b="1"/>
              <a:t>virtual</a:t>
            </a:r>
            <a:r>
              <a:rPr lang="zh-CN" altLang="en-US" sz="2400"/>
              <a:t>）等。使用 </a:t>
            </a:r>
            <a:r>
              <a:rPr lang="en-US" altLang="zh-CN" sz="2400"/>
              <a:t>Type </a:t>
            </a:r>
            <a:r>
              <a:rPr lang="zh-CN" altLang="en-US" sz="2400"/>
              <a:t>的 </a:t>
            </a:r>
            <a:r>
              <a:rPr lang="en-US" altLang="zh-CN" sz="2400"/>
              <a:t>GetMethods </a:t>
            </a:r>
            <a:r>
              <a:rPr lang="zh-CN" altLang="en-US" sz="2400"/>
              <a:t>或 </a:t>
            </a:r>
          </a:p>
          <a:p>
            <a:pPr eaLnBrk="1" hangingPunct="1">
              <a:spcBef>
                <a:spcPct val="0"/>
              </a:spcBef>
              <a:buClrTx/>
              <a:buSzTx/>
              <a:buFontTx/>
              <a:buNone/>
            </a:pPr>
            <a:r>
              <a:rPr lang="en-US" altLang="zh-CN" sz="2400"/>
              <a:t>GetMethod </a:t>
            </a:r>
            <a:r>
              <a:rPr lang="zh-CN" altLang="en-US" sz="2400"/>
              <a:t>方法来调用特定的方法。</a:t>
            </a:r>
          </a:p>
          <a:p>
            <a:pPr eaLnBrk="1" hangingPunct="1">
              <a:spcBef>
                <a:spcPct val="0"/>
              </a:spcBef>
              <a:buClrTx/>
              <a:buSzTx/>
              <a:buFontTx/>
              <a:buNone/>
            </a:pPr>
            <a:r>
              <a:rPr lang="zh-CN" altLang="en-US" sz="2400"/>
              <a:t>使用 </a:t>
            </a:r>
            <a:r>
              <a:rPr lang="en-US" altLang="zh-CN" sz="2400"/>
              <a:t>FieldInfo </a:t>
            </a:r>
            <a:r>
              <a:rPr lang="zh-CN" altLang="en-US" sz="2400"/>
              <a:t>发现以下信息：字段的名称、访问修饰符和实现</a:t>
            </a:r>
          </a:p>
          <a:p>
            <a:pPr eaLnBrk="1" hangingPunct="1">
              <a:spcBef>
                <a:spcPct val="0"/>
              </a:spcBef>
              <a:buClrTx/>
              <a:buSzTx/>
              <a:buFontTx/>
              <a:buNone/>
            </a:pPr>
            <a:r>
              <a:rPr lang="zh-CN" altLang="en-US" sz="2400"/>
              <a:t>详细信息（如 </a:t>
            </a:r>
            <a:r>
              <a:rPr lang="en-US" altLang="zh-CN" sz="2400" b="1"/>
              <a:t>static</a:t>
            </a:r>
            <a:r>
              <a:rPr lang="zh-CN" altLang="en-US" sz="2400"/>
              <a:t>）等；并获取或设置字段值。</a:t>
            </a:r>
          </a:p>
          <a:p>
            <a:pPr eaLnBrk="1" hangingPunct="1">
              <a:spcBef>
                <a:spcPct val="0"/>
              </a:spcBef>
              <a:buClrTx/>
              <a:buSzTx/>
              <a:buFontTx/>
              <a:buNone/>
            </a:pPr>
            <a:r>
              <a:rPr lang="zh-CN" altLang="en-US" sz="2400"/>
              <a:t>使用 </a:t>
            </a:r>
            <a:r>
              <a:rPr lang="en-US" altLang="zh-CN" sz="2400"/>
              <a:t>EventInfo </a:t>
            </a:r>
            <a:r>
              <a:rPr lang="zh-CN" altLang="en-US" sz="2400"/>
              <a:t>发现以下信息：事件的名称、事件处理程序</a:t>
            </a:r>
          </a:p>
          <a:p>
            <a:pPr eaLnBrk="1" hangingPunct="1">
              <a:spcBef>
                <a:spcPct val="0"/>
              </a:spcBef>
              <a:buClrTx/>
              <a:buSzTx/>
              <a:buFontTx/>
              <a:buNone/>
            </a:pPr>
            <a:r>
              <a:rPr lang="zh-CN" altLang="en-US" sz="2400"/>
              <a:t>数据类型、自定义属性、声明类型和反射类型等；并添加或</a:t>
            </a:r>
          </a:p>
          <a:p>
            <a:pPr eaLnBrk="1" hangingPunct="1">
              <a:spcBef>
                <a:spcPct val="0"/>
              </a:spcBef>
              <a:buClrTx/>
              <a:buSzTx/>
              <a:buFontTx/>
              <a:buNone/>
            </a:pPr>
            <a:r>
              <a:rPr lang="zh-CN" altLang="en-US" sz="2400"/>
              <a:t>移除事件处理程序。</a:t>
            </a:r>
          </a:p>
        </p:txBody>
      </p:sp>
    </p:spTree>
    <p:extLst>
      <p:ext uri="{BB962C8B-B14F-4D97-AF65-F5344CB8AC3E}">
        <p14:creationId xmlns:p14="http://schemas.microsoft.com/office/powerpoint/2010/main" val="7396852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28675" name="Rectangle 2"/>
          <p:cNvSpPr>
            <a:spLocks noGrp="1" noChangeArrowheads="1"/>
          </p:cNvSpPr>
          <p:nvPr>
            <p:ph type="title"/>
          </p:nvPr>
        </p:nvSpPr>
        <p:spPr>
          <a:xfrm>
            <a:off x="103848" y="163036"/>
            <a:ext cx="5149639" cy="725486"/>
          </a:xfrm>
        </p:spPr>
        <p:txBody>
          <a:bodyPr/>
          <a:lstStyle/>
          <a:p>
            <a:pPr eaLnBrk="1" hangingPunct="1"/>
            <a:r>
              <a:rPr lang="zh-CN" altLang="en-US" smtClean="0"/>
              <a:t>反射通常具有以下用途</a:t>
            </a:r>
          </a:p>
        </p:txBody>
      </p:sp>
      <p:sp>
        <p:nvSpPr>
          <p:cNvPr id="28676" name="Text Box 3"/>
          <p:cNvSpPr txBox="1">
            <a:spLocks noChangeArrowheads="1"/>
          </p:cNvSpPr>
          <p:nvPr/>
        </p:nvSpPr>
        <p:spPr bwMode="auto">
          <a:xfrm>
            <a:off x="297283" y="888522"/>
            <a:ext cx="911018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t>使用 </a:t>
            </a:r>
            <a:r>
              <a:rPr lang="en-US" altLang="zh-CN" sz="2400"/>
              <a:t>PropertyInfo </a:t>
            </a:r>
            <a:r>
              <a:rPr lang="zh-CN" altLang="en-US" sz="2400"/>
              <a:t>发现以下信息：属性的名称、数据类型、</a:t>
            </a:r>
          </a:p>
          <a:p>
            <a:pPr eaLnBrk="1" hangingPunct="1">
              <a:spcBef>
                <a:spcPct val="0"/>
              </a:spcBef>
              <a:buClrTx/>
              <a:buSzTx/>
              <a:buFontTx/>
              <a:buNone/>
            </a:pPr>
            <a:r>
              <a:rPr lang="zh-CN" altLang="en-US" sz="2400"/>
              <a:t>声明类型、反射类型和只读或可写状态等；</a:t>
            </a:r>
          </a:p>
          <a:p>
            <a:pPr eaLnBrk="1" hangingPunct="1">
              <a:spcBef>
                <a:spcPct val="0"/>
              </a:spcBef>
              <a:buClrTx/>
              <a:buSzTx/>
              <a:buFontTx/>
              <a:buNone/>
            </a:pPr>
            <a:r>
              <a:rPr lang="zh-CN" altLang="en-US" sz="2400"/>
              <a:t>并获取或设置属性值。</a:t>
            </a:r>
          </a:p>
          <a:p>
            <a:pPr eaLnBrk="1" hangingPunct="1">
              <a:spcBef>
                <a:spcPct val="0"/>
              </a:spcBef>
              <a:buClrTx/>
              <a:buSzTx/>
              <a:buFontTx/>
              <a:buNone/>
            </a:pPr>
            <a:r>
              <a:rPr lang="zh-CN" altLang="en-US" sz="2400"/>
              <a:t>使用 </a:t>
            </a:r>
            <a:r>
              <a:rPr lang="en-US" altLang="zh-CN" sz="2400"/>
              <a:t>ParameterInfo </a:t>
            </a:r>
            <a:r>
              <a:rPr lang="zh-CN" altLang="en-US" sz="2400"/>
              <a:t>发现以下信息：参数的名称、数据类型、</a:t>
            </a:r>
          </a:p>
          <a:p>
            <a:pPr eaLnBrk="1" hangingPunct="1">
              <a:spcBef>
                <a:spcPct val="0"/>
              </a:spcBef>
              <a:buClrTx/>
              <a:buSzTx/>
              <a:buFontTx/>
              <a:buNone/>
            </a:pPr>
            <a:r>
              <a:rPr lang="zh-CN" altLang="en-US" sz="2400"/>
              <a:t>参数是输入参数还是输出参数，以及参数在方法签名中的位置等。</a:t>
            </a:r>
          </a:p>
        </p:txBody>
      </p:sp>
    </p:spTree>
    <p:extLst>
      <p:ext uri="{BB962C8B-B14F-4D97-AF65-F5344CB8AC3E}">
        <p14:creationId xmlns:p14="http://schemas.microsoft.com/office/powerpoint/2010/main" val="26571088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30723" name="Rectangle 2"/>
          <p:cNvSpPr>
            <a:spLocks noGrp="1" noChangeArrowheads="1"/>
          </p:cNvSpPr>
          <p:nvPr>
            <p:ph type="title"/>
          </p:nvPr>
        </p:nvSpPr>
        <p:spPr>
          <a:xfrm>
            <a:off x="228760" y="273170"/>
            <a:ext cx="5585443" cy="779253"/>
          </a:xfrm>
        </p:spPr>
        <p:txBody>
          <a:bodyPr/>
          <a:lstStyle/>
          <a:p>
            <a:pPr eaLnBrk="1" hangingPunct="1"/>
            <a:r>
              <a:rPr lang="zh-CN" altLang="en-US" smtClean="0"/>
              <a:t>调用非托管的动态链接库</a:t>
            </a:r>
          </a:p>
        </p:txBody>
      </p:sp>
      <p:sp>
        <p:nvSpPr>
          <p:cNvPr id="30724" name="Rectangle 3"/>
          <p:cNvSpPr>
            <a:spLocks noGrp="1" noChangeArrowheads="1"/>
          </p:cNvSpPr>
          <p:nvPr>
            <p:ph type="body" idx="1"/>
          </p:nvPr>
        </p:nvSpPr>
        <p:spPr>
          <a:xfrm>
            <a:off x="459237" y="1124311"/>
            <a:ext cx="8414940" cy="2668200"/>
          </a:xfrm>
        </p:spPr>
        <p:txBody>
          <a:bodyPr>
            <a:normAutofit/>
          </a:bodyPr>
          <a:lstStyle/>
          <a:p>
            <a:pPr eaLnBrk="1" hangingPunct="1"/>
            <a:r>
              <a:rPr lang="zh-CN" altLang="en-US" sz="2800" smtClean="0"/>
              <a:t>控件不能满足用户所有需求</a:t>
            </a:r>
          </a:p>
          <a:p>
            <a:pPr eaLnBrk="1" hangingPunct="1"/>
            <a:r>
              <a:rPr lang="zh-CN" altLang="en-US" sz="2800" smtClean="0"/>
              <a:t>例如</a:t>
            </a:r>
            <a:r>
              <a:rPr lang="en-US" altLang="zh-CN" sz="2800" smtClean="0"/>
              <a:t>ListView</a:t>
            </a:r>
            <a:r>
              <a:rPr lang="zh-CN" altLang="en-US" sz="2800" smtClean="0"/>
              <a:t>中文本如何实现多行显示</a:t>
            </a:r>
          </a:p>
          <a:p>
            <a:pPr eaLnBrk="1" hangingPunct="1"/>
            <a:r>
              <a:rPr lang="zh-CN" altLang="en-US" sz="2800" smtClean="0"/>
              <a:t>例如一个</a:t>
            </a:r>
            <a:r>
              <a:rPr lang="en-US" altLang="zh-CN" sz="2800" smtClean="0"/>
              <a:t>ListBox</a:t>
            </a:r>
            <a:r>
              <a:rPr lang="zh-CN" altLang="en-US" sz="2800" smtClean="0"/>
              <a:t>控件的鼠标滚动事件，这可通过</a:t>
            </a:r>
            <a:r>
              <a:rPr lang="en-US" altLang="zh-CN" sz="2800" smtClean="0"/>
              <a:t>Windows</a:t>
            </a:r>
            <a:r>
              <a:rPr lang="zh-CN" altLang="en-US" sz="2800" smtClean="0"/>
              <a:t>的</a:t>
            </a:r>
            <a:r>
              <a:rPr lang="en-US" altLang="zh-CN" sz="2800" smtClean="0"/>
              <a:t>API</a:t>
            </a:r>
            <a:r>
              <a:rPr lang="zh-CN" altLang="en-US" sz="2800" smtClean="0"/>
              <a:t>实现。</a:t>
            </a:r>
          </a:p>
        </p:txBody>
      </p:sp>
    </p:spTree>
    <p:extLst>
      <p:ext uri="{BB962C8B-B14F-4D97-AF65-F5344CB8AC3E}">
        <p14:creationId xmlns:p14="http://schemas.microsoft.com/office/powerpoint/2010/main" val="35640810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29699" name="Rectangle 2"/>
          <p:cNvSpPr>
            <a:spLocks noGrp="1" noChangeArrowheads="1"/>
          </p:cNvSpPr>
          <p:nvPr>
            <p:ph type="title"/>
          </p:nvPr>
        </p:nvSpPr>
        <p:spPr>
          <a:xfrm>
            <a:off x="168376" y="186906"/>
            <a:ext cx="5481926" cy="790756"/>
          </a:xfrm>
        </p:spPr>
        <p:txBody>
          <a:bodyPr/>
          <a:lstStyle/>
          <a:p>
            <a:pPr eaLnBrk="1" hangingPunct="1"/>
            <a:r>
              <a:rPr lang="zh-CN" altLang="en-US" smtClean="0"/>
              <a:t>调用非托管的动态链接库</a:t>
            </a:r>
          </a:p>
        </p:txBody>
      </p:sp>
      <p:sp>
        <p:nvSpPr>
          <p:cNvPr id="29700" name="Rectangle 3"/>
          <p:cNvSpPr>
            <a:spLocks noGrp="1" noChangeArrowheads="1"/>
          </p:cNvSpPr>
          <p:nvPr>
            <p:ph type="body" idx="1"/>
          </p:nvPr>
        </p:nvSpPr>
        <p:spPr>
          <a:xfrm>
            <a:off x="349784" y="1079049"/>
            <a:ext cx="7772400" cy="2663825"/>
          </a:xfrm>
        </p:spPr>
        <p:txBody>
          <a:bodyPr>
            <a:normAutofit/>
          </a:bodyPr>
          <a:lstStyle/>
          <a:p>
            <a:pPr eaLnBrk="1" hangingPunct="1"/>
            <a:r>
              <a:rPr lang="zh-CN" altLang="en-US" sz="2800" smtClean="0"/>
              <a:t>也有部分功能用框架类不太合适，例如与窗体消息处理密切相关的功能，这些涉及到</a:t>
            </a:r>
            <a:r>
              <a:rPr lang="en-US" altLang="zh-CN" sz="2800" smtClean="0"/>
              <a:t>windows</a:t>
            </a:r>
            <a:r>
              <a:rPr lang="zh-CN" altLang="en-US" sz="2800" smtClean="0"/>
              <a:t>核心的运作，要开发这些功能的程序还是要依赖</a:t>
            </a:r>
            <a:r>
              <a:rPr lang="en-US" altLang="zh-CN" sz="2800" smtClean="0"/>
              <a:t>Windows</a:t>
            </a:r>
            <a:r>
              <a:rPr lang="zh-CN" altLang="en-US" sz="2800" smtClean="0"/>
              <a:t>的</a:t>
            </a:r>
            <a:r>
              <a:rPr lang="en-US" altLang="zh-CN" sz="2800" smtClean="0"/>
              <a:t>API</a:t>
            </a:r>
            <a:r>
              <a:rPr lang="zh-CN" altLang="en-US" sz="2800" smtClean="0"/>
              <a:t>。</a:t>
            </a:r>
          </a:p>
        </p:txBody>
      </p:sp>
    </p:spTree>
    <p:extLst>
      <p:ext uri="{BB962C8B-B14F-4D97-AF65-F5344CB8AC3E}">
        <p14:creationId xmlns:p14="http://schemas.microsoft.com/office/powerpoint/2010/main" val="3706489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6147" name="Rectangle 2"/>
          <p:cNvSpPr>
            <a:spLocks noGrp="1" noChangeArrowheads="1"/>
          </p:cNvSpPr>
          <p:nvPr>
            <p:ph type="title"/>
          </p:nvPr>
        </p:nvSpPr>
        <p:spPr>
          <a:xfrm>
            <a:off x="677334" y="609600"/>
            <a:ext cx="3463345" cy="736121"/>
          </a:xfrm>
        </p:spPr>
        <p:txBody>
          <a:bodyPr/>
          <a:lstStyle/>
          <a:p>
            <a:pPr eaLnBrk="1" hangingPunct="1"/>
            <a:r>
              <a:rPr lang="en-US" altLang="en-US" smtClean="0"/>
              <a:t>动态链接库</a:t>
            </a:r>
            <a:r>
              <a:rPr lang="zh-CN" altLang="en-US" smtClean="0"/>
              <a:t>介绍</a:t>
            </a:r>
          </a:p>
        </p:txBody>
      </p:sp>
      <p:sp>
        <p:nvSpPr>
          <p:cNvPr id="6148" name="Rectangle 3"/>
          <p:cNvSpPr>
            <a:spLocks noGrp="1" noChangeArrowheads="1"/>
          </p:cNvSpPr>
          <p:nvPr>
            <p:ph type="body" idx="1"/>
          </p:nvPr>
        </p:nvSpPr>
        <p:spPr>
          <a:xfrm>
            <a:off x="493742" y="1620869"/>
            <a:ext cx="7556500" cy="2016125"/>
          </a:xfrm>
        </p:spPr>
        <p:txBody>
          <a:bodyPr>
            <a:normAutofit/>
          </a:bodyPr>
          <a:lstStyle/>
          <a:p>
            <a:pPr marL="609600" indent="-609600">
              <a:lnSpc>
                <a:spcPct val="90000"/>
              </a:lnSpc>
            </a:pPr>
            <a:r>
              <a:rPr lang="zh-CN" altLang="en-US" sz="2800" smtClean="0"/>
              <a:t>比较大的应用程序都由很多模块组成，这些模块分别完成相对独立的功能，它们彼此协作来完成整个软件系统的工作。</a:t>
            </a:r>
          </a:p>
        </p:txBody>
      </p:sp>
    </p:spTree>
    <p:extLst>
      <p:ext uri="{BB962C8B-B14F-4D97-AF65-F5344CB8AC3E}">
        <p14:creationId xmlns:p14="http://schemas.microsoft.com/office/powerpoint/2010/main" val="39169176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38915" name="Rectangle 2"/>
          <p:cNvSpPr>
            <a:spLocks noGrp="1" noChangeArrowheads="1"/>
          </p:cNvSpPr>
          <p:nvPr>
            <p:ph type="title"/>
          </p:nvPr>
        </p:nvSpPr>
        <p:spPr/>
        <p:txBody>
          <a:bodyPr/>
          <a:lstStyle/>
          <a:p>
            <a:pPr eaLnBrk="1" hangingPunct="1"/>
            <a:r>
              <a:rPr lang="en-US" altLang="zh-CN" smtClean="0"/>
              <a:t>C#</a:t>
            </a:r>
            <a:r>
              <a:rPr lang="zh-CN" altLang="en-US" smtClean="0"/>
              <a:t>调用</a:t>
            </a:r>
            <a:r>
              <a:rPr lang="en-US" altLang="zh-CN" smtClean="0"/>
              <a:t>windows API</a:t>
            </a:r>
          </a:p>
        </p:txBody>
      </p:sp>
      <p:sp>
        <p:nvSpPr>
          <p:cNvPr id="38916" name="Rectangle 3"/>
          <p:cNvSpPr>
            <a:spLocks noGrp="1" noChangeArrowheads="1"/>
          </p:cNvSpPr>
          <p:nvPr>
            <p:ph type="body" idx="1"/>
          </p:nvPr>
        </p:nvSpPr>
        <p:spPr>
          <a:xfrm>
            <a:off x="482929" y="1411408"/>
            <a:ext cx="9256293" cy="1858003"/>
          </a:xfrm>
        </p:spPr>
        <p:txBody>
          <a:bodyPr>
            <a:normAutofit/>
          </a:bodyPr>
          <a:lstStyle/>
          <a:p>
            <a:pPr eaLnBrk="1" hangingPunct="1"/>
            <a:r>
              <a:rPr lang="en-US" altLang="zh-CN" sz="2400" smtClean="0"/>
              <a:t>Windows API</a:t>
            </a:r>
            <a:r>
              <a:rPr lang="zh-CN" altLang="en-US" sz="2400" smtClean="0"/>
              <a:t>存在形式是</a:t>
            </a:r>
            <a:r>
              <a:rPr lang="en-US" altLang="zh-CN" sz="2400" smtClean="0"/>
              <a:t>DLL</a:t>
            </a:r>
          </a:p>
          <a:p>
            <a:pPr eaLnBrk="1" hangingPunct="1"/>
            <a:r>
              <a:rPr lang="en-US" altLang="zh-CN" sz="2400" smtClean="0"/>
              <a:t>[ DllImport( </a:t>
            </a:r>
            <a:r>
              <a:rPr lang="en-US" altLang="zh-CN" sz="2400">
                <a:latin typeface="Arial" panose="020B0604020202020204" pitchFamily="34" charset="0"/>
              </a:rPr>
              <a:t>"</a:t>
            </a:r>
            <a:r>
              <a:rPr lang="en-US" altLang="zh-CN" sz="2400" smtClean="0"/>
              <a:t>kernel32.dll", EntryPoint="GetVersionEx" )] </a:t>
            </a:r>
          </a:p>
          <a:p>
            <a:pPr eaLnBrk="1" hangingPunct="1"/>
            <a:r>
              <a:rPr lang="en-US" altLang="zh-CN" sz="2400" smtClean="0"/>
              <a:t>"DllImport"</a:t>
            </a:r>
            <a:r>
              <a:rPr lang="zh-CN" altLang="en-US" sz="2400" smtClean="0"/>
              <a:t>属性用来从不可控代码中调用一个方法，它指定了</a:t>
            </a:r>
            <a:r>
              <a:rPr lang="en-US" altLang="zh-CN" sz="2400" smtClean="0"/>
              <a:t>DLL</a:t>
            </a:r>
            <a:r>
              <a:rPr lang="zh-CN" altLang="en-US" sz="2400" smtClean="0"/>
              <a:t>的位置</a:t>
            </a:r>
          </a:p>
          <a:p>
            <a:pPr eaLnBrk="1" hangingPunct="1"/>
            <a:endParaRPr lang="en-US" altLang="zh-CN" sz="2400" smtClean="0"/>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4610160" y="2266920"/>
              <a:ext cx="3581640" cy="124200"/>
            </p14:xfrm>
          </p:contentPart>
        </mc:Choice>
        <mc:Fallback xmlns="">
          <p:pic>
            <p:nvPicPr>
              <p:cNvPr id="2" name="墨迹 1"/>
              <p:cNvPicPr/>
              <p:nvPr/>
            </p:nvPicPr>
            <p:blipFill>
              <a:blip r:embed="rId3"/>
              <a:stretch>
                <a:fillRect/>
              </a:stretch>
            </p:blipFill>
            <p:spPr>
              <a:xfrm>
                <a:off x="4600800" y="2257560"/>
                <a:ext cx="3600360" cy="142920"/>
              </a:xfrm>
              <a:prstGeom prst="rect">
                <a:avLst/>
              </a:prstGeom>
            </p:spPr>
          </p:pic>
        </mc:Fallback>
      </mc:AlternateContent>
    </p:spTree>
    <p:extLst>
      <p:ext uri="{BB962C8B-B14F-4D97-AF65-F5344CB8AC3E}">
        <p14:creationId xmlns:p14="http://schemas.microsoft.com/office/powerpoint/2010/main" val="28817431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39939" name="Rectangle 2"/>
          <p:cNvSpPr>
            <a:spLocks noGrp="1" noChangeArrowheads="1"/>
          </p:cNvSpPr>
          <p:nvPr>
            <p:ph type="title"/>
          </p:nvPr>
        </p:nvSpPr>
        <p:spPr/>
        <p:txBody>
          <a:bodyPr/>
          <a:lstStyle/>
          <a:p>
            <a:pPr eaLnBrk="1" hangingPunct="1"/>
            <a:r>
              <a:rPr lang="en-US" altLang="zh-CN" smtClean="0"/>
              <a:t>DllImport</a:t>
            </a:r>
          </a:p>
        </p:txBody>
      </p:sp>
      <p:sp>
        <p:nvSpPr>
          <p:cNvPr id="39940" name="Rectangle 3"/>
          <p:cNvSpPr>
            <a:spLocks noGrp="1" noChangeArrowheads="1"/>
          </p:cNvSpPr>
          <p:nvPr>
            <p:ph type="body" idx="1"/>
          </p:nvPr>
        </p:nvSpPr>
        <p:spPr>
          <a:xfrm>
            <a:off x="966009" y="1411408"/>
            <a:ext cx="7772400" cy="4114800"/>
          </a:xfrm>
        </p:spPr>
        <p:txBody>
          <a:bodyPr/>
          <a:lstStyle/>
          <a:p>
            <a:pPr eaLnBrk="1" hangingPunct="1"/>
            <a:r>
              <a:rPr lang="en-US" altLang="zh-CN" sz="2800" smtClean="0"/>
              <a:t>DllImportAttribute</a:t>
            </a:r>
            <a:r>
              <a:rPr lang="zh-CN" altLang="en-US" sz="2800" smtClean="0"/>
              <a:t>特性的公共字段如下</a:t>
            </a:r>
          </a:p>
          <a:p>
            <a:pPr eaLnBrk="1" hangingPunct="1"/>
            <a:r>
              <a:rPr lang="en-US" altLang="zh-CN" sz="2400"/>
              <a:t>CallingConvention </a:t>
            </a:r>
            <a:r>
              <a:rPr lang="zh-CN" altLang="en-US" sz="2400"/>
              <a:t>指示向非托管实现传递方法参数</a:t>
            </a:r>
          </a:p>
          <a:p>
            <a:pPr eaLnBrk="1" hangingPunct="1"/>
            <a:r>
              <a:rPr lang="en-US" altLang="zh-CN" sz="2400"/>
              <a:t>CharSet </a:t>
            </a:r>
            <a:r>
              <a:rPr lang="zh-CN" altLang="en-US" sz="2400"/>
              <a:t>控制调用函数的名称版本</a:t>
            </a:r>
          </a:p>
          <a:p>
            <a:pPr eaLnBrk="1" hangingPunct="1"/>
            <a:r>
              <a:rPr lang="en-US" altLang="zh-CN" sz="2400"/>
              <a:t>EntryPoint </a:t>
            </a:r>
            <a:r>
              <a:rPr lang="zh-CN" altLang="en-US" sz="2400"/>
              <a:t>指示要调用的 </a:t>
            </a:r>
            <a:r>
              <a:rPr lang="en-US" altLang="zh-CN" sz="2400"/>
              <a:t>DLL </a:t>
            </a:r>
            <a:r>
              <a:rPr lang="zh-CN" altLang="en-US" sz="2400"/>
              <a:t>入口点的名称或序号</a:t>
            </a:r>
            <a:r>
              <a:rPr lang="en-US" altLang="zh-CN" sz="2400"/>
              <a:t>---DLL</a:t>
            </a:r>
            <a:r>
              <a:rPr lang="zh-CN" altLang="en-US" sz="2400"/>
              <a:t>中的函数指针</a:t>
            </a: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1266840" y="2295360"/>
              <a:ext cx="6896520" cy="610200"/>
            </p14:xfrm>
          </p:contentPart>
        </mc:Choice>
        <mc:Fallback xmlns="">
          <p:pic>
            <p:nvPicPr>
              <p:cNvPr id="2" name="墨迹 1"/>
              <p:cNvPicPr/>
              <p:nvPr/>
            </p:nvPicPr>
            <p:blipFill>
              <a:blip r:embed="rId3"/>
              <a:stretch>
                <a:fillRect/>
              </a:stretch>
            </p:blipFill>
            <p:spPr>
              <a:xfrm>
                <a:off x="1257480" y="2286000"/>
                <a:ext cx="6915240" cy="628920"/>
              </a:xfrm>
              <a:prstGeom prst="rect">
                <a:avLst/>
              </a:prstGeom>
            </p:spPr>
          </p:pic>
        </mc:Fallback>
      </mc:AlternateContent>
    </p:spTree>
    <p:extLst>
      <p:ext uri="{BB962C8B-B14F-4D97-AF65-F5344CB8AC3E}">
        <p14:creationId xmlns:p14="http://schemas.microsoft.com/office/powerpoint/2010/main" val="164680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40963" name="Rectangle 2"/>
          <p:cNvSpPr>
            <a:spLocks noGrp="1" noChangeArrowheads="1"/>
          </p:cNvSpPr>
          <p:nvPr>
            <p:ph type="title"/>
          </p:nvPr>
        </p:nvSpPr>
        <p:spPr>
          <a:xfrm>
            <a:off x="194255" y="0"/>
            <a:ext cx="8596668" cy="1320800"/>
          </a:xfrm>
        </p:spPr>
        <p:txBody>
          <a:bodyPr/>
          <a:lstStyle/>
          <a:p>
            <a:pPr eaLnBrk="1" hangingPunct="1"/>
            <a:r>
              <a:rPr lang="en-US" altLang="zh-CN" smtClean="0"/>
              <a:t>DllImport</a:t>
            </a:r>
          </a:p>
        </p:txBody>
      </p:sp>
      <p:sp>
        <p:nvSpPr>
          <p:cNvPr id="40964" name="Rectangle 3"/>
          <p:cNvSpPr>
            <a:spLocks noGrp="1" noChangeArrowheads="1"/>
          </p:cNvSpPr>
          <p:nvPr>
            <p:ph type="body" idx="1"/>
          </p:nvPr>
        </p:nvSpPr>
        <p:spPr>
          <a:xfrm>
            <a:off x="606389" y="761040"/>
            <a:ext cx="8442720" cy="1688862"/>
          </a:xfrm>
        </p:spPr>
        <p:txBody>
          <a:bodyPr/>
          <a:lstStyle/>
          <a:p>
            <a:pPr eaLnBrk="1" hangingPunct="1"/>
            <a:r>
              <a:rPr lang="zh-CN" altLang="en-US" sz="3200" smtClean="0"/>
              <a:t>参数类型</a:t>
            </a:r>
          </a:p>
          <a:p>
            <a:pPr eaLnBrk="1" hangingPunct="1"/>
            <a:r>
              <a:rPr lang="zh-CN" altLang="en-US" sz="2800"/>
              <a:t>数值型直接用对应的就可</a:t>
            </a:r>
            <a:r>
              <a:rPr lang="zh-CN" altLang="en-US"/>
              <a:t>（</a:t>
            </a:r>
            <a:r>
              <a:rPr lang="en-US" altLang="zh-CN"/>
              <a:t>DWORD -&gt; int , WORD -&gt; Int16</a:t>
            </a:r>
            <a:r>
              <a:rPr lang="zh-CN" altLang="en-US"/>
              <a:t>）</a:t>
            </a:r>
            <a:endParaRPr lang="zh-CN" altLang="en-US" sz="1600"/>
          </a:p>
          <a:p>
            <a:pPr eaLnBrk="1" hangingPunct="1"/>
            <a:r>
              <a:rPr lang="en-US" altLang="zh-CN" sz="2800"/>
              <a:t>API</a:t>
            </a:r>
            <a:r>
              <a:rPr lang="zh-CN" altLang="en-US" sz="2800"/>
              <a:t>中字符串指针类型</a:t>
            </a:r>
            <a:r>
              <a:rPr lang="en-US" altLang="zh-CN" smtClean="0"/>
              <a:t>-&gt; .net</a:t>
            </a:r>
            <a:r>
              <a:rPr lang="zh-CN" altLang="en-US" smtClean="0"/>
              <a:t>中</a:t>
            </a:r>
            <a:r>
              <a:rPr lang="en-US" altLang="zh-CN" smtClean="0"/>
              <a:t>string</a:t>
            </a:r>
            <a:endParaRPr lang="en-US" altLang="zh-CN" sz="2800"/>
          </a:p>
          <a:p>
            <a:pPr eaLnBrk="1" hangingPunct="1"/>
            <a:endParaRPr lang="en-US" altLang="zh-CN" sz="2800"/>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1876320" y="1828800"/>
              <a:ext cx="4686840" cy="695520"/>
            </p14:xfrm>
          </p:contentPart>
        </mc:Choice>
        <mc:Fallback xmlns="">
          <p:pic>
            <p:nvPicPr>
              <p:cNvPr id="2" name="墨迹 1"/>
              <p:cNvPicPr/>
              <p:nvPr/>
            </p:nvPicPr>
            <p:blipFill>
              <a:blip r:embed="rId3"/>
              <a:stretch>
                <a:fillRect/>
              </a:stretch>
            </p:blipFill>
            <p:spPr>
              <a:xfrm>
                <a:off x="1866960" y="1819440"/>
                <a:ext cx="4705560" cy="714240"/>
              </a:xfrm>
              <a:prstGeom prst="rect">
                <a:avLst/>
              </a:prstGeom>
            </p:spPr>
          </p:pic>
        </mc:Fallback>
      </mc:AlternateContent>
    </p:spTree>
    <p:extLst>
      <p:ext uri="{BB962C8B-B14F-4D97-AF65-F5344CB8AC3E}">
        <p14:creationId xmlns:p14="http://schemas.microsoft.com/office/powerpoint/2010/main" val="21756436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graphicFrame>
        <p:nvGraphicFramePr>
          <p:cNvPr id="6" name="表格 5"/>
          <p:cNvGraphicFramePr>
            <a:graphicFrameLocks noGrp="1"/>
          </p:cNvGraphicFramePr>
          <p:nvPr>
            <p:extLst>
              <p:ext uri="{D42A27DB-BD31-4B8C-83A1-F6EECF244321}">
                <p14:modId xmlns:p14="http://schemas.microsoft.com/office/powerpoint/2010/main" val="531994698"/>
              </p:ext>
            </p:extLst>
          </p:nvPr>
        </p:nvGraphicFramePr>
        <p:xfrm>
          <a:off x="171450" y="45306"/>
          <a:ext cx="9715501" cy="6755544"/>
        </p:xfrm>
        <a:graphic>
          <a:graphicData uri="http://schemas.openxmlformats.org/drawingml/2006/table">
            <a:tbl>
              <a:tblPr firstRow="1" firstCol="1" bandRow="1">
                <a:tableStyleId>{5C22544A-7EE6-4342-B048-85BDC9FD1C3A}</a:tableStyleId>
              </a:tblPr>
              <a:tblGrid>
                <a:gridCol w="2157019"/>
                <a:gridCol w="1853739"/>
                <a:gridCol w="2300166"/>
                <a:gridCol w="3404577"/>
              </a:tblGrid>
              <a:tr h="522880">
                <a:tc>
                  <a:txBody>
                    <a:bodyPr/>
                    <a:lstStyle/>
                    <a:p>
                      <a:pPr algn="l">
                        <a:spcAft>
                          <a:spcPts val="0"/>
                        </a:spcAft>
                      </a:pPr>
                      <a:r>
                        <a:rPr lang="en-US" sz="2000" kern="0">
                          <a:effectLst/>
                        </a:rPr>
                        <a:t>Unmanaged type in Wtypes.h</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r>
              <a:tr h="206974">
                <a:tc rowSpan="2">
                  <a:txBody>
                    <a:bodyPr/>
                    <a:lstStyle/>
                    <a:p>
                      <a:pPr algn="l">
                        <a:spcAft>
                          <a:spcPts val="0"/>
                        </a:spcAft>
                      </a:pPr>
                      <a:r>
                        <a:rPr lang="en-US" sz="2000" kern="0">
                          <a:effectLst/>
                        </a:rPr>
                        <a:t>HANDLE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System.IntPtr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r>
              <a:tr h="34969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2000" kern="0">
                          <a:effectLst/>
                        </a:rPr>
                        <a:t>, 64 bits on 64-bit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348587">
                <a:tc>
                  <a:txBody>
                    <a:bodyPr/>
                    <a:lstStyle/>
                    <a:p>
                      <a:pPr algn="l">
                        <a:spcAft>
                          <a:spcPts val="0"/>
                        </a:spcAft>
                      </a:pPr>
                      <a:r>
                        <a:rPr lang="en-US" sz="2000" kern="0">
                          <a:effectLst/>
                        </a:rPr>
                        <a:t>BYTE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17866">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348587">
                <a:tc>
                  <a:txBody>
                    <a:bodyPr/>
                    <a:lstStyle/>
                    <a:p>
                      <a:pPr algn="l">
                        <a:spcAft>
                          <a:spcPts val="0"/>
                        </a:spcAft>
                      </a:pPr>
                      <a:r>
                        <a:rPr lang="en-US" sz="2000" kern="0">
                          <a:effectLst/>
                        </a:rPr>
                        <a:t>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17866">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17866">
                <a:tc>
                  <a:txBody>
                    <a:bodyPr/>
                    <a:lstStyle/>
                    <a:p>
                      <a:pPr algn="l">
                        <a:spcAft>
                          <a:spcPts val="0"/>
                        </a:spcAft>
                      </a:pPr>
                      <a:r>
                        <a:rPr lang="en-US" sz="2000" kern="0">
                          <a:effectLst/>
                        </a:rPr>
                        <a:t>UINT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17866">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17866">
                <a:tc>
                  <a:txBody>
                    <a:bodyPr/>
                    <a:lstStyle/>
                    <a:p>
                      <a:pPr algn="l">
                        <a:spcAft>
                          <a:spcPts val="0"/>
                        </a:spcAft>
                      </a:pPr>
                      <a:r>
                        <a:rPr lang="en-US" sz="2000" kern="0">
                          <a:effectLst/>
                        </a:rPr>
                        <a:t>BOOL</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348587">
                <a:tc>
                  <a:txBody>
                    <a:bodyPr/>
                    <a:lstStyle/>
                    <a:p>
                      <a:pPr algn="l">
                        <a:spcAft>
                          <a:spcPts val="0"/>
                        </a:spcAft>
                      </a:pPr>
                      <a:r>
                        <a:rPr lang="en-US" sz="2000" kern="0">
                          <a:effectLst/>
                        </a:rPr>
                        <a:t>DWORD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348587">
                <a:tc>
                  <a:txBody>
                    <a:bodyPr/>
                    <a:lstStyle/>
                    <a:p>
                      <a:pPr algn="l">
                        <a:spcAft>
                          <a:spcPts val="0"/>
                        </a:spcAft>
                      </a:pPr>
                      <a:r>
                        <a:rPr lang="en-US" sz="2000" kern="0">
                          <a:effectLst/>
                        </a:rPr>
                        <a:t>ULONG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17866">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349699">
                <a:tc>
                  <a:txBody>
                    <a:bodyPr/>
                    <a:lstStyle/>
                    <a:p>
                      <a:pPr algn="l">
                        <a:spcAft>
                          <a:spcPts val="0"/>
                        </a:spcAft>
                      </a:pPr>
                      <a:r>
                        <a:rPr lang="en-US" sz="2000" kern="0">
                          <a:effectLst/>
                        </a:rPr>
                        <a:t>WCHAR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17866">
                <a:tc>
                  <a:txBody>
                    <a:bodyPr/>
                    <a:lstStyle/>
                    <a:p>
                      <a:pPr algn="l">
                        <a:spcAft>
                          <a:spcPts val="0"/>
                        </a:spcAft>
                      </a:pPr>
                      <a:r>
                        <a:rPr lang="en-US" sz="2000" kern="0">
                          <a:effectLst/>
                        </a:rPr>
                        <a:t>LPSTR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17866">
                <a:tc>
                  <a:txBody>
                    <a:bodyPr/>
                    <a:lstStyle/>
                    <a:p>
                      <a:pPr algn="l">
                        <a:spcAft>
                          <a:spcPts val="0"/>
                        </a:spcAft>
                      </a:pPr>
                      <a:r>
                        <a:rPr lang="en-US" sz="2000" kern="0">
                          <a:effectLst/>
                        </a:rPr>
                        <a:t>LPCSTR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349699">
                <a:tc>
                  <a:txBody>
                    <a:bodyPr/>
                    <a:lstStyle/>
                    <a:p>
                      <a:pPr algn="l">
                        <a:spcAft>
                          <a:spcPts val="0"/>
                        </a:spcAft>
                      </a:pPr>
                      <a:r>
                        <a:rPr lang="en-US" sz="2000" kern="0">
                          <a:effectLst/>
                        </a:rPr>
                        <a:t>LPWSTR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349699">
                <a:tc>
                  <a:txBody>
                    <a:bodyPr/>
                    <a:lstStyle/>
                    <a:p>
                      <a:pPr algn="l">
                        <a:spcAft>
                          <a:spcPts val="0"/>
                        </a:spcAft>
                      </a:pPr>
                      <a:r>
                        <a:rPr lang="en-US" sz="2000" kern="0">
                          <a:effectLst/>
                        </a:rPr>
                        <a:t>LPCWSTR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17866">
                <a:tc>
                  <a:txBody>
                    <a:bodyPr/>
                    <a:lstStyle/>
                    <a:p>
                      <a:pPr algn="l">
                        <a:spcAft>
                          <a:spcPts val="0"/>
                        </a:spcAft>
                      </a:pPr>
                      <a:r>
                        <a:rPr lang="en-US" sz="2000" kern="0">
                          <a:effectLst/>
                        </a:rPr>
                        <a:t>FLOAT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Float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tr>
              <a:tr h="217866">
                <a:tc>
                  <a:txBody>
                    <a:bodyPr/>
                    <a:lstStyle/>
                    <a:p>
                      <a:pPr algn="l">
                        <a:spcAft>
                          <a:spcPts val="0"/>
                        </a:spcAft>
                      </a:pPr>
                      <a:r>
                        <a:rPr lang="en-US" sz="2000" kern="0">
                          <a:effectLst/>
                        </a:rPr>
                        <a:t>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64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463821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41987" name="Rectangle 2"/>
          <p:cNvSpPr>
            <a:spLocks noGrp="1" noChangeArrowheads="1"/>
          </p:cNvSpPr>
          <p:nvPr>
            <p:ph type="title"/>
          </p:nvPr>
        </p:nvSpPr>
        <p:spPr>
          <a:xfrm>
            <a:off x="142496" y="97771"/>
            <a:ext cx="7051934" cy="718868"/>
          </a:xfrm>
        </p:spPr>
        <p:txBody>
          <a:bodyPr/>
          <a:lstStyle/>
          <a:p>
            <a:r>
              <a:rPr lang="en-US" altLang="zh-CN"/>
              <a:t>C#</a:t>
            </a:r>
            <a:r>
              <a:rPr lang="zh-CN" altLang="en-US"/>
              <a:t>调用</a:t>
            </a:r>
            <a:r>
              <a:rPr lang="en-US" altLang="zh-CN"/>
              <a:t>windows </a:t>
            </a:r>
            <a:r>
              <a:rPr lang="en-US" altLang="zh-CN" smtClean="0"/>
              <a:t>API</a:t>
            </a:r>
            <a:r>
              <a:rPr lang="zh-CN" altLang="en-US" smtClean="0"/>
              <a:t>数据类型转换</a:t>
            </a:r>
          </a:p>
        </p:txBody>
      </p:sp>
      <p:sp>
        <p:nvSpPr>
          <p:cNvPr id="41988" name="Rectangle 3"/>
          <p:cNvSpPr>
            <a:spLocks noGrp="1" noChangeArrowheads="1"/>
          </p:cNvSpPr>
          <p:nvPr>
            <p:ph type="body" idx="1"/>
          </p:nvPr>
        </p:nvSpPr>
        <p:spPr>
          <a:xfrm>
            <a:off x="315025" y="904525"/>
            <a:ext cx="8596668" cy="3880773"/>
          </a:xfrm>
        </p:spPr>
        <p:txBody>
          <a:bodyPr>
            <a:normAutofit/>
          </a:bodyPr>
          <a:lstStyle/>
          <a:p>
            <a:pPr eaLnBrk="1" hangingPunct="1"/>
            <a:r>
              <a:rPr lang="en-US" altLang="zh-CN" sz="2400" smtClean="0"/>
              <a:t>API</a:t>
            </a:r>
            <a:r>
              <a:rPr lang="zh-CN" altLang="en-US" sz="2400" smtClean="0"/>
              <a:t>中句柄 </a:t>
            </a:r>
            <a:r>
              <a:rPr lang="en-US" altLang="zh-CN" sz="2400" smtClean="0"/>
              <a:t>(dWord)  --&gt; .net</a:t>
            </a:r>
            <a:r>
              <a:rPr lang="zh-CN" altLang="en-US" sz="2400" smtClean="0"/>
              <a:t>中</a:t>
            </a:r>
            <a:r>
              <a:rPr lang="en-US" altLang="zh-CN" sz="2400" smtClean="0"/>
              <a:t>IntPtr</a:t>
            </a:r>
          </a:p>
          <a:p>
            <a:pPr eaLnBrk="1" hangingPunct="1"/>
            <a:r>
              <a:rPr lang="en-US" altLang="zh-CN" sz="2400" smtClean="0"/>
              <a:t>API</a:t>
            </a:r>
            <a:r>
              <a:rPr lang="zh-CN" altLang="en-US" sz="2400" smtClean="0"/>
              <a:t>中结构</a:t>
            </a:r>
            <a:r>
              <a:rPr lang="en-US" altLang="zh-CN" sz="2400" smtClean="0"/>
              <a:t>struct   --&gt; .net</a:t>
            </a:r>
            <a:r>
              <a:rPr lang="zh-CN" altLang="en-US" sz="2400" smtClean="0"/>
              <a:t>中结构或者类。注意这种情况下，要先用</a:t>
            </a:r>
            <a:r>
              <a:rPr lang="en-US" altLang="zh-CN" sz="2400" smtClean="0"/>
              <a:t>StructLayout</a:t>
            </a:r>
            <a:r>
              <a:rPr lang="zh-CN" altLang="en-US" sz="2400" smtClean="0"/>
              <a:t>特性限定声明结构或类，虽然比较复杂，在用到时查示例就好，不需死记</a:t>
            </a: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1009800" y="1962000"/>
              <a:ext cx="2476800" cy="124200"/>
            </p14:xfrm>
          </p:contentPart>
        </mc:Choice>
        <mc:Fallback xmlns="">
          <p:pic>
            <p:nvPicPr>
              <p:cNvPr id="2" name="墨迹 1"/>
              <p:cNvPicPr/>
              <p:nvPr/>
            </p:nvPicPr>
            <p:blipFill>
              <a:blip r:embed="rId3"/>
              <a:stretch>
                <a:fillRect/>
              </a:stretch>
            </p:blipFill>
            <p:spPr>
              <a:xfrm>
                <a:off x="1000440" y="1952640"/>
                <a:ext cx="2495520" cy="142920"/>
              </a:xfrm>
              <a:prstGeom prst="rect">
                <a:avLst/>
              </a:prstGeom>
            </p:spPr>
          </p:pic>
        </mc:Fallback>
      </mc:AlternateContent>
    </p:spTree>
    <p:extLst>
      <p:ext uri="{BB962C8B-B14F-4D97-AF65-F5344CB8AC3E}">
        <p14:creationId xmlns:p14="http://schemas.microsoft.com/office/powerpoint/2010/main" val="17608902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p>
          <a:p>
            <a:r>
              <a:rPr lang="zh-CN" altLang="en-US" smtClean="0"/>
              <a:t>public </a:t>
            </a:r>
            <a:r>
              <a:rPr lang="zh-CN" altLang="en-US"/>
              <a:t>struct KEYBDINPUT</a:t>
            </a:r>
          </a:p>
          <a:p>
            <a:r>
              <a:rPr lang="zh-CN" altLang="en-US" smtClean="0"/>
              <a:t>{</a:t>
            </a:r>
            <a:endParaRPr lang="zh-CN" altLang="en-US"/>
          </a:p>
          <a:p>
            <a:r>
              <a:rPr lang="zh-CN" altLang="en-US"/>
              <a:t>     </a:t>
            </a:r>
            <a:r>
              <a:rPr lang="zh-CN" altLang="en-US" smtClean="0"/>
              <a:t>public </a:t>
            </a:r>
            <a:r>
              <a:rPr lang="zh-CN" altLang="en-US"/>
              <a:t>short wVk;</a:t>
            </a:r>
          </a:p>
          <a:p>
            <a:r>
              <a:rPr lang="zh-CN" altLang="en-US"/>
              <a:t>     </a:t>
            </a:r>
            <a:r>
              <a:rPr lang="zh-CN" altLang="en-US" smtClean="0"/>
              <a:t>public </a:t>
            </a:r>
            <a:r>
              <a:rPr lang="zh-CN" altLang="en-US"/>
              <a:t>short wScan</a:t>
            </a:r>
            <a:r>
              <a:rPr lang="zh-CN" altLang="en-US" smtClean="0"/>
              <a:t>;</a:t>
            </a:r>
            <a:endParaRPr lang="zh-CN" altLang="en-US"/>
          </a:p>
          <a:p>
            <a:r>
              <a:rPr lang="zh-CN" altLang="en-US"/>
              <a:t>     </a:t>
            </a:r>
            <a:r>
              <a:rPr lang="zh-CN" altLang="en-US" smtClean="0"/>
              <a:t>// </a:t>
            </a:r>
            <a:r>
              <a:rPr lang="zh-CN" altLang="en-US"/>
              <a:t>KEYEVENTF_EXTENDEDKEY 0x0001</a:t>
            </a:r>
          </a:p>
          <a:p>
            <a:r>
              <a:rPr lang="zh-CN" altLang="en-US"/>
              <a:t>     </a:t>
            </a:r>
            <a:r>
              <a:rPr lang="zh-CN" altLang="en-US" smtClean="0"/>
              <a:t>// </a:t>
            </a:r>
            <a:r>
              <a:rPr lang="zh-CN" altLang="en-US"/>
              <a:t>KEYEVENTF_KEYUP 0x0002</a:t>
            </a:r>
          </a:p>
          <a:p>
            <a:r>
              <a:rPr lang="zh-CN" altLang="en-US"/>
              <a:t>     </a:t>
            </a:r>
            <a:r>
              <a:rPr lang="zh-CN" altLang="en-US" smtClean="0"/>
              <a:t>// </a:t>
            </a:r>
            <a:r>
              <a:rPr lang="zh-CN" altLang="en-US"/>
              <a:t>KEYEVENTF_SCANCODE 0x0008</a:t>
            </a:r>
          </a:p>
          <a:p>
            <a:r>
              <a:rPr lang="zh-CN" altLang="en-US"/>
              <a:t>     </a:t>
            </a:r>
            <a:r>
              <a:rPr lang="zh-CN" altLang="en-US" smtClean="0"/>
              <a:t>// </a:t>
            </a:r>
            <a:r>
              <a:rPr lang="zh-CN" altLang="en-US"/>
              <a:t>KEYEVENTF_UNICODE 0x0004</a:t>
            </a:r>
          </a:p>
          <a:p>
            <a:r>
              <a:rPr lang="zh-CN" altLang="en-US"/>
              <a:t>     </a:t>
            </a:r>
            <a:r>
              <a:rPr lang="zh-CN" altLang="en-US" smtClean="0"/>
              <a:t>public </a:t>
            </a:r>
            <a:r>
              <a:rPr lang="zh-CN" altLang="en-US"/>
              <a:t>int dwFlags</a:t>
            </a:r>
            <a:r>
              <a:rPr lang="zh-CN" altLang="en-US" smtClean="0"/>
              <a:t>;</a:t>
            </a:r>
            <a:endParaRPr lang="zh-CN" altLang="en-US"/>
          </a:p>
          <a:p>
            <a:r>
              <a:rPr lang="zh-CN" altLang="en-US"/>
              <a:t>     </a:t>
            </a:r>
            <a:r>
              <a:rPr lang="zh-CN" altLang="en-US" smtClean="0"/>
              <a:t>public </a:t>
            </a:r>
            <a:r>
              <a:rPr lang="zh-CN" altLang="en-US"/>
              <a:t>int time;</a:t>
            </a:r>
          </a:p>
          <a:p>
            <a:r>
              <a:rPr lang="zh-CN" altLang="en-US"/>
              <a:t>     </a:t>
            </a:r>
            <a:r>
              <a:rPr lang="zh-CN" altLang="en-US" smtClean="0"/>
              <a:t>public </a:t>
            </a:r>
            <a:r>
              <a:rPr lang="zh-CN" altLang="en-US"/>
              <a:t>IntPtr dwExtraInfo;</a:t>
            </a:r>
          </a:p>
          <a:p>
            <a:r>
              <a:rPr lang="zh-CN" altLang="en-US" smtClean="0"/>
              <a:t>}</a:t>
            </a:r>
            <a:endParaRPr lang="zh-CN" altLang="en-US"/>
          </a:p>
        </p:txBody>
      </p:sp>
      <p:sp>
        <p:nvSpPr>
          <p:cNvPr id="8" name="矩形 7"/>
          <p:cNvSpPr/>
          <p:nvPr/>
        </p:nvSpPr>
        <p:spPr>
          <a:xfrm>
            <a:off x="5006196" y="1030250"/>
            <a:ext cx="4275827" cy="3416320"/>
          </a:xfrm>
          <a:prstGeom prst="rect">
            <a:avLst/>
          </a:prstGeom>
        </p:spPr>
        <p:txBody>
          <a:bodyPr wrap="square">
            <a:spAutoFit/>
          </a:bodyPr>
          <a:lstStyle/>
          <a:p>
            <a:r>
              <a:rPr lang="en-US" altLang="zh-CN">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a:t>typedef struct tagKEYBDINPUT </a:t>
            </a:r>
          </a:p>
          <a:p>
            <a:r>
              <a:rPr lang="en-US" altLang="zh-CN"/>
              <a:t> </a:t>
            </a:r>
            <a:r>
              <a:rPr lang="en-US" altLang="zh-CN" smtClean="0"/>
              <a:t>{</a:t>
            </a:r>
            <a:endParaRPr lang="en-US" altLang="zh-CN"/>
          </a:p>
          <a:p>
            <a:r>
              <a:rPr lang="en-US" altLang="zh-CN"/>
              <a:t>    </a:t>
            </a:r>
            <a:r>
              <a:rPr lang="en-US" altLang="zh-CN" smtClean="0"/>
              <a:t>WORD      </a:t>
            </a:r>
            <a:r>
              <a:rPr lang="en-US" altLang="zh-CN"/>
              <a:t>wVk;</a:t>
            </a:r>
          </a:p>
          <a:p>
            <a:r>
              <a:rPr lang="en-US" altLang="zh-CN"/>
              <a:t>    </a:t>
            </a:r>
            <a:r>
              <a:rPr lang="en-US" altLang="zh-CN" smtClean="0"/>
              <a:t>WORD      </a:t>
            </a:r>
            <a:r>
              <a:rPr lang="en-US" altLang="zh-CN"/>
              <a:t>wScan;</a:t>
            </a:r>
          </a:p>
          <a:p>
            <a:r>
              <a:rPr lang="zh-CN" altLang="en-US"/>
              <a:t>    </a:t>
            </a:r>
            <a:r>
              <a:rPr lang="zh-CN" altLang="en-US" smtClean="0"/>
              <a:t>// </a:t>
            </a:r>
            <a:r>
              <a:rPr lang="zh-CN" altLang="en-US"/>
              <a:t>KEYEVENTF_EXTENDEDKEY 0x0001</a:t>
            </a:r>
          </a:p>
          <a:p>
            <a:r>
              <a:rPr lang="zh-CN" altLang="en-US"/>
              <a:t>    </a:t>
            </a:r>
            <a:r>
              <a:rPr lang="zh-CN" altLang="en-US" smtClean="0"/>
              <a:t>// </a:t>
            </a:r>
            <a:r>
              <a:rPr lang="zh-CN" altLang="en-US"/>
              <a:t>KEYEVENTF_KEYUP 0x0002</a:t>
            </a:r>
          </a:p>
          <a:p>
            <a:r>
              <a:rPr lang="zh-CN" altLang="en-US"/>
              <a:t>    </a:t>
            </a:r>
            <a:r>
              <a:rPr lang="zh-CN" altLang="en-US" smtClean="0"/>
              <a:t>// </a:t>
            </a:r>
            <a:r>
              <a:rPr lang="zh-CN" altLang="en-US"/>
              <a:t>KEYEVENTF_SCANCODE 0x0008</a:t>
            </a:r>
          </a:p>
          <a:p>
            <a:r>
              <a:rPr lang="zh-CN" altLang="en-US"/>
              <a:t>    </a:t>
            </a:r>
            <a:r>
              <a:rPr lang="zh-CN" altLang="en-US" smtClean="0"/>
              <a:t>// </a:t>
            </a:r>
            <a:r>
              <a:rPr lang="zh-CN" altLang="en-US"/>
              <a:t>KEYEVENTF_UNICODE 0x0004</a:t>
            </a:r>
            <a:endParaRPr lang="en-US" altLang="zh-CN"/>
          </a:p>
          <a:p>
            <a:r>
              <a:rPr lang="en-US" altLang="zh-CN"/>
              <a:t>    </a:t>
            </a:r>
            <a:r>
              <a:rPr lang="en-US" altLang="zh-CN" smtClean="0"/>
              <a:t>DWORD     </a:t>
            </a:r>
            <a:r>
              <a:rPr lang="en-US" altLang="zh-CN"/>
              <a:t>dwFlags;</a:t>
            </a:r>
          </a:p>
          <a:p>
            <a:r>
              <a:rPr lang="en-US" altLang="zh-CN"/>
              <a:t>    </a:t>
            </a:r>
            <a:r>
              <a:rPr lang="en-US" altLang="zh-CN" smtClean="0"/>
              <a:t>DWORD     </a:t>
            </a:r>
            <a:r>
              <a:rPr lang="en-US" altLang="zh-CN"/>
              <a:t>time;</a:t>
            </a:r>
          </a:p>
          <a:p>
            <a:r>
              <a:rPr lang="en-US" altLang="zh-CN"/>
              <a:t>    </a:t>
            </a:r>
            <a:r>
              <a:rPr lang="en-US" altLang="zh-CN" smtClean="0"/>
              <a:t>ULONG_PTR </a:t>
            </a:r>
            <a:r>
              <a:rPr lang="en-US" altLang="zh-CN"/>
              <a:t>dwExtraInfo;</a:t>
            </a:r>
          </a:p>
          <a:p>
            <a:r>
              <a:rPr lang="en-US" altLang="zh-CN"/>
              <a:t> </a:t>
            </a:r>
            <a:r>
              <a:rPr lang="en-US" altLang="zh-CN" smtClean="0"/>
              <a:t>} </a:t>
            </a:r>
            <a:r>
              <a:rPr lang="en-US" altLang="zh-CN"/>
              <a:t>KEYBDINPUT, *PKEYBDINPUT;</a:t>
            </a:r>
            <a:endParaRPr lang="zh-CN" altLang="en-US"/>
          </a:p>
        </p:txBody>
      </p:sp>
      <p:sp>
        <p:nvSpPr>
          <p:cNvPr id="10" name="圆角矩形标注 9"/>
          <p:cNvSpPr/>
          <p:nvPr/>
        </p:nvSpPr>
        <p:spPr>
          <a:xfrm>
            <a:off x="1388853" y="471864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14" name="圆角矩形标注 13"/>
          <p:cNvSpPr/>
          <p:nvPr/>
        </p:nvSpPr>
        <p:spPr>
          <a:xfrm>
            <a:off x="7144109" y="471864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Tree>
    <p:extLst>
      <p:ext uri="{BB962C8B-B14F-4D97-AF65-F5344CB8AC3E}">
        <p14:creationId xmlns:p14="http://schemas.microsoft.com/office/powerpoint/2010/main" val="7848541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p>
          <a:p>
            <a:r>
              <a:rPr lang="en-US" altLang="zh-CN"/>
              <a:t> </a:t>
            </a:r>
            <a:r>
              <a:rPr lang="en-US" altLang="zh-CN" smtClean="0"/>
              <a:t>public </a:t>
            </a:r>
            <a:r>
              <a:rPr lang="en-US" altLang="zh-CN"/>
              <a:t>struct MOUSEINPUT</a:t>
            </a:r>
          </a:p>
          <a:p>
            <a:r>
              <a:rPr lang="zh-CN" altLang="en-US"/>
              <a:t> </a:t>
            </a:r>
            <a:r>
              <a:rPr lang="en-US" altLang="zh-CN" smtClean="0"/>
              <a:t>{</a:t>
            </a:r>
            <a:endParaRPr lang="en-US" altLang="zh-CN"/>
          </a:p>
          <a:p>
            <a:r>
              <a:rPr lang="en-US" altLang="zh-CN"/>
              <a:t>     </a:t>
            </a:r>
            <a:r>
              <a:rPr lang="en-US" altLang="zh-CN" smtClean="0"/>
              <a:t>public </a:t>
            </a:r>
            <a:r>
              <a:rPr lang="en-US" altLang="zh-CN"/>
              <a:t>int dx;</a:t>
            </a:r>
          </a:p>
          <a:p>
            <a:r>
              <a:rPr lang="en-US" altLang="zh-CN"/>
              <a:t>     </a:t>
            </a:r>
            <a:r>
              <a:rPr lang="en-US" altLang="zh-CN" smtClean="0"/>
              <a:t>public </a:t>
            </a:r>
            <a:r>
              <a:rPr lang="en-US" altLang="zh-CN"/>
              <a:t>int dy;</a:t>
            </a:r>
          </a:p>
          <a:p>
            <a:r>
              <a:rPr lang="en-US" altLang="zh-CN"/>
              <a:t>     </a:t>
            </a:r>
            <a:r>
              <a:rPr lang="en-US" altLang="zh-CN" smtClean="0"/>
              <a:t>public </a:t>
            </a:r>
            <a:r>
              <a:rPr lang="en-US" altLang="zh-CN"/>
              <a:t>int mouseData;</a:t>
            </a:r>
          </a:p>
          <a:p>
            <a:r>
              <a:rPr lang="en-US" altLang="zh-CN"/>
              <a:t>     </a:t>
            </a:r>
            <a:r>
              <a:rPr lang="en-US" altLang="zh-CN" smtClean="0"/>
              <a:t>public </a:t>
            </a:r>
            <a:r>
              <a:rPr lang="en-US" altLang="zh-CN"/>
              <a:t>int dwFlags;</a:t>
            </a:r>
          </a:p>
          <a:p>
            <a:r>
              <a:rPr lang="en-US" altLang="zh-CN"/>
              <a:t>     </a:t>
            </a:r>
            <a:r>
              <a:rPr lang="en-US" altLang="zh-CN" smtClean="0"/>
              <a:t>public </a:t>
            </a:r>
            <a:r>
              <a:rPr lang="en-US" altLang="zh-CN"/>
              <a:t>int time;</a:t>
            </a:r>
          </a:p>
          <a:p>
            <a:r>
              <a:rPr lang="en-US" altLang="zh-CN"/>
              <a:t>     </a:t>
            </a:r>
            <a:r>
              <a:rPr lang="en-US" altLang="zh-CN" smtClean="0"/>
              <a:t>public </a:t>
            </a:r>
            <a:r>
              <a:rPr lang="en-US" altLang="zh-CN"/>
              <a:t>IntPtr dwExtraInfo;</a:t>
            </a:r>
          </a:p>
          <a:p>
            <a:r>
              <a:rPr lang="zh-CN" altLang="en-US"/>
              <a:t>  </a:t>
            </a:r>
            <a:r>
              <a:rPr lang="en-US" altLang="zh-CN" smtClean="0"/>
              <a:t>}</a:t>
            </a:r>
            <a:endParaRPr lang="zh-CN" altLang="en-US"/>
          </a:p>
        </p:txBody>
      </p:sp>
      <p:sp>
        <p:nvSpPr>
          <p:cNvPr id="8" name="矩形 7"/>
          <p:cNvSpPr/>
          <p:nvPr/>
        </p:nvSpPr>
        <p:spPr>
          <a:xfrm>
            <a:off x="5006196" y="1030250"/>
            <a:ext cx="4275827" cy="2585323"/>
          </a:xfrm>
          <a:prstGeom prst="rect">
            <a:avLst/>
          </a:prstGeom>
        </p:spPr>
        <p:txBody>
          <a:bodyPr wrap="square">
            <a:spAutoFit/>
          </a:bodyPr>
          <a:lstStyle/>
          <a:p>
            <a:r>
              <a:rPr lang="en-US" altLang="zh-CN">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a:t>typedef struct tagMOUSEINPUT </a:t>
            </a:r>
            <a:endParaRPr lang="en-US" altLang="zh-CN" smtClean="0"/>
          </a:p>
          <a:p>
            <a:r>
              <a:rPr lang="en-US" altLang="zh-CN" smtClean="0"/>
              <a:t>{</a:t>
            </a:r>
            <a:endParaRPr lang="en-US" altLang="zh-CN"/>
          </a:p>
          <a:p>
            <a:r>
              <a:rPr lang="en-US" altLang="zh-CN"/>
              <a:t>  LONG      dx;</a:t>
            </a:r>
          </a:p>
          <a:p>
            <a:r>
              <a:rPr lang="en-US" altLang="zh-CN"/>
              <a:t>  LONG      dy;</a:t>
            </a:r>
          </a:p>
          <a:p>
            <a:r>
              <a:rPr lang="en-US" altLang="zh-CN"/>
              <a:t>  DWORD     mouseData;</a:t>
            </a:r>
          </a:p>
          <a:p>
            <a:r>
              <a:rPr lang="en-US" altLang="zh-CN"/>
              <a:t>  DWORD     dwFlags;</a:t>
            </a:r>
          </a:p>
          <a:p>
            <a:r>
              <a:rPr lang="en-US" altLang="zh-CN"/>
              <a:t>  DWORD     time;</a:t>
            </a:r>
          </a:p>
          <a:p>
            <a:r>
              <a:rPr lang="en-US" altLang="zh-CN"/>
              <a:t>  ULONG_PTR dwExtraInfo;</a:t>
            </a:r>
          </a:p>
          <a:p>
            <a:r>
              <a:rPr lang="en-US" altLang="zh-CN"/>
              <a:t>} MOUSEINPUT, *PMOUSEINPUT;</a:t>
            </a:r>
            <a:endParaRPr lang="zh-CN" altLang="en-US"/>
          </a:p>
        </p:txBody>
      </p:sp>
      <p:sp>
        <p:nvSpPr>
          <p:cNvPr id="10" name="圆角矩形标注 9"/>
          <p:cNvSpPr/>
          <p:nvPr/>
        </p:nvSpPr>
        <p:spPr>
          <a:xfrm>
            <a:off x="1587261" y="387325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14" name="圆角矩形标注 13"/>
          <p:cNvSpPr/>
          <p:nvPr/>
        </p:nvSpPr>
        <p:spPr>
          <a:xfrm>
            <a:off x="6876690" y="387326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2" name="矩形 1"/>
          <p:cNvSpPr/>
          <p:nvPr/>
        </p:nvSpPr>
        <p:spPr>
          <a:xfrm>
            <a:off x="406460" y="4437986"/>
            <a:ext cx="2374368" cy="523220"/>
          </a:xfrm>
          <a:prstGeom prst="rect">
            <a:avLst/>
          </a:prstGeom>
        </p:spPr>
        <p:txBody>
          <a:bodyPr wrap="none">
            <a:spAutoFit/>
          </a:bodyPr>
          <a:lstStyle/>
          <a:p>
            <a:r>
              <a:rPr lang="en-US" altLang="zh-CN" sz="2800" smtClean="0">
                <a:solidFill>
                  <a:srgbClr val="002060"/>
                </a:solidFill>
                <a:latin typeface="Segoe UI" panose="020B0502040204020203" pitchFamily="34" charset="0"/>
              </a:rPr>
              <a:t>Blittable Data</a:t>
            </a:r>
            <a:r>
              <a:rPr lang="en-US" altLang="zh-CN">
                <a:solidFill>
                  <a:srgbClr val="000000"/>
                </a:solidFill>
                <a:latin typeface="Segoe UI" panose="020B0502040204020203" pitchFamily="34" charset="0"/>
              </a:rPr>
              <a:t> </a:t>
            </a:r>
            <a:endParaRPr lang="en-US" altLang="zh-CN" b="0" i="0">
              <a:solidFill>
                <a:srgbClr val="000000"/>
              </a:solidFill>
              <a:effectLst/>
              <a:latin typeface="Segoe UI" panose="020B0502040204020203" pitchFamily="34" charset="0"/>
            </a:endParaRPr>
          </a:p>
        </p:txBody>
      </p:sp>
      <p:sp>
        <p:nvSpPr>
          <p:cNvPr id="11" name="矩形 10"/>
          <p:cNvSpPr/>
          <p:nvPr/>
        </p:nvSpPr>
        <p:spPr>
          <a:xfrm>
            <a:off x="376940" y="4871371"/>
            <a:ext cx="8802410" cy="830997"/>
          </a:xfrm>
          <a:prstGeom prst="rect">
            <a:avLst/>
          </a:prstGeom>
        </p:spPr>
        <p:txBody>
          <a:bodyPr wrap="none">
            <a:spAutoFit/>
          </a:bodyPr>
          <a:lstStyle/>
          <a:p>
            <a:r>
              <a:rPr lang="zh-CN" altLang="en-US" sz="2400" smtClean="0">
                <a:solidFill>
                  <a:srgbClr val="000000"/>
                </a:solidFill>
                <a:latin typeface="Segoe UI" panose="020B0502040204020203" pitchFamily="34" charset="0"/>
              </a:rPr>
              <a:t>在托管代码与非托管代码中的数据类型具有相同的计算机表示，</a:t>
            </a:r>
            <a:endParaRPr lang="en-US" altLang="zh-CN" sz="2400" smtClean="0">
              <a:solidFill>
                <a:srgbClr val="000000"/>
              </a:solidFill>
              <a:latin typeface="Segoe UI" panose="020B0502040204020203" pitchFamily="34" charset="0"/>
            </a:endParaRPr>
          </a:p>
          <a:p>
            <a:r>
              <a:rPr lang="zh-CN" altLang="en-US" sz="2400" smtClean="0">
                <a:solidFill>
                  <a:srgbClr val="000000"/>
                </a:solidFill>
                <a:latin typeface="Segoe UI" panose="020B0502040204020203" pitchFamily="34" charset="0"/>
              </a:rPr>
              <a:t>这些数据在参数传递时无须转化即可使用。</a:t>
            </a:r>
            <a:endParaRPr lang="en-US" altLang="zh-CN" sz="2400"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4074339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sp>
        <p:nvSpPr>
          <p:cNvPr id="44035" name="Rectangle 2"/>
          <p:cNvSpPr>
            <a:spLocks noGrp="1" noChangeArrowheads="1"/>
          </p:cNvSpPr>
          <p:nvPr>
            <p:ph type="title"/>
          </p:nvPr>
        </p:nvSpPr>
        <p:spPr>
          <a:xfrm>
            <a:off x="677334" y="609600"/>
            <a:ext cx="7077813" cy="770626"/>
          </a:xfrm>
        </p:spPr>
        <p:txBody>
          <a:bodyPr/>
          <a:lstStyle/>
          <a:p>
            <a:r>
              <a:rPr lang="en-US" altLang="zh-CN"/>
              <a:t>C#</a:t>
            </a:r>
            <a:r>
              <a:rPr lang="zh-CN" altLang="en-US"/>
              <a:t>调用</a:t>
            </a:r>
            <a:r>
              <a:rPr lang="en-US" altLang="zh-CN"/>
              <a:t>windows API</a:t>
            </a:r>
            <a:r>
              <a:rPr lang="zh-CN" altLang="en-US"/>
              <a:t>数据类型转换</a:t>
            </a:r>
            <a:endParaRPr lang="en-US" altLang="zh-CN" smtClean="0"/>
          </a:p>
        </p:txBody>
      </p:sp>
      <p:sp>
        <p:nvSpPr>
          <p:cNvPr id="44036" name="Rectangle 3"/>
          <p:cNvSpPr>
            <a:spLocks noGrp="1" noChangeArrowheads="1"/>
          </p:cNvSpPr>
          <p:nvPr>
            <p:ph type="body" idx="1"/>
          </p:nvPr>
        </p:nvSpPr>
        <p:spPr>
          <a:xfrm>
            <a:off x="470300" y="1643004"/>
            <a:ext cx="8596668" cy="3880773"/>
          </a:xfrm>
        </p:spPr>
        <p:txBody>
          <a:bodyPr>
            <a:normAutofit/>
          </a:bodyPr>
          <a:lstStyle/>
          <a:p>
            <a:pPr eaLnBrk="1" hangingPunct="1"/>
            <a:r>
              <a:rPr lang="zh-CN" altLang="en-US" sz="2400" smtClean="0"/>
              <a:t>一个</a:t>
            </a:r>
            <a:r>
              <a:rPr lang="en-US" altLang="zh-CN" sz="2400" smtClean="0"/>
              <a:t>DLL</a:t>
            </a:r>
            <a:r>
              <a:rPr lang="zh-CN" altLang="en-US" sz="2400" smtClean="0"/>
              <a:t>会包含多个函数，每个函数都有一个在内存中的确定地址，函数指针</a:t>
            </a:r>
          </a:p>
          <a:p>
            <a:pPr eaLnBrk="1" hangingPunct="1"/>
            <a:r>
              <a:rPr lang="zh-CN" altLang="en-US" sz="2400" smtClean="0"/>
              <a:t>经过</a:t>
            </a:r>
            <a:r>
              <a:rPr lang="en-US" altLang="zh-CN" sz="2400" smtClean="0"/>
              <a:t>DllImport</a:t>
            </a:r>
            <a:r>
              <a:rPr lang="zh-CN" altLang="en-US" sz="2400" smtClean="0"/>
              <a:t>声明后， </a:t>
            </a:r>
            <a:r>
              <a:rPr lang="en-US" altLang="zh-CN" sz="2400" smtClean="0"/>
              <a:t>SendMessage</a:t>
            </a:r>
            <a:r>
              <a:rPr lang="zh-CN" altLang="en-US" sz="2400" smtClean="0"/>
              <a:t>即可像使用普通函数一样进行调用</a:t>
            </a:r>
          </a:p>
        </p:txBody>
      </p:sp>
    </p:spTree>
    <p:extLst>
      <p:ext uri="{BB962C8B-B14F-4D97-AF65-F5344CB8AC3E}">
        <p14:creationId xmlns:p14="http://schemas.microsoft.com/office/powerpoint/2010/main" val="30204485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31747" name="Rectangle 2"/>
          <p:cNvSpPr>
            <a:spLocks noGrp="1" noChangeArrowheads="1"/>
          </p:cNvSpPr>
          <p:nvPr>
            <p:ph type="title"/>
          </p:nvPr>
        </p:nvSpPr>
        <p:spPr>
          <a:xfrm>
            <a:off x="142496" y="204158"/>
            <a:ext cx="5257640" cy="727494"/>
          </a:xfrm>
        </p:spPr>
        <p:txBody>
          <a:bodyPr/>
          <a:lstStyle/>
          <a:p>
            <a:pPr eaLnBrk="1" hangingPunct="1"/>
            <a:r>
              <a:rPr lang="zh-CN" altLang="en-US" smtClean="0"/>
              <a:t>调用非托管的动态链接库</a:t>
            </a:r>
          </a:p>
        </p:txBody>
      </p:sp>
      <p:sp>
        <p:nvSpPr>
          <p:cNvPr id="31748" name="Rectangle 3"/>
          <p:cNvSpPr>
            <a:spLocks noGrp="1" noChangeArrowheads="1"/>
          </p:cNvSpPr>
          <p:nvPr>
            <p:ph type="body" idx="1"/>
          </p:nvPr>
        </p:nvSpPr>
        <p:spPr>
          <a:xfrm>
            <a:off x="366773" y="931652"/>
            <a:ext cx="7772400" cy="2736850"/>
          </a:xfrm>
        </p:spPr>
        <p:txBody>
          <a:bodyPr>
            <a:normAutofit/>
          </a:bodyPr>
          <a:lstStyle/>
          <a:p>
            <a:pPr eaLnBrk="1" hangingPunct="1"/>
            <a:r>
              <a:rPr lang="zh-CN" altLang="en-US" sz="2800" smtClean="0"/>
              <a:t>经过操作系统市场长期的考验，</a:t>
            </a:r>
            <a:r>
              <a:rPr lang="en-US" altLang="zh-CN" sz="2800" smtClean="0"/>
              <a:t>API</a:t>
            </a:r>
            <a:r>
              <a:rPr lang="zh-CN" altLang="en-US" sz="2800" smtClean="0"/>
              <a:t>的健壮性得到用户的认可，</a:t>
            </a:r>
            <a:r>
              <a:rPr lang="en-US" altLang="zh-CN" sz="2800" smtClean="0"/>
              <a:t>.NET</a:t>
            </a:r>
            <a:r>
              <a:rPr lang="zh-CN" altLang="en-US" sz="2800" smtClean="0"/>
              <a:t>平台也支持对这些非托管链接库的调用，调用非托管的动态链接库需要使用 </a:t>
            </a:r>
            <a:r>
              <a:rPr lang="en-US" altLang="zh-CN" sz="2800" smtClean="0"/>
              <a:t>Interop </a:t>
            </a:r>
            <a:r>
              <a:rPr lang="zh-CN" altLang="en-US" sz="2800" smtClean="0"/>
              <a:t>服务</a:t>
            </a:r>
          </a:p>
        </p:txBody>
      </p:sp>
    </p:spTree>
    <p:extLst>
      <p:ext uri="{BB962C8B-B14F-4D97-AF65-F5344CB8AC3E}">
        <p14:creationId xmlns:p14="http://schemas.microsoft.com/office/powerpoint/2010/main" val="16352854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32771" name="Rectangle 2"/>
          <p:cNvSpPr>
            <a:spLocks noGrp="1" noChangeArrowheads="1"/>
          </p:cNvSpPr>
          <p:nvPr>
            <p:ph type="title"/>
          </p:nvPr>
        </p:nvSpPr>
        <p:spPr>
          <a:xfrm>
            <a:off x="220134" y="281796"/>
            <a:ext cx="5343904" cy="710242"/>
          </a:xfrm>
        </p:spPr>
        <p:txBody>
          <a:bodyPr/>
          <a:lstStyle/>
          <a:p>
            <a:pPr eaLnBrk="1" hangingPunct="1"/>
            <a:r>
              <a:rPr lang="zh-CN" altLang="en-US" smtClean="0"/>
              <a:t>调用非托管的动态链接库</a:t>
            </a:r>
          </a:p>
        </p:txBody>
      </p:sp>
      <p:sp>
        <p:nvSpPr>
          <p:cNvPr id="32772" name="Rectangle 3"/>
          <p:cNvSpPr>
            <a:spLocks noGrp="1" noChangeArrowheads="1"/>
          </p:cNvSpPr>
          <p:nvPr>
            <p:ph type="body" idx="1"/>
          </p:nvPr>
        </p:nvSpPr>
        <p:spPr>
          <a:xfrm>
            <a:off x="556564" y="1172325"/>
            <a:ext cx="10131423" cy="4114800"/>
          </a:xfrm>
        </p:spPr>
        <p:txBody>
          <a:bodyPr>
            <a:normAutofit/>
          </a:bodyPr>
          <a:lstStyle/>
          <a:p>
            <a:pPr eaLnBrk="1" hangingPunct="1"/>
            <a:r>
              <a:rPr lang="en-US" altLang="zh-CN" sz="4000" smtClean="0"/>
              <a:t>extern </a:t>
            </a:r>
            <a:r>
              <a:rPr lang="zh-CN" altLang="en-US" sz="4000" smtClean="0"/>
              <a:t>修饰符用于声明在外部实现的方法</a:t>
            </a:r>
          </a:p>
          <a:p>
            <a:pPr eaLnBrk="1" hangingPunct="1"/>
            <a:r>
              <a:rPr lang="zh-CN" altLang="en-US" sz="4000" smtClean="0"/>
              <a:t>与 </a:t>
            </a:r>
            <a:r>
              <a:rPr lang="en-US" altLang="zh-CN" sz="4000" smtClean="0"/>
              <a:t>DllImport </a:t>
            </a:r>
            <a:r>
              <a:rPr lang="zh-CN" altLang="en-US" sz="4000" smtClean="0"/>
              <a:t>属性一起使用</a:t>
            </a:r>
          </a:p>
          <a:p>
            <a:pPr eaLnBrk="1" hangingPunct="1"/>
            <a:r>
              <a:rPr lang="zh-CN" altLang="en-US" sz="4000" smtClean="0"/>
              <a:t>将方法声明为 </a:t>
            </a:r>
            <a:r>
              <a:rPr lang="en-US" altLang="zh-CN" sz="4000" smtClean="0"/>
              <a:t>static</a:t>
            </a:r>
          </a:p>
        </p:txBody>
      </p:sp>
    </p:spTree>
    <p:extLst>
      <p:ext uri="{BB962C8B-B14F-4D97-AF65-F5344CB8AC3E}">
        <p14:creationId xmlns:p14="http://schemas.microsoft.com/office/powerpoint/2010/main" val="913469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7171" name="Rectangle 2"/>
          <p:cNvSpPr>
            <a:spLocks noGrp="1" noChangeArrowheads="1"/>
          </p:cNvSpPr>
          <p:nvPr>
            <p:ph type="title"/>
          </p:nvPr>
        </p:nvSpPr>
        <p:spPr>
          <a:xfrm>
            <a:off x="677334" y="609600"/>
            <a:ext cx="3782523" cy="684362"/>
          </a:xfrm>
        </p:spPr>
        <p:txBody>
          <a:bodyPr/>
          <a:lstStyle/>
          <a:p>
            <a:pPr eaLnBrk="1" hangingPunct="1"/>
            <a:r>
              <a:rPr lang="en-US" altLang="en-US" smtClean="0"/>
              <a:t>动态链接库</a:t>
            </a:r>
            <a:r>
              <a:rPr lang="zh-CN" altLang="en-US" smtClean="0"/>
              <a:t>介绍</a:t>
            </a:r>
          </a:p>
        </p:txBody>
      </p:sp>
      <p:sp>
        <p:nvSpPr>
          <p:cNvPr id="7172" name="Rectangle 3"/>
          <p:cNvSpPr>
            <a:spLocks noGrp="1" noChangeArrowheads="1"/>
          </p:cNvSpPr>
          <p:nvPr>
            <p:ph type="body" idx="1"/>
          </p:nvPr>
        </p:nvSpPr>
        <p:spPr>
          <a:xfrm>
            <a:off x="517197" y="1370461"/>
            <a:ext cx="7772400" cy="4114800"/>
          </a:xfrm>
        </p:spPr>
        <p:txBody>
          <a:bodyPr>
            <a:normAutofit/>
          </a:bodyPr>
          <a:lstStyle/>
          <a:p>
            <a:pPr marL="609600" indent="-609600">
              <a:lnSpc>
                <a:spcPct val="90000"/>
              </a:lnSpc>
            </a:pPr>
            <a:r>
              <a:rPr lang="zh-CN" altLang="en-US" sz="2800" smtClean="0"/>
              <a:t>将所有模块的源代码都静态编译到整个应用程序</a:t>
            </a:r>
            <a:r>
              <a:rPr lang="en-US" altLang="zh-CN" sz="2800" smtClean="0"/>
              <a:t>EXE</a:t>
            </a:r>
            <a:r>
              <a:rPr lang="zh-CN" altLang="en-US" sz="2800" smtClean="0"/>
              <a:t>文件中，会产生一些问题：一个缺点是增加了应用程序的大小，它会占用更多的磁盘空间，程序运行时也会消耗较大的内存空间，造成系统资源的浪费；另一个缺点是，在编写大的</a:t>
            </a:r>
            <a:r>
              <a:rPr lang="en-US" altLang="zh-CN" sz="2800" smtClean="0"/>
              <a:t>EXE</a:t>
            </a:r>
            <a:r>
              <a:rPr lang="zh-CN" altLang="en-US" sz="2800" smtClean="0"/>
              <a:t>程序时，在每次修改重建时都必须调整编译所有源代码，增加了编译过程的复杂性，也不利于阶段性的单元测试。</a:t>
            </a:r>
          </a:p>
        </p:txBody>
      </p:sp>
    </p:spTree>
    <p:extLst>
      <p:ext uri="{BB962C8B-B14F-4D97-AF65-F5344CB8AC3E}">
        <p14:creationId xmlns:p14="http://schemas.microsoft.com/office/powerpoint/2010/main" val="4222755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33795" name="Rectangle 2"/>
          <p:cNvSpPr>
            <a:spLocks noGrp="1" noChangeArrowheads="1"/>
          </p:cNvSpPr>
          <p:nvPr>
            <p:ph type="title"/>
          </p:nvPr>
        </p:nvSpPr>
        <p:spPr>
          <a:xfrm>
            <a:off x="211507" y="255917"/>
            <a:ext cx="5568191" cy="779253"/>
          </a:xfrm>
        </p:spPr>
        <p:txBody>
          <a:bodyPr/>
          <a:lstStyle/>
          <a:p>
            <a:pPr eaLnBrk="1" hangingPunct="1"/>
            <a:r>
              <a:rPr lang="zh-CN" altLang="en-US" smtClean="0"/>
              <a:t>调用非托管的动态链接库</a:t>
            </a:r>
          </a:p>
        </p:txBody>
      </p:sp>
      <p:sp>
        <p:nvSpPr>
          <p:cNvPr id="33796" name="Text Box 5"/>
          <p:cNvSpPr txBox="1">
            <a:spLocks noChangeArrowheads="1"/>
          </p:cNvSpPr>
          <p:nvPr/>
        </p:nvSpPr>
        <p:spPr bwMode="auto">
          <a:xfrm>
            <a:off x="384035" y="1156867"/>
            <a:ext cx="107462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a:t>[DllImport("User32.dll")]</a:t>
            </a:r>
          </a:p>
          <a:p>
            <a:pPr eaLnBrk="1" hangingPunct="1">
              <a:spcBef>
                <a:spcPct val="0"/>
              </a:spcBef>
              <a:buClrTx/>
              <a:buSzTx/>
              <a:buFontTx/>
              <a:buNone/>
            </a:pPr>
            <a:r>
              <a:rPr lang="en-US" altLang="zh-CN" sz="4000"/>
              <a:t>public static extern int </a:t>
            </a:r>
            <a:endParaRPr lang="en-US" altLang="zh-CN" sz="4000" smtClean="0"/>
          </a:p>
          <a:p>
            <a:pPr eaLnBrk="1" hangingPunct="1">
              <a:spcBef>
                <a:spcPct val="0"/>
              </a:spcBef>
              <a:buClrTx/>
              <a:buSzTx/>
              <a:buFontTx/>
              <a:buNone/>
            </a:pPr>
            <a:r>
              <a:rPr lang="en-US" altLang="zh-CN" sz="4000" smtClean="0"/>
              <a:t>MessageBox(int </a:t>
            </a:r>
            <a:r>
              <a:rPr lang="en-US" altLang="zh-CN" sz="4000"/>
              <a:t>h, string m, string c, int type);</a:t>
            </a:r>
          </a:p>
        </p:txBody>
      </p:sp>
    </p:spTree>
    <p:extLst>
      <p:ext uri="{BB962C8B-B14F-4D97-AF65-F5344CB8AC3E}">
        <p14:creationId xmlns:p14="http://schemas.microsoft.com/office/powerpoint/2010/main" val="32665551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06" y="351941"/>
            <a:ext cx="11035451" cy="3911299"/>
          </a:xfrm>
          <a:prstGeom prst="rect">
            <a:avLst/>
          </a:prstGeom>
        </p:spPr>
      </p:pic>
    </p:spTree>
    <p:extLst>
      <p:ext uri="{BB962C8B-B14F-4D97-AF65-F5344CB8AC3E}">
        <p14:creationId xmlns:p14="http://schemas.microsoft.com/office/powerpoint/2010/main" val="25038093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34819" name="Rectangle 2"/>
          <p:cNvSpPr>
            <a:spLocks noGrp="1" noChangeArrowheads="1"/>
          </p:cNvSpPr>
          <p:nvPr>
            <p:ph type="title"/>
          </p:nvPr>
        </p:nvSpPr>
        <p:spPr>
          <a:xfrm>
            <a:off x="185629" y="264544"/>
            <a:ext cx="3057904" cy="796506"/>
          </a:xfrm>
        </p:spPr>
        <p:txBody>
          <a:bodyPr/>
          <a:lstStyle/>
          <a:p>
            <a:pPr eaLnBrk="1" hangingPunct="1"/>
            <a:r>
              <a:rPr lang="en-US" altLang="zh-CN" smtClean="0"/>
              <a:t>DLL </a:t>
            </a:r>
            <a:r>
              <a:rPr lang="zh-CN" altLang="en-US" smtClean="0"/>
              <a:t>地狱问题</a:t>
            </a:r>
          </a:p>
        </p:txBody>
      </p:sp>
      <p:sp>
        <p:nvSpPr>
          <p:cNvPr id="34820" name="Rectangle 3"/>
          <p:cNvSpPr>
            <a:spLocks noGrp="1" noChangeArrowheads="1"/>
          </p:cNvSpPr>
          <p:nvPr>
            <p:ph type="body" idx="1"/>
          </p:nvPr>
        </p:nvSpPr>
        <p:spPr>
          <a:xfrm>
            <a:off x="444421" y="1211685"/>
            <a:ext cx="8138862" cy="1358988"/>
          </a:xfrm>
        </p:spPr>
        <p:txBody>
          <a:bodyPr>
            <a:normAutofit/>
          </a:bodyPr>
          <a:lstStyle/>
          <a:p>
            <a:pPr eaLnBrk="1" hangingPunct="1"/>
            <a:r>
              <a:rPr lang="zh-CN" altLang="en-US" sz="2800" smtClean="0"/>
              <a:t>用户程序使用新版本的 </a:t>
            </a:r>
            <a:r>
              <a:rPr lang="en-US" altLang="zh-CN" sz="2800" smtClean="0"/>
              <a:t>DLL </a:t>
            </a:r>
            <a:r>
              <a:rPr lang="zh-CN" altLang="en-US" sz="2800" smtClean="0"/>
              <a:t>库后，程序再也不能工作了这称为 </a:t>
            </a:r>
            <a:r>
              <a:rPr lang="en-US" altLang="zh-CN" sz="2800" smtClean="0"/>
              <a:t>DLL </a:t>
            </a:r>
            <a:r>
              <a:rPr lang="zh-CN" altLang="en-US" sz="2800" smtClean="0"/>
              <a:t>地狱 </a:t>
            </a:r>
            <a:r>
              <a:rPr lang="en-US" altLang="zh-CN" sz="2800" smtClean="0"/>
              <a:t>(DLL Hell) </a:t>
            </a:r>
            <a:r>
              <a:rPr lang="zh-CN" altLang="en-US" sz="2800" smtClean="0"/>
              <a:t>问题。</a:t>
            </a:r>
          </a:p>
        </p:txBody>
      </p:sp>
    </p:spTree>
    <p:extLst>
      <p:ext uri="{BB962C8B-B14F-4D97-AF65-F5344CB8AC3E}">
        <p14:creationId xmlns:p14="http://schemas.microsoft.com/office/powerpoint/2010/main" val="2215090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pic>
        <p:nvPicPr>
          <p:cNvPr id="35843" name="Picture 8" descr="DLLHe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60351"/>
            <a:ext cx="74882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25678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36867" name="Rectangle 2"/>
          <p:cNvSpPr>
            <a:spLocks noGrp="1" noChangeArrowheads="1"/>
          </p:cNvSpPr>
          <p:nvPr>
            <p:ph type="title"/>
          </p:nvPr>
        </p:nvSpPr>
        <p:spPr>
          <a:xfrm>
            <a:off x="677334" y="609600"/>
            <a:ext cx="2971640" cy="831011"/>
          </a:xfrm>
        </p:spPr>
        <p:txBody>
          <a:bodyPr/>
          <a:lstStyle/>
          <a:p>
            <a:pPr eaLnBrk="1" hangingPunct="1"/>
            <a:r>
              <a:rPr lang="en-US" altLang="zh-CN" smtClean="0"/>
              <a:t>DLL </a:t>
            </a:r>
            <a:r>
              <a:rPr lang="zh-CN" altLang="en-US" smtClean="0"/>
              <a:t>地狱问题</a:t>
            </a:r>
          </a:p>
        </p:txBody>
      </p:sp>
      <p:sp>
        <p:nvSpPr>
          <p:cNvPr id="36868" name="Rectangle 3"/>
          <p:cNvSpPr>
            <a:spLocks noGrp="1" noChangeArrowheads="1"/>
          </p:cNvSpPr>
          <p:nvPr>
            <p:ph type="body" idx="1"/>
          </p:nvPr>
        </p:nvSpPr>
        <p:spPr>
          <a:xfrm>
            <a:off x="752774" y="1440611"/>
            <a:ext cx="8132433" cy="2700068"/>
          </a:xfrm>
        </p:spPr>
        <p:txBody>
          <a:bodyPr>
            <a:normAutofit/>
          </a:bodyPr>
          <a:lstStyle/>
          <a:p>
            <a:pPr eaLnBrk="1" hangingPunct="1"/>
            <a:r>
              <a:rPr lang="zh-CN" altLang="en-US" sz="2800" smtClean="0"/>
              <a:t>在</a:t>
            </a:r>
            <a:r>
              <a:rPr lang="en-US" altLang="zh-CN" sz="2800" smtClean="0"/>
              <a:t>.Net </a:t>
            </a:r>
            <a:r>
              <a:rPr lang="zh-CN" altLang="en-US" sz="2800" smtClean="0"/>
              <a:t>平台中采用自我描述与版本管理功能，实现 </a:t>
            </a:r>
            <a:r>
              <a:rPr lang="en-US" altLang="zh-CN" sz="2800" smtClean="0"/>
              <a:t>Side by Side </a:t>
            </a:r>
            <a:r>
              <a:rPr lang="zh-CN" altLang="en-US" sz="2800" smtClean="0"/>
              <a:t>技术，应用程序安装成功就不必担心 </a:t>
            </a:r>
            <a:r>
              <a:rPr lang="en-US" altLang="zh-CN" sz="2800" smtClean="0"/>
              <a:t>DLL </a:t>
            </a:r>
            <a:r>
              <a:rPr lang="zh-CN" altLang="en-US" sz="2800" smtClean="0"/>
              <a:t>的更新问题，它允许一个 </a:t>
            </a:r>
            <a:r>
              <a:rPr lang="en-US" altLang="zh-CN" sz="2800" smtClean="0"/>
              <a:t>DLL </a:t>
            </a:r>
            <a:r>
              <a:rPr lang="zh-CN" altLang="en-US" sz="2800" smtClean="0"/>
              <a:t>的多个编译版本在同一台机器上运行，每一个应用程序可使用指定的 </a:t>
            </a:r>
            <a:r>
              <a:rPr lang="en-US" altLang="zh-CN" sz="2800" smtClean="0"/>
              <a:t>DLL </a:t>
            </a:r>
            <a:r>
              <a:rPr lang="zh-CN" altLang="en-US" sz="2800" smtClean="0"/>
              <a:t>编译版本，不再发生 </a:t>
            </a:r>
            <a:r>
              <a:rPr lang="en-US" altLang="zh-CN" sz="2800" smtClean="0"/>
              <a:t>DLL Hell </a:t>
            </a:r>
            <a:r>
              <a:rPr lang="zh-CN" altLang="en-US" sz="2800" smtClean="0"/>
              <a:t>问题。　</a:t>
            </a:r>
          </a:p>
        </p:txBody>
      </p:sp>
    </p:spTree>
    <p:extLst>
      <p:ext uri="{BB962C8B-B14F-4D97-AF65-F5344CB8AC3E}">
        <p14:creationId xmlns:p14="http://schemas.microsoft.com/office/powerpoint/2010/main" val="1651188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a:xfrm>
            <a:off x="1358821" y="1128325"/>
            <a:ext cx="3523730" cy="2330867"/>
          </a:xfrm>
        </p:spPr>
        <p:txBody>
          <a:bodyPr>
            <a:normAutofit/>
          </a:bodyPr>
          <a:lstStyle/>
          <a:p>
            <a:pPr eaLnBrk="1" hangingPunct="1"/>
            <a:r>
              <a:rPr lang="en-US" altLang="zh-CN" sz="2800" b="1" smtClean="0"/>
              <a:t>CopyFile</a:t>
            </a:r>
          </a:p>
          <a:p>
            <a:pPr eaLnBrk="1" hangingPunct="1"/>
            <a:r>
              <a:rPr lang="en-US" altLang="zh-CN" sz="2800" b="1" smtClean="0"/>
              <a:t>CreateFile</a:t>
            </a:r>
          </a:p>
          <a:p>
            <a:pPr eaLnBrk="1" hangingPunct="1"/>
            <a:r>
              <a:rPr lang="en-US" altLang="zh-CN" sz="2800" b="1" smtClean="0"/>
              <a:t>DeleteFile</a:t>
            </a:r>
          </a:p>
          <a:p>
            <a:pPr eaLnBrk="1" hangingPunct="1"/>
            <a:r>
              <a:rPr lang="en-US" altLang="zh-CN" sz="2800" b="1" smtClean="0"/>
              <a:t>FindFirstFile</a:t>
            </a:r>
            <a:endParaRPr lang="zh-CN" altLang="en-US" sz="2800" smtClean="0"/>
          </a:p>
        </p:txBody>
      </p:sp>
      <p:sp>
        <p:nvSpPr>
          <p:cNvPr id="37891" name="页脚占位符 3"/>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37892" name="Rectangle 1"/>
          <p:cNvSpPr>
            <a:spLocks noGrp="1" noChangeArrowheads="1"/>
          </p:cNvSpPr>
          <p:nvPr>
            <p:ph type="title"/>
          </p:nvPr>
        </p:nvSpPr>
        <p:spPr>
          <a:xfrm>
            <a:off x="1665648" y="434588"/>
            <a:ext cx="6430962" cy="693737"/>
          </a:xfrm>
          <a:solidFill>
            <a:srgbClr val="FFFFFF"/>
          </a:solidFill>
        </p:spPr>
        <p:txBody>
          <a:bodyPr vert="horz" wrap="none" lIns="0" tIns="0" rIns="0" bIns="76176" rtlCol="0" anchor="ctr">
            <a:spAutoFit/>
          </a:bodyPr>
          <a:lstStyle/>
          <a:p>
            <a:pPr eaLnBrk="1" hangingPunct="1"/>
            <a:r>
              <a:rPr lang="en-US" altLang="zh-CN" sz="4000" b="1">
                <a:solidFill>
                  <a:srgbClr val="3A3E43"/>
                </a:solidFill>
                <a:latin typeface="Segoe UI Semibold" panose="020B0702040204020203" pitchFamily="34" charset="0"/>
                <a:cs typeface="Segoe UI Semibold" panose="020B0702040204020203" pitchFamily="34" charset="0"/>
              </a:rPr>
              <a:t>File Management Functions</a:t>
            </a:r>
            <a:endParaRPr lang="en-US" altLang="zh-CN" smtClean="0">
              <a:solidFill>
                <a:schemeClr val="tx1"/>
              </a:solidFill>
              <a:latin typeface="Arial" panose="020B0604020202020204" pitchFamily="34" charset="0"/>
            </a:endParaRPr>
          </a:p>
        </p:txBody>
      </p:sp>
    </p:spTree>
    <p:extLst>
      <p:ext uri="{BB962C8B-B14F-4D97-AF65-F5344CB8AC3E}">
        <p14:creationId xmlns:p14="http://schemas.microsoft.com/office/powerpoint/2010/main" val="5121048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38915" name="Rectangle 2"/>
          <p:cNvSpPr>
            <a:spLocks noGrp="1" noChangeArrowheads="1"/>
          </p:cNvSpPr>
          <p:nvPr>
            <p:ph type="title"/>
          </p:nvPr>
        </p:nvSpPr>
        <p:spPr>
          <a:xfrm>
            <a:off x="677334" y="609600"/>
            <a:ext cx="1185972" cy="692989"/>
          </a:xfrm>
        </p:spPr>
        <p:txBody>
          <a:bodyPr/>
          <a:lstStyle/>
          <a:p>
            <a:pPr eaLnBrk="1" hangingPunct="1"/>
            <a:r>
              <a:rPr lang="zh-CN" altLang="en-US" smtClean="0"/>
              <a:t>作业</a:t>
            </a:r>
          </a:p>
        </p:txBody>
      </p:sp>
      <p:sp>
        <p:nvSpPr>
          <p:cNvPr id="38916" name="Rectangle 3"/>
          <p:cNvSpPr>
            <a:spLocks noGrp="1" noChangeArrowheads="1"/>
          </p:cNvSpPr>
          <p:nvPr>
            <p:ph type="body" idx="1"/>
          </p:nvPr>
        </p:nvSpPr>
        <p:spPr>
          <a:xfrm>
            <a:off x="810734" y="1609393"/>
            <a:ext cx="7772400" cy="2376488"/>
          </a:xfrm>
        </p:spPr>
        <p:txBody>
          <a:bodyPr>
            <a:normAutofit/>
          </a:bodyPr>
          <a:lstStyle/>
          <a:p>
            <a:pPr eaLnBrk="1" hangingPunct="1"/>
            <a:r>
              <a:rPr lang="en-US" altLang="zh-CN" sz="2800" smtClean="0"/>
              <a:t>1.</a:t>
            </a:r>
            <a:r>
              <a:rPr lang="zh-CN" altLang="en-US" sz="2800" smtClean="0"/>
              <a:t>阶乘算法的扩展</a:t>
            </a:r>
          </a:p>
          <a:p>
            <a:pPr eaLnBrk="1" hangingPunct="1"/>
            <a:r>
              <a:rPr lang="en-US" altLang="zh-CN" sz="2800" smtClean="0"/>
              <a:t>2.</a:t>
            </a:r>
            <a:r>
              <a:rPr lang="zh-CN" altLang="en-US" sz="2800" smtClean="0"/>
              <a:t>实现以</a:t>
            </a:r>
            <a:r>
              <a:rPr lang="en-US" altLang="zh-CN" sz="2800" smtClean="0"/>
              <a:t>windows</a:t>
            </a:r>
            <a:r>
              <a:rPr lang="zh-CN" altLang="en-US" sz="2800" smtClean="0"/>
              <a:t>平台</a:t>
            </a:r>
            <a:r>
              <a:rPr lang="en-US" altLang="zh-CN" sz="2800" smtClean="0"/>
              <a:t>API</a:t>
            </a:r>
            <a:r>
              <a:rPr lang="zh-CN" altLang="en-US" sz="2800" smtClean="0"/>
              <a:t>方式实现文件拷贝功能，而不使用框架类，如</a:t>
            </a:r>
            <a:r>
              <a:rPr lang="en-US" altLang="zh-CN" sz="2800" smtClean="0"/>
              <a:t>File</a:t>
            </a:r>
            <a:r>
              <a:rPr lang="zh-CN" altLang="en-US" sz="2800" smtClean="0"/>
              <a:t>类</a:t>
            </a:r>
          </a:p>
          <a:p>
            <a:pPr eaLnBrk="1" hangingPunct="1"/>
            <a:r>
              <a:rPr lang="en-US" altLang="zh-CN" sz="2800" smtClean="0"/>
              <a:t>3.ListView</a:t>
            </a:r>
            <a:r>
              <a:rPr lang="zh-CN" altLang="en-US" sz="2800" smtClean="0"/>
              <a:t>中文本实现多行显示</a:t>
            </a:r>
          </a:p>
        </p:txBody>
      </p:sp>
    </p:spTree>
    <p:extLst>
      <p:ext uri="{BB962C8B-B14F-4D97-AF65-F5344CB8AC3E}">
        <p14:creationId xmlns:p14="http://schemas.microsoft.com/office/powerpoint/2010/main" val="1928395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8195" name="Rectangle 2"/>
          <p:cNvSpPr>
            <a:spLocks noGrp="1" noChangeArrowheads="1"/>
          </p:cNvSpPr>
          <p:nvPr>
            <p:ph type="title"/>
          </p:nvPr>
        </p:nvSpPr>
        <p:spPr>
          <a:xfrm>
            <a:off x="677334" y="609600"/>
            <a:ext cx="3601368" cy="727494"/>
          </a:xfrm>
        </p:spPr>
        <p:txBody>
          <a:bodyPr/>
          <a:lstStyle/>
          <a:p>
            <a:pPr eaLnBrk="1" hangingPunct="1"/>
            <a:r>
              <a:rPr lang="en-US" altLang="en-US" smtClean="0"/>
              <a:t>动态链接库</a:t>
            </a:r>
            <a:r>
              <a:rPr lang="zh-CN" altLang="en-US" smtClean="0"/>
              <a:t>介绍</a:t>
            </a:r>
          </a:p>
        </p:txBody>
      </p:sp>
      <p:sp>
        <p:nvSpPr>
          <p:cNvPr id="8196" name="Rectangle 3"/>
          <p:cNvSpPr>
            <a:spLocks noGrp="1" noChangeArrowheads="1"/>
          </p:cNvSpPr>
          <p:nvPr>
            <p:ph type="body" idx="1"/>
          </p:nvPr>
        </p:nvSpPr>
        <p:spPr>
          <a:xfrm>
            <a:off x="677334" y="1681013"/>
            <a:ext cx="7772400" cy="4114800"/>
          </a:xfrm>
        </p:spPr>
        <p:txBody>
          <a:bodyPr>
            <a:normAutofit/>
          </a:bodyPr>
          <a:lstStyle/>
          <a:p>
            <a:pPr marL="609600" indent="-609600"/>
            <a:r>
              <a:rPr lang="zh-CN" altLang="en-US" sz="2800" smtClean="0"/>
              <a:t>动态链接库</a:t>
            </a:r>
            <a:r>
              <a:rPr lang="en-US" altLang="zh-CN" sz="2800" smtClean="0"/>
              <a:t>(DLL)</a:t>
            </a:r>
            <a:r>
              <a:rPr lang="zh-CN" altLang="en-US" sz="2800" smtClean="0"/>
              <a:t>意思为</a:t>
            </a:r>
            <a:r>
              <a:rPr lang="en-US" altLang="zh-CN" sz="2800" smtClean="0"/>
              <a:t>Dynamic Link Library</a:t>
            </a:r>
            <a:r>
              <a:rPr lang="zh-CN" altLang="en-US" sz="2800" smtClean="0"/>
              <a:t>，这是</a:t>
            </a:r>
            <a:r>
              <a:rPr lang="en-US" altLang="zh-CN" sz="2800" smtClean="0"/>
              <a:t>Windows</a:t>
            </a:r>
            <a:r>
              <a:rPr lang="zh-CN" altLang="en-US" sz="2800" smtClean="0"/>
              <a:t>系统平台上提供的一种较有效的编程和运行机制，用户可以将独立的程序模块创建为较小的</a:t>
            </a:r>
            <a:r>
              <a:rPr lang="en-US" altLang="zh-CN" sz="2800" smtClean="0"/>
              <a:t>DLL(Dynamic Linkable Library)</a:t>
            </a:r>
            <a:r>
              <a:rPr lang="zh-CN" altLang="en-US" sz="2800" smtClean="0"/>
              <a:t>文件，并可对它们单独编译和测试，</a:t>
            </a:r>
            <a:r>
              <a:rPr lang="en-US" altLang="zh-CN" sz="2800" smtClean="0"/>
              <a:t>DLL</a:t>
            </a:r>
            <a:r>
              <a:rPr lang="zh-CN" altLang="en-US" sz="2800" smtClean="0"/>
              <a:t>就是一个包含可由多个程序同时使用的代码和数据的库。</a:t>
            </a:r>
          </a:p>
        </p:txBody>
      </p:sp>
    </p:spTree>
    <p:extLst>
      <p:ext uri="{BB962C8B-B14F-4D97-AF65-F5344CB8AC3E}">
        <p14:creationId xmlns:p14="http://schemas.microsoft.com/office/powerpoint/2010/main" val="1590649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9219" name="Rectangle 2"/>
          <p:cNvSpPr>
            <a:spLocks noGrp="1" noChangeArrowheads="1"/>
          </p:cNvSpPr>
          <p:nvPr>
            <p:ph type="title"/>
          </p:nvPr>
        </p:nvSpPr>
        <p:spPr>
          <a:xfrm>
            <a:off x="202881" y="186906"/>
            <a:ext cx="3627247" cy="762000"/>
          </a:xfrm>
        </p:spPr>
        <p:txBody>
          <a:bodyPr/>
          <a:lstStyle/>
          <a:p>
            <a:pPr eaLnBrk="1" hangingPunct="1"/>
            <a:r>
              <a:rPr lang="en-US" altLang="en-US" smtClean="0"/>
              <a:t>动态链接库</a:t>
            </a:r>
            <a:r>
              <a:rPr lang="zh-CN" altLang="en-US" smtClean="0"/>
              <a:t>介绍</a:t>
            </a:r>
          </a:p>
        </p:txBody>
      </p:sp>
      <p:sp>
        <p:nvSpPr>
          <p:cNvPr id="9220" name="Rectangle 3"/>
          <p:cNvSpPr>
            <a:spLocks noGrp="1" noChangeArrowheads="1"/>
          </p:cNvSpPr>
          <p:nvPr>
            <p:ph type="body" idx="1"/>
          </p:nvPr>
        </p:nvSpPr>
        <p:spPr>
          <a:xfrm>
            <a:off x="336282" y="948906"/>
            <a:ext cx="7767637" cy="2347912"/>
          </a:xfrm>
        </p:spPr>
        <p:txBody>
          <a:bodyPr>
            <a:normAutofit/>
          </a:bodyPr>
          <a:lstStyle/>
          <a:p>
            <a:pPr eaLnBrk="1" hangingPunct="1"/>
            <a:r>
              <a:rPr lang="en-US" altLang="zh-CN" sz="2800" smtClean="0"/>
              <a:t>DLL</a:t>
            </a:r>
            <a:r>
              <a:rPr lang="zh-CN" altLang="en-US" sz="2800" smtClean="0"/>
              <a:t>模块可以同时被多个应用程序使用，</a:t>
            </a:r>
            <a:r>
              <a:rPr lang="en-US" altLang="zh-CN" sz="2800" smtClean="0"/>
              <a:t>DLL</a:t>
            </a:r>
            <a:r>
              <a:rPr lang="zh-CN" altLang="en-US" sz="2800" smtClean="0"/>
              <a:t>实现了代码封装性，它的编制与具体的编程语言及编译器无关，不同编程语言生成的</a:t>
            </a:r>
            <a:r>
              <a:rPr lang="en-US" altLang="zh-CN" sz="2800" smtClean="0"/>
              <a:t>DLL</a:t>
            </a:r>
            <a:r>
              <a:rPr lang="zh-CN" altLang="en-US" sz="2800" smtClean="0"/>
              <a:t>函数可以互相调用。</a:t>
            </a:r>
          </a:p>
        </p:txBody>
      </p:sp>
      <p:sp>
        <p:nvSpPr>
          <p:cNvPr id="5" name="Rectangle 3"/>
          <p:cNvSpPr txBox="1">
            <a:spLocks noChangeArrowheads="1"/>
          </p:cNvSpPr>
          <p:nvPr/>
        </p:nvSpPr>
        <p:spPr>
          <a:xfrm>
            <a:off x="336282" y="2975214"/>
            <a:ext cx="8270875" cy="18430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smtClean="0"/>
              <a:t>减少了</a:t>
            </a:r>
            <a:r>
              <a:rPr lang="en-US" altLang="zh-CN" sz="2400" smtClean="0"/>
              <a:t>EXE</a:t>
            </a:r>
            <a:r>
              <a:rPr lang="zh-CN" altLang="en-US" sz="2400" smtClean="0"/>
              <a:t>文件的大小和对内存空间的需求，是一种软件复用技术。</a:t>
            </a:r>
            <a:endParaRPr lang="zh-CN" altLang="en-US" sz="2400"/>
          </a:p>
        </p:txBody>
      </p:sp>
    </p:spTree>
    <p:extLst>
      <p:ext uri="{BB962C8B-B14F-4D97-AF65-F5344CB8AC3E}">
        <p14:creationId xmlns:p14="http://schemas.microsoft.com/office/powerpoint/2010/main" val="4021698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11267" name="Rectangle 2"/>
          <p:cNvSpPr>
            <a:spLocks noGrp="1" noChangeArrowheads="1"/>
          </p:cNvSpPr>
          <p:nvPr>
            <p:ph type="title"/>
          </p:nvPr>
        </p:nvSpPr>
        <p:spPr>
          <a:xfrm>
            <a:off x="275128" y="162557"/>
            <a:ext cx="4538411" cy="700086"/>
          </a:xfrm>
        </p:spPr>
        <p:txBody>
          <a:bodyPr/>
          <a:lstStyle/>
          <a:p>
            <a:pPr eaLnBrk="1" hangingPunct="1"/>
            <a:r>
              <a:rPr lang="en-US" altLang="zh-CN" smtClean="0"/>
              <a:t>Windows</a:t>
            </a:r>
            <a:r>
              <a:rPr lang="zh-CN" altLang="en-US" smtClean="0"/>
              <a:t>中主要的</a:t>
            </a:r>
            <a:r>
              <a:rPr lang="en-US" altLang="zh-CN" smtClean="0"/>
              <a:t>dll</a:t>
            </a:r>
          </a:p>
        </p:txBody>
      </p:sp>
      <p:graphicFrame>
        <p:nvGraphicFramePr>
          <p:cNvPr id="424001" name="Group 65"/>
          <p:cNvGraphicFramePr>
            <a:graphicFrameLocks noGrp="1"/>
          </p:cNvGraphicFramePr>
          <p:nvPr>
            <p:ph idx="1"/>
            <p:extLst>
              <p:ext uri="{D42A27DB-BD31-4B8C-83A1-F6EECF244321}">
                <p14:modId xmlns:p14="http://schemas.microsoft.com/office/powerpoint/2010/main" val="881941899"/>
              </p:ext>
            </p:extLst>
          </p:nvPr>
        </p:nvGraphicFramePr>
        <p:xfrm>
          <a:off x="791624" y="1163698"/>
          <a:ext cx="7772400" cy="4311654"/>
        </p:xfrm>
        <a:graphic>
          <a:graphicData uri="http://schemas.openxmlformats.org/drawingml/2006/table">
            <a:tbl>
              <a:tblPr/>
              <a:tblGrid>
                <a:gridCol w="2589212"/>
                <a:gridCol w="5183188"/>
              </a:tblGrid>
              <a:tr h="82294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KERNEL32.DLL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低级内核函数，用于内存管理、任务管理、资源控制等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297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USER32.DLL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windows</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管理有关的函数，消息、菜单、光标、计时器、通信，钩子等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297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GDI32.DLL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图形设备接口库。</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1384">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ODBC32.DLL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ODBC</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功能</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1384">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Ws2_32.dll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sv-SE"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socket</a:t>
                      </a:r>
                      <a:r>
                        <a:rPr kumimoji="0" lang="zh-CN" altLang="sv-SE"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通信功能</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12428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12291" name="Rectangle 2"/>
          <p:cNvSpPr>
            <a:spLocks noGrp="1" noChangeArrowheads="1"/>
          </p:cNvSpPr>
          <p:nvPr>
            <p:ph type="title"/>
          </p:nvPr>
        </p:nvSpPr>
        <p:spPr>
          <a:xfrm>
            <a:off x="194255" y="169653"/>
            <a:ext cx="3446092" cy="667109"/>
          </a:xfrm>
        </p:spPr>
        <p:txBody>
          <a:bodyPr/>
          <a:lstStyle/>
          <a:p>
            <a:pPr eaLnBrk="1" hangingPunct="1"/>
            <a:r>
              <a:rPr lang="en-US" altLang="en-US" smtClean="0"/>
              <a:t>动态链接库</a:t>
            </a:r>
            <a:r>
              <a:rPr lang="zh-CN" altLang="en-US" smtClean="0"/>
              <a:t>介绍</a:t>
            </a:r>
          </a:p>
        </p:txBody>
      </p:sp>
      <p:sp>
        <p:nvSpPr>
          <p:cNvPr id="12292" name="Rectangle 3"/>
          <p:cNvSpPr>
            <a:spLocks noGrp="1" noChangeArrowheads="1"/>
          </p:cNvSpPr>
          <p:nvPr>
            <p:ph type="body" idx="1"/>
          </p:nvPr>
        </p:nvSpPr>
        <p:spPr>
          <a:xfrm>
            <a:off x="398851" y="934527"/>
            <a:ext cx="9107457" cy="2800711"/>
          </a:xfrm>
        </p:spPr>
        <p:txBody>
          <a:bodyPr>
            <a:normAutofit/>
          </a:bodyPr>
          <a:lstStyle/>
          <a:p>
            <a:pPr eaLnBrk="1" hangingPunct="1">
              <a:lnSpc>
                <a:spcPct val="90000"/>
              </a:lnSpc>
            </a:pPr>
            <a:r>
              <a:rPr lang="en-US" altLang="zh-CN" sz="2800" smtClean="0"/>
              <a:t>DLL</a:t>
            </a:r>
            <a:r>
              <a:rPr lang="zh-CN" altLang="en-US" sz="2800" smtClean="0"/>
              <a:t>是一种磁盘文件，系统中非常重要的如</a:t>
            </a:r>
            <a:r>
              <a:rPr lang="en-US" altLang="zh-CN" sz="2800" smtClean="0"/>
              <a:t>KERNEL32.DLL</a:t>
            </a:r>
            <a:r>
              <a:rPr lang="zh-CN" altLang="en-US" sz="2800" smtClean="0"/>
              <a:t>、</a:t>
            </a:r>
            <a:r>
              <a:rPr lang="en-US" altLang="zh-CN" sz="2800" smtClean="0"/>
              <a:t>USER32.DLL</a:t>
            </a:r>
            <a:r>
              <a:rPr lang="zh-CN" altLang="en-US" sz="2800" smtClean="0"/>
              <a:t>和</a:t>
            </a:r>
            <a:r>
              <a:rPr lang="en-US" altLang="zh-CN" sz="2800" smtClean="0"/>
              <a:t>GDI32.DLL</a:t>
            </a:r>
            <a:r>
              <a:rPr lang="zh-CN" altLang="en-US" sz="2800" smtClean="0"/>
              <a:t>就是动态链接文件，各种驱动程序文件如</a:t>
            </a:r>
            <a:r>
              <a:rPr lang="en-US" altLang="zh-CN" sz="2800" smtClean="0"/>
              <a:t>KEYBOARD.DRV</a:t>
            </a:r>
            <a:r>
              <a:rPr lang="zh-CN" altLang="en-US" sz="2800" smtClean="0"/>
              <a:t>、</a:t>
            </a:r>
            <a:r>
              <a:rPr lang="en-US" altLang="zh-CN" sz="2800" smtClean="0"/>
              <a:t>SYSTEM.DRV</a:t>
            </a:r>
            <a:r>
              <a:rPr lang="zh-CN" altLang="en-US" sz="2800" smtClean="0"/>
              <a:t>和</a:t>
            </a:r>
            <a:r>
              <a:rPr lang="en-US" altLang="zh-CN" sz="2800" smtClean="0"/>
              <a:t>MOUSE.DRV</a:t>
            </a:r>
            <a:r>
              <a:rPr lang="zh-CN" altLang="en-US" sz="2800" smtClean="0"/>
              <a:t>和视讯及打印机驱动程序也都是动态链接库，还有以</a:t>
            </a:r>
            <a:r>
              <a:rPr lang="en-US" altLang="zh-CN" sz="2800" smtClean="0"/>
              <a:t>.FON</a:t>
            </a:r>
            <a:r>
              <a:rPr lang="zh-CN" altLang="en-US" sz="2800" smtClean="0"/>
              <a:t>、</a:t>
            </a:r>
            <a:r>
              <a:rPr lang="en-US" altLang="zh-CN" sz="2800" smtClean="0"/>
              <a:t>.SYS</a:t>
            </a:r>
            <a:r>
              <a:rPr lang="zh-CN" altLang="en-US" sz="2800" smtClean="0"/>
              <a:t>和许多以</a:t>
            </a:r>
            <a:r>
              <a:rPr lang="en-US" altLang="zh-CN" sz="2800" smtClean="0"/>
              <a:t>.EXE</a:t>
            </a:r>
            <a:r>
              <a:rPr lang="zh-CN" altLang="en-US" sz="2800" smtClean="0"/>
              <a:t>为扩展名的系统文件都可以是</a:t>
            </a:r>
            <a:r>
              <a:rPr lang="en-US" altLang="zh-CN" sz="2800" smtClean="0"/>
              <a:t>DLL</a:t>
            </a:r>
            <a:r>
              <a:rPr lang="zh-CN" altLang="en-US" sz="2800" smtClean="0"/>
              <a:t>。这些动态链接库能被所有</a:t>
            </a:r>
            <a:r>
              <a:rPr lang="en-US" altLang="zh-CN" sz="2800" smtClean="0"/>
              <a:t>Windows</a:t>
            </a:r>
            <a:r>
              <a:rPr lang="zh-CN" altLang="en-US" sz="2800" smtClean="0"/>
              <a:t>应用程序使用。 </a:t>
            </a:r>
          </a:p>
        </p:txBody>
      </p:sp>
      <p:sp>
        <p:nvSpPr>
          <p:cNvPr id="5" name="Rectangle 3"/>
          <p:cNvSpPr txBox="1">
            <a:spLocks noChangeArrowheads="1"/>
          </p:cNvSpPr>
          <p:nvPr/>
        </p:nvSpPr>
        <p:spPr>
          <a:xfrm>
            <a:off x="278081" y="3833003"/>
            <a:ext cx="8089541" cy="154988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smtClean="0"/>
              <a:t>Windows</a:t>
            </a:r>
            <a:r>
              <a:rPr lang="zh-CN" altLang="en-US" sz="2800" smtClean="0"/>
              <a:t>系统中的</a:t>
            </a:r>
            <a:r>
              <a:rPr lang="en-US" altLang="zh-CN" sz="2800" smtClean="0"/>
              <a:t>DLL</a:t>
            </a:r>
            <a:r>
              <a:rPr lang="zh-CN" altLang="en-US" sz="2800" smtClean="0"/>
              <a:t>是由</a:t>
            </a:r>
            <a:r>
              <a:rPr lang="en-US" altLang="zh-CN" sz="2800" smtClean="0"/>
              <a:t>C</a:t>
            </a:r>
            <a:r>
              <a:rPr lang="zh-CN" altLang="en-US" sz="2800" smtClean="0"/>
              <a:t>与</a:t>
            </a:r>
            <a:r>
              <a:rPr lang="en-US" altLang="zh-CN" sz="2800" smtClean="0"/>
              <a:t>C++</a:t>
            </a:r>
            <a:r>
              <a:rPr lang="zh-CN" altLang="en-US" sz="2800" smtClean="0"/>
              <a:t>规范进行实现的，无论何种语言要调用时需遵循接口规范，即参数列表说明 。 </a:t>
            </a:r>
          </a:p>
        </p:txBody>
      </p:sp>
    </p:spTree>
    <p:extLst>
      <p:ext uri="{BB962C8B-B14F-4D97-AF65-F5344CB8AC3E}">
        <p14:creationId xmlns:p14="http://schemas.microsoft.com/office/powerpoint/2010/main" val="2134400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t>C#</a:t>
            </a:r>
            <a:r>
              <a:rPr lang="zh-CN" altLang="en-US" sz="1400"/>
              <a:t>语言</a:t>
            </a:r>
            <a:r>
              <a:rPr lang="en-US" altLang="zh-CN" sz="1400"/>
              <a:t>Windows</a:t>
            </a:r>
            <a:r>
              <a:rPr lang="zh-CN" altLang="en-US" sz="1400"/>
              <a:t>程序设计</a:t>
            </a:r>
          </a:p>
        </p:txBody>
      </p:sp>
      <p:sp>
        <p:nvSpPr>
          <p:cNvPr id="12291" name="Rectangle 2"/>
          <p:cNvSpPr>
            <a:spLocks noGrp="1" noChangeArrowheads="1"/>
          </p:cNvSpPr>
          <p:nvPr>
            <p:ph type="title"/>
          </p:nvPr>
        </p:nvSpPr>
        <p:spPr>
          <a:xfrm>
            <a:off x="194255" y="169653"/>
            <a:ext cx="3446092" cy="667109"/>
          </a:xfrm>
        </p:spPr>
        <p:txBody>
          <a:bodyPr/>
          <a:lstStyle/>
          <a:p>
            <a:pPr eaLnBrk="1" hangingPunct="1"/>
            <a:r>
              <a:rPr lang="en-US" altLang="en-US" smtClean="0"/>
              <a:t>动态链接库</a:t>
            </a:r>
            <a:r>
              <a:rPr lang="zh-CN" altLang="en-US" smtClean="0"/>
              <a:t>介绍</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252" y="1086078"/>
            <a:ext cx="4222822" cy="2352984"/>
          </a:xfrm>
          <a:prstGeom prst="rect">
            <a:avLst/>
          </a:prstGeom>
        </p:spPr>
      </p:pic>
      <p:pic>
        <p:nvPicPr>
          <p:cNvPr id="4" name="图片 3"/>
          <p:cNvPicPr>
            <a:picLocks noChangeAspect="1"/>
          </p:cNvPicPr>
          <p:nvPr/>
        </p:nvPicPr>
        <p:blipFill>
          <a:blip r:embed="rId3"/>
          <a:stretch>
            <a:fillRect/>
          </a:stretch>
        </p:blipFill>
        <p:spPr>
          <a:xfrm>
            <a:off x="498764" y="1086078"/>
            <a:ext cx="3396488" cy="2426063"/>
          </a:xfrm>
          <a:prstGeom prst="rect">
            <a:avLst/>
          </a:prstGeom>
        </p:spPr>
      </p:pic>
      <p:pic>
        <p:nvPicPr>
          <p:cNvPr id="7" name="图片 6"/>
          <p:cNvPicPr>
            <a:picLocks noChangeAspect="1"/>
          </p:cNvPicPr>
          <p:nvPr/>
        </p:nvPicPr>
        <p:blipFill>
          <a:blip r:embed="rId4"/>
          <a:stretch>
            <a:fillRect/>
          </a:stretch>
        </p:blipFill>
        <p:spPr>
          <a:xfrm>
            <a:off x="3895252" y="4229429"/>
            <a:ext cx="2209524" cy="2628571"/>
          </a:xfrm>
          <a:prstGeom prst="rect">
            <a:avLst/>
          </a:prstGeom>
        </p:spPr>
      </p:pic>
      <p:sp>
        <p:nvSpPr>
          <p:cNvPr id="8" name="燕尾形箭头 7"/>
          <p:cNvSpPr/>
          <p:nvPr/>
        </p:nvSpPr>
        <p:spPr>
          <a:xfrm rot="3162541">
            <a:off x="3295889" y="3667071"/>
            <a:ext cx="688914" cy="42751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燕尾形箭头 11"/>
          <p:cNvSpPr/>
          <p:nvPr/>
        </p:nvSpPr>
        <p:spPr>
          <a:xfrm rot="17710243">
            <a:off x="5855441" y="3721131"/>
            <a:ext cx="688914" cy="42751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165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1252</TotalTime>
  <Words>2533</Words>
  <Application>Microsoft Office PowerPoint</Application>
  <PresentationFormat>宽屏</PresentationFormat>
  <Paragraphs>334</Paragraphs>
  <Slides>46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46</vt:i4>
      </vt:variant>
    </vt:vector>
  </HeadingPairs>
  <TitlesOfParts>
    <vt:vector size="61" baseType="lpstr">
      <vt:lpstr>Arial Unicode MS</vt:lpstr>
      <vt:lpstr>方正姚体</vt:lpstr>
      <vt:lpstr>华文新魏</vt:lpstr>
      <vt:lpstr>宋体</vt:lpstr>
      <vt:lpstr>微软雅黑</vt:lpstr>
      <vt:lpstr>Arial</vt:lpstr>
      <vt:lpstr>Calibri</vt:lpstr>
      <vt:lpstr>Segoe UI</vt:lpstr>
      <vt:lpstr>Segoe UI Semibold</vt:lpstr>
      <vt:lpstr>Tahoma</vt:lpstr>
      <vt:lpstr>Times New Roman</vt:lpstr>
      <vt:lpstr>Trebuchet MS</vt:lpstr>
      <vt:lpstr>Wingdings</vt:lpstr>
      <vt:lpstr>Wingdings 3</vt:lpstr>
      <vt:lpstr>平面</vt:lpstr>
      <vt:lpstr>动态链接库</vt:lpstr>
      <vt:lpstr>动态链接库</vt:lpstr>
      <vt:lpstr>动态链接库介绍</vt:lpstr>
      <vt:lpstr>动态链接库介绍</vt:lpstr>
      <vt:lpstr>动态链接库介绍</vt:lpstr>
      <vt:lpstr>动态链接库介绍</vt:lpstr>
      <vt:lpstr>Windows中主要的dll</vt:lpstr>
      <vt:lpstr>动态链接库介绍</vt:lpstr>
      <vt:lpstr>动态链接库介绍</vt:lpstr>
      <vt:lpstr>函数参数引用方式</vt:lpstr>
      <vt:lpstr>函数参数引用方式</vt:lpstr>
      <vt:lpstr>函数参数out方式</vt:lpstr>
      <vt:lpstr>dll的引用计数</vt:lpstr>
      <vt:lpstr>windows的虚地址映射</vt:lpstr>
      <vt:lpstr>DLL文件的定位</vt:lpstr>
      <vt:lpstr>DLL调用方式</vt:lpstr>
      <vt:lpstr>托管与非托管</vt:lpstr>
      <vt:lpstr>托管与非托管</vt:lpstr>
      <vt:lpstr>托管代码</vt:lpstr>
      <vt:lpstr>非托管代码</vt:lpstr>
      <vt:lpstr>托管与非托管区别</vt:lpstr>
      <vt:lpstr>托管的动态链接库</vt:lpstr>
      <vt:lpstr>提取DLL中的类方法和属性</vt:lpstr>
      <vt:lpstr>反射</vt:lpstr>
      <vt:lpstr>反射通常具有以下用途</vt:lpstr>
      <vt:lpstr>反射通常具有以下用途</vt:lpstr>
      <vt:lpstr>反射通常具有以下用途</vt:lpstr>
      <vt:lpstr>调用非托管的动态链接库</vt:lpstr>
      <vt:lpstr>调用非托管的动态链接库</vt:lpstr>
      <vt:lpstr>C#调用windows API</vt:lpstr>
      <vt:lpstr>DllImport</vt:lpstr>
      <vt:lpstr>DllImport</vt:lpstr>
      <vt:lpstr>PowerPoint 演示文稿</vt:lpstr>
      <vt:lpstr>C#调用windows API数据类型转换</vt:lpstr>
      <vt:lpstr>PowerPoint 演示文稿</vt:lpstr>
      <vt:lpstr>PowerPoint 演示文稿</vt:lpstr>
      <vt:lpstr>C#调用windows API数据类型转换</vt:lpstr>
      <vt:lpstr>调用非托管的动态链接库</vt:lpstr>
      <vt:lpstr>调用非托管的动态链接库</vt:lpstr>
      <vt:lpstr>调用非托管的动态链接库</vt:lpstr>
      <vt:lpstr>PowerPoint 演示文稿</vt:lpstr>
      <vt:lpstr>DLL 地狱问题</vt:lpstr>
      <vt:lpstr>PowerPoint 演示文稿</vt:lpstr>
      <vt:lpstr>DLL 地狱问题</vt:lpstr>
      <vt:lpstr>File Management Functions</vt:lpstr>
      <vt:lpstr>作业</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shan</cp:lastModifiedBy>
  <cp:revision>222</cp:revision>
  <dcterms:created xsi:type="dcterms:W3CDTF">2014-12-05T07:09:50Z</dcterms:created>
  <dcterms:modified xsi:type="dcterms:W3CDTF">2016-04-15T02:02:51Z</dcterms:modified>
</cp:coreProperties>
</file>