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23" r:id="rId3"/>
    <p:sldId id="325" r:id="rId4"/>
    <p:sldId id="326" r:id="rId5"/>
    <p:sldId id="328" r:id="rId6"/>
    <p:sldId id="327" r:id="rId7"/>
    <p:sldId id="329" r:id="rId8"/>
    <p:sldId id="330" r:id="rId9"/>
    <p:sldId id="331" r:id="rId10"/>
    <p:sldId id="332" r:id="rId11"/>
    <p:sldId id="333" r:id="rId12"/>
    <p:sldId id="295" r:id="rId13"/>
    <p:sldId id="297" r:id="rId14"/>
    <p:sldId id="298" r:id="rId15"/>
    <p:sldId id="299" r:id="rId16"/>
    <p:sldId id="301" r:id="rId17"/>
    <p:sldId id="354" r:id="rId18"/>
    <p:sldId id="355" r:id="rId19"/>
    <p:sldId id="356" r:id="rId20"/>
    <p:sldId id="357" r:id="rId21"/>
    <p:sldId id="358" r:id="rId22"/>
    <p:sldId id="359" r:id="rId23"/>
    <p:sldId id="360" r:id="rId24"/>
    <p:sldId id="302" r:id="rId25"/>
    <p:sldId id="303" r:id="rId26"/>
    <p:sldId id="304" r:id="rId27"/>
    <p:sldId id="305" r:id="rId28"/>
    <p:sldId id="306" r:id="rId29"/>
    <p:sldId id="374" r:id="rId30"/>
    <p:sldId id="375" r:id="rId31"/>
    <p:sldId id="377" r:id="rId32"/>
    <p:sldId id="376" r:id="rId33"/>
    <p:sldId id="378" r:id="rId34"/>
    <p:sldId id="361" r:id="rId35"/>
    <p:sldId id="362" r:id="rId36"/>
    <p:sldId id="363" r:id="rId37"/>
    <p:sldId id="364" r:id="rId38"/>
    <p:sldId id="366" r:id="rId39"/>
    <p:sldId id="367" r:id="rId40"/>
    <p:sldId id="368" r:id="rId41"/>
    <p:sldId id="369" r:id="rId42"/>
    <p:sldId id="341" r:id="rId43"/>
    <p:sldId id="370" r:id="rId44"/>
    <p:sldId id="371" r:id="rId45"/>
    <p:sldId id="372" r:id="rId46"/>
    <p:sldId id="343" r:id="rId47"/>
    <p:sldId id="373" r:id="rId48"/>
    <p:sldId id="309" r:id="rId49"/>
    <p:sldId id="310" r:id="rId50"/>
    <p:sldId id="315" r:id="rId51"/>
    <p:sldId id="318" r:id="rId52"/>
    <p:sldId id="319" r:id="rId53"/>
    <p:sldId id="320" r:id="rId54"/>
    <p:sldId id="321" r:id="rId55"/>
    <p:sldId id="322"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en-US" altLang="zh-CN" smtClean="0">
              <a:latin typeface="微软雅黑" panose="020B0503020204020204" pitchFamily="34" charset="-122"/>
              <a:ea typeface="微软雅黑" panose="020B0503020204020204" pitchFamily="34" charset="-122"/>
            </a:rPr>
            <a:t>Windows</a:t>
          </a:r>
          <a:r>
            <a:rPr lang="zh-CN" altLang="en-US" smtClean="0">
              <a:latin typeface="微软雅黑" panose="020B0503020204020204" pitchFamily="34" charset="-122"/>
              <a:ea typeface="微软雅黑" panose="020B0503020204020204" pitchFamily="34" charset="-122"/>
            </a:rPr>
            <a:t>简介</a:t>
          </a:r>
          <a:endParaRPr lang="zh-CN" altLang="en-US" dirty="0">
            <a:latin typeface="微软雅黑" panose="020B0503020204020204" pitchFamily="34" charset="-122"/>
            <a:ea typeface="微软雅黑" panose="020B0503020204020204" pitchFamily="34" charset="-122"/>
          </a:endParaRPr>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smtClean="0">
              <a:latin typeface="微软雅黑" panose="020B0503020204020204" pitchFamily="34" charset="-122"/>
              <a:ea typeface="微软雅黑" panose="020B0503020204020204" pitchFamily="34" charset="-122"/>
            </a:rPr>
            <a:t>窗体程序与消息机制 </a:t>
          </a:r>
          <a:endParaRPr lang="zh-CN" altLang="en-US" dirty="0">
            <a:latin typeface="微软雅黑" panose="020B0503020204020204" pitchFamily="34" charset="-122"/>
            <a:ea typeface="微软雅黑" panose="020B0503020204020204" pitchFamily="34" charset="-122"/>
          </a:endParaRPr>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B39E45CA-4B90-4BA5-AC4B-EBDCA7F79487}">
      <dgm:prSet phldrT="[文本]"/>
      <dgm:spPr/>
      <dgm:t>
        <a:bodyPr/>
        <a:lstStyle/>
        <a:p>
          <a:pPr algn="l"/>
          <a:r>
            <a:rPr lang="zh-CN" altLang="en-US" smtClean="0">
              <a:latin typeface="微软雅黑" panose="020B0503020204020204" pitchFamily="34" charset="-122"/>
              <a:ea typeface="微软雅黑" panose="020B0503020204020204" pitchFamily="34" charset="-122"/>
            </a:rPr>
            <a:t>窗体线程与工作线程</a:t>
          </a:r>
          <a:endParaRPr lang="zh-CN" altLang="en-US"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smtClean="0">
              <a:latin typeface="微软雅黑" panose="020B0503020204020204" pitchFamily="34" charset="-122"/>
              <a:ea typeface="微软雅黑" panose="020B0503020204020204" pitchFamily="34" charset="-122"/>
            </a:rPr>
            <a:t>窗体自定义消息处理</a:t>
          </a:r>
          <a:endParaRPr lang="zh-CN" altLang="en-US"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4" custLinFactX="-642" custLinFactNeighborX="-100000" custLinFactNeighborY="13724"/>
      <dgm:spPr/>
    </dgm:pt>
    <dgm:pt modelId="{5BD8D945-0727-4AEE-910D-850B92E65FD4}" type="pres">
      <dgm:prSet presAssocID="{FCE9FD83-274E-4FE1-BF58-FAB216BAFAD7}" presName="txShp" presStyleLbl="node1" presStyleIdx="0" presStyleCnt="4" custLinFactNeighborX="-17874" custLinFactNeighborY="13724">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4" custLinFactX="-5217" custLinFactNeighborX="-100000" custLinFactNeighborY="4575"/>
      <dgm:spPr/>
    </dgm:pt>
    <dgm:pt modelId="{972E2A53-3A6A-4B79-B52E-D3360EE0419E}" type="pres">
      <dgm:prSet presAssocID="{89F8C6A7-2A30-4740-AE99-B481F068F472}" presName="txShp" presStyleLbl="node1" presStyleIdx="1" presStyleCnt="4" custLinFactNeighborX="-18102" custLinFactNeighborY="6082">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2" presStyleCnt="4" custLinFactX="-9792" custLinFactNeighborX="-100000" custLinFactNeighborY="13724"/>
      <dgm:spPr/>
    </dgm:pt>
    <dgm:pt modelId="{F907B27B-B246-4928-AC93-8A19B8E86AA6}" type="pres">
      <dgm:prSet presAssocID="{B39E45CA-4B90-4BA5-AC4B-EBDCA7F79487}" presName="txShp" presStyleLbl="node1" presStyleIdx="2" presStyleCnt="4" custLinFactNeighborX="-19498" custLinFactNeighborY="13724">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3" presStyleCnt="4" custLinFactX="-9792" custLinFactNeighborX="-100000" custLinFactNeighborY="-4575"/>
      <dgm:spPr/>
    </dgm:pt>
    <dgm:pt modelId="{34905F94-283E-4E2E-B949-4A5102C3F22E}" type="pres">
      <dgm:prSet presAssocID="{130D3908-710E-4E1A-B7D8-47B8EA36ED4A}" presName="txShp" presStyleLbl="node1" presStyleIdx="3" presStyleCnt="4" custLinFactNeighborX="-19498" custLinFactNeighborY="-457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4B7C2973-CB4D-4EFF-9535-683B96D1E50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2" destOrd="0" parTransId="{AF02B0CB-D4D3-4689-AF3F-63B0CF0E9DB7}" sibTransId="{E62A0279-F5C6-468D-A5C5-4AC2E078B623}"/>
    <dgm:cxn modelId="{851E7807-5DCB-450F-91CB-BC7CE976400B}" srcId="{C0DAA090-DC2F-4A5B-84CF-FE23997C0F8D}" destId="{130D3908-710E-4E1A-B7D8-47B8EA36ED4A}" srcOrd="3" destOrd="0" parTransId="{42EC6CF3-FF18-437E-8D44-AA882D54CEE0}" sibTransId="{9007DD70-9C54-4477-9E19-C04AF4AA79E1}"/>
    <dgm:cxn modelId="{C7D2E521-9955-4C75-B1C7-758B73CC14A5}" srcId="{C0DAA090-DC2F-4A5B-84CF-FE23997C0F8D}" destId="{FCE9FD83-274E-4FE1-BF58-FAB216BAFAD7}" srcOrd="0" destOrd="0" parTransId="{F9449AD9-D99C-4A49-90FE-2D501A18088C}" sibTransId="{D1687F4D-3C19-402B-BE60-771AAEC1BCD5}"/>
    <dgm:cxn modelId="{73F5F013-9568-42B5-86A0-7EF0695F9ECA}" type="presOf" srcId="{FCE9FD83-274E-4FE1-BF58-FAB216BAFAD7}" destId="{5BD8D945-0727-4AEE-910D-850B92E65FD4}" srcOrd="0" destOrd="0" presId="urn:microsoft.com/office/officeart/2005/8/layout/vList3"/>
    <dgm:cxn modelId="{13BAC382-67A2-4D47-8B01-ADDBCEDB1959}" type="presOf" srcId="{89F8C6A7-2A30-4740-AE99-B481F068F472}" destId="{972E2A53-3A6A-4B79-B52E-D3360EE0419E}" srcOrd="0" destOrd="0" presId="urn:microsoft.com/office/officeart/2005/8/layout/vList3"/>
    <dgm:cxn modelId="{0B2C2E25-D8FE-42DE-97D6-1846E1F531EE}" type="presOf" srcId="{130D3908-710E-4E1A-B7D8-47B8EA36ED4A}" destId="{34905F94-283E-4E2E-B949-4A5102C3F22E}" srcOrd="0" destOrd="0" presId="urn:microsoft.com/office/officeart/2005/8/layout/vList3"/>
    <dgm:cxn modelId="{72AFA494-B1E8-4804-BDCA-593D0B7424FB}" type="presOf" srcId="{B39E45CA-4B90-4BA5-AC4B-EBDCA7F79487}" destId="{F907B27B-B246-4928-AC93-8A19B8E86AA6}" srcOrd="0" destOrd="0" presId="urn:microsoft.com/office/officeart/2005/8/layout/vList3"/>
    <dgm:cxn modelId="{D9940066-488E-4E4F-B65C-CE39C7A46138}" type="presParOf" srcId="{DDE2EFAC-FD0A-43B9-9885-8F584F8B2687}" destId="{04035673-F57E-4B09-9D23-B9C1E0ED0AD0}" srcOrd="0" destOrd="0" presId="urn:microsoft.com/office/officeart/2005/8/layout/vList3"/>
    <dgm:cxn modelId="{F014D35A-E58A-47A9-964B-73031C093A36}" type="presParOf" srcId="{04035673-F57E-4B09-9D23-B9C1E0ED0AD0}" destId="{2B887BC6-55C2-4279-8C72-93BBB484D70B}" srcOrd="0" destOrd="0" presId="urn:microsoft.com/office/officeart/2005/8/layout/vList3"/>
    <dgm:cxn modelId="{7F5888C7-CEA6-46D3-A668-D02169F54755}" type="presParOf" srcId="{04035673-F57E-4B09-9D23-B9C1E0ED0AD0}" destId="{5BD8D945-0727-4AEE-910D-850B92E65FD4}" srcOrd="1" destOrd="0" presId="urn:microsoft.com/office/officeart/2005/8/layout/vList3"/>
    <dgm:cxn modelId="{D2EAD6A2-7B83-4698-BFC0-4CF299A1E819}" type="presParOf" srcId="{DDE2EFAC-FD0A-43B9-9885-8F584F8B2687}" destId="{CBB756D1-7B5D-46C5-B557-6BFF75EAD8BF}" srcOrd="1" destOrd="0" presId="urn:microsoft.com/office/officeart/2005/8/layout/vList3"/>
    <dgm:cxn modelId="{E34D69ED-5540-4E70-91CE-7134D649D5F1}" type="presParOf" srcId="{DDE2EFAC-FD0A-43B9-9885-8F584F8B2687}" destId="{B76BEF27-5A1E-4F12-8517-0F52D241BD2A}" srcOrd="2" destOrd="0" presId="urn:microsoft.com/office/officeart/2005/8/layout/vList3"/>
    <dgm:cxn modelId="{E39B1178-124A-4ABC-9C74-089988FB5A4B}" type="presParOf" srcId="{B76BEF27-5A1E-4F12-8517-0F52D241BD2A}" destId="{EF82252F-DAC4-41BC-90B7-F66D33A0071B}" srcOrd="0" destOrd="0" presId="urn:microsoft.com/office/officeart/2005/8/layout/vList3"/>
    <dgm:cxn modelId="{3485F055-30C0-49B6-AE05-0607BBCE7BC1}" type="presParOf" srcId="{B76BEF27-5A1E-4F12-8517-0F52D241BD2A}" destId="{972E2A53-3A6A-4B79-B52E-D3360EE0419E}" srcOrd="1" destOrd="0" presId="urn:microsoft.com/office/officeart/2005/8/layout/vList3"/>
    <dgm:cxn modelId="{5ACAD68D-188E-4994-84F5-41698A1AB82A}" type="presParOf" srcId="{DDE2EFAC-FD0A-43B9-9885-8F584F8B2687}" destId="{72D7FA7A-9AAC-4652-BF9F-9F4608217DE2}" srcOrd="3" destOrd="0" presId="urn:microsoft.com/office/officeart/2005/8/layout/vList3"/>
    <dgm:cxn modelId="{AB642B01-B277-429D-8F41-374ADF5588F4}" type="presParOf" srcId="{DDE2EFAC-FD0A-43B9-9885-8F584F8B2687}" destId="{F86355EA-7315-4404-8DB2-95216AEB3B8A}" srcOrd="4" destOrd="0" presId="urn:microsoft.com/office/officeart/2005/8/layout/vList3"/>
    <dgm:cxn modelId="{EB9F331A-0D0B-48AD-AA75-9012BE4EDBE2}" type="presParOf" srcId="{F86355EA-7315-4404-8DB2-95216AEB3B8A}" destId="{BDA2664F-D760-4676-988D-9DECE8C71CCC}" srcOrd="0" destOrd="0" presId="urn:microsoft.com/office/officeart/2005/8/layout/vList3"/>
    <dgm:cxn modelId="{B2DF0D5E-3DB5-4CC2-A759-D50BB0B09F65}" type="presParOf" srcId="{F86355EA-7315-4404-8DB2-95216AEB3B8A}" destId="{F907B27B-B246-4928-AC93-8A19B8E86AA6}" srcOrd="1" destOrd="0" presId="urn:microsoft.com/office/officeart/2005/8/layout/vList3"/>
    <dgm:cxn modelId="{D36F66BB-9F17-493E-A08B-676DB21BC602}" type="presParOf" srcId="{DDE2EFAC-FD0A-43B9-9885-8F584F8B2687}" destId="{11472BDA-002C-4AC8-8CC0-396DCF3ABB3B}" srcOrd="5" destOrd="0" presId="urn:microsoft.com/office/officeart/2005/8/layout/vList3"/>
    <dgm:cxn modelId="{322DDE92-3515-4F79-9AF4-693659F9B7EC}" type="presParOf" srcId="{DDE2EFAC-FD0A-43B9-9885-8F584F8B2687}" destId="{586EC0CC-8B1E-4061-BBE3-BE2792702B83}" srcOrd="6" destOrd="0" presId="urn:microsoft.com/office/officeart/2005/8/layout/vList3"/>
    <dgm:cxn modelId="{3306E733-A17D-4DDA-A334-FE9682B8630C}" type="presParOf" srcId="{586EC0CC-8B1E-4061-BBE3-BE2792702B83}" destId="{7FE62E54-E85F-4DBB-997F-689B5CDFD62D}" srcOrd="0" destOrd="0" presId="urn:microsoft.com/office/officeart/2005/8/layout/vList3"/>
    <dgm:cxn modelId="{976D8DA9-CE51-4D87-B42D-7B566C48AED0}" type="presParOf" srcId="{586EC0CC-8B1E-4061-BBE3-BE2792702B83}" destId="{34905F94-283E-4E2E-B949-4A5102C3F22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2016/4/29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 y="6484588"/>
            <a:ext cx="784928" cy="373412"/>
          </a:xfrm>
          <a:prstGeom prst="rect">
            <a:avLst/>
          </a:prstGeom>
        </p:spPr>
      </p:pic>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2016/4/29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8189" y="1544128"/>
            <a:ext cx="9437297" cy="2958860"/>
          </a:xfrm>
          <a:effectLst>
            <a:outerShdw blurRad="50800" dist="38100" dir="2700000" algn="tl" rotWithShape="0">
              <a:prstClr val="black">
                <a:alpha val="40000"/>
              </a:prstClr>
            </a:outerShdw>
          </a:effectLst>
        </p:spPr>
        <p:txBody>
          <a:bodyPr/>
          <a:lstStyle/>
          <a:p>
            <a:r>
              <a:rPr lang="en-US" altLang="en-US" sz="8000" smtClean="0"/>
              <a:t>Windows</a:t>
            </a:r>
            <a:r>
              <a:rPr lang="zh-CN" altLang="en-US" sz="8000" smtClean="0"/>
              <a:t>窗体</a:t>
            </a:r>
            <a:r>
              <a:rPr lang="en-US" altLang="en-US" sz="8000" smtClean="0"/>
              <a:t>原理与</a:t>
            </a:r>
            <a:r>
              <a:rPr lang="zh-CN" altLang="en-US" sz="8000" smtClean="0"/>
              <a:t>自定义消息处理</a:t>
            </a:r>
            <a:endParaRPr lang="zh-CN" altLang="en-US" sz="8000" dirty="0">
              <a:solidFill>
                <a:schemeClr val="accent1">
                  <a:lumMod val="75000"/>
                </a:schemeClr>
              </a:solidFill>
            </a:endParaRPr>
          </a:p>
        </p:txBody>
      </p:sp>
      <p:sp>
        <p:nvSpPr>
          <p:cNvPr id="3" name="副标题 2"/>
          <p:cNvSpPr>
            <a:spLocks noGrp="1"/>
          </p:cNvSpPr>
          <p:nvPr>
            <p:ph type="subTitle" idx="1"/>
          </p:nvPr>
        </p:nvSpPr>
        <p:spPr>
          <a:xfrm>
            <a:off x="5296618" y="4502988"/>
            <a:ext cx="3287271"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zh-CN" altLang="en-US" sz="2800" dirty="0" smtClean="0">
                <a:solidFill>
                  <a:schemeClr val="tx1"/>
                </a:solidFill>
              </a:rPr>
              <a:t>李赞</a:t>
            </a:r>
            <a:endParaRPr lang="en-US" altLang="zh-CN" sz="2800" dirty="0" smtClean="0">
              <a:solidFill>
                <a:schemeClr val="tx1"/>
              </a:solidFill>
            </a:endParaRPr>
          </a:p>
          <a:p>
            <a:r>
              <a:rPr lang="zh-CN" altLang="en-US" sz="2800" dirty="0" smtClean="0">
                <a:solidFill>
                  <a:schemeClr val="tx1"/>
                </a:solidFill>
              </a:rPr>
              <a:t>明德</a:t>
            </a:r>
            <a:r>
              <a:rPr lang="en-US" altLang="zh-CN" sz="2800" dirty="0" smtClean="0">
                <a:solidFill>
                  <a:schemeClr val="tx1"/>
                </a:solidFill>
              </a:rPr>
              <a:t>724</a:t>
            </a:r>
            <a:endParaRPr lang="zh-CN" altLang="en-US" sz="2800" dirty="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3315" name="Rectangle 2"/>
          <p:cNvSpPr>
            <a:spLocks noGrp="1" noChangeArrowheads="1"/>
          </p:cNvSpPr>
          <p:nvPr>
            <p:ph type="title"/>
          </p:nvPr>
        </p:nvSpPr>
        <p:spPr>
          <a:xfrm>
            <a:off x="427952" y="217715"/>
            <a:ext cx="4191549" cy="756062"/>
          </a:xfrm>
        </p:spPr>
        <p:txBody>
          <a:bodyPr/>
          <a:lstStyle/>
          <a:p>
            <a:pPr eaLnBrk="1" hangingPunct="1"/>
            <a:r>
              <a:rPr lang="en-US" altLang="zh-CN" smtClean="0"/>
              <a:t>MSG</a:t>
            </a:r>
            <a:r>
              <a:rPr lang="zh-CN" altLang="en-US" smtClean="0"/>
              <a:t>消息结构</a:t>
            </a:r>
          </a:p>
        </p:txBody>
      </p:sp>
      <p:sp>
        <p:nvSpPr>
          <p:cNvPr id="13316" name="Text Box 3"/>
          <p:cNvSpPr txBox="1">
            <a:spLocks noChangeArrowheads="1"/>
          </p:cNvSpPr>
          <p:nvPr/>
        </p:nvSpPr>
        <p:spPr bwMode="auto">
          <a:xfrm>
            <a:off x="1634547" y="1084028"/>
            <a:ext cx="56372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t>typedef struct tagMSG { </a:t>
            </a:r>
          </a:p>
          <a:p>
            <a:pPr eaLnBrk="1" hangingPunct="1">
              <a:spcBef>
                <a:spcPct val="0"/>
              </a:spcBef>
              <a:buClrTx/>
              <a:buSzTx/>
              <a:buFontTx/>
              <a:buNone/>
            </a:pPr>
            <a:r>
              <a:rPr lang="en-US" altLang="zh-CN" sz="3600" smtClean="0"/>
              <a:t> HWND </a:t>
            </a:r>
            <a:r>
              <a:rPr lang="en-US" altLang="zh-CN" sz="3600"/>
              <a:t>hwnd; </a:t>
            </a:r>
          </a:p>
          <a:p>
            <a:pPr eaLnBrk="1" hangingPunct="1">
              <a:spcBef>
                <a:spcPct val="0"/>
              </a:spcBef>
              <a:buClrTx/>
              <a:buSzTx/>
              <a:buFontTx/>
              <a:buNone/>
            </a:pPr>
            <a:r>
              <a:rPr lang="en-US" altLang="zh-CN" sz="3600" smtClean="0"/>
              <a:t> UINT </a:t>
            </a:r>
            <a:r>
              <a:rPr lang="en-US" altLang="zh-CN" sz="3600"/>
              <a:t>message; </a:t>
            </a:r>
          </a:p>
          <a:p>
            <a:pPr eaLnBrk="1" hangingPunct="1">
              <a:spcBef>
                <a:spcPct val="0"/>
              </a:spcBef>
              <a:buClrTx/>
              <a:buSzTx/>
              <a:buFontTx/>
              <a:buNone/>
            </a:pPr>
            <a:r>
              <a:rPr lang="en-US" altLang="zh-CN" sz="3600" smtClean="0"/>
              <a:t> WPARAM </a:t>
            </a:r>
            <a:r>
              <a:rPr lang="en-US" altLang="zh-CN" sz="3600"/>
              <a:t>wParam; </a:t>
            </a:r>
          </a:p>
          <a:p>
            <a:pPr eaLnBrk="1" hangingPunct="1">
              <a:spcBef>
                <a:spcPct val="0"/>
              </a:spcBef>
              <a:buClrTx/>
              <a:buSzTx/>
              <a:buFontTx/>
              <a:buNone/>
            </a:pPr>
            <a:r>
              <a:rPr lang="en-US" altLang="zh-CN" sz="3600" smtClean="0"/>
              <a:t> LPARAM </a:t>
            </a:r>
            <a:r>
              <a:rPr lang="en-US" altLang="zh-CN" sz="3600"/>
              <a:t>lParam; </a:t>
            </a:r>
          </a:p>
          <a:p>
            <a:pPr eaLnBrk="1" hangingPunct="1">
              <a:spcBef>
                <a:spcPct val="0"/>
              </a:spcBef>
              <a:buClrTx/>
              <a:buSzTx/>
              <a:buFontTx/>
              <a:buNone/>
            </a:pPr>
            <a:r>
              <a:rPr lang="en-US" altLang="zh-CN" sz="3600" smtClean="0"/>
              <a:t> DWORD </a:t>
            </a:r>
            <a:r>
              <a:rPr lang="en-US" altLang="zh-CN" sz="3600"/>
              <a:t>time; </a:t>
            </a:r>
          </a:p>
          <a:p>
            <a:pPr eaLnBrk="1" hangingPunct="1">
              <a:spcBef>
                <a:spcPct val="0"/>
              </a:spcBef>
              <a:buClrTx/>
              <a:buSzTx/>
              <a:buFontTx/>
              <a:buNone/>
            </a:pPr>
            <a:r>
              <a:rPr lang="en-US" altLang="zh-CN" sz="3600" smtClean="0"/>
              <a:t> POINT </a:t>
            </a:r>
            <a:r>
              <a:rPr lang="en-US" altLang="zh-CN" sz="3600"/>
              <a:t>pt; </a:t>
            </a:r>
            <a:endParaRPr lang="en-US" altLang="zh-CN" sz="3600" smtClean="0"/>
          </a:p>
          <a:p>
            <a:pPr eaLnBrk="1" hangingPunct="1">
              <a:spcBef>
                <a:spcPct val="0"/>
              </a:spcBef>
              <a:buClrTx/>
              <a:buSzTx/>
              <a:buFontTx/>
              <a:buNone/>
            </a:pPr>
            <a:r>
              <a:rPr lang="en-US" altLang="zh-CN" sz="3600" smtClean="0"/>
              <a:t>} </a:t>
            </a:r>
            <a:r>
              <a:rPr lang="en-US" altLang="zh-CN" sz="3600"/>
              <a:t>MSG, *PMSG; </a:t>
            </a:r>
          </a:p>
        </p:txBody>
      </p:sp>
    </p:spTree>
    <p:extLst>
      <p:ext uri="{BB962C8B-B14F-4D97-AF65-F5344CB8AC3E}">
        <p14:creationId xmlns:p14="http://schemas.microsoft.com/office/powerpoint/2010/main" val="1942451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4339" name="Rectangle 2"/>
          <p:cNvSpPr>
            <a:spLocks noGrp="1" noChangeArrowheads="1"/>
          </p:cNvSpPr>
          <p:nvPr>
            <p:ph type="title"/>
          </p:nvPr>
        </p:nvSpPr>
        <p:spPr/>
        <p:txBody>
          <a:bodyPr/>
          <a:lstStyle/>
          <a:p>
            <a:pPr eaLnBrk="1" hangingPunct="1"/>
            <a:r>
              <a:rPr lang="en-US" altLang="zh-CN" smtClean="0"/>
              <a:t>MSG</a:t>
            </a:r>
            <a:r>
              <a:rPr lang="zh-CN" altLang="en-US" smtClean="0"/>
              <a:t>消息结构</a:t>
            </a:r>
          </a:p>
        </p:txBody>
      </p:sp>
      <p:sp>
        <p:nvSpPr>
          <p:cNvPr id="14340" name="Text Box 3"/>
          <p:cNvSpPr txBox="1">
            <a:spLocks noChangeArrowheads="1"/>
          </p:cNvSpPr>
          <p:nvPr/>
        </p:nvSpPr>
        <p:spPr bwMode="auto">
          <a:xfrm>
            <a:off x="803388" y="1532517"/>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a:t>窗体程序解析消息</a:t>
            </a:r>
            <a:endParaRPr lang="en-US" altLang="zh-CN" sz="3600"/>
          </a:p>
          <a:p>
            <a:pPr eaLnBrk="1" hangingPunct="1">
              <a:spcBef>
                <a:spcPct val="0"/>
              </a:spcBef>
              <a:buClrTx/>
              <a:buSzTx/>
              <a:buFontTx/>
              <a:buNone/>
            </a:pPr>
            <a:r>
              <a:rPr lang="en-US" altLang="zh-CN" sz="3600"/>
              <a:t>1.</a:t>
            </a:r>
            <a:r>
              <a:rPr lang="zh-CN" altLang="en-US" sz="3600" smtClean="0"/>
              <a:t>它不区分</a:t>
            </a:r>
            <a:r>
              <a:rPr lang="zh-CN" altLang="en-US" sz="3600"/>
              <a:t>是驱动生成或软件构造。</a:t>
            </a:r>
            <a:endParaRPr lang="en-US" altLang="zh-CN" sz="3600"/>
          </a:p>
          <a:p>
            <a:pPr eaLnBrk="1" hangingPunct="1">
              <a:spcBef>
                <a:spcPct val="0"/>
              </a:spcBef>
              <a:buClrTx/>
              <a:buSzTx/>
              <a:buFontTx/>
              <a:buNone/>
            </a:pPr>
            <a:r>
              <a:rPr lang="en-US" altLang="zh-CN" sz="3600"/>
              <a:t>2.</a:t>
            </a:r>
            <a:r>
              <a:rPr lang="zh-CN" altLang="en-US" sz="3600"/>
              <a:t>其它程序还可复制或修改消息结构。</a:t>
            </a:r>
            <a:endParaRPr lang="en-US" altLang="zh-CN" sz="3600"/>
          </a:p>
          <a:p>
            <a:pPr eaLnBrk="1" hangingPunct="1">
              <a:spcBef>
                <a:spcPct val="0"/>
              </a:spcBef>
              <a:buClrTx/>
              <a:buSzTx/>
              <a:buFontTx/>
              <a:buNone/>
            </a:pPr>
            <a:endParaRPr lang="en-US" altLang="zh-CN" sz="3600"/>
          </a:p>
          <a:p>
            <a:pPr eaLnBrk="1" hangingPunct="1">
              <a:spcBef>
                <a:spcPct val="0"/>
              </a:spcBef>
              <a:buClrTx/>
              <a:buSzTx/>
              <a:buFontTx/>
              <a:buNone/>
            </a:pPr>
            <a:endParaRPr lang="en-US" altLang="zh-CN" sz="3600"/>
          </a:p>
          <a:p>
            <a:pPr eaLnBrk="1" hangingPunct="1">
              <a:spcBef>
                <a:spcPct val="0"/>
              </a:spcBef>
              <a:buClrTx/>
              <a:buSzTx/>
              <a:buFontTx/>
              <a:buNone/>
            </a:pPr>
            <a:endParaRPr lang="en-US" altLang="zh-CN" sz="3600"/>
          </a:p>
        </p:txBody>
      </p:sp>
    </p:spTree>
    <p:extLst>
      <p:ext uri="{BB962C8B-B14F-4D97-AF65-F5344CB8AC3E}">
        <p14:creationId xmlns:p14="http://schemas.microsoft.com/office/powerpoint/2010/main" val="1163402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33870" y="126521"/>
            <a:ext cx="4438130" cy="660400"/>
          </a:xfrm>
        </p:spPr>
        <p:txBody>
          <a:bodyPr/>
          <a:lstStyle/>
          <a:p>
            <a:r>
              <a:rPr lang="zh-CN" altLang="en-US" smtClean="0"/>
              <a:t>消息机制与窗体资源</a:t>
            </a:r>
          </a:p>
        </p:txBody>
      </p:sp>
      <p:pic>
        <p:nvPicPr>
          <p:cNvPr id="22531"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57020" y="844604"/>
            <a:ext cx="7733421" cy="5561883"/>
          </a:xfrm>
        </p:spPr>
      </p:pic>
      <p:sp>
        <p:nvSpPr>
          <p:cNvPr id="4" name="页脚占位符 3"/>
          <p:cNvSpPr>
            <a:spLocks noGrp="1"/>
          </p:cNvSpPr>
          <p:nvPr>
            <p:ph type="ftr" sz="quarter" idx="11"/>
          </p:nvPr>
        </p:nvSpPr>
        <p:spPr/>
        <p:txBody>
          <a:bodyPr/>
          <a:lstStyle/>
          <a:p>
            <a:pPr>
              <a:defRPr/>
            </a:pPr>
            <a:r>
              <a:rPr lang="en-US" altLang="zh-CN" smtClean="0"/>
              <a:t>C#</a:t>
            </a:r>
            <a:r>
              <a:rPr lang="zh-CN" altLang="en-US" smtClean="0"/>
              <a:t>语言</a:t>
            </a:r>
            <a:r>
              <a:rPr lang="en-US" altLang="zh-CN" smtClean="0"/>
              <a:t>Windows</a:t>
            </a:r>
            <a:r>
              <a:rPr lang="zh-CN" altLang="en-US" smtClean="0"/>
              <a:t>程序设计</a:t>
            </a:r>
            <a:endParaRPr lang="zh-CN" altLang="en-US"/>
          </a:p>
        </p:txBody>
      </p:sp>
    </p:spTree>
    <p:extLst>
      <p:ext uri="{BB962C8B-B14F-4D97-AF65-F5344CB8AC3E}">
        <p14:creationId xmlns:p14="http://schemas.microsoft.com/office/powerpoint/2010/main" val="2472299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4579" name="Rectangle 2"/>
          <p:cNvSpPr>
            <a:spLocks noGrp="1" noChangeArrowheads="1"/>
          </p:cNvSpPr>
          <p:nvPr>
            <p:ph type="title"/>
          </p:nvPr>
        </p:nvSpPr>
        <p:spPr>
          <a:xfrm>
            <a:off x="178280" y="151160"/>
            <a:ext cx="5797550" cy="839788"/>
          </a:xfrm>
        </p:spPr>
        <p:txBody>
          <a:bodyPr/>
          <a:lstStyle/>
          <a:p>
            <a:pPr eaLnBrk="1" hangingPunct="1"/>
            <a:r>
              <a:rPr lang="zh-CN" altLang="en-US" smtClean="0"/>
              <a:t>一个基本的窗体程序</a:t>
            </a:r>
          </a:p>
        </p:txBody>
      </p:sp>
      <p:sp>
        <p:nvSpPr>
          <p:cNvPr id="24580" name="Rectangle 3"/>
          <p:cNvSpPr>
            <a:spLocks noGrp="1" noChangeArrowheads="1"/>
          </p:cNvSpPr>
          <p:nvPr>
            <p:ph type="body" idx="1"/>
          </p:nvPr>
        </p:nvSpPr>
        <p:spPr>
          <a:xfrm>
            <a:off x="453277" y="1260506"/>
            <a:ext cx="3457575" cy="649287"/>
          </a:xfrm>
        </p:spPr>
        <p:txBody>
          <a:bodyPr/>
          <a:lstStyle/>
          <a:p>
            <a:pPr eaLnBrk="1" hangingPunct="1"/>
            <a:r>
              <a:rPr lang="en-US" altLang="zh-CN" smtClean="0"/>
              <a:t>samplewin</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893" y="1827137"/>
            <a:ext cx="7567316" cy="4214225"/>
          </a:xfrm>
          <a:prstGeom prst="rect">
            <a:avLst/>
          </a:prstGeom>
        </p:spPr>
      </p:pic>
    </p:spTree>
    <p:extLst>
      <p:ext uri="{BB962C8B-B14F-4D97-AF65-F5344CB8AC3E}">
        <p14:creationId xmlns:p14="http://schemas.microsoft.com/office/powerpoint/2010/main" val="456918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5603" name="Rectangle 2"/>
          <p:cNvSpPr>
            <a:spLocks noGrp="1" noChangeArrowheads="1"/>
          </p:cNvSpPr>
          <p:nvPr>
            <p:ph type="title"/>
          </p:nvPr>
        </p:nvSpPr>
        <p:spPr>
          <a:xfrm>
            <a:off x="1524000" y="0"/>
            <a:ext cx="5797550" cy="839788"/>
          </a:xfrm>
        </p:spPr>
        <p:txBody>
          <a:bodyPr/>
          <a:lstStyle/>
          <a:p>
            <a:pPr eaLnBrk="1" hangingPunct="1"/>
            <a:r>
              <a:rPr lang="zh-CN" altLang="en-US" smtClean="0"/>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196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46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6627" name="Rectangle 2"/>
          <p:cNvSpPr>
            <a:spLocks noGrp="1" noChangeArrowheads="1"/>
          </p:cNvSpPr>
          <p:nvPr>
            <p:ph type="title"/>
          </p:nvPr>
        </p:nvSpPr>
        <p:spPr>
          <a:xfrm>
            <a:off x="143773" y="131253"/>
            <a:ext cx="2530415" cy="750498"/>
          </a:xfrm>
        </p:spPr>
        <p:txBody>
          <a:bodyPr/>
          <a:lstStyle/>
          <a:p>
            <a:pPr eaLnBrk="1" hangingPunct="1"/>
            <a:r>
              <a:rPr lang="zh-CN" altLang="en-US" smtClean="0"/>
              <a:t>入口函数</a:t>
            </a:r>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9696" y="25717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33483" y="776377"/>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a:solidFill>
                  <a:schemeClr val="tx2"/>
                </a:solidFill>
              </a:rPr>
              <a:t>_tWinMain</a:t>
            </a:r>
            <a:endParaRPr lang="zh-CN" altLang="en-US" sz="4400">
              <a:solidFill>
                <a:schemeClr val="tx2"/>
              </a:solidFill>
            </a:endParaRPr>
          </a:p>
        </p:txBody>
      </p:sp>
    </p:spTree>
    <p:extLst>
      <p:ext uri="{BB962C8B-B14F-4D97-AF65-F5344CB8AC3E}">
        <p14:creationId xmlns:p14="http://schemas.microsoft.com/office/powerpoint/2010/main" val="734059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8675" name="Rectangle 2"/>
          <p:cNvSpPr>
            <a:spLocks noGrp="1" noChangeArrowheads="1"/>
          </p:cNvSpPr>
          <p:nvPr>
            <p:ph type="title"/>
          </p:nvPr>
        </p:nvSpPr>
        <p:spPr>
          <a:xfrm>
            <a:off x="178279" y="276045"/>
            <a:ext cx="2771955" cy="839789"/>
          </a:xfrm>
        </p:spPr>
        <p:txBody>
          <a:bodyPr/>
          <a:lstStyle/>
          <a:p>
            <a:pPr eaLnBrk="1" hangingPunct="1"/>
            <a:r>
              <a:rPr lang="en-US" altLang="zh-CN" smtClean="0"/>
              <a:t>GetMessage</a:t>
            </a:r>
            <a:endParaRPr lang="zh-CN" altLang="en-US" smtClean="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2463" y="2466286"/>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49383" y="874294"/>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a:solidFill>
                  <a:schemeClr val="tx2"/>
                </a:solidFill>
              </a:rPr>
              <a:t>它不是死循环</a:t>
            </a:r>
          </a:p>
        </p:txBody>
      </p:sp>
    </p:spTree>
    <p:extLst>
      <p:ext uri="{BB962C8B-B14F-4D97-AF65-F5344CB8AC3E}">
        <p14:creationId xmlns:p14="http://schemas.microsoft.com/office/powerpoint/2010/main" val="175694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5363" name="Rectangle 2"/>
          <p:cNvSpPr>
            <a:spLocks noGrp="1" noChangeArrowheads="1"/>
          </p:cNvSpPr>
          <p:nvPr>
            <p:ph type="title"/>
          </p:nvPr>
        </p:nvSpPr>
        <p:spPr>
          <a:xfrm>
            <a:off x="1524000" y="0"/>
            <a:ext cx="2916238" cy="984250"/>
          </a:xfrm>
        </p:spPr>
        <p:txBody>
          <a:bodyPr/>
          <a:lstStyle/>
          <a:p>
            <a:pPr eaLnBrk="1" hangingPunct="1"/>
            <a:r>
              <a:rPr lang="zh-CN" altLang="en-US" smtClean="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50356"/>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3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6387" name="Rectangle 2"/>
          <p:cNvSpPr>
            <a:spLocks noGrp="1" noChangeArrowheads="1"/>
          </p:cNvSpPr>
          <p:nvPr>
            <p:ph type="title"/>
          </p:nvPr>
        </p:nvSpPr>
        <p:spPr/>
        <p:txBody>
          <a:bodyPr/>
          <a:lstStyle/>
          <a:p>
            <a:pPr eaLnBrk="1" hangingPunct="1"/>
            <a:r>
              <a:rPr lang="zh-CN" altLang="en-US" smtClean="0"/>
              <a:t>系统消息分配</a:t>
            </a:r>
          </a:p>
        </p:txBody>
      </p:sp>
      <p:sp>
        <p:nvSpPr>
          <p:cNvPr id="16388" name="Rectangle 3"/>
          <p:cNvSpPr>
            <a:spLocks noGrp="1" noChangeArrowheads="1"/>
          </p:cNvSpPr>
          <p:nvPr>
            <p:ph type="body" idx="1"/>
          </p:nvPr>
        </p:nvSpPr>
        <p:spPr>
          <a:xfrm>
            <a:off x="677334" y="1280449"/>
            <a:ext cx="6629400" cy="690562"/>
          </a:xfrm>
        </p:spPr>
        <p:txBody>
          <a:bodyPr>
            <a:normAutofit/>
          </a:bodyPr>
          <a:lstStyle/>
          <a:p>
            <a:pPr eaLnBrk="1" hangingPunct="1"/>
            <a:r>
              <a:rPr lang="zh-CN" altLang="en-US" sz="2800" smtClean="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96" y="2204648"/>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753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7411" name="Rectangle 2"/>
          <p:cNvSpPr>
            <a:spLocks noGrp="1" noChangeArrowheads="1"/>
          </p:cNvSpPr>
          <p:nvPr>
            <p:ph type="title"/>
          </p:nvPr>
        </p:nvSpPr>
        <p:spPr>
          <a:xfrm>
            <a:off x="557413" y="189875"/>
            <a:ext cx="2635492" cy="979358"/>
          </a:xfrm>
        </p:spPr>
        <p:txBody>
          <a:bodyPr/>
          <a:lstStyle/>
          <a:p>
            <a:pPr eaLnBrk="1" hangingPunct="1"/>
            <a:r>
              <a:rPr lang="zh-CN" altLang="en-US" smtClean="0"/>
              <a:t>窗体的输出</a:t>
            </a:r>
          </a:p>
        </p:txBody>
      </p:sp>
      <p:sp>
        <p:nvSpPr>
          <p:cNvPr id="17412" name="Rectangle 3"/>
          <p:cNvSpPr>
            <a:spLocks noGrp="1" noChangeArrowheads="1"/>
          </p:cNvSpPr>
          <p:nvPr>
            <p:ph type="body" idx="1"/>
          </p:nvPr>
        </p:nvSpPr>
        <p:spPr>
          <a:xfrm>
            <a:off x="857216" y="961376"/>
            <a:ext cx="3594863" cy="1287149"/>
          </a:xfrm>
        </p:spPr>
        <p:txBody>
          <a:bodyPr>
            <a:normAutofit/>
          </a:bodyPr>
          <a:lstStyle/>
          <a:p>
            <a:pPr eaLnBrk="1" hangingPunct="1"/>
            <a:r>
              <a:rPr lang="zh-CN" altLang="en-US" sz="2800" smtClean="0"/>
              <a:t>客户区域</a:t>
            </a:r>
          </a:p>
          <a:p>
            <a:pPr eaLnBrk="1" hangingPunct="1"/>
            <a:r>
              <a:rPr lang="en-US" altLang="zh-CN" sz="2800" smtClean="0"/>
              <a:t>OnDraw</a:t>
            </a:r>
            <a:r>
              <a:rPr lang="zh-CN" altLang="en-US" sz="2800" smtClean="0"/>
              <a:t>函数</a:t>
            </a:r>
          </a:p>
        </p:txBody>
      </p:sp>
    </p:spTree>
    <p:extLst>
      <p:ext uri="{BB962C8B-B14F-4D97-AF65-F5344CB8AC3E}">
        <p14:creationId xmlns:p14="http://schemas.microsoft.com/office/powerpoint/2010/main" val="3211770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80120686"/>
              </p:ext>
            </p:extLst>
          </p:nvPr>
        </p:nvGraphicFramePr>
        <p:xfrm>
          <a:off x="1006085" y="1214208"/>
          <a:ext cx="6386752" cy="36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5590468" cy="716783"/>
          </a:xfrm>
        </p:spPr>
        <p:txBody>
          <a:bodyPr>
            <a:normAutofit fontScale="90000"/>
          </a:bodyPr>
          <a:lstStyle/>
          <a:p>
            <a:pPr lvl="0"/>
            <a:r>
              <a:rPr lang="en-US" altLang="en-US"/>
              <a:t>Windows程序原理与内核函数</a:t>
            </a:r>
            <a:endParaRPr lang="zh-CN" altLang="en-US" dirty="0"/>
          </a:p>
        </p:txBody>
      </p:sp>
      <p:pic>
        <p:nvPicPr>
          <p:cNvPr id="6" name="内容占位符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61517" y="0"/>
            <a:ext cx="5170098" cy="743967"/>
          </a:xfrm>
        </p:spPr>
      </p:pic>
    </p:spTree>
    <p:extLst>
      <p:ext uri="{BB962C8B-B14F-4D97-AF65-F5344CB8AC3E}">
        <p14:creationId xmlns:p14="http://schemas.microsoft.com/office/powerpoint/2010/main" val="319352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8435" name="Text Box 2"/>
          <p:cNvSpPr txBox="1">
            <a:spLocks noChangeArrowheads="1"/>
          </p:cNvSpPr>
          <p:nvPr/>
        </p:nvSpPr>
        <p:spPr bwMode="auto">
          <a:xfrm>
            <a:off x="1863553" y="16197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2315990" y="21086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2315990" y="32611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1595266" y="48455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1595265" y="24690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1595265" y="36929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2315990" y="44137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4836940" y="18927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p:nvPr>
        </p:nvSpPr>
        <p:spPr>
          <a:xfrm>
            <a:off x="197649" y="249238"/>
            <a:ext cx="3870681" cy="706907"/>
          </a:xfrm>
        </p:spPr>
        <p:txBody>
          <a:bodyPr/>
          <a:lstStyle/>
          <a:p>
            <a:pPr eaLnBrk="1" hangingPunct="1"/>
            <a:r>
              <a:rPr lang="en-US" altLang="zh-CN" smtClean="0"/>
              <a:t>WinMain</a:t>
            </a:r>
            <a:r>
              <a:rPr lang="zh-CN" altLang="en-US" smtClean="0"/>
              <a:t>函数结构</a:t>
            </a:r>
          </a:p>
        </p:txBody>
      </p:sp>
      <p:sp>
        <p:nvSpPr>
          <p:cNvPr id="18444" name="Text Box 11"/>
          <p:cNvSpPr txBox="1">
            <a:spLocks noChangeArrowheads="1"/>
          </p:cNvSpPr>
          <p:nvPr/>
        </p:nvSpPr>
        <p:spPr bwMode="auto">
          <a:xfrm>
            <a:off x="4979815" y="35501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CreateWindow();</a:t>
            </a:r>
          </a:p>
          <a:p>
            <a:pPr eaLnBrk="1" hangingPunct="1">
              <a:spcBef>
                <a:spcPct val="0"/>
              </a:spcBef>
              <a:buClrTx/>
              <a:buSzTx/>
              <a:buFontTx/>
              <a:buNone/>
            </a:pPr>
            <a:r>
              <a:rPr lang="en-US" altLang="zh-CN" sz="1800"/>
              <a:t>MoveWindows();</a:t>
            </a:r>
          </a:p>
          <a:p>
            <a:pPr eaLnBrk="1" hangingPunct="1">
              <a:spcBef>
                <a:spcPct val="0"/>
              </a:spcBef>
              <a:buClrTx/>
              <a:buSzTx/>
              <a:buFontTx/>
              <a:buNone/>
            </a:pPr>
            <a:r>
              <a:rPr lang="en-US" altLang="zh-CN" sz="1800"/>
              <a:t>ShowWindows();</a:t>
            </a:r>
          </a:p>
          <a:p>
            <a:pPr eaLnBrk="1" hangingPunct="1">
              <a:spcBef>
                <a:spcPct val="0"/>
              </a:spcBef>
              <a:buClrTx/>
              <a:buSzTx/>
              <a:buFontTx/>
              <a:buNone/>
            </a:pPr>
            <a:r>
              <a:rPr lang="en-US" altLang="zh-CN" sz="1800"/>
              <a:t>UpdateWindow();</a:t>
            </a:r>
          </a:p>
          <a:p>
            <a:pPr eaLnBrk="1" hangingPunct="1">
              <a:spcBef>
                <a:spcPct val="0"/>
              </a:spcBef>
              <a:buClrTx/>
              <a:buSzTx/>
              <a:buFontTx/>
              <a:buNone/>
            </a:pPr>
            <a:r>
              <a:rPr lang="en-US" altLang="zh-CN" sz="1800"/>
              <a:t>...</a:t>
            </a:r>
          </a:p>
        </p:txBody>
      </p:sp>
      <p:sp>
        <p:nvSpPr>
          <p:cNvPr id="18445" name="AutoShape 12"/>
          <p:cNvSpPr>
            <a:spLocks noChangeArrowheads="1"/>
          </p:cNvSpPr>
          <p:nvPr/>
        </p:nvSpPr>
        <p:spPr bwMode="auto">
          <a:xfrm>
            <a:off x="3612977" y="39819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3612977" y="26134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505223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9459" name="Rectangle 2"/>
          <p:cNvSpPr>
            <a:spLocks noGrp="1" noChangeArrowheads="1"/>
          </p:cNvSpPr>
          <p:nvPr>
            <p:ph type="title"/>
          </p:nvPr>
        </p:nvSpPr>
        <p:spPr>
          <a:xfrm>
            <a:off x="103231" y="65014"/>
            <a:ext cx="2875335" cy="799475"/>
          </a:xfrm>
        </p:spPr>
        <p:txBody>
          <a:bodyPr/>
          <a:lstStyle/>
          <a:p>
            <a:pPr eaLnBrk="1" hangingPunct="1"/>
            <a:r>
              <a:rPr lang="en-US" altLang="zh-CN" smtClean="0">
                <a:solidFill>
                  <a:schemeClr val="tx1"/>
                </a:solidFill>
              </a:rPr>
              <a:t>WndProc</a:t>
            </a:r>
            <a:r>
              <a:rPr lang="zh-CN" altLang="en-US" smtClean="0">
                <a:solidFill>
                  <a:schemeClr val="tx1"/>
                </a:solidFill>
              </a:rPr>
              <a:t>函数</a:t>
            </a:r>
          </a:p>
        </p:txBody>
      </p:sp>
      <p:sp>
        <p:nvSpPr>
          <p:cNvPr id="19460" name="Text Box 3"/>
          <p:cNvSpPr txBox="1">
            <a:spLocks noChangeArrowheads="1"/>
          </p:cNvSpPr>
          <p:nvPr/>
        </p:nvSpPr>
        <p:spPr bwMode="auto">
          <a:xfrm>
            <a:off x="2978566" y="220178"/>
            <a:ext cx="644695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a:t>
            </a:r>
          </a:p>
          <a:p>
            <a:pPr eaLnBrk="1" hangingPunct="1">
              <a:spcBef>
                <a:spcPct val="0"/>
              </a:spcBef>
              <a:buClrTx/>
              <a:buSzTx/>
              <a:buFontTx/>
              <a:buNone/>
            </a:pPr>
            <a:r>
              <a:rPr lang="en-US" altLang="zh-CN" sz="2400"/>
              <a:t>switch (message)</a:t>
            </a:r>
          </a:p>
          <a:p>
            <a:pPr eaLnBrk="1" hangingPunct="1">
              <a:spcBef>
                <a:spcPct val="0"/>
              </a:spcBef>
              <a:buClrTx/>
              <a:buSzTx/>
              <a:buFontTx/>
              <a:buNone/>
            </a:pPr>
            <a:r>
              <a:rPr lang="en-US" altLang="zh-CN" sz="2400"/>
              <a:t>{</a:t>
            </a:r>
          </a:p>
          <a:p>
            <a:pPr eaLnBrk="1" hangingPunct="1">
              <a:spcBef>
                <a:spcPct val="0"/>
              </a:spcBef>
              <a:buClrTx/>
              <a:buSzTx/>
              <a:buFontTx/>
              <a:buNone/>
            </a:pPr>
            <a:r>
              <a:rPr lang="en-US" altLang="zh-CN" sz="2400" smtClean="0"/>
              <a:t>  case </a:t>
            </a:r>
            <a:r>
              <a:rPr lang="en-US" altLang="zh-CN" sz="2400"/>
              <a:t>WM_LBUTTONDOWN:</a:t>
            </a:r>
          </a:p>
          <a:p>
            <a:pPr eaLnBrk="1" hangingPunct="1">
              <a:spcBef>
                <a:spcPct val="0"/>
              </a:spcBef>
              <a:buClrTx/>
              <a:buSzTx/>
              <a:buFontTx/>
              <a:buNone/>
            </a:pPr>
            <a:r>
              <a:rPr lang="en-US" altLang="zh-CN" sz="2400" smtClean="0"/>
              <a:t>  MessageBox(NULL,szLMouseMsg,szTitleMsg,</a:t>
            </a:r>
          </a:p>
          <a:p>
            <a:pPr eaLnBrk="1" hangingPunct="1">
              <a:spcBef>
                <a:spcPct val="0"/>
              </a:spcBef>
              <a:buClrTx/>
              <a:buSzTx/>
              <a:buFontTx/>
              <a:buNone/>
            </a:pPr>
            <a:r>
              <a:rPr lang="en-US" altLang="zh-CN" sz="2400"/>
              <a:t> </a:t>
            </a:r>
            <a:r>
              <a:rPr lang="en-US" altLang="zh-CN" sz="2400" smtClean="0"/>
              <a:t>         MB_OK|MB_ICONINFORMATION</a:t>
            </a:r>
            <a:r>
              <a:rPr lang="en-US" altLang="zh-CN" sz="2400"/>
              <a:t>);</a:t>
            </a:r>
          </a:p>
          <a:p>
            <a:pPr eaLnBrk="1" hangingPunct="1">
              <a:spcBef>
                <a:spcPct val="0"/>
              </a:spcBef>
              <a:buClrTx/>
              <a:buSzTx/>
              <a:buFontTx/>
              <a:buNone/>
            </a:pPr>
            <a:r>
              <a:rPr lang="en-US" altLang="zh-CN" sz="2400"/>
              <a:t>	break;</a:t>
            </a:r>
          </a:p>
          <a:p>
            <a:pPr eaLnBrk="1" hangingPunct="1">
              <a:spcBef>
                <a:spcPct val="0"/>
              </a:spcBef>
              <a:buClrTx/>
              <a:buSzTx/>
              <a:buFontTx/>
              <a:buNone/>
            </a:pPr>
            <a:r>
              <a:rPr lang="en-US" altLang="zh-CN" sz="2400" smtClean="0"/>
              <a:t>  case </a:t>
            </a:r>
            <a:r>
              <a:rPr lang="en-US" altLang="zh-CN" sz="2400"/>
              <a:t>WM_RBUTTONDOWN:</a:t>
            </a:r>
          </a:p>
          <a:p>
            <a:pPr eaLnBrk="1" hangingPunct="1">
              <a:spcBef>
                <a:spcPct val="0"/>
              </a:spcBef>
              <a:buClrTx/>
              <a:buSzTx/>
              <a:buFontTx/>
              <a:buNone/>
            </a:pPr>
            <a:r>
              <a:rPr lang="en-US" altLang="zh-CN" sz="2400" smtClean="0"/>
              <a:t>  MessageBox(NULL,szRMouseMsg,szTitleMsg,</a:t>
            </a:r>
          </a:p>
          <a:p>
            <a:pPr eaLnBrk="1" hangingPunct="1">
              <a:spcBef>
                <a:spcPct val="0"/>
              </a:spcBef>
              <a:buClrTx/>
              <a:buSzTx/>
              <a:buFontTx/>
              <a:buNone/>
            </a:pPr>
            <a:r>
              <a:rPr lang="en-US" altLang="zh-CN" sz="2400"/>
              <a:t> </a:t>
            </a:r>
            <a:r>
              <a:rPr lang="en-US" altLang="zh-CN" sz="2400" smtClean="0"/>
              <a:t>         MB_OK|MB_ICONINFORMATION</a:t>
            </a:r>
            <a:r>
              <a:rPr lang="en-US" altLang="zh-CN" sz="2400"/>
              <a:t>);</a:t>
            </a:r>
          </a:p>
          <a:p>
            <a:pPr eaLnBrk="1" hangingPunct="1">
              <a:spcBef>
                <a:spcPct val="0"/>
              </a:spcBef>
              <a:buClrTx/>
              <a:buSzTx/>
              <a:buFontTx/>
              <a:buNone/>
            </a:pPr>
            <a:r>
              <a:rPr lang="en-US" altLang="zh-CN" sz="2400" smtClean="0"/>
              <a:t>          break</a:t>
            </a:r>
            <a:r>
              <a:rPr lang="en-US" altLang="zh-CN" sz="2400"/>
              <a:t>;</a:t>
            </a:r>
          </a:p>
          <a:p>
            <a:pPr eaLnBrk="1" hangingPunct="1">
              <a:spcBef>
                <a:spcPct val="0"/>
              </a:spcBef>
              <a:buClrTx/>
              <a:buSzTx/>
              <a:buFontTx/>
              <a:buNone/>
            </a:pPr>
            <a:r>
              <a:rPr lang="en-US" altLang="zh-CN" sz="2400" smtClean="0"/>
              <a:t>  case </a:t>
            </a:r>
            <a:r>
              <a:rPr lang="en-US" altLang="zh-CN" sz="2400"/>
              <a:t>WM_KEYDOWN:</a:t>
            </a:r>
          </a:p>
          <a:p>
            <a:pPr eaLnBrk="1" hangingPunct="1">
              <a:spcBef>
                <a:spcPct val="0"/>
              </a:spcBef>
              <a:buClrTx/>
              <a:buSzTx/>
              <a:buFontTx/>
              <a:buNone/>
            </a:pPr>
            <a:r>
              <a:rPr lang="en-US" altLang="zh-CN" sz="2400" smtClean="0"/>
              <a:t>  if(wParam</a:t>
            </a:r>
            <a:r>
              <a:rPr lang="en-US" altLang="zh-CN" sz="2400"/>
              <a:t>==VK_LEFT){</a:t>
            </a:r>
          </a:p>
          <a:p>
            <a:pPr eaLnBrk="1" hangingPunct="1">
              <a:spcBef>
                <a:spcPct val="0"/>
              </a:spcBef>
              <a:buClrTx/>
              <a:buSzTx/>
              <a:buFontTx/>
              <a:buNone/>
            </a:pPr>
            <a:r>
              <a:rPr lang="en-US" altLang="zh-CN" sz="2400" smtClean="0"/>
              <a:t>  MessageBox(NULL,szLeftKeyMsg,szTitleMsg,</a:t>
            </a:r>
          </a:p>
          <a:p>
            <a:pPr eaLnBrk="1" hangingPunct="1">
              <a:spcBef>
                <a:spcPct val="0"/>
              </a:spcBef>
              <a:buClrTx/>
              <a:buSzTx/>
              <a:buFontTx/>
              <a:buNone/>
            </a:pPr>
            <a:r>
              <a:rPr lang="en-US" altLang="zh-CN" sz="2400"/>
              <a:t> </a:t>
            </a:r>
            <a:r>
              <a:rPr lang="en-US" altLang="zh-CN" sz="2400" smtClean="0"/>
              <a:t> MB_OK|MB_ICONINFORMATION);</a:t>
            </a:r>
          </a:p>
          <a:p>
            <a:pPr eaLnBrk="1" hangingPunct="1">
              <a:spcBef>
                <a:spcPct val="0"/>
              </a:spcBef>
              <a:buClrTx/>
              <a:buSzTx/>
              <a:buFontTx/>
              <a:buNone/>
            </a:pPr>
            <a:r>
              <a:rPr lang="en-US" altLang="zh-CN" sz="2400" smtClean="0"/>
              <a:t>}</a:t>
            </a:r>
            <a:endParaRPr lang="en-US" altLang="zh-CN" sz="2400"/>
          </a:p>
          <a:p>
            <a:pPr eaLnBrk="1" hangingPunct="1">
              <a:spcBef>
                <a:spcPct val="0"/>
              </a:spcBef>
              <a:buClrTx/>
              <a:buSzTx/>
              <a:buFontTx/>
              <a:buNone/>
            </a:pPr>
            <a:r>
              <a:rPr lang="en-US" altLang="zh-CN" sz="1800"/>
              <a:t>...</a:t>
            </a:r>
          </a:p>
        </p:txBody>
      </p:sp>
    </p:spTree>
    <p:extLst>
      <p:ext uri="{BB962C8B-B14F-4D97-AF65-F5344CB8AC3E}">
        <p14:creationId xmlns:p14="http://schemas.microsoft.com/office/powerpoint/2010/main" val="1976766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0483" name="Rectangle 2"/>
          <p:cNvSpPr>
            <a:spLocks noGrp="1" noChangeArrowheads="1"/>
          </p:cNvSpPr>
          <p:nvPr>
            <p:ph type="title"/>
          </p:nvPr>
        </p:nvSpPr>
        <p:spPr>
          <a:xfrm>
            <a:off x="677334" y="609600"/>
            <a:ext cx="2575532" cy="739515"/>
          </a:xfrm>
        </p:spPr>
        <p:txBody>
          <a:bodyPr/>
          <a:lstStyle/>
          <a:p>
            <a:pPr eaLnBrk="1" hangingPunct="1"/>
            <a:r>
              <a:rPr lang="zh-CN" altLang="en-US" smtClean="0"/>
              <a:t>注册窗口类</a:t>
            </a:r>
          </a:p>
        </p:txBody>
      </p:sp>
      <p:sp>
        <p:nvSpPr>
          <p:cNvPr id="20484" name="Rectangle 3"/>
          <p:cNvSpPr>
            <a:spLocks noGrp="1" noChangeArrowheads="1"/>
          </p:cNvSpPr>
          <p:nvPr>
            <p:ph type="body" idx="1"/>
          </p:nvPr>
        </p:nvSpPr>
        <p:spPr>
          <a:xfrm>
            <a:off x="1033190" y="1657949"/>
            <a:ext cx="3604171" cy="470654"/>
          </a:xfrm>
        </p:spPr>
        <p:txBody>
          <a:bodyPr>
            <a:normAutofit/>
          </a:bodyPr>
          <a:lstStyle/>
          <a:p>
            <a:pPr eaLnBrk="1" hangingPunct="1"/>
            <a:r>
              <a:rPr lang="en-US" altLang="zh-CN" sz="2400" smtClean="0">
                <a:latin typeface="微软雅黑" panose="020B0503020204020204" pitchFamily="34" charset="-122"/>
                <a:ea typeface="微软雅黑" panose="020B0503020204020204" pitchFamily="34" charset="-122"/>
              </a:rPr>
              <a:t>RegWndClass</a:t>
            </a:r>
          </a:p>
        </p:txBody>
      </p:sp>
      <p:sp>
        <p:nvSpPr>
          <p:cNvPr id="20485" name="Text Box 4"/>
          <p:cNvSpPr txBox="1">
            <a:spLocks noChangeArrowheads="1"/>
          </p:cNvSpPr>
          <p:nvPr/>
        </p:nvSpPr>
        <p:spPr bwMode="auto">
          <a:xfrm>
            <a:off x="1175053" y="22390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if (hPrevInstance)</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   RegWndClass(hInstance);</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06835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1507" name="Rectangle 2"/>
          <p:cNvSpPr>
            <a:spLocks noGrp="1" noChangeArrowheads="1"/>
          </p:cNvSpPr>
          <p:nvPr>
            <p:ph type="title"/>
          </p:nvPr>
        </p:nvSpPr>
        <p:spPr>
          <a:xfrm>
            <a:off x="256222" y="208661"/>
            <a:ext cx="5033918" cy="862960"/>
          </a:xfrm>
        </p:spPr>
        <p:txBody>
          <a:bodyPr/>
          <a:lstStyle/>
          <a:p>
            <a:pPr eaLnBrk="1" hangingPunct="1"/>
            <a:r>
              <a:rPr lang="zh-CN" altLang="en-US" smtClean="0"/>
              <a:t>创建应用程序窗口实例</a:t>
            </a:r>
          </a:p>
        </p:txBody>
      </p:sp>
      <p:sp>
        <p:nvSpPr>
          <p:cNvPr id="21508" name="Rectangle 3"/>
          <p:cNvSpPr>
            <a:spLocks noGrp="1" noChangeArrowheads="1"/>
          </p:cNvSpPr>
          <p:nvPr>
            <p:ph type="body" idx="1"/>
          </p:nvPr>
        </p:nvSpPr>
        <p:spPr>
          <a:xfrm>
            <a:off x="557413" y="1640737"/>
            <a:ext cx="2215768" cy="387739"/>
          </a:xfrm>
        </p:spPr>
        <p:txBody>
          <a:bodyPr>
            <a:noAutofit/>
          </a:bodyPr>
          <a:lstStyle/>
          <a:p>
            <a:pPr eaLnBrk="1" hangingPunct="1"/>
            <a:r>
              <a:rPr lang="en-US" altLang="zh-CN" sz="2400" smtClean="0">
                <a:latin typeface="微软雅黑" panose="020B0503020204020204" pitchFamily="34" charset="-122"/>
                <a:ea typeface="微软雅黑" panose="020B0503020204020204" pitchFamily="34" charset="-122"/>
              </a:rPr>
              <a:t>InitWnd</a:t>
            </a:r>
          </a:p>
        </p:txBody>
      </p:sp>
      <p:sp>
        <p:nvSpPr>
          <p:cNvPr id="21509" name="Text Box 4"/>
          <p:cNvSpPr txBox="1">
            <a:spLocks noChangeArrowheads="1"/>
          </p:cNvSpPr>
          <p:nvPr/>
        </p:nvSpPr>
        <p:spPr bwMode="auto">
          <a:xfrm>
            <a:off x="1082257" y="2385535"/>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if (!InitWnd(&amp;msg,NULL,0,0))</a:t>
            </a:r>
          </a:p>
          <a:p>
            <a:pPr eaLnBrk="1" hangingPunct="1">
              <a:spcBef>
                <a:spcPct val="0"/>
              </a:spcBef>
              <a:buClrTx/>
              <a:buSzTx/>
              <a:buFontTx/>
              <a:buNone/>
            </a:pPr>
            <a:r>
              <a:rPr lang="en-US" altLang="zh-CN" sz="2400"/>
              <a:t>{</a:t>
            </a:r>
          </a:p>
          <a:p>
            <a:pPr eaLnBrk="1" hangingPunct="1">
              <a:spcBef>
                <a:spcPct val="0"/>
              </a:spcBef>
              <a:buClrTx/>
              <a:buSzTx/>
              <a:buFontTx/>
              <a:buNone/>
            </a:pPr>
            <a:r>
              <a:rPr lang="en-US" altLang="zh-CN" sz="2400"/>
              <a:t>   return false;</a:t>
            </a:r>
          </a:p>
          <a:p>
            <a:pPr eaLnBrk="1" hangingPunct="1">
              <a:spcBef>
                <a:spcPct val="0"/>
              </a:spcBef>
              <a:buClrTx/>
              <a:buSzTx/>
              <a:buFontTx/>
              <a:buNone/>
            </a:pPr>
            <a:r>
              <a:rPr lang="en-US" altLang="zh-CN" sz="2400"/>
              <a:t>}</a:t>
            </a:r>
          </a:p>
        </p:txBody>
      </p:sp>
    </p:spTree>
    <p:extLst>
      <p:ext uri="{BB962C8B-B14F-4D97-AF65-F5344CB8AC3E}">
        <p14:creationId xmlns:p14="http://schemas.microsoft.com/office/powerpoint/2010/main" val="631317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9699" name="Rectangle 2"/>
          <p:cNvSpPr>
            <a:spLocks noGrp="1" noChangeArrowheads="1"/>
          </p:cNvSpPr>
          <p:nvPr>
            <p:ph type="title"/>
          </p:nvPr>
        </p:nvSpPr>
        <p:spPr>
          <a:xfrm>
            <a:off x="90738" y="169653"/>
            <a:ext cx="5033353" cy="642013"/>
          </a:xfrm>
        </p:spPr>
        <p:txBody>
          <a:bodyPr/>
          <a:lstStyle/>
          <a:p>
            <a:pPr eaLnBrk="1" hangingPunct="1"/>
            <a:r>
              <a:rPr lang="en-US" altLang="zh-CN" smtClean="0"/>
              <a:t>windows</a:t>
            </a:r>
            <a:r>
              <a:rPr lang="zh-CN" altLang="en-US" smtClean="0"/>
              <a:t>消息循环原理</a:t>
            </a:r>
          </a:p>
        </p:txBody>
      </p:sp>
      <p:sp>
        <p:nvSpPr>
          <p:cNvPr id="29700" name="Rectangle 3"/>
          <p:cNvSpPr>
            <a:spLocks noGrp="1" noChangeArrowheads="1"/>
          </p:cNvSpPr>
          <p:nvPr>
            <p:ph type="body" idx="1"/>
          </p:nvPr>
        </p:nvSpPr>
        <p:spPr>
          <a:xfrm>
            <a:off x="1005606" y="976702"/>
            <a:ext cx="7345362" cy="4752975"/>
          </a:xfrm>
        </p:spPr>
        <p:txBody>
          <a:bodyPr>
            <a:normAutofit lnSpcReduction="10000"/>
          </a:bodyPr>
          <a:lstStyle/>
          <a:p>
            <a:pPr eaLnBrk="1" hangingPunct="1">
              <a:lnSpc>
                <a:spcPct val="90000"/>
              </a:lnSpc>
            </a:pPr>
            <a:r>
              <a:rPr lang="en-US" altLang="zh-CN" sz="2800"/>
              <a:t>_tWinMain</a:t>
            </a:r>
          </a:p>
          <a:p>
            <a:pPr eaLnBrk="1" hangingPunct="1">
              <a:lnSpc>
                <a:spcPct val="90000"/>
              </a:lnSpc>
            </a:pPr>
            <a:r>
              <a:rPr lang="en-US" altLang="zh-CN" sz="2800"/>
              <a:t>while (GetMessage(&amp;msg, NULL, 0, 0))</a:t>
            </a:r>
          </a:p>
          <a:p>
            <a:pPr eaLnBrk="1" hangingPunct="1">
              <a:lnSpc>
                <a:spcPct val="90000"/>
              </a:lnSpc>
            </a:pPr>
            <a:r>
              <a:rPr lang="en-US" altLang="zh-CN" sz="2800"/>
              <a:t>{</a:t>
            </a:r>
          </a:p>
          <a:p>
            <a:pPr eaLnBrk="1" hangingPunct="1">
              <a:lnSpc>
                <a:spcPct val="90000"/>
              </a:lnSpc>
            </a:pPr>
            <a:r>
              <a:rPr lang="en-US" altLang="zh-CN" sz="2800"/>
              <a:t>    if (!TranslateAccelerator(msg.hwnd,</a:t>
            </a:r>
            <a:br>
              <a:rPr lang="en-US" altLang="zh-CN" sz="2800"/>
            </a:br>
            <a:r>
              <a:rPr lang="en-US" altLang="zh-CN" sz="2800"/>
              <a:t>          hAccelTable, &amp;msg))</a:t>
            </a:r>
          </a:p>
          <a:p>
            <a:pPr eaLnBrk="1" hangingPunct="1">
              <a:lnSpc>
                <a:spcPct val="90000"/>
              </a:lnSpc>
            </a:pPr>
            <a:r>
              <a:rPr lang="en-US" altLang="zh-CN" sz="2800"/>
              <a:t>   {</a:t>
            </a:r>
          </a:p>
          <a:p>
            <a:pPr eaLnBrk="1" hangingPunct="1">
              <a:lnSpc>
                <a:spcPct val="90000"/>
              </a:lnSpc>
            </a:pPr>
            <a:r>
              <a:rPr lang="en-US" altLang="zh-CN" sz="2800"/>
              <a:t>       TranslateMessage(&amp;msg);</a:t>
            </a:r>
          </a:p>
          <a:p>
            <a:pPr eaLnBrk="1" hangingPunct="1">
              <a:lnSpc>
                <a:spcPct val="90000"/>
              </a:lnSpc>
            </a:pPr>
            <a:r>
              <a:rPr lang="en-US" altLang="zh-CN" sz="2800"/>
              <a:t>       DispatchMessage(&amp;msg);</a:t>
            </a:r>
          </a:p>
          <a:p>
            <a:pPr eaLnBrk="1" hangingPunct="1">
              <a:lnSpc>
                <a:spcPct val="90000"/>
              </a:lnSpc>
            </a:pPr>
            <a:r>
              <a:rPr lang="en-US" altLang="zh-CN" sz="2800"/>
              <a:t>   }</a:t>
            </a:r>
          </a:p>
          <a:p>
            <a:pPr eaLnBrk="1" hangingPunct="1">
              <a:lnSpc>
                <a:spcPct val="90000"/>
              </a:lnSpc>
            </a:pPr>
            <a:r>
              <a:rPr lang="en-US" altLang="zh-CN" sz="2800"/>
              <a:t>}</a:t>
            </a:r>
          </a:p>
        </p:txBody>
      </p:sp>
    </p:spTree>
    <p:extLst>
      <p:ext uri="{BB962C8B-B14F-4D97-AF65-F5344CB8AC3E}">
        <p14:creationId xmlns:p14="http://schemas.microsoft.com/office/powerpoint/2010/main" val="3140644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0723" name="Rectangle 2"/>
          <p:cNvSpPr>
            <a:spLocks noGrp="1" noChangeArrowheads="1"/>
          </p:cNvSpPr>
          <p:nvPr>
            <p:ph type="title"/>
          </p:nvPr>
        </p:nvSpPr>
        <p:spPr/>
        <p:txBody>
          <a:bodyPr/>
          <a:lstStyle/>
          <a:p>
            <a:pPr eaLnBrk="1" hangingPunct="1"/>
            <a:r>
              <a:rPr lang="en-US" altLang="zh-CN" smtClean="0"/>
              <a:t>windows</a:t>
            </a:r>
            <a:r>
              <a:rPr lang="zh-CN" altLang="en-US" smtClean="0"/>
              <a:t>消息循环原理</a:t>
            </a:r>
          </a:p>
        </p:txBody>
      </p:sp>
      <p:sp>
        <p:nvSpPr>
          <p:cNvPr id="30724" name="Rectangle 3"/>
          <p:cNvSpPr>
            <a:spLocks noGrp="1" noChangeArrowheads="1"/>
          </p:cNvSpPr>
          <p:nvPr>
            <p:ph type="body" idx="1"/>
          </p:nvPr>
        </p:nvSpPr>
        <p:spPr>
          <a:xfrm>
            <a:off x="910247" y="1270000"/>
            <a:ext cx="8596668" cy="3880773"/>
          </a:xfrm>
        </p:spPr>
        <p:txBody>
          <a:bodyPr>
            <a:normAutofit/>
          </a:bodyPr>
          <a:lstStyle/>
          <a:p>
            <a:pPr eaLnBrk="1" hangingPunct="1"/>
            <a:r>
              <a:rPr lang="en-US" altLang="en-US" sz="2800" smtClean="0"/>
              <a:t>CALLBACK WndProc(HWND hWnd, UINT message, WPARAM wParam, LPARAM lParam)</a:t>
            </a:r>
          </a:p>
          <a:p>
            <a:pPr eaLnBrk="1" hangingPunct="1"/>
            <a:r>
              <a:rPr lang="en-US" altLang="en-US" sz="2800" smtClean="0"/>
              <a:t>switch (message)</a:t>
            </a:r>
          </a:p>
          <a:p>
            <a:pPr eaLnBrk="1" hangingPunct="1"/>
            <a:r>
              <a:rPr lang="en-US" altLang="en-US" sz="2800" smtClean="0"/>
              <a:t>{</a:t>
            </a:r>
          </a:p>
          <a:p>
            <a:pPr eaLnBrk="1" hangingPunct="1"/>
            <a:r>
              <a:rPr lang="en-US" altLang="en-US" sz="2800" smtClean="0"/>
              <a:t>	case WM_COMMAND:</a:t>
            </a:r>
          </a:p>
          <a:p>
            <a:pPr eaLnBrk="1" hangingPunct="1"/>
            <a:r>
              <a:rPr lang="en-US" altLang="zh-CN" sz="2800" smtClean="0"/>
              <a:t>} </a:t>
            </a:r>
          </a:p>
        </p:txBody>
      </p:sp>
      <p:sp>
        <p:nvSpPr>
          <p:cNvPr id="30725" name="Text Box 4"/>
          <p:cNvSpPr txBox="1">
            <a:spLocks noChangeArrowheads="1"/>
          </p:cNvSpPr>
          <p:nvPr/>
        </p:nvSpPr>
        <p:spPr bwMode="auto">
          <a:xfrm>
            <a:off x="1900238" y="203201"/>
            <a:ext cx="1198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Winuser.h</a:t>
            </a:r>
          </a:p>
        </p:txBody>
      </p:sp>
    </p:spTree>
    <p:extLst>
      <p:ext uri="{BB962C8B-B14F-4D97-AF65-F5344CB8AC3E}">
        <p14:creationId xmlns:p14="http://schemas.microsoft.com/office/powerpoint/2010/main" val="1008910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1747" name="Rectangle 2"/>
          <p:cNvSpPr>
            <a:spLocks noGrp="1" noChangeArrowheads="1"/>
          </p:cNvSpPr>
          <p:nvPr>
            <p:ph type="title"/>
          </p:nvPr>
        </p:nvSpPr>
        <p:spPr/>
        <p:txBody>
          <a:bodyPr/>
          <a:lstStyle/>
          <a:p>
            <a:pPr eaLnBrk="1" hangingPunct="1"/>
            <a:r>
              <a:rPr lang="en-US" altLang="zh-CN" smtClean="0"/>
              <a:t>windows</a:t>
            </a:r>
            <a:r>
              <a:rPr lang="zh-CN" altLang="en-US" smtClean="0"/>
              <a:t>窗体扩展</a:t>
            </a:r>
          </a:p>
        </p:txBody>
      </p:sp>
      <p:sp>
        <p:nvSpPr>
          <p:cNvPr id="31748" name="Rectangle 3"/>
          <p:cNvSpPr>
            <a:spLocks noGrp="1" noChangeArrowheads="1"/>
          </p:cNvSpPr>
          <p:nvPr>
            <p:ph type="body" idx="1"/>
          </p:nvPr>
        </p:nvSpPr>
        <p:spPr>
          <a:xfrm>
            <a:off x="608323" y="1504982"/>
            <a:ext cx="4817692" cy="660249"/>
          </a:xfrm>
        </p:spPr>
        <p:txBody>
          <a:bodyPr>
            <a:normAutofit/>
          </a:bodyPr>
          <a:lstStyle/>
          <a:p>
            <a:pPr eaLnBrk="1" hangingPunct="1"/>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2569443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2771" name="Rectangle 2"/>
          <p:cNvSpPr>
            <a:spLocks noGrp="1" noChangeArrowheads="1"/>
          </p:cNvSpPr>
          <p:nvPr>
            <p:ph type="title"/>
          </p:nvPr>
        </p:nvSpPr>
        <p:spPr/>
        <p:txBody>
          <a:bodyPr/>
          <a:lstStyle/>
          <a:p>
            <a:pPr eaLnBrk="1" hangingPunct="1"/>
            <a:r>
              <a:rPr lang="zh-CN" altLang="en-US" smtClean="0"/>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a:p>
            <a:pPr eaLnBrk="1" hangingPunct="1">
              <a:spcBef>
                <a:spcPct val="0"/>
              </a:spcBef>
              <a:buClrTx/>
              <a:buSzTx/>
              <a:buFontTx/>
              <a:buNone/>
            </a:pPr>
            <a:r>
              <a:rPr lang="en-US" altLang="zh-CN" sz="1800"/>
              <a:t>{</a:t>
            </a:r>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主事件循环</a:t>
            </a:r>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en-US" altLang="zh-CN" sz="1800"/>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Game_Init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Game_main()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Game_shutdown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3" name="Rectangle 14"/>
          <p:cNvSpPr>
            <a:spLocks noChangeArrowheads="1"/>
          </p:cNvSpPr>
          <p:nvPr/>
        </p:nvSpPr>
        <p:spPr bwMode="auto">
          <a:xfrm>
            <a:off x="9480551" y="3429001"/>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输入</a:t>
            </a:r>
          </a:p>
        </p:txBody>
      </p:sp>
      <p:sp>
        <p:nvSpPr>
          <p:cNvPr id="32784" name="Rectangle 15"/>
          <p:cNvSpPr>
            <a:spLocks noChangeArrowheads="1"/>
          </p:cNvSpPr>
          <p:nvPr/>
        </p:nvSpPr>
        <p:spPr bwMode="auto">
          <a:xfrm>
            <a:off x="9480551" y="3933826"/>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61554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3795" name="Rectangle 2"/>
          <p:cNvSpPr>
            <a:spLocks noGrp="1" noChangeArrowheads="1"/>
          </p:cNvSpPr>
          <p:nvPr>
            <p:ph type="title"/>
          </p:nvPr>
        </p:nvSpPr>
        <p:spPr/>
        <p:txBody>
          <a:bodyPr/>
          <a:lstStyle/>
          <a:p>
            <a:pPr eaLnBrk="1" hangingPunct="1"/>
            <a:r>
              <a:rPr lang="en-US" altLang="zh-CN" smtClean="0"/>
              <a:t>C#</a:t>
            </a:r>
            <a:r>
              <a:rPr lang="zh-CN" altLang="en-US" smtClean="0"/>
              <a:t>窗体程序</a:t>
            </a:r>
          </a:p>
        </p:txBody>
      </p:sp>
      <p:sp>
        <p:nvSpPr>
          <p:cNvPr id="33796" name="Rectangle 3"/>
          <p:cNvSpPr>
            <a:spLocks noGrp="1" noChangeArrowheads="1"/>
          </p:cNvSpPr>
          <p:nvPr>
            <p:ph type="body" idx="1"/>
          </p:nvPr>
        </p:nvSpPr>
        <p:spPr>
          <a:xfrm>
            <a:off x="374755" y="1457594"/>
            <a:ext cx="9916558" cy="4434248"/>
          </a:xfrm>
        </p:spPr>
        <p:txBody>
          <a:bodyPr>
            <a:noAutofit/>
          </a:bodyPr>
          <a:lstStyle/>
          <a:p>
            <a:pPr eaLnBrk="1" hangingPunct="1"/>
            <a:r>
              <a:rPr lang="zh-CN" altLang="en-US" sz="3200" smtClean="0">
                <a:latin typeface="微软雅黑" panose="020B0503020204020204" pitchFamily="34" charset="-122"/>
                <a:ea typeface="微软雅黑" panose="020B0503020204020204" pitchFamily="34" charset="-122"/>
              </a:rPr>
              <a:t>窗体是对基础窗体的继承，具有消息机制的一切特征</a:t>
            </a:r>
          </a:p>
          <a:p>
            <a:pPr eaLnBrk="1" hangingPunct="1"/>
            <a:r>
              <a:rPr lang="zh-CN" altLang="en-US" sz="3200" smtClean="0">
                <a:latin typeface="微软雅黑" panose="020B0503020204020204" pitchFamily="34" charset="-122"/>
                <a:ea typeface="微软雅黑" panose="020B0503020204020204" pitchFamily="34" charset="-122"/>
              </a:rPr>
              <a:t>控件事件添加方式是对用户消息的映射</a:t>
            </a:r>
          </a:p>
          <a:p>
            <a:pPr eaLnBrk="1" hangingPunct="1"/>
            <a:r>
              <a:rPr lang="zh-CN" altLang="en-US" sz="3200" smtClean="0">
                <a:latin typeface="微软雅黑" panose="020B0503020204020204" pitchFamily="34" charset="-122"/>
                <a:ea typeface="微软雅黑" panose="020B0503020204020204" pitchFamily="34" charset="-122"/>
              </a:rPr>
              <a:t>可以对窗体消息处理函数重载，添加新消息值处理</a:t>
            </a:r>
          </a:p>
          <a:p>
            <a:pPr eaLnBrk="1" hangingPunct="1"/>
            <a:r>
              <a:rPr lang="zh-CN" altLang="en-US" sz="3200" smtClean="0">
                <a:latin typeface="微软雅黑" panose="020B0503020204020204" pitchFamily="34" charset="-122"/>
                <a:ea typeface="微软雅黑" panose="020B0503020204020204" pitchFamily="34" charset="-122"/>
              </a:rPr>
              <a:t>代理与回调是消息机制在</a:t>
            </a:r>
            <a:r>
              <a:rPr lang="en-US" altLang="zh-CN" sz="3200" smtClean="0">
                <a:latin typeface="微软雅黑" panose="020B0503020204020204" pitchFamily="34" charset="-122"/>
                <a:ea typeface="微软雅黑" panose="020B0503020204020204" pitchFamily="34" charset="-122"/>
              </a:rPr>
              <a:t>C#</a:t>
            </a:r>
            <a:r>
              <a:rPr lang="zh-CN" altLang="en-US" sz="3200" smtClean="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1931561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窗体消息处理过程</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98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6147" name="Rectangle 2"/>
          <p:cNvSpPr>
            <a:spLocks noGrp="1" noChangeArrowheads="1"/>
          </p:cNvSpPr>
          <p:nvPr>
            <p:ph type="title"/>
          </p:nvPr>
        </p:nvSpPr>
        <p:spPr>
          <a:xfrm>
            <a:off x="1524000" y="0"/>
            <a:ext cx="3708400" cy="692150"/>
          </a:xfrm>
        </p:spPr>
        <p:txBody>
          <a:bodyPr>
            <a:normAutofit fontScale="90000"/>
          </a:bodyPr>
          <a:lstStyle/>
          <a:p>
            <a:pPr eaLnBrk="1" hangingPunct="1"/>
            <a:r>
              <a:rPr lang="en-US" altLang="zh-CN" sz="4000"/>
              <a:t>Windows</a:t>
            </a:r>
            <a:r>
              <a:rPr lang="zh-CN" altLang="en-US" sz="4000"/>
              <a:t>家族</a:t>
            </a:r>
          </a:p>
        </p:txBody>
      </p:sp>
      <p:pic>
        <p:nvPicPr>
          <p:cNvPr id="61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00138"/>
            <a:ext cx="91440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4825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59561" y="371776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57624" y="302284"/>
            <a:ext cx="3895725" cy="3009900"/>
          </a:xfrm>
          <a:prstGeom prst="rect">
            <a:avLst/>
          </a:prstGeom>
        </p:spPr>
      </p:pic>
      <p:pic>
        <p:nvPicPr>
          <p:cNvPr id="6" name="图片 5"/>
          <p:cNvPicPr>
            <a:picLocks noChangeAspect="1"/>
          </p:cNvPicPr>
          <p:nvPr/>
        </p:nvPicPr>
        <p:blipFill>
          <a:blip r:embed="rId3"/>
          <a:stretch>
            <a:fillRect/>
          </a:stretch>
        </p:blipFill>
        <p:spPr>
          <a:xfrm>
            <a:off x="4512334" y="302284"/>
            <a:ext cx="6324600" cy="4829175"/>
          </a:xfrm>
          <a:prstGeom prst="rect">
            <a:avLst/>
          </a:prstGeom>
        </p:spPr>
      </p:pic>
      <p:pic>
        <p:nvPicPr>
          <p:cNvPr id="7" name="图片 6"/>
          <p:cNvPicPr>
            <a:picLocks noChangeAspect="1"/>
          </p:cNvPicPr>
          <p:nvPr/>
        </p:nvPicPr>
        <p:blipFill>
          <a:blip r:embed="rId4"/>
          <a:stretch>
            <a:fillRect/>
          </a:stretch>
        </p:blipFill>
        <p:spPr>
          <a:xfrm>
            <a:off x="1136350" y="5292845"/>
            <a:ext cx="4981575" cy="1085850"/>
          </a:xfrm>
          <a:prstGeom prst="rect">
            <a:avLst/>
          </a:prstGeom>
        </p:spPr>
      </p:pic>
    </p:spTree>
    <p:extLst>
      <p:ext uri="{BB962C8B-B14F-4D97-AF65-F5344CB8AC3E}">
        <p14:creationId xmlns:p14="http://schemas.microsoft.com/office/powerpoint/2010/main" val="1859206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598713" y="164050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982685" y="1262685"/>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45176" y="290482"/>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204355" y="1788298"/>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522486" y="3956932"/>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125719" y="5805360"/>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948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09447" y="411013"/>
            <a:ext cx="4933950" cy="3448050"/>
          </a:xfrm>
          <a:prstGeom prst="rect">
            <a:avLst/>
          </a:prstGeom>
        </p:spPr>
      </p:pic>
      <p:sp>
        <p:nvSpPr>
          <p:cNvPr id="28" name="对角圆角矩形 27"/>
          <p:cNvSpPr/>
          <p:nvPr/>
        </p:nvSpPr>
        <p:spPr>
          <a:xfrm>
            <a:off x="682044" y="4315999"/>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endParaRPr lang="en-US" altLang="zh-CN" sz="2400" smtClean="0">
              <a:solidFill>
                <a:schemeClr val="tx1"/>
              </a:solidFill>
            </a:endParaRPr>
          </a:p>
          <a:p>
            <a:r>
              <a:rPr lang="en-US" altLang="zh-CN" sz="2400" smtClean="0">
                <a:solidFill>
                  <a:schemeClr val="tx1"/>
                </a:solidFill>
              </a:rPr>
              <a:t>new </a:t>
            </a:r>
            <a:r>
              <a:rPr lang="en-US" altLang="zh-CN" sz="2400">
                <a:solidFill>
                  <a:schemeClr val="tx1"/>
                </a:solidFill>
              </a:rPr>
              <a:t>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135038"/>
            <a:ext cx="5305425" cy="1104900"/>
          </a:xfrm>
          <a:prstGeom prst="rect">
            <a:avLst/>
          </a:prstGeom>
        </p:spPr>
      </p:pic>
    </p:spTree>
    <p:extLst>
      <p:ext uri="{BB962C8B-B14F-4D97-AF65-F5344CB8AC3E}">
        <p14:creationId xmlns:p14="http://schemas.microsoft.com/office/powerpoint/2010/main" val="18443053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598713" y="164050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982685" y="1262685"/>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45176" y="290482"/>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204355" y="1788298"/>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522486" y="3956932"/>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125719" y="5805360"/>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154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23555" name="Rectangle 2"/>
          <p:cNvSpPr>
            <a:spLocks noGrp="1" noChangeArrowheads="1"/>
          </p:cNvSpPr>
          <p:nvPr>
            <p:ph type="title"/>
          </p:nvPr>
        </p:nvSpPr>
        <p:spPr>
          <a:xfrm>
            <a:off x="677334" y="609600"/>
            <a:ext cx="4619285" cy="753374"/>
          </a:xfrm>
        </p:spPr>
        <p:txBody>
          <a:bodyPr/>
          <a:lstStyle/>
          <a:p>
            <a:pPr lvl="0"/>
            <a:r>
              <a:rPr lang="zh-CN" altLang="en-US">
                <a:latin typeface="微软雅黑" panose="020B0503020204020204" pitchFamily="34" charset="-122"/>
                <a:ea typeface="微软雅黑" panose="020B0503020204020204" pitchFamily="34" charset="-122"/>
              </a:rPr>
              <a:t>窗体线程与工作线程</a:t>
            </a:r>
            <a:endParaRPr lang="zh-CN" altLang="en-US" dirty="0">
              <a:latin typeface="微软雅黑" panose="020B0503020204020204" pitchFamily="34" charset="-122"/>
              <a:ea typeface="微软雅黑" panose="020B0503020204020204" pitchFamily="34" charset="-122"/>
            </a:endParaRPr>
          </a:p>
        </p:txBody>
      </p:sp>
      <p:sp>
        <p:nvSpPr>
          <p:cNvPr id="23556" name="Rectangle 3"/>
          <p:cNvSpPr>
            <a:spLocks noGrp="1" noChangeArrowheads="1"/>
          </p:cNvSpPr>
          <p:nvPr>
            <p:ph type="body" idx="1"/>
          </p:nvPr>
        </p:nvSpPr>
        <p:spPr>
          <a:xfrm>
            <a:off x="1037098" y="1560982"/>
            <a:ext cx="8596668" cy="3880773"/>
          </a:xfrm>
        </p:spPr>
        <p:txBody>
          <a:bodyPr>
            <a:normAutofit/>
          </a:bodyPr>
          <a:lstStyle/>
          <a:p>
            <a:pPr eaLnBrk="1" hangingPunct="1"/>
            <a:r>
              <a:rPr lang="zh-CN" altLang="en-US" sz="3200" smtClean="0">
                <a:latin typeface="微软雅黑" panose="020B0503020204020204" pitchFamily="34" charset="-122"/>
                <a:ea typeface="微软雅黑" panose="020B0503020204020204" pitchFamily="34" charset="-122"/>
              </a:rPr>
              <a:t>窗体程序</a:t>
            </a:r>
          </a:p>
          <a:p>
            <a:pPr lvl="1" eaLnBrk="1" hangingPunct="1"/>
            <a:r>
              <a:rPr lang="zh-CN" altLang="en-US" sz="3200" smtClean="0">
                <a:latin typeface="微软雅黑" panose="020B0503020204020204" pitchFamily="34" charset="-122"/>
                <a:ea typeface="微软雅黑" panose="020B0503020204020204" pitchFamily="34" charset="-122"/>
              </a:rPr>
              <a:t>一个主线程，也叫界面线程，所的控件属于这个线程</a:t>
            </a:r>
          </a:p>
          <a:p>
            <a:pPr lvl="1" eaLnBrk="1" hangingPunct="1"/>
            <a:r>
              <a:rPr lang="zh-CN" altLang="en-US" sz="3200" smtClean="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137305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5059" name="Rectangle 2"/>
          <p:cNvSpPr>
            <a:spLocks noGrp="1" noChangeArrowheads="1"/>
          </p:cNvSpPr>
          <p:nvPr>
            <p:ph type="title"/>
          </p:nvPr>
        </p:nvSpPr>
        <p:spPr>
          <a:xfrm>
            <a:off x="228760" y="325082"/>
            <a:ext cx="5861489" cy="822385"/>
          </a:xfrm>
        </p:spPr>
        <p:txBody>
          <a:bodyPr/>
          <a:lstStyle/>
          <a:p>
            <a:r>
              <a:rPr lang="zh-CN" altLang="en-US">
                <a:latin typeface="微软雅黑" panose="020B0503020204020204" pitchFamily="34" charset="-122"/>
                <a:ea typeface="微软雅黑" panose="020B0503020204020204" pitchFamily="34" charset="-122"/>
              </a:rPr>
              <a:t>窗体线程与工作线程</a:t>
            </a:r>
            <a:endParaRPr lang="zh-CN" altLang="en-US" smtClean="0"/>
          </a:p>
        </p:txBody>
      </p:sp>
      <p:sp>
        <p:nvSpPr>
          <p:cNvPr id="45060" name="Rectangle 3"/>
          <p:cNvSpPr>
            <a:spLocks noGrp="1" noChangeArrowheads="1"/>
          </p:cNvSpPr>
          <p:nvPr>
            <p:ph type="body" idx="1"/>
          </p:nvPr>
        </p:nvSpPr>
        <p:spPr>
          <a:xfrm>
            <a:off x="677334" y="1342069"/>
            <a:ext cx="6652856" cy="1266220"/>
          </a:xfrm>
        </p:spPr>
        <p:txBody>
          <a:bodyPr>
            <a:normAutofit/>
          </a:bodyPr>
          <a:lstStyle/>
          <a:p>
            <a:pPr eaLnBrk="1" hangingPunct="1"/>
            <a:r>
              <a:rPr lang="zh-CN" altLang="en-US" sz="2800" smtClean="0"/>
              <a:t>线程</a:t>
            </a:r>
            <a:r>
              <a:rPr lang="en-US" altLang="zh-CN" sz="2800" smtClean="0"/>
              <a:t>---</a:t>
            </a:r>
            <a:r>
              <a:rPr lang="zh-CN" altLang="en-US" sz="2800" smtClean="0"/>
              <a:t>任务时间长，实质性要求</a:t>
            </a:r>
          </a:p>
          <a:p>
            <a:pPr eaLnBrk="1" hangingPunct="1"/>
            <a:r>
              <a:rPr lang="zh-CN" altLang="en-US" sz="2800" smtClean="0"/>
              <a:t>窗体</a:t>
            </a:r>
            <a:r>
              <a:rPr lang="en-US" altLang="zh-CN" sz="2800" smtClean="0"/>
              <a:t>---</a:t>
            </a:r>
            <a:r>
              <a:rPr lang="zh-CN" altLang="en-US" sz="2800" smtClean="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776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xfrm>
            <a:off x="677333" y="5988200"/>
            <a:ext cx="1582787"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2531" name="Rectangle 2"/>
          <p:cNvSpPr>
            <a:spLocks noGrp="1" noChangeArrowheads="1"/>
          </p:cNvSpPr>
          <p:nvPr>
            <p:ph type="title"/>
          </p:nvPr>
        </p:nvSpPr>
        <p:spPr>
          <a:xfrm>
            <a:off x="159749" y="126521"/>
            <a:ext cx="5481926" cy="796506"/>
          </a:xfrm>
        </p:spPr>
        <p:txBody>
          <a:bodyPr>
            <a:normAutofit fontScale="90000"/>
          </a:bodyPr>
          <a:lstStyle/>
          <a:p>
            <a:pPr eaLnBrk="1" hangingPunct="1"/>
            <a:r>
              <a:rPr lang="zh-CN" altLang="en-US" smtClean="0"/>
              <a:t>窗体线程与工作线程任务分工</a:t>
            </a:r>
          </a:p>
        </p:txBody>
      </p:sp>
      <p:sp>
        <p:nvSpPr>
          <p:cNvPr id="22532" name="Rectangle 3"/>
          <p:cNvSpPr>
            <a:spLocks noGrp="1" noChangeArrowheads="1"/>
          </p:cNvSpPr>
          <p:nvPr>
            <p:ph type="body" idx="1"/>
          </p:nvPr>
        </p:nvSpPr>
        <p:spPr>
          <a:xfrm>
            <a:off x="315024" y="940280"/>
            <a:ext cx="8621941" cy="445123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机器执行工作任务的同时，窗体以异步方式响应用户的输入，也可异步对结果显示，程序的响应性可用性较高。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980320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3555" name="Rectangle 2"/>
          <p:cNvSpPr>
            <a:spLocks noGrp="1" noChangeArrowheads="1"/>
          </p:cNvSpPr>
          <p:nvPr>
            <p:ph type="title"/>
          </p:nvPr>
        </p:nvSpPr>
        <p:spPr>
          <a:xfrm>
            <a:off x="228761" y="92016"/>
            <a:ext cx="2997519" cy="762000"/>
          </a:xfrm>
        </p:spPr>
        <p:txBody>
          <a:bodyPr/>
          <a:lstStyle/>
          <a:p>
            <a:pPr eaLnBrk="1" hangingPunct="1"/>
            <a:r>
              <a:rPr lang="zh-CN" altLang="en-US" smtClean="0"/>
              <a:t>工作线程概述</a:t>
            </a:r>
          </a:p>
        </p:txBody>
      </p:sp>
      <p:sp>
        <p:nvSpPr>
          <p:cNvPr id="23556" name="Rectangle 3"/>
          <p:cNvSpPr>
            <a:spLocks noGrp="1" noChangeArrowheads="1"/>
          </p:cNvSpPr>
          <p:nvPr>
            <p:ph type="body" idx="1"/>
          </p:nvPr>
        </p:nvSpPr>
        <p:spPr>
          <a:xfrm>
            <a:off x="579809" y="854016"/>
            <a:ext cx="8415536" cy="1820173"/>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工作</a:t>
            </a:r>
            <a:r>
              <a:rPr lang="zh-CN" altLang="en-US" sz="2800" dirty="0" smtClean="0">
                <a:latin typeface="微软雅黑" panose="020B0503020204020204" pitchFamily="34" charset="-122"/>
                <a:ea typeface="微软雅黑" panose="020B0503020204020204" pitchFamily="34" charset="-122"/>
              </a:rPr>
              <a:t>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2589845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7651" name="Rectangle 2"/>
          <p:cNvSpPr>
            <a:spLocks noGrp="1" noChangeArrowheads="1"/>
          </p:cNvSpPr>
          <p:nvPr>
            <p:ph type="title"/>
          </p:nvPr>
        </p:nvSpPr>
        <p:spPr>
          <a:xfrm>
            <a:off x="228760" y="230038"/>
            <a:ext cx="1272236" cy="727494"/>
          </a:xfrm>
        </p:spPr>
        <p:txBody>
          <a:bodyPr/>
          <a:lstStyle/>
          <a:p>
            <a:pPr eaLnBrk="1" hangingPunct="1"/>
            <a:r>
              <a:rPr lang="zh-CN" altLang="en-US" smtClean="0"/>
              <a:t>问题</a:t>
            </a:r>
          </a:p>
        </p:txBody>
      </p:sp>
      <p:sp>
        <p:nvSpPr>
          <p:cNvPr id="27652" name="Rectangle 3"/>
          <p:cNvSpPr>
            <a:spLocks noGrp="1" noChangeArrowheads="1"/>
          </p:cNvSpPr>
          <p:nvPr>
            <p:ph type="body" idx="1"/>
          </p:nvPr>
        </p:nvSpPr>
        <p:spPr>
          <a:xfrm>
            <a:off x="523875" y="1120566"/>
            <a:ext cx="7372350" cy="768619"/>
          </a:xfrm>
        </p:spPr>
        <p:txBody>
          <a:bodyPr>
            <a:normAutofit/>
          </a:bodyPr>
          <a:lstStyle/>
          <a:p>
            <a:pPr eaLnBrk="1" hangingPunct="1"/>
            <a:r>
              <a:rPr lang="zh-CN" altLang="en-US" sz="320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647" y="1813674"/>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778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9699" name="Rectangle 2"/>
          <p:cNvSpPr>
            <a:spLocks noGrp="1" noChangeArrowheads="1"/>
          </p:cNvSpPr>
          <p:nvPr>
            <p:ph type="title"/>
          </p:nvPr>
        </p:nvSpPr>
        <p:spPr>
          <a:xfrm>
            <a:off x="161071" y="294489"/>
            <a:ext cx="5930229" cy="814015"/>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1"/>
          </p:nvPr>
        </p:nvSpPr>
        <p:spPr>
          <a:xfrm>
            <a:off x="677334" y="1108504"/>
            <a:ext cx="8775576" cy="3049428"/>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所有的窗体控件是属于窗体线程的，窗体线程负责接收用户输入，更新</a:t>
            </a:r>
            <a:r>
              <a:rPr lang="zh-CN" altLang="en-US" sz="2800" dirty="0">
                <a:latin typeface="微软雅黑" panose="020B0503020204020204" pitchFamily="34" charset="-122"/>
                <a:ea typeface="微软雅黑" panose="020B0503020204020204" pitchFamily="34" charset="-122"/>
              </a:rPr>
              <a:t>显示信息到</a:t>
            </a:r>
            <a:r>
              <a:rPr lang="zh-CN" altLang="en-US" sz="2800" dirty="0" smtClean="0">
                <a:latin typeface="微软雅黑" panose="020B0503020204020204" pitchFamily="34" charset="-122"/>
                <a:ea typeface="微软雅黑" panose="020B0503020204020204" pitchFamily="34" charset="-122"/>
              </a:rPr>
              <a:t>窗体上。</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工作线程不</a:t>
            </a:r>
            <a:r>
              <a:rPr lang="zh-CN" altLang="en-US" sz="2800" dirty="0">
                <a:latin typeface="微软雅黑" panose="020B0503020204020204" pitchFamily="34" charset="-122"/>
                <a:ea typeface="微软雅黑" panose="020B0503020204020204" pitchFamily="34" charset="-122"/>
              </a:rPr>
              <a:t>允许使用</a:t>
            </a:r>
            <a:r>
              <a:rPr lang="zh-CN" altLang="en-US" sz="2800" dirty="0" smtClean="0">
                <a:latin typeface="微软雅黑" panose="020B0503020204020204" pitchFamily="34" charset="-122"/>
                <a:ea typeface="微软雅黑" panose="020B0503020204020204" pitchFamily="34" charset="-122"/>
              </a:rPr>
              <a:t>窗体控件其属性和方法。</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实现数据的线程安全，避免访问</a:t>
            </a:r>
            <a:r>
              <a:rPr lang="zh-CN" altLang="en-US" sz="2800" smtClean="0">
                <a:latin typeface="微软雅黑" panose="020B0503020204020204" pitchFamily="34" charset="-122"/>
                <a:ea typeface="微软雅黑" panose="020B0503020204020204" pitchFamily="34" charset="-122"/>
              </a:rPr>
              <a:t>冲突。</a:t>
            </a:r>
            <a:endParaRPr lang="en-US" altLang="zh-CN" sz="280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2604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Windows</a:t>
            </a:r>
            <a:r>
              <a:rPr lang="zh-CN" altLang="en-US" smtClean="0"/>
              <a:t>程序设计</a:t>
            </a:r>
            <a:r>
              <a:rPr lang="en-US" altLang="zh-CN" smtClean="0"/>
              <a:t>-via .NET</a:t>
            </a:r>
            <a:endParaRPr lang="zh-CN" altLang="en-US"/>
          </a:p>
        </p:txBody>
      </p:sp>
      <p:sp>
        <p:nvSpPr>
          <p:cNvPr id="7171" name="Rectangle 2"/>
          <p:cNvSpPr>
            <a:spLocks noGrp="1" noChangeArrowheads="1"/>
          </p:cNvSpPr>
          <p:nvPr>
            <p:ph type="title"/>
          </p:nvPr>
        </p:nvSpPr>
        <p:spPr>
          <a:xfrm>
            <a:off x="677334" y="609600"/>
            <a:ext cx="2980266" cy="727494"/>
          </a:xfrm>
        </p:spPr>
        <p:txBody>
          <a:bodyPr/>
          <a:lstStyle/>
          <a:p>
            <a:pPr eaLnBrk="1" hangingPunct="1"/>
            <a:r>
              <a:rPr lang="en-US" altLang="zh-CN" smtClean="0"/>
              <a:t>Windows</a:t>
            </a:r>
            <a:r>
              <a:rPr lang="zh-CN" altLang="en-US" smtClean="0"/>
              <a:t>简介</a:t>
            </a:r>
          </a:p>
        </p:txBody>
      </p:sp>
      <p:sp>
        <p:nvSpPr>
          <p:cNvPr id="7172" name="Rectangle 3"/>
          <p:cNvSpPr>
            <a:spLocks noGrp="1" noChangeArrowheads="1"/>
          </p:cNvSpPr>
          <p:nvPr>
            <p:ph type="body" idx="1"/>
          </p:nvPr>
        </p:nvSpPr>
        <p:spPr>
          <a:xfrm>
            <a:off x="677334" y="1337094"/>
            <a:ext cx="8316764" cy="2650290"/>
          </a:xfrm>
        </p:spPr>
        <p:txBody>
          <a:bodyPr>
            <a:normAutofit/>
          </a:bodyPr>
          <a:lstStyle/>
          <a:p>
            <a:pPr eaLnBrk="1" hangingPunct="1"/>
            <a:r>
              <a:rPr lang="zh-CN" altLang="en-US" sz="3600" smtClean="0"/>
              <a:t>窗体程序特点</a:t>
            </a:r>
          </a:p>
          <a:p>
            <a:pPr eaLnBrk="1" hangingPunct="1"/>
            <a:r>
              <a:rPr lang="zh-CN" altLang="en-US" sz="3600" smtClean="0"/>
              <a:t>消息驱动的可视化界面，支持鼠标键盘，实时响应。</a:t>
            </a:r>
          </a:p>
          <a:p>
            <a:pPr eaLnBrk="1" hangingPunct="1"/>
            <a:r>
              <a:rPr lang="zh-CN" altLang="en-US" sz="3600" smtClean="0"/>
              <a:t>如何实现？</a:t>
            </a:r>
          </a:p>
        </p:txBody>
      </p:sp>
    </p:spTree>
    <p:extLst>
      <p:ext uri="{BB962C8B-B14F-4D97-AF65-F5344CB8AC3E}">
        <p14:creationId xmlns:p14="http://schemas.microsoft.com/office/powerpoint/2010/main" val="30520763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xfrm>
            <a:off x="677333" y="5988200"/>
            <a:ext cx="1582787"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2531" name="Rectangle 2"/>
          <p:cNvSpPr>
            <a:spLocks noGrp="1" noChangeArrowheads="1"/>
          </p:cNvSpPr>
          <p:nvPr>
            <p:ph type="title"/>
          </p:nvPr>
        </p:nvSpPr>
        <p:spPr>
          <a:xfrm>
            <a:off x="159749" y="126521"/>
            <a:ext cx="4308734" cy="796506"/>
          </a:xfrm>
        </p:spPr>
        <p:txBody>
          <a:bodyPr/>
          <a:lstStyle/>
          <a:p>
            <a:pPr eaLnBrk="1" hangingPunct="1"/>
            <a:r>
              <a:rPr lang="zh-CN" altLang="en-US" smtClean="0"/>
              <a:t>窗体自定义消息处理</a:t>
            </a:r>
          </a:p>
        </p:txBody>
      </p:sp>
      <p:sp>
        <p:nvSpPr>
          <p:cNvPr id="22532" name="Rectangle 3"/>
          <p:cNvSpPr>
            <a:spLocks noGrp="1" noChangeArrowheads="1"/>
          </p:cNvSpPr>
          <p:nvPr>
            <p:ph type="body" idx="1"/>
          </p:nvPr>
        </p:nvSpPr>
        <p:spPr>
          <a:xfrm>
            <a:off x="677334" y="923027"/>
            <a:ext cx="8621941" cy="445123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机器执行工作任务的同时，窗体以异步方式响应用户的输入，也可异步对结果显示，程序的响应性可用性较高。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9501800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9155" name="Rectangle 2"/>
          <p:cNvSpPr>
            <a:spLocks noGrp="1" noChangeArrowheads="1"/>
          </p:cNvSpPr>
          <p:nvPr>
            <p:ph type="title"/>
          </p:nvPr>
        </p:nvSpPr>
        <p:spPr>
          <a:xfrm>
            <a:off x="194255" y="161026"/>
            <a:ext cx="3998183" cy="753374"/>
          </a:xfrm>
        </p:spPr>
        <p:txBody>
          <a:bodyPr/>
          <a:lstStyle/>
          <a:p>
            <a:pPr eaLnBrk="1" hangingPunct="1"/>
            <a:r>
              <a:rPr lang="zh-CN" altLang="en-US" smtClean="0"/>
              <a:t>线程间同步与通信</a:t>
            </a:r>
          </a:p>
        </p:txBody>
      </p:sp>
      <p:sp>
        <p:nvSpPr>
          <p:cNvPr id="49156" name="Rectangle 3"/>
          <p:cNvSpPr>
            <a:spLocks noGrp="1" noChangeArrowheads="1"/>
          </p:cNvSpPr>
          <p:nvPr>
            <p:ph type="body" idx="1"/>
          </p:nvPr>
        </p:nvSpPr>
        <p:spPr>
          <a:xfrm>
            <a:off x="539311" y="987396"/>
            <a:ext cx="4234570" cy="2919586"/>
          </a:xfrm>
        </p:spPr>
        <p:txBody>
          <a:bodyPr>
            <a:noAutofit/>
          </a:bodyPr>
          <a:lstStyle/>
          <a:p>
            <a:pPr eaLnBrk="1" hangingPunct="1"/>
            <a:r>
              <a:rPr lang="zh-CN" altLang="en-US" sz="2800" smtClean="0">
                <a:latin typeface="微软雅黑" panose="020B0503020204020204" pitchFamily="34" charset="-122"/>
                <a:ea typeface="微软雅黑" panose="020B0503020204020204" pitchFamily="34" charset="-122"/>
              </a:rPr>
              <a:t>线程向窗体发送消息</a:t>
            </a:r>
          </a:p>
          <a:p>
            <a:pPr lvl="1" eaLnBrk="1" hangingPunct="1"/>
            <a:r>
              <a:rPr lang="en-US" altLang="zh-CN" sz="2800" smtClean="0">
                <a:latin typeface="微软雅黑" panose="020B0503020204020204" pitchFamily="34" charset="-122"/>
                <a:ea typeface="微软雅黑" panose="020B0503020204020204" pitchFamily="34" charset="-122"/>
              </a:rPr>
              <a:t>SendMessage</a:t>
            </a:r>
          </a:p>
          <a:p>
            <a:pPr eaLnBrk="1" hangingPunct="1"/>
            <a:r>
              <a:rPr lang="zh-CN" altLang="en-US" sz="2800" smtClean="0">
                <a:latin typeface="微软雅黑" panose="020B0503020204020204" pitchFamily="34" charset="-122"/>
                <a:ea typeface="微软雅黑" panose="020B0503020204020204" pitchFamily="34" charset="-122"/>
              </a:rPr>
              <a:t>窗体接收消息</a:t>
            </a:r>
          </a:p>
          <a:p>
            <a:pPr lvl="1" eaLnBrk="1" hangingPunct="1"/>
            <a:r>
              <a:rPr lang="zh-CN" altLang="en-US" sz="2800" smtClean="0">
                <a:latin typeface="微软雅黑" panose="020B0503020204020204" pitchFamily="34" charset="-122"/>
                <a:ea typeface="微软雅黑" panose="020B0503020204020204" pitchFamily="34" charset="-122"/>
              </a:rPr>
              <a:t>对消息处理重载</a:t>
            </a:r>
          </a:p>
        </p:txBody>
      </p:sp>
    </p:spTree>
    <p:extLst>
      <p:ext uri="{BB962C8B-B14F-4D97-AF65-F5344CB8AC3E}">
        <p14:creationId xmlns:p14="http://schemas.microsoft.com/office/powerpoint/2010/main" val="15737862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68" y="136107"/>
            <a:ext cx="2548945" cy="831011"/>
          </a:xfrm>
        </p:spPr>
        <p:txBody>
          <a:bodyPr/>
          <a:lstStyle/>
          <a:p>
            <a:r>
              <a:rPr lang="zh-CN" altLang="en-US" dirty="0" smtClean="0"/>
              <a:t>线程间通信</a:t>
            </a:r>
            <a:endParaRPr lang="zh-CN" altLang="en-US" dirty="0"/>
          </a:p>
        </p:txBody>
      </p:sp>
      <p:sp>
        <p:nvSpPr>
          <p:cNvPr id="4" name="页脚占位符 3"/>
          <p:cNvSpPr>
            <a:spLocks noGrp="1"/>
          </p:cNvSpPr>
          <p:nvPr>
            <p:ph type="ftr" sz="quarter" idx="11"/>
          </p:nvPr>
        </p:nvSpPr>
        <p:spPr>
          <a:xfrm>
            <a:off x="4576192" y="6375022"/>
            <a:ext cx="2895600" cy="457200"/>
          </a:xfrm>
        </p:spPr>
        <p:txBody>
          <a:bodyPr/>
          <a:lstStyle/>
          <a:p>
            <a:pPr>
              <a:defRPr/>
            </a:pPr>
            <a:r>
              <a:rPr lang="en-US" altLang="zh-CN" dirty="0" smtClean="0"/>
              <a:t>Windows</a:t>
            </a:r>
            <a:r>
              <a:rPr lang="zh-CN" altLang="en-US" dirty="0" smtClean="0"/>
              <a:t>程序设计</a:t>
            </a:r>
            <a:r>
              <a:rPr lang="en-US" altLang="zh-CN" dirty="0" smtClean="0"/>
              <a:t>via .NET</a:t>
            </a:r>
            <a:endParaRPr lang="zh-CN" altLang="en-US" dirty="0"/>
          </a:p>
        </p:txBody>
      </p:sp>
      <p:sp>
        <p:nvSpPr>
          <p:cNvPr id="5" name="圆角矩形 4"/>
          <p:cNvSpPr/>
          <p:nvPr/>
        </p:nvSpPr>
        <p:spPr bwMode="auto">
          <a:xfrm>
            <a:off x="597744" y="978554"/>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3827255" y="967118"/>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1461840" y="1626625"/>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1445992" y="1164962"/>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1484050" y="2562730"/>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2317222" y="2125474"/>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7019470" y="903130"/>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4773842" y="2562730"/>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5584793" y="2125474"/>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4713561" y="1597451"/>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5576869" y="1041852"/>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4713561" y="3625235"/>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824864" y="3725445"/>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anose="020B0503020204020204" pitchFamily="34" charset="-122"/>
                <a:ea typeface="微软雅黑" panose="020B0503020204020204" pitchFamily="34" charset="-122"/>
              </a:rPr>
              <a:t>发</a:t>
            </a:r>
            <a:endParaRPr lang="zh-CN" altLang="en-US" sz="2800">
              <a:latin typeface="微软雅黑" panose="020B0503020204020204" pitchFamily="34" charset="-122"/>
              <a:ea typeface="微软雅黑" panose="020B0503020204020204" pitchFamily="34" charset="-122"/>
            </a:endParaRPr>
          </a:p>
        </p:txBody>
      </p:sp>
      <p:sp>
        <p:nvSpPr>
          <p:cNvPr id="20" name="燕尾形箭头 19"/>
          <p:cNvSpPr/>
          <p:nvPr/>
        </p:nvSpPr>
        <p:spPr>
          <a:xfrm rot="3119833">
            <a:off x="5210368" y="4674051"/>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220838" y="5391488"/>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收</a:t>
            </a:r>
            <a:endParaRPr lang="zh-CN" altLang="en-US" sz="3200">
              <a:latin typeface="微软雅黑" panose="020B0503020204020204" pitchFamily="34" charset="-122"/>
              <a:ea typeface="微软雅黑" panose="020B0503020204020204" pitchFamily="34" charset="-122"/>
            </a:endParaRPr>
          </a:p>
        </p:txBody>
      </p:sp>
      <p:sp>
        <p:nvSpPr>
          <p:cNvPr id="23" name="圆角矩形 22"/>
          <p:cNvSpPr/>
          <p:nvPr/>
        </p:nvSpPr>
        <p:spPr>
          <a:xfrm>
            <a:off x="5907658" y="4342636"/>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信息</a:t>
            </a:r>
            <a:endParaRPr lang="zh-CN" altLang="en-US" sz="2000">
              <a:latin typeface="微软雅黑" panose="020B0503020204020204" pitchFamily="34" charset="-122"/>
              <a:ea typeface="微软雅黑" panose="020B0503020204020204" pitchFamily="34" charset="-122"/>
            </a:endParaRPr>
          </a:p>
        </p:txBody>
      </p:sp>
      <p:sp>
        <p:nvSpPr>
          <p:cNvPr id="24" name="文本框 23"/>
          <p:cNvSpPr txBox="1"/>
          <p:nvPr/>
        </p:nvSpPr>
        <p:spPr>
          <a:xfrm>
            <a:off x="446280" y="3723103"/>
            <a:ext cx="3863073" cy="1077218"/>
          </a:xfrm>
          <a:prstGeom prst="rect">
            <a:avLst/>
          </a:prstGeom>
          <a:noFill/>
        </p:spPr>
        <p:txBody>
          <a:bodyPr wrap="square" rtlCol="0">
            <a:spAutoFit/>
          </a:bodyPr>
          <a:lstStyle/>
          <a:p>
            <a:r>
              <a:rPr lang="zh-CN" altLang="en-US" sz="3200" smtClean="0">
                <a:latin typeface="微软雅黑" panose="020B0503020204020204" pitchFamily="34" charset="-122"/>
                <a:ea typeface="微软雅黑" panose="020B0503020204020204" pitchFamily="34" charset="-122"/>
              </a:rPr>
              <a:t>一次成功的通信包括：发送，接收，信息</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1138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0179" name="Rectangle 2"/>
          <p:cNvSpPr>
            <a:spLocks noGrp="1" noChangeArrowheads="1"/>
          </p:cNvSpPr>
          <p:nvPr>
            <p:ph type="title"/>
          </p:nvPr>
        </p:nvSpPr>
        <p:spPr>
          <a:xfrm>
            <a:off x="228760" y="161027"/>
            <a:ext cx="3066530" cy="684362"/>
          </a:xfrm>
        </p:spPr>
        <p:txBody>
          <a:bodyPr/>
          <a:lstStyle/>
          <a:p>
            <a:pPr eaLnBrk="1" hangingPunct="1"/>
            <a:r>
              <a:rPr lang="en-US" altLang="zh-CN" smtClean="0"/>
              <a:t>SendMessage</a:t>
            </a:r>
          </a:p>
        </p:txBody>
      </p:sp>
      <p:sp>
        <p:nvSpPr>
          <p:cNvPr id="50180" name="Rectangle 3"/>
          <p:cNvSpPr>
            <a:spLocks noGrp="1" noChangeArrowheads="1"/>
          </p:cNvSpPr>
          <p:nvPr>
            <p:ph type="body" idx="1"/>
          </p:nvPr>
        </p:nvSpPr>
        <p:spPr>
          <a:xfrm>
            <a:off x="394809" y="981163"/>
            <a:ext cx="4970821" cy="2279622"/>
          </a:xfrm>
        </p:spPr>
        <p:txBody>
          <a:bodyPr>
            <a:normAutofit/>
          </a:bodyPr>
          <a:lstStyle/>
          <a:p>
            <a:pPr eaLnBrk="1" hangingPunct="1">
              <a:lnSpc>
                <a:spcPct val="125000"/>
              </a:lnSpc>
              <a:spcBef>
                <a:spcPts val="600"/>
              </a:spcBef>
            </a:pPr>
            <a:r>
              <a:rPr lang="en-US" altLang="zh-CN" sz="2000" noProof="1" smtClean="0">
                <a:latin typeface="微软雅黑" panose="020B0503020204020204" pitchFamily="34" charset="-122"/>
                <a:ea typeface="微软雅黑" panose="020B0503020204020204" pitchFamily="34" charset="-122"/>
              </a:rPr>
              <a:t>SendMessage(</a:t>
            </a: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main_wnd_handle,</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目标</a:t>
            </a:r>
            <a:r>
              <a:rPr lang="zh-CN"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
            </a:r>
            <a:br>
              <a:rPr lang="zh-CN" altLang="en-US" sz="200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BEGIN_LISTEN,</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消息值，自定义常量</a:t>
            </a:r>
            <a:r>
              <a:rPr lang="zh-CN"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
            </a:r>
            <a:br>
              <a:rPr lang="zh-CN" altLang="en-US" sz="2000" smtClean="0">
                <a:latin typeface="微软雅黑" panose="020B0503020204020204" pitchFamily="34" charset="-122"/>
                <a:ea typeface="微软雅黑" panose="020B0503020204020204" pitchFamily="34" charset="-122"/>
              </a:rPr>
            </a:br>
            <a:r>
              <a:rPr lang="zh-CN" altLang="zh-CN" sz="2000" noProof="1" smtClean="0">
                <a:latin typeface="微软雅黑" panose="020B0503020204020204" pitchFamily="34" charset="-122"/>
                <a:ea typeface="微软雅黑" panose="020B0503020204020204" pitchFamily="34" charset="-122"/>
              </a:rPr>
              <a:t>100,</a:t>
            </a: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消息参数</a:t>
            </a:r>
            <a:r>
              <a:rPr lang="en-US" altLang="zh-CN" sz="2000" smtClean="0">
                <a:latin typeface="微软雅黑" panose="020B0503020204020204" pitchFamily="34" charset="-122"/>
                <a:ea typeface="微软雅黑" panose="020B0503020204020204" pitchFamily="34" charset="-122"/>
              </a:rPr>
              <a:t>1</a:t>
            </a:r>
            <a:r>
              <a:rPr lang="en-US" altLang="zh-CN" sz="2000" noProof="1"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smtClean="0">
                <a:latin typeface="微软雅黑" panose="020B0503020204020204" pitchFamily="34" charset="-122"/>
                <a:ea typeface="微软雅黑" panose="020B0503020204020204" pitchFamily="34" charset="-122"/>
              </a:rPr>
              <a:t> </a:t>
            </a:r>
            <a:r>
              <a:rPr lang="en-US" altLang="zh-CN" sz="2000" noProof="1" smtClean="0">
                <a:latin typeface="微软雅黑" panose="020B0503020204020204" pitchFamily="34" charset="-122"/>
                <a:ea typeface="微软雅黑" panose="020B0503020204020204" pitchFamily="34" charset="-122"/>
              </a:rPr>
              <a:t>200); </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消息参数</a:t>
            </a:r>
            <a:r>
              <a:rPr lang="en-US" altLang="zh-CN" sz="2000" smtClean="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582432" y="3396558"/>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4596059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1203" name="Rectangle 2"/>
          <p:cNvSpPr>
            <a:spLocks noGrp="1" noChangeArrowheads="1"/>
          </p:cNvSpPr>
          <p:nvPr>
            <p:ph type="title"/>
          </p:nvPr>
        </p:nvSpPr>
        <p:spPr>
          <a:xfrm>
            <a:off x="194255" y="161027"/>
            <a:ext cx="3101036" cy="727494"/>
          </a:xfrm>
        </p:spPr>
        <p:txBody>
          <a:bodyPr/>
          <a:lstStyle/>
          <a:p>
            <a:pPr eaLnBrk="1" hangingPunct="1"/>
            <a:r>
              <a:rPr lang="zh-CN" altLang="en-US" smtClean="0"/>
              <a:t>消息常量定义</a:t>
            </a:r>
          </a:p>
        </p:txBody>
      </p:sp>
      <p:sp>
        <p:nvSpPr>
          <p:cNvPr id="51204" name="Rectangle 3"/>
          <p:cNvSpPr>
            <a:spLocks noGrp="1" noChangeArrowheads="1"/>
          </p:cNvSpPr>
          <p:nvPr>
            <p:ph type="body" idx="1"/>
          </p:nvPr>
        </p:nvSpPr>
        <p:spPr>
          <a:xfrm>
            <a:off x="442822" y="888521"/>
            <a:ext cx="5509404" cy="1104181"/>
          </a:xfrm>
        </p:spPr>
        <p:txBody>
          <a:bodyPr>
            <a:normAutofit/>
          </a:bodyPr>
          <a:lstStyle/>
          <a:p>
            <a:pPr eaLnBrk="1" hangingPunct="1"/>
            <a:r>
              <a:rPr lang="en-US" altLang="zh-CN" sz="2000" noProof="1" smtClean="0">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smtClean="0">
                <a:latin typeface="微软雅黑" panose="020B0503020204020204" pitchFamily="34" charset="-122"/>
                <a:ea typeface="微软雅黑" panose="020B0503020204020204" pitchFamily="34" charset="-122"/>
              </a:rPr>
              <a:t>public const int END_LISTEN = 0x501;</a:t>
            </a:r>
            <a:endParaRPr lang="en-US" altLang="zh-CN" sz="2000" smtClean="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580845" y="1992702"/>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自定义常量可以在窗体和线程间共享，根据</a:t>
            </a:r>
            <a:r>
              <a:rPr lang="en-US" altLang="zh-CN" sz="240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38367395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p:cNvSpPr>
            <a:spLocks noGrp="1"/>
          </p:cNvSpPr>
          <p:nvPr>
            <p:ph type="ftr" sz="quarter" idx="11"/>
          </p:nvPr>
        </p:nvSpPr>
        <p:spPr>
          <a:xfrm>
            <a:off x="849863" y="6341339"/>
            <a:ext cx="1513775"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2227" name="Rectangle 2"/>
          <p:cNvSpPr>
            <a:spLocks noGrp="1" noChangeArrowheads="1"/>
          </p:cNvSpPr>
          <p:nvPr>
            <p:ph type="title"/>
          </p:nvPr>
        </p:nvSpPr>
        <p:spPr>
          <a:xfrm>
            <a:off x="131433" y="180288"/>
            <a:ext cx="3025835" cy="665101"/>
          </a:xfrm>
        </p:spPr>
        <p:txBody>
          <a:bodyPr/>
          <a:lstStyle/>
          <a:p>
            <a:pPr eaLnBrk="1" hangingPunct="1"/>
            <a:r>
              <a:rPr lang="zh-CN" altLang="en-US" smtClean="0"/>
              <a:t>窗体接收消息</a:t>
            </a:r>
          </a:p>
        </p:txBody>
      </p:sp>
      <p:sp>
        <p:nvSpPr>
          <p:cNvPr id="52228" name="Rectangle 3"/>
          <p:cNvSpPr>
            <a:spLocks noGrp="1" noChangeArrowheads="1"/>
          </p:cNvSpPr>
          <p:nvPr>
            <p:ph type="body" idx="1"/>
          </p:nvPr>
        </p:nvSpPr>
        <p:spPr>
          <a:xfrm>
            <a:off x="789467" y="779551"/>
            <a:ext cx="8064500" cy="5327650"/>
          </a:xfrm>
        </p:spPr>
        <p:txBody>
          <a:bodyPr>
            <a:normAutofit fontScale="92500" lnSpcReduction="10000"/>
          </a:bodyPr>
          <a:lstStyle/>
          <a:p>
            <a:pPr eaLnBrk="1" hangingPunct="1">
              <a:lnSpc>
                <a:spcPct val="90000"/>
              </a:lnSpc>
            </a:pPr>
            <a:r>
              <a:rPr lang="zh-CN" altLang="en-US" sz="2400"/>
              <a:t>窗体具有消息循环，消息匹配反复调用回调函数</a:t>
            </a:r>
          </a:p>
          <a:p>
            <a:pPr eaLnBrk="1" hangingPunct="1">
              <a:lnSpc>
                <a:spcPct val="90000"/>
              </a:lnSpc>
            </a:pPr>
            <a:r>
              <a:rPr lang="zh-CN" altLang="en-US" sz="2400"/>
              <a:t>对回调函数进行添加在</a:t>
            </a:r>
            <a:r>
              <a:rPr lang="en-US" altLang="zh-CN" sz="2400"/>
              <a:t>C#</a:t>
            </a:r>
            <a:r>
              <a:rPr lang="zh-CN" altLang="en-US" sz="2400"/>
              <a:t>中说法叫</a:t>
            </a:r>
            <a:r>
              <a:rPr lang="en-US" altLang="zh-CN" sz="2400"/>
              <a:t>override</a:t>
            </a:r>
          </a:p>
          <a:p>
            <a:pPr eaLnBrk="1" hangingPunct="1">
              <a:lnSpc>
                <a:spcPct val="90000"/>
              </a:lnSpc>
            </a:pPr>
            <a:r>
              <a:rPr lang="zh-CN" altLang="en-US" sz="2400"/>
              <a:t>形式</a:t>
            </a:r>
          </a:p>
          <a:p>
            <a:pPr lvl="1" eaLnBrk="1" hangingPunct="1">
              <a:lnSpc>
                <a:spcPct val="90000"/>
              </a:lnSpc>
            </a:pPr>
            <a:r>
              <a:rPr lang="en-US" altLang="zh-CN" sz="2000" noProof="1"/>
              <a:t>protected override void DefWndProc</a:t>
            </a:r>
            <a:endParaRPr lang="en-US" altLang="zh-CN" sz="2000"/>
          </a:p>
          <a:p>
            <a:pPr eaLnBrk="1" hangingPunct="1">
              <a:lnSpc>
                <a:spcPct val="90000"/>
              </a:lnSpc>
            </a:pPr>
            <a:r>
              <a:rPr lang="zh-CN" altLang="en-US" sz="2400"/>
              <a:t>其它消息窗体仍在响应</a:t>
            </a:r>
          </a:p>
          <a:p>
            <a:pPr eaLnBrk="1" hangingPunct="1">
              <a:lnSpc>
                <a:spcPct val="90000"/>
              </a:lnSpc>
            </a:pPr>
            <a:r>
              <a:rPr lang="zh-CN" altLang="en-US" sz="240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a:p>
          <a:p>
            <a:pPr lvl="1" eaLnBrk="1" hangingPunct="1">
              <a:lnSpc>
                <a:spcPct val="90000"/>
              </a:lnSpc>
            </a:pPr>
            <a:r>
              <a:rPr lang="en-US" altLang="zh-CN" sz="2000"/>
              <a:t>            }</a:t>
            </a:r>
          </a:p>
        </p:txBody>
      </p:sp>
    </p:spTree>
    <p:extLst>
      <p:ext uri="{BB962C8B-B14F-4D97-AF65-F5344CB8AC3E}">
        <p14:creationId xmlns:p14="http://schemas.microsoft.com/office/powerpoint/2010/main" val="2012921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3829533" y="3553125"/>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1873902" y="169837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2389517" y="2403879"/>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86513" y="1671357"/>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3174312" y="90577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3843903" y="186571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21352" y="104088"/>
            <a:ext cx="3422551" cy="675736"/>
          </a:xfrm>
        </p:spPr>
        <p:txBody>
          <a:bodyPr>
            <a:normAutofit/>
          </a:bodyPr>
          <a:lstStyle/>
          <a:p>
            <a:r>
              <a:rPr lang="zh-CN" altLang="en-US" smtClean="0"/>
              <a:t>线程间同步模式</a:t>
            </a:r>
            <a:endParaRPr lang="zh-CN" altLang="en-US" dirty="0"/>
          </a:p>
        </p:txBody>
      </p:sp>
      <p:sp>
        <p:nvSpPr>
          <p:cNvPr id="4" name="页脚占位符 3"/>
          <p:cNvSpPr>
            <a:spLocks noGrp="1"/>
          </p:cNvSpPr>
          <p:nvPr>
            <p:ph type="ftr" sz="quarter" idx="11"/>
          </p:nvPr>
        </p:nvSpPr>
        <p:spPr>
          <a:xfrm>
            <a:off x="4576192" y="6375022"/>
            <a:ext cx="2895600" cy="457200"/>
          </a:xfrm>
        </p:spPr>
        <p:txBody>
          <a:bodyPr/>
          <a:lstStyle/>
          <a:p>
            <a:pPr>
              <a:defRPr/>
            </a:pPr>
            <a:r>
              <a:rPr lang="en-US" altLang="zh-CN" dirty="0" smtClean="0"/>
              <a:t>Windows</a:t>
            </a:r>
            <a:r>
              <a:rPr lang="zh-CN" altLang="en-US" dirty="0" smtClean="0"/>
              <a:t>程序设计</a:t>
            </a:r>
            <a:r>
              <a:rPr lang="en-US" altLang="zh-CN" dirty="0" smtClean="0"/>
              <a:t>via .NET</a:t>
            </a:r>
            <a:endParaRPr lang="zh-CN" altLang="en-US" dirty="0"/>
          </a:p>
        </p:txBody>
      </p:sp>
      <p:sp>
        <p:nvSpPr>
          <p:cNvPr id="21" name="圆角矩形 20"/>
          <p:cNvSpPr/>
          <p:nvPr/>
        </p:nvSpPr>
        <p:spPr>
          <a:xfrm>
            <a:off x="4955463" y="134248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6911045" y="191245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5275899" y="446454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1490667" y="155519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6142197" y="179903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4944197" y="366033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3295395" y="183912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5275829" y="313046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42197" y="252251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3295395" y="244100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3579557" y="311433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272445" y="366033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3295395" y="134248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3791141" y="932247"/>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2872595" y="2929393"/>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2" name="圆角矩形 41"/>
          <p:cNvSpPr/>
          <p:nvPr/>
        </p:nvSpPr>
        <p:spPr>
          <a:xfrm>
            <a:off x="3605859" y="4115104"/>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0" name="文本框 39"/>
          <p:cNvSpPr txBox="1"/>
          <p:nvPr/>
        </p:nvSpPr>
        <p:spPr>
          <a:xfrm>
            <a:off x="2579215" y="3606964"/>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这个怎么做？</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34180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8675" name="Rectangle 2"/>
          <p:cNvSpPr>
            <a:spLocks noGrp="1" noChangeArrowheads="1"/>
          </p:cNvSpPr>
          <p:nvPr>
            <p:ph type="title"/>
          </p:nvPr>
        </p:nvSpPr>
        <p:spPr>
          <a:xfrm>
            <a:off x="159749" y="92015"/>
            <a:ext cx="5619949" cy="787879"/>
          </a:xfrm>
        </p:spPr>
        <p:txBody>
          <a:bodyPr/>
          <a:lstStyle/>
          <a:p>
            <a:pPr eaLnBrk="1" hangingPunct="1"/>
            <a:r>
              <a:rPr lang="zh-CN" altLang="en-US" smtClean="0"/>
              <a:t>重载的窗体消息处理函数</a:t>
            </a:r>
          </a:p>
        </p:txBody>
      </p:sp>
      <p:sp>
        <p:nvSpPr>
          <p:cNvPr id="28676" name="Rectangle 3"/>
          <p:cNvSpPr>
            <a:spLocks noGrp="1" noChangeArrowheads="1"/>
          </p:cNvSpPr>
          <p:nvPr>
            <p:ph type="body" idx="1"/>
          </p:nvPr>
        </p:nvSpPr>
        <p:spPr>
          <a:xfrm>
            <a:off x="539312" y="780362"/>
            <a:ext cx="8596668" cy="3880773"/>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线程要显示信息到窗体界面上</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线程不能直接引用窗体控件名方式</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线程发送自定义消息到窗体</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窗体必须对自定义消息进行匹配</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重载的窗体消息处理函数</a:t>
            </a:r>
          </a:p>
        </p:txBody>
      </p:sp>
    </p:spTree>
    <p:extLst>
      <p:ext uri="{BB962C8B-B14F-4D97-AF65-F5344CB8AC3E}">
        <p14:creationId xmlns:p14="http://schemas.microsoft.com/office/powerpoint/2010/main" val="20177502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6867" name="Rectangle 2"/>
          <p:cNvSpPr>
            <a:spLocks noGrp="1" noChangeArrowheads="1"/>
          </p:cNvSpPr>
          <p:nvPr>
            <p:ph type="title"/>
          </p:nvPr>
        </p:nvSpPr>
        <p:spPr>
          <a:xfrm>
            <a:off x="159749" y="126521"/>
            <a:ext cx="4688296" cy="684362"/>
          </a:xfrm>
        </p:spPr>
        <p:txBody>
          <a:bodyPr/>
          <a:lstStyle/>
          <a:p>
            <a:pPr eaLnBrk="1" hangingPunct="1"/>
            <a:r>
              <a:rPr lang="zh-CN" altLang="en-US" smtClean="0"/>
              <a:t>窗体自定义消息处理</a:t>
            </a:r>
          </a:p>
        </p:txBody>
      </p:sp>
      <p:sp>
        <p:nvSpPr>
          <p:cNvPr id="36868" name="Rectangle 3"/>
          <p:cNvSpPr>
            <a:spLocks noGrp="1" noChangeArrowheads="1"/>
          </p:cNvSpPr>
          <p:nvPr>
            <p:ph type="body" idx="1"/>
          </p:nvPr>
        </p:nvSpPr>
        <p:spPr>
          <a:xfrm>
            <a:off x="409904" y="1236453"/>
            <a:ext cx="9264407" cy="2565109"/>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线程需要安全地与窗体界面及时有效交互</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工作线程不能直接访问窗体控件</a:t>
            </a:r>
          </a:p>
          <a:p>
            <a:pPr eaLnBrk="1" hangingPunct="1"/>
            <a:endParaRPr lang="en-US" altLang="zh-CN" smtClean="0"/>
          </a:p>
        </p:txBody>
      </p:sp>
    </p:spTree>
    <p:extLst>
      <p:ext uri="{BB962C8B-B14F-4D97-AF65-F5344CB8AC3E}">
        <p14:creationId xmlns:p14="http://schemas.microsoft.com/office/powerpoint/2010/main" val="3211825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7891" name="Rectangle 2"/>
          <p:cNvSpPr>
            <a:spLocks noGrp="1" noChangeArrowheads="1"/>
          </p:cNvSpPr>
          <p:nvPr>
            <p:ph type="title"/>
          </p:nvPr>
        </p:nvSpPr>
        <p:spPr>
          <a:xfrm>
            <a:off x="317570" y="309797"/>
            <a:ext cx="4494273" cy="722854"/>
          </a:xfrm>
        </p:spPr>
        <p:txBody>
          <a:bodyPr/>
          <a:lstStyle/>
          <a:p>
            <a:pPr eaLnBrk="1" hangingPunct="1"/>
            <a:r>
              <a:rPr lang="zh-CN" altLang="en-US" smtClean="0"/>
              <a:t>自定义消息应用流程</a:t>
            </a:r>
          </a:p>
        </p:txBody>
      </p:sp>
      <p:sp>
        <p:nvSpPr>
          <p:cNvPr id="37892" name="Rectangle 3"/>
          <p:cNvSpPr>
            <a:spLocks noGrp="1" noChangeArrowheads="1"/>
          </p:cNvSpPr>
          <p:nvPr>
            <p:ph type="body" idx="1"/>
          </p:nvPr>
        </p:nvSpPr>
        <p:spPr>
          <a:xfrm>
            <a:off x="953380" y="1332454"/>
            <a:ext cx="5240386" cy="2385532"/>
          </a:xfrm>
        </p:spPr>
        <p:txBody>
          <a:bodyPr>
            <a:normAutofit/>
          </a:bodyPr>
          <a:lstStyle/>
          <a:p>
            <a:pPr eaLnBrk="1" hangingPunct="1"/>
            <a:r>
              <a:rPr lang="zh-CN" altLang="en-US" sz="2800" smtClean="0">
                <a:latin typeface="微软雅黑" panose="020B0503020204020204" pitchFamily="34" charset="-122"/>
                <a:ea typeface="微软雅黑" panose="020B0503020204020204" pitchFamily="34" charset="-122"/>
              </a:rPr>
              <a:t>系统定义消息值常量</a:t>
            </a:r>
          </a:p>
          <a:p>
            <a:pPr eaLnBrk="1" hangingPunct="1"/>
            <a:r>
              <a:rPr lang="zh-CN" altLang="en-US" sz="2800" smtClean="0">
                <a:latin typeface="微软雅黑" panose="020B0503020204020204" pitchFamily="34" charset="-122"/>
                <a:ea typeface="微软雅黑" panose="020B0503020204020204" pitchFamily="34" charset="-122"/>
              </a:rPr>
              <a:t>线程发送消息值到窗体对象</a:t>
            </a:r>
          </a:p>
          <a:p>
            <a:pPr eaLnBrk="1" hangingPunct="1"/>
            <a:r>
              <a:rPr lang="zh-CN" altLang="en-US" sz="2800" smtClean="0">
                <a:latin typeface="微软雅黑" panose="020B0503020204020204" pitchFamily="34" charset="-122"/>
                <a:ea typeface="微软雅黑" panose="020B0503020204020204" pitchFamily="34" charset="-122"/>
              </a:rPr>
              <a:t>窗体消息匹配</a:t>
            </a:r>
          </a:p>
          <a:p>
            <a:pPr eaLnBrk="1" hangingPunct="1"/>
            <a:r>
              <a:rPr lang="zh-CN" altLang="en-US" sz="2800" smtClean="0">
                <a:latin typeface="微软雅黑" panose="020B0503020204020204" pitchFamily="34" charset="-122"/>
                <a:ea typeface="微软雅黑" panose="020B0503020204020204" pitchFamily="34" charset="-122"/>
              </a:rPr>
              <a:t>执行相应任务，刷新显示等</a:t>
            </a:r>
          </a:p>
        </p:txBody>
      </p:sp>
    </p:spTree>
    <p:extLst>
      <p:ext uri="{BB962C8B-B14F-4D97-AF65-F5344CB8AC3E}">
        <p14:creationId xmlns:p14="http://schemas.microsoft.com/office/powerpoint/2010/main" val="1006417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Arial" panose="020B0604020202020204" pitchFamily="34" charset="0"/>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Arial" panose="020B0604020202020204" pitchFamily="34" charset="0"/>
              </a:rPr>
              <a:t>状态切换</a:t>
            </a:r>
          </a:p>
        </p:txBody>
      </p:sp>
      <p:sp>
        <p:nvSpPr>
          <p:cNvPr id="9222" name="AutoShape 5"/>
          <p:cNvSpPr>
            <a:spLocks noChangeArrowheads="1"/>
          </p:cNvSpPr>
          <p:nvPr/>
        </p:nvSpPr>
        <p:spPr bwMode="auto">
          <a:xfrm rot="-3541326">
            <a:off x="7068345" y="26011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3" name="Oval 5"/>
          <p:cNvSpPr>
            <a:spLocks noChangeArrowheads="1"/>
          </p:cNvSpPr>
          <p:nvPr/>
        </p:nvSpPr>
        <p:spPr bwMode="auto">
          <a:xfrm>
            <a:off x="1992314" y="4941888"/>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Arial" panose="020B0604020202020204" pitchFamily="34" charset="0"/>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ea typeface="华文新魏" panose="02010800040101010101" pitchFamily="2" charset="-122"/>
              </a:rPr>
              <a:t>窗体程序运行特点</a:t>
            </a:r>
          </a:p>
        </p:txBody>
      </p:sp>
      <p:sp>
        <p:nvSpPr>
          <p:cNvPr id="9226" name="AutoShape 5"/>
          <p:cNvSpPr>
            <a:spLocks noChangeArrowheads="1"/>
          </p:cNvSpPr>
          <p:nvPr/>
        </p:nvSpPr>
        <p:spPr bwMode="auto">
          <a:xfrm rot="2653978">
            <a:off x="7248526" y="422116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Arial" panose="020B0604020202020204" pitchFamily="34" charset="0"/>
              </a:rPr>
              <a:t>通信</a:t>
            </a:r>
          </a:p>
        </p:txBody>
      </p:sp>
      <p:sp>
        <p:nvSpPr>
          <p:cNvPr id="16" name="Rectangle 2"/>
          <p:cNvSpPr txBox="1">
            <a:spLocks noChangeArrowheads="1"/>
          </p:cNvSpPr>
          <p:nvPr/>
        </p:nvSpPr>
        <p:spPr>
          <a:xfrm>
            <a:off x="451910" y="454027"/>
            <a:ext cx="2980266" cy="727494"/>
          </a:xfrm>
          <a:prstGeom prst="rect">
            <a:avLst/>
          </a:prstGeom>
          <a:solidFill>
            <a:schemeClr val="accent2">
              <a:lumMod val="75000"/>
            </a:schemeClr>
          </a:solid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500"/>
              <a:t>窗体程序</a:t>
            </a:r>
            <a:r>
              <a:rPr lang="zh-CN" altLang="en-US" sz="2500" smtClean="0"/>
              <a:t>特点简介</a:t>
            </a:r>
            <a:endParaRPr lang="zh-CN" altLang="en-US" sz="2500"/>
          </a:p>
        </p:txBody>
      </p:sp>
    </p:spTree>
    <p:extLst>
      <p:ext uri="{BB962C8B-B14F-4D97-AF65-F5344CB8AC3E}">
        <p14:creationId xmlns:p14="http://schemas.microsoft.com/office/powerpoint/2010/main" val="321015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 calcmode="lin" valueType="num">
                                      <p:cBhvr additive="base">
                                        <p:cTn id="7" dur="1250" fill="hold"/>
                                        <p:tgtEl>
                                          <p:spTgt spid="9230"/>
                                        </p:tgtEl>
                                        <p:attrNameLst>
                                          <p:attrName>ppt_x</p:attrName>
                                        </p:attrNameLst>
                                      </p:cBhvr>
                                      <p:tavLst>
                                        <p:tav tm="0">
                                          <p:val>
                                            <p:strVal val="#ppt_x"/>
                                          </p:val>
                                        </p:tav>
                                        <p:tav tm="100000">
                                          <p:val>
                                            <p:strVal val="#ppt_x"/>
                                          </p:val>
                                        </p:tav>
                                      </p:tavLst>
                                    </p:anim>
                                    <p:anim calcmode="lin" valueType="num">
                                      <p:cBhvr additive="base">
                                        <p:cTn id="8" dur="1250" fill="hold"/>
                                        <p:tgtEl>
                                          <p:spTgt spid="92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ppt_x"/>
                                          </p:val>
                                        </p:tav>
                                        <p:tav tm="100000">
                                          <p:val>
                                            <p:strVal val="#ppt_x"/>
                                          </p:val>
                                        </p:tav>
                                      </p:tavLst>
                                    </p:anim>
                                    <p:anim calcmode="lin" valueType="num">
                                      <p:cBhvr additive="base">
                                        <p:cTn id="1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3011" name="Rectangle 2"/>
          <p:cNvSpPr>
            <a:spLocks noGrp="1" noChangeArrowheads="1"/>
          </p:cNvSpPr>
          <p:nvPr>
            <p:ph type="title"/>
          </p:nvPr>
        </p:nvSpPr>
        <p:spPr>
          <a:xfrm>
            <a:off x="159749" y="230038"/>
            <a:ext cx="4515768" cy="753374"/>
          </a:xfrm>
        </p:spPr>
        <p:txBody>
          <a:bodyPr/>
          <a:lstStyle/>
          <a:p>
            <a:pPr eaLnBrk="1" hangingPunct="1"/>
            <a:r>
              <a:rPr lang="en-US" altLang="zh-CN" smtClean="0"/>
              <a:t>C#</a:t>
            </a:r>
            <a:r>
              <a:rPr lang="zh-CN" altLang="en-US" smtClean="0"/>
              <a:t>调用</a:t>
            </a:r>
            <a:r>
              <a:rPr lang="en-US" altLang="zh-CN" smtClean="0"/>
              <a:t>SendMessage</a:t>
            </a:r>
          </a:p>
        </p:txBody>
      </p:sp>
      <p:sp>
        <p:nvSpPr>
          <p:cNvPr id="43012" name="Rectangle 3"/>
          <p:cNvSpPr>
            <a:spLocks noGrp="1" noChangeArrowheads="1"/>
          </p:cNvSpPr>
          <p:nvPr>
            <p:ph type="body" idx="1"/>
          </p:nvPr>
        </p:nvSpPr>
        <p:spPr>
          <a:xfrm>
            <a:off x="338468" y="1099237"/>
            <a:ext cx="8153400" cy="3457575"/>
          </a:xfrm>
        </p:spPr>
        <p:txBody>
          <a:bodyPr/>
          <a:lstStyle/>
          <a:p>
            <a:pPr eaLnBrk="1" hangingPunct="1"/>
            <a:r>
              <a:rPr lang="en-US" altLang="zh-CN" sz="2400"/>
              <a:t>[DllImport("User32.dll", EntryPoint = "SendMessage")]</a:t>
            </a:r>
          </a:p>
          <a:p>
            <a:pPr eaLnBrk="1" hangingPunct="1"/>
            <a:r>
              <a:rPr lang="en-US" altLang="zh-CN" sz="2400"/>
              <a:t>        private static extern int SendMessage(</a:t>
            </a:r>
          </a:p>
          <a:p>
            <a:pPr eaLnBrk="1" hangingPunct="1"/>
            <a:r>
              <a:rPr lang="en-US" altLang="zh-CN" sz="2400"/>
              <a:t>        IntPtr hWnd, // handle to destination window </a:t>
            </a:r>
          </a:p>
          <a:p>
            <a:pPr eaLnBrk="1" hangingPunct="1"/>
            <a:r>
              <a:rPr lang="en-US" altLang="zh-CN" sz="2400"/>
              <a:t>        int Msg, // message </a:t>
            </a:r>
          </a:p>
          <a:p>
            <a:pPr eaLnBrk="1" hangingPunct="1"/>
            <a:r>
              <a:rPr lang="en-US" altLang="zh-CN" sz="2400"/>
              <a:t>        int wParam, // first message parameter </a:t>
            </a:r>
          </a:p>
          <a:p>
            <a:pPr eaLnBrk="1" hangingPunct="1"/>
            <a:r>
              <a:rPr lang="en-US" altLang="zh-CN" sz="2400"/>
              <a:t>        int lParam // second message parameter </a:t>
            </a:r>
          </a:p>
          <a:p>
            <a:pPr eaLnBrk="1" hangingPunct="1"/>
            <a:r>
              <a:rPr lang="en-US" altLang="zh-CN" sz="2400"/>
              <a:t>        );</a:t>
            </a:r>
          </a:p>
        </p:txBody>
      </p:sp>
      <p:sp>
        <p:nvSpPr>
          <p:cNvPr id="43013" name="Text Box 4"/>
          <p:cNvSpPr txBox="1">
            <a:spLocks noChangeArrowheads="1"/>
          </p:cNvSpPr>
          <p:nvPr/>
        </p:nvSpPr>
        <p:spPr bwMode="auto">
          <a:xfrm>
            <a:off x="4999158" y="521747"/>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调用示例</a:t>
            </a:r>
          </a:p>
        </p:txBody>
      </p:sp>
    </p:spTree>
    <p:extLst>
      <p:ext uri="{BB962C8B-B14F-4D97-AF65-F5344CB8AC3E}">
        <p14:creationId xmlns:p14="http://schemas.microsoft.com/office/powerpoint/2010/main" val="20581821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6083" name="Rectangle 2"/>
          <p:cNvSpPr>
            <a:spLocks noGrp="1" noChangeArrowheads="1"/>
          </p:cNvSpPr>
          <p:nvPr>
            <p:ph type="title"/>
          </p:nvPr>
        </p:nvSpPr>
        <p:spPr/>
        <p:txBody>
          <a:bodyPr/>
          <a:lstStyle/>
          <a:p>
            <a:pPr eaLnBrk="1" hangingPunct="1"/>
            <a:r>
              <a:rPr lang="zh-CN" altLang="en-US" smtClean="0"/>
              <a:t>应用过程</a:t>
            </a:r>
          </a:p>
        </p:txBody>
      </p:sp>
      <p:sp>
        <p:nvSpPr>
          <p:cNvPr id="46084" name="Rectangle 3"/>
          <p:cNvSpPr>
            <a:spLocks noGrp="1" noChangeArrowheads="1"/>
          </p:cNvSpPr>
          <p:nvPr>
            <p:ph type="body" idx="1"/>
          </p:nvPr>
        </p:nvSpPr>
        <p:spPr>
          <a:xfrm>
            <a:off x="1119428" y="1508755"/>
            <a:ext cx="6411432" cy="2683683"/>
          </a:xfrm>
        </p:spPr>
        <p:txBody>
          <a:bodyPr>
            <a:noAutofit/>
          </a:bodyPr>
          <a:lstStyle/>
          <a:p>
            <a:pPr eaLnBrk="1" hangingPunct="1"/>
            <a:r>
              <a:rPr lang="zh-CN" altLang="en-US" sz="3200" smtClean="0"/>
              <a:t>线程与窗体约定消息常量</a:t>
            </a:r>
          </a:p>
          <a:p>
            <a:pPr eaLnBrk="1" hangingPunct="1"/>
            <a:r>
              <a:rPr lang="zh-CN" altLang="en-US" sz="3200" smtClean="0"/>
              <a:t>线程发送消息</a:t>
            </a:r>
          </a:p>
          <a:p>
            <a:pPr eaLnBrk="1" hangingPunct="1"/>
            <a:r>
              <a:rPr lang="zh-CN" altLang="en-US" sz="3200" smtClean="0"/>
              <a:t>窗体消息匹配</a:t>
            </a:r>
          </a:p>
          <a:p>
            <a:pPr eaLnBrk="1" hangingPunct="1"/>
            <a:r>
              <a:rPr lang="zh-CN" altLang="en-US" sz="3200" smtClean="0"/>
              <a:t>窗体控件属性修改</a:t>
            </a:r>
          </a:p>
        </p:txBody>
      </p:sp>
    </p:spTree>
    <p:extLst>
      <p:ext uri="{BB962C8B-B14F-4D97-AF65-F5344CB8AC3E}">
        <p14:creationId xmlns:p14="http://schemas.microsoft.com/office/powerpoint/2010/main" val="14617106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7107" name="Rectangle 2"/>
          <p:cNvSpPr>
            <a:spLocks noGrp="1" noChangeArrowheads="1"/>
          </p:cNvSpPr>
          <p:nvPr>
            <p:ph type="title"/>
          </p:nvPr>
        </p:nvSpPr>
        <p:spPr/>
        <p:txBody>
          <a:bodyPr/>
          <a:lstStyle/>
          <a:p>
            <a:pPr eaLnBrk="1" hangingPunct="1"/>
            <a:r>
              <a:rPr lang="zh-CN" altLang="en-US" smtClean="0"/>
              <a:t>代码示例</a:t>
            </a:r>
          </a:p>
        </p:txBody>
      </p:sp>
      <p:sp>
        <p:nvSpPr>
          <p:cNvPr id="47108" name="Rectangle 3"/>
          <p:cNvSpPr>
            <a:spLocks noGrp="1" noChangeArrowheads="1"/>
          </p:cNvSpPr>
          <p:nvPr>
            <p:ph type="body" idx="1"/>
          </p:nvPr>
        </p:nvSpPr>
        <p:spPr>
          <a:xfrm>
            <a:off x="677334" y="1539487"/>
            <a:ext cx="8596668" cy="3880773"/>
          </a:xfrm>
        </p:spPr>
        <p:txBody>
          <a:bodyPr>
            <a:normAutofit/>
          </a:bodyPr>
          <a:lstStyle/>
          <a:p>
            <a:pPr eaLnBrk="1" hangingPunct="1"/>
            <a:r>
              <a:rPr lang="zh-CN" altLang="en-US" sz="2800" smtClean="0"/>
              <a:t>消息常量定义</a:t>
            </a:r>
          </a:p>
          <a:p>
            <a:pPr eaLnBrk="1" hangingPunct="1"/>
            <a:r>
              <a:rPr lang="zh-CN" altLang="en-US" sz="2800" smtClean="0"/>
              <a:t>线程发送消息</a:t>
            </a:r>
          </a:p>
          <a:p>
            <a:pPr eaLnBrk="1" hangingPunct="1"/>
            <a:r>
              <a:rPr lang="zh-CN" altLang="en-US" sz="2800" smtClean="0"/>
              <a:t>窗体接收消息</a:t>
            </a:r>
          </a:p>
          <a:p>
            <a:pPr eaLnBrk="1" hangingPunct="1"/>
            <a:r>
              <a:rPr lang="zh-CN" altLang="en-US" sz="2800" smtClean="0"/>
              <a:t>修改控件属性</a:t>
            </a:r>
          </a:p>
        </p:txBody>
      </p:sp>
    </p:spTree>
    <p:extLst>
      <p:ext uri="{BB962C8B-B14F-4D97-AF65-F5344CB8AC3E}">
        <p14:creationId xmlns:p14="http://schemas.microsoft.com/office/powerpoint/2010/main" val="22290458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8131" name="Rectangle 2"/>
          <p:cNvSpPr>
            <a:spLocks noGrp="1" noChangeArrowheads="1"/>
          </p:cNvSpPr>
          <p:nvPr>
            <p:ph type="title"/>
          </p:nvPr>
        </p:nvSpPr>
        <p:spPr/>
        <p:txBody>
          <a:bodyPr/>
          <a:lstStyle/>
          <a:p>
            <a:pPr eaLnBrk="1" hangingPunct="1"/>
            <a:r>
              <a:rPr lang="zh-CN" altLang="en-US" smtClean="0"/>
              <a:t>代码示例</a:t>
            </a:r>
          </a:p>
        </p:txBody>
      </p:sp>
      <p:sp>
        <p:nvSpPr>
          <p:cNvPr id="48132" name="Rectangle 3"/>
          <p:cNvSpPr>
            <a:spLocks noGrp="1" noChangeArrowheads="1"/>
          </p:cNvSpPr>
          <p:nvPr>
            <p:ph type="body" idx="1"/>
          </p:nvPr>
        </p:nvSpPr>
        <p:spPr>
          <a:xfrm>
            <a:off x="470300" y="1573993"/>
            <a:ext cx="8596668" cy="3880773"/>
          </a:xfrm>
        </p:spPr>
        <p:txBody>
          <a:bodyPr>
            <a:normAutofit/>
          </a:bodyPr>
          <a:lstStyle/>
          <a:p>
            <a:pPr eaLnBrk="1" hangingPunct="1"/>
            <a:r>
              <a:rPr lang="zh-CN" altLang="en-US" sz="3200" smtClean="0"/>
              <a:t>查找窗体</a:t>
            </a:r>
          </a:p>
          <a:p>
            <a:pPr eaLnBrk="1" hangingPunct="1"/>
            <a:r>
              <a:rPr lang="zh-CN" altLang="en-US" sz="3200" smtClean="0"/>
              <a:t>发送消息</a:t>
            </a:r>
          </a:p>
          <a:p>
            <a:pPr eaLnBrk="1" hangingPunct="1"/>
            <a:r>
              <a:rPr lang="zh-CN" altLang="en-US" sz="3200" smtClean="0"/>
              <a:t>剪切板</a:t>
            </a:r>
          </a:p>
        </p:txBody>
      </p:sp>
    </p:spTree>
    <p:extLst>
      <p:ext uri="{BB962C8B-B14F-4D97-AF65-F5344CB8AC3E}">
        <p14:creationId xmlns:p14="http://schemas.microsoft.com/office/powerpoint/2010/main" val="36964746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9155" name="Rectangle 2"/>
          <p:cNvSpPr>
            <a:spLocks noGrp="1" noChangeArrowheads="1"/>
          </p:cNvSpPr>
          <p:nvPr>
            <p:ph type="title"/>
          </p:nvPr>
        </p:nvSpPr>
        <p:spPr/>
        <p:txBody>
          <a:bodyPr/>
          <a:lstStyle/>
          <a:p>
            <a:pPr eaLnBrk="1" hangingPunct="1"/>
            <a:r>
              <a:rPr lang="zh-CN" altLang="en-US" smtClean="0"/>
              <a:t>消息用法</a:t>
            </a:r>
          </a:p>
        </p:txBody>
      </p:sp>
      <p:sp>
        <p:nvSpPr>
          <p:cNvPr id="49156" name="Rectangle 3"/>
          <p:cNvSpPr>
            <a:spLocks noGrp="1" noChangeArrowheads="1"/>
          </p:cNvSpPr>
          <p:nvPr>
            <p:ph type="body" idx="1"/>
          </p:nvPr>
        </p:nvSpPr>
        <p:spPr>
          <a:xfrm>
            <a:off x="677334" y="1332454"/>
            <a:ext cx="8596668" cy="3880773"/>
          </a:xfrm>
        </p:spPr>
        <p:txBody>
          <a:bodyPr>
            <a:normAutofit/>
          </a:bodyPr>
          <a:lstStyle/>
          <a:p>
            <a:pPr eaLnBrk="1" hangingPunct="1"/>
            <a:r>
              <a:rPr lang="en-US" altLang="zh-CN" sz="2400" smtClean="0"/>
              <a:t>WM_CLOSE</a:t>
            </a:r>
          </a:p>
          <a:p>
            <a:pPr eaLnBrk="1" hangingPunct="1"/>
            <a:r>
              <a:rPr lang="en-US" altLang="zh-CN" sz="2400" noProof="1" smtClean="0"/>
              <a:t>SW_SHOWMAXIMIZED</a:t>
            </a:r>
            <a:endParaRPr lang="en-US" altLang="zh-CN" sz="2400" smtClean="0"/>
          </a:p>
          <a:p>
            <a:pPr eaLnBrk="1" hangingPunct="1"/>
            <a:r>
              <a:rPr lang="en-US" altLang="zh-CN" sz="2400" noProof="1" smtClean="0"/>
              <a:t>SetWindowPos</a:t>
            </a:r>
            <a:endParaRPr lang="en-US" altLang="zh-CN" sz="2400" smtClean="0"/>
          </a:p>
        </p:txBody>
      </p:sp>
    </p:spTree>
    <p:extLst>
      <p:ext uri="{BB962C8B-B14F-4D97-AF65-F5344CB8AC3E}">
        <p14:creationId xmlns:p14="http://schemas.microsoft.com/office/powerpoint/2010/main" val="34617118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50179" name="Rectangle 2"/>
          <p:cNvSpPr>
            <a:spLocks noGrp="1" noChangeArrowheads="1"/>
          </p:cNvSpPr>
          <p:nvPr>
            <p:ph type="title"/>
          </p:nvPr>
        </p:nvSpPr>
        <p:spPr/>
        <p:txBody>
          <a:bodyPr/>
          <a:lstStyle/>
          <a:p>
            <a:pPr eaLnBrk="1" hangingPunct="1"/>
            <a:r>
              <a:rPr lang="zh-CN" altLang="en-US" smtClean="0"/>
              <a:t>作业</a:t>
            </a:r>
          </a:p>
        </p:txBody>
      </p:sp>
      <p:sp>
        <p:nvSpPr>
          <p:cNvPr id="50180" name="Rectangle 3"/>
          <p:cNvSpPr>
            <a:spLocks noGrp="1" noChangeArrowheads="1"/>
          </p:cNvSpPr>
          <p:nvPr>
            <p:ph type="body" idx="1"/>
          </p:nvPr>
        </p:nvSpPr>
        <p:spPr>
          <a:xfrm>
            <a:off x="677334" y="1504982"/>
            <a:ext cx="8061224" cy="720634"/>
          </a:xfrm>
        </p:spPr>
        <p:txBody>
          <a:bodyPr>
            <a:normAutofit/>
          </a:bodyPr>
          <a:lstStyle/>
          <a:p>
            <a:pPr eaLnBrk="1" hangingPunct="1"/>
            <a:r>
              <a:rPr lang="en-US" altLang="zh-CN" sz="3200" noProof="1" smtClean="0">
                <a:latin typeface="微软雅黑" panose="020B0503020204020204" pitchFamily="34" charset="-122"/>
                <a:ea typeface="微软雅黑" panose="020B0503020204020204" pitchFamily="34" charset="-122"/>
              </a:rPr>
              <a:t>WM_GETTEXT</a:t>
            </a:r>
            <a:r>
              <a:rPr lang="zh-CN" altLang="en-US" sz="3200" smtClean="0">
                <a:latin typeface="微软雅黑" panose="020B0503020204020204" pitchFamily="34" charset="-122"/>
                <a:ea typeface="微软雅黑" panose="020B0503020204020204" pitchFamily="34" charset="-122"/>
              </a:rPr>
              <a:t>获得其它窗体文本</a:t>
            </a:r>
          </a:p>
        </p:txBody>
      </p:sp>
    </p:spTree>
    <p:extLst>
      <p:ext uri="{BB962C8B-B14F-4D97-AF65-F5344CB8AC3E}">
        <p14:creationId xmlns:p14="http://schemas.microsoft.com/office/powerpoint/2010/main" val="459835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8195" name="Rectangle 2"/>
          <p:cNvSpPr>
            <a:spLocks noGrp="1" noChangeArrowheads="1"/>
          </p:cNvSpPr>
          <p:nvPr>
            <p:ph type="title"/>
          </p:nvPr>
        </p:nvSpPr>
        <p:spPr>
          <a:xfrm>
            <a:off x="677334" y="609600"/>
            <a:ext cx="4067194" cy="740441"/>
          </a:xfrm>
        </p:spPr>
        <p:txBody>
          <a:bodyPr>
            <a:normAutofit fontScale="90000"/>
          </a:bodyPr>
          <a:lstStyle/>
          <a:p>
            <a:pPr lvl="0"/>
            <a:r>
              <a:rPr lang="zh-CN" altLang="en-US">
                <a:latin typeface="微软雅黑" panose="020B0503020204020204" pitchFamily="34" charset="-122"/>
                <a:ea typeface="微软雅黑" panose="020B0503020204020204" pitchFamily="34" charset="-122"/>
              </a:rPr>
              <a:t>窗体程序与消息机制 </a:t>
            </a:r>
            <a:endParaRPr lang="zh-CN" altLang="en-US" dirty="0">
              <a:latin typeface="微软雅黑" panose="020B0503020204020204" pitchFamily="34" charset="-122"/>
              <a:ea typeface="微软雅黑" panose="020B0503020204020204" pitchFamily="34" charset="-122"/>
            </a:endParaRPr>
          </a:p>
        </p:txBody>
      </p:sp>
      <p:sp>
        <p:nvSpPr>
          <p:cNvPr id="8196" name="Rectangle 3"/>
          <p:cNvSpPr>
            <a:spLocks noGrp="1" noChangeArrowheads="1"/>
          </p:cNvSpPr>
          <p:nvPr>
            <p:ph type="body" idx="1"/>
          </p:nvPr>
        </p:nvSpPr>
        <p:spPr>
          <a:xfrm>
            <a:off x="798334" y="1350041"/>
            <a:ext cx="7416800" cy="3355975"/>
          </a:xfrm>
        </p:spPr>
        <p:txBody>
          <a:bodyPr>
            <a:normAutofit/>
          </a:bodyPr>
          <a:lstStyle/>
          <a:p>
            <a:pPr eaLnBrk="1" hangingPunct="1"/>
            <a:r>
              <a:rPr lang="en-US" altLang="zh-CN" sz="3600" smtClean="0"/>
              <a:t>VS2012</a:t>
            </a:r>
            <a:r>
              <a:rPr lang="zh-CN" altLang="en-US" sz="3600" smtClean="0"/>
              <a:t>使用</a:t>
            </a:r>
            <a:r>
              <a:rPr lang="en-US" altLang="zh-CN" sz="3600" smtClean="0"/>
              <a:t>C#</a:t>
            </a:r>
            <a:r>
              <a:rPr lang="zh-CN" altLang="en-US" sz="3600" smtClean="0"/>
              <a:t>语言建立窗口程序</a:t>
            </a:r>
          </a:p>
          <a:p>
            <a:pPr eaLnBrk="1" hangingPunct="1"/>
            <a:r>
              <a:rPr lang="zh-CN" altLang="en-US" sz="3600" smtClean="0"/>
              <a:t>窗体程序的输入与输出</a:t>
            </a:r>
          </a:p>
          <a:p>
            <a:pPr lvl="1" eaLnBrk="1" hangingPunct="1"/>
            <a:r>
              <a:rPr lang="zh-CN" altLang="en-US" sz="3600" smtClean="0"/>
              <a:t>输入：消息队列</a:t>
            </a:r>
          </a:p>
          <a:p>
            <a:pPr lvl="1" eaLnBrk="1" hangingPunct="1"/>
            <a:r>
              <a:rPr lang="zh-CN" altLang="en-US" sz="3600" smtClean="0"/>
              <a:t>输出：刷新显示</a:t>
            </a:r>
          </a:p>
          <a:p>
            <a:pPr eaLnBrk="1" hangingPunct="1"/>
            <a:r>
              <a:rPr lang="zh-CN" altLang="en-US" sz="3600" smtClean="0"/>
              <a:t>窗体中的线程与资源</a:t>
            </a:r>
          </a:p>
        </p:txBody>
      </p:sp>
    </p:spTree>
    <p:extLst>
      <p:ext uri="{BB962C8B-B14F-4D97-AF65-F5344CB8AC3E}">
        <p14:creationId xmlns:p14="http://schemas.microsoft.com/office/powerpoint/2010/main" val="422669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0243" name="Rectangle 2"/>
          <p:cNvSpPr>
            <a:spLocks noGrp="1" noChangeArrowheads="1"/>
          </p:cNvSpPr>
          <p:nvPr>
            <p:ph type="title"/>
          </p:nvPr>
        </p:nvSpPr>
        <p:spPr/>
        <p:txBody>
          <a:bodyPr/>
          <a:lstStyle/>
          <a:p>
            <a:pPr eaLnBrk="1" hangingPunct="1"/>
            <a:r>
              <a:rPr lang="zh-CN" altLang="en-US" smtClean="0"/>
              <a:t>窗体的输入</a:t>
            </a:r>
          </a:p>
        </p:txBody>
      </p:sp>
      <p:sp>
        <p:nvSpPr>
          <p:cNvPr id="10244" name="Rectangle 3"/>
          <p:cNvSpPr>
            <a:spLocks noGrp="1" noChangeArrowheads="1"/>
          </p:cNvSpPr>
          <p:nvPr>
            <p:ph type="body" idx="1"/>
          </p:nvPr>
        </p:nvSpPr>
        <p:spPr>
          <a:xfrm>
            <a:off x="1022391" y="1608500"/>
            <a:ext cx="3515103" cy="1453878"/>
          </a:xfrm>
        </p:spPr>
        <p:txBody>
          <a:bodyPr>
            <a:normAutofit/>
          </a:bodyPr>
          <a:lstStyle/>
          <a:p>
            <a:pPr eaLnBrk="1" hangingPunct="1"/>
            <a:r>
              <a:rPr lang="zh-CN" altLang="en-US" sz="3600" smtClean="0"/>
              <a:t>消息队列</a:t>
            </a:r>
          </a:p>
          <a:p>
            <a:pPr eaLnBrk="1" hangingPunct="1"/>
            <a:r>
              <a:rPr lang="zh-CN" altLang="en-US" sz="3600" smtClean="0"/>
              <a:t>消息循环</a:t>
            </a:r>
          </a:p>
        </p:txBody>
      </p:sp>
    </p:spTree>
    <p:extLst>
      <p:ext uri="{BB962C8B-B14F-4D97-AF65-F5344CB8AC3E}">
        <p14:creationId xmlns:p14="http://schemas.microsoft.com/office/powerpoint/2010/main" val="4148165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1267" name="Rectangle 2"/>
          <p:cNvSpPr>
            <a:spLocks noGrp="1" noChangeArrowheads="1"/>
          </p:cNvSpPr>
          <p:nvPr>
            <p:ph type="title"/>
          </p:nvPr>
        </p:nvSpPr>
        <p:spPr/>
        <p:txBody>
          <a:bodyPr/>
          <a:lstStyle/>
          <a:p>
            <a:pPr eaLnBrk="1" hangingPunct="1"/>
            <a:r>
              <a:rPr lang="zh-CN" altLang="en-US" smtClean="0"/>
              <a:t>消息队列</a:t>
            </a:r>
          </a:p>
        </p:txBody>
      </p:sp>
      <p:sp>
        <p:nvSpPr>
          <p:cNvPr id="11268" name="Rectangle 3"/>
          <p:cNvSpPr>
            <a:spLocks noGrp="1" noChangeArrowheads="1"/>
          </p:cNvSpPr>
          <p:nvPr>
            <p:ph type="body" idx="1"/>
          </p:nvPr>
        </p:nvSpPr>
        <p:spPr>
          <a:xfrm>
            <a:off x="677334" y="1643005"/>
            <a:ext cx="8596668" cy="2464300"/>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能够为每个窗体应用程序维护一个消息队列。应用程序必须从消息队列中获取消息，然后分派给某个窗口。 </a:t>
            </a:r>
          </a:p>
        </p:txBody>
      </p:sp>
    </p:spTree>
    <p:extLst>
      <p:ext uri="{BB962C8B-B14F-4D97-AF65-F5344CB8AC3E}">
        <p14:creationId xmlns:p14="http://schemas.microsoft.com/office/powerpoint/2010/main" val="635708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12291" name="Rectangle 2"/>
          <p:cNvSpPr>
            <a:spLocks noGrp="1" noChangeArrowheads="1"/>
          </p:cNvSpPr>
          <p:nvPr>
            <p:ph type="title"/>
          </p:nvPr>
        </p:nvSpPr>
        <p:spPr>
          <a:xfrm>
            <a:off x="350808" y="207034"/>
            <a:ext cx="2150852" cy="810883"/>
          </a:xfrm>
        </p:spPr>
        <p:txBody>
          <a:bodyPr/>
          <a:lstStyle/>
          <a:p>
            <a:pPr eaLnBrk="1" hangingPunct="1"/>
            <a:r>
              <a:rPr lang="zh-CN" altLang="en-US" smtClean="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6" y="908051"/>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820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1254</TotalTime>
  <Words>1647</Words>
  <Application>Microsoft Office PowerPoint</Application>
  <PresentationFormat>宽屏</PresentationFormat>
  <Paragraphs>384</Paragraphs>
  <Slides>55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方正姚体</vt:lpstr>
      <vt:lpstr>华文新魏</vt:lpstr>
      <vt:lpstr>宋体</vt:lpstr>
      <vt:lpstr>微软雅黑</vt:lpstr>
      <vt:lpstr>Arial</vt:lpstr>
      <vt:lpstr>Calibri</vt:lpstr>
      <vt:lpstr>Tahoma</vt:lpstr>
      <vt:lpstr>Trebuchet MS</vt:lpstr>
      <vt:lpstr>Wingdings 3</vt:lpstr>
      <vt:lpstr>平面</vt:lpstr>
      <vt:lpstr>Windows窗体原理与自定义消息处理</vt:lpstr>
      <vt:lpstr>Windows程序原理与内核函数</vt:lpstr>
      <vt:lpstr>Windows家族</vt:lpstr>
      <vt:lpstr>Windows简介</vt:lpstr>
      <vt:lpstr>PowerPoint 演示文稿</vt:lpstr>
      <vt:lpstr>窗体程序与消息机制 </vt:lpstr>
      <vt:lpstr>窗体的输入</vt:lpstr>
      <vt:lpstr>消息队列</vt:lpstr>
      <vt:lpstr>消息队列</vt:lpstr>
      <vt:lpstr>MSG消息结构</vt:lpstr>
      <vt:lpstr>MSG消息结构</vt:lpstr>
      <vt:lpstr>消息机制与窗体资源</vt:lpstr>
      <vt:lpstr>一个基本的窗体程序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C#窗体程序</vt:lpstr>
      <vt:lpstr>PowerPoint 演示文稿</vt:lpstr>
      <vt:lpstr>PowerPoint 演示文稿</vt:lpstr>
      <vt:lpstr>PowerPoint 演示文稿</vt:lpstr>
      <vt:lpstr>PowerPoint 演示文稿</vt:lpstr>
      <vt:lpstr>PowerPoint 演示文稿</vt:lpstr>
      <vt:lpstr>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重载的窗体消息处理函数</vt:lpstr>
      <vt:lpstr>窗体自定义消息处理</vt:lpstr>
      <vt:lpstr>自定义消息应用流程</vt:lpstr>
      <vt:lpstr>C#调用SendMessage</vt:lpstr>
      <vt:lpstr>应用过程</vt:lpstr>
      <vt:lpstr>代码示例</vt:lpstr>
      <vt:lpstr>代码示例</vt:lpstr>
      <vt:lpstr>消息用法</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shan</cp:lastModifiedBy>
  <cp:revision>168</cp:revision>
  <dcterms:created xsi:type="dcterms:W3CDTF">2014-12-05T07:09:50Z</dcterms:created>
  <dcterms:modified xsi:type="dcterms:W3CDTF">2016-04-29T03:09:15Z</dcterms:modified>
</cp:coreProperties>
</file>