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79" r:id="rId3"/>
    <p:sldId id="298" r:id="rId4"/>
    <p:sldId id="344" r:id="rId5"/>
    <p:sldId id="350" r:id="rId6"/>
    <p:sldId id="351" r:id="rId7"/>
    <p:sldId id="352" r:id="rId8"/>
    <p:sldId id="295" r:id="rId9"/>
    <p:sldId id="349" r:id="rId10"/>
    <p:sldId id="296" r:id="rId11"/>
    <p:sldId id="297" r:id="rId12"/>
    <p:sldId id="348" r:id="rId13"/>
    <p:sldId id="345" r:id="rId14"/>
    <p:sldId id="308" r:id="rId15"/>
    <p:sldId id="309" r:id="rId16"/>
    <p:sldId id="310" r:id="rId17"/>
    <p:sldId id="311" r:id="rId18"/>
    <p:sldId id="312" r:id="rId19"/>
    <p:sldId id="361" r:id="rId20"/>
    <p:sldId id="313" r:id="rId21"/>
    <p:sldId id="367" r:id="rId22"/>
    <p:sldId id="314" r:id="rId23"/>
    <p:sldId id="315" r:id="rId24"/>
    <p:sldId id="316" r:id="rId25"/>
    <p:sldId id="318" r:id="rId26"/>
    <p:sldId id="320" r:id="rId27"/>
    <p:sldId id="321" r:id="rId28"/>
    <p:sldId id="324" r:id="rId29"/>
    <p:sldId id="325" r:id="rId30"/>
    <p:sldId id="326" r:id="rId31"/>
    <p:sldId id="358" r:id="rId32"/>
    <p:sldId id="359" r:id="rId33"/>
    <p:sldId id="370" r:id="rId34"/>
    <p:sldId id="360" r:id="rId35"/>
    <p:sldId id="327" r:id="rId36"/>
    <p:sldId id="332" r:id="rId37"/>
    <p:sldId id="371" r:id="rId38"/>
    <p:sldId id="368" r:id="rId39"/>
    <p:sldId id="362" r:id="rId40"/>
    <p:sldId id="333" r:id="rId41"/>
    <p:sldId id="335" r:id="rId42"/>
    <p:sldId id="334" r:id="rId43"/>
    <p:sldId id="336" r:id="rId44"/>
    <p:sldId id="365" r:id="rId45"/>
    <p:sldId id="366" r:id="rId46"/>
    <p:sldId id="337" r:id="rId47"/>
    <p:sldId id="369" r:id="rId48"/>
    <p:sldId id="338" r:id="rId49"/>
    <p:sldId id="339" r:id="rId50"/>
    <p:sldId id="340" r:id="rId51"/>
    <p:sldId id="341" r:id="rId52"/>
    <p:sldId id="363" r:id="rId53"/>
    <p:sldId id="34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87" autoAdjust="0"/>
    <p:restoredTop sz="94660"/>
  </p:normalViewPr>
  <p:slideViewPr>
    <p:cSldViewPr snapToGrid="0">
      <p:cViewPr varScale="1">
        <p:scale>
          <a:sx n="113" d="100"/>
          <a:sy n="113"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smtClean="0">
              <a:latin typeface="微软雅黑" panose="020B0503020204020204" pitchFamily="34" charset="-122"/>
              <a:ea typeface="微软雅黑" panose="020B0503020204020204" pitchFamily="34" charset="-122"/>
            </a:rPr>
            <a:t>进程通信与同步控制</a:t>
          </a: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smtClean="0">
              <a:latin typeface="微软雅黑" panose="020B0503020204020204" pitchFamily="34" charset="-122"/>
              <a:ea typeface="微软雅黑" panose="020B0503020204020204" pitchFamily="34" charset="-122"/>
            </a:rPr>
            <a:t>线程间同步模式</a:t>
          </a:r>
          <a:endParaRPr lang="zh-CN" altLang="en-US">
            <a:latin typeface="微软雅黑" panose="020B0503020204020204" pitchFamily="34" charset="-122"/>
            <a:ea typeface="微软雅黑" panose="020B0503020204020204" pitchFamily="34" charset="-122"/>
          </a:endParaRPr>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5551D86C-287A-4988-BEEC-C4BEFA3DB849}">
      <dgm:prSet phldrT="[文本]"/>
      <dgm:spPr/>
      <dgm:t>
        <a:bodyPr/>
        <a:lstStyle/>
        <a:p>
          <a:pPr algn="l"/>
          <a:r>
            <a:rPr lang="zh-CN" altLang="en-US" smtClean="0">
              <a:latin typeface="微软雅黑" panose="020B0503020204020204" pitchFamily="34" charset="-122"/>
              <a:ea typeface="微软雅黑" panose="020B0503020204020204" pitchFamily="34" charset="-122"/>
            </a:rPr>
            <a:t>同步控制底层事件循环</a:t>
          </a:r>
          <a:endParaRPr lang="zh-CN" altLang="en-US">
            <a:latin typeface="微软雅黑" panose="020B0503020204020204" pitchFamily="34" charset="-122"/>
            <a:ea typeface="微软雅黑" panose="020B0503020204020204" pitchFamily="34" charset="-122"/>
          </a:endParaRPr>
        </a:p>
      </dgm:t>
    </dgm:pt>
    <dgm:pt modelId="{EA022B77-22FA-4D03-B8F4-26F77A21CF4E}" type="parTrans" cxnId="{68D25080-5B9B-4E22-8AD6-C01F00AE5EBE}">
      <dgm:prSet/>
      <dgm:spPr/>
      <dgm:t>
        <a:bodyPr/>
        <a:lstStyle/>
        <a:p>
          <a:endParaRPr lang="zh-CN" altLang="en-US"/>
        </a:p>
      </dgm:t>
    </dgm:pt>
    <dgm:pt modelId="{03070914-55DF-4756-BCE5-27518AFDDA35}" type="sibTrans" cxnId="{68D25080-5B9B-4E22-8AD6-C01F00AE5EBE}">
      <dgm:prSet/>
      <dgm:spPr/>
      <dgm:t>
        <a:bodyPr/>
        <a:lstStyle/>
        <a:p>
          <a:endParaRPr lang="zh-CN" altLang="en-US"/>
        </a:p>
      </dgm:t>
    </dgm:pt>
    <dgm:pt modelId="{91B7B835-0DEC-4C2B-A347-2629680B6649}">
      <dgm:prSet phldrT="[文本]"/>
      <dgm:spPr/>
      <dgm:t>
        <a:bodyPr/>
        <a:lstStyle/>
        <a:p>
          <a:pPr algn="l"/>
          <a:r>
            <a:rPr lang="en-US" altLang="zh-CN" dirty="0" err="1" smtClean="0">
              <a:latin typeface="微软雅黑" panose="020B0503020204020204" pitchFamily="34" charset="-122"/>
              <a:ea typeface="微软雅黑" panose="020B0503020204020204" pitchFamily="34" charset="-122"/>
            </a:rPr>
            <a:t>WaitOne</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Sleep</a:t>
          </a:r>
          <a:r>
            <a:rPr lang="zh-CN" altLang="en-US" dirty="0" smtClean="0">
              <a:latin typeface="微软雅黑" panose="020B0503020204020204" pitchFamily="34" charset="-122"/>
              <a:ea typeface="微软雅黑" panose="020B0503020204020204" pitchFamily="34" charset="-122"/>
            </a:rPr>
            <a:t>比较</a:t>
          </a:r>
          <a:endParaRPr lang="zh-CN" altLang="en-US" dirty="0">
            <a:latin typeface="微软雅黑" panose="020B0503020204020204" pitchFamily="34" charset="-122"/>
            <a:ea typeface="微软雅黑" panose="020B0503020204020204" pitchFamily="34" charset="-122"/>
          </a:endParaRPr>
        </a:p>
      </dgm:t>
    </dgm:pt>
    <dgm:pt modelId="{370F55C5-4738-44AA-B9C4-6B32A0B55407}" type="parTrans" cxnId="{3F1EBEFA-1AE8-437B-BEAA-F98FEB65E248}">
      <dgm:prSet/>
      <dgm:spPr/>
      <dgm:t>
        <a:bodyPr/>
        <a:lstStyle/>
        <a:p>
          <a:endParaRPr lang="zh-CN" altLang="en-US"/>
        </a:p>
      </dgm:t>
    </dgm:pt>
    <dgm:pt modelId="{E7B0A5C7-07FD-4EB1-A18A-1E28DA5822A5}" type="sibTrans" cxnId="{3F1EBEFA-1AE8-437B-BEAA-F98FEB65E248}">
      <dgm:prSet/>
      <dgm:spPr/>
      <dgm:t>
        <a:bodyPr/>
        <a:lstStyle/>
        <a:p>
          <a:endParaRPr lang="zh-CN" altLang="en-US"/>
        </a:p>
      </dgm:t>
    </dgm:pt>
    <dgm:pt modelId="{68EBBD6E-C267-497B-9EC8-86BCB8CDF023}">
      <dgm:prSet phldrT="[文本]"/>
      <dgm:spPr/>
      <dgm:t>
        <a:bodyPr/>
        <a:lstStyle/>
        <a:p>
          <a:pPr algn="l"/>
          <a:r>
            <a:rPr lang="zh-CN" altLang="en-US" dirty="0" smtClean="0">
              <a:latin typeface="微软雅黑" panose="020B0503020204020204" pitchFamily="34" charset="-122"/>
              <a:ea typeface="微软雅黑" panose="020B0503020204020204" pitchFamily="34" charset="-122"/>
            </a:rPr>
            <a:t>工作线程之间的通信</a:t>
          </a:r>
          <a:endParaRPr lang="zh-CN" altLang="en-US" dirty="0">
            <a:latin typeface="微软雅黑" panose="020B0503020204020204" pitchFamily="34" charset="-122"/>
            <a:ea typeface="微软雅黑" panose="020B0503020204020204" pitchFamily="34" charset="-122"/>
          </a:endParaRPr>
        </a:p>
      </dgm:t>
    </dgm:pt>
    <dgm:pt modelId="{B28B7560-3A69-40B3-B49C-AF825151220B}" type="parTrans" cxnId="{E3667A34-8E08-48F8-A6F0-29F9E3C1ADBB}">
      <dgm:prSet/>
      <dgm:spPr/>
      <dgm:t>
        <a:bodyPr/>
        <a:lstStyle/>
        <a:p>
          <a:endParaRPr lang="zh-CN" altLang="en-US"/>
        </a:p>
      </dgm:t>
    </dgm:pt>
    <dgm:pt modelId="{24A83E08-A471-49FD-8509-76E8126596F3}" type="sibTrans" cxnId="{E3667A34-8E08-48F8-A6F0-29F9E3C1ADBB}">
      <dgm:prSet/>
      <dgm:spPr/>
      <dgm:t>
        <a:bodyPr/>
        <a:lstStyle/>
        <a:p>
          <a:endParaRPr lang="zh-CN" altLang="en-US"/>
        </a:p>
      </dgm:t>
    </dgm:pt>
    <dgm:pt modelId="{31530674-3AE3-4032-9BE0-C5DB97305FF9}">
      <dgm:prSet phldrT="[文本]"/>
      <dgm:spPr/>
      <dgm:t>
        <a:bodyPr/>
        <a:lstStyle/>
        <a:p>
          <a:pPr algn="l"/>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dgm:t>
    </dgm:pt>
    <dgm:pt modelId="{3559A88F-F19B-4D46-89AB-909B28998D39}" type="parTrans" cxnId="{0A3DF7DB-6993-4621-A806-2F5241CADDEA}">
      <dgm:prSet/>
      <dgm:spPr/>
      <dgm:t>
        <a:bodyPr/>
        <a:lstStyle/>
        <a:p>
          <a:endParaRPr lang="zh-CN" altLang="en-US"/>
        </a:p>
      </dgm:t>
    </dgm:pt>
    <dgm:pt modelId="{6E6895C3-97FD-4203-A986-64490B5F8FF4}" type="sibTrans" cxnId="{0A3DF7DB-6993-4621-A806-2F5241CADDEA}">
      <dgm:prSet/>
      <dgm:spPr/>
      <dgm:t>
        <a:bodyPr/>
        <a:lstStyle/>
        <a:p>
          <a:endParaRPr lang="zh-CN" altLang="en-US"/>
        </a:p>
      </dgm:t>
    </dgm:pt>
    <dgm:pt modelId="{9A8CE762-D5AC-4F46-B6B7-54D7B65A2A05}">
      <dgm:prSet phldrT="[文本]"/>
      <dgm:spPr/>
      <dgm:t>
        <a:bodyPr/>
        <a:lstStyle/>
        <a:p>
          <a:pPr algn="l"/>
          <a:r>
            <a:rPr lang="en-US" altLang="zh-CN" dirty="0" err="1" smtClean="0">
              <a:latin typeface="微软雅黑" panose="020B0503020204020204" pitchFamily="34" charset="-122"/>
              <a:ea typeface="微软雅黑" panose="020B0503020204020204" pitchFamily="34" charset="-122"/>
            </a:rPr>
            <a:t>WaitOne</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WaitAny</a:t>
          </a:r>
          <a:r>
            <a:rPr lang="zh-CN" altLang="en-US" dirty="0" smtClean="0">
              <a:latin typeface="微软雅黑" panose="020B0503020204020204" pitchFamily="34" charset="-122"/>
              <a:ea typeface="微软雅黑" panose="020B0503020204020204" pitchFamily="34" charset="-122"/>
            </a:rPr>
            <a:t>的比较</a:t>
          </a:r>
          <a:endParaRPr lang="zh-CN" altLang="en-US" dirty="0">
            <a:latin typeface="微软雅黑" panose="020B0503020204020204" pitchFamily="34" charset="-122"/>
            <a:ea typeface="微软雅黑" panose="020B0503020204020204" pitchFamily="34" charset="-122"/>
          </a:endParaRPr>
        </a:p>
      </dgm:t>
    </dgm:pt>
    <dgm:pt modelId="{BA771D36-EA57-4108-9A45-C7BAE03E5D50}" type="parTrans" cxnId="{3AE2FC8F-4CCA-4754-A1B9-FD3C6CF98DAB}">
      <dgm:prSet/>
      <dgm:spPr/>
      <dgm:t>
        <a:bodyPr/>
        <a:lstStyle/>
        <a:p>
          <a:endParaRPr lang="zh-CN" altLang="en-US"/>
        </a:p>
      </dgm:t>
    </dgm:pt>
    <dgm:pt modelId="{F309887D-B2A0-45CB-9AE2-454F72CCACA0}" type="sibTrans" cxnId="{3AE2FC8F-4CCA-4754-A1B9-FD3C6CF98DAB}">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7"/>
      <dgm:spPr/>
    </dgm:pt>
    <dgm:pt modelId="{5BD8D945-0727-4AEE-910D-850B92E65FD4}" type="pres">
      <dgm:prSet presAssocID="{FCE9FD83-274E-4FE1-BF58-FAB216BAFAD7}" presName="txShp" presStyleLbl="node1" presStyleIdx="0" presStyleCnt="7">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7"/>
      <dgm:spPr/>
    </dgm:pt>
    <dgm:pt modelId="{972E2A53-3A6A-4B79-B52E-D3360EE0419E}" type="pres">
      <dgm:prSet presAssocID="{89F8C6A7-2A30-4740-AE99-B481F068F472}" presName="txShp" presStyleLbl="node1" presStyleIdx="1" presStyleCnt="7" custLinFactNeighborX="584" custLinFactNeighborY="1507">
        <dgm:presLayoutVars>
          <dgm:bulletEnabled val="1"/>
        </dgm:presLayoutVars>
      </dgm:prSet>
      <dgm:spPr/>
      <dgm:t>
        <a:bodyPr/>
        <a:lstStyle/>
        <a:p>
          <a:endParaRPr lang="zh-CN" altLang="en-US"/>
        </a:p>
      </dgm:t>
    </dgm:pt>
    <dgm:pt modelId="{4BBE5476-D0D0-45A3-AF54-380CDFBE9552}" type="pres">
      <dgm:prSet presAssocID="{FCE3D4EB-3EFC-4AE8-B9D9-6362566DE33C}" presName="spacing" presStyleCnt="0"/>
      <dgm:spPr/>
    </dgm:pt>
    <dgm:pt modelId="{B5C7B77E-8ED9-4B1D-B83C-FF50F46AB5FF}" type="pres">
      <dgm:prSet presAssocID="{31530674-3AE3-4032-9BE0-C5DB97305FF9}" presName="composite" presStyleCnt="0"/>
      <dgm:spPr/>
    </dgm:pt>
    <dgm:pt modelId="{FBFC0300-AA95-4638-B4D5-7C6F290D8E7B}" type="pres">
      <dgm:prSet presAssocID="{31530674-3AE3-4032-9BE0-C5DB97305FF9}" presName="imgShp" presStyleLbl="fgImgPlace1" presStyleIdx="2" presStyleCnt="7"/>
      <dgm:spPr/>
    </dgm:pt>
    <dgm:pt modelId="{292707CC-87AD-4E9C-A8B0-4339F0F2D4D8}" type="pres">
      <dgm:prSet presAssocID="{31530674-3AE3-4032-9BE0-C5DB97305FF9}" presName="txShp" presStyleLbl="node1" presStyleIdx="2" presStyleCnt="7" custLinFactNeighborX="584" custLinFactNeighborY="1507">
        <dgm:presLayoutVars>
          <dgm:bulletEnabled val="1"/>
        </dgm:presLayoutVars>
      </dgm:prSet>
      <dgm:spPr/>
      <dgm:t>
        <a:bodyPr/>
        <a:lstStyle/>
        <a:p>
          <a:endParaRPr lang="zh-CN" altLang="en-US"/>
        </a:p>
      </dgm:t>
    </dgm:pt>
    <dgm:pt modelId="{9EDC2177-A9BE-4F28-9DCB-DDF977090409}" type="pres">
      <dgm:prSet presAssocID="{6E6895C3-97FD-4203-A986-64490B5F8FF4}" presName="spacing" presStyleCnt="0"/>
      <dgm:spPr/>
    </dgm:pt>
    <dgm:pt modelId="{615CAD69-1B41-42BD-A2A3-1D4B8D46C4B7}" type="pres">
      <dgm:prSet presAssocID="{5551D86C-287A-4988-BEEC-C4BEFA3DB849}" presName="composite" presStyleCnt="0"/>
      <dgm:spPr/>
    </dgm:pt>
    <dgm:pt modelId="{98BBAB4E-F4C8-41B3-92D1-F3A0F3856764}" type="pres">
      <dgm:prSet presAssocID="{5551D86C-287A-4988-BEEC-C4BEFA3DB849}" presName="imgShp" presStyleLbl="fgImgPlace1" presStyleIdx="3" presStyleCnt="7"/>
      <dgm:spPr/>
    </dgm:pt>
    <dgm:pt modelId="{A0DA0F08-051D-41C5-83ED-1E34C69421ED}" type="pres">
      <dgm:prSet presAssocID="{5551D86C-287A-4988-BEEC-C4BEFA3DB849}" presName="txShp" presStyleLbl="node1" presStyleIdx="3" presStyleCnt="7" custLinFactNeighborX="584" custLinFactNeighborY="1507">
        <dgm:presLayoutVars>
          <dgm:bulletEnabled val="1"/>
        </dgm:presLayoutVars>
      </dgm:prSet>
      <dgm:spPr/>
      <dgm:t>
        <a:bodyPr/>
        <a:lstStyle/>
        <a:p>
          <a:endParaRPr lang="zh-CN" altLang="en-US"/>
        </a:p>
      </dgm:t>
    </dgm:pt>
    <dgm:pt modelId="{61AE97AA-E69E-467C-86AB-99551ADB4312}" type="pres">
      <dgm:prSet presAssocID="{03070914-55DF-4756-BCE5-27518AFDDA35}" presName="spacing" presStyleCnt="0"/>
      <dgm:spPr/>
    </dgm:pt>
    <dgm:pt modelId="{2C2707EB-12E0-46C0-BB8A-9BC791FA6588}" type="pres">
      <dgm:prSet presAssocID="{91B7B835-0DEC-4C2B-A347-2629680B6649}" presName="composite" presStyleCnt="0"/>
      <dgm:spPr/>
    </dgm:pt>
    <dgm:pt modelId="{678E811A-74A7-455B-8ACC-067042AB8F2A}" type="pres">
      <dgm:prSet presAssocID="{91B7B835-0DEC-4C2B-A347-2629680B6649}" presName="imgShp" presStyleLbl="fgImgPlace1" presStyleIdx="4" presStyleCnt="7"/>
      <dgm:spPr/>
    </dgm:pt>
    <dgm:pt modelId="{571BCE5A-E647-4B2D-891D-25AFB9D399DA}" type="pres">
      <dgm:prSet presAssocID="{91B7B835-0DEC-4C2B-A347-2629680B6649}" presName="txShp" presStyleLbl="node1" presStyleIdx="4" presStyleCnt="7" custLinFactNeighborX="584" custLinFactNeighborY="1507">
        <dgm:presLayoutVars>
          <dgm:bulletEnabled val="1"/>
        </dgm:presLayoutVars>
      </dgm:prSet>
      <dgm:spPr/>
      <dgm:t>
        <a:bodyPr/>
        <a:lstStyle/>
        <a:p>
          <a:endParaRPr lang="zh-CN" altLang="en-US"/>
        </a:p>
      </dgm:t>
    </dgm:pt>
    <dgm:pt modelId="{B452404B-665D-4E07-8759-92A709B228F0}" type="pres">
      <dgm:prSet presAssocID="{E7B0A5C7-07FD-4EB1-A18A-1E28DA5822A5}" presName="spacing" presStyleCnt="0"/>
      <dgm:spPr/>
    </dgm:pt>
    <dgm:pt modelId="{21FF7E1E-349B-4AC3-A9A0-83C04CDE9C1A}" type="pres">
      <dgm:prSet presAssocID="{68EBBD6E-C267-497B-9EC8-86BCB8CDF023}" presName="composite" presStyleCnt="0"/>
      <dgm:spPr/>
    </dgm:pt>
    <dgm:pt modelId="{A4F78633-76BC-4261-9C84-A202A9A7FB3B}" type="pres">
      <dgm:prSet presAssocID="{68EBBD6E-C267-497B-9EC8-86BCB8CDF023}" presName="imgShp" presStyleLbl="fgImgPlace1" presStyleIdx="5" presStyleCnt="7"/>
      <dgm:spPr/>
    </dgm:pt>
    <dgm:pt modelId="{41954854-5E79-4FA0-A193-84B7BE2D5D13}" type="pres">
      <dgm:prSet presAssocID="{68EBBD6E-C267-497B-9EC8-86BCB8CDF023}" presName="txShp" presStyleLbl="node1" presStyleIdx="5" presStyleCnt="7" custLinFactNeighborX="584" custLinFactNeighborY="1507">
        <dgm:presLayoutVars>
          <dgm:bulletEnabled val="1"/>
        </dgm:presLayoutVars>
      </dgm:prSet>
      <dgm:spPr/>
      <dgm:t>
        <a:bodyPr/>
        <a:lstStyle/>
        <a:p>
          <a:endParaRPr lang="zh-CN" altLang="en-US"/>
        </a:p>
      </dgm:t>
    </dgm:pt>
    <dgm:pt modelId="{50A7CA6E-2CBA-4CF5-9DFD-832EAB801A32}" type="pres">
      <dgm:prSet presAssocID="{24A83E08-A471-49FD-8509-76E8126596F3}" presName="spacing" presStyleCnt="0"/>
      <dgm:spPr/>
    </dgm:pt>
    <dgm:pt modelId="{59754077-21A3-47F7-B13A-E19F1B7F585F}" type="pres">
      <dgm:prSet presAssocID="{9A8CE762-D5AC-4F46-B6B7-54D7B65A2A05}" presName="composite" presStyleCnt="0"/>
      <dgm:spPr/>
    </dgm:pt>
    <dgm:pt modelId="{1FCF9930-8561-4FC3-829F-7B03AD5380F6}" type="pres">
      <dgm:prSet presAssocID="{9A8CE762-D5AC-4F46-B6B7-54D7B65A2A05}" presName="imgShp" presStyleLbl="fgImgPlace1" presStyleIdx="6" presStyleCnt="7"/>
      <dgm:spPr/>
    </dgm:pt>
    <dgm:pt modelId="{58A33A5B-CADB-43E4-A434-A62A69E5C85D}" type="pres">
      <dgm:prSet presAssocID="{9A8CE762-D5AC-4F46-B6B7-54D7B65A2A05}" presName="txShp" presStyleLbl="node1" presStyleIdx="6" presStyleCnt="7" custLinFactNeighborX="584" custLinFactNeighborY="1507">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3F1EBEFA-1AE8-437B-BEAA-F98FEB65E248}" srcId="{C0DAA090-DC2F-4A5B-84CF-FE23997C0F8D}" destId="{91B7B835-0DEC-4C2B-A347-2629680B6649}" srcOrd="4" destOrd="0" parTransId="{370F55C5-4738-44AA-B9C4-6B32A0B55407}" sibTransId="{E7B0A5C7-07FD-4EB1-A18A-1E28DA5822A5}"/>
    <dgm:cxn modelId="{46B23989-98C2-4D20-8531-2C9F30246043}" type="presOf" srcId="{91B7B835-0DEC-4C2B-A347-2629680B6649}" destId="{571BCE5A-E647-4B2D-891D-25AFB9D399DA}" srcOrd="0" destOrd="0" presId="urn:microsoft.com/office/officeart/2005/8/layout/vList3"/>
    <dgm:cxn modelId="{6E103369-BAD2-4BC9-AFDC-1170F6BF1220}" type="presOf" srcId="{89F8C6A7-2A30-4740-AE99-B481F068F472}" destId="{972E2A53-3A6A-4B79-B52E-D3360EE0419E}"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0A3DF7DB-6993-4621-A806-2F5241CADDEA}" srcId="{C0DAA090-DC2F-4A5B-84CF-FE23997C0F8D}" destId="{31530674-3AE3-4032-9BE0-C5DB97305FF9}" srcOrd="2" destOrd="0" parTransId="{3559A88F-F19B-4D46-89AB-909B28998D39}" sibTransId="{6E6895C3-97FD-4203-A986-64490B5F8FF4}"/>
    <dgm:cxn modelId="{68D25080-5B9B-4E22-8AD6-C01F00AE5EBE}" srcId="{C0DAA090-DC2F-4A5B-84CF-FE23997C0F8D}" destId="{5551D86C-287A-4988-BEEC-C4BEFA3DB849}" srcOrd="3" destOrd="0" parTransId="{EA022B77-22FA-4D03-B8F4-26F77A21CF4E}" sibTransId="{03070914-55DF-4756-BCE5-27518AFDDA35}"/>
    <dgm:cxn modelId="{214F6E11-57CA-43D9-A5F1-CC11EFCBE5A7}" type="presOf" srcId="{68EBBD6E-C267-497B-9EC8-86BCB8CDF023}" destId="{41954854-5E79-4FA0-A193-84B7BE2D5D13}" srcOrd="0" destOrd="0" presId="urn:microsoft.com/office/officeart/2005/8/layout/vList3"/>
    <dgm:cxn modelId="{A9A35016-3004-4908-9D5A-EBEA9CC3DABB}" type="presOf" srcId="{C0DAA090-DC2F-4A5B-84CF-FE23997C0F8D}" destId="{DDE2EFAC-FD0A-43B9-9885-8F584F8B2687}" srcOrd="0" destOrd="0" presId="urn:microsoft.com/office/officeart/2005/8/layout/vList3"/>
    <dgm:cxn modelId="{C5ABBC59-8D3B-49E8-8EFC-F42D85342B71}" type="presOf" srcId="{31530674-3AE3-4032-9BE0-C5DB97305FF9}" destId="{292707CC-87AD-4E9C-A8B0-4339F0F2D4D8}"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E3667A34-8E08-48F8-A6F0-29F9E3C1ADBB}" srcId="{C0DAA090-DC2F-4A5B-84CF-FE23997C0F8D}" destId="{68EBBD6E-C267-497B-9EC8-86BCB8CDF023}" srcOrd="5" destOrd="0" parTransId="{B28B7560-3A69-40B3-B49C-AF825151220B}" sibTransId="{24A83E08-A471-49FD-8509-76E8126596F3}"/>
    <dgm:cxn modelId="{66F90982-89F7-471B-B746-86B590BC04FB}" type="presOf" srcId="{5551D86C-287A-4988-BEEC-C4BEFA3DB849}" destId="{A0DA0F08-051D-41C5-83ED-1E34C69421ED}" srcOrd="0" destOrd="0" presId="urn:microsoft.com/office/officeart/2005/8/layout/vList3"/>
    <dgm:cxn modelId="{3AE2FC8F-4CCA-4754-A1B9-FD3C6CF98DAB}" srcId="{C0DAA090-DC2F-4A5B-84CF-FE23997C0F8D}" destId="{9A8CE762-D5AC-4F46-B6B7-54D7B65A2A05}" srcOrd="6" destOrd="0" parTransId="{BA771D36-EA57-4108-9A45-C7BAE03E5D50}" sibTransId="{F309887D-B2A0-45CB-9AE2-454F72CCACA0}"/>
    <dgm:cxn modelId="{79735548-1125-46D2-8737-5B4BE9EEEF81}" type="presOf" srcId="{9A8CE762-D5AC-4F46-B6B7-54D7B65A2A05}" destId="{58A33A5B-CADB-43E4-A434-A62A69E5C85D}" srcOrd="0" destOrd="0" presId="urn:microsoft.com/office/officeart/2005/8/layout/vList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9F2BC4B3-048D-4884-B513-EFF54610EC28}" type="presParOf" srcId="{DDE2EFAC-FD0A-43B9-9885-8F584F8B2687}" destId="{4BBE5476-D0D0-45A3-AF54-380CDFBE9552}" srcOrd="3" destOrd="0" presId="urn:microsoft.com/office/officeart/2005/8/layout/vList3"/>
    <dgm:cxn modelId="{EEEEA50E-F668-46C5-8CFA-968A9F5AD8AC}" type="presParOf" srcId="{DDE2EFAC-FD0A-43B9-9885-8F584F8B2687}" destId="{B5C7B77E-8ED9-4B1D-B83C-FF50F46AB5FF}" srcOrd="4" destOrd="0" presId="urn:microsoft.com/office/officeart/2005/8/layout/vList3"/>
    <dgm:cxn modelId="{0C1359FC-5017-4325-9BCB-6C5EE3E95B07}" type="presParOf" srcId="{B5C7B77E-8ED9-4B1D-B83C-FF50F46AB5FF}" destId="{FBFC0300-AA95-4638-B4D5-7C6F290D8E7B}" srcOrd="0" destOrd="0" presId="urn:microsoft.com/office/officeart/2005/8/layout/vList3"/>
    <dgm:cxn modelId="{12A70790-6699-4CC3-8141-93A37292B752}" type="presParOf" srcId="{B5C7B77E-8ED9-4B1D-B83C-FF50F46AB5FF}" destId="{292707CC-87AD-4E9C-A8B0-4339F0F2D4D8}" srcOrd="1" destOrd="0" presId="urn:microsoft.com/office/officeart/2005/8/layout/vList3"/>
    <dgm:cxn modelId="{992DB4FE-F510-4994-BAA8-BEDD9FEDBEA2}" type="presParOf" srcId="{DDE2EFAC-FD0A-43B9-9885-8F584F8B2687}" destId="{9EDC2177-A9BE-4F28-9DCB-DDF977090409}" srcOrd="5" destOrd="0" presId="urn:microsoft.com/office/officeart/2005/8/layout/vList3"/>
    <dgm:cxn modelId="{A86C34E7-4154-423B-A74C-A64D251EDDCF}" type="presParOf" srcId="{DDE2EFAC-FD0A-43B9-9885-8F584F8B2687}" destId="{615CAD69-1B41-42BD-A2A3-1D4B8D46C4B7}" srcOrd="6" destOrd="0" presId="urn:microsoft.com/office/officeart/2005/8/layout/vList3"/>
    <dgm:cxn modelId="{165B8969-3259-4988-B2D8-CCC93C5AB640}" type="presParOf" srcId="{615CAD69-1B41-42BD-A2A3-1D4B8D46C4B7}" destId="{98BBAB4E-F4C8-41B3-92D1-F3A0F3856764}" srcOrd="0" destOrd="0" presId="urn:microsoft.com/office/officeart/2005/8/layout/vList3"/>
    <dgm:cxn modelId="{1CDE1959-E602-4701-AA65-C40FDB38EB6B}" type="presParOf" srcId="{615CAD69-1B41-42BD-A2A3-1D4B8D46C4B7}" destId="{A0DA0F08-051D-41C5-83ED-1E34C69421ED}" srcOrd="1" destOrd="0" presId="urn:microsoft.com/office/officeart/2005/8/layout/vList3"/>
    <dgm:cxn modelId="{FC1E3D40-68B3-457B-BCA8-277AA353D4E5}" type="presParOf" srcId="{DDE2EFAC-FD0A-43B9-9885-8F584F8B2687}" destId="{61AE97AA-E69E-467C-86AB-99551ADB4312}" srcOrd="7" destOrd="0" presId="urn:microsoft.com/office/officeart/2005/8/layout/vList3"/>
    <dgm:cxn modelId="{032266D3-8444-4541-9F9A-A344E60A38CD}" type="presParOf" srcId="{DDE2EFAC-FD0A-43B9-9885-8F584F8B2687}" destId="{2C2707EB-12E0-46C0-BB8A-9BC791FA6588}" srcOrd="8" destOrd="0" presId="urn:microsoft.com/office/officeart/2005/8/layout/vList3"/>
    <dgm:cxn modelId="{8DBC8293-020F-4415-ABE7-E9203B3FDAB3}" type="presParOf" srcId="{2C2707EB-12E0-46C0-BB8A-9BC791FA6588}" destId="{678E811A-74A7-455B-8ACC-067042AB8F2A}" srcOrd="0" destOrd="0" presId="urn:microsoft.com/office/officeart/2005/8/layout/vList3"/>
    <dgm:cxn modelId="{843A2E6E-6019-441A-850C-9745A6C5A1DE}" type="presParOf" srcId="{2C2707EB-12E0-46C0-BB8A-9BC791FA6588}" destId="{571BCE5A-E647-4B2D-891D-25AFB9D399DA}" srcOrd="1" destOrd="0" presId="urn:microsoft.com/office/officeart/2005/8/layout/vList3"/>
    <dgm:cxn modelId="{D5C34145-4C3C-4B5B-8C2C-513E5CA327D2}" type="presParOf" srcId="{DDE2EFAC-FD0A-43B9-9885-8F584F8B2687}" destId="{B452404B-665D-4E07-8759-92A709B228F0}" srcOrd="9" destOrd="0" presId="urn:microsoft.com/office/officeart/2005/8/layout/vList3"/>
    <dgm:cxn modelId="{52E2DA1F-1921-4553-81BD-3CBEF044A2B8}" type="presParOf" srcId="{DDE2EFAC-FD0A-43B9-9885-8F584F8B2687}" destId="{21FF7E1E-349B-4AC3-A9A0-83C04CDE9C1A}" srcOrd="10" destOrd="0" presId="urn:microsoft.com/office/officeart/2005/8/layout/vList3"/>
    <dgm:cxn modelId="{1754ECF7-ED46-4E9B-A084-6A850444BC72}" type="presParOf" srcId="{21FF7E1E-349B-4AC3-A9A0-83C04CDE9C1A}" destId="{A4F78633-76BC-4261-9C84-A202A9A7FB3B}" srcOrd="0" destOrd="0" presId="urn:microsoft.com/office/officeart/2005/8/layout/vList3"/>
    <dgm:cxn modelId="{3B4441E5-EABD-479E-AE80-400C7DE20687}" type="presParOf" srcId="{21FF7E1E-349B-4AC3-A9A0-83C04CDE9C1A}" destId="{41954854-5E79-4FA0-A193-84B7BE2D5D13}" srcOrd="1" destOrd="0" presId="urn:microsoft.com/office/officeart/2005/8/layout/vList3"/>
    <dgm:cxn modelId="{DF9C107C-AE46-4D84-8147-07EA8B948865}" type="presParOf" srcId="{DDE2EFAC-FD0A-43B9-9885-8F584F8B2687}" destId="{50A7CA6E-2CBA-4CF5-9DFD-832EAB801A32}" srcOrd="11" destOrd="0" presId="urn:microsoft.com/office/officeart/2005/8/layout/vList3"/>
    <dgm:cxn modelId="{F8A8BF0F-E402-4CEF-BFF9-7756110AFEFB}" type="presParOf" srcId="{DDE2EFAC-FD0A-43B9-9885-8F584F8B2687}" destId="{59754077-21A3-47F7-B13A-E19F1B7F585F}" srcOrd="12" destOrd="0" presId="urn:microsoft.com/office/officeart/2005/8/layout/vList3"/>
    <dgm:cxn modelId="{1DCD3876-B3D8-4AB2-B215-5AB8F1F449B0}" type="presParOf" srcId="{59754077-21A3-47F7-B13A-E19F1B7F585F}" destId="{1FCF9930-8561-4FC3-829F-7B03AD5380F6}" srcOrd="0" destOrd="0" presId="urn:microsoft.com/office/officeart/2005/8/layout/vList3"/>
    <dgm:cxn modelId="{B3FBAEBA-B3DD-4EAA-98F9-1B65A5941608}" type="presParOf" srcId="{59754077-21A3-47F7-B13A-E19F1B7F585F}" destId="{58A33A5B-CADB-43E4-A434-A62A69E5C85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00A93B5F-8A10-4A37-A120-5051F84DD9A5}" type="presOf" srcId="{804EAF5C-334B-4853-A083-81D6DFC4A7AA}" destId="{CC36D92F-DDD5-4390-8A3C-1855B2B0C1F7}" srcOrd="0" destOrd="0" presId="urn:microsoft.com/office/officeart/2005/8/layout/cycle8"/>
    <dgm:cxn modelId="{344C9DE3-9EA0-4E21-A657-73B38AD5645F}" type="presOf" srcId="{AA83504C-390B-40F4-8F1D-A98EC43A72EE}" destId="{186CB542-A3E8-4E10-9CCD-D80534E3902A}" srcOrd="1" destOrd="0" presId="urn:microsoft.com/office/officeart/2005/8/layout/cycle8"/>
    <dgm:cxn modelId="{01B1B0BE-47BD-4F27-9664-22CB1F0F9B10}" type="presOf" srcId="{2077979E-BA4B-4ACC-84CE-2B8A66B6AC0E}" destId="{F4BB2644-9219-44B1-8179-DDEE079EB24D}" srcOrd="1" destOrd="0" presId="urn:microsoft.com/office/officeart/2005/8/layout/cycle8"/>
    <dgm:cxn modelId="{E8A33C6F-DC49-4C79-8FB3-35BD75628C43}" type="presOf" srcId="{5DC0E78D-28E0-4699-93B6-9DB7647E1854}" destId="{18E35946-6EEA-4261-A6F7-56D8CF6082FC}" srcOrd="0" destOrd="0" presId="urn:microsoft.com/office/officeart/2005/8/layout/cycle8"/>
    <dgm:cxn modelId="{24608144-FE3F-4A7F-AA4C-603FFC4D064F}" type="presOf" srcId="{804EAF5C-334B-4853-A083-81D6DFC4A7AA}" destId="{4EC544E8-8E3E-4313-AE56-79C16955FCBD}" srcOrd="1"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8D2235E9-5F62-4DDF-8B59-C4029D0180F4}" type="presOf" srcId="{AA83504C-390B-40F4-8F1D-A98EC43A72EE}" destId="{22AEF590-8552-44BC-B360-71A3E1C6D334}" srcOrd="0" destOrd="0" presId="urn:microsoft.com/office/officeart/2005/8/layout/cycle8"/>
    <dgm:cxn modelId="{4F08E849-360C-437C-9E9C-5354EEC0D3C3}" type="presOf" srcId="{2077979E-BA4B-4ACC-84CE-2B8A66B6AC0E}" destId="{372B60BB-B9B1-453A-B6D2-4AD02F1B6DB9}" srcOrd="0" destOrd="0" presId="urn:microsoft.com/office/officeart/2005/8/layout/cycle8"/>
    <dgm:cxn modelId="{9A6623FE-D729-40A2-95DC-47351B7265CC}" type="presParOf" srcId="{18E35946-6EEA-4261-A6F7-56D8CF6082FC}" destId="{372B60BB-B9B1-453A-B6D2-4AD02F1B6DB9}" srcOrd="0" destOrd="0" presId="urn:microsoft.com/office/officeart/2005/8/layout/cycle8"/>
    <dgm:cxn modelId="{C18CE10A-0170-4071-A62D-ACAB4AB063F9}" type="presParOf" srcId="{18E35946-6EEA-4261-A6F7-56D8CF6082FC}" destId="{5EEC0F07-D06D-4A41-9E43-E293165B9E95}" srcOrd="1" destOrd="0" presId="urn:microsoft.com/office/officeart/2005/8/layout/cycle8"/>
    <dgm:cxn modelId="{BA7BEF53-442F-4855-AA59-77C821774594}" type="presParOf" srcId="{18E35946-6EEA-4261-A6F7-56D8CF6082FC}" destId="{0E276DCF-8642-4A0C-A442-E2AEDFB94E6B}" srcOrd="2" destOrd="0" presId="urn:microsoft.com/office/officeart/2005/8/layout/cycle8"/>
    <dgm:cxn modelId="{2BA91C37-7265-442E-A1EC-4344FCDB2D04}" type="presParOf" srcId="{18E35946-6EEA-4261-A6F7-56D8CF6082FC}" destId="{F4BB2644-9219-44B1-8179-DDEE079EB24D}" srcOrd="3" destOrd="0" presId="urn:microsoft.com/office/officeart/2005/8/layout/cycle8"/>
    <dgm:cxn modelId="{BB94AC35-F008-4DE7-B176-AE771EA153B6}" type="presParOf" srcId="{18E35946-6EEA-4261-A6F7-56D8CF6082FC}" destId="{22AEF590-8552-44BC-B360-71A3E1C6D334}" srcOrd="4" destOrd="0" presId="urn:microsoft.com/office/officeart/2005/8/layout/cycle8"/>
    <dgm:cxn modelId="{7B01A33E-9511-4A73-9141-233D849D2AC8}" type="presParOf" srcId="{18E35946-6EEA-4261-A6F7-56D8CF6082FC}" destId="{CFBAB428-A1E6-43E1-AC25-EE1D6BD0139C}" srcOrd="5" destOrd="0" presId="urn:microsoft.com/office/officeart/2005/8/layout/cycle8"/>
    <dgm:cxn modelId="{99ACFF4A-988B-4D24-9173-E6F7773E4C9C}" type="presParOf" srcId="{18E35946-6EEA-4261-A6F7-56D8CF6082FC}" destId="{3C9F1A28-BA88-49A6-9A02-E10CE721BDA2}" srcOrd="6" destOrd="0" presId="urn:microsoft.com/office/officeart/2005/8/layout/cycle8"/>
    <dgm:cxn modelId="{2C01EE16-213B-419F-8B3F-AC8108A50327}" type="presParOf" srcId="{18E35946-6EEA-4261-A6F7-56D8CF6082FC}" destId="{186CB542-A3E8-4E10-9CCD-D80534E3902A}" srcOrd="7" destOrd="0" presId="urn:microsoft.com/office/officeart/2005/8/layout/cycle8"/>
    <dgm:cxn modelId="{613BF6CA-6573-4944-81A9-BDB5C6250488}" type="presParOf" srcId="{18E35946-6EEA-4261-A6F7-56D8CF6082FC}" destId="{CC36D92F-DDD5-4390-8A3C-1855B2B0C1F7}" srcOrd="8" destOrd="0" presId="urn:microsoft.com/office/officeart/2005/8/layout/cycle8"/>
    <dgm:cxn modelId="{44EA557B-5EBE-4726-95D8-FF9AB007D888}" type="presParOf" srcId="{18E35946-6EEA-4261-A6F7-56D8CF6082FC}" destId="{8E3FFA9F-5739-4094-89F3-7C87082B2148}" srcOrd="9" destOrd="0" presId="urn:microsoft.com/office/officeart/2005/8/layout/cycle8"/>
    <dgm:cxn modelId="{9DE80370-A5CC-4585-B06F-2176EF03DFF7}" type="presParOf" srcId="{18E35946-6EEA-4261-A6F7-56D8CF6082FC}" destId="{2206E480-7E4E-4101-860F-0A2711E8991D}" srcOrd="10" destOrd="0" presId="urn:microsoft.com/office/officeart/2005/8/layout/cycle8"/>
    <dgm:cxn modelId="{6F550D5C-A302-4EEF-A483-16D4B5D6F99B}" type="presParOf" srcId="{18E35946-6EEA-4261-A6F7-56D8CF6082FC}" destId="{4EC544E8-8E3E-4313-AE56-79C16955FCBD}" srcOrd="11" destOrd="0" presId="urn:microsoft.com/office/officeart/2005/8/layout/cycle8"/>
    <dgm:cxn modelId="{DF832BF4-F646-4770-9597-87EF73512283}" type="presParOf" srcId="{18E35946-6EEA-4261-A6F7-56D8CF6082FC}" destId="{14D2FA16-0A33-4138-96FB-2E9B8816A4A7}" srcOrd="12" destOrd="0" presId="urn:microsoft.com/office/officeart/2005/8/layout/cycle8"/>
    <dgm:cxn modelId="{203F1102-9985-4FF7-9EE9-6955D9E8DC84}" type="presParOf" srcId="{18E35946-6EEA-4261-A6F7-56D8CF6082FC}" destId="{6880DB98-5777-41F2-8325-7270BB56EF94}" srcOrd="13" destOrd="0" presId="urn:microsoft.com/office/officeart/2005/8/layout/cycle8"/>
    <dgm:cxn modelId="{56B85877-D780-420B-BED3-15CA59801446}"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2016/9/6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4</a:t>
            </a:fld>
            <a:endParaRPr lang="en-US" altLang="zh-CN"/>
          </a:p>
        </p:txBody>
      </p:sp>
    </p:spTree>
    <p:extLst>
      <p:ext uri="{BB962C8B-B14F-4D97-AF65-F5344CB8AC3E}">
        <p14:creationId xmlns:p14="http://schemas.microsoft.com/office/powerpoint/2010/main" val="70549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 y="6484588"/>
            <a:ext cx="784928" cy="373412"/>
          </a:xfrm>
          <a:prstGeom prst="rect">
            <a:avLst/>
          </a:prstGeom>
        </p:spPr>
      </p:pic>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2016/9/6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37679" y="991768"/>
            <a:ext cx="5349320" cy="2320775"/>
          </a:xfrm>
          <a:effectLst>
            <a:outerShdw blurRad="50800" dist="38100" dir="2700000" algn="tl" rotWithShape="0">
              <a:prstClr val="black">
                <a:alpha val="40000"/>
              </a:prstClr>
            </a:outerShdw>
          </a:effectLst>
        </p:spPr>
        <p:txBody>
          <a:bodyPr/>
          <a:lstStyle/>
          <a:p>
            <a:r>
              <a:rPr lang="zh-CN" altLang="en-US" sz="8000"/>
              <a:t>线程间</a:t>
            </a:r>
            <a:r>
              <a:rPr lang="zh-CN" altLang="en-US" sz="8000" smtClean="0"/>
              <a:t>通信</a:t>
            </a:r>
            <a:r>
              <a:rPr lang="en-US" altLang="zh-CN" sz="8000" smtClean="0"/>
              <a:t/>
            </a:r>
            <a:br>
              <a:rPr lang="en-US" altLang="zh-CN" sz="8000" smtClean="0"/>
            </a:br>
            <a:r>
              <a:rPr lang="zh-CN" altLang="en-US" sz="8000" smtClean="0"/>
              <a:t>与同步控制</a:t>
            </a:r>
            <a:endParaRPr lang="zh-CN" altLang="en-US" sz="8000" dirty="0">
              <a:solidFill>
                <a:schemeClr val="accent1">
                  <a:lumMod val="75000"/>
                </a:schemeClr>
              </a:solidFill>
            </a:endParaRPr>
          </a:p>
        </p:txBody>
      </p:sp>
      <p:sp>
        <p:nvSpPr>
          <p:cNvPr id="3" name="副标题 2"/>
          <p:cNvSpPr>
            <a:spLocks noGrp="1"/>
          </p:cNvSpPr>
          <p:nvPr>
            <p:ph type="subTitle" idx="1"/>
          </p:nvPr>
        </p:nvSpPr>
        <p:spPr>
          <a:xfrm>
            <a:off x="5451893" y="3312543"/>
            <a:ext cx="3287271" cy="1716657"/>
          </a:xfrm>
        </p:spPr>
        <p:txBody>
          <a:bodyPr>
            <a:noAutofit/>
          </a:bodyPr>
          <a:lstStyle/>
          <a:p>
            <a:r>
              <a:rPr lang="zh-CN" altLang="en-US" sz="2800" smtClean="0">
                <a:solidFill>
                  <a:schemeClr val="tx1"/>
                </a:solidFill>
              </a:rPr>
              <a:t>计算机学院</a:t>
            </a:r>
            <a:endParaRPr lang="en-US" altLang="zh-CN" sz="2800" smtClean="0">
              <a:solidFill>
                <a:schemeClr val="tx1"/>
              </a:solidFill>
            </a:endParaRPr>
          </a:p>
          <a:p>
            <a:r>
              <a:rPr lang="zh-CN" altLang="en-US" sz="2800" smtClean="0">
                <a:solidFill>
                  <a:schemeClr val="tx1"/>
                </a:solidFill>
              </a:rPr>
              <a:t>李赞</a:t>
            </a:r>
            <a:endParaRPr lang="en-US" altLang="zh-CN" sz="2800" smtClean="0">
              <a:solidFill>
                <a:schemeClr val="tx1"/>
              </a:solidFill>
            </a:endParaRPr>
          </a:p>
          <a:p>
            <a:r>
              <a:rPr lang="zh-CN" altLang="en-US" sz="2800" smtClean="0">
                <a:solidFill>
                  <a:schemeClr val="tx1"/>
                </a:solidFill>
              </a:rPr>
              <a:t>厚德</a:t>
            </a:r>
            <a:r>
              <a:rPr lang="en-US" altLang="zh-CN" sz="2800" smtClean="0">
                <a:solidFill>
                  <a:schemeClr val="tx1"/>
                </a:solidFill>
              </a:rPr>
              <a:t>B807</a:t>
            </a:r>
            <a:endParaRPr lang="zh-CN" altLang="en-US" sz="2800">
              <a:solidFill>
                <a:schemeClr val="tx1"/>
              </a:solidFill>
            </a:endParaRPr>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517" y="0"/>
            <a:ext cx="5170098" cy="743967"/>
          </a:xfrm>
          <a:prstGeom prst="rect">
            <a:avLst/>
          </a:prstGeom>
        </p:spPr>
      </p:pic>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9459" name="Rectangle 2"/>
          <p:cNvSpPr>
            <a:spLocks noGrp="1" noChangeArrowheads="1"/>
          </p:cNvSpPr>
          <p:nvPr>
            <p:ph type="title"/>
          </p:nvPr>
        </p:nvSpPr>
        <p:spPr>
          <a:xfrm>
            <a:off x="4398784" y="528495"/>
            <a:ext cx="4095735" cy="553468"/>
          </a:xfrm>
        </p:spPr>
        <p:txBody>
          <a:bodyPr>
            <a:normAutofit fontScale="90000"/>
          </a:bodyPr>
          <a:lstStyle/>
          <a:p>
            <a:pPr eaLnBrk="1" hangingPunct="1"/>
            <a:r>
              <a:rPr lang="zh-CN" altLang="en-US" dirty="0" smtClean="0"/>
              <a:t>进程间通信方法分类</a:t>
            </a:r>
          </a:p>
        </p:txBody>
      </p:sp>
      <p:sp>
        <p:nvSpPr>
          <p:cNvPr id="19460" name="Rectangle 3"/>
          <p:cNvSpPr>
            <a:spLocks noGrp="1" noChangeArrowheads="1"/>
          </p:cNvSpPr>
          <p:nvPr>
            <p:ph type="body" idx="1"/>
          </p:nvPr>
        </p:nvSpPr>
        <p:spPr>
          <a:xfrm>
            <a:off x="489325" y="381207"/>
            <a:ext cx="6372947" cy="5566666"/>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剪切板</a:t>
            </a:r>
          </a:p>
          <a:p>
            <a:pPr eaLnBrk="1" hangingPunct="1"/>
            <a:r>
              <a:rPr lang="en-US" altLang="zh-CN" sz="2800" dirty="0">
                <a:latin typeface="微软雅黑" panose="020B0503020204020204" pitchFamily="34" charset="-122"/>
                <a:ea typeface="微软雅黑" panose="020B0503020204020204" pitchFamily="34" charset="-122"/>
              </a:rPr>
              <a:t>2. COM</a:t>
            </a:r>
          </a:p>
          <a:p>
            <a:pPr eaLnBrk="1" hangingPunct="1"/>
            <a:r>
              <a:rPr lang="en-US" altLang="zh-CN" sz="2800" dirty="0">
                <a:latin typeface="微软雅黑" panose="020B0503020204020204" pitchFamily="34" charset="-122"/>
                <a:ea typeface="微软雅黑" panose="020B0503020204020204" pitchFamily="34" charset="-122"/>
              </a:rPr>
              <a:t>3. </a:t>
            </a:r>
            <a:r>
              <a:rPr lang="en-US" altLang="zh-CN" sz="2800" dirty="0" smtClean="0">
                <a:latin typeface="微软雅黑" panose="020B0503020204020204" pitchFamily="34" charset="-122"/>
                <a:ea typeface="微软雅黑" panose="020B0503020204020204" pitchFamily="34" charset="-122"/>
              </a:rPr>
              <a:t>DDE</a:t>
            </a:r>
          </a:p>
          <a:p>
            <a:pPr eaLnBrk="1" hangingPunct="1"/>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共享内存</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文件映射</a:t>
            </a:r>
          </a:p>
          <a:p>
            <a:pPr eaLnBrk="1" hangingPunct="1"/>
            <a:r>
              <a:rPr lang="en-US" altLang="zh-CN" sz="2800" dirty="0" smtClean="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邮槽</a:t>
            </a:r>
          </a:p>
          <a:p>
            <a:pPr eaLnBrk="1" hangingPunct="1"/>
            <a:r>
              <a:rPr lang="en-US" altLang="zh-CN" sz="2800" dirty="0" smtClean="0">
                <a:latin typeface="微软雅黑" panose="020B0503020204020204" pitchFamily="34" charset="-122"/>
                <a:ea typeface="微软雅黑" panose="020B0503020204020204" pitchFamily="34" charset="-122"/>
              </a:rPr>
              <a:t>7. </a:t>
            </a:r>
            <a:r>
              <a:rPr lang="zh-CN" altLang="en-US" sz="2800" dirty="0">
                <a:latin typeface="微软雅黑" panose="020B0503020204020204" pitchFamily="34" charset="-122"/>
                <a:ea typeface="微软雅黑" panose="020B0503020204020204" pitchFamily="34" charset="-122"/>
              </a:rPr>
              <a:t>管道，分有名管道与无名管道</a:t>
            </a:r>
          </a:p>
          <a:p>
            <a:pPr eaLnBrk="1" hangingPunct="1"/>
            <a:r>
              <a:rPr lang="en-US" altLang="zh-CN" sz="2800" dirty="0" smtClean="0">
                <a:latin typeface="微软雅黑" panose="020B0503020204020204" pitchFamily="34" charset="-122"/>
                <a:ea typeface="微软雅黑" panose="020B0503020204020204" pitchFamily="34" charset="-122"/>
              </a:rPr>
              <a:t>8.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eaLnBrk="1" hangingPunct="1"/>
            <a:r>
              <a:rPr lang="en-US" altLang="zh-CN" sz="2800" dirty="0" smtClean="0">
                <a:latin typeface="微软雅黑" panose="020B0503020204020204" pitchFamily="34" charset="-122"/>
                <a:ea typeface="微软雅黑" panose="020B0503020204020204" pitchFamily="34" charset="-122"/>
              </a:rPr>
              <a:t>9.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10.WM_COPYDATA</a:t>
            </a:r>
          </a:p>
          <a:p>
            <a:pPr eaLnBrk="1" hangingPunct="1"/>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2607413" y="2933299"/>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5082526" y="4334293"/>
            <a:ext cx="4092489" cy="418743"/>
          </a:xfrm>
          <a:prstGeom prst="wedgeRoundRectCallout">
            <a:avLst>
              <a:gd name="adj1" fmla="val -31670"/>
              <a:gd name="adj2" fmla="val -103479"/>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相对简单的接口，但不宜多进程通信</a:t>
            </a:r>
            <a:endParaRPr lang="zh-CN" altLang="en-US" dirty="0"/>
          </a:p>
        </p:txBody>
      </p:sp>
    </p:spTree>
    <p:extLst>
      <p:ext uri="{BB962C8B-B14F-4D97-AF65-F5344CB8AC3E}">
        <p14:creationId xmlns:p14="http://schemas.microsoft.com/office/powerpoint/2010/main" val="2791571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125243" y="126521"/>
            <a:ext cx="3722138" cy="796506"/>
          </a:xfrm>
        </p:spPr>
        <p:txBody>
          <a:bodyPr/>
          <a:lstStyle/>
          <a:p>
            <a:pPr eaLnBrk="1" hangingPunct="1"/>
            <a:r>
              <a:rPr lang="en-US" altLang="zh-CN" smtClean="0"/>
              <a:t>IPC</a:t>
            </a:r>
            <a:r>
              <a:rPr lang="zh-CN" altLang="en-US" smtClean="0"/>
              <a:t>需要考虑内容</a:t>
            </a:r>
          </a:p>
        </p:txBody>
      </p:sp>
      <p:sp>
        <p:nvSpPr>
          <p:cNvPr id="20484" name="Rectangle 3"/>
          <p:cNvSpPr>
            <a:spLocks noGrp="1" noChangeArrowheads="1"/>
          </p:cNvSpPr>
          <p:nvPr>
            <p:ph type="body" idx="1"/>
          </p:nvPr>
        </p:nvSpPr>
        <p:spPr>
          <a:xfrm>
            <a:off x="519206" y="988175"/>
            <a:ext cx="8775576" cy="4874240"/>
          </a:xfrm>
        </p:spPr>
        <p:txBody>
          <a:bodyPr>
            <a:normAutofit/>
          </a:bodyPr>
          <a:lstStyle/>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51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191119" y="81508"/>
            <a:ext cx="3722138" cy="796506"/>
          </a:xfrm>
        </p:spPr>
        <p:txBody>
          <a:bodyPr/>
          <a:lstStyle/>
          <a:p>
            <a:pPr eaLnBrk="1" hangingPunct="1"/>
            <a:r>
              <a:rPr lang="en-US" altLang="zh-CN" smtClean="0"/>
              <a:t>IPC</a:t>
            </a:r>
            <a:r>
              <a:rPr lang="zh-CN" altLang="en-US" smtClean="0"/>
              <a:t>是否需要网络</a:t>
            </a:r>
          </a:p>
        </p:txBody>
      </p:sp>
      <p:sp>
        <p:nvSpPr>
          <p:cNvPr id="5" name="圆角矩形 4"/>
          <p:cNvSpPr/>
          <p:nvPr/>
        </p:nvSpPr>
        <p:spPr>
          <a:xfrm>
            <a:off x="783771" y="1086644"/>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82319" y="162243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836467" y="113374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1082319" y="209587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3649225" y="108664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913257" y="1622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3701921" y="113374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3913257" y="207134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1082319" y="25484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5" name="圆角矩形 14"/>
          <p:cNvSpPr/>
          <p:nvPr/>
        </p:nvSpPr>
        <p:spPr>
          <a:xfrm>
            <a:off x="3913257" y="254840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3921426" y="30254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1082319" y="301885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3135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984738" y="240387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101856"/>
            <a:ext cx="3422551" cy="675736"/>
          </a:xfrm>
        </p:spPr>
        <p:txBody>
          <a:bodyPr>
            <a:normAutofit/>
          </a:bodyPr>
          <a:lstStyle/>
          <a:p>
            <a:r>
              <a:rPr lang="zh-CN" altLang="en-US" dirty="0" smtClean="0"/>
              <a:t>线程间同步模式</a:t>
            </a:r>
            <a:endParaRPr lang="zh-CN" altLang="en-US" dirty="0"/>
          </a:p>
        </p:txBody>
      </p:sp>
      <p:sp>
        <p:nvSpPr>
          <p:cNvPr id="4" name="页脚占位符 3"/>
          <p:cNvSpPr>
            <a:spLocks noGrp="1"/>
          </p:cNvSpPr>
          <p:nvPr>
            <p:ph type="ftr" sz="quarter" idx="11"/>
          </p:nvPr>
        </p:nvSpPr>
        <p:spPr>
          <a:xfrm>
            <a:off x="4576192" y="6375022"/>
            <a:ext cx="2895600" cy="457200"/>
          </a:xfrm>
        </p:spPr>
        <p:txBody>
          <a:bodyPr/>
          <a:lstStyle/>
          <a:p>
            <a:pPr>
              <a:defRPr/>
            </a:pPr>
            <a:r>
              <a:rPr lang="en-US" altLang="zh-CN" dirty="0" smtClean="0"/>
              <a:t>Windows</a:t>
            </a:r>
            <a:r>
              <a:rPr lang="zh-CN" altLang="en-US" dirty="0" smtClean="0"/>
              <a:t>程序设计</a:t>
            </a:r>
            <a:r>
              <a:rPr lang="en-US" altLang="zh-CN" dirty="0" smtClean="0"/>
              <a:t>via .NET</a:t>
            </a:r>
            <a:endParaRPr lang="zh-CN" altLang="en-US" dirty="0"/>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1085222" y="310161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1608726" y="415287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1573609" y="3640362"/>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7200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0723" name="Rectangle 2"/>
          <p:cNvSpPr>
            <a:spLocks noGrp="1" noChangeArrowheads="1"/>
          </p:cNvSpPr>
          <p:nvPr>
            <p:ph type="title"/>
          </p:nvPr>
        </p:nvSpPr>
        <p:spPr>
          <a:xfrm>
            <a:off x="194255" y="264543"/>
            <a:ext cx="3515104" cy="684362"/>
          </a:xfrm>
        </p:spPr>
        <p:txBody>
          <a:bodyPr/>
          <a:lstStyle/>
          <a:p>
            <a:pPr eaLnBrk="1" hangingPunct="1"/>
            <a:r>
              <a:rPr lang="zh-CN" altLang="en-US" smtClean="0"/>
              <a:t>线程同步与死锁</a:t>
            </a:r>
          </a:p>
        </p:txBody>
      </p:sp>
      <p:sp>
        <p:nvSpPr>
          <p:cNvPr id="30724" name="Rectangle 3"/>
          <p:cNvSpPr>
            <a:spLocks noGrp="1" noChangeArrowheads="1"/>
          </p:cNvSpPr>
          <p:nvPr>
            <p:ph type="body" idx="1"/>
          </p:nvPr>
        </p:nvSpPr>
        <p:spPr>
          <a:xfrm>
            <a:off x="614315" y="1201947"/>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529840" y="1068225"/>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531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1747" name="Rectangle 2"/>
          <p:cNvSpPr>
            <a:spLocks noGrp="1" noChangeArrowheads="1"/>
          </p:cNvSpPr>
          <p:nvPr>
            <p:ph type="title"/>
          </p:nvPr>
        </p:nvSpPr>
        <p:spPr>
          <a:xfrm>
            <a:off x="297772" y="255917"/>
            <a:ext cx="3609994" cy="727494"/>
          </a:xfrm>
        </p:spPr>
        <p:txBody>
          <a:bodyPr>
            <a:normAutofit fontScale="90000"/>
          </a:bodyPr>
          <a:lstStyle/>
          <a:p>
            <a:pPr eaLnBrk="1" hangingPunct="1"/>
            <a:r>
              <a:rPr lang="zh-CN" altLang="en-US" smtClean="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337" y="1393077"/>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49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72568" y="922947"/>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2771" name="Rectangle 2"/>
          <p:cNvSpPr>
            <a:spLocks noGrp="1" noChangeArrowheads="1"/>
          </p:cNvSpPr>
          <p:nvPr>
            <p:ph type="title"/>
          </p:nvPr>
        </p:nvSpPr>
        <p:spPr>
          <a:xfrm>
            <a:off x="159749" y="126521"/>
            <a:ext cx="3497851" cy="727494"/>
          </a:xfrm>
        </p:spPr>
        <p:txBody>
          <a:bodyPr>
            <a:normAutofit/>
          </a:bodyPr>
          <a:lstStyle/>
          <a:p>
            <a:pPr eaLnBrk="1" hangingPunct="1"/>
            <a:r>
              <a:rPr lang="zh-CN" altLang="en-US" dirty="0" smtClean="0"/>
              <a:t>需要同步的资源</a:t>
            </a:r>
          </a:p>
        </p:txBody>
      </p:sp>
      <p:sp>
        <p:nvSpPr>
          <p:cNvPr id="32772" name="Rectangle 3"/>
          <p:cNvSpPr>
            <a:spLocks noGrp="1" noChangeArrowheads="1"/>
          </p:cNvSpPr>
          <p:nvPr>
            <p:ph type="body" idx="1"/>
          </p:nvPr>
        </p:nvSpPr>
        <p:spPr>
          <a:xfrm>
            <a:off x="677334" y="1086060"/>
            <a:ext cx="8487544" cy="2459397"/>
          </a:xfrm>
        </p:spPr>
        <p:txBody>
          <a:bodyPr>
            <a:normAutofit/>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p>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p>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97263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3795" name="Rectangle 2"/>
          <p:cNvSpPr>
            <a:spLocks noGrp="1" noChangeArrowheads="1"/>
          </p:cNvSpPr>
          <p:nvPr>
            <p:ph type="title"/>
          </p:nvPr>
        </p:nvSpPr>
        <p:spPr>
          <a:xfrm>
            <a:off x="90737" y="92016"/>
            <a:ext cx="2686968" cy="762000"/>
          </a:xfrm>
        </p:spPr>
        <p:txBody>
          <a:bodyPr/>
          <a:lstStyle/>
          <a:p>
            <a:pPr eaLnBrk="1" hangingPunct="1"/>
            <a:r>
              <a:rPr lang="zh-CN" altLang="en-US" smtClean="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233" y="854016"/>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711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3795" name="Rectangle 2"/>
          <p:cNvSpPr>
            <a:spLocks noGrp="1" noChangeArrowheads="1"/>
          </p:cNvSpPr>
          <p:nvPr>
            <p:ph type="title"/>
          </p:nvPr>
        </p:nvSpPr>
        <p:spPr>
          <a:xfrm>
            <a:off x="90738" y="101920"/>
            <a:ext cx="2755979" cy="727494"/>
          </a:xfrm>
        </p:spPr>
        <p:txBody>
          <a:bodyPr/>
          <a:lstStyle/>
          <a:p>
            <a:pPr eaLnBrk="1" hangingPunct="1"/>
            <a:r>
              <a:rPr lang="en-US" altLang="zh-CN" dirty="0" smtClean="0"/>
              <a:t>Thread</a:t>
            </a:r>
            <a:r>
              <a:rPr lang="zh-CN" altLang="en-US" dirty="0" smtClean="0"/>
              <a:t>方法</a:t>
            </a:r>
          </a:p>
        </p:txBody>
      </p:sp>
      <p:sp>
        <p:nvSpPr>
          <p:cNvPr id="3" name="爆炸形 1 2"/>
          <p:cNvSpPr/>
          <p:nvPr/>
        </p:nvSpPr>
        <p:spPr>
          <a:xfrm>
            <a:off x="3854421" y="531122"/>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Thread.Sleep</a:t>
            </a:r>
            <a:endParaRPr lang="zh-CN" altLang="en-US" sz="3200">
              <a:latin typeface="微软雅黑" panose="020B0503020204020204" pitchFamily="34" charset="-122"/>
              <a:ea typeface="微软雅黑" panose="020B0503020204020204" pitchFamily="34" charset="-122"/>
            </a:endParaRPr>
          </a:p>
        </p:txBody>
      </p:sp>
      <p:sp>
        <p:nvSpPr>
          <p:cNvPr id="6" name="爆炸形 1 5"/>
          <p:cNvSpPr/>
          <p:nvPr/>
        </p:nvSpPr>
        <p:spPr>
          <a:xfrm>
            <a:off x="1162165" y="3253514"/>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5002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xfrm>
            <a:off x="532056" y="6169549"/>
            <a:ext cx="1513775"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dirty="0"/>
              <a:t>C#</a:t>
            </a:r>
            <a:r>
              <a:rPr lang="zh-CN" altLang="en-US" dirty="0"/>
              <a:t>语言</a:t>
            </a:r>
            <a:r>
              <a:rPr lang="en-US" altLang="zh-CN" dirty="0"/>
              <a:t>Windows</a:t>
            </a:r>
            <a:r>
              <a:rPr lang="zh-CN" altLang="en-US" dirty="0"/>
              <a:t>程序设计</a:t>
            </a:r>
          </a:p>
        </p:txBody>
      </p:sp>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78" y="791350"/>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08" y="862804"/>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197478" y="184909"/>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t>杀死正在运行的线程</a:t>
            </a:r>
          </a:p>
        </p:txBody>
      </p:sp>
      <p:sp>
        <p:nvSpPr>
          <p:cNvPr id="38919" name="AutoShape 9"/>
          <p:cNvSpPr>
            <a:spLocks noChangeArrowheads="1"/>
          </p:cNvSpPr>
          <p:nvPr/>
        </p:nvSpPr>
        <p:spPr bwMode="auto">
          <a:xfrm>
            <a:off x="3946030" y="1810541"/>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529840" y="3513929"/>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微软雅黑" panose="020B0503020204020204" pitchFamily="34" charset="-122"/>
                <a:ea typeface="微软雅黑" panose="020B0503020204020204" pitchFamily="34" charset="-122"/>
              </a:rPr>
              <a:t>丢失资源</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73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82383948"/>
              </p:ext>
            </p:extLst>
          </p:nvPr>
        </p:nvGraphicFramePr>
        <p:xfrm>
          <a:off x="453995" y="844062"/>
          <a:ext cx="8328264" cy="5289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4589804" cy="716783"/>
          </a:xfrm>
        </p:spPr>
        <p:txBody>
          <a:bodyPr>
            <a:normAutofit/>
          </a:bodyPr>
          <a:lstStyle/>
          <a:p>
            <a:pPr lvl="0"/>
            <a:r>
              <a:rPr lang="zh-CN" altLang="en-US" smtClean="0"/>
              <a:t>线程间通信与同步</a:t>
            </a:r>
            <a:endParaRPr lang="zh-CN" altLang="en-US"/>
          </a:p>
        </p:txBody>
      </p:sp>
      <p:pic>
        <p:nvPicPr>
          <p:cNvPr id="6" name="内容占位符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61517" y="0"/>
            <a:ext cx="5170098" cy="743967"/>
          </a:xfrm>
        </p:spPr>
      </p:pic>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4819" name="Rectangle 2"/>
          <p:cNvSpPr>
            <a:spLocks noGrp="1" noChangeArrowheads="1"/>
          </p:cNvSpPr>
          <p:nvPr>
            <p:ph type="title"/>
          </p:nvPr>
        </p:nvSpPr>
        <p:spPr>
          <a:xfrm>
            <a:off x="159749" y="126521"/>
            <a:ext cx="3963677" cy="762000"/>
          </a:xfrm>
        </p:spPr>
        <p:txBody>
          <a:bodyPr/>
          <a:lstStyle/>
          <a:p>
            <a:pPr eaLnBrk="1" hangingPunct="1"/>
            <a:r>
              <a:rPr lang="zh-CN" altLang="en-US" smtClean="0"/>
              <a:t>工作线程同步方法</a:t>
            </a:r>
          </a:p>
        </p:txBody>
      </p:sp>
      <p:sp>
        <p:nvSpPr>
          <p:cNvPr id="34820" name="Rectangle 3"/>
          <p:cNvSpPr>
            <a:spLocks noGrp="1" noChangeArrowheads="1"/>
          </p:cNvSpPr>
          <p:nvPr>
            <p:ph type="body" idx="1"/>
          </p:nvPr>
        </p:nvSpPr>
        <p:spPr>
          <a:xfrm>
            <a:off x="507801" y="1086059"/>
            <a:ext cx="6467145" cy="596091"/>
          </a:xfrm>
        </p:spPr>
        <p:txBody>
          <a:bodyPr>
            <a:noAutofit/>
          </a:bodyPr>
          <a:lstStyle/>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进行线程同步方法</a:t>
            </a:r>
          </a:p>
        </p:txBody>
      </p:sp>
      <p:graphicFrame>
        <p:nvGraphicFramePr>
          <p:cNvPr id="4" name="图示 3"/>
          <p:cNvGraphicFramePr/>
          <p:nvPr>
            <p:extLst>
              <p:ext uri="{D42A27DB-BD31-4B8C-83A1-F6EECF244321}">
                <p14:modId xmlns:p14="http://schemas.microsoft.com/office/powerpoint/2010/main" val="2132686850"/>
              </p:ext>
            </p:extLst>
          </p:nvPr>
        </p:nvGraphicFramePr>
        <p:xfrm>
          <a:off x="2260120" y="202720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416302" y="271621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14850" y="325199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468998" y="276330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714850" y="372543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714850" y="417796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714850" y="464841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928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4819" name="Rectangle 2"/>
          <p:cNvSpPr>
            <a:spLocks noGrp="1" noChangeArrowheads="1"/>
          </p:cNvSpPr>
          <p:nvPr>
            <p:ph type="title"/>
          </p:nvPr>
        </p:nvSpPr>
        <p:spPr>
          <a:xfrm>
            <a:off x="159749" y="126521"/>
            <a:ext cx="3963677" cy="762000"/>
          </a:xfrm>
        </p:spPr>
        <p:txBody>
          <a:bodyPr/>
          <a:lstStyle/>
          <a:p>
            <a:pPr eaLnBrk="1" hangingPunct="1"/>
            <a:r>
              <a:rPr lang="zh-CN" altLang="en-US" smtClean="0"/>
              <a:t>工作线程同步方法</a:t>
            </a:r>
          </a:p>
        </p:txBody>
      </p:sp>
      <p:sp>
        <p:nvSpPr>
          <p:cNvPr id="34820" name="Rectangle 3"/>
          <p:cNvSpPr>
            <a:spLocks noGrp="1" noChangeArrowheads="1"/>
          </p:cNvSpPr>
          <p:nvPr>
            <p:ph type="body" idx="1"/>
          </p:nvPr>
        </p:nvSpPr>
        <p:spPr>
          <a:xfrm>
            <a:off x="507801" y="1086059"/>
            <a:ext cx="6467145" cy="596091"/>
          </a:xfrm>
        </p:spPr>
        <p:txBody>
          <a:bodyPr>
            <a:noAutofit/>
          </a:bodyPr>
          <a:lstStyle/>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进行线程同步方法</a:t>
            </a:r>
          </a:p>
        </p:txBody>
      </p:sp>
      <p:graphicFrame>
        <p:nvGraphicFramePr>
          <p:cNvPr id="4" name="图示 3"/>
          <p:cNvGraphicFramePr/>
          <p:nvPr>
            <p:extLst/>
          </p:nvPr>
        </p:nvGraphicFramePr>
        <p:xfrm>
          <a:off x="2260120" y="202720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416302" y="271621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14850" y="325199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468998" y="276330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714850" y="372543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714850" y="417796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714850" y="464841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0182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5843" name="Rectangle 2"/>
          <p:cNvSpPr>
            <a:spLocks noGrp="1" noChangeArrowheads="1"/>
          </p:cNvSpPr>
          <p:nvPr>
            <p:ph type="title"/>
          </p:nvPr>
        </p:nvSpPr>
        <p:spPr>
          <a:xfrm>
            <a:off x="159749" y="92015"/>
            <a:ext cx="3963677" cy="796506"/>
          </a:xfrm>
        </p:spPr>
        <p:txBody>
          <a:bodyPr/>
          <a:lstStyle/>
          <a:p>
            <a:pPr eaLnBrk="1" hangingPunct="1"/>
            <a:r>
              <a:rPr lang="zh-CN" altLang="en-US" smtClean="0"/>
              <a:t>工作线程同步示例</a:t>
            </a:r>
          </a:p>
        </p:txBody>
      </p:sp>
      <p:pic>
        <p:nvPicPr>
          <p:cNvPr id="35844" name="Picture 4" descr="$@9XLR}L_NOLW6UC~YK((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082" y="1057964"/>
            <a:ext cx="59817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300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6867" name="Rectangle 2"/>
          <p:cNvSpPr>
            <a:spLocks noGrp="1" noChangeArrowheads="1"/>
          </p:cNvSpPr>
          <p:nvPr>
            <p:ph type="title"/>
          </p:nvPr>
        </p:nvSpPr>
        <p:spPr>
          <a:xfrm>
            <a:off x="677334" y="609600"/>
            <a:ext cx="2997519" cy="727494"/>
          </a:xfrm>
        </p:spPr>
        <p:txBody>
          <a:bodyPr/>
          <a:lstStyle/>
          <a:p>
            <a:pPr eaLnBrk="1" hangingPunct="1"/>
            <a:r>
              <a:rPr lang="zh-CN" altLang="en-US" smtClean="0"/>
              <a:t>线程的生命期</a:t>
            </a:r>
          </a:p>
        </p:txBody>
      </p:sp>
      <p:graphicFrame>
        <p:nvGraphicFramePr>
          <p:cNvPr id="2" name="图示 1"/>
          <p:cNvGraphicFramePr/>
          <p:nvPr>
            <p:extLst>
              <p:ext uri="{D42A27DB-BD31-4B8C-83A1-F6EECF244321}">
                <p14:modId xmlns:p14="http://schemas.microsoft.com/office/powerpoint/2010/main" val="2715894748"/>
              </p:ext>
            </p:extLst>
          </p:nvPr>
        </p:nvGraphicFramePr>
        <p:xfrm>
          <a:off x="3998824" y="754172"/>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111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7891" name="Rectangle 2"/>
          <p:cNvSpPr>
            <a:spLocks noGrp="1" noChangeArrowheads="1"/>
          </p:cNvSpPr>
          <p:nvPr>
            <p:ph type="title"/>
          </p:nvPr>
        </p:nvSpPr>
        <p:spPr>
          <a:xfrm>
            <a:off x="125243" y="92015"/>
            <a:ext cx="3515104" cy="762000"/>
          </a:xfrm>
        </p:spPr>
        <p:txBody>
          <a:bodyPr/>
          <a:lstStyle/>
          <a:p>
            <a:pPr eaLnBrk="1" hangingPunct="1"/>
            <a:r>
              <a:rPr lang="zh-CN" altLang="en-US" smtClean="0"/>
              <a:t>工作线程的结束</a:t>
            </a:r>
          </a:p>
        </p:txBody>
      </p:sp>
      <p:sp>
        <p:nvSpPr>
          <p:cNvPr id="37892" name="Rectangle 3"/>
          <p:cNvSpPr>
            <a:spLocks noGrp="1" noChangeArrowheads="1"/>
          </p:cNvSpPr>
          <p:nvPr>
            <p:ph type="body" idx="1"/>
          </p:nvPr>
        </p:nvSpPr>
        <p:spPr>
          <a:xfrm>
            <a:off x="539311" y="918385"/>
            <a:ext cx="6551602" cy="3688121"/>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线程正常结束</a:t>
            </a: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p>
          <a:p>
            <a:pPr eaLnBrk="1" hangingPunct="1"/>
            <a:r>
              <a:rPr lang="zh-CN" altLang="en-US" sz="2400" dirty="0" smtClean="0">
                <a:latin typeface="微软雅黑" panose="020B0503020204020204" pitchFamily="34" charset="-122"/>
                <a:ea typeface="微软雅黑" panose="020B0503020204020204" pitchFamily="34" charset="-122"/>
              </a:rPr>
              <a:t>线程非正常结束，被</a:t>
            </a:r>
            <a:r>
              <a:rPr lang="en-US" altLang="zh-CN" sz="2400" dirty="0" smtClean="0">
                <a:latin typeface="微软雅黑" panose="020B0503020204020204" pitchFamily="34" charset="-122"/>
                <a:ea typeface="微软雅黑" panose="020B0503020204020204" pitchFamily="34" charset="-122"/>
              </a:rPr>
              <a:t>KILL</a:t>
            </a: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smtClean="0">
                <a:latin typeface="微软雅黑" panose="020B0503020204020204" pitchFamily="34" charset="-122"/>
                <a:ea typeface="微软雅黑" panose="020B0503020204020204" pitchFamily="34" charset="-122"/>
              </a:rPr>
              <a:t>控制线程正常终止的方法</a:t>
            </a: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259040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9939" name="Rectangle 2"/>
          <p:cNvSpPr>
            <a:spLocks noGrp="1" noChangeArrowheads="1"/>
          </p:cNvSpPr>
          <p:nvPr>
            <p:ph type="title"/>
          </p:nvPr>
        </p:nvSpPr>
        <p:spPr>
          <a:xfrm>
            <a:off x="159749" y="92015"/>
            <a:ext cx="3446092" cy="762000"/>
          </a:xfrm>
        </p:spPr>
        <p:txBody>
          <a:bodyPr/>
          <a:lstStyle/>
          <a:p>
            <a:pPr eaLnBrk="1" hangingPunct="1"/>
            <a:r>
              <a:rPr lang="zh-CN" altLang="en-US" smtClean="0"/>
              <a:t>线程非正常结束</a:t>
            </a:r>
          </a:p>
        </p:txBody>
      </p:sp>
      <p:sp>
        <p:nvSpPr>
          <p:cNvPr id="39940" name="Rectangle 3"/>
          <p:cNvSpPr>
            <a:spLocks noGrp="1" noChangeArrowheads="1"/>
          </p:cNvSpPr>
          <p:nvPr>
            <p:ph type="body" idx="1"/>
          </p:nvPr>
        </p:nvSpPr>
        <p:spPr>
          <a:xfrm>
            <a:off x="470300" y="918385"/>
            <a:ext cx="8596668" cy="2687457"/>
          </a:xfrm>
        </p:spPr>
        <p:txBody>
          <a:bodyPr>
            <a:normAutofit/>
          </a:bodyPr>
          <a:lstStyle/>
          <a:p>
            <a:pPr eaLnBrk="1" hangingPunct="1"/>
            <a:r>
              <a:rPr lang="zh-CN" altLang="en-US" sz="3200" smtClean="0">
                <a:latin typeface="微软雅黑" panose="020B0503020204020204" pitchFamily="34" charset="-122"/>
                <a:ea typeface="微软雅黑" panose="020B0503020204020204" pitchFamily="34" charset="-122"/>
              </a:rPr>
              <a:t>内存无法回收－内存泄漏</a:t>
            </a:r>
          </a:p>
          <a:p>
            <a:pPr eaLnBrk="1" hangingPunct="1"/>
            <a:r>
              <a:rPr lang="zh-CN" altLang="en-US" sz="3200" smtClean="0">
                <a:latin typeface="微软雅黑" panose="020B0503020204020204" pitchFamily="34" charset="-122"/>
                <a:ea typeface="微软雅黑" panose="020B0503020204020204" pitchFamily="34" charset="-122"/>
              </a:rPr>
              <a:t>文件缓冲没写入－文件被破坏</a:t>
            </a:r>
          </a:p>
          <a:p>
            <a:pPr eaLnBrk="1" hangingPunct="1"/>
            <a:r>
              <a:rPr lang="zh-CN" altLang="en-US" sz="3200" smtClean="0">
                <a:latin typeface="微软雅黑" panose="020B0503020204020204" pitchFamily="34" charset="-122"/>
                <a:ea typeface="微软雅黑" panose="020B0503020204020204" pitchFamily="34" charset="-122"/>
              </a:rPr>
              <a:t>文件句柄未回收－被占用</a:t>
            </a:r>
          </a:p>
          <a:p>
            <a:pPr eaLnBrk="1" hangingPunct="1"/>
            <a:r>
              <a:rPr lang="zh-CN" altLang="en-US" sz="3200" smtClean="0">
                <a:latin typeface="微软雅黑" panose="020B0503020204020204" pitchFamily="34" charset="-122"/>
                <a:ea typeface="微软雅黑" panose="020B0503020204020204" pitchFamily="34" charset="-122"/>
              </a:rPr>
              <a:t>共享资源的占用</a:t>
            </a:r>
            <a:r>
              <a:rPr lang="en-US" altLang="zh-CN" sz="3200" smtClean="0">
                <a:latin typeface="微软雅黑" panose="020B0503020204020204" pitchFamily="34" charset="-122"/>
                <a:ea typeface="微软雅黑" panose="020B0503020204020204" pitchFamily="34" charset="-122"/>
              </a:rPr>
              <a:t>(</a:t>
            </a:r>
            <a:r>
              <a:rPr lang="zh-CN" altLang="en-US" sz="3200" smtClean="0">
                <a:latin typeface="微软雅黑" panose="020B0503020204020204" pitchFamily="34" charset="-122"/>
                <a:ea typeface="微软雅黑" panose="020B0503020204020204" pitchFamily="34" charset="-122"/>
              </a:rPr>
              <a:t>网络端口，管道，</a:t>
            </a:r>
            <a:r>
              <a:rPr lang="en-US" altLang="zh-CN" sz="3200" smtClean="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361412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1987" name="Rectangle 2"/>
          <p:cNvSpPr>
            <a:spLocks noGrp="1" noChangeArrowheads="1"/>
          </p:cNvSpPr>
          <p:nvPr>
            <p:ph type="title"/>
          </p:nvPr>
        </p:nvSpPr>
        <p:spPr>
          <a:xfrm>
            <a:off x="132394" y="105556"/>
            <a:ext cx="3542460" cy="748460"/>
          </a:xfrm>
        </p:spPr>
        <p:txBody>
          <a:bodyPr/>
          <a:lstStyle/>
          <a:p>
            <a:pPr eaLnBrk="1" hangingPunct="1"/>
            <a:r>
              <a:rPr lang="zh-CN" altLang="en-US" smtClean="0"/>
              <a:t>工作线程的编写</a:t>
            </a:r>
          </a:p>
        </p:txBody>
      </p:sp>
      <p:sp>
        <p:nvSpPr>
          <p:cNvPr id="41988" name="Rectangle 3"/>
          <p:cNvSpPr>
            <a:spLocks noGrp="1" noChangeArrowheads="1"/>
          </p:cNvSpPr>
          <p:nvPr>
            <p:ph type="body" idx="1"/>
          </p:nvPr>
        </p:nvSpPr>
        <p:spPr>
          <a:xfrm>
            <a:off x="597740" y="854016"/>
            <a:ext cx="4968875" cy="1944687"/>
          </a:xfrm>
        </p:spPr>
        <p:txBody>
          <a:bodyPr>
            <a:normAutofit lnSpcReduction="10000"/>
          </a:bodyPr>
          <a:lstStyle/>
          <a:p>
            <a:pPr eaLnBrk="1" hangingPunct="1">
              <a:lnSpc>
                <a:spcPct val="90000"/>
              </a:lnSpc>
            </a:pPr>
            <a:r>
              <a:rPr lang="en-US" altLang="zh-CN" sz="2800" noProof="1"/>
              <a:t>static void thr_client_recv()</a:t>
            </a:r>
          </a:p>
          <a:p>
            <a:pPr eaLnBrk="1" hangingPunct="1">
              <a:lnSpc>
                <a:spcPct val="90000"/>
              </a:lnSpc>
            </a:pPr>
            <a:r>
              <a:rPr lang="en-US" altLang="zh-CN" sz="2800" noProof="1"/>
              <a:t>{//</a:t>
            </a:r>
            <a:r>
              <a:rPr lang="zh-CN" altLang="en-US" sz="2800" noProof="1"/>
              <a:t>单个接收线程入口</a:t>
            </a:r>
          </a:p>
          <a:p>
            <a:pPr eaLnBrk="1" hangingPunct="1">
              <a:lnSpc>
                <a:spcPct val="90000"/>
              </a:lnSpc>
            </a:pPr>
            <a:r>
              <a:rPr lang="zh-CN" altLang="en-US" sz="2800" noProof="1"/>
              <a:t>  </a:t>
            </a:r>
            <a:r>
              <a:rPr lang="zh-CN" altLang="zh-CN" sz="2800" noProof="1"/>
              <a:t>//</a:t>
            </a:r>
            <a:r>
              <a:rPr lang="zh-CN" altLang="en-US" sz="2800" noProof="1"/>
              <a:t>线程流程</a:t>
            </a:r>
            <a:endParaRPr lang="en-US" altLang="en-US" sz="2800"/>
          </a:p>
          <a:p>
            <a:pPr eaLnBrk="1" hangingPunct="1">
              <a:lnSpc>
                <a:spcPct val="90000"/>
              </a:lnSpc>
            </a:pPr>
            <a:r>
              <a:rPr lang="en-US" altLang="zh-CN" sz="2800"/>
              <a:t>}</a:t>
            </a:r>
          </a:p>
        </p:txBody>
      </p:sp>
      <p:sp>
        <p:nvSpPr>
          <p:cNvPr id="41989" name="Text Box 4"/>
          <p:cNvSpPr txBox="1">
            <a:spLocks noChangeArrowheads="1"/>
          </p:cNvSpPr>
          <p:nvPr/>
        </p:nvSpPr>
        <p:spPr bwMode="auto">
          <a:xfrm>
            <a:off x="838524" y="2658033"/>
            <a:ext cx="67315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zh-CN" altLang="en-US" sz="2400">
                <a:latin typeface="微软雅黑" panose="020B0503020204020204" pitchFamily="34" charset="-122"/>
                <a:ea typeface="微软雅黑" panose="020B0503020204020204" pitchFamily="34" charset="-122"/>
              </a:rPr>
              <a:t>工作线程与窗体不能直接访问，只能通过访</a:t>
            </a:r>
          </a:p>
          <a:p>
            <a:pPr eaLnBrk="1" hangingPunct="1">
              <a:lnSpc>
                <a:spcPct val="125000"/>
              </a:lnSpc>
            </a:pPr>
            <a:r>
              <a:rPr lang="zh-CN" altLang="en-US" sz="2400">
                <a:latin typeface="微软雅黑" panose="020B0503020204020204" pitchFamily="34" charset="-122"/>
                <a:ea typeface="微软雅黑" panose="020B0503020204020204" pitchFamily="34" charset="-122"/>
              </a:rPr>
              <a:t>问被设置为静态的变量，一个最重要的差别</a:t>
            </a:r>
          </a:p>
          <a:p>
            <a:pPr eaLnBrk="1" hangingPunct="1">
              <a:lnSpc>
                <a:spcPct val="125000"/>
              </a:lnSpc>
            </a:pPr>
            <a:r>
              <a:rPr lang="zh-CN" altLang="en-US" sz="2400">
                <a:latin typeface="微软雅黑" panose="020B0503020204020204" pitchFamily="34" charset="-122"/>
                <a:ea typeface="微软雅黑" panose="020B0503020204020204" pitchFamily="34" charset="-122"/>
              </a:rPr>
              <a:t>是在线程代码里不能用</a:t>
            </a:r>
            <a:r>
              <a:rPr lang="en-US" altLang="zh-CN" sz="2400">
                <a:latin typeface="微软雅黑" panose="020B0503020204020204" pitchFamily="34" charset="-122"/>
                <a:ea typeface="微软雅黑" panose="020B0503020204020204" pitchFamily="34" charset="-122"/>
              </a:rPr>
              <a:t>this</a:t>
            </a:r>
            <a:r>
              <a:rPr lang="zh-CN" altLang="en-US" sz="2400">
                <a:latin typeface="微软雅黑" panose="020B0503020204020204" pitchFamily="34" charset="-122"/>
                <a:ea typeface="微软雅黑" panose="020B0503020204020204" pitchFamily="34" charset="-122"/>
              </a:rPr>
              <a:t>这样的对象</a:t>
            </a:r>
          </a:p>
        </p:txBody>
      </p:sp>
      <p:sp>
        <p:nvSpPr>
          <p:cNvPr id="6" name="Rectangle 3"/>
          <p:cNvSpPr txBox="1">
            <a:spLocks noChangeArrowheads="1"/>
          </p:cNvSpPr>
          <p:nvPr/>
        </p:nvSpPr>
        <p:spPr>
          <a:xfrm>
            <a:off x="838524" y="4392728"/>
            <a:ext cx="6911391" cy="113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pPr>
            <a:r>
              <a:rPr lang="zh-CN" altLang="en-US" sz="2400" smtClean="0">
                <a:latin typeface="微软雅黑" panose="020B0503020204020204" pitchFamily="34" charset="-122"/>
                <a:ea typeface="微软雅黑" panose="020B0503020204020204" pitchFamily="34" charset="-122"/>
              </a:rPr>
              <a:t>委托的实质是函数指针或叫函数地址，创建线程时遵守固定语法。</a:t>
            </a:r>
          </a:p>
        </p:txBody>
      </p:sp>
    </p:spTree>
    <p:extLst>
      <p:ext uri="{BB962C8B-B14F-4D97-AF65-F5344CB8AC3E}">
        <p14:creationId xmlns:p14="http://schemas.microsoft.com/office/powerpoint/2010/main" val="1753012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3011" name="Rectangle 2"/>
          <p:cNvSpPr>
            <a:spLocks noGrp="1" noChangeArrowheads="1"/>
          </p:cNvSpPr>
          <p:nvPr>
            <p:ph type="title"/>
          </p:nvPr>
        </p:nvSpPr>
        <p:spPr>
          <a:xfrm>
            <a:off x="125243" y="126521"/>
            <a:ext cx="3998183" cy="692989"/>
          </a:xfrm>
        </p:spPr>
        <p:txBody>
          <a:bodyPr/>
          <a:lstStyle/>
          <a:p>
            <a:pPr eaLnBrk="1" hangingPunct="1"/>
            <a:r>
              <a:rPr lang="zh-CN" altLang="en-US" smtClean="0"/>
              <a:t>线程的建立与启动</a:t>
            </a:r>
          </a:p>
        </p:txBody>
      </p:sp>
      <p:sp>
        <p:nvSpPr>
          <p:cNvPr id="43012" name="Rectangle 3"/>
          <p:cNvSpPr>
            <a:spLocks noGrp="1" noChangeArrowheads="1"/>
          </p:cNvSpPr>
          <p:nvPr>
            <p:ph type="body" idx="1"/>
          </p:nvPr>
        </p:nvSpPr>
        <p:spPr>
          <a:xfrm>
            <a:off x="761400" y="1061050"/>
            <a:ext cx="4155656" cy="3519577"/>
          </a:xfrm>
        </p:spPr>
        <p:txBody>
          <a:bodyPr>
            <a:normAutofit/>
          </a:bodyPr>
          <a:lstStyle/>
          <a:p>
            <a:pPr eaLnBrk="1" hangingPunct="1"/>
            <a:r>
              <a:rPr lang="zh-CN" altLang="en-US" sz="2400" smtClean="0">
                <a:latin typeface="微软雅黑" panose="020B0503020204020204" pitchFamily="34" charset="-122"/>
                <a:ea typeface="微软雅黑" panose="020B0503020204020204" pitchFamily="34" charset="-122"/>
              </a:rPr>
              <a:t>线程执行代码的编写</a:t>
            </a:r>
          </a:p>
          <a:p>
            <a:pPr eaLnBrk="1" hangingPunct="1"/>
            <a:r>
              <a:rPr lang="zh-CN" altLang="en-US" sz="2400" smtClean="0">
                <a:latin typeface="微软雅黑" panose="020B0503020204020204" pitchFamily="34" charset="-122"/>
                <a:ea typeface="微软雅黑" panose="020B0503020204020204" pitchFamily="34" charset="-122"/>
              </a:rPr>
              <a:t>设定函数名为线程入口</a:t>
            </a:r>
          </a:p>
          <a:p>
            <a:pPr eaLnBrk="1" hangingPunct="1"/>
            <a:r>
              <a:rPr lang="zh-CN" altLang="en-US" sz="2400" smtClean="0">
                <a:latin typeface="微软雅黑" panose="020B0503020204020204" pitchFamily="34" charset="-122"/>
                <a:ea typeface="微软雅黑" panose="020B0503020204020204" pitchFamily="34" charset="-122"/>
              </a:rPr>
              <a:t>线程委托对象</a:t>
            </a:r>
          </a:p>
          <a:p>
            <a:pPr eaLnBrk="1" hangingPunct="1"/>
            <a:r>
              <a:rPr lang="zh-CN" altLang="en-US" sz="2400" smtClean="0">
                <a:latin typeface="微软雅黑" panose="020B0503020204020204" pitchFamily="34" charset="-122"/>
                <a:ea typeface="微软雅黑" panose="020B0503020204020204" pitchFamily="34" charset="-122"/>
              </a:rPr>
              <a:t>设定线程优先级等属性</a:t>
            </a:r>
          </a:p>
          <a:p>
            <a:pPr eaLnBrk="1" hangingPunct="1"/>
            <a:r>
              <a:rPr lang="zh-CN" altLang="en-US" sz="2400" smtClean="0">
                <a:latin typeface="微软雅黑" panose="020B0503020204020204" pitchFamily="34" charset="-122"/>
                <a:ea typeface="微软雅黑" panose="020B0503020204020204" pitchFamily="34" charset="-122"/>
              </a:rPr>
              <a:t>线程启动</a:t>
            </a:r>
          </a:p>
          <a:p>
            <a:pPr eaLnBrk="1" hangingPunct="1"/>
            <a:r>
              <a:rPr lang="zh-CN" altLang="en-US" sz="2400" smtClean="0">
                <a:latin typeface="微软雅黑" panose="020B0503020204020204" pitchFamily="34" charset="-122"/>
                <a:ea typeface="微软雅黑" panose="020B0503020204020204" pitchFamily="34" charset="-122"/>
              </a:rPr>
              <a:t>线程参数传递</a:t>
            </a:r>
          </a:p>
        </p:txBody>
      </p:sp>
    </p:spTree>
    <p:extLst>
      <p:ext uri="{BB962C8B-B14F-4D97-AF65-F5344CB8AC3E}">
        <p14:creationId xmlns:p14="http://schemas.microsoft.com/office/powerpoint/2010/main" val="3784794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5059" name="Rectangle 2"/>
          <p:cNvSpPr>
            <a:spLocks noGrp="1" noChangeArrowheads="1"/>
          </p:cNvSpPr>
          <p:nvPr>
            <p:ph type="title"/>
          </p:nvPr>
        </p:nvSpPr>
        <p:spPr>
          <a:xfrm>
            <a:off x="125244" y="92015"/>
            <a:ext cx="3929172" cy="658483"/>
          </a:xfrm>
        </p:spPr>
        <p:txBody>
          <a:bodyPr/>
          <a:lstStyle/>
          <a:p>
            <a:pPr eaLnBrk="1" hangingPunct="1"/>
            <a:r>
              <a:rPr lang="zh-CN" altLang="en-US" smtClean="0"/>
              <a:t>线程的建立与启动</a:t>
            </a:r>
          </a:p>
        </p:txBody>
      </p:sp>
      <p:sp>
        <p:nvSpPr>
          <p:cNvPr id="45060" name="Rectangle 3"/>
          <p:cNvSpPr>
            <a:spLocks noGrp="1" noChangeArrowheads="1"/>
          </p:cNvSpPr>
          <p:nvPr>
            <p:ph type="body" idx="1"/>
          </p:nvPr>
        </p:nvSpPr>
        <p:spPr>
          <a:xfrm>
            <a:off x="554367" y="750498"/>
            <a:ext cx="8486116" cy="3545457"/>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从代码可以看出，</a:t>
            </a:r>
            <a:r>
              <a:rPr lang="en-US" altLang="zh-CN" sz="2800" smtClean="0">
                <a:latin typeface="微软雅黑" panose="020B0503020204020204" pitchFamily="34" charset="-122"/>
                <a:ea typeface="微软雅黑" panose="020B0503020204020204" pitchFamily="34" charset="-122"/>
              </a:rPr>
              <a:t>Thread</a:t>
            </a:r>
            <a:r>
              <a:rPr lang="zh-CN" altLang="en-US" sz="2800" smtClean="0">
                <a:latin typeface="微软雅黑" panose="020B0503020204020204" pitchFamily="34" charset="-122"/>
                <a:ea typeface="微软雅黑" panose="020B0503020204020204" pitchFamily="34" charset="-122"/>
              </a:rPr>
              <a:t>构造函数需要一个参数，用于指定线程的入口</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即线程开始执行的方法，因为我们传送的是方法的详细信息，所以需要使用委托。实际上，该委托已经在</a:t>
            </a:r>
            <a:r>
              <a:rPr lang="en-US" altLang="zh-CN" sz="2800" smtClean="0">
                <a:latin typeface="微软雅黑" panose="020B0503020204020204" pitchFamily="34" charset="-122"/>
                <a:ea typeface="微软雅黑" panose="020B0503020204020204" pitchFamily="34" charset="-122"/>
              </a:rPr>
              <a:t>System.Threading</a:t>
            </a:r>
            <a:r>
              <a:rPr lang="zh-CN" altLang="en-US" sz="2800" smtClean="0">
                <a:latin typeface="微软雅黑" panose="020B0503020204020204" pitchFamily="34" charset="-122"/>
                <a:ea typeface="微软雅黑" panose="020B0503020204020204" pitchFamily="34" charset="-122"/>
              </a:rPr>
              <a:t>命名空间中定义好了。它称为</a:t>
            </a:r>
            <a:r>
              <a:rPr lang="en-US" altLang="zh-CN" sz="2800" smtClean="0">
                <a:latin typeface="微软雅黑" panose="020B0503020204020204" pitchFamily="34" charset="-122"/>
                <a:ea typeface="微软雅黑" panose="020B0503020204020204" pitchFamily="34" charset="-122"/>
              </a:rPr>
              <a:t>ThreadStart</a:t>
            </a:r>
            <a:r>
              <a:rPr lang="zh-CN" altLang="en-US" sz="2800" smtClean="0">
                <a:latin typeface="微软雅黑" panose="020B0503020204020204" pitchFamily="34" charset="-122"/>
                <a:ea typeface="微软雅黑" panose="020B0503020204020204" pitchFamily="34" charset="-122"/>
              </a:rPr>
              <a:t>，其声明如下所示： </a:t>
            </a:r>
          </a:p>
        </p:txBody>
      </p:sp>
    </p:spTree>
    <p:extLst>
      <p:ext uri="{BB962C8B-B14F-4D97-AF65-F5344CB8AC3E}">
        <p14:creationId xmlns:p14="http://schemas.microsoft.com/office/powerpoint/2010/main" val="3344762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xfrm>
            <a:off x="657882" y="6110374"/>
            <a:ext cx="1602239"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6083" name="Rectangle 2"/>
          <p:cNvSpPr>
            <a:spLocks noGrp="1" noChangeArrowheads="1"/>
          </p:cNvSpPr>
          <p:nvPr>
            <p:ph type="title"/>
          </p:nvPr>
        </p:nvSpPr>
        <p:spPr>
          <a:xfrm>
            <a:off x="95461" y="169713"/>
            <a:ext cx="4027966" cy="718808"/>
          </a:xfrm>
        </p:spPr>
        <p:txBody>
          <a:bodyPr/>
          <a:lstStyle/>
          <a:p>
            <a:pPr eaLnBrk="1" hangingPunct="1"/>
            <a:r>
              <a:rPr lang="zh-CN" altLang="en-US" smtClean="0"/>
              <a:t>线程的建立与启动</a:t>
            </a:r>
          </a:p>
        </p:txBody>
      </p:sp>
      <p:sp>
        <p:nvSpPr>
          <p:cNvPr id="46084" name="Rectangle 3"/>
          <p:cNvSpPr>
            <a:spLocks noGrp="1" noChangeArrowheads="1"/>
          </p:cNvSpPr>
          <p:nvPr>
            <p:ph type="body" idx="1"/>
          </p:nvPr>
        </p:nvSpPr>
        <p:spPr>
          <a:xfrm>
            <a:off x="588871" y="888520"/>
            <a:ext cx="9987113" cy="5152841"/>
          </a:xfrm>
        </p:spPr>
        <p:txBody>
          <a:bodyPr>
            <a:noAutofit/>
          </a:bodyPr>
          <a:lstStyle/>
          <a:p>
            <a:pPr>
              <a:lnSpc>
                <a:spcPct val="125000"/>
              </a:lnSpc>
              <a:spcBef>
                <a:spcPts val="0"/>
              </a:spcBef>
            </a:pPr>
            <a:r>
              <a:rPr lang="en-US" altLang="zh-CN" sz="2000">
                <a:latin typeface="微软雅黑" panose="020B0503020204020204" pitchFamily="34" charset="-122"/>
                <a:ea typeface="微软雅黑" panose="020B0503020204020204" pitchFamily="34" charset="-122"/>
              </a:rPr>
              <a:t> public delegate void ThreadStart();</a:t>
            </a:r>
            <a:r>
              <a:rPr lang="zh-CN" altLang="en-US" sz="2000">
                <a:latin typeface="微软雅黑" panose="020B0503020204020204" pitchFamily="34" charset="-122"/>
                <a:ea typeface="微软雅黑" panose="020B0503020204020204" pitchFamily="34" charset="-122"/>
              </a:rPr>
              <a:t>　</a:t>
            </a:r>
          </a:p>
          <a:p>
            <a:pPr eaLnBrk="1" hangingPunct="1">
              <a:lnSpc>
                <a:spcPct val="125000"/>
              </a:lnSpc>
              <a:spcBef>
                <a:spcPts val="0"/>
              </a:spcBef>
            </a:pPr>
            <a:r>
              <a:rPr lang="zh-CN" altLang="en-US" sz="2000">
                <a:latin typeface="微软雅黑" panose="020B0503020204020204" pitchFamily="34" charset="-122"/>
                <a:ea typeface="微软雅黑" panose="020B0503020204020204" pitchFamily="34" charset="-122"/>
              </a:rPr>
              <a:t>传送给构造函数的参数必须是这种类型的委托。上面的例子中是</a:t>
            </a:r>
            <a:r>
              <a:rPr lang="en-US" altLang="zh-CN" sz="2000">
                <a:latin typeface="微软雅黑" panose="020B0503020204020204" pitchFamily="34" charset="-122"/>
                <a:ea typeface="微软雅黑" panose="020B0503020204020204" pitchFamily="34" charset="-122"/>
              </a:rPr>
              <a:t>entryPoint</a:t>
            </a:r>
            <a:r>
              <a:rPr lang="zh-CN" altLang="en-US" sz="2000">
                <a:latin typeface="微软雅黑" panose="020B0503020204020204" pitchFamily="34" charset="-122"/>
                <a:ea typeface="微软雅黑" panose="020B0503020204020204" pitchFamily="34" charset="-122"/>
              </a:rPr>
              <a:t>，我们来看如何定义这个委托：</a:t>
            </a:r>
          </a:p>
          <a:p>
            <a:pPr eaLnBrk="1" hangingPunct="1">
              <a:lnSpc>
                <a:spcPct val="125000"/>
              </a:lnSpc>
              <a:spcBef>
                <a:spcPts val="0"/>
              </a:spcBef>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实际线程执行的方法 必须定义为静态函数</a:t>
            </a:r>
          </a:p>
          <a:p>
            <a:pPr eaLnBrk="1" hangingPunct="1">
              <a:lnSpc>
                <a:spcPct val="125000"/>
              </a:lnSpc>
              <a:spcBef>
                <a:spcPts val="0"/>
              </a:spcBef>
            </a:pPr>
            <a:r>
              <a:rPr lang="en-US" altLang="zh-CN" sz="2000">
                <a:latin typeface="微软雅黑" panose="020B0503020204020204" pitchFamily="34" charset="-122"/>
                <a:ea typeface="微软雅黑" panose="020B0503020204020204" pitchFamily="34" charset="-122"/>
              </a:rPr>
              <a:t>Public static void </a:t>
            </a:r>
            <a:r>
              <a:rPr lang="en-US" altLang="zh-CN" sz="2000" noProof="1">
                <a:latin typeface="微软雅黑" panose="020B0503020204020204" pitchFamily="34" charset="-122"/>
                <a:ea typeface="微软雅黑" panose="020B0503020204020204" pitchFamily="34" charset="-122"/>
              </a:rPr>
              <a:t>thr_client_recv</a:t>
            </a:r>
            <a:r>
              <a:rPr lang="en-US" altLang="zh-CN" sz="2000">
                <a:latin typeface="微软雅黑" panose="020B0503020204020204" pitchFamily="34" charset="-122"/>
                <a:ea typeface="微软雅黑" panose="020B0503020204020204" pitchFamily="34" charset="-122"/>
              </a:rPr>
              <a:t> ()</a:t>
            </a:r>
          </a:p>
          <a:p>
            <a:pPr eaLnBrk="1" hangingPunct="1">
              <a:lnSpc>
                <a:spcPct val="125000"/>
              </a:lnSpc>
              <a:spcBef>
                <a:spcPts val="0"/>
              </a:spcBef>
            </a:pPr>
            <a:r>
              <a:rPr lang="en-US" altLang="zh-CN" sz="2000">
                <a:latin typeface="微软雅黑" panose="020B0503020204020204" pitchFamily="34" charset="-122"/>
                <a:ea typeface="微软雅黑" panose="020B0503020204020204" pitchFamily="34" charset="-122"/>
              </a:rPr>
              <a:t>{</a:t>
            </a:r>
          </a:p>
          <a:p>
            <a:pPr eaLnBrk="1" hangingPunct="1">
              <a:lnSpc>
                <a:spcPct val="125000"/>
              </a:lnSpc>
              <a:spcBef>
                <a:spcPts val="0"/>
              </a:spcBef>
            </a:pPr>
            <a:r>
              <a:rPr lang="en-US" altLang="zh-CN" sz="2000">
                <a:latin typeface="微软雅黑" panose="020B0503020204020204" pitchFamily="34" charset="-122"/>
                <a:ea typeface="微软雅黑" panose="020B0503020204020204" pitchFamily="34" charset="-122"/>
              </a:rPr>
              <a:t> 	// </a:t>
            </a:r>
            <a:r>
              <a:rPr lang="zh-CN" altLang="en-US" sz="2000" noProof="1">
                <a:latin typeface="微软雅黑" panose="020B0503020204020204" pitchFamily="34" charset="-122"/>
                <a:ea typeface="微软雅黑" panose="020B0503020204020204" pitchFamily="34" charset="-122"/>
              </a:rPr>
              <a:t>接收线程入口</a:t>
            </a:r>
            <a:endParaRPr lang="en-US" altLang="en-US" sz="2000">
              <a:latin typeface="微软雅黑" panose="020B0503020204020204" pitchFamily="34" charset="-122"/>
              <a:ea typeface="微软雅黑" panose="020B0503020204020204" pitchFamily="34" charset="-122"/>
            </a:endParaRPr>
          </a:p>
          <a:p>
            <a:pPr eaLnBrk="1" hangingPunct="1">
              <a:lnSpc>
                <a:spcPct val="125000"/>
              </a:lnSpc>
              <a:spcBef>
                <a:spcPts val="0"/>
              </a:spcBef>
            </a:pPr>
            <a:r>
              <a:rPr lang="en-US" altLang="zh-CN" sz="2000">
                <a:latin typeface="微软雅黑" panose="020B0503020204020204" pitchFamily="34" charset="-122"/>
                <a:ea typeface="微软雅黑" panose="020B0503020204020204" pitchFamily="34" charset="-122"/>
              </a:rPr>
              <a:t>}</a:t>
            </a:r>
          </a:p>
          <a:p>
            <a:pPr eaLnBrk="1" hangingPunct="1">
              <a:lnSpc>
                <a:spcPct val="125000"/>
              </a:lnSpc>
              <a:spcBef>
                <a:spcPts val="0"/>
              </a:spcBef>
            </a:pPr>
            <a:r>
              <a:rPr lang="en-US" altLang="zh-CN" sz="2000" noProof="1">
                <a:latin typeface="微软雅黑" panose="020B0503020204020204" pitchFamily="34" charset="-122"/>
                <a:ea typeface="微软雅黑" panose="020B0503020204020204" pitchFamily="34" charset="-122"/>
              </a:rPr>
              <a:t>Thread clientThread = new Thread(clientWorkStart);</a:t>
            </a:r>
          </a:p>
          <a:p>
            <a:pPr eaLnBrk="1" hangingPunct="1">
              <a:lnSpc>
                <a:spcPct val="125000"/>
              </a:lnSpc>
              <a:spcBef>
                <a:spcPts val="0"/>
              </a:spcBef>
            </a:pPr>
            <a:r>
              <a:rPr lang="zh-CN" altLang="en-US" sz="2000">
                <a:latin typeface="微软雅黑" panose="020B0503020204020204" pitchFamily="34" charset="-122"/>
                <a:ea typeface="微软雅黑" panose="020B0503020204020204" pitchFamily="34" charset="-122"/>
              </a:rPr>
              <a:t>线程对象建立完成后，新线程实际上并没有执行任务，它只是在等待执行。我们需要显式地调用</a:t>
            </a:r>
            <a:r>
              <a:rPr lang="en-US" altLang="zh-CN" sz="2000">
                <a:latin typeface="微软雅黑" panose="020B0503020204020204" pitchFamily="34" charset="-122"/>
                <a:ea typeface="微软雅黑" panose="020B0503020204020204" pitchFamily="34" charset="-122"/>
              </a:rPr>
              <a:t>Thread</a:t>
            </a:r>
            <a:r>
              <a:rPr lang="zh-CN" altLang="en-US" sz="2000">
                <a:latin typeface="微软雅黑" panose="020B0503020204020204" pitchFamily="34" charset="-122"/>
                <a:ea typeface="微软雅黑" panose="020B0503020204020204" pitchFamily="34" charset="-122"/>
              </a:rPr>
              <a:t>对象的</a:t>
            </a:r>
            <a:r>
              <a:rPr lang="en-US" altLang="zh-CN" sz="2000">
                <a:latin typeface="微软雅黑" panose="020B0503020204020204" pitchFamily="34" charset="-122"/>
                <a:ea typeface="微软雅黑" panose="020B0503020204020204" pitchFamily="34" charset="-122"/>
              </a:rPr>
              <a:t>Start()</a:t>
            </a:r>
            <a:r>
              <a:rPr lang="zh-CN" altLang="en-US" sz="2000">
                <a:latin typeface="微软雅黑" panose="020B0503020204020204" pitchFamily="34" charset="-122"/>
                <a:ea typeface="微软雅黑" panose="020B0503020204020204" pitchFamily="34" charset="-122"/>
              </a:rPr>
              <a:t>方法来启动线程：</a:t>
            </a:r>
          </a:p>
          <a:p>
            <a:pPr eaLnBrk="1" hangingPunct="1">
              <a:lnSpc>
                <a:spcPct val="125000"/>
              </a:lnSpc>
              <a:spcBef>
                <a:spcPts val="0"/>
              </a:spcBef>
            </a:pPr>
            <a:r>
              <a:rPr lang="en-US" altLang="zh-CN" sz="2000" noProof="1">
                <a:latin typeface="微软雅黑" panose="020B0503020204020204" pitchFamily="34" charset="-122"/>
                <a:ea typeface="微软雅黑" panose="020B0503020204020204" pitchFamily="34" charset="-122"/>
              </a:rPr>
              <a:t>clientThread.Start();</a:t>
            </a:r>
            <a:endParaRPr lang="en-US" altLang="zh-CN" sz="2000">
              <a:latin typeface="微软雅黑" panose="020B0503020204020204" pitchFamily="34" charset="-122"/>
              <a:ea typeface="微软雅黑" panose="020B0503020204020204" pitchFamily="34" charset="-122"/>
            </a:endParaRPr>
          </a:p>
          <a:p>
            <a:pPr eaLnBrk="1" hangingPunct="1">
              <a:lnSpc>
                <a:spcPct val="125000"/>
              </a:lnSpc>
              <a:spcBef>
                <a:spcPts val="0"/>
              </a:spcBef>
            </a:pPr>
            <a:r>
              <a:rPr lang="zh-CN" altLang="en-US" sz="2000">
                <a:latin typeface="微软雅黑" panose="020B0503020204020204" pitchFamily="34" charset="-122"/>
                <a:ea typeface="微软雅黑" panose="020B0503020204020204" pitchFamily="34" charset="-122"/>
              </a:rPr>
              <a:t>此外还可以使用</a:t>
            </a:r>
            <a:r>
              <a:rPr lang="en-US" altLang="zh-CN" sz="2000">
                <a:latin typeface="微软雅黑" panose="020B0503020204020204" pitchFamily="34" charset="-122"/>
                <a:ea typeface="微软雅黑" panose="020B0503020204020204" pitchFamily="34" charset="-122"/>
              </a:rPr>
              <a:t>Thread</a:t>
            </a:r>
            <a:r>
              <a:rPr lang="zh-CN" altLang="en-US" sz="2000">
                <a:latin typeface="微软雅黑" panose="020B0503020204020204" pitchFamily="34" charset="-122"/>
                <a:ea typeface="微软雅黑" panose="020B0503020204020204" pitchFamily="34" charset="-122"/>
              </a:rPr>
              <a:t>对象的</a:t>
            </a:r>
            <a:r>
              <a:rPr lang="en-US" altLang="zh-CN" sz="2000">
                <a:latin typeface="微软雅黑" panose="020B0503020204020204" pitchFamily="34" charset="-122"/>
                <a:ea typeface="微软雅黑" panose="020B0503020204020204" pitchFamily="34" charset="-122"/>
              </a:rPr>
              <a:t>Name</a:t>
            </a:r>
            <a:r>
              <a:rPr lang="zh-CN" altLang="en-US" sz="2000">
                <a:latin typeface="微软雅黑" panose="020B0503020204020204" pitchFamily="34" charset="-122"/>
                <a:ea typeface="微软雅黑" panose="020B0503020204020204" pitchFamily="34" charset="-122"/>
              </a:rPr>
              <a:t>属性给线程赋予一个友好的名称。</a:t>
            </a:r>
          </a:p>
        </p:txBody>
      </p:sp>
    </p:spTree>
    <p:extLst>
      <p:ext uri="{BB962C8B-B14F-4D97-AF65-F5344CB8AC3E}">
        <p14:creationId xmlns:p14="http://schemas.microsoft.com/office/powerpoint/2010/main" val="858839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1507" name="Rectangle 2"/>
          <p:cNvSpPr>
            <a:spLocks noGrp="1" noChangeArrowheads="1"/>
          </p:cNvSpPr>
          <p:nvPr>
            <p:ph type="title"/>
          </p:nvPr>
        </p:nvSpPr>
        <p:spPr>
          <a:xfrm>
            <a:off x="263266" y="265031"/>
            <a:ext cx="2410923" cy="796506"/>
          </a:xfrm>
        </p:spPr>
        <p:txBody>
          <a:bodyPr>
            <a:normAutofit fontScale="90000"/>
          </a:bodyPr>
          <a:lstStyle/>
          <a:p>
            <a:pPr eaLnBrk="1" hangingPunct="1"/>
            <a:r>
              <a:rPr lang="zh-CN" altLang="en-US" smtClean="0"/>
              <a:t>线程的并发</a:t>
            </a:r>
          </a:p>
        </p:txBody>
      </p:sp>
      <p:sp>
        <p:nvSpPr>
          <p:cNvPr id="21508" name="Rectangle 3"/>
          <p:cNvSpPr>
            <a:spLocks noGrp="1" noChangeArrowheads="1"/>
          </p:cNvSpPr>
          <p:nvPr>
            <p:ph type="body" idx="1"/>
          </p:nvPr>
        </p:nvSpPr>
        <p:spPr>
          <a:xfrm>
            <a:off x="495813" y="1061537"/>
            <a:ext cx="8872474" cy="3622606"/>
          </a:xfrm>
        </p:spPr>
        <p:txBody>
          <a:bodyPr>
            <a:normAutofit/>
          </a:bodyPr>
          <a:lstStyle/>
          <a:p>
            <a:pPr eaLnBrk="1" hangingPunct="1">
              <a:lnSpc>
                <a:spcPct val="125000"/>
              </a:lnSpc>
              <a:spcBef>
                <a:spcPts val="600"/>
              </a:spcBef>
            </a:pPr>
            <a:r>
              <a:rPr lang="zh-CN" altLang="en-US" sz="3200" dirty="0" smtClean="0">
                <a:latin typeface="微软雅黑" panose="020B0503020204020204" pitchFamily="34" charset="-122"/>
                <a:ea typeface="微软雅黑" panose="020B0503020204020204" pitchFamily="34" charset="-122"/>
              </a:rPr>
              <a:t>机器采用时间片轮转算法轮流执行线程，形成并发执行。</a:t>
            </a:r>
          </a:p>
          <a:p>
            <a:pPr eaLnBrk="1" hangingPunct="1">
              <a:lnSpc>
                <a:spcPct val="125000"/>
              </a:lnSpc>
              <a:spcBef>
                <a:spcPts val="600"/>
              </a:spcBef>
            </a:pPr>
            <a:r>
              <a:rPr lang="zh-CN" altLang="en-US" sz="3200" dirty="0" smtClean="0">
                <a:latin typeface="微软雅黑" panose="020B0503020204020204" pitchFamily="34" charset="-122"/>
                <a:ea typeface="微软雅黑" panose="020B0503020204020204" pitchFamily="34" charset="-122"/>
              </a:rPr>
              <a:t>线程可以很好平衡程序响应与数据处理，</a:t>
            </a:r>
            <a:r>
              <a:rPr lang="zh-CN" altLang="en-US" sz="3200" dirty="0">
                <a:latin typeface="微软雅黑" panose="020B0503020204020204" pitchFamily="34" charset="-122"/>
                <a:ea typeface="微软雅黑" panose="020B0503020204020204" pitchFamily="34" charset="-122"/>
              </a:rPr>
              <a:t>还能通过</a:t>
            </a:r>
            <a:r>
              <a:rPr lang="zh-CN" altLang="en-US" sz="3200" dirty="0" smtClean="0">
                <a:latin typeface="微软雅黑" panose="020B0503020204020204" pitchFamily="34" charset="-122"/>
                <a:ea typeface="微软雅黑" panose="020B0503020204020204" pitchFamily="34" charset="-122"/>
              </a:rPr>
              <a:t>网络利用其它处理机资源。</a:t>
            </a:r>
          </a:p>
          <a:p>
            <a:pPr eaLnBrk="1" hangingPunct="1">
              <a:lnSpc>
                <a:spcPct val="125000"/>
              </a:lnSpc>
              <a:spcBef>
                <a:spcPts val="600"/>
              </a:spcBef>
            </a:pPr>
            <a:r>
              <a:rPr lang="zh-CN" altLang="en-US" sz="3200" dirty="0" smtClean="0">
                <a:latin typeface="微软雅黑" panose="020B0503020204020204" pitchFamily="34" charset="-122"/>
                <a:ea typeface="微软雅黑" panose="020B0503020204020204" pitchFamily="34" charset="-122"/>
              </a:rPr>
              <a:t>线程同步控制非常复杂，调试困难</a:t>
            </a:r>
            <a:r>
              <a:rPr lang="zh-CN" altLang="en-US" sz="3200" dirty="0">
                <a:latin typeface="微软雅黑" panose="020B0503020204020204" pitchFamily="34" charset="-122"/>
                <a:ea typeface="微软雅黑" panose="020B0503020204020204" pitchFamily="34" charset="-122"/>
              </a:rPr>
              <a:t>。</a:t>
            </a: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262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7107" name="Rectangle 2"/>
          <p:cNvSpPr>
            <a:spLocks noGrp="1" noChangeArrowheads="1"/>
          </p:cNvSpPr>
          <p:nvPr>
            <p:ph type="title"/>
          </p:nvPr>
        </p:nvSpPr>
        <p:spPr>
          <a:xfrm>
            <a:off x="81912" y="92015"/>
            <a:ext cx="3963677" cy="684362"/>
          </a:xfrm>
        </p:spPr>
        <p:txBody>
          <a:bodyPr/>
          <a:lstStyle/>
          <a:p>
            <a:pPr eaLnBrk="1" hangingPunct="1"/>
            <a:r>
              <a:rPr lang="zh-CN" altLang="en-US" smtClean="0"/>
              <a:t>线程的建立与启动</a:t>
            </a:r>
          </a:p>
        </p:txBody>
      </p:sp>
      <p:sp>
        <p:nvSpPr>
          <p:cNvPr id="47108" name="Rectangle 3"/>
          <p:cNvSpPr>
            <a:spLocks noGrp="1" noChangeArrowheads="1"/>
          </p:cNvSpPr>
          <p:nvPr>
            <p:ph type="body" idx="1"/>
          </p:nvPr>
        </p:nvSpPr>
        <p:spPr>
          <a:xfrm>
            <a:off x="338468" y="1075245"/>
            <a:ext cx="8355013" cy="1659330"/>
          </a:xfrm>
        </p:spPr>
        <p:txBody>
          <a:bodyPr>
            <a:normAutofit/>
          </a:bodyPr>
          <a:lstStyle/>
          <a:p>
            <a:pPr eaLnBrk="1" hangingPunct="1">
              <a:lnSpc>
                <a:spcPct val="125000"/>
              </a:lnSpc>
              <a:spcBef>
                <a:spcPts val="600"/>
              </a:spcBef>
            </a:pPr>
            <a:r>
              <a:rPr lang="zh-CN" altLang="en-US" sz="2400" smtClean="0">
                <a:latin typeface="微软雅黑" panose="020B0503020204020204" pitchFamily="34" charset="-122"/>
                <a:ea typeface="微软雅黑" panose="020B0503020204020204" pitchFamily="34" charset="-122"/>
              </a:rPr>
              <a:t>委托的实质是函数指针或叫函数地址，创建线程时遵守固定语法。</a:t>
            </a:r>
          </a:p>
        </p:txBody>
      </p:sp>
    </p:spTree>
    <p:extLst>
      <p:ext uri="{BB962C8B-B14F-4D97-AF65-F5344CB8AC3E}">
        <p14:creationId xmlns:p14="http://schemas.microsoft.com/office/powerpoint/2010/main" val="354236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4035" name="Rectangle 2"/>
          <p:cNvSpPr>
            <a:spLocks noGrp="1" noChangeArrowheads="1"/>
          </p:cNvSpPr>
          <p:nvPr>
            <p:ph type="title"/>
          </p:nvPr>
        </p:nvSpPr>
        <p:spPr>
          <a:xfrm>
            <a:off x="125244" y="92015"/>
            <a:ext cx="5895994" cy="796506"/>
          </a:xfrm>
        </p:spPr>
        <p:txBody>
          <a:bodyPr/>
          <a:lstStyle/>
          <a:p>
            <a:pPr eaLnBrk="1" hangingPunct="1"/>
            <a:r>
              <a:rPr lang="zh-CN" altLang="en-US" dirty="0" smtClean="0"/>
              <a:t>线程的建立与启动（无参）</a:t>
            </a:r>
          </a:p>
        </p:txBody>
      </p:sp>
      <p:sp>
        <p:nvSpPr>
          <p:cNvPr id="44036" name="Rectangle 3"/>
          <p:cNvSpPr>
            <a:spLocks noGrp="1" noChangeArrowheads="1"/>
          </p:cNvSpPr>
          <p:nvPr>
            <p:ph type="body" idx="1"/>
          </p:nvPr>
        </p:nvSpPr>
        <p:spPr>
          <a:xfrm>
            <a:off x="534418" y="1347608"/>
            <a:ext cx="10666982" cy="4449035"/>
          </a:xfrm>
        </p:spPr>
        <p:txBody>
          <a:bodyPr>
            <a:noAutofit/>
          </a:bodyPr>
          <a:lstStyle/>
          <a:p>
            <a:pPr eaLnBrk="1" hangingPunct="1">
              <a:lnSpc>
                <a:spcPct val="125000"/>
              </a:lnSpc>
              <a:spcBef>
                <a:spcPts val="0"/>
              </a:spcBef>
            </a:pPr>
            <a:r>
              <a:rPr lang="en-US" altLang="zh-CN" sz="3200" noProof="1">
                <a:latin typeface="微软雅黑" panose="020B0503020204020204" pitchFamily="34" charset="-122"/>
                <a:ea typeface="微软雅黑" panose="020B0503020204020204" pitchFamily="34" charset="-122"/>
              </a:rPr>
              <a:t>ThreadStart clientWorkStart = new ThreadStart(thr_client_recv);</a:t>
            </a:r>
          </a:p>
          <a:p>
            <a:pPr eaLnBrk="1" hangingPunct="1">
              <a:lnSpc>
                <a:spcPct val="125000"/>
              </a:lnSpc>
              <a:spcBef>
                <a:spcPts val="0"/>
              </a:spcBef>
            </a:pPr>
            <a:r>
              <a:rPr lang="en-US" altLang="zh-CN" sz="3200" noProof="1">
                <a:latin typeface="微软雅黑" panose="020B0503020204020204" pitchFamily="34" charset="-122"/>
                <a:ea typeface="微软雅黑" panose="020B0503020204020204" pitchFamily="34" charset="-122"/>
              </a:rPr>
              <a:t>Thread clientThread = new Thread(clientWorkStart);</a:t>
            </a:r>
          </a:p>
          <a:p>
            <a:pPr eaLnBrk="1" hangingPunct="1">
              <a:lnSpc>
                <a:spcPct val="125000"/>
              </a:lnSpc>
              <a:spcBef>
                <a:spcPts val="0"/>
              </a:spcBef>
            </a:pPr>
            <a:r>
              <a:rPr lang="en-US" altLang="zh-CN" sz="3200" noProof="1">
                <a:latin typeface="微软雅黑" panose="020B0503020204020204" pitchFamily="34" charset="-122"/>
                <a:ea typeface="微软雅黑" panose="020B0503020204020204" pitchFamily="34" charset="-122"/>
              </a:rPr>
              <a:t>clientThread.IsBackground = true;</a:t>
            </a:r>
          </a:p>
          <a:p>
            <a:pPr eaLnBrk="1" hangingPunct="1">
              <a:lnSpc>
                <a:spcPct val="125000"/>
              </a:lnSpc>
              <a:spcBef>
                <a:spcPts val="0"/>
              </a:spcBef>
            </a:pPr>
            <a:r>
              <a:rPr lang="en-US" altLang="zh-CN" sz="3200" noProof="1">
                <a:latin typeface="微软雅黑" panose="020B0503020204020204" pitchFamily="34" charset="-122"/>
                <a:ea typeface="微软雅黑" panose="020B0503020204020204" pitchFamily="34" charset="-122"/>
              </a:rPr>
              <a:t>clientThread.Start</a:t>
            </a:r>
            <a:r>
              <a:rPr lang="en-US" altLang="zh-CN" sz="3200" noProof="1" smtClean="0">
                <a:latin typeface="微软雅黑" panose="020B0503020204020204" pitchFamily="34" charset="-122"/>
                <a:ea typeface="微软雅黑" panose="020B0503020204020204" pitchFamily="34" charset="-122"/>
              </a:rPr>
              <a:t>();</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669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655784" y="5183141"/>
            <a:ext cx="5677650" cy="9233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91067" y="3698564"/>
            <a:ext cx="4452203" cy="6463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494609" y="2147614"/>
            <a:ext cx="2713198" cy="14773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0502" y="912240"/>
            <a:ext cx="4722768" cy="12003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34" name="页脚占位符 4"/>
          <p:cNvSpPr>
            <a:spLocks noGrp="1"/>
          </p:cNvSpPr>
          <p:nvPr>
            <p:ph type="ftr" sz="quarter" idx="11"/>
          </p:nvPr>
        </p:nvSpPr>
        <p:spPr>
          <a:xfrm>
            <a:off x="1006061" y="6330389"/>
            <a:ext cx="629761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4035" name="Rectangle 2"/>
          <p:cNvSpPr>
            <a:spLocks noGrp="1" noChangeArrowheads="1"/>
          </p:cNvSpPr>
          <p:nvPr>
            <p:ph type="title"/>
          </p:nvPr>
        </p:nvSpPr>
        <p:spPr>
          <a:xfrm>
            <a:off x="125243" y="92016"/>
            <a:ext cx="5826983" cy="692988"/>
          </a:xfrm>
        </p:spPr>
        <p:txBody>
          <a:bodyPr/>
          <a:lstStyle/>
          <a:p>
            <a:pPr eaLnBrk="1" hangingPunct="1"/>
            <a:r>
              <a:rPr lang="zh-CN" altLang="en-US" dirty="0" smtClean="0"/>
              <a:t>线程的建立与启动（有参）</a:t>
            </a:r>
          </a:p>
        </p:txBody>
      </p:sp>
      <p:sp>
        <p:nvSpPr>
          <p:cNvPr id="2" name="文本框 1"/>
          <p:cNvSpPr txBox="1"/>
          <p:nvPr/>
        </p:nvSpPr>
        <p:spPr>
          <a:xfrm>
            <a:off x="3543286" y="2170526"/>
            <a:ext cx="2615844" cy="1477328"/>
          </a:xfrm>
          <a:prstGeom prst="rect">
            <a:avLst/>
          </a:prstGeom>
          <a:noFill/>
        </p:spPr>
        <p:txBody>
          <a:bodyPr wrap="none" rtlCol="0">
            <a:spAutoFit/>
          </a:bodyPr>
          <a:lstStyle/>
          <a:p>
            <a:r>
              <a:rPr lang="en-US" altLang="zh-CN"/>
              <a:t>public class ThreadPara</a:t>
            </a:r>
          </a:p>
          <a:p>
            <a:r>
              <a:rPr lang="en-US" altLang="zh-CN"/>
              <a:t>{</a:t>
            </a:r>
          </a:p>
          <a:p>
            <a:r>
              <a:rPr lang="en-US" altLang="zh-CN" smtClean="0"/>
              <a:t> public </a:t>
            </a:r>
            <a:r>
              <a:rPr lang="en-US" altLang="zh-CN"/>
              <a:t>long StartPos;</a:t>
            </a:r>
          </a:p>
          <a:p>
            <a:r>
              <a:rPr lang="en-US" altLang="zh-CN" smtClean="0"/>
              <a:t> public </a:t>
            </a:r>
            <a:r>
              <a:rPr lang="en-US" altLang="zh-CN"/>
              <a:t>long EndPos</a:t>
            </a:r>
            <a:r>
              <a:rPr lang="en-US" altLang="zh-CN" smtClean="0"/>
              <a:t>; </a:t>
            </a:r>
            <a:endParaRPr lang="en-US" altLang="zh-CN"/>
          </a:p>
          <a:p>
            <a:r>
              <a:rPr lang="en-US" altLang="zh-CN"/>
              <a:t>}</a:t>
            </a:r>
            <a:endParaRPr lang="zh-CN" altLang="en-US"/>
          </a:p>
        </p:txBody>
      </p:sp>
      <p:sp>
        <p:nvSpPr>
          <p:cNvPr id="3" name="文本框 2"/>
          <p:cNvSpPr txBox="1"/>
          <p:nvPr/>
        </p:nvSpPr>
        <p:spPr>
          <a:xfrm>
            <a:off x="574726" y="912239"/>
            <a:ext cx="4722768" cy="1200329"/>
          </a:xfrm>
          <a:prstGeom prst="rect">
            <a:avLst/>
          </a:prstGeom>
          <a:noFill/>
        </p:spPr>
        <p:txBody>
          <a:bodyPr wrap="none" rtlCol="0">
            <a:spAutoFit/>
          </a:bodyPr>
          <a:lstStyle/>
          <a:p>
            <a:r>
              <a:rPr lang="en-US" altLang="zh-CN"/>
              <a:t>static void MultiThreadsDown(Object tdata)</a:t>
            </a:r>
          </a:p>
          <a:p>
            <a:r>
              <a:rPr lang="en-US" altLang="zh-CN" smtClean="0"/>
              <a:t>{</a:t>
            </a:r>
          </a:p>
          <a:p>
            <a:r>
              <a:rPr lang="en-US" altLang="zh-CN"/>
              <a:t> </a:t>
            </a:r>
            <a:r>
              <a:rPr lang="en-US" altLang="zh-CN" smtClean="0"/>
              <a:t>  ......</a:t>
            </a:r>
          </a:p>
          <a:p>
            <a:r>
              <a:rPr lang="en-US" altLang="zh-CN"/>
              <a:t>}</a:t>
            </a:r>
            <a:endParaRPr lang="zh-CN" altLang="en-US"/>
          </a:p>
        </p:txBody>
      </p:sp>
      <p:sp>
        <p:nvSpPr>
          <p:cNvPr id="5" name="文本框 4"/>
          <p:cNvSpPr txBox="1"/>
          <p:nvPr/>
        </p:nvSpPr>
        <p:spPr>
          <a:xfrm>
            <a:off x="677334" y="5183141"/>
            <a:ext cx="5656100" cy="923330"/>
          </a:xfrm>
          <a:prstGeom prst="rect">
            <a:avLst/>
          </a:prstGeom>
          <a:noFill/>
        </p:spPr>
        <p:txBody>
          <a:bodyPr wrap="none" rtlCol="0">
            <a:spAutoFit/>
          </a:bodyPr>
          <a:lstStyle/>
          <a:p>
            <a:r>
              <a:rPr lang="en-US" altLang="zh-CN"/>
              <a:t>Thread Thread0 = new Thread</a:t>
            </a:r>
            <a:r>
              <a:rPr lang="en-US" altLang="zh-CN" smtClean="0"/>
              <a:t>(</a:t>
            </a:r>
          </a:p>
          <a:p>
            <a:r>
              <a:rPr lang="en-US" altLang="zh-CN" smtClean="0"/>
              <a:t>new </a:t>
            </a:r>
            <a:r>
              <a:rPr lang="en-US" altLang="zh-CN"/>
              <a:t>ParameterizedThreadStart(MultiThreadsDown));</a:t>
            </a:r>
          </a:p>
          <a:p>
            <a:r>
              <a:rPr lang="en-US" altLang="zh-CN"/>
              <a:t>Thread0.Start(thrPara0);</a:t>
            </a:r>
            <a:endParaRPr lang="zh-CN" altLang="en-US"/>
          </a:p>
        </p:txBody>
      </p:sp>
      <p:sp>
        <p:nvSpPr>
          <p:cNvPr id="6" name="文本框 5"/>
          <p:cNvSpPr txBox="1"/>
          <p:nvPr/>
        </p:nvSpPr>
        <p:spPr>
          <a:xfrm>
            <a:off x="791067" y="3698564"/>
            <a:ext cx="4495333" cy="646331"/>
          </a:xfrm>
          <a:prstGeom prst="rect">
            <a:avLst/>
          </a:prstGeom>
          <a:noFill/>
        </p:spPr>
        <p:txBody>
          <a:bodyPr wrap="none" rtlCol="0">
            <a:spAutoFit/>
          </a:bodyPr>
          <a:lstStyle/>
          <a:p>
            <a:r>
              <a:rPr lang="en-US" altLang="zh-CN"/>
              <a:t>ThreadPara thrPara0 = new ThreadPara</a:t>
            </a:r>
            <a:r>
              <a:rPr lang="en-US" altLang="zh-CN" smtClean="0"/>
              <a:t>();</a:t>
            </a:r>
          </a:p>
          <a:p>
            <a:r>
              <a:rPr lang="en-US" altLang="zh-CN"/>
              <a:t>thrPara0.msFData = msFileData0;</a:t>
            </a:r>
            <a:endParaRPr lang="zh-CN" altLang="en-US"/>
          </a:p>
        </p:txBody>
      </p:sp>
      <p:sp>
        <p:nvSpPr>
          <p:cNvPr id="7" name="圆角矩形标注 6"/>
          <p:cNvSpPr/>
          <p:nvPr/>
        </p:nvSpPr>
        <p:spPr>
          <a:xfrm>
            <a:off x="5821218" y="1556702"/>
            <a:ext cx="1632006" cy="323604"/>
          </a:xfrm>
          <a:prstGeom prst="wedgeRoundRectCallout">
            <a:avLst>
              <a:gd name="adj1" fmla="val -31315"/>
              <a:gd name="adj2" fmla="val 144986"/>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2.</a:t>
            </a:r>
            <a:r>
              <a:rPr lang="zh-CN" altLang="en-US" smtClean="0">
                <a:latin typeface="微软雅黑" panose="020B0503020204020204" pitchFamily="34" charset="-122"/>
                <a:ea typeface="微软雅黑" panose="020B0503020204020204" pitchFamily="34" charset="-122"/>
              </a:rPr>
              <a:t>参数类定义</a:t>
            </a:r>
            <a:endParaRPr lang="zh-CN" altLang="en-US">
              <a:latin typeface="微软雅黑" panose="020B0503020204020204" pitchFamily="34" charset="-122"/>
              <a:ea typeface="微软雅黑" panose="020B0503020204020204" pitchFamily="34" charset="-122"/>
            </a:endParaRPr>
          </a:p>
        </p:txBody>
      </p:sp>
      <p:sp>
        <p:nvSpPr>
          <p:cNvPr id="8" name="圆角矩形标注 7"/>
          <p:cNvSpPr/>
          <p:nvPr/>
        </p:nvSpPr>
        <p:spPr>
          <a:xfrm>
            <a:off x="1121435" y="2155516"/>
            <a:ext cx="1362974" cy="376175"/>
          </a:xfrm>
          <a:prstGeom prst="wedgeRoundRectCallout">
            <a:avLst>
              <a:gd name="adj1" fmla="val -35259"/>
              <a:gd name="adj2" fmla="val -150559"/>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1.</a:t>
            </a:r>
            <a:r>
              <a:rPr lang="zh-CN" altLang="en-US" smtClean="0">
                <a:latin typeface="微软雅黑" panose="020B0503020204020204" pitchFamily="34" charset="-122"/>
                <a:ea typeface="微软雅黑" panose="020B0503020204020204" pitchFamily="34" charset="-122"/>
              </a:rPr>
              <a:t>线程定义</a:t>
            </a:r>
            <a:endParaRPr lang="zh-CN" altLang="en-US">
              <a:latin typeface="微软雅黑" panose="020B0503020204020204" pitchFamily="34" charset="-122"/>
              <a:ea typeface="微软雅黑" panose="020B0503020204020204" pitchFamily="34" charset="-122"/>
            </a:endParaRPr>
          </a:p>
        </p:txBody>
      </p:sp>
      <p:sp>
        <p:nvSpPr>
          <p:cNvPr id="12" name="圆角矩形标注 11"/>
          <p:cNvSpPr/>
          <p:nvPr/>
        </p:nvSpPr>
        <p:spPr>
          <a:xfrm>
            <a:off x="1660408" y="3025298"/>
            <a:ext cx="1790157" cy="323604"/>
          </a:xfrm>
          <a:prstGeom prst="wedgeRoundRectCallout">
            <a:avLst>
              <a:gd name="adj1" fmla="val -17012"/>
              <a:gd name="adj2" fmla="val 166312"/>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3.</a:t>
            </a:r>
            <a:r>
              <a:rPr lang="zh-CN" altLang="en-US" smtClean="0">
                <a:latin typeface="微软雅黑" panose="020B0503020204020204" pitchFamily="34" charset="-122"/>
                <a:ea typeface="微软雅黑" panose="020B0503020204020204" pitchFamily="34" charset="-122"/>
              </a:rPr>
              <a:t>初始化参数值</a:t>
            </a:r>
            <a:endParaRPr lang="zh-CN" altLang="en-US">
              <a:latin typeface="微软雅黑" panose="020B0503020204020204" pitchFamily="34" charset="-122"/>
              <a:ea typeface="微软雅黑" panose="020B0503020204020204" pitchFamily="34" charset="-122"/>
            </a:endParaRPr>
          </a:p>
        </p:txBody>
      </p:sp>
      <p:sp>
        <p:nvSpPr>
          <p:cNvPr id="13" name="圆角矩形标注 12"/>
          <p:cNvSpPr/>
          <p:nvPr/>
        </p:nvSpPr>
        <p:spPr>
          <a:xfrm>
            <a:off x="984672" y="4556785"/>
            <a:ext cx="2086332" cy="323604"/>
          </a:xfrm>
          <a:prstGeom prst="wedgeRoundRectCallout">
            <a:avLst>
              <a:gd name="adj1" fmla="val -17012"/>
              <a:gd name="adj2" fmla="val 166312"/>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4.</a:t>
            </a:r>
            <a:r>
              <a:rPr lang="zh-CN" altLang="en-US" smtClean="0">
                <a:latin typeface="微软雅黑" panose="020B0503020204020204" pitchFamily="34" charset="-122"/>
                <a:ea typeface="微软雅黑" panose="020B0503020204020204" pitchFamily="34" charset="-122"/>
              </a:rPr>
              <a:t>启动线程（有参）</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8811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655784" y="5183141"/>
            <a:ext cx="5677650" cy="9233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91067" y="3698564"/>
            <a:ext cx="4452203" cy="6463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494609" y="2147614"/>
            <a:ext cx="2713198" cy="14773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0502" y="912240"/>
            <a:ext cx="4722768" cy="12003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34" name="页脚占位符 4"/>
          <p:cNvSpPr>
            <a:spLocks noGrp="1"/>
          </p:cNvSpPr>
          <p:nvPr>
            <p:ph type="ftr" sz="quarter" idx="11"/>
          </p:nvPr>
        </p:nvSpPr>
        <p:spPr>
          <a:xfrm>
            <a:off x="1006061" y="6330389"/>
            <a:ext cx="629761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4035" name="Rectangle 2"/>
          <p:cNvSpPr>
            <a:spLocks noGrp="1" noChangeArrowheads="1"/>
          </p:cNvSpPr>
          <p:nvPr>
            <p:ph type="title"/>
          </p:nvPr>
        </p:nvSpPr>
        <p:spPr>
          <a:xfrm>
            <a:off x="125243" y="92016"/>
            <a:ext cx="5826983" cy="692988"/>
          </a:xfrm>
        </p:spPr>
        <p:txBody>
          <a:bodyPr/>
          <a:lstStyle/>
          <a:p>
            <a:pPr eaLnBrk="1" hangingPunct="1"/>
            <a:r>
              <a:rPr lang="zh-CN" altLang="en-US" dirty="0" smtClean="0"/>
              <a:t>线程的建立与启动（有参）</a:t>
            </a:r>
          </a:p>
        </p:txBody>
      </p:sp>
      <p:sp>
        <p:nvSpPr>
          <p:cNvPr id="2" name="文本框 1"/>
          <p:cNvSpPr txBox="1"/>
          <p:nvPr/>
        </p:nvSpPr>
        <p:spPr>
          <a:xfrm>
            <a:off x="3543286" y="2170526"/>
            <a:ext cx="2615844" cy="1477328"/>
          </a:xfrm>
          <a:prstGeom prst="rect">
            <a:avLst/>
          </a:prstGeom>
          <a:noFill/>
        </p:spPr>
        <p:txBody>
          <a:bodyPr wrap="none" rtlCol="0">
            <a:spAutoFit/>
          </a:bodyPr>
          <a:lstStyle/>
          <a:p>
            <a:r>
              <a:rPr lang="en-US" altLang="zh-CN"/>
              <a:t>public class ThreadPara</a:t>
            </a:r>
          </a:p>
          <a:p>
            <a:r>
              <a:rPr lang="en-US" altLang="zh-CN"/>
              <a:t>{</a:t>
            </a:r>
          </a:p>
          <a:p>
            <a:r>
              <a:rPr lang="en-US" altLang="zh-CN" smtClean="0"/>
              <a:t> public </a:t>
            </a:r>
            <a:r>
              <a:rPr lang="en-US" altLang="zh-CN"/>
              <a:t>long StartPos;</a:t>
            </a:r>
          </a:p>
          <a:p>
            <a:r>
              <a:rPr lang="en-US" altLang="zh-CN" smtClean="0"/>
              <a:t> public </a:t>
            </a:r>
            <a:r>
              <a:rPr lang="en-US" altLang="zh-CN"/>
              <a:t>long EndPos</a:t>
            </a:r>
            <a:r>
              <a:rPr lang="en-US" altLang="zh-CN" smtClean="0"/>
              <a:t>; </a:t>
            </a:r>
            <a:endParaRPr lang="en-US" altLang="zh-CN"/>
          </a:p>
          <a:p>
            <a:r>
              <a:rPr lang="en-US" altLang="zh-CN"/>
              <a:t>}</a:t>
            </a:r>
            <a:endParaRPr lang="zh-CN" altLang="en-US"/>
          </a:p>
        </p:txBody>
      </p:sp>
      <p:sp>
        <p:nvSpPr>
          <p:cNvPr id="3" name="文本框 2"/>
          <p:cNvSpPr txBox="1"/>
          <p:nvPr/>
        </p:nvSpPr>
        <p:spPr>
          <a:xfrm>
            <a:off x="574726" y="912239"/>
            <a:ext cx="4722768" cy="1200329"/>
          </a:xfrm>
          <a:prstGeom prst="rect">
            <a:avLst/>
          </a:prstGeom>
          <a:noFill/>
        </p:spPr>
        <p:txBody>
          <a:bodyPr wrap="none" rtlCol="0">
            <a:spAutoFit/>
          </a:bodyPr>
          <a:lstStyle/>
          <a:p>
            <a:r>
              <a:rPr lang="en-US" altLang="zh-CN"/>
              <a:t>static void MultiThreadsDown(Object tdata)</a:t>
            </a:r>
          </a:p>
          <a:p>
            <a:r>
              <a:rPr lang="en-US" altLang="zh-CN" smtClean="0"/>
              <a:t>{</a:t>
            </a:r>
          </a:p>
          <a:p>
            <a:r>
              <a:rPr lang="en-US" altLang="zh-CN"/>
              <a:t> </a:t>
            </a:r>
            <a:r>
              <a:rPr lang="en-US" altLang="zh-CN" smtClean="0"/>
              <a:t>  ......</a:t>
            </a:r>
          </a:p>
          <a:p>
            <a:r>
              <a:rPr lang="en-US" altLang="zh-CN"/>
              <a:t>}</a:t>
            </a:r>
            <a:endParaRPr lang="zh-CN" altLang="en-US"/>
          </a:p>
        </p:txBody>
      </p:sp>
      <p:sp>
        <p:nvSpPr>
          <p:cNvPr id="5" name="文本框 4"/>
          <p:cNvSpPr txBox="1"/>
          <p:nvPr/>
        </p:nvSpPr>
        <p:spPr>
          <a:xfrm>
            <a:off x="677334" y="5183141"/>
            <a:ext cx="5656100" cy="923330"/>
          </a:xfrm>
          <a:prstGeom prst="rect">
            <a:avLst/>
          </a:prstGeom>
          <a:noFill/>
        </p:spPr>
        <p:txBody>
          <a:bodyPr wrap="none" rtlCol="0">
            <a:spAutoFit/>
          </a:bodyPr>
          <a:lstStyle/>
          <a:p>
            <a:r>
              <a:rPr lang="en-US" altLang="zh-CN"/>
              <a:t>Thread Thread0 = new Thread</a:t>
            </a:r>
            <a:r>
              <a:rPr lang="en-US" altLang="zh-CN" smtClean="0"/>
              <a:t>(</a:t>
            </a:r>
          </a:p>
          <a:p>
            <a:r>
              <a:rPr lang="en-US" altLang="zh-CN" smtClean="0"/>
              <a:t>new </a:t>
            </a:r>
            <a:r>
              <a:rPr lang="en-US" altLang="zh-CN"/>
              <a:t>ParameterizedThreadStart(MultiThreadsDown));</a:t>
            </a:r>
          </a:p>
          <a:p>
            <a:r>
              <a:rPr lang="en-US" altLang="zh-CN"/>
              <a:t>Thread0.Start(thrPara0);</a:t>
            </a:r>
            <a:endParaRPr lang="zh-CN" altLang="en-US"/>
          </a:p>
        </p:txBody>
      </p:sp>
      <p:sp>
        <p:nvSpPr>
          <p:cNvPr id="6" name="文本框 5"/>
          <p:cNvSpPr txBox="1"/>
          <p:nvPr/>
        </p:nvSpPr>
        <p:spPr>
          <a:xfrm>
            <a:off x="791067" y="3698564"/>
            <a:ext cx="4495333" cy="646331"/>
          </a:xfrm>
          <a:prstGeom prst="rect">
            <a:avLst/>
          </a:prstGeom>
          <a:noFill/>
        </p:spPr>
        <p:txBody>
          <a:bodyPr wrap="none" rtlCol="0">
            <a:spAutoFit/>
          </a:bodyPr>
          <a:lstStyle/>
          <a:p>
            <a:r>
              <a:rPr lang="en-US" altLang="zh-CN"/>
              <a:t>ThreadPara thrPara0 = new ThreadPara</a:t>
            </a:r>
            <a:r>
              <a:rPr lang="en-US" altLang="zh-CN" smtClean="0"/>
              <a:t>();</a:t>
            </a:r>
          </a:p>
          <a:p>
            <a:r>
              <a:rPr lang="en-US" altLang="zh-CN"/>
              <a:t>thrPara0.msFData = msFileData0;</a:t>
            </a:r>
            <a:endParaRPr lang="zh-CN" altLang="en-US"/>
          </a:p>
        </p:txBody>
      </p:sp>
      <p:sp>
        <p:nvSpPr>
          <p:cNvPr id="7" name="圆角矩形标注 6"/>
          <p:cNvSpPr/>
          <p:nvPr/>
        </p:nvSpPr>
        <p:spPr>
          <a:xfrm>
            <a:off x="5821218" y="1556702"/>
            <a:ext cx="1632006" cy="323604"/>
          </a:xfrm>
          <a:prstGeom prst="wedgeRoundRectCallout">
            <a:avLst>
              <a:gd name="adj1" fmla="val -31315"/>
              <a:gd name="adj2" fmla="val 144986"/>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2.</a:t>
            </a:r>
            <a:r>
              <a:rPr lang="zh-CN" altLang="en-US" smtClean="0">
                <a:latin typeface="微软雅黑" panose="020B0503020204020204" pitchFamily="34" charset="-122"/>
                <a:ea typeface="微软雅黑" panose="020B0503020204020204" pitchFamily="34" charset="-122"/>
              </a:rPr>
              <a:t>参数类定义</a:t>
            </a:r>
            <a:endParaRPr lang="zh-CN" altLang="en-US">
              <a:latin typeface="微软雅黑" panose="020B0503020204020204" pitchFamily="34" charset="-122"/>
              <a:ea typeface="微软雅黑" panose="020B0503020204020204" pitchFamily="34" charset="-122"/>
            </a:endParaRPr>
          </a:p>
        </p:txBody>
      </p:sp>
      <p:sp>
        <p:nvSpPr>
          <p:cNvPr id="8" name="圆角矩形标注 7"/>
          <p:cNvSpPr/>
          <p:nvPr/>
        </p:nvSpPr>
        <p:spPr>
          <a:xfrm>
            <a:off x="1121435" y="2155516"/>
            <a:ext cx="1362974" cy="376175"/>
          </a:xfrm>
          <a:prstGeom prst="wedgeRoundRectCallout">
            <a:avLst>
              <a:gd name="adj1" fmla="val -35259"/>
              <a:gd name="adj2" fmla="val -150559"/>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1.</a:t>
            </a:r>
            <a:r>
              <a:rPr lang="zh-CN" altLang="en-US" smtClean="0">
                <a:latin typeface="微软雅黑" panose="020B0503020204020204" pitchFamily="34" charset="-122"/>
                <a:ea typeface="微软雅黑" panose="020B0503020204020204" pitchFamily="34" charset="-122"/>
              </a:rPr>
              <a:t>线程定义</a:t>
            </a:r>
            <a:endParaRPr lang="zh-CN" altLang="en-US">
              <a:latin typeface="微软雅黑" panose="020B0503020204020204" pitchFamily="34" charset="-122"/>
              <a:ea typeface="微软雅黑" panose="020B0503020204020204" pitchFamily="34" charset="-122"/>
            </a:endParaRPr>
          </a:p>
        </p:txBody>
      </p:sp>
      <p:sp>
        <p:nvSpPr>
          <p:cNvPr id="12" name="圆角矩形标注 11"/>
          <p:cNvSpPr/>
          <p:nvPr/>
        </p:nvSpPr>
        <p:spPr>
          <a:xfrm>
            <a:off x="1660408" y="3025298"/>
            <a:ext cx="1790157" cy="323604"/>
          </a:xfrm>
          <a:prstGeom prst="wedgeRoundRectCallout">
            <a:avLst>
              <a:gd name="adj1" fmla="val -17012"/>
              <a:gd name="adj2" fmla="val 166312"/>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3.</a:t>
            </a:r>
            <a:r>
              <a:rPr lang="zh-CN" altLang="en-US" smtClean="0">
                <a:latin typeface="微软雅黑" panose="020B0503020204020204" pitchFamily="34" charset="-122"/>
                <a:ea typeface="微软雅黑" panose="020B0503020204020204" pitchFamily="34" charset="-122"/>
              </a:rPr>
              <a:t>初始化参数值</a:t>
            </a:r>
            <a:endParaRPr lang="zh-CN" altLang="en-US">
              <a:latin typeface="微软雅黑" panose="020B0503020204020204" pitchFamily="34" charset="-122"/>
              <a:ea typeface="微软雅黑" panose="020B0503020204020204" pitchFamily="34" charset="-122"/>
            </a:endParaRPr>
          </a:p>
        </p:txBody>
      </p:sp>
      <p:sp>
        <p:nvSpPr>
          <p:cNvPr id="13" name="圆角矩形标注 12"/>
          <p:cNvSpPr/>
          <p:nvPr/>
        </p:nvSpPr>
        <p:spPr>
          <a:xfrm>
            <a:off x="984672" y="4556785"/>
            <a:ext cx="2086332" cy="323604"/>
          </a:xfrm>
          <a:prstGeom prst="wedgeRoundRectCallout">
            <a:avLst>
              <a:gd name="adj1" fmla="val -17012"/>
              <a:gd name="adj2" fmla="val 166312"/>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4.</a:t>
            </a:r>
            <a:r>
              <a:rPr lang="zh-CN" altLang="en-US" smtClean="0">
                <a:latin typeface="微软雅黑" panose="020B0503020204020204" pitchFamily="34" charset="-122"/>
                <a:ea typeface="微软雅黑" panose="020B0503020204020204" pitchFamily="34" charset="-122"/>
              </a:rPr>
              <a:t>启动线程（有参）</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779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0963" name="Rectangle 2"/>
          <p:cNvSpPr>
            <a:spLocks noGrp="1" noChangeArrowheads="1"/>
          </p:cNvSpPr>
          <p:nvPr>
            <p:ph type="title"/>
          </p:nvPr>
        </p:nvSpPr>
        <p:spPr>
          <a:xfrm>
            <a:off x="109008" y="157163"/>
            <a:ext cx="4393981" cy="731358"/>
          </a:xfrm>
        </p:spPr>
        <p:txBody>
          <a:bodyPr/>
          <a:lstStyle/>
          <a:p>
            <a:pPr eaLnBrk="1" hangingPunct="1"/>
            <a:r>
              <a:rPr lang="zh-CN" altLang="en-US" smtClean="0"/>
              <a:t>工作线程的通信机制</a:t>
            </a:r>
          </a:p>
        </p:txBody>
      </p:sp>
      <p:sp>
        <p:nvSpPr>
          <p:cNvPr id="40964" name="Rectangle 3"/>
          <p:cNvSpPr>
            <a:spLocks noGrp="1" noChangeArrowheads="1"/>
          </p:cNvSpPr>
          <p:nvPr>
            <p:ph type="body" idx="1"/>
          </p:nvPr>
        </p:nvSpPr>
        <p:spPr>
          <a:xfrm>
            <a:off x="187565" y="1087019"/>
            <a:ext cx="8180058" cy="1043706"/>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线程可以很容易用</a:t>
            </a:r>
            <a:r>
              <a:rPr lang="en-US" altLang="zh-CN" sz="2400" dirty="0" err="1" smtClean="0">
                <a:latin typeface="微软雅黑" panose="020B0503020204020204" pitchFamily="34" charset="-122"/>
                <a:ea typeface="微软雅黑" panose="020B0503020204020204" pitchFamily="34" charset="-122"/>
              </a:rPr>
              <a:t>SendMessage</a:t>
            </a:r>
            <a:r>
              <a:rPr lang="zh-CN" altLang="en-US" sz="2400" dirty="0" smtClean="0">
                <a:latin typeface="微软雅黑" panose="020B0503020204020204" pitchFamily="34" charset="-122"/>
                <a:ea typeface="微软雅黑" panose="020B0503020204020204" pitchFamily="34" charset="-122"/>
              </a:rPr>
              <a:t>来发消息</a:t>
            </a:r>
            <a:r>
              <a:rPr lang="en-US" altLang="zh-CN" sz="2400" dirty="0" smtClean="0">
                <a:latin typeface="微软雅黑" panose="020B0503020204020204" pitchFamily="34" charset="-122"/>
                <a:ea typeface="微软雅黑" panose="020B0503020204020204" pitchFamily="34" charset="-122"/>
              </a:rPr>
              <a:t> </a:t>
            </a:r>
            <a:endParaRPr lang="zh-CN" altLang="en-US" sz="2400" dirty="0" smtClean="0">
              <a:latin typeface="微软雅黑" panose="020B0503020204020204" pitchFamily="34" charset="-122"/>
              <a:ea typeface="微软雅黑" panose="020B0503020204020204" pitchFamily="34" charset="-122"/>
            </a:endParaRPr>
          </a:p>
        </p:txBody>
      </p:sp>
      <p:sp>
        <p:nvSpPr>
          <p:cNvPr id="6" name="椭圆 5"/>
          <p:cNvSpPr/>
          <p:nvPr/>
        </p:nvSpPr>
        <p:spPr>
          <a:xfrm>
            <a:off x="1540616" y="373394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椭圆 6"/>
          <p:cNvSpPr/>
          <p:nvPr/>
        </p:nvSpPr>
        <p:spPr>
          <a:xfrm>
            <a:off x="5053227" y="3706928"/>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圆角矩形 7"/>
          <p:cNvSpPr/>
          <p:nvPr/>
        </p:nvSpPr>
        <p:spPr>
          <a:xfrm>
            <a:off x="2841026" y="2941345"/>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燕尾形箭头 8"/>
          <p:cNvSpPr/>
          <p:nvPr/>
        </p:nvSpPr>
        <p:spPr>
          <a:xfrm rot="10800000">
            <a:off x="3510617" y="3901281"/>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622177" y="3378060"/>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1" name="圆角矩形 10"/>
          <p:cNvSpPr/>
          <p:nvPr/>
        </p:nvSpPr>
        <p:spPr>
          <a:xfrm>
            <a:off x="6577759" y="3948024"/>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2" name="圆角矩形 11"/>
          <p:cNvSpPr/>
          <p:nvPr/>
        </p:nvSpPr>
        <p:spPr>
          <a:xfrm>
            <a:off x="1157381" y="359076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3" name="圆角矩形 12"/>
          <p:cNvSpPr/>
          <p:nvPr/>
        </p:nvSpPr>
        <p:spPr>
          <a:xfrm>
            <a:off x="5808911" y="3834603"/>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962109" y="3874696"/>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5" name="圆角矩形 14"/>
          <p:cNvSpPr/>
          <p:nvPr/>
        </p:nvSpPr>
        <p:spPr>
          <a:xfrm>
            <a:off x="5808911" y="4558083"/>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2962109" y="447657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2962109" y="33780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18" name="文本框 17"/>
          <p:cNvSpPr txBox="1"/>
          <p:nvPr/>
        </p:nvSpPr>
        <p:spPr>
          <a:xfrm>
            <a:off x="3457855" y="2967818"/>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422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48131" name="Rectangle 2"/>
          <p:cNvSpPr>
            <a:spLocks noGrp="1" noChangeArrowheads="1"/>
          </p:cNvSpPr>
          <p:nvPr>
            <p:ph type="title"/>
          </p:nvPr>
        </p:nvSpPr>
        <p:spPr>
          <a:xfrm>
            <a:off x="131434" y="180288"/>
            <a:ext cx="3888475" cy="759992"/>
          </a:xfrm>
        </p:spPr>
        <p:txBody>
          <a:bodyPr/>
          <a:lstStyle/>
          <a:p>
            <a:pPr eaLnBrk="1" hangingPunct="1"/>
            <a:r>
              <a:rPr lang="zh-CN" altLang="en-US" smtClean="0"/>
              <a:t>线程间同步与通信</a:t>
            </a:r>
          </a:p>
        </p:txBody>
      </p:sp>
      <p:pic>
        <p:nvPicPr>
          <p:cNvPr id="48132" name="Picture 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492375"/>
            <a:ext cx="6107113"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4"/>
          <p:cNvSpPr>
            <a:spLocks noGrp="1" noChangeArrowheads="1"/>
          </p:cNvSpPr>
          <p:nvPr>
            <p:ph type="body" idx="1"/>
          </p:nvPr>
        </p:nvSpPr>
        <p:spPr>
          <a:xfrm>
            <a:off x="574525" y="1039149"/>
            <a:ext cx="2996811" cy="944926"/>
          </a:xfrm>
        </p:spPr>
        <p:txBody>
          <a:bodyPr>
            <a:normAutofit/>
          </a:bodyPr>
          <a:lstStyle/>
          <a:p>
            <a:pPr eaLnBrk="1" hangingPunct="1"/>
            <a:r>
              <a:rPr lang="zh-CN" altLang="en-US" sz="2000" smtClean="0">
                <a:latin typeface="微软雅黑" panose="020B0503020204020204" pitchFamily="34" charset="-122"/>
                <a:ea typeface="微软雅黑" panose="020B0503020204020204" pitchFamily="34" charset="-122"/>
              </a:rPr>
              <a:t>线程发送消息给窗体</a:t>
            </a:r>
          </a:p>
          <a:p>
            <a:pPr eaLnBrk="1" hangingPunct="1"/>
            <a:r>
              <a:rPr lang="zh-CN" altLang="en-US" sz="2000" smtClean="0">
                <a:latin typeface="微软雅黑" panose="020B0503020204020204" pitchFamily="34" charset="-122"/>
                <a:ea typeface="微软雅黑" panose="020B0503020204020204" pitchFamily="34" charset="-122"/>
              </a:rPr>
              <a:t>窗体发送事件给线程</a:t>
            </a:r>
          </a:p>
        </p:txBody>
      </p:sp>
      <p:sp>
        <p:nvSpPr>
          <p:cNvPr id="48134" name="Text Box 5"/>
          <p:cNvSpPr txBox="1">
            <a:spLocks noChangeArrowheads="1"/>
          </p:cNvSpPr>
          <p:nvPr/>
        </p:nvSpPr>
        <p:spPr bwMode="auto">
          <a:xfrm>
            <a:off x="7319963" y="2565401"/>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t>使用循环结构</a:t>
            </a:r>
          </a:p>
        </p:txBody>
      </p:sp>
    </p:spTree>
    <p:extLst>
      <p:ext uri="{BB962C8B-B14F-4D97-AF65-F5344CB8AC3E}">
        <p14:creationId xmlns:p14="http://schemas.microsoft.com/office/powerpoint/2010/main" val="1846795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3251" name="Rectangle 2"/>
          <p:cNvSpPr>
            <a:spLocks noGrp="1" noChangeArrowheads="1"/>
          </p:cNvSpPr>
          <p:nvPr>
            <p:ph type="title"/>
          </p:nvPr>
        </p:nvSpPr>
        <p:spPr>
          <a:xfrm>
            <a:off x="84338" y="126521"/>
            <a:ext cx="4101700" cy="727494"/>
          </a:xfrm>
        </p:spPr>
        <p:txBody>
          <a:bodyPr/>
          <a:lstStyle/>
          <a:p>
            <a:pPr eaLnBrk="1" hangingPunct="1"/>
            <a:r>
              <a:rPr lang="zh-CN" altLang="en-US" smtClean="0"/>
              <a:t>线程如何接收消息</a:t>
            </a:r>
            <a:r>
              <a:rPr lang="en-US" altLang="zh-CN" smtClean="0"/>
              <a:t>?</a:t>
            </a:r>
          </a:p>
        </p:txBody>
      </p:sp>
      <p:sp>
        <p:nvSpPr>
          <p:cNvPr id="53252" name="Rectangle 3"/>
          <p:cNvSpPr>
            <a:spLocks noGrp="1" noChangeArrowheads="1"/>
          </p:cNvSpPr>
          <p:nvPr>
            <p:ph type="body" idx="1"/>
          </p:nvPr>
        </p:nvSpPr>
        <p:spPr>
          <a:xfrm>
            <a:off x="254974" y="654135"/>
            <a:ext cx="8751348" cy="219686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5140104" y="448748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556644" y="299417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1667480" y="346354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64624" y="460913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2173409" y="285099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085037" y="361935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4484270" y="411560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496903" y="455020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1805684" y="413173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2996929" y="506072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3474249" y="4724306"/>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169656" y="724331"/>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8583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3251" name="Rectangle 2"/>
          <p:cNvSpPr>
            <a:spLocks noGrp="1" noChangeArrowheads="1"/>
          </p:cNvSpPr>
          <p:nvPr>
            <p:ph type="title"/>
          </p:nvPr>
        </p:nvSpPr>
        <p:spPr>
          <a:xfrm>
            <a:off x="84338" y="126521"/>
            <a:ext cx="4101700" cy="727494"/>
          </a:xfrm>
        </p:spPr>
        <p:txBody>
          <a:bodyPr/>
          <a:lstStyle/>
          <a:p>
            <a:pPr eaLnBrk="1" hangingPunct="1"/>
            <a:r>
              <a:rPr lang="zh-CN" altLang="en-US" smtClean="0"/>
              <a:t>线程如何接收消息</a:t>
            </a:r>
            <a:r>
              <a:rPr lang="en-US" altLang="zh-CN" smtClean="0"/>
              <a:t>?</a:t>
            </a:r>
          </a:p>
        </p:txBody>
      </p:sp>
      <p:sp>
        <p:nvSpPr>
          <p:cNvPr id="53252" name="Rectangle 3"/>
          <p:cNvSpPr>
            <a:spLocks noGrp="1" noChangeArrowheads="1"/>
          </p:cNvSpPr>
          <p:nvPr>
            <p:ph type="body" idx="1"/>
          </p:nvPr>
        </p:nvSpPr>
        <p:spPr>
          <a:xfrm>
            <a:off x="254974" y="654135"/>
            <a:ext cx="8751348" cy="219686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
        <p:nvSpPr>
          <p:cNvPr id="5" name="椭圆 4"/>
          <p:cNvSpPr/>
          <p:nvPr/>
        </p:nvSpPr>
        <p:spPr>
          <a:xfrm>
            <a:off x="5140104" y="448748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556644" y="299417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1667480" y="346354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64624" y="460913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2173409" y="285099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085037" y="361935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4484270" y="411560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496903" y="455020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1805684" y="413173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2996929" y="506072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3474249" y="4724306"/>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169656" y="724331"/>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9735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3251" name="Rectangle 2"/>
          <p:cNvSpPr>
            <a:spLocks noGrp="1" noChangeArrowheads="1"/>
          </p:cNvSpPr>
          <p:nvPr>
            <p:ph type="title"/>
          </p:nvPr>
        </p:nvSpPr>
        <p:spPr>
          <a:xfrm>
            <a:off x="84338" y="126521"/>
            <a:ext cx="4101700" cy="727494"/>
          </a:xfrm>
        </p:spPr>
        <p:txBody>
          <a:bodyPr/>
          <a:lstStyle/>
          <a:p>
            <a:pPr eaLnBrk="1" hangingPunct="1"/>
            <a:r>
              <a:rPr lang="zh-CN" altLang="en-US" smtClean="0"/>
              <a:t>线程如何接收消息</a:t>
            </a:r>
            <a:r>
              <a:rPr lang="en-US" altLang="zh-CN" smtClean="0"/>
              <a:t>?</a:t>
            </a:r>
          </a:p>
        </p:txBody>
      </p:sp>
      <p:sp>
        <p:nvSpPr>
          <p:cNvPr id="53252" name="Rectangle 3"/>
          <p:cNvSpPr>
            <a:spLocks noGrp="1" noChangeArrowheads="1"/>
          </p:cNvSpPr>
          <p:nvPr>
            <p:ph type="body" idx="1"/>
          </p:nvPr>
        </p:nvSpPr>
        <p:spPr>
          <a:xfrm>
            <a:off x="306388" y="960409"/>
            <a:ext cx="8751348" cy="2196860"/>
          </a:xfrm>
        </p:spPr>
        <p:txBody>
          <a:bodyPr>
            <a:normAutofit lnSpcReduction="10000"/>
          </a:bodyPr>
          <a:lstStyle/>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p>
        </p:txBody>
      </p:sp>
    </p:spTree>
    <p:extLst>
      <p:ext uri="{BB962C8B-B14F-4D97-AF65-F5344CB8AC3E}">
        <p14:creationId xmlns:p14="http://schemas.microsoft.com/office/powerpoint/2010/main" val="260440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3251" name="Rectangle 2"/>
          <p:cNvSpPr>
            <a:spLocks noGrp="1" noChangeArrowheads="1"/>
          </p:cNvSpPr>
          <p:nvPr>
            <p:ph type="title"/>
          </p:nvPr>
        </p:nvSpPr>
        <p:spPr>
          <a:xfrm>
            <a:off x="84338" y="126521"/>
            <a:ext cx="4993848" cy="727494"/>
          </a:xfrm>
        </p:spPr>
        <p:txBody>
          <a:bodyPr>
            <a:normAutofit fontScale="90000"/>
          </a:bodyPr>
          <a:lstStyle/>
          <a:p>
            <a:pPr eaLnBrk="1" hangingPunct="1"/>
            <a:r>
              <a:rPr lang="zh-CN" altLang="en-US" smtClean="0"/>
              <a:t>线程打发时间的两种方式</a:t>
            </a:r>
            <a:endParaRPr lang="en-US" altLang="zh-CN" smtClean="0"/>
          </a:p>
        </p:txBody>
      </p:sp>
      <p:sp>
        <p:nvSpPr>
          <p:cNvPr id="53252" name="Rectangle 3"/>
          <p:cNvSpPr>
            <a:spLocks noGrp="1" noChangeArrowheads="1"/>
          </p:cNvSpPr>
          <p:nvPr>
            <p:ph type="body" idx="1"/>
          </p:nvPr>
        </p:nvSpPr>
        <p:spPr>
          <a:xfrm>
            <a:off x="306388" y="960409"/>
            <a:ext cx="8751348" cy="623462"/>
          </a:xfrm>
        </p:spPr>
        <p:txBody>
          <a:bodyPr>
            <a:normAutofit/>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p>
        </p:txBody>
      </p:sp>
      <p:sp>
        <p:nvSpPr>
          <p:cNvPr id="5" name="Rectangle 3"/>
          <p:cNvSpPr txBox="1">
            <a:spLocks noChangeArrowheads="1"/>
          </p:cNvSpPr>
          <p:nvPr/>
        </p:nvSpPr>
        <p:spPr>
          <a:xfrm>
            <a:off x="306388" y="1583871"/>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pPr>
            <a:r>
              <a:rPr lang="zh-CN" altLang="en-US" sz="2400" smtClean="0">
                <a:latin typeface="微软雅黑" panose="020B0503020204020204" pitchFamily="34" charset="-122"/>
                <a:ea typeface="微软雅黑" panose="020B0503020204020204" pitchFamily="34" charset="-122"/>
              </a:rPr>
              <a:t>采用</a:t>
            </a:r>
            <a:r>
              <a:rPr lang="en-US" altLang="zh-CN" sz="2400" smtClean="0">
                <a:latin typeface="微软雅黑" panose="020B0503020204020204" pitchFamily="34" charset="-122"/>
                <a:ea typeface="微软雅黑" panose="020B0503020204020204" pitchFamily="34" charset="-122"/>
              </a:rPr>
              <a:t>IsOut + Sleep</a:t>
            </a:r>
            <a:r>
              <a:rPr lang="zh-CN" altLang="en-US" sz="2400" smtClean="0">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9122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830103" y="149571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7" name="圆角矩形 6"/>
          <p:cNvSpPr/>
          <p:nvPr/>
        </p:nvSpPr>
        <p:spPr>
          <a:xfrm>
            <a:off x="4710817" y="127969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5062351" y="1931810"/>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5979083" y="2247619"/>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4767050" y="2210712"/>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4710817" y="308583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6401990" y="17469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6766541" y="3064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6376497" y="408909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4710817" y="4584335"/>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2955137" y="415305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2441859" y="303255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3019644" y="1792077"/>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6" name="Rectangle 2"/>
          <p:cNvSpPr>
            <a:spLocks noGrp="1" noChangeArrowheads="1"/>
          </p:cNvSpPr>
          <p:nvPr>
            <p:ph type="title"/>
          </p:nvPr>
        </p:nvSpPr>
        <p:spPr>
          <a:xfrm>
            <a:off x="228761" y="178767"/>
            <a:ext cx="2307406" cy="727007"/>
          </a:xfrm>
        </p:spPr>
        <p:txBody>
          <a:bodyPr>
            <a:normAutofit fontScale="90000"/>
          </a:bodyPr>
          <a:lstStyle/>
          <a:p>
            <a:pPr eaLnBrk="1" hangingPunct="1"/>
            <a:r>
              <a:rPr lang="zh-CN" altLang="en-US" smtClean="0"/>
              <a:t>线程的并发</a:t>
            </a:r>
          </a:p>
        </p:txBody>
      </p:sp>
    </p:spTree>
    <p:extLst>
      <p:ext uri="{BB962C8B-B14F-4D97-AF65-F5344CB8AC3E}">
        <p14:creationId xmlns:p14="http://schemas.microsoft.com/office/powerpoint/2010/main" val="2968881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4275" name="Rectangle 2"/>
          <p:cNvSpPr>
            <a:spLocks noGrp="1" noChangeArrowheads="1"/>
          </p:cNvSpPr>
          <p:nvPr>
            <p:ph type="title"/>
          </p:nvPr>
        </p:nvSpPr>
        <p:spPr>
          <a:xfrm>
            <a:off x="194254" y="126521"/>
            <a:ext cx="3204553" cy="831011"/>
          </a:xfrm>
        </p:spPr>
        <p:txBody>
          <a:bodyPr/>
          <a:lstStyle/>
          <a:p>
            <a:pPr eaLnBrk="1" hangingPunct="1"/>
            <a:r>
              <a:rPr lang="zh-CN" altLang="en-US" smtClean="0"/>
              <a:t>低级事件对象</a:t>
            </a:r>
          </a:p>
        </p:txBody>
      </p:sp>
      <p:sp>
        <p:nvSpPr>
          <p:cNvPr id="54276" name="Rectangle 3"/>
          <p:cNvSpPr>
            <a:spLocks noGrp="1" noChangeArrowheads="1"/>
          </p:cNvSpPr>
          <p:nvPr>
            <p:ph type="body" idx="1"/>
          </p:nvPr>
        </p:nvSpPr>
        <p:spPr>
          <a:xfrm>
            <a:off x="375557" y="957532"/>
            <a:ext cx="9601199" cy="2488401"/>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事件对象声明</a:t>
            </a: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全局静态使得线程与窗体可以访问</a:t>
            </a:r>
          </a:p>
          <a:p>
            <a:pPr eaLnBrk="1" hangingPunct="1"/>
            <a:r>
              <a:rPr lang="en-US" altLang="zh-CN" sz="2400" noProof="1" smtClean="0">
                <a:latin typeface="微软雅黑" panose="020B0503020204020204" pitchFamily="34" charset="-122"/>
                <a:ea typeface="微软雅黑" panose="020B0503020204020204" pitchFamily="34" charset="-122"/>
              </a:rPr>
              <a:t>User_Terminate_listen.WaitOne(); </a:t>
            </a:r>
          </a:p>
          <a:p>
            <a:pPr eaLnBrk="1" hangingPunct="1"/>
            <a:r>
              <a:rPr lang="zh-CN" altLang="en-US" sz="2400" dirty="0" smtClean="0">
                <a:latin typeface="微软雅黑" panose="020B0503020204020204" pitchFamily="34" charset="-122"/>
                <a:ea typeface="微软雅黑" panose="020B0503020204020204" pitchFamily="34" charset="-122"/>
              </a:rPr>
              <a:t>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p>
        </p:txBody>
      </p:sp>
      <p:sp>
        <p:nvSpPr>
          <p:cNvPr id="5" name="圆角矩形 4"/>
          <p:cNvSpPr/>
          <p:nvPr/>
        </p:nvSpPr>
        <p:spPr>
          <a:xfrm>
            <a:off x="964370"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Set</a:t>
            </a:r>
            <a:r>
              <a:rPr lang="zh-CN" altLang="en-US" sz="320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4901369"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2719397" y="3891156"/>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68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p:cNvSpPr>
            <a:spLocks noGrp="1"/>
          </p:cNvSpPr>
          <p:nvPr>
            <p:ph type="ftr" sz="quarter" idx="11"/>
          </p:nvPr>
        </p:nvSpPr>
        <p:spPr>
          <a:xfrm>
            <a:off x="677334" y="6041362"/>
            <a:ext cx="1513775"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5299" name="Rectangle 2"/>
          <p:cNvSpPr>
            <a:spLocks noGrp="1" noChangeArrowheads="1"/>
          </p:cNvSpPr>
          <p:nvPr>
            <p:ph type="title"/>
          </p:nvPr>
        </p:nvSpPr>
        <p:spPr>
          <a:xfrm>
            <a:off x="159749" y="126521"/>
            <a:ext cx="3632762" cy="787879"/>
          </a:xfrm>
        </p:spPr>
        <p:txBody>
          <a:bodyPr>
            <a:normAutofit fontScale="90000"/>
          </a:bodyPr>
          <a:lstStyle/>
          <a:p>
            <a:pPr eaLnBrk="1" hangingPunct="1"/>
            <a:r>
              <a:rPr lang="zh-CN" altLang="en-US" smtClean="0"/>
              <a:t>工作线程间的通信</a:t>
            </a:r>
          </a:p>
        </p:txBody>
      </p:sp>
      <p:pic>
        <p:nvPicPr>
          <p:cNvPr id="55300" name="Picture 3"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316" y="914400"/>
            <a:ext cx="7620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689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xfrm>
            <a:off x="8874284" y="6492875"/>
            <a:ext cx="155505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9219" name="Rectangle 2"/>
          <p:cNvSpPr>
            <a:spLocks noGrp="1" noChangeArrowheads="1"/>
          </p:cNvSpPr>
          <p:nvPr>
            <p:ph type="title"/>
          </p:nvPr>
        </p:nvSpPr>
        <p:spPr>
          <a:xfrm>
            <a:off x="2783844" y="197254"/>
            <a:ext cx="6506805" cy="962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3095835" y="36998"/>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3086508" y="1762206"/>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862087" y="5484920"/>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868015" y="1324665"/>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1907703" y="1497239"/>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6356212" y="2473971"/>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6383773" y="4208506"/>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1907703" y="3057255"/>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907703" y="4804384"/>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028383" y="247397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4571998" y="142488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2899827" y="1428064"/>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3969687" y="1556277"/>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3953753" y="3227904"/>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3432340" y="3188424"/>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3410200" y="4833325"/>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1344720" y="2117645"/>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1078928" y="3793045"/>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1391071" y="5520924"/>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924405" y="1073061"/>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518039" y="5537658"/>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2448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6324" name="Rectangle 3"/>
          <p:cNvSpPr>
            <a:spLocks noGrp="1" noChangeArrowheads="1"/>
          </p:cNvSpPr>
          <p:nvPr>
            <p:ph type="body" idx="1"/>
          </p:nvPr>
        </p:nvSpPr>
        <p:spPr>
          <a:xfrm>
            <a:off x="306761" y="1167443"/>
            <a:ext cx="7638678" cy="2016125"/>
          </a:xfrm>
        </p:spPr>
        <p:txBody>
          <a:bodyPr>
            <a:normAutofit/>
          </a:bodyPr>
          <a:lstStyle/>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事件对象可实现并发执行中的前趋控制。当线程调用</a:t>
            </a:r>
            <a:r>
              <a:rPr lang="en-US" altLang="zh-CN" sz="2400" dirty="0" smtClean="0">
                <a:latin typeface="微软雅黑" panose="020B0503020204020204" pitchFamily="34" charset="-122"/>
                <a:ea typeface="微软雅黑" panose="020B0503020204020204" pitchFamily="34" charset="-122"/>
              </a:rPr>
              <a:t>Wait</a:t>
            </a:r>
            <a:r>
              <a:rPr lang="zh-CN" altLang="en-US" sz="2400" dirty="0" smtClean="0">
                <a:latin typeface="微软雅黑" panose="020B0503020204020204" pitchFamily="34" charset="-122"/>
                <a:ea typeface="微软雅黑" panose="020B0503020204020204" pitchFamily="34" charset="-122"/>
              </a:rPr>
              <a:t>方法时，如果等待对象状态没有激活，则调用线程暂停。对象被激活则线程继续执行。</a:t>
            </a:r>
          </a:p>
        </p:txBody>
      </p:sp>
      <p:sp>
        <p:nvSpPr>
          <p:cNvPr id="6" name="Rectangle 2"/>
          <p:cNvSpPr>
            <a:spLocks noGrp="1" noChangeArrowheads="1"/>
          </p:cNvSpPr>
          <p:nvPr>
            <p:ph type="title"/>
          </p:nvPr>
        </p:nvSpPr>
        <p:spPr>
          <a:xfrm>
            <a:off x="159749" y="126521"/>
            <a:ext cx="3632762" cy="787879"/>
          </a:xfrm>
        </p:spPr>
        <p:txBody>
          <a:bodyPr>
            <a:normAutofit fontScale="90000"/>
          </a:bodyPr>
          <a:lstStyle/>
          <a:p>
            <a:pPr eaLnBrk="1" hangingPunct="1"/>
            <a:r>
              <a:rPr lang="zh-CN" altLang="en-US" smtClean="0"/>
              <a:t>工作线程间的通信</a:t>
            </a:r>
          </a:p>
        </p:txBody>
      </p:sp>
    </p:spTree>
    <p:extLst>
      <p:ext uri="{BB962C8B-B14F-4D97-AF65-F5344CB8AC3E}">
        <p14:creationId xmlns:p14="http://schemas.microsoft.com/office/powerpoint/2010/main" val="6280499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6324" name="Rectangle 3"/>
          <p:cNvSpPr>
            <a:spLocks noGrp="1" noChangeArrowheads="1"/>
          </p:cNvSpPr>
          <p:nvPr>
            <p:ph type="body" idx="1"/>
          </p:nvPr>
        </p:nvSpPr>
        <p:spPr>
          <a:xfrm>
            <a:off x="306761" y="1167443"/>
            <a:ext cx="1898054" cy="2016125"/>
          </a:xfrm>
        </p:spPr>
        <p:txBody>
          <a:bodyPr>
            <a:normAutofit/>
          </a:bodyPr>
          <a:lstStyle/>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终结条件</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计算任务</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时间因素</a:t>
            </a:r>
          </a:p>
        </p:txBody>
      </p:sp>
      <p:sp>
        <p:nvSpPr>
          <p:cNvPr id="6" name="Rectangle 2"/>
          <p:cNvSpPr>
            <a:spLocks noGrp="1" noChangeArrowheads="1"/>
          </p:cNvSpPr>
          <p:nvPr>
            <p:ph type="title"/>
          </p:nvPr>
        </p:nvSpPr>
        <p:spPr>
          <a:xfrm>
            <a:off x="159748" y="126521"/>
            <a:ext cx="3984961" cy="787879"/>
          </a:xfrm>
        </p:spPr>
        <p:txBody>
          <a:bodyPr>
            <a:normAutofit/>
          </a:bodyPr>
          <a:lstStyle/>
          <a:p>
            <a:pPr eaLnBrk="1" hangingPunct="1"/>
            <a:r>
              <a:rPr lang="zh-CN" altLang="en-US" dirty="0" smtClean="0"/>
              <a:t>工作线程运行逻辑</a:t>
            </a:r>
          </a:p>
        </p:txBody>
      </p:sp>
      <p:sp>
        <p:nvSpPr>
          <p:cNvPr id="5" name="圆角矩形 4"/>
          <p:cNvSpPr/>
          <p:nvPr/>
        </p:nvSpPr>
        <p:spPr>
          <a:xfrm>
            <a:off x="2597921" y="914400"/>
            <a:ext cx="4668907" cy="2277795"/>
          </a:xfrm>
          <a:prstGeom prst="roundRect">
            <a:avLst>
              <a:gd name="adj" fmla="val 9914"/>
            </a:avLst>
          </a:prstGeom>
          <a:solidFill>
            <a:schemeClr val="accent4">
              <a:lumMod val="75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760292" y="1438717"/>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收到外部的终止命令</a:t>
            </a:r>
            <a:endParaRPr lang="zh-CN" altLang="en-US" sz="24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224488" y="977052"/>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终结条件</a:t>
            </a:r>
            <a:endParaRPr lang="zh-CN" altLang="en-US" sz="2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2760292" y="199753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任务完成</a:t>
            </a:r>
            <a:endParaRPr lang="zh-CN" altLang="en-US" sz="2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760292" y="254559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时间因素</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超时</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46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6" name="Rectangle 2"/>
          <p:cNvSpPr>
            <a:spLocks noGrp="1" noChangeArrowheads="1"/>
          </p:cNvSpPr>
          <p:nvPr>
            <p:ph type="title"/>
          </p:nvPr>
        </p:nvSpPr>
        <p:spPr>
          <a:xfrm>
            <a:off x="252881" y="65348"/>
            <a:ext cx="3984961" cy="787879"/>
          </a:xfrm>
        </p:spPr>
        <p:txBody>
          <a:bodyPr>
            <a:normAutofit/>
          </a:bodyPr>
          <a:lstStyle/>
          <a:p>
            <a:pPr eaLnBrk="1" hangingPunct="1"/>
            <a:r>
              <a:rPr lang="zh-CN" altLang="en-US" dirty="0" smtClean="0"/>
              <a:t>工作线程运行逻辑</a:t>
            </a:r>
          </a:p>
        </p:txBody>
      </p:sp>
      <p:sp>
        <p:nvSpPr>
          <p:cNvPr id="8" name="圆角矩形 7"/>
          <p:cNvSpPr/>
          <p:nvPr/>
        </p:nvSpPr>
        <p:spPr>
          <a:xfrm>
            <a:off x="584201" y="2571650"/>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2551497" y="3270071"/>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703925" y="3740805"/>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4832993" y="3855658"/>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84201" y="467827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2534406" y="5289637"/>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5718799" y="4678279"/>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4832994" y="4769481"/>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2534407" y="1737704"/>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4969933" y="1117600"/>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9423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49117" y="724331"/>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7348" name="Rectangle 3"/>
          <p:cNvSpPr>
            <a:spLocks noGrp="1" noChangeArrowheads="1"/>
          </p:cNvSpPr>
          <p:nvPr>
            <p:ph type="body" idx="1"/>
          </p:nvPr>
        </p:nvSpPr>
        <p:spPr>
          <a:xfrm>
            <a:off x="494271" y="844521"/>
            <a:ext cx="8666981" cy="2252362"/>
          </a:xfrm>
        </p:spPr>
        <p:txBody>
          <a:bodyPr>
            <a:normAutofit/>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方法与</a:t>
            </a:r>
            <a:r>
              <a:rPr lang="en-US" altLang="zh-CN" sz="2400" dirty="0"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多个等待对象的</a:t>
            </a: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执行形成不合理的前后相继的限制</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把多个等待对象构成数组组，</a:t>
            </a:r>
            <a:r>
              <a:rPr lang="en-US" altLang="zh-CN" sz="2400" dirty="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对应与关系，</a:t>
            </a: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对应或关系实现同步控制。</a:t>
            </a:r>
          </a:p>
        </p:txBody>
      </p:sp>
      <p:sp>
        <p:nvSpPr>
          <p:cNvPr id="6" name="Rectangle 2"/>
          <p:cNvSpPr>
            <a:spLocks noGrp="1" noChangeArrowheads="1"/>
          </p:cNvSpPr>
          <p:nvPr>
            <p:ph type="title"/>
          </p:nvPr>
        </p:nvSpPr>
        <p:spPr>
          <a:xfrm>
            <a:off x="159749" y="126521"/>
            <a:ext cx="3632762" cy="787879"/>
          </a:xfrm>
        </p:spPr>
        <p:txBody>
          <a:bodyPr>
            <a:normAutofit fontScale="90000"/>
          </a:bodyPr>
          <a:lstStyle/>
          <a:p>
            <a:pPr eaLnBrk="1" hangingPunct="1"/>
            <a:r>
              <a:rPr lang="zh-CN" altLang="en-US" smtClean="0"/>
              <a:t>工作线程间的通信</a:t>
            </a:r>
          </a:p>
        </p:txBody>
      </p:sp>
      <p:sp>
        <p:nvSpPr>
          <p:cNvPr id="7" name="圆角矩形 6"/>
          <p:cNvSpPr/>
          <p:nvPr/>
        </p:nvSpPr>
        <p:spPr>
          <a:xfrm>
            <a:off x="1649168" y="3634888"/>
            <a:ext cx="4401253"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WaitHandle.WaitAny</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1649168" y="4345131"/>
            <a:ext cx="4401253"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WaitHandle.WaitAll</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358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515231" y="235333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6" name="Rectangle 2"/>
          <p:cNvSpPr>
            <a:spLocks noGrp="1" noChangeArrowheads="1"/>
          </p:cNvSpPr>
          <p:nvPr>
            <p:ph type="title"/>
          </p:nvPr>
        </p:nvSpPr>
        <p:spPr>
          <a:xfrm>
            <a:off x="159748" y="213556"/>
            <a:ext cx="5480476" cy="643034"/>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2700302" y="105314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47247" y="172209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5205894" y="25651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84970" y="254229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684970" y="331695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5205894" y="331695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3717421" y="158097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3512323" y="339115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4115341" y="158097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4816745" y="224992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4837777" y="258181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4821041" y="329013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3508027" y="254503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84989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8371" name="Rectangle 2"/>
          <p:cNvSpPr>
            <a:spLocks noGrp="1" noChangeArrowheads="1"/>
          </p:cNvSpPr>
          <p:nvPr>
            <p:ph type="title"/>
          </p:nvPr>
        </p:nvSpPr>
        <p:spPr>
          <a:xfrm>
            <a:off x="90738" y="126521"/>
            <a:ext cx="4929836" cy="753374"/>
          </a:xfrm>
        </p:spPr>
        <p:txBody>
          <a:bodyPr/>
          <a:lstStyle/>
          <a:p>
            <a:pPr eaLnBrk="1" hangingPunct="1"/>
            <a:r>
              <a:rPr lang="zh-CN" altLang="en-US" smtClean="0"/>
              <a:t>具有与关系的同步方式</a:t>
            </a:r>
          </a:p>
        </p:txBody>
      </p:sp>
      <p:sp>
        <p:nvSpPr>
          <p:cNvPr id="58372" name="Rectangle 3"/>
          <p:cNvSpPr>
            <a:spLocks noGrp="1" noChangeArrowheads="1"/>
          </p:cNvSpPr>
          <p:nvPr>
            <p:ph type="body" idx="1"/>
          </p:nvPr>
        </p:nvSpPr>
        <p:spPr>
          <a:xfrm>
            <a:off x="297772" y="873327"/>
            <a:ext cx="4481262" cy="1076243"/>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53" y="217475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9013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59395" name="Rectangle 2"/>
          <p:cNvSpPr>
            <a:spLocks noGrp="1" noChangeArrowheads="1"/>
          </p:cNvSpPr>
          <p:nvPr>
            <p:ph type="title"/>
          </p:nvPr>
        </p:nvSpPr>
        <p:spPr>
          <a:xfrm>
            <a:off x="90738" y="126520"/>
            <a:ext cx="4964341" cy="822385"/>
          </a:xfrm>
        </p:spPr>
        <p:txBody>
          <a:bodyPr/>
          <a:lstStyle/>
          <a:p>
            <a:pPr eaLnBrk="1" hangingPunct="1"/>
            <a:r>
              <a:rPr lang="zh-CN" altLang="en-US" smtClean="0"/>
              <a:t>具有或关系的同步方式</a:t>
            </a:r>
          </a:p>
        </p:txBody>
      </p:sp>
      <p:sp>
        <p:nvSpPr>
          <p:cNvPr id="59396" name="Rectangle 3"/>
          <p:cNvSpPr>
            <a:spLocks noGrp="1" noChangeArrowheads="1"/>
          </p:cNvSpPr>
          <p:nvPr>
            <p:ph type="body" idx="1"/>
          </p:nvPr>
        </p:nvSpPr>
        <p:spPr>
          <a:xfrm>
            <a:off x="470300" y="849374"/>
            <a:ext cx="4515768" cy="996679"/>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72" y="2077711"/>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97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4579" name="Rectangle 2"/>
          <p:cNvSpPr>
            <a:spLocks noGrp="1" noChangeArrowheads="1"/>
          </p:cNvSpPr>
          <p:nvPr>
            <p:ph type="title"/>
          </p:nvPr>
        </p:nvSpPr>
        <p:spPr>
          <a:xfrm>
            <a:off x="228760" y="210986"/>
            <a:ext cx="2652462" cy="692989"/>
          </a:xfrm>
        </p:spPr>
        <p:txBody>
          <a:bodyPr/>
          <a:lstStyle/>
          <a:p>
            <a:pPr eaLnBrk="1" hangingPunct="1"/>
            <a:r>
              <a:rPr lang="zh-CN" altLang="en-US" smtClean="0"/>
              <a:t>多线程优点</a:t>
            </a:r>
          </a:p>
        </p:txBody>
      </p:sp>
      <p:sp>
        <p:nvSpPr>
          <p:cNvPr id="24580" name="Rectangle 3"/>
          <p:cNvSpPr>
            <a:spLocks noGrp="1" noChangeArrowheads="1"/>
          </p:cNvSpPr>
          <p:nvPr>
            <p:ph type="body" idx="1"/>
          </p:nvPr>
        </p:nvSpPr>
        <p:spPr>
          <a:xfrm>
            <a:off x="470299" y="1017050"/>
            <a:ext cx="8863482" cy="1700271"/>
          </a:xfrm>
        </p:spPr>
        <p:txBody>
          <a:bodyPr>
            <a:normAutofit/>
          </a:bodyPr>
          <a:lstStyle/>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线程机制使程序具有异步执行能力以充分发挥机器计算能力，程序还可以利用其他计算机的处理能力。</a:t>
            </a:r>
          </a:p>
          <a:p>
            <a:pPr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合理的线程分工使得数据计算与用户交互得到均衡。</a:t>
            </a:r>
          </a:p>
        </p:txBody>
      </p:sp>
    </p:spTree>
    <p:extLst>
      <p:ext uri="{BB962C8B-B14F-4D97-AF65-F5344CB8AC3E}">
        <p14:creationId xmlns:p14="http://schemas.microsoft.com/office/powerpoint/2010/main" val="28575932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60419" name="Rectangle 2"/>
          <p:cNvSpPr>
            <a:spLocks noGrp="1" noChangeArrowheads="1"/>
          </p:cNvSpPr>
          <p:nvPr>
            <p:ph type="title"/>
          </p:nvPr>
        </p:nvSpPr>
        <p:spPr>
          <a:xfrm>
            <a:off x="159749" y="230038"/>
            <a:ext cx="4481262" cy="718868"/>
          </a:xfrm>
        </p:spPr>
        <p:txBody>
          <a:bodyPr/>
          <a:lstStyle/>
          <a:p>
            <a:pPr eaLnBrk="1" hangingPunct="1"/>
            <a:r>
              <a:rPr lang="zh-CN" altLang="en-US" smtClean="0"/>
              <a:t>使用事件的抓屏程序</a:t>
            </a:r>
          </a:p>
        </p:txBody>
      </p:sp>
      <p:pic>
        <p:nvPicPr>
          <p:cNvPr id="60421" name="Picture 4" descr="t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05" y="1120057"/>
            <a:ext cx="6624637"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2816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60419" name="Rectangle 2"/>
          <p:cNvSpPr>
            <a:spLocks noGrp="1" noChangeArrowheads="1"/>
          </p:cNvSpPr>
          <p:nvPr>
            <p:ph type="title"/>
          </p:nvPr>
        </p:nvSpPr>
        <p:spPr>
          <a:xfrm>
            <a:off x="125244" y="230038"/>
            <a:ext cx="4377745" cy="684362"/>
          </a:xfrm>
        </p:spPr>
        <p:txBody>
          <a:bodyPr/>
          <a:lstStyle/>
          <a:p>
            <a:pPr eaLnBrk="1" hangingPunct="1"/>
            <a:r>
              <a:rPr lang="zh-CN" altLang="en-US" smtClean="0"/>
              <a:t>使用事件的抓屏程序</a:t>
            </a:r>
          </a:p>
        </p:txBody>
      </p:sp>
      <p:sp>
        <p:nvSpPr>
          <p:cNvPr id="60420" name="Rectangle 3"/>
          <p:cNvSpPr>
            <a:spLocks noGrp="1" noChangeArrowheads="1"/>
          </p:cNvSpPr>
          <p:nvPr>
            <p:ph type="body" idx="1"/>
          </p:nvPr>
        </p:nvSpPr>
        <p:spPr>
          <a:xfrm>
            <a:off x="435794" y="1056409"/>
            <a:ext cx="3135541" cy="1031183"/>
          </a:xfrm>
        </p:spPr>
        <p:txBody>
          <a:bodyPr>
            <a:normAutofit/>
          </a:bodyPr>
          <a:lstStyle/>
          <a:p>
            <a:pPr eaLnBrk="1" hangingPunct="1"/>
            <a:r>
              <a:rPr lang="zh-CN" altLang="en-US" sz="2000" dirty="0" smtClean="0">
                <a:latin typeface="微软雅黑" panose="020B0503020204020204" pitchFamily="34" charset="-122"/>
                <a:ea typeface="微软雅黑" panose="020B0503020204020204" pitchFamily="34" charset="-122"/>
              </a:rPr>
              <a:t>抓屏程序的缺陷</a:t>
            </a:r>
            <a:endParaRPr lang="en-US" altLang="zh-CN" sz="2000" dirty="0" smtClean="0">
              <a:latin typeface="微软雅黑" panose="020B0503020204020204" pitchFamily="34" charset="-122"/>
              <a:ea typeface="微软雅黑" panose="020B0503020204020204" pitchFamily="34" charset="-122"/>
            </a:endParaRPr>
          </a:p>
          <a:p>
            <a:pPr eaLnBrk="1" hangingPunct="1"/>
            <a:r>
              <a:rPr lang="zh-CN" altLang="en-US" sz="2000" smtClean="0">
                <a:latin typeface="微软雅黑" panose="020B0503020204020204" pitchFamily="34" charset="-122"/>
                <a:ea typeface="微软雅黑" panose="020B0503020204020204" pitchFamily="34" charset="-122"/>
              </a:rPr>
              <a:t>改进方案</a:t>
            </a:r>
            <a:endParaRPr lang="zh-CN" altLang="zh-CN" sz="20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61184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dirty="0"/>
              <a:t>C#</a:t>
            </a:r>
            <a:r>
              <a:rPr lang="zh-CN" altLang="en-US" dirty="0"/>
              <a:t>语言</a:t>
            </a:r>
            <a:r>
              <a:rPr lang="en-US" altLang="zh-CN" dirty="0"/>
              <a:t>Windows</a:t>
            </a:r>
            <a:r>
              <a:rPr lang="zh-CN" altLang="en-US" dirty="0"/>
              <a:t>程序设计</a:t>
            </a:r>
          </a:p>
        </p:txBody>
      </p:sp>
      <p:sp>
        <p:nvSpPr>
          <p:cNvPr id="60419" name="Rectangle 2"/>
          <p:cNvSpPr>
            <a:spLocks noGrp="1" noChangeArrowheads="1"/>
          </p:cNvSpPr>
          <p:nvPr>
            <p:ph type="title"/>
          </p:nvPr>
        </p:nvSpPr>
        <p:spPr>
          <a:xfrm>
            <a:off x="125244" y="230038"/>
            <a:ext cx="7069186" cy="684362"/>
          </a:xfrm>
        </p:spPr>
        <p:txBody>
          <a:bodyPr>
            <a:normAutofit/>
          </a:bodyPr>
          <a:lstStyle/>
          <a:p>
            <a:pPr eaLnBrk="1" hangingPunct="1"/>
            <a:r>
              <a:rPr lang="en-US" altLang="zh-CN" dirty="0" err="1" smtClean="0"/>
              <a:t>ManualResetEvent.WaitOne</a:t>
            </a:r>
            <a:r>
              <a:rPr lang="zh-CN" altLang="en-US" dirty="0" smtClean="0"/>
              <a:t>要点</a:t>
            </a:r>
          </a:p>
        </p:txBody>
      </p:sp>
      <p:sp>
        <p:nvSpPr>
          <p:cNvPr id="60420" name="Rectangle 3"/>
          <p:cNvSpPr>
            <a:spLocks noGrp="1" noChangeArrowheads="1"/>
          </p:cNvSpPr>
          <p:nvPr>
            <p:ph type="body" idx="1"/>
          </p:nvPr>
        </p:nvSpPr>
        <p:spPr>
          <a:xfrm>
            <a:off x="435793" y="1056409"/>
            <a:ext cx="9998164" cy="4697410"/>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238401" y="989250"/>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5684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57663" y="838610"/>
            <a:ext cx="6017500" cy="250597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4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61443" name="Rectangle 2"/>
          <p:cNvSpPr>
            <a:spLocks noGrp="1" noChangeArrowheads="1"/>
          </p:cNvSpPr>
          <p:nvPr>
            <p:ph type="title"/>
          </p:nvPr>
        </p:nvSpPr>
        <p:spPr>
          <a:xfrm>
            <a:off x="125244" y="126520"/>
            <a:ext cx="4826319" cy="826371"/>
          </a:xfrm>
        </p:spPr>
        <p:txBody>
          <a:bodyPr/>
          <a:lstStyle/>
          <a:p>
            <a:pPr eaLnBrk="1" hangingPunct="1"/>
            <a:r>
              <a:rPr lang="en-US" altLang="zh-CN" dirty="0" smtClean="0"/>
              <a:t>windows</a:t>
            </a:r>
            <a:r>
              <a:rPr lang="zh-CN" altLang="en-US" dirty="0" smtClean="0"/>
              <a:t>平台中的事件</a:t>
            </a:r>
          </a:p>
        </p:txBody>
      </p:sp>
      <p:sp>
        <p:nvSpPr>
          <p:cNvPr id="61444" name="Rectangle 3"/>
          <p:cNvSpPr>
            <a:spLocks noGrp="1" noChangeArrowheads="1"/>
          </p:cNvSpPr>
          <p:nvPr>
            <p:ph type="body" idx="1"/>
          </p:nvPr>
        </p:nvSpPr>
        <p:spPr>
          <a:xfrm>
            <a:off x="608322" y="952890"/>
            <a:ext cx="6134309" cy="2277419"/>
          </a:xfrm>
        </p:spPr>
        <p:txBody>
          <a:bodyPr>
            <a:noAutofit/>
          </a:bodyPr>
          <a:lstStyle/>
          <a:p>
            <a:pPr eaLnBrk="1" hangingPunct="1"/>
            <a:r>
              <a:rPr lang="en-US" altLang="zh-CN" sz="3600" dirty="0" smtClean="0">
                <a:latin typeface="微软雅黑" panose="020B0503020204020204" pitchFamily="34" charset="-122"/>
                <a:ea typeface="微软雅黑" panose="020B0503020204020204" pitchFamily="34" charset="-122"/>
              </a:rPr>
              <a:t>ManualResetEvent</a:t>
            </a:r>
          </a:p>
          <a:p>
            <a:pPr eaLnBrk="1" hangingPunct="1"/>
            <a:r>
              <a:rPr lang="zh-CN" altLang="en-US" sz="3600" dirty="0" smtClean="0">
                <a:latin typeface="微软雅黑" panose="020B0503020204020204" pitchFamily="34" charset="-122"/>
                <a:ea typeface="微软雅黑" panose="020B0503020204020204" pitchFamily="34" charset="-122"/>
              </a:rPr>
              <a:t>控件事件</a:t>
            </a:r>
          </a:p>
          <a:p>
            <a:pPr eaLnBrk="1" hangingPunct="1"/>
            <a:r>
              <a:rPr lang="zh-CN" altLang="en-US" sz="3600" dirty="0" smtClean="0">
                <a:latin typeface="微软雅黑" panose="020B0503020204020204" pitchFamily="34" charset="-122"/>
                <a:ea typeface="微软雅黑" panose="020B0503020204020204" pitchFamily="34" charset="-122"/>
              </a:rPr>
              <a:t>代理事件注册机制</a:t>
            </a:r>
          </a:p>
        </p:txBody>
      </p:sp>
    </p:spTree>
    <p:extLst>
      <p:ext uri="{BB962C8B-B14F-4D97-AF65-F5344CB8AC3E}">
        <p14:creationId xmlns:p14="http://schemas.microsoft.com/office/powerpoint/2010/main" val="282273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5603" name="Rectangle 2"/>
          <p:cNvSpPr>
            <a:spLocks noGrp="1" noChangeArrowheads="1"/>
          </p:cNvSpPr>
          <p:nvPr>
            <p:ph type="title"/>
          </p:nvPr>
        </p:nvSpPr>
        <p:spPr>
          <a:xfrm>
            <a:off x="125244" y="92016"/>
            <a:ext cx="3204553" cy="727494"/>
          </a:xfrm>
        </p:spPr>
        <p:txBody>
          <a:bodyPr/>
          <a:lstStyle/>
          <a:p>
            <a:pPr eaLnBrk="1" hangingPunct="1"/>
            <a:r>
              <a:rPr lang="zh-CN" altLang="en-US" smtClean="0"/>
              <a:t>线程应用场合</a:t>
            </a:r>
          </a:p>
        </p:txBody>
      </p:sp>
      <p:sp>
        <p:nvSpPr>
          <p:cNvPr id="25604" name="Rectangle 3"/>
          <p:cNvSpPr>
            <a:spLocks noGrp="1" noChangeArrowheads="1"/>
          </p:cNvSpPr>
          <p:nvPr>
            <p:ph type="body" idx="1"/>
          </p:nvPr>
        </p:nvSpPr>
        <p:spPr>
          <a:xfrm>
            <a:off x="542306" y="819510"/>
            <a:ext cx="6169045" cy="2855343"/>
          </a:xfrm>
        </p:spPr>
        <p:txBody>
          <a:bodyPr>
            <a:normAutofit/>
          </a:bodyPr>
          <a:lstStyle/>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p>
          <a:p>
            <a:pPr eaLnBrk="1" hangingPunct="1">
              <a:lnSpc>
                <a:spcPct val="90000"/>
              </a:lnSpc>
            </a:pPr>
            <a:r>
              <a:rPr lang="en-US" altLang="zh-CN" sz="2800" dirty="0" smtClean="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用户</a:t>
            </a:r>
            <a:r>
              <a:rPr lang="zh-CN" altLang="en-US" sz="2800" dirty="0" smtClean="0">
                <a:latin typeface="微软雅黑" panose="020B0503020204020204" pitchFamily="34" charset="-122"/>
                <a:ea typeface="微软雅黑" panose="020B0503020204020204" pitchFamily="34" charset="-122"/>
              </a:rPr>
              <a:t>响应效能与数据运算均衡。</a:t>
            </a:r>
          </a:p>
        </p:txBody>
      </p:sp>
    </p:spTree>
    <p:extLst>
      <p:ext uri="{BB962C8B-B14F-4D97-AF65-F5344CB8AC3E}">
        <p14:creationId xmlns:p14="http://schemas.microsoft.com/office/powerpoint/2010/main" val="2039331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6627" name="Rectangle 2"/>
          <p:cNvSpPr>
            <a:spLocks noGrp="1" noChangeArrowheads="1"/>
          </p:cNvSpPr>
          <p:nvPr>
            <p:ph type="title"/>
          </p:nvPr>
        </p:nvSpPr>
        <p:spPr>
          <a:xfrm>
            <a:off x="125244" y="198383"/>
            <a:ext cx="2100371" cy="762000"/>
          </a:xfrm>
        </p:spPr>
        <p:txBody>
          <a:bodyPr>
            <a:normAutofit/>
          </a:bodyPr>
          <a:lstStyle/>
          <a:p>
            <a:pPr eaLnBrk="1" hangingPunct="1"/>
            <a:r>
              <a:rPr lang="zh-CN" altLang="en-US" smtClean="0"/>
              <a:t>线程缺点</a:t>
            </a:r>
          </a:p>
        </p:txBody>
      </p:sp>
      <p:sp>
        <p:nvSpPr>
          <p:cNvPr id="26628" name="Rectangle 3"/>
          <p:cNvSpPr>
            <a:spLocks noGrp="1" noChangeArrowheads="1"/>
          </p:cNvSpPr>
          <p:nvPr>
            <p:ph type="body" idx="1"/>
          </p:nvPr>
        </p:nvSpPr>
        <p:spPr>
          <a:xfrm>
            <a:off x="507802" y="993751"/>
            <a:ext cx="8808726" cy="3828415"/>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线程控制代码非常复杂，并可能产生许多</a:t>
            </a:r>
            <a:r>
              <a:rPr lang="en-US" altLang="zh-CN" sz="2800" dirty="0">
                <a:latin typeface="微软雅黑" panose="020B0503020204020204" pitchFamily="34" charset="-122"/>
                <a:ea typeface="微软雅黑" panose="020B0503020204020204" pitchFamily="34" charset="-122"/>
              </a:rPr>
              <a:t>bug</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线程的非正常终结会造成资源浪费影响系统的运行性能。</a:t>
            </a:r>
          </a:p>
        </p:txBody>
      </p:sp>
    </p:spTree>
    <p:extLst>
      <p:ext uri="{BB962C8B-B14F-4D97-AF65-F5344CB8AC3E}">
        <p14:creationId xmlns:p14="http://schemas.microsoft.com/office/powerpoint/2010/main" val="61725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8435" name="Rectangle 2"/>
          <p:cNvSpPr>
            <a:spLocks noGrp="1" noChangeArrowheads="1"/>
          </p:cNvSpPr>
          <p:nvPr>
            <p:ph type="title"/>
          </p:nvPr>
        </p:nvSpPr>
        <p:spPr>
          <a:xfrm>
            <a:off x="263265" y="161027"/>
            <a:ext cx="3997235" cy="762000"/>
          </a:xfrm>
        </p:spPr>
        <p:txBody>
          <a:bodyPr>
            <a:normAutofit fontScale="90000"/>
          </a:bodyPr>
          <a:lstStyle/>
          <a:p>
            <a:r>
              <a:rPr lang="zh-CN" altLang="en-US">
                <a:latin typeface="微软雅黑" panose="020B0503020204020204" pitchFamily="34" charset="-122"/>
                <a:ea typeface="微软雅黑" panose="020B0503020204020204" pitchFamily="34" charset="-122"/>
              </a:rPr>
              <a:t>进程通信与同步控制</a:t>
            </a:r>
            <a:br>
              <a:rPr lang="zh-CN" altLang="en-US">
                <a:latin typeface="微软雅黑" panose="020B0503020204020204" pitchFamily="34" charset="-122"/>
                <a:ea typeface="微软雅黑" panose="020B0503020204020204" pitchFamily="34" charset="-122"/>
              </a:rPr>
            </a:br>
            <a:r>
              <a:rPr lang="zh-CN" altLang="en-US"/>
              <a:t/>
            </a:r>
            <a:br>
              <a:rPr lang="zh-CN" altLang="en-US"/>
            </a:br>
            <a:endParaRPr lang="zh-CN" altLang="en-US" smtClean="0"/>
          </a:p>
        </p:txBody>
      </p:sp>
      <p:sp>
        <p:nvSpPr>
          <p:cNvPr id="18436" name="Rectangle 3"/>
          <p:cNvSpPr>
            <a:spLocks noGrp="1" noChangeArrowheads="1"/>
          </p:cNvSpPr>
          <p:nvPr>
            <p:ph type="body" idx="1"/>
          </p:nvPr>
        </p:nvSpPr>
        <p:spPr>
          <a:xfrm>
            <a:off x="366532" y="1120566"/>
            <a:ext cx="8742961" cy="2614672"/>
          </a:xfrm>
        </p:spPr>
        <p:txBody>
          <a:bodyPr>
            <a:normAutofit/>
          </a:bodyPr>
          <a:lstStyle/>
          <a:p>
            <a:pPr eaLnBrk="1" hangingPunct="1">
              <a:lnSpc>
                <a:spcPct val="125000"/>
              </a:lnSpc>
            </a:pPr>
            <a:r>
              <a:rPr lang="zh-CN" altLang="en-US" sz="2800" smtClean="0">
                <a:latin typeface="微软雅黑" panose="020B0503020204020204" pitchFamily="34" charset="-122"/>
                <a:ea typeface="微软雅黑" panose="020B0503020204020204" pitchFamily="34" charset="-122"/>
              </a:rPr>
              <a:t>自计算程序诞生起，进程在运行的时候就有与其它进程通信的需求，</a:t>
            </a:r>
            <a:r>
              <a:rPr lang="en-US" altLang="zh-CN" sz="2800" smtClean="0">
                <a:latin typeface="微软雅黑" panose="020B0503020204020204" pitchFamily="34" charset="-122"/>
                <a:ea typeface="微软雅黑" panose="020B0503020204020204" pitchFamily="34" charset="-122"/>
              </a:rPr>
              <a:t>windows </a:t>
            </a:r>
            <a:r>
              <a:rPr lang="zh-CN" altLang="en-US" sz="2800" smtClean="0">
                <a:latin typeface="微软雅黑" panose="020B0503020204020204" pitchFamily="34" charset="-122"/>
                <a:ea typeface="微软雅黑" panose="020B0503020204020204" pitchFamily="34" charset="-122"/>
              </a:rPr>
              <a:t>操作系统提供进程间数据共享和通信的机制，称为 </a:t>
            </a:r>
            <a:r>
              <a:rPr lang="en-US" altLang="zh-CN" sz="2800" smtClean="0">
                <a:latin typeface="微软雅黑" panose="020B0503020204020204" pitchFamily="34" charset="-122"/>
                <a:ea typeface="微软雅黑" panose="020B0503020204020204" pitchFamily="34" charset="-122"/>
              </a:rPr>
              <a:t>interprocess communications (IPC)</a:t>
            </a:r>
            <a:r>
              <a:rPr lang="zh-CN" altLang="en-US" sz="2800" smtClean="0">
                <a:latin typeface="微软雅黑" panose="020B0503020204020204" pitchFamily="34" charset="-122"/>
                <a:ea typeface="微软雅黑" panose="020B0503020204020204" pitchFamily="34" charset="-122"/>
              </a:rPr>
              <a:t>，</a:t>
            </a:r>
            <a:r>
              <a:rPr lang="en-US" altLang="zh-CN" sz="2800" smtClean="0">
                <a:latin typeface="微软雅黑" panose="020B0503020204020204" pitchFamily="34" charset="-122"/>
                <a:ea typeface="微软雅黑" panose="020B0503020204020204" pitchFamily="34" charset="-122"/>
              </a:rPr>
              <a:t>IPC</a:t>
            </a:r>
            <a:r>
              <a:rPr lang="zh-CN" altLang="en-US" sz="2800" smtClean="0">
                <a:latin typeface="微软雅黑" panose="020B0503020204020204" pitchFamily="34" charset="-122"/>
                <a:ea typeface="微软雅黑" panose="020B0503020204020204" pitchFamily="34" charset="-122"/>
              </a:rPr>
              <a:t>经常使用</a:t>
            </a:r>
            <a:r>
              <a:rPr lang="en-US" altLang="zh-CN" sz="2800" smtClean="0">
                <a:latin typeface="微软雅黑" panose="020B0503020204020204" pitchFamily="34" charset="-122"/>
                <a:ea typeface="微软雅黑" panose="020B0503020204020204" pitchFamily="34" charset="-122"/>
              </a:rPr>
              <a:t>C/S</a:t>
            </a:r>
            <a:r>
              <a:rPr lang="zh-CN" altLang="en-US" sz="2800" smtClean="0">
                <a:latin typeface="微软雅黑" panose="020B0503020204020204" pitchFamily="34" charset="-122"/>
                <a:ea typeface="微软雅黑" panose="020B0503020204020204" pitchFamily="34" charset="-122"/>
              </a:rPr>
              <a:t>模式。</a:t>
            </a:r>
          </a:p>
        </p:txBody>
      </p:sp>
    </p:spTree>
    <p:extLst>
      <p:ext uri="{BB962C8B-B14F-4D97-AF65-F5344CB8AC3E}">
        <p14:creationId xmlns:p14="http://schemas.microsoft.com/office/powerpoint/2010/main" val="564977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125243" y="126521"/>
            <a:ext cx="5562124" cy="796506"/>
          </a:xfrm>
        </p:spPr>
        <p:txBody>
          <a:bodyPr>
            <a:normAutofit fontScale="90000"/>
          </a:bodyPr>
          <a:lstStyle/>
          <a:p>
            <a:r>
              <a:rPr lang="zh-CN" altLang="en-US">
                <a:latin typeface="微软雅黑" panose="020B0503020204020204" pitchFamily="34" charset="-122"/>
                <a:ea typeface="微软雅黑" panose="020B0503020204020204" pitchFamily="34" charset="-122"/>
              </a:rPr>
              <a:t>通信目的及数据传输量</a:t>
            </a:r>
            <a:r>
              <a:rPr lang="zh-CN" altLang="en-US" smtClean="0">
                <a:latin typeface="微软雅黑" panose="020B0503020204020204" pitchFamily="34" charset="-122"/>
                <a:ea typeface="微软雅黑" panose="020B0503020204020204" pitchFamily="34" charset="-122"/>
              </a:rPr>
              <a:t>考虑</a:t>
            </a:r>
            <a:endParaRPr lang="zh-CN" altLang="en-US" smtClean="0"/>
          </a:p>
        </p:txBody>
      </p:sp>
      <p:sp>
        <p:nvSpPr>
          <p:cNvPr id="20484" name="Rectangle 3"/>
          <p:cNvSpPr>
            <a:spLocks noGrp="1" noChangeArrowheads="1"/>
          </p:cNvSpPr>
          <p:nvPr>
            <p:ph type="body" idx="1"/>
          </p:nvPr>
        </p:nvSpPr>
        <p:spPr>
          <a:xfrm>
            <a:off x="519206" y="988175"/>
            <a:ext cx="8775576" cy="2599087"/>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高级通信（</a:t>
            </a:r>
            <a:r>
              <a:rPr lang="en-US" altLang="zh-CN" sz="2800" smtClean="0">
                <a:latin typeface="微软雅黑" panose="020B0503020204020204" pitchFamily="34" charset="-122"/>
                <a:ea typeface="微软雅黑" panose="020B0503020204020204" pitchFamily="34" charset="-122"/>
              </a:rPr>
              <a:t>IPC</a:t>
            </a:r>
            <a:r>
              <a:rPr lang="zh-CN" altLang="en-US" sz="2800" smtClean="0">
                <a:latin typeface="微软雅黑" panose="020B0503020204020204" pitchFamily="34" charset="-122"/>
                <a:ea typeface="微软雅黑" panose="020B0503020204020204" pitchFamily="34" charset="-122"/>
              </a:rPr>
              <a:t>）</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传输的数据量大，超过几十个字节</a:t>
            </a:r>
            <a:endParaRPr lang="en-US" altLang="zh-CN" sz="26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低级通信（同步控制）</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传输的数据量小，少于数个字节，或仅是位单位</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2392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3259</TotalTime>
  <Words>2178</Words>
  <Application>Microsoft Office PowerPoint</Application>
  <PresentationFormat>宽屏</PresentationFormat>
  <Paragraphs>386</Paragraphs>
  <Slides>53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方正姚体</vt:lpstr>
      <vt:lpstr>华文新魏</vt:lpstr>
      <vt:lpstr>宋体</vt:lpstr>
      <vt:lpstr>微软雅黑</vt:lpstr>
      <vt:lpstr>Arial</vt:lpstr>
      <vt:lpstr>Calibri</vt:lpstr>
      <vt:lpstr>Tahoma</vt:lpstr>
      <vt:lpstr>Trebuchet MS</vt:lpstr>
      <vt:lpstr>Wingdings 3</vt:lpstr>
      <vt:lpstr>平面</vt:lpstr>
      <vt:lpstr>线程间通信 与同步控制</vt:lpstr>
      <vt:lpstr>线程间通信与同步</vt:lpstr>
      <vt:lpstr>线程的并发</vt:lpstr>
      <vt:lpstr>线程的并发</vt:lpstr>
      <vt:lpstr>多线程优点</vt:lpstr>
      <vt:lpstr>线程应用场合</vt:lpstr>
      <vt:lpstr>线程缺点</vt:lpstr>
      <vt:lpstr>进程通信与同步控制  </vt:lpstr>
      <vt:lpstr>通信目的及数据传输量考虑</vt:lpstr>
      <vt:lpstr>进程间通信方法分类</vt:lpstr>
      <vt:lpstr>IPC需要考虑内容</vt:lpstr>
      <vt:lpstr>IPC是否需要网络</vt:lpstr>
      <vt:lpstr>线程间同步模式</vt:lpstr>
      <vt:lpstr>线程同步与死锁</vt:lpstr>
      <vt:lpstr>同步资源访问控制</vt:lpstr>
      <vt:lpstr>需要同步的资源</vt:lpstr>
      <vt:lpstr>同步控制类</vt:lpstr>
      <vt:lpstr>Thread方法</vt:lpstr>
      <vt:lpstr>PowerPoint 演示文稿</vt:lpstr>
      <vt:lpstr>工作线程同步方法</vt:lpstr>
      <vt:lpstr>工作线程同步方法</vt:lpstr>
      <vt:lpstr>工作线程同步示例</vt:lpstr>
      <vt:lpstr>线程的生命期</vt:lpstr>
      <vt:lpstr>工作线程的结束</vt:lpstr>
      <vt:lpstr>线程非正常结束</vt:lpstr>
      <vt:lpstr>工作线程的编写</vt:lpstr>
      <vt:lpstr>线程的建立与启动</vt:lpstr>
      <vt:lpstr>线程的建立与启动</vt:lpstr>
      <vt:lpstr>线程的建立与启动</vt:lpstr>
      <vt:lpstr>线程的建立与启动</vt:lpstr>
      <vt:lpstr>线程的建立与启动（无参）</vt:lpstr>
      <vt:lpstr>线程的建立与启动（有参）</vt:lpstr>
      <vt:lpstr>线程的建立与启动（有参）</vt:lpstr>
      <vt:lpstr>工作线程的通信机制</vt:lpstr>
      <vt:lpstr>线程间同步与通信</vt:lpstr>
      <vt:lpstr>线程如何接收消息?</vt:lpstr>
      <vt:lpstr>线程如何接收消息?</vt:lpstr>
      <vt:lpstr>线程如何接收消息?</vt:lpstr>
      <vt:lpstr>线程打发时间的两种方式</vt:lpstr>
      <vt:lpstr>低级事件对象</vt:lpstr>
      <vt:lpstr>工作线程间的通信</vt:lpstr>
      <vt:lpstr>WaitOne与Sleep比较</vt:lpstr>
      <vt:lpstr>工作线程间的通信</vt:lpstr>
      <vt:lpstr>工作线程运行逻辑</vt:lpstr>
      <vt:lpstr>工作线程运行逻辑</vt:lpstr>
      <vt:lpstr>工作线程间的通信</vt:lpstr>
      <vt:lpstr>WaitHandle类继承关系 </vt:lpstr>
      <vt:lpstr>具有与关系的同步方式</vt:lpstr>
      <vt:lpstr>具有或关系的同步方式</vt:lpstr>
      <vt:lpstr>使用事件的抓屏程序</vt:lpstr>
      <vt:lpstr>使用事件的抓屏程序</vt:lpstr>
      <vt:lpstr>ManualResetEvent.WaitOne要点</vt:lpstr>
      <vt:lpstr>windows平台中的事件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zan li</cp:lastModifiedBy>
  <cp:revision>349</cp:revision>
  <dcterms:created xsi:type="dcterms:W3CDTF">2014-12-05T07:09:50Z</dcterms:created>
  <dcterms:modified xsi:type="dcterms:W3CDTF">2016-09-06T02:52:51Z</dcterms:modified>
</cp:coreProperties>
</file>