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9" r:id="rId3"/>
    <p:sldId id="326" r:id="rId4"/>
    <p:sldId id="327" r:id="rId5"/>
    <p:sldId id="281" r:id="rId6"/>
    <p:sldId id="324" r:id="rId7"/>
    <p:sldId id="282" r:id="rId8"/>
    <p:sldId id="325" r:id="rId9"/>
    <p:sldId id="284" r:id="rId10"/>
    <p:sldId id="333" r:id="rId11"/>
    <p:sldId id="332" r:id="rId12"/>
    <p:sldId id="334" r:id="rId13"/>
    <p:sldId id="335" r:id="rId14"/>
    <p:sldId id="344" r:id="rId15"/>
    <p:sldId id="340" r:id="rId16"/>
    <p:sldId id="336" r:id="rId17"/>
    <p:sldId id="342" r:id="rId18"/>
    <p:sldId id="337" r:id="rId19"/>
    <p:sldId id="34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zh-CN" altLang="en-US" smtClean="0"/>
            <a:t>什么是数据序列化</a:t>
          </a:r>
          <a:endParaRPr lang="zh-CN" altLang="en-US"/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89F8C6A7-2A30-4740-AE99-B481F068F472}">
      <dgm:prSet phldrT="[文本]"/>
      <dgm:spPr/>
      <dgm:t>
        <a:bodyPr/>
        <a:lstStyle/>
        <a:p>
          <a:pPr algn="l"/>
          <a:r>
            <a:rPr lang="zh-CN" altLang="en-US" dirty="0" smtClean="0"/>
            <a:t>数据序列化应用场合</a:t>
          </a:r>
          <a:endParaRPr lang="zh-CN" altLang="en-US" dirty="0"/>
        </a:p>
      </dgm:t>
    </dgm:pt>
    <dgm:pt modelId="{C2BF8A48-B373-4C22-AAA9-FD4B0629511C}" type="parTrans" cxnId="{F1A0BFFC-BACE-4C28-AA57-1FD0FF1F4BFF}">
      <dgm:prSet/>
      <dgm:spPr/>
      <dgm:t>
        <a:bodyPr/>
        <a:lstStyle/>
        <a:p>
          <a:endParaRPr lang="zh-CN" altLang="en-US"/>
        </a:p>
      </dgm:t>
    </dgm:pt>
    <dgm:pt modelId="{FCE3D4EB-3EFC-4AE8-B9D9-6362566DE33C}" type="sibTrans" cxnId="{F1A0BFFC-BACE-4C28-AA57-1FD0FF1F4BFF}">
      <dgm:prSet/>
      <dgm:spPr/>
      <dgm:t>
        <a:bodyPr/>
        <a:lstStyle/>
        <a:p>
          <a:endParaRPr lang="zh-CN" altLang="en-US"/>
        </a:p>
      </dgm:t>
    </dgm:pt>
    <dgm:pt modelId="{65BA4E11-0ED3-4A59-B13F-2AEB9EB4672B}">
      <dgm:prSet phldrT="[文本]"/>
      <dgm:spPr/>
      <dgm:t>
        <a:bodyPr/>
        <a:lstStyle/>
        <a:p>
          <a:pPr algn="l"/>
          <a:r>
            <a:rPr lang="zh-CN" altLang="en-US" dirty="0" smtClean="0"/>
            <a:t>数据序列化与数据库系统</a:t>
          </a:r>
          <a:endParaRPr lang="zh-CN" altLang="en-US" dirty="0"/>
        </a:p>
      </dgm:t>
    </dgm:pt>
    <dgm:pt modelId="{4A2DDEB3-BA45-42D9-B9C2-ABC2FBE1135F}" type="parTrans" cxnId="{C8CCC3BB-E109-4986-8204-CF2D209D3873}">
      <dgm:prSet/>
      <dgm:spPr/>
      <dgm:t>
        <a:bodyPr/>
        <a:lstStyle/>
        <a:p>
          <a:endParaRPr lang="zh-CN" altLang="en-US"/>
        </a:p>
      </dgm:t>
    </dgm:pt>
    <dgm:pt modelId="{0E0EF3AD-AF64-43BC-A0B6-9C002D6F1497}" type="sibTrans" cxnId="{C8CCC3BB-E109-4986-8204-CF2D209D3873}">
      <dgm:prSet/>
      <dgm:spPr/>
      <dgm:t>
        <a:bodyPr/>
        <a:lstStyle/>
        <a:p>
          <a:endParaRPr lang="zh-CN" altLang="en-US"/>
        </a:p>
      </dgm:t>
    </dgm:pt>
    <dgm:pt modelId="{63A3FDAE-C218-43BB-8FCE-63AA2EA197FC}">
      <dgm:prSet phldrT="[文本]"/>
      <dgm:spPr/>
      <dgm:t>
        <a:bodyPr/>
        <a:lstStyle/>
        <a:p>
          <a:pPr algn="l"/>
          <a:r>
            <a:rPr lang="zh-CN" altLang="en-US" dirty="0" smtClean="0"/>
            <a:t>数据序列化的方法分类</a:t>
          </a:r>
          <a:endParaRPr lang="zh-CN" altLang="en-US" dirty="0"/>
        </a:p>
      </dgm:t>
    </dgm:pt>
    <dgm:pt modelId="{F12AB1FA-DD00-44D1-ABA7-73EA46F30853}" type="parTrans" cxnId="{F2278563-4420-4FBF-95CB-9FB25589A931}">
      <dgm:prSet/>
      <dgm:spPr/>
      <dgm:t>
        <a:bodyPr/>
        <a:lstStyle/>
        <a:p>
          <a:endParaRPr lang="zh-CN" altLang="en-US"/>
        </a:p>
      </dgm:t>
    </dgm:pt>
    <dgm:pt modelId="{3EE6BF21-9922-43A3-86C3-0BEBBC75DE59}" type="sibTrans" cxnId="{F2278563-4420-4FBF-95CB-9FB25589A931}">
      <dgm:prSet/>
      <dgm:spPr/>
      <dgm:t>
        <a:bodyPr/>
        <a:lstStyle/>
        <a:p>
          <a:endParaRPr lang="zh-CN" altLang="en-US"/>
        </a:p>
      </dgm:t>
    </dgm:pt>
    <dgm:pt modelId="{3D0FD0FA-C062-40B7-8359-3699EE236DB7}">
      <dgm:prSet phldrT="[文本]"/>
      <dgm:spPr/>
      <dgm:t>
        <a:bodyPr/>
        <a:lstStyle/>
        <a:p>
          <a:pPr algn="l"/>
          <a:r>
            <a:rPr lang="zh-CN" altLang="en-US" dirty="0" smtClean="0"/>
            <a:t>数据序列化的具体实现</a:t>
          </a:r>
          <a:endParaRPr lang="zh-CN" altLang="en-US" dirty="0"/>
        </a:p>
      </dgm:t>
    </dgm:pt>
    <dgm:pt modelId="{0257D38C-723A-4C40-9DF2-5D927BC206B8}" type="parTrans" cxnId="{217730A3-45EB-4694-B281-90B62DFCF873}">
      <dgm:prSet/>
      <dgm:spPr/>
      <dgm:t>
        <a:bodyPr/>
        <a:lstStyle/>
        <a:p>
          <a:endParaRPr lang="zh-CN" altLang="en-US"/>
        </a:p>
      </dgm:t>
    </dgm:pt>
    <dgm:pt modelId="{A661A4AF-8380-4E73-A9C6-DA674BE18E24}" type="sibTrans" cxnId="{217730A3-45EB-4694-B281-90B62DFCF873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5" custLinFactNeighborY="-3910"/>
      <dgm:spPr/>
    </dgm:pt>
    <dgm:pt modelId="{5BD8D945-0727-4AEE-910D-850B92E65FD4}" type="pres">
      <dgm:prSet presAssocID="{FCE9FD83-274E-4FE1-BF58-FAB216BAFAD7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B76BEF27-5A1E-4F12-8517-0F52D241BD2A}" type="pres">
      <dgm:prSet presAssocID="{89F8C6A7-2A30-4740-AE99-B481F068F472}" presName="composite" presStyleCnt="0"/>
      <dgm:spPr/>
    </dgm:pt>
    <dgm:pt modelId="{EF82252F-DAC4-41BC-90B7-F66D33A0071B}" type="pres">
      <dgm:prSet presAssocID="{89F8C6A7-2A30-4740-AE99-B481F068F472}" presName="imgShp" presStyleLbl="fgImgPlace1" presStyleIdx="1" presStyleCnt="5"/>
      <dgm:spPr/>
    </dgm:pt>
    <dgm:pt modelId="{972E2A53-3A6A-4B79-B52E-D3360EE0419E}" type="pres">
      <dgm:prSet presAssocID="{89F8C6A7-2A30-4740-AE99-B481F068F472}" presName="txShp" presStyleLbl="node1" presStyleIdx="1" presStyleCnt="5" custLinFactNeighborX="584" custLinFactNeighborY="15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31F9CB-DF8E-4B5D-BC54-14E36EBD1B5D}" type="pres">
      <dgm:prSet presAssocID="{FCE3D4EB-3EFC-4AE8-B9D9-6362566DE33C}" presName="spacing" presStyleCnt="0"/>
      <dgm:spPr/>
    </dgm:pt>
    <dgm:pt modelId="{942718E5-05D6-444F-A0B5-54A4C824FA5C}" type="pres">
      <dgm:prSet presAssocID="{65BA4E11-0ED3-4A59-B13F-2AEB9EB4672B}" presName="composite" presStyleCnt="0"/>
      <dgm:spPr/>
    </dgm:pt>
    <dgm:pt modelId="{1DA50A4F-A147-437A-8C7F-614494E35D96}" type="pres">
      <dgm:prSet presAssocID="{65BA4E11-0ED3-4A59-B13F-2AEB9EB4672B}" presName="imgShp" presStyleLbl="fgImgPlace1" presStyleIdx="2" presStyleCnt="5"/>
      <dgm:spPr/>
    </dgm:pt>
    <dgm:pt modelId="{48B9A961-5688-4E2E-8F34-5FB6F1FB39B3}" type="pres">
      <dgm:prSet presAssocID="{65BA4E11-0ED3-4A59-B13F-2AEB9EB4672B}" presName="txShp" presStyleLbl="node1" presStyleIdx="2" presStyleCnt="5" custLinFactNeighborX="584" custLinFactNeighborY="15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BED7C-11CA-4886-BFD0-FC0413C5852A}" type="pres">
      <dgm:prSet presAssocID="{0E0EF3AD-AF64-43BC-A0B6-9C002D6F1497}" presName="spacing" presStyleCnt="0"/>
      <dgm:spPr/>
    </dgm:pt>
    <dgm:pt modelId="{315166C7-B862-4205-B4D2-254333A9D018}" type="pres">
      <dgm:prSet presAssocID="{63A3FDAE-C218-43BB-8FCE-63AA2EA197FC}" presName="composite" presStyleCnt="0"/>
      <dgm:spPr/>
    </dgm:pt>
    <dgm:pt modelId="{45E55CAF-1AB6-471C-BA1E-8D529B7BDEB0}" type="pres">
      <dgm:prSet presAssocID="{63A3FDAE-C218-43BB-8FCE-63AA2EA197FC}" presName="imgShp" presStyleLbl="fgImgPlace1" presStyleIdx="3" presStyleCnt="5"/>
      <dgm:spPr/>
    </dgm:pt>
    <dgm:pt modelId="{2AD43D3F-B3E5-4989-9A47-C52C4F7F9EB9}" type="pres">
      <dgm:prSet presAssocID="{63A3FDAE-C218-43BB-8FCE-63AA2EA197FC}" presName="txShp" presStyleLbl="node1" presStyleIdx="3" presStyleCnt="5" custLinFactNeighborX="584" custLinFactNeighborY="15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60FEF5-CAA7-41FC-8A20-062F4EF77B34}" type="pres">
      <dgm:prSet presAssocID="{3EE6BF21-9922-43A3-86C3-0BEBBC75DE59}" presName="spacing" presStyleCnt="0"/>
      <dgm:spPr/>
    </dgm:pt>
    <dgm:pt modelId="{75656734-5273-46CA-A250-AA8507EAEAFA}" type="pres">
      <dgm:prSet presAssocID="{3D0FD0FA-C062-40B7-8359-3699EE236DB7}" presName="composite" presStyleCnt="0"/>
      <dgm:spPr/>
    </dgm:pt>
    <dgm:pt modelId="{2243E4B5-CB26-495C-B31D-D199FBABEA85}" type="pres">
      <dgm:prSet presAssocID="{3D0FD0FA-C062-40B7-8359-3699EE236DB7}" presName="imgShp" presStyleLbl="fgImgPlace1" presStyleIdx="4" presStyleCnt="5"/>
      <dgm:spPr/>
    </dgm:pt>
    <dgm:pt modelId="{C36BB39E-08F3-4978-97AF-F5ED50BAF4A3}" type="pres">
      <dgm:prSet presAssocID="{3D0FD0FA-C062-40B7-8359-3699EE236DB7}" presName="txShp" presStyleLbl="node1" presStyleIdx="4" presStyleCnt="5" custLinFactNeighborX="584" custLinFactNeighborY="15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A0BFFC-BACE-4C28-AA57-1FD0FF1F4BFF}" srcId="{C0DAA090-DC2F-4A5B-84CF-FE23997C0F8D}" destId="{89F8C6A7-2A30-4740-AE99-B481F068F472}" srcOrd="1" destOrd="0" parTransId="{C2BF8A48-B373-4C22-AAA9-FD4B0629511C}" sibTransId="{FCE3D4EB-3EFC-4AE8-B9D9-6362566DE33C}"/>
    <dgm:cxn modelId="{C8CCC3BB-E109-4986-8204-CF2D209D3873}" srcId="{C0DAA090-DC2F-4A5B-84CF-FE23997C0F8D}" destId="{65BA4E11-0ED3-4A59-B13F-2AEB9EB4672B}" srcOrd="2" destOrd="0" parTransId="{4A2DDEB3-BA45-42D9-B9C2-ABC2FBE1135F}" sibTransId="{0E0EF3AD-AF64-43BC-A0B6-9C002D6F1497}"/>
    <dgm:cxn modelId="{418168D6-2809-41B7-B399-9F1C1A8703FE}" type="presOf" srcId="{63A3FDAE-C218-43BB-8FCE-63AA2EA197FC}" destId="{2AD43D3F-B3E5-4989-9A47-C52C4F7F9EB9}" srcOrd="0" destOrd="0" presId="urn:microsoft.com/office/officeart/2005/8/layout/vList3"/>
    <dgm:cxn modelId="{6E103369-BAD2-4BC9-AFDC-1170F6BF1220}" type="presOf" srcId="{89F8C6A7-2A30-4740-AE99-B481F068F472}" destId="{972E2A53-3A6A-4B79-B52E-D3360EE0419E}" srcOrd="0" destOrd="0" presId="urn:microsoft.com/office/officeart/2005/8/layout/vList3"/>
    <dgm:cxn modelId="{5803D7B8-30CE-465D-9088-B24B7D9076F8}" type="presOf" srcId="{3D0FD0FA-C062-40B7-8359-3699EE236DB7}" destId="{C36BB39E-08F3-4978-97AF-F5ED50BAF4A3}" srcOrd="0" destOrd="0" presId="urn:microsoft.com/office/officeart/2005/8/layout/vList3"/>
    <dgm:cxn modelId="{73D216DF-F5F0-4219-8526-0DEBAF0B918F}" type="presOf" srcId="{65BA4E11-0ED3-4A59-B13F-2AEB9EB4672B}" destId="{48B9A961-5688-4E2E-8F34-5FB6F1FB39B3}" srcOrd="0" destOrd="0" presId="urn:microsoft.com/office/officeart/2005/8/layout/vList3"/>
    <dgm:cxn modelId="{393FC891-2751-4BD9-AB21-BD03CC5C99EF}" type="presOf" srcId="{FCE9FD83-274E-4FE1-BF58-FAB216BAFAD7}" destId="{5BD8D945-0727-4AEE-910D-850B92E65FD4}" srcOrd="0" destOrd="0" presId="urn:microsoft.com/office/officeart/2005/8/layout/vList3"/>
    <dgm:cxn modelId="{217730A3-45EB-4694-B281-90B62DFCF873}" srcId="{C0DAA090-DC2F-4A5B-84CF-FE23997C0F8D}" destId="{3D0FD0FA-C062-40B7-8359-3699EE236DB7}" srcOrd="4" destOrd="0" parTransId="{0257D38C-723A-4C40-9DF2-5D927BC206B8}" sibTransId="{A661A4AF-8380-4E73-A9C6-DA674BE18E24}"/>
    <dgm:cxn modelId="{A9A35016-3004-4908-9D5A-EBEA9CC3DABB}" type="presOf" srcId="{C0DAA090-DC2F-4A5B-84CF-FE23997C0F8D}" destId="{DDE2EFAC-FD0A-43B9-9885-8F584F8B2687}" srcOrd="0" destOrd="0" presId="urn:microsoft.com/office/officeart/2005/8/layout/vList3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F2278563-4420-4FBF-95CB-9FB25589A931}" srcId="{C0DAA090-DC2F-4A5B-84CF-FE23997C0F8D}" destId="{63A3FDAE-C218-43BB-8FCE-63AA2EA197FC}" srcOrd="3" destOrd="0" parTransId="{F12AB1FA-DD00-44D1-ABA7-73EA46F30853}" sibTransId="{3EE6BF21-9922-43A3-86C3-0BEBBC75DE59}"/>
    <dgm:cxn modelId="{138232B3-2363-4B4D-B1E3-909118B8AF1E}" type="presParOf" srcId="{DDE2EFAC-FD0A-43B9-9885-8F584F8B2687}" destId="{04035673-F57E-4B09-9D23-B9C1E0ED0AD0}" srcOrd="0" destOrd="0" presId="urn:microsoft.com/office/officeart/2005/8/layout/vList3"/>
    <dgm:cxn modelId="{079CD186-3EEE-421A-9C4D-DE3CE0CB13A9}" type="presParOf" srcId="{04035673-F57E-4B09-9D23-B9C1E0ED0AD0}" destId="{2B887BC6-55C2-4279-8C72-93BBB484D70B}" srcOrd="0" destOrd="0" presId="urn:microsoft.com/office/officeart/2005/8/layout/vList3"/>
    <dgm:cxn modelId="{B03B0C99-4036-4FBE-A82D-0A3B682300F3}" type="presParOf" srcId="{04035673-F57E-4B09-9D23-B9C1E0ED0AD0}" destId="{5BD8D945-0727-4AEE-910D-850B92E65FD4}" srcOrd="1" destOrd="0" presId="urn:microsoft.com/office/officeart/2005/8/layout/vList3"/>
    <dgm:cxn modelId="{F69BB926-431D-4ECA-9496-553CD9CE8476}" type="presParOf" srcId="{DDE2EFAC-FD0A-43B9-9885-8F584F8B2687}" destId="{CBB756D1-7B5D-46C5-B557-6BFF75EAD8BF}" srcOrd="1" destOrd="0" presId="urn:microsoft.com/office/officeart/2005/8/layout/vList3"/>
    <dgm:cxn modelId="{8721962E-4001-41B4-94EB-27DD34044F3B}" type="presParOf" srcId="{DDE2EFAC-FD0A-43B9-9885-8F584F8B2687}" destId="{B76BEF27-5A1E-4F12-8517-0F52D241BD2A}" srcOrd="2" destOrd="0" presId="urn:microsoft.com/office/officeart/2005/8/layout/vList3"/>
    <dgm:cxn modelId="{6C2D3AC5-798B-4560-BE21-676A3FB795E3}" type="presParOf" srcId="{B76BEF27-5A1E-4F12-8517-0F52D241BD2A}" destId="{EF82252F-DAC4-41BC-90B7-F66D33A0071B}" srcOrd="0" destOrd="0" presId="urn:microsoft.com/office/officeart/2005/8/layout/vList3"/>
    <dgm:cxn modelId="{CB24CA9F-843E-49B3-B4A2-1989EEAEB927}" type="presParOf" srcId="{B76BEF27-5A1E-4F12-8517-0F52D241BD2A}" destId="{972E2A53-3A6A-4B79-B52E-D3360EE0419E}" srcOrd="1" destOrd="0" presId="urn:microsoft.com/office/officeart/2005/8/layout/vList3"/>
    <dgm:cxn modelId="{DF899F3C-75B5-4729-8F15-DCCC2C6F4A63}" type="presParOf" srcId="{DDE2EFAC-FD0A-43B9-9885-8F584F8B2687}" destId="{B731F9CB-DF8E-4B5D-BC54-14E36EBD1B5D}" srcOrd="3" destOrd="0" presId="urn:microsoft.com/office/officeart/2005/8/layout/vList3"/>
    <dgm:cxn modelId="{632FE498-40CA-4733-8E41-7EE869AF38C0}" type="presParOf" srcId="{DDE2EFAC-FD0A-43B9-9885-8F584F8B2687}" destId="{942718E5-05D6-444F-A0B5-54A4C824FA5C}" srcOrd="4" destOrd="0" presId="urn:microsoft.com/office/officeart/2005/8/layout/vList3"/>
    <dgm:cxn modelId="{D6EA9374-89BD-4D17-A476-82E201C71B02}" type="presParOf" srcId="{942718E5-05D6-444F-A0B5-54A4C824FA5C}" destId="{1DA50A4F-A147-437A-8C7F-614494E35D96}" srcOrd="0" destOrd="0" presId="urn:microsoft.com/office/officeart/2005/8/layout/vList3"/>
    <dgm:cxn modelId="{14314332-A049-4C5F-8F45-E79BE353A86A}" type="presParOf" srcId="{942718E5-05D6-444F-A0B5-54A4C824FA5C}" destId="{48B9A961-5688-4E2E-8F34-5FB6F1FB39B3}" srcOrd="1" destOrd="0" presId="urn:microsoft.com/office/officeart/2005/8/layout/vList3"/>
    <dgm:cxn modelId="{D7035B46-9AE4-43D8-853A-AB85C559577F}" type="presParOf" srcId="{DDE2EFAC-FD0A-43B9-9885-8F584F8B2687}" destId="{B69BED7C-11CA-4886-BFD0-FC0413C5852A}" srcOrd="5" destOrd="0" presId="urn:microsoft.com/office/officeart/2005/8/layout/vList3"/>
    <dgm:cxn modelId="{605EDFC4-EBAE-4D79-8098-8019B18BFB5A}" type="presParOf" srcId="{DDE2EFAC-FD0A-43B9-9885-8F584F8B2687}" destId="{315166C7-B862-4205-B4D2-254333A9D018}" srcOrd="6" destOrd="0" presId="urn:microsoft.com/office/officeart/2005/8/layout/vList3"/>
    <dgm:cxn modelId="{48CC5D2A-6C9B-4110-A7AB-2A2EB0D66C0A}" type="presParOf" srcId="{315166C7-B862-4205-B4D2-254333A9D018}" destId="{45E55CAF-1AB6-471C-BA1E-8D529B7BDEB0}" srcOrd="0" destOrd="0" presId="urn:microsoft.com/office/officeart/2005/8/layout/vList3"/>
    <dgm:cxn modelId="{AC73EBFA-29C3-4E0F-9C61-C0C91590BC38}" type="presParOf" srcId="{315166C7-B862-4205-B4D2-254333A9D018}" destId="{2AD43D3F-B3E5-4989-9A47-C52C4F7F9EB9}" srcOrd="1" destOrd="0" presId="urn:microsoft.com/office/officeart/2005/8/layout/vList3"/>
    <dgm:cxn modelId="{E1EFCDAB-19E0-459E-8E60-4A08168275F1}" type="presParOf" srcId="{DDE2EFAC-FD0A-43B9-9885-8F584F8B2687}" destId="{EC60FEF5-CAA7-41FC-8A20-062F4EF77B34}" srcOrd="7" destOrd="0" presId="urn:microsoft.com/office/officeart/2005/8/layout/vList3"/>
    <dgm:cxn modelId="{7938B3B7-43FC-42D1-A68E-1905B9CFE1B3}" type="presParOf" srcId="{DDE2EFAC-FD0A-43B9-9885-8F584F8B2687}" destId="{75656734-5273-46CA-A250-AA8507EAEAFA}" srcOrd="8" destOrd="0" presId="urn:microsoft.com/office/officeart/2005/8/layout/vList3"/>
    <dgm:cxn modelId="{942C6120-98CD-4D03-B16C-5D912BCF7694}" type="presParOf" srcId="{75656734-5273-46CA-A250-AA8507EAEAFA}" destId="{2243E4B5-CB26-495C-B31D-D199FBABEA85}" srcOrd="0" destOrd="0" presId="urn:microsoft.com/office/officeart/2005/8/layout/vList3"/>
    <dgm:cxn modelId="{EE7B7DE2-E94F-4734-86C6-25620D7E3248}" type="presParOf" srcId="{75656734-5273-46CA-A250-AA8507EAEAFA}" destId="{C36BB39E-08F3-4978-97AF-F5ED50BAF4A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80801-51CE-43EC-93D2-E5D18ED7A9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63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85808" y="1397938"/>
            <a:ext cx="5737365" cy="15268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8000" dirty="0"/>
              <a:t>数据序列化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1893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smtClean="0">
                <a:solidFill>
                  <a:schemeClr val="tx1"/>
                </a:solidFill>
              </a:rPr>
              <a:t>计算机学院</a:t>
            </a:r>
            <a:endParaRPr lang="en-US" altLang="zh-CN" sz="2800" smtClean="0">
              <a:solidFill>
                <a:schemeClr val="tx1"/>
              </a:solidFill>
            </a:endParaRPr>
          </a:p>
          <a:p>
            <a:r>
              <a:rPr lang="zh-CN" altLang="en-US" sz="2800" smtClean="0">
                <a:solidFill>
                  <a:schemeClr val="tx1"/>
                </a:solidFill>
              </a:rPr>
              <a:t>李赞</a:t>
            </a:r>
            <a:endParaRPr lang="en-US" altLang="zh-CN" sz="2800" smtClean="0">
              <a:solidFill>
                <a:schemeClr val="tx1"/>
              </a:solidFill>
            </a:endParaRPr>
          </a:p>
          <a:p>
            <a:r>
              <a:rPr lang="zh-CN" altLang="en-US" sz="2800" smtClean="0">
                <a:solidFill>
                  <a:schemeClr val="tx1"/>
                </a:solidFill>
              </a:rPr>
              <a:t>厚德</a:t>
            </a:r>
            <a:r>
              <a:rPr lang="en-US" altLang="zh-CN" sz="2800" smtClean="0">
                <a:solidFill>
                  <a:schemeClr val="tx1"/>
                </a:solidFill>
              </a:rPr>
              <a:t>B807</a:t>
            </a:r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17" y="0"/>
            <a:ext cx="5170098" cy="74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97772" y="161027"/>
            <a:ext cx="5395662" cy="727494"/>
          </a:xfrm>
        </p:spPr>
        <p:txBody>
          <a:bodyPr/>
          <a:lstStyle/>
          <a:p>
            <a:pPr lvl="0"/>
            <a:r>
              <a:rPr lang="zh-CN" altLang="en-US"/>
              <a:t>数据类型序列化方法分类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73607" y="1469041"/>
            <a:ext cx="2084022" cy="2348926"/>
          </a:xfrm>
          <a:prstGeom prst="roundRect">
            <a:avLst>
              <a:gd name="adj" fmla="val 719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61187" y="1587829"/>
            <a:ext cx="1692523" cy="3837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基础数据类型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1185" y="2168349"/>
            <a:ext cx="1692523" cy="3837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61185" y="2728144"/>
            <a:ext cx="1692523" cy="3837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位图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512378" y="1469041"/>
            <a:ext cx="2273344" cy="2348926"/>
          </a:xfrm>
          <a:prstGeom prst="roundRect">
            <a:avLst>
              <a:gd name="adj" fmla="val 719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699958" y="1587829"/>
            <a:ext cx="1822154" cy="3837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BitConverter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699958" y="2168349"/>
            <a:ext cx="1822154" cy="3837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Encoding.UTF8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699956" y="2728144"/>
            <a:ext cx="1822156" cy="3837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箭头 15"/>
          <p:cNvSpPr/>
          <p:nvPr/>
        </p:nvSpPr>
        <p:spPr>
          <a:xfrm rot="10800000" flipH="1">
            <a:off x="3510167" y="2474501"/>
            <a:ext cx="689033" cy="338005"/>
          </a:xfrm>
          <a:prstGeom prst="notched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大括号 18"/>
          <p:cNvSpPr/>
          <p:nvPr/>
        </p:nvSpPr>
        <p:spPr>
          <a:xfrm>
            <a:off x="2861640" y="1535610"/>
            <a:ext cx="353683" cy="2282357"/>
          </a:xfrm>
          <a:prstGeom prst="rightBrace">
            <a:avLst>
              <a:gd name="adj1" fmla="val 43116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4699956" y="3308664"/>
            <a:ext cx="1822156" cy="3837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FileStream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61184" y="3273055"/>
            <a:ext cx="1692523" cy="3837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63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92381" y="162557"/>
            <a:ext cx="4963360" cy="743218"/>
          </a:xfrm>
        </p:spPr>
        <p:txBody>
          <a:bodyPr/>
          <a:lstStyle/>
          <a:p>
            <a:r>
              <a:rPr lang="en-US" altLang="zh-CN" dirty="0" smtClean="0"/>
              <a:t>BitConverter</a:t>
            </a:r>
            <a:r>
              <a:rPr lang="zh-CN" altLang="en-US" dirty="0" smtClean="0"/>
              <a:t>类的使用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131096" y="2580205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byte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131096" y="2862443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byte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8131096" y="3701675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...</a:t>
            </a:r>
            <a:endParaRPr lang="zh-CN" altLang="en-US" dirty="0"/>
          </a:p>
        </p:txBody>
      </p:sp>
      <p:sp>
        <p:nvSpPr>
          <p:cNvPr id="9" name="右大括号 8"/>
          <p:cNvSpPr/>
          <p:nvPr/>
        </p:nvSpPr>
        <p:spPr>
          <a:xfrm rot="10800000">
            <a:off x="7591369" y="1960605"/>
            <a:ext cx="353683" cy="2052116"/>
          </a:xfrm>
          <a:prstGeom prst="rightBrace">
            <a:avLst>
              <a:gd name="adj1" fmla="val 43116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燕尾形箭头 9"/>
          <p:cNvSpPr/>
          <p:nvPr/>
        </p:nvSpPr>
        <p:spPr>
          <a:xfrm>
            <a:off x="3297761" y="1876913"/>
            <a:ext cx="3335586" cy="840670"/>
          </a:xfrm>
          <a:prstGeom prst="notchedRightArrow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BitConverter</a:t>
            </a:r>
            <a:r>
              <a:rPr lang="en-US" altLang="zh-CN" dirty="0" smtClean="0"/>
              <a:t>.GetBytes</a:t>
            </a:r>
            <a:endParaRPr lang="zh-CN" altLang="en-US" dirty="0"/>
          </a:p>
        </p:txBody>
      </p:sp>
      <p:sp>
        <p:nvSpPr>
          <p:cNvPr id="11" name="燕尾形箭头 10"/>
          <p:cNvSpPr/>
          <p:nvPr/>
        </p:nvSpPr>
        <p:spPr>
          <a:xfrm flipH="1">
            <a:off x="3267436" y="3172052"/>
            <a:ext cx="3335588" cy="840670"/>
          </a:xfrm>
          <a:prstGeom prst="notchedRightArrow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BitConverter.ToInt32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133021" y="3144681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byte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133021" y="3426919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byte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131096" y="2023211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byte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8131096" y="2305449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byte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473606" y="1584555"/>
            <a:ext cx="2084022" cy="2540812"/>
          </a:xfrm>
          <a:prstGeom prst="roundRect">
            <a:avLst>
              <a:gd name="adj" fmla="val 7199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737638" y="2137681"/>
            <a:ext cx="1539620" cy="3837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Int32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6302" y="164899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基础数据类型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37638" y="2586601"/>
            <a:ext cx="1539620" cy="3837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37638" y="3063653"/>
            <a:ext cx="1539620" cy="3837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Int64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45807" y="3540705"/>
            <a:ext cx="1539620" cy="3837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Single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44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92381" y="162557"/>
            <a:ext cx="5226970" cy="743218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Encoding.UTF8</a:t>
            </a:r>
            <a:r>
              <a:rPr lang="zh-CN" altLang="en-US" dirty="0" smtClean="0"/>
              <a:t>类的使用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70598" y="2115615"/>
            <a:ext cx="2207513" cy="1761773"/>
          </a:xfrm>
          <a:prstGeom prst="roundRect">
            <a:avLst>
              <a:gd name="adj" fmla="val 7199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854031" y="2435345"/>
            <a:ext cx="1539620" cy="3837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字符串对象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16631" y="3194195"/>
            <a:ext cx="1425785" cy="3837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131096" y="2580205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byte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131096" y="2862443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byte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131096" y="3701675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...</a:t>
            </a:r>
            <a:endParaRPr lang="zh-CN" altLang="en-US" dirty="0"/>
          </a:p>
        </p:txBody>
      </p:sp>
      <p:sp>
        <p:nvSpPr>
          <p:cNvPr id="12" name="右大括号 11"/>
          <p:cNvSpPr/>
          <p:nvPr/>
        </p:nvSpPr>
        <p:spPr>
          <a:xfrm rot="10800000">
            <a:off x="7591369" y="1960605"/>
            <a:ext cx="353683" cy="2052116"/>
          </a:xfrm>
          <a:prstGeom prst="rightBrace">
            <a:avLst>
              <a:gd name="adj1" fmla="val 43116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燕尾形箭头 12"/>
          <p:cNvSpPr/>
          <p:nvPr/>
        </p:nvSpPr>
        <p:spPr>
          <a:xfrm>
            <a:off x="3297761" y="1876913"/>
            <a:ext cx="3335586" cy="840670"/>
          </a:xfrm>
          <a:prstGeom prst="notchedRightArrow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Encoding.UTF8.GetBytes</a:t>
            </a:r>
            <a:endParaRPr lang="zh-CN" altLang="en-US" dirty="0"/>
          </a:p>
        </p:txBody>
      </p:sp>
      <p:sp>
        <p:nvSpPr>
          <p:cNvPr id="14" name="燕尾形箭头 13"/>
          <p:cNvSpPr/>
          <p:nvPr/>
        </p:nvSpPr>
        <p:spPr>
          <a:xfrm flipH="1">
            <a:off x="3267436" y="3172052"/>
            <a:ext cx="3335588" cy="840670"/>
          </a:xfrm>
          <a:prstGeom prst="notchedRightArrow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Encoding.UTF8.GetString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8133021" y="3144681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byte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133021" y="3426919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byte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8131096" y="2023211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byte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8131096" y="2305449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byte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454940" y="4192182"/>
            <a:ext cx="8696969" cy="667254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Encoding.UTF8.GetString(tempDataBuf, 0, dataLen);</a:t>
            </a:r>
          </a:p>
        </p:txBody>
      </p:sp>
      <p:sp>
        <p:nvSpPr>
          <p:cNvPr id="21" name="圆角矩形标注 20"/>
          <p:cNvSpPr/>
          <p:nvPr/>
        </p:nvSpPr>
        <p:spPr>
          <a:xfrm flipH="1">
            <a:off x="4431957" y="5075187"/>
            <a:ext cx="1897526" cy="417736"/>
          </a:xfrm>
          <a:prstGeom prst="wedgeRoundRectCallout">
            <a:avLst>
              <a:gd name="adj1" fmla="val -19271"/>
              <a:gd name="adj2" fmla="val -132921"/>
              <a:gd name="adj3" fmla="val 16667"/>
            </a:avLst>
          </a:prstGeom>
          <a:solidFill>
            <a:srgbClr val="00B0F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字节数组名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标注 18"/>
          <p:cNvSpPr/>
          <p:nvPr/>
        </p:nvSpPr>
        <p:spPr>
          <a:xfrm flipH="1">
            <a:off x="6722005" y="5104784"/>
            <a:ext cx="2092410" cy="417736"/>
          </a:xfrm>
          <a:prstGeom prst="wedgeRoundRectCallout">
            <a:avLst>
              <a:gd name="adj1" fmla="val -18918"/>
              <a:gd name="adj2" fmla="val -134893"/>
              <a:gd name="adj3" fmla="val 16667"/>
            </a:avLst>
          </a:prstGeom>
          <a:solidFill>
            <a:srgbClr val="00B0F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字节数组长度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58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988839" y="2091944"/>
            <a:ext cx="2207513" cy="1761773"/>
          </a:xfrm>
          <a:prstGeom prst="roundRect">
            <a:avLst>
              <a:gd name="adj" fmla="val 7199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346"/>
            <a:ext cx="5226970" cy="74321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类的序列化方法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190784" y="1564918"/>
            <a:ext cx="3134447" cy="2924704"/>
          </a:xfrm>
          <a:prstGeom prst="roundRect">
            <a:avLst>
              <a:gd name="adj" fmla="val 7199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272272" y="2411674"/>
            <a:ext cx="1539620" cy="3837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位图对象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697378" y="1875390"/>
            <a:ext cx="2149726" cy="3837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MemoryStream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334872" y="3170524"/>
            <a:ext cx="1425785" cy="3837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738900" y="3853877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byte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431031" y="3853877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byte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123162" y="3853717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...</a:t>
            </a:r>
            <a:endParaRPr lang="zh-CN" altLang="en-US" dirty="0"/>
          </a:p>
        </p:txBody>
      </p:sp>
      <p:sp>
        <p:nvSpPr>
          <p:cNvPr id="17" name="圆角矩形标注 16"/>
          <p:cNvSpPr/>
          <p:nvPr/>
        </p:nvSpPr>
        <p:spPr>
          <a:xfrm>
            <a:off x="6915230" y="2930497"/>
            <a:ext cx="1632006" cy="323604"/>
          </a:xfrm>
          <a:prstGeom prst="wedgeRoundRectCallout">
            <a:avLst>
              <a:gd name="adj1" fmla="val -19705"/>
              <a:gd name="adj2" fmla="val -99397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GetBuffer()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右大括号 17"/>
          <p:cNvSpPr/>
          <p:nvPr/>
        </p:nvSpPr>
        <p:spPr>
          <a:xfrm rot="16200000">
            <a:off x="7554392" y="2502110"/>
            <a:ext cx="353683" cy="2148697"/>
          </a:xfrm>
          <a:prstGeom prst="rightBrace">
            <a:avLst>
              <a:gd name="adj1" fmla="val 43116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燕尾形箭头 18"/>
          <p:cNvSpPr/>
          <p:nvPr/>
        </p:nvSpPr>
        <p:spPr>
          <a:xfrm>
            <a:off x="3716003" y="1564918"/>
            <a:ext cx="2043300" cy="840670"/>
          </a:xfrm>
          <a:prstGeom prst="notchedRightArrow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Bitmap.</a:t>
            </a:r>
            <a:r>
              <a:rPr lang="en-US" altLang="zh-CN" dirty="0" smtClean="0"/>
              <a:t>Save</a:t>
            </a:r>
            <a:endParaRPr lang="zh-CN" altLang="en-US" dirty="0"/>
          </a:p>
        </p:txBody>
      </p:sp>
      <p:sp>
        <p:nvSpPr>
          <p:cNvPr id="20" name="燕尾形箭头 19"/>
          <p:cNvSpPr/>
          <p:nvPr/>
        </p:nvSpPr>
        <p:spPr>
          <a:xfrm flipH="1">
            <a:off x="3716001" y="3372748"/>
            <a:ext cx="2108149" cy="840670"/>
          </a:xfrm>
          <a:prstGeom prst="notchedRightArrow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 </a:t>
            </a:r>
            <a:r>
              <a:rPr lang="en-US" altLang="zh-CN" dirty="0" smtClean="0"/>
              <a:t>Bitmap()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19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874284" y="6492875"/>
            <a:ext cx="1555052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502328" y="798423"/>
            <a:ext cx="31576" cy="4160256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4298062" y="2060450"/>
            <a:ext cx="216024" cy="1840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371891" y="3899769"/>
            <a:ext cx="216024" cy="1840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大括号 30"/>
          <p:cNvSpPr/>
          <p:nvPr/>
        </p:nvSpPr>
        <p:spPr>
          <a:xfrm rot="16200000">
            <a:off x="2778333" y="1091943"/>
            <a:ext cx="240821" cy="2740477"/>
          </a:xfrm>
          <a:prstGeom prst="leftBrace">
            <a:avLst>
              <a:gd name="adj1" fmla="val 65035"/>
              <a:gd name="adj2" fmla="val 49868"/>
            </a:avLst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大括号 31"/>
          <p:cNvSpPr/>
          <p:nvPr/>
        </p:nvSpPr>
        <p:spPr>
          <a:xfrm rot="16200000">
            <a:off x="3772707" y="1911083"/>
            <a:ext cx="299060" cy="4808243"/>
          </a:xfrm>
          <a:prstGeom prst="leftBrace">
            <a:avLst>
              <a:gd name="adj1" fmla="val 65035"/>
              <a:gd name="adj2" fmla="val 49868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上箭头标注 1"/>
          <p:cNvSpPr/>
          <p:nvPr/>
        </p:nvSpPr>
        <p:spPr>
          <a:xfrm>
            <a:off x="1343128" y="5047162"/>
            <a:ext cx="306543" cy="51570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230322" y="55205"/>
            <a:ext cx="5226970" cy="74321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类的序列化方法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533904" y="1991568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byte</a:t>
            </a:r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2226035" y="1991568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byte</a:t>
            </a:r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2918166" y="1991568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byte</a:t>
            </a:r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3601671" y="1991408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...</a:t>
            </a:r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591960" y="3830498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byte</a:t>
            </a:r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4284091" y="3830498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byte</a:t>
            </a:r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4976222" y="3830498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byte</a:t>
            </a:r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5659727" y="3830338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...</a:t>
            </a:r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1524193" y="3821036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byte</a:t>
            </a:r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2216324" y="3821036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byte</a:t>
            </a:r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2908455" y="3821036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byte</a:t>
            </a:r>
            <a:endParaRPr lang="zh-CN" altLang="en-US"/>
          </a:p>
        </p:txBody>
      </p:sp>
      <p:sp>
        <p:nvSpPr>
          <p:cNvPr id="54" name="圆角矩形标注 53"/>
          <p:cNvSpPr/>
          <p:nvPr/>
        </p:nvSpPr>
        <p:spPr>
          <a:xfrm>
            <a:off x="3393670" y="1059152"/>
            <a:ext cx="3847523" cy="417736"/>
          </a:xfrm>
          <a:prstGeom prst="wedgeRoundRectCallout">
            <a:avLst>
              <a:gd name="adj1" fmla="val -24410"/>
              <a:gd name="adj2" fmla="val 160910"/>
              <a:gd name="adj3" fmla="val 16667"/>
            </a:avLst>
          </a:prstGeom>
          <a:solidFill>
            <a:srgbClr val="00B0F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MemoryStream.Position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标注 54"/>
          <p:cNvSpPr/>
          <p:nvPr/>
        </p:nvSpPr>
        <p:spPr>
          <a:xfrm flipH="1">
            <a:off x="3590875" y="2841928"/>
            <a:ext cx="3846318" cy="417736"/>
          </a:xfrm>
          <a:prstGeom prst="wedgeRoundRectCallout">
            <a:avLst>
              <a:gd name="adj1" fmla="val -24838"/>
              <a:gd name="adj2" fmla="val 174714"/>
              <a:gd name="adj3" fmla="val 16667"/>
            </a:avLst>
          </a:prstGeom>
          <a:solidFill>
            <a:srgbClr val="00B0F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MemoryStream.Position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3021771" y="4495617"/>
            <a:ext cx="1854122" cy="3837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序列化后的长度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2380120" y="2645723"/>
            <a:ext cx="1033341" cy="3837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标注 58"/>
          <p:cNvSpPr/>
          <p:nvPr/>
        </p:nvSpPr>
        <p:spPr>
          <a:xfrm>
            <a:off x="230321" y="3865962"/>
            <a:ext cx="1053901" cy="417736"/>
          </a:xfrm>
          <a:prstGeom prst="wedgeRoundRectCallout">
            <a:avLst>
              <a:gd name="adj1" fmla="val 65884"/>
              <a:gd name="adj2" fmla="val -2446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位图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右箭头 59"/>
          <p:cNvSpPr/>
          <p:nvPr/>
        </p:nvSpPr>
        <p:spPr>
          <a:xfrm>
            <a:off x="1496399" y="4958679"/>
            <a:ext cx="6576682" cy="11469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标注 60"/>
          <p:cNvSpPr/>
          <p:nvPr/>
        </p:nvSpPr>
        <p:spPr>
          <a:xfrm>
            <a:off x="230320" y="2042371"/>
            <a:ext cx="1051583" cy="417736"/>
          </a:xfrm>
          <a:prstGeom prst="wedgeRoundRectCallout">
            <a:avLst>
              <a:gd name="adj1" fmla="val 65884"/>
              <a:gd name="adj2" fmla="val -2446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位图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865403" y="5327622"/>
            <a:ext cx="6672999" cy="414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oneKaoTi.strDaan = bmpPeiTu.Save(msPng, ImageFormat.Png);</a:t>
            </a:r>
          </a:p>
        </p:txBody>
      </p:sp>
      <p:sp>
        <p:nvSpPr>
          <p:cNvPr id="63" name="圆角矩形标注 62"/>
          <p:cNvSpPr/>
          <p:nvPr/>
        </p:nvSpPr>
        <p:spPr>
          <a:xfrm flipH="1">
            <a:off x="4903465" y="5899997"/>
            <a:ext cx="1496931" cy="384816"/>
          </a:xfrm>
          <a:prstGeom prst="wedgeRoundRectCallout">
            <a:avLst>
              <a:gd name="adj1" fmla="val -19821"/>
              <a:gd name="adj2" fmla="val -105092"/>
              <a:gd name="adj3" fmla="val 16667"/>
            </a:avLst>
          </a:prstGeom>
          <a:solidFill>
            <a:srgbClr val="00B0F0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内存流对象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圆角矩形标注 63"/>
          <p:cNvSpPr/>
          <p:nvPr/>
        </p:nvSpPr>
        <p:spPr>
          <a:xfrm flipH="1">
            <a:off x="6977447" y="5895708"/>
            <a:ext cx="1247628" cy="384816"/>
          </a:xfrm>
          <a:prstGeom prst="wedgeRoundRectCallout">
            <a:avLst>
              <a:gd name="adj1" fmla="val -19821"/>
              <a:gd name="adj2" fmla="val -105092"/>
              <a:gd name="adj3" fmla="val 16667"/>
            </a:avLst>
          </a:prstGeom>
          <a:solidFill>
            <a:srgbClr val="00B0F0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图片格式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38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632845" y="1991527"/>
            <a:ext cx="2207513" cy="1761773"/>
          </a:xfrm>
          <a:prstGeom prst="roundRect">
            <a:avLst>
              <a:gd name="adj" fmla="val 7199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97402" y="290226"/>
            <a:ext cx="6768058" cy="74321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其它类型数据（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）如何序列化？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6179043" y="1369845"/>
            <a:ext cx="3134447" cy="2924704"/>
          </a:xfrm>
          <a:prstGeom prst="roundRect">
            <a:avLst>
              <a:gd name="adj" fmla="val 7199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916278" y="2311257"/>
            <a:ext cx="1539620" cy="3837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文件对象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685637" y="1680317"/>
            <a:ext cx="2149726" cy="3837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MemoryStream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78878" y="3070107"/>
            <a:ext cx="1425785" cy="3837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Mp3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727159" y="3658804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byte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419290" y="3658804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byte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111421" y="3658644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...</a:t>
            </a:r>
            <a:endParaRPr lang="zh-CN" altLang="en-US" dirty="0"/>
          </a:p>
        </p:txBody>
      </p:sp>
      <p:sp>
        <p:nvSpPr>
          <p:cNvPr id="17" name="圆角矩形标注 16"/>
          <p:cNvSpPr/>
          <p:nvPr/>
        </p:nvSpPr>
        <p:spPr>
          <a:xfrm>
            <a:off x="6903489" y="2735424"/>
            <a:ext cx="1632006" cy="323604"/>
          </a:xfrm>
          <a:prstGeom prst="wedgeRoundRectCallout">
            <a:avLst>
              <a:gd name="adj1" fmla="val -19705"/>
              <a:gd name="adj2" fmla="val -99397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GetBuffer()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右大括号 17"/>
          <p:cNvSpPr/>
          <p:nvPr/>
        </p:nvSpPr>
        <p:spPr>
          <a:xfrm rot="16200000">
            <a:off x="7542651" y="2307037"/>
            <a:ext cx="353683" cy="2148697"/>
          </a:xfrm>
          <a:prstGeom prst="rightBrace">
            <a:avLst>
              <a:gd name="adj1" fmla="val 43116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燕尾形箭头 18"/>
          <p:cNvSpPr/>
          <p:nvPr/>
        </p:nvSpPr>
        <p:spPr>
          <a:xfrm>
            <a:off x="3289292" y="1991527"/>
            <a:ext cx="2440817" cy="840670"/>
          </a:xfrm>
          <a:prstGeom prst="notchedRightArrow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FileStream.Write</a:t>
            </a:r>
            <a:endParaRPr lang="zh-CN" altLang="en-US" dirty="0"/>
          </a:p>
        </p:txBody>
      </p:sp>
      <p:sp>
        <p:nvSpPr>
          <p:cNvPr id="20" name="燕尾形箭头 19"/>
          <p:cNvSpPr/>
          <p:nvPr/>
        </p:nvSpPr>
        <p:spPr>
          <a:xfrm flipH="1">
            <a:off x="3289291" y="2979104"/>
            <a:ext cx="2473241" cy="840670"/>
          </a:xfrm>
          <a:prstGeom prst="notchedRightArrow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FileStream.Read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5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488970" y="902969"/>
            <a:ext cx="7386669" cy="4608146"/>
          </a:xfrm>
          <a:prstGeom prst="roundRect">
            <a:avLst>
              <a:gd name="adj" fmla="val 7199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5903" y="135038"/>
            <a:ext cx="7101016" cy="74321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数据序列化与反序列化要考虑的因素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46196" y="3267761"/>
            <a:ext cx="6713248" cy="67005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基础数据类型长度固定，无须指示长度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46194" y="2208553"/>
            <a:ext cx="6713248" cy="75587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变长数据字节长度值须在数据字节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46194" y="1047865"/>
            <a:ext cx="6713249" cy="89892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各数据序列化的顺序与反序列化顺序相同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6194" y="4334093"/>
            <a:ext cx="6713248" cy="8057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字节序列反序列化时要保证序列的完整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11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450085" y="3151204"/>
            <a:ext cx="2891189" cy="103338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93106" y="164535"/>
            <a:ext cx="5022591" cy="74321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数据序列化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640215" y="3151204"/>
            <a:ext cx="8010611" cy="103338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709447" y="3680344"/>
            <a:ext cx="642964" cy="424717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E5</a:t>
            </a:r>
            <a:endParaRPr lang="zh-CN" altLang="en-US" sz="2800" dirty="0"/>
          </a:p>
        </p:txBody>
      </p:sp>
      <p:sp>
        <p:nvSpPr>
          <p:cNvPr id="29" name="圆角矩形 28"/>
          <p:cNvSpPr/>
          <p:nvPr/>
        </p:nvSpPr>
        <p:spPr>
          <a:xfrm>
            <a:off x="3768035" y="3680346"/>
            <a:ext cx="633738" cy="424717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E8</a:t>
            </a:r>
            <a:endParaRPr lang="zh-CN" altLang="en-US" sz="2800" dirty="0"/>
          </a:p>
        </p:txBody>
      </p:sp>
      <p:sp>
        <p:nvSpPr>
          <p:cNvPr id="34" name="圆角矩形 33"/>
          <p:cNvSpPr/>
          <p:nvPr/>
        </p:nvSpPr>
        <p:spPr>
          <a:xfrm>
            <a:off x="2392354" y="1296668"/>
            <a:ext cx="2058771" cy="547133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自学成才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410999" y="3680345"/>
            <a:ext cx="633738" cy="424717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87</a:t>
            </a:r>
            <a:endParaRPr lang="zh-CN" altLang="en-US" sz="2800" dirty="0"/>
          </a:p>
        </p:txBody>
      </p:sp>
      <p:sp>
        <p:nvSpPr>
          <p:cNvPr id="42" name="圆角矩形 41"/>
          <p:cNvSpPr/>
          <p:nvPr/>
        </p:nvSpPr>
        <p:spPr>
          <a:xfrm>
            <a:off x="5056269" y="3680344"/>
            <a:ext cx="658109" cy="424717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AA</a:t>
            </a:r>
            <a:endParaRPr lang="zh-CN" altLang="en-US" sz="2800" dirty="0"/>
          </a:p>
        </p:txBody>
      </p:sp>
      <p:sp>
        <p:nvSpPr>
          <p:cNvPr id="43" name="圆角矩形 42"/>
          <p:cNvSpPr/>
          <p:nvPr/>
        </p:nvSpPr>
        <p:spPr>
          <a:xfrm>
            <a:off x="6347877" y="3680343"/>
            <a:ext cx="666938" cy="424717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AD</a:t>
            </a:r>
            <a:endParaRPr lang="zh-CN" altLang="en-US" sz="2800" dirty="0"/>
          </a:p>
        </p:txBody>
      </p:sp>
      <p:sp>
        <p:nvSpPr>
          <p:cNvPr id="44" name="圆角矩形 43"/>
          <p:cNvSpPr/>
          <p:nvPr/>
        </p:nvSpPr>
        <p:spPr>
          <a:xfrm>
            <a:off x="6997839" y="3680343"/>
            <a:ext cx="642964" cy="424717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A6</a:t>
            </a:r>
            <a:endParaRPr lang="zh-CN" altLang="en-US" sz="2800" dirty="0"/>
          </a:p>
        </p:txBody>
      </p:sp>
      <p:sp>
        <p:nvSpPr>
          <p:cNvPr id="45" name="圆角矩形 44"/>
          <p:cNvSpPr/>
          <p:nvPr/>
        </p:nvSpPr>
        <p:spPr>
          <a:xfrm>
            <a:off x="9601655" y="3667898"/>
            <a:ext cx="642964" cy="424717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E6</a:t>
            </a:r>
            <a:endParaRPr lang="zh-CN" altLang="en-US" sz="2800" dirty="0"/>
          </a:p>
        </p:txBody>
      </p:sp>
      <p:sp>
        <p:nvSpPr>
          <p:cNvPr id="46" name="圆角矩形 45"/>
          <p:cNvSpPr/>
          <p:nvPr/>
        </p:nvSpPr>
        <p:spPr>
          <a:xfrm>
            <a:off x="7660243" y="3667900"/>
            <a:ext cx="633738" cy="424717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E6</a:t>
            </a:r>
            <a:endParaRPr lang="zh-CN" altLang="en-US" sz="2800" dirty="0"/>
          </a:p>
        </p:txBody>
      </p:sp>
      <p:sp>
        <p:nvSpPr>
          <p:cNvPr id="47" name="圆角矩形 46"/>
          <p:cNvSpPr/>
          <p:nvPr/>
        </p:nvSpPr>
        <p:spPr>
          <a:xfrm>
            <a:off x="8303207" y="3667899"/>
            <a:ext cx="633738" cy="424717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88</a:t>
            </a:r>
            <a:endParaRPr lang="zh-CN" altLang="en-US" sz="2800" dirty="0"/>
          </a:p>
        </p:txBody>
      </p:sp>
      <p:sp>
        <p:nvSpPr>
          <p:cNvPr id="48" name="圆角矩形 47"/>
          <p:cNvSpPr/>
          <p:nvPr/>
        </p:nvSpPr>
        <p:spPr>
          <a:xfrm>
            <a:off x="8948477" y="3667898"/>
            <a:ext cx="658109" cy="424717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90</a:t>
            </a:r>
            <a:endParaRPr lang="zh-CN" altLang="en-US" sz="2800" dirty="0"/>
          </a:p>
        </p:txBody>
      </p:sp>
      <p:sp>
        <p:nvSpPr>
          <p:cNvPr id="49" name="圆角矩形 48"/>
          <p:cNvSpPr/>
          <p:nvPr/>
        </p:nvSpPr>
        <p:spPr>
          <a:xfrm>
            <a:off x="10240085" y="3667897"/>
            <a:ext cx="642964" cy="424717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89</a:t>
            </a:r>
            <a:endParaRPr lang="zh-CN" altLang="en-US" sz="2800" dirty="0"/>
          </a:p>
        </p:txBody>
      </p:sp>
      <p:sp>
        <p:nvSpPr>
          <p:cNvPr id="50" name="圆角矩形 49"/>
          <p:cNvSpPr/>
          <p:nvPr/>
        </p:nvSpPr>
        <p:spPr>
          <a:xfrm>
            <a:off x="10890047" y="3667897"/>
            <a:ext cx="642964" cy="424717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8D</a:t>
            </a:r>
            <a:endParaRPr lang="zh-CN" altLang="en-US" sz="2800" dirty="0"/>
          </a:p>
        </p:txBody>
      </p:sp>
      <p:sp>
        <p:nvSpPr>
          <p:cNvPr id="51" name="圆角矩形 50"/>
          <p:cNvSpPr/>
          <p:nvPr/>
        </p:nvSpPr>
        <p:spPr>
          <a:xfrm>
            <a:off x="2560390" y="3680343"/>
            <a:ext cx="642964" cy="424717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0C</a:t>
            </a:r>
            <a:endParaRPr lang="zh-CN" altLang="en-US" sz="2800" dirty="0"/>
          </a:p>
        </p:txBody>
      </p:sp>
      <p:sp>
        <p:nvSpPr>
          <p:cNvPr id="52" name="圆角矩形 51"/>
          <p:cNvSpPr/>
          <p:nvPr/>
        </p:nvSpPr>
        <p:spPr>
          <a:xfrm>
            <a:off x="618978" y="3680345"/>
            <a:ext cx="633738" cy="424717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00</a:t>
            </a:r>
            <a:endParaRPr lang="zh-CN" altLang="en-US" sz="2800" dirty="0"/>
          </a:p>
        </p:txBody>
      </p:sp>
      <p:sp>
        <p:nvSpPr>
          <p:cNvPr id="53" name="圆角矩形 52"/>
          <p:cNvSpPr/>
          <p:nvPr/>
        </p:nvSpPr>
        <p:spPr>
          <a:xfrm>
            <a:off x="1261942" y="3680344"/>
            <a:ext cx="633738" cy="424717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00</a:t>
            </a:r>
            <a:endParaRPr lang="zh-CN" altLang="en-US" sz="2800" dirty="0"/>
          </a:p>
        </p:txBody>
      </p:sp>
      <p:sp>
        <p:nvSpPr>
          <p:cNvPr id="54" name="圆角矩形 53"/>
          <p:cNvSpPr/>
          <p:nvPr/>
        </p:nvSpPr>
        <p:spPr>
          <a:xfrm>
            <a:off x="1907212" y="3680343"/>
            <a:ext cx="658109" cy="424717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00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192883" y="315712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长度值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041323" y="314467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字节内容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燕尾形箭头 23"/>
          <p:cNvSpPr/>
          <p:nvPr/>
        </p:nvSpPr>
        <p:spPr>
          <a:xfrm rot="5400000">
            <a:off x="2310377" y="2358384"/>
            <a:ext cx="906795" cy="406771"/>
          </a:xfrm>
          <a:prstGeom prst="notchedRightArrow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燕尾形箭头 24"/>
          <p:cNvSpPr/>
          <p:nvPr/>
        </p:nvSpPr>
        <p:spPr>
          <a:xfrm rot="5400000">
            <a:off x="3631506" y="2358384"/>
            <a:ext cx="906795" cy="406771"/>
          </a:xfrm>
          <a:prstGeom prst="notchedRightArrow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18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90617" y="167989"/>
            <a:ext cx="4522573" cy="7876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对象类的实例化举例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93520" y="1065570"/>
            <a:ext cx="4016016" cy="2987446"/>
          </a:xfrm>
          <a:prstGeom prst="roundRect">
            <a:avLst>
              <a:gd name="adj" fmla="val 7199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57552" y="1618697"/>
            <a:ext cx="1008784" cy="3837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Int32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66336" y="109401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考题类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57552" y="2067617"/>
            <a:ext cx="1008784" cy="3837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Int32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57552" y="2544669"/>
            <a:ext cx="1008784" cy="3837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65721" y="3021721"/>
            <a:ext cx="1000615" cy="3837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65721" y="3498773"/>
            <a:ext cx="1000615" cy="38377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504963" y="1618697"/>
            <a:ext cx="1218539" cy="371163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iLeiXing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2504962" y="2073921"/>
            <a:ext cx="1218539" cy="371163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iTiNum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2504962" y="2542987"/>
            <a:ext cx="1218539" cy="371163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strTiMu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504962" y="3021721"/>
            <a:ext cx="1218539" cy="371163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strDaan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2504961" y="3495796"/>
            <a:ext cx="1218539" cy="371163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bmpPeiTu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13190" y="913695"/>
            <a:ext cx="49760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public </a:t>
            </a:r>
            <a:r>
              <a:rPr lang="zh-CN" altLang="en-US" dirty="0"/>
              <a:t>class KaoTi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public int iLeiXing;//题目类型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//</a:t>
            </a:r>
            <a:r>
              <a:rPr lang="zh-CN" altLang="en-US" dirty="0" smtClean="0"/>
              <a:t>1</a:t>
            </a:r>
            <a:r>
              <a:rPr lang="zh-CN" altLang="en-US" dirty="0"/>
              <a:t>.选择题 2.填空题 3.判断题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//</a:t>
            </a:r>
            <a:r>
              <a:rPr lang="zh-CN" altLang="en-US" dirty="0" smtClean="0"/>
              <a:t>4</a:t>
            </a:r>
            <a:r>
              <a:rPr lang="zh-CN" altLang="en-US" dirty="0"/>
              <a:t>.简述题 5.程序分析与设计</a:t>
            </a:r>
          </a:p>
          <a:p>
            <a:r>
              <a:rPr lang="zh-CN" altLang="en-US" dirty="0"/>
              <a:t>        public int iTiNum;//题目编号</a:t>
            </a:r>
          </a:p>
          <a:p>
            <a:r>
              <a:rPr lang="zh-CN" altLang="en-US" dirty="0"/>
              <a:t>        public string strTiMu;//题目</a:t>
            </a:r>
          </a:p>
          <a:p>
            <a:r>
              <a:rPr lang="zh-CN" altLang="en-US" dirty="0"/>
              <a:t>        public string strDaan;//答案</a:t>
            </a:r>
          </a:p>
          <a:p>
            <a:r>
              <a:rPr lang="zh-CN" altLang="en-US" dirty="0"/>
              <a:t>        public string strFuXi;//复习题</a:t>
            </a:r>
          </a:p>
          <a:p>
            <a:r>
              <a:rPr lang="zh-CN" altLang="en-US" dirty="0"/>
              <a:t>        public Bitmap bmpPeiTu;//配图</a:t>
            </a:r>
          </a:p>
          <a:p>
            <a:r>
              <a:rPr lang="zh-CN" alt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2174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70702" y="230659"/>
            <a:ext cx="8287265" cy="7876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序列化与反序列化对磁盘操作的优化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93125" y="1206805"/>
            <a:ext cx="8435546" cy="1198644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将多个少量的字节序列拼合在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MemoryStream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类上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减少读写次数，优化磁盘读写效率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8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446334723"/>
              </p:ext>
            </p:extLst>
          </p:nvPr>
        </p:nvGraphicFramePr>
        <p:xfrm>
          <a:off x="74433" y="1041679"/>
          <a:ext cx="8880734" cy="4323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109" y="127279"/>
            <a:ext cx="2648861" cy="71678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数据序列化</a:t>
            </a:r>
            <a:endParaRPr lang="zh-CN" altLang="en-US"/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17" y="0"/>
            <a:ext cx="5170098" cy="743967"/>
          </a:xfrm>
        </p:spPr>
      </p:pic>
    </p:spTree>
    <p:extLst>
      <p:ext uri="{BB962C8B-B14F-4D97-AF65-F5344CB8AC3E}">
        <p14:creationId xmlns:p14="http://schemas.microsoft.com/office/powerpoint/2010/main" val="31177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4" name="右大括号 3"/>
          <p:cNvSpPr/>
          <p:nvPr/>
        </p:nvSpPr>
        <p:spPr>
          <a:xfrm>
            <a:off x="2644722" y="3424955"/>
            <a:ext cx="353683" cy="1951005"/>
          </a:xfrm>
          <a:prstGeom prst="rightBrace">
            <a:avLst>
              <a:gd name="adj1" fmla="val 43116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97171" y="3338692"/>
            <a:ext cx="1817070" cy="365181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基础数据类型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92643" y="3919541"/>
            <a:ext cx="1817070" cy="365181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92643" y="4478820"/>
            <a:ext cx="1817070" cy="365181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位图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92643" y="5010780"/>
            <a:ext cx="1817070" cy="365181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128886" y="4254615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byte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821017" y="4254615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byte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4513148" y="4254615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byte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196653" y="4254455"/>
            <a:ext cx="682420" cy="274756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...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677334" y="1282308"/>
            <a:ext cx="5138580" cy="1758583"/>
          </a:xfrm>
          <a:prstGeom prst="roundRect">
            <a:avLst>
              <a:gd name="adj" fmla="val 8641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2998405" y="1937325"/>
            <a:ext cx="1206047" cy="356400"/>
          </a:xfrm>
          <a:prstGeom prst="roundRect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字节数组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燕尾形箭头 26"/>
          <p:cNvSpPr/>
          <p:nvPr/>
        </p:nvSpPr>
        <p:spPr>
          <a:xfrm>
            <a:off x="2391553" y="1980275"/>
            <a:ext cx="548904" cy="343464"/>
          </a:xfrm>
          <a:prstGeom prst="notchedRightArrow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521625" y="136333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67184" y="1469253"/>
            <a:ext cx="1138467" cy="350804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数据类型</a:t>
            </a:r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857034" y="1544805"/>
            <a:ext cx="1138467" cy="350804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数据类型</a:t>
            </a: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956307" y="1612457"/>
            <a:ext cx="1138467" cy="350804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91403" y="2219797"/>
            <a:ext cx="776377" cy="350804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对象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119033" y="2320440"/>
            <a:ext cx="776377" cy="350804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对象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284842" y="2402544"/>
            <a:ext cx="776377" cy="350804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流程图: 多文档 2"/>
          <p:cNvSpPr/>
          <p:nvPr/>
        </p:nvSpPr>
        <p:spPr>
          <a:xfrm>
            <a:off x="4617114" y="1338677"/>
            <a:ext cx="1060704" cy="758952"/>
          </a:xfrm>
          <a:prstGeom prst="flowChartMultidocumen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右大括号 32"/>
          <p:cNvSpPr/>
          <p:nvPr/>
        </p:nvSpPr>
        <p:spPr>
          <a:xfrm>
            <a:off x="2123131" y="1544805"/>
            <a:ext cx="240065" cy="1208543"/>
          </a:xfrm>
          <a:prstGeom prst="rightBrace">
            <a:avLst>
              <a:gd name="adj1" fmla="val 50393"/>
              <a:gd name="adj2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62" y="30241"/>
            <a:ext cx="3923246" cy="727494"/>
          </a:xfrm>
        </p:spPr>
        <p:txBody>
          <a:bodyPr/>
          <a:lstStyle/>
          <a:p>
            <a:pPr lvl="0"/>
            <a:r>
              <a:rPr lang="zh-CN" altLang="en-US" smtClean="0"/>
              <a:t>什么是数据</a:t>
            </a:r>
            <a:r>
              <a:rPr lang="zh-CN" altLang="en-US"/>
              <a:t>序列化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512" y="2202180"/>
            <a:ext cx="838711" cy="838711"/>
          </a:xfrm>
          <a:prstGeom prst="rect">
            <a:avLst/>
          </a:prstGeom>
        </p:spPr>
      </p:pic>
      <p:sp>
        <p:nvSpPr>
          <p:cNvPr id="35" name="右大括号 34"/>
          <p:cNvSpPr/>
          <p:nvPr/>
        </p:nvSpPr>
        <p:spPr>
          <a:xfrm flipH="1">
            <a:off x="4257144" y="1493358"/>
            <a:ext cx="302676" cy="1208543"/>
          </a:xfrm>
          <a:prstGeom prst="rightBrace">
            <a:avLst>
              <a:gd name="adj1" fmla="val 50393"/>
              <a:gd name="adj2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19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1674" y="6089475"/>
            <a:ext cx="2773232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smtClean="0"/>
              <a:t>Windows</a:t>
            </a:r>
            <a:r>
              <a:rPr lang="zh-CN" altLang="en-US" sz="1400" smtClean="0"/>
              <a:t>程序设计</a:t>
            </a:r>
            <a:r>
              <a:rPr lang="en-US" altLang="zh-CN" sz="1400" smtClean="0"/>
              <a:t>-via .net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677334" y="1282308"/>
            <a:ext cx="3989557" cy="1726235"/>
          </a:xfrm>
          <a:prstGeom prst="roundRect">
            <a:avLst>
              <a:gd name="adj" fmla="val 8641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燕尾形箭头 26"/>
          <p:cNvSpPr/>
          <p:nvPr/>
        </p:nvSpPr>
        <p:spPr>
          <a:xfrm>
            <a:off x="2391553" y="1980275"/>
            <a:ext cx="548904" cy="343464"/>
          </a:xfrm>
          <a:prstGeom prst="notchedRigh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350852" y="1378026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67184" y="1469253"/>
            <a:ext cx="1138467" cy="350804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数据类型</a:t>
            </a:r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857034" y="1544805"/>
            <a:ext cx="1138467" cy="350804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数据类型</a:t>
            </a: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956307" y="1612457"/>
            <a:ext cx="1138467" cy="350804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91403" y="2219797"/>
            <a:ext cx="776377" cy="350804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对象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119033" y="2320440"/>
            <a:ext cx="776377" cy="350804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对象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284842" y="2402544"/>
            <a:ext cx="776377" cy="350804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右大括号 32"/>
          <p:cNvSpPr/>
          <p:nvPr/>
        </p:nvSpPr>
        <p:spPr>
          <a:xfrm>
            <a:off x="2123131" y="1544805"/>
            <a:ext cx="240065" cy="1208543"/>
          </a:xfrm>
          <a:prstGeom prst="rightBrace">
            <a:avLst>
              <a:gd name="adj1" fmla="val 50393"/>
              <a:gd name="adj2" fmla="val 50000"/>
            </a:avLst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62" y="30241"/>
            <a:ext cx="2538860" cy="727494"/>
          </a:xfrm>
        </p:spPr>
        <p:txBody>
          <a:bodyPr/>
          <a:lstStyle/>
          <a:p>
            <a:pPr lvl="0"/>
            <a:r>
              <a:rPr lang="zh-CN" altLang="en-US" smtClean="0"/>
              <a:t>数据库系统</a:t>
            </a:r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3172421" y="1586975"/>
            <a:ext cx="1331016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67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004" y="337794"/>
            <a:ext cx="4854065" cy="727494"/>
          </a:xfrm>
        </p:spPr>
        <p:txBody>
          <a:bodyPr/>
          <a:lstStyle/>
          <a:p>
            <a:pPr lvl="0"/>
            <a:r>
              <a:rPr lang="zh-CN" altLang="en-US" smtClean="0"/>
              <a:t>为什么需要数据</a:t>
            </a:r>
            <a:r>
              <a:rPr lang="zh-CN" altLang="en-US"/>
              <a:t>序列化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526298" y="1306828"/>
            <a:ext cx="7772400" cy="3006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程序数据与对象有保存在磁盘的需求。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程序操作逻辑与程序分离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程序数据数量宏大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03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1643172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910183"/>
              </p:ext>
            </p:extLst>
          </p:nvPr>
        </p:nvGraphicFramePr>
        <p:xfrm>
          <a:off x="585518" y="1028717"/>
          <a:ext cx="7885621" cy="4137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8836"/>
                <a:gridCol w="1794294"/>
                <a:gridCol w="1949570"/>
                <a:gridCol w="1802921"/>
              </a:tblGrid>
              <a:tr h="5228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Unmanaged type in Wtypes.h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Unmanaged C language type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Managed class name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Description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485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BYTE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unsigned char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System.Byte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 bits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78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SHORT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short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System.Int16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16 bits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85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WORD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unsigned short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System.UInt16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16 bits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78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INT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int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System.Int32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32 bits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78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UINT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unsigned int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System.UInt32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32 bits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78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LONG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long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System.Int32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32 bits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78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BOOL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long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System.Int32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32 bits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85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DWORD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unsigned long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System.UInt32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32 bits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85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ULONG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unsigned long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System.UInt32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32 bits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78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FLOAT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Float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System.Single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32 bits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78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DOUBLE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Double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System.Double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64 bits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68" y="136333"/>
            <a:ext cx="3289540" cy="681231"/>
          </a:xfrm>
        </p:spPr>
        <p:txBody>
          <a:bodyPr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基础数据类型</a:t>
            </a:r>
          </a:p>
        </p:txBody>
      </p:sp>
    </p:spTree>
    <p:extLst>
      <p:ext uri="{BB962C8B-B14F-4D97-AF65-F5344CB8AC3E}">
        <p14:creationId xmlns:p14="http://schemas.microsoft.com/office/powerpoint/2010/main" val="2512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7269" y="6144879"/>
            <a:ext cx="2385043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67" y="136333"/>
            <a:ext cx="5886091" cy="681231"/>
          </a:xfrm>
        </p:spPr>
        <p:txBody>
          <a:bodyPr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数据类型的序列化方法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43875" y="887144"/>
            <a:ext cx="46818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800" dirty="0"/>
              <a:t>BitConverter. </a:t>
            </a:r>
            <a:r>
              <a:rPr lang="en-US" altLang="zh-CN" sz="2800" dirty="0" err="1" smtClean="0"/>
              <a:t>GetBytes</a:t>
            </a:r>
            <a:r>
              <a:rPr lang="zh-CN" altLang="en-US" sz="2800" dirty="0" smtClean="0"/>
              <a:t>方法</a:t>
            </a:r>
            <a:r>
              <a:rPr lang="en-US" altLang="zh-CN" sz="2800" dirty="0" smtClean="0"/>
              <a:t> </a:t>
            </a:r>
            <a:endParaRPr lang="en-US" altLang="zh-CN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933424"/>
              </p:ext>
            </p:extLst>
          </p:nvPr>
        </p:nvGraphicFramePr>
        <p:xfrm>
          <a:off x="614976" y="1479944"/>
          <a:ext cx="8621413" cy="44644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4750"/>
                <a:gridCol w="6086663"/>
              </a:tblGrid>
              <a:tr h="5228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36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  <a:endParaRPr lang="zh-CN" sz="3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36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返回值</a:t>
                      </a:r>
                      <a:endParaRPr lang="zh-CN" sz="3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480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smtClean="0"/>
                        <a:t>GetBytes(Boolean)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以字节数组的形式返回指定的布尔值。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9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smtClean="0"/>
                        <a:t>GetBytes(Char)</a:t>
                      </a:r>
                      <a:endParaRPr lang="zh-CN" alt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以字节数组的形式返回指定的 </a:t>
                      </a: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Unicode </a:t>
                      </a: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字符值。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99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smtClean="0"/>
                        <a:t>GetBytes(Double)</a:t>
                      </a:r>
                      <a:endParaRPr lang="zh-CN" alt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以字节数组的形式返回指定的双精度浮点值。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9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smtClean="0"/>
                        <a:t>GetBytes(Int16)</a:t>
                      </a:r>
                      <a:endParaRPr lang="zh-CN" alt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以字节数组的形式返回指定的 </a:t>
                      </a: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</a:t>
                      </a: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位有符号整数值。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95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smtClean="0"/>
                        <a:t>GetBytes(Int32)</a:t>
                      </a:r>
                      <a:endParaRPr lang="zh-CN" alt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以字节数组的形式返回指定的 </a:t>
                      </a: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 </a:t>
                      </a: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位有符号整数值。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9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smtClean="0"/>
                        <a:t>GetBytes(Int64)</a:t>
                      </a:r>
                      <a:endParaRPr lang="zh-CN" alt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以字节数组的形式返回指定的 </a:t>
                      </a: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 </a:t>
                      </a: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位有符号整数值。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36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smtClean="0"/>
                        <a:t>GetBytes(Single)</a:t>
                      </a:r>
                      <a:endParaRPr lang="zh-CN" alt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以字节数组的形式返回指定的单精度浮点值。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40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smtClean="0"/>
                        <a:t>GetBytes(UInt16)</a:t>
                      </a:r>
                      <a:endParaRPr lang="zh-CN" alt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以字节数组的形式返回指定的 </a:t>
                      </a: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</a:t>
                      </a: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位无符号整数值。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40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smtClean="0"/>
                        <a:t>GetBytes(UInt32)</a:t>
                      </a:r>
                      <a:endParaRPr lang="zh-CN" alt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以字节数组的形式返回指定的 </a:t>
                      </a: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 </a:t>
                      </a: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位无符号整数值。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36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smtClean="0"/>
                        <a:t>GetBytes(UInt64)</a:t>
                      </a:r>
                      <a:endParaRPr lang="zh-CN" alt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以字节数组的形式返回指定的 </a:t>
                      </a: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 </a:t>
                      </a: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位无符号整数值。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50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7269" y="6144879"/>
            <a:ext cx="2385043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68" y="136333"/>
            <a:ext cx="4316084" cy="681231"/>
          </a:xfrm>
        </p:spPr>
        <p:txBody>
          <a:bodyPr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字符串的序列化方法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43875" y="887144"/>
            <a:ext cx="46818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800" dirty="0"/>
              <a:t>BitConverter. </a:t>
            </a:r>
            <a:r>
              <a:rPr lang="en-US" altLang="zh-CN" sz="2800" dirty="0" err="1" smtClean="0"/>
              <a:t>GetBytes</a:t>
            </a:r>
            <a:r>
              <a:rPr lang="zh-CN" altLang="en-US" sz="2800" dirty="0" smtClean="0"/>
              <a:t>方法</a:t>
            </a:r>
            <a:r>
              <a:rPr lang="en-US" altLang="zh-CN" sz="2800" dirty="0" smtClean="0"/>
              <a:t> </a:t>
            </a:r>
            <a:endParaRPr lang="en-US" altLang="zh-CN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14976" y="1479944"/>
          <a:ext cx="8621413" cy="44644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4750"/>
                <a:gridCol w="6086663"/>
              </a:tblGrid>
              <a:tr h="5228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36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  <a:endParaRPr lang="zh-CN" sz="3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36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返回值</a:t>
                      </a:r>
                      <a:endParaRPr lang="zh-CN" sz="3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480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smtClean="0"/>
                        <a:t>GetBytes(Boolean)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以字节数组的形式返回指定的布尔值。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9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smtClean="0"/>
                        <a:t>GetBytes(Char)</a:t>
                      </a:r>
                      <a:endParaRPr lang="zh-CN" alt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以字节数组的形式返回指定的 </a:t>
                      </a: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Unicode </a:t>
                      </a: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字符值。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99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smtClean="0"/>
                        <a:t>GetBytes(Double)</a:t>
                      </a:r>
                      <a:endParaRPr lang="zh-CN" alt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以字节数组的形式返回指定的双精度浮点值。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9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smtClean="0"/>
                        <a:t>GetBytes(Int16)</a:t>
                      </a:r>
                      <a:endParaRPr lang="zh-CN" alt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以字节数组的形式返回指定的 </a:t>
                      </a: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</a:t>
                      </a: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位有符号整数值。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95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smtClean="0"/>
                        <a:t>GetBytes(Int32)</a:t>
                      </a:r>
                      <a:endParaRPr lang="zh-CN" alt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以字节数组的形式返回指定的 </a:t>
                      </a: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 </a:t>
                      </a: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位有符号整数值。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9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smtClean="0"/>
                        <a:t>GetBytes(Int64)</a:t>
                      </a:r>
                      <a:endParaRPr lang="zh-CN" alt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以字节数组的形式返回指定的 </a:t>
                      </a: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 </a:t>
                      </a: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位有符号整数值。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36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smtClean="0"/>
                        <a:t>GetBytes(Single)</a:t>
                      </a:r>
                      <a:endParaRPr lang="zh-CN" alt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以字节数组的形式返回指定的单精度浮点值。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40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smtClean="0"/>
                        <a:t>GetBytes(UInt16)</a:t>
                      </a:r>
                      <a:endParaRPr lang="zh-CN" alt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以字节数组的形式返回指定的 </a:t>
                      </a: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</a:t>
                      </a: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位无符号整数值。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40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smtClean="0"/>
                        <a:t>GetBytes(UInt32)</a:t>
                      </a:r>
                      <a:endParaRPr lang="zh-CN" alt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以字节数组的形式返回指定的 </a:t>
                      </a: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 </a:t>
                      </a: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位无符号整数值。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36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smtClean="0"/>
                        <a:t>GetBytes(UInt64)</a:t>
                      </a:r>
                      <a:endParaRPr lang="zh-CN" alt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以字节数组的形式返回指定的 </a:t>
                      </a: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 </a:t>
                      </a: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位无符号整数值。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45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92381" y="162557"/>
            <a:ext cx="5254404" cy="743218"/>
          </a:xfrm>
        </p:spPr>
        <p:txBody>
          <a:bodyPr/>
          <a:lstStyle/>
          <a:p>
            <a:pPr lvl="0"/>
            <a:r>
              <a:rPr lang="zh-CN" altLang="en-US"/>
              <a:t>数据序列化与数据库系统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1818" y="996310"/>
            <a:ext cx="6448644" cy="57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相同点：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数据的存在形式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780347"/>
              </p:ext>
            </p:extLst>
          </p:nvPr>
        </p:nvGraphicFramePr>
        <p:xfrm>
          <a:off x="852554" y="1926722"/>
          <a:ext cx="8299684" cy="3385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8514"/>
                <a:gridCol w="3118327"/>
                <a:gridCol w="3492843"/>
              </a:tblGrid>
              <a:tr h="6517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3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对比项</a:t>
                      </a:r>
                      <a:endParaRPr lang="zh-CN" sz="3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3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序列化</a:t>
                      </a:r>
                      <a:endParaRPr lang="zh-CN" sz="3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数据库系统</a:t>
                      </a:r>
                      <a:endParaRPr lang="zh-CN" sz="3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480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存储模式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文件、网络、内存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数据库系统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9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条件要求</a:t>
                      </a:r>
                      <a:endParaRPr lang="zh-CN" altLang="zh-CN" sz="2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简单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数据库产品实例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99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软件成本</a:t>
                      </a:r>
                      <a:endParaRPr lang="zh-CN" altLang="zh-CN" sz="2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低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数据库产品版权使用费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9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规范程度</a:t>
                      </a:r>
                      <a:endParaRPr lang="zh-CN" altLang="zh-CN" sz="2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变化多样，不统一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由</a:t>
                      </a:r>
                      <a:r>
                        <a:rPr lang="en-US" altLang="zh-CN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zh-CN" altLang="en-US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标准规定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95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数据使用方式</a:t>
                      </a:r>
                      <a:endParaRPr lang="zh-CN" altLang="zh-CN" sz="2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专属解析算法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数据库连接驱动包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9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数据自说明性</a:t>
                      </a:r>
                      <a:endParaRPr lang="zh-CN" altLang="zh-CN" sz="2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不具备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由</a:t>
                      </a:r>
                      <a:r>
                        <a:rPr lang="en-US" altLang="zh-CN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zh-CN" altLang="en-US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规范指定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36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通用性</a:t>
                      </a:r>
                      <a:endParaRPr lang="zh-CN" altLang="zh-CN" sz="2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专属应用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通用性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690" marR="546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49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3063</TotalTime>
  <Words>987</Words>
  <Application>Microsoft Office PowerPoint</Application>
  <PresentationFormat>宽屏</PresentationFormat>
  <Paragraphs>307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方正姚体</vt:lpstr>
      <vt:lpstr>华文新魏</vt:lpstr>
      <vt:lpstr>宋体</vt:lpstr>
      <vt:lpstr>微软雅黑</vt:lpstr>
      <vt:lpstr>Arial</vt:lpstr>
      <vt:lpstr>Calibri</vt:lpstr>
      <vt:lpstr>Tahoma</vt:lpstr>
      <vt:lpstr>Times New Roman</vt:lpstr>
      <vt:lpstr>Trebuchet MS</vt:lpstr>
      <vt:lpstr>Wingdings</vt:lpstr>
      <vt:lpstr>Wingdings 3</vt:lpstr>
      <vt:lpstr>平面</vt:lpstr>
      <vt:lpstr>数据序列化</vt:lpstr>
      <vt:lpstr>数据序列化</vt:lpstr>
      <vt:lpstr>什么是数据序列化</vt:lpstr>
      <vt:lpstr>数据库系统</vt:lpstr>
      <vt:lpstr>为什么需要数据序列化</vt:lpstr>
      <vt:lpstr>基础数据类型</vt:lpstr>
      <vt:lpstr>基础数据类型的序列化方法</vt:lpstr>
      <vt:lpstr>字符串的序列化方法</vt:lpstr>
      <vt:lpstr>数据序列化与数据库系统</vt:lpstr>
      <vt:lpstr>数据类型序列化方法分类</vt:lpstr>
      <vt:lpstr>BitConverter类的使用</vt:lpstr>
      <vt:lpstr>Encoding.UTF8类的使用</vt:lpstr>
      <vt:lpstr>Bitmap类的序列化方法</vt:lpstr>
      <vt:lpstr>Bitmap类的序列化方法</vt:lpstr>
      <vt:lpstr>其它类型数据（mp3）如何序列化？</vt:lpstr>
      <vt:lpstr>数据序列化与反序列化要考虑的因素</vt:lpstr>
      <vt:lpstr>数据序列化实际值:字符串</vt:lpstr>
      <vt:lpstr>对象类的实例化举例</vt:lpstr>
      <vt:lpstr>序列化与反序列化对磁盘操作的优化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keli</cp:lastModifiedBy>
  <cp:revision>338</cp:revision>
  <dcterms:created xsi:type="dcterms:W3CDTF">2014-12-05T07:09:50Z</dcterms:created>
  <dcterms:modified xsi:type="dcterms:W3CDTF">2017-03-11T00:41:12Z</dcterms:modified>
</cp:coreProperties>
</file>