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Lst>
  <p:notesMasterIdLst>
    <p:notesMasterId r:id="rId88"/>
  </p:notesMasterIdLst>
  <p:handoutMasterIdLst>
    <p:handoutMasterId r:id="rId89"/>
  </p:handoutMasterIdLst>
  <p:sldIdLst>
    <p:sldId id="460" r:id="rId10"/>
    <p:sldId id="468" r:id="rId11"/>
    <p:sldId id="469" r:id="rId12"/>
    <p:sldId id="471" r:id="rId13"/>
    <p:sldId id="472" r:id="rId14"/>
    <p:sldId id="473" r:id="rId15"/>
    <p:sldId id="474" r:id="rId16"/>
    <p:sldId id="475" r:id="rId17"/>
    <p:sldId id="365" r:id="rId18"/>
    <p:sldId id="419" r:id="rId19"/>
    <p:sldId id="476" r:id="rId20"/>
    <p:sldId id="261" r:id="rId21"/>
    <p:sldId id="477" r:id="rId22"/>
    <p:sldId id="428" r:id="rId23"/>
    <p:sldId id="478" r:id="rId24"/>
    <p:sldId id="328" r:id="rId25"/>
    <p:sldId id="479" r:id="rId26"/>
    <p:sldId id="480" r:id="rId27"/>
    <p:sldId id="267" r:id="rId28"/>
    <p:sldId id="376" r:id="rId29"/>
    <p:sldId id="500" r:id="rId30"/>
    <p:sldId id="369" r:id="rId31"/>
    <p:sldId id="481" r:id="rId32"/>
    <p:sldId id="482" r:id="rId33"/>
    <p:sldId id="276" r:id="rId34"/>
    <p:sldId id="483" r:id="rId35"/>
    <p:sldId id="277" r:id="rId36"/>
    <p:sldId id="279" r:id="rId37"/>
    <p:sldId id="280" r:id="rId38"/>
    <p:sldId id="329" r:id="rId39"/>
    <p:sldId id="396" r:id="rId40"/>
    <p:sldId id="330" r:id="rId41"/>
    <p:sldId id="501" r:id="rId42"/>
    <p:sldId id="502" r:id="rId43"/>
    <p:sldId id="332" r:id="rId44"/>
    <p:sldId id="490" r:id="rId45"/>
    <p:sldId id="491" r:id="rId46"/>
    <p:sldId id="288" r:id="rId47"/>
    <p:sldId id="289" r:id="rId48"/>
    <p:sldId id="492" r:id="rId49"/>
    <p:sldId id="493" r:id="rId50"/>
    <p:sldId id="494" r:id="rId51"/>
    <p:sldId id="432" r:id="rId52"/>
    <p:sldId id="489" r:id="rId53"/>
    <p:sldId id="495" r:id="rId54"/>
    <p:sldId id="496" r:id="rId55"/>
    <p:sldId id="497" r:id="rId56"/>
    <p:sldId id="438" r:id="rId57"/>
    <p:sldId id="498" r:id="rId58"/>
    <p:sldId id="440" r:id="rId59"/>
    <p:sldId id="441" r:id="rId60"/>
    <p:sldId id="486" r:id="rId61"/>
    <p:sldId id="443" r:id="rId62"/>
    <p:sldId id="487" r:id="rId63"/>
    <p:sldId id="445" r:id="rId64"/>
    <p:sldId id="446" r:id="rId65"/>
    <p:sldId id="447" r:id="rId66"/>
    <p:sldId id="448" r:id="rId67"/>
    <p:sldId id="449" r:id="rId68"/>
    <p:sldId id="450" r:id="rId69"/>
    <p:sldId id="451" r:id="rId70"/>
    <p:sldId id="452" r:id="rId71"/>
    <p:sldId id="453" r:id="rId72"/>
    <p:sldId id="484" r:id="rId73"/>
    <p:sldId id="455" r:id="rId74"/>
    <p:sldId id="456" r:id="rId75"/>
    <p:sldId id="457" r:id="rId76"/>
    <p:sldId id="461" r:id="rId77"/>
    <p:sldId id="485" r:id="rId78"/>
    <p:sldId id="463" r:id="rId79"/>
    <p:sldId id="458" r:id="rId80"/>
    <p:sldId id="464" r:id="rId81"/>
    <p:sldId id="465" r:id="rId82"/>
    <p:sldId id="459" r:id="rId83"/>
    <p:sldId id="503" r:id="rId84"/>
    <p:sldId id="466" r:id="rId85"/>
    <p:sldId id="467" r:id="rId86"/>
    <p:sldId id="499" r:id="rId87"/>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4">
          <p15:clr>
            <a:srgbClr val="A4A3A4"/>
          </p15:clr>
        </p15:guide>
        <p15:guide id="2" pos="29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00FF"/>
    <a:srgbClr val="DBDCDD"/>
    <a:srgbClr val="C9CBCD"/>
    <a:srgbClr val="CADB25"/>
    <a:srgbClr val="006699"/>
    <a:srgbClr val="00009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p:cViewPr varScale="1">
        <p:scale>
          <a:sx n="110" d="100"/>
          <a:sy n="110" d="100"/>
        </p:scale>
        <p:origin x="966" y="96"/>
      </p:cViewPr>
      <p:guideLst>
        <p:guide orient="horz" pos="2184"/>
        <p:guide pos="2900"/>
      </p:guideLst>
    </p:cSldViewPr>
  </p:slideViewPr>
  <p:notesTextViewPr>
    <p:cViewPr>
      <p:scale>
        <a:sx n="100" d="100"/>
        <a:sy n="100" d="100"/>
      </p:scale>
      <p:origin x="0" y="0"/>
    </p:cViewPr>
  </p:notesTextViewPr>
  <p:notesViewPr>
    <p:cSldViewPr>
      <p:cViewPr varScale="1">
        <p:scale>
          <a:sx n="58" d="100"/>
          <a:sy n="58" d="100"/>
        </p:scale>
        <p:origin x="-143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slide" Target="slides/slide75.xml"/><Relationship Id="rId89"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presProps" Target="presProp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zh-CN" altLang="en-US"/>
          </a:p>
        </p:txBody>
      </p:sp>
      <p:sp>
        <p:nvSpPr>
          <p:cNvPr id="1105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1105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1105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C42FD981-2B95-414B-A539-8BC962C7D94A}"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135AB31-94AC-4340-AA1C-5687C12FC4DA}" type="slidenum">
              <a:rPr lang="zh-CN"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p:sp>
      <p:sp>
        <p:nvSpPr>
          <p:cNvPr id="17411" name="Rectangle 3"/>
          <p:cNvSpPr>
            <a:spLocks noGrp="1" noChangeArrowheads="1"/>
          </p:cNvSpPr>
          <p:nvPr>
            <p:ph type="body" idx="1"/>
          </p:nvPr>
        </p:nvSpPr>
        <p:spPr/>
        <p:txBody>
          <a:bodyPr/>
          <a:lstStyle/>
          <a:p>
            <a:r>
              <a:rPr lang="zh-CN" altLang="zh-CN"/>
              <a:t>有效性：</a:t>
            </a:r>
          </a:p>
          <a:p>
            <a:pPr lvl="1"/>
            <a:r>
              <a:rPr lang="zh-CN" altLang="zh-CN">
                <a:solidFill>
                  <a:srgbClr val="9900CC"/>
                </a:solidFill>
              </a:rPr>
              <a:t>提高系统资源的利用率和系统的吞吐量。</a:t>
            </a:r>
          </a:p>
          <a:p>
            <a:r>
              <a:rPr lang="zh-CN" altLang="zh-CN"/>
              <a:t>方便性：</a:t>
            </a:r>
          </a:p>
          <a:p>
            <a:pPr lvl="1"/>
            <a:r>
              <a:rPr lang="zh-CN" altLang="zh-CN">
                <a:solidFill>
                  <a:srgbClr val="9900CC"/>
                </a:solidFill>
              </a:rPr>
              <a:t>提供用户与计算机之间的接口，使计算机更易于使用。</a:t>
            </a:r>
          </a:p>
          <a:p>
            <a:r>
              <a:rPr lang="zh-CN" altLang="zh-CN"/>
              <a:t>可扩充性：</a:t>
            </a:r>
          </a:p>
          <a:p>
            <a:pPr lvl="1"/>
            <a:r>
              <a:rPr lang="zh-CN" altLang="zh-CN">
                <a:solidFill>
                  <a:srgbClr val="9900CC"/>
                </a:solidFill>
              </a:rPr>
              <a:t>适应计算机硬件、体系结构以及应用发展的要求。</a:t>
            </a:r>
          </a:p>
          <a:p>
            <a:r>
              <a:rPr lang="zh-CN" altLang="zh-CN"/>
              <a:t>开放性：</a:t>
            </a:r>
          </a:p>
          <a:p>
            <a:pPr lvl="1"/>
            <a:r>
              <a:rPr lang="zh-CN" altLang="zh-CN">
                <a:solidFill>
                  <a:srgbClr val="9900CC"/>
                </a:solidFill>
              </a:rPr>
              <a:t>遵循开放互联国际标准，提供统一开放环境。</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p:txBody>
          <a:bodyPr/>
          <a:lstStyle/>
          <a:p>
            <a:r>
              <a:rPr lang="zh-CN" altLang="zh-CN"/>
              <a:t>单道： </a:t>
            </a:r>
            <a:r>
              <a:rPr lang="en-US" altLang="zh-CN"/>
              <a:t>CPU</a:t>
            </a:r>
            <a:r>
              <a:rPr lang="zh-CN" altLang="zh-CN"/>
              <a:t>利用率:(10+15+10+10)/85=53％ 作业平均周转时间:(50+35)/2=42.5 吞吐量: 2/85=0.0235</a:t>
            </a:r>
            <a:endParaRPr lang="en-US" altLang="zh-CN"/>
          </a:p>
          <a:p>
            <a:r>
              <a:rPr lang="zh-CN" altLang="zh-CN"/>
              <a:t>多道：</a:t>
            </a:r>
            <a:r>
              <a:rPr lang="en-US" altLang="zh-CN"/>
              <a:t>CPU</a:t>
            </a:r>
            <a:r>
              <a:rPr lang="zh-CN" altLang="zh-CN"/>
              <a:t>利用率:(10+15+10+10)/50=90％？ 作业平均周转时间:(50+40)/2=45 吞吐量: 2/50 =0.04</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p:txBody>
          <a:bodyPr/>
          <a:lstStyle/>
          <a:p>
            <a:r>
              <a:rPr lang="zh-CN" altLang="zh-CN"/>
              <a:t>操作系统形成</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p:txBody>
          <a:bodyPr/>
          <a:lstStyle/>
          <a:p>
            <a:r>
              <a:rPr lang="zh-CN" altLang="zh-CN"/>
              <a:t>计算机网络源于计算机与通信技术的结合, 近二十年来, 从单机与终端之间的远程通信, 到今天全世界成千上万台计算机联网工作, 计算机网络的应用已十分广泛。联网操作系统至少应具有以下管理功能：1）网上资源管理功能。计算机网络的主要目的之一是共享资源，网络操作系统应实现网上资滚源的共享, 管理用户应用程序对资源的访问, 保证信息资源的安全性和一致性。2）数据通信管理功能。计算机联网后, 站点之间可以互相传送数据, 进行通信, 通过通信软件, 按照通信协议的规定, 完成网络上计算机之间的信息传送。3）网络管理功能。包括: 故障管理、安全管理、性能管理、记帐管理和配置管理。</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p:txBody>
          <a:bodyPr/>
          <a:lstStyle/>
          <a:p>
            <a:pPr algn="just"/>
            <a:r>
              <a:rPr lang="zh-CN" altLang="zh-CN">
                <a:solidFill>
                  <a:srgbClr val="9900CC"/>
                </a:solidFill>
              </a:rPr>
              <a:t>作业调度：从后备作业队列中按照一定的原则，选择若干作业进入内存。</a:t>
            </a:r>
          </a:p>
          <a:p>
            <a:pPr algn="just"/>
            <a:r>
              <a:rPr lang="zh-CN" altLang="zh-CN">
                <a:solidFill>
                  <a:srgbClr val="9900CC"/>
                </a:solidFill>
              </a:rPr>
              <a:t>进程调度：决定哪个进程获得处理机。</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DB332CAC-BFEE-4982-86DE-91A548DFA23C}" type="slidenum">
              <a:rPr lang="en-US" altLang="zh-CN"/>
              <a:pPr/>
              <a:t>‹#›</a:t>
            </a:fld>
            <a:endParaRPr lang="en-US" altLang="zh-CN"/>
          </a:p>
        </p:txBody>
      </p:sp>
    </p:spTree>
    <p:extLst>
      <p:ext uri="{BB962C8B-B14F-4D97-AF65-F5344CB8AC3E}">
        <p14:creationId xmlns:p14="http://schemas.microsoft.com/office/powerpoint/2010/main" val="193326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9FADBCD6-DEFD-4B60-8A62-523B920BFEEC}" type="slidenum">
              <a:rPr lang="en-US" altLang="zh-CN"/>
              <a:pPr/>
              <a:t>‹#›</a:t>
            </a:fld>
            <a:endParaRPr lang="en-US" altLang="zh-CN"/>
          </a:p>
        </p:txBody>
      </p:sp>
    </p:spTree>
    <p:extLst>
      <p:ext uri="{BB962C8B-B14F-4D97-AF65-F5344CB8AC3E}">
        <p14:creationId xmlns:p14="http://schemas.microsoft.com/office/powerpoint/2010/main" val="354799180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0C4F789-6603-4D2E-9696-117B6D531827}" type="slidenum">
              <a:rPr lang="en-US" altLang="zh-CN"/>
              <a:pPr/>
              <a:t>‹#›</a:t>
            </a:fld>
            <a:endParaRPr lang="en-US" altLang="zh-CN"/>
          </a:p>
        </p:txBody>
      </p:sp>
    </p:spTree>
    <p:extLst>
      <p:ext uri="{BB962C8B-B14F-4D97-AF65-F5344CB8AC3E}">
        <p14:creationId xmlns:p14="http://schemas.microsoft.com/office/powerpoint/2010/main" val="239259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B473DEF0-CB31-4903-9E6D-A87D47697694}" type="slidenum">
              <a:rPr lang="en-US" altLang="zh-CN"/>
              <a:pPr/>
              <a:t>‹#›</a:t>
            </a:fld>
            <a:endParaRPr lang="en-US" altLang="zh-CN"/>
          </a:p>
        </p:txBody>
      </p:sp>
    </p:spTree>
    <p:extLst>
      <p:ext uri="{BB962C8B-B14F-4D97-AF65-F5344CB8AC3E}">
        <p14:creationId xmlns:p14="http://schemas.microsoft.com/office/powerpoint/2010/main" val="3613942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C118693A-FB01-4F77-B2A8-EE45D626E480}" type="slidenum">
              <a:rPr lang="en-US" altLang="zh-CN"/>
              <a:pPr/>
              <a:t>‹#›</a:t>
            </a:fld>
            <a:endParaRPr lang="en-US" altLang="zh-CN"/>
          </a:p>
        </p:txBody>
      </p:sp>
    </p:spTree>
    <p:extLst>
      <p:ext uri="{BB962C8B-B14F-4D97-AF65-F5344CB8AC3E}">
        <p14:creationId xmlns:p14="http://schemas.microsoft.com/office/powerpoint/2010/main" val="1780727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D7CED2FC-EF2E-4F6A-A4F6-02D261841D54}" type="slidenum">
              <a:rPr lang="en-US" altLang="zh-CN"/>
              <a:pPr/>
              <a:t>‹#›</a:t>
            </a:fld>
            <a:endParaRPr lang="en-US" altLang="zh-CN"/>
          </a:p>
        </p:txBody>
      </p:sp>
    </p:spTree>
    <p:extLst>
      <p:ext uri="{BB962C8B-B14F-4D97-AF65-F5344CB8AC3E}">
        <p14:creationId xmlns:p14="http://schemas.microsoft.com/office/powerpoint/2010/main" val="2256840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7D0E804A-6342-4B42-B610-F5412DB3F3E6}" type="slidenum">
              <a:rPr lang="en-US" altLang="zh-CN"/>
              <a:pPr/>
              <a:t>‹#›</a:t>
            </a:fld>
            <a:endParaRPr lang="en-US" altLang="zh-CN"/>
          </a:p>
        </p:txBody>
      </p:sp>
    </p:spTree>
    <p:extLst>
      <p:ext uri="{BB962C8B-B14F-4D97-AF65-F5344CB8AC3E}">
        <p14:creationId xmlns:p14="http://schemas.microsoft.com/office/powerpoint/2010/main" val="2739036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3F2EF0F7-6FA9-4637-9B0C-D95B15A784A8}" type="slidenum">
              <a:rPr lang="en-US" altLang="zh-CN"/>
              <a:pPr/>
              <a:t>‹#›</a:t>
            </a:fld>
            <a:endParaRPr lang="en-US" altLang="zh-CN"/>
          </a:p>
        </p:txBody>
      </p:sp>
    </p:spTree>
    <p:extLst>
      <p:ext uri="{BB962C8B-B14F-4D97-AF65-F5344CB8AC3E}">
        <p14:creationId xmlns:p14="http://schemas.microsoft.com/office/powerpoint/2010/main" val="1746648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739273EE-46F8-4800-A1E8-9B14F9B9868C}" type="slidenum">
              <a:rPr lang="en-US" altLang="zh-CN"/>
              <a:pPr/>
              <a:t>‹#›</a:t>
            </a:fld>
            <a:endParaRPr lang="en-US" altLang="zh-CN"/>
          </a:p>
        </p:txBody>
      </p:sp>
    </p:spTree>
    <p:extLst>
      <p:ext uri="{BB962C8B-B14F-4D97-AF65-F5344CB8AC3E}">
        <p14:creationId xmlns:p14="http://schemas.microsoft.com/office/powerpoint/2010/main" val="3588845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44932D96-2EB4-499D-A5E6-98018A203E2A}" type="slidenum">
              <a:rPr lang="en-US" altLang="zh-CN"/>
              <a:pPr/>
              <a:t>‹#›</a:t>
            </a:fld>
            <a:endParaRPr lang="en-US" altLang="zh-CN"/>
          </a:p>
        </p:txBody>
      </p:sp>
    </p:spTree>
    <p:extLst>
      <p:ext uri="{BB962C8B-B14F-4D97-AF65-F5344CB8AC3E}">
        <p14:creationId xmlns:p14="http://schemas.microsoft.com/office/powerpoint/2010/main" val="2736452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C6B04768-BAE6-49B5-B55B-4A70B21BEF47}" type="slidenum">
              <a:rPr lang="en-US" altLang="zh-CN"/>
              <a:pPr/>
              <a:t>‹#›</a:t>
            </a:fld>
            <a:endParaRPr lang="en-US" altLang="zh-CN"/>
          </a:p>
        </p:txBody>
      </p:sp>
    </p:spTree>
    <p:extLst>
      <p:ext uri="{BB962C8B-B14F-4D97-AF65-F5344CB8AC3E}">
        <p14:creationId xmlns:p14="http://schemas.microsoft.com/office/powerpoint/2010/main" val="29683262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902C060B-E7D4-4374-9CD3-9C75E3F6BEF8}" type="slidenum">
              <a:rPr lang="en-US" altLang="zh-CN"/>
              <a:pPr/>
              <a:t>‹#›</a:t>
            </a:fld>
            <a:endParaRPr lang="en-US" altLang="zh-CN"/>
          </a:p>
        </p:txBody>
      </p:sp>
    </p:spTree>
    <p:extLst>
      <p:ext uri="{BB962C8B-B14F-4D97-AF65-F5344CB8AC3E}">
        <p14:creationId xmlns:p14="http://schemas.microsoft.com/office/powerpoint/2010/main" val="367127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D29C7066-E003-45B6-9BB0-9BB2FAD9E6CF}" type="slidenum">
              <a:rPr lang="en-US" altLang="zh-CN"/>
              <a:pPr/>
              <a:t>‹#›</a:t>
            </a:fld>
            <a:endParaRPr lang="en-US" altLang="zh-CN"/>
          </a:p>
        </p:txBody>
      </p:sp>
    </p:spTree>
    <p:extLst>
      <p:ext uri="{BB962C8B-B14F-4D97-AF65-F5344CB8AC3E}">
        <p14:creationId xmlns:p14="http://schemas.microsoft.com/office/powerpoint/2010/main" val="9649380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6C93734C-3398-4426-A9C5-911FFD340E7D}" type="slidenum">
              <a:rPr lang="en-US" altLang="zh-CN"/>
              <a:pPr/>
              <a:t>‹#›</a:t>
            </a:fld>
            <a:endParaRPr lang="en-US" altLang="zh-CN"/>
          </a:p>
        </p:txBody>
      </p:sp>
    </p:spTree>
    <p:extLst>
      <p:ext uri="{BB962C8B-B14F-4D97-AF65-F5344CB8AC3E}">
        <p14:creationId xmlns:p14="http://schemas.microsoft.com/office/powerpoint/2010/main" val="37417753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AEFAE99B-7621-4431-8896-4D60D5760E9F}" type="slidenum">
              <a:rPr lang="en-US" altLang="zh-CN"/>
              <a:pPr/>
              <a:t>‹#›</a:t>
            </a:fld>
            <a:endParaRPr lang="en-US" altLang="zh-CN"/>
          </a:p>
        </p:txBody>
      </p:sp>
    </p:spTree>
    <p:extLst>
      <p:ext uri="{BB962C8B-B14F-4D97-AF65-F5344CB8AC3E}">
        <p14:creationId xmlns:p14="http://schemas.microsoft.com/office/powerpoint/2010/main" val="33942710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6D2CABC8-8EFE-42EB-892B-94CEAA1B1865}" type="slidenum">
              <a:rPr lang="en-US" altLang="zh-CN"/>
              <a:pPr/>
              <a:t>‹#›</a:t>
            </a:fld>
            <a:endParaRPr lang="en-US" altLang="zh-CN"/>
          </a:p>
        </p:txBody>
      </p:sp>
    </p:spTree>
    <p:extLst>
      <p:ext uri="{BB962C8B-B14F-4D97-AF65-F5344CB8AC3E}">
        <p14:creationId xmlns:p14="http://schemas.microsoft.com/office/powerpoint/2010/main" val="452317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054C3B2B-F409-44BF-8AFB-73B3D3D04C05}"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4123813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F340341C-FE72-47AA-B07A-8D69F472422A}"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7919274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C601812B-1D4E-4EFB-BB96-F57EAE46D3C8}"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216815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灯片编号占位符 5"/>
          <p:cNvSpPr>
            <a:spLocks noGrp="1"/>
          </p:cNvSpPr>
          <p:nvPr>
            <p:ph type="sldNum" sz="quarter" idx="11"/>
          </p:nvPr>
        </p:nvSpPr>
        <p:spPr/>
        <p:txBody>
          <a:bodyPr/>
          <a:lstStyle>
            <a:lvl1pPr>
              <a:defRPr/>
            </a:lvl1pPr>
          </a:lstStyle>
          <a:p>
            <a:fld id="{083FEE57-A0BA-490F-8130-FF2848A98B70}"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737518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灯片编号占位符 7"/>
          <p:cNvSpPr>
            <a:spLocks noGrp="1"/>
          </p:cNvSpPr>
          <p:nvPr>
            <p:ph type="sldNum" sz="quarter" idx="11"/>
          </p:nvPr>
        </p:nvSpPr>
        <p:spPr/>
        <p:txBody>
          <a:bodyPr/>
          <a:lstStyle>
            <a:lvl1pPr>
              <a:defRPr/>
            </a:lvl1pPr>
          </a:lstStyle>
          <a:p>
            <a:fld id="{5B36D03B-25DF-46B4-86CC-0FA5998A7AC2}" type="slidenum">
              <a:rPr lang="en-US" altLang="zh-CN"/>
              <a:pPr/>
              <a:t>‹#›</a:t>
            </a:fld>
            <a:endParaRPr lang="en-US" altLang="zh-CN"/>
          </a:p>
        </p:txBody>
      </p:sp>
      <p:sp>
        <p:nvSpPr>
          <p:cNvPr id="9" name="页脚占位符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816594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灯片编号占位符 3"/>
          <p:cNvSpPr>
            <a:spLocks noGrp="1"/>
          </p:cNvSpPr>
          <p:nvPr>
            <p:ph type="sldNum" sz="quarter" idx="11"/>
          </p:nvPr>
        </p:nvSpPr>
        <p:spPr/>
        <p:txBody>
          <a:bodyPr/>
          <a:lstStyle>
            <a:lvl1pPr>
              <a:defRPr/>
            </a:lvl1pPr>
          </a:lstStyle>
          <a:p>
            <a:fld id="{DA49899A-34B9-429D-B130-EE7667C91AE1}" type="slidenum">
              <a:rPr lang="en-US" altLang="zh-CN"/>
              <a:pPr/>
              <a:t>‹#›</a:t>
            </a:fld>
            <a:endParaRPr lang="en-US" altLang="zh-CN"/>
          </a:p>
        </p:txBody>
      </p:sp>
      <p:sp>
        <p:nvSpPr>
          <p:cNvPr id="5" name="页脚占位符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481777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灯片编号占位符 2"/>
          <p:cNvSpPr>
            <a:spLocks noGrp="1"/>
          </p:cNvSpPr>
          <p:nvPr>
            <p:ph type="sldNum" sz="quarter" idx="11"/>
          </p:nvPr>
        </p:nvSpPr>
        <p:spPr/>
        <p:txBody>
          <a:bodyPr/>
          <a:lstStyle>
            <a:lvl1pPr>
              <a:defRPr/>
            </a:lvl1pPr>
          </a:lstStyle>
          <a:p>
            <a:fld id="{C584466B-1EF4-4051-B243-D712FE0A48B8}" type="slidenum">
              <a:rPr lang="en-US" altLang="zh-CN"/>
              <a:pPr/>
              <a:t>‹#›</a:t>
            </a:fld>
            <a:endParaRPr lang="en-US" altLang="zh-CN"/>
          </a:p>
        </p:txBody>
      </p:sp>
      <p:sp>
        <p:nvSpPr>
          <p:cNvPr id="4" name="页脚占位符 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09869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A8865FD-ABB3-4F83-A97E-C8EDA7B04E2D}" type="slidenum">
              <a:rPr lang="en-US" altLang="zh-CN"/>
              <a:pPr/>
              <a:t>‹#›</a:t>
            </a:fld>
            <a:endParaRPr lang="en-US" altLang="zh-CN"/>
          </a:p>
        </p:txBody>
      </p:sp>
    </p:spTree>
    <p:extLst>
      <p:ext uri="{BB962C8B-B14F-4D97-AF65-F5344CB8AC3E}">
        <p14:creationId xmlns:p14="http://schemas.microsoft.com/office/powerpoint/2010/main" val="5946515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灯片编号占位符 5"/>
          <p:cNvSpPr>
            <a:spLocks noGrp="1"/>
          </p:cNvSpPr>
          <p:nvPr>
            <p:ph type="sldNum" sz="quarter" idx="11"/>
          </p:nvPr>
        </p:nvSpPr>
        <p:spPr/>
        <p:txBody>
          <a:bodyPr/>
          <a:lstStyle>
            <a:lvl1pPr>
              <a:defRPr/>
            </a:lvl1pPr>
          </a:lstStyle>
          <a:p>
            <a:fld id="{3DBB24B7-08FC-48B3-88DD-7AE27E554B04}"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695708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灯片编号占位符 5"/>
          <p:cNvSpPr>
            <a:spLocks noGrp="1"/>
          </p:cNvSpPr>
          <p:nvPr>
            <p:ph type="sldNum" sz="quarter" idx="11"/>
          </p:nvPr>
        </p:nvSpPr>
        <p:spPr/>
        <p:txBody>
          <a:bodyPr/>
          <a:lstStyle>
            <a:lvl1pPr>
              <a:defRPr/>
            </a:lvl1pPr>
          </a:lstStyle>
          <a:p>
            <a:fld id="{BF614B4F-029B-4815-BD40-1AD6DC98B804}"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716980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3EE27ED7-F43A-43BA-8D5D-35BD77AF11E8}"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5279861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749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260350"/>
            <a:ext cx="6019800" cy="57499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BB430F5E-79C4-41E3-BDD4-EE053410EB4D}"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0472492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727825" y="6408738"/>
            <a:ext cx="1919288" cy="365125"/>
          </a:xfrm>
        </p:spPr>
        <p:txBody>
          <a:bodyPr/>
          <a:lstStyle>
            <a:lvl1pPr>
              <a:defRPr/>
            </a:lvl1pPr>
          </a:lstStyle>
          <a:p>
            <a:pPr>
              <a:defRPr/>
            </a:pPr>
            <a:endParaRPr lang="en-US"/>
          </a:p>
        </p:txBody>
      </p:sp>
      <p:sp>
        <p:nvSpPr>
          <p:cNvPr id="6" name="灯片编号占位符 5"/>
          <p:cNvSpPr>
            <a:spLocks noGrp="1"/>
          </p:cNvSpPr>
          <p:nvPr>
            <p:ph type="sldNum" sz="quarter" idx="11"/>
          </p:nvPr>
        </p:nvSpPr>
        <p:spPr>
          <a:xfrm>
            <a:off x="8647113" y="6408738"/>
            <a:ext cx="366712" cy="365125"/>
          </a:xfrm>
        </p:spPr>
        <p:txBody>
          <a:bodyPr/>
          <a:lstStyle>
            <a:lvl1pPr>
              <a:defRPr/>
            </a:lvl1pPr>
          </a:lstStyle>
          <a:p>
            <a:fld id="{ED37D4D6-3D47-4847-954E-860606FE0C54}" type="slidenum">
              <a:rPr lang="en-US" altLang="zh-CN"/>
              <a:pPr/>
              <a:t>‹#›</a:t>
            </a:fld>
            <a:endParaRPr lang="en-US" altLang="zh-CN"/>
          </a:p>
        </p:txBody>
      </p:sp>
      <p:sp>
        <p:nvSpPr>
          <p:cNvPr id="7" name="页脚占位符 6"/>
          <p:cNvSpPr>
            <a:spLocks noGrp="1"/>
          </p:cNvSpPr>
          <p:nvPr>
            <p:ph type="ftr" sz="quarter" idx="12"/>
          </p:nvPr>
        </p:nvSpPr>
        <p:spPr>
          <a:xfrm>
            <a:off x="4379913" y="6408738"/>
            <a:ext cx="2351087" cy="365125"/>
          </a:xfrm>
        </p:spPr>
        <p:txBody>
          <a:bodyPr/>
          <a:lstStyle>
            <a:lvl1pPr>
              <a:defRPr/>
            </a:lvl1pPr>
          </a:lstStyle>
          <a:p>
            <a:pPr>
              <a:defRPr/>
            </a:pPr>
            <a:endParaRPr lang="en-US"/>
          </a:p>
        </p:txBody>
      </p:sp>
    </p:spTree>
    <p:extLst>
      <p:ext uri="{BB962C8B-B14F-4D97-AF65-F5344CB8AC3E}">
        <p14:creationId xmlns:p14="http://schemas.microsoft.com/office/powerpoint/2010/main" val="23264287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44A917B1-09E3-4A14-A0F3-BEA41EA5015D}" type="slidenum">
              <a:rPr lang="en-US" altLang="zh-CN"/>
              <a:pPr/>
              <a:t>‹#›</a:t>
            </a:fld>
            <a:endParaRPr lang="en-US" altLang="zh-CN"/>
          </a:p>
        </p:txBody>
      </p:sp>
    </p:spTree>
    <p:extLst>
      <p:ext uri="{BB962C8B-B14F-4D97-AF65-F5344CB8AC3E}">
        <p14:creationId xmlns:p14="http://schemas.microsoft.com/office/powerpoint/2010/main" val="12391610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D4BF2288-99C3-4C97-9D22-18ACDB62EF8B}" type="slidenum">
              <a:rPr lang="en-US" altLang="zh-CN"/>
              <a:pPr/>
              <a:t>‹#›</a:t>
            </a:fld>
            <a:endParaRPr lang="en-US" altLang="zh-CN"/>
          </a:p>
        </p:txBody>
      </p:sp>
    </p:spTree>
    <p:extLst>
      <p:ext uri="{BB962C8B-B14F-4D97-AF65-F5344CB8AC3E}">
        <p14:creationId xmlns:p14="http://schemas.microsoft.com/office/powerpoint/2010/main" val="5557439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ABC18543-7FB2-4EC2-8965-3694226478BC}" type="slidenum">
              <a:rPr lang="en-US" altLang="zh-CN"/>
              <a:pPr/>
              <a:t>‹#›</a:t>
            </a:fld>
            <a:endParaRPr lang="en-US" altLang="zh-CN"/>
          </a:p>
        </p:txBody>
      </p:sp>
    </p:spTree>
    <p:extLst>
      <p:ext uri="{BB962C8B-B14F-4D97-AF65-F5344CB8AC3E}">
        <p14:creationId xmlns:p14="http://schemas.microsoft.com/office/powerpoint/2010/main" val="34353434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94B589D3-768D-4D95-9ABD-8026D5F56E38}" type="slidenum">
              <a:rPr lang="en-US" altLang="zh-CN"/>
              <a:pPr/>
              <a:t>‹#›</a:t>
            </a:fld>
            <a:endParaRPr lang="en-US" altLang="zh-CN"/>
          </a:p>
        </p:txBody>
      </p:sp>
    </p:spTree>
    <p:extLst>
      <p:ext uri="{BB962C8B-B14F-4D97-AF65-F5344CB8AC3E}">
        <p14:creationId xmlns:p14="http://schemas.microsoft.com/office/powerpoint/2010/main" val="14306506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73022008-A335-486F-86EC-3E60AE980FAD}" type="slidenum">
              <a:rPr lang="en-US" altLang="zh-CN"/>
              <a:pPr/>
              <a:t>‹#›</a:t>
            </a:fld>
            <a:endParaRPr lang="en-US" altLang="zh-CN"/>
          </a:p>
        </p:txBody>
      </p:sp>
    </p:spTree>
    <p:extLst>
      <p:ext uri="{BB962C8B-B14F-4D97-AF65-F5344CB8AC3E}">
        <p14:creationId xmlns:p14="http://schemas.microsoft.com/office/powerpoint/2010/main" val="7584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D50520C9-52F5-4A29-9017-0A9F8B13572B}" type="slidenum">
              <a:rPr lang="en-US" altLang="zh-CN"/>
              <a:pPr/>
              <a:t>‹#›</a:t>
            </a:fld>
            <a:endParaRPr lang="en-US" altLang="zh-CN"/>
          </a:p>
        </p:txBody>
      </p:sp>
    </p:spTree>
    <p:extLst>
      <p:ext uri="{BB962C8B-B14F-4D97-AF65-F5344CB8AC3E}">
        <p14:creationId xmlns:p14="http://schemas.microsoft.com/office/powerpoint/2010/main" val="39068602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37A984A3-84C7-4B12-B7EE-BF853466B9B7}" type="slidenum">
              <a:rPr lang="en-US" altLang="zh-CN"/>
              <a:pPr/>
              <a:t>‹#›</a:t>
            </a:fld>
            <a:endParaRPr lang="en-US" altLang="zh-CN"/>
          </a:p>
        </p:txBody>
      </p:sp>
    </p:spTree>
    <p:extLst>
      <p:ext uri="{BB962C8B-B14F-4D97-AF65-F5344CB8AC3E}">
        <p14:creationId xmlns:p14="http://schemas.microsoft.com/office/powerpoint/2010/main" val="28385288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B171FF73-A30C-43C6-B6AC-1FE4D4B1D24F}" type="slidenum">
              <a:rPr lang="en-US" altLang="zh-CN"/>
              <a:pPr/>
              <a:t>‹#›</a:t>
            </a:fld>
            <a:endParaRPr lang="en-US" altLang="zh-CN"/>
          </a:p>
        </p:txBody>
      </p:sp>
    </p:spTree>
    <p:extLst>
      <p:ext uri="{BB962C8B-B14F-4D97-AF65-F5344CB8AC3E}">
        <p14:creationId xmlns:p14="http://schemas.microsoft.com/office/powerpoint/2010/main" val="28535072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BE271C0D-EA3B-44B9-A480-A10944F30AF7}" type="slidenum">
              <a:rPr lang="en-US" altLang="zh-CN"/>
              <a:pPr/>
              <a:t>‹#›</a:t>
            </a:fld>
            <a:endParaRPr lang="en-US" altLang="zh-CN"/>
          </a:p>
        </p:txBody>
      </p:sp>
    </p:spTree>
    <p:extLst>
      <p:ext uri="{BB962C8B-B14F-4D97-AF65-F5344CB8AC3E}">
        <p14:creationId xmlns:p14="http://schemas.microsoft.com/office/powerpoint/2010/main" val="26587002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4FD19348-B5F8-4507-9123-191FD3D52768}" type="slidenum">
              <a:rPr lang="en-US" altLang="zh-CN"/>
              <a:pPr/>
              <a:t>‹#›</a:t>
            </a:fld>
            <a:endParaRPr lang="en-US" altLang="zh-CN"/>
          </a:p>
        </p:txBody>
      </p:sp>
    </p:spTree>
    <p:extLst>
      <p:ext uri="{BB962C8B-B14F-4D97-AF65-F5344CB8AC3E}">
        <p14:creationId xmlns:p14="http://schemas.microsoft.com/office/powerpoint/2010/main" val="30020856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23C54D0-E671-451B-A134-D68A1465207C}" type="slidenum">
              <a:rPr lang="en-US" altLang="zh-CN"/>
              <a:pPr/>
              <a:t>‹#›</a:t>
            </a:fld>
            <a:endParaRPr lang="en-US" altLang="zh-CN"/>
          </a:p>
        </p:txBody>
      </p:sp>
    </p:spTree>
    <p:extLst>
      <p:ext uri="{BB962C8B-B14F-4D97-AF65-F5344CB8AC3E}">
        <p14:creationId xmlns:p14="http://schemas.microsoft.com/office/powerpoint/2010/main" val="29204481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022C0D63-5698-453D-8EAF-F7B5911F1E22}" type="slidenum">
              <a:rPr lang="en-US" altLang="zh-CN"/>
              <a:pPr/>
              <a:t>‹#›</a:t>
            </a:fld>
            <a:endParaRPr lang="en-US" altLang="zh-CN"/>
          </a:p>
        </p:txBody>
      </p:sp>
    </p:spTree>
    <p:extLst>
      <p:ext uri="{BB962C8B-B14F-4D97-AF65-F5344CB8AC3E}">
        <p14:creationId xmlns:p14="http://schemas.microsoft.com/office/powerpoint/2010/main" val="8280540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642E6A14-C2D4-42AF-9460-E480A1A963C4}" type="slidenum">
              <a:rPr lang="en-US" altLang="zh-CN"/>
              <a:pPr/>
              <a:t>‹#›</a:t>
            </a:fld>
            <a:endParaRPr lang="en-US" altLang="zh-CN"/>
          </a:p>
        </p:txBody>
      </p:sp>
    </p:spTree>
    <p:extLst>
      <p:ext uri="{BB962C8B-B14F-4D97-AF65-F5344CB8AC3E}">
        <p14:creationId xmlns:p14="http://schemas.microsoft.com/office/powerpoint/2010/main" val="34924711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34CE532D-97D4-4412-8C61-65FFA7E712D5}" type="slidenum">
              <a:rPr lang="en-US" altLang="zh-CN"/>
              <a:pPr/>
              <a:t>‹#›</a:t>
            </a:fld>
            <a:endParaRPr lang="en-US" altLang="zh-CN"/>
          </a:p>
        </p:txBody>
      </p:sp>
    </p:spTree>
    <p:extLst>
      <p:ext uri="{BB962C8B-B14F-4D97-AF65-F5344CB8AC3E}">
        <p14:creationId xmlns:p14="http://schemas.microsoft.com/office/powerpoint/2010/main" val="15802378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C91A40AC-BD35-4D93-B084-952E2CC3C1A2}" type="slidenum">
              <a:rPr lang="en-US" altLang="zh-CN"/>
              <a:pPr/>
              <a:t>‹#›</a:t>
            </a:fld>
            <a:endParaRPr lang="en-US" altLang="zh-CN"/>
          </a:p>
        </p:txBody>
      </p:sp>
    </p:spTree>
    <p:extLst>
      <p:ext uri="{BB962C8B-B14F-4D97-AF65-F5344CB8AC3E}">
        <p14:creationId xmlns:p14="http://schemas.microsoft.com/office/powerpoint/2010/main" val="9055510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D4048363-73B9-4672-8A4B-53D1809DD38F}" type="slidenum">
              <a:rPr lang="en-US" altLang="zh-CN"/>
              <a:pPr/>
              <a:t>‹#›</a:t>
            </a:fld>
            <a:endParaRPr lang="en-US" altLang="zh-CN"/>
          </a:p>
        </p:txBody>
      </p:sp>
    </p:spTree>
    <p:extLst>
      <p:ext uri="{BB962C8B-B14F-4D97-AF65-F5344CB8AC3E}">
        <p14:creationId xmlns:p14="http://schemas.microsoft.com/office/powerpoint/2010/main" val="315891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F8AE44ED-9AB2-4A06-9080-F73AECB23AB3}" type="slidenum">
              <a:rPr lang="en-US" altLang="zh-CN"/>
              <a:pPr/>
              <a:t>‹#›</a:t>
            </a:fld>
            <a:endParaRPr lang="en-US" altLang="zh-CN"/>
          </a:p>
        </p:txBody>
      </p:sp>
    </p:spTree>
    <p:extLst>
      <p:ext uri="{BB962C8B-B14F-4D97-AF65-F5344CB8AC3E}">
        <p14:creationId xmlns:p14="http://schemas.microsoft.com/office/powerpoint/2010/main" val="5597359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D26E68AF-FA1B-4C28-B42E-85C5F5724303}" type="slidenum">
              <a:rPr lang="en-US" altLang="zh-CN"/>
              <a:pPr/>
              <a:t>‹#›</a:t>
            </a:fld>
            <a:endParaRPr lang="en-US" altLang="zh-CN"/>
          </a:p>
        </p:txBody>
      </p:sp>
    </p:spTree>
    <p:extLst>
      <p:ext uri="{BB962C8B-B14F-4D97-AF65-F5344CB8AC3E}">
        <p14:creationId xmlns:p14="http://schemas.microsoft.com/office/powerpoint/2010/main" val="28347432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AFC2C8F2-499E-498D-A2AC-BF716E794BD5}" type="slidenum">
              <a:rPr lang="en-US" altLang="zh-CN"/>
              <a:pPr/>
              <a:t>‹#›</a:t>
            </a:fld>
            <a:endParaRPr lang="en-US" altLang="zh-CN"/>
          </a:p>
        </p:txBody>
      </p:sp>
    </p:spTree>
    <p:extLst>
      <p:ext uri="{BB962C8B-B14F-4D97-AF65-F5344CB8AC3E}">
        <p14:creationId xmlns:p14="http://schemas.microsoft.com/office/powerpoint/2010/main" val="31374735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D703D1E0-CE12-4F30-B3A8-E578AE203450}" type="slidenum">
              <a:rPr lang="en-US" altLang="zh-CN"/>
              <a:pPr/>
              <a:t>‹#›</a:t>
            </a:fld>
            <a:endParaRPr lang="en-US" altLang="zh-CN"/>
          </a:p>
        </p:txBody>
      </p:sp>
    </p:spTree>
    <p:extLst>
      <p:ext uri="{BB962C8B-B14F-4D97-AF65-F5344CB8AC3E}">
        <p14:creationId xmlns:p14="http://schemas.microsoft.com/office/powerpoint/2010/main" val="9602509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E2FFC579-B72A-4674-B943-350BA3495020}" type="slidenum">
              <a:rPr lang="en-US" altLang="zh-CN"/>
              <a:pPr/>
              <a:t>‹#›</a:t>
            </a:fld>
            <a:endParaRPr lang="en-US" altLang="zh-CN"/>
          </a:p>
        </p:txBody>
      </p:sp>
    </p:spTree>
    <p:extLst>
      <p:ext uri="{BB962C8B-B14F-4D97-AF65-F5344CB8AC3E}">
        <p14:creationId xmlns:p14="http://schemas.microsoft.com/office/powerpoint/2010/main" val="26650871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8A6DE0B0-22FD-4C17-8C89-B72D7D81ED14}" type="slidenum">
              <a:rPr lang="en-US" altLang="zh-CN"/>
              <a:pPr/>
              <a:t>‹#›</a:t>
            </a:fld>
            <a:endParaRPr lang="en-US" altLang="zh-CN"/>
          </a:p>
        </p:txBody>
      </p:sp>
    </p:spTree>
    <p:extLst>
      <p:ext uri="{BB962C8B-B14F-4D97-AF65-F5344CB8AC3E}">
        <p14:creationId xmlns:p14="http://schemas.microsoft.com/office/powerpoint/2010/main" val="40050496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8AFEC915-C0A4-47F1-AECA-019481D2E7B8}" type="slidenum">
              <a:rPr lang="en-US" altLang="zh-CN"/>
              <a:pPr/>
              <a:t>‹#›</a:t>
            </a:fld>
            <a:endParaRPr lang="en-US" altLang="zh-CN"/>
          </a:p>
        </p:txBody>
      </p:sp>
    </p:spTree>
    <p:extLst>
      <p:ext uri="{BB962C8B-B14F-4D97-AF65-F5344CB8AC3E}">
        <p14:creationId xmlns:p14="http://schemas.microsoft.com/office/powerpoint/2010/main" val="28077742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627EB4FA-7139-456B-AE54-AFA50037A931}" type="slidenum">
              <a:rPr lang="en-US" altLang="zh-CN"/>
              <a:pPr/>
              <a:t>‹#›</a:t>
            </a:fld>
            <a:endParaRPr lang="en-US" altLang="zh-CN"/>
          </a:p>
        </p:txBody>
      </p:sp>
    </p:spTree>
    <p:extLst>
      <p:ext uri="{BB962C8B-B14F-4D97-AF65-F5344CB8AC3E}">
        <p14:creationId xmlns:p14="http://schemas.microsoft.com/office/powerpoint/2010/main" val="27240391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927B7AD-C658-492F-8593-39F429664DE2}" type="slidenum">
              <a:rPr lang="en-US" altLang="zh-CN"/>
              <a:pPr/>
              <a:t>‹#›</a:t>
            </a:fld>
            <a:endParaRPr lang="en-US" altLang="zh-CN"/>
          </a:p>
        </p:txBody>
      </p:sp>
    </p:spTree>
    <p:extLst>
      <p:ext uri="{BB962C8B-B14F-4D97-AF65-F5344CB8AC3E}">
        <p14:creationId xmlns:p14="http://schemas.microsoft.com/office/powerpoint/2010/main" val="12514810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571A746D-D136-4A34-9F3F-C775526E2018}" type="slidenum">
              <a:rPr lang="en-US" altLang="zh-CN"/>
              <a:pPr/>
              <a:t>‹#›</a:t>
            </a:fld>
            <a:endParaRPr lang="en-US" altLang="zh-CN"/>
          </a:p>
        </p:txBody>
      </p:sp>
    </p:spTree>
    <p:extLst>
      <p:ext uri="{BB962C8B-B14F-4D97-AF65-F5344CB8AC3E}">
        <p14:creationId xmlns:p14="http://schemas.microsoft.com/office/powerpoint/2010/main" val="13792138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01ADB30-6D23-422F-8B79-3509E22781AE}" type="slidenum">
              <a:rPr lang="en-US" altLang="zh-CN"/>
              <a:pPr/>
              <a:t>‹#›</a:t>
            </a:fld>
            <a:endParaRPr lang="en-US" altLang="zh-CN"/>
          </a:p>
        </p:txBody>
      </p:sp>
    </p:spTree>
    <p:extLst>
      <p:ext uri="{BB962C8B-B14F-4D97-AF65-F5344CB8AC3E}">
        <p14:creationId xmlns:p14="http://schemas.microsoft.com/office/powerpoint/2010/main" val="330252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B9F4FB2E-6B7B-4EB0-830D-A91BB13D4D7E}" type="slidenum">
              <a:rPr lang="en-US" altLang="zh-CN"/>
              <a:pPr/>
              <a:t>‹#›</a:t>
            </a:fld>
            <a:endParaRPr lang="en-US" altLang="zh-CN"/>
          </a:p>
        </p:txBody>
      </p:sp>
    </p:spTree>
    <p:extLst>
      <p:ext uri="{BB962C8B-B14F-4D97-AF65-F5344CB8AC3E}">
        <p14:creationId xmlns:p14="http://schemas.microsoft.com/office/powerpoint/2010/main" val="41461382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1E111E4C-3C18-4B7B-ACD4-0190DF658065}" type="slidenum">
              <a:rPr lang="en-US" altLang="zh-CN"/>
              <a:pPr/>
              <a:t>‹#›</a:t>
            </a:fld>
            <a:endParaRPr lang="en-US" altLang="zh-CN"/>
          </a:p>
        </p:txBody>
      </p:sp>
    </p:spTree>
    <p:extLst>
      <p:ext uri="{BB962C8B-B14F-4D97-AF65-F5344CB8AC3E}">
        <p14:creationId xmlns:p14="http://schemas.microsoft.com/office/powerpoint/2010/main" val="2002112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020E2058-D4C2-41D9-A19D-3FB32D9664A1}" type="slidenum">
              <a:rPr lang="en-US" altLang="zh-CN"/>
              <a:pPr/>
              <a:t>‹#›</a:t>
            </a:fld>
            <a:endParaRPr lang="en-US" altLang="zh-CN"/>
          </a:p>
        </p:txBody>
      </p:sp>
    </p:spTree>
    <p:extLst>
      <p:ext uri="{BB962C8B-B14F-4D97-AF65-F5344CB8AC3E}">
        <p14:creationId xmlns:p14="http://schemas.microsoft.com/office/powerpoint/2010/main" val="36766432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A46D516C-2581-4A30-9BCA-73EAC46E9126}" type="slidenum">
              <a:rPr lang="en-US" altLang="zh-CN"/>
              <a:pPr/>
              <a:t>‹#›</a:t>
            </a:fld>
            <a:endParaRPr lang="en-US" altLang="zh-CN"/>
          </a:p>
        </p:txBody>
      </p:sp>
    </p:spTree>
    <p:extLst>
      <p:ext uri="{BB962C8B-B14F-4D97-AF65-F5344CB8AC3E}">
        <p14:creationId xmlns:p14="http://schemas.microsoft.com/office/powerpoint/2010/main" val="250010097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6EC547D6-F0AC-4B67-903B-82927FD274BD}" type="slidenum">
              <a:rPr lang="en-US" altLang="zh-CN"/>
              <a:pPr/>
              <a:t>‹#›</a:t>
            </a:fld>
            <a:endParaRPr lang="en-US" altLang="zh-CN"/>
          </a:p>
        </p:txBody>
      </p:sp>
    </p:spTree>
    <p:extLst>
      <p:ext uri="{BB962C8B-B14F-4D97-AF65-F5344CB8AC3E}">
        <p14:creationId xmlns:p14="http://schemas.microsoft.com/office/powerpoint/2010/main" val="34432887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BD7A1A91-E53A-4EB0-9DDE-BC74C4F0EE76}" type="slidenum">
              <a:rPr lang="en-US" altLang="zh-CN"/>
              <a:pPr/>
              <a:t>‹#›</a:t>
            </a:fld>
            <a:endParaRPr lang="en-US" altLang="zh-CN"/>
          </a:p>
        </p:txBody>
      </p:sp>
    </p:spTree>
    <p:extLst>
      <p:ext uri="{BB962C8B-B14F-4D97-AF65-F5344CB8AC3E}">
        <p14:creationId xmlns:p14="http://schemas.microsoft.com/office/powerpoint/2010/main" val="10053150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6C05629A-475B-46A4-B80F-5D7B476A0404}" type="slidenum">
              <a:rPr lang="en-US" altLang="zh-CN"/>
              <a:pPr/>
              <a:t>‹#›</a:t>
            </a:fld>
            <a:endParaRPr lang="en-US" altLang="zh-CN"/>
          </a:p>
        </p:txBody>
      </p:sp>
    </p:spTree>
    <p:extLst>
      <p:ext uri="{BB962C8B-B14F-4D97-AF65-F5344CB8AC3E}">
        <p14:creationId xmlns:p14="http://schemas.microsoft.com/office/powerpoint/2010/main" val="13772930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A4C13897-7459-4569-8AC1-C9E43A2C097A}" type="slidenum">
              <a:rPr lang="en-US" altLang="zh-CN"/>
              <a:pPr/>
              <a:t>‹#›</a:t>
            </a:fld>
            <a:endParaRPr lang="en-US" altLang="zh-CN"/>
          </a:p>
        </p:txBody>
      </p:sp>
    </p:spTree>
    <p:extLst>
      <p:ext uri="{BB962C8B-B14F-4D97-AF65-F5344CB8AC3E}">
        <p14:creationId xmlns:p14="http://schemas.microsoft.com/office/powerpoint/2010/main" val="37398266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832B8AD4-4DC3-45D8-AA77-92403B419490}" type="slidenum">
              <a:rPr lang="en-US" altLang="zh-CN"/>
              <a:pPr/>
              <a:t>‹#›</a:t>
            </a:fld>
            <a:endParaRPr lang="en-US" altLang="zh-CN"/>
          </a:p>
        </p:txBody>
      </p:sp>
    </p:spTree>
    <p:extLst>
      <p:ext uri="{BB962C8B-B14F-4D97-AF65-F5344CB8AC3E}">
        <p14:creationId xmlns:p14="http://schemas.microsoft.com/office/powerpoint/2010/main" val="115950412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7EB62888-8736-4532-8651-BA5BBC31B60B}" type="slidenum">
              <a:rPr lang="en-US" altLang="zh-CN"/>
              <a:pPr/>
              <a:t>‹#›</a:t>
            </a:fld>
            <a:endParaRPr lang="en-US" altLang="zh-CN"/>
          </a:p>
        </p:txBody>
      </p:sp>
    </p:spTree>
    <p:extLst>
      <p:ext uri="{BB962C8B-B14F-4D97-AF65-F5344CB8AC3E}">
        <p14:creationId xmlns:p14="http://schemas.microsoft.com/office/powerpoint/2010/main" val="32642380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906FB19B-D1F1-4536-80FF-06E095FBFD51}" type="slidenum">
              <a:rPr lang="en-US" altLang="zh-CN"/>
              <a:pPr/>
              <a:t>‹#›</a:t>
            </a:fld>
            <a:endParaRPr lang="en-US" altLang="zh-CN"/>
          </a:p>
        </p:txBody>
      </p:sp>
    </p:spTree>
    <p:extLst>
      <p:ext uri="{BB962C8B-B14F-4D97-AF65-F5344CB8AC3E}">
        <p14:creationId xmlns:p14="http://schemas.microsoft.com/office/powerpoint/2010/main" val="292035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97F0B738-56A5-4FA3-97A9-CA4703EBFE0A}" type="slidenum">
              <a:rPr lang="en-US" altLang="zh-CN"/>
              <a:pPr/>
              <a:t>‹#›</a:t>
            </a:fld>
            <a:endParaRPr lang="en-US" altLang="zh-CN"/>
          </a:p>
        </p:txBody>
      </p:sp>
    </p:spTree>
    <p:extLst>
      <p:ext uri="{BB962C8B-B14F-4D97-AF65-F5344CB8AC3E}">
        <p14:creationId xmlns:p14="http://schemas.microsoft.com/office/powerpoint/2010/main" val="6752807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507D1A8E-35C3-4929-99FD-971FB30EF244}" type="slidenum">
              <a:rPr lang="en-US" altLang="zh-CN"/>
              <a:pPr/>
              <a:t>‹#›</a:t>
            </a:fld>
            <a:endParaRPr lang="en-US" altLang="zh-CN"/>
          </a:p>
        </p:txBody>
      </p:sp>
    </p:spTree>
    <p:extLst>
      <p:ext uri="{BB962C8B-B14F-4D97-AF65-F5344CB8AC3E}">
        <p14:creationId xmlns:p14="http://schemas.microsoft.com/office/powerpoint/2010/main" val="377470281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5FAC6041-F507-4AD5-800F-6E87E816C166}" type="slidenum">
              <a:rPr lang="en-US" altLang="zh-CN"/>
              <a:pPr/>
              <a:t>‹#›</a:t>
            </a:fld>
            <a:endParaRPr lang="en-US" altLang="zh-CN"/>
          </a:p>
        </p:txBody>
      </p:sp>
    </p:spTree>
    <p:extLst>
      <p:ext uri="{BB962C8B-B14F-4D97-AF65-F5344CB8AC3E}">
        <p14:creationId xmlns:p14="http://schemas.microsoft.com/office/powerpoint/2010/main" val="2022948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2A9B3909-20F4-4C66-8346-4C3CDF44F631}" type="slidenum">
              <a:rPr lang="en-US" altLang="zh-CN"/>
              <a:pPr/>
              <a:t>‹#›</a:t>
            </a:fld>
            <a:endParaRPr lang="en-US" altLang="zh-CN"/>
          </a:p>
        </p:txBody>
      </p:sp>
    </p:spTree>
    <p:extLst>
      <p:ext uri="{BB962C8B-B14F-4D97-AF65-F5344CB8AC3E}">
        <p14:creationId xmlns:p14="http://schemas.microsoft.com/office/powerpoint/2010/main" val="36984456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279AD798-CFC7-4955-ACE5-892E3EC179CD}" type="slidenum">
              <a:rPr lang="en-US" altLang="zh-CN"/>
              <a:pPr/>
              <a:t>‹#›</a:t>
            </a:fld>
            <a:endParaRPr lang="en-US" altLang="zh-CN"/>
          </a:p>
        </p:txBody>
      </p:sp>
    </p:spTree>
    <p:extLst>
      <p:ext uri="{BB962C8B-B14F-4D97-AF65-F5344CB8AC3E}">
        <p14:creationId xmlns:p14="http://schemas.microsoft.com/office/powerpoint/2010/main" val="427531721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B2F84492-3D97-4C16-8FB0-D723790F32D1}" type="slidenum">
              <a:rPr lang="en-US" altLang="zh-CN"/>
              <a:pPr/>
              <a:t>‹#›</a:t>
            </a:fld>
            <a:endParaRPr lang="en-US" altLang="zh-CN"/>
          </a:p>
        </p:txBody>
      </p:sp>
    </p:spTree>
    <p:extLst>
      <p:ext uri="{BB962C8B-B14F-4D97-AF65-F5344CB8AC3E}">
        <p14:creationId xmlns:p14="http://schemas.microsoft.com/office/powerpoint/2010/main" val="25471524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D0B28848-9B90-4912-BFF5-1C5A9F444886}" type="slidenum">
              <a:rPr lang="en-US" altLang="zh-CN"/>
              <a:pPr/>
              <a:t>‹#›</a:t>
            </a:fld>
            <a:endParaRPr lang="en-US" altLang="zh-CN"/>
          </a:p>
        </p:txBody>
      </p:sp>
    </p:spTree>
    <p:extLst>
      <p:ext uri="{BB962C8B-B14F-4D97-AF65-F5344CB8AC3E}">
        <p14:creationId xmlns:p14="http://schemas.microsoft.com/office/powerpoint/2010/main" val="14912949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DEF0CB00-9A89-4786-AA8A-9A1DA7DF48DF}" type="slidenum">
              <a:rPr lang="en-US" altLang="zh-CN"/>
              <a:pPr/>
              <a:t>‹#›</a:t>
            </a:fld>
            <a:endParaRPr lang="en-US" altLang="zh-CN"/>
          </a:p>
        </p:txBody>
      </p:sp>
    </p:spTree>
    <p:extLst>
      <p:ext uri="{BB962C8B-B14F-4D97-AF65-F5344CB8AC3E}">
        <p14:creationId xmlns:p14="http://schemas.microsoft.com/office/powerpoint/2010/main" val="139438917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B32C0766-7278-4671-B3C3-C8133BE70D3C}" type="slidenum">
              <a:rPr lang="en-US" altLang="zh-CN"/>
              <a:pPr/>
              <a:t>‹#›</a:t>
            </a:fld>
            <a:endParaRPr lang="en-US" altLang="zh-CN"/>
          </a:p>
        </p:txBody>
      </p:sp>
    </p:spTree>
    <p:extLst>
      <p:ext uri="{BB962C8B-B14F-4D97-AF65-F5344CB8AC3E}">
        <p14:creationId xmlns:p14="http://schemas.microsoft.com/office/powerpoint/2010/main" val="7621693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32267AE6-BE9E-4299-A618-12135F3487FF}" type="slidenum">
              <a:rPr lang="en-US" altLang="zh-CN"/>
              <a:pPr/>
              <a:t>‹#›</a:t>
            </a:fld>
            <a:endParaRPr lang="en-US" altLang="zh-CN"/>
          </a:p>
        </p:txBody>
      </p:sp>
    </p:spTree>
    <p:extLst>
      <p:ext uri="{BB962C8B-B14F-4D97-AF65-F5344CB8AC3E}">
        <p14:creationId xmlns:p14="http://schemas.microsoft.com/office/powerpoint/2010/main" val="20411178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480D4456-5B8E-4E2E-81D0-73F9B14C0F71}" type="slidenum">
              <a:rPr lang="en-US" altLang="zh-CN"/>
              <a:pPr/>
              <a:t>‹#›</a:t>
            </a:fld>
            <a:endParaRPr lang="en-US" altLang="zh-CN"/>
          </a:p>
        </p:txBody>
      </p:sp>
    </p:spTree>
    <p:extLst>
      <p:ext uri="{BB962C8B-B14F-4D97-AF65-F5344CB8AC3E}">
        <p14:creationId xmlns:p14="http://schemas.microsoft.com/office/powerpoint/2010/main" val="1662793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1BC44C38-FB8E-42B6-90AF-2244E8800A32}" type="slidenum">
              <a:rPr lang="en-US" altLang="zh-CN"/>
              <a:pPr/>
              <a:t>‹#›</a:t>
            </a:fld>
            <a:endParaRPr lang="en-US" altLang="zh-CN"/>
          </a:p>
        </p:txBody>
      </p:sp>
    </p:spTree>
    <p:extLst>
      <p:ext uri="{BB962C8B-B14F-4D97-AF65-F5344CB8AC3E}">
        <p14:creationId xmlns:p14="http://schemas.microsoft.com/office/powerpoint/2010/main" val="225253688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0FF694DF-D99A-4F7F-A4CA-56565EBE75DC}" type="slidenum">
              <a:rPr lang="en-US" altLang="zh-CN"/>
              <a:pPr/>
              <a:t>‹#›</a:t>
            </a:fld>
            <a:endParaRPr lang="en-US" altLang="zh-CN"/>
          </a:p>
        </p:txBody>
      </p:sp>
    </p:spTree>
    <p:extLst>
      <p:ext uri="{BB962C8B-B14F-4D97-AF65-F5344CB8AC3E}">
        <p14:creationId xmlns:p14="http://schemas.microsoft.com/office/powerpoint/2010/main" val="257326263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F30807A-2806-4E81-B192-DB8BC462F983}" type="slidenum">
              <a:rPr lang="en-US" altLang="zh-CN"/>
              <a:pPr/>
              <a:t>‹#›</a:t>
            </a:fld>
            <a:endParaRPr lang="en-US" altLang="zh-CN"/>
          </a:p>
        </p:txBody>
      </p:sp>
    </p:spTree>
    <p:extLst>
      <p:ext uri="{BB962C8B-B14F-4D97-AF65-F5344CB8AC3E}">
        <p14:creationId xmlns:p14="http://schemas.microsoft.com/office/powerpoint/2010/main" val="253861780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4908CC81-F3B1-4B09-9C29-8AD545301F60}" type="slidenum">
              <a:rPr lang="en-US" altLang="zh-CN"/>
              <a:pPr/>
              <a:t>‹#›</a:t>
            </a:fld>
            <a:endParaRPr lang="en-US" altLang="zh-CN"/>
          </a:p>
        </p:txBody>
      </p:sp>
    </p:spTree>
    <p:extLst>
      <p:ext uri="{BB962C8B-B14F-4D97-AF65-F5344CB8AC3E}">
        <p14:creationId xmlns:p14="http://schemas.microsoft.com/office/powerpoint/2010/main" val="246695699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50E37AB3-3975-4BF9-A243-FB8D6C441C15}" type="slidenum">
              <a:rPr lang="en-US" altLang="zh-CN"/>
              <a:pPr/>
              <a:t>‹#›</a:t>
            </a:fld>
            <a:endParaRPr lang="en-US" altLang="zh-CN"/>
          </a:p>
        </p:txBody>
      </p:sp>
    </p:spTree>
    <p:extLst>
      <p:ext uri="{BB962C8B-B14F-4D97-AF65-F5344CB8AC3E}">
        <p14:creationId xmlns:p14="http://schemas.microsoft.com/office/powerpoint/2010/main" val="17058949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862E1BE3-E354-430F-9531-A189254B3DA1}" type="slidenum">
              <a:rPr lang="en-US" altLang="zh-CN"/>
              <a:pPr/>
              <a:t>‹#›</a:t>
            </a:fld>
            <a:endParaRPr lang="en-US" altLang="zh-CN"/>
          </a:p>
        </p:txBody>
      </p:sp>
    </p:spTree>
    <p:extLst>
      <p:ext uri="{BB962C8B-B14F-4D97-AF65-F5344CB8AC3E}">
        <p14:creationId xmlns:p14="http://schemas.microsoft.com/office/powerpoint/2010/main" val="427286169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8DE0ACEF-703F-45B2-ACFA-03BAC020BD2E}" type="slidenum">
              <a:rPr lang="en-US" altLang="zh-CN"/>
              <a:pPr/>
              <a:t>‹#›</a:t>
            </a:fld>
            <a:endParaRPr lang="en-US" altLang="zh-CN"/>
          </a:p>
        </p:txBody>
      </p:sp>
    </p:spTree>
    <p:extLst>
      <p:ext uri="{BB962C8B-B14F-4D97-AF65-F5344CB8AC3E}">
        <p14:creationId xmlns:p14="http://schemas.microsoft.com/office/powerpoint/2010/main" val="24207836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63D02302-F491-4521-AF6B-0E06B7A224CE}" type="slidenum">
              <a:rPr lang="en-US" altLang="zh-CN"/>
              <a:pPr/>
              <a:t>‹#›</a:t>
            </a:fld>
            <a:endParaRPr lang="en-US" altLang="zh-CN"/>
          </a:p>
        </p:txBody>
      </p:sp>
    </p:spTree>
    <p:extLst>
      <p:ext uri="{BB962C8B-B14F-4D97-AF65-F5344CB8AC3E}">
        <p14:creationId xmlns:p14="http://schemas.microsoft.com/office/powerpoint/2010/main" val="298032631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1A936C3C-3960-409C-AA92-D697D9FB2B14}" type="slidenum">
              <a:rPr lang="en-US" altLang="zh-CN"/>
              <a:pPr/>
              <a:t>‹#›</a:t>
            </a:fld>
            <a:endParaRPr lang="en-US" altLang="zh-CN"/>
          </a:p>
        </p:txBody>
      </p:sp>
    </p:spTree>
    <p:extLst>
      <p:ext uri="{BB962C8B-B14F-4D97-AF65-F5344CB8AC3E}">
        <p14:creationId xmlns:p14="http://schemas.microsoft.com/office/powerpoint/2010/main" val="236886349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8EB45EE5-7D1F-412E-8AF8-A8C19A7EF118}" type="slidenum">
              <a:rPr lang="en-US" altLang="zh-CN"/>
              <a:pPr/>
              <a:t>‹#›</a:t>
            </a:fld>
            <a:endParaRPr lang="en-US" altLang="zh-CN"/>
          </a:p>
        </p:txBody>
      </p:sp>
    </p:spTree>
    <p:extLst>
      <p:ext uri="{BB962C8B-B14F-4D97-AF65-F5344CB8AC3E}">
        <p14:creationId xmlns:p14="http://schemas.microsoft.com/office/powerpoint/2010/main" val="416436128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7D94E780-3624-4DEC-9C48-16A70D7345D1}" type="slidenum">
              <a:rPr lang="en-US" altLang="zh-CN"/>
              <a:pPr/>
              <a:t>‹#›</a:t>
            </a:fld>
            <a:endParaRPr lang="en-US" altLang="zh-CN"/>
          </a:p>
        </p:txBody>
      </p:sp>
    </p:spTree>
    <p:extLst>
      <p:ext uri="{BB962C8B-B14F-4D97-AF65-F5344CB8AC3E}">
        <p14:creationId xmlns:p14="http://schemas.microsoft.com/office/powerpoint/2010/main" val="238446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1E96C32D-D4B9-4407-9319-F6B375A0FD9C}" type="slidenum">
              <a:rPr lang="en-US" altLang="zh-CN"/>
              <a:pPr/>
              <a:t>‹#›</a:t>
            </a:fld>
            <a:endParaRPr lang="en-US" altLang="zh-CN"/>
          </a:p>
        </p:txBody>
      </p:sp>
    </p:spTree>
    <p:extLst>
      <p:ext uri="{BB962C8B-B14F-4D97-AF65-F5344CB8AC3E}">
        <p14:creationId xmlns:p14="http://schemas.microsoft.com/office/powerpoint/2010/main" val="141697827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548301F3-1F61-4A40-921A-D5510995D27E}" type="slidenum">
              <a:rPr lang="en-US" altLang="zh-CN"/>
              <a:pPr/>
              <a:t>‹#›</a:t>
            </a:fld>
            <a:endParaRPr lang="en-US" altLang="zh-CN"/>
          </a:p>
        </p:txBody>
      </p:sp>
    </p:spTree>
    <p:extLst>
      <p:ext uri="{BB962C8B-B14F-4D97-AF65-F5344CB8AC3E}">
        <p14:creationId xmlns:p14="http://schemas.microsoft.com/office/powerpoint/2010/main" val="25225338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99A5AAE4-A6DB-4C56-AC10-5FFF1F80F3D3}" type="slidenum">
              <a:rPr lang="en-US" altLang="zh-CN"/>
              <a:pPr/>
              <a:t>‹#›</a:t>
            </a:fld>
            <a:endParaRPr lang="en-US" altLang="zh-CN"/>
          </a:p>
        </p:txBody>
      </p:sp>
    </p:spTree>
    <p:extLst>
      <p:ext uri="{BB962C8B-B14F-4D97-AF65-F5344CB8AC3E}">
        <p14:creationId xmlns:p14="http://schemas.microsoft.com/office/powerpoint/2010/main" val="5684206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5AB1ABC0-9E2E-4F07-9753-F029AA13DC7F}" type="slidenum">
              <a:rPr lang="en-US" altLang="zh-CN"/>
              <a:pPr/>
              <a:t>‹#›</a:t>
            </a:fld>
            <a:endParaRPr lang="en-US" altLang="zh-CN"/>
          </a:p>
        </p:txBody>
      </p:sp>
    </p:spTree>
    <p:extLst>
      <p:ext uri="{BB962C8B-B14F-4D97-AF65-F5344CB8AC3E}">
        <p14:creationId xmlns:p14="http://schemas.microsoft.com/office/powerpoint/2010/main" val="317228741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67143663-C5B9-4C74-9E36-835A3D40843F}" type="slidenum">
              <a:rPr lang="en-US" altLang="zh-CN"/>
              <a:pPr/>
              <a:t>‹#›</a:t>
            </a:fld>
            <a:endParaRPr lang="en-US" altLang="zh-CN"/>
          </a:p>
        </p:txBody>
      </p:sp>
    </p:spTree>
    <p:extLst>
      <p:ext uri="{BB962C8B-B14F-4D97-AF65-F5344CB8AC3E}">
        <p14:creationId xmlns:p14="http://schemas.microsoft.com/office/powerpoint/2010/main" val="230499627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6F5FC639-D619-4259-B88E-62E2D4C7A1B3}" type="slidenum">
              <a:rPr lang="en-US" altLang="zh-CN"/>
              <a:pPr/>
              <a:t>‹#›</a:t>
            </a:fld>
            <a:endParaRPr lang="en-US" altLang="zh-CN"/>
          </a:p>
        </p:txBody>
      </p:sp>
    </p:spTree>
    <p:extLst>
      <p:ext uri="{BB962C8B-B14F-4D97-AF65-F5344CB8AC3E}">
        <p14:creationId xmlns:p14="http://schemas.microsoft.com/office/powerpoint/2010/main" val="253471403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E11E274E-5C62-4E5B-A735-67ACECF3E744}" type="slidenum">
              <a:rPr lang="en-US" altLang="zh-CN"/>
              <a:pPr/>
              <a:t>‹#›</a:t>
            </a:fld>
            <a:endParaRPr lang="en-US" altLang="zh-CN"/>
          </a:p>
        </p:txBody>
      </p:sp>
    </p:spTree>
    <p:extLst>
      <p:ext uri="{BB962C8B-B14F-4D97-AF65-F5344CB8AC3E}">
        <p14:creationId xmlns:p14="http://schemas.microsoft.com/office/powerpoint/2010/main" val="56713334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6F720A10-F1A1-40EF-9C1D-0280F761223F}" type="slidenum">
              <a:rPr lang="en-US" altLang="zh-CN"/>
              <a:pPr/>
              <a:t>‹#›</a:t>
            </a:fld>
            <a:endParaRPr lang="en-US" altLang="zh-CN"/>
          </a:p>
        </p:txBody>
      </p:sp>
    </p:spTree>
    <p:extLst>
      <p:ext uri="{BB962C8B-B14F-4D97-AF65-F5344CB8AC3E}">
        <p14:creationId xmlns:p14="http://schemas.microsoft.com/office/powerpoint/2010/main" val="421960648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12140CB6-4047-4429-8568-4B2D14B39315}" type="slidenum">
              <a:rPr lang="en-US" altLang="zh-CN"/>
              <a:pPr/>
              <a:t>‹#›</a:t>
            </a:fld>
            <a:endParaRPr lang="en-US" altLang="zh-CN"/>
          </a:p>
        </p:txBody>
      </p:sp>
    </p:spTree>
    <p:extLst>
      <p:ext uri="{BB962C8B-B14F-4D97-AF65-F5344CB8AC3E}">
        <p14:creationId xmlns:p14="http://schemas.microsoft.com/office/powerpoint/2010/main" val="162170613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0E9992DA-FC2B-46A0-AD29-10AD574A8BC8}" type="slidenum">
              <a:rPr lang="en-US" altLang="zh-CN"/>
              <a:pPr/>
              <a:t>‹#›</a:t>
            </a:fld>
            <a:endParaRPr lang="en-US" altLang="zh-CN"/>
          </a:p>
        </p:txBody>
      </p:sp>
    </p:spTree>
    <p:extLst>
      <p:ext uri="{BB962C8B-B14F-4D97-AF65-F5344CB8AC3E}">
        <p14:creationId xmlns:p14="http://schemas.microsoft.com/office/powerpoint/2010/main" val="3289973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9CE98213-10F1-4382-B66B-480656EF3AD5}" type="slidenum">
              <a:rPr lang="en-US" altLang="zh-CN"/>
              <a:pPr/>
              <a:t>‹#›</a:t>
            </a:fld>
            <a:endParaRPr lang="en-US" altLang="zh-CN"/>
          </a:p>
        </p:txBody>
      </p:sp>
    </p:spTree>
    <p:extLst>
      <p:ext uri="{BB962C8B-B14F-4D97-AF65-F5344CB8AC3E}">
        <p14:creationId xmlns:p14="http://schemas.microsoft.com/office/powerpoint/2010/main" val="82350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4.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4.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5.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4.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5.jpe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4.jpe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grpSp>
        <p:nvGrpSpPr>
          <p:cNvPr id="92163" name="组合 15"/>
          <p:cNvGrpSpPr>
            <a:grpSpLocks/>
          </p:cNvGrpSpPr>
          <p:nvPr/>
        </p:nvGrpSpPr>
        <p:grpSpPr bwMode="auto">
          <a:xfrm>
            <a:off x="-3175" y="4953000"/>
            <a:ext cx="9147175" cy="1911350"/>
            <a:chOff x="-3765" y="4832896"/>
            <a:chExt cx="9147765" cy="2032192"/>
          </a:xfrm>
        </p:grpSpPr>
        <p:sp>
          <p:nvSpPr>
            <p:cNvPr id="17" name="任意多边形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9" name="任意多边形 18"/>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20" name="任意多边形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92170" name="Picture 9" descr="http://www.whu.edu.cn/img/index_03.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388" y="616585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92172"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 name="日期占位符 29"/>
          <p:cNvSpPr>
            <a:spLocks noGrp="1"/>
          </p:cNvSpPr>
          <p:nvPr>
            <p:ph type="dt" sz="half" idx="2"/>
          </p:nvPr>
        </p:nvSpPr>
        <p:spPr>
          <a:xfrm>
            <a:off x="6727825" y="6408738"/>
            <a:ext cx="1919288" cy="365125"/>
          </a:xfrm>
          <a:prstGeom prst="rect">
            <a:avLst/>
          </a:prstGeom>
        </p:spPr>
        <p:txBody>
          <a:bodyPr vert="horz" anchor="b"/>
          <a:lstStyle>
            <a:lvl1pPr>
              <a:defRPr sz="1000">
                <a:solidFill>
                  <a:srgbClr val="FFFFFF"/>
                </a:solidFill>
              </a:defRPr>
            </a:lvl1pPr>
            <a:extLst/>
          </a:lstStyle>
          <a:p>
            <a:pPr>
              <a:defRPr/>
            </a:pPr>
            <a:endParaRPr lang="en-US"/>
          </a:p>
        </p:txBody>
      </p:sp>
      <p:sp>
        <p:nvSpPr>
          <p:cNvPr id="25" name="页脚占位符 18"/>
          <p:cNvSpPr>
            <a:spLocks noGrp="1"/>
          </p:cNvSpPr>
          <p:nvPr>
            <p:ph type="ftr" sz="quarter" idx="3"/>
          </p:nvPr>
        </p:nvSpPr>
        <p:spPr>
          <a:xfrm>
            <a:off x="4379913" y="6408738"/>
            <a:ext cx="2351087" cy="365125"/>
          </a:xfrm>
          <a:prstGeom prst="rect">
            <a:avLst/>
          </a:prstGeom>
        </p:spPr>
        <p:txBody>
          <a:bodyPr vert="horz" anchor="b"/>
          <a:lstStyle>
            <a:lvl1pPr algn="r">
              <a:defRPr sz="1000">
                <a:solidFill>
                  <a:schemeClr val="accent1">
                    <a:tint val="20000"/>
                  </a:schemeClr>
                </a:solidFill>
              </a:defRPr>
            </a:lvl1pPr>
            <a:extLst/>
          </a:lstStyle>
          <a:p>
            <a:pPr>
              <a:defRPr/>
            </a:pPr>
            <a:endParaRPr lang="en-US"/>
          </a:p>
        </p:txBody>
      </p:sp>
      <p:sp>
        <p:nvSpPr>
          <p:cNvPr id="26" name="灯片编号占位符 2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solidFill>
                  <a:srgbClr val="FFFFFF"/>
                </a:solidFill>
              </a:defRPr>
            </a:lvl1pPr>
          </a:lstStyle>
          <a:p>
            <a:fld id="{CDDF8B1A-00F6-4E4B-A07D-B1B7555A2E2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32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4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9421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dirty="0">
                <a:solidFill>
                  <a:schemeClr val="tx1"/>
                </a:solidFill>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21C6674F-0FAB-413D-9A90-00A5D870AE3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pic>
        <p:nvPicPr>
          <p:cNvPr id="95240" name="Object 1"/>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16463" y="6381750"/>
            <a:ext cx="2087562" cy="341313"/>
          </a:xfrm>
          <a:prstGeom prst="rect">
            <a:avLst/>
          </a:prstGeom>
          <a:noFill/>
          <a:extLst>
            <a:ext uri="{909E8E84-426E-40DD-AFC4-6F175D3DCCD1}">
              <a14:hiddenFill xmlns:a14="http://schemas.microsoft.com/office/drawing/2010/main">
                <a:solidFill>
                  <a:srgbClr val="FFFFFF"/>
                </a:solidFill>
              </a14:hiddenFill>
            </a:ext>
          </a:extLst>
        </p:spPr>
      </p:pic>
      <p:sp>
        <p:nvSpPr>
          <p:cNvPr id="9" name="标题占位符 8"/>
          <p:cNvSpPr>
            <a:spLocks noGrp="1"/>
          </p:cNvSpPr>
          <p:nvPr>
            <p:ph type="title"/>
          </p:nvPr>
        </p:nvSpPr>
        <p:spPr>
          <a:xfrm>
            <a:off x="468313" y="260350"/>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p>
            <a:pPr lvl="0"/>
            <a:r>
              <a:rPr lang="zh-CN" altLang="en-US"/>
              <a:t>单击此处编辑母版标题样式</a:t>
            </a:r>
          </a:p>
        </p:txBody>
      </p:sp>
      <p:sp>
        <p:nvSpPr>
          <p:cNvPr id="95242" name="文本占位符 29"/>
          <p:cNvSpPr>
            <a:spLocks noGrp="1"/>
          </p:cNvSpPr>
          <p:nvPr>
            <p:ph type="body" idx="1"/>
          </p:nvPr>
        </p:nvSpPr>
        <p:spPr bwMode="auto">
          <a:xfrm>
            <a:off x="468313" y="14843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 name="日期占位符 7"/>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7" name="灯片编号占位符 8"/>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黑体" panose="02010609060101010101" pitchFamily="49" charset="-122"/>
                <a:ea typeface="黑体" panose="02010609060101010101" pitchFamily="49" charset="-122"/>
              </a:defRPr>
            </a:lvl1pPr>
          </a:lstStyle>
          <a:p>
            <a:fld id="{AF510F18-2654-448F-8071-3DE7347FFBD3}" type="slidenum">
              <a:rPr lang="en-US" altLang="zh-CN"/>
              <a:pPr/>
              <a:t>‹#›</a:t>
            </a:fld>
            <a:endParaRPr lang="en-US" altLang="zh-CN"/>
          </a:p>
        </p:txBody>
      </p:sp>
      <p:sp>
        <p:nvSpPr>
          <p:cNvPr id="19" name="页脚占位符 9"/>
          <p:cNvSpPr>
            <a:spLocks noGrp="1"/>
          </p:cNvSpPr>
          <p:nvPr>
            <p:ph type="ftr" sz="quarter" idx="3"/>
          </p:nvPr>
        </p:nvSpPr>
        <p:spPr>
          <a:xfrm>
            <a:off x="4379913" y="6408738"/>
            <a:ext cx="2351087" cy="365125"/>
          </a:xfrm>
          <a:prstGeom prst="rect">
            <a:avLst/>
          </a:prstGeom>
        </p:spPr>
        <p:txBody>
          <a:bodyPr vert="horz" anchor="b"/>
          <a:lstStyle>
            <a:lvl1pPr algn="r">
              <a:defRPr sz="1000" dirty="0"/>
            </a:lvl1pPr>
          </a:lstStyle>
          <a:p>
            <a:pPr>
              <a:defRPr/>
            </a:pPr>
            <a:endParaRPr lang="en-US"/>
          </a:p>
        </p:txBody>
      </p:sp>
      <p:sp>
        <p:nvSpPr>
          <p:cNvPr id="95246" name="Text Box 14"/>
          <p:cNvSpPr txBox="1">
            <a:spLocks noChangeArrowheads="1"/>
          </p:cNvSpPr>
          <p:nvPr userDrawn="1"/>
        </p:nvSpPr>
        <p:spPr bwMode="auto">
          <a:xfrm>
            <a:off x="8570913" y="6381750"/>
            <a:ext cx="369887"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fld id="{8CC6C078-C9DD-4A1D-ADB8-F35842EB0892}" type="slidenum">
              <a:rPr lang="en-US" altLang="zh-CN" sz="1200">
                <a:latin typeface="Helvetica" panose="020B0604020202020204" pitchFamily="34" charset="0"/>
              </a:rPr>
              <a:pPr algn="ctr" eaLnBrk="0" hangingPunct="0">
                <a:spcBef>
                  <a:spcPct val="50000"/>
                </a:spcBef>
              </a:pPr>
              <a:t>‹#›</a:t>
            </a:fld>
            <a:endParaRPr lang="en-US" altLang="zh-CN" sz="1200">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67" r:id="rId12"/>
  </p:sldLayoutIdLst>
  <p:hf hdr="0" ftr="0" dt="0"/>
  <p:txStyles>
    <p:titleStyle>
      <a:lvl1pPr algn="l" rtl="0" fontAlgn="base">
        <a:spcBef>
          <a:spcPct val="0"/>
        </a:spcBef>
        <a:spcAft>
          <a:spcPct val="0"/>
        </a:spcAft>
        <a:defRPr sz="4100" b="1" kern="1200">
          <a:solidFill>
            <a:srgbClr val="333333"/>
          </a:solidFill>
          <a:latin typeface="+mj-lt"/>
          <a:ea typeface="+mj-ea"/>
          <a:cs typeface="+mj-cs"/>
        </a:defRPr>
      </a:lvl1pPr>
      <a:lvl2pPr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2pPr>
      <a:lvl3pPr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3pPr>
      <a:lvl4pPr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4pPr>
      <a:lvl5pPr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5pPr>
      <a:lvl6pPr marL="457200"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6pPr>
      <a:lvl7pPr marL="914400"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7pPr>
      <a:lvl8pPr marL="1371600"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8pPr>
      <a:lvl9pPr marL="1828800"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9pPr>
    </p:titleStyle>
    <p:bodyStyle>
      <a:lvl1pPr marL="365125" indent="-255588" algn="l" rtl="0" fontAlgn="base">
        <a:spcBef>
          <a:spcPct val="20000"/>
        </a:spcBef>
        <a:spcAft>
          <a:spcPct val="0"/>
        </a:spcAft>
        <a:buClr>
          <a:schemeClr val="accent1"/>
        </a:buClr>
        <a:buSzPct val="68000"/>
        <a:buFont typeface="Wingdings 3" panose="05040102010807070707" pitchFamily="18" charset="2"/>
        <a:buChar char=""/>
        <a:defRPr sz="3200" kern="1200">
          <a:solidFill>
            <a:schemeClr val="tx1"/>
          </a:solidFill>
          <a:latin typeface="+mn-lt"/>
          <a:ea typeface="+mn-ea"/>
          <a:cs typeface="+mn-cs"/>
        </a:defRPr>
      </a:lvl1pPr>
      <a:lvl2pPr marL="620713" indent="-228600" algn="l" rtl="0" fontAlgn="base">
        <a:spcBef>
          <a:spcPct val="2000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58838" indent="-228600" algn="l" rtl="0" fontAlgn="base">
        <a:spcBef>
          <a:spcPct val="20000"/>
        </a:spcBef>
        <a:spcAft>
          <a:spcPct val="0"/>
        </a:spcAft>
        <a:buClr>
          <a:schemeClr val="accent2"/>
        </a:buClr>
        <a:buSzPct val="100000"/>
        <a:buFont typeface="Wingdings 2" panose="05020102010507070707" pitchFamily="18" charset="2"/>
        <a:buChar char=""/>
        <a:defRPr sz="2400" kern="1200">
          <a:solidFill>
            <a:srgbClr val="000099"/>
          </a:solidFill>
          <a:latin typeface="+mn-lt"/>
          <a:ea typeface="+mn-ea"/>
          <a:cs typeface="+mn-cs"/>
        </a:defRPr>
      </a:lvl3pPr>
      <a:lvl4pPr marL="1143000" indent="-228600" algn="l" rtl="0" fontAlgn="base">
        <a:spcBef>
          <a:spcPct val="2000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1" name="燕尾形 10"/>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6"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9626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 name="日期占位符 3"/>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9" name="页脚占位符 4"/>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20" name="灯片编号占位符 5"/>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7F7E4236-C2C7-4D76-ADFC-9C402B7F865A}"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97289"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4"/>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6" name="页脚占位符 5"/>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17" name="灯片编号占位符 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7ABC8765-11B6-4550-B65A-6AC0B15739D5}"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9830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6"/>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6" name="页脚占位符 7"/>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17" name="灯片编号占位符 8"/>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36C7B1CB-7FA7-439A-88BE-C89351A48DA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9933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2"/>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6" name="页脚占位符 3"/>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17" name="灯片编号占位符 4"/>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41B27201-AF0D-413C-ADFA-847C8A21D126}"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0355"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4"/>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6" name="页脚占位符 5"/>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17" name="灯片编号占位符 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0CD589DF-C227-47A0-A029-B5DEF90000E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 name="任意多边形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6" name="任意多边形 1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7" name="直角三角形 16"/>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9"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1"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138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 name="日期占位符 4"/>
          <p:cNvSpPr>
            <a:spLocks noGrp="1"/>
          </p:cNvSpPr>
          <p:nvPr>
            <p:ph type="dt" sz="half" idx="2"/>
          </p:nvPr>
        </p:nvSpPr>
        <p:spPr>
          <a:xfrm>
            <a:off x="6727825" y="6408738"/>
            <a:ext cx="1919288" cy="365125"/>
          </a:xfrm>
          <a:prstGeom prst="rect">
            <a:avLst/>
          </a:prstGeom>
        </p:spPr>
        <p:txBody>
          <a:bodyPr vert="horz" anchor="b"/>
          <a:lstStyle>
            <a:lvl1pPr>
              <a:defRPr sz="1000">
                <a:solidFill>
                  <a:schemeClr val="tx1"/>
                </a:solidFill>
              </a:defRPr>
            </a:lvl1pPr>
            <a:extLst/>
          </a:lstStyle>
          <a:p>
            <a:pPr>
              <a:defRPr/>
            </a:pPr>
            <a:endParaRPr lang="en-US"/>
          </a:p>
        </p:txBody>
      </p:sp>
      <p:sp>
        <p:nvSpPr>
          <p:cNvPr id="24" name="页脚占位符 5"/>
          <p:cNvSpPr>
            <a:spLocks noGrp="1"/>
          </p:cNvSpPr>
          <p:nvPr>
            <p:ph type="ftr" sz="quarter" idx="3"/>
          </p:nvPr>
        </p:nvSpPr>
        <p:spPr>
          <a:xfrm>
            <a:off x="4379913" y="6408738"/>
            <a:ext cx="2351087" cy="365125"/>
          </a:xfrm>
          <a:prstGeom prst="rect">
            <a:avLst/>
          </a:prstGeom>
        </p:spPr>
        <p:txBody>
          <a:bodyPr vert="horz" anchor="b"/>
          <a:lstStyle>
            <a:lvl1pPr algn="r">
              <a:defRPr sz="1000">
                <a:solidFill>
                  <a:schemeClr val="tx1"/>
                </a:solidFill>
              </a:defRPr>
            </a:lvl1pPr>
            <a:extLst/>
          </a:lstStyle>
          <a:p>
            <a:pPr>
              <a:defRPr/>
            </a:pPr>
            <a:endParaRPr lang="en-US"/>
          </a:p>
        </p:txBody>
      </p:sp>
      <p:sp>
        <p:nvSpPr>
          <p:cNvPr id="25" name="灯片编号占位符 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05154E4C-4B61-44D4-AD3E-DF3DC688DEB6}"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4.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bwMode="auto">
          <a:xfrm>
            <a:off x="396875" y="3071813"/>
            <a:ext cx="7921625"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 anchorCtr="0" compatLnSpc="1">
            <a:prstTxWarp prst="textNoShape">
              <a:avLst/>
            </a:prstTxWarp>
          </a:bodyPr>
          <a:lstStyle/>
          <a:p>
            <a:r>
              <a:rPr lang="zh-CN" altLang="en-US" sz="4100">
                <a:solidFill>
                  <a:schemeClr val="tx1"/>
                </a:solidFill>
                <a:latin typeface="宋体" panose="02010600030101010101" pitchFamily="2" charset="-122"/>
                <a:ea typeface="宋体" panose="02010600030101010101" pitchFamily="2" charset="-122"/>
              </a:rPr>
              <a:t>第一章  操作系统引论</a:t>
            </a:r>
          </a:p>
        </p:txBody>
      </p:sp>
      <p:sp>
        <p:nvSpPr>
          <p:cNvPr id="4100" name="Rectangle 4"/>
          <p:cNvSpPr>
            <a:spLocks noChangeArrowheads="1"/>
          </p:cNvSpPr>
          <p:nvPr/>
        </p:nvSpPr>
        <p:spPr bwMode="auto">
          <a:xfrm>
            <a:off x="323850" y="1557338"/>
            <a:ext cx="8001000" cy="11430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zh-CN" sz="4800">
                <a:solidFill>
                  <a:srgbClr val="006699"/>
                </a:solidFill>
                <a:latin typeface="Arial" panose="020B0604020202020204" pitchFamily="34" charset="0"/>
                <a:ea typeface="黑体" panose="02010609060101010101" pitchFamily="49" charset="-122"/>
              </a:rPr>
              <a:t>《操作系统原理》</a:t>
            </a:r>
          </a:p>
        </p:txBody>
      </p:sp>
      <p:sp>
        <p:nvSpPr>
          <p:cNvPr id="4102" name="Rectangle 3"/>
          <p:cNvSpPr>
            <a:spLocks noChangeArrowheads="1"/>
          </p:cNvSpPr>
          <p:nvPr/>
        </p:nvSpPr>
        <p:spPr bwMode="auto">
          <a:xfrm>
            <a:off x="2267744" y="6165304"/>
            <a:ext cx="64008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lgn="ctr">
              <a:spcBef>
                <a:spcPts val="400"/>
              </a:spcBef>
              <a:buClr>
                <a:schemeClr val="accent1"/>
              </a:buClr>
              <a:buSzPct val="68000"/>
              <a:buFont typeface="Wingdings 3" panose="05040102010807070707" pitchFamily="18" charset="2"/>
              <a:defRPr sz="3200">
                <a:solidFill>
                  <a:schemeClr val="tx1"/>
                </a:solidFill>
                <a:latin typeface="Lucida Sans Unicode" panose="020B0602030504020204" pitchFamily="34" charset="0"/>
              </a:defRPr>
            </a:lvl1pPr>
            <a:lvl2pPr marL="742950" indent="-285750" algn="ctr">
              <a:spcBef>
                <a:spcPts val="325"/>
              </a:spcBef>
              <a:buClr>
                <a:schemeClr val="accent1"/>
              </a:buClr>
              <a:buFont typeface="Verdana" panose="020B0604030504040204" pitchFamily="34" charset="0"/>
              <a:defRPr sz="2800">
                <a:solidFill>
                  <a:schemeClr val="tx1"/>
                </a:solidFill>
                <a:latin typeface="Lucida Sans Unicode" panose="020B0602030504020204" pitchFamily="34" charset="0"/>
              </a:defRPr>
            </a:lvl2pPr>
            <a:lvl3pPr marL="1143000" indent="-228600" algn="ctr">
              <a:spcBef>
                <a:spcPts val="350"/>
              </a:spcBef>
              <a:buClr>
                <a:schemeClr val="accent2"/>
              </a:buClr>
              <a:buSzPct val="100000"/>
              <a:buFont typeface="Wingdings 2" panose="05020102010507070707" pitchFamily="18" charset="2"/>
              <a:defRPr sz="2400">
                <a:solidFill>
                  <a:schemeClr val="tx1"/>
                </a:solidFill>
                <a:latin typeface="Lucida Sans Unicode" panose="020B0602030504020204" pitchFamily="34" charset="0"/>
              </a:defRPr>
            </a:lvl3pPr>
            <a:lvl4pPr marL="1600200" indent="-228600" algn="ctr">
              <a:spcBef>
                <a:spcPts val="350"/>
              </a:spcBef>
              <a:buClr>
                <a:schemeClr val="accent2"/>
              </a:buClr>
              <a:buFont typeface="Wingdings 2" panose="05020102010507070707" pitchFamily="18" charset="2"/>
              <a:defRPr sz="2000">
                <a:solidFill>
                  <a:schemeClr val="tx1"/>
                </a:solidFill>
                <a:latin typeface="Lucida Sans Unicode" panose="020B0602030504020204" pitchFamily="34" charset="0"/>
              </a:defRPr>
            </a:lvl4pPr>
            <a:lvl5pPr marL="2057400" indent="-228600" algn="ctr">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algn="ctr"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algn="ctr"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algn="ctr"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algn="ctr"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algn="r">
              <a:spcBef>
                <a:spcPct val="0"/>
              </a:spcBef>
            </a:pPr>
            <a:r>
              <a:rPr lang="zh-CN" altLang="zh-CN" dirty="0">
                <a:solidFill>
                  <a:schemeClr val="bg1"/>
                </a:solidFill>
                <a:ea typeface="黑体" panose="02010609060101010101" pitchFamily="49" charset="-122"/>
              </a:rPr>
              <a:t>武汉大学国际软件学院</a:t>
            </a:r>
            <a:br>
              <a:rPr lang="zh-CN" altLang="zh-CN" dirty="0">
                <a:solidFill>
                  <a:schemeClr val="bg1"/>
                </a:solidFill>
                <a:ea typeface="黑体" panose="02010609060101010101" pitchFamily="49" charset="-122"/>
              </a:rPr>
            </a:br>
            <a:endParaRPr lang="zh-CN" altLang="zh-CN" sz="2800" dirty="0">
              <a:solidFill>
                <a:schemeClr val="bg1"/>
              </a:solidFill>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1.1 </a:t>
            </a:r>
            <a:r>
              <a:rPr lang="zh-CN" altLang="zh-CN"/>
              <a:t>操作系统的目标</a:t>
            </a:r>
          </a:p>
        </p:txBody>
      </p:sp>
      <p:sp>
        <p:nvSpPr>
          <p:cNvPr id="16387" name="Rectangle 3"/>
          <p:cNvSpPr>
            <a:spLocks noGrp="1" noChangeArrowheads="1"/>
          </p:cNvSpPr>
          <p:nvPr>
            <p:ph type="body" idx="1"/>
          </p:nvPr>
        </p:nvSpPr>
        <p:spPr/>
        <p:txBody>
          <a:bodyPr/>
          <a:lstStyle/>
          <a:p>
            <a:pPr>
              <a:lnSpc>
                <a:spcPct val="90000"/>
              </a:lnSpc>
            </a:pPr>
            <a:r>
              <a:rPr lang="en-US" altLang="zh-CN" sz="2800" b="1">
                <a:latin typeface="黑体" panose="02010609060101010101" pitchFamily="49" charset="-122"/>
                <a:ea typeface="黑体" panose="02010609060101010101" pitchFamily="49" charset="-122"/>
              </a:rPr>
              <a:t>1.</a:t>
            </a:r>
            <a:r>
              <a:rPr lang="zh-CN" altLang="zh-CN" sz="2800" b="1">
                <a:latin typeface="黑体" panose="02010609060101010101" pitchFamily="49" charset="-122"/>
              </a:rPr>
              <a:t>有效性 </a:t>
            </a:r>
            <a:endParaRPr lang="en-US" altLang="zh-CN" sz="2800" b="1">
              <a:latin typeface="黑体" panose="02010609060101010101" pitchFamily="49" charset="-122"/>
            </a:endParaRPr>
          </a:p>
          <a:p>
            <a:pPr lvl="1">
              <a:lnSpc>
                <a:spcPct val="90000"/>
              </a:lnSpc>
            </a:pPr>
            <a:r>
              <a:rPr lang="zh-CN" altLang="en-US" sz="2400">
                <a:latin typeface="黑体" panose="02010609060101010101" pitchFamily="49" charset="-122"/>
              </a:rPr>
              <a:t>提高系统资源利用率；</a:t>
            </a:r>
          </a:p>
          <a:p>
            <a:pPr lvl="1">
              <a:lnSpc>
                <a:spcPct val="90000"/>
              </a:lnSpc>
            </a:pPr>
            <a:r>
              <a:rPr lang="zh-CN" altLang="en-US" sz="2400">
                <a:latin typeface="黑体" panose="02010609060101010101" pitchFamily="49" charset="-122"/>
              </a:rPr>
              <a:t>提高系统的吞吐量。</a:t>
            </a:r>
            <a:endParaRPr lang="en-US" altLang="zh-CN" sz="2400">
              <a:latin typeface="黑体" panose="02010609060101010101" pitchFamily="49" charset="-122"/>
            </a:endParaRPr>
          </a:p>
          <a:p>
            <a:pPr>
              <a:lnSpc>
                <a:spcPct val="90000"/>
              </a:lnSpc>
            </a:pPr>
            <a:r>
              <a:rPr lang="en-US" altLang="zh-CN" sz="2800" b="1">
                <a:latin typeface="黑体" panose="02010609060101010101" pitchFamily="49" charset="-122"/>
                <a:ea typeface="黑体" panose="02010609060101010101" pitchFamily="49" charset="-122"/>
              </a:rPr>
              <a:t>2.</a:t>
            </a:r>
            <a:r>
              <a:rPr lang="zh-CN" altLang="zh-CN" sz="2800" b="1">
                <a:latin typeface="黑体" panose="02010609060101010101" pitchFamily="49" charset="-122"/>
              </a:rPr>
              <a:t>方便性</a:t>
            </a:r>
            <a:endParaRPr lang="en-US" altLang="zh-CN" sz="2800" b="1">
              <a:latin typeface="黑体" panose="02010609060101010101" pitchFamily="49" charset="-122"/>
            </a:endParaRPr>
          </a:p>
          <a:p>
            <a:pPr lvl="1">
              <a:lnSpc>
                <a:spcPct val="90000"/>
              </a:lnSpc>
            </a:pPr>
            <a:r>
              <a:rPr lang="zh-CN" altLang="en-US" sz="2400">
                <a:latin typeface="黑体" panose="02010609060101010101" pitchFamily="49" charset="-122"/>
              </a:rPr>
              <a:t>使计算机系统更容易使用。</a:t>
            </a:r>
            <a:endParaRPr lang="en-US" altLang="zh-CN" sz="2400">
              <a:latin typeface="黑体" panose="02010609060101010101" pitchFamily="49" charset="-122"/>
            </a:endParaRPr>
          </a:p>
          <a:p>
            <a:pPr>
              <a:lnSpc>
                <a:spcPct val="90000"/>
              </a:lnSpc>
            </a:pPr>
            <a:r>
              <a:rPr lang="en-US" altLang="zh-CN" sz="2800" b="1">
                <a:latin typeface="黑体" panose="02010609060101010101" pitchFamily="49" charset="-122"/>
                <a:ea typeface="黑体" panose="02010609060101010101" pitchFamily="49" charset="-122"/>
              </a:rPr>
              <a:t>3.</a:t>
            </a:r>
            <a:r>
              <a:rPr lang="zh-CN" altLang="zh-CN" sz="2800" b="1">
                <a:latin typeface="黑体" panose="02010609060101010101" pitchFamily="49" charset="-122"/>
              </a:rPr>
              <a:t>可扩充性</a:t>
            </a:r>
            <a:endParaRPr lang="en-US" altLang="zh-CN" sz="2800" b="1">
              <a:latin typeface="黑体" panose="02010609060101010101" pitchFamily="49" charset="-122"/>
            </a:endParaRPr>
          </a:p>
          <a:p>
            <a:pPr lvl="1">
              <a:lnSpc>
                <a:spcPct val="90000"/>
              </a:lnSpc>
            </a:pPr>
            <a:r>
              <a:rPr lang="zh-CN" altLang="en-US" sz="2400">
                <a:latin typeface="黑体" panose="02010609060101010101" pitchFamily="49" charset="-122"/>
              </a:rPr>
              <a:t>适用计算机硬件、体系结构及应用发展的要求。</a:t>
            </a:r>
            <a:endParaRPr lang="en-US" altLang="zh-CN" sz="2400">
              <a:latin typeface="黑体" panose="02010609060101010101" pitchFamily="49" charset="-122"/>
            </a:endParaRPr>
          </a:p>
          <a:p>
            <a:pPr>
              <a:lnSpc>
                <a:spcPct val="90000"/>
              </a:lnSpc>
            </a:pPr>
            <a:r>
              <a:rPr lang="en-US" altLang="zh-CN" sz="2800" b="1">
                <a:latin typeface="黑体" panose="02010609060101010101" pitchFamily="49" charset="-122"/>
                <a:ea typeface="黑体" panose="02010609060101010101" pitchFamily="49" charset="-122"/>
              </a:rPr>
              <a:t>4.</a:t>
            </a:r>
            <a:r>
              <a:rPr lang="zh-CN" altLang="zh-CN" sz="2800" b="1">
                <a:latin typeface="宋体" panose="02010600030101010101" pitchFamily="2" charset="-122"/>
              </a:rPr>
              <a:t>开放性</a:t>
            </a:r>
            <a:r>
              <a:rPr lang="zh-CN" altLang="zh-CN" sz="2400" b="1">
                <a:latin typeface="宋体" panose="02010600030101010101" pitchFamily="2" charset="-122"/>
              </a:rPr>
              <a:t> </a:t>
            </a:r>
            <a:endParaRPr lang="zh-CN" altLang="en-US" sz="2400" b="1">
              <a:latin typeface="宋体" panose="02010600030101010101" pitchFamily="2" charset="-122"/>
            </a:endParaRPr>
          </a:p>
          <a:p>
            <a:pPr lvl="1">
              <a:lnSpc>
                <a:spcPct val="90000"/>
              </a:lnSpc>
            </a:pPr>
            <a:r>
              <a:rPr lang="zh-CN" altLang="zh-CN" sz="2400">
                <a:latin typeface="宋体" panose="02010600030101010101" pitchFamily="2" charset="-122"/>
              </a:rPr>
              <a:t>遵循国际标准开发的软件和硬件，均能彼此兼容，方便的实现互联。</a:t>
            </a:r>
          </a:p>
          <a:p>
            <a:pPr>
              <a:lnSpc>
                <a:spcPct val="90000"/>
              </a:lnSpc>
            </a:pPr>
            <a:endParaRPr lang="zh-CN" altLang="zh-CN" sz="2400">
              <a:latin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1.1.2 </a:t>
            </a:r>
            <a:r>
              <a:rPr lang="zh-CN" altLang="en-US"/>
              <a:t>操作系统的作用</a:t>
            </a:r>
          </a:p>
        </p:txBody>
      </p:sp>
      <p:sp>
        <p:nvSpPr>
          <p:cNvPr id="138243" name="Rectangle 3"/>
          <p:cNvSpPr>
            <a:spLocks noGrp="1"/>
          </p:cNvSpPr>
          <p:nvPr>
            <p:ph type="body" idx="1"/>
          </p:nvPr>
        </p:nvSpPr>
        <p:spPr>
          <a:xfrm>
            <a:off x="468313" y="1484313"/>
            <a:ext cx="8424862" cy="4525962"/>
          </a:xfrm>
        </p:spPr>
        <p:txBody>
          <a:bodyPr/>
          <a:lstStyle/>
          <a:p>
            <a:pPr>
              <a:spcAft>
                <a:spcPct val="35000"/>
              </a:spcAft>
              <a:buFont typeface="Wingdings 3" panose="05040102010807070707" pitchFamily="18" charset="2"/>
              <a:buNone/>
            </a:pPr>
            <a:r>
              <a:rPr lang="en-US" altLang="zh-CN" b="1"/>
              <a:t>1.  OS</a:t>
            </a:r>
            <a:r>
              <a:rPr lang="zh-CN" altLang="en-US" b="1"/>
              <a:t>作为用户与计算机硬件系统之间的接口</a:t>
            </a:r>
          </a:p>
          <a:p>
            <a:r>
              <a:rPr lang="zh-CN" altLang="en-US" sz="2800"/>
              <a:t>操作系统可以通过以下三种方式把它的服务和功能提供给用户。</a:t>
            </a:r>
          </a:p>
          <a:p>
            <a:pPr lvl="1">
              <a:lnSpc>
                <a:spcPct val="120000"/>
              </a:lnSpc>
            </a:pPr>
            <a:r>
              <a:rPr lang="zh-CN" altLang="en-US">
                <a:solidFill>
                  <a:srgbClr val="000099"/>
                </a:solidFill>
              </a:rPr>
              <a:t>命令方式</a:t>
            </a:r>
          </a:p>
          <a:p>
            <a:pPr lvl="1">
              <a:lnSpc>
                <a:spcPct val="120000"/>
              </a:lnSpc>
            </a:pPr>
            <a:r>
              <a:rPr lang="zh-CN" altLang="en-US">
                <a:solidFill>
                  <a:srgbClr val="000099"/>
                </a:solidFill>
              </a:rPr>
              <a:t>图形窗口方式</a:t>
            </a:r>
          </a:p>
          <a:p>
            <a:pPr lvl="1">
              <a:lnSpc>
                <a:spcPct val="120000"/>
              </a:lnSpc>
            </a:pPr>
            <a:r>
              <a:rPr lang="zh-CN" altLang="en-US">
                <a:solidFill>
                  <a:srgbClr val="000099"/>
                </a:solidFill>
              </a:rPr>
              <a:t>系统调用方式</a:t>
            </a:r>
          </a:p>
          <a:p>
            <a:endParaRPr lang="zh-CN" altLang="en-US" sz="2800">
              <a:solidFill>
                <a:srgbClr val="000099"/>
              </a:solidFill>
            </a:endParaRPr>
          </a:p>
        </p:txBody>
      </p:sp>
      <p:sp>
        <p:nvSpPr>
          <p:cNvPr id="138244" name="Text Box 4"/>
          <p:cNvSpPr txBox="1">
            <a:spLocks noChangeArrowheads="1"/>
          </p:cNvSpPr>
          <p:nvPr/>
        </p:nvSpPr>
        <p:spPr bwMode="auto">
          <a:xfrm>
            <a:off x="4932363" y="6021388"/>
            <a:ext cx="3324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000">
                <a:latin typeface="Times New Roman" panose="02020603050405020304" pitchFamily="18" charset="0"/>
              </a:rPr>
              <a:t>图 </a:t>
            </a:r>
            <a:r>
              <a:rPr lang="en-US" altLang="zh-CN" sz="2000">
                <a:latin typeface="Times New Roman" panose="02020603050405020304" pitchFamily="18" charset="0"/>
              </a:rPr>
              <a:t>1-1 OS</a:t>
            </a:r>
            <a:r>
              <a:rPr lang="zh-CN" altLang="zh-CN" sz="2000">
                <a:latin typeface="Times New Roman" panose="02020603050405020304" pitchFamily="18" charset="0"/>
              </a:rPr>
              <a:t>作为接口的示意图 </a:t>
            </a:r>
          </a:p>
        </p:txBody>
      </p:sp>
      <p:pic>
        <p:nvPicPr>
          <p:cNvPr id="138245"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3019425"/>
            <a:ext cx="461010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操作系统的作用（续）</a:t>
            </a:r>
            <a:endParaRPr lang="zh-CN" altLang="en-US"/>
          </a:p>
        </p:txBody>
      </p:sp>
      <p:sp>
        <p:nvSpPr>
          <p:cNvPr id="19459" name="Rectangle 3"/>
          <p:cNvSpPr>
            <a:spLocks noGrp="1" noChangeArrowheads="1"/>
          </p:cNvSpPr>
          <p:nvPr>
            <p:ph type="body" idx="1"/>
          </p:nvPr>
        </p:nvSpPr>
        <p:spPr>
          <a:xfrm>
            <a:off x="601663" y="1522413"/>
            <a:ext cx="8020050" cy="4318000"/>
          </a:xfrm>
        </p:spPr>
        <p:txBody>
          <a:bodyPr/>
          <a:lstStyle/>
          <a:p>
            <a:pPr algn="just">
              <a:lnSpc>
                <a:spcPct val="90000"/>
              </a:lnSpc>
              <a:buFont typeface="Wingdings 3" panose="05040102010807070707" pitchFamily="18" charset="2"/>
              <a:buNone/>
            </a:pPr>
            <a:r>
              <a:rPr lang="en-US" altLang="zh-CN" b="1"/>
              <a:t>2.  OS</a:t>
            </a:r>
            <a:r>
              <a:rPr lang="zh-CN" altLang="zh-CN" b="1"/>
              <a:t>作为计算机资源的管理者</a:t>
            </a:r>
          </a:p>
          <a:p>
            <a:pPr algn="just">
              <a:lnSpc>
                <a:spcPct val="90000"/>
              </a:lnSpc>
            </a:pPr>
            <a:r>
              <a:rPr lang="zh-CN" altLang="zh-CN" sz="2800">
                <a:solidFill>
                  <a:srgbClr val="000099"/>
                </a:solidFill>
                <a:latin typeface="宋体" panose="02010600030101010101" pitchFamily="2" charset="-122"/>
              </a:rPr>
              <a:t>处理机管理</a:t>
            </a:r>
          </a:p>
          <a:p>
            <a:pPr lvl="1" algn="just">
              <a:lnSpc>
                <a:spcPct val="90000"/>
              </a:lnSpc>
            </a:pPr>
            <a:r>
              <a:rPr lang="zh-CN" altLang="zh-CN" sz="2600">
                <a:latin typeface="宋体" panose="02010600030101010101" pitchFamily="2" charset="-122"/>
              </a:rPr>
              <a:t>用于分配和控制处理机</a:t>
            </a:r>
            <a:endParaRPr lang="zh-CN" altLang="zh-CN">
              <a:solidFill>
                <a:srgbClr val="9900CC"/>
              </a:solidFill>
              <a:latin typeface="宋体" panose="02010600030101010101" pitchFamily="2" charset="-122"/>
            </a:endParaRPr>
          </a:p>
          <a:p>
            <a:pPr algn="just">
              <a:lnSpc>
                <a:spcPct val="90000"/>
              </a:lnSpc>
            </a:pPr>
            <a:r>
              <a:rPr lang="zh-CN" altLang="zh-CN" sz="2800">
                <a:solidFill>
                  <a:srgbClr val="000099"/>
                </a:solidFill>
                <a:latin typeface="宋体" panose="02010600030101010101" pitchFamily="2" charset="-122"/>
              </a:rPr>
              <a:t>存储器管理</a:t>
            </a:r>
          </a:p>
          <a:p>
            <a:pPr lvl="1" algn="just">
              <a:lnSpc>
                <a:spcPct val="90000"/>
              </a:lnSpc>
            </a:pPr>
            <a:r>
              <a:rPr lang="zh-CN" altLang="zh-CN" sz="2600">
                <a:latin typeface="宋体" panose="02010600030101010101" pitchFamily="2" charset="-122"/>
              </a:rPr>
              <a:t>主要负责内存的分配与回收</a:t>
            </a:r>
            <a:endParaRPr lang="zh-CN" altLang="zh-CN">
              <a:solidFill>
                <a:srgbClr val="9900CC"/>
              </a:solidFill>
              <a:latin typeface="宋体" panose="02010600030101010101" pitchFamily="2" charset="-122"/>
            </a:endParaRPr>
          </a:p>
          <a:p>
            <a:pPr algn="just">
              <a:lnSpc>
                <a:spcPct val="90000"/>
              </a:lnSpc>
            </a:pPr>
            <a:r>
              <a:rPr lang="zh-CN" altLang="zh-CN" sz="2800">
                <a:solidFill>
                  <a:srgbClr val="000099"/>
                </a:solidFill>
                <a:latin typeface="宋体" panose="02010600030101010101" pitchFamily="2" charset="-122"/>
              </a:rPr>
              <a:t>设备管理</a:t>
            </a:r>
          </a:p>
          <a:p>
            <a:pPr lvl="1" algn="just">
              <a:lnSpc>
                <a:spcPct val="90000"/>
              </a:lnSpc>
            </a:pPr>
            <a:r>
              <a:rPr lang="zh-CN" altLang="zh-CN" sz="2600">
                <a:latin typeface="宋体" panose="02010600030101010101" pitchFamily="2" charset="-122"/>
              </a:rPr>
              <a:t>负责</a:t>
            </a:r>
            <a:r>
              <a:rPr lang="en-US" altLang="zh-CN" sz="2600">
                <a:latin typeface="宋体" panose="02010600030101010101" pitchFamily="2" charset="-122"/>
              </a:rPr>
              <a:t>I/O</a:t>
            </a:r>
            <a:r>
              <a:rPr lang="zh-CN" altLang="zh-CN" sz="2600">
                <a:latin typeface="宋体" panose="02010600030101010101" pitchFamily="2" charset="-122"/>
              </a:rPr>
              <a:t>设备的分配与操纵</a:t>
            </a:r>
            <a:endParaRPr lang="zh-CN" altLang="zh-CN">
              <a:solidFill>
                <a:srgbClr val="9900CC"/>
              </a:solidFill>
              <a:latin typeface="宋体" panose="02010600030101010101" pitchFamily="2" charset="-122"/>
            </a:endParaRPr>
          </a:p>
          <a:p>
            <a:pPr algn="just">
              <a:lnSpc>
                <a:spcPct val="90000"/>
              </a:lnSpc>
            </a:pPr>
            <a:r>
              <a:rPr lang="zh-CN" altLang="zh-CN" sz="2800">
                <a:solidFill>
                  <a:srgbClr val="000099"/>
                </a:solidFill>
                <a:latin typeface="宋体" panose="02010600030101010101" pitchFamily="2" charset="-122"/>
              </a:rPr>
              <a:t>文件管理</a:t>
            </a:r>
          </a:p>
          <a:p>
            <a:pPr lvl="1" algn="just">
              <a:lnSpc>
                <a:spcPct val="90000"/>
              </a:lnSpc>
            </a:pPr>
            <a:r>
              <a:rPr lang="zh-CN" altLang="zh-CN" sz="2600">
                <a:latin typeface="宋体" panose="02010600030101010101" pitchFamily="2" charset="-122"/>
              </a:rPr>
              <a:t>负责文件的存取、共享和保护</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操作系统的作用（续）</a:t>
            </a:r>
          </a:p>
        </p:txBody>
      </p:sp>
      <p:sp>
        <p:nvSpPr>
          <p:cNvPr id="139267" name="Rectangle 3"/>
          <p:cNvSpPr>
            <a:spLocks noGrp="1"/>
          </p:cNvSpPr>
          <p:nvPr>
            <p:ph type="body" idx="1"/>
          </p:nvPr>
        </p:nvSpPr>
        <p:spPr/>
        <p:txBody>
          <a:bodyPr/>
          <a:lstStyle/>
          <a:p>
            <a:pPr>
              <a:buFont typeface="Wingdings 3" panose="05040102010807070707" pitchFamily="18" charset="2"/>
              <a:buNone/>
            </a:pPr>
            <a:r>
              <a:rPr lang="en-US" altLang="zh-CN" b="1"/>
              <a:t>3.  OS</a:t>
            </a:r>
            <a:r>
              <a:rPr lang="zh-CN" altLang="en-US" b="1"/>
              <a:t>实现了对计算机资源的抽象</a:t>
            </a:r>
          </a:p>
          <a:p>
            <a:r>
              <a:rPr lang="zh-CN" altLang="en-US" sz="2800"/>
              <a:t>一台完全无软件的计算机系统称为裸机。通常把覆盖了软件的机器称为扩充机器或虚机器。 </a:t>
            </a:r>
          </a:p>
          <a:p>
            <a:r>
              <a:rPr lang="en-US" altLang="zh-CN" sz="2800"/>
              <a:t>OS</a:t>
            </a:r>
            <a:r>
              <a:rPr lang="zh-CN" altLang="en-US" sz="2800"/>
              <a:t>用作扩充机器，隐藏了对硬件操作的细节，增强了系统的功能。</a:t>
            </a:r>
          </a:p>
          <a:p>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468313" y="260350"/>
            <a:ext cx="8675687"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1.1.3 </a:t>
            </a:r>
            <a:r>
              <a:rPr lang="zh-CN" altLang="zh-CN"/>
              <a:t>推动操作系统发展的主要动力 </a:t>
            </a:r>
          </a:p>
        </p:txBody>
      </p:sp>
      <p:sp>
        <p:nvSpPr>
          <p:cNvPr id="21507" name="Rectangle 3"/>
          <p:cNvSpPr>
            <a:spLocks noGrp="1" noChangeArrowheads="1"/>
          </p:cNvSpPr>
          <p:nvPr>
            <p:ph type="body" idx="1"/>
          </p:nvPr>
        </p:nvSpPr>
        <p:spPr/>
        <p:txBody>
          <a:bodyPr/>
          <a:lstStyle/>
          <a:p>
            <a:pPr marL="609600" indent="-500063"/>
            <a:r>
              <a:rPr lang="en-US" altLang="zh-CN"/>
              <a:t>1. </a:t>
            </a:r>
            <a:r>
              <a:rPr lang="zh-CN" altLang="zh-CN"/>
              <a:t>不断提高计算机资源利用率 </a:t>
            </a:r>
          </a:p>
          <a:p>
            <a:pPr marL="609600" indent="-500063"/>
            <a:r>
              <a:rPr lang="en-US" altLang="zh-CN"/>
              <a:t>2. </a:t>
            </a:r>
            <a:r>
              <a:rPr lang="zh-CN" altLang="zh-CN"/>
              <a:t>方便用户 </a:t>
            </a:r>
          </a:p>
          <a:p>
            <a:pPr marL="609600" indent="-500063"/>
            <a:r>
              <a:rPr lang="en-US" altLang="zh-CN"/>
              <a:t>3. </a:t>
            </a:r>
            <a:r>
              <a:rPr lang="zh-CN" altLang="zh-CN"/>
              <a:t>器件的不断更新换代 </a:t>
            </a:r>
          </a:p>
          <a:p>
            <a:pPr marL="609600" indent="-500063"/>
            <a:r>
              <a:rPr lang="en-US" altLang="zh-CN"/>
              <a:t>4. </a:t>
            </a:r>
            <a:r>
              <a:rPr lang="zh-CN" altLang="zh-CN"/>
              <a:t>计算机体系结构的不断发展</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p:txBody>
          <a:bodyPr/>
          <a:lstStyle/>
          <a:p>
            <a:r>
              <a:rPr lang="zh-CN" altLang="zh-CN"/>
              <a:t>1.1 </a:t>
            </a:r>
            <a:r>
              <a:rPr lang="en-US" altLang="zh-CN"/>
              <a:t> </a:t>
            </a:r>
            <a:r>
              <a:rPr lang="zh-CN" altLang="zh-CN"/>
              <a:t>操作系统的目标和作用</a:t>
            </a:r>
          </a:p>
          <a:p>
            <a:r>
              <a:rPr lang="en-US" altLang="zh-CN">
                <a:solidFill>
                  <a:srgbClr val="000099"/>
                </a:solidFill>
              </a:rPr>
              <a:t>1.2  </a:t>
            </a:r>
            <a:r>
              <a:rPr lang="zh-CN" altLang="zh-CN">
                <a:solidFill>
                  <a:srgbClr val="000099"/>
                </a:solidFill>
              </a:rPr>
              <a:t>操作系统的发展过程</a:t>
            </a:r>
          </a:p>
          <a:p>
            <a:r>
              <a:rPr lang="zh-CN" altLang="zh-CN"/>
              <a:t>1.3 </a:t>
            </a:r>
            <a:r>
              <a:rPr lang="en-US" altLang="zh-CN"/>
              <a:t> </a:t>
            </a:r>
            <a:r>
              <a:rPr lang="zh-CN" altLang="zh-CN"/>
              <a:t>操作系统的基本特征</a:t>
            </a:r>
          </a:p>
          <a:p>
            <a:r>
              <a:rPr lang="zh-CN" altLang="zh-CN"/>
              <a:t>1.</a:t>
            </a:r>
            <a:r>
              <a:rPr lang="en-US" altLang="zh-CN"/>
              <a:t>4  </a:t>
            </a:r>
            <a:r>
              <a:rPr lang="zh-CN" altLang="zh-CN"/>
              <a:t>操作系统的主要功能</a:t>
            </a:r>
          </a:p>
          <a:p>
            <a:r>
              <a:rPr lang="zh-CN" altLang="zh-CN"/>
              <a:t>1.</a:t>
            </a:r>
            <a:r>
              <a:rPr lang="en-US" altLang="zh-CN"/>
              <a:t>5  </a:t>
            </a:r>
            <a:r>
              <a:rPr lang="zh-CN" altLang="zh-CN"/>
              <a:t>操作系统结构设计</a:t>
            </a:r>
          </a:p>
        </p:txBody>
      </p:sp>
      <p:sp>
        <p:nvSpPr>
          <p:cNvPr id="140291" name="Rectang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a:t>
            </a:r>
            <a:r>
              <a:rPr lang="en-US" altLang="zh-CN"/>
              <a:t>1</a:t>
            </a:r>
            <a:r>
              <a:rPr lang="zh-CN" altLang="en-US"/>
              <a:t>章 操作系统引论</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OS</a:t>
            </a:r>
            <a:r>
              <a:rPr lang="zh-CN" altLang="zh-CN"/>
              <a:t>的发展过程及分类</a:t>
            </a:r>
          </a:p>
        </p:txBody>
      </p:sp>
      <p:sp>
        <p:nvSpPr>
          <p:cNvPr id="23555" name="Rectangle 3"/>
          <p:cNvSpPr>
            <a:spLocks noChangeArrowheads="1"/>
          </p:cNvSpPr>
          <p:nvPr/>
        </p:nvSpPr>
        <p:spPr bwMode="auto">
          <a:xfrm>
            <a:off x="320675" y="3644900"/>
            <a:ext cx="165576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56" name="Rectangle 4"/>
          <p:cNvSpPr>
            <a:spLocks noChangeArrowheads="1"/>
          </p:cNvSpPr>
          <p:nvPr/>
        </p:nvSpPr>
        <p:spPr bwMode="auto">
          <a:xfrm>
            <a:off x="107950" y="2636838"/>
            <a:ext cx="1223963" cy="1079500"/>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b="1">
                <a:solidFill>
                  <a:schemeClr val="bg1"/>
                </a:solidFill>
              </a:rPr>
              <a:t>手工操作阶段</a:t>
            </a:r>
          </a:p>
        </p:txBody>
      </p:sp>
      <p:sp>
        <p:nvSpPr>
          <p:cNvPr id="23562" name="Text Box 10"/>
          <p:cNvSpPr txBox="1">
            <a:spLocks noChangeArrowheads="1"/>
          </p:cNvSpPr>
          <p:nvPr/>
        </p:nvSpPr>
        <p:spPr bwMode="auto">
          <a:xfrm>
            <a:off x="3779838" y="4843463"/>
            <a:ext cx="2160587" cy="4572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sz="2400" b="1">
                <a:latin typeface="Arial" panose="020B0604020202020204" pitchFamily="34" charset="0"/>
              </a:rPr>
              <a:t>操作系统形成</a:t>
            </a:r>
          </a:p>
        </p:txBody>
      </p:sp>
      <p:grpSp>
        <p:nvGrpSpPr>
          <p:cNvPr id="23575" name="Group 23"/>
          <p:cNvGrpSpPr>
            <a:grpSpLocks/>
          </p:cNvGrpSpPr>
          <p:nvPr/>
        </p:nvGrpSpPr>
        <p:grpSpPr bwMode="auto">
          <a:xfrm>
            <a:off x="1401763" y="2636838"/>
            <a:ext cx="1731962" cy="1079500"/>
            <a:chOff x="883" y="1661"/>
            <a:chExt cx="1091" cy="680"/>
          </a:xfrm>
        </p:grpSpPr>
        <p:sp>
          <p:nvSpPr>
            <p:cNvPr id="23557" name="Rectangle 5"/>
            <p:cNvSpPr>
              <a:spLocks noChangeArrowheads="1"/>
            </p:cNvSpPr>
            <p:nvPr/>
          </p:nvSpPr>
          <p:spPr bwMode="auto">
            <a:xfrm>
              <a:off x="1202" y="1661"/>
              <a:ext cx="772" cy="680"/>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b="1">
                  <a:solidFill>
                    <a:schemeClr val="bg1"/>
                  </a:solidFill>
                </a:rPr>
                <a:t>单道批处理</a:t>
              </a:r>
            </a:p>
          </p:txBody>
        </p:sp>
        <p:sp>
          <p:nvSpPr>
            <p:cNvPr id="23565" name="Line 13"/>
            <p:cNvSpPr>
              <a:spLocks noChangeShapeType="1"/>
            </p:cNvSpPr>
            <p:nvPr/>
          </p:nvSpPr>
          <p:spPr bwMode="auto">
            <a:xfrm>
              <a:off x="883" y="2024"/>
              <a:ext cx="283" cy="11"/>
            </a:xfrm>
            <a:prstGeom prst="line">
              <a:avLst/>
            </a:prstGeom>
            <a:noFill/>
            <a:ln w="5715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635" name="Group 83"/>
          <p:cNvGrpSpPr>
            <a:grpSpLocks/>
          </p:cNvGrpSpPr>
          <p:nvPr/>
        </p:nvGrpSpPr>
        <p:grpSpPr bwMode="auto">
          <a:xfrm>
            <a:off x="3203575" y="2276475"/>
            <a:ext cx="2881313" cy="2160588"/>
            <a:chOff x="2018" y="1434"/>
            <a:chExt cx="1815" cy="1361"/>
          </a:xfrm>
        </p:grpSpPr>
        <p:grpSp>
          <p:nvGrpSpPr>
            <p:cNvPr id="23634" name="Group 82"/>
            <p:cNvGrpSpPr>
              <a:grpSpLocks/>
            </p:cNvGrpSpPr>
            <p:nvPr/>
          </p:nvGrpSpPr>
          <p:grpSpPr bwMode="auto">
            <a:xfrm>
              <a:off x="2018" y="1434"/>
              <a:ext cx="1815" cy="1361"/>
              <a:chOff x="2018" y="1434"/>
              <a:chExt cx="1815" cy="1361"/>
            </a:xfrm>
          </p:grpSpPr>
          <p:sp>
            <p:nvSpPr>
              <p:cNvPr id="23558" name="Rectangle 6"/>
              <p:cNvSpPr>
                <a:spLocks noChangeArrowheads="1"/>
              </p:cNvSpPr>
              <p:nvPr/>
            </p:nvSpPr>
            <p:spPr bwMode="auto">
              <a:xfrm>
                <a:off x="2336" y="1434"/>
                <a:ext cx="1497" cy="1361"/>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b="1">
                  <a:solidFill>
                    <a:schemeClr val="bg1"/>
                  </a:solidFill>
                </a:endParaRPr>
              </a:p>
            </p:txBody>
          </p:sp>
          <p:sp>
            <p:nvSpPr>
              <p:cNvPr id="23559" name="Text Box 7"/>
              <p:cNvSpPr txBox="1">
                <a:spLocks noChangeArrowheads="1"/>
              </p:cNvSpPr>
              <p:nvPr/>
            </p:nvSpPr>
            <p:spPr bwMode="auto">
              <a:xfrm>
                <a:off x="2426" y="1525"/>
                <a:ext cx="1361" cy="288"/>
              </a:xfrm>
              <a:prstGeom prst="rect">
                <a:avLst/>
              </a:prstGeom>
              <a:noFill/>
              <a:ln>
                <a:noFill/>
              </a:ln>
              <a:effectLst/>
              <a:extLst>
                <a:ext uri="{909E8E84-426E-40DD-AFC4-6F175D3DCCD1}">
                  <a14:hiddenFill xmlns:a14="http://schemas.microsoft.com/office/drawing/2010/main">
                    <a:solidFill>
                      <a:srgbClr val="800080"/>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solidFill>
                      <a:schemeClr val="bg1"/>
                    </a:solidFill>
                  </a:rPr>
                  <a:t>多道程序系统</a:t>
                </a:r>
              </a:p>
            </p:txBody>
          </p:sp>
          <p:sp>
            <p:nvSpPr>
              <p:cNvPr id="23561" name="Text Box 9"/>
              <p:cNvSpPr txBox="1">
                <a:spLocks noChangeArrowheads="1"/>
              </p:cNvSpPr>
              <p:nvPr/>
            </p:nvSpPr>
            <p:spPr bwMode="auto">
              <a:xfrm>
                <a:off x="3108" y="1797"/>
                <a:ext cx="682" cy="524"/>
              </a:xfrm>
              <a:prstGeom prst="rect">
                <a:avLst/>
              </a:prstGeom>
              <a:solidFill>
                <a:srgbClr val="80008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sz="2400" b="1">
                    <a:solidFill>
                      <a:schemeClr val="bg1"/>
                    </a:solidFill>
                    <a:latin typeface="Arial" panose="020B0604020202020204" pitchFamily="34" charset="0"/>
                  </a:rPr>
                  <a:t>分时系统</a:t>
                </a:r>
              </a:p>
            </p:txBody>
          </p:sp>
          <p:sp>
            <p:nvSpPr>
              <p:cNvPr id="23563" name="Text Box 11"/>
              <p:cNvSpPr txBox="1">
                <a:spLocks noChangeArrowheads="1"/>
              </p:cNvSpPr>
              <p:nvPr/>
            </p:nvSpPr>
            <p:spPr bwMode="auto">
              <a:xfrm>
                <a:off x="2427" y="2387"/>
                <a:ext cx="1361" cy="294"/>
              </a:xfrm>
              <a:prstGeom prst="rect">
                <a:avLst/>
              </a:prstGeom>
              <a:solidFill>
                <a:srgbClr val="80008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sz="2400" b="1">
                    <a:solidFill>
                      <a:schemeClr val="bg1"/>
                    </a:solidFill>
                    <a:latin typeface="Arial" panose="020B0604020202020204" pitchFamily="34" charset="0"/>
                  </a:rPr>
                  <a:t>实时系统</a:t>
                </a:r>
              </a:p>
            </p:txBody>
          </p:sp>
          <p:sp>
            <p:nvSpPr>
              <p:cNvPr id="23566" name="Line 14"/>
              <p:cNvSpPr>
                <a:spLocks noChangeShapeType="1"/>
              </p:cNvSpPr>
              <p:nvPr/>
            </p:nvSpPr>
            <p:spPr bwMode="auto">
              <a:xfrm>
                <a:off x="2018" y="2024"/>
                <a:ext cx="283" cy="11"/>
              </a:xfrm>
              <a:prstGeom prst="line">
                <a:avLst/>
              </a:prstGeom>
              <a:noFill/>
              <a:ln w="5715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60" name="Text Box 8"/>
            <p:cNvSpPr txBox="1">
              <a:spLocks noChangeArrowheads="1"/>
            </p:cNvSpPr>
            <p:nvPr/>
          </p:nvSpPr>
          <p:spPr bwMode="auto">
            <a:xfrm>
              <a:off x="2433" y="1797"/>
              <a:ext cx="727" cy="524"/>
            </a:xfrm>
            <a:prstGeom prst="rect">
              <a:avLst/>
            </a:prstGeom>
            <a:solidFill>
              <a:srgbClr val="80008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sz="2400" b="1">
                  <a:solidFill>
                    <a:schemeClr val="bg1"/>
                  </a:solidFill>
                  <a:latin typeface="Arial" panose="020B0604020202020204" pitchFamily="34" charset="0"/>
                </a:rPr>
                <a:t>多道批处理</a:t>
              </a:r>
            </a:p>
          </p:txBody>
        </p:sp>
      </p:grpSp>
      <p:sp>
        <p:nvSpPr>
          <p:cNvPr id="23572" name="Text Box 20"/>
          <p:cNvSpPr txBox="1">
            <a:spLocks noChangeArrowheads="1"/>
          </p:cNvSpPr>
          <p:nvPr/>
        </p:nvSpPr>
        <p:spPr bwMode="auto">
          <a:xfrm>
            <a:off x="6732588" y="4843463"/>
            <a:ext cx="2160587" cy="4572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sz="2400" b="1">
                <a:latin typeface="Arial" panose="020B0604020202020204" pitchFamily="34" charset="0"/>
              </a:rPr>
              <a:t>操作系统发展</a:t>
            </a:r>
            <a:endParaRPr lang="zh-CN" altLang="zh-CN" sz="2400">
              <a:latin typeface="Arial" panose="020B0604020202020204" pitchFamily="34" charset="0"/>
            </a:endParaRPr>
          </a:p>
        </p:txBody>
      </p:sp>
      <p:sp>
        <p:nvSpPr>
          <p:cNvPr id="23573" name="Text Box 21"/>
          <p:cNvSpPr txBox="1">
            <a:spLocks noChangeArrowheads="1"/>
          </p:cNvSpPr>
          <p:nvPr/>
        </p:nvSpPr>
        <p:spPr bwMode="auto">
          <a:xfrm>
            <a:off x="107950" y="4838700"/>
            <a:ext cx="1222375" cy="82232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sz="2400" b="1">
                <a:latin typeface="Arial" panose="020B0604020202020204" pitchFamily="34" charset="0"/>
              </a:rPr>
              <a:t>无操作系统</a:t>
            </a:r>
          </a:p>
        </p:txBody>
      </p:sp>
      <p:sp>
        <p:nvSpPr>
          <p:cNvPr id="23574" name="Text Box 22"/>
          <p:cNvSpPr txBox="1">
            <a:spLocks noChangeArrowheads="1"/>
          </p:cNvSpPr>
          <p:nvPr/>
        </p:nvSpPr>
        <p:spPr bwMode="auto">
          <a:xfrm>
            <a:off x="1763713" y="4838700"/>
            <a:ext cx="1439862" cy="82232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sz="2400" b="1">
                <a:latin typeface="Arial" panose="020B0604020202020204" pitchFamily="34" charset="0"/>
              </a:rPr>
              <a:t>操作系统雏形</a:t>
            </a:r>
          </a:p>
        </p:txBody>
      </p:sp>
      <p:grpSp>
        <p:nvGrpSpPr>
          <p:cNvPr id="23633" name="Group 81"/>
          <p:cNvGrpSpPr>
            <a:grpSpLocks/>
          </p:cNvGrpSpPr>
          <p:nvPr/>
        </p:nvGrpSpPr>
        <p:grpSpPr bwMode="auto">
          <a:xfrm>
            <a:off x="6099175" y="2565400"/>
            <a:ext cx="3009900" cy="1511300"/>
            <a:chOff x="3864" y="1541"/>
            <a:chExt cx="1896" cy="952"/>
          </a:xfrm>
        </p:grpSpPr>
        <p:sp>
          <p:nvSpPr>
            <p:cNvPr id="23601" name="Text Box 49"/>
            <p:cNvSpPr txBox="1">
              <a:spLocks noChangeArrowheads="1"/>
            </p:cNvSpPr>
            <p:nvPr/>
          </p:nvSpPr>
          <p:spPr bwMode="auto">
            <a:xfrm>
              <a:off x="4286" y="1541"/>
              <a:ext cx="1274" cy="288"/>
            </a:xfrm>
            <a:prstGeom prst="rect">
              <a:avLst/>
            </a:prstGeom>
            <a:solidFill>
              <a:srgbClr val="0000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a:solidFill>
                    <a:schemeClr val="bg1"/>
                  </a:solidFill>
                </a:rPr>
                <a:t>微机操作系统</a:t>
              </a:r>
            </a:p>
          </p:txBody>
        </p:sp>
        <p:sp>
          <p:nvSpPr>
            <p:cNvPr id="23628" name="Text Box 76"/>
            <p:cNvSpPr txBox="1">
              <a:spLocks noChangeArrowheads="1"/>
            </p:cNvSpPr>
            <p:nvPr/>
          </p:nvSpPr>
          <p:spPr bwMode="auto">
            <a:xfrm>
              <a:off x="4286" y="1888"/>
              <a:ext cx="1274" cy="288"/>
            </a:xfrm>
            <a:prstGeom prst="rect">
              <a:avLst/>
            </a:prstGeom>
            <a:solidFill>
              <a:srgbClr val="0000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a:solidFill>
                    <a:schemeClr val="bg1"/>
                  </a:solidFill>
                </a:rPr>
                <a:t>网络操作系统</a:t>
              </a:r>
            </a:p>
          </p:txBody>
        </p:sp>
        <p:sp>
          <p:nvSpPr>
            <p:cNvPr id="23629" name="Text Box 77"/>
            <p:cNvSpPr txBox="1">
              <a:spLocks noChangeArrowheads="1"/>
            </p:cNvSpPr>
            <p:nvPr/>
          </p:nvSpPr>
          <p:spPr bwMode="auto">
            <a:xfrm>
              <a:off x="4293" y="2205"/>
              <a:ext cx="1467" cy="288"/>
            </a:xfrm>
            <a:prstGeom prst="rect">
              <a:avLst/>
            </a:prstGeom>
            <a:solidFill>
              <a:srgbClr val="0000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a:solidFill>
                    <a:schemeClr val="bg1"/>
                  </a:solidFill>
                </a:rPr>
                <a:t>分布式操作系统</a:t>
              </a:r>
            </a:p>
          </p:txBody>
        </p:sp>
        <p:sp>
          <p:nvSpPr>
            <p:cNvPr id="23630" name="Line 78"/>
            <p:cNvSpPr>
              <a:spLocks noChangeShapeType="1"/>
            </p:cNvSpPr>
            <p:nvPr/>
          </p:nvSpPr>
          <p:spPr bwMode="auto">
            <a:xfrm>
              <a:off x="3878" y="2160"/>
              <a:ext cx="363" cy="227"/>
            </a:xfrm>
            <a:prstGeom prst="line">
              <a:avLst/>
            </a:prstGeom>
            <a:noFill/>
            <a:ln w="5715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31" name="Line 79"/>
            <p:cNvSpPr>
              <a:spLocks noChangeShapeType="1"/>
            </p:cNvSpPr>
            <p:nvPr/>
          </p:nvSpPr>
          <p:spPr bwMode="auto">
            <a:xfrm flipV="1">
              <a:off x="3864" y="1676"/>
              <a:ext cx="408" cy="182"/>
            </a:xfrm>
            <a:prstGeom prst="line">
              <a:avLst/>
            </a:prstGeom>
            <a:noFill/>
            <a:ln w="5715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32" name="Line 80"/>
            <p:cNvSpPr>
              <a:spLocks noChangeShapeType="1"/>
            </p:cNvSpPr>
            <p:nvPr/>
          </p:nvSpPr>
          <p:spPr bwMode="auto">
            <a:xfrm flipV="1">
              <a:off x="3871" y="2009"/>
              <a:ext cx="408" cy="0"/>
            </a:xfrm>
            <a:prstGeom prst="line">
              <a:avLst/>
            </a:prstGeom>
            <a:noFill/>
            <a:ln w="5715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3575"/>
                                        </p:tgtEl>
                                        <p:attrNameLst>
                                          <p:attrName>style.visibility</p:attrName>
                                        </p:attrNameLst>
                                      </p:cBhvr>
                                      <p:to>
                                        <p:strVal val="visible"/>
                                      </p:to>
                                    </p:set>
                                    <p:animEffect transition="in" filter="wipe(left)">
                                      <p:cBhvr>
                                        <p:cTn id="7" dur="1000"/>
                                        <p:tgtEl>
                                          <p:spTgt spid="23575"/>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23635"/>
                                        </p:tgtEl>
                                        <p:attrNameLst>
                                          <p:attrName>style.visibility</p:attrName>
                                        </p:attrNameLst>
                                      </p:cBhvr>
                                      <p:to>
                                        <p:strVal val="visible"/>
                                      </p:to>
                                    </p:set>
                                    <p:animEffect transition="in" filter="wipe(left)">
                                      <p:cBhvr>
                                        <p:cTn id="11" dur="500"/>
                                        <p:tgtEl>
                                          <p:spTgt spid="23635"/>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23633"/>
                                        </p:tgtEl>
                                        <p:attrNameLst>
                                          <p:attrName>style.visibility</p:attrName>
                                        </p:attrNameLst>
                                      </p:cBhvr>
                                      <p:to>
                                        <p:strVal val="visible"/>
                                      </p:to>
                                    </p:set>
                                    <p:animEffect transition="in" filter="wipe(left)">
                                      <p:cBhvr>
                                        <p:cTn id="15" dur="500"/>
                                        <p:tgtEl>
                                          <p:spTgt spid="23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1.2.1 </a:t>
            </a:r>
            <a:r>
              <a:rPr lang="zh-CN" altLang="en-US"/>
              <a:t>无操作系统的计算机系统</a:t>
            </a:r>
          </a:p>
        </p:txBody>
      </p:sp>
      <p:sp>
        <p:nvSpPr>
          <p:cNvPr id="141315" name="Rectangle 3"/>
          <p:cNvSpPr>
            <a:spLocks noGrp="1"/>
          </p:cNvSpPr>
          <p:nvPr>
            <p:ph type="body" idx="1"/>
          </p:nvPr>
        </p:nvSpPr>
        <p:spPr/>
        <p:txBody>
          <a:bodyPr/>
          <a:lstStyle/>
          <a:p>
            <a:r>
              <a:rPr lang="zh-CN" altLang="en-US">
                <a:solidFill>
                  <a:srgbClr val="000099"/>
                </a:solidFill>
              </a:rPr>
              <a:t>人工操作方式：</a:t>
            </a:r>
            <a:r>
              <a:rPr lang="en-US" altLang="zh-CN" sz="2800"/>
              <a:t>45~50</a:t>
            </a:r>
            <a:r>
              <a:rPr lang="zh-CN" altLang="en-US" sz="2800"/>
              <a:t>年代中期，计算机系统上没有配置操作系统，程序员直接与计算机硬件交互，人工控制程序的装入和执行。</a:t>
            </a:r>
          </a:p>
          <a:p>
            <a:r>
              <a:rPr lang="zh-CN" altLang="en-US">
                <a:solidFill>
                  <a:srgbClr val="000099"/>
                </a:solidFill>
              </a:rPr>
              <a:t>用户使用计算机的过程大致如下：</a:t>
            </a:r>
          </a:p>
          <a:p>
            <a:pPr lvl="1"/>
            <a:r>
              <a:rPr lang="zh-CN" altLang="en-US"/>
              <a:t>先将程序纸带（或卡片）装入输入机；</a:t>
            </a:r>
          </a:p>
          <a:p>
            <a:pPr lvl="1"/>
            <a:r>
              <a:rPr lang="zh-CN" altLang="en-US"/>
              <a:t>然后启动输入机把程序和数据送入计算机；</a:t>
            </a:r>
          </a:p>
          <a:p>
            <a:pPr lvl="1"/>
            <a:r>
              <a:rPr lang="zh-CN" altLang="en-US"/>
              <a:t>接着通过控制台开关启动程序运行；</a:t>
            </a:r>
          </a:p>
          <a:p>
            <a:pPr lvl="1"/>
            <a:r>
              <a:rPr lang="zh-CN" altLang="en-US"/>
              <a:t>当程序运行完毕，由用户取走纸带和计算结果。</a:t>
            </a:r>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人工操作方式的缺点 </a:t>
            </a:r>
          </a:p>
        </p:txBody>
      </p:sp>
      <p:sp>
        <p:nvSpPr>
          <p:cNvPr id="142339" name="Rectangle 3"/>
          <p:cNvSpPr>
            <a:spLocks noGrp="1"/>
          </p:cNvSpPr>
          <p:nvPr>
            <p:ph type="body" idx="1"/>
          </p:nvPr>
        </p:nvSpPr>
        <p:spPr/>
        <p:txBody>
          <a:bodyPr/>
          <a:lstStyle/>
          <a:p>
            <a:r>
              <a:rPr lang="zh-CN" altLang="en-US"/>
              <a:t>用户独占计算机资源，资源利用率低。</a:t>
            </a:r>
          </a:p>
          <a:p>
            <a:r>
              <a:rPr lang="en-US" altLang="zh-CN"/>
              <a:t>CPU</a:t>
            </a:r>
            <a:r>
              <a:rPr lang="zh-CN" altLang="en-US"/>
              <a:t>等待人工操作，手工操作的慢速与</a:t>
            </a:r>
            <a:r>
              <a:rPr lang="en-US" altLang="zh-CN"/>
              <a:t>CPU</a:t>
            </a:r>
            <a:r>
              <a:rPr lang="zh-CN" altLang="en-US"/>
              <a:t>运算的高速之间的矛盾</a:t>
            </a:r>
            <a:r>
              <a:rPr lang="en-US" altLang="zh-CN"/>
              <a:t>(</a:t>
            </a:r>
            <a:r>
              <a:rPr lang="zh-CN" altLang="en-US"/>
              <a:t>即人机矛盾</a:t>
            </a:r>
            <a:r>
              <a:rPr lang="en-US" altLang="zh-CN"/>
              <a:t>)</a:t>
            </a:r>
            <a:r>
              <a:rPr lang="zh-CN" altLang="en-US"/>
              <a:t>。</a:t>
            </a:r>
          </a:p>
          <a:p>
            <a:r>
              <a:rPr lang="zh-CN" altLang="en-US"/>
              <a:t>联机输入</a:t>
            </a:r>
            <a:r>
              <a:rPr lang="en-US" altLang="zh-CN"/>
              <a:t>/</a:t>
            </a:r>
            <a:r>
              <a:rPr lang="zh-CN" altLang="en-US"/>
              <a:t>输出</a:t>
            </a:r>
            <a:r>
              <a:rPr lang="zh-CN" altLang="en-US">
                <a:solidFill>
                  <a:srgbClr val="000099"/>
                </a:solidFill>
              </a:rPr>
              <a:t>*</a:t>
            </a:r>
            <a:r>
              <a:rPr lang="zh-CN" altLang="en-US"/>
              <a:t>，</a:t>
            </a:r>
            <a:r>
              <a:rPr lang="en-US" altLang="zh-CN"/>
              <a:t>CPU</a:t>
            </a:r>
            <a:r>
              <a:rPr lang="zh-CN" altLang="en-US"/>
              <a:t>的快速与输入</a:t>
            </a:r>
            <a:r>
              <a:rPr lang="en-US" altLang="zh-CN"/>
              <a:t>/</a:t>
            </a:r>
            <a:r>
              <a:rPr lang="zh-CN" altLang="en-US"/>
              <a:t>输出（</a:t>
            </a:r>
            <a:r>
              <a:rPr lang="en-US" altLang="zh-CN"/>
              <a:t>I/O</a:t>
            </a:r>
            <a:r>
              <a:rPr lang="zh-CN" altLang="en-US"/>
              <a:t>）设备慢速的矛盾。</a:t>
            </a:r>
          </a:p>
          <a:p>
            <a:endParaRPr lang="zh-CN" altLang="en-US"/>
          </a:p>
        </p:txBody>
      </p:sp>
      <p:sp>
        <p:nvSpPr>
          <p:cNvPr id="142340" name="Rectangle 4"/>
          <p:cNvSpPr>
            <a:spLocks noChangeArrowheads="1"/>
          </p:cNvSpPr>
          <p:nvPr/>
        </p:nvSpPr>
        <p:spPr bwMode="auto">
          <a:xfrm>
            <a:off x="611188" y="4868863"/>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CADB25"/>
              </a:buClr>
              <a:buSzPct val="65000"/>
              <a:buFont typeface="Wingdings" panose="05000000000000000000" pitchFamily="2" charset="2"/>
              <a:buNone/>
            </a:pPr>
            <a:r>
              <a:rPr lang="zh-CN" altLang="zh-CN" sz="2400" b="1">
                <a:solidFill>
                  <a:srgbClr val="000099"/>
                </a:solidFill>
                <a:ea typeface="楷体_GB2312" pitchFamily="1" charset="-122"/>
              </a:rPr>
              <a:t>*联机</a:t>
            </a:r>
            <a:r>
              <a:rPr lang="en-US" altLang="zh-CN" sz="2400">
                <a:solidFill>
                  <a:srgbClr val="000099"/>
                </a:solidFill>
                <a:ea typeface="楷体_GB2312" pitchFamily="1" charset="-122"/>
              </a:rPr>
              <a:t>I</a:t>
            </a:r>
            <a:r>
              <a:rPr lang="zh-CN" altLang="zh-CN" sz="2400">
                <a:solidFill>
                  <a:srgbClr val="000099"/>
                </a:solidFill>
                <a:ea typeface="楷体_GB2312" pitchFamily="1" charset="-122"/>
              </a:rPr>
              <a:t>/</a:t>
            </a:r>
            <a:r>
              <a:rPr lang="en-US" altLang="zh-CN" sz="2400">
                <a:solidFill>
                  <a:srgbClr val="000099"/>
                </a:solidFill>
                <a:ea typeface="楷体_GB2312" pitchFamily="1" charset="-122"/>
              </a:rPr>
              <a:t>O</a:t>
            </a:r>
            <a:r>
              <a:rPr lang="zh-CN" altLang="zh-CN" sz="2400">
                <a:solidFill>
                  <a:srgbClr val="000099"/>
                </a:solidFill>
                <a:ea typeface="楷体_GB2312" pitchFamily="1" charset="-122"/>
              </a:rPr>
              <a:t>：</a:t>
            </a:r>
            <a:r>
              <a:rPr lang="en-US" altLang="zh-CN" sz="2400">
                <a:solidFill>
                  <a:srgbClr val="000099"/>
                </a:solidFill>
                <a:ea typeface="楷体_GB2312" pitchFamily="1" charset="-122"/>
              </a:rPr>
              <a:t>I</a:t>
            </a:r>
            <a:r>
              <a:rPr lang="zh-CN" altLang="zh-CN" sz="2400">
                <a:solidFill>
                  <a:srgbClr val="000099"/>
                </a:solidFill>
                <a:ea typeface="楷体_GB2312" pitchFamily="1" charset="-122"/>
              </a:rPr>
              <a:t>/</a:t>
            </a:r>
            <a:r>
              <a:rPr lang="en-US" altLang="zh-CN" sz="2400">
                <a:solidFill>
                  <a:srgbClr val="000099"/>
                </a:solidFill>
                <a:ea typeface="楷体_GB2312" pitchFamily="1" charset="-122"/>
              </a:rPr>
              <a:t>O</a:t>
            </a:r>
            <a:r>
              <a:rPr lang="zh-CN" altLang="zh-CN" sz="2400">
                <a:solidFill>
                  <a:srgbClr val="000099"/>
                </a:solidFill>
                <a:ea typeface="楷体_GB2312" pitchFamily="1" charset="-122"/>
              </a:rPr>
              <a:t>操作在主机控制下进行。联机</a:t>
            </a:r>
            <a:r>
              <a:rPr lang="en-US" altLang="zh-CN" sz="2400">
                <a:solidFill>
                  <a:srgbClr val="000099"/>
                </a:solidFill>
                <a:ea typeface="楷体_GB2312" pitchFamily="1" charset="-122"/>
              </a:rPr>
              <a:t>I/O</a:t>
            </a:r>
            <a:r>
              <a:rPr lang="zh-CN" altLang="zh-CN" sz="2400">
                <a:solidFill>
                  <a:srgbClr val="000099"/>
                </a:solidFill>
                <a:ea typeface="楷体_GB2312" pitchFamily="1" charset="-122"/>
              </a:rPr>
              <a:t>的缺点是速度慢，</a:t>
            </a:r>
            <a:r>
              <a:rPr lang="en-US" altLang="zh-CN" sz="2400">
                <a:solidFill>
                  <a:srgbClr val="000099"/>
                </a:solidFill>
                <a:ea typeface="楷体_GB2312" pitchFamily="1" charset="-122"/>
              </a:rPr>
              <a:t>I/O</a:t>
            </a:r>
            <a:r>
              <a:rPr lang="zh-CN" altLang="zh-CN" sz="2400">
                <a:solidFill>
                  <a:srgbClr val="000099"/>
                </a:solidFill>
                <a:ea typeface="楷体_GB2312" pitchFamily="1" charset="-122"/>
              </a:rPr>
              <a:t>设备和</a:t>
            </a:r>
            <a:r>
              <a:rPr lang="en-US" altLang="zh-CN" sz="2400">
                <a:solidFill>
                  <a:srgbClr val="000099"/>
                </a:solidFill>
                <a:ea typeface="楷体_GB2312" pitchFamily="1" charset="-122"/>
              </a:rPr>
              <a:t>CPU</a:t>
            </a:r>
            <a:r>
              <a:rPr lang="zh-CN" altLang="zh-CN" sz="2400">
                <a:solidFill>
                  <a:srgbClr val="000099"/>
                </a:solidFill>
                <a:ea typeface="楷体_GB2312" pitchFamily="1" charset="-122"/>
              </a:rPr>
              <a:t>仍然串行工作，</a:t>
            </a:r>
            <a:r>
              <a:rPr lang="en-US" altLang="zh-CN" sz="2400">
                <a:solidFill>
                  <a:srgbClr val="000099"/>
                </a:solidFill>
                <a:ea typeface="楷体_GB2312" pitchFamily="1" charset="-122"/>
              </a:rPr>
              <a:t>CPU</a:t>
            </a:r>
            <a:r>
              <a:rPr lang="zh-CN" altLang="zh-CN" sz="2400">
                <a:solidFill>
                  <a:srgbClr val="000099"/>
                </a:solidFill>
                <a:ea typeface="楷体_GB2312" pitchFamily="1" charset="-122"/>
              </a:rPr>
              <a:t>时间浪费相当大。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linds(horizontal)">
                                      <p:cBhvr>
                                        <p:cTn id="7"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脱机输入</a:t>
            </a:r>
            <a:r>
              <a:rPr lang="en-US" altLang="zh-CN"/>
              <a:t>/</a:t>
            </a:r>
            <a:r>
              <a:rPr lang="zh-CN" altLang="en-US"/>
              <a:t>输出技术 </a:t>
            </a:r>
          </a:p>
        </p:txBody>
      </p:sp>
      <p:sp>
        <p:nvSpPr>
          <p:cNvPr id="27651" name="Rectangle 3"/>
          <p:cNvSpPr>
            <a:spLocks noGrp="1" noChangeArrowheads="1"/>
          </p:cNvSpPr>
          <p:nvPr>
            <p:ph type="body" idx="1"/>
          </p:nvPr>
        </p:nvSpPr>
        <p:spPr>
          <a:xfrm>
            <a:off x="457200" y="1447800"/>
            <a:ext cx="8229600" cy="5029200"/>
          </a:xfrm>
        </p:spPr>
        <p:txBody>
          <a:bodyPr/>
          <a:lstStyle/>
          <a:p>
            <a:pPr algn="just"/>
            <a:r>
              <a:rPr lang="zh-CN" altLang="zh-CN" sz="2900"/>
              <a:t>为解决联机输入/输出带来的低速设备与</a:t>
            </a:r>
            <a:r>
              <a:rPr lang="en-US" altLang="zh-CN" sz="2900"/>
              <a:t>CPU</a:t>
            </a:r>
            <a:r>
              <a:rPr lang="zh-CN" altLang="zh-CN" sz="2900"/>
              <a:t>速度不匹配的问题，出现了脱机输入/输出技术。</a:t>
            </a:r>
          </a:p>
          <a:p>
            <a:pPr algn="just"/>
            <a:endParaRPr lang="zh-CN" altLang="zh-CN" sz="2900"/>
          </a:p>
          <a:p>
            <a:pPr algn="just"/>
            <a:r>
              <a:rPr lang="zh-CN" altLang="zh-CN" sz="3600" b="1">
                <a:latin typeface="黑体" panose="02010609060101010101" pitchFamily="49" charset="-122"/>
              </a:rPr>
              <a:t>脱机</a:t>
            </a:r>
            <a:r>
              <a:rPr lang="zh-CN" altLang="en-US" sz="3600" b="1">
                <a:latin typeface="宋体" panose="02010600030101010101" pitchFamily="2" charset="-122"/>
              </a:rPr>
              <a:t>输入</a:t>
            </a:r>
            <a:r>
              <a:rPr lang="en-US" altLang="zh-CN" sz="3600" b="1">
                <a:latin typeface="宋体" panose="02010600030101010101" pitchFamily="2" charset="-122"/>
              </a:rPr>
              <a:t>/</a:t>
            </a:r>
            <a:r>
              <a:rPr lang="zh-CN" altLang="en-US" sz="3600" b="1">
                <a:latin typeface="宋体" panose="02010600030101010101" pitchFamily="2" charset="-122"/>
              </a:rPr>
              <a:t>输出</a:t>
            </a:r>
            <a:r>
              <a:rPr lang="zh-CN" altLang="zh-CN" sz="3600"/>
              <a:t>：</a:t>
            </a:r>
            <a:r>
              <a:rPr lang="en-US" altLang="zh-CN" sz="2900"/>
              <a:t>I</a:t>
            </a:r>
            <a:r>
              <a:rPr lang="zh-CN" altLang="zh-CN" sz="2900"/>
              <a:t>/</a:t>
            </a:r>
            <a:r>
              <a:rPr lang="en-US" altLang="zh-CN" sz="2900"/>
              <a:t>O</a:t>
            </a:r>
            <a:r>
              <a:rPr lang="zh-CN" altLang="zh-CN" sz="2900"/>
              <a:t>操作在外围机的控制下，脱离主机进行。优点是外围机和主机并行工作，减少了</a:t>
            </a:r>
            <a:r>
              <a:rPr lang="en-US" altLang="zh-CN" sz="2900"/>
              <a:t>CPU</a:t>
            </a:r>
            <a:r>
              <a:rPr lang="zh-CN" altLang="zh-CN" sz="2900"/>
              <a:t>的空闲时间；提高</a:t>
            </a:r>
            <a:r>
              <a:rPr lang="en-US" altLang="zh-CN" sz="2900"/>
              <a:t>I/O</a:t>
            </a:r>
            <a:r>
              <a:rPr lang="zh-CN" altLang="zh-CN" sz="2900"/>
              <a:t>速度。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你使用的操作系统</a:t>
            </a:r>
          </a:p>
        </p:txBody>
      </p:sp>
      <p:sp>
        <p:nvSpPr>
          <p:cNvPr id="112643" name="Rectangle 3"/>
          <p:cNvSpPr>
            <a:spLocks noGrp="1"/>
          </p:cNvSpPr>
          <p:nvPr>
            <p:ph type="body" idx="1"/>
          </p:nvPr>
        </p:nvSpPr>
        <p:spPr/>
        <p:txBody>
          <a:bodyPr/>
          <a:lstStyle/>
          <a:p>
            <a:r>
              <a:rPr lang="zh-CN" altLang="zh-CN"/>
              <a:t>微机操作系统</a:t>
            </a:r>
          </a:p>
          <a:p>
            <a:pPr lvl="1"/>
            <a:r>
              <a:rPr lang="zh-CN" altLang="en-US"/>
              <a:t> </a:t>
            </a:r>
            <a:r>
              <a:rPr lang="en-US" altLang="zh-CN"/>
              <a:t>Windows </a:t>
            </a:r>
            <a:r>
              <a:rPr lang="zh-CN" altLang="zh-CN"/>
              <a:t>系列： </a:t>
            </a:r>
          </a:p>
          <a:p>
            <a:pPr lvl="2"/>
            <a:r>
              <a:rPr lang="en-US" altLang="zh-CN"/>
              <a:t>Windows 2000,Windows XP, Windows Vista, Windows 7</a:t>
            </a:r>
          </a:p>
          <a:p>
            <a:pPr lvl="1"/>
            <a:r>
              <a:rPr lang="en-US" altLang="zh-CN"/>
              <a:t> Linux </a:t>
            </a:r>
            <a:r>
              <a:rPr lang="zh-CN" altLang="zh-CN"/>
              <a:t>系列</a:t>
            </a:r>
            <a:r>
              <a:rPr lang="zh-CN" altLang="en-US"/>
              <a:t> </a:t>
            </a:r>
          </a:p>
          <a:p>
            <a:pPr lvl="2"/>
            <a:r>
              <a:rPr lang="en-US" altLang="zh-CN"/>
              <a:t>RedHat , Ubuntu, Debian, Fedora, SuSE</a:t>
            </a:r>
            <a:endParaRPr lang="zh-CN" altLang="zh-CN"/>
          </a:p>
          <a:p>
            <a:r>
              <a:rPr lang="en-US" altLang="zh-CN"/>
              <a:t> </a:t>
            </a:r>
            <a:r>
              <a:rPr lang="zh-CN" altLang="zh-CN"/>
              <a:t>智能手机操作系统</a:t>
            </a:r>
          </a:p>
          <a:p>
            <a:pPr lvl="1"/>
            <a:r>
              <a:rPr lang="zh-CN" altLang="en-US"/>
              <a:t> </a:t>
            </a:r>
            <a:r>
              <a:rPr lang="en-US" altLang="zh-CN"/>
              <a:t>Windows Mobile, Windows Phone</a:t>
            </a:r>
          </a:p>
          <a:p>
            <a:pPr lvl="1"/>
            <a:r>
              <a:rPr lang="en-US" altLang="zh-CN"/>
              <a:t> Symbian, Android, Black Berry, Palm</a:t>
            </a:r>
            <a:endParaRPr lang="zh-CN" altLang="zh-CN"/>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脱机输入/输出技术（续）</a:t>
            </a:r>
            <a:endParaRPr lang="zh-CN" altLang="en-US"/>
          </a:p>
        </p:txBody>
      </p:sp>
      <p:sp>
        <p:nvSpPr>
          <p:cNvPr id="28675" name="Rectangle 3"/>
          <p:cNvSpPr>
            <a:spLocks noGrp="1" noChangeArrowheads="1"/>
          </p:cNvSpPr>
          <p:nvPr>
            <p:ph type="body" idx="1"/>
          </p:nvPr>
        </p:nvSpPr>
        <p:spPr>
          <a:xfrm>
            <a:off x="468313" y="1484313"/>
            <a:ext cx="7945437" cy="4525962"/>
          </a:xfrm>
        </p:spPr>
        <p:txBody>
          <a:bodyPr/>
          <a:lstStyle/>
          <a:p>
            <a:pPr algn="just"/>
            <a:r>
              <a:rPr lang="zh-CN" altLang="zh-CN" sz="3600" b="1"/>
              <a:t>脱机输入</a:t>
            </a:r>
            <a:r>
              <a:rPr lang="zh-CN" altLang="zh-CN" sz="2900"/>
              <a:t>：将用户程序和数据在一台外围机（又称卫星机）的控制下，预先从低速输入设备输入到磁带上，当</a:t>
            </a:r>
            <a:r>
              <a:rPr lang="en-US" altLang="zh-CN" sz="2900"/>
              <a:t>CPU</a:t>
            </a:r>
            <a:r>
              <a:rPr lang="zh-CN" altLang="zh-CN" sz="2900"/>
              <a:t>需要这些程序和数据时，再直接从磁带机高速输入到内存。</a:t>
            </a:r>
          </a:p>
          <a:p>
            <a:pPr algn="just"/>
            <a:r>
              <a:rPr lang="zh-CN" altLang="zh-CN" sz="3600" b="1"/>
              <a:t>脱机输出</a:t>
            </a:r>
            <a:r>
              <a:rPr lang="zh-CN" altLang="zh-CN" sz="2900"/>
              <a:t>：当</a:t>
            </a:r>
            <a:r>
              <a:rPr lang="en-US" altLang="zh-CN" sz="2900"/>
              <a:t>CPU</a:t>
            </a:r>
            <a:r>
              <a:rPr lang="zh-CN" altLang="zh-CN" sz="2900"/>
              <a:t>需要输出时，高速地把结果送到磁带上，然后在外围机的控制下，把磁带上的计算结果由相应的输出设备输出。</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脱机输入/输出技术（续）</a:t>
            </a:r>
            <a:endParaRPr lang="zh-CN" altLang="en-US"/>
          </a:p>
        </p:txBody>
      </p:sp>
      <p:grpSp>
        <p:nvGrpSpPr>
          <p:cNvPr id="199684" name="Group 4"/>
          <p:cNvGrpSpPr>
            <a:grpSpLocks/>
          </p:cNvGrpSpPr>
          <p:nvPr/>
        </p:nvGrpSpPr>
        <p:grpSpPr bwMode="auto">
          <a:xfrm>
            <a:off x="1062038" y="1614488"/>
            <a:ext cx="5648325" cy="3776662"/>
            <a:chOff x="669" y="1017"/>
            <a:chExt cx="3558" cy="2379"/>
          </a:xfrm>
        </p:grpSpPr>
        <p:sp>
          <p:nvSpPr>
            <p:cNvPr id="199685" name="Rectangle 5"/>
            <p:cNvSpPr>
              <a:spLocks noChangeArrowheads="1"/>
            </p:cNvSpPr>
            <p:nvPr/>
          </p:nvSpPr>
          <p:spPr bwMode="auto">
            <a:xfrm>
              <a:off x="3456" y="2928"/>
              <a:ext cx="748" cy="431"/>
            </a:xfrm>
            <a:prstGeom prst="rect">
              <a:avLst/>
            </a:prstGeom>
            <a:solidFill>
              <a:srgbClr val="FFFFFF"/>
            </a:solidFill>
            <a:ln w="28575">
              <a:solidFill>
                <a:srgbClr val="000000"/>
              </a:solidFill>
              <a:miter lim="800000"/>
              <a:headEnd/>
              <a:tailEnd/>
            </a:ln>
          </p:spPr>
          <p:txBody>
            <a:bodyPr/>
            <a:lstStyle/>
            <a:p>
              <a:endParaRPr lang="zh-CN" altLang="en-US"/>
            </a:p>
          </p:txBody>
        </p:sp>
        <p:sp>
          <p:nvSpPr>
            <p:cNvPr id="199686" name="Rectangle 6"/>
            <p:cNvSpPr>
              <a:spLocks noChangeArrowheads="1"/>
            </p:cNvSpPr>
            <p:nvPr/>
          </p:nvSpPr>
          <p:spPr bwMode="auto">
            <a:xfrm>
              <a:off x="3484" y="3007"/>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CN" altLang="en-US" sz="2400">
                  <a:solidFill>
                    <a:srgbClr val="000000"/>
                  </a:solidFill>
                  <a:latin typeface="宋体" panose="02010600030101010101" pitchFamily="2" charset="-122"/>
                </a:rPr>
                <a:t>打印机</a:t>
              </a:r>
              <a:endParaRPr kumimoji="1" lang="zh-CN" altLang="en-US" sz="2400"/>
            </a:p>
          </p:txBody>
        </p:sp>
        <p:sp>
          <p:nvSpPr>
            <p:cNvPr id="199687" name="Rectangle 7"/>
            <p:cNvSpPr>
              <a:spLocks noChangeArrowheads="1"/>
            </p:cNvSpPr>
            <p:nvPr/>
          </p:nvSpPr>
          <p:spPr bwMode="auto">
            <a:xfrm>
              <a:off x="720" y="1114"/>
              <a:ext cx="748" cy="431"/>
            </a:xfrm>
            <a:prstGeom prst="rect">
              <a:avLst/>
            </a:prstGeom>
            <a:solidFill>
              <a:srgbClr val="FFFFFF"/>
            </a:solidFill>
            <a:ln w="28575">
              <a:solidFill>
                <a:srgbClr val="000000"/>
              </a:solidFill>
              <a:miter lim="800000"/>
              <a:headEnd/>
              <a:tailEnd/>
            </a:ln>
          </p:spPr>
          <p:txBody>
            <a:bodyPr/>
            <a:lstStyle/>
            <a:p>
              <a:endParaRPr lang="zh-CN" altLang="en-US"/>
            </a:p>
          </p:txBody>
        </p:sp>
        <p:sp>
          <p:nvSpPr>
            <p:cNvPr id="199688" name="Rectangle 8"/>
            <p:cNvSpPr>
              <a:spLocks noChangeArrowheads="1"/>
            </p:cNvSpPr>
            <p:nvPr/>
          </p:nvSpPr>
          <p:spPr bwMode="auto">
            <a:xfrm>
              <a:off x="779" y="1219"/>
              <a:ext cx="64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p>
              <a:r>
                <a:rPr kumimoji="1" lang="zh-CN" altLang="en-US" sz="2400">
                  <a:solidFill>
                    <a:srgbClr val="000000"/>
                  </a:solidFill>
                  <a:latin typeface="宋体" panose="02010600030101010101" pitchFamily="2" charset="-122"/>
                </a:rPr>
                <a:t>纸带机</a:t>
              </a:r>
              <a:endParaRPr kumimoji="1" lang="zh-CN" altLang="en-US" sz="2400"/>
            </a:p>
          </p:txBody>
        </p:sp>
        <p:sp>
          <p:nvSpPr>
            <p:cNvPr id="199689" name="Rectangle 9"/>
            <p:cNvSpPr>
              <a:spLocks noChangeArrowheads="1"/>
            </p:cNvSpPr>
            <p:nvPr/>
          </p:nvSpPr>
          <p:spPr bwMode="auto">
            <a:xfrm>
              <a:off x="2064" y="1113"/>
              <a:ext cx="748" cy="431"/>
            </a:xfrm>
            <a:prstGeom prst="rect">
              <a:avLst/>
            </a:prstGeom>
            <a:solidFill>
              <a:srgbClr val="FFFFFF"/>
            </a:solidFill>
            <a:ln w="28575">
              <a:solidFill>
                <a:srgbClr val="000000"/>
              </a:solidFill>
              <a:miter lim="800000"/>
              <a:headEnd/>
              <a:tailEnd/>
            </a:ln>
          </p:spPr>
          <p:txBody>
            <a:bodyPr/>
            <a:lstStyle/>
            <a:p>
              <a:endParaRPr lang="zh-CN" altLang="en-US"/>
            </a:p>
          </p:txBody>
        </p:sp>
        <p:sp>
          <p:nvSpPr>
            <p:cNvPr id="199690" name="Rectangle 10"/>
            <p:cNvSpPr>
              <a:spLocks noChangeArrowheads="1"/>
            </p:cNvSpPr>
            <p:nvPr/>
          </p:nvSpPr>
          <p:spPr bwMode="auto">
            <a:xfrm>
              <a:off x="2160" y="1209"/>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CN" altLang="en-US" sz="2400">
                  <a:solidFill>
                    <a:srgbClr val="000000"/>
                  </a:solidFill>
                  <a:latin typeface="宋体" panose="02010600030101010101" pitchFamily="2" charset="-122"/>
                </a:rPr>
                <a:t>外围机</a:t>
              </a:r>
              <a:endParaRPr kumimoji="1" lang="zh-CN" altLang="en-US" sz="2400"/>
            </a:p>
          </p:txBody>
        </p:sp>
        <p:sp>
          <p:nvSpPr>
            <p:cNvPr id="199691" name="Oval 11"/>
            <p:cNvSpPr>
              <a:spLocks noChangeArrowheads="1"/>
            </p:cNvSpPr>
            <p:nvPr/>
          </p:nvSpPr>
          <p:spPr bwMode="auto">
            <a:xfrm>
              <a:off x="3456" y="1017"/>
              <a:ext cx="771" cy="567"/>
            </a:xfrm>
            <a:prstGeom prst="ellipse">
              <a:avLst/>
            </a:prstGeom>
            <a:solidFill>
              <a:srgbClr val="FFFFFF"/>
            </a:solidFill>
            <a:ln w="28575">
              <a:solidFill>
                <a:srgbClr val="000000"/>
              </a:solidFill>
              <a:round/>
              <a:headEnd/>
              <a:tailEnd/>
            </a:ln>
          </p:spPr>
          <p:txBody>
            <a:bodyPr/>
            <a:lstStyle/>
            <a:p>
              <a:endParaRPr lang="zh-CN" altLang="en-US"/>
            </a:p>
          </p:txBody>
        </p:sp>
        <p:sp>
          <p:nvSpPr>
            <p:cNvPr id="199692" name="Rectangle 12"/>
            <p:cNvSpPr>
              <a:spLocks noChangeArrowheads="1"/>
            </p:cNvSpPr>
            <p:nvPr/>
          </p:nvSpPr>
          <p:spPr bwMode="auto">
            <a:xfrm>
              <a:off x="3552" y="1161"/>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CN" altLang="en-US" sz="2600">
                  <a:solidFill>
                    <a:srgbClr val="000000"/>
                  </a:solidFill>
                  <a:latin typeface="宋体" panose="02010600030101010101" pitchFamily="2" charset="-122"/>
                </a:rPr>
                <a:t>输入带</a:t>
              </a:r>
              <a:endParaRPr kumimoji="1" lang="en-US" altLang="zh-CN" sz="2400"/>
            </a:p>
          </p:txBody>
        </p:sp>
        <p:sp>
          <p:nvSpPr>
            <p:cNvPr id="199693" name="Oval 13"/>
            <p:cNvSpPr>
              <a:spLocks noChangeArrowheads="1"/>
            </p:cNvSpPr>
            <p:nvPr/>
          </p:nvSpPr>
          <p:spPr bwMode="auto">
            <a:xfrm>
              <a:off x="669" y="2829"/>
              <a:ext cx="771" cy="567"/>
            </a:xfrm>
            <a:prstGeom prst="ellipse">
              <a:avLst/>
            </a:prstGeom>
            <a:solidFill>
              <a:srgbClr val="FFFFFF"/>
            </a:solidFill>
            <a:ln w="28575">
              <a:solidFill>
                <a:srgbClr val="000000"/>
              </a:solidFill>
              <a:round/>
              <a:headEnd/>
              <a:tailEnd/>
            </a:ln>
          </p:spPr>
          <p:txBody>
            <a:bodyPr/>
            <a:lstStyle/>
            <a:p>
              <a:endParaRPr lang="zh-CN" altLang="en-US"/>
            </a:p>
          </p:txBody>
        </p:sp>
        <p:sp>
          <p:nvSpPr>
            <p:cNvPr id="199694" name="Rectangle 14"/>
            <p:cNvSpPr>
              <a:spLocks noChangeArrowheads="1"/>
            </p:cNvSpPr>
            <p:nvPr/>
          </p:nvSpPr>
          <p:spPr bwMode="auto">
            <a:xfrm>
              <a:off x="757" y="297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CN" altLang="en-US" sz="2600">
                  <a:solidFill>
                    <a:srgbClr val="000000"/>
                  </a:solidFill>
                  <a:latin typeface="宋体" panose="02010600030101010101" pitchFamily="2" charset="-122"/>
                </a:rPr>
                <a:t>输出带</a:t>
              </a:r>
              <a:endParaRPr kumimoji="1" lang="en-US" altLang="zh-CN" sz="2400"/>
            </a:p>
          </p:txBody>
        </p:sp>
        <p:sp>
          <p:nvSpPr>
            <p:cNvPr id="199695" name="Oval 15"/>
            <p:cNvSpPr>
              <a:spLocks noChangeArrowheads="1"/>
            </p:cNvSpPr>
            <p:nvPr/>
          </p:nvSpPr>
          <p:spPr bwMode="auto">
            <a:xfrm>
              <a:off x="669" y="1929"/>
              <a:ext cx="771" cy="567"/>
            </a:xfrm>
            <a:prstGeom prst="ellipse">
              <a:avLst/>
            </a:prstGeom>
            <a:solidFill>
              <a:srgbClr val="FFFFFF"/>
            </a:solidFill>
            <a:ln w="28575">
              <a:solidFill>
                <a:srgbClr val="000000"/>
              </a:solidFill>
              <a:round/>
              <a:headEnd/>
              <a:tailEnd/>
            </a:ln>
          </p:spPr>
          <p:txBody>
            <a:bodyPr/>
            <a:lstStyle/>
            <a:p>
              <a:endParaRPr lang="zh-CN" altLang="en-US"/>
            </a:p>
          </p:txBody>
        </p:sp>
        <p:sp>
          <p:nvSpPr>
            <p:cNvPr id="199696" name="Rectangle 16"/>
            <p:cNvSpPr>
              <a:spLocks noChangeArrowheads="1"/>
            </p:cNvSpPr>
            <p:nvPr/>
          </p:nvSpPr>
          <p:spPr bwMode="auto">
            <a:xfrm>
              <a:off x="717" y="2111"/>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CN" altLang="en-US" sz="2600">
                  <a:solidFill>
                    <a:srgbClr val="000000"/>
                  </a:solidFill>
                  <a:latin typeface="宋体" panose="02010600030101010101" pitchFamily="2" charset="-122"/>
                </a:rPr>
                <a:t>输入带</a:t>
              </a:r>
              <a:endParaRPr kumimoji="1" lang="en-US" altLang="zh-CN" sz="2400"/>
            </a:p>
          </p:txBody>
        </p:sp>
        <p:sp>
          <p:nvSpPr>
            <p:cNvPr id="199697" name="Oval 17"/>
            <p:cNvSpPr>
              <a:spLocks noChangeArrowheads="1"/>
            </p:cNvSpPr>
            <p:nvPr/>
          </p:nvSpPr>
          <p:spPr bwMode="auto">
            <a:xfrm>
              <a:off x="3456" y="1929"/>
              <a:ext cx="771" cy="567"/>
            </a:xfrm>
            <a:prstGeom prst="ellipse">
              <a:avLst/>
            </a:prstGeom>
            <a:solidFill>
              <a:srgbClr val="FFFFFF"/>
            </a:solidFill>
            <a:ln w="28575">
              <a:solidFill>
                <a:srgbClr val="000000"/>
              </a:solidFill>
              <a:round/>
              <a:headEnd/>
              <a:tailEnd/>
            </a:ln>
          </p:spPr>
          <p:txBody>
            <a:bodyPr/>
            <a:lstStyle/>
            <a:p>
              <a:endParaRPr lang="zh-CN" altLang="en-US"/>
            </a:p>
          </p:txBody>
        </p:sp>
        <p:sp>
          <p:nvSpPr>
            <p:cNvPr id="199698" name="Rectangle 18"/>
            <p:cNvSpPr>
              <a:spLocks noChangeArrowheads="1"/>
            </p:cNvSpPr>
            <p:nvPr/>
          </p:nvSpPr>
          <p:spPr bwMode="auto">
            <a:xfrm>
              <a:off x="3555" y="2064"/>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CN" altLang="en-US" sz="2600">
                  <a:solidFill>
                    <a:srgbClr val="000000"/>
                  </a:solidFill>
                  <a:latin typeface="宋体" panose="02010600030101010101" pitchFamily="2" charset="-122"/>
                </a:rPr>
                <a:t>输出带</a:t>
              </a:r>
              <a:endParaRPr kumimoji="1" lang="zh-CN" altLang="en-US" sz="2400"/>
            </a:p>
          </p:txBody>
        </p:sp>
        <p:sp>
          <p:nvSpPr>
            <p:cNvPr id="199699" name="Rectangle 19"/>
            <p:cNvSpPr>
              <a:spLocks noChangeArrowheads="1"/>
            </p:cNvSpPr>
            <p:nvPr/>
          </p:nvSpPr>
          <p:spPr bwMode="auto">
            <a:xfrm>
              <a:off x="2064" y="1999"/>
              <a:ext cx="757" cy="449"/>
            </a:xfrm>
            <a:prstGeom prst="rect">
              <a:avLst/>
            </a:prstGeom>
            <a:solidFill>
              <a:srgbClr val="FFFFFF"/>
            </a:solidFill>
            <a:ln w="28575">
              <a:solidFill>
                <a:srgbClr val="000000"/>
              </a:solidFill>
              <a:miter lim="800000"/>
              <a:headEnd/>
              <a:tailEnd/>
            </a:ln>
          </p:spPr>
          <p:txBody>
            <a:bodyPr/>
            <a:lstStyle/>
            <a:p>
              <a:endParaRPr lang="zh-CN" altLang="en-US"/>
            </a:p>
          </p:txBody>
        </p:sp>
        <p:sp>
          <p:nvSpPr>
            <p:cNvPr id="199700" name="Rectangle 20"/>
            <p:cNvSpPr>
              <a:spLocks noChangeArrowheads="1"/>
            </p:cNvSpPr>
            <p:nvPr/>
          </p:nvSpPr>
          <p:spPr bwMode="auto">
            <a:xfrm>
              <a:off x="2256" y="2071"/>
              <a:ext cx="4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CN" altLang="en-US" sz="2600">
                  <a:solidFill>
                    <a:srgbClr val="000000"/>
                  </a:solidFill>
                  <a:latin typeface="宋体" panose="02010600030101010101" pitchFamily="2" charset="-122"/>
                </a:rPr>
                <a:t>主机</a:t>
              </a:r>
              <a:endParaRPr kumimoji="1" lang="en-US" altLang="zh-CN" sz="2400"/>
            </a:p>
          </p:txBody>
        </p:sp>
        <p:sp>
          <p:nvSpPr>
            <p:cNvPr id="199701" name="Line 21"/>
            <p:cNvSpPr>
              <a:spLocks noChangeShapeType="1"/>
            </p:cNvSpPr>
            <p:nvPr/>
          </p:nvSpPr>
          <p:spPr bwMode="auto">
            <a:xfrm>
              <a:off x="2832" y="1353"/>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02" name="Line 22"/>
            <p:cNvSpPr>
              <a:spLocks noChangeShapeType="1"/>
            </p:cNvSpPr>
            <p:nvPr/>
          </p:nvSpPr>
          <p:spPr bwMode="auto">
            <a:xfrm>
              <a:off x="1488" y="1353"/>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03" name="Line 23"/>
            <p:cNvSpPr>
              <a:spLocks noChangeShapeType="1"/>
            </p:cNvSpPr>
            <p:nvPr/>
          </p:nvSpPr>
          <p:spPr bwMode="auto">
            <a:xfrm>
              <a:off x="1488" y="2208"/>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04" name="Line 24"/>
            <p:cNvSpPr>
              <a:spLocks noChangeShapeType="1"/>
            </p:cNvSpPr>
            <p:nvPr/>
          </p:nvSpPr>
          <p:spPr bwMode="auto">
            <a:xfrm>
              <a:off x="2832" y="2208"/>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05" name="Rectangle 25"/>
            <p:cNvSpPr>
              <a:spLocks noChangeArrowheads="1"/>
            </p:cNvSpPr>
            <p:nvPr/>
          </p:nvSpPr>
          <p:spPr bwMode="auto">
            <a:xfrm>
              <a:off x="2064" y="2880"/>
              <a:ext cx="748" cy="431"/>
            </a:xfrm>
            <a:prstGeom prst="rect">
              <a:avLst/>
            </a:prstGeom>
            <a:solidFill>
              <a:srgbClr val="FFFFFF"/>
            </a:solidFill>
            <a:ln w="28575">
              <a:solidFill>
                <a:srgbClr val="000000"/>
              </a:solidFill>
              <a:miter lim="800000"/>
              <a:headEnd/>
              <a:tailEnd/>
            </a:ln>
          </p:spPr>
          <p:txBody>
            <a:bodyPr/>
            <a:lstStyle/>
            <a:p>
              <a:endParaRPr lang="zh-CN" altLang="en-US"/>
            </a:p>
          </p:txBody>
        </p:sp>
        <p:sp>
          <p:nvSpPr>
            <p:cNvPr id="199706" name="Rectangle 26"/>
            <p:cNvSpPr>
              <a:spLocks noChangeArrowheads="1"/>
            </p:cNvSpPr>
            <p:nvPr/>
          </p:nvSpPr>
          <p:spPr bwMode="auto">
            <a:xfrm>
              <a:off x="2160" y="2976"/>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CN" altLang="en-US" sz="2400">
                  <a:solidFill>
                    <a:srgbClr val="000000"/>
                  </a:solidFill>
                  <a:latin typeface="宋体" panose="02010600030101010101" pitchFamily="2" charset="-122"/>
                </a:rPr>
                <a:t>外围机</a:t>
              </a:r>
              <a:endParaRPr kumimoji="1" lang="zh-CN" altLang="en-US" sz="2400"/>
            </a:p>
          </p:txBody>
        </p:sp>
        <p:sp>
          <p:nvSpPr>
            <p:cNvPr id="199707" name="Line 27"/>
            <p:cNvSpPr>
              <a:spLocks noChangeShapeType="1"/>
            </p:cNvSpPr>
            <p:nvPr/>
          </p:nvSpPr>
          <p:spPr bwMode="auto">
            <a:xfrm>
              <a:off x="2832" y="3120"/>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08" name="Line 28"/>
            <p:cNvSpPr>
              <a:spLocks noChangeShapeType="1"/>
            </p:cNvSpPr>
            <p:nvPr/>
          </p:nvSpPr>
          <p:spPr bwMode="auto">
            <a:xfrm>
              <a:off x="1488" y="3120"/>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1.2.2 </a:t>
            </a:r>
            <a:r>
              <a:rPr lang="zh-CN" altLang="zh-CN"/>
              <a:t>单道批处理系统</a:t>
            </a:r>
          </a:p>
        </p:txBody>
      </p:sp>
      <p:sp>
        <p:nvSpPr>
          <p:cNvPr id="29699" name="Rectangle 3"/>
          <p:cNvSpPr>
            <a:spLocks noGrp="1" noChangeArrowheads="1"/>
          </p:cNvSpPr>
          <p:nvPr>
            <p:ph type="body" idx="1"/>
          </p:nvPr>
        </p:nvSpPr>
        <p:spPr/>
        <p:txBody>
          <a:bodyPr/>
          <a:lstStyle/>
          <a:p>
            <a:r>
              <a:rPr lang="zh-CN" altLang="zh-CN"/>
              <a:t>早期的机器非常昂贵，保持最大的机器利用率很重要。</a:t>
            </a:r>
          </a:p>
          <a:p>
            <a:r>
              <a:rPr lang="zh-CN" altLang="zh-CN"/>
              <a:t>简单批处理系统。使用这个系统，</a:t>
            </a:r>
            <a:r>
              <a:rPr lang="zh-CN" altLang="zh-CN">
                <a:solidFill>
                  <a:srgbClr val="000099"/>
                </a:solidFill>
              </a:rPr>
              <a:t>也称为监督程序（</a:t>
            </a:r>
            <a:r>
              <a:rPr lang="en-US" altLang="zh-CN">
                <a:solidFill>
                  <a:srgbClr val="000099"/>
                </a:solidFill>
              </a:rPr>
              <a:t>monitor</a:t>
            </a:r>
            <a:r>
              <a:rPr lang="zh-CN" altLang="en-US">
                <a:solidFill>
                  <a:srgbClr val="000099"/>
                </a:solidFill>
              </a:rPr>
              <a:t>），</a:t>
            </a:r>
            <a:r>
              <a:rPr lang="zh-CN" altLang="zh-CN"/>
              <a:t>用户不用直接操作机器，而是向计算机操作员提交在卡片或纸带上的</a:t>
            </a:r>
            <a:r>
              <a:rPr lang="zh-CN" altLang="zh-CN">
                <a:solidFill>
                  <a:srgbClr val="000099"/>
                </a:solidFill>
              </a:rPr>
              <a:t>作业</a:t>
            </a:r>
            <a:r>
              <a:rPr lang="zh-CN" altLang="zh-CN"/>
              <a:t>，操作员按顺序把一批作业以脱机输入方式输入到磁带上，在监督程序的控制下，这批作业能一个接一个地连续处理。</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单道批处理系统的处理过程</a:t>
            </a:r>
          </a:p>
        </p:txBody>
      </p:sp>
      <p:sp>
        <p:nvSpPr>
          <p:cNvPr id="143363" name="Rectangle 3"/>
          <p:cNvSpPr>
            <a:spLocks noGrp="1"/>
          </p:cNvSpPr>
          <p:nvPr>
            <p:ph type="body" idx="1"/>
          </p:nvPr>
        </p:nvSpPr>
        <p:spPr/>
        <p:txBody>
          <a:bodyPr/>
          <a:lstStyle/>
          <a:p>
            <a:r>
              <a:rPr lang="zh-CN" altLang="en-US"/>
              <a:t>把一批作业以脱机输入方式输入到磁带上，并在系统中配置监督程序，在它的控制下，使一批作业一个接一个地连续处理，其过程为：</a:t>
            </a:r>
          </a:p>
          <a:p>
            <a:endParaRPr lang="zh-CN" altLang="en-US"/>
          </a:p>
        </p:txBody>
      </p:sp>
      <p:grpSp>
        <p:nvGrpSpPr>
          <p:cNvPr id="143365" name="Group 5"/>
          <p:cNvGrpSpPr>
            <a:grpSpLocks/>
          </p:cNvGrpSpPr>
          <p:nvPr/>
        </p:nvGrpSpPr>
        <p:grpSpPr bwMode="auto">
          <a:xfrm>
            <a:off x="1835150" y="3500438"/>
            <a:ext cx="6423025" cy="2225675"/>
            <a:chOff x="0" y="0"/>
            <a:chExt cx="4046" cy="1402"/>
          </a:xfrm>
        </p:grpSpPr>
        <p:grpSp>
          <p:nvGrpSpPr>
            <p:cNvPr id="143366" name="Group 6"/>
            <p:cNvGrpSpPr>
              <a:grpSpLocks/>
            </p:cNvGrpSpPr>
            <p:nvPr/>
          </p:nvGrpSpPr>
          <p:grpSpPr bwMode="auto">
            <a:xfrm>
              <a:off x="1400" y="19"/>
              <a:ext cx="104" cy="381"/>
              <a:chOff x="0" y="0"/>
              <a:chExt cx="104" cy="381"/>
            </a:xfrm>
          </p:grpSpPr>
          <p:sp>
            <p:nvSpPr>
              <p:cNvPr id="143367" name="Line 7"/>
              <p:cNvSpPr>
                <a:spLocks noChangeShapeType="1"/>
              </p:cNvSpPr>
              <p:nvPr/>
            </p:nvSpPr>
            <p:spPr bwMode="auto">
              <a:xfrm flipV="1">
                <a:off x="48" y="76"/>
                <a:ext cx="1" cy="30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68" name="未知"/>
              <p:cNvSpPr>
                <a:spLocks/>
              </p:cNvSpPr>
              <p:nvPr/>
            </p:nvSpPr>
            <p:spPr bwMode="auto">
              <a:xfrm>
                <a:off x="0" y="0"/>
                <a:ext cx="104" cy="97"/>
              </a:xfrm>
              <a:custGeom>
                <a:avLst/>
                <a:gdLst>
                  <a:gd name="T0" fmla="*/ 104 w 104"/>
                  <a:gd name="T1" fmla="*/ 97 h 97"/>
                  <a:gd name="T2" fmla="*/ 48 w 104"/>
                  <a:gd name="T3" fmla="*/ 0 h 97"/>
                  <a:gd name="T4" fmla="*/ 0 w 104"/>
                  <a:gd name="T5" fmla="*/ 97 h 97"/>
                  <a:gd name="T6" fmla="*/ 104 w 104"/>
                  <a:gd name="T7" fmla="*/ 97 h 97"/>
                </a:gdLst>
                <a:ahLst/>
                <a:cxnLst>
                  <a:cxn ang="0">
                    <a:pos x="T0" y="T1"/>
                  </a:cxn>
                  <a:cxn ang="0">
                    <a:pos x="T2" y="T3"/>
                  </a:cxn>
                  <a:cxn ang="0">
                    <a:pos x="T4" y="T5"/>
                  </a:cxn>
                  <a:cxn ang="0">
                    <a:pos x="T6" y="T7"/>
                  </a:cxn>
                </a:cxnLst>
                <a:rect l="0" t="0" r="r" b="b"/>
                <a:pathLst>
                  <a:path w="104" h="97">
                    <a:moveTo>
                      <a:pt x="104" y="97"/>
                    </a:moveTo>
                    <a:lnTo>
                      <a:pt x="48" y="0"/>
                    </a:lnTo>
                    <a:lnTo>
                      <a:pt x="0" y="97"/>
                    </a:lnTo>
                    <a:lnTo>
                      <a:pt x="104"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3369" name="Line 9"/>
            <p:cNvSpPr>
              <a:spLocks noChangeShapeType="1"/>
            </p:cNvSpPr>
            <p:nvPr/>
          </p:nvSpPr>
          <p:spPr bwMode="auto">
            <a:xfrm flipH="1">
              <a:off x="1520" y="1394"/>
              <a:ext cx="201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70" name="Line 10"/>
            <p:cNvSpPr>
              <a:spLocks noChangeShapeType="1"/>
            </p:cNvSpPr>
            <p:nvPr/>
          </p:nvSpPr>
          <p:spPr bwMode="auto">
            <a:xfrm>
              <a:off x="3559" y="1005"/>
              <a:ext cx="1" cy="397"/>
            </a:xfrm>
            <a:prstGeom prst="line">
              <a:avLst/>
            </a:prstGeom>
            <a:noFill/>
            <a:ln w="33401">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371" name="Group 11"/>
            <p:cNvGrpSpPr>
              <a:grpSpLocks/>
            </p:cNvGrpSpPr>
            <p:nvPr/>
          </p:nvGrpSpPr>
          <p:grpSpPr bwMode="auto">
            <a:xfrm>
              <a:off x="0" y="624"/>
              <a:ext cx="867" cy="104"/>
              <a:chOff x="0" y="0"/>
              <a:chExt cx="867" cy="104"/>
            </a:xfrm>
          </p:grpSpPr>
          <p:sp>
            <p:nvSpPr>
              <p:cNvPr id="143372" name="Line 12"/>
              <p:cNvSpPr>
                <a:spLocks noChangeShapeType="1"/>
              </p:cNvSpPr>
              <p:nvPr/>
            </p:nvSpPr>
            <p:spPr bwMode="auto">
              <a:xfrm>
                <a:off x="0" y="49"/>
                <a:ext cx="784"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73" name="未知"/>
              <p:cNvSpPr>
                <a:spLocks/>
              </p:cNvSpPr>
              <p:nvPr/>
            </p:nvSpPr>
            <p:spPr bwMode="auto">
              <a:xfrm>
                <a:off x="770" y="0"/>
                <a:ext cx="97" cy="104"/>
              </a:xfrm>
              <a:custGeom>
                <a:avLst/>
                <a:gdLst>
                  <a:gd name="T0" fmla="*/ 0 w 97"/>
                  <a:gd name="T1" fmla="*/ 104 h 104"/>
                  <a:gd name="T2" fmla="*/ 97 w 97"/>
                  <a:gd name="T3" fmla="*/ 56 h 104"/>
                  <a:gd name="T4" fmla="*/ 0 w 97"/>
                  <a:gd name="T5" fmla="*/ 0 h 104"/>
                  <a:gd name="T6" fmla="*/ 0 w 97"/>
                  <a:gd name="T7" fmla="*/ 104 h 104"/>
                </a:gdLst>
                <a:ahLst/>
                <a:cxnLst>
                  <a:cxn ang="0">
                    <a:pos x="T0" y="T1"/>
                  </a:cxn>
                  <a:cxn ang="0">
                    <a:pos x="T2" y="T3"/>
                  </a:cxn>
                  <a:cxn ang="0">
                    <a:pos x="T4" y="T5"/>
                  </a:cxn>
                  <a:cxn ang="0">
                    <a:pos x="T6" y="T7"/>
                  </a:cxn>
                </a:cxnLst>
                <a:rect l="0" t="0" r="r" b="b"/>
                <a:pathLst>
                  <a:path w="97" h="104">
                    <a:moveTo>
                      <a:pt x="0" y="104"/>
                    </a:moveTo>
                    <a:lnTo>
                      <a:pt x="97" y="56"/>
                    </a:lnTo>
                    <a:lnTo>
                      <a:pt x="0" y="0"/>
                    </a:lnTo>
                    <a:lnTo>
                      <a:pt x="0"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3374" name="Rectangle 14"/>
            <p:cNvSpPr>
              <a:spLocks noChangeArrowheads="1"/>
            </p:cNvSpPr>
            <p:nvPr/>
          </p:nvSpPr>
          <p:spPr bwMode="auto">
            <a:xfrm>
              <a:off x="1041" y="451"/>
              <a:ext cx="112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75" name="Rectangle 15"/>
            <p:cNvSpPr>
              <a:spLocks noChangeArrowheads="1"/>
            </p:cNvSpPr>
            <p:nvPr/>
          </p:nvSpPr>
          <p:spPr bwMode="auto">
            <a:xfrm>
              <a:off x="1041" y="493"/>
              <a:ext cx="11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a:solidFill>
                    <a:schemeClr val="tx2"/>
                  </a:solidFill>
                  <a:latin typeface="宋体" panose="02010600030101010101" pitchFamily="2" charset="-122"/>
                </a:rPr>
                <a:t>有下一个作</a:t>
              </a:r>
              <a:endParaRPr lang="zh-CN" altLang="zh-CN" sz="2400">
                <a:solidFill>
                  <a:schemeClr val="tx2"/>
                </a:solidFill>
              </a:endParaRPr>
            </a:p>
          </p:txBody>
        </p:sp>
        <p:sp>
          <p:nvSpPr>
            <p:cNvPr id="143376" name="Rectangle 16"/>
            <p:cNvSpPr>
              <a:spLocks noChangeArrowheads="1"/>
            </p:cNvSpPr>
            <p:nvPr/>
          </p:nvSpPr>
          <p:spPr bwMode="auto">
            <a:xfrm>
              <a:off x="1041" y="784"/>
              <a:ext cx="6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a:solidFill>
                    <a:schemeClr val="tx2"/>
                  </a:solidFill>
                  <a:latin typeface="宋体" panose="02010600030101010101" pitchFamily="2" charset="-122"/>
                </a:rPr>
                <a:t>业吗？</a:t>
              </a:r>
              <a:endParaRPr lang="zh-CN" altLang="zh-CN" sz="2400">
                <a:solidFill>
                  <a:schemeClr val="tx2"/>
                </a:solidFill>
              </a:endParaRPr>
            </a:p>
          </p:txBody>
        </p:sp>
        <p:sp>
          <p:nvSpPr>
            <p:cNvPr id="143377" name="Rectangle 17"/>
            <p:cNvSpPr>
              <a:spLocks noChangeArrowheads="1"/>
            </p:cNvSpPr>
            <p:nvPr/>
          </p:nvSpPr>
          <p:spPr bwMode="auto">
            <a:xfrm>
              <a:off x="1513" y="0"/>
              <a:ext cx="1006"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78" name="Rectangle 18"/>
            <p:cNvSpPr>
              <a:spLocks noChangeArrowheads="1"/>
            </p:cNvSpPr>
            <p:nvPr/>
          </p:nvSpPr>
          <p:spPr bwMode="auto">
            <a:xfrm>
              <a:off x="1513" y="42"/>
              <a:ext cx="27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chemeClr val="tx2"/>
                  </a:solidFill>
                  <a:latin typeface="Times New Roman" panose="02020603050405020304" pitchFamily="18" charset="0"/>
                </a:rPr>
                <a:t>N  </a:t>
              </a:r>
              <a:endParaRPr lang="en-US" altLang="zh-CN" sz="2400">
                <a:solidFill>
                  <a:schemeClr val="tx2"/>
                </a:solidFill>
              </a:endParaRPr>
            </a:p>
          </p:txBody>
        </p:sp>
        <p:sp>
          <p:nvSpPr>
            <p:cNvPr id="143379" name="Rectangle 19"/>
            <p:cNvSpPr>
              <a:spLocks noChangeArrowheads="1"/>
            </p:cNvSpPr>
            <p:nvPr/>
          </p:nvSpPr>
          <p:spPr bwMode="auto">
            <a:xfrm>
              <a:off x="1783" y="42"/>
              <a:ext cx="4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a:solidFill>
                    <a:schemeClr val="tx2"/>
                  </a:solidFill>
                  <a:latin typeface="宋体" panose="02010600030101010101" pitchFamily="2" charset="-122"/>
                </a:rPr>
                <a:t>停止</a:t>
              </a:r>
              <a:endParaRPr lang="zh-CN" altLang="zh-CN" sz="2400">
                <a:solidFill>
                  <a:schemeClr val="tx2"/>
                </a:solidFill>
              </a:endParaRPr>
            </a:p>
          </p:txBody>
        </p:sp>
        <p:grpSp>
          <p:nvGrpSpPr>
            <p:cNvPr id="143380" name="Group 20"/>
            <p:cNvGrpSpPr>
              <a:grpSpLocks/>
            </p:cNvGrpSpPr>
            <p:nvPr/>
          </p:nvGrpSpPr>
          <p:grpSpPr bwMode="auto">
            <a:xfrm>
              <a:off x="2208" y="624"/>
              <a:ext cx="920" cy="104"/>
              <a:chOff x="0" y="0"/>
              <a:chExt cx="1146" cy="104"/>
            </a:xfrm>
          </p:grpSpPr>
          <p:sp>
            <p:nvSpPr>
              <p:cNvPr id="143381" name="Line 21"/>
              <p:cNvSpPr>
                <a:spLocks noChangeShapeType="1"/>
              </p:cNvSpPr>
              <p:nvPr/>
            </p:nvSpPr>
            <p:spPr bwMode="auto">
              <a:xfrm>
                <a:off x="0" y="49"/>
                <a:ext cx="1055"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82" name="未知"/>
              <p:cNvSpPr>
                <a:spLocks/>
              </p:cNvSpPr>
              <p:nvPr/>
            </p:nvSpPr>
            <p:spPr bwMode="auto">
              <a:xfrm>
                <a:off x="1041" y="0"/>
                <a:ext cx="105" cy="104"/>
              </a:xfrm>
              <a:custGeom>
                <a:avLst/>
                <a:gdLst>
                  <a:gd name="T0" fmla="*/ 0 w 105"/>
                  <a:gd name="T1" fmla="*/ 104 h 104"/>
                  <a:gd name="T2" fmla="*/ 105 w 105"/>
                  <a:gd name="T3" fmla="*/ 56 h 104"/>
                  <a:gd name="T4" fmla="*/ 0 w 105"/>
                  <a:gd name="T5" fmla="*/ 0 h 104"/>
                  <a:gd name="T6" fmla="*/ 0 w 105"/>
                  <a:gd name="T7" fmla="*/ 104 h 104"/>
                </a:gdLst>
                <a:ahLst/>
                <a:cxnLst>
                  <a:cxn ang="0">
                    <a:pos x="T0" y="T1"/>
                  </a:cxn>
                  <a:cxn ang="0">
                    <a:pos x="T2" y="T3"/>
                  </a:cxn>
                  <a:cxn ang="0">
                    <a:pos x="T4" y="T5"/>
                  </a:cxn>
                  <a:cxn ang="0">
                    <a:pos x="T6" y="T7"/>
                  </a:cxn>
                </a:cxnLst>
                <a:rect l="0" t="0" r="r" b="b"/>
                <a:pathLst>
                  <a:path w="105" h="104">
                    <a:moveTo>
                      <a:pt x="0" y="104"/>
                    </a:moveTo>
                    <a:lnTo>
                      <a:pt x="105" y="56"/>
                    </a:lnTo>
                    <a:lnTo>
                      <a:pt x="0" y="0"/>
                    </a:lnTo>
                    <a:lnTo>
                      <a:pt x="0"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3383" name="Rectangle 23"/>
            <p:cNvSpPr>
              <a:spLocks noChangeArrowheads="1"/>
            </p:cNvSpPr>
            <p:nvPr/>
          </p:nvSpPr>
          <p:spPr bwMode="auto">
            <a:xfrm>
              <a:off x="3165" y="409"/>
              <a:ext cx="881"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84" name="Rectangle 24"/>
            <p:cNvSpPr>
              <a:spLocks noChangeArrowheads="1"/>
            </p:cNvSpPr>
            <p:nvPr/>
          </p:nvSpPr>
          <p:spPr bwMode="auto">
            <a:xfrm>
              <a:off x="3165" y="451"/>
              <a:ext cx="6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a:solidFill>
                    <a:schemeClr val="tx2"/>
                  </a:solidFill>
                  <a:latin typeface="宋体" panose="02010600030101010101" pitchFamily="2" charset="-122"/>
                </a:rPr>
                <a:t>调入内</a:t>
              </a:r>
              <a:endParaRPr lang="zh-CN" altLang="zh-CN" sz="2400">
                <a:solidFill>
                  <a:schemeClr val="tx2"/>
                </a:solidFill>
              </a:endParaRPr>
            </a:p>
          </p:txBody>
        </p:sp>
        <p:sp>
          <p:nvSpPr>
            <p:cNvPr id="143385" name="Rectangle 25"/>
            <p:cNvSpPr>
              <a:spLocks noChangeArrowheads="1"/>
            </p:cNvSpPr>
            <p:nvPr/>
          </p:nvSpPr>
          <p:spPr bwMode="auto">
            <a:xfrm>
              <a:off x="3165" y="742"/>
              <a:ext cx="6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a:solidFill>
                    <a:schemeClr val="tx2"/>
                  </a:solidFill>
                  <a:latin typeface="宋体" panose="02010600030101010101" pitchFamily="2" charset="-122"/>
                </a:rPr>
                <a:t>存运行</a:t>
              </a:r>
              <a:endParaRPr lang="zh-CN" altLang="zh-CN" sz="2400">
                <a:solidFill>
                  <a:schemeClr val="tx2"/>
                </a:solidFill>
              </a:endParaRPr>
            </a:p>
          </p:txBody>
        </p:sp>
        <p:sp>
          <p:nvSpPr>
            <p:cNvPr id="143386" name="Rectangle 26"/>
            <p:cNvSpPr>
              <a:spLocks noChangeArrowheads="1"/>
            </p:cNvSpPr>
            <p:nvPr/>
          </p:nvSpPr>
          <p:spPr bwMode="auto">
            <a:xfrm>
              <a:off x="2505" y="264"/>
              <a:ext cx="18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87" name="Rectangle 27"/>
            <p:cNvSpPr>
              <a:spLocks noChangeArrowheads="1"/>
            </p:cNvSpPr>
            <p:nvPr/>
          </p:nvSpPr>
          <p:spPr bwMode="auto">
            <a:xfrm>
              <a:off x="2505" y="292"/>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chemeClr val="tx2"/>
                  </a:solidFill>
                  <a:latin typeface="Times New Roman" panose="02020603050405020304" pitchFamily="18" charset="0"/>
                </a:rPr>
                <a:t>Y</a:t>
              </a:r>
              <a:endParaRPr lang="en-US" altLang="zh-CN" sz="2400">
                <a:solidFill>
                  <a:schemeClr val="tx2"/>
                </a:solidFill>
              </a:endParaRPr>
            </a:p>
          </p:txBody>
        </p:sp>
        <p:sp>
          <p:nvSpPr>
            <p:cNvPr id="143388" name="Rectangle 28"/>
            <p:cNvSpPr>
              <a:spLocks noChangeArrowheads="1"/>
            </p:cNvSpPr>
            <p:nvPr/>
          </p:nvSpPr>
          <p:spPr bwMode="auto">
            <a:xfrm>
              <a:off x="2505" y="576"/>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sz="2400">
                <a:solidFill>
                  <a:schemeClr val="tx2"/>
                </a:solidFill>
              </a:endParaRPr>
            </a:p>
          </p:txBody>
        </p:sp>
        <p:sp>
          <p:nvSpPr>
            <p:cNvPr id="143389" name="Rectangle 29"/>
            <p:cNvSpPr>
              <a:spLocks noChangeArrowheads="1"/>
            </p:cNvSpPr>
            <p:nvPr/>
          </p:nvSpPr>
          <p:spPr bwMode="auto">
            <a:xfrm>
              <a:off x="132" y="264"/>
              <a:ext cx="50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90" name="Rectangle 30"/>
            <p:cNvSpPr>
              <a:spLocks noChangeArrowheads="1"/>
            </p:cNvSpPr>
            <p:nvPr/>
          </p:nvSpPr>
          <p:spPr bwMode="auto">
            <a:xfrm>
              <a:off x="132" y="305"/>
              <a:ext cx="4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a:solidFill>
                    <a:schemeClr val="tx2"/>
                  </a:solidFill>
                  <a:latin typeface="宋体" panose="02010600030101010101" pitchFamily="2" charset="-122"/>
                </a:rPr>
                <a:t>开始</a:t>
              </a:r>
              <a:endParaRPr lang="zh-CN" altLang="zh-CN" sz="2400">
                <a:solidFill>
                  <a:schemeClr val="tx2"/>
                </a:solidFill>
              </a:endParaRPr>
            </a:p>
          </p:txBody>
        </p:sp>
        <p:grpSp>
          <p:nvGrpSpPr>
            <p:cNvPr id="143391" name="Group 31"/>
            <p:cNvGrpSpPr>
              <a:grpSpLocks/>
            </p:cNvGrpSpPr>
            <p:nvPr/>
          </p:nvGrpSpPr>
          <p:grpSpPr bwMode="auto">
            <a:xfrm>
              <a:off x="1471" y="1054"/>
              <a:ext cx="104" cy="340"/>
              <a:chOff x="0" y="0"/>
              <a:chExt cx="104" cy="340"/>
            </a:xfrm>
          </p:grpSpPr>
          <p:sp>
            <p:nvSpPr>
              <p:cNvPr id="143392" name="Line 32"/>
              <p:cNvSpPr>
                <a:spLocks noChangeShapeType="1"/>
              </p:cNvSpPr>
              <p:nvPr/>
            </p:nvSpPr>
            <p:spPr bwMode="auto">
              <a:xfrm flipV="1">
                <a:off x="49" y="76"/>
                <a:ext cx="1" cy="26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93" name="未知"/>
              <p:cNvSpPr>
                <a:spLocks/>
              </p:cNvSpPr>
              <p:nvPr/>
            </p:nvSpPr>
            <p:spPr bwMode="auto">
              <a:xfrm>
                <a:off x="0" y="0"/>
                <a:ext cx="104" cy="97"/>
              </a:xfrm>
              <a:custGeom>
                <a:avLst/>
                <a:gdLst>
                  <a:gd name="T0" fmla="*/ 104 w 104"/>
                  <a:gd name="T1" fmla="*/ 97 h 97"/>
                  <a:gd name="T2" fmla="*/ 49 w 104"/>
                  <a:gd name="T3" fmla="*/ 0 h 97"/>
                  <a:gd name="T4" fmla="*/ 0 w 104"/>
                  <a:gd name="T5" fmla="*/ 97 h 97"/>
                  <a:gd name="T6" fmla="*/ 104 w 104"/>
                  <a:gd name="T7" fmla="*/ 97 h 97"/>
                </a:gdLst>
                <a:ahLst/>
                <a:cxnLst>
                  <a:cxn ang="0">
                    <a:pos x="T0" y="T1"/>
                  </a:cxn>
                  <a:cxn ang="0">
                    <a:pos x="T2" y="T3"/>
                  </a:cxn>
                  <a:cxn ang="0">
                    <a:pos x="T4" y="T5"/>
                  </a:cxn>
                  <a:cxn ang="0">
                    <a:pos x="T6" y="T7"/>
                  </a:cxn>
                </a:cxnLst>
                <a:rect l="0" t="0" r="r" b="b"/>
                <a:pathLst>
                  <a:path w="104" h="97">
                    <a:moveTo>
                      <a:pt x="104" y="97"/>
                    </a:moveTo>
                    <a:lnTo>
                      <a:pt x="49" y="0"/>
                    </a:lnTo>
                    <a:lnTo>
                      <a:pt x="0" y="97"/>
                    </a:lnTo>
                    <a:lnTo>
                      <a:pt x="104"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单道批处理系统及其特征</a:t>
            </a:r>
          </a:p>
        </p:txBody>
      </p:sp>
      <p:sp>
        <p:nvSpPr>
          <p:cNvPr id="144387" name="Rectangle 3"/>
          <p:cNvSpPr>
            <a:spLocks noGrp="1"/>
          </p:cNvSpPr>
          <p:nvPr>
            <p:ph type="body" idx="1"/>
          </p:nvPr>
        </p:nvSpPr>
        <p:spPr/>
        <p:txBody>
          <a:bodyPr/>
          <a:lstStyle/>
          <a:p>
            <a:r>
              <a:rPr lang="zh-CN" altLang="en-US"/>
              <a:t>内存中始终只保持一道作业的批处理系统称为</a:t>
            </a:r>
            <a:r>
              <a:rPr lang="zh-CN" altLang="en-US" u="sng"/>
              <a:t>单道批处理系统</a:t>
            </a:r>
            <a:r>
              <a:rPr lang="en-US" altLang="zh-CN"/>
              <a:t>(Simple Batch Processing System)</a:t>
            </a:r>
            <a:r>
              <a:rPr lang="zh-CN" altLang="en-US"/>
              <a:t>。</a:t>
            </a:r>
          </a:p>
          <a:p>
            <a:r>
              <a:rPr lang="zh-CN" altLang="en-US"/>
              <a:t>单道批处理系统的特征：</a:t>
            </a:r>
          </a:p>
          <a:p>
            <a:pPr lvl="1"/>
            <a:r>
              <a:rPr lang="zh-CN" altLang="en-US"/>
              <a:t>自动性：自动依次运行，无人工干预</a:t>
            </a:r>
          </a:p>
          <a:p>
            <a:pPr lvl="1"/>
            <a:r>
              <a:rPr lang="zh-CN" altLang="en-US"/>
              <a:t>顺序性：完成顺序与进入顺序相同</a:t>
            </a:r>
          </a:p>
          <a:p>
            <a:pPr lvl="1"/>
            <a:r>
              <a:rPr lang="zh-CN" altLang="en-US"/>
              <a:t>单道性：内存只有一道作业</a:t>
            </a:r>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1.2.3 </a:t>
            </a:r>
            <a:r>
              <a:rPr lang="zh-CN" altLang="zh-CN"/>
              <a:t>多道批处理系统</a:t>
            </a:r>
          </a:p>
        </p:txBody>
      </p:sp>
      <p:sp>
        <p:nvSpPr>
          <p:cNvPr id="32771" name="Rectangle 3"/>
          <p:cNvSpPr>
            <a:spLocks noGrp="1" noChangeArrowheads="1"/>
          </p:cNvSpPr>
          <p:nvPr>
            <p:ph type="body" idx="1"/>
          </p:nvPr>
        </p:nvSpPr>
        <p:spPr>
          <a:xfrm>
            <a:off x="588963" y="1447800"/>
            <a:ext cx="8188325" cy="1403350"/>
          </a:xfrm>
        </p:spPr>
        <p:txBody>
          <a:bodyPr/>
          <a:lstStyle/>
          <a:p>
            <a:r>
              <a:rPr lang="zh-CN" altLang="en-US" sz="2800">
                <a:latin typeface="宋体" panose="02010600030101010101" pitchFamily="2" charset="-122"/>
              </a:rPr>
              <a:t>单道批处理系统中内存仅一道程序，系统资源无法得到充分利用。下图是单道运行实例 </a:t>
            </a:r>
          </a:p>
        </p:txBody>
      </p:sp>
      <p:pic>
        <p:nvPicPr>
          <p:cNvPr id="32772"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6927850" cy="326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3" name="Text Box 5"/>
          <p:cNvSpPr txBox="1">
            <a:spLocks noChangeArrowheads="1"/>
          </p:cNvSpPr>
          <p:nvPr/>
        </p:nvSpPr>
        <p:spPr bwMode="auto">
          <a:xfrm>
            <a:off x="3962400" y="3657600"/>
            <a:ext cx="9525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2000">
                <a:latin typeface="Times New Roman" panose="02020603050405020304" pitchFamily="18" charset="0"/>
              </a:rPr>
              <a:t>启动</a:t>
            </a:r>
            <a:r>
              <a:rPr lang="en-US" altLang="zh-CN" sz="2000">
                <a:latin typeface="Times New Roman" panose="02020603050405020304" pitchFamily="18" charset="0"/>
              </a:rPr>
              <a:t>I/O</a:t>
            </a:r>
          </a:p>
        </p:txBody>
      </p:sp>
      <p:sp>
        <p:nvSpPr>
          <p:cNvPr id="32774" name="Line 6"/>
          <p:cNvSpPr>
            <a:spLocks noChangeShapeType="1"/>
          </p:cNvSpPr>
          <p:nvPr/>
        </p:nvSpPr>
        <p:spPr bwMode="auto">
          <a:xfrm>
            <a:off x="2832100" y="3275013"/>
            <a:ext cx="98583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Line 7"/>
          <p:cNvSpPr>
            <a:spLocks noChangeShapeType="1"/>
          </p:cNvSpPr>
          <p:nvPr/>
        </p:nvSpPr>
        <p:spPr bwMode="auto">
          <a:xfrm>
            <a:off x="3849688" y="3259138"/>
            <a:ext cx="0" cy="754062"/>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6" name="Line 8"/>
          <p:cNvSpPr>
            <a:spLocks noChangeShapeType="1"/>
          </p:cNvSpPr>
          <p:nvPr/>
        </p:nvSpPr>
        <p:spPr bwMode="auto">
          <a:xfrm>
            <a:off x="3849688" y="4014788"/>
            <a:ext cx="7620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7" name="Line 9"/>
          <p:cNvSpPr>
            <a:spLocks noChangeShapeType="1"/>
          </p:cNvSpPr>
          <p:nvPr/>
        </p:nvSpPr>
        <p:spPr bwMode="auto">
          <a:xfrm>
            <a:off x="4611688" y="4052888"/>
            <a:ext cx="0" cy="1006475"/>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8" name="Line 10"/>
          <p:cNvSpPr>
            <a:spLocks noChangeShapeType="1"/>
          </p:cNvSpPr>
          <p:nvPr/>
        </p:nvSpPr>
        <p:spPr bwMode="auto">
          <a:xfrm>
            <a:off x="4611688" y="5059363"/>
            <a:ext cx="11430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9" name="Line 11"/>
          <p:cNvSpPr>
            <a:spLocks noChangeShapeType="1"/>
          </p:cNvSpPr>
          <p:nvPr/>
        </p:nvSpPr>
        <p:spPr bwMode="auto">
          <a:xfrm>
            <a:off x="5754688" y="4052888"/>
            <a:ext cx="0" cy="1006475"/>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0" name="Line 12"/>
          <p:cNvSpPr>
            <a:spLocks noChangeShapeType="1"/>
          </p:cNvSpPr>
          <p:nvPr/>
        </p:nvSpPr>
        <p:spPr bwMode="auto">
          <a:xfrm>
            <a:off x="5754688" y="4014788"/>
            <a:ext cx="7620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Line 13"/>
          <p:cNvSpPr>
            <a:spLocks noChangeShapeType="1"/>
          </p:cNvSpPr>
          <p:nvPr/>
        </p:nvSpPr>
        <p:spPr bwMode="auto">
          <a:xfrm>
            <a:off x="6516688" y="3278188"/>
            <a:ext cx="0" cy="754062"/>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2" name="Line 14"/>
          <p:cNvSpPr>
            <a:spLocks noChangeShapeType="1"/>
          </p:cNvSpPr>
          <p:nvPr/>
        </p:nvSpPr>
        <p:spPr bwMode="auto">
          <a:xfrm>
            <a:off x="6516688" y="3275013"/>
            <a:ext cx="954087"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3" name="Text Box 15"/>
          <p:cNvSpPr txBox="1">
            <a:spLocks noChangeArrowheads="1"/>
          </p:cNvSpPr>
          <p:nvPr/>
        </p:nvSpPr>
        <p:spPr bwMode="auto">
          <a:xfrm>
            <a:off x="1447800" y="2957513"/>
            <a:ext cx="1298575"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2400">
                <a:latin typeface="Times New Roman" panose="02020603050405020304" pitchFamily="18" charset="0"/>
              </a:rPr>
              <a:t>用户程序</a:t>
            </a:r>
          </a:p>
          <a:p>
            <a:pPr algn="just" eaLnBrk="0" hangingPunct="0"/>
            <a:endParaRPr lang="zh-CN" altLang="zh-CN" sz="2400">
              <a:latin typeface="Times New Roman" panose="02020603050405020304" pitchFamily="18" charset="0"/>
            </a:endParaRPr>
          </a:p>
          <a:p>
            <a:pPr algn="just" eaLnBrk="0" hangingPunct="0"/>
            <a:r>
              <a:rPr lang="zh-CN" altLang="zh-CN" sz="2400">
                <a:latin typeface="Times New Roman" panose="02020603050405020304" pitchFamily="18" charset="0"/>
              </a:rPr>
              <a:t>监督程序</a:t>
            </a:r>
          </a:p>
          <a:p>
            <a:pPr algn="just" eaLnBrk="0" hangingPunct="0"/>
            <a:endParaRPr lang="zh-CN" altLang="zh-CN" sz="2400">
              <a:latin typeface="Times New Roman" panose="02020603050405020304" pitchFamily="18" charset="0"/>
            </a:endParaRPr>
          </a:p>
          <a:p>
            <a:pPr algn="just" eaLnBrk="0" hangingPunct="0"/>
            <a:endParaRPr lang="zh-CN" altLang="zh-CN" sz="2400">
              <a:latin typeface="Times New Roman" panose="02020603050405020304" pitchFamily="18" charset="0"/>
            </a:endParaRPr>
          </a:p>
          <a:p>
            <a:pPr algn="just" eaLnBrk="0" hangingPunct="0"/>
            <a:r>
              <a:rPr lang="en-US" altLang="zh-CN" sz="2400">
                <a:latin typeface="Times New Roman" panose="02020603050405020304" pitchFamily="18" charset="0"/>
              </a:rPr>
              <a:t>I/O</a:t>
            </a:r>
            <a:r>
              <a:rPr lang="zh-CN" altLang="zh-CN" sz="2400">
                <a:latin typeface="Times New Roman" panose="02020603050405020304" pitchFamily="18" charset="0"/>
              </a:rPr>
              <a:t>操作</a:t>
            </a:r>
          </a:p>
        </p:txBody>
      </p:sp>
      <p:sp>
        <p:nvSpPr>
          <p:cNvPr id="32784" name="Text Box 16"/>
          <p:cNvSpPr txBox="1">
            <a:spLocks noChangeArrowheads="1"/>
          </p:cNvSpPr>
          <p:nvPr/>
        </p:nvSpPr>
        <p:spPr bwMode="auto">
          <a:xfrm>
            <a:off x="5410200" y="3657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I/O</a:t>
            </a:r>
            <a:r>
              <a:rPr lang="zh-CN" altLang="zh-CN" sz="2000">
                <a:latin typeface="Times New Roman" panose="02020603050405020304" pitchFamily="18" charset="0"/>
              </a:rPr>
              <a:t>完成</a:t>
            </a:r>
          </a:p>
        </p:txBody>
      </p:sp>
      <p:sp>
        <p:nvSpPr>
          <p:cNvPr id="32785" name="Text Box 17"/>
          <p:cNvSpPr txBox="1">
            <a:spLocks noChangeArrowheads="1"/>
          </p:cNvSpPr>
          <p:nvPr/>
        </p:nvSpPr>
        <p:spPr bwMode="auto">
          <a:xfrm>
            <a:off x="5294313" y="5164138"/>
            <a:ext cx="12588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2000">
                <a:latin typeface="Times New Roman" panose="02020603050405020304" pitchFamily="18" charset="0"/>
              </a:rPr>
              <a:t>结束中断</a:t>
            </a:r>
          </a:p>
        </p:txBody>
      </p:sp>
      <p:sp>
        <p:nvSpPr>
          <p:cNvPr id="32786" name="Rectangle 18"/>
          <p:cNvSpPr>
            <a:spLocks noChangeArrowheads="1"/>
          </p:cNvSpPr>
          <p:nvPr/>
        </p:nvSpPr>
        <p:spPr bwMode="auto">
          <a:xfrm>
            <a:off x="3036888" y="2913063"/>
            <a:ext cx="6207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2000">
                <a:latin typeface="Times New Roman" panose="02020603050405020304" pitchFamily="18" charset="0"/>
              </a:rPr>
              <a:t>计算</a:t>
            </a:r>
          </a:p>
        </p:txBody>
      </p:sp>
      <p:sp>
        <p:nvSpPr>
          <p:cNvPr id="32787" name="Rectangle 19"/>
          <p:cNvSpPr>
            <a:spLocks noChangeArrowheads="1"/>
          </p:cNvSpPr>
          <p:nvPr/>
        </p:nvSpPr>
        <p:spPr bwMode="auto">
          <a:xfrm>
            <a:off x="3810000" y="25908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lang="zh-CN" altLang="zh-CN" sz="2000">
                <a:latin typeface="Times New Roman" panose="02020603050405020304" pitchFamily="18" charset="0"/>
              </a:rPr>
              <a:t>请求输入  </a:t>
            </a:r>
          </a:p>
        </p:txBody>
      </p:sp>
      <p:sp>
        <p:nvSpPr>
          <p:cNvPr id="32788" name="Rectangle 20"/>
          <p:cNvSpPr>
            <a:spLocks noChangeArrowheads="1"/>
          </p:cNvSpPr>
          <p:nvPr/>
        </p:nvSpPr>
        <p:spPr bwMode="auto">
          <a:xfrm>
            <a:off x="6556375" y="2895600"/>
            <a:ext cx="129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2000">
                <a:latin typeface="宋体" panose="02010600030101010101" pitchFamily="2" charset="-122"/>
              </a:rPr>
              <a:t>继续计算</a:t>
            </a:r>
          </a:p>
          <a:p>
            <a:pPr algn="just" eaLnBrk="0" hangingPunct="0"/>
            <a:endParaRPr lang="zh-CN" altLang="zh-CN" sz="1000">
              <a:latin typeface="Times New Roman" panose="02020603050405020304" pitchFamily="18" charset="0"/>
            </a:endParaRPr>
          </a:p>
        </p:txBody>
      </p:sp>
      <p:pic>
        <p:nvPicPr>
          <p:cNvPr id="32801" name="Object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349500"/>
            <a:ext cx="6927850" cy="326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2806" name="Group 38"/>
          <p:cNvGrpSpPr>
            <a:grpSpLocks/>
          </p:cNvGrpSpPr>
          <p:nvPr/>
        </p:nvGrpSpPr>
        <p:grpSpPr bwMode="auto">
          <a:xfrm>
            <a:off x="1476375" y="5461000"/>
            <a:ext cx="6324600" cy="1138238"/>
            <a:chOff x="930" y="3440"/>
            <a:chExt cx="3984" cy="717"/>
          </a:xfrm>
        </p:grpSpPr>
        <p:sp>
          <p:nvSpPr>
            <p:cNvPr id="32790" name="Line 22"/>
            <p:cNvSpPr>
              <a:spLocks noChangeShapeType="1"/>
            </p:cNvSpPr>
            <p:nvPr/>
          </p:nvSpPr>
          <p:spPr bwMode="auto">
            <a:xfrm>
              <a:off x="1794" y="3726"/>
              <a:ext cx="3120" cy="0"/>
            </a:xfrm>
            <a:prstGeom prst="line">
              <a:avLst/>
            </a:prstGeom>
            <a:noFill/>
            <a:ln w="9525">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1" name="Text Box 23"/>
            <p:cNvSpPr txBox="1">
              <a:spLocks noChangeArrowheads="1"/>
            </p:cNvSpPr>
            <p:nvPr/>
          </p:nvSpPr>
          <p:spPr bwMode="auto">
            <a:xfrm>
              <a:off x="930" y="3582"/>
              <a:ext cx="793" cy="2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lang="en-US" altLang="zh-CN" sz="2000">
                  <a:latin typeface="Times New Roman" panose="02020603050405020304" pitchFamily="18" charset="0"/>
                </a:rPr>
                <a:t>CPU</a:t>
              </a:r>
            </a:p>
          </p:txBody>
        </p:sp>
        <p:sp>
          <p:nvSpPr>
            <p:cNvPr id="32792" name="Line 24"/>
            <p:cNvSpPr>
              <a:spLocks noChangeShapeType="1"/>
            </p:cNvSpPr>
            <p:nvPr/>
          </p:nvSpPr>
          <p:spPr bwMode="auto">
            <a:xfrm>
              <a:off x="1794" y="3726"/>
              <a:ext cx="621"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3" name="Line 25"/>
            <p:cNvSpPr>
              <a:spLocks noChangeShapeType="1"/>
            </p:cNvSpPr>
            <p:nvPr/>
          </p:nvSpPr>
          <p:spPr bwMode="auto">
            <a:xfrm>
              <a:off x="2418" y="3726"/>
              <a:ext cx="48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4" name="Line 26"/>
            <p:cNvSpPr>
              <a:spLocks noChangeShapeType="1"/>
            </p:cNvSpPr>
            <p:nvPr/>
          </p:nvSpPr>
          <p:spPr bwMode="auto">
            <a:xfrm>
              <a:off x="3666" y="3726"/>
              <a:ext cx="48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5" name="Line 27"/>
            <p:cNvSpPr>
              <a:spLocks noChangeShapeType="1"/>
            </p:cNvSpPr>
            <p:nvPr/>
          </p:nvSpPr>
          <p:spPr bwMode="auto">
            <a:xfrm>
              <a:off x="4146" y="3726"/>
              <a:ext cx="601"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6" name="Text Box 28"/>
            <p:cNvSpPr txBox="1">
              <a:spLocks noChangeArrowheads="1"/>
            </p:cNvSpPr>
            <p:nvPr/>
          </p:nvSpPr>
          <p:spPr bwMode="auto">
            <a:xfrm>
              <a:off x="2379" y="3448"/>
              <a:ext cx="217" cy="2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2000" i="1">
                  <a:latin typeface="Times New Roman" panose="02020603050405020304" pitchFamily="18" charset="0"/>
                </a:rPr>
                <a:t>t</a:t>
              </a:r>
              <a:r>
                <a:rPr lang="en-US" altLang="zh-CN" sz="2000" baseline="-25000">
                  <a:latin typeface="Times New Roman" panose="02020603050405020304" pitchFamily="18" charset="0"/>
                </a:rPr>
                <a:t>1</a:t>
              </a:r>
            </a:p>
          </p:txBody>
        </p:sp>
        <p:sp>
          <p:nvSpPr>
            <p:cNvPr id="32797" name="Text Box 29"/>
            <p:cNvSpPr txBox="1">
              <a:spLocks noChangeArrowheads="1"/>
            </p:cNvSpPr>
            <p:nvPr/>
          </p:nvSpPr>
          <p:spPr bwMode="auto">
            <a:xfrm>
              <a:off x="2859" y="3448"/>
              <a:ext cx="217" cy="2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2000" i="1">
                  <a:latin typeface="Times New Roman" panose="02020603050405020304" pitchFamily="18" charset="0"/>
                </a:rPr>
                <a:t>t</a:t>
              </a:r>
              <a:r>
                <a:rPr lang="en-US" altLang="zh-CN" sz="2000" baseline="-25000">
                  <a:latin typeface="Times New Roman" panose="02020603050405020304" pitchFamily="18" charset="0"/>
                </a:rPr>
                <a:t>2</a:t>
              </a:r>
            </a:p>
          </p:txBody>
        </p:sp>
        <p:sp>
          <p:nvSpPr>
            <p:cNvPr id="32798" name="Text Box 30"/>
            <p:cNvSpPr txBox="1">
              <a:spLocks noChangeArrowheads="1"/>
            </p:cNvSpPr>
            <p:nvPr/>
          </p:nvSpPr>
          <p:spPr bwMode="auto">
            <a:xfrm>
              <a:off x="3569" y="3448"/>
              <a:ext cx="217" cy="2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2000" i="1">
                  <a:latin typeface="Times New Roman" panose="02020603050405020304" pitchFamily="18" charset="0"/>
                </a:rPr>
                <a:t>t</a:t>
              </a:r>
              <a:r>
                <a:rPr lang="en-US" altLang="zh-CN" sz="2000" baseline="-25000">
                  <a:latin typeface="Times New Roman" panose="02020603050405020304" pitchFamily="18" charset="0"/>
                </a:rPr>
                <a:t>3</a:t>
              </a:r>
            </a:p>
          </p:txBody>
        </p:sp>
        <p:sp>
          <p:nvSpPr>
            <p:cNvPr id="32799" name="Text Box 31"/>
            <p:cNvSpPr txBox="1">
              <a:spLocks noChangeArrowheads="1"/>
            </p:cNvSpPr>
            <p:nvPr/>
          </p:nvSpPr>
          <p:spPr bwMode="auto">
            <a:xfrm>
              <a:off x="4059" y="3448"/>
              <a:ext cx="217" cy="2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2000" i="1">
                  <a:latin typeface="Times New Roman" panose="02020603050405020304" pitchFamily="18" charset="0"/>
                </a:rPr>
                <a:t>t</a:t>
              </a:r>
              <a:r>
                <a:rPr lang="en-US" altLang="zh-CN" sz="2000" baseline="-25000">
                  <a:latin typeface="Times New Roman" panose="02020603050405020304" pitchFamily="18" charset="0"/>
                </a:rPr>
                <a:t>4</a:t>
              </a:r>
            </a:p>
          </p:txBody>
        </p:sp>
        <p:sp>
          <p:nvSpPr>
            <p:cNvPr id="32800" name="Rectangle 32"/>
            <p:cNvSpPr>
              <a:spLocks noChangeArrowheads="1"/>
            </p:cNvSpPr>
            <p:nvPr/>
          </p:nvSpPr>
          <p:spPr bwMode="auto">
            <a:xfrm>
              <a:off x="978" y="3830"/>
              <a:ext cx="3881" cy="32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55000"/>
                <a:buFont typeface="Wingdings" panose="05000000000000000000" pitchFamily="2" charset="2"/>
                <a:buNone/>
              </a:pPr>
              <a:r>
                <a:rPr lang="zh-CN" altLang="zh-CN">
                  <a:ea typeface="楷体_GB2312" pitchFamily="1" charset="-122"/>
                </a:rPr>
                <a:t>在输入输出过程中，</a:t>
              </a:r>
              <a:r>
                <a:rPr lang="en-US" altLang="zh-CN">
                  <a:ea typeface="楷体_GB2312" pitchFamily="1" charset="-122"/>
                </a:rPr>
                <a:t>CPU</a:t>
              </a:r>
              <a:r>
                <a:rPr lang="zh-CN" altLang="zh-CN">
                  <a:ea typeface="楷体_GB2312" pitchFamily="1" charset="-122"/>
                </a:rPr>
                <a:t>处于空闲状态</a:t>
              </a:r>
            </a:p>
          </p:txBody>
        </p:sp>
        <p:sp>
          <p:nvSpPr>
            <p:cNvPr id="32802" name="Text Box 34"/>
            <p:cNvSpPr txBox="1">
              <a:spLocks noChangeArrowheads="1"/>
            </p:cNvSpPr>
            <p:nvPr/>
          </p:nvSpPr>
          <p:spPr bwMode="auto">
            <a:xfrm>
              <a:off x="2370" y="3440"/>
              <a:ext cx="217" cy="2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2000" i="1">
                  <a:latin typeface="Times New Roman" panose="02020603050405020304" pitchFamily="18" charset="0"/>
                </a:rPr>
                <a:t>t</a:t>
              </a:r>
              <a:r>
                <a:rPr lang="en-US" altLang="zh-CN" sz="2000" baseline="-25000">
                  <a:latin typeface="Times New Roman" panose="02020603050405020304" pitchFamily="18" charset="0"/>
                </a:rPr>
                <a:t>1</a:t>
              </a:r>
            </a:p>
          </p:txBody>
        </p:sp>
        <p:sp>
          <p:nvSpPr>
            <p:cNvPr id="32803" name="Text Box 35"/>
            <p:cNvSpPr txBox="1">
              <a:spLocks noChangeArrowheads="1"/>
            </p:cNvSpPr>
            <p:nvPr/>
          </p:nvSpPr>
          <p:spPr bwMode="auto">
            <a:xfrm>
              <a:off x="2850" y="3440"/>
              <a:ext cx="217" cy="2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2000" i="1">
                  <a:latin typeface="Times New Roman" panose="02020603050405020304" pitchFamily="18" charset="0"/>
                </a:rPr>
                <a:t>t</a:t>
              </a:r>
              <a:r>
                <a:rPr lang="en-US" altLang="zh-CN" sz="2000" baseline="-25000">
                  <a:latin typeface="Times New Roman" panose="02020603050405020304" pitchFamily="18" charset="0"/>
                </a:rPr>
                <a:t>2</a:t>
              </a:r>
            </a:p>
          </p:txBody>
        </p:sp>
        <p:sp>
          <p:nvSpPr>
            <p:cNvPr id="32804" name="Text Box 36"/>
            <p:cNvSpPr txBox="1">
              <a:spLocks noChangeArrowheads="1"/>
            </p:cNvSpPr>
            <p:nvPr/>
          </p:nvSpPr>
          <p:spPr bwMode="auto">
            <a:xfrm>
              <a:off x="3560" y="3440"/>
              <a:ext cx="217" cy="2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2000" i="1">
                  <a:latin typeface="Times New Roman" panose="02020603050405020304" pitchFamily="18" charset="0"/>
                </a:rPr>
                <a:t>t</a:t>
              </a:r>
              <a:r>
                <a:rPr lang="en-US" altLang="zh-CN" sz="2000" baseline="-25000">
                  <a:latin typeface="Times New Roman" panose="02020603050405020304" pitchFamily="18" charset="0"/>
                </a:rPr>
                <a:t>3</a:t>
              </a:r>
            </a:p>
          </p:txBody>
        </p:sp>
        <p:sp>
          <p:nvSpPr>
            <p:cNvPr id="32805" name="Text Box 37"/>
            <p:cNvSpPr txBox="1">
              <a:spLocks noChangeArrowheads="1"/>
            </p:cNvSpPr>
            <p:nvPr/>
          </p:nvSpPr>
          <p:spPr bwMode="auto">
            <a:xfrm>
              <a:off x="4050" y="3440"/>
              <a:ext cx="217" cy="2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2000" i="1">
                  <a:latin typeface="Times New Roman" panose="02020603050405020304" pitchFamily="18" charset="0"/>
                </a:rPr>
                <a:t>t</a:t>
              </a:r>
              <a:r>
                <a:rPr lang="en-US" altLang="zh-CN" sz="2000" baseline="-25000">
                  <a:latin typeface="Times New Roman" panose="02020603050405020304" pitchFamily="18" charset="0"/>
                </a:rPr>
                <a:t>4</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2806"/>
                                        </p:tgtEl>
                                        <p:attrNameLst>
                                          <p:attrName>style.visibility</p:attrName>
                                        </p:attrNameLst>
                                      </p:cBhvr>
                                      <p:to>
                                        <p:strVal val="visible"/>
                                      </p:to>
                                    </p:set>
                                    <p:animEffect transition="in" filter="wipe(down)">
                                      <p:cBhvr>
                                        <p:cTn id="7" dur="500"/>
                                        <p:tgtEl>
                                          <p:spTgt spid="32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多道程序设计技术</a:t>
            </a:r>
          </a:p>
        </p:txBody>
      </p:sp>
      <p:sp>
        <p:nvSpPr>
          <p:cNvPr id="145411" name="Rectangle 3"/>
          <p:cNvSpPr>
            <a:spLocks noGrp="1"/>
          </p:cNvSpPr>
          <p:nvPr>
            <p:ph type="body" idx="1"/>
          </p:nvPr>
        </p:nvSpPr>
        <p:spPr/>
        <p:txBody>
          <a:bodyPr/>
          <a:lstStyle/>
          <a:p>
            <a:pPr algn="just"/>
            <a:r>
              <a:rPr lang="zh-CN" altLang="zh-CN" sz="2800" b="1" u="sng"/>
              <a:t>多道程序设计</a:t>
            </a:r>
            <a:r>
              <a:rPr lang="zh-CN" altLang="zh-CN" sz="2800"/>
              <a:t>(</a:t>
            </a:r>
            <a:r>
              <a:rPr lang="en-US" altLang="zh-CN" sz="2800"/>
              <a:t>Multiprogramming) </a:t>
            </a:r>
            <a:r>
              <a:rPr lang="zh-CN" altLang="zh-CN" sz="2800"/>
              <a:t>是将多个作业存放在主存中，使它们同时处于运行状态，这些作业共享处理机时间和外围设备以及其他资源。</a:t>
            </a:r>
          </a:p>
          <a:p>
            <a:pPr algn="just"/>
            <a:r>
              <a:rPr lang="zh-CN" altLang="zh-CN" sz="2800"/>
              <a:t>从宏观上看，多道程序都处于运行过程中，但都未运行完成；从微观上看，各道程序轮流占用</a:t>
            </a:r>
            <a:r>
              <a:rPr lang="en-US" altLang="zh-CN" sz="2800"/>
              <a:t>CPU</a:t>
            </a:r>
            <a:r>
              <a:rPr lang="zh-CN" altLang="en-US" sz="2800"/>
              <a:t>，</a:t>
            </a:r>
            <a:r>
              <a:rPr lang="zh-CN" altLang="zh-CN" sz="2800"/>
              <a:t>交替地执行。</a:t>
            </a:r>
          </a:p>
          <a:p>
            <a:pPr algn="just"/>
            <a:r>
              <a:rPr lang="zh-CN" altLang="zh-CN" sz="2800"/>
              <a:t>引入多道程序设计技术的根本目的是提高</a:t>
            </a:r>
            <a:r>
              <a:rPr lang="en-US" altLang="zh-CN" sz="2800"/>
              <a:t>CPU</a:t>
            </a:r>
            <a:r>
              <a:rPr lang="zh-CN" altLang="zh-CN" sz="2800"/>
              <a:t>的利用率，充分发挥系统部件的并行性。</a:t>
            </a:r>
          </a:p>
          <a:p>
            <a:endParaRPr lang="zh-CN" alt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多道运行实例 </a:t>
            </a:r>
          </a:p>
        </p:txBody>
      </p:sp>
      <p:sp>
        <p:nvSpPr>
          <p:cNvPr id="34819" name="Rectangle 3"/>
          <p:cNvSpPr>
            <a:spLocks noChangeArrowheads="1"/>
          </p:cNvSpPr>
          <p:nvPr/>
        </p:nvSpPr>
        <p:spPr bwMode="auto">
          <a:xfrm>
            <a:off x="3457575" y="4897438"/>
            <a:ext cx="4781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20" name="Rectangle 4"/>
          <p:cNvSpPr>
            <a:spLocks noChangeArrowheads="1"/>
          </p:cNvSpPr>
          <p:nvPr/>
        </p:nvSpPr>
        <p:spPr bwMode="auto">
          <a:xfrm>
            <a:off x="4486275" y="50212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200">
                <a:latin typeface="Times New Roman" panose="02020603050405020304" pitchFamily="18" charset="0"/>
              </a:rPr>
              <a:t>  </a:t>
            </a:r>
            <a:endParaRPr lang="zh-CN" altLang="zh-CN" sz="2400"/>
          </a:p>
        </p:txBody>
      </p:sp>
      <p:sp>
        <p:nvSpPr>
          <p:cNvPr id="34821" name="Rectangle 5"/>
          <p:cNvSpPr>
            <a:spLocks noChangeArrowheads="1"/>
          </p:cNvSpPr>
          <p:nvPr/>
        </p:nvSpPr>
        <p:spPr bwMode="auto">
          <a:xfrm>
            <a:off x="6924675" y="5021263"/>
            <a:ext cx="1524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200">
                <a:latin typeface="Times New Roman" panose="02020603050405020304" pitchFamily="18" charset="0"/>
              </a:rPr>
              <a:t>    </a:t>
            </a:r>
            <a:endParaRPr lang="zh-CN" altLang="zh-CN" sz="2400"/>
          </a:p>
        </p:txBody>
      </p:sp>
      <p:sp>
        <p:nvSpPr>
          <p:cNvPr id="34822" name="Rectangle 6"/>
          <p:cNvSpPr>
            <a:spLocks noChangeArrowheads="1"/>
          </p:cNvSpPr>
          <p:nvPr/>
        </p:nvSpPr>
        <p:spPr bwMode="auto">
          <a:xfrm>
            <a:off x="5838825" y="3260725"/>
            <a:ext cx="15430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23" name="Line 7"/>
          <p:cNvSpPr>
            <a:spLocks noChangeShapeType="1"/>
          </p:cNvSpPr>
          <p:nvPr/>
        </p:nvSpPr>
        <p:spPr bwMode="auto">
          <a:xfrm>
            <a:off x="2339975" y="1989138"/>
            <a:ext cx="1133475" cy="158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4" name="Rectangle 8"/>
          <p:cNvSpPr>
            <a:spLocks noChangeArrowheads="1"/>
          </p:cNvSpPr>
          <p:nvPr/>
        </p:nvSpPr>
        <p:spPr bwMode="auto">
          <a:xfrm>
            <a:off x="1066800" y="1860550"/>
            <a:ext cx="15049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25" name="Rectangle 9"/>
          <p:cNvSpPr>
            <a:spLocks noChangeArrowheads="1"/>
          </p:cNvSpPr>
          <p:nvPr/>
        </p:nvSpPr>
        <p:spPr bwMode="auto">
          <a:xfrm>
            <a:off x="1162050" y="1908175"/>
            <a:ext cx="4191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a:latin typeface="宋体" panose="02010600030101010101" pitchFamily="2" charset="-122"/>
              </a:rPr>
              <a:t>CPU</a:t>
            </a:r>
            <a:endParaRPr lang="en-US" altLang="zh-CN" sz="2400"/>
          </a:p>
        </p:txBody>
      </p:sp>
      <p:sp>
        <p:nvSpPr>
          <p:cNvPr id="34826" name="Rectangle 10"/>
          <p:cNvSpPr>
            <a:spLocks noChangeArrowheads="1"/>
          </p:cNvSpPr>
          <p:nvPr/>
        </p:nvSpPr>
        <p:spPr bwMode="auto">
          <a:xfrm>
            <a:off x="1466850" y="2260600"/>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sz="2400"/>
          </a:p>
        </p:txBody>
      </p:sp>
      <p:sp>
        <p:nvSpPr>
          <p:cNvPr id="34827" name="Rectangle 11"/>
          <p:cNvSpPr>
            <a:spLocks noChangeArrowheads="1"/>
          </p:cNvSpPr>
          <p:nvPr/>
        </p:nvSpPr>
        <p:spPr bwMode="auto">
          <a:xfrm>
            <a:off x="1162050" y="2514600"/>
            <a:ext cx="1117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200">
                <a:latin typeface="宋体" panose="02010600030101010101" pitchFamily="2" charset="-122"/>
              </a:rPr>
              <a:t>输入设备</a:t>
            </a:r>
            <a:endParaRPr lang="zh-CN" altLang="zh-CN" sz="2400"/>
          </a:p>
        </p:txBody>
      </p:sp>
      <p:sp>
        <p:nvSpPr>
          <p:cNvPr id="34828" name="Rectangle 12"/>
          <p:cNvSpPr>
            <a:spLocks noChangeArrowheads="1"/>
          </p:cNvSpPr>
          <p:nvPr/>
        </p:nvSpPr>
        <p:spPr bwMode="auto">
          <a:xfrm>
            <a:off x="1466850" y="29940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sz="2400"/>
          </a:p>
        </p:txBody>
      </p:sp>
      <p:sp>
        <p:nvSpPr>
          <p:cNvPr id="34829" name="Rectangle 13"/>
          <p:cNvSpPr>
            <a:spLocks noChangeArrowheads="1"/>
          </p:cNvSpPr>
          <p:nvPr/>
        </p:nvSpPr>
        <p:spPr bwMode="auto">
          <a:xfrm>
            <a:off x="1162050" y="3124200"/>
            <a:ext cx="1117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200">
                <a:latin typeface="宋体" panose="02010600030101010101" pitchFamily="2" charset="-122"/>
              </a:rPr>
              <a:t>输出设备</a:t>
            </a:r>
            <a:endParaRPr lang="zh-CN" altLang="zh-CN" sz="2400"/>
          </a:p>
        </p:txBody>
      </p:sp>
      <p:sp>
        <p:nvSpPr>
          <p:cNvPr id="34830" name="Rectangle 14"/>
          <p:cNvSpPr>
            <a:spLocks noChangeArrowheads="1"/>
          </p:cNvSpPr>
          <p:nvPr/>
        </p:nvSpPr>
        <p:spPr bwMode="auto">
          <a:xfrm>
            <a:off x="1466850" y="36798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sz="2400"/>
          </a:p>
        </p:txBody>
      </p:sp>
      <p:sp>
        <p:nvSpPr>
          <p:cNvPr id="34831" name="Rectangle 15"/>
          <p:cNvSpPr>
            <a:spLocks noChangeArrowheads="1"/>
          </p:cNvSpPr>
          <p:nvPr/>
        </p:nvSpPr>
        <p:spPr bwMode="auto">
          <a:xfrm>
            <a:off x="1466850" y="40227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sz="2400"/>
          </a:p>
        </p:txBody>
      </p:sp>
      <p:sp>
        <p:nvSpPr>
          <p:cNvPr id="34832" name="Rectangle 16"/>
          <p:cNvSpPr>
            <a:spLocks noChangeArrowheads="1"/>
          </p:cNvSpPr>
          <p:nvPr/>
        </p:nvSpPr>
        <p:spPr bwMode="auto">
          <a:xfrm>
            <a:off x="1466850" y="47085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sz="2400"/>
          </a:p>
        </p:txBody>
      </p:sp>
      <p:sp>
        <p:nvSpPr>
          <p:cNvPr id="34833" name="Rectangle 17"/>
          <p:cNvSpPr>
            <a:spLocks noChangeArrowheads="1"/>
          </p:cNvSpPr>
          <p:nvPr/>
        </p:nvSpPr>
        <p:spPr bwMode="auto">
          <a:xfrm>
            <a:off x="1466850" y="53943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sz="2400"/>
          </a:p>
        </p:txBody>
      </p:sp>
      <p:sp>
        <p:nvSpPr>
          <p:cNvPr id="34834" name="Rectangle 18"/>
          <p:cNvSpPr>
            <a:spLocks noChangeArrowheads="1"/>
          </p:cNvSpPr>
          <p:nvPr/>
        </p:nvSpPr>
        <p:spPr bwMode="auto">
          <a:xfrm>
            <a:off x="2581275" y="1611313"/>
            <a:ext cx="63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latin typeface="宋体" panose="02010600030101010101" pitchFamily="2" charset="-122"/>
              </a:rPr>
              <a:t>程序</a:t>
            </a:r>
            <a:r>
              <a:rPr lang="en-US" altLang="zh-CN" sz="2000">
                <a:latin typeface="宋体" panose="02010600030101010101" pitchFamily="2" charset="-122"/>
              </a:rPr>
              <a:t>A</a:t>
            </a:r>
            <a:endParaRPr lang="en-US" altLang="zh-CN" sz="2400"/>
          </a:p>
        </p:txBody>
      </p:sp>
      <p:grpSp>
        <p:nvGrpSpPr>
          <p:cNvPr id="34835" name="Group 19"/>
          <p:cNvGrpSpPr>
            <a:grpSpLocks/>
          </p:cNvGrpSpPr>
          <p:nvPr/>
        </p:nvGrpSpPr>
        <p:grpSpPr bwMode="auto">
          <a:xfrm>
            <a:off x="2844800" y="1993900"/>
            <a:ext cx="2374900" cy="1054100"/>
            <a:chOff x="0" y="0"/>
            <a:chExt cx="1496" cy="664"/>
          </a:xfrm>
        </p:grpSpPr>
        <p:grpSp>
          <p:nvGrpSpPr>
            <p:cNvPr id="34836" name="Group 20"/>
            <p:cNvGrpSpPr>
              <a:grpSpLocks/>
            </p:cNvGrpSpPr>
            <p:nvPr/>
          </p:nvGrpSpPr>
          <p:grpSpPr bwMode="auto">
            <a:xfrm>
              <a:off x="374" y="0"/>
              <a:ext cx="24" cy="360"/>
              <a:chOff x="0" y="0"/>
              <a:chExt cx="24" cy="360"/>
            </a:xfrm>
          </p:grpSpPr>
          <p:sp>
            <p:nvSpPr>
              <p:cNvPr id="34837" name="未知"/>
              <p:cNvSpPr>
                <a:spLocks/>
              </p:cNvSpPr>
              <p:nvPr/>
            </p:nvSpPr>
            <p:spPr bwMode="auto">
              <a:xfrm>
                <a:off x="0" y="0"/>
                <a:ext cx="24" cy="24"/>
              </a:xfrm>
              <a:custGeom>
                <a:avLst/>
                <a:gdLst>
                  <a:gd name="T0" fmla="*/ 24 w 24"/>
                  <a:gd name="T1" fmla="*/ 18 h 24"/>
                  <a:gd name="T2" fmla="*/ 24 w 24"/>
                  <a:gd name="T3" fmla="*/ 12 h 24"/>
                  <a:gd name="T4" fmla="*/ 18 w 24"/>
                  <a:gd name="T5" fmla="*/ 6 h 24"/>
                  <a:gd name="T6" fmla="*/ 12 w 24"/>
                  <a:gd name="T7" fmla="*/ 0 h 24"/>
                  <a:gd name="T8" fmla="*/ 12 w 24"/>
                  <a:gd name="T9" fmla="*/ 0 h 24"/>
                  <a:gd name="T10" fmla="*/ 6 w 24"/>
                  <a:gd name="T11" fmla="*/ 6 h 24"/>
                  <a:gd name="T12" fmla="*/ 0 w 24"/>
                  <a:gd name="T13" fmla="*/ 12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24" y="18"/>
                    </a:moveTo>
                    <a:lnTo>
                      <a:pt x="24" y="12"/>
                    </a:lnTo>
                    <a:lnTo>
                      <a:pt x="18" y="6"/>
                    </a:lnTo>
                    <a:lnTo>
                      <a:pt x="12" y="0"/>
                    </a:lnTo>
                    <a:lnTo>
                      <a:pt x="12" y="0"/>
                    </a:lnTo>
                    <a:lnTo>
                      <a:pt x="6" y="6"/>
                    </a:lnTo>
                    <a:lnTo>
                      <a:pt x="0" y="12"/>
                    </a:lnTo>
                    <a:lnTo>
                      <a:pt x="0" y="12"/>
                    </a:lnTo>
                    <a:lnTo>
                      <a:pt x="0" y="12"/>
                    </a:lnTo>
                    <a:lnTo>
                      <a:pt x="6" y="18"/>
                    </a:lnTo>
                    <a:lnTo>
                      <a:pt x="12" y="24"/>
                    </a:lnTo>
                    <a:lnTo>
                      <a:pt x="12" y="24"/>
                    </a:lnTo>
                    <a:lnTo>
                      <a:pt x="18" y="18"/>
                    </a:lnTo>
                    <a:lnTo>
                      <a:pt x="2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8" name="未知"/>
              <p:cNvSpPr>
                <a:spLocks/>
              </p:cNvSpPr>
              <p:nvPr/>
            </p:nvSpPr>
            <p:spPr bwMode="auto">
              <a:xfrm>
                <a:off x="0" y="48"/>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9" name="未知"/>
              <p:cNvSpPr>
                <a:spLocks/>
              </p:cNvSpPr>
              <p:nvPr/>
            </p:nvSpPr>
            <p:spPr bwMode="auto">
              <a:xfrm>
                <a:off x="0" y="96"/>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40" name="未知"/>
              <p:cNvSpPr>
                <a:spLocks/>
              </p:cNvSpPr>
              <p:nvPr/>
            </p:nvSpPr>
            <p:spPr bwMode="auto">
              <a:xfrm>
                <a:off x="0" y="144"/>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41" name="未知"/>
              <p:cNvSpPr>
                <a:spLocks/>
              </p:cNvSpPr>
              <p:nvPr/>
            </p:nvSpPr>
            <p:spPr bwMode="auto">
              <a:xfrm>
                <a:off x="0" y="192"/>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42" name="未知"/>
              <p:cNvSpPr>
                <a:spLocks/>
              </p:cNvSpPr>
              <p:nvPr/>
            </p:nvSpPr>
            <p:spPr bwMode="auto">
              <a:xfrm>
                <a:off x="0" y="240"/>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43" name="未知"/>
              <p:cNvSpPr>
                <a:spLocks/>
              </p:cNvSpPr>
              <p:nvPr/>
            </p:nvSpPr>
            <p:spPr bwMode="auto">
              <a:xfrm>
                <a:off x="0" y="288"/>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44" name="未知"/>
              <p:cNvSpPr>
                <a:spLocks/>
              </p:cNvSpPr>
              <p:nvPr/>
            </p:nvSpPr>
            <p:spPr bwMode="auto">
              <a:xfrm>
                <a:off x="0" y="336"/>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845" name="Rectangle 29"/>
            <p:cNvSpPr>
              <a:spLocks noChangeArrowheads="1"/>
            </p:cNvSpPr>
            <p:nvPr/>
          </p:nvSpPr>
          <p:spPr bwMode="auto">
            <a:xfrm>
              <a:off x="0" y="280"/>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solidFill>
                    <a:schemeClr val="hlink"/>
                  </a:solidFill>
                  <a:latin typeface="宋体" panose="02010600030101010101" pitchFamily="2" charset="-122"/>
                </a:rPr>
                <a:t>请求</a:t>
              </a:r>
              <a:endParaRPr lang="zh-CN" altLang="zh-CN" sz="2400">
                <a:solidFill>
                  <a:schemeClr val="hlink"/>
                </a:solidFill>
              </a:endParaRPr>
            </a:p>
          </p:txBody>
        </p:sp>
        <p:sp>
          <p:nvSpPr>
            <p:cNvPr id="34846" name="Rectangle 30"/>
            <p:cNvSpPr>
              <a:spLocks noChangeArrowheads="1"/>
            </p:cNvSpPr>
            <p:nvPr/>
          </p:nvSpPr>
          <p:spPr bwMode="auto">
            <a:xfrm>
              <a:off x="8" y="472"/>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solidFill>
                    <a:schemeClr val="hlink"/>
                  </a:solidFill>
                  <a:latin typeface="宋体" panose="02010600030101010101" pitchFamily="2" charset="-122"/>
                </a:rPr>
                <a:t>输入</a:t>
              </a:r>
              <a:endParaRPr lang="zh-CN" altLang="zh-CN" sz="2400">
                <a:solidFill>
                  <a:schemeClr val="hlink"/>
                </a:solidFill>
              </a:endParaRPr>
            </a:p>
          </p:txBody>
        </p:sp>
        <p:sp>
          <p:nvSpPr>
            <p:cNvPr id="34847" name="Line 31"/>
            <p:cNvSpPr>
              <a:spLocks noChangeShapeType="1"/>
            </p:cNvSpPr>
            <p:nvPr/>
          </p:nvSpPr>
          <p:spPr bwMode="auto">
            <a:xfrm>
              <a:off x="386" y="396"/>
              <a:ext cx="1110"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48" name="Group 32"/>
          <p:cNvGrpSpPr>
            <a:grpSpLocks/>
          </p:cNvGrpSpPr>
          <p:nvPr/>
        </p:nvGrpSpPr>
        <p:grpSpPr bwMode="auto">
          <a:xfrm>
            <a:off x="5892800" y="3222625"/>
            <a:ext cx="1420813" cy="714375"/>
            <a:chOff x="0" y="0"/>
            <a:chExt cx="895" cy="450"/>
          </a:xfrm>
        </p:grpSpPr>
        <p:sp>
          <p:nvSpPr>
            <p:cNvPr id="34849" name="Rectangle 33"/>
            <p:cNvSpPr>
              <a:spLocks noChangeArrowheads="1"/>
            </p:cNvSpPr>
            <p:nvPr/>
          </p:nvSpPr>
          <p:spPr bwMode="auto">
            <a:xfrm>
              <a:off x="0" y="5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latin typeface="宋体" panose="02010600030101010101" pitchFamily="2" charset="-122"/>
                </a:rPr>
                <a:t>输出</a:t>
              </a:r>
              <a:endParaRPr lang="zh-CN" altLang="zh-CN" sz="2400"/>
            </a:p>
          </p:txBody>
        </p:sp>
        <p:sp>
          <p:nvSpPr>
            <p:cNvPr id="34850" name="Rectangle 34"/>
            <p:cNvSpPr>
              <a:spLocks noChangeArrowheads="1"/>
            </p:cNvSpPr>
            <p:nvPr/>
          </p:nvSpPr>
          <p:spPr bwMode="auto">
            <a:xfrm>
              <a:off x="575" y="5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latin typeface="宋体" panose="02010600030101010101" pitchFamily="2" charset="-122"/>
                </a:rPr>
                <a:t>等待</a:t>
              </a:r>
              <a:endParaRPr lang="zh-CN" altLang="zh-CN" sz="2400"/>
            </a:p>
          </p:txBody>
        </p:sp>
        <p:sp>
          <p:nvSpPr>
            <p:cNvPr id="34851" name="Rectangle 35"/>
            <p:cNvSpPr>
              <a:spLocks noChangeArrowheads="1"/>
            </p:cNvSpPr>
            <p:nvPr/>
          </p:nvSpPr>
          <p:spPr bwMode="auto">
            <a:xfrm>
              <a:off x="0" y="258"/>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latin typeface="宋体" panose="02010600030101010101" pitchFamily="2" charset="-122"/>
                </a:rPr>
                <a:t>结束</a:t>
              </a:r>
            </a:p>
          </p:txBody>
        </p:sp>
        <p:sp>
          <p:nvSpPr>
            <p:cNvPr id="34852" name="Rectangle 36"/>
            <p:cNvSpPr>
              <a:spLocks noChangeArrowheads="1"/>
            </p:cNvSpPr>
            <p:nvPr/>
          </p:nvSpPr>
          <p:spPr bwMode="auto">
            <a:xfrm>
              <a:off x="176" y="306"/>
              <a:ext cx="14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200">
                  <a:latin typeface="Times New Roman" panose="02020603050405020304" pitchFamily="18" charset="0"/>
                </a:rPr>
                <a:t>      </a:t>
              </a:r>
              <a:endParaRPr lang="zh-CN" altLang="zh-CN" sz="2400"/>
            </a:p>
          </p:txBody>
        </p:sp>
        <p:sp>
          <p:nvSpPr>
            <p:cNvPr id="34853" name="Rectangle 37"/>
            <p:cNvSpPr>
              <a:spLocks noChangeArrowheads="1"/>
            </p:cNvSpPr>
            <p:nvPr/>
          </p:nvSpPr>
          <p:spPr bwMode="auto">
            <a:xfrm>
              <a:off x="583" y="252"/>
              <a:ext cx="3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latin typeface="Times New Roman" panose="02020603050405020304" pitchFamily="18" charset="0"/>
                </a:rPr>
                <a:t>CPU</a:t>
              </a:r>
              <a:endParaRPr lang="en-US" altLang="zh-CN" sz="2400"/>
            </a:p>
          </p:txBody>
        </p:sp>
        <p:grpSp>
          <p:nvGrpSpPr>
            <p:cNvPr id="34854" name="Group 38"/>
            <p:cNvGrpSpPr>
              <a:grpSpLocks/>
            </p:cNvGrpSpPr>
            <p:nvPr/>
          </p:nvGrpSpPr>
          <p:grpSpPr bwMode="auto">
            <a:xfrm>
              <a:off x="260" y="0"/>
              <a:ext cx="504" cy="24"/>
              <a:chOff x="0" y="0"/>
              <a:chExt cx="504" cy="24"/>
            </a:xfrm>
          </p:grpSpPr>
          <p:sp>
            <p:nvSpPr>
              <p:cNvPr id="34855" name="未知"/>
              <p:cNvSpPr>
                <a:spLocks/>
              </p:cNvSpPr>
              <p:nvPr/>
            </p:nvSpPr>
            <p:spPr bwMode="auto">
              <a:xfrm>
                <a:off x="0" y="0"/>
                <a:ext cx="24" cy="24"/>
              </a:xfrm>
              <a:custGeom>
                <a:avLst/>
                <a:gdLst>
                  <a:gd name="T0" fmla="*/ 18 w 24"/>
                  <a:gd name="T1" fmla="*/ 0 h 24"/>
                  <a:gd name="T2" fmla="*/ 12 w 24"/>
                  <a:gd name="T3" fmla="*/ 0 h 24"/>
                  <a:gd name="T4" fmla="*/ 6 w 24"/>
                  <a:gd name="T5" fmla="*/ 6 h 24"/>
                  <a:gd name="T6" fmla="*/ 0 w 24"/>
                  <a:gd name="T7" fmla="*/ 12 h 24"/>
                  <a:gd name="T8" fmla="*/ 0 w 24"/>
                  <a:gd name="T9" fmla="*/ 12 h 24"/>
                  <a:gd name="T10" fmla="*/ 6 w 24"/>
                  <a:gd name="T11" fmla="*/ 18 h 24"/>
                  <a:gd name="T12" fmla="*/ 12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18" y="0"/>
                    </a:moveTo>
                    <a:lnTo>
                      <a:pt x="12" y="0"/>
                    </a:lnTo>
                    <a:lnTo>
                      <a:pt x="6" y="6"/>
                    </a:lnTo>
                    <a:lnTo>
                      <a:pt x="0" y="12"/>
                    </a:lnTo>
                    <a:lnTo>
                      <a:pt x="0" y="12"/>
                    </a:lnTo>
                    <a:lnTo>
                      <a:pt x="6" y="18"/>
                    </a:lnTo>
                    <a:lnTo>
                      <a:pt x="12" y="24"/>
                    </a:lnTo>
                    <a:lnTo>
                      <a:pt x="12" y="24"/>
                    </a:lnTo>
                    <a:lnTo>
                      <a:pt x="12" y="24"/>
                    </a:lnTo>
                    <a:lnTo>
                      <a:pt x="18" y="18"/>
                    </a:lnTo>
                    <a:lnTo>
                      <a:pt x="24" y="12"/>
                    </a:lnTo>
                    <a:lnTo>
                      <a:pt x="24" y="12"/>
                    </a:lnTo>
                    <a:lnTo>
                      <a:pt x="18" y="6"/>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6" name="未知"/>
              <p:cNvSpPr>
                <a:spLocks/>
              </p:cNvSpPr>
              <p:nvPr/>
            </p:nvSpPr>
            <p:spPr bwMode="auto">
              <a:xfrm>
                <a:off x="48"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7" name="未知"/>
              <p:cNvSpPr>
                <a:spLocks/>
              </p:cNvSpPr>
              <p:nvPr/>
            </p:nvSpPr>
            <p:spPr bwMode="auto">
              <a:xfrm>
                <a:off x="96"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8" name="未知"/>
              <p:cNvSpPr>
                <a:spLocks/>
              </p:cNvSpPr>
              <p:nvPr/>
            </p:nvSpPr>
            <p:spPr bwMode="auto">
              <a:xfrm>
                <a:off x="144"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9" name="未知"/>
              <p:cNvSpPr>
                <a:spLocks/>
              </p:cNvSpPr>
              <p:nvPr/>
            </p:nvSpPr>
            <p:spPr bwMode="auto">
              <a:xfrm>
                <a:off x="192"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0" name="未知"/>
              <p:cNvSpPr>
                <a:spLocks/>
              </p:cNvSpPr>
              <p:nvPr/>
            </p:nvSpPr>
            <p:spPr bwMode="auto">
              <a:xfrm>
                <a:off x="240"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1" name="未知"/>
              <p:cNvSpPr>
                <a:spLocks/>
              </p:cNvSpPr>
              <p:nvPr/>
            </p:nvSpPr>
            <p:spPr bwMode="auto">
              <a:xfrm>
                <a:off x="288"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2" name="未知"/>
              <p:cNvSpPr>
                <a:spLocks/>
              </p:cNvSpPr>
              <p:nvPr/>
            </p:nvSpPr>
            <p:spPr bwMode="auto">
              <a:xfrm>
                <a:off x="336"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3" name="未知"/>
              <p:cNvSpPr>
                <a:spLocks/>
              </p:cNvSpPr>
              <p:nvPr/>
            </p:nvSpPr>
            <p:spPr bwMode="auto">
              <a:xfrm>
                <a:off x="384"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4" name="未知"/>
              <p:cNvSpPr>
                <a:spLocks/>
              </p:cNvSpPr>
              <p:nvPr/>
            </p:nvSpPr>
            <p:spPr bwMode="auto">
              <a:xfrm>
                <a:off x="432"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5" name="未知"/>
              <p:cNvSpPr>
                <a:spLocks/>
              </p:cNvSpPr>
              <p:nvPr/>
            </p:nvSpPr>
            <p:spPr bwMode="auto">
              <a:xfrm>
                <a:off x="480"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4866" name="Rectangle 50"/>
          <p:cNvSpPr>
            <a:spLocks noChangeArrowheads="1"/>
          </p:cNvSpPr>
          <p:nvPr/>
        </p:nvSpPr>
        <p:spPr bwMode="auto">
          <a:xfrm>
            <a:off x="3886200" y="2889250"/>
            <a:ext cx="6572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4867" name="Group 51"/>
          <p:cNvGrpSpPr>
            <a:grpSpLocks/>
          </p:cNvGrpSpPr>
          <p:nvPr/>
        </p:nvGrpSpPr>
        <p:grpSpPr bwMode="auto">
          <a:xfrm>
            <a:off x="3851275" y="1989138"/>
            <a:ext cx="2438400" cy="1571625"/>
            <a:chOff x="0" y="0"/>
            <a:chExt cx="1536" cy="990"/>
          </a:xfrm>
        </p:grpSpPr>
        <p:grpSp>
          <p:nvGrpSpPr>
            <p:cNvPr id="34868" name="Group 52"/>
            <p:cNvGrpSpPr>
              <a:grpSpLocks/>
            </p:cNvGrpSpPr>
            <p:nvPr/>
          </p:nvGrpSpPr>
          <p:grpSpPr bwMode="auto">
            <a:xfrm>
              <a:off x="414" y="0"/>
              <a:ext cx="24" cy="792"/>
              <a:chOff x="0" y="0"/>
              <a:chExt cx="24" cy="792"/>
            </a:xfrm>
          </p:grpSpPr>
          <p:sp>
            <p:nvSpPr>
              <p:cNvPr id="34869" name="未知"/>
              <p:cNvSpPr>
                <a:spLocks/>
              </p:cNvSpPr>
              <p:nvPr/>
            </p:nvSpPr>
            <p:spPr bwMode="auto">
              <a:xfrm>
                <a:off x="0" y="0"/>
                <a:ext cx="24" cy="24"/>
              </a:xfrm>
              <a:custGeom>
                <a:avLst/>
                <a:gdLst>
                  <a:gd name="T0" fmla="*/ 24 w 24"/>
                  <a:gd name="T1" fmla="*/ 18 h 24"/>
                  <a:gd name="T2" fmla="*/ 24 w 24"/>
                  <a:gd name="T3" fmla="*/ 12 h 24"/>
                  <a:gd name="T4" fmla="*/ 18 w 24"/>
                  <a:gd name="T5" fmla="*/ 6 h 24"/>
                  <a:gd name="T6" fmla="*/ 12 w 24"/>
                  <a:gd name="T7" fmla="*/ 0 h 24"/>
                  <a:gd name="T8" fmla="*/ 12 w 24"/>
                  <a:gd name="T9" fmla="*/ 0 h 24"/>
                  <a:gd name="T10" fmla="*/ 6 w 24"/>
                  <a:gd name="T11" fmla="*/ 6 h 24"/>
                  <a:gd name="T12" fmla="*/ 0 w 24"/>
                  <a:gd name="T13" fmla="*/ 12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24" y="18"/>
                    </a:moveTo>
                    <a:lnTo>
                      <a:pt x="24" y="12"/>
                    </a:lnTo>
                    <a:lnTo>
                      <a:pt x="18" y="6"/>
                    </a:lnTo>
                    <a:lnTo>
                      <a:pt x="12" y="0"/>
                    </a:lnTo>
                    <a:lnTo>
                      <a:pt x="12" y="0"/>
                    </a:lnTo>
                    <a:lnTo>
                      <a:pt x="6" y="6"/>
                    </a:lnTo>
                    <a:lnTo>
                      <a:pt x="0" y="12"/>
                    </a:lnTo>
                    <a:lnTo>
                      <a:pt x="0" y="12"/>
                    </a:lnTo>
                    <a:lnTo>
                      <a:pt x="0" y="12"/>
                    </a:lnTo>
                    <a:lnTo>
                      <a:pt x="6" y="18"/>
                    </a:lnTo>
                    <a:lnTo>
                      <a:pt x="12" y="24"/>
                    </a:lnTo>
                    <a:lnTo>
                      <a:pt x="12" y="24"/>
                    </a:lnTo>
                    <a:lnTo>
                      <a:pt x="18" y="18"/>
                    </a:lnTo>
                    <a:lnTo>
                      <a:pt x="24" y="18"/>
                    </a:lnTo>
                    <a:close/>
                  </a:path>
                </a:pathLst>
              </a:custGeom>
              <a:solidFill>
                <a:srgbClr val="000000"/>
              </a:solidFill>
              <a:ln w="9525">
                <a:solidFill>
                  <a:srgbClr val="0000FF"/>
                </a:solidFill>
                <a:round/>
                <a:headEnd/>
                <a:tailEnd/>
              </a:ln>
            </p:spPr>
            <p:txBody>
              <a:bodyPr/>
              <a:lstStyle/>
              <a:p>
                <a:endParaRPr lang="zh-CN" altLang="en-US"/>
              </a:p>
            </p:txBody>
          </p:sp>
          <p:sp>
            <p:nvSpPr>
              <p:cNvPr id="34870" name="未知"/>
              <p:cNvSpPr>
                <a:spLocks/>
              </p:cNvSpPr>
              <p:nvPr/>
            </p:nvSpPr>
            <p:spPr bwMode="auto">
              <a:xfrm>
                <a:off x="0" y="48"/>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71" name="未知"/>
              <p:cNvSpPr>
                <a:spLocks/>
              </p:cNvSpPr>
              <p:nvPr/>
            </p:nvSpPr>
            <p:spPr bwMode="auto">
              <a:xfrm>
                <a:off x="0" y="96"/>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72" name="未知"/>
              <p:cNvSpPr>
                <a:spLocks/>
              </p:cNvSpPr>
              <p:nvPr/>
            </p:nvSpPr>
            <p:spPr bwMode="auto">
              <a:xfrm>
                <a:off x="0" y="144"/>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73" name="未知"/>
              <p:cNvSpPr>
                <a:spLocks/>
              </p:cNvSpPr>
              <p:nvPr/>
            </p:nvSpPr>
            <p:spPr bwMode="auto">
              <a:xfrm>
                <a:off x="0" y="192"/>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74" name="未知"/>
              <p:cNvSpPr>
                <a:spLocks/>
              </p:cNvSpPr>
              <p:nvPr/>
            </p:nvSpPr>
            <p:spPr bwMode="auto">
              <a:xfrm>
                <a:off x="0" y="240"/>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75" name="未知"/>
              <p:cNvSpPr>
                <a:spLocks/>
              </p:cNvSpPr>
              <p:nvPr/>
            </p:nvSpPr>
            <p:spPr bwMode="auto">
              <a:xfrm>
                <a:off x="0" y="288"/>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76" name="未知"/>
              <p:cNvSpPr>
                <a:spLocks/>
              </p:cNvSpPr>
              <p:nvPr/>
            </p:nvSpPr>
            <p:spPr bwMode="auto">
              <a:xfrm>
                <a:off x="0" y="336"/>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77" name="未知"/>
              <p:cNvSpPr>
                <a:spLocks/>
              </p:cNvSpPr>
              <p:nvPr/>
            </p:nvSpPr>
            <p:spPr bwMode="auto">
              <a:xfrm>
                <a:off x="0" y="384"/>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78" name="未知"/>
              <p:cNvSpPr>
                <a:spLocks/>
              </p:cNvSpPr>
              <p:nvPr/>
            </p:nvSpPr>
            <p:spPr bwMode="auto">
              <a:xfrm>
                <a:off x="0" y="432"/>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79" name="未知"/>
              <p:cNvSpPr>
                <a:spLocks/>
              </p:cNvSpPr>
              <p:nvPr/>
            </p:nvSpPr>
            <p:spPr bwMode="auto">
              <a:xfrm>
                <a:off x="0" y="480"/>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80" name="未知"/>
              <p:cNvSpPr>
                <a:spLocks/>
              </p:cNvSpPr>
              <p:nvPr/>
            </p:nvSpPr>
            <p:spPr bwMode="auto">
              <a:xfrm>
                <a:off x="0" y="528"/>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81" name="未知"/>
              <p:cNvSpPr>
                <a:spLocks/>
              </p:cNvSpPr>
              <p:nvPr/>
            </p:nvSpPr>
            <p:spPr bwMode="auto">
              <a:xfrm>
                <a:off x="0" y="576"/>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82" name="未知"/>
              <p:cNvSpPr>
                <a:spLocks/>
              </p:cNvSpPr>
              <p:nvPr/>
            </p:nvSpPr>
            <p:spPr bwMode="auto">
              <a:xfrm>
                <a:off x="0" y="624"/>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83" name="未知"/>
              <p:cNvSpPr>
                <a:spLocks/>
              </p:cNvSpPr>
              <p:nvPr/>
            </p:nvSpPr>
            <p:spPr bwMode="auto">
              <a:xfrm>
                <a:off x="0" y="672"/>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84" name="未知"/>
              <p:cNvSpPr>
                <a:spLocks/>
              </p:cNvSpPr>
              <p:nvPr/>
            </p:nvSpPr>
            <p:spPr bwMode="auto">
              <a:xfrm>
                <a:off x="0" y="720"/>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sp>
            <p:nvSpPr>
              <p:cNvPr id="34885" name="未知"/>
              <p:cNvSpPr>
                <a:spLocks/>
              </p:cNvSpPr>
              <p:nvPr/>
            </p:nvSpPr>
            <p:spPr bwMode="auto">
              <a:xfrm>
                <a:off x="0" y="768"/>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w="9525">
                <a:solidFill>
                  <a:srgbClr val="0000FF"/>
                </a:solidFill>
                <a:round/>
                <a:headEnd/>
                <a:tailEnd/>
              </a:ln>
            </p:spPr>
            <p:txBody>
              <a:bodyPr/>
              <a:lstStyle/>
              <a:p>
                <a:endParaRPr lang="zh-CN" altLang="en-US"/>
              </a:p>
            </p:txBody>
          </p:sp>
        </p:grpSp>
        <p:sp>
          <p:nvSpPr>
            <p:cNvPr id="34886" name="Line 70"/>
            <p:cNvSpPr>
              <a:spLocks noChangeShapeType="1"/>
            </p:cNvSpPr>
            <p:nvPr/>
          </p:nvSpPr>
          <p:spPr bwMode="auto">
            <a:xfrm>
              <a:off x="426" y="786"/>
              <a:ext cx="1110" cy="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7" name="Rectangle 71"/>
            <p:cNvSpPr>
              <a:spLocks noChangeArrowheads="1"/>
            </p:cNvSpPr>
            <p:nvPr/>
          </p:nvSpPr>
          <p:spPr bwMode="auto">
            <a:xfrm>
              <a:off x="0" y="59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wrap="none" lIns="0" tIns="0" rIns="0" bIns="0">
              <a:spAutoFit/>
            </a:bodyPr>
            <a:lstStyle/>
            <a:p>
              <a:r>
                <a:rPr lang="zh-CN" altLang="zh-CN" sz="2000">
                  <a:latin typeface="宋体" panose="02010600030101010101" pitchFamily="2" charset="-122"/>
                </a:rPr>
                <a:t>请求</a:t>
              </a:r>
              <a:endParaRPr lang="zh-CN" altLang="zh-CN" sz="2400"/>
            </a:p>
          </p:txBody>
        </p:sp>
        <p:sp>
          <p:nvSpPr>
            <p:cNvPr id="34888" name="Rectangle 72"/>
            <p:cNvSpPr>
              <a:spLocks noChangeArrowheads="1"/>
            </p:cNvSpPr>
            <p:nvPr/>
          </p:nvSpPr>
          <p:spPr bwMode="auto">
            <a:xfrm>
              <a:off x="0" y="798"/>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wrap="none" lIns="0" tIns="0" rIns="0" bIns="0">
              <a:spAutoFit/>
            </a:bodyPr>
            <a:lstStyle/>
            <a:p>
              <a:r>
                <a:rPr lang="zh-CN" altLang="zh-CN" sz="2000">
                  <a:latin typeface="宋体" panose="02010600030101010101" pitchFamily="2" charset="-122"/>
                </a:rPr>
                <a:t>输出</a:t>
              </a:r>
              <a:endParaRPr lang="zh-CN" altLang="zh-CN" sz="2400"/>
            </a:p>
          </p:txBody>
        </p:sp>
      </p:grpSp>
      <p:sp>
        <p:nvSpPr>
          <p:cNvPr id="34889" name="Rectangle 73"/>
          <p:cNvSpPr>
            <a:spLocks noChangeArrowheads="1"/>
          </p:cNvSpPr>
          <p:nvPr/>
        </p:nvSpPr>
        <p:spPr bwMode="auto">
          <a:xfrm>
            <a:off x="5419725" y="2232025"/>
            <a:ext cx="7429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4890" name="Group 74"/>
          <p:cNvGrpSpPr>
            <a:grpSpLocks/>
          </p:cNvGrpSpPr>
          <p:nvPr/>
        </p:nvGrpSpPr>
        <p:grpSpPr bwMode="auto">
          <a:xfrm>
            <a:off x="5200650" y="1993900"/>
            <a:ext cx="1800225" cy="977900"/>
            <a:chOff x="0" y="0"/>
            <a:chExt cx="1134" cy="616"/>
          </a:xfrm>
        </p:grpSpPr>
        <p:sp>
          <p:nvSpPr>
            <p:cNvPr id="34891" name="Line 75"/>
            <p:cNvSpPr>
              <a:spLocks noChangeShapeType="1"/>
            </p:cNvSpPr>
            <p:nvPr/>
          </p:nvSpPr>
          <p:spPr bwMode="auto">
            <a:xfrm>
              <a:off x="12" y="6"/>
              <a:ext cx="1122"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92" name="Group 76"/>
            <p:cNvGrpSpPr>
              <a:grpSpLocks/>
            </p:cNvGrpSpPr>
            <p:nvPr/>
          </p:nvGrpSpPr>
          <p:grpSpPr bwMode="auto">
            <a:xfrm>
              <a:off x="0" y="0"/>
              <a:ext cx="30" cy="408"/>
              <a:chOff x="0" y="0"/>
              <a:chExt cx="30" cy="408"/>
            </a:xfrm>
          </p:grpSpPr>
          <p:sp>
            <p:nvSpPr>
              <p:cNvPr id="34893" name="未知"/>
              <p:cNvSpPr>
                <a:spLocks/>
              </p:cNvSpPr>
              <p:nvPr/>
            </p:nvSpPr>
            <p:spPr bwMode="auto">
              <a:xfrm>
                <a:off x="0" y="0"/>
                <a:ext cx="24" cy="24"/>
              </a:xfrm>
              <a:custGeom>
                <a:avLst/>
                <a:gdLst>
                  <a:gd name="T0" fmla="*/ 24 w 24"/>
                  <a:gd name="T1" fmla="*/ 12 h 24"/>
                  <a:gd name="T2" fmla="*/ 18 w 24"/>
                  <a:gd name="T3" fmla="*/ 6 h 24"/>
                  <a:gd name="T4" fmla="*/ 12 w 24"/>
                  <a:gd name="T5" fmla="*/ 0 h 24"/>
                  <a:gd name="T6" fmla="*/ 12 w 24"/>
                  <a:gd name="T7" fmla="*/ 0 h 24"/>
                  <a:gd name="T8" fmla="*/ 6 w 24"/>
                  <a:gd name="T9" fmla="*/ 6 h 24"/>
                  <a:gd name="T10" fmla="*/ 0 w 24"/>
                  <a:gd name="T11" fmla="*/ 12 h 24"/>
                  <a:gd name="T12" fmla="*/ 0 w 24"/>
                  <a:gd name="T13" fmla="*/ 18 h 24"/>
                  <a:gd name="T14" fmla="*/ 0 w 24"/>
                  <a:gd name="T15" fmla="*/ 18 h 24"/>
                  <a:gd name="T16" fmla="*/ 6 w 24"/>
                  <a:gd name="T17" fmla="*/ 18 h 24"/>
                  <a:gd name="T18" fmla="*/ 12 w 24"/>
                  <a:gd name="T19" fmla="*/ 24 h 24"/>
                  <a:gd name="T20" fmla="*/ 12 w 24"/>
                  <a:gd name="T21" fmla="*/ 24 h 24"/>
                  <a:gd name="T22" fmla="*/ 18 w 24"/>
                  <a:gd name="T23" fmla="*/ 18 h 24"/>
                  <a:gd name="T24" fmla="*/ 24 w 24"/>
                  <a:gd name="T25" fmla="*/ 12 h 24"/>
                  <a:gd name="T26" fmla="*/ 24 w 24"/>
                  <a:gd name="T2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24" y="12"/>
                    </a:moveTo>
                    <a:lnTo>
                      <a:pt x="18" y="6"/>
                    </a:lnTo>
                    <a:lnTo>
                      <a:pt x="12" y="0"/>
                    </a:lnTo>
                    <a:lnTo>
                      <a:pt x="12" y="0"/>
                    </a:lnTo>
                    <a:lnTo>
                      <a:pt x="6" y="6"/>
                    </a:lnTo>
                    <a:lnTo>
                      <a:pt x="0" y="12"/>
                    </a:lnTo>
                    <a:lnTo>
                      <a:pt x="0" y="18"/>
                    </a:lnTo>
                    <a:lnTo>
                      <a:pt x="0" y="18"/>
                    </a:lnTo>
                    <a:lnTo>
                      <a:pt x="6" y="18"/>
                    </a:lnTo>
                    <a:lnTo>
                      <a:pt x="12" y="24"/>
                    </a:lnTo>
                    <a:lnTo>
                      <a:pt x="12" y="24"/>
                    </a:lnTo>
                    <a:lnTo>
                      <a:pt x="18" y="18"/>
                    </a:lnTo>
                    <a:lnTo>
                      <a:pt x="24" y="12"/>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4" name="未知"/>
              <p:cNvSpPr>
                <a:spLocks/>
              </p:cNvSpPr>
              <p:nvPr/>
            </p:nvSpPr>
            <p:spPr bwMode="auto">
              <a:xfrm>
                <a:off x="0" y="48"/>
                <a:ext cx="24" cy="24"/>
              </a:xfrm>
              <a:custGeom>
                <a:avLst/>
                <a:gdLst>
                  <a:gd name="T0" fmla="*/ 24 w 24"/>
                  <a:gd name="T1" fmla="*/ 6 h 24"/>
                  <a:gd name="T2" fmla="*/ 24 w 24"/>
                  <a:gd name="T3" fmla="*/ 0 h 24"/>
                  <a:gd name="T4" fmla="*/ 18 w 24"/>
                  <a:gd name="T5" fmla="*/ 0 h 24"/>
                  <a:gd name="T6" fmla="*/ 12 w 24"/>
                  <a:gd name="T7" fmla="*/ 0 h 24"/>
                  <a:gd name="T8" fmla="*/ 6 w 24"/>
                  <a:gd name="T9" fmla="*/ 0 h 24"/>
                  <a:gd name="T10" fmla="*/ 0 w 24"/>
                  <a:gd name="T11" fmla="*/ 6 h 24"/>
                  <a:gd name="T12" fmla="*/ 0 w 24"/>
                  <a:gd name="T13" fmla="*/ 12 h 24"/>
                  <a:gd name="T14" fmla="*/ 0 w 24"/>
                  <a:gd name="T15" fmla="*/ 18 h 24"/>
                  <a:gd name="T16" fmla="*/ 6 w 24"/>
                  <a:gd name="T17" fmla="*/ 24 h 24"/>
                  <a:gd name="T18" fmla="*/ 12 w 24"/>
                  <a:gd name="T19" fmla="*/ 24 h 24"/>
                  <a:gd name="T20" fmla="*/ 18 w 24"/>
                  <a:gd name="T21" fmla="*/ 24 h 24"/>
                  <a:gd name="T22" fmla="*/ 24 w 24"/>
                  <a:gd name="T23" fmla="*/ 24 h 24"/>
                  <a:gd name="T24" fmla="*/ 24 w 24"/>
                  <a:gd name="T25" fmla="*/ 18 h 24"/>
                  <a:gd name="T26" fmla="*/ 24 w 24"/>
                  <a:gd name="T27" fmla="*/ 12 h 24"/>
                  <a:gd name="T28" fmla="*/ 24 w 24"/>
                  <a:gd name="T2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6"/>
                    </a:moveTo>
                    <a:lnTo>
                      <a:pt x="24" y="0"/>
                    </a:lnTo>
                    <a:lnTo>
                      <a:pt x="18" y="0"/>
                    </a:lnTo>
                    <a:lnTo>
                      <a:pt x="12" y="0"/>
                    </a:lnTo>
                    <a:lnTo>
                      <a:pt x="6" y="0"/>
                    </a:lnTo>
                    <a:lnTo>
                      <a:pt x="0" y="6"/>
                    </a:lnTo>
                    <a:lnTo>
                      <a:pt x="0" y="12"/>
                    </a:lnTo>
                    <a:lnTo>
                      <a:pt x="0" y="18"/>
                    </a:lnTo>
                    <a:lnTo>
                      <a:pt x="6" y="24"/>
                    </a:lnTo>
                    <a:lnTo>
                      <a:pt x="12" y="24"/>
                    </a:lnTo>
                    <a:lnTo>
                      <a:pt x="18" y="24"/>
                    </a:lnTo>
                    <a:lnTo>
                      <a:pt x="24" y="24"/>
                    </a:lnTo>
                    <a:lnTo>
                      <a:pt x="24" y="18"/>
                    </a:lnTo>
                    <a:lnTo>
                      <a:pt x="24" y="12"/>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5" name="未知"/>
              <p:cNvSpPr>
                <a:spLocks/>
              </p:cNvSpPr>
              <p:nvPr/>
            </p:nvSpPr>
            <p:spPr bwMode="auto">
              <a:xfrm>
                <a:off x="0" y="96"/>
                <a:ext cx="24" cy="24"/>
              </a:xfrm>
              <a:custGeom>
                <a:avLst/>
                <a:gdLst>
                  <a:gd name="T0" fmla="*/ 24 w 24"/>
                  <a:gd name="T1" fmla="*/ 6 h 24"/>
                  <a:gd name="T2" fmla="*/ 24 w 24"/>
                  <a:gd name="T3" fmla="*/ 0 h 24"/>
                  <a:gd name="T4" fmla="*/ 18 w 24"/>
                  <a:gd name="T5" fmla="*/ 0 h 24"/>
                  <a:gd name="T6" fmla="*/ 12 w 24"/>
                  <a:gd name="T7" fmla="*/ 0 h 24"/>
                  <a:gd name="T8" fmla="*/ 6 w 24"/>
                  <a:gd name="T9" fmla="*/ 0 h 24"/>
                  <a:gd name="T10" fmla="*/ 0 w 24"/>
                  <a:gd name="T11" fmla="*/ 6 h 24"/>
                  <a:gd name="T12" fmla="*/ 0 w 24"/>
                  <a:gd name="T13" fmla="*/ 12 h 24"/>
                  <a:gd name="T14" fmla="*/ 0 w 24"/>
                  <a:gd name="T15" fmla="*/ 18 h 24"/>
                  <a:gd name="T16" fmla="*/ 6 w 24"/>
                  <a:gd name="T17" fmla="*/ 24 h 24"/>
                  <a:gd name="T18" fmla="*/ 12 w 24"/>
                  <a:gd name="T19" fmla="*/ 24 h 24"/>
                  <a:gd name="T20" fmla="*/ 18 w 24"/>
                  <a:gd name="T21" fmla="*/ 24 h 24"/>
                  <a:gd name="T22" fmla="*/ 24 w 24"/>
                  <a:gd name="T23" fmla="*/ 24 h 24"/>
                  <a:gd name="T24" fmla="*/ 24 w 24"/>
                  <a:gd name="T25" fmla="*/ 18 h 24"/>
                  <a:gd name="T26" fmla="*/ 24 w 24"/>
                  <a:gd name="T27" fmla="*/ 12 h 24"/>
                  <a:gd name="T28" fmla="*/ 24 w 24"/>
                  <a:gd name="T2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6"/>
                    </a:moveTo>
                    <a:lnTo>
                      <a:pt x="24" y="0"/>
                    </a:lnTo>
                    <a:lnTo>
                      <a:pt x="18" y="0"/>
                    </a:lnTo>
                    <a:lnTo>
                      <a:pt x="12" y="0"/>
                    </a:lnTo>
                    <a:lnTo>
                      <a:pt x="6" y="0"/>
                    </a:lnTo>
                    <a:lnTo>
                      <a:pt x="0" y="6"/>
                    </a:lnTo>
                    <a:lnTo>
                      <a:pt x="0" y="12"/>
                    </a:lnTo>
                    <a:lnTo>
                      <a:pt x="0" y="18"/>
                    </a:lnTo>
                    <a:lnTo>
                      <a:pt x="6" y="24"/>
                    </a:lnTo>
                    <a:lnTo>
                      <a:pt x="12" y="24"/>
                    </a:lnTo>
                    <a:lnTo>
                      <a:pt x="18" y="24"/>
                    </a:lnTo>
                    <a:lnTo>
                      <a:pt x="24" y="24"/>
                    </a:lnTo>
                    <a:lnTo>
                      <a:pt x="24" y="18"/>
                    </a:lnTo>
                    <a:lnTo>
                      <a:pt x="24" y="12"/>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6" name="未知"/>
              <p:cNvSpPr>
                <a:spLocks/>
              </p:cNvSpPr>
              <p:nvPr/>
            </p:nvSpPr>
            <p:spPr bwMode="auto">
              <a:xfrm>
                <a:off x="0" y="144"/>
                <a:ext cx="24" cy="24"/>
              </a:xfrm>
              <a:custGeom>
                <a:avLst/>
                <a:gdLst>
                  <a:gd name="T0" fmla="*/ 24 w 24"/>
                  <a:gd name="T1" fmla="*/ 6 h 24"/>
                  <a:gd name="T2" fmla="*/ 24 w 24"/>
                  <a:gd name="T3" fmla="*/ 0 h 24"/>
                  <a:gd name="T4" fmla="*/ 18 w 24"/>
                  <a:gd name="T5" fmla="*/ 0 h 24"/>
                  <a:gd name="T6" fmla="*/ 12 w 24"/>
                  <a:gd name="T7" fmla="*/ 0 h 24"/>
                  <a:gd name="T8" fmla="*/ 6 w 24"/>
                  <a:gd name="T9" fmla="*/ 0 h 24"/>
                  <a:gd name="T10" fmla="*/ 0 w 24"/>
                  <a:gd name="T11" fmla="*/ 6 h 24"/>
                  <a:gd name="T12" fmla="*/ 0 w 24"/>
                  <a:gd name="T13" fmla="*/ 12 h 24"/>
                  <a:gd name="T14" fmla="*/ 0 w 24"/>
                  <a:gd name="T15" fmla="*/ 18 h 24"/>
                  <a:gd name="T16" fmla="*/ 6 w 24"/>
                  <a:gd name="T17" fmla="*/ 24 h 24"/>
                  <a:gd name="T18" fmla="*/ 12 w 24"/>
                  <a:gd name="T19" fmla="*/ 24 h 24"/>
                  <a:gd name="T20" fmla="*/ 18 w 24"/>
                  <a:gd name="T21" fmla="*/ 24 h 24"/>
                  <a:gd name="T22" fmla="*/ 24 w 24"/>
                  <a:gd name="T23" fmla="*/ 24 h 24"/>
                  <a:gd name="T24" fmla="*/ 24 w 24"/>
                  <a:gd name="T25" fmla="*/ 18 h 24"/>
                  <a:gd name="T26" fmla="*/ 24 w 24"/>
                  <a:gd name="T27" fmla="*/ 12 h 24"/>
                  <a:gd name="T28" fmla="*/ 24 w 24"/>
                  <a:gd name="T2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6"/>
                    </a:moveTo>
                    <a:lnTo>
                      <a:pt x="24" y="0"/>
                    </a:lnTo>
                    <a:lnTo>
                      <a:pt x="18" y="0"/>
                    </a:lnTo>
                    <a:lnTo>
                      <a:pt x="12" y="0"/>
                    </a:lnTo>
                    <a:lnTo>
                      <a:pt x="6" y="0"/>
                    </a:lnTo>
                    <a:lnTo>
                      <a:pt x="0" y="6"/>
                    </a:lnTo>
                    <a:lnTo>
                      <a:pt x="0" y="12"/>
                    </a:lnTo>
                    <a:lnTo>
                      <a:pt x="0" y="18"/>
                    </a:lnTo>
                    <a:lnTo>
                      <a:pt x="6" y="24"/>
                    </a:lnTo>
                    <a:lnTo>
                      <a:pt x="12" y="24"/>
                    </a:lnTo>
                    <a:lnTo>
                      <a:pt x="18" y="24"/>
                    </a:lnTo>
                    <a:lnTo>
                      <a:pt x="24" y="24"/>
                    </a:lnTo>
                    <a:lnTo>
                      <a:pt x="24" y="18"/>
                    </a:lnTo>
                    <a:lnTo>
                      <a:pt x="24" y="12"/>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7" name="未知"/>
              <p:cNvSpPr>
                <a:spLocks/>
              </p:cNvSpPr>
              <p:nvPr/>
            </p:nvSpPr>
            <p:spPr bwMode="auto">
              <a:xfrm>
                <a:off x="0" y="192"/>
                <a:ext cx="30" cy="24"/>
              </a:xfrm>
              <a:custGeom>
                <a:avLst/>
                <a:gdLst>
                  <a:gd name="T0" fmla="*/ 24 w 30"/>
                  <a:gd name="T1" fmla="*/ 6 h 24"/>
                  <a:gd name="T2" fmla="*/ 24 w 30"/>
                  <a:gd name="T3" fmla="*/ 0 h 24"/>
                  <a:gd name="T4" fmla="*/ 18 w 30"/>
                  <a:gd name="T5" fmla="*/ 0 h 24"/>
                  <a:gd name="T6" fmla="*/ 12 w 30"/>
                  <a:gd name="T7" fmla="*/ 0 h 24"/>
                  <a:gd name="T8" fmla="*/ 6 w 30"/>
                  <a:gd name="T9" fmla="*/ 0 h 24"/>
                  <a:gd name="T10" fmla="*/ 0 w 30"/>
                  <a:gd name="T11" fmla="*/ 6 h 24"/>
                  <a:gd name="T12" fmla="*/ 0 w 30"/>
                  <a:gd name="T13" fmla="*/ 12 h 24"/>
                  <a:gd name="T14" fmla="*/ 6 w 30"/>
                  <a:gd name="T15" fmla="*/ 18 h 24"/>
                  <a:gd name="T16" fmla="*/ 6 w 30"/>
                  <a:gd name="T17" fmla="*/ 24 h 24"/>
                  <a:gd name="T18" fmla="*/ 12 w 30"/>
                  <a:gd name="T19" fmla="*/ 24 h 24"/>
                  <a:gd name="T20" fmla="*/ 18 w 30"/>
                  <a:gd name="T21" fmla="*/ 24 h 24"/>
                  <a:gd name="T22" fmla="*/ 24 w 30"/>
                  <a:gd name="T23" fmla="*/ 24 h 24"/>
                  <a:gd name="T24" fmla="*/ 30 w 30"/>
                  <a:gd name="T25" fmla="*/ 18 h 24"/>
                  <a:gd name="T26" fmla="*/ 30 w 30"/>
                  <a:gd name="T27" fmla="*/ 12 h 24"/>
                  <a:gd name="T28" fmla="*/ 24 w 30"/>
                  <a:gd name="T2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24">
                    <a:moveTo>
                      <a:pt x="24" y="6"/>
                    </a:moveTo>
                    <a:lnTo>
                      <a:pt x="24" y="0"/>
                    </a:lnTo>
                    <a:lnTo>
                      <a:pt x="18" y="0"/>
                    </a:lnTo>
                    <a:lnTo>
                      <a:pt x="12" y="0"/>
                    </a:lnTo>
                    <a:lnTo>
                      <a:pt x="6" y="0"/>
                    </a:lnTo>
                    <a:lnTo>
                      <a:pt x="0" y="6"/>
                    </a:lnTo>
                    <a:lnTo>
                      <a:pt x="0" y="12"/>
                    </a:lnTo>
                    <a:lnTo>
                      <a:pt x="6" y="18"/>
                    </a:lnTo>
                    <a:lnTo>
                      <a:pt x="6" y="24"/>
                    </a:lnTo>
                    <a:lnTo>
                      <a:pt x="12" y="24"/>
                    </a:lnTo>
                    <a:lnTo>
                      <a:pt x="18" y="24"/>
                    </a:lnTo>
                    <a:lnTo>
                      <a:pt x="24" y="24"/>
                    </a:lnTo>
                    <a:lnTo>
                      <a:pt x="30" y="18"/>
                    </a:lnTo>
                    <a:lnTo>
                      <a:pt x="30" y="12"/>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8" name="未知"/>
              <p:cNvSpPr>
                <a:spLocks/>
              </p:cNvSpPr>
              <p:nvPr/>
            </p:nvSpPr>
            <p:spPr bwMode="auto">
              <a:xfrm>
                <a:off x="6" y="240"/>
                <a:ext cx="24" cy="24"/>
              </a:xfrm>
              <a:custGeom>
                <a:avLst/>
                <a:gdLst>
                  <a:gd name="T0" fmla="*/ 24 w 24"/>
                  <a:gd name="T1" fmla="*/ 6 h 24"/>
                  <a:gd name="T2" fmla="*/ 18 w 24"/>
                  <a:gd name="T3" fmla="*/ 0 h 24"/>
                  <a:gd name="T4" fmla="*/ 12 w 24"/>
                  <a:gd name="T5" fmla="*/ 0 h 24"/>
                  <a:gd name="T6" fmla="*/ 6 w 24"/>
                  <a:gd name="T7" fmla="*/ 0 h 24"/>
                  <a:gd name="T8" fmla="*/ 0 w 24"/>
                  <a:gd name="T9" fmla="*/ 0 h 24"/>
                  <a:gd name="T10" fmla="*/ 0 w 24"/>
                  <a:gd name="T11" fmla="*/ 6 h 24"/>
                  <a:gd name="T12" fmla="*/ 0 w 24"/>
                  <a:gd name="T13" fmla="*/ 12 h 24"/>
                  <a:gd name="T14" fmla="*/ 0 w 24"/>
                  <a:gd name="T15" fmla="*/ 12 h 24"/>
                  <a:gd name="T16" fmla="*/ 0 w 24"/>
                  <a:gd name="T17" fmla="*/ 18 h 24"/>
                  <a:gd name="T18" fmla="*/ 6 w 24"/>
                  <a:gd name="T19" fmla="*/ 24 h 24"/>
                  <a:gd name="T20" fmla="*/ 12 w 24"/>
                  <a:gd name="T21" fmla="*/ 24 h 24"/>
                  <a:gd name="T22" fmla="*/ 18 w 24"/>
                  <a:gd name="T23" fmla="*/ 18 h 24"/>
                  <a:gd name="T24" fmla="*/ 24 w 24"/>
                  <a:gd name="T25" fmla="*/ 12 h 24"/>
                  <a:gd name="T26" fmla="*/ 24 w 24"/>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24" y="6"/>
                    </a:moveTo>
                    <a:lnTo>
                      <a:pt x="18" y="0"/>
                    </a:lnTo>
                    <a:lnTo>
                      <a:pt x="12" y="0"/>
                    </a:lnTo>
                    <a:lnTo>
                      <a:pt x="6" y="0"/>
                    </a:lnTo>
                    <a:lnTo>
                      <a:pt x="0" y="0"/>
                    </a:lnTo>
                    <a:lnTo>
                      <a:pt x="0" y="6"/>
                    </a:lnTo>
                    <a:lnTo>
                      <a:pt x="0" y="12"/>
                    </a:lnTo>
                    <a:lnTo>
                      <a:pt x="0" y="12"/>
                    </a:lnTo>
                    <a:lnTo>
                      <a:pt x="0" y="18"/>
                    </a:lnTo>
                    <a:lnTo>
                      <a:pt x="6" y="24"/>
                    </a:lnTo>
                    <a:lnTo>
                      <a:pt x="12" y="24"/>
                    </a:lnTo>
                    <a:lnTo>
                      <a:pt x="18" y="18"/>
                    </a:lnTo>
                    <a:lnTo>
                      <a:pt x="24" y="12"/>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9" name="未知"/>
              <p:cNvSpPr>
                <a:spLocks/>
              </p:cNvSpPr>
              <p:nvPr/>
            </p:nvSpPr>
            <p:spPr bwMode="auto">
              <a:xfrm>
                <a:off x="6" y="288"/>
                <a:ext cx="24" cy="24"/>
              </a:xfrm>
              <a:custGeom>
                <a:avLst/>
                <a:gdLst>
                  <a:gd name="T0" fmla="*/ 24 w 24"/>
                  <a:gd name="T1" fmla="*/ 6 h 24"/>
                  <a:gd name="T2" fmla="*/ 18 w 24"/>
                  <a:gd name="T3" fmla="*/ 0 h 24"/>
                  <a:gd name="T4" fmla="*/ 12 w 24"/>
                  <a:gd name="T5" fmla="*/ 0 h 24"/>
                  <a:gd name="T6" fmla="*/ 6 w 24"/>
                  <a:gd name="T7" fmla="*/ 0 h 24"/>
                  <a:gd name="T8" fmla="*/ 0 w 24"/>
                  <a:gd name="T9" fmla="*/ 0 h 24"/>
                  <a:gd name="T10" fmla="*/ 0 w 24"/>
                  <a:gd name="T11" fmla="*/ 6 h 24"/>
                  <a:gd name="T12" fmla="*/ 0 w 24"/>
                  <a:gd name="T13" fmla="*/ 12 h 24"/>
                  <a:gd name="T14" fmla="*/ 0 w 24"/>
                  <a:gd name="T15" fmla="*/ 12 h 24"/>
                  <a:gd name="T16" fmla="*/ 0 w 24"/>
                  <a:gd name="T17" fmla="*/ 18 h 24"/>
                  <a:gd name="T18" fmla="*/ 6 w 24"/>
                  <a:gd name="T19" fmla="*/ 24 h 24"/>
                  <a:gd name="T20" fmla="*/ 12 w 24"/>
                  <a:gd name="T21" fmla="*/ 24 h 24"/>
                  <a:gd name="T22" fmla="*/ 18 w 24"/>
                  <a:gd name="T23" fmla="*/ 18 h 24"/>
                  <a:gd name="T24" fmla="*/ 24 w 24"/>
                  <a:gd name="T25" fmla="*/ 12 h 24"/>
                  <a:gd name="T26" fmla="*/ 24 w 24"/>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24" y="6"/>
                    </a:moveTo>
                    <a:lnTo>
                      <a:pt x="18" y="0"/>
                    </a:lnTo>
                    <a:lnTo>
                      <a:pt x="12" y="0"/>
                    </a:lnTo>
                    <a:lnTo>
                      <a:pt x="6" y="0"/>
                    </a:lnTo>
                    <a:lnTo>
                      <a:pt x="0" y="0"/>
                    </a:lnTo>
                    <a:lnTo>
                      <a:pt x="0" y="6"/>
                    </a:lnTo>
                    <a:lnTo>
                      <a:pt x="0" y="12"/>
                    </a:lnTo>
                    <a:lnTo>
                      <a:pt x="0" y="12"/>
                    </a:lnTo>
                    <a:lnTo>
                      <a:pt x="0" y="18"/>
                    </a:lnTo>
                    <a:lnTo>
                      <a:pt x="6" y="24"/>
                    </a:lnTo>
                    <a:lnTo>
                      <a:pt x="12" y="24"/>
                    </a:lnTo>
                    <a:lnTo>
                      <a:pt x="18" y="18"/>
                    </a:lnTo>
                    <a:lnTo>
                      <a:pt x="24" y="12"/>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00" name="未知"/>
              <p:cNvSpPr>
                <a:spLocks/>
              </p:cNvSpPr>
              <p:nvPr/>
            </p:nvSpPr>
            <p:spPr bwMode="auto">
              <a:xfrm>
                <a:off x="6" y="336"/>
                <a:ext cx="24" cy="24"/>
              </a:xfrm>
              <a:custGeom>
                <a:avLst/>
                <a:gdLst>
                  <a:gd name="T0" fmla="*/ 24 w 24"/>
                  <a:gd name="T1" fmla="*/ 6 h 24"/>
                  <a:gd name="T2" fmla="*/ 18 w 24"/>
                  <a:gd name="T3" fmla="*/ 0 h 24"/>
                  <a:gd name="T4" fmla="*/ 12 w 24"/>
                  <a:gd name="T5" fmla="*/ 0 h 24"/>
                  <a:gd name="T6" fmla="*/ 6 w 24"/>
                  <a:gd name="T7" fmla="*/ 0 h 24"/>
                  <a:gd name="T8" fmla="*/ 0 w 24"/>
                  <a:gd name="T9" fmla="*/ 0 h 24"/>
                  <a:gd name="T10" fmla="*/ 0 w 24"/>
                  <a:gd name="T11" fmla="*/ 6 h 24"/>
                  <a:gd name="T12" fmla="*/ 0 w 24"/>
                  <a:gd name="T13" fmla="*/ 12 h 24"/>
                  <a:gd name="T14" fmla="*/ 0 w 24"/>
                  <a:gd name="T15" fmla="*/ 12 h 24"/>
                  <a:gd name="T16" fmla="*/ 0 w 24"/>
                  <a:gd name="T17" fmla="*/ 18 h 24"/>
                  <a:gd name="T18" fmla="*/ 6 w 24"/>
                  <a:gd name="T19" fmla="*/ 24 h 24"/>
                  <a:gd name="T20" fmla="*/ 12 w 24"/>
                  <a:gd name="T21" fmla="*/ 24 h 24"/>
                  <a:gd name="T22" fmla="*/ 18 w 24"/>
                  <a:gd name="T23" fmla="*/ 18 h 24"/>
                  <a:gd name="T24" fmla="*/ 24 w 24"/>
                  <a:gd name="T25" fmla="*/ 12 h 24"/>
                  <a:gd name="T26" fmla="*/ 24 w 24"/>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24" y="6"/>
                    </a:moveTo>
                    <a:lnTo>
                      <a:pt x="18" y="0"/>
                    </a:lnTo>
                    <a:lnTo>
                      <a:pt x="12" y="0"/>
                    </a:lnTo>
                    <a:lnTo>
                      <a:pt x="6" y="0"/>
                    </a:lnTo>
                    <a:lnTo>
                      <a:pt x="0" y="0"/>
                    </a:lnTo>
                    <a:lnTo>
                      <a:pt x="0" y="6"/>
                    </a:lnTo>
                    <a:lnTo>
                      <a:pt x="0" y="12"/>
                    </a:lnTo>
                    <a:lnTo>
                      <a:pt x="0" y="12"/>
                    </a:lnTo>
                    <a:lnTo>
                      <a:pt x="0" y="18"/>
                    </a:lnTo>
                    <a:lnTo>
                      <a:pt x="6" y="24"/>
                    </a:lnTo>
                    <a:lnTo>
                      <a:pt x="12" y="24"/>
                    </a:lnTo>
                    <a:lnTo>
                      <a:pt x="18" y="18"/>
                    </a:lnTo>
                    <a:lnTo>
                      <a:pt x="24" y="12"/>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01" name="未知"/>
              <p:cNvSpPr>
                <a:spLocks/>
              </p:cNvSpPr>
              <p:nvPr/>
            </p:nvSpPr>
            <p:spPr bwMode="auto">
              <a:xfrm>
                <a:off x="6" y="384"/>
                <a:ext cx="24" cy="24"/>
              </a:xfrm>
              <a:custGeom>
                <a:avLst/>
                <a:gdLst>
                  <a:gd name="T0" fmla="*/ 24 w 24"/>
                  <a:gd name="T1" fmla="*/ 6 h 24"/>
                  <a:gd name="T2" fmla="*/ 18 w 24"/>
                  <a:gd name="T3" fmla="*/ 0 h 24"/>
                  <a:gd name="T4" fmla="*/ 12 w 24"/>
                  <a:gd name="T5" fmla="*/ 0 h 24"/>
                  <a:gd name="T6" fmla="*/ 6 w 24"/>
                  <a:gd name="T7" fmla="*/ 0 h 24"/>
                  <a:gd name="T8" fmla="*/ 0 w 24"/>
                  <a:gd name="T9" fmla="*/ 0 h 24"/>
                  <a:gd name="T10" fmla="*/ 0 w 24"/>
                  <a:gd name="T11" fmla="*/ 6 h 24"/>
                  <a:gd name="T12" fmla="*/ 0 w 24"/>
                  <a:gd name="T13" fmla="*/ 12 h 24"/>
                  <a:gd name="T14" fmla="*/ 0 w 24"/>
                  <a:gd name="T15" fmla="*/ 12 h 24"/>
                  <a:gd name="T16" fmla="*/ 0 w 24"/>
                  <a:gd name="T17" fmla="*/ 18 h 24"/>
                  <a:gd name="T18" fmla="*/ 6 w 24"/>
                  <a:gd name="T19" fmla="*/ 24 h 24"/>
                  <a:gd name="T20" fmla="*/ 12 w 24"/>
                  <a:gd name="T21" fmla="*/ 24 h 24"/>
                  <a:gd name="T22" fmla="*/ 18 w 24"/>
                  <a:gd name="T23" fmla="*/ 18 h 24"/>
                  <a:gd name="T24" fmla="*/ 24 w 24"/>
                  <a:gd name="T25" fmla="*/ 12 h 24"/>
                  <a:gd name="T26" fmla="*/ 24 w 24"/>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24" y="6"/>
                    </a:moveTo>
                    <a:lnTo>
                      <a:pt x="18" y="0"/>
                    </a:lnTo>
                    <a:lnTo>
                      <a:pt x="12" y="0"/>
                    </a:lnTo>
                    <a:lnTo>
                      <a:pt x="6" y="0"/>
                    </a:lnTo>
                    <a:lnTo>
                      <a:pt x="0" y="0"/>
                    </a:lnTo>
                    <a:lnTo>
                      <a:pt x="0" y="6"/>
                    </a:lnTo>
                    <a:lnTo>
                      <a:pt x="0" y="12"/>
                    </a:lnTo>
                    <a:lnTo>
                      <a:pt x="0" y="12"/>
                    </a:lnTo>
                    <a:lnTo>
                      <a:pt x="0" y="18"/>
                    </a:lnTo>
                    <a:lnTo>
                      <a:pt x="6" y="24"/>
                    </a:lnTo>
                    <a:lnTo>
                      <a:pt x="12" y="24"/>
                    </a:lnTo>
                    <a:lnTo>
                      <a:pt x="18" y="18"/>
                    </a:lnTo>
                    <a:lnTo>
                      <a:pt x="24" y="12"/>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902" name="Rectangle 86"/>
            <p:cNvSpPr>
              <a:spLocks noChangeArrowheads="1"/>
            </p:cNvSpPr>
            <p:nvPr/>
          </p:nvSpPr>
          <p:spPr bwMode="auto">
            <a:xfrm>
              <a:off x="138" y="232"/>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solidFill>
                    <a:schemeClr val="hlink"/>
                  </a:solidFill>
                  <a:latin typeface="宋体" panose="02010600030101010101" pitchFamily="2" charset="-122"/>
                </a:rPr>
                <a:t>输入</a:t>
              </a:r>
              <a:endParaRPr lang="zh-CN" altLang="zh-CN" sz="2400">
                <a:solidFill>
                  <a:schemeClr val="hlink"/>
                </a:solidFill>
              </a:endParaRPr>
            </a:p>
          </p:txBody>
        </p:sp>
        <p:sp>
          <p:nvSpPr>
            <p:cNvPr id="34903" name="Rectangle 87"/>
            <p:cNvSpPr>
              <a:spLocks noChangeArrowheads="1"/>
            </p:cNvSpPr>
            <p:nvPr/>
          </p:nvSpPr>
          <p:spPr bwMode="auto">
            <a:xfrm>
              <a:off x="138" y="42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solidFill>
                    <a:schemeClr val="hlink"/>
                  </a:solidFill>
                  <a:latin typeface="宋体" panose="02010600030101010101" pitchFamily="2" charset="-122"/>
                </a:rPr>
                <a:t>结束</a:t>
              </a:r>
              <a:endParaRPr lang="zh-CN" altLang="zh-CN" sz="2400">
                <a:solidFill>
                  <a:schemeClr val="hlink"/>
                </a:solidFill>
              </a:endParaRPr>
            </a:p>
          </p:txBody>
        </p:sp>
      </p:grpSp>
      <p:grpSp>
        <p:nvGrpSpPr>
          <p:cNvPr id="34904" name="Group 88"/>
          <p:cNvGrpSpPr>
            <a:grpSpLocks/>
          </p:cNvGrpSpPr>
          <p:nvPr/>
        </p:nvGrpSpPr>
        <p:grpSpPr bwMode="auto">
          <a:xfrm>
            <a:off x="1187450" y="4941888"/>
            <a:ext cx="6931025" cy="500062"/>
            <a:chOff x="0" y="0"/>
            <a:chExt cx="4366" cy="315"/>
          </a:xfrm>
        </p:grpSpPr>
        <p:sp>
          <p:nvSpPr>
            <p:cNvPr id="34905" name="Rectangle 89"/>
            <p:cNvSpPr>
              <a:spLocks noChangeArrowheads="1"/>
            </p:cNvSpPr>
            <p:nvPr/>
          </p:nvSpPr>
          <p:spPr bwMode="auto">
            <a:xfrm>
              <a:off x="2279" y="0"/>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latin typeface="宋体" panose="02010600030101010101" pitchFamily="2" charset="-122"/>
                </a:rPr>
                <a:t>输出数据</a:t>
              </a:r>
              <a:endParaRPr lang="zh-CN" altLang="zh-CN" sz="2400"/>
            </a:p>
          </p:txBody>
        </p:sp>
        <p:grpSp>
          <p:nvGrpSpPr>
            <p:cNvPr id="34906" name="Group 90"/>
            <p:cNvGrpSpPr>
              <a:grpSpLocks/>
            </p:cNvGrpSpPr>
            <p:nvPr/>
          </p:nvGrpSpPr>
          <p:grpSpPr bwMode="auto">
            <a:xfrm>
              <a:off x="0" y="0"/>
              <a:ext cx="4366" cy="315"/>
              <a:chOff x="0" y="0"/>
              <a:chExt cx="4366" cy="315"/>
            </a:xfrm>
          </p:grpSpPr>
          <p:sp>
            <p:nvSpPr>
              <p:cNvPr id="34907" name="Rectangle 91"/>
              <p:cNvSpPr>
                <a:spLocks noChangeArrowheads="1"/>
              </p:cNvSpPr>
              <p:nvPr/>
            </p:nvSpPr>
            <p:spPr bwMode="auto">
              <a:xfrm>
                <a:off x="1446" y="0"/>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latin typeface="宋体" panose="02010600030101010101" pitchFamily="2" charset="-122"/>
                  </a:rPr>
                  <a:t>运行处理</a:t>
                </a:r>
                <a:endParaRPr lang="zh-CN" altLang="zh-CN" sz="2400"/>
              </a:p>
            </p:txBody>
          </p:sp>
          <p:sp>
            <p:nvSpPr>
              <p:cNvPr id="34908" name="Rectangle 92"/>
              <p:cNvSpPr>
                <a:spLocks noChangeArrowheads="1"/>
              </p:cNvSpPr>
              <p:nvPr/>
            </p:nvSpPr>
            <p:spPr bwMode="auto">
              <a:xfrm>
                <a:off x="2790" y="48"/>
                <a:ext cx="2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200">
                    <a:latin typeface="Times New Roman" panose="02020603050405020304" pitchFamily="18" charset="0"/>
                  </a:rPr>
                  <a:t>           </a:t>
                </a:r>
                <a:endParaRPr lang="zh-CN" altLang="zh-CN" sz="2400"/>
              </a:p>
            </p:txBody>
          </p:sp>
          <p:sp>
            <p:nvSpPr>
              <p:cNvPr id="34909" name="Rectangle 93"/>
              <p:cNvSpPr>
                <a:spLocks noChangeArrowheads="1"/>
              </p:cNvSpPr>
              <p:nvPr/>
            </p:nvSpPr>
            <p:spPr bwMode="auto">
              <a:xfrm>
                <a:off x="3085" y="0"/>
                <a:ext cx="5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latin typeface="宋体" panose="02010600030101010101" pitchFamily="2" charset="-122"/>
                  </a:rPr>
                  <a:t>等待</a:t>
                </a:r>
                <a:r>
                  <a:rPr lang="en-US" altLang="zh-CN" sz="2000">
                    <a:latin typeface="宋体" panose="02010600030101010101" pitchFamily="2" charset="-122"/>
                  </a:rPr>
                  <a:t>CPU</a:t>
                </a:r>
                <a:endParaRPr lang="en-US" altLang="zh-CN" sz="2400"/>
              </a:p>
            </p:txBody>
          </p:sp>
          <p:sp>
            <p:nvSpPr>
              <p:cNvPr id="34910" name="Rectangle 94"/>
              <p:cNvSpPr>
                <a:spLocks noChangeArrowheads="1"/>
              </p:cNvSpPr>
              <p:nvPr/>
            </p:nvSpPr>
            <p:spPr bwMode="auto">
              <a:xfrm>
                <a:off x="3726" y="0"/>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latin typeface="宋体" panose="02010600030101010101" pitchFamily="2" charset="-122"/>
                  </a:rPr>
                  <a:t>运行处理</a:t>
                </a:r>
                <a:endParaRPr lang="zh-CN" altLang="zh-CN" sz="2400"/>
              </a:p>
            </p:txBody>
          </p:sp>
          <p:sp>
            <p:nvSpPr>
              <p:cNvPr id="34911" name="Rectangle 95"/>
              <p:cNvSpPr>
                <a:spLocks noChangeArrowheads="1"/>
              </p:cNvSpPr>
              <p:nvPr/>
            </p:nvSpPr>
            <p:spPr bwMode="auto">
              <a:xfrm>
                <a:off x="0" y="104"/>
                <a:ext cx="4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200">
                    <a:latin typeface="宋体" panose="02010600030101010101" pitchFamily="2" charset="-122"/>
                  </a:rPr>
                  <a:t>程序</a:t>
                </a:r>
                <a:r>
                  <a:rPr lang="en-US" altLang="zh-CN" sz="2200">
                    <a:latin typeface="宋体" panose="02010600030101010101" pitchFamily="2" charset="-122"/>
                  </a:rPr>
                  <a:t>B</a:t>
                </a:r>
                <a:endParaRPr lang="en-US" altLang="zh-CN" sz="2400"/>
              </a:p>
            </p:txBody>
          </p:sp>
          <p:sp>
            <p:nvSpPr>
              <p:cNvPr id="34912" name="Line 96"/>
              <p:cNvSpPr>
                <a:spLocks noChangeShapeType="1"/>
              </p:cNvSpPr>
              <p:nvPr/>
            </p:nvSpPr>
            <p:spPr bwMode="auto">
              <a:xfrm>
                <a:off x="1512" y="258"/>
                <a:ext cx="1734" cy="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3" name="Line 97"/>
              <p:cNvSpPr>
                <a:spLocks noChangeShapeType="1"/>
              </p:cNvSpPr>
              <p:nvPr/>
            </p:nvSpPr>
            <p:spPr bwMode="auto">
              <a:xfrm>
                <a:off x="2142" y="186"/>
                <a:ext cx="1" cy="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4" name="Line 98"/>
              <p:cNvSpPr>
                <a:spLocks noChangeShapeType="1"/>
              </p:cNvSpPr>
              <p:nvPr/>
            </p:nvSpPr>
            <p:spPr bwMode="auto">
              <a:xfrm>
                <a:off x="3252" y="198"/>
                <a:ext cx="1" cy="6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5" name="Line 99"/>
              <p:cNvSpPr>
                <a:spLocks noChangeShapeType="1"/>
              </p:cNvSpPr>
              <p:nvPr/>
            </p:nvSpPr>
            <p:spPr bwMode="auto">
              <a:xfrm>
                <a:off x="3732" y="258"/>
                <a:ext cx="624" cy="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6" name="Line 100"/>
              <p:cNvSpPr>
                <a:spLocks noChangeShapeType="1"/>
              </p:cNvSpPr>
              <p:nvPr/>
            </p:nvSpPr>
            <p:spPr bwMode="auto">
              <a:xfrm>
                <a:off x="3708" y="198"/>
                <a:ext cx="1" cy="6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17" name="Group 101"/>
            <p:cNvGrpSpPr>
              <a:grpSpLocks/>
            </p:cNvGrpSpPr>
            <p:nvPr/>
          </p:nvGrpSpPr>
          <p:grpSpPr bwMode="auto">
            <a:xfrm>
              <a:off x="3246" y="252"/>
              <a:ext cx="480" cy="18"/>
              <a:chOff x="0" y="0"/>
              <a:chExt cx="480" cy="18"/>
            </a:xfrm>
          </p:grpSpPr>
          <p:sp>
            <p:nvSpPr>
              <p:cNvPr id="34918" name="未知"/>
              <p:cNvSpPr>
                <a:spLocks/>
              </p:cNvSpPr>
              <p:nvPr/>
            </p:nvSpPr>
            <p:spPr bwMode="auto">
              <a:xfrm>
                <a:off x="0" y="0"/>
                <a:ext cx="12" cy="18"/>
              </a:xfrm>
              <a:custGeom>
                <a:avLst/>
                <a:gdLst>
                  <a:gd name="T0" fmla="*/ 12 w 12"/>
                  <a:gd name="T1" fmla="*/ 0 h 18"/>
                  <a:gd name="T2" fmla="*/ 6 w 12"/>
                  <a:gd name="T3" fmla="*/ 0 h 18"/>
                  <a:gd name="T4" fmla="*/ 0 w 12"/>
                  <a:gd name="T5" fmla="*/ 6 h 18"/>
                  <a:gd name="T6" fmla="*/ 0 w 12"/>
                  <a:gd name="T7" fmla="*/ 6 h 18"/>
                  <a:gd name="T8" fmla="*/ 6 w 12"/>
                  <a:gd name="T9" fmla="*/ 18 h 18"/>
                  <a:gd name="T10" fmla="*/ 6 w 12"/>
                  <a:gd name="T11" fmla="*/ 18 h 18"/>
                  <a:gd name="T12" fmla="*/ 6 w 12"/>
                  <a:gd name="T13" fmla="*/ 12 h 18"/>
                  <a:gd name="T14" fmla="*/ 12 w 12"/>
                  <a:gd name="T15" fmla="*/ 6 h 18"/>
                  <a:gd name="T16" fmla="*/ 12 w 12"/>
                  <a:gd name="T17" fmla="*/ 6 h 18"/>
                  <a:gd name="T18" fmla="*/ 12 w 1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8">
                    <a:moveTo>
                      <a:pt x="12" y="0"/>
                    </a:moveTo>
                    <a:lnTo>
                      <a:pt x="6" y="0"/>
                    </a:lnTo>
                    <a:lnTo>
                      <a:pt x="0" y="6"/>
                    </a:lnTo>
                    <a:lnTo>
                      <a:pt x="0" y="6"/>
                    </a:lnTo>
                    <a:lnTo>
                      <a:pt x="6" y="18"/>
                    </a:lnTo>
                    <a:lnTo>
                      <a:pt x="6" y="18"/>
                    </a:lnTo>
                    <a:lnTo>
                      <a:pt x="6" y="12"/>
                    </a:lnTo>
                    <a:lnTo>
                      <a:pt x="12" y="6"/>
                    </a:lnTo>
                    <a:lnTo>
                      <a:pt x="12" y="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19" name="未知"/>
              <p:cNvSpPr>
                <a:spLocks/>
              </p:cNvSpPr>
              <p:nvPr/>
            </p:nvSpPr>
            <p:spPr bwMode="auto">
              <a:xfrm>
                <a:off x="30" y="0"/>
                <a:ext cx="18" cy="18"/>
              </a:xfrm>
              <a:custGeom>
                <a:avLst/>
                <a:gdLst>
                  <a:gd name="T0" fmla="*/ 12 w 18"/>
                  <a:gd name="T1" fmla="*/ 0 h 18"/>
                  <a:gd name="T2" fmla="*/ 6 w 18"/>
                  <a:gd name="T3" fmla="*/ 0 h 18"/>
                  <a:gd name="T4" fmla="*/ 0 w 18"/>
                  <a:gd name="T5" fmla="*/ 6 h 18"/>
                  <a:gd name="T6" fmla="*/ 0 w 18"/>
                  <a:gd name="T7" fmla="*/ 12 h 18"/>
                  <a:gd name="T8" fmla="*/ 6 w 18"/>
                  <a:gd name="T9" fmla="*/ 18 h 18"/>
                  <a:gd name="T10" fmla="*/ 12 w 18"/>
                  <a:gd name="T11" fmla="*/ 18 h 18"/>
                  <a:gd name="T12" fmla="*/ 12 w 18"/>
                  <a:gd name="T13" fmla="*/ 12 h 18"/>
                  <a:gd name="T14" fmla="*/ 18 w 18"/>
                  <a:gd name="T15" fmla="*/ 6 h 18"/>
                  <a:gd name="T16" fmla="*/ 18 w 18"/>
                  <a:gd name="T17" fmla="*/ 6 h 18"/>
                  <a:gd name="T18" fmla="*/ 18 w 18"/>
                  <a:gd name="T19" fmla="*/ 0 h 18"/>
                  <a:gd name="T20" fmla="*/ 12 w 1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2" y="0"/>
                    </a:moveTo>
                    <a:lnTo>
                      <a:pt x="6" y="0"/>
                    </a:lnTo>
                    <a:lnTo>
                      <a:pt x="0" y="6"/>
                    </a:lnTo>
                    <a:lnTo>
                      <a:pt x="0" y="12"/>
                    </a:lnTo>
                    <a:lnTo>
                      <a:pt x="6" y="18"/>
                    </a:lnTo>
                    <a:lnTo>
                      <a:pt x="12" y="18"/>
                    </a:lnTo>
                    <a:lnTo>
                      <a:pt x="12" y="12"/>
                    </a:lnTo>
                    <a:lnTo>
                      <a:pt x="18" y="6"/>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20" name="未知"/>
              <p:cNvSpPr>
                <a:spLocks/>
              </p:cNvSpPr>
              <p:nvPr/>
            </p:nvSpPr>
            <p:spPr bwMode="auto">
              <a:xfrm>
                <a:off x="66" y="0"/>
                <a:ext cx="18" cy="18"/>
              </a:xfrm>
              <a:custGeom>
                <a:avLst/>
                <a:gdLst>
                  <a:gd name="T0" fmla="*/ 12 w 18"/>
                  <a:gd name="T1" fmla="*/ 0 h 18"/>
                  <a:gd name="T2" fmla="*/ 6 w 18"/>
                  <a:gd name="T3" fmla="*/ 0 h 18"/>
                  <a:gd name="T4" fmla="*/ 0 w 18"/>
                  <a:gd name="T5" fmla="*/ 6 h 18"/>
                  <a:gd name="T6" fmla="*/ 0 w 18"/>
                  <a:gd name="T7" fmla="*/ 12 h 18"/>
                  <a:gd name="T8" fmla="*/ 6 w 18"/>
                  <a:gd name="T9" fmla="*/ 18 h 18"/>
                  <a:gd name="T10" fmla="*/ 12 w 18"/>
                  <a:gd name="T11" fmla="*/ 18 h 18"/>
                  <a:gd name="T12" fmla="*/ 12 w 18"/>
                  <a:gd name="T13" fmla="*/ 12 h 18"/>
                  <a:gd name="T14" fmla="*/ 18 w 18"/>
                  <a:gd name="T15" fmla="*/ 6 h 18"/>
                  <a:gd name="T16" fmla="*/ 18 w 18"/>
                  <a:gd name="T17" fmla="*/ 6 h 18"/>
                  <a:gd name="T18" fmla="*/ 18 w 18"/>
                  <a:gd name="T19" fmla="*/ 0 h 18"/>
                  <a:gd name="T20" fmla="*/ 12 w 1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2" y="0"/>
                    </a:moveTo>
                    <a:lnTo>
                      <a:pt x="6" y="0"/>
                    </a:lnTo>
                    <a:lnTo>
                      <a:pt x="0" y="6"/>
                    </a:lnTo>
                    <a:lnTo>
                      <a:pt x="0" y="12"/>
                    </a:lnTo>
                    <a:lnTo>
                      <a:pt x="6" y="18"/>
                    </a:lnTo>
                    <a:lnTo>
                      <a:pt x="12" y="18"/>
                    </a:lnTo>
                    <a:lnTo>
                      <a:pt x="12" y="12"/>
                    </a:lnTo>
                    <a:lnTo>
                      <a:pt x="18" y="6"/>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21" name="未知"/>
              <p:cNvSpPr>
                <a:spLocks/>
              </p:cNvSpPr>
              <p:nvPr/>
            </p:nvSpPr>
            <p:spPr bwMode="auto">
              <a:xfrm>
                <a:off x="102" y="0"/>
                <a:ext cx="18" cy="18"/>
              </a:xfrm>
              <a:custGeom>
                <a:avLst/>
                <a:gdLst>
                  <a:gd name="T0" fmla="*/ 12 w 18"/>
                  <a:gd name="T1" fmla="*/ 0 h 18"/>
                  <a:gd name="T2" fmla="*/ 6 w 18"/>
                  <a:gd name="T3" fmla="*/ 0 h 18"/>
                  <a:gd name="T4" fmla="*/ 0 w 18"/>
                  <a:gd name="T5" fmla="*/ 6 h 18"/>
                  <a:gd name="T6" fmla="*/ 0 w 18"/>
                  <a:gd name="T7" fmla="*/ 12 h 18"/>
                  <a:gd name="T8" fmla="*/ 6 w 18"/>
                  <a:gd name="T9" fmla="*/ 18 h 18"/>
                  <a:gd name="T10" fmla="*/ 12 w 18"/>
                  <a:gd name="T11" fmla="*/ 18 h 18"/>
                  <a:gd name="T12" fmla="*/ 12 w 18"/>
                  <a:gd name="T13" fmla="*/ 12 h 18"/>
                  <a:gd name="T14" fmla="*/ 18 w 18"/>
                  <a:gd name="T15" fmla="*/ 6 h 18"/>
                  <a:gd name="T16" fmla="*/ 18 w 18"/>
                  <a:gd name="T17" fmla="*/ 6 h 18"/>
                  <a:gd name="T18" fmla="*/ 18 w 18"/>
                  <a:gd name="T19" fmla="*/ 0 h 18"/>
                  <a:gd name="T20" fmla="*/ 12 w 1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2" y="0"/>
                    </a:moveTo>
                    <a:lnTo>
                      <a:pt x="6" y="0"/>
                    </a:lnTo>
                    <a:lnTo>
                      <a:pt x="0" y="6"/>
                    </a:lnTo>
                    <a:lnTo>
                      <a:pt x="0" y="12"/>
                    </a:lnTo>
                    <a:lnTo>
                      <a:pt x="6" y="18"/>
                    </a:lnTo>
                    <a:lnTo>
                      <a:pt x="12" y="18"/>
                    </a:lnTo>
                    <a:lnTo>
                      <a:pt x="12" y="12"/>
                    </a:lnTo>
                    <a:lnTo>
                      <a:pt x="18" y="6"/>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22" name="未知"/>
              <p:cNvSpPr>
                <a:spLocks/>
              </p:cNvSpPr>
              <p:nvPr/>
            </p:nvSpPr>
            <p:spPr bwMode="auto">
              <a:xfrm>
                <a:off x="138" y="0"/>
                <a:ext cx="18" cy="18"/>
              </a:xfrm>
              <a:custGeom>
                <a:avLst/>
                <a:gdLst>
                  <a:gd name="T0" fmla="*/ 12 w 18"/>
                  <a:gd name="T1" fmla="*/ 0 h 18"/>
                  <a:gd name="T2" fmla="*/ 6 w 18"/>
                  <a:gd name="T3" fmla="*/ 0 h 18"/>
                  <a:gd name="T4" fmla="*/ 0 w 18"/>
                  <a:gd name="T5" fmla="*/ 6 h 18"/>
                  <a:gd name="T6" fmla="*/ 0 w 18"/>
                  <a:gd name="T7" fmla="*/ 12 h 18"/>
                  <a:gd name="T8" fmla="*/ 6 w 18"/>
                  <a:gd name="T9" fmla="*/ 18 h 18"/>
                  <a:gd name="T10" fmla="*/ 12 w 18"/>
                  <a:gd name="T11" fmla="*/ 18 h 18"/>
                  <a:gd name="T12" fmla="*/ 12 w 18"/>
                  <a:gd name="T13" fmla="*/ 12 h 18"/>
                  <a:gd name="T14" fmla="*/ 18 w 18"/>
                  <a:gd name="T15" fmla="*/ 6 h 18"/>
                  <a:gd name="T16" fmla="*/ 18 w 18"/>
                  <a:gd name="T17" fmla="*/ 6 h 18"/>
                  <a:gd name="T18" fmla="*/ 18 w 18"/>
                  <a:gd name="T19" fmla="*/ 0 h 18"/>
                  <a:gd name="T20" fmla="*/ 12 w 1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2" y="0"/>
                    </a:moveTo>
                    <a:lnTo>
                      <a:pt x="6" y="0"/>
                    </a:lnTo>
                    <a:lnTo>
                      <a:pt x="0" y="6"/>
                    </a:lnTo>
                    <a:lnTo>
                      <a:pt x="0" y="12"/>
                    </a:lnTo>
                    <a:lnTo>
                      <a:pt x="6" y="18"/>
                    </a:lnTo>
                    <a:lnTo>
                      <a:pt x="12" y="18"/>
                    </a:lnTo>
                    <a:lnTo>
                      <a:pt x="12" y="12"/>
                    </a:lnTo>
                    <a:lnTo>
                      <a:pt x="18" y="6"/>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23" name="未知"/>
              <p:cNvSpPr>
                <a:spLocks/>
              </p:cNvSpPr>
              <p:nvPr/>
            </p:nvSpPr>
            <p:spPr bwMode="auto">
              <a:xfrm>
                <a:off x="174" y="0"/>
                <a:ext cx="18" cy="18"/>
              </a:xfrm>
              <a:custGeom>
                <a:avLst/>
                <a:gdLst>
                  <a:gd name="T0" fmla="*/ 12 w 18"/>
                  <a:gd name="T1" fmla="*/ 0 h 18"/>
                  <a:gd name="T2" fmla="*/ 6 w 18"/>
                  <a:gd name="T3" fmla="*/ 0 h 18"/>
                  <a:gd name="T4" fmla="*/ 0 w 18"/>
                  <a:gd name="T5" fmla="*/ 6 h 18"/>
                  <a:gd name="T6" fmla="*/ 0 w 18"/>
                  <a:gd name="T7" fmla="*/ 12 h 18"/>
                  <a:gd name="T8" fmla="*/ 6 w 18"/>
                  <a:gd name="T9" fmla="*/ 18 h 18"/>
                  <a:gd name="T10" fmla="*/ 12 w 18"/>
                  <a:gd name="T11" fmla="*/ 18 h 18"/>
                  <a:gd name="T12" fmla="*/ 12 w 18"/>
                  <a:gd name="T13" fmla="*/ 12 h 18"/>
                  <a:gd name="T14" fmla="*/ 18 w 18"/>
                  <a:gd name="T15" fmla="*/ 6 h 18"/>
                  <a:gd name="T16" fmla="*/ 18 w 18"/>
                  <a:gd name="T17" fmla="*/ 6 h 18"/>
                  <a:gd name="T18" fmla="*/ 18 w 18"/>
                  <a:gd name="T19" fmla="*/ 0 h 18"/>
                  <a:gd name="T20" fmla="*/ 12 w 1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2" y="0"/>
                    </a:moveTo>
                    <a:lnTo>
                      <a:pt x="6" y="0"/>
                    </a:lnTo>
                    <a:lnTo>
                      <a:pt x="0" y="6"/>
                    </a:lnTo>
                    <a:lnTo>
                      <a:pt x="0" y="12"/>
                    </a:lnTo>
                    <a:lnTo>
                      <a:pt x="6" y="18"/>
                    </a:lnTo>
                    <a:lnTo>
                      <a:pt x="12" y="18"/>
                    </a:lnTo>
                    <a:lnTo>
                      <a:pt x="12" y="12"/>
                    </a:lnTo>
                    <a:lnTo>
                      <a:pt x="18" y="6"/>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24" name="未知"/>
              <p:cNvSpPr>
                <a:spLocks/>
              </p:cNvSpPr>
              <p:nvPr/>
            </p:nvSpPr>
            <p:spPr bwMode="auto">
              <a:xfrm>
                <a:off x="210" y="0"/>
                <a:ext cx="18" cy="18"/>
              </a:xfrm>
              <a:custGeom>
                <a:avLst/>
                <a:gdLst>
                  <a:gd name="T0" fmla="*/ 12 w 18"/>
                  <a:gd name="T1" fmla="*/ 0 h 18"/>
                  <a:gd name="T2" fmla="*/ 6 w 18"/>
                  <a:gd name="T3" fmla="*/ 0 h 18"/>
                  <a:gd name="T4" fmla="*/ 0 w 18"/>
                  <a:gd name="T5" fmla="*/ 6 h 18"/>
                  <a:gd name="T6" fmla="*/ 0 w 18"/>
                  <a:gd name="T7" fmla="*/ 12 h 18"/>
                  <a:gd name="T8" fmla="*/ 6 w 18"/>
                  <a:gd name="T9" fmla="*/ 18 h 18"/>
                  <a:gd name="T10" fmla="*/ 12 w 18"/>
                  <a:gd name="T11" fmla="*/ 18 h 18"/>
                  <a:gd name="T12" fmla="*/ 12 w 18"/>
                  <a:gd name="T13" fmla="*/ 12 h 18"/>
                  <a:gd name="T14" fmla="*/ 18 w 18"/>
                  <a:gd name="T15" fmla="*/ 6 h 18"/>
                  <a:gd name="T16" fmla="*/ 18 w 18"/>
                  <a:gd name="T17" fmla="*/ 6 h 18"/>
                  <a:gd name="T18" fmla="*/ 18 w 18"/>
                  <a:gd name="T19" fmla="*/ 0 h 18"/>
                  <a:gd name="T20" fmla="*/ 12 w 1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2" y="0"/>
                    </a:moveTo>
                    <a:lnTo>
                      <a:pt x="6" y="0"/>
                    </a:lnTo>
                    <a:lnTo>
                      <a:pt x="0" y="6"/>
                    </a:lnTo>
                    <a:lnTo>
                      <a:pt x="0" y="12"/>
                    </a:lnTo>
                    <a:lnTo>
                      <a:pt x="6" y="18"/>
                    </a:lnTo>
                    <a:lnTo>
                      <a:pt x="12" y="18"/>
                    </a:lnTo>
                    <a:lnTo>
                      <a:pt x="12" y="12"/>
                    </a:lnTo>
                    <a:lnTo>
                      <a:pt x="18" y="6"/>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25" name="未知"/>
              <p:cNvSpPr>
                <a:spLocks/>
              </p:cNvSpPr>
              <p:nvPr/>
            </p:nvSpPr>
            <p:spPr bwMode="auto">
              <a:xfrm>
                <a:off x="246" y="0"/>
                <a:ext cx="18" cy="18"/>
              </a:xfrm>
              <a:custGeom>
                <a:avLst/>
                <a:gdLst>
                  <a:gd name="T0" fmla="*/ 12 w 18"/>
                  <a:gd name="T1" fmla="*/ 0 h 18"/>
                  <a:gd name="T2" fmla="*/ 6 w 18"/>
                  <a:gd name="T3" fmla="*/ 0 h 18"/>
                  <a:gd name="T4" fmla="*/ 0 w 18"/>
                  <a:gd name="T5" fmla="*/ 6 h 18"/>
                  <a:gd name="T6" fmla="*/ 0 w 18"/>
                  <a:gd name="T7" fmla="*/ 12 h 18"/>
                  <a:gd name="T8" fmla="*/ 6 w 18"/>
                  <a:gd name="T9" fmla="*/ 18 h 18"/>
                  <a:gd name="T10" fmla="*/ 12 w 18"/>
                  <a:gd name="T11" fmla="*/ 18 h 18"/>
                  <a:gd name="T12" fmla="*/ 12 w 18"/>
                  <a:gd name="T13" fmla="*/ 12 h 18"/>
                  <a:gd name="T14" fmla="*/ 18 w 18"/>
                  <a:gd name="T15" fmla="*/ 6 h 18"/>
                  <a:gd name="T16" fmla="*/ 18 w 18"/>
                  <a:gd name="T17" fmla="*/ 6 h 18"/>
                  <a:gd name="T18" fmla="*/ 18 w 18"/>
                  <a:gd name="T19" fmla="*/ 0 h 18"/>
                  <a:gd name="T20" fmla="*/ 12 w 1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2" y="0"/>
                    </a:moveTo>
                    <a:lnTo>
                      <a:pt x="6" y="0"/>
                    </a:lnTo>
                    <a:lnTo>
                      <a:pt x="0" y="6"/>
                    </a:lnTo>
                    <a:lnTo>
                      <a:pt x="0" y="12"/>
                    </a:lnTo>
                    <a:lnTo>
                      <a:pt x="6" y="18"/>
                    </a:lnTo>
                    <a:lnTo>
                      <a:pt x="12" y="18"/>
                    </a:lnTo>
                    <a:lnTo>
                      <a:pt x="12" y="12"/>
                    </a:lnTo>
                    <a:lnTo>
                      <a:pt x="18" y="6"/>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26" name="未知"/>
              <p:cNvSpPr>
                <a:spLocks/>
              </p:cNvSpPr>
              <p:nvPr/>
            </p:nvSpPr>
            <p:spPr bwMode="auto">
              <a:xfrm>
                <a:off x="282" y="0"/>
                <a:ext cx="18" cy="18"/>
              </a:xfrm>
              <a:custGeom>
                <a:avLst/>
                <a:gdLst>
                  <a:gd name="T0" fmla="*/ 12 w 18"/>
                  <a:gd name="T1" fmla="*/ 0 h 18"/>
                  <a:gd name="T2" fmla="*/ 6 w 18"/>
                  <a:gd name="T3" fmla="*/ 0 h 18"/>
                  <a:gd name="T4" fmla="*/ 0 w 18"/>
                  <a:gd name="T5" fmla="*/ 6 h 18"/>
                  <a:gd name="T6" fmla="*/ 0 w 18"/>
                  <a:gd name="T7" fmla="*/ 12 h 18"/>
                  <a:gd name="T8" fmla="*/ 6 w 18"/>
                  <a:gd name="T9" fmla="*/ 18 h 18"/>
                  <a:gd name="T10" fmla="*/ 12 w 18"/>
                  <a:gd name="T11" fmla="*/ 18 h 18"/>
                  <a:gd name="T12" fmla="*/ 12 w 18"/>
                  <a:gd name="T13" fmla="*/ 12 h 18"/>
                  <a:gd name="T14" fmla="*/ 18 w 18"/>
                  <a:gd name="T15" fmla="*/ 6 h 18"/>
                  <a:gd name="T16" fmla="*/ 18 w 18"/>
                  <a:gd name="T17" fmla="*/ 6 h 18"/>
                  <a:gd name="T18" fmla="*/ 18 w 18"/>
                  <a:gd name="T19" fmla="*/ 0 h 18"/>
                  <a:gd name="T20" fmla="*/ 12 w 1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2" y="0"/>
                    </a:moveTo>
                    <a:lnTo>
                      <a:pt x="6" y="0"/>
                    </a:lnTo>
                    <a:lnTo>
                      <a:pt x="0" y="6"/>
                    </a:lnTo>
                    <a:lnTo>
                      <a:pt x="0" y="12"/>
                    </a:lnTo>
                    <a:lnTo>
                      <a:pt x="6" y="18"/>
                    </a:lnTo>
                    <a:lnTo>
                      <a:pt x="12" y="18"/>
                    </a:lnTo>
                    <a:lnTo>
                      <a:pt x="12" y="12"/>
                    </a:lnTo>
                    <a:lnTo>
                      <a:pt x="18" y="6"/>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27" name="未知"/>
              <p:cNvSpPr>
                <a:spLocks/>
              </p:cNvSpPr>
              <p:nvPr/>
            </p:nvSpPr>
            <p:spPr bwMode="auto">
              <a:xfrm>
                <a:off x="318" y="0"/>
                <a:ext cx="18" cy="18"/>
              </a:xfrm>
              <a:custGeom>
                <a:avLst/>
                <a:gdLst>
                  <a:gd name="T0" fmla="*/ 12 w 18"/>
                  <a:gd name="T1" fmla="*/ 0 h 18"/>
                  <a:gd name="T2" fmla="*/ 6 w 18"/>
                  <a:gd name="T3" fmla="*/ 0 h 18"/>
                  <a:gd name="T4" fmla="*/ 0 w 18"/>
                  <a:gd name="T5" fmla="*/ 6 h 18"/>
                  <a:gd name="T6" fmla="*/ 0 w 18"/>
                  <a:gd name="T7" fmla="*/ 12 h 18"/>
                  <a:gd name="T8" fmla="*/ 6 w 18"/>
                  <a:gd name="T9" fmla="*/ 18 h 18"/>
                  <a:gd name="T10" fmla="*/ 12 w 18"/>
                  <a:gd name="T11" fmla="*/ 18 h 18"/>
                  <a:gd name="T12" fmla="*/ 12 w 18"/>
                  <a:gd name="T13" fmla="*/ 12 h 18"/>
                  <a:gd name="T14" fmla="*/ 18 w 18"/>
                  <a:gd name="T15" fmla="*/ 6 h 18"/>
                  <a:gd name="T16" fmla="*/ 18 w 18"/>
                  <a:gd name="T17" fmla="*/ 6 h 18"/>
                  <a:gd name="T18" fmla="*/ 18 w 18"/>
                  <a:gd name="T19" fmla="*/ 0 h 18"/>
                  <a:gd name="T20" fmla="*/ 12 w 1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2" y="0"/>
                    </a:moveTo>
                    <a:lnTo>
                      <a:pt x="6" y="0"/>
                    </a:lnTo>
                    <a:lnTo>
                      <a:pt x="0" y="6"/>
                    </a:lnTo>
                    <a:lnTo>
                      <a:pt x="0" y="12"/>
                    </a:lnTo>
                    <a:lnTo>
                      <a:pt x="6" y="18"/>
                    </a:lnTo>
                    <a:lnTo>
                      <a:pt x="12" y="18"/>
                    </a:lnTo>
                    <a:lnTo>
                      <a:pt x="12" y="12"/>
                    </a:lnTo>
                    <a:lnTo>
                      <a:pt x="18" y="6"/>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28" name="未知"/>
              <p:cNvSpPr>
                <a:spLocks/>
              </p:cNvSpPr>
              <p:nvPr/>
            </p:nvSpPr>
            <p:spPr bwMode="auto">
              <a:xfrm>
                <a:off x="354" y="0"/>
                <a:ext cx="18" cy="18"/>
              </a:xfrm>
              <a:custGeom>
                <a:avLst/>
                <a:gdLst>
                  <a:gd name="T0" fmla="*/ 12 w 18"/>
                  <a:gd name="T1" fmla="*/ 0 h 18"/>
                  <a:gd name="T2" fmla="*/ 6 w 18"/>
                  <a:gd name="T3" fmla="*/ 0 h 18"/>
                  <a:gd name="T4" fmla="*/ 0 w 18"/>
                  <a:gd name="T5" fmla="*/ 6 h 18"/>
                  <a:gd name="T6" fmla="*/ 0 w 18"/>
                  <a:gd name="T7" fmla="*/ 12 h 18"/>
                  <a:gd name="T8" fmla="*/ 6 w 18"/>
                  <a:gd name="T9" fmla="*/ 18 h 18"/>
                  <a:gd name="T10" fmla="*/ 12 w 18"/>
                  <a:gd name="T11" fmla="*/ 18 h 18"/>
                  <a:gd name="T12" fmla="*/ 12 w 18"/>
                  <a:gd name="T13" fmla="*/ 12 h 18"/>
                  <a:gd name="T14" fmla="*/ 18 w 18"/>
                  <a:gd name="T15" fmla="*/ 6 h 18"/>
                  <a:gd name="T16" fmla="*/ 18 w 18"/>
                  <a:gd name="T17" fmla="*/ 6 h 18"/>
                  <a:gd name="T18" fmla="*/ 18 w 18"/>
                  <a:gd name="T19" fmla="*/ 0 h 18"/>
                  <a:gd name="T20" fmla="*/ 12 w 1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2" y="0"/>
                    </a:moveTo>
                    <a:lnTo>
                      <a:pt x="6" y="0"/>
                    </a:lnTo>
                    <a:lnTo>
                      <a:pt x="0" y="6"/>
                    </a:lnTo>
                    <a:lnTo>
                      <a:pt x="0" y="12"/>
                    </a:lnTo>
                    <a:lnTo>
                      <a:pt x="6" y="18"/>
                    </a:lnTo>
                    <a:lnTo>
                      <a:pt x="12" y="18"/>
                    </a:lnTo>
                    <a:lnTo>
                      <a:pt x="12" y="12"/>
                    </a:lnTo>
                    <a:lnTo>
                      <a:pt x="18" y="6"/>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29" name="未知"/>
              <p:cNvSpPr>
                <a:spLocks/>
              </p:cNvSpPr>
              <p:nvPr/>
            </p:nvSpPr>
            <p:spPr bwMode="auto">
              <a:xfrm>
                <a:off x="390" y="0"/>
                <a:ext cx="18" cy="18"/>
              </a:xfrm>
              <a:custGeom>
                <a:avLst/>
                <a:gdLst>
                  <a:gd name="T0" fmla="*/ 12 w 18"/>
                  <a:gd name="T1" fmla="*/ 0 h 18"/>
                  <a:gd name="T2" fmla="*/ 6 w 18"/>
                  <a:gd name="T3" fmla="*/ 0 h 18"/>
                  <a:gd name="T4" fmla="*/ 0 w 18"/>
                  <a:gd name="T5" fmla="*/ 6 h 18"/>
                  <a:gd name="T6" fmla="*/ 0 w 18"/>
                  <a:gd name="T7" fmla="*/ 12 h 18"/>
                  <a:gd name="T8" fmla="*/ 6 w 18"/>
                  <a:gd name="T9" fmla="*/ 18 h 18"/>
                  <a:gd name="T10" fmla="*/ 12 w 18"/>
                  <a:gd name="T11" fmla="*/ 18 h 18"/>
                  <a:gd name="T12" fmla="*/ 12 w 18"/>
                  <a:gd name="T13" fmla="*/ 12 h 18"/>
                  <a:gd name="T14" fmla="*/ 18 w 18"/>
                  <a:gd name="T15" fmla="*/ 6 h 18"/>
                  <a:gd name="T16" fmla="*/ 18 w 18"/>
                  <a:gd name="T17" fmla="*/ 6 h 18"/>
                  <a:gd name="T18" fmla="*/ 18 w 18"/>
                  <a:gd name="T19" fmla="*/ 0 h 18"/>
                  <a:gd name="T20" fmla="*/ 12 w 1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2" y="0"/>
                    </a:moveTo>
                    <a:lnTo>
                      <a:pt x="6" y="0"/>
                    </a:lnTo>
                    <a:lnTo>
                      <a:pt x="0" y="6"/>
                    </a:lnTo>
                    <a:lnTo>
                      <a:pt x="0" y="12"/>
                    </a:lnTo>
                    <a:lnTo>
                      <a:pt x="6" y="18"/>
                    </a:lnTo>
                    <a:lnTo>
                      <a:pt x="12" y="18"/>
                    </a:lnTo>
                    <a:lnTo>
                      <a:pt x="12" y="12"/>
                    </a:lnTo>
                    <a:lnTo>
                      <a:pt x="18" y="6"/>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30" name="未知"/>
              <p:cNvSpPr>
                <a:spLocks/>
              </p:cNvSpPr>
              <p:nvPr/>
            </p:nvSpPr>
            <p:spPr bwMode="auto">
              <a:xfrm>
                <a:off x="426" y="0"/>
                <a:ext cx="18" cy="18"/>
              </a:xfrm>
              <a:custGeom>
                <a:avLst/>
                <a:gdLst>
                  <a:gd name="T0" fmla="*/ 12 w 18"/>
                  <a:gd name="T1" fmla="*/ 0 h 18"/>
                  <a:gd name="T2" fmla="*/ 6 w 18"/>
                  <a:gd name="T3" fmla="*/ 0 h 18"/>
                  <a:gd name="T4" fmla="*/ 0 w 18"/>
                  <a:gd name="T5" fmla="*/ 6 h 18"/>
                  <a:gd name="T6" fmla="*/ 0 w 18"/>
                  <a:gd name="T7" fmla="*/ 12 h 18"/>
                  <a:gd name="T8" fmla="*/ 6 w 18"/>
                  <a:gd name="T9" fmla="*/ 18 h 18"/>
                  <a:gd name="T10" fmla="*/ 12 w 18"/>
                  <a:gd name="T11" fmla="*/ 18 h 18"/>
                  <a:gd name="T12" fmla="*/ 12 w 18"/>
                  <a:gd name="T13" fmla="*/ 12 h 18"/>
                  <a:gd name="T14" fmla="*/ 18 w 18"/>
                  <a:gd name="T15" fmla="*/ 6 h 18"/>
                  <a:gd name="T16" fmla="*/ 18 w 18"/>
                  <a:gd name="T17" fmla="*/ 6 h 18"/>
                  <a:gd name="T18" fmla="*/ 18 w 18"/>
                  <a:gd name="T19" fmla="*/ 0 h 18"/>
                  <a:gd name="T20" fmla="*/ 12 w 1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2" y="0"/>
                    </a:moveTo>
                    <a:lnTo>
                      <a:pt x="6" y="0"/>
                    </a:lnTo>
                    <a:lnTo>
                      <a:pt x="0" y="6"/>
                    </a:lnTo>
                    <a:lnTo>
                      <a:pt x="0" y="12"/>
                    </a:lnTo>
                    <a:lnTo>
                      <a:pt x="6" y="18"/>
                    </a:lnTo>
                    <a:lnTo>
                      <a:pt x="12" y="18"/>
                    </a:lnTo>
                    <a:lnTo>
                      <a:pt x="12" y="12"/>
                    </a:lnTo>
                    <a:lnTo>
                      <a:pt x="18" y="6"/>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31" name="未知"/>
              <p:cNvSpPr>
                <a:spLocks/>
              </p:cNvSpPr>
              <p:nvPr/>
            </p:nvSpPr>
            <p:spPr bwMode="auto">
              <a:xfrm>
                <a:off x="462" y="0"/>
                <a:ext cx="18" cy="18"/>
              </a:xfrm>
              <a:custGeom>
                <a:avLst/>
                <a:gdLst>
                  <a:gd name="T0" fmla="*/ 12 w 18"/>
                  <a:gd name="T1" fmla="*/ 0 h 18"/>
                  <a:gd name="T2" fmla="*/ 6 w 18"/>
                  <a:gd name="T3" fmla="*/ 0 h 18"/>
                  <a:gd name="T4" fmla="*/ 0 w 18"/>
                  <a:gd name="T5" fmla="*/ 6 h 18"/>
                  <a:gd name="T6" fmla="*/ 0 w 18"/>
                  <a:gd name="T7" fmla="*/ 12 h 18"/>
                  <a:gd name="T8" fmla="*/ 6 w 18"/>
                  <a:gd name="T9" fmla="*/ 18 h 18"/>
                  <a:gd name="T10" fmla="*/ 12 w 18"/>
                  <a:gd name="T11" fmla="*/ 18 h 18"/>
                  <a:gd name="T12" fmla="*/ 12 w 18"/>
                  <a:gd name="T13" fmla="*/ 12 h 18"/>
                  <a:gd name="T14" fmla="*/ 18 w 18"/>
                  <a:gd name="T15" fmla="*/ 6 h 18"/>
                  <a:gd name="T16" fmla="*/ 18 w 18"/>
                  <a:gd name="T17" fmla="*/ 6 h 18"/>
                  <a:gd name="T18" fmla="*/ 18 w 18"/>
                  <a:gd name="T19" fmla="*/ 0 h 18"/>
                  <a:gd name="T20" fmla="*/ 12 w 1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2" y="0"/>
                    </a:moveTo>
                    <a:lnTo>
                      <a:pt x="6" y="0"/>
                    </a:lnTo>
                    <a:lnTo>
                      <a:pt x="0" y="6"/>
                    </a:lnTo>
                    <a:lnTo>
                      <a:pt x="0" y="12"/>
                    </a:lnTo>
                    <a:lnTo>
                      <a:pt x="6" y="18"/>
                    </a:lnTo>
                    <a:lnTo>
                      <a:pt x="12" y="18"/>
                    </a:lnTo>
                    <a:lnTo>
                      <a:pt x="12" y="12"/>
                    </a:lnTo>
                    <a:lnTo>
                      <a:pt x="18" y="6"/>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4932" name="Rectangle 116"/>
          <p:cNvSpPr>
            <a:spLocks noChangeArrowheads="1"/>
          </p:cNvSpPr>
          <p:nvPr/>
        </p:nvSpPr>
        <p:spPr bwMode="auto">
          <a:xfrm>
            <a:off x="2362200" y="4089400"/>
            <a:ext cx="5743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33" name="Rectangle 117"/>
          <p:cNvSpPr>
            <a:spLocks noChangeArrowheads="1"/>
          </p:cNvSpPr>
          <p:nvPr/>
        </p:nvSpPr>
        <p:spPr bwMode="auto">
          <a:xfrm>
            <a:off x="3390900" y="4213225"/>
            <a:ext cx="1143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200">
                <a:latin typeface="Times New Roman" panose="02020603050405020304" pitchFamily="18" charset="0"/>
              </a:rPr>
              <a:t>   </a:t>
            </a:r>
            <a:endParaRPr lang="zh-CN" altLang="zh-CN" sz="2400"/>
          </a:p>
        </p:txBody>
      </p:sp>
      <p:sp>
        <p:nvSpPr>
          <p:cNvPr id="34934" name="Rectangle 118"/>
          <p:cNvSpPr>
            <a:spLocks noChangeArrowheads="1"/>
          </p:cNvSpPr>
          <p:nvPr/>
        </p:nvSpPr>
        <p:spPr bwMode="auto">
          <a:xfrm>
            <a:off x="4533900" y="4213225"/>
            <a:ext cx="228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200">
                <a:latin typeface="Times New Roman" panose="02020603050405020304" pitchFamily="18" charset="0"/>
              </a:rPr>
              <a:t>      </a:t>
            </a:r>
            <a:endParaRPr lang="zh-CN" altLang="zh-CN" sz="2400"/>
          </a:p>
        </p:txBody>
      </p:sp>
      <p:sp>
        <p:nvSpPr>
          <p:cNvPr id="34935" name="Rectangle 119"/>
          <p:cNvSpPr>
            <a:spLocks noChangeArrowheads="1"/>
          </p:cNvSpPr>
          <p:nvPr/>
        </p:nvSpPr>
        <p:spPr bwMode="auto">
          <a:xfrm>
            <a:off x="5791200" y="4213225"/>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200">
                <a:latin typeface="Times New Roman" panose="02020603050405020304" pitchFamily="18" charset="0"/>
              </a:rPr>
              <a:t>    </a:t>
            </a:r>
            <a:endParaRPr lang="zh-CN" altLang="zh-CN" sz="2400"/>
          </a:p>
        </p:txBody>
      </p:sp>
      <p:grpSp>
        <p:nvGrpSpPr>
          <p:cNvPr id="34936" name="Group 120"/>
          <p:cNvGrpSpPr>
            <a:grpSpLocks/>
          </p:cNvGrpSpPr>
          <p:nvPr/>
        </p:nvGrpSpPr>
        <p:grpSpPr bwMode="auto">
          <a:xfrm>
            <a:off x="1187450" y="4149725"/>
            <a:ext cx="6905625" cy="563563"/>
            <a:chOff x="0" y="0"/>
            <a:chExt cx="4350" cy="355"/>
          </a:xfrm>
        </p:grpSpPr>
        <p:sp>
          <p:nvSpPr>
            <p:cNvPr id="34937" name="Rectangle 121"/>
            <p:cNvSpPr>
              <a:spLocks noChangeArrowheads="1"/>
            </p:cNvSpPr>
            <p:nvPr/>
          </p:nvSpPr>
          <p:spPr bwMode="auto">
            <a:xfrm>
              <a:off x="0" y="144"/>
              <a:ext cx="4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200">
                  <a:latin typeface="宋体" panose="02010600030101010101" pitchFamily="2" charset="-122"/>
                </a:rPr>
                <a:t>程序</a:t>
              </a:r>
              <a:r>
                <a:rPr lang="en-US" altLang="zh-CN" sz="2200">
                  <a:latin typeface="宋体" panose="02010600030101010101" pitchFamily="2" charset="-122"/>
                </a:rPr>
                <a:t>A</a:t>
              </a:r>
              <a:endParaRPr lang="en-US" altLang="zh-CN" sz="2400"/>
            </a:p>
          </p:txBody>
        </p:sp>
        <p:sp>
          <p:nvSpPr>
            <p:cNvPr id="34938" name="Line 122"/>
            <p:cNvSpPr>
              <a:spLocks noChangeShapeType="1"/>
            </p:cNvSpPr>
            <p:nvPr/>
          </p:nvSpPr>
          <p:spPr bwMode="auto">
            <a:xfrm>
              <a:off x="744" y="258"/>
              <a:ext cx="3606"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39" name="Line 123"/>
            <p:cNvSpPr>
              <a:spLocks noChangeShapeType="1"/>
            </p:cNvSpPr>
            <p:nvPr/>
          </p:nvSpPr>
          <p:spPr bwMode="auto">
            <a:xfrm>
              <a:off x="1446" y="198"/>
              <a:ext cx="1" cy="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40" name="Line 124"/>
            <p:cNvSpPr>
              <a:spLocks noChangeShapeType="1"/>
            </p:cNvSpPr>
            <p:nvPr/>
          </p:nvSpPr>
          <p:spPr bwMode="auto">
            <a:xfrm>
              <a:off x="2556" y="198"/>
              <a:ext cx="6" cy="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41" name="Line 125"/>
            <p:cNvSpPr>
              <a:spLocks noChangeShapeType="1"/>
            </p:cNvSpPr>
            <p:nvPr/>
          </p:nvSpPr>
          <p:spPr bwMode="auto">
            <a:xfrm>
              <a:off x="3684" y="198"/>
              <a:ext cx="1" cy="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42" name="Rectangle 126"/>
            <p:cNvSpPr>
              <a:spLocks noChangeArrowheads="1"/>
            </p:cNvSpPr>
            <p:nvPr/>
          </p:nvSpPr>
          <p:spPr bwMode="auto">
            <a:xfrm>
              <a:off x="756" y="0"/>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latin typeface="宋体" panose="02010600030101010101" pitchFamily="2" charset="-122"/>
                </a:rPr>
                <a:t>运行处理</a:t>
              </a:r>
              <a:endParaRPr lang="zh-CN" altLang="zh-CN" sz="2400"/>
            </a:p>
          </p:txBody>
        </p:sp>
        <p:sp>
          <p:nvSpPr>
            <p:cNvPr id="34943" name="Rectangle 127"/>
            <p:cNvSpPr>
              <a:spLocks noChangeArrowheads="1"/>
            </p:cNvSpPr>
            <p:nvPr/>
          </p:nvSpPr>
          <p:spPr bwMode="auto">
            <a:xfrm>
              <a:off x="1476" y="0"/>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latin typeface="宋体" panose="02010600030101010101" pitchFamily="2" charset="-122"/>
                </a:rPr>
                <a:t>输入数据</a:t>
              </a:r>
              <a:endParaRPr lang="zh-CN" altLang="zh-CN" sz="2400"/>
            </a:p>
          </p:txBody>
        </p:sp>
        <p:sp>
          <p:nvSpPr>
            <p:cNvPr id="34944" name="Rectangle 128"/>
            <p:cNvSpPr>
              <a:spLocks noChangeArrowheads="1"/>
            </p:cNvSpPr>
            <p:nvPr/>
          </p:nvSpPr>
          <p:spPr bwMode="auto">
            <a:xfrm>
              <a:off x="2580" y="0"/>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latin typeface="宋体" panose="02010600030101010101" pitchFamily="2" charset="-122"/>
                </a:rPr>
                <a:t>运行处理</a:t>
              </a:r>
              <a:endParaRPr lang="zh-CN" altLang="zh-CN" sz="2400"/>
            </a:p>
          </p:txBody>
        </p:sp>
        <p:sp>
          <p:nvSpPr>
            <p:cNvPr id="34945" name="Rectangle 129"/>
            <p:cNvSpPr>
              <a:spLocks noChangeArrowheads="1"/>
            </p:cNvSpPr>
            <p:nvPr/>
          </p:nvSpPr>
          <p:spPr bwMode="auto">
            <a:xfrm>
              <a:off x="3668" y="0"/>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latin typeface="宋体" panose="02010600030101010101" pitchFamily="2" charset="-122"/>
                </a:rPr>
                <a:t>输入数据</a:t>
              </a:r>
              <a:endParaRPr lang="zh-CN" altLang="zh-CN" sz="2400"/>
            </a:p>
          </p:txBody>
        </p:sp>
      </p:grpSp>
      <p:grpSp>
        <p:nvGrpSpPr>
          <p:cNvPr id="34946" name="Group 130"/>
          <p:cNvGrpSpPr>
            <a:grpSpLocks/>
          </p:cNvGrpSpPr>
          <p:nvPr/>
        </p:nvGrpSpPr>
        <p:grpSpPr bwMode="auto">
          <a:xfrm>
            <a:off x="4591050" y="1984375"/>
            <a:ext cx="571500" cy="38100"/>
            <a:chOff x="0" y="0"/>
            <a:chExt cx="360" cy="24"/>
          </a:xfrm>
        </p:grpSpPr>
        <p:sp>
          <p:nvSpPr>
            <p:cNvPr id="34947" name="未知"/>
            <p:cNvSpPr>
              <a:spLocks/>
            </p:cNvSpPr>
            <p:nvPr/>
          </p:nvSpPr>
          <p:spPr bwMode="auto">
            <a:xfrm>
              <a:off x="0" y="0"/>
              <a:ext cx="24" cy="24"/>
            </a:xfrm>
            <a:custGeom>
              <a:avLst/>
              <a:gdLst>
                <a:gd name="T0" fmla="*/ 18 w 24"/>
                <a:gd name="T1" fmla="*/ 0 h 24"/>
                <a:gd name="T2" fmla="*/ 12 w 24"/>
                <a:gd name="T3" fmla="*/ 0 h 24"/>
                <a:gd name="T4" fmla="*/ 6 w 24"/>
                <a:gd name="T5" fmla="*/ 6 h 24"/>
                <a:gd name="T6" fmla="*/ 0 w 24"/>
                <a:gd name="T7" fmla="*/ 12 h 24"/>
                <a:gd name="T8" fmla="*/ 0 w 24"/>
                <a:gd name="T9" fmla="*/ 12 h 24"/>
                <a:gd name="T10" fmla="*/ 6 w 24"/>
                <a:gd name="T11" fmla="*/ 18 h 24"/>
                <a:gd name="T12" fmla="*/ 12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18" y="0"/>
                  </a:moveTo>
                  <a:lnTo>
                    <a:pt x="12" y="0"/>
                  </a:lnTo>
                  <a:lnTo>
                    <a:pt x="6" y="6"/>
                  </a:lnTo>
                  <a:lnTo>
                    <a:pt x="0" y="12"/>
                  </a:lnTo>
                  <a:lnTo>
                    <a:pt x="0" y="12"/>
                  </a:lnTo>
                  <a:lnTo>
                    <a:pt x="6" y="18"/>
                  </a:lnTo>
                  <a:lnTo>
                    <a:pt x="12" y="24"/>
                  </a:lnTo>
                  <a:lnTo>
                    <a:pt x="12" y="24"/>
                  </a:lnTo>
                  <a:lnTo>
                    <a:pt x="12" y="24"/>
                  </a:lnTo>
                  <a:lnTo>
                    <a:pt x="18" y="18"/>
                  </a:lnTo>
                  <a:lnTo>
                    <a:pt x="24" y="12"/>
                  </a:lnTo>
                  <a:lnTo>
                    <a:pt x="24" y="12"/>
                  </a:lnTo>
                  <a:lnTo>
                    <a:pt x="18" y="6"/>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48" name="未知"/>
            <p:cNvSpPr>
              <a:spLocks/>
            </p:cNvSpPr>
            <p:nvPr/>
          </p:nvSpPr>
          <p:spPr bwMode="auto">
            <a:xfrm>
              <a:off x="48"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49" name="未知"/>
            <p:cNvSpPr>
              <a:spLocks/>
            </p:cNvSpPr>
            <p:nvPr/>
          </p:nvSpPr>
          <p:spPr bwMode="auto">
            <a:xfrm>
              <a:off x="96"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50" name="未知"/>
            <p:cNvSpPr>
              <a:spLocks/>
            </p:cNvSpPr>
            <p:nvPr/>
          </p:nvSpPr>
          <p:spPr bwMode="auto">
            <a:xfrm>
              <a:off x="144"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51" name="未知"/>
            <p:cNvSpPr>
              <a:spLocks/>
            </p:cNvSpPr>
            <p:nvPr/>
          </p:nvSpPr>
          <p:spPr bwMode="auto">
            <a:xfrm>
              <a:off x="192"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52" name="未知"/>
            <p:cNvSpPr>
              <a:spLocks/>
            </p:cNvSpPr>
            <p:nvPr/>
          </p:nvSpPr>
          <p:spPr bwMode="auto">
            <a:xfrm>
              <a:off x="240"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53" name="未知"/>
            <p:cNvSpPr>
              <a:spLocks/>
            </p:cNvSpPr>
            <p:nvPr/>
          </p:nvSpPr>
          <p:spPr bwMode="auto">
            <a:xfrm>
              <a:off x="288"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54" name="未知"/>
            <p:cNvSpPr>
              <a:spLocks/>
            </p:cNvSpPr>
            <p:nvPr/>
          </p:nvSpPr>
          <p:spPr bwMode="auto">
            <a:xfrm>
              <a:off x="336" y="0"/>
              <a:ext cx="24" cy="24"/>
            </a:xfrm>
            <a:custGeom>
              <a:avLst/>
              <a:gdLst>
                <a:gd name="T0" fmla="*/ 12 w 24"/>
                <a:gd name="T1" fmla="*/ 0 h 24"/>
                <a:gd name="T2" fmla="*/ 6 w 24"/>
                <a:gd name="T3" fmla="*/ 0 h 24"/>
                <a:gd name="T4" fmla="*/ 0 w 24"/>
                <a:gd name="T5" fmla="*/ 6 h 24"/>
                <a:gd name="T6" fmla="*/ 0 w 24"/>
                <a:gd name="T7" fmla="*/ 12 h 24"/>
                <a:gd name="T8" fmla="*/ 0 w 24"/>
                <a:gd name="T9" fmla="*/ 18 h 24"/>
                <a:gd name="T10" fmla="*/ 0 w 24"/>
                <a:gd name="T11" fmla="*/ 24 h 24"/>
                <a:gd name="T12" fmla="*/ 6 w 24"/>
                <a:gd name="T13" fmla="*/ 24 h 24"/>
                <a:gd name="T14" fmla="*/ 12 w 24"/>
                <a:gd name="T15" fmla="*/ 24 h 24"/>
                <a:gd name="T16" fmla="*/ 12 w 24"/>
                <a:gd name="T17" fmla="*/ 24 h 24"/>
                <a:gd name="T18" fmla="*/ 18 w 24"/>
                <a:gd name="T19" fmla="*/ 18 h 24"/>
                <a:gd name="T20" fmla="*/ 24 w 24"/>
                <a:gd name="T21" fmla="*/ 12 h 24"/>
                <a:gd name="T22" fmla="*/ 24 w 24"/>
                <a:gd name="T23" fmla="*/ 12 h 24"/>
                <a:gd name="T24" fmla="*/ 18 w 24"/>
                <a:gd name="T25" fmla="*/ 6 h 24"/>
                <a:gd name="T26" fmla="*/ 18 w 24"/>
                <a:gd name="T27" fmla="*/ 0 h 24"/>
                <a:gd name="T28" fmla="*/ 12 w 24"/>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2" y="0"/>
                  </a:moveTo>
                  <a:lnTo>
                    <a:pt x="6" y="0"/>
                  </a:lnTo>
                  <a:lnTo>
                    <a:pt x="0" y="6"/>
                  </a:lnTo>
                  <a:lnTo>
                    <a:pt x="0" y="12"/>
                  </a:lnTo>
                  <a:lnTo>
                    <a:pt x="0" y="18"/>
                  </a:lnTo>
                  <a:lnTo>
                    <a:pt x="0" y="24"/>
                  </a:lnTo>
                  <a:lnTo>
                    <a:pt x="6" y="24"/>
                  </a:lnTo>
                  <a:lnTo>
                    <a:pt x="12" y="24"/>
                  </a:lnTo>
                  <a:lnTo>
                    <a:pt x="12" y="24"/>
                  </a:lnTo>
                  <a:lnTo>
                    <a:pt x="18" y="18"/>
                  </a:lnTo>
                  <a:lnTo>
                    <a:pt x="24" y="12"/>
                  </a:lnTo>
                  <a:lnTo>
                    <a:pt x="24" y="12"/>
                  </a:lnTo>
                  <a:lnTo>
                    <a:pt x="18" y="6"/>
                  </a:lnTo>
                  <a:lnTo>
                    <a:pt x="18"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955" name="Line 139"/>
          <p:cNvSpPr>
            <a:spLocks noChangeShapeType="1"/>
          </p:cNvSpPr>
          <p:nvPr/>
        </p:nvSpPr>
        <p:spPr bwMode="auto">
          <a:xfrm>
            <a:off x="7019925" y="1989138"/>
            <a:ext cx="1073150" cy="158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56" name="Line 140"/>
          <p:cNvSpPr>
            <a:spLocks noChangeShapeType="1"/>
          </p:cNvSpPr>
          <p:nvPr/>
        </p:nvSpPr>
        <p:spPr bwMode="auto">
          <a:xfrm>
            <a:off x="3506788" y="1989138"/>
            <a:ext cx="990600" cy="158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957" name="Group 141"/>
          <p:cNvGrpSpPr>
            <a:grpSpLocks/>
          </p:cNvGrpSpPr>
          <p:nvPr/>
        </p:nvGrpSpPr>
        <p:grpSpPr bwMode="auto">
          <a:xfrm>
            <a:off x="6353175" y="1993900"/>
            <a:ext cx="1752600" cy="1257300"/>
            <a:chOff x="0" y="0"/>
            <a:chExt cx="1104" cy="792"/>
          </a:xfrm>
        </p:grpSpPr>
        <p:sp>
          <p:nvSpPr>
            <p:cNvPr id="34958" name="Rectangle 142"/>
            <p:cNvSpPr>
              <a:spLocks noChangeArrowheads="1"/>
            </p:cNvSpPr>
            <p:nvPr/>
          </p:nvSpPr>
          <p:spPr bwMode="auto">
            <a:xfrm>
              <a:off x="0" y="232"/>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latin typeface="宋体" panose="02010600030101010101" pitchFamily="2" charset="-122"/>
                </a:rPr>
                <a:t>请求</a:t>
              </a:r>
              <a:endParaRPr lang="zh-CN" altLang="zh-CN" sz="2400"/>
            </a:p>
          </p:txBody>
        </p:sp>
        <p:sp>
          <p:nvSpPr>
            <p:cNvPr id="34959" name="Rectangle 143"/>
            <p:cNvSpPr>
              <a:spLocks noChangeArrowheads="1"/>
            </p:cNvSpPr>
            <p:nvPr/>
          </p:nvSpPr>
          <p:spPr bwMode="auto">
            <a:xfrm>
              <a:off x="0" y="42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000">
                  <a:latin typeface="宋体" panose="02010600030101010101" pitchFamily="2" charset="-122"/>
                </a:rPr>
                <a:t>输出</a:t>
              </a:r>
              <a:endParaRPr lang="zh-CN" altLang="zh-CN" sz="2400"/>
            </a:p>
          </p:txBody>
        </p:sp>
        <p:grpSp>
          <p:nvGrpSpPr>
            <p:cNvPr id="34960" name="Group 144"/>
            <p:cNvGrpSpPr>
              <a:grpSpLocks/>
            </p:cNvGrpSpPr>
            <p:nvPr/>
          </p:nvGrpSpPr>
          <p:grpSpPr bwMode="auto">
            <a:xfrm>
              <a:off x="417" y="0"/>
              <a:ext cx="24" cy="792"/>
              <a:chOff x="0" y="0"/>
              <a:chExt cx="24" cy="792"/>
            </a:xfrm>
          </p:grpSpPr>
          <p:sp>
            <p:nvSpPr>
              <p:cNvPr id="34961" name="未知"/>
              <p:cNvSpPr>
                <a:spLocks/>
              </p:cNvSpPr>
              <p:nvPr/>
            </p:nvSpPr>
            <p:spPr bwMode="auto">
              <a:xfrm>
                <a:off x="0" y="0"/>
                <a:ext cx="24" cy="24"/>
              </a:xfrm>
              <a:custGeom>
                <a:avLst/>
                <a:gdLst>
                  <a:gd name="T0" fmla="*/ 24 w 24"/>
                  <a:gd name="T1" fmla="*/ 18 h 24"/>
                  <a:gd name="T2" fmla="*/ 24 w 24"/>
                  <a:gd name="T3" fmla="*/ 12 h 24"/>
                  <a:gd name="T4" fmla="*/ 18 w 24"/>
                  <a:gd name="T5" fmla="*/ 6 h 24"/>
                  <a:gd name="T6" fmla="*/ 12 w 24"/>
                  <a:gd name="T7" fmla="*/ 0 h 24"/>
                  <a:gd name="T8" fmla="*/ 12 w 24"/>
                  <a:gd name="T9" fmla="*/ 0 h 24"/>
                  <a:gd name="T10" fmla="*/ 6 w 24"/>
                  <a:gd name="T11" fmla="*/ 6 h 24"/>
                  <a:gd name="T12" fmla="*/ 0 w 24"/>
                  <a:gd name="T13" fmla="*/ 12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24" y="18"/>
                    </a:moveTo>
                    <a:lnTo>
                      <a:pt x="24" y="12"/>
                    </a:lnTo>
                    <a:lnTo>
                      <a:pt x="18" y="6"/>
                    </a:lnTo>
                    <a:lnTo>
                      <a:pt x="12" y="0"/>
                    </a:lnTo>
                    <a:lnTo>
                      <a:pt x="12" y="0"/>
                    </a:lnTo>
                    <a:lnTo>
                      <a:pt x="6" y="6"/>
                    </a:lnTo>
                    <a:lnTo>
                      <a:pt x="0" y="12"/>
                    </a:lnTo>
                    <a:lnTo>
                      <a:pt x="0" y="12"/>
                    </a:lnTo>
                    <a:lnTo>
                      <a:pt x="0" y="12"/>
                    </a:lnTo>
                    <a:lnTo>
                      <a:pt x="6" y="18"/>
                    </a:lnTo>
                    <a:lnTo>
                      <a:pt x="12" y="24"/>
                    </a:lnTo>
                    <a:lnTo>
                      <a:pt x="12" y="24"/>
                    </a:lnTo>
                    <a:lnTo>
                      <a:pt x="18" y="18"/>
                    </a:lnTo>
                    <a:lnTo>
                      <a:pt x="2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62" name="未知"/>
              <p:cNvSpPr>
                <a:spLocks/>
              </p:cNvSpPr>
              <p:nvPr/>
            </p:nvSpPr>
            <p:spPr bwMode="auto">
              <a:xfrm>
                <a:off x="0" y="48"/>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63" name="未知"/>
              <p:cNvSpPr>
                <a:spLocks/>
              </p:cNvSpPr>
              <p:nvPr/>
            </p:nvSpPr>
            <p:spPr bwMode="auto">
              <a:xfrm>
                <a:off x="0" y="96"/>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64" name="未知"/>
              <p:cNvSpPr>
                <a:spLocks/>
              </p:cNvSpPr>
              <p:nvPr/>
            </p:nvSpPr>
            <p:spPr bwMode="auto">
              <a:xfrm>
                <a:off x="0" y="144"/>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65" name="未知"/>
              <p:cNvSpPr>
                <a:spLocks/>
              </p:cNvSpPr>
              <p:nvPr/>
            </p:nvSpPr>
            <p:spPr bwMode="auto">
              <a:xfrm>
                <a:off x="0" y="192"/>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66" name="未知"/>
              <p:cNvSpPr>
                <a:spLocks/>
              </p:cNvSpPr>
              <p:nvPr/>
            </p:nvSpPr>
            <p:spPr bwMode="auto">
              <a:xfrm>
                <a:off x="0" y="240"/>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67" name="未知"/>
              <p:cNvSpPr>
                <a:spLocks/>
              </p:cNvSpPr>
              <p:nvPr/>
            </p:nvSpPr>
            <p:spPr bwMode="auto">
              <a:xfrm>
                <a:off x="0" y="288"/>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68" name="未知"/>
              <p:cNvSpPr>
                <a:spLocks/>
              </p:cNvSpPr>
              <p:nvPr/>
            </p:nvSpPr>
            <p:spPr bwMode="auto">
              <a:xfrm>
                <a:off x="0" y="336"/>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69" name="未知"/>
              <p:cNvSpPr>
                <a:spLocks/>
              </p:cNvSpPr>
              <p:nvPr/>
            </p:nvSpPr>
            <p:spPr bwMode="auto">
              <a:xfrm>
                <a:off x="0" y="384"/>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70" name="未知"/>
              <p:cNvSpPr>
                <a:spLocks/>
              </p:cNvSpPr>
              <p:nvPr/>
            </p:nvSpPr>
            <p:spPr bwMode="auto">
              <a:xfrm>
                <a:off x="0" y="432"/>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71" name="未知"/>
              <p:cNvSpPr>
                <a:spLocks/>
              </p:cNvSpPr>
              <p:nvPr/>
            </p:nvSpPr>
            <p:spPr bwMode="auto">
              <a:xfrm>
                <a:off x="0" y="480"/>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72" name="未知"/>
              <p:cNvSpPr>
                <a:spLocks/>
              </p:cNvSpPr>
              <p:nvPr/>
            </p:nvSpPr>
            <p:spPr bwMode="auto">
              <a:xfrm>
                <a:off x="0" y="528"/>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73" name="未知"/>
              <p:cNvSpPr>
                <a:spLocks/>
              </p:cNvSpPr>
              <p:nvPr/>
            </p:nvSpPr>
            <p:spPr bwMode="auto">
              <a:xfrm>
                <a:off x="0" y="576"/>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74" name="未知"/>
              <p:cNvSpPr>
                <a:spLocks/>
              </p:cNvSpPr>
              <p:nvPr/>
            </p:nvSpPr>
            <p:spPr bwMode="auto">
              <a:xfrm>
                <a:off x="0" y="624"/>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75" name="未知"/>
              <p:cNvSpPr>
                <a:spLocks/>
              </p:cNvSpPr>
              <p:nvPr/>
            </p:nvSpPr>
            <p:spPr bwMode="auto">
              <a:xfrm>
                <a:off x="0" y="672"/>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76" name="未知"/>
              <p:cNvSpPr>
                <a:spLocks/>
              </p:cNvSpPr>
              <p:nvPr/>
            </p:nvSpPr>
            <p:spPr bwMode="auto">
              <a:xfrm>
                <a:off x="0" y="720"/>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77" name="未知"/>
              <p:cNvSpPr>
                <a:spLocks/>
              </p:cNvSpPr>
              <p:nvPr/>
            </p:nvSpPr>
            <p:spPr bwMode="auto">
              <a:xfrm>
                <a:off x="0" y="768"/>
                <a:ext cx="24" cy="24"/>
              </a:xfrm>
              <a:custGeom>
                <a:avLst/>
                <a:gdLst>
                  <a:gd name="T0" fmla="*/ 24 w 24"/>
                  <a:gd name="T1" fmla="*/ 12 h 24"/>
                  <a:gd name="T2" fmla="*/ 24 w 24"/>
                  <a:gd name="T3" fmla="*/ 6 h 24"/>
                  <a:gd name="T4" fmla="*/ 24 w 24"/>
                  <a:gd name="T5" fmla="*/ 0 h 24"/>
                  <a:gd name="T6" fmla="*/ 18 w 24"/>
                  <a:gd name="T7" fmla="*/ 0 h 24"/>
                  <a:gd name="T8" fmla="*/ 12 w 24"/>
                  <a:gd name="T9" fmla="*/ 0 h 24"/>
                  <a:gd name="T10" fmla="*/ 6 w 24"/>
                  <a:gd name="T11" fmla="*/ 0 h 24"/>
                  <a:gd name="T12" fmla="*/ 0 w 24"/>
                  <a:gd name="T13" fmla="*/ 6 h 24"/>
                  <a:gd name="T14" fmla="*/ 0 w 24"/>
                  <a:gd name="T15" fmla="*/ 12 h 24"/>
                  <a:gd name="T16" fmla="*/ 0 w 24"/>
                  <a:gd name="T17" fmla="*/ 12 h 24"/>
                  <a:gd name="T18" fmla="*/ 6 w 24"/>
                  <a:gd name="T19" fmla="*/ 18 h 24"/>
                  <a:gd name="T20" fmla="*/ 12 w 24"/>
                  <a:gd name="T21" fmla="*/ 24 h 24"/>
                  <a:gd name="T22" fmla="*/ 12 w 24"/>
                  <a:gd name="T23" fmla="*/ 24 h 24"/>
                  <a:gd name="T24" fmla="*/ 18 w 24"/>
                  <a:gd name="T25" fmla="*/ 18 h 24"/>
                  <a:gd name="T26" fmla="*/ 24 w 24"/>
                  <a:gd name="T27" fmla="*/ 18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24" y="12"/>
                    </a:moveTo>
                    <a:lnTo>
                      <a:pt x="24" y="6"/>
                    </a:lnTo>
                    <a:lnTo>
                      <a:pt x="24" y="0"/>
                    </a:lnTo>
                    <a:lnTo>
                      <a:pt x="18" y="0"/>
                    </a:lnTo>
                    <a:lnTo>
                      <a:pt x="12" y="0"/>
                    </a:lnTo>
                    <a:lnTo>
                      <a:pt x="6" y="0"/>
                    </a:lnTo>
                    <a:lnTo>
                      <a:pt x="0" y="6"/>
                    </a:lnTo>
                    <a:lnTo>
                      <a:pt x="0" y="12"/>
                    </a:lnTo>
                    <a:lnTo>
                      <a:pt x="0" y="12"/>
                    </a:lnTo>
                    <a:lnTo>
                      <a:pt x="6" y="18"/>
                    </a:lnTo>
                    <a:lnTo>
                      <a:pt x="12" y="24"/>
                    </a:lnTo>
                    <a:lnTo>
                      <a:pt x="12" y="24"/>
                    </a:lnTo>
                    <a:lnTo>
                      <a:pt x="18" y="18"/>
                    </a:lnTo>
                    <a:lnTo>
                      <a:pt x="24" y="18"/>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978" name="Line 162"/>
            <p:cNvSpPr>
              <a:spLocks noChangeShapeType="1"/>
            </p:cNvSpPr>
            <p:nvPr/>
          </p:nvSpPr>
          <p:spPr bwMode="auto">
            <a:xfrm>
              <a:off x="432" y="780"/>
              <a:ext cx="672"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979" name="Rectangle 163"/>
          <p:cNvSpPr>
            <a:spLocks noChangeArrowheads="1"/>
          </p:cNvSpPr>
          <p:nvPr/>
        </p:nvSpPr>
        <p:spPr bwMode="auto">
          <a:xfrm>
            <a:off x="3492500" y="1611313"/>
            <a:ext cx="936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zh-CN" sz="2000">
                <a:latin typeface="宋体" panose="02010600030101010101" pitchFamily="2" charset="-122"/>
              </a:rPr>
              <a:t>程序</a:t>
            </a:r>
            <a:r>
              <a:rPr lang="en-US" altLang="zh-CN" sz="2000">
                <a:latin typeface="宋体" panose="02010600030101010101" pitchFamily="2" charset="-122"/>
              </a:rPr>
              <a:t>B         </a:t>
            </a:r>
            <a:endParaRPr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823"/>
                                        </p:tgtEl>
                                        <p:attrNameLst>
                                          <p:attrName>style.visibility</p:attrName>
                                        </p:attrNameLst>
                                      </p:cBhvr>
                                      <p:to>
                                        <p:strVal val="visible"/>
                                      </p:to>
                                    </p:set>
                                    <p:animEffect transition="in" filter="wipe(left)">
                                      <p:cBhvr>
                                        <p:cTn id="7" dur="500"/>
                                        <p:tgtEl>
                                          <p:spTgt spid="34823"/>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48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4835"/>
                                        </p:tgtEl>
                                        <p:attrNameLst>
                                          <p:attrName>style.visibility</p:attrName>
                                        </p:attrNameLst>
                                      </p:cBhvr>
                                      <p:to>
                                        <p:strVal val="visible"/>
                                      </p:to>
                                    </p:set>
                                    <p:animEffect transition="in" filter="wipe(left)">
                                      <p:cBhvr>
                                        <p:cTn id="15" dur="500"/>
                                        <p:tgtEl>
                                          <p:spTgt spid="3483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4956"/>
                                        </p:tgtEl>
                                        <p:attrNameLst>
                                          <p:attrName>style.visibility</p:attrName>
                                        </p:attrNameLst>
                                      </p:cBhvr>
                                      <p:to>
                                        <p:strVal val="visible"/>
                                      </p:to>
                                    </p:set>
                                    <p:animEffect transition="in" filter="wipe(left)">
                                      <p:cBhvr>
                                        <p:cTn id="20" dur="500"/>
                                        <p:tgtEl>
                                          <p:spTgt spid="34956"/>
                                        </p:tgtEl>
                                      </p:cBhvr>
                                    </p:animEffec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3497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4867"/>
                                        </p:tgtEl>
                                        <p:attrNameLst>
                                          <p:attrName>style.visibility</p:attrName>
                                        </p:attrNameLst>
                                      </p:cBhvr>
                                      <p:to>
                                        <p:strVal val="visible"/>
                                      </p:to>
                                    </p:set>
                                    <p:animEffect transition="in" filter="wipe(left)">
                                      <p:cBhvr>
                                        <p:cTn id="28" dur="500"/>
                                        <p:tgtEl>
                                          <p:spTgt spid="3486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4946"/>
                                        </p:tgtEl>
                                        <p:attrNameLst>
                                          <p:attrName>style.visibility</p:attrName>
                                        </p:attrNameLst>
                                      </p:cBhvr>
                                      <p:to>
                                        <p:strVal val="visible"/>
                                      </p:to>
                                    </p:set>
                                    <p:animEffect transition="in" filter="wipe(left)">
                                      <p:cBhvr>
                                        <p:cTn id="33" dur="500"/>
                                        <p:tgtEl>
                                          <p:spTgt spid="3494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4890"/>
                                        </p:tgtEl>
                                        <p:attrNameLst>
                                          <p:attrName>style.visibility</p:attrName>
                                        </p:attrNameLst>
                                      </p:cBhvr>
                                      <p:to>
                                        <p:strVal val="visible"/>
                                      </p:to>
                                    </p:set>
                                    <p:animEffect transition="in" filter="wipe(left)">
                                      <p:cBhvr>
                                        <p:cTn id="38" dur="500"/>
                                        <p:tgtEl>
                                          <p:spTgt spid="348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4848"/>
                                        </p:tgtEl>
                                        <p:attrNameLst>
                                          <p:attrName>style.visibility</p:attrName>
                                        </p:attrNameLst>
                                      </p:cBhvr>
                                      <p:to>
                                        <p:strVal val="visible"/>
                                      </p:to>
                                    </p:set>
                                    <p:animEffect transition="in" filter="wipe(left)">
                                      <p:cBhvr>
                                        <p:cTn id="43" dur="500"/>
                                        <p:tgtEl>
                                          <p:spTgt spid="3484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4957"/>
                                        </p:tgtEl>
                                        <p:attrNameLst>
                                          <p:attrName>style.visibility</p:attrName>
                                        </p:attrNameLst>
                                      </p:cBhvr>
                                      <p:to>
                                        <p:strVal val="visible"/>
                                      </p:to>
                                    </p:set>
                                    <p:animEffect transition="in" filter="wipe(left)">
                                      <p:cBhvr>
                                        <p:cTn id="48" dur="500"/>
                                        <p:tgtEl>
                                          <p:spTgt spid="3495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4955"/>
                                        </p:tgtEl>
                                        <p:attrNameLst>
                                          <p:attrName>style.visibility</p:attrName>
                                        </p:attrNameLst>
                                      </p:cBhvr>
                                      <p:to>
                                        <p:strVal val="visible"/>
                                      </p:to>
                                    </p:set>
                                    <p:animEffect transition="in" filter="wipe(left)">
                                      <p:cBhvr>
                                        <p:cTn id="53" dur="500"/>
                                        <p:tgtEl>
                                          <p:spTgt spid="3495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34936"/>
                                        </p:tgtEl>
                                        <p:attrNameLst>
                                          <p:attrName>style.visibility</p:attrName>
                                        </p:attrNameLst>
                                      </p:cBhvr>
                                      <p:to>
                                        <p:strVal val="visible"/>
                                      </p:to>
                                    </p:set>
                                    <p:animEffect transition="in" filter="wipe(left)">
                                      <p:cBhvr>
                                        <p:cTn id="58" dur="1000"/>
                                        <p:tgtEl>
                                          <p:spTgt spid="3493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34904"/>
                                        </p:tgtEl>
                                        <p:attrNameLst>
                                          <p:attrName>style.visibility</p:attrName>
                                        </p:attrNameLst>
                                      </p:cBhvr>
                                      <p:to>
                                        <p:strVal val="visible"/>
                                      </p:to>
                                    </p:set>
                                    <p:animEffect transition="in" filter="wipe(left)">
                                      <p:cBhvr>
                                        <p:cTn id="63" dur="1000"/>
                                        <p:tgtEl>
                                          <p:spTgt spid="34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4" grpId="0" autoUpdateAnimBg="0"/>
      <p:bldP spid="3497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多道程序设计技术的优点</a:t>
            </a:r>
          </a:p>
        </p:txBody>
      </p:sp>
      <p:sp>
        <p:nvSpPr>
          <p:cNvPr id="35843" name="Rectangle 3"/>
          <p:cNvSpPr>
            <a:spLocks noGrp="1" noChangeArrowheads="1"/>
          </p:cNvSpPr>
          <p:nvPr>
            <p:ph type="body" idx="1"/>
          </p:nvPr>
        </p:nvSpPr>
        <p:spPr>
          <a:xfrm>
            <a:off x="541338" y="1484313"/>
            <a:ext cx="8156575" cy="4525962"/>
          </a:xfrm>
        </p:spPr>
        <p:txBody>
          <a:bodyPr/>
          <a:lstStyle/>
          <a:p>
            <a:pPr algn="just"/>
            <a:r>
              <a:rPr lang="zh-CN" altLang="zh-CN"/>
              <a:t>提高</a:t>
            </a:r>
            <a:r>
              <a:rPr lang="en-US" altLang="zh-CN"/>
              <a:t>CPU</a:t>
            </a:r>
            <a:r>
              <a:rPr lang="zh-CN" altLang="zh-CN"/>
              <a:t>利用率</a:t>
            </a:r>
          </a:p>
          <a:p>
            <a:pPr algn="just"/>
            <a:r>
              <a:rPr lang="zh-CN" altLang="zh-CN"/>
              <a:t>提高内存和设备利用率</a:t>
            </a:r>
          </a:p>
          <a:p>
            <a:pPr algn="just"/>
            <a:r>
              <a:rPr lang="zh-CN" altLang="zh-CN"/>
              <a:t>增加系统吞吐量</a:t>
            </a:r>
            <a:r>
              <a:rPr lang="zh-CN" altLang="zh-CN" baseline="30000"/>
              <a:t>*</a:t>
            </a:r>
          </a:p>
        </p:txBody>
      </p:sp>
      <p:sp>
        <p:nvSpPr>
          <p:cNvPr id="35844" name="Rectangle 4"/>
          <p:cNvSpPr>
            <a:spLocks noChangeArrowheads="1"/>
          </p:cNvSpPr>
          <p:nvPr/>
        </p:nvSpPr>
        <p:spPr bwMode="auto">
          <a:xfrm>
            <a:off x="609600" y="4581525"/>
            <a:ext cx="7331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CADB25"/>
              </a:buClr>
              <a:buSzPct val="65000"/>
              <a:buFont typeface="Wingdings" panose="05000000000000000000" pitchFamily="2" charset="2"/>
              <a:buNone/>
            </a:pPr>
            <a:r>
              <a:rPr lang="zh-CN" altLang="zh-CN">
                <a:solidFill>
                  <a:srgbClr val="000099"/>
                </a:solidFill>
                <a:ea typeface="楷体_GB2312" pitchFamily="1" charset="-122"/>
              </a:rPr>
              <a:t>*吞吐量即单位时间内完成的总工作量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wipe(left)">
                                      <p:cBhvr>
                                        <p:cTn id="7" dur="10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多道批处理系统及其特征</a:t>
            </a:r>
          </a:p>
        </p:txBody>
      </p:sp>
      <p:sp>
        <p:nvSpPr>
          <p:cNvPr id="36867" name="Rectangle 3"/>
          <p:cNvSpPr>
            <a:spLocks noGrp="1" noChangeArrowheads="1"/>
          </p:cNvSpPr>
          <p:nvPr>
            <p:ph type="body" idx="1"/>
          </p:nvPr>
        </p:nvSpPr>
        <p:spPr>
          <a:xfrm>
            <a:off x="457200" y="1447800"/>
            <a:ext cx="8497888" cy="4535488"/>
          </a:xfrm>
        </p:spPr>
        <p:txBody>
          <a:bodyPr/>
          <a:lstStyle/>
          <a:p>
            <a:pPr algn="just"/>
            <a:r>
              <a:rPr lang="zh-CN" altLang="zh-CN"/>
              <a:t>在批处理系统中引入多道程序设计技术后就形成了</a:t>
            </a:r>
            <a:r>
              <a:rPr lang="zh-CN" altLang="zh-CN" b="1" u="sng"/>
              <a:t>多道批处理系统</a:t>
            </a:r>
            <a:r>
              <a:rPr lang="en-US" altLang="zh-CN"/>
              <a:t>(Multiprogrammed Batch Processing </a:t>
            </a:r>
            <a:r>
              <a:rPr lang="en-US" altLang="zh-CN">
                <a:latin typeface="黑体" panose="02010609060101010101" pitchFamily="49" charset="-122"/>
                <a:ea typeface="黑体" panose="02010609060101010101" pitchFamily="49" charset="-122"/>
              </a:rPr>
              <a:t>System)</a:t>
            </a:r>
            <a:r>
              <a:rPr lang="zh-CN" altLang="zh-CN">
                <a:latin typeface="黑体" panose="02010609060101010101" pitchFamily="49" charset="-122"/>
                <a:ea typeface="黑体" panose="02010609060101010101" pitchFamily="49" charset="-122"/>
              </a:rPr>
              <a:t>。</a:t>
            </a:r>
          </a:p>
          <a:p>
            <a:pPr algn="just"/>
            <a:r>
              <a:rPr lang="zh-CN" altLang="zh-CN">
                <a:latin typeface="宋体" panose="02010600030101010101" pitchFamily="2" charset="-122"/>
              </a:rPr>
              <a:t>多道批处理系统的特征：</a:t>
            </a:r>
          </a:p>
          <a:p>
            <a:pPr lvl="1" algn="just"/>
            <a:r>
              <a:rPr lang="zh-CN" altLang="zh-CN">
                <a:latin typeface="宋体" panose="02010600030101010101" pitchFamily="2" charset="-122"/>
              </a:rPr>
              <a:t>多道性</a:t>
            </a:r>
            <a:r>
              <a:rPr lang="zh-CN" altLang="zh-CN">
                <a:solidFill>
                  <a:srgbClr val="9900CC"/>
                </a:solidFill>
                <a:latin typeface="宋体" panose="02010600030101010101" pitchFamily="2" charset="-122"/>
              </a:rPr>
              <a:t>：计算机内存中同时存放几道相互独立的程序。</a:t>
            </a:r>
          </a:p>
          <a:p>
            <a:pPr lvl="1" algn="just"/>
            <a:r>
              <a:rPr lang="zh-CN" altLang="zh-CN">
                <a:latin typeface="宋体" panose="02010600030101010101" pitchFamily="2" charset="-122"/>
              </a:rPr>
              <a:t>无序性</a:t>
            </a:r>
            <a:r>
              <a:rPr lang="zh-CN" altLang="zh-CN">
                <a:solidFill>
                  <a:srgbClr val="9900CC"/>
                </a:solidFill>
                <a:latin typeface="宋体" panose="02010600030101010101" pitchFamily="2" charset="-122"/>
              </a:rPr>
              <a:t>：进入顺序与完成顺序无严格对应关系。</a:t>
            </a:r>
          </a:p>
          <a:p>
            <a:pPr lvl="1" algn="just"/>
            <a:r>
              <a:rPr lang="zh-CN" altLang="zh-CN">
                <a:latin typeface="宋体" panose="02010600030101010101" pitchFamily="2" charset="-122"/>
              </a:rPr>
              <a:t>调度性</a:t>
            </a:r>
            <a:r>
              <a:rPr lang="zh-CN" altLang="zh-CN">
                <a:solidFill>
                  <a:srgbClr val="9900CC"/>
                </a:solidFill>
                <a:latin typeface="宋体" panose="02010600030101010101" pitchFamily="2" charset="-122"/>
              </a:rPr>
              <a:t>：作业从提交到完成经历两级调度：作业调度、进程调度。</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课程概述</a:t>
            </a:r>
          </a:p>
        </p:txBody>
      </p:sp>
      <p:sp>
        <p:nvSpPr>
          <p:cNvPr id="130051" name="Rectangle 3"/>
          <p:cNvSpPr>
            <a:spLocks noGrp="1"/>
          </p:cNvSpPr>
          <p:nvPr>
            <p:ph type="body" idx="1"/>
          </p:nvPr>
        </p:nvSpPr>
        <p:spPr/>
        <p:txBody>
          <a:bodyPr/>
          <a:lstStyle/>
          <a:p>
            <a:r>
              <a:rPr lang="zh-CN" altLang="en-US"/>
              <a:t>学习操作系统的必要性</a:t>
            </a:r>
          </a:p>
          <a:p>
            <a:pPr lvl="1"/>
            <a:r>
              <a:rPr lang="zh-CN" altLang="en-US"/>
              <a:t>由操作系统的重要地位决定</a:t>
            </a:r>
          </a:p>
          <a:p>
            <a:pPr lvl="1"/>
            <a:r>
              <a:rPr lang="zh-CN" altLang="en-US"/>
              <a:t>软件开发的需要</a:t>
            </a:r>
          </a:p>
          <a:p>
            <a:pPr lvl="1"/>
            <a:r>
              <a:rPr lang="zh-CN" altLang="en-US"/>
              <a:t>后续课程学习的需要</a:t>
            </a:r>
          </a:p>
          <a:p>
            <a:pPr lvl="2"/>
            <a:r>
              <a:rPr lang="zh-CN" altLang="en-US"/>
              <a:t>数据库</a:t>
            </a:r>
          </a:p>
          <a:p>
            <a:pPr lvl="2"/>
            <a:r>
              <a:rPr lang="zh-CN" altLang="en-US"/>
              <a:t>计算机网络</a:t>
            </a:r>
          </a:p>
          <a:p>
            <a:pPr lvl="2"/>
            <a:r>
              <a:rPr lang="zh-CN" altLang="en-US"/>
              <a:t>分布式系统</a:t>
            </a:r>
          </a:p>
          <a:p>
            <a:pPr lvl="2"/>
            <a:r>
              <a:rPr lang="zh-CN" altLang="en-US"/>
              <a:t>嵌入式系统</a:t>
            </a:r>
          </a:p>
          <a:p>
            <a:pPr lvl="2"/>
            <a:r>
              <a:rPr lang="zh-CN" altLang="en-US"/>
              <a:t>信息安全</a:t>
            </a:r>
          </a:p>
          <a:p>
            <a:endParaRPr lang="zh-CN" alt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多道批处理系统的优缺点</a:t>
            </a:r>
          </a:p>
        </p:txBody>
      </p:sp>
      <p:sp>
        <p:nvSpPr>
          <p:cNvPr id="37891" name="Rectangle 3"/>
          <p:cNvSpPr>
            <a:spLocks noGrp="1" noChangeArrowheads="1"/>
          </p:cNvSpPr>
          <p:nvPr>
            <p:ph type="body" idx="1"/>
          </p:nvPr>
        </p:nvSpPr>
        <p:spPr>
          <a:xfrm>
            <a:off x="541338" y="1484313"/>
            <a:ext cx="8156575" cy="4525962"/>
          </a:xfrm>
        </p:spPr>
        <p:txBody>
          <a:bodyPr/>
          <a:lstStyle/>
          <a:p>
            <a:pPr algn="just"/>
            <a:r>
              <a:rPr lang="zh-CN" altLang="en-US">
                <a:latin typeface="宋体" panose="02010600030101010101" pitchFamily="2" charset="-122"/>
              </a:rPr>
              <a:t>资源利用高</a:t>
            </a:r>
          </a:p>
          <a:p>
            <a:pPr algn="just"/>
            <a:r>
              <a:rPr lang="zh-CN" altLang="en-US">
                <a:latin typeface="宋体" panose="02010600030101010101" pitchFamily="2" charset="-122"/>
              </a:rPr>
              <a:t>系统吞吐量大</a:t>
            </a:r>
          </a:p>
          <a:p>
            <a:pPr algn="just"/>
            <a:endParaRPr lang="zh-CN" altLang="en-US">
              <a:latin typeface="宋体" panose="02010600030101010101" pitchFamily="2" charset="-122"/>
            </a:endParaRPr>
          </a:p>
          <a:p>
            <a:pPr algn="just"/>
            <a:r>
              <a:rPr lang="zh-CN" altLang="en-US">
                <a:latin typeface="宋体" panose="02010600030101010101" pitchFamily="2" charset="-122"/>
              </a:rPr>
              <a:t>无交互能力</a:t>
            </a:r>
          </a:p>
          <a:p>
            <a:pPr algn="just"/>
            <a:r>
              <a:rPr lang="zh-CN" altLang="en-US">
                <a:latin typeface="宋体" panose="02010600030101010101" pitchFamily="2" charset="-122"/>
              </a:rPr>
              <a:t>作业平均周转时间</a:t>
            </a:r>
            <a:r>
              <a:rPr lang="zh-CN" altLang="en-US" baseline="50000">
                <a:solidFill>
                  <a:srgbClr val="000099"/>
                </a:solidFill>
                <a:latin typeface="宋体" panose="02010600030101010101" pitchFamily="2" charset="-122"/>
              </a:rPr>
              <a:t>*</a:t>
            </a:r>
            <a:r>
              <a:rPr lang="zh-CN" altLang="en-US">
                <a:latin typeface="宋体" panose="02010600030101010101" pitchFamily="2" charset="-122"/>
              </a:rPr>
              <a:t>长</a:t>
            </a:r>
          </a:p>
        </p:txBody>
      </p:sp>
      <p:sp>
        <p:nvSpPr>
          <p:cNvPr id="37892" name="Rectangle 4"/>
          <p:cNvSpPr>
            <a:spLocks noChangeArrowheads="1"/>
          </p:cNvSpPr>
          <p:nvPr/>
        </p:nvSpPr>
        <p:spPr bwMode="auto">
          <a:xfrm>
            <a:off x="611188" y="4868863"/>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CADB25"/>
              </a:buClr>
              <a:buSzPct val="65000"/>
              <a:buFont typeface="Wingdings" panose="05000000000000000000" pitchFamily="2" charset="2"/>
              <a:buNone/>
            </a:pPr>
            <a:r>
              <a:rPr lang="zh-CN" altLang="zh-CN">
                <a:solidFill>
                  <a:srgbClr val="000099"/>
                </a:solidFill>
                <a:ea typeface="楷体_GB2312" pitchFamily="1" charset="-122"/>
              </a:rPr>
              <a:t>*作业的周转时间是指作业从进入系统开始，直至其完成并退出系统为止所经历的时间。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wipe(left)">
                                      <p:cBhvr>
                                        <p:cTn id="7" dur="10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3700">
                <a:solidFill>
                  <a:srgbClr val="800080"/>
                </a:solidFill>
              </a:rPr>
              <a:t>课堂练习：单道批处理</a:t>
            </a:r>
            <a:r>
              <a:rPr lang="en-US" altLang="zh-CN" sz="3700">
                <a:solidFill>
                  <a:srgbClr val="800080"/>
                </a:solidFill>
              </a:rPr>
              <a:t>VS</a:t>
            </a:r>
            <a:r>
              <a:rPr lang="zh-CN" altLang="zh-CN" sz="3700">
                <a:solidFill>
                  <a:srgbClr val="800080"/>
                </a:solidFill>
              </a:rPr>
              <a:t>多道批处理</a:t>
            </a:r>
          </a:p>
        </p:txBody>
      </p:sp>
      <p:sp>
        <p:nvSpPr>
          <p:cNvPr id="38915" name="Rectangle 3"/>
          <p:cNvSpPr>
            <a:spLocks noChangeArrowheads="1"/>
          </p:cNvSpPr>
          <p:nvPr/>
        </p:nvSpPr>
        <p:spPr bwMode="auto">
          <a:xfrm>
            <a:off x="6172200" y="3730625"/>
            <a:ext cx="228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200">
                <a:latin typeface="Times New Roman" panose="02020603050405020304" pitchFamily="18" charset="0"/>
              </a:rPr>
              <a:t>      </a:t>
            </a:r>
            <a:endParaRPr lang="zh-CN" altLang="zh-CN" sz="2400"/>
          </a:p>
        </p:txBody>
      </p:sp>
      <p:sp>
        <p:nvSpPr>
          <p:cNvPr id="38916" name="Line 4"/>
          <p:cNvSpPr>
            <a:spLocks noChangeShapeType="1"/>
          </p:cNvSpPr>
          <p:nvPr/>
        </p:nvSpPr>
        <p:spPr bwMode="auto">
          <a:xfrm>
            <a:off x="1752600" y="1606550"/>
            <a:ext cx="7620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7" name="Rectangle 5"/>
          <p:cNvSpPr>
            <a:spLocks noChangeArrowheads="1"/>
          </p:cNvSpPr>
          <p:nvPr/>
        </p:nvSpPr>
        <p:spPr bwMode="auto">
          <a:xfrm>
            <a:off x="1066800" y="1860550"/>
            <a:ext cx="15049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8" name="Rectangle 6"/>
          <p:cNvSpPr>
            <a:spLocks noChangeArrowheads="1"/>
          </p:cNvSpPr>
          <p:nvPr/>
        </p:nvSpPr>
        <p:spPr bwMode="auto">
          <a:xfrm>
            <a:off x="558800" y="1454150"/>
            <a:ext cx="4191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a:latin typeface="宋体" panose="02010600030101010101" pitchFamily="2" charset="-122"/>
              </a:rPr>
              <a:t>CPU</a:t>
            </a:r>
            <a:endParaRPr lang="en-US" altLang="zh-CN" sz="2400"/>
          </a:p>
        </p:txBody>
      </p:sp>
      <p:sp>
        <p:nvSpPr>
          <p:cNvPr id="38919" name="Rectangle 7"/>
          <p:cNvSpPr>
            <a:spLocks noChangeArrowheads="1"/>
          </p:cNvSpPr>
          <p:nvPr/>
        </p:nvSpPr>
        <p:spPr bwMode="auto">
          <a:xfrm>
            <a:off x="1466850" y="2260600"/>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sz="2400"/>
          </a:p>
        </p:txBody>
      </p:sp>
      <p:sp>
        <p:nvSpPr>
          <p:cNvPr id="38920" name="Rectangle 8"/>
          <p:cNvSpPr>
            <a:spLocks noChangeArrowheads="1"/>
          </p:cNvSpPr>
          <p:nvPr/>
        </p:nvSpPr>
        <p:spPr bwMode="auto">
          <a:xfrm>
            <a:off x="558800" y="1987550"/>
            <a:ext cx="1117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200">
                <a:latin typeface="宋体" panose="02010600030101010101" pitchFamily="2" charset="-122"/>
              </a:rPr>
              <a:t>输入设备</a:t>
            </a:r>
            <a:endParaRPr lang="zh-CN" altLang="zh-CN" sz="2400"/>
          </a:p>
        </p:txBody>
      </p:sp>
      <p:sp>
        <p:nvSpPr>
          <p:cNvPr id="38921" name="Rectangle 9"/>
          <p:cNvSpPr>
            <a:spLocks noChangeArrowheads="1"/>
          </p:cNvSpPr>
          <p:nvPr/>
        </p:nvSpPr>
        <p:spPr bwMode="auto">
          <a:xfrm>
            <a:off x="1466850" y="29940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sz="2400"/>
          </a:p>
        </p:txBody>
      </p:sp>
      <p:sp>
        <p:nvSpPr>
          <p:cNvPr id="38922" name="Rectangle 10"/>
          <p:cNvSpPr>
            <a:spLocks noChangeArrowheads="1"/>
          </p:cNvSpPr>
          <p:nvPr/>
        </p:nvSpPr>
        <p:spPr bwMode="auto">
          <a:xfrm>
            <a:off x="558800" y="2597150"/>
            <a:ext cx="1117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200">
                <a:latin typeface="宋体" panose="02010600030101010101" pitchFamily="2" charset="-122"/>
              </a:rPr>
              <a:t>输出设备</a:t>
            </a:r>
            <a:endParaRPr lang="zh-CN" altLang="zh-CN" sz="2400"/>
          </a:p>
        </p:txBody>
      </p:sp>
      <p:sp>
        <p:nvSpPr>
          <p:cNvPr id="38923" name="Rectangle 11"/>
          <p:cNvSpPr>
            <a:spLocks noChangeArrowheads="1"/>
          </p:cNvSpPr>
          <p:nvPr/>
        </p:nvSpPr>
        <p:spPr bwMode="auto">
          <a:xfrm>
            <a:off x="1466850" y="36798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sz="2400"/>
          </a:p>
        </p:txBody>
      </p:sp>
      <p:sp>
        <p:nvSpPr>
          <p:cNvPr id="38924" name="Rectangle 12"/>
          <p:cNvSpPr>
            <a:spLocks noChangeArrowheads="1"/>
          </p:cNvSpPr>
          <p:nvPr/>
        </p:nvSpPr>
        <p:spPr bwMode="auto">
          <a:xfrm>
            <a:off x="1466850" y="40227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sz="2400"/>
          </a:p>
        </p:txBody>
      </p:sp>
      <p:sp>
        <p:nvSpPr>
          <p:cNvPr id="38925" name="Rectangle 13"/>
          <p:cNvSpPr>
            <a:spLocks noChangeArrowheads="1"/>
          </p:cNvSpPr>
          <p:nvPr/>
        </p:nvSpPr>
        <p:spPr bwMode="auto">
          <a:xfrm>
            <a:off x="1466850" y="47085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sz="2400"/>
          </a:p>
        </p:txBody>
      </p:sp>
      <p:sp>
        <p:nvSpPr>
          <p:cNvPr id="38926" name="Rectangle 14"/>
          <p:cNvSpPr>
            <a:spLocks noChangeArrowheads="1"/>
          </p:cNvSpPr>
          <p:nvPr/>
        </p:nvSpPr>
        <p:spPr bwMode="auto">
          <a:xfrm>
            <a:off x="1466850" y="53943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sz="2400"/>
          </a:p>
        </p:txBody>
      </p:sp>
      <p:sp>
        <p:nvSpPr>
          <p:cNvPr id="38927" name="Line 15"/>
          <p:cNvSpPr>
            <a:spLocks noChangeShapeType="1"/>
          </p:cNvSpPr>
          <p:nvPr/>
        </p:nvSpPr>
        <p:spPr bwMode="auto">
          <a:xfrm flipV="1">
            <a:off x="3657600" y="1606550"/>
            <a:ext cx="11430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8" name="Rectangle 16"/>
          <p:cNvSpPr>
            <a:spLocks noChangeArrowheads="1"/>
          </p:cNvSpPr>
          <p:nvPr/>
        </p:nvSpPr>
        <p:spPr bwMode="auto">
          <a:xfrm>
            <a:off x="1990725" y="1301750"/>
            <a:ext cx="37433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29" name="Rectangle 17"/>
          <p:cNvSpPr>
            <a:spLocks noChangeArrowheads="1"/>
          </p:cNvSpPr>
          <p:nvPr/>
        </p:nvSpPr>
        <p:spPr bwMode="auto">
          <a:xfrm>
            <a:off x="2266950" y="1946275"/>
            <a:ext cx="4635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30" name="Line 18"/>
          <p:cNvSpPr>
            <a:spLocks noChangeShapeType="1"/>
          </p:cNvSpPr>
          <p:nvPr/>
        </p:nvSpPr>
        <p:spPr bwMode="auto">
          <a:xfrm>
            <a:off x="2514600" y="2216150"/>
            <a:ext cx="11430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Line 19"/>
          <p:cNvSpPr>
            <a:spLocks noChangeShapeType="1"/>
          </p:cNvSpPr>
          <p:nvPr/>
        </p:nvSpPr>
        <p:spPr bwMode="auto">
          <a:xfrm>
            <a:off x="6300788" y="2897188"/>
            <a:ext cx="11430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Line 20"/>
          <p:cNvSpPr>
            <a:spLocks noChangeShapeType="1"/>
          </p:cNvSpPr>
          <p:nvPr/>
        </p:nvSpPr>
        <p:spPr bwMode="auto">
          <a:xfrm>
            <a:off x="4800600" y="2825750"/>
            <a:ext cx="7620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Rectangle 21"/>
          <p:cNvSpPr>
            <a:spLocks noChangeArrowheads="1"/>
          </p:cNvSpPr>
          <p:nvPr/>
        </p:nvSpPr>
        <p:spPr bwMode="auto">
          <a:xfrm>
            <a:off x="4829175" y="1936750"/>
            <a:ext cx="5016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34" name="Line 22"/>
          <p:cNvSpPr>
            <a:spLocks noChangeShapeType="1"/>
          </p:cNvSpPr>
          <p:nvPr/>
        </p:nvSpPr>
        <p:spPr bwMode="auto">
          <a:xfrm>
            <a:off x="5580063" y="1651000"/>
            <a:ext cx="7620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Rectangle 23"/>
          <p:cNvSpPr>
            <a:spLocks noChangeArrowheads="1"/>
          </p:cNvSpPr>
          <p:nvPr/>
        </p:nvSpPr>
        <p:spPr bwMode="auto">
          <a:xfrm>
            <a:off x="2006600" y="16430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600">
                <a:solidFill>
                  <a:srgbClr val="9900CC"/>
                </a:solidFill>
                <a:latin typeface="宋体" panose="02010600030101010101" pitchFamily="2" charset="-122"/>
              </a:rPr>
              <a:t>10</a:t>
            </a:r>
            <a:endParaRPr lang="en-US" altLang="zh-CN" sz="1600">
              <a:solidFill>
                <a:srgbClr val="9900CC"/>
              </a:solidFill>
            </a:endParaRPr>
          </a:p>
        </p:txBody>
      </p:sp>
      <p:sp>
        <p:nvSpPr>
          <p:cNvPr id="38936" name="Rectangle 24"/>
          <p:cNvSpPr>
            <a:spLocks noChangeArrowheads="1"/>
          </p:cNvSpPr>
          <p:nvPr/>
        </p:nvSpPr>
        <p:spPr bwMode="auto">
          <a:xfrm>
            <a:off x="5795963" y="16287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600">
                <a:solidFill>
                  <a:srgbClr val="9900CC"/>
                </a:solidFill>
                <a:latin typeface="宋体" panose="02010600030101010101" pitchFamily="2" charset="-122"/>
              </a:rPr>
              <a:t>10</a:t>
            </a:r>
            <a:endParaRPr lang="en-US" altLang="zh-CN" sz="1600">
              <a:solidFill>
                <a:srgbClr val="9900CC"/>
              </a:solidFill>
            </a:endParaRPr>
          </a:p>
        </p:txBody>
      </p:sp>
      <p:sp>
        <p:nvSpPr>
          <p:cNvPr id="38937" name="Rectangle 25"/>
          <p:cNvSpPr>
            <a:spLocks noChangeArrowheads="1"/>
          </p:cNvSpPr>
          <p:nvPr/>
        </p:nvSpPr>
        <p:spPr bwMode="auto">
          <a:xfrm>
            <a:off x="4064000" y="16430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600">
                <a:solidFill>
                  <a:srgbClr val="9900CC"/>
                </a:solidFill>
                <a:latin typeface="宋体" panose="02010600030101010101" pitchFamily="2" charset="-122"/>
              </a:rPr>
              <a:t>15</a:t>
            </a:r>
            <a:endParaRPr lang="en-US" altLang="zh-CN" sz="1600">
              <a:solidFill>
                <a:srgbClr val="9900CC"/>
              </a:solidFill>
            </a:endParaRPr>
          </a:p>
        </p:txBody>
      </p:sp>
      <p:sp>
        <p:nvSpPr>
          <p:cNvPr id="38938" name="Rectangle 26"/>
          <p:cNvSpPr>
            <a:spLocks noChangeArrowheads="1"/>
          </p:cNvSpPr>
          <p:nvPr/>
        </p:nvSpPr>
        <p:spPr bwMode="auto">
          <a:xfrm>
            <a:off x="7721600" y="16430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600">
                <a:solidFill>
                  <a:srgbClr val="9900CC"/>
                </a:solidFill>
                <a:latin typeface="宋体" panose="02010600030101010101" pitchFamily="2" charset="-122"/>
              </a:rPr>
              <a:t>10</a:t>
            </a:r>
            <a:endParaRPr lang="en-US" altLang="zh-CN" sz="1600">
              <a:solidFill>
                <a:srgbClr val="9900CC"/>
              </a:solidFill>
            </a:endParaRPr>
          </a:p>
        </p:txBody>
      </p:sp>
      <p:sp>
        <p:nvSpPr>
          <p:cNvPr id="38939" name="Rectangle 27"/>
          <p:cNvSpPr>
            <a:spLocks noChangeArrowheads="1"/>
          </p:cNvSpPr>
          <p:nvPr/>
        </p:nvSpPr>
        <p:spPr bwMode="auto">
          <a:xfrm>
            <a:off x="2921000" y="2257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600">
                <a:solidFill>
                  <a:srgbClr val="9900CC"/>
                </a:solidFill>
                <a:latin typeface="宋体" panose="02010600030101010101" pitchFamily="2" charset="-122"/>
              </a:rPr>
              <a:t>15</a:t>
            </a:r>
            <a:endParaRPr lang="en-US" altLang="zh-CN" sz="1600">
              <a:solidFill>
                <a:srgbClr val="9900CC"/>
              </a:solidFill>
            </a:endParaRPr>
          </a:p>
        </p:txBody>
      </p:sp>
      <p:sp>
        <p:nvSpPr>
          <p:cNvPr id="38940" name="Rectangle 28"/>
          <p:cNvSpPr>
            <a:spLocks noChangeArrowheads="1"/>
          </p:cNvSpPr>
          <p:nvPr/>
        </p:nvSpPr>
        <p:spPr bwMode="auto">
          <a:xfrm>
            <a:off x="6807200" y="28622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600">
                <a:solidFill>
                  <a:srgbClr val="9900CC"/>
                </a:solidFill>
                <a:latin typeface="宋体" panose="02010600030101010101" pitchFamily="2" charset="-122"/>
              </a:rPr>
              <a:t>15</a:t>
            </a:r>
            <a:endParaRPr lang="en-US" altLang="zh-CN" sz="1600">
              <a:solidFill>
                <a:srgbClr val="9900CC"/>
              </a:solidFill>
            </a:endParaRPr>
          </a:p>
        </p:txBody>
      </p:sp>
      <p:sp>
        <p:nvSpPr>
          <p:cNvPr id="38941" name="Rectangle 29"/>
          <p:cNvSpPr>
            <a:spLocks noChangeArrowheads="1"/>
          </p:cNvSpPr>
          <p:nvPr/>
        </p:nvSpPr>
        <p:spPr bwMode="auto">
          <a:xfrm>
            <a:off x="5054600" y="28622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600">
                <a:solidFill>
                  <a:srgbClr val="9900CC"/>
                </a:solidFill>
                <a:latin typeface="宋体" panose="02010600030101010101" pitchFamily="2" charset="-122"/>
              </a:rPr>
              <a:t>10</a:t>
            </a:r>
            <a:endParaRPr lang="en-US" altLang="zh-CN" sz="1600">
              <a:solidFill>
                <a:srgbClr val="9900CC"/>
              </a:solidFill>
            </a:endParaRPr>
          </a:p>
        </p:txBody>
      </p:sp>
      <p:sp>
        <p:nvSpPr>
          <p:cNvPr id="38942" name="Rectangle 30"/>
          <p:cNvSpPr>
            <a:spLocks noChangeArrowheads="1"/>
          </p:cNvSpPr>
          <p:nvPr/>
        </p:nvSpPr>
        <p:spPr bwMode="auto">
          <a:xfrm>
            <a:off x="600075" y="4132263"/>
            <a:ext cx="4191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a:latin typeface="宋体" panose="02010600030101010101" pitchFamily="2" charset="-122"/>
              </a:rPr>
              <a:t>CPU</a:t>
            </a:r>
            <a:endParaRPr lang="en-US" altLang="zh-CN" sz="2400"/>
          </a:p>
        </p:txBody>
      </p:sp>
      <p:sp>
        <p:nvSpPr>
          <p:cNvPr id="38943" name="Rectangle 31"/>
          <p:cNvSpPr>
            <a:spLocks noChangeArrowheads="1"/>
          </p:cNvSpPr>
          <p:nvPr/>
        </p:nvSpPr>
        <p:spPr bwMode="auto">
          <a:xfrm>
            <a:off x="600075" y="4738688"/>
            <a:ext cx="1117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200">
                <a:latin typeface="宋体" panose="02010600030101010101" pitchFamily="2" charset="-122"/>
              </a:rPr>
              <a:t>输入设备</a:t>
            </a:r>
            <a:endParaRPr lang="zh-CN" altLang="zh-CN" sz="2400"/>
          </a:p>
        </p:txBody>
      </p:sp>
      <p:sp>
        <p:nvSpPr>
          <p:cNvPr id="38944" name="Rectangle 32"/>
          <p:cNvSpPr>
            <a:spLocks noChangeArrowheads="1"/>
          </p:cNvSpPr>
          <p:nvPr/>
        </p:nvSpPr>
        <p:spPr bwMode="auto">
          <a:xfrm>
            <a:off x="600075" y="5348288"/>
            <a:ext cx="1117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2200">
                <a:latin typeface="宋体" panose="02010600030101010101" pitchFamily="2" charset="-122"/>
              </a:rPr>
              <a:t>输出设备</a:t>
            </a:r>
            <a:endParaRPr lang="zh-CN" altLang="zh-CN" sz="2400"/>
          </a:p>
        </p:txBody>
      </p:sp>
      <p:sp>
        <p:nvSpPr>
          <p:cNvPr id="38945" name="Line 33"/>
          <p:cNvSpPr>
            <a:spLocks noChangeShapeType="1"/>
          </p:cNvSpPr>
          <p:nvPr/>
        </p:nvSpPr>
        <p:spPr bwMode="auto">
          <a:xfrm>
            <a:off x="2514600" y="1606550"/>
            <a:ext cx="0" cy="609600"/>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6" name="Line 34"/>
          <p:cNvSpPr>
            <a:spLocks noChangeShapeType="1"/>
          </p:cNvSpPr>
          <p:nvPr/>
        </p:nvSpPr>
        <p:spPr bwMode="auto">
          <a:xfrm>
            <a:off x="3657600" y="1606550"/>
            <a:ext cx="0" cy="609600"/>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7" name="Line 35"/>
          <p:cNvSpPr>
            <a:spLocks noChangeShapeType="1"/>
          </p:cNvSpPr>
          <p:nvPr/>
        </p:nvSpPr>
        <p:spPr bwMode="auto">
          <a:xfrm>
            <a:off x="4800600" y="1606550"/>
            <a:ext cx="0" cy="1219200"/>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8" name="Line 36"/>
          <p:cNvSpPr>
            <a:spLocks noChangeShapeType="1"/>
          </p:cNvSpPr>
          <p:nvPr/>
        </p:nvSpPr>
        <p:spPr bwMode="auto">
          <a:xfrm>
            <a:off x="5562600" y="1606550"/>
            <a:ext cx="0" cy="1219200"/>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9" name="Line 37"/>
          <p:cNvSpPr>
            <a:spLocks noChangeShapeType="1"/>
          </p:cNvSpPr>
          <p:nvPr/>
        </p:nvSpPr>
        <p:spPr bwMode="auto">
          <a:xfrm>
            <a:off x="7451725" y="1628775"/>
            <a:ext cx="7620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0" name="Line 38"/>
          <p:cNvSpPr>
            <a:spLocks noChangeShapeType="1"/>
          </p:cNvSpPr>
          <p:nvPr/>
        </p:nvSpPr>
        <p:spPr bwMode="auto">
          <a:xfrm>
            <a:off x="6324600" y="1606550"/>
            <a:ext cx="0" cy="1219200"/>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1" name="Line 39"/>
          <p:cNvSpPr>
            <a:spLocks noChangeShapeType="1"/>
          </p:cNvSpPr>
          <p:nvPr/>
        </p:nvSpPr>
        <p:spPr bwMode="auto">
          <a:xfrm>
            <a:off x="7467600" y="1606550"/>
            <a:ext cx="0" cy="1219200"/>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2" name="Line 40"/>
          <p:cNvSpPr>
            <a:spLocks noChangeShapeType="1"/>
          </p:cNvSpPr>
          <p:nvPr/>
        </p:nvSpPr>
        <p:spPr bwMode="auto">
          <a:xfrm>
            <a:off x="1438275" y="4191000"/>
            <a:ext cx="7620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3" name="Line 41"/>
          <p:cNvSpPr>
            <a:spLocks noChangeShapeType="1"/>
          </p:cNvSpPr>
          <p:nvPr/>
        </p:nvSpPr>
        <p:spPr bwMode="auto">
          <a:xfrm flipV="1">
            <a:off x="3343275" y="4191000"/>
            <a:ext cx="11430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4" name="Rectangle 42"/>
          <p:cNvSpPr>
            <a:spLocks noChangeArrowheads="1"/>
          </p:cNvSpPr>
          <p:nvPr/>
        </p:nvSpPr>
        <p:spPr bwMode="auto">
          <a:xfrm>
            <a:off x="1676400" y="3886200"/>
            <a:ext cx="37433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55" name="Rectangle 43"/>
          <p:cNvSpPr>
            <a:spLocks noChangeArrowheads="1"/>
          </p:cNvSpPr>
          <p:nvPr/>
        </p:nvSpPr>
        <p:spPr bwMode="auto">
          <a:xfrm>
            <a:off x="457200" y="3429000"/>
            <a:ext cx="533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tx2"/>
                </a:solidFill>
                <a:latin typeface="楷体_GB2312" pitchFamily="1" charset="-122"/>
                <a:ea typeface="楷体_GB2312" pitchFamily="1" charset="-122"/>
              </a:rPr>
              <a:t>CPU</a:t>
            </a:r>
            <a:r>
              <a:rPr lang="zh-CN" altLang="zh-CN" sz="2000">
                <a:solidFill>
                  <a:schemeClr val="tx2"/>
                </a:solidFill>
                <a:latin typeface="楷体_GB2312" pitchFamily="1" charset="-122"/>
                <a:ea typeface="楷体_GB2312" pitchFamily="1" charset="-122"/>
              </a:rPr>
              <a:t>利用率:？ 平均周转时间:？系统吞吐量:？ </a:t>
            </a:r>
            <a:endParaRPr lang="zh-CN" altLang="en-US" sz="2000">
              <a:solidFill>
                <a:schemeClr val="tx2"/>
              </a:solidFill>
              <a:latin typeface="楷体_GB2312" pitchFamily="1" charset="-122"/>
              <a:ea typeface="楷体_GB2312" pitchFamily="1" charset="-122"/>
            </a:endParaRPr>
          </a:p>
        </p:txBody>
      </p:sp>
      <p:sp>
        <p:nvSpPr>
          <p:cNvPr id="38956" name="Rectangle 44"/>
          <p:cNvSpPr>
            <a:spLocks noChangeArrowheads="1"/>
          </p:cNvSpPr>
          <p:nvPr/>
        </p:nvSpPr>
        <p:spPr bwMode="auto">
          <a:xfrm>
            <a:off x="1952625" y="4530725"/>
            <a:ext cx="4635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57" name="Line 45"/>
          <p:cNvSpPr>
            <a:spLocks noChangeShapeType="1"/>
          </p:cNvSpPr>
          <p:nvPr/>
        </p:nvSpPr>
        <p:spPr bwMode="auto">
          <a:xfrm>
            <a:off x="2200275" y="4800600"/>
            <a:ext cx="11430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8" name="Line 46"/>
          <p:cNvSpPr>
            <a:spLocks noChangeShapeType="1"/>
          </p:cNvSpPr>
          <p:nvPr/>
        </p:nvSpPr>
        <p:spPr bwMode="auto">
          <a:xfrm>
            <a:off x="2987675" y="5403850"/>
            <a:ext cx="11430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9" name="Line 47"/>
          <p:cNvSpPr>
            <a:spLocks noChangeShapeType="1"/>
          </p:cNvSpPr>
          <p:nvPr/>
        </p:nvSpPr>
        <p:spPr bwMode="auto">
          <a:xfrm>
            <a:off x="4486275" y="5410200"/>
            <a:ext cx="7620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0" name="Rectangle 48"/>
          <p:cNvSpPr>
            <a:spLocks noChangeArrowheads="1"/>
          </p:cNvSpPr>
          <p:nvPr/>
        </p:nvSpPr>
        <p:spPr bwMode="auto">
          <a:xfrm>
            <a:off x="2981325" y="5189538"/>
            <a:ext cx="4445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61" name="Rectangle 49"/>
          <p:cNvSpPr>
            <a:spLocks noChangeArrowheads="1"/>
          </p:cNvSpPr>
          <p:nvPr/>
        </p:nvSpPr>
        <p:spPr bwMode="auto">
          <a:xfrm>
            <a:off x="4514850" y="4521200"/>
            <a:ext cx="5016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62" name="Line 50"/>
          <p:cNvSpPr>
            <a:spLocks noChangeShapeType="1"/>
          </p:cNvSpPr>
          <p:nvPr/>
        </p:nvSpPr>
        <p:spPr bwMode="auto">
          <a:xfrm>
            <a:off x="2195513" y="4214813"/>
            <a:ext cx="7620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3" name="Rectangle 51"/>
          <p:cNvSpPr>
            <a:spLocks noChangeArrowheads="1"/>
          </p:cNvSpPr>
          <p:nvPr/>
        </p:nvSpPr>
        <p:spPr bwMode="auto">
          <a:xfrm>
            <a:off x="1701800" y="42513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600">
                <a:solidFill>
                  <a:srgbClr val="9900CC"/>
                </a:solidFill>
                <a:latin typeface="宋体" panose="02010600030101010101" pitchFamily="2" charset="-122"/>
              </a:rPr>
              <a:t>10</a:t>
            </a:r>
            <a:endParaRPr lang="en-US" altLang="zh-CN" sz="1600">
              <a:solidFill>
                <a:srgbClr val="9900CC"/>
              </a:solidFill>
            </a:endParaRPr>
          </a:p>
        </p:txBody>
      </p:sp>
      <p:sp>
        <p:nvSpPr>
          <p:cNvPr id="38964" name="Rectangle 52"/>
          <p:cNvSpPr>
            <a:spLocks noChangeArrowheads="1"/>
          </p:cNvSpPr>
          <p:nvPr/>
        </p:nvSpPr>
        <p:spPr bwMode="auto">
          <a:xfrm>
            <a:off x="2484438" y="42211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600">
                <a:solidFill>
                  <a:srgbClr val="9900CC"/>
                </a:solidFill>
                <a:latin typeface="宋体" panose="02010600030101010101" pitchFamily="2" charset="-122"/>
              </a:rPr>
              <a:t>10</a:t>
            </a:r>
            <a:endParaRPr lang="en-US" altLang="zh-CN" sz="1600">
              <a:solidFill>
                <a:srgbClr val="9900CC"/>
              </a:solidFill>
            </a:endParaRPr>
          </a:p>
        </p:txBody>
      </p:sp>
      <p:sp>
        <p:nvSpPr>
          <p:cNvPr id="38965" name="Rectangle 53"/>
          <p:cNvSpPr>
            <a:spLocks noChangeArrowheads="1"/>
          </p:cNvSpPr>
          <p:nvPr/>
        </p:nvSpPr>
        <p:spPr bwMode="auto">
          <a:xfrm>
            <a:off x="3683000" y="42513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600">
                <a:solidFill>
                  <a:srgbClr val="9900CC"/>
                </a:solidFill>
                <a:latin typeface="宋体" panose="02010600030101010101" pitchFamily="2" charset="-122"/>
              </a:rPr>
              <a:t>15</a:t>
            </a:r>
            <a:endParaRPr lang="en-US" altLang="zh-CN" sz="1600">
              <a:solidFill>
                <a:srgbClr val="9900CC"/>
              </a:solidFill>
            </a:endParaRPr>
          </a:p>
        </p:txBody>
      </p:sp>
      <p:sp>
        <p:nvSpPr>
          <p:cNvPr id="38966" name="Rectangle 54"/>
          <p:cNvSpPr>
            <a:spLocks noChangeArrowheads="1"/>
          </p:cNvSpPr>
          <p:nvPr/>
        </p:nvSpPr>
        <p:spPr bwMode="auto">
          <a:xfrm>
            <a:off x="4749800" y="42672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600">
                <a:solidFill>
                  <a:srgbClr val="9900CC"/>
                </a:solidFill>
                <a:latin typeface="宋体" panose="02010600030101010101" pitchFamily="2" charset="-122"/>
              </a:rPr>
              <a:t>10</a:t>
            </a:r>
            <a:endParaRPr lang="en-US" altLang="zh-CN" sz="1600">
              <a:solidFill>
                <a:srgbClr val="9900CC"/>
              </a:solidFill>
            </a:endParaRPr>
          </a:p>
        </p:txBody>
      </p:sp>
      <p:sp>
        <p:nvSpPr>
          <p:cNvPr id="38967" name="Rectangle 55"/>
          <p:cNvSpPr>
            <a:spLocks noChangeArrowheads="1"/>
          </p:cNvSpPr>
          <p:nvPr/>
        </p:nvSpPr>
        <p:spPr bwMode="auto">
          <a:xfrm>
            <a:off x="2587625" y="48609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600">
                <a:solidFill>
                  <a:srgbClr val="9900CC"/>
                </a:solidFill>
                <a:latin typeface="宋体" panose="02010600030101010101" pitchFamily="2" charset="-122"/>
              </a:rPr>
              <a:t>15</a:t>
            </a:r>
            <a:endParaRPr lang="en-US" altLang="zh-CN" sz="1600">
              <a:solidFill>
                <a:srgbClr val="9900CC"/>
              </a:solidFill>
            </a:endParaRPr>
          </a:p>
        </p:txBody>
      </p:sp>
      <p:sp>
        <p:nvSpPr>
          <p:cNvPr id="38968" name="Rectangle 56"/>
          <p:cNvSpPr>
            <a:spLocks noChangeArrowheads="1"/>
          </p:cNvSpPr>
          <p:nvPr/>
        </p:nvSpPr>
        <p:spPr bwMode="auto">
          <a:xfrm>
            <a:off x="3276600" y="54721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600">
                <a:solidFill>
                  <a:srgbClr val="9900CC"/>
                </a:solidFill>
                <a:latin typeface="宋体" panose="02010600030101010101" pitchFamily="2" charset="-122"/>
              </a:rPr>
              <a:t>15</a:t>
            </a:r>
            <a:endParaRPr lang="en-US" altLang="zh-CN" sz="1600">
              <a:solidFill>
                <a:srgbClr val="9900CC"/>
              </a:solidFill>
            </a:endParaRPr>
          </a:p>
        </p:txBody>
      </p:sp>
      <p:sp>
        <p:nvSpPr>
          <p:cNvPr id="38969" name="Rectangle 57"/>
          <p:cNvSpPr>
            <a:spLocks noChangeArrowheads="1"/>
          </p:cNvSpPr>
          <p:nvPr/>
        </p:nvSpPr>
        <p:spPr bwMode="auto">
          <a:xfrm>
            <a:off x="4673600" y="54721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600">
                <a:solidFill>
                  <a:srgbClr val="9900CC"/>
                </a:solidFill>
                <a:latin typeface="宋体" panose="02010600030101010101" pitchFamily="2" charset="-122"/>
              </a:rPr>
              <a:t>10</a:t>
            </a:r>
            <a:endParaRPr lang="en-US" altLang="zh-CN" sz="1600">
              <a:solidFill>
                <a:srgbClr val="9900CC"/>
              </a:solidFill>
            </a:endParaRPr>
          </a:p>
        </p:txBody>
      </p:sp>
      <p:sp>
        <p:nvSpPr>
          <p:cNvPr id="38970" name="Line 58"/>
          <p:cNvSpPr>
            <a:spLocks noChangeShapeType="1"/>
          </p:cNvSpPr>
          <p:nvPr/>
        </p:nvSpPr>
        <p:spPr bwMode="auto">
          <a:xfrm>
            <a:off x="2200275" y="4191000"/>
            <a:ext cx="0" cy="609600"/>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71" name="Line 59"/>
          <p:cNvSpPr>
            <a:spLocks noChangeShapeType="1"/>
          </p:cNvSpPr>
          <p:nvPr/>
        </p:nvSpPr>
        <p:spPr bwMode="auto">
          <a:xfrm>
            <a:off x="3343275" y="4191000"/>
            <a:ext cx="0" cy="609600"/>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72" name="Line 60"/>
          <p:cNvSpPr>
            <a:spLocks noChangeShapeType="1"/>
          </p:cNvSpPr>
          <p:nvPr/>
        </p:nvSpPr>
        <p:spPr bwMode="auto">
          <a:xfrm>
            <a:off x="4486275" y="4191000"/>
            <a:ext cx="0" cy="1219200"/>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73" name="Line 61"/>
          <p:cNvSpPr>
            <a:spLocks noChangeShapeType="1"/>
          </p:cNvSpPr>
          <p:nvPr/>
        </p:nvSpPr>
        <p:spPr bwMode="auto">
          <a:xfrm>
            <a:off x="5248275" y="4191000"/>
            <a:ext cx="0" cy="1219200"/>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74" name="Line 62"/>
          <p:cNvSpPr>
            <a:spLocks noChangeShapeType="1"/>
          </p:cNvSpPr>
          <p:nvPr/>
        </p:nvSpPr>
        <p:spPr bwMode="auto">
          <a:xfrm>
            <a:off x="4500563" y="4149725"/>
            <a:ext cx="7620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5" name="Line 63"/>
          <p:cNvSpPr>
            <a:spLocks noChangeShapeType="1"/>
          </p:cNvSpPr>
          <p:nvPr/>
        </p:nvSpPr>
        <p:spPr bwMode="auto">
          <a:xfrm>
            <a:off x="2962275" y="4191000"/>
            <a:ext cx="0" cy="1219200"/>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76" name="Line 64"/>
          <p:cNvSpPr>
            <a:spLocks noChangeShapeType="1"/>
          </p:cNvSpPr>
          <p:nvPr/>
        </p:nvSpPr>
        <p:spPr bwMode="auto">
          <a:xfrm flipV="1">
            <a:off x="4105275" y="5418138"/>
            <a:ext cx="381000" cy="0"/>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77" name="Rectangle 65"/>
          <p:cNvSpPr>
            <a:spLocks noChangeArrowheads="1"/>
          </p:cNvSpPr>
          <p:nvPr/>
        </p:nvSpPr>
        <p:spPr bwMode="auto">
          <a:xfrm>
            <a:off x="457200" y="5943600"/>
            <a:ext cx="533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tx2"/>
                </a:solidFill>
                <a:latin typeface="楷体_GB2312" pitchFamily="1" charset="-122"/>
                <a:ea typeface="楷体_GB2312" pitchFamily="1" charset="-122"/>
              </a:rPr>
              <a:t>CPU</a:t>
            </a:r>
            <a:r>
              <a:rPr lang="zh-CN" altLang="zh-CN" sz="2000">
                <a:solidFill>
                  <a:schemeClr val="tx2"/>
                </a:solidFill>
                <a:latin typeface="楷体_GB2312" pitchFamily="1" charset="-122"/>
                <a:ea typeface="楷体_GB2312" pitchFamily="1" charset="-122"/>
              </a:rPr>
              <a:t>利用率:？ 平均周转时间:？系统吞吐量:？</a:t>
            </a:r>
            <a:r>
              <a:rPr lang="zh-CN" altLang="en-US" sz="2000">
                <a:solidFill>
                  <a:schemeClr val="tx2"/>
                </a:solidFill>
                <a:latin typeface="楷体_GB2312" pitchFamily="1" charset="-122"/>
                <a:ea typeface="楷体_GB2312" pitchFamily="1" charset="-122"/>
              </a:rPr>
              <a:t> </a:t>
            </a:r>
            <a:endParaRPr lang="zh-CN" altLang="en-US" sz="2400">
              <a:solidFill>
                <a:schemeClr val="tx2"/>
              </a:solidFill>
            </a:endParaRPr>
          </a:p>
        </p:txBody>
      </p:sp>
      <p:sp>
        <p:nvSpPr>
          <p:cNvPr id="38978" name="Rectangle 66"/>
          <p:cNvSpPr>
            <a:spLocks noChangeArrowheads="1"/>
          </p:cNvSpPr>
          <p:nvPr/>
        </p:nvSpPr>
        <p:spPr bwMode="auto">
          <a:xfrm>
            <a:off x="457200" y="3429000"/>
            <a:ext cx="8686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000">
                <a:solidFill>
                  <a:schemeClr val="tx2"/>
                </a:solidFill>
                <a:latin typeface="楷体_GB2312" pitchFamily="1" charset="-122"/>
                <a:ea typeface="楷体_GB2312" pitchFamily="1" charset="-122"/>
              </a:rPr>
              <a:t>CPU</a:t>
            </a:r>
            <a:r>
              <a:rPr lang="zh-CN" altLang="zh-CN" sz="2000">
                <a:solidFill>
                  <a:schemeClr val="tx2"/>
                </a:solidFill>
                <a:latin typeface="楷体_GB2312" pitchFamily="1" charset="-122"/>
                <a:ea typeface="楷体_GB2312" pitchFamily="1" charset="-122"/>
              </a:rPr>
              <a:t>利用率:</a:t>
            </a:r>
            <a:r>
              <a:rPr lang="zh-CN" altLang="zh-CN" sz="1400">
                <a:latin typeface="Arial" panose="020B0604020202020204" pitchFamily="34" charset="0"/>
              </a:rPr>
              <a:t>(10+15+10+10)/85=53％ </a:t>
            </a:r>
            <a:r>
              <a:rPr lang="zh-CN" altLang="zh-CN" sz="2000">
                <a:solidFill>
                  <a:schemeClr val="tx2"/>
                </a:solidFill>
                <a:latin typeface="楷体_GB2312" pitchFamily="1" charset="-122"/>
                <a:ea typeface="楷体_GB2312" pitchFamily="1" charset="-122"/>
              </a:rPr>
              <a:t>平均周转时间:</a:t>
            </a:r>
            <a:r>
              <a:rPr lang="zh-CN" altLang="zh-CN" sz="1400">
                <a:latin typeface="Arial" panose="020B0604020202020204" pitchFamily="34" charset="0"/>
              </a:rPr>
              <a:t>(50+35)/2=42.5</a:t>
            </a:r>
            <a:r>
              <a:rPr lang="zh-CN" altLang="zh-CN" sz="1200">
                <a:latin typeface="Arial" panose="020B0604020202020204" pitchFamily="34" charset="0"/>
              </a:rPr>
              <a:t>  </a:t>
            </a:r>
            <a:r>
              <a:rPr lang="zh-CN" altLang="zh-CN" sz="2000">
                <a:solidFill>
                  <a:schemeClr val="tx2"/>
                </a:solidFill>
                <a:latin typeface="楷体_GB2312" pitchFamily="1" charset="-122"/>
                <a:ea typeface="楷体_GB2312" pitchFamily="1" charset="-122"/>
              </a:rPr>
              <a:t>系统吞吐量:</a:t>
            </a:r>
            <a:r>
              <a:rPr lang="zh-CN" altLang="zh-CN" sz="1400">
                <a:latin typeface="Arial" panose="020B0604020202020204" pitchFamily="34" charset="0"/>
              </a:rPr>
              <a:t>2/85=0.0235</a:t>
            </a:r>
            <a:endParaRPr lang="en-US" altLang="zh-CN" sz="1400">
              <a:solidFill>
                <a:schemeClr val="tx2"/>
              </a:solidFill>
              <a:latin typeface="楷体_GB2312" pitchFamily="1" charset="-122"/>
              <a:ea typeface="楷体_GB2312" pitchFamily="1" charset="-122"/>
            </a:endParaRPr>
          </a:p>
        </p:txBody>
      </p:sp>
      <p:sp>
        <p:nvSpPr>
          <p:cNvPr id="38979" name="Rectangle 67"/>
          <p:cNvSpPr>
            <a:spLocks noChangeArrowheads="1"/>
          </p:cNvSpPr>
          <p:nvPr/>
        </p:nvSpPr>
        <p:spPr bwMode="auto">
          <a:xfrm>
            <a:off x="457200" y="5943600"/>
            <a:ext cx="8686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000">
                <a:solidFill>
                  <a:schemeClr val="tx2"/>
                </a:solidFill>
                <a:latin typeface="楷体_GB2312" pitchFamily="1" charset="-122"/>
                <a:ea typeface="楷体_GB2312" pitchFamily="1" charset="-122"/>
              </a:rPr>
              <a:t>CPU</a:t>
            </a:r>
            <a:r>
              <a:rPr lang="zh-CN" altLang="zh-CN" sz="2000">
                <a:solidFill>
                  <a:schemeClr val="tx2"/>
                </a:solidFill>
                <a:latin typeface="楷体_GB2312" pitchFamily="1" charset="-122"/>
                <a:ea typeface="楷体_GB2312" pitchFamily="1" charset="-122"/>
              </a:rPr>
              <a:t>利用率:</a:t>
            </a:r>
            <a:r>
              <a:rPr lang="zh-CN" altLang="zh-CN" sz="1400">
                <a:latin typeface="Arial" panose="020B0604020202020204" pitchFamily="34" charset="0"/>
              </a:rPr>
              <a:t>(10+15+10+10)/50=90％ </a:t>
            </a:r>
            <a:r>
              <a:rPr lang="zh-CN" altLang="zh-CN" sz="2000">
                <a:solidFill>
                  <a:schemeClr val="tx2"/>
                </a:solidFill>
                <a:latin typeface="楷体_GB2312" pitchFamily="1" charset="-122"/>
                <a:ea typeface="楷体_GB2312" pitchFamily="1" charset="-122"/>
              </a:rPr>
              <a:t>平均周转时间:</a:t>
            </a:r>
            <a:r>
              <a:rPr lang="zh-CN" altLang="zh-CN" sz="1400">
                <a:latin typeface="Arial" panose="020B0604020202020204" pitchFamily="34" charset="0"/>
              </a:rPr>
              <a:t>(50+40)/2=45</a:t>
            </a:r>
            <a:r>
              <a:rPr lang="zh-CN" altLang="zh-CN" sz="1200">
                <a:latin typeface="Arial" panose="020B0604020202020204" pitchFamily="34" charset="0"/>
              </a:rPr>
              <a:t>  </a:t>
            </a:r>
            <a:r>
              <a:rPr lang="zh-CN" altLang="zh-CN" sz="2000">
                <a:solidFill>
                  <a:schemeClr val="tx2"/>
                </a:solidFill>
                <a:latin typeface="楷体_GB2312" pitchFamily="1" charset="-122"/>
                <a:ea typeface="楷体_GB2312" pitchFamily="1" charset="-122"/>
              </a:rPr>
              <a:t>系统吞吐量:</a:t>
            </a:r>
            <a:r>
              <a:rPr lang="zh-CN" altLang="zh-CN" sz="1400">
                <a:latin typeface="Arial" panose="020B0604020202020204" pitchFamily="34" charset="0"/>
              </a:rPr>
              <a:t>2/50=0.04</a:t>
            </a:r>
            <a:endParaRPr lang="en-US" altLang="zh-CN" sz="1400">
              <a:solidFill>
                <a:schemeClr val="tx2"/>
              </a:solidFill>
              <a:latin typeface="楷体_GB2312" pitchFamily="1" charset="-122"/>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78"/>
                                        </p:tgtEl>
                                        <p:attrNameLst>
                                          <p:attrName>style.visibility</p:attrName>
                                        </p:attrNameLst>
                                      </p:cBhvr>
                                      <p:to>
                                        <p:strVal val="visible"/>
                                      </p:to>
                                    </p:set>
                                    <p:animEffect transition="in" filter="wipe(left)">
                                      <p:cBhvr>
                                        <p:cTn id="7" dur="500"/>
                                        <p:tgtEl>
                                          <p:spTgt spid="38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8979"/>
                                        </p:tgtEl>
                                        <p:attrNameLst>
                                          <p:attrName>style.visibility</p:attrName>
                                        </p:attrNameLst>
                                      </p:cBhvr>
                                      <p:to>
                                        <p:strVal val="visible"/>
                                      </p:to>
                                    </p:set>
                                    <p:animEffect transition="in" filter="box(out)">
                                      <p:cBhvr>
                                        <p:cTn id="12" dur="500"/>
                                        <p:tgtEl>
                                          <p:spTgt spid="38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78" grpId="0" animBg="1" autoUpdateAnimBg="0"/>
      <p:bldP spid="38979"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多道批处理系统需要解决的问题</a:t>
            </a:r>
          </a:p>
        </p:txBody>
      </p:sp>
      <p:sp>
        <p:nvSpPr>
          <p:cNvPr id="40963" name="Rectangle 3"/>
          <p:cNvSpPr>
            <a:spLocks noGrp="1" noChangeArrowheads="1"/>
          </p:cNvSpPr>
          <p:nvPr>
            <p:ph type="body" idx="1"/>
          </p:nvPr>
        </p:nvSpPr>
        <p:spPr>
          <a:xfrm>
            <a:off x="468313" y="1557338"/>
            <a:ext cx="8497887" cy="4114800"/>
          </a:xfrm>
        </p:spPr>
        <p:txBody>
          <a:bodyPr/>
          <a:lstStyle/>
          <a:p>
            <a:pPr algn="just"/>
            <a:r>
              <a:rPr lang="zh-CN" altLang="zh-CN"/>
              <a:t>处理机管理：</a:t>
            </a:r>
            <a:r>
              <a:rPr lang="zh-CN" altLang="zh-CN" sz="2900">
                <a:solidFill>
                  <a:srgbClr val="9900CC"/>
                </a:solidFill>
              </a:rPr>
              <a:t>如何分配回收处理机</a:t>
            </a:r>
          </a:p>
          <a:p>
            <a:pPr algn="just"/>
            <a:r>
              <a:rPr lang="zh-CN" altLang="zh-CN"/>
              <a:t>内存管理：</a:t>
            </a:r>
            <a:r>
              <a:rPr lang="zh-CN" altLang="zh-CN" sz="2900">
                <a:solidFill>
                  <a:srgbClr val="9900CC"/>
                </a:solidFill>
              </a:rPr>
              <a:t>内存分配回收，信息保护</a:t>
            </a:r>
          </a:p>
          <a:p>
            <a:pPr algn="just"/>
            <a:r>
              <a:rPr lang="zh-CN" altLang="zh-CN"/>
              <a:t>设备管理：</a:t>
            </a:r>
            <a:r>
              <a:rPr lang="zh-CN" altLang="zh-CN" sz="2900">
                <a:solidFill>
                  <a:srgbClr val="9900CC"/>
                </a:solidFill>
              </a:rPr>
              <a:t>设备分配回收、缓冲管理</a:t>
            </a:r>
          </a:p>
          <a:p>
            <a:pPr algn="just"/>
            <a:r>
              <a:rPr lang="zh-CN" altLang="zh-CN"/>
              <a:t>文件管理：</a:t>
            </a:r>
            <a:r>
              <a:rPr lang="zh-CN" altLang="zh-CN" sz="2900">
                <a:solidFill>
                  <a:srgbClr val="9900CC"/>
                </a:solidFill>
              </a:rPr>
              <a:t>文件存储、共享保护及检索</a:t>
            </a:r>
          </a:p>
          <a:p>
            <a:pPr algn="just"/>
            <a:r>
              <a:rPr lang="zh-CN" altLang="zh-CN"/>
              <a:t>作业管理：</a:t>
            </a:r>
            <a:r>
              <a:rPr lang="zh-CN" altLang="zh-CN" sz="2900">
                <a:solidFill>
                  <a:srgbClr val="9900CC"/>
                </a:solidFill>
              </a:rPr>
              <a:t>作业合理搭配（如</a:t>
            </a:r>
            <a:r>
              <a:rPr lang="en-US" altLang="zh-CN" sz="2900">
                <a:solidFill>
                  <a:srgbClr val="9900CC"/>
                </a:solidFill>
              </a:rPr>
              <a:t>CPU</a:t>
            </a:r>
            <a:r>
              <a:rPr lang="zh-CN" altLang="zh-CN" sz="2900">
                <a:solidFill>
                  <a:srgbClr val="9900CC"/>
                </a:solidFill>
              </a:rPr>
              <a:t>型与</a:t>
            </a:r>
            <a:r>
              <a:rPr lang="en-US" altLang="zh-CN" sz="2900">
                <a:solidFill>
                  <a:srgbClr val="9900CC"/>
                </a:solidFill>
              </a:rPr>
              <a:t>I/O</a:t>
            </a:r>
            <a:r>
              <a:rPr lang="zh-CN" altLang="zh-CN" sz="2900">
                <a:solidFill>
                  <a:srgbClr val="9900CC"/>
                </a:solidFill>
              </a:rPr>
              <a:t>型）</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操作系统的定义</a:t>
            </a:r>
          </a:p>
        </p:txBody>
      </p:sp>
      <p:sp>
        <p:nvSpPr>
          <p:cNvPr id="200707" name="Rectangle 3"/>
          <p:cNvSpPr>
            <a:spLocks noGrp="1"/>
          </p:cNvSpPr>
          <p:nvPr>
            <p:ph type="body" idx="1"/>
          </p:nvPr>
        </p:nvSpPr>
        <p:spPr/>
        <p:txBody>
          <a:bodyPr/>
          <a:lstStyle/>
          <a:p>
            <a:r>
              <a:rPr lang="zh-CN" altLang="en-US"/>
              <a:t>一组控制和管理计算机硬件和软件资源、合理地对各类作业进行调度，以及方便用户的程序的集合。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操作系统的定义（说明）</a:t>
            </a:r>
          </a:p>
        </p:txBody>
      </p:sp>
      <p:sp>
        <p:nvSpPr>
          <p:cNvPr id="201731" name="Rectangle 3"/>
          <p:cNvSpPr>
            <a:spLocks noGrp="1"/>
          </p:cNvSpPr>
          <p:nvPr>
            <p:ph type="body" idx="1"/>
          </p:nvPr>
        </p:nvSpPr>
        <p:spPr/>
        <p:txBody>
          <a:bodyPr/>
          <a:lstStyle/>
          <a:p>
            <a:r>
              <a:rPr lang="zh-CN" altLang="en-US"/>
              <a:t>操作系统是软件，是系统软件，是由一整套程序组成。</a:t>
            </a:r>
          </a:p>
          <a:p>
            <a:r>
              <a:rPr lang="zh-CN" altLang="en-US"/>
              <a:t>基本职能：控制和管理系统内各种资源，有效地组织多道程序地运行。</a:t>
            </a:r>
          </a:p>
          <a:p>
            <a:r>
              <a:rPr lang="zh-CN" altLang="en-US"/>
              <a:t>提供众多服务，方便用户使用，扩充硬件功能。</a:t>
            </a:r>
          </a:p>
          <a:p>
            <a:r>
              <a:rPr lang="zh-CN" altLang="en-US"/>
              <a:t>操作系统的地位：其他软件的支撑环境。</a:t>
            </a:r>
          </a:p>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1.2.4 </a:t>
            </a:r>
            <a:r>
              <a:rPr lang="zh-CN" altLang="zh-CN"/>
              <a:t>分时系统</a:t>
            </a:r>
          </a:p>
        </p:txBody>
      </p:sp>
      <p:sp>
        <p:nvSpPr>
          <p:cNvPr id="43011" name="Rectangle 3"/>
          <p:cNvSpPr>
            <a:spLocks noGrp="1" noChangeArrowheads="1"/>
          </p:cNvSpPr>
          <p:nvPr>
            <p:ph type="body" idx="1"/>
          </p:nvPr>
        </p:nvSpPr>
        <p:spPr>
          <a:xfrm>
            <a:off x="541338" y="1484313"/>
            <a:ext cx="8156575" cy="4525962"/>
          </a:xfrm>
        </p:spPr>
        <p:txBody>
          <a:bodyPr/>
          <a:lstStyle/>
          <a:p>
            <a:pPr algn="just"/>
            <a:r>
              <a:rPr lang="zh-CN" altLang="zh-CN">
                <a:latin typeface="宋体" panose="02010600030101010101" pitchFamily="2" charset="-122"/>
              </a:rPr>
              <a:t>推动分时系统</a:t>
            </a:r>
            <a:r>
              <a:rPr lang="en-US" altLang="zh-CN">
                <a:latin typeface="宋体" panose="02010600030101010101" pitchFamily="2" charset="-122"/>
              </a:rPr>
              <a:t>(Time Sharing System)</a:t>
            </a:r>
            <a:r>
              <a:rPr lang="zh-CN" altLang="zh-CN">
                <a:latin typeface="宋体" panose="02010600030101010101" pitchFamily="2" charset="-122"/>
              </a:rPr>
              <a:t>发展的主要动力是</a:t>
            </a:r>
            <a:r>
              <a:rPr lang="zh-CN" altLang="zh-CN">
                <a:solidFill>
                  <a:srgbClr val="000099"/>
                </a:solidFill>
                <a:latin typeface="宋体" panose="02010600030101010101" pitchFamily="2" charset="-122"/>
              </a:rPr>
              <a:t>用户需求</a:t>
            </a:r>
            <a:r>
              <a:rPr lang="zh-CN" altLang="zh-CN">
                <a:latin typeface="宋体" panose="02010600030101010101" pitchFamily="2" charset="-122"/>
              </a:rPr>
              <a:t>，即：</a:t>
            </a:r>
          </a:p>
          <a:p>
            <a:pPr lvl="1" algn="just"/>
            <a:endParaRPr lang="zh-CN" altLang="zh-CN">
              <a:latin typeface="宋体" panose="02010600030101010101" pitchFamily="2" charset="-122"/>
            </a:endParaRPr>
          </a:p>
          <a:p>
            <a:pPr lvl="1" algn="just">
              <a:spcAft>
                <a:spcPct val="25000"/>
              </a:spcAft>
            </a:pPr>
            <a:r>
              <a:rPr lang="zh-CN" altLang="zh-CN">
                <a:latin typeface="宋体" panose="02010600030101010101" pitchFamily="2" charset="-122"/>
              </a:rPr>
              <a:t>人机交互：控制程序运行</a:t>
            </a:r>
          </a:p>
          <a:p>
            <a:pPr lvl="1" algn="just">
              <a:spcAft>
                <a:spcPct val="25000"/>
              </a:spcAft>
            </a:pPr>
            <a:r>
              <a:rPr lang="zh-CN" altLang="zh-CN">
                <a:latin typeface="宋体" panose="02010600030101010101" pitchFamily="2" charset="-122"/>
              </a:rPr>
              <a:t>共享主机：机器昂贵，多人使用较经济</a:t>
            </a:r>
          </a:p>
          <a:p>
            <a:pPr lvl="1" algn="just">
              <a:spcAft>
                <a:spcPct val="25000"/>
              </a:spcAft>
            </a:pPr>
            <a:r>
              <a:rPr lang="zh-CN" altLang="zh-CN">
                <a:latin typeface="宋体" panose="02010600030101010101" pitchFamily="2" charset="-122"/>
              </a:rPr>
              <a:t>方便用户上机： 可以通过终端提交作业</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分时技术</a:t>
            </a:r>
          </a:p>
        </p:txBody>
      </p:sp>
      <p:sp>
        <p:nvSpPr>
          <p:cNvPr id="152579" name="Rectangle 3"/>
          <p:cNvSpPr>
            <a:spLocks noGrp="1"/>
          </p:cNvSpPr>
          <p:nvPr>
            <p:ph type="body" idx="1"/>
          </p:nvPr>
        </p:nvSpPr>
        <p:spPr/>
        <p:txBody>
          <a:bodyPr/>
          <a:lstStyle/>
          <a:p>
            <a:pPr>
              <a:lnSpc>
                <a:spcPct val="110000"/>
              </a:lnSpc>
              <a:spcAft>
                <a:spcPct val="25000"/>
              </a:spcAft>
            </a:pPr>
            <a:r>
              <a:rPr lang="zh-CN" altLang="en-US"/>
              <a:t>所谓分时技术就是把处理机的运行时间分成很短的时间片，按时间片</a:t>
            </a:r>
            <a:r>
              <a:rPr lang="zh-CN" altLang="en-US">
                <a:solidFill>
                  <a:srgbClr val="000099"/>
                </a:solidFill>
              </a:rPr>
              <a:t>轮流</a:t>
            </a:r>
            <a:r>
              <a:rPr lang="zh-CN" altLang="en-US"/>
              <a:t>把处理机分配给各联机作业使用。若某个作业在分配给它的时间片内不能完成其计算，则该作业暂停运行，把处理机让给另一个作业使用，等待下一轮时再继续其运行。 </a:t>
            </a:r>
          </a:p>
          <a:p>
            <a:pPr>
              <a:lnSpc>
                <a:spcPct val="110000"/>
              </a:lnSpc>
              <a:spcAft>
                <a:spcPct val="25000"/>
              </a:spcAft>
            </a:pP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分时操作系统</a:t>
            </a:r>
          </a:p>
        </p:txBody>
      </p:sp>
      <p:sp>
        <p:nvSpPr>
          <p:cNvPr id="153603" name="Rectangle 3"/>
          <p:cNvSpPr>
            <a:spLocks noGrp="1"/>
          </p:cNvSpPr>
          <p:nvPr>
            <p:ph type="body" idx="1"/>
          </p:nvPr>
        </p:nvSpPr>
        <p:spPr/>
        <p:txBody>
          <a:bodyPr/>
          <a:lstStyle/>
          <a:p>
            <a:r>
              <a:rPr lang="zh-CN" altLang="en-US" sz="2800"/>
              <a:t>在操作系统中采用分时技术就形成了分时操作系统。</a:t>
            </a:r>
          </a:p>
          <a:p>
            <a:r>
              <a:rPr lang="zh-CN" altLang="en-US" sz="2800"/>
              <a:t>在分时操作系统中，一台主机和许多终端连接，同时允许多个用户共享主机中的资源，每个用户在各自的终端上以问答方式控制程序运行，系统把</a:t>
            </a:r>
            <a:r>
              <a:rPr lang="en-US" altLang="zh-CN" sz="2800"/>
              <a:t>CPU</a:t>
            </a:r>
            <a:r>
              <a:rPr lang="zh-CN" altLang="en-US" sz="2800"/>
              <a:t>的时间划分成时间片，轮流分配给各个联机终端用户。</a:t>
            </a:r>
          </a:p>
          <a:p>
            <a:r>
              <a:rPr lang="zh-CN" altLang="en-US" sz="2800"/>
              <a:t>实质上，分时系统是多道程序的一个变种，不同之处在于每个用户都有一台联机终端。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674688" y="1595438"/>
            <a:ext cx="7799387" cy="4244975"/>
          </a:xfrm>
        </p:spPr>
        <p:txBody>
          <a:bodyPr/>
          <a:lstStyle/>
          <a:p>
            <a:pPr algn="just"/>
            <a:r>
              <a:rPr lang="zh-CN" altLang="en-US" b="1">
                <a:solidFill>
                  <a:srgbClr val="9900CC"/>
                </a:solidFill>
              </a:rPr>
              <a:t>多路性</a:t>
            </a:r>
            <a:r>
              <a:rPr lang="zh-CN" altLang="en-US" b="1"/>
              <a:t>：</a:t>
            </a:r>
            <a:r>
              <a:rPr lang="zh-CN" altLang="en-US" sz="2900"/>
              <a:t>一台计算机与若干台终端相连接，终端上的这些用户可以同时使用计算机。</a:t>
            </a:r>
          </a:p>
          <a:p>
            <a:pPr algn="just"/>
            <a:r>
              <a:rPr lang="zh-CN" altLang="en-US" b="1">
                <a:solidFill>
                  <a:srgbClr val="9900CC"/>
                </a:solidFill>
              </a:rPr>
              <a:t>交互性</a:t>
            </a:r>
            <a:r>
              <a:rPr lang="zh-CN" altLang="en-US" b="1"/>
              <a:t>：</a:t>
            </a:r>
            <a:r>
              <a:rPr lang="zh-CN" altLang="en-US" sz="2900"/>
              <a:t>用户通过终端采用人机会话的方式直接控制程序运行，同程序进行交互。</a:t>
            </a:r>
          </a:p>
          <a:p>
            <a:pPr algn="just"/>
            <a:r>
              <a:rPr lang="zh-CN" altLang="en-US" b="1">
                <a:solidFill>
                  <a:srgbClr val="9900CC"/>
                </a:solidFill>
              </a:rPr>
              <a:t>独立性</a:t>
            </a:r>
            <a:r>
              <a:rPr lang="zh-CN" altLang="en-US" b="1"/>
              <a:t>：</a:t>
            </a:r>
            <a:r>
              <a:rPr lang="zh-CN" altLang="en-US" sz="2900"/>
              <a:t>用户彼此之间都感觉不到别人也在使用这台计算机，好像只有自己独占计算机一样。</a:t>
            </a:r>
          </a:p>
          <a:p>
            <a:pPr algn="just"/>
            <a:r>
              <a:rPr lang="zh-CN" altLang="en-US" b="1">
                <a:solidFill>
                  <a:srgbClr val="9900CC"/>
                </a:solidFill>
              </a:rPr>
              <a:t>及时性</a:t>
            </a:r>
            <a:r>
              <a:rPr lang="zh-CN" altLang="en-US" b="1"/>
              <a:t>：</a:t>
            </a:r>
            <a:r>
              <a:rPr lang="zh-CN" altLang="en-US" sz="2900"/>
              <a:t>用户请求能在很短时间内获得响应。</a:t>
            </a:r>
          </a:p>
        </p:txBody>
      </p:sp>
      <p:sp>
        <p:nvSpPr>
          <p:cNvPr id="47109" name="Rectang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分时操作系统的特征</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1.2.5 </a:t>
            </a:r>
            <a:r>
              <a:rPr lang="zh-CN" altLang="zh-CN"/>
              <a:t>实时系统</a:t>
            </a:r>
          </a:p>
        </p:txBody>
      </p:sp>
      <p:sp>
        <p:nvSpPr>
          <p:cNvPr id="48131" name="Rectangle 3"/>
          <p:cNvSpPr>
            <a:spLocks noGrp="1" noChangeArrowheads="1"/>
          </p:cNvSpPr>
          <p:nvPr>
            <p:ph type="body" idx="1"/>
          </p:nvPr>
        </p:nvSpPr>
        <p:spPr/>
        <p:txBody>
          <a:bodyPr/>
          <a:lstStyle/>
          <a:p>
            <a:pPr algn="just"/>
            <a:r>
              <a:rPr lang="zh-CN" altLang="zh-CN"/>
              <a:t>随着计算机的应用范围日益扩大，多道批处理操作系统和分时操作系统难以满足实时控制和实时信息处理领域的需要。</a:t>
            </a:r>
          </a:p>
          <a:p>
            <a:pPr algn="just"/>
            <a:endParaRPr lang="zh-CN" altLang="zh-CN"/>
          </a:p>
          <a:p>
            <a:pPr algn="just"/>
            <a:r>
              <a:rPr lang="zh-CN" altLang="zh-CN" u="sng"/>
              <a:t>实时系统</a:t>
            </a:r>
            <a:r>
              <a:rPr lang="en-US" altLang="zh-CN"/>
              <a:t>(Real Time System)</a:t>
            </a:r>
            <a:r>
              <a:rPr lang="zh-CN" altLang="zh-CN"/>
              <a:t>是指系统能及时响应外部事件的请求，在规定的时间范围内完成对该事件的处理，并控制实时任务协调一致地运行。</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课程概述（续）</a:t>
            </a:r>
          </a:p>
        </p:txBody>
      </p:sp>
      <p:sp>
        <p:nvSpPr>
          <p:cNvPr id="132099" name="Rectangle 3"/>
          <p:cNvSpPr>
            <a:spLocks noGrp="1"/>
          </p:cNvSpPr>
          <p:nvPr>
            <p:ph type="body" idx="1"/>
          </p:nvPr>
        </p:nvSpPr>
        <p:spPr/>
        <p:txBody>
          <a:bodyPr/>
          <a:lstStyle/>
          <a:p>
            <a:pPr>
              <a:lnSpc>
                <a:spcPct val="90000"/>
              </a:lnSpc>
            </a:pPr>
            <a:r>
              <a:rPr lang="zh-CN" altLang="en-US"/>
              <a:t>操作系统课程介绍的内容</a:t>
            </a:r>
          </a:p>
          <a:p>
            <a:pPr lvl="1">
              <a:lnSpc>
                <a:spcPct val="90000"/>
              </a:lnSpc>
            </a:pPr>
            <a:r>
              <a:rPr lang="zh-CN" altLang="en-US"/>
              <a:t>不是如何使用操作系统，而是操作系统的内部机制</a:t>
            </a:r>
          </a:p>
          <a:p>
            <a:pPr>
              <a:lnSpc>
                <a:spcPct val="90000"/>
              </a:lnSpc>
            </a:pPr>
            <a:r>
              <a:rPr lang="zh-CN" altLang="en-US"/>
              <a:t>先修课程和知识</a:t>
            </a:r>
          </a:p>
          <a:p>
            <a:pPr lvl="1">
              <a:lnSpc>
                <a:spcPct val="90000"/>
              </a:lnSpc>
            </a:pPr>
            <a:r>
              <a:rPr lang="zh-CN" altLang="en-US"/>
              <a:t>计算机组成原理、高级程序设计语言、数据结构</a:t>
            </a:r>
          </a:p>
          <a:p>
            <a:pPr>
              <a:lnSpc>
                <a:spcPct val="90000"/>
              </a:lnSpc>
            </a:pPr>
            <a:r>
              <a:rPr lang="zh-CN" altLang="en-US"/>
              <a:t>课程考试方式及成绩计算</a:t>
            </a:r>
          </a:p>
          <a:p>
            <a:pPr lvl="1">
              <a:lnSpc>
                <a:spcPct val="90000"/>
              </a:lnSpc>
            </a:pPr>
            <a:r>
              <a:rPr lang="zh-CN" altLang="en-US"/>
              <a:t>平时成绩</a:t>
            </a:r>
            <a:r>
              <a:rPr lang="en-US" altLang="zh-CN"/>
              <a:t>(</a:t>
            </a:r>
            <a:r>
              <a:rPr lang="zh-CN" altLang="en-US"/>
              <a:t>作业、考勤及实验报告</a:t>
            </a:r>
            <a:r>
              <a:rPr lang="en-US" altLang="zh-CN"/>
              <a:t>)</a:t>
            </a:r>
          </a:p>
          <a:p>
            <a:pPr lvl="1">
              <a:lnSpc>
                <a:spcPct val="90000"/>
              </a:lnSpc>
            </a:pPr>
            <a:r>
              <a:rPr lang="zh-CN" altLang="en-US"/>
              <a:t>期末考试成绩</a:t>
            </a:r>
          </a:p>
          <a:p>
            <a:pPr lvl="1">
              <a:lnSpc>
                <a:spcPct val="90000"/>
              </a:lnSpc>
            </a:pP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实时系统的应用需求</a:t>
            </a:r>
          </a:p>
        </p:txBody>
      </p:sp>
      <p:sp>
        <p:nvSpPr>
          <p:cNvPr id="155651" name="Rectangle 3"/>
          <p:cNvSpPr>
            <a:spLocks noGrp="1"/>
          </p:cNvSpPr>
          <p:nvPr>
            <p:ph type="body" idx="1"/>
          </p:nvPr>
        </p:nvSpPr>
        <p:spPr/>
        <p:txBody>
          <a:bodyPr/>
          <a:lstStyle/>
          <a:p>
            <a:r>
              <a:rPr lang="zh-CN" altLang="en-US" b="1">
                <a:solidFill>
                  <a:srgbClr val="000099"/>
                </a:solidFill>
              </a:rPr>
              <a:t>实时控制</a:t>
            </a:r>
            <a:r>
              <a:rPr lang="zh-CN" altLang="en-US"/>
              <a:t>：指以计算机为中心的生产过程控制系统。</a:t>
            </a:r>
          </a:p>
          <a:p>
            <a:pPr lvl="1"/>
            <a:r>
              <a:rPr lang="zh-CN" altLang="en-US"/>
              <a:t>如：火箭发射、导弹制导、啤酒发酵</a:t>
            </a:r>
          </a:p>
          <a:p>
            <a:r>
              <a:rPr lang="zh-CN" altLang="en-US" b="1">
                <a:solidFill>
                  <a:srgbClr val="000099"/>
                </a:solidFill>
              </a:rPr>
              <a:t>实时信息处理</a:t>
            </a:r>
            <a:r>
              <a:rPr lang="zh-CN" altLang="en-US"/>
              <a:t>：要求对信息进行实时处理的系统。</a:t>
            </a:r>
          </a:p>
          <a:p>
            <a:pPr lvl="1"/>
            <a:r>
              <a:rPr lang="zh-CN" altLang="en-US"/>
              <a:t>如：售票系统，银行业务系统，</a:t>
            </a:r>
            <a:r>
              <a:rPr lang="en-US" altLang="zh-CN"/>
              <a:t>OLTP</a:t>
            </a:r>
            <a:r>
              <a:rPr lang="zh-CN" altLang="en-US"/>
              <a:t>系统</a:t>
            </a:r>
          </a:p>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实时任务分类</a:t>
            </a:r>
          </a:p>
        </p:txBody>
      </p:sp>
      <p:sp>
        <p:nvSpPr>
          <p:cNvPr id="156675" name="Rectangle 3"/>
          <p:cNvSpPr>
            <a:spLocks noGrp="1"/>
          </p:cNvSpPr>
          <p:nvPr>
            <p:ph type="body" idx="1"/>
          </p:nvPr>
        </p:nvSpPr>
        <p:spPr/>
        <p:txBody>
          <a:bodyPr/>
          <a:lstStyle/>
          <a:p>
            <a:r>
              <a:rPr lang="zh-CN" altLang="en-US"/>
              <a:t>按任务执行时是否呈现周期性来划分</a:t>
            </a:r>
            <a:r>
              <a:rPr lang="en-US" altLang="zh-CN"/>
              <a:t>:</a:t>
            </a:r>
          </a:p>
          <a:p>
            <a:pPr lvl="1"/>
            <a:r>
              <a:rPr lang="zh-CN" altLang="en-US"/>
              <a:t>周期性实时任务 </a:t>
            </a:r>
          </a:p>
          <a:p>
            <a:pPr lvl="1"/>
            <a:r>
              <a:rPr lang="zh-CN" altLang="en-US"/>
              <a:t>非周期性实时任务</a:t>
            </a:r>
          </a:p>
          <a:p>
            <a:endParaRPr lang="zh-CN" altLang="en-US"/>
          </a:p>
          <a:p>
            <a:r>
              <a:rPr lang="zh-CN" altLang="en-US"/>
              <a:t>根据对截止时间的要求来划分</a:t>
            </a:r>
            <a:r>
              <a:rPr lang="en-US" altLang="zh-CN"/>
              <a:t>:</a:t>
            </a:r>
          </a:p>
          <a:p>
            <a:pPr lvl="1"/>
            <a:r>
              <a:rPr lang="zh-CN" altLang="en-US"/>
              <a:t>硬实时任务</a:t>
            </a:r>
          </a:p>
          <a:p>
            <a:pPr lvl="1"/>
            <a:r>
              <a:rPr lang="zh-CN" altLang="en-US"/>
              <a:t>软实时任务</a:t>
            </a:r>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实时系统的特征</a:t>
            </a:r>
          </a:p>
        </p:txBody>
      </p:sp>
      <p:sp>
        <p:nvSpPr>
          <p:cNvPr id="157699" name="Rectangle 3"/>
          <p:cNvSpPr>
            <a:spLocks noGrp="1"/>
          </p:cNvSpPr>
          <p:nvPr>
            <p:ph type="body" idx="1"/>
          </p:nvPr>
        </p:nvSpPr>
        <p:spPr/>
        <p:txBody>
          <a:bodyPr/>
          <a:lstStyle/>
          <a:p>
            <a:pPr>
              <a:lnSpc>
                <a:spcPct val="120000"/>
              </a:lnSpc>
            </a:pPr>
            <a:r>
              <a:rPr lang="zh-CN" altLang="en-US"/>
              <a:t>多路性：允许对多路信息进行处理。</a:t>
            </a:r>
          </a:p>
          <a:p>
            <a:pPr>
              <a:lnSpc>
                <a:spcPct val="120000"/>
              </a:lnSpc>
            </a:pPr>
            <a:r>
              <a:rPr lang="zh-CN" altLang="en-US"/>
              <a:t>独立性：每个控制对象与系统独立交互。</a:t>
            </a:r>
          </a:p>
          <a:p>
            <a:pPr>
              <a:lnSpc>
                <a:spcPct val="120000"/>
              </a:lnSpc>
            </a:pPr>
            <a:r>
              <a:rPr lang="zh-CN" altLang="en-US"/>
              <a:t>及时性：响应时间由控制对象决定。</a:t>
            </a:r>
          </a:p>
          <a:p>
            <a:pPr>
              <a:lnSpc>
                <a:spcPct val="120000"/>
              </a:lnSpc>
            </a:pPr>
            <a:r>
              <a:rPr lang="zh-CN" altLang="en-US"/>
              <a:t>交互性：交互性不强。</a:t>
            </a:r>
          </a:p>
          <a:p>
            <a:pPr>
              <a:lnSpc>
                <a:spcPct val="120000"/>
              </a:lnSpc>
            </a:pPr>
            <a:r>
              <a:rPr lang="zh-CN" altLang="en-US"/>
              <a:t>可靠性：高可靠性。</a:t>
            </a:r>
          </a:p>
          <a:p>
            <a:pPr>
              <a:lnSpc>
                <a:spcPct val="120000"/>
              </a:lnSpc>
            </a:pP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1.2.6 </a:t>
            </a:r>
            <a:r>
              <a:rPr lang="zh-CN" altLang="zh-CN"/>
              <a:t>微机操作系统的发展</a:t>
            </a:r>
            <a:endParaRPr lang="zh-CN" altLang="en-US"/>
          </a:p>
        </p:txBody>
      </p:sp>
      <p:sp>
        <p:nvSpPr>
          <p:cNvPr id="53251" name="Rectangle 3"/>
          <p:cNvSpPr>
            <a:spLocks noGrp="1" noChangeArrowheads="1"/>
          </p:cNvSpPr>
          <p:nvPr>
            <p:ph type="body" idx="1"/>
          </p:nvPr>
        </p:nvSpPr>
        <p:spPr/>
        <p:txBody>
          <a:bodyPr/>
          <a:lstStyle/>
          <a:p>
            <a:r>
              <a:rPr lang="zh-CN" altLang="zh-CN"/>
              <a:t>单用户单任务操作系统</a:t>
            </a:r>
          </a:p>
          <a:p>
            <a:pPr lvl="1"/>
            <a:r>
              <a:rPr lang="zh-CN" altLang="zh-CN">
                <a:solidFill>
                  <a:srgbClr val="000099"/>
                </a:solidFill>
              </a:rPr>
              <a:t>只允许一个用户上机，且只允许运行一个用户程序。</a:t>
            </a:r>
            <a:endParaRPr lang="zh-CN" altLang="en-US">
              <a:solidFill>
                <a:srgbClr val="000099"/>
              </a:solidFill>
            </a:endParaRPr>
          </a:p>
          <a:p>
            <a:r>
              <a:rPr lang="zh-CN" altLang="zh-CN"/>
              <a:t>单用户多任务操作系统</a:t>
            </a:r>
          </a:p>
          <a:p>
            <a:pPr lvl="1"/>
            <a:r>
              <a:rPr lang="zh-CN" altLang="zh-CN">
                <a:solidFill>
                  <a:srgbClr val="000099"/>
                </a:solidFill>
              </a:rPr>
              <a:t>只允许一个用户上机，但允许用户运行多个程序。</a:t>
            </a:r>
            <a:endParaRPr lang="zh-CN" altLang="en-US">
              <a:solidFill>
                <a:srgbClr val="000099"/>
              </a:solidFill>
            </a:endParaRPr>
          </a:p>
          <a:p>
            <a:r>
              <a:rPr lang="zh-CN" altLang="zh-CN"/>
              <a:t>多用户多任务操作系统</a:t>
            </a:r>
          </a:p>
          <a:p>
            <a:pPr lvl="1"/>
            <a:r>
              <a:rPr lang="zh-CN" altLang="zh-CN">
                <a:solidFill>
                  <a:srgbClr val="000099"/>
                </a:solidFill>
              </a:rPr>
              <a:t>允许多个用户通过各自的终端使用一台机器，允许每个用户运行多个程序。</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p:txBody>
          <a:bodyPr/>
          <a:lstStyle/>
          <a:p>
            <a:r>
              <a:rPr lang="zh-CN" altLang="zh-CN"/>
              <a:t>1.1 </a:t>
            </a:r>
            <a:r>
              <a:rPr lang="en-US" altLang="zh-CN"/>
              <a:t> </a:t>
            </a:r>
            <a:r>
              <a:rPr lang="zh-CN" altLang="zh-CN"/>
              <a:t>操作系统的目标和作用</a:t>
            </a:r>
          </a:p>
          <a:p>
            <a:r>
              <a:rPr lang="en-US" altLang="zh-CN"/>
              <a:t>1.2  </a:t>
            </a:r>
            <a:r>
              <a:rPr lang="zh-CN" altLang="zh-CN"/>
              <a:t>操作系统的发展过程</a:t>
            </a:r>
          </a:p>
          <a:p>
            <a:r>
              <a:rPr lang="zh-CN" altLang="zh-CN">
                <a:solidFill>
                  <a:srgbClr val="000099"/>
                </a:solidFill>
              </a:rPr>
              <a:t>1.3 </a:t>
            </a:r>
            <a:r>
              <a:rPr lang="en-US" altLang="zh-CN">
                <a:solidFill>
                  <a:srgbClr val="000099"/>
                </a:solidFill>
              </a:rPr>
              <a:t> </a:t>
            </a:r>
            <a:r>
              <a:rPr lang="zh-CN" altLang="zh-CN">
                <a:solidFill>
                  <a:srgbClr val="000099"/>
                </a:solidFill>
              </a:rPr>
              <a:t>操作系统的基本特征</a:t>
            </a:r>
          </a:p>
          <a:p>
            <a:r>
              <a:rPr lang="zh-CN" altLang="zh-CN"/>
              <a:t>1.</a:t>
            </a:r>
            <a:r>
              <a:rPr lang="en-US" altLang="zh-CN"/>
              <a:t>4  </a:t>
            </a:r>
            <a:r>
              <a:rPr lang="zh-CN" altLang="zh-CN"/>
              <a:t>操作系统的主要功能</a:t>
            </a:r>
          </a:p>
          <a:p>
            <a:r>
              <a:rPr lang="zh-CN" altLang="zh-CN"/>
              <a:t>1.</a:t>
            </a:r>
            <a:r>
              <a:rPr lang="en-US" altLang="zh-CN"/>
              <a:t>5  </a:t>
            </a:r>
            <a:r>
              <a:rPr lang="zh-CN" altLang="zh-CN"/>
              <a:t>操作系统结构设计</a:t>
            </a:r>
          </a:p>
        </p:txBody>
      </p:sp>
      <p:sp>
        <p:nvSpPr>
          <p:cNvPr id="151555" name="Rectang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a:t>
            </a:r>
            <a:r>
              <a:rPr lang="en-US" altLang="zh-CN"/>
              <a:t>1</a:t>
            </a:r>
            <a:r>
              <a:rPr lang="zh-CN" altLang="en-US"/>
              <a:t>章 操作系统引论</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操作系统的基本特征</a:t>
            </a:r>
          </a:p>
        </p:txBody>
      </p:sp>
      <p:sp>
        <p:nvSpPr>
          <p:cNvPr id="158723" name="Rectangle 3"/>
          <p:cNvSpPr>
            <a:spLocks noGrp="1"/>
          </p:cNvSpPr>
          <p:nvPr>
            <p:ph type="body" idx="1"/>
          </p:nvPr>
        </p:nvSpPr>
        <p:spPr/>
        <p:txBody>
          <a:bodyPr/>
          <a:lstStyle/>
          <a:p>
            <a:r>
              <a:rPr lang="zh-CN" altLang="en-US"/>
              <a:t>并发（</a:t>
            </a:r>
            <a:r>
              <a:rPr lang="en-US" altLang="zh-CN"/>
              <a:t>concurrence</a:t>
            </a:r>
            <a:r>
              <a:rPr lang="zh-CN" altLang="en-US"/>
              <a:t>）</a:t>
            </a:r>
          </a:p>
          <a:p>
            <a:r>
              <a:rPr lang="zh-CN" altLang="en-US"/>
              <a:t>共享（</a:t>
            </a:r>
            <a:r>
              <a:rPr lang="en-US" altLang="zh-CN"/>
              <a:t>sharing</a:t>
            </a:r>
            <a:r>
              <a:rPr lang="zh-CN" altLang="en-US"/>
              <a:t>）</a:t>
            </a:r>
          </a:p>
          <a:p>
            <a:r>
              <a:rPr lang="zh-CN" altLang="en-US"/>
              <a:t>虚拟（</a:t>
            </a:r>
            <a:r>
              <a:rPr lang="en-US" altLang="zh-CN"/>
              <a:t>virtual</a:t>
            </a:r>
            <a:r>
              <a:rPr lang="zh-CN" altLang="en-US"/>
              <a:t>）</a:t>
            </a:r>
          </a:p>
          <a:p>
            <a:r>
              <a:rPr lang="zh-CN" altLang="en-US"/>
              <a:t>不确定（</a:t>
            </a:r>
            <a:r>
              <a:rPr lang="en-US" altLang="zh-CN"/>
              <a:t>nondeterministic</a:t>
            </a:r>
            <a:r>
              <a:rPr lang="zh-CN" altLang="en-US"/>
              <a:t>）</a:t>
            </a:r>
          </a:p>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1.3.1 </a:t>
            </a:r>
            <a:r>
              <a:rPr lang="zh-CN" altLang="en-US"/>
              <a:t>并发</a:t>
            </a:r>
          </a:p>
        </p:txBody>
      </p:sp>
      <p:sp>
        <p:nvSpPr>
          <p:cNvPr id="159747" name="Rectangle 3"/>
          <p:cNvSpPr>
            <a:spLocks noGrp="1"/>
          </p:cNvSpPr>
          <p:nvPr>
            <p:ph type="body" idx="1"/>
          </p:nvPr>
        </p:nvSpPr>
        <p:spPr/>
        <p:txBody>
          <a:bodyPr/>
          <a:lstStyle/>
          <a:p>
            <a:r>
              <a:rPr lang="zh-CN" altLang="en-US" b="1" u="sng">
                <a:solidFill>
                  <a:srgbClr val="000099"/>
                </a:solidFill>
              </a:rPr>
              <a:t>并发</a:t>
            </a:r>
            <a:r>
              <a:rPr lang="zh-CN" altLang="en-US"/>
              <a:t>：是指两个或多个事件在同一时间间隔内发生。</a:t>
            </a:r>
          </a:p>
          <a:p>
            <a:r>
              <a:rPr lang="zh-CN" altLang="en-US"/>
              <a:t>在多道程序环境下，并发是指宏观上一段时间内有多道程序在同时运行，但在单处理机系统中，微观上这些程序是交替执行的。</a:t>
            </a:r>
          </a:p>
          <a:p>
            <a:r>
              <a:rPr lang="zh-CN" altLang="en-US"/>
              <a:t>程序是静态实体，不能并发执行；为了使多个程序并发执行，引入了</a:t>
            </a:r>
            <a:r>
              <a:rPr lang="zh-CN" altLang="en-US" b="1" u="sng">
                <a:solidFill>
                  <a:srgbClr val="000099"/>
                </a:solidFill>
              </a:rPr>
              <a:t>进程</a:t>
            </a:r>
            <a:r>
              <a:rPr lang="zh-CN" altLang="en-US"/>
              <a:t>。为了进一步提高系统的并发性，引入了</a:t>
            </a:r>
            <a:r>
              <a:rPr lang="zh-CN" altLang="en-US" b="1" u="sng">
                <a:solidFill>
                  <a:srgbClr val="000099"/>
                </a:solidFill>
              </a:rPr>
              <a:t>线程</a:t>
            </a:r>
            <a:r>
              <a:rPr lang="zh-CN" altLang="en-US"/>
              <a:t>。</a:t>
            </a:r>
          </a:p>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区分并发和并行</a:t>
            </a:r>
          </a:p>
        </p:txBody>
      </p:sp>
      <p:sp>
        <p:nvSpPr>
          <p:cNvPr id="160771" name="Rectangle 3"/>
          <p:cNvSpPr>
            <a:spLocks noGrp="1"/>
          </p:cNvSpPr>
          <p:nvPr>
            <p:ph type="body" idx="1"/>
          </p:nvPr>
        </p:nvSpPr>
        <p:spPr/>
        <p:txBody>
          <a:bodyPr/>
          <a:lstStyle/>
          <a:p>
            <a:r>
              <a:rPr lang="zh-CN" altLang="en-US" b="1">
                <a:solidFill>
                  <a:srgbClr val="000099"/>
                </a:solidFill>
              </a:rPr>
              <a:t>并发</a:t>
            </a:r>
            <a:r>
              <a:rPr lang="zh-CN" altLang="en-US"/>
              <a:t>是指两个或多个事件在同一时间间隔内发生。</a:t>
            </a:r>
          </a:p>
          <a:p>
            <a:endParaRPr lang="zh-CN" altLang="en-US"/>
          </a:p>
          <a:p>
            <a:r>
              <a:rPr lang="zh-CN" altLang="en-US" b="1">
                <a:solidFill>
                  <a:srgbClr val="000099"/>
                </a:solidFill>
              </a:rPr>
              <a:t>并行</a:t>
            </a:r>
            <a:r>
              <a:rPr lang="zh-CN" altLang="en-US"/>
              <a:t>是指两个或多个事件在同一时刻发生。</a:t>
            </a:r>
          </a:p>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1.3.2</a:t>
            </a:r>
            <a:r>
              <a:rPr lang="zh-CN" altLang="zh-CN"/>
              <a:t> 共享</a:t>
            </a:r>
          </a:p>
        </p:txBody>
      </p:sp>
      <p:sp>
        <p:nvSpPr>
          <p:cNvPr id="58371" name="Rectangle 3"/>
          <p:cNvSpPr>
            <a:spLocks noGrp="1" noChangeArrowheads="1"/>
          </p:cNvSpPr>
          <p:nvPr>
            <p:ph type="body" idx="1"/>
          </p:nvPr>
        </p:nvSpPr>
        <p:spPr/>
        <p:txBody>
          <a:bodyPr/>
          <a:lstStyle/>
          <a:p>
            <a:pPr algn="just"/>
            <a:r>
              <a:rPr lang="zh-CN" altLang="zh-CN">
                <a:latin typeface="宋体" panose="02010600030101010101" pitchFamily="2" charset="-122"/>
              </a:rPr>
              <a:t>共享是指系统中的资源可供多个并发执行的进程共同使用。</a:t>
            </a:r>
          </a:p>
          <a:p>
            <a:pPr algn="just"/>
            <a:r>
              <a:rPr lang="zh-CN" altLang="zh-CN">
                <a:latin typeface="宋体" panose="02010600030101010101" pitchFamily="2" charset="-122"/>
              </a:rPr>
              <a:t>有两种资源共享方式：</a:t>
            </a:r>
          </a:p>
          <a:p>
            <a:pPr lvl="1" algn="just"/>
            <a:r>
              <a:rPr lang="zh-CN" altLang="zh-CN">
                <a:latin typeface="宋体" panose="02010600030101010101" pitchFamily="2" charset="-122"/>
              </a:rPr>
              <a:t>互斥共享：“一段时间”只允许一个进程访问</a:t>
            </a:r>
          </a:p>
          <a:p>
            <a:pPr lvl="1" algn="just"/>
            <a:r>
              <a:rPr lang="zh-CN" altLang="zh-CN">
                <a:latin typeface="宋体" panose="02010600030101010101" pitchFamily="2" charset="-122"/>
              </a:rPr>
              <a:t>同时访问：“一段时间”允许多个进程同时访问</a:t>
            </a:r>
            <a:r>
              <a:rPr lang="zh-CN" altLang="zh-CN">
                <a:latin typeface="黑体" panose="02010609060101010101" pitchFamily="49" charset="-122"/>
                <a:ea typeface="黑体" panose="02010609060101010101" pitchFamily="49" charset="-122"/>
              </a:rPr>
              <a:t> </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操作系统的两个最基本的特征</a:t>
            </a:r>
          </a:p>
        </p:txBody>
      </p:sp>
      <p:sp>
        <p:nvSpPr>
          <p:cNvPr id="161795" name="Rectangle 3"/>
          <p:cNvSpPr>
            <a:spLocks noGrp="1"/>
          </p:cNvSpPr>
          <p:nvPr>
            <p:ph type="body" idx="1"/>
          </p:nvPr>
        </p:nvSpPr>
        <p:spPr/>
        <p:txBody>
          <a:bodyPr/>
          <a:lstStyle/>
          <a:p>
            <a:r>
              <a:rPr lang="zh-CN" altLang="en-US"/>
              <a:t>并发和共享是操作系统的两个最基本特征，二者之间互为存在条件。</a:t>
            </a:r>
          </a:p>
          <a:p>
            <a:pPr lvl="1"/>
            <a:r>
              <a:rPr lang="zh-CN" altLang="en-US"/>
              <a:t>一方面，资源的共享是以程序的并发执行为条件的，若系统不允许程序的并发执行，自然不存在资源共享问题；</a:t>
            </a:r>
          </a:p>
          <a:p>
            <a:pPr lvl="1"/>
            <a:r>
              <a:rPr lang="zh-CN" altLang="en-US"/>
              <a:t>另一方面，若系统不能对资源共享实施有效的管理，也必将影响到程序的并发执行，甚至根本无法并发执行。</a:t>
            </a: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课程概述（续）</a:t>
            </a:r>
          </a:p>
        </p:txBody>
      </p:sp>
      <p:sp>
        <p:nvSpPr>
          <p:cNvPr id="133123" name="Rectangle 3"/>
          <p:cNvSpPr>
            <a:spLocks noGrp="1"/>
          </p:cNvSpPr>
          <p:nvPr>
            <p:ph type="body" idx="1"/>
          </p:nvPr>
        </p:nvSpPr>
        <p:spPr/>
        <p:txBody>
          <a:bodyPr/>
          <a:lstStyle/>
          <a:p>
            <a:r>
              <a:rPr lang="zh-CN" altLang="en-US"/>
              <a:t>教材</a:t>
            </a:r>
          </a:p>
          <a:p>
            <a:pPr lvl="1"/>
            <a:r>
              <a:rPr lang="zh-CN" altLang="en-US"/>
              <a:t>汤小丹等，</a:t>
            </a:r>
            <a:r>
              <a:rPr lang="en-US" altLang="zh-CN"/>
              <a:t>《</a:t>
            </a:r>
            <a:r>
              <a:rPr lang="zh-CN" altLang="en-US"/>
              <a:t>计算机操作系统</a:t>
            </a:r>
            <a:r>
              <a:rPr lang="en-US" altLang="zh-CN"/>
              <a:t>》</a:t>
            </a:r>
            <a:r>
              <a:rPr lang="zh-CN" altLang="en-US"/>
              <a:t>第</a:t>
            </a:r>
            <a:r>
              <a:rPr lang="en-US" altLang="zh-CN"/>
              <a:t>3</a:t>
            </a:r>
            <a:r>
              <a:rPr lang="zh-CN" altLang="en-US"/>
              <a:t>版</a:t>
            </a:r>
            <a:r>
              <a:rPr lang="en-US" altLang="zh-CN"/>
              <a:t>,</a:t>
            </a:r>
            <a:r>
              <a:rPr lang="zh-CN" altLang="en-US"/>
              <a:t>西安电子科技大学出版社（</a:t>
            </a:r>
            <a:r>
              <a:rPr lang="en-US" altLang="zh-CN"/>
              <a:t>2008</a:t>
            </a:r>
            <a:r>
              <a:rPr lang="zh-CN" altLang="en-US"/>
              <a:t>年）</a:t>
            </a:r>
          </a:p>
          <a:p>
            <a:r>
              <a:rPr lang="zh-CN" altLang="en-US"/>
              <a:t>参考书目（中文）</a:t>
            </a:r>
          </a:p>
          <a:p>
            <a:pPr lvl="1"/>
            <a:r>
              <a:rPr lang="zh-CN" altLang="en-US"/>
              <a:t>庞丽萍，</a:t>
            </a:r>
            <a:r>
              <a:rPr lang="en-US" altLang="zh-CN"/>
              <a:t>《</a:t>
            </a:r>
            <a:r>
              <a:rPr lang="zh-CN" altLang="en-US"/>
              <a:t>计算机操作系统</a:t>
            </a:r>
            <a:r>
              <a:rPr lang="en-US" altLang="zh-CN"/>
              <a:t>》</a:t>
            </a:r>
            <a:r>
              <a:rPr lang="zh-CN" altLang="en-US"/>
              <a:t>，人民邮电出版社（</a:t>
            </a:r>
            <a:r>
              <a:rPr lang="en-US" altLang="zh-CN"/>
              <a:t>2010</a:t>
            </a:r>
            <a:r>
              <a:rPr lang="zh-CN" altLang="en-US"/>
              <a:t>年）</a:t>
            </a:r>
          </a:p>
          <a:p>
            <a:pPr lvl="1"/>
            <a:r>
              <a:rPr lang="zh-CN" altLang="en-US"/>
              <a:t>孙钟秀主编</a:t>
            </a:r>
            <a:r>
              <a:rPr lang="en-US" altLang="zh-CN"/>
              <a:t>, 《</a:t>
            </a:r>
            <a:r>
              <a:rPr lang="zh-CN" altLang="en-US"/>
              <a:t>操作系统教程</a:t>
            </a:r>
            <a:r>
              <a:rPr lang="en-US" altLang="zh-CN"/>
              <a:t>》,</a:t>
            </a:r>
            <a:r>
              <a:rPr lang="zh-CN" altLang="en-US"/>
              <a:t>高等教育出版社（</a:t>
            </a:r>
            <a:r>
              <a:rPr lang="en-US" altLang="zh-CN"/>
              <a:t>2003</a:t>
            </a:r>
            <a:r>
              <a:rPr lang="zh-CN" altLang="en-US"/>
              <a:t>年）</a:t>
            </a:r>
          </a:p>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1.3.3 </a:t>
            </a:r>
            <a:r>
              <a:rPr lang="zh-CN" altLang="zh-CN"/>
              <a:t>虚拟</a:t>
            </a:r>
          </a:p>
        </p:txBody>
      </p:sp>
      <p:sp>
        <p:nvSpPr>
          <p:cNvPr id="60419" name="Rectangle 3"/>
          <p:cNvSpPr>
            <a:spLocks noGrp="1" noChangeArrowheads="1"/>
          </p:cNvSpPr>
          <p:nvPr>
            <p:ph type="body" idx="1"/>
          </p:nvPr>
        </p:nvSpPr>
        <p:spPr/>
        <p:txBody>
          <a:bodyPr/>
          <a:lstStyle/>
          <a:p>
            <a:pPr algn="just"/>
            <a:r>
              <a:rPr lang="zh-CN" altLang="zh-CN">
                <a:latin typeface="宋体" panose="02010600030101010101" pitchFamily="2" charset="-122"/>
              </a:rPr>
              <a:t>虚拟是指把一个物理上的实体变为多干个逻辑上的对应物，或把物理上的多个实体变为逻辑上的一个对应物。</a:t>
            </a:r>
          </a:p>
          <a:p>
            <a:pPr algn="just"/>
            <a:r>
              <a:rPr lang="zh-CN" altLang="zh-CN">
                <a:latin typeface="宋体" panose="02010600030101010101" pitchFamily="2" charset="-122"/>
              </a:rPr>
              <a:t>例如：</a:t>
            </a:r>
          </a:p>
          <a:p>
            <a:pPr lvl="1" algn="just">
              <a:buFont typeface="Verdana" panose="020B0604030504040204" pitchFamily="34" charset="0"/>
              <a:buNone/>
            </a:pPr>
            <a:r>
              <a:rPr lang="zh-CN" altLang="zh-CN">
                <a:latin typeface="宋体" panose="02010600030101010101" pitchFamily="2" charset="-122"/>
              </a:rPr>
              <a:t>		</a:t>
            </a:r>
            <a:r>
              <a:rPr lang="zh-CN" altLang="zh-CN" sz="3200">
                <a:solidFill>
                  <a:srgbClr val="000099"/>
                </a:solidFill>
                <a:latin typeface="宋体" panose="02010600030101010101" pitchFamily="2" charset="-122"/>
              </a:rPr>
              <a:t>多道程序设计</a:t>
            </a:r>
          </a:p>
          <a:p>
            <a:pPr algn="just">
              <a:buFont typeface="Wingdings 3" panose="05040102010807070707" pitchFamily="18" charset="2"/>
              <a:buNone/>
            </a:pPr>
            <a:r>
              <a:rPr lang="zh-CN" altLang="zh-CN">
                <a:solidFill>
                  <a:srgbClr val="000099"/>
                </a:solidFill>
                <a:latin typeface="宋体" panose="02010600030101010101" pitchFamily="2" charset="-122"/>
              </a:rPr>
              <a:t> 		分时技术</a:t>
            </a:r>
          </a:p>
          <a:p>
            <a:pPr algn="just">
              <a:buFont typeface="Wingdings 3" panose="05040102010807070707" pitchFamily="18" charset="2"/>
              <a:buNone/>
            </a:pPr>
            <a:r>
              <a:rPr lang="zh-CN" altLang="zh-CN">
                <a:solidFill>
                  <a:srgbClr val="000099"/>
                </a:solidFill>
                <a:latin typeface="宋体" panose="02010600030101010101" pitchFamily="2" charset="-122"/>
              </a:rPr>
              <a:t>		虚拟内存技术</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1.3.4 </a:t>
            </a:r>
            <a:r>
              <a:rPr lang="zh-CN" altLang="zh-CN"/>
              <a:t>不确定</a:t>
            </a:r>
          </a:p>
        </p:txBody>
      </p:sp>
      <p:sp>
        <p:nvSpPr>
          <p:cNvPr id="61443" name="Rectangle 3"/>
          <p:cNvSpPr>
            <a:spLocks noGrp="1" noChangeArrowheads="1"/>
          </p:cNvSpPr>
          <p:nvPr>
            <p:ph type="body" idx="1"/>
          </p:nvPr>
        </p:nvSpPr>
        <p:spPr/>
        <p:txBody>
          <a:bodyPr/>
          <a:lstStyle/>
          <a:p>
            <a:pPr algn="just"/>
            <a:r>
              <a:rPr lang="zh-CN" altLang="en-US"/>
              <a:t>不确定性也称为异步性。表现为多个作业的执行顺序和每个作业的执行时间是不确定的。</a:t>
            </a:r>
          </a:p>
          <a:p>
            <a:pPr algn="just"/>
            <a:r>
              <a:rPr lang="zh-CN" altLang="en-US"/>
              <a:t>不确定性及资源共享可能导致与时间有关的错误。</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p:txBody>
          <a:bodyPr/>
          <a:lstStyle/>
          <a:p>
            <a:r>
              <a:rPr lang="zh-CN" altLang="zh-CN"/>
              <a:t>1.1 </a:t>
            </a:r>
            <a:r>
              <a:rPr lang="en-US" altLang="zh-CN"/>
              <a:t> </a:t>
            </a:r>
            <a:r>
              <a:rPr lang="zh-CN" altLang="zh-CN"/>
              <a:t>操作系统的目标和作用</a:t>
            </a:r>
          </a:p>
          <a:p>
            <a:r>
              <a:rPr lang="en-US" altLang="zh-CN"/>
              <a:t>1.2  </a:t>
            </a:r>
            <a:r>
              <a:rPr lang="zh-CN" altLang="zh-CN"/>
              <a:t>操作系统的发展过程</a:t>
            </a:r>
          </a:p>
          <a:p>
            <a:r>
              <a:rPr lang="zh-CN" altLang="zh-CN"/>
              <a:t>1.3 </a:t>
            </a:r>
            <a:r>
              <a:rPr lang="en-US" altLang="zh-CN"/>
              <a:t> </a:t>
            </a:r>
            <a:r>
              <a:rPr lang="zh-CN" altLang="zh-CN"/>
              <a:t>操作系统的基本特征</a:t>
            </a:r>
          </a:p>
          <a:p>
            <a:r>
              <a:rPr lang="zh-CN" altLang="zh-CN">
                <a:solidFill>
                  <a:srgbClr val="000099"/>
                </a:solidFill>
              </a:rPr>
              <a:t>1.</a:t>
            </a:r>
            <a:r>
              <a:rPr lang="en-US" altLang="zh-CN">
                <a:solidFill>
                  <a:srgbClr val="000099"/>
                </a:solidFill>
              </a:rPr>
              <a:t>4  </a:t>
            </a:r>
            <a:r>
              <a:rPr lang="zh-CN" altLang="zh-CN">
                <a:solidFill>
                  <a:srgbClr val="000099"/>
                </a:solidFill>
              </a:rPr>
              <a:t>操作系统的主要功能</a:t>
            </a:r>
          </a:p>
          <a:p>
            <a:r>
              <a:rPr lang="zh-CN" altLang="zh-CN"/>
              <a:t>1.</a:t>
            </a:r>
            <a:r>
              <a:rPr lang="en-US" altLang="zh-CN"/>
              <a:t>5  </a:t>
            </a:r>
            <a:r>
              <a:rPr lang="zh-CN" altLang="zh-CN"/>
              <a:t>操作系统结构设计</a:t>
            </a:r>
          </a:p>
        </p:txBody>
      </p:sp>
      <p:sp>
        <p:nvSpPr>
          <p:cNvPr id="148483" name="Rectang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a:t>
            </a:r>
            <a:r>
              <a:rPr lang="en-US" altLang="zh-CN"/>
              <a:t>1</a:t>
            </a:r>
            <a:r>
              <a:rPr lang="zh-CN" altLang="en-US"/>
              <a:t>章 操作系统引论</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操作系统的主要功能</a:t>
            </a:r>
            <a:endParaRPr lang="zh-CN" altLang="en-US"/>
          </a:p>
        </p:txBody>
      </p:sp>
      <p:sp>
        <p:nvSpPr>
          <p:cNvPr id="63491" name="Rectangle 3"/>
          <p:cNvSpPr>
            <a:spLocks noGrp="1" noChangeArrowheads="1"/>
          </p:cNvSpPr>
          <p:nvPr>
            <p:ph type="body" sz="half" idx="1"/>
          </p:nvPr>
        </p:nvSpPr>
        <p:spPr>
          <a:xfrm>
            <a:off x="468313" y="1485900"/>
            <a:ext cx="7718425" cy="4525963"/>
          </a:xfrm>
        </p:spPr>
        <p:txBody>
          <a:bodyPr/>
          <a:lstStyle/>
          <a:p>
            <a:r>
              <a:rPr lang="zh-CN" altLang="zh-CN">
                <a:latin typeface="宋体" panose="02010600030101010101" pitchFamily="2" charset="-122"/>
              </a:rPr>
              <a:t>管理计算机软硬件资源</a:t>
            </a:r>
          </a:p>
          <a:p>
            <a:pPr lvl="1"/>
            <a:endParaRPr lang="zh-CN" altLang="zh-CN" sz="3200">
              <a:solidFill>
                <a:srgbClr val="9900CC"/>
              </a:solidFill>
              <a:latin typeface="宋体" panose="02010600030101010101" pitchFamily="2" charset="-122"/>
            </a:endParaRPr>
          </a:p>
          <a:p>
            <a:pPr lvl="1"/>
            <a:endParaRPr lang="zh-CN" altLang="zh-CN" sz="3400">
              <a:solidFill>
                <a:srgbClr val="9900CC"/>
              </a:solidFill>
              <a:latin typeface="宋体" panose="02010600030101010101" pitchFamily="2" charset="-122"/>
            </a:endParaRPr>
          </a:p>
          <a:p>
            <a:pPr lvl="1"/>
            <a:endParaRPr lang="zh-CN" altLang="zh-CN" sz="3400">
              <a:solidFill>
                <a:srgbClr val="9900CC"/>
              </a:solidFill>
              <a:latin typeface="宋体" panose="02010600030101010101" pitchFamily="2" charset="-122"/>
            </a:endParaRPr>
          </a:p>
          <a:p>
            <a:pPr lvl="1"/>
            <a:endParaRPr lang="zh-CN" altLang="zh-CN" sz="3400">
              <a:solidFill>
                <a:srgbClr val="9900CC"/>
              </a:solidFill>
              <a:latin typeface="宋体" panose="02010600030101010101" pitchFamily="2" charset="-122"/>
            </a:endParaRPr>
          </a:p>
          <a:p>
            <a:endParaRPr lang="zh-CN" altLang="zh-CN" sz="2900">
              <a:latin typeface="宋体" panose="02010600030101010101" pitchFamily="2" charset="-122"/>
            </a:endParaRPr>
          </a:p>
          <a:p>
            <a:r>
              <a:rPr lang="zh-CN" altLang="zh-CN">
                <a:latin typeface="宋体" panose="02010600030101010101" pitchFamily="2" charset="-122"/>
              </a:rPr>
              <a:t>提供用户接口：</a:t>
            </a:r>
          </a:p>
          <a:p>
            <a:pPr lvl="1"/>
            <a:r>
              <a:rPr lang="en-US" altLang="zh-CN" sz="3000">
                <a:latin typeface="宋体" panose="02010600030101010101" pitchFamily="2" charset="-122"/>
              </a:rPr>
              <a:t>OS</a:t>
            </a:r>
            <a:r>
              <a:rPr lang="zh-CN" altLang="zh-CN" sz="3000">
                <a:latin typeface="宋体" panose="02010600030101010101" pitchFamily="2" charset="-122"/>
              </a:rPr>
              <a:t>与用户之间的接口</a:t>
            </a:r>
            <a:endParaRPr lang="zh-CN" altLang="zh-CN" sz="3400">
              <a:solidFill>
                <a:srgbClr val="9900CC"/>
              </a:solidFill>
              <a:latin typeface="宋体" panose="02010600030101010101" pitchFamily="2" charset="-122"/>
            </a:endParaRPr>
          </a:p>
        </p:txBody>
      </p:sp>
      <p:graphicFrame>
        <p:nvGraphicFramePr>
          <p:cNvPr id="63492" name="Object 4"/>
          <p:cNvGraphicFramePr>
            <a:graphicFrameLocks noGrp="1" noChangeAspect="1"/>
          </p:cNvGraphicFramePr>
          <p:nvPr>
            <p:ph sz="half" idx="2"/>
          </p:nvPr>
        </p:nvGraphicFramePr>
        <p:xfrm>
          <a:off x="1187450" y="2060575"/>
          <a:ext cx="5700713" cy="2374900"/>
        </p:xfrm>
        <a:graphic>
          <a:graphicData uri="http://schemas.openxmlformats.org/presentationml/2006/ole">
            <mc:AlternateContent xmlns:mc="http://schemas.openxmlformats.org/markup-compatibility/2006">
              <mc:Choice xmlns:v="urn:schemas-microsoft-com:vml" Requires="v">
                <p:oleObj spid="_x0000_s63499" r:id="rId4" imgW="10468397" imgH="4420037" progId="Paint.Picture">
                  <p:embed/>
                </p:oleObj>
              </mc:Choice>
              <mc:Fallback>
                <p:oleObj r:id="rId4" imgW="10468397" imgH="4420037"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060575"/>
                        <a:ext cx="5700713" cy="23749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3" name="AutoShape 5"/>
          <p:cNvSpPr>
            <a:spLocks noChangeArrowheads="1"/>
          </p:cNvSpPr>
          <p:nvPr/>
        </p:nvSpPr>
        <p:spPr bwMode="auto">
          <a:xfrm>
            <a:off x="3132138" y="4724400"/>
            <a:ext cx="1368425" cy="503238"/>
          </a:xfrm>
          <a:prstGeom prst="wedgeRoundRectCallout">
            <a:avLst>
              <a:gd name="adj1" fmla="val -66963"/>
              <a:gd name="adj2" fmla="val -91986"/>
              <a:gd name="adj3" fmla="val 16667"/>
            </a:avLst>
          </a:prstGeom>
          <a:solidFill>
            <a:srgbClr val="FF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2000" b="1">
                <a:solidFill>
                  <a:srgbClr val="000099"/>
                </a:solidFill>
                <a:latin typeface="黑体" panose="02010609060101010101" pitchFamily="49" charset="-122"/>
                <a:ea typeface="黑体" panose="02010609060101010101" pitchFamily="49" charset="-122"/>
              </a:rPr>
              <a:t>第2,3章</a:t>
            </a:r>
          </a:p>
        </p:txBody>
      </p:sp>
      <p:sp>
        <p:nvSpPr>
          <p:cNvPr id="63494" name="AutoShape 6"/>
          <p:cNvSpPr>
            <a:spLocks noChangeArrowheads="1"/>
          </p:cNvSpPr>
          <p:nvPr/>
        </p:nvSpPr>
        <p:spPr bwMode="auto">
          <a:xfrm>
            <a:off x="4283075" y="4725988"/>
            <a:ext cx="1368425" cy="503237"/>
          </a:xfrm>
          <a:prstGeom prst="wedgeRoundRectCallout">
            <a:avLst>
              <a:gd name="adj1" fmla="val -66963"/>
              <a:gd name="adj2" fmla="val -91986"/>
              <a:gd name="adj3" fmla="val 16667"/>
            </a:avLst>
          </a:prstGeom>
          <a:solidFill>
            <a:srgbClr val="FF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2000" b="1">
                <a:solidFill>
                  <a:srgbClr val="000099"/>
                </a:solidFill>
                <a:latin typeface="黑体" panose="02010609060101010101" pitchFamily="49" charset="-122"/>
                <a:ea typeface="黑体" panose="02010609060101010101" pitchFamily="49" charset="-122"/>
              </a:rPr>
              <a:t>第4章</a:t>
            </a:r>
          </a:p>
        </p:txBody>
      </p:sp>
      <p:sp>
        <p:nvSpPr>
          <p:cNvPr id="63495" name="AutoShape 7"/>
          <p:cNvSpPr>
            <a:spLocks noChangeArrowheads="1"/>
          </p:cNvSpPr>
          <p:nvPr/>
        </p:nvSpPr>
        <p:spPr bwMode="auto">
          <a:xfrm>
            <a:off x="5437188" y="4725988"/>
            <a:ext cx="1368425" cy="503237"/>
          </a:xfrm>
          <a:prstGeom prst="wedgeRoundRectCallout">
            <a:avLst>
              <a:gd name="adj1" fmla="val -66963"/>
              <a:gd name="adj2" fmla="val -91986"/>
              <a:gd name="adj3" fmla="val 16667"/>
            </a:avLst>
          </a:prstGeom>
          <a:solidFill>
            <a:srgbClr val="FF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2000" b="1">
                <a:solidFill>
                  <a:srgbClr val="000099"/>
                </a:solidFill>
                <a:latin typeface="黑体" panose="02010609060101010101" pitchFamily="49" charset="-122"/>
                <a:ea typeface="黑体" panose="02010609060101010101" pitchFamily="49" charset="-122"/>
              </a:rPr>
              <a:t>第5章</a:t>
            </a:r>
          </a:p>
        </p:txBody>
      </p:sp>
      <p:sp>
        <p:nvSpPr>
          <p:cNvPr id="63496" name="AutoShape 8"/>
          <p:cNvSpPr>
            <a:spLocks noChangeArrowheads="1"/>
          </p:cNvSpPr>
          <p:nvPr/>
        </p:nvSpPr>
        <p:spPr bwMode="auto">
          <a:xfrm>
            <a:off x="6588125" y="4725988"/>
            <a:ext cx="1368425" cy="503237"/>
          </a:xfrm>
          <a:prstGeom prst="wedgeRoundRectCallout">
            <a:avLst>
              <a:gd name="adj1" fmla="val -66963"/>
              <a:gd name="adj2" fmla="val -91986"/>
              <a:gd name="adj3" fmla="val 16667"/>
            </a:avLst>
          </a:prstGeom>
          <a:solidFill>
            <a:srgbClr val="FF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2000" b="1">
                <a:solidFill>
                  <a:srgbClr val="000099"/>
                </a:solidFill>
                <a:latin typeface="黑体" panose="02010609060101010101" pitchFamily="49" charset="-122"/>
                <a:ea typeface="黑体" panose="02010609060101010101" pitchFamily="49" charset="-122"/>
              </a:rPr>
              <a:t>第6章</a:t>
            </a:r>
          </a:p>
        </p:txBody>
      </p:sp>
      <p:sp>
        <p:nvSpPr>
          <p:cNvPr id="63497" name="AutoShape 9"/>
          <p:cNvSpPr>
            <a:spLocks noChangeArrowheads="1"/>
          </p:cNvSpPr>
          <p:nvPr/>
        </p:nvSpPr>
        <p:spPr bwMode="auto">
          <a:xfrm>
            <a:off x="5435600" y="5661025"/>
            <a:ext cx="1368425" cy="503238"/>
          </a:xfrm>
          <a:prstGeom prst="wedgeRoundRectCallout">
            <a:avLst>
              <a:gd name="adj1" fmla="val -99421"/>
              <a:gd name="adj2" fmla="val 9935"/>
              <a:gd name="adj3" fmla="val 16667"/>
            </a:avLst>
          </a:prstGeom>
          <a:solidFill>
            <a:srgbClr val="FF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2000" b="1">
                <a:solidFill>
                  <a:srgbClr val="000099"/>
                </a:solidFill>
                <a:latin typeface="黑体" panose="02010609060101010101" pitchFamily="49" charset="-122"/>
                <a:ea typeface="黑体" panose="02010609060101010101" pitchFamily="49" charset="-122"/>
              </a:rPr>
              <a:t>第7章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63493"/>
                                        </p:tgtEl>
                                        <p:attrNameLst>
                                          <p:attrName>style.visibility</p:attrName>
                                        </p:attrNameLst>
                                      </p:cBhvr>
                                      <p:to>
                                        <p:strVal val="visible"/>
                                      </p:to>
                                    </p:set>
                                    <p:animEffect transition="in" filter="wipe(left)">
                                      <p:cBhvr>
                                        <p:cTn id="7" dur="500"/>
                                        <p:tgtEl>
                                          <p:spTgt spid="63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4"/>
                                        </p:tgtEl>
                                        <p:attrNameLst>
                                          <p:attrName>style.visibility</p:attrName>
                                        </p:attrNameLst>
                                      </p:cBhvr>
                                      <p:to>
                                        <p:strVal val="visible"/>
                                      </p:to>
                                    </p:set>
                                    <p:animEffect transition="in" filter="wipe(left)">
                                      <p:cBhvr>
                                        <p:cTn id="12" dur="500"/>
                                        <p:tgtEl>
                                          <p:spTgt spid="63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5"/>
                                        </p:tgtEl>
                                        <p:attrNameLst>
                                          <p:attrName>style.visibility</p:attrName>
                                        </p:attrNameLst>
                                      </p:cBhvr>
                                      <p:to>
                                        <p:strVal val="visible"/>
                                      </p:to>
                                    </p:set>
                                    <p:animEffect transition="in" filter="wipe(left)">
                                      <p:cBhvr>
                                        <p:cTn id="17" dur="500"/>
                                        <p:tgtEl>
                                          <p:spTgt spid="634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6"/>
                                        </p:tgtEl>
                                        <p:attrNameLst>
                                          <p:attrName>style.visibility</p:attrName>
                                        </p:attrNameLst>
                                      </p:cBhvr>
                                      <p:to>
                                        <p:strVal val="visible"/>
                                      </p:to>
                                    </p:set>
                                    <p:animEffect transition="in" filter="wipe(left)">
                                      <p:cBhvr>
                                        <p:cTn id="22" dur="500"/>
                                        <p:tgtEl>
                                          <p:spTgt spid="634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7"/>
                                        </p:tgtEl>
                                        <p:attrNameLst>
                                          <p:attrName>style.visibility</p:attrName>
                                        </p:attrNameLst>
                                      </p:cBhvr>
                                      <p:to>
                                        <p:strVal val="visible"/>
                                      </p:to>
                                    </p:set>
                                    <p:animEffect transition="in" filter="wipe(left)">
                                      <p:cBhvr>
                                        <p:cTn id="27" dur="500"/>
                                        <p:tgtEl>
                                          <p:spTgt spid="63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bldLvl="0" autoUpdateAnimBg="0"/>
      <p:bldP spid="63493" grpId="1" bldLvl="0" animBg="1" autoUpdateAnimBg="0"/>
      <p:bldP spid="63494" grpId="0" bldLvl="0" animBg="1" autoUpdateAnimBg="0"/>
      <p:bldP spid="63495" grpId="0" bldLvl="0" animBg="1" autoUpdateAnimBg="0"/>
      <p:bldP spid="63496" grpId="0" bldLvl="0" animBg="1" autoUpdateAnimBg="0"/>
      <p:bldP spid="63497" grpId="0" bldLvl="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1.4.1 </a:t>
            </a:r>
            <a:r>
              <a:rPr lang="zh-CN" altLang="en-US"/>
              <a:t>处理机管理功能</a:t>
            </a:r>
          </a:p>
        </p:txBody>
      </p:sp>
      <p:sp>
        <p:nvSpPr>
          <p:cNvPr id="149507" name="Rectangle 3"/>
          <p:cNvSpPr>
            <a:spLocks noGrp="1"/>
          </p:cNvSpPr>
          <p:nvPr>
            <p:ph type="body" idx="1"/>
          </p:nvPr>
        </p:nvSpPr>
        <p:spPr/>
        <p:txBody>
          <a:bodyPr/>
          <a:lstStyle/>
          <a:p>
            <a:r>
              <a:rPr lang="zh-CN" altLang="en-US"/>
              <a:t>处理机管理的主要任务是对处理机的分配和运行实施有效的管理。</a:t>
            </a:r>
          </a:p>
          <a:p>
            <a:r>
              <a:rPr lang="zh-CN" altLang="en-US"/>
              <a:t>多道程序环境下，处理机的分配和运行都是以</a:t>
            </a:r>
            <a:r>
              <a:rPr lang="zh-CN" altLang="en-US" u="sng">
                <a:solidFill>
                  <a:srgbClr val="000099"/>
                </a:solidFill>
              </a:rPr>
              <a:t>进程</a:t>
            </a:r>
            <a:r>
              <a:rPr lang="zh-CN" altLang="en-US"/>
              <a:t>为基本单位。</a:t>
            </a:r>
          </a:p>
          <a:p>
            <a:r>
              <a:rPr lang="zh-CN" altLang="en-US" u="sng">
                <a:solidFill>
                  <a:srgbClr val="000099"/>
                </a:solidFill>
              </a:rPr>
              <a:t>进程</a:t>
            </a:r>
            <a:r>
              <a:rPr lang="zh-CN" altLang="en-US"/>
              <a:t>是具有一定独立功能的程序在一个数据集合上的运行过程，它是系统进行资源分配和调度的独立单位。</a:t>
            </a:r>
          </a:p>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处理机管理功能</a:t>
            </a:r>
          </a:p>
        </p:txBody>
      </p:sp>
      <p:sp>
        <p:nvSpPr>
          <p:cNvPr id="67587" name="Rectangle 3"/>
          <p:cNvSpPr>
            <a:spLocks noGrp="1" noChangeArrowheads="1"/>
          </p:cNvSpPr>
          <p:nvPr>
            <p:ph type="body" idx="1"/>
          </p:nvPr>
        </p:nvSpPr>
        <p:spPr>
          <a:xfrm>
            <a:off x="468313" y="1484313"/>
            <a:ext cx="8229600" cy="3290887"/>
          </a:xfrm>
        </p:spPr>
        <p:txBody>
          <a:bodyPr/>
          <a:lstStyle/>
          <a:p>
            <a:pPr algn="just">
              <a:buFont typeface="Wingdings 3" panose="05040102010807070707" pitchFamily="18" charset="2"/>
              <a:buNone/>
            </a:pPr>
            <a:r>
              <a:rPr lang="zh-CN" altLang="en-US" sz="3000"/>
              <a:t>处理机管理可以归结为对</a:t>
            </a:r>
            <a:r>
              <a:rPr lang="zh-CN" altLang="en-US" sz="3000" b="1" u="sng">
                <a:solidFill>
                  <a:srgbClr val="0000FF"/>
                </a:solidFill>
              </a:rPr>
              <a:t>进程</a:t>
            </a:r>
            <a:r>
              <a:rPr lang="zh-CN" altLang="en-US" sz="3000"/>
              <a:t>的管理，包括：</a:t>
            </a:r>
            <a:endParaRPr lang="zh-CN" altLang="en-US" sz="3000">
              <a:solidFill>
                <a:srgbClr val="9900CC"/>
              </a:solidFill>
            </a:endParaRPr>
          </a:p>
          <a:p>
            <a:pPr algn="just"/>
            <a:r>
              <a:rPr lang="zh-CN" altLang="en-US"/>
              <a:t>进程控制</a:t>
            </a:r>
            <a:r>
              <a:rPr lang="zh-CN" altLang="en-US">
                <a:solidFill>
                  <a:srgbClr val="0000FF"/>
                </a:solidFill>
              </a:rPr>
              <a:t>：</a:t>
            </a:r>
            <a:r>
              <a:rPr lang="zh-CN" altLang="en-US" sz="2500">
                <a:solidFill>
                  <a:srgbClr val="0000FF"/>
                </a:solidFill>
              </a:rPr>
              <a:t>负责进程的创建、撤消及状态转换。</a:t>
            </a:r>
          </a:p>
          <a:p>
            <a:pPr algn="just"/>
            <a:r>
              <a:rPr lang="zh-CN" altLang="en-US"/>
              <a:t>进程同步</a:t>
            </a:r>
            <a:r>
              <a:rPr lang="zh-CN" altLang="en-US">
                <a:solidFill>
                  <a:srgbClr val="0000FF"/>
                </a:solidFill>
              </a:rPr>
              <a:t>：</a:t>
            </a:r>
            <a:r>
              <a:rPr lang="zh-CN" altLang="en-US" sz="2500">
                <a:solidFill>
                  <a:srgbClr val="0000FF"/>
                </a:solidFill>
              </a:rPr>
              <a:t>对并发执行的进程进行协调。有同步与互斥两种协调方式。</a:t>
            </a:r>
          </a:p>
          <a:p>
            <a:pPr algn="just"/>
            <a:r>
              <a:rPr lang="zh-CN" altLang="en-US"/>
              <a:t>进程通信</a:t>
            </a:r>
            <a:r>
              <a:rPr lang="zh-CN" altLang="en-US">
                <a:solidFill>
                  <a:srgbClr val="0000FF"/>
                </a:solidFill>
              </a:rPr>
              <a:t>：</a:t>
            </a:r>
            <a:r>
              <a:rPr lang="zh-CN" altLang="en-US" sz="2500">
                <a:solidFill>
                  <a:srgbClr val="0000FF"/>
                </a:solidFill>
              </a:rPr>
              <a:t>负责完成进程间的信息交换。</a:t>
            </a:r>
          </a:p>
          <a:p>
            <a:pPr algn="just"/>
            <a:r>
              <a:rPr lang="zh-CN" altLang="en-US"/>
              <a:t>调度</a:t>
            </a:r>
            <a:r>
              <a:rPr lang="zh-CN" altLang="en-US">
                <a:solidFill>
                  <a:srgbClr val="0000FF"/>
                </a:solidFill>
              </a:rPr>
              <a:t>：</a:t>
            </a:r>
            <a:r>
              <a:rPr lang="zh-CN" altLang="en-US" sz="2500">
                <a:solidFill>
                  <a:srgbClr val="0000FF"/>
                </a:solidFill>
              </a:rPr>
              <a:t>分为作业调度和进程调度。</a:t>
            </a:r>
          </a:p>
          <a:p>
            <a:pPr algn="just"/>
            <a:endParaRPr lang="zh-CN" altLang="en-US">
              <a:solidFill>
                <a:srgbClr val="0000FF"/>
              </a:solidFil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1.4.2 </a:t>
            </a:r>
            <a:r>
              <a:rPr lang="zh-CN" altLang="zh-CN"/>
              <a:t>存储器管理功能</a:t>
            </a:r>
          </a:p>
        </p:txBody>
      </p:sp>
      <p:sp>
        <p:nvSpPr>
          <p:cNvPr id="69635" name="Rectangle 3"/>
          <p:cNvSpPr>
            <a:spLocks noGrp="1" noChangeArrowheads="1"/>
          </p:cNvSpPr>
          <p:nvPr>
            <p:ph type="body" idx="1"/>
          </p:nvPr>
        </p:nvSpPr>
        <p:spPr/>
        <p:txBody>
          <a:bodyPr/>
          <a:lstStyle/>
          <a:p>
            <a:pPr algn="just"/>
            <a:r>
              <a:rPr lang="zh-CN" altLang="zh-CN"/>
              <a:t>存储器管理的主要任务是方便用户使用存储器，提高存储器利用率，从逻辑上扩充内存。因此其主要功能包括：</a:t>
            </a:r>
          </a:p>
          <a:p>
            <a:pPr lvl="1" algn="just"/>
            <a:r>
              <a:rPr lang="zh-CN" altLang="zh-CN" sz="3200"/>
              <a:t>内存分配</a:t>
            </a:r>
          </a:p>
          <a:p>
            <a:pPr lvl="1" algn="just"/>
            <a:r>
              <a:rPr lang="zh-CN" altLang="zh-CN" sz="3200"/>
              <a:t>内存保护</a:t>
            </a:r>
          </a:p>
          <a:p>
            <a:pPr lvl="1" algn="just"/>
            <a:r>
              <a:rPr lang="zh-CN" altLang="zh-CN" sz="3200"/>
              <a:t>地址映射</a:t>
            </a:r>
          </a:p>
          <a:p>
            <a:pPr lvl="1" algn="just"/>
            <a:r>
              <a:rPr lang="zh-CN" altLang="zh-CN" sz="3200"/>
              <a:t>内存扩充</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800080"/>
                </a:solidFill>
              </a:rPr>
              <a:t>内存分配</a:t>
            </a:r>
          </a:p>
        </p:txBody>
      </p:sp>
      <p:sp>
        <p:nvSpPr>
          <p:cNvPr id="70659" name="Rectangle 3"/>
          <p:cNvSpPr>
            <a:spLocks noGrp="1" noChangeArrowheads="1"/>
          </p:cNvSpPr>
          <p:nvPr>
            <p:ph type="body" idx="1"/>
          </p:nvPr>
        </p:nvSpPr>
        <p:spPr>
          <a:xfrm>
            <a:off x="381000" y="1524000"/>
            <a:ext cx="8574088" cy="4724400"/>
          </a:xfrm>
        </p:spPr>
        <p:txBody>
          <a:bodyPr/>
          <a:lstStyle/>
          <a:p>
            <a:pPr algn="just"/>
            <a:r>
              <a:rPr lang="zh-CN" altLang="zh-CN"/>
              <a:t>内存分配的任务是按一定的策略为每道程序分配内存，程序运行结束后回收内存。</a:t>
            </a:r>
          </a:p>
          <a:p>
            <a:pPr algn="just"/>
            <a:r>
              <a:rPr lang="zh-CN" altLang="zh-CN"/>
              <a:t>内存分配方式有静态和动态两种：</a:t>
            </a:r>
          </a:p>
          <a:p>
            <a:pPr lvl="1" algn="just"/>
            <a:r>
              <a:rPr lang="zh-CN" altLang="zh-CN" sz="3200"/>
              <a:t>静态：</a:t>
            </a:r>
            <a:r>
              <a:rPr lang="zh-CN" altLang="zh-CN"/>
              <a:t>作业的内存空间在作业装入时确定，作业装入内存后不允许再申请新的内存空间，也不能在内存中移动。</a:t>
            </a:r>
          </a:p>
          <a:p>
            <a:pPr lvl="1" algn="just"/>
            <a:r>
              <a:rPr lang="zh-CN" altLang="zh-CN"/>
              <a:t>动态：作业需要的基本内存空间在装入时确定，允许作业运行期间继续申请新的附加内存空间，允许作业在内存中移动。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Effect transition="in" filter="diamond(in)">
                                      <p:cBhvr>
                                        <p:cTn id="7" dur="2000"/>
                                        <p:tgtEl>
                                          <p:spTgt spid="70659">
                                            <p:txEl>
                                              <p:pRg st="1" end="1"/>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70659">
                                            <p:txEl>
                                              <p:pRg st="2" end="2"/>
                                            </p:txEl>
                                          </p:spTgt>
                                        </p:tgtEl>
                                        <p:attrNameLst>
                                          <p:attrName>style.visibility</p:attrName>
                                        </p:attrNameLst>
                                      </p:cBhvr>
                                      <p:to>
                                        <p:strVal val="visible"/>
                                      </p:to>
                                    </p:set>
                                    <p:animEffect transition="in" filter="diamond(in)">
                                      <p:cBhvr>
                                        <p:cTn id="10" dur="2000"/>
                                        <p:tgtEl>
                                          <p:spTgt spid="70659">
                                            <p:txEl>
                                              <p:pRg st="2" end="2"/>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animEffect transition="in" filter="diamond(in)">
                                      <p:cBhvr>
                                        <p:cTn id="13" dur="2000"/>
                                        <p:tgtEl>
                                          <p:spTgt spid="70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800080"/>
                </a:solidFill>
              </a:rPr>
              <a:t>内存保护</a:t>
            </a:r>
          </a:p>
        </p:txBody>
      </p:sp>
      <p:sp>
        <p:nvSpPr>
          <p:cNvPr id="71683" name="Rectangle 3"/>
          <p:cNvSpPr>
            <a:spLocks noGrp="1" noChangeArrowheads="1"/>
          </p:cNvSpPr>
          <p:nvPr>
            <p:ph type="body" idx="1"/>
          </p:nvPr>
        </p:nvSpPr>
        <p:spPr/>
        <p:txBody>
          <a:bodyPr/>
          <a:lstStyle/>
          <a:p>
            <a:pPr algn="just"/>
            <a:r>
              <a:rPr lang="zh-CN" altLang="en-US"/>
              <a:t>内存保护的任务是保证各程序在自己的内存区域内运行而不相互干扰。</a:t>
            </a:r>
          </a:p>
          <a:p>
            <a:pPr algn="just"/>
            <a:endParaRPr lang="zh-CN" altLang="en-US"/>
          </a:p>
          <a:p>
            <a:pPr algn="just"/>
            <a:r>
              <a:rPr lang="zh-CN" altLang="en-US"/>
              <a:t>如简单的内存保护机制有：上下界寄存器。</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xfrm>
            <a:off x="323850" y="269875"/>
            <a:ext cx="851217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800080"/>
                </a:solidFill>
              </a:rPr>
              <a:t>地址映射</a:t>
            </a:r>
          </a:p>
        </p:txBody>
      </p:sp>
      <p:sp>
        <p:nvSpPr>
          <p:cNvPr id="72707" name="Rectangle 3"/>
          <p:cNvSpPr>
            <a:spLocks noGrp="1" noChangeArrowheads="1"/>
          </p:cNvSpPr>
          <p:nvPr>
            <p:ph type="body" idx="1"/>
          </p:nvPr>
        </p:nvSpPr>
        <p:spPr>
          <a:xfrm>
            <a:off x="457200" y="1447800"/>
            <a:ext cx="3657600" cy="4687888"/>
          </a:xfrm>
        </p:spPr>
        <p:txBody>
          <a:bodyPr/>
          <a:lstStyle/>
          <a:p>
            <a:r>
              <a:rPr lang="zh-CN" altLang="en-US"/>
              <a:t>逻辑地址：用户编程时所使用的地址。又称相对地址、虚地址。</a:t>
            </a:r>
          </a:p>
          <a:p>
            <a:r>
              <a:rPr lang="zh-CN" altLang="en-US"/>
              <a:t>地址空间：逻辑地址的集合。</a:t>
            </a:r>
          </a:p>
        </p:txBody>
      </p:sp>
      <p:sp>
        <p:nvSpPr>
          <p:cNvPr id="72708" name="Rectangle 4"/>
          <p:cNvSpPr>
            <a:spLocks noChangeArrowheads="1"/>
          </p:cNvSpPr>
          <p:nvPr/>
        </p:nvSpPr>
        <p:spPr bwMode="auto">
          <a:xfrm>
            <a:off x="4724400" y="1447800"/>
            <a:ext cx="3810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物理地址：内存中的地址。又称绝对地址、实地址。</a:t>
            </a:r>
          </a:p>
          <a:p>
            <a:pPr>
              <a:lnSpc>
                <a:spcPct val="90000"/>
              </a:lnSpc>
              <a:spcBef>
                <a:spcPct val="20000"/>
              </a:spcBef>
              <a:buClr>
                <a:srgbClr val="CADB25"/>
              </a:buClr>
              <a:buSzPct val="65000"/>
              <a:buFont typeface="Wingdings" panose="05000000000000000000" pitchFamily="2" charset="2"/>
              <a:buChar char="u"/>
            </a:pPr>
            <a:endParaRPr lang="zh-CN" altLang="zh-CN" sz="2800">
              <a:latin typeface="Tahoma" panose="020B0604030504040204" pitchFamily="34" charset="0"/>
              <a:ea typeface="楷体_GB2312" pitchFamily="1" charset="-122"/>
            </a:endParaRPr>
          </a:p>
          <a:p>
            <a:pPr>
              <a:lnSpc>
                <a:spcPct val="90000"/>
              </a:lnSpc>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内存空间：物理地址的集合。</a:t>
            </a:r>
          </a:p>
          <a:p>
            <a:pPr>
              <a:lnSpc>
                <a:spcPct val="90000"/>
              </a:lnSpc>
              <a:spcBef>
                <a:spcPct val="20000"/>
              </a:spcBef>
              <a:buClr>
                <a:srgbClr val="CADB25"/>
              </a:buClr>
              <a:buSzPct val="65000"/>
              <a:buFont typeface="Wingdings" panose="05000000000000000000" pitchFamily="2" charset="2"/>
              <a:buChar char="u"/>
            </a:pPr>
            <a:endParaRPr lang="zh-CN" altLang="zh-CN">
              <a:latin typeface="Tahoma" panose="020B0604030504040204" pitchFamily="34" charset="0"/>
              <a:ea typeface="楷体_GB2312" pitchFamily="1" charset="-122"/>
            </a:endParaRPr>
          </a:p>
        </p:txBody>
      </p:sp>
      <p:sp>
        <p:nvSpPr>
          <p:cNvPr id="72709" name="Rectangle 5"/>
          <p:cNvSpPr>
            <a:spLocks noChangeArrowheads="1"/>
          </p:cNvSpPr>
          <p:nvPr/>
        </p:nvSpPr>
        <p:spPr bwMode="auto">
          <a:xfrm>
            <a:off x="457200" y="5029200"/>
            <a:ext cx="8153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地址映射：将逻辑地址转换为物理地址。又称地址变换。</a:t>
            </a:r>
          </a:p>
        </p:txBody>
      </p:sp>
      <p:sp>
        <p:nvSpPr>
          <p:cNvPr id="72710" name="Line 6"/>
          <p:cNvSpPr>
            <a:spLocks noChangeShapeType="1"/>
          </p:cNvSpPr>
          <p:nvPr/>
        </p:nvSpPr>
        <p:spPr bwMode="auto">
          <a:xfrm>
            <a:off x="4419600" y="1447800"/>
            <a:ext cx="0" cy="297180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课程概述（续）</a:t>
            </a:r>
          </a:p>
        </p:txBody>
      </p:sp>
      <p:sp>
        <p:nvSpPr>
          <p:cNvPr id="134147" name="Rectangle 3"/>
          <p:cNvSpPr>
            <a:spLocks noGrp="1"/>
          </p:cNvSpPr>
          <p:nvPr>
            <p:ph type="body" idx="1"/>
          </p:nvPr>
        </p:nvSpPr>
        <p:spPr/>
        <p:txBody>
          <a:bodyPr/>
          <a:lstStyle/>
          <a:p>
            <a:r>
              <a:rPr lang="zh-CN" altLang="en-US"/>
              <a:t>参考书目（外文）</a:t>
            </a:r>
          </a:p>
          <a:p>
            <a:pPr lvl="1"/>
            <a:r>
              <a:rPr lang="en-US" altLang="zh-CN" sz="2400"/>
              <a:t>Abraham Silberschatz, Greg Gagne, Peter Baer Galvin, Operating System Concepts (6th Edition) </a:t>
            </a:r>
            <a:r>
              <a:rPr lang="zh-CN" altLang="en-US" sz="2400"/>
              <a:t>影印版，高等教育出版社</a:t>
            </a:r>
          </a:p>
          <a:p>
            <a:pPr lvl="2"/>
            <a:r>
              <a:rPr lang="zh-CN" altLang="en-US" sz="2000"/>
              <a:t>译本</a:t>
            </a:r>
            <a:r>
              <a:rPr lang="en-US" altLang="zh-CN" sz="2000"/>
              <a:t>《</a:t>
            </a:r>
            <a:r>
              <a:rPr lang="zh-CN" altLang="en-US" sz="2000"/>
              <a:t>操作系统概念（第</a:t>
            </a:r>
            <a:r>
              <a:rPr lang="en-US" altLang="zh-CN" sz="2000"/>
              <a:t>6</a:t>
            </a:r>
            <a:r>
              <a:rPr lang="zh-CN" altLang="en-US" sz="2000"/>
              <a:t>版）</a:t>
            </a:r>
            <a:r>
              <a:rPr lang="en-US" altLang="zh-CN" sz="2000"/>
              <a:t>》</a:t>
            </a:r>
            <a:r>
              <a:rPr lang="zh-CN" altLang="en-US" sz="2000"/>
              <a:t>高等教育出版社</a:t>
            </a:r>
          </a:p>
          <a:p>
            <a:pPr lvl="1"/>
            <a:r>
              <a:rPr lang="en-US" altLang="zh-CN" sz="2400"/>
              <a:t>Andrew S Tanenbaum, Modern Operating Systems (2nd Edition) </a:t>
            </a:r>
            <a:r>
              <a:rPr lang="zh-CN" altLang="en-US" sz="2400"/>
              <a:t>影印版，机械工业出版社</a:t>
            </a:r>
          </a:p>
          <a:p>
            <a:pPr lvl="2"/>
            <a:r>
              <a:rPr lang="zh-CN" altLang="en-US" sz="2000"/>
              <a:t>译本</a:t>
            </a:r>
            <a:r>
              <a:rPr lang="en-US" altLang="zh-CN" sz="2000"/>
              <a:t>《</a:t>
            </a:r>
            <a:r>
              <a:rPr lang="zh-CN" altLang="en-US" sz="2000"/>
              <a:t>现代操作系统（第</a:t>
            </a:r>
            <a:r>
              <a:rPr lang="en-US" altLang="zh-CN" sz="2000"/>
              <a:t>2</a:t>
            </a:r>
            <a:r>
              <a:rPr lang="zh-CN" altLang="en-US" sz="2000"/>
              <a:t>版）</a:t>
            </a:r>
            <a:r>
              <a:rPr lang="en-US" altLang="zh-CN" sz="2000"/>
              <a:t>》</a:t>
            </a:r>
            <a:r>
              <a:rPr lang="zh-CN" altLang="en-US" sz="2000"/>
              <a:t>机械工业出版社</a:t>
            </a:r>
          </a:p>
          <a:p>
            <a:pPr lvl="1"/>
            <a:r>
              <a:rPr lang="en-US" altLang="zh-CN" sz="2400"/>
              <a:t>Andrew S Tanenbaum, Operating Systems Design and Implementation (2nd Edition) </a:t>
            </a:r>
            <a:r>
              <a:rPr lang="zh-CN" altLang="en-US" sz="2400"/>
              <a:t>影印版，清华大学出版社</a:t>
            </a:r>
          </a:p>
          <a:p>
            <a:pPr lvl="2"/>
            <a:r>
              <a:rPr lang="zh-CN" altLang="en-US" sz="2000"/>
              <a:t>译本</a:t>
            </a:r>
            <a:r>
              <a:rPr lang="en-US" altLang="zh-CN" sz="2000"/>
              <a:t>《</a:t>
            </a:r>
            <a:r>
              <a:rPr lang="zh-CN" altLang="en-US" sz="2000"/>
              <a:t>操作系统：设计与实现（第</a:t>
            </a:r>
            <a:r>
              <a:rPr lang="en-US" altLang="zh-CN" sz="2000"/>
              <a:t>2</a:t>
            </a:r>
            <a:r>
              <a:rPr lang="zh-CN" altLang="en-US" sz="2000"/>
              <a:t>版）</a:t>
            </a:r>
            <a:r>
              <a:rPr lang="en-US" altLang="zh-CN" sz="2000"/>
              <a:t>》</a:t>
            </a:r>
            <a:r>
              <a:rPr lang="zh-CN" altLang="en-US" sz="2000"/>
              <a:t>清华大学出版社</a:t>
            </a:r>
          </a:p>
          <a:p>
            <a:endParaRPr lang="zh-CN" altLang="en-US" sz="2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800080"/>
                </a:solidFill>
              </a:rPr>
              <a:t>内存扩充</a:t>
            </a:r>
            <a:r>
              <a:rPr lang="zh-CN" altLang="en-US"/>
              <a:t> </a:t>
            </a:r>
          </a:p>
        </p:txBody>
      </p:sp>
      <p:sp>
        <p:nvSpPr>
          <p:cNvPr id="73731" name="Rectangle 3"/>
          <p:cNvSpPr>
            <a:spLocks noGrp="1" noChangeArrowheads="1"/>
          </p:cNvSpPr>
          <p:nvPr>
            <p:ph type="body" idx="1"/>
          </p:nvPr>
        </p:nvSpPr>
        <p:spPr/>
        <p:txBody>
          <a:bodyPr/>
          <a:lstStyle/>
          <a:p>
            <a:r>
              <a:rPr lang="zh-CN" altLang="en-US"/>
              <a:t>借助虚拟存储技术从逻辑上扩充内存。 </a:t>
            </a:r>
          </a:p>
          <a:p>
            <a:r>
              <a:rPr lang="zh-CN" altLang="en-US"/>
              <a:t>通过请求调入和置换功能可以实现虚拟内存。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1.4.3 </a:t>
            </a:r>
            <a:r>
              <a:rPr lang="zh-CN" altLang="zh-CN"/>
              <a:t>设备管理功能</a:t>
            </a:r>
          </a:p>
        </p:txBody>
      </p:sp>
      <p:sp>
        <p:nvSpPr>
          <p:cNvPr id="74755" name="Rectangle 3"/>
          <p:cNvSpPr>
            <a:spLocks noGrp="1" noChangeArrowheads="1"/>
          </p:cNvSpPr>
          <p:nvPr>
            <p:ph type="body" idx="1"/>
          </p:nvPr>
        </p:nvSpPr>
        <p:spPr>
          <a:xfrm>
            <a:off x="468313" y="1412875"/>
            <a:ext cx="8497887" cy="4764088"/>
          </a:xfrm>
        </p:spPr>
        <p:txBody>
          <a:bodyPr/>
          <a:lstStyle/>
          <a:p>
            <a:pPr algn="just"/>
            <a:r>
              <a:rPr lang="zh-CN" altLang="zh-CN">
                <a:latin typeface="黑体" panose="02010609060101010101" pitchFamily="49" charset="-122"/>
              </a:rPr>
              <a:t>设备管理的主要任务是完成</a:t>
            </a:r>
            <a:r>
              <a:rPr lang="en-US" altLang="zh-CN">
                <a:latin typeface="黑体" panose="02010609060101010101" pitchFamily="49" charset="-122"/>
                <a:ea typeface="黑体" panose="02010609060101010101" pitchFamily="49" charset="-122"/>
              </a:rPr>
              <a:t>I/O</a:t>
            </a:r>
            <a:r>
              <a:rPr lang="zh-CN" altLang="zh-CN">
                <a:latin typeface="黑体" panose="02010609060101010101" pitchFamily="49" charset="-122"/>
              </a:rPr>
              <a:t>请求，分配</a:t>
            </a:r>
            <a:r>
              <a:rPr lang="en-US" altLang="zh-CN">
                <a:latin typeface="宋体" panose="02010600030101010101" pitchFamily="2" charset="-122"/>
              </a:rPr>
              <a:t>I/O</a:t>
            </a:r>
            <a:r>
              <a:rPr lang="zh-CN" altLang="zh-CN">
                <a:latin typeface="宋体" panose="02010600030101010101" pitchFamily="2" charset="-122"/>
              </a:rPr>
              <a:t>设备，提高设备利用率及方便用户使用。设备管理功能包括：</a:t>
            </a:r>
          </a:p>
          <a:p>
            <a:pPr lvl="1" algn="just"/>
            <a:r>
              <a:rPr lang="zh-CN" altLang="zh-CN" sz="3200">
                <a:latin typeface="宋体" panose="02010600030101010101" pitchFamily="2" charset="-122"/>
              </a:rPr>
              <a:t>缓冲管理</a:t>
            </a:r>
            <a:r>
              <a:rPr lang="zh-CN" altLang="zh-CN" sz="3200">
                <a:solidFill>
                  <a:srgbClr val="0000FF"/>
                </a:solidFill>
                <a:latin typeface="宋体" panose="02010600030101010101" pitchFamily="2" charset="-122"/>
              </a:rPr>
              <a:t>：</a:t>
            </a:r>
            <a:r>
              <a:rPr lang="zh-CN" altLang="zh-CN" sz="2600">
                <a:solidFill>
                  <a:srgbClr val="0000FF"/>
                </a:solidFill>
                <a:latin typeface="宋体" panose="02010600030101010101" pitchFamily="2" charset="-122"/>
              </a:rPr>
              <a:t>对各类设备缓冲区进行有效管理。</a:t>
            </a:r>
          </a:p>
          <a:p>
            <a:pPr lvl="1" algn="just"/>
            <a:r>
              <a:rPr lang="zh-CN" altLang="zh-CN" sz="3200">
                <a:latin typeface="宋体" panose="02010600030101010101" pitchFamily="2" charset="-122"/>
              </a:rPr>
              <a:t>设备分配</a:t>
            </a:r>
            <a:r>
              <a:rPr lang="zh-CN" altLang="zh-CN" sz="3200">
                <a:solidFill>
                  <a:srgbClr val="0000FF"/>
                </a:solidFill>
                <a:latin typeface="宋体" panose="02010600030101010101" pitchFamily="2" charset="-122"/>
              </a:rPr>
              <a:t>：</a:t>
            </a:r>
            <a:r>
              <a:rPr lang="zh-CN" altLang="zh-CN" sz="2600">
                <a:solidFill>
                  <a:srgbClr val="0000FF"/>
                </a:solidFill>
                <a:latin typeface="宋体" panose="02010600030101010101" pitchFamily="2" charset="-122"/>
              </a:rPr>
              <a:t>根据用户的</a:t>
            </a:r>
            <a:r>
              <a:rPr lang="en-US" altLang="zh-CN" sz="2600">
                <a:solidFill>
                  <a:srgbClr val="0000FF"/>
                </a:solidFill>
                <a:latin typeface="宋体" panose="02010600030101010101" pitchFamily="2" charset="-122"/>
              </a:rPr>
              <a:t>I/O</a:t>
            </a:r>
            <a:r>
              <a:rPr lang="zh-CN" altLang="zh-CN" sz="2600">
                <a:solidFill>
                  <a:srgbClr val="0000FF"/>
                </a:solidFill>
                <a:latin typeface="宋体" panose="02010600030101010101" pitchFamily="2" charset="-122"/>
              </a:rPr>
              <a:t>请求，为之分配所需的设备。包括控制器和通道。</a:t>
            </a:r>
          </a:p>
          <a:p>
            <a:pPr lvl="1" algn="just"/>
            <a:r>
              <a:rPr lang="zh-CN" altLang="zh-CN" sz="3200">
                <a:latin typeface="宋体" panose="02010600030101010101" pitchFamily="2" charset="-122"/>
              </a:rPr>
              <a:t>设备处理</a:t>
            </a:r>
            <a:r>
              <a:rPr lang="zh-CN" altLang="zh-CN" sz="3200">
                <a:solidFill>
                  <a:srgbClr val="0000FF"/>
                </a:solidFill>
                <a:latin typeface="宋体" panose="02010600030101010101" pitchFamily="2" charset="-122"/>
              </a:rPr>
              <a:t>：</a:t>
            </a:r>
            <a:r>
              <a:rPr lang="zh-CN" altLang="zh-CN" sz="2600">
                <a:solidFill>
                  <a:srgbClr val="0000FF"/>
                </a:solidFill>
                <a:latin typeface="宋体" panose="02010600030101010101" pitchFamily="2" charset="-122"/>
              </a:rPr>
              <a:t>又称设备驱动，主要完成设备启动、</a:t>
            </a:r>
            <a:r>
              <a:rPr lang="en-US" altLang="zh-CN" sz="2600">
                <a:solidFill>
                  <a:srgbClr val="0000FF"/>
                </a:solidFill>
                <a:latin typeface="宋体" panose="02010600030101010101" pitchFamily="2" charset="-122"/>
              </a:rPr>
              <a:t>I/O</a:t>
            </a:r>
            <a:r>
              <a:rPr lang="zh-CN" altLang="zh-CN" sz="2600">
                <a:solidFill>
                  <a:srgbClr val="0000FF"/>
                </a:solidFill>
                <a:latin typeface="宋体" panose="02010600030101010101" pitchFamily="2" charset="-122"/>
              </a:rPr>
              <a:t>操作及中断处理。</a:t>
            </a:r>
            <a:r>
              <a:rPr lang="zh-CN" altLang="zh-CN" sz="2600">
                <a:solidFill>
                  <a:srgbClr val="0000FF"/>
                </a:solidFill>
                <a:latin typeface="黑体" panose="02010609060101010101" pitchFamily="49" charset="-122"/>
              </a:rPr>
              <a:t> </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1.4.4 </a:t>
            </a:r>
            <a:r>
              <a:rPr lang="zh-CN" altLang="zh-CN"/>
              <a:t>文件管理功能</a:t>
            </a:r>
          </a:p>
        </p:txBody>
      </p:sp>
      <p:sp>
        <p:nvSpPr>
          <p:cNvPr id="75779" name="Rectangle 3"/>
          <p:cNvSpPr>
            <a:spLocks noGrp="1" noChangeArrowheads="1"/>
          </p:cNvSpPr>
          <p:nvPr>
            <p:ph type="body" idx="1"/>
          </p:nvPr>
        </p:nvSpPr>
        <p:spPr>
          <a:xfrm>
            <a:off x="457200" y="1447800"/>
            <a:ext cx="8382000" cy="4535488"/>
          </a:xfrm>
        </p:spPr>
        <p:txBody>
          <a:bodyPr/>
          <a:lstStyle/>
          <a:p>
            <a:pPr algn="just">
              <a:lnSpc>
                <a:spcPct val="90000"/>
              </a:lnSpc>
            </a:pPr>
            <a:r>
              <a:rPr lang="zh-CN" altLang="zh-CN"/>
              <a:t>文件管理的主要任务是对文件进行管理，方便用户使用并保证文件安全性。文件管理功能包括：</a:t>
            </a:r>
          </a:p>
          <a:p>
            <a:pPr lvl="1" algn="just">
              <a:lnSpc>
                <a:spcPct val="90000"/>
              </a:lnSpc>
            </a:pPr>
            <a:r>
              <a:rPr lang="zh-CN" altLang="zh-CN" sz="3200"/>
              <a:t>文件存储空间的管理</a:t>
            </a:r>
            <a:r>
              <a:rPr lang="zh-CN" altLang="zh-CN" sz="3200">
                <a:solidFill>
                  <a:srgbClr val="0000FF"/>
                </a:solidFill>
              </a:rPr>
              <a:t>：</a:t>
            </a:r>
            <a:r>
              <a:rPr lang="zh-CN" altLang="zh-CN" sz="2600">
                <a:solidFill>
                  <a:srgbClr val="0000FF"/>
                </a:solidFill>
              </a:rPr>
              <a:t>对文件存储空间进行管理，包括存储空间的分配与回收等功能。</a:t>
            </a:r>
          </a:p>
          <a:p>
            <a:pPr lvl="1" algn="just">
              <a:lnSpc>
                <a:spcPct val="90000"/>
              </a:lnSpc>
            </a:pPr>
            <a:r>
              <a:rPr lang="zh-CN" altLang="zh-CN" sz="3200"/>
              <a:t>目录管理</a:t>
            </a:r>
            <a:r>
              <a:rPr lang="zh-CN" altLang="zh-CN" sz="3200">
                <a:solidFill>
                  <a:srgbClr val="9900CC"/>
                </a:solidFill>
              </a:rPr>
              <a:t>：</a:t>
            </a:r>
            <a:r>
              <a:rPr lang="zh-CN" altLang="zh-CN" sz="2600">
                <a:solidFill>
                  <a:srgbClr val="0000FF"/>
                </a:solidFill>
              </a:rPr>
              <a:t>管理文件的数据结构，提供按名存取的功能。</a:t>
            </a:r>
          </a:p>
          <a:p>
            <a:pPr lvl="1" algn="just">
              <a:lnSpc>
                <a:spcPct val="90000"/>
              </a:lnSpc>
            </a:pPr>
            <a:r>
              <a:rPr lang="zh-CN" altLang="zh-CN" sz="3200"/>
              <a:t>文件读写管理及保护</a:t>
            </a:r>
            <a:r>
              <a:rPr lang="zh-CN" altLang="zh-CN" sz="3200">
                <a:solidFill>
                  <a:srgbClr val="9900CC"/>
                </a:solidFill>
              </a:rPr>
              <a:t>：</a:t>
            </a:r>
            <a:r>
              <a:rPr lang="zh-CN" altLang="zh-CN" sz="2600">
                <a:solidFill>
                  <a:srgbClr val="0000FF"/>
                </a:solidFill>
              </a:rPr>
              <a:t>从外存读入数据或将数据写入外存；防止未授权用户存取文件；防止授权用户以不正确方式存取文件。</a:t>
            </a:r>
            <a:endParaRPr lang="zh-CN" altLang="zh-CN" sz="3200">
              <a:solidFill>
                <a:srgbClr val="0000FF"/>
              </a:solidFill>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1.4.5 OS</a:t>
            </a:r>
            <a:r>
              <a:rPr lang="zh-CN" altLang="zh-CN"/>
              <a:t>与用户之间的接口</a:t>
            </a:r>
            <a:endParaRPr lang="zh-CN" altLang="en-US"/>
          </a:p>
        </p:txBody>
      </p:sp>
      <p:sp>
        <p:nvSpPr>
          <p:cNvPr id="76803" name="Rectangle 3"/>
          <p:cNvSpPr>
            <a:spLocks noGrp="1" noChangeArrowheads="1"/>
          </p:cNvSpPr>
          <p:nvPr>
            <p:ph type="body" idx="1"/>
          </p:nvPr>
        </p:nvSpPr>
        <p:spPr/>
        <p:txBody>
          <a:bodyPr/>
          <a:lstStyle/>
          <a:p>
            <a:pPr>
              <a:lnSpc>
                <a:spcPct val="90000"/>
              </a:lnSpc>
            </a:pPr>
            <a:r>
              <a:rPr lang="zh-CN" altLang="zh-CN" b="1"/>
              <a:t>用户接口</a:t>
            </a:r>
          </a:p>
          <a:p>
            <a:pPr lvl="1">
              <a:lnSpc>
                <a:spcPct val="90000"/>
              </a:lnSpc>
            </a:pPr>
            <a:r>
              <a:rPr lang="zh-CN" altLang="zh-CN" b="1">
                <a:solidFill>
                  <a:srgbClr val="000099"/>
                </a:solidFill>
              </a:rPr>
              <a:t>联机用户接口</a:t>
            </a:r>
            <a:r>
              <a:rPr lang="zh-CN" altLang="en-US"/>
              <a:t>：</a:t>
            </a:r>
            <a:r>
              <a:rPr lang="zh-CN" altLang="zh-CN"/>
              <a:t>为联机用户提供的，它由一组键盘操作命令及命令解释程序所组成</a:t>
            </a:r>
            <a:r>
              <a:rPr lang="zh-CN" altLang="en-US"/>
              <a:t>。</a:t>
            </a:r>
            <a:endParaRPr lang="zh-CN" altLang="zh-CN"/>
          </a:p>
          <a:p>
            <a:pPr lvl="1">
              <a:lnSpc>
                <a:spcPct val="90000"/>
              </a:lnSpc>
            </a:pPr>
            <a:r>
              <a:rPr lang="zh-CN" altLang="zh-CN" b="1">
                <a:solidFill>
                  <a:srgbClr val="000099"/>
                </a:solidFill>
              </a:rPr>
              <a:t>脱机用户接口</a:t>
            </a:r>
            <a:r>
              <a:rPr lang="zh-CN" altLang="en-US"/>
              <a:t>：为</a:t>
            </a:r>
            <a:r>
              <a:rPr lang="zh-CN" altLang="zh-CN"/>
              <a:t>批处理用户</a:t>
            </a:r>
            <a:r>
              <a:rPr lang="zh-CN" altLang="en-US"/>
              <a:t>提供的，</a:t>
            </a:r>
            <a:r>
              <a:rPr lang="zh-CN" altLang="zh-CN"/>
              <a:t>该接口由一组作业控制语言JCL组成。</a:t>
            </a:r>
          </a:p>
          <a:p>
            <a:pPr lvl="1">
              <a:lnSpc>
                <a:spcPct val="90000"/>
              </a:lnSpc>
            </a:pPr>
            <a:r>
              <a:rPr lang="zh-CN" altLang="zh-CN" b="1">
                <a:solidFill>
                  <a:srgbClr val="000099"/>
                </a:solidFill>
              </a:rPr>
              <a:t>图形用户接口</a:t>
            </a:r>
            <a:r>
              <a:rPr lang="zh-CN" altLang="en-US"/>
              <a:t>：图形化的联机用户接口。</a:t>
            </a:r>
            <a:endParaRPr lang="zh-CN" altLang="zh-CN"/>
          </a:p>
          <a:p>
            <a:pPr>
              <a:lnSpc>
                <a:spcPct val="90000"/>
              </a:lnSpc>
            </a:pPr>
            <a:endParaRPr lang="zh-CN" altLang="zh-CN"/>
          </a:p>
          <a:p>
            <a:pPr>
              <a:lnSpc>
                <a:spcPct val="90000"/>
              </a:lnSpc>
            </a:pPr>
            <a:r>
              <a:rPr lang="zh-CN" altLang="zh-CN" b="1"/>
              <a:t>程序接口</a:t>
            </a:r>
            <a:r>
              <a:rPr lang="zh-CN" altLang="en-US"/>
              <a:t>：</a:t>
            </a:r>
            <a:r>
              <a:rPr lang="zh-CN" altLang="en-US" sz="2800"/>
              <a:t>系统调用，</a:t>
            </a:r>
            <a:r>
              <a:rPr lang="zh-CN" altLang="zh-CN" sz="2800"/>
              <a:t>是用户程序取得操作系统服务的惟一途径</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p:txBody>
          <a:bodyPr/>
          <a:lstStyle/>
          <a:p>
            <a:r>
              <a:rPr lang="zh-CN" altLang="zh-CN"/>
              <a:t>1.1 </a:t>
            </a:r>
            <a:r>
              <a:rPr lang="en-US" altLang="zh-CN"/>
              <a:t> </a:t>
            </a:r>
            <a:r>
              <a:rPr lang="zh-CN" altLang="zh-CN"/>
              <a:t>操作系统的目标和作用</a:t>
            </a:r>
          </a:p>
          <a:p>
            <a:r>
              <a:rPr lang="en-US" altLang="zh-CN"/>
              <a:t>1.2  </a:t>
            </a:r>
            <a:r>
              <a:rPr lang="zh-CN" altLang="zh-CN"/>
              <a:t>操作系统的发展过程</a:t>
            </a:r>
          </a:p>
          <a:p>
            <a:r>
              <a:rPr lang="zh-CN" altLang="zh-CN"/>
              <a:t>1.3 </a:t>
            </a:r>
            <a:r>
              <a:rPr lang="en-US" altLang="zh-CN"/>
              <a:t> </a:t>
            </a:r>
            <a:r>
              <a:rPr lang="zh-CN" altLang="zh-CN"/>
              <a:t>操作系统的基本特征</a:t>
            </a:r>
          </a:p>
          <a:p>
            <a:r>
              <a:rPr lang="zh-CN" altLang="zh-CN"/>
              <a:t>1.</a:t>
            </a:r>
            <a:r>
              <a:rPr lang="en-US" altLang="zh-CN"/>
              <a:t>4  </a:t>
            </a:r>
            <a:r>
              <a:rPr lang="zh-CN" altLang="zh-CN"/>
              <a:t>操作系统的主要功能</a:t>
            </a:r>
          </a:p>
          <a:p>
            <a:r>
              <a:rPr lang="zh-CN" altLang="zh-CN">
                <a:solidFill>
                  <a:srgbClr val="000099"/>
                </a:solidFill>
              </a:rPr>
              <a:t>1.</a:t>
            </a:r>
            <a:r>
              <a:rPr lang="en-US" altLang="zh-CN">
                <a:solidFill>
                  <a:srgbClr val="000099"/>
                </a:solidFill>
              </a:rPr>
              <a:t>5  </a:t>
            </a:r>
            <a:r>
              <a:rPr lang="zh-CN" altLang="zh-CN">
                <a:solidFill>
                  <a:srgbClr val="000099"/>
                </a:solidFill>
              </a:rPr>
              <a:t>操作系统结构设计</a:t>
            </a:r>
          </a:p>
        </p:txBody>
      </p:sp>
      <p:sp>
        <p:nvSpPr>
          <p:cNvPr id="146435" name="Rectang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a:t>
            </a:r>
            <a:r>
              <a:rPr lang="en-US" altLang="zh-CN"/>
              <a:t>1</a:t>
            </a:r>
            <a:r>
              <a:rPr lang="zh-CN" altLang="en-US"/>
              <a:t>章 操作系统引论</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6588125" y="3644900"/>
            <a:ext cx="2232025" cy="17287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8851" name="Rectangle 3"/>
          <p:cNvSpPr>
            <a:spLocks noChangeArrowheads="1"/>
          </p:cNvSpPr>
          <p:nvPr/>
        </p:nvSpPr>
        <p:spPr bwMode="auto">
          <a:xfrm>
            <a:off x="323850" y="3644900"/>
            <a:ext cx="5976938" cy="1728788"/>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885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OS</a:t>
            </a:r>
            <a:r>
              <a:rPr lang="zh-CN" altLang="zh-CN"/>
              <a:t>结构设计</a:t>
            </a:r>
          </a:p>
        </p:txBody>
      </p:sp>
      <p:sp>
        <p:nvSpPr>
          <p:cNvPr id="78853" name="Rectangle 5"/>
          <p:cNvSpPr>
            <a:spLocks noGrp="1" noChangeArrowheads="1"/>
          </p:cNvSpPr>
          <p:nvPr>
            <p:ph type="body" idx="1"/>
          </p:nvPr>
        </p:nvSpPr>
        <p:spPr>
          <a:xfrm>
            <a:off x="468313" y="1557338"/>
            <a:ext cx="8229600" cy="4525962"/>
          </a:xfrm>
        </p:spPr>
        <p:txBody>
          <a:bodyPr/>
          <a:lstStyle/>
          <a:p>
            <a:r>
              <a:rPr lang="zh-CN" altLang="zh-CN"/>
              <a:t>操作系统是一个十分复杂的大型软件。软件开发技术的不断发展，促进了</a:t>
            </a:r>
            <a:r>
              <a:rPr lang="en-US" altLang="zh-CN"/>
              <a:t>OS</a:t>
            </a:r>
            <a:r>
              <a:rPr lang="zh-CN" altLang="zh-CN"/>
              <a:t>结构的更新换代。</a:t>
            </a:r>
          </a:p>
          <a:p>
            <a:endParaRPr lang="zh-CN" altLang="zh-CN"/>
          </a:p>
        </p:txBody>
      </p:sp>
      <p:sp>
        <p:nvSpPr>
          <p:cNvPr id="78854" name="Text Box 6"/>
          <p:cNvSpPr txBox="1">
            <a:spLocks noChangeArrowheads="1"/>
          </p:cNvSpPr>
          <p:nvPr/>
        </p:nvSpPr>
        <p:spPr bwMode="auto">
          <a:xfrm>
            <a:off x="395288" y="3933825"/>
            <a:ext cx="1265237" cy="528638"/>
          </a:xfrm>
          <a:prstGeom prst="rect">
            <a:avLst/>
          </a:prstGeom>
          <a:solidFill>
            <a:srgbClr val="0000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a:solidFill>
                  <a:schemeClr val="bg1"/>
                </a:solidFill>
              </a:rPr>
              <a:t>无结构</a:t>
            </a:r>
          </a:p>
        </p:txBody>
      </p:sp>
      <p:sp>
        <p:nvSpPr>
          <p:cNvPr id="78855" name="AutoShape 7"/>
          <p:cNvSpPr>
            <a:spLocks noChangeArrowheads="1"/>
          </p:cNvSpPr>
          <p:nvPr/>
        </p:nvSpPr>
        <p:spPr bwMode="auto">
          <a:xfrm>
            <a:off x="1692275" y="4076700"/>
            <a:ext cx="360363" cy="215900"/>
          </a:xfrm>
          <a:prstGeom prst="rightArrow">
            <a:avLst>
              <a:gd name="adj1" fmla="val 50000"/>
              <a:gd name="adj2" fmla="val 41728"/>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8856" name="Text Box 8"/>
          <p:cNvSpPr txBox="1">
            <a:spLocks noChangeArrowheads="1"/>
          </p:cNvSpPr>
          <p:nvPr/>
        </p:nvSpPr>
        <p:spPr bwMode="auto">
          <a:xfrm>
            <a:off x="2124075" y="3933825"/>
            <a:ext cx="1979613" cy="528638"/>
          </a:xfrm>
          <a:prstGeom prst="rect">
            <a:avLst/>
          </a:prstGeom>
          <a:solidFill>
            <a:srgbClr val="0000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a:solidFill>
                  <a:schemeClr val="bg1"/>
                </a:solidFill>
              </a:rPr>
              <a:t>模块化结构</a:t>
            </a:r>
          </a:p>
        </p:txBody>
      </p:sp>
      <p:sp>
        <p:nvSpPr>
          <p:cNvPr id="78857" name="Text Box 9"/>
          <p:cNvSpPr txBox="1">
            <a:spLocks noChangeArrowheads="1"/>
          </p:cNvSpPr>
          <p:nvPr/>
        </p:nvSpPr>
        <p:spPr bwMode="auto">
          <a:xfrm>
            <a:off x="4572000" y="3933825"/>
            <a:ext cx="1622425" cy="528638"/>
          </a:xfrm>
          <a:prstGeom prst="rect">
            <a:avLst/>
          </a:prstGeom>
          <a:solidFill>
            <a:srgbClr val="0000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a:solidFill>
                  <a:schemeClr val="bg1"/>
                </a:solidFill>
              </a:rPr>
              <a:t>分层结构</a:t>
            </a:r>
          </a:p>
        </p:txBody>
      </p:sp>
      <p:sp>
        <p:nvSpPr>
          <p:cNvPr id="78858" name="Text Box 10"/>
          <p:cNvSpPr txBox="1">
            <a:spLocks noChangeArrowheads="1"/>
          </p:cNvSpPr>
          <p:nvPr/>
        </p:nvSpPr>
        <p:spPr bwMode="auto">
          <a:xfrm>
            <a:off x="6732588" y="3933825"/>
            <a:ext cx="1979612" cy="528638"/>
          </a:xfrm>
          <a:prstGeom prst="rect">
            <a:avLst/>
          </a:prstGeom>
          <a:solidFill>
            <a:srgbClr val="0000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a:solidFill>
                  <a:schemeClr val="bg1"/>
                </a:solidFill>
              </a:rPr>
              <a:t>微内核结构</a:t>
            </a:r>
          </a:p>
        </p:txBody>
      </p:sp>
      <p:sp>
        <p:nvSpPr>
          <p:cNvPr id="78859" name="AutoShape 11"/>
          <p:cNvSpPr>
            <a:spLocks noChangeArrowheads="1"/>
          </p:cNvSpPr>
          <p:nvPr/>
        </p:nvSpPr>
        <p:spPr bwMode="auto">
          <a:xfrm>
            <a:off x="6227763" y="4076700"/>
            <a:ext cx="360362" cy="215900"/>
          </a:xfrm>
          <a:prstGeom prst="rightArrow">
            <a:avLst>
              <a:gd name="adj1" fmla="val 50000"/>
              <a:gd name="adj2" fmla="val 41728"/>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8860" name="AutoShape 12"/>
          <p:cNvSpPr>
            <a:spLocks noChangeArrowheads="1"/>
          </p:cNvSpPr>
          <p:nvPr/>
        </p:nvSpPr>
        <p:spPr bwMode="auto">
          <a:xfrm>
            <a:off x="4140200" y="4076700"/>
            <a:ext cx="360363" cy="215900"/>
          </a:xfrm>
          <a:prstGeom prst="rightArrow">
            <a:avLst>
              <a:gd name="adj1" fmla="val 50000"/>
              <a:gd name="adj2" fmla="val 41728"/>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8861" name="Text Box 13"/>
          <p:cNvSpPr txBox="1">
            <a:spLocks noChangeArrowheads="1"/>
          </p:cNvSpPr>
          <p:nvPr/>
        </p:nvSpPr>
        <p:spPr bwMode="auto">
          <a:xfrm>
            <a:off x="2230438" y="4783138"/>
            <a:ext cx="211137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a:t>传统结构OS</a:t>
            </a:r>
          </a:p>
        </p:txBody>
      </p:sp>
      <p:sp>
        <p:nvSpPr>
          <p:cNvPr id="78862" name="Text Box 14"/>
          <p:cNvSpPr txBox="1">
            <a:spLocks noChangeArrowheads="1"/>
          </p:cNvSpPr>
          <p:nvPr/>
        </p:nvSpPr>
        <p:spPr bwMode="auto">
          <a:xfrm>
            <a:off x="6659563" y="4797425"/>
            <a:ext cx="2111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a:t>现代结构OS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a:t>
            </a:r>
            <a:r>
              <a:rPr lang="en-US" altLang="zh-CN"/>
              <a:t>1</a:t>
            </a:r>
            <a:r>
              <a:rPr lang="zh-CN" altLang="zh-CN"/>
              <a:t>） 无结构</a:t>
            </a:r>
            <a:r>
              <a:rPr lang="en-US" altLang="zh-CN"/>
              <a:t>OS</a:t>
            </a:r>
          </a:p>
        </p:txBody>
      </p:sp>
      <p:sp>
        <p:nvSpPr>
          <p:cNvPr id="79875" name="Rectangle 3"/>
          <p:cNvSpPr>
            <a:spLocks noGrp="1" noChangeArrowheads="1"/>
          </p:cNvSpPr>
          <p:nvPr>
            <p:ph type="body" idx="1"/>
          </p:nvPr>
        </p:nvSpPr>
        <p:spPr/>
        <p:txBody>
          <a:bodyPr/>
          <a:lstStyle/>
          <a:p>
            <a:r>
              <a:rPr lang="zh-CN" altLang="zh-CN"/>
              <a:t>早期，设计者只是把注意力放在功能的实现和获得高的效率上，缺乏首尾一致的设计思想。</a:t>
            </a:r>
          </a:p>
          <a:p>
            <a:r>
              <a:rPr lang="zh-CN" altLang="zh-CN"/>
              <a:t>此时的</a:t>
            </a:r>
            <a:r>
              <a:rPr lang="en-US" altLang="zh-CN"/>
              <a:t>OS</a:t>
            </a:r>
            <a:r>
              <a:rPr lang="zh-CN" altLang="zh-CN"/>
              <a:t>是为数众多的一组过程的集合，每个过程可以任意地相互调用其它过程，致使操作系统内部既复杂又混乱。</a:t>
            </a:r>
          </a:p>
          <a:p>
            <a:endParaRPr lang="zh-CN" altLang="zh-CN"/>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a:t>
            </a:r>
            <a:r>
              <a:rPr lang="en-US" altLang="zh-CN"/>
              <a:t>2</a:t>
            </a:r>
            <a:r>
              <a:rPr lang="zh-CN" altLang="zh-CN"/>
              <a:t>）模块化结构</a:t>
            </a:r>
            <a:r>
              <a:rPr lang="en-US" altLang="zh-CN"/>
              <a:t>OS</a:t>
            </a:r>
          </a:p>
        </p:txBody>
      </p:sp>
      <p:sp>
        <p:nvSpPr>
          <p:cNvPr id="80899" name="Rectangle 3"/>
          <p:cNvSpPr>
            <a:spLocks noGrp="1" noChangeArrowheads="1"/>
          </p:cNvSpPr>
          <p:nvPr>
            <p:ph type="body" idx="1"/>
          </p:nvPr>
        </p:nvSpPr>
        <p:spPr/>
        <p:txBody>
          <a:bodyPr/>
          <a:lstStyle/>
          <a:p>
            <a:pPr>
              <a:lnSpc>
                <a:spcPct val="110000"/>
              </a:lnSpc>
            </a:pPr>
            <a:r>
              <a:rPr lang="zh-CN" altLang="zh-CN" sz="2800"/>
              <a:t>基础是模块化程序设计技术。</a:t>
            </a:r>
          </a:p>
          <a:p>
            <a:pPr>
              <a:lnSpc>
                <a:spcPct val="110000"/>
              </a:lnSpc>
            </a:pPr>
            <a:r>
              <a:rPr lang="zh-CN" altLang="zh-CN" sz="2800"/>
              <a:t>将</a:t>
            </a:r>
            <a:r>
              <a:rPr lang="en-US" altLang="zh-CN" sz="2800"/>
              <a:t>OS</a:t>
            </a:r>
            <a:r>
              <a:rPr lang="zh-CN" altLang="zh-CN" sz="2800"/>
              <a:t>按其功能精心地划分为若干个具有一定独立性和大小的模块；每个模块具有某方面的管理功能，如进程管理模块、存储器管理模块、</a:t>
            </a:r>
            <a:r>
              <a:rPr lang="en-US" altLang="zh-CN" sz="2800"/>
              <a:t>I/O</a:t>
            </a:r>
            <a:r>
              <a:rPr lang="zh-CN" altLang="zh-CN" sz="2800"/>
              <a:t>设备管理模块等。</a:t>
            </a:r>
          </a:p>
          <a:p>
            <a:pPr>
              <a:lnSpc>
                <a:spcPct val="110000"/>
              </a:lnSpc>
            </a:pPr>
            <a:r>
              <a:rPr lang="zh-CN" altLang="zh-CN" sz="2800"/>
              <a:t>仔细地规定好各模块间的接口，使各模块之间能通过该接口实现交互。</a:t>
            </a:r>
          </a:p>
          <a:p>
            <a:pPr>
              <a:lnSpc>
                <a:spcPct val="110000"/>
              </a:lnSpc>
            </a:pPr>
            <a:r>
              <a:rPr lang="zh-CN" altLang="zh-CN" sz="2800"/>
              <a:t>各模块还可进一步细分为若干个具有一定功能的子模块，若子模块较大时，可再进一步将它细分。</a:t>
            </a:r>
          </a:p>
          <a:p>
            <a:pPr>
              <a:lnSpc>
                <a:spcPct val="110000"/>
              </a:lnSpc>
            </a:pPr>
            <a:endParaRPr lang="zh-CN" altLang="zh-CN" sz="280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模块化结构</a:t>
            </a:r>
            <a:r>
              <a:rPr lang="en-US" altLang="zh-CN"/>
              <a:t>OS</a:t>
            </a:r>
            <a:r>
              <a:rPr lang="zh-CN" altLang="zh-CN"/>
              <a:t>（续）</a:t>
            </a:r>
          </a:p>
        </p:txBody>
      </p:sp>
      <p:pic>
        <p:nvPicPr>
          <p:cNvPr id="81923" name="Object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2636838"/>
            <a:ext cx="8281988" cy="304165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24" name="Rectangle 4"/>
          <p:cNvSpPr>
            <a:spLocks noChangeArrowheads="1"/>
          </p:cNvSpPr>
          <p:nvPr/>
        </p:nvSpPr>
        <p:spPr bwMode="auto">
          <a:xfrm>
            <a:off x="395288" y="1484313"/>
            <a:ext cx="8523287"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9pPr>
          </a:lstStyle>
          <a:p>
            <a:r>
              <a:rPr lang="zh-CN" altLang="zh-CN" sz="2800"/>
              <a:t>这种设计方法称为模块</a:t>
            </a:r>
            <a:r>
              <a:rPr lang="en-US" altLang="zh-CN" sz="2800"/>
              <a:t>―</a:t>
            </a:r>
            <a:r>
              <a:rPr lang="zh-CN" altLang="zh-CN" sz="2800"/>
              <a:t>接口法，由此构成的操作系统就是具有模块化结构的操作系统。</a:t>
            </a:r>
          </a:p>
        </p:txBody>
      </p:sp>
      <p:sp>
        <p:nvSpPr>
          <p:cNvPr id="81925" name="Text Box 5"/>
          <p:cNvSpPr txBox="1">
            <a:spLocks noChangeArrowheads="1"/>
          </p:cNvSpPr>
          <p:nvPr/>
        </p:nvSpPr>
        <p:spPr bwMode="auto">
          <a:xfrm>
            <a:off x="2627313" y="5876925"/>
            <a:ext cx="417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a:latin typeface="宋体" panose="02010600030101010101" pitchFamily="2" charset="-122"/>
              </a:rPr>
              <a:t>图</a:t>
            </a:r>
            <a:r>
              <a:rPr lang="en-US" altLang="zh-CN" sz="2400">
                <a:latin typeface="Times New Roman" panose="02020603050405020304" pitchFamily="18" charset="0"/>
              </a:rPr>
              <a:t>1-6  </a:t>
            </a:r>
            <a:r>
              <a:rPr lang="zh-CN" altLang="zh-CN" sz="2400">
                <a:latin typeface="宋体" panose="02010600030101010101" pitchFamily="2" charset="-122"/>
              </a:rPr>
              <a:t>模块化结构的操作系统</a:t>
            </a:r>
            <a:r>
              <a:rPr lang="zh-CN" altLang="zh-CN" sz="2400">
                <a:latin typeface="Times New Roman" panose="02020603050405020304" pitchFamily="18" charset="0"/>
              </a:rPr>
              <a:t>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模块独立性</a:t>
            </a:r>
          </a:p>
        </p:txBody>
      </p:sp>
      <p:sp>
        <p:nvSpPr>
          <p:cNvPr id="147459" name="Rectangle 3"/>
          <p:cNvSpPr>
            <a:spLocks noGrp="1"/>
          </p:cNvSpPr>
          <p:nvPr>
            <p:ph type="body" idx="1"/>
          </p:nvPr>
        </p:nvSpPr>
        <p:spPr/>
        <p:txBody>
          <a:bodyPr/>
          <a:lstStyle/>
          <a:p>
            <a:r>
              <a:rPr lang="zh-CN" altLang="en-US"/>
              <a:t>划分模块必须充分注意模块的独立性问题。模块的独立性越高，各模块间的交互就越少，系统的结构也就越清晰。</a:t>
            </a:r>
          </a:p>
          <a:p>
            <a:r>
              <a:rPr lang="zh-CN" altLang="en-US"/>
              <a:t>衡量模块的独立性有以下两个标准：</a:t>
            </a:r>
          </a:p>
          <a:p>
            <a:pPr lvl="1"/>
            <a:r>
              <a:rPr lang="zh-CN" altLang="en-US">
                <a:solidFill>
                  <a:srgbClr val="000099"/>
                </a:solidFill>
              </a:rPr>
              <a:t>内聚性，</a:t>
            </a:r>
            <a:r>
              <a:rPr lang="zh-CN" altLang="en-US"/>
              <a:t>指模块内部各部分间联系的紧密程度。内聚性越高，模块的独立性越强。</a:t>
            </a:r>
          </a:p>
          <a:p>
            <a:pPr lvl="1"/>
            <a:r>
              <a:rPr lang="zh-CN" altLang="en-US">
                <a:solidFill>
                  <a:srgbClr val="000099"/>
                </a:solidFill>
              </a:rPr>
              <a:t>耦合度，</a:t>
            </a:r>
            <a:r>
              <a:rPr lang="zh-CN" altLang="en-US"/>
              <a:t>指模块间相互联系和相互影响的程度。显然，耦合度越低，模块的独立性越好。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课程主要内容</a:t>
            </a:r>
            <a:endParaRPr lang="zh-CN" altLang="en-US"/>
          </a:p>
        </p:txBody>
      </p:sp>
      <p:sp>
        <p:nvSpPr>
          <p:cNvPr id="135171" name="Rectangle 3"/>
          <p:cNvSpPr>
            <a:spLocks noGrp="1"/>
          </p:cNvSpPr>
          <p:nvPr>
            <p:ph type="body" idx="1"/>
          </p:nvPr>
        </p:nvSpPr>
        <p:spPr/>
        <p:txBody>
          <a:bodyPr/>
          <a:lstStyle/>
          <a:p>
            <a:r>
              <a:rPr lang="zh-CN" altLang="en-US"/>
              <a:t>第一章   操作系统引论</a:t>
            </a:r>
          </a:p>
          <a:p>
            <a:r>
              <a:rPr lang="zh-CN" altLang="en-US"/>
              <a:t>第二章 	进程管理</a:t>
            </a:r>
          </a:p>
          <a:p>
            <a:r>
              <a:rPr lang="zh-CN" altLang="en-US"/>
              <a:t>第三章 	处理机调度与死锁</a:t>
            </a:r>
          </a:p>
          <a:p>
            <a:r>
              <a:rPr lang="zh-CN" altLang="en-US"/>
              <a:t>第四章 	存储器管理</a:t>
            </a:r>
          </a:p>
          <a:p>
            <a:r>
              <a:rPr lang="zh-CN" altLang="en-US"/>
              <a:t>第五章 	设备管理</a:t>
            </a:r>
          </a:p>
          <a:p>
            <a:r>
              <a:rPr lang="zh-CN" altLang="en-US"/>
              <a:t>第六章 	文件管理</a:t>
            </a:r>
          </a:p>
          <a:p>
            <a:r>
              <a:rPr lang="zh-CN" altLang="en-US"/>
              <a:t>第七章 	操作系统接口</a:t>
            </a:r>
          </a:p>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模块接口法的优缺点</a:t>
            </a:r>
          </a:p>
        </p:txBody>
      </p:sp>
      <p:sp>
        <p:nvSpPr>
          <p:cNvPr id="83971" name="Rectangle 3"/>
          <p:cNvSpPr>
            <a:spLocks noGrp="1" noChangeArrowheads="1"/>
          </p:cNvSpPr>
          <p:nvPr>
            <p:ph type="body" idx="1"/>
          </p:nvPr>
        </p:nvSpPr>
        <p:spPr/>
        <p:txBody>
          <a:bodyPr/>
          <a:lstStyle/>
          <a:p>
            <a:r>
              <a:rPr lang="zh-CN" altLang="zh-CN">
                <a:latin typeface="黑体" panose="02010609060101010101" pitchFamily="49" charset="-122"/>
              </a:rPr>
              <a:t>优点：</a:t>
            </a:r>
          </a:p>
          <a:p>
            <a:pPr lvl="1"/>
            <a:r>
              <a:rPr lang="zh-CN" altLang="en-US">
                <a:latin typeface="黑体" panose="02010609060101010101" pitchFamily="49" charset="-122"/>
                <a:ea typeface="黑体" panose="02010609060101010101" pitchFamily="49" charset="-122"/>
              </a:rPr>
              <a:t> </a:t>
            </a:r>
            <a:r>
              <a:rPr lang="zh-CN" altLang="zh-CN">
                <a:latin typeface="宋体" panose="02010600030101010101" pitchFamily="2" charset="-122"/>
              </a:rPr>
              <a:t>提高</a:t>
            </a:r>
            <a:r>
              <a:rPr lang="en-US" altLang="zh-CN">
                <a:latin typeface="宋体" panose="02010600030101010101" pitchFamily="2" charset="-122"/>
              </a:rPr>
              <a:t>OS</a:t>
            </a:r>
            <a:r>
              <a:rPr lang="zh-CN" altLang="zh-CN">
                <a:latin typeface="宋体" panose="02010600030101010101" pitchFamily="2" charset="-122"/>
              </a:rPr>
              <a:t>设计的正确性、可理解性和可维护性</a:t>
            </a:r>
          </a:p>
          <a:p>
            <a:pPr lvl="1"/>
            <a:r>
              <a:rPr lang="zh-CN" altLang="en-US">
                <a:latin typeface="宋体" panose="02010600030101010101" pitchFamily="2" charset="-122"/>
              </a:rPr>
              <a:t> </a:t>
            </a:r>
            <a:r>
              <a:rPr lang="zh-CN" altLang="zh-CN">
                <a:latin typeface="宋体" panose="02010600030101010101" pitchFamily="2" charset="-122"/>
              </a:rPr>
              <a:t>增强</a:t>
            </a:r>
            <a:r>
              <a:rPr lang="en-US" altLang="zh-CN">
                <a:latin typeface="宋体" panose="02010600030101010101" pitchFamily="2" charset="-122"/>
              </a:rPr>
              <a:t>OS</a:t>
            </a:r>
            <a:r>
              <a:rPr lang="zh-CN" altLang="zh-CN">
                <a:latin typeface="宋体" panose="02010600030101010101" pitchFamily="2" charset="-122"/>
              </a:rPr>
              <a:t>的适应性</a:t>
            </a:r>
          </a:p>
          <a:p>
            <a:pPr lvl="1"/>
            <a:r>
              <a:rPr lang="zh-CN" altLang="en-US">
                <a:latin typeface="宋体" panose="02010600030101010101" pitchFamily="2" charset="-122"/>
              </a:rPr>
              <a:t> </a:t>
            </a:r>
            <a:r>
              <a:rPr lang="zh-CN" altLang="zh-CN">
                <a:latin typeface="宋体" panose="02010600030101010101" pitchFamily="2" charset="-122"/>
              </a:rPr>
              <a:t>加速</a:t>
            </a:r>
            <a:r>
              <a:rPr lang="en-US" altLang="zh-CN">
                <a:latin typeface="宋体" panose="02010600030101010101" pitchFamily="2" charset="-122"/>
              </a:rPr>
              <a:t>OS</a:t>
            </a:r>
            <a:r>
              <a:rPr lang="zh-CN" altLang="zh-CN">
                <a:latin typeface="宋体" panose="02010600030101010101" pitchFamily="2" charset="-122"/>
              </a:rPr>
              <a:t>的开发过程 </a:t>
            </a:r>
          </a:p>
          <a:p>
            <a:r>
              <a:rPr lang="zh-CN" altLang="zh-CN">
                <a:latin typeface="宋体" panose="02010600030101010101" pitchFamily="2" charset="-122"/>
              </a:rPr>
              <a:t>问题：</a:t>
            </a:r>
          </a:p>
          <a:p>
            <a:pPr lvl="1"/>
            <a:r>
              <a:rPr lang="zh-CN" altLang="zh-CN">
                <a:latin typeface="宋体" panose="02010600030101010101" pitchFamily="2" charset="-122"/>
              </a:rPr>
              <a:t>接口设计难于满足实际需求</a:t>
            </a:r>
          </a:p>
          <a:p>
            <a:pPr lvl="1"/>
            <a:r>
              <a:rPr lang="zh-CN" altLang="zh-CN">
                <a:latin typeface="宋体" panose="02010600030101010101" pitchFamily="2" charset="-122"/>
              </a:rPr>
              <a:t>“无序模块法”</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a:t>
            </a:r>
            <a:r>
              <a:rPr lang="en-US" altLang="zh-CN"/>
              <a:t>3</a:t>
            </a:r>
            <a:r>
              <a:rPr lang="zh-CN" altLang="zh-CN"/>
              <a:t>）分层式结构</a:t>
            </a:r>
            <a:r>
              <a:rPr lang="en-US" altLang="zh-CN"/>
              <a:t>OS</a:t>
            </a:r>
          </a:p>
        </p:txBody>
      </p:sp>
      <p:sp>
        <p:nvSpPr>
          <p:cNvPr id="84995" name="Rectangle 3"/>
          <p:cNvSpPr>
            <a:spLocks noGrp="1" noChangeArrowheads="1"/>
          </p:cNvSpPr>
          <p:nvPr>
            <p:ph type="body" idx="1"/>
          </p:nvPr>
        </p:nvSpPr>
        <p:spPr/>
        <p:txBody>
          <a:bodyPr/>
          <a:lstStyle/>
          <a:p>
            <a:r>
              <a:rPr lang="zh-CN" altLang="zh-CN" sz="3000"/>
              <a:t>有序分层法可将</a:t>
            </a:r>
            <a:r>
              <a:rPr lang="zh-CN" altLang="zh-CN" sz="3000">
                <a:latin typeface="宋体" panose="02010600030101010101" pitchFamily="2" charset="-122"/>
              </a:rPr>
              <a:t>“</a:t>
            </a:r>
            <a:r>
              <a:rPr lang="zh-CN" altLang="zh-CN" sz="3000"/>
              <a:t>无序模块法</a:t>
            </a:r>
            <a:r>
              <a:rPr lang="zh-CN" altLang="zh-CN" sz="3000">
                <a:latin typeface="宋体" panose="02010600030101010101" pitchFamily="2" charset="-122"/>
              </a:rPr>
              <a:t>”</a:t>
            </a:r>
            <a:r>
              <a:rPr lang="zh-CN" altLang="zh-CN" sz="3000"/>
              <a:t>的无序性变为有序性。</a:t>
            </a:r>
            <a:endParaRPr lang="zh-CN" altLang="en-US" sz="3000"/>
          </a:p>
          <a:p>
            <a:r>
              <a:rPr lang="zh-CN" altLang="zh-CN" sz="3000"/>
              <a:t>分层法的设计任务是，在目标系统</a:t>
            </a:r>
            <a:r>
              <a:rPr lang="en-US" altLang="zh-CN" sz="3000"/>
              <a:t>An</a:t>
            </a:r>
            <a:r>
              <a:rPr lang="zh-CN" altLang="zh-CN" sz="3000"/>
              <a:t>和裸机系统</a:t>
            </a:r>
            <a:r>
              <a:rPr lang="en-US" altLang="zh-CN" sz="3000"/>
              <a:t>(</a:t>
            </a:r>
            <a:r>
              <a:rPr lang="zh-CN" altLang="zh-CN" sz="3000"/>
              <a:t>又称宿主系统</a:t>
            </a:r>
            <a:r>
              <a:rPr lang="en-US" altLang="zh-CN" sz="3000"/>
              <a:t>)A0</a:t>
            </a:r>
            <a:r>
              <a:rPr lang="zh-CN" altLang="zh-CN" sz="3000"/>
              <a:t>之间，铺设若干个层次的软件</a:t>
            </a:r>
            <a:r>
              <a:rPr lang="en-US" altLang="zh-CN" sz="3000"/>
              <a:t>A1</a:t>
            </a:r>
            <a:r>
              <a:rPr lang="zh-CN" altLang="zh-CN" sz="3000"/>
              <a:t>、</a:t>
            </a:r>
            <a:r>
              <a:rPr lang="en-US" altLang="zh-CN" sz="3000"/>
              <a:t>A2</a:t>
            </a:r>
            <a:r>
              <a:rPr lang="zh-CN" altLang="zh-CN" sz="3000"/>
              <a:t>、</a:t>
            </a:r>
            <a:r>
              <a:rPr lang="en-US" altLang="zh-CN" sz="3000"/>
              <a:t>A3</a:t>
            </a:r>
            <a:r>
              <a:rPr lang="zh-CN" altLang="zh-CN" sz="3000"/>
              <a:t>、</a:t>
            </a:r>
            <a:r>
              <a:rPr lang="en-US" altLang="zh-CN" sz="3000">
                <a:latin typeface="宋体" panose="02010600030101010101" pitchFamily="2" charset="-122"/>
              </a:rPr>
              <a:t>…</a:t>
            </a:r>
            <a:r>
              <a:rPr lang="zh-CN" altLang="zh-CN" sz="3000"/>
              <a:t>、</a:t>
            </a:r>
            <a:r>
              <a:rPr lang="en-US" altLang="zh-CN" sz="3000"/>
              <a:t>An</a:t>
            </a:r>
            <a:r>
              <a:rPr lang="zh-CN" altLang="zh-CN" sz="3000"/>
              <a:t>－</a:t>
            </a:r>
            <a:r>
              <a:rPr lang="en-US" altLang="zh-CN" sz="3000"/>
              <a:t>1</a:t>
            </a:r>
            <a:r>
              <a:rPr lang="zh-CN" altLang="zh-CN" sz="3000"/>
              <a:t>，使</a:t>
            </a:r>
            <a:r>
              <a:rPr lang="en-US" altLang="zh-CN" sz="3000"/>
              <a:t>An</a:t>
            </a:r>
            <a:r>
              <a:rPr lang="zh-CN" altLang="zh-CN" sz="3000"/>
              <a:t>通过</a:t>
            </a:r>
            <a:r>
              <a:rPr lang="en-US" altLang="zh-CN" sz="3000"/>
              <a:t>An</a:t>
            </a:r>
            <a:r>
              <a:rPr lang="zh-CN" altLang="zh-CN" sz="3000"/>
              <a:t>－</a:t>
            </a:r>
            <a:r>
              <a:rPr lang="en-US" altLang="zh-CN" sz="3000"/>
              <a:t>1</a:t>
            </a:r>
            <a:r>
              <a:rPr lang="zh-CN" altLang="zh-CN" sz="3000"/>
              <a:t>、</a:t>
            </a:r>
            <a:r>
              <a:rPr lang="en-US" altLang="zh-CN" sz="3000"/>
              <a:t>An</a:t>
            </a:r>
            <a:r>
              <a:rPr lang="zh-CN" altLang="zh-CN" sz="3000"/>
              <a:t>－</a:t>
            </a:r>
            <a:r>
              <a:rPr lang="en-US" altLang="zh-CN" sz="3000"/>
              <a:t>2</a:t>
            </a:r>
            <a:r>
              <a:rPr lang="zh-CN" altLang="zh-CN" sz="3000"/>
              <a:t>、</a:t>
            </a:r>
            <a:r>
              <a:rPr lang="en-US" altLang="zh-CN" sz="3000">
                <a:latin typeface="宋体" panose="02010600030101010101" pitchFamily="2" charset="-122"/>
              </a:rPr>
              <a:t>…</a:t>
            </a:r>
            <a:r>
              <a:rPr lang="zh-CN" altLang="zh-CN" sz="3000"/>
              <a:t>、</a:t>
            </a:r>
            <a:r>
              <a:rPr lang="en-US" altLang="zh-CN" sz="3000"/>
              <a:t>A2</a:t>
            </a:r>
            <a:r>
              <a:rPr lang="zh-CN" altLang="zh-CN" sz="3000"/>
              <a:t>、</a:t>
            </a:r>
            <a:r>
              <a:rPr lang="en-US" altLang="zh-CN" sz="3000"/>
              <a:t>A1</a:t>
            </a:r>
            <a:r>
              <a:rPr lang="zh-CN" altLang="zh-CN" sz="3000"/>
              <a:t>层，最终能在</a:t>
            </a:r>
            <a:r>
              <a:rPr lang="en-US" altLang="zh-CN" sz="3000"/>
              <a:t>A0</a:t>
            </a:r>
            <a:r>
              <a:rPr lang="zh-CN" altLang="zh-CN" sz="3000"/>
              <a:t>上运行。在操作系统中，常采用自底向上法来铺设这些中间层。 </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分层式结构</a:t>
            </a:r>
            <a:r>
              <a:rPr lang="en-US" altLang="zh-CN"/>
              <a:t>OS</a:t>
            </a:r>
            <a:r>
              <a:rPr lang="zh-CN" altLang="zh-CN"/>
              <a:t>（续）</a:t>
            </a:r>
          </a:p>
        </p:txBody>
      </p:sp>
      <p:sp>
        <p:nvSpPr>
          <p:cNvPr id="86019" name="Rectangle 3"/>
          <p:cNvSpPr>
            <a:spLocks noGrp="1" noChangeArrowheads="1"/>
          </p:cNvSpPr>
          <p:nvPr>
            <p:ph type="body" idx="1"/>
          </p:nvPr>
        </p:nvSpPr>
        <p:spPr/>
        <p:txBody>
          <a:bodyPr/>
          <a:lstStyle/>
          <a:p>
            <a:r>
              <a:rPr lang="zh-CN" altLang="en-US" sz="3000">
                <a:latin typeface="宋体" panose="02010600030101010101" pitchFamily="2" charset="-122"/>
              </a:rPr>
              <a:t>自底向上的分层设计的基本原则是：每一步设计都是建立在可靠的基础上。为此规定，每一层仅能使用其底层所提供的功能和服务，这样可使系统的调试和验证都变得更容易。</a:t>
            </a:r>
          </a:p>
          <a:p>
            <a:r>
              <a:rPr lang="zh-CN" altLang="en-US" sz="3000">
                <a:latin typeface="宋体" panose="02010600030101010101" pitchFamily="2" charset="-122"/>
              </a:rPr>
              <a:t>在用这种方法构成操作系统时，已将一个操作系统分为若干个层次，每层又由若干个模块组成，各层之间只存在着单向的依赖关系，即高层仅依赖于紧邻它的低层。</a:t>
            </a:r>
            <a:r>
              <a:rPr lang="zh-CN" altLang="en-US" sz="3000">
                <a:latin typeface="黑体" panose="02010609060101010101" pitchFamily="49" charset="-122"/>
                <a:ea typeface="黑体" panose="02010609060101010101" pitchFamily="49" charset="-122"/>
              </a:rPr>
              <a:t> </a:t>
            </a:r>
          </a:p>
          <a:p>
            <a:endParaRPr lang="zh-CN" altLang="en-US" sz="3000">
              <a:latin typeface="黑体" panose="02010609060101010101" pitchFamily="49" charset="-122"/>
              <a:ea typeface="黑体" panose="02010609060101010101" pitchFamily="49" charset="-122"/>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分层结构的优缺点</a:t>
            </a:r>
          </a:p>
        </p:txBody>
      </p:sp>
      <p:sp>
        <p:nvSpPr>
          <p:cNvPr id="87043" name="Rectangle 3"/>
          <p:cNvSpPr>
            <a:spLocks noGrp="1" noChangeArrowheads="1"/>
          </p:cNvSpPr>
          <p:nvPr>
            <p:ph type="body" idx="1"/>
          </p:nvPr>
        </p:nvSpPr>
        <p:spPr/>
        <p:txBody>
          <a:bodyPr/>
          <a:lstStyle/>
          <a:p>
            <a:r>
              <a:rPr lang="zh-CN" altLang="zh-CN"/>
              <a:t>优点：</a:t>
            </a:r>
          </a:p>
          <a:p>
            <a:pPr lvl="1"/>
            <a:r>
              <a:rPr lang="zh-CN" altLang="zh-CN"/>
              <a:t>易保证系统的正确性</a:t>
            </a:r>
          </a:p>
          <a:p>
            <a:pPr lvl="1"/>
            <a:r>
              <a:rPr lang="zh-CN" altLang="zh-CN"/>
              <a:t>易扩充和易维护</a:t>
            </a:r>
          </a:p>
          <a:p>
            <a:r>
              <a:rPr lang="zh-CN" altLang="zh-CN"/>
              <a:t>缺点：</a:t>
            </a:r>
          </a:p>
          <a:p>
            <a:pPr lvl="1"/>
            <a:r>
              <a:rPr lang="zh-CN" altLang="zh-CN"/>
              <a:t>系统效率降低</a:t>
            </a:r>
          </a:p>
          <a:p>
            <a:endParaRPr lang="zh-CN" altLang="zh-CN"/>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a:t>
            </a:r>
            <a:r>
              <a:rPr lang="en-US" altLang="zh-CN"/>
              <a:t>4</a:t>
            </a:r>
            <a:r>
              <a:rPr lang="zh-CN" altLang="zh-CN"/>
              <a:t>）微内核</a:t>
            </a:r>
            <a:r>
              <a:rPr lang="en-US" altLang="zh-CN"/>
              <a:t>OS</a:t>
            </a:r>
            <a:r>
              <a:rPr lang="zh-CN" altLang="zh-CN"/>
              <a:t>结构</a:t>
            </a:r>
          </a:p>
        </p:txBody>
      </p:sp>
      <p:sp>
        <p:nvSpPr>
          <p:cNvPr id="88067" name="Rectangle 3"/>
          <p:cNvSpPr>
            <a:spLocks noGrp="1" noChangeArrowheads="1"/>
          </p:cNvSpPr>
          <p:nvPr>
            <p:ph type="body" idx="1"/>
          </p:nvPr>
        </p:nvSpPr>
        <p:spPr/>
        <p:txBody>
          <a:bodyPr/>
          <a:lstStyle/>
          <a:p>
            <a:pPr>
              <a:lnSpc>
                <a:spcPct val="90000"/>
              </a:lnSpc>
            </a:pPr>
            <a:r>
              <a:rPr lang="zh-CN" altLang="zh-CN"/>
              <a:t>将操作系统划分为两大部分：微内核和多个服务器。</a:t>
            </a:r>
          </a:p>
          <a:p>
            <a:pPr>
              <a:lnSpc>
                <a:spcPct val="90000"/>
              </a:lnSpc>
            </a:pPr>
            <a:r>
              <a:rPr lang="zh-CN" altLang="zh-CN"/>
              <a:t>内核是指精心设计的、能实现现代</a:t>
            </a:r>
            <a:r>
              <a:rPr lang="en-US" altLang="zh-CN"/>
              <a:t>OS</a:t>
            </a:r>
            <a:r>
              <a:rPr lang="zh-CN" altLang="zh-CN"/>
              <a:t>最基本的核心功能的部分。</a:t>
            </a:r>
            <a:endParaRPr lang="en-US" altLang="zh-CN"/>
          </a:p>
          <a:p>
            <a:pPr>
              <a:lnSpc>
                <a:spcPct val="90000"/>
              </a:lnSpc>
            </a:pPr>
            <a:r>
              <a:rPr lang="zh-CN" altLang="en-US"/>
              <a:t>微内核结构</a:t>
            </a:r>
            <a:r>
              <a:rPr lang="en-US" altLang="zh-CN"/>
              <a:t>OS</a:t>
            </a:r>
            <a:r>
              <a:rPr lang="zh-CN" altLang="en-US"/>
              <a:t>的特点：</a:t>
            </a:r>
          </a:p>
          <a:p>
            <a:pPr lvl="1">
              <a:lnSpc>
                <a:spcPct val="90000"/>
              </a:lnSpc>
            </a:pPr>
            <a:r>
              <a:rPr lang="zh-CN" altLang="en-US"/>
              <a:t>足够小的内核</a:t>
            </a:r>
          </a:p>
          <a:p>
            <a:pPr lvl="1">
              <a:lnSpc>
                <a:spcPct val="90000"/>
              </a:lnSpc>
            </a:pPr>
            <a:r>
              <a:rPr lang="zh-CN" altLang="en-US"/>
              <a:t>基于客户</a:t>
            </a:r>
            <a:r>
              <a:rPr lang="en-US" altLang="zh-CN"/>
              <a:t>/</a:t>
            </a:r>
            <a:r>
              <a:rPr lang="zh-CN" altLang="en-US"/>
              <a:t>服务器模式</a:t>
            </a:r>
          </a:p>
          <a:p>
            <a:pPr lvl="1">
              <a:lnSpc>
                <a:spcPct val="90000"/>
              </a:lnSpc>
            </a:pPr>
            <a:r>
              <a:rPr lang="zh-CN" altLang="en-US"/>
              <a:t>应用</a:t>
            </a:r>
            <a:r>
              <a:rPr lang="zh-CN" altLang="en-US">
                <a:latin typeface="宋体" panose="02010600030101010101" pitchFamily="2" charset="-122"/>
              </a:rPr>
              <a:t>“</a:t>
            </a:r>
            <a:r>
              <a:rPr lang="zh-CN" altLang="en-US"/>
              <a:t>机制与策略</a:t>
            </a:r>
            <a:r>
              <a:rPr lang="zh-CN" altLang="en-US">
                <a:latin typeface="宋体" panose="02010600030101010101" pitchFamily="2" charset="-122"/>
              </a:rPr>
              <a:t>”</a:t>
            </a:r>
            <a:r>
              <a:rPr lang="zh-CN" altLang="en-US"/>
              <a:t>分离原理</a:t>
            </a:r>
          </a:p>
          <a:p>
            <a:pPr lvl="1">
              <a:lnSpc>
                <a:spcPct val="90000"/>
              </a:lnSpc>
            </a:pPr>
            <a:r>
              <a:rPr lang="zh-CN" altLang="en-US"/>
              <a:t>采用面向对象技术</a:t>
            </a:r>
          </a:p>
          <a:p>
            <a:pPr>
              <a:lnSpc>
                <a:spcPct val="90000"/>
              </a:lnSpc>
            </a:pPr>
            <a:endParaRPr lang="en-US" altLang="zh-CN"/>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7" name="Rectangle 5"/>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微内核</a:t>
            </a:r>
            <a:r>
              <a:rPr lang="en-US" altLang="zh-CN"/>
              <a:t>OS</a:t>
            </a:r>
            <a:r>
              <a:rPr lang="zh-CN" altLang="zh-CN"/>
              <a:t>结构</a:t>
            </a:r>
            <a:endParaRPr lang="zh-CN" altLang="en-US"/>
          </a:p>
        </p:txBody>
      </p:sp>
      <p:graphicFrame>
        <p:nvGraphicFramePr>
          <p:cNvPr id="202756" name="Object 4"/>
          <p:cNvGraphicFramePr>
            <a:graphicFrameLocks noGrp="1" noChangeAspect="1"/>
          </p:cNvGraphicFramePr>
          <p:nvPr>
            <p:ph idx="1"/>
          </p:nvPr>
        </p:nvGraphicFramePr>
        <p:xfrm>
          <a:off x="323850" y="2081213"/>
          <a:ext cx="8675688" cy="1766887"/>
        </p:xfrm>
        <a:graphic>
          <a:graphicData uri="http://schemas.openxmlformats.org/presentationml/2006/ole">
            <mc:AlternateContent xmlns:mc="http://schemas.openxmlformats.org/markup-compatibility/2006">
              <mc:Choice xmlns:v="urn:schemas-microsoft-com:vml" Requires="v">
                <p:oleObj spid="_x0000_s202761" r:id="rId3" imgW="3146766" imgH="640980" progId="Visio.Drawing.4">
                  <p:embed/>
                </p:oleObj>
              </mc:Choice>
              <mc:Fallback>
                <p:oleObj r:id="rId3" imgW="3146766" imgH="640980"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081213"/>
                        <a:ext cx="8675688" cy="1766887"/>
                      </a:xfrm>
                      <a:prstGeom prst="rect">
                        <a:avLst/>
                      </a:prstGeom>
                    </p:spPr>
                  </p:pic>
                </p:oleObj>
              </mc:Fallback>
            </mc:AlternateContent>
          </a:graphicData>
        </a:graphic>
      </p:graphicFrame>
      <p:sp>
        <p:nvSpPr>
          <p:cNvPr id="202759" name="Text Box 7"/>
          <p:cNvSpPr txBox="1">
            <a:spLocks noChangeArrowheads="1"/>
          </p:cNvSpPr>
          <p:nvPr/>
        </p:nvSpPr>
        <p:spPr bwMode="auto">
          <a:xfrm>
            <a:off x="1547813" y="4703763"/>
            <a:ext cx="5627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宋体" panose="02010600030101010101" pitchFamily="2" charset="-122"/>
              </a:rPr>
              <a:t>图</a:t>
            </a:r>
            <a:r>
              <a:rPr kumimoji="1" lang="en-US" altLang="zh-CN" sz="2400">
                <a:latin typeface="Times New Roman" panose="02020603050405020304" pitchFamily="18" charset="0"/>
              </a:rPr>
              <a:t>1-10  </a:t>
            </a:r>
            <a:r>
              <a:rPr kumimoji="1" lang="zh-CN" altLang="en-US" sz="2400">
                <a:latin typeface="宋体" panose="02010600030101010101" pitchFamily="2" charset="-122"/>
              </a:rPr>
              <a:t>在单机环境下的客户</a:t>
            </a:r>
            <a:r>
              <a:rPr kumimoji="1" lang="en-US" altLang="zh-CN" sz="2400">
                <a:latin typeface="Times New Roman" panose="02020603050405020304" pitchFamily="18" charset="0"/>
              </a:rPr>
              <a:t>/</a:t>
            </a:r>
            <a:r>
              <a:rPr kumimoji="1" lang="zh-CN" altLang="en-US" sz="2400">
                <a:latin typeface="宋体" panose="02010600030101010101" pitchFamily="2" charset="-122"/>
              </a:rPr>
              <a:t>服务器模式</a:t>
            </a:r>
            <a:r>
              <a:rPr kumimoji="1" lang="zh-CN" altLang="en-US" sz="2400">
                <a:latin typeface="Times New Roman" panose="02020603050405020304" pitchFamily="18" charset="0"/>
              </a:rPr>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微内核的基本功能</a:t>
            </a:r>
          </a:p>
        </p:txBody>
      </p:sp>
      <p:sp>
        <p:nvSpPr>
          <p:cNvPr id="89091" name="Rectangle 3"/>
          <p:cNvSpPr>
            <a:spLocks noGrp="1" noChangeArrowheads="1"/>
          </p:cNvSpPr>
          <p:nvPr>
            <p:ph type="body" idx="1"/>
          </p:nvPr>
        </p:nvSpPr>
        <p:spPr/>
        <p:txBody>
          <a:bodyPr/>
          <a:lstStyle/>
          <a:p>
            <a:r>
              <a:rPr lang="zh-CN" altLang="en-US"/>
              <a:t>进程（线程）管理</a:t>
            </a:r>
          </a:p>
          <a:p>
            <a:r>
              <a:rPr lang="zh-CN" altLang="en-US"/>
              <a:t>低级储存器管理</a:t>
            </a:r>
          </a:p>
          <a:p>
            <a:r>
              <a:rPr lang="zh-CN" altLang="en-US"/>
              <a:t>中断和陷入处理</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微内核</a:t>
            </a:r>
            <a:r>
              <a:rPr lang="en-US" altLang="zh-CN"/>
              <a:t>OS</a:t>
            </a:r>
            <a:r>
              <a:rPr lang="zh-CN" altLang="zh-CN"/>
              <a:t>的优缺点</a:t>
            </a:r>
          </a:p>
        </p:txBody>
      </p:sp>
      <p:sp>
        <p:nvSpPr>
          <p:cNvPr id="90115" name="Rectangle 3"/>
          <p:cNvSpPr>
            <a:spLocks noGrp="1" noChangeArrowheads="1"/>
          </p:cNvSpPr>
          <p:nvPr>
            <p:ph type="body" idx="1"/>
          </p:nvPr>
        </p:nvSpPr>
        <p:spPr/>
        <p:txBody>
          <a:bodyPr/>
          <a:lstStyle/>
          <a:p>
            <a:r>
              <a:rPr lang="zh-CN" altLang="zh-CN"/>
              <a:t>优点：</a:t>
            </a:r>
          </a:p>
          <a:p>
            <a:pPr lvl="1"/>
            <a:r>
              <a:rPr lang="zh-CN" altLang="zh-CN"/>
              <a:t>提高了系统的可扩展性</a:t>
            </a:r>
          </a:p>
          <a:p>
            <a:pPr lvl="1"/>
            <a:r>
              <a:rPr lang="zh-CN" altLang="zh-CN"/>
              <a:t>增强了系统的可靠性</a:t>
            </a:r>
          </a:p>
          <a:p>
            <a:pPr lvl="1"/>
            <a:r>
              <a:rPr lang="zh-CN" altLang="zh-CN"/>
              <a:t>提高了系统的可移植性</a:t>
            </a:r>
          </a:p>
          <a:p>
            <a:pPr lvl="1"/>
            <a:r>
              <a:rPr lang="zh-CN" altLang="zh-CN"/>
              <a:t>提供了对分布式系统的支持</a:t>
            </a:r>
          </a:p>
          <a:p>
            <a:r>
              <a:rPr lang="zh-CN" altLang="zh-CN"/>
              <a:t>问题：</a:t>
            </a:r>
          </a:p>
          <a:p>
            <a:pPr lvl="1"/>
            <a:r>
              <a:rPr lang="zh-CN" altLang="zh-CN"/>
              <a:t>系统运行效率有所降低</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课后习题</a:t>
            </a:r>
          </a:p>
        </p:txBody>
      </p:sp>
      <p:sp>
        <p:nvSpPr>
          <p:cNvPr id="198659" name="Rectangle 3"/>
          <p:cNvSpPr>
            <a:spLocks noGrp="1"/>
          </p:cNvSpPr>
          <p:nvPr>
            <p:ph type="body" idx="1"/>
          </p:nvPr>
        </p:nvSpPr>
        <p:spPr/>
        <p:txBody>
          <a:bodyPr/>
          <a:lstStyle/>
          <a:p>
            <a:r>
              <a:rPr lang="en-US" altLang="zh-CN"/>
              <a:t>P31</a:t>
            </a:r>
            <a:endParaRPr lang="zh-CN" altLang="en-US" dirty="0"/>
          </a:p>
          <a:p>
            <a:r>
              <a:rPr lang="zh-CN" altLang="en-US" dirty="0"/>
              <a:t>习题</a:t>
            </a:r>
            <a:r>
              <a:rPr lang="en-US" altLang="zh-CN" dirty="0"/>
              <a:t>1</a:t>
            </a:r>
            <a:r>
              <a:rPr lang="zh-CN" altLang="en-US" dirty="0"/>
              <a:t>、</a:t>
            </a:r>
            <a:r>
              <a:rPr lang="en-US" altLang="zh-CN" dirty="0"/>
              <a:t>3</a:t>
            </a:r>
            <a:r>
              <a:rPr lang="zh-CN" altLang="en-US" dirty="0"/>
              <a:t>、</a:t>
            </a:r>
            <a:r>
              <a:rPr lang="en-US" altLang="zh-CN" dirty="0"/>
              <a:t>4</a:t>
            </a:r>
            <a:r>
              <a:rPr lang="zh-CN" altLang="en-US" dirty="0"/>
              <a:t>、</a:t>
            </a:r>
            <a:r>
              <a:rPr lang="en-US" altLang="zh-CN" dirty="0"/>
              <a:t>13</a:t>
            </a:r>
            <a:r>
              <a:rPr lang="zh-CN" altLang="en-US" dirty="0"/>
              <a:t>、</a:t>
            </a:r>
            <a:r>
              <a:rPr lang="en-US" altLang="zh-CN" dirty="0"/>
              <a:t>14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a:t>
            </a:r>
            <a:r>
              <a:rPr lang="en-US" altLang="zh-CN"/>
              <a:t>1</a:t>
            </a:r>
            <a:r>
              <a:rPr lang="zh-CN" altLang="en-US"/>
              <a:t>章 操作系统引论</a:t>
            </a:r>
          </a:p>
        </p:txBody>
      </p:sp>
      <p:sp>
        <p:nvSpPr>
          <p:cNvPr id="136195" name="Rectangle 3"/>
          <p:cNvSpPr>
            <a:spLocks noGrp="1"/>
          </p:cNvSpPr>
          <p:nvPr>
            <p:ph type="body" idx="1"/>
          </p:nvPr>
        </p:nvSpPr>
        <p:spPr/>
        <p:txBody>
          <a:bodyPr/>
          <a:lstStyle/>
          <a:p>
            <a:r>
              <a:rPr lang="zh-CN" altLang="en-US"/>
              <a:t>计算机系统由硬件和软件两部分组成。</a:t>
            </a:r>
          </a:p>
          <a:p>
            <a:r>
              <a:rPr lang="zh-CN" altLang="en-US" u="sng"/>
              <a:t>操作系统</a:t>
            </a:r>
            <a:r>
              <a:rPr lang="zh-CN" altLang="en-US"/>
              <a:t>，简称</a:t>
            </a:r>
            <a:r>
              <a:rPr lang="en-US" altLang="zh-CN"/>
              <a:t>OS</a:t>
            </a:r>
            <a:r>
              <a:rPr lang="zh-CN" altLang="en-US"/>
              <a:t>（</a:t>
            </a:r>
            <a:r>
              <a:rPr lang="en-US" altLang="zh-CN"/>
              <a:t>Operating System</a:t>
            </a:r>
            <a:r>
              <a:rPr lang="zh-CN" altLang="en-US"/>
              <a:t>），是计算机系统中最重要最基本的系统软件，是所有其它软件运行的基础。</a:t>
            </a:r>
          </a:p>
          <a:p>
            <a:r>
              <a:rPr lang="zh-CN" altLang="en-US"/>
              <a:t>操作系统是配置在计算机硬件上的第一层软件，是对硬件的首次扩充。在计算机系统中占据了特别重要的地位。</a:t>
            </a:r>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p:txBody>
          <a:bodyPr/>
          <a:lstStyle/>
          <a:p>
            <a:r>
              <a:rPr lang="zh-CN" altLang="zh-CN"/>
              <a:t>1.1 </a:t>
            </a:r>
            <a:r>
              <a:rPr lang="en-US" altLang="zh-CN"/>
              <a:t> </a:t>
            </a:r>
            <a:r>
              <a:rPr lang="zh-CN" altLang="zh-CN"/>
              <a:t>操作系统的目标和作用</a:t>
            </a:r>
          </a:p>
          <a:p>
            <a:r>
              <a:rPr lang="en-US" altLang="zh-CN"/>
              <a:t>1.2  </a:t>
            </a:r>
            <a:r>
              <a:rPr lang="zh-CN" altLang="zh-CN"/>
              <a:t>操作系统的发展过程</a:t>
            </a:r>
          </a:p>
          <a:p>
            <a:r>
              <a:rPr lang="zh-CN" altLang="zh-CN"/>
              <a:t>1.3 </a:t>
            </a:r>
            <a:r>
              <a:rPr lang="en-US" altLang="zh-CN"/>
              <a:t> </a:t>
            </a:r>
            <a:r>
              <a:rPr lang="zh-CN" altLang="zh-CN"/>
              <a:t>操作系统的基本特征</a:t>
            </a:r>
          </a:p>
          <a:p>
            <a:r>
              <a:rPr lang="zh-CN" altLang="zh-CN"/>
              <a:t>1.</a:t>
            </a:r>
            <a:r>
              <a:rPr lang="en-US" altLang="zh-CN"/>
              <a:t>4  </a:t>
            </a:r>
            <a:r>
              <a:rPr lang="zh-CN" altLang="zh-CN"/>
              <a:t>操作系统的主要功能</a:t>
            </a:r>
          </a:p>
          <a:p>
            <a:r>
              <a:rPr lang="zh-CN" altLang="zh-CN"/>
              <a:t>1.</a:t>
            </a:r>
            <a:r>
              <a:rPr lang="en-US" altLang="zh-CN"/>
              <a:t>5  </a:t>
            </a:r>
            <a:r>
              <a:rPr lang="zh-CN" altLang="zh-CN"/>
              <a:t>操作系统结构设计</a:t>
            </a:r>
          </a:p>
        </p:txBody>
      </p:sp>
      <p:sp>
        <p:nvSpPr>
          <p:cNvPr id="15366" name="Rectangle 6"/>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a:t>
            </a:r>
            <a:r>
              <a:rPr lang="en-US" altLang="zh-CN"/>
              <a:t>1</a:t>
            </a:r>
            <a:r>
              <a:rPr lang="zh-CN" altLang="en-US"/>
              <a:t>章 操作系统引论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5363">
                                            <p:txEl>
                                              <p:pRg st="0" end="0"/>
                                            </p:txEl>
                                          </p:spTgt>
                                        </p:tgtEl>
                                        <p:attrNameLst>
                                          <p:attrName>style.color</p:attrName>
                                        </p:attrNameLst>
                                      </p:cBhvr>
                                      <p:to>
                                        <a:srgbClr val="00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聚合">
  <a:themeElements>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1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聚合">
  <a:themeElements>
    <a:clrScheme name="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聚合">
  <a:themeElements>
    <a:clrScheme name="2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2_聚合">
      <a:majorFont>
        <a:latin typeface="宋体"/>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聚合">
  <a:themeElements>
    <a:clrScheme name="3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3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聚合">
  <a:themeElements>
    <a:clrScheme name="4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4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4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聚合">
  <a:themeElements>
    <a:clrScheme name="5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5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5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聚合">
  <a:themeElements>
    <a:clrScheme name="6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6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6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聚合">
  <a:themeElements>
    <a:clrScheme name="7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7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7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聚合">
  <a:themeElements>
    <a:clrScheme name="8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8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8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gihao</Template>
  <TotalTime>380</TotalTime>
  <Pages>0</Pages>
  <Words>4631</Words>
  <Characters>0</Characters>
  <Application>Microsoft Office PowerPoint</Application>
  <DocSecurity>0</DocSecurity>
  <PresentationFormat>全屏显示(4:3)</PresentationFormat>
  <Lines>0</Lines>
  <Paragraphs>531</Paragraphs>
  <Slides>78</Slides>
  <Notes>5</Notes>
  <HiddenSlides>0</HiddenSlides>
  <MMClips>0</MMClips>
  <ScaleCrop>false</ScaleCrop>
  <HeadingPairs>
    <vt:vector size="8" baseType="variant">
      <vt:variant>
        <vt:lpstr>已用的字体</vt:lpstr>
      </vt:variant>
      <vt:variant>
        <vt:i4>12</vt:i4>
      </vt:variant>
      <vt:variant>
        <vt:lpstr>主题</vt:lpstr>
      </vt:variant>
      <vt:variant>
        <vt:i4>9</vt:i4>
      </vt:variant>
      <vt:variant>
        <vt:lpstr>嵌入 OLE 服务器</vt:lpstr>
      </vt:variant>
      <vt:variant>
        <vt:i4>2</vt:i4>
      </vt:variant>
      <vt:variant>
        <vt:lpstr>幻灯片标题</vt:lpstr>
      </vt:variant>
      <vt:variant>
        <vt:i4>78</vt:i4>
      </vt:variant>
    </vt:vector>
  </HeadingPairs>
  <TitlesOfParts>
    <vt:vector size="101" baseType="lpstr">
      <vt:lpstr>黑体</vt:lpstr>
      <vt:lpstr>楷体_GB2312</vt:lpstr>
      <vt:lpstr>宋体</vt:lpstr>
      <vt:lpstr>Arial</vt:lpstr>
      <vt:lpstr>Helvetica</vt:lpstr>
      <vt:lpstr>Lucida Sans Unicode</vt:lpstr>
      <vt:lpstr>Tahoma</vt:lpstr>
      <vt:lpstr>Times New Roman</vt:lpstr>
      <vt:lpstr>Verdana</vt:lpstr>
      <vt:lpstr>Wingdings</vt:lpstr>
      <vt:lpstr>Wingdings 2</vt:lpstr>
      <vt:lpstr>Wingdings 3</vt:lpstr>
      <vt:lpstr>1_聚合</vt:lpstr>
      <vt:lpstr>聚合</vt:lpstr>
      <vt:lpstr>2_聚合</vt:lpstr>
      <vt:lpstr>3_聚合</vt:lpstr>
      <vt:lpstr>4_聚合</vt:lpstr>
      <vt:lpstr>5_聚合</vt:lpstr>
      <vt:lpstr>6_聚合</vt:lpstr>
      <vt:lpstr>7_聚合</vt:lpstr>
      <vt:lpstr>8_聚合</vt:lpstr>
      <vt:lpstr>Bitmap Image</vt:lpstr>
      <vt:lpstr>Visio.Drawing.4</vt:lpstr>
      <vt:lpstr>第一章  操作系统引论</vt:lpstr>
      <vt:lpstr>你使用的操作系统</vt:lpstr>
      <vt:lpstr>课程概述</vt:lpstr>
      <vt:lpstr>课程概述（续）</vt:lpstr>
      <vt:lpstr>课程概述（续）</vt:lpstr>
      <vt:lpstr>课程概述（续）</vt:lpstr>
      <vt:lpstr>课程主要内容</vt:lpstr>
      <vt:lpstr>第1章 操作系统引论</vt:lpstr>
      <vt:lpstr>第1章 操作系统引论</vt:lpstr>
      <vt:lpstr>1.1 操作系统的目标</vt:lpstr>
      <vt:lpstr>1.1.2 操作系统的作用</vt:lpstr>
      <vt:lpstr>操作系统的作用（续）</vt:lpstr>
      <vt:lpstr>操作系统的作用（续）</vt:lpstr>
      <vt:lpstr>1.1.3 推动操作系统发展的主要动力 </vt:lpstr>
      <vt:lpstr>第1章 操作系统引论</vt:lpstr>
      <vt:lpstr>OS的发展过程及分类</vt:lpstr>
      <vt:lpstr>1.2.1 无操作系统的计算机系统</vt:lpstr>
      <vt:lpstr>人工操作方式的缺点 </vt:lpstr>
      <vt:lpstr>脱机输入/输出技术 </vt:lpstr>
      <vt:lpstr>脱机输入/输出技术（续）</vt:lpstr>
      <vt:lpstr>脱机输入/输出技术（续）</vt:lpstr>
      <vt:lpstr>1.2.2 单道批处理系统</vt:lpstr>
      <vt:lpstr>单道批处理系统的处理过程</vt:lpstr>
      <vt:lpstr>单道批处理系统及其特征</vt:lpstr>
      <vt:lpstr>1.2.3 多道批处理系统</vt:lpstr>
      <vt:lpstr>多道程序设计技术</vt:lpstr>
      <vt:lpstr>多道运行实例 </vt:lpstr>
      <vt:lpstr>多道程序设计技术的优点</vt:lpstr>
      <vt:lpstr>多道批处理系统及其特征</vt:lpstr>
      <vt:lpstr>多道批处理系统的优缺点</vt:lpstr>
      <vt:lpstr>课堂练习：单道批处理VS多道批处理</vt:lpstr>
      <vt:lpstr>多道批处理系统需要解决的问题</vt:lpstr>
      <vt:lpstr>操作系统的定义</vt:lpstr>
      <vt:lpstr>操作系统的定义（说明）</vt:lpstr>
      <vt:lpstr>1.2.4 分时系统</vt:lpstr>
      <vt:lpstr>分时技术</vt:lpstr>
      <vt:lpstr>分时操作系统</vt:lpstr>
      <vt:lpstr>分时操作系统的特征</vt:lpstr>
      <vt:lpstr>1.2.5 实时系统</vt:lpstr>
      <vt:lpstr>实时系统的应用需求</vt:lpstr>
      <vt:lpstr>实时任务分类</vt:lpstr>
      <vt:lpstr>实时系统的特征</vt:lpstr>
      <vt:lpstr>1.2.6 微机操作系统的发展</vt:lpstr>
      <vt:lpstr>第1章 操作系统引论</vt:lpstr>
      <vt:lpstr>操作系统的基本特征</vt:lpstr>
      <vt:lpstr>1.3.1 并发</vt:lpstr>
      <vt:lpstr>区分并发和并行</vt:lpstr>
      <vt:lpstr>1.3.2 共享</vt:lpstr>
      <vt:lpstr>操作系统的两个最基本的特征</vt:lpstr>
      <vt:lpstr>1.3.3 虚拟</vt:lpstr>
      <vt:lpstr>1.3.4 不确定</vt:lpstr>
      <vt:lpstr>第1章 操作系统引论</vt:lpstr>
      <vt:lpstr>操作系统的主要功能</vt:lpstr>
      <vt:lpstr>1.4.1 处理机管理功能</vt:lpstr>
      <vt:lpstr>处理机管理功能</vt:lpstr>
      <vt:lpstr>1.4.2 存储器管理功能</vt:lpstr>
      <vt:lpstr>内存分配</vt:lpstr>
      <vt:lpstr>内存保护</vt:lpstr>
      <vt:lpstr>地址映射</vt:lpstr>
      <vt:lpstr>内存扩充 </vt:lpstr>
      <vt:lpstr>1.4.3 设备管理功能</vt:lpstr>
      <vt:lpstr>1.4.4 文件管理功能</vt:lpstr>
      <vt:lpstr>1.4.5 OS与用户之间的接口</vt:lpstr>
      <vt:lpstr>第1章 操作系统引论</vt:lpstr>
      <vt:lpstr>OS结构设计</vt:lpstr>
      <vt:lpstr>（1） 无结构OS</vt:lpstr>
      <vt:lpstr>（2）模块化结构OS</vt:lpstr>
      <vt:lpstr>模块化结构OS（续）</vt:lpstr>
      <vt:lpstr>模块独立性</vt:lpstr>
      <vt:lpstr>模块接口法的优缺点</vt:lpstr>
      <vt:lpstr>（3）分层式结构OS</vt:lpstr>
      <vt:lpstr>分层式结构OS（续）</vt:lpstr>
      <vt:lpstr>分层结构的优缺点</vt:lpstr>
      <vt:lpstr>（4）微内核OS结构</vt:lpstr>
      <vt:lpstr>微内核OS结构</vt:lpstr>
      <vt:lpstr>微内核的基本功能</vt:lpstr>
      <vt:lpstr>微内核OS的优缺点</vt:lpstr>
      <vt:lpstr>课后习题</vt:lpstr>
    </vt:vector>
  </TitlesOfParts>
  <Manager/>
  <Company>Microsoft 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操作系统引论</dc:title>
  <dc:subject/>
  <dc:creator>SMART01</dc:creator>
  <cp:keywords/>
  <dc:description/>
  <cp:lastModifiedBy>lab13</cp:lastModifiedBy>
  <cp:revision>232</cp:revision>
  <cp:lastPrinted>1601-01-01T00:00:00Z</cp:lastPrinted>
  <dcterms:created xsi:type="dcterms:W3CDTF">2004-02-12T01:00:22Z</dcterms:created>
  <dcterms:modified xsi:type="dcterms:W3CDTF">2017-03-10T02:29:47Z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