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4" r:id="rId2"/>
    <p:sldMasterId id="2147483665" r:id="rId3"/>
    <p:sldMasterId id="2147483666" r:id="rId4"/>
    <p:sldMasterId id="2147483667" r:id="rId5"/>
    <p:sldMasterId id="2147483668" r:id="rId6"/>
    <p:sldMasterId id="2147483669" r:id="rId7"/>
    <p:sldMasterId id="2147483670" r:id="rId8"/>
    <p:sldMasterId id="2147483671" r:id="rId9"/>
  </p:sldMasterIdLst>
  <p:notesMasterIdLst>
    <p:notesMasterId r:id="rId123"/>
  </p:notesMasterIdLst>
  <p:sldIdLst>
    <p:sldId id="697" r:id="rId10"/>
    <p:sldId id="586" r:id="rId11"/>
    <p:sldId id="698" r:id="rId12"/>
    <p:sldId id="308" r:id="rId13"/>
    <p:sldId id="359" r:id="rId14"/>
    <p:sldId id="258" r:id="rId15"/>
    <p:sldId id="361" r:id="rId16"/>
    <p:sldId id="259" r:id="rId17"/>
    <p:sldId id="362" r:id="rId18"/>
    <p:sldId id="363" r:id="rId19"/>
    <p:sldId id="310" r:id="rId20"/>
    <p:sldId id="262" r:id="rId21"/>
    <p:sldId id="365" r:id="rId22"/>
    <p:sldId id="264" r:id="rId23"/>
    <p:sldId id="701" r:id="rId24"/>
    <p:sldId id="316" r:id="rId25"/>
    <p:sldId id="267" r:id="rId26"/>
    <p:sldId id="317" r:id="rId27"/>
    <p:sldId id="321" r:id="rId28"/>
    <p:sldId id="418" r:id="rId29"/>
    <p:sldId id="476" r:id="rId30"/>
    <p:sldId id="477" r:id="rId31"/>
    <p:sldId id="407" r:id="rId32"/>
    <p:sldId id="409" r:id="rId33"/>
    <p:sldId id="410" r:id="rId34"/>
    <p:sldId id="411" r:id="rId35"/>
    <p:sldId id="412" r:id="rId36"/>
    <p:sldId id="419" r:id="rId37"/>
    <p:sldId id="478" r:id="rId38"/>
    <p:sldId id="417" r:id="rId39"/>
    <p:sldId id="319" r:id="rId40"/>
    <p:sldId id="269" r:id="rId41"/>
    <p:sldId id="479" r:id="rId42"/>
    <p:sldId id="413" r:id="rId43"/>
    <p:sldId id="272" r:id="rId44"/>
    <p:sldId id="370" r:id="rId45"/>
    <p:sldId id="273" r:id="rId46"/>
    <p:sldId id="323" r:id="rId47"/>
    <p:sldId id="322" r:id="rId48"/>
    <p:sldId id="324" r:id="rId49"/>
    <p:sldId id="372" r:id="rId50"/>
    <p:sldId id="374" r:id="rId51"/>
    <p:sldId id="428" r:id="rId52"/>
    <p:sldId id="429" r:id="rId53"/>
    <p:sldId id="275" r:id="rId54"/>
    <p:sldId id="430" r:id="rId55"/>
    <p:sldId id="278" r:id="rId56"/>
    <p:sldId id="279" r:id="rId57"/>
    <p:sldId id="326" r:id="rId58"/>
    <p:sldId id="328" r:id="rId59"/>
    <p:sldId id="329" r:id="rId60"/>
    <p:sldId id="283" r:id="rId61"/>
    <p:sldId id="284" r:id="rId62"/>
    <p:sldId id="285" r:id="rId63"/>
    <p:sldId id="286" r:id="rId64"/>
    <p:sldId id="287" r:id="rId65"/>
    <p:sldId id="415" r:id="rId66"/>
    <p:sldId id="330" r:id="rId67"/>
    <p:sldId id="416" r:id="rId68"/>
    <p:sldId id="289" r:id="rId69"/>
    <p:sldId id="431" r:id="rId70"/>
    <p:sldId id="432" r:id="rId71"/>
    <p:sldId id="433" r:id="rId72"/>
    <p:sldId id="434" r:id="rId73"/>
    <p:sldId id="435" r:id="rId74"/>
    <p:sldId id="436" r:id="rId75"/>
    <p:sldId id="700" r:id="rId76"/>
    <p:sldId id="437" r:id="rId77"/>
    <p:sldId id="438" r:id="rId78"/>
    <p:sldId id="439" r:id="rId79"/>
    <p:sldId id="440" r:id="rId80"/>
    <p:sldId id="441" r:id="rId81"/>
    <p:sldId id="480" r:id="rId82"/>
    <p:sldId id="493" r:id="rId83"/>
    <p:sldId id="494" r:id="rId84"/>
    <p:sldId id="487" r:id="rId85"/>
    <p:sldId id="489" r:id="rId86"/>
    <p:sldId id="490" r:id="rId87"/>
    <p:sldId id="491" r:id="rId88"/>
    <p:sldId id="492" r:id="rId89"/>
    <p:sldId id="481" r:id="rId90"/>
    <p:sldId id="486" r:id="rId91"/>
    <p:sldId id="482" r:id="rId92"/>
    <p:sldId id="484" r:id="rId93"/>
    <p:sldId id="485" r:id="rId94"/>
    <p:sldId id="495" r:id="rId95"/>
    <p:sldId id="448" r:id="rId96"/>
    <p:sldId id="449" r:id="rId97"/>
    <p:sldId id="450" r:id="rId98"/>
    <p:sldId id="451" r:id="rId99"/>
    <p:sldId id="452" r:id="rId100"/>
    <p:sldId id="453" r:id="rId101"/>
    <p:sldId id="454" r:id="rId102"/>
    <p:sldId id="455" r:id="rId103"/>
    <p:sldId id="456" r:id="rId104"/>
    <p:sldId id="457" r:id="rId105"/>
    <p:sldId id="458" r:id="rId106"/>
    <p:sldId id="459" r:id="rId107"/>
    <p:sldId id="460" r:id="rId108"/>
    <p:sldId id="461" r:id="rId109"/>
    <p:sldId id="462" r:id="rId110"/>
    <p:sldId id="463" r:id="rId111"/>
    <p:sldId id="464" r:id="rId112"/>
    <p:sldId id="465" r:id="rId113"/>
    <p:sldId id="466" r:id="rId114"/>
    <p:sldId id="467" r:id="rId115"/>
    <p:sldId id="468" r:id="rId116"/>
    <p:sldId id="469" r:id="rId117"/>
    <p:sldId id="470" r:id="rId118"/>
    <p:sldId id="471" r:id="rId119"/>
    <p:sldId id="472" r:id="rId120"/>
    <p:sldId id="473" r:id="rId121"/>
    <p:sldId id="474" r:id="rId122"/>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D7F2"/>
    <a:srgbClr val="FF0000"/>
    <a:srgbClr val="000099"/>
    <a:srgbClr val="800000"/>
    <a:srgbClr val="006600"/>
    <a:srgbClr val="FF6600"/>
    <a:srgbClr val="9900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18" y="102"/>
      </p:cViewPr>
      <p:guideLst>
        <p:guide orient="horz" pos="2160"/>
        <p:guide pos="2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13" Type="http://schemas.openxmlformats.org/officeDocument/2006/relationships/slide" Target="slides/slide104.xml"/><Relationship Id="rId118" Type="http://schemas.openxmlformats.org/officeDocument/2006/relationships/slide" Target="slides/slide109.xml"/><Relationship Id="rId12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116" Type="http://schemas.openxmlformats.org/officeDocument/2006/relationships/slide" Target="slides/slide107.xml"/><Relationship Id="rId124"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slide" Target="slides/slide105.xml"/><Relationship Id="rId119" Type="http://schemas.openxmlformats.org/officeDocument/2006/relationships/slide" Target="slides/slide110.xml"/><Relationship Id="rId127"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61" Type="http://schemas.openxmlformats.org/officeDocument/2006/relationships/slide" Target="slides/slide52.xml"/><Relationship Id="rId82"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zh-CN" altLang="zh-CN"/>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endParaRPr lang="zh-CN" altLang="zh-CN"/>
          </a:p>
        </p:txBody>
      </p:sp>
      <p:sp>
        <p:nvSpPr>
          <p:cNvPr id="10244"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zh-CN"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fld id="{E63F19DB-6374-416C-AD7A-527597E5F61A}" type="slidenum">
              <a:rPr lang="zh-CN" altLang="zh-CN"/>
              <a:pPr/>
              <a:t>‹#›</a:t>
            </a:fld>
            <a:endParaRPr lang="zh-CN"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85.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03.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13.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noTextEdit="1"/>
          </p:cNvSpPr>
          <p:nvPr>
            <p:ph type="sldImg"/>
          </p:nvPr>
        </p:nvSpPr>
        <p:spPr/>
      </p:sp>
      <p:sp>
        <p:nvSpPr>
          <p:cNvPr id="29699" name="Rectangle 3"/>
          <p:cNvSpPr>
            <a:spLocks noGrp="1" noChangeArrowheads="1"/>
          </p:cNvSpPr>
          <p:nvPr>
            <p:ph type="body" idx="1"/>
          </p:nvPr>
        </p:nvSpPr>
        <p:spPr/>
        <p:txBody>
          <a:bodyPr/>
          <a:lstStyle/>
          <a:p>
            <a:r>
              <a:rPr lang="zh-CN" altLang="zh-CN"/>
              <a:t>一般地说，进程是程序在一定时间和空间范围内的一次活动。</a:t>
            </a:r>
          </a:p>
          <a:p>
            <a:r>
              <a:rPr lang="zh-CN" altLang="zh-CN" b="1">
                <a:latin typeface="宋体" panose="02010600030101010101" pitchFamily="2" charset="-122"/>
              </a:rPr>
              <a:t>进程</a:t>
            </a:r>
            <a:r>
              <a:rPr lang="zh-CN" altLang="zh-CN">
                <a:latin typeface="宋体" panose="02010600030101010101" pitchFamily="2" charset="-122"/>
              </a:rPr>
              <a:t>（</a:t>
            </a:r>
            <a:r>
              <a:rPr lang="zh-CN" altLang="zh-CN"/>
              <a:t>process</a:t>
            </a:r>
            <a:r>
              <a:rPr lang="zh-CN" altLang="zh-CN">
                <a:latin typeface="宋体" panose="02010600030101010101" pitchFamily="2" charset="-122"/>
              </a:rPr>
              <a:t>）这个名词最早是</a:t>
            </a:r>
            <a:r>
              <a:rPr lang="zh-CN" altLang="zh-CN"/>
              <a:t>1960</a:t>
            </a:r>
            <a:r>
              <a:rPr lang="zh-CN" altLang="zh-CN">
                <a:latin typeface="宋体" panose="02010600030101010101" pitchFamily="2" charset="-122"/>
              </a:rPr>
              <a:t>年在</a:t>
            </a:r>
            <a:r>
              <a:rPr lang="zh-CN" altLang="zh-CN"/>
              <a:t>MIT</a:t>
            </a:r>
            <a:r>
              <a:rPr lang="zh-CN" altLang="zh-CN">
                <a:latin typeface="宋体" panose="02010600030101010101" pitchFamily="2" charset="-122"/>
              </a:rPr>
              <a:t>的</a:t>
            </a:r>
            <a:r>
              <a:rPr lang="zh-CN" altLang="zh-CN"/>
              <a:t>MULTICS</a:t>
            </a:r>
            <a:r>
              <a:rPr lang="zh-CN" altLang="zh-CN">
                <a:latin typeface="宋体" panose="02010600030101010101" pitchFamily="2" charset="-122"/>
              </a:rPr>
              <a:t>和</a:t>
            </a:r>
            <a:r>
              <a:rPr lang="zh-CN" altLang="zh-CN"/>
              <a:t>IBM</a:t>
            </a:r>
            <a:r>
              <a:rPr lang="zh-CN" altLang="zh-CN">
                <a:latin typeface="宋体" panose="02010600030101010101" pitchFamily="2" charset="-122"/>
              </a:rPr>
              <a:t>公司的</a:t>
            </a:r>
            <a:r>
              <a:rPr lang="zh-CN" altLang="zh-CN"/>
              <a:t>TSS/360</a:t>
            </a:r>
            <a:r>
              <a:rPr lang="zh-CN" altLang="zh-CN">
                <a:latin typeface="宋体" panose="02010600030101010101" pitchFamily="2" charset="-122"/>
              </a:rPr>
              <a:t>系统中提出的，直到目前对进程的定义和名称均不统一，不同的系统中采用不同的术语名称，例如，</a:t>
            </a:r>
            <a:r>
              <a:rPr lang="zh-CN" altLang="zh-CN"/>
              <a:t>MIT</a:t>
            </a:r>
            <a:r>
              <a:rPr lang="zh-CN" altLang="zh-CN">
                <a:latin typeface="宋体" panose="02010600030101010101" pitchFamily="2" charset="-122"/>
              </a:rPr>
              <a:t>称进程，</a:t>
            </a:r>
            <a:r>
              <a:rPr lang="zh-CN" altLang="zh-CN"/>
              <a:t>IBM</a:t>
            </a:r>
            <a:r>
              <a:rPr lang="zh-CN" altLang="zh-CN">
                <a:latin typeface="宋体" panose="02010600030101010101" pitchFamily="2" charset="-122"/>
              </a:rPr>
              <a:t>公司称任务</a:t>
            </a:r>
            <a:r>
              <a:rPr lang="zh-CN" altLang="zh-CN"/>
              <a:t>(Task)</a:t>
            </a:r>
            <a:r>
              <a:rPr lang="zh-CN" altLang="zh-CN">
                <a:latin typeface="宋体" panose="02010600030101010101" pitchFamily="2" charset="-122"/>
              </a:rPr>
              <a:t>和</a:t>
            </a:r>
            <a:r>
              <a:rPr lang="zh-CN" altLang="zh-CN"/>
              <a:t>Univac</a:t>
            </a:r>
            <a:r>
              <a:rPr lang="zh-CN" altLang="zh-CN">
                <a:latin typeface="宋体" panose="02010600030101010101" pitchFamily="2" charset="-122"/>
              </a:rPr>
              <a:t>公司称活动</a:t>
            </a:r>
            <a:r>
              <a:rPr lang="zh-CN" altLang="zh-CN"/>
              <a:t>(Active)</a:t>
            </a:r>
            <a:r>
              <a:rPr lang="zh-CN" altLang="zh-CN">
                <a:latin typeface="宋体" panose="02010600030101010101" pitchFamily="2" charset="-122"/>
              </a:rPr>
              <a:t>。进程的定义也是多种多样的，国内学术界较为一致的看法是：进程是一个具有一定独立功能的程序关于某个数据集合的一次运行活动（</a:t>
            </a:r>
            <a:r>
              <a:rPr lang="zh-CN" altLang="zh-CN"/>
              <a:t>1978</a:t>
            </a:r>
            <a:r>
              <a:rPr lang="zh-CN" altLang="zh-CN">
                <a:latin typeface="宋体" panose="02010600030101010101" pitchFamily="2" charset="-122"/>
              </a:rPr>
              <a:t>年全国操作系统学术会议）。</a:t>
            </a:r>
            <a:r>
              <a:rPr lang="zh-CN" altLang="zh-CN"/>
              <a:t> </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noTextEdit="1"/>
          </p:cNvSpPr>
          <p:nvPr>
            <p:ph type="sldImg"/>
          </p:nvPr>
        </p:nvSpPr>
        <p:spPr/>
      </p:sp>
      <p:sp>
        <p:nvSpPr>
          <p:cNvPr id="100355" name="Rectangle 3"/>
          <p:cNvSpPr>
            <a:spLocks noGrp="1" noChangeArrowheads="1"/>
          </p:cNvSpPr>
          <p:nvPr>
            <p:ph type="body" idx="1"/>
          </p:nvPr>
        </p:nvSpPr>
        <p:spPr/>
        <p:txBody>
          <a:bodyPr/>
          <a:lstStyle/>
          <a:p>
            <a:r>
              <a:rPr lang="zh-CN" altLang="zh-CN"/>
              <a:t>推论1：若信号量s为正值，则该值等于在封锁进程之前对信号量s可施行的P操作数、亦等于s所代表的实际还可以使用的物理资源数</a:t>
            </a:r>
          </a:p>
          <a:p>
            <a:r>
              <a:rPr lang="zh-CN" altLang="zh-CN"/>
              <a:t>推论2：若信号量s为负值，则其绝对值等于登记排列在该信号量s队列之中等待的进程个数、亦即恰好等于对信号量s实施P操作而被封锁起来并进入信号量s队列的进程数</a:t>
            </a:r>
          </a:p>
          <a:p>
            <a:r>
              <a:rPr lang="zh-CN" altLang="zh-CN"/>
              <a:t>推论3：通常，P操作意味着请求一个资源，V操作意味着释放一个资源。在一定条件下，P操作代表挂起进程操作，而V操作代表唤醒被挂起进程的操作</a:t>
            </a:r>
          </a:p>
          <a:p>
            <a:endParaRPr lang="zh-CN" altLang="zh-CN"/>
          </a:p>
          <a:p>
            <a:r>
              <a:rPr lang="zh-CN" altLang="zh-CN">
                <a:solidFill>
                  <a:srgbClr val="9900CC"/>
                </a:solidFill>
              </a:rPr>
              <a:t>信号量中的整型变量S表示系统中某类资源的数目。</a:t>
            </a:r>
          </a:p>
          <a:p>
            <a:r>
              <a:rPr lang="zh-CN" altLang="zh-CN">
                <a:solidFill>
                  <a:srgbClr val="9900CC"/>
                </a:solidFill>
              </a:rPr>
              <a:t>当其值大于0时，表示系统中当前可用资源的数目；</a:t>
            </a:r>
          </a:p>
          <a:p>
            <a:r>
              <a:rPr lang="zh-CN" altLang="zh-CN">
                <a:solidFill>
                  <a:srgbClr val="9900CC"/>
                </a:solidFill>
              </a:rPr>
              <a:t>当其值小于0时，其绝对值表示系统中因请求该类资源而被阻塞的进程数目。</a:t>
            </a:r>
          </a:p>
          <a:p>
            <a:endParaRPr lang="zh-CN" altLang="zh-CN"/>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noTextEdit="1"/>
          </p:cNvSpPr>
          <p:nvPr>
            <p:ph type="sldImg"/>
          </p:nvPr>
        </p:nvSpPr>
        <p:spPr/>
      </p:sp>
      <p:sp>
        <p:nvSpPr>
          <p:cNvPr id="105475" name="Rectangle 3"/>
          <p:cNvSpPr>
            <a:spLocks noGrp="1" noChangeArrowheads="1"/>
          </p:cNvSpPr>
          <p:nvPr>
            <p:ph type="body" idx="1"/>
          </p:nvPr>
        </p:nvSpPr>
        <p:spPr/>
        <p:txBody>
          <a:bodyPr/>
          <a:lstStyle/>
          <a:p>
            <a:r>
              <a:rPr lang="zh-CN" altLang="zh-CN"/>
              <a:t>AND型信号量集是指同时需要多种资源且每种占用一个时的信号量操作</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noTextEdit="1"/>
          </p:cNvSpPr>
          <p:nvPr>
            <p:ph type="sldImg"/>
          </p:nvPr>
        </p:nvSpPr>
        <p:spPr/>
      </p:sp>
      <p:sp>
        <p:nvSpPr>
          <p:cNvPr id="108547" name="Rectangle 3"/>
          <p:cNvSpPr>
            <a:spLocks noGrp="1" noChangeArrowheads="1"/>
          </p:cNvSpPr>
          <p:nvPr>
            <p:ph type="body" idx="1"/>
          </p:nvPr>
        </p:nvSpPr>
        <p:spPr/>
        <p:txBody>
          <a:bodyPr/>
          <a:lstStyle/>
          <a:p>
            <a:r>
              <a:rPr lang="zh-CN" altLang="zh-CN"/>
              <a:t>/* semaphore  s1,</a:t>
            </a:r>
            <a:r>
              <a:rPr lang="zh-CN" altLang="zh-CN">
                <a:latin typeface="Times New Roman" panose="02020603050405020304" pitchFamily="18" charset="0"/>
              </a:rPr>
              <a:t>…</a:t>
            </a:r>
            <a:r>
              <a:rPr lang="zh-CN" altLang="zh-CN"/>
              <a:t>sn; int t1,</a:t>
            </a:r>
            <a:r>
              <a:rPr lang="zh-CN" altLang="zh-CN">
                <a:latin typeface="Times New Roman" panose="02020603050405020304" pitchFamily="18" charset="0"/>
              </a:rPr>
              <a:t>…</a:t>
            </a:r>
            <a:r>
              <a:rPr lang="zh-CN" altLang="zh-CN"/>
              <a:t>tn, d1,</a:t>
            </a:r>
            <a:r>
              <a:rPr lang="zh-CN" altLang="zh-CN">
                <a:latin typeface="Times New Roman" panose="02020603050405020304" pitchFamily="18" charset="0"/>
              </a:rPr>
              <a:t>…</a:t>
            </a:r>
            <a:r>
              <a:rPr lang="zh-CN" altLang="zh-CN"/>
              <a:t>dn;*/</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noTextEdit="1"/>
          </p:cNvSpPr>
          <p:nvPr>
            <p:ph type="sldImg"/>
          </p:nvPr>
        </p:nvSpPr>
        <p:spPr/>
      </p:sp>
      <p:sp>
        <p:nvSpPr>
          <p:cNvPr id="113667" name="Rectangle 3"/>
          <p:cNvSpPr>
            <a:spLocks noGrp="1" noChangeArrowheads="1"/>
          </p:cNvSpPr>
          <p:nvPr>
            <p:ph type="body" idx="1"/>
          </p:nvPr>
        </p:nvSpPr>
        <p:spPr/>
        <p:txBody>
          <a:bodyPr/>
          <a:lstStyle/>
          <a:p>
            <a:r>
              <a:rPr lang="zh-CN" altLang="zh-CN"/>
              <a:t>若N个进程共享M个临界资源（N&gt;M），信号量取值范围如何？M     -(N-M)</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noTextEdit="1"/>
          </p:cNvSpPr>
          <p:nvPr>
            <p:ph type="sldImg"/>
          </p:nvPr>
        </p:nvSpPr>
        <p:spPr/>
      </p:sp>
      <p:sp>
        <p:nvSpPr>
          <p:cNvPr id="125955" name="Rectangle 3"/>
          <p:cNvSpPr>
            <a:spLocks noGrp="1" noChangeArrowheads="1"/>
          </p:cNvSpPr>
          <p:nvPr>
            <p:ph type="body" idx="1"/>
          </p:nvPr>
        </p:nvSpPr>
        <p:spPr/>
        <p:txBody>
          <a:bodyPr/>
          <a:lstStyle/>
          <a:p>
            <a:r>
              <a:rPr lang="zh-CN" altLang="zh-CN"/>
              <a:t>管程也可以调用管程外定义的函数</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noTextEdit="1"/>
          </p:cNvSpPr>
          <p:nvPr>
            <p:ph type="sldImg"/>
          </p:nvPr>
        </p:nvSpPr>
        <p:spPr/>
      </p:sp>
      <p:sp>
        <p:nvSpPr>
          <p:cNvPr id="130051" name="Rectangle 3"/>
          <p:cNvSpPr>
            <a:spLocks noGrp="1" noChangeArrowheads="1"/>
          </p:cNvSpPr>
          <p:nvPr>
            <p:ph type="body" idx="1"/>
          </p:nvPr>
        </p:nvSpPr>
        <p:spPr/>
        <p:txBody>
          <a:bodyPr/>
          <a:lstStyle/>
          <a:p>
            <a:pPr algn="just">
              <a:lnSpc>
                <a:spcPct val="105000"/>
              </a:lnSpc>
            </a:pPr>
            <a:r>
              <a:rPr lang="zh-CN" altLang="zh-CN" sz="1400">
                <a:latin typeface="隶书" panose="02010509060101010101" pitchFamily="49" charset="-122"/>
                <a:ea typeface="隶书" panose="02010509060101010101" pitchFamily="49" charset="-122"/>
              </a:rPr>
              <a:t>条件变量：当调用管程过程的进程无法运行时，用于阻塞进程的信号量。</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noTextEdit="1"/>
          </p:cNvSpPr>
          <p:nvPr>
            <p:ph type="sldImg"/>
          </p:nvPr>
        </p:nvSpPr>
        <p:spPr/>
      </p:sp>
      <p:sp>
        <p:nvSpPr>
          <p:cNvPr id="141315" name="Rectangle 3"/>
          <p:cNvSpPr>
            <a:spLocks noGrp="1" noChangeArrowheads="1"/>
          </p:cNvSpPr>
          <p:nvPr>
            <p:ph type="body" idx="1"/>
          </p:nvPr>
        </p:nvSpPr>
        <p:spPr/>
        <p:txBody>
          <a:bodyPr/>
          <a:lstStyle/>
          <a:p>
            <a:r>
              <a:rPr lang="zh-CN" altLang="zh-CN"/>
              <a:t>上述解答确保了相邻两个哲学家不会同时用餐，且不会出现死锁。然而，哲学家可能会饿死。</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noTextEdit="1"/>
          </p:cNvSpPr>
          <p:nvPr>
            <p:ph type="sldImg"/>
          </p:nvPr>
        </p:nvSpPr>
        <p:spPr/>
      </p:sp>
      <p:sp>
        <p:nvSpPr>
          <p:cNvPr id="31747" name="Rectangle 3"/>
          <p:cNvSpPr>
            <a:spLocks noGrp="1" noChangeArrowheads="1"/>
          </p:cNvSpPr>
          <p:nvPr>
            <p:ph type="body" idx="1"/>
          </p:nvPr>
        </p:nvSpPr>
        <p:spPr/>
        <p:txBody>
          <a:bodyPr/>
          <a:lstStyle/>
          <a:p>
            <a:r>
              <a:rPr lang="zh-CN" altLang="zh-CN"/>
              <a:t>引入状态的原因</a:t>
            </a:r>
            <a:r>
              <a:rPr lang="zh-CN" altLang="zh-CN">
                <a:latin typeface="Times New Roman" panose="02020603050405020304" pitchFamily="18" charset="0"/>
              </a:rPr>
              <a:t>——</a:t>
            </a:r>
            <a:r>
              <a:rPr lang="zh-CN" altLang="zh-CN"/>
              <a:t>形象刻画进程在其生命期内的变换情况。</a:t>
            </a:r>
          </a:p>
          <a:p>
            <a:r>
              <a:rPr lang="zh-CN" altLang="zh-CN"/>
              <a:t>不同操作系统设置的进程状态数目不同</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noTextEdit="1"/>
          </p:cNvSpPr>
          <p:nvPr>
            <p:ph type="sldImg"/>
          </p:nvPr>
        </p:nvSpPr>
        <p:spPr/>
      </p:sp>
      <p:sp>
        <p:nvSpPr>
          <p:cNvPr id="45059" name="Rectangle 3"/>
          <p:cNvSpPr>
            <a:spLocks noGrp="1" noChangeArrowheads="1"/>
          </p:cNvSpPr>
          <p:nvPr>
            <p:ph type="body" idx="1"/>
          </p:nvPr>
        </p:nvSpPr>
        <p:spPr/>
        <p:txBody>
          <a:bodyPr/>
          <a:lstStyle/>
          <a:p>
            <a:r>
              <a:rPr lang="zh-CN" altLang="zh-CN"/>
              <a:t>创建状态(New)：进程刚创建，但还不能运行(一种可能的原因是OS对并发进程数的限制)；</a:t>
            </a:r>
          </a:p>
          <a:p>
            <a:r>
              <a:rPr lang="zh-CN" altLang="zh-CN"/>
              <a:t>结束状态(Exit)：进程已结束运行，回收除PCB之外的其他资源，并让其他进程从PCB中收集有关信息（如记帐，将退出码exit code传递给父进程）。</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noTextEdit="1"/>
          </p:cNvSpPr>
          <p:nvPr>
            <p:ph type="sldImg"/>
          </p:nvPr>
        </p:nvSpPr>
        <p:spPr/>
      </p:sp>
      <p:sp>
        <p:nvSpPr>
          <p:cNvPr id="50179" name="Rectangle 3"/>
          <p:cNvSpPr>
            <a:spLocks noGrp="1" noChangeArrowheads="1"/>
          </p:cNvSpPr>
          <p:nvPr>
            <p:ph type="body" idx="1"/>
          </p:nvPr>
        </p:nvSpPr>
        <p:spPr/>
        <p:txBody>
          <a:bodyPr/>
          <a:lstStyle/>
          <a:p>
            <a:r>
              <a:rPr lang="zh-CN" altLang="zh-CN"/>
              <a:t>进程实体？</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noTextEdit="1"/>
          </p:cNvSpPr>
          <p:nvPr>
            <p:ph type="sldImg"/>
          </p:nvPr>
        </p:nvSpPr>
        <p:spPr/>
      </p:sp>
      <p:sp>
        <p:nvSpPr>
          <p:cNvPr id="57347" name="Rectangle 3"/>
          <p:cNvSpPr>
            <a:spLocks noGrp="1" noChangeArrowheads="1"/>
          </p:cNvSpPr>
          <p:nvPr>
            <p:ph type="body" idx="1"/>
          </p:nvPr>
        </p:nvSpPr>
        <p:spPr/>
        <p:txBody>
          <a:bodyPr/>
          <a:lstStyle/>
          <a:p>
            <a:r>
              <a:rPr lang="zh-CN" altLang="zh-CN"/>
              <a:t>进程的主要特征是由PCB来刻划的，为了便于管理和调度，常常把各个进程的PCB用某种方法组织起来。用得较多的是用</a:t>
            </a:r>
            <a:r>
              <a:rPr lang="zh-CN" altLang="zh-CN">
                <a:solidFill>
                  <a:srgbClr val="9900CC"/>
                </a:solidFill>
              </a:rPr>
              <a:t>队列</a:t>
            </a:r>
            <a:r>
              <a:rPr lang="zh-CN" altLang="zh-CN"/>
              <a:t>来组织PCB。</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noTextEdit="1"/>
          </p:cNvSpPr>
          <p:nvPr>
            <p:ph type="sldImg"/>
          </p:nvPr>
        </p:nvSpPr>
        <p:spPr/>
      </p:sp>
      <p:sp>
        <p:nvSpPr>
          <p:cNvPr id="59395" name="Rectangle 3"/>
          <p:cNvSpPr>
            <a:spLocks noGrp="1" noChangeArrowheads="1"/>
          </p:cNvSpPr>
          <p:nvPr>
            <p:ph type="body" idx="1"/>
          </p:nvPr>
        </p:nvSpPr>
        <p:spPr/>
        <p:txBody>
          <a:bodyPr/>
          <a:lstStyle/>
          <a:p>
            <a:r>
              <a:rPr lang="zh-CN" altLang="zh-CN"/>
              <a:t>一般说来，把处于同一状态（例如就绪态）的所有进程控制块链接在一起，这样的数据结构称为</a:t>
            </a:r>
            <a:r>
              <a:rPr lang="zh-CN" altLang="zh-CN">
                <a:solidFill>
                  <a:srgbClr val="9900CC"/>
                </a:solidFill>
              </a:rPr>
              <a:t>进程队列</a:t>
            </a:r>
            <a:r>
              <a:rPr lang="zh-CN" altLang="zh-CN"/>
              <a:t>（Process Queues），简称队列。</a:t>
            </a:r>
          </a:p>
          <a:p>
            <a:pPr lvl="1"/>
            <a:r>
              <a:rPr lang="zh-CN" altLang="zh-CN"/>
              <a:t>此外，对于等待态的进程队列可以进一步细分，每</a:t>
            </a:r>
            <a:r>
              <a:rPr lang="zh-CN" altLang="zh-CN">
                <a:latin typeface="楷体_GB2312" pitchFamily="1" charset="-122"/>
              </a:rPr>
              <a:t>一个进程按等待的原因进入相应的等待队列</a:t>
            </a:r>
            <a:r>
              <a:rPr lang="zh-CN" altLang="zh-CN" sz="1000">
                <a:latin typeface="楷体_GB2312" pitchFamily="1" charset="-122"/>
              </a:rPr>
              <a:t>。</a:t>
            </a:r>
          </a:p>
          <a:p>
            <a:r>
              <a:rPr lang="zh-CN" altLang="zh-CN">
                <a:solidFill>
                  <a:srgbClr val="0000CC"/>
                </a:solidFill>
                <a:latin typeface="楷体_GB2312" pitchFamily="1" charset="-122"/>
              </a:rPr>
              <a:t>排队原则</a:t>
            </a:r>
            <a:r>
              <a:rPr lang="zh-CN" altLang="zh-CN">
                <a:latin typeface="楷体_GB2312" pitchFamily="1" charset="-122"/>
              </a:rPr>
              <a:t>：同一状态的PCB既可按先来先到的原则排成队列;也可按优先数或其它原则排成队列。</a:t>
            </a:r>
          </a:p>
          <a:p>
            <a:endParaRPr lang="zh-CN" altLang="zh-CN"/>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noTextEdit="1"/>
          </p:cNvSpPr>
          <p:nvPr>
            <p:ph type="sldImg"/>
          </p:nvPr>
        </p:nvSpPr>
        <p:spPr/>
      </p:sp>
      <p:sp>
        <p:nvSpPr>
          <p:cNvPr id="81923" name="Rectangle 3"/>
          <p:cNvSpPr>
            <a:spLocks noGrp="1" noChangeArrowheads="1"/>
          </p:cNvSpPr>
          <p:nvPr>
            <p:ph type="body" idx="1"/>
          </p:nvPr>
        </p:nvSpPr>
        <p:spPr/>
        <p:txBody>
          <a:bodyPr/>
          <a:lstStyle/>
          <a:p>
            <a:r>
              <a:rPr lang="zh-CN" altLang="zh-CN"/>
              <a:t>资源共享关系，此时进程同步的主要任务是保证诸进程互斥地访问临界资源。</a:t>
            </a:r>
          </a:p>
          <a:p>
            <a:r>
              <a:rPr lang="zh-CN" altLang="zh-CN"/>
              <a:t>相互协作关系，此时进程同步的主要任务是保证相互合作的诸进程在执行次序上的协调，不会出现与时间有关的错误。</a:t>
            </a:r>
          </a:p>
          <a:p>
            <a:r>
              <a:rPr lang="zh-CN" altLang="zh-CN">
                <a:latin typeface="宋体" panose="02010600030101010101" pitchFamily="2" charset="-122"/>
              </a:rPr>
              <a:t>进程互斥关系是一种特殊的进程同步关系，即逐次使用互斥共享资源。</a:t>
            </a:r>
            <a:r>
              <a:rPr lang="zh-CN" altLang="zh-CN"/>
              <a:t> </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noTextEdit="1"/>
          </p:cNvSpPr>
          <p:nvPr>
            <p:ph type="sldImg"/>
          </p:nvPr>
        </p:nvSpPr>
        <p:spPr/>
      </p:sp>
      <p:sp>
        <p:nvSpPr>
          <p:cNvPr id="88067" name="Rectangle 3"/>
          <p:cNvSpPr>
            <a:spLocks noGrp="1" noChangeArrowheads="1"/>
          </p:cNvSpPr>
          <p:nvPr>
            <p:ph type="body" idx="1"/>
          </p:nvPr>
        </p:nvSpPr>
        <p:spPr/>
        <p:txBody>
          <a:bodyPr/>
          <a:lstStyle/>
          <a:p>
            <a:pPr algn="just"/>
            <a:r>
              <a:rPr lang="zh-CN" altLang="zh-CN"/>
              <a:t>同步是解决进程间协作关系的手段。一个进程的执行依赖于另一个进程的消息，当一个进程没有得到来自于另一个进程的消息时则等待，直到消息到达才被唤醒。</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noTextEdit="1"/>
          </p:cNvSpPr>
          <p:nvPr>
            <p:ph type="sldImg"/>
          </p:nvPr>
        </p:nvSpPr>
        <p:spPr/>
      </p:sp>
      <p:sp>
        <p:nvSpPr>
          <p:cNvPr id="93187" name="Rectangle 3"/>
          <p:cNvSpPr>
            <a:spLocks noGrp="1" noChangeArrowheads="1"/>
          </p:cNvSpPr>
          <p:nvPr>
            <p:ph type="body" idx="1"/>
          </p:nvPr>
        </p:nvSpPr>
        <p:spPr/>
        <p:txBody>
          <a:bodyPr/>
          <a:lstStyle/>
          <a:p>
            <a:r>
              <a:rPr lang="zh-CN" altLang="zh-CN">
                <a:latin typeface="Times New Roman" panose="02020603050405020304" pitchFamily="18" charset="0"/>
              </a:rPr>
              <a:t>。（所以</a:t>
            </a:r>
            <a:r>
              <a:rPr lang="zh-CN" altLang="zh-CN"/>
              <a:t>P、V分别代表荷兰语的测试（</a:t>
            </a:r>
            <a:r>
              <a:rPr lang="zh-CN" altLang="zh-CN" sz="1000"/>
              <a:t>Proberen</a:t>
            </a:r>
            <a:r>
              <a:rPr lang="zh-CN" altLang="zh-CN"/>
              <a:t>）和增量（</a:t>
            </a:r>
            <a:r>
              <a:rPr lang="zh-CN" altLang="zh-CN" sz="1000"/>
              <a:t>Verhogen</a:t>
            </a:r>
            <a:r>
              <a:rPr lang="zh-CN" altLang="zh-CN"/>
              <a:t>）</a:t>
            </a:r>
            <a:r>
              <a:rPr lang="zh-CN" altLang="zh-CN">
                <a:latin typeface="Times New Roman" panose="02020603050405020304" pitchFamily="18" charset="0"/>
              </a:rPr>
              <a:t>）</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9B0C727D-86C5-4ED9-A0C2-30A8A811AB9F}"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17601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6F004FA4-0503-4688-A8E7-BE1236D52019}"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48540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F56BF21-6EE5-4775-8D93-70ABEE430370}" type="slidenum">
              <a:rPr lang="zh-CN" altLang="en-US"/>
              <a:pPr/>
              <a:t>‹#›</a:t>
            </a:fld>
            <a:endParaRPr lang="en-US" altLang="zh-CN"/>
          </a:p>
        </p:txBody>
      </p:sp>
    </p:spTree>
    <p:extLst>
      <p:ext uri="{BB962C8B-B14F-4D97-AF65-F5344CB8AC3E}">
        <p14:creationId xmlns:p14="http://schemas.microsoft.com/office/powerpoint/2010/main" val="35924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D2834517-2F36-42EE-B7CE-E424B95DF2E6}"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56133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6727825" y="6408738"/>
            <a:ext cx="1919288" cy="365125"/>
          </a:xfrm>
        </p:spPr>
        <p:txBody>
          <a:bodyPr/>
          <a:lstStyle>
            <a:lvl1pPr>
              <a:defRPr/>
            </a:lvl1pPr>
          </a:lstStyle>
          <a:p>
            <a:endParaRPr lang="zh-CN" altLang="en-US"/>
          </a:p>
        </p:txBody>
      </p:sp>
      <p:sp>
        <p:nvSpPr>
          <p:cNvPr id="6" name="灯片编号占位符 5"/>
          <p:cNvSpPr>
            <a:spLocks noGrp="1"/>
          </p:cNvSpPr>
          <p:nvPr>
            <p:ph type="sldNum" sz="quarter" idx="11"/>
          </p:nvPr>
        </p:nvSpPr>
        <p:spPr>
          <a:xfrm>
            <a:off x="8647113" y="6408738"/>
            <a:ext cx="366712" cy="365125"/>
          </a:xfrm>
        </p:spPr>
        <p:txBody>
          <a:bodyPr/>
          <a:lstStyle>
            <a:lvl1pPr>
              <a:defRPr/>
            </a:lvl1pPr>
          </a:lstStyle>
          <a:p>
            <a:fld id="{44C3D5EB-45CE-4EB9-AE02-CAF3771AF667}" type="slidenum">
              <a:rPr lang="zh-CN" altLang="en-US"/>
              <a:pPr/>
              <a:t>‹#›</a:t>
            </a:fld>
            <a:endParaRPr lang="en-US" altLang="zh-CN"/>
          </a:p>
        </p:txBody>
      </p:sp>
      <p:sp>
        <p:nvSpPr>
          <p:cNvPr id="7" name="页脚占位符 6"/>
          <p:cNvSpPr>
            <a:spLocks noGrp="1"/>
          </p:cNvSpPr>
          <p:nvPr>
            <p:ph type="ftr" sz="quarter" idx="12"/>
          </p:nvPr>
        </p:nvSpPr>
        <p:spPr>
          <a:xfrm>
            <a:off x="4379913" y="6408738"/>
            <a:ext cx="2351087" cy="365125"/>
          </a:xfrm>
        </p:spPr>
        <p:txBody>
          <a:bodyPr/>
          <a:lstStyle>
            <a:lvl1pPr>
              <a:defRPr/>
            </a:lvl1pPr>
          </a:lstStyle>
          <a:p>
            <a:endParaRPr lang="zh-CN" altLang="en-US"/>
          </a:p>
        </p:txBody>
      </p:sp>
    </p:spTree>
    <p:extLst>
      <p:ext uri="{BB962C8B-B14F-4D97-AF65-F5344CB8AC3E}">
        <p14:creationId xmlns:p14="http://schemas.microsoft.com/office/powerpoint/2010/main" val="182454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F7C43B3-93DB-4435-AD00-9F467C4126E5}" type="slidenum">
              <a:rPr lang="zh-CN" altLang="en-US"/>
              <a:pPr/>
              <a:t>‹#›</a:t>
            </a:fld>
            <a:endParaRPr lang="en-US" altLang="zh-CN"/>
          </a:p>
        </p:txBody>
      </p:sp>
    </p:spTree>
    <p:extLst>
      <p:ext uri="{BB962C8B-B14F-4D97-AF65-F5344CB8AC3E}">
        <p14:creationId xmlns:p14="http://schemas.microsoft.com/office/powerpoint/2010/main" val="233475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3A34904-AA6E-4894-8369-5B4452AE2665}" type="slidenum">
              <a:rPr lang="zh-CN" altLang="en-US"/>
              <a:pPr/>
              <a:t>‹#›</a:t>
            </a:fld>
            <a:endParaRPr lang="en-US" altLang="zh-CN"/>
          </a:p>
        </p:txBody>
      </p:sp>
    </p:spTree>
    <p:extLst>
      <p:ext uri="{BB962C8B-B14F-4D97-AF65-F5344CB8AC3E}">
        <p14:creationId xmlns:p14="http://schemas.microsoft.com/office/powerpoint/2010/main" val="358728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BB54B26-9B70-44F0-8655-3A2AB684A6F0}" type="slidenum">
              <a:rPr lang="zh-CN" altLang="en-US"/>
              <a:pPr/>
              <a:t>‹#›</a:t>
            </a:fld>
            <a:endParaRPr lang="en-US" altLang="zh-CN"/>
          </a:p>
        </p:txBody>
      </p:sp>
    </p:spTree>
    <p:extLst>
      <p:ext uri="{BB962C8B-B14F-4D97-AF65-F5344CB8AC3E}">
        <p14:creationId xmlns:p14="http://schemas.microsoft.com/office/powerpoint/2010/main" val="129464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1EAE45D-27EE-4A18-9027-FEADADE4AA15}" type="slidenum">
              <a:rPr lang="zh-CN" altLang="en-US"/>
              <a:pPr/>
              <a:t>‹#›</a:t>
            </a:fld>
            <a:endParaRPr lang="en-US" altLang="zh-CN"/>
          </a:p>
        </p:txBody>
      </p:sp>
    </p:spTree>
    <p:extLst>
      <p:ext uri="{BB962C8B-B14F-4D97-AF65-F5344CB8AC3E}">
        <p14:creationId xmlns:p14="http://schemas.microsoft.com/office/powerpoint/2010/main" val="1683610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F829975A-2CE7-4352-BB7D-37A00F240E44}" type="slidenum">
              <a:rPr lang="zh-CN" altLang="en-US"/>
              <a:pPr/>
              <a:t>‹#›</a:t>
            </a:fld>
            <a:endParaRPr lang="en-US" altLang="zh-CN"/>
          </a:p>
        </p:txBody>
      </p:sp>
    </p:spTree>
    <p:extLst>
      <p:ext uri="{BB962C8B-B14F-4D97-AF65-F5344CB8AC3E}">
        <p14:creationId xmlns:p14="http://schemas.microsoft.com/office/powerpoint/2010/main" val="1804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2D663FF-078E-4758-B4D8-CD9069F3433E}" type="slidenum">
              <a:rPr lang="zh-CN" altLang="en-US"/>
              <a:pPr/>
              <a:t>‹#›</a:t>
            </a:fld>
            <a:endParaRPr lang="en-US" altLang="zh-CN"/>
          </a:p>
        </p:txBody>
      </p:sp>
    </p:spTree>
    <p:extLst>
      <p:ext uri="{BB962C8B-B14F-4D97-AF65-F5344CB8AC3E}">
        <p14:creationId xmlns:p14="http://schemas.microsoft.com/office/powerpoint/2010/main" val="657311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4F99A8C9-20DF-4BE8-A896-7448AD62E237}" type="slidenum">
              <a:rPr lang="zh-CN" altLang="en-US"/>
              <a:pPr/>
              <a:t>‹#›</a:t>
            </a:fld>
            <a:endParaRPr lang="en-US" altLang="zh-CN"/>
          </a:p>
        </p:txBody>
      </p:sp>
    </p:spTree>
    <p:extLst>
      <p:ext uri="{BB962C8B-B14F-4D97-AF65-F5344CB8AC3E}">
        <p14:creationId xmlns:p14="http://schemas.microsoft.com/office/powerpoint/2010/main" val="199993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E57A5DF7-3BC3-47EF-9420-64D4BB9B8EBE}"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30124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88A18FF-5F71-4105-9392-223D0A58B136}" type="slidenum">
              <a:rPr lang="zh-CN" altLang="en-US"/>
              <a:pPr/>
              <a:t>‹#›</a:t>
            </a:fld>
            <a:endParaRPr lang="en-US" altLang="zh-CN"/>
          </a:p>
        </p:txBody>
      </p:sp>
    </p:spTree>
    <p:extLst>
      <p:ext uri="{BB962C8B-B14F-4D97-AF65-F5344CB8AC3E}">
        <p14:creationId xmlns:p14="http://schemas.microsoft.com/office/powerpoint/2010/main" val="2783793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71D509E-B569-412A-A533-90CC1A546AB4}" type="slidenum">
              <a:rPr lang="zh-CN" altLang="en-US"/>
              <a:pPr/>
              <a:t>‹#›</a:t>
            </a:fld>
            <a:endParaRPr lang="en-US" altLang="zh-CN"/>
          </a:p>
        </p:txBody>
      </p:sp>
    </p:spTree>
    <p:extLst>
      <p:ext uri="{BB962C8B-B14F-4D97-AF65-F5344CB8AC3E}">
        <p14:creationId xmlns:p14="http://schemas.microsoft.com/office/powerpoint/2010/main" val="393290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22D4BC7-2A87-43F4-9CF8-1D1766DC5C14}" type="slidenum">
              <a:rPr lang="zh-CN" altLang="en-US"/>
              <a:pPr/>
              <a:t>‹#›</a:t>
            </a:fld>
            <a:endParaRPr lang="en-US" altLang="zh-CN"/>
          </a:p>
        </p:txBody>
      </p:sp>
    </p:spTree>
    <p:extLst>
      <p:ext uri="{BB962C8B-B14F-4D97-AF65-F5344CB8AC3E}">
        <p14:creationId xmlns:p14="http://schemas.microsoft.com/office/powerpoint/2010/main" val="3780105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C0CF16E-6A33-4AC1-BF0D-89B8AD1B7137}" type="slidenum">
              <a:rPr lang="zh-CN" altLang="en-US"/>
              <a:pPr/>
              <a:t>‹#›</a:t>
            </a:fld>
            <a:endParaRPr lang="en-US" altLang="zh-CN"/>
          </a:p>
        </p:txBody>
      </p:sp>
    </p:spTree>
    <p:extLst>
      <p:ext uri="{BB962C8B-B14F-4D97-AF65-F5344CB8AC3E}">
        <p14:creationId xmlns:p14="http://schemas.microsoft.com/office/powerpoint/2010/main" val="671053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9B4829F-1E2B-4C27-9681-EBFB1464F47D}" type="slidenum">
              <a:rPr lang="zh-CN" altLang="en-US"/>
              <a:pPr/>
              <a:t>‹#›</a:t>
            </a:fld>
            <a:endParaRPr lang="en-US" altLang="zh-CN"/>
          </a:p>
        </p:txBody>
      </p:sp>
    </p:spTree>
    <p:extLst>
      <p:ext uri="{BB962C8B-B14F-4D97-AF65-F5344CB8AC3E}">
        <p14:creationId xmlns:p14="http://schemas.microsoft.com/office/powerpoint/2010/main" val="690690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E29D25B-3BA7-41B1-A6FC-3E3EF5CDAA75}" type="slidenum">
              <a:rPr lang="zh-CN" altLang="en-US"/>
              <a:pPr/>
              <a:t>‹#›</a:t>
            </a:fld>
            <a:endParaRPr lang="en-US" altLang="zh-CN"/>
          </a:p>
        </p:txBody>
      </p:sp>
    </p:spTree>
    <p:extLst>
      <p:ext uri="{BB962C8B-B14F-4D97-AF65-F5344CB8AC3E}">
        <p14:creationId xmlns:p14="http://schemas.microsoft.com/office/powerpoint/2010/main" val="3906893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5FE2FFD-1681-4E8B-937A-53D3FFA35CD7}" type="slidenum">
              <a:rPr lang="zh-CN" altLang="en-US"/>
              <a:pPr/>
              <a:t>‹#›</a:t>
            </a:fld>
            <a:endParaRPr lang="en-US" altLang="zh-CN"/>
          </a:p>
        </p:txBody>
      </p:sp>
    </p:spTree>
    <p:extLst>
      <p:ext uri="{BB962C8B-B14F-4D97-AF65-F5344CB8AC3E}">
        <p14:creationId xmlns:p14="http://schemas.microsoft.com/office/powerpoint/2010/main" val="1545297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87F071C-746A-496C-8F23-DFF3928EC29F}" type="slidenum">
              <a:rPr lang="zh-CN" altLang="en-US"/>
              <a:pPr/>
              <a:t>‹#›</a:t>
            </a:fld>
            <a:endParaRPr lang="en-US" altLang="zh-CN"/>
          </a:p>
        </p:txBody>
      </p:sp>
    </p:spTree>
    <p:extLst>
      <p:ext uri="{BB962C8B-B14F-4D97-AF65-F5344CB8AC3E}">
        <p14:creationId xmlns:p14="http://schemas.microsoft.com/office/powerpoint/2010/main" val="1363749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F419D5F9-1D70-4672-A3A2-890628930862}" type="slidenum">
              <a:rPr lang="zh-CN" altLang="en-US"/>
              <a:pPr/>
              <a:t>‹#›</a:t>
            </a:fld>
            <a:endParaRPr lang="en-US" altLang="zh-CN"/>
          </a:p>
        </p:txBody>
      </p:sp>
    </p:spTree>
    <p:extLst>
      <p:ext uri="{BB962C8B-B14F-4D97-AF65-F5344CB8AC3E}">
        <p14:creationId xmlns:p14="http://schemas.microsoft.com/office/powerpoint/2010/main" val="102099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D4C45E43-ED2F-4DA2-9B61-666DA91CDF5B}" type="slidenum">
              <a:rPr lang="zh-CN" altLang="en-US"/>
              <a:pPr/>
              <a:t>‹#›</a:t>
            </a:fld>
            <a:endParaRPr lang="en-US" altLang="zh-CN"/>
          </a:p>
        </p:txBody>
      </p:sp>
    </p:spTree>
    <p:extLst>
      <p:ext uri="{BB962C8B-B14F-4D97-AF65-F5344CB8AC3E}">
        <p14:creationId xmlns:p14="http://schemas.microsoft.com/office/powerpoint/2010/main" val="34314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56774D5E-6E94-4838-8676-C6A8E420ACD3}"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536748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4238A41-8257-4EDD-BAB5-C461E5E1EC00}" type="slidenum">
              <a:rPr lang="zh-CN" altLang="en-US"/>
              <a:pPr/>
              <a:t>‹#›</a:t>
            </a:fld>
            <a:endParaRPr lang="en-US" altLang="zh-CN"/>
          </a:p>
        </p:txBody>
      </p:sp>
    </p:spTree>
    <p:extLst>
      <p:ext uri="{BB962C8B-B14F-4D97-AF65-F5344CB8AC3E}">
        <p14:creationId xmlns:p14="http://schemas.microsoft.com/office/powerpoint/2010/main" val="19346537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CB42344-C39A-413A-8386-74E39C47E1F4}" type="slidenum">
              <a:rPr lang="zh-CN" altLang="en-US"/>
              <a:pPr/>
              <a:t>‹#›</a:t>
            </a:fld>
            <a:endParaRPr lang="en-US" altLang="zh-CN"/>
          </a:p>
        </p:txBody>
      </p:sp>
    </p:spTree>
    <p:extLst>
      <p:ext uri="{BB962C8B-B14F-4D97-AF65-F5344CB8AC3E}">
        <p14:creationId xmlns:p14="http://schemas.microsoft.com/office/powerpoint/2010/main" val="41211813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85BA49D-6DB6-4743-9400-C4D4E3F37AA5}" type="slidenum">
              <a:rPr lang="zh-CN" altLang="en-US"/>
              <a:pPr/>
              <a:t>‹#›</a:t>
            </a:fld>
            <a:endParaRPr lang="en-US" altLang="zh-CN"/>
          </a:p>
        </p:txBody>
      </p:sp>
    </p:spTree>
    <p:extLst>
      <p:ext uri="{BB962C8B-B14F-4D97-AF65-F5344CB8AC3E}">
        <p14:creationId xmlns:p14="http://schemas.microsoft.com/office/powerpoint/2010/main" val="9612559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78ED17E-F7CC-432B-9AFE-69F6C56848E8}" type="slidenum">
              <a:rPr lang="zh-CN" altLang="en-US"/>
              <a:pPr/>
              <a:t>‹#›</a:t>
            </a:fld>
            <a:endParaRPr lang="en-US" altLang="zh-CN"/>
          </a:p>
        </p:txBody>
      </p:sp>
    </p:spTree>
    <p:extLst>
      <p:ext uri="{BB962C8B-B14F-4D97-AF65-F5344CB8AC3E}">
        <p14:creationId xmlns:p14="http://schemas.microsoft.com/office/powerpoint/2010/main" val="1578876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4F0C670-B8F4-4D88-9E37-3904DA431B52}" type="slidenum">
              <a:rPr lang="zh-CN" altLang="en-US"/>
              <a:pPr/>
              <a:t>‹#›</a:t>
            </a:fld>
            <a:endParaRPr lang="en-US" altLang="zh-CN"/>
          </a:p>
        </p:txBody>
      </p:sp>
    </p:spTree>
    <p:extLst>
      <p:ext uri="{BB962C8B-B14F-4D97-AF65-F5344CB8AC3E}">
        <p14:creationId xmlns:p14="http://schemas.microsoft.com/office/powerpoint/2010/main" val="1714262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4F56163-0F4C-4A2F-9469-5D06AF996264}" type="slidenum">
              <a:rPr lang="zh-CN" altLang="en-US"/>
              <a:pPr/>
              <a:t>‹#›</a:t>
            </a:fld>
            <a:endParaRPr lang="en-US" altLang="zh-CN"/>
          </a:p>
        </p:txBody>
      </p:sp>
    </p:spTree>
    <p:extLst>
      <p:ext uri="{BB962C8B-B14F-4D97-AF65-F5344CB8AC3E}">
        <p14:creationId xmlns:p14="http://schemas.microsoft.com/office/powerpoint/2010/main" val="4255583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6DB0719-05B2-4A47-AD22-4F06F79B05FB}" type="slidenum">
              <a:rPr lang="zh-CN" altLang="en-US"/>
              <a:pPr/>
              <a:t>‹#›</a:t>
            </a:fld>
            <a:endParaRPr lang="en-US" altLang="zh-CN"/>
          </a:p>
        </p:txBody>
      </p:sp>
    </p:spTree>
    <p:extLst>
      <p:ext uri="{BB962C8B-B14F-4D97-AF65-F5344CB8AC3E}">
        <p14:creationId xmlns:p14="http://schemas.microsoft.com/office/powerpoint/2010/main" val="1602218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B395904-9C45-4601-9552-4FE31E47526B}" type="slidenum">
              <a:rPr lang="zh-CN" altLang="en-US"/>
              <a:pPr/>
              <a:t>‹#›</a:t>
            </a:fld>
            <a:endParaRPr lang="en-US" altLang="zh-CN"/>
          </a:p>
        </p:txBody>
      </p:sp>
    </p:spTree>
    <p:extLst>
      <p:ext uri="{BB962C8B-B14F-4D97-AF65-F5344CB8AC3E}">
        <p14:creationId xmlns:p14="http://schemas.microsoft.com/office/powerpoint/2010/main" val="27219981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046379E-4548-4BA4-A2B3-212407FE86D9}" type="slidenum">
              <a:rPr lang="zh-CN" altLang="en-US"/>
              <a:pPr/>
              <a:t>‹#›</a:t>
            </a:fld>
            <a:endParaRPr lang="en-US" altLang="zh-CN"/>
          </a:p>
        </p:txBody>
      </p:sp>
    </p:spTree>
    <p:extLst>
      <p:ext uri="{BB962C8B-B14F-4D97-AF65-F5344CB8AC3E}">
        <p14:creationId xmlns:p14="http://schemas.microsoft.com/office/powerpoint/2010/main" val="18446460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6DBF056-4CF8-423E-9AD7-F691C2C44964}" type="slidenum">
              <a:rPr lang="zh-CN" altLang="en-US"/>
              <a:pPr/>
              <a:t>‹#›</a:t>
            </a:fld>
            <a:endParaRPr lang="en-US" altLang="zh-CN"/>
          </a:p>
        </p:txBody>
      </p:sp>
    </p:spTree>
    <p:extLst>
      <p:ext uri="{BB962C8B-B14F-4D97-AF65-F5344CB8AC3E}">
        <p14:creationId xmlns:p14="http://schemas.microsoft.com/office/powerpoint/2010/main" val="234340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B76F43F3-C008-4690-A86F-76692CD0DDDA}"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776231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2250AA7-7A64-4474-8317-094135468395}" type="slidenum">
              <a:rPr lang="zh-CN" altLang="en-US"/>
              <a:pPr/>
              <a:t>‹#›</a:t>
            </a:fld>
            <a:endParaRPr lang="en-US" altLang="zh-CN"/>
          </a:p>
        </p:txBody>
      </p:sp>
    </p:spTree>
    <p:extLst>
      <p:ext uri="{BB962C8B-B14F-4D97-AF65-F5344CB8AC3E}">
        <p14:creationId xmlns:p14="http://schemas.microsoft.com/office/powerpoint/2010/main" val="3554716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2E7C8B5-F362-4D10-B7D3-E5E2B92AC3ED}" type="slidenum">
              <a:rPr lang="zh-CN" altLang="en-US"/>
              <a:pPr/>
              <a:t>‹#›</a:t>
            </a:fld>
            <a:endParaRPr lang="en-US" altLang="zh-CN"/>
          </a:p>
        </p:txBody>
      </p:sp>
    </p:spTree>
    <p:extLst>
      <p:ext uri="{BB962C8B-B14F-4D97-AF65-F5344CB8AC3E}">
        <p14:creationId xmlns:p14="http://schemas.microsoft.com/office/powerpoint/2010/main" val="1176045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6AF336B-5920-4983-A834-8554DE4CB68C}" type="slidenum">
              <a:rPr lang="zh-CN" altLang="en-US"/>
              <a:pPr/>
              <a:t>‹#›</a:t>
            </a:fld>
            <a:endParaRPr lang="en-US" altLang="zh-CN"/>
          </a:p>
        </p:txBody>
      </p:sp>
    </p:spTree>
    <p:extLst>
      <p:ext uri="{BB962C8B-B14F-4D97-AF65-F5344CB8AC3E}">
        <p14:creationId xmlns:p14="http://schemas.microsoft.com/office/powerpoint/2010/main" val="11535863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AB6D1C9-3BC8-4D23-8793-951F03EDBD52}" type="slidenum">
              <a:rPr lang="zh-CN" altLang="en-US"/>
              <a:pPr/>
              <a:t>‹#›</a:t>
            </a:fld>
            <a:endParaRPr lang="en-US" altLang="zh-CN"/>
          </a:p>
        </p:txBody>
      </p:sp>
    </p:spTree>
    <p:extLst>
      <p:ext uri="{BB962C8B-B14F-4D97-AF65-F5344CB8AC3E}">
        <p14:creationId xmlns:p14="http://schemas.microsoft.com/office/powerpoint/2010/main" val="24806807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2FBF1C2-6D08-42AF-84D5-F9A29E265CD6}" type="slidenum">
              <a:rPr lang="zh-CN" altLang="en-US"/>
              <a:pPr/>
              <a:t>‹#›</a:t>
            </a:fld>
            <a:endParaRPr lang="en-US" altLang="zh-CN"/>
          </a:p>
        </p:txBody>
      </p:sp>
    </p:spTree>
    <p:extLst>
      <p:ext uri="{BB962C8B-B14F-4D97-AF65-F5344CB8AC3E}">
        <p14:creationId xmlns:p14="http://schemas.microsoft.com/office/powerpoint/2010/main" val="4343526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0807D7F-36D3-4CB7-8793-87895390757F}" type="slidenum">
              <a:rPr lang="zh-CN" altLang="en-US"/>
              <a:pPr/>
              <a:t>‹#›</a:t>
            </a:fld>
            <a:endParaRPr lang="en-US" altLang="zh-CN"/>
          </a:p>
        </p:txBody>
      </p:sp>
    </p:spTree>
    <p:extLst>
      <p:ext uri="{BB962C8B-B14F-4D97-AF65-F5344CB8AC3E}">
        <p14:creationId xmlns:p14="http://schemas.microsoft.com/office/powerpoint/2010/main" val="14969044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E8D92DE-CB83-4155-9484-83379E681F3E}" type="slidenum">
              <a:rPr lang="zh-CN" altLang="en-US"/>
              <a:pPr/>
              <a:t>‹#›</a:t>
            </a:fld>
            <a:endParaRPr lang="en-US" altLang="zh-CN"/>
          </a:p>
        </p:txBody>
      </p:sp>
    </p:spTree>
    <p:extLst>
      <p:ext uri="{BB962C8B-B14F-4D97-AF65-F5344CB8AC3E}">
        <p14:creationId xmlns:p14="http://schemas.microsoft.com/office/powerpoint/2010/main" val="12746060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DF469D-74F0-4916-AEA2-D238766675C5}" type="slidenum">
              <a:rPr lang="zh-CN" altLang="en-US"/>
              <a:pPr/>
              <a:t>‹#›</a:t>
            </a:fld>
            <a:endParaRPr lang="en-US" altLang="zh-CN"/>
          </a:p>
        </p:txBody>
      </p:sp>
    </p:spTree>
    <p:extLst>
      <p:ext uri="{BB962C8B-B14F-4D97-AF65-F5344CB8AC3E}">
        <p14:creationId xmlns:p14="http://schemas.microsoft.com/office/powerpoint/2010/main" val="20774599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B60F92D-C5FA-4AD5-8693-9F57710CEAB5}" type="slidenum">
              <a:rPr lang="zh-CN" altLang="en-US"/>
              <a:pPr/>
              <a:t>‹#›</a:t>
            </a:fld>
            <a:endParaRPr lang="en-US" altLang="zh-CN"/>
          </a:p>
        </p:txBody>
      </p:sp>
    </p:spTree>
    <p:extLst>
      <p:ext uri="{BB962C8B-B14F-4D97-AF65-F5344CB8AC3E}">
        <p14:creationId xmlns:p14="http://schemas.microsoft.com/office/powerpoint/2010/main" val="33368932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9DEEF77-A3BA-428E-BA80-08384E37A5F1}" type="slidenum">
              <a:rPr lang="zh-CN" altLang="en-US"/>
              <a:pPr/>
              <a:t>‹#›</a:t>
            </a:fld>
            <a:endParaRPr lang="en-US" altLang="zh-CN"/>
          </a:p>
        </p:txBody>
      </p:sp>
    </p:spTree>
    <p:extLst>
      <p:ext uri="{BB962C8B-B14F-4D97-AF65-F5344CB8AC3E}">
        <p14:creationId xmlns:p14="http://schemas.microsoft.com/office/powerpoint/2010/main" val="23937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灯片编号占位符 7"/>
          <p:cNvSpPr>
            <a:spLocks noGrp="1"/>
          </p:cNvSpPr>
          <p:nvPr>
            <p:ph type="sldNum" sz="quarter" idx="11"/>
          </p:nvPr>
        </p:nvSpPr>
        <p:spPr/>
        <p:txBody>
          <a:bodyPr/>
          <a:lstStyle>
            <a:lvl1pPr>
              <a:defRPr/>
            </a:lvl1pPr>
          </a:lstStyle>
          <a:p>
            <a:fld id="{9828ABE2-8638-4FD6-A934-B594122EAA58}" type="slidenum">
              <a:rPr lang="zh-CN" altLang="en-US"/>
              <a:pPr/>
              <a:t>‹#›</a:t>
            </a:fld>
            <a:endParaRPr lang="en-US" altLang="zh-CN"/>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2107936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62A8593-DB49-44CB-B9DD-85BC152FD6B5}" type="slidenum">
              <a:rPr lang="zh-CN" altLang="en-US"/>
              <a:pPr/>
              <a:t>‹#›</a:t>
            </a:fld>
            <a:endParaRPr lang="en-US" altLang="zh-CN"/>
          </a:p>
        </p:txBody>
      </p:sp>
    </p:spTree>
    <p:extLst>
      <p:ext uri="{BB962C8B-B14F-4D97-AF65-F5344CB8AC3E}">
        <p14:creationId xmlns:p14="http://schemas.microsoft.com/office/powerpoint/2010/main" val="17951052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2DD57875-B91F-4860-94BF-D812ECE3E4E5}" type="slidenum">
              <a:rPr lang="zh-CN" altLang="en-US"/>
              <a:pPr/>
              <a:t>‹#›</a:t>
            </a:fld>
            <a:endParaRPr lang="en-US" altLang="zh-CN"/>
          </a:p>
        </p:txBody>
      </p:sp>
    </p:spTree>
    <p:extLst>
      <p:ext uri="{BB962C8B-B14F-4D97-AF65-F5344CB8AC3E}">
        <p14:creationId xmlns:p14="http://schemas.microsoft.com/office/powerpoint/2010/main" val="1711517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FB04EB6-BC30-476D-809A-4231D9F1D26A}" type="slidenum">
              <a:rPr lang="zh-CN" altLang="en-US"/>
              <a:pPr/>
              <a:t>‹#›</a:t>
            </a:fld>
            <a:endParaRPr lang="en-US" altLang="zh-CN"/>
          </a:p>
        </p:txBody>
      </p:sp>
    </p:spTree>
    <p:extLst>
      <p:ext uri="{BB962C8B-B14F-4D97-AF65-F5344CB8AC3E}">
        <p14:creationId xmlns:p14="http://schemas.microsoft.com/office/powerpoint/2010/main" val="7295611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69B1CE8-A22E-4883-AEAF-74356F16AFF5}" type="slidenum">
              <a:rPr lang="zh-CN" altLang="en-US"/>
              <a:pPr/>
              <a:t>‹#›</a:t>
            </a:fld>
            <a:endParaRPr lang="en-US" altLang="zh-CN"/>
          </a:p>
        </p:txBody>
      </p:sp>
    </p:spTree>
    <p:extLst>
      <p:ext uri="{BB962C8B-B14F-4D97-AF65-F5344CB8AC3E}">
        <p14:creationId xmlns:p14="http://schemas.microsoft.com/office/powerpoint/2010/main" val="4517487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6FA3A8E-305B-405D-A5FB-2310AE74A37C}" type="slidenum">
              <a:rPr lang="zh-CN" altLang="en-US"/>
              <a:pPr/>
              <a:t>‹#›</a:t>
            </a:fld>
            <a:endParaRPr lang="en-US" altLang="zh-CN"/>
          </a:p>
        </p:txBody>
      </p:sp>
    </p:spTree>
    <p:extLst>
      <p:ext uri="{BB962C8B-B14F-4D97-AF65-F5344CB8AC3E}">
        <p14:creationId xmlns:p14="http://schemas.microsoft.com/office/powerpoint/2010/main" val="10163284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649168C-29E9-4E64-9BD2-581727CECF31}" type="slidenum">
              <a:rPr lang="zh-CN" altLang="en-US"/>
              <a:pPr/>
              <a:t>‹#›</a:t>
            </a:fld>
            <a:endParaRPr lang="en-US" altLang="zh-CN"/>
          </a:p>
        </p:txBody>
      </p:sp>
    </p:spTree>
    <p:extLst>
      <p:ext uri="{BB962C8B-B14F-4D97-AF65-F5344CB8AC3E}">
        <p14:creationId xmlns:p14="http://schemas.microsoft.com/office/powerpoint/2010/main" val="3244843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55984D8-CFE5-4BF5-B9FD-BCAD61A3AF5C}" type="slidenum">
              <a:rPr lang="zh-CN" altLang="en-US"/>
              <a:pPr/>
              <a:t>‹#›</a:t>
            </a:fld>
            <a:endParaRPr lang="en-US" altLang="zh-CN"/>
          </a:p>
        </p:txBody>
      </p:sp>
    </p:spTree>
    <p:extLst>
      <p:ext uri="{BB962C8B-B14F-4D97-AF65-F5344CB8AC3E}">
        <p14:creationId xmlns:p14="http://schemas.microsoft.com/office/powerpoint/2010/main" val="18649638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DE7090A-06D6-4D91-958B-A9F4EC2A9B86}" type="slidenum">
              <a:rPr lang="zh-CN" altLang="en-US"/>
              <a:pPr/>
              <a:t>‹#›</a:t>
            </a:fld>
            <a:endParaRPr lang="en-US" altLang="zh-CN"/>
          </a:p>
        </p:txBody>
      </p:sp>
    </p:spTree>
    <p:extLst>
      <p:ext uri="{BB962C8B-B14F-4D97-AF65-F5344CB8AC3E}">
        <p14:creationId xmlns:p14="http://schemas.microsoft.com/office/powerpoint/2010/main" val="39265200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3F49EE-D0C8-4F46-A519-31D45C7390AB}" type="slidenum">
              <a:rPr lang="zh-CN" altLang="en-US"/>
              <a:pPr/>
              <a:t>‹#›</a:t>
            </a:fld>
            <a:endParaRPr lang="en-US" altLang="zh-CN"/>
          </a:p>
        </p:txBody>
      </p:sp>
    </p:spTree>
    <p:extLst>
      <p:ext uri="{BB962C8B-B14F-4D97-AF65-F5344CB8AC3E}">
        <p14:creationId xmlns:p14="http://schemas.microsoft.com/office/powerpoint/2010/main" val="13748566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15D3867-D0F2-4CC9-BF73-83D1B7089434}" type="slidenum">
              <a:rPr lang="zh-CN" altLang="en-US"/>
              <a:pPr/>
              <a:t>‹#›</a:t>
            </a:fld>
            <a:endParaRPr lang="en-US" altLang="zh-CN"/>
          </a:p>
        </p:txBody>
      </p:sp>
    </p:spTree>
    <p:extLst>
      <p:ext uri="{BB962C8B-B14F-4D97-AF65-F5344CB8AC3E}">
        <p14:creationId xmlns:p14="http://schemas.microsoft.com/office/powerpoint/2010/main" val="59601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p:txBody>
          <a:bodyPr/>
          <a:lstStyle>
            <a:lvl1pPr>
              <a:defRPr/>
            </a:lvl1pPr>
          </a:lstStyle>
          <a:p>
            <a:fld id="{729819D8-5E5B-4F3B-9361-E36376FA5821}" type="slidenum">
              <a:rPr lang="zh-CN" altLang="en-US"/>
              <a:pPr/>
              <a:t>‹#›</a:t>
            </a:fld>
            <a:endParaRPr lang="en-US" altLang="zh-CN"/>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2888087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178962B-51CC-41FE-BA97-AFF9489834FA}" type="slidenum">
              <a:rPr lang="zh-CN" altLang="en-US"/>
              <a:pPr/>
              <a:t>‹#›</a:t>
            </a:fld>
            <a:endParaRPr lang="en-US" altLang="zh-CN"/>
          </a:p>
        </p:txBody>
      </p:sp>
    </p:spTree>
    <p:extLst>
      <p:ext uri="{BB962C8B-B14F-4D97-AF65-F5344CB8AC3E}">
        <p14:creationId xmlns:p14="http://schemas.microsoft.com/office/powerpoint/2010/main" val="33386621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B1B476CD-3942-452E-87CD-950BB694E4D8}" type="slidenum">
              <a:rPr lang="zh-CN" altLang="en-US"/>
              <a:pPr/>
              <a:t>‹#›</a:t>
            </a:fld>
            <a:endParaRPr lang="en-US" altLang="zh-CN"/>
          </a:p>
        </p:txBody>
      </p:sp>
    </p:spTree>
    <p:extLst>
      <p:ext uri="{BB962C8B-B14F-4D97-AF65-F5344CB8AC3E}">
        <p14:creationId xmlns:p14="http://schemas.microsoft.com/office/powerpoint/2010/main" val="23154740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C5AC2A1-A498-4F29-8F72-7FBE203B44AB}" type="slidenum">
              <a:rPr lang="zh-CN" altLang="en-US"/>
              <a:pPr/>
              <a:t>‹#›</a:t>
            </a:fld>
            <a:endParaRPr lang="en-US" altLang="zh-CN"/>
          </a:p>
        </p:txBody>
      </p:sp>
    </p:spTree>
    <p:extLst>
      <p:ext uri="{BB962C8B-B14F-4D97-AF65-F5344CB8AC3E}">
        <p14:creationId xmlns:p14="http://schemas.microsoft.com/office/powerpoint/2010/main" val="23860320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0835A6E-ECB4-41BE-ADF4-9E6171197F5E}" type="slidenum">
              <a:rPr lang="zh-CN" altLang="en-US"/>
              <a:pPr/>
              <a:t>‹#›</a:t>
            </a:fld>
            <a:endParaRPr lang="en-US" altLang="zh-CN"/>
          </a:p>
        </p:txBody>
      </p:sp>
    </p:spTree>
    <p:extLst>
      <p:ext uri="{BB962C8B-B14F-4D97-AF65-F5344CB8AC3E}">
        <p14:creationId xmlns:p14="http://schemas.microsoft.com/office/powerpoint/2010/main" val="38431052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53A96C-1643-4996-90E6-050005EC7407}" type="slidenum">
              <a:rPr lang="zh-CN" altLang="en-US"/>
              <a:pPr/>
              <a:t>‹#›</a:t>
            </a:fld>
            <a:endParaRPr lang="en-US" altLang="zh-CN"/>
          </a:p>
        </p:txBody>
      </p:sp>
    </p:spTree>
    <p:extLst>
      <p:ext uri="{BB962C8B-B14F-4D97-AF65-F5344CB8AC3E}">
        <p14:creationId xmlns:p14="http://schemas.microsoft.com/office/powerpoint/2010/main" val="27757379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FDBAF22-6B9C-4158-A384-16F6546BD2F6}" type="slidenum">
              <a:rPr lang="zh-CN" altLang="en-US"/>
              <a:pPr/>
              <a:t>‹#›</a:t>
            </a:fld>
            <a:endParaRPr lang="en-US" altLang="zh-CN"/>
          </a:p>
        </p:txBody>
      </p:sp>
    </p:spTree>
    <p:extLst>
      <p:ext uri="{BB962C8B-B14F-4D97-AF65-F5344CB8AC3E}">
        <p14:creationId xmlns:p14="http://schemas.microsoft.com/office/powerpoint/2010/main" val="32809056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E651EF7-1D71-4D58-8E27-078039F16650}" type="slidenum">
              <a:rPr lang="zh-CN" altLang="en-US"/>
              <a:pPr/>
              <a:t>‹#›</a:t>
            </a:fld>
            <a:endParaRPr lang="en-US" altLang="zh-CN"/>
          </a:p>
        </p:txBody>
      </p:sp>
    </p:spTree>
    <p:extLst>
      <p:ext uri="{BB962C8B-B14F-4D97-AF65-F5344CB8AC3E}">
        <p14:creationId xmlns:p14="http://schemas.microsoft.com/office/powerpoint/2010/main" val="16390297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56660E7-ACB2-424C-BE2E-4D5A6A5AC490}" type="slidenum">
              <a:rPr lang="zh-CN" altLang="en-US"/>
              <a:pPr/>
              <a:t>‹#›</a:t>
            </a:fld>
            <a:endParaRPr lang="en-US" altLang="zh-CN"/>
          </a:p>
        </p:txBody>
      </p:sp>
    </p:spTree>
    <p:extLst>
      <p:ext uri="{BB962C8B-B14F-4D97-AF65-F5344CB8AC3E}">
        <p14:creationId xmlns:p14="http://schemas.microsoft.com/office/powerpoint/2010/main" val="21392745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24AABA5-F6A0-4468-AAFD-1C07D6B92C11}" type="slidenum">
              <a:rPr lang="zh-CN" altLang="en-US"/>
              <a:pPr/>
              <a:t>‹#›</a:t>
            </a:fld>
            <a:endParaRPr lang="en-US" altLang="zh-CN"/>
          </a:p>
        </p:txBody>
      </p:sp>
    </p:spTree>
    <p:extLst>
      <p:ext uri="{BB962C8B-B14F-4D97-AF65-F5344CB8AC3E}">
        <p14:creationId xmlns:p14="http://schemas.microsoft.com/office/powerpoint/2010/main" val="971737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2D2B8DA-5861-46E6-B778-3E2E1090A7E3}" type="slidenum">
              <a:rPr lang="zh-CN" altLang="en-US"/>
              <a:pPr/>
              <a:t>‹#›</a:t>
            </a:fld>
            <a:endParaRPr lang="en-US" altLang="zh-CN"/>
          </a:p>
        </p:txBody>
      </p:sp>
    </p:spTree>
    <p:extLst>
      <p:ext uri="{BB962C8B-B14F-4D97-AF65-F5344CB8AC3E}">
        <p14:creationId xmlns:p14="http://schemas.microsoft.com/office/powerpoint/2010/main" val="154731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659C67B1-2E00-4F83-9398-BA8F2839CA51}" type="slidenum">
              <a:rPr lang="zh-CN" altLang="en-US"/>
              <a:pPr/>
              <a:t>‹#›</a:t>
            </a:fld>
            <a:endParaRPr lang="en-US" altLang="zh-CN"/>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628099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090E1FE-F265-441F-9AD5-0D2E9817590A}" type="slidenum">
              <a:rPr lang="zh-CN" altLang="en-US"/>
              <a:pPr/>
              <a:t>‹#›</a:t>
            </a:fld>
            <a:endParaRPr lang="en-US" altLang="zh-CN"/>
          </a:p>
        </p:txBody>
      </p:sp>
    </p:spTree>
    <p:extLst>
      <p:ext uri="{BB962C8B-B14F-4D97-AF65-F5344CB8AC3E}">
        <p14:creationId xmlns:p14="http://schemas.microsoft.com/office/powerpoint/2010/main" val="3943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63B1038-5012-455F-A67A-A5C3B9CA51BB}" type="slidenum">
              <a:rPr lang="zh-CN" altLang="en-US"/>
              <a:pPr/>
              <a:t>‹#›</a:t>
            </a:fld>
            <a:endParaRPr lang="en-US" altLang="zh-CN"/>
          </a:p>
        </p:txBody>
      </p:sp>
    </p:spTree>
    <p:extLst>
      <p:ext uri="{BB962C8B-B14F-4D97-AF65-F5344CB8AC3E}">
        <p14:creationId xmlns:p14="http://schemas.microsoft.com/office/powerpoint/2010/main" val="28115674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910F36BF-4E9A-403A-A941-FC4865FC6E99}" type="slidenum">
              <a:rPr lang="zh-CN" altLang="en-US"/>
              <a:pPr/>
              <a:t>‹#›</a:t>
            </a:fld>
            <a:endParaRPr lang="en-US" altLang="zh-CN"/>
          </a:p>
        </p:txBody>
      </p:sp>
    </p:spTree>
    <p:extLst>
      <p:ext uri="{BB962C8B-B14F-4D97-AF65-F5344CB8AC3E}">
        <p14:creationId xmlns:p14="http://schemas.microsoft.com/office/powerpoint/2010/main" val="13060090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DD2C83F-D224-49A9-BF95-93AFF5055F39}" type="slidenum">
              <a:rPr lang="zh-CN" altLang="en-US"/>
              <a:pPr/>
              <a:t>‹#›</a:t>
            </a:fld>
            <a:endParaRPr lang="en-US" altLang="zh-CN"/>
          </a:p>
        </p:txBody>
      </p:sp>
    </p:spTree>
    <p:extLst>
      <p:ext uri="{BB962C8B-B14F-4D97-AF65-F5344CB8AC3E}">
        <p14:creationId xmlns:p14="http://schemas.microsoft.com/office/powerpoint/2010/main" val="33783655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1FF30D6-6F02-4413-BFD9-6106BE447BB6}" type="slidenum">
              <a:rPr lang="zh-CN" altLang="en-US"/>
              <a:pPr/>
              <a:t>‹#›</a:t>
            </a:fld>
            <a:endParaRPr lang="en-US" altLang="zh-CN"/>
          </a:p>
        </p:txBody>
      </p:sp>
    </p:spTree>
    <p:extLst>
      <p:ext uri="{BB962C8B-B14F-4D97-AF65-F5344CB8AC3E}">
        <p14:creationId xmlns:p14="http://schemas.microsoft.com/office/powerpoint/2010/main" val="37339973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9104B01-AE44-4BDA-AD47-B49F947D209A}" type="slidenum">
              <a:rPr lang="zh-CN" altLang="en-US"/>
              <a:pPr/>
              <a:t>‹#›</a:t>
            </a:fld>
            <a:endParaRPr lang="en-US" altLang="zh-CN"/>
          </a:p>
        </p:txBody>
      </p:sp>
    </p:spTree>
    <p:extLst>
      <p:ext uri="{BB962C8B-B14F-4D97-AF65-F5344CB8AC3E}">
        <p14:creationId xmlns:p14="http://schemas.microsoft.com/office/powerpoint/2010/main" val="21555152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2538BB3-9B7F-42C2-A69D-5AAA4DCC8078}" type="slidenum">
              <a:rPr lang="zh-CN" altLang="en-US"/>
              <a:pPr/>
              <a:t>‹#›</a:t>
            </a:fld>
            <a:endParaRPr lang="en-US" altLang="zh-CN"/>
          </a:p>
        </p:txBody>
      </p:sp>
    </p:spTree>
    <p:extLst>
      <p:ext uri="{BB962C8B-B14F-4D97-AF65-F5344CB8AC3E}">
        <p14:creationId xmlns:p14="http://schemas.microsoft.com/office/powerpoint/2010/main" val="2104334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84381E4-957F-44A2-B5EC-3DAB0E723805}" type="slidenum">
              <a:rPr lang="zh-CN" altLang="en-US"/>
              <a:pPr/>
              <a:t>‹#›</a:t>
            </a:fld>
            <a:endParaRPr lang="en-US" altLang="zh-CN"/>
          </a:p>
        </p:txBody>
      </p:sp>
    </p:spTree>
    <p:extLst>
      <p:ext uri="{BB962C8B-B14F-4D97-AF65-F5344CB8AC3E}">
        <p14:creationId xmlns:p14="http://schemas.microsoft.com/office/powerpoint/2010/main" val="30807361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DD24A3D-416C-4AA9-900C-2F3EAA91794C}" type="slidenum">
              <a:rPr lang="zh-CN" altLang="en-US"/>
              <a:pPr/>
              <a:t>‹#›</a:t>
            </a:fld>
            <a:endParaRPr lang="en-US" altLang="zh-CN"/>
          </a:p>
        </p:txBody>
      </p:sp>
    </p:spTree>
    <p:extLst>
      <p:ext uri="{BB962C8B-B14F-4D97-AF65-F5344CB8AC3E}">
        <p14:creationId xmlns:p14="http://schemas.microsoft.com/office/powerpoint/2010/main" val="9779016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FCDF41D-0EF7-428B-B1E5-73797230D5D6}" type="slidenum">
              <a:rPr lang="zh-CN" altLang="en-US"/>
              <a:pPr/>
              <a:t>‹#›</a:t>
            </a:fld>
            <a:endParaRPr lang="en-US" altLang="zh-CN"/>
          </a:p>
        </p:txBody>
      </p:sp>
    </p:spTree>
    <p:extLst>
      <p:ext uri="{BB962C8B-B14F-4D97-AF65-F5344CB8AC3E}">
        <p14:creationId xmlns:p14="http://schemas.microsoft.com/office/powerpoint/2010/main" val="90008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A6D7A9C4-CEE1-473E-80F6-E83E9302B32C}"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0549806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E88F2E3-7B08-417F-ACCE-F4DEB7DB7482}" type="slidenum">
              <a:rPr lang="zh-CN" altLang="en-US"/>
              <a:pPr/>
              <a:t>‹#›</a:t>
            </a:fld>
            <a:endParaRPr lang="en-US" altLang="zh-CN"/>
          </a:p>
        </p:txBody>
      </p:sp>
    </p:spTree>
    <p:extLst>
      <p:ext uri="{BB962C8B-B14F-4D97-AF65-F5344CB8AC3E}">
        <p14:creationId xmlns:p14="http://schemas.microsoft.com/office/powerpoint/2010/main" val="320838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FF612BD-ACEE-4EF8-A278-67C26EEE5E4F}" type="slidenum">
              <a:rPr lang="zh-CN" altLang="en-US"/>
              <a:pPr/>
              <a:t>‹#›</a:t>
            </a:fld>
            <a:endParaRPr lang="en-US" altLang="zh-CN"/>
          </a:p>
        </p:txBody>
      </p:sp>
    </p:spTree>
    <p:extLst>
      <p:ext uri="{BB962C8B-B14F-4D97-AF65-F5344CB8AC3E}">
        <p14:creationId xmlns:p14="http://schemas.microsoft.com/office/powerpoint/2010/main" val="35079255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D5EFF3B-0B97-4585-8DE8-5E748BA34006}" type="slidenum">
              <a:rPr lang="zh-CN" altLang="en-US"/>
              <a:pPr/>
              <a:t>‹#›</a:t>
            </a:fld>
            <a:endParaRPr lang="en-US" altLang="zh-CN"/>
          </a:p>
        </p:txBody>
      </p:sp>
    </p:spTree>
    <p:extLst>
      <p:ext uri="{BB962C8B-B14F-4D97-AF65-F5344CB8AC3E}">
        <p14:creationId xmlns:p14="http://schemas.microsoft.com/office/powerpoint/2010/main" val="8029408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A4E86B2-F955-4EA3-99A6-2942E24E2B31}" type="slidenum">
              <a:rPr lang="zh-CN" altLang="en-US"/>
              <a:pPr/>
              <a:t>‹#›</a:t>
            </a:fld>
            <a:endParaRPr lang="en-US" altLang="zh-CN"/>
          </a:p>
        </p:txBody>
      </p:sp>
    </p:spTree>
    <p:extLst>
      <p:ext uri="{BB962C8B-B14F-4D97-AF65-F5344CB8AC3E}">
        <p14:creationId xmlns:p14="http://schemas.microsoft.com/office/powerpoint/2010/main" val="39000897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540040B-E214-449E-A574-33158DC393C2}" type="slidenum">
              <a:rPr lang="zh-CN" altLang="en-US"/>
              <a:pPr/>
              <a:t>‹#›</a:t>
            </a:fld>
            <a:endParaRPr lang="en-US" altLang="zh-CN"/>
          </a:p>
        </p:txBody>
      </p:sp>
    </p:spTree>
    <p:extLst>
      <p:ext uri="{BB962C8B-B14F-4D97-AF65-F5344CB8AC3E}">
        <p14:creationId xmlns:p14="http://schemas.microsoft.com/office/powerpoint/2010/main" val="22169648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82A2726-3B4E-436F-B85D-C9F3C3A80B77}" type="slidenum">
              <a:rPr lang="zh-CN" altLang="en-US"/>
              <a:pPr/>
              <a:t>‹#›</a:t>
            </a:fld>
            <a:endParaRPr lang="en-US" altLang="zh-CN"/>
          </a:p>
        </p:txBody>
      </p:sp>
    </p:spTree>
    <p:extLst>
      <p:ext uri="{BB962C8B-B14F-4D97-AF65-F5344CB8AC3E}">
        <p14:creationId xmlns:p14="http://schemas.microsoft.com/office/powerpoint/2010/main" val="2766076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6D3F3AE-7D52-4E29-B721-A18F5EF46796}" type="slidenum">
              <a:rPr lang="zh-CN" altLang="en-US"/>
              <a:pPr/>
              <a:t>‹#›</a:t>
            </a:fld>
            <a:endParaRPr lang="en-US" altLang="zh-CN"/>
          </a:p>
        </p:txBody>
      </p:sp>
    </p:spTree>
    <p:extLst>
      <p:ext uri="{BB962C8B-B14F-4D97-AF65-F5344CB8AC3E}">
        <p14:creationId xmlns:p14="http://schemas.microsoft.com/office/powerpoint/2010/main" val="24677707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0C7D6CA-F241-4DA4-832C-1054CF37B3FF}" type="slidenum">
              <a:rPr lang="zh-CN" altLang="en-US"/>
              <a:pPr/>
              <a:t>‹#›</a:t>
            </a:fld>
            <a:endParaRPr lang="en-US" altLang="zh-CN"/>
          </a:p>
        </p:txBody>
      </p:sp>
    </p:spTree>
    <p:extLst>
      <p:ext uri="{BB962C8B-B14F-4D97-AF65-F5344CB8AC3E}">
        <p14:creationId xmlns:p14="http://schemas.microsoft.com/office/powerpoint/2010/main" val="16212852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5F637BF-FB52-40D3-9EDA-1027C5E46C73}" type="slidenum">
              <a:rPr lang="zh-CN" altLang="en-US"/>
              <a:pPr/>
              <a:t>‹#›</a:t>
            </a:fld>
            <a:endParaRPr lang="en-US" altLang="zh-CN"/>
          </a:p>
        </p:txBody>
      </p:sp>
    </p:spTree>
    <p:extLst>
      <p:ext uri="{BB962C8B-B14F-4D97-AF65-F5344CB8AC3E}">
        <p14:creationId xmlns:p14="http://schemas.microsoft.com/office/powerpoint/2010/main" val="38107083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CA53CDB-DA70-431B-A892-3B1D4653B83D}" type="slidenum">
              <a:rPr lang="zh-CN" altLang="en-US"/>
              <a:pPr/>
              <a:t>‹#›</a:t>
            </a:fld>
            <a:endParaRPr lang="en-US" altLang="zh-CN"/>
          </a:p>
        </p:txBody>
      </p:sp>
    </p:spTree>
    <p:extLst>
      <p:ext uri="{BB962C8B-B14F-4D97-AF65-F5344CB8AC3E}">
        <p14:creationId xmlns:p14="http://schemas.microsoft.com/office/powerpoint/2010/main" val="148140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9842CD38-995F-49EC-90E2-819A7AB0B461}"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7435186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2F67CB0-77BA-4286-93FC-1504B3FE05C9}" type="slidenum">
              <a:rPr lang="zh-CN" altLang="en-US"/>
              <a:pPr/>
              <a:t>‹#›</a:t>
            </a:fld>
            <a:endParaRPr lang="en-US" altLang="zh-CN"/>
          </a:p>
        </p:txBody>
      </p:sp>
    </p:spTree>
    <p:extLst>
      <p:ext uri="{BB962C8B-B14F-4D97-AF65-F5344CB8AC3E}">
        <p14:creationId xmlns:p14="http://schemas.microsoft.com/office/powerpoint/2010/main" val="41027192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943C956-BA65-4401-A6ED-9E422E466F23}" type="slidenum">
              <a:rPr lang="zh-CN" altLang="en-US"/>
              <a:pPr/>
              <a:t>‹#›</a:t>
            </a:fld>
            <a:endParaRPr lang="en-US" altLang="zh-CN"/>
          </a:p>
        </p:txBody>
      </p:sp>
    </p:spTree>
    <p:extLst>
      <p:ext uri="{BB962C8B-B14F-4D97-AF65-F5344CB8AC3E}">
        <p14:creationId xmlns:p14="http://schemas.microsoft.com/office/powerpoint/2010/main" val="20375976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477A020-93F4-41A4-94C6-A556A1F68CEA}" type="slidenum">
              <a:rPr lang="zh-CN" altLang="en-US"/>
              <a:pPr/>
              <a:t>‹#›</a:t>
            </a:fld>
            <a:endParaRPr lang="en-US" altLang="zh-CN"/>
          </a:p>
        </p:txBody>
      </p:sp>
    </p:spTree>
    <p:extLst>
      <p:ext uri="{BB962C8B-B14F-4D97-AF65-F5344CB8AC3E}">
        <p14:creationId xmlns:p14="http://schemas.microsoft.com/office/powerpoint/2010/main" val="239994454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C5CAF9E-EF04-4CD2-8BF4-664CAD291A8D}" type="slidenum">
              <a:rPr lang="zh-CN" altLang="en-US"/>
              <a:pPr/>
              <a:t>‹#›</a:t>
            </a:fld>
            <a:endParaRPr lang="en-US" altLang="zh-CN"/>
          </a:p>
        </p:txBody>
      </p:sp>
    </p:spTree>
    <p:extLst>
      <p:ext uri="{BB962C8B-B14F-4D97-AF65-F5344CB8AC3E}">
        <p14:creationId xmlns:p14="http://schemas.microsoft.com/office/powerpoint/2010/main" val="865624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4A256E28-C954-41F0-A141-7BA865905E64}" type="slidenum">
              <a:rPr lang="zh-CN" altLang="en-US"/>
              <a:pPr/>
              <a:t>‹#›</a:t>
            </a:fld>
            <a:endParaRPr lang="en-US" altLang="zh-CN"/>
          </a:p>
        </p:txBody>
      </p:sp>
    </p:spTree>
    <p:extLst>
      <p:ext uri="{BB962C8B-B14F-4D97-AF65-F5344CB8AC3E}">
        <p14:creationId xmlns:p14="http://schemas.microsoft.com/office/powerpoint/2010/main" val="35475920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F6BECFF8-9271-4D8E-810D-46397317A597}" type="slidenum">
              <a:rPr lang="zh-CN" altLang="en-US"/>
              <a:pPr/>
              <a:t>‹#›</a:t>
            </a:fld>
            <a:endParaRPr lang="en-US" altLang="zh-CN"/>
          </a:p>
        </p:txBody>
      </p:sp>
    </p:spTree>
    <p:extLst>
      <p:ext uri="{BB962C8B-B14F-4D97-AF65-F5344CB8AC3E}">
        <p14:creationId xmlns:p14="http://schemas.microsoft.com/office/powerpoint/2010/main" val="32320114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C7286F4-18F5-4A93-8BFF-31522ED53CEE}" type="slidenum">
              <a:rPr lang="zh-CN" altLang="en-US"/>
              <a:pPr/>
              <a:t>‹#›</a:t>
            </a:fld>
            <a:endParaRPr lang="en-US" altLang="zh-CN"/>
          </a:p>
        </p:txBody>
      </p:sp>
    </p:spTree>
    <p:extLst>
      <p:ext uri="{BB962C8B-B14F-4D97-AF65-F5344CB8AC3E}">
        <p14:creationId xmlns:p14="http://schemas.microsoft.com/office/powerpoint/2010/main" val="27485556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E570EA7-19BC-4A91-A274-F42BB55DBB75}" type="slidenum">
              <a:rPr lang="zh-CN" altLang="en-US"/>
              <a:pPr/>
              <a:t>‹#›</a:t>
            </a:fld>
            <a:endParaRPr lang="en-US" altLang="zh-CN"/>
          </a:p>
        </p:txBody>
      </p:sp>
    </p:spTree>
    <p:extLst>
      <p:ext uri="{BB962C8B-B14F-4D97-AF65-F5344CB8AC3E}">
        <p14:creationId xmlns:p14="http://schemas.microsoft.com/office/powerpoint/2010/main" val="10778294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9131A2A-FF2E-4FA7-AE04-645229D20532}" type="slidenum">
              <a:rPr lang="zh-CN" altLang="en-US"/>
              <a:pPr/>
              <a:t>‹#›</a:t>
            </a:fld>
            <a:endParaRPr lang="en-US" altLang="zh-CN"/>
          </a:p>
        </p:txBody>
      </p:sp>
    </p:spTree>
    <p:extLst>
      <p:ext uri="{BB962C8B-B14F-4D97-AF65-F5344CB8AC3E}">
        <p14:creationId xmlns:p14="http://schemas.microsoft.com/office/powerpoint/2010/main" val="17143977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D48189-BA52-4536-91C9-C14C6B90EC64}" type="slidenum">
              <a:rPr lang="zh-CN" altLang="en-US"/>
              <a:pPr/>
              <a:t>‹#›</a:t>
            </a:fld>
            <a:endParaRPr lang="en-US" altLang="zh-CN"/>
          </a:p>
        </p:txBody>
      </p:sp>
    </p:spTree>
    <p:extLst>
      <p:ext uri="{BB962C8B-B14F-4D97-AF65-F5344CB8AC3E}">
        <p14:creationId xmlns:p14="http://schemas.microsoft.com/office/powerpoint/2010/main" val="344432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7.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7.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8.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7.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3.pn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8.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7.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3.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027" name="任意多边形 11"/>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028" name="Group 4"/>
          <p:cNvGrpSpPr>
            <a:grpSpLocks/>
          </p:cNvGrpSpPr>
          <p:nvPr/>
        </p:nvGrpSpPr>
        <p:grpSpPr bwMode="auto">
          <a:xfrm>
            <a:off x="-11113" y="5784850"/>
            <a:ext cx="3413126" cy="1092200"/>
            <a:chOff x="0" y="0"/>
            <a:chExt cx="2151" cy="688"/>
          </a:xfrm>
        </p:grpSpPr>
        <p:pic>
          <p:nvPicPr>
            <p:cNvPr id="1029" name="直角三角形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031" name="直接连接符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2"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39" r:id="rId17" imgW="0" imgH="0" progId="PBrush">
                  <p:embed/>
                </p:oleObj>
              </mc:Choice>
              <mc:Fallback>
                <p:oleObj r:id="rId17" imgW="0" imgH="0" progId="PBrush">
                  <p:embed/>
                  <p:pic>
                    <p:nvPicPr>
                      <p:cNvPr id="0" name="Object 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3" name="标题占位符 8"/>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文本占位符 29"/>
          <p:cNvSpPr>
            <a:spLocks noGrp="1" noChangeArrowheads="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日期占位符 7"/>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036"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DBADFA33-DA61-4468-B6FF-12F98072B15B}" type="slidenum">
              <a:rPr lang="zh-CN" altLang="en-US"/>
              <a:pPr/>
              <a:t>‹#›</a:t>
            </a:fld>
            <a:endParaRPr lang="en-US" altLang="zh-CN"/>
          </a:p>
        </p:txBody>
      </p:sp>
      <p:sp>
        <p:nvSpPr>
          <p:cNvPr id="1037" name="页脚占位符 9"/>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038" name="Text Box 14"/>
          <p:cNvSpPr txBox="1">
            <a:spLocks noChangeArrowheads="1"/>
          </p:cNvSpPr>
          <p:nvPr userDrawn="1"/>
        </p:nvSpPr>
        <p:spPr bwMode="auto">
          <a:xfrm>
            <a:off x="85963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030C5D67-1764-4381-B629-E0D8C7BE55FF}" type="slidenum">
              <a:rPr lang="zh-CN" altLang="en-US"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771" r:id="rId12"/>
  </p:sldLayoutIdLst>
  <p:txStyles>
    <p:titleStyle>
      <a:lvl1pPr algn="l" rtl="0" fontAlgn="base">
        <a:spcBef>
          <a:spcPct val="0"/>
        </a:spcBef>
        <a:spcAft>
          <a:spcPct val="0"/>
        </a:spcAft>
        <a:defRPr sz="4100" b="1" kern="1200">
          <a:solidFill>
            <a:srgbClr val="333333"/>
          </a:solidFill>
          <a:latin typeface="+mj-lt"/>
          <a:ea typeface="+mj-ea"/>
          <a:cs typeface="+mj-cs"/>
        </a:defRPr>
      </a:lvl1pPr>
      <a:lvl2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1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直角三角形 10"/>
          <p:cNvSpPr>
            <a:spLocks noChangeArrowheads="1"/>
          </p:cNvSpPr>
          <p:nvPr/>
        </p:nvSpPr>
        <p:spPr bwMode="auto">
          <a:xfrm>
            <a:off x="0" y="4664075"/>
            <a:ext cx="9150350" cy="0"/>
          </a:xfrm>
          <a:prstGeom prst="rtTriangle">
            <a:avLst/>
          </a:prstGeom>
          <a:gradFill rotWithShape="1">
            <a:gsLst>
              <a:gs pos="0">
                <a:srgbClr val="007897"/>
              </a:gs>
              <a:gs pos="54000">
                <a:srgbClr val="4ABBE0"/>
              </a:gs>
              <a:gs pos="100000">
                <a:srgbClr val="007897"/>
              </a:gs>
            </a:gsLst>
            <a:lin ang="30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nvGrpSpPr>
          <p:cNvPr id="2051" name="Group 3"/>
          <p:cNvGrpSpPr>
            <a:grpSpLocks/>
          </p:cNvGrpSpPr>
          <p:nvPr/>
        </p:nvGrpSpPr>
        <p:grpSpPr bwMode="auto">
          <a:xfrm>
            <a:off x="-1588" y="4953000"/>
            <a:ext cx="9145588" cy="1911350"/>
            <a:chOff x="0" y="0"/>
            <a:chExt cx="9147765" cy="2032192"/>
          </a:xfrm>
        </p:grpSpPr>
        <p:sp>
          <p:nvSpPr>
            <p:cNvPr id="2052" name="任意多边形 16"/>
            <p:cNvSpPr>
              <a:spLocks noChangeArrowheads="1"/>
            </p:cNvSpPr>
            <p:nvPr/>
          </p:nvSpPr>
          <p:spPr bwMode="auto">
            <a:xfrm>
              <a:off x="1691278" y="0"/>
              <a:ext cx="7456487" cy="518816"/>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4697 w 4697"/>
                <a:gd name="T15" fmla="*/ 367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2053" name="任意多边形 18"/>
            <p:cNvSpPr>
              <a:spLocks noChangeArrowheads="1"/>
            </p:cNvSpPr>
            <p:nvPr/>
          </p:nvSpPr>
          <p:spPr bwMode="auto">
            <a:xfrm>
              <a:off x="39208" y="302630"/>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2054" name="Group 6"/>
            <p:cNvGrpSpPr>
              <a:grpSpLocks/>
            </p:cNvGrpSpPr>
            <p:nvPr/>
          </p:nvGrpSpPr>
          <p:grpSpPr bwMode="auto">
            <a:xfrm>
              <a:off x="-2331" y="42113"/>
              <a:ext cx="9156192" cy="1995504"/>
              <a:chOff x="0" y="0"/>
              <a:chExt cx="9156192" cy="1877568"/>
            </a:xfrm>
          </p:grpSpPr>
          <p:pic>
            <p:nvPicPr>
              <p:cNvPr id="2055" name="任意多边形 1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192" cy="18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6096" y="8354"/>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2057" name="直接连接符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7" y="35634"/>
              <a:ext cx="9162288" cy="86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8" name="Picture 9" descr="http://www.whu.edu.cn/img/index_03.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0"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1" name="日期占位符 2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solidFill>
                  <a:srgbClr val="FFFFFF"/>
                </a:solidFill>
              </a:defRPr>
            </a:lvl1pPr>
          </a:lstStyle>
          <a:p>
            <a:endParaRPr lang="zh-CN" altLang="en-US"/>
          </a:p>
        </p:txBody>
      </p:sp>
      <p:sp>
        <p:nvSpPr>
          <p:cNvPr id="2062" name="页脚占位符 18"/>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E8F0F4"/>
                </a:solidFill>
              </a:defRPr>
            </a:lvl1pPr>
          </a:lstStyle>
          <a:p>
            <a:endParaRPr lang="zh-CN" altLang="en-US"/>
          </a:p>
        </p:txBody>
      </p:sp>
      <p:sp>
        <p:nvSpPr>
          <p:cNvPr id="2063" name="灯片编号占位符 2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B7BF3FDE-6C06-4D2B-9016-AA453AA5DF2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3075" name="任意多边形 11"/>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3076" name="Group 4"/>
          <p:cNvGrpSpPr>
            <a:grpSpLocks/>
          </p:cNvGrpSpPr>
          <p:nvPr/>
        </p:nvGrpSpPr>
        <p:grpSpPr bwMode="auto">
          <a:xfrm>
            <a:off x="-11113" y="5784850"/>
            <a:ext cx="3413126" cy="1092200"/>
            <a:chOff x="0" y="0"/>
            <a:chExt cx="2151" cy="688"/>
          </a:xfrm>
        </p:grpSpPr>
        <p:pic>
          <p:nvPicPr>
            <p:cNvPr id="3077" name="直角三角形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3079" name="直接连接符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1"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日期占位符 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3083" name="页脚占位符 21"/>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3084" name="灯片编号占位符 17"/>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95288206-2EA9-4478-A118-72F2E69474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4099" name="任意多边形 11"/>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4100" name="Group 4"/>
          <p:cNvGrpSpPr>
            <a:grpSpLocks/>
          </p:cNvGrpSpPr>
          <p:nvPr/>
        </p:nvGrpSpPr>
        <p:grpSpPr bwMode="auto">
          <a:xfrm>
            <a:off x="-11113" y="5784850"/>
            <a:ext cx="3413126" cy="1092200"/>
            <a:chOff x="0" y="0"/>
            <a:chExt cx="2151" cy="688"/>
          </a:xfrm>
        </p:grpSpPr>
        <p:pic>
          <p:nvPicPr>
            <p:cNvPr id="4101"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4103"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燕尾形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5" name="燕尾形 15"/>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8" name="日期占位符 3"/>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4109" name="页脚占位符 4"/>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4110" name="灯片编号占位符 5"/>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50BB0C6-069F-45BD-BCAA-5642C1963472}"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5123" name="任意多边形 11"/>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5124" name="Group 4"/>
          <p:cNvGrpSpPr>
            <a:grpSpLocks/>
          </p:cNvGrpSpPr>
          <p:nvPr/>
        </p:nvGrpSpPr>
        <p:grpSpPr bwMode="auto">
          <a:xfrm>
            <a:off x="-11113" y="5784850"/>
            <a:ext cx="3413126" cy="1092200"/>
            <a:chOff x="0" y="0"/>
            <a:chExt cx="2151" cy="688"/>
          </a:xfrm>
        </p:grpSpPr>
        <p:pic>
          <p:nvPicPr>
            <p:cNvPr id="5125"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5127"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9"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0"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5131"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5132"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D4BE269-52EA-44F8-AE32-E87418C0B92E}"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日期占位符 6"/>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6149" name="页脚占位符 7"/>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6150"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575B047B-3C86-4E8A-B90F-6005CEEF262B}"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7171" name="任意多边形 11"/>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7172" name="Group 4"/>
          <p:cNvGrpSpPr>
            <a:grpSpLocks/>
          </p:cNvGrpSpPr>
          <p:nvPr/>
        </p:nvGrpSpPr>
        <p:grpSpPr bwMode="auto">
          <a:xfrm>
            <a:off x="-11113" y="5784850"/>
            <a:ext cx="3413126" cy="1092200"/>
            <a:chOff x="0" y="0"/>
            <a:chExt cx="2151" cy="688"/>
          </a:xfrm>
        </p:grpSpPr>
        <p:pic>
          <p:nvPicPr>
            <p:cNvPr id="7173"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7175"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8" name="日期占位符 2"/>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7179" name="页脚占位符 3"/>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7180" name="灯片编号占位符 4"/>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918BF22F-67F5-49D6-9E79-F3134E078727}"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8197"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8198"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80C88F8F-8148-4283-9F88-63BDEF9ED3B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任意多边形 10"/>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9219" name="任意多边形 15"/>
          <p:cNvSpPr>
            <a:spLocks noChangeArrowheads="1"/>
          </p:cNvSpPr>
          <p:nvPr/>
        </p:nvSpPr>
        <p:spPr bwMode="auto">
          <a:xfrm>
            <a:off x="-52388" y="5784850"/>
            <a:ext cx="3800476"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9220" name="Group 4"/>
          <p:cNvGrpSpPr>
            <a:grpSpLocks/>
          </p:cNvGrpSpPr>
          <p:nvPr/>
        </p:nvGrpSpPr>
        <p:grpSpPr bwMode="auto">
          <a:xfrm>
            <a:off x="-11113" y="5784850"/>
            <a:ext cx="3413126" cy="1092200"/>
            <a:chOff x="0" y="0"/>
            <a:chExt cx="2151" cy="688"/>
          </a:xfrm>
        </p:grpSpPr>
        <p:pic>
          <p:nvPicPr>
            <p:cNvPr id="9221" name="直角三角形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9223" name="直接连接符 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3" y="5772150"/>
            <a:ext cx="3419476"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燕尾形 19"/>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5" name="燕尾形 20"/>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2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8"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9229"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9230"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858DC42-1A03-4C4C-AEF4-6EEDA776BD12}"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103.xml"/><Relationship Id="rId1" Type="http://schemas.openxmlformats.org/officeDocument/2006/relationships/slideLayout" Target="../slideLayouts/slideLayout2.xml"/><Relationship Id="rId5" Type="http://schemas.openxmlformats.org/officeDocument/2006/relationships/slide" Target="slide102.xml"/><Relationship Id="rId4" Type="http://schemas.openxmlformats.org/officeDocument/2006/relationships/slide" Target="slide10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96875" y="3071813"/>
            <a:ext cx="7921625" cy="792162"/>
          </a:xfrm>
        </p:spPr>
        <p:txBody>
          <a:bodyPr anchor="ctr"/>
          <a:lstStyle/>
          <a:p>
            <a:r>
              <a:rPr lang="zh-CN" altLang="en-US" sz="4100">
                <a:solidFill>
                  <a:schemeClr val="tx1"/>
                </a:solidFill>
              </a:rPr>
              <a:t>第二章  进程管理</a:t>
            </a:r>
          </a:p>
        </p:txBody>
      </p:sp>
      <p:sp>
        <p:nvSpPr>
          <p:cNvPr id="11267" name="Rectangle 3"/>
          <p:cNvSpPr>
            <a:spLocks noChangeArrowheads="1"/>
          </p:cNvSpPr>
          <p:nvPr/>
        </p:nvSpPr>
        <p:spPr bwMode="auto">
          <a:xfrm>
            <a:off x="323850" y="1557338"/>
            <a:ext cx="8001000" cy="1143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100" b="1">
                <a:solidFill>
                  <a:schemeClr val="tx2"/>
                </a:solidFill>
                <a:latin typeface="Lucida Sans Unicode" panose="020B0602030504020204" pitchFamily="34" charset="0"/>
              </a:defRPr>
            </a:lvl1pPr>
            <a:lvl2pPr>
              <a:defRPr sz="4100" b="1">
                <a:solidFill>
                  <a:schemeClr val="tx2"/>
                </a:solidFill>
                <a:latin typeface="Lucida Sans Unicode" panose="020B0602030504020204" pitchFamily="34" charset="0"/>
              </a:defRPr>
            </a:lvl2pPr>
            <a:lvl3pPr>
              <a:defRPr sz="4100" b="1">
                <a:solidFill>
                  <a:schemeClr val="tx2"/>
                </a:solidFill>
                <a:latin typeface="Lucida Sans Unicode" panose="020B0602030504020204" pitchFamily="34" charset="0"/>
              </a:defRPr>
            </a:lvl3pPr>
            <a:lvl4pPr>
              <a:defRPr sz="4100" b="1">
                <a:solidFill>
                  <a:schemeClr val="tx2"/>
                </a:solidFill>
                <a:latin typeface="Lucida Sans Unicode" panose="020B0602030504020204" pitchFamily="34" charset="0"/>
              </a:defRPr>
            </a:lvl4pPr>
            <a:lvl5pPr>
              <a:defRPr sz="4100" b="1">
                <a:solidFill>
                  <a:schemeClr val="tx2"/>
                </a:solidFill>
                <a:latin typeface="Lucida Sans Unicode" panose="020B0602030504020204" pitchFamily="34" charset="0"/>
              </a:defRPr>
            </a:lvl5pPr>
            <a:lvl6pPr marL="457200" fontAlgn="base">
              <a:spcBef>
                <a:spcPct val="0"/>
              </a:spcBef>
              <a:spcAft>
                <a:spcPct val="0"/>
              </a:spcAft>
              <a:defRPr sz="4100" b="1">
                <a:solidFill>
                  <a:schemeClr val="tx2"/>
                </a:solidFill>
                <a:latin typeface="Lucida Sans Unicode" panose="020B0602030504020204" pitchFamily="34" charset="0"/>
              </a:defRPr>
            </a:lvl6pPr>
            <a:lvl7pPr marL="914400" fontAlgn="base">
              <a:spcBef>
                <a:spcPct val="0"/>
              </a:spcBef>
              <a:spcAft>
                <a:spcPct val="0"/>
              </a:spcAft>
              <a:defRPr sz="4100" b="1">
                <a:solidFill>
                  <a:schemeClr val="tx2"/>
                </a:solidFill>
                <a:latin typeface="Lucida Sans Unicode" panose="020B0602030504020204" pitchFamily="34" charset="0"/>
              </a:defRPr>
            </a:lvl7pPr>
            <a:lvl8pPr marL="1371600" fontAlgn="base">
              <a:spcBef>
                <a:spcPct val="0"/>
              </a:spcBef>
              <a:spcAft>
                <a:spcPct val="0"/>
              </a:spcAft>
              <a:defRPr sz="4100" b="1">
                <a:solidFill>
                  <a:schemeClr val="tx2"/>
                </a:solidFill>
                <a:latin typeface="Lucida Sans Unicode" panose="020B0602030504020204" pitchFamily="34" charset="0"/>
              </a:defRPr>
            </a:lvl8pPr>
            <a:lvl9pPr marL="1828800" fontAlgn="base">
              <a:spcBef>
                <a:spcPct val="0"/>
              </a:spcBef>
              <a:spcAft>
                <a:spcPct val="0"/>
              </a:spcAft>
              <a:defRPr sz="4100" b="1">
                <a:solidFill>
                  <a:schemeClr val="tx2"/>
                </a:solidFill>
                <a:latin typeface="Lucida Sans Unicode" panose="020B0602030504020204" pitchFamily="34" charset="0"/>
              </a:defRPr>
            </a:lvl9pPr>
          </a:lstStyle>
          <a:p>
            <a:pPr algn="ctr"/>
            <a:r>
              <a:rPr lang="en-US" altLang="zh-CN" sz="4800">
                <a:solidFill>
                  <a:srgbClr val="006699"/>
                </a:solidFill>
                <a:ea typeface="黑体" panose="02010609060101010101" pitchFamily="49" charset="-122"/>
              </a:rPr>
              <a:t>《</a:t>
            </a:r>
            <a:r>
              <a:rPr lang="zh-CN" altLang="en-US" sz="4800">
                <a:solidFill>
                  <a:srgbClr val="006699"/>
                </a:solidFill>
                <a:ea typeface="黑体" panose="02010609060101010101" pitchFamily="49" charset="-122"/>
              </a:rPr>
              <a:t>操作系统原理</a:t>
            </a:r>
            <a:r>
              <a:rPr lang="en-US" altLang="zh-CN" sz="4800">
                <a:solidFill>
                  <a:srgbClr val="006699"/>
                </a:solidFill>
                <a:ea typeface="黑体" panose="02010609060101010101" pitchFamily="49" charset="-122"/>
              </a:rPr>
              <a:t>》</a:t>
            </a:r>
          </a:p>
        </p:txBody>
      </p:sp>
      <p:sp>
        <p:nvSpPr>
          <p:cNvPr id="11268" name="Rectangle 3"/>
          <p:cNvSpPr>
            <a:spLocks noChangeArrowheads="1"/>
          </p:cNvSpPr>
          <p:nvPr/>
        </p:nvSpPr>
        <p:spPr bwMode="auto">
          <a:xfrm>
            <a:off x="2051720" y="6237312"/>
            <a:ext cx="6400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lgn="ctr">
              <a:spcBef>
                <a:spcPts val="400"/>
              </a:spcBef>
              <a:buClr>
                <a:schemeClr val="accent1"/>
              </a:buClr>
              <a:buSzPct val="68000"/>
              <a:buFont typeface="Wingdings 3" panose="05040102010807070707" pitchFamily="18" charset="2"/>
              <a:defRPr sz="2700">
                <a:solidFill>
                  <a:schemeClr val="tx1"/>
                </a:solidFill>
                <a:latin typeface="Lucida Sans Unicode" panose="020B0602030504020204" pitchFamily="34" charset="0"/>
              </a:defRPr>
            </a:lvl1pPr>
            <a:lvl2pPr marL="742950" indent="-285750" algn="ctr">
              <a:spcBef>
                <a:spcPts val="325"/>
              </a:spcBef>
              <a:buClr>
                <a:schemeClr val="accent1"/>
              </a:buClr>
              <a:buFont typeface="Verdana" panose="020B0604030504040204" pitchFamily="34" charset="0"/>
              <a:defRPr sz="2300">
                <a:solidFill>
                  <a:schemeClr val="tx1"/>
                </a:solidFill>
                <a:latin typeface="Lucida Sans Unicode" panose="020B0602030504020204" pitchFamily="34" charset="0"/>
              </a:defRPr>
            </a:lvl2pPr>
            <a:lvl3pPr marL="1143000" indent="-228600" algn="ctr">
              <a:spcBef>
                <a:spcPts val="350"/>
              </a:spcBef>
              <a:buClr>
                <a:schemeClr val="accent2"/>
              </a:buClr>
              <a:buSzPct val="100000"/>
              <a:buFont typeface="Wingdings 2" panose="05020102010507070707" pitchFamily="18" charset="2"/>
              <a:defRPr sz="2100">
                <a:solidFill>
                  <a:schemeClr val="tx1"/>
                </a:solidFill>
                <a:latin typeface="Lucida Sans Unicode" panose="020B0602030504020204" pitchFamily="34" charset="0"/>
              </a:defRPr>
            </a:lvl3pPr>
            <a:lvl4pPr marL="1600200" indent="-228600" algn="ctr">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2057400" indent="-228600" algn="ctr">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algn="r">
              <a:spcBef>
                <a:spcPct val="0"/>
              </a:spcBef>
            </a:pPr>
            <a:r>
              <a:rPr lang="zh-CN" altLang="zh-CN" dirty="0">
                <a:solidFill>
                  <a:schemeClr val="bg1"/>
                </a:solidFill>
                <a:ea typeface="黑体" panose="02010609060101010101" pitchFamily="49" charset="-122"/>
              </a:rPr>
              <a:t>武汉大学国际软件学院</a:t>
            </a:r>
            <a:br>
              <a:rPr lang="zh-CN" altLang="zh-CN" dirty="0">
                <a:solidFill>
                  <a:schemeClr val="bg1"/>
                </a:solidFill>
                <a:ea typeface="黑体" panose="02010609060101010101" pitchFamily="49" charset="-122"/>
              </a:rPr>
            </a:br>
            <a:endParaRPr lang="zh-CN" altLang="zh-CN" sz="2400" dirty="0">
              <a:solidFill>
                <a:schemeClr val="bg1"/>
              </a:solidFill>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solidFill>
                  <a:schemeClr val="tx1"/>
                </a:solidFill>
              </a:rPr>
              <a:t>前趋图举例</a:t>
            </a:r>
          </a:p>
        </p:txBody>
      </p:sp>
      <p:sp>
        <p:nvSpPr>
          <p:cNvPr id="20483" name="Rectangle 3"/>
          <p:cNvSpPr>
            <a:spLocks noGrp="1" noChangeArrowheads="1"/>
          </p:cNvSpPr>
          <p:nvPr>
            <p:ph type="body" idx="1"/>
          </p:nvPr>
        </p:nvSpPr>
        <p:spPr>
          <a:xfrm>
            <a:off x="381000" y="4221163"/>
            <a:ext cx="8523288" cy="2257425"/>
          </a:xfrm>
        </p:spPr>
        <p:txBody>
          <a:bodyPr/>
          <a:lstStyle/>
          <a:p>
            <a:pPr>
              <a:lnSpc>
                <a:spcPct val="90000"/>
              </a:lnSpc>
            </a:pPr>
            <a:r>
              <a:rPr lang="zh-CN" altLang="en-US"/>
              <a:t>上图所示的前趋图存在下面的前趋关系：</a:t>
            </a:r>
          </a:p>
          <a:p>
            <a:pPr>
              <a:lnSpc>
                <a:spcPct val="90000"/>
              </a:lnSpc>
              <a:buFont typeface="Wingdings 3" panose="05040102010807070707" pitchFamily="18" charset="2"/>
              <a:buNone/>
            </a:pPr>
            <a:r>
              <a:rPr lang="zh-CN" altLang="en-US"/>
              <a:t>    </a:t>
            </a:r>
            <a:r>
              <a:rPr lang="en-US" altLang="zh-CN"/>
              <a:t>P</a:t>
            </a:r>
            <a:r>
              <a:rPr lang="en-US" altLang="zh-CN" baseline="-25000"/>
              <a:t>1</a:t>
            </a:r>
            <a:r>
              <a:rPr lang="en-US" altLang="zh-CN"/>
              <a:t>→P</a:t>
            </a:r>
            <a:r>
              <a:rPr lang="en-US" altLang="zh-CN" baseline="-25000"/>
              <a:t>2  ,</a:t>
            </a:r>
            <a:r>
              <a:rPr lang="en-US" altLang="zh-CN"/>
              <a:t>   P</a:t>
            </a:r>
            <a:r>
              <a:rPr lang="en-US" altLang="zh-CN" baseline="-25000"/>
              <a:t>1</a:t>
            </a:r>
            <a:r>
              <a:rPr lang="en-US" altLang="zh-CN"/>
              <a:t>→P</a:t>
            </a:r>
            <a:r>
              <a:rPr lang="en-US" altLang="zh-CN" baseline="-25000"/>
              <a:t>3  ,    </a:t>
            </a:r>
            <a:r>
              <a:rPr lang="en-US" altLang="zh-CN"/>
              <a:t>P</a:t>
            </a:r>
            <a:r>
              <a:rPr lang="en-US" altLang="zh-CN" baseline="-25000"/>
              <a:t>1</a:t>
            </a:r>
            <a:r>
              <a:rPr lang="en-US" altLang="zh-CN"/>
              <a:t>→P</a:t>
            </a:r>
            <a:r>
              <a:rPr lang="en-US" altLang="zh-CN" baseline="-25000"/>
              <a:t>4, </a:t>
            </a:r>
          </a:p>
          <a:p>
            <a:pPr>
              <a:lnSpc>
                <a:spcPct val="90000"/>
              </a:lnSpc>
              <a:buFont typeface="Wingdings 3" panose="05040102010807070707" pitchFamily="18" charset="2"/>
              <a:buNone/>
            </a:pPr>
            <a:r>
              <a:rPr lang="en-US" altLang="zh-CN" baseline="-25000"/>
              <a:t>       </a:t>
            </a:r>
            <a:r>
              <a:rPr lang="en-US" altLang="zh-CN"/>
              <a:t>P</a:t>
            </a:r>
            <a:r>
              <a:rPr lang="en-US" altLang="zh-CN" baseline="-25000"/>
              <a:t>2</a:t>
            </a:r>
            <a:r>
              <a:rPr lang="en-US" altLang="zh-CN"/>
              <a:t>→P</a:t>
            </a:r>
            <a:r>
              <a:rPr lang="en-US" altLang="zh-CN" baseline="-25000"/>
              <a:t>5 ,      </a:t>
            </a:r>
            <a:r>
              <a:rPr lang="en-US" altLang="zh-CN"/>
              <a:t>P</a:t>
            </a:r>
            <a:r>
              <a:rPr lang="en-US" altLang="zh-CN" baseline="-25000"/>
              <a:t>3</a:t>
            </a:r>
            <a:r>
              <a:rPr lang="en-US" altLang="zh-CN"/>
              <a:t>→P</a:t>
            </a:r>
            <a:r>
              <a:rPr lang="en-US" altLang="zh-CN" baseline="-25000"/>
              <a:t>5 ,     </a:t>
            </a:r>
            <a:r>
              <a:rPr lang="en-US" altLang="zh-CN"/>
              <a:t>P</a:t>
            </a:r>
            <a:r>
              <a:rPr lang="en-US" altLang="zh-CN" baseline="-25000"/>
              <a:t>4</a:t>
            </a:r>
            <a:r>
              <a:rPr lang="en-US" altLang="zh-CN"/>
              <a:t>→P</a:t>
            </a:r>
            <a:r>
              <a:rPr lang="en-US" altLang="zh-CN" baseline="-25000"/>
              <a:t>6 , </a:t>
            </a:r>
          </a:p>
          <a:p>
            <a:pPr>
              <a:lnSpc>
                <a:spcPct val="90000"/>
              </a:lnSpc>
              <a:buFont typeface="Wingdings 3" panose="05040102010807070707" pitchFamily="18" charset="2"/>
              <a:buNone/>
            </a:pPr>
            <a:r>
              <a:rPr lang="en-US" altLang="zh-CN" baseline="-25000"/>
              <a:t>       </a:t>
            </a:r>
            <a:r>
              <a:rPr lang="en-US" altLang="zh-CN"/>
              <a:t>P</a:t>
            </a:r>
            <a:r>
              <a:rPr lang="en-US" altLang="zh-CN" baseline="-25000"/>
              <a:t>5</a:t>
            </a:r>
            <a:r>
              <a:rPr lang="en-US" altLang="zh-CN"/>
              <a:t>→P</a:t>
            </a:r>
            <a:r>
              <a:rPr lang="en-US" altLang="zh-CN" baseline="-25000"/>
              <a:t>7  ,     </a:t>
            </a:r>
            <a:r>
              <a:rPr lang="en-US" altLang="zh-CN"/>
              <a:t>P</a:t>
            </a:r>
            <a:r>
              <a:rPr lang="en-US" altLang="zh-CN" baseline="-25000"/>
              <a:t>6</a:t>
            </a:r>
            <a:r>
              <a:rPr lang="en-US" altLang="zh-CN"/>
              <a:t>→P</a:t>
            </a:r>
            <a:r>
              <a:rPr lang="en-US" altLang="zh-CN" baseline="-25000"/>
              <a:t>7.</a:t>
            </a:r>
          </a:p>
        </p:txBody>
      </p:sp>
      <p:sp>
        <p:nvSpPr>
          <p:cNvPr id="20484" name="Oval 4"/>
          <p:cNvSpPr>
            <a:spLocks noChangeAspect="1" noChangeArrowheads="1"/>
          </p:cNvSpPr>
          <p:nvPr/>
        </p:nvSpPr>
        <p:spPr bwMode="auto">
          <a:xfrm>
            <a:off x="3200400" y="135255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20485" name="Oval 5"/>
          <p:cNvSpPr>
            <a:spLocks noChangeAspect="1" noChangeArrowheads="1"/>
          </p:cNvSpPr>
          <p:nvPr/>
        </p:nvSpPr>
        <p:spPr bwMode="auto">
          <a:xfrm>
            <a:off x="3200400" y="24384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20486" name="Line 6"/>
          <p:cNvSpPr>
            <a:spLocks noChangeShapeType="1"/>
          </p:cNvSpPr>
          <p:nvPr/>
        </p:nvSpPr>
        <p:spPr bwMode="auto">
          <a:xfrm>
            <a:off x="2590800" y="2667000"/>
            <a:ext cx="609600"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7" name="Line 7"/>
          <p:cNvSpPr>
            <a:spLocks noChangeShapeType="1"/>
          </p:cNvSpPr>
          <p:nvPr/>
        </p:nvSpPr>
        <p:spPr bwMode="auto">
          <a:xfrm flipV="1">
            <a:off x="2514600" y="1676400"/>
            <a:ext cx="685800" cy="7620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88" name="Oval 8"/>
          <p:cNvSpPr>
            <a:spLocks noChangeAspect="1" noChangeArrowheads="1"/>
          </p:cNvSpPr>
          <p:nvPr/>
        </p:nvSpPr>
        <p:spPr bwMode="auto">
          <a:xfrm>
            <a:off x="2057400" y="24384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20489" name="Oval 9"/>
          <p:cNvSpPr>
            <a:spLocks noChangeAspect="1" noChangeArrowheads="1"/>
          </p:cNvSpPr>
          <p:nvPr/>
        </p:nvSpPr>
        <p:spPr bwMode="auto">
          <a:xfrm>
            <a:off x="4572000" y="20574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20490" name="Oval 10"/>
          <p:cNvSpPr>
            <a:spLocks noChangeAspect="1" noChangeArrowheads="1"/>
          </p:cNvSpPr>
          <p:nvPr/>
        </p:nvSpPr>
        <p:spPr bwMode="auto">
          <a:xfrm>
            <a:off x="4495800" y="32004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20491" name="Line 11"/>
          <p:cNvSpPr>
            <a:spLocks noChangeShapeType="1"/>
          </p:cNvSpPr>
          <p:nvPr/>
        </p:nvSpPr>
        <p:spPr bwMode="auto">
          <a:xfrm>
            <a:off x="2438400" y="2895600"/>
            <a:ext cx="762000" cy="7620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2" name="Line 12"/>
          <p:cNvSpPr>
            <a:spLocks noChangeShapeType="1"/>
          </p:cNvSpPr>
          <p:nvPr/>
        </p:nvSpPr>
        <p:spPr bwMode="auto">
          <a:xfrm flipV="1">
            <a:off x="3733800" y="2286000"/>
            <a:ext cx="838200" cy="3810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3" name="Oval 13"/>
          <p:cNvSpPr>
            <a:spLocks noChangeAspect="1" noChangeArrowheads="1"/>
          </p:cNvSpPr>
          <p:nvPr/>
        </p:nvSpPr>
        <p:spPr bwMode="auto">
          <a:xfrm>
            <a:off x="3200400" y="35052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20494" name="Line 14"/>
          <p:cNvSpPr>
            <a:spLocks noChangeShapeType="1"/>
          </p:cNvSpPr>
          <p:nvPr/>
        </p:nvSpPr>
        <p:spPr bwMode="auto">
          <a:xfrm>
            <a:off x="5105400" y="2362200"/>
            <a:ext cx="990600" cy="5334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5" name="Line 15"/>
          <p:cNvSpPr>
            <a:spLocks noChangeShapeType="1"/>
          </p:cNvSpPr>
          <p:nvPr/>
        </p:nvSpPr>
        <p:spPr bwMode="auto">
          <a:xfrm flipV="1">
            <a:off x="5029200" y="3200400"/>
            <a:ext cx="990600" cy="2286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6" name="Oval 16"/>
          <p:cNvSpPr>
            <a:spLocks noChangeAspect="1" noChangeArrowheads="1"/>
          </p:cNvSpPr>
          <p:nvPr/>
        </p:nvSpPr>
        <p:spPr bwMode="auto">
          <a:xfrm>
            <a:off x="5943600" y="28194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20497" name="Line 17"/>
          <p:cNvSpPr>
            <a:spLocks noChangeShapeType="1"/>
          </p:cNvSpPr>
          <p:nvPr/>
        </p:nvSpPr>
        <p:spPr bwMode="auto">
          <a:xfrm>
            <a:off x="3733800" y="1676400"/>
            <a:ext cx="914400" cy="4572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8" name="Line 18"/>
          <p:cNvSpPr>
            <a:spLocks noChangeShapeType="1"/>
          </p:cNvSpPr>
          <p:nvPr/>
        </p:nvSpPr>
        <p:spPr bwMode="auto">
          <a:xfrm flipV="1">
            <a:off x="3733800" y="3505200"/>
            <a:ext cx="762000" cy="3048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499" name="Text Box 19"/>
          <p:cNvSpPr txBox="1">
            <a:spLocks noChangeArrowheads="1"/>
          </p:cNvSpPr>
          <p:nvPr/>
        </p:nvSpPr>
        <p:spPr bwMode="auto">
          <a:xfrm>
            <a:off x="7019925" y="59499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i="1" u="sng">
                <a:solidFill>
                  <a:srgbClr val="660066"/>
                </a:solidFill>
                <a:hlinkClick r:id="rId2" action="ppaction://hlinksldjump"/>
              </a:rPr>
              <a:t>返回</a:t>
            </a:r>
            <a:endParaRPr lang="zh-CN" altLang="en-US" i="1" u="sng">
              <a:solidFill>
                <a:srgbClr val="660066"/>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latin typeface="Times New Roman" panose="02020603050405020304" pitchFamily="18" charset="0"/>
              </a:rPr>
              <a:t>管程的基本特性</a:t>
            </a:r>
            <a:endParaRPr lang="zh-CN" altLang="en-US"/>
          </a:p>
        </p:txBody>
      </p:sp>
      <p:sp>
        <p:nvSpPr>
          <p:cNvPr id="124931" name="Rectangle 3"/>
          <p:cNvSpPr>
            <a:spLocks noGrp="1" noChangeArrowheads="1"/>
          </p:cNvSpPr>
          <p:nvPr>
            <p:ph type="body" idx="1"/>
          </p:nvPr>
        </p:nvSpPr>
        <p:spPr>
          <a:xfrm>
            <a:off x="381000" y="1447800"/>
            <a:ext cx="8345488" cy="5076825"/>
          </a:xfrm>
          <a:solidFill>
            <a:schemeClr val="bg1"/>
          </a:solidFill>
        </p:spPr>
        <p:txBody>
          <a:bodyPr/>
          <a:lstStyle/>
          <a:p>
            <a:pPr algn="just"/>
            <a:r>
              <a:rPr lang="zh-CN" altLang="en-US"/>
              <a:t>管程中的共享变量仅能由管程内定义的函数所访问，在管程外部是不可见的。</a:t>
            </a:r>
          </a:p>
          <a:p>
            <a:pPr algn="just"/>
            <a:r>
              <a:rPr lang="zh-CN" altLang="en-US"/>
              <a:t>一个进程只有通过调用管程内的函数（进入管程）才能间接访问共享变量。</a:t>
            </a:r>
          </a:p>
          <a:p>
            <a:pPr algn="just"/>
            <a:r>
              <a:rPr lang="zh-CN" altLang="en-US"/>
              <a:t>每次仅允许一个进程在管程内执行某个函数。即</a:t>
            </a:r>
            <a:r>
              <a:rPr lang="zh-CN" altLang="en-US">
                <a:solidFill>
                  <a:srgbClr val="800000"/>
                </a:solidFill>
              </a:rPr>
              <a:t>规定管程互斥进入</a:t>
            </a:r>
            <a:r>
              <a:rPr lang="zh-CN" altLang="en-US"/>
              <a:t>。</a:t>
            </a:r>
            <a:endParaRPr lang="zh-CN" altLang="en-US" sz="2800" i="1">
              <a:solidFill>
                <a:schemeClr val="hlink"/>
              </a:solidFill>
            </a:endParaRPr>
          </a:p>
          <a:p>
            <a:pPr algn="just"/>
            <a:r>
              <a:rPr lang="zh-CN" altLang="en-US"/>
              <a:t>由于管程是一个语言成分，所以管程的互斥访问完全由</a:t>
            </a:r>
            <a:r>
              <a:rPr lang="zh-CN" altLang="en-US">
                <a:solidFill>
                  <a:srgbClr val="800000"/>
                </a:solidFill>
              </a:rPr>
              <a:t>编译程序</a:t>
            </a:r>
            <a:r>
              <a:rPr lang="zh-CN" altLang="en-US"/>
              <a:t>在编译时自动添加上，无需程序员关心，而且保证正确。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ox(in)">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ox(in)">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box(in)">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box(in)">
                                      <p:cBhvr>
                                        <p:cTn id="22" dur="500"/>
                                        <p:tgtEl>
                                          <p:spTgt spid="124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管程示意图</a:t>
            </a:r>
          </a:p>
        </p:txBody>
      </p:sp>
      <p:grpSp>
        <p:nvGrpSpPr>
          <p:cNvPr id="126979" name="Group 3"/>
          <p:cNvGrpSpPr>
            <a:grpSpLocks/>
          </p:cNvGrpSpPr>
          <p:nvPr/>
        </p:nvGrpSpPr>
        <p:grpSpPr bwMode="auto">
          <a:xfrm>
            <a:off x="242888" y="304800"/>
            <a:ext cx="8686800" cy="5943600"/>
            <a:chOff x="0" y="0"/>
            <a:chExt cx="5472" cy="3744"/>
          </a:xfrm>
        </p:grpSpPr>
        <p:grpSp>
          <p:nvGrpSpPr>
            <p:cNvPr id="126980" name="Group 4"/>
            <p:cNvGrpSpPr>
              <a:grpSpLocks/>
            </p:cNvGrpSpPr>
            <p:nvPr/>
          </p:nvGrpSpPr>
          <p:grpSpPr bwMode="auto">
            <a:xfrm>
              <a:off x="0" y="0"/>
              <a:ext cx="5472" cy="3744"/>
              <a:chOff x="0" y="0"/>
              <a:chExt cx="5472" cy="3264"/>
            </a:xfrm>
          </p:grpSpPr>
          <p:sp>
            <p:nvSpPr>
              <p:cNvPr id="126981" name="Rectangle 5"/>
              <p:cNvSpPr>
                <a:spLocks noChangeArrowheads="1"/>
              </p:cNvSpPr>
              <p:nvPr/>
            </p:nvSpPr>
            <p:spPr bwMode="auto">
              <a:xfrm>
                <a:off x="2295" y="749"/>
                <a:ext cx="3177" cy="232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82" name="Rectangle 6"/>
              <p:cNvSpPr>
                <a:spLocks noChangeArrowheads="1"/>
              </p:cNvSpPr>
              <p:nvPr/>
            </p:nvSpPr>
            <p:spPr bwMode="auto">
              <a:xfrm>
                <a:off x="0" y="749"/>
                <a:ext cx="2295" cy="2320"/>
              </a:xfrm>
              <a:prstGeom prst="rect">
                <a:avLst/>
              </a:prstGeom>
              <a:noFill/>
              <a:ln w="38100">
                <a:solidFill>
                  <a:schemeClr val="tx1"/>
                </a:solidFill>
                <a:prstDash val="lgDash"/>
                <a:miter lim="800000"/>
                <a:headEnd/>
                <a:tailEnd/>
              </a:ln>
              <a:extLst>
                <a:ext uri="{909E8E84-426E-40DD-AFC4-6F175D3DCCD1}">
                  <a14:hiddenFill xmlns:a14="http://schemas.microsoft.com/office/drawing/2010/main">
                    <a:solidFill>
                      <a:srgbClr val="C0C0C0">
                        <a:alpha val="50000"/>
                      </a:srgbClr>
                    </a:solidFill>
                  </a14:hiddenFill>
                </a:ext>
              </a:extLst>
            </p:spPr>
            <p:txBody>
              <a:bodyPr/>
              <a:lstStyle/>
              <a:p>
                <a:endParaRPr lang="zh-CN" altLang="en-US"/>
              </a:p>
            </p:txBody>
          </p:sp>
          <p:sp>
            <p:nvSpPr>
              <p:cNvPr id="126983" name="Line 7"/>
              <p:cNvSpPr>
                <a:spLocks noChangeShapeType="1"/>
              </p:cNvSpPr>
              <p:nvPr/>
            </p:nvSpPr>
            <p:spPr bwMode="auto">
              <a:xfrm>
                <a:off x="706" y="1048"/>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4" name="Line 8"/>
              <p:cNvSpPr>
                <a:spLocks noChangeShapeType="1"/>
              </p:cNvSpPr>
              <p:nvPr/>
            </p:nvSpPr>
            <p:spPr bwMode="auto">
              <a:xfrm>
                <a:off x="706" y="1198"/>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5" name="Line 9"/>
              <p:cNvSpPr>
                <a:spLocks noChangeShapeType="1"/>
              </p:cNvSpPr>
              <p:nvPr/>
            </p:nvSpPr>
            <p:spPr bwMode="auto">
              <a:xfrm>
                <a:off x="1942"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6" name="Line 10"/>
              <p:cNvSpPr>
                <a:spLocks noChangeShapeType="1"/>
              </p:cNvSpPr>
              <p:nvPr/>
            </p:nvSpPr>
            <p:spPr bwMode="auto">
              <a:xfrm>
                <a:off x="1788"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Line 11"/>
              <p:cNvSpPr>
                <a:spLocks noChangeShapeType="1"/>
              </p:cNvSpPr>
              <p:nvPr/>
            </p:nvSpPr>
            <p:spPr bwMode="auto">
              <a:xfrm>
                <a:off x="1633"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8" name="Line 12"/>
              <p:cNvSpPr>
                <a:spLocks noChangeShapeType="1"/>
              </p:cNvSpPr>
              <p:nvPr/>
            </p:nvSpPr>
            <p:spPr bwMode="auto">
              <a:xfrm>
                <a:off x="1479"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13"/>
              <p:cNvSpPr>
                <a:spLocks noChangeShapeType="1"/>
              </p:cNvSpPr>
              <p:nvPr/>
            </p:nvSpPr>
            <p:spPr bwMode="auto">
              <a:xfrm>
                <a:off x="1324"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4"/>
              <p:cNvSpPr>
                <a:spLocks noChangeShapeType="1"/>
              </p:cNvSpPr>
              <p:nvPr/>
            </p:nvSpPr>
            <p:spPr bwMode="auto">
              <a:xfrm>
                <a:off x="1170"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1" name="Line 15"/>
              <p:cNvSpPr>
                <a:spLocks noChangeShapeType="1"/>
              </p:cNvSpPr>
              <p:nvPr/>
            </p:nvSpPr>
            <p:spPr bwMode="auto">
              <a:xfrm>
                <a:off x="1015"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2" name="Line 16"/>
              <p:cNvSpPr>
                <a:spLocks noChangeShapeType="1"/>
              </p:cNvSpPr>
              <p:nvPr/>
            </p:nvSpPr>
            <p:spPr bwMode="auto">
              <a:xfrm>
                <a:off x="861"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3" name="Text Box 17"/>
              <p:cNvSpPr txBox="1">
                <a:spLocks noChangeArrowheads="1"/>
              </p:cNvSpPr>
              <p:nvPr/>
            </p:nvSpPr>
            <p:spPr bwMode="auto">
              <a:xfrm>
                <a:off x="960" y="864"/>
                <a:ext cx="9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2" action="ppaction://hlinksldjump"/>
                  </a:rPr>
                  <a:t>condition c1</a:t>
                </a:r>
                <a:endParaRPr lang="en-US" altLang="zh-CN" sz="1800" b="1">
                  <a:latin typeface="黑体" panose="02010609060101010101" pitchFamily="49" charset="-122"/>
                  <a:ea typeface="黑体" panose="02010609060101010101" pitchFamily="49" charset="-122"/>
                </a:endParaRPr>
              </a:p>
            </p:txBody>
          </p:sp>
          <p:sp>
            <p:nvSpPr>
              <p:cNvPr id="126994" name="Line 18"/>
              <p:cNvSpPr>
                <a:spLocks noChangeShapeType="1"/>
              </p:cNvSpPr>
              <p:nvPr/>
            </p:nvSpPr>
            <p:spPr bwMode="auto">
              <a:xfrm flipH="1">
                <a:off x="353" y="1347"/>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Line 19"/>
              <p:cNvSpPr>
                <a:spLocks noChangeShapeType="1"/>
              </p:cNvSpPr>
              <p:nvPr/>
            </p:nvSpPr>
            <p:spPr bwMode="auto">
              <a:xfrm flipV="1">
                <a:off x="353" y="1123"/>
                <a:ext cx="0" cy="2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6" name="Line 20"/>
              <p:cNvSpPr>
                <a:spLocks noChangeShapeType="1"/>
              </p:cNvSpPr>
              <p:nvPr/>
            </p:nvSpPr>
            <p:spPr bwMode="auto">
              <a:xfrm>
                <a:off x="353" y="1123"/>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7" name="Line 21"/>
              <p:cNvSpPr>
                <a:spLocks noChangeShapeType="1"/>
              </p:cNvSpPr>
              <p:nvPr/>
            </p:nvSpPr>
            <p:spPr bwMode="auto">
              <a:xfrm>
                <a:off x="1942" y="1123"/>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8" name="Text Box 22"/>
              <p:cNvSpPr txBox="1">
                <a:spLocks noChangeArrowheads="1"/>
              </p:cNvSpPr>
              <p:nvPr/>
            </p:nvSpPr>
            <p:spPr bwMode="auto">
              <a:xfrm>
                <a:off x="986" y="1185"/>
                <a:ext cx="9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c1.wait</a:t>
                </a:r>
              </a:p>
            </p:txBody>
          </p:sp>
          <p:sp>
            <p:nvSpPr>
              <p:cNvPr id="126999" name="Text Box 23"/>
              <p:cNvSpPr txBox="1">
                <a:spLocks noChangeArrowheads="1"/>
              </p:cNvSpPr>
              <p:nvPr/>
            </p:nvSpPr>
            <p:spPr bwMode="auto">
              <a:xfrm>
                <a:off x="883" y="1422"/>
                <a:ext cx="90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a:t>
                </a:r>
                <a:r>
                  <a:rPr lang="zh-CN" altLang="zh-CN" sz="1800" b="1">
                    <a:latin typeface="Times New Roman" panose="02020603050405020304" pitchFamily="18" charset="0"/>
                    <a:ea typeface="黑体" panose="02010609060101010101" pitchFamily="49" charset="-122"/>
                  </a:rPr>
                  <a:t>…</a:t>
                </a:r>
                <a:endParaRPr lang="zh-CN" altLang="zh-CN" sz="1800" b="1">
                  <a:latin typeface="黑体" panose="02010609060101010101" pitchFamily="49" charset="-122"/>
                  <a:ea typeface="黑体" panose="02010609060101010101" pitchFamily="49" charset="-122"/>
                </a:endParaRPr>
              </a:p>
              <a:p>
                <a:pPr algn="just" eaLnBrk="0" hangingPunct="0"/>
                <a:endParaRPr lang="zh-CN" altLang="zh-CN" sz="1800" b="1">
                  <a:latin typeface="黑体" panose="02010609060101010101" pitchFamily="49" charset="-122"/>
                  <a:ea typeface="黑体" panose="02010609060101010101" pitchFamily="49" charset="-122"/>
                </a:endParaRPr>
              </a:p>
            </p:txBody>
          </p:sp>
          <p:sp>
            <p:nvSpPr>
              <p:cNvPr id="127000" name="Line 24"/>
              <p:cNvSpPr>
                <a:spLocks noChangeShapeType="1"/>
              </p:cNvSpPr>
              <p:nvPr/>
            </p:nvSpPr>
            <p:spPr bwMode="auto">
              <a:xfrm>
                <a:off x="706" y="1974"/>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1" name="Line 25"/>
              <p:cNvSpPr>
                <a:spLocks noChangeShapeType="1"/>
              </p:cNvSpPr>
              <p:nvPr/>
            </p:nvSpPr>
            <p:spPr bwMode="auto">
              <a:xfrm>
                <a:off x="706" y="2124"/>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2" name="Line 26"/>
              <p:cNvSpPr>
                <a:spLocks noChangeShapeType="1"/>
              </p:cNvSpPr>
              <p:nvPr/>
            </p:nvSpPr>
            <p:spPr bwMode="auto">
              <a:xfrm>
                <a:off x="1942"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3" name="Line 27"/>
              <p:cNvSpPr>
                <a:spLocks noChangeShapeType="1"/>
              </p:cNvSpPr>
              <p:nvPr/>
            </p:nvSpPr>
            <p:spPr bwMode="auto">
              <a:xfrm>
                <a:off x="1788"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4" name="Line 28"/>
              <p:cNvSpPr>
                <a:spLocks noChangeShapeType="1"/>
              </p:cNvSpPr>
              <p:nvPr/>
            </p:nvSpPr>
            <p:spPr bwMode="auto">
              <a:xfrm>
                <a:off x="1633"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5" name="Line 29"/>
              <p:cNvSpPr>
                <a:spLocks noChangeShapeType="1"/>
              </p:cNvSpPr>
              <p:nvPr/>
            </p:nvSpPr>
            <p:spPr bwMode="auto">
              <a:xfrm>
                <a:off x="1479"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6" name="Line 30"/>
              <p:cNvSpPr>
                <a:spLocks noChangeShapeType="1"/>
              </p:cNvSpPr>
              <p:nvPr/>
            </p:nvSpPr>
            <p:spPr bwMode="auto">
              <a:xfrm>
                <a:off x="1324"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7" name="Line 31"/>
              <p:cNvSpPr>
                <a:spLocks noChangeShapeType="1"/>
              </p:cNvSpPr>
              <p:nvPr/>
            </p:nvSpPr>
            <p:spPr bwMode="auto">
              <a:xfrm>
                <a:off x="1170"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8" name="Line 32"/>
              <p:cNvSpPr>
                <a:spLocks noChangeShapeType="1"/>
              </p:cNvSpPr>
              <p:nvPr/>
            </p:nvSpPr>
            <p:spPr bwMode="auto">
              <a:xfrm>
                <a:off x="1015"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9" name="Line 33"/>
              <p:cNvSpPr>
                <a:spLocks noChangeShapeType="1"/>
              </p:cNvSpPr>
              <p:nvPr/>
            </p:nvSpPr>
            <p:spPr bwMode="auto">
              <a:xfrm>
                <a:off x="861"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0" name="Text Box 34"/>
              <p:cNvSpPr txBox="1">
                <a:spLocks noChangeArrowheads="1"/>
              </p:cNvSpPr>
              <p:nvPr/>
            </p:nvSpPr>
            <p:spPr bwMode="auto">
              <a:xfrm>
                <a:off x="983" y="1777"/>
                <a:ext cx="90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3" action="ppaction://hlinksldjump"/>
                  </a:rPr>
                  <a:t>condition cn</a:t>
                </a:r>
                <a:endParaRPr lang="en-US" altLang="zh-CN" sz="1800" b="1">
                  <a:latin typeface="黑体" panose="02010609060101010101" pitchFamily="49" charset="-122"/>
                  <a:ea typeface="黑体" panose="02010609060101010101" pitchFamily="49" charset="-122"/>
                </a:endParaRPr>
              </a:p>
            </p:txBody>
          </p:sp>
          <p:sp>
            <p:nvSpPr>
              <p:cNvPr id="127011" name="Line 35"/>
              <p:cNvSpPr>
                <a:spLocks noChangeShapeType="1"/>
              </p:cNvSpPr>
              <p:nvPr/>
            </p:nvSpPr>
            <p:spPr bwMode="auto">
              <a:xfrm flipH="1">
                <a:off x="353" y="2273"/>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2" name="Line 36"/>
              <p:cNvSpPr>
                <a:spLocks noChangeShapeType="1"/>
              </p:cNvSpPr>
              <p:nvPr/>
            </p:nvSpPr>
            <p:spPr bwMode="auto">
              <a:xfrm flipV="1">
                <a:off x="353" y="2049"/>
                <a:ext cx="0" cy="2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3" name="Line 37"/>
              <p:cNvSpPr>
                <a:spLocks noChangeShapeType="1"/>
              </p:cNvSpPr>
              <p:nvPr/>
            </p:nvSpPr>
            <p:spPr bwMode="auto">
              <a:xfrm>
                <a:off x="353" y="2049"/>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4" name="Line 38"/>
              <p:cNvSpPr>
                <a:spLocks noChangeShapeType="1"/>
              </p:cNvSpPr>
              <p:nvPr/>
            </p:nvSpPr>
            <p:spPr bwMode="auto">
              <a:xfrm>
                <a:off x="1942" y="2049"/>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5" name="Text Box 39"/>
              <p:cNvSpPr txBox="1">
                <a:spLocks noChangeArrowheads="1"/>
              </p:cNvSpPr>
              <p:nvPr/>
            </p:nvSpPr>
            <p:spPr bwMode="auto">
              <a:xfrm>
                <a:off x="986" y="2113"/>
                <a:ext cx="9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cn.wait</a:t>
                </a:r>
              </a:p>
            </p:txBody>
          </p:sp>
          <p:sp>
            <p:nvSpPr>
              <p:cNvPr id="127016" name="Line 40"/>
              <p:cNvSpPr>
                <a:spLocks noChangeShapeType="1"/>
              </p:cNvSpPr>
              <p:nvPr/>
            </p:nvSpPr>
            <p:spPr bwMode="auto">
              <a:xfrm>
                <a:off x="706" y="2572"/>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7" name="Line 41"/>
              <p:cNvSpPr>
                <a:spLocks noChangeShapeType="1"/>
              </p:cNvSpPr>
              <p:nvPr/>
            </p:nvSpPr>
            <p:spPr bwMode="auto">
              <a:xfrm>
                <a:off x="706" y="2722"/>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8" name="Line 42"/>
              <p:cNvSpPr>
                <a:spLocks noChangeShapeType="1"/>
              </p:cNvSpPr>
              <p:nvPr/>
            </p:nvSpPr>
            <p:spPr bwMode="auto">
              <a:xfrm>
                <a:off x="1942"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9" name="Line 43"/>
              <p:cNvSpPr>
                <a:spLocks noChangeShapeType="1"/>
              </p:cNvSpPr>
              <p:nvPr/>
            </p:nvSpPr>
            <p:spPr bwMode="auto">
              <a:xfrm>
                <a:off x="1788"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0" name="Line 44"/>
              <p:cNvSpPr>
                <a:spLocks noChangeShapeType="1"/>
              </p:cNvSpPr>
              <p:nvPr/>
            </p:nvSpPr>
            <p:spPr bwMode="auto">
              <a:xfrm>
                <a:off x="1633"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1" name="Line 45"/>
              <p:cNvSpPr>
                <a:spLocks noChangeShapeType="1"/>
              </p:cNvSpPr>
              <p:nvPr/>
            </p:nvSpPr>
            <p:spPr bwMode="auto">
              <a:xfrm>
                <a:off x="1479"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2" name="Line 46"/>
              <p:cNvSpPr>
                <a:spLocks noChangeShapeType="1"/>
              </p:cNvSpPr>
              <p:nvPr/>
            </p:nvSpPr>
            <p:spPr bwMode="auto">
              <a:xfrm>
                <a:off x="1324"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3" name="Line 47"/>
              <p:cNvSpPr>
                <a:spLocks noChangeShapeType="1"/>
              </p:cNvSpPr>
              <p:nvPr/>
            </p:nvSpPr>
            <p:spPr bwMode="auto">
              <a:xfrm>
                <a:off x="1170"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4" name="Line 48"/>
              <p:cNvSpPr>
                <a:spLocks noChangeShapeType="1"/>
              </p:cNvSpPr>
              <p:nvPr/>
            </p:nvSpPr>
            <p:spPr bwMode="auto">
              <a:xfrm>
                <a:off x="1015"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5" name="Line 49"/>
              <p:cNvSpPr>
                <a:spLocks noChangeShapeType="1"/>
              </p:cNvSpPr>
              <p:nvPr/>
            </p:nvSpPr>
            <p:spPr bwMode="auto">
              <a:xfrm>
                <a:off x="861"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6" name="Text Box 50"/>
              <p:cNvSpPr txBox="1">
                <a:spLocks noChangeArrowheads="1"/>
              </p:cNvSpPr>
              <p:nvPr/>
            </p:nvSpPr>
            <p:spPr bwMode="auto">
              <a:xfrm>
                <a:off x="983" y="2400"/>
                <a:ext cx="9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4" action="ppaction://hlinksldjump"/>
                  </a:rPr>
                  <a:t>Urgent queue</a:t>
                </a:r>
                <a:endParaRPr lang="en-US" altLang="zh-CN" sz="1800" b="1">
                  <a:latin typeface="黑体" panose="02010609060101010101" pitchFamily="49" charset="-122"/>
                  <a:ea typeface="黑体" panose="02010609060101010101" pitchFamily="49" charset="-122"/>
                </a:endParaRPr>
              </a:p>
            </p:txBody>
          </p:sp>
          <p:sp>
            <p:nvSpPr>
              <p:cNvPr id="127027" name="Line 51"/>
              <p:cNvSpPr>
                <a:spLocks noChangeShapeType="1"/>
              </p:cNvSpPr>
              <p:nvPr/>
            </p:nvSpPr>
            <p:spPr bwMode="auto">
              <a:xfrm flipH="1">
                <a:off x="353" y="2872"/>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8" name="Line 52"/>
              <p:cNvSpPr>
                <a:spLocks noChangeShapeType="1"/>
              </p:cNvSpPr>
              <p:nvPr/>
            </p:nvSpPr>
            <p:spPr bwMode="auto">
              <a:xfrm flipV="1">
                <a:off x="353" y="2647"/>
                <a:ext cx="0" cy="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9" name="Line 53"/>
              <p:cNvSpPr>
                <a:spLocks noChangeShapeType="1"/>
              </p:cNvSpPr>
              <p:nvPr/>
            </p:nvSpPr>
            <p:spPr bwMode="auto">
              <a:xfrm>
                <a:off x="353" y="2647"/>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0" name="Line 54"/>
              <p:cNvSpPr>
                <a:spLocks noChangeShapeType="1"/>
              </p:cNvSpPr>
              <p:nvPr/>
            </p:nvSpPr>
            <p:spPr bwMode="auto">
              <a:xfrm>
                <a:off x="1942" y="2647"/>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1" name="Text Box 55"/>
              <p:cNvSpPr txBox="1">
                <a:spLocks noChangeArrowheads="1"/>
              </p:cNvSpPr>
              <p:nvPr/>
            </p:nvSpPr>
            <p:spPr bwMode="auto">
              <a:xfrm>
                <a:off x="986" y="2688"/>
                <a:ext cx="9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ci.signal</a:t>
                </a:r>
              </a:p>
            </p:txBody>
          </p:sp>
          <p:sp>
            <p:nvSpPr>
              <p:cNvPr id="127032" name="Text Box 56"/>
              <p:cNvSpPr txBox="1">
                <a:spLocks noChangeArrowheads="1"/>
              </p:cNvSpPr>
              <p:nvPr/>
            </p:nvSpPr>
            <p:spPr bwMode="auto">
              <a:xfrm>
                <a:off x="3177" y="973"/>
                <a:ext cx="1765" cy="2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局部数据</a:t>
                </a:r>
              </a:p>
            </p:txBody>
          </p:sp>
          <p:sp>
            <p:nvSpPr>
              <p:cNvPr id="127033" name="Text Box 57"/>
              <p:cNvSpPr txBox="1">
                <a:spLocks noChangeArrowheads="1"/>
              </p:cNvSpPr>
              <p:nvPr/>
            </p:nvSpPr>
            <p:spPr bwMode="auto">
              <a:xfrm>
                <a:off x="3177" y="1273"/>
                <a:ext cx="1765" cy="22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条件变量</a:t>
                </a:r>
              </a:p>
            </p:txBody>
          </p:sp>
          <p:sp>
            <p:nvSpPr>
              <p:cNvPr id="127034" name="Text Box 58"/>
              <p:cNvSpPr txBox="1">
                <a:spLocks noChangeArrowheads="1"/>
              </p:cNvSpPr>
              <p:nvPr/>
            </p:nvSpPr>
            <p:spPr bwMode="auto">
              <a:xfrm>
                <a:off x="3177" y="1647"/>
                <a:ext cx="1765" cy="2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p>
                <a:pPr algn="ctr" eaLnBrk="0" hangingPunct="0"/>
                <a:r>
                  <a:rPr lang="zh-CN" altLang="zh-CN" sz="1800" b="1">
                    <a:latin typeface="黑体" panose="02010609060101010101" pitchFamily="49" charset="-122"/>
                    <a:ea typeface="黑体" panose="02010609060101010101" pitchFamily="49" charset="-122"/>
                  </a:rPr>
                  <a:t>过程1</a:t>
                </a:r>
              </a:p>
            </p:txBody>
          </p:sp>
          <p:sp>
            <p:nvSpPr>
              <p:cNvPr id="127035" name="Text Box 59"/>
              <p:cNvSpPr txBox="1">
                <a:spLocks noChangeArrowheads="1"/>
              </p:cNvSpPr>
              <p:nvPr/>
            </p:nvSpPr>
            <p:spPr bwMode="auto">
              <a:xfrm>
                <a:off x="3177" y="2246"/>
                <a:ext cx="1765" cy="2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p>
                <a:pPr algn="ctr" eaLnBrk="0" hangingPunct="0"/>
                <a:r>
                  <a:rPr lang="zh-CN" altLang="zh-CN" sz="1800" b="1">
                    <a:latin typeface="黑体" panose="02010609060101010101" pitchFamily="49" charset="-122"/>
                    <a:ea typeface="黑体" panose="02010609060101010101" pitchFamily="49" charset="-122"/>
                  </a:rPr>
                  <a:t>过程n</a:t>
                </a:r>
              </a:p>
            </p:txBody>
          </p:sp>
          <p:sp>
            <p:nvSpPr>
              <p:cNvPr id="127036" name="Text Box 60"/>
              <p:cNvSpPr txBox="1">
                <a:spLocks noChangeArrowheads="1"/>
              </p:cNvSpPr>
              <p:nvPr/>
            </p:nvSpPr>
            <p:spPr bwMode="auto">
              <a:xfrm>
                <a:off x="3160" y="3069"/>
                <a:ext cx="90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出口</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037" name="Text Box 61"/>
              <p:cNvSpPr txBox="1">
                <a:spLocks noChangeArrowheads="1"/>
              </p:cNvSpPr>
              <p:nvPr/>
            </p:nvSpPr>
            <p:spPr bwMode="auto">
              <a:xfrm>
                <a:off x="3177" y="2695"/>
                <a:ext cx="1765" cy="2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变量初始化代码</a:t>
                </a:r>
              </a:p>
            </p:txBody>
          </p:sp>
          <p:sp>
            <p:nvSpPr>
              <p:cNvPr id="127038" name="Line 62"/>
              <p:cNvSpPr>
                <a:spLocks noChangeShapeType="1"/>
              </p:cNvSpPr>
              <p:nvPr/>
            </p:nvSpPr>
            <p:spPr bwMode="auto">
              <a:xfrm>
                <a:off x="4060" y="2994"/>
                <a:ext cx="0" cy="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39" name="Text Box 63"/>
              <p:cNvSpPr txBox="1">
                <a:spLocks noChangeArrowheads="1"/>
              </p:cNvSpPr>
              <p:nvPr/>
            </p:nvSpPr>
            <p:spPr bwMode="auto">
              <a:xfrm>
                <a:off x="4413" y="528"/>
                <a:ext cx="9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hlinkClick r:id="rId5" action="ppaction://hlinksldjump"/>
                  </a:rPr>
                  <a:t>入口</a:t>
                </a:r>
                <a:endParaRPr lang="zh-CN" altLang="zh-CN" sz="1800" b="1">
                  <a:latin typeface="黑体" panose="02010609060101010101" pitchFamily="49" charset="-122"/>
                  <a:ea typeface="黑体" panose="02010609060101010101" pitchFamily="49" charset="-122"/>
                </a:endParaRP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040" name="Text Box 64"/>
              <p:cNvSpPr txBox="1">
                <a:spLocks noChangeArrowheads="1"/>
              </p:cNvSpPr>
              <p:nvPr/>
            </p:nvSpPr>
            <p:spPr bwMode="auto">
              <a:xfrm>
                <a:off x="2471" y="768"/>
                <a:ext cx="90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管程</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041" name="Line 65"/>
              <p:cNvSpPr>
                <a:spLocks noChangeShapeType="1"/>
              </p:cNvSpPr>
              <p:nvPr/>
            </p:nvSpPr>
            <p:spPr bwMode="auto">
              <a:xfrm>
                <a:off x="3883" y="150"/>
                <a:ext cx="0" cy="5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2" name="Line 66"/>
              <p:cNvSpPr>
                <a:spLocks noChangeShapeType="1"/>
              </p:cNvSpPr>
              <p:nvPr/>
            </p:nvSpPr>
            <p:spPr bwMode="auto">
              <a:xfrm>
                <a:off x="4236" y="150"/>
                <a:ext cx="0" cy="5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3" name="Line 67"/>
              <p:cNvSpPr>
                <a:spLocks noChangeShapeType="1"/>
              </p:cNvSpPr>
              <p:nvPr/>
            </p:nvSpPr>
            <p:spPr bwMode="auto">
              <a:xfrm>
                <a:off x="3883" y="674"/>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4" name="Line 68"/>
              <p:cNvSpPr>
                <a:spLocks noChangeShapeType="1"/>
              </p:cNvSpPr>
              <p:nvPr/>
            </p:nvSpPr>
            <p:spPr bwMode="auto">
              <a:xfrm>
                <a:off x="3883" y="616"/>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5" name="Line 69"/>
              <p:cNvSpPr>
                <a:spLocks noChangeShapeType="1"/>
              </p:cNvSpPr>
              <p:nvPr/>
            </p:nvSpPr>
            <p:spPr bwMode="auto">
              <a:xfrm>
                <a:off x="3883" y="558"/>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6" name="Line 70"/>
              <p:cNvSpPr>
                <a:spLocks noChangeShapeType="1"/>
              </p:cNvSpPr>
              <p:nvPr/>
            </p:nvSpPr>
            <p:spPr bwMode="auto">
              <a:xfrm>
                <a:off x="3883" y="499"/>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7" name="Line 71"/>
              <p:cNvSpPr>
                <a:spLocks noChangeShapeType="1"/>
              </p:cNvSpPr>
              <p:nvPr/>
            </p:nvSpPr>
            <p:spPr bwMode="auto">
              <a:xfrm>
                <a:off x="3883" y="441"/>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8" name="Line 72"/>
              <p:cNvSpPr>
                <a:spLocks noChangeShapeType="1"/>
              </p:cNvSpPr>
              <p:nvPr/>
            </p:nvSpPr>
            <p:spPr bwMode="auto">
              <a:xfrm>
                <a:off x="3883" y="383"/>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49" name="Line 73"/>
              <p:cNvSpPr>
                <a:spLocks noChangeShapeType="1"/>
              </p:cNvSpPr>
              <p:nvPr/>
            </p:nvSpPr>
            <p:spPr bwMode="auto">
              <a:xfrm>
                <a:off x="3883" y="325"/>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50" name="Line 74"/>
              <p:cNvSpPr>
                <a:spLocks noChangeShapeType="1"/>
              </p:cNvSpPr>
              <p:nvPr/>
            </p:nvSpPr>
            <p:spPr bwMode="auto">
              <a:xfrm>
                <a:off x="3883" y="266"/>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51" name="Line 75"/>
              <p:cNvSpPr>
                <a:spLocks noChangeShapeType="1"/>
              </p:cNvSpPr>
              <p:nvPr/>
            </p:nvSpPr>
            <p:spPr bwMode="auto">
              <a:xfrm>
                <a:off x="3883" y="208"/>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52" name="Line 76"/>
              <p:cNvSpPr>
                <a:spLocks noChangeShapeType="1"/>
              </p:cNvSpPr>
              <p:nvPr/>
            </p:nvSpPr>
            <p:spPr bwMode="auto">
              <a:xfrm>
                <a:off x="4060" y="674"/>
                <a:ext cx="0" cy="2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53" name="Line 77"/>
              <p:cNvSpPr>
                <a:spLocks noChangeShapeType="1"/>
              </p:cNvSpPr>
              <p:nvPr/>
            </p:nvSpPr>
            <p:spPr bwMode="auto">
              <a:xfrm>
                <a:off x="4060" y="0"/>
                <a:ext cx="0" cy="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54" name="Text Box 78"/>
              <p:cNvSpPr txBox="1">
                <a:spLocks noChangeArrowheads="1"/>
              </p:cNvSpPr>
              <p:nvPr/>
            </p:nvSpPr>
            <p:spPr bwMode="auto">
              <a:xfrm>
                <a:off x="4413" y="48"/>
                <a:ext cx="88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等待调用</a:t>
                </a:r>
              </a:p>
              <a:p>
                <a:pPr algn="ctr" eaLnBrk="0" hangingPunct="0"/>
                <a:r>
                  <a:rPr lang="zh-CN" altLang="zh-CN" sz="1800" b="1">
                    <a:latin typeface="黑体" panose="02010609060101010101" pitchFamily="49" charset="-122"/>
                    <a:ea typeface="黑体" panose="02010609060101010101" pitchFamily="49" charset="-122"/>
                  </a:rPr>
                  <a:t>进程队列</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055" name="Text Box 79"/>
              <p:cNvSpPr txBox="1">
                <a:spLocks noChangeArrowheads="1"/>
              </p:cNvSpPr>
              <p:nvPr/>
            </p:nvSpPr>
            <p:spPr bwMode="auto">
              <a:xfrm>
                <a:off x="0" y="528"/>
                <a:ext cx="158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管程等待区域</a:t>
                </a:r>
              </a:p>
              <a:p>
                <a:pPr algn="ctr" eaLnBrk="0" hangingPunct="0"/>
                <a:endParaRPr lang="zh-CN" altLang="zh-CN" sz="1800" b="1">
                  <a:latin typeface="黑体" panose="02010609060101010101" pitchFamily="49" charset="-122"/>
                  <a:ea typeface="黑体" panose="02010609060101010101" pitchFamily="49" charset="-122"/>
                </a:endParaRPr>
              </a:p>
            </p:txBody>
          </p:sp>
        </p:grpSp>
        <p:grpSp>
          <p:nvGrpSpPr>
            <p:cNvPr id="127056" name="Group 80"/>
            <p:cNvGrpSpPr>
              <a:grpSpLocks/>
            </p:cNvGrpSpPr>
            <p:nvPr/>
          </p:nvGrpSpPr>
          <p:grpSpPr bwMode="auto">
            <a:xfrm>
              <a:off x="231" y="2784"/>
              <a:ext cx="2496" cy="624"/>
              <a:chOff x="0" y="0"/>
              <a:chExt cx="2496" cy="624"/>
            </a:xfrm>
          </p:grpSpPr>
          <p:sp>
            <p:nvSpPr>
              <p:cNvPr id="127057" name="Rectangle 81"/>
              <p:cNvSpPr>
                <a:spLocks noChangeArrowheads="1"/>
              </p:cNvSpPr>
              <p:nvPr/>
            </p:nvSpPr>
            <p:spPr bwMode="auto">
              <a:xfrm>
                <a:off x="0" y="0"/>
                <a:ext cx="2496" cy="57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8" name="Line 82"/>
              <p:cNvSpPr>
                <a:spLocks noChangeShapeType="1"/>
              </p:cNvSpPr>
              <p:nvPr/>
            </p:nvSpPr>
            <p:spPr bwMode="auto">
              <a:xfrm>
                <a:off x="2064" y="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7059" name="Group 83"/>
          <p:cNvGrpSpPr>
            <a:grpSpLocks/>
          </p:cNvGrpSpPr>
          <p:nvPr/>
        </p:nvGrpSpPr>
        <p:grpSpPr bwMode="auto">
          <a:xfrm>
            <a:off x="242888" y="304800"/>
            <a:ext cx="8686800" cy="5943600"/>
            <a:chOff x="0" y="0"/>
            <a:chExt cx="5472" cy="3264"/>
          </a:xfrm>
        </p:grpSpPr>
        <p:sp>
          <p:nvSpPr>
            <p:cNvPr id="127060" name="Rectangle 84"/>
            <p:cNvSpPr>
              <a:spLocks noChangeArrowheads="1"/>
            </p:cNvSpPr>
            <p:nvPr/>
          </p:nvSpPr>
          <p:spPr bwMode="auto">
            <a:xfrm>
              <a:off x="2295" y="749"/>
              <a:ext cx="3177" cy="232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61" name="Rectangle 85"/>
            <p:cNvSpPr>
              <a:spLocks noChangeArrowheads="1"/>
            </p:cNvSpPr>
            <p:nvPr/>
          </p:nvSpPr>
          <p:spPr bwMode="auto">
            <a:xfrm>
              <a:off x="0" y="749"/>
              <a:ext cx="2295" cy="2320"/>
            </a:xfrm>
            <a:prstGeom prst="rect">
              <a:avLst/>
            </a:prstGeom>
            <a:noFill/>
            <a:ln w="38100">
              <a:solidFill>
                <a:schemeClr val="tx1"/>
              </a:solidFill>
              <a:prstDash val="lgDash"/>
              <a:miter lim="800000"/>
              <a:headEnd/>
              <a:tailEnd/>
            </a:ln>
            <a:extLst>
              <a:ext uri="{909E8E84-426E-40DD-AFC4-6F175D3DCCD1}">
                <a14:hiddenFill xmlns:a14="http://schemas.microsoft.com/office/drawing/2010/main">
                  <a:solidFill>
                    <a:srgbClr val="C0C0C0">
                      <a:alpha val="50000"/>
                    </a:srgbClr>
                  </a:solidFill>
                </a14:hiddenFill>
              </a:ext>
            </a:extLst>
          </p:spPr>
          <p:txBody>
            <a:bodyPr/>
            <a:lstStyle/>
            <a:p>
              <a:endParaRPr lang="zh-CN" altLang="en-US"/>
            </a:p>
          </p:txBody>
        </p:sp>
        <p:sp>
          <p:nvSpPr>
            <p:cNvPr id="127062" name="Line 86"/>
            <p:cNvSpPr>
              <a:spLocks noChangeShapeType="1"/>
            </p:cNvSpPr>
            <p:nvPr/>
          </p:nvSpPr>
          <p:spPr bwMode="auto">
            <a:xfrm>
              <a:off x="706" y="1048"/>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3" name="Line 87"/>
            <p:cNvSpPr>
              <a:spLocks noChangeShapeType="1"/>
            </p:cNvSpPr>
            <p:nvPr/>
          </p:nvSpPr>
          <p:spPr bwMode="auto">
            <a:xfrm>
              <a:off x="706" y="1198"/>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4" name="Line 88"/>
            <p:cNvSpPr>
              <a:spLocks noChangeShapeType="1"/>
            </p:cNvSpPr>
            <p:nvPr/>
          </p:nvSpPr>
          <p:spPr bwMode="auto">
            <a:xfrm>
              <a:off x="1942"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5" name="Line 89"/>
            <p:cNvSpPr>
              <a:spLocks noChangeShapeType="1"/>
            </p:cNvSpPr>
            <p:nvPr/>
          </p:nvSpPr>
          <p:spPr bwMode="auto">
            <a:xfrm>
              <a:off x="1788"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6" name="Line 90"/>
            <p:cNvSpPr>
              <a:spLocks noChangeShapeType="1"/>
            </p:cNvSpPr>
            <p:nvPr/>
          </p:nvSpPr>
          <p:spPr bwMode="auto">
            <a:xfrm>
              <a:off x="1633"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7" name="Line 91"/>
            <p:cNvSpPr>
              <a:spLocks noChangeShapeType="1"/>
            </p:cNvSpPr>
            <p:nvPr/>
          </p:nvSpPr>
          <p:spPr bwMode="auto">
            <a:xfrm>
              <a:off x="1479"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8" name="Line 92"/>
            <p:cNvSpPr>
              <a:spLocks noChangeShapeType="1"/>
            </p:cNvSpPr>
            <p:nvPr/>
          </p:nvSpPr>
          <p:spPr bwMode="auto">
            <a:xfrm>
              <a:off x="1324"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69" name="Line 93"/>
            <p:cNvSpPr>
              <a:spLocks noChangeShapeType="1"/>
            </p:cNvSpPr>
            <p:nvPr/>
          </p:nvSpPr>
          <p:spPr bwMode="auto">
            <a:xfrm>
              <a:off x="1170"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0" name="Line 94"/>
            <p:cNvSpPr>
              <a:spLocks noChangeShapeType="1"/>
            </p:cNvSpPr>
            <p:nvPr/>
          </p:nvSpPr>
          <p:spPr bwMode="auto">
            <a:xfrm>
              <a:off x="1015"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1" name="Line 95"/>
            <p:cNvSpPr>
              <a:spLocks noChangeShapeType="1"/>
            </p:cNvSpPr>
            <p:nvPr/>
          </p:nvSpPr>
          <p:spPr bwMode="auto">
            <a:xfrm>
              <a:off x="861" y="1048"/>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2" name="Text Box 96"/>
            <p:cNvSpPr txBox="1">
              <a:spLocks noChangeArrowheads="1"/>
            </p:cNvSpPr>
            <p:nvPr/>
          </p:nvSpPr>
          <p:spPr bwMode="auto">
            <a:xfrm>
              <a:off x="960" y="864"/>
              <a:ext cx="9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2" action="ppaction://hlinksldjump"/>
                </a:rPr>
                <a:t>condition c1</a:t>
              </a:r>
              <a:endParaRPr lang="en-US" altLang="zh-CN" sz="1800" b="1">
                <a:latin typeface="黑体" panose="02010609060101010101" pitchFamily="49" charset="-122"/>
                <a:ea typeface="黑体" panose="02010609060101010101" pitchFamily="49" charset="-122"/>
              </a:endParaRPr>
            </a:p>
          </p:txBody>
        </p:sp>
        <p:sp>
          <p:nvSpPr>
            <p:cNvPr id="127073" name="Line 97"/>
            <p:cNvSpPr>
              <a:spLocks noChangeShapeType="1"/>
            </p:cNvSpPr>
            <p:nvPr/>
          </p:nvSpPr>
          <p:spPr bwMode="auto">
            <a:xfrm flipH="1">
              <a:off x="353" y="1347"/>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4" name="Line 98"/>
            <p:cNvSpPr>
              <a:spLocks noChangeShapeType="1"/>
            </p:cNvSpPr>
            <p:nvPr/>
          </p:nvSpPr>
          <p:spPr bwMode="auto">
            <a:xfrm flipV="1">
              <a:off x="353" y="1123"/>
              <a:ext cx="0" cy="2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75" name="Line 99"/>
            <p:cNvSpPr>
              <a:spLocks noChangeShapeType="1"/>
            </p:cNvSpPr>
            <p:nvPr/>
          </p:nvSpPr>
          <p:spPr bwMode="auto">
            <a:xfrm>
              <a:off x="353" y="1123"/>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76" name="Line 100"/>
            <p:cNvSpPr>
              <a:spLocks noChangeShapeType="1"/>
            </p:cNvSpPr>
            <p:nvPr/>
          </p:nvSpPr>
          <p:spPr bwMode="auto">
            <a:xfrm>
              <a:off x="1942" y="1123"/>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77" name="Text Box 101"/>
            <p:cNvSpPr txBox="1">
              <a:spLocks noChangeArrowheads="1"/>
            </p:cNvSpPr>
            <p:nvPr/>
          </p:nvSpPr>
          <p:spPr bwMode="auto">
            <a:xfrm>
              <a:off x="986" y="1185"/>
              <a:ext cx="9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c1.wait</a:t>
              </a:r>
            </a:p>
          </p:txBody>
        </p:sp>
        <p:sp>
          <p:nvSpPr>
            <p:cNvPr id="127078" name="Text Box 102"/>
            <p:cNvSpPr txBox="1">
              <a:spLocks noChangeArrowheads="1"/>
            </p:cNvSpPr>
            <p:nvPr/>
          </p:nvSpPr>
          <p:spPr bwMode="auto">
            <a:xfrm>
              <a:off x="883" y="1422"/>
              <a:ext cx="90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a:t>
              </a:r>
              <a:r>
                <a:rPr lang="zh-CN" altLang="zh-CN" sz="1800" b="1">
                  <a:latin typeface="Times New Roman" panose="02020603050405020304" pitchFamily="18" charset="0"/>
                  <a:ea typeface="黑体" panose="02010609060101010101" pitchFamily="49" charset="-122"/>
                </a:rPr>
                <a:t>…</a:t>
              </a:r>
              <a:endParaRPr lang="zh-CN" altLang="zh-CN" sz="1800" b="1">
                <a:latin typeface="黑体" panose="02010609060101010101" pitchFamily="49" charset="-122"/>
                <a:ea typeface="黑体" panose="02010609060101010101" pitchFamily="49" charset="-122"/>
              </a:endParaRPr>
            </a:p>
            <a:p>
              <a:pPr algn="just" eaLnBrk="0" hangingPunct="0"/>
              <a:endParaRPr lang="zh-CN" altLang="zh-CN" sz="1800" b="1">
                <a:latin typeface="黑体" panose="02010609060101010101" pitchFamily="49" charset="-122"/>
                <a:ea typeface="黑体" panose="02010609060101010101" pitchFamily="49" charset="-122"/>
              </a:endParaRPr>
            </a:p>
          </p:txBody>
        </p:sp>
        <p:sp>
          <p:nvSpPr>
            <p:cNvPr id="127079" name="Line 103"/>
            <p:cNvSpPr>
              <a:spLocks noChangeShapeType="1"/>
            </p:cNvSpPr>
            <p:nvPr/>
          </p:nvSpPr>
          <p:spPr bwMode="auto">
            <a:xfrm>
              <a:off x="706" y="1974"/>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0" name="Line 104"/>
            <p:cNvSpPr>
              <a:spLocks noChangeShapeType="1"/>
            </p:cNvSpPr>
            <p:nvPr/>
          </p:nvSpPr>
          <p:spPr bwMode="auto">
            <a:xfrm>
              <a:off x="706" y="2124"/>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1" name="Line 105"/>
            <p:cNvSpPr>
              <a:spLocks noChangeShapeType="1"/>
            </p:cNvSpPr>
            <p:nvPr/>
          </p:nvSpPr>
          <p:spPr bwMode="auto">
            <a:xfrm>
              <a:off x="1942"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2" name="Line 106"/>
            <p:cNvSpPr>
              <a:spLocks noChangeShapeType="1"/>
            </p:cNvSpPr>
            <p:nvPr/>
          </p:nvSpPr>
          <p:spPr bwMode="auto">
            <a:xfrm>
              <a:off x="1788"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3" name="Line 107"/>
            <p:cNvSpPr>
              <a:spLocks noChangeShapeType="1"/>
            </p:cNvSpPr>
            <p:nvPr/>
          </p:nvSpPr>
          <p:spPr bwMode="auto">
            <a:xfrm>
              <a:off x="1633"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4" name="Line 108"/>
            <p:cNvSpPr>
              <a:spLocks noChangeShapeType="1"/>
            </p:cNvSpPr>
            <p:nvPr/>
          </p:nvSpPr>
          <p:spPr bwMode="auto">
            <a:xfrm>
              <a:off x="1479"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5" name="Line 109"/>
            <p:cNvSpPr>
              <a:spLocks noChangeShapeType="1"/>
            </p:cNvSpPr>
            <p:nvPr/>
          </p:nvSpPr>
          <p:spPr bwMode="auto">
            <a:xfrm>
              <a:off x="1324"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6" name="Line 110"/>
            <p:cNvSpPr>
              <a:spLocks noChangeShapeType="1"/>
            </p:cNvSpPr>
            <p:nvPr/>
          </p:nvSpPr>
          <p:spPr bwMode="auto">
            <a:xfrm>
              <a:off x="1170"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7" name="Line 111"/>
            <p:cNvSpPr>
              <a:spLocks noChangeShapeType="1"/>
            </p:cNvSpPr>
            <p:nvPr/>
          </p:nvSpPr>
          <p:spPr bwMode="auto">
            <a:xfrm>
              <a:off x="1015"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8" name="Line 112"/>
            <p:cNvSpPr>
              <a:spLocks noChangeShapeType="1"/>
            </p:cNvSpPr>
            <p:nvPr/>
          </p:nvSpPr>
          <p:spPr bwMode="auto">
            <a:xfrm>
              <a:off x="861" y="1974"/>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89" name="Text Box 113"/>
            <p:cNvSpPr txBox="1">
              <a:spLocks noChangeArrowheads="1"/>
            </p:cNvSpPr>
            <p:nvPr/>
          </p:nvSpPr>
          <p:spPr bwMode="auto">
            <a:xfrm>
              <a:off x="983" y="1777"/>
              <a:ext cx="90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3" action="ppaction://hlinksldjump"/>
                </a:rPr>
                <a:t>condition cn</a:t>
              </a:r>
              <a:endParaRPr lang="en-US" altLang="zh-CN" sz="1800" b="1">
                <a:latin typeface="黑体" panose="02010609060101010101" pitchFamily="49" charset="-122"/>
                <a:ea typeface="黑体" panose="02010609060101010101" pitchFamily="49" charset="-122"/>
              </a:endParaRPr>
            </a:p>
          </p:txBody>
        </p:sp>
        <p:sp>
          <p:nvSpPr>
            <p:cNvPr id="127090" name="Line 114"/>
            <p:cNvSpPr>
              <a:spLocks noChangeShapeType="1"/>
            </p:cNvSpPr>
            <p:nvPr/>
          </p:nvSpPr>
          <p:spPr bwMode="auto">
            <a:xfrm flipH="1">
              <a:off x="353" y="2273"/>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1" name="Line 115"/>
            <p:cNvSpPr>
              <a:spLocks noChangeShapeType="1"/>
            </p:cNvSpPr>
            <p:nvPr/>
          </p:nvSpPr>
          <p:spPr bwMode="auto">
            <a:xfrm flipV="1">
              <a:off x="353" y="2049"/>
              <a:ext cx="0" cy="2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2" name="Line 116"/>
            <p:cNvSpPr>
              <a:spLocks noChangeShapeType="1"/>
            </p:cNvSpPr>
            <p:nvPr/>
          </p:nvSpPr>
          <p:spPr bwMode="auto">
            <a:xfrm>
              <a:off x="353" y="2049"/>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93" name="Line 117"/>
            <p:cNvSpPr>
              <a:spLocks noChangeShapeType="1"/>
            </p:cNvSpPr>
            <p:nvPr/>
          </p:nvSpPr>
          <p:spPr bwMode="auto">
            <a:xfrm>
              <a:off x="1942" y="2049"/>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94" name="Text Box 118"/>
            <p:cNvSpPr txBox="1">
              <a:spLocks noChangeArrowheads="1"/>
            </p:cNvSpPr>
            <p:nvPr/>
          </p:nvSpPr>
          <p:spPr bwMode="auto">
            <a:xfrm>
              <a:off x="986" y="2113"/>
              <a:ext cx="90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cn.wait</a:t>
              </a:r>
            </a:p>
          </p:txBody>
        </p:sp>
        <p:sp>
          <p:nvSpPr>
            <p:cNvPr id="127095" name="Line 119"/>
            <p:cNvSpPr>
              <a:spLocks noChangeShapeType="1"/>
            </p:cNvSpPr>
            <p:nvPr/>
          </p:nvSpPr>
          <p:spPr bwMode="auto">
            <a:xfrm>
              <a:off x="706" y="2572"/>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6" name="Line 120"/>
            <p:cNvSpPr>
              <a:spLocks noChangeShapeType="1"/>
            </p:cNvSpPr>
            <p:nvPr/>
          </p:nvSpPr>
          <p:spPr bwMode="auto">
            <a:xfrm>
              <a:off x="706" y="2722"/>
              <a:ext cx="12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7" name="Line 121"/>
            <p:cNvSpPr>
              <a:spLocks noChangeShapeType="1"/>
            </p:cNvSpPr>
            <p:nvPr/>
          </p:nvSpPr>
          <p:spPr bwMode="auto">
            <a:xfrm>
              <a:off x="1942"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8" name="Line 122"/>
            <p:cNvSpPr>
              <a:spLocks noChangeShapeType="1"/>
            </p:cNvSpPr>
            <p:nvPr/>
          </p:nvSpPr>
          <p:spPr bwMode="auto">
            <a:xfrm>
              <a:off x="1788"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99" name="Line 123"/>
            <p:cNvSpPr>
              <a:spLocks noChangeShapeType="1"/>
            </p:cNvSpPr>
            <p:nvPr/>
          </p:nvSpPr>
          <p:spPr bwMode="auto">
            <a:xfrm>
              <a:off x="1633"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0" name="Line 124"/>
            <p:cNvSpPr>
              <a:spLocks noChangeShapeType="1"/>
            </p:cNvSpPr>
            <p:nvPr/>
          </p:nvSpPr>
          <p:spPr bwMode="auto">
            <a:xfrm>
              <a:off x="1479"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1" name="Line 125"/>
            <p:cNvSpPr>
              <a:spLocks noChangeShapeType="1"/>
            </p:cNvSpPr>
            <p:nvPr/>
          </p:nvSpPr>
          <p:spPr bwMode="auto">
            <a:xfrm>
              <a:off x="1324"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2" name="Line 126"/>
            <p:cNvSpPr>
              <a:spLocks noChangeShapeType="1"/>
            </p:cNvSpPr>
            <p:nvPr/>
          </p:nvSpPr>
          <p:spPr bwMode="auto">
            <a:xfrm>
              <a:off x="1170"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3" name="Line 127"/>
            <p:cNvSpPr>
              <a:spLocks noChangeShapeType="1"/>
            </p:cNvSpPr>
            <p:nvPr/>
          </p:nvSpPr>
          <p:spPr bwMode="auto">
            <a:xfrm>
              <a:off x="1015"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4" name="Line 128"/>
            <p:cNvSpPr>
              <a:spLocks noChangeShapeType="1"/>
            </p:cNvSpPr>
            <p:nvPr/>
          </p:nvSpPr>
          <p:spPr bwMode="auto">
            <a:xfrm>
              <a:off x="861" y="2572"/>
              <a:ext cx="0"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5" name="Text Box 129"/>
            <p:cNvSpPr txBox="1">
              <a:spLocks noChangeArrowheads="1"/>
            </p:cNvSpPr>
            <p:nvPr/>
          </p:nvSpPr>
          <p:spPr bwMode="auto">
            <a:xfrm>
              <a:off x="983" y="2400"/>
              <a:ext cx="9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800" b="1">
                  <a:latin typeface="黑体" panose="02010609060101010101" pitchFamily="49" charset="-122"/>
                  <a:ea typeface="黑体" panose="02010609060101010101" pitchFamily="49" charset="-122"/>
                  <a:hlinkClick r:id="rId4" action="ppaction://hlinksldjump"/>
                </a:rPr>
                <a:t>Urgent queue</a:t>
              </a:r>
              <a:endParaRPr lang="en-US" altLang="zh-CN" sz="1800" b="1">
                <a:latin typeface="黑体" panose="02010609060101010101" pitchFamily="49" charset="-122"/>
                <a:ea typeface="黑体" panose="02010609060101010101" pitchFamily="49" charset="-122"/>
              </a:endParaRPr>
            </a:p>
          </p:txBody>
        </p:sp>
        <p:sp>
          <p:nvSpPr>
            <p:cNvPr id="127106" name="Line 130"/>
            <p:cNvSpPr>
              <a:spLocks noChangeShapeType="1"/>
            </p:cNvSpPr>
            <p:nvPr/>
          </p:nvSpPr>
          <p:spPr bwMode="auto">
            <a:xfrm flipH="1">
              <a:off x="353" y="2872"/>
              <a:ext cx="22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7" name="Line 131"/>
            <p:cNvSpPr>
              <a:spLocks noChangeShapeType="1"/>
            </p:cNvSpPr>
            <p:nvPr/>
          </p:nvSpPr>
          <p:spPr bwMode="auto">
            <a:xfrm flipV="1">
              <a:off x="353" y="2647"/>
              <a:ext cx="0" cy="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08" name="Line 132"/>
            <p:cNvSpPr>
              <a:spLocks noChangeShapeType="1"/>
            </p:cNvSpPr>
            <p:nvPr/>
          </p:nvSpPr>
          <p:spPr bwMode="auto">
            <a:xfrm>
              <a:off x="353" y="2647"/>
              <a:ext cx="3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109" name="Line 133"/>
            <p:cNvSpPr>
              <a:spLocks noChangeShapeType="1"/>
            </p:cNvSpPr>
            <p:nvPr/>
          </p:nvSpPr>
          <p:spPr bwMode="auto">
            <a:xfrm>
              <a:off x="1942" y="2647"/>
              <a:ext cx="7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110" name="Text Box 134"/>
            <p:cNvSpPr txBox="1">
              <a:spLocks noChangeArrowheads="1"/>
            </p:cNvSpPr>
            <p:nvPr/>
          </p:nvSpPr>
          <p:spPr bwMode="auto">
            <a:xfrm>
              <a:off x="986" y="2688"/>
              <a:ext cx="9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1800" b="1">
                  <a:latin typeface="黑体" panose="02010609060101010101" pitchFamily="49" charset="-122"/>
                  <a:ea typeface="黑体" panose="02010609060101010101" pitchFamily="49" charset="-122"/>
                </a:rPr>
                <a:t>  ci.signal</a:t>
              </a:r>
            </a:p>
          </p:txBody>
        </p:sp>
        <p:sp>
          <p:nvSpPr>
            <p:cNvPr id="127111" name="Text Box 135"/>
            <p:cNvSpPr txBox="1">
              <a:spLocks noChangeArrowheads="1"/>
            </p:cNvSpPr>
            <p:nvPr/>
          </p:nvSpPr>
          <p:spPr bwMode="auto">
            <a:xfrm>
              <a:off x="3177" y="973"/>
              <a:ext cx="1765" cy="2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局部数据</a:t>
              </a:r>
            </a:p>
          </p:txBody>
        </p:sp>
        <p:sp>
          <p:nvSpPr>
            <p:cNvPr id="127112" name="Text Box 136"/>
            <p:cNvSpPr txBox="1">
              <a:spLocks noChangeArrowheads="1"/>
            </p:cNvSpPr>
            <p:nvPr/>
          </p:nvSpPr>
          <p:spPr bwMode="auto">
            <a:xfrm>
              <a:off x="3177" y="1273"/>
              <a:ext cx="1765" cy="22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条件变量</a:t>
              </a:r>
            </a:p>
          </p:txBody>
        </p:sp>
        <p:sp>
          <p:nvSpPr>
            <p:cNvPr id="127113" name="Text Box 137"/>
            <p:cNvSpPr txBox="1">
              <a:spLocks noChangeArrowheads="1"/>
            </p:cNvSpPr>
            <p:nvPr/>
          </p:nvSpPr>
          <p:spPr bwMode="auto">
            <a:xfrm>
              <a:off x="3177" y="1647"/>
              <a:ext cx="1765" cy="2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p>
              <a:pPr algn="ctr" eaLnBrk="0" hangingPunct="0"/>
              <a:r>
                <a:rPr lang="zh-CN" altLang="zh-CN" sz="1800" b="1">
                  <a:latin typeface="黑体" panose="02010609060101010101" pitchFamily="49" charset="-122"/>
                  <a:ea typeface="黑体" panose="02010609060101010101" pitchFamily="49" charset="-122"/>
                </a:rPr>
                <a:t>过程1</a:t>
              </a:r>
            </a:p>
          </p:txBody>
        </p:sp>
        <p:sp>
          <p:nvSpPr>
            <p:cNvPr id="127114" name="Text Box 138"/>
            <p:cNvSpPr txBox="1">
              <a:spLocks noChangeArrowheads="1"/>
            </p:cNvSpPr>
            <p:nvPr/>
          </p:nvSpPr>
          <p:spPr bwMode="auto">
            <a:xfrm>
              <a:off x="3177" y="2246"/>
              <a:ext cx="1765" cy="29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82800" bIns="82800"/>
            <a:lstStyle/>
            <a:p>
              <a:pPr algn="ctr" eaLnBrk="0" hangingPunct="0"/>
              <a:r>
                <a:rPr lang="zh-CN" altLang="zh-CN" sz="1800" b="1">
                  <a:latin typeface="黑体" panose="02010609060101010101" pitchFamily="49" charset="-122"/>
                  <a:ea typeface="黑体" panose="02010609060101010101" pitchFamily="49" charset="-122"/>
                </a:rPr>
                <a:t>过程n</a:t>
              </a:r>
            </a:p>
          </p:txBody>
        </p:sp>
        <p:sp>
          <p:nvSpPr>
            <p:cNvPr id="127115" name="Text Box 139"/>
            <p:cNvSpPr txBox="1">
              <a:spLocks noChangeArrowheads="1"/>
            </p:cNvSpPr>
            <p:nvPr/>
          </p:nvSpPr>
          <p:spPr bwMode="auto">
            <a:xfrm>
              <a:off x="3160" y="3069"/>
              <a:ext cx="90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出口</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116" name="Text Box 140"/>
            <p:cNvSpPr txBox="1">
              <a:spLocks noChangeArrowheads="1"/>
            </p:cNvSpPr>
            <p:nvPr/>
          </p:nvSpPr>
          <p:spPr bwMode="auto">
            <a:xfrm>
              <a:off x="3177" y="2695"/>
              <a:ext cx="1765" cy="2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zh-CN" sz="1800" b="1">
                  <a:latin typeface="黑体" panose="02010609060101010101" pitchFamily="49" charset="-122"/>
                  <a:ea typeface="黑体" panose="02010609060101010101" pitchFamily="49" charset="-122"/>
                </a:rPr>
                <a:t>变量初始化代码</a:t>
              </a:r>
            </a:p>
          </p:txBody>
        </p:sp>
        <p:sp>
          <p:nvSpPr>
            <p:cNvPr id="127117" name="Line 141"/>
            <p:cNvSpPr>
              <a:spLocks noChangeShapeType="1"/>
            </p:cNvSpPr>
            <p:nvPr/>
          </p:nvSpPr>
          <p:spPr bwMode="auto">
            <a:xfrm>
              <a:off x="4060" y="2994"/>
              <a:ext cx="0" cy="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118" name="Text Box 142"/>
            <p:cNvSpPr txBox="1">
              <a:spLocks noChangeArrowheads="1"/>
            </p:cNvSpPr>
            <p:nvPr/>
          </p:nvSpPr>
          <p:spPr bwMode="auto">
            <a:xfrm>
              <a:off x="4413" y="528"/>
              <a:ext cx="9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hlinkClick r:id="rId5" action="ppaction://hlinksldjump"/>
                </a:rPr>
                <a:t>入口</a:t>
              </a:r>
              <a:endParaRPr lang="zh-CN" altLang="zh-CN" sz="1800" b="1">
                <a:latin typeface="黑体" panose="02010609060101010101" pitchFamily="49" charset="-122"/>
                <a:ea typeface="黑体" panose="02010609060101010101" pitchFamily="49" charset="-122"/>
              </a:endParaRP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119" name="Text Box 143"/>
            <p:cNvSpPr txBox="1">
              <a:spLocks noChangeArrowheads="1"/>
            </p:cNvSpPr>
            <p:nvPr/>
          </p:nvSpPr>
          <p:spPr bwMode="auto">
            <a:xfrm>
              <a:off x="2471" y="768"/>
              <a:ext cx="90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管程</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120" name="Line 144"/>
            <p:cNvSpPr>
              <a:spLocks noChangeShapeType="1"/>
            </p:cNvSpPr>
            <p:nvPr/>
          </p:nvSpPr>
          <p:spPr bwMode="auto">
            <a:xfrm>
              <a:off x="3883" y="150"/>
              <a:ext cx="0" cy="5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1" name="Line 145"/>
            <p:cNvSpPr>
              <a:spLocks noChangeShapeType="1"/>
            </p:cNvSpPr>
            <p:nvPr/>
          </p:nvSpPr>
          <p:spPr bwMode="auto">
            <a:xfrm>
              <a:off x="4236" y="150"/>
              <a:ext cx="0" cy="5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2" name="Line 146"/>
            <p:cNvSpPr>
              <a:spLocks noChangeShapeType="1"/>
            </p:cNvSpPr>
            <p:nvPr/>
          </p:nvSpPr>
          <p:spPr bwMode="auto">
            <a:xfrm>
              <a:off x="3883" y="674"/>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3" name="Line 147"/>
            <p:cNvSpPr>
              <a:spLocks noChangeShapeType="1"/>
            </p:cNvSpPr>
            <p:nvPr/>
          </p:nvSpPr>
          <p:spPr bwMode="auto">
            <a:xfrm>
              <a:off x="3883" y="616"/>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4" name="Line 148"/>
            <p:cNvSpPr>
              <a:spLocks noChangeShapeType="1"/>
            </p:cNvSpPr>
            <p:nvPr/>
          </p:nvSpPr>
          <p:spPr bwMode="auto">
            <a:xfrm>
              <a:off x="3883" y="558"/>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5" name="Line 149"/>
            <p:cNvSpPr>
              <a:spLocks noChangeShapeType="1"/>
            </p:cNvSpPr>
            <p:nvPr/>
          </p:nvSpPr>
          <p:spPr bwMode="auto">
            <a:xfrm>
              <a:off x="3883" y="499"/>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6" name="Line 150"/>
            <p:cNvSpPr>
              <a:spLocks noChangeShapeType="1"/>
            </p:cNvSpPr>
            <p:nvPr/>
          </p:nvSpPr>
          <p:spPr bwMode="auto">
            <a:xfrm>
              <a:off x="3883" y="441"/>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7" name="Line 151"/>
            <p:cNvSpPr>
              <a:spLocks noChangeShapeType="1"/>
            </p:cNvSpPr>
            <p:nvPr/>
          </p:nvSpPr>
          <p:spPr bwMode="auto">
            <a:xfrm>
              <a:off x="3883" y="383"/>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8" name="Line 152"/>
            <p:cNvSpPr>
              <a:spLocks noChangeShapeType="1"/>
            </p:cNvSpPr>
            <p:nvPr/>
          </p:nvSpPr>
          <p:spPr bwMode="auto">
            <a:xfrm>
              <a:off x="3883" y="325"/>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29" name="Line 153"/>
            <p:cNvSpPr>
              <a:spLocks noChangeShapeType="1"/>
            </p:cNvSpPr>
            <p:nvPr/>
          </p:nvSpPr>
          <p:spPr bwMode="auto">
            <a:xfrm>
              <a:off x="3883" y="266"/>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30" name="Line 154"/>
            <p:cNvSpPr>
              <a:spLocks noChangeShapeType="1"/>
            </p:cNvSpPr>
            <p:nvPr/>
          </p:nvSpPr>
          <p:spPr bwMode="auto">
            <a:xfrm>
              <a:off x="3883" y="208"/>
              <a:ext cx="3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131" name="Line 155"/>
            <p:cNvSpPr>
              <a:spLocks noChangeShapeType="1"/>
            </p:cNvSpPr>
            <p:nvPr/>
          </p:nvSpPr>
          <p:spPr bwMode="auto">
            <a:xfrm>
              <a:off x="4060" y="674"/>
              <a:ext cx="0" cy="2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132" name="Line 156"/>
            <p:cNvSpPr>
              <a:spLocks noChangeShapeType="1"/>
            </p:cNvSpPr>
            <p:nvPr/>
          </p:nvSpPr>
          <p:spPr bwMode="auto">
            <a:xfrm>
              <a:off x="4060" y="0"/>
              <a:ext cx="0" cy="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133" name="Text Box 157"/>
            <p:cNvSpPr txBox="1">
              <a:spLocks noChangeArrowheads="1"/>
            </p:cNvSpPr>
            <p:nvPr/>
          </p:nvSpPr>
          <p:spPr bwMode="auto">
            <a:xfrm>
              <a:off x="4413" y="48"/>
              <a:ext cx="88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等待调用</a:t>
              </a:r>
            </a:p>
            <a:p>
              <a:pPr algn="ctr" eaLnBrk="0" hangingPunct="0"/>
              <a:r>
                <a:rPr lang="zh-CN" altLang="zh-CN" sz="1800" b="1">
                  <a:latin typeface="黑体" panose="02010609060101010101" pitchFamily="49" charset="-122"/>
                  <a:ea typeface="黑体" panose="02010609060101010101" pitchFamily="49" charset="-122"/>
                </a:rPr>
                <a:t>进程队列</a:t>
              </a:r>
            </a:p>
            <a:p>
              <a:pPr algn="ctr" eaLnBrk="0" hangingPunct="0"/>
              <a:endParaRPr lang="zh-CN" altLang="zh-CN" sz="1800" b="1">
                <a:latin typeface="黑体" panose="02010609060101010101" pitchFamily="49" charset="-122"/>
                <a:ea typeface="黑体" panose="02010609060101010101" pitchFamily="49" charset="-122"/>
              </a:endParaRPr>
            </a:p>
          </p:txBody>
        </p:sp>
        <p:sp>
          <p:nvSpPr>
            <p:cNvPr id="127134" name="Text Box 158"/>
            <p:cNvSpPr txBox="1">
              <a:spLocks noChangeArrowheads="1"/>
            </p:cNvSpPr>
            <p:nvPr/>
          </p:nvSpPr>
          <p:spPr bwMode="auto">
            <a:xfrm>
              <a:off x="0" y="528"/>
              <a:ext cx="158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800" b="1">
                  <a:latin typeface="黑体" panose="02010609060101010101" pitchFamily="49" charset="-122"/>
                  <a:ea typeface="黑体" panose="02010609060101010101" pitchFamily="49" charset="-122"/>
                </a:rPr>
                <a:t>管程等待区域</a:t>
              </a:r>
            </a:p>
            <a:p>
              <a:pPr algn="ctr" eaLnBrk="0" hangingPunct="0"/>
              <a:endParaRPr lang="zh-CN" altLang="zh-CN" sz="1800" b="1">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7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入口等待队列</a:t>
            </a:r>
          </a:p>
        </p:txBody>
      </p:sp>
      <p:sp>
        <p:nvSpPr>
          <p:cNvPr id="128003" name="Rectangle 3"/>
          <p:cNvSpPr>
            <a:spLocks noGrp="1" noChangeArrowheads="1"/>
          </p:cNvSpPr>
          <p:nvPr>
            <p:ph type="body" idx="1"/>
          </p:nvPr>
        </p:nvSpPr>
        <p:spPr/>
        <p:txBody>
          <a:bodyPr/>
          <a:lstStyle/>
          <a:p>
            <a:r>
              <a:rPr lang="zh-CN" altLang="en-US"/>
              <a:t>因为管程是互斥进入的，所以当一个进程试图进入一个巳被占用的管程时它应当在管程的入口处等待，因而在管程的入口处应当有一个进程等待队列，称作</a:t>
            </a:r>
            <a:r>
              <a:rPr lang="zh-CN" altLang="en-US">
                <a:solidFill>
                  <a:srgbClr val="800000"/>
                </a:solidFill>
              </a:rPr>
              <a:t>入口等待队列</a:t>
            </a:r>
            <a:r>
              <a:rPr lang="zh-CN" altLang="en-US"/>
              <a:t>。</a:t>
            </a:r>
          </a:p>
          <a:p>
            <a:endParaRPr lang="zh-CN" alt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条件变量</a:t>
            </a:r>
          </a:p>
        </p:txBody>
      </p:sp>
      <p:sp>
        <p:nvSpPr>
          <p:cNvPr id="129027" name="Rectangle 3"/>
          <p:cNvSpPr>
            <a:spLocks noGrp="1" noChangeArrowheads="1"/>
          </p:cNvSpPr>
          <p:nvPr>
            <p:ph type="body" idx="1"/>
          </p:nvPr>
        </p:nvSpPr>
        <p:spPr>
          <a:xfrm>
            <a:off x="468313" y="1484313"/>
            <a:ext cx="8229600" cy="3598862"/>
          </a:xfrm>
        </p:spPr>
        <p:txBody>
          <a:bodyPr/>
          <a:lstStyle/>
          <a:p>
            <a:r>
              <a:rPr lang="zh-CN" altLang="zh-CN" sz="2800"/>
              <a:t>由于管程通常是用于管理资源的，因而在</a:t>
            </a:r>
            <a:r>
              <a:rPr lang="zh-CN" altLang="zh-CN" sz="2800">
                <a:solidFill>
                  <a:srgbClr val="800000"/>
                </a:solidFill>
              </a:rPr>
              <a:t>管程内部</a:t>
            </a:r>
            <a:r>
              <a:rPr lang="zh-CN" altLang="zh-CN" sz="2800"/>
              <a:t>，应当存在某种</a:t>
            </a:r>
            <a:r>
              <a:rPr lang="zh-CN" altLang="zh-CN" sz="2800">
                <a:solidFill>
                  <a:srgbClr val="800000"/>
                </a:solidFill>
              </a:rPr>
              <a:t>等待机制</a:t>
            </a:r>
            <a:r>
              <a:rPr lang="zh-CN" altLang="zh-CN" sz="2800"/>
              <a:t>。当进入管程的进程因资源被占用等原因不能继续运行时使其等待。为此在管程内部可以说明和使用一种特殊类型的变量</a:t>
            </a:r>
            <a:r>
              <a:rPr lang="en-US" altLang="zh-CN" sz="2800">
                <a:latin typeface="宋体" panose="02010600030101010101" pitchFamily="2" charset="-122"/>
              </a:rPr>
              <a:t>——</a:t>
            </a:r>
            <a:r>
              <a:rPr lang="zh-CN" altLang="zh-CN" sz="2800">
                <a:solidFill>
                  <a:srgbClr val="800000"/>
                </a:solidFill>
              </a:rPr>
              <a:t>条件变量。每个表示一种等待原因，对应一个等待队列（条件队列）</a:t>
            </a:r>
            <a:r>
              <a:rPr lang="zh-CN" altLang="zh-CN" sz="2800"/>
              <a:t>。</a:t>
            </a:r>
          </a:p>
        </p:txBody>
      </p:sp>
      <p:sp>
        <p:nvSpPr>
          <p:cNvPr id="129028" name="Rectangle 4"/>
          <p:cNvSpPr>
            <a:spLocks noChangeArrowheads="1"/>
          </p:cNvSpPr>
          <p:nvPr/>
        </p:nvSpPr>
        <p:spPr bwMode="auto">
          <a:xfrm>
            <a:off x="755650" y="4221163"/>
            <a:ext cx="799306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30000"/>
              </a:spcBef>
            </a:pPr>
            <a:r>
              <a:rPr lang="zh-CN" altLang="zh-CN">
                <a:latin typeface="楷体_GB2312" pitchFamily="1" charset="-122"/>
                <a:ea typeface="楷体_GB2312" pitchFamily="1" charset="-122"/>
              </a:rPr>
              <a:t>当一个进程通过调用管程的外部函数而进入管程之后，因为某种原因而无法运行时，就在相应的条件变量上等待。</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条件变量（续）</a:t>
            </a:r>
          </a:p>
        </p:txBody>
      </p:sp>
      <p:sp>
        <p:nvSpPr>
          <p:cNvPr id="131075" name="Rectangle 3"/>
          <p:cNvSpPr>
            <a:spLocks noGrp="1" noChangeArrowheads="1"/>
          </p:cNvSpPr>
          <p:nvPr>
            <p:ph type="body" idx="1"/>
          </p:nvPr>
        </p:nvSpPr>
        <p:spPr>
          <a:xfrm>
            <a:off x="457200" y="1524000"/>
            <a:ext cx="8497888" cy="4535488"/>
          </a:xfrm>
        </p:spPr>
        <p:txBody>
          <a:bodyPr/>
          <a:lstStyle/>
          <a:p>
            <a:pPr algn="just"/>
            <a:r>
              <a:rPr lang="zh-CN" altLang="en-US"/>
              <a:t>条件变量用于区别各种不同的等待原因。   其说明形式为：</a:t>
            </a:r>
            <a:r>
              <a:rPr lang="zh-CN" altLang="en-US">
                <a:cs typeface="Times New Roman" panose="02020603050405020304" pitchFamily="18" charset="0"/>
              </a:rPr>
              <a:t> </a:t>
            </a:r>
            <a:r>
              <a:rPr lang="en-US" altLang="zh-CN">
                <a:solidFill>
                  <a:srgbClr val="800000"/>
                </a:solidFill>
                <a:cs typeface="Times New Roman" panose="02020603050405020304" pitchFamily="18" charset="0"/>
              </a:rPr>
              <a:t>condition  x</a:t>
            </a:r>
            <a:r>
              <a:rPr lang="zh-CN" altLang="en-US">
                <a:solidFill>
                  <a:srgbClr val="800000"/>
                </a:solidFill>
              </a:rPr>
              <a:t>；</a:t>
            </a:r>
          </a:p>
          <a:p>
            <a:pPr algn="just"/>
            <a:r>
              <a:rPr lang="zh-CN" altLang="en-US"/>
              <a:t>还应设置在条件变量上进行操作的两个同步原语</a:t>
            </a:r>
            <a:r>
              <a:rPr lang="en-US" altLang="zh-CN">
                <a:cs typeface="Times New Roman" panose="02020603050405020304" pitchFamily="18" charset="0"/>
              </a:rPr>
              <a:t>wait</a:t>
            </a:r>
            <a:r>
              <a:rPr lang="zh-CN" altLang="en-US"/>
              <a:t>和</a:t>
            </a:r>
            <a:r>
              <a:rPr lang="en-US" altLang="zh-CN">
                <a:cs typeface="Times New Roman" panose="02020603050405020304" pitchFamily="18" charset="0"/>
              </a:rPr>
              <a:t>signal</a:t>
            </a:r>
            <a:r>
              <a:rPr lang="zh-CN" altLang="en-US"/>
              <a:t>。使用方式为：</a:t>
            </a:r>
            <a:r>
              <a:rPr lang="en-US" altLang="zh-CN">
                <a:solidFill>
                  <a:srgbClr val="800000"/>
                </a:solidFill>
              </a:rPr>
              <a:t>x.wait</a:t>
            </a:r>
            <a:r>
              <a:rPr lang="zh-CN" altLang="en-US">
                <a:solidFill>
                  <a:srgbClr val="800000"/>
                </a:solidFill>
              </a:rPr>
              <a:t>，</a:t>
            </a:r>
            <a:r>
              <a:rPr lang="en-US" altLang="zh-CN">
                <a:solidFill>
                  <a:srgbClr val="800000"/>
                </a:solidFill>
              </a:rPr>
              <a:t>x.signal</a:t>
            </a:r>
            <a:r>
              <a:rPr lang="zh-CN" altLang="en-US">
                <a:solidFill>
                  <a:srgbClr val="800000"/>
                </a:solidFill>
              </a:rPr>
              <a:t>。</a:t>
            </a:r>
          </a:p>
          <a:p>
            <a:pPr lvl="1" algn="just"/>
            <a:r>
              <a:rPr lang="en-US" altLang="zh-CN">
                <a:solidFill>
                  <a:srgbClr val="800000"/>
                </a:solidFill>
                <a:cs typeface="Times New Roman" panose="02020603050405020304" pitchFamily="18" charset="0"/>
              </a:rPr>
              <a:t>x.wait </a:t>
            </a:r>
            <a:r>
              <a:rPr lang="zh-CN" altLang="en-US">
                <a:solidFill>
                  <a:srgbClr val="800000"/>
                </a:solidFill>
              </a:rPr>
              <a:t>使调用进程等待，并将它排在</a:t>
            </a:r>
            <a:r>
              <a:rPr lang="en-US" altLang="zh-CN">
                <a:solidFill>
                  <a:srgbClr val="800000"/>
                </a:solidFill>
              </a:rPr>
              <a:t>x</a:t>
            </a:r>
            <a:r>
              <a:rPr lang="zh-CN" altLang="en-US">
                <a:solidFill>
                  <a:srgbClr val="800000"/>
                </a:solidFill>
              </a:rPr>
              <a:t>的队列上；</a:t>
            </a:r>
          </a:p>
          <a:p>
            <a:pPr lvl="1" algn="just"/>
            <a:r>
              <a:rPr lang="en-US" altLang="zh-CN">
                <a:solidFill>
                  <a:srgbClr val="800000"/>
                </a:solidFill>
              </a:rPr>
              <a:t>x.</a:t>
            </a:r>
            <a:r>
              <a:rPr lang="en-US" altLang="zh-CN">
                <a:solidFill>
                  <a:srgbClr val="800000"/>
                </a:solidFill>
                <a:cs typeface="Times New Roman" panose="02020603050405020304" pitchFamily="18" charset="0"/>
              </a:rPr>
              <a:t>signal </a:t>
            </a:r>
            <a:r>
              <a:rPr lang="zh-CN" altLang="en-US">
                <a:solidFill>
                  <a:srgbClr val="800000"/>
                </a:solidFill>
              </a:rPr>
              <a:t>将</a:t>
            </a:r>
            <a:r>
              <a:rPr lang="en-US" altLang="zh-CN">
                <a:solidFill>
                  <a:srgbClr val="800000"/>
                </a:solidFill>
              </a:rPr>
              <a:t>x</a:t>
            </a:r>
            <a:r>
              <a:rPr lang="zh-CN" altLang="en-US">
                <a:solidFill>
                  <a:srgbClr val="800000"/>
                </a:solidFill>
              </a:rPr>
              <a:t>队列的队首进程唤醒（如果</a:t>
            </a:r>
            <a:r>
              <a:rPr lang="en-US" altLang="zh-CN">
                <a:solidFill>
                  <a:srgbClr val="800000"/>
                </a:solidFill>
              </a:rPr>
              <a:t>x</a:t>
            </a:r>
            <a:r>
              <a:rPr lang="zh-CN" altLang="en-US">
                <a:solidFill>
                  <a:srgbClr val="800000"/>
                </a:solidFill>
              </a:rPr>
              <a:t>队列为空，相当于空操作，调用进程继续）。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ox(in)">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box(in)">
                                      <p:cBhvr>
                                        <p:cTn id="12" dur="500"/>
                                        <p:tgtEl>
                                          <p:spTgt spid="13107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animEffect transition="in" filter="box(in)">
                                      <p:cBhvr>
                                        <p:cTn id="15" dur="500"/>
                                        <p:tgtEl>
                                          <p:spTgt spid="13107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1075">
                                            <p:txEl>
                                              <p:pRg st="3" end="3"/>
                                            </p:txEl>
                                          </p:spTgt>
                                        </p:tgtEl>
                                        <p:attrNameLst>
                                          <p:attrName>style.visibility</p:attrName>
                                        </p:attrNameLst>
                                      </p:cBhvr>
                                      <p:to>
                                        <p:strVal val="visible"/>
                                      </p:to>
                                    </p:set>
                                    <p:animEffect transition="in" filter="box(in)">
                                      <p:cBhvr>
                                        <p:cTn id="18" dur="5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t>问题－多个进程出现在管程中</a:t>
            </a:r>
          </a:p>
        </p:txBody>
      </p:sp>
      <p:sp>
        <p:nvSpPr>
          <p:cNvPr id="132099" name="Rectangle 3"/>
          <p:cNvSpPr>
            <a:spLocks noGrp="1" noChangeArrowheads="1"/>
          </p:cNvSpPr>
          <p:nvPr>
            <p:ph type="body" idx="1"/>
          </p:nvPr>
        </p:nvSpPr>
        <p:spPr>
          <a:xfrm>
            <a:off x="381000" y="1476375"/>
            <a:ext cx="8523288" cy="4848225"/>
          </a:xfrm>
        </p:spPr>
        <p:txBody>
          <a:bodyPr/>
          <a:lstStyle/>
          <a:p>
            <a:r>
              <a:rPr lang="zh-CN" altLang="zh-CN" sz="2800"/>
              <a:t>当一个进入管程的进程执行等待操作时，它应当释放管程的互斥权</a:t>
            </a:r>
            <a:r>
              <a:rPr lang="zh-CN" altLang="zh-CN" sz="2800">
                <a:solidFill>
                  <a:srgbClr val="800000"/>
                </a:solidFill>
              </a:rPr>
              <a:t>（允许入口等待队列上的一个进程进入） ；</a:t>
            </a:r>
          </a:p>
          <a:p>
            <a:r>
              <a:rPr lang="zh-CN" altLang="zh-CN" sz="2800"/>
              <a:t>当进入管程的进程执行唤醒操作时（如Ｐ唤醒Ｑ），管程中便存在两个同时处于活动状态的进程。处理方法有三种：</a:t>
            </a:r>
          </a:p>
          <a:p>
            <a:pPr lvl="1"/>
            <a:r>
              <a:rPr lang="zh-CN" altLang="zh-CN" sz="2400"/>
              <a:t>Ｐ等待Ｑ继续，直到Ｑ退出或等待 （Hoare采用）</a:t>
            </a:r>
          </a:p>
          <a:p>
            <a:pPr lvl="1"/>
            <a:r>
              <a:rPr lang="zh-CN" altLang="zh-CN" sz="2400"/>
              <a:t>Ｑ等待Ｐ继续，直到Ｐ退出或等待</a:t>
            </a:r>
          </a:p>
          <a:p>
            <a:pPr lvl="1"/>
            <a:r>
              <a:rPr lang="zh-CN" altLang="zh-CN" sz="2400"/>
              <a:t>规定管程中的过程所执行的唤醒操作是过程体的最后一个操作 （Hansen采用）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ox(in)">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ox(in)">
                                      <p:cBhvr>
                                        <p:cTn id="12" dur="500"/>
                                        <p:tgtEl>
                                          <p:spTgt spid="132099">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animEffect transition="in" filter="box(in)">
                                      <p:cBhvr>
                                        <p:cTn id="15" dur="500"/>
                                        <p:tgtEl>
                                          <p:spTgt spid="132099">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2099">
                                            <p:txEl>
                                              <p:pRg st="3" end="3"/>
                                            </p:txEl>
                                          </p:spTgt>
                                        </p:tgtEl>
                                        <p:attrNameLst>
                                          <p:attrName>style.visibility</p:attrName>
                                        </p:attrNameLst>
                                      </p:cBhvr>
                                      <p:to>
                                        <p:strVal val="visible"/>
                                      </p:to>
                                    </p:set>
                                    <p:animEffect transition="in" filter="box(in)">
                                      <p:cBhvr>
                                        <p:cTn id="18" dur="500"/>
                                        <p:tgtEl>
                                          <p:spTgt spid="132099">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2099">
                                            <p:txEl>
                                              <p:pRg st="4" end="4"/>
                                            </p:txEl>
                                          </p:spTgt>
                                        </p:tgtEl>
                                        <p:attrNameLst>
                                          <p:attrName>style.visibility</p:attrName>
                                        </p:attrNameLst>
                                      </p:cBhvr>
                                      <p:to>
                                        <p:strVal val="visible"/>
                                      </p:to>
                                    </p:set>
                                    <p:animEffect transition="in" filter="box(in)">
                                      <p:cBhvr>
                                        <p:cTn id="21" dur="500"/>
                                        <p:tgtEl>
                                          <p:spTgt spid="13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t>问题（续）</a:t>
            </a:r>
          </a:p>
        </p:txBody>
      </p:sp>
      <p:sp>
        <p:nvSpPr>
          <p:cNvPr id="133123" name="Rectangle 3"/>
          <p:cNvSpPr>
            <a:spLocks noGrp="1" noChangeArrowheads="1"/>
          </p:cNvSpPr>
          <p:nvPr>
            <p:ph type="body" idx="1"/>
          </p:nvPr>
        </p:nvSpPr>
        <p:spPr/>
        <p:txBody>
          <a:bodyPr/>
          <a:lstStyle/>
          <a:p>
            <a:r>
              <a:rPr lang="zh-CN" altLang="en-US"/>
              <a:t>按照</a:t>
            </a:r>
            <a:r>
              <a:rPr lang="en-US" altLang="zh-CN"/>
              <a:t>Hoare</a:t>
            </a:r>
            <a:r>
              <a:rPr lang="zh-CN" altLang="en-US"/>
              <a:t>的方法，如果进程Ｐ唤醒进程Ｑ，则Ｐ等待Ｑ继续，如果进程Ｑ在执行又唤醒进程Ｒ，则Ｑ等待Ｒ继续，</a:t>
            </a:r>
            <a:r>
              <a:rPr lang="en-US" altLang="zh-CN">
                <a:latin typeface="宋体" panose="02010600030101010101" pitchFamily="2" charset="-122"/>
              </a:rPr>
              <a:t>……</a:t>
            </a:r>
            <a:r>
              <a:rPr lang="zh-CN" altLang="en-US"/>
              <a:t>，如此，在管程内部，由于执行唤醒操作，可能会出现多个等待进程。</a:t>
            </a:r>
          </a:p>
          <a:p>
            <a:r>
              <a:rPr lang="zh-CN" altLang="en-US"/>
              <a:t>因而还需要有一个进程等待队列，这个等待队列被称为</a:t>
            </a:r>
            <a:r>
              <a:rPr lang="zh-CN" altLang="en-US">
                <a:solidFill>
                  <a:srgbClr val="800000"/>
                </a:solidFill>
              </a:rPr>
              <a:t>紧急等待队列</a:t>
            </a:r>
            <a:r>
              <a:rPr lang="zh-CN" altLang="en-US"/>
              <a:t>。它的优先级应当高于入口等待队列的优先级。</a:t>
            </a:r>
          </a:p>
          <a:p>
            <a:endParaRPr lang="zh-CN" altLang="en-US"/>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问题（续）</a:t>
            </a:r>
          </a:p>
        </p:txBody>
      </p:sp>
      <p:sp>
        <p:nvSpPr>
          <p:cNvPr id="134147" name="Rectangle 3"/>
          <p:cNvSpPr>
            <a:spLocks noGrp="1" noChangeArrowheads="1"/>
          </p:cNvSpPr>
          <p:nvPr>
            <p:ph type="body" idx="1"/>
          </p:nvPr>
        </p:nvSpPr>
        <p:spPr/>
        <p:txBody>
          <a:bodyPr/>
          <a:lstStyle/>
          <a:p>
            <a:r>
              <a:rPr lang="en-US" altLang="zh-CN"/>
              <a:t>x.wait</a:t>
            </a:r>
            <a:r>
              <a:rPr lang="zh-CN" altLang="en-US"/>
              <a:t>：如果紧急等待队列非空，则唤醒第一个等待者，否则释放管程的互斥权；执行此操作的进程将自己阻塞在</a:t>
            </a:r>
            <a:r>
              <a:rPr lang="en-US" altLang="zh-CN"/>
              <a:t>x</a:t>
            </a:r>
            <a:r>
              <a:rPr lang="zh-CN" altLang="en-US"/>
              <a:t>队列中。</a:t>
            </a:r>
          </a:p>
          <a:p>
            <a:pPr>
              <a:buFont typeface="Wingdings 3" panose="05040102010807070707" pitchFamily="18" charset="2"/>
              <a:buNone/>
            </a:pPr>
            <a:r>
              <a:rPr lang="zh-CN" altLang="en-US"/>
              <a:t>   </a:t>
            </a:r>
          </a:p>
          <a:p>
            <a:r>
              <a:rPr lang="en-US" altLang="zh-CN"/>
              <a:t>x.signal</a:t>
            </a:r>
            <a:r>
              <a:rPr lang="zh-CN" altLang="en-US"/>
              <a:t>：如果</a:t>
            </a:r>
            <a:r>
              <a:rPr lang="en-US" altLang="zh-CN"/>
              <a:t>x</a:t>
            </a:r>
            <a:r>
              <a:rPr lang="zh-CN" altLang="en-US"/>
              <a:t>队列为空，则相当于空操作，执行此操作的进程继续；否则唤醒</a:t>
            </a:r>
            <a:r>
              <a:rPr lang="en-US" altLang="zh-CN"/>
              <a:t>x</a:t>
            </a:r>
            <a:r>
              <a:rPr lang="zh-CN" altLang="en-US"/>
              <a:t>队列的第一个等待者，执行此操作的进程排入紧急等待队列的尾部。</a:t>
            </a:r>
          </a:p>
          <a:p>
            <a:endParaRPr lang="zh-CN" altLang="en-US"/>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zh-CN"/>
              <a:t>用管程解决生产者</a:t>
            </a:r>
            <a:r>
              <a:rPr lang="en-US" altLang="zh-CN"/>
              <a:t>-</a:t>
            </a:r>
            <a:r>
              <a:rPr lang="zh-CN" altLang="zh-CN"/>
              <a:t>消费者问题</a:t>
            </a:r>
          </a:p>
        </p:txBody>
      </p:sp>
      <p:sp>
        <p:nvSpPr>
          <p:cNvPr id="135171" name="Rectangle 3"/>
          <p:cNvSpPr>
            <a:spLocks noGrp="1" noChangeArrowheads="1"/>
          </p:cNvSpPr>
          <p:nvPr>
            <p:ph type="body" idx="1"/>
          </p:nvPr>
        </p:nvSpPr>
        <p:spPr>
          <a:xfrm>
            <a:off x="341313" y="1447800"/>
            <a:ext cx="8497887" cy="4419600"/>
          </a:xfrm>
        </p:spPr>
        <p:txBody>
          <a:bodyPr/>
          <a:lstStyle/>
          <a:p>
            <a:r>
              <a:rPr lang="zh-CN" altLang="zh-CN" sz="2800"/>
              <a:t>建立一个管程并命名为</a:t>
            </a:r>
            <a:r>
              <a:rPr lang="zh-CN" altLang="zh-CN" sz="2800">
                <a:solidFill>
                  <a:srgbClr val="800000"/>
                </a:solidFill>
              </a:rPr>
              <a:t>PC</a:t>
            </a:r>
            <a:r>
              <a:rPr lang="zh-CN" altLang="zh-CN" sz="2800"/>
              <a:t>，其中包括两个函数：</a:t>
            </a:r>
            <a:r>
              <a:rPr lang="zh-CN" altLang="zh-CN" sz="2800">
                <a:solidFill>
                  <a:srgbClr val="800000"/>
                </a:solidFill>
              </a:rPr>
              <a:t>put</a:t>
            </a:r>
            <a:r>
              <a:rPr lang="zh-CN" altLang="zh-CN" sz="2800"/>
              <a:t>将产品放入缓冲池中；</a:t>
            </a:r>
            <a:r>
              <a:rPr lang="zh-CN" altLang="zh-CN" sz="2800">
                <a:solidFill>
                  <a:srgbClr val="800000"/>
                </a:solidFill>
              </a:rPr>
              <a:t>get</a:t>
            </a:r>
            <a:r>
              <a:rPr lang="zh-CN" altLang="zh-CN" sz="2800"/>
              <a:t>从缓冲池中取出产品。</a:t>
            </a:r>
          </a:p>
          <a:p>
            <a:r>
              <a:rPr lang="zh-CN" altLang="zh-CN" sz="2800"/>
              <a:t>设置了条件变量</a:t>
            </a:r>
            <a:r>
              <a:rPr lang="zh-CN" altLang="zh-CN" sz="2800">
                <a:solidFill>
                  <a:srgbClr val="800000"/>
                </a:solidFill>
              </a:rPr>
              <a:t>condition notfull,notempty;</a:t>
            </a:r>
          </a:p>
          <a:p>
            <a:pPr lvl="1"/>
            <a:r>
              <a:rPr lang="zh-CN" altLang="zh-CN" sz="2400"/>
              <a:t>notfull 表示当生产者要放产品，而缓冲区满时，生产者等待</a:t>
            </a:r>
          </a:p>
          <a:p>
            <a:pPr lvl="1"/>
            <a:r>
              <a:rPr lang="zh-CN" altLang="zh-CN" sz="2400"/>
              <a:t>notempty 表示消费者要取产品，而缓冲区空时，消费者等待</a:t>
            </a:r>
          </a:p>
          <a:p>
            <a:r>
              <a:rPr lang="zh-CN" altLang="zh-CN" sz="2800"/>
              <a:t>设置变量</a:t>
            </a:r>
            <a:r>
              <a:rPr lang="zh-CN" altLang="zh-CN" sz="2800">
                <a:solidFill>
                  <a:srgbClr val="800000"/>
                </a:solidFill>
              </a:rPr>
              <a:t>count</a:t>
            </a:r>
            <a:r>
              <a:rPr lang="zh-CN" altLang="zh-CN" sz="2800"/>
              <a:t>，表示缓冲池中的产品数目。</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04800" y="152400"/>
            <a:ext cx="8610600" cy="6705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buClr>
                <a:srgbClr val="CADB25"/>
              </a:buClr>
              <a:buSzPct val="65000"/>
              <a:buFont typeface="Wingdings" panose="05000000000000000000" pitchFamily="2" charset="2"/>
              <a:buNone/>
            </a:pPr>
            <a:r>
              <a:rPr lang="zh-CN" altLang="zh-CN">
                <a:solidFill>
                  <a:srgbClr val="800000"/>
                </a:solidFill>
                <a:latin typeface="Tahoma" panose="020B0604030504040204" pitchFamily="34" charset="0"/>
                <a:ea typeface="楷体_GB2312" pitchFamily="1" charset="-122"/>
              </a:rPr>
              <a:t>Monitor</a:t>
            </a:r>
            <a:r>
              <a:rPr lang="zh-CN" altLang="zh-CN">
                <a:latin typeface="Tahoma" panose="020B0604030504040204" pitchFamily="34" charset="0"/>
                <a:ea typeface="楷体_GB2312" pitchFamily="1" charset="-122"/>
              </a:rPr>
              <a:t> PC;                     </a:t>
            </a:r>
            <a:r>
              <a:rPr lang="zh-CN" altLang="zh-CN">
                <a:solidFill>
                  <a:srgbClr val="008000"/>
                </a:solidFill>
                <a:latin typeface="Tahoma" panose="020B0604030504040204" pitchFamily="34" charset="0"/>
                <a:ea typeface="楷体_GB2312" pitchFamily="1" charset="-122"/>
              </a:rPr>
              <a:t>/*管程名*/</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chemeClr val="tx2"/>
                </a:solidFill>
                <a:latin typeface="Tahoma" panose="020B0604030504040204" pitchFamily="34" charset="0"/>
                <a:ea typeface="楷体_GB2312" pitchFamily="1" charset="-122"/>
              </a:rPr>
              <a:t>item</a:t>
            </a:r>
            <a:r>
              <a:rPr lang="zh-CN" altLang="zh-CN">
                <a:latin typeface="Tahoma" panose="020B0604030504040204" pitchFamily="34" charset="0"/>
                <a:ea typeface="楷体_GB2312" pitchFamily="1" charset="-122"/>
              </a:rPr>
              <a:t> buffer[n];                 </a:t>
            </a:r>
            <a:r>
              <a:rPr lang="zh-CN" altLang="zh-CN">
                <a:solidFill>
                  <a:srgbClr val="008000"/>
                </a:solidFill>
                <a:latin typeface="Tahoma" panose="020B0604030504040204" pitchFamily="34" charset="0"/>
                <a:ea typeface="楷体_GB2312" pitchFamily="1" charset="-122"/>
              </a:rPr>
              <a:t>/*缓冲区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chemeClr val="tx2"/>
                </a:solidFill>
                <a:latin typeface="Tahoma" panose="020B0604030504040204" pitchFamily="34" charset="0"/>
                <a:ea typeface="楷体_GB2312" pitchFamily="1" charset="-122"/>
              </a:rPr>
              <a:t>int</a:t>
            </a:r>
            <a:r>
              <a:rPr lang="zh-CN" altLang="zh-CN">
                <a:latin typeface="Tahoma" panose="020B0604030504040204" pitchFamily="34" charset="0"/>
                <a:ea typeface="楷体_GB2312" pitchFamily="1" charset="-122"/>
              </a:rPr>
              <a:t> in, out;                       </a:t>
            </a:r>
            <a:r>
              <a:rPr lang="zh-CN" altLang="zh-CN">
                <a:solidFill>
                  <a:srgbClr val="008000"/>
                </a:solidFill>
                <a:latin typeface="Tahoma" panose="020B0604030504040204" pitchFamily="34" charset="0"/>
                <a:ea typeface="楷体_GB2312" pitchFamily="1" charset="-122"/>
              </a:rPr>
              <a:t>/*存取指针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chemeClr val="tx2"/>
                </a:solidFill>
                <a:latin typeface="Tahoma" panose="020B0604030504040204" pitchFamily="34" charset="0"/>
                <a:ea typeface="楷体_GB2312" pitchFamily="1" charset="-122"/>
              </a:rPr>
              <a:t>int</a:t>
            </a:r>
            <a:r>
              <a:rPr lang="zh-CN" altLang="zh-CN">
                <a:latin typeface="Tahoma" panose="020B0604030504040204" pitchFamily="34" charset="0"/>
                <a:ea typeface="楷体_GB2312" pitchFamily="1" charset="-122"/>
              </a:rPr>
              <a:t> count;                        </a:t>
            </a:r>
            <a:r>
              <a:rPr lang="zh-CN" altLang="zh-CN">
                <a:solidFill>
                  <a:srgbClr val="008000"/>
                </a:solidFill>
                <a:latin typeface="Tahoma" panose="020B0604030504040204" pitchFamily="34" charset="0"/>
                <a:ea typeface="楷体_GB2312" pitchFamily="1" charset="-122"/>
              </a:rPr>
              <a:t>/*缓冲中产品数*/</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rgbClr val="800000"/>
                </a:solidFill>
                <a:latin typeface="Tahoma" panose="020B0604030504040204" pitchFamily="34" charset="0"/>
                <a:ea typeface="楷体_GB2312" pitchFamily="1" charset="-122"/>
              </a:rPr>
              <a:t> condition</a:t>
            </a:r>
            <a:r>
              <a:rPr lang="zh-CN" altLang="zh-CN">
                <a:latin typeface="Tahoma" panose="020B0604030504040204" pitchFamily="34" charset="0"/>
                <a:ea typeface="楷体_GB2312" pitchFamily="1" charset="-122"/>
              </a:rPr>
              <a:t> notfull,notempty;   </a:t>
            </a:r>
            <a:r>
              <a:rPr lang="zh-CN" altLang="zh-CN">
                <a:solidFill>
                  <a:srgbClr val="008000"/>
                </a:solidFill>
                <a:latin typeface="Tahoma" panose="020B0604030504040204" pitchFamily="34" charset="0"/>
                <a:ea typeface="楷体_GB2312" pitchFamily="1" charset="-122"/>
              </a:rPr>
              <a:t>/*条件变量*/</a:t>
            </a:r>
          </a:p>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    </a:t>
            </a:r>
            <a:r>
              <a:rPr lang="zh-CN" altLang="zh-CN">
                <a:solidFill>
                  <a:srgbClr val="800000"/>
                </a:solidFill>
                <a:latin typeface="Tahoma" panose="020B0604030504040204" pitchFamily="34" charset="0"/>
                <a:ea typeface="楷体_GB2312" pitchFamily="1" charset="-122"/>
              </a:rPr>
              <a:t>void  Entry</a:t>
            </a:r>
            <a:r>
              <a:rPr lang="zh-CN" altLang="zh-CN">
                <a:latin typeface="Tahoma" panose="020B0604030504040204" pitchFamily="34" charset="0"/>
                <a:ea typeface="楷体_GB2312" pitchFamily="1" charset="-122"/>
              </a:rPr>
              <a:t> put(</a:t>
            </a:r>
            <a:r>
              <a:rPr lang="zh-CN" altLang="zh-CN">
                <a:solidFill>
                  <a:schemeClr val="tx2"/>
                </a:solidFill>
                <a:latin typeface="Tahoma" panose="020B0604030504040204" pitchFamily="34" charset="0"/>
                <a:ea typeface="楷体_GB2312" pitchFamily="1" charset="-122"/>
              </a:rPr>
              <a:t>item</a:t>
            </a:r>
            <a:r>
              <a:rPr lang="zh-CN" altLang="zh-CN">
                <a:latin typeface="Tahoma" panose="020B0604030504040204" pitchFamily="34" charset="0"/>
                <a:ea typeface="楷体_GB2312" pitchFamily="1" charset="-122"/>
              </a:rPr>
              <a:t> x)         </a:t>
            </a:r>
            <a:r>
              <a:rPr lang="zh-CN" altLang="zh-CN">
                <a:solidFill>
                  <a:srgbClr val="008000"/>
                </a:solidFill>
                <a:latin typeface="Tahoma" panose="020B0604030504040204" pitchFamily="34" charset="0"/>
                <a:ea typeface="楷体_GB2312" pitchFamily="1" charset="-122"/>
              </a:rPr>
              <a:t>/*向缓冲区放产品*/</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if (count==n) notfull.wait;     </a:t>
            </a:r>
            <a:r>
              <a:rPr lang="zh-CN" altLang="zh-CN">
                <a:solidFill>
                  <a:srgbClr val="008000"/>
                </a:solidFill>
                <a:latin typeface="Tahoma" panose="020B0604030504040204" pitchFamily="34" charset="0"/>
                <a:ea typeface="楷体_GB2312" pitchFamily="1" charset="-122"/>
              </a:rPr>
              <a:t>/*缓冲已满*/</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buffer[in]=x;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in=(in+1)%n; count=count+1;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if (count==1) notempty. signal;  </a:t>
            </a:r>
            <a:r>
              <a:rPr lang="zh-CN" altLang="zh-CN">
                <a:solidFill>
                  <a:srgbClr val="008000"/>
                </a:solidFill>
                <a:latin typeface="Tahoma" panose="020B0604030504040204" pitchFamily="34" charset="0"/>
                <a:ea typeface="楷体_GB2312" pitchFamily="1" charset="-122"/>
              </a:rPr>
              <a:t>/*唤醒等待者*/</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    </a:t>
            </a:r>
            <a:r>
              <a:rPr lang="zh-CN" altLang="zh-CN">
                <a:solidFill>
                  <a:srgbClr val="800000"/>
                </a:solidFill>
                <a:latin typeface="Tahoma" panose="020B0604030504040204" pitchFamily="34" charset="0"/>
                <a:ea typeface="楷体_GB2312" pitchFamily="1" charset="-122"/>
              </a:rPr>
              <a:t>void  Entry</a:t>
            </a:r>
            <a:r>
              <a:rPr lang="zh-CN" altLang="zh-CN">
                <a:latin typeface="Tahoma" panose="020B0604030504040204" pitchFamily="34" charset="0"/>
                <a:ea typeface="楷体_GB2312" pitchFamily="1" charset="-122"/>
              </a:rPr>
              <a:t> get(</a:t>
            </a:r>
            <a:r>
              <a:rPr lang="zh-CN" altLang="zh-CN">
                <a:solidFill>
                  <a:schemeClr val="tx2"/>
                </a:solidFill>
                <a:latin typeface="Tahoma" panose="020B0604030504040204" pitchFamily="34" charset="0"/>
                <a:ea typeface="楷体_GB2312" pitchFamily="1" charset="-122"/>
              </a:rPr>
              <a:t>item</a:t>
            </a:r>
            <a:r>
              <a:rPr lang="zh-CN" altLang="zh-CN">
                <a:latin typeface="Tahoma" panose="020B0604030504040204" pitchFamily="34" charset="0"/>
                <a:ea typeface="楷体_GB2312" pitchFamily="1" charset="-122"/>
              </a:rPr>
              <a:t> x)   </a:t>
            </a:r>
            <a:r>
              <a:rPr lang="zh-CN" altLang="zh-CN">
                <a:solidFill>
                  <a:srgbClr val="008000"/>
                </a:solidFill>
                <a:latin typeface="Tahoma" panose="020B0604030504040204" pitchFamily="34" charset="0"/>
                <a:ea typeface="楷体_GB2312" pitchFamily="1" charset="-122"/>
              </a:rPr>
              <a:t>/*从缓冲区取产品*/</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if (count==0) notempty.wait;     </a:t>
            </a:r>
            <a:r>
              <a:rPr lang="zh-CN" altLang="zh-CN">
                <a:solidFill>
                  <a:srgbClr val="008000"/>
                </a:solidFill>
                <a:latin typeface="Tahoma" panose="020B0604030504040204" pitchFamily="34" charset="0"/>
                <a:ea typeface="楷体_GB2312" pitchFamily="1" charset="-122"/>
              </a:rPr>
              <a:t>/*缓冲已空*/</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x=buffer[out];</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out = (out+1) % n; count=count-1;</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if (count==n-1) notfull. signal;  </a:t>
            </a:r>
            <a:r>
              <a:rPr lang="zh-CN" altLang="zh-CN">
                <a:solidFill>
                  <a:srgbClr val="008000"/>
                </a:solidFill>
                <a:latin typeface="Tahoma" panose="020B0604030504040204" pitchFamily="34" charset="0"/>
                <a:ea typeface="楷体_GB2312" pitchFamily="1" charset="-122"/>
              </a:rPr>
              <a:t>/*唤醒等待者*/</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 in=0; out=0; count=0; }               </a:t>
            </a:r>
            <a:r>
              <a:rPr lang="zh-CN" altLang="zh-CN">
                <a:solidFill>
                  <a:srgbClr val="008000"/>
                </a:solidFill>
                <a:latin typeface="Tahoma" panose="020B0604030504040204" pitchFamily="34" charset="0"/>
                <a:ea typeface="楷体_GB2312" pitchFamily="1" charset="-122"/>
              </a:rPr>
              <a:t>/*初始化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2.1.3 </a:t>
            </a:r>
            <a:r>
              <a:rPr lang="zh-CN" altLang="en-US"/>
              <a:t>程序的并发执行</a:t>
            </a:r>
          </a:p>
        </p:txBody>
      </p:sp>
      <p:sp>
        <p:nvSpPr>
          <p:cNvPr id="21507" name="Rectangle 3"/>
          <p:cNvSpPr>
            <a:spLocks noGrp="1" noChangeArrowheads="1"/>
          </p:cNvSpPr>
          <p:nvPr>
            <p:ph type="body" idx="1"/>
          </p:nvPr>
        </p:nvSpPr>
        <p:spPr/>
        <p:txBody>
          <a:bodyPr/>
          <a:lstStyle/>
          <a:p>
            <a:r>
              <a:rPr lang="zh-CN" altLang="en-US"/>
              <a:t>程序的并发执行是指若干个程序（或程序段）同时在系统中运行，这些程序（或程序段）的执行</a:t>
            </a:r>
            <a:r>
              <a:rPr lang="zh-CN" altLang="en-US" u="sng"/>
              <a:t>在时间上是重叠的。</a:t>
            </a:r>
          </a:p>
          <a:p>
            <a:r>
              <a:rPr lang="zh-CN" altLang="en-US"/>
              <a:t>所谓执行在时间上是重叠的，是指执行一个程序（或程序段）的第一条指令是在执行另一个程序（或程序段）的最后一条指令完成之前开始。</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228600" y="152400"/>
            <a:ext cx="8610600" cy="6324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cobegin</a:t>
            </a: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	void</a:t>
            </a:r>
            <a:r>
              <a:rPr lang="zh-CN" altLang="zh-CN">
                <a:latin typeface="Tahoma" panose="020B0604030504040204" pitchFamily="34" charset="0"/>
                <a:ea typeface="楷体_GB2312" pitchFamily="1" charset="-122"/>
              </a:rPr>
              <a:t> producer(int i)       </a:t>
            </a:r>
            <a:r>
              <a:rPr lang="zh-CN" altLang="zh-CN">
                <a:solidFill>
                  <a:srgbClr val="008000"/>
                </a:solidFill>
                <a:latin typeface="Tahoma" panose="020B0604030504040204" pitchFamily="34" charset="0"/>
                <a:ea typeface="楷体_GB2312" pitchFamily="1" charset="-122"/>
              </a:rPr>
              <a:t>/*生产者*/</a:t>
            </a:r>
            <a:endParaRPr lang="zh-CN" altLang="zh-CN">
              <a:latin typeface="Tahoma" panose="020B0604030504040204" pitchFamily="34" charset="0"/>
              <a:ea typeface="楷体_GB2312" pitchFamily="1" charset="-122"/>
            </a:endParaRP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item nextp;</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while(true)</a:t>
            </a:r>
          </a:p>
          <a:p>
            <a:pPr algn="just">
              <a:spcBef>
                <a:spcPct val="1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    produce an item in nextp;</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chemeClr val="hlink"/>
                </a:solidFill>
                <a:latin typeface="Tahoma" panose="020B0604030504040204" pitchFamily="34" charset="0"/>
                <a:ea typeface="楷体_GB2312" pitchFamily="1" charset="-122"/>
              </a:rPr>
              <a:t>PC.put(nextp);</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 </a:t>
            </a:r>
          </a:p>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	void</a:t>
            </a:r>
            <a:r>
              <a:rPr lang="zh-CN" altLang="zh-CN">
                <a:latin typeface="Tahoma" panose="020B0604030504040204" pitchFamily="34" charset="0"/>
                <a:ea typeface="楷体_GB2312" pitchFamily="1" charset="-122"/>
              </a:rPr>
              <a:t> consumer(int i)     </a:t>
            </a:r>
            <a:r>
              <a:rPr lang="zh-CN" altLang="zh-CN">
                <a:solidFill>
                  <a:srgbClr val="008000"/>
                </a:solidFill>
                <a:latin typeface="Tahoma" panose="020B0604030504040204" pitchFamily="34" charset="0"/>
                <a:ea typeface="楷体_GB2312" pitchFamily="1" charset="-122"/>
              </a:rPr>
              <a:t>/*消费者*/</a:t>
            </a:r>
            <a:endParaRPr lang="zh-CN" altLang="zh-CN">
              <a:latin typeface="Tahoma" panose="020B0604030504040204" pitchFamily="34" charset="0"/>
              <a:ea typeface="楷体_GB2312" pitchFamily="1" charset="-122"/>
            </a:endParaRP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item nextc;</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while(true)</a:t>
            </a:r>
          </a:p>
          <a:p>
            <a:pPr algn="just">
              <a:spcBef>
                <a:spcPct val="1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    </a:t>
            </a:r>
            <a:r>
              <a:rPr lang="zh-CN" altLang="zh-CN">
                <a:solidFill>
                  <a:schemeClr val="hlink"/>
                </a:solidFill>
                <a:latin typeface="Tahoma" panose="020B0604030504040204" pitchFamily="34" charset="0"/>
                <a:ea typeface="楷体_GB2312" pitchFamily="1" charset="-122"/>
              </a:rPr>
              <a:t>PC.get(nextc);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consume the item in nextc；</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p>
          <a:p>
            <a:pPr algn="just">
              <a:lnSpc>
                <a:spcPct val="90000"/>
              </a:lnSpc>
              <a:buClr>
                <a:srgbClr val="CADB25"/>
              </a:buClr>
              <a:buSzPct val="65000"/>
              <a:buFont typeface="Wingdings" panose="05000000000000000000" pitchFamily="2" charset="2"/>
              <a:buNone/>
            </a:pPr>
            <a:r>
              <a:rPr lang="zh-CN" altLang="zh-CN">
                <a:solidFill>
                  <a:schemeClr val="tx2"/>
                </a:solidFill>
                <a:latin typeface="Tahoma" panose="020B0604030504040204" pitchFamily="34" charset="0"/>
                <a:ea typeface="楷体_GB2312" pitchFamily="1" charset="-122"/>
              </a:rPr>
              <a:t>coend</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利用管程解决哲学家进餐问题</a:t>
            </a:r>
          </a:p>
        </p:txBody>
      </p:sp>
      <p:sp>
        <p:nvSpPr>
          <p:cNvPr id="138243" name="Rectangle 3"/>
          <p:cNvSpPr>
            <a:spLocks noGrp="1" noChangeArrowheads="1"/>
          </p:cNvSpPr>
          <p:nvPr>
            <p:ph type="body" idx="1"/>
          </p:nvPr>
        </p:nvSpPr>
        <p:spPr>
          <a:xfrm>
            <a:off x="304800" y="1524000"/>
            <a:ext cx="8650288" cy="4459288"/>
          </a:xfrm>
        </p:spPr>
        <p:txBody>
          <a:bodyPr/>
          <a:lstStyle/>
          <a:p>
            <a:r>
              <a:rPr lang="zh-CN" altLang="en-US" sz="2800"/>
              <a:t>用三种不同状态表示哲学家的活动：进餐、饥饿、思考。</a:t>
            </a:r>
          </a:p>
          <a:p>
            <a:pPr>
              <a:buFont typeface="Wingdings 3" panose="05040102010807070707" pitchFamily="18" charset="2"/>
              <a:buNone/>
            </a:pPr>
            <a:r>
              <a:rPr lang="zh-CN" altLang="en-US" sz="2800"/>
              <a:t>  </a:t>
            </a:r>
            <a:r>
              <a:rPr lang="zh-CN" altLang="en-US" sz="2800">
                <a:solidFill>
                  <a:srgbClr val="800000"/>
                </a:solidFill>
              </a:rPr>
              <a:t>（</a:t>
            </a:r>
            <a:r>
              <a:rPr lang="en-US" altLang="zh-CN" sz="2800">
                <a:solidFill>
                  <a:srgbClr val="800000"/>
                </a:solidFill>
              </a:rPr>
              <a:t>thinking</a:t>
            </a:r>
            <a:r>
              <a:rPr lang="zh-CN" altLang="en-US" sz="2800">
                <a:solidFill>
                  <a:srgbClr val="800000"/>
                </a:solidFill>
              </a:rPr>
              <a:t>，</a:t>
            </a:r>
            <a:r>
              <a:rPr lang="en-US" altLang="zh-CN" sz="2800">
                <a:solidFill>
                  <a:srgbClr val="800000"/>
                </a:solidFill>
              </a:rPr>
              <a:t>hungry</a:t>
            </a:r>
            <a:r>
              <a:rPr lang="zh-CN" altLang="en-US" sz="2800">
                <a:solidFill>
                  <a:srgbClr val="800000"/>
                </a:solidFill>
              </a:rPr>
              <a:t>，</a:t>
            </a:r>
            <a:r>
              <a:rPr lang="en-US" altLang="zh-CN" sz="2800">
                <a:solidFill>
                  <a:srgbClr val="800000"/>
                </a:solidFill>
              </a:rPr>
              <a:t>eating</a:t>
            </a:r>
            <a:r>
              <a:rPr lang="zh-CN" altLang="en-US" sz="2800">
                <a:solidFill>
                  <a:srgbClr val="800000"/>
                </a:solidFill>
              </a:rPr>
              <a:t>）</a:t>
            </a:r>
            <a:r>
              <a:rPr lang="en-US" altLang="zh-CN" sz="2800">
                <a:solidFill>
                  <a:srgbClr val="800000"/>
                </a:solidFill>
              </a:rPr>
              <a:t>state[5];</a:t>
            </a:r>
          </a:p>
          <a:p>
            <a:r>
              <a:rPr lang="zh-CN" altLang="en-US" sz="2800"/>
              <a:t>为第</a:t>
            </a:r>
            <a:r>
              <a:rPr lang="en-US" altLang="zh-CN" sz="2800"/>
              <a:t>i</a:t>
            </a:r>
            <a:r>
              <a:rPr lang="zh-CN" altLang="en-US" sz="2800"/>
              <a:t>个</a:t>
            </a:r>
            <a:r>
              <a:rPr lang="en-US" altLang="zh-CN" sz="2800"/>
              <a:t>(i=0,..,4)</a:t>
            </a:r>
            <a:r>
              <a:rPr lang="zh-CN" altLang="en-US" sz="2800"/>
              <a:t>哲学家设置一个条件变量</a:t>
            </a:r>
            <a:r>
              <a:rPr lang="en-US" altLang="zh-CN" sz="2800"/>
              <a:t>self[i]</a:t>
            </a:r>
            <a:r>
              <a:rPr lang="zh-CN" altLang="en-US" sz="2800"/>
              <a:t>，当哲学家饥饿又不能获得筷子时，用</a:t>
            </a:r>
            <a:r>
              <a:rPr lang="en-US" altLang="zh-CN" sz="2800"/>
              <a:t>self[i].wait</a:t>
            </a:r>
            <a:r>
              <a:rPr lang="zh-CN" altLang="en-US" sz="2800"/>
              <a:t>来阻塞自己。</a:t>
            </a:r>
          </a:p>
          <a:p>
            <a:pPr>
              <a:buFont typeface="Wingdings 3" panose="05040102010807070707" pitchFamily="18" charset="2"/>
              <a:buNone/>
            </a:pPr>
            <a:r>
              <a:rPr lang="zh-CN" altLang="en-US" sz="2800"/>
              <a:t> </a:t>
            </a:r>
            <a:r>
              <a:rPr lang="zh-CN" altLang="en-US" sz="2800">
                <a:solidFill>
                  <a:srgbClr val="800000"/>
                </a:solidFill>
              </a:rPr>
              <a:t>   </a:t>
            </a:r>
            <a:r>
              <a:rPr lang="en-US" altLang="zh-CN" sz="2800">
                <a:solidFill>
                  <a:srgbClr val="800000"/>
                </a:solidFill>
              </a:rPr>
              <a:t>condition self[5];</a:t>
            </a:r>
          </a:p>
          <a:p>
            <a:r>
              <a:rPr lang="zh-CN" altLang="en-US" sz="2800"/>
              <a:t>管程设置三个函数：</a:t>
            </a:r>
            <a:r>
              <a:rPr lang="en-US" altLang="zh-CN" sz="2800">
                <a:solidFill>
                  <a:srgbClr val="800000"/>
                </a:solidFill>
              </a:rPr>
              <a:t>pickup</a:t>
            </a:r>
            <a:r>
              <a:rPr lang="zh-CN" altLang="en-US" sz="2800"/>
              <a:t>取筷子，</a:t>
            </a:r>
            <a:r>
              <a:rPr lang="en-US" altLang="zh-CN" sz="2800">
                <a:solidFill>
                  <a:srgbClr val="800000"/>
                </a:solidFill>
              </a:rPr>
              <a:t>putdown</a:t>
            </a:r>
            <a:r>
              <a:rPr lang="zh-CN" altLang="en-US" sz="2800"/>
              <a:t>放筷子，</a:t>
            </a:r>
            <a:r>
              <a:rPr lang="en-US" altLang="zh-CN" sz="2800">
                <a:solidFill>
                  <a:srgbClr val="800000"/>
                </a:solidFill>
              </a:rPr>
              <a:t>test</a:t>
            </a:r>
            <a:r>
              <a:rPr lang="zh-CN" altLang="en-US" sz="2800"/>
              <a:t>测试是否具备进餐条件。</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28600" y="152400"/>
            <a:ext cx="8610600" cy="6324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5000"/>
              </a:lnSpc>
            </a:pPr>
            <a:r>
              <a:rPr lang="zh-CN" altLang="zh-CN">
                <a:solidFill>
                  <a:srgbClr val="800000"/>
                </a:solidFill>
                <a:latin typeface="Tahoma" panose="020B0604030504040204" pitchFamily="34" charset="0"/>
                <a:ea typeface="楷体_GB2312" pitchFamily="1" charset="-122"/>
              </a:rPr>
              <a:t>Monitor</a:t>
            </a:r>
            <a:r>
              <a:rPr lang="zh-CN" altLang="zh-CN">
                <a:latin typeface="Tahoma" panose="020B0604030504040204" pitchFamily="34" charset="0"/>
              </a:rPr>
              <a:t> DP;</a:t>
            </a:r>
          </a:p>
          <a:p>
            <a:pPr>
              <a:lnSpc>
                <a:spcPct val="95000"/>
              </a:lnSpc>
            </a:pPr>
            <a:r>
              <a:rPr lang="zh-CN" altLang="zh-CN">
                <a:latin typeface="Tahoma" panose="020B0604030504040204" pitchFamily="34" charset="0"/>
              </a:rPr>
              <a:t>    (thinking, hungry, eating) state[5] ;</a:t>
            </a:r>
          </a:p>
          <a:p>
            <a:pPr>
              <a:lnSpc>
                <a:spcPct val="95000"/>
              </a:lnSpc>
            </a:pPr>
            <a:r>
              <a:rPr lang="zh-CN" altLang="zh-CN">
                <a:latin typeface="Tahoma" panose="020B0604030504040204" pitchFamily="34" charset="0"/>
              </a:rPr>
              <a:t>    condition  self[5];</a:t>
            </a:r>
          </a:p>
          <a:p>
            <a:pPr>
              <a:lnSpc>
                <a:spcPct val="95000"/>
              </a:lnSpc>
            </a:pPr>
            <a:r>
              <a:rPr lang="zh-CN" altLang="zh-CN">
                <a:latin typeface="Tahoma" panose="020B0604030504040204" pitchFamily="34" charset="0"/>
              </a:rPr>
              <a:t>	</a:t>
            </a:r>
            <a:r>
              <a:rPr lang="zh-CN" altLang="zh-CN">
                <a:solidFill>
                  <a:srgbClr val="800000"/>
                </a:solidFill>
                <a:latin typeface="Tahoma" panose="020B0604030504040204" pitchFamily="34" charset="0"/>
              </a:rPr>
              <a:t>void Entry</a:t>
            </a:r>
            <a:r>
              <a:rPr lang="zh-CN" altLang="zh-CN">
                <a:latin typeface="Tahoma" panose="020B0604030504040204" pitchFamily="34" charset="0"/>
              </a:rPr>
              <a:t> pickup(int i)		</a:t>
            </a:r>
            <a:r>
              <a:rPr lang="zh-CN" altLang="zh-CN">
                <a:solidFill>
                  <a:srgbClr val="008000"/>
                </a:solidFill>
                <a:latin typeface="Tahoma" panose="020B0604030504040204" pitchFamily="34" charset="0"/>
              </a:rPr>
              <a:t>/*第i号哲学家取筷子*/</a:t>
            </a:r>
          </a:p>
          <a:p>
            <a:pPr>
              <a:lnSpc>
                <a:spcPct val="95000"/>
              </a:lnSpc>
            </a:pPr>
            <a:r>
              <a:rPr lang="zh-CN" altLang="zh-CN">
                <a:latin typeface="Tahoma" panose="020B0604030504040204" pitchFamily="34" charset="0"/>
              </a:rPr>
              <a:t>	{ 	state[i] = hungry;    test(i);</a:t>
            </a:r>
          </a:p>
          <a:p>
            <a:pPr>
              <a:lnSpc>
                <a:spcPct val="95000"/>
              </a:lnSpc>
            </a:pPr>
            <a:r>
              <a:rPr lang="zh-CN" altLang="zh-CN">
                <a:latin typeface="Tahoma" panose="020B0604030504040204" pitchFamily="34" charset="0"/>
              </a:rPr>
              <a:t>		if(state[i]!=eating) self[i].wait; </a:t>
            </a:r>
          </a:p>
          <a:p>
            <a:pPr>
              <a:lnSpc>
                <a:spcPct val="95000"/>
              </a:lnSpc>
            </a:pPr>
            <a:r>
              <a:rPr lang="zh-CN" altLang="zh-CN">
                <a:latin typeface="Tahoma" panose="020B0604030504040204" pitchFamily="34" charset="0"/>
              </a:rPr>
              <a:t>	} </a:t>
            </a:r>
          </a:p>
          <a:p>
            <a:pPr>
              <a:lnSpc>
                <a:spcPct val="95000"/>
              </a:lnSpc>
            </a:pPr>
            <a:r>
              <a:rPr lang="zh-CN" altLang="zh-CN">
                <a:solidFill>
                  <a:srgbClr val="800000"/>
                </a:solidFill>
                <a:latin typeface="Tahoma" panose="020B0604030504040204" pitchFamily="34" charset="0"/>
              </a:rPr>
              <a:t>	void Entry </a:t>
            </a:r>
            <a:r>
              <a:rPr lang="zh-CN" altLang="zh-CN">
                <a:latin typeface="Tahoma" panose="020B0604030504040204" pitchFamily="34" charset="0"/>
              </a:rPr>
              <a:t>putdown(int i) 	</a:t>
            </a:r>
            <a:r>
              <a:rPr lang="zh-CN" altLang="zh-CN">
                <a:solidFill>
                  <a:srgbClr val="008000"/>
                </a:solidFill>
                <a:latin typeface="Tahoma" panose="020B0604030504040204" pitchFamily="34" charset="0"/>
              </a:rPr>
              <a:t>/*第i号哲学家放下筷子*/</a:t>
            </a:r>
          </a:p>
          <a:p>
            <a:pPr>
              <a:lnSpc>
                <a:spcPct val="95000"/>
              </a:lnSpc>
            </a:pPr>
            <a:r>
              <a:rPr lang="zh-CN" altLang="zh-CN">
                <a:latin typeface="Tahoma" panose="020B0604030504040204" pitchFamily="34" charset="0"/>
              </a:rPr>
              <a:t>	{ 	state[i] = thinking;  </a:t>
            </a:r>
          </a:p>
          <a:p>
            <a:pPr>
              <a:lnSpc>
                <a:spcPct val="95000"/>
              </a:lnSpc>
            </a:pPr>
            <a:r>
              <a:rPr lang="zh-CN" altLang="zh-CN">
                <a:latin typeface="Tahoma" panose="020B0604030504040204" pitchFamily="34" charset="0"/>
              </a:rPr>
              <a:t>          test((i+4)%5);    test((i+1)%5);</a:t>
            </a:r>
          </a:p>
          <a:p>
            <a:pPr>
              <a:lnSpc>
                <a:spcPct val="95000"/>
              </a:lnSpc>
            </a:pPr>
            <a:r>
              <a:rPr lang="zh-CN" altLang="zh-CN">
                <a:latin typeface="Tahoma" panose="020B0604030504040204" pitchFamily="34" charset="0"/>
              </a:rPr>
              <a:t>	 } </a:t>
            </a:r>
          </a:p>
          <a:p>
            <a:pPr>
              <a:lnSpc>
                <a:spcPct val="95000"/>
              </a:lnSpc>
            </a:pPr>
            <a:r>
              <a:rPr lang="zh-CN" altLang="zh-CN">
                <a:latin typeface="Tahoma" panose="020B0604030504040204" pitchFamily="34" charset="0"/>
              </a:rPr>
              <a:t>	</a:t>
            </a:r>
            <a:r>
              <a:rPr lang="zh-CN" altLang="zh-CN">
                <a:solidFill>
                  <a:srgbClr val="800000"/>
                </a:solidFill>
                <a:latin typeface="Tahoma" panose="020B0604030504040204" pitchFamily="34" charset="0"/>
              </a:rPr>
              <a:t>void </a:t>
            </a:r>
            <a:r>
              <a:rPr lang="zh-CN" altLang="zh-CN">
                <a:latin typeface="Tahoma" panose="020B0604030504040204" pitchFamily="34" charset="0"/>
              </a:rPr>
              <a:t>test(int i)      </a:t>
            </a:r>
            <a:r>
              <a:rPr lang="zh-CN" altLang="zh-CN">
                <a:solidFill>
                  <a:srgbClr val="008000"/>
                </a:solidFill>
                <a:latin typeface="Tahoma" panose="020B0604030504040204" pitchFamily="34" charset="0"/>
              </a:rPr>
              <a:t>/*测试第i号哲学家是否具备进餐条件</a:t>
            </a:r>
            <a:r>
              <a:rPr lang="zh-CN" altLang="zh-CN">
                <a:solidFill>
                  <a:srgbClr val="008000"/>
                </a:solidFill>
                <a:latin typeface="Tahoma" panose="020B0604030504040204" pitchFamily="34" charset="0"/>
                <a:ea typeface="楷体_GB2312" pitchFamily="1" charset="-122"/>
              </a:rPr>
              <a:t>*/</a:t>
            </a:r>
          </a:p>
          <a:p>
            <a:pPr>
              <a:lnSpc>
                <a:spcPct val="95000"/>
              </a:lnSpc>
            </a:pPr>
            <a:r>
              <a:rPr lang="zh-CN" altLang="zh-CN">
                <a:latin typeface="Tahoma" panose="020B0604030504040204" pitchFamily="34" charset="0"/>
              </a:rPr>
              <a:t>	{ </a:t>
            </a:r>
          </a:p>
          <a:p>
            <a:pPr>
              <a:lnSpc>
                <a:spcPct val="95000"/>
              </a:lnSpc>
            </a:pPr>
            <a:r>
              <a:rPr lang="zh-CN" altLang="zh-CN">
                <a:latin typeface="Tahoma" panose="020B0604030504040204" pitchFamily="34" charset="0"/>
              </a:rPr>
              <a:t>		 if (state[(i+4) % 5]&lt;&gt;eating) &amp;&amp; (state[i]=hungry)  	&amp;&amp; (state[(i+1) % 5]&lt;&gt;eating) </a:t>
            </a:r>
          </a:p>
          <a:p>
            <a:pPr>
              <a:lnSpc>
                <a:spcPct val="95000"/>
              </a:lnSpc>
            </a:pPr>
            <a:r>
              <a:rPr lang="zh-CN" altLang="zh-CN">
                <a:latin typeface="Tahoma" panose="020B0604030504040204" pitchFamily="34" charset="0"/>
              </a:rPr>
              <a:t>		{   state[i] = eating;   self[i].signal; }	</a:t>
            </a:r>
          </a:p>
          <a:p>
            <a:pPr>
              <a:lnSpc>
                <a:spcPct val="95000"/>
              </a:lnSpc>
            </a:pPr>
            <a:r>
              <a:rPr lang="zh-CN" altLang="zh-CN">
                <a:latin typeface="Tahoma" panose="020B0604030504040204" pitchFamily="34" charset="0"/>
              </a:rPr>
              <a:t>	}</a:t>
            </a:r>
          </a:p>
          <a:p>
            <a:pPr>
              <a:lnSpc>
                <a:spcPct val="90000"/>
              </a:lnSpc>
            </a:pPr>
            <a:r>
              <a:rPr lang="zh-CN" altLang="zh-CN">
                <a:solidFill>
                  <a:schemeClr val="tx2"/>
                </a:solidFill>
                <a:latin typeface="Tahoma" panose="020B0604030504040204" pitchFamily="34" charset="0"/>
                <a:ea typeface="楷体_GB2312" pitchFamily="1" charset="-122"/>
              </a:rPr>
              <a:t> </a:t>
            </a:r>
            <a:r>
              <a:rPr lang="zh-CN" altLang="zh-CN">
                <a:latin typeface="Tahoma" panose="020B0604030504040204" pitchFamily="34" charset="0"/>
                <a:ea typeface="楷体_GB2312" pitchFamily="1" charset="-122"/>
              </a:rPr>
              <a:t>{   (for i = 0; i &lt; 5; i++)  state[i] = thinking；}</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250825" y="1412875"/>
            <a:ext cx="8610600" cy="5181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a:solidFill>
                  <a:schemeClr val="tx2"/>
                </a:solidFill>
                <a:latin typeface="Tahoma" panose="020B0604030504040204" pitchFamily="34" charset="0"/>
                <a:ea typeface="楷体_GB2312" pitchFamily="1" charset="-122"/>
              </a:rPr>
              <a:t>cobegin</a:t>
            </a:r>
            <a:r>
              <a:rPr lang="zh-CN" altLang="zh-CN">
                <a:latin typeface="Tahoma" panose="020B0604030504040204" pitchFamily="34" charset="0"/>
                <a:ea typeface="楷体_GB2312" pitchFamily="1" charset="-122"/>
              </a:rPr>
              <a:t> </a:t>
            </a:r>
          </a:p>
          <a:p>
            <a:pPr>
              <a:lnSpc>
                <a:spcPct val="90000"/>
              </a:lnSpc>
            </a:pPr>
            <a:r>
              <a:rPr lang="zh-CN" altLang="zh-CN">
                <a:latin typeface="Tahoma" panose="020B0604030504040204" pitchFamily="34" charset="0"/>
                <a:ea typeface="楷体_GB2312" pitchFamily="1" charset="-122"/>
              </a:rPr>
              <a:t>	</a:t>
            </a:r>
            <a:r>
              <a:rPr lang="zh-CN" altLang="zh-CN">
                <a:solidFill>
                  <a:schemeClr val="tx2"/>
                </a:solidFill>
                <a:latin typeface="Tahoma" panose="020B0604030504040204" pitchFamily="34" charset="0"/>
                <a:ea typeface="楷体_GB2312" pitchFamily="1" charset="-122"/>
              </a:rPr>
              <a:t>void</a:t>
            </a:r>
            <a:r>
              <a:rPr lang="zh-CN" altLang="zh-CN">
                <a:latin typeface="Tahoma" panose="020B0604030504040204" pitchFamily="34" charset="0"/>
                <a:ea typeface="楷体_GB2312" pitchFamily="1" charset="-122"/>
              </a:rPr>
              <a:t> philosopher(int i)</a:t>
            </a:r>
          </a:p>
          <a:p>
            <a:pPr>
              <a:lnSpc>
                <a:spcPct val="90000"/>
              </a:lnSpc>
            </a:pPr>
            <a:r>
              <a:rPr lang="zh-CN" altLang="zh-CN">
                <a:latin typeface="Tahoma" panose="020B0604030504040204" pitchFamily="34" charset="0"/>
                <a:ea typeface="楷体_GB2312" pitchFamily="1" charset="-122"/>
              </a:rPr>
              <a:t>	{ </a:t>
            </a:r>
          </a:p>
          <a:p>
            <a:pPr>
              <a:lnSpc>
                <a:spcPct val="90000"/>
              </a:lnSpc>
            </a:pPr>
            <a:r>
              <a:rPr lang="zh-CN" altLang="zh-CN">
                <a:latin typeface="Tahoma" panose="020B0604030504040204" pitchFamily="34" charset="0"/>
                <a:ea typeface="楷体_GB2312" pitchFamily="1" charset="-122"/>
              </a:rPr>
              <a:t>		 while(true)</a:t>
            </a:r>
          </a:p>
          <a:p>
            <a:pPr>
              <a:lnSpc>
                <a:spcPct val="90000"/>
              </a:lnSpc>
            </a:pPr>
            <a:r>
              <a:rPr lang="zh-CN" altLang="zh-CN">
                <a:latin typeface="Tahoma" panose="020B0604030504040204" pitchFamily="34" charset="0"/>
                <a:ea typeface="楷体_GB2312" pitchFamily="1" charset="-122"/>
              </a:rPr>
              <a:t>		{</a:t>
            </a:r>
          </a:p>
          <a:p>
            <a:pPr>
              <a:lnSpc>
                <a:spcPct val="90000"/>
              </a:lnSpc>
            </a:pPr>
            <a:r>
              <a:rPr lang="zh-CN" altLang="zh-CN">
                <a:latin typeface="Tahoma" panose="020B0604030504040204" pitchFamily="34" charset="0"/>
                <a:ea typeface="楷体_GB2312" pitchFamily="1" charset="-122"/>
              </a:rPr>
              <a:t>			thinking; </a:t>
            </a:r>
          </a:p>
          <a:p>
            <a:pPr>
              <a:lnSpc>
                <a:spcPct val="90000"/>
              </a:lnSpc>
            </a:pPr>
            <a:r>
              <a:rPr lang="zh-CN" altLang="zh-CN">
                <a:latin typeface="Tahoma" panose="020B0604030504040204" pitchFamily="34" charset="0"/>
                <a:ea typeface="楷体_GB2312" pitchFamily="1" charset="-122"/>
              </a:rPr>
              <a:t>			</a:t>
            </a:r>
            <a:r>
              <a:rPr lang="zh-CN" altLang="zh-CN">
                <a:solidFill>
                  <a:schemeClr val="hlink"/>
                </a:solidFill>
                <a:latin typeface="Tahoma" panose="020B0604030504040204" pitchFamily="34" charset="0"/>
                <a:ea typeface="楷体_GB2312" pitchFamily="1" charset="-122"/>
              </a:rPr>
              <a:t>DP.pickup(i);</a:t>
            </a:r>
          </a:p>
          <a:p>
            <a:pPr>
              <a:lnSpc>
                <a:spcPct val="90000"/>
              </a:lnSpc>
            </a:pPr>
            <a:r>
              <a:rPr lang="zh-CN" altLang="zh-CN">
                <a:latin typeface="Tahoma" panose="020B0604030504040204" pitchFamily="34" charset="0"/>
                <a:ea typeface="楷体_GB2312" pitchFamily="1" charset="-122"/>
              </a:rPr>
              <a:t>			eating; </a:t>
            </a:r>
            <a:endParaRPr lang="zh-CN" altLang="zh-CN">
              <a:solidFill>
                <a:srgbClr val="008000"/>
              </a:solidFill>
              <a:latin typeface="Tahoma" panose="020B0604030504040204" pitchFamily="34" charset="0"/>
              <a:ea typeface="楷体_GB2312" pitchFamily="1" charset="-122"/>
            </a:endParaRPr>
          </a:p>
          <a:p>
            <a:pPr>
              <a:lnSpc>
                <a:spcPct val="90000"/>
              </a:lnSpc>
            </a:pPr>
            <a:r>
              <a:rPr lang="zh-CN" altLang="zh-CN">
                <a:latin typeface="Tahoma" panose="020B0604030504040204" pitchFamily="34" charset="0"/>
                <a:ea typeface="楷体_GB2312" pitchFamily="1" charset="-122"/>
              </a:rPr>
              <a:t>			</a:t>
            </a:r>
            <a:r>
              <a:rPr lang="zh-CN" altLang="zh-CN">
                <a:solidFill>
                  <a:schemeClr val="hlink"/>
                </a:solidFill>
                <a:latin typeface="Tahoma" panose="020B0604030504040204" pitchFamily="34" charset="0"/>
                <a:ea typeface="楷体_GB2312" pitchFamily="1" charset="-122"/>
              </a:rPr>
              <a:t>DP.putdown(i);</a:t>
            </a:r>
          </a:p>
          <a:p>
            <a:pPr>
              <a:lnSpc>
                <a:spcPct val="90000"/>
              </a:lnSpc>
            </a:pPr>
            <a:r>
              <a:rPr lang="zh-CN" altLang="zh-CN">
                <a:latin typeface="Tahoma" panose="020B0604030504040204" pitchFamily="34" charset="0"/>
                <a:ea typeface="楷体_GB2312" pitchFamily="1" charset="-122"/>
              </a:rPr>
              <a:t>		}	</a:t>
            </a:r>
          </a:p>
          <a:p>
            <a:pPr>
              <a:lnSpc>
                <a:spcPct val="90000"/>
              </a:lnSpc>
            </a:pPr>
            <a:r>
              <a:rPr lang="zh-CN" altLang="zh-CN">
                <a:latin typeface="Tahoma" panose="020B0604030504040204" pitchFamily="34" charset="0"/>
                <a:ea typeface="楷体_GB2312" pitchFamily="1" charset="-122"/>
              </a:rPr>
              <a:t>	}</a:t>
            </a:r>
          </a:p>
          <a:p>
            <a:pPr>
              <a:lnSpc>
                <a:spcPct val="90000"/>
              </a:lnSpc>
            </a:pPr>
            <a:r>
              <a:rPr lang="zh-CN" altLang="zh-CN">
                <a:solidFill>
                  <a:schemeClr val="tx2"/>
                </a:solidFill>
                <a:latin typeface="Tahoma" panose="020B0604030504040204" pitchFamily="34" charset="0"/>
                <a:ea typeface="楷体_GB2312" pitchFamily="1" charset="-122"/>
              </a:rPr>
              <a:t>coend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并发执行举例</a:t>
            </a:r>
          </a:p>
        </p:txBody>
      </p:sp>
      <p:sp>
        <p:nvSpPr>
          <p:cNvPr id="22531" name="Rectangle 3"/>
          <p:cNvSpPr>
            <a:spLocks noGrp="1" noChangeArrowheads="1"/>
          </p:cNvSpPr>
          <p:nvPr>
            <p:ph type="body" sz="half" idx="1"/>
          </p:nvPr>
        </p:nvSpPr>
        <p:spPr>
          <a:xfrm>
            <a:off x="468313" y="1484313"/>
            <a:ext cx="8078787" cy="4525962"/>
          </a:xfrm>
        </p:spPr>
        <p:txBody>
          <a:bodyPr/>
          <a:lstStyle/>
          <a:p>
            <a:pPr>
              <a:lnSpc>
                <a:spcPct val="80000"/>
              </a:lnSpc>
            </a:pPr>
            <a:r>
              <a:rPr lang="zh-CN" altLang="zh-CN" sz="2900"/>
              <a:t>例如：程序</a:t>
            </a:r>
            <a:r>
              <a:rPr lang="en-US" altLang="zh-CN" sz="2900"/>
              <a:t>1</a:t>
            </a:r>
            <a:r>
              <a:rPr lang="zh-CN" altLang="zh-CN" sz="2900"/>
              <a:t>、</a:t>
            </a:r>
            <a:r>
              <a:rPr lang="en-US" altLang="zh-CN" sz="2900"/>
              <a:t>2</a:t>
            </a:r>
            <a:r>
              <a:rPr lang="zh-CN" altLang="zh-CN" sz="2900"/>
              <a:t>、</a:t>
            </a:r>
            <a:r>
              <a:rPr lang="en-US" altLang="zh-CN" sz="2900"/>
              <a:t>3</a:t>
            </a:r>
            <a:r>
              <a:rPr lang="en-US" altLang="zh-CN" sz="2900">
                <a:latin typeface="宋体" panose="02010600030101010101" pitchFamily="2" charset="-122"/>
              </a:rPr>
              <a:t>…</a:t>
            </a:r>
            <a:r>
              <a:rPr lang="zh-CN" altLang="zh-CN" sz="2900"/>
              <a:t>并发执行。对每个程序而言，其输入、计算和输出这三个操作必须顺序执行；三个程序间存在如下关系：</a:t>
            </a:r>
            <a:endParaRPr lang="zh-CN" altLang="zh-CN" sz="2100" b="1" baseline="-25000"/>
          </a:p>
        </p:txBody>
      </p:sp>
      <p:sp>
        <p:nvSpPr>
          <p:cNvPr id="22532" name="Rectangle 4"/>
          <p:cNvSpPr>
            <a:spLocks noChangeArrowheads="1"/>
          </p:cNvSpPr>
          <p:nvPr/>
        </p:nvSpPr>
        <p:spPr bwMode="auto">
          <a:xfrm>
            <a:off x="0" y="2636838"/>
            <a:ext cx="889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60000"/>
              <a:buFont typeface="Wingdings" panose="05000000000000000000" pitchFamily="2" charset="2"/>
              <a:buChar char="p"/>
            </a:pPr>
            <a:r>
              <a:rPr lang="zh-CN" altLang="zh-CN" sz="2800">
                <a:latin typeface="Times New Roman" panose="02020603050405020304" pitchFamily="18" charset="0"/>
              </a:rPr>
              <a:t>I</a:t>
            </a:r>
            <a:r>
              <a:rPr lang="zh-CN" altLang="zh-CN" sz="2800" baseline="-25000">
                <a:latin typeface="Times New Roman" panose="02020603050405020304" pitchFamily="18" charset="0"/>
              </a:rPr>
              <a:t>i </a:t>
            </a:r>
            <a:r>
              <a:rPr lang="zh-CN" altLang="zh-CN" sz="2800">
                <a:latin typeface="Times New Roman" panose="02020603050405020304" pitchFamily="18" charset="0"/>
              </a:rPr>
              <a:t>→C</a:t>
            </a:r>
            <a:r>
              <a:rPr lang="zh-CN" altLang="zh-CN" sz="2800" baseline="-25000">
                <a:latin typeface="Times New Roman" panose="02020603050405020304" pitchFamily="18" charset="0"/>
              </a:rPr>
              <a:t>i </a:t>
            </a:r>
            <a:r>
              <a:rPr lang="zh-CN" altLang="zh-CN" sz="2800">
                <a:latin typeface="Times New Roman" panose="02020603050405020304" pitchFamily="18" charset="0"/>
              </a:rPr>
              <a:t>, I</a:t>
            </a:r>
            <a:r>
              <a:rPr lang="zh-CN" altLang="zh-CN" sz="2800" baseline="-25000">
                <a:latin typeface="Times New Roman" panose="02020603050405020304" pitchFamily="18" charset="0"/>
              </a:rPr>
              <a:t>i </a:t>
            </a:r>
            <a:r>
              <a:rPr lang="zh-CN" altLang="zh-CN" sz="2800">
                <a:latin typeface="Times New Roman" panose="02020603050405020304" pitchFamily="18" charset="0"/>
              </a:rPr>
              <a:t>→ I</a:t>
            </a:r>
            <a:r>
              <a:rPr lang="zh-CN" altLang="zh-CN" sz="2800" baseline="-25000">
                <a:latin typeface="Times New Roman" panose="02020603050405020304" pitchFamily="18" charset="0"/>
              </a:rPr>
              <a:t>i+1 </a:t>
            </a:r>
            <a:r>
              <a:rPr lang="zh-CN" altLang="zh-CN" sz="2800">
                <a:latin typeface="Times New Roman" panose="02020603050405020304" pitchFamily="18" charset="0"/>
              </a:rPr>
              <a:t>, C</a:t>
            </a:r>
            <a:r>
              <a:rPr lang="zh-CN" altLang="zh-CN" sz="2800" baseline="-25000">
                <a:latin typeface="Times New Roman" panose="02020603050405020304" pitchFamily="18" charset="0"/>
              </a:rPr>
              <a:t>i </a:t>
            </a:r>
            <a:r>
              <a:rPr lang="zh-CN" altLang="zh-CN" sz="2800">
                <a:latin typeface="Times New Roman" panose="02020603050405020304" pitchFamily="18" charset="0"/>
              </a:rPr>
              <a:t>→ P</a:t>
            </a:r>
            <a:r>
              <a:rPr lang="zh-CN" altLang="zh-CN" sz="2800" baseline="-25000">
                <a:latin typeface="Times New Roman" panose="02020603050405020304" pitchFamily="18" charset="0"/>
              </a:rPr>
              <a:t>i</a:t>
            </a:r>
            <a:r>
              <a:rPr lang="zh-CN" altLang="zh-CN" sz="2800">
                <a:latin typeface="Times New Roman" panose="02020603050405020304" pitchFamily="18" charset="0"/>
              </a:rPr>
              <a:t>, C</a:t>
            </a:r>
            <a:r>
              <a:rPr lang="zh-CN" altLang="zh-CN" sz="2800" baseline="-25000">
                <a:latin typeface="Times New Roman" panose="02020603050405020304" pitchFamily="18" charset="0"/>
              </a:rPr>
              <a:t>i</a:t>
            </a:r>
            <a:r>
              <a:rPr lang="zh-CN" altLang="zh-CN" sz="2800">
                <a:latin typeface="Times New Roman" panose="02020603050405020304" pitchFamily="18" charset="0"/>
              </a:rPr>
              <a:t> → C</a:t>
            </a:r>
            <a:r>
              <a:rPr lang="zh-CN" altLang="zh-CN" sz="2800" baseline="-25000">
                <a:latin typeface="Times New Roman" panose="02020603050405020304" pitchFamily="18" charset="0"/>
              </a:rPr>
              <a:t>i+1</a:t>
            </a:r>
            <a:r>
              <a:rPr lang="zh-CN" altLang="zh-CN" sz="2800">
                <a:latin typeface="Times New Roman" panose="02020603050405020304" pitchFamily="18" charset="0"/>
              </a:rPr>
              <a:t>, P</a:t>
            </a:r>
            <a:r>
              <a:rPr lang="zh-CN" altLang="zh-CN" sz="2800" baseline="-25000">
                <a:latin typeface="Times New Roman" panose="02020603050405020304" pitchFamily="18" charset="0"/>
              </a:rPr>
              <a:t>i</a:t>
            </a:r>
            <a:r>
              <a:rPr lang="zh-CN" altLang="zh-CN" sz="2800">
                <a:latin typeface="Times New Roman" panose="02020603050405020304" pitchFamily="18" charset="0"/>
              </a:rPr>
              <a:t>→ P</a:t>
            </a:r>
            <a:r>
              <a:rPr lang="zh-CN" altLang="zh-CN" sz="2800" baseline="-25000">
                <a:latin typeface="Times New Roman" panose="02020603050405020304" pitchFamily="18" charset="0"/>
              </a:rPr>
              <a:t>i+1</a:t>
            </a:r>
            <a:endParaRPr lang="zh-CN" altLang="zh-CN" sz="2800">
              <a:latin typeface="Times New Roman" panose="02020603050405020304" pitchFamily="18" charset="0"/>
            </a:endParaRPr>
          </a:p>
        </p:txBody>
      </p:sp>
      <p:sp>
        <p:nvSpPr>
          <p:cNvPr id="22533" name="Rectangle 5"/>
          <p:cNvSpPr>
            <a:spLocks noChangeArrowheads="1"/>
          </p:cNvSpPr>
          <p:nvPr/>
        </p:nvSpPr>
        <p:spPr bwMode="auto">
          <a:xfrm>
            <a:off x="0" y="3284538"/>
            <a:ext cx="75247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60000"/>
              <a:buFont typeface="Wingdings" panose="05000000000000000000" pitchFamily="2" charset="2"/>
              <a:buChar char="p"/>
            </a:pPr>
            <a:r>
              <a:rPr lang="zh-CN" altLang="zh-CN" sz="2800">
                <a:latin typeface="Times New Roman" panose="02020603050405020304" pitchFamily="18" charset="0"/>
              </a:rPr>
              <a:t>I</a:t>
            </a:r>
            <a:r>
              <a:rPr lang="zh-CN" altLang="zh-CN" sz="2800" baseline="-25000">
                <a:latin typeface="Times New Roman" panose="02020603050405020304" pitchFamily="18" charset="0"/>
              </a:rPr>
              <a:t>i+1</a:t>
            </a:r>
            <a:r>
              <a:rPr lang="zh-CN" altLang="zh-CN" sz="2800">
                <a:latin typeface="Times New Roman" panose="02020603050405020304" pitchFamily="18" charset="0"/>
              </a:rPr>
              <a:t>和C</a:t>
            </a:r>
            <a:r>
              <a:rPr lang="zh-CN" altLang="zh-CN" sz="2800" baseline="-25000">
                <a:latin typeface="Times New Roman" panose="02020603050405020304" pitchFamily="18" charset="0"/>
              </a:rPr>
              <a:t>i</a:t>
            </a:r>
            <a:r>
              <a:rPr lang="zh-CN" altLang="zh-CN" sz="2800">
                <a:latin typeface="Times New Roman" panose="02020603050405020304" pitchFamily="18" charset="0"/>
              </a:rPr>
              <a:t>及P</a:t>
            </a:r>
            <a:r>
              <a:rPr lang="zh-CN" altLang="zh-CN" sz="2800" baseline="-25000">
                <a:latin typeface="Times New Roman" panose="02020603050405020304" pitchFamily="18" charset="0"/>
              </a:rPr>
              <a:t>i-1</a:t>
            </a:r>
            <a:r>
              <a:rPr lang="zh-CN" altLang="zh-CN" sz="2800">
                <a:latin typeface="Times New Roman" panose="02020603050405020304" pitchFamily="18" charset="0"/>
              </a:rPr>
              <a:t>可并发</a:t>
            </a:r>
          </a:p>
          <a:p>
            <a:pPr>
              <a:spcBef>
                <a:spcPct val="20000"/>
              </a:spcBef>
              <a:buClr>
                <a:schemeClr val="hlink"/>
              </a:buClr>
              <a:buSzPct val="55000"/>
              <a:buFont typeface="Wingdings" panose="05000000000000000000" pitchFamily="2" charset="2"/>
              <a:buNone/>
            </a:pPr>
            <a:endParaRPr lang="zh-CN" altLang="zh-CN" sz="2800">
              <a:latin typeface="Times New Roman" panose="02020603050405020304" pitchFamily="18" charset="0"/>
            </a:endParaRPr>
          </a:p>
        </p:txBody>
      </p:sp>
      <p:graphicFrame>
        <p:nvGraphicFramePr>
          <p:cNvPr id="22534" name="Object 6"/>
          <p:cNvGraphicFramePr>
            <a:graphicFrameLocks noChangeAspect="1"/>
          </p:cNvGraphicFramePr>
          <p:nvPr>
            <p:ph sz="half" idx="2"/>
          </p:nvPr>
        </p:nvGraphicFramePr>
        <p:xfrm>
          <a:off x="1116013" y="3933825"/>
          <a:ext cx="8027987" cy="2676525"/>
        </p:xfrm>
        <a:graphic>
          <a:graphicData uri="http://schemas.openxmlformats.org/presentationml/2006/ole">
            <mc:AlternateContent xmlns:mc="http://schemas.openxmlformats.org/markup-compatibility/2006">
              <mc:Choice xmlns:v="urn:schemas-microsoft-com:vml" Requires="v">
                <p:oleObj spid="_x0000_s22535" r:id="rId3" imgW="3758058" imgH="1253398" progId="Visio.Drawing.4">
                  <p:embed/>
                </p:oleObj>
              </mc:Choice>
              <mc:Fallback>
                <p:oleObj r:id="rId3" imgW="3758058" imgH="1253398"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933825"/>
                        <a:ext cx="8027987"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ox(in)">
                                      <p:cBhvr>
                                        <p:cTn id="7" dur="10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box(in)">
                                      <p:cBhvr>
                                        <p:cTn id="12"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另一个例子</a:t>
            </a:r>
          </a:p>
        </p:txBody>
      </p:sp>
      <p:sp>
        <p:nvSpPr>
          <p:cNvPr id="23555" name="Rectangle 3"/>
          <p:cNvSpPr>
            <a:spLocks noGrp="1" noChangeArrowheads="1"/>
          </p:cNvSpPr>
          <p:nvPr>
            <p:ph type="body" idx="1"/>
          </p:nvPr>
        </p:nvSpPr>
        <p:spPr/>
        <p:txBody>
          <a:bodyPr/>
          <a:lstStyle/>
          <a:p>
            <a:r>
              <a:rPr lang="en-US" altLang="zh-CN"/>
              <a:t>S1:   a:=x+2</a:t>
            </a:r>
          </a:p>
          <a:p>
            <a:r>
              <a:rPr lang="en-US" altLang="zh-CN"/>
              <a:t>S2:   b:=y+4</a:t>
            </a:r>
          </a:p>
          <a:p>
            <a:r>
              <a:rPr lang="en-US" altLang="zh-CN"/>
              <a:t>S3:   c:=a+b</a:t>
            </a:r>
          </a:p>
          <a:p>
            <a:r>
              <a:rPr lang="en-US" altLang="zh-CN"/>
              <a:t>S4:   d:=c+3</a:t>
            </a:r>
          </a:p>
        </p:txBody>
      </p:sp>
      <p:sp>
        <p:nvSpPr>
          <p:cNvPr id="23556" name="Line 4"/>
          <p:cNvSpPr>
            <a:spLocks noChangeShapeType="1"/>
          </p:cNvSpPr>
          <p:nvPr/>
        </p:nvSpPr>
        <p:spPr bwMode="auto">
          <a:xfrm flipV="1">
            <a:off x="5457825" y="3048000"/>
            <a:ext cx="609600" cy="3810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7" name="Line 5"/>
          <p:cNvSpPr>
            <a:spLocks noChangeShapeType="1"/>
          </p:cNvSpPr>
          <p:nvPr/>
        </p:nvSpPr>
        <p:spPr bwMode="auto">
          <a:xfrm>
            <a:off x="6524625" y="2895600"/>
            <a:ext cx="609600" cy="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3558" name="Group 6"/>
          <p:cNvGrpSpPr>
            <a:grpSpLocks noChangeAspect="1"/>
          </p:cNvGrpSpPr>
          <p:nvPr/>
        </p:nvGrpSpPr>
        <p:grpSpPr bwMode="auto">
          <a:xfrm>
            <a:off x="4924425" y="2057400"/>
            <a:ext cx="2743200" cy="1624013"/>
            <a:chOff x="0" y="0"/>
            <a:chExt cx="1728" cy="1023"/>
          </a:xfrm>
        </p:grpSpPr>
        <p:sp>
          <p:nvSpPr>
            <p:cNvPr id="23559" name="Oval 7"/>
            <p:cNvSpPr>
              <a:spLocks noChangeAspect="1" noChangeArrowheads="1"/>
            </p:cNvSpPr>
            <p:nvPr/>
          </p:nvSpPr>
          <p:spPr bwMode="auto">
            <a:xfrm>
              <a:off x="0" y="0"/>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S1</a:t>
              </a:r>
            </a:p>
          </p:txBody>
        </p:sp>
        <p:sp>
          <p:nvSpPr>
            <p:cNvPr id="23560" name="Oval 8"/>
            <p:cNvSpPr>
              <a:spLocks noChangeAspect="1" noChangeArrowheads="1"/>
            </p:cNvSpPr>
            <p:nvPr/>
          </p:nvSpPr>
          <p:spPr bwMode="auto">
            <a:xfrm>
              <a:off x="672" y="384"/>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S3</a:t>
              </a:r>
            </a:p>
          </p:txBody>
        </p:sp>
        <p:sp>
          <p:nvSpPr>
            <p:cNvPr id="23561" name="Oval 9"/>
            <p:cNvSpPr>
              <a:spLocks noChangeAspect="1" noChangeArrowheads="1"/>
            </p:cNvSpPr>
            <p:nvPr/>
          </p:nvSpPr>
          <p:spPr bwMode="auto">
            <a:xfrm>
              <a:off x="1392" y="384"/>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S4</a:t>
              </a:r>
            </a:p>
          </p:txBody>
        </p:sp>
        <p:sp>
          <p:nvSpPr>
            <p:cNvPr id="23562" name="Oval 10"/>
            <p:cNvSpPr>
              <a:spLocks noChangeAspect="1" noChangeArrowheads="1"/>
            </p:cNvSpPr>
            <p:nvPr/>
          </p:nvSpPr>
          <p:spPr bwMode="auto">
            <a:xfrm>
              <a:off x="0" y="720"/>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S2</a:t>
              </a:r>
            </a:p>
          </p:txBody>
        </p:sp>
      </p:grpSp>
      <p:sp>
        <p:nvSpPr>
          <p:cNvPr id="23563" name="Line 11"/>
          <p:cNvSpPr>
            <a:spLocks noChangeShapeType="1"/>
          </p:cNvSpPr>
          <p:nvPr/>
        </p:nvSpPr>
        <p:spPr bwMode="auto">
          <a:xfrm>
            <a:off x="5457825" y="2362200"/>
            <a:ext cx="609600" cy="3810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4" name="Text Box 12"/>
          <p:cNvSpPr txBox="1">
            <a:spLocks noChangeArrowheads="1"/>
          </p:cNvSpPr>
          <p:nvPr/>
        </p:nvSpPr>
        <p:spPr bwMode="auto">
          <a:xfrm>
            <a:off x="395288" y="4292600"/>
            <a:ext cx="4737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857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Char char="p"/>
            </a:pPr>
            <a:r>
              <a:rPr lang="zh-CN" altLang="zh-CN" sz="2800">
                <a:latin typeface="Tahoma" panose="020B0604030504040204" pitchFamily="34" charset="0"/>
              </a:rPr>
              <a:t>哪些程序段必须顺序执行？</a:t>
            </a:r>
          </a:p>
          <a:p>
            <a:pPr>
              <a:spcBef>
                <a:spcPct val="20000"/>
              </a:spcBef>
              <a:buClr>
                <a:schemeClr val="hlink"/>
              </a:buClr>
              <a:buSzPct val="55000"/>
              <a:buFont typeface="Wingdings" panose="05000000000000000000" pitchFamily="2" charset="2"/>
              <a:buChar char="p"/>
            </a:pPr>
            <a:r>
              <a:rPr lang="zh-CN" altLang="zh-CN" sz="2800">
                <a:latin typeface="Tahoma" panose="020B0604030504040204" pitchFamily="34" charset="0"/>
              </a:rPr>
              <a:t>那些程序段可以并发执行？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linds(horizontal)">
                                      <p:cBhvr>
                                        <p:cTn id="7" dur="500"/>
                                        <p:tgtEl>
                                          <p:spTgt spid="2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box(in)">
                                      <p:cBhvr>
                                        <p:cTn id="12" dur="1000"/>
                                        <p:tgtEl>
                                          <p:spTgt spid="23558"/>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3563"/>
                                        </p:tgtEl>
                                        <p:attrNameLst>
                                          <p:attrName>style.visibility</p:attrName>
                                        </p:attrNameLst>
                                      </p:cBhvr>
                                      <p:to>
                                        <p:strVal val="visible"/>
                                      </p:to>
                                    </p:set>
                                    <p:animEffect transition="in" filter="wipe(left)">
                                      <p:cBhvr>
                                        <p:cTn id="16" dur="500"/>
                                        <p:tgtEl>
                                          <p:spTgt spid="23563"/>
                                        </p:tgtEl>
                                      </p:cBhvr>
                                    </p:animEffect>
                                  </p:childTnLst>
                                </p:cTn>
                              </p:par>
                            </p:childTnLst>
                          </p:cTn>
                        </p:par>
                        <p:par>
                          <p:cTn id="17" fill="hold" nodeType="afterGroup">
                            <p:stCondLst>
                              <p:cond delay="1500"/>
                            </p:stCondLst>
                            <p:childTnLst>
                              <p:par>
                                <p:cTn id="18" presetID="22" presetClass="entr" presetSubtype="4" fill="hold" nodeType="after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ipe(down)">
                                      <p:cBhvr>
                                        <p:cTn id="20" dur="500"/>
                                        <p:tgtEl>
                                          <p:spTgt spid="23556"/>
                                        </p:tgtEl>
                                      </p:cBhvr>
                                    </p:animEffect>
                                  </p:childTnLst>
                                </p:cTn>
                              </p:par>
                            </p:childTnLst>
                          </p:cTn>
                        </p:par>
                        <p:par>
                          <p:cTn id="21" fill="hold" nodeType="afterGroup">
                            <p:stCondLst>
                              <p:cond delay="2000"/>
                            </p:stCondLst>
                            <p:childTnLst>
                              <p:par>
                                <p:cTn id="22" presetID="22" presetClass="entr" presetSubtype="8" fill="hold" nodeType="after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wipe(left)">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程序并发执行时的特征 </a:t>
            </a:r>
          </a:p>
        </p:txBody>
      </p:sp>
      <p:sp>
        <p:nvSpPr>
          <p:cNvPr id="24579" name="Rectangle 3"/>
          <p:cNvSpPr>
            <a:spLocks noGrp="1" noChangeArrowheads="1"/>
          </p:cNvSpPr>
          <p:nvPr>
            <p:ph type="body" idx="1"/>
          </p:nvPr>
        </p:nvSpPr>
        <p:spPr/>
        <p:txBody>
          <a:bodyPr/>
          <a:lstStyle/>
          <a:p>
            <a:pPr algn="just"/>
            <a:r>
              <a:rPr lang="zh-CN" altLang="zh-CN" b="1">
                <a:solidFill>
                  <a:srgbClr val="000099"/>
                </a:solidFill>
              </a:rPr>
              <a:t>间断性</a:t>
            </a:r>
            <a:r>
              <a:rPr lang="zh-CN" altLang="zh-CN">
                <a:solidFill>
                  <a:srgbClr val="000099"/>
                </a:solidFill>
              </a:rPr>
              <a:t>：</a:t>
            </a:r>
            <a:r>
              <a:rPr lang="zh-CN" altLang="zh-CN"/>
              <a:t>并发程序具有</a:t>
            </a:r>
            <a:r>
              <a:rPr lang="zh-CN" altLang="zh-CN">
                <a:latin typeface="宋体" panose="02010600030101010101" pitchFamily="2" charset="-122"/>
              </a:rPr>
              <a:t>“</a:t>
            </a:r>
            <a:r>
              <a:rPr lang="zh-CN" altLang="zh-CN"/>
              <a:t>执行</a:t>
            </a:r>
            <a:r>
              <a:rPr lang="en-US" altLang="zh-CN"/>
              <a:t>---</a:t>
            </a:r>
            <a:r>
              <a:rPr lang="zh-CN" altLang="zh-CN"/>
              <a:t>暂停</a:t>
            </a:r>
            <a:r>
              <a:rPr lang="en-US" altLang="zh-CN"/>
              <a:t>----</a:t>
            </a:r>
            <a:r>
              <a:rPr lang="zh-CN" altLang="zh-CN"/>
              <a:t>执行</a:t>
            </a:r>
            <a:r>
              <a:rPr lang="zh-CN" altLang="zh-CN">
                <a:latin typeface="宋体" panose="02010600030101010101" pitchFamily="2" charset="-122"/>
              </a:rPr>
              <a:t>”</a:t>
            </a:r>
            <a:r>
              <a:rPr lang="zh-CN" altLang="zh-CN"/>
              <a:t>这种间断性的活动规律。</a:t>
            </a:r>
          </a:p>
          <a:p>
            <a:pPr algn="just"/>
            <a:r>
              <a:rPr lang="zh-CN" altLang="zh-CN" b="1">
                <a:solidFill>
                  <a:srgbClr val="000099"/>
                </a:solidFill>
              </a:rPr>
              <a:t>失去封闭性</a:t>
            </a:r>
            <a:r>
              <a:rPr lang="zh-CN" altLang="zh-CN">
                <a:solidFill>
                  <a:srgbClr val="000099"/>
                </a:solidFill>
              </a:rPr>
              <a:t>：</a:t>
            </a:r>
            <a:r>
              <a:rPr lang="zh-CN" altLang="zh-CN"/>
              <a:t>多个程序共享系统中的资源，这些资源的状态将由多个程序来改变，致使程序之间相互影响。</a:t>
            </a:r>
          </a:p>
          <a:p>
            <a:pPr algn="just"/>
            <a:r>
              <a:rPr lang="zh-CN" altLang="zh-CN" b="1">
                <a:solidFill>
                  <a:srgbClr val="000099"/>
                </a:solidFill>
              </a:rPr>
              <a:t>不可再现性</a:t>
            </a:r>
            <a:r>
              <a:rPr lang="zh-CN" altLang="zh-CN">
                <a:solidFill>
                  <a:srgbClr val="000099"/>
                </a:solidFill>
              </a:rPr>
              <a:t>：</a:t>
            </a:r>
            <a:r>
              <a:rPr lang="zh-CN" altLang="zh-CN"/>
              <a:t>在初始条件相同的情况下，程序的执行结果依赖于执行的次序。</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a:t>不可再现性的例子</a:t>
            </a:r>
          </a:p>
        </p:txBody>
      </p:sp>
      <p:sp>
        <p:nvSpPr>
          <p:cNvPr id="151555" name="Rectangle 3"/>
          <p:cNvSpPr>
            <a:spLocks noGrp="1" noChangeArrowheads="1"/>
          </p:cNvSpPr>
          <p:nvPr>
            <p:ph type="body" idx="1"/>
          </p:nvPr>
        </p:nvSpPr>
        <p:spPr>
          <a:xfrm>
            <a:off x="539750" y="1484313"/>
            <a:ext cx="8421688" cy="3673475"/>
          </a:xfrm>
        </p:spPr>
        <p:txBody>
          <a:bodyPr/>
          <a:lstStyle/>
          <a:p>
            <a:r>
              <a:rPr lang="zh-CN" altLang="en-US">
                <a:solidFill>
                  <a:srgbClr val="000099"/>
                </a:solidFill>
              </a:rPr>
              <a:t>程序并发执行时可能出现与时间有关的错误。</a:t>
            </a:r>
          </a:p>
          <a:p>
            <a:r>
              <a:rPr lang="zh-CN" altLang="en-US">
                <a:solidFill>
                  <a:srgbClr val="000099"/>
                </a:solidFill>
              </a:rPr>
              <a:t>例如：</a:t>
            </a:r>
            <a:r>
              <a:rPr lang="en-US" altLang="zh-CN">
                <a:solidFill>
                  <a:srgbClr val="000099"/>
                </a:solidFill>
              </a:rPr>
              <a:t>  </a:t>
            </a:r>
          </a:p>
          <a:p>
            <a:pPr lvl="1"/>
            <a:r>
              <a:rPr lang="zh-CN" altLang="en-US"/>
              <a:t>进程</a:t>
            </a:r>
            <a:r>
              <a:rPr lang="en-US" altLang="zh-CN"/>
              <a:t>A</a:t>
            </a:r>
            <a:r>
              <a:rPr lang="zh-CN" altLang="en-US"/>
              <a:t>：</a:t>
            </a:r>
            <a:r>
              <a:rPr lang="en-US" altLang="zh-CN"/>
              <a:t>N:=N+1；</a:t>
            </a:r>
          </a:p>
          <a:p>
            <a:pPr lvl="1"/>
            <a:r>
              <a:rPr lang="zh-CN" altLang="en-US"/>
              <a:t>进程</a:t>
            </a:r>
            <a:r>
              <a:rPr lang="en-US" altLang="zh-CN"/>
              <a:t>B</a:t>
            </a:r>
            <a:r>
              <a:rPr lang="zh-CN" altLang="en-US"/>
              <a:t>：</a:t>
            </a:r>
            <a:r>
              <a:rPr lang="en-US" altLang="zh-CN"/>
              <a:t>Print(N)</a:t>
            </a:r>
            <a:r>
              <a:rPr lang="zh-CN" altLang="en-US"/>
              <a:t>；</a:t>
            </a:r>
            <a:r>
              <a:rPr lang="en-US" altLang="zh-CN"/>
              <a:t> N:=0</a:t>
            </a:r>
            <a:r>
              <a:rPr lang="zh-CN" altLang="en-US"/>
              <a:t>；</a:t>
            </a:r>
            <a:endParaRPr lang="en-US" altLang="zh-CN"/>
          </a:p>
          <a:p>
            <a:r>
              <a:rPr lang="zh-CN" altLang="en-US">
                <a:solidFill>
                  <a:srgbClr val="000099"/>
                </a:solidFill>
              </a:rPr>
              <a:t>设在两进程运行之前，</a:t>
            </a:r>
            <a:r>
              <a:rPr lang="en-US" altLang="zh-CN">
                <a:solidFill>
                  <a:srgbClr val="000099"/>
                </a:solidFill>
              </a:rPr>
              <a:t>N</a:t>
            </a:r>
            <a:r>
              <a:rPr lang="zh-CN" altLang="en-US">
                <a:solidFill>
                  <a:srgbClr val="000099"/>
                </a:solidFill>
              </a:rPr>
              <a:t>的值为</a:t>
            </a:r>
            <a:r>
              <a:rPr lang="en-US" altLang="zh-CN">
                <a:solidFill>
                  <a:srgbClr val="000099"/>
                </a:solidFill>
              </a:rPr>
              <a:t>2</a:t>
            </a:r>
            <a:r>
              <a:rPr lang="zh-CN" altLang="en-US">
                <a:solidFill>
                  <a:srgbClr val="000099"/>
                </a:solidFill>
              </a:rPr>
              <a:t>。则两进程运行结束后，打印出的结果及</a:t>
            </a:r>
            <a:r>
              <a:rPr lang="en-US" altLang="zh-CN">
                <a:solidFill>
                  <a:srgbClr val="000099"/>
                </a:solidFill>
              </a:rPr>
              <a:t>N</a:t>
            </a:r>
            <a:r>
              <a:rPr lang="zh-CN" altLang="en-US">
                <a:solidFill>
                  <a:srgbClr val="000099"/>
                </a:solidFill>
              </a:rPr>
              <a:t>值可为：</a:t>
            </a:r>
          </a:p>
        </p:txBody>
      </p:sp>
      <p:sp>
        <p:nvSpPr>
          <p:cNvPr id="151556" name="Text Box 4"/>
          <p:cNvSpPr txBox="1">
            <a:spLocks noChangeArrowheads="1"/>
          </p:cNvSpPr>
          <p:nvPr/>
        </p:nvSpPr>
        <p:spPr bwMode="auto">
          <a:xfrm>
            <a:off x="4859338" y="5157788"/>
            <a:ext cx="3959225"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kumimoji="1" lang="zh-CN" altLang="en-US">
                <a:solidFill>
                  <a:srgbClr val="9900CC"/>
                </a:solidFill>
              </a:rPr>
              <a:t> 打印出</a:t>
            </a:r>
            <a:r>
              <a:rPr kumimoji="1" lang="en-US" altLang="zh-CN">
                <a:solidFill>
                  <a:srgbClr val="9900CC"/>
                </a:solidFill>
              </a:rPr>
              <a:t>3</a:t>
            </a:r>
            <a:r>
              <a:rPr kumimoji="1" lang="zh-CN" altLang="en-US">
                <a:solidFill>
                  <a:srgbClr val="9900CC"/>
                </a:solidFill>
              </a:rPr>
              <a:t>，</a:t>
            </a:r>
            <a:r>
              <a:rPr kumimoji="1" lang="en-US" altLang="zh-CN">
                <a:solidFill>
                  <a:srgbClr val="9900CC"/>
                </a:solidFill>
              </a:rPr>
              <a:t>N</a:t>
            </a:r>
            <a:r>
              <a:rPr kumimoji="1" lang="zh-CN" altLang="en-US">
                <a:solidFill>
                  <a:srgbClr val="9900CC"/>
                </a:solidFill>
              </a:rPr>
              <a:t>为</a:t>
            </a:r>
            <a:r>
              <a:rPr kumimoji="1" lang="en-US" altLang="zh-CN">
                <a:solidFill>
                  <a:srgbClr val="9900CC"/>
                </a:solidFill>
              </a:rPr>
              <a:t>0</a:t>
            </a:r>
          </a:p>
          <a:p>
            <a:pPr>
              <a:buFontTx/>
              <a:buChar char="•"/>
            </a:pPr>
            <a:r>
              <a:rPr kumimoji="1" lang="zh-CN" altLang="en-US">
                <a:solidFill>
                  <a:srgbClr val="9900CC"/>
                </a:solidFill>
              </a:rPr>
              <a:t> 打印出</a:t>
            </a:r>
            <a:r>
              <a:rPr kumimoji="1" lang="en-US" altLang="zh-CN">
                <a:solidFill>
                  <a:srgbClr val="9900CC"/>
                </a:solidFill>
              </a:rPr>
              <a:t>2</a:t>
            </a:r>
            <a:r>
              <a:rPr kumimoji="1" lang="zh-CN" altLang="en-US">
                <a:solidFill>
                  <a:srgbClr val="9900CC"/>
                </a:solidFill>
              </a:rPr>
              <a:t>，</a:t>
            </a:r>
            <a:r>
              <a:rPr kumimoji="1" lang="en-US" altLang="zh-CN">
                <a:solidFill>
                  <a:srgbClr val="9900CC"/>
                </a:solidFill>
              </a:rPr>
              <a:t>N</a:t>
            </a:r>
            <a:r>
              <a:rPr kumimoji="1" lang="zh-CN" altLang="en-US">
                <a:solidFill>
                  <a:srgbClr val="9900CC"/>
                </a:solidFill>
              </a:rPr>
              <a:t>为</a:t>
            </a:r>
            <a:r>
              <a:rPr kumimoji="1" lang="en-US" altLang="zh-CN">
                <a:solidFill>
                  <a:srgbClr val="9900CC"/>
                </a:solidFill>
              </a:rPr>
              <a:t>1</a:t>
            </a:r>
            <a:r>
              <a:rPr kumimoji="1" lang="en-US" altLang="zh-CN"/>
              <a:t> </a:t>
            </a:r>
          </a:p>
          <a:p>
            <a:pPr>
              <a:buFontTx/>
              <a:buChar char="•"/>
            </a:pPr>
            <a:r>
              <a:rPr kumimoji="1" lang="zh-CN" altLang="en-US">
                <a:solidFill>
                  <a:srgbClr val="9900CC"/>
                </a:solidFill>
              </a:rPr>
              <a:t> 打印出</a:t>
            </a:r>
            <a:r>
              <a:rPr kumimoji="1" lang="en-US" altLang="zh-CN">
                <a:solidFill>
                  <a:srgbClr val="9900CC"/>
                </a:solidFill>
              </a:rPr>
              <a:t>2</a:t>
            </a:r>
            <a:r>
              <a:rPr kumimoji="1" lang="zh-CN" altLang="en-US">
                <a:solidFill>
                  <a:srgbClr val="9900CC"/>
                </a:solidFill>
              </a:rPr>
              <a:t>，</a:t>
            </a:r>
            <a:r>
              <a:rPr kumimoji="1" lang="en-US" altLang="zh-CN">
                <a:solidFill>
                  <a:srgbClr val="9900CC"/>
                </a:solidFill>
              </a:rPr>
              <a:t>N</a:t>
            </a:r>
            <a:r>
              <a:rPr kumimoji="1" lang="zh-CN" altLang="en-US">
                <a:solidFill>
                  <a:srgbClr val="9900CC"/>
                </a:solidFill>
              </a:rPr>
              <a:t>为</a:t>
            </a:r>
            <a:r>
              <a:rPr kumimoji="1" lang="en-US" altLang="zh-CN">
                <a:solidFill>
                  <a:srgbClr val="9900CC"/>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2.1.4 </a:t>
            </a:r>
            <a:r>
              <a:rPr lang="zh-CN" altLang="en-US"/>
              <a:t>进程的特征与状态</a:t>
            </a:r>
          </a:p>
        </p:txBody>
      </p:sp>
      <p:sp>
        <p:nvSpPr>
          <p:cNvPr id="26627" name="Rectangle 3"/>
          <p:cNvSpPr>
            <a:spLocks noGrp="1" noChangeArrowheads="1"/>
          </p:cNvSpPr>
          <p:nvPr>
            <p:ph type="body" idx="1"/>
          </p:nvPr>
        </p:nvSpPr>
        <p:spPr/>
        <p:txBody>
          <a:bodyPr/>
          <a:lstStyle/>
          <a:p>
            <a:r>
              <a:rPr lang="zh-CN" altLang="en-US"/>
              <a:t>为了描述并发执行程序的动态特性，人们引入了一个新的概念</a:t>
            </a:r>
            <a:r>
              <a:rPr lang="en-US" altLang="zh-CN">
                <a:latin typeface="宋体" panose="02010600030101010101" pitchFamily="2" charset="-122"/>
              </a:rPr>
              <a:t>——</a:t>
            </a:r>
            <a:r>
              <a:rPr lang="zh-CN" altLang="en-US"/>
              <a:t>进程（</a:t>
            </a:r>
            <a:r>
              <a:rPr lang="en-US" altLang="zh-CN"/>
              <a:t>Process</a:t>
            </a:r>
            <a:r>
              <a:rPr lang="zh-CN" altLang="en-US"/>
              <a:t>）。</a:t>
            </a:r>
          </a:p>
        </p:txBody>
      </p:sp>
      <p:sp>
        <p:nvSpPr>
          <p:cNvPr id="26628" name="Text Box 4"/>
          <p:cNvSpPr txBox="1">
            <a:spLocks noChangeArrowheads="1"/>
          </p:cNvSpPr>
          <p:nvPr/>
        </p:nvSpPr>
        <p:spPr bwMode="auto">
          <a:xfrm>
            <a:off x="971550" y="4933950"/>
            <a:ext cx="717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i="1">
                <a:solidFill>
                  <a:srgbClr val="9900CC"/>
                </a:solidFill>
              </a:rPr>
              <a:t>*启动</a:t>
            </a:r>
            <a:r>
              <a:rPr lang="zh-CN" altLang="en-US" i="1">
                <a:solidFill>
                  <a:srgbClr val="9900CC"/>
                </a:solidFill>
                <a:latin typeface="Times New Roman" panose="02020603050405020304" pitchFamily="18" charset="0"/>
              </a:rPr>
              <a:t>“</a:t>
            </a:r>
            <a:r>
              <a:rPr lang="zh-CN" altLang="en-US" i="1" u="sng">
                <a:solidFill>
                  <a:srgbClr val="9900CC"/>
                </a:solidFill>
              </a:rPr>
              <a:t>任务管理器</a:t>
            </a:r>
            <a:r>
              <a:rPr lang="zh-CN" altLang="en-US" i="1">
                <a:solidFill>
                  <a:srgbClr val="9900CC"/>
                </a:solidFill>
                <a:latin typeface="Times New Roman" panose="02020603050405020304" pitchFamily="18" charset="0"/>
              </a:rPr>
              <a:t>”</a:t>
            </a:r>
            <a:r>
              <a:rPr lang="zh-CN" altLang="en-US" i="1">
                <a:solidFill>
                  <a:srgbClr val="9900CC"/>
                </a:solidFill>
              </a:rPr>
              <a:t>查看系统中有多少进程。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latin typeface="Times New Roman" panose="02020603050405020304" pitchFamily="18" charset="0"/>
              </a:rPr>
              <a:t>1. </a:t>
            </a:r>
            <a:r>
              <a:rPr lang="zh-CN" altLang="en-US">
                <a:latin typeface="Times New Roman" panose="02020603050405020304" pitchFamily="18" charset="0"/>
              </a:rPr>
              <a:t>进程的特征和定义</a:t>
            </a:r>
          </a:p>
        </p:txBody>
      </p:sp>
      <p:sp>
        <p:nvSpPr>
          <p:cNvPr id="27651" name="Rectangle 3"/>
          <p:cNvSpPr>
            <a:spLocks noGrp="1" noChangeArrowheads="1"/>
          </p:cNvSpPr>
          <p:nvPr>
            <p:ph type="body" idx="1"/>
          </p:nvPr>
        </p:nvSpPr>
        <p:spPr>
          <a:xfrm>
            <a:off x="457200" y="1447800"/>
            <a:ext cx="8345488" cy="4789488"/>
          </a:xfrm>
        </p:spPr>
        <p:txBody>
          <a:bodyPr/>
          <a:lstStyle/>
          <a:p>
            <a:pPr algn="just">
              <a:lnSpc>
                <a:spcPct val="80000"/>
              </a:lnSpc>
            </a:pPr>
            <a:r>
              <a:rPr lang="zh-CN" altLang="en-US" sz="3600" b="1"/>
              <a:t>结构性</a:t>
            </a:r>
            <a:r>
              <a:rPr lang="zh-CN" altLang="en-US" sz="3600"/>
              <a:t>：</a:t>
            </a:r>
            <a:r>
              <a:rPr lang="zh-CN" altLang="en-US" sz="2400">
                <a:solidFill>
                  <a:srgbClr val="000099"/>
                </a:solidFill>
              </a:rPr>
              <a:t>进程实体由程序段、数据段及进程控制块组成，又称为进程映像。</a:t>
            </a:r>
          </a:p>
          <a:p>
            <a:pPr algn="just">
              <a:lnSpc>
                <a:spcPct val="80000"/>
              </a:lnSpc>
            </a:pPr>
            <a:r>
              <a:rPr lang="zh-CN" altLang="en-US" sz="3600" b="1"/>
              <a:t>动态性</a:t>
            </a:r>
            <a:r>
              <a:rPr lang="zh-CN" altLang="en-US"/>
              <a:t>：</a:t>
            </a:r>
            <a:r>
              <a:rPr lang="zh-CN" altLang="en-US" sz="2400">
                <a:solidFill>
                  <a:srgbClr val="000099"/>
                </a:solidFill>
              </a:rPr>
              <a:t>进程是程序的一次执行过程。动态性还表现为它因创建而产生，因调度而执行，因无资源而暂停，因撤消而消亡。而程序是静态实体。</a:t>
            </a:r>
          </a:p>
          <a:p>
            <a:pPr algn="just">
              <a:lnSpc>
                <a:spcPct val="80000"/>
              </a:lnSpc>
            </a:pPr>
            <a:r>
              <a:rPr lang="zh-CN" altLang="en-US" sz="3600" b="1"/>
              <a:t>并发性</a:t>
            </a:r>
            <a:r>
              <a:rPr lang="zh-CN" altLang="en-US"/>
              <a:t>：</a:t>
            </a:r>
            <a:r>
              <a:rPr lang="zh-CN" altLang="en-US" sz="2400">
                <a:solidFill>
                  <a:srgbClr val="000099"/>
                </a:solidFill>
              </a:rPr>
              <a:t>多个进程实体同时存在于内存中，能在一段时间内同时运行。</a:t>
            </a:r>
          </a:p>
          <a:p>
            <a:pPr algn="just">
              <a:lnSpc>
                <a:spcPct val="80000"/>
              </a:lnSpc>
            </a:pPr>
            <a:r>
              <a:rPr lang="zh-CN" altLang="en-US" sz="3600" b="1"/>
              <a:t>独立性</a:t>
            </a:r>
            <a:r>
              <a:rPr lang="zh-CN" altLang="en-US" sz="3600"/>
              <a:t>：</a:t>
            </a:r>
            <a:r>
              <a:rPr lang="zh-CN" altLang="en-US" sz="2400">
                <a:solidFill>
                  <a:srgbClr val="000099"/>
                </a:solidFill>
              </a:rPr>
              <a:t>在传统</a:t>
            </a:r>
            <a:r>
              <a:rPr lang="en-US" altLang="zh-CN" sz="2400">
                <a:solidFill>
                  <a:srgbClr val="000099"/>
                </a:solidFill>
              </a:rPr>
              <a:t>OS</a:t>
            </a:r>
            <a:r>
              <a:rPr lang="zh-CN" altLang="en-US" sz="2400">
                <a:solidFill>
                  <a:srgbClr val="000099"/>
                </a:solidFill>
              </a:rPr>
              <a:t>中，进程是独立运行的基本单位，也是系统分配资源和调度的基本单位</a:t>
            </a:r>
            <a:r>
              <a:rPr lang="zh-CN" altLang="en-US">
                <a:solidFill>
                  <a:srgbClr val="000099"/>
                </a:solidFill>
              </a:rPr>
              <a:t>。</a:t>
            </a:r>
          </a:p>
          <a:p>
            <a:pPr algn="just">
              <a:lnSpc>
                <a:spcPct val="80000"/>
              </a:lnSpc>
            </a:pPr>
            <a:r>
              <a:rPr lang="zh-CN" altLang="en-US" sz="3600" b="1"/>
              <a:t>异步性</a:t>
            </a:r>
            <a:r>
              <a:rPr lang="zh-CN" altLang="en-US" sz="3600"/>
              <a:t>：</a:t>
            </a:r>
            <a:r>
              <a:rPr lang="zh-CN" altLang="en-US" sz="2400">
                <a:solidFill>
                  <a:srgbClr val="000099"/>
                </a:solidFill>
              </a:rPr>
              <a:t>也叫制约性，进程之间相互制约，进程以各自独立的不可预知的速度向前推进。</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198438"/>
            <a:ext cx="8512175" cy="1143000"/>
          </a:xfrm>
        </p:spPr>
        <p:txBody>
          <a:bodyPr/>
          <a:lstStyle/>
          <a:p>
            <a:r>
              <a:rPr lang="zh-CN" altLang="en-US"/>
              <a:t>进程的定义</a:t>
            </a:r>
          </a:p>
        </p:txBody>
      </p:sp>
      <p:sp>
        <p:nvSpPr>
          <p:cNvPr id="28675" name="Rectangle 3"/>
          <p:cNvSpPr>
            <a:spLocks noGrp="1" noChangeArrowheads="1"/>
          </p:cNvSpPr>
          <p:nvPr>
            <p:ph type="body" idx="1"/>
          </p:nvPr>
        </p:nvSpPr>
        <p:spPr>
          <a:xfrm>
            <a:off x="457200" y="1447800"/>
            <a:ext cx="8332788" cy="5181600"/>
          </a:xfrm>
        </p:spPr>
        <p:txBody>
          <a:bodyPr/>
          <a:lstStyle/>
          <a:p>
            <a:pPr algn="just"/>
            <a:r>
              <a:rPr lang="zh-CN" altLang="zh-CN" u="sng"/>
              <a:t>进程是进程实体的运行过程，是系统进行资源分配和调度的一个独立单位。</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2. </a:t>
            </a:r>
            <a:r>
              <a:rPr lang="zh-CN" altLang="en-US"/>
              <a:t>进程的三种基本状态</a:t>
            </a:r>
          </a:p>
        </p:txBody>
      </p:sp>
      <p:sp>
        <p:nvSpPr>
          <p:cNvPr id="30723" name="Rectangle 3"/>
          <p:cNvSpPr>
            <a:spLocks noGrp="1" noChangeArrowheads="1"/>
          </p:cNvSpPr>
          <p:nvPr>
            <p:ph type="body" idx="1"/>
          </p:nvPr>
        </p:nvSpPr>
        <p:spPr>
          <a:xfrm>
            <a:off x="457200" y="1371600"/>
            <a:ext cx="8497888" cy="4687888"/>
          </a:xfrm>
        </p:spPr>
        <p:txBody>
          <a:bodyPr/>
          <a:lstStyle/>
          <a:p>
            <a:pPr algn="just">
              <a:lnSpc>
                <a:spcPct val="90000"/>
              </a:lnSpc>
            </a:pPr>
            <a:r>
              <a:rPr lang="zh-CN" altLang="en-US" sz="3600" b="1"/>
              <a:t>就绪状态：</a:t>
            </a:r>
            <a:r>
              <a:rPr lang="zh-CN" altLang="en-US" sz="2800"/>
              <a:t>进程已获得除处理机以外的所有资源，一旦分配了处理机就可以立即执行，此时进程所处的状态为就绪状态</a:t>
            </a:r>
            <a:r>
              <a:rPr lang="zh-CN" altLang="en-US" sz="3600"/>
              <a:t>。</a:t>
            </a:r>
          </a:p>
          <a:p>
            <a:pPr algn="just">
              <a:lnSpc>
                <a:spcPct val="90000"/>
              </a:lnSpc>
            </a:pPr>
            <a:r>
              <a:rPr lang="zh-CN" altLang="en-US" sz="3600" b="1"/>
              <a:t>执行状态</a:t>
            </a:r>
            <a:r>
              <a:rPr lang="zh-CN" altLang="en-US" sz="4000" b="1"/>
              <a:t>：</a:t>
            </a:r>
            <a:r>
              <a:rPr lang="zh-CN" altLang="en-US" sz="2800"/>
              <a:t>又称运行状态。当一个进程获得必要的资源并正在处理机上执行，此时进程所处的状态为运行状态。</a:t>
            </a:r>
          </a:p>
          <a:p>
            <a:pPr algn="just">
              <a:lnSpc>
                <a:spcPct val="90000"/>
              </a:lnSpc>
            </a:pPr>
            <a:r>
              <a:rPr lang="zh-CN" altLang="en-US" sz="3600" b="1"/>
              <a:t>阻塞状态：</a:t>
            </a:r>
            <a:r>
              <a:rPr lang="zh-CN" altLang="en-US" sz="2800"/>
              <a:t>又称等待状态、睡眠状态。正在执行的进程，由于发生某事件而暂时无法执行下去（如等待输入</a:t>
            </a:r>
            <a:r>
              <a:rPr lang="en-US" altLang="zh-CN" sz="2800"/>
              <a:t>/</a:t>
            </a:r>
            <a:r>
              <a:rPr lang="zh-CN" altLang="en-US" sz="2800"/>
              <a:t>输出完成），此时进程所处的状态为等待状态。</a:t>
            </a:r>
          </a:p>
          <a:p>
            <a:pPr algn="just">
              <a:lnSpc>
                <a:spcPct val="90000"/>
              </a:lnSpc>
              <a:buFont typeface="Wingdings 3" panose="05040102010807070707" pitchFamily="18" charset="2"/>
              <a:buNone/>
            </a:pPr>
            <a:endParaRPr lang="zh-CN" altLang="en-US" sz="2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进程管理</a:t>
            </a:r>
          </a:p>
        </p:txBody>
      </p:sp>
      <p:sp>
        <p:nvSpPr>
          <p:cNvPr id="12291" name="Rectangle 3"/>
          <p:cNvSpPr>
            <a:spLocks noGrp="1" noChangeArrowheads="1"/>
          </p:cNvSpPr>
          <p:nvPr>
            <p:ph type="body" idx="1"/>
          </p:nvPr>
        </p:nvSpPr>
        <p:spPr>
          <a:xfrm>
            <a:off x="468313" y="1484313"/>
            <a:ext cx="8231187" cy="3960812"/>
          </a:xfrm>
        </p:spPr>
        <p:txBody>
          <a:bodyPr/>
          <a:lstStyle/>
          <a:p>
            <a:r>
              <a:rPr lang="zh-CN" altLang="zh-CN">
                <a:solidFill>
                  <a:srgbClr val="800000"/>
                </a:solidFill>
              </a:rPr>
              <a:t>处理机管理</a:t>
            </a:r>
            <a:r>
              <a:rPr lang="zh-CN" altLang="zh-CN"/>
              <a:t>是操作系统的基本功能之一。</a:t>
            </a:r>
          </a:p>
          <a:p>
            <a:r>
              <a:rPr lang="zh-CN" altLang="zh-CN"/>
              <a:t>处理机管理的基本任务是对处理机的分配和运行实施有效的管理。</a:t>
            </a:r>
            <a:endParaRPr lang="zh-CN" altLang="en-US"/>
          </a:p>
          <a:p>
            <a:r>
              <a:rPr lang="zh-CN" altLang="zh-CN">
                <a:solidFill>
                  <a:srgbClr val="800000"/>
                </a:solidFill>
              </a:rPr>
              <a:t>进程</a:t>
            </a:r>
            <a:r>
              <a:rPr lang="zh-CN" altLang="zh-CN"/>
              <a:t>是处理机分配和运行的基本单位。因此，处理机管理可以归结为对</a:t>
            </a:r>
            <a:r>
              <a:rPr lang="zh-CN" altLang="zh-CN">
                <a:solidFill>
                  <a:srgbClr val="800000"/>
                </a:solidFill>
              </a:rPr>
              <a:t>进程</a:t>
            </a:r>
            <a:r>
              <a:rPr lang="zh-CN" altLang="zh-CN"/>
              <a:t>的管理</a:t>
            </a:r>
            <a:r>
              <a:rPr lang="zh-CN" altLang="en-US"/>
              <a:t>。</a:t>
            </a:r>
            <a:endParaRPr lang="zh-CN" altLang="zh-CN">
              <a:solidFill>
                <a:srgbClr val="9900CC"/>
              </a:solidFill>
            </a:endParaRPr>
          </a:p>
          <a:p>
            <a:endParaRPr lang="zh-CN" altLang="en-US"/>
          </a:p>
          <a:p>
            <a:endParaRPr lang="zh-CN" altLang="zh-CN"/>
          </a:p>
          <a:p>
            <a:pPr lvl="1" algn="just"/>
            <a:endParaRPr lang="zh-CN" altLang="zh-CN" sz="3200">
              <a:solidFill>
                <a:srgbClr val="9900CC"/>
              </a:solidFill>
            </a:endParaRPr>
          </a:p>
        </p:txBody>
      </p:sp>
      <p:sp>
        <p:nvSpPr>
          <p:cNvPr id="12297" name="Rectangle 9"/>
          <p:cNvSpPr>
            <a:spLocks noChangeArrowheads="1"/>
          </p:cNvSpPr>
          <p:nvPr/>
        </p:nvSpPr>
        <p:spPr bwMode="auto">
          <a:xfrm>
            <a:off x="4716463" y="5876925"/>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进程状态转换图（三态模型）</a:t>
            </a:r>
          </a:p>
        </p:txBody>
      </p:sp>
      <p:sp>
        <p:nvSpPr>
          <p:cNvPr id="32771" name="Rectangle 3"/>
          <p:cNvSpPr>
            <a:spLocks noChangeArrowheads="1"/>
          </p:cNvSpPr>
          <p:nvPr/>
        </p:nvSpPr>
        <p:spPr bwMode="auto">
          <a:xfrm>
            <a:off x="381000" y="1476375"/>
            <a:ext cx="8523288"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1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a:t>在进程运行过程中，由于进程自身进展情况及外界环境的变化，进程所处的状态可以依据一定的条件相互转换。</a:t>
            </a:r>
          </a:p>
        </p:txBody>
      </p:sp>
      <p:graphicFrame>
        <p:nvGraphicFramePr>
          <p:cNvPr id="32772" name="Object 4"/>
          <p:cNvGraphicFramePr>
            <a:graphicFrameLocks noChangeAspect="1"/>
          </p:cNvGraphicFramePr>
          <p:nvPr>
            <p:ph idx="1"/>
          </p:nvPr>
        </p:nvGraphicFramePr>
        <p:xfrm>
          <a:off x="2627313" y="3068638"/>
          <a:ext cx="4475162" cy="3306762"/>
        </p:xfrm>
        <a:graphic>
          <a:graphicData uri="http://schemas.openxmlformats.org/presentationml/2006/ole">
            <mc:AlternateContent xmlns:mc="http://schemas.openxmlformats.org/markup-compatibility/2006">
              <mc:Choice xmlns:v="urn:schemas-microsoft-com:vml" Requires="v">
                <p:oleObj spid="_x0000_s32773" r:id="rId3" imgW="2345040" imgH="1729080" progId="Visio.Drawing.11">
                  <p:embed/>
                </p:oleObj>
              </mc:Choice>
              <mc:Fallback>
                <p:oleObj r:id="rId3" imgW="2345040" imgH="17290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068638"/>
                        <a:ext cx="4475162" cy="330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进程状态转换</a:t>
            </a:r>
          </a:p>
        </p:txBody>
      </p:sp>
      <p:sp>
        <p:nvSpPr>
          <p:cNvPr id="33795" name="Rectangle 3"/>
          <p:cNvSpPr>
            <a:spLocks noGrp="1" noChangeArrowheads="1"/>
          </p:cNvSpPr>
          <p:nvPr>
            <p:ph type="body" idx="1"/>
          </p:nvPr>
        </p:nvSpPr>
        <p:spPr/>
        <p:txBody>
          <a:bodyPr/>
          <a:lstStyle/>
          <a:p>
            <a:pPr>
              <a:lnSpc>
                <a:spcPct val="90000"/>
              </a:lnSpc>
            </a:pPr>
            <a:r>
              <a:rPr lang="zh-CN" altLang="zh-CN" b="1">
                <a:solidFill>
                  <a:srgbClr val="000099"/>
                </a:solidFill>
              </a:rPr>
              <a:t>就绪→执行</a:t>
            </a:r>
          </a:p>
          <a:p>
            <a:pPr lvl="1">
              <a:lnSpc>
                <a:spcPct val="90000"/>
              </a:lnSpc>
            </a:pPr>
            <a:r>
              <a:rPr lang="zh-CN" altLang="zh-CN"/>
              <a:t>进程调度程序将处理机分配给处于就绪状态中的某进程后，进程状态由就绪状态转为执行状态。</a:t>
            </a:r>
          </a:p>
          <a:p>
            <a:pPr>
              <a:lnSpc>
                <a:spcPct val="90000"/>
              </a:lnSpc>
            </a:pPr>
            <a:r>
              <a:rPr lang="zh-CN" altLang="zh-CN" b="1">
                <a:solidFill>
                  <a:srgbClr val="000099"/>
                </a:solidFill>
              </a:rPr>
              <a:t>执行→就绪</a:t>
            </a:r>
          </a:p>
          <a:p>
            <a:pPr lvl="1">
              <a:lnSpc>
                <a:spcPct val="90000"/>
              </a:lnSpc>
            </a:pPr>
            <a:r>
              <a:rPr lang="zh-CN" altLang="zh-CN"/>
              <a:t>当前进程因时间片用完而被暂停执行时，进程状态由执行状态转为就绪状态。</a:t>
            </a:r>
          </a:p>
          <a:p>
            <a:pPr lvl="1">
              <a:lnSpc>
                <a:spcPct val="90000"/>
              </a:lnSpc>
            </a:pPr>
            <a:r>
              <a:rPr lang="zh-CN" altLang="zh-CN"/>
              <a:t>在优先级调度方式中，一个优先级高的进程就绪后，可抢占一个正在执行的优先级低的进程的处理机，此时该低优先级的进程将由执行状态转为就绪状态。</a:t>
            </a:r>
          </a:p>
          <a:p>
            <a:pPr lvl="1">
              <a:lnSpc>
                <a:spcPct val="90000"/>
              </a:lnSpc>
            </a:pPr>
            <a:endParaRPr lang="zh-CN" altLang="zh-CN"/>
          </a:p>
          <a:p>
            <a:pPr>
              <a:lnSpc>
                <a:spcPct val="90000"/>
              </a:lnSpc>
            </a:pPr>
            <a:endParaRPr lang="zh-CN"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进程状态转换</a:t>
            </a:r>
          </a:p>
        </p:txBody>
      </p:sp>
      <p:sp>
        <p:nvSpPr>
          <p:cNvPr id="34819" name="Rectangle 3"/>
          <p:cNvSpPr>
            <a:spLocks noGrp="1" noChangeArrowheads="1"/>
          </p:cNvSpPr>
          <p:nvPr>
            <p:ph type="body" idx="1"/>
          </p:nvPr>
        </p:nvSpPr>
        <p:spPr/>
        <p:txBody>
          <a:bodyPr/>
          <a:lstStyle/>
          <a:p>
            <a:r>
              <a:rPr lang="zh-CN" altLang="zh-CN" b="1">
                <a:solidFill>
                  <a:srgbClr val="000099"/>
                </a:solidFill>
                <a:cs typeface="Tahoma" panose="020B0604030504040204" pitchFamily="34" charset="0"/>
              </a:rPr>
              <a:t>执行</a:t>
            </a:r>
            <a:r>
              <a:rPr lang="zh-CN" altLang="zh-CN" b="1">
                <a:solidFill>
                  <a:srgbClr val="000099"/>
                </a:solidFill>
              </a:rPr>
              <a:t>→阻塞</a:t>
            </a:r>
          </a:p>
          <a:p>
            <a:pPr lvl="1"/>
            <a:r>
              <a:rPr lang="zh-CN" altLang="zh-CN">
                <a:latin typeface="楷体_GB2312" pitchFamily="1" charset="-122"/>
              </a:rPr>
              <a:t>当前进程因发生某事件而无法执行时，进程状态由执行状态转为阻塞状态。如：等待使用资源；等待外设传输；等待人工干预。</a:t>
            </a:r>
          </a:p>
          <a:p>
            <a:r>
              <a:rPr lang="zh-CN" altLang="zh-CN" b="1">
                <a:solidFill>
                  <a:srgbClr val="000099"/>
                </a:solidFill>
              </a:rPr>
              <a:t>阻塞→就绪</a:t>
            </a:r>
          </a:p>
          <a:p>
            <a:pPr lvl="1"/>
            <a:r>
              <a:rPr lang="zh-CN" altLang="zh-CN"/>
              <a:t>处于阻塞状态的进程，当所等待的事件发生时，便由阻塞状态转为就绪状态。如：资源得到满足；外设传输结束；人工干预完成。</a:t>
            </a:r>
          </a:p>
          <a:p>
            <a:pPr lvl="1"/>
            <a:endParaRPr lang="zh-CN" altLang="zh-CN">
              <a:latin typeface="楷体_GB2312" pitchFamily="1" charset="-122"/>
            </a:endParaRPr>
          </a:p>
          <a:p>
            <a:endParaRPr lang="zh-CN"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t>3. </a:t>
            </a:r>
            <a:r>
              <a:rPr lang="zh-CN" altLang="en-US"/>
              <a:t>进程的挂起</a:t>
            </a:r>
          </a:p>
        </p:txBody>
      </p:sp>
      <p:sp>
        <p:nvSpPr>
          <p:cNvPr id="35843" name="Rectangle 3"/>
          <p:cNvSpPr>
            <a:spLocks noGrp="1" noChangeArrowheads="1"/>
          </p:cNvSpPr>
          <p:nvPr>
            <p:ph type="body" idx="1"/>
          </p:nvPr>
        </p:nvSpPr>
        <p:spPr/>
        <p:txBody>
          <a:bodyPr/>
          <a:lstStyle/>
          <a:p>
            <a:r>
              <a:rPr lang="zh-CN" altLang="en-US"/>
              <a:t>由于进程的不断创建，系统的资源已经不能满足进程运行的要求，这个时候就必须把某些进程对换到外存，暂时不参与进程调度，起到平滑系统操作负荷的目的。称为进程挂起（</a:t>
            </a:r>
            <a:r>
              <a:rPr lang="en-US" altLang="zh-CN"/>
              <a:t>suspend</a:t>
            </a:r>
            <a:r>
              <a:rPr lang="zh-CN" altLang="en-US"/>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进程挂起的原因</a:t>
            </a:r>
          </a:p>
        </p:txBody>
      </p:sp>
      <p:sp>
        <p:nvSpPr>
          <p:cNvPr id="36867" name="Rectangle 3"/>
          <p:cNvSpPr>
            <a:spLocks noGrp="1" noChangeArrowheads="1"/>
          </p:cNvSpPr>
          <p:nvPr>
            <p:ph type="body" idx="1"/>
          </p:nvPr>
        </p:nvSpPr>
        <p:spPr/>
        <p:txBody>
          <a:bodyPr/>
          <a:lstStyle/>
          <a:p>
            <a:pPr algn="just">
              <a:tabLst>
                <a:tab pos="8004175" algn="l"/>
              </a:tabLst>
            </a:pPr>
            <a:r>
              <a:rPr lang="zh-CN" altLang="en-US" sz="3000" b="1"/>
              <a:t>终端用户的请求</a:t>
            </a:r>
            <a:r>
              <a:rPr lang="zh-CN" altLang="en-US" sz="3000"/>
              <a:t>：</a:t>
            </a:r>
            <a:r>
              <a:rPr lang="zh-CN" altLang="en-US" sz="2600">
                <a:solidFill>
                  <a:srgbClr val="000099"/>
                </a:solidFill>
              </a:rPr>
              <a:t>用户要求挂起自己的进程，以根据中间执行情况和中间结果进行某些调试、检查和改正。</a:t>
            </a:r>
          </a:p>
          <a:p>
            <a:pPr algn="just">
              <a:tabLst>
                <a:tab pos="8004175" algn="l"/>
              </a:tabLst>
            </a:pPr>
            <a:r>
              <a:rPr lang="zh-CN" altLang="en-US" sz="3000" b="1"/>
              <a:t>父进程的请求</a:t>
            </a:r>
            <a:r>
              <a:rPr lang="zh-CN" altLang="en-US" sz="3000"/>
              <a:t>：</a:t>
            </a:r>
            <a:r>
              <a:rPr lang="zh-CN" altLang="en-US" sz="2600">
                <a:solidFill>
                  <a:srgbClr val="000099"/>
                </a:solidFill>
              </a:rPr>
              <a:t>父进程希望挂起子进程检查。</a:t>
            </a:r>
          </a:p>
          <a:p>
            <a:pPr algn="just">
              <a:tabLst>
                <a:tab pos="8004175" algn="l"/>
              </a:tabLst>
            </a:pPr>
            <a:r>
              <a:rPr lang="zh-CN" altLang="en-US" sz="3000" b="1"/>
              <a:t>负荷调节的需要</a:t>
            </a:r>
            <a:r>
              <a:rPr lang="zh-CN" altLang="en-US" sz="3000"/>
              <a:t>：</a:t>
            </a:r>
            <a:r>
              <a:rPr lang="zh-CN" altLang="en-US" sz="2600">
                <a:solidFill>
                  <a:srgbClr val="000099"/>
                </a:solidFill>
              </a:rPr>
              <a:t>系统资源不足，负荷过重，已影响到实时任务的控制，此时需要挂起部分进程以保证系统正常运行。</a:t>
            </a:r>
          </a:p>
          <a:p>
            <a:pPr algn="just">
              <a:tabLst>
                <a:tab pos="8004175" algn="l"/>
              </a:tabLst>
            </a:pPr>
            <a:r>
              <a:rPr lang="zh-CN" altLang="en-US" sz="3000" b="1"/>
              <a:t>操作系统要求</a:t>
            </a:r>
            <a:r>
              <a:rPr lang="zh-CN" altLang="en-US" sz="3000"/>
              <a:t>：</a:t>
            </a:r>
            <a:r>
              <a:rPr lang="zh-CN" altLang="en-US" sz="2600">
                <a:solidFill>
                  <a:srgbClr val="000099"/>
                </a:solidFill>
              </a:rPr>
              <a:t>当系统出现故障或某些功能受到破坏时，需要挂起某些问题进程以排除故障。</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挂起状态</a:t>
            </a:r>
          </a:p>
        </p:txBody>
      </p:sp>
      <p:sp>
        <p:nvSpPr>
          <p:cNvPr id="37891" name="Rectangle 3"/>
          <p:cNvSpPr>
            <a:spLocks noGrp="1" noChangeArrowheads="1"/>
          </p:cNvSpPr>
          <p:nvPr>
            <p:ph type="body" idx="1"/>
          </p:nvPr>
        </p:nvSpPr>
        <p:spPr>
          <a:xfrm>
            <a:off x="323850" y="1484313"/>
            <a:ext cx="7772400" cy="4970462"/>
          </a:xfrm>
        </p:spPr>
        <p:txBody>
          <a:bodyPr/>
          <a:lstStyle/>
          <a:p>
            <a:pPr algn="just"/>
            <a:r>
              <a:rPr lang="zh-CN" altLang="zh-CN"/>
              <a:t>基于上述原因，需引入挂起状态。包括：</a:t>
            </a:r>
          </a:p>
          <a:p>
            <a:pPr lvl="1" algn="just"/>
            <a:r>
              <a:rPr lang="zh-CN" altLang="zh-CN">
                <a:solidFill>
                  <a:srgbClr val="000099"/>
                </a:solidFill>
              </a:rPr>
              <a:t>静止就绪（就绪挂起）</a:t>
            </a:r>
          </a:p>
          <a:p>
            <a:pPr lvl="1" algn="just"/>
            <a:r>
              <a:rPr lang="zh-CN" altLang="zh-CN">
                <a:solidFill>
                  <a:srgbClr val="000099"/>
                </a:solidFill>
              </a:rPr>
              <a:t>静止阻塞（阻塞挂起）</a:t>
            </a:r>
          </a:p>
          <a:p>
            <a:pPr algn="just"/>
            <a:r>
              <a:rPr lang="zh-CN" altLang="zh-CN"/>
              <a:t>并且增加挂起状态（又称为静止状态）到非挂起状态（又称为活动状态）的转换。</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700"/>
              <a:t>进程状态转换图</a:t>
            </a:r>
            <a:r>
              <a:rPr lang="zh-CN" altLang="en-US" sz="3300"/>
              <a:t>（引入挂起状态后）</a:t>
            </a:r>
          </a:p>
        </p:txBody>
      </p:sp>
      <p:graphicFrame>
        <p:nvGraphicFramePr>
          <p:cNvPr id="38915" name="Object 3"/>
          <p:cNvGraphicFramePr>
            <a:graphicFrameLocks noChangeAspect="1"/>
          </p:cNvGraphicFramePr>
          <p:nvPr>
            <p:ph idx="1"/>
          </p:nvPr>
        </p:nvGraphicFramePr>
        <p:xfrm>
          <a:off x="1331913" y="1484313"/>
          <a:ext cx="6192837" cy="4794250"/>
        </p:xfrm>
        <a:graphic>
          <a:graphicData uri="http://schemas.openxmlformats.org/presentationml/2006/ole">
            <mc:AlternateContent xmlns:mc="http://schemas.openxmlformats.org/markup-compatibility/2006">
              <mc:Choice xmlns:v="urn:schemas-microsoft-com:vml" Requires="v">
                <p:oleObj spid="_x0000_s38924" r:id="rId3" imgW="2906640" imgH="2246760" progId="Visio.Drawing.11">
                  <p:embed/>
                </p:oleObj>
              </mc:Choice>
              <mc:Fallback>
                <p:oleObj r:id="rId3" imgW="2906640" imgH="22467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84313"/>
                        <a:ext cx="6192837" cy="479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Oval 4"/>
          <p:cNvSpPr>
            <a:spLocks noChangeArrowheads="1"/>
          </p:cNvSpPr>
          <p:nvPr/>
        </p:nvSpPr>
        <p:spPr bwMode="auto">
          <a:xfrm>
            <a:off x="468313" y="5300663"/>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55000"/>
              <a:buFont typeface="Wingdings" panose="05000000000000000000" pitchFamily="2" charset="2"/>
              <a:buChar char="p"/>
            </a:pPr>
            <a:endParaRPr lang="zh-CN" altLang="zh-CN" sz="2800">
              <a:latin typeface="Tahoma" panose="020B0604030504040204" pitchFamily="34" charset="0"/>
            </a:endParaRPr>
          </a:p>
        </p:txBody>
      </p:sp>
      <p:grpSp>
        <p:nvGrpSpPr>
          <p:cNvPr id="38917" name="Group 5"/>
          <p:cNvGrpSpPr>
            <a:grpSpLocks/>
          </p:cNvGrpSpPr>
          <p:nvPr/>
        </p:nvGrpSpPr>
        <p:grpSpPr bwMode="auto">
          <a:xfrm>
            <a:off x="2857500" y="1844675"/>
            <a:ext cx="3987800" cy="4176713"/>
            <a:chOff x="0" y="0"/>
            <a:chExt cx="2512" cy="2631"/>
          </a:xfrm>
        </p:grpSpPr>
        <p:sp>
          <p:nvSpPr>
            <p:cNvPr id="38918" name="Text Box 6"/>
            <p:cNvSpPr txBox="1">
              <a:spLocks noChangeArrowheads="1"/>
            </p:cNvSpPr>
            <p:nvPr/>
          </p:nvSpPr>
          <p:spPr bwMode="auto">
            <a:xfrm>
              <a:off x="944" y="127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（1）</a:t>
              </a:r>
            </a:p>
          </p:txBody>
        </p:sp>
        <p:sp>
          <p:nvSpPr>
            <p:cNvPr id="38919" name="Text Box 7"/>
            <p:cNvSpPr txBox="1">
              <a:spLocks noChangeArrowheads="1"/>
            </p:cNvSpPr>
            <p:nvPr/>
          </p:nvSpPr>
          <p:spPr bwMode="auto">
            <a:xfrm>
              <a:off x="9" y="2359"/>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（2）</a:t>
              </a:r>
            </a:p>
          </p:txBody>
        </p:sp>
        <p:sp>
          <p:nvSpPr>
            <p:cNvPr id="38920" name="Text Box 8"/>
            <p:cNvSpPr txBox="1">
              <a:spLocks noChangeArrowheads="1"/>
            </p:cNvSpPr>
            <p:nvPr/>
          </p:nvSpPr>
          <p:spPr bwMode="auto">
            <a:xfrm>
              <a:off x="944" y="68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（3）</a:t>
              </a:r>
            </a:p>
          </p:txBody>
        </p:sp>
        <p:sp>
          <p:nvSpPr>
            <p:cNvPr id="38921" name="Text Box 9"/>
            <p:cNvSpPr txBox="1">
              <a:spLocks noChangeArrowheads="1"/>
            </p:cNvSpPr>
            <p:nvPr/>
          </p:nvSpPr>
          <p:spPr bwMode="auto">
            <a:xfrm>
              <a:off x="0" y="1778"/>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（4）</a:t>
              </a:r>
            </a:p>
          </p:txBody>
        </p:sp>
        <p:sp>
          <p:nvSpPr>
            <p:cNvPr id="38922" name="Text Box 10"/>
            <p:cNvSpPr txBox="1">
              <a:spLocks noChangeArrowheads="1"/>
            </p:cNvSpPr>
            <p:nvPr/>
          </p:nvSpPr>
          <p:spPr bwMode="auto">
            <a:xfrm>
              <a:off x="1851"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（5）</a:t>
              </a:r>
            </a:p>
          </p:txBody>
        </p:sp>
        <p:sp>
          <p:nvSpPr>
            <p:cNvPr id="38923" name="Text Box 11"/>
            <p:cNvSpPr txBox="1">
              <a:spLocks noChangeArrowheads="1"/>
            </p:cNvSpPr>
            <p:nvPr/>
          </p:nvSpPr>
          <p:spPr bwMode="auto">
            <a:xfrm>
              <a:off x="2013" y="2077"/>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sz="2000">
                  <a:solidFill>
                    <a:schemeClr val="tx2"/>
                  </a:solidFill>
                  <a:latin typeface="Tahoma" panose="020B0604030504040204"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p:txBody>
          <a:bodyPr/>
          <a:lstStyle/>
          <a:p>
            <a:r>
              <a:rPr lang="en-US" altLang="zh-CN" b="1">
                <a:solidFill>
                  <a:srgbClr val="000099"/>
                </a:solidFill>
              </a:rPr>
              <a:t>(1)</a:t>
            </a:r>
            <a:r>
              <a:rPr lang="zh-CN" altLang="en-US" b="1">
                <a:solidFill>
                  <a:srgbClr val="000099"/>
                </a:solidFill>
              </a:rPr>
              <a:t>活动就绪→静止就绪</a:t>
            </a:r>
            <a:r>
              <a:rPr lang="zh-CN" altLang="en-US">
                <a:solidFill>
                  <a:srgbClr val="000099"/>
                </a:solidFill>
              </a:rPr>
              <a:t>：</a:t>
            </a:r>
          </a:p>
          <a:p>
            <a:pPr lvl="1"/>
            <a:r>
              <a:rPr lang="zh-CN" altLang="en-US"/>
              <a:t>操作系统根据当前资源状况和性能要求，也可以决定把内存中就绪态进程对换出去成为静止就绪态。</a:t>
            </a:r>
          </a:p>
          <a:p>
            <a:r>
              <a:rPr lang="en-US" altLang="zh-CN" b="1">
                <a:solidFill>
                  <a:srgbClr val="000099"/>
                </a:solidFill>
              </a:rPr>
              <a:t>(2)</a:t>
            </a:r>
            <a:r>
              <a:rPr lang="zh-CN" altLang="en-US" b="1">
                <a:solidFill>
                  <a:srgbClr val="000099"/>
                </a:solidFill>
              </a:rPr>
              <a:t>活动阻塞→静止阻塞</a:t>
            </a:r>
            <a:r>
              <a:rPr lang="zh-CN" altLang="en-US">
                <a:solidFill>
                  <a:srgbClr val="000099"/>
                </a:solidFill>
              </a:rPr>
              <a:t>：</a:t>
            </a:r>
          </a:p>
          <a:p>
            <a:pPr lvl="1"/>
            <a:r>
              <a:rPr lang="zh-CN" altLang="en-US"/>
              <a:t>操作系统根据当前资源状况和性能要求，也可以决定把内存中阻塞态进程将被对换出去成为静止阻塞态。</a:t>
            </a:r>
          </a:p>
        </p:txBody>
      </p:sp>
      <p:sp>
        <p:nvSpPr>
          <p:cNvPr id="39939" name="Rectangle 3"/>
          <p:cNvSpPr>
            <a:spLocks noGrp="1" noChangeArrowheads="1"/>
          </p:cNvSpPr>
          <p:nvPr>
            <p:ph type="title"/>
          </p:nvPr>
        </p:nvSpPr>
        <p:spPr>
          <a:xfrm>
            <a:off x="468313" y="115888"/>
            <a:ext cx="8229600" cy="1143000"/>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a:t>状态转换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938">
                                            <p:txEl>
                                              <p:pRg st="1" end="1"/>
                                            </p:txEl>
                                          </p:spTgt>
                                        </p:tgtEl>
                                        <p:attrNameLst>
                                          <p:attrName>style.visibility</p:attrName>
                                        </p:attrNameLst>
                                      </p:cBhvr>
                                      <p:to>
                                        <p:strVal val="visible"/>
                                      </p:to>
                                    </p:set>
                                    <p:animEffect transition="in" filter="wipe(left)">
                                      <p:cBhvr>
                                        <p:cTn id="10" dur="500"/>
                                        <p:tgtEl>
                                          <p:spTgt spid="3993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animEffect transition="in" filter="wipe(left)">
                                      <p:cBhvr>
                                        <p:cTn id="15" dur="500"/>
                                        <p:tgtEl>
                                          <p:spTgt spid="3993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9938">
                                            <p:txEl>
                                              <p:pRg st="3" end="3"/>
                                            </p:txEl>
                                          </p:spTgt>
                                        </p:tgtEl>
                                        <p:attrNameLst>
                                          <p:attrName>style.visibility</p:attrName>
                                        </p:attrNameLst>
                                      </p:cBhvr>
                                      <p:to>
                                        <p:strVal val="visible"/>
                                      </p:to>
                                    </p:set>
                                    <p:animEffect transition="in" filter="wipe(left)">
                                      <p:cBhvr>
                                        <p:cTn id="18" dur="500"/>
                                        <p:tgtEl>
                                          <p:spTgt spid="399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状态转换</a:t>
            </a:r>
            <a:r>
              <a:rPr lang="en-US" altLang="zh-CN"/>
              <a:t>(</a:t>
            </a:r>
            <a:r>
              <a:rPr lang="zh-CN" altLang="en-US"/>
              <a:t>续</a:t>
            </a:r>
            <a:r>
              <a:rPr lang="en-US" altLang="zh-CN"/>
              <a:t>)</a:t>
            </a:r>
          </a:p>
        </p:txBody>
      </p:sp>
      <p:sp>
        <p:nvSpPr>
          <p:cNvPr id="40963" name="Rectangle 3"/>
          <p:cNvSpPr>
            <a:spLocks noGrp="1" noChangeArrowheads="1"/>
          </p:cNvSpPr>
          <p:nvPr>
            <p:ph type="body" idx="1"/>
          </p:nvPr>
        </p:nvSpPr>
        <p:spPr/>
        <p:txBody>
          <a:bodyPr/>
          <a:lstStyle/>
          <a:p>
            <a:r>
              <a:rPr lang="en-US" altLang="zh-CN" b="1">
                <a:solidFill>
                  <a:srgbClr val="000099"/>
                </a:solidFill>
              </a:rPr>
              <a:t>(3)</a:t>
            </a:r>
            <a:r>
              <a:rPr lang="zh-CN" altLang="en-US" b="1">
                <a:solidFill>
                  <a:srgbClr val="000099"/>
                </a:solidFill>
              </a:rPr>
              <a:t>静止就绪→活动就绪</a:t>
            </a:r>
            <a:r>
              <a:rPr lang="zh-CN" altLang="en-US" sz="2800">
                <a:solidFill>
                  <a:srgbClr val="000099"/>
                </a:solidFill>
              </a:rPr>
              <a:t>：</a:t>
            </a:r>
          </a:p>
          <a:p>
            <a:pPr lvl="1"/>
            <a:r>
              <a:rPr lang="zh-CN" altLang="en-US"/>
              <a:t>当内存中没有就绪态进程，或者静止就绪态进程具有比活动就绪态进程更高的优先级，系统将把静止就绪态进程转换成活动就绪态。</a:t>
            </a:r>
          </a:p>
          <a:p>
            <a:r>
              <a:rPr lang="en-US" altLang="zh-CN" b="1">
                <a:solidFill>
                  <a:srgbClr val="000099"/>
                </a:solidFill>
              </a:rPr>
              <a:t>(4)</a:t>
            </a:r>
            <a:r>
              <a:rPr lang="zh-CN" altLang="en-US" b="1">
                <a:solidFill>
                  <a:srgbClr val="000099"/>
                </a:solidFill>
              </a:rPr>
              <a:t>静止阻塞→活动阻塞</a:t>
            </a:r>
            <a:r>
              <a:rPr lang="zh-CN" altLang="en-US">
                <a:solidFill>
                  <a:srgbClr val="000099"/>
                </a:solidFill>
              </a:rPr>
              <a:t>：</a:t>
            </a:r>
          </a:p>
          <a:p>
            <a:pPr lvl="1"/>
            <a:r>
              <a:rPr lang="zh-CN" altLang="en-US"/>
              <a:t>当内存有较多空闲空间，并且静止阻塞的进程所等待的事情很快就会发生时，可以将它调入内存。</a:t>
            </a:r>
            <a:endParaRPr lang="zh-CN" altLang="en-US" sz="2400"/>
          </a:p>
          <a:p>
            <a:endParaRPr lang="zh-CN" altLang="en-US" sz="3600"/>
          </a:p>
          <a:p>
            <a:endParaRPr lang="zh-CN" altLang="en-US"/>
          </a:p>
          <a:p>
            <a:endParaRPr lang="zh-CN" altLang="en-US" sz="2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状态转换</a:t>
            </a:r>
            <a:r>
              <a:rPr lang="en-US" altLang="zh-CN"/>
              <a:t>(</a:t>
            </a:r>
            <a:r>
              <a:rPr lang="zh-CN" altLang="en-US"/>
              <a:t>续</a:t>
            </a:r>
            <a:r>
              <a:rPr lang="en-US" altLang="zh-CN"/>
              <a:t>)</a:t>
            </a:r>
          </a:p>
        </p:txBody>
      </p:sp>
      <p:sp>
        <p:nvSpPr>
          <p:cNvPr id="41987" name="Rectangle 3"/>
          <p:cNvSpPr>
            <a:spLocks noGrp="1" noChangeArrowheads="1"/>
          </p:cNvSpPr>
          <p:nvPr>
            <p:ph type="body" idx="1"/>
          </p:nvPr>
        </p:nvSpPr>
        <p:spPr/>
        <p:txBody>
          <a:bodyPr/>
          <a:lstStyle/>
          <a:p>
            <a:pPr>
              <a:lnSpc>
                <a:spcPct val="90000"/>
              </a:lnSpc>
            </a:pPr>
            <a:r>
              <a:rPr lang="en-US" altLang="zh-CN" b="1">
                <a:solidFill>
                  <a:srgbClr val="000099"/>
                </a:solidFill>
              </a:rPr>
              <a:t>(5)</a:t>
            </a:r>
            <a:r>
              <a:rPr lang="zh-CN" altLang="en-US" b="1">
                <a:solidFill>
                  <a:srgbClr val="000099"/>
                </a:solidFill>
              </a:rPr>
              <a:t>执行→静止就绪</a:t>
            </a:r>
            <a:r>
              <a:rPr lang="zh-CN" altLang="en-US">
                <a:solidFill>
                  <a:srgbClr val="000099"/>
                </a:solidFill>
              </a:rPr>
              <a:t>：</a:t>
            </a:r>
          </a:p>
          <a:p>
            <a:pPr lvl="1">
              <a:lnSpc>
                <a:spcPct val="90000"/>
              </a:lnSpc>
            </a:pPr>
            <a:r>
              <a:rPr lang="zh-CN" altLang="en-US"/>
              <a:t>当一个具有较高优先级的等待挂起态进程的等待事件结束后，它需要抢占了</a:t>
            </a:r>
            <a:r>
              <a:rPr lang="en-US" altLang="zh-CN"/>
              <a:t>CPU</a:t>
            </a:r>
            <a:r>
              <a:rPr lang="zh-CN" altLang="en-US"/>
              <a:t>，而此时主存空间又不够，从而可能导致正在运行的进程转化为静止就绪态。另外处于执行态的进程也可以自己挂起自己。</a:t>
            </a:r>
          </a:p>
          <a:p>
            <a:pPr>
              <a:lnSpc>
                <a:spcPct val="90000"/>
              </a:lnSpc>
            </a:pPr>
            <a:r>
              <a:rPr lang="en-US" altLang="zh-CN" b="1">
                <a:solidFill>
                  <a:srgbClr val="000099"/>
                </a:solidFill>
              </a:rPr>
              <a:t>(6)</a:t>
            </a:r>
            <a:r>
              <a:rPr lang="zh-CN" altLang="en-US" b="1">
                <a:solidFill>
                  <a:srgbClr val="000099"/>
                </a:solidFill>
              </a:rPr>
              <a:t>静止阻塞→静止就绪</a:t>
            </a:r>
            <a:r>
              <a:rPr lang="zh-CN" altLang="en-US">
                <a:solidFill>
                  <a:srgbClr val="000099"/>
                </a:solidFill>
              </a:rPr>
              <a:t>：</a:t>
            </a:r>
          </a:p>
          <a:p>
            <a:pPr lvl="1">
              <a:lnSpc>
                <a:spcPct val="90000"/>
              </a:lnSpc>
            </a:pPr>
            <a:r>
              <a:rPr lang="zh-CN" altLang="en-US"/>
              <a:t>引起进程等待的事件发生之后，相应的静止阻塞态进程将转换为静止就绪态。</a:t>
            </a:r>
            <a:endParaRPr lang="zh-CN" altLang="en-US" sz="2400"/>
          </a:p>
          <a:p>
            <a:pPr>
              <a:lnSpc>
                <a:spcPct val="90000"/>
              </a:lnSpc>
            </a:pPr>
            <a:endParaRPr lang="zh-CN" altLang="en-US"/>
          </a:p>
          <a:p>
            <a:pPr>
              <a:lnSpc>
                <a:spcPct val="90000"/>
              </a:lnSpc>
            </a:pPr>
            <a:endParaRPr lang="zh-CN" altLang="en-US" sz="2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进程管理</a:t>
            </a:r>
          </a:p>
        </p:txBody>
      </p:sp>
      <p:sp>
        <p:nvSpPr>
          <p:cNvPr id="142340" name="Text Box 4"/>
          <p:cNvSpPr txBox="1">
            <a:spLocks noChangeArrowheads="1"/>
          </p:cNvSpPr>
          <p:nvPr/>
        </p:nvSpPr>
        <p:spPr bwMode="auto">
          <a:xfrm>
            <a:off x="3419475" y="2636838"/>
            <a:ext cx="2035175" cy="528637"/>
          </a:xfrm>
          <a:prstGeom prst="rect">
            <a:avLst/>
          </a:prstGeom>
          <a:solidFill>
            <a:srgbClr val="0000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进程控制</a:t>
            </a:r>
          </a:p>
        </p:txBody>
      </p:sp>
      <p:sp>
        <p:nvSpPr>
          <p:cNvPr id="142341" name="Text Box 5"/>
          <p:cNvSpPr txBox="1">
            <a:spLocks noChangeArrowheads="1"/>
          </p:cNvSpPr>
          <p:nvPr/>
        </p:nvSpPr>
        <p:spPr bwMode="auto">
          <a:xfrm>
            <a:off x="3419475" y="3332163"/>
            <a:ext cx="2035175" cy="528637"/>
          </a:xfrm>
          <a:prstGeom prst="rect">
            <a:avLst/>
          </a:prstGeom>
          <a:solidFill>
            <a:srgbClr val="0000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进程同步</a:t>
            </a:r>
          </a:p>
        </p:txBody>
      </p:sp>
      <p:sp>
        <p:nvSpPr>
          <p:cNvPr id="142342" name="Text Box 6"/>
          <p:cNvSpPr txBox="1">
            <a:spLocks noChangeArrowheads="1"/>
          </p:cNvSpPr>
          <p:nvPr/>
        </p:nvSpPr>
        <p:spPr bwMode="auto">
          <a:xfrm>
            <a:off x="3419475" y="4006850"/>
            <a:ext cx="2035175" cy="528638"/>
          </a:xfrm>
          <a:prstGeom prst="rect">
            <a:avLst/>
          </a:prstGeom>
          <a:solidFill>
            <a:srgbClr val="0000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进程通信</a:t>
            </a:r>
          </a:p>
        </p:txBody>
      </p:sp>
      <p:sp>
        <p:nvSpPr>
          <p:cNvPr id="142343" name="Text Box 7"/>
          <p:cNvSpPr txBox="1">
            <a:spLocks noChangeArrowheads="1"/>
          </p:cNvSpPr>
          <p:nvPr/>
        </p:nvSpPr>
        <p:spPr bwMode="auto">
          <a:xfrm>
            <a:off x="3419475" y="4700588"/>
            <a:ext cx="2035175" cy="528637"/>
          </a:xfrm>
          <a:prstGeom prst="rect">
            <a:avLst/>
          </a:prstGeom>
          <a:solidFill>
            <a:srgbClr val="0000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调度</a:t>
            </a:r>
          </a:p>
        </p:txBody>
      </p:sp>
      <p:sp>
        <p:nvSpPr>
          <p:cNvPr id="142344" name="Line 8"/>
          <p:cNvSpPr>
            <a:spLocks noChangeShapeType="1"/>
          </p:cNvSpPr>
          <p:nvPr/>
        </p:nvSpPr>
        <p:spPr bwMode="auto">
          <a:xfrm>
            <a:off x="5508625" y="3644900"/>
            <a:ext cx="5048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5" name="Text Box 9"/>
          <p:cNvSpPr txBox="1">
            <a:spLocks noChangeArrowheads="1"/>
          </p:cNvSpPr>
          <p:nvPr/>
        </p:nvSpPr>
        <p:spPr bwMode="auto">
          <a:xfrm>
            <a:off x="6084888" y="3357563"/>
            <a:ext cx="2627312" cy="528637"/>
          </a:xfrm>
          <a:prstGeom prst="rect">
            <a:avLst/>
          </a:prstGeom>
          <a:solidFill>
            <a:srgbClr val="8000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经典</a:t>
            </a:r>
            <a:r>
              <a:rPr lang="zh-CN" altLang="zh-CN" b="1">
                <a:solidFill>
                  <a:schemeClr val="bg1"/>
                </a:solidFill>
                <a:latin typeface="Arial" panose="020B0604020202020204" pitchFamily="34" charset="0"/>
              </a:rPr>
              <a:t>同步</a:t>
            </a:r>
            <a:r>
              <a:rPr lang="zh-CN" altLang="zh-CN" b="1">
                <a:solidFill>
                  <a:schemeClr val="bg1"/>
                </a:solidFill>
              </a:rPr>
              <a:t>问题</a:t>
            </a:r>
            <a:endParaRPr lang="zh-CN" altLang="zh-CN" b="1">
              <a:solidFill>
                <a:schemeClr val="bg1"/>
              </a:solidFill>
              <a:latin typeface="Arial" panose="020B0604020202020204" pitchFamily="34" charset="0"/>
            </a:endParaRPr>
          </a:p>
        </p:txBody>
      </p:sp>
      <p:sp>
        <p:nvSpPr>
          <p:cNvPr id="142346" name="Text Box 10"/>
          <p:cNvSpPr txBox="1">
            <a:spLocks noChangeArrowheads="1"/>
          </p:cNvSpPr>
          <p:nvPr/>
        </p:nvSpPr>
        <p:spPr bwMode="auto">
          <a:xfrm>
            <a:off x="611188" y="3502025"/>
            <a:ext cx="1584325" cy="528638"/>
          </a:xfrm>
          <a:prstGeom prst="rect">
            <a:avLst/>
          </a:prstGeom>
          <a:solidFill>
            <a:srgbClr val="0066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solidFill>
                  <a:schemeClr val="bg1"/>
                </a:solidFill>
              </a:rPr>
              <a:t>进程</a:t>
            </a:r>
          </a:p>
        </p:txBody>
      </p:sp>
      <p:sp>
        <p:nvSpPr>
          <p:cNvPr id="142347" name="Line 11"/>
          <p:cNvSpPr>
            <a:spLocks noChangeShapeType="1"/>
          </p:cNvSpPr>
          <p:nvPr/>
        </p:nvSpPr>
        <p:spPr bwMode="auto">
          <a:xfrm flipV="1">
            <a:off x="2195513" y="3573463"/>
            <a:ext cx="1081087"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8" name="Line 12"/>
          <p:cNvSpPr>
            <a:spLocks noChangeShapeType="1"/>
          </p:cNvSpPr>
          <p:nvPr/>
        </p:nvSpPr>
        <p:spPr bwMode="auto">
          <a:xfrm>
            <a:off x="2195513" y="3862388"/>
            <a:ext cx="1081087" cy="431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9" name="Line 13"/>
          <p:cNvSpPr>
            <a:spLocks noChangeShapeType="1"/>
          </p:cNvSpPr>
          <p:nvPr/>
        </p:nvSpPr>
        <p:spPr bwMode="auto">
          <a:xfrm flipV="1">
            <a:off x="2195513" y="2925763"/>
            <a:ext cx="1008062" cy="6477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0" name="Line 14"/>
          <p:cNvSpPr>
            <a:spLocks noChangeShapeType="1"/>
          </p:cNvSpPr>
          <p:nvPr/>
        </p:nvSpPr>
        <p:spPr bwMode="auto">
          <a:xfrm>
            <a:off x="2195513" y="4005263"/>
            <a:ext cx="1081087" cy="863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挂起进程的特征</a:t>
            </a:r>
          </a:p>
        </p:txBody>
      </p:sp>
      <p:sp>
        <p:nvSpPr>
          <p:cNvPr id="43011" name="Rectangle 3"/>
          <p:cNvSpPr>
            <a:spLocks noGrp="1" noChangeArrowheads="1"/>
          </p:cNvSpPr>
          <p:nvPr>
            <p:ph type="body" idx="1"/>
          </p:nvPr>
        </p:nvSpPr>
        <p:spPr/>
        <p:txBody>
          <a:bodyPr/>
          <a:lstStyle/>
          <a:p>
            <a:pPr>
              <a:lnSpc>
                <a:spcPct val="90000"/>
              </a:lnSpc>
            </a:pPr>
            <a:r>
              <a:rPr lang="zh-CN" altLang="zh-CN" sz="2800"/>
              <a:t>一个挂起进程等同于不在主存的进程，它将不参与进程调度直到它们被对换进主存。它具有如下特征：</a:t>
            </a:r>
          </a:p>
          <a:p>
            <a:pPr lvl="1">
              <a:lnSpc>
                <a:spcPct val="90000"/>
              </a:lnSpc>
            </a:pPr>
            <a:r>
              <a:rPr lang="zh-CN" altLang="zh-CN">
                <a:solidFill>
                  <a:srgbClr val="000099"/>
                </a:solidFill>
              </a:rPr>
              <a:t>该进程不能立即被执行；</a:t>
            </a:r>
          </a:p>
          <a:p>
            <a:pPr lvl="1">
              <a:lnSpc>
                <a:spcPct val="90000"/>
              </a:lnSpc>
            </a:pPr>
            <a:r>
              <a:rPr lang="zh-CN" altLang="zh-CN">
                <a:solidFill>
                  <a:srgbClr val="000099"/>
                </a:solidFill>
              </a:rPr>
              <a:t>挂起进程可能会等待一个事件，但所等待的事件是独立于挂起条件的，事件结束并不能导致进程具备执行条件；</a:t>
            </a:r>
          </a:p>
          <a:p>
            <a:pPr lvl="1">
              <a:lnSpc>
                <a:spcPct val="90000"/>
              </a:lnSpc>
            </a:pPr>
            <a:r>
              <a:rPr lang="zh-CN" altLang="zh-CN">
                <a:solidFill>
                  <a:srgbClr val="000099"/>
                </a:solidFill>
              </a:rPr>
              <a:t>进程进入挂起状态是由于操作系统、父进程或进程本身阻止它的运行；</a:t>
            </a:r>
          </a:p>
          <a:p>
            <a:pPr lvl="1">
              <a:lnSpc>
                <a:spcPct val="90000"/>
              </a:lnSpc>
            </a:pPr>
            <a:r>
              <a:rPr lang="zh-CN" altLang="zh-CN">
                <a:solidFill>
                  <a:srgbClr val="000099"/>
                </a:solidFill>
              </a:rPr>
              <a:t>结束进程挂起状态的命令只能通过操作系统或父进程发出。</a:t>
            </a:r>
          </a:p>
          <a:p>
            <a:pPr>
              <a:lnSpc>
                <a:spcPct val="90000"/>
              </a:lnSpc>
            </a:pPr>
            <a:endParaRPr lang="zh-CN" altLang="zh-CN" sz="2800">
              <a:solidFill>
                <a:srgbClr val="000099"/>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4. </a:t>
            </a:r>
            <a:r>
              <a:rPr lang="zh-CN" altLang="en-US"/>
              <a:t>创建状态和终止状态</a:t>
            </a:r>
          </a:p>
        </p:txBody>
      </p:sp>
      <p:sp>
        <p:nvSpPr>
          <p:cNvPr id="44035" name="Rectangle 3"/>
          <p:cNvSpPr>
            <a:spLocks noGrp="1" noChangeArrowheads="1"/>
          </p:cNvSpPr>
          <p:nvPr>
            <p:ph type="body" idx="1"/>
          </p:nvPr>
        </p:nvSpPr>
        <p:spPr/>
        <p:txBody>
          <a:bodyPr/>
          <a:lstStyle/>
          <a:p>
            <a:pPr>
              <a:buFont typeface="Wingdings 3" panose="05040102010807070707" pitchFamily="18" charset="2"/>
              <a:buNone/>
            </a:pPr>
            <a:r>
              <a:rPr lang="zh-CN" altLang="en-US"/>
              <a:t>在许多系统中又增加了两种状态：</a:t>
            </a:r>
          </a:p>
          <a:p>
            <a:r>
              <a:rPr lang="zh-CN" altLang="en-US" sz="3600" b="1"/>
              <a:t>创建状态</a:t>
            </a:r>
            <a:r>
              <a:rPr lang="zh-CN" altLang="en-US" sz="3600"/>
              <a:t>：</a:t>
            </a:r>
            <a:r>
              <a:rPr lang="zh-CN" altLang="en-US"/>
              <a:t>进程刚刚建立，获得了进程控制块，但是相应资源还未分配，进程自身还未进入主存，即创建工作尚未完成。</a:t>
            </a:r>
          </a:p>
          <a:p>
            <a:r>
              <a:rPr lang="zh-CN" altLang="en-US" sz="3600" b="1"/>
              <a:t>终止状态</a:t>
            </a:r>
            <a:r>
              <a:rPr lang="zh-CN" altLang="en-US" sz="3600"/>
              <a:t>：</a:t>
            </a:r>
            <a:r>
              <a:rPr lang="zh-CN" altLang="en-US"/>
              <a:t>当一个进程正常或异常结束，操作系统已释放它所占用的资源，但尚未将它撤消时的状态，又称退出状态。</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进程状态转换图（五态模型）</a:t>
            </a:r>
          </a:p>
        </p:txBody>
      </p:sp>
      <p:graphicFrame>
        <p:nvGraphicFramePr>
          <p:cNvPr id="46083" name="Object 3"/>
          <p:cNvGraphicFramePr>
            <a:graphicFrameLocks noChangeAspect="1"/>
          </p:cNvGraphicFramePr>
          <p:nvPr>
            <p:ph idx="1"/>
          </p:nvPr>
        </p:nvGraphicFramePr>
        <p:xfrm>
          <a:off x="1116013" y="2000250"/>
          <a:ext cx="7231062" cy="3403600"/>
        </p:xfrm>
        <a:graphic>
          <a:graphicData uri="http://schemas.openxmlformats.org/presentationml/2006/ole">
            <mc:AlternateContent xmlns:mc="http://schemas.openxmlformats.org/markup-compatibility/2006">
              <mc:Choice xmlns:v="urn:schemas-microsoft-com:vml" Requires="v">
                <p:oleObj spid="_x0000_s46084" name="Visio" r:id="rId3" imgW="2358019" imgH="1109223" progId="Visio.Drawing.11">
                  <p:embed/>
                </p:oleObj>
              </mc:Choice>
              <mc:Fallback>
                <p:oleObj name="Visio" r:id="rId3" imgW="2358019" imgH="110922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000250"/>
                        <a:ext cx="7231062" cy="340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进程状态转换图（七态模型）</a:t>
            </a:r>
          </a:p>
        </p:txBody>
      </p:sp>
      <p:graphicFrame>
        <p:nvGraphicFramePr>
          <p:cNvPr id="47107" name="Object 3"/>
          <p:cNvGraphicFramePr>
            <a:graphicFrameLocks noChangeAspect="1"/>
          </p:cNvGraphicFramePr>
          <p:nvPr>
            <p:ph idx="1"/>
          </p:nvPr>
        </p:nvGraphicFramePr>
        <p:xfrm>
          <a:off x="1116013" y="1641475"/>
          <a:ext cx="7486650" cy="4440238"/>
        </p:xfrm>
        <a:graphic>
          <a:graphicData uri="http://schemas.openxmlformats.org/presentationml/2006/ole">
            <mc:AlternateContent xmlns:mc="http://schemas.openxmlformats.org/markup-compatibility/2006">
              <mc:Choice xmlns:v="urn:schemas-microsoft-com:vml" Requires="v">
                <p:oleObj spid="_x0000_s47108" name="Visio" r:id="rId3" imgW="2435972" imgH="1444828" progId="Visio.Drawing.11">
                  <p:embed/>
                </p:oleObj>
              </mc:Choice>
              <mc:Fallback>
                <p:oleObj name="Visio" r:id="rId3" imgW="2435972" imgH="144482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41475"/>
                        <a:ext cx="7486650" cy="444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381000" y="1476375"/>
            <a:ext cx="8523288" cy="4976813"/>
          </a:xfrm>
        </p:spPr>
        <p:txBody>
          <a:bodyPr/>
          <a:lstStyle/>
          <a:p>
            <a:pPr>
              <a:lnSpc>
                <a:spcPct val="80000"/>
              </a:lnSpc>
            </a:pPr>
            <a:r>
              <a:rPr lang="en-US" altLang="zh-CN" b="1">
                <a:solidFill>
                  <a:srgbClr val="000099"/>
                </a:solidFill>
              </a:rPr>
              <a:t>NULL→</a:t>
            </a:r>
            <a:r>
              <a:rPr lang="zh-CN" altLang="en-US" b="1">
                <a:solidFill>
                  <a:srgbClr val="000099"/>
                </a:solidFill>
              </a:rPr>
              <a:t>创建</a:t>
            </a:r>
            <a:r>
              <a:rPr lang="zh-CN" altLang="en-US" sz="3600" b="1">
                <a:solidFill>
                  <a:schemeClr val="tx2"/>
                </a:solidFill>
              </a:rPr>
              <a:t>：</a:t>
            </a:r>
            <a:r>
              <a:rPr lang="zh-CN" altLang="en-US" sz="2800"/>
              <a:t>一个新进程产生时，该进程处于创建状态。</a:t>
            </a:r>
          </a:p>
          <a:p>
            <a:pPr>
              <a:lnSpc>
                <a:spcPct val="80000"/>
              </a:lnSpc>
            </a:pPr>
            <a:r>
              <a:rPr lang="zh-CN" altLang="en-US" b="1">
                <a:solidFill>
                  <a:srgbClr val="000099"/>
                </a:solidFill>
              </a:rPr>
              <a:t>创建→活动就绪</a:t>
            </a:r>
            <a:r>
              <a:rPr lang="zh-CN" altLang="en-US" sz="3600" b="1">
                <a:solidFill>
                  <a:schemeClr val="tx2"/>
                </a:solidFill>
              </a:rPr>
              <a:t>：</a:t>
            </a:r>
            <a:r>
              <a:rPr lang="zh-CN" altLang="en-US" sz="2800"/>
              <a:t>就绪队列能够接纳新的进程时，</a:t>
            </a:r>
            <a:r>
              <a:rPr lang="en-US" altLang="zh-CN" sz="2800"/>
              <a:t>OS</a:t>
            </a:r>
            <a:r>
              <a:rPr lang="zh-CN" altLang="en-US" sz="2800"/>
              <a:t>按一定调度方式将处于新建状态的进程转换成就绪状态。</a:t>
            </a:r>
          </a:p>
          <a:p>
            <a:pPr>
              <a:lnSpc>
                <a:spcPct val="80000"/>
              </a:lnSpc>
            </a:pPr>
            <a:r>
              <a:rPr lang="zh-CN" altLang="en-US" b="1">
                <a:solidFill>
                  <a:srgbClr val="000099"/>
                </a:solidFill>
              </a:rPr>
              <a:t>创建→静止就绪</a:t>
            </a:r>
            <a:r>
              <a:rPr lang="zh-CN" altLang="en-US"/>
              <a:t>：</a:t>
            </a:r>
            <a:r>
              <a:rPr lang="zh-CN" altLang="en-US" sz="2800"/>
              <a:t>考虑到系统当前资源状况和性能要求，可以决定新建的进程将被对换出去成为静止就绪态。</a:t>
            </a:r>
          </a:p>
          <a:p>
            <a:pPr>
              <a:lnSpc>
                <a:spcPct val="80000"/>
              </a:lnSpc>
            </a:pPr>
            <a:r>
              <a:rPr lang="zh-CN" altLang="en-US" b="1">
                <a:solidFill>
                  <a:srgbClr val="000099"/>
                </a:solidFill>
              </a:rPr>
              <a:t>执行→终止</a:t>
            </a:r>
            <a:r>
              <a:rPr lang="zh-CN" altLang="en-US" sz="3600" b="1">
                <a:solidFill>
                  <a:schemeClr val="tx2"/>
                </a:solidFill>
              </a:rPr>
              <a:t>：</a:t>
            </a:r>
            <a:r>
              <a:rPr lang="zh-CN" altLang="en-US" sz="2800"/>
              <a:t>当前进程已经正常完成或发生某事件（产生异常），进程状态由执行状态转为终止状态。</a:t>
            </a:r>
          </a:p>
          <a:p>
            <a:pPr>
              <a:lnSpc>
                <a:spcPct val="80000"/>
              </a:lnSpc>
            </a:pPr>
            <a:endParaRPr lang="zh-CN" altLang="en-US" sz="2800"/>
          </a:p>
        </p:txBody>
      </p:sp>
      <p:sp>
        <p:nvSpPr>
          <p:cNvPr id="48131" name="Rectangle 3"/>
          <p:cNvSpPr>
            <a:spLocks noGrp="1" noChangeArrowheads="1"/>
          </p:cNvSpPr>
          <p:nvPr>
            <p:ph type="title"/>
          </p:nvPr>
        </p:nvSpPr>
        <p:spPr>
          <a:xfrm>
            <a:off x="468313" y="125413"/>
            <a:ext cx="8229600" cy="1143000"/>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a:t>状态转换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left)">
                                      <p:cBhvr>
                                        <p:cTn id="7" dur="500"/>
                                        <p:tgtEl>
                                          <p:spTgt spid="4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wipe(left)">
                                      <p:cBhvr>
                                        <p:cTn id="12" dur="500"/>
                                        <p:tgtEl>
                                          <p:spTgt spid="481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wipe(left)">
                                      <p:cBhvr>
                                        <p:cTn id="17" dur="500"/>
                                        <p:tgtEl>
                                          <p:spTgt spid="481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0">
                                            <p:txEl>
                                              <p:pRg st="3" end="3"/>
                                            </p:txEl>
                                          </p:spTgt>
                                        </p:tgtEl>
                                        <p:attrNameLst>
                                          <p:attrName>style.visibility</p:attrName>
                                        </p:attrNameLst>
                                      </p:cBhvr>
                                      <p:to>
                                        <p:strVal val="visible"/>
                                      </p:to>
                                    </p:set>
                                    <p:animEffect transition="in" filter="wipe(left)">
                                      <p:cBhvr>
                                        <p:cTn id="22" dur="500"/>
                                        <p:tgtEl>
                                          <p:spTgt spid="48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288" y="198438"/>
            <a:ext cx="8512175" cy="1143000"/>
          </a:xfrm>
        </p:spPr>
        <p:txBody>
          <a:bodyPr/>
          <a:lstStyle/>
          <a:p>
            <a:r>
              <a:rPr lang="en-US" altLang="zh-CN"/>
              <a:t>2.1.5 </a:t>
            </a:r>
            <a:r>
              <a:rPr lang="zh-CN" altLang="en-US"/>
              <a:t>进程控制块 </a:t>
            </a:r>
          </a:p>
        </p:txBody>
      </p:sp>
      <p:sp>
        <p:nvSpPr>
          <p:cNvPr id="49155" name="Rectangle 3"/>
          <p:cNvSpPr>
            <a:spLocks noGrp="1" noChangeArrowheads="1"/>
          </p:cNvSpPr>
          <p:nvPr>
            <p:ph type="body" idx="1"/>
          </p:nvPr>
        </p:nvSpPr>
        <p:spPr>
          <a:xfrm>
            <a:off x="541338" y="1531938"/>
            <a:ext cx="8020050" cy="4192587"/>
          </a:xfrm>
        </p:spPr>
        <p:txBody>
          <a:bodyPr/>
          <a:lstStyle/>
          <a:p>
            <a:pPr algn="just"/>
            <a:r>
              <a:rPr lang="zh-CN" altLang="en-US"/>
              <a:t>进程控制块（</a:t>
            </a:r>
            <a:r>
              <a:rPr lang="en-US" altLang="zh-CN"/>
              <a:t>PCB</a:t>
            </a:r>
            <a:r>
              <a:rPr lang="zh-CN" altLang="en-US"/>
              <a:t>，</a:t>
            </a:r>
            <a:r>
              <a:rPr lang="en-US" altLang="zh-CN"/>
              <a:t>Process Control Block</a:t>
            </a:r>
            <a:r>
              <a:rPr lang="zh-CN" altLang="en-US"/>
              <a:t>）是操作系统维护的，用于描述和管理进程的数据结构。它是</a:t>
            </a:r>
            <a:r>
              <a:rPr lang="zh-CN" altLang="en-US">
                <a:solidFill>
                  <a:srgbClr val="000099"/>
                </a:solidFill>
              </a:rPr>
              <a:t>进程实体</a:t>
            </a:r>
            <a:r>
              <a:rPr lang="zh-CN" altLang="en-US" baseline="30000">
                <a:solidFill>
                  <a:srgbClr val="000099"/>
                </a:solidFill>
              </a:rPr>
              <a:t>*</a:t>
            </a:r>
            <a:r>
              <a:rPr lang="zh-CN" altLang="en-US"/>
              <a:t>的一部分，操作系统通过</a:t>
            </a:r>
            <a:r>
              <a:rPr lang="en-US" altLang="zh-CN"/>
              <a:t>PCB</a:t>
            </a:r>
            <a:r>
              <a:rPr lang="zh-CN" altLang="en-US"/>
              <a:t>感知进程的存在，</a:t>
            </a:r>
            <a:r>
              <a:rPr lang="en-US" altLang="zh-CN"/>
              <a:t>PCB</a:t>
            </a:r>
            <a:r>
              <a:rPr lang="zh-CN" altLang="en-US"/>
              <a:t>是进程存在的唯一标志。</a:t>
            </a:r>
          </a:p>
          <a:p>
            <a:pPr algn="just"/>
            <a:r>
              <a:rPr lang="zh-CN" altLang="en-US"/>
              <a:t>进程和</a:t>
            </a:r>
            <a:r>
              <a:rPr lang="en-US" altLang="zh-CN"/>
              <a:t>PCB</a:t>
            </a:r>
            <a:r>
              <a:rPr lang="zh-CN" altLang="en-US"/>
              <a:t>是一一对应的。</a:t>
            </a:r>
          </a:p>
          <a:p>
            <a:pPr algn="just"/>
            <a:endParaRPr lang="zh-CN" altLang="en-US"/>
          </a:p>
          <a:p>
            <a:pPr algn="just">
              <a:buFont typeface="Wingdings 3" panose="05040102010807070707" pitchFamily="18" charset="2"/>
              <a:buNone/>
            </a:pPr>
            <a:r>
              <a:rPr lang="zh-CN" altLang="en-US" sz="2800">
                <a:solidFill>
                  <a:srgbClr val="000099"/>
                </a:solidFill>
                <a:latin typeface="楷体_GB2312" pitchFamily="1" charset="-122"/>
              </a:rPr>
              <a:t> *</a:t>
            </a:r>
            <a:r>
              <a:rPr lang="zh-CN" altLang="en-US" sz="2800">
                <a:solidFill>
                  <a:schemeClr val="tx2"/>
                </a:solidFill>
                <a:latin typeface="楷体_GB2312" pitchFamily="1" charset="-122"/>
              </a:rPr>
              <a:t> </a:t>
            </a:r>
            <a:r>
              <a:rPr lang="zh-CN" altLang="en-US" sz="2800">
                <a:solidFill>
                  <a:srgbClr val="000099"/>
                </a:solidFill>
              </a:rPr>
              <a:t>进程实体：由程序段、数据段及进程控制块三部分所构成的一个实体。</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进程控制块中的信息</a:t>
            </a:r>
          </a:p>
        </p:txBody>
      </p:sp>
      <p:sp>
        <p:nvSpPr>
          <p:cNvPr id="51203" name="Rectangle 3"/>
          <p:cNvSpPr>
            <a:spLocks noGrp="1" noChangeArrowheads="1"/>
          </p:cNvSpPr>
          <p:nvPr>
            <p:ph type="body" idx="1"/>
          </p:nvPr>
        </p:nvSpPr>
        <p:spPr/>
        <p:txBody>
          <a:bodyPr/>
          <a:lstStyle/>
          <a:p>
            <a:pPr algn="just"/>
            <a:r>
              <a:rPr lang="en-US" altLang="zh-CN"/>
              <a:t>1</a:t>
            </a:r>
            <a:r>
              <a:rPr lang="zh-CN" altLang="en-US"/>
              <a:t>）进程标识信息</a:t>
            </a:r>
          </a:p>
          <a:p>
            <a:pPr algn="just"/>
            <a:r>
              <a:rPr lang="en-US" altLang="zh-CN"/>
              <a:t>2</a:t>
            </a:r>
            <a:r>
              <a:rPr lang="zh-CN" altLang="en-US"/>
              <a:t>）处理机状态信息</a:t>
            </a:r>
          </a:p>
          <a:p>
            <a:pPr algn="just"/>
            <a:r>
              <a:rPr lang="en-US" altLang="zh-CN"/>
              <a:t>3</a:t>
            </a:r>
            <a:r>
              <a:rPr lang="zh-CN" altLang="en-US"/>
              <a:t>）进程调度和状态信息</a:t>
            </a:r>
          </a:p>
          <a:p>
            <a:pPr algn="just"/>
            <a:r>
              <a:rPr lang="en-US" altLang="zh-CN"/>
              <a:t>4</a:t>
            </a:r>
            <a:r>
              <a:rPr lang="zh-CN" altLang="en-US"/>
              <a:t>）进程控制信息</a:t>
            </a:r>
          </a:p>
          <a:p>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1</a:t>
            </a:r>
            <a:r>
              <a:rPr lang="zh-CN" altLang="zh-CN"/>
              <a:t>）进程标识信息</a:t>
            </a:r>
            <a:endParaRPr lang="zh-CN" altLang="zh-CN">
              <a:latin typeface="Times New Roman" panose="02020603050405020304" pitchFamily="18" charset="0"/>
            </a:endParaRPr>
          </a:p>
        </p:txBody>
      </p:sp>
      <p:sp>
        <p:nvSpPr>
          <p:cNvPr id="52227" name="Rectangle 3"/>
          <p:cNvSpPr>
            <a:spLocks noGrp="1" noChangeArrowheads="1"/>
          </p:cNvSpPr>
          <p:nvPr>
            <p:ph type="body" idx="1"/>
          </p:nvPr>
        </p:nvSpPr>
        <p:spPr>
          <a:xfrm>
            <a:off x="468313" y="1412875"/>
            <a:ext cx="8497887" cy="4535488"/>
          </a:xfrm>
        </p:spPr>
        <p:txBody>
          <a:bodyPr/>
          <a:lstStyle/>
          <a:p>
            <a:pPr algn="just"/>
            <a:r>
              <a:rPr lang="zh-CN" altLang="zh-CN"/>
              <a:t>进程标识信息用于标识一个进程。包括：</a:t>
            </a:r>
          </a:p>
          <a:p>
            <a:pPr lvl="1" algn="just"/>
            <a:r>
              <a:rPr lang="zh-CN" altLang="zh-CN"/>
              <a:t>进程标识符：唯一标识进程的整数。</a:t>
            </a:r>
          </a:p>
          <a:p>
            <a:pPr lvl="1" algn="just"/>
            <a:r>
              <a:rPr lang="zh-CN" altLang="zh-CN"/>
              <a:t>进程名：通常为可执行文件名。（不唯一）</a:t>
            </a:r>
          </a:p>
          <a:p>
            <a:pPr lvl="1" algn="just"/>
            <a:r>
              <a:rPr lang="zh-CN" altLang="zh-CN"/>
              <a:t>用户标识符：指示进程所属的用户。</a:t>
            </a:r>
          </a:p>
          <a:p>
            <a:pPr lvl="1" algn="just"/>
            <a:r>
              <a:rPr lang="zh-CN" altLang="zh-CN"/>
              <a:t>父进程标识符和子进程标识符：描述进程家族关系。</a:t>
            </a:r>
          </a:p>
        </p:txBody>
      </p:sp>
      <p:sp>
        <p:nvSpPr>
          <p:cNvPr id="52228" name="Text Box 4"/>
          <p:cNvSpPr txBox="1">
            <a:spLocks noChangeArrowheads="1"/>
          </p:cNvSpPr>
          <p:nvPr/>
        </p:nvSpPr>
        <p:spPr bwMode="auto">
          <a:xfrm>
            <a:off x="971550" y="5214938"/>
            <a:ext cx="7886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i="1">
                <a:solidFill>
                  <a:srgbClr val="9900CC"/>
                </a:solidFill>
              </a:rPr>
              <a:t>*启动</a:t>
            </a:r>
            <a:r>
              <a:rPr lang="zh-CN" altLang="en-US" i="1">
                <a:solidFill>
                  <a:srgbClr val="9900CC"/>
                </a:solidFill>
                <a:latin typeface="Times New Roman" panose="02020603050405020304" pitchFamily="18" charset="0"/>
              </a:rPr>
              <a:t>“</a:t>
            </a:r>
            <a:r>
              <a:rPr lang="zh-CN" altLang="en-US" i="1" u="sng">
                <a:solidFill>
                  <a:srgbClr val="9900CC"/>
                </a:solidFill>
              </a:rPr>
              <a:t>任务管理器</a:t>
            </a:r>
            <a:r>
              <a:rPr lang="zh-CN" altLang="en-US" i="1">
                <a:solidFill>
                  <a:srgbClr val="9900CC"/>
                </a:solidFill>
                <a:latin typeface="Times New Roman" panose="02020603050405020304" pitchFamily="18" charset="0"/>
              </a:rPr>
              <a:t>”</a:t>
            </a:r>
            <a:r>
              <a:rPr lang="zh-CN" altLang="en-US" i="1">
                <a:solidFill>
                  <a:srgbClr val="9900CC"/>
                </a:solidFill>
              </a:rPr>
              <a:t>查看系统中进程的标识信息。</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t>2</a:t>
            </a:r>
            <a:r>
              <a:rPr lang="zh-CN" altLang="zh-CN"/>
              <a:t>）处理机状态信息</a:t>
            </a:r>
          </a:p>
        </p:txBody>
      </p:sp>
      <p:sp>
        <p:nvSpPr>
          <p:cNvPr id="53251" name="Rectangle 3"/>
          <p:cNvSpPr>
            <a:spLocks noGrp="1" noChangeArrowheads="1"/>
          </p:cNvSpPr>
          <p:nvPr>
            <p:ph type="body" idx="1"/>
          </p:nvPr>
        </p:nvSpPr>
        <p:spPr>
          <a:xfrm>
            <a:off x="457200" y="1447800"/>
            <a:ext cx="8497888" cy="4687888"/>
          </a:xfrm>
        </p:spPr>
        <p:txBody>
          <a:bodyPr/>
          <a:lstStyle/>
          <a:p>
            <a:pPr algn="just"/>
            <a:r>
              <a:rPr lang="zh-CN" altLang="zh-CN"/>
              <a:t>处理机状态信息用于保存现场，由处理机各寄存器组成。包括：</a:t>
            </a:r>
          </a:p>
          <a:p>
            <a:pPr lvl="1" algn="just"/>
            <a:r>
              <a:rPr lang="zh-CN" altLang="zh-CN"/>
              <a:t>通用寄存器：处理机执行时可以访问的寄存器。</a:t>
            </a:r>
          </a:p>
          <a:p>
            <a:pPr lvl="1" algn="just"/>
            <a:r>
              <a:rPr lang="zh-CN" altLang="zh-CN"/>
              <a:t>指令计数器：存放将要访问的下一条指令地址。</a:t>
            </a:r>
          </a:p>
          <a:p>
            <a:pPr lvl="1" algn="just"/>
            <a:r>
              <a:rPr lang="zh-CN" altLang="zh-CN"/>
              <a:t>程序状态字：含执行结果状态、中断屏蔽码等。</a:t>
            </a:r>
          </a:p>
          <a:p>
            <a:pPr lvl="1" algn="just"/>
            <a:r>
              <a:rPr lang="zh-CN" altLang="zh-CN"/>
              <a:t>栈指针：每进程有多个与之相关的栈，用于保存过程和系统调用的地址和参数。</a:t>
            </a:r>
            <a:endParaRPr lang="zh-CN" altLang="zh-CN"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t>3</a:t>
            </a:r>
            <a:r>
              <a:rPr lang="zh-CN" altLang="zh-CN"/>
              <a:t>）进程调度和状态信息</a:t>
            </a:r>
          </a:p>
        </p:txBody>
      </p:sp>
      <p:sp>
        <p:nvSpPr>
          <p:cNvPr id="54275" name="Rectangle 3"/>
          <p:cNvSpPr>
            <a:spLocks noGrp="1" noChangeArrowheads="1"/>
          </p:cNvSpPr>
          <p:nvPr>
            <p:ph type="body" idx="1"/>
          </p:nvPr>
        </p:nvSpPr>
        <p:spPr>
          <a:xfrm>
            <a:off x="533400" y="1447800"/>
            <a:ext cx="8116888" cy="4419600"/>
          </a:xfrm>
        </p:spPr>
        <p:txBody>
          <a:bodyPr/>
          <a:lstStyle/>
          <a:p>
            <a:pPr algn="just"/>
            <a:r>
              <a:rPr lang="zh-CN" altLang="zh-CN"/>
              <a:t>进程调度和状态信息用于存放与进程调度及对换有关的信息。包括：</a:t>
            </a:r>
          </a:p>
          <a:p>
            <a:pPr lvl="1" algn="just"/>
            <a:r>
              <a:rPr lang="zh-CN" altLang="zh-CN"/>
              <a:t>进程状态：指明进程当前状态。</a:t>
            </a:r>
          </a:p>
          <a:p>
            <a:pPr lvl="1" algn="just"/>
            <a:r>
              <a:rPr lang="zh-CN" altLang="zh-CN"/>
              <a:t>进程优先级：描述进程使用处理机的优先级别。</a:t>
            </a:r>
          </a:p>
          <a:p>
            <a:pPr lvl="1" algn="just"/>
            <a:r>
              <a:rPr lang="zh-CN" altLang="zh-CN"/>
              <a:t>进程调度的其他信息：取决于进程调度算法，如进程等待时间总和、进程运行时间总和等。</a:t>
            </a:r>
          </a:p>
          <a:p>
            <a:pPr lvl="1" algn="just"/>
            <a:r>
              <a:rPr lang="zh-CN" altLang="zh-CN"/>
              <a:t>等待事件：进程处于等待状态的原因。</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第</a:t>
            </a:r>
            <a:r>
              <a:rPr lang="en-US" altLang="zh-CN"/>
              <a:t>2</a:t>
            </a:r>
            <a:r>
              <a:rPr lang="zh-CN" altLang="en-US"/>
              <a:t>章 进程管理</a:t>
            </a:r>
          </a:p>
        </p:txBody>
      </p:sp>
      <p:sp>
        <p:nvSpPr>
          <p:cNvPr id="13315" name="Rectangle 3"/>
          <p:cNvSpPr>
            <a:spLocks noChangeArrowheads="1"/>
          </p:cNvSpPr>
          <p:nvPr/>
        </p:nvSpPr>
        <p:spPr bwMode="auto">
          <a:xfrm>
            <a:off x="411163" y="1468438"/>
            <a:ext cx="852328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2.1 进程的基本概念</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2.2 进程控制</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2.3 进程同步</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2.4 经典的进程同步问题</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2.5 进程通信</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2.6 线程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3315">
                                            <p:txEl>
                                              <p:pRg st="0" end="0"/>
                                            </p:txEl>
                                          </p:spTgt>
                                        </p:tgtEl>
                                        <p:attrNameLst>
                                          <p:attrName>style.color</p:attrName>
                                        </p:attrNameLst>
                                      </p:cBhvr>
                                      <p:to>
                                        <a:srgbClr val="00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4</a:t>
            </a:r>
            <a:r>
              <a:rPr lang="zh-CN" altLang="zh-CN"/>
              <a:t>）进程控制信息</a:t>
            </a:r>
          </a:p>
        </p:txBody>
      </p:sp>
      <p:sp>
        <p:nvSpPr>
          <p:cNvPr id="55299" name="Rectangle 3"/>
          <p:cNvSpPr>
            <a:spLocks noGrp="1" noChangeArrowheads="1"/>
          </p:cNvSpPr>
          <p:nvPr>
            <p:ph type="body" idx="1"/>
          </p:nvPr>
        </p:nvSpPr>
        <p:spPr>
          <a:xfrm>
            <a:off x="533400" y="1447800"/>
            <a:ext cx="8116888" cy="4498975"/>
          </a:xfrm>
        </p:spPr>
        <p:txBody>
          <a:bodyPr/>
          <a:lstStyle/>
          <a:p>
            <a:pPr algn="just"/>
            <a:r>
              <a:rPr lang="zh-CN" altLang="zh-CN"/>
              <a:t>进程控制信息：包括：</a:t>
            </a:r>
          </a:p>
          <a:p>
            <a:pPr lvl="1" algn="just"/>
            <a:r>
              <a:rPr lang="zh-CN" altLang="zh-CN"/>
              <a:t>程序和数据地址：指出进程的程序及数据在内存的地址。</a:t>
            </a:r>
          </a:p>
          <a:p>
            <a:pPr lvl="1" algn="just"/>
            <a:r>
              <a:rPr lang="zh-CN" altLang="zh-CN"/>
              <a:t>进程同步及通讯机制：如信号量、消息队列等。</a:t>
            </a:r>
          </a:p>
          <a:p>
            <a:pPr lvl="1" algn="just"/>
            <a:r>
              <a:rPr lang="zh-CN" altLang="zh-CN"/>
              <a:t>资源清单：记录进程所需的资源和已分配资源。</a:t>
            </a:r>
          </a:p>
          <a:p>
            <a:pPr lvl="1" algn="just"/>
            <a:r>
              <a:rPr lang="zh-CN" altLang="zh-CN"/>
              <a:t>链接指针：</a:t>
            </a:r>
            <a:r>
              <a:rPr lang="zh-CN" altLang="zh-CN" u="sng"/>
              <a:t>处于同一状态的进程组成一个队列</a:t>
            </a:r>
            <a:r>
              <a:rPr lang="zh-CN" altLang="zh-CN"/>
              <a:t>，链接指针指向队首。</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288" y="125413"/>
            <a:ext cx="8512175" cy="1143000"/>
          </a:xfrm>
        </p:spPr>
        <p:txBody>
          <a:bodyPr/>
          <a:lstStyle/>
          <a:p>
            <a:r>
              <a:rPr lang="en-US" altLang="zh-CN"/>
              <a:t>PCB</a:t>
            </a:r>
            <a:r>
              <a:rPr lang="zh-CN" altLang="en-US"/>
              <a:t>的组织方式</a:t>
            </a:r>
          </a:p>
        </p:txBody>
      </p:sp>
      <p:sp>
        <p:nvSpPr>
          <p:cNvPr id="56323" name="Rectangle 3"/>
          <p:cNvSpPr>
            <a:spLocks noGrp="1" noChangeArrowheads="1"/>
          </p:cNvSpPr>
          <p:nvPr>
            <p:ph type="body" idx="1"/>
          </p:nvPr>
        </p:nvSpPr>
        <p:spPr>
          <a:xfrm>
            <a:off x="395288" y="1484313"/>
            <a:ext cx="8523287" cy="4695825"/>
          </a:xfrm>
        </p:spPr>
        <p:txBody>
          <a:bodyPr/>
          <a:lstStyle/>
          <a:p>
            <a:pPr>
              <a:lnSpc>
                <a:spcPct val="90000"/>
              </a:lnSpc>
            </a:pPr>
            <a:r>
              <a:rPr lang="zh-CN" altLang="zh-CN"/>
              <a:t>进程的主要特征是由PCB来刻划的，为了便于管理和调度，常常把各个进程的PCB用某种方法组织起来。</a:t>
            </a:r>
          </a:p>
          <a:p>
            <a:pPr>
              <a:lnSpc>
                <a:spcPct val="90000"/>
              </a:lnSpc>
            </a:pPr>
            <a:r>
              <a:rPr lang="zh-CN" altLang="zh-CN"/>
              <a:t>链接方式</a:t>
            </a:r>
          </a:p>
          <a:p>
            <a:pPr lvl="1">
              <a:lnSpc>
                <a:spcPct val="90000"/>
              </a:lnSpc>
            </a:pPr>
            <a:r>
              <a:rPr lang="zh-CN" altLang="zh-CN">
                <a:solidFill>
                  <a:srgbClr val="000099"/>
                </a:solidFill>
              </a:rPr>
              <a:t>把处于同一状态（例如就绪态）的所有进程控制块链接在一起，这样的数据结构称为进程队列（Process Queues），简称队列。</a:t>
            </a:r>
          </a:p>
          <a:p>
            <a:pPr>
              <a:lnSpc>
                <a:spcPct val="90000"/>
              </a:lnSpc>
            </a:pPr>
            <a:r>
              <a:rPr lang="zh-CN" altLang="zh-CN"/>
              <a:t>索引方式</a:t>
            </a:r>
          </a:p>
          <a:p>
            <a:pPr lvl="1">
              <a:lnSpc>
                <a:spcPct val="90000"/>
              </a:lnSpc>
            </a:pPr>
            <a:r>
              <a:rPr lang="zh-CN" altLang="zh-CN">
                <a:solidFill>
                  <a:srgbClr val="000099"/>
                </a:solidFill>
              </a:rPr>
              <a:t>系统根据进程状态建立几张索引表，登记具有相应状态的PCB地址。</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按链接方式组织</a:t>
            </a:r>
            <a:r>
              <a:rPr lang="en-US" altLang="zh-CN"/>
              <a:t>PCB</a:t>
            </a:r>
          </a:p>
        </p:txBody>
      </p:sp>
      <p:sp>
        <p:nvSpPr>
          <p:cNvPr id="58371" name="Rectangle 3"/>
          <p:cNvSpPr>
            <a:spLocks noChangeArrowheads="1"/>
          </p:cNvSpPr>
          <p:nvPr/>
        </p:nvSpPr>
        <p:spPr bwMode="auto">
          <a:xfrm>
            <a:off x="4038600" y="1905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72" name="Rectangle 4"/>
          <p:cNvSpPr>
            <a:spLocks noChangeArrowheads="1"/>
          </p:cNvSpPr>
          <p:nvPr/>
        </p:nvSpPr>
        <p:spPr bwMode="auto">
          <a:xfrm>
            <a:off x="2030413" y="3735388"/>
            <a:ext cx="13700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3" name="Rectangle 5"/>
          <p:cNvSpPr>
            <a:spLocks noChangeArrowheads="1"/>
          </p:cNvSpPr>
          <p:nvPr/>
        </p:nvSpPr>
        <p:spPr bwMode="auto">
          <a:xfrm>
            <a:off x="390525" y="4351338"/>
            <a:ext cx="10969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4" name="Rectangle 6"/>
          <p:cNvSpPr>
            <a:spLocks noChangeArrowheads="1"/>
          </p:cNvSpPr>
          <p:nvPr/>
        </p:nvSpPr>
        <p:spPr bwMode="auto">
          <a:xfrm>
            <a:off x="390525" y="4883150"/>
            <a:ext cx="10969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5" name="Rectangle 7"/>
          <p:cNvSpPr>
            <a:spLocks noChangeArrowheads="1"/>
          </p:cNvSpPr>
          <p:nvPr/>
        </p:nvSpPr>
        <p:spPr bwMode="auto">
          <a:xfrm>
            <a:off x="4356100" y="3543300"/>
            <a:ext cx="10953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6" name="Rectangle 8"/>
          <p:cNvSpPr>
            <a:spLocks noChangeArrowheads="1"/>
          </p:cNvSpPr>
          <p:nvPr/>
        </p:nvSpPr>
        <p:spPr bwMode="auto">
          <a:xfrm>
            <a:off x="4356100" y="4548188"/>
            <a:ext cx="10953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7" name="Line 9"/>
          <p:cNvSpPr>
            <a:spLocks noChangeShapeType="1"/>
          </p:cNvSpPr>
          <p:nvPr/>
        </p:nvSpPr>
        <p:spPr bwMode="auto">
          <a:xfrm>
            <a:off x="5334000"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8" name="Text Box 10"/>
          <p:cNvSpPr txBox="1">
            <a:spLocks noChangeArrowheads="1"/>
          </p:cNvSpPr>
          <p:nvPr/>
        </p:nvSpPr>
        <p:spPr bwMode="auto">
          <a:xfrm>
            <a:off x="4143375" y="1905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rgbClr val="9900CC"/>
                </a:solidFill>
              </a:rPr>
              <a:t>PCB 1   4</a:t>
            </a:r>
          </a:p>
        </p:txBody>
      </p:sp>
      <p:sp>
        <p:nvSpPr>
          <p:cNvPr id="58379" name="Rectangle 11"/>
          <p:cNvSpPr>
            <a:spLocks noChangeArrowheads="1"/>
          </p:cNvSpPr>
          <p:nvPr/>
        </p:nvSpPr>
        <p:spPr bwMode="auto">
          <a:xfrm>
            <a:off x="4038600" y="2286000"/>
            <a:ext cx="1600200" cy="3810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0" name="Line 12"/>
          <p:cNvSpPr>
            <a:spLocks noChangeShapeType="1"/>
          </p:cNvSpPr>
          <p:nvPr/>
        </p:nvSpPr>
        <p:spPr bwMode="auto">
          <a:xfrm>
            <a:off x="5334000" y="2286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1" name="Text Box 13"/>
          <p:cNvSpPr txBox="1">
            <a:spLocks noChangeArrowheads="1"/>
          </p:cNvSpPr>
          <p:nvPr/>
        </p:nvSpPr>
        <p:spPr bwMode="auto">
          <a:xfrm>
            <a:off x="4143375" y="2286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rgbClr val="000099"/>
                </a:solidFill>
              </a:rPr>
              <a:t>PCB 2   3</a:t>
            </a:r>
          </a:p>
        </p:txBody>
      </p:sp>
      <p:sp>
        <p:nvSpPr>
          <p:cNvPr id="58382" name="Rectangle 14"/>
          <p:cNvSpPr>
            <a:spLocks noChangeArrowheads="1"/>
          </p:cNvSpPr>
          <p:nvPr/>
        </p:nvSpPr>
        <p:spPr bwMode="auto">
          <a:xfrm>
            <a:off x="4038600" y="2667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3" name="Line 15"/>
          <p:cNvSpPr>
            <a:spLocks noChangeShapeType="1"/>
          </p:cNvSpPr>
          <p:nvPr/>
        </p:nvSpPr>
        <p:spPr bwMode="auto">
          <a:xfrm>
            <a:off x="53340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4" name="Text Box 16"/>
          <p:cNvSpPr txBox="1">
            <a:spLocks noChangeArrowheads="1"/>
          </p:cNvSpPr>
          <p:nvPr/>
        </p:nvSpPr>
        <p:spPr bwMode="auto">
          <a:xfrm>
            <a:off x="4143375" y="2667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rgbClr val="000099"/>
                </a:solidFill>
              </a:rPr>
              <a:t>PCB 3   0</a:t>
            </a:r>
          </a:p>
        </p:txBody>
      </p:sp>
      <p:sp>
        <p:nvSpPr>
          <p:cNvPr id="58385" name="Rectangle 17"/>
          <p:cNvSpPr>
            <a:spLocks noChangeArrowheads="1"/>
          </p:cNvSpPr>
          <p:nvPr/>
        </p:nvSpPr>
        <p:spPr bwMode="auto">
          <a:xfrm>
            <a:off x="4038600" y="3048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6" name="Line 18"/>
          <p:cNvSpPr>
            <a:spLocks noChangeShapeType="1"/>
          </p:cNvSpPr>
          <p:nvPr/>
        </p:nvSpPr>
        <p:spPr bwMode="auto">
          <a:xfrm>
            <a:off x="53340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7" name="Text Box 19"/>
          <p:cNvSpPr txBox="1">
            <a:spLocks noChangeArrowheads="1"/>
          </p:cNvSpPr>
          <p:nvPr/>
        </p:nvSpPr>
        <p:spPr bwMode="auto">
          <a:xfrm>
            <a:off x="4143375" y="3048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rgbClr val="9900CC"/>
                </a:solidFill>
              </a:rPr>
              <a:t>PCB 4   8</a:t>
            </a:r>
          </a:p>
        </p:txBody>
      </p:sp>
      <p:sp>
        <p:nvSpPr>
          <p:cNvPr id="58388" name="Rectangle 20"/>
          <p:cNvSpPr>
            <a:spLocks noChangeArrowheads="1"/>
          </p:cNvSpPr>
          <p:nvPr/>
        </p:nvSpPr>
        <p:spPr bwMode="auto">
          <a:xfrm>
            <a:off x="4038600" y="3429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9" name="Line 21"/>
          <p:cNvSpPr>
            <a:spLocks noChangeShapeType="1"/>
          </p:cNvSpPr>
          <p:nvPr/>
        </p:nvSpPr>
        <p:spPr bwMode="auto">
          <a:xfrm>
            <a:off x="5334000" y="3429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0" name="Text Box 22"/>
          <p:cNvSpPr txBox="1">
            <a:spLocks noChangeArrowheads="1"/>
          </p:cNvSpPr>
          <p:nvPr/>
        </p:nvSpPr>
        <p:spPr bwMode="auto">
          <a:xfrm>
            <a:off x="4143375" y="3429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chemeClr val="hlink"/>
                </a:solidFill>
              </a:rPr>
              <a:t>PCB 5   0</a:t>
            </a:r>
          </a:p>
        </p:txBody>
      </p:sp>
      <p:sp>
        <p:nvSpPr>
          <p:cNvPr id="58391" name="Rectangle 23"/>
          <p:cNvSpPr>
            <a:spLocks noChangeArrowheads="1"/>
          </p:cNvSpPr>
          <p:nvPr/>
        </p:nvSpPr>
        <p:spPr bwMode="auto">
          <a:xfrm>
            <a:off x="4038600" y="3810000"/>
            <a:ext cx="1600200" cy="3810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92" name="Line 24"/>
          <p:cNvSpPr>
            <a:spLocks noChangeShapeType="1"/>
          </p:cNvSpPr>
          <p:nvPr/>
        </p:nvSpPr>
        <p:spPr bwMode="auto">
          <a:xfrm>
            <a:off x="5334000" y="3810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3" name="Text Box 25"/>
          <p:cNvSpPr txBox="1">
            <a:spLocks noChangeArrowheads="1"/>
          </p:cNvSpPr>
          <p:nvPr/>
        </p:nvSpPr>
        <p:spPr bwMode="auto">
          <a:xfrm>
            <a:off x="4143375" y="3810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t>PCB 6   7</a:t>
            </a:r>
          </a:p>
        </p:txBody>
      </p:sp>
      <p:sp>
        <p:nvSpPr>
          <p:cNvPr id="58394" name="Rectangle 26"/>
          <p:cNvSpPr>
            <a:spLocks noChangeArrowheads="1"/>
          </p:cNvSpPr>
          <p:nvPr/>
        </p:nvSpPr>
        <p:spPr bwMode="auto">
          <a:xfrm>
            <a:off x="4038600" y="4191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95" name="Line 27"/>
          <p:cNvSpPr>
            <a:spLocks noChangeShapeType="1"/>
          </p:cNvSpPr>
          <p:nvPr/>
        </p:nvSpPr>
        <p:spPr bwMode="auto">
          <a:xfrm>
            <a:off x="53340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6" name="Text Box 28"/>
          <p:cNvSpPr txBox="1">
            <a:spLocks noChangeArrowheads="1"/>
          </p:cNvSpPr>
          <p:nvPr/>
        </p:nvSpPr>
        <p:spPr bwMode="auto">
          <a:xfrm>
            <a:off x="4143375" y="4191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t>PCB 7   9</a:t>
            </a:r>
          </a:p>
        </p:txBody>
      </p:sp>
      <p:sp>
        <p:nvSpPr>
          <p:cNvPr id="58397" name="Rectangle 29"/>
          <p:cNvSpPr>
            <a:spLocks noChangeArrowheads="1"/>
          </p:cNvSpPr>
          <p:nvPr/>
        </p:nvSpPr>
        <p:spPr bwMode="auto">
          <a:xfrm>
            <a:off x="4038600" y="4572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98" name="Line 30"/>
          <p:cNvSpPr>
            <a:spLocks noChangeShapeType="1"/>
          </p:cNvSpPr>
          <p:nvPr/>
        </p:nvSpPr>
        <p:spPr bwMode="auto">
          <a:xfrm>
            <a:off x="53340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99" name="Text Box 31"/>
          <p:cNvSpPr txBox="1">
            <a:spLocks noChangeArrowheads="1"/>
          </p:cNvSpPr>
          <p:nvPr/>
        </p:nvSpPr>
        <p:spPr bwMode="auto">
          <a:xfrm>
            <a:off x="4143375" y="4572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solidFill>
                  <a:srgbClr val="9900CC"/>
                </a:solidFill>
              </a:rPr>
              <a:t>PCB 8   0</a:t>
            </a:r>
          </a:p>
        </p:txBody>
      </p:sp>
      <p:sp>
        <p:nvSpPr>
          <p:cNvPr id="58400" name="Rectangle 32"/>
          <p:cNvSpPr>
            <a:spLocks noChangeArrowheads="1"/>
          </p:cNvSpPr>
          <p:nvPr/>
        </p:nvSpPr>
        <p:spPr bwMode="auto">
          <a:xfrm>
            <a:off x="4038600" y="4953000"/>
            <a:ext cx="1600200" cy="381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1" name="Line 33"/>
          <p:cNvSpPr>
            <a:spLocks noChangeShapeType="1"/>
          </p:cNvSpPr>
          <p:nvPr/>
        </p:nvSpPr>
        <p:spPr bwMode="auto">
          <a:xfrm>
            <a:off x="5334000" y="4953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2" name="Text Box 34"/>
          <p:cNvSpPr txBox="1">
            <a:spLocks noChangeArrowheads="1"/>
          </p:cNvSpPr>
          <p:nvPr/>
        </p:nvSpPr>
        <p:spPr bwMode="auto">
          <a:xfrm>
            <a:off x="4143375" y="4953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en-US" altLang="zh-CN" sz="2400"/>
              <a:t>PCB 9   n</a:t>
            </a:r>
            <a:endParaRPr lang="en-US" altLang="zh-CN" sz="2000"/>
          </a:p>
        </p:txBody>
      </p:sp>
      <p:sp>
        <p:nvSpPr>
          <p:cNvPr id="58403" name="Line 35"/>
          <p:cNvSpPr>
            <a:spLocks noChangeShapeType="1"/>
          </p:cNvSpPr>
          <p:nvPr/>
        </p:nvSpPr>
        <p:spPr bwMode="auto">
          <a:xfrm>
            <a:off x="5334000" y="5334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4" name="Line 36"/>
          <p:cNvSpPr>
            <a:spLocks noChangeShapeType="1"/>
          </p:cNvSpPr>
          <p:nvPr/>
        </p:nvSpPr>
        <p:spPr bwMode="auto">
          <a:xfrm>
            <a:off x="4038600" y="53340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5" name="Line 37"/>
          <p:cNvSpPr>
            <a:spLocks noChangeShapeType="1"/>
          </p:cNvSpPr>
          <p:nvPr/>
        </p:nvSpPr>
        <p:spPr bwMode="auto">
          <a:xfrm>
            <a:off x="5638800" y="53340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6" name="Line 38"/>
          <p:cNvSpPr>
            <a:spLocks noChangeShapeType="1"/>
          </p:cNvSpPr>
          <p:nvPr/>
        </p:nvSpPr>
        <p:spPr bwMode="auto">
          <a:xfrm>
            <a:off x="4800600" y="5486400"/>
            <a:ext cx="0" cy="18732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7" name="Line 39"/>
          <p:cNvSpPr>
            <a:spLocks noChangeShapeType="1"/>
          </p:cNvSpPr>
          <p:nvPr/>
        </p:nvSpPr>
        <p:spPr bwMode="auto">
          <a:xfrm>
            <a:off x="5638800" y="2057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8" name="Line 40"/>
          <p:cNvSpPr>
            <a:spLocks noChangeShapeType="1"/>
          </p:cNvSpPr>
          <p:nvPr/>
        </p:nvSpPr>
        <p:spPr bwMode="auto">
          <a:xfrm flipH="1">
            <a:off x="6172200" y="2057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09" name="Line 41"/>
          <p:cNvSpPr>
            <a:spLocks noChangeShapeType="1"/>
          </p:cNvSpPr>
          <p:nvPr/>
        </p:nvSpPr>
        <p:spPr bwMode="auto">
          <a:xfrm flipH="1">
            <a:off x="5638800" y="3124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0" name="Line 42"/>
          <p:cNvSpPr>
            <a:spLocks noChangeShapeType="1"/>
          </p:cNvSpPr>
          <p:nvPr/>
        </p:nvSpPr>
        <p:spPr bwMode="auto">
          <a:xfrm>
            <a:off x="5638800" y="2438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1" name="Line 43"/>
          <p:cNvSpPr>
            <a:spLocks noChangeShapeType="1"/>
          </p:cNvSpPr>
          <p:nvPr/>
        </p:nvSpPr>
        <p:spPr bwMode="auto">
          <a:xfrm flipH="1">
            <a:off x="6019800" y="2438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2" name="Line 44"/>
          <p:cNvSpPr>
            <a:spLocks noChangeShapeType="1"/>
          </p:cNvSpPr>
          <p:nvPr/>
        </p:nvSpPr>
        <p:spPr bwMode="auto">
          <a:xfrm flipH="1">
            <a:off x="5638800" y="2895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3" name="Line 45"/>
          <p:cNvSpPr>
            <a:spLocks noChangeShapeType="1"/>
          </p:cNvSpPr>
          <p:nvPr/>
        </p:nvSpPr>
        <p:spPr bwMode="auto">
          <a:xfrm>
            <a:off x="5638800" y="3276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4" name="Line 46"/>
          <p:cNvSpPr>
            <a:spLocks noChangeShapeType="1"/>
          </p:cNvSpPr>
          <p:nvPr/>
        </p:nvSpPr>
        <p:spPr bwMode="auto">
          <a:xfrm flipH="1">
            <a:off x="6172200" y="3276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5" name="Line 47"/>
          <p:cNvSpPr>
            <a:spLocks noChangeShapeType="1"/>
          </p:cNvSpPr>
          <p:nvPr/>
        </p:nvSpPr>
        <p:spPr bwMode="auto">
          <a:xfrm flipH="1">
            <a:off x="5638800" y="4724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6" name="Line 48"/>
          <p:cNvSpPr>
            <a:spLocks noChangeShapeType="1"/>
          </p:cNvSpPr>
          <p:nvPr/>
        </p:nvSpPr>
        <p:spPr bwMode="auto">
          <a:xfrm>
            <a:off x="5638800" y="3962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7" name="Line 49"/>
          <p:cNvSpPr>
            <a:spLocks noChangeShapeType="1"/>
          </p:cNvSpPr>
          <p:nvPr/>
        </p:nvSpPr>
        <p:spPr bwMode="auto">
          <a:xfrm flipH="1">
            <a:off x="6019800" y="3962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8" name="Line 50"/>
          <p:cNvSpPr>
            <a:spLocks noChangeShapeType="1"/>
          </p:cNvSpPr>
          <p:nvPr/>
        </p:nvSpPr>
        <p:spPr bwMode="auto">
          <a:xfrm flipH="1">
            <a:off x="5638800" y="4343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9" name="Line 51"/>
          <p:cNvSpPr>
            <a:spLocks noChangeShapeType="1"/>
          </p:cNvSpPr>
          <p:nvPr/>
        </p:nvSpPr>
        <p:spPr bwMode="auto">
          <a:xfrm>
            <a:off x="5638800" y="44958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0" name="Line 52"/>
          <p:cNvSpPr>
            <a:spLocks noChangeShapeType="1"/>
          </p:cNvSpPr>
          <p:nvPr/>
        </p:nvSpPr>
        <p:spPr bwMode="auto">
          <a:xfrm flipH="1">
            <a:off x="6019800" y="4495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1" name="Line 53"/>
          <p:cNvSpPr>
            <a:spLocks noChangeShapeType="1"/>
          </p:cNvSpPr>
          <p:nvPr/>
        </p:nvSpPr>
        <p:spPr bwMode="auto">
          <a:xfrm flipH="1">
            <a:off x="5638800" y="5105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2" name="Line 54"/>
          <p:cNvSpPr>
            <a:spLocks noChangeShapeType="1"/>
          </p:cNvSpPr>
          <p:nvPr/>
        </p:nvSpPr>
        <p:spPr bwMode="auto">
          <a:xfrm>
            <a:off x="2971800" y="361315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3" name="Text Box 55"/>
          <p:cNvSpPr txBox="1">
            <a:spLocks noChangeArrowheads="1"/>
          </p:cNvSpPr>
          <p:nvPr/>
        </p:nvSpPr>
        <p:spPr bwMode="auto">
          <a:xfrm>
            <a:off x="1447800" y="3429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zh-CN" altLang="zh-CN" sz="2400" b="1">
                <a:solidFill>
                  <a:schemeClr val="hlink"/>
                </a:solidFill>
              </a:rPr>
              <a:t>执行指针</a:t>
            </a:r>
          </a:p>
        </p:txBody>
      </p:sp>
      <p:sp>
        <p:nvSpPr>
          <p:cNvPr id="58424" name="Line 56"/>
          <p:cNvSpPr>
            <a:spLocks noChangeShapeType="1"/>
          </p:cNvSpPr>
          <p:nvPr/>
        </p:nvSpPr>
        <p:spPr bwMode="auto">
          <a:xfrm>
            <a:off x="2971800" y="208915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5" name="Text Box 57"/>
          <p:cNvSpPr txBox="1">
            <a:spLocks noChangeArrowheads="1"/>
          </p:cNvSpPr>
          <p:nvPr/>
        </p:nvSpPr>
        <p:spPr bwMode="auto">
          <a:xfrm>
            <a:off x="762000" y="1905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zh-CN" altLang="zh-CN" sz="2400" b="1">
                <a:solidFill>
                  <a:srgbClr val="9900CC"/>
                </a:solidFill>
              </a:rPr>
              <a:t>就绪队列指针</a:t>
            </a:r>
          </a:p>
        </p:txBody>
      </p:sp>
      <p:sp>
        <p:nvSpPr>
          <p:cNvPr id="58426" name="Line 58"/>
          <p:cNvSpPr>
            <a:spLocks noChangeShapeType="1"/>
          </p:cNvSpPr>
          <p:nvPr/>
        </p:nvSpPr>
        <p:spPr bwMode="auto">
          <a:xfrm flipV="1">
            <a:off x="2971800" y="2470150"/>
            <a:ext cx="10668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7" name="Text Box 59"/>
          <p:cNvSpPr txBox="1">
            <a:spLocks noChangeArrowheads="1"/>
          </p:cNvSpPr>
          <p:nvPr/>
        </p:nvSpPr>
        <p:spPr bwMode="auto">
          <a:xfrm>
            <a:off x="762000" y="2590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zh-CN" altLang="zh-CN" sz="2400" b="1">
                <a:solidFill>
                  <a:srgbClr val="000099"/>
                </a:solidFill>
              </a:rPr>
              <a:t>阻塞队列指针</a:t>
            </a:r>
          </a:p>
        </p:txBody>
      </p:sp>
      <p:sp>
        <p:nvSpPr>
          <p:cNvPr id="58428" name="Line 60"/>
          <p:cNvSpPr>
            <a:spLocks noChangeShapeType="1"/>
          </p:cNvSpPr>
          <p:nvPr/>
        </p:nvSpPr>
        <p:spPr bwMode="auto">
          <a:xfrm flipV="1">
            <a:off x="2971800" y="39624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9" name="Text Box 61"/>
          <p:cNvSpPr txBox="1">
            <a:spLocks noChangeArrowheads="1"/>
          </p:cNvSpPr>
          <p:nvPr/>
        </p:nvSpPr>
        <p:spPr bwMode="auto">
          <a:xfrm>
            <a:off x="762000" y="4114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lang="zh-CN" altLang="zh-CN" sz="2400" b="1"/>
              <a:t>空闲队列指针</a:t>
            </a:r>
          </a:p>
        </p:txBody>
      </p:sp>
      <p:sp>
        <p:nvSpPr>
          <p:cNvPr id="58430" name="Line 62"/>
          <p:cNvSpPr>
            <a:spLocks noChangeShapeType="1"/>
          </p:cNvSpPr>
          <p:nvPr/>
        </p:nvSpPr>
        <p:spPr bwMode="auto">
          <a:xfrm>
            <a:off x="5638800" y="51816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1" name="Line 63"/>
          <p:cNvSpPr>
            <a:spLocks noChangeShapeType="1"/>
          </p:cNvSpPr>
          <p:nvPr/>
        </p:nvSpPr>
        <p:spPr bwMode="auto">
          <a:xfrm flipH="1">
            <a:off x="6019800" y="518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按索引方式组织</a:t>
            </a:r>
            <a:r>
              <a:rPr lang="en-US" altLang="zh-CN"/>
              <a:t>PCB</a:t>
            </a:r>
          </a:p>
        </p:txBody>
      </p:sp>
      <p:graphicFrame>
        <p:nvGraphicFramePr>
          <p:cNvPr id="60419" name="Object 3"/>
          <p:cNvGraphicFramePr>
            <a:graphicFrameLocks noChangeAspect="1"/>
          </p:cNvGraphicFramePr>
          <p:nvPr>
            <p:ph idx="1"/>
          </p:nvPr>
        </p:nvGraphicFramePr>
        <p:xfrm>
          <a:off x="755650" y="1325563"/>
          <a:ext cx="8172450" cy="4559300"/>
        </p:xfrm>
        <a:graphic>
          <a:graphicData uri="http://schemas.openxmlformats.org/presentationml/2006/ole">
            <mc:AlternateContent xmlns:mc="http://schemas.openxmlformats.org/markup-compatibility/2006">
              <mc:Choice xmlns:v="urn:schemas-microsoft-com:vml" Requires="v">
                <p:oleObj spid="_x0000_s60420" r:id="rId3" imgW="3383597" imgH="1798637" progId="Visio.Drawing.4">
                  <p:embed/>
                </p:oleObj>
              </mc:Choice>
              <mc:Fallback>
                <p:oleObj r:id="rId3" imgW="3383597" imgH="179863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25563"/>
                        <a:ext cx="817245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第</a:t>
            </a:r>
            <a:r>
              <a:rPr lang="en-US" altLang="zh-CN"/>
              <a:t>2</a:t>
            </a:r>
            <a:r>
              <a:rPr lang="zh-CN" altLang="en-US"/>
              <a:t>章 进程管理</a:t>
            </a:r>
          </a:p>
        </p:txBody>
      </p:sp>
      <p:sp>
        <p:nvSpPr>
          <p:cNvPr id="61443" name="Rectangle 3"/>
          <p:cNvSpPr>
            <a:spLocks noChangeArrowheads="1"/>
          </p:cNvSpPr>
          <p:nvPr/>
        </p:nvSpPr>
        <p:spPr bwMode="auto">
          <a:xfrm>
            <a:off x="411163" y="1468438"/>
            <a:ext cx="852328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2.1 进程的基本概念</a:t>
            </a:r>
          </a:p>
          <a:p>
            <a:pPr>
              <a:spcBef>
                <a:spcPct val="20000"/>
              </a:spcBef>
              <a:buClr>
                <a:srgbClr val="CADB25"/>
              </a:buClr>
              <a:buSzPct val="65000"/>
              <a:buFont typeface="Wingdings" panose="05000000000000000000" pitchFamily="2" charset="2"/>
              <a:buChar char="u"/>
            </a:pPr>
            <a:r>
              <a:rPr lang="zh-CN" altLang="zh-CN" sz="3200">
                <a:solidFill>
                  <a:srgbClr val="000099"/>
                </a:solidFill>
                <a:latin typeface="Tahoma" panose="020B0604030504040204" pitchFamily="34" charset="0"/>
                <a:ea typeface="楷体_GB2312" pitchFamily="1" charset="-122"/>
              </a:rPr>
              <a:t>2.2 进程控制</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2.3 进程同步</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2.4 经典的进程同步问题</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2.5 进程通信</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2.6 线程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进程控制</a:t>
            </a:r>
          </a:p>
        </p:txBody>
      </p:sp>
      <p:sp>
        <p:nvSpPr>
          <p:cNvPr id="62467" name="Rectangle 3"/>
          <p:cNvSpPr>
            <a:spLocks noGrp="1" noChangeArrowheads="1"/>
          </p:cNvSpPr>
          <p:nvPr>
            <p:ph type="body" idx="1"/>
          </p:nvPr>
        </p:nvSpPr>
        <p:spPr/>
        <p:txBody>
          <a:bodyPr/>
          <a:lstStyle/>
          <a:p>
            <a:pPr algn="just"/>
            <a:r>
              <a:rPr lang="zh-CN" altLang="en-US"/>
              <a:t>进程控制的职能是对系统中的所有进程实施有效的管理。</a:t>
            </a:r>
          </a:p>
          <a:p>
            <a:pPr algn="just"/>
            <a:r>
              <a:rPr lang="zh-CN" altLang="en-US"/>
              <a:t>常见的进程控制功能有进程创建、撤消、以及完成各种状态间的转换等。这些功能一般由操作系统内核来实现。</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原语</a:t>
            </a:r>
          </a:p>
        </p:txBody>
      </p:sp>
      <p:sp>
        <p:nvSpPr>
          <p:cNvPr id="63491" name="Rectangle 3"/>
          <p:cNvSpPr>
            <a:spLocks noGrp="1" noChangeArrowheads="1"/>
          </p:cNvSpPr>
          <p:nvPr>
            <p:ph type="body" idx="1"/>
          </p:nvPr>
        </p:nvSpPr>
        <p:spPr/>
        <p:txBody>
          <a:bodyPr/>
          <a:lstStyle/>
          <a:p>
            <a:pPr>
              <a:lnSpc>
                <a:spcPct val="90000"/>
              </a:lnSpc>
            </a:pPr>
            <a:r>
              <a:rPr lang="zh-CN" altLang="en-US" b="1">
                <a:solidFill>
                  <a:schemeClr val="tx2"/>
                </a:solidFill>
              </a:rPr>
              <a:t>原语</a:t>
            </a:r>
            <a:r>
              <a:rPr lang="zh-CN" altLang="en-US"/>
              <a:t>是由若干条机器指令构成的，用以完成特定功能的一段程序，这段程序在执行期间不可分割（要么全部完成，要么全都不做）。</a:t>
            </a:r>
          </a:p>
          <a:p>
            <a:pPr>
              <a:lnSpc>
                <a:spcPct val="90000"/>
              </a:lnSpc>
            </a:pPr>
            <a:endParaRPr lang="zh-CN" altLang="en-US"/>
          </a:p>
          <a:p>
            <a:pPr>
              <a:lnSpc>
                <a:spcPct val="90000"/>
              </a:lnSpc>
            </a:pPr>
            <a:r>
              <a:rPr lang="zh-CN" altLang="en-US"/>
              <a:t>引进原语的主要目的是为了实现进程的控制、同步和通信。用于进程控制的原语有：创建原因、撤销原语、阻塞原语和唤醒原语等。</a:t>
            </a:r>
          </a:p>
          <a:p>
            <a:pPr>
              <a:lnSpc>
                <a:spcPct val="90000"/>
              </a:lnSpc>
            </a:pPr>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进程图</a:t>
            </a:r>
          </a:p>
        </p:txBody>
      </p:sp>
      <p:sp>
        <p:nvSpPr>
          <p:cNvPr id="64515" name="Rectangle 3"/>
          <p:cNvSpPr>
            <a:spLocks noGrp="1" noChangeArrowheads="1"/>
          </p:cNvSpPr>
          <p:nvPr>
            <p:ph type="body" idx="1"/>
          </p:nvPr>
        </p:nvSpPr>
        <p:spPr/>
        <p:txBody>
          <a:bodyPr/>
          <a:lstStyle/>
          <a:p>
            <a:r>
              <a:rPr lang="zh-CN" altLang="en-US"/>
              <a:t>进程图（</a:t>
            </a:r>
            <a:r>
              <a:rPr lang="en-US" altLang="zh-CN"/>
              <a:t>Process Graph</a:t>
            </a:r>
            <a:r>
              <a:rPr lang="zh-CN" altLang="en-US"/>
              <a:t>）又称进程树或进程家族树，是描述进程家族关系的一棵有向树。图中的结点表示进程，若进程</a:t>
            </a:r>
            <a:r>
              <a:rPr lang="en-US" altLang="zh-CN"/>
              <a:t>A</a:t>
            </a:r>
            <a:r>
              <a:rPr lang="zh-CN" altLang="en-US"/>
              <a:t>创建了进程</a:t>
            </a:r>
            <a:r>
              <a:rPr lang="en-US" altLang="zh-CN"/>
              <a:t>B</a:t>
            </a:r>
            <a:r>
              <a:rPr lang="zh-CN" altLang="en-US"/>
              <a:t>，则从结点</a:t>
            </a:r>
            <a:r>
              <a:rPr lang="en-US" altLang="zh-CN"/>
              <a:t>A</a:t>
            </a:r>
            <a:r>
              <a:rPr lang="zh-CN" altLang="en-US"/>
              <a:t>有一条边指向结点</a:t>
            </a:r>
            <a:r>
              <a:rPr lang="en-US" altLang="zh-CN"/>
              <a:t>B</a:t>
            </a:r>
            <a:r>
              <a:rPr lang="zh-CN" altLang="en-US"/>
              <a:t>，说明进程</a:t>
            </a:r>
            <a:r>
              <a:rPr lang="en-US" altLang="zh-CN"/>
              <a:t>A</a:t>
            </a:r>
            <a:r>
              <a:rPr lang="zh-CN" altLang="en-US"/>
              <a:t>是进程</a:t>
            </a:r>
            <a:r>
              <a:rPr lang="en-US" altLang="zh-CN"/>
              <a:t>B</a:t>
            </a:r>
            <a:r>
              <a:rPr lang="zh-CN" altLang="en-US"/>
              <a:t>的父进程，进程</a:t>
            </a:r>
            <a:r>
              <a:rPr lang="en-US" altLang="zh-CN"/>
              <a:t>B</a:t>
            </a:r>
            <a:r>
              <a:rPr lang="zh-CN" altLang="en-US"/>
              <a:t>是进程</a:t>
            </a:r>
            <a:r>
              <a:rPr lang="en-US" altLang="zh-CN"/>
              <a:t>A</a:t>
            </a:r>
            <a:r>
              <a:rPr lang="zh-CN" altLang="en-US"/>
              <a:t>的子进程。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进程图例</a:t>
            </a:r>
          </a:p>
        </p:txBody>
      </p:sp>
      <p:sp>
        <p:nvSpPr>
          <p:cNvPr id="65539" name="Rectangle 3"/>
          <p:cNvSpPr>
            <a:spLocks noGrp="1" noChangeArrowheads="1"/>
          </p:cNvSpPr>
          <p:nvPr>
            <p:ph type="body" idx="1"/>
          </p:nvPr>
        </p:nvSpPr>
        <p:spPr>
          <a:xfrm>
            <a:off x="381000" y="1447800"/>
            <a:ext cx="8523288" cy="611188"/>
          </a:xfrm>
        </p:spPr>
        <p:txBody>
          <a:bodyPr/>
          <a:lstStyle/>
          <a:p>
            <a:endParaRPr lang="zh-CN" altLang="en-US"/>
          </a:p>
        </p:txBody>
      </p:sp>
      <p:sp>
        <p:nvSpPr>
          <p:cNvPr id="65540" name="Oval 4"/>
          <p:cNvSpPr>
            <a:spLocks noChangeArrowheads="1"/>
          </p:cNvSpPr>
          <p:nvPr/>
        </p:nvSpPr>
        <p:spPr bwMode="auto">
          <a:xfrm>
            <a:off x="3903663" y="2362200"/>
            <a:ext cx="1054100" cy="706438"/>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A</a:t>
            </a:r>
          </a:p>
        </p:txBody>
      </p:sp>
      <p:sp>
        <p:nvSpPr>
          <p:cNvPr id="65541" name="Line 5"/>
          <p:cNvSpPr>
            <a:spLocks noChangeShapeType="1"/>
          </p:cNvSpPr>
          <p:nvPr/>
        </p:nvSpPr>
        <p:spPr bwMode="auto">
          <a:xfrm flipH="1">
            <a:off x="3189288" y="2852738"/>
            <a:ext cx="769937" cy="706437"/>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42" name="Oval 6"/>
          <p:cNvSpPr>
            <a:spLocks noChangeArrowheads="1"/>
          </p:cNvSpPr>
          <p:nvPr/>
        </p:nvSpPr>
        <p:spPr bwMode="auto">
          <a:xfrm>
            <a:off x="2805113" y="3551238"/>
            <a:ext cx="1054100" cy="706437"/>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B</a:t>
            </a:r>
          </a:p>
        </p:txBody>
      </p:sp>
      <p:sp>
        <p:nvSpPr>
          <p:cNvPr id="65543" name="Oval 7"/>
          <p:cNvSpPr>
            <a:spLocks noChangeArrowheads="1"/>
          </p:cNvSpPr>
          <p:nvPr/>
        </p:nvSpPr>
        <p:spPr bwMode="auto">
          <a:xfrm>
            <a:off x="5080000" y="3532188"/>
            <a:ext cx="1054100" cy="708025"/>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C</a:t>
            </a:r>
          </a:p>
        </p:txBody>
      </p:sp>
      <p:sp>
        <p:nvSpPr>
          <p:cNvPr id="65544" name="Oval 8"/>
          <p:cNvSpPr>
            <a:spLocks noChangeArrowheads="1"/>
          </p:cNvSpPr>
          <p:nvPr/>
        </p:nvSpPr>
        <p:spPr bwMode="auto">
          <a:xfrm>
            <a:off x="1600200" y="4770438"/>
            <a:ext cx="1054100" cy="706437"/>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D</a:t>
            </a:r>
          </a:p>
        </p:txBody>
      </p:sp>
      <p:sp>
        <p:nvSpPr>
          <p:cNvPr id="65545" name="Line 9"/>
          <p:cNvSpPr>
            <a:spLocks noChangeShapeType="1"/>
          </p:cNvSpPr>
          <p:nvPr/>
        </p:nvSpPr>
        <p:spPr bwMode="auto">
          <a:xfrm>
            <a:off x="4806950" y="2927350"/>
            <a:ext cx="769938" cy="63500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46" name="Oval 10"/>
          <p:cNvSpPr>
            <a:spLocks noChangeArrowheads="1"/>
          </p:cNvSpPr>
          <p:nvPr/>
        </p:nvSpPr>
        <p:spPr bwMode="auto">
          <a:xfrm>
            <a:off x="3797300" y="4808538"/>
            <a:ext cx="1054100" cy="706437"/>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E</a:t>
            </a:r>
          </a:p>
        </p:txBody>
      </p:sp>
      <p:sp>
        <p:nvSpPr>
          <p:cNvPr id="65547" name="Oval 11"/>
          <p:cNvSpPr>
            <a:spLocks noChangeArrowheads="1"/>
          </p:cNvSpPr>
          <p:nvPr/>
        </p:nvSpPr>
        <p:spPr bwMode="auto">
          <a:xfrm>
            <a:off x="6067425" y="4808538"/>
            <a:ext cx="1054100" cy="706437"/>
          </a:xfrm>
          <a:prstGeom prst="ellipse">
            <a:avLst/>
          </a:prstGeom>
          <a:solidFill>
            <a:srgbClr val="FFFFFF"/>
          </a:solidFill>
          <a:ln w="28575">
            <a:solidFill>
              <a:srgbClr val="000000"/>
            </a:solidFill>
            <a:round/>
            <a:headEnd/>
            <a:tailEnd/>
          </a:ln>
        </p:spPr>
        <p:txBody>
          <a:bodyPr lIns="0" tIns="72000" rIns="0" bIns="0"/>
          <a:lstStyle/>
          <a:p>
            <a:pPr algn="ctr" eaLnBrk="0" hangingPunct="0"/>
            <a:r>
              <a:rPr lang="en-US" altLang="zh-CN" sz="2400">
                <a:latin typeface="Times New Roman" panose="02020603050405020304" pitchFamily="18" charset="0"/>
              </a:rPr>
              <a:t>F</a:t>
            </a:r>
          </a:p>
        </p:txBody>
      </p:sp>
      <p:sp>
        <p:nvSpPr>
          <p:cNvPr id="65548" name="Line 12"/>
          <p:cNvSpPr>
            <a:spLocks noChangeShapeType="1"/>
          </p:cNvSpPr>
          <p:nvPr/>
        </p:nvSpPr>
        <p:spPr bwMode="auto">
          <a:xfrm flipH="1">
            <a:off x="2130425" y="4086225"/>
            <a:ext cx="769938" cy="706438"/>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49" name="Line 13"/>
          <p:cNvSpPr>
            <a:spLocks noChangeShapeType="1"/>
          </p:cNvSpPr>
          <p:nvPr/>
        </p:nvSpPr>
        <p:spPr bwMode="auto">
          <a:xfrm>
            <a:off x="5922963" y="4124325"/>
            <a:ext cx="768350" cy="706438"/>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50" name="Line 14"/>
          <p:cNvSpPr>
            <a:spLocks noChangeShapeType="1"/>
          </p:cNvSpPr>
          <p:nvPr/>
        </p:nvSpPr>
        <p:spPr bwMode="auto">
          <a:xfrm>
            <a:off x="3775075" y="4124325"/>
            <a:ext cx="769938" cy="706438"/>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t>2.2.1 </a:t>
            </a:r>
            <a:r>
              <a:rPr lang="zh-CN" altLang="en-US"/>
              <a:t>进程创建</a:t>
            </a:r>
          </a:p>
        </p:txBody>
      </p:sp>
      <p:sp>
        <p:nvSpPr>
          <p:cNvPr id="66563" name="Rectangle 3"/>
          <p:cNvSpPr>
            <a:spLocks noGrp="1" noChangeArrowheads="1"/>
          </p:cNvSpPr>
          <p:nvPr>
            <p:ph type="body" idx="1"/>
          </p:nvPr>
        </p:nvSpPr>
        <p:spPr>
          <a:xfrm>
            <a:off x="457200" y="1524000"/>
            <a:ext cx="8285163" cy="4535488"/>
          </a:xfrm>
        </p:spPr>
        <p:txBody>
          <a:bodyPr/>
          <a:lstStyle/>
          <a:p>
            <a:pPr algn="just"/>
            <a:r>
              <a:rPr lang="zh-CN" altLang="zh-CN" b="1"/>
              <a:t>引起进程创建的事件：</a:t>
            </a:r>
          </a:p>
          <a:p>
            <a:pPr lvl="1" algn="just"/>
            <a:r>
              <a:rPr lang="zh-CN" altLang="zh-CN"/>
              <a:t>用户登录：用户登录后，若合法则为用户创建一个进程。</a:t>
            </a:r>
          </a:p>
          <a:p>
            <a:pPr lvl="1" algn="just"/>
            <a:r>
              <a:rPr lang="zh-CN" altLang="zh-CN"/>
              <a:t>作业调度：为调度到的作业分配资源并创建进程。</a:t>
            </a:r>
          </a:p>
          <a:p>
            <a:pPr lvl="1" algn="just"/>
            <a:r>
              <a:rPr lang="zh-CN" altLang="zh-CN"/>
              <a:t>OS服务：创建服务进程。</a:t>
            </a:r>
          </a:p>
          <a:p>
            <a:pPr lvl="1" algn="just"/>
            <a:r>
              <a:rPr lang="zh-CN" altLang="zh-CN"/>
              <a:t>应用需要：应用程序根据需要创建子进程。</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程序执行的两种方式</a:t>
            </a:r>
          </a:p>
        </p:txBody>
      </p:sp>
      <p:sp>
        <p:nvSpPr>
          <p:cNvPr id="15363" name="Rectangle 3"/>
          <p:cNvSpPr>
            <a:spLocks noGrp="1" noChangeArrowheads="1"/>
          </p:cNvSpPr>
          <p:nvPr>
            <p:ph type="body" idx="1"/>
          </p:nvPr>
        </p:nvSpPr>
        <p:spPr/>
        <p:txBody>
          <a:bodyPr/>
          <a:lstStyle/>
          <a:p>
            <a:r>
              <a:rPr lang="zh-CN" altLang="en-US"/>
              <a:t>引入进程是为了使</a:t>
            </a:r>
            <a:r>
              <a:rPr lang="zh-CN" altLang="en-US" u="sng"/>
              <a:t>多道程序并发执行</a:t>
            </a:r>
            <a:r>
              <a:rPr lang="zh-CN" altLang="en-US"/>
              <a:t>。</a:t>
            </a:r>
          </a:p>
          <a:p>
            <a:r>
              <a:rPr lang="zh-CN" altLang="zh-CN"/>
              <a:t>程序的执行有两种方式：顺序执行和并发执行。</a:t>
            </a:r>
          </a:p>
          <a:p>
            <a:pPr lvl="1"/>
            <a:r>
              <a:rPr lang="zh-CN" altLang="zh-CN" b="1">
                <a:solidFill>
                  <a:srgbClr val="000099"/>
                </a:solidFill>
              </a:rPr>
              <a:t>顺序执行</a:t>
            </a:r>
            <a:r>
              <a:rPr lang="zh-CN" altLang="zh-CN"/>
              <a:t>是单道批处理系统的执行方式，也用于简单的单片机系统；</a:t>
            </a:r>
          </a:p>
          <a:p>
            <a:pPr lvl="1"/>
            <a:r>
              <a:rPr lang="zh-CN" altLang="zh-CN"/>
              <a:t>现在的操作系统多为</a:t>
            </a:r>
            <a:r>
              <a:rPr lang="zh-CN" altLang="zh-CN" b="1">
                <a:solidFill>
                  <a:srgbClr val="000099"/>
                </a:solidFill>
              </a:rPr>
              <a:t>并发执行</a:t>
            </a:r>
            <a:r>
              <a:rPr lang="zh-CN" altLang="zh-CN"/>
              <a:t>，具有许多新的特征。引入并发执行的目的是</a:t>
            </a:r>
            <a:r>
              <a:rPr lang="zh-CN" altLang="zh-CN" u="sng"/>
              <a:t>为了提高资源利用率</a:t>
            </a:r>
            <a:r>
              <a:rPr lang="zh-CN" altLang="zh-CN"/>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创建原语的主要功能</a:t>
            </a:r>
          </a:p>
        </p:txBody>
      </p:sp>
      <p:sp>
        <p:nvSpPr>
          <p:cNvPr id="67587" name="Rectangle 3"/>
          <p:cNvSpPr>
            <a:spLocks noGrp="1" noChangeArrowheads="1"/>
          </p:cNvSpPr>
          <p:nvPr>
            <p:ph type="body" idx="1"/>
          </p:nvPr>
        </p:nvSpPr>
        <p:spPr>
          <a:xfrm>
            <a:off x="533400" y="1447800"/>
            <a:ext cx="8269288" cy="4535488"/>
          </a:xfrm>
        </p:spPr>
        <p:txBody>
          <a:bodyPr/>
          <a:lstStyle/>
          <a:p>
            <a:pPr algn="just"/>
            <a:r>
              <a:rPr lang="zh-CN" altLang="zh-CN" sz="2800"/>
              <a:t>进程创建原语的主要功能是为被创建进程建立一个</a:t>
            </a:r>
            <a:r>
              <a:rPr lang="zh-CN" altLang="zh-CN" sz="2800">
                <a:cs typeface="Times New Roman" panose="02020603050405020304" pitchFamily="18" charset="0"/>
              </a:rPr>
              <a:t>PCB</a:t>
            </a:r>
            <a:r>
              <a:rPr lang="zh-CN" altLang="zh-CN" sz="2800"/>
              <a:t>。其算法思想如下：</a:t>
            </a:r>
          </a:p>
          <a:p>
            <a:pPr lvl="1" algn="just"/>
            <a:r>
              <a:rPr lang="zh-CN" altLang="zh-CN"/>
              <a:t>向系统申请一个空闲</a:t>
            </a:r>
            <a:r>
              <a:rPr lang="zh-CN" altLang="zh-CN">
                <a:cs typeface="Times New Roman" panose="02020603050405020304" pitchFamily="18" charset="0"/>
              </a:rPr>
              <a:t>PCB</a:t>
            </a:r>
            <a:r>
              <a:rPr lang="zh-CN" altLang="zh-CN"/>
              <a:t>结构，若没有则出错返回；</a:t>
            </a:r>
          </a:p>
          <a:p>
            <a:pPr lvl="1" algn="just"/>
            <a:r>
              <a:rPr lang="zh-CN" altLang="zh-CN"/>
              <a:t>为新进程分配资源：为新进程的程序和数据以及用户栈分配必要的内存空间；</a:t>
            </a:r>
          </a:p>
          <a:p>
            <a:pPr lvl="1" algn="just"/>
            <a:r>
              <a:rPr lang="zh-CN" altLang="zh-CN"/>
              <a:t>初始化新进程的PCB：填写进程名、标识符、状态、程序地址等；</a:t>
            </a:r>
          </a:p>
          <a:p>
            <a:pPr lvl="1" algn="just"/>
            <a:r>
              <a:rPr lang="zh-CN" altLang="zh-CN"/>
              <a:t>将进程</a:t>
            </a:r>
            <a:r>
              <a:rPr lang="zh-CN" altLang="zh-CN">
                <a:cs typeface="Times New Roman" panose="02020603050405020304" pitchFamily="18" charset="0"/>
              </a:rPr>
              <a:t>PCB</a:t>
            </a:r>
            <a:r>
              <a:rPr lang="zh-CN" altLang="zh-CN"/>
              <a:t>插入相应队列：插入就绪队列。</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a:t>2.2.2 </a:t>
            </a:r>
            <a:r>
              <a:rPr lang="zh-CN" altLang="en-US"/>
              <a:t>进程终止</a:t>
            </a:r>
          </a:p>
        </p:txBody>
      </p:sp>
      <p:sp>
        <p:nvSpPr>
          <p:cNvPr id="68611" name="Rectangle 3"/>
          <p:cNvSpPr>
            <a:spLocks noGrp="1" noChangeArrowheads="1"/>
          </p:cNvSpPr>
          <p:nvPr>
            <p:ph type="body" idx="1"/>
          </p:nvPr>
        </p:nvSpPr>
        <p:spPr>
          <a:xfrm>
            <a:off x="457200" y="1524000"/>
            <a:ext cx="8077200" cy="4535488"/>
          </a:xfrm>
        </p:spPr>
        <p:txBody>
          <a:bodyPr/>
          <a:lstStyle/>
          <a:p>
            <a:pPr algn="just"/>
            <a:r>
              <a:rPr lang="zh-CN" altLang="zh-CN" b="1"/>
              <a:t>引起进程终止的事件：</a:t>
            </a:r>
          </a:p>
          <a:p>
            <a:pPr lvl="1" algn="just"/>
            <a:r>
              <a:rPr lang="zh-CN" altLang="zh-CN"/>
              <a:t>正常结束</a:t>
            </a:r>
          </a:p>
          <a:p>
            <a:pPr lvl="1" algn="just"/>
            <a:r>
              <a:rPr lang="zh-CN" altLang="zh-CN"/>
              <a:t>异常结束：超时、内存不足、地址越界、算术错、I/O故障、非法指令等。</a:t>
            </a:r>
          </a:p>
          <a:p>
            <a:pPr lvl="1" algn="just"/>
            <a:r>
              <a:rPr lang="zh-CN" altLang="zh-CN"/>
              <a:t>外界干预：因某种原因需要操作员或系统终止进程；父进程请求终止子进程；父进程终止。</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终止原语的主要功能</a:t>
            </a:r>
          </a:p>
        </p:txBody>
      </p:sp>
      <p:sp>
        <p:nvSpPr>
          <p:cNvPr id="69635" name="Rectangle 3"/>
          <p:cNvSpPr>
            <a:spLocks noGrp="1" noChangeArrowheads="1"/>
          </p:cNvSpPr>
          <p:nvPr>
            <p:ph type="body" idx="1"/>
          </p:nvPr>
        </p:nvSpPr>
        <p:spPr>
          <a:xfrm>
            <a:off x="533400" y="1371600"/>
            <a:ext cx="8077200" cy="4611688"/>
          </a:xfrm>
        </p:spPr>
        <p:txBody>
          <a:bodyPr/>
          <a:lstStyle/>
          <a:p>
            <a:pPr algn="just">
              <a:lnSpc>
                <a:spcPct val="90000"/>
              </a:lnSpc>
            </a:pPr>
            <a:r>
              <a:rPr lang="zh-CN" altLang="zh-CN"/>
              <a:t>进程终止原语的主要功能是撤消一个进程。其算法思想如下：</a:t>
            </a:r>
          </a:p>
          <a:p>
            <a:pPr lvl="1" algn="just">
              <a:lnSpc>
                <a:spcPct val="90000"/>
              </a:lnSpc>
            </a:pPr>
            <a:r>
              <a:rPr lang="zh-CN" altLang="zh-CN"/>
              <a:t>根据标识符，找到进程的</a:t>
            </a:r>
            <a:r>
              <a:rPr lang="zh-CN" altLang="zh-CN">
                <a:cs typeface="Times New Roman" panose="02020603050405020304" pitchFamily="18" charset="0"/>
              </a:rPr>
              <a:t>PCB</a:t>
            </a:r>
            <a:r>
              <a:rPr lang="zh-CN" altLang="zh-CN"/>
              <a:t>，读出其状态；</a:t>
            </a:r>
          </a:p>
          <a:p>
            <a:pPr lvl="1" algn="just">
              <a:lnSpc>
                <a:spcPct val="90000"/>
              </a:lnSpc>
            </a:pPr>
            <a:r>
              <a:rPr lang="zh-CN" altLang="zh-CN"/>
              <a:t>若被终止进程正处于运行状态，则立即停止该进程的执行，设置重新调度标志；</a:t>
            </a:r>
          </a:p>
          <a:p>
            <a:pPr lvl="1" algn="just">
              <a:lnSpc>
                <a:spcPct val="90000"/>
              </a:lnSpc>
            </a:pPr>
            <a:r>
              <a:rPr lang="zh-CN" altLang="zh-CN"/>
              <a:t>若被终止进程有子孙进程，还应将该进程的子孙进程予以终止；</a:t>
            </a:r>
          </a:p>
          <a:p>
            <a:pPr lvl="1" algn="just">
              <a:lnSpc>
                <a:spcPct val="90000"/>
              </a:lnSpc>
            </a:pPr>
            <a:r>
              <a:rPr lang="zh-CN" altLang="zh-CN"/>
              <a:t>对于被终止进程所占有的资源，或者归还给父进程，或者归还给系统；</a:t>
            </a:r>
          </a:p>
          <a:p>
            <a:pPr lvl="1" algn="just">
              <a:lnSpc>
                <a:spcPct val="90000"/>
              </a:lnSpc>
            </a:pPr>
            <a:r>
              <a:rPr lang="zh-CN" altLang="zh-CN"/>
              <a:t>最后撤消它的PCB。若需要转调度程序。</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t>2.2.3 </a:t>
            </a:r>
            <a:r>
              <a:rPr lang="zh-CN" altLang="en-US"/>
              <a:t>进程阻塞与唤醒</a:t>
            </a:r>
          </a:p>
        </p:txBody>
      </p:sp>
      <p:sp>
        <p:nvSpPr>
          <p:cNvPr id="70659" name="Rectangle 3"/>
          <p:cNvSpPr>
            <a:spLocks noGrp="1" noChangeArrowheads="1"/>
          </p:cNvSpPr>
          <p:nvPr>
            <p:ph type="body" idx="1"/>
          </p:nvPr>
        </p:nvSpPr>
        <p:spPr>
          <a:xfrm>
            <a:off x="395288" y="1484313"/>
            <a:ext cx="8523287" cy="4832350"/>
          </a:xfrm>
        </p:spPr>
        <p:txBody>
          <a:bodyPr/>
          <a:lstStyle/>
          <a:p>
            <a:r>
              <a:rPr lang="zh-CN" altLang="zh-CN" b="1"/>
              <a:t>引起进程阻塞的事件：</a:t>
            </a:r>
            <a:endParaRPr lang="zh-CN" altLang="zh-CN"/>
          </a:p>
          <a:p>
            <a:pPr lvl="1"/>
            <a:r>
              <a:rPr lang="zh-CN" altLang="zh-CN"/>
              <a:t>请求系统服务：如请求分配资源但尚无资源分配。</a:t>
            </a:r>
          </a:p>
          <a:p>
            <a:pPr lvl="1"/>
            <a:r>
              <a:rPr lang="zh-CN" altLang="zh-CN"/>
              <a:t>启动某种操作：进程必须在该操作完成之后才能继续执行</a:t>
            </a:r>
          </a:p>
          <a:p>
            <a:pPr lvl="1"/>
            <a:r>
              <a:rPr lang="zh-CN" altLang="zh-CN"/>
              <a:t>新数据尚未到达：如合作进程之间。</a:t>
            </a:r>
          </a:p>
          <a:p>
            <a:pPr lvl="1"/>
            <a:r>
              <a:rPr lang="zh-CN" altLang="zh-CN"/>
              <a:t>无新工作可做：进程已完成了给定任务，新任务未到。</a:t>
            </a:r>
          </a:p>
          <a:p>
            <a:r>
              <a:rPr lang="zh-CN" altLang="zh-CN"/>
              <a:t>当进程等待的事件发生时，由发现者进程将其唤醒。</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latin typeface="Times New Roman" panose="02020603050405020304" pitchFamily="18" charset="0"/>
              </a:rPr>
              <a:t>阻塞原语的主要功能</a:t>
            </a:r>
          </a:p>
        </p:txBody>
      </p:sp>
      <p:sp>
        <p:nvSpPr>
          <p:cNvPr id="71683" name="Rectangle 3"/>
          <p:cNvSpPr>
            <a:spLocks noGrp="1" noChangeArrowheads="1"/>
          </p:cNvSpPr>
          <p:nvPr>
            <p:ph type="body" idx="1"/>
          </p:nvPr>
        </p:nvSpPr>
        <p:spPr/>
        <p:txBody>
          <a:bodyPr/>
          <a:lstStyle/>
          <a:p>
            <a:pPr algn="just"/>
            <a:r>
              <a:rPr lang="zh-CN" altLang="zh-CN"/>
              <a:t>阻塞原语的主要功能是将进程由执行状态转为阻塞状态。其算法思想如下：</a:t>
            </a:r>
          </a:p>
          <a:p>
            <a:pPr lvl="1" algn="just"/>
            <a:r>
              <a:rPr lang="zh-CN" altLang="zh-CN"/>
              <a:t>根据当前执行进程的标识符找到PCB；</a:t>
            </a:r>
          </a:p>
          <a:p>
            <a:pPr lvl="1" algn="just"/>
            <a:r>
              <a:rPr lang="zh-CN" altLang="zh-CN"/>
              <a:t>停止执行进程，将进程状态改为阻塞；</a:t>
            </a:r>
          </a:p>
          <a:p>
            <a:pPr lvl="1" algn="just"/>
            <a:r>
              <a:rPr lang="zh-CN" altLang="zh-CN"/>
              <a:t>保存该进程的现场信息到其PCB结构中；</a:t>
            </a:r>
          </a:p>
          <a:p>
            <a:pPr lvl="1" algn="just"/>
            <a:r>
              <a:rPr lang="zh-CN" altLang="zh-CN"/>
              <a:t>将该进程PCB插入到等待队列；</a:t>
            </a:r>
          </a:p>
          <a:p>
            <a:pPr lvl="1" algn="just"/>
            <a:r>
              <a:rPr lang="zh-CN" altLang="zh-CN"/>
              <a:t>转进程调度程序。</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进程唤醒</a:t>
            </a:r>
          </a:p>
        </p:txBody>
      </p:sp>
      <p:sp>
        <p:nvSpPr>
          <p:cNvPr id="72707" name="Rectangle 3"/>
          <p:cNvSpPr>
            <a:spLocks noGrp="1" noChangeArrowheads="1"/>
          </p:cNvSpPr>
          <p:nvPr>
            <p:ph type="body" idx="1"/>
          </p:nvPr>
        </p:nvSpPr>
        <p:spPr/>
        <p:txBody>
          <a:bodyPr/>
          <a:lstStyle/>
          <a:p>
            <a:pPr algn="just"/>
            <a:r>
              <a:rPr lang="zh-CN" altLang="zh-CN"/>
              <a:t>唤醒原语的主要功能是将进程唤醒，其算法思想如下：</a:t>
            </a:r>
          </a:p>
          <a:p>
            <a:pPr lvl="1" algn="just"/>
            <a:r>
              <a:rPr lang="zh-CN" altLang="zh-CN"/>
              <a:t>从等待队列中取出相应进程；</a:t>
            </a:r>
          </a:p>
          <a:p>
            <a:pPr lvl="1" algn="just"/>
            <a:r>
              <a:rPr lang="zh-CN" altLang="zh-CN"/>
              <a:t>将该进程状态改为就绪，并将进程插入就绪队列；</a:t>
            </a:r>
          </a:p>
          <a:p>
            <a:pPr lvl="1" algn="just"/>
            <a:r>
              <a:rPr lang="zh-CN" altLang="zh-CN"/>
              <a:t>转进程调度或返回。</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阻塞与唤醒的关系</a:t>
            </a:r>
          </a:p>
        </p:txBody>
      </p:sp>
      <p:sp>
        <p:nvSpPr>
          <p:cNvPr id="73731" name="Rectangle 3"/>
          <p:cNvSpPr>
            <a:spLocks noGrp="1" noChangeArrowheads="1"/>
          </p:cNvSpPr>
          <p:nvPr>
            <p:ph type="body" idx="1"/>
          </p:nvPr>
        </p:nvSpPr>
        <p:spPr>
          <a:xfrm>
            <a:off x="615950" y="1609725"/>
            <a:ext cx="7837488" cy="4168775"/>
          </a:xfrm>
        </p:spPr>
        <p:txBody>
          <a:bodyPr/>
          <a:lstStyle/>
          <a:p>
            <a:pPr algn="just"/>
            <a:r>
              <a:rPr lang="zh-CN" altLang="en-US"/>
              <a:t>一个进程由执行状态转变为阻塞状态，是这个进程自己调用阻塞原语去完成的。</a:t>
            </a:r>
          </a:p>
          <a:p>
            <a:pPr algn="just"/>
            <a:r>
              <a:rPr lang="zh-CN" altLang="en-US"/>
              <a:t>进程由阻塞状态转变为就绪状态，是另一个发现者进程调用唤醒原语实现的。</a:t>
            </a:r>
          </a:p>
          <a:p>
            <a:pPr algn="just"/>
            <a:r>
              <a:rPr lang="zh-CN" altLang="en-US"/>
              <a:t>一般发现者进程与被唤醒进程是合作的并发进程。</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2.2.4 </a:t>
            </a:r>
            <a:r>
              <a:rPr lang="zh-CN" altLang="en-US"/>
              <a:t>进程挂起与激活</a:t>
            </a:r>
          </a:p>
        </p:txBody>
      </p:sp>
      <p:sp>
        <p:nvSpPr>
          <p:cNvPr id="74755" name="Rectangle 3"/>
          <p:cNvSpPr>
            <a:spLocks noGrp="1" noChangeArrowheads="1"/>
          </p:cNvSpPr>
          <p:nvPr>
            <p:ph type="body" idx="1"/>
          </p:nvPr>
        </p:nvSpPr>
        <p:spPr/>
        <p:txBody>
          <a:bodyPr/>
          <a:lstStyle/>
          <a:p>
            <a:r>
              <a:rPr lang="zh-CN" altLang="en-US"/>
              <a:t>当出现了引起进程挂起的事件时，比如，用户进程请求将自己挂起，或父进程请求将自己的某个子进程挂起时，系统将利用挂起原语将指定进程挂起。</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挂起原语</a:t>
            </a:r>
          </a:p>
        </p:txBody>
      </p:sp>
      <p:sp>
        <p:nvSpPr>
          <p:cNvPr id="75779" name="Rectangle 3"/>
          <p:cNvSpPr>
            <a:spLocks noGrp="1" noChangeArrowheads="1"/>
          </p:cNvSpPr>
          <p:nvPr>
            <p:ph type="body" idx="1"/>
          </p:nvPr>
        </p:nvSpPr>
        <p:spPr>
          <a:xfrm>
            <a:off x="457200" y="1447800"/>
            <a:ext cx="8193088" cy="4114800"/>
          </a:xfrm>
        </p:spPr>
        <p:txBody>
          <a:bodyPr/>
          <a:lstStyle/>
          <a:p>
            <a:pPr algn="just"/>
            <a:r>
              <a:rPr lang="zh-CN" altLang="zh-CN"/>
              <a:t>挂起原语的主要功能是将指定进程挂起。其算法思想如下：</a:t>
            </a:r>
          </a:p>
          <a:p>
            <a:pPr lvl="1" algn="just"/>
            <a:r>
              <a:rPr lang="zh-CN" altLang="zh-CN"/>
              <a:t>根据被挂起进程的标识符，找到其PCB；</a:t>
            </a:r>
          </a:p>
          <a:p>
            <a:pPr lvl="1" algn="just"/>
            <a:r>
              <a:rPr lang="zh-CN" altLang="zh-CN"/>
              <a:t>取该PCB的状态；</a:t>
            </a:r>
          </a:p>
          <a:p>
            <a:pPr lvl="2" algn="just"/>
            <a:r>
              <a:rPr lang="zh-CN" altLang="zh-CN"/>
              <a:t>若为运行状态，则停止其执行，改为就绪挂起状态，转进程调度；</a:t>
            </a:r>
          </a:p>
          <a:p>
            <a:pPr lvl="2" algn="just"/>
            <a:r>
              <a:rPr lang="zh-CN" altLang="zh-CN"/>
              <a:t>若为就绪状态，则改为就绪挂起状态；</a:t>
            </a:r>
          </a:p>
          <a:p>
            <a:pPr lvl="2" algn="just"/>
            <a:r>
              <a:rPr lang="zh-CN" altLang="zh-CN"/>
              <a:t>若为等待状态，则改为等待挂起状态；</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进程激活</a:t>
            </a:r>
          </a:p>
        </p:txBody>
      </p:sp>
      <p:sp>
        <p:nvSpPr>
          <p:cNvPr id="76803" name="Rectangle 3"/>
          <p:cNvSpPr>
            <a:spLocks noGrp="1" noChangeArrowheads="1"/>
          </p:cNvSpPr>
          <p:nvPr>
            <p:ph type="body" idx="1"/>
          </p:nvPr>
        </p:nvSpPr>
        <p:spPr/>
        <p:txBody>
          <a:bodyPr/>
          <a:lstStyle/>
          <a:p>
            <a:r>
              <a:rPr lang="zh-CN" altLang="en-US"/>
              <a:t>当发生激活进程的事件时，如用户进程或父进程请求激活指定进程，若进程驻留在外存而内存已经有足够的空间，则系统可利用激活原语将外存上被挂起的进程换入内存。</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t>2.1.1 </a:t>
            </a:r>
            <a:r>
              <a:rPr lang="zh-CN" altLang="en-US"/>
              <a:t>程序的顺序执行 </a:t>
            </a:r>
          </a:p>
        </p:txBody>
      </p:sp>
      <p:sp>
        <p:nvSpPr>
          <p:cNvPr id="16387" name="Rectangle 3"/>
          <p:cNvSpPr>
            <a:spLocks noGrp="1" noChangeArrowheads="1"/>
          </p:cNvSpPr>
          <p:nvPr>
            <p:ph type="body" idx="1"/>
          </p:nvPr>
        </p:nvSpPr>
        <p:spPr>
          <a:xfrm>
            <a:off x="395288" y="1484313"/>
            <a:ext cx="8523287" cy="4467225"/>
          </a:xfrm>
        </p:spPr>
        <p:txBody>
          <a:bodyPr/>
          <a:lstStyle/>
          <a:p>
            <a:pPr algn="just"/>
            <a:r>
              <a:rPr lang="zh-CN" altLang="en-US"/>
              <a:t>一个程序通常由若干个程序段所组成，它们必须按照某种先后次序来执行，仅当前一个操作执行完后才能执行后继操作，这类计算过程就是程序的顺序执行过程。</a:t>
            </a:r>
          </a:p>
          <a:p>
            <a:pPr algn="just"/>
            <a:endParaRPr lang="zh-CN" altLang="en-US"/>
          </a:p>
        </p:txBody>
      </p:sp>
      <p:sp>
        <p:nvSpPr>
          <p:cNvPr id="16388" name="Oval 4"/>
          <p:cNvSpPr>
            <a:spLocks noChangeAspect="1" noChangeArrowheads="1"/>
          </p:cNvSpPr>
          <p:nvPr/>
        </p:nvSpPr>
        <p:spPr bwMode="auto">
          <a:xfrm>
            <a:off x="4114800" y="5386388"/>
            <a:ext cx="533400" cy="481012"/>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C</a:t>
            </a:r>
          </a:p>
        </p:txBody>
      </p:sp>
      <p:sp>
        <p:nvSpPr>
          <p:cNvPr id="16389" name="Oval 5"/>
          <p:cNvSpPr>
            <a:spLocks noChangeAspect="1" noChangeArrowheads="1"/>
          </p:cNvSpPr>
          <p:nvPr/>
        </p:nvSpPr>
        <p:spPr bwMode="auto">
          <a:xfrm>
            <a:off x="4953000" y="5386388"/>
            <a:ext cx="533400" cy="481012"/>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p>
        </p:txBody>
      </p:sp>
      <p:sp>
        <p:nvSpPr>
          <p:cNvPr id="16390" name="Line 6"/>
          <p:cNvSpPr>
            <a:spLocks noChangeShapeType="1"/>
          </p:cNvSpPr>
          <p:nvPr/>
        </p:nvSpPr>
        <p:spPr bwMode="auto">
          <a:xfrm>
            <a:off x="3810000" y="5622925"/>
            <a:ext cx="315913" cy="158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391" name="Line 7"/>
          <p:cNvSpPr>
            <a:spLocks noChangeShapeType="1"/>
          </p:cNvSpPr>
          <p:nvPr/>
        </p:nvSpPr>
        <p:spPr bwMode="auto">
          <a:xfrm>
            <a:off x="4648200" y="5622925"/>
            <a:ext cx="315913" cy="158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392" name="Oval 8"/>
          <p:cNvSpPr>
            <a:spLocks noChangeAspect="1" noChangeArrowheads="1"/>
          </p:cNvSpPr>
          <p:nvPr/>
        </p:nvSpPr>
        <p:spPr bwMode="auto">
          <a:xfrm>
            <a:off x="3276600" y="5386388"/>
            <a:ext cx="533400" cy="481012"/>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I</a:t>
            </a:r>
          </a:p>
        </p:txBody>
      </p:sp>
      <p:sp>
        <p:nvSpPr>
          <p:cNvPr id="16393" name="Rectangle 9"/>
          <p:cNvSpPr>
            <a:spLocks noChangeArrowheads="1"/>
          </p:cNvSpPr>
          <p:nvPr/>
        </p:nvSpPr>
        <p:spPr bwMode="auto">
          <a:xfrm>
            <a:off x="762000" y="3962400"/>
            <a:ext cx="8305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a:solidFill>
                  <a:srgbClr val="000099"/>
                </a:solidFill>
                <a:ea typeface="楷体_GB2312" pitchFamily="1" charset="-122"/>
              </a:rPr>
              <a:t>例如：一个程序，先输入（I），再计算（C），最后输出（P），三个程序段必须按照先后次序执行，即：</a:t>
            </a:r>
          </a:p>
        </p:txBody>
      </p:sp>
      <p:sp>
        <p:nvSpPr>
          <p:cNvPr id="16394" name="Text Box 10"/>
          <p:cNvSpPr txBox="1">
            <a:spLocks noChangeArrowheads="1"/>
          </p:cNvSpPr>
          <p:nvPr/>
        </p:nvSpPr>
        <p:spPr bwMode="auto">
          <a:xfrm>
            <a:off x="7019925" y="587692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i="1" u="sng">
                <a:solidFill>
                  <a:srgbClr val="660066"/>
                </a:solidFill>
                <a:hlinkClick r:id="rId2" action="ppaction://hlinksldjump"/>
              </a:rPr>
              <a:t>前趋图</a:t>
            </a:r>
            <a:endParaRPr lang="zh-CN" altLang="en-US" i="1" u="sng">
              <a:solidFill>
                <a:srgbClr val="660066"/>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激活原语</a:t>
            </a:r>
          </a:p>
        </p:txBody>
      </p:sp>
      <p:sp>
        <p:nvSpPr>
          <p:cNvPr id="77827" name="Rectangle 3"/>
          <p:cNvSpPr>
            <a:spLocks noGrp="1" noChangeArrowheads="1"/>
          </p:cNvSpPr>
          <p:nvPr>
            <p:ph type="body" idx="1"/>
          </p:nvPr>
        </p:nvSpPr>
        <p:spPr>
          <a:xfrm>
            <a:off x="468313" y="1484313"/>
            <a:ext cx="8229600" cy="3146425"/>
          </a:xfrm>
        </p:spPr>
        <p:txBody>
          <a:bodyPr/>
          <a:lstStyle/>
          <a:p>
            <a:pPr algn="just"/>
            <a:r>
              <a:rPr lang="zh-CN" altLang="zh-CN"/>
              <a:t>激活原语的主要功能是将指定进程激活。其算法思想如下：</a:t>
            </a:r>
          </a:p>
          <a:p>
            <a:pPr lvl="1" algn="just"/>
            <a:r>
              <a:rPr lang="zh-CN" altLang="zh-CN"/>
              <a:t>将进程状态由挂起改为激活后的状态；</a:t>
            </a:r>
          </a:p>
          <a:p>
            <a:pPr lvl="2" algn="just"/>
            <a:r>
              <a:rPr lang="zh-CN" altLang="zh-CN"/>
              <a:t>就绪挂起改为就绪；</a:t>
            </a:r>
          </a:p>
          <a:p>
            <a:pPr lvl="2" algn="just"/>
            <a:r>
              <a:rPr lang="zh-CN" altLang="zh-CN"/>
              <a:t>等待挂起改为等待；</a:t>
            </a:r>
          </a:p>
          <a:p>
            <a:pPr lvl="1" algn="just"/>
            <a:r>
              <a:rPr lang="zh-CN" altLang="zh-CN"/>
              <a:t>若需要则转进程调度* 。</a:t>
            </a:r>
          </a:p>
        </p:txBody>
      </p:sp>
      <p:sp>
        <p:nvSpPr>
          <p:cNvPr id="77828" name="Rectangle 4"/>
          <p:cNvSpPr>
            <a:spLocks noChangeArrowheads="1"/>
          </p:cNvSpPr>
          <p:nvPr/>
        </p:nvSpPr>
        <p:spPr bwMode="auto">
          <a:xfrm>
            <a:off x="395288" y="5084763"/>
            <a:ext cx="8523287" cy="15128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1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just">
              <a:buFont typeface="Wingdings 3" panose="05040102010807070707" pitchFamily="18" charset="2"/>
              <a:buNone/>
            </a:pPr>
            <a:r>
              <a:rPr lang="zh-CN" altLang="en-US" sz="2400">
                <a:solidFill>
                  <a:srgbClr val="660066"/>
                </a:solidFill>
              </a:rPr>
              <a:t>* 采用抢占式调度策略，每当有新进程进入就绪队列时，应检查是否要重新调度。即由调度程序将被激活进程与当前进程比较优先级，若被激活进程优先级高，则抢占当前进程的处理机。</a:t>
            </a:r>
          </a:p>
        </p:txBody>
      </p:sp>
      <p:sp>
        <p:nvSpPr>
          <p:cNvPr id="77829" name="Line 5"/>
          <p:cNvSpPr>
            <a:spLocks noChangeShapeType="1"/>
          </p:cNvSpPr>
          <p:nvPr/>
        </p:nvSpPr>
        <p:spPr bwMode="auto">
          <a:xfrm>
            <a:off x="323850" y="5013325"/>
            <a:ext cx="8640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第</a:t>
            </a:r>
            <a:r>
              <a:rPr lang="en-US" altLang="zh-CN"/>
              <a:t>2</a:t>
            </a:r>
            <a:r>
              <a:rPr lang="zh-CN" altLang="en-US"/>
              <a:t>章 进程管理</a:t>
            </a:r>
          </a:p>
        </p:txBody>
      </p:sp>
      <p:sp>
        <p:nvSpPr>
          <p:cNvPr id="78851" name="Rectangle 3"/>
          <p:cNvSpPr>
            <a:spLocks noChangeArrowheads="1"/>
          </p:cNvSpPr>
          <p:nvPr/>
        </p:nvSpPr>
        <p:spPr bwMode="auto">
          <a:xfrm>
            <a:off x="411163" y="1468438"/>
            <a:ext cx="852328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2.1 进程的基本概念</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2.2 进程控制</a:t>
            </a:r>
          </a:p>
          <a:p>
            <a:pPr>
              <a:spcBef>
                <a:spcPct val="20000"/>
              </a:spcBef>
              <a:buClr>
                <a:srgbClr val="CADB25"/>
              </a:buClr>
              <a:buSzPct val="65000"/>
              <a:buFont typeface="Wingdings" panose="05000000000000000000" pitchFamily="2" charset="2"/>
              <a:buChar char="u"/>
            </a:pPr>
            <a:r>
              <a:rPr lang="zh-CN" altLang="zh-CN" sz="3200">
                <a:solidFill>
                  <a:srgbClr val="000099"/>
                </a:solidFill>
                <a:latin typeface="Tahoma" panose="020B0604030504040204" pitchFamily="34" charset="0"/>
                <a:ea typeface="楷体_GB2312" pitchFamily="1" charset="-122"/>
              </a:rPr>
              <a:t>2.3 进程同步</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2.4 经典的进程同步问题</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2.5 进程通信</a:t>
            </a:r>
          </a:p>
          <a:p>
            <a:pPr>
              <a:spcBef>
                <a:spcPct val="20000"/>
              </a:spcBef>
              <a:buClr>
                <a:srgbClr val="CADB25"/>
              </a:buClr>
              <a:buSzPct val="65000"/>
              <a:buFont typeface="Wingdings" panose="05000000000000000000" pitchFamily="2" charset="2"/>
              <a:buChar char="u"/>
            </a:pPr>
            <a:r>
              <a:rPr lang="zh-CN" altLang="zh-CN" sz="3200">
                <a:latin typeface="Tahoma" panose="020B0604030504040204" pitchFamily="34" charset="0"/>
                <a:ea typeface="楷体_GB2312" pitchFamily="1" charset="-122"/>
              </a:rPr>
              <a:t>2.6 线程</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t>2.3.1 </a:t>
            </a:r>
            <a:r>
              <a:rPr lang="zh-CN" altLang="en-US"/>
              <a:t>进程</a:t>
            </a:r>
            <a:r>
              <a:rPr lang="zh-CN" altLang="en-US">
                <a:latin typeface="Times New Roman" panose="02020603050405020304" pitchFamily="18" charset="0"/>
              </a:rPr>
              <a:t>同步的基本概念</a:t>
            </a:r>
          </a:p>
        </p:txBody>
      </p:sp>
      <p:sp>
        <p:nvSpPr>
          <p:cNvPr id="79875" name="Rectangle 3"/>
          <p:cNvSpPr>
            <a:spLocks noGrp="1" noChangeArrowheads="1"/>
          </p:cNvSpPr>
          <p:nvPr>
            <p:ph type="body" idx="1"/>
          </p:nvPr>
        </p:nvSpPr>
        <p:spPr/>
        <p:txBody>
          <a:bodyPr/>
          <a:lstStyle/>
          <a:p>
            <a:pPr algn="just"/>
            <a:r>
              <a:rPr lang="zh-CN" altLang="en-US"/>
              <a:t>进程同步的主要任务是使并发执行的进程之间能有效地共享资源和相互合作，从而使程序的执行具有可再现性。</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两种形式的进程制约关系</a:t>
            </a:r>
          </a:p>
        </p:txBody>
      </p:sp>
      <p:sp>
        <p:nvSpPr>
          <p:cNvPr id="80899" name="Rectangle 3"/>
          <p:cNvSpPr>
            <a:spLocks noGrp="1" noChangeArrowheads="1"/>
          </p:cNvSpPr>
          <p:nvPr>
            <p:ph type="body" idx="1"/>
          </p:nvPr>
        </p:nvSpPr>
        <p:spPr>
          <a:xfrm>
            <a:off x="395288" y="1484313"/>
            <a:ext cx="8523287" cy="4467225"/>
          </a:xfrm>
        </p:spPr>
        <p:txBody>
          <a:bodyPr/>
          <a:lstStyle/>
          <a:p>
            <a:r>
              <a:rPr lang="zh-CN" altLang="zh-CN"/>
              <a:t>相互协作关系（直接制约关系）</a:t>
            </a:r>
          </a:p>
          <a:p>
            <a:pPr lvl="1">
              <a:lnSpc>
                <a:spcPct val="130000"/>
              </a:lnSpc>
            </a:pPr>
            <a:r>
              <a:rPr lang="zh-CN" altLang="zh-CN">
                <a:solidFill>
                  <a:srgbClr val="000099"/>
                </a:solidFill>
              </a:rPr>
              <a:t>要保证相互合作的诸进程在执行次序上的协调。</a:t>
            </a:r>
          </a:p>
          <a:p>
            <a:endParaRPr lang="zh-CN" altLang="zh-CN">
              <a:solidFill>
                <a:srgbClr val="000099"/>
              </a:solidFill>
            </a:endParaRPr>
          </a:p>
          <a:p>
            <a:r>
              <a:rPr lang="zh-CN" altLang="zh-CN"/>
              <a:t>资源共享关系（间接制约关系，竞争关系）</a:t>
            </a:r>
          </a:p>
          <a:p>
            <a:pPr lvl="1"/>
            <a:r>
              <a:rPr lang="zh-CN" altLang="zh-CN">
                <a:solidFill>
                  <a:srgbClr val="000099"/>
                </a:solidFill>
              </a:rPr>
              <a:t>要保证诸进程互斥地访问临界资源。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box(out)">
                                      <p:cBhvr>
                                        <p:cTn id="7" dur="500"/>
                                        <p:tgtEl>
                                          <p:spTgt spid="80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899">
                                            <p:txEl>
                                              <p:pRg st="4" end="4"/>
                                            </p:txEl>
                                          </p:spTgt>
                                        </p:tgtEl>
                                        <p:attrNameLst>
                                          <p:attrName>style.visibility</p:attrName>
                                        </p:attrNameLst>
                                      </p:cBhvr>
                                      <p:to>
                                        <p:strVal val="visible"/>
                                      </p:to>
                                    </p:set>
                                    <p:animEffect transition="in" filter="box(out)">
                                      <p:cBhvr>
                                        <p:cTn id="12" dur="500"/>
                                        <p:tgtEl>
                                          <p:spTgt spid="8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Arial" panose="020B0604020202020204" pitchFamily="34" charset="0"/>
              </a:rPr>
              <a:t>临界资源与互斥</a:t>
            </a:r>
          </a:p>
        </p:txBody>
      </p:sp>
      <p:sp>
        <p:nvSpPr>
          <p:cNvPr id="82947" name="Rectangle 3"/>
          <p:cNvSpPr>
            <a:spLocks noGrp="1" noChangeArrowheads="1"/>
          </p:cNvSpPr>
          <p:nvPr>
            <p:ph type="body" idx="1"/>
          </p:nvPr>
        </p:nvSpPr>
        <p:spPr/>
        <p:txBody>
          <a:bodyPr/>
          <a:lstStyle/>
          <a:p>
            <a:pPr algn="just"/>
            <a:r>
              <a:rPr lang="zh-CN" altLang="en-US" b="1">
                <a:solidFill>
                  <a:srgbClr val="9900CC"/>
                </a:solidFill>
                <a:latin typeface="Arial" panose="020B0604020202020204" pitchFamily="34" charset="0"/>
              </a:rPr>
              <a:t>临界资源</a:t>
            </a:r>
            <a:r>
              <a:rPr lang="en-US" altLang="zh-CN" sz="2800">
                <a:solidFill>
                  <a:srgbClr val="9900CC"/>
                </a:solidFill>
                <a:latin typeface="Arial" panose="020B0604020202020204" pitchFamily="34" charset="0"/>
              </a:rPr>
              <a:t>(Critical Resources, CR)</a:t>
            </a:r>
            <a:r>
              <a:rPr lang="zh-CN" altLang="en-US">
                <a:solidFill>
                  <a:srgbClr val="9900CC"/>
                </a:solidFill>
                <a:latin typeface="Arial" panose="020B0604020202020204" pitchFamily="34" charset="0"/>
              </a:rPr>
              <a:t>：</a:t>
            </a:r>
            <a:r>
              <a:rPr lang="zh-CN" altLang="en-US"/>
              <a:t>一段时间内仅允许一个进程使用的资源称为临界资源。</a:t>
            </a:r>
          </a:p>
          <a:p>
            <a:pPr algn="just"/>
            <a:r>
              <a:rPr lang="zh-CN" altLang="en-US" b="1">
                <a:solidFill>
                  <a:srgbClr val="9900CC"/>
                </a:solidFill>
              </a:rPr>
              <a:t>互斥</a:t>
            </a:r>
            <a:r>
              <a:rPr lang="zh-CN" altLang="en-US">
                <a:solidFill>
                  <a:srgbClr val="9900CC"/>
                </a:solidFill>
              </a:rPr>
              <a:t>：</a:t>
            </a:r>
            <a:r>
              <a:rPr lang="zh-CN" altLang="en-US"/>
              <a:t>当一个进程正在访问某共享资源时，就不允许其他进程对其访问。</a:t>
            </a:r>
          </a:p>
          <a:p>
            <a:pPr algn="just"/>
            <a:r>
              <a:rPr lang="zh-CN" altLang="en-US"/>
              <a:t>诸进程应采用互斥方式实现对临界资源的共享。</a:t>
            </a:r>
          </a:p>
          <a:p>
            <a:pPr algn="just"/>
            <a:r>
              <a:rPr lang="zh-CN" altLang="en-US"/>
              <a:t>应互斥使用的资源有：打印机、输入机、磁带机；共享变量、共享数据结构等。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ox(in)">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box(in)">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box(in)">
                                      <p:cBhvr>
                                        <p:cTn id="17" dur="500"/>
                                        <p:tgtEl>
                                          <p:spTgt spid="8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box(in)">
                                      <p:cBhvr>
                                        <p:cTn id="22" dur="5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共享变量例</a:t>
            </a:r>
          </a:p>
        </p:txBody>
      </p:sp>
      <p:sp>
        <p:nvSpPr>
          <p:cNvPr id="83971" name="Rectangle 3"/>
          <p:cNvSpPr>
            <a:spLocks noGrp="1" noChangeArrowheads="1"/>
          </p:cNvSpPr>
          <p:nvPr>
            <p:ph type="body" idx="1"/>
          </p:nvPr>
        </p:nvSpPr>
        <p:spPr>
          <a:xfrm>
            <a:off x="533400" y="1600200"/>
            <a:ext cx="8421688" cy="4535488"/>
          </a:xfrm>
        </p:spPr>
        <p:txBody>
          <a:bodyPr/>
          <a:lstStyle/>
          <a:p>
            <a:pPr>
              <a:lnSpc>
                <a:spcPct val="90000"/>
              </a:lnSpc>
              <a:buFont typeface="Wingdings 3" panose="05040102010807070707" pitchFamily="18" charset="2"/>
              <a:buNone/>
            </a:pPr>
            <a:r>
              <a:rPr lang="zh-CN" altLang="en-US">
                <a:solidFill>
                  <a:schemeClr val="tx2"/>
                </a:solidFill>
              </a:rPr>
              <a:t> </a:t>
            </a:r>
            <a:r>
              <a:rPr lang="en-US" altLang="zh-CN">
                <a:solidFill>
                  <a:srgbClr val="000099"/>
                </a:solidFill>
              </a:rPr>
              <a:t>P1</a:t>
            </a:r>
            <a:r>
              <a:rPr lang="zh-CN" altLang="en-US">
                <a:solidFill>
                  <a:srgbClr val="000099"/>
                </a:solidFill>
              </a:rPr>
              <a:t>：                  </a:t>
            </a:r>
            <a:r>
              <a:rPr lang="en-US" altLang="zh-CN">
                <a:solidFill>
                  <a:srgbClr val="000099"/>
                </a:solidFill>
              </a:rPr>
              <a:t>P2</a:t>
            </a:r>
            <a:r>
              <a:rPr lang="zh-CN" altLang="en-US">
                <a:solidFill>
                  <a:srgbClr val="000099"/>
                </a:solidFill>
              </a:rPr>
              <a:t>：</a:t>
            </a:r>
          </a:p>
          <a:p>
            <a:pPr lvl="1">
              <a:lnSpc>
                <a:spcPct val="90000"/>
              </a:lnSpc>
              <a:buFont typeface="Verdana" panose="020B0604030504040204" pitchFamily="34" charset="0"/>
              <a:buNone/>
            </a:pPr>
            <a:r>
              <a:rPr lang="zh-CN" altLang="en-US">
                <a:solidFill>
                  <a:srgbClr val="000099"/>
                </a:solidFill>
              </a:rPr>
              <a:t>   </a:t>
            </a:r>
            <a:r>
              <a:rPr lang="en-US" altLang="zh-CN">
                <a:solidFill>
                  <a:srgbClr val="000099"/>
                </a:solidFill>
              </a:rPr>
              <a:t>R1:=C</a:t>
            </a:r>
            <a:r>
              <a:rPr lang="zh-CN" altLang="en-US">
                <a:solidFill>
                  <a:srgbClr val="000099"/>
                </a:solidFill>
              </a:rPr>
              <a:t>；               	 </a:t>
            </a:r>
            <a:r>
              <a:rPr lang="en-US" altLang="zh-CN">
                <a:solidFill>
                  <a:srgbClr val="000099"/>
                </a:solidFill>
              </a:rPr>
              <a:t>R2:=C</a:t>
            </a:r>
            <a:r>
              <a:rPr lang="zh-CN" altLang="en-US">
                <a:solidFill>
                  <a:srgbClr val="000099"/>
                </a:solidFill>
              </a:rPr>
              <a:t>；</a:t>
            </a:r>
          </a:p>
          <a:p>
            <a:pPr lvl="1">
              <a:lnSpc>
                <a:spcPct val="90000"/>
              </a:lnSpc>
              <a:buFont typeface="Verdana" panose="020B0604030504040204" pitchFamily="34" charset="0"/>
              <a:buNone/>
            </a:pPr>
            <a:r>
              <a:rPr lang="zh-CN" altLang="en-US">
                <a:solidFill>
                  <a:srgbClr val="000099"/>
                </a:solidFill>
              </a:rPr>
              <a:t>   </a:t>
            </a:r>
            <a:r>
              <a:rPr lang="en-US" altLang="zh-CN">
                <a:solidFill>
                  <a:srgbClr val="000099"/>
                </a:solidFill>
              </a:rPr>
              <a:t>R1++</a:t>
            </a:r>
            <a:r>
              <a:rPr lang="zh-CN" altLang="en-US">
                <a:solidFill>
                  <a:srgbClr val="000099"/>
                </a:solidFill>
              </a:rPr>
              <a:t>；                      </a:t>
            </a:r>
            <a:r>
              <a:rPr lang="en-US" altLang="zh-CN">
                <a:solidFill>
                  <a:srgbClr val="000099"/>
                </a:solidFill>
              </a:rPr>
              <a:t>R2++</a:t>
            </a:r>
            <a:r>
              <a:rPr lang="zh-CN" altLang="en-US">
                <a:solidFill>
                  <a:srgbClr val="000099"/>
                </a:solidFill>
              </a:rPr>
              <a:t>；</a:t>
            </a:r>
          </a:p>
          <a:p>
            <a:pPr lvl="1">
              <a:lnSpc>
                <a:spcPct val="90000"/>
              </a:lnSpc>
              <a:buFont typeface="Verdana" panose="020B0604030504040204" pitchFamily="34" charset="0"/>
              <a:buNone/>
            </a:pPr>
            <a:r>
              <a:rPr lang="zh-CN" altLang="en-US">
                <a:solidFill>
                  <a:srgbClr val="000099"/>
                </a:solidFill>
              </a:rPr>
              <a:t>   </a:t>
            </a:r>
            <a:r>
              <a:rPr lang="en-US" altLang="zh-CN">
                <a:solidFill>
                  <a:srgbClr val="000099"/>
                </a:solidFill>
              </a:rPr>
              <a:t>C:=R1</a:t>
            </a:r>
            <a:r>
              <a:rPr lang="zh-CN" altLang="en-US">
                <a:solidFill>
                  <a:srgbClr val="000099"/>
                </a:solidFill>
              </a:rPr>
              <a:t>；                	 </a:t>
            </a:r>
            <a:r>
              <a:rPr lang="en-US" altLang="zh-CN">
                <a:solidFill>
                  <a:srgbClr val="000099"/>
                </a:solidFill>
              </a:rPr>
              <a:t>C:=R2</a:t>
            </a:r>
            <a:r>
              <a:rPr lang="zh-CN" altLang="en-US">
                <a:solidFill>
                  <a:srgbClr val="000099"/>
                </a:solidFill>
              </a:rPr>
              <a:t>；</a:t>
            </a:r>
          </a:p>
          <a:p>
            <a:pPr>
              <a:lnSpc>
                <a:spcPct val="90000"/>
              </a:lnSpc>
            </a:pPr>
            <a:r>
              <a:rPr lang="zh-CN" altLang="en-US"/>
              <a:t>如果先执行</a:t>
            </a:r>
            <a:r>
              <a:rPr lang="en-US" altLang="zh-CN"/>
              <a:t>P1</a:t>
            </a:r>
            <a:r>
              <a:rPr lang="zh-CN" altLang="en-US"/>
              <a:t>再执行</a:t>
            </a:r>
            <a:r>
              <a:rPr lang="en-US" altLang="zh-CN"/>
              <a:t>P2</a:t>
            </a:r>
            <a:r>
              <a:rPr lang="zh-CN" altLang="en-US"/>
              <a:t>，则</a:t>
            </a:r>
            <a:r>
              <a:rPr lang="en-US" altLang="zh-CN"/>
              <a:t>C</a:t>
            </a:r>
            <a:r>
              <a:rPr lang="zh-CN" altLang="en-US"/>
              <a:t>值增加</a:t>
            </a:r>
            <a:r>
              <a:rPr lang="en-US" altLang="zh-CN"/>
              <a:t>2</a:t>
            </a:r>
            <a:r>
              <a:rPr lang="zh-CN" altLang="en-US"/>
              <a:t>。</a:t>
            </a:r>
          </a:p>
          <a:p>
            <a:pPr>
              <a:lnSpc>
                <a:spcPct val="90000"/>
              </a:lnSpc>
            </a:pPr>
            <a:r>
              <a:rPr lang="zh-CN" altLang="en-US"/>
              <a:t>若按顺序</a:t>
            </a:r>
            <a:r>
              <a:rPr lang="en-US" altLang="zh-CN"/>
              <a:t>R1:=C</a:t>
            </a:r>
            <a:r>
              <a:rPr lang="zh-CN" altLang="en-US"/>
              <a:t>；</a:t>
            </a:r>
            <a:r>
              <a:rPr lang="en-US" altLang="zh-CN"/>
              <a:t>R2:=C</a:t>
            </a:r>
            <a:r>
              <a:rPr lang="zh-CN" altLang="en-US"/>
              <a:t>；</a:t>
            </a:r>
            <a:r>
              <a:rPr lang="en-US" altLang="zh-CN"/>
              <a:t>R1++</a:t>
            </a:r>
            <a:r>
              <a:rPr lang="zh-CN" altLang="en-US"/>
              <a:t>；</a:t>
            </a:r>
            <a:r>
              <a:rPr lang="en-US" altLang="zh-CN"/>
              <a:t>C:=R1</a:t>
            </a:r>
            <a:r>
              <a:rPr lang="zh-CN" altLang="en-US"/>
              <a:t>；</a:t>
            </a:r>
            <a:r>
              <a:rPr lang="en-US" altLang="zh-CN"/>
              <a:t>R2++</a:t>
            </a:r>
            <a:r>
              <a:rPr lang="zh-CN" altLang="en-US"/>
              <a:t>；</a:t>
            </a:r>
            <a:r>
              <a:rPr lang="en-US" altLang="zh-CN"/>
              <a:t>C:=R2</a:t>
            </a:r>
            <a:r>
              <a:rPr lang="zh-CN" altLang="en-US"/>
              <a:t>；则</a:t>
            </a:r>
            <a:r>
              <a:rPr lang="en-US" altLang="zh-CN"/>
              <a:t>C</a:t>
            </a:r>
            <a:r>
              <a:rPr lang="zh-CN" altLang="en-US"/>
              <a:t>值增加</a:t>
            </a:r>
            <a:r>
              <a:rPr lang="en-US" altLang="zh-CN"/>
              <a:t>1</a:t>
            </a:r>
            <a:r>
              <a:rPr lang="zh-CN" altLang="en-US"/>
              <a:t>。</a:t>
            </a:r>
          </a:p>
          <a:p>
            <a:pPr>
              <a:lnSpc>
                <a:spcPct val="90000"/>
              </a:lnSpc>
            </a:pPr>
            <a:r>
              <a:rPr lang="zh-CN" altLang="en-US"/>
              <a:t>这种错误称为</a:t>
            </a:r>
            <a:r>
              <a:rPr lang="zh-CN" altLang="en-US">
                <a:latin typeface="宋体" panose="02010600030101010101" pitchFamily="2" charset="-122"/>
              </a:rPr>
              <a:t>“</a:t>
            </a:r>
            <a:r>
              <a:rPr lang="zh-CN" altLang="en-US"/>
              <a:t>与时间有关的错误</a:t>
            </a:r>
            <a:r>
              <a:rPr lang="zh-CN" altLang="en-US">
                <a:latin typeface="宋体" panose="02010600030101010101" pitchFamily="2" charset="-122"/>
              </a:rPr>
              <a:t>”</a:t>
            </a:r>
            <a:r>
              <a:rPr lang="zh-CN" altLang="en-US"/>
              <a:t>，产生的原因是没有互斥使用共享变量</a:t>
            </a:r>
            <a:r>
              <a:rPr lang="en-US" altLang="zh-CN"/>
              <a:t>C</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10" dur="500"/>
                                        <p:tgtEl>
                                          <p:spTgt spid="8397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3" dur="500"/>
                                        <p:tgtEl>
                                          <p:spTgt spid="8397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checkerboard(across)">
                                      <p:cBhvr>
                                        <p:cTn id="16" dur="500"/>
                                        <p:tgtEl>
                                          <p:spTgt spid="839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checkerboard(across)">
                                      <p:cBhvr>
                                        <p:cTn id="21" dur="500"/>
                                        <p:tgtEl>
                                          <p:spTgt spid="839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83971">
                                            <p:txEl>
                                              <p:pRg st="5" end="5"/>
                                            </p:txEl>
                                          </p:spTgt>
                                        </p:tgtEl>
                                        <p:attrNameLst>
                                          <p:attrName>style.visibility</p:attrName>
                                        </p:attrNameLst>
                                      </p:cBhvr>
                                      <p:to>
                                        <p:strVal val="visible"/>
                                      </p:to>
                                    </p:set>
                                    <p:animEffect transition="in" filter="checkerboard(across)">
                                      <p:cBhvr>
                                        <p:cTn id="26" dur="500"/>
                                        <p:tgtEl>
                                          <p:spTgt spid="839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3971">
                                            <p:txEl>
                                              <p:pRg st="6" end="6"/>
                                            </p:txEl>
                                          </p:spTgt>
                                        </p:tgtEl>
                                        <p:attrNameLst>
                                          <p:attrName>style.visibility</p:attrName>
                                        </p:attrNameLst>
                                      </p:cBhvr>
                                      <p:to>
                                        <p:strVal val="visible"/>
                                      </p:to>
                                    </p:set>
                                    <p:animEffect transition="in" filter="checkerboard(across)">
                                      <p:cBhvr>
                                        <p:cTn id="31"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临界区</a:t>
            </a:r>
          </a:p>
        </p:txBody>
      </p:sp>
      <p:sp>
        <p:nvSpPr>
          <p:cNvPr id="84995" name="Rectangle 3"/>
          <p:cNvSpPr>
            <a:spLocks noGrp="1" noChangeArrowheads="1"/>
          </p:cNvSpPr>
          <p:nvPr>
            <p:ph type="body" idx="1"/>
          </p:nvPr>
        </p:nvSpPr>
        <p:spPr>
          <a:xfrm>
            <a:off x="457200" y="1676400"/>
            <a:ext cx="8497888" cy="4535488"/>
          </a:xfrm>
        </p:spPr>
        <p:txBody>
          <a:bodyPr/>
          <a:lstStyle/>
          <a:p>
            <a:pPr algn="just"/>
            <a:r>
              <a:rPr lang="zh-CN" altLang="en-US" b="1">
                <a:solidFill>
                  <a:srgbClr val="800000"/>
                </a:solidFill>
              </a:rPr>
              <a:t>临界区</a:t>
            </a:r>
            <a:r>
              <a:rPr lang="en-US" altLang="zh-CN" sz="2800">
                <a:solidFill>
                  <a:srgbClr val="800000"/>
                </a:solidFill>
              </a:rPr>
              <a:t>(Critical Section, CS)</a:t>
            </a:r>
            <a:r>
              <a:rPr lang="zh-CN" altLang="en-US">
                <a:solidFill>
                  <a:srgbClr val="800000"/>
                </a:solidFill>
              </a:rPr>
              <a:t>：</a:t>
            </a:r>
            <a:r>
              <a:rPr lang="zh-CN" altLang="en-US"/>
              <a:t>进程中访问临界资源的那段代码称为临界区，又称临界段。</a:t>
            </a:r>
          </a:p>
          <a:p>
            <a:pPr algn="just"/>
            <a:r>
              <a:rPr lang="zh-CN" altLang="en-US" b="1">
                <a:solidFill>
                  <a:srgbClr val="800000"/>
                </a:solidFill>
              </a:rPr>
              <a:t>同类临界区</a:t>
            </a:r>
            <a:r>
              <a:rPr lang="zh-CN" altLang="en-US">
                <a:solidFill>
                  <a:srgbClr val="800000"/>
                </a:solidFill>
              </a:rPr>
              <a:t>：</a:t>
            </a:r>
            <a:r>
              <a:rPr lang="zh-CN" altLang="en-US"/>
              <a:t>所有与同一临界资源相关联的临界区。</a:t>
            </a:r>
          </a:p>
        </p:txBody>
      </p:sp>
      <p:sp>
        <p:nvSpPr>
          <p:cNvPr id="84996" name="Rectangle 4"/>
          <p:cNvSpPr>
            <a:spLocks noChangeArrowheads="1"/>
          </p:cNvSpPr>
          <p:nvPr/>
        </p:nvSpPr>
        <p:spPr bwMode="auto">
          <a:xfrm>
            <a:off x="228600" y="41148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lang="zh-CN" altLang="zh-CN">
                <a:solidFill>
                  <a:srgbClr val="800000"/>
                </a:solidFill>
                <a:ea typeface="楷体_GB2312" pitchFamily="1" charset="-122"/>
              </a:rPr>
              <a:t>互斥访问临界资源 → 互斥地进入各自的同类临界区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up)">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68313" y="188913"/>
            <a:ext cx="8229600" cy="1143000"/>
          </a:xfrm>
        </p:spPr>
        <p:txBody>
          <a:bodyPr/>
          <a:lstStyle/>
          <a:p>
            <a:r>
              <a:rPr lang="zh-CN" altLang="en-US"/>
              <a:t>临界区（续）</a:t>
            </a:r>
          </a:p>
        </p:txBody>
      </p:sp>
      <p:sp>
        <p:nvSpPr>
          <p:cNvPr id="147461" name="Text Box 5"/>
          <p:cNvSpPr txBox="1">
            <a:spLocks noChangeArrowheads="1"/>
          </p:cNvSpPr>
          <p:nvPr/>
        </p:nvSpPr>
        <p:spPr bwMode="auto">
          <a:xfrm>
            <a:off x="107950" y="2538413"/>
            <a:ext cx="4681538"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repeat</a:t>
            </a:r>
          </a:p>
          <a:p>
            <a:pPr algn="just">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entry section</a:t>
            </a:r>
          </a:p>
          <a:p>
            <a:pPr algn="just">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critical section</a:t>
            </a:r>
            <a:r>
              <a:rPr kumimoji="1" lang="zh-CN" altLang="en-US" sz="2400">
                <a:latin typeface="Times New Roman" panose="02020603050405020304" pitchFamily="18" charset="0"/>
              </a:rPr>
              <a:t>；</a:t>
            </a:r>
          </a:p>
          <a:p>
            <a:pPr algn="just">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exit section</a:t>
            </a:r>
          </a:p>
          <a:p>
            <a:pPr algn="just">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remainder section</a:t>
            </a:r>
            <a:r>
              <a:rPr kumimoji="1" lang="zh-CN" altLang="en-US" sz="2400">
                <a:latin typeface="Times New Roman" panose="02020603050405020304" pitchFamily="18" charset="0"/>
              </a:rPr>
              <a:t>；</a:t>
            </a:r>
          </a:p>
          <a:p>
            <a:pPr>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until false</a:t>
            </a:r>
            <a:r>
              <a:rPr kumimoji="1" lang="zh-CN" altLang="en-US" sz="2400">
                <a:latin typeface="Times New Roman" panose="02020603050405020304" pitchFamily="18" charset="0"/>
              </a:rPr>
              <a:t>； </a:t>
            </a:r>
          </a:p>
        </p:txBody>
      </p:sp>
      <p:sp>
        <p:nvSpPr>
          <p:cNvPr id="147462" name="Rectangle 6"/>
          <p:cNvSpPr>
            <a:spLocks noChangeArrowheads="1"/>
          </p:cNvSpPr>
          <p:nvPr/>
        </p:nvSpPr>
        <p:spPr bwMode="auto">
          <a:xfrm>
            <a:off x="1331913" y="3114675"/>
            <a:ext cx="172878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3" name="Rectangle 7"/>
          <p:cNvSpPr>
            <a:spLocks noChangeArrowheads="1"/>
          </p:cNvSpPr>
          <p:nvPr/>
        </p:nvSpPr>
        <p:spPr bwMode="auto">
          <a:xfrm>
            <a:off x="1331913" y="4224338"/>
            <a:ext cx="1676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4" name="AutoShape 8"/>
          <p:cNvSpPr>
            <a:spLocks noChangeArrowheads="1"/>
          </p:cNvSpPr>
          <p:nvPr/>
        </p:nvSpPr>
        <p:spPr bwMode="auto">
          <a:xfrm>
            <a:off x="4859338" y="5086350"/>
            <a:ext cx="3240087" cy="574675"/>
          </a:xfrm>
          <a:prstGeom prst="wedgeRoundRectCallout">
            <a:avLst>
              <a:gd name="adj1" fmla="val -85523"/>
              <a:gd name="adj2" fmla="val -72097"/>
              <a:gd name="adj3" fmla="val 16667"/>
            </a:avLst>
          </a:prstGeom>
          <a:solidFill>
            <a:srgbClr val="0000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solidFill>
                  <a:schemeClr val="bg1"/>
                </a:solidFill>
              </a:rPr>
              <a:t>剩余区（其它代码）</a:t>
            </a:r>
          </a:p>
        </p:txBody>
      </p:sp>
      <p:sp>
        <p:nvSpPr>
          <p:cNvPr id="147468" name="AutoShape 12"/>
          <p:cNvSpPr>
            <a:spLocks noChangeArrowheads="1"/>
          </p:cNvSpPr>
          <p:nvPr/>
        </p:nvSpPr>
        <p:spPr bwMode="auto">
          <a:xfrm>
            <a:off x="4859338" y="3502025"/>
            <a:ext cx="3240087" cy="936625"/>
          </a:xfrm>
          <a:prstGeom prst="wedgeRoundRectCallout">
            <a:avLst>
              <a:gd name="adj1" fmla="val -95125"/>
              <a:gd name="adj2" fmla="val -10509"/>
              <a:gd name="adj3" fmla="val 16667"/>
            </a:avLst>
          </a:prstGeom>
          <a:solidFill>
            <a:srgbClr val="0000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chemeClr val="bg1"/>
                </a:solidFill>
              </a:rPr>
              <a:t>临界区（访问临界资源的代码）</a:t>
            </a:r>
          </a:p>
        </p:txBody>
      </p:sp>
      <p:sp>
        <p:nvSpPr>
          <p:cNvPr id="147469" name="AutoShape 13"/>
          <p:cNvSpPr>
            <a:spLocks noChangeArrowheads="1"/>
          </p:cNvSpPr>
          <p:nvPr/>
        </p:nvSpPr>
        <p:spPr bwMode="auto">
          <a:xfrm>
            <a:off x="4859338" y="4438650"/>
            <a:ext cx="3673475" cy="1439863"/>
          </a:xfrm>
          <a:prstGeom prst="wedgeRoundRectCallout">
            <a:avLst>
              <a:gd name="adj1" fmla="val -90926"/>
              <a:gd name="adj2" fmla="val -48014"/>
              <a:gd name="adj3" fmla="val 16667"/>
            </a:avLst>
          </a:prstGeom>
          <a:solidFill>
            <a:srgbClr val="0000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chemeClr val="bg1"/>
                </a:solidFill>
              </a:rPr>
              <a:t>退出区（将临界区正被访问的标志恢复为未被访问的标志。</a:t>
            </a:r>
          </a:p>
        </p:txBody>
      </p:sp>
      <p:sp>
        <p:nvSpPr>
          <p:cNvPr id="147471" name="Rectangle 15"/>
          <p:cNvSpPr>
            <a:spLocks noGrp="1" noChangeArrowheads="1"/>
          </p:cNvSpPr>
          <p:nvPr>
            <p:ph type="body" idx="1"/>
          </p:nvPr>
        </p:nvSpPr>
        <p:spPr>
          <a:xfrm>
            <a:off x="468313" y="1484313"/>
            <a:ext cx="8351837" cy="720725"/>
          </a:xfrm>
          <a:noFill/>
          <a:ln/>
        </p:spPr>
        <p:txBody>
          <a:bodyPr/>
          <a:lstStyle/>
          <a:p>
            <a:r>
              <a:rPr lang="zh-CN" altLang="en-US"/>
              <a:t>一个访问临界资源的循环进程可以描述为：</a:t>
            </a:r>
          </a:p>
        </p:txBody>
      </p:sp>
      <p:grpSp>
        <p:nvGrpSpPr>
          <p:cNvPr id="147470" name="Group 14"/>
          <p:cNvGrpSpPr>
            <a:grpSpLocks/>
          </p:cNvGrpSpPr>
          <p:nvPr/>
        </p:nvGrpSpPr>
        <p:grpSpPr bwMode="auto">
          <a:xfrm>
            <a:off x="3132138" y="1268413"/>
            <a:ext cx="5327650" cy="4464050"/>
            <a:chOff x="1973" y="255"/>
            <a:chExt cx="3356" cy="2812"/>
          </a:xfrm>
        </p:grpSpPr>
        <p:sp>
          <p:nvSpPr>
            <p:cNvPr id="147467" name="AutoShape 11"/>
            <p:cNvSpPr>
              <a:spLocks noChangeArrowheads="1"/>
            </p:cNvSpPr>
            <p:nvPr/>
          </p:nvSpPr>
          <p:spPr bwMode="auto">
            <a:xfrm rot="3850740">
              <a:off x="2511" y="579"/>
              <a:ext cx="274" cy="1349"/>
            </a:xfrm>
            <a:prstGeom prst="flowChartMerge">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5" name="AutoShape 9"/>
            <p:cNvSpPr>
              <a:spLocks noChangeArrowheads="1"/>
            </p:cNvSpPr>
            <p:nvPr/>
          </p:nvSpPr>
          <p:spPr bwMode="auto">
            <a:xfrm>
              <a:off x="3061" y="255"/>
              <a:ext cx="2268" cy="2812"/>
            </a:xfrm>
            <a:prstGeom prst="wedgeRoundRectCallout">
              <a:avLst>
                <a:gd name="adj1" fmla="val -42944"/>
                <a:gd name="adj2" fmla="val -2847"/>
                <a:gd name="adj3" fmla="val 16667"/>
              </a:avLst>
            </a:prstGeom>
            <a:solidFill>
              <a:srgbClr val="0000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chemeClr val="bg1"/>
                  </a:solidFill>
                </a:rPr>
                <a:t>进入区（对欲访问的临界资源进行检查，看它是否正被访问。如果此刻该临界资源未被访问，进程便可进入临界区对该资源进行访问，并设置它正被访问的标志；如果此刻该临界资源正被某进程访问，则本进程不能进入临界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70"/>
                                        </p:tgtEl>
                                        <p:attrNameLst>
                                          <p:attrName>style.visibility</p:attrName>
                                        </p:attrNameLst>
                                      </p:cBhvr>
                                      <p:to>
                                        <p:strVal val="visible"/>
                                      </p:to>
                                    </p:set>
                                    <p:animEffect transition="in" filter="wipe(left)">
                                      <p:cBhvr>
                                        <p:cTn id="7" dur="500"/>
                                        <p:tgtEl>
                                          <p:spTgt spid="147470"/>
                                        </p:tgtEl>
                                      </p:cBhvr>
                                    </p:animEffect>
                                  </p:childTnLst>
                                  <p:subTnLst>
                                    <p:set>
                                      <p:cBhvr override="childStyle">
                                        <p:cTn dur="1" fill="hold" display="0" masterRel="nextClick" afterEffect="1"/>
                                        <p:tgtEl>
                                          <p:spTgt spid="14747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68"/>
                                        </p:tgtEl>
                                        <p:attrNameLst>
                                          <p:attrName>style.visibility</p:attrName>
                                        </p:attrNameLst>
                                      </p:cBhvr>
                                      <p:to>
                                        <p:strVal val="visible"/>
                                      </p:to>
                                    </p:set>
                                    <p:animEffect transition="in" filter="wipe(left)">
                                      <p:cBhvr>
                                        <p:cTn id="12" dur="500"/>
                                        <p:tgtEl>
                                          <p:spTgt spid="147468"/>
                                        </p:tgtEl>
                                      </p:cBhvr>
                                    </p:animEffect>
                                  </p:childTnLst>
                                  <p:subTnLst>
                                    <p:set>
                                      <p:cBhvr override="childStyle">
                                        <p:cTn dur="1" fill="hold" display="0" masterRel="nextClick" afterEffect="1"/>
                                        <p:tgtEl>
                                          <p:spTgt spid="14746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69"/>
                                        </p:tgtEl>
                                        <p:attrNameLst>
                                          <p:attrName>style.visibility</p:attrName>
                                        </p:attrNameLst>
                                      </p:cBhvr>
                                      <p:to>
                                        <p:strVal val="visible"/>
                                      </p:to>
                                    </p:set>
                                    <p:animEffect transition="in" filter="wipe(left)">
                                      <p:cBhvr>
                                        <p:cTn id="17" dur="500"/>
                                        <p:tgtEl>
                                          <p:spTgt spid="147469"/>
                                        </p:tgtEl>
                                      </p:cBhvr>
                                    </p:animEffect>
                                  </p:childTnLst>
                                  <p:subTnLst>
                                    <p:set>
                                      <p:cBhvr override="childStyle">
                                        <p:cTn dur="1" fill="hold" display="0" masterRel="nextClick" afterEffect="1"/>
                                        <p:tgtEl>
                                          <p:spTgt spid="147469"/>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64"/>
                                        </p:tgtEl>
                                        <p:attrNameLst>
                                          <p:attrName>style.visibility</p:attrName>
                                        </p:attrNameLst>
                                      </p:cBhvr>
                                      <p:to>
                                        <p:strVal val="visible"/>
                                      </p:to>
                                    </p:set>
                                    <p:animEffect transition="in" filter="wipe(left)">
                                      <p:cBhvr>
                                        <p:cTn id="22" dur="500"/>
                                        <p:tgtEl>
                                          <p:spTgt spid="147464"/>
                                        </p:tgtEl>
                                      </p:cBhvr>
                                    </p:animEffect>
                                  </p:childTnLst>
                                  <p:subTnLst>
                                    <p:set>
                                      <p:cBhvr override="childStyle">
                                        <p:cTn dur="1" fill="hold" display="0" masterRel="nextClick" afterEffect="1"/>
                                        <p:tgtEl>
                                          <p:spTgt spid="1474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4" grpId="0" animBg="1"/>
      <p:bldP spid="147468" grpId="0" animBg="1"/>
      <p:bldP spid="147469"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95288" y="125413"/>
            <a:ext cx="8512175" cy="1143000"/>
          </a:xfrm>
        </p:spPr>
        <p:txBody>
          <a:bodyPr/>
          <a:lstStyle/>
          <a:p>
            <a:r>
              <a:rPr lang="zh-CN" altLang="en-US"/>
              <a:t>解互斥问题应遵循的原则</a:t>
            </a:r>
          </a:p>
        </p:txBody>
      </p:sp>
      <p:sp>
        <p:nvSpPr>
          <p:cNvPr id="86019" name="Rectangle 3"/>
          <p:cNvSpPr>
            <a:spLocks noGrp="1" noChangeArrowheads="1"/>
          </p:cNvSpPr>
          <p:nvPr>
            <p:ph type="body" idx="1"/>
          </p:nvPr>
        </p:nvSpPr>
        <p:spPr>
          <a:xfrm>
            <a:off x="381000" y="1600200"/>
            <a:ext cx="8574088" cy="4535488"/>
          </a:xfrm>
        </p:spPr>
        <p:txBody>
          <a:bodyPr/>
          <a:lstStyle/>
          <a:p>
            <a:pPr algn="just">
              <a:lnSpc>
                <a:spcPct val="90000"/>
              </a:lnSpc>
            </a:pPr>
            <a:r>
              <a:rPr lang="zh-CN" altLang="en-US" sz="3600" b="1"/>
              <a:t>空闲让进</a:t>
            </a:r>
            <a:r>
              <a:rPr lang="zh-CN" altLang="en-US" sz="3600"/>
              <a:t>：</a:t>
            </a:r>
            <a:r>
              <a:rPr lang="zh-CN" altLang="en-US" sz="2800"/>
              <a:t>若无进程处于临界区时，应允许一个进程进入临界区。</a:t>
            </a:r>
          </a:p>
          <a:p>
            <a:pPr algn="just">
              <a:lnSpc>
                <a:spcPct val="90000"/>
              </a:lnSpc>
            </a:pPr>
            <a:r>
              <a:rPr lang="zh-CN" altLang="en-US" sz="3600" b="1"/>
              <a:t>忙则等待</a:t>
            </a:r>
            <a:r>
              <a:rPr lang="zh-CN" altLang="en-US" sz="3600"/>
              <a:t>：</a:t>
            </a:r>
            <a:r>
              <a:rPr lang="zh-CN" altLang="en-US" sz="2800"/>
              <a:t>当已有进程进入临界区，其他进程必须等待。</a:t>
            </a:r>
          </a:p>
          <a:p>
            <a:pPr algn="just">
              <a:lnSpc>
                <a:spcPct val="90000"/>
              </a:lnSpc>
            </a:pPr>
            <a:r>
              <a:rPr lang="zh-CN" altLang="en-US" sz="3600" b="1"/>
              <a:t>有限等待</a:t>
            </a:r>
            <a:r>
              <a:rPr lang="zh-CN" altLang="en-US" sz="3600"/>
              <a:t>：</a:t>
            </a:r>
            <a:r>
              <a:rPr lang="zh-CN" altLang="en-US" sz="2800"/>
              <a:t>应保证要求进入临界区的进程在有限时间内进入临界区。</a:t>
            </a:r>
          </a:p>
          <a:p>
            <a:pPr algn="just">
              <a:lnSpc>
                <a:spcPct val="90000"/>
              </a:lnSpc>
            </a:pPr>
            <a:r>
              <a:rPr lang="zh-CN" altLang="en-US" sz="3600" b="1"/>
              <a:t>让权等待</a:t>
            </a:r>
            <a:r>
              <a:rPr lang="zh-CN" altLang="en-US" sz="3600"/>
              <a:t>：</a:t>
            </a:r>
            <a:r>
              <a:rPr lang="zh-CN" altLang="en-US" sz="2800"/>
              <a:t>当进程不能进入自己的临界区时，应释放处理机。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arn(outVertical)">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barn(outVertical)">
                                      <p:cBhvr>
                                        <p:cTn id="12" dur="500"/>
                                        <p:tgtEl>
                                          <p:spTgt spid="86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barn(outVertical)">
                                      <p:cBhvr>
                                        <p:cTn id="17" dur="500"/>
                                        <p:tgtEl>
                                          <p:spTgt spid="86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barn(outVertical)">
                                      <p:cBhvr>
                                        <p:cTn id="22" dur="5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同步</a:t>
            </a:r>
          </a:p>
        </p:txBody>
      </p:sp>
      <p:sp>
        <p:nvSpPr>
          <p:cNvPr id="87043" name="Rectangle 3"/>
          <p:cNvSpPr>
            <a:spLocks noGrp="1" noChangeArrowheads="1"/>
          </p:cNvSpPr>
          <p:nvPr>
            <p:ph type="body" idx="1"/>
          </p:nvPr>
        </p:nvSpPr>
        <p:spPr>
          <a:xfrm>
            <a:off x="541338" y="1531938"/>
            <a:ext cx="7837487" cy="1930400"/>
          </a:xfrm>
        </p:spPr>
        <p:txBody>
          <a:bodyPr/>
          <a:lstStyle/>
          <a:p>
            <a:pPr algn="just">
              <a:lnSpc>
                <a:spcPct val="80000"/>
              </a:lnSpc>
            </a:pPr>
            <a:r>
              <a:rPr lang="zh-CN" altLang="en-US"/>
              <a:t>同步：多个相关进程在执行次序上的协调。</a:t>
            </a:r>
          </a:p>
          <a:p>
            <a:pPr algn="just">
              <a:lnSpc>
                <a:spcPct val="80000"/>
              </a:lnSpc>
            </a:pPr>
            <a:endParaRPr lang="zh-CN" altLang="en-US"/>
          </a:p>
          <a:p>
            <a:pPr algn="just">
              <a:lnSpc>
                <a:spcPct val="80000"/>
              </a:lnSpc>
            </a:pPr>
            <a:r>
              <a:rPr lang="zh-CN" altLang="en-US"/>
              <a:t>同步例：计算进程与打印进程共享一个单缓冲区。</a:t>
            </a:r>
            <a:r>
              <a:rPr lang="zh-CN" altLang="en-US" sz="2800"/>
              <a:t> </a:t>
            </a:r>
          </a:p>
        </p:txBody>
      </p:sp>
      <p:grpSp>
        <p:nvGrpSpPr>
          <p:cNvPr id="87044" name="Group 4"/>
          <p:cNvGrpSpPr>
            <a:grpSpLocks/>
          </p:cNvGrpSpPr>
          <p:nvPr/>
        </p:nvGrpSpPr>
        <p:grpSpPr bwMode="auto">
          <a:xfrm>
            <a:off x="1905000" y="3962400"/>
            <a:ext cx="4800600" cy="685800"/>
            <a:chOff x="0" y="0"/>
            <a:chExt cx="3024" cy="432"/>
          </a:xfrm>
        </p:grpSpPr>
        <p:sp>
          <p:nvSpPr>
            <p:cNvPr id="87045" name="Oval 5"/>
            <p:cNvSpPr>
              <a:spLocks noChangeArrowheads="1"/>
            </p:cNvSpPr>
            <p:nvPr/>
          </p:nvSpPr>
          <p:spPr bwMode="auto">
            <a:xfrm>
              <a:off x="0" y="0"/>
              <a:ext cx="453" cy="408"/>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C</a:t>
              </a:r>
            </a:p>
          </p:txBody>
        </p:sp>
        <p:sp>
          <p:nvSpPr>
            <p:cNvPr id="87046" name="Oval 6"/>
            <p:cNvSpPr>
              <a:spLocks noChangeArrowheads="1"/>
            </p:cNvSpPr>
            <p:nvPr/>
          </p:nvSpPr>
          <p:spPr bwMode="auto">
            <a:xfrm>
              <a:off x="2571" y="24"/>
              <a:ext cx="453" cy="408"/>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p>
          </p:txBody>
        </p:sp>
        <p:sp>
          <p:nvSpPr>
            <p:cNvPr id="87047" name="Line 7"/>
            <p:cNvSpPr>
              <a:spLocks noChangeShapeType="1"/>
            </p:cNvSpPr>
            <p:nvPr/>
          </p:nvSpPr>
          <p:spPr bwMode="auto">
            <a:xfrm>
              <a:off x="462" y="192"/>
              <a:ext cx="594" cy="0"/>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8"/>
            <p:cNvSpPr>
              <a:spLocks noChangeShapeType="1"/>
            </p:cNvSpPr>
            <p:nvPr/>
          </p:nvSpPr>
          <p:spPr bwMode="auto">
            <a:xfrm>
              <a:off x="1977" y="192"/>
              <a:ext cx="594" cy="0"/>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7049" name="Rectangle 9"/>
            <p:cNvSpPr>
              <a:spLocks noChangeArrowheads="1"/>
            </p:cNvSpPr>
            <p:nvPr/>
          </p:nvSpPr>
          <p:spPr bwMode="auto">
            <a:xfrm>
              <a:off x="1056" y="0"/>
              <a:ext cx="912"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400"/>
                <a:t>缓冲区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animEffect transition="in" filter="checkerboard(across)">
                                      <p:cBhvr>
                                        <p:cTn id="7" dur="500"/>
                                        <p:tgtEl>
                                          <p:spTgt spid="8704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7044"/>
                                        </p:tgtEl>
                                        <p:attrNameLst>
                                          <p:attrName>style.visibility</p:attrName>
                                        </p:attrNameLst>
                                      </p:cBhvr>
                                      <p:to>
                                        <p:strVal val="visible"/>
                                      </p:to>
                                    </p:set>
                                    <p:animEffect transition="in" filter="box(in)">
                                      <p:cBhvr>
                                        <p:cTn id="10"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程序的顺序执行</a:t>
            </a:r>
            <a:r>
              <a:rPr lang="en-US" altLang="zh-CN"/>
              <a:t>(</a:t>
            </a:r>
            <a:r>
              <a:rPr lang="zh-CN" altLang="en-US"/>
              <a:t>续</a:t>
            </a:r>
            <a:r>
              <a:rPr lang="en-US" altLang="zh-CN"/>
              <a:t>)</a:t>
            </a:r>
          </a:p>
        </p:txBody>
      </p:sp>
      <p:sp>
        <p:nvSpPr>
          <p:cNvPr id="17411" name="Rectangle 3"/>
          <p:cNvSpPr>
            <a:spLocks noGrp="1" noChangeArrowheads="1"/>
          </p:cNvSpPr>
          <p:nvPr>
            <p:ph type="body" idx="1"/>
          </p:nvPr>
        </p:nvSpPr>
        <p:spPr>
          <a:xfrm>
            <a:off x="468313" y="1484313"/>
            <a:ext cx="8229600" cy="2519362"/>
          </a:xfrm>
        </p:spPr>
        <p:txBody>
          <a:bodyPr/>
          <a:lstStyle/>
          <a:p>
            <a:r>
              <a:rPr lang="zh-CN" altLang="en-US">
                <a:solidFill>
                  <a:srgbClr val="000099"/>
                </a:solidFill>
              </a:rPr>
              <a:t>例如：程序</a:t>
            </a:r>
            <a:r>
              <a:rPr lang="en-US" altLang="zh-CN">
                <a:solidFill>
                  <a:srgbClr val="000099"/>
                </a:solidFill>
              </a:rPr>
              <a:t>1</a:t>
            </a:r>
            <a:r>
              <a:rPr lang="zh-CN" altLang="en-US">
                <a:solidFill>
                  <a:srgbClr val="000099"/>
                </a:solidFill>
              </a:rPr>
              <a:t>、</a:t>
            </a:r>
            <a:r>
              <a:rPr lang="en-US" altLang="zh-CN">
                <a:solidFill>
                  <a:srgbClr val="000099"/>
                </a:solidFill>
              </a:rPr>
              <a:t>2</a:t>
            </a:r>
            <a:r>
              <a:rPr lang="zh-CN" altLang="en-US">
                <a:solidFill>
                  <a:srgbClr val="000099"/>
                </a:solidFill>
              </a:rPr>
              <a:t>、</a:t>
            </a:r>
            <a:r>
              <a:rPr lang="en-US" altLang="zh-CN">
                <a:solidFill>
                  <a:srgbClr val="000099"/>
                </a:solidFill>
              </a:rPr>
              <a:t>3</a:t>
            </a:r>
            <a:r>
              <a:rPr lang="zh-CN" altLang="en-US">
                <a:solidFill>
                  <a:srgbClr val="000099"/>
                </a:solidFill>
              </a:rPr>
              <a:t>顺序执行；每个程序包括输入（</a:t>
            </a:r>
            <a:r>
              <a:rPr lang="en-US" altLang="zh-CN">
                <a:solidFill>
                  <a:srgbClr val="000099"/>
                </a:solidFill>
              </a:rPr>
              <a:t>I</a:t>
            </a:r>
            <a:r>
              <a:rPr lang="zh-CN" altLang="en-US">
                <a:solidFill>
                  <a:srgbClr val="000099"/>
                </a:solidFill>
              </a:rPr>
              <a:t>）、计算（</a:t>
            </a:r>
            <a:r>
              <a:rPr lang="en-US" altLang="zh-CN">
                <a:solidFill>
                  <a:srgbClr val="000099"/>
                </a:solidFill>
              </a:rPr>
              <a:t>C</a:t>
            </a:r>
            <a:r>
              <a:rPr lang="zh-CN" altLang="en-US">
                <a:solidFill>
                  <a:srgbClr val="000099"/>
                </a:solidFill>
              </a:rPr>
              <a:t>）和输出（</a:t>
            </a:r>
            <a:r>
              <a:rPr lang="en-US" altLang="zh-CN">
                <a:solidFill>
                  <a:srgbClr val="000099"/>
                </a:solidFill>
              </a:rPr>
              <a:t>P</a:t>
            </a:r>
            <a:r>
              <a:rPr lang="zh-CN" altLang="en-US">
                <a:solidFill>
                  <a:srgbClr val="000099"/>
                </a:solidFill>
              </a:rPr>
              <a:t>）三个操作，三个操作必须顺序执行。</a:t>
            </a:r>
          </a:p>
        </p:txBody>
      </p:sp>
      <p:grpSp>
        <p:nvGrpSpPr>
          <p:cNvPr id="17412" name="Group 4"/>
          <p:cNvGrpSpPr>
            <a:grpSpLocks/>
          </p:cNvGrpSpPr>
          <p:nvPr/>
        </p:nvGrpSpPr>
        <p:grpSpPr bwMode="auto">
          <a:xfrm>
            <a:off x="838200" y="4235450"/>
            <a:ext cx="7239000" cy="488950"/>
            <a:chOff x="0" y="0"/>
            <a:chExt cx="4560" cy="308"/>
          </a:xfrm>
        </p:grpSpPr>
        <p:sp>
          <p:nvSpPr>
            <p:cNvPr id="17413" name="Oval 5"/>
            <p:cNvSpPr>
              <a:spLocks noChangeAspect="1" noChangeArrowheads="1"/>
            </p:cNvSpPr>
            <p:nvPr/>
          </p:nvSpPr>
          <p:spPr bwMode="auto">
            <a:xfrm>
              <a:off x="528" y="0"/>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C</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17414" name="Oval 6"/>
            <p:cNvSpPr>
              <a:spLocks noChangeAspect="1" noChangeArrowheads="1"/>
            </p:cNvSpPr>
            <p:nvPr/>
          </p:nvSpPr>
          <p:spPr bwMode="auto">
            <a:xfrm>
              <a:off x="1056" y="0"/>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17415" name="Line 7"/>
            <p:cNvSpPr>
              <a:spLocks noChangeShapeType="1"/>
            </p:cNvSpPr>
            <p:nvPr/>
          </p:nvSpPr>
          <p:spPr bwMode="auto">
            <a:xfrm>
              <a:off x="336" y="149"/>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6" name="Line 8"/>
            <p:cNvSpPr>
              <a:spLocks noChangeShapeType="1"/>
            </p:cNvSpPr>
            <p:nvPr/>
          </p:nvSpPr>
          <p:spPr bwMode="auto">
            <a:xfrm>
              <a:off x="864" y="149"/>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7" name="Oval 9"/>
            <p:cNvSpPr>
              <a:spLocks noChangeAspect="1" noChangeArrowheads="1"/>
            </p:cNvSpPr>
            <p:nvPr/>
          </p:nvSpPr>
          <p:spPr bwMode="auto">
            <a:xfrm>
              <a:off x="0" y="0"/>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I</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17418" name="Oval 10"/>
            <p:cNvSpPr>
              <a:spLocks noChangeAspect="1" noChangeArrowheads="1"/>
            </p:cNvSpPr>
            <p:nvPr/>
          </p:nvSpPr>
          <p:spPr bwMode="auto">
            <a:xfrm>
              <a:off x="2112"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C</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17419" name="Oval 11"/>
            <p:cNvSpPr>
              <a:spLocks noChangeAspect="1" noChangeArrowheads="1"/>
            </p:cNvSpPr>
            <p:nvPr/>
          </p:nvSpPr>
          <p:spPr bwMode="auto">
            <a:xfrm>
              <a:off x="2640"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17420" name="Line 12"/>
            <p:cNvSpPr>
              <a:spLocks noChangeShapeType="1"/>
            </p:cNvSpPr>
            <p:nvPr/>
          </p:nvSpPr>
          <p:spPr bwMode="auto">
            <a:xfrm>
              <a:off x="1920" y="154"/>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2448" y="154"/>
              <a:ext cx="176"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2" name="Oval 14"/>
            <p:cNvSpPr>
              <a:spLocks noChangeAspect="1" noChangeArrowheads="1"/>
            </p:cNvSpPr>
            <p:nvPr/>
          </p:nvSpPr>
          <p:spPr bwMode="auto">
            <a:xfrm>
              <a:off x="1584"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I</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17423" name="Oval 15"/>
            <p:cNvSpPr>
              <a:spLocks noChangeAspect="1" noChangeArrowheads="1"/>
            </p:cNvSpPr>
            <p:nvPr/>
          </p:nvSpPr>
          <p:spPr bwMode="auto">
            <a:xfrm>
              <a:off x="3696"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C</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17424" name="Oval 16"/>
            <p:cNvSpPr>
              <a:spLocks noChangeAspect="1" noChangeArrowheads="1"/>
            </p:cNvSpPr>
            <p:nvPr/>
          </p:nvSpPr>
          <p:spPr bwMode="auto">
            <a:xfrm>
              <a:off x="4224"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P</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17425" name="Line 17"/>
            <p:cNvSpPr>
              <a:spLocks noChangeShapeType="1"/>
            </p:cNvSpPr>
            <p:nvPr/>
          </p:nvSpPr>
          <p:spPr bwMode="auto">
            <a:xfrm>
              <a:off x="3504" y="154"/>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6" name="Line 18"/>
            <p:cNvSpPr>
              <a:spLocks noChangeShapeType="1"/>
            </p:cNvSpPr>
            <p:nvPr/>
          </p:nvSpPr>
          <p:spPr bwMode="auto">
            <a:xfrm>
              <a:off x="4032" y="154"/>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7" name="Oval 19"/>
            <p:cNvSpPr>
              <a:spLocks noChangeAspect="1" noChangeArrowheads="1"/>
            </p:cNvSpPr>
            <p:nvPr/>
          </p:nvSpPr>
          <p:spPr bwMode="auto">
            <a:xfrm>
              <a:off x="3168" y="5"/>
              <a:ext cx="336" cy="30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latin typeface="Times New Roman" panose="02020603050405020304" pitchFamily="18" charset="0"/>
                </a:rPr>
                <a:t>I</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17428" name="Line 20"/>
            <p:cNvSpPr>
              <a:spLocks noChangeShapeType="1"/>
            </p:cNvSpPr>
            <p:nvPr/>
          </p:nvSpPr>
          <p:spPr bwMode="auto">
            <a:xfrm>
              <a:off x="1392" y="149"/>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9" name="Line 21"/>
            <p:cNvSpPr>
              <a:spLocks noChangeShapeType="1"/>
            </p:cNvSpPr>
            <p:nvPr/>
          </p:nvSpPr>
          <p:spPr bwMode="auto">
            <a:xfrm>
              <a:off x="2969" y="149"/>
              <a:ext cx="199" cy="1"/>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strips(downRight)">
                                      <p:cBhvr>
                                        <p:cTn id="7" dur="1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互斥与同步</a:t>
            </a:r>
          </a:p>
        </p:txBody>
      </p:sp>
      <p:sp>
        <p:nvSpPr>
          <p:cNvPr id="89091" name="Rectangle 3"/>
          <p:cNvSpPr>
            <a:spLocks noGrp="1" noChangeArrowheads="1"/>
          </p:cNvSpPr>
          <p:nvPr>
            <p:ph type="body" idx="1"/>
          </p:nvPr>
        </p:nvSpPr>
        <p:spPr/>
        <p:txBody>
          <a:bodyPr/>
          <a:lstStyle/>
          <a:p>
            <a:r>
              <a:rPr lang="zh-CN" altLang="en-US" b="1">
                <a:solidFill>
                  <a:srgbClr val="800000"/>
                </a:solidFill>
              </a:rPr>
              <a:t>互斥</a:t>
            </a:r>
            <a:r>
              <a:rPr lang="zh-CN" altLang="en-US"/>
              <a:t>是解决进程间</a:t>
            </a:r>
            <a:r>
              <a:rPr lang="zh-CN" altLang="en-US" b="1">
                <a:solidFill>
                  <a:srgbClr val="800000"/>
                </a:solidFill>
              </a:rPr>
              <a:t>竞争关系</a:t>
            </a:r>
            <a:r>
              <a:rPr lang="zh-CN" altLang="en-US"/>
              <a:t>的手段。</a:t>
            </a:r>
          </a:p>
          <a:p>
            <a:r>
              <a:rPr lang="zh-CN" altLang="en-US" b="1">
                <a:solidFill>
                  <a:srgbClr val="800000"/>
                </a:solidFill>
              </a:rPr>
              <a:t>同步</a:t>
            </a:r>
            <a:r>
              <a:rPr lang="zh-CN" altLang="en-US"/>
              <a:t>是解决进程间</a:t>
            </a:r>
            <a:r>
              <a:rPr lang="zh-CN" altLang="en-US" b="1">
                <a:solidFill>
                  <a:srgbClr val="800000"/>
                </a:solidFill>
              </a:rPr>
              <a:t>协作关系</a:t>
            </a:r>
            <a:r>
              <a:rPr lang="zh-CN" altLang="en-US"/>
              <a:t>的手段。</a:t>
            </a:r>
          </a:p>
          <a:p>
            <a:endParaRPr lang="zh-CN" altLang="en-US"/>
          </a:p>
          <a:p>
            <a:r>
              <a:rPr lang="zh-CN" altLang="en-US"/>
              <a:t>互斥是一种特殊的进程同步，即逐次使用临界资源。</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t>2.3.2 </a:t>
            </a:r>
            <a:r>
              <a:rPr lang="zh-CN" altLang="en-US"/>
              <a:t>信号量机制</a:t>
            </a:r>
          </a:p>
        </p:txBody>
      </p:sp>
      <p:sp>
        <p:nvSpPr>
          <p:cNvPr id="90115" name="Rectangle 3"/>
          <p:cNvSpPr>
            <a:spLocks noGrp="1" noChangeArrowheads="1"/>
          </p:cNvSpPr>
          <p:nvPr>
            <p:ph type="body" idx="1"/>
          </p:nvPr>
        </p:nvSpPr>
        <p:spPr>
          <a:xfrm>
            <a:off x="609600" y="1524000"/>
            <a:ext cx="8116888" cy="4459288"/>
          </a:xfrm>
        </p:spPr>
        <p:txBody>
          <a:bodyPr/>
          <a:lstStyle/>
          <a:p>
            <a:pPr algn="just"/>
            <a:r>
              <a:rPr lang="zh-CN" altLang="en-US"/>
              <a:t>如上所述，在进程并发执行的过程中，进程之间存在协作的关系，如有互斥、同步的关系。</a:t>
            </a:r>
          </a:p>
          <a:p>
            <a:pPr algn="just"/>
            <a:r>
              <a:rPr lang="zh-CN" altLang="en-US"/>
              <a:t>要实现进程间正确的协作，操作系统必须提供实现进程协作的措施和方法，称为同步机制。</a:t>
            </a:r>
          </a:p>
          <a:p>
            <a:pPr algn="just"/>
            <a:r>
              <a:rPr lang="zh-CN" altLang="en-US">
                <a:solidFill>
                  <a:srgbClr val="800000"/>
                </a:solidFill>
              </a:rPr>
              <a:t>信号量</a:t>
            </a:r>
            <a:r>
              <a:rPr lang="zh-CN" altLang="en-US"/>
              <a:t>是一种卓有成效的进程同步机制。</a:t>
            </a:r>
          </a:p>
          <a:p>
            <a:pPr algn="just"/>
            <a:endParaRPr lang="zh-CN" altLang="en-US"/>
          </a:p>
          <a:p>
            <a:pPr algn="just"/>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信号量的类型</a:t>
            </a:r>
          </a:p>
        </p:txBody>
      </p:sp>
      <p:sp>
        <p:nvSpPr>
          <p:cNvPr id="91139" name="Rectangle 3"/>
          <p:cNvSpPr>
            <a:spLocks noGrp="1" noChangeArrowheads="1"/>
          </p:cNvSpPr>
          <p:nvPr>
            <p:ph type="body" idx="1"/>
          </p:nvPr>
        </p:nvSpPr>
        <p:spPr>
          <a:xfrm>
            <a:off x="468313" y="1484313"/>
            <a:ext cx="8229600" cy="2287587"/>
          </a:xfrm>
        </p:spPr>
        <p:txBody>
          <a:bodyPr/>
          <a:lstStyle/>
          <a:p>
            <a:r>
              <a:rPr lang="zh-CN" altLang="en-US"/>
              <a:t>信号量（</a:t>
            </a:r>
            <a:r>
              <a:rPr lang="en-US" altLang="zh-CN" sz="2800"/>
              <a:t>semaphore</a:t>
            </a:r>
            <a:r>
              <a:rPr lang="zh-CN" altLang="en-US" sz="2800"/>
              <a:t>）</a:t>
            </a:r>
            <a:r>
              <a:rPr lang="zh-CN" altLang="en-US"/>
              <a:t>是由荷兰科学家</a:t>
            </a:r>
            <a:r>
              <a:rPr lang="en-US" altLang="zh-CN"/>
              <a:t>Dijkstra</a:t>
            </a:r>
            <a:r>
              <a:rPr lang="zh-CN" altLang="en-US"/>
              <a:t>在</a:t>
            </a:r>
            <a:r>
              <a:rPr lang="en-US" altLang="zh-CN"/>
              <a:t>1965</a:t>
            </a:r>
            <a:r>
              <a:rPr lang="zh-CN" altLang="en-US"/>
              <a:t>年提出的</a:t>
            </a:r>
          </a:p>
        </p:txBody>
      </p:sp>
      <p:sp>
        <p:nvSpPr>
          <p:cNvPr id="91140" name="Rectangle 4"/>
          <p:cNvSpPr>
            <a:spLocks noChangeArrowheads="1"/>
          </p:cNvSpPr>
          <p:nvPr/>
        </p:nvSpPr>
        <p:spPr bwMode="auto">
          <a:xfrm>
            <a:off x="381000" y="3141663"/>
            <a:ext cx="8523288"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3200">
                <a:latin typeface="Times New Roman" panose="02020603050405020304" pitchFamily="18" charset="0"/>
                <a:ea typeface="楷体_GB2312" pitchFamily="1" charset="-122"/>
              </a:rPr>
              <a:t>类型：</a:t>
            </a:r>
          </a:p>
          <a:p>
            <a:pPr lvl="1">
              <a:spcBef>
                <a:spcPct val="20000"/>
              </a:spcBef>
              <a:buClr>
                <a:srgbClr val="CADB25"/>
              </a:buClr>
              <a:buSzPct val="65000"/>
              <a:buFont typeface="Wingdings" panose="05000000000000000000" pitchFamily="2" charset="2"/>
              <a:buChar char="u"/>
            </a:pPr>
            <a:r>
              <a:rPr lang="zh-CN" altLang="zh-CN" sz="2800">
                <a:latin typeface="Times New Roman" panose="02020603050405020304" pitchFamily="18" charset="0"/>
                <a:ea typeface="楷体_GB2312" pitchFamily="1" charset="-122"/>
              </a:rPr>
              <a:t>整型信号量</a:t>
            </a:r>
          </a:p>
          <a:p>
            <a:pPr lvl="1">
              <a:spcBef>
                <a:spcPct val="20000"/>
              </a:spcBef>
              <a:buClr>
                <a:srgbClr val="CADB25"/>
              </a:buClr>
              <a:buSzPct val="65000"/>
              <a:buFont typeface="Wingdings" panose="05000000000000000000" pitchFamily="2" charset="2"/>
              <a:buChar char="u"/>
            </a:pPr>
            <a:r>
              <a:rPr lang="zh-CN" altLang="zh-CN" sz="2800">
                <a:latin typeface="Times New Roman" panose="02020603050405020304" pitchFamily="18" charset="0"/>
                <a:ea typeface="楷体_GB2312" pitchFamily="1" charset="-122"/>
              </a:rPr>
              <a:t>记录型信号量</a:t>
            </a:r>
          </a:p>
          <a:p>
            <a:pPr lvl="1">
              <a:spcBef>
                <a:spcPct val="20000"/>
              </a:spcBef>
              <a:buClr>
                <a:srgbClr val="CADB25"/>
              </a:buClr>
              <a:buSzPct val="65000"/>
              <a:buFont typeface="Wingdings" panose="05000000000000000000" pitchFamily="2" charset="2"/>
              <a:buChar char="u"/>
            </a:pPr>
            <a:r>
              <a:rPr lang="zh-CN" altLang="zh-CN" sz="2800">
                <a:latin typeface="Times New Roman" panose="02020603050405020304" pitchFamily="18" charset="0"/>
                <a:ea typeface="楷体_GB2312" pitchFamily="1" charset="-122"/>
              </a:rPr>
              <a:t>AND型信号量</a:t>
            </a:r>
          </a:p>
          <a:p>
            <a:pPr lvl="1">
              <a:spcBef>
                <a:spcPct val="20000"/>
              </a:spcBef>
              <a:buClr>
                <a:srgbClr val="CADB25"/>
              </a:buClr>
              <a:buSzPct val="65000"/>
              <a:buFont typeface="Wingdings" panose="05000000000000000000" pitchFamily="2" charset="2"/>
              <a:buChar char="u"/>
            </a:pPr>
            <a:r>
              <a:rPr lang="zh-CN" altLang="zh-CN" sz="2800">
                <a:latin typeface="Times New Roman" panose="02020603050405020304" pitchFamily="18" charset="0"/>
                <a:ea typeface="楷体_GB2312" pitchFamily="1" charset="-122"/>
              </a:rPr>
              <a:t>信号量集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linds(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t>1. </a:t>
            </a:r>
            <a:r>
              <a:rPr lang="zh-CN" altLang="en-US"/>
              <a:t>整型信号量</a:t>
            </a:r>
          </a:p>
        </p:txBody>
      </p:sp>
      <p:sp>
        <p:nvSpPr>
          <p:cNvPr id="92163" name="Rectangle 3"/>
          <p:cNvSpPr>
            <a:spLocks noGrp="1" noChangeArrowheads="1"/>
          </p:cNvSpPr>
          <p:nvPr>
            <p:ph type="body" idx="1"/>
          </p:nvPr>
        </p:nvSpPr>
        <p:spPr/>
        <p:txBody>
          <a:bodyPr/>
          <a:lstStyle/>
          <a:p>
            <a:r>
              <a:rPr lang="zh-CN" altLang="en-US"/>
              <a:t>最初</a:t>
            </a:r>
            <a:r>
              <a:rPr lang="en-US" altLang="zh-CN"/>
              <a:t>Dijkstra</a:t>
            </a:r>
            <a:r>
              <a:rPr lang="zh-CN" altLang="en-US"/>
              <a:t>把整型信号量定义为一个用于表示资源数目的整型量</a:t>
            </a:r>
            <a:r>
              <a:rPr lang="en-US" altLang="zh-CN"/>
              <a:t>S</a:t>
            </a:r>
            <a:r>
              <a:rPr lang="zh-CN" altLang="en-US"/>
              <a:t>，它与一般整型量不同，除初始化外，仅能通过两个标准的原子操作</a:t>
            </a:r>
            <a:r>
              <a:rPr lang="en-US" altLang="zh-CN"/>
              <a:t>wait(S)</a:t>
            </a:r>
            <a:r>
              <a:rPr lang="zh-CN" altLang="en-US"/>
              <a:t>和</a:t>
            </a:r>
            <a:r>
              <a:rPr lang="en-US" altLang="zh-CN"/>
              <a:t>signal(S)</a:t>
            </a:r>
            <a:r>
              <a:rPr lang="zh-CN" altLang="en-US"/>
              <a:t>来访问。</a:t>
            </a:r>
          </a:p>
          <a:p>
            <a:r>
              <a:rPr lang="en-US" altLang="zh-CN"/>
              <a:t>Wait(S)</a:t>
            </a:r>
            <a:r>
              <a:rPr lang="zh-CN" altLang="en-US"/>
              <a:t>和</a:t>
            </a:r>
            <a:r>
              <a:rPr lang="en-US" altLang="zh-CN"/>
              <a:t>signal(S)</a:t>
            </a:r>
            <a:r>
              <a:rPr lang="zh-CN" altLang="en-US"/>
              <a:t>操作可描述为：</a:t>
            </a:r>
          </a:p>
          <a:p>
            <a:pPr>
              <a:buFont typeface="Wingdings 3" panose="05040102010807070707" pitchFamily="18" charset="2"/>
              <a:buNone/>
            </a:pPr>
            <a:r>
              <a:rPr lang="zh-CN" altLang="en-US"/>
              <a:t>　</a:t>
            </a:r>
            <a:r>
              <a:rPr lang="zh-CN" altLang="en-US" sz="2800">
                <a:solidFill>
                  <a:srgbClr val="000099"/>
                </a:solidFill>
              </a:rPr>
              <a:t>　</a:t>
            </a:r>
            <a:r>
              <a:rPr lang="en-US" altLang="zh-CN" sz="2800">
                <a:solidFill>
                  <a:srgbClr val="000099"/>
                </a:solidFill>
              </a:rPr>
              <a:t>wait(S)</a:t>
            </a:r>
            <a:r>
              <a:rPr lang="zh-CN" altLang="en-US" sz="2800">
                <a:solidFill>
                  <a:srgbClr val="000099"/>
                </a:solidFill>
              </a:rPr>
              <a:t>：   </a:t>
            </a:r>
            <a:r>
              <a:rPr lang="en-US" altLang="zh-CN" sz="2800">
                <a:solidFill>
                  <a:srgbClr val="000099"/>
                </a:solidFill>
              </a:rPr>
              <a:t>while 	S&lt;=0 do no-op</a:t>
            </a:r>
            <a:r>
              <a:rPr lang="zh-CN" altLang="en-US" sz="2800">
                <a:solidFill>
                  <a:srgbClr val="000099"/>
                </a:solidFill>
              </a:rPr>
              <a:t>；</a:t>
            </a:r>
          </a:p>
          <a:p>
            <a:pPr>
              <a:buFont typeface="Wingdings 3" panose="05040102010807070707" pitchFamily="18" charset="2"/>
              <a:buNone/>
            </a:pPr>
            <a:r>
              <a:rPr lang="zh-CN" altLang="en-US" sz="2800">
                <a:solidFill>
                  <a:srgbClr val="000099"/>
                </a:solidFill>
              </a:rPr>
              <a:t>　　　　　　　 </a:t>
            </a:r>
            <a:r>
              <a:rPr lang="en-US" altLang="zh-CN" sz="2800">
                <a:solidFill>
                  <a:srgbClr val="000099"/>
                </a:solidFill>
              </a:rPr>
              <a:t>S:=S-1</a:t>
            </a:r>
            <a:r>
              <a:rPr lang="zh-CN" altLang="en-US" sz="2800">
                <a:solidFill>
                  <a:srgbClr val="000099"/>
                </a:solidFill>
              </a:rPr>
              <a:t>；</a:t>
            </a:r>
          </a:p>
          <a:p>
            <a:pPr>
              <a:buFont typeface="Wingdings 3" panose="05040102010807070707" pitchFamily="18" charset="2"/>
              <a:buNone/>
            </a:pPr>
            <a:r>
              <a:rPr lang="zh-CN" altLang="en-US" sz="2800">
                <a:solidFill>
                  <a:srgbClr val="000099"/>
                </a:solidFill>
              </a:rPr>
              <a:t>　　</a:t>
            </a:r>
            <a:r>
              <a:rPr lang="en-US" altLang="zh-CN" sz="2800">
                <a:solidFill>
                  <a:srgbClr val="000099"/>
                </a:solidFill>
              </a:rPr>
              <a:t>signal(S)</a:t>
            </a:r>
            <a:r>
              <a:rPr lang="zh-CN" altLang="en-US" sz="2800">
                <a:solidFill>
                  <a:srgbClr val="000099"/>
                </a:solidFill>
              </a:rPr>
              <a:t>： </a:t>
            </a:r>
            <a:r>
              <a:rPr lang="en-US" altLang="zh-CN" sz="2800">
                <a:solidFill>
                  <a:srgbClr val="000099"/>
                </a:solidFill>
              </a:rPr>
              <a:t>S:=S+1</a:t>
            </a:r>
            <a:r>
              <a:rPr lang="zh-CN" altLang="en-US" sz="2800">
                <a:solidFill>
                  <a:srgbClr val="000099"/>
                </a:solidFill>
              </a:rPr>
              <a:t>；</a:t>
            </a:r>
            <a:r>
              <a:rPr lang="zh-CN" altLang="en-US" sz="2800">
                <a:solidFill>
                  <a:schemeClr val="tx2"/>
                </a:solidFill>
              </a:rPr>
              <a:t> </a:t>
            </a:r>
          </a:p>
          <a:p>
            <a:endParaRPr lang="zh-CN" altLang="en-US" sz="2800">
              <a:solidFill>
                <a:schemeClr val="tx2"/>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整型信号量（续）</a:t>
            </a:r>
          </a:p>
        </p:txBody>
      </p:sp>
      <p:sp>
        <p:nvSpPr>
          <p:cNvPr id="94211" name="Rectangle 3"/>
          <p:cNvSpPr>
            <a:spLocks noGrp="1" noChangeArrowheads="1"/>
          </p:cNvSpPr>
          <p:nvPr>
            <p:ph type="body" idx="1"/>
          </p:nvPr>
        </p:nvSpPr>
        <p:spPr/>
        <p:txBody>
          <a:bodyPr/>
          <a:lstStyle/>
          <a:p>
            <a:r>
              <a:rPr lang="en-US" altLang="zh-CN"/>
              <a:t>Wait</a:t>
            </a:r>
            <a:r>
              <a:rPr lang="zh-CN" altLang="en-US"/>
              <a:t>操作意味着申请一个资源，</a:t>
            </a:r>
            <a:r>
              <a:rPr lang="en-US" altLang="zh-CN"/>
              <a:t>signal</a:t>
            </a:r>
            <a:r>
              <a:rPr lang="zh-CN" altLang="en-US"/>
              <a:t>操作意味着释放一个资源。</a:t>
            </a:r>
          </a:p>
          <a:p>
            <a:r>
              <a:rPr lang="en-US" altLang="zh-CN"/>
              <a:t>Wait</a:t>
            </a:r>
            <a:r>
              <a:rPr lang="zh-CN" altLang="en-US"/>
              <a:t>和</a:t>
            </a:r>
            <a:r>
              <a:rPr lang="en-US" altLang="zh-CN"/>
              <a:t>signal</a:t>
            </a:r>
            <a:r>
              <a:rPr lang="zh-CN" altLang="en-US"/>
              <a:t>操作也常被称为</a:t>
            </a:r>
            <a:r>
              <a:rPr lang="en-US" altLang="zh-CN" b="1">
                <a:solidFill>
                  <a:schemeClr val="accent2"/>
                </a:solidFill>
              </a:rPr>
              <a:t>P</a:t>
            </a:r>
            <a:r>
              <a:rPr lang="zh-CN" altLang="en-US" b="1">
                <a:solidFill>
                  <a:schemeClr val="accent2"/>
                </a:solidFill>
              </a:rPr>
              <a:t>操作和</a:t>
            </a:r>
            <a:r>
              <a:rPr lang="en-US" altLang="zh-CN" b="1">
                <a:solidFill>
                  <a:schemeClr val="accent2"/>
                </a:solidFill>
              </a:rPr>
              <a:t>V</a:t>
            </a:r>
            <a:r>
              <a:rPr lang="zh-CN" altLang="en-US" b="1">
                <a:solidFill>
                  <a:schemeClr val="accent2"/>
                </a:solidFill>
              </a:rPr>
              <a:t>操作</a:t>
            </a:r>
            <a:r>
              <a:rPr lang="zh-CN" altLang="en-US"/>
              <a:t>。</a:t>
            </a:r>
            <a:r>
              <a:rPr lang="en-US" altLang="zh-CN"/>
              <a:t>P</a:t>
            </a:r>
            <a:r>
              <a:rPr lang="zh-CN" altLang="en-US"/>
              <a:t>、</a:t>
            </a:r>
            <a:r>
              <a:rPr lang="en-US" altLang="zh-CN"/>
              <a:t>V</a:t>
            </a:r>
            <a:r>
              <a:rPr lang="zh-CN" altLang="en-US"/>
              <a:t>分别代表荷兰语的测试（</a:t>
            </a:r>
            <a:r>
              <a:rPr lang="en-US" altLang="zh-CN" sz="2800"/>
              <a:t>Proberen</a:t>
            </a:r>
            <a:r>
              <a:rPr lang="zh-CN" altLang="en-US"/>
              <a:t>）和增量（</a:t>
            </a:r>
            <a:r>
              <a:rPr lang="en-US" altLang="zh-CN" sz="2800"/>
              <a:t>Verhogen</a:t>
            </a:r>
            <a:r>
              <a:rPr lang="zh-CN" altLang="en-US"/>
              <a:t>）</a:t>
            </a:r>
          </a:p>
          <a:p>
            <a:r>
              <a:rPr lang="zh-CN" altLang="en-US"/>
              <a:t>缺点： </a:t>
            </a:r>
            <a:r>
              <a:rPr lang="en-US" altLang="zh-CN"/>
              <a:t>wait</a:t>
            </a:r>
            <a:r>
              <a:rPr lang="zh-CN" altLang="en-US"/>
              <a:t>操作中只要是信号量</a:t>
            </a:r>
            <a:r>
              <a:rPr lang="en-US" altLang="zh-CN"/>
              <a:t>S≤0</a:t>
            </a:r>
            <a:r>
              <a:rPr lang="zh-CN" altLang="en-US"/>
              <a:t>，就会不断地测试。因此，该机制并未遵循</a:t>
            </a:r>
            <a:r>
              <a:rPr lang="zh-CN" altLang="en-US">
                <a:latin typeface="宋体" panose="02010600030101010101" pitchFamily="2" charset="-122"/>
              </a:rPr>
              <a:t>“</a:t>
            </a:r>
            <a:r>
              <a:rPr lang="zh-CN" altLang="en-US"/>
              <a:t>让权等待</a:t>
            </a:r>
            <a:r>
              <a:rPr lang="zh-CN" altLang="en-US">
                <a:latin typeface="宋体" panose="02010600030101010101" pitchFamily="2" charset="-122"/>
              </a:rPr>
              <a:t>”</a:t>
            </a:r>
            <a:r>
              <a:rPr lang="zh-CN" altLang="en-US"/>
              <a:t>的准则，而是使进程处于</a:t>
            </a:r>
            <a:r>
              <a:rPr lang="zh-CN" altLang="en-US">
                <a:latin typeface="宋体" panose="02010600030101010101" pitchFamily="2" charset="-122"/>
              </a:rPr>
              <a:t>“</a:t>
            </a:r>
            <a:r>
              <a:rPr lang="zh-CN" altLang="en-US"/>
              <a:t>忙等</a:t>
            </a:r>
            <a:r>
              <a:rPr lang="zh-CN" altLang="en-US">
                <a:latin typeface="宋体" panose="02010600030101010101" pitchFamily="2" charset="-122"/>
              </a:rPr>
              <a:t>”</a:t>
            </a:r>
            <a:r>
              <a:rPr lang="zh-CN" altLang="en-US"/>
              <a:t>的状态。</a:t>
            </a:r>
          </a:p>
          <a:p>
            <a:endParaRPr lang="zh-CN" altLang="en-US"/>
          </a:p>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t>2. </a:t>
            </a:r>
            <a:r>
              <a:rPr lang="zh-CN" altLang="en-US"/>
              <a:t>记录型信号量</a:t>
            </a:r>
          </a:p>
        </p:txBody>
      </p:sp>
      <p:sp>
        <p:nvSpPr>
          <p:cNvPr id="95235" name="Rectangle 3"/>
          <p:cNvSpPr>
            <a:spLocks noGrp="1" noChangeArrowheads="1"/>
          </p:cNvSpPr>
          <p:nvPr>
            <p:ph type="body" idx="1"/>
          </p:nvPr>
        </p:nvSpPr>
        <p:spPr/>
        <p:txBody>
          <a:bodyPr/>
          <a:lstStyle/>
          <a:p>
            <a:r>
              <a:rPr lang="zh-CN" altLang="en-US"/>
              <a:t>记录型信号量机制则是一种不存在</a:t>
            </a:r>
            <a:r>
              <a:rPr lang="zh-CN" altLang="en-US">
                <a:latin typeface="宋体" panose="02010600030101010101" pitchFamily="2" charset="-122"/>
              </a:rPr>
              <a:t>“</a:t>
            </a:r>
            <a:r>
              <a:rPr lang="zh-CN" altLang="en-US"/>
              <a:t>忙等</a:t>
            </a:r>
            <a:r>
              <a:rPr lang="zh-CN" altLang="en-US">
                <a:latin typeface="宋体" panose="02010600030101010101" pitchFamily="2" charset="-122"/>
              </a:rPr>
              <a:t>”</a:t>
            </a:r>
            <a:r>
              <a:rPr lang="zh-CN" altLang="en-US"/>
              <a:t>现象的进程同步机制。</a:t>
            </a:r>
          </a:p>
          <a:p>
            <a:r>
              <a:rPr lang="zh-CN" altLang="en-US"/>
              <a:t>但在采取了</a:t>
            </a:r>
            <a:r>
              <a:rPr lang="zh-CN" altLang="en-US">
                <a:latin typeface="宋体" panose="02010600030101010101" pitchFamily="2" charset="-122"/>
              </a:rPr>
              <a:t>“</a:t>
            </a:r>
            <a:r>
              <a:rPr lang="zh-CN" altLang="en-US"/>
              <a:t>让权等待</a:t>
            </a:r>
            <a:r>
              <a:rPr lang="zh-CN" altLang="en-US">
                <a:latin typeface="宋体" panose="02010600030101010101" pitchFamily="2" charset="-122"/>
              </a:rPr>
              <a:t>”</a:t>
            </a:r>
            <a:r>
              <a:rPr lang="zh-CN" altLang="en-US"/>
              <a:t>的策略后，又会出现多个进程等待访问同一临界资源的情况。为此，在信号量机制中，除了需要一个用于代表资源数目的整型变量</a:t>
            </a:r>
            <a:r>
              <a:rPr lang="en-US" altLang="zh-CN"/>
              <a:t>value</a:t>
            </a:r>
            <a:r>
              <a:rPr lang="zh-CN" altLang="en-US"/>
              <a:t>外，还应增加一个进程链表指针</a:t>
            </a:r>
            <a:r>
              <a:rPr lang="en-US" altLang="zh-CN"/>
              <a:t>L</a:t>
            </a:r>
            <a:r>
              <a:rPr lang="zh-CN" altLang="en-US"/>
              <a:t>，用于链接上述的所有等待进程。</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记录型信号量（续）</a:t>
            </a:r>
          </a:p>
        </p:txBody>
      </p:sp>
      <p:sp>
        <p:nvSpPr>
          <p:cNvPr id="96259" name="Rectangle 3"/>
          <p:cNvSpPr>
            <a:spLocks noGrp="1" noChangeArrowheads="1"/>
          </p:cNvSpPr>
          <p:nvPr>
            <p:ph type="body" idx="1"/>
          </p:nvPr>
        </p:nvSpPr>
        <p:spPr>
          <a:xfrm>
            <a:off x="457200" y="1447800"/>
            <a:ext cx="8116888" cy="2057400"/>
          </a:xfrm>
        </p:spPr>
        <p:txBody>
          <a:bodyPr/>
          <a:lstStyle/>
          <a:p>
            <a:pPr algn="just"/>
            <a:r>
              <a:rPr lang="zh-CN" altLang="en-US" b="1"/>
              <a:t>记录型信号量</a:t>
            </a:r>
            <a:r>
              <a:rPr lang="zh-CN" altLang="en-US" sz="2800"/>
              <a:t>是一个记录型数据结构，包含</a:t>
            </a:r>
            <a:r>
              <a:rPr lang="zh-CN" altLang="en-US" sz="2800">
                <a:solidFill>
                  <a:srgbClr val="800000"/>
                </a:solidFill>
              </a:rPr>
              <a:t>信号量值</a:t>
            </a:r>
            <a:r>
              <a:rPr lang="zh-CN" altLang="en-US" sz="2800"/>
              <a:t>和一个</a:t>
            </a:r>
            <a:r>
              <a:rPr lang="zh-CN" altLang="en-US" sz="2800">
                <a:solidFill>
                  <a:srgbClr val="800000"/>
                </a:solidFill>
              </a:rPr>
              <a:t>等待队列</a:t>
            </a:r>
            <a:r>
              <a:rPr lang="zh-CN" altLang="en-US" sz="2800"/>
              <a:t>，其中信号量值是一个具有非负初值的整型变量，等待队列是一个初始状态为空的队列。</a:t>
            </a:r>
          </a:p>
        </p:txBody>
      </p:sp>
      <p:sp>
        <p:nvSpPr>
          <p:cNvPr id="96260" name="Rectangle 4"/>
          <p:cNvSpPr>
            <a:spLocks noChangeArrowheads="1"/>
          </p:cNvSpPr>
          <p:nvPr/>
        </p:nvSpPr>
        <p:spPr bwMode="auto">
          <a:xfrm>
            <a:off x="457200" y="3429000"/>
            <a:ext cx="811688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信号量定义 </a:t>
            </a:r>
            <a:r>
              <a:rPr lang="zh-CN" altLang="zh-CN">
                <a:latin typeface="Tahoma" panose="020B0604030504040204" pitchFamily="34" charset="0"/>
                <a:ea typeface="楷体_GB2312" pitchFamily="1" charset="-122"/>
              </a:rPr>
              <a:t> type semaphore=record</a:t>
            </a:r>
          </a:p>
          <a:p>
            <a:pPr algn="just">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value: integer；     </a:t>
            </a:r>
            <a:r>
              <a:rPr lang="zh-CN" altLang="zh-CN">
                <a:solidFill>
                  <a:srgbClr val="008000"/>
                </a:solidFill>
                <a:latin typeface="Tahoma" panose="020B0604030504040204" pitchFamily="34" charset="0"/>
                <a:ea typeface="楷体_GB2312" pitchFamily="1" charset="-122"/>
              </a:rPr>
              <a:t>//信号量值</a:t>
            </a:r>
            <a:endParaRPr lang="zh-CN" altLang="zh-CN">
              <a:latin typeface="Tahoma" panose="020B0604030504040204" pitchFamily="34" charset="0"/>
              <a:ea typeface="楷体_GB2312" pitchFamily="1" charset="-122"/>
            </a:endParaRPr>
          </a:p>
          <a:p>
            <a:pPr algn="just">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L: list of process； </a:t>
            </a:r>
            <a:r>
              <a:rPr lang="zh-CN" altLang="zh-CN">
                <a:solidFill>
                  <a:srgbClr val="008000"/>
                </a:solidFill>
                <a:latin typeface="Tahoma" panose="020B0604030504040204" pitchFamily="34" charset="0"/>
                <a:ea typeface="楷体_GB2312" pitchFamily="1" charset="-122"/>
              </a:rPr>
              <a:t>//等待队列</a:t>
            </a:r>
            <a:endParaRPr lang="zh-CN" altLang="zh-CN">
              <a:latin typeface="Tahoma" panose="020B0604030504040204" pitchFamily="34" charset="0"/>
              <a:ea typeface="楷体_GB2312" pitchFamily="1" charset="-122"/>
            </a:endParaRPr>
          </a:p>
          <a:p>
            <a:pPr algn="just">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end </a:t>
            </a:r>
          </a:p>
        </p:txBody>
      </p:sp>
      <p:sp>
        <p:nvSpPr>
          <p:cNvPr id="96261" name="Rectangle 5"/>
          <p:cNvSpPr>
            <a:spLocks noChangeArrowheads="1"/>
          </p:cNvSpPr>
          <p:nvPr/>
        </p:nvSpPr>
        <p:spPr bwMode="auto">
          <a:xfrm>
            <a:off x="468313" y="5445125"/>
            <a:ext cx="811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信号量说明 </a:t>
            </a:r>
            <a:r>
              <a:rPr lang="zh-CN" altLang="zh-CN">
                <a:latin typeface="Tahoma" panose="020B0604030504040204" pitchFamily="34" charset="0"/>
                <a:ea typeface="楷体_GB2312" pitchFamily="1" charset="-122"/>
              </a:rPr>
              <a:t>var </a:t>
            </a:r>
            <a:r>
              <a:rPr lang="zh-CN" altLang="zh-CN">
                <a:solidFill>
                  <a:schemeClr val="hlink"/>
                </a:solidFill>
                <a:latin typeface="Tahoma" panose="020B0604030504040204" pitchFamily="34" charset="0"/>
                <a:ea typeface="楷体_GB2312" pitchFamily="1" charset="-122"/>
              </a:rPr>
              <a:t>S</a:t>
            </a:r>
            <a:r>
              <a:rPr lang="zh-CN" altLang="zh-CN">
                <a:latin typeface="Tahoma" panose="020B0604030504040204" pitchFamily="34" charset="0"/>
                <a:ea typeface="楷体_GB2312" pitchFamily="1" charset="-122"/>
              </a:rPr>
              <a:t>: semaphore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vertical)">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vertical)">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t>wait</a:t>
            </a:r>
            <a:r>
              <a:rPr lang="zh-CN" altLang="en-US"/>
              <a:t>操作</a:t>
            </a:r>
          </a:p>
        </p:txBody>
      </p:sp>
      <p:sp>
        <p:nvSpPr>
          <p:cNvPr id="97283" name="Rectangle 3"/>
          <p:cNvSpPr>
            <a:spLocks noGrp="1" noChangeArrowheads="1"/>
          </p:cNvSpPr>
          <p:nvPr>
            <p:ph type="body" idx="1"/>
          </p:nvPr>
        </p:nvSpPr>
        <p:spPr>
          <a:xfrm>
            <a:off x="381000" y="1524000"/>
            <a:ext cx="8574088" cy="5105400"/>
          </a:xfrm>
        </p:spPr>
        <p:txBody>
          <a:bodyPr/>
          <a:lstStyle/>
          <a:p>
            <a:pPr algn="just"/>
            <a:r>
              <a:rPr lang="zh-CN" altLang="en-US" sz="2800"/>
              <a:t>设</a:t>
            </a:r>
            <a:r>
              <a:rPr lang="en-US" altLang="zh-CN" sz="2800"/>
              <a:t>S</a:t>
            </a:r>
            <a:r>
              <a:rPr lang="zh-CN" altLang="en-US" sz="2800"/>
              <a:t>为一个信号量</a:t>
            </a:r>
          </a:p>
          <a:p>
            <a:pPr lvl="1" algn="just">
              <a:buFont typeface="Verdana" panose="020B0604030504040204" pitchFamily="34" charset="0"/>
              <a:buNone/>
            </a:pPr>
            <a:r>
              <a:rPr lang="en-US" altLang="zh-CN"/>
              <a:t>procedure wait(S)</a:t>
            </a:r>
          </a:p>
          <a:p>
            <a:pPr lvl="1" algn="just">
              <a:buFont typeface="Verdana" panose="020B0604030504040204" pitchFamily="34" charset="0"/>
              <a:buNone/>
            </a:pPr>
            <a:r>
              <a:rPr lang="zh-CN" altLang="en-US"/>
              <a:t>　　</a:t>
            </a:r>
            <a:r>
              <a:rPr lang="en-US" altLang="zh-CN"/>
              <a:t>var S</a:t>
            </a:r>
            <a:r>
              <a:rPr lang="zh-CN" altLang="en-US"/>
              <a:t>：</a:t>
            </a:r>
            <a:r>
              <a:rPr lang="en-US" altLang="zh-CN"/>
              <a:t>semaphore</a:t>
            </a:r>
            <a:r>
              <a:rPr lang="zh-CN" altLang="en-US"/>
              <a:t>；</a:t>
            </a:r>
          </a:p>
          <a:p>
            <a:pPr lvl="1" algn="just">
              <a:buFont typeface="Verdana" panose="020B0604030504040204" pitchFamily="34" charset="0"/>
              <a:buNone/>
            </a:pPr>
            <a:r>
              <a:rPr lang="zh-CN" altLang="en-US"/>
              <a:t>　　</a:t>
            </a:r>
            <a:r>
              <a:rPr lang="en-US" altLang="zh-CN"/>
              <a:t>begin</a:t>
            </a:r>
          </a:p>
          <a:p>
            <a:pPr lvl="1" algn="just">
              <a:buFont typeface="Verdana" panose="020B0604030504040204" pitchFamily="34" charset="0"/>
              <a:buNone/>
            </a:pPr>
            <a:r>
              <a:rPr lang="zh-CN" altLang="en-US"/>
              <a:t>　　　</a:t>
            </a:r>
            <a:r>
              <a:rPr lang="en-US" altLang="zh-CN"/>
              <a:t>S.value:=S.value-1</a:t>
            </a:r>
            <a:r>
              <a:rPr lang="zh-CN" altLang="en-US"/>
              <a:t>；</a:t>
            </a:r>
            <a:r>
              <a:rPr lang="zh-CN" altLang="en-US">
                <a:solidFill>
                  <a:schemeClr val="tx2"/>
                </a:solidFill>
              </a:rPr>
              <a:t> </a:t>
            </a:r>
            <a:r>
              <a:rPr lang="en-US" altLang="zh-CN" sz="2400">
                <a:solidFill>
                  <a:srgbClr val="008000"/>
                </a:solidFill>
              </a:rPr>
              <a:t>//</a:t>
            </a:r>
            <a:r>
              <a:rPr lang="zh-CN" altLang="en-US" sz="2400">
                <a:solidFill>
                  <a:srgbClr val="008000"/>
                </a:solidFill>
              </a:rPr>
              <a:t>表示申请一个资源</a:t>
            </a:r>
            <a:endParaRPr lang="zh-CN" altLang="en-US" sz="2400">
              <a:solidFill>
                <a:schemeClr val="tx2"/>
              </a:solidFill>
            </a:endParaRPr>
          </a:p>
          <a:p>
            <a:pPr lvl="1" algn="just">
              <a:buFont typeface="Verdana" panose="020B0604030504040204" pitchFamily="34" charset="0"/>
              <a:buNone/>
            </a:pPr>
            <a:r>
              <a:rPr lang="zh-CN" altLang="en-US">
                <a:solidFill>
                  <a:schemeClr val="tx2"/>
                </a:solidFill>
              </a:rPr>
              <a:t>　　　</a:t>
            </a:r>
            <a:r>
              <a:rPr lang="en-US" altLang="zh-CN"/>
              <a:t>if S.value&lt;0 then block(S.L)</a:t>
            </a:r>
            <a:r>
              <a:rPr lang="zh-CN" altLang="en-US"/>
              <a:t>；</a:t>
            </a:r>
            <a:r>
              <a:rPr lang="en-US" altLang="zh-CN" sz="2400">
                <a:solidFill>
                  <a:srgbClr val="008000"/>
                </a:solidFill>
              </a:rPr>
              <a:t>//</a:t>
            </a:r>
            <a:r>
              <a:rPr lang="zh-CN" altLang="en-US" sz="2400">
                <a:solidFill>
                  <a:srgbClr val="008000"/>
                </a:solidFill>
              </a:rPr>
              <a:t>没有空闲资源</a:t>
            </a:r>
          </a:p>
          <a:p>
            <a:pPr lvl="1" algn="just">
              <a:buFont typeface="Verdana" panose="020B0604030504040204" pitchFamily="34" charset="0"/>
              <a:buNone/>
            </a:pPr>
            <a:r>
              <a:rPr lang="zh-CN" altLang="en-US">
                <a:solidFill>
                  <a:schemeClr val="tx2"/>
                </a:solidFill>
              </a:rPr>
              <a:t>　　</a:t>
            </a:r>
            <a:r>
              <a:rPr lang="en-US" altLang="zh-CN"/>
              <a:t>end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a:t>signal</a:t>
            </a:r>
            <a:r>
              <a:rPr lang="zh-CN" altLang="en-US"/>
              <a:t>操作</a:t>
            </a:r>
          </a:p>
        </p:txBody>
      </p:sp>
      <p:sp>
        <p:nvSpPr>
          <p:cNvPr id="98307" name="Rectangle 3"/>
          <p:cNvSpPr>
            <a:spLocks noGrp="1" noChangeArrowheads="1"/>
          </p:cNvSpPr>
          <p:nvPr>
            <p:ph type="body" idx="1"/>
          </p:nvPr>
        </p:nvSpPr>
        <p:spPr>
          <a:xfrm>
            <a:off x="533400" y="1524000"/>
            <a:ext cx="8421688" cy="4495800"/>
          </a:xfrm>
        </p:spPr>
        <p:txBody>
          <a:bodyPr/>
          <a:lstStyle/>
          <a:p>
            <a:pPr algn="just">
              <a:lnSpc>
                <a:spcPct val="90000"/>
              </a:lnSpc>
              <a:buFont typeface="Wingdings 3" panose="05040102010807070707" pitchFamily="18" charset="2"/>
              <a:buNone/>
            </a:pPr>
            <a:r>
              <a:rPr lang="en-US" altLang="zh-CN" sz="2800"/>
              <a:t>procedure signal(S)</a:t>
            </a:r>
          </a:p>
          <a:p>
            <a:pPr algn="just">
              <a:lnSpc>
                <a:spcPct val="90000"/>
              </a:lnSpc>
              <a:buFont typeface="Wingdings 3" panose="05040102010807070707" pitchFamily="18" charset="2"/>
              <a:buNone/>
            </a:pPr>
            <a:r>
              <a:rPr lang="zh-CN" altLang="en-US" sz="2800"/>
              <a:t>　　</a:t>
            </a:r>
            <a:r>
              <a:rPr lang="en-US" altLang="zh-CN" sz="2800"/>
              <a:t>var S: semaphore</a:t>
            </a:r>
            <a:r>
              <a:rPr lang="zh-CN" altLang="en-US" sz="2800"/>
              <a:t>；</a:t>
            </a:r>
          </a:p>
          <a:p>
            <a:pPr algn="just">
              <a:lnSpc>
                <a:spcPct val="90000"/>
              </a:lnSpc>
              <a:buFont typeface="Wingdings 3" panose="05040102010807070707" pitchFamily="18" charset="2"/>
              <a:buNone/>
            </a:pPr>
            <a:r>
              <a:rPr lang="zh-CN" altLang="en-US" sz="2800"/>
              <a:t>　　</a:t>
            </a:r>
            <a:r>
              <a:rPr lang="en-US" altLang="zh-CN" sz="2800"/>
              <a:t>begin</a:t>
            </a:r>
          </a:p>
          <a:p>
            <a:pPr algn="just">
              <a:lnSpc>
                <a:spcPct val="90000"/>
              </a:lnSpc>
              <a:buFont typeface="Wingdings 3" panose="05040102010807070707" pitchFamily="18" charset="2"/>
              <a:buNone/>
            </a:pPr>
            <a:r>
              <a:rPr lang="zh-CN" altLang="en-US" sz="2800"/>
              <a:t>　　　 </a:t>
            </a:r>
            <a:r>
              <a:rPr lang="en-US" altLang="zh-CN" sz="2800"/>
              <a:t>S.value:=S.value+1</a:t>
            </a:r>
            <a:r>
              <a:rPr lang="zh-CN" altLang="en-US" sz="2800"/>
              <a:t>；</a:t>
            </a:r>
            <a:r>
              <a:rPr lang="zh-CN" altLang="en-US" sz="2800">
                <a:solidFill>
                  <a:schemeClr val="tx2"/>
                </a:solidFill>
              </a:rPr>
              <a:t> </a:t>
            </a:r>
            <a:r>
              <a:rPr lang="en-US" altLang="zh-CN" sz="2400">
                <a:solidFill>
                  <a:srgbClr val="008000"/>
                </a:solidFill>
              </a:rPr>
              <a:t>//</a:t>
            </a:r>
            <a:r>
              <a:rPr lang="zh-CN" altLang="en-US" sz="2400">
                <a:solidFill>
                  <a:srgbClr val="008000"/>
                </a:solidFill>
              </a:rPr>
              <a:t>表示释放一个资源</a:t>
            </a:r>
            <a:endParaRPr lang="zh-CN" altLang="en-US" sz="2000">
              <a:solidFill>
                <a:schemeClr val="tx2"/>
              </a:solidFill>
            </a:endParaRPr>
          </a:p>
          <a:p>
            <a:pPr algn="just">
              <a:lnSpc>
                <a:spcPct val="90000"/>
              </a:lnSpc>
              <a:buFont typeface="Wingdings 3" panose="05040102010807070707" pitchFamily="18" charset="2"/>
              <a:buNone/>
            </a:pPr>
            <a:r>
              <a:rPr lang="zh-CN" altLang="en-US" sz="2800">
                <a:solidFill>
                  <a:schemeClr val="tx2"/>
                </a:solidFill>
              </a:rPr>
              <a:t>　　　</a:t>
            </a:r>
            <a:r>
              <a:rPr lang="zh-CN" altLang="en-US" sz="2800"/>
              <a:t> </a:t>
            </a:r>
            <a:r>
              <a:rPr lang="en-US" altLang="zh-CN" sz="2800"/>
              <a:t>if S.value&lt;=0 then wakeup(S.L)</a:t>
            </a:r>
            <a:r>
              <a:rPr lang="zh-CN" altLang="en-US" sz="2800"/>
              <a:t>；</a:t>
            </a:r>
            <a:r>
              <a:rPr lang="en-US" altLang="zh-CN" sz="2400">
                <a:solidFill>
                  <a:srgbClr val="008000"/>
                </a:solidFill>
              </a:rPr>
              <a:t>//</a:t>
            </a:r>
            <a:r>
              <a:rPr lang="zh-CN" altLang="en-US" sz="2400">
                <a:solidFill>
                  <a:srgbClr val="008000"/>
                </a:solidFill>
              </a:rPr>
              <a:t>表示有进程处于等待状态</a:t>
            </a:r>
          </a:p>
          <a:p>
            <a:pPr algn="just">
              <a:lnSpc>
                <a:spcPct val="90000"/>
              </a:lnSpc>
              <a:buFont typeface="Wingdings 3" panose="05040102010807070707" pitchFamily="18" charset="2"/>
              <a:buNone/>
            </a:pPr>
            <a:r>
              <a:rPr lang="zh-CN" altLang="en-US" sz="2800">
                <a:solidFill>
                  <a:schemeClr val="tx2"/>
                </a:solidFill>
              </a:rPr>
              <a:t>　　</a:t>
            </a:r>
            <a:r>
              <a:rPr lang="en-US" altLang="zh-CN" sz="2800"/>
              <a:t>end </a:t>
            </a:r>
          </a:p>
          <a:p>
            <a:pPr algn="just">
              <a:lnSpc>
                <a:spcPct val="90000"/>
              </a:lnSpc>
              <a:buFont typeface="Wingdings 3" panose="05040102010807070707" pitchFamily="18" charset="2"/>
              <a:buNone/>
            </a:pPr>
            <a:endParaRPr lang="zh-CN" altLang="en-US" sz="2800">
              <a:solidFill>
                <a:schemeClr val="tx2"/>
              </a:solidFill>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信号量的物理含义</a:t>
            </a:r>
          </a:p>
        </p:txBody>
      </p:sp>
      <p:sp>
        <p:nvSpPr>
          <p:cNvPr id="99331" name="Rectangle 3"/>
          <p:cNvSpPr>
            <a:spLocks noGrp="1" noChangeArrowheads="1"/>
          </p:cNvSpPr>
          <p:nvPr>
            <p:ph type="body" idx="1"/>
          </p:nvPr>
        </p:nvSpPr>
        <p:spPr>
          <a:xfrm>
            <a:off x="381000" y="1476375"/>
            <a:ext cx="8523288" cy="4616450"/>
          </a:xfrm>
        </p:spPr>
        <p:txBody>
          <a:bodyPr/>
          <a:lstStyle/>
          <a:p>
            <a:pPr marL="358775" indent="-249238" algn="just">
              <a:lnSpc>
                <a:spcPct val="90000"/>
              </a:lnSpc>
            </a:pPr>
            <a:r>
              <a:rPr lang="zh-CN" altLang="en-US"/>
              <a:t>信号量</a:t>
            </a:r>
            <a:r>
              <a:rPr lang="en-US" altLang="zh-CN"/>
              <a:t>S.value</a:t>
            </a:r>
            <a:r>
              <a:rPr lang="zh-CN" altLang="en-US"/>
              <a:t>必须置一次且只能置一次</a:t>
            </a:r>
            <a:r>
              <a:rPr lang="zh-CN" altLang="en-US" u="sng"/>
              <a:t>初值</a:t>
            </a:r>
            <a:r>
              <a:rPr lang="zh-CN" altLang="en-US"/>
              <a:t>，初值不能为负数，</a:t>
            </a:r>
            <a:r>
              <a:rPr lang="zh-CN" altLang="en-US" u="sng"/>
              <a:t>通常表示空闲资源的数目</a:t>
            </a:r>
            <a:r>
              <a:rPr lang="zh-CN" altLang="en-US"/>
              <a:t>。</a:t>
            </a:r>
          </a:p>
          <a:p>
            <a:pPr marL="1085850" lvl="1" indent="-285750">
              <a:lnSpc>
                <a:spcPct val="110000"/>
              </a:lnSpc>
            </a:pPr>
            <a:r>
              <a:rPr lang="en-US" altLang="zh-CN"/>
              <a:t>S.value&gt;0</a:t>
            </a:r>
            <a:r>
              <a:rPr lang="zh-CN" altLang="en-US"/>
              <a:t>表示有</a:t>
            </a:r>
            <a:r>
              <a:rPr lang="en-US" altLang="zh-CN"/>
              <a:t>S. value</a:t>
            </a:r>
            <a:r>
              <a:rPr lang="zh-CN" altLang="en-US"/>
              <a:t>个资源可用；</a:t>
            </a:r>
          </a:p>
          <a:p>
            <a:pPr marL="1085850" lvl="1" indent="-285750">
              <a:lnSpc>
                <a:spcPct val="110000"/>
              </a:lnSpc>
            </a:pPr>
            <a:r>
              <a:rPr lang="en-US" altLang="zh-CN"/>
              <a:t>S. value=0</a:t>
            </a:r>
            <a:r>
              <a:rPr lang="zh-CN" altLang="en-US"/>
              <a:t>表示无资源可用；</a:t>
            </a:r>
          </a:p>
          <a:p>
            <a:pPr marL="1085850" lvl="1" indent="-285750">
              <a:lnSpc>
                <a:spcPct val="110000"/>
              </a:lnSpc>
            </a:pPr>
            <a:r>
              <a:rPr lang="en-US" altLang="zh-CN"/>
              <a:t>S. value&lt;0</a:t>
            </a:r>
            <a:r>
              <a:rPr lang="zh-CN" altLang="en-US"/>
              <a:t>则</a:t>
            </a:r>
            <a:r>
              <a:rPr lang="en-US" altLang="zh-CN"/>
              <a:t>| S. value |</a:t>
            </a:r>
            <a:r>
              <a:rPr lang="zh-CN" altLang="en-US"/>
              <a:t>表示</a:t>
            </a:r>
            <a:r>
              <a:rPr lang="en-US" altLang="zh-CN"/>
              <a:t>S</a:t>
            </a:r>
            <a:r>
              <a:rPr lang="zh-CN" altLang="en-US"/>
              <a:t>等待队列中的进程个数；</a:t>
            </a:r>
          </a:p>
          <a:p>
            <a:pPr marL="358775" indent="-249238" algn="just">
              <a:lnSpc>
                <a:spcPct val="90000"/>
              </a:lnSpc>
            </a:pPr>
            <a:r>
              <a:rPr lang="en-US" altLang="zh-CN"/>
              <a:t>Wait(S)</a:t>
            </a:r>
            <a:r>
              <a:rPr lang="zh-CN" altLang="en-US"/>
              <a:t>意味着请求一个资源，</a:t>
            </a:r>
            <a:r>
              <a:rPr lang="en-US" altLang="zh-CN"/>
              <a:t>signal(S)</a:t>
            </a:r>
            <a:r>
              <a:rPr lang="zh-CN" altLang="en-US"/>
              <a:t>意味着释放一个资源。</a:t>
            </a:r>
          </a:p>
          <a:p>
            <a:pPr marL="358775" indent="-249238">
              <a:lnSpc>
                <a:spcPct val="110000"/>
              </a:lnSpc>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checkerboard(across)">
                                      <p:cBhvr>
                                        <p:cTn id="7" dur="500"/>
                                        <p:tgtEl>
                                          <p:spTgt spid="9933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checkerboard(across)">
                                      <p:cBhvr>
                                        <p:cTn id="10" dur="500"/>
                                        <p:tgtEl>
                                          <p:spTgt spid="9933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Effect transition="in" filter="checkerboard(across)">
                                      <p:cBhvr>
                                        <p:cTn id="13" dur="500"/>
                                        <p:tgtEl>
                                          <p:spTgt spid="9933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9331">
                                            <p:txEl>
                                              <p:pRg st="3" end="3"/>
                                            </p:txEl>
                                          </p:spTgt>
                                        </p:tgtEl>
                                        <p:attrNameLst>
                                          <p:attrName>style.visibility</p:attrName>
                                        </p:attrNameLst>
                                      </p:cBhvr>
                                      <p:to>
                                        <p:strVal val="visible"/>
                                      </p:to>
                                    </p:set>
                                    <p:animEffect transition="in" filter="checkerboard(across)">
                                      <p:cBhvr>
                                        <p:cTn id="16" dur="500"/>
                                        <p:tgtEl>
                                          <p:spTgt spid="993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9331">
                                            <p:txEl>
                                              <p:pRg st="4" end="4"/>
                                            </p:txEl>
                                          </p:spTgt>
                                        </p:tgtEl>
                                        <p:attrNameLst>
                                          <p:attrName>style.visibility</p:attrName>
                                        </p:attrNameLst>
                                      </p:cBhvr>
                                      <p:to>
                                        <p:strVal val="visible"/>
                                      </p:to>
                                    </p:set>
                                    <p:animEffect transition="in" filter="checkerboard(across)">
                                      <p:cBhvr>
                                        <p:cTn id="21"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程序顺序执行时的特征 </a:t>
            </a:r>
          </a:p>
        </p:txBody>
      </p:sp>
      <p:sp>
        <p:nvSpPr>
          <p:cNvPr id="18435" name="Rectangle 3"/>
          <p:cNvSpPr>
            <a:spLocks noGrp="1" noChangeArrowheads="1"/>
          </p:cNvSpPr>
          <p:nvPr>
            <p:ph type="body" idx="1"/>
          </p:nvPr>
        </p:nvSpPr>
        <p:spPr/>
        <p:txBody>
          <a:bodyPr/>
          <a:lstStyle/>
          <a:p>
            <a:pPr algn="just"/>
            <a:r>
              <a:rPr lang="zh-CN" altLang="en-US" b="1">
                <a:solidFill>
                  <a:srgbClr val="000099"/>
                </a:solidFill>
              </a:rPr>
              <a:t>顺序性</a:t>
            </a:r>
            <a:r>
              <a:rPr lang="zh-CN" altLang="en-US"/>
              <a:t>：处理机的操作严格按照程序所规定的顺序执行，即每一个操作必须在下一个操作开始之前结束。</a:t>
            </a:r>
          </a:p>
          <a:p>
            <a:pPr algn="just"/>
            <a:r>
              <a:rPr lang="zh-CN" altLang="en-US" b="1">
                <a:solidFill>
                  <a:srgbClr val="000099"/>
                </a:solidFill>
              </a:rPr>
              <a:t>封闭性</a:t>
            </a:r>
            <a:r>
              <a:rPr lang="zh-CN" altLang="en-US"/>
              <a:t>：程序一旦开始运行，其执行结果不受外界因素影响。</a:t>
            </a:r>
          </a:p>
          <a:p>
            <a:r>
              <a:rPr lang="zh-CN" altLang="en-US" b="1">
                <a:solidFill>
                  <a:srgbClr val="000099"/>
                </a:solidFill>
              </a:rPr>
              <a:t>可再现性</a:t>
            </a:r>
            <a:r>
              <a:rPr lang="zh-CN" altLang="en-US"/>
              <a:t>：只要程序执行时的初始条件和执行环境相同，当程序重复执行时，都将获得相同的结果。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注意</a:t>
            </a:r>
          </a:p>
        </p:txBody>
      </p:sp>
      <p:sp>
        <p:nvSpPr>
          <p:cNvPr id="101379" name="Rectangle 3"/>
          <p:cNvSpPr>
            <a:spLocks noGrp="1" noChangeArrowheads="1"/>
          </p:cNvSpPr>
          <p:nvPr>
            <p:ph type="body" idx="1"/>
          </p:nvPr>
        </p:nvSpPr>
        <p:spPr/>
        <p:txBody>
          <a:bodyPr/>
          <a:lstStyle/>
          <a:p>
            <a:r>
              <a:rPr lang="zh-CN" altLang="en-US"/>
              <a:t>除信号量的初值外，信号量的值仅能由</a:t>
            </a:r>
            <a:r>
              <a:rPr lang="en-US" altLang="zh-CN"/>
              <a:t>wait</a:t>
            </a:r>
            <a:r>
              <a:rPr lang="zh-CN" altLang="en-US"/>
              <a:t>和</a:t>
            </a:r>
            <a:r>
              <a:rPr lang="en-US" altLang="zh-CN"/>
              <a:t>signal</a:t>
            </a:r>
            <a:r>
              <a:rPr lang="zh-CN" altLang="en-US"/>
              <a:t>操作改变。</a:t>
            </a:r>
          </a:p>
          <a:p>
            <a:r>
              <a:rPr lang="en-US" altLang="zh-CN"/>
              <a:t>wait</a:t>
            </a:r>
            <a:r>
              <a:rPr lang="zh-CN" altLang="en-US"/>
              <a:t>、</a:t>
            </a:r>
            <a:r>
              <a:rPr lang="en-US" altLang="zh-CN"/>
              <a:t>signal</a:t>
            </a:r>
            <a:r>
              <a:rPr lang="zh-CN" altLang="en-US"/>
              <a:t>操作在封锁中断的情况下执行，即一个进程在信号量上操作时，不会有别的进程同时修改该信号量。也就是说</a:t>
            </a:r>
            <a:r>
              <a:rPr lang="en-US" altLang="zh-CN"/>
              <a:t>wait</a:t>
            </a:r>
            <a:r>
              <a:rPr lang="zh-CN" altLang="en-US"/>
              <a:t>操作和</a:t>
            </a:r>
            <a:r>
              <a:rPr lang="en-US" altLang="zh-CN"/>
              <a:t>signal</a:t>
            </a:r>
            <a:r>
              <a:rPr lang="zh-CN" altLang="en-US"/>
              <a:t>操作是原语。</a:t>
            </a:r>
          </a:p>
          <a:p>
            <a:r>
              <a:rPr lang="zh-CN" altLang="en-US"/>
              <a:t>在一定条件下，</a:t>
            </a:r>
            <a:r>
              <a:rPr lang="en-US" altLang="zh-CN"/>
              <a:t>wait</a:t>
            </a:r>
            <a:r>
              <a:rPr lang="zh-CN" altLang="en-US"/>
              <a:t>操作可能阻塞执行进程，而</a:t>
            </a:r>
            <a:r>
              <a:rPr lang="en-US" altLang="zh-CN"/>
              <a:t>signal</a:t>
            </a:r>
            <a:r>
              <a:rPr lang="zh-CN" altLang="en-US"/>
              <a:t>操作可以唤醒其他进程。</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3. AND</a:t>
            </a:r>
            <a:r>
              <a:rPr lang="zh-CN" altLang="en-US"/>
              <a:t>型信号量集</a:t>
            </a:r>
          </a:p>
        </p:txBody>
      </p:sp>
      <p:sp>
        <p:nvSpPr>
          <p:cNvPr id="102403" name="Rectangle 3"/>
          <p:cNvSpPr>
            <a:spLocks noGrp="1" noChangeArrowheads="1"/>
          </p:cNvSpPr>
          <p:nvPr>
            <p:ph type="body" idx="1"/>
          </p:nvPr>
        </p:nvSpPr>
        <p:spPr/>
        <p:txBody>
          <a:bodyPr/>
          <a:lstStyle/>
          <a:p>
            <a:pPr>
              <a:lnSpc>
                <a:spcPct val="90000"/>
              </a:lnSpc>
            </a:pPr>
            <a:r>
              <a:rPr lang="zh-CN" altLang="en-US"/>
              <a:t>记录型信号量适用于进程之间共享一种临界资源的场合。</a:t>
            </a:r>
          </a:p>
          <a:p>
            <a:pPr>
              <a:lnSpc>
                <a:spcPct val="90000"/>
              </a:lnSpc>
            </a:pPr>
            <a:endParaRPr lang="zh-CN" altLang="en-US"/>
          </a:p>
          <a:p>
            <a:pPr>
              <a:lnSpc>
                <a:spcPct val="90000"/>
              </a:lnSpc>
            </a:pPr>
            <a:r>
              <a:rPr lang="zh-CN" altLang="en-US"/>
              <a:t>在很多应用中，一个进程需要先获得两种或多种共享资源后，才能执行其任务。</a:t>
            </a:r>
            <a:r>
              <a:rPr lang="en-US" altLang="zh-CN" u="sng"/>
              <a:t>AND</a:t>
            </a:r>
            <a:r>
              <a:rPr lang="zh-CN" altLang="en-US" u="sng"/>
              <a:t>型信号量集</a:t>
            </a:r>
            <a:r>
              <a:rPr lang="zh-CN" altLang="en-US"/>
              <a:t>适合同时需要多种资源，且每种占用一个时的情况。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a:t>AND</a:t>
            </a:r>
            <a:r>
              <a:rPr lang="zh-CN" altLang="en-US"/>
              <a:t>型信号量集（续）</a:t>
            </a:r>
          </a:p>
        </p:txBody>
      </p:sp>
      <p:sp>
        <p:nvSpPr>
          <p:cNvPr id="103427" name="Rectangle 3"/>
          <p:cNvSpPr>
            <a:spLocks noGrp="1" noChangeArrowheads="1"/>
          </p:cNvSpPr>
          <p:nvPr>
            <p:ph type="body" idx="1"/>
          </p:nvPr>
        </p:nvSpPr>
        <p:spPr/>
        <p:txBody>
          <a:bodyPr/>
          <a:lstStyle/>
          <a:p>
            <a:r>
              <a:rPr lang="zh-CN" altLang="zh-CN"/>
              <a:t>基本思想是：</a:t>
            </a:r>
          </a:p>
          <a:p>
            <a:pPr lvl="1"/>
            <a:r>
              <a:rPr lang="zh-CN" altLang="zh-CN"/>
              <a:t>把进程在整个运行其间所要的临界资源，一次性全部分配给进程，待该进程使用完临界资源后再全部释放。</a:t>
            </a:r>
          </a:p>
          <a:p>
            <a:pPr lvl="1"/>
            <a:r>
              <a:rPr lang="zh-CN" altLang="zh-CN"/>
              <a:t>只要有一个资源未能分配给该进程，其他可以分配的资源，也不分配给他。亦即要么全部分配，要么一个也不分配，这样做可以消除由于部分分配而导致的进程死锁。</a:t>
            </a:r>
          </a:p>
          <a:p>
            <a:endParaRPr lang="zh-CN" altLang="zh-CN"/>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t>AND</a:t>
            </a:r>
            <a:r>
              <a:rPr lang="zh-CN" altLang="en-US"/>
              <a:t>型信号量集（续）</a:t>
            </a:r>
          </a:p>
        </p:txBody>
      </p:sp>
      <p:sp>
        <p:nvSpPr>
          <p:cNvPr id="104451" name="Rectangle 3"/>
          <p:cNvSpPr>
            <a:spLocks noChangeArrowheads="1"/>
          </p:cNvSpPr>
          <p:nvPr/>
        </p:nvSpPr>
        <p:spPr bwMode="auto">
          <a:xfrm>
            <a:off x="304800" y="1600200"/>
            <a:ext cx="852328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buClr>
                <a:srgbClr val="CADB25"/>
              </a:buClr>
              <a:buSzPct val="65000"/>
              <a:buFont typeface="Wingdings" panose="05000000000000000000" pitchFamily="2" charset="2"/>
              <a:buChar char="u"/>
            </a:pPr>
            <a:r>
              <a:rPr lang="zh-CN" altLang="zh-CN">
                <a:solidFill>
                  <a:srgbClr val="000099"/>
                </a:solidFill>
                <a:latin typeface="Tahoma" panose="020B0604030504040204" pitchFamily="34" charset="0"/>
                <a:ea typeface="楷体_GB2312" pitchFamily="1" charset="-122"/>
              </a:rPr>
              <a:t>Swait(s1, s2,</a:t>
            </a:r>
            <a:r>
              <a:rPr lang="zh-CN" altLang="zh-CN">
                <a:solidFill>
                  <a:srgbClr val="000099"/>
                </a:solidFill>
                <a:latin typeface="Times New Roman" panose="02020603050405020304" pitchFamily="18" charset="0"/>
                <a:ea typeface="楷体_GB2312" pitchFamily="1" charset="-122"/>
              </a:rPr>
              <a:t>…</a:t>
            </a:r>
            <a:r>
              <a:rPr lang="zh-CN" altLang="zh-CN">
                <a:solidFill>
                  <a:srgbClr val="000099"/>
                </a:solidFill>
                <a:latin typeface="Tahoma" panose="020B0604030504040204" pitchFamily="34" charset="0"/>
                <a:ea typeface="楷体_GB2312" pitchFamily="1" charset="-122"/>
              </a:rPr>
              <a:t>, sn)</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if ( s1&gt;=1 and </a:t>
            </a:r>
            <a:r>
              <a:rPr lang="zh-CN" altLang="zh-CN" sz="2000">
                <a:latin typeface="Times New Roman" panose="02020603050405020304" pitchFamily="18" charset="0"/>
                <a:ea typeface="楷体_GB2312" pitchFamily="1" charset="-122"/>
              </a:rPr>
              <a:t>…</a:t>
            </a:r>
            <a:r>
              <a:rPr lang="zh-CN" altLang="zh-CN" sz="2000">
                <a:latin typeface="Tahoma" panose="020B0604030504040204" pitchFamily="34" charset="0"/>
                <a:ea typeface="楷体_GB2312" pitchFamily="1" charset="-122"/>
              </a:rPr>
              <a:t> and sn&gt;=1) then</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for  i:= 1 to n do</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si:= si-1;</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endfor</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else </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进程进入第一个遇到的满足si&lt;1条件的si信号量队列等待，</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同时将该进程的程序计数器地址回退，置为Swait操作处</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endif </a:t>
            </a:r>
          </a:p>
          <a:p>
            <a:pPr>
              <a:lnSpc>
                <a:spcPct val="90000"/>
              </a:lnSpc>
              <a:spcBef>
                <a:spcPct val="20000"/>
              </a:spcBef>
              <a:buClr>
                <a:srgbClr val="CADB25"/>
              </a:buClr>
              <a:buSzPct val="65000"/>
              <a:buFont typeface="Wingdings" panose="05000000000000000000" pitchFamily="2" charset="2"/>
              <a:buChar char="u"/>
            </a:pPr>
            <a:endParaRPr lang="zh-CN" altLang="zh-CN" sz="2000">
              <a:latin typeface="Tahoma" panose="020B0604030504040204" pitchFamily="34" charset="0"/>
              <a:ea typeface="楷体_GB2312" pitchFamily="1" charset="-122"/>
            </a:endParaRPr>
          </a:p>
        </p:txBody>
      </p:sp>
      <p:sp>
        <p:nvSpPr>
          <p:cNvPr id="104452" name="Rectangle 4"/>
          <p:cNvSpPr>
            <a:spLocks noChangeArrowheads="1"/>
          </p:cNvSpPr>
          <p:nvPr/>
        </p:nvSpPr>
        <p:spPr bwMode="auto">
          <a:xfrm>
            <a:off x="304800" y="4191000"/>
            <a:ext cx="85232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buClr>
                <a:srgbClr val="CADB25"/>
              </a:buClr>
              <a:buSzPct val="65000"/>
              <a:buFont typeface="Wingdings" panose="05000000000000000000" pitchFamily="2" charset="2"/>
              <a:buChar char="u"/>
            </a:pPr>
            <a:r>
              <a:rPr lang="zh-CN" altLang="zh-CN">
                <a:solidFill>
                  <a:srgbClr val="000099"/>
                </a:solidFill>
                <a:latin typeface="Tahoma" panose="020B0604030504040204" pitchFamily="34" charset="0"/>
                <a:ea typeface="楷体_GB2312" pitchFamily="1" charset="-122"/>
              </a:rPr>
              <a:t>Ssignal(s1, s2,</a:t>
            </a:r>
            <a:r>
              <a:rPr lang="zh-CN" altLang="zh-CN">
                <a:solidFill>
                  <a:srgbClr val="000099"/>
                </a:solidFill>
                <a:latin typeface="Times New Roman" panose="02020603050405020304" pitchFamily="18" charset="0"/>
                <a:ea typeface="楷体_GB2312" pitchFamily="1" charset="-122"/>
              </a:rPr>
              <a:t>…</a:t>
            </a:r>
            <a:r>
              <a:rPr lang="zh-CN" altLang="zh-CN">
                <a:solidFill>
                  <a:srgbClr val="000099"/>
                </a:solidFill>
                <a:latin typeface="Tahoma" panose="020B0604030504040204" pitchFamily="34" charset="0"/>
                <a:ea typeface="楷体_GB2312" pitchFamily="1" charset="-122"/>
              </a:rPr>
              <a:t>, sn)</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for i:=1 to n do</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si:=si+1;</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从所有si信号量等待队列中移出进程并置入就绪队列。 </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endfor</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Char char="u"/>
            </a:pPr>
            <a:endParaRPr lang="zh-CN" altLang="zh-CN" sz="2000">
              <a:latin typeface="Tahoma" panose="020B0604030504040204" pitchFamily="34" charset="0"/>
              <a:ea typeface="楷体_GB2312" pitchFamily="1"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4.</a:t>
            </a:r>
            <a:r>
              <a:rPr lang="zh-CN" altLang="en-US"/>
              <a:t>一般型信号量集</a:t>
            </a:r>
          </a:p>
        </p:txBody>
      </p:sp>
      <p:sp>
        <p:nvSpPr>
          <p:cNvPr id="106499" name="Rectangle 3"/>
          <p:cNvSpPr>
            <a:spLocks noGrp="1" noChangeArrowheads="1"/>
          </p:cNvSpPr>
          <p:nvPr>
            <p:ph type="body" idx="1"/>
          </p:nvPr>
        </p:nvSpPr>
        <p:spPr/>
        <p:txBody>
          <a:bodyPr/>
          <a:lstStyle/>
          <a:p>
            <a:r>
              <a:rPr lang="zh-CN" altLang="en-US"/>
              <a:t>适合于同时需要多种资源，且每种占用的数目不同，且可分配的资源还存在临界值</a:t>
            </a:r>
            <a:r>
              <a:rPr lang="zh-CN" altLang="en-US">
                <a:solidFill>
                  <a:srgbClr val="800000"/>
                </a:solidFill>
              </a:rPr>
              <a:t>（该种资源数目少于临界值是不允许分配）</a:t>
            </a:r>
            <a:r>
              <a:rPr lang="zh-CN" altLang="en-US"/>
              <a:t>时的处理。</a:t>
            </a:r>
          </a:p>
          <a:p>
            <a:r>
              <a:rPr lang="zh-CN" altLang="en-US"/>
              <a:t>基本思想：对</a:t>
            </a:r>
            <a:r>
              <a:rPr lang="en-US" altLang="zh-CN"/>
              <a:t>AND</a:t>
            </a:r>
            <a:r>
              <a:rPr lang="zh-CN" altLang="en-US"/>
              <a:t>型信号量集进行扩充，允许一次申请多个资源，而且在分配之前，测试某资源的数量是否大于临界值。</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95288" y="125413"/>
            <a:ext cx="8512175" cy="1143000"/>
          </a:xfrm>
        </p:spPr>
        <p:txBody>
          <a:bodyPr/>
          <a:lstStyle/>
          <a:p>
            <a:r>
              <a:rPr lang="zh-CN" altLang="en-US"/>
              <a:t>一般型信号量集（续）</a:t>
            </a:r>
          </a:p>
        </p:txBody>
      </p:sp>
      <p:sp>
        <p:nvSpPr>
          <p:cNvPr id="107523" name="Rectangle 3"/>
          <p:cNvSpPr>
            <a:spLocks noChangeArrowheads="1"/>
          </p:cNvSpPr>
          <p:nvPr/>
        </p:nvSpPr>
        <p:spPr bwMode="auto">
          <a:xfrm>
            <a:off x="381000" y="1447800"/>
            <a:ext cx="8763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buClr>
                <a:srgbClr val="CADB25"/>
              </a:buClr>
              <a:buSzPct val="65000"/>
              <a:buFont typeface="Wingdings" panose="05000000000000000000" pitchFamily="2" charset="2"/>
              <a:buChar char="u"/>
            </a:pPr>
            <a:r>
              <a:rPr lang="zh-CN" altLang="zh-CN">
                <a:solidFill>
                  <a:srgbClr val="000099"/>
                </a:solidFill>
                <a:latin typeface="Tahoma" panose="020B0604030504040204" pitchFamily="34" charset="0"/>
                <a:ea typeface="楷体_GB2312" pitchFamily="1" charset="-122"/>
              </a:rPr>
              <a:t>Swait(s1,t1,d1;</a:t>
            </a:r>
            <a:r>
              <a:rPr lang="zh-CN" altLang="zh-CN">
                <a:solidFill>
                  <a:srgbClr val="000099"/>
                </a:solidFill>
                <a:latin typeface="Times New Roman" panose="02020603050405020304" pitchFamily="18" charset="0"/>
                <a:ea typeface="楷体_GB2312" pitchFamily="1" charset="-122"/>
              </a:rPr>
              <a:t>…</a:t>
            </a:r>
            <a:r>
              <a:rPr lang="zh-CN" altLang="zh-CN">
                <a:solidFill>
                  <a:srgbClr val="000099"/>
                </a:solidFill>
                <a:latin typeface="Tahoma" panose="020B0604030504040204" pitchFamily="34" charset="0"/>
                <a:ea typeface="楷体_GB2312" pitchFamily="1" charset="-122"/>
              </a:rPr>
              <a:t>,sn,tn,dn)</a:t>
            </a:r>
            <a:r>
              <a:rPr lang="zh-CN" altLang="zh-CN" sz="2000">
                <a:solidFill>
                  <a:srgbClr val="000099"/>
                </a:solidFill>
                <a:latin typeface="Tahoma" panose="020B0604030504040204" pitchFamily="34" charset="0"/>
                <a:ea typeface="楷体_GB2312" pitchFamily="1" charset="-122"/>
              </a:rPr>
              <a:t>  </a:t>
            </a:r>
          </a:p>
          <a:p>
            <a:pPr>
              <a:lnSpc>
                <a:spcPct val="90000"/>
              </a:lnSpc>
              <a:buClr>
                <a:srgbClr val="CADB25"/>
              </a:buClr>
              <a:buSzPct val="65000"/>
              <a:buFont typeface="Wingdings" panose="05000000000000000000" pitchFamily="2" charset="2"/>
              <a:buNone/>
            </a:pPr>
            <a:r>
              <a:rPr lang="zh-CN" altLang="zh-CN" sz="2000">
                <a:solidFill>
                  <a:srgbClr val="009900"/>
                </a:solidFill>
              </a:rPr>
              <a:t>      </a:t>
            </a:r>
            <a:r>
              <a:rPr lang="zh-CN" altLang="zh-CN" sz="2000">
                <a:latin typeface="Tahoma" panose="020B0604030504040204" pitchFamily="34" charset="0"/>
                <a:ea typeface="楷体_GB2312" pitchFamily="1" charset="-122"/>
              </a:rPr>
              <a:t>    if (s1&gt;=t1 and  </a:t>
            </a:r>
            <a:r>
              <a:rPr lang="zh-CN" altLang="zh-CN" sz="2000">
                <a:latin typeface="Times New Roman" panose="02020603050405020304" pitchFamily="18" charset="0"/>
                <a:ea typeface="楷体_GB2312" pitchFamily="1" charset="-122"/>
              </a:rPr>
              <a:t>…</a:t>
            </a:r>
            <a:r>
              <a:rPr lang="zh-CN" altLang="zh-CN" sz="2000">
                <a:latin typeface="Tahoma" panose="020B0604030504040204" pitchFamily="34" charset="0"/>
                <a:ea typeface="楷体_GB2312" pitchFamily="1" charset="-122"/>
              </a:rPr>
              <a:t> and sn&gt;=tn) then</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for i:=1 to n do </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si:=si-di;</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endfor</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else </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进程进入第一个遇到的满足si&lt;ti条件的si信号量队列等待，</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同时将该进程的程序计数器地址回退，置为Swait操作处。</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endif</a:t>
            </a:r>
          </a:p>
          <a:p>
            <a:pPr>
              <a:lnSpc>
                <a:spcPct val="90000"/>
              </a:lnSpc>
              <a:buClr>
                <a:srgbClr val="CADB25"/>
              </a:buClr>
              <a:buSzPct val="65000"/>
              <a:buFont typeface="Wingdings" panose="05000000000000000000" pitchFamily="2" charset="2"/>
              <a:buChar char="u"/>
            </a:pPr>
            <a:endParaRPr lang="zh-CN" altLang="zh-CN" sz="2000">
              <a:latin typeface="Tahoma" panose="020B0604030504040204" pitchFamily="34" charset="0"/>
              <a:ea typeface="楷体_GB2312" pitchFamily="1" charset="-122"/>
            </a:endParaRPr>
          </a:p>
        </p:txBody>
      </p:sp>
      <p:sp>
        <p:nvSpPr>
          <p:cNvPr id="107524" name="Rectangle 4"/>
          <p:cNvSpPr>
            <a:spLocks noChangeArrowheads="1"/>
          </p:cNvSpPr>
          <p:nvPr/>
        </p:nvSpPr>
        <p:spPr bwMode="auto">
          <a:xfrm>
            <a:off x="381000" y="4324350"/>
            <a:ext cx="8763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buClr>
                <a:srgbClr val="CADB25"/>
              </a:buClr>
              <a:buSzPct val="65000"/>
              <a:buFont typeface="Wingdings" panose="05000000000000000000" pitchFamily="2" charset="2"/>
              <a:buChar char="u"/>
            </a:pPr>
            <a:r>
              <a:rPr lang="zh-CN" altLang="zh-CN">
                <a:solidFill>
                  <a:srgbClr val="000099"/>
                </a:solidFill>
                <a:latin typeface="Tahoma" panose="020B0604030504040204" pitchFamily="34" charset="0"/>
                <a:ea typeface="楷体_GB2312" pitchFamily="1" charset="-122"/>
              </a:rPr>
              <a:t>Ssignal(s1,d1;</a:t>
            </a:r>
            <a:r>
              <a:rPr lang="zh-CN" altLang="zh-CN">
                <a:solidFill>
                  <a:srgbClr val="000099"/>
                </a:solidFill>
                <a:latin typeface="Times New Roman" panose="02020603050405020304" pitchFamily="18" charset="0"/>
                <a:ea typeface="楷体_GB2312" pitchFamily="1" charset="-122"/>
              </a:rPr>
              <a:t>…</a:t>
            </a:r>
            <a:r>
              <a:rPr lang="zh-CN" altLang="zh-CN">
                <a:solidFill>
                  <a:srgbClr val="000099"/>
                </a:solidFill>
                <a:latin typeface="Tahoma" panose="020B0604030504040204" pitchFamily="34" charset="0"/>
                <a:ea typeface="楷体_GB2312" pitchFamily="1" charset="-122"/>
              </a:rPr>
              <a:t>sn,dn)</a:t>
            </a:r>
          </a:p>
          <a:p>
            <a:pPr>
              <a:lnSpc>
                <a:spcPct val="90000"/>
              </a:lnSpc>
              <a:buClr>
                <a:srgbClr val="CADB25"/>
              </a:buClr>
              <a:buSzPct val="65000"/>
              <a:buFont typeface="Wingdings" panose="05000000000000000000" pitchFamily="2" charset="2"/>
              <a:buNone/>
            </a:pPr>
            <a:r>
              <a:rPr lang="zh-CN" altLang="zh-CN" sz="2000">
                <a:latin typeface="楷体_GB2312" pitchFamily="1" charset="-122"/>
                <a:ea typeface="楷体_GB2312" pitchFamily="1" charset="-122"/>
              </a:rPr>
              <a:t>   </a:t>
            </a:r>
            <a:r>
              <a:rPr lang="zh-CN" altLang="zh-CN" sz="2000">
                <a:latin typeface="Tahoma" panose="020B0604030504040204" pitchFamily="34" charset="0"/>
                <a:ea typeface="楷体_GB2312" pitchFamily="1" charset="-122"/>
              </a:rPr>
              <a:t>     for i:=1 to n do </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si:=si+di;</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从所有si信号量等待队列中移出进程并置入就绪队列。</a:t>
            </a:r>
          </a:p>
          <a:p>
            <a:pPr>
              <a:lnSpc>
                <a:spcPct val="90000"/>
              </a:lnSpc>
              <a:buClr>
                <a:srgbClr val="CADB25"/>
              </a:buClr>
              <a:buSzPct val="65000"/>
              <a:buFont typeface="Wingdings" panose="05000000000000000000" pitchFamily="2" charset="2"/>
              <a:buNone/>
            </a:pPr>
            <a:r>
              <a:rPr lang="zh-CN" altLang="zh-CN" sz="2000">
                <a:latin typeface="Tahoma" panose="020B0604030504040204" pitchFamily="34" charset="0"/>
                <a:ea typeface="楷体_GB2312" pitchFamily="1" charset="-122"/>
              </a:rPr>
              <a:t>          endfor</a:t>
            </a:r>
          </a:p>
          <a:p>
            <a:pPr>
              <a:lnSpc>
                <a:spcPct val="90000"/>
              </a:lnSpc>
              <a:buClr>
                <a:srgbClr val="CADB25"/>
              </a:buClr>
              <a:buSzPct val="65000"/>
              <a:buFont typeface="Wingdings" panose="05000000000000000000" pitchFamily="2" charset="2"/>
              <a:buChar char="u"/>
            </a:pPr>
            <a:endParaRPr lang="zh-CN" altLang="zh-CN" sz="2000">
              <a:latin typeface="Tahoma" panose="020B060403050404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additive="base">
                                        <p:cTn id="7" dur="500" fill="hold"/>
                                        <p:tgtEl>
                                          <p:spTgt spid="107523"/>
                                        </p:tgtEl>
                                        <p:attrNameLst>
                                          <p:attrName>ppt_x</p:attrName>
                                        </p:attrNameLst>
                                      </p:cBhvr>
                                      <p:tavLst>
                                        <p:tav tm="0">
                                          <p:val>
                                            <p:strVal val="0-#ppt_w/2"/>
                                          </p:val>
                                        </p:tav>
                                        <p:tav tm="100000">
                                          <p:val>
                                            <p:strVal val="#ppt_x"/>
                                          </p:val>
                                        </p:tav>
                                      </p:tavLst>
                                    </p:anim>
                                    <p:anim calcmode="lin" valueType="num">
                                      <p:cBhvr additive="base">
                                        <p:cTn id="8"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4"/>
                                        </p:tgtEl>
                                        <p:attrNameLst>
                                          <p:attrName>style.visibility</p:attrName>
                                        </p:attrNameLst>
                                      </p:cBhvr>
                                      <p:to>
                                        <p:strVal val="visible"/>
                                      </p:to>
                                    </p:set>
                                    <p:anim calcmode="lin" valueType="num">
                                      <p:cBhvr additive="base">
                                        <p:cTn id="13" dur="500" fill="hold"/>
                                        <p:tgtEl>
                                          <p:spTgt spid="107524"/>
                                        </p:tgtEl>
                                        <p:attrNameLst>
                                          <p:attrName>ppt_x</p:attrName>
                                        </p:attrNameLst>
                                      </p:cBhvr>
                                      <p:tavLst>
                                        <p:tav tm="0">
                                          <p:val>
                                            <p:strVal val="0-#ppt_w/2"/>
                                          </p:val>
                                        </p:tav>
                                        <p:tav tm="100000">
                                          <p:val>
                                            <p:strVal val="#ppt_x"/>
                                          </p:val>
                                        </p:tav>
                                      </p:tavLst>
                                    </p:anim>
                                    <p:anim calcmode="lin" valueType="num">
                                      <p:cBhvr additive="base">
                                        <p:cTn id="14"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一般信号量集的几种特殊情况</a:t>
            </a:r>
          </a:p>
        </p:txBody>
      </p:sp>
      <p:sp>
        <p:nvSpPr>
          <p:cNvPr id="109571" name="Rectangle 3"/>
          <p:cNvSpPr>
            <a:spLocks noGrp="1" noChangeArrowheads="1"/>
          </p:cNvSpPr>
          <p:nvPr>
            <p:ph type="body" idx="1"/>
          </p:nvPr>
        </p:nvSpPr>
        <p:spPr/>
        <p:txBody>
          <a:bodyPr/>
          <a:lstStyle/>
          <a:p>
            <a:r>
              <a:rPr lang="en-US" altLang="zh-CN" sz="2800"/>
              <a:t>Swait(S</a:t>
            </a:r>
            <a:r>
              <a:rPr lang="zh-CN" altLang="en-US" sz="2800"/>
              <a:t>，</a:t>
            </a:r>
            <a:r>
              <a:rPr lang="en-US" altLang="zh-CN" sz="2800"/>
              <a:t>d</a:t>
            </a:r>
            <a:r>
              <a:rPr lang="zh-CN" altLang="en-US" sz="2800"/>
              <a:t>，</a:t>
            </a:r>
            <a:r>
              <a:rPr lang="en-US" altLang="zh-CN" sz="2800"/>
              <a:t>d)</a:t>
            </a:r>
            <a:r>
              <a:rPr lang="zh-CN" altLang="en-US" sz="2800"/>
              <a:t>。此时在信号量集中只有一个信号量</a:t>
            </a:r>
            <a:r>
              <a:rPr lang="en-US" altLang="zh-CN" sz="2800"/>
              <a:t>S</a:t>
            </a:r>
            <a:r>
              <a:rPr lang="zh-CN" altLang="en-US" sz="2800"/>
              <a:t>，但允许它每次申请</a:t>
            </a:r>
            <a:r>
              <a:rPr lang="en-US" altLang="zh-CN" sz="2800"/>
              <a:t>d</a:t>
            </a:r>
            <a:r>
              <a:rPr lang="zh-CN" altLang="en-US" sz="2800"/>
              <a:t>个资源，当现有资源数少于</a:t>
            </a:r>
            <a:r>
              <a:rPr lang="en-US" altLang="zh-CN" sz="2800"/>
              <a:t>d</a:t>
            </a:r>
            <a:r>
              <a:rPr lang="zh-CN" altLang="en-US" sz="2800"/>
              <a:t>时，不予分配。</a:t>
            </a:r>
          </a:p>
          <a:p>
            <a:r>
              <a:rPr lang="en-US" altLang="zh-CN" sz="2800"/>
              <a:t>Swait(S</a:t>
            </a:r>
            <a:r>
              <a:rPr lang="zh-CN" altLang="en-US" sz="2800"/>
              <a:t>，</a:t>
            </a:r>
            <a:r>
              <a:rPr lang="en-US" altLang="zh-CN" sz="2800"/>
              <a:t>1</a:t>
            </a:r>
            <a:r>
              <a:rPr lang="zh-CN" altLang="en-US" sz="2800"/>
              <a:t>，</a:t>
            </a:r>
            <a:r>
              <a:rPr lang="en-US" altLang="zh-CN" sz="2800"/>
              <a:t>1)</a:t>
            </a:r>
            <a:r>
              <a:rPr lang="zh-CN" altLang="en-US" sz="2800"/>
              <a:t>。此时的信号量集已蜕化为一般的记录型信号量</a:t>
            </a:r>
            <a:r>
              <a:rPr lang="en-US" altLang="zh-CN" sz="2800"/>
              <a:t>(S&gt;1</a:t>
            </a:r>
            <a:r>
              <a:rPr lang="zh-CN" altLang="en-US" sz="2800"/>
              <a:t>时</a:t>
            </a:r>
            <a:r>
              <a:rPr lang="en-US" altLang="zh-CN" sz="2800"/>
              <a:t>)</a:t>
            </a:r>
            <a:r>
              <a:rPr lang="zh-CN" altLang="en-US" sz="2800"/>
              <a:t>或互斥信号量</a:t>
            </a:r>
            <a:r>
              <a:rPr lang="en-US" altLang="zh-CN" sz="2800"/>
              <a:t>(S=1</a:t>
            </a:r>
            <a:r>
              <a:rPr lang="zh-CN" altLang="en-US" sz="2800"/>
              <a:t>时</a:t>
            </a:r>
            <a:r>
              <a:rPr lang="en-US" altLang="zh-CN" sz="2800"/>
              <a:t>)</a:t>
            </a:r>
            <a:r>
              <a:rPr lang="zh-CN" altLang="en-US" sz="2800"/>
              <a:t>。</a:t>
            </a:r>
          </a:p>
          <a:p>
            <a:r>
              <a:rPr lang="en-US" altLang="zh-CN" sz="2800"/>
              <a:t>Swait(S</a:t>
            </a:r>
            <a:r>
              <a:rPr lang="zh-CN" altLang="en-US" sz="2800"/>
              <a:t>，</a:t>
            </a:r>
            <a:r>
              <a:rPr lang="en-US" altLang="zh-CN" sz="2800"/>
              <a:t>1</a:t>
            </a:r>
            <a:r>
              <a:rPr lang="zh-CN" altLang="en-US" sz="2800"/>
              <a:t>，</a:t>
            </a:r>
            <a:r>
              <a:rPr lang="en-US" altLang="zh-CN" sz="2800"/>
              <a:t>0)</a:t>
            </a:r>
            <a:r>
              <a:rPr lang="zh-CN" altLang="en-US" sz="2800"/>
              <a:t>。这是一种很特殊且很有用的信号量操作。当</a:t>
            </a:r>
            <a:r>
              <a:rPr lang="en-US" altLang="zh-CN" sz="2800"/>
              <a:t>S≥1</a:t>
            </a:r>
            <a:r>
              <a:rPr lang="zh-CN" altLang="en-US" sz="2800"/>
              <a:t>时，允许多个进程进入某特定区；当</a:t>
            </a:r>
            <a:r>
              <a:rPr lang="en-US" altLang="zh-CN" sz="2800"/>
              <a:t>S</a:t>
            </a:r>
            <a:r>
              <a:rPr lang="zh-CN" altLang="en-US" sz="2800"/>
              <a:t>变为</a:t>
            </a:r>
            <a:r>
              <a:rPr lang="en-US" altLang="zh-CN" sz="2800"/>
              <a:t>0</a:t>
            </a:r>
            <a:r>
              <a:rPr lang="zh-CN" altLang="en-US" sz="2800"/>
              <a:t>后，将阻止任何进程进入特定区。换言之，它相当于一个可控开关。 　</a:t>
            </a:r>
          </a:p>
          <a:p>
            <a:endParaRPr lang="zh-CN" altLang="en-US" sz="280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t>2.3.3 </a:t>
            </a:r>
            <a:r>
              <a:rPr lang="zh-CN" altLang="en-US"/>
              <a:t>信号量的应用</a:t>
            </a:r>
          </a:p>
        </p:txBody>
      </p:sp>
      <p:sp>
        <p:nvSpPr>
          <p:cNvPr id="110595" name="Rectangle 3"/>
          <p:cNvSpPr>
            <a:spLocks noGrp="1" noChangeArrowheads="1"/>
          </p:cNvSpPr>
          <p:nvPr>
            <p:ph type="body" idx="1"/>
          </p:nvPr>
        </p:nvSpPr>
        <p:spPr>
          <a:xfrm>
            <a:off x="381000" y="1476375"/>
            <a:ext cx="8439150" cy="4545013"/>
          </a:xfrm>
        </p:spPr>
        <p:txBody>
          <a:bodyPr/>
          <a:lstStyle/>
          <a:p>
            <a:pPr algn="just">
              <a:buFont typeface="Wingdings 3" panose="05040102010807070707" pitchFamily="18" charset="2"/>
              <a:buNone/>
            </a:pPr>
            <a:r>
              <a:rPr lang="zh-CN" altLang="en-US" sz="4000" b="1">
                <a:solidFill>
                  <a:schemeClr val="accent2"/>
                </a:solidFill>
              </a:rPr>
              <a:t>（</a:t>
            </a:r>
            <a:r>
              <a:rPr lang="en-US" altLang="zh-CN" sz="4000" b="1">
                <a:solidFill>
                  <a:schemeClr val="accent2"/>
                </a:solidFill>
              </a:rPr>
              <a:t>1</a:t>
            </a:r>
            <a:r>
              <a:rPr lang="zh-CN" altLang="en-US" sz="4000" b="1">
                <a:solidFill>
                  <a:schemeClr val="accent2"/>
                </a:solidFill>
              </a:rPr>
              <a:t>）利用信号量实现互斥</a:t>
            </a:r>
            <a:endParaRPr lang="zh-CN" altLang="en-US" sz="4000">
              <a:solidFill>
                <a:schemeClr val="accent2"/>
              </a:solidFill>
            </a:endParaRPr>
          </a:p>
          <a:p>
            <a:pPr algn="just">
              <a:spcBef>
                <a:spcPct val="50000"/>
              </a:spcBef>
            </a:pPr>
            <a:r>
              <a:rPr lang="zh-CN" altLang="en-US"/>
              <a:t>为使多个进程能互斥地访问某临界资源，只须为临界资源设置一个互斥信号量</a:t>
            </a:r>
            <a:r>
              <a:rPr lang="en-US" altLang="zh-CN"/>
              <a:t>mutex (MUTual Exclusion)</a:t>
            </a:r>
            <a:r>
              <a:rPr lang="zh-CN" altLang="en-US"/>
              <a:t>，其初值为</a:t>
            </a:r>
            <a:r>
              <a:rPr lang="en-US" altLang="zh-CN"/>
              <a:t>1</a:t>
            </a:r>
            <a:r>
              <a:rPr lang="zh-CN" altLang="en-US"/>
              <a:t>；</a:t>
            </a:r>
          </a:p>
          <a:p>
            <a:pPr algn="just">
              <a:spcBef>
                <a:spcPct val="50000"/>
              </a:spcBef>
            </a:pPr>
            <a:r>
              <a:rPr lang="zh-CN" altLang="en-US"/>
              <a:t>在每个进程中将临界区代码置于</a:t>
            </a:r>
            <a:r>
              <a:rPr lang="en-US" altLang="zh-CN"/>
              <a:t>wait(mutex)</a:t>
            </a:r>
            <a:r>
              <a:rPr lang="zh-CN" altLang="en-US"/>
              <a:t>和</a:t>
            </a:r>
            <a:r>
              <a:rPr lang="en-US" altLang="zh-CN"/>
              <a:t>signal(mutex)</a:t>
            </a:r>
            <a:r>
              <a:rPr lang="zh-CN" altLang="en-US"/>
              <a:t>之间。</a:t>
            </a:r>
          </a:p>
          <a:p>
            <a:pPr algn="just"/>
            <a:endParaRPr lang="zh-CN"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互斥访问临界区的描述</a:t>
            </a:r>
          </a:p>
        </p:txBody>
      </p:sp>
      <p:sp>
        <p:nvSpPr>
          <p:cNvPr id="111619" name="Rectangle 3"/>
          <p:cNvSpPr>
            <a:spLocks noGrp="1" noChangeArrowheads="1"/>
          </p:cNvSpPr>
          <p:nvPr>
            <p:ph type="body" idx="1"/>
          </p:nvPr>
        </p:nvSpPr>
        <p:spPr>
          <a:xfrm>
            <a:off x="228600" y="1371600"/>
            <a:ext cx="8726488" cy="3429000"/>
          </a:xfrm>
        </p:spPr>
        <p:txBody>
          <a:bodyPr/>
          <a:lstStyle/>
          <a:p>
            <a:pPr eaLnBrk="0" hangingPunct="0">
              <a:spcBef>
                <a:spcPct val="0"/>
              </a:spcBef>
              <a:buClrTx/>
              <a:buSzTx/>
              <a:buFontTx/>
              <a:buNone/>
            </a:pPr>
            <a:r>
              <a:rPr lang="zh-CN" altLang="en-US"/>
              <a:t>进程</a:t>
            </a:r>
            <a:r>
              <a:rPr lang="en-US" altLang="zh-CN"/>
              <a:t>P1</a:t>
            </a:r>
            <a:r>
              <a:rPr lang="zh-CN" altLang="en-US"/>
              <a:t>：                    进程</a:t>
            </a:r>
            <a:r>
              <a:rPr lang="en-US" altLang="zh-CN"/>
              <a:t>P2</a:t>
            </a:r>
            <a:r>
              <a:rPr lang="zh-CN" altLang="en-US"/>
              <a:t>：</a:t>
            </a:r>
          </a:p>
          <a:p>
            <a:pPr eaLnBrk="0" hangingPunct="0">
              <a:spcBef>
                <a:spcPct val="0"/>
              </a:spcBef>
              <a:buClrTx/>
              <a:buSzTx/>
              <a:buFontTx/>
              <a:buNone/>
            </a:pPr>
            <a:r>
              <a:rPr lang="zh-CN" altLang="en-US"/>
              <a:t>              ┆                          ┆</a:t>
            </a:r>
          </a:p>
          <a:p>
            <a:pPr algn="just">
              <a:buFont typeface="Wingdings 3" panose="05040102010807070707" pitchFamily="18" charset="2"/>
              <a:buNone/>
            </a:pPr>
            <a:r>
              <a:rPr lang="zh-CN" altLang="en-US"/>
              <a:t>         </a:t>
            </a:r>
            <a:r>
              <a:rPr lang="en-US" altLang="zh-CN"/>
              <a:t>wait(mutex);            wait(mutex);</a:t>
            </a:r>
          </a:p>
          <a:p>
            <a:pPr algn="just">
              <a:buFont typeface="Wingdings 3" panose="05040102010807070707" pitchFamily="18" charset="2"/>
              <a:buNone/>
            </a:pPr>
            <a:r>
              <a:rPr lang="en-US" altLang="zh-CN" sz="2800"/>
              <a:t>		      </a:t>
            </a:r>
            <a:r>
              <a:rPr lang="zh-CN" altLang="en-US" sz="2800"/>
              <a:t>临界区；                       临界区；</a:t>
            </a:r>
          </a:p>
          <a:p>
            <a:pPr algn="just">
              <a:buFont typeface="Wingdings 3" panose="05040102010807070707" pitchFamily="18" charset="2"/>
              <a:buNone/>
            </a:pPr>
            <a:r>
              <a:rPr lang="zh-CN" altLang="en-US"/>
              <a:t>         </a:t>
            </a:r>
            <a:r>
              <a:rPr lang="en-US" altLang="zh-CN"/>
              <a:t>signal(mutex)</a:t>
            </a:r>
            <a:r>
              <a:rPr lang="zh-CN" altLang="en-US"/>
              <a:t>；        </a:t>
            </a:r>
            <a:r>
              <a:rPr lang="en-US" altLang="zh-CN"/>
              <a:t>signal(mutex)</a:t>
            </a:r>
            <a:r>
              <a:rPr lang="zh-CN" altLang="en-US"/>
              <a:t>；</a:t>
            </a:r>
          </a:p>
          <a:p>
            <a:pPr algn="just">
              <a:buFont typeface="Wingdings 3" panose="05040102010807070707" pitchFamily="18" charset="2"/>
              <a:buNone/>
            </a:pPr>
            <a:r>
              <a:rPr lang="zh-CN" altLang="en-US"/>
              <a:t>              ┆                         ┆</a:t>
            </a:r>
          </a:p>
        </p:txBody>
      </p:sp>
      <p:sp>
        <p:nvSpPr>
          <p:cNvPr id="111620" name="Rectangle 4"/>
          <p:cNvSpPr>
            <a:spLocks noChangeArrowheads="1"/>
          </p:cNvSpPr>
          <p:nvPr/>
        </p:nvSpPr>
        <p:spPr bwMode="auto">
          <a:xfrm>
            <a:off x="228600" y="4724400"/>
            <a:ext cx="8591550" cy="19446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spcBef>
                <a:spcPct val="20000"/>
              </a:spcBef>
              <a:buClr>
                <a:srgbClr val="CADB25"/>
              </a:buClr>
              <a:buSzPct val="65000"/>
              <a:buFont typeface="Wingdings" panose="05000000000000000000" pitchFamily="2" charset="2"/>
              <a:buChar char="u"/>
            </a:pPr>
            <a:r>
              <a:rPr lang="zh-CN" altLang="zh-CN" sz="2800">
                <a:solidFill>
                  <a:srgbClr val="800000"/>
                </a:solidFill>
                <a:ea typeface="楷体_GB2312" pitchFamily="1" charset="-122"/>
              </a:rPr>
              <a:t>必须成对使用wait和signal原语; </a:t>
            </a:r>
            <a:r>
              <a:rPr lang="zh-CN" altLang="zh-CN" sz="2800">
                <a:solidFill>
                  <a:srgbClr val="800000"/>
                </a:solidFill>
                <a:latin typeface="Tahoma" panose="020B0604030504040204" pitchFamily="34" charset="0"/>
              </a:rPr>
              <a:t>wait、signal</a:t>
            </a:r>
            <a:r>
              <a:rPr lang="zh-CN" altLang="zh-CN" sz="2800">
                <a:solidFill>
                  <a:srgbClr val="800000"/>
                </a:solidFill>
                <a:ea typeface="楷体_GB2312" pitchFamily="1" charset="-122"/>
              </a:rPr>
              <a:t>原语不能次序错误、重复或遗漏。遗漏wait原语则不能保证互斥访问，遗漏signal原语则不能在使用临界资源之后将其释放（给其他等待的进程）。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blinds(vertical)">
                                      <p:cBhvr>
                                        <p:cTn id="7"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互斥信号量的取值范围</a:t>
            </a:r>
          </a:p>
        </p:txBody>
      </p:sp>
      <p:sp>
        <p:nvSpPr>
          <p:cNvPr id="112643" name="Rectangle 3"/>
          <p:cNvSpPr>
            <a:spLocks noGrp="1" noChangeArrowheads="1"/>
          </p:cNvSpPr>
          <p:nvPr>
            <p:ph type="body" idx="1"/>
          </p:nvPr>
        </p:nvSpPr>
        <p:spPr>
          <a:xfrm>
            <a:off x="152400" y="1447800"/>
            <a:ext cx="8991600" cy="1030288"/>
          </a:xfrm>
        </p:spPr>
        <p:txBody>
          <a:bodyPr/>
          <a:lstStyle/>
          <a:p>
            <a:pPr algn="just">
              <a:lnSpc>
                <a:spcPct val="90000"/>
              </a:lnSpc>
            </a:pPr>
            <a:r>
              <a:rPr lang="zh-CN" altLang="zh-CN" sz="2800"/>
              <a:t>若</a:t>
            </a:r>
            <a:r>
              <a:rPr lang="en-US" altLang="zh-CN" sz="2800"/>
              <a:t>2</a:t>
            </a:r>
            <a:r>
              <a:rPr lang="zh-CN" altLang="zh-CN" sz="2800"/>
              <a:t>个进程共享一个临界资源，信号量的取值范围是：</a:t>
            </a:r>
          </a:p>
        </p:txBody>
      </p:sp>
      <p:sp>
        <p:nvSpPr>
          <p:cNvPr id="112644" name="Text Box 4"/>
          <p:cNvSpPr txBox="1">
            <a:spLocks noChangeArrowheads="1"/>
          </p:cNvSpPr>
          <p:nvPr/>
        </p:nvSpPr>
        <p:spPr bwMode="auto">
          <a:xfrm>
            <a:off x="5867400" y="20605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chemeClr val="hlink"/>
                </a:solidFill>
              </a:rPr>
              <a:t>1</a:t>
            </a:r>
          </a:p>
        </p:txBody>
      </p:sp>
      <p:sp>
        <p:nvSpPr>
          <p:cNvPr id="112645" name="Text Box 5"/>
          <p:cNvSpPr txBox="1">
            <a:spLocks noChangeArrowheads="1"/>
          </p:cNvSpPr>
          <p:nvPr/>
        </p:nvSpPr>
        <p:spPr bwMode="auto">
          <a:xfrm>
            <a:off x="5867400" y="26908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chemeClr val="hlink"/>
                </a:solidFill>
              </a:rPr>
              <a:t>0</a:t>
            </a:r>
          </a:p>
        </p:txBody>
      </p:sp>
      <p:sp>
        <p:nvSpPr>
          <p:cNvPr id="112646" name="Text Box 6"/>
          <p:cNvSpPr txBox="1">
            <a:spLocks noChangeArrowheads="1"/>
          </p:cNvSpPr>
          <p:nvPr/>
        </p:nvSpPr>
        <p:spPr bwMode="auto">
          <a:xfrm>
            <a:off x="5867400" y="34464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solidFill>
                  <a:schemeClr val="hlink"/>
                </a:solidFill>
              </a:rPr>
              <a:t>-1</a:t>
            </a:r>
          </a:p>
        </p:txBody>
      </p:sp>
      <p:sp>
        <p:nvSpPr>
          <p:cNvPr id="112647" name="Rectangle 7"/>
          <p:cNvSpPr>
            <a:spLocks noChangeArrowheads="1"/>
          </p:cNvSpPr>
          <p:nvPr/>
        </p:nvSpPr>
        <p:spPr bwMode="auto">
          <a:xfrm>
            <a:off x="487363" y="2690813"/>
            <a:ext cx="4918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60000"/>
              <a:buFont typeface="Wingdings" panose="05000000000000000000" pitchFamily="2" charset="2"/>
              <a:buChar char="n"/>
            </a:pPr>
            <a:r>
              <a:rPr lang="zh-CN" altLang="zh-CN"/>
              <a:t> </a:t>
            </a:r>
            <a:r>
              <a:rPr lang="zh-CN" altLang="zh-CN">
                <a:solidFill>
                  <a:srgbClr val="800000"/>
                </a:solidFill>
              </a:rPr>
              <a:t>若只有1个进程使用临界资源</a:t>
            </a:r>
          </a:p>
        </p:txBody>
      </p:sp>
      <p:sp>
        <p:nvSpPr>
          <p:cNvPr id="112648" name="Rectangle 8"/>
          <p:cNvSpPr>
            <a:spLocks noChangeArrowheads="1"/>
          </p:cNvSpPr>
          <p:nvPr/>
        </p:nvSpPr>
        <p:spPr bwMode="auto">
          <a:xfrm>
            <a:off x="487363" y="3355975"/>
            <a:ext cx="502126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Char char="n"/>
            </a:pPr>
            <a:r>
              <a:rPr lang="zh-CN" altLang="zh-CN" sz="2800">
                <a:solidFill>
                  <a:srgbClr val="800000"/>
                </a:solidFill>
                <a:latin typeface="Tahoma" panose="020B0604030504040204" pitchFamily="34" charset="0"/>
              </a:rPr>
              <a:t>若1个进程使用临界资源，另1个进程等待使用临界资源</a:t>
            </a:r>
          </a:p>
        </p:txBody>
      </p:sp>
      <p:sp>
        <p:nvSpPr>
          <p:cNvPr id="112649" name="Rectangle 9"/>
          <p:cNvSpPr>
            <a:spLocks noChangeArrowheads="1"/>
          </p:cNvSpPr>
          <p:nvPr/>
        </p:nvSpPr>
        <p:spPr bwMode="auto">
          <a:xfrm>
            <a:off x="487363" y="2073275"/>
            <a:ext cx="436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60000"/>
              <a:buFont typeface="Wingdings" panose="05000000000000000000" pitchFamily="2" charset="2"/>
              <a:buChar char="n"/>
            </a:pPr>
            <a:r>
              <a:rPr lang="zh-CN" altLang="zh-CN"/>
              <a:t> </a:t>
            </a:r>
            <a:r>
              <a:rPr lang="zh-CN" altLang="zh-CN">
                <a:solidFill>
                  <a:srgbClr val="800000"/>
                </a:solidFill>
              </a:rPr>
              <a:t>若没有进程使用临界资源</a:t>
            </a:r>
          </a:p>
        </p:txBody>
      </p:sp>
      <p:sp>
        <p:nvSpPr>
          <p:cNvPr id="112650" name="Rectangle 10"/>
          <p:cNvSpPr>
            <a:spLocks noChangeArrowheads="1"/>
          </p:cNvSpPr>
          <p:nvPr/>
        </p:nvSpPr>
        <p:spPr bwMode="auto">
          <a:xfrm>
            <a:off x="152400" y="4365625"/>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rgbClr val="CADB25"/>
              </a:buClr>
              <a:buSzPct val="65000"/>
              <a:buFont typeface="Wingdings" panose="05000000000000000000" pitchFamily="2" charset="2"/>
              <a:buChar char="u"/>
            </a:pPr>
            <a:r>
              <a:rPr lang="zh-CN" altLang="zh-CN" sz="2800">
                <a:latin typeface="楷体_GB2312" pitchFamily="1" charset="-122"/>
                <a:ea typeface="楷体_GB2312" pitchFamily="1" charset="-122"/>
              </a:rPr>
              <a:t>若N个进程共享一个临界资源，取值范围如何？</a:t>
            </a:r>
          </a:p>
        </p:txBody>
      </p:sp>
      <p:sp>
        <p:nvSpPr>
          <p:cNvPr id="112651" name="Rectangle 11"/>
          <p:cNvSpPr>
            <a:spLocks noChangeArrowheads="1"/>
          </p:cNvSpPr>
          <p:nvPr/>
        </p:nvSpPr>
        <p:spPr bwMode="auto">
          <a:xfrm>
            <a:off x="130175" y="5013325"/>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rgbClr val="CADB25"/>
              </a:buClr>
              <a:buSzPct val="65000"/>
              <a:buFont typeface="Wingdings" panose="05000000000000000000" pitchFamily="2" charset="2"/>
              <a:buChar char="u"/>
            </a:pPr>
            <a:r>
              <a:rPr lang="zh-CN" altLang="zh-CN" sz="2800">
                <a:latin typeface="楷体_GB2312" pitchFamily="1" charset="-122"/>
                <a:ea typeface="楷体_GB2312" pitchFamily="1" charset="-122"/>
              </a:rPr>
              <a:t>若N个进程共享M个同类临界资源（N&gt;M），取值范围如何？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9"/>
                                        </p:tgtEl>
                                        <p:attrNameLst>
                                          <p:attrName>style.visibility</p:attrName>
                                        </p:attrNameLst>
                                      </p:cBhvr>
                                      <p:to>
                                        <p:strVal val="visible"/>
                                      </p:to>
                                    </p:set>
                                    <p:animEffect transition="in" filter="checkerboard(across)">
                                      <p:cBhvr>
                                        <p:cTn id="7" dur="500"/>
                                        <p:tgtEl>
                                          <p:spTgt spid="1126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checkerboard(across)">
                                      <p:cBhvr>
                                        <p:cTn id="12" dur="500"/>
                                        <p:tgtEl>
                                          <p:spTgt spid="112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47"/>
                                        </p:tgtEl>
                                        <p:attrNameLst>
                                          <p:attrName>style.visibility</p:attrName>
                                        </p:attrNameLst>
                                      </p:cBhvr>
                                      <p:to>
                                        <p:strVal val="visible"/>
                                      </p:to>
                                    </p:set>
                                    <p:animEffect transition="in" filter="checkerboard(across)">
                                      <p:cBhvr>
                                        <p:cTn id="17" dur="500"/>
                                        <p:tgtEl>
                                          <p:spTgt spid="112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checkerboard(across)">
                                      <p:cBhvr>
                                        <p:cTn id="22" dur="500"/>
                                        <p:tgtEl>
                                          <p:spTgt spid="112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48"/>
                                        </p:tgtEl>
                                        <p:attrNameLst>
                                          <p:attrName>style.visibility</p:attrName>
                                        </p:attrNameLst>
                                      </p:cBhvr>
                                      <p:to>
                                        <p:strVal val="visible"/>
                                      </p:to>
                                    </p:set>
                                    <p:animEffect transition="in" filter="checkerboard(across)">
                                      <p:cBhvr>
                                        <p:cTn id="27" dur="500"/>
                                        <p:tgtEl>
                                          <p:spTgt spid="112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2646"/>
                                        </p:tgtEl>
                                        <p:attrNameLst>
                                          <p:attrName>style.visibility</p:attrName>
                                        </p:attrNameLst>
                                      </p:cBhvr>
                                      <p:to>
                                        <p:strVal val="visible"/>
                                      </p:to>
                                    </p:set>
                                    <p:animEffect transition="in" filter="checkerboard(across)">
                                      <p:cBhvr>
                                        <p:cTn id="32" dur="500"/>
                                        <p:tgtEl>
                                          <p:spTgt spid="1126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2650"/>
                                        </p:tgtEl>
                                        <p:attrNameLst>
                                          <p:attrName>style.visibility</p:attrName>
                                        </p:attrNameLst>
                                      </p:cBhvr>
                                      <p:to>
                                        <p:strVal val="visible"/>
                                      </p:to>
                                    </p:set>
                                    <p:animEffect transition="in" filter="box(in)">
                                      <p:cBhvr>
                                        <p:cTn id="37" dur="500"/>
                                        <p:tgtEl>
                                          <p:spTgt spid="1126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2651"/>
                                        </p:tgtEl>
                                        <p:attrNameLst>
                                          <p:attrName>style.visibility</p:attrName>
                                        </p:attrNameLst>
                                      </p:cBhvr>
                                      <p:to>
                                        <p:strVal val="visible"/>
                                      </p:to>
                                    </p:set>
                                    <p:animEffect transition="in" filter="box(in)">
                                      <p:cBhvr>
                                        <p:cTn id="42"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P spid="112646" grpId="0" autoUpdateAnimBg="0"/>
      <p:bldP spid="112647" grpId="0" autoUpdateAnimBg="0"/>
      <p:bldP spid="112648" grpId="0" autoUpdateAnimBg="0"/>
      <p:bldP spid="112649" grpId="0" autoUpdateAnimBg="0"/>
      <p:bldP spid="112650" grpId="0" autoUpdateAnimBg="0"/>
      <p:bldP spid="1126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2.1.2 </a:t>
            </a:r>
            <a:r>
              <a:rPr lang="zh-CN" altLang="en-US"/>
              <a:t>前趋图 </a:t>
            </a:r>
          </a:p>
        </p:txBody>
      </p:sp>
      <p:sp>
        <p:nvSpPr>
          <p:cNvPr id="19459" name="Rectangle 3"/>
          <p:cNvSpPr>
            <a:spLocks noGrp="1" noChangeArrowheads="1"/>
          </p:cNvSpPr>
          <p:nvPr>
            <p:ph type="body" idx="1"/>
          </p:nvPr>
        </p:nvSpPr>
        <p:spPr>
          <a:xfrm>
            <a:off x="468313" y="1484313"/>
            <a:ext cx="8229600" cy="2209800"/>
          </a:xfrm>
        </p:spPr>
        <p:txBody>
          <a:bodyPr/>
          <a:lstStyle/>
          <a:p>
            <a:pPr algn="just"/>
            <a:r>
              <a:rPr lang="zh-CN" altLang="en-US"/>
              <a:t>前趋图是一个有向无循环图，图中的每个结点可以表示一条语句、一个程序段或进程，结点间的有向边表示语句或程序段的执行次序。</a:t>
            </a:r>
          </a:p>
        </p:txBody>
      </p:sp>
      <p:sp>
        <p:nvSpPr>
          <p:cNvPr id="19460" name="Oval 4"/>
          <p:cNvSpPr>
            <a:spLocks noChangeAspect="1" noChangeArrowheads="1"/>
          </p:cNvSpPr>
          <p:nvPr/>
        </p:nvSpPr>
        <p:spPr bwMode="auto">
          <a:xfrm>
            <a:off x="4267200" y="38862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solidFill>
                  <a:schemeClr val="tx2"/>
                </a:solidFill>
                <a:latin typeface="Times New Roman" panose="02020603050405020304" pitchFamily="18" charset="0"/>
              </a:rPr>
              <a:t>B</a:t>
            </a:r>
          </a:p>
        </p:txBody>
      </p:sp>
      <p:sp>
        <p:nvSpPr>
          <p:cNvPr id="19461" name="Line 5"/>
          <p:cNvSpPr>
            <a:spLocks noChangeShapeType="1"/>
          </p:cNvSpPr>
          <p:nvPr/>
        </p:nvSpPr>
        <p:spPr bwMode="auto">
          <a:xfrm flipV="1">
            <a:off x="3276600" y="4114800"/>
            <a:ext cx="990600" cy="793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462" name="Oval 6"/>
          <p:cNvSpPr>
            <a:spLocks noChangeAspect="1" noChangeArrowheads="1"/>
          </p:cNvSpPr>
          <p:nvPr/>
        </p:nvSpPr>
        <p:spPr bwMode="auto">
          <a:xfrm>
            <a:off x="2743200" y="3886200"/>
            <a:ext cx="533400" cy="481013"/>
          </a:xfrm>
          <a:prstGeom prst="ellipse">
            <a:avLst/>
          </a:prstGeom>
          <a:solidFill>
            <a:srgbClr val="FFFFFF"/>
          </a:solidFill>
          <a:ln w="28575">
            <a:solidFill>
              <a:srgbClr val="000000"/>
            </a:solidFill>
            <a:round/>
            <a:headEnd/>
            <a:tailEnd/>
          </a:ln>
        </p:spPr>
        <p:txBody>
          <a:bodyPr lIns="0" tIns="0" rIns="0" bIns="0"/>
          <a:lstStyle/>
          <a:p>
            <a:pPr algn="ctr" eaLnBrk="0" hangingPunct="0"/>
            <a:r>
              <a:rPr lang="en-US" altLang="zh-CN" sz="2400" b="1">
                <a:solidFill>
                  <a:schemeClr val="tx2"/>
                </a:solidFill>
                <a:latin typeface="Times New Roman" panose="02020603050405020304" pitchFamily="18" charset="0"/>
              </a:rPr>
              <a:t>A</a:t>
            </a:r>
          </a:p>
        </p:txBody>
      </p:sp>
      <p:sp>
        <p:nvSpPr>
          <p:cNvPr id="19463" name="Rectangle 7"/>
          <p:cNvSpPr>
            <a:spLocks noChangeArrowheads="1"/>
          </p:cNvSpPr>
          <p:nvPr/>
        </p:nvSpPr>
        <p:spPr bwMode="auto">
          <a:xfrm>
            <a:off x="395288" y="49418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lang="zh-CN" altLang="zh-CN">
                <a:solidFill>
                  <a:srgbClr val="000099"/>
                </a:solidFill>
                <a:ea typeface="楷体_GB2312" pitchFamily="1" charset="-122"/>
              </a:rPr>
              <a:t>表示A和B的执行顺序为：先A后B，可写成A </a:t>
            </a:r>
            <a:r>
              <a:rPr lang="zh-CN" altLang="zh-CN">
                <a:solidFill>
                  <a:srgbClr val="000099"/>
                </a:solidFill>
              </a:rPr>
              <a:t>→</a:t>
            </a:r>
            <a:r>
              <a:rPr lang="zh-CN" altLang="zh-CN">
                <a:solidFill>
                  <a:srgbClr val="000099"/>
                </a:solidFill>
                <a:ea typeface="楷体_GB2312" pitchFamily="1" charset="-122"/>
              </a:rPr>
              <a:t> 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1000" fill="hold"/>
                                        <p:tgtEl>
                                          <p:spTgt spid="19463"/>
                                        </p:tgtEl>
                                        <p:attrNameLst>
                                          <p:attrName>ppt_x</p:attrName>
                                        </p:attrNameLst>
                                      </p:cBhvr>
                                      <p:tavLst>
                                        <p:tav tm="0">
                                          <p:val>
                                            <p:strVal val="#ppt_x"/>
                                          </p:val>
                                        </p:tav>
                                        <p:tav tm="100000">
                                          <p:val>
                                            <p:strVal val="#ppt_x"/>
                                          </p:val>
                                        </p:tav>
                                      </p:tavLst>
                                    </p:anim>
                                    <p:anim calcmode="lin" valueType="num">
                                      <p:cBhvr additive="base">
                                        <p:cTn id="8" dur="1000" fill="hold"/>
                                        <p:tgtEl>
                                          <p:spTgt spid="19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z="4000">
                <a:solidFill>
                  <a:schemeClr val="accent2"/>
                </a:solidFill>
              </a:rPr>
              <a:t>（</a:t>
            </a:r>
            <a:r>
              <a:rPr lang="en-US" altLang="zh-CN" sz="4000">
                <a:solidFill>
                  <a:schemeClr val="accent2"/>
                </a:solidFill>
              </a:rPr>
              <a:t>2</a:t>
            </a:r>
            <a:r>
              <a:rPr lang="zh-CN" altLang="en-US" sz="4000">
                <a:solidFill>
                  <a:schemeClr val="accent2"/>
                </a:solidFill>
              </a:rPr>
              <a:t>）利用信号量实现前趋关系</a:t>
            </a:r>
          </a:p>
        </p:txBody>
      </p:sp>
      <p:sp>
        <p:nvSpPr>
          <p:cNvPr id="114691" name="Rectangle 3"/>
          <p:cNvSpPr>
            <a:spLocks noGrp="1" noChangeArrowheads="1"/>
          </p:cNvSpPr>
          <p:nvPr>
            <p:ph type="body" idx="1"/>
          </p:nvPr>
        </p:nvSpPr>
        <p:spPr>
          <a:xfrm>
            <a:off x="468313" y="1484313"/>
            <a:ext cx="8229600" cy="1206500"/>
          </a:xfrm>
        </p:spPr>
        <p:txBody>
          <a:bodyPr/>
          <a:lstStyle/>
          <a:p>
            <a:r>
              <a:rPr lang="zh-CN" altLang="en-US" sz="2800"/>
              <a:t>前趋关系：并发执行的进程</a:t>
            </a:r>
            <a:r>
              <a:rPr lang="en-US" altLang="zh-CN" sz="2800"/>
              <a:t>P1</a:t>
            </a:r>
            <a:r>
              <a:rPr lang="zh-CN" altLang="en-US" sz="2800"/>
              <a:t>和</a:t>
            </a:r>
            <a:r>
              <a:rPr lang="en-US" altLang="zh-CN" sz="2800"/>
              <a:t>P2</a:t>
            </a:r>
            <a:r>
              <a:rPr lang="zh-CN" altLang="en-US" sz="2800"/>
              <a:t>，分别有代码</a:t>
            </a:r>
            <a:r>
              <a:rPr lang="en-US" altLang="zh-CN" sz="2800"/>
              <a:t>S1</a:t>
            </a:r>
            <a:r>
              <a:rPr lang="zh-CN" altLang="en-US" sz="2800"/>
              <a:t>和</a:t>
            </a:r>
            <a:r>
              <a:rPr lang="en-US" altLang="zh-CN" sz="2800"/>
              <a:t>S2</a:t>
            </a:r>
            <a:r>
              <a:rPr lang="zh-CN" altLang="en-US" sz="2800"/>
              <a:t>，要求</a:t>
            </a:r>
            <a:r>
              <a:rPr lang="en-US" altLang="zh-CN" sz="2800"/>
              <a:t>S1</a:t>
            </a:r>
            <a:r>
              <a:rPr lang="zh-CN" altLang="en-US" sz="2800"/>
              <a:t>在</a:t>
            </a:r>
            <a:r>
              <a:rPr lang="en-US" altLang="zh-CN" sz="2800"/>
              <a:t>S2</a:t>
            </a:r>
            <a:r>
              <a:rPr lang="zh-CN" altLang="en-US" sz="2800"/>
              <a:t>开始前完成</a:t>
            </a:r>
          </a:p>
          <a:p>
            <a:endParaRPr lang="zh-CN" altLang="en-US" sz="2800"/>
          </a:p>
        </p:txBody>
      </p:sp>
      <p:grpSp>
        <p:nvGrpSpPr>
          <p:cNvPr id="114692" name="Group 4"/>
          <p:cNvGrpSpPr>
            <a:grpSpLocks/>
          </p:cNvGrpSpPr>
          <p:nvPr/>
        </p:nvGrpSpPr>
        <p:grpSpPr bwMode="auto">
          <a:xfrm>
            <a:off x="3059113" y="2565400"/>
            <a:ext cx="2895600" cy="762000"/>
            <a:chOff x="0" y="0"/>
            <a:chExt cx="1824" cy="480"/>
          </a:xfrm>
        </p:grpSpPr>
        <p:sp>
          <p:nvSpPr>
            <p:cNvPr id="114693" name="Oval 5"/>
            <p:cNvSpPr>
              <a:spLocks noChangeArrowheads="1"/>
            </p:cNvSpPr>
            <p:nvPr/>
          </p:nvSpPr>
          <p:spPr bwMode="auto">
            <a:xfrm>
              <a:off x="0" y="0"/>
              <a:ext cx="528" cy="480"/>
            </a:xfrm>
            <a:prstGeom prst="ellipse">
              <a:avLst/>
            </a:prstGeom>
            <a:solidFill>
              <a:srgbClr val="CCFF66"/>
            </a:solidFill>
            <a:ln w="28575">
              <a:solidFill>
                <a:srgbClr val="000000"/>
              </a:solidFill>
              <a:round/>
              <a:headEnd/>
              <a:tailEnd/>
            </a:ln>
          </p:spPr>
          <p:txBody>
            <a:bodyPr lIns="0" tIns="0" rIns="0" bIns="0"/>
            <a:lstStyle/>
            <a:p>
              <a:pPr algn="ctr" eaLnBrk="0" hangingPunct="0">
                <a:lnSpc>
                  <a:spcPct val="40000"/>
                </a:lnSpc>
              </a:pPr>
              <a:r>
                <a:rPr lang="zh-CN" altLang="en-US" sz="2000" b="1">
                  <a:latin typeface="Times New Roman" panose="02020603050405020304" pitchFamily="18" charset="0"/>
                </a:rPr>
                <a:t>   </a:t>
              </a:r>
            </a:p>
            <a:p>
              <a:pPr algn="ctr" eaLnBrk="0" hangingPunct="0">
                <a:lnSpc>
                  <a:spcPct val="40000"/>
                </a:lnSpc>
              </a:pPr>
              <a:endParaRPr lang="zh-CN" altLang="en-US" sz="2000" b="1">
                <a:latin typeface="Times New Roman" panose="02020603050405020304" pitchFamily="18" charset="0"/>
              </a:endParaRPr>
            </a:p>
            <a:p>
              <a:pPr algn="ctr" eaLnBrk="0" hangingPunct="0">
                <a:lnSpc>
                  <a:spcPct val="40000"/>
                </a:lnSpc>
              </a:pPr>
              <a:r>
                <a:rPr lang="en-US" altLang="zh-CN" sz="2000" b="1">
                  <a:latin typeface="Times New Roman" panose="02020603050405020304" pitchFamily="18" charset="0"/>
                </a:rPr>
                <a:t>S1</a:t>
              </a:r>
            </a:p>
          </p:txBody>
        </p:sp>
        <p:sp>
          <p:nvSpPr>
            <p:cNvPr id="114694" name="Line 6"/>
            <p:cNvSpPr>
              <a:spLocks noChangeShapeType="1"/>
            </p:cNvSpPr>
            <p:nvPr/>
          </p:nvSpPr>
          <p:spPr bwMode="auto">
            <a:xfrm>
              <a:off x="576" y="240"/>
              <a:ext cx="672" cy="0"/>
            </a:xfrm>
            <a:prstGeom prst="line">
              <a:avLst/>
            </a:prstGeom>
            <a:noFill/>
            <a:ln w="28575">
              <a:solidFill>
                <a:srgbClr val="99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4695" name="Oval 7"/>
            <p:cNvSpPr>
              <a:spLocks noChangeArrowheads="1"/>
            </p:cNvSpPr>
            <p:nvPr/>
          </p:nvSpPr>
          <p:spPr bwMode="auto">
            <a:xfrm>
              <a:off x="1296" y="0"/>
              <a:ext cx="528" cy="480"/>
            </a:xfrm>
            <a:prstGeom prst="ellipse">
              <a:avLst/>
            </a:prstGeom>
            <a:solidFill>
              <a:srgbClr val="92D7F2"/>
            </a:solidFill>
            <a:ln w="28575">
              <a:solidFill>
                <a:srgbClr val="000000"/>
              </a:solidFill>
              <a:round/>
              <a:headEnd/>
              <a:tailEnd/>
            </a:ln>
          </p:spPr>
          <p:txBody>
            <a:bodyPr lIns="0" tIns="0" rIns="0" bIns="0"/>
            <a:lstStyle/>
            <a:p>
              <a:pPr algn="ctr" eaLnBrk="0" hangingPunct="0">
                <a:lnSpc>
                  <a:spcPct val="40000"/>
                </a:lnSpc>
              </a:pPr>
              <a:endParaRPr lang="zh-CN" altLang="en-US" sz="2000" b="1">
                <a:latin typeface="Times New Roman" panose="02020603050405020304" pitchFamily="18" charset="0"/>
              </a:endParaRPr>
            </a:p>
            <a:p>
              <a:pPr algn="ctr" eaLnBrk="0" hangingPunct="0">
                <a:lnSpc>
                  <a:spcPct val="40000"/>
                </a:lnSpc>
              </a:pPr>
              <a:r>
                <a:rPr lang="zh-CN" altLang="en-US" sz="2000" b="1">
                  <a:latin typeface="Times New Roman" panose="02020603050405020304" pitchFamily="18" charset="0"/>
                </a:rPr>
                <a:t>   </a:t>
              </a:r>
            </a:p>
            <a:p>
              <a:pPr algn="ctr" eaLnBrk="0" hangingPunct="0">
                <a:lnSpc>
                  <a:spcPct val="40000"/>
                </a:lnSpc>
              </a:pPr>
              <a:r>
                <a:rPr lang="en-US" altLang="zh-CN" sz="2000" b="1">
                  <a:latin typeface="Times New Roman" panose="02020603050405020304" pitchFamily="18" charset="0"/>
                </a:rPr>
                <a:t>S2</a:t>
              </a:r>
            </a:p>
          </p:txBody>
        </p:sp>
      </p:grpSp>
      <p:sp>
        <p:nvSpPr>
          <p:cNvPr id="114696" name="Rectangle 8"/>
          <p:cNvSpPr>
            <a:spLocks noChangeArrowheads="1"/>
          </p:cNvSpPr>
          <p:nvPr/>
        </p:nvSpPr>
        <p:spPr bwMode="auto">
          <a:xfrm>
            <a:off x="395288" y="3348038"/>
            <a:ext cx="8523287"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设置一个信号量S，其初值为0</a:t>
            </a:r>
          </a:p>
        </p:txBody>
      </p:sp>
      <p:sp>
        <p:nvSpPr>
          <p:cNvPr id="114697" name="Rectangle 9"/>
          <p:cNvSpPr>
            <a:spLocks noChangeArrowheads="1"/>
          </p:cNvSpPr>
          <p:nvPr/>
        </p:nvSpPr>
        <p:spPr bwMode="auto">
          <a:xfrm>
            <a:off x="1547813" y="4005263"/>
            <a:ext cx="2057400" cy="2519362"/>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进程P1：</a:t>
            </a:r>
          </a:p>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sz="2800">
                <a:latin typeface="Tahoma" panose="020B0604030504040204" pitchFamily="34" charset="0"/>
              </a:rPr>
              <a:t>┆</a:t>
            </a:r>
            <a:endParaRPr lang="zh-CN" altLang="zh-CN">
              <a:latin typeface="Tahoma" panose="020B0604030504040204" pitchFamily="34" charset="0"/>
              <a:ea typeface="楷体_GB2312" pitchFamily="1" charset="-122"/>
            </a:endParaRPr>
          </a:p>
          <a:p>
            <a:pPr algn="just">
              <a:lnSpc>
                <a:spcPct val="90000"/>
              </a:lnSpc>
              <a:spcBef>
                <a:spcPct val="5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S1;</a:t>
            </a:r>
          </a:p>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rgbClr val="800000"/>
                </a:solidFill>
                <a:latin typeface="Tahoma" panose="020B0604030504040204" pitchFamily="34" charset="0"/>
                <a:ea typeface="楷体_GB2312" pitchFamily="1" charset="-122"/>
              </a:rPr>
              <a:t> signal(S)</a:t>
            </a:r>
            <a:r>
              <a:rPr lang="zh-CN" altLang="zh-CN">
                <a:latin typeface="Tahoma" panose="020B0604030504040204" pitchFamily="34" charset="0"/>
                <a:ea typeface="楷体_GB2312" pitchFamily="1" charset="-122"/>
              </a:rPr>
              <a:t>;</a:t>
            </a:r>
          </a:p>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sz="2800">
                <a:latin typeface="Tahoma" panose="020B0604030504040204" pitchFamily="34" charset="0"/>
              </a:rPr>
              <a:t>┆</a:t>
            </a:r>
            <a:endParaRPr lang="zh-CN" altLang="zh-CN">
              <a:latin typeface="Tahoma" panose="020B0604030504040204" pitchFamily="34" charset="0"/>
              <a:ea typeface="楷体_GB2312" pitchFamily="1" charset="-122"/>
            </a:endParaRPr>
          </a:p>
          <a:p>
            <a:pPr algn="just">
              <a:lnSpc>
                <a:spcPct val="90000"/>
              </a:lnSpc>
              <a:spcBef>
                <a:spcPct val="20000"/>
              </a:spcBef>
              <a:buClr>
                <a:srgbClr val="CADB25"/>
              </a:buClr>
              <a:buSzPct val="65000"/>
              <a:buFont typeface="Wingdings" panose="05000000000000000000" pitchFamily="2" charset="2"/>
              <a:buNone/>
            </a:pPr>
            <a:endParaRPr lang="zh-CN" altLang="zh-CN">
              <a:latin typeface="Tahoma" panose="020B0604030504040204" pitchFamily="34" charset="0"/>
              <a:ea typeface="楷体_GB2312" pitchFamily="1" charset="-122"/>
            </a:endParaRPr>
          </a:p>
          <a:p>
            <a:pPr algn="just">
              <a:lnSpc>
                <a:spcPct val="90000"/>
              </a:lnSpc>
              <a:spcBef>
                <a:spcPct val="20000"/>
              </a:spcBef>
              <a:buClr>
                <a:srgbClr val="CADB25"/>
              </a:buClr>
              <a:buSzPct val="65000"/>
              <a:buFont typeface="Wingdings" panose="05000000000000000000" pitchFamily="2" charset="2"/>
              <a:buNone/>
            </a:pPr>
            <a:endParaRPr lang="zh-CN" altLang="zh-CN">
              <a:latin typeface="Tahoma" panose="020B0604030504040204" pitchFamily="34" charset="0"/>
              <a:ea typeface="楷体_GB2312" pitchFamily="1" charset="-122"/>
            </a:endParaRPr>
          </a:p>
        </p:txBody>
      </p:sp>
      <p:sp>
        <p:nvSpPr>
          <p:cNvPr id="114698" name="Rectangle 10"/>
          <p:cNvSpPr>
            <a:spLocks noChangeArrowheads="1"/>
          </p:cNvSpPr>
          <p:nvPr/>
        </p:nvSpPr>
        <p:spPr bwMode="auto">
          <a:xfrm>
            <a:off x="5651500" y="4076700"/>
            <a:ext cx="2057400" cy="2376488"/>
          </a:xfrm>
          <a:prstGeom prst="rect">
            <a:avLst/>
          </a:prstGeom>
          <a:solidFill>
            <a:srgbClr val="92D7F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进程P2：</a:t>
            </a:r>
          </a:p>
          <a:p>
            <a:pPr algn="just">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rPr>
              <a:t>      ┆</a:t>
            </a:r>
            <a:endParaRPr lang="zh-CN" altLang="zh-CN">
              <a:latin typeface="Tahoma" panose="020B0604030504040204" pitchFamily="34" charset="0"/>
              <a:ea typeface="楷体_GB2312" pitchFamily="1" charset="-122"/>
            </a:endParaRPr>
          </a:p>
          <a:p>
            <a:pPr algn="just">
              <a:lnSpc>
                <a:spcPct val="90000"/>
              </a:lnSpc>
              <a:spcBef>
                <a:spcPct val="6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a:t>
            </a:r>
            <a:r>
              <a:rPr lang="zh-CN" altLang="zh-CN">
                <a:solidFill>
                  <a:srgbClr val="800000"/>
                </a:solidFill>
                <a:latin typeface="Tahoma" panose="020B0604030504040204" pitchFamily="34" charset="0"/>
                <a:ea typeface="楷体_GB2312" pitchFamily="1" charset="-122"/>
              </a:rPr>
              <a:t>wait(S)</a:t>
            </a:r>
            <a:r>
              <a:rPr lang="zh-CN" altLang="zh-CN">
                <a:latin typeface="Tahoma" panose="020B0604030504040204" pitchFamily="34" charset="0"/>
                <a:ea typeface="楷体_GB2312" pitchFamily="1" charset="-122"/>
              </a:rPr>
              <a:t>;</a:t>
            </a:r>
          </a:p>
          <a:p>
            <a:pPr algn="just">
              <a:lnSpc>
                <a:spcPct val="90000"/>
              </a:lnSpc>
              <a:spcBef>
                <a:spcPct val="20000"/>
              </a:spcBef>
              <a:buClr>
                <a:srgbClr val="CADB25"/>
              </a:buClr>
              <a:buSzPct val="65000"/>
              <a:buFont typeface="Wingdings" panose="05000000000000000000" pitchFamily="2" charset="2"/>
              <a:buNone/>
            </a:pPr>
            <a:r>
              <a:rPr lang="zh-CN" altLang="zh-CN">
                <a:latin typeface="Tahoma" panose="020B0604030504040204" pitchFamily="34" charset="0"/>
                <a:ea typeface="楷体_GB2312" pitchFamily="1" charset="-122"/>
              </a:rPr>
              <a:t>   S2;</a:t>
            </a:r>
          </a:p>
          <a:p>
            <a:pPr algn="just">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arn(outHorizontal)">
                                      <p:cBhvr>
                                        <p:cTn id="7" dur="500"/>
                                        <p:tgtEl>
                                          <p:spTgt spid="114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4696"/>
                                        </p:tgtEl>
                                        <p:attrNameLst>
                                          <p:attrName>style.visibility</p:attrName>
                                        </p:attrNameLst>
                                      </p:cBhvr>
                                      <p:to>
                                        <p:strVal val="visible"/>
                                      </p:to>
                                    </p:set>
                                    <p:animEffect transition="in" filter="slide(fromBottom)">
                                      <p:cBhvr>
                                        <p:cTn id="12" dur="500"/>
                                        <p:tgtEl>
                                          <p:spTgt spid="114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7"/>
                                        </p:tgtEl>
                                        <p:attrNameLst>
                                          <p:attrName>style.visibility</p:attrName>
                                        </p:attrNameLst>
                                      </p:cBhvr>
                                      <p:to>
                                        <p:strVal val="visible"/>
                                      </p:to>
                                    </p:set>
                                    <p:animEffect transition="in" filter="blinds(horizontal)">
                                      <p:cBhvr>
                                        <p:cTn id="17" dur="500"/>
                                        <p:tgtEl>
                                          <p:spTgt spid="1146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4698"/>
                                        </p:tgtEl>
                                        <p:attrNameLst>
                                          <p:attrName>style.visibility</p:attrName>
                                        </p:attrNameLst>
                                      </p:cBhvr>
                                      <p:to>
                                        <p:strVal val="visible"/>
                                      </p:to>
                                    </p:set>
                                    <p:animEffect transition="in" filter="blinds(horizontal)">
                                      <p:cBhvr>
                                        <p:cTn id="22"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6" grpId="0" autoUpdateAnimBg="0"/>
      <p:bldP spid="114697" grpId="0" animBg="1" autoUpdateAnimBg="0"/>
      <p:bldP spid="114698" grpId="0" bldLvl="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95288" y="125413"/>
            <a:ext cx="8512175" cy="1143000"/>
          </a:xfrm>
        </p:spPr>
        <p:txBody>
          <a:bodyPr/>
          <a:lstStyle/>
          <a:p>
            <a:r>
              <a:rPr lang="zh-CN" altLang="en-US"/>
              <a:t>举例</a:t>
            </a:r>
          </a:p>
        </p:txBody>
      </p:sp>
      <p:sp>
        <p:nvSpPr>
          <p:cNvPr id="115715" name="Rectangle 3"/>
          <p:cNvSpPr>
            <a:spLocks noGrp="1" noChangeArrowheads="1"/>
          </p:cNvSpPr>
          <p:nvPr>
            <p:ph type="body" idx="1"/>
          </p:nvPr>
        </p:nvSpPr>
        <p:spPr>
          <a:xfrm>
            <a:off x="457200" y="1447800"/>
            <a:ext cx="3617913" cy="4459288"/>
          </a:xfrm>
        </p:spPr>
        <p:txBody>
          <a:bodyPr/>
          <a:lstStyle/>
          <a:p>
            <a:pPr algn="just"/>
            <a:r>
              <a:rPr lang="zh-CN" altLang="en-US"/>
              <a:t>例如：右图显示了程序段</a:t>
            </a:r>
            <a:r>
              <a:rPr lang="en-US" altLang="zh-CN"/>
              <a:t>S1</a:t>
            </a:r>
            <a:r>
              <a:rPr lang="zh-CN" altLang="en-US"/>
              <a:t>，</a:t>
            </a:r>
            <a:r>
              <a:rPr lang="en-US" altLang="zh-CN"/>
              <a:t>S2</a:t>
            </a:r>
            <a:r>
              <a:rPr lang="zh-CN" altLang="en-US"/>
              <a:t>，</a:t>
            </a:r>
            <a:r>
              <a:rPr lang="en-US" altLang="zh-CN">
                <a:latin typeface="宋体" panose="02010600030101010101" pitchFamily="2" charset="-122"/>
              </a:rPr>
              <a:t>…</a:t>
            </a:r>
            <a:r>
              <a:rPr lang="en-US" altLang="zh-CN"/>
              <a:t>S6</a:t>
            </a:r>
            <a:r>
              <a:rPr lang="zh-CN" altLang="en-US"/>
              <a:t>间的前趋关系。</a:t>
            </a:r>
          </a:p>
          <a:p>
            <a:pPr algn="just"/>
            <a:r>
              <a:rPr lang="zh-CN" altLang="en-US"/>
              <a:t>试用</a:t>
            </a:r>
            <a:r>
              <a:rPr lang="en-US" altLang="zh-CN"/>
              <a:t>wait</a:t>
            </a:r>
            <a:r>
              <a:rPr lang="zh-CN" altLang="en-US"/>
              <a:t>、</a:t>
            </a:r>
            <a:r>
              <a:rPr lang="en-US" altLang="zh-CN"/>
              <a:t>signal</a:t>
            </a:r>
            <a:r>
              <a:rPr lang="zh-CN" altLang="en-US"/>
              <a:t>操作完成它们间的同步。</a:t>
            </a:r>
          </a:p>
        </p:txBody>
      </p:sp>
      <p:sp>
        <p:nvSpPr>
          <p:cNvPr id="115716" name="Oval 4"/>
          <p:cNvSpPr>
            <a:spLocks noChangeArrowheads="1"/>
          </p:cNvSpPr>
          <p:nvPr/>
        </p:nvSpPr>
        <p:spPr bwMode="auto">
          <a:xfrm>
            <a:off x="6223000" y="1792288"/>
            <a:ext cx="863600"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S1</a:t>
            </a:r>
          </a:p>
        </p:txBody>
      </p:sp>
      <p:sp>
        <p:nvSpPr>
          <p:cNvPr id="115717" name="Oval 5"/>
          <p:cNvSpPr>
            <a:spLocks noChangeArrowheads="1"/>
          </p:cNvSpPr>
          <p:nvPr/>
        </p:nvSpPr>
        <p:spPr bwMode="auto">
          <a:xfrm>
            <a:off x="5199063" y="2959100"/>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S2</a:t>
            </a:r>
          </a:p>
        </p:txBody>
      </p:sp>
      <p:sp>
        <p:nvSpPr>
          <p:cNvPr id="115718" name="Oval 6"/>
          <p:cNvSpPr>
            <a:spLocks noChangeArrowheads="1"/>
          </p:cNvSpPr>
          <p:nvPr/>
        </p:nvSpPr>
        <p:spPr bwMode="auto">
          <a:xfrm>
            <a:off x="6038850" y="5526088"/>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S6</a:t>
            </a:r>
          </a:p>
        </p:txBody>
      </p:sp>
      <p:sp>
        <p:nvSpPr>
          <p:cNvPr id="115719" name="Oval 7"/>
          <p:cNvSpPr>
            <a:spLocks noChangeArrowheads="1"/>
          </p:cNvSpPr>
          <p:nvPr/>
        </p:nvSpPr>
        <p:spPr bwMode="auto">
          <a:xfrm>
            <a:off x="4621213" y="4232275"/>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S4</a:t>
            </a:r>
          </a:p>
        </p:txBody>
      </p:sp>
      <p:sp>
        <p:nvSpPr>
          <p:cNvPr id="115720" name="Oval 8"/>
          <p:cNvSpPr>
            <a:spLocks noChangeArrowheads="1"/>
          </p:cNvSpPr>
          <p:nvPr/>
        </p:nvSpPr>
        <p:spPr bwMode="auto">
          <a:xfrm>
            <a:off x="7467600" y="30019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S3</a:t>
            </a:r>
          </a:p>
        </p:txBody>
      </p:sp>
      <p:sp>
        <p:nvSpPr>
          <p:cNvPr id="115721" name="Line 9"/>
          <p:cNvSpPr>
            <a:spLocks noChangeShapeType="1"/>
          </p:cNvSpPr>
          <p:nvPr/>
        </p:nvSpPr>
        <p:spPr bwMode="auto">
          <a:xfrm flipH="1">
            <a:off x="5715000" y="2173288"/>
            <a:ext cx="609600" cy="798512"/>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2" name="Line 10"/>
          <p:cNvSpPr>
            <a:spLocks noChangeShapeType="1"/>
          </p:cNvSpPr>
          <p:nvPr/>
        </p:nvSpPr>
        <p:spPr bwMode="auto">
          <a:xfrm>
            <a:off x="7010400" y="2173288"/>
            <a:ext cx="838200" cy="798512"/>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3" name="Line 11"/>
          <p:cNvSpPr>
            <a:spLocks noChangeShapeType="1"/>
          </p:cNvSpPr>
          <p:nvPr/>
        </p:nvSpPr>
        <p:spPr bwMode="auto">
          <a:xfrm flipH="1">
            <a:off x="5029200" y="3392488"/>
            <a:ext cx="457200" cy="8382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4" name="Line 12"/>
          <p:cNvSpPr>
            <a:spLocks noChangeShapeType="1"/>
          </p:cNvSpPr>
          <p:nvPr/>
        </p:nvSpPr>
        <p:spPr bwMode="auto">
          <a:xfrm>
            <a:off x="5181600" y="4687888"/>
            <a:ext cx="914400" cy="9144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5" name="Oval 13"/>
          <p:cNvSpPr>
            <a:spLocks noChangeArrowheads="1"/>
          </p:cNvSpPr>
          <p:nvPr/>
        </p:nvSpPr>
        <p:spPr bwMode="auto">
          <a:xfrm>
            <a:off x="6248400" y="416242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S5</a:t>
            </a:r>
          </a:p>
        </p:txBody>
      </p:sp>
      <p:sp>
        <p:nvSpPr>
          <p:cNvPr id="115726" name="Line 14"/>
          <p:cNvSpPr>
            <a:spLocks noChangeShapeType="1"/>
          </p:cNvSpPr>
          <p:nvPr/>
        </p:nvSpPr>
        <p:spPr bwMode="auto">
          <a:xfrm flipH="1">
            <a:off x="6858000" y="3468688"/>
            <a:ext cx="1066800" cy="22098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7" name="Line 15"/>
          <p:cNvSpPr>
            <a:spLocks noChangeShapeType="1"/>
          </p:cNvSpPr>
          <p:nvPr/>
        </p:nvSpPr>
        <p:spPr bwMode="auto">
          <a:xfrm>
            <a:off x="5953125" y="3344863"/>
            <a:ext cx="676275" cy="809625"/>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5728" name="Line 16"/>
          <p:cNvSpPr>
            <a:spLocks noChangeShapeType="1"/>
          </p:cNvSpPr>
          <p:nvPr/>
        </p:nvSpPr>
        <p:spPr bwMode="auto">
          <a:xfrm flipH="1">
            <a:off x="6400800" y="4630738"/>
            <a:ext cx="277813" cy="89535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解</a:t>
            </a:r>
          </a:p>
        </p:txBody>
      </p:sp>
      <p:sp>
        <p:nvSpPr>
          <p:cNvPr id="116739" name="Rectangle 3"/>
          <p:cNvSpPr>
            <a:spLocks noGrp="1" noChangeArrowheads="1"/>
          </p:cNvSpPr>
          <p:nvPr>
            <p:ph type="body" idx="1"/>
          </p:nvPr>
        </p:nvSpPr>
        <p:spPr>
          <a:xfrm>
            <a:off x="323850" y="1700213"/>
            <a:ext cx="3733800" cy="4383087"/>
          </a:xfrm>
        </p:spPr>
        <p:txBody>
          <a:bodyPr/>
          <a:lstStyle/>
          <a:p>
            <a:r>
              <a:rPr lang="zh-CN" altLang="en-US"/>
              <a:t>设七个同步信号量</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a:t>
            </a:r>
            <a:r>
              <a:rPr lang="en-US" altLang="zh-CN"/>
              <a:t>f</a:t>
            </a:r>
            <a:r>
              <a:rPr lang="zh-CN" altLang="en-US"/>
              <a:t>、</a:t>
            </a:r>
            <a:r>
              <a:rPr lang="en-US" altLang="zh-CN"/>
              <a:t>g</a:t>
            </a:r>
            <a:r>
              <a:rPr lang="zh-CN" altLang="en-US"/>
              <a:t>分别表示各程序段之间的前驱关系，如图所示，其初值均为</a:t>
            </a:r>
            <a:r>
              <a:rPr lang="en-US" altLang="zh-CN"/>
              <a:t>0</a:t>
            </a:r>
            <a:r>
              <a:rPr lang="zh-CN" altLang="en-US"/>
              <a:t>。</a:t>
            </a:r>
          </a:p>
        </p:txBody>
      </p:sp>
      <p:sp>
        <p:nvSpPr>
          <p:cNvPr id="116740" name="Oval 4"/>
          <p:cNvSpPr>
            <a:spLocks noChangeArrowheads="1"/>
          </p:cNvSpPr>
          <p:nvPr/>
        </p:nvSpPr>
        <p:spPr bwMode="auto">
          <a:xfrm>
            <a:off x="6223000" y="1944688"/>
            <a:ext cx="863600"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S1</a:t>
            </a:r>
          </a:p>
        </p:txBody>
      </p:sp>
      <p:sp>
        <p:nvSpPr>
          <p:cNvPr id="116741" name="Oval 5"/>
          <p:cNvSpPr>
            <a:spLocks noChangeArrowheads="1"/>
          </p:cNvSpPr>
          <p:nvPr/>
        </p:nvSpPr>
        <p:spPr bwMode="auto">
          <a:xfrm>
            <a:off x="5199063" y="3111500"/>
            <a:ext cx="865187"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S2</a:t>
            </a:r>
          </a:p>
        </p:txBody>
      </p:sp>
      <p:sp>
        <p:nvSpPr>
          <p:cNvPr id="116742" name="Oval 6"/>
          <p:cNvSpPr>
            <a:spLocks noChangeArrowheads="1"/>
          </p:cNvSpPr>
          <p:nvPr/>
        </p:nvSpPr>
        <p:spPr bwMode="auto">
          <a:xfrm>
            <a:off x="6038850" y="5678488"/>
            <a:ext cx="865188" cy="468312"/>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S6</a:t>
            </a:r>
          </a:p>
        </p:txBody>
      </p:sp>
      <p:sp>
        <p:nvSpPr>
          <p:cNvPr id="116743" name="Oval 7"/>
          <p:cNvSpPr>
            <a:spLocks noChangeArrowheads="1"/>
          </p:cNvSpPr>
          <p:nvPr/>
        </p:nvSpPr>
        <p:spPr bwMode="auto">
          <a:xfrm>
            <a:off x="4621213" y="4384675"/>
            <a:ext cx="865187" cy="469900"/>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S4</a:t>
            </a:r>
          </a:p>
        </p:txBody>
      </p:sp>
      <p:sp>
        <p:nvSpPr>
          <p:cNvPr id="116744" name="Oval 8"/>
          <p:cNvSpPr>
            <a:spLocks noChangeArrowheads="1"/>
          </p:cNvSpPr>
          <p:nvPr/>
        </p:nvSpPr>
        <p:spPr bwMode="auto">
          <a:xfrm>
            <a:off x="7467600" y="3154363"/>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S3</a:t>
            </a:r>
          </a:p>
        </p:txBody>
      </p:sp>
      <p:sp>
        <p:nvSpPr>
          <p:cNvPr id="116745" name="Line 9"/>
          <p:cNvSpPr>
            <a:spLocks noChangeShapeType="1"/>
          </p:cNvSpPr>
          <p:nvPr/>
        </p:nvSpPr>
        <p:spPr bwMode="auto">
          <a:xfrm flipH="1">
            <a:off x="5702300" y="2325688"/>
            <a:ext cx="622300" cy="790575"/>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46" name="Line 10"/>
          <p:cNvSpPr>
            <a:spLocks noChangeShapeType="1"/>
          </p:cNvSpPr>
          <p:nvPr/>
        </p:nvSpPr>
        <p:spPr bwMode="auto">
          <a:xfrm>
            <a:off x="7010400" y="2325688"/>
            <a:ext cx="857250" cy="852487"/>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47" name="Line 11"/>
          <p:cNvSpPr>
            <a:spLocks noChangeShapeType="1"/>
          </p:cNvSpPr>
          <p:nvPr/>
        </p:nvSpPr>
        <p:spPr bwMode="auto">
          <a:xfrm flipH="1">
            <a:off x="5029200" y="3544888"/>
            <a:ext cx="457200" cy="8382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48" name="Line 12"/>
          <p:cNvSpPr>
            <a:spLocks noChangeShapeType="1"/>
          </p:cNvSpPr>
          <p:nvPr/>
        </p:nvSpPr>
        <p:spPr bwMode="auto">
          <a:xfrm>
            <a:off x="5181600" y="4840288"/>
            <a:ext cx="914400" cy="9144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49" name="Oval 13"/>
          <p:cNvSpPr>
            <a:spLocks noChangeArrowheads="1"/>
          </p:cNvSpPr>
          <p:nvPr/>
        </p:nvSpPr>
        <p:spPr bwMode="auto">
          <a:xfrm>
            <a:off x="6248400" y="4314825"/>
            <a:ext cx="865188" cy="466725"/>
          </a:xfrm>
          <a:prstGeom prst="ellipse">
            <a:avLst/>
          </a:prstGeom>
          <a:solidFill>
            <a:srgbClr val="FFFFFF"/>
          </a:solidFill>
          <a:ln w="28575">
            <a:solidFill>
              <a:srgbClr val="000000"/>
            </a:solidFill>
            <a:round/>
            <a:headEnd/>
            <a:tailEnd/>
          </a:ln>
        </p:spPr>
        <p:txBody>
          <a:bodyPr lIns="0" tIns="0" rIns="0" bIns="0"/>
          <a:lstStyle/>
          <a:p>
            <a:pPr algn="just" eaLnBrk="0" hangingPunct="0"/>
            <a:r>
              <a:rPr lang="zh-CN" altLang="en-US" sz="2000">
                <a:latin typeface="Times New Roman" panose="02020603050405020304" pitchFamily="18" charset="0"/>
              </a:rPr>
              <a:t>   </a:t>
            </a:r>
            <a:r>
              <a:rPr lang="en-US" altLang="zh-CN" sz="2000" b="1">
                <a:latin typeface="Times New Roman" panose="02020603050405020304" pitchFamily="18" charset="0"/>
              </a:rPr>
              <a:t>S5</a:t>
            </a:r>
          </a:p>
        </p:txBody>
      </p:sp>
      <p:sp>
        <p:nvSpPr>
          <p:cNvPr id="116750" name="Line 14"/>
          <p:cNvSpPr>
            <a:spLocks noChangeShapeType="1"/>
          </p:cNvSpPr>
          <p:nvPr/>
        </p:nvSpPr>
        <p:spPr bwMode="auto">
          <a:xfrm flipH="1">
            <a:off x="6858000" y="3621088"/>
            <a:ext cx="1066800" cy="22098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1" name="Line 15"/>
          <p:cNvSpPr>
            <a:spLocks noChangeShapeType="1"/>
          </p:cNvSpPr>
          <p:nvPr/>
        </p:nvSpPr>
        <p:spPr bwMode="auto">
          <a:xfrm>
            <a:off x="5953125" y="3497263"/>
            <a:ext cx="676275" cy="809625"/>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2" name="Line 16"/>
          <p:cNvSpPr>
            <a:spLocks noChangeShapeType="1"/>
          </p:cNvSpPr>
          <p:nvPr/>
        </p:nvSpPr>
        <p:spPr bwMode="auto">
          <a:xfrm flipH="1">
            <a:off x="6400800" y="4783138"/>
            <a:ext cx="277813" cy="89535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3" name="Rectangle 17"/>
          <p:cNvSpPr>
            <a:spLocks noChangeArrowheads="1"/>
          </p:cNvSpPr>
          <p:nvPr/>
        </p:nvSpPr>
        <p:spPr bwMode="auto">
          <a:xfrm>
            <a:off x="5621338" y="23510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a</a:t>
            </a:r>
          </a:p>
        </p:txBody>
      </p:sp>
      <p:sp>
        <p:nvSpPr>
          <p:cNvPr id="116754" name="Rectangle 18"/>
          <p:cNvSpPr>
            <a:spLocks noChangeArrowheads="1"/>
          </p:cNvSpPr>
          <p:nvPr/>
        </p:nvSpPr>
        <p:spPr bwMode="auto">
          <a:xfrm>
            <a:off x="7451725" y="240347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b</a:t>
            </a:r>
          </a:p>
        </p:txBody>
      </p:sp>
      <p:sp>
        <p:nvSpPr>
          <p:cNvPr id="116755" name="Rectangle 19"/>
          <p:cNvSpPr>
            <a:spLocks noChangeArrowheads="1"/>
          </p:cNvSpPr>
          <p:nvPr/>
        </p:nvSpPr>
        <p:spPr bwMode="auto">
          <a:xfrm>
            <a:off x="4841875" y="3646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c</a:t>
            </a:r>
          </a:p>
        </p:txBody>
      </p:sp>
      <p:sp>
        <p:nvSpPr>
          <p:cNvPr id="116756" name="Rectangle 20"/>
          <p:cNvSpPr>
            <a:spLocks noChangeArrowheads="1"/>
          </p:cNvSpPr>
          <p:nvPr/>
        </p:nvSpPr>
        <p:spPr bwMode="auto">
          <a:xfrm>
            <a:off x="6300788" y="364648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d</a:t>
            </a:r>
          </a:p>
        </p:txBody>
      </p:sp>
      <p:sp>
        <p:nvSpPr>
          <p:cNvPr id="116757" name="Rectangle 21"/>
          <p:cNvSpPr>
            <a:spLocks noChangeArrowheads="1"/>
          </p:cNvSpPr>
          <p:nvPr/>
        </p:nvSpPr>
        <p:spPr bwMode="auto">
          <a:xfrm>
            <a:off x="5087938" y="514667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f</a:t>
            </a:r>
          </a:p>
        </p:txBody>
      </p:sp>
      <p:sp>
        <p:nvSpPr>
          <p:cNvPr id="116758" name="Rectangle 22"/>
          <p:cNvSpPr>
            <a:spLocks noChangeArrowheads="1"/>
          </p:cNvSpPr>
          <p:nvPr/>
        </p:nvSpPr>
        <p:spPr bwMode="auto">
          <a:xfrm>
            <a:off x="7451725" y="43656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e</a:t>
            </a:r>
          </a:p>
        </p:txBody>
      </p:sp>
      <p:sp>
        <p:nvSpPr>
          <p:cNvPr id="116759" name="Rectangle 23"/>
          <p:cNvSpPr>
            <a:spLocks noChangeArrowheads="1"/>
          </p:cNvSpPr>
          <p:nvPr/>
        </p:nvSpPr>
        <p:spPr bwMode="auto">
          <a:xfrm>
            <a:off x="6564313" y="5014913"/>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a:solidFill>
                  <a:schemeClr val="hlink"/>
                </a:solidFill>
              </a:rPr>
              <a:t>g</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5288" y="125413"/>
            <a:ext cx="8512175" cy="1143000"/>
          </a:xfrm>
        </p:spPr>
        <p:txBody>
          <a:bodyPr/>
          <a:lstStyle/>
          <a:p>
            <a:r>
              <a:rPr lang="zh-CN" altLang="en-US"/>
              <a:t>解</a:t>
            </a:r>
          </a:p>
        </p:txBody>
      </p:sp>
      <p:sp>
        <p:nvSpPr>
          <p:cNvPr id="117763" name="Rectangle 3"/>
          <p:cNvSpPr>
            <a:spLocks noGrp="1" noChangeArrowheads="1"/>
          </p:cNvSpPr>
          <p:nvPr>
            <p:ph type="body" idx="1"/>
          </p:nvPr>
        </p:nvSpPr>
        <p:spPr/>
        <p:txBody>
          <a:bodyPr/>
          <a:lstStyle/>
          <a:p>
            <a:pPr>
              <a:lnSpc>
                <a:spcPct val="90000"/>
              </a:lnSpc>
            </a:pPr>
            <a:r>
              <a:rPr lang="en-US" altLang="zh-CN" sz="2400"/>
              <a:t>Var  a,b,c,d,e,f,g:semaphore:=0,0,0,0,0,0,0;</a:t>
            </a:r>
          </a:p>
          <a:p>
            <a:pPr>
              <a:lnSpc>
                <a:spcPct val="90000"/>
              </a:lnSpc>
            </a:pPr>
            <a:r>
              <a:rPr lang="en-US" altLang="zh-CN" sz="2400"/>
              <a:t>begin</a:t>
            </a:r>
          </a:p>
          <a:p>
            <a:pPr>
              <a:lnSpc>
                <a:spcPct val="90000"/>
              </a:lnSpc>
            </a:pPr>
            <a:r>
              <a:rPr lang="zh-CN" altLang="en-US" sz="2400"/>
              <a:t>　</a:t>
            </a:r>
            <a:r>
              <a:rPr lang="en-US" altLang="zh-CN" sz="2400"/>
              <a:t>parbegin</a:t>
            </a:r>
          </a:p>
          <a:p>
            <a:pPr>
              <a:lnSpc>
                <a:spcPct val="90000"/>
              </a:lnSpc>
            </a:pPr>
            <a:r>
              <a:rPr lang="zh-CN" altLang="en-US" sz="2400"/>
              <a:t>　　</a:t>
            </a:r>
            <a:r>
              <a:rPr lang="en-US" altLang="zh-CN" sz="2400"/>
              <a:t>begin</a:t>
            </a:r>
            <a:r>
              <a:rPr lang="en-US" altLang="zh-CN" sz="2400">
                <a:solidFill>
                  <a:srgbClr val="800000"/>
                </a:solidFill>
              </a:rPr>
              <a:t> S1</a:t>
            </a:r>
            <a:r>
              <a:rPr lang="zh-CN" altLang="en-US" sz="2400">
                <a:solidFill>
                  <a:srgbClr val="800000"/>
                </a:solidFill>
              </a:rPr>
              <a:t>； </a:t>
            </a:r>
            <a:r>
              <a:rPr lang="en-US" altLang="zh-CN" sz="2400">
                <a:solidFill>
                  <a:srgbClr val="800000"/>
                </a:solidFill>
              </a:rPr>
              <a:t>signal(a)</a:t>
            </a:r>
            <a:r>
              <a:rPr lang="zh-CN" altLang="en-US" sz="2400">
                <a:solidFill>
                  <a:srgbClr val="800000"/>
                </a:solidFill>
              </a:rPr>
              <a:t>； </a:t>
            </a:r>
            <a:r>
              <a:rPr lang="en-US" altLang="zh-CN" sz="2400">
                <a:solidFill>
                  <a:srgbClr val="800000"/>
                </a:solidFill>
              </a:rPr>
              <a:t>signal(b)</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begin </a:t>
            </a:r>
            <a:r>
              <a:rPr lang="en-US" altLang="zh-CN" sz="2400">
                <a:solidFill>
                  <a:srgbClr val="800000"/>
                </a:solidFill>
              </a:rPr>
              <a:t>wait(a)</a:t>
            </a:r>
            <a:r>
              <a:rPr lang="zh-CN" altLang="en-US" sz="2400">
                <a:solidFill>
                  <a:srgbClr val="800000"/>
                </a:solidFill>
              </a:rPr>
              <a:t>； </a:t>
            </a:r>
            <a:r>
              <a:rPr lang="en-US" altLang="zh-CN" sz="2400">
                <a:solidFill>
                  <a:srgbClr val="800000"/>
                </a:solidFill>
              </a:rPr>
              <a:t>S2</a:t>
            </a:r>
            <a:r>
              <a:rPr lang="zh-CN" altLang="en-US" sz="2400">
                <a:solidFill>
                  <a:srgbClr val="800000"/>
                </a:solidFill>
              </a:rPr>
              <a:t>； </a:t>
            </a:r>
            <a:r>
              <a:rPr lang="en-US" altLang="zh-CN" sz="2400">
                <a:solidFill>
                  <a:srgbClr val="800000"/>
                </a:solidFill>
              </a:rPr>
              <a:t>signal(c)</a:t>
            </a:r>
            <a:r>
              <a:rPr lang="zh-CN" altLang="en-US" sz="2400">
                <a:solidFill>
                  <a:srgbClr val="800000"/>
                </a:solidFill>
              </a:rPr>
              <a:t>； </a:t>
            </a:r>
            <a:r>
              <a:rPr lang="en-US" altLang="zh-CN" sz="2400">
                <a:solidFill>
                  <a:srgbClr val="800000"/>
                </a:solidFill>
              </a:rPr>
              <a:t>signal(d)</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begin </a:t>
            </a:r>
            <a:r>
              <a:rPr lang="en-US" altLang="zh-CN" sz="2400">
                <a:solidFill>
                  <a:srgbClr val="800000"/>
                </a:solidFill>
              </a:rPr>
              <a:t>wait(b)</a:t>
            </a:r>
            <a:r>
              <a:rPr lang="zh-CN" altLang="en-US" sz="2400">
                <a:solidFill>
                  <a:srgbClr val="800000"/>
                </a:solidFill>
              </a:rPr>
              <a:t>； </a:t>
            </a:r>
            <a:r>
              <a:rPr lang="en-US" altLang="zh-CN" sz="2400">
                <a:solidFill>
                  <a:srgbClr val="800000"/>
                </a:solidFill>
              </a:rPr>
              <a:t>S3</a:t>
            </a:r>
            <a:r>
              <a:rPr lang="zh-CN" altLang="en-US" sz="2400">
                <a:solidFill>
                  <a:srgbClr val="800000"/>
                </a:solidFill>
              </a:rPr>
              <a:t>； </a:t>
            </a:r>
            <a:r>
              <a:rPr lang="en-US" altLang="zh-CN" sz="2400">
                <a:solidFill>
                  <a:srgbClr val="800000"/>
                </a:solidFill>
              </a:rPr>
              <a:t>signal(e)</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begin </a:t>
            </a:r>
            <a:r>
              <a:rPr lang="en-US" altLang="zh-CN" sz="2400">
                <a:solidFill>
                  <a:srgbClr val="800000"/>
                </a:solidFill>
              </a:rPr>
              <a:t>wait(c)</a:t>
            </a:r>
            <a:r>
              <a:rPr lang="zh-CN" altLang="en-US" sz="2400">
                <a:solidFill>
                  <a:srgbClr val="800000"/>
                </a:solidFill>
              </a:rPr>
              <a:t>； </a:t>
            </a:r>
            <a:r>
              <a:rPr lang="en-US" altLang="zh-CN" sz="2400">
                <a:solidFill>
                  <a:srgbClr val="800000"/>
                </a:solidFill>
              </a:rPr>
              <a:t>S4</a:t>
            </a:r>
            <a:r>
              <a:rPr lang="zh-CN" altLang="en-US" sz="2400">
                <a:solidFill>
                  <a:srgbClr val="800000"/>
                </a:solidFill>
              </a:rPr>
              <a:t>； </a:t>
            </a:r>
            <a:r>
              <a:rPr lang="en-US" altLang="zh-CN" sz="2400">
                <a:solidFill>
                  <a:srgbClr val="800000"/>
                </a:solidFill>
              </a:rPr>
              <a:t>signal(f)</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begin </a:t>
            </a:r>
            <a:r>
              <a:rPr lang="en-US" altLang="zh-CN" sz="2400">
                <a:solidFill>
                  <a:srgbClr val="800000"/>
                </a:solidFill>
              </a:rPr>
              <a:t>wait(d)</a:t>
            </a:r>
            <a:r>
              <a:rPr lang="zh-CN" altLang="en-US" sz="2400">
                <a:solidFill>
                  <a:srgbClr val="800000"/>
                </a:solidFill>
              </a:rPr>
              <a:t>； </a:t>
            </a:r>
            <a:r>
              <a:rPr lang="en-US" altLang="zh-CN" sz="2400">
                <a:solidFill>
                  <a:srgbClr val="800000"/>
                </a:solidFill>
              </a:rPr>
              <a:t>S5</a:t>
            </a:r>
            <a:r>
              <a:rPr lang="zh-CN" altLang="en-US" sz="2400">
                <a:solidFill>
                  <a:srgbClr val="800000"/>
                </a:solidFill>
              </a:rPr>
              <a:t>； </a:t>
            </a:r>
            <a:r>
              <a:rPr lang="en-US" altLang="zh-CN" sz="2400">
                <a:solidFill>
                  <a:srgbClr val="800000"/>
                </a:solidFill>
              </a:rPr>
              <a:t>signal(g)</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begin </a:t>
            </a:r>
            <a:r>
              <a:rPr lang="en-US" altLang="zh-CN" sz="2400">
                <a:solidFill>
                  <a:srgbClr val="800000"/>
                </a:solidFill>
              </a:rPr>
              <a:t>wait(e)</a:t>
            </a:r>
            <a:r>
              <a:rPr lang="zh-CN" altLang="en-US" sz="2400">
                <a:solidFill>
                  <a:srgbClr val="800000"/>
                </a:solidFill>
              </a:rPr>
              <a:t>； </a:t>
            </a:r>
            <a:r>
              <a:rPr lang="en-US" altLang="zh-CN" sz="2400">
                <a:solidFill>
                  <a:srgbClr val="800000"/>
                </a:solidFill>
              </a:rPr>
              <a:t>wait(f)</a:t>
            </a:r>
            <a:r>
              <a:rPr lang="zh-CN" altLang="en-US" sz="2400">
                <a:solidFill>
                  <a:srgbClr val="800000"/>
                </a:solidFill>
              </a:rPr>
              <a:t>； </a:t>
            </a:r>
            <a:r>
              <a:rPr lang="en-US" altLang="zh-CN" sz="2400">
                <a:solidFill>
                  <a:srgbClr val="800000"/>
                </a:solidFill>
              </a:rPr>
              <a:t>wait(g)</a:t>
            </a:r>
            <a:r>
              <a:rPr lang="zh-CN" altLang="en-US" sz="2400">
                <a:solidFill>
                  <a:srgbClr val="800000"/>
                </a:solidFill>
              </a:rPr>
              <a:t>； </a:t>
            </a:r>
            <a:r>
              <a:rPr lang="en-US" altLang="zh-CN" sz="2400">
                <a:solidFill>
                  <a:srgbClr val="800000"/>
                </a:solidFill>
              </a:rPr>
              <a:t>S6</a:t>
            </a:r>
            <a:r>
              <a:rPr lang="zh-CN" altLang="en-US" sz="2400">
                <a:solidFill>
                  <a:srgbClr val="800000"/>
                </a:solidFill>
              </a:rPr>
              <a:t>；</a:t>
            </a:r>
            <a:r>
              <a:rPr lang="zh-CN" altLang="en-US" sz="2400"/>
              <a:t> </a:t>
            </a:r>
            <a:r>
              <a:rPr lang="en-US" altLang="zh-CN" sz="2400"/>
              <a:t>end</a:t>
            </a:r>
            <a:r>
              <a:rPr lang="zh-CN" altLang="en-US" sz="2400"/>
              <a:t>；</a:t>
            </a:r>
          </a:p>
          <a:p>
            <a:pPr>
              <a:lnSpc>
                <a:spcPct val="90000"/>
              </a:lnSpc>
            </a:pPr>
            <a:r>
              <a:rPr lang="zh-CN" altLang="en-US" sz="2400"/>
              <a:t>　</a:t>
            </a:r>
            <a:r>
              <a:rPr lang="en-US" altLang="zh-CN" sz="2400"/>
              <a:t>parend</a:t>
            </a:r>
          </a:p>
          <a:p>
            <a:pPr>
              <a:lnSpc>
                <a:spcPct val="90000"/>
              </a:lnSpc>
            </a:pPr>
            <a:r>
              <a:rPr lang="en-US" altLang="zh-CN" sz="2400"/>
              <a:t>end </a:t>
            </a:r>
          </a:p>
          <a:p>
            <a:pPr>
              <a:lnSpc>
                <a:spcPct val="90000"/>
              </a:lnSpc>
            </a:pPr>
            <a:endParaRPr lang="zh-CN" altLang="en-US" sz="240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课堂练习：</a:t>
            </a:r>
            <a:r>
              <a:rPr lang="zh-CN" altLang="en-US" sz="3700"/>
              <a:t>司机和售票员问题</a:t>
            </a:r>
          </a:p>
        </p:txBody>
      </p:sp>
      <p:sp>
        <p:nvSpPr>
          <p:cNvPr id="118787" name="Rectangle 3"/>
          <p:cNvSpPr>
            <a:spLocks noGrp="1" noChangeArrowheads="1"/>
          </p:cNvSpPr>
          <p:nvPr>
            <p:ph type="body" idx="1"/>
          </p:nvPr>
        </p:nvSpPr>
        <p:spPr>
          <a:xfrm>
            <a:off x="468313" y="1484313"/>
            <a:ext cx="3678237" cy="4525962"/>
          </a:xfrm>
          <a:solidFill>
            <a:srgbClr val="CCFF66"/>
          </a:solidFill>
          <a:ln>
            <a:solidFill>
              <a:schemeClr val="tx1"/>
            </a:solidFill>
            <a:miter lim="800000"/>
            <a:headEnd/>
            <a:tailEnd/>
          </a:ln>
        </p:spPr>
        <p:txBody>
          <a:bodyPr/>
          <a:lstStyle/>
          <a:p>
            <a:r>
              <a:rPr lang="zh-CN" altLang="en-US" sz="2800"/>
              <a:t>司机的活动</a:t>
            </a:r>
          </a:p>
          <a:p>
            <a:pPr>
              <a:buFont typeface="Wingdings 3" panose="05040102010807070707" pitchFamily="18" charset="2"/>
              <a:buNone/>
            </a:pPr>
            <a:r>
              <a:rPr lang="en-US" altLang="zh-CN" sz="2800"/>
              <a:t>P1</a:t>
            </a:r>
            <a:r>
              <a:rPr lang="zh-CN" altLang="en-US" sz="2800"/>
              <a:t>：</a:t>
            </a:r>
            <a:r>
              <a:rPr lang="en-US" altLang="zh-CN" sz="2800"/>
              <a:t>while(true)</a:t>
            </a:r>
          </a:p>
          <a:p>
            <a:pPr>
              <a:buFont typeface="Wingdings 3" panose="05040102010807070707" pitchFamily="18" charset="2"/>
              <a:buNone/>
            </a:pPr>
            <a:r>
              <a:rPr lang="en-US" altLang="zh-CN" sz="2800"/>
              <a:t>      {</a:t>
            </a:r>
          </a:p>
          <a:p>
            <a:pPr>
              <a:buFont typeface="Wingdings 3" panose="05040102010807070707" pitchFamily="18" charset="2"/>
              <a:buNone/>
            </a:pPr>
            <a:r>
              <a:rPr lang="en-US" altLang="zh-CN" sz="2800"/>
              <a:t>         </a:t>
            </a:r>
            <a:r>
              <a:rPr lang="zh-CN" altLang="en-US" sz="2800"/>
              <a:t>启动车辆；</a:t>
            </a:r>
          </a:p>
          <a:p>
            <a:pPr>
              <a:buFont typeface="Wingdings 3" panose="05040102010807070707" pitchFamily="18" charset="2"/>
              <a:buNone/>
            </a:pPr>
            <a:r>
              <a:rPr lang="zh-CN" altLang="en-US" sz="2800"/>
              <a:t>         正常行车；</a:t>
            </a:r>
          </a:p>
          <a:p>
            <a:pPr>
              <a:buFont typeface="Wingdings 3" panose="05040102010807070707" pitchFamily="18" charset="2"/>
              <a:buNone/>
            </a:pPr>
            <a:r>
              <a:rPr lang="zh-CN" altLang="en-US" sz="2800"/>
              <a:t>         到站停车；</a:t>
            </a:r>
          </a:p>
          <a:p>
            <a:pPr>
              <a:buFont typeface="Wingdings 3" panose="05040102010807070707" pitchFamily="18" charset="2"/>
              <a:buNone/>
            </a:pPr>
            <a:r>
              <a:rPr lang="zh-CN" altLang="en-US" sz="2800"/>
              <a:t>      </a:t>
            </a:r>
            <a:r>
              <a:rPr lang="en-US" altLang="zh-CN" sz="2800"/>
              <a:t>}</a:t>
            </a:r>
          </a:p>
        </p:txBody>
      </p:sp>
      <p:sp>
        <p:nvSpPr>
          <p:cNvPr id="118788" name="Rectangle 4"/>
          <p:cNvSpPr>
            <a:spLocks noChangeArrowheads="1"/>
          </p:cNvSpPr>
          <p:nvPr/>
        </p:nvSpPr>
        <p:spPr bwMode="auto">
          <a:xfrm>
            <a:off x="4787900" y="1484313"/>
            <a:ext cx="3810000" cy="4467225"/>
          </a:xfrm>
          <a:prstGeom prst="rect">
            <a:avLst/>
          </a:prstGeom>
          <a:solidFill>
            <a:srgbClr val="CC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售票员的活动</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P2：while(true)</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关门；</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售票；</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开门；</a:t>
            </a:r>
          </a:p>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4800600" y="1447800"/>
            <a:ext cx="3810000" cy="4467225"/>
          </a:xfrm>
          <a:prstGeom prst="rect">
            <a:avLst/>
          </a:prstGeom>
          <a:solidFill>
            <a:srgbClr val="CC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售票员的活动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P2：while(true)</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关门；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u="sng">
                <a:latin typeface="Tahoma" panose="020B0604030504040204" pitchFamily="34" charset="0"/>
                <a:ea typeface="楷体_GB2312" pitchFamily="1" charset="-122"/>
              </a:rPr>
              <a:t>   (3)   </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售票；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u="sng">
                <a:latin typeface="Tahoma" panose="020B0604030504040204" pitchFamily="34" charset="0"/>
                <a:ea typeface="楷体_GB2312" pitchFamily="1" charset="-122"/>
              </a:rPr>
              <a:t>   (4)   </a:t>
            </a: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开门；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p:txBody>
      </p:sp>
      <p:sp>
        <p:nvSpPr>
          <p:cNvPr id="119811" name="Rectangle 3"/>
          <p:cNvSpPr>
            <a:spLocks noChangeArrowheads="1"/>
          </p:cNvSpPr>
          <p:nvPr/>
        </p:nvSpPr>
        <p:spPr bwMode="auto">
          <a:xfrm>
            <a:off x="381000" y="1447800"/>
            <a:ext cx="3810000" cy="4467225"/>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司机的活动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P1：while(true)</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u="sng">
                <a:latin typeface="Tahoma" panose="020B0604030504040204" pitchFamily="34" charset="0"/>
                <a:ea typeface="楷体_GB2312" pitchFamily="1" charset="-122"/>
              </a:rPr>
              <a:t>    (1)    </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启动车辆；</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正常行车；</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到站停车；</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u="sng">
                <a:latin typeface="Tahoma" panose="020B0604030504040204" pitchFamily="34" charset="0"/>
                <a:ea typeface="楷体_GB2312" pitchFamily="1" charset="-122"/>
              </a:rPr>
              <a:t>    (2)    </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p:txBody>
      </p:sp>
      <p:sp>
        <p:nvSpPr>
          <p:cNvPr id="119812" name="Rectangle 4"/>
          <p:cNvSpPr>
            <a:spLocks noGrp="1" noChangeArrowheads="1"/>
          </p:cNvSpPr>
          <p:nvPr>
            <p:ph type="title"/>
          </p:nvPr>
        </p:nvSpPr>
        <p:spPr/>
        <p:txBody>
          <a:bodyPr/>
          <a:lstStyle/>
          <a:p>
            <a:r>
              <a:rPr lang="zh-CN" altLang="en-US" sz="3700"/>
              <a:t>司机和售票员问题</a:t>
            </a:r>
          </a:p>
        </p:txBody>
      </p:sp>
      <p:grpSp>
        <p:nvGrpSpPr>
          <p:cNvPr id="119813" name="Group 5"/>
          <p:cNvGrpSpPr>
            <a:grpSpLocks/>
          </p:cNvGrpSpPr>
          <p:nvPr/>
        </p:nvGrpSpPr>
        <p:grpSpPr bwMode="auto">
          <a:xfrm>
            <a:off x="381000" y="1447800"/>
            <a:ext cx="8229600" cy="4467225"/>
            <a:chOff x="0" y="0"/>
            <a:chExt cx="5184" cy="2814"/>
          </a:xfrm>
        </p:grpSpPr>
        <p:sp>
          <p:nvSpPr>
            <p:cNvPr id="119814" name="Rectangle 6"/>
            <p:cNvSpPr>
              <a:spLocks noChangeArrowheads="1"/>
            </p:cNvSpPr>
            <p:nvPr/>
          </p:nvSpPr>
          <p:spPr bwMode="auto">
            <a:xfrm>
              <a:off x="0" y="0"/>
              <a:ext cx="2400" cy="2814"/>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司机的活动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P1：while(true)</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a:solidFill>
                    <a:srgbClr val="800000"/>
                  </a:solidFill>
                  <a:latin typeface="Tahoma" panose="020B0604030504040204" pitchFamily="34" charset="0"/>
                  <a:ea typeface="楷体_GB2312" pitchFamily="1" charset="-122"/>
                </a:rPr>
                <a:t>wait(start)</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启动车辆；</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正常行车；</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到站停车；</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a:solidFill>
                    <a:srgbClr val="800000"/>
                  </a:solidFill>
                  <a:latin typeface="Tahoma" panose="020B0604030504040204" pitchFamily="34" charset="0"/>
                  <a:ea typeface="楷体_GB2312" pitchFamily="1" charset="-122"/>
                </a:rPr>
                <a:t>signal(open)</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p:txBody>
        </p:sp>
        <p:sp>
          <p:nvSpPr>
            <p:cNvPr id="119815" name="Rectangle 7"/>
            <p:cNvSpPr>
              <a:spLocks noChangeArrowheads="1"/>
            </p:cNvSpPr>
            <p:nvPr/>
          </p:nvSpPr>
          <p:spPr bwMode="auto">
            <a:xfrm>
              <a:off x="2784" y="0"/>
              <a:ext cx="2400" cy="2814"/>
            </a:xfrm>
            <a:prstGeom prst="rect">
              <a:avLst/>
            </a:prstGeom>
            <a:solidFill>
              <a:srgbClr val="CC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售票员的活动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P2：while(true)</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关门；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a:solidFill>
                    <a:srgbClr val="800000"/>
                  </a:solidFill>
                  <a:latin typeface="Tahoma" panose="020B0604030504040204" pitchFamily="34" charset="0"/>
                  <a:ea typeface="楷体_GB2312" pitchFamily="1" charset="-122"/>
                </a:rPr>
                <a:t>signal(start)</a:t>
              </a:r>
              <a:r>
                <a:rPr lang="zh-CN" altLang="zh-CN" sz="2800">
                  <a:latin typeface="Tahoma" panose="020B0604030504040204" pitchFamily="34" charset="0"/>
                  <a:ea typeface="楷体_GB2312" pitchFamily="1" charset="-122"/>
                </a:rPr>
                <a:t>；</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售票；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r>
                <a:rPr lang="zh-CN" altLang="zh-CN" sz="2800">
                  <a:solidFill>
                    <a:srgbClr val="800000"/>
                  </a:solidFill>
                  <a:latin typeface="Tahoma" panose="020B0604030504040204" pitchFamily="34" charset="0"/>
                  <a:ea typeface="楷体_GB2312" pitchFamily="1" charset="-122"/>
                </a:rPr>
                <a:t>wait(open)</a:t>
              </a:r>
              <a:r>
                <a:rPr lang="zh-CN" altLang="zh-CN" sz="2800">
                  <a:latin typeface="Tahoma" panose="020B0604030504040204" pitchFamily="34" charset="0"/>
                  <a:ea typeface="楷体_GB2312" pitchFamily="1" charset="-122"/>
                </a:rPr>
                <a:t>；         </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开门；</a:t>
              </a:r>
            </a:p>
            <a:p>
              <a:pPr>
                <a:lnSpc>
                  <a:spcPct val="90000"/>
                </a:lnSpc>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      }</a:t>
              </a:r>
            </a:p>
          </p:txBody>
        </p:sp>
      </p:grpSp>
      <p:sp>
        <p:nvSpPr>
          <p:cNvPr id="119816" name="Line 8"/>
          <p:cNvSpPr>
            <a:spLocks noChangeShapeType="1"/>
          </p:cNvSpPr>
          <p:nvPr/>
        </p:nvSpPr>
        <p:spPr bwMode="auto">
          <a:xfrm flipH="1" flipV="1">
            <a:off x="3048000" y="3200400"/>
            <a:ext cx="2590800" cy="381000"/>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7" name="Line 9"/>
          <p:cNvSpPr>
            <a:spLocks noChangeShapeType="1"/>
          </p:cNvSpPr>
          <p:nvPr/>
        </p:nvSpPr>
        <p:spPr bwMode="auto">
          <a:xfrm flipV="1">
            <a:off x="3048000" y="4572000"/>
            <a:ext cx="2667000" cy="457200"/>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8" name="Rectangle 10"/>
          <p:cNvSpPr>
            <a:spLocks noGrp="1" noChangeArrowheads="1"/>
          </p:cNvSpPr>
          <p:nvPr>
            <p:ph type="body" idx="1"/>
          </p:nvPr>
        </p:nvSpPr>
        <p:spPr>
          <a:xfrm>
            <a:off x="395288" y="260350"/>
            <a:ext cx="8382000" cy="990600"/>
          </a:xfrm>
          <a:solidFill>
            <a:srgbClr val="CCFF6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50000"/>
              </a:spcBef>
            </a:pPr>
            <a:r>
              <a:rPr lang="zh-CN" altLang="en-US" sz="2800"/>
              <a:t>设置两个信号量  </a:t>
            </a:r>
            <a:r>
              <a:rPr lang="en-US" altLang="zh-CN" sz="2800"/>
              <a:t>start</a:t>
            </a:r>
            <a:r>
              <a:rPr lang="zh-CN" altLang="en-US" sz="2800"/>
              <a:t>和</a:t>
            </a:r>
            <a:r>
              <a:rPr lang="en-US" altLang="zh-CN" sz="2800"/>
              <a:t>open</a:t>
            </a:r>
            <a:r>
              <a:rPr lang="zh-CN" altLang="en-US" sz="2800"/>
              <a:t>，初值均为</a:t>
            </a:r>
            <a:r>
              <a:rPr lang="en-US" altLang="zh-CN" sz="2800"/>
              <a:t>0</a:t>
            </a:r>
            <a:r>
              <a:rPr lang="zh-CN" altLang="en-US" sz="28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9818">
                                            <p:txEl>
                                              <p:charRg st="4294967295" end="4294967295"/>
                                            </p:txEl>
                                          </p:spTgt>
                                        </p:tgtEl>
                                        <p:attrNameLst>
                                          <p:attrName>style.visibility</p:attrName>
                                        </p:attrNameLst>
                                      </p:cBhvr>
                                      <p:to>
                                        <p:strVal val="visible"/>
                                      </p:to>
                                    </p:set>
                                    <p:anim calcmode="lin" valueType="num">
                                      <p:cBhvr>
                                        <p:cTn id="7" dur="500" fill="hold"/>
                                        <p:tgtEl>
                                          <p:spTgt spid="119818">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19818">
                                            <p:txEl>
                                              <p:char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198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19816"/>
                                        </p:tgtEl>
                                        <p:attrNameLst>
                                          <p:attrName>style.visibility</p:attrName>
                                        </p:attrNameLst>
                                      </p:cBhvr>
                                      <p:to>
                                        <p:strVal val="visible"/>
                                      </p:to>
                                    </p:set>
                                    <p:animEffect transition="in" filter="wipe(right)">
                                      <p:cBhvr>
                                        <p:cTn id="17" dur="500"/>
                                        <p:tgtEl>
                                          <p:spTgt spid="11981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9817"/>
                                        </p:tgtEl>
                                        <p:attrNameLst>
                                          <p:attrName>style.visibility</p:attrName>
                                        </p:attrNameLst>
                                      </p:cBhvr>
                                      <p:to>
                                        <p:strVal val="visible"/>
                                      </p:to>
                                    </p:set>
                                    <p:animEffect transition="in" filter="wipe(left)">
                                      <p:cBhvr>
                                        <p:cTn id="21" dur="500"/>
                                        <p:tgtEl>
                                          <p:spTgt spid="11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t>2.3.4 </a:t>
            </a:r>
            <a:r>
              <a:rPr lang="zh-CN" altLang="en-US"/>
              <a:t>管程机制</a:t>
            </a:r>
            <a:r>
              <a:rPr lang="en-US" altLang="zh-CN" sz="2900" b="0">
                <a:solidFill>
                  <a:schemeClr val="hlink"/>
                </a:solidFill>
              </a:rPr>
              <a:t>(*</a:t>
            </a:r>
            <a:r>
              <a:rPr lang="zh-CN" altLang="en-US" sz="2900" b="0">
                <a:solidFill>
                  <a:schemeClr val="hlink"/>
                </a:solidFill>
              </a:rPr>
              <a:t>建议放在</a:t>
            </a:r>
            <a:r>
              <a:rPr lang="en-US" altLang="zh-CN" sz="2900" b="0">
                <a:solidFill>
                  <a:schemeClr val="hlink"/>
                </a:solidFill>
              </a:rPr>
              <a:t>2.4</a:t>
            </a:r>
            <a:r>
              <a:rPr lang="zh-CN" altLang="en-US" sz="2900" b="0">
                <a:solidFill>
                  <a:schemeClr val="hlink"/>
                </a:solidFill>
              </a:rPr>
              <a:t>后面讲</a:t>
            </a:r>
            <a:r>
              <a:rPr lang="en-US" altLang="zh-CN" sz="2900" b="0">
                <a:solidFill>
                  <a:schemeClr val="hlink"/>
                </a:solidFill>
              </a:rPr>
              <a:t>)</a:t>
            </a:r>
          </a:p>
        </p:txBody>
      </p:sp>
      <p:sp>
        <p:nvSpPr>
          <p:cNvPr id="120835" name="Rectangle 3"/>
          <p:cNvSpPr>
            <a:spLocks noChangeArrowheads="1"/>
          </p:cNvSpPr>
          <p:nvPr/>
        </p:nvSpPr>
        <p:spPr bwMode="auto">
          <a:xfrm>
            <a:off x="395288" y="1533525"/>
            <a:ext cx="8458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1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just"/>
            <a:r>
              <a:rPr lang="zh-CN" altLang="zh-CN" sz="2800"/>
              <a:t>信号量机制的引入解决了进程同步的描述问题，但信号量的大量同步操作分散在各个进程中不便于管理，还有可能导致系统死锁。</a:t>
            </a:r>
          </a:p>
          <a:p>
            <a:pPr lvl="1" algn="just"/>
            <a:r>
              <a:rPr lang="zh-CN" altLang="zh-CN" sz="2400"/>
              <a:t>如：生产者消费者问题中将P、V颠倒可能死锁。</a:t>
            </a:r>
          </a:p>
        </p:txBody>
      </p:sp>
      <p:sp>
        <p:nvSpPr>
          <p:cNvPr id="120836" name="Rectangle 4"/>
          <p:cNvSpPr>
            <a:spLocks noChangeArrowheads="1"/>
          </p:cNvSpPr>
          <p:nvPr/>
        </p:nvSpPr>
        <p:spPr bwMode="auto">
          <a:xfrm>
            <a:off x="395288" y="3573463"/>
            <a:ext cx="84582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Arial" panose="020B0604020202020204" pitchFamily="34" charset="0"/>
                <a:ea typeface="宋体" panose="02010600030101010101" pitchFamily="2" charset="-122"/>
              </a:defRPr>
            </a:lvl1pPr>
            <a:lvl2pPr marL="473075">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为此Dijkstra于1971年提出：把所有进程对某一种临界资源的同步操作都集中起来，构成一个所谓的</a:t>
            </a:r>
            <a:r>
              <a:rPr lang="zh-CN" altLang="zh-CN" sz="2800">
                <a:solidFill>
                  <a:srgbClr val="800000"/>
                </a:solidFill>
                <a:latin typeface="Tahoma" panose="020B0604030504040204" pitchFamily="34" charset="0"/>
                <a:ea typeface="楷体_GB2312" pitchFamily="1" charset="-122"/>
              </a:rPr>
              <a:t>秘书进程</a:t>
            </a:r>
            <a:r>
              <a:rPr lang="zh-CN" altLang="zh-CN" sz="2800">
                <a:latin typeface="Tahoma" panose="020B0604030504040204" pitchFamily="34" charset="0"/>
                <a:ea typeface="楷体_GB2312" pitchFamily="1" charset="-122"/>
              </a:rPr>
              <a:t>。凡要访问该临界资源的进程，都需先报告秘书，由秘书来实现诸进程对同一临界资源的互斥使用。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t>管程的基本概念</a:t>
            </a:r>
          </a:p>
        </p:txBody>
      </p:sp>
      <p:sp>
        <p:nvSpPr>
          <p:cNvPr id="121859" name="Rectangle 3"/>
          <p:cNvSpPr>
            <a:spLocks noGrp="1" noChangeArrowheads="1"/>
          </p:cNvSpPr>
          <p:nvPr>
            <p:ph type="body" idx="1"/>
          </p:nvPr>
        </p:nvSpPr>
        <p:spPr>
          <a:xfrm>
            <a:off x="468313" y="1484313"/>
            <a:ext cx="8093075" cy="4525962"/>
          </a:xfrm>
        </p:spPr>
        <p:txBody>
          <a:bodyPr/>
          <a:lstStyle/>
          <a:p>
            <a:pPr algn="just"/>
            <a:r>
              <a:rPr lang="en-US" altLang="zh-CN"/>
              <a:t>1973</a:t>
            </a:r>
            <a:r>
              <a:rPr lang="zh-CN" altLang="en-US"/>
              <a:t>年</a:t>
            </a:r>
            <a:r>
              <a:rPr lang="en-US" altLang="zh-CN"/>
              <a:t>Hansen</a:t>
            </a:r>
            <a:r>
              <a:rPr lang="zh-CN" altLang="en-US"/>
              <a:t>和</a:t>
            </a:r>
            <a:r>
              <a:rPr lang="en-US" altLang="zh-CN"/>
              <a:t>Hoare</a:t>
            </a:r>
            <a:r>
              <a:rPr lang="zh-CN" altLang="en-US"/>
              <a:t>又把秘书进程的思想发展为</a:t>
            </a:r>
            <a:r>
              <a:rPr lang="zh-CN" altLang="en-US">
                <a:solidFill>
                  <a:srgbClr val="800000"/>
                </a:solidFill>
              </a:rPr>
              <a:t>管程</a:t>
            </a:r>
            <a:r>
              <a:rPr lang="zh-CN" altLang="en-US"/>
              <a:t>的概念。</a:t>
            </a:r>
          </a:p>
          <a:p>
            <a:pPr algn="just"/>
            <a:r>
              <a:rPr lang="en-US" altLang="zh-CN"/>
              <a:t>Hansen</a:t>
            </a:r>
            <a:r>
              <a:rPr lang="zh-CN" altLang="en-US"/>
              <a:t>为管程所下的定义是：管程定义了一个数据结构和在该数据结构上能为并发进程所执行的一组操作，这组操作能同步进程和改变管程中的数据。</a:t>
            </a:r>
          </a:p>
        </p:txBody>
      </p:sp>
      <p:sp>
        <p:nvSpPr>
          <p:cNvPr id="121860" name="Rectangle 4"/>
          <p:cNvSpPr>
            <a:spLocks noChangeArrowheads="1"/>
          </p:cNvSpPr>
          <p:nvPr/>
        </p:nvSpPr>
        <p:spPr bwMode="auto">
          <a:xfrm>
            <a:off x="762000" y="4724400"/>
            <a:ext cx="7848600" cy="16605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Char char="p"/>
            </a:pPr>
            <a:r>
              <a:rPr lang="zh-CN" altLang="zh-CN" sz="3200">
                <a:solidFill>
                  <a:srgbClr val="800000"/>
                </a:solidFill>
                <a:ea typeface="楷体_GB2312" pitchFamily="1" charset="-122"/>
              </a:rPr>
              <a:t>这些数据结构是对相应临界资源的抽象</a:t>
            </a:r>
          </a:p>
          <a:p>
            <a:pPr>
              <a:spcBef>
                <a:spcPct val="20000"/>
              </a:spcBef>
              <a:buClr>
                <a:schemeClr val="hlink"/>
              </a:buClr>
              <a:buSzPct val="55000"/>
              <a:buFont typeface="Wingdings" panose="05000000000000000000" pitchFamily="2" charset="2"/>
              <a:buChar char="p"/>
            </a:pPr>
            <a:r>
              <a:rPr lang="zh-CN" altLang="zh-CN" sz="3200">
                <a:solidFill>
                  <a:srgbClr val="800000"/>
                </a:solidFill>
                <a:ea typeface="楷体_GB2312" pitchFamily="1" charset="-122"/>
              </a:rPr>
              <a:t>管程：代表临界资源的数据及在其上操作的一组过程</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t>管程的构成</a:t>
            </a:r>
          </a:p>
        </p:txBody>
      </p:sp>
      <p:sp>
        <p:nvSpPr>
          <p:cNvPr id="122883" name="Rectangle 3"/>
          <p:cNvSpPr>
            <a:spLocks noGrp="1" noChangeArrowheads="1"/>
          </p:cNvSpPr>
          <p:nvPr>
            <p:ph type="body" idx="1"/>
          </p:nvPr>
        </p:nvSpPr>
        <p:spPr/>
        <p:txBody>
          <a:bodyPr/>
          <a:lstStyle/>
          <a:p>
            <a:pPr algn="just"/>
            <a:r>
              <a:rPr lang="zh-CN" altLang="en-US"/>
              <a:t>管程的</a:t>
            </a:r>
            <a:r>
              <a:rPr lang="zh-CN" altLang="en-US">
                <a:solidFill>
                  <a:srgbClr val="800000"/>
                </a:solidFill>
              </a:rPr>
              <a:t>名字</a:t>
            </a:r>
          </a:p>
          <a:p>
            <a:pPr algn="just"/>
            <a:r>
              <a:rPr lang="zh-CN" altLang="en-US"/>
              <a:t>局部于管程的</a:t>
            </a:r>
            <a:r>
              <a:rPr lang="zh-CN" altLang="en-US">
                <a:solidFill>
                  <a:srgbClr val="800000"/>
                </a:solidFill>
              </a:rPr>
              <a:t>共享数据结构（变量）</a:t>
            </a:r>
            <a:endParaRPr lang="zh-CN" altLang="en-US"/>
          </a:p>
          <a:p>
            <a:pPr algn="just"/>
            <a:r>
              <a:rPr lang="zh-CN" altLang="en-US"/>
              <a:t>对共享数据结构进行的</a:t>
            </a:r>
            <a:r>
              <a:rPr lang="zh-CN" altLang="en-US">
                <a:solidFill>
                  <a:srgbClr val="800000"/>
                </a:solidFill>
              </a:rPr>
              <a:t>一组操作（函数）</a:t>
            </a:r>
            <a:endParaRPr lang="zh-CN" altLang="en-US"/>
          </a:p>
          <a:p>
            <a:pPr algn="just"/>
            <a:r>
              <a:rPr lang="zh-CN" altLang="en-US"/>
              <a:t>对局部于管程的数据</a:t>
            </a:r>
            <a:r>
              <a:rPr lang="zh-CN" altLang="en-US">
                <a:solidFill>
                  <a:srgbClr val="800000"/>
                </a:solidFill>
              </a:rPr>
              <a:t>设置初始值的语句</a:t>
            </a:r>
          </a:p>
          <a:p>
            <a:pPr algn="just">
              <a:buFont typeface="Wingdings 3" panose="05040102010807070707" pitchFamily="18" charset="2"/>
              <a:buNone/>
            </a:pPr>
            <a:endParaRPr lang="zh-CN" altLang="en-US"/>
          </a:p>
          <a:p>
            <a:pPr algn="just">
              <a:buFont typeface="Wingdings 3" panose="05040102010807070707" pitchFamily="18" charset="2"/>
              <a:buNone/>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wipe(left)">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wipe(left)">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wipe(left)">
                                      <p:cBhvr>
                                        <p:cTn id="22" dur="500"/>
                                        <p:tgtEl>
                                          <p:spTgt spid="122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latin typeface="Times New Roman" panose="02020603050405020304" pitchFamily="18" charset="0"/>
              </a:rPr>
              <a:t>管程的语法</a:t>
            </a:r>
            <a:endParaRPr lang="zh-CN" altLang="en-US"/>
          </a:p>
        </p:txBody>
      </p:sp>
      <p:sp>
        <p:nvSpPr>
          <p:cNvPr id="123907" name="Rectangle 3"/>
          <p:cNvSpPr>
            <a:spLocks noGrp="1" noChangeArrowheads="1"/>
          </p:cNvSpPr>
          <p:nvPr>
            <p:ph type="body" idx="1"/>
          </p:nvPr>
        </p:nvSpPr>
        <p:spPr>
          <a:xfrm>
            <a:off x="762000" y="1524000"/>
            <a:ext cx="8153400" cy="4840288"/>
          </a:xfrm>
        </p:spPr>
        <p:txBody>
          <a:bodyPr/>
          <a:lstStyle/>
          <a:p>
            <a:pPr algn="just">
              <a:lnSpc>
                <a:spcPct val="90000"/>
              </a:lnSpc>
              <a:buFont typeface="Wingdings 3" panose="05040102010807070707" pitchFamily="18" charset="2"/>
              <a:buNone/>
            </a:pPr>
            <a:r>
              <a:rPr lang="en-US" altLang="zh-CN" sz="2400" b="1">
                <a:solidFill>
                  <a:schemeClr val="tx2"/>
                </a:solidFill>
              </a:rPr>
              <a:t>Monitor</a:t>
            </a:r>
            <a:r>
              <a:rPr lang="en-US" altLang="zh-CN" sz="2400" b="1"/>
              <a:t>  monitor_name</a:t>
            </a:r>
            <a:r>
              <a:rPr lang="zh-CN" altLang="en-US" sz="2400" b="1"/>
              <a:t>； </a:t>
            </a:r>
            <a:r>
              <a:rPr lang="en-US" altLang="zh-CN" sz="2400" b="1">
                <a:solidFill>
                  <a:srgbClr val="008000"/>
                </a:solidFill>
              </a:rPr>
              <a:t>/*</a:t>
            </a:r>
            <a:r>
              <a:rPr lang="zh-CN" altLang="en-US" sz="2400" b="1">
                <a:solidFill>
                  <a:srgbClr val="008000"/>
                </a:solidFill>
              </a:rPr>
              <a:t>管程名*</a:t>
            </a:r>
            <a:r>
              <a:rPr lang="en-US" altLang="zh-CN" sz="2400" b="1">
                <a:solidFill>
                  <a:srgbClr val="008000"/>
                </a:solidFill>
              </a:rPr>
              <a:t>/</a:t>
            </a:r>
          </a:p>
          <a:p>
            <a:pPr algn="just">
              <a:lnSpc>
                <a:spcPct val="90000"/>
              </a:lnSpc>
              <a:buFont typeface="Wingdings 3" panose="05040102010807070707" pitchFamily="18" charset="2"/>
              <a:buNone/>
            </a:pPr>
            <a:r>
              <a:rPr lang="en-US" altLang="zh-CN" sz="2400" b="1"/>
              <a:t>variable  declarations</a:t>
            </a:r>
            <a:r>
              <a:rPr lang="zh-CN" altLang="en-US" sz="2400" b="1"/>
              <a:t>；     </a:t>
            </a:r>
            <a:r>
              <a:rPr lang="en-US" altLang="zh-CN" sz="2400" b="1">
                <a:solidFill>
                  <a:srgbClr val="008000"/>
                </a:solidFill>
              </a:rPr>
              <a:t>/*</a:t>
            </a:r>
            <a:r>
              <a:rPr lang="zh-CN" altLang="en-US" sz="2400" b="1">
                <a:solidFill>
                  <a:srgbClr val="008000"/>
                </a:solidFill>
              </a:rPr>
              <a:t>共享变量说明*</a:t>
            </a:r>
            <a:r>
              <a:rPr lang="en-US" altLang="zh-CN" sz="2400" b="1">
                <a:solidFill>
                  <a:srgbClr val="008000"/>
                </a:solidFill>
              </a:rPr>
              <a:t>/</a:t>
            </a:r>
          </a:p>
          <a:p>
            <a:pPr algn="just">
              <a:lnSpc>
                <a:spcPct val="90000"/>
              </a:lnSpc>
              <a:buFont typeface="Wingdings 3" panose="05040102010807070707" pitchFamily="18" charset="2"/>
              <a:buNone/>
            </a:pPr>
            <a:r>
              <a:rPr lang="en-US" altLang="zh-CN" sz="2400" b="1">
                <a:solidFill>
                  <a:schemeClr val="tx2"/>
                </a:solidFill>
              </a:rPr>
              <a:t>void  Entry</a:t>
            </a:r>
            <a:r>
              <a:rPr lang="en-US" altLang="zh-CN" sz="2400" b="1"/>
              <a:t> P1(...)               </a:t>
            </a:r>
            <a:r>
              <a:rPr lang="en-US" altLang="zh-CN" sz="2400" b="1">
                <a:solidFill>
                  <a:srgbClr val="008000"/>
                </a:solidFill>
              </a:rPr>
              <a:t>/*</a:t>
            </a:r>
            <a:r>
              <a:rPr lang="zh-CN" altLang="en-US" sz="2400" b="1">
                <a:solidFill>
                  <a:srgbClr val="008000"/>
                </a:solidFill>
              </a:rPr>
              <a:t>对数据结构操作的函数*</a:t>
            </a:r>
            <a:r>
              <a:rPr lang="en-US" altLang="zh-CN" sz="2400" b="1">
                <a:solidFill>
                  <a:srgbClr val="008000"/>
                </a:solidFill>
              </a:rPr>
              <a:t>/</a:t>
            </a:r>
          </a:p>
          <a:p>
            <a:pPr algn="just">
              <a:lnSpc>
                <a:spcPct val="90000"/>
              </a:lnSpc>
              <a:buFont typeface="Wingdings 3" panose="05040102010807070707" pitchFamily="18" charset="2"/>
              <a:buNone/>
            </a:pPr>
            <a:r>
              <a:rPr lang="en-US" altLang="zh-CN" sz="2400" b="1"/>
              <a:t>         { </a:t>
            </a:r>
            <a:r>
              <a:rPr lang="en-US" altLang="zh-CN" sz="2400" b="1">
                <a:latin typeface="宋体" panose="02010600030101010101" pitchFamily="2" charset="-122"/>
              </a:rPr>
              <a:t>…</a:t>
            </a:r>
            <a:r>
              <a:rPr lang="en-US" altLang="zh-CN" sz="2400" b="1"/>
              <a:t> }</a:t>
            </a:r>
          </a:p>
          <a:p>
            <a:pPr algn="just">
              <a:lnSpc>
                <a:spcPct val="90000"/>
              </a:lnSpc>
              <a:buFont typeface="Wingdings 3" panose="05040102010807070707" pitchFamily="18" charset="2"/>
              <a:buNone/>
            </a:pPr>
            <a:r>
              <a:rPr lang="en-US" altLang="zh-CN" sz="2400" b="1">
                <a:solidFill>
                  <a:schemeClr val="tx2"/>
                </a:solidFill>
              </a:rPr>
              <a:t>void  Entry</a:t>
            </a:r>
            <a:r>
              <a:rPr lang="en-US" altLang="zh-CN" sz="2400" b="1"/>
              <a:t> P2(...)</a:t>
            </a:r>
          </a:p>
          <a:p>
            <a:pPr algn="just">
              <a:lnSpc>
                <a:spcPct val="90000"/>
              </a:lnSpc>
              <a:buFont typeface="Wingdings 3" panose="05040102010807070707" pitchFamily="18" charset="2"/>
              <a:buNone/>
            </a:pPr>
            <a:r>
              <a:rPr lang="en-US" altLang="zh-CN" sz="2400" b="1"/>
              <a:t>         { </a:t>
            </a:r>
            <a:r>
              <a:rPr lang="en-US" altLang="zh-CN" sz="2400" b="1">
                <a:latin typeface="宋体" panose="02010600030101010101" pitchFamily="2" charset="-122"/>
              </a:rPr>
              <a:t>…</a:t>
            </a:r>
            <a:r>
              <a:rPr lang="en-US" altLang="zh-CN" sz="2400" b="1"/>
              <a:t> }</a:t>
            </a:r>
          </a:p>
          <a:p>
            <a:pPr algn="just">
              <a:lnSpc>
                <a:spcPct val="90000"/>
              </a:lnSpc>
              <a:buFont typeface="Wingdings 3" panose="05040102010807070707" pitchFamily="18" charset="2"/>
              <a:buNone/>
            </a:pPr>
            <a:r>
              <a:rPr lang="en-US" altLang="zh-CN" sz="2400" b="1"/>
              <a:t>         ┆</a:t>
            </a:r>
          </a:p>
          <a:p>
            <a:pPr algn="just">
              <a:lnSpc>
                <a:spcPct val="90000"/>
              </a:lnSpc>
              <a:buFont typeface="Wingdings 3" panose="05040102010807070707" pitchFamily="18" charset="2"/>
              <a:buNone/>
            </a:pPr>
            <a:r>
              <a:rPr lang="en-US" altLang="zh-CN" sz="2400" b="1">
                <a:solidFill>
                  <a:schemeClr val="tx2"/>
                </a:solidFill>
              </a:rPr>
              <a:t>void </a:t>
            </a:r>
            <a:r>
              <a:rPr lang="en-US" altLang="zh-CN" sz="2400" b="1"/>
              <a:t>Pn(...)</a:t>
            </a:r>
          </a:p>
          <a:p>
            <a:pPr algn="just">
              <a:lnSpc>
                <a:spcPct val="90000"/>
              </a:lnSpc>
              <a:buFont typeface="Wingdings 3" panose="05040102010807070707" pitchFamily="18" charset="2"/>
              <a:buNone/>
            </a:pPr>
            <a:r>
              <a:rPr lang="en-US" altLang="zh-CN" sz="2400" b="1"/>
              <a:t>         { </a:t>
            </a:r>
            <a:r>
              <a:rPr lang="en-US" altLang="zh-CN" sz="2400" b="1">
                <a:latin typeface="宋体" panose="02010600030101010101" pitchFamily="2" charset="-122"/>
              </a:rPr>
              <a:t>…</a:t>
            </a:r>
            <a:r>
              <a:rPr lang="en-US" altLang="zh-CN" sz="2400" b="1"/>
              <a:t> }</a:t>
            </a:r>
          </a:p>
          <a:p>
            <a:pPr algn="just">
              <a:lnSpc>
                <a:spcPct val="90000"/>
              </a:lnSpc>
              <a:buFont typeface="Wingdings 3" panose="05040102010807070707" pitchFamily="18" charset="2"/>
              <a:buNone/>
            </a:pPr>
            <a:r>
              <a:rPr lang="en-US" altLang="zh-CN" sz="2400" b="1"/>
              <a:t>{</a:t>
            </a:r>
          </a:p>
          <a:p>
            <a:pPr algn="just">
              <a:lnSpc>
                <a:spcPct val="90000"/>
              </a:lnSpc>
              <a:buFont typeface="Wingdings 3" panose="05040102010807070707" pitchFamily="18" charset="2"/>
              <a:buNone/>
            </a:pPr>
            <a:r>
              <a:rPr lang="en-US" altLang="zh-CN" sz="2400" b="1"/>
              <a:t>     initialization code;         </a:t>
            </a:r>
            <a:r>
              <a:rPr lang="en-US" altLang="zh-CN" sz="2400" b="1">
                <a:solidFill>
                  <a:srgbClr val="008000"/>
                </a:solidFill>
              </a:rPr>
              <a:t>/*</a:t>
            </a:r>
            <a:r>
              <a:rPr lang="zh-CN" altLang="en-US" sz="2400" b="1">
                <a:solidFill>
                  <a:srgbClr val="008000"/>
                </a:solidFill>
              </a:rPr>
              <a:t>设初值语句*</a:t>
            </a:r>
            <a:r>
              <a:rPr lang="en-US" altLang="zh-CN" sz="2400" b="1">
                <a:solidFill>
                  <a:srgbClr val="008000"/>
                </a:solidFill>
              </a:rPr>
              <a:t>/</a:t>
            </a:r>
          </a:p>
          <a:p>
            <a:pPr algn="just">
              <a:lnSpc>
                <a:spcPct val="90000"/>
              </a:lnSpc>
              <a:buFont typeface="Wingdings 3" panose="05040102010807070707" pitchFamily="18" charset="2"/>
              <a:buNone/>
            </a:pPr>
            <a:r>
              <a:rPr lang="en-US" altLang="zh-CN" sz="2400" b="1"/>
              <a:t>}</a:t>
            </a:r>
          </a:p>
        </p:txBody>
      </p:sp>
      <p:sp>
        <p:nvSpPr>
          <p:cNvPr id="123908" name="Rectangle 4"/>
          <p:cNvSpPr>
            <a:spLocks noChangeArrowheads="1"/>
          </p:cNvSpPr>
          <p:nvPr/>
        </p:nvSpPr>
        <p:spPr bwMode="auto">
          <a:xfrm>
            <a:off x="755650" y="1484313"/>
            <a:ext cx="3960813" cy="4318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9" name="Rectangle 5"/>
          <p:cNvSpPr>
            <a:spLocks noChangeArrowheads="1"/>
          </p:cNvSpPr>
          <p:nvPr/>
        </p:nvSpPr>
        <p:spPr bwMode="auto">
          <a:xfrm>
            <a:off x="755650" y="1917700"/>
            <a:ext cx="3960813" cy="4318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Rectangle 6"/>
          <p:cNvSpPr>
            <a:spLocks noChangeArrowheads="1"/>
          </p:cNvSpPr>
          <p:nvPr/>
        </p:nvSpPr>
        <p:spPr bwMode="auto">
          <a:xfrm>
            <a:off x="755650" y="2349500"/>
            <a:ext cx="3960813" cy="280828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1" name="Rectangle 7"/>
          <p:cNvSpPr>
            <a:spLocks noChangeArrowheads="1"/>
          </p:cNvSpPr>
          <p:nvPr/>
        </p:nvSpPr>
        <p:spPr bwMode="auto">
          <a:xfrm>
            <a:off x="755650" y="5157788"/>
            <a:ext cx="3960813" cy="122396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Rectangle 8"/>
          <p:cNvSpPr>
            <a:spLocks noChangeArrowheads="1"/>
          </p:cNvSpPr>
          <p:nvPr/>
        </p:nvSpPr>
        <p:spPr bwMode="auto">
          <a:xfrm>
            <a:off x="4932363" y="2901950"/>
            <a:ext cx="3960812" cy="21113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a:defRPr sz="2400">
                <a:solidFill>
                  <a:schemeClr val="tx1"/>
                </a:solidFill>
                <a:latin typeface="Arial" panose="020B0604020202020204" pitchFamily="34" charset="0"/>
                <a:ea typeface="宋体" panose="02010600030101010101" pitchFamily="2" charset="-122"/>
              </a:defRPr>
            </a:lvl1pPr>
            <a:lvl2pPr marL="922338">
              <a:defRPr sz="2400">
                <a:solidFill>
                  <a:schemeClr val="tx1"/>
                </a:solidFill>
                <a:latin typeface="Arial" panose="020B0604020202020204" pitchFamily="34" charset="0"/>
                <a:ea typeface="宋体" panose="02010600030101010101" pitchFamily="2" charset="-122"/>
              </a:defRPr>
            </a:lvl2pPr>
            <a:lvl3pPr marL="1101725">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60000"/>
              </a:spcBef>
              <a:buClr>
                <a:srgbClr val="CADB25"/>
              </a:buClr>
              <a:buSzPct val="65000"/>
              <a:buFont typeface="Wingdings" panose="05000000000000000000" pitchFamily="2" charset="2"/>
              <a:buNone/>
            </a:pPr>
            <a:r>
              <a:rPr lang="zh-CN" altLang="zh-CN" sz="2200">
                <a:latin typeface="楷体_GB2312" pitchFamily="1" charset="-122"/>
                <a:ea typeface="楷体_GB2312" pitchFamily="1" charset="-122"/>
              </a:rPr>
              <a:t>管程内的函数分外部函数和内部函数两种，外部函数可以被管程外的进程调用，内部函数只有管程内的函数才能调用。(外部函数在函数名前用entry标识)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ox(out)">
                                      <p:cBhvr>
                                        <p:cTn id="7" dur="500"/>
                                        <p:tgtEl>
                                          <p:spTgt spid="123908"/>
                                        </p:tgtEl>
                                      </p:cBhvr>
                                    </p:animEffect>
                                  </p:childTnLst>
                                  <p:subTnLst>
                                    <p:set>
                                      <p:cBhvr override="childStyle">
                                        <p:cTn dur="1" fill="hold" display="0" masterRel="nextClick" afterEffect="1"/>
                                        <p:tgtEl>
                                          <p:spTgt spid="12390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box(out)">
                                      <p:cBhvr>
                                        <p:cTn id="12" dur="500"/>
                                        <p:tgtEl>
                                          <p:spTgt spid="123909"/>
                                        </p:tgtEl>
                                      </p:cBhvr>
                                    </p:animEffect>
                                  </p:childTnLst>
                                  <p:subTnLst>
                                    <p:set>
                                      <p:cBhvr override="childStyle">
                                        <p:cTn dur="1" fill="hold" display="0" masterRel="nextClick" afterEffect="1"/>
                                        <p:tgtEl>
                                          <p:spTgt spid="12390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box(out)">
                                      <p:cBhvr>
                                        <p:cTn id="17" dur="500"/>
                                        <p:tgtEl>
                                          <p:spTgt spid="123910"/>
                                        </p:tgtEl>
                                      </p:cBhvr>
                                    </p:animEffect>
                                  </p:childTnLst>
                                  <p:subTnLst>
                                    <p:set>
                                      <p:cBhvr override="childStyle">
                                        <p:cTn dur="1" fill="hold" display="0" masterRel="nextClick" afterEffect="1"/>
                                        <p:tgtEl>
                                          <p:spTgt spid="12391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3912"/>
                                        </p:tgtEl>
                                        <p:attrNameLst>
                                          <p:attrName>style.visibility</p:attrName>
                                        </p:attrNameLst>
                                      </p:cBhvr>
                                      <p:to>
                                        <p:strVal val="visible"/>
                                      </p:to>
                                    </p:set>
                                    <p:animEffect transition="in" filter="wipe(down)">
                                      <p:cBhvr>
                                        <p:cTn id="22" dur="500"/>
                                        <p:tgtEl>
                                          <p:spTgt spid="1239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23911"/>
                                        </p:tgtEl>
                                        <p:attrNameLst>
                                          <p:attrName>style.visibility</p:attrName>
                                        </p:attrNameLst>
                                      </p:cBhvr>
                                      <p:to>
                                        <p:strVal val="visible"/>
                                      </p:to>
                                    </p:set>
                                    <p:animEffect transition="in" filter="box(out)">
                                      <p:cBhvr>
                                        <p:cTn id="27" dur="500"/>
                                        <p:tgtEl>
                                          <p:spTgt spid="123911"/>
                                        </p:tgtEl>
                                      </p:cBhvr>
                                    </p:animEffect>
                                  </p:childTnLst>
                                  <p:subTnLst>
                                    <p:set>
                                      <p:cBhvr override="childStyle">
                                        <p:cTn dur="1" fill="hold" display="0" masterRel="nextClick" afterEffect="1"/>
                                        <p:tgtEl>
                                          <p:spTgt spid="1239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2" grpId="0" animBg="1" autoUpdateAnimBg="0"/>
    </p:bldLst>
  </p:timing>
</p:sld>
</file>

<file path=ppt/theme/theme1.xml><?xml version="1.0" encoding="utf-8"?>
<a:theme xmlns:a="http://schemas.openxmlformats.org/drawingml/2006/main" name="2_聚合">
  <a:themeElements>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Settings\ym\Application Data\Microsoft\Templates\os.pot</Template>
  <TotalTime>298</TotalTime>
  <Pages>0</Pages>
  <Words>8193</Words>
  <Characters>0</Characters>
  <Application>Microsoft Office PowerPoint</Application>
  <DocSecurity>0</DocSecurity>
  <PresentationFormat>全屏显示(4:3)</PresentationFormat>
  <Lines>0</Lines>
  <Paragraphs>816</Paragraphs>
  <Slides>113</Slides>
  <Notes>16</Notes>
  <HiddenSlides>0</HiddenSlides>
  <MMClips>0</MMClips>
  <ScaleCrop>false</ScaleCrop>
  <HeadingPairs>
    <vt:vector size="8" baseType="variant">
      <vt:variant>
        <vt:lpstr>已用的字体</vt:lpstr>
      </vt:variant>
      <vt:variant>
        <vt:i4>14</vt:i4>
      </vt:variant>
      <vt:variant>
        <vt:lpstr>主题</vt:lpstr>
      </vt:variant>
      <vt:variant>
        <vt:i4>9</vt:i4>
      </vt:variant>
      <vt:variant>
        <vt:lpstr>嵌入 OLE 服务器</vt:lpstr>
      </vt:variant>
      <vt:variant>
        <vt:i4>2</vt:i4>
      </vt:variant>
      <vt:variant>
        <vt:lpstr>幻灯片标题</vt:lpstr>
      </vt:variant>
      <vt:variant>
        <vt:i4>113</vt:i4>
      </vt:variant>
    </vt:vector>
  </HeadingPairs>
  <TitlesOfParts>
    <vt:vector size="138" baseType="lpstr">
      <vt:lpstr>Arial</vt:lpstr>
      <vt:lpstr>宋体</vt:lpstr>
      <vt:lpstr>Times New Roman</vt:lpstr>
      <vt:lpstr>Wingdings 3</vt:lpstr>
      <vt:lpstr>Verdana</vt:lpstr>
      <vt:lpstr>Wingdings 2</vt:lpstr>
      <vt:lpstr>Lucida Sans Unicode</vt:lpstr>
      <vt:lpstr>Tahoma</vt:lpstr>
      <vt:lpstr>Helvetica</vt:lpstr>
      <vt:lpstr>Wingdings</vt:lpstr>
      <vt:lpstr>黑体</vt:lpstr>
      <vt:lpstr>楷体_GB2312</vt:lpstr>
      <vt:lpstr>Courier New</vt:lpstr>
      <vt:lpstr>隶书</vt:lpstr>
      <vt:lpstr>2_聚合</vt:lpstr>
      <vt:lpstr>1_聚合</vt:lpstr>
      <vt:lpstr>聚合</vt:lpstr>
      <vt:lpstr>3_聚合</vt:lpstr>
      <vt:lpstr>4_聚合</vt:lpstr>
      <vt:lpstr>5_聚合</vt:lpstr>
      <vt:lpstr>6_聚合</vt:lpstr>
      <vt:lpstr>7_聚合</vt:lpstr>
      <vt:lpstr>8_聚合</vt:lpstr>
      <vt:lpstr>VISIO 4 Drawing</vt:lpstr>
      <vt:lpstr>Microsoft Visio 绘图</vt:lpstr>
      <vt:lpstr>第二章  进程管理</vt:lpstr>
      <vt:lpstr>进程管理</vt:lpstr>
      <vt:lpstr>进程管理</vt:lpstr>
      <vt:lpstr>第2章 进程管理</vt:lpstr>
      <vt:lpstr>程序执行的两种方式</vt:lpstr>
      <vt:lpstr>2.1.1 程序的顺序执行 </vt:lpstr>
      <vt:lpstr>程序的顺序执行(续)</vt:lpstr>
      <vt:lpstr>程序顺序执行时的特征 </vt:lpstr>
      <vt:lpstr>2.1.2 前趋图 </vt:lpstr>
      <vt:lpstr>前趋图举例</vt:lpstr>
      <vt:lpstr>2.1.3 程序的并发执行</vt:lpstr>
      <vt:lpstr>并发执行举例</vt:lpstr>
      <vt:lpstr>另一个例子</vt:lpstr>
      <vt:lpstr>程序并发执行时的特征 </vt:lpstr>
      <vt:lpstr>不可再现性的例子</vt:lpstr>
      <vt:lpstr>2.1.4 进程的特征与状态</vt:lpstr>
      <vt:lpstr>1. 进程的特征和定义</vt:lpstr>
      <vt:lpstr>进程的定义</vt:lpstr>
      <vt:lpstr>2. 进程的三种基本状态</vt:lpstr>
      <vt:lpstr>进程状态转换图（三态模型）</vt:lpstr>
      <vt:lpstr>进程状态转换</vt:lpstr>
      <vt:lpstr>进程状态转换</vt:lpstr>
      <vt:lpstr>3. 进程的挂起</vt:lpstr>
      <vt:lpstr>进程挂起的原因</vt:lpstr>
      <vt:lpstr>挂起状态</vt:lpstr>
      <vt:lpstr>进程状态转换图（引入挂起状态后）</vt:lpstr>
      <vt:lpstr>状态转换</vt:lpstr>
      <vt:lpstr>状态转换(续)</vt:lpstr>
      <vt:lpstr>状态转换(续)</vt:lpstr>
      <vt:lpstr>挂起进程的特征</vt:lpstr>
      <vt:lpstr>4. 创建状态和终止状态</vt:lpstr>
      <vt:lpstr>进程状态转换图（五态模型）</vt:lpstr>
      <vt:lpstr>进程状态转换图（七态模型）</vt:lpstr>
      <vt:lpstr>状态转换</vt:lpstr>
      <vt:lpstr>2.1.5 进程控制块 </vt:lpstr>
      <vt:lpstr>进程控制块中的信息</vt:lpstr>
      <vt:lpstr>1）进程标识信息</vt:lpstr>
      <vt:lpstr>2）处理机状态信息</vt:lpstr>
      <vt:lpstr>3）进程调度和状态信息</vt:lpstr>
      <vt:lpstr>4）进程控制信息</vt:lpstr>
      <vt:lpstr>PCB的组织方式</vt:lpstr>
      <vt:lpstr>按链接方式组织PCB</vt:lpstr>
      <vt:lpstr>按索引方式组织PCB</vt:lpstr>
      <vt:lpstr>第2章 进程管理</vt:lpstr>
      <vt:lpstr>进程控制</vt:lpstr>
      <vt:lpstr>原语</vt:lpstr>
      <vt:lpstr>进程图</vt:lpstr>
      <vt:lpstr>进程图例</vt:lpstr>
      <vt:lpstr>2.2.1 进程创建</vt:lpstr>
      <vt:lpstr>创建原语的主要功能</vt:lpstr>
      <vt:lpstr>2.2.2 进程终止</vt:lpstr>
      <vt:lpstr>终止原语的主要功能</vt:lpstr>
      <vt:lpstr>2.2.3 进程阻塞与唤醒</vt:lpstr>
      <vt:lpstr>阻塞原语的主要功能</vt:lpstr>
      <vt:lpstr>进程唤醒</vt:lpstr>
      <vt:lpstr>阻塞与唤醒的关系</vt:lpstr>
      <vt:lpstr>2.2.4 进程挂起与激活</vt:lpstr>
      <vt:lpstr>挂起原语</vt:lpstr>
      <vt:lpstr>进程激活</vt:lpstr>
      <vt:lpstr>激活原语</vt:lpstr>
      <vt:lpstr>第2章 进程管理</vt:lpstr>
      <vt:lpstr>2.3.1 进程同步的基本概念</vt:lpstr>
      <vt:lpstr>两种形式的进程制约关系</vt:lpstr>
      <vt:lpstr>临界资源与互斥</vt:lpstr>
      <vt:lpstr>共享变量例</vt:lpstr>
      <vt:lpstr>临界区</vt:lpstr>
      <vt:lpstr>临界区（续）</vt:lpstr>
      <vt:lpstr>解互斥问题应遵循的原则</vt:lpstr>
      <vt:lpstr>同步</vt:lpstr>
      <vt:lpstr>互斥与同步</vt:lpstr>
      <vt:lpstr>2.3.2 信号量机制</vt:lpstr>
      <vt:lpstr>信号量的类型</vt:lpstr>
      <vt:lpstr>1. 整型信号量</vt:lpstr>
      <vt:lpstr>整型信号量（续）</vt:lpstr>
      <vt:lpstr>2. 记录型信号量</vt:lpstr>
      <vt:lpstr>记录型信号量（续）</vt:lpstr>
      <vt:lpstr>wait操作</vt:lpstr>
      <vt:lpstr>signal操作</vt:lpstr>
      <vt:lpstr>信号量的物理含义</vt:lpstr>
      <vt:lpstr>注意</vt:lpstr>
      <vt:lpstr>3. AND型信号量集</vt:lpstr>
      <vt:lpstr>AND型信号量集（续）</vt:lpstr>
      <vt:lpstr>AND型信号量集（续）</vt:lpstr>
      <vt:lpstr>4.一般型信号量集</vt:lpstr>
      <vt:lpstr>一般型信号量集（续）</vt:lpstr>
      <vt:lpstr>一般信号量集的几种特殊情况</vt:lpstr>
      <vt:lpstr>2.3.3 信号量的应用</vt:lpstr>
      <vt:lpstr>互斥访问临界区的描述</vt:lpstr>
      <vt:lpstr>互斥信号量的取值范围</vt:lpstr>
      <vt:lpstr>（2）利用信号量实现前趋关系</vt:lpstr>
      <vt:lpstr>举例</vt:lpstr>
      <vt:lpstr>解</vt:lpstr>
      <vt:lpstr>解</vt:lpstr>
      <vt:lpstr>课堂练习：司机和售票员问题</vt:lpstr>
      <vt:lpstr>司机和售票员问题</vt:lpstr>
      <vt:lpstr>2.3.4 管程机制(*建议放在2.4后面讲)</vt:lpstr>
      <vt:lpstr>管程的基本概念</vt:lpstr>
      <vt:lpstr>管程的构成</vt:lpstr>
      <vt:lpstr>管程的语法</vt:lpstr>
      <vt:lpstr>管程的基本特性</vt:lpstr>
      <vt:lpstr>管程示意图</vt:lpstr>
      <vt:lpstr>入口等待队列</vt:lpstr>
      <vt:lpstr>条件变量</vt:lpstr>
      <vt:lpstr>条件变量（续）</vt:lpstr>
      <vt:lpstr>问题－多个进程出现在管程中</vt:lpstr>
      <vt:lpstr>问题（续）</vt:lpstr>
      <vt:lpstr>问题（续）</vt:lpstr>
      <vt:lpstr>用管程解决生产者-消费者问题</vt:lpstr>
      <vt:lpstr>PowerPoint 演示文稿</vt:lpstr>
      <vt:lpstr>PowerPoint 演示文稿</vt:lpstr>
      <vt:lpstr>利用管程解决哲学家进餐问题</vt:lpstr>
      <vt:lpstr>PowerPoint 演示文稿</vt:lpstr>
      <vt:lpstr>PowerPoint 演示文稿</vt:lpstr>
    </vt:vector>
  </TitlesOfParts>
  <Manager/>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进程管理</dc:title>
  <dc:subject/>
  <dc:creator>dd</dc:creator>
  <cp:keywords/>
  <dc:description/>
  <cp:lastModifiedBy>lab13</cp:lastModifiedBy>
  <cp:revision>200</cp:revision>
  <cp:lastPrinted>1601-01-01T00:00:00Z</cp:lastPrinted>
  <dcterms:created xsi:type="dcterms:W3CDTF">2004-02-13T01:30:55Z</dcterms:created>
  <dcterms:modified xsi:type="dcterms:W3CDTF">2017-03-10T01:44:49Z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