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2" r:id="rId2"/>
    <p:sldMasterId id="2147483663" r:id="rId3"/>
    <p:sldMasterId id="2147483664" r:id="rId4"/>
    <p:sldMasterId id="2147483665" r:id="rId5"/>
    <p:sldMasterId id="2147483666" r:id="rId6"/>
    <p:sldMasterId id="2147483667" r:id="rId7"/>
    <p:sldMasterId id="2147483668" r:id="rId8"/>
    <p:sldMasterId id="2147483669" r:id="rId9"/>
  </p:sldMasterIdLst>
  <p:notesMasterIdLst>
    <p:notesMasterId r:id="rId72"/>
  </p:notesMasterIdLst>
  <p:sldIdLst>
    <p:sldId id="399" r:id="rId10"/>
    <p:sldId id="460" r:id="rId11"/>
    <p:sldId id="387" r:id="rId12"/>
    <p:sldId id="353" r:id="rId13"/>
    <p:sldId id="354" r:id="rId14"/>
    <p:sldId id="389" r:id="rId15"/>
    <p:sldId id="355" r:id="rId16"/>
    <p:sldId id="402" r:id="rId17"/>
    <p:sldId id="388" r:id="rId18"/>
    <p:sldId id="358" r:id="rId19"/>
    <p:sldId id="359" r:id="rId20"/>
    <p:sldId id="369" r:id="rId21"/>
    <p:sldId id="360" r:id="rId22"/>
    <p:sldId id="403" r:id="rId23"/>
    <p:sldId id="361" r:id="rId24"/>
    <p:sldId id="364" r:id="rId25"/>
    <p:sldId id="365" r:id="rId26"/>
    <p:sldId id="366" r:id="rId27"/>
    <p:sldId id="367" r:id="rId28"/>
    <p:sldId id="396" r:id="rId29"/>
    <p:sldId id="383" r:id="rId30"/>
    <p:sldId id="375" r:id="rId31"/>
    <p:sldId id="308" r:id="rId32"/>
    <p:sldId id="309" r:id="rId33"/>
    <p:sldId id="310" r:id="rId34"/>
    <p:sldId id="311" r:id="rId35"/>
    <p:sldId id="378" r:id="rId36"/>
    <p:sldId id="379" r:id="rId37"/>
    <p:sldId id="312" r:id="rId38"/>
    <p:sldId id="395" r:id="rId39"/>
    <p:sldId id="313" r:id="rId40"/>
    <p:sldId id="315" r:id="rId41"/>
    <p:sldId id="316" r:id="rId42"/>
    <p:sldId id="317" r:id="rId43"/>
    <p:sldId id="318" r:id="rId44"/>
    <p:sldId id="319" r:id="rId45"/>
    <p:sldId id="320" r:id="rId46"/>
    <p:sldId id="321" r:id="rId47"/>
    <p:sldId id="322" r:id="rId48"/>
    <p:sldId id="323" r:id="rId49"/>
    <p:sldId id="324" r:id="rId50"/>
    <p:sldId id="392" r:id="rId51"/>
    <p:sldId id="326" r:id="rId52"/>
    <p:sldId id="327" r:id="rId53"/>
    <p:sldId id="329" r:id="rId54"/>
    <p:sldId id="331" r:id="rId55"/>
    <p:sldId id="332" r:id="rId56"/>
    <p:sldId id="333" r:id="rId57"/>
    <p:sldId id="334" r:id="rId58"/>
    <p:sldId id="335" r:id="rId59"/>
    <p:sldId id="404" r:id="rId60"/>
    <p:sldId id="380" r:id="rId61"/>
    <p:sldId id="406" r:id="rId62"/>
    <p:sldId id="407" r:id="rId63"/>
    <p:sldId id="408" r:id="rId64"/>
    <p:sldId id="410" r:id="rId65"/>
    <p:sldId id="411" r:id="rId66"/>
    <p:sldId id="412" r:id="rId67"/>
    <p:sldId id="350" r:id="rId68"/>
    <p:sldId id="351" r:id="rId69"/>
    <p:sldId id="343" r:id="rId70"/>
    <p:sldId id="461" r:id="rId71"/>
  </p:sldIdLst>
  <p:sldSz cx="9144000" cy="6858000" type="screen4x3"/>
  <p:notesSz cx="6858000" cy="9144000"/>
  <p:defaultTextStyle>
    <a:defPPr>
      <a:defRPr lang="en-US"/>
    </a:defPPr>
    <a:lvl1pPr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777777"/>
    <a:srgbClr val="00800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36" autoAdjust="0"/>
  </p:normalViewPr>
  <p:slideViewPr>
    <p:cSldViewPr>
      <p:cViewPr varScale="1">
        <p:scale>
          <a:sx n="88" d="100"/>
          <a:sy n="88" d="100"/>
        </p:scale>
        <p:origin x="166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61" Type="http://schemas.openxmlformats.org/officeDocument/2006/relationships/slide" Target="slides/slide52.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20000"/>
              </a:spcBef>
              <a:buClr>
                <a:schemeClr val="hlink"/>
              </a:buClr>
              <a:buSzPct val="55000"/>
              <a:buFont typeface="Wingdings" panose="05000000000000000000" pitchFamily="2" charset="2"/>
              <a:buChar char="p"/>
              <a:defRPr sz="1200"/>
            </a:lvl1pPr>
          </a:lstStyle>
          <a:p>
            <a:endParaRPr lang="zh-CN" altLang="en-US"/>
          </a:p>
        </p:txBody>
      </p:sp>
      <p:sp>
        <p:nvSpPr>
          <p:cNvPr id="102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20000"/>
              </a:spcBef>
              <a:buClr>
                <a:schemeClr val="hlink"/>
              </a:buClr>
              <a:buSzPct val="55000"/>
              <a:buFont typeface="Wingdings" panose="05000000000000000000" pitchFamily="2" charset="2"/>
              <a:buChar char="p"/>
              <a:defRPr sz="1200"/>
            </a:lvl1pPr>
          </a:lstStyle>
          <a:p>
            <a:endParaRPr lang="en-US" altLang="zh-CN"/>
          </a:p>
        </p:txBody>
      </p:sp>
      <p:sp>
        <p:nvSpPr>
          <p:cNvPr id="10244" name="Rectangle 4"/>
          <p:cNvSpPr>
            <a:spLocks noGrp="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20000"/>
              </a:spcBef>
              <a:buClr>
                <a:schemeClr val="hlink"/>
              </a:buClr>
              <a:buSzPct val="55000"/>
              <a:buFont typeface="Wingdings" panose="05000000000000000000" pitchFamily="2" charset="2"/>
              <a:buChar char="p"/>
              <a:defRPr sz="1200"/>
            </a:lvl1pPr>
          </a:lstStyle>
          <a:p>
            <a:endParaRPr lang="en-US" altLang="zh-CN"/>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20000"/>
              </a:spcBef>
              <a:buClr>
                <a:schemeClr val="hlink"/>
              </a:buClr>
              <a:buSzPct val="55000"/>
              <a:buFont typeface="Wingdings" panose="05000000000000000000" pitchFamily="2" charset="2"/>
              <a:buChar char="p"/>
              <a:defRPr sz="1200"/>
            </a:lvl1pPr>
          </a:lstStyle>
          <a:p>
            <a:fld id="{876130CB-451D-4403-AD76-7134C7FB8E17}" type="slidenum">
              <a:rPr lang="zh-CN"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noTextEdit="1"/>
          </p:cNvSpPr>
          <p:nvPr>
            <p:ph type="sldImg"/>
          </p:nvPr>
        </p:nvSpPr>
        <p:spPr/>
      </p:sp>
      <p:sp>
        <p:nvSpPr>
          <p:cNvPr id="14339" name="Rectangle 3"/>
          <p:cNvSpPr>
            <a:spLocks noGrp="1" noChangeArrowheads="1"/>
          </p:cNvSpPr>
          <p:nvPr>
            <p:ph type="body" idx="1"/>
          </p:nvPr>
        </p:nvSpPr>
        <p:spPr/>
        <p:txBody>
          <a:bodyPr/>
          <a:lstStyle/>
          <a:p>
            <a:r>
              <a:rPr lang="zh-CN" altLang="zh-CN"/>
              <a:t>我们说一组进程处于死锁状态是指：如果在一个进程集合中的每个进程都在等待只能由该集合中的其他一个进程才能引发的事件,则称一组进程或系统此时发生了死锁。例如，</a:t>
            </a:r>
            <a:r>
              <a:rPr lang="en-US" altLang="zh-CN"/>
              <a:t>n</a:t>
            </a:r>
            <a:r>
              <a:rPr lang="zh-CN" altLang="zh-CN"/>
              <a:t>个进程</a:t>
            </a:r>
            <a:r>
              <a:rPr lang="en-US" altLang="zh-CN"/>
              <a:t>P1</a:t>
            </a:r>
            <a:r>
              <a:rPr lang="zh-CN" altLang="en-US"/>
              <a:t>、</a:t>
            </a:r>
            <a:r>
              <a:rPr lang="en-US" altLang="zh-CN"/>
              <a:t>P2</a:t>
            </a:r>
            <a:r>
              <a:rPr lang="en-US" altLang="zh-CN">
                <a:latin typeface="Times New Roman" panose="02020603050405020304" pitchFamily="18" charset="0"/>
              </a:rPr>
              <a:t>……</a:t>
            </a:r>
            <a:r>
              <a:rPr lang="en-US" altLang="zh-CN"/>
              <a:t>Pn</a:t>
            </a:r>
            <a:r>
              <a:rPr lang="zh-CN" altLang="en-US"/>
              <a:t>，</a:t>
            </a:r>
            <a:r>
              <a:rPr lang="en-US" altLang="zh-CN"/>
              <a:t>Pi</a:t>
            </a:r>
            <a:r>
              <a:rPr lang="zh-CN" altLang="en-US"/>
              <a:t>（</a:t>
            </a:r>
            <a:r>
              <a:rPr lang="en-US" altLang="zh-CN"/>
              <a:t>i=</a:t>
            </a:r>
            <a:r>
              <a:rPr lang="en-US" altLang="zh-CN">
                <a:latin typeface="Times New Roman" panose="02020603050405020304" pitchFamily="18" charset="0"/>
              </a:rPr>
              <a:t>…</a:t>
            </a:r>
            <a:r>
              <a:rPr lang="en-US" altLang="zh-CN"/>
              <a:t>n</a:t>
            </a:r>
            <a:r>
              <a:rPr lang="zh-CN" altLang="en-US"/>
              <a:t>）</a:t>
            </a:r>
            <a:r>
              <a:rPr lang="zh-CN" altLang="zh-CN"/>
              <a:t>因为申请不到资源</a:t>
            </a:r>
            <a:r>
              <a:rPr lang="en-US" altLang="zh-CN"/>
              <a:t>Rj(j=1</a:t>
            </a:r>
            <a:r>
              <a:rPr lang="zh-CN" altLang="en-US"/>
              <a:t>、</a:t>
            </a:r>
            <a:r>
              <a:rPr lang="en-US" altLang="zh-CN"/>
              <a:t>..</a:t>
            </a:r>
            <a:r>
              <a:rPr lang="zh-CN" altLang="en-US"/>
              <a:t>、</a:t>
            </a:r>
            <a:r>
              <a:rPr lang="en-US" altLang="zh-CN"/>
              <a:t>m)</a:t>
            </a:r>
            <a:r>
              <a:rPr lang="zh-CN" altLang="zh-CN"/>
              <a:t>而处于等待状态，而</a:t>
            </a:r>
            <a:r>
              <a:rPr lang="en-US" altLang="zh-CN"/>
              <a:t>Rj</a:t>
            </a:r>
            <a:r>
              <a:rPr lang="zh-CN" altLang="zh-CN"/>
              <a:t>又被</a:t>
            </a:r>
            <a:r>
              <a:rPr lang="en-US" altLang="zh-CN"/>
              <a:t>Pi+1</a:t>
            </a:r>
            <a:r>
              <a:rPr lang="zh-CN" altLang="en-US"/>
              <a:t>（</a:t>
            </a:r>
            <a:r>
              <a:rPr lang="en-US" altLang="zh-CN"/>
              <a:t>i=1,</a:t>
            </a:r>
            <a:r>
              <a:rPr lang="en-US" altLang="zh-CN">
                <a:latin typeface="Times New Roman" panose="02020603050405020304" pitchFamily="18" charset="0"/>
              </a:rPr>
              <a:t>…</a:t>
            </a:r>
            <a:r>
              <a:rPr lang="en-US" altLang="zh-CN"/>
              <a:t>n-1</a:t>
            </a:r>
            <a:r>
              <a:rPr lang="zh-CN" altLang="en-US"/>
              <a:t>）</a:t>
            </a:r>
            <a:r>
              <a:rPr lang="zh-CN" altLang="zh-CN"/>
              <a:t>占有，</a:t>
            </a:r>
            <a:r>
              <a:rPr lang="en-US" altLang="zh-CN"/>
              <a:t>Pn</a:t>
            </a:r>
            <a:r>
              <a:rPr lang="zh-CN" altLang="zh-CN"/>
              <a:t>欲申请的资源被</a:t>
            </a:r>
            <a:r>
              <a:rPr lang="en-US" altLang="zh-CN"/>
              <a:t>P1</a:t>
            </a:r>
            <a:r>
              <a:rPr lang="zh-CN" altLang="zh-CN"/>
              <a:t>占有，显然，此时这</a:t>
            </a:r>
            <a:r>
              <a:rPr lang="en-US" altLang="zh-CN"/>
              <a:t>n</a:t>
            </a:r>
            <a:r>
              <a:rPr lang="zh-CN" altLang="zh-CN"/>
              <a:t>个进程的等待状态永远不能结束，我们说这</a:t>
            </a:r>
            <a:r>
              <a:rPr lang="en-US" altLang="zh-CN"/>
              <a:t>n</a:t>
            </a:r>
            <a:r>
              <a:rPr lang="zh-CN" altLang="zh-CN"/>
              <a:t>个进程处于死锁状态。</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2E948B-C8BE-4D35-85D4-B1364BFE12C7}" type="slidenum">
              <a:rPr lang="zh-CN" altLang="zh-CN"/>
              <a:pPr/>
              <a:t>4</a:t>
            </a:fld>
            <a:endParaRPr lang="en-US" altLang="zh-CN"/>
          </a:p>
        </p:txBody>
      </p:sp>
      <p:sp>
        <p:nvSpPr>
          <p:cNvPr id="79874" name="Rectangle 2"/>
          <p:cNvSpPr>
            <a:spLocks noGrp="1" noChangeArrowheads="1" noTextEdit="1"/>
          </p:cNvSpPr>
          <p:nvPr>
            <p:ph type="sldImg"/>
          </p:nvPr>
        </p:nvSpPr>
        <p:spPr/>
      </p:sp>
      <p:sp>
        <p:nvSpPr>
          <p:cNvPr id="79875" name="Rectangle 3"/>
          <p:cNvSpPr>
            <a:spLocks noGrp="1" noChangeArrowheads="1"/>
          </p:cNvSpPr>
          <p:nvPr>
            <p:ph type="body" idx="1"/>
          </p:nvPr>
        </p:nvSpPr>
        <p:spPr/>
        <p:txBody>
          <a:bodyPr/>
          <a:lstStyle/>
          <a:p>
            <a:r>
              <a:rPr lang="zh-CN" altLang="en-US"/>
              <a:t>竞争资源虽然可能导致死锁，但是资源竞争并不等于死锁，只有当进程请求和释放资源的顺序（进程推进顺序）不当时才会导致死锁。</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noTextEdit="1"/>
          </p:cNvSpPr>
          <p:nvPr>
            <p:ph type="sldImg"/>
          </p:nvPr>
        </p:nvSpPr>
        <p:spPr/>
      </p:sp>
      <p:sp>
        <p:nvSpPr>
          <p:cNvPr id="33795" name="Rectangle 3"/>
          <p:cNvSpPr>
            <a:spLocks noGrp="1" noChangeArrowheads="1"/>
          </p:cNvSpPr>
          <p:nvPr>
            <p:ph type="body" idx="1"/>
          </p:nvPr>
        </p:nvSpPr>
        <p:spPr/>
        <p:txBody>
          <a:bodyPr/>
          <a:lstStyle/>
          <a:p>
            <a:pPr algn="just"/>
            <a:r>
              <a:rPr lang="zh-CN" altLang="zh-CN" sz="1000"/>
              <a:t>为什么有序资源分配法可以防止死锁？</a:t>
            </a:r>
          </a:p>
          <a:p>
            <a:pPr algn="just"/>
            <a:r>
              <a:rPr lang="zh-CN" altLang="zh-CN">
                <a:solidFill>
                  <a:srgbClr val="9900CC"/>
                </a:solidFill>
                <a:latin typeface="Times New Roman" panose="02020603050405020304" pitchFamily="18" charset="0"/>
              </a:rPr>
              <a:t>采用有序资源分配法，系统中的进程必须按照资源编号的升序申请资源。因此在任一时刻，系统中总会存在一个进程，它占有已申请资源中编号最高的资源，且它继续请求的资源必定是空闲的，因而它可以一直向前推进直至完成。</a:t>
            </a:r>
          </a:p>
          <a:p>
            <a:pPr algn="just"/>
            <a:r>
              <a:rPr lang="zh-CN" altLang="zh-CN">
                <a:solidFill>
                  <a:srgbClr val="9900CC"/>
                </a:solidFill>
                <a:latin typeface="Times New Roman" panose="02020603050405020304" pitchFamily="18" charset="0"/>
              </a:rPr>
              <a:t>当该进程运行完成后，即会释放它所占有的全部资源。这样剩余进程集合中又会存在一个进程，它占有已申请资源中编号最高的资源，且它继续请求的资源必定是空闲的，因而它也可以一直向前推进直至完成。以此类推，最终所有进程均可运行完成，故不会发生死锁。</a:t>
            </a:r>
            <a:endParaRPr lang="zh-CN" altLang="zh-CN">
              <a:solidFill>
                <a:srgbClr val="9900CC"/>
              </a:solidFill>
            </a:endParaRP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noTextEdit="1"/>
          </p:cNvSpPr>
          <p:nvPr>
            <p:ph type="sldImg"/>
          </p:nvPr>
        </p:nvSpPr>
        <p:spPr/>
      </p:sp>
      <p:sp>
        <p:nvSpPr>
          <p:cNvPr id="35843" name="Rectangle 3"/>
          <p:cNvSpPr>
            <a:spLocks noGrp="1" noChangeArrowheads="1"/>
          </p:cNvSpPr>
          <p:nvPr>
            <p:ph type="body" idx="1"/>
          </p:nvPr>
        </p:nvSpPr>
        <p:spPr/>
        <p:txBody>
          <a:bodyPr/>
          <a:lstStyle/>
          <a:p>
            <a:r>
              <a:rPr lang="zh-CN" altLang="zh-CN"/>
              <a:t>死锁的避免是在</a:t>
            </a:r>
            <a:r>
              <a:rPr lang="zh-CN" altLang="zh-CN">
                <a:solidFill>
                  <a:srgbClr val="9900CC"/>
                </a:solidFill>
              </a:rPr>
              <a:t>资源的动态分配过程</a:t>
            </a:r>
            <a:r>
              <a:rPr lang="zh-CN" altLang="zh-CN"/>
              <a:t>中，用某种方法防止系统进入不安全状态，从而避免死锁的发生。</a:t>
            </a:r>
          </a:p>
          <a:p>
            <a:r>
              <a:rPr lang="zh-CN" altLang="zh-CN">
                <a:solidFill>
                  <a:srgbClr val="9900CC"/>
                </a:solidFill>
              </a:rPr>
              <a:t>在避免死锁方法中，允许进程动态申请资源，系统在进行资源分配前，先计算资源分配的安全性。若安全便将资源分配给进程，否则进程等待。</a:t>
            </a:r>
            <a:endParaRPr lang="zh-CN" altLang="zh-CN"/>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noTextEdit="1"/>
          </p:cNvSpPr>
          <p:nvPr>
            <p:ph type="sldImg"/>
          </p:nvPr>
        </p:nvSpPr>
        <p:spPr/>
      </p:sp>
      <p:sp>
        <p:nvSpPr>
          <p:cNvPr id="58371" name="Rectangle 3"/>
          <p:cNvSpPr>
            <a:spLocks noGrp="1" noChangeArrowheads="1"/>
          </p:cNvSpPr>
          <p:nvPr>
            <p:ph type="body" idx="1"/>
          </p:nvPr>
        </p:nvSpPr>
        <p:spPr/>
        <p:txBody>
          <a:bodyPr/>
          <a:lstStyle/>
          <a:p>
            <a:r>
              <a:rPr lang="en-US" altLang="zh-CN"/>
              <a:t>T0</a:t>
            </a:r>
            <a:r>
              <a:rPr lang="zh-CN" altLang="zh-CN"/>
              <a:t>时刻也存在其它的安全序列</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7F8D252A-A259-468E-B9E4-DB97D79CE422}" type="slidenum">
              <a:rPr lang="zh-CN" altLang="en-US"/>
              <a:pPr/>
              <a:t>‹#›</a:t>
            </a:fld>
            <a:endParaRPr lang="en-US" altLang="zh-CN"/>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50359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E6B882D2-710E-4D69-B3E2-43800AAA4A99}" type="slidenum">
              <a:rPr lang="zh-CN" altLang="en-US"/>
              <a:pPr/>
              <a:t>‹#›</a:t>
            </a:fld>
            <a:endParaRPr lang="en-US" altLang="zh-CN"/>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92959882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2EA8567-DB9F-41C0-91D6-3B9A21A5DE25}" type="slidenum">
              <a:rPr lang="zh-CN" altLang="en-US"/>
              <a:pPr/>
              <a:t>‹#›</a:t>
            </a:fld>
            <a:endParaRPr lang="en-US" altLang="zh-CN"/>
          </a:p>
        </p:txBody>
      </p:sp>
    </p:spTree>
    <p:extLst>
      <p:ext uri="{BB962C8B-B14F-4D97-AF65-F5344CB8AC3E}">
        <p14:creationId xmlns:p14="http://schemas.microsoft.com/office/powerpoint/2010/main" val="335899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7499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260350"/>
            <a:ext cx="6019800" cy="57499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45F1B338-FFA8-4261-8BFF-E2D696D32BD5}" type="slidenum">
              <a:rPr lang="zh-CN" altLang="en-US"/>
              <a:pPr/>
              <a:t>‹#›</a:t>
            </a:fld>
            <a:endParaRPr lang="en-US" altLang="zh-CN"/>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680169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260350"/>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68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59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a:xfrm>
            <a:off x="6727825" y="6408738"/>
            <a:ext cx="1919288" cy="365125"/>
          </a:xfrm>
        </p:spPr>
        <p:txBody>
          <a:bodyPr/>
          <a:lstStyle>
            <a:lvl1pPr>
              <a:defRPr/>
            </a:lvl1pPr>
          </a:lstStyle>
          <a:p>
            <a:endParaRPr lang="zh-CN" altLang="en-US"/>
          </a:p>
        </p:txBody>
      </p:sp>
      <p:sp>
        <p:nvSpPr>
          <p:cNvPr id="6" name="灯片编号占位符 5"/>
          <p:cNvSpPr>
            <a:spLocks noGrp="1"/>
          </p:cNvSpPr>
          <p:nvPr>
            <p:ph type="sldNum" sz="quarter" idx="11"/>
          </p:nvPr>
        </p:nvSpPr>
        <p:spPr>
          <a:xfrm>
            <a:off x="8647113" y="6408738"/>
            <a:ext cx="366712" cy="365125"/>
          </a:xfrm>
        </p:spPr>
        <p:txBody>
          <a:bodyPr/>
          <a:lstStyle>
            <a:lvl1pPr>
              <a:defRPr/>
            </a:lvl1pPr>
          </a:lstStyle>
          <a:p>
            <a:fld id="{DDF96D7F-6191-4101-BB0B-A458FF81BE49}" type="slidenum">
              <a:rPr lang="zh-CN" altLang="en-US"/>
              <a:pPr/>
              <a:t>‹#›</a:t>
            </a:fld>
            <a:endParaRPr lang="en-US" altLang="zh-CN"/>
          </a:p>
        </p:txBody>
      </p:sp>
      <p:sp>
        <p:nvSpPr>
          <p:cNvPr id="7" name="页脚占位符 6"/>
          <p:cNvSpPr>
            <a:spLocks noGrp="1"/>
          </p:cNvSpPr>
          <p:nvPr>
            <p:ph type="ftr" sz="quarter" idx="12"/>
          </p:nvPr>
        </p:nvSpPr>
        <p:spPr>
          <a:xfrm>
            <a:off x="4379913" y="6408738"/>
            <a:ext cx="2351087" cy="365125"/>
          </a:xfrm>
        </p:spPr>
        <p:txBody>
          <a:bodyPr/>
          <a:lstStyle>
            <a:lvl1pPr>
              <a:defRPr/>
            </a:lvl1pPr>
          </a:lstStyle>
          <a:p>
            <a:endParaRPr lang="zh-CN" altLang="en-US"/>
          </a:p>
        </p:txBody>
      </p:sp>
    </p:spTree>
    <p:extLst>
      <p:ext uri="{BB962C8B-B14F-4D97-AF65-F5344CB8AC3E}">
        <p14:creationId xmlns:p14="http://schemas.microsoft.com/office/powerpoint/2010/main" val="2980071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28040B79-01A0-43DB-BE24-FAAC94473140}" type="slidenum">
              <a:rPr lang="zh-CN" altLang="en-US"/>
              <a:pPr/>
              <a:t>‹#›</a:t>
            </a:fld>
            <a:endParaRPr lang="en-US" altLang="zh-CN"/>
          </a:p>
        </p:txBody>
      </p:sp>
    </p:spTree>
    <p:extLst>
      <p:ext uri="{BB962C8B-B14F-4D97-AF65-F5344CB8AC3E}">
        <p14:creationId xmlns:p14="http://schemas.microsoft.com/office/powerpoint/2010/main" val="182679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243B4D0D-3ECB-472D-84AF-DA3FD6DA304E}" type="slidenum">
              <a:rPr lang="zh-CN" altLang="en-US"/>
              <a:pPr/>
              <a:t>‹#›</a:t>
            </a:fld>
            <a:endParaRPr lang="en-US" altLang="zh-CN"/>
          </a:p>
        </p:txBody>
      </p:sp>
    </p:spTree>
    <p:extLst>
      <p:ext uri="{BB962C8B-B14F-4D97-AF65-F5344CB8AC3E}">
        <p14:creationId xmlns:p14="http://schemas.microsoft.com/office/powerpoint/2010/main" val="3176403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60AFEC0-2F7C-48A9-9D75-C68EA4E26BC3}" type="slidenum">
              <a:rPr lang="zh-CN" altLang="en-US"/>
              <a:pPr/>
              <a:t>‹#›</a:t>
            </a:fld>
            <a:endParaRPr lang="en-US" altLang="zh-CN"/>
          </a:p>
        </p:txBody>
      </p:sp>
    </p:spTree>
    <p:extLst>
      <p:ext uri="{BB962C8B-B14F-4D97-AF65-F5344CB8AC3E}">
        <p14:creationId xmlns:p14="http://schemas.microsoft.com/office/powerpoint/2010/main" val="3420522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820AA791-F7A8-4BE9-B185-1B87FCE18529}" type="slidenum">
              <a:rPr lang="zh-CN" altLang="en-US"/>
              <a:pPr/>
              <a:t>‹#›</a:t>
            </a:fld>
            <a:endParaRPr lang="en-US" altLang="zh-CN"/>
          </a:p>
        </p:txBody>
      </p:sp>
    </p:spTree>
    <p:extLst>
      <p:ext uri="{BB962C8B-B14F-4D97-AF65-F5344CB8AC3E}">
        <p14:creationId xmlns:p14="http://schemas.microsoft.com/office/powerpoint/2010/main" val="3238702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F45CBC16-8068-4F61-8A4E-57A982814040}" type="slidenum">
              <a:rPr lang="zh-CN" altLang="en-US"/>
              <a:pPr/>
              <a:t>‹#›</a:t>
            </a:fld>
            <a:endParaRPr lang="en-US" altLang="zh-CN"/>
          </a:p>
        </p:txBody>
      </p:sp>
    </p:spTree>
    <p:extLst>
      <p:ext uri="{BB962C8B-B14F-4D97-AF65-F5344CB8AC3E}">
        <p14:creationId xmlns:p14="http://schemas.microsoft.com/office/powerpoint/2010/main" val="21356489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1F31218E-E21D-45E9-8983-1EF0346C6EC3}" type="slidenum">
              <a:rPr lang="zh-CN" altLang="en-US"/>
              <a:pPr/>
              <a:t>‹#›</a:t>
            </a:fld>
            <a:endParaRPr lang="en-US" altLang="zh-CN"/>
          </a:p>
        </p:txBody>
      </p:sp>
    </p:spTree>
    <p:extLst>
      <p:ext uri="{BB962C8B-B14F-4D97-AF65-F5344CB8AC3E}">
        <p14:creationId xmlns:p14="http://schemas.microsoft.com/office/powerpoint/2010/main" val="3396882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84C5A40D-0DE6-4FB9-B1E5-EA05E77BEDB5}" type="slidenum">
              <a:rPr lang="zh-CN" altLang="en-US"/>
              <a:pPr/>
              <a:t>‹#›</a:t>
            </a:fld>
            <a:endParaRPr lang="en-US" altLang="zh-CN"/>
          </a:p>
        </p:txBody>
      </p:sp>
    </p:spTree>
    <p:extLst>
      <p:ext uri="{BB962C8B-B14F-4D97-AF65-F5344CB8AC3E}">
        <p14:creationId xmlns:p14="http://schemas.microsoft.com/office/powerpoint/2010/main" val="204673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AE7E72A6-6405-4904-9346-A36817B44526}" type="slidenum">
              <a:rPr lang="zh-CN" altLang="en-US"/>
              <a:pPr/>
              <a:t>‹#›</a:t>
            </a:fld>
            <a:endParaRPr lang="en-US" altLang="zh-CN"/>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286309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2C310776-3CBC-40A4-B566-110B76ACF743}" type="slidenum">
              <a:rPr lang="zh-CN" altLang="en-US"/>
              <a:pPr/>
              <a:t>‹#›</a:t>
            </a:fld>
            <a:endParaRPr lang="en-US" altLang="zh-CN"/>
          </a:p>
        </p:txBody>
      </p:sp>
    </p:spTree>
    <p:extLst>
      <p:ext uri="{BB962C8B-B14F-4D97-AF65-F5344CB8AC3E}">
        <p14:creationId xmlns:p14="http://schemas.microsoft.com/office/powerpoint/2010/main" val="33107218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5D531712-6D8D-41EA-BC82-A1A031301A8A}" type="slidenum">
              <a:rPr lang="zh-CN" altLang="en-US"/>
              <a:pPr/>
              <a:t>‹#›</a:t>
            </a:fld>
            <a:endParaRPr lang="en-US" altLang="zh-CN"/>
          </a:p>
        </p:txBody>
      </p:sp>
    </p:spTree>
    <p:extLst>
      <p:ext uri="{BB962C8B-B14F-4D97-AF65-F5344CB8AC3E}">
        <p14:creationId xmlns:p14="http://schemas.microsoft.com/office/powerpoint/2010/main" val="894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1C7B1C9-C2E3-4235-9669-D82A369F1EEC}" type="slidenum">
              <a:rPr lang="zh-CN" altLang="en-US"/>
              <a:pPr/>
              <a:t>‹#›</a:t>
            </a:fld>
            <a:endParaRPr lang="en-US" altLang="zh-CN"/>
          </a:p>
        </p:txBody>
      </p:sp>
    </p:spTree>
    <p:extLst>
      <p:ext uri="{BB962C8B-B14F-4D97-AF65-F5344CB8AC3E}">
        <p14:creationId xmlns:p14="http://schemas.microsoft.com/office/powerpoint/2010/main" val="4046903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7A2F03D3-4CD7-486B-BA0D-DE92600BD112}" type="slidenum">
              <a:rPr lang="zh-CN" altLang="en-US"/>
              <a:pPr/>
              <a:t>‹#›</a:t>
            </a:fld>
            <a:endParaRPr lang="en-US" altLang="zh-CN"/>
          </a:p>
        </p:txBody>
      </p:sp>
    </p:spTree>
    <p:extLst>
      <p:ext uri="{BB962C8B-B14F-4D97-AF65-F5344CB8AC3E}">
        <p14:creationId xmlns:p14="http://schemas.microsoft.com/office/powerpoint/2010/main" val="3391411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7ADF99D6-16C0-4AFD-B85E-414AA39EF399}" type="slidenum">
              <a:rPr lang="zh-CN" altLang="en-US"/>
              <a:pPr/>
              <a:t>‹#›</a:t>
            </a:fld>
            <a:endParaRPr lang="en-US" altLang="zh-CN"/>
          </a:p>
        </p:txBody>
      </p:sp>
    </p:spTree>
    <p:extLst>
      <p:ext uri="{BB962C8B-B14F-4D97-AF65-F5344CB8AC3E}">
        <p14:creationId xmlns:p14="http://schemas.microsoft.com/office/powerpoint/2010/main" val="19622860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7F9CDCB-115E-4FEC-92D9-8E96896A51D5}" type="slidenum">
              <a:rPr lang="zh-CN" altLang="en-US"/>
              <a:pPr/>
              <a:t>‹#›</a:t>
            </a:fld>
            <a:endParaRPr lang="en-US" altLang="zh-CN"/>
          </a:p>
        </p:txBody>
      </p:sp>
    </p:spTree>
    <p:extLst>
      <p:ext uri="{BB962C8B-B14F-4D97-AF65-F5344CB8AC3E}">
        <p14:creationId xmlns:p14="http://schemas.microsoft.com/office/powerpoint/2010/main" val="41233740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DDB5453-C0BF-40C8-B534-3EB492BEB265}" type="slidenum">
              <a:rPr lang="zh-CN" altLang="en-US"/>
              <a:pPr/>
              <a:t>‹#›</a:t>
            </a:fld>
            <a:endParaRPr lang="en-US" altLang="zh-CN"/>
          </a:p>
        </p:txBody>
      </p:sp>
    </p:spTree>
    <p:extLst>
      <p:ext uri="{BB962C8B-B14F-4D97-AF65-F5344CB8AC3E}">
        <p14:creationId xmlns:p14="http://schemas.microsoft.com/office/powerpoint/2010/main" val="32738983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42D66711-B411-4061-B276-A5005593F9DC}" type="slidenum">
              <a:rPr lang="zh-CN" altLang="en-US"/>
              <a:pPr/>
              <a:t>‹#›</a:t>
            </a:fld>
            <a:endParaRPr lang="en-US" altLang="zh-CN"/>
          </a:p>
        </p:txBody>
      </p:sp>
    </p:spTree>
    <p:extLst>
      <p:ext uri="{BB962C8B-B14F-4D97-AF65-F5344CB8AC3E}">
        <p14:creationId xmlns:p14="http://schemas.microsoft.com/office/powerpoint/2010/main" val="33953075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4F1C11AD-54F7-490B-9DDF-AD035EDA1284}" type="slidenum">
              <a:rPr lang="zh-CN" altLang="en-US"/>
              <a:pPr/>
              <a:t>‹#›</a:t>
            </a:fld>
            <a:endParaRPr lang="en-US" altLang="zh-CN"/>
          </a:p>
        </p:txBody>
      </p:sp>
    </p:spTree>
    <p:extLst>
      <p:ext uri="{BB962C8B-B14F-4D97-AF65-F5344CB8AC3E}">
        <p14:creationId xmlns:p14="http://schemas.microsoft.com/office/powerpoint/2010/main" val="949822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74D6973A-33DB-4F23-9CE3-E9197AD02B25}" type="slidenum">
              <a:rPr lang="zh-CN" altLang="en-US"/>
              <a:pPr/>
              <a:t>‹#›</a:t>
            </a:fld>
            <a:endParaRPr lang="en-US" altLang="zh-CN"/>
          </a:p>
        </p:txBody>
      </p:sp>
    </p:spTree>
    <p:extLst>
      <p:ext uri="{BB962C8B-B14F-4D97-AF65-F5344CB8AC3E}">
        <p14:creationId xmlns:p14="http://schemas.microsoft.com/office/powerpoint/2010/main" val="311535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D56E2D38-3619-43CB-B617-E1F37E19A2C0}" type="slidenum">
              <a:rPr lang="zh-CN" altLang="en-US"/>
              <a:pPr/>
              <a:t>‹#›</a:t>
            </a:fld>
            <a:endParaRPr lang="en-US" altLang="zh-CN"/>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3870855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6DB97102-BE8F-4D30-ABF9-F1610F60C216}" type="slidenum">
              <a:rPr lang="zh-CN" altLang="en-US"/>
              <a:pPr/>
              <a:t>‹#›</a:t>
            </a:fld>
            <a:endParaRPr lang="en-US" altLang="zh-CN"/>
          </a:p>
        </p:txBody>
      </p:sp>
    </p:spTree>
    <p:extLst>
      <p:ext uri="{BB962C8B-B14F-4D97-AF65-F5344CB8AC3E}">
        <p14:creationId xmlns:p14="http://schemas.microsoft.com/office/powerpoint/2010/main" val="22224227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EC0A4077-A3F8-4A4C-A520-62DEFD9B8612}" type="slidenum">
              <a:rPr lang="zh-CN" altLang="en-US"/>
              <a:pPr/>
              <a:t>‹#›</a:t>
            </a:fld>
            <a:endParaRPr lang="en-US" altLang="zh-CN"/>
          </a:p>
        </p:txBody>
      </p:sp>
    </p:spTree>
    <p:extLst>
      <p:ext uri="{BB962C8B-B14F-4D97-AF65-F5344CB8AC3E}">
        <p14:creationId xmlns:p14="http://schemas.microsoft.com/office/powerpoint/2010/main" val="12597481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9476985A-CE89-4324-B476-7DB1CA70D922}" type="slidenum">
              <a:rPr lang="zh-CN" altLang="en-US"/>
              <a:pPr/>
              <a:t>‹#›</a:t>
            </a:fld>
            <a:endParaRPr lang="en-US" altLang="zh-CN"/>
          </a:p>
        </p:txBody>
      </p:sp>
    </p:spTree>
    <p:extLst>
      <p:ext uri="{BB962C8B-B14F-4D97-AF65-F5344CB8AC3E}">
        <p14:creationId xmlns:p14="http://schemas.microsoft.com/office/powerpoint/2010/main" val="39500612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52953E95-ADC5-4155-9383-2419D0991DDB}" type="slidenum">
              <a:rPr lang="zh-CN" altLang="en-US"/>
              <a:pPr/>
              <a:t>‹#›</a:t>
            </a:fld>
            <a:endParaRPr lang="en-US" altLang="zh-CN"/>
          </a:p>
        </p:txBody>
      </p:sp>
    </p:spTree>
    <p:extLst>
      <p:ext uri="{BB962C8B-B14F-4D97-AF65-F5344CB8AC3E}">
        <p14:creationId xmlns:p14="http://schemas.microsoft.com/office/powerpoint/2010/main" val="22469945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36F23BA-30F1-46C8-822F-E3DF2DC8FA13}" type="slidenum">
              <a:rPr lang="zh-CN" altLang="en-US"/>
              <a:pPr/>
              <a:t>‹#›</a:t>
            </a:fld>
            <a:endParaRPr lang="en-US" altLang="zh-CN"/>
          </a:p>
        </p:txBody>
      </p:sp>
    </p:spTree>
    <p:extLst>
      <p:ext uri="{BB962C8B-B14F-4D97-AF65-F5344CB8AC3E}">
        <p14:creationId xmlns:p14="http://schemas.microsoft.com/office/powerpoint/2010/main" val="41101992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E68B7A8-21AA-41D2-9064-B8BF5D060222}" type="slidenum">
              <a:rPr lang="zh-CN" altLang="en-US"/>
              <a:pPr/>
              <a:t>‹#›</a:t>
            </a:fld>
            <a:endParaRPr lang="en-US" altLang="zh-CN"/>
          </a:p>
        </p:txBody>
      </p:sp>
    </p:spTree>
    <p:extLst>
      <p:ext uri="{BB962C8B-B14F-4D97-AF65-F5344CB8AC3E}">
        <p14:creationId xmlns:p14="http://schemas.microsoft.com/office/powerpoint/2010/main" val="9395236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5FE5ACAA-9FC4-43CF-B529-4F91E375553D}" type="slidenum">
              <a:rPr lang="zh-CN" altLang="en-US"/>
              <a:pPr/>
              <a:t>‹#›</a:t>
            </a:fld>
            <a:endParaRPr lang="en-US" altLang="zh-CN"/>
          </a:p>
        </p:txBody>
      </p:sp>
    </p:spTree>
    <p:extLst>
      <p:ext uri="{BB962C8B-B14F-4D97-AF65-F5344CB8AC3E}">
        <p14:creationId xmlns:p14="http://schemas.microsoft.com/office/powerpoint/2010/main" val="4721115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DCA2CC7-BB77-4F29-AC1D-1D046D91628E}" type="slidenum">
              <a:rPr lang="zh-CN" altLang="en-US"/>
              <a:pPr/>
              <a:t>‹#›</a:t>
            </a:fld>
            <a:endParaRPr lang="en-US" altLang="zh-CN"/>
          </a:p>
        </p:txBody>
      </p:sp>
    </p:spTree>
    <p:extLst>
      <p:ext uri="{BB962C8B-B14F-4D97-AF65-F5344CB8AC3E}">
        <p14:creationId xmlns:p14="http://schemas.microsoft.com/office/powerpoint/2010/main" val="36468561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2B56515F-69D8-44B9-8E83-B73BC4C8613A}" type="slidenum">
              <a:rPr lang="zh-CN" altLang="en-US"/>
              <a:pPr/>
              <a:t>‹#›</a:t>
            </a:fld>
            <a:endParaRPr lang="en-US" altLang="zh-CN"/>
          </a:p>
        </p:txBody>
      </p:sp>
    </p:spTree>
    <p:extLst>
      <p:ext uri="{BB962C8B-B14F-4D97-AF65-F5344CB8AC3E}">
        <p14:creationId xmlns:p14="http://schemas.microsoft.com/office/powerpoint/2010/main" val="15415787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FDE36FBE-AD9F-4BFF-A6ED-351E036AF539}" type="slidenum">
              <a:rPr lang="zh-CN" altLang="en-US"/>
              <a:pPr/>
              <a:t>‹#›</a:t>
            </a:fld>
            <a:endParaRPr lang="en-US" altLang="zh-CN"/>
          </a:p>
        </p:txBody>
      </p:sp>
    </p:spTree>
    <p:extLst>
      <p:ext uri="{BB962C8B-B14F-4D97-AF65-F5344CB8AC3E}">
        <p14:creationId xmlns:p14="http://schemas.microsoft.com/office/powerpoint/2010/main" val="272992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59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B4217B5A-1268-4388-A4E0-498E526F7294}" type="slidenum">
              <a:rPr lang="zh-CN" altLang="en-US"/>
              <a:pPr/>
              <a:t>‹#›</a:t>
            </a:fld>
            <a:endParaRPr lang="en-US" altLang="zh-CN"/>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2587173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551774C9-5C4F-4D6E-BD4A-BF5AE1833E21}" type="slidenum">
              <a:rPr lang="zh-CN" altLang="en-US"/>
              <a:pPr/>
              <a:t>‹#›</a:t>
            </a:fld>
            <a:endParaRPr lang="en-US" altLang="zh-CN"/>
          </a:p>
        </p:txBody>
      </p:sp>
    </p:spTree>
    <p:extLst>
      <p:ext uri="{BB962C8B-B14F-4D97-AF65-F5344CB8AC3E}">
        <p14:creationId xmlns:p14="http://schemas.microsoft.com/office/powerpoint/2010/main" val="24784049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A99D5709-37B6-4C5F-8019-519A3F2CDCD7}" type="slidenum">
              <a:rPr lang="zh-CN" altLang="en-US"/>
              <a:pPr/>
              <a:t>‹#›</a:t>
            </a:fld>
            <a:endParaRPr lang="en-US" altLang="zh-CN"/>
          </a:p>
        </p:txBody>
      </p:sp>
    </p:spTree>
    <p:extLst>
      <p:ext uri="{BB962C8B-B14F-4D97-AF65-F5344CB8AC3E}">
        <p14:creationId xmlns:p14="http://schemas.microsoft.com/office/powerpoint/2010/main" val="16000325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D6499568-6D61-4F57-9FEA-232FE18BC5F5}" type="slidenum">
              <a:rPr lang="zh-CN" altLang="en-US"/>
              <a:pPr/>
              <a:t>‹#›</a:t>
            </a:fld>
            <a:endParaRPr lang="en-US" altLang="zh-CN"/>
          </a:p>
        </p:txBody>
      </p:sp>
    </p:spTree>
    <p:extLst>
      <p:ext uri="{BB962C8B-B14F-4D97-AF65-F5344CB8AC3E}">
        <p14:creationId xmlns:p14="http://schemas.microsoft.com/office/powerpoint/2010/main" val="27202845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27A04E1D-7179-41C9-8C59-EA4936430559}" type="slidenum">
              <a:rPr lang="zh-CN" altLang="en-US"/>
              <a:pPr/>
              <a:t>‹#›</a:t>
            </a:fld>
            <a:endParaRPr lang="en-US" altLang="zh-CN"/>
          </a:p>
        </p:txBody>
      </p:sp>
    </p:spTree>
    <p:extLst>
      <p:ext uri="{BB962C8B-B14F-4D97-AF65-F5344CB8AC3E}">
        <p14:creationId xmlns:p14="http://schemas.microsoft.com/office/powerpoint/2010/main" val="17956692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64A40B2-7D92-45C7-A638-028C30FD4EA8}" type="slidenum">
              <a:rPr lang="zh-CN" altLang="en-US"/>
              <a:pPr/>
              <a:t>‹#›</a:t>
            </a:fld>
            <a:endParaRPr lang="en-US" altLang="zh-CN"/>
          </a:p>
        </p:txBody>
      </p:sp>
    </p:spTree>
    <p:extLst>
      <p:ext uri="{BB962C8B-B14F-4D97-AF65-F5344CB8AC3E}">
        <p14:creationId xmlns:p14="http://schemas.microsoft.com/office/powerpoint/2010/main" val="39903603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1413DE0-33EA-42FF-96C4-A3F657C069B3}" type="slidenum">
              <a:rPr lang="zh-CN" altLang="en-US"/>
              <a:pPr/>
              <a:t>‹#›</a:t>
            </a:fld>
            <a:endParaRPr lang="en-US" altLang="zh-CN"/>
          </a:p>
        </p:txBody>
      </p:sp>
    </p:spTree>
    <p:extLst>
      <p:ext uri="{BB962C8B-B14F-4D97-AF65-F5344CB8AC3E}">
        <p14:creationId xmlns:p14="http://schemas.microsoft.com/office/powerpoint/2010/main" val="28292496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55E75C82-6E48-4075-A5AE-4E5E214C4B0C}" type="slidenum">
              <a:rPr lang="zh-CN" altLang="en-US"/>
              <a:pPr/>
              <a:t>‹#›</a:t>
            </a:fld>
            <a:endParaRPr lang="en-US" altLang="zh-CN"/>
          </a:p>
        </p:txBody>
      </p:sp>
    </p:spTree>
    <p:extLst>
      <p:ext uri="{BB962C8B-B14F-4D97-AF65-F5344CB8AC3E}">
        <p14:creationId xmlns:p14="http://schemas.microsoft.com/office/powerpoint/2010/main" val="7085787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6DB34AC-B09D-4409-9918-6AB5F6F4A967}" type="slidenum">
              <a:rPr lang="zh-CN" altLang="en-US"/>
              <a:pPr/>
              <a:t>‹#›</a:t>
            </a:fld>
            <a:endParaRPr lang="en-US" altLang="zh-CN"/>
          </a:p>
        </p:txBody>
      </p:sp>
    </p:spTree>
    <p:extLst>
      <p:ext uri="{BB962C8B-B14F-4D97-AF65-F5344CB8AC3E}">
        <p14:creationId xmlns:p14="http://schemas.microsoft.com/office/powerpoint/2010/main" val="27501669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9C51D1F-D3CD-4CE5-A805-70E9E54B3BF9}" type="slidenum">
              <a:rPr lang="zh-CN" altLang="en-US"/>
              <a:pPr/>
              <a:t>‹#›</a:t>
            </a:fld>
            <a:endParaRPr lang="en-US" altLang="zh-CN"/>
          </a:p>
        </p:txBody>
      </p:sp>
    </p:spTree>
    <p:extLst>
      <p:ext uri="{BB962C8B-B14F-4D97-AF65-F5344CB8AC3E}">
        <p14:creationId xmlns:p14="http://schemas.microsoft.com/office/powerpoint/2010/main" val="39132989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D2AC3FE6-2C20-4317-A63B-772E1F9A7D20}" type="slidenum">
              <a:rPr lang="zh-CN" altLang="en-US"/>
              <a:pPr/>
              <a:t>‹#›</a:t>
            </a:fld>
            <a:endParaRPr lang="en-US" altLang="zh-CN"/>
          </a:p>
        </p:txBody>
      </p:sp>
    </p:spTree>
    <p:extLst>
      <p:ext uri="{BB962C8B-B14F-4D97-AF65-F5344CB8AC3E}">
        <p14:creationId xmlns:p14="http://schemas.microsoft.com/office/powerpoint/2010/main" val="172611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灯片编号占位符 7"/>
          <p:cNvSpPr>
            <a:spLocks noGrp="1"/>
          </p:cNvSpPr>
          <p:nvPr>
            <p:ph type="sldNum" sz="quarter" idx="11"/>
          </p:nvPr>
        </p:nvSpPr>
        <p:spPr/>
        <p:txBody>
          <a:bodyPr/>
          <a:lstStyle>
            <a:lvl1pPr>
              <a:defRPr/>
            </a:lvl1pPr>
          </a:lstStyle>
          <a:p>
            <a:fld id="{E0BA440E-1D55-4073-900B-D7BCFF09042F}" type="slidenum">
              <a:rPr lang="zh-CN" altLang="en-US"/>
              <a:pPr/>
              <a:t>‹#›</a:t>
            </a:fld>
            <a:endParaRPr lang="en-US" altLang="zh-CN"/>
          </a:p>
        </p:txBody>
      </p:sp>
      <p:sp>
        <p:nvSpPr>
          <p:cNvPr id="9" name="页脚占位符 8"/>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6927400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DC97E91E-35B2-48A4-8A76-463F4DF2F1D8}" type="slidenum">
              <a:rPr lang="zh-CN" altLang="en-US"/>
              <a:pPr/>
              <a:t>‹#›</a:t>
            </a:fld>
            <a:endParaRPr lang="en-US" altLang="zh-CN"/>
          </a:p>
        </p:txBody>
      </p:sp>
    </p:spTree>
    <p:extLst>
      <p:ext uri="{BB962C8B-B14F-4D97-AF65-F5344CB8AC3E}">
        <p14:creationId xmlns:p14="http://schemas.microsoft.com/office/powerpoint/2010/main" val="19350849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474D50D5-341B-46ED-8738-305D3BB78953}" type="slidenum">
              <a:rPr lang="zh-CN" altLang="en-US"/>
              <a:pPr/>
              <a:t>‹#›</a:t>
            </a:fld>
            <a:endParaRPr lang="en-US" altLang="zh-CN"/>
          </a:p>
        </p:txBody>
      </p:sp>
    </p:spTree>
    <p:extLst>
      <p:ext uri="{BB962C8B-B14F-4D97-AF65-F5344CB8AC3E}">
        <p14:creationId xmlns:p14="http://schemas.microsoft.com/office/powerpoint/2010/main" val="27328531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1EA8A06F-311A-48D2-BE37-3B252C6270E8}" type="slidenum">
              <a:rPr lang="zh-CN" altLang="en-US"/>
              <a:pPr/>
              <a:t>‹#›</a:t>
            </a:fld>
            <a:endParaRPr lang="en-US" altLang="zh-CN"/>
          </a:p>
        </p:txBody>
      </p:sp>
    </p:spTree>
    <p:extLst>
      <p:ext uri="{BB962C8B-B14F-4D97-AF65-F5344CB8AC3E}">
        <p14:creationId xmlns:p14="http://schemas.microsoft.com/office/powerpoint/2010/main" val="196970381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42E4F4C5-3EE8-4A6D-8AAC-65C47311859A}" type="slidenum">
              <a:rPr lang="zh-CN" altLang="en-US"/>
              <a:pPr/>
              <a:t>‹#›</a:t>
            </a:fld>
            <a:endParaRPr lang="en-US" altLang="zh-CN"/>
          </a:p>
        </p:txBody>
      </p:sp>
    </p:spTree>
    <p:extLst>
      <p:ext uri="{BB962C8B-B14F-4D97-AF65-F5344CB8AC3E}">
        <p14:creationId xmlns:p14="http://schemas.microsoft.com/office/powerpoint/2010/main" val="29029904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F597769-D7C3-4CB7-8352-7B09706A7DB7}" type="slidenum">
              <a:rPr lang="zh-CN" altLang="en-US"/>
              <a:pPr/>
              <a:t>‹#›</a:t>
            </a:fld>
            <a:endParaRPr lang="en-US" altLang="zh-CN"/>
          </a:p>
        </p:txBody>
      </p:sp>
    </p:spTree>
    <p:extLst>
      <p:ext uri="{BB962C8B-B14F-4D97-AF65-F5344CB8AC3E}">
        <p14:creationId xmlns:p14="http://schemas.microsoft.com/office/powerpoint/2010/main" val="419321461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B1EBA0CA-2DD6-4C02-B0B3-5D5987610289}" type="slidenum">
              <a:rPr lang="zh-CN" altLang="en-US"/>
              <a:pPr/>
              <a:t>‹#›</a:t>
            </a:fld>
            <a:endParaRPr lang="en-US" altLang="zh-CN"/>
          </a:p>
        </p:txBody>
      </p:sp>
    </p:spTree>
    <p:extLst>
      <p:ext uri="{BB962C8B-B14F-4D97-AF65-F5344CB8AC3E}">
        <p14:creationId xmlns:p14="http://schemas.microsoft.com/office/powerpoint/2010/main" val="29313995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AF4CE01-EE10-4649-B3EE-0E7C2BA63D3F}" type="slidenum">
              <a:rPr lang="zh-CN" altLang="en-US"/>
              <a:pPr/>
              <a:t>‹#›</a:t>
            </a:fld>
            <a:endParaRPr lang="en-US" altLang="zh-CN"/>
          </a:p>
        </p:txBody>
      </p:sp>
    </p:spTree>
    <p:extLst>
      <p:ext uri="{BB962C8B-B14F-4D97-AF65-F5344CB8AC3E}">
        <p14:creationId xmlns:p14="http://schemas.microsoft.com/office/powerpoint/2010/main" val="38889038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503936D-A600-4E75-9B72-A2A927AE1284}" type="slidenum">
              <a:rPr lang="zh-CN" altLang="en-US"/>
              <a:pPr/>
              <a:t>‹#›</a:t>
            </a:fld>
            <a:endParaRPr lang="en-US" altLang="zh-CN"/>
          </a:p>
        </p:txBody>
      </p:sp>
    </p:spTree>
    <p:extLst>
      <p:ext uri="{BB962C8B-B14F-4D97-AF65-F5344CB8AC3E}">
        <p14:creationId xmlns:p14="http://schemas.microsoft.com/office/powerpoint/2010/main" val="35586421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C5A1801E-134E-427E-BFA9-B9DFD6554385}" type="slidenum">
              <a:rPr lang="zh-CN" altLang="en-US"/>
              <a:pPr/>
              <a:t>‹#›</a:t>
            </a:fld>
            <a:endParaRPr lang="en-US" altLang="zh-CN"/>
          </a:p>
        </p:txBody>
      </p:sp>
    </p:spTree>
    <p:extLst>
      <p:ext uri="{BB962C8B-B14F-4D97-AF65-F5344CB8AC3E}">
        <p14:creationId xmlns:p14="http://schemas.microsoft.com/office/powerpoint/2010/main" val="148533543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BB70CB2-BAED-4368-AD64-7E73FB2A033A}" type="slidenum">
              <a:rPr lang="zh-CN" altLang="en-US"/>
              <a:pPr/>
              <a:t>‹#›</a:t>
            </a:fld>
            <a:endParaRPr lang="en-US" altLang="zh-CN"/>
          </a:p>
        </p:txBody>
      </p:sp>
    </p:spTree>
    <p:extLst>
      <p:ext uri="{BB962C8B-B14F-4D97-AF65-F5344CB8AC3E}">
        <p14:creationId xmlns:p14="http://schemas.microsoft.com/office/powerpoint/2010/main" val="2593094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灯片编号占位符 3"/>
          <p:cNvSpPr>
            <a:spLocks noGrp="1"/>
          </p:cNvSpPr>
          <p:nvPr>
            <p:ph type="sldNum" sz="quarter" idx="11"/>
          </p:nvPr>
        </p:nvSpPr>
        <p:spPr/>
        <p:txBody>
          <a:bodyPr/>
          <a:lstStyle>
            <a:lvl1pPr>
              <a:defRPr/>
            </a:lvl1pPr>
          </a:lstStyle>
          <a:p>
            <a:fld id="{22FCAA70-E205-469B-A717-C422918B7C6C}" type="slidenum">
              <a:rPr lang="zh-CN" altLang="en-US"/>
              <a:pPr/>
              <a:t>‹#›</a:t>
            </a:fld>
            <a:endParaRPr lang="en-US" altLang="zh-CN"/>
          </a:p>
        </p:txBody>
      </p:sp>
      <p:sp>
        <p:nvSpPr>
          <p:cNvPr id="5" name="页脚占位符 4"/>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37209254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97107148-9B74-4025-89F7-747EDF04C7A6}" type="slidenum">
              <a:rPr lang="zh-CN" altLang="en-US"/>
              <a:pPr/>
              <a:t>‹#›</a:t>
            </a:fld>
            <a:endParaRPr lang="en-US" altLang="zh-CN"/>
          </a:p>
        </p:txBody>
      </p:sp>
    </p:spTree>
    <p:extLst>
      <p:ext uri="{BB962C8B-B14F-4D97-AF65-F5344CB8AC3E}">
        <p14:creationId xmlns:p14="http://schemas.microsoft.com/office/powerpoint/2010/main" val="86672658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6B7DE68-2721-4C18-9A19-43F7D0253F41}" type="slidenum">
              <a:rPr lang="zh-CN" altLang="en-US"/>
              <a:pPr/>
              <a:t>‹#›</a:t>
            </a:fld>
            <a:endParaRPr lang="en-US" altLang="zh-CN"/>
          </a:p>
        </p:txBody>
      </p:sp>
    </p:spTree>
    <p:extLst>
      <p:ext uri="{BB962C8B-B14F-4D97-AF65-F5344CB8AC3E}">
        <p14:creationId xmlns:p14="http://schemas.microsoft.com/office/powerpoint/2010/main" val="36744645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FC21A8D2-5FE1-49C0-A1D4-46470B5C5286}" type="slidenum">
              <a:rPr lang="zh-CN" altLang="en-US"/>
              <a:pPr/>
              <a:t>‹#›</a:t>
            </a:fld>
            <a:endParaRPr lang="en-US" altLang="zh-CN"/>
          </a:p>
        </p:txBody>
      </p:sp>
    </p:spTree>
    <p:extLst>
      <p:ext uri="{BB962C8B-B14F-4D97-AF65-F5344CB8AC3E}">
        <p14:creationId xmlns:p14="http://schemas.microsoft.com/office/powerpoint/2010/main" val="1250646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D379EB51-7251-4D31-BE3A-684EF82E1BA5}" type="slidenum">
              <a:rPr lang="zh-CN" altLang="en-US"/>
              <a:pPr/>
              <a:t>‹#›</a:t>
            </a:fld>
            <a:endParaRPr lang="en-US" altLang="zh-CN"/>
          </a:p>
        </p:txBody>
      </p:sp>
    </p:spTree>
    <p:extLst>
      <p:ext uri="{BB962C8B-B14F-4D97-AF65-F5344CB8AC3E}">
        <p14:creationId xmlns:p14="http://schemas.microsoft.com/office/powerpoint/2010/main" val="23109037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583E8D80-A855-4E80-9F4C-74110D95BEED}" type="slidenum">
              <a:rPr lang="zh-CN" altLang="en-US"/>
              <a:pPr/>
              <a:t>‹#›</a:t>
            </a:fld>
            <a:endParaRPr lang="en-US" altLang="zh-CN"/>
          </a:p>
        </p:txBody>
      </p:sp>
    </p:spTree>
    <p:extLst>
      <p:ext uri="{BB962C8B-B14F-4D97-AF65-F5344CB8AC3E}">
        <p14:creationId xmlns:p14="http://schemas.microsoft.com/office/powerpoint/2010/main" val="335995609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7BDF8F2-8485-443B-BEE1-EC2163318D22}" type="slidenum">
              <a:rPr lang="zh-CN" altLang="en-US"/>
              <a:pPr/>
              <a:t>‹#›</a:t>
            </a:fld>
            <a:endParaRPr lang="en-US" altLang="zh-CN"/>
          </a:p>
        </p:txBody>
      </p:sp>
    </p:spTree>
    <p:extLst>
      <p:ext uri="{BB962C8B-B14F-4D97-AF65-F5344CB8AC3E}">
        <p14:creationId xmlns:p14="http://schemas.microsoft.com/office/powerpoint/2010/main" val="34489804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8C6DC6C-052E-42B6-BC45-CA4F453B0F25}" type="slidenum">
              <a:rPr lang="zh-CN" altLang="en-US"/>
              <a:pPr/>
              <a:t>‹#›</a:t>
            </a:fld>
            <a:endParaRPr lang="en-US" altLang="zh-CN"/>
          </a:p>
        </p:txBody>
      </p:sp>
    </p:spTree>
    <p:extLst>
      <p:ext uri="{BB962C8B-B14F-4D97-AF65-F5344CB8AC3E}">
        <p14:creationId xmlns:p14="http://schemas.microsoft.com/office/powerpoint/2010/main" val="367709604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B7F7D1F-F3FF-44DC-8E8F-E0B3C9913D34}" type="slidenum">
              <a:rPr lang="zh-CN" altLang="en-US"/>
              <a:pPr/>
              <a:t>‹#›</a:t>
            </a:fld>
            <a:endParaRPr lang="en-US" altLang="zh-CN"/>
          </a:p>
        </p:txBody>
      </p:sp>
    </p:spTree>
    <p:extLst>
      <p:ext uri="{BB962C8B-B14F-4D97-AF65-F5344CB8AC3E}">
        <p14:creationId xmlns:p14="http://schemas.microsoft.com/office/powerpoint/2010/main" val="118264358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C5EDFC8-170C-44F8-95AB-19A0DFB47520}" type="slidenum">
              <a:rPr lang="zh-CN" altLang="en-US"/>
              <a:pPr/>
              <a:t>‹#›</a:t>
            </a:fld>
            <a:endParaRPr lang="en-US" altLang="zh-CN"/>
          </a:p>
        </p:txBody>
      </p:sp>
    </p:spTree>
    <p:extLst>
      <p:ext uri="{BB962C8B-B14F-4D97-AF65-F5344CB8AC3E}">
        <p14:creationId xmlns:p14="http://schemas.microsoft.com/office/powerpoint/2010/main" val="70755637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BEEF49D-070A-4320-A264-6DF1B3D86203}" type="slidenum">
              <a:rPr lang="zh-CN" altLang="en-US"/>
              <a:pPr/>
              <a:t>‹#›</a:t>
            </a:fld>
            <a:endParaRPr lang="en-US" altLang="zh-CN"/>
          </a:p>
        </p:txBody>
      </p:sp>
    </p:spTree>
    <p:extLst>
      <p:ext uri="{BB962C8B-B14F-4D97-AF65-F5344CB8AC3E}">
        <p14:creationId xmlns:p14="http://schemas.microsoft.com/office/powerpoint/2010/main" val="161841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灯片编号占位符 2"/>
          <p:cNvSpPr>
            <a:spLocks noGrp="1"/>
          </p:cNvSpPr>
          <p:nvPr>
            <p:ph type="sldNum" sz="quarter" idx="11"/>
          </p:nvPr>
        </p:nvSpPr>
        <p:spPr/>
        <p:txBody>
          <a:bodyPr/>
          <a:lstStyle>
            <a:lvl1pPr>
              <a:defRPr/>
            </a:lvl1pPr>
          </a:lstStyle>
          <a:p>
            <a:fld id="{6EDE66CF-D11B-481D-895D-5A49D6C0EA1F}" type="slidenum">
              <a:rPr lang="zh-CN" altLang="en-US"/>
              <a:pPr/>
              <a:t>‹#›</a:t>
            </a:fld>
            <a:endParaRPr lang="en-US" altLang="zh-CN"/>
          </a:p>
        </p:txBody>
      </p:sp>
      <p:sp>
        <p:nvSpPr>
          <p:cNvPr id="4" name="页脚占位符 3"/>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91725906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062688D-4B75-40CB-AFDD-D2EB65B1420C}" type="slidenum">
              <a:rPr lang="zh-CN" altLang="en-US"/>
              <a:pPr/>
              <a:t>‹#›</a:t>
            </a:fld>
            <a:endParaRPr lang="en-US" altLang="zh-CN"/>
          </a:p>
        </p:txBody>
      </p:sp>
    </p:spTree>
    <p:extLst>
      <p:ext uri="{BB962C8B-B14F-4D97-AF65-F5344CB8AC3E}">
        <p14:creationId xmlns:p14="http://schemas.microsoft.com/office/powerpoint/2010/main" val="175057858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DF581045-F533-4817-9474-EE56A929CC64}" type="slidenum">
              <a:rPr lang="zh-CN" altLang="en-US"/>
              <a:pPr/>
              <a:t>‹#›</a:t>
            </a:fld>
            <a:endParaRPr lang="en-US" altLang="zh-CN"/>
          </a:p>
        </p:txBody>
      </p:sp>
    </p:spTree>
    <p:extLst>
      <p:ext uri="{BB962C8B-B14F-4D97-AF65-F5344CB8AC3E}">
        <p14:creationId xmlns:p14="http://schemas.microsoft.com/office/powerpoint/2010/main" val="24253556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DBB266-171B-4415-A3A4-091F9D474196}" type="slidenum">
              <a:rPr lang="zh-CN" altLang="en-US"/>
              <a:pPr/>
              <a:t>‹#›</a:t>
            </a:fld>
            <a:endParaRPr lang="en-US" altLang="zh-CN"/>
          </a:p>
        </p:txBody>
      </p:sp>
    </p:spTree>
    <p:extLst>
      <p:ext uri="{BB962C8B-B14F-4D97-AF65-F5344CB8AC3E}">
        <p14:creationId xmlns:p14="http://schemas.microsoft.com/office/powerpoint/2010/main" val="41673880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C02F1D2E-EF7C-4A4D-8D29-A838953BD6C6}" type="slidenum">
              <a:rPr lang="zh-CN" altLang="en-US"/>
              <a:pPr/>
              <a:t>‹#›</a:t>
            </a:fld>
            <a:endParaRPr lang="en-US" altLang="zh-CN"/>
          </a:p>
        </p:txBody>
      </p:sp>
    </p:spTree>
    <p:extLst>
      <p:ext uri="{BB962C8B-B14F-4D97-AF65-F5344CB8AC3E}">
        <p14:creationId xmlns:p14="http://schemas.microsoft.com/office/powerpoint/2010/main" val="209646902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686BEF7-34BB-4A7F-8002-1F0BA2C4D184}" type="slidenum">
              <a:rPr lang="zh-CN" altLang="en-US"/>
              <a:pPr/>
              <a:t>‹#›</a:t>
            </a:fld>
            <a:endParaRPr lang="en-US" altLang="zh-CN"/>
          </a:p>
        </p:txBody>
      </p:sp>
    </p:spTree>
    <p:extLst>
      <p:ext uri="{BB962C8B-B14F-4D97-AF65-F5344CB8AC3E}">
        <p14:creationId xmlns:p14="http://schemas.microsoft.com/office/powerpoint/2010/main" val="31799775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BE2FA211-DDEF-42E4-994D-7F19E8EC714E}" type="slidenum">
              <a:rPr lang="zh-CN" altLang="en-US"/>
              <a:pPr/>
              <a:t>‹#›</a:t>
            </a:fld>
            <a:endParaRPr lang="en-US" altLang="zh-CN"/>
          </a:p>
        </p:txBody>
      </p:sp>
    </p:spTree>
    <p:extLst>
      <p:ext uri="{BB962C8B-B14F-4D97-AF65-F5344CB8AC3E}">
        <p14:creationId xmlns:p14="http://schemas.microsoft.com/office/powerpoint/2010/main" val="30001941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F267162B-46B0-44A0-BD67-494D2E0724FB}" type="slidenum">
              <a:rPr lang="zh-CN" altLang="en-US"/>
              <a:pPr/>
              <a:t>‹#›</a:t>
            </a:fld>
            <a:endParaRPr lang="en-US" altLang="zh-CN"/>
          </a:p>
        </p:txBody>
      </p:sp>
    </p:spTree>
    <p:extLst>
      <p:ext uri="{BB962C8B-B14F-4D97-AF65-F5344CB8AC3E}">
        <p14:creationId xmlns:p14="http://schemas.microsoft.com/office/powerpoint/2010/main" val="23983011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B38CCEB4-9A36-42CC-881E-821446924097}" type="slidenum">
              <a:rPr lang="zh-CN" altLang="en-US"/>
              <a:pPr/>
              <a:t>‹#›</a:t>
            </a:fld>
            <a:endParaRPr lang="en-US" altLang="zh-CN"/>
          </a:p>
        </p:txBody>
      </p:sp>
    </p:spTree>
    <p:extLst>
      <p:ext uri="{BB962C8B-B14F-4D97-AF65-F5344CB8AC3E}">
        <p14:creationId xmlns:p14="http://schemas.microsoft.com/office/powerpoint/2010/main" val="42571593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2538BF6-B702-43EA-B608-06D66D38E602}" type="slidenum">
              <a:rPr lang="zh-CN" altLang="en-US"/>
              <a:pPr/>
              <a:t>‹#›</a:t>
            </a:fld>
            <a:endParaRPr lang="en-US" altLang="zh-CN"/>
          </a:p>
        </p:txBody>
      </p:sp>
    </p:spTree>
    <p:extLst>
      <p:ext uri="{BB962C8B-B14F-4D97-AF65-F5344CB8AC3E}">
        <p14:creationId xmlns:p14="http://schemas.microsoft.com/office/powerpoint/2010/main" val="123702602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6073448-0373-4C3E-98A9-23409C4CBF8B}" type="slidenum">
              <a:rPr lang="zh-CN" altLang="en-US"/>
              <a:pPr/>
              <a:t>‹#›</a:t>
            </a:fld>
            <a:endParaRPr lang="en-US" altLang="zh-CN"/>
          </a:p>
        </p:txBody>
      </p:sp>
    </p:spTree>
    <p:extLst>
      <p:ext uri="{BB962C8B-B14F-4D97-AF65-F5344CB8AC3E}">
        <p14:creationId xmlns:p14="http://schemas.microsoft.com/office/powerpoint/2010/main" val="272137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6041D5FA-511F-457E-A8EB-86E84C16963A}" type="slidenum">
              <a:rPr lang="zh-CN" altLang="en-US"/>
              <a:pPr/>
              <a:t>‹#›</a:t>
            </a:fld>
            <a:endParaRPr lang="en-US" altLang="zh-CN"/>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88496116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98B8D21-15C0-40F8-BE89-AD54841D45A7}" type="slidenum">
              <a:rPr lang="zh-CN" altLang="en-US"/>
              <a:pPr/>
              <a:t>‹#›</a:t>
            </a:fld>
            <a:endParaRPr lang="en-US" altLang="zh-CN"/>
          </a:p>
        </p:txBody>
      </p:sp>
    </p:spTree>
    <p:extLst>
      <p:ext uri="{BB962C8B-B14F-4D97-AF65-F5344CB8AC3E}">
        <p14:creationId xmlns:p14="http://schemas.microsoft.com/office/powerpoint/2010/main" val="226181566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87E4247-AD9A-4714-82EA-4B10C6370518}" type="slidenum">
              <a:rPr lang="zh-CN" altLang="en-US"/>
              <a:pPr/>
              <a:t>‹#›</a:t>
            </a:fld>
            <a:endParaRPr lang="en-US" altLang="zh-CN"/>
          </a:p>
        </p:txBody>
      </p:sp>
    </p:spTree>
    <p:extLst>
      <p:ext uri="{BB962C8B-B14F-4D97-AF65-F5344CB8AC3E}">
        <p14:creationId xmlns:p14="http://schemas.microsoft.com/office/powerpoint/2010/main" val="34845468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C64518F4-FF04-4235-8105-15E195CB80CD}" type="slidenum">
              <a:rPr lang="zh-CN" altLang="en-US"/>
              <a:pPr/>
              <a:t>‹#›</a:t>
            </a:fld>
            <a:endParaRPr lang="en-US" altLang="zh-CN"/>
          </a:p>
        </p:txBody>
      </p:sp>
    </p:spTree>
    <p:extLst>
      <p:ext uri="{BB962C8B-B14F-4D97-AF65-F5344CB8AC3E}">
        <p14:creationId xmlns:p14="http://schemas.microsoft.com/office/powerpoint/2010/main" val="223964840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6C47AF9-B3A1-4558-B072-11A81BB9B0A5}" type="slidenum">
              <a:rPr lang="zh-CN" altLang="en-US"/>
              <a:pPr/>
              <a:t>‹#›</a:t>
            </a:fld>
            <a:endParaRPr lang="en-US" altLang="zh-CN"/>
          </a:p>
        </p:txBody>
      </p:sp>
    </p:spTree>
    <p:extLst>
      <p:ext uri="{BB962C8B-B14F-4D97-AF65-F5344CB8AC3E}">
        <p14:creationId xmlns:p14="http://schemas.microsoft.com/office/powerpoint/2010/main" val="62578307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7034E2C8-4548-4C73-BDA9-27900DF61298}" type="slidenum">
              <a:rPr lang="zh-CN" altLang="en-US"/>
              <a:pPr/>
              <a:t>‹#›</a:t>
            </a:fld>
            <a:endParaRPr lang="en-US" altLang="zh-CN"/>
          </a:p>
        </p:txBody>
      </p:sp>
    </p:spTree>
    <p:extLst>
      <p:ext uri="{BB962C8B-B14F-4D97-AF65-F5344CB8AC3E}">
        <p14:creationId xmlns:p14="http://schemas.microsoft.com/office/powerpoint/2010/main" val="268034137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C708A45C-424A-4A7F-9BD9-45CE96CD933C}" type="slidenum">
              <a:rPr lang="zh-CN" altLang="en-US"/>
              <a:pPr/>
              <a:t>‹#›</a:t>
            </a:fld>
            <a:endParaRPr lang="en-US" altLang="zh-CN"/>
          </a:p>
        </p:txBody>
      </p:sp>
    </p:spTree>
    <p:extLst>
      <p:ext uri="{BB962C8B-B14F-4D97-AF65-F5344CB8AC3E}">
        <p14:creationId xmlns:p14="http://schemas.microsoft.com/office/powerpoint/2010/main" val="110108613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9D250F64-3D70-4D69-AE32-79AB457818F4}" type="slidenum">
              <a:rPr lang="zh-CN" altLang="en-US"/>
              <a:pPr/>
              <a:t>‹#›</a:t>
            </a:fld>
            <a:endParaRPr lang="en-US" altLang="zh-CN"/>
          </a:p>
        </p:txBody>
      </p:sp>
    </p:spTree>
    <p:extLst>
      <p:ext uri="{BB962C8B-B14F-4D97-AF65-F5344CB8AC3E}">
        <p14:creationId xmlns:p14="http://schemas.microsoft.com/office/powerpoint/2010/main" val="129814716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2E5203D7-74A1-4AD4-9C45-19CFD38A5849}" type="slidenum">
              <a:rPr lang="zh-CN" altLang="en-US"/>
              <a:pPr/>
              <a:t>‹#›</a:t>
            </a:fld>
            <a:endParaRPr lang="en-US" altLang="zh-CN"/>
          </a:p>
        </p:txBody>
      </p:sp>
    </p:spTree>
    <p:extLst>
      <p:ext uri="{BB962C8B-B14F-4D97-AF65-F5344CB8AC3E}">
        <p14:creationId xmlns:p14="http://schemas.microsoft.com/office/powerpoint/2010/main" val="178508338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37C713B-6ADE-40D3-8363-0A6EFB83AD24}" type="slidenum">
              <a:rPr lang="zh-CN" altLang="en-US"/>
              <a:pPr/>
              <a:t>‹#›</a:t>
            </a:fld>
            <a:endParaRPr lang="en-US" altLang="zh-CN"/>
          </a:p>
        </p:txBody>
      </p:sp>
    </p:spTree>
    <p:extLst>
      <p:ext uri="{BB962C8B-B14F-4D97-AF65-F5344CB8AC3E}">
        <p14:creationId xmlns:p14="http://schemas.microsoft.com/office/powerpoint/2010/main" val="168722584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88546C2-A5CA-4C3D-BD44-9D0F00AB580E}" type="slidenum">
              <a:rPr lang="zh-CN" altLang="en-US"/>
              <a:pPr/>
              <a:t>‹#›</a:t>
            </a:fld>
            <a:endParaRPr lang="en-US" altLang="zh-CN"/>
          </a:p>
        </p:txBody>
      </p:sp>
    </p:spTree>
    <p:extLst>
      <p:ext uri="{BB962C8B-B14F-4D97-AF65-F5344CB8AC3E}">
        <p14:creationId xmlns:p14="http://schemas.microsoft.com/office/powerpoint/2010/main" val="352882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E7066DDC-B7FF-4B9C-96F2-F64C542A7CB4}" type="slidenum">
              <a:rPr lang="zh-CN" altLang="en-US"/>
              <a:pPr/>
              <a:t>‹#›</a:t>
            </a:fld>
            <a:endParaRPr lang="en-US" altLang="zh-CN"/>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66302066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E7E9C79-B88A-448C-ABA0-C1DFA09D122C}" type="slidenum">
              <a:rPr lang="zh-CN" altLang="en-US"/>
              <a:pPr/>
              <a:t>‹#›</a:t>
            </a:fld>
            <a:endParaRPr lang="en-US" altLang="zh-CN"/>
          </a:p>
        </p:txBody>
      </p:sp>
    </p:spTree>
    <p:extLst>
      <p:ext uri="{BB962C8B-B14F-4D97-AF65-F5344CB8AC3E}">
        <p14:creationId xmlns:p14="http://schemas.microsoft.com/office/powerpoint/2010/main" val="145072211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C1F1243-BCF0-49F0-A7E2-5277AAA121CD}" type="slidenum">
              <a:rPr lang="zh-CN" altLang="en-US"/>
              <a:pPr/>
              <a:t>‹#›</a:t>
            </a:fld>
            <a:endParaRPr lang="en-US" altLang="zh-CN"/>
          </a:p>
        </p:txBody>
      </p:sp>
    </p:spTree>
    <p:extLst>
      <p:ext uri="{BB962C8B-B14F-4D97-AF65-F5344CB8AC3E}">
        <p14:creationId xmlns:p14="http://schemas.microsoft.com/office/powerpoint/2010/main" val="226395063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0F6D4D1-7930-4164-871D-D3C798D9FCC5}" type="slidenum">
              <a:rPr lang="zh-CN" altLang="en-US"/>
              <a:pPr/>
              <a:t>‹#›</a:t>
            </a:fld>
            <a:endParaRPr lang="en-US" altLang="zh-CN"/>
          </a:p>
        </p:txBody>
      </p:sp>
    </p:spTree>
    <p:extLst>
      <p:ext uri="{BB962C8B-B14F-4D97-AF65-F5344CB8AC3E}">
        <p14:creationId xmlns:p14="http://schemas.microsoft.com/office/powerpoint/2010/main" val="166743063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445879B4-33D7-46C4-87AC-9291486337DD}" type="slidenum">
              <a:rPr lang="zh-CN" altLang="en-US"/>
              <a:pPr/>
              <a:t>‹#›</a:t>
            </a:fld>
            <a:endParaRPr lang="en-US" altLang="zh-CN"/>
          </a:p>
        </p:txBody>
      </p:sp>
    </p:spTree>
    <p:extLst>
      <p:ext uri="{BB962C8B-B14F-4D97-AF65-F5344CB8AC3E}">
        <p14:creationId xmlns:p14="http://schemas.microsoft.com/office/powerpoint/2010/main" val="311083269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8303B91C-B655-4B86-9841-FC569FFD9F74}" type="slidenum">
              <a:rPr lang="zh-CN" altLang="en-US"/>
              <a:pPr/>
              <a:t>‹#›</a:t>
            </a:fld>
            <a:endParaRPr lang="en-US" altLang="zh-CN"/>
          </a:p>
        </p:txBody>
      </p:sp>
    </p:spTree>
    <p:extLst>
      <p:ext uri="{BB962C8B-B14F-4D97-AF65-F5344CB8AC3E}">
        <p14:creationId xmlns:p14="http://schemas.microsoft.com/office/powerpoint/2010/main" val="251105256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8485518D-CBF4-42F3-98B4-275EF73A55CE}" type="slidenum">
              <a:rPr lang="zh-CN" altLang="en-US"/>
              <a:pPr/>
              <a:t>‹#›</a:t>
            </a:fld>
            <a:endParaRPr lang="en-US" altLang="zh-CN"/>
          </a:p>
        </p:txBody>
      </p:sp>
    </p:spTree>
    <p:extLst>
      <p:ext uri="{BB962C8B-B14F-4D97-AF65-F5344CB8AC3E}">
        <p14:creationId xmlns:p14="http://schemas.microsoft.com/office/powerpoint/2010/main" val="26636451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2DC32D35-27EE-49A2-8AAF-D91A923F73D8}" type="slidenum">
              <a:rPr lang="zh-CN" altLang="en-US"/>
              <a:pPr/>
              <a:t>‹#›</a:t>
            </a:fld>
            <a:endParaRPr lang="en-US" altLang="zh-CN"/>
          </a:p>
        </p:txBody>
      </p:sp>
    </p:spTree>
    <p:extLst>
      <p:ext uri="{BB962C8B-B14F-4D97-AF65-F5344CB8AC3E}">
        <p14:creationId xmlns:p14="http://schemas.microsoft.com/office/powerpoint/2010/main" val="7731301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2EB38C4-9BA0-48C0-9612-78B6DBB7B948}" type="slidenum">
              <a:rPr lang="zh-CN" altLang="en-US"/>
              <a:pPr/>
              <a:t>‹#›</a:t>
            </a:fld>
            <a:endParaRPr lang="en-US" altLang="zh-CN"/>
          </a:p>
        </p:txBody>
      </p:sp>
    </p:spTree>
    <p:extLst>
      <p:ext uri="{BB962C8B-B14F-4D97-AF65-F5344CB8AC3E}">
        <p14:creationId xmlns:p14="http://schemas.microsoft.com/office/powerpoint/2010/main" val="241574412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EAE80B74-3832-40A1-9532-0A7848D60AAF}" type="slidenum">
              <a:rPr lang="zh-CN" altLang="en-US"/>
              <a:pPr/>
              <a:t>‹#›</a:t>
            </a:fld>
            <a:endParaRPr lang="en-US" altLang="zh-CN"/>
          </a:p>
        </p:txBody>
      </p:sp>
    </p:spTree>
    <p:extLst>
      <p:ext uri="{BB962C8B-B14F-4D97-AF65-F5344CB8AC3E}">
        <p14:creationId xmlns:p14="http://schemas.microsoft.com/office/powerpoint/2010/main" val="364448790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CAC10C58-7201-4140-896B-1F382521D170}" type="slidenum">
              <a:rPr lang="zh-CN" altLang="en-US"/>
              <a:pPr/>
              <a:t>‹#›</a:t>
            </a:fld>
            <a:endParaRPr lang="en-US" altLang="zh-CN"/>
          </a:p>
        </p:txBody>
      </p:sp>
    </p:spTree>
    <p:extLst>
      <p:ext uri="{BB962C8B-B14F-4D97-AF65-F5344CB8AC3E}">
        <p14:creationId xmlns:p14="http://schemas.microsoft.com/office/powerpoint/2010/main" val="3814682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6.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7.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3.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7.jpe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image" Target="../media/image3.png"/><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8.jpe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7.jpe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image" Target="../media/image3.png"/><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image" Target="../media/image8.jpeg"/><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7.jpe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5" Type="http://schemas.openxmlformats.org/officeDocument/2006/relationships/image" Target="../media/image3.png"/><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任意多边形 12"/>
          <p:cNvSpPr>
            <a:spLocks noChangeArrowheads="1"/>
          </p:cNvSpPr>
          <p:nvPr/>
        </p:nvSpPr>
        <p:spPr bwMode="auto">
          <a:xfrm>
            <a:off x="715963" y="5002213"/>
            <a:ext cx="3802062" cy="144303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1027" name="任意多边形 11"/>
          <p:cNvSpPr>
            <a:spLocks noChangeArrowheads="1"/>
          </p:cNvSpPr>
          <p:nvPr/>
        </p:nvSpPr>
        <p:spPr bwMode="auto">
          <a:xfrm>
            <a:off x="-49213" y="5784850"/>
            <a:ext cx="3797301"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1028" name="Group 4"/>
          <p:cNvGrpSpPr>
            <a:grpSpLocks/>
          </p:cNvGrpSpPr>
          <p:nvPr/>
        </p:nvGrpSpPr>
        <p:grpSpPr bwMode="auto">
          <a:xfrm>
            <a:off x="-7938" y="5784850"/>
            <a:ext cx="3409951" cy="1092200"/>
            <a:chOff x="0" y="0"/>
            <a:chExt cx="2151" cy="688"/>
          </a:xfrm>
        </p:grpSpPr>
        <p:pic>
          <p:nvPicPr>
            <p:cNvPr id="1029" name="直角三角形 1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2151"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ext Box 6"/>
            <p:cNvSpPr txBox="1">
              <a:spLocks noChangeArrowheads="1"/>
            </p:cNvSpPr>
            <p:nvPr/>
          </p:nvSpPr>
          <p:spPr bwMode="auto">
            <a:xfrm>
              <a:off x="183" y="401"/>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1031" name="直接连接符 14"/>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288" y="5772150"/>
            <a:ext cx="3416301"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32" name="Object 1"/>
          <p:cNvGraphicFramePr>
            <a:graphicFrameLocks/>
          </p:cNvGraphicFramePr>
          <p:nvPr/>
        </p:nvGraphicFramePr>
        <p:xfrm>
          <a:off x="4716463" y="6381750"/>
          <a:ext cx="2087562" cy="341313"/>
        </p:xfrm>
        <a:graphic>
          <a:graphicData uri="http://schemas.openxmlformats.org/presentationml/2006/ole">
            <mc:AlternateContent xmlns:mc="http://schemas.openxmlformats.org/markup-compatibility/2006">
              <mc:Choice xmlns:v="urn:schemas-microsoft-com:vml" Requires="v">
                <p:oleObj spid="_x0000_s1039" r:id="rId17" imgW="0" imgH="0" progId="PBrush">
                  <p:embed/>
                </p:oleObj>
              </mc:Choice>
              <mc:Fallback>
                <p:oleObj r:id="rId17" imgW="0" imgH="0" progId="PBrush">
                  <p:embed/>
                  <p:pic>
                    <p:nvPicPr>
                      <p:cNvPr id="0" name="Object 1"/>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16463" y="6381750"/>
                        <a:ext cx="2087562"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3" name="标题占位符 8"/>
          <p:cNvSpPr>
            <a:spLocks noGrp="1" noChangeArrowheads="1"/>
          </p:cNvSpPr>
          <p:nvPr>
            <p:ph type="title"/>
          </p:nvPr>
        </p:nvSpPr>
        <p:spPr bwMode="auto">
          <a:xfrm>
            <a:off x="468313" y="2603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4" name="文本占位符 29"/>
          <p:cNvSpPr>
            <a:spLocks noGrp="1" noChangeArrowheads="1"/>
          </p:cNvSpPr>
          <p:nvPr>
            <p:ph type="body" idx="1"/>
          </p:nvPr>
        </p:nvSpPr>
        <p:spPr bwMode="auto">
          <a:xfrm>
            <a:off x="468313" y="14843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5" name="日期占位符 7"/>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1036" name="灯片编号占位符 8"/>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D0260CEB-89C3-4693-BFEE-8D5AFBCB7DEC}" type="slidenum">
              <a:rPr lang="zh-CN" altLang="en-US"/>
              <a:pPr/>
              <a:t>‹#›</a:t>
            </a:fld>
            <a:endParaRPr lang="en-US" altLang="zh-CN"/>
          </a:p>
        </p:txBody>
      </p:sp>
      <p:sp>
        <p:nvSpPr>
          <p:cNvPr id="1037" name="页脚占位符 9"/>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1038" name="Text Box 14"/>
          <p:cNvSpPr txBox="1">
            <a:spLocks noChangeArrowheads="1"/>
          </p:cNvSpPr>
          <p:nvPr/>
        </p:nvSpPr>
        <p:spPr bwMode="auto">
          <a:xfrm>
            <a:off x="8596313" y="6381750"/>
            <a:ext cx="369887"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fld id="{7CA441E4-6286-4A6D-B24F-B41CEBC786B1}" type="slidenum">
              <a:rPr lang="zh-CN" altLang="en-US" sz="1200">
                <a:latin typeface="Helvetica" panose="020B0604020202020204" pitchFamily="34" charset="0"/>
              </a:rPr>
              <a:pPr algn="ctr" eaLnBrk="0" hangingPunct="0">
                <a:spcBef>
                  <a:spcPct val="50000"/>
                </a:spcBef>
              </a:pPr>
              <a:t>‹#›</a:t>
            </a:fld>
            <a:endParaRPr lang="en-US" altLang="zh-CN" sz="1200">
              <a:latin typeface="Helvetica"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769" r:id="rId12"/>
  </p:sldLayoutIdLst>
  <p:txStyles>
    <p:titleStyle>
      <a:lvl1pPr algn="l" rtl="0" fontAlgn="base">
        <a:spcBef>
          <a:spcPct val="0"/>
        </a:spcBef>
        <a:spcAft>
          <a:spcPct val="0"/>
        </a:spcAft>
        <a:defRPr sz="4100" kern="1200">
          <a:solidFill>
            <a:srgbClr val="333333"/>
          </a:solidFill>
          <a:latin typeface="+mj-lt"/>
          <a:ea typeface="+mj-ea"/>
          <a:cs typeface="+mj-cs"/>
        </a:defRPr>
      </a:lvl1pPr>
      <a:lvl2pPr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2pPr>
      <a:lvl3pPr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3pPr>
      <a:lvl4pPr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4pPr>
      <a:lvl5pPr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5pPr>
      <a:lvl6pPr marL="457200"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6pPr>
      <a:lvl7pPr marL="914400"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7pPr>
      <a:lvl8pPr marL="1371600"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8pPr>
      <a:lvl9pPr marL="1828800"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9pPr>
    </p:titleStyle>
    <p:bodyStyle>
      <a:lvl1pPr marL="365125" indent="-255588" algn="l" rtl="0" fontAlgn="base">
        <a:spcBef>
          <a:spcPct val="20000"/>
        </a:spcBef>
        <a:spcAft>
          <a:spcPct val="0"/>
        </a:spcAft>
        <a:buClr>
          <a:schemeClr val="accent1"/>
        </a:buClr>
        <a:buSzPct val="68000"/>
        <a:buFont typeface="Wingdings 3" panose="05040102010807070707" pitchFamily="18" charset="2"/>
        <a:buChar char=""/>
        <a:defRPr sz="3200" kern="1200">
          <a:solidFill>
            <a:schemeClr val="tx1"/>
          </a:solidFill>
          <a:latin typeface="+mn-lt"/>
          <a:ea typeface="+mn-ea"/>
          <a:cs typeface="+mn-cs"/>
        </a:defRPr>
      </a:lvl1pPr>
      <a:lvl2pPr marL="620713" indent="-228600" algn="l" rtl="0" fontAlgn="base">
        <a:spcBef>
          <a:spcPct val="2000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58838" indent="-228600" algn="l" rtl="0" fontAlgn="base">
        <a:spcBef>
          <a:spcPct val="20000"/>
        </a:spcBef>
        <a:spcAft>
          <a:spcPct val="0"/>
        </a:spcAft>
        <a:buClr>
          <a:schemeClr val="accent2"/>
        </a:buClr>
        <a:buSzPct val="100000"/>
        <a:buFont typeface="Wingdings 2" panose="05020102010507070707" pitchFamily="18" charset="2"/>
        <a:buChar char=""/>
        <a:defRPr sz="2400" kern="1200">
          <a:solidFill>
            <a:srgbClr val="000099"/>
          </a:solidFill>
          <a:latin typeface="+mn-lt"/>
          <a:ea typeface="+mn-ea"/>
          <a:cs typeface="+mn-cs"/>
        </a:defRPr>
      </a:lvl3pPr>
      <a:lvl4pPr marL="1143000" indent="-228600" algn="l" rtl="0" fontAlgn="base">
        <a:spcBef>
          <a:spcPct val="2000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直角三角形 10"/>
          <p:cNvSpPr>
            <a:spLocks noChangeArrowheads="1"/>
          </p:cNvSpPr>
          <p:nvPr/>
        </p:nvSpPr>
        <p:spPr bwMode="auto">
          <a:xfrm>
            <a:off x="0" y="4664075"/>
            <a:ext cx="9150350" cy="0"/>
          </a:xfrm>
          <a:prstGeom prst="rtTriangle">
            <a:avLst/>
          </a:prstGeom>
          <a:gradFill rotWithShape="1">
            <a:gsLst>
              <a:gs pos="0">
                <a:srgbClr val="007897"/>
              </a:gs>
              <a:gs pos="51000">
                <a:srgbClr val="4ABBE0"/>
              </a:gs>
              <a:gs pos="100000">
                <a:srgbClr val="007897"/>
              </a:gs>
            </a:gsLst>
            <a:lin ang="30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nvGrpSpPr>
          <p:cNvPr id="2051" name="Group 3"/>
          <p:cNvGrpSpPr>
            <a:grpSpLocks/>
          </p:cNvGrpSpPr>
          <p:nvPr/>
        </p:nvGrpSpPr>
        <p:grpSpPr bwMode="auto">
          <a:xfrm>
            <a:off x="0" y="4953000"/>
            <a:ext cx="9144000" cy="1911350"/>
            <a:chOff x="0" y="0"/>
            <a:chExt cx="9147765" cy="2032192"/>
          </a:xfrm>
        </p:grpSpPr>
        <p:sp>
          <p:nvSpPr>
            <p:cNvPr id="2052" name="任意多边形 16"/>
            <p:cNvSpPr>
              <a:spLocks noChangeArrowheads="1"/>
            </p:cNvSpPr>
            <p:nvPr/>
          </p:nvSpPr>
          <p:spPr bwMode="auto">
            <a:xfrm>
              <a:off x="1691278" y="0"/>
              <a:ext cx="7456487" cy="518816"/>
            </a:xfrm>
            <a:custGeom>
              <a:avLst/>
              <a:gdLst>
                <a:gd name="T0" fmla="*/ 4697 w 4697"/>
                <a:gd name="T1" fmla="*/ 0 h 367"/>
                <a:gd name="T2" fmla="*/ 4697 w 4697"/>
                <a:gd name="T3" fmla="*/ 367 h 367"/>
                <a:gd name="T4" fmla="*/ 0 w 4697"/>
                <a:gd name="T5" fmla="*/ 218 h 367"/>
                <a:gd name="T6" fmla="*/ 4697 w 4697"/>
                <a:gd name="T7" fmla="*/ 0 h 367"/>
                <a:gd name="T8" fmla="*/ 0 60000 65536"/>
                <a:gd name="T9" fmla="*/ 0 60000 65536"/>
                <a:gd name="T10" fmla="*/ 0 60000 65536"/>
                <a:gd name="T11" fmla="*/ 0 60000 65536"/>
                <a:gd name="T12" fmla="*/ 0 w 4697"/>
                <a:gd name="T13" fmla="*/ 0 h 367"/>
                <a:gd name="T14" fmla="*/ 4697 w 4697"/>
                <a:gd name="T15" fmla="*/ 367 h 367"/>
              </a:gdLst>
              <a:ahLst/>
              <a:cxnLst>
                <a:cxn ang="T8">
                  <a:pos x="T0" y="T1"/>
                </a:cxn>
                <a:cxn ang="T9">
                  <a:pos x="T2" y="T3"/>
                </a:cxn>
                <a:cxn ang="T10">
                  <a:pos x="T4" y="T5"/>
                </a:cxn>
                <a:cxn ang="T11">
                  <a:pos x="T6" y="T7"/>
                </a:cxn>
              </a:cxnLst>
              <a:rect l="T12" t="T13" r="T14" b="T15"/>
              <a:pathLst>
                <a:path w="4697" h="367">
                  <a:moveTo>
                    <a:pt x="4697" y="0"/>
                  </a:moveTo>
                  <a:lnTo>
                    <a:pt x="4697" y="367"/>
                  </a:lnTo>
                  <a:lnTo>
                    <a:pt x="0" y="218"/>
                  </a:lnTo>
                  <a:lnTo>
                    <a:pt x="4697" y="0"/>
                  </a:lnTo>
                  <a:close/>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2053" name="任意多边形 18"/>
            <p:cNvSpPr>
              <a:spLocks noChangeArrowheads="1"/>
            </p:cNvSpPr>
            <p:nvPr/>
          </p:nvSpPr>
          <p:spPr bwMode="auto">
            <a:xfrm>
              <a:off x="39208" y="302630"/>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2054" name="Group 6"/>
            <p:cNvGrpSpPr>
              <a:grpSpLocks/>
            </p:cNvGrpSpPr>
            <p:nvPr/>
          </p:nvGrpSpPr>
          <p:grpSpPr bwMode="auto">
            <a:xfrm>
              <a:off x="-2331" y="42113"/>
              <a:ext cx="9156192" cy="1995504"/>
              <a:chOff x="0" y="0"/>
              <a:chExt cx="9156192" cy="1877568"/>
            </a:xfrm>
          </p:grpSpPr>
          <p:pic>
            <p:nvPicPr>
              <p:cNvPr id="2055" name="任意多边形 19"/>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56192" cy="187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8"/>
              <p:cNvSpPr txBox="1">
                <a:spLocks noChangeArrowheads="1"/>
              </p:cNvSpPr>
              <p:nvPr/>
            </p:nvSpPr>
            <p:spPr bwMode="auto">
              <a:xfrm>
                <a:off x="6096" y="8354"/>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2057" name="直接连接符 20"/>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27" y="35634"/>
              <a:ext cx="9162288" cy="86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58" name="Picture 9" descr="http://www.whu.edu.cn/img/index_03.g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9388" y="6165850"/>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9"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60"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61" name="日期占位符 29"/>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solidFill>
                  <a:srgbClr val="FFFFFF"/>
                </a:solidFill>
              </a:defRPr>
            </a:lvl1pPr>
          </a:lstStyle>
          <a:p>
            <a:endParaRPr lang="zh-CN" altLang="en-US"/>
          </a:p>
        </p:txBody>
      </p:sp>
      <p:sp>
        <p:nvSpPr>
          <p:cNvPr id="2062" name="页脚占位符 18"/>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solidFill>
                  <a:srgbClr val="E8F0F4"/>
                </a:solidFill>
              </a:defRPr>
            </a:lvl1pPr>
          </a:lstStyle>
          <a:p>
            <a:endParaRPr lang="zh-CN" altLang="en-US"/>
          </a:p>
        </p:txBody>
      </p:sp>
      <p:sp>
        <p:nvSpPr>
          <p:cNvPr id="2063" name="灯片编号占位符 26"/>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solidFill>
                  <a:srgbClr val="FFFFFF"/>
                </a:solidFill>
              </a:defRPr>
            </a:lvl1pPr>
          </a:lstStyle>
          <a:p>
            <a:fld id="{02876F7D-DCFC-40F7-BFC9-88CD7E29314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任意多边形 12"/>
          <p:cNvSpPr>
            <a:spLocks noChangeArrowheads="1"/>
          </p:cNvSpPr>
          <p:nvPr/>
        </p:nvSpPr>
        <p:spPr bwMode="auto">
          <a:xfrm>
            <a:off x="715963" y="5002213"/>
            <a:ext cx="3802062" cy="144303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3075" name="任意多边形 11"/>
          <p:cNvSpPr>
            <a:spLocks noChangeArrowheads="1"/>
          </p:cNvSpPr>
          <p:nvPr/>
        </p:nvSpPr>
        <p:spPr bwMode="auto">
          <a:xfrm>
            <a:off x="-49213" y="5784850"/>
            <a:ext cx="3797301"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3076" name="Group 4"/>
          <p:cNvGrpSpPr>
            <a:grpSpLocks/>
          </p:cNvGrpSpPr>
          <p:nvPr/>
        </p:nvGrpSpPr>
        <p:grpSpPr bwMode="auto">
          <a:xfrm>
            <a:off x="-7938" y="5784850"/>
            <a:ext cx="3409951" cy="1092200"/>
            <a:chOff x="0" y="0"/>
            <a:chExt cx="2151" cy="688"/>
          </a:xfrm>
        </p:grpSpPr>
        <p:pic>
          <p:nvPicPr>
            <p:cNvPr id="3077" name="直角三角形 1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2151"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Text Box 6"/>
            <p:cNvSpPr txBox="1">
              <a:spLocks noChangeArrowheads="1"/>
            </p:cNvSpPr>
            <p:nvPr/>
          </p:nvSpPr>
          <p:spPr bwMode="auto">
            <a:xfrm>
              <a:off x="183" y="401"/>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3079" name="直接连接符 1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5772150"/>
            <a:ext cx="3416301"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81"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2" name="日期占位符 9"/>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3083" name="页脚占位符 21"/>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3084" name="灯片编号占位符 17"/>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0969AD4B-ED3C-48A4-A06A-65CF2351105F}"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任意多边形 12"/>
          <p:cNvSpPr>
            <a:spLocks noChangeArrowheads="1"/>
          </p:cNvSpPr>
          <p:nvPr/>
        </p:nvSpPr>
        <p:spPr bwMode="auto">
          <a:xfrm>
            <a:off x="715963" y="5002213"/>
            <a:ext cx="3802062" cy="144303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4099" name="任意多边形 11"/>
          <p:cNvSpPr>
            <a:spLocks noChangeArrowheads="1"/>
          </p:cNvSpPr>
          <p:nvPr/>
        </p:nvSpPr>
        <p:spPr bwMode="auto">
          <a:xfrm>
            <a:off x="-49213" y="5784850"/>
            <a:ext cx="3797301"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4100" name="Group 4"/>
          <p:cNvGrpSpPr>
            <a:grpSpLocks/>
          </p:cNvGrpSpPr>
          <p:nvPr/>
        </p:nvGrpSpPr>
        <p:grpSpPr bwMode="auto">
          <a:xfrm>
            <a:off x="-7938" y="5784850"/>
            <a:ext cx="3409951" cy="1092200"/>
            <a:chOff x="0" y="0"/>
            <a:chExt cx="2151" cy="688"/>
          </a:xfrm>
        </p:grpSpPr>
        <p:pic>
          <p:nvPicPr>
            <p:cNvPr id="4101" name="直角三角形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151"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Text Box 6"/>
            <p:cNvSpPr txBox="1">
              <a:spLocks noChangeArrowheads="1"/>
            </p:cNvSpPr>
            <p:nvPr/>
          </p:nvSpPr>
          <p:spPr bwMode="auto">
            <a:xfrm>
              <a:off x="183" y="401"/>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4103" name="直接连接符 1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288" y="5772150"/>
            <a:ext cx="3416301"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燕尾形 10"/>
          <p:cNvSpPr>
            <a:spLocks noChangeArrowheads="1"/>
          </p:cNvSpPr>
          <p:nvPr/>
        </p:nvSpPr>
        <p:spPr bwMode="auto">
          <a:xfrm>
            <a:off x="3636963" y="3005138"/>
            <a:ext cx="182562" cy="228600"/>
          </a:xfrm>
          <a:prstGeom prst="chevron">
            <a:avLst>
              <a:gd name="adj" fmla="val 50000"/>
            </a:avLst>
          </a:prstGeom>
          <a:gradFill rotWithShape="1">
            <a:gsLst>
              <a:gs pos="0">
                <a:srgbClr val="1389A6"/>
              </a:gs>
              <a:gs pos="72000">
                <a:srgbClr val="50B8DA"/>
              </a:gs>
              <a:gs pos="100000">
                <a:srgbClr val="7FC4DD"/>
              </a:gs>
            </a:gsLst>
            <a:lin ang="5400000"/>
          </a:gradFill>
          <a:ln w="3175" cap="rnd">
            <a:solidFill>
              <a:srgbClr val="1E768C"/>
            </a:solidFill>
            <a:miter lim="800000"/>
            <a:headEnd/>
            <a:tailEnd/>
          </a:ln>
          <a:effectLst>
            <a:outerShdw dist="25400" dir="5400000" algn="ctr" rotWithShape="0">
              <a:srgbClr val="000000">
                <a:alpha val="45999"/>
              </a:srgbClr>
            </a:outerShdw>
          </a:effec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solidFill>
                <a:srgbClr val="FFFFFF"/>
              </a:solidFill>
              <a:latin typeface="Lucida Sans Unicode" panose="020B0602030504020204" pitchFamily="34" charset="0"/>
            </a:endParaRPr>
          </a:p>
        </p:txBody>
      </p:sp>
      <p:sp>
        <p:nvSpPr>
          <p:cNvPr id="4105" name="燕尾形 15"/>
          <p:cNvSpPr>
            <a:spLocks noChangeArrowheads="1"/>
          </p:cNvSpPr>
          <p:nvPr/>
        </p:nvSpPr>
        <p:spPr bwMode="auto">
          <a:xfrm>
            <a:off x="3449638" y="3005138"/>
            <a:ext cx="184150" cy="228600"/>
          </a:xfrm>
          <a:prstGeom prst="chevron">
            <a:avLst>
              <a:gd name="adj" fmla="val 50000"/>
            </a:avLst>
          </a:prstGeom>
          <a:gradFill rotWithShape="1">
            <a:gsLst>
              <a:gs pos="0">
                <a:srgbClr val="1389A6"/>
              </a:gs>
              <a:gs pos="72000">
                <a:srgbClr val="50B8DA"/>
              </a:gs>
              <a:gs pos="100000">
                <a:srgbClr val="7FC4DD"/>
              </a:gs>
            </a:gsLst>
            <a:lin ang="5400000"/>
          </a:gradFill>
          <a:ln w="3175" cap="rnd">
            <a:solidFill>
              <a:srgbClr val="1E768C"/>
            </a:solidFill>
            <a:miter lim="800000"/>
            <a:headEnd/>
            <a:tailEnd/>
          </a:ln>
          <a:effectLst>
            <a:outerShdw dist="25400" dir="5400000" algn="ctr" rotWithShape="0">
              <a:srgbClr val="000000">
                <a:alpha val="45999"/>
              </a:srgbClr>
            </a:outerShdw>
          </a:effec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solidFill>
                <a:srgbClr val="FFFFFF"/>
              </a:solidFill>
              <a:latin typeface="Lucida Sans Unicode" panose="020B0602030504020204" pitchFamily="34" charset="0"/>
            </a:endParaRPr>
          </a:p>
        </p:txBody>
      </p:sp>
      <p:sp>
        <p:nvSpPr>
          <p:cNvPr id="4106"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107"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8" name="日期占位符 3"/>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4109" name="页脚占位符 4"/>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4110" name="灯片编号占位符 5"/>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A5DE5778-0C08-482F-AAAA-0F195D440166}"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122" name="任意多边形 12"/>
          <p:cNvSpPr>
            <a:spLocks noChangeArrowheads="1"/>
          </p:cNvSpPr>
          <p:nvPr/>
        </p:nvSpPr>
        <p:spPr bwMode="auto">
          <a:xfrm>
            <a:off x="715963" y="5002213"/>
            <a:ext cx="3802062" cy="144303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5123" name="任意多边形 11"/>
          <p:cNvSpPr>
            <a:spLocks noChangeArrowheads="1"/>
          </p:cNvSpPr>
          <p:nvPr/>
        </p:nvSpPr>
        <p:spPr bwMode="auto">
          <a:xfrm>
            <a:off x="-49213" y="5784850"/>
            <a:ext cx="3797301"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5124" name="Group 4"/>
          <p:cNvGrpSpPr>
            <a:grpSpLocks/>
          </p:cNvGrpSpPr>
          <p:nvPr/>
        </p:nvGrpSpPr>
        <p:grpSpPr bwMode="auto">
          <a:xfrm>
            <a:off x="-7938" y="5784850"/>
            <a:ext cx="3409951" cy="1092200"/>
            <a:chOff x="0" y="0"/>
            <a:chExt cx="2151" cy="688"/>
          </a:xfrm>
        </p:grpSpPr>
        <p:pic>
          <p:nvPicPr>
            <p:cNvPr id="5125" name="直角三角形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151"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 Box 6"/>
            <p:cNvSpPr txBox="1">
              <a:spLocks noChangeArrowheads="1"/>
            </p:cNvSpPr>
            <p:nvPr/>
          </p:nvSpPr>
          <p:spPr bwMode="auto">
            <a:xfrm>
              <a:off x="183" y="401"/>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5127" name="直接连接符 1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288" y="5772150"/>
            <a:ext cx="3416301"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9"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30" name="日期占位符 4"/>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5131" name="页脚占位符 5"/>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5132" name="灯片编号占位符 6"/>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E88C2807-CEBF-4DA0-9D11-11228FBBEB2B}"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6"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47"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48" name="日期占位符 6"/>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6149" name="页脚占位符 7"/>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6150" name="灯片编号占位符 8"/>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F760D396-C0CA-4DE7-9991-A2DFD31687C0}"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170" name="任意多边形 12"/>
          <p:cNvSpPr>
            <a:spLocks noChangeArrowheads="1"/>
          </p:cNvSpPr>
          <p:nvPr/>
        </p:nvSpPr>
        <p:spPr bwMode="auto">
          <a:xfrm>
            <a:off x="715963" y="5002213"/>
            <a:ext cx="3802062" cy="144303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7171" name="任意多边形 11"/>
          <p:cNvSpPr>
            <a:spLocks noChangeArrowheads="1"/>
          </p:cNvSpPr>
          <p:nvPr/>
        </p:nvSpPr>
        <p:spPr bwMode="auto">
          <a:xfrm>
            <a:off x="-49213" y="5784850"/>
            <a:ext cx="3797301"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7172" name="Group 4"/>
          <p:cNvGrpSpPr>
            <a:grpSpLocks/>
          </p:cNvGrpSpPr>
          <p:nvPr/>
        </p:nvGrpSpPr>
        <p:grpSpPr bwMode="auto">
          <a:xfrm>
            <a:off x="-7938" y="5784850"/>
            <a:ext cx="3409951" cy="1092200"/>
            <a:chOff x="0" y="0"/>
            <a:chExt cx="2151" cy="688"/>
          </a:xfrm>
        </p:grpSpPr>
        <p:pic>
          <p:nvPicPr>
            <p:cNvPr id="7173" name="直角三角形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151"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183" y="401"/>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7175" name="直接连接符 1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288" y="5772150"/>
            <a:ext cx="3416301"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7"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8" name="日期占位符 2"/>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7179" name="页脚占位符 3"/>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7180" name="灯片编号占位符 4"/>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C911BCB0-E8B5-4791-9618-808CD6D0EAB3}"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194"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5"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6" name="日期占位符 4"/>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8197" name="页脚占位符 5"/>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8198" name="灯片编号占位符 6"/>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EDBE04D7-60E5-486F-BDD6-85BFA54B02A0}"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218" name="任意多边形 10"/>
          <p:cNvSpPr>
            <a:spLocks noChangeArrowheads="1"/>
          </p:cNvSpPr>
          <p:nvPr/>
        </p:nvSpPr>
        <p:spPr bwMode="auto">
          <a:xfrm>
            <a:off x="715963" y="5002213"/>
            <a:ext cx="3802062" cy="144303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9FCBD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sp>
        <p:nvSpPr>
          <p:cNvPr id="9219" name="任意多边形 15"/>
          <p:cNvSpPr>
            <a:spLocks noChangeArrowheads="1"/>
          </p:cNvSpPr>
          <p:nvPr/>
        </p:nvSpPr>
        <p:spPr bwMode="auto">
          <a:xfrm>
            <a:off x="-49213" y="5784850"/>
            <a:ext cx="3797301"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latin typeface="Tahoma" panose="020B0604030504040204" pitchFamily="34" charset="0"/>
            </a:endParaRPr>
          </a:p>
        </p:txBody>
      </p:sp>
      <p:grpSp>
        <p:nvGrpSpPr>
          <p:cNvPr id="9220" name="Group 4"/>
          <p:cNvGrpSpPr>
            <a:grpSpLocks/>
          </p:cNvGrpSpPr>
          <p:nvPr/>
        </p:nvGrpSpPr>
        <p:grpSpPr bwMode="auto">
          <a:xfrm>
            <a:off x="-7938" y="5784850"/>
            <a:ext cx="3409951" cy="1092200"/>
            <a:chOff x="0" y="0"/>
            <a:chExt cx="2151" cy="688"/>
          </a:xfrm>
        </p:grpSpPr>
        <p:pic>
          <p:nvPicPr>
            <p:cNvPr id="9221" name="直角三角形 1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151"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 Box 6"/>
            <p:cNvSpPr txBox="1">
              <a:spLocks noChangeArrowheads="1"/>
            </p:cNvSpPr>
            <p:nvPr/>
          </p:nvSpPr>
          <p:spPr bwMode="auto">
            <a:xfrm>
              <a:off x="183" y="401"/>
              <a:ext cx="10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zh-CN" altLang="en-US" sz="2800">
                <a:solidFill>
                  <a:srgbClr val="FFFFFF"/>
                </a:solidFill>
                <a:latin typeface="Lucida Sans Unicode" panose="020B0602030504020204" pitchFamily="34" charset="0"/>
              </a:endParaRPr>
            </a:p>
          </p:txBody>
        </p:sp>
      </p:grpSp>
      <p:pic>
        <p:nvPicPr>
          <p:cNvPr id="9223" name="直接连接符 1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288" y="5772150"/>
            <a:ext cx="3416301"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燕尾形 19"/>
          <p:cNvSpPr>
            <a:spLocks noChangeArrowheads="1"/>
          </p:cNvSpPr>
          <p:nvPr/>
        </p:nvSpPr>
        <p:spPr bwMode="auto">
          <a:xfrm>
            <a:off x="8664575" y="4987925"/>
            <a:ext cx="182563" cy="228600"/>
          </a:xfrm>
          <a:prstGeom prst="chevron">
            <a:avLst>
              <a:gd name="adj" fmla="val 50000"/>
            </a:avLst>
          </a:prstGeom>
          <a:gradFill rotWithShape="1">
            <a:gsLst>
              <a:gs pos="0">
                <a:srgbClr val="1389A6"/>
              </a:gs>
              <a:gs pos="72000">
                <a:srgbClr val="50B8DA"/>
              </a:gs>
              <a:gs pos="100000">
                <a:srgbClr val="7FC4DD"/>
              </a:gs>
            </a:gsLst>
            <a:lin ang="5400000"/>
          </a:gradFill>
          <a:ln w="3175" cap="rnd">
            <a:solidFill>
              <a:srgbClr val="1E768C"/>
            </a:solidFill>
            <a:miter lim="800000"/>
            <a:headEnd/>
            <a:tailEnd/>
          </a:ln>
          <a:effectLst>
            <a:outerShdw dist="25400" dir="5400000" algn="ctr" rotWithShape="0">
              <a:srgbClr val="000000">
                <a:alpha val="45999"/>
              </a:srgbClr>
            </a:outerShdw>
          </a:effec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solidFill>
                <a:srgbClr val="FFFFFF"/>
              </a:solidFill>
              <a:latin typeface="Lucida Sans Unicode" panose="020B0602030504020204" pitchFamily="34" charset="0"/>
            </a:endParaRPr>
          </a:p>
        </p:txBody>
      </p:sp>
      <p:sp>
        <p:nvSpPr>
          <p:cNvPr id="9225" name="燕尾形 20"/>
          <p:cNvSpPr>
            <a:spLocks noChangeArrowheads="1"/>
          </p:cNvSpPr>
          <p:nvPr/>
        </p:nvSpPr>
        <p:spPr bwMode="auto">
          <a:xfrm>
            <a:off x="8477250" y="4987925"/>
            <a:ext cx="182563" cy="228600"/>
          </a:xfrm>
          <a:prstGeom prst="chevron">
            <a:avLst>
              <a:gd name="adj" fmla="val 50000"/>
            </a:avLst>
          </a:prstGeom>
          <a:gradFill rotWithShape="1">
            <a:gsLst>
              <a:gs pos="0">
                <a:srgbClr val="1389A6"/>
              </a:gs>
              <a:gs pos="72000">
                <a:srgbClr val="50B8DA"/>
              </a:gs>
              <a:gs pos="100000">
                <a:srgbClr val="7FC4DD"/>
              </a:gs>
            </a:gsLst>
            <a:lin ang="5400000"/>
          </a:gradFill>
          <a:ln w="3175" cap="rnd">
            <a:solidFill>
              <a:srgbClr val="1E768C"/>
            </a:solidFill>
            <a:miter lim="800000"/>
            <a:headEnd/>
            <a:tailEnd/>
          </a:ln>
          <a:effectLst>
            <a:outerShdw dist="25400" dir="5400000" algn="ctr" rotWithShape="0">
              <a:srgbClr val="000000">
                <a:alpha val="45999"/>
              </a:srgbClr>
            </a:outerShdw>
          </a:effec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2800">
              <a:solidFill>
                <a:srgbClr val="FFFFFF"/>
              </a:solidFill>
              <a:latin typeface="Lucida Sans Unicode" panose="020B0602030504020204" pitchFamily="34" charset="0"/>
            </a:endParaRPr>
          </a:p>
        </p:txBody>
      </p:sp>
      <p:sp>
        <p:nvSpPr>
          <p:cNvPr id="9226" name="标题占位符 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27" name="文本占位符 29"/>
          <p:cNvSpPr>
            <a:spLocks noGrp="1" noChangeArrowheads="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228" name="日期占位符 4"/>
          <p:cNvSpPr>
            <a:spLocks noGrp="1" noChangeArrowheads="1"/>
          </p:cNvSpPr>
          <p:nvPr>
            <p:ph type="dt" sz="half" idx="2"/>
          </p:nvPr>
        </p:nvSpPr>
        <p:spPr bwMode="auto">
          <a:xfrm>
            <a:off x="6727825" y="6408738"/>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000"/>
            </a:lvl1pPr>
          </a:lstStyle>
          <a:p>
            <a:endParaRPr lang="zh-CN" altLang="en-US"/>
          </a:p>
        </p:txBody>
      </p:sp>
      <p:sp>
        <p:nvSpPr>
          <p:cNvPr id="9229" name="页脚占位符 5"/>
          <p:cNvSpPr>
            <a:spLocks noGrp="1" noChangeArrowheads="1"/>
          </p:cNvSpPr>
          <p:nvPr>
            <p:ph type="ftr" sz="quarter" idx="3"/>
          </p:nvPr>
        </p:nvSpPr>
        <p:spPr bwMode="auto">
          <a:xfrm>
            <a:off x="4379913" y="6408738"/>
            <a:ext cx="2351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endParaRPr lang="zh-CN" altLang="en-US"/>
          </a:p>
        </p:txBody>
      </p:sp>
      <p:sp>
        <p:nvSpPr>
          <p:cNvPr id="9230" name="灯片编号占位符 6"/>
          <p:cNvSpPr>
            <a:spLocks noGrp="1" noChangeArrowheads="1"/>
          </p:cNvSpPr>
          <p:nvPr>
            <p:ph type="sldNum" sz="quarter" idx="4"/>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000"/>
            </a:lvl1pPr>
          </a:lstStyle>
          <a:p>
            <a:fld id="{DD67DE70-B1E4-4855-BD23-E0D74482DBD0}"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zh-CN" b="1"/>
              <a:t>第</a:t>
            </a:r>
            <a:r>
              <a:rPr lang="en-US" altLang="zh-CN" b="1"/>
              <a:t>3</a:t>
            </a:r>
            <a:r>
              <a:rPr lang="zh-CN" altLang="zh-CN" b="1"/>
              <a:t>章  处理机调度与死锁</a:t>
            </a:r>
          </a:p>
        </p:txBody>
      </p:sp>
      <p:sp>
        <p:nvSpPr>
          <p:cNvPr id="11267" name="Rectangle 3"/>
          <p:cNvSpPr>
            <a:spLocks noGrp="1" noChangeArrowheads="1"/>
          </p:cNvSpPr>
          <p:nvPr>
            <p:ph type="body" idx="1"/>
          </p:nvPr>
        </p:nvSpPr>
        <p:spPr/>
        <p:txBody>
          <a:bodyPr/>
          <a:lstStyle/>
          <a:p>
            <a:r>
              <a:rPr lang="en-US" altLang="zh-CN"/>
              <a:t>3.1 </a:t>
            </a:r>
            <a:r>
              <a:rPr lang="zh-CN" altLang="zh-CN"/>
              <a:t>处理机调度的层次</a:t>
            </a:r>
            <a:endParaRPr lang="zh-CN" altLang="en-US"/>
          </a:p>
          <a:p>
            <a:r>
              <a:rPr lang="en-US" altLang="zh-CN"/>
              <a:t>3.2 </a:t>
            </a:r>
            <a:r>
              <a:rPr lang="zh-CN" altLang="zh-CN"/>
              <a:t>调度队列模型和调度准则</a:t>
            </a:r>
          </a:p>
          <a:p>
            <a:r>
              <a:rPr lang="en-US" altLang="zh-CN"/>
              <a:t>3.3 </a:t>
            </a:r>
            <a:r>
              <a:rPr lang="zh-CN" altLang="zh-CN"/>
              <a:t>调度算法</a:t>
            </a:r>
          </a:p>
          <a:p>
            <a:r>
              <a:rPr lang="en-US" altLang="zh-CN"/>
              <a:t>3.4 </a:t>
            </a:r>
            <a:r>
              <a:rPr lang="zh-CN" altLang="zh-CN"/>
              <a:t>实时调度</a:t>
            </a:r>
          </a:p>
          <a:p>
            <a:r>
              <a:rPr lang="en-US" altLang="zh-CN">
                <a:solidFill>
                  <a:srgbClr val="000099"/>
                </a:solidFill>
              </a:rPr>
              <a:t>3.5 </a:t>
            </a:r>
            <a:r>
              <a:rPr lang="zh-CN" altLang="zh-CN">
                <a:solidFill>
                  <a:srgbClr val="000099"/>
                </a:solidFill>
              </a:rPr>
              <a:t>产生死锁的原因和必要条件</a:t>
            </a:r>
          </a:p>
          <a:p>
            <a:r>
              <a:rPr lang="en-US" altLang="zh-CN"/>
              <a:t>3.6 </a:t>
            </a:r>
            <a:r>
              <a:rPr lang="zh-CN" altLang="zh-CN"/>
              <a:t>预防死锁的方法</a:t>
            </a:r>
          </a:p>
          <a:p>
            <a:r>
              <a:rPr lang="en-US" altLang="zh-CN"/>
              <a:t>3.7 </a:t>
            </a:r>
            <a:r>
              <a:rPr lang="zh-CN" altLang="zh-CN"/>
              <a:t>死锁的检测与解除</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b="1">
                <a:solidFill>
                  <a:schemeClr val="tx1"/>
                </a:solidFill>
              </a:rPr>
              <a:t>进程推进顺序不当导致死锁</a:t>
            </a:r>
            <a:r>
              <a:rPr lang="en-US" altLang="zh-CN" b="1">
                <a:solidFill>
                  <a:schemeClr val="tx1"/>
                </a:solidFill>
              </a:rPr>
              <a:t>(</a:t>
            </a:r>
            <a:r>
              <a:rPr lang="zh-CN" altLang="en-US" b="1">
                <a:solidFill>
                  <a:schemeClr val="tx1"/>
                </a:solidFill>
              </a:rPr>
              <a:t>续</a:t>
            </a:r>
            <a:r>
              <a:rPr lang="en-US" altLang="zh-CN" b="1">
                <a:solidFill>
                  <a:schemeClr val="tx1"/>
                </a:solidFill>
              </a:rPr>
              <a:t>)</a:t>
            </a:r>
          </a:p>
        </p:txBody>
      </p:sp>
      <p:sp>
        <p:nvSpPr>
          <p:cNvPr id="21507" name="Rectangle 3"/>
          <p:cNvSpPr>
            <a:spLocks noGrp="1" noChangeArrowheads="1"/>
          </p:cNvSpPr>
          <p:nvPr>
            <p:ph type="body" idx="1"/>
          </p:nvPr>
        </p:nvSpPr>
        <p:spPr>
          <a:xfrm>
            <a:off x="76200" y="1524000"/>
            <a:ext cx="8955088" cy="1371600"/>
          </a:xfrm>
        </p:spPr>
        <p:txBody>
          <a:bodyPr/>
          <a:lstStyle/>
          <a:p>
            <a:r>
              <a:rPr lang="zh-CN" altLang="en-US" sz="2800"/>
              <a:t>合法的推进路线：①</a:t>
            </a:r>
            <a:r>
              <a:rPr lang="zh-CN" altLang="en-US" sz="2800">
                <a:solidFill>
                  <a:schemeClr val="folHlink"/>
                </a:solidFill>
              </a:rPr>
              <a:t>②</a:t>
            </a:r>
            <a:r>
              <a:rPr lang="zh-CN" altLang="en-US" sz="2800">
                <a:solidFill>
                  <a:schemeClr val="accent1"/>
                </a:solidFill>
              </a:rPr>
              <a:t>③</a:t>
            </a:r>
            <a:r>
              <a:rPr lang="zh-CN" altLang="en-US" sz="2800"/>
              <a:t>     不合法的推进线路：</a:t>
            </a:r>
            <a:r>
              <a:rPr lang="zh-CN" altLang="en-US" sz="2800">
                <a:solidFill>
                  <a:schemeClr val="hlink"/>
                </a:solidFill>
              </a:rPr>
              <a:t>④</a:t>
            </a:r>
          </a:p>
        </p:txBody>
      </p:sp>
      <p:sp>
        <p:nvSpPr>
          <p:cNvPr id="21508" name="Rectangle 4"/>
          <p:cNvSpPr>
            <a:spLocks noChangeArrowheads="1"/>
          </p:cNvSpPr>
          <p:nvPr/>
        </p:nvSpPr>
        <p:spPr bwMode="auto">
          <a:xfrm>
            <a:off x="2813050" y="3933825"/>
            <a:ext cx="965200" cy="496888"/>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9" name="Line 5"/>
          <p:cNvSpPr>
            <a:spLocks noChangeShapeType="1"/>
          </p:cNvSpPr>
          <p:nvPr/>
        </p:nvSpPr>
        <p:spPr bwMode="auto">
          <a:xfrm flipH="1" flipV="1">
            <a:off x="1566863" y="2209800"/>
            <a:ext cx="0" cy="3303588"/>
          </a:xfrm>
          <a:prstGeom prst="line">
            <a:avLst/>
          </a:prstGeom>
          <a:noFill/>
          <a:ln w="2540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1510" name="Line 6"/>
          <p:cNvSpPr>
            <a:spLocks noChangeShapeType="1"/>
          </p:cNvSpPr>
          <p:nvPr/>
        </p:nvSpPr>
        <p:spPr bwMode="auto">
          <a:xfrm>
            <a:off x="1392238" y="5260975"/>
            <a:ext cx="6608762" cy="0"/>
          </a:xfrm>
          <a:prstGeom prst="line">
            <a:avLst/>
          </a:prstGeom>
          <a:noFill/>
          <a:ln w="2540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1511" name="Text Box 7"/>
          <p:cNvSpPr txBox="1">
            <a:spLocks noChangeArrowheads="1"/>
          </p:cNvSpPr>
          <p:nvPr/>
        </p:nvSpPr>
        <p:spPr bwMode="auto">
          <a:xfrm>
            <a:off x="228600" y="2782888"/>
            <a:ext cx="1376363"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b="1">
                <a:latin typeface="Times New Roman" panose="02020603050405020304" pitchFamily="18" charset="0"/>
              </a:rPr>
              <a:t>P2</a:t>
            </a:r>
            <a:r>
              <a:rPr lang="zh-CN" altLang="zh-CN" sz="2000" b="1">
                <a:latin typeface="Times New Roman" panose="02020603050405020304" pitchFamily="18" charset="0"/>
              </a:rPr>
              <a:t>释放</a:t>
            </a:r>
            <a:r>
              <a:rPr lang="en-US" altLang="zh-CN" sz="2000" b="1">
                <a:latin typeface="Times New Roman" panose="02020603050405020304" pitchFamily="18" charset="0"/>
              </a:rPr>
              <a:t>A</a:t>
            </a:r>
          </a:p>
          <a:p>
            <a:pPr algn="just" eaLnBrk="0" hangingPunct="0"/>
            <a:endParaRPr lang="en-US" altLang="zh-CN" sz="900" b="1">
              <a:latin typeface="Times New Roman" panose="02020603050405020304" pitchFamily="18" charset="0"/>
            </a:endParaRPr>
          </a:p>
          <a:p>
            <a:pPr algn="just" eaLnBrk="0" hangingPunct="0"/>
            <a:r>
              <a:rPr lang="en-US" altLang="zh-CN" sz="2000" b="1">
                <a:latin typeface="Times New Roman" panose="02020603050405020304" pitchFamily="18" charset="0"/>
              </a:rPr>
              <a:t>P2</a:t>
            </a:r>
            <a:r>
              <a:rPr lang="zh-CN" altLang="zh-CN" sz="2000" b="1">
                <a:latin typeface="Times New Roman" panose="02020603050405020304" pitchFamily="18" charset="0"/>
              </a:rPr>
              <a:t>释放</a:t>
            </a:r>
            <a:r>
              <a:rPr lang="en-US" altLang="zh-CN" sz="2000" b="1">
                <a:latin typeface="Times New Roman" panose="02020603050405020304" pitchFamily="18" charset="0"/>
              </a:rPr>
              <a:t>B</a:t>
            </a:r>
          </a:p>
          <a:p>
            <a:pPr algn="just" eaLnBrk="0" hangingPunct="0"/>
            <a:endParaRPr lang="en-US" altLang="zh-CN" sz="1800" b="1">
              <a:latin typeface="Times New Roman" panose="02020603050405020304" pitchFamily="18" charset="0"/>
            </a:endParaRPr>
          </a:p>
          <a:p>
            <a:pPr algn="just" eaLnBrk="0" hangingPunct="0"/>
            <a:r>
              <a:rPr lang="en-US" altLang="zh-CN" sz="2000" b="1">
                <a:latin typeface="Times New Roman" panose="02020603050405020304" pitchFamily="18" charset="0"/>
              </a:rPr>
              <a:t>P2</a:t>
            </a:r>
            <a:r>
              <a:rPr lang="zh-CN" altLang="zh-CN" sz="2000" b="1">
                <a:latin typeface="Times New Roman" panose="02020603050405020304" pitchFamily="18" charset="0"/>
              </a:rPr>
              <a:t>申请</a:t>
            </a:r>
            <a:r>
              <a:rPr lang="en-US" altLang="zh-CN" sz="2000" b="1">
                <a:latin typeface="Times New Roman" panose="02020603050405020304" pitchFamily="18" charset="0"/>
              </a:rPr>
              <a:t>A</a:t>
            </a:r>
          </a:p>
          <a:p>
            <a:pPr algn="just" eaLnBrk="0" hangingPunct="0"/>
            <a:endParaRPr lang="en-US" altLang="zh-CN" sz="800" b="1">
              <a:latin typeface="Times New Roman" panose="02020603050405020304" pitchFamily="18" charset="0"/>
            </a:endParaRPr>
          </a:p>
          <a:p>
            <a:pPr algn="just" eaLnBrk="0" hangingPunct="0"/>
            <a:r>
              <a:rPr lang="en-US" altLang="zh-CN" sz="2000" b="1">
                <a:latin typeface="Times New Roman" panose="02020603050405020304" pitchFamily="18" charset="0"/>
              </a:rPr>
              <a:t>P2</a:t>
            </a:r>
            <a:r>
              <a:rPr lang="zh-CN" altLang="zh-CN" sz="2000" b="1">
                <a:latin typeface="Times New Roman" panose="02020603050405020304" pitchFamily="18" charset="0"/>
              </a:rPr>
              <a:t>申请</a:t>
            </a:r>
            <a:r>
              <a:rPr lang="en-US" altLang="zh-CN" sz="2000" b="1">
                <a:latin typeface="Times New Roman" panose="02020603050405020304" pitchFamily="18" charset="0"/>
              </a:rPr>
              <a:t>B</a:t>
            </a:r>
          </a:p>
        </p:txBody>
      </p:sp>
      <p:sp>
        <p:nvSpPr>
          <p:cNvPr id="21512" name="Text Box 8"/>
          <p:cNvSpPr txBox="1">
            <a:spLocks noChangeArrowheads="1"/>
          </p:cNvSpPr>
          <p:nvPr/>
        </p:nvSpPr>
        <p:spPr bwMode="auto">
          <a:xfrm>
            <a:off x="2106613" y="5384800"/>
            <a:ext cx="477043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latin typeface="Times New Roman" panose="02020603050405020304" pitchFamily="18" charset="0"/>
              </a:rPr>
              <a:t>P1</a:t>
            </a:r>
            <a:r>
              <a:rPr lang="zh-CN" altLang="zh-CN" sz="2000" b="1">
                <a:latin typeface="Times New Roman" panose="02020603050405020304" pitchFamily="18" charset="0"/>
              </a:rPr>
              <a:t>申请</a:t>
            </a:r>
            <a:r>
              <a:rPr lang="en-US" altLang="zh-CN" sz="2000" b="1">
                <a:latin typeface="Times New Roman" panose="02020603050405020304" pitchFamily="18" charset="0"/>
              </a:rPr>
              <a:t>A   P1</a:t>
            </a:r>
            <a:r>
              <a:rPr lang="zh-CN" altLang="zh-CN" sz="2000" b="1">
                <a:latin typeface="Times New Roman" panose="02020603050405020304" pitchFamily="18" charset="0"/>
              </a:rPr>
              <a:t>申请</a:t>
            </a:r>
            <a:r>
              <a:rPr lang="en-US" altLang="zh-CN" sz="2000" b="1">
                <a:latin typeface="Times New Roman" panose="02020603050405020304" pitchFamily="18" charset="0"/>
              </a:rPr>
              <a:t>B   P1</a:t>
            </a:r>
            <a:r>
              <a:rPr lang="zh-CN" altLang="zh-CN" sz="2000" b="1">
                <a:latin typeface="Times New Roman" panose="02020603050405020304" pitchFamily="18" charset="0"/>
              </a:rPr>
              <a:t>释放</a:t>
            </a:r>
            <a:r>
              <a:rPr lang="en-US" altLang="zh-CN" sz="2000" b="1">
                <a:latin typeface="Times New Roman" panose="02020603050405020304" pitchFamily="18" charset="0"/>
              </a:rPr>
              <a:t>A   P1</a:t>
            </a:r>
            <a:r>
              <a:rPr lang="zh-CN" altLang="zh-CN" sz="2000" b="1">
                <a:latin typeface="Times New Roman" panose="02020603050405020304" pitchFamily="18" charset="0"/>
              </a:rPr>
              <a:t>释放</a:t>
            </a:r>
            <a:r>
              <a:rPr lang="en-US" altLang="zh-CN" sz="2000" b="1">
                <a:latin typeface="Times New Roman" panose="02020603050405020304" pitchFamily="18" charset="0"/>
              </a:rPr>
              <a:t>B</a:t>
            </a:r>
          </a:p>
        </p:txBody>
      </p:sp>
      <p:sp>
        <p:nvSpPr>
          <p:cNvPr id="21513" name="Line 9"/>
          <p:cNvSpPr>
            <a:spLocks noChangeShapeType="1"/>
          </p:cNvSpPr>
          <p:nvPr/>
        </p:nvSpPr>
        <p:spPr bwMode="auto">
          <a:xfrm flipV="1">
            <a:off x="2794000" y="3240088"/>
            <a:ext cx="0" cy="2020887"/>
          </a:xfrm>
          <a:prstGeom prst="line">
            <a:avLst/>
          </a:prstGeom>
          <a:noFill/>
          <a:ln w="254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4" name="Line 10"/>
          <p:cNvSpPr>
            <a:spLocks noChangeShapeType="1"/>
          </p:cNvSpPr>
          <p:nvPr/>
        </p:nvSpPr>
        <p:spPr bwMode="auto">
          <a:xfrm flipV="1">
            <a:off x="4797425" y="5133975"/>
            <a:ext cx="0" cy="127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5" name="Line 11"/>
          <p:cNvSpPr>
            <a:spLocks noChangeShapeType="1"/>
          </p:cNvSpPr>
          <p:nvPr/>
        </p:nvSpPr>
        <p:spPr bwMode="auto">
          <a:xfrm flipV="1">
            <a:off x="5797550" y="5133975"/>
            <a:ext cx="0" cy="127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6" name="Line 12"/>
          <p:cNvSpPr>
            <a:spLocks noChangeShapeType="1"/>
          </p:cNvSpPr>
          <p:nvPr/>
        </p:nvSpPr>
        <p:spPr bwMode="auto">
          <a:xfrm flipV="1">
            <a:off x="3795713" y="3240088"/>
            <a:ext cx="0" cy="2020887"/>
          </a:xfrm>
          <a:prstGeom prst="line">
            <a:avLst/>
          </a:prstGeom>
          <a:noFill/>
          <a:ln w="254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7" name="Line 13"/>
          <p:cNvSpPr>
            <a:spLocks noChangeShapeType="1"/>
          </p:cNvSpPr>
          <p:nvPr/>
        </p:nvSpPr>
        <p:spPr bwMode="auto">
          <a:xfrm>
            <a:off x="1592263" y="4440238"/>
            <a:ext cx="2403475" cy="0"/>
          </a:xfrm>
          <a:prstGeom prst="line">
            <a:avLst/>
          </a:prstGeom>
          <a:noFill/>
          <a:ln w="254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8" name="Line 14"/>
          <p:cNvSpPr>
            <a:spLocks noChangeShapeType="1"/>
          </p:cNvSpPr>
          <p:nvPr/>
        </p:nvSpPr>
        <p:spPr bwMode="auto">
          <a:xfrm>
            <a:off x="1549400" y="3436938"/>
            <a:ext cx="20002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9" name="Line 15"/>
          <p:cNvSpPr>
            <a:spLocks noChangeShapeType="1"/>
          </p:cNvSpPr>
          <p:nvPr/>
        </p:nvSpPr>
        <p:spPr bwMode="auto">
          <a:xfrm>
            <a:off x="1549400" y="2919413"/>
            <a:ext cx="20002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0" name="Line 16"/>
          <p:cNvSpPr>
            <a:spLocks noChangeShapeType="1"/>
          </p:cNvSpPr>
          <p:nvPr/>
        </p:nvSpPr>
        <p:spPr bwMode="auto">
          <a:xfrm>
            <a:off x="1592263" y="3929063"/>
            <a:ext cx="3003550" cy="0"/>
          </a:xfrm>
          <a:prstGeom prst="line">
            <a:avLst/>
          </a:prstGeom>
          <a:noFill/>
          <a:ln w="254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1" name="Line 17"/>
          <p:cNvSpPr>
            <a:spLocks noChangeShapeType="1"/>
          </p:cNvSpPr>
          <p:nvPr/>
        </p:nvSpPr>
        <p:spPr bwMode="auto">
          <a:xfrm flipV="1">
            <a:off x="2593975" y="5008563"/>
            <a:ext cx="0" cy="2524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2" name="Line 18"/>
          <p:cNvSpPr>
            <a:spLocks noChangeShapeType="1"/>
          </p:cNvSpPr>
          <p:nvPr/>
        </p:nvSpPr>
        <p:spPr bwMode="auto">
          <a:xfrm>
            <a:off x="2593975" y="5008563"/>
            <a:ext cx="420528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3" name="Line 19"/>
          <p:cNvSpPr>
            <a:spLocks noChangeShapeType="1"/>
          </p:cNvSpPr>
          <p:nvPr/>
        </p:nvSpPr>
        <p:spPr bwMode="auto">
          <a:xfrm flipH="1">
            <a:off x="6799263" y="2540000"/>
            <a:ext cx="0" cy="24685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4" name="Text Box 20"/>
          <p:cNvSpPr txBox="1">
            <a:spLocks noChangeArrowheads="1"/>
          </p:cNvSpPr>
          <p:nvPr/>
        </p:nvSpPr>
        <p:spPr bwMode="auto">
          <a:xfrm>
            <a:off x="6900863" y="2606675"/>
            <a:ext cx="500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sz="2000">
                <a:latin typeface="Times New Roman" panose="02020603050405020304" pitchFamily="18" charset="0"/>
              </a:rPr>
              <a:t>①</a:t>
            </a:r>
          </a:p>
        </p:txBody>
      </p:sp>
      <p:sp>
        <p:nvSpPr>
          <p:cNvPr id="21525" name="Line 21"/>
          <p:cNvSpPr>
            <a:spLocks noChangeShapeType="1"/>
          </p:cNvSpPr>
          <p:nvPr/>
        </p:nvSpPr>
        <p:spPr bwMode="auto">
          <a:xfrm flipH="1" flipV="1">
            <a:off x="1978025" y="2447925"/>
            <a:ext cx="0" cy="2813050"/>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6" name="Line 22"/>
          <p:cNvSpPr>
            <a:spLocks noChangeShapeType="1"/>
          </p:cNvSpPr>
          <p:nvPr/>
        </p:nvSpPr>
        <p:spPr bwMode="auto">
          <a:xfrm>
            <a:off x="1993900" y="2460625"/>
            <a:ext cx="4005263" cy="0"/>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7" name="Text Box 23"/>
          <p:cNvSpPr txBox="1">
            <a:spLocks noChangeArrowheads="1"/>
          </p:cNvSpPr>
          <p:nvPr/>
        </p:nvSpPr>
        <p:spPr bwMode="auto">
          <a:xfrm>
            <a:off x="4394200" y="2555875"/>
            <a:ext cx="512763"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sz="2000">
                <a:solidFill>
                  <a:schemeClr val="folHlink"/>
                </a:solidFill>
                <a:latin typeface="Times New Roman" panose="02020603050405020304" pitchFamily="18" charset="0"/>
              </a:rPr>
              <a:t>②</a:t>
            </a:r>
          </a:p>
        </p:txBody>
      </p:sp>
      <p:sp>
        <p:nvSpPr>
          <p:cNvPr id="21528" name="Line 24"/>
          <p:cNvSpPr>
            <a:spLocks noChangeShapeType="1"/>
          </p:cNvSpPr>
          <p:nvPr/>
        </p:nvSpPr>
        <p:spPr bwMode="auto">
          <a:xfrm>
            <a:off x="2393950" y="4694238"/>
            <a:ext cx="0" cy="57467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9" name="Line 25"/>
          <p:cNvSpPr>
            <a:spLocks noChangeShapeType="1"/>
          </p:cNvSpPr>
          <p:nvPr/>
        </p:nvSpPr>
        <p:spPr bwMode="auto">
          <a:xfrm>
            <a:off x="2393950" y="4694238"/>
            <a:ext cx="1801813"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0" name="Line 26"/>
          <p:cNvSpPr>
            <a:spLocks noChangeShapeType="1"/>
          </p:cNvSpPr>
          <p:nvPr/>
        </p:nvSpPr>
        <p:spPr bwMode="auto">
          <a:xfrm flipV="1">
            <a:off x="4195763" y="4427538"/>
            <a:ext cx="0" cy="279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1" name="Line 27"/>
          <p:cNvSpPr>
            <a:spLocks noChangeShapeType="1"/>
          </p:cNvSpPr>
          <p:nvPr/>
        </p:nvSpPr>
        <p:spPr bwMode="auto">
          <a:xfrm>
            <a:off x="4195763" y="4427538"/>
            <a:ext cx="2003425"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2" name="Line 28"/>
          <p:cNvSpPr>
            <a:spLocks noChangeShapeType="1"/>
          </p:cNvSpPr>
          <p:nvPr/>
        </p:nvSpPr>
        <p:spPr bwMode="auto">
          <a:xfrm flipV="1">
            <a:off x="6169025" y="2570163"/>
            <a:ext cx="0" cy="185737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3" name="Text Box 29"/>
          <p:cNvSpPr txBox="1">
            <a:spLocks noChangeArrowheads="1"/>
          </p:cNvSpPr>
          <p:nvPr/>
        </p:nvSpPr>
        <p:spPr bwMode="auto">
          <a:xfrm>
            <a:off x="6286500" y="3067050"/>
            <a:ext cx="49847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sz="2000">
                <a:solidFill>
                  <a:schemeClr val="accent1"/>
                </a:solidFill>
                <a:latin typeface="Times New Roman" panose="02020603050405020304" pitchFamily="18" charset="0"/>
              </a:rPr>
              <a:t>③</a:t>
            </a:r>
          </a:p>
        </p:txBody>
      </p:sp>
      <p:sp>
        <p:nvSpPr>
          <p:cNvPr id="21534" name="Line 30"/>
          <p:cNvSpPr>
            <a:spLocks noChangeShapeType="1"/>
          </p:cNvSpPr>
          <p:nvPr/>
        </p:nvSpPr>
        <p:spPr bwMode="auto">
          <a:xfrm flipV="1">
            <a:off x="2193925" y="4229100"/>
            <a:ext cx="0" cy="103187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5" name="Line 31"/>
          <p:cNvSpPr>
            <a:spLocks noChangeShapeType="1"/>
          </p:cNvSpPr>
          <p:nvPr/>
        </p:nvSpPr>
        <p:spPr bwMode="auto">
          <a:xfrm>
            <a:off x="2193925" y="4240213"/>
            <a:ext cx="1000125"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6" name="Text Box 32"/>
          <p:cNvSpPr txBox="1">
            <a:spLocks noChangeArrowheads="1"/>
          </p:cNvSpPr>
          <p:nvPr/>
        </p:nvSpPr>
        <p:spPr bwMode="auto">
          <a:xfrm>
            <a:off x="3168650" y="3881438"/>
            <a:ext cx="455613"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sz="2000">
                <a:solidFill>
                  <a:schemeClr val="hlink"/>
                </a:solidFill>
                <a:latin typeface="Times New Roman" panose="02020603050405020304" pitchFamily="18" charset="0"/>
              </a:rPr>
              <a:t>④</a:t>
            </a:r>
          </a:p>
        </p:txBody>
      </p:sp>
      <p:sp>
        <p:nvSpPr>
          <p:cNvPr id="21537" name="Oval 33"/>
          <p:cNvSpPr>
            <a:spLocks noChangeArrowheads="1"/>
          </p:cNvSpPr>
          <p:nvPr/>
        </p:nvSpPr>
        <p:spPr bwMode="auto">
          <a:xfrm>
            <a:off x="3741738" y="3873500"/>
            <a:ext cx="111125" cy="11112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barn(outHorizontal)">
                                      <p:cBhvr>
                                        <p:cTn id="7" dur="500"/>
                                        <p:tgtEl>
                                          <p:spTgt spid="21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21537"/>
                                        </p:tgtEl>
                                        <p:attrNameLst>
                                          <p:attrName>style.visibility</p:attrName>
                                        </p:attrNameLst>
                                      </p:cBhvr>
                                      <p:to>
                                        <p:strVal val="visible"/>
                                      </p:to>
                                    </p:set>
                                    <p:animEffect transition="in" filter="barn(outHorizontal)">
                                      <p:cBhvr>
                                        <p:cTn id="12" dur="500"/>
                                        <p:tgtEl>
                                          <p:spTgt spid="21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b="1"/>
              <a:t>3.5.2 </a:t>
            </a:r>
            <a:r>
              <a:rPr lang="zh-CN" altLang="zh-CN" b="1"/>
              <a:t>产生死锁的必要条件</a:t>
            </a:r>
          </a:p>
        </p:txBody>
      </p:sp>
      <p:sp>
        <p:nvSpPr>
          <p:cNvPr id="22531" name="Rectangle 3"/>
          <p:cNvSpPr>
            <a:spLocks noGrp="1" noChangeArrowheads="1"/>
          </p:cNvSpPr>
          <p:nvPr>
            <p:ph type="body" idx="1"/>
          </p:nvPr>
        </p:nvSpPr>
        <p:spPr>
          <a:xfrm>
            <a:off x="381000" y="1524000"/>
            <a:ext cx="8574088" cy="4267200"/>
          </a:xfrm>
        </p:spPr>
        <p:txBody>
          <a:bodyPr/>
          <a:lstStyle/>
          <a:p>
            <a:r>
              <a:rPr lang="zh-CN" altLang="en-US" sz="2800" b="1"/>
              <a:t>互斥条件</a:t>
            </a:r>
            <a:r>
              <a:rPr lang="zh-CN" altLang="en-US" sz="2800"/>
              <a:t>：在一段时间内某资源仅为一个进程所占有。</a:t>
            </a:r>
          </a:p>
          <a:p>
            <a:r>
              <a:rPr lang="zh-CN" altLang="en-US" sz="2800" b="1"/>
              <a:t>请求和保持条件</a:t>
            </a:r>
            <a:r>
              <a:rPr lang="zh-CN" altLang="en-US" sz="2800"/>
              <a:t>：当进程因请求资源被阻塞时，已分配资源保持不放。</a:t>
            </a:r>
          </a:p>
          <a:p>
            <a:r>
              <a:rPr lang="zh-CN" altLang="en-US" sz="2800" b="1"/>
              <a:t>不可剥夺条件</a:t>
            </a:r>
            <a:r>
              <a:rPr lang="zh-CN" altLang="en-US" sz="2800"/>
              <a:t>：进程所获得的资源在未使用完毕之前，不能被其他进程强行夺走。</a:t>
            </a:r>
          </a:p>
          <a:p>
            <a:r>
              <a:rPr lang="zh-CN" altLang="en-US" sz="2800" b="1"/>
              <a:t>环路等待条件</a:t>
            </a:r>
            <a:r>
              <a:rPr lang="zh-CN" altLang="en-US" sz="2800"/>
              <a:t>：存在一个循环等待链，其中，每一个进程分别等待它前一个进程所持有的资源，造成永远等待。</a:t>
            </a:r>
          </a:p>
        </p:txBody>
      </p:sp>
      <p:sp>
        <p:nvSpPr>
          <p:cNvPr id="22532" name="Rectangle 4"/>
          <p:cNvSpPr>
            <a:spLocks noChangeArrowheads="1"/>
          </p:cNvSpPr>
          <p:nvPr/>
        </p:nvSpPr>
        <p:spPr bwMode="auto">
          <a:xfrm>
            <a:off x="228600" y="5867400"/>
            <a:ext cx="8177213" cy="5191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55000"/>
              <a:buFont typeface="Wingdings" panose="05000000000000000000" pitchFamily="2" charset="2"/>
              <a:buChar char="p"/>
            </a:pPr>
            <a:r>
              <a:rPr lang="zh-CN" altLang="zh-CN">
                <a:solidFill>
                  <a:schemeClr val="accent2"/>
                </a:solidFill>
              </a:rPr>
              <a:t>只要能破坏这四个必要条件之一，死锁就可防止。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checkerboard(across)">
                                      <p:cBhvr>
                                        <p:cTn id="7"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b="1"/>
              <a:t>注意－关于死锁的一些结论</a:t>
            </a:r>
          </a:p>
        </p:txBody>
      </p:sp>
      <p:sp>
        <p:nvSpPr>
          <p:cNvPr id="23555" name="Rectangle 3"/>
          <p:cNvSpPr>
            <a:spLocks noGrp="1" noChangeArrowheads="1"/>
          </p:cNvSpPr>
          <p:nvPr>
            <p:ph type="body" idx="1"/>
          </p:nvPr>
        </p:nvSpPr>
        <p:spPr>
          <a:xfrm>
            <a:off x="468313" y="1484313"/>
            <a:ext cx="8229600" cy="3290887"/>
          </a:xfrm>
        </p:spPr>
        <p:txBody>
          <a:bodyPr/>
          <a:lstStyle/>
          <a:p>
            <a:r>
              <a:rPr lang="zh-CN" altLang="zh-CN"/>
              <a:t>死锁是因资源竞争造成的僵局</a:t>
            </a:r>
          </a:p>
          <a:p>
            <a:r>
              <a:rPr lang="zh-CN" altLang="zh-CN"/>
              <a:t>死锁与部分进程及资源相关</a:t>
            </a:r>
          </a:p>
          <a:p>
            <a:pPr lvl="1"/>
            <a:r>
              <a:rPr lang="zh-CN" altLang="zh-CN"/>
              <a:t>参与死锁的进程至少有两个</a:t>
            </a:r>
          </a:p>
          <a:p>
            <a:pPr lvl="1"/>
            <a:r>
              <a:rPr lang="zh-CN" altLang="zh-CN"/>
              <a:t>参与死锁的进程至少有两个已经占有资源</a:t>
            </a:r>
          </a:p>
          <a:p>
            <a:pPr lvl="1"/>
            <a:r>
              <a:rPr lang="zh-CN" altLang="zh-CN"/>
              <a:t>参与死锁的所有进程都在等待资源</a:t>
            </a:r>
          </a:p>
          <a:p>
            <a:pPr lvl="1"/>
            <a:r>
              <a:rPr lang="zh-CN" altLang="zh-CN"/>
              <a:t>参与死锁的进程是当前系统中所有进程的子集</a:t>
            </a:r>
          </a:p>
          <a:p>
            <a:endParaRPr lang="zh-CN" altLang="zh-CN"/>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b="1"/>
              <a:t>3.5.3 </a:t>
            </a:r>
            <a:r>
              <a:rPr lang="zh-CN" altLang="zh-CN" b="1"/>
              <a:t>处理死锁的基本方法</a:t>
            </a:r>
          </a:p>
        </p:txBody>
      </p:sp>
      <p:sp>
        <p:nvSpPr>
          <p:cNvPr id="24579" name="Rectangle 3"/>
          <p:cNvSpPr>
            <a:spLocks noGrp="1" noChangeArrowheads="1"/>
          </p:cNvSpPr>
          <p:nvPr>
            <p:ph type="body" idx="1"/>
          </p:nvPr>
        </p:nvSpPr>
        <p:spPr>
          <a:xfrm>
            <a:off x="304800" y="1447800"/>
            <a:ext cx="8650288" cy="4114800"/>
          </a:xfrm>
        </p:spPr>
        <p:txBody>
          <a:bodyPr/>
          <a:lstStyle/>
          <a:p>
            <a:r>
              <a:rPr lang="zh-CN" altLang="zh-CN"/>
              <a:t>不考虑此问题（鸵鸟政策）</a:t>
            </a:r>
          </a:p>
          <a:p>
            <a:r>
              <a:rPr lang="zh-CN" altLang="zh-CN"/>
              <a:t>用于处理死锁的方法主要有：</a:t>
            </a:r>
          </a:p>
          <a:p>
            <a:pPr lvl="1"/>
            <a:r>
              <a:rPr lang="zh-CN" altLang="zh-CN"/>
              <a:t>预防死锁：设置某些限制条件，通过破坏死锁产生的四个必要条件之一来预防死锁。</a:t>
            </a:r>
          </a:p>
          <a:p>
            <a:pPr lvl="1"/>
            <a:r>
              <a:rPr lang="zh-CN" altLang="zh-CN"/>
              <a:t>避免死锁：在资源的动态分配过程中，用某种方法来防止系统进入不安全状态。</a:t>
            </a:r>
          </a:p>
          <a:p>
            <a:pPr lvl="1"/>
            <a:r>
              <a:rPr lang="zh-CN" altLang="zh-CN"/>
              <a:t>检测死锁及解除：系统定期检测是否出现死锁，若出现则解除死锁。</a:t>
            </a:r>
          </a:p>
        </p:txBody>
      </p:sp>
      <p:sp>
        <p:nvSpPr>
          <p:cNvPr id="24580" name="AutoShape 4"/>
          <p:cNvSpPr>
            <a:spLocks/>
          </p:cNvSpPr>
          <p:nvPr/>
        </p:nvSpPr>
        <p:spPr bwMode="auto">
          <a:xfrm>
            <a:off x="533400" y="2895600"/>
            <a:ext cx="228600" cy="990600"/>
          </a:xfrm>
          <a:prstGeom prst="leftBrace">
            <a:avLst>
              <a:gd name="adj1" fmla="val 36111"/>
              <a:gd name="adj2" fmla="val 50000"/>
            </a:avLst>
          </a:pr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1" name="Text Box 5"/>
          <p:cNvSpPr txBox="1">
            <a:spLocks noChangeArrowheads="1"/>
          </p:cNvSpPr>
          <p:nvPr/>
        </p:nvSpPr>
        <p:spPr bwMode="auto">
          <a:xfrm>
            <a:off x="990600" y="5562600"/>
            <a:ext cx="35052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sz="2400">
                <a:solidFill>
                  <a:schemeClr val="accent2"/>
                </a:solidFill>
                <a:latin typeface="Times New Roman" panose="02020603050405020304" pitchFamily="18" charset="0"/>
              </a:rPr>
              <a:t> 不让死锁发生</a:t>
            </a:r>
          </a:p>
        </p:txBody>
      </p:sp>
      <p:cxnSp>
        <p:nvCxnSpPr>
          <p:cNvPr id="24582" name="AutoShape 6"/>
          <p:cNvCxnSpPr>
            <a:cxnSpLocks noChangeShapeType="1"/>
            <a:stCxn id="24580" idx="1"/>
            <a:endCxn id="24581" idx="1"/>
          </p:cNvCxnSpPr>
          <p:nvPr/>
        </p:nvCxnSpPr>
        <p:spPr bwMode="auto">
          <a:xfrm rot="10800000" flipH="1" flipV="1">
            <a:off x="533400" y="3390900"/>
            <a:ext cx="457200" cy="2414588"/>
          </a:xfrm>
          <a:prstGeom prst="curvedConnector3">
            <a:avLst>
              <a:gd name="adj1" fmla="val -50000"/>
            </a:avLst>
          </a:prstGeom>
          <a:noFill/>
          <a:ln w="9525">
            <a:solidFill>
              <a:schemeClr val="hlink"/>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583" name="Text Box 7"/>
          <p:cNvSpPr txBox="1">
            <a:spLocks noChangeArrowheads="1"/>
          </p:cNvSpPr>
          <p:nvPr/>
        </p:nvSpPr>
        <p:spPr bwMode="auto">
          <a:xfrm>
            <a:off x="990600" y="6069013"/>
            <a:ext cx="3505200" cy="484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zh-CN" sz="2400">
                <a:solidFill>
                  <a:srgbClr val="008000"/>
                </a:solidFill>
                <a:latin typeface="Times New Roman" panose="02020603050405020304" pitchFamily="18" charset="0"/>
              </a:rPr>
              <a:t> 让死锁发生</a:t>
            </a:r>
          </a:p>
        </p:txBody>
      </p:sp>
      <p:sp>
        <p:nvSpPr>
          <p:cNvPr id="24584" name="Arc 8"/>
          <p:cNvSpPr>
            <a:spLocks/>
          </p:cNvSpPr>
          <p:nvPr/>
        </p:nvSpPr>
        <p:spPr bwMode="auto">
          <a:xfrm flipH="1">
            <a:off x="457200" y="4876800"/>
            <a:ext cx="609600" cy="1295400"/>
          </a:xfrm>
          <a:custGeom>
            <a:avLst/>
            <a:gdLst>
              <a:gd name="G0" fmla="+- 0 0 0"/>
              <a:gd name="G1" fmla="+- 18876 0 0"/>
              <a:gd name="G2" fmla="+- 21600 0 0"/>
              <a:gd name="T0" fmla="*/ 10500 w 21600"/>
              <a:gd name="T1" fmla="*/ 0 h 40347"/>
              <a:gd name="T2" fmla="*/ 2360 w 21600"/>
              <a:gd name="T3" fmla="*/ 40347 h 40347"/>
              <a:gd name="T4" fmla="*/ 0 w 21600"/>
              <a:gd name="T5" fmla="*/ 18876 h 40347"/>
            </a:gdLst>
            <a:ahLst/>
            <a:cxnLst>
              <a:cxn ang="0">
                <a:pos x="T0" y="T1"/>
              </a:cxn>
              <a:cxn ang="0">
                <a:pos x="T2" y="T3"/>
              </a:cxn>
              <a:cxn ang="0">
                <a:pos x="T4" y="T5"/>
              </a:cxn>
            </a:cxnLst>
            <a:rect l="0" t="0" r="r" b="b"/>
            <a:pathLst>
              <a:path w="21600" h="40347" fill="none" extrusionOk="0">
                <a:moveTo>
                  <a:pt x="10500" y="-1"/>
                </a:moveTo>
                <a:cubicBezTo>
                  <a:pt x="17351" y="3811"/>
                  <a:pt x="21600" y="11035"/>
                  <a:pt x="21600" y="18876"/>
                </a:cubicBezTo>
                <a:cubicBezTo>
                  <a:pt x="21600" y="29892"/>
                  <a:pt x="13310" y="39143"/>
                  <a:pt x="2359" y="40346"/>
                </a:cubicBezTo>
              </a:path>
              <a:path w="21600" h="40347" stroke="0" extrusionOk="0">
                <a:moveTo>
                  <a:pt x="10500" y="-1"/>
                </a:moveTo>
                <a:cubicBezTo>
                  <a:pt x="17351" y="3811"/>
                  <a:pt x="21600" y="11035"/>
                  <a:pt x="21600" y="18876"/>
                </a:cubicBezTo>
                <a:cubicBezTo>
                  <a:pt x="21600" y="29892"/>
                  <a:pt x="13310" y="39143"/>
                  <a:pt x="2359" y="40346"/>
                </a:cubicBezTo>
                <a:lnTo>
                  <a:pt x="0" y="18876"/>
                </a:lnTo>
                <a:close/>
              </a:path>
            </a:pathLst>
          </a:custGeom>
          <a:noFill/>
          <a:ln w="9525">
            <a:solidFill>
              <a:srgbClr val="008000"/>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hlink"/>
              </a:buClr>
              <a:buSzPct val="55000"/>
              <a:buFont typeface="Wingdings" panose="05000000000000000000" pitchFamily="2" charset="2"/>
              <a:buChar char="p"/>
            </a:pPr>
            <a:endParaRPr lang="zh-CN" altLang="zh-CN">
              <a:solidFill>
                <a:srgbClr val="99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0-#ppt_w/2"/>
                                          </p:val>
                                        </p:tav>
                                        <p:tav tm="100000">
                                          <p:val>
                                            <p:strVal val="#ppt_x"/>
                                          </p:val>
                                        </p:tav>
                                      </p:tavLst>
                                    </p:anim>
                                    <p:anim calcmode="lin" valueType="num">
                                      <p:cBhvr additive="base">
                                        <p:cTn id="8" dur="500" fill="hold"/>
                                        <p:tgtEl>
                                          <p:spTgt spid="2458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24582"/>
                                        </p:tgtEl>
                                        <p:attrNameLst>
                                          <p:attrName>style.visibility</p:attrName>
                                        </p:attrNameLst>
                                      </p:cBhvr>
                                      <p:to>
                                        <p:strVal val="visible"/>
                                      </p:to>
                                    </p:set>
                                    <p:animEffect transition="in" filter="wipe(up)">
                                      <p:cBhvr>
                                        <p:cTn id="12" dur="500"/>
                                        <p:tgtEl>
                                          <p:spTgt spid="24582"/>
                                        </p:tgtEl>
                                      </p:cBhvr>
                                    </p:animEffect>
                                  </p:childTnLst>
                                </p:cTn>
                              </p:par>
                            </p:childTnLst>
                          </p:cTn>
                        </p:par>
                        <p:par>
                          <p:cTn id="13" fill="hold" nodeType="afterGroup">
                            <p:stCondLst>
                              <p:cond delay="1000"/>
                            </p:stCondLst>
                            <p:childTnLst>
                              <p:par>
                                <p:cTn id="14" presetID="16" presetClass="entr" presetSubtype="42" fill="hold" grpId="0" nodeType="afterEffect">
                                  <p:stCondLst>
                                    <p:cond delay="0"/>
                                  </p:stCondLst>
                                  <p:childTnLst>
                                    <p:set>
                                      <p:cBhvr>
                                        <p:cTn id="15" dur="1" fill="hold">
                                          <p:stCondLst>
                                            <p:cond delay="0"/>
                                          </p:stCondLst>
                                        </p:cTn>
                                        <p:tgtEl>
                                          <p:spTgt spid="24581"/>
                                        </p:tgtEl>
                                        <p:attrNameLst>
                                          <p:attrName>style.visibility</p:attrName>
                                        </p:attrNameLst>
                                      </p:cBhvr>
                                      <p:to>
                                        <p:strVal val="visible"/>
                                      </p:to>
                                    </p:set>
                                    <p:animEffect transition="in" filter="barn(outHorizontal)">
                                      <p:cBhvr>
                                        <p:cTn id="16" dur="500"/>
                                        <p:tgtEl>
                                          <p:spTgt spid="2458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4584"/>
                                        </p:tgtEl>
                                        <p:attrNameLst>
                                          <p:attrName>style.visibility</p:attrName>
                                        </p:attrNameLst>
                                      </p:cBhvr>
                                      <p:to>
                                        <p:strVal val="visible"/>
                                      </p:to>
                                    </p:set>
                                    <p:animEffect transition="in" filter="wipe(up)">
                                      <p:cBhvr>
                                        <p:cTn id="21" dur="500"/>
                                        <p:tgtEl>
                                          <p:spTgt spid="24584"/>
                                        </p:tgtEl>
                                      </p:cBhvr>
                                    </p:animEffect>
                                  </p:childTnLst>
                                </p:cTn>
                              </p:par>
                            </p:childTnLst>
                          </p:cTn>
                        </p:par>
                        <p:par>
                          <p:cTn id="22" fill="hold" nodeType="afterGroup">
                            <p:stCondLst>
                              <p:cond delay="500"/>
                            </p:stCondLst>
                            <p:childTnLst>
                              <p:par>
                                <p:cTn id="23" presetID="16" presetClass="entr" presetSubtype="42" fill="hold" grpId="0" nodeType="afterEffect">
                                  <p:stCondLst>
                                    <p:cond delay="0"/>
                                  </p:stCondLst>
                                  <p:childTnLst>
                                    <p:set>
                                      <p:cBhvr>
                                        <p:cTn id="24" dur="1" fill="hold">
                                          <p:stCondLst>
                                            <p:cond delay="0"/>
                                          </p:stCondLst>
                                        </p:cTn>
                                        <p:tgtEl>
                                          <p:spTgt spid="24583"/>
                                        </p:tgtEl>
                                        <p:attrNameLst>
                                          <p:attrName>style.visibility</p:attrName>
                                        </p:attrNameLst>
                                      </p:cBhvr>
                                      <p:to>
                                        <p:strVal val="visible"/>
                                      </p:to>
                                    </p:set>
                                    <p:animEffect transition="in" filter="barn(outHorizontal)">
                                      <p:cBhvr>
                                        <p:cTn id="25"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utoUpdateAnimBg="0"/>
      <p:bldP spid="24583" grpId="0" animBg="1" autoUpdateAnimBg="0"/>
      <p:bldP spid="24584"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zh-CN" b="1"/>
              <a:t>第</a:t>
            </a:r>
            <a:r>
              <a:rPr lang="en-US" altLang="zh-CN" b="1"/>
              <a:t>3</a:t>
            </a:r>
            <a:r>
              <a:rPr lang="zh-CN" altLang="zh-CN" b="1"/>
              <a:t>章  处理机调度与死锁</a:t>
            </a:r>
          </a:p>
        </p:txBody>
      </p:sp>
      <p:sp>
        <p:nvSpPr>
          <p:cNvPr id="25603" name="Rectangle 3"/>
          <p:cNvSpPr>
            <a:spLocks noGrp="1" noChangeArrowheads="1"/>
          </p:cNvSpPr>
          <p:nvPr>
            <p:ph type="body" idx="1"/>
          </p:nvPr>
        </p:nvSpPr>
        <p:spPr/>
        <p:txBody>
          <a:bodyPr/>
          <a:lstStyle/>
          <a:p>
            <a:r>
              <a:rPr lang="en-US" altLang="zh-CN"/>
              <a:t>3.1 </a:t>
            </a:r>
            <a:r>
              <a:rPr lang="zh-CN" altLang="zh-CN"/>
              <a:t>处理机调度的层次</a:t>
            </a:r>
            <a:endParaRPr lang="zh-CN" altLang="en-US"/>
          </a:p>
          <a:p>
            <a:r>
              <a:rPr lang="en-US" altLang="zh-CN"/>
              <a:t>3.2 </a:t>
            </a:r>
            <a:r>
              <a:rPr lang="zh-CN" altLang="zh-CN"/>
              <a:t>调度队列模型和调度准则</a:t>
            </a:r>
          </a:p>
          <a:p>
            <a:r>
              <a:rPr lang="en-US" altLang="zh-CN"/>
              <a:t>3.3 </a:t>
            </a:r>
            <a:r>
              <a:rPr lang="zh-CN" altLang="zh-CN"/>
              <a:t>调度算法</a:t>
            </a:r>
          </a:p>
          <a:p>
            <a:r>
              <a:rPr lang="en-US" altLang="zh-CN"/>
              <a:t>3.4 </a:t>
            </a:r>
            <a:r>
              <a:rPr lang="zh-CN" altLang="zh-CN"/>
              <a:t>实时调度</a:t>
            </a:r>
          </a:p>
          <a:p>
            <a:r>
              <a:rPr lang="en-US" altLang="zh-CN"/>
              <a:t>3.5 </a:t>
            </a:r>
            <a:r>
              <a:rPr lang="zh-CN" altLang="zh-CN"/>
              <a:t>产生死锁的原因和必要条件</a:t>
            </a:r>
          </a:p>
          <a:p>
            <a:r>
              <a:rPr lang="en-US" altLang="zh-CN">
                <a:solidFill>
                  <a:srgbClr val="000099"/>
                </a:solidFill>
              </a:rPr>
              <a:t>3.6 </a:t>
            </a:r>
            <a:r>
              <a:rPr lang="zh-CN" altLang="zh-CN">
                <a:solidFill>
                  <a:srgbClr val="000099"/>
                </a:solidFill>
              </a:rPr>
              <a:t>预防死锁的方法</a:t>
            </a:r>
          </a:p>
          <a:p>
            <a:r>
              <a:rPr lang="en-US" altLang="zh-CN"/>
              <a:t>3.7 </a:t>
            </a:r>
            <a:r>
              <a:rPr lang="zh-CN" altLang="zh-CN"/>
              <a:t>死锁的检测与解除</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b="1"/>
              <a:t>3.6.1 </a:t>
            </a:r>
            <a:r>
              <a:rPr lang="zh-CN" altLang="zh-CN" b="1"/>
              <a:t>预防死锁</a:t>
            </a:r>
          </a:p>
        </p:txBody>
      </p:sp>
      <p:sp>
        <p:nvSpPr>
          <p:cNvPr id="26627" name="Rectangle 3"/>
          <p:cNvSpPr>
            <a:spLocks noGrp="1" noChangeArrowheads="1"/>
          </p:cNvSpPr>
          <p:nvPr>
            <p:ph type="body" idx="1"/>
          </p:nvPr>
        </p:nvSpPr>
        <p:spPr>
          <a:xfrm>
            <a:off x="482600" y="1492250"/>
            <a:ext cx="8229600" cy="4525963"/>
          </a:xfrm>
        </p:spPr>
        <p:txBody>
          <a:bodyPr/>
          <a:lstStyle/>
          <a:p>
            <a:r>
              <a:rPr lang="zh-CN" altLang="en-US"/>
              <a:t>预防死锁。通过破坏产生死锁的四个必要条件中的一个或几个条件，来防止发生死锁。</a:t>
            </a:r>
          </a:p>
          <a:p>
            <a:endParaRPr lang="zh-CN" altLang="en-US">
              <a:solidFill>
                <a:srgbClr val="9900CC"/>
              </a:solidFill>
            </a:endParaRPr>
          </a:p>
          <a:p>
            <a:r>
              <a:rPr lang="zh-CN" altLang="en-US">
                <a:solidFill>
                  <a:srgbClr val="9900CC"/>
                </a:solidFill>
              </a:rPr>
              <a:t>特点：较易实现，广泛使用，但限制较严，资源利用率低。</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b="1"/>
              <a:t>摒弃“互斥”条件？</a:t>
            </a:r>
          </a:p>
        </p:txBody>
      </p:sp>
      <p:sp>
        <p:nvSpPr>
          <p:cNvPr id="27651" name="Rectangle 3"/>
          <p:cNvSpPr>
            <a:spLocks noGrp="1" noChangeArrowheads="1"/>
          </p:cNvSpPr>
          <p:nvPr>
            <p:ph type="body" idx="1"/>
          </p:nvPr>
        </p:nvSpPr>
        <p:spPr/>
        <p:txBody>
          <a:bodyPr/>
          <a:lstStyle/>
          <a:p>
            <a:r>
              <a:rPr lang="zh-CN" altLang="en-US"/>
              <a:t>互斥是设备本身固有的属性，此条件不能破坏。</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b="1"/>
              <a:t>摒弃“请求和保持条件”</a:t>
            </a:r>
          </a:p>
        </p:txBody>
      </p:sp>
      <p:sp>
        <p:nvSpPr>
          <p:cNvPr id="28675" name="Rectangle 3"/>
          <p:cNvSpPr>
            <a:spLocks noGrp="1" noChangeArrowheads="1"/>
          </p:cNvSpPr>
          <p:nvPr>
            <p:ph type="body" idx="1"/>
          </p:nvPr>
        </p:nvSpPr>
        <p:spPr>
          <a:xfrm>
            <a:off x="304800" y="1524000"/>
            <a:ext cx="8497888" cy="4535488"/>
          </a:xfrm>
        </p:spPr>
        <p:txBody>
          <a:bodyPr/>
          <a:lstStyle/>
          <a:p>
            <a:r>
              <a:rPr lang="zh-CN" altLang="en-US"/>
              <a:t>要求进程一次申请它所需的全部资源，若有足够的资源则分配给进程，否则不分配资源，进程等待。这种方法称为</a:t>
            </a:r>
            <a:r>
              <a:rPr lang="zh-CN" altLang="en-US" b="1">
                <a:solidFill>
                  <a:srgbClr val="FF0000"/>
                </a:solidFill>
              </a:rPr>
              <a:t>静态资源分配法</a:t>
            </a:r>
            <a:r>
              <a:rPr lang="zh-CN" altLang="en-US"/>
              <a:t>。</a:t>
            </a:r>
          </a:p>
          <a:p>
            <a:endParaRPr lang="zh-CN" altLang="en-US"/>
          </a:p>
          <a:p>
            <a:pPr algn="just"/>
            <a:r>
              <a:rPr lang="zh-CN" altLang="en-US">
                <a:solidFill>
                  <a:srgbClr val="9900CC"/>
                </a:solidFill>
              </a:rPr>
              <a:t>特点：简单、安全且易于实现；但资源利用率低，进程延迟运行。</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b="1"/>
              <a:t>摒弃“不剥夺”条件</a:t>
            </a:r>
          </a:p>
        </p:txBody>
      </p:sp>
      <p:sp>
        <p:nvSpPr>
          <p:cNvPr id="29699" name="Rectangle 3"/>
          <p:cNvSpPr>
            <a:spLocks noGrp="1" noChangeArrowheads="1"/>
          </p:cNvSpPr>
          <p:nvPr>
            <p:ph type="body" idx="1"/>
          </p:nvPr>
        </p:nvSpPr>
        <p:spPr>
          <a:xfrm>
            <a:off x="228600" y="1524000"/>
            <a:ext cx="8726488" cy="3344863"/>
          </a:xfrm>
        </p:spPr>
        <p:txBody>
          <a:bodyPr/>
          <a:lstStyle/>
          <a:p>
            <a:r>
              <a:rPr lang="zh-CN" altLang="en-US"/>
              <a:t>一个已保持了某些资源的进程，若新的资源请求得不到满足，则它必须释放已获得的所有资源，待以后需要时再重新申请。</a:t>
            </a:r>
          </a:p>
          <a:p>
            <a:r>
              <a:rPr lang="zh-CN" altLang="en-US">
                <a:solidFill>
                  <a:srgbClr val="9900CC"/>
                </a:solidFill>
              </a:rPr>
              <a:t>特点：实现较复杂，释放已获得资源可能造成前一段工作的失效，重复申请和释放资源会增加系统开销，降低系统吞吐量。</a:t>
            </a:r>
            <a:endParaRPr lang="zh-CN" altLang="en-US"/>
          </a:p>
        </p:txBody>
      </p:sp>
      <p:sp>
        <p:nvSpPr>
          <p:cNvPr id="29700" name="Rectangle 4"/>
          <p:cNvSpPr>
            <a:spLocks noChangeArrowheads="1"/>
          </p:cNvSpPr>
          <p:nvPr/>
        </p:nvSpPr>
        <p:spPr bwMode="auto">
          <a:xfrm>
            <a:off x="609600" y="4941888"/>
            <a:ext cx="80660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a:solidFill>
                  <a:srgbClr val="0000CC"/>
                </a:solidFill>
                <a:latin typeface="宋体" panose="02010600030101010101" pitchFamily="2" charset="-122"/>
              </a:rPr>
              <a:t>只适用于其状态可以保存和恢复的资源，如对主存资源和处理器资源的分配</a:t>
            </a:r>
            <a:r>
              <a:rPr lang="zh-CN" altLang="zh-CN">
                <a:solidFill>
                  <a:schemeClr val="hlink"/>
                </a:solidFill>
              </a:rPr>
              <a:t> </a:t>
            </a:r>
            <a:endParaRPr lang="zh-CN" altLang="zh-CN">
              <a:solidFill>
                <a:schemeClr val="hlink"/>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blinds(horizontal)">
                                      <p:cBhvr>
                                        <p:cTn id="7"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b="1"/>
              <a:t>摒弃“环路等待”条件</a:t>
            </a:r>
          </a:p>
        </p:txBody>
      </p:sp>
      <p:sp>
        <p:nvSpPr>
          <p:cNvPr id="30723" name="Rectangle 3"/>
          <p:cNvSpPr>
            <a:spLocks noGrp="1" noChangeArrowheads="1"/>
          </p:cNvSpPr>
          <p:nvPr>
            <p:ph type="body" idx="1"/>
          </p:nvPr>
        </p:nvSpPr>
        <p:spPr>
          <a:xfrm>
            <a:off x="381000" y="1524000"/>
            <a:ext cx="8421688" cy="4459288"/>
          </a:xfrm>
        </p:spPr>
        <p:txBody>
          <a:bodyPr/>
          <a:lstStyle/>
          <a:p>
            <a:r>
              <a:rPr lang="zh-CN" altLang="en-US"/>
              <a:t>将所有资源按类型排队，并赋予不同序号，要求进程均严格按照序号递增的次序请求资源，同类资源一次申请完。这种方法称为</a:t>
            </a:r>
            <a:r>
              <a:rPr lang="zh-CN" altLang="en-US" b="1">
                <a:solidFill>
                  <a:schemeClr val="accent2"/>
                </a:solidFill>
              </a:rPr>
              <a:t>有序资源分配法。</a:t>
            </a:r>
          </a:p>
          <a:p>
            <a:r>
              <a:rPr lang="zh-CN" altLang="en-US"/>
              <a:t>换句话说，要求：当一个进程申请一个资源时，必须释放其占有的序号大于该资源的其它资源。</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zh-CN" b="1"/>
              <a:t>死锁</a:t>
            </a:r>
            <a:endParaRPr lang="zh-CN" altLang="en-US" b="1"/>
          </a:p>
        </p:txBody>
      </p:sp>
      <p:sp>
        <p:nvSpPr>
          <p:cNvPr id="77828" name="Rectangle 4"/>
          <p:cNvSpPr>
            <a:spLocks noGrp="1" noChangeArrowheads="1"/>
          </p:cNvSpPr>
          <p:nvPr>
            <p:ph type="body" idx="1"/>
          </p:nvPr>
        </p:nvSpPr>
        <p:spPr>
          <a:xfrm>
            <a:off x="468313" y="1341438"/>
            <a:ext cx="8229600" cy="1152525"/>
          </a:xfrm>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800"/>
              <a:t>计算机系统中，多道程序的并发执行可以改善系统的资源利用率，但也可能导致死锁的发生。</a:t>
            </a:r>
          </a:p>
        </p:txBody>
      </p:sp>
      <p:grpSp>
        <p:nvGrpSpPr>
          <p:cNvPr id="77833" name="Group 9"/>
          <p:cNvGrpSpPr>
            <a:grpSpLocks/>
          </p:cNvGrpSpPr>
          <p:nvPr/>
        </p:nvGrpSpPr>
        <p:grpSpPr bwMode="auto">
          <a:xfrm>
            <a:off x="971550" y="2492375"/>
            <a:ext cx="2016125" cy="3497263"/>
            <a:chOff x="612" y="1570"/>
            <a:chExt cx="1270" cy="2203"/>
          </a:xfrm>
        </p:grpSpPr>
        <p:sp>
          <p:nvSpPr>
            <p:cNvPr id="77829" name="Text Box 5"/>
            <p:cNvSpPr txBox="1">
              <a:spLocks noChangeArrowheads="1"/>
            </p:cNvSpPr>
            <p:nvPr/>
          </p:nvSpPr>
          <p:spPr bwMode="auto">
            <a:xfrm>
              <a:off x="612" y="2614"/>
              <a:ext cx="1270" cy="52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a:t>能否不让死锁发生？</a:t>
              </a:r>
            </a:p>
          </p:txBody>
        </p:sp>
        <p:sp>
          <p:nvSpPr>
            <p:cNvPr id="77830" name="Text Box 6"/>
            <p:cNvSpPr txBox="1">
              <a:spLocks noChangeArrowheads="1"/>
            </p:cNvSpPr>
            <p:nvPr/>
          </p:nvSpPr>
          <p:spPr bwMode="auto">
            <a:xfrm>
              <a:off x="612" y="1570"/>
              <a:ext cx="1270" cy="29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a:t>何谓死锁?</a:t>
              </a:r>
            </a:p>
          </p:txBody>
        </p:sp>
        <p:sp>
          <p:nvSpPr>
            <p:cNvPr id="77831" name="Text Box 7"/>
            <p:cNvSpPr txBox="1">
              <a:spLocks noChangeArrowheads="1"/>
            </p:cNvSpPr>
            <p:nvPr/>
          </p:nvSpPr>
          <p:spPr bwMode="auto">
            <a:xfrm>
              <a:off x="612" y="1979"/>
              <a:ext cx="1270" cy="52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a:t>为什么会产生死锁？</a:t>
              </a:r>
            </a:p>
          </p:txBody>
        </p:sp>
        <p:sp>
          <p:nvSpPr>
            <p:cNvPr id="77832" name="Text Box 8"/>
            <p:cNvSpPr txBox="1">
              <a:spLocks noChangeArrowheads="1"/>
            </p:cNvSpPr>
            <p:nvPr/>
          </p:nvSpPr>
          <p:spPr bwMode="auto">
            <a:xfrm>
              <a:off x="612" y="3249"/>
              <a:ext cx="1270" cy="52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a:t>发生死锁怎么办？</a:t>
              </a:r>
            </a:p>
          </p:txBody>
        </p:sp>
      </p:grpSp>
      <p:grpSp>
        <p:nvGrpSpPr>
          <p:cNvPr id="77846" name="Group 22"/>
          <p:cNvGrpSpPr>
            <a:grpSpLocks/>
          </p:cNvGrpSpPr>
          <p:nvPr/>
        </p:nvGrpSpPr>
        <p:grpSpPr bwMode="auto">
          <a:xfrm>
            <a:off x="3279775" y="2540000"/>
            <a:ext cx="3241675" cy="3290888"/>
            <a:chOff x="2066" y="1600"/>
            <a:chExt cx="2042" cy="2073"/>
          </a:xfrm>
        </p:grpSpPr>
        <p:sp>
          <p:nvSpPr>
            <p:cNvPr id="77835" name="Text Box 11"/>
            <p:cNvSpPr txBox="1">
              <a:spLocks noChangeArrowheads="1"/>
            </p:cNvSpPr>
            <p:nvPr/>
          </p:nvSpPr>
          <p:spPr bwMode="auto">
            <a:xfrm>
              <a:off x="2611" y="1600"/>
              <a:ext cx="10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a:t>死锁的定义</a:t>
              </a:r>
            </a:p>
          </p:txBody>
        </p:sp>
        <p:sp>
          <p:nvSpPr>
            <p:cNvPr id="77836" name="AutoShape 12"/>
            <p:cNvSpPr>
              <a:spLocks noChangeArrowheads="1"/>
            </p:cNvSpPr>
            <p:nvPr/>
          </p:nvSpPr>
          <p:spPr bwMode="auto">
            <a:xfrm>
              <a:off x="2066" y="1690"/>
              <a:ext cx="363" cy="136"/>
            </a:xfrm>
            <a:prstGeom prst="rightArrow">
              <a:avLst>
                <a:gd name="adj1" fmla="val 50000"/>
                <a:gd name="adj2" fmla="val 66728"/>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7838" name="Text Box 14"/>
            <p:cNvSpPr txBox="1">
              <a:spLocks noChangeArrowheads="1"/>
            </p:cNvSpPr>
            <p:nvPr/>
          </p:nvSpPr>
          <p:spPr bwMode="auto">
            <a:xfrm>
              <a:off x="2611" y="2144"/>
              <a:ext cx="14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a:t>产生死锁的原因</a:t>
              </a:r>
            </a:p>
          </p:txBody>
        </p:sp>
        <p:sp>
          <p:nvSpPr>
            <p:cNvPr id="77839" name="AutoShape 15"/>
            <p:cNvSpPr>
              <a:spLocks noChangeArrowheads="1"/>
            </p:cNvSpPr>
            <p:nvPr/>
          </p:nvSpPr>
          <p:spPr bwMode="auto">
            <a:xfrm>
              <a:off x="2066" y="2205"/>
              <a:ext cx="363" cy="136"/>
            </a:xfrm>
            <a:prstGeom prst="rightArrow">
              <a:avLst>
                <a:gd name="adj1" fmla="val 50000"/>
                <a:gd name="adj2" fmla="val 66728"/>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7841" name="Text Box 17"/>
            <p:cNvSpPr txBox="1">
              <a:spLocks noChangeArrowheads="1"/>
            </p:cNvSpPr>
            <p:nvPr/>
          </p:nvSpPr>
          <p:spPr bwMode="auto">
            <a:xfrm>
              <a:off x="2653" y="2734"/>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a:t>预防死锁</a:t>
              </a:r>
              <a:endParaRPr lang="zh-CN" altLang="zh-CN" sz="2400">
                <a:latin typeface="Arial" panose="020B0604020202020204" pitchFamily="34" charset="0"/>
              </a:endParaRPr>
            </a:p>
          </p:txBody>
        </p:sp>
        <p:sp>
          <p:nvSpPr>
            <p:cNvPr id="77842" name="AutoShape 18"/>
            <p:cNvSpPr>
              <a:spLocks noChangeArrowheads="1"/>
            </p:cNvSpPr>
            <p:nvPr/>
          </p:nvSpPr>
          <p:spPr bwMode="auto">
            <a:xfrm>
              <a:off x="2066" y="2825"/>
              <a:ext cx="363" cy="136"/>
            </a:xfrm>
            <a:prstGeom prst="rightArrow">
              <a:avLst>
                <a:gd name="adj1" fmla="val 50000"/>
                <a:gd name="adj2" fmla="val 66728"/>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7844" name="Text Box 20"/>
            <p:cNvSpPr txBox="1">
              <a:spLocks noChangeArrowheads="1"/>
            </p:cNvSpPr>
            <p:nvPr/>
          </p:nvSpPr>
          <p:spPr bwMode="auto">
            <a:xfrm>
              <a:off x="2648" y="3385"/>
              <a:ext cx="14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a:t>死锁检测与恢复</a:t>
              </a:r>
              <a:endParaRPr lang="zh-CN" altLang="zh-CN" sz="2400">
                <a:latin typeface="Arial" panose="020B0604020202020204" pitchFamily="34" charset="0"/>
              </a:endParaRPr>
            </a:p>
          </p:txBody>
        </p:sp>
        <p:sp>
          <p:nvSpPr>
            <p:cNvPr id="77845" name="AutoShape 21"/>
            <p:cNvSpPr>
              <a:spLocks noChangeArrowheads="1"/>
            </p:cNvSpPr>
            <p:nvPr/>
          </p:nvSpPr>
          <p:spPr bwMode="auto">
            <a:xfrm>
              <a:off x="2066" y="3485"/>
              <a:ext cx="363" cy="136"/>
            </a:xfrm>
            <a:prstGeom prst="rightArrow">
              <a:avLst>
                <a:gd name="adj1" fmla="val 50000"/>
                <a:gd name="adj2" fmla="val 66728"/>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833"/>
                                        </p:tgtEl>
                                        <p:attrNameLst>
                                          <p:attrName>style.visibility</p:attrName>
                                        </p:attrNameLst>
                                      </p:cBhvr>
                                      <p:to>
                                        <p:strVal val="visible"/>
                                      </p:to>
                                    </p:set>
                                    <p:animEffect transition="in" filter="blinds(horizontal)">
                                      <p:cBhvr>
                                        <p:cTn id="7" dur="500"/>
                                        <p:tgtEl>
                                          <p:spTgt spid="778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7846"/>
                                        </p:tgtEl>
                                        <p:attrNameLst>
                                          <p:attrName>style.visibility</p:attrName>
                                        </p:attrNameLst>
                                      </p:cBhvr>
                                      <p:to>
                                        <p:strVal val="visible"/>
                                      </p:to>
                                    </p:set>
                                    <p:animEffect transition="in" filter="wipe(left)">
                                      <p:cBhvr>
                                        <p:cTn id="12" dur="500"/>
                                        <p:tgtEl>
                                          <p:spTgt spid="77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b="1"/>
              <a:t>有序资源分配法的特点</a:t>
            </a:r>
          </a:p>
        </p:txBody>
      </p:sp>
      <p:sp>
        <p:nvSpPr>
          <p:cNvPr id="31747" name="Rectangle 3"/>
          <p:cNvSpPr>
            <a:spLocks noGrp="1" noChangeArrowheads="1"/>
          </p:cNvSpPr>
          <p:nvPr>
            <p:ph type="body" idx="1"/>
          </p:nvPr>
        </p:nvSpPr>
        <p:spPr/>
        <p:txBody>
          <a:bodyPr/>
          <a:lstStyle/>
          <a:p>
            <a:r>
              <a:rPr lang="zh-CN" altLang="en-US"/>
              <a:t>特点：比前两种方法资源利用率高，吞吐量大。但要求资源序号相对稳定，从而限制了新设备的增加；使用资源的顺序与系统规定顺序不同，造成资源的浪费；使用资源的次序限制用户编程。</a:t>
            </a:r>
          </a:p>
          <a:p>
            <a:endParaRPr lang="zh-CN"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z="3600" b="1"/>
              <a:t>为什么有序资源分配法可以防止死锁</a:t>
            </a:r>
          </a:p>
        </p:txBody>
      </p:sp>
      <p:sp>
        <p:nvSpPr>
          <p:cNvPr id="32771" name="Rectangle 3"/>
          <p:cNvSpPr>
            <a:spLocks noGrp="1" noChangeArrowheads="1"/>
          </p:cNvSpPr>
          <p:nvPr>
            <p:ph type="body" idx="1"/>
          </p:nvPr>
        </p:nvSpPr>
        <p:spPr>
          <a:xfrm>
            <a:off x="250825" y="1628775"/>
            <a:ext cx="5486400" cy="4535488"/>
          </a:xfrm>
        </p:spPr>
        <p:txBody>
          <a:bodyPr/>
          <a:lstStyle/>
          <a:p>
            <a:pPr>
              <a:lnSpc>
                <a:spcPct val="90000"/>
              </a:lnSpc>
            </a:pPr>
            <a:r>
              <a:rPr lang="zh-CN" altLang="zh-CN" sz="2800"/>
              <a:t>假设循环已经出现并且含于环中的进程是</a:t>
            </a:r>
            <a:r>
              <a:rPr lang="en-US" altLang="zh-CN" sz="2800"/>
              <a:t>p</a:t>
            </a:r>
            <a:r>
              <a:rPr lang="en-US" altLang="zh-CN" sz="2800" baseline="-25000"/>
              <a:t>0</a:t>
            </a:r>
            <a:r>
              <a:rPr lang="zh-CN" altLang="en-US" sz="2800"/>
              <a:t>、</a:t>
            </a:r>
            <a:r>
              <a:rPr lang="en-US" altLang="zh-CN" sz="2800">
                <a:latin typeface="宋体" panose="02010600030101010101" pitchFamily="2" charset="-122"/>
              </a:rPr>
              <a:t>…</a:t>
            </a:r>
            <a:r>
              <a:rPr lang="zh-CN" altLang="en-US" sz="2800"/>
              <a:t>、</a:t>
            </a:r>
            <a:r>
              <a:rPr lang="en-US" altLang="zh-CN" sz="2800"/>
              <a:t>p</a:t>
            </a:r>
            <a:r>
              <a:rPr lang="en-US" altLang="zh-CN" sz="2800" baseline="-25000"/>
              <a:t>n</a:t>
            </a:r>
            <a:r>
              <a:rPr lang="zh-CN" altLang="en-US" sz="2800"/>
              <a:t>，</a:t>
            </a:r>
          </a:p>
          <a:p>
            <a:pPr>
              <a:lnSpc>
                <a:spcPct val="90000"/>
              </a:lnSpc>
            </a:pPr>
            <a:r>
              <a:rPr lang="zh-CN" altLang="zh-CN" sz="2800"/>
              <a:t>这意味着</a:t>
            </a:r>
            <a:r>
              <a:rPr lang="en-US" altLang="zh-CN" sz="2800"/>
              <a:t>p</a:t>
            </a:r>
            <a:r>
              <a:rPr lang="en-US" altLang="zh-CN" sz="2800" baseline="-25000"/>
              <a:t>i</a:t>
            </a:r>
            <a:r>
              <a:rPr lang="zh-CN" altLang="zh-CN" sz="2800"/>
              <a:t>正占有</a:t>
            </a:r>
            <a:r>
              <a:rPr lang="en-US" altLang="zh-CN" sz="2800"/>
              <a:t>r</a:t>
            </a:r>
            <a:r>
              <a:rPr lang="en-US" altLang="zh-CN" sz="2800" baseline="-25000"/>
              <a:t>i</a:t>
            </a:r>
            <a:r>
              <a:rPr lang="zh-CN" altLang="zh-CN" sz="2800"/>
              <a:t>类资源，而请求</a:t>
            </a:r>
            <a:r>
              <a:rPr lang="en-US" altLang="zh-CN" sz="2800"/>
              <a:t>r</a:t>
            </a:r>
            <a:r>
              <a:rPr lang="en-US" altLang="zh-CN" sz="2800" baseline="-25000"/>
              <a:t>i+1</a:t>
            </a:r>
            <a:r>
              <a:rPr lang="zh-CN" altLang="zh-CN" sz="2800"/>
              <a:t>类资源</a:t>
            </a:r>
            <a:r>
              <a:rPr lang="zh-CN" altLang="en-US" sz="2800"/>
              <a:t>，</a:t>
            </a:r>
          </a:p>
          <a:p>
            <a:pPr>
              <a:lnSpc>
                <a:spcPct val="90000"/>
              </a:lnSpc>
            </a:pPr>
            <a:r>
              <a:rPr lang="zh-CN" altLang="zh-CN" sz="2800"/>
              <a:t>设函数</a:t>
            </a:r>
            <a:r>
              <a:rPr lang="en-US" altLang="zh-CN" sz="2800"/>
              <a:t>f</a:t>
            </a:r>
            <a:r>
              <a:rPr lang="zh-CN" altLang="zh-CN" sz="2800"/>
              <a:t>能获得资源序号，则有</a:t>
            </a:r>
            <a:r>
              <a:rPr lang="en-US" altLang="zh-CN" sz="2800"/>
              <a:t>f</a:t>
            </a:r>
            <a:r>
              <a:rPr lang="zh-CN" altLang="en-US" sz="2800"/>
              <a:t>（</a:t>
            </a:r>
            <a:r>
              <a:rPr lang="en-US" altLang="zh-CN" sz="2800"/>
              <a:t>r</a:t>
            </a:r>
            <a:r>
              <a:rPr lang="en-US" altLang="zh-CN" sz="2800" baseline="-25000"/>
              <a:t>i</a:t>
            </a:r>
            <a:r>
              <a:rPr lang="zh-CN" altLang="zh-CN" sz="2800"/>
              <a:t>）&lt;</a:t>
            </a:r>
            <a:r>
              <a:rPr lang="en-US" altLang="zh-CN" sz="2800"/>
              <a:t>f</a:t>
            </a:r>
            <a:r>
              <a:rPr lang="zh-CN" altLang="en-US" sz="2800"/>
              <a:t>（</a:t>
            </a:r>
            <a:r>
              <a:rPr lang="en-US" altLang="zh-CN" sz="2800"/>
              <a:t>r</a:t>
            </a:r>
            <a:r>
              <a:rPr lang="en-US" altLang="zh-CN" sz="2800" baseline="-25000"/>
              <a:t>i+1</a:t>
            </a:r>
            <a:r>
              <a:rPr lang="zh-CN" altLang="en-US" sz="2800"/>
              <a:t>），</a:t>
            </a:r>
          </a:p>
          <a:p>
            <a:pPr>
              <a:lnSpc>
                <a:spcPct val="90000"/>
              </a:lnSpc>
            </a:pPr>
            <a:r>
              <a:rPr lang="zh-CN" altLang="zh-CN" sz="2800"/>
              <a:t>故</a:t>
            </a:r>
            <a:r>
              <a:rPr lang="en-US" altLang="zh-CN" sz="2800"/>
              <a:t>f</a:t>
            </a:r>
            <a:r>
              <a:rPr lang="zh-CN" altLang="en-US" sz="2800"/>
              <a:t>（</a:t>
            </a:r>
            <a:r>
              <a:rPr lang="en-US" altLang="zh-CN" sz="2800"/>
              <a:t>r</a:t>
            </a:r>
            <a:r>
              <a:rPr lang="en-US" altLang="zh-CN" sz="2800" baseline="-25000"/>
              <a:t>0</a:t>
            </a:r>
            <a:r>
              <a:rPr lang="zh-CN" altLang="zh-CN" sz="2800"/>
              <a:t>）&lt;</a:t>
            </a:r>
            <a:r>
              <a:rPr lang="en-US" altLang="zh-CN" sz="2800"/>
              <a:t>f</a:t>
            </a:r>
            <a:r>
              <a:rPr lang="zh-CN" altLang="en-US" sz="2800"/>
              <a:t>（</a:t>
            </a:r>
            <a:r>
              <a:rPr lang="en-US" altLang="zh-CN" sz="2800"/>
              <a:t>r</a:t>
            </a:r>
            <a:r>
              <a:rPr lang="en-US" altLang="zh-CN" sz="2800" baseline="-25000"/>
              <a:t>1</a:t>
            </a:r>
            <a:r>
              <a:rPr lang="zh-CN" altLang="en-US" sz="2800"/>
              <a:t>）</a:t>
            </a:r>
            <a:r>
              <a:rPr lang="en-US" altLang="zh-CN" sz="2800"/>
              <a:t>&lt;</a:t>
            </a:r>
            <a:r>
              <a:rPr lang="en-US" altLang="zh-CN" sz="2800">
                <a:latin typeface="Tahoma" panose="020B0604030504040204" pitchFamily="34" charset="0"/>
              </a:rPr>
              <a:t>…</a:t>
            </a:r>
            <a:r>
              <a:rPr lang="en-US" altLang="zh-CN" sz="2800"/>
              <a:t>&lt; f</a:t>
            </a:r>
            <a:r>
              <a:rPr lang="zh-CN" altLang="en-US" sz="2800"/>
              <a:t>（</a:t>
            </a:r>
            <a:r>
              <a:rPr lang="en-US" altLang="zh-CN" sz="2800"/>
              <a:t>r</a:t>
            </a:r>
            <a:r>
              <a:rPr lang="en-US" altLang="zh-CN" sz="2800" baseline="-25000"/>
              <a:t>n</a:t>
            </a:r>
            <a:r>
              <a:rPr lang="zh-CN" altLang="zh-CN" sz="2800"/>
              <a:t>）&lt;</a:t>
            </a:r>
            <a:r>
              <a:rPr lang="en-US" altLang="zh-CN" sz="2800"/>
              <a:t>f</a:t>
            </a:r>
            <a:r>
              <a:rPr lang="zh-CN" altLang="en-US" sz="2800"/>
              <a:t>（</a:t>
            </a:r>
            <a:r>
              <a:rPr lang="en-US" altLang="zh-CN" sz="2800"/>
              <a:t>r</a:t>
            </a:r>
            <a:r>
              <a:rPr lang="en-US" altLang="zh-CN" sz="2800" baseline="-25000"/>
              <a:t>0</a:t>
            </a:r>
            <a:r>
              <a:rPr lang="zh-CN" altLang="en-US" sz="2800"/>
              <a:t>）。</a:t>
            </a:r>
          </a:p>
          <a:p>
            <a:pPr>
              <a:lnSpc>
                <a:spcPct val="90000"/>
              </a:lnSpc>
            </a:pPr>
            <a:r>
              <a:rPr lang="zh-CN" altLang="zh-CN" sz="2800"/>
              <a:t>矛盾，原假设不成立。</a:t>
            </a:r>
          </a:p>
        </p:txBody>
      </p:sp>
      <p:grpSp>
        <p:nvGrpSpPr>
          <p:cNvPr id="32772" name="Group 4"/>
          <p:cNvGrpSpPr>
            <a:grpSpLocks/>
          </p:cNvGrpSpPr>
          <p:nvPr/>
        </p:nvGrpSpPr>
        <p:grpSpPr bwMode="auto">
          <a:xfrm>
            <a:off x="5867400" y="2438400"/>
            <a:ext cx="3276600" cy="3733800"/>
            <a:chOff x="0" y="0"/>
            <a:chExt cx="2064" cy="2352"/>
          </a:xfrm>
        </p:grpSpPr>
        <p:sp>
          <p:nvSpPr>
            <p:cNvPr id="32773" name="Text Box 5"/>
            <p:cNvSpPr txBox="1">
              <a:spLocks noChangeArrowheads="1"/>
            </p:cNvSpPr>
            <p:nvPr/>
          </p:nvSpPr>
          <p:spPr bwMode="auto">
            <a:xfrm>
              <a:off x="1900" y="777"/>
              <a:ext cx="16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400">
                  <a:latin typeface="Times New Roman" panose="02020603050405020304" pitchFamily="18" charset="0"/>
                </a:rPr>
                <a:t>r</a:t>
              </a:r>
              <a:r>
                <a:rPr lang="en-US" altLang="zh-CN" sz="2400" baseline="-25000">
                  <a:latin typeface="Times New Roman" panose="02020603050405020304" pitchFamily="18" charset="0"/>
                </a:rPr>
                <a:t>1</a:t>
              </a:r>
              <a:endParaRPr lang="en-US" altLang="zh-CN" sz="2400">
                <a:latin typeface="Times New Roman" panose="02020603050405020304" pitchFamily="18" charset="0"/>
              </a:endParaRPr>
            </a:p>
          </p:txBody>
        </p:sp>
        <p:sp>
          <p:nvSpPr>
            <p:cNvPr id="32774" name="Oval 6"/>
            <p:cNvSpPr>
              <a:spLocks noChangeArrowheads="1"/>
            </p:cNvSpPr>
            <p:nvPr/>
          </p:nvSpPr>
          <p:spPr bwMode="auto">
            <a:xfrm>
              <a:off x="0" y="1296"/>
              <a:ext cx="449" cy="358"/>
            </a:xfrm>
            <a:prstGeom prst="ellipse">
              <a:avLst/>
            </a:prstGeom>
            <a:solidFill>
              <a:srgbClr val="FFFFFF"/>
            </a:solidFill>
            <a:ln w="25400">
              <a:solidFill>
                <a:srgbClr val="000000"/>
              </a:solidFill>
              <a:round/>
              <a:headEnd/>
              <a:tailEnd/>
            </a:ln>
          </p:spPr>
          <p:txBody>
            <a:bodyPr lIns="0" tIns="0" rIns="0" bIns="0"/>
            <a:lstStyle/>
            <a:p>
              <a:pPr algn="ctr" eaLnBrk="0" hangingPunct="0"/>
              <a:r>
                <a:rPr lang="en-US" altLang="zh-CN" sz="2400">
                  <a:latin typeface="Times New Roman" panose="02020603050405020304" pitchFamily="18" charset="0"/>
                </a:rPr>
                <a:t>p</a:t>
              </a:r>
              <a:r>
                <a:rPr lang="en-US" altLang="zh-CN" sz="2400" baseline="-25000">
                  <a:latin typeface="Times New Roman" panose="02020603050405020304" pitchFamily="18" charset="0"/>
                </a:rPr>
                <a:t>n</a:t>
              </a:r>
              <a:endParaRPr lang="en-US" altLang="zh-CN" sz="2400">
                <a:latin typeface="Times New Roman" panose="02020603050405020304" pitchFamily="18" charset="0"/>
              </a:endParaRPr>
            </a:p>
          </p:txBody>
        </p:sp>
        <p:sp>
          <p:nvSpPr>
            <p:cNvPr id="32775" name="Oval 7"/>
            <p:cNvSpPr>
              <a:spLocks noChangeArrowheads="1"/>
            </p:cNvSpPr>
            <p:nvPr/>
          </p:nvSpPr>
          <p:spPr bwMode="auto">
            <a:xfrm>
              <a:off x="718" y="0"/>
              <a:ext cx="449" cy="358"/>
            </a:xfrm>
            <a:prstGeom prst="ellipse">
              <a:avLst/>
            </a:prstGeom>
            <a:solidFill>
              <a:srgbClr val="FFFFFF"/>
            </a:solidFill>
            <a:ln w="25400">
              <a:solidFill>
                <a:srgbClr val="000000"/>
              </a:solidFill>
              <a:round/>
              <a:headEnd/>
              <a:tailEnd/>
            </a:ln>
          </p:spPr>
          <p:txBody>
            <a:bodyPr lIns="0" tIns="0" rIns="0" bIns="0"/>
            <a:lstStyle/>
            <a:p>
              <a:pPr algn="ctr" eaLnBrk="0" hangingPunct="0"/>
              <a:r>
                <a:rPr lang="en-US" altLang="zh-CN" sz="2400">
                  <a:latin typeface="Times New Roman" panose="02020603050405020304" pitchFamily="18" charset="0"/>
                </a:rPr>
                <a:t>p</a:t>
              </a:r>
              <a:r>
                <a:rPr lang="en-US" altLang="zh-CN" sz="2400" baseline="-25000">
                  <a:latin typeface="Times New Roman" panose="02020603050405020304" pitchFamily="18" charset="0"/>
                </a:rPr>
                <a:t>0</a:t>
              </a:r>
              <a:endParaRPr lang="en-US" altLang="zh-CN" sz="2400">
                <a:latin typeface="Times New Roman" panose="02020603050405020304" pitchFamily="18" charset="0"/>
              </a:endParaRPr>
            </a:p>
          </p:txBody>
        </p:sp>
        <p:sp>
          <p:nvSpPr>
            <p:cNvPr id="32776" name="Rectangle 8"/>
            <p:cNvSpPr>
              <a:spLocks noChangeArrowheads="1"/>
            </p:cNvSpPr>
            <p:nvPr/>
          </p:nvSpPr>
          <p:spPr bwMode="auto">
            <a:xfrm>
              <a:off x="94" y="736"/>
              <a:ext cx="384" cy="230"/>
            </a:xfrm>
            <a:prstGeom prst="rect">
              <a:avLst/>
            </a:prstGeom>
            <a:solidFill>
              <a:srgbClr val="FFFFFF"/>
            </a:solidFill>
            <a:ln w="25400">
              <a:solidFill>
                <a:srgbClr val="000000"/>
              </a:solidFill>
              <a:miter lim="800000"/>
              <a:headEnd/>
              <a:tailEnd/>
            </a:ln>
          </p:spPr>
          <p:txBody>
            <a:bodyPr/>
            <a:lstStyle/>
            <a:p>
              <a:endParaRPr lang="zh-CN" altLang="en-US"/>
            </a:p>
          </p:txBody>
        </p:sp>
        <p:sp>
          <p:nvSpPr>
            <p:cNvPr id="32777" name="Rectangle 9"/>
            <p:cNvSpPr>
              <a:spLocks noChangeArrowheads="1"/>
            </p:cNvSpPr>
            <p:nvPr/>
          </p:nvSpPr>
          <p:spPr bwMode="auto">
            <a:xfrm>
              <a:off x="1438" y="768"/>
              <a:ext cx="366" cy="205"/>
            </a:xfrm>
            <a:prstGeom prst="rect">
              <a:avLst/>
            </a:prstGeom>
            <a:solidFill>
              <a:srgbClr val="FFFFFF"/>
            </a:solidFill>
            <a:ln w="25400">
              <a:solidFill>
                <a:srgbClr val="000000"/>
              </a:solidFill>
              <a:miter lim="800000"/>
              <a:headEnd/>
              <a:tailEnd/>
            </a:ln>
          </p:spPr>
          <p:txBody>
            <a:bodyPr/>
            <a:lstStyle/>
            <a:p>
              <a:endParaRPr lang="zh-CN" altLang="en-US"/>
            </a:p>
          </p:txBody>
        </p:sp>
        <p:sp>
          <p:nvSpPr>
            <p:cNvPr id="32778" name="Oval 10"/>
            <p:cNvSpPr>
              <a:spLocks noChangeArrowheads="1"/>
            </p:cNvSpPr>
            <p:nvPr/>
          </p:nvSpPr>
          <p:spPr bwMode="auto">
            <a:xfrm>
              <a:off x="1375" y="1392"/>
              <a:ext cx="449" cy="358"/>
            </a:xfrm>
            <a:prstGeom prst="ellipse">
              <a:avLst/>
            </a:prstGeom>
            <a:solidFill>
              <a:srgbClr val="FFFFFF"/>
            </a:solidFill>
            <a:ln w="25400">
              <a:solidFill>
                <a:srgbClr val="000000"/>
              </a:solidFill>
              <a:round/>
              <a:headEnd/>
              <a:tailEnd/>
            </a:ln>
          </p:spPr>
          <p:txBody>
            <a:bodyPr lIns="0" tIns="0" rIns="0" bIns="0"/>
            <a:lstStyle/>
            <a:p>
              <a:pPr algn="ctr" eaLnBrk="0" hangingPunct="0"/>
              <a:r>
                <a:rPr lang="en-US" altLang="zh-CN" sz="2400">
                  <a:latin typeface="Times New Roman" panose="02020603050405020304" pitchFamily="18" charset="0"/>
                </a:rPr>
                <a:t>p</a:t>
              </a:r>
              <a:r>
                <a:rPr lang="en-US" altLang="zh-CN" sz="2400" baseline="-25000">
                  <a:latin typeface="Times New Roman" panose="02020603050405020304" pitchFamily="18" charset="0"/>
                </a:rPr>
                <a:t>1</a:t>
              </a:r>
              <a:endParaRPr lang="en-US" altLang="zh-CN" sz="2400">
                <a:latin typeface="Times New Roman" panose="02020603050405020304" pitchFamily="18" charset="0"/>
              </a:endParaRPr>
            </a:p>
          </p:txBody>
        </p:sp>
        <p:sp>
          <p:nvSpPr>
            <p:cNvPr id="32779" name="Text Box 11"/>
            <p:cNvSpPr txBox="1">
              <a:spLocks noChangeArrowheads="1"/>
            </p:cNvSpPr>
            <p:nvPr/>
          </p:nvSpPr>
          <p:spPr bwMode="auto">
            <a:xfrm>
              <a:off x="553" y="739"/>
              <a:ext cx="165"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400">
                  <a:latin typeface="Times New Roman" panose="02020603050405020304" pitchFamily="18" charset="0"/>
                </a:rPr>
                <a:t>r</a:t>
              </a:r>
              <a:r>
                <a:rPr lang="en-US" altLang="zh-CN" sz="2400" baseline="-25000">
                  <a:latin typeface="Times New Roman" panose="02020603050405020304" pitchFamily="18" charset="0"/>
                </a:rPr>
                <a:t>0</a:t>
              </a:r>
              <a:endParaRPr lang="en-US" altLang="zh-CN" sz="2400">
                <a:latin typeface="Times New Roman" panose="02020603050405020304" pitchFamily="18" charset="0"/>
              </a:endParaRPr>
            </a:p>
          </p:txBody>
        </p:sp>
        <p:sp>
          <p:nvSpPr>
            <p:cNvPr id="32780" name="Arc 12"/>
            <p:cNvSpPr>
              <a:spLocks/>
            </p:cNvSpPr>
            <p:nvPr/>
          </p:nvSpPr>
          <p:spPr bwMode="auto">
            <a:xfrm rot="10800000" flipV="1">
              <a:off x="286" y="192"/>
              <a:ext cx="432" cy="5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00"/>
              </a:solidFill>
              <a:round/>
              <a:headEnd type="triangle" w="med"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1" name="Arc 13"/>
            <p:cNvSpPr>
              <a:spLocks/>
            </p:cNvSpPr>
            <p:nvPr/>
          </p:nvSpPr>
          <p:spPr bwMode="auto">
            <a:xfrm rot="10800000" flipH="1" flipV="1">
              <a:off x="1156" y="192"/>
              <a:ext cx="474" cy="5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2" name="Arc 14"/>
            <p:cNvSpPr>
              <a:spLocks/>
            </p:cNvSpPr>
            <p:nvPr/>
          </p:nvSpPr>
          <p:spPr bwMode="auto">
            <a:xfrm rot="10800000">
              <a:off x="288" y="2064"/>
              <a:ext cx="624"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3" name="Text Box 15"/>
            <p:cNvSpPr txBox="1">
              <a:spLocks noChangeArrowheads="1"/>
            </p:cNvSpPr>
            <p:nvPr/>
          </p:nvSpPr>
          <p:spPr bwMode="auto">
            <a:xfrm>
              <a:off x="1084" y="2152"/>
              <a:ext cx="16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400" b="1">
                  <a:latin typeface="Times New Roman" panose="02020603050405020304" pitchFamily="18" charset="0"/>
                </a:rPr>
                <a:t>…</a:t>
              </a:r>
            </a:p>
          </p:txBody>
        </p:sp>
        <p:sp>
          <p:nvSpPr>
            <p:cNvPr id="32784" name="Rectangle 16"/>
            <p:cNvSpPr>
              <a:spLocks noChangeArrowheads="1"/>
            </p:cNvSpPr>
            <p:nvPr/>
          </p:nvSpPr>
          <p:spPr bwMode="auto">
            <a:xfrm>
              <a:off x="66" y="1872"/>
              <a:ext cx="366" cy="205"/>
            </a:xfrm>
            <a:prstGeom prst="rect">
              <a:avLst/>
            </a:prstGeom>
            <a:solidFill>
              <a:srgbClr val="FFFFFF"/>
            </a:solidFill>
            <a:ln w="25400">
              <a:solidFill>
                <a:srgbClr val="000000"/>
              </a:solidFill>
              <a:miter lim="800000"/>
              <a:headEnd/>
              <a:tailEnd/>
            </a:ln>
          </p:spPr>
          <p:txBody>
            <a:bodyPr/>
            <a:lstStyle/>
            <a:p>
              <a:endParaRPr lang="zh-CN" altLang="en-US"/>
            </a:p>
          </p:txBody>
        </p:sp>
        <p:sp>
          <p:nvSpPr>
            <p:cNvPr id="32785" name="Arc 17"/>
            <p:cNvSpPr>
              <a:spLocks/>
            </p:cNvSpPr>
            <p:nvPr/>
          </p:nvSpPr>
          <p:spPr bwMode="auto">
            <a:xfrm rot="16200000" flipH="1" flipV="1">
              <a:off x="1210" y="1834"/>
              <a:ext cx="460"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6" name="Line 18"/>
            <p:cNvSpPr>
              <a:spLocks noChangeShapeType="1"/>
            </p:cNvSpPr>
            <p:nvPr/>
          </p:nvSpPr>
          <p:spPr bwMode="auto">
            <a:xfrm>
              <a:off x="1632" y="960"/>
              <a:ext cx="0" cy="432"/>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7" name="Line 19"/>
            <p:cNvSpPr>
              <a:spLocks noChangeShapeType="1"/>
            </p:cNvSpPr>
            <p:nvPr/>
          </p:nvSpPr>
          <p:spPr bwMode="auto">
            <a:xfrm flipV="1">
              <a:off x="240" y="960"/>
              <a:ext cx="0" cy="336"/>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8" name="Text Box 20"/>
            <p:cNvSpPr txBox="1">
              <a:spLocks noChangeArrowheads="1"/>
            </p:cNvSpPr>
            <p:nvPr/>
          </p:nvSpPr>
          <p:spPr bwMode="auto">
            <a:xfrm>
              <a:off x="480" y="1824"/>
              <a:ext cx="16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400">
                  <a:latin typeface="Times New Roman" panose="02020603050405020304" pitchFamily="18" charset="0"/>
                </a:rPr>
                <a:t>r</a:t>
              </a:r>
              <a:r>
                <a:rPr lang="en-US" altLang="zh-CN" sz="2400" baseline="-25000">
                  <a:latin typeface="Times New Roman" panose="02020603050405020304" pitchFamily="18" charset="0"/>
                </a:rPr>
                <a:t>n</a:t>
              </a:r>
              <a:endParaRPr lang="en-US" altLang="zh-CN" sz="2400">
                <a:latin typeface="Times New Roman" panose="02020603050405020304" pitchFamily="18" charset="0"/>
              </a:endParaRPr>
            </a:p>
          </p:txBody>
        </p:sp>
        <p:sp>
          <p:nvSpPr>
            <p:cNvPr id="32789" name="Line 21"/>
            <p:cNvSpPr>
              <a:spLocks noChangeShapeType="1"/>
            </p:cNvSpPr>
            <p:nvPr/>
          </p:nvSpPr>
          <p:spPr bwMode="auto">
            <a:xfrm flipH="1" flipV="1">
              <a:off x="240" y="1632"/>
              <a:ext cx="0" cy="261"/>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b="1"/>
              <a:t>3.6.2 </a:t>
            </a:r>
            <a:r>
              <a:rPr lang="zh-CN" altLang="zh-CN" b="1"/>
              <a:t>系统安全状态</a:t>
            </a:r>
          </a:p>
        </p:txBody>
      </p:sp>
      <p:sp>
        <p:nvSpPr>
          <p:cNvPr id="34819" name="Rectangle 3"/>
          <p:cNvSpPr>
            <a:spLocks noGrp="1" noChangeArrowheads="1"/>
          </p:cNvSpPr>
          <p:nvPr>
            <p:ph type="body" idx="1"/>
          </p:nvPr>
        </p:nvSpPr>
        <p:spPr/>
        <p:txBody>
          <a:bodyPr/>
          <a:lstStyle/>
          <a:p>
            <a:r>
              <a:rPr lang="zh-CN" altLang="en-US"/>
              <a:t>预防死锁方法一般都对资源的申请使用施加了较强限制条件，而</a:t>
            </a:r>
            <a:r>
              <a:rPr lang="zh-CN" altLang="en-US">
                <a:solidFill>
                  <a:schemeClr val="accent2"/>
                </a:solidFill>
              </a:rPr>
              <a:t>死锁避免</a:t>
            </a:r>
            <a:r>
              <a:rPr lang="zh-CN" altLang="en-US"/>
              <a:t>对资源的申请使用限制条件较弱，系统性能较好。</a:t>
            </a:r>
          </a:p>
          <a:p>
            <a:r>
              <a:rPr lang="zh-CN" altLang="en-US" b="1"/>
              <a:t>死锁避免</a:t>
            </a:r>
            <a:r>
              <a:rPr lang="zh-CN" altLang="en-US"/>
              <a:t>：允许进程动态申请资源，系统在为申请者分配资源前先检查资源分配的</a:t>
            </a:r>
            <a:r>
              <a:rPr lang="zh-CN" altLang="en-US" u="sng"/>
              <a:t>安全性</a:t>
            </a:r>
            <a:r>
              <a:rPr lang="zh-CN" altLang="en-US"/>
              <a:t>。并根据检查结果决定是否分配资源，若分配后系统可能发生死锁（即不安全），则不予分配，否则予以分配。</a:t>
            </a:r>
          </a:p>
          <a:p>
            <a:endParaRPr lang="zh-CN"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b="1"/>
              <a:t>安全状态</a:t>
            </a:r>
            <a:endParaRPr lang="zh-CN" altLang="en-US"/>
          </a:p>
        </p:txBody>
      </p:sp>
      <p:sp>
        <p:nvSpPr>
          <p:cNvPr id="36867" name="Rectangle 3"/>
          <p:cNvSpPr>
            <a:spLocks noGrp="1" noChangeArrowheads="1"/>
          </p:cNvSpPr>
          <p:nvPr>
            <p:ph type="body" idx="1"/>
          </p:nvPr>
        </p:nvSpPr>
        <p:spPr>
          <a:xfrm>
            <a:off x="457200" y="1524000"/>
            <a:ext cx="8497888" cy="4114800"/>
          </a:xfrm>
        </p:spPr>
        <p:txBody>
          <a:bodyPr/>
          <a:lstStyle/>
          <a:p>
            <a:r>
              <a:rPr lang="zh-CN" altLang="en-US"/>
              <a:t>死锁避免方法中将系统状态分为</a:t>
            </a:r>
            <a:r>
              <a:rPr lang="zh-CN" altLang="en-US">
                <a:solidFill>
                  <a:srgbClr val="008000"/>
                </a:solidFill>
              </a:rPr>
              <a:t>安全状态</a:t>
            </a:r>
            <a:r>
              <a:rPr lang="zh-CN" altLang="en-US"/>
              <a:t>和</a:t>
            </a:r>
            <a:r>
              <a:rPr lang="zh-CN" altLang="en-US">
                <a:solidFill>
                  <a:srgbClr val="008000"/>
                </a:solidFill>
              </a:rPr>
              <a:t>不安全状态</a:t>
            </a:r>
            <a:r>
              <a:rPr lang="zh-CN" altLang="en-US"/>
              <a:t>，只要系统始终都处于安全状态便可避免死锁的发生。</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b="1"/>
              <a:t>安全状态</a:t>
            </a:r>
          </a:p>
        </p:txBody>
      </p:sp>
      <p:sp>
        <p:nvSpPr>
          <p:cNvPr id="37891" name="Rectangle 3"/>
          <p:cNvSpPr>
            <a:spLocks noGrp="1" noChangeArrowheads="1"/>
          </p:cNvSpPr>
          <p:nvPr>
            <p:ph type="body" idx="1"/>
          </p:nvPr>
        </p:nvSpPr>
        <p:spPr>
          <a:xfrm>
            <a:off x="228600" y="1524000"/>
            <a:ext cx="8686800" cy="5029200"/>
          </a:xfrm>
        </p:spPr>
        <p:txBody>
          <a:bodyPr/>
          <a:lstStyle/>
          <a:p>
            <a:r>
              <a:rPr lang="zh-CN" altLang="zh-CN" b="1">
                <a:solidFill>
                  <a:schemeClr val="accent2"/>
                </a:solidFill>
              </a:rPr>
              <a:t>安全状态</a:t>
            </a:r>
            <a:r>
              <a:rPr lang="zh-CN" altLang="zh-CN"/>
              <a:t>是指系统能按某种顺序如&lt; </a:t>
            </a:r>
            <a:r>
              <a:rPr lang="en-US" altLang="zh-CN"/>
              <a:t>P</a:t>
            </a:r>
            <a:r>
              <a:rPr lang="en-US" altLang="zh-CN" baseline="-30000"/>
              <a:t>1</a:t>
            </a:r>
            <a:r>
              <a:rPr lang="en-US" altLang="zh-CN"/>
              <a:t>, P</a:t>
            </a:r>
            <a:r>
              <a:rPr lang="en-US" altLang="zh-CN" baseline="-30000"/>
              <a:t>2 </a:t>
            </a:r>
            <a:r>
              <a:rPr lang="en-US" altLang="zh-CN"/>
              <a:t>, </a:t>
            </a:r>
            <a:r>
              <a:rPr lang="en-US" altLang="zh-CN">
                <a:latin typeface="宋体" panose="02010600030101010101" pitchFamily="2" charset="-122"/>
              </a:rPr>
              <a:t>…</a:t>
            </a:r>
            <a:r>
              <a:rPr lang="en-US" altLang="zh-CN"/>
              <a:t>, P</a:t>
            </a:r>
            <a:r>
              <a:rPr lang="en-US" altLang="zh-CN" baseline="-30000"/>
              <a:t>n </a:t>
            </a:r>
            <a:r>
              <a:rPr lang="en-US" altLang="zh-CN"/>
              <a:t>&gt;</a:t>
            </a:r>
            <a:r>
              <a:rPr lang="zh-CN" altLang="zh-CN"/>
              <a:t>来为每个进程分配其所需的资源，直至最大需求，使每个进程都可以顺利完成，则称此时的系统状态为安全状态，称序列&lt; </a:t>
            </a:r>
            <a:r>
              <a:rPr lang="en-US" altLang="zh-CN"/>
              <a:t>P</a:t>
            </a:r>
            <a:r>
              <a:rPr lang="en-US" altLang="zh-CN" baseline="-30000"/>
              <a:t>1</a:t>
            </a:r>
            <a:r>
              <a:rPr lang="en-US" altLang="zh-CN"/>
              <a:t>, P</a:t>
            </a:r>
            <a:r>
              <a:rPr lang="en-US" altLang="zh-CN" baseline="-30000"/>
              <a:t>2 </a:t>
            </a:r>
            <a:r>
              <a:rPr lang="en-US" altLang="zh-CN"/>
              <a:t>, </a:t>
            </a:r>
            <a:r>
              <a:rPr lang="en-US" altLang="zh-CN">
                <a:latin typeface="宋体" panose="02010600030101010101" pitchFamily="2" charset="-122"/>
              </a:rPr>
              <a:t>…</a:t>
            </a:r>
            <a:r>
              <a:rPr lang="en-US" altLang="zh-CN"/>
              <a:t>, P</a:t>
            </a:r>
            <a:r>
              <a:rPr lang="en-US" altLang="zh-CN" baseline="-30000"/>
              <a:t>n </a:t>
            </a:r>
            <a:r>
              <a:rPr lang="en-US" altLang="zh-CN"/>
              <a:t>&gt;</a:t>
            </a:r>
            <a:r>
              <a:rPr lang="zh-CN" altLang="zh-CN"/>
              <a:t> 为</a:t>
            </a:r>
            <a:r>
              <a:rPr lang="zh-CN" altLang="zh-CN" b="1">
                <a:solidFill>
                  <a:schemeClr val="accent2"/>
                </a:solidFill>
              </a:rPr>
              <a:t>安全序列</a:t>
            </a:r>
            <a:r>
              <a:rPr lang="zh-CN" altLang="zh-CN"/>
              <a:t>。</a:t>
            </a:r>
          </a:p>
          <a:p>
            <a:r>
              <a:rPr lang="zh-CN" altLang="zh-CN"/>
              <a:t>即在当前状态下能够找到一个安全序列，则是安全状态。</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b="1"/>
              <a:t>不安全状态</a:t>
            </a:r>
          </a:p>
        </p:txBody>
      </p:sp>
      <p:sp>
        <p:nvSpPr>
          <p:cNvPr id="38915" name="Rectangle 3"/>
          <p:cNvSpPr>
            <a:spLocks noGrp="1" noChangeArrowheads="1"/>
          </p:cNvSpPr>
          <p:nvPr>
            <p:ph type="body" idx="1"/>
          </p:nvPr>
        </p:nvSpPr>
        <p:spPr/>
        <p:txBody>
          <a:bodyPr/>
          <a:lstStyle/>
          <a:p>
            <a:r>
              <a:rPr lang="zh-CN" altLang="en-US">
                <a:solidFill>
                  <a:srgbClr val="9900CC"/>
                </a:solidFill>
              </a:rPr>
              <a:t>若某一时刻系统中不存在一个安全序列，则称此时的系统状态为</a:t>
            </a:r>
            <a:r>
              <a:rPr lang="zh-CN" altLang="en-US">
                <a:solidFill>
                  <a:srgbClr val="008000"/>
                </a:solidFill>
              </a:rPr>
              <a:t>不安全状态</a:t>
            </a:r>
            <a:r>
              <a:rPr lang="zh-CN" altLang="en-US">
                <a:solidFill>
                  <a:srgbClr val="9900CC"/>
                </a:solidFill>
              </a:rPr>
              <a:t>。</a:t>
            </a:r>
          </a:p>
          <a:p>
            <a:r>
              <a:rPr lang="zh-CN" altLang="en-US">
                <a:solidFill>
                  <a:srgbClr val="9900CC"/>
                </a:solidFill>
              </a:rPr>
              <a:t>进入不安全状态后，便可能进而进入死锁状态；因此</a:t>
            </a:r>
            <a:r>
              <a:rPr lang="zh-CN" altLang="en-US">
                <a:solidFill>
                  <a:srgbClr val="008000"/>
                </a:solidFill>
              </a:rPr>
              <a:t>避免死锁的本质是使系统不进入不安全状态</a:t>
            </a:r>
            <a:r>
              <a:rPr lang="zh-CN" altLang="en-US">
                <a:solidFill>
                  <a:srgbClr val="9900CC"/>
                </a:solidFill>
              </a:rPr>
              <a:t>。</a:t>
            </a:r>
          </a:p>
        </p:txBody>
      </p:sp>
      <p:pic>
        <p:nvPicPr>
          <p:cNvPr id="38916" name="Picture 4" descr="tu1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114800"/>
            <a:ext cx="4343400"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additive="base">
                                        <p:cTn id="7" dur="500" fill="hold"/>
                                        <p:tgtEl>
                                          <p:spTgt spid="38916"/>
                                        </p:tgtEl>
                                        <p:attrNameLst>
                                          <p:attrName>ppt_x</p:attrName>
                                        </p:attrNameLst>
                                      </p:cBhvr>
                                      <p:tavLst>
                                        <p:tav tm="0">
                                          <p:val>
                                            <p:strVal val="0-#ppt_w/2"/>
                                          </p:val>
                                        </p:tav>
                                        <p:tav tm="100000">
                                          <p:val>
                                            <p:strVal val="#ppt_x"/>
                                          </p:val>
                                        </p:tav>
                                      </p:tavLst>
                                    </p:anim>
                                    <p:anim calcmode="lin" valueType="num">
                                      <p:cBhvr additive="base">
                                        <p:cTn id="8"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b="1"/>
              <a:t>安全状态例</a:t>
            </a:r>
          </a:p>
        </p:txBody>
      </p:sp>
      <p:sp>
        <p:nvSpPr>
          <p:cNvPr id="39939" name="Rectangle 3"/>
          <p:cNvSpPr>
            <a:spLocks noGrp="1" noChangeArrowheads="1"/>
          </p:cNvSpPr>
          <p:nvPr>
            <p:ph type="body" idx="1"/>
          </p:nvPr>
        </p:nvSpPr>
        <p:spPr>
          <a:xfrm>
            <a:off x="615950" y="1533525"/>
            <a:ext cx="7988300" cy="1003300"/>
          </a:xfrm>
        </p:spPr>
        <p:txBody>
          <a:bodyPr/>
          <a:lstStyle/>
          <a:p>
            <a:r>
              <a:rPr lang="zh-CN" altLang="zh-CN" sz="2800"/>
              <a:t>进程</a:t>
            </a:r>
            <a:r>
              <a:rPr lang="en-US" altLang="zh-CN" sz="2800"/>
              <a:t>P1</a:t>
            </a:r>
            <a:r>
              <a:rPr lang="zh-CN" altLang="en-US" sz="2800"/>
              <a:t>、</a:t>
            </a:r>
            <a:r>
              <a:rPr lang="en-US" altLang="zh-CN" sz="2800"/>
              <a:t>P2</a:t>
            </a:r>
            <a:r>
              <a:rPr lang="zh-CN" altLang="en-US" sz="2800"/>
              <a:t>、</a:t>
            </a:r>
            <a:r>
              <a:rPr lang="en-US" altLang="zh-CN" sz="2800"/>
              <a:t>P3</a:t>
            </a:r>
            <a:r>
              <a:rPr lang="zh-CN" altLang="zh-CN" sz="2800"/>
              <a:t>共享某一类资源（共12个），</a:t>
            </a:r>
          </a:p>
          <a:p>
            <a:r>
              <a:rPr lang="en-US" altLang="zh-CN" sz="2800"/>
              <a:t>T0</a:t>
            </a:r>
            <a:r>
              <a:rPr lang="zh-CN" altLang="zh-CN" sz="2800"/>
              <a:t>时刻，系统资源状态如下：</a:t>
            </a:r>
          </a:p>
        </p:txBody>
      </p:sp>
      <p:graphicFrame>
        <p:nvGraphicFramePr>
          <p:cNvPr id="39974" name="Group 38"/>
          <p:cNvGraphicFramePr>
            <a:graphicFrameLocks noGrp="1"/>
          </p:cNvGraphicFramePr>
          <p:nvPr/>
        </p:nvGraphicFramePr>
        <p:xfrm>
          <a:off x="1187450" y="2852738"/>
          <a:ext cx="6697663" cy="1828800"/>
        </p:xfrm>
        <a:graphic>
          <a:graphicData uri="http://schemas.openxmlformats.org/drawingml/2006/table">
            <a:tbl>
              <a:tblPr/>
              <a:tblGrid>
                <a:gridCol w="1193800">
                  <a:extLst>
                    <a:ext uri="{9D8B030D-6E8A-4147-A177-3AD203B41FA5}">
                      <a16:colId xmlns:a16="http://schemas.microsoft.com/office/drawing/2014/main" val="3208074583"/>
                    </a:ext>
                  </a:extLst>
                </a:gridCol>
                <a:gridCol w="1744663">
                  <a:extLst>
                    <a:ext uri="{9D8B030D-6E8A-4147-A177-3AD203B41FA5}">
                      <a16:colId xmlns:a16="http://schemas.microsoft.com/office/drawing/2014/main" val="2313403855"/>
                    </a:ext>
                  </a:extLst>
                </a:gridCol>
                <a:gridCol w="1376362">
                  <a:extLst>
                    <a:ext uri="{9D8B030D-6E8A-4147-A177-3AD203B41FA5}">
                      <a16:colId xmlns:a16="http://schemas.microsoft.com/office/drawing/2014/main" val="3614033483"/>
                    </a:ext>
                  </a:extLst>
                </a:gridCol>
                <a:gridCol w="1193800">
                  <a:extLst>
                    <a:ext uri="{9D8B030D-6E8A-4147-A177-3AD203B41FA5}">
                      <a16:colId xmlns:a16="http://schemas.microsoft.com/office/drawing/2014/main" val="997311196"/>
                    </a:ext>
                  </a:extLst>
                </a:gridCol>
                <a:gridCol w="1189038">
                  <a:extLst>
                    <a:ext uri="{9D8B030D-6E8A-4147-A177-3AD203B41FA5}">
                      <a16:colId xmlns:a16="http://schemas.microsoft.com/office/drawing/2014/main" val="3955164225"/>
                    </a:ext>
                  </a:extLst>
                </a:gridCol>
              </a:tblGrid>
              <a:tr h="40163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进程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最大需求 </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已分配  </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需要  </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可用</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95261107"/>
                  </a:ext>
                </a:extLst>
              </a:tr>
              <a:tr h="45561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6159522"/>
                  </a:ext>
                </a:extLst>
              </a:tr>
              <a:tr h="45561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2413483556"/>
                  </a:ext>
                </a:extLst>
              </a:tr>
              <a:tr h="46196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937767543"/>
                  </a:ext>
                </a:extLst>
              </a:tr>
            </a:tbl>
          </a:graphicData>
        </a:graphic>
      </p:graphicFrame>
      <p:sp>
        <p:nvSpPr>
          <p:cNvPr id="39970" name="Text Box 34"/>
          <p:cNvSpPr txBox="1">
            <a:spLocks noChangeArrowheads="1"/>
          </p:cNvSpPr>
          <p:nvPr/>
        </p:nvSpPr>
        <p:spPr bwMode="auto">
          <a:xfrm>
            <a:off x="762000" y="5073650"/>
            <a:ext cx="800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ea typeface="楷体_GB2312" pitchFamily="1" charset="-122"/>
              </a:rPr>
              <a:t>这时可用资源能满足</a:t>
            </a:r>
            <a:r>
              <a:rPr lang="en-US" altLang="zh-CN">
                <a:ea typeface="楷体_GB2312" pitchFamily="1" charset="-122"/>
              </a:rPr>
              <a:t>P2</a:t>
            </a:r>
            <a:r>
              <a:rPr lang="zh-CN" altLang="zh-CN">
                <a:ea typeface="楷体_GB2312" pitchFamily="1" charset="-122"/>
              </a:rPr>
              <a:t>的需要，</a:t>
            </a:r>
            <a:r>
              <a:rPr lang="en-US" altLang="zh-CN">
                <a:ea typeface="楷体_GB2312" pitchFamily="1" charset="-122"/>
              </a:rPr>
              <a:t>P2</a:t>
            </a:r>
            <a:r>
              <a:rPr lang="zh-CN" altLang="zh-CN">
                <a:ea typeface="楷体_GB2312" pitchFamily="1" charset="-122"/>
              </a:rPr>
              <a:t>获得运行需要的所有资源并能顺利运行结束。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9970"/>
                                        </p:tgtEl>
                                        <p:attrNameLst>
                                          <p:attrName>style.visibility</p:attrName>
                                        </p:attrNameLst>
                                      </p:cBhvr>
                                      <p:to>
                                        <p:strVal val="visible"/>
                                      </p:to>
                                    </p:set>
                                    <p:animEffect transition="in" filter="checkerboard(across)">
                                      <p:cBhvr>
                                        <p:cTn id="7" dur="500"/>
                                        <p:tgtEl>
                                          <p:spTgt spid="39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7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909638" y="4697413"/>
            <a:ext cx="7724775" cy="1235075"/>
          </a:xfrm>
        </p:spPr>
        <p:txBody>
          <a:bodyPr/>
          <a:lstStyle/>
          <a:p>
            <a:pPr marL="0" indent="109538">
              <a:buFont typeface="Wingdings 3" panose="05040102010807070707" pitchFamily="18" charset="2"/>
              <a:buNone/>
            </a:pPr>
            <a:r>
              <a:rPr lang="zh-CN" altLang="zh-CN" sz="2800"/>
              <a:t>这时可用资源能满足</a:t>
            </a:r>
            <a:r>
              <a:rPr lang="en-US" altLang="zh-CN" sz="2800"/>
              <a:t>P1</a:t>
            </a:r>
            <a:r>
              <a:rPr lang="zh-CN" altLang="zh-CN" sz="2800"/>
              <a:t>的需要，</a:t>
            </a:r>
            <a:r>
              <a:rPr lang="en-US" altLang="zh-CN" sz="2800"/>
              <a:t>P1</a:t>
            </a:r>
            <a:r>
              <a:rPr lang="zh-CN" altLang="zh-CN" sz="2800"/>
              <a:t>获得运行需要的所有资源并能顺利运行结束。</a:t>
            </a:r>
          </a:p>
        </p:txBody>
      </p:sp>
      <p:graphicFrame>
        <p:nvGraphicFramePr>
          <p:cNvPr id="40998" name="Group 38"/>
          <p:cNvGraphicFramePr>
            <a:graphicFrameLocks noGrp="1"/>
          </p:cNvGraphicFramePr>
          <p:nvPr/>
        </p:nvGraphicFramePr>
        <p:xfrm>
          <a:off x="1187450" y="2463800"/>
          <a:ext cx="6697663" cy="1828800"/>
        </p:xfrm>
        <a:graphic>
          <a:graphicData uri="http://schemas.openxmlformats.org/drawingml/2006/table">
            <a:tbl>
              <a:tblPr/>
              <a:tblGrid>
                <a:gridCol w="1176338">
                  <a:extLst>
                    <a:ext uri="{9D8B030D-6E8A-4147-A177-3AD203B41FA5}">
                      <a16:colId xmlns:a16="http://schemas.microsoft.com/office/drawing/2014/main" val="1958288460"/>
                    </a:ext>
                  </a:extLst>
                </a:gridCol>
                <a:gridCol w="1749425">
                  <a:extLst>
                    <a:ext uri="{9D8B030D-6E8A-4147-A177-3AD203B41FA5}">
                      <a16:colId xmlns:a16="http://schemas.microsoft.com/office/drawing/2014/main" val="3084959772"/>
                    </a:ext>
                  </a:extLst>
                </a:gridCol>
                <a:gridCol w="1384300">
                  <a:extLst>
                    <a:ext uri="{9D8B030D-6E8A-4147-A177-3AD203B41FA5}">
                      <a16:colId xmlns:a16="http://schemas.microsoft.com/office/drawing/2014/main" val="2233702328"/>
                    </a:ext>
                  </a:extLst>
                </a:gridCol>
                <a:gridCol w="1193800">
                  <a:extLst>
                    <a:ext uri="{9D8B030D-6E8A-4147-A177-3AD203B41FA5}">
                      <a16:colId xmlns:a16="http://schemas.microsoft.com/office/drawing/2014/main" val="896466700"/>
                    </a:ext>
                  </a:extLst>
                </a:gridCol>
                <a:gridCol w="1193800">
                  <a:extLst>
                    <a:ext uri="{9D8B030D-6E8A-4147-A177-3AD203B41FA5}">
                      <a16:colId xmlns:a16="http://schemas.microsoft.com/office/drawing/2014/main" val="3041902567"/>
                    </a:ext>
                  </a:extLst>
                </a:gridCol>
              </a:tblGrid>
              <a:tr h="45561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进程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最大需求 </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已分配  </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需要  </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可用</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30248786"/>
                  </a:ext>
                </a:extLst>
              </a:tr>
              <a:tr h="45561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523588"/>
                  </a:ext>
                </a:extLst>
              </a:tr>
              <a:tr h="45561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558368986"/>
                  </a:ext>
                </a:extLst>
              </a:tr>
              <a:tr h="46196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3075963673"/>
                  </a:ext>
                </a:extLst>
              </a:tr>
            </a:tbl>
          </a:graphicData>
        </a:graphic>
      </p:graphicFrame>
      <p:sp>
        <p:nvSpPr>
          <p:cNvPr id="40993" name="Rectangle 33"/>
          <p:cNvSpPr>
            <a:spLocks noChangeArrowheads="1"/>
          </p:cNvSpPr>
          <p:nvPr/>
        </p:nvSpPr>
        <p:spPr bwMode="auto">
          <a:xfrm>
            <a:off x="533400" y="1524000"/>
            <a:ext cx="7772400"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rgbClr val="CADB25"/>
              </a:buClr>
              <a:buSzPct val="65000"/>
              <a:buFont typeface="Wingdings" panose="05000000000000000000" pitchFamily="2" charset="2"/>
              <a:buChar char="u"/>
            </a:pPr>
            <a:r>
              <a:rPr lang="en-US" altLang="zh-CN" sz="2800">
                <a:latin typeface="Tahoma" panose="020B0604030504040204" pitchFamily="34" charset="0"/>
                <a:ea typeface="楷体_GB2312" pitchFamily="1" charset="-122"/>
              </a:rPr>
              <a:t>P2</a:t>
            </a:r>
            <a:r>
              <a:rPr lang="zh-CN" altLang="zh-CN" sz="2800">
                <a:latin typeface="Tahoma" panose="020B0604030504040204" pitchFamily="34" charset="0"/>
                <a:ea typeface="楷体_GB2312" pitchFamily="1" charset="-122"/>
              </a:rPr>
              <a:t>运行结束的系统资源状态</a:t>
            </a:r>
          </a:p>
        </p:txBody>
      </p:sp>
      <p:sp>
        <p:nvSpPr>
          <p:cNvPr id="40994" name="Rectangle 34"/>
          <p:cNvSpPr>
            <a:spLocks noGrp="1" noChangeArrowheads="1"/>
          </p:cNvSpPr>
          <p:nvPr>
            <p:ph type="title"/>
          </p:nvPr>
        </p:nvSpPr>
        <p:spPr/>
        <p:txBody>
          <a:bodyPr/>
          <a:lstStyle/>
          <a:p>
            <a:r>
              <a:rPr lang="zh-CN" altLang="en-US" b="1"/>
              <a:t>安全状态例（续）</a:t>
            </a:r>
          </a:p>
        </p:txBody>
      </p:sp>
      <p:sp>
        <p:nvSpPr>
          <p:cNvPr id="40995" name="Line 35"/>
          <p:cNvSpPr>
            <a:spLocks noChangeShapeType="1"/>
          </p:cNvSpPr>
          <p:nvPr/>
        </p:nvSpPr>
        <p:spPr bwMode="auto">
          <a:xfrm>
            <a:off x="1476375" y="3573463"/>
            <a:ext cx="4824413"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animEffect transition="in" filter="checkerboard(across)">
                                      <p:cBhvr>
                                        <p:cTn id="7" dur="500"/>
                                        <p:tgtEl>
                                          <p:spTgt spid="409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533400" y="5334000"/>
            <a:ext cx="8077200" cy="1219200"/>
          </a:xfrm>
        </p:spPr>
        <p:txBody>
          <a:bodyPr/>
          <a:lstStyle/>
          <a:p>
            <a:r>
              <a:rPr lang="zh-CN" altLang="zh-CN" sz="2800" b="1">
                <a:solidFill>
                  <a:schemeClr val="accent2"/>
                </a:solidFill>
              </a:rPr>
              <a:t>因此</a:t>
            </a:r>
            <a:r>
              <a:rPr lang="en-US" altLang="zh-CN" sz="2800" b="1">
                <a:solidFill>
                  <a:schemeClr val="accent2"/>
                </a:solidFill>
              </a:rPr>
              <a:t>T0</a:t>
            </a:r>
            <a:r>
              <a:rPr lang="zh-CN" altLang="zh-CN" sz="2800" b="1">
                <a:solidFill>
                  <a:schemeClr val="accent2"/>
                </a:solidFill>
              </a:rPr>
              <a:t>时刻存在一个安全序列&lt;</a:t>
            </a:r>
            <a:r>
              <a:rPr lang="en-US" altLang="zh-CN" sz="2800" b="1">
                <a:solidFill>
                  <a:schemeClr val="accent2"/>
                </a:solidFill>
              </a:rPr>
              <a:t>P2</a:t>
            </a:r>
            <a:r>
              <a:rPr lang="zh-CN" altLang="en-US" sz="2800" b="1">
                <a:solidFill>
                  <a:schemeClr val="accent2"/>
                </a:solidFill>
              </a:rPr>
              <a:t>，</a:t>
            </a:r>
            <a:r>
              <a:rPr lang="en-US" altLang="zh-CN" sz="2800" b="1">
                <a:solidFill>
                  <a:schemeClr val="accent2"/>
                </a:solidFill>
              </a:rPr>
              <a:t>P1</a:t>
            </a:r>
            <a:r>
              <a:rPr lang="zh-CN" altLang="en-US" sz="2800" b="1">
                <a:solidFill>
                  <a:schemeClr val="accent2"/>
                </a:solidFill>
              </a:rPr>
              <a:t>，</a:t>
            </a:r>
            <a:r>
              <a:rPr lang="en-US" altLang="zh-CN" sz="2800" b="1">
                <a:solidFill>
                  <a:schemeClr val="accent2"/>
                </a:solidFill>
              </a:rPr>
              <a:t>P3&gt;</a:t>
            </a:r>
            <a:r>
              <a:rPr lang="zh-CN" altLang="en-US" sz="2800" b="1">
                <a:solidFill>
                  <a:schemeClr val="accent2"/>
                </a:solidFill>
              </a:rPr>
              <a:t>，</a:t>
            </a:r>
            <a:r>
              <a:rPr lang="zh-CN" altLang="zh-CN" sz="2800" b="1">
                <a:solidFill>
                  <a:schemeClr val="accent2"/>
                </a:solidFill>
              </a:rPr>
              <a:t>系统状态安全。</a:t>
            </a:r>
          </a:p>
        </p:txBody>
      </p:sp>
      <p:graphicFrame>
        <p:nvGraphicFramePr>
          <p:cNvPr id="42023" name="Group 39"/>
          <p:cNvGraphicFramePr>
            <a:graphicFrameLocks noGrp="1"/>
          </p:cNvGraphicFramePr>
          <p:nvPr/>
        </p:nvGraphicFramePr>
        <p:xfrm>
          <a:off x="1403350" y="2205038"/>
          <a:ext cx="6264275" cy="1833562"/>
        </p:xfrm>
        <a:graphic>
          <a:graphicData uri="http://schemas.openxmlformats.org/drawingml/2006/table">
            <a:tbl>
              <a:tblPr/>
              <a:tblGrid>
                <a:gridCol w="1116013">
                  <a:extLst>
                    <a:ext uri="{9D8B030D-6E8A-4147-A177-3AD203B41FA5}">
                      <a16:colId xmlns:a16="http://schemas.microsoft.com/office/drawing/2014/main" val="978736311"/>
                    </a:ext>
                  </a:extLst>
                </a:gridCol>
                <a:gridCol w="1631950">
                  <a:extLst>
                    <a:ext uri="{9D8B030D-6E8A-4147-A177-3AD203B41FA5}">
                      <a16:colId xmlns:a16="http://schemas.microsoft.com/office/drawing/2014/main" val="1861046339"/>
                    </a:ext>
                  </a:extLst>
                </a:gridCol>
                <a:gridCol w="1289050">
                  <a:extLst>
                    <a:ext uri="{9D8B030D-6E8A-4147-A177-3AD203B41FA5}">
                      <a16:colId xmlns:a16="http://schemas.microsoft.com/office/drawing/2014/main" val="715290200"/>
                    </a:ext>
                  </a:extLst>
                </a:gridCol>
                <a:gridCol w="1114425">
                  <a:extLst>
                    <a:ext uri="{9D8B030D-6E8A-4147-A177-3AD203B41FA5}">
                      <a16:colId xmlns:a16="http://schemas.microsoft.com/office/drawing/2014/main" val="3378466840"/>
                    </a:ext>
                  </a:extLst>
                </a:gridCol>
                <a:gridCol w="1112837">
                  <a:extLst>
                    <a:ext uri="{9D8B030D-6E8A-4147-A177-3AD203B41FA5}">
                      <a16:colId xmlns:a16="http://schemas.microsoft.com/office/drawing/2014/main" val="1340434242"/>
                    </a:ext>
                  </a:extLst>
                </a:gridCol>
              </a:tblGrid>
              <a:tr h="460375">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进程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最大需求 </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已分配  </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需要  </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可用</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2221665"/>
                  </a:ext>
                </a:extLst>
              </a:tr>
              <a:tr h="45561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68484822"/>
                  </a:ext>
                </a:extLst>
              </a:tr>
              <a:tr h="45561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612986092"/>
                  </a:ext>
                </a:extLst>
              </a:tr>
              <a:tr h="46196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3656688691"/>
                  </a:ext>
                </a:extLst>
              </a:tr>
            </a:tbl>
          </a:graphicData>
        </a:graphic>
      </p:graphicFrame>
      <p:sp>
        <p:nvSpPr>
          <p:cNvPr id="42017" name="Rectangle 33"/>
          <p:cNvSpPr>
            <a:spLocks noChangeArrowheads="1"/>
          </p:cNvSpPr>
          <p:nvPr/>
        </p:nvSpPr>
        <p:spPr bwMode="auto">
          <a:xfrm>
            <a:off x="838200" y="4292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65175" indent="-285750">
              <a:defRPr sz="2400">
                <a:solidFill>
                  <a:schemeClr val="tx1"/>
                </a:solidFill>
                <a:latin typeface="Arial" panose="020B0604020202020204" pitchFamily="34" charset="0"/>
                <a:ea typeface="宋体" panose="02010600030101010101" pitchFamily="2" charset="-122"/>
              </a:defRPr>
            </a:lvl2pPr>
            <a:lvl3pPr marL="1184275" indent="-228600">
              <a:defRPr sz="2400">
                <a:solidFill>
                  <a:schemeClr val="tx1"/>
                </a:solidFill>
                <a:latin typeface="Arial" panose="020B0604020202020204" pitchFamily="34" charset="0"/>
                <a:ea typeface="宋体" panose="02010600030101010101" pitchFamily="2" charset="-122"/>
              </a:defRPr>
            </a:lvl3pPr>
            <a:lvl4pPr marL="1603375"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rgbClr val="CADB25"/>
              </a:buClr>
              <a:buSzPct val="65000"/>
              <a:buFont typeface="Wingdings" panose="05000000000000000000" pitchFamily="2" charset="2"/>
              <a:buNone/>
            </a:pPr>
            <a:r>
              <a:rPr lang="zh-CN" altLang="zh-CN" sz="2800">
                <a:latin typeface="Tahoma" panose="020B0604030504040204" pitchFamily="34" charset="0"/>
                <a:ea typeface="楷体_GB2312" pitchFamily="1" charset="-122"/>
              </a:rPr>
              <a:t>这时可用资源能满足</a:t>
            </a:r>
            <a:r>
              <a:rPr lang="en-US" altLang="zh-CN" sz="2800">
                <a:latin typeface="Tahoma" panose="020B0604030504040204" pitchFamily="34" charset="0"/>
                <a:ea typeface="楷体_GB2312" pitchFamily="1" charset="-122"/>
              </a:rPr>
              <a:t>P3</a:t>
            </a:r>
            <a:r>
              <a:rPr lang="zh-CN" altLang="zh-CN" sz="2800">
                <a:latin typeface="Tahoma" panose="020B0604030504040204" pitchFamily="34" charset="0"/>
                <a:ea typeface="楷体_GB2312" pitchFamily="1" charset="-122"/>
              </a:rPr>
              <a:t>的需要，</a:t>
            </a:r>
            <a:r>
              <a:rPr lang="en-US" altLang="zh-CN" sz="2800">
                <a:latin typeface="Tahoma" panose="020B0604030504040204" pitchFamily="34" charset="0"/>
                <a:ea typeface="楷体_GB2312" pitchFamily="1" charset="-122"/>
              </a:rPr>
              <a:t>P3</a:t>
            </a:r>
            <a:r>
              <a:rPr lang="zh-CN" altLang="zh-CN" sz="2800">
                <a:latin typeface="Tahoma" panose="020B0604030504040204" pitchFamily="34" charset="0"/>
                <a:ea typeface="楷体_GB2312" pitchFamily="1" charset="-122"/>
              </a:rPr>
              <a:t>获得运行需要的所有资源并能顺利运行结束。</a:t>
            </a:r>
            <a:endParaRPr lang="zh-CN" altLang="zh-CN" sz="2800">
              <a:solidFill>
                <a:srgbClr val="008000"/>
              </a:solidFill>
              <a:latin typeface="Tahoma" panose="020B0604030504040204" pitchFamily="34" charset="0"/>
              <a:ea typeface="楷体_GB2312" pitchFamily="1" charset="-122"/>
            </a:endParaRPr>
          </a:p>
        </p:txBody>
      </p:sp>
      <p:sp>
        <p:nvSpPr>
          <p:cNvPr id="42018" name="Rectangle 34"/>
          <p:cNvSpPr>
            <a:spLocks noChangeArrowheads="1"/>
          </p:cNvSpPr>
          <p:nvPr/>
        </p:nvSpPr>
        <p:spPr bwMode="auto">
          <a:xfrm>
            <a:off x="533400" y="1524000"/>
            <a:ext cx="7772400"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rgbClr val="CADB25"/>
              </a:buClr>
              <a:buSzPct val="65000"/>
              <a:buFont typeface="Wingdings" panose="05000000000000000000" pitchFamily="2" charset="2"/>
              <a:buChar char="u"/>
            </a:pPr>
            <a:r>
              <a:rPr lang="en-US" altLang="zh-CN" sz="2800">
                <a:latin typeface="Tahoma" panose="020B0604030504040204" pitchFamily="34" charset="0"/>
                <a:ea typeface="楷体_GB2312" pitchFamily="1" charset="-122"/>
              </a:rPr>
              <a:t>P2</a:t>
            </a:r>
            <a:r>
              <a:rPr lang="zh-CN" altLang="en-US" sz="2800">
                <a:latin typeface="Tahoma" panose="020B0604030504040204" pitchFamily="34" charset="0"/>
                <a:ea typeface="楷体_GB2312" pitchFamily="1" charset="-122"/>
              </a:rPr>
              <a:t>、</a:t>
            </a:r>
            <a:r>
              <a:rPr lang="en-US" altLang="zh-CN" sz="2800">
                <a:latin typeface="Tahoma" panose="020B0604030504040204" pitchFamily="34" charset="0"/>
                <a:ea typeface="楷体_GB2312" pitchFamily="1" charset="-122"/>
              </a:rPr>
              <a:t>P1</a:t>
            </a:r>
            <a:r>
              <a:rPr lang="zh-CN" altLang="zh-CN" sz="2800">
                <a:latin typeface="Tahoma" panose="020B0604030504040204" pitchFamily="34" charset="0"/>
                <a:ea typeface="楷体_GB2312" pitchFamily="1" charset="-122"/>
              </a:rPr>
              <a:t>运行结束的系统资源状态</a:t>
            </a:r>
          </a:p>
        </p:txBody>
      </p:sp>
      <p:sp>
        <p:nvSpPr>
          <p:cNvPr id="42019" name="Rectangle 35"/>
          <p:cNvSpPr>
            <a:spLocks noGrp="1" noChangeArrowheads="1"/>
          </p:cNvSpPr>
          <p:nvPr>
            <p:ph type="title"/>
          </p:nvPr>
        </p:nvSpPr>
        <p:spPr/>
        <p:txBody>
          <a:bodyPr/>
          <a:lstStyle/>
          <a:p>
            <a:r>
              <a:rPr lang="zh-CN" altLang="en-US" b="1"/>
              <a:t>安全状态例（续）</a:t>
            </a:r>
          </a:p>
        </p:txBody>
      </p:sp>
      <p:sp>
        <p:nvSpPr>
          <p:cNvPr id="42020" name="Line 36"/>
          <p:cNvSpPr>
            <a:spLocks noChangeShapeType="1"/>
          </p:cNvSpPr>
          <p:nvPr/>
        </p:nvSpPr>
        <p:spPr bwMode="auto">
          <a:xfrm>
            <a:off x="1619250" y="3357563"/>
            <a:ext cx="4824413"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21" name="Line 37"/>
          <p:cNvSpPr>
            <a:spLocks noChangeShapeType="1"/>
          </p:cNvSpPr>
          <p:nvPr/>
        </p:nvSpPr>
        <p:spPr bwMode="auto">
          <a:xfrm>
            <a:off x="1619250" y="2924175"/>
            <a:ext cx="4824413"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2017">
                                            <p:txEl>
                                              <p:pRg st="0" end="0"/>
                                            </p:txEl>
                                          </p:spTgt>
                                        </p:tgtEl>
                                        <p:attrNameLst>
                                          <p:attrName>style.visibility</p:attrName>
                                        </p:attrNameLst>
                                      </p:cBhvr>
                                      <p:to>
                                        <p:strVal val="visible"/>
                                      </p:to>
                                    </p:set>
                                    <p:animEffect transition="in" filter="checkerboard(across)">
                                      <p:cBhvr>
                                        <p:cTn id="7" dur="500"/>
                                        <p:tgtEl>
                                          <p:spTgt spid="420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1986">
                                            <p:txEl>
                                              <p:pRg st="0" end="0"/>
                                            </p:txEl>
                                          </p:spTgt>
                                        </p:tgtEl>
                                        <p:attrNameLst>
                                          <p:attrName>style.visibility</p:attrName>
                                        </p:attrNameLst>
                                      </p:cBhvr>
                                      <p:to>
                                        <p:strVal val="visible"/>
                                      </p:to>
                                    </p:set>
                                    <p:animEffect transition="in" filter="checkerboard(across)">
                                      <p:cBhvr>
                                        <p:cTn id="12" dur="500"/>
                                        <p:tgtEl>
                                          <p:spTgt spid="419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autoUpdateAnimBg="0"/>
      <p:bldP spid="4201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b="1"/>
              <a:t>安全状态例（续）</a:t>
            </a:r>
          </a:p>
        </p:txBody>
      </p:sp>
      <p:sp>
        <p:nvSpPr>
          <p:cNvPr id="43011" name="Rectangle 3"/>
          <p:cNvSpPr>
            <a:spLocks noGrp="1" noChangeArrowheads="1"/>
          </p:cNvSpPr>
          <p:nvPr>
            <p:ph type="body" idx="1"/>
          </p:nvPr>
        </p:nvSpPr>
        <p:spPr>
          <a:xfrm>
            <a:off x="468313" y="1484313"/>
            <a:ext cx="8229600" cy="1301750"/>
          </a:xfrm>
        </p:spPr>
        <p:txBody>
          <a:bodyPr/>
          <a:lstStyle/>
          <a:p>
            <a:r>
              <a:rPr lang="zh-CN" altLang="zh-CN" sz="2800"/>
              <a:t>若在</a:t>
            </a:r>
            <a:r>
              <a:rPr lang="en-US" altLang="zh-CN" sz="2800"/>
              <a:t>T0</a:t>
            </a:r>
            <a:r>
              <a:rPr lang="zh-CN" altLang="zh-CN" sz="2800"/>
              <a:t>之后，</a:t>
            </a:r>
            <a:r>
              <a:rPr lang="en-US" altLang="zh-CN" sz="2800"/>
              <a:t>P3</a:t>
            </a:r>
            <a:r>
              <a:rPr lang="zh-CN" altLang="zh-CN" sz="2800"/>
              <a:t>请求</a:t>
            </a:r>
            <a:r>
              <a:rPr lang="en-US" altLang="zh-CN" sz="2800"/>
              <a:t>1</a:t>
            </a:r>
            <a:r>
              <a:rPr lang="zh-CN" altLang="zh-CN" sz="2800"/>
              <a:t>个资源，如果系统接受其请求将1个资源分配给</a:t>
            </a:r>
            <a:r>
              <a:rPr lang="en-US" altLang="zh-CN" sz="2800"/>
              <a:t>P3</a:t>
            </a:r>
            <a:r>
              <a:rPr lang="zh-CN" altLang="en-US" sz="2800"/>
              <a:t>，</a:t>
            </a:r>
            <a:r>
              <a:rPr lang="zh-CN" altLang="zh-CN" sz="2800"/>
              <a:t>系统资源状态如下表：</a:t>
            </a:r>
          </a:p>
        </p:txBody>
      </p:sp>
      <p:graphicFrame>
        <p:nvGraphicFramePr>
          <p:cNvPr id="43048" name="Group 40"/>
          <p:cNvGraphicFramePr>
            <a:graphicFrameLocks noGrp="1"/>
          </p:cNvGraphicFramePr>
          <p:nvPr/>
        </p:nvGraphicFramePr>
        <p:xfrm>
          <a:off x="971550" y="2608263"/>
          <a:ext cx="7451725" cy="1828800"/>
        </p:xfrm>
        <a:graphic>
          <a:graphicData uri="http://schemas.openxmlformats.org/drawingml/2006/table">
            <a:tbl>
              <a:tblPr/>
              <a:tblGrid>
                <a:gridCol w="1325563">
                  <a:extLst>
                    <a:ext uri="{9D8B030D-6E8A-4147-A177-3AD203B41FA5}">
                      <a16:colId xmlns:a16="http://schemas.microsoft.com/office/drawing/2014/main" val="3638443307"/>
                    </a:ext>
                  </a:extLst>
                </a:gridCol>
                <a:gridCol w="1625600">
                  <a:extLst>
                    <a:ext uri="{9D8B030D-6E8A-4147-A177-3AD203B41FA5}">
                      <a16:colId xmlns:a16="http://schemas.microsoft.com/office/drawing/2014/main" val="1800307064"/>
                    </a:ext>
                  </a:extLst>
                </a:gridCol>
                <a:gridCol w="1687512">
                  <a:extLst>
                    <a:ext uri="{9D8B030D-6E8A-4147-A177-3AD203B41FA5}">
                      <a16:colId xmlns:a16="http://schemas.microsoft.com/office/drawing/2014/main" val="1485166769"/>
                    </a:ext>
                  </a:extLst>
                </a:gridCol>
                <a:gridCol w="1490663">
                  <a:extLst>
                    <a:ext uri="{9D8B030D-6E8A-4147-A177-3AD203B41FA5}">
                      <a16:colId xmlns:a16="http://schemas.microsoft.com/office/drawing/2014/main" val="3850024335"/>
                    </a:ext>
                  </a:extLst>
                </a:gridCol>
                <a:gridCol w="1322387">
                  <a:extLst>
                    <a:ext uri="{9D8B030D-6E8A-4147-A177-3AD203B41FA5}">
                      <a16:colId xmlns:a16="http://schemas.microsoft.com/office/drawing/2014/main" val="3948999598"/>
                    </a:ext>
                  </a:extLst>
                </a:gridCol>
              </a:tblGrid>
              <a:tr h="45561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进程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最大需求 </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已分配  </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需要  </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可用</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5512690"/>
                  </a:ext>
                </a:extLst>
              </a:tr>
              <a:tr h="45561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2</a:t>
                      </a:r>
                      <a:r>
                        <a:rPr kumimoji="0" lang="en-US" altLang="zh-CN"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=3-1</a:t>
                      </a:r>
                      <a:endParaRPr kumimoji="0" lang="zh-CN" altLang="zh-CN"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29046675"/>
                  </a:ext>
                </a:extLst>
              </a:tr>
              <a:tr h="45561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386165947"/>
                  </a:ext>
                </a:extLst>
              </a:tr>
              <a:tr h="46196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    3</a:t>
                      </a:r>
                      <a:r>
                        <a:rPr kumimoji="0" lang="en-US" altLang="zh-CN"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=2+1</a:t>
                      </a:r>
                      <a:endParaRPr kumimoji="0" lang="zh-CN" altLang="zh-CN"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   6</a:t>
                      </a:r>
                      <a:r>
                        <a:rPr kumimoji="0" lang="en-US" altLang="zh-CN"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rPr>
                        <a:t>=7-1</a:t>
                      </a:r>
                      <a:endParaRPr kumimoji="0" lang="zh-CN" altLang="zh-CN" sz="2400" b="0" i="0" u="none" strike="noStrike" cap="none" normalizeH="0" baseline="0">
                        <a:ln>
                          <a:noFill/>
                        </a:ln>
                        <a:solidFill>
                          <a:srgbClr val="777777"/>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2157315713"/>
                  </a:ext>
                </a:extLst>
              </a:tr>
            </a:tbl>
          </a:graphicData>
        </a:graphic>
      </p:graphicFrame>
      <p:sp>
        <p:nvSpPr>
          <p:cNvPr id="43042" name="Rectangle 34"/>
          <p:cNvSpPr>
            <a:spLocks noChangeArrowheads="1"/>
          </p:cNvSpPr>
          <p:nvPr/>
        </p:nvSpPr>
        <p:spPr bwMode="auto">
          <a:xfrm>
            <a:off x="468313" y="4868863"/>
            <a:ext cx="8496300" cy="15843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rgbClr val="CADB25"/>
              </a:buClr>
              <a:buSzPct val="65000"/>
              <a:buFont typeface="Wingdings" panose="05000000000000000000" pitchFamily="2" charset="2"/>
              <a:buChar char="u"/>
            </a:pPr>
            <a:r>
              <a:rPr lang="zh-CN" altLang="zh-CN" sz="2800">
                <a:latin typeface="Tahoma" panose="020B0604030504040204" pitchFamily="34" charset="0"/>
                <a:ea typeface="楷体_GB2312" pitchFamily="1" charset="-122"/>
              </a:rPr>
              <a:t>此时，不存在安全序列，则系统进入了不安全状态。</a:t>
            </a:r>
          </a:p>
          <a:p>
            <a:pPr>
              <a:spcBef>
                <a:spcPct val="20000"/>
              </a:spcBef>
              <a:buClr>
                <a:srgbClr val="CADB25"/>
              </a:buClr>
              <a:buSzPct val="65000"/>
              <a:buFont typeface="Wingdings" panose="05000000000000000000" pitchFamily="2" charset="2"/>
              <a:buChar char="u"/>
            </a:pPr>
            <a:r>
              <a:rPr lang="zh-CN" altLang="zh-CN" sz="2800">
                <a:latin typeface="Tahoma" panose="020B0604030504040204" pitchFamily="34" charset="0"/>
                <a:ea typeface="楷体_GB2312" pitchFamily="1" charset="-122"/>
              </a:rPr>
              <a:t>因此</a:t>
            </a:r>
            <a:r>
              <a:rPr lang="en-US" altLang="zh-CN" sz="2800">
                <a:latin typeface="Tahoma" panose="020B0604030504040204" pitchFamily="34" charset="0"/>
                <a:ea typeface="楷体_GB2312" pitchFamily="1" charset="-122"/>
              </a:rPr>
              <a:t>P3</a:t>
            </a:r>
            <a:r>
              <a:rPr lang="zh-CN" altLang="zh-CN" sz="2800">
                <a:latin typeface="Tahoma" panose="020B0604030504040204" pitchFamily="34" charset="0"/>
                <a:ea typeface="楷体_GB2312" pitchFamily="1" charset="-122"/>
              </a:rPr>
              <a:t>的请求不应该接受。</a:t>
            </a:r>
          </a:p>
        </p:txBody>
      </p:sp>
      <p:grpSp>
        <p:nvGrpSpPr>
          <p:cNvPr id="43043" name="Group 35"/>
          <p:cNvGrpSpPr>
            <a:grpSpLocks/>
          </p:cNvGrpSpPr>
          <p:nvPr/>
        </p:nvGrpSpPr>
        <p:grpSpPr bwMode="auto">
          <a:xfrm>
            <a:off x="4572000" y="3141663"/>
            <a:ext cx="3863975" cy="1239837"/>
            <a:chOff x="0" y="0"/>
            <a:chExt cx="2434" cy="781"/>
          </a:xfrm>
        </p:grpSpPr>
        <p:sp>
          <p:nvSpPr>
            <p:cNvPr id="43044" name="Rectangle 36"/>
            <p:cNvSpPr>
              <a:spLocks noChangeArrowheads="1"/>
            </p:cNvSpPr>
            <p:nvPr/>
          </p:nvSpPr>
          <p:spPr bwMode="auto">
            <a:xfrm>
              <a:off x="0" y="555"/>
              <a:ext cx="499" cy="22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5" name="Rectangle 37"/>
            <p:cNvSpPr>
              <a:spLocks noChangeArrowheads="1"/>
            </p:cNvSpPr>
            <p:nvPr/>
          </p:nvSpPr>
          <p:spPr bwMode="auto">
            <a:xfrm>
              <a:off x="1028" y="555"/>
              <a:ext cx="499" cy="22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6" name="Rectangle 38"/>
            <p:cNvSpPr>
              <a:spLocks noChangeArrowheads="1"/>
            </p:cNvSpPr>
            <p:nvPr/>
          </p:nvSpPr>
          <p:spPr bwMode="auto">
            <a:xfrm>
              <a:off x="1935" y="0"/>
              <a:ext cx="499" cy="22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nodeType="clickEffect">
                                  <p:stCondLst>
                                    <p:cond delay="0"/>
                                  </p:stCondLst>
                                  <p:childTnLst>
                                    <p:animEffect transition="out" filter="box(in)">
                                      <p:cBhvr>
                                        <p:cTn id="6" dur="500"/>
                                        <p:tgtEl>
                                          <p:spTgt spid="43043"/>
                                        </p:tgtEl>
                                      </p:cBhvr>
                                    </p:animEffect>
                                    <p:set>
                                      <p:cBhvr>
                                        <p:cTn id="7" dur="1" fill="hold">
                                          <p:stCondLst>
                                            <p:cond delay="499"/>
                                          </p:stCondLst>
                                        </p:cTn>
                                        <p:tgtEl>
                                          <p:spTgt spid="4304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3042"/>
                                        </p:tgtEl>
                                        <p:attrNameLst>
                                          <p:attrName>style.visibility</p:attrName>
                                        </p:attrNameLst>
                                      </p:cBhvr>
                                      <p:to>
                                        <p:strVal val="visible"/>
                                      </p:to>
                                    </p:set>
                                    <p:animEffect transition="in" filter="wipe(down)">
                                      <p:cBhvr>
                                        <p:cTn id="12" dur="500"/>
                                        <p:tgtEl>
                                          <p:spTgt spid="43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42"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zh-CN" b="1"/>
              <a:t>死锁（</a:t>
            </a:r>
            <a:r>
              <a:rPr lang="en-US" altLang="zh-CN"/>
              <a:t>deadlock</a:t>
            </a:r>
            <a:r>
              <a:rPr lang="zh-CN" altLang="en-US" b="1"/>
              <a:t>）</a:t>
            </a:r>
          </a:p>
        </p:txBody>
      </p:sp>
      <p:sp>
        <p:nvSpPr>
          <p:cNvPr id="13317" name="Rectangle 5"/>
          <p:cNvSpPr>
            <a:spLocks noGrp="1" noChangeArrowheads="1"/>
          </p:cNvSpPr>
          <p:nvPr>
            <p:ph type="body" idx="1"/>
          </p:nvPr>
        </p:nvSpPr>
        <p:spPr>
          <a:xfrm>
            <a:off x="468313" y="1484313"/>
            <a:ext cx="8229600" cy="4465637"/>
          </a:xfrm>
        </p:spPr>
        <p:txBody>
          <a:bodyPr/>
          <a:lstStyle/>
          <a:p>
            <a:r>
              <a:rPr lang="zh-CN" altLang="zh-CN" u="sng"/>
              <a:t>死锁</a:t>
            </a:r>
            <a:r>
              <a:rPr lang="zh-CN" altLang="zh-CN"/>
              <a:t>是指多个进程因竞争系统资源而造成的一种僵局，若无外力作用，这些进程都将永远不能向前推进。</a:t>
            </a:r>
          </a:p>
          <a:p>
            <a:r>
              <a:rPr lang="zh-CN" altLang="zh-CN"/>
              <a:t>一般地说，如果在一组进程的每个进程都在等待只能由该组中的其他一个进程才能引发的事件，则称这组进程处于死锁状态。</a:t>
            </a:r>
          </a:p>
          <a:p>
            <a:endParaRPr lang="zh-CN"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b="1"/>
              <a:t>课堂练习</a:t>
            </a:r>
          </a:p>
        </p:txBody>
      </p:sp>
      <p:sp>
        <p:nvSpPr>
          <p:cNvPr id="44035" name="Rectangle 3"/>
          <p:cNvSpPr>
            <a:spLocks noGrp="1" noChangeArrowheads="1"/>
          </p:cNvSpPr>
          <p:nvPr>
            <p:ph type="body" idx="1"/>
          </p:nvPr>
        </p:nvSpPr>
        <p:spPr>
          <a:xfrm>
            <a:off x="468313" y="1484313"/>
            <a:ext cx="8229600" cy="820737"/>
          </a:xfrm>
        </p:spPr>
        <p:txBody>
          <a:bodyPr/>
          <a:lstStyle/>
          <a:p>
            <a:r>
              <a:rPr lang="en-US" altLang="zh-CN" sz="2800"/>
              <a:t>T0</a:t>
            </a:r>
            <a:r>
              <a:rPr lang="zh-CN" altLang="zh-CN" sz="2800"/>
              <a:t>时刻，系统资源状态如下：</a:t>
            </a:r>
          </a:p>
        </p:txBody>
      </p:sp>
      <p:graphicFrame>
        <p:nvGraphicFramePr>
          <p:cNvPr id="44068" name="Group 36"/>
          <p:cNvGraphicFramePr>
            <a:graphicFrameLocks noGrp="1"/>
          </p:cNvGraphicFramePr>
          <p:nvPr/>
        </p:nvGraphicFramePr>
        <p:xfrm>
          <a:off x="755650" y="2060575"/>
          <a:ext cx="7129463" cy="1828800"/>
        </p:xfrm>
        <a:graphic>
          <a:graphicData uri="http://schemas.openxmlformats.org/drawingml/2006/table">
            <a:tbl>
              <a:tblPr/>
              <a:tblGrid>
                <a:gridCol w="1270000">
                  <a:extLst>
                    <a:ext uri="{9D8B030D-6E8A-4147-A177-3AD203B41FA5}">
                      <a16:colId xmlns:a16="http://schemas.microsoft.com/office/drawing/2014/main" val="2233867166"/>
                    </a:ext>
                  </a:extLst>
                </a:gridCol>
                <a:gridCol w="1857375">
                  <a:extLst>
                    <a:ext uri="{9D8B030D-6E8A-4147-A177-3AD203B41FA5}">
                      <a16:colId xmlns:a16="http://schemas.microsoft.com/office/drawing/2014/main" val="3010545520"/>
                    </a:ext>
                  </a:extLst>
                </a:gridCol>
                <a:gridCol w="1466850">
                  <a:extLst>
                    <a:ext uri="{9D8B030D-6E8A-4147-A177-3AD203B41FA5}">
                      <a16:colId xmlns:a16="http://schemas.microsoft.com/office/drawing/2014/main" val="521675945"/>
                    </a:ext>
                  </a:extLst>
                </a:gridCol>
                <a:gridCol w="1268413">
                  <a:extLst>
                    <a:ext uri="{9D8B030D-6E8A-4147-A177-3AD203B41FA5}">
                      <a16:colId xmlns:a16="http://schemas.microsoft.com/office/drawing/2014/main" val="3461281936"/>
                    </a:ext>
                  </a:extLst>
                </a:gridCol>
                <a:gridCol w="1266825">
                  <a:extLst>
                    <a:ext uri="{9D8B030D-6E8A-4147-A177-3AD203B41FA5}">
                      <a16:colId xmlns:a16="http://schemas.microsoft.com/office/drawing/2014/main" val="846053514"/>
                    </a:ext>
                  </a:extLst>
                </a:gridCol>
              </a:tblGrid>
              <a:tr h="45561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进程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最大需求 </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已分配  </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需要  </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可用</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27583398"/>
                  </a:ext>
                </a:extLst>
              </a:tr>
              <a:tr h="45561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0095560"/>
                  </a:ext>
                </a:extLst>
              </a:tr>
              <a:tr h="45561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215205675"/>
                  </a:ext>
                </a:extLst>
              </a:tr>
              <a:tr h="46196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3670543360"/>
                  </a:ext>
                </a:extLst>
              </a:tr>
            </a:tbl>
          </a:graphicData>
        </a:graphic>
      </p:graphicFrame>
      <p:sp>
        <p:nvSpPr>
          <p:cNvPr id="44066" name="Rectangle 34"/>
          <p:cNvSpPr>
            <a:spLocks noChangeArrowheads="1"/>
          </p:cNvSpPr>
          <p:nvPr/>
        </p:nvSpPr>
        <p:spPr bwMode="auto">
          <a:xfrm>
            <a:off x="381000" y="4076700"/>
            <a:ext cx="8523288" cy="25923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rgbClr val="CADB25"/>
              </a:buClr>
              <a:buSzPct val="65000"/>
              <a:buFont typeface="Wingdings" panose="05000000000000000000" pitchFamily="2" charset="2"/>
              <a:buChar char="u"/>
            </a:pPr>
            <a:r>
              <a:rPr lang="zh-CN" altLang="zh-CN" sz="2800">
                <a:latin typeface="Tahoma" panose="020B0604030504040204" pitchFamily="34" charset="0"/>
                <a:ea typeface="楷体_GB2312" pitchFamily="1" charset="-122"/>
              </a:rPr>
              <a:t>按照死锁避免的思想：以下的哪个申请可以接受？</a:t>
            </a:r>
          </a:p>
          <a:p>
            <a:pPr lvl="1">
              <a:spcBef>
                <a:spcPct val="20000"/>
              </a:spcBef>
              <a:buClr>
                <a:srgbClr val="CADB25"/>
              </a:buClr>
              <a:buSzPct val="65000"/>
              <a:buFont typeface="Wingdings" panose="05000000000000000000" pitchFamily="2" charset="2"/>
              <a:buChar char="u"/>
            </a:pPr>
            <a:r>
              <a:rPr lang="zh-CN" altLang="zh-CN" sz="2800">
                <a:latin typeface="Tahoma" panose="020B0604030504040204" pitchFamily="34" charset="0"/>
                <a:ea typeface="楷体_GB2312" pitchFamily="1" charset="-122"/>
              </a:rPr>
              <a:t>在</a:t>
            </a:r>
            <a:r>
              <a:rPr lang="en-US" altLang="zh-CN" sz="2800">
                <a:latin typeface="Tahoma" panose="020B0604030504040204" pitchFamily="34" charset="0"/>
                <a:ea typeface="楷体_GB2312" pitchFamily="1" charset="-122"/>
              </a:rPr>
              <a:t>T0</a:t>
            </a:r>
            <a:r>
              <a:rPr lang="zh-CN" altLang="zh-CN" sz="2800">
                <a:latin typeface="Tahoma" panose="020B0604030504040204" pitchFamily="34" charset="0"/>
                <a:ea typeface="楷体_GB2312" pitchFamily="1" charset="-122"/>
              </a:rPr>
              <a:t>时刻，</a:t>
            </a:r>
            <a:r>
              <a:rPr lang="en-US" altLang="zh-CN" sz="2800">
                <a:latin typeface="Tahoma" panose="020B0604030504040204" pitchFamily="34" charset="0"/>
                <a:ea typeface="楷体_GB2312" pitchFamily="1" charset="-122"/>
              </a:rPr>
              <a:t>P2 </a:t>
            </a:r>
            <a:r>
              <a:rPr lang="zh-CN" altLang="zh-CN" sz="2800">
                <a:latin typeface="Tahoma" panose="020B0604030504040204" pitchFamily="34" charset="0"/>
                <a:ea typeface="楷体_GB2312" pitchFamily="1" charset="-122"/>
              </a:rPr>
              <a:t>申请1个资源</a:t>
            </a:r>
          </a:p>
          <a:p>
            <a:pPr lvl="1">
              <a:spcBef>
                <a:spcPct val="20000"/>
              </a:spcBef>
              <a:buClr>
                <a:srgbClr val="CADB25"/>
              </a:buClr>
              <a:buSzPct val="65000"/>
              <a:buFont typeface="Wingdings" panose="05000000000000000000" pitchFamily="2" charset="2"/>
              <a:buChar char="u"/>
            </a:pPr>
            <a:r>
              <a:rPr lang="zh-CN" altLang="zh-CN" sz="2800">
                <a:latin typeface="Tahoma" panose="020B0604030504040204" pitchFamily="34" charset="0"/>
                <a:ea typeface="楷体_GB2312" pitchFamily="1" charset="-122"/>
              </a:rPr>
              <a:t>在</a:t>
            </a:r>
            <a:r>
              <a:rPr lang="en-US" altLang="zh-CN" sz="2800">
                <a:latin typeface="Tahoma" panose="020B0604030504040204" pitchFamily="34" charset="0"/>
                <a:ea typeface="楷体_GB2312" pitchFamily="1" charset="-122"/>
              </a:rPr>
              <a:t>T0</a:t>
            </a:r>
            <a:r>
              <a:rPr lang="zh-CN" altLang="zh-CN" sz="2800">
                <a:latin typeface="Tahoma" panose="020B0604030504040204" pitchFamily="34" charset="0"/>
                <a:ea typeface="楷体_GB2312" pitchFamily="1" charset="-122"/>
              </a:rPr>
              <a:t>时刻，</a:t>
            </a:r>
            <a:r>
              <a:rPr lang="en-US" altLang="zh-CN" sz="2800">
                <a:latin typeface="Tahoma" panose="020B0604030504040204" pitchFamily="34" charset="0"/>
                <a:ea typeface="楷体_GB2312" pitchFamily="1" charset="-122"/>
              </a:rPr>
              <a:t>P1 </a:t>
            </a:r>
            <a:r>
              <a:rPr lang="zh-CN" altLang="zh-CN" sz="2800">
                <a:latin typeface="Tahoma" panose="020B0604030504040204" pitchFamily="34" charset="0"/>
                <a:ea typeface="楷体_GB2312" pitchFamily="1" charset="-122"/>
              </a:rPr>
              <a:t>申请1个资源</a:t>
            </a:r>
            <a:endParaRPr lang="zh-CN" altLang="en-US" sz="2800">
              <a:latin typeface="Tahoma" panose="020B0604030504040204" pitchFamily="34" charset="0"/>
              <a:ea typeface="楷体_GB2312" pitchFamily="1" charset="-122"/>
            </a:endParaRPr>
          </a:p>
          <a:p>
            <a:pPr lvl="1">
              <a:spcBef>
                <a:spcPct val="20000"/>
              </a:spcBef>
              <a:buClr>
                <a:srgbClr val="CADB25"/>
              </a:buClr>
              <a:buSzPct val="65000"/>
              <a:buFont typeface="Wingdings" panose="05000000000000000000" pitchFamily="2" charset="2"/>
              <a:buChar char="u"/>
            </a:pPr>
            <a:r>
              <a:rPr lang="zh-CN" altLang="zh-CN" sz="2800">
                <a:latin typeface="Tahoma" panose="020B0604030504040204" pitchFamily="34" charset="0"/>
              </a:rPr>
              <a:t>在</a:t>
            </a:r>
            <a:r>
              <a:rPr lang="en-US" altLang="zh-CN" sz="2800">
                <a:latin typeface="Tahoma" panose="020B0604030504040204" pitchFamily="34" charset="0"/>
              </a:rPr>
              <a:t>T0</a:t>
            </a:r>
            <a:r>
              <a:rPr lang="zh-CN" altLang="zh-CN" sz="2800">
                <a:latin typeface="Tahoma" panose="020B0604030504040204" pitchFamily="34" charset="0"/>
              </a:rPr>
              <a:t>时刻，</a:t>
            </a:r>
            <a:r>
              <a:rPr lang="en-US" altLang="zh-CN" sz="2800">
                <a:latin typeface="Tahoma" panose="020B0604030504040204" pitchFamily="34" charset="0"/>
              </a:rPr>
              <a:t>P1 </a:t>
            </a:r>
            <a:r>
              <a:rPr lang="zh-CN" altLang="zh-CN" sz="2800">
                <a:latin typeface="Tahoma" panose="020B0604030504040204" pitchFamily="34" charset="0"/>
              </a:rPr>
              <a:t>申请</a:t>
            </a:r>
            <a:r>
              <a:rPr lang="en-US" altLang="zh-CN" sz="2800">
                <a:latin typeface="Tahoma" panose="020B0604030504040204" pitchFamily="34" charset="0"/>
              </a:rPr>
              <a:t>2</a:t>
            </a:r>
            <a:r>
              <a:rPr lang="zh-CN" altLang="zh-CN" sz="2800">
                <a:latin typeface="Tahoma" panose="020B0604030504040204" pitchFamily="34" charset="0"/>
              </a:rPr>
              <a:t>个资源</a:t>
            </a:r>
            <a:endParaRPr lang="zh-CN" altLang="zh-CN" sz="2800">
              <a:latin typeface="Tahoma" panose="020B0604030504040204" pitchFamily="34" charset="0"/>
              <a:ea typeface="楷体_GB2312" pitchFamily="1"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b="1"/>
              <a:t>3.6.3 </a:t>
            </a:r>
            <a:r>
              <a:rPr lang="zh-CN" altLang="zh-CN" b="1"/>
              <a:t>利用银行家算法避免死锁</a:t>
            </a:r>
          </a:p>
        </p:txBody>
      </p:sp>
      <p:sp>
        <p:nvSpPr>
          <p:cNvPr id="45059" name="Rectangle 3"/>
          <p:cNvSpPr>
            <a:spLocks noGrp="1" noChangeArrowheads="1"/>
          </p:cNvSpPr>
          <p:nvPr>
            <p:ph type="body" idx="1"/>
          </p:nvPr>
        </p:nvSpPr>
        <p:spPr>
          <a:xfrm>
            <a:off x="615950" y="1455738"/>
            <a:ext cx="7504113" cy="4168775"/>
          </a:xfrm>
        </p:spPr>
        <p:txBody>
          <a:bodyPr/>
          <a:lstStyle/>
          <a:p>
            <a:r>
              <a:rPr lang="zh-CN" altLang="zh-CN"/>
              <a:t>最具代表性的死锁避免算法是</a:t>
            </a:r>
            <a:r>
              <a:rPr lang="en-US" altLang="zh-CN"/>
              <a:t>Dijkstra</a:t>
            </a:r>
            <a:r>
              <a:rPr lang="zh-CN" altLang="zh-CN"/>
              <a:t>的</a:t>
            </a:r>
            <a:r>
              <a:rPr lang="zh-CN" altLang="zh-CN" b="1" u="sng">
                <a:solidFill>
                  <a:schemeClr val="accent2"/>
                </a:solidFill>
              </a:rPr>
              <a:t>银行家算法</a:t>
            </a:r>
            <a:r>
              <a:rPr lang="zh-CN" altLang="zh-CN"/>
              <a:t>。 </a:t>
            </a:r>
          </a:p>
          <a:p>
            <a:r>
              <a:rPr lang="zh-CN" altLang="zh-CN"/>
              <a:t>假定系统中有</a:t>
            </a:r>
            <a:r>
              <a:rPr lang="en-US" altLang="zh-CN">
                <a:cs typeface="Times New Roman" panose="02020603050405020304" pitchFamily="18" charset="0"/>
              </a:rPr>
              <a:t>n</a:t>
            </a:r>
            <a:r>
              <a:rPr lang="zh-CN" altLang="zh-CN"/>
              <a:t>个进程</a:t>
            </a:r>
            <a:r>
              <a:rPr lang="en-US" altLang="zh-CN">
                <a:cs typeface="Times New Roman" panose="02020603050405020304" pitchFamily="18" charset="0"/>
              </a:rPr>
              <a:t>P</a:t>
            </a:r>
            <a:r>
              <a:rPr lang="en-US" altLang="zh-CN" baseline="-30000">
                <a:cs typeface="Times New Roman" panose="02020603050405020304" pitchFamily="18" charset="0"/>
              </a:rPr>
              <a:t>1</a:t>
            </a:r>
            <a:r>
              <a:rPr lang="zh-CN" altLang="en-US"/>
              <a:t>、</a:t>
            </a:r>
            <a:r>
              <a:rPr lang="en-US" altLang="zh-CN">
                <a:cs typeface="Times New Roman" panose="02020603050405020304" pitchFamily="18" charset="0"/>
              </a:rPr>
              <a:t>P</a:t>
            </a:r>
            <a:r>
              <a:rPr lang="en-US" altLang="zh-CN" baseline="-30000">
                <a:cs typeface="Times New Roman" panose="02020603050405020304" pitchFamily="18" charset="0"/>
              </a:rPr>
              <a:t>2</a:t>
            </a:r>
            <a:r>
              <a:rPr lang="zh-CN" altLang="en-US"/>
              <a:t>、</a:t>
            </a:r>
            <a:r>
              <a:rPr lang="en-US" altLang="zh-CN">
                <a:latin typeface="宋体" panose="02010600030101010101" pitchFamily="2" charset="-122"/>
              </a:rPr>
              <a:t>…</a:t>
            </a:r>
            <a:r>
              <a:rPr lang="zh-CN" altLang="en-US"/>
              <a:t>、</a:t>
            </a:r>
            <a:r>
              <a:rPr lang="en-US" altLang="zh-CN">
                <a:cs typeface="Times New Roman" panose="02020603050405020304" pitchFamily="18" charset="0"/>
              </a:rPr>
              <a:t>P</a:t>
            </a:r>
            <a:r>
              <a:rPr lang="en-US" altLang="zh-CN" baseline="-30000">
                <a:cs typeface="Times New Roman" panose="02020603050405020304" pitchFamily="18" charset="0"/>
              </a:rPr>
              <a:t>n</a:t>
            </a:r>
            <a:r>
              <a:rPr lang="en-US" altLang="zh-CN">
                <a:cs typeface="Times New Roman" panose="02020603050405020304" pitchFamily="18" charset="0"/>
              </a:rPr>
              <a:t> </a:t>
            </a:r>
            <a:r>
              <a:rPr lang="zh-CN" altLang="en-US"/>
              <a:t>，</a:t>
            </a:r>
            <a:r>
              <a:rPr lang="en-US" altLang="zh-CN">
                <a:cs typeface="Times New Roman" panose="02020603050405020304" pitchFamily="18" charset="0"/>
              </a:rPr>
              <a:t>m</a:t>
            </a:r>
            <a:r>
              <a:rPr lang="zh-CN" altLang="zh-CN"/>
              <a:t>类资源</a:t>
            </a:r>
            <a:r>
              <a:rPr lang="en-US" altLang="zh-CN">
                <a:cs typeface="Times New Roman" panose="02020603050405020304" pitchFamily="18" charset="0"/>
              </a:rPr>
              <a:t>R</a:t>
            </a:r>
            <a:r>
              <a:rPr lang="en-US" altLang="zh-CN" baseline="-30000">
                <a:cs typeface="Times New Roman" panose="02020603050405020304" pitchFamily="18" charset="0"/>
              </a:rPr>
              <a:t>1</a:t>
            </a:r>
            <a:r>
              <a:rPr lang="zh-CN" altLang="en-US"/>
              <a:t>、</a:t>
            </a:r>
            <a:r>
              <a:rPr lang="en-US" altLang="zh-CN">
                <a:cs typeface="Times New Roman" panose="02020603050405020304" pitchFamily="18" charset="0"/>
              </a:rPr>
              <a:t>R</a:t>
            </a:r>
            <a:r>
              <a:rPr lang="en-US" altLang="zh-CN" baseline="-30000">
                <a:cs typeface="Times New Roman" panose="02020603050405020304" pitchFamily="18" charset="0"/>
              </a:rPr>
              <a:t>2</a:t>
            </a:r>
            <a:r>
              <a:rPr lang="zh-CN" altLang="en-US"/>
              <a:t>、</a:t>
            </a:r>
            <a:r>
              <a:rPr lang="en-US" altLang="zh-CN">
                <a:latin typeface="宋体" panose="02010600030101010101" pitchFamily="2" charset="-122"/>
              </a:rPr>
              <a:t>…</a:t>
            </a:r>
            <a:r>
              <a:rPr lang="zh-CN" altLang="en-US"/>
              <a:t>、</a:t>
            </a:r>
            <a:r>
              <a:rPr lang="en-US" altLang="zh-CN">
                <a:cs typeface="Times New Roman" panose="02020603050405020304" pitchFamily="18" charset="0"/>
              </a:rPr>
              <a:t>R</a:t>
            </a:r>
            <a:r>
              <a:rPr lang="en-US" altLang="zh-CN" baseline="-30000">
                <a:cs typeface="Times New Roman" panose="02020603050405020304" pitchFamily="18" charset="0"/>
              </a:rPr>
              <a:t>m</a:t>
            </a:r>
            <a:r>
              <a:rPr lang="zh-CN" altLang="en-US"/>
              <a:t>，</a:t>
            </a:r>
            <a:r>
              <a:rPr lang="zh-CN" altLang="zh-CN"/>
              <a:t>银行家算法中使用的数据结构如下：</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zh-CN" b="1"/>
              <a:t>1）可用资源向量</a:t>
            </a:r>
            <a:r>
              <a:rPr lang="en-US" altLang="zh-CN" b="1">
                <a:latin typeface="Times New Roman" panose="02020603050405020304" pitchFamily="18" charset="0"/>
                <a:cs typeface="Times New Roman" panose="02020603050405020304" pitchFamily="18" charset="0"/>
              </a:rPr>
              <a:t>Available</a:t>
            </a:r>
            <a:endParaRPr lang="zh-CN" altLang="zh-CN" b="1">
              <a:latin typeface="Times New Roman" panose="02020603050405020304" pitchFamily="18" charset="0"/>
              <a:cs typeface="Times New Roman" panose="02020603050405020304" pitchFamily="18" charset="0"/>
            </a:endParaRPr>
          </a:p>
        </p:txBody>
      </p:sp>
      <p:sp>
        <p:nvSpPr>
          <p:cNvPr id="46083" name="Rectangle 3"/>
          <p:cNvSpPr>
            <a:spLocks noGrp="1" noChangeArrowheads="1"/>
          </p:cNvSpPr>
          <p:nvPr>
            <p:ph type="body" idx="1"/>
          </p:nvPr>
        </p:nvSpPr>
        <p:spPr/>
        <p:txBody>
          <a:bodyPr/>
          <a:lstStyle/>
          <a:p>
            <a:r>
              <a:rPr lang="zh-CN" altLang="zh-CN"/>
              <a:t>可利用资源向量</a:t>
            </a:r>
            <a:r>
              <a:rPr lang="en-US" altLang="zh-CN">
                <a:cs typeface="Times New Roman" panose="02020603050405020304" pitchFamily="18" charset="0"/>
              </a:rPr>
              <a:t>Available</a:t>
            </a:r>
            <a:r>
              <a:rPr lang="zh-CN" altLang="zh-CN"/>
              <a:t>是一个含有</a:t>
            </a:r>
            <a:r>
              <a:rPr lang="en-US" altLang="zh-CN">
                <a:cs typeface="Times New Roman" panose="02020603050405020304" pitchFamily="18" charset="0"/>
              </a:rPr>
              <a:t>m</a:t>
            </a:r>
            <a:r>
              <a:rPr lang="zh-CN" altLang="zh-CN"/>
              <a:t>个元素的数组，其中每一个元素代表一类资源的空闲资源数目。</a:t>
            </a:r>
          </a:p>
          <a:p>
            <a:r>
              <a:rPr lang="zh-CN" altLang="zh-CN"/>
              <a:t>如果</a:t>
            </a:r>
            <a:r>
              <a:rPr lang="en-US" altLang="zh-CN">
                <a:cs typeface="Times New Roman" panose="02020603050405020304" pitchFamily="18" charset="0"/>
              </a:rPr>
              <a:t>Available</a:t>
            </a:r>
            <a:r>
              <a:rPr lang="en-US" altLang="zh-CN"/>
              <a:t>(j)</a:t>
            </a:r>
            <a:r>
              <a:rPr lang="zh-CN" altLang="en-US"/>
              <a:t>＝</a:t>
            </a:r>
            <a:r>
              <a:rPr lang="en-US" altLang="zh-CN">
                <a:cs typeface="Times New Roman" panose="02020603050405020304" pitchFamily="18" charset="0"/>
              </a:rPr>
              <a:t>k</a:t>
            </a:r>
            <a:r>
              <a:rPr lang="zh-CN" altLang="en-US"/>
              <a:t>，</a:t>
            </a:r>
            <a:r>
              <a:rPr lang="zh-CN" altLang="zh-CN"/>
              <a:t>表示系统中现有空闲的</a:t>
            </a:r>
            <a:r>
              <a:rPr lang="en-US" altLang="zh-CN">
                <a:cs typeface="Times New Roman" panose="02020603050405020304" pitchFamily="18" charset="0"/>
              </a:rPr>
              <a:t>R</a:t>
            </a:r>
            <a:r>
              <a:rPr lang="en-US" altLang="zh-CN" baseline="-30000">
                <a:cs typeface="Times New Roman" panose="02020603050405020304" pitchFamily="18" charset="0"/>
              </a:rPr>
              <a:t>j</a:t>
            </a:r>
            <a:r>
              <a:rPr lang="zh-CN" altLang="zh-CN"/>
              <a:t>类资源</a:t>
            </a:r>
            <a:r>
              <a:rPr lang="en-US" altLang="zh-CN">
                <a:cs typeface="Times New Roman" panose="02020603050405020304" pitchFamily="18" charset="0"/>
              </a:rPr>
              <a:t>k</a:t>
            </a:r>
            <a:r>
              <a:rPr lang="zh-CN" altLang="zh-CN"/>
              <a:t>个。</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checkerboard(across)">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checkerboard(across)">
                                      <p:cBhvr>
                                        <p:cTn id="12" dur="500"/>
                                        <p:tgtEl>
                                          <p:spTgt spid="460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zh-CN" b="1"/>
              <a:t>2）最大需求矩</a:t>
            </a:r>
            <a:r>
              <a:rPr lang="zh-CN" altLang="zh-CN" b="1">
                <a:latin typeface="Times New Roman" panose="02020603050405020304" pitchFamily="18" charset="0"/>
              </a:rPr>
              <a:t>阵</a:t>
            </a:r>
            <a:r>
              <a:rPr lang="en-US" altLang="zh-CN" b="1">
                <a:latin typeface="Times New Roman" panose="02020603050405020304" pitchFamily="18" charset="0"/>
                <a:cs typeface="Times New Roman" panose="02020603050405020304" pitchFamily="18" charset="0"/>
              </a:rPr>
              <a:t>Max</a:t>
            </a:r>
            <a:endParaRPr lang="zh-CN" altLang="zh-CN" b="1">
              <a:latin typeface="Times New Roman" panose="02020603050405020304" pitchFamily="18" charset="0"/>
              <a:cs typeface="Times New Roman" panose="02020603050405020304" pitchFamily="18" charset="0"/>
            </a:endParaRPr>
          </a:p>
        </p:txBody>
      </p:sp>
      <p:sp>
        <p:nvSpPr>
          <p:cNvPr id="47107" name="Rectangle 3"/>
          <p:cNvSpPr>
            <a:spLocks noGrp="1" noChangeArrowheads="1"/>
          </p:cNvSpPr>
          <p:nvPr>
            <p:ph type="body" idx="1"/>
          </p:nvPr>
        </p:nvSpPr>
        <p:spPr/>
        <p:txBody>
          <a:bodyPr/>
          <a:lstStyle/>
          <a:p>
            <a:r>
              <a:rPr lang="zh-CN" altLang="zh-CN"/>
              <a:t>最大需求矩阵</a:t>
            </a:r>
            <a:r>
              <a:rPr lang="en-US" altLang="zh-CN">
                <a:cs typeface="Times New Roman" panose="02020603050405020304" pitchFamily="18" charset="0"/>
              </a:rPr>
              <a:t>Max</a:t>
            </a:r>
            <a:r>
              <a:rPr lang="zh-CN" altLang="zh-CN"/>
              <a:t>是一个</a:t>
            </a:r>
            <a:r>
              <a:rPr lang="en-US" altLang="zh-CN">
                <a:cs typeface="Times New Roman" panose="02020603050405020304" pitchFamily="18" charset="0"/>
              </a:rPr>
              <a:t>n</a:t>
            </a:r>
            <a:r>
              <a:rPr lang="en-US" altLang="zh-CN"/>
              <a:t>×</a:t>
            </a:r>
            <a:r>
              <a:rPr lang="en-US" altLang="zh-CN">
                <a:cs typeface="Times New Roman" panose="02020603050405020304" pitchFamily="18" charset="0"/>
              </a:rPr>
              <a:t>m</a:t>
            </a:r>
            <a:r>
              <a:rPr lang="zh-CN" altLang="zh-CN"/>
              <a:t>的矩阵，定义了系统中每个进程对</a:t>
            </a:r>
            <a:r>
              <a:rPr lang="en-US" altLang="zh-CN">
                <a:cs typeface="Times New Roman" panose="02020603050405020304" pitchFamily="18" charset="0"/>
              </a:rPr>
              <a:t>m</a:t>
            </a:r>
            <a:r>
              <a:rPr lang="zh-CN" altLang="zh-CN"/>
              <a:t>类资源的最大需求数目。</a:t>
            </a:r>
          </a:p>
          <a:p>
            <a:r>
              <a:rPr lang="zh-CN" altLang="zh-CN"/>
              <a:t>如果</a:t>
            </a:r>
            <a:r>
              <a:rPr lang="en-US" altLang="zh-CN">
                <a:cs typeface="Times New Roman" panose="02020603050405020304" pitchFamily="18" charset="0"/>
              </a:rPr>
              <a:t>Max</a:t>
            </a:r>
            <a:r>
              <a:rPr lang="en-US" altLang="zh-CN"/>
              <a:t>(</a:t>
            </a:r>
            <a:r>
              <a:rPr lang="en-US" altLang="zh-CN">
                <a:cs typeface="Times New Roman" panose="02020603050405020304" pitchFamily="18" charset="0"/>
              </a:rPr>
              <a:t>i</a:t>
            </a:r>
            <a:r>
              <a:rPr lang="zh-CN" altLang="en-US"/>
              <a:t>，</a:t>
            </a:r>
            <a:r>
              <a:rPr lang="en-US" altLang="zh-CN">
                <a:cs typeface="Times New Roman" panose="02020603050405020304" pitchFamily="18" charset="0"/>
              </a:rPr>
              <a:t>j</a:t>
            </a:r>
            <a:r>
              <a:rPr lang="en-US" altLang="zh-CN"/>
              <a:t>)</a:t>
            </a:r>
            <a:r>
              <a:rPr lang="zh-CN" altLang="en-US"/>
              <a:t>＝</a:t>
            </a:r>
            <a:r>
              <a:rPr lang="en-US" altLang="zh-CN">
                <a:cs typeface="Times New Roman" panose="02020603050405020304" pitchFamily="18" charset="0"/>
              </a:rPr>
              <a:t>k </a:t>
            </a:r>
            <a:r>
              <a:rPr lang="zh-CN" altLang="en-US"/>
              <a:t>，</a:t>
            </a:r>
            <a:r>
              <a:rPr lang="zh-CN" altLang="zh-CN"/>
              <a:t>表示进程</a:t>
            </a:r>
            <a:r>
              <a:rPr lang="en-US" altLang="zh-CN">
                <a:cs typeface="Times New Roman" panose="02020603050405020304" pitchFamily="18" charset="0"/>
              </a:rPr>
              <a:t>P</a:t>
            </a:r>
            <a:r>
              <a:rPr lang="en-US" altLang="zh-CN" baseline="-30000">
                <a:cs typeface="Times New Roman" panose="02020603050405020304" pitchFamily="18" charset="0"/>
              </a:rPr>
              <a:t>i</a:t>
            </a:r>
            <a:r>
              <a:rPr lang="zh-CN" altLang="zh-CN"/>
              <a:t>需要</a:t>
            </a:r>
            <a:r>
              <a:rPr lang="en-US" altLang="zh-CN">
                <a:cs typeface="Times New Roman" panose="02020603050405020304" pitchFamily="18" charset="0"/>
              </a:rPr>
              <a:t>R</a:t>
            </a:r>
            <a:r>
              <a:rPr lang="en-US" altLang="zh-CN" baseline="-30000">
                <a:cs typeface="Times New Roman" panose="02020603050405020304" pitchFamily="18" charset="0"/>
              </a:rPr>
              <a:t>j</a:t>
            </a:r>
            <a:r>
              <a:rPr lang="zh-CN" altLang="zh-CN"/>
              <a:t>类资源的最大数目为</a:t>
            </a:r>
            <a:r>
              <a:rPr lang="en-US" altLang="zh-CN">
                <a:cs typeface="Times New Roman" panose="02020603050405020304" pitchFamily="18" charset="0"/>
              </a:rPr>
              <a:t>k</a:t>
            </a:r>
            <a:r>
              <a:rPr lang="zh-CN" altLang="en-US"/>
              <a:t>。</a:t>
            </a:r>
            <a:endParaRPr lang="zh-CN"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checkerboard(across)">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checkerboard(across)">
                                      <p:cBhvr>
                                        <p:cTn id="12" dur="500"/>
                                        <p:tgtEl>
                                          <p:spTgt spid="471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b="1"/>
              <a:t>3</a:t>
            </a:r>
            <a:r>
              <a:rPr lang="zh-CN" altLang="en-US" b="1"/>
              <a:t>）</a:t>
            </a:r>
            <a:r>
              <a:rPr lang="zh-CN" altLang="zh-CN" b="1"/>
              <a:t>分配矩阵</a:t>
            </a:r>
            <a:r>
              <a:rPr lang="en-US" altLang="zh-CN" b="1">
                <a:latin typeface="Times New Roman" panose="02020603050405020304" pitchFamily="18" charset="0"/>
                <a:cs typeface="Times New Roman" panose="02020603050405020304" pitchFamily="18" charset="0"/>
              </a:rPr>
              <a:t>Allocation</a:t>
            </a:r>
            <a:endParaRPr lang="zh-CN" altLang="zh-CN" b="1">
              <a:latin typeface="Times New Roman" panose="02020603050405020304" pitchFamily="18" charset="0"/>
              <a:cs typeface="Times New Roman" panose="02020603050405020304" pitchFamily="18" charset="0"/>
            </a:endParaRPr>
          </a:p>
        </p:txBody>
      </p:sp>
      <p:sp>
        <p:nvSpPr>
          <p:cNvPr id="48131" name="Rectangle 3"/>
          <p:cNvSpPr>
            <a:spLocks noGrp="1" noChangeArrowheads="1"/>
          </p:cNvSpPr>
          <p:nvPr>
            <p:ph type="body" idx="1"/>
          </p:nvPr>
        </p:nvSpPr>
        <p:spPr>
          <a:xfrm>
            <a:off x="468313" y="1533525"/>
            <a:ext cx="8131175" cy="4168775"/>
          </a:xfrm>
        </p:spPr>
        <p:txBody>
          <a:bodyPr/>
          <a:lstStyle/>
          <a:p>
            <a:r>
              <a:rPr lang="zh-CN" altLang="zh-CN"/>
              <a:t>分配矩阵</a:t>
            </a:r>
            <a:r>
              <a:rPr lang="en-US" altLang="zh-CN">
                <a:cs typeface="Times New Roman" panose="02020603050405020304" pitchFamily="18" charset="0"/>
              </a:rPr>
              <a:t>Allocation</a:t>
            </a:r>
            <a:r>
              <a:rPr lang="zh-CN" altLang="zh-CN"/>
              <a:t>是一个</a:t>
            </a:r>
            <a:r>
              <a:rPr lang="en-US" altLang="zh-CN">
                <a:cs typeface="Times New Roman" panose="02020603050405020304" pitchFamily="18" charset="0"/>
              </a:rPr>
              <a:t>n</a:t>
            </a:r>
            <a:r>
              <a:rPr lang="en-US" altLang="zh-CN"/>
              <a:t>×</a:t>
            </a:r>
            <a:r>
              <a:rPr lang="en-US" altLang="zh-CN">
                <a:cs typeface="Times New Roman" panose="02020603050405020304" pitchFamily="18" charset="0"/>
              </a:rPr>
              <a:t>m </a:t>
            </a:r>
            <a:r>
              <a:rPr lang="zh-CN" altLang="zh-CN"/>
              <a:t>的矩阵，定义了系统中每一类资源当前已分配给每一个进程的资源数目。</a:t>
            </a:r>
          </a:p>
          <a:p>
            <a:r>
              <a:rPr lang="zh-CN" altLang="zh-CN"/>
              <a:t>如果</a:t>
            </a:r>
            <a:r>
              <a:rPr lang="en-US" altLang="zh-CN">
                <a:cs typeface="Times New Roman" panose="02020603050405020304" pitchFamily="18" charset="0"/>
              </a:rPr>
              <a:t>Allocation</a:t>
            </a:r>
            <a:r>
              <a:rPr lang="en-US" altLang="zh-CN"/>
              <a:t>(</a:t>
            </a:r>
            <a:r>
              <a:rPr lang="en-US" altLang="zh-CN">
                <a:cs typeface="Times New Roman" panose="02020603050405020304" pitchFamily="18" charset="0"/>
              </a:rPr>
              <a:t>i</a:t>
            </a:r>
            <a:r>
              <a:rPr lang="zh-CN" altLang="en-US"/>
              <a:t>，</a:t>
            </a:r>
            <a:r>
              <a:rPr lang="en-US" altLang="zh-CN">
                <a:cs typeface="Times New Roman" panose="02020603050405020304" pitchFamily="18" charset="0"/>
              </a:rPr>
              <a:t>j</a:t>
            </a:r>
            <a:r>
              <a:rPr lang="en-US" altLang="zh-CN"/>
              <a:t>)</a:t>
            </a:r>
            <a:r>
              <a:rPr lang="zh-CN" altLang="en-US"/>
              <a:t>＝</a:t>
            </a:r>
            <a:r>
              <a:rPr lang="en-US" altLang="zh-CN">
                <a:cs typeface="Times New Roman" panose="02020603050405020304" pitchFamily="18" charset="0"/>
              </a:rPr>
              <a:t>k </a:t>
            </a:r>
            <a:r>
              <a:rPr lang="zh-CN" altLang="en-US"/>
              <a:t>，</a:t>
            </a:r>
            <a:r>
              <a:rPr lang="zh-CN" altLang="zh-CN"/>
              <a:t>表示进程</a:t>
            </a:r>
            <a:r>
              <a:rPr lang="en-US" altLang="zh-CN">
                <a:cs typeface="Times New Roman" panose="02020603050405020304" pitchFamily="18" charset="0"/>
              </a:rPr>
              <a:t>P</a:t>
            </a:r>
            <a:r>
              <a:rPr lang="en-US" altLang="zh-CN" baseline="-30000">
                <a:cs typeface="Times New Roman" panose="02020603050405020304" pitchFamily="18" charset="0"/>
              </a:rPr>
              <a:t>i</a:t>
            </a:r>
            <a:r>
              <a:rPr lang="zh-CN" altLang="zh-CN"/>
              <a:t>当前已分到</a:t>
            </a:r>
            <a:r>
              <a:rPr lang="en-US" altLang="zh-CN">
                <a:cs typeface="Times New Roman" panose="02020603050405020304" pitchFamily="18" charset="0"/>
              </a:rPr>
              <a:t>R</a:t>
            </a:r>
            <a:r>
              <a:rPr lang="en-US" altLang="zh-CN" baseline="-30000">
                <a:cs typeface="Times New Roman" panose="02020603050405020304" pitchFamily="18" charset="0"/>
              </a:rPr>
              <a:t>j</a:t>
            </a:r>
            <a:r>
              <a:rPr lang="zh-CN" altLang="zh-CN"/>
              <a:t>类资源的数目为</a:t>
            </a:r>
            <a:r>
              <a:rPr lang="en-US" altLang="zh-CN">
                <a:cs typeface="Times New Roman" panose="02020603050405020304" pitchFamily="18" charset="0"/>
              </a:rPr>
              <a:t>k</a:t>
            </a:r>
            <a:r>
              <a:rPr lang="zh-CN" altLang="en-US"/>
              <a:t>。</a:t>
            </a:r>
          </a:p>
          <a:p>
            <a:r>
              <a:rPr lang="en-US" altLang="zh-CN">
                <a:cs typeface="Times New Roman" panose="02020603050405020304" pitchFamily="18" charset="0"/>
              </a:rPr>
              <a:t>Allocation</a:t>
            </a:r>
            <a:r>
              <a:rPr lang="en-US" altLang="zh-CN" baseline="-30000">
                <a:cs typeface="Times New Roman" panose="02020603050405020304" pitchFamily="18" charset="0"/>
              </a:rPr>
              <a:t>i</a:t>
            </a:r>
            <a:r>
              <a:rPr lang="zh-CN" altLang="zh-CN"/>
              <a:t>表示进程</a:t>
            </a:r>
            <a:r>
              <a:rPr lang="en-US" altLang="zh-CN">
                <a:cs typeface="Times New Roman" panose="02020603050405020304" pitchFamily="18" charset="0"/>
              </a:rPr>
              <a:t>P</a:t>
            </a:r>
            <a:r>
              <a:rPr lang="en-US" altLang="zh-CN" baseline="-30000">
                <a:cs typeface="Times New Roman" panose="02020603050405020304" pitchFamily="18" charset="0"/>
              </a:rPr>
              <a:t>i</a:t>
            </a:r>
            <a:r>
              <a:rPr lang="zh-CN" altLang="zh-CN"/>
              <a:t>的分配向量，由矩阵</a:t>
            </a:r>
            <a:r>
              <a:rPr lang="en-US" altLang="zh-CN">
                <a:cs typeface="Times New Roman" panose="02020603050405020304" pitchFamily="18" charset="0"/>
              </a:rPr>
              <a:t>Allocation</a:t>
            </a:r>
            <a:r>
              <a:rPr lang="zh-CN" altLang="zh-CN"/>
              <a:t>的第</a:t>
            </a:r>
            <a:r>
              <a:rPr lang="en-US" altLang="zh-CN">
                <a:cs typeface="Times New Roman" panose="02020603050405020304" pitchFamily="18" charset="0"/>
              </a:rPr>
              <a:t>i</a:t>
            </a:r>
            <a:r>
              <a:rPr lang="zh-CN" altLang="zh-CN"/>
              <a:t>行构成。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checkerboard(across)">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checkerboard(across)">
                                      <p:cBhvr>
                                        <p:cTn id="12" dur="500"/>
                                        <p:tgtEl>
                                          <p:spTgt spid="48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checkerboard(across)">
                                      <p:cBhvr>
                                        <p:cTn id="17" dur="500"/>
                                        <p:tgtEl>
                                          <p:spTgt spid="48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zh-CN" b="1"/>
              <a:t>4）需求矩阵</a:t>
            </a:r>
            <a:r>
              <a:rPr lang="en-US" altLang="zh-CN" b="1">
                <a:latin typeface="Times New Roman" panose="02020603050405020304" pitchFamily="18" charset="0"/>
                <a:cs typeface="Times New Roman" panose="02020603050405020304" pitchFamily="18" charset="0"/>
              </a:rPr>
              <a:t>Need</a:t>
            </a:r>
            <a:endParaRPr lang="zh-CN" altLang="zh-CN" b="1">
              <a:latin typeface="Times New Roman" panose="02020603050405020304" pitchFamily="18" charset="0"/>
              <a:cs typeface="Times New Roman" panose="02020603050405020304" pitchFamily="18" charset="0"/>
            </a:endParaRPr>
          </a:p>
        </p:txBody>
      </p:sp>
      <p:sp>
        <p:nvSpPr>
          <p:cNvPr id="49155" name="Rectangle 3"/>
          <p:cNvSpPr>
            <a:spLocks noGrp="1" noChangeArrowheads="1"/>
          </p:cNvSpPr>
          <p:nvPr>
            <p:ph type="body" idx="1"/>
          </p:nvPr>
        </p:nvSpPr>
        <p:spPr>
          <a:xfrm>
            <a:off x="304800" y="1600200"/>
            <a:ext cx="8650288" cy="4535488"/>
          </a:xfrm>
        </p:spPr>
        <p:txBody>
          <a:bodyPr/>
          <a:lstStyle/>
          <a:p>
            <a:r>
              <a:rPr lang="zh-CN" altLang="zh-CN"/>
              <a:t>需求矩阵</a:t>
            </a:r>
            <a:r>
              <a:rPr lang="en-US" altLang="zh-CN">
                <a:cs typeface="Times New Roman" panose="02020603050405020304" pitchFamily="18" charset="0"/>
              </a:rPr>
              <a:t>Need</a:t>
            </a:r>
            <a:r>
              <a:rPr lang="zh-CN" altLang="zh-CN"/>
              <a:t>是一个</a:t>
            </a:r>
            <a:r>
              <a:rPr lang="en-US" altLang="zh-CN">
                <a:cs typeface="Times New Roman" panose="02020603050405020304" pitchFamily="18" charset="0"/>
              </a:rPr>
              <a:t>n</a:t>
            </a:r>
            <a:r>
              <a:rPr lang="en-US" altLang="zh-CN"/>
              <a:t>×</a:t>
            </a:r>
            <a:r>
              <a:rPr lang="en-US" altLang="zh-CN">
                <a:cs typeface="Times New Roman" panose="02020603050405020304" pitchFamily="18" charset="0"/>
              </a:rPr>
              <a:t>m </a:t>
            </a:r>
            <a:r>
              <a:rPr lang="zh-CN" altLang="zh-CN"/>
              <a:t>的矩阵，它定义了系统中每一个进程还需要的各类资源数目。</a:t>
            </a:r>
          </a:p>
          <a:p>
            <a:r>
              <a:rPr lang="zh-CN" altLang="zh-CN"/>
              <a:t>如果</a:t>
            </a:r>
            <a:r>
              <a:rPr lang="en-US" altLang="zh-CN">
                <a:cs typeface="Times New Roman" panose="02020603050405020304" pitchFamily="18" charset="0"/>
              </a:rPr>
              <a:t>Need</a:t>
            </a:r>
            <a:r>
              <a:rPr lang="en-US" altLang="zh-CN"/>
              <a:t>(</a:t>
            </a:r>
            <a:r>
              <a:rPr lang="en-US" altLang="zh-CN">
                <a:cs typeface="Times New Roman" panose="02020603050405020304" pitchFamily="18" charset="0"/>
              </a:rPr>
              <a:t>i</a:t>
            </a:r>
            <a:r>
              <a:rPr lang="zh-CN" altLang="en-US"/>
              <a:t>，</a:t>
            </a:r>
            <a:r>
              <a:rPr lang="en-US" altLang="zh-CN">
                <a:cs typeface="Times New Roman" panose="02020603050405020304" pitchFamily="18" charset="0"/>
              </a:rPr>
              <a:t>j</a:t>
            </a:r>
            <a:r>
              <a:rPr lang="en-US" altLang="zh-CN"/>
              <a:t>)</a:t>
            </a:r>
            <a:r>
              <a:rPr lang="zh-CN" altLang="en-US"/>
              <a:t>＝</a:t>
            </a:r>
            <a:r>
              <a:rPr lang="en-US" altLang="zh-CN">
                <a:cs typeface="Times New Roman" panose="02020603050405020304" pitchFamily="18" charset="0"/>
              </a:rPr>
              <a:t>k</a:t>
            </a:r>
            <a:r>
              <a:rPr lang="zh-CN" altLang="en-US"/>
              <a:t>，</a:t>
            </a:r>
            <a:r>
              <a:rPr lang="zh-CN" altLang="zh-CN"/>
              <a:t>表示进程</a:t>
            </a:r>
            <a:r>
              <a:rPr lang="en-US" altLang="zh-CN">
                <a:cs typeface="Times New Roman" panose="02020603050405020304" pitchFamily="18" charset="0"/>
              </a:rPr>
              <a:t>P</a:t>
            </a:r>
            <a:r>
              <a:rPr lang="en-US" altLang="zh-CN" baseline="-30000">
                <a:cs typeface="Times New Roman" panose="02020603050405020304" pitchFamily="18" charset="0"/>
              </a:rPr>
              <a:t>i</a:t>
            </a:r>
            <a:r>
              <a:rPr lang="zh-CN" altLang="zh-CN"/>
              <a:t>还需要</a:t>
            </a:r>
            <a:r>
              <a:rPr lang="en-US" altLang="zh-CN">
                <a:cs typeface="Times New Roman" panose="02020603050405020304" pitchFamily="18" charset="0"/>
              </a:rPr>
              <a:t>R</a:t>
            </a:r>
            <a:r>
              <a:rPr lang="en-US" altLang="zh-CN" baseline="-30000">
                <a:cs typeface="Times New Roman" panose="02020603050405020304" pitchFamily="18" charset="0"/>
              </a:rPr>
              <a:t>j</a:t>
            </a:r>
            <a:r>
              <a:rPr lang="zh-CN" altLang="zh-CN"/>
              <a:t>类资源</a:t>
            </a:r>
            <a:r>
              <a:rPr lang="en-US" altLang="zh-CN">
                <a:cs typeface="Times New Roman" panose="02020603050405020304" pitchFamily="18" charset="0"/>
              </a:rPr>
              <a:t>k</a:t>
            </a:r>
            <a:r>
              <a:rPr lang="zh-CN" altLang="zh-CN"/>
              <a:t>个。</a:t>
            </a:r>
            <a:r>
              <a:rPr lang="en-US" altLang="zh-CN">
                <a:cs typeface="Times New Roman" panose="02020603050405020304" pitchFamily="18" charset="0"/>
              </a:rPr>
              <a:t>Need</a:t>
            </a:r>
            <a:r>
              <a:rPr lang="en-US" altLang="zh-CN" baseline="-30000">
                <a:cs typeface="Times New Roman" panose="02020603050405020304" pitchFamily="18" charset="0"/>
              </a:rPr>
              <a:t>i</a:t>
            </a:r>
            <a:r>
              <a:rPr lang="zh-CN" altLang="zh-CN"/>
              <a:t>表示进程</a:t>
            </a:r>
            <a:r>
              <a:rPr lang="en-US" altLang="zh-CN">
                <a:cs typeface="Times New Roman" panose="02020603050405020304" pitchFamily="18" charset="0"/>
              </a:rPr>
              <a:t>P</a:t>
            </a:r>
            <a:r>
              <a:rPr lang="en-US" altLang="zh-CN" baseline="-30000">
                <a:cs typeface="Times New Roman" panose="02020603050405020304" pitchFamily="18" charset="0"/>
              </a:rPr>
              <a:t>i</a:t>
            </a:r>
            <a:r>
              <a:rPr lang="zh-CN" altLang="zh-CN"/>
              <a:t>的需求向量，由矩阵</a:t>
            </a:r>
            <a:r>
              <a:rPr lang="en-US" altLang="zh-CN">
                <a:cs typeface="Times New Roman" panose="02020603050405020304" pitchFamily="18" charset="0"/>
              </a:rPr>
              <a:t>Need</a:t>
            </a:r>
            <a:r>
              <a:rPr lang="zh-CN" altLang="zh-CN"/>
              <a:t>的第</a:t>
            </a:r>
            <a:r>
              <a:rPr lang="en-US" altLang="zh-CN">
                <a:cs typeface="Times New Roman" panose="02020603050405020304" pitchFamily="18" charset="0"/>
              </a:rPr>
              <a:t>i</a:t>
            </a:r>
            <a:r>
              <a:rPr lang="zh-CN" altLang="zh-CN"/>
              <a:t>行构成。</a:t>
            </a:r>
          </a:p>
          <a:p>
            <a:r>
              <a:rPr lang="zh-CN" altLang="zh-CN"/>
              <a:t>三个矩阵间的关系： </a:t>
            </a:r>
          </a:p>
          <a:p>
            <a:pPr>
              <a:buFont typeface="Wingdings 3" panose="05040102010807070707" pitchFamily="18" charset="2"/>
              <a:buNone/>
            </a:pPr>
            <a:r>
              <a:rPr lang="zh-CN" altLang="en-US">
                <a:cs typeface="Times New Roman" panose="02020603050405020304" pitchFamily="18" charset="0"/>
              </a:rPr>
              <a:t>       </a:t>
            </a:r>
            <a:r>
              <a:rPr lang="en-US" altLang="zh-CN">
                <a:cs typeface="Times New Roman" panose="02020603050405020304" pitchFamily="18" charset="0"/>
              </a:rPr>
              <a:t>Need</a:t>
            </a:r>
            <a:r>
              <a:rPr lang="en-US" altLang="zh-CN"/>
              <a:t>(</a:t>
            </a:r>
            <a:r>
              <a:rPr lang="en-US" altLang="zh-CN">
                <a:cs typeface="Times New Roman" panose="02020603050405020304" pitchFamily="18" charset="0"/>
              </a:rPr>
              <a:t>i</a:t>
            </a:r>
            <a:r>
              <a:rPr lang="zh-CN" altLang="en-US"/>
              <a:t>，</a:t>
            </a:r>
            <a:r>
              <a:rPr lang="en-US" altLang="zh-CN">
                <a:cs typeface="Times New Roman" panose="02020603050405020304" pitchFamily="18" charset="0"/>
              </a:rPr>
              <a:t>j</a:t>
            </a:r>
            <a:r>
              <a:rPr lang="en-US" altLang="zh-CN"/>
              <a:t>)</a:t>
            </a:r>
            <a:r>
              <a:rPr lang="zh-CN" altLang="en-US"/>
              <a:t>＝</a:t>
            </a:r>
            <a:r>
              <a:rPr lang="en-US" altLang="zh-CN">
                <a:cs typeface="Times New Roman" panose="02020603050405020304" pitchFamily="18" charset="0"/>
              </a:rPr>
              <a:t>Max</a:t>
            </a:r>
            <a:r>
              <a:rPr lang="en-US" altLang="zh-CN"/>
              <a:t>(</a:t>
            </a:r>
            <a:r>
              <a:rPr lang="en-US" altLang="zh-CN">
                <a:cs typeface="Times New Roman" panose="02020603050405020304" pitchFamily="18" charset="0"/>
              </a:rPr>
              <a:t>i</a:t>
            </a:r>
            <a:r>
              <a:rPr lang="zh-CN" altLang="en-US"/>
              <a:t>，</a:t>
            </a:r>
            <a:r>
              <a:rPr lang="en-US" altLang="zh-CN">
                <a:cs typeface="Times New Roman" panose="02020603050405020304" pitchFamily="18" charset="0"/>
              </a:rPr>
              <a:t>j</a:t>
            </a:r>
            <a:r>
              <a:rPr lang="en-US" altLang="zh-CN"/>
              <a:t>)</a:t>
            </a:r>
            <a:r>
              <a:rPr lang="zh-CN" altLang="en-US"/>
              <a:t>－</a:t>
            </a:r>
            <a:r>
              <a:rPr lang="en-US" altLang="zh-CN">
                <a:cs typeface="Times New Roman" panose="02020603050405020304" pitchFamily="18" charset="0"/>
              </a:rPr>
              <a:t>Allocation</a:t>
            </a:r>
            <a:r>
              <a:rPr lang="en-US" altLang="zh-CN"/>
              <a:t>(</a:t>
            </a:r>
            <a:r>
              <a:rPr lang="en-US" altLang="zh-CN">
                <a:cs typeface="Times New Roman" panose="02020603050405020304" pitchFamily="18" charset="0"/>
              </a:rPr>
              <a:t>i</a:t>
            </a:r>
            <a:r>
              <a:rPr lang="zh-CN" altLang="en-US"/>
              <a:t>，</a:t>
            </a:r>
            <a:r>
              <a:rPr lang="en-US" altLang="zh-CN">
                <a:cs typeface="Times New Roman" panose="02020603050405020304" pitchFamily="18" charset="0"/>
              </a:rPr>
              <a:t>j</a:t>
            </a:r>
            <a:r>
              <a:rPr lang="en-US" altLang="zh-CN"/>
              <a:t>)</a:t>
            </a:r>
            <a:endParaRPr lang="zh-CN"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checkerboard(across)">
                                      <p:cBhvr>
                                        <p:cTn id="7" dur="5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checkerboard(across)">
                                      <p:cBhvr>
                                        <p:cTn id="12" dur="500"/>
                                        <p:tgtEl>
                                          <p:spTgt spid="49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checkerboard(across)">
                                      <p:cBhvr>
                                        <p:cTn id="17" dur="500"/>
                                        <p:tgtEl>
                                          <p:spTgt spid="49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checkerboard(across)">
                                      <p:cBhvr>
                                        <p:cTn id="22" dur="5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b="1"/>
              <a:t>银行家算法</a:t>
            </a:r>
          </a:p>
        </p:txBody>
      </p:sp>
      <p:sp>
        <p:nvSpPr>
          <p:cNvPr id="50179" name="Rectangle 3"/>
          <p:cNvSpPr>
            <a:spLocks noGrp="1" noChangeArrowheads="1"/>
          </p:cNvSpPr>
          <p:nvPr>
            <p:ph type="body" idx="1"/>
          </p:nvPr>
        </p:nvSpPr>
        <p:spPr>
          <a:xfrm>
            <a:off x="541338" y="1533525"/>
            <a:ext cx="7985125" cy="4168775"/>
          </a:xfrm>
        </p:spPr>
        <p:txBody>
          <a:bodyPr/>
          <a:lstStyle/>
          <a:p>
            <a:r>
              <a:rPr lang="zh-CN" altLang="zh-CN"/>
              <a:t>设</a:t>
            </a:r>
            <a:r>
              <a:rPr lang="en-US" altLang="zh-CN">
                <a:cs typeface="Times New Roman" panose="02020603050405020304" pitchFamily="18" charset="0"/>
              </a:rPr>
              <a:t>Request</a:t>
            </a:r>
            <a:r>
              <a:rPr lang="en-US" altLang="zh-CN" baseline="-30000">
                <a:cs typeface="Times New Roman" panose="02020603050405020304" pitchFamily="18" charset="0"/>
              </a:rPr>
              <a:t>i</a:t>
            </a:r>
            <a:r>
              <a:rPr lang="zh-CN" altLang="zh-CN"/>
              <a:t>是进程</a:t>
            </a:r>
            <a:r>
              <a:rPr lang="en-US" altLang="zh-CN">
                <a:cs typeface="Times New Roman" panose="02020603050405020304" pitchFamily="18" charset="0"/>
              </a:rPr>
              <a:t>P</a:t>
            </a:r>
            <a:r>
              <a:rPr lang="en-US" altLang="zh-CN" baseline="-30000">
                <a:cs typeface="Times New Roman" panose="02020603050405020304" pitchFamily="18" charset="0"/>
              </a:rPr>
              <a:t>i</a:t>
            </a:r>
            <a:r>
              <a:rPr lang="zh-CN" altLang="zh-CN"/>
              <a:t>的请求向量，</a:t>
            </a:r>
            <a:r>
              <a:rPr lang="en-US" altLang="zh-CN">
                <a:cs typeface="Times New Roman" panose="02020603050405020304" pitchFamily="18" charset="0"/>
              </a:rPr>
              <a:t>Request</a:t>
            </a:r>
            <a:r>
              <a:rPr lang="en-US" altLang="zh-CN" baseline="-30000">
                <a:cs typeface="Times New Roman" panose="02020603050405020304" pitchFamily="18" charset="0"/>
              </a:rPr>
              <a:t>i</a:t>
            </a:r>
            <a:r>
              <a:rPr lang="en-US" altLang="zh-CN"/>
              <a:t>(</a:t>
            </a:r>
            <a:r>
              <a:rPr lang="en-US" altLang="zh-CN">
                <a:cs typeface="Times New Roman" panose="02020603050405020304" pitchFamily="18" charset="0"/>
              </a:rPr>
              <a:t>j</a:t>
            </a:r>
            <a:r>
              <a:rPr lang="en-US" altLang="zh-CN"/>
              <a:t>)</a:t>
            </a:r>
            <a:r>
              <a:rPr lang="zh-CN" altLang="en-US"/>
              <a:t>＝</a:t>
            </a:r>
            <a:r>
              <a:rPr lang="en-US" altLang="zh-CN">
                <a:cs typeface="Times New Roman" panose="02020603050405020304" pitchFamily="18" charset="0"/>
              </a:rPr>
              <a:t>k</a:t>
            </a:r>
            <a:r>
              <a:rPr lang="zh-CN" altLang="zh-CN"/>
              <a:t>表示进程</a:t>
            </a:r>
            <a:r>
              <a:rPr lang="en-US" altLang="zh-CN">
                <a:cs typeface="Times New Roman" panose="02020603050405020304" pitchFamily="18" charset="0"/>
              </a:rPr>
              <a:t>P</a:t>
            </a:r>
            <a:r>
              <a:rPr lang="en-US" altLang="zh-CN" baseline="-30000">
                <a:cs typeface="Times New Roman" panose="02020603050405020304" pitchFamily="18" charset="0"/>
              </a:rPr>
              <a:t>i</a:t>
            </a:r>
            <a:r>
              <a:rPr lang="zh-CN" altLang="zh-CN"/>
              <a:t>请求分配</a:t>
            </a:r>
            <a:r>
              <a:rPr lang="en-US" altLang="zh-CN">
                <a:cs typeface="Times New Roman" panose="02020603050405020304" pitchFamily="18" charset="0"/>
              </a:rPr>
              <a:t>R</a:t>
            </a:r>
            <a:r>
              <a:rPr lang="en-US" altLang="zh-CN" baseline="-30000">
                <a:cs typeface="Times New Roman" panose="02020603050405020304" pitchFamily="18" charset="0"/>
              </a:rPr>
              <a:t>j</a:t>
            </a:r>
            <a:r>
              <a:rPr lang="zh-CN" altLang="zh-CN"/>
              <a:t>类资源</a:t>
            </a:r>
            <a:r>
              <a:rPr lang="en-US" altLang="zh-CN">
                <a:cs typeface="Times New Roman" panose="02020603050405020304" pitchFamily="18" charset="0"/>
              </a:rPr>
              <a:t>k</a:t>
            </a:r>
            <a:r>
              <a:rPr lang="zh-CN" altLang="zh-CN"/>
              <a:t>个。</a:t>
            </a:r>
          </a:p>
          <a:p>
            <a:r>
              <a:rPr lang="zh-CN" altLang="zh-CN"/>
              <a:t>当</a:t>
            </a:r>
            <a:r>
              <a:rPr lang="en-US" altLang="zh-CN">
                <a:cs typeface="Times New Roman" panose="02020603050405020304" pitchFamily="18" charset="0"/>
              </a:rPr>
              <a:t>P</a:t>
            </a:r>
            <a:r>
              <a:rPr lang="en-US" altLang="zh-CN" baseline="-30000">
                <a:cs typeface="Times New Roman" panose="02020603050405020304" pitchFamily="18" charset="0"/>
              </a:rPr>
              <a:t>i</a:t>
            </a:r>
            <a:r>
              <a:rPr lang="zh-CN" altLang="zh-CN"/>
              <a:t>发出资源请求后，系统按下述步骤进行检查：</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zh-CN" b="1"/>
              <a:t>银行家算法描述</a:t>
            </a:r>
            <a:endParaRPr lang="zh-CN" altLang="en-US" b="1"/>
          </a:p>
        </p:txBody>
      </p:sp>
      <p:sp>
        <p:nvSpPr>
          <p:cNvPr id="51203" name="Rectangle 3"/>
          <p:cNvSpPr>
            <a:spLocks noGrp="1" noChangeArrowheads="1"/>
          </p:cNvSpPr>
          <p:nvPr>
            <p:ph type="body" idx="1"/>
          </p:nvPr>
        </p:nvSpPr>
        <p:spPr>
          <a:xfrm>
            <a:off x="228600" y="1524000"/>
            <a:ext cx="8915400" cy="4784725"/>
          </a:xfrm>
          <a:solidFill>
            <a:schemeClr val="bg1"/>
          </a:solidFill>
        </p:spPr>
        <p:txBody>
          <a:bodyPr/>
          <a:lstStyle/>
          <a:p>
            <a:r>
              <a:rPr lang="en-US" altLang="zh-CN" sz="2800"/>
              <a:t>(1) </a:t>
            </a:r>
            <a:r>
              <a:rPr lang="zh-CN" altLang="zh-CN" sz="2800"/>
              <a:t>如果</a:t>
            </a:r>
            <a:r>
              <a:rPr lang="en-US" altLang="zh-CN" sz="2800">
                <a:cs typeface="Times New Roman" panose="02020603050405020304" pitchFamily="18" charset="0"/>
              </a:rPr>
              <a:t>Request</a:t>
            </a:r>
            <a:r>
              <a:rPr lang="en-US" altLang="zh-CN" sz="2800" baseline="-30000">
                <a:cs typeface="Times New Roman" panose="02020603050405020304" pitchFamily="18" charset="0"/>
              </a:rPr>
              <a:t>i</a:t>
            </a:r>
            <a:r>
              <a:rPr lang="en-US" altLang="zh-CN" sz="2800"/>
              <a:t>≤</a:t>
            </a:r>
            <a:r>
              <a:rPr lang="en-US" altLang="zh-CN" sz="2800">
                <a:cs typeface="Times New Roman" panose="02020603050405020304" pitchFamily="18" charset="0"/>
              </a:rPr>
              <a:t>Need</a:t>
            </a:r>
            <a:r>
              <a:rPr lang="en-US" altLang="zh-CN" sz="2800" baseline="-30000">
                <a:cs typeface="Times New Roman" panose="02020603050405020304" pitchFamily="18" charset="0"/>
              </a:rPr>
              <a:t>i</a:t>
            </a:r>
            <a:r>
              <a:rPr lang="en-US" altLang="zh-CN" sz="2800">
                <a:cs typeface="Times New Roman" panose="02020603050405020304" pitchFamily="18" charset="0"/>
              </a:rPr>
              <a:t> </a:t>
            </a:r>
            <a:r>
              <a:rPr lang="zh-CN" altLang="en-US" sz="2800"/>
              <a:t>，</a:t>
            </a:r>
            <a:r>
              <a:rPr lang="zh-CN" altLang="zh-CN" sz="2800"/>
              <a:t>则转向步骤2 ；否则出错。</a:t>
            </a:r>
          </a:p>
          <a:p>
            <a:r>
              <a:rPr lang="en-US" altLang="zh-CN" sz="2800"/>
              <a:t>(2) </a:t>
            </a:r>
            <a:r>
              <a:rPr lang="zh-CN" altLang="zh-CN" sz="2800"/>
              <a:t>如果</a:t>
            </a:r>
            <a:r>
              <a:rPr lang="en-US" altLang="zh-CN" sz="2800">
                <a:cs typeface="Times New Roman" panose="02020603050405020304" pitchFamily="18" charset="0"/>
              </a:rPr>
              <a:t>Request</a:t>
            </a:r>
            <a:r>
              <a:rPr lang="en-US" altLang="zh-CN" sz="2800" baseline="-30000">
                <a:cs typeface="Times New Roman" panose="02020603050405020304" pitchFamily="18" charset="0"/>
              </a:rPr>
              <a:t>i</a:t>
            </a:r>
            <a:r>
              <a:rPr lang="en-US" altLang="zh-CN" sz="2800"/>
              <a:t>≤</a:t>
            </a:r>
            <a:r>
              <a:rPr lang="en-US" altLang="zh-CN" sz="2800">
                <a:cs typeface="Times New Roman" panose="02020603050405020304" pitchFamily="18" charset="0"/>
              </a:rPr>
              <a:t>Available </a:t>
            </a:r>
            <a:r>
              <a:rPr lang="zh-CN" altLang="en-US" sz="2800"/>
              <a:t>，</a:t>
            </a:r>
            <a:r>
              <a:rPr lang="zh-CN" altLang="zh-CN" sz="2800"/>
              <a:t>则转向步骤3；否则</a:t>
            </a:r>
            <a:r>
              <a:rPr lang="en-US" altLang="zh-CN" sz="2800">
                <a:cs typeface="Times New Roman" panose="02020603050405020304" pitchFamily="18" charset="0"/>
              </a:rPr>
              <a:t>P</a:t>
            </a:r>
            <a:r>
              <a:rPr lang="en-US" altLang="zh-CN" sz="2800" baseline="-30000">
                <a:cs typeface="Times New Roman" panose="02020603050405020304" pitchFamily="18" charset="0"/>
              </a:rPr>
              <a:t>i</a:t>
            </a:r>
            <a:r>
              <a:rPr lang="zh-CN" altLang="zh-CN" sz="2800"/>
              <a:t>等待。</a:t>
            </a:r>
          </a:p>
          <a:p>
            <a:r>
              <a:rPr lang="en-US" altLang="zh-CN" sz="2800"/>
              <a:t>(3) </a:t>
            </a:r>
            <a:r>
              <a:rPr lang="zh-CN" altLang="zh-CN" sz="2800"/>
              <a:t>试分配并修改数据结构：</a:t>
            </a:r>
          </a:p>
          <a:p>
            <a:pPr lvl="1">
              <a:buFont typeface="Verdana" panose="020B0604030504040204" pitchFamily="34" charset="0"/>
              <a:buNone/>
            </a:pPr>
            <a:r>
              <a:rPr lang="zh-CN" altLang="zh-CN" sz="2400">
                <a:cs typeface="Times New Roman" panose="02020603050405020304" pitchFamily="18" charset="0"/>
              </a:rPr>
              <a:t>      </a:t>
            </a:r>
            <a:r>
              <a:rPr lang="zh-CN" altLang="en-US" sz="2400">
                <a:cs typeface="Times New Roman" panose="02020603050405020304" pitchFamily="18" charset="0"/>
              </a:rPr>
              <a:t>		</a:t>
            </a:r>
            <a:r>
              <a:rPr lang="en-US" altLang="zh-CN" sz="2400">
                <a:cs typeface="Times New Roman" panose="02020603050405020304" pitchFamily="18" charset="0"/>
              </a:rPr>
              <a:t>Available </a:t>
            </a:r>
            <a:r>
              <a:rPr lang="zh-CN" altLang="en-US" sz="2400"/>
              <a:t>＝</a:t>
            </a:r>
            <a:r>
              <a:rPr lang="zh-CN" altLang="en-US" sz="2400">
                <a:cs typeface="Times New Roman" panose="02020603050405020304" pitchFamily="18" charset="0"/>
              </a:rPr>
              <a:t> </a:t>
            </a:r>
            <a:r>
              <a:rPr lang="en-US" altLang="zh-CN" sz="2400">
                <a:cs typeface="Times New Roman" panose="02020603050405020304" pitchFamily="18" charset="0"/>
              </a:rPr>
              <a:t>Available</a:t>
            </a:r>
            <a:r>
              <a:rPr lang="zh-CN" altLang="en-US" sz="2400"/>
              <a:t>－</a:t>
            </a:r>
            <a:r>
              <a:rPr lang="en-US" altLang="zh-CN" sz="2400">
                <a:cs typeface="Times New Roman" panose="02020603050405020304" pitchFamily="18" charset="0"/>
              </a:rPr>
              <a:t>Request</a:t>
            </a:r>
            <a:r>
              <a:rPr lang="en-US" altLang="zh-CN" sz="2400" baseline="-30000">
                <a:cs typeface="Times New Roman" panose="02020603050405020304" pitchFamily="18" charset="0"/>
              </a:rPr>
              <a:t>i</a:t>
            </a:r>
            <a:r>
              <a:rPr lang="en-US" altLang="zh-CN" sz="2400">
                <a:cs typeface="Times New Roman" panose="02020603050405020304" pitchFamily="18" charset="0"/>
              </a:rPr>
              <a:t> </a:t>
            </a:r>
            <a:r>
              <a:rPr lang="zh-CN" altLang="en-US" sz="2400"/>
              <a:t>；</a:t>
            </a:r>
          </a:p>
          <a:p>
            <a:pPr lvl="1">
              <a:buFont typeface="Verdana" panose="020B0604030504040204" pitchFamily="34" charset="0"/>
              <a:buNone/>
            </a:pPr>
            <a:r>
              <a:rPr lang="zh-CN" altLang="en-US" sz="2400">
                <a:cs typeface="Times New Roman" panose="02020603050405020304" pitchFamily="18" charset="0"/>
              </a:rPr>
              <a:t>      		</a:t>
            </a:r>
            <a:r>
              <a:rPr lang="en-US" altLang="zh-CN" sz="2400">
                <a:cs typeface="Times New Roman" panose="02020603050405020304" pitchFamily="18" charset="0"/>
              </a:rPr>
              <a:t>Allocation</a:t>
            </a:r>
            <a:r>
              <a:rPr lang="en-US" altLang="zh-CN" sz="2400" baseline="-30000">
                <a:cs typeface="Times New Roman" panose="02020603050405020304" pitchFamily="18" charset="0"/>
              </a:rPr>
              <a:t>i </a:t>
            </a:r>
            <a:r>
              <a:rPr lang="zh-CN" altLang="en-US" sz="2400"/>
              <a:t>＝</a:t>
            </a:r>
            <a:r>
              <a:rPr lang="zh-CN" altLang="en-US" sz="2400">
                <a:cs typeface="Times New Roman" panose="02020603050405020304" pitchFamily="18" charset="0"/>
              </a:rPr>
              <a:t> </a:t>
            </a:r>
            <a:r>
              <a:rPr lang="en-US" altLang="zh-CN" sz="2400">
                <a:cs typeface="Times New Roman" panose="02020603050405020304" pitchFamily="18" charset="0"/>
              </a:rPr>
              <a:t>Allocation</a:t>
            </a:r>
            <a:r>
              <a:rPr lang="en-US" altLang="zh-CN" sz="2400" baseline="-30000">
                <a:cs typeface="Times New Roman" panose="02020603050405020304" pitchFamily="18" charset="0"/>
              </a:rPr>
              <a:t>i </a:t>
            </a:r>
            <a:r>
              <a:rPr lang="zh-CN" altLang="en-US" sz="2400"/>
              <a:t>＋</a:t>
            </a:r>
            <a:r>
              <a:rPr lang="zh-CN" altLang="en-US" sz="2400">
                <a:cs typeface="Times New Roman" panose="02020603050405020304" pitchFamily="18" charset="0"/>
              </a:rPr>
              <a:t> </a:t>
            </a:r>
            <a:r>
              <a:rPr lang="en-US" altLang="zh-CN" sz="2400">
                <a:cs typeface="Times New Roman" panose="02020603050405020304" pitchFamily="18" charset="0"/>
              </a:rPr>
              <a:t>Request</a:t>
            </a:r>
            <a:r>
              <a:rPr lang="en-US" altLang="zh-CN" sz="2400" baseline="-30000">
                <a:cs typeface="Times New Roman" panose="02020603050405020304" pitchFamily="18" charset="0"/>
              </a:rPr>
              <a:t>i </a:t>
            </a:r>
            <a:r>
              <a:rPr lang="zh-CN" altLang="en-US" sz="2400"/>
              <a:t>；</a:t>
            </a:r>
          </a:p>
          <a:p>
            <a:pPr lvl="1">
              <a:buFont typeface="Verdana" panose="020B0604030504040204" pitchFamily="34" charset="0"/>
              <a:buNone/>
            </a:pPr>
            <a:r>
              <a:rPr lang="zh-CN" altLang="en-US" sz="2400">
                <a:cs typeface="Times New Roman" panose="02020603050405020304" pitchFamily="18" charset="0"/>
              </a:rPr>
              <a:t>     		 </a:t>
            </a:r>
            <a:r>
              <a:rPr lang="en-US" altLang="zh-CN" sz="2400">
                <a:cs typeface="Times New Roman" panose="02020603050405020304" pitchFamily="18" charset="0"/>
              </a:rPr>
              <a:t>Need</a:t>
            </a:r>
            <a:r>
              <a:rPr lang="en-US" altLang="zh-CN" sz="2400" baseline="-30000">
                <a:cs typeface="Times New Roman" panose="02020603050405020304" pitchFamily="18" charset="0"/>
              </a:rPr>
              <a:t>i </a:t>
            </a:r>
            <a:r>
              <a:rPr lang="zh-CN" altLang="en-US" sz="2400"/>
              <a:t>＝</a:t>
            </a:r>
            <a:r>
              <a:rPr lang="zh-CN" altLang="en-US" sz="2400">
                <a:cs typeface="Times New Roman" panose="02020603050405020304" pitchFamily="18" charset="0"/>
              </a:rPr>
              <a:t> </a:t>
            </a:r>
            <a:r>
              <a:rPr lang="en-US" altLang="zh-CN" sz="2400">
                <a:cs typeface="Times New Roman" panose="02020603050405020304" pitchFamily="18" charset="0"/>
              </a:rPr>
              <a:t>Need</a:t>
            </a:r>
            <a:r>
              <a:rPr lang="en-US" altLang="zh-CN" sz="2400" baseline="-30000">
                <a:cs typeface="Times New Roman" panose="02020603050405020304" pitchFamily="18" charset="0"/>
              </a:rPr>
              <a:t>i</a:t>
            </a:r>
            <a:r>
              <a:rPr lang="zh-CN" altLang="en-US" sz="2400"/>
              <a:t>－</a:t>
            </a:r>
            <a:r>
              <a:rPr lang="zh-CN" altLang="en-US" sz="2400">
                <a:cs typeface="Times New Roman" panose="02020603050405020304" pitchFamily="18" charset="0"/>
              </a:rPr>
              <a:t> </a:t>
            </a:r>
            <a:r>
              <a:rPr lang="en-US" altLang="zh-CN" sz="2400">
                <a:cs typeface="Times New Roman" panose="02020603050405020304" pitchFamily="18" charset="0"/>
              </a:rPr>
              <a:t>Request</a:t>
            </a:r>
            <a:r>
              <a:rPr lang="en-US" altLang="zh-CN" sz="2400" baseline="-30000">
                <a:cs typeface="Times New Roman" panose="02020603050405020304" pitchFamily="18" charset="0"/>
              </a:rPr>
              <a:t>i </a:t>
            </a:r>
            <a:r>
              <a:rPr lang="zh-CN" altLang="en-US" sz="2400"/>
              <a:t>；</a:t>
            </a:r>
          </a:p>
          <a:p>
            <a:r>
              <a:rPr lang="en-US" altLang="zh-CN" sz="2800"/>
              <a:t>(4) </a:t>
            </a:r>
            <a:r>
              <a:rPr lang="zh-CN" altLang="zh-CN" sz="2800"/>
              <a:t>系统执行</a:t>
            </a:r>
            <a:r>
              <a:rPr lang="zh-CN" altLang="zh-CN" sz="2800" b="1" u="sng">
                <a:solidFill>
                  <a:schemeClr val="accent2"/>
                </a:solidFill>
              </a:rPr>
              <a:t>安全性算法</a:t>
            </a:r>
            <a:r>
              <a:rPr lang="zh-CN" altLang="zh-CN" sz="2800"/>
              <a:t>，检查此次资源分配是否安全。若安全，才正式分配；否则，试分配作废，让进程</a:t>
            </a:r>
            <a:r>
              <a:rPr lang="en-US" altLang="zh-CN" sz="2800">
                <a:cs typeface="Times New Roman" panose="02020603050405020304" pitchFamily="18" charset="0"/>
              </a:rPr>
              <a:t>P</a:t>
            </a:r>
            <a:r>
              <a:rPr lang="en-US" altLang="zh-CN" sz="2800" baseline="-30000">
                <a:cs typeface="Times New Roman" panose="02020603050405020304" pitchFamily="18" charset="0"/>
              </a:rPr>
              <a:t>i</a:t>
            </a:r>
            <a:r>
              <a:rPr lang="zh-CN" altLang="zh-CN" sz="2800"/>
              <a:t>等待。</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checkerboard(across)">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checkerboard(across)">
                                      <p:cBhvr>
                                        <p:cTn id="12" dur="500"/>
                                        <p:tgtEl>
                                          <p:spTgt spid="51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checkerboard(across)">
                                      <p:cBhvr>
                                        <p:cTn id="17" dur="500"/>
                                        <p:tgtEl>
                                          <p:spTgt spid="51203">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51203">
                                            <p:txEl>
                                              <p:pRg st="3" end="3"/>
                                            </p:txEl>
                                          </p:spTgt>
                                        </p:tgtEl>
                                        <p:attrNameLst>
                                          <p:attrName>style.visibility</p:attrName>
                                        </p:attrNameLst>
                                      </p:cBhvr>
                                      <p:to>
                                        <p:strVal val="visible"/>
                                      </p:to>
                                    </p:set>
                                    <p:animEffect transition="in" filter="checkerboard(across)">
                                      <p:cBhvr>
                                        <p:cTn id="20" dur="500"/>
                                        <p:tgtEl>
                                          <p:spTgt spid="51203">
                                            <p:txEl>
                                              <p:pRg st="3" end="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51203">
                                            <p:txEl>
                                              <p:pRg st="4" end="4"/>
                                            </p:txEl>
                                          </p:spTgt>
                                        </p:tgtEl>
                                        <p:attrNameLst>
                                          <p:attrName>style.visibility</p:attrName>
                                        </p:attrNameLst>
                                      </p:cBhvr>
                                      <p:to>
                                        <p:strVal val="visible"/>
                                      </p:to>
                                    </p:set>
                                    <p:animEffect transition="in" filter="checkerboard(across)">
                                      <p:cBhvr>
                                        <p:cTn id="23" dur="500"/>
                                        <p:tgtEl>
                                          <p:spTgt spid="51203">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51203">
                                            <p:txEl>
                                              <p:pRg st="5" end="5"/>
                                            </p:txEl>
                                          </p:spTgt>
                                        </p:tgtEl>
                                        <p:attrNameLst>
                                          <p:attrName>style.visibility</p:attrName>
                                        </p:attrNameLst>
                                      </p:cBhvr>
                                      <p:to>
                                        <p:strVal val="visible"/>
                                      </p:to>
                                    </p:set>
                                    <p:animEffect transition="in" filter="checkerboard(across)">
                                      <p:cBhvr>
                                        <p:cTn id="26" dur="500"/>
                                        <p:tgtEl>
                                          <p:spTgt spid="5120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51203">
                                            <p:txEl>
                                              <p:pRg st="6" end="6"/>
                                            </p:txEl>
                                          </p:spTgt>
                                        </p:tgtEl>
                                        <p:attrNameLst>
                                          <p:attrName>style.visibility</p:attrName>
                                        </p:attrNameLst>
                                      </p:cBhvr>
                                      <p:to>
                                        <p:strVal val="visible"/>
                                      </p:to>
                                    </p:set>
                                    <p:animEffect transition="in" filter="checkerboard(across)">
                                      <p:cBhvr>
                                        <p:cTn id="31" dur="500"/>
                                        <p:tgtEl>
                                          <p:spTgt spid="512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b="1"/>
              <a:t>安全性算法</a:t>
            </a:r>
          </a:p>
        </p:txBody>
      </p:sp>
      <p:sp>
        <p:nvSpPr>
          <p:cNvPr id="52227" name="Rectangle 3"/>
          <p:cNvSpPr>
            <a:spLocks noGrp="1" noChangeArrowheads="1"/>
          </p:cNvSpPr>
          <p:nvPr>
            <p:ph type="body" idx="1"/>
          </p:nvPr>
        </p:nvSpPr>
        <p:spPr>
          <a:xfrm>
            <a:off x="228600" y="1524000"/>
            <a:ext cx="8686800" cy="5029200"/>
          </a:xfrm>
        </p:spPr>
        <p:txBody>
          <a:bodyPr/>
          <a:lstStyle/>
          <a:p>
            <a:r>
              <a:rPr lang="en-US" altLang="zh-CN" sz="2800"/>
              <a:t>(1) </a:t>
            </a:r>
            <a:r>
              <a:rPr lang="zh-CN" altLang="zh-CN" sz="2800"/>
              <a:t>设置两个向量</a:t>
            </a:r>
            <a:r>
              <a:rPr lang="en-US" altLang="zh-CN" sz="2800"/>
              <a:t>Work</a:t>
            </a:r>
            <a:r>
              <a:rPr lang="zh-CN" altLang="zh-CN" sz="2800"/>
              <a:t>和</a:t>
            </a:r>
            <a:r>
              <a:rPr lang="en-US" altLang="zh-CN" sz="2800"/>
              <a:t>Finish</a:t>
            </a:r>
            <a:r>
              <a:rPr lang="zh-CN" altLang="zh-CN" sz="2800"/>
              <a:t>并置初值：</a:t>
            </a:r>
          </a:p>
          <a:p>
            <a:pPr lvl="1"/>
            <a:r>
              <a:rPr lang="en-US" altLang="zh-CN" sz="2400"/>
              <a:t>Work</a:t>
            </a:r>
            <a:r>
              <a:rPr lang="zh-CN" altLang="en-US" sz="2400"/>
              <a:t>：</a:t>
            </a:r>
            <a:r>
              <a:rPr lang="en-US" altLang="zh-CN" sz="2400"/>
              <a:t>m</a:t>
            </a:r>
            <a:r>
              <a:rPr lang="zh-CN" altLang="zh-CN" sz="2400"/>
              <a:t>维向量，表示系统可提供给进程继续运行的各类空闲资源数目，算法开始时，</a:t>
            </a:r>
            <a:r>
              <a:rPr lang="en-US" altLang="zh-CN" sz="2400">
                <a:solidFill>
                  <a:srgbClr val="FF0000"/>
                </a:solidFill>
              </a:rPr>
              <a:t>Work</a:t>
            </a:r>
            <a:r>
              <a:rPr lang="zh-CN" altLang="en-US" sz="2400">
                <a:solidFill>
                  <a:srgbClr val="FF0000"/>
                </a:solidFill>
              </a:rPr>
              <a:t>＝</a:t>
            </a:r>
            <a:r>
              <a:rPr lang="en-US" altLang="zh-CN" sz="2400">
                <a:solidFill>
                  <a:srgbClr val="FF0000"/>
                </a:solidFill>
              </a:rPr>
              <a:t>Available</a:t>
            </a:r>
            <a:r>
              <a:rPr lang="zh-CN" altLang="en-US" sz="2400"/>
              <a:t>；</a:t>
            </a:r>
          </a:p>
          <a:p>
            <a:pPr lvl="1"/>
            <a:r>
              <a:rPr lang="zh-CN" altLang="en-US" sz="2400"/>
              <a:t> </a:t>
            </a:r>
            <a:r>
              <a:rPr lang="en-US" altLang="zh-CN" sz="2400"/>
              <a:t>Finish</a:t>
            </a:r>
            <a:r>
              <a:rPr lang="zh-CN" altLang="en-US" sz="2400"/>
              <a:t>：</a:t>
            </a:r>
            <a:r>
              <a:rPr lang="en-US" altLang="zh-CN" sz="2400"/>
              <a:t>n</a:t>
            </a:r>
            <a:r>
              <a:rPr lang="zh-CN" altLang="zh-CN" sz="2400"/>
              <a:t>维向量，表示系统是否有足够的资源分配给进程，使之运行完成，开始时，</a:t>
            </a:r>
            <a:r>
              <a:rPr lang="zh-CN" altLang="zh-CN" sz="2400">
                <a:solidFill>
                  <a:srgbClr val="FF0000"/>
                </a:solidFill>
              </a:rPr>
              <a:t>对每一个</a:t>
            </a:r>
            <a:r>
              <a:rPr lang="en-US" altLang="zh-CN" sz="2400">
                <a:solidFill>
                  <a:srgbClr val="FF0000"/>
                </a:solidFill>
              </a:rPr>
              <a:t>i </a:t>
            </a:r>
            <a:r>
              <a:rPr lang="zh-CN" altLang="zh-CN" sz="2400">
                <a:solidFill>
                  <a:srgbClr val="FF0000"/>
                </a:solidFill>
              </a:rPr>
              <a:t>都令</a:t>
            </a:r>
            <a:r>
              <a:rPr lang="en-US" altLang="zh-CN" sz="2400">
                <a:solidFill>
                  <a:srgbClr val="FF0000"/>
                </a:solidFill>
              </a:rPr>
              <a:t>Finish(i)</a:t>
            </a:r>
            <a:r>
              <a:rPr lang="zh-CN" altLang="en-US" sz="2400">
                <a:solidFill>
                  <a:srgbClr val="FF0000"/>
                </a:solidFill>
              </a:rPr>
              <a:t>＝</a:t>
            </a:r>
            <a:r>
              <a:rPr lang="en-US" altLang="zh-CN" sz="2400">
                <a:solidFill>
                  <a:srgbClr val="FF0000"/>
                </a:solidFill>
              </a:rPr>
              <a:t>false</a:t>
            </a:r>
            <a:r>
              <a:rPr lang="zh-CN" altLang="en-US" sz="2400"/>
              <a:t>；</a:t>
            </a:r>
          </a:p>
          <a:p>
            <a:r>
              <a:rPr lang="en-US" altLang="zh-CN" sz="2800"/>
              <a:t>(2) </a:t>
            </a:r>
            <a:r>
              <a:rPr lang="zh-CN" altLang="zh-CN" sz="2800"/>
              <a:t>从进程集合中找到一个能满足下述条件的进程：</a:t>
            </a:r>
          </a:p>
          <a:p>
            <a:pPr lvl="1"/>
            <a:r>
              <a:rPr lang="en-US" altLang="zh-CN" sz="2400"/>
              <a:t>Finish(i)= false </a:t>
            </a:r>
            <a:r>
              <a:rPr lang="zh-CN" altLang="en-US" sz="2400"/>
              <a:t>；</a:t>
            </a:r>
          </a:p>
          <a:p>
            <a:pPr lvl="1"/>
            <a:r>
              <a:rPr lang="en-US" altLang="zh-CN" sz="2400"/>
              <a:t>Need</a:t>
            </a:r>
            <a:r>
              <a:rPr lang="en-US" altLang="zh-CN" sz="2400" baseline="-30000"/>
              <a:t>i</a:t>
            </a:r>
            <a:r>
              <a:rPr lang="en-US" altLang="zh-CN" sz="2400"/>
              <a:t>≤Work </a:t>
            </a:r>
            <a:r>
              <a:rPr lang="zh-CN" altLang="en-US" sz="2400"/>
              <a:t>；</a:t>
            </a:r>
          </a:p>
          <a:p>
            <a:pPr lvl="1">
              <a:buFont typeface="Verdana" panose="020B0604030504040204" pitchFamily="34" charset="0"/>
              <a:buNone/>
            </a:pPr>
            <a:r>
              <a:rPr lang="zh-CN" altLang="zh-CN"/>
              <a:t>如找到则执行步骤3；否则执行步骤4；</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checkerboard(across)">
                                      <p:cBhvr>
                                        <p:cTn id="7" dur="500"/>
                                        <p:tgtEl>
                                          <p:spTgt spid="52227">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2227">
                                            <p:txEl>
                                              <p:pRg st="1" end="1"/>
                                            </p:txEl>
                                          </p:spTgt>
                                        </p:tgtEl>
                                        <p:attrNameLst>
                                          <p:attrName>style.visibility</p:attrName>
                                        </p:attrNameLst>
                                      </p:cBhvr>
                                      <p:to>
                                        <p:strVal val="visible"/>
                                      </p:to>
                                    </p:set>
                                    <p:animEffect transition="in" filter="checkerboard(across)">
                                      <p:cBhvr>
                                        <p:cTn id="10" dur="500"/>
                                        <p:tgtEl>
                                          <p:spTgt spid="52227">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2227">
                                            <p:txEl>
                                              <p:pRg st="2" end="2"/>
                                            </p:txEl>
                                          </p:spTgt>
                                        </p:tgtEl>
                                        <p:attrNameLst>
                                          <p:attrName>style.visibility</p:attrName>
                                        </p:attrNameLst>
                                      </p:cBhvr>
                                      <p:to>
                                        <p:strVal val="visible"/>
                                      </p:to>
                                    </p:set>
                                    <p:animEffect transition="in" filter="checkerboard(across)">
                                      <p:cBhvr>
                                        <p:cTn id="13" dur="500"/>
                                        <p:tgtEl>
                                          <p:spTgt spid="5222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52227">
                                            <p:txEl>
                                              <p:pRg st="3" end="3"/>
                                            </p:txEl>
                                          </p:spTgt>
                                        </p:tgtEl>
                                        <p:attrNameLst>
                                          <p:attrName>style.visibility</p:attrName>
                                        </p:attrNameLst>
                                      </p:cBhvr>
                                      <p:to>
                                        <p:strVal val="visible"/>
                                      </p:to>
                                    </p:set>
                                    <p:animEffect transition="in" filter="checkerboard(across)">
                                      <p:cBhvr>
                                        <p:cTn id="18" dur="500"/>
                                        <p:tgtEl>
                                          <p:spTgt spid="52227">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52227">
                                            <p:txEl>
                                              <p:pRg st="4" end="4"/>
                                            </p:txEl>
                                          </p:spTgt>
                                        </p:tgtEl>
                                        <p:attrNameLst>
                                          <p:attrName>style.visibility</p:attrName>
                                        </p:attrNameLst>
                                      </p:cBhvr>
                                      <p:to>
                                        <p:strVal val="visible"/>
                                      </p:to>
                                    </p:set>
                                    <p:animEffect transition="in" filter="checkerboard(across)">
                                      <p:cBhvr>
                                        <p:cTn id="21" dur="500"/>
                                        <p:tgtEl>
                                          <p:spTgt spid="52227">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52227">
                                            <p:txEl>
                                              <p:pRg st="5" end="5"/>
                                            </p:txEl>
                                          </p:spTgt>
                                        </p:tgtEl>
                                        <p:attrNameLst>
                                          <p:attrName>style.visibility</p:attrName>
                                        </p:attrNameLst>
                                      </p:cBhvr>
                                      <p:to>
                                        <p:strVal val="visible"/>
                                      </p:to>
                                    </p:set>
                                    <p:animEffect transition="in" filter="checkerboard(across)">
                                      <p:cBhvr>
                                        <p:cTn id="24" dur="500"/>
                                        <p:tgtEl>
                                          <p:spTgt spid="52227">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52227">
                                            <p:txEl>
                                              <p:pRg st="6" end="6"/>
                                            </p:txEl>
                                          </p:spTgt>
                                        </p:tgtEl>
                                        <p:attrNameLst>
                                          <p:attrName>style.visibility</p:attrName>
                                        </p:attrNameLst>
                                      </p:cBhvr>
                                      <p:to>
                                        <p:strVal val="visible"/>
                                      </p:to>
                                    </p:set>
                                    <p:animEffect transition="in" filter="checkerboard(across)">
                                      <p:cBhvr>
                                        <p:cTn id="27" dur="500"/>
                                        <p:tgtEl>
                                          <p:spTgt spid="522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b="1"/>
              <a:t>安全性算法</a:t>
            </a:r>
            <a:r>
              <a:rPr lang="en-US" altLang="zh-CN" b="1"/>
              <a:t>(</a:t>
            </a:r>
            <a:r>
              <a:rPr lang="zh-CN" altLang="en-US" b="1"/>
              <a:t>续</a:t>
            </a:r>
            <a:r>
              <a:rPr lang="en-US" altLang="zh-CN" b="1"/>
              <a:t>)</a:t>
            </a:r>
          </a:p>
        </p:txBody>
      </p:sp>
      <p:sp>
        <p:nvSpPr>
          <p:cNvPr id="53251" name="Rectangle 3"/>
          <p:cNvSpPr>
            <a:spLocks noGrp="1" noChangeArrowheads="1"/>
          </p:cNvSpPr>
          <p:nvPr>
            <p:ph type="body" idx="1"/>
          </p:nvPr>
        </p:nvSpPr>
        <p:spPr>
          <a:xfrm>
            <a:off x="381000" y="1600200"/>
            <a:ext cx="8574088" cy="4535488"/>
          </a:xfrm>
        </p:spPr>
        <p:txBody>
          <a:bodyPr/>
          <a:lstStyle/>
          <a:p>
            <a:r>
              <a:rPr lang="en-US" altLang="zh-CN" sz="2800"/>
              <a:t>(3) </a:t>
            </a:r>
            <a:r>
              <a:rPr lang="zh-CN" altLang="zh-CN" sz="2800"/>
              <a:t>当进程</a:t>
            </a:r>
            <a:r>
              <a:rPr lang="en-US" altLang="zh-CN" sz="2800"/>
              <a:t>P</a:t>
            </a:r>
            <a:r>
              <a:rPr lang="en-US" altLang="zh-CN" sz="2800" baseline="-30000"/>
              <a:t>i</a:t>
            </a:r>
            <a:r>
              <a:rPr lang="zh-CN" altLang="zh-CN" sz="2800"/>
              <a:t>获得资源后，可顺利执行直到完成，并释放出分配给它的资源，故应执行：</a:t>
            </a:r>
          </a:p>
          <a:p>
            <a:pPr lvl="1"/>
            <a:r>
              <a:rPr lang="zh-CN" altLang="zh-CN" sz="2400"/>
              <a:t>   </a:t>
            </a:r>
            <a:r>
              <a:rPr lang="en-US" altLang="zh-CN" sz="2400"/>
              <a:t>Work</a:t>
            </a:r>
            <a:r>
              <a:rPr lang="zh-CN" altLang="en-US" sz="2400"/>
              <a:t>＝</a:t>
            </a:r>
            <a:r>
              <a:rPr lang="en-US" altLang="zh-CN" sz="2400"/>
              <a:t>Work </a:t>
            </a:r>
            <a:r>
              <a:rPr lang="zh-CN" altLang="en-US" sz="2400"/>
              <a:t>＋ </a:t>
            </a:r>
            <a:r>
              <a:rPr lang="en-US" altLang="zh-CN" sz="2400"/>
              <a:t>Allocation</a:t>
            </a:r>
            <a:r>
              <a:rPr lang="en-US" altLang="zh-CN" sz="2400" baseline="-30000"/>
              <a:t>i </a:t>
            </a:r>
            <a:r>
              <a:rPr lang="zh-CN" altLang="en-US" sz="2400"/>
              <a:t>；</a:t>
            </a:r>
          </a:p>
          <a:p>
            <a:pPr lvl="1"/>
            <a:r>
              <a:rPr lang="zh-CN" altLang="en-US" sz="2400"/>
              <a:t>    </a:t>
            </a:r>
            <a:r>
              <a:rPr lang="en-US" altLang="zh-CN" sz="2400"/>
              <a:t>Finish(i)</a:t>
            </a:r>
            <a:r>
              <a:rPr lang="zh-CN" altLang="en-US" sz="2400"/>
              <a:t>＝</a:t>
            </a:r>
            <a:r>
              <a:rPr lang="en-US" altLang="zh-CN" sz="2400"/>
              <a:t>true </a:t>
            </a:r>
            <a:r>
              <a:rPr lang="zh-CN" altLang="en-US" sz="2400"/>
              <a:t>；</a:t>
            </a:r>
          </a:p>
          <a:p>
            <a:pPr lvl="1"/>
            <a:r>
              <a:rPr lang="zh-CN" altLang="en-US" sz="2400"/>
              <a:t>    </a:t>
            </a:r>
            <a:r>
              <a:rPr lang="zh-CN" altLang="zh-CN" sz="2400"/>
              <a:t>转去执行步骤 2 ；</a:t>
            </a:r>
          </a:p>
          <a:p>
            <a:r>
              <a:rPr lang="en-US" altLang="zh-CN" sz="2800"/>
              <a:t>(4) </a:t>
            </a:r>
            <a:r>
              <a:rPr lang="zh-CN" altLang="zh-CN" sz="2800"/>
              <a:t>若所有进程的</a:t>
            </a:r>
            <a:r>
              <a:rPr lang="en-US" altLang="zh-CN" sz="2800"/>
              <a:t>Finish(i)</a:t>
            </a:r>
            <a:r>
              <a:rPr lang="zh-CN" altLang="zh-CN" sz="2800"/>
              <a:t>都为</a:t>
            </a:r>
            <a:r>
              <a:rPr lang="en-US" altLang="zh-CN" sz="2800"/>
              <a:t>true </a:t>
            </a:r>
            <a:r>
              <a:rPr lang="zh-CN" altLang="en-US" sz="2800"/>
              <a:t>，</a:t>
            </a:r>
            <a:r>
              <a:rPr lang="zh-CN" altLang="zh-CN" sz="2800"/>
              <a:t>则表示系统处于安全状态；否则，系统处于不安全状态。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checkerboard(across)">
                                      <p:cBhvr>
                                        <p:cTn id="7" dur="500"/>
                                        <p:tgtEl>
                                          <p:spTgt spid="53251">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3251">
                                            <p:txEl>
                                              <p:pRg st="1" end="1"/>
                                            </p:txEl>
                                          </p:spTgt>
                                        </p:tgtEl>
                                        <p:attrNameLst>
                                          <p:attrName>style.visibility</p:attrName>
                                        </p:attrNameLst>
                                      </p:cBhvr>
                                      <p:to>
                                        <p:strVal val="visible"/>
                                      </p:to>
                                    </p:set>
                                    <p:animEffect transition="in" filter="checkerboard(across)">
                                      <p:cBhvr>
                                        <p:cTn id="10" dur="500"/>
                                        <p:tgtEl>
                                          <p:spTgt spid="53251">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3251">
                                            <p:txEl>
                                              <p:pRg st="2" end="2"/>
                                            </p:txEl>
                                          </p:spTgt>
                                        </p:tgtEl>
                                        <p:attrNameLst>
                                          <p:attrName>style.visibility</p:attrName>
                                        </p:attrNameLst>
                                      </p:cBhvr>
                                      <p:to>
                                        <p:strVal val="visible"/>
                                      </p:to>
                                    </p:set>
                                    <p:animEffect transition="in" filter="checkerboard(across)">
                                      <p:cBhvr>
                                        <p:cTn id="13" dur="500"/>
                                        <p:tgtEl>
                                          <p:spTgt spid="53251">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3251">
                                            <p:txEl>
                                              <p:pRg st="3" end="3"/>
                                            </p:txEl>
                                          </p:spTgt>
                                        </p:tgtEl>
                                        <p:attrNameLst>
                                          <p:attrName>style.visibility</p:attrName>
                                        </p:attrNameLst>
                                      </p:cBhvr>
                                      <p:to>
                                        <p:strVal val="visible"/>
                                      </p:to>
                                    </p:set>
                                    <p:animEffect transition="in" filter="checkerboard(across)">
                                      <p:cBhvr>
                                        <p:cTn id="16" dur="500"/>
                                        <p:tgtEl>
                                          <p:spTgt spid="5325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53251">
                                            <p:txEl>
                                              <p:pRg st="4" end="4"/>
                                            </p:txEl>
                                          </p:spTgt>
                                        </p:tgtEl>
                                        <p:attrNameLst>
                                          <p:attrName>style.visibility</p:attrName>
                                        </p:attrNameLst>
                                      </p:cBhvr>
                                      <p:to>
                                        <p:strVal val="visible"/>
                                      </p:to>
                                    </p:set>
                                    <p:animEffect transition="in" filter="checkerboard(across)">
                                      <p:cBhvr>
                                        <p:cTn id="21" dur="500"/>
                                        <p:tgtEl>
                                          <p:spTgt spid="53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b="1"/>
              <a:t>3.5.1  </a:t>
            </a:r>
            <a:r>
              <a:rPr lang="zh-CN" altLang="zh-CN" b="1"/>
              <a:t>产生死锁的原因</a:t>
            </a:r>
          </a:p>
        </p:txBody>
      </p:sp>
      <p:sp>
        <p:nvSpPr>
          <p:cNvPr id="15363" name="Rectangle 3"/>
          <p:cNvSpPr>
            <a:spLocks noGrp="1" noChangeArrowheads="1"/>
          </p:cNvSpPr>
          <p:nvPr>
            <p:ph type="body" idx="1"/>
          </p:nvPr>
        </p:nvSpPr>
        <p:spPr/>
        <p:txBody>
          <a:bodyPr/>
          <a:lstStyle/>
          <a:p>
            <a:r>
              <a:rPr lang="zh-CN" altLang="zh-CN"/>
              <a:t>一般说来，死锁产生的原因是：</a:t>
            </a:r>
          </a:p>
          <a:p>
            <a:pPr lvl="1"/>
            <a:r>
              <a:rPr lang="zh-CN" altLang="zh-CN" b="1">
                <a:solidFill>
                  <a:srgbClr val="9900CC"/>
                </a:solidFill>
              </a:rPr>
              <a:t>竞争资源</a:t>
            </a:r>
            <a:r>
              <a:rPr lang="zh-CN" altLang="zh-CN"/>
              <a:t>：多个进程竞争</a:t>
            </a:r>
            <a:r>
              <a:rPr lang="zh-CN" altLang="zh-CN">
                <a:solidFill>
                  <a:srgbClr val="9900CC"/>
                </a:solidFill>
              </a:rPr>
              <a:t>资源</a:t>
            </a:r>
            <a:r>
              <a:rPr lang="zh-CN" altLang="zh-CN"/>
              <a:t>，而</a:t>
            </a:r>
            <a:r>
              <a:rPr lang="zh-CN" altLang="zh-CN">
                <a:solidFill>
                  <a:srgbClr val="9900CC"/>
                </a:solidFill>
              </a:rPr>
              <a:t>资源</a:t>
            </a:r>
            <a:r>
              <a:rPr lang="zh-CN" altLang="zh-CN"/>
              <a:t>又不能同时满足其需求。</a:t>
            </a:r>
            <a:endParaRPr lang="zh-CN" altLang="en-US"/>
          </a:p>
          <a:p>
            <a:pPr lvl="1"/>
            <a:r>
              <a:rPr lang="zh-CN" altLang="zh-CN" b="1">
                <a:solidFill>
                  <a:srgbClr val="9900CC"/>
                </a:solidFill>
              </a:rPr>
              <a:t>进程推进顺序不当</a:t>
            </a:r>
            <a:r>
              <a:rPr lang="zh-CN" altLang="zh-CN"/>
              <a:t>：进程申请</a:t>
            </a:r>
            <a:r>
              <a:rPr lang="zh-CN" altLang="zh-CN">
                <a:solidFill>
                  <a:srgbClr val="9900CC"/>
                </a:solidFill>
              </a:rPr>
              <a:t>资源</a:t>
            </a:r>
            <a:r>
              <a:rPr lang="zh-CN" altLang="zh-CN"/>
              <a:t>和释放</a:t>
            </a:r>
            <a:r>
              <a:rPr lang="zh-CN" altLang="zh-CN">
                <a:solidFill>
                  <a:srgbClr val="9900CC"/>
                </a:solidFill>
              </a:rPr>
              <a:t>资源</a:t>
            </a:r>
            <a:r>
              <a:rPr lang="zh-CN" altLang="zh-CN"/>
              <a:t>的顺序不当。</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b="1"/>
              <a:t>银行家算法例</a:t>
            </a:r>
            <a:endParaRPr lang="zh-CN" altLang="en-US"/>
          </a:p>
        </p:txBody>
      </p:sp>
      <p:sp>
        <p:nvSpPr>
          <p:cNvPr id="54275" name="Rectangle 3"/>
          <p:cNvSpPr>
            <a:spLocks noGrp="1" noChangeArrowheads="1"/>
          </p:cNvSpPr>
          <p:nvPr>
            <p:ph type="body" idx="1"/>
          </p:nvPr>
        </p:nvSpPr>
        <p:spPr>
          <a:xfrm>
            <a:off x="304800" y="1447800"/>
            <a:ext cx="8839200" cy="1676400"/>
          </a:xfrm>
        </p:spPr>
        <p:txBody>
          <a:bodyPr/>
          <a:lstStyle/>
          <a:p>
            <a:r>
              <a:rPr lang="zh-CN" altLang="zh-CN" sz="2800"/>
              <a:t>假定系统中有5个进程 </a:t>
            </a:r>
            <a:r>
              <a:rPr lang="en-US" altLang="zh-CN" sz="2800"/>
              <a:t>P0</a:t>
            </a:r>
            <a:r>
              <a:rPr lang="zh-CN" altLang="en-US" sz="2800"/>
              <a:t>、</a:t>
            </a:r>
            <a:r>
              <a:rPr lang="en-US" altLang="zh-CN" sz="2800"/>
              <a:t>P1</a:t>
            </a:r>
            <a:r>
              <a:rPr lang="zh-CN" altLang="en-US" sz="2800"/>
              <a:t>、</a:t>
            </a:r>
            <a:r>
              <a:rPr lang="en-US" altLang="zh-CN" sz="2800"/>
              <a:t>P2</a:t>
            </a:r>
            <a:r>
              <a:rPr lang="zh-CN" altLang="en-US" sz="2800"/>
              <a:t>、</a:t>
            </a:r>
            <a:r>
              <a:rPr lang="en-US" altLang="zh-CN" sz="2800"/>
              <a:t>P3</a:t>
            </a:r>
            <a:r>
              <a:rPr lang="zh-CN" altLang="en-US" sz="2800"/>
              <a:t>、</a:t>
            </a:r>
            <a:r>
              <a:rPr lang="en-US" altLang="zh-CN" sz="2800"/>
              <a:t>P4</a:t>
            </a:r>
            <a:r>
              <a:rPr lang="zh-CN" altLang="zh-CN" sz="2800"/>
              <a:t>和三种类型的资源</a:t>
            </a:r>
            <a:r>
              <a:rPr lang="en-US" altLang="zh-CN" sz="2800"/>
              <a:t>A</a:t>
            </a:r>
            <a:r>
              <a:rPr lang="zh-CN" altLang="en-US" sz="2800"/>
              <a:t>、</a:t>
            </a:r>
            <a:r>
              <a:rPr lang="en-US" altLang="zh-CN" sz="2800"/>
              <a:t>B</a:t>
            </a:r>
            <a:r>
              <a:rPr lang="zh-CN" altLang="en-US" sz="2800"/>
              <a:t>、</a:t>
            </a:r>
            <a:r>
              <a:rPr lang="en-US" altLang="zh-CN" sz="2800"/>
              <a:t>C</a:t>
            </a:r>
            <a:r>
              <a:rPr lang="zh-CN" altLang="en-US" sz="2800"/>
              <a:t>，</a:t>
            </a:r>
            <a:r>
              <a:rPr lang="zh-CN" altLang="zh-CN" sz="2800"/>
              <a:t>数量分别为</a:t>
            </a:r>
            <a:r>
              <a:rPr lang="zh-CN" altLang="zh-CN" sz="2800">
                <a:solidFill>
                  <a:srgbClr val="008000"/>
                </a:solidFill>
              </a:rPr>
              <a:t>1</a:t>
            </a:r>
            <a:r>
              <a:rPr lang="en-US" altLang="zh-CN" sz="2800">
                <a:solidFill>
                  <a:srgbClr val="008000"/>
                </a:solidFill>
              </a:rPr>
              <a:t>0</a:t>
            </a:r>
            <a:r>
              <a:rPr lang="zh-CN" altLang="zh-CN" sz="2800">
                <a:solidFill>
                  <a:srgbClr val="008000"/>
                </a:solidFill>
              </a:rPr>
              <a:t>、5、</a:t>
            </a:r>
            <a:r>
              <a:rPr lang="en-US" altLang="zh-CN" sz="2800">
                <a:solidFill>
                  <a:srgbClr val="008000"/>
                </a:solidFill>
              </a:rPr>
              <a:t>7</a:t>
            </a:r>
            <a:r>
              <a:rPr lang="zh-CN" altLang="zh-CN" sz="2800"/>
              <a:t>，在</a:t>
            </a:r>
            <a:r>
              <a:rPr lang="en-US" altLang="zh-CN" sz="2800"/>
              <a:t>T</a:t>
            </a:r>
            <a:r>
              <a:rPr lang="en-US" altLang="zh-CN" sz="2800" baseline="-25000"/>
              <a:t>0</a:t>
            </a:r>
            <a:r>
              <a:rPr lang="zh-CN" altLang="zh-CN" sz="2800"/>
              <a:t>时刻的资源分配情况如下所示。</a:t>
            </a:r>
          </a:p>
        </p:txBody>
      </p:sp>
      <p:graphicFrame>
        <p:nvGraphicFramePr>
          <p:cNvPr id="54323" name="Group 51"/>
          <p:cNvGraphicFramePr>
            <a:graphicFrameLocks noGrp="1"/>
          </p:cNvGraphicFramePr>
          <p:nvPr/>
        </p:nvGraphicFramePr>
        <p:xfrm>
          <a:off x="323850" y="3141663"/>
          <a:ext cx="8440738" cy="3016250"/>
        </p:xfrm>
        <a:graphic>
          <a:graphicData uri="http://schemas.openxmlformats.org/drawingml/2006/table">
            <a:tbl>
              <a:tblPr/>
              <a:tblGrid>
                <a:gridCol w="1717675">
                  <a:extLst>
                    <a:ext uri="{9D8B030D-6E8A-4147-A177-3AD203B41FA5}">
                      <a16:colId xmlns:a16="http://schemas.microsoft.com/office/drawing/2014/main" val="2904662271"/>
                    </a:ext>
                  </a:extLst>
                </a:gridCol>
                <a:gridCol w="1719263">
                  <a:extLst>
                    <a:ext uri="{9D8B030D-6E8A-4147-A177-3AD203B41FA5}">
                      <a16:colId xmlns:a16="http://schemas.microsoft.com/office/drawing/2014/main" val="3893344071"/>
                    </a:ext>
                  </a:extLst>
                </a:gridCol>
                <a:gridCol w="1717675">
                  <a:extLst>
                    <a:ext uri="{9D8B030D-6E8A-4147-A177-3AD203B41FA5}">
                      <a16:colId xmlns:a16="http://schemas.microsoft.com/office/drawing/2014/main" val="1419678174"/>
                    </a:ext>
                  </a:extLst>
                </a:gridCol>
                <a:gridCol w="1717675">
                  <a:extLst>
                    <a:ext uri="{9D8B030D-6E8A-4147-A177-3AD203B41FA5}">
                      <a16:colId xmlns:a16="http://schemas.microsoft.com/office/drawing/2014/main" val="1985601685"/>
                    </a:ext>
                  </a:extLst>
                </a:gridCol>
                <a:gridCol w="1568450">
                  <a:extLst>
                    <a:ext uri="{9D8B030D-6E8A-4147-A177-3AD203B41FA5}">
                      <a16:colId xmlns:a16="http://schemas.microsoft.com/office/drawing/2014/main" val="1698995717"/>
                    </a:ext>
                  </a:extLst>
                </a:gridCol>
              </a:tblGrid>
              <a:tr h="400050">
                <a:tc rowSpan="2">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资源情况</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进程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Allocation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Need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Available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38830608"/>
                  </a:ext>
                </a:extLst>
              </a:tr>
              <a:tr h="398463">
                <a:tc vMerge="1">
                  <a:txBody>
                    <a:bodyPr/>
                    <a:lstStyle/>
                    <a:p>
                      <a:endParaRPr lang="zh-CN" altLang="en-US"/>
                    </a:p>
                  </a:txBody>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54412690"/>
                  </a:ext>
                </a:extLst>
              </a:tr>
              <a:tr h="43021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7    5    3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7    4    3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3    3    2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491470021"/>
                  </a:ext>
                </a:extLst>
              </a:tr>
              <a:tr h="450850">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3    2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2    0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1    2    2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89384698"/>
                  </a:ext>
                </a:extLst>
              </a:tr>
              <a:tr h="488950">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9    0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3    0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6    0    0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713298978"/>
                  </a:ext>
                </a:extLst>
              </a:tr>
              <a:tr h="45243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2    2    2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2    1    1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2132631485"/>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4    3    3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4    3    1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21405349"/>
                  </a:ext>
                </a:extLst>
              </a:tr>
            </a:tbl>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b="1"/>
              <a:t>T</a:t>
            </a:r>
            <a:r>
              <a:rPr lang="en-US" altLang="zh-CN" b="1" baseline="-25000"/>
              <a:t>0</a:t>
            </a:r>
            <a:r>
              <a:rPr lang="zh-CN" altLang="zh-CN" b="1"/>
              <a:t>时刻的安全性</a:t>
            </a:r>
          </a:p>
        </p:txBody>
      </p:sp>
      <p:sp>
        <p:nvSpPr>
          <p:cNvPr id="55299" name="Rectangle 3"/>
          <p:cNvSpPr>
            <a:spLocks noGrp="1" noChangeArrowheads="1"/>
          </p:cNvSpPr>
          <p:nvPr>
            <p:ph type="body" idx="1"/>
          </p:nvPr>
        </p:nvSpPr>
        <p:spPr>
          <a:xfrm>
            <a:off x="541338" y="1455738"/>
            <a:ext cx="7945437" cy="2355850"/>
          </a:xfrm>
        </p:spPr>
        <p:txBody>
          <a:bodyPr/>
          <a:lstStyle/>
          <a:p>
            <a:r>
              <a:rPr lang="zh-CN" altLang="zh-CN"/>
              <a:t>利用安全性算法对</a:t>
            </a:r>
            <a:r>
              <a:rPr lang="en-US" altLang="zh-CN"/>
              <a:t>T</a:t>
            </a:r>
            <a:r>
              <a:rPr lang="en-US" altLang="zh-CN" baseline="-25000"/>
              <a:t>0</a:t>
            </a:r>
            <a:r>
              <a:rPr lang="zh-CN" altLang="zh-CN"/>
              <a:t>时刻的资源分配情况进行分析，可得如下所示的</a:t>
            </a:r>
            <a:r>
              <a:rPr lang="en-US" altLang="zh-CN"/>
              <a:t>T</a:t>
            </a:r>
            <a:r>
              <a:rPr lang="en-US" altLang="zh-CN" baseline="-25000"/>
              <a:t>0</a:t>
            </a:r>
            <a:r>
              <a:rPr lang="zh-CN" altLang="zh-CN"/>
              <a:t>时刻的安全性分析。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b="1"/>
              <a:t>T</a:t>
            </a:r>
            <a:r>
              <a:rPr lang="en-US" altLang="zh-CN" b="1" baseline="-25000"/>
              <a:t>0</a:t>
            </a:r>
            <a:r>
              <a:rPr lang="zh-CN" altLang="zh-CN" b="1">
                <a:latin typeface="Times New Roman" panose="02020603050405020304" pitchFamily="18" charset="0"/>
              </a:rPr>
              <a:t>时刻的安全性检查</a:t>
            </a:r>
            <a:endParaRPr lang="zh-CN" altLang="en-US" b="1"/>
          </a:p>
        </p:txBody>
      </p:sp>
      <p:sp>
        <p:nvSpPr>
          <p:cNvPr id="56323" name="Rectangle 3"/>
          <p:cNvSpPr>
            <a:spLocks noGrp="1" noChangeArrowheads="1"/>
          </p:cNvSpPr>
          <p:nvPr>
            <p:ph type="body" idx="1"/>
          </p:nvPr>
        </p:nvSpPr>
        <p:spPr>
          <a:xfrm>
            <a:off x="228600" y="1484313"/>
            <a:ext cx="8726488" cy="954087"/>
          </a:xfrm>
        </p:spPr>
        <p:txBody>
          <a:bodyPr/>
          <a:lstStyle/>
          <a:p>
            <a:pPr>
              <a:lnSpc>
                <a:spcPct val="90000"/>
              </a:lnSpc>
              <a:buFont typeface="Wingdings 3" panose="05040102010807070707" pitchFamily="18" charset="2"/>
              <a:buNone/>
            </a:pPr>
            <a:r>
              <a:rPr lang="en-US" altLang="zh-CN" sz="2000"/>
              <a:t>Need0</a:t>
            </a:r>
            <a:r>
              <a:rPr lang="zh-CN" altLang="en-US" sz="2000"/>
              <a:t>：</a:t>
            </a:r>
            <a:r>
              <a:rPr lang="en-US" altLang="zh-CN" sz="2000"/>
              <a:t>7,4,3    Need1</a:t>
            </a:r>
            <a:r>
              <a:rPr lang="zh-CN" altLang="en-US" sz="2000"/>
              <a:t>：</a:t>
            </a:r>
            <a:r>
              <a:rPr lang="en-US" altLang="zh-CN" sz="2000"/>
              <a:t>1,2,2    Need2</a:t>
            </a:r>
            <a:r>
              <a:rPr lang="zh-CN" altLang="en-US" sz="2000"/>
              <a:t>：</a:t>
            </a:r>
            <a:r>
              <a:rPr lang="en-US" altLang="zh-CN" sz="2000"/>
              <a:t>6,0,0      Need3</a:t>
            </a:r>
            <a:r>
              <a:rPr lang="zh-CN" altLang="en-US" sz="2000"/>
              <a:t>：</a:t>
            </a:r>
            <a:r>
              <a:rPr lang="en-US" altLang="zh-CN" sz="2000"/>
              <a:t>0,1,1     Need4</a:t>
            </a:r>
            <a:r>
              <a:rPr lang="zh-CN" altLang="en-US" sz="2000"/>
              <a:t>：</a:t>
            </a:r>
            <a:r>
              <a:rPr lang="en-US" altLang="zh-CN" sz="2000"/>
              <a:t>4,3,1</a:t>
            </a:r>
          </a:p>
          <a:p>
            <a:pPr>
              <a:lnSpc>
                <a:spcPct val="90000"/>
              </a:lnSpc>
              <a:buFont typeface="Wingdings 3" panose="05040102010807070707" pitchFamily="18" charset="2"/>
              <a:buNone/>
            </a:pPr>
            <a:r>
              <a:rPr lang="en-US" altLang="zh-CN" sz="2000"/>
              <a:t>Alloc0</a:t>
            </a:r>
            <a:r>
              <a:rPr lang="zh-CN" altLang="en-US" sz="2000"/>
              <a:t>： </a:t>
            </a:r>
            <a:r>
              <a:rPr lang="en-US" altLang="zh-CN" sz="2000"/>
              <a:t>0,1,0    Alloc1</a:t>
            </a:r>
            <a:r>
              <a:rPr lang="zh-CN" altLang="en-US" sz="2000"/>
              <a:t>： </a:t>
            </a:r>
            <a:r>
              <a:rPr lang="en-US" altLang="zh-CN" sz="2000"/>
              <a:t>2,0,0    Alloc2</a:t>
            </a:r>
            <a:r>
              <a:rPr lang="zh-CN" altLang="en-US" sz="2000"/>
              <a:t>：</a:t>
            </a:r>
            <a:r>
              <a:rPr lang="en-US" altLang="zh-CN" sz="2000"/>
              <a:t>3,0,2      Alloc3</a:t>
            </a:r>
            <a:r>
              <a:rPr lang="zh-CN" altLang="en-US" sz="2000"/>
              <a:t>： </a:t>
            </a:r>
            <a:r>
              <a:rPr lang="en-US" altLang="zh-CN" sz="2000"/>
              <a:t>2,1,1     Alloc4</a:t>
            </a:r>
            <a:r>
              <a:rPr lang="zh-CN" altLang="en-US" sz="2000"/>
              <a:t>：</a:t>
            </a:r>
            <a:r>
              <a:rPr lang="en-US" altLang="zh-CN" sz="2000"/>
              <a:t>0,0,2</a:t>
            </a:r>
          </a:p>
          <a:p>
            <a:pPr>
              <a:lnSpc>
                <a:spcPct val="90000"/>
              </a:lnSpc>
              <a:buFont typeface="Wingdings 3" panose="05040102010807070707" pitchFamily="18" charset="2"/>
              <a:buNone/>
            </a:pPr>
            <a:r>
              <a:rPr lang="en-US" altLang="zh-CN" sz="2000"/>
              <a:t>Avail 332</a:t>
            </a:r>
          </a:p>
        </p:txBody>
      </p:sp>
      <p:sp>
        <p:nvSpPr>
          <p:cNvPr id="56324" name="Rectangle 4"/>
          <p:cNvSpPr>
            <a:spLocks noChangeArrowheads="1"/>
          </p:cNvSpPr>
          <p:nvPr/>
        </p:nvSpPr>
        <p:spPr bwMode="auto">
          <a:xfrm>
            <a:off x="7848600" y="5902325"/>
            <a:ext cx="1066800"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a:t>
            </a:r>
            <a:r>
              <a:rPr lang="en-US" altLang="zh-CN" sz="2000"/>
              <a:t>true</a:t>
            </a:r>
          </a:p>
        </p:txBody>
      </p:sp>
      <p:sp>
        <p:nvSpPr>
          <p:cNvPr id="56325" name="Rectangle 5"/>
          <p:cNvSpPr>
            <a:spLocks noChangeArrowheads="1"/>
          </p:cNvSpPr>
          <p:nvPr/>
        </p:nvSpPr>
        <p:spPr bwMode="auto">
          <a:xfrm>
            <a:off x="7848600" y="5368925"/>
            <a:ext cx="1066800"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a:t>
            </a:r>
            <a:r>
              <a:rPr lang="en-US" altLang="zh-CN" sz="2000"/>
              <a:t>true</a:t>
            </a:r>
          </a:p>
        </p:txBody>
      </p:sp>
      <p:sp>
        <p:nvSpPr>
          <p:cNvPr id="56326" name="Rectangle 6"/>
          <p:cNvSpPr>
            <a:spLocks noChangeArrowheads="1"/>
          </p:cNvSpPr>
          <p:nvPr/>
        </p:nvSpPr>
        <p:spPr bwMode="auto">
          <a:xfrm>
            <a:off x="7848600" y="4835525"/>
            <a:ext cx="1066800"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a:t>
            </a:r>
            <a:r>
              <a:rPr lang="en-US" altLang="zh-CN" sz="2000"/>
              <a:t>true</a:t>
            </a:r>
          </a:p>
        </p:txBody>
      </p:sp>
      <p:sp>
        <p:nvSpPr>
          <p:cNvPr id="56327" name="Rectangle 7"/>
          <p:cNvSpPr>
            <a:spLocks noChangeArrowheads="1"/>
          </p:cNvSpPr>
          <p:nvPr/>
        </p:nvSpPr>
        <p:spPr bwMode="auto">
          <a:xfrm>
            <a:off x="7848600" y="4302125"/>
            <a:ext cx="1066800"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a:t>
            </a:r>
            <a:r>
              <a:rPr lang="en-US" altLang="zh-CN" sz="2000"/>
              <a:t>true</a:t>
            </a:r>
          </a:p>
        </p:txBody>
      </p:sp>
      <p:sp>
        <p:nvSpPr>
          <p:cNvPr id="56328" name="Rectangle 8"/>
          <p:cNvSpPr>
            <a:spLocks noChangeArrowheads="1"/>
          </p:cNvSpPr>
          <p:nvPr/>
        </p:nvSpPr>
        <p:spPr bwMode="auto">
          <a:xfrm>
            <a:off x="7848600" y="3797300"/>
            <a:ext cx="1066800" cy="5048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a:t>  </a:t>
            </a:r>
            <a:r>
              <a:rPr lang="en-US" altLang="zh-CN" sz="2000"/>
              <a:t>true</a:t>
            </a:r>
          </a:p>
        </p:txBody>
      </p:sp>
      <p:sp>
        <p:nvSpPr>
          <p:cNvPr id="56329" name="Rectangle 9"/>
          <p:cNvSpPr>
            <a:spLocks noChangeArrowheads="1"/>
          </p:cNvSpPr>
          <p:nvPr/>
        </p:nvSpPr>
        <p:spPr bwMode="auto">
          <a:xfrm>
            <a:off x="7848600" y="2882900"/>
            <a:ext cx="1066800" cy="914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a:t> </a:t>
            </a:r>
            <a:r>
              <a:rPr lang="en-US" altLang="zh-CN" sz="2000"/>
              <a:t>Finish</a:t>
            </a:r>
          </a:p>
        </p:txBody>
      </p:sp>
      <p:sp>
        <p:nvSpPr>
          <p:cNvPr id="56330" name="Rectangle 10"/>
          <p:cNvSpPr>
            <a:spLocks noChangeArrowheads="1"/>
          </p:cNvSpPr>
          <p:nvPr/>
        </p:nvSpPr>
        <p:spPr bwMode="auto">
          <a:xfrm>
            <a:off x="6245225" y="3797300"/>
            <a:ext cx="1603375" cy="5048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5    3    </a:t>
            </a:r>
            <a:r>
              <a:rPr lang="en-US" altLang="zh-CN" sz="2000"/>
              <a:t>2</a:t>
            </a:r>
            <a:endParaRPr lang="zh-CN" altLang="zh-CN" sz="2000"/>
          </a:p>
        </p:txBody>
      </p:sp>
      <p:sp>
        <p:nvSpPr>
          <p:cNvPr id="56331" name="Rectangle 11"/>
          <p:cNvSpPr>
            <a:spLocks noChangeArrowheads="1"/>
          </p:cNvSpPr>
          <p:nvPr/>
        </p:nvSpPr>
        <p:spPr bwMode="auto">
          <a:xfrm>
            <a:off x="4724400" y="3797300"/>
            <a:ext cx="1520825" cy="5048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2   0   </a:t>
            </a:r>
            <a:r>
              <a:rPr lang="en-US" altLang="zh-CN" sz="2000"/>
              <a:t>0</a:t>
            </a:r>
            <a:endParaRPr lang="zh-CN" altLang="zh-CN" sz="2000"/>
          </a:p>
        </p:txBody>
      </p:sp>
      <p:sp>
        <p:nvSpPr>
          <p:cNvPr id="56332" name="Rectangle 12"/>
          <p:cNvSpPr>
            <a:spLocks noChangeArrowheads="1"/>
          </p:cNvSpPr>
          <p:nvPr/>
        </p:nvSpPr>
        <p:spPr bwMode="auto">
          <a:xfrm>
            <a:off x="3348038" y="3797300"/>
            <a:ext cx="1376362" cy="5048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1   2   2  </a:t>
            </a:r>
          </a:p>
        </p:txBody>
      </p:sp>
      <p:sp>
        <p:nvSpPr>
          <p:cNvPr id="56333" name="Rectangle 13"/>
          <p:cNvSpPr>
            <a:spLocks noChangeArrowheads="1"/>
          </p:cNvSpPr>
          <p:nvPr/>
        </p:nvSpPr>
        <p:spPr bwMode="auto">
          <a:xfrm>
            <a:off x="1971675" y="3797300"/>
            <a:ext cx="1376363" cy="5048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3   3   2</a:t>
            </a:r>
          </a:p>
        </p:txBody>
      </p:sp>
      <p:sp>
        <p:nvSpPr>
          <p:cNvPr id="56334" name="Rectangle 14"/>
          <p:cNvSpPr>
            <a:spLocks noChangeArrowheads="1"/>
          </p:cNvSpPr>
          <p:nvPr/>
        </p:nvSpPr>
        <p:spPr bwMode="auto">
          <a:xfrm>
            <a:off x="304800" y="3797300"/>
            <a:ext cx="1666875" cy="5048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P1</a:t>
            </a:r>
          </a:p>
        </p:txBody>
      </p:sp>
      <p:sp>
        <p:nvSpPr>
          <p:cNvPr id="56335" name="Rectangle 15"/>
          <p:cNvSpPr>
            <a:spLocks noChangeArrowheads="1"/>
          </p:cNvSpPr>
          <p:nvPr/>
        </p:nvSpPr>
        <p:spPr bwMode="auto">
          <a:xfrm>
            <a:off x="6245225" y="5902325"/>
            <a:ext cx="1603375"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1</a:t>
            </a:r>
            <a:r>
              <a:rPr lang="en-US" altLang="zh-CN" sz="2000"/>
              <a:t>0   5    7</a:t>
            </a:r>
          </a:p>
        </p:txBody>
      </p:sp>
      <p:sp>
        <p:nvSpPr>
          <p:cNvPr id="56336" name="Rectangle 16"/>
          <p:cNvSpPr>
            <a:spLocks noChangeArrowheads="1"/>
          </p:cNvSpPr>
          <p:nvPr/>
        </p:nvSpPr>
        <p:spPr bwMode="auto">
          <a:xfrm>
            <a:off x="4846638" y="5924550"/>
            <a:ext cx="1449387"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0   1    0</a:t>
            </a:r>
          </a:p>
        </p:txBody>
      </p:sp>
      <p:sp>
        <p:nvSpPr>
          <p:cNvPr id="56337" name="Rectangle 17"/>
          <p:cNvSpPr>
            <a:spLocks noChangeArrowheads="1"/>
          </p:cNvSpPr>
          <p:nvPr/>
        </p:nvSpPr>
        <p:spPr bwMode="auto">
          <a:xfrm>
            <a:off x="3348038" y="5902325"/>
            <a:ext cx="1376362"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7   4   3</a:t>
            </a:r>
          </a:p>
        </p:txBody>
      </p:sp>
      <p:sp>
        <p:nvSpPr>
          <p:cNvPr id="56338" name="Rectangle 18"/>
          <p:cNvSpPr>
            <a:spLocks noChangeArrowheads="1"/>
          </p:cNvSpPr>
          <p:nvPr/>
        </p:nvSpPr>
        <p:spPr bwMode="auto">
          <a:xfrm>
            <a:off x="1971675" y="5902325"/>
            <a:ext cx="1376363"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1</a:t>
            </a:r>
            <a:r>
              <a:rPr lang="en-US" altLang="zh-CN" sz="2000"/>
              <a:t>0  4  7</a:t>
            </a:r>
          </a:p>
        </p:txBody>
      </p:sp>
      <p:sp>
        <p:nvSpPr>
          <p:cNvPr id="56339" name="Rectangle 19"/>
          <p:cNvSpPr>
            <a:spLocks noChangeArrowheads="1"/>
          </p:cNvSpPr>
          <p:nvPr/>
        </p:nvSpPr>
        <p:spPr bwMode="auto">
          <a:xfrm>
            <a:off x="304800" y="5902325"/>
            <a:ext cx="1666875"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P0</a:t>
            </a:r>
          </a:p>
        </p:txBody>
      </p:sp>
      <p:sp>
        <p:nvSpPr>
          <p:cNvPr id="56340" name="Rectangle 20"/>
          <p:cNvSpPr>
            <a:spLocks noChangeArrowheads="1"/>
          </p:cNvSpPr>
          <p:nvPr/>
        </p:nvSpPr>
        <p:spPr bwMode="auto">
          <a:xfrm>
            <a:off x="6245225" y="5368925"/>
            <a:ext cx="1603375"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1</a:t>
            </a:r>
            <a:r>
              <a:rPr lang="en-US" altLang="zh-CN" sz="2000"/>
              <a:t>0   4    7</a:t>
            </a:r>
          </a:p>
        </p:txBody>
      </p:sp>
      <p:sp>
        <p:nvSpPr>
          <p:cNvPr id="56341" name="Rectangle 21"/>
          <p:cNvSpPr>
            <a:spLocks noChangeArrowheads="1"/>
          </p:cNvSpPr>
          <p:nvPr/>
        </p:nvSpPr>
        <p:spPr bwMode="auto">
          <a:xfrm>
            <a:off x="4787900" y="5368925"/>
            <a:ext cx="1457325"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3    0   </a:t>
            </a:r>
            <a:r>
              <a:rPr lang="en-US" altLang="zh-CN" sz="2000"/>
              <a:t>2  </a:t>
            </a:r>
          </a:p>
        </p:txBody>
      </p:sp>
      <p:sp>
        <p:nvSpPr>
          <p:cNvPr id="56342" name="Rectangle 22"/>
          <p:cNvSpPr>
            <a:spLocks noChangeArrowheads="1"/>
          </p:cNvSpPr>
          <p:nvPr/>
        </p:nvSpPr>
        <p:spPr bwMode="auto">
          <a:xfrm>
            <a:off x="3348038" y="5368925"/>
            <a:ext cx="1376362"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6   0   0</a:t>
            </a:r>
          </a:p>
        </p:txBody>
      </p:sp>
      <p:sp>
        <p:nvSpPr>
          <p:cNvPr id="56343" name="Rectangle 23"/>
          <p:cNvSpPr>
            <a:spLocks noChangeArrowheads="1"/>
          </p:cNvSpPr>
          <p:nvPr/>
        </p:nvSpPr>
        <p:spPr bwMode="auto">
          <a:xfrm>
            <a:off x="1971675" y="5368925"/>
            <a:ext cx="1376363"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7   4   5 </a:t>
            </a:r>
          </a:p>
        </p:txBody>
      </p:sp>
      <p:sp>
        <p:nvSpPr>
          <p:cNvPr id="56344" name="Rectangle 24"/>
          <p:cNvSpPr>
            <a:spLocks noChangeArrowheads="1"/>
          </p:cNvSpPr>
          <p:nvPr/>
        </p:nvSpPr>
        <p:spPr bwMode="auto">
          <a:xfrm>
            <a:off x="304800" y="5368925"/>
            <a:ext cx="1666875"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P2</a:t>
            </a:r>
          </a:p>
        </p:txBody>
      </p:sp>
      <p:sp>
        <p:nvSpPr>
          <p:cNvPr id="56345" name="Rectangle 25"/>
          <p:cNvSpPr>
            <a:spLocks noChangeArrowheads="1"/>
          </p:cNvSpPr>
          <p:nvPr/>
        </p:nvSpPr>
        <p:spPr bwMode="auto">
          <a:xfrm>
            <a:off x="6245225" y="4835525"/>
            <a:ext cx="1603375"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a:t>
            </a:r>
            <a:r>
              <a:rPr lang="en-US" altLang="zh-CN" sz="2000"/>
              <a:t>7    4    5</a:t>
            </a:r>
          </a:p>
        </p:txBody>
      </p:sp>
      <p:sp>
        <p:nvSpPr>
          <p:cNvPr id="56346" name="Rectangle 26"/>
          <p:cNvSpPr>
            <a:spLocks noChangeArrowheads="1"/>
          </p:cNvSpPr>
          <p:nvPr/>
        </p:nvSpPr>
        <p:spPr bwMode="auto">
          <a:xfrm>
            <a:off x="4859338" y="4835525"/>
            <a:ext cx="1385887"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0   0   2 </a:t>
            </a:r>
          </a:p>
        </p:txBody>
      </p:sp>
      <p:sp>
        <p:nvSpPr>
          <p:cNvPr id="56347" name="Rectangle 27"/>
          <p:cNvSpPr>
            <a:spLocks noChangeArrowheads="1"/>
          </p:cNvSpPr>
          <p:nvPr/>
        </p:nvSpPr>
        <p:spPr bwMode="auto">
          <a:xfrm>
            <a:off x="3348038" y="4835525"/>
            <a:ext cx="1376362"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4   3   1  </a:t>
            </a:r>
          </a:p>
        </p:txBody>
      </p:sp>
      <p:sp>
        <p:nvSpPr>
          <p:cNvPr id="56348" name="Rectangle 28"/>
          <p:cNvSpPr>
            <a:spLocks noChangeArrowheads="1"/>
          </p:cNvSpPr>
          <p:nvPr/>
        </p:nvSpPr>
        <p:spPr bwMode="auto">
          <a:xfrm>
            <a:off x="1971675" y="4835525"/>
            <a:ext cx="1376363"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7   4   </a:t>
            </a:r>
            <a:r>
              <a:rPr lang="en-US" altLang="zh-CN" sz="2000"/>
              <a:t>3</a:t>
            </a:r>
          </a:p>
        </p:txBody>
      </p:sp>
      <p:sp>
        <p:nvSpPr>
          <p:cNvPr id="56349" name="Rectangle 29"/>
          <p:cNvSpPr>
            <a:spLocks noChangeArrowheads="1"/>
          </p:cNvSpPr>
          <p:nvPr/>
        </p:nvSpPr>
        <p:spPr bwMode="auto">
          <a:xfrm>
            <a:off x="304800" y="4835525"/>
            <a:ext cx="1666875"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P4</a:t>
            </a:r>
          </a:p>
        </p:txBody>
      </p:sp>
      <p:sp>
        <p:nvSpPr>
          <p:cNvPr id="56350" name="Rectangle 30"/>
          <p:cNvSpPr>
            <a:spLocks noChangeArrowheads="1"/>
          </p:cNvSpPr>
          <p:nvPr/>
        </p:nvSpPr>
        <p:spPr bwMode="auto">
          <a:xfrm>
            <a:off x="6245225" y="3340100"/>
            <a:ext cx="1603375"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a:t>
            </a:r>
            <a:r>
              <a:rPr lang="en-US" altLang="zh-CN" sz="2000"/>
              <a:t>A    B    C</a:t>
            </a:r>
          </a:p>
        </p:txBody>
      </p:sp>
      <p:sp>
        <p:nvSpPr>
          <p:cNvPr id="56351" name="Rectangle 31"/>
          <p:cNvSpPr>
            <a:spLocks noChangeArrowheads="1"/>
          </p:cNvSpPr>
          <p:nvPr/>
        </p:nvSpPr>
        <p:spPr bwMode="auto">
          <a:xfrm>
            <a:off x="4724400" y="3340100"/>
            <a:ext cx="1520825"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a:t>
            </a:r>
            <a:r>
              <a:rPr lang="en-US" altLang="zh-CN" sz="2000"/>
              <a:t>A   B   C</a:t>
            </a:r>
          </a:p>
        </p:txBody>
      </p:sp>
      <p:sp>
        <p:nvSpPr>
          <p:cNvPr id="56352" name="Rectangle 32"/>
          <p:cNvSpPr>
            <a:spLocks noChangeArrowheads="1"/>
          </p:cNvSpPr>
          <p:nvPr/>
        </p:nvSpPr>
        <p:spPr bwMode="auto">
          <a:xfrm>
            <a:off x="3348038" y="3340100"/>
            <a:ext cx="1376362"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A   B   C</a:t>
            </a:r>
          </a:p>
        </p:txBody>
      </p:sp>
      <p:sp>
        <p:nvSpPr>
          <p:cNvPr id="56353" name="Rectangle 33"/>
          <p:cNvSpPr>
            <a:spLocks noChangeArrowheads="1"/>
          </p:cNvSpPr>
          <p:nvPr/>
        </p:nvSpPr>
        <p:spPr bwMode="auto">
          <a:xfrm>
            <a:off x="1971675" y="3340100"/>
            <a:ext cx="1376363"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A   B   C</a:t>
            </a:r>
          </a:p>
        </p:txBody>
      </p:sp>
      <p:sp>
        <p:nvSpPr>
          <p:cNvPr id="56354" name="Rectangle 34"/>
          <p:cNvSpPr>
            <a:spLocks noChangeArrowheads="1"/>
          </p:cNvSpPr>
          <p:nvPr/>
        </p:nvSpPr>
        <p:spPr bwMode="auto">
          <a:xfrm>
            <a:off x="6245225" y="4302125"/>
            <a:ext cx="1603375"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7    4    </a:t>
            </a:r>
            <a:r>
              <a:rPr lang="en-US" altLang="zh-CN" sz="2000"/>
              <a:t>3</a:t>
            </a:r>
          </a:p>
        </p:txBody>
      </p:sp>
      <p:sp>
        <p:nvSpPr>
          <p:cNvPr id="56355" name="Rectangle 35"/>
          <p:cNvSpPr>
            <a:spLocks noChangeArrowheads="1"/>
          </p:cNvSpPr>
          <p:nvPr/>
        </p:nvSpPr>
        <p:spPr bwMode="auto">
          <a:xfrm>
            <a:off x="4724400" y="4302125"/>
            <a:ext cx="1520825"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2   1   1 </a:t>
            </a:r>
          </a:p>
        </p:txBody>
      </p:sp>
      <p:sp>
        <p:nvSpPr>
          <p:cNvPr id="56356" name="Rectangle 36"/>
          <p:cNvSpPr>
            <a:spLocks noChangeArrowheads="1"/>
          </p:cNvSpPr>
          <p:nvPr/>
        </p:nvSpPr>
        <p:spPr bwMode="auto">
          <a:xfrm>
            <a:off x="3348038" y="4302125"/>
            <a:ext cx="1376362"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0   1   1  </a:t>
            </a:r>
          </a:p>
        </p:txBody>
      </p:sp>
      <p:sp>
        <p:nvSpPr>
          <p:cNvPr id="56357" name="Rectangle 37"/>
          <p:cNvSpPr>
            <a:spLocks noChangeArrowheads="1"/>
          </p:cNvSpPr>
          <p:nvPr/>
        </p:nvSpPr>
        <p:spPr bwMode="auto">
          <a:xfrm>
            <a:off x="1971675" y="4302125"/>
            <a:ext cx="1376363"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5   3   </a:t>
            </a:r>
            <a:r>
              <a:rPr lang="en-US" altLang="zh-CN" sz="2000"/>
              <a:t>2</a:t>
            </a:r>
          </a:p>
        </p:txBody>
      </p:sp>
      <p:sp>
        <p:nvSpPr>
          <p:cNvPr id="56358" name="Rectangle 38"/>
          <p:cNvSpPr>
            <a:spLocks noChangeArrowheads="1"/>
          </p:cNvSpPr>
          <p:nvPr/>
        </p:nvSpPr>
        <p:spPr bwMode="auto">
          <a:xfrm>
            <a:off x="304800" y="4302125"/>
            <a:ext cx="1666875"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P3</a:t>
            </a:r>
          </a:p>
        </p:txBody>
      </p:sp>
      <p:sp>
        <p:nvSpPr>
          <p:cNvPr id="56359" name="Rectangle 39"/>
          <p:cNvSpPr>
            <a:spLocks noChangeArrowheads="1"/>
          </p:cNvSpPr>
          <p:nvPr/>
        </p:nvSpPr>
        <p:spPr bwMode="auto">
          <a:xfrm>
            <a:off x="6245225" y="2882900"/>
            <a:ext cx="1603375"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Work+Alloc</a:t>
            </a:r>
          </a:p>
        </p:txBody>
      </p:sp>
      <p:sp>
        <p:nvSpPr>
          <p:cNvPr id="56360" name="Rectangle 40"/>
          <p:cNvSpPr>
            <a:spLocks noChangeArrowheads="1"/>
          </p:cNvSpPr>
          <p:nvPr/>
        </p:nvSpPr>
        <p:spPr bwMode="auto">
          <a:xfrm>
            <a:off x="4724400" y="2882900"/>
            <a:ext cx="1520825"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a:t>
            </a:r>
            <a:r>
              <a:rPr lang="en-US" altLang="zh-CN" sz="2000"/>
              <a:t>Alloc</a:t>
            </a:r>
          </a:p>
        </p:txBody>
      </p:sp>
      <p:sp>
        <p:nvSpPr>
          <p:cNvPr id="56361" name="Rectangle 41"/>
          <p:cNvSpPr>
            <a:spLocks noChangeArrowheads="1"/>
          </p:cNvSpPr>
          <p:nvPr/>
        </p:nvSpPr>
        <p:spPr bwMode="auto">
          <a:xfrm>
            <a:off x="3348038" y="2882900"/>
            <a:ext cx="1376362"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Need</a:t>
            </a:r>
          </a:p>
        </p:txBody>
      </p:sp>
      <p:sp>
        <p:nvSpPr>
          <p:cNvPr id="56362" name="Rectangle 42"/>
          <p:cNvSpPr>
            <a:spLocks noChangeArrowheads="1"/>
          </p:cNvSpPr>
          <p:nvPr/>
        </p:nvSpPr>
        <p:spPr bwMode="auto">
          <a:xfrm>
            <a:off x="1971675" y="2882900"/>
            <a:ext cx="1376363"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a:t>
            </a:r>
            <a:r>
              <a:rPr lang="en-US" altLang="zh-CN" sz="2000"/>
              <a:t>Work</a:t>
            </a:r>
          </a:p>
        </p:txBody>
      </p:sp>
      <p:sp>
        <p:nvSpPr>
          <p:cNvPr id="56363" name="Rectangle 43"/>
          <p:cNvSpPr>
            <a:spLocks noChangeArrowheads="1"/>
          </p:cNvSpPr>
          <p:nvPr/>
        </p:nvSpPr>
        <p:spPr bwMode="auto">
          <a:xfrm>
            <a:off x="304800" y="2882900"/>
            <a:ext cx="1666875" cy="914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zh-CN" sz="2000"/>
              <a:t>     </a:t>
            </a:r>
            <a:r>
              <a:rPr lang="zh-CN" altLang="zh-CN" sz="2000" b="1">
                <a:ea typeface="楷体_GB2312" pitchFamily="1" charset="-122"/>
              </a:rPr>
              <a:t>资源情况</a:t>
            </a:r>
          </a:p>
          <a:p>
            <a:pPr>
              <a:spcBef>
                <a:spcPct val="30000"/>
              </a:spcBef>
            </a:pPr>
            <a:r>
              <a:rPr lang="zh-CN" altLang="zh-CN" sz="2000" b="1">
                <a:ea typeface="楷体_GB2312" pitchFamily="1" charset="-122"/>
              </a:rPr>
              <a:t>进程</a:t>
            </a:r>
          </a:p>
        </p:txBody>
      </p:sp>
      <p:sp>
        <p:nvSpPr>
          <p:cNvPr id="56364" name="Line 44"/>
          <p:cNvSpPr>
            <a:spLocks noChangeShapeType="1"/>
          </p:cNvSpPr>
          <p:nvPr/>
        </p:nvSpPr>
        <p:spPr bwMode="auto">
          <a:xfrm>
            <a:off x="304800" y="2882900"/>
            <a:ext cx="8610600" cy="1588"/>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65" name="Line 45"/>
          <p:cNvSpPr>
            <a:spLocks noChangeShapeType="1"/>
          </p:cNvSpPr>
          <p:nvPr/>
        </p:nvSpPr>
        <p:spPr bwMode="auto">
          <a:xfrm>
            <a:off x="323850" y="6356350"/>
            <a:ext cx="8610600" cy="1588"/>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66" name="Line 46"/>
          <p:cNvSpPr>
            <a:spLocks noChangeShapeType="1"/>
          </p:cNvSpPr>
          <p:nvPr/>
        </p:nvSpPr>
        <p:spPr bwMode="auto">
          <a:xfrm>
            <a:off x="304800" y="2882900"/>
            <a:ext cx="1588" cy="3476625"/>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67" name="Line 47"/>
          <p:cNvSpPr>
            <a:spLocks noChangeShapeType="1"/>
          </p:cNvSpPr>
          <p:nvPr/>
        </p:nvSpPr>
        <p:spPr bwMode="auto">
          <a:xfrm>
            <a:off x="8915400" y="2882900"/>
            <a:ext cx="1588" cy="3476625"/>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68" name="Line 48"/>
          <p:cNvSpPr>
            <a:spLocks noChangeShapeType="1"/>
          </p:cNvSpPr>
          <p:nvPr/>
        </p:nvSpPr>
        <p:spPr bwMode="auto">
          <a:xfrm>
            <a:off x="1971675" y="2882900"/>
            <a:ext cx="1588" cy="3476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69" name="Line 49"/>
          <p:cNvSpPr>
            <a:spLocks noChangeShapeType="1"/>
          </p:cNvSpPr>
          <p:nvPr/>
        </p:nvSpPr>
        <p:spPr bwMode="auto">
          <a:xfrm>
            <a:off x="3348038" y="2882900"/>
            <a:ext cx="1587" cy="3476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70" name="Line 50"/>
          <p:cNvSpPr>
            <a:spLocks noChangeShapeType="1"/>
          </p:cNvSpPr>
          <p:nvPr/>
        </p:nvSpPr>
        <p:spPr bwMode="auto">
          <a:xfrm>
            <a:off x="4724400" y="2882900"/>
            <a:ext cx="1588" cy="3476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71" name="Line 51"/>
          <p:cNvSpPr>
            <a:spLocks noChangeShapeType="1"/>
          </p:cNvSpPr>
          <p:nvPr/>
        </p:nvSpPr>
        <p:spPr bwMode="auto">
          <a:xfrm flipH="1">
            <a:off x="6246813" y="2890838"/>
            <a:ext cx="1587" cy="34686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72" name="Line 52"/>
          <p:cNvSpPr>
            <a:spLocks noChangeShapeType="1"/>
          </p:cNvSpPr>
          <p:nvPr/>
        </p:nvSpPr>
        <p:spPr bwMode="auto">
          <a:xfrm>
            <a:off x="304800" y="3797300"/>
            <a:ext cx="861060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73" name="Line 53"/>
          <p:cNvSpPr>
            <a:spLocks noChangeShapeType="1"/>
          </p:cNvSpPr>
          <p:nvPr/>
        </p:nvSpPr>
        <p:spPr bwMode="auto">
          <a:xfrm>
            <a:off x="1971675" y="3340100"/>
            <a:ext cx="5876925"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74" name="Line 54"/>
          <p:cNvSpPr>
            <a:spLocks noChangeShapeType="1"/>
          </p:cNvSpPr>
          <p:nvPr/>
        </p:nvSpPr>
        <p:spPr bwMode="auto">
          <a:xfrm>
            <a:off x="304800" y="2882900"/>
            <a:ext cx="1666875" cy="91440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75" name="Line 55"/>
          <p:cNvSpPr>
            <a:spLocks noChangeShapeType="1"/>
          </p:cNvSpPr>
          <p:nvPr/>
        </p:nvSpPr>
        <p:spPr bwMode="auto">
          <a:xfrm>
            <a:off x="7848600" y="2882900"/>
            <a:ext cx="1588" cy="3476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76" name="Line 56"/>
          <p:cNvSpPr>
            <a:spLocks noChangeShapeType="1"/>
          </p:cNvSpPr>
          <p:nvPr/>
        </p:nvSpPr>
        <p:spPr bwMode="auto">
          <a:xfrm>
            <a:off x="1908175" y="1628775"/>
            <a:ext cx="1584325"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77" name="Line 57"/>
          <p:cNvSpPr>
            <a:spLocks noChangeShapeType="1"/>
          </p:cNvSpPr>
          <p:nvPr/>
        </p:nvSpPr>
        <p:spPr bwMode="auto">
          <a:xfrm>
            <a:off x="5364163" y="1628775"/>
            <a:ext cx="1584325"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78" name="Line 58"/>
          <p:cNvSpPr>
            <a:spLocks noChangeShapeType="1"/>
          </p:cNvSpPr>
          <p:nvPr/>
        </p:nvSpPr>
        <p:spPr bwMode="auto">
          <a:xfrm>
            <a:off x="7164388" y="1628775"/>
            <a:ext cx="1584325"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79" name="Line 59"/>
          <p:cNvSpPr>
            <a:spLocks noChangeShapeType="1"/>
          </p:cNvSpPr>
          <p:nvPr/>
        </p:nvSpPr>
        <p:spPr bwMode="auto">
          <a:xfrm>
            <a:off x="3635375" y="1628775"/>
            <a:ext cx="1584325"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80" name="Line 60"/>
          <p:cNvSpPr>
            <a:spLocks noChangeShapeType="1"/>
          </p:cNvSpPr>
          <p:nvPr/>
        </p:nvSpPr>
        <p:spPr bwMode="auto">
          <a:xfrm>
            <a:off x="250825" y="1628775"/>
            <a:ext cx="1584325"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6333"/>
                                        </p:tgtEl>
                                        <p:attrNameLst>
                                          <p:attrName>style.visibility</p:attrName>
                                        </p:attrNameLst>
                                      </p:cBhvr>
                                      <p:to>
                                        <p:strVal val="visible"/>
                                      </p:to>
                                    </p:set>
                                    <p:animEffect transition="in" filter="barn(outHorizontal)">
                                      <p:cBhvr>
                                        <p:cTn id="7" dur="500"/>
                                        <p:tgtEl>
                                          <p:spTgt spid="56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6334"/>
                                        </p:tgtEl>
                                        <p:attrNameLst>
                                          <p:attrName>style.visibility</p:attrName>
                                        </p:attrNameLst>
                                      </p:cBhvr>
                                      <p:to>
                                        <p:strVal val="visible"/>
                                      </p:to>
                                    </p:set>
                                    <p:animEffect transition="in" filter="barn(outHorizontal)">
                                      <p:cBhvr>
                                        <p:cTn id="12" dur="500"/>
                                        <p:tgtEl>
                                          <p:spTgt spid="56334"/>
                                        </p:tgtEl>
                                      </p:cBhvr>
                                    </p:animEffect>
                                  </p:childTnLst>
                                </p:cTn>
                              </p:par>
                            </p:childTnLst>
                          </p:cTn>
                        </p:par>
                        <p:par>
                          <p:cTn id="13" fill="hold" nodeType="afterGroup">
                            <p:stCondLst>
                              <p:cond delay="500"/>
                            </p:stCondLst>
                            <p:childTnLst>
                              <p:par>
                                <p:cTn id="14" presetID="16" presetClass="entr" presetSubtype="42" fill="hold" grpId="0" nodeType="afterEffect">
                                  <p:stCondLst>
                                    <p:cond delay="0"/>
                                  </p:stCondLst>
                                  <p:childTnLst>
                                    <p:set>
                                      <p:cBhvr>
                                        <p:cTn id="15" dur="1" fill="hold">
                                          <p:stCondLst>
                                            <p:cond delay="0"/>
                                          </p:stCondLst>
                                        </p:cTn>
                                        <p:tgtEl>
                                          <p:spTgt spid="56332"/>
                                        </p:tgtEl>
                                        <p:attrNameLst>
                                          <p:attrName>style.visibility</p:attrName>
                                        </p:attrNameLst>
                                      </p:cBhvr>
                                      <p:to>
                                        <p:strVal val="visible"/>
                                      </p:to>
                                    </p:set>
                                    <p:animEffect transition="in" filter="barn(outHorizontal)">
                                      <p:cBhvr>
                                        <p:cTn id="16" dur="500"/>
                                        <p:tgtEl>
                                          <p:spTgt spid="56332"/>
                                        </p:tgtEl>
                                      </p:cBhvr>
                                    </p:animEffect>
                                  </p:childTnLst>
                                </p:cTn>
                              </p:par>
                            </p:childTnLst>
                          </p:cTn>
                        </p:par>
                        <p:par>
                          <p:cTn id="17" fill="hold" nodeType="afterGroup">
                            <p:stCondLst>
                              <p:cond delay="1000"/>
                            </p:stCondLst>
                            <p:childTnLst>
                              <p:par>
                                <p:cTn id="18" presetID="16" presetClass="entr" presetSubtype="42" fill="hold" grpId="0" nodeType="afterEffect">
                                  <p:stCondLst>
                                    <p:cond delay="0"/>
                                  </p:stCondLst>
                                  <p:childTnLst>
                                    <p:set>
                                      <p:cBhvr>
                                        <p:cTn id="19" dur="1" fill="hold">
                                          <p:stCondLst>
                                            <p:cond delay="0"/>
                                          </p:stCondLst>
                                        </p:cTn>
                                        <p:tgtEl>
                                          <p:spTgt spid="56331"/>
                                        </p:tgtEl>
                                        <p:attrNameLst>
                                          <p:attrName>style.visibility</p:attrName>
                                        </p:attrNameLst>
                                      </p:cBhvr>
                                      <p:to>
                                        <p:strVal val="visible"/>
                                      </p:to>
                                    </p:set>
                                    <p:animEffect transition="in" filter="barn(outHorizontal)">
                                      <p:cBhvr>
                                        <p:cTn id="20" dur="500"/>
                                        <p:tgtEl>
                                          <p:spTgt spid="56331"/>
                                        </p:tgtEl>
                                      </p:cBhvr>
                                    </p:animEffect>
                                  </p:childTnLst>
                                </p:cTn>
                              </p:par>
                            </p:childTnLst>
                          </p:cTn>
                        </p:par>
                        <p:par>
                          <p:cTn id="21" fill="hold" nodeType="afterGroup">
                            <p:stCondLst>
                              <p:cond delay="1500"/>
                            </p:stCondLst>
                            <p:childTnLst>
                              <p:par>
                                <p:cTn id="22" presetID="16" presetClass="entr" presetSubtype="42" fill="hold" grpId="0" nodeType="afterEffect">
                                  <p:stCondLst>
                                    <p:cond delay="0"/>
                                  </p:stCondLst>
                                  <p:childTnLst>
                                    <p:set>
                                      <p:cBhvr>
                                        <p:cTn id="23" dur="1" fill="hold">
                                          <p:stCondLst>
                                            <p:cond delay="0"/>
                                          </p:stCondLst>
                                        </p:cTn>
                                        <p:tgtEl>
                                          <p:spTgt spid="56330"/>
                                        </p:tgtEl>
                                        <p:attrNameLst>
                                          <p:attrName>style.visibility</p:attrName>
                                        </p:attrNameLst>
                                      </p:cBhvr>
                                      <p:to>
                                        <p:strVal val="visible"/>
                                      </p:to>
                                    </p:set>
                                    <p:animEffect transition="in" filter="barn(outHorizontal)">
                                      <p:cBhvr>
                                        <p:cTn id="24" dur="500"/>
                                        <p:tgtEl>
                                          <p:spTgt spid="56330"/>
                                        </p:tgtEl>
                                      </p:cBhvr>
                                    </p:animEffect>
                                  </p:childTnLst>
                                </p:cTn>
                              </p:par>
                            </p:childTnLst>
                          </p:cTn>
                        </p:par>
                        <p:par>
                          <p:cTn id="25" fill="hold" nodeType="afterGroup">
                            <p:stCondLst>
                              <p:cond delay="2000"/>
                            </p:stCondLst>
                            <p:childTnLst>
                              <p:par>
                                <p:cTn id="26" presetID="16" presetClass="entr" presetSubtype="42" fill="hold" grpId="0" nodeType="afterEffect">
                                  <p:stCondLst>
                                    <p:cond delay="0"/>
                                  </p:stCondLst>
                                  <p:childTnLst>
                                    <p:set>
                                      <p:cBhvr>
                                        <p:cTn id="27" dur="1" fill="hold">
                                          <p:stCondLst>
                                            <p:cond delay="0"/>
                                          </p:stCondLst>
                                        </p:cTn>
                                        <p:tgtEl>
                                          <p:spTgt spid="56328"/>
                                        </p:tgtEl>
                                        <p:attrNameLst>
                                          <p:attrName>style.visibility</p:attrName>
                                        </p:attrNameLst>
                                      </p:cBhvr>
                                      <p:to>
                                        <p:strVal val="visible"/>
                                      </p:to>
                                    </p:set>
                                    <p:animEffect transition="in" filter="barn(outHorizontal)">
                                      <p:cBhvr>
                                        <p:cTn id="28" dur="500"/>
                                        <p:tgtEl>
                                          <p:spTgt spid="56328"/>
                                        </p:tgtEl>
                                      </p:cBhvr>
                                    </p:animEffect>
                                  </p:childTnLst>
                                </p:cTn>
                              </p:par>
                            </p:childTnLst>
                          </p:cTn>
                        </p:par>
                        <p:par>
                          <p:cTn id="29" fill="hold" nodeType="afterGroup">
                            <p:stCondLst>
                              <p:cond delay="2500"/>
                            </p:stCondLst>
                            <p:childTnLst>
                              <p:par>
                                <p:cTn id="30" presetID="4" presetClass="entr" presetSubtype="32" fill="hold" nodeType="afterEffect">
                                  <p:stCondLst>
                                    <p:cond delay="0"/>
                                  </p:stCondLst>
                                  <p:childTnLst>
                                    <p:set>
                                      <p:cBhvr>
                                        <p:cTn id="31" dur="1" fill="hold">
                                          <p:stCondLst>
                                            <p:cond delay="0"/>
                                          </p:stCondLst>
                                        </p:cTn>
                                        <p:tgtEl>
                                          <p:spTgt spid="56376"/>
                                        </p:tgtEl>
                                        <p:attrNameLst>
                                          <p:attrName>style.visibility</p:attrName>
                                        </p:attrNameLst>
                                      </p:cBhvr>
                                      <p:to>
                                        <p:strVal val="visible"/>
                                      </p:to>
                                    </p:set>
                                    <p:animEffect transition="in" filter="box(out)">
                                      <p:cBhvr>
                                        <p:cTn id="32" dur="500"/>
                                        <p:tgtEl>
                                          <p:spTgt spid="563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56357"/>
                                        </p:tgtEl>
                                        <p:attrNameLst>
                                          <p:attrName>style.visibility</p:attrName>
                                        </p:attrNameLst>
                                      </p:cBhvr>
                                      <p:to>
                                        <p:strVal val="visible"/>
                                      </p:to>
                                    </p:set>
                                    <p:animEffect transition="in" filter="barn(outHorizontal)">
                                      <p:cBhvr>
                                        <p:cTn id="37" dur="500"/>
                                        <p:tgtEl>
                                          <p:spTgt spid="563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56358"/>
                                        </p:tgtEl>
                                        <p:attrNameLst>
                                          <p:attrName>style.visibility</p:attrName>
                                        </p:attrNameLst>
                                      </p:cBhvr>
                                      <p:to>
                                        <p:strVal val="visible"/>
                                      </p:to>
                                    </p:set>
                                    <p:animEffect transition="in" filter="barn(outHorizontal)">
                                      <p:cBhvr>
                                        <p:cTn id="42" dur="500"/>
                                        <p:tgtEl>
                                          <p:spTgt spid="56358"/>
                                        </p:tgtEl>
                                      </p:cBhvr>
                                    </p:animEffect>
                                  </p:childTnLst>
                                </p:cTn>
                              </p:par>
                            </p:childTnLst>
                          </p:cTn>
                        </p:par>
                        <p:par>
                          <p:cTn id="43" fill="hold" nodeType="afterGroup">
                            <p:stCondLst>
                              <p:cond delay="500"/>
                            </p:stCondLst>
                            <p:childTnLst>
                              <p:par>
                                <p:cTn id="44" presetID="16" presetClass="entr" presetSubtype="42" fill="hold" grpId="0" nodeType="afterEffect">
                                  <p:stCondLst>
                                    <p:cond delay="0"/>
                                  </p:stCondLst>
                                  <p:childTnLst>
                                    <p:set>
                                      <p:cBhvr>
                                        <p:cTn id="45" dur="1" fill="hold">
                                          <p:stCondLst>
                                            <p:cond delay="0"/>
                                          </p:stCondLst>
                                        </p:cTn>
                                        <p:tgtEl>
                                          <p:spTgt spid="56356"/>
                                        </p:tgtEl>
                                        <p:attrNameLst>
                                          <p:attrName>style.visibility</p:attrName>
                                        </p:attrNameLst>
                                      </p:cBhvr>
                                      <p:to>
                                        <p:strVal val="visible"/>
                                      </p:to>
                                    </p:set>
                                    <p:animEffect transition="in" filter="barn(outHorizontal)">
                                      <p:cBhvr>
                                        <p:cTn id="46" dur="500"/>
                                        <p:tgtEl>
                                          <p:spTgt spid="56356"/>
                                        </p:tgtEl>
                                      </p:cBhvr>
                                    </p:animEffect>
                                  </p:childTnLst>
                                </p:cTn>
                              </p:par>
                            </p:childTnLst>
                          </p:cTn>
                        </p:par>
                        <p:par>
                          <p:cTn id="47" fill="hold" nodeType="afterGroup">
                            <p:stCondLst>
                              <p:cond delay="1000"/>
                            </p:stCondLst>
                            <p:childTnLst>
                              <p:par>
                                <p:cTn id="48" presetID="16" presetClass="entr" presetSubtype="42" fill="hold" grpId="0" nodeType="afterEffect">
                                  <p:stCondLst>
                                    <p:cond delay="0"/>
                                  </p:stCondLst>
                                  <p:childTnLst>
                                    <p:set>
                                      <p:cBhvr>
                                        <p:cTn id="49" dur="1" fill="hold">
                                          <p:stCondLst>
                                            <p:cond delay="0"/>
                                          </p:stCondLst>
                                        </p:cTn>
                                        <p:tgtEl>
                                          <p:spTgt spid="56355"/>
                                        </p:tgtEl>
                                        <p:attrNameLst>
                                          <p:attrName>style.visibility</p:attrName>
                                        </p:attrNameLst>
                                      </p:cBhvr>
                                      <p:to>
                                        <p:strVal val="visible"/>
                                      </p:to>
                                    </p:set>
                                    <p:animEffect transition="in" filter="barn(outHorizontal)">
                                      <p:cBhvr>
                                        <p:cTn id="50" dur="500"/>
                                        <p:tgtEl>
                                          <p:spTgt spid="56355"/>
                                        </p:tgtEl>
                                      </p:cBhvr>
                                    </p:animEffect>
                                  </p:childTnLst>
                                </p:cTn>
                              </p:par>
                            </p:childTnLst>
                          </p:cTn>
                        </p:par>
                        <p:par>
                          <p:cTn id="51" fill="hold" nodeType="afterGroup">
                            <p:stCondLst>
                              <p:cond delay="1500"/>
                            </p:stCondLst>
                            <p:childTnLst>
                              <p:par>
                                <p:cTn id="52" presetID="16" presetClass="entr" presetSubtype="42" fill="hold" grpId="0" nodeType="afterEffect">
                                  <p:stCondLst>
                                    <p:cond delay="0"/>
                                  </p:stCondLst>
                                  <p:childTnLst>
                                    <p:set>
                                      <p:cBhvr>
                                        <p:cTn id="53" dur="1" fill="hold">
                                          <p:stCondLst>
                                            <p:cond delay="0"/>
                                          </p:stCondLst>
                                        </p:cTn>
                                        <p:tgtEl>
                                          <p:spTgt spid="56354"/>
                                        </p:tgtEl>
                                        <p:attrNameLst>
                                          <p:attrName>style.visibility</p:attrName>
                                        </p:attrNameLst>
                                      </p:cBhvr>
                                      <p:to>
                                        <p:strVal val="visible"/>
                                      </p:to>
                                    </p:set>
                                    <p:animEffect transition="in" filter="barn(outHorizontal)">
                                      <p:cBhvr>
                                        <p:cTn id="54" dur="500"/>
                                        <p:tgtEl>
                                          <p:spTgt spid="56354"/>
                                        </p:tgtEl>
                                      </p:cBhvr>
                                    </p:animEffect>
                                  </p:childTnLst>
                                </p:cTn>
                              </p:par>
                            </p:childTnLst>
                          </p:cTn>
                        </p:par>
                        <p:par>
                          <p:cTn id="55" fill="hold" nodeType="afterGroup">
                            <p:stCondLst>
                              <p:cond delay="2000"/>
                            </p:stCondLst>
                            <p:childTnLst>
                              <p:par>
                                <p:cTn id="56" presetID="16" presetClass="entr" presetSubtype="42" fill="hold" grpId="0" nodeType="afterEffect">
                                  <p:stCondLst>
                                    <p:cond delay="0"/>
                                  </p:stCondLst>
                                  <p:childTnLst>
                                    <p:set>
                                      <p:cBhvr>
                                        <p:cTn id="57" dur="1" fill="hold">
                                          <p:stCondLst>
                                            <p:cond delay="0"/>
                                          </p:stCondLst>
                                        </p:cTn>
                                        <p:tgtEl>
                                          <p:spTgt spid="56327"/>
                                        </p:tgtEl>
                                        <p:attrNameLst>
                                          <p:attrName>style.visibility</p:attrName>
                                        </p:attrNameLst>
                                      </p:cBhvr>
                                      <p:to>
                                        <p:strVal val="visible"/>
                                      </p:to>
                                    </p:set>
                                    <p:animEffect transition="in" filter="barn(outHorizontal)">
                                      <p:cBhvr>
                                        <p:cTn id="58" dur="500"/>
                                        <p:tgtEl>
                                          <p:spTgt spid="56327"/>
                                        </p:tgtEl>
                                      </p:cBhvr>
                                    </p:animEffect>
                                  </p:childTnLst>
                                </p:cTn>
                              </p:par>
                            </p:childTnLst>
                          </p:cTn>
                        </p:par>
                        <p:par>
                          <p:cTn id="59" fill="hold" nodeType="afterGroup">
                            <p:stCondLst>
                              <p:cond delay="2500"/>
                            </p:stCondLst>
                            <p:childTnLst>
                              <p:par>
                                <p:cTn id="60" presetID="4" presetClass="entr" presetSubtype="32" fill="hold" nodeType="afterEffect">
                                  <p:stCondLst>
                                    <p:cond delay="0"/>
                                  </p:stCondLst>
                                  <p:childTnLst>
                                    <p:set>
                                      <p:cBhvr>
                                        <p:cTn id="61" dur="1" fill="hold">
                                          <p:stCondLst>
                                            <p:cond delay="0"/>
                                          </p:stCondLst>
                                        </p:cTn>
                                        <p:tgtEl>
                                          <p:spTgt spid="56377"/>
                                        </p:tgtEl>
                                        <p:attrNameLst>
                                          <p:attrName>style.visibility</p:attrName>
                                        </p:attrNameLst>
                                      </p:cBhvr>
                                      <p:to>
                                        <p:strVal val="visible"/>
                                      </p:to>
                                    </p:set>
                                    <p:animEffect transition="in" filter="box(out)">
                                      <p:cBhvr>
                                        <p:cTn id="62" dur="500"/>
                                        <p:tgtEl>
                                          <p:spTgt spid="5637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42" fill="hold" grpId="0" nodeType="clickEffect">
                                  <p:stCondLst>
                                    <p:cond delay="0"/>
                                  </p:stCondLst>
                                  <p:childTnLst>
                                    <p:set>
                                      <p:cBhvr>
                                        <p:cTn id="66" dur="1" fill="hold">
                                          <p:stCondLst>
                                            <p:cond delay="0"/>
                                          </p:stCondLst>
                                        </p:cTn>
                                        <p:tgtEl>
                                          <p:spTgt spid="56348"/>
                                        </p:tgtEl>
                                        <p:attrNameLst>
                                          <p:attrName>style.visibility</p:attrName>
                                        </p:attrNameLst>
                                      </p:cBhvr>
                                      <p:to>
                                        <p:strVal val="visible"/>
                                      </p:to>
                                    </p:set>
                                    <p:animEffect transition="in" filter="barn(outHorizontal)">
                                      <p:cBhvr>
                                        <p:cTn id="67" dur="500"/>
                                        <p:tgtEl>
                                          <p:spTgt spid="5634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56349"/>
                                        </p:tgtEl>
                                        <p:attrNameLst>
                                          <p:attrName>style.visibility</p:attrName>
                                        </p:attrNameLst>
                                      </p:cBhvr>
                                      <p:to>
                                        <p:strVal val="visible"/>
                                      </p:to>
                                    </p:set>
                                    <p:animEffect transition="in" filter="barn(outHorizontal)">
                                      <p:cBhvr>
                                        <p:cTn id="72" dur="500"/>
                                        <p:tgtEl>
                                          <p:spTgt spid="56349"/>
                                        </p:tgtEl>
                                      </p:cBhvr>
                                    </p:animEffect>
                                  </p:childTnLst>
                                </p:cTn>
                              </p:par>
                            </p:childTnLst>
                          </p:cTn>
                        </p:par>
                        <p:par>
                          <p:cTn id="73" fill="hold" nodeType="afterGroup">
                            <p:stCondLst>
                              <p:cond delay="500"/>
                            </p:stCondLst>
                            <p:childTnLst>
                              <p:par>
                                <p:cTn id="74" presetID="16" presetClass="entr" presetSubtype="42" fill="hold" grpId="0" nodeType="afterEffect">
                                  <p:stCondLst>
                                    <p:cond delay="0"/>
                                  </p:stCondLst>
                                  <p:childTnLst>
                                    <p:set>
                                      <p:cBhvr>
                                        <p:cTn id="75" dur="1" fill="hold">
                                          <p:stCondLst>
                                            <p:cond delay="0"/>
                                          </p:stCondLst>
                                        </p:cTn>
                                        <p:tgtEl>
                                          <p:spTgt spid="56347"/>
                                        </p:tgtEl>
                                        <p:attrNameLst>
                                          <p:attrName>style.visibility</p:attrName>
                                        </p:attrNameLst>
                                      </p:cBhvr>
                                      <p:to>
                                        <p:strVal val="visible"/>
                                      </p:to>
                                    </p:set>
                                    <p:animEffect transition="in" filter="barn(outHorizontal)">
                                      <p:cBhvr>
                                        <p:cTn id="76" dur="500"/>
                                        <p:tgtEl>
                                          <p:spTgt spid="56347"/>
                                        </p:tgtEl>
                                      </p:cBhvr>
                                    </p:animEffect>
                                  </p:childTnLst>
                                </p:cTn>
                              </p:par>
                            </p:childTnLst>
                          </p:cTn>
                        </p:par>
                        <p:par>
                          <p:cTn id="77" fill="hold" nodeType="afterGroup">
                            <p:stCondLst>
                              <p:cond delay="1000"/>
                            </p:stCondLst>
                            <p:childTnLst>
                              <p:par>
                                <p:cTn id="78" presetID="16" presetClass="entr" presetSubtype="42" fill="hold" grpId="0" nodeType="afterEffect">
                                  <p:stCondLst>
                                    <p:cond delay="0"/>
                                  </p:stCondLst>
                                  <p:childTnLst>
                                    <p:set>
                                      <p:cBhvr>
                                        <p:cTn id="79" dur="1" fill="hold">
                                          <p:stCondLst>
                                            <p:cond delay="0"/>
                                          </p:stCondLst>
                                        </p:cTn>
                                        <p:tgtEl>
                                          <p:spTgt spid="56346"/>
                                        </p:tgtEl>
                                        <p:attrNameLst>
                                          <p:attrName>style.visibility</p:attrName>
                                        </p:attrNameLst>
                                      </p:cBhvr>
                                      <p:to>
                                        <p:strVal val="visible"/>
                                      </p:to>
                                    </p:set>
                                    <p:animEffect transition="in" filter="barn(outHorizontal)">
                                      <p:cBhvr>
                                        <p:cTn id="80" dur="500"/>
                                        <p:tgtEl>
                                          <p:spTgt spid="56346"/>
                                        </p:tgtEl>
                                      </p:cBhvr>
                                    </p:animEffect>
                                  </p:childTnLst>
                                </p:cTn>
                              </p:par>
                            </p:childTnLst>
                          </p:cTn>
                        </p:par>
                        <p:par>
                          <p:cTn id="81" fill="hold" nodeType="afterGroup">
                            <p:stCondLst>
                              <p:cond delay="1500"/>
                            </p:stCondLst>
                            <p:childTnLst>
                              <p:par>
                                <p:cTn id="82" presetID="16" presetClass="entr" presetSubtype="42" fill="hold" grpId="0" nodeType="afterEffect">
                                  <p:stCondLst>
                                    <p:cond delay="0"/>
                                  </p:stCondLst>
                                  <p:childTnLst>
                                    <p:set>
                                      <p:cBhvr>
                                        <p:cTn id="83" dur="1" fill="hold">
                                          <p:stCondLst>
                                            <p:cond delay="0"/>
                                          </p:stCondLst>
                                        </p:cTn>
                                        <p:tgtEl>
                                          <p:spTgt spid="56345"/>
                                        </p:tgtEl>
                                        <p:attrNameLst>
                                          <p:attrName>style.visibility</p:attrName>
                                        </p:attrNameLst>
                                      </p:cBhvr>
                                      <p:to>
                                        <p:strVal val="visible"/>
                                      </p:to>
                                    </p:set>
                                    <p:animEffect transition="in" filter="barn(outHorizontal)">
                                      <p:cBhvr>
                                        <p:cTn id="84" dur="500"/>
                                        <p:tgtEl>
                                          <p:spTgt spid="56345"/>
                                        </p:tgtEl>
                                      </p:cBhvr>
                                    </p:animEffect>
                                  </p:childTnLst>
                                </p:cTn>
                              </p:par>
                            </p:childTnLst>
                          </p:cTn>
                        </p:par>
                        <p:par>
                          <p:cTn id="85" fill="hold" nodeType="afterGroup">
                            <p:stCondLst>
                              <p:cond delay="2000"/>
                            </p:stCondLst>
                            <p:childTnLst>
                              <p:par>
                                <p:cTn id="86" presetID="16" presetClass="entr" presetSubtype="42" fill="hold" grpId="0" nodeType="afterEffect">
                                  <p:stCondLst>
                                    <p:cond delay="0"/>
                                  </p:stCondLst>
                                  <p:childTnLst>
                                    <p:set>
                                      <p:cBhvr>
                                        <p:cTn id="87" dur="1" fill="hold">
                                          <p:stCondLst>
                                            <p:cond delay="0"/>
                                          </p:stCondLst>
                                        </p:cTn>
                                        <p:tgtEl>
                                          <p:spTgt spid="56326"/>
                                        </p:tgtEl>
                                        <p:attrNameLst>
                                          <p:attrName>style.visibility</p:attrName>
                                        </p:attrNameLst>
                                      </p:cBhvr>
                                      <p:to>
                                        <p:strVal val="visible"/>
                                      </p:to>
                                    </p:set>
                                    <p:animEffect transition="in" filter="barn(outHorizontal)">
                                      <p:cBhvr>
                                        <p:cTn id="88" dur="500"/>
                                        <p:tgtEl>
                                          <p:spTgt spid="56326"/>
                                        </p:tgtEl>
                                      </p:cBhvr>
                                    </p:animEffect>
                                  </p:childTnLst>
                                </p:cTn>
                              </p:par>
                            </p:childTnLst>
                          </p:cTn>
                        </p:par>
                        <p:par>
                          <p:cTn id="89" fill="hold" nodeType="afterGroup">
                            <p:stCondLst>
                              <p:cond delay="2500"/>
                            </p:stCondLst>
                            <p:childTnLst>
                              <p:par>
                                <p:cTn id="90" presetID="4" presetClass="entr" presetSubtype="32" fill="hold" nodeType="afterEffect">
                                  <p:stCondLst>
                                    <p:cond delay="0"/>
                                  </p:stCondLst>
                                  <p:childTnLst>
                                    <p:set>
                                      <p:cBhvr>
                                        <p:cTn id="91" dur="1" fill="hold">
                                          <p:stCondLst>
                                            <p:cond delay="0"/>
                                          </p:stCondLst>
                                        </p:cTn>
                                        <p:tgtEl>
                                          <p:spTgt spid="56378"/>
                                        </p:tgtEl>
                                        <p:attrNameLst>
                                          <p:attrName>style.visibility</p:attrName>
                                        </p:attrNameLst>
                                      </p:cBhvr>
                                      <p:to>
                                        <p:strVal val="visible"/>
                                      </p:to>
                                    </p:set>
                                    <p:animEffect transition="in" filter="box(out)">
                                      <p:cBhvr>
                                        <p:cTn id="92" dur="500"/>
                                        <p:tgtEl>
                                          <p:spTgt spid="5637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6" presetClass="entr" presetSubtype="42" fill="hold" grpId="0" nodeType="clickEffect">
                                  <p:stCondLst>
                                    <p:cond delay="0"/>
                                  </p:stCondLst>
                                  <p:childTnLst>
                                    <p:set>
                                      <p:cBhvr>
                                        <p:cTn id="96" dur="1" fill="hold">
                                          <p:stCondLst>
                                            <p:cond delay="0"/>
                                          </p:stCondLst>
                                        </p:cTn>
                                        <p:tgtEl>
                                          <p:spTgt spid="56343"/>
                                        </p:tgtEl>
                                        <p:attrNameLst>
                                          <p:attrName>style.visibility</p:attrName>
                                        </p:attrNameLst>
                                      </p:cBhvr>
                                      <p:to>
                                        <p:strVal val="visible"/>
                                      </p:to>
                                    </p:set>
                                    <p:animEffect transition="in" filter="barn(outHorizontal)">
                                      <p:cBhvr>
                                        <p:cTn id="97" dur="500"/>
                                        <p:tgtEl>
                                          <p:spTgt spid="5634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6" presetClass="entr" presetSubtype="42" fill="hold" grpId="0" nodeType="clickEffect">
                                  <p:stCondLst>
                                    <p:cond delay="0"/>
                                  </p:stCondLst>
                                  <p:childTnLst>
                                    <p:set>
                                      <p:cBhvr>
                                        <p:cTn id="101" dur="1" fill="hold">
                                          <p:stCondLst>
                                            <p:cond delay="0"/>
                                          </p:stCondLst>
                                        </p:cTn>
                                        <p:tgtEl>
                                          <p:spTgt spid="56344"/>
                                        </p:tgtEl>
                                        <p:attrNameLst>
                                          <p:attrName>style.visibility</p:attrName>
                                        </p:attrNameLst>
                                      </p:cBhvr>
                                      <p:to>
                                        <p:strVal val="visible"/>
                                      </p:to>
                                    </p:set>
                                    <p:animEffect transition="in" filter="barn(outHorizontal)">
                                      <p:cBhvr>
                                        <p:cTn id="102" dur="500"/>
                                        <p:tgtEl>
                                          <p:spTgt spid="56344"/>
                                        </p:tgtEl>
                                      </p:cBhvr>
                                    </p:animEffect>
                                  </p:childTnLst>
                                </p:cTn>
                              </p:par>
                            </p:childTnLst>
                          </p:cTn>
                        </p:par>
                        <p:par>
                          <p:cTn id="103" fill="hold" nodeType="afterGroup">
                            <p:stCondLst>
                              <p:cond delay="500"/>
                            </p:stCondLst>
                            <p:childTnLst>
                              <p:par>
                                <p:cTn id="104" presetID="16" presetClass="entr" presetSubtype="42" fill="hold" grpId="0" nodeType="afterEffect">
                                  <p:stCondLst>
                                    <p:cond delay="0"/>
                                  </p:stCondLst>
                                  <p:childTnLst>
                                    <p:set>
                                      <p:cBhvr>
                                        <p:cTn id="105" dur="1" fill="hold">
                                          <p:stCondLst>
                                            <p:cond delay="0"/>
                                          </p:stCondLst>
                                        </p:cTn>
                                        <p:tgtEl>
                                          <p:spTgt spid="56342"/>
                                        </p:tgtEl>
                                        <p:attrNameLst>
                                          <p:attrName>style.visibility</p:attrName>
                                        </p:attrNameLst>
                                      </p:cBhvr>
                                      <p:to>
                                        <p:strVal val="visible"/>
                                      </p:to>
                                    </p:set>
                                    <p:animEffect transition="in" filter="barn(outHorizontal)">
                                      <p:cBhvr>
                                        <p:cTn id="106" dur="500"/>
                                        <p:tgtEl>
                                          <p:spTgt spid="56342"/>
                                        </p:tgtEl>
                                      </p:cBhvr>
                                    </p:animEffect>
                                  </p:childTnLst>
                                </p:cTn>
                              </p:par>
                            </p:childTnLst>
                          </p:cTn>
                        </p:par>
                        <p:par>
                          <p:cTn id="107" fill="hold" nodeType="afterGroup">
                            <p:stCondLst>
                              <p:cond delay="1000"/>
                            </p:stCondLst>
                            <p:childTnLst>
                              <p:par>
                                <p:cTn id="108" presetID="16" presetClass="entr" presetSubtype="42" fill="hold" grpId="0" nodeType="afterEffect">
                                  <p:stCondLst>
                                    <p:cond delay="0"/>
                                  </p:stCondLst>
                                  <p:childTnLst>
                                    <p:set>
                                      <p:cBhvr>
                                        <p:cTn id="109" dur="1" fill="hold">
                                          <p:stCondLst>
                                            <p:cond delay="0"/>
                                          </p:stCondLst>
                                        </p:cTn>
                                        <p:tgtEl>
                                          <p:spTgt spid="56341"/>
                                        </p:tgtEl>
                                        <p:attrNameLst>
                                          <p:attrName>style.visibility</p:attrName>
                                        </p:attrNameLst>
                                      </p:cBhvr>
                                      <p:to>
                                        <p:strVal val="visible"/>
                                      </p:to>
                                    </p:set>
                                    <p:animEffect transition="in" filter="barn(outHorizontal)">
                                      <p:cBhvr>
                                        <p:cTn id="110" dur="500"/>
                                        <p:tgtEl>
                                          <p:spTgt spid="56341"/>
                                        </p:tgtEl>
                                      </p:cBhvr>
                                    </p:animEffect>
                                  </p:childTnLst>
                                </p:cTn>
                              </p:par>
                            </p:childTnLst>
                          </p:cTn>
                        </p:par>
                        <p:par>
                          <p:cTn id="111" fill="hold" nodeType="afterGroup">
                            <p:stCondLst>
                              <p:cond delay="1500"/>
                            </p:stCondLst>
                            <p:childTnLst>
                              <p:par>
                                <p:cTn id="112" presetID="16" presetClass="entr" presetSubtype="42" fill="hold" grpId="0" nodeType="afterEffect">
                                  <p:stCondLst>
                                    <p:cond delay="0"/>
                                  </p:stCondLst>
                                  <p:childTnLst>
                                    <p:set>
                                      <p:cBhvr>
                                        <p:cTn id="113" dur="1" fill="hold">
                                          <p:stCondLst>
                                            <p:cond delay="0"/>
                                          </p:stCondLst>
                                        </p:cTn>
                                        <p:tgtEl>
                                          <p:spTgt spid="56340"/>
                                        </p:tgtEl>
                                        <p:attrNameLst>
                                          <p:attrName>style.visibility</p:attrName>
                                        </p:attrNameLst>
                                      </p:cBhvr>
                                      <p:to>
                                        <p:strVal val="visible"/>
                                      </p:to>
                                    </p:set>
                                    <p:animEffect transition="in" filter="barn(outHorizontal)">
                                      <p:cBhvr>
                                        <p:cTn id="114" dur="500"/>
                                        <p:tgtEl>
                                          <p:spTgt spid="56340"/>
                                        </p:tgtEl>
                                      </p:cBhvr>
                                    </p:animEffect>
                                  </p:childTnLst>
                                </p:cTn>
                              </p:par>
                            </p:childTnLst>
                          </p:cTn>
                        </p:par>
                        <p:par>
                          <p:cTn id="115" fill="hold" nodeType="afterGroup">
                            <p:stCondLst>
                              <p:cond delay="2000"/>
                            </p:stCondLst>
                            <p:childTnLst>
                              <p:par>
                                <p:cTn id="116" presetID="16" presetClass="entr" presetSubtype="42" fill="hold" grpId="0" nodeType="afterEffect">
                                  <p:stCondLst>
                                    <p:cond delay="0"/>
                                  </p:stCondLst>
                                  <p:childTnLst>
                                    <p:set>
                                      <p:cBhvr>
                                        <p:cTn id="117" dur="1" fill="hold">
                                          <p:stCondLst>
                                            <p:cond delay="0"/>
                                          </p:stCondLst>
                                        </p:cTn>
                                        <p:tgtEl>
                                          <p:spTgt spid="56325"/>
                                        </p:tgtEl>
                                        <p:attrNameLst>
                                          <p:attrName>style.visibility</p:attrName>
                                        </p:attrNameLst>
                                      </p:cBhvr>
                                      <p:to>
                                        <p:strVal val="visible"/>
                                      </p:to>
                                    </p:set>
                                    <p:animEffect transition="in" filter="barn(outHorizontal)">
                                      <p:cBhvr>
                                        <p:cTn id="118" dur="500"/>
                                        <p:tgtEl>
                                          <p:spTgt spid="56325"/>
                                        </p:tgtEl>
                                      </p:cBhvr>
                                    </p:animEffect>
                                  </p:childTnLst>
                                </p:cTn>
                              </p:par>
                            </p:childTnLst>
                          </p:cTn>
                        </p:par>
                        <p:par>
                          <p:cTn id="119" fill="hold" nodeType="afterGroup">
                            <p:stCondLst>
                              <p:cond delay="2500"/>
                            </p:stCondLst>
                            <p:childTnLst>
                              <p:par>
                                <p:cTn id="120" presetID="4" presetClass="entr" presetSubtype="32" fill="hold" nodeType="afterEffect">
                                  <p:stCondLst>
                                    <p:cond delay="0"/>
                                  </p:stCondLst>
                                  <p:childTnLst>
                                    <p:set>
                                      <p:cBhvr>
                                        <p:cTn id="121" dur="1" fill="hold">
                                          <p:stCondLst>
                                            <p:cond delay="0"/>
                                          </p:stCondLst>
                                        </p:cTn>
                                        <p:tgtEl>
                                          <p:spTgt spid="56379"/>
                                        </p:tgtEl>
                                        <p:attrNameLst>
                                          <p:attrName>style.visibility</p:attrName>
                                        </p:attrNameLst>
                                      </p:cBhvr>
                                      <p:to>
                                        <p:strVal val="visible"/>
                                      </p:to>
                                    </p:set>
                                    <p:animEffect transition="in" filter="box(out)">
                                      <p:cBhvr>
                                        <p:cTn id="122" dur="500"/>
                                        <p:tgtEl>
                                          <p:spTgt spid="56379"/>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6" presetClass="entr" presetSubtype="42" fill="hold" grpId="0" nodeType="clickEffect">
                                  <p:stCondLst>
                                    <p:cond delay="0"/>
                                  </p:stCondLst>
                                  <p:childTnLst>
                                    <p:set>
                                      <p:cBhvr>
                                        <p:cTn id="126" dur="1" fill="hold">
                                          <p:stCondLst>
                                            <p:cond delay="0"/>
                                          </p:stCondLst>
                                        </p:cTn>
                                        <p:tgtEl>
                                          <p:spTgt spid="56338"/>
                                        </p:tgtEl>
                                        <p:attrNameLst>
                                          <p:attrName>style.visibility</p:attrName>
                                        </p:attrNameLst>
                                      </p:cBhvr>
                                      <p:to>
                                        <p:strVal val="visible"/>
                                      </p:to>
                                    </p:set>
                                    <p:animEffect transition="in" filter="barn(outHorizontal)">
                                      <p:cBhvr>
                                        <p:cTn id="127" dur="500"/>
                                        <p:tgtEl>
                                          <p:spTgt spid="56338"/>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6" presetClass="entr" presetSubtype="42" fill="hold" grpId="0" nodeType="clickEffect">
                                  <p:stCondLst>
                                    <p:cond delay="0"/>
                                  </p:stCondLst>
                                  <p:childTnLst>
                                    <p:set>
                                      <p:cBhvr>
                                        <p:cTn id="131" dur="1" fill="hold">
                                          <p:stCondLst>
                                            <p:cond delay="0"/>
                                          </p:stCondLst>
                                        </p:cTn>
                                        <p:tgtEl>
                                          <p:spTgt spid="56339"/>
                                        </p:tgtEl>
                                        <p:attrNameLst>
                                          <p:attrName>style.visibility</p:attrName>
                                        </p:attrNameLst>
                                      </p:cBhvr>
                                      <p:to>
                                        <p:strVal val="visible"/>
                                      </p:to>
                                    </p:set>
                                    <p:animEffect transition="in" filter="barn(outHorizontal)">
                                      <p:cBhvr>
                                        <p:cTn id="132" dur="500"/>
                                        <p:tgtEl>
                                          <p:spTgt spid="56339"/>
                                        </p:tgtEl>
                                      </p:cBhvr>
                                    </p:animEffect>
                                  </p:childTnLst>
                                </p:cTn>
                              </p:par>
                            </p:childTnLst>
                          </p:cTn>
                        </p:par>
                        <p:par>
                          <p:cTn id="133" fill="hold" nodeType="afterGroup">
                            <p:stCondLst>
                              <p:cond delay="500"/>
                            </p:stCondLst>
                            <p:childTnLst>
                              <p:par>
                                <p:cTn id="134" presetID="16" presetClass="entr" presetSubtype="42" fill="hold" grpId="0" nodeType="afterEffect">
                                  <p:stCondLst>
                                    <p:cond delay="0"/>
                                  </p:stCondLst>
                                  <p:childTnLst>
                                    <p:set>
                                      <p:cBhvr>
                                        <p:cTn id="135" dur="1" fill="hold">
                                          <p:stCondLst>
                                            <p:cond delay="0"/>
                                          </p:stCondLst>
                                        </p:cTn>
                                        <p:tgtEl>
                                          <p:spTgt spid="56337"/>
                                        </p:tgtEl>
                                        <p:attrNameLst>
                                          <p:attrName>style.visibility</p:attrName>
                                        </p:attrNameLst>
                                      </p:cBhvr>
                                      <p:to>
                                        <p:strVal val="visible"/>
                                      </p:to>
                                    </p:set>
                                    <p:animEffect transition="in" filter="barn(outHorizontal)">
                                      <p:cBhvr>
                                        <p:cTn id="136" dur="500"/>
                                        <p:tgtEl>
                                          <p:spTgt spid="56337"/>
                                        </p:tgtEl>
                                      </p:cBhvr>
                                    </p:animEffect>
                                  </p:childTnLst>
                                </p:cTn>
                              </p:par>
                            </p:childTnLst>
                          </p:cTn>
                        </p:par>
                        <p:par>
                          <p:cTn id="137" fill="hold" nodeType="afterGroup">
                            <p:stCondLst>
                              <p:cond delay="1000"/>
                            </p:stCondLst>
                            <p:childTnLst>
                              <p:par>
                                <p:cTn id="138" presetID="16" presetClass="entr" presetSubtype="42" fill="hold" grpId="0" nodeType="afterEffect">
                                  <p:stCondLst>
                                    <p:cond delay="0"/>
                                  </p:stCondLst>
                                  <p:childTnLst>
                                    <p:set>
                                      <p:cBhvr>
                                        <p:cTn id="139" dur="1" fill="hold">
                                          <p:stCondLst>
                                            <p:cond delay="0"/>
                                          </p:stCondLst>
                                        </p:cTn>
                                        <p:tgtEl>
                                          <p:spTgt spid="56336"/>
                                        </p:tgtEl>
                                        <p:attrNameLst>
                                          <p:attrName>style.visibility</p:attrName>
                                        </p:attrNameLst>
                                      </p:cBhvr>
                                      <p:to>
                                        <p:strVal val="visible"/>
                                      </p:to>
                                    </p:set>
                                    <p:animEffect transition="in" filter="barn(outHorizontal)">
                                      <p:cBhvr>
                                        <p:cTn id="140" dur="500"/>
                                        <p:tgtEl>
                                          <p:spTgt spid="56336"/>
                                        </p:tgtEl>
                                      </p:cBhvr>
                                    </p:animEffect>
                                  </p:childTnLst>
                                </p:cTn>
                              </p:par>
                            </p:childTnLst>
                          </p:cTn>
                        </p:par>
                        <p:par>
                          <p:cTn id="141" fill="hold" nodeType="afterGroup">
                            <p:stCondLst>
                              <p:cond delay="1500"/>
                            </p:stCondLst>
                            <p:childTnLst>
                              <p:par>
                                <p:cTn id="142" presetID="16" presetClass="entr" presetSubtype="42" fill="hold" grpId="0" nodeType="afterEffect">
                                  <p:stCondLst>
                                    <p:cond delay="0"/>
                                  </p:stCondLst>
                                  <p:childTnLst>
                                    <p:set>
                                      <p:cBhvr>
                                        <p:cTn id="143" dur="1" fill="hold">
                                          <p:stCondLst>
                                            <p:cond delay="0"/>
                                          </p:stCondLst>
                                        </p:cTn>
                                        <p:tgtEl>
                                          <p:spTgt spid="56335"/>
                                        </p:tgtEl>
                                        <p:attrNameLst>
                                          <p:attrName>style.visibility</p:attrName>
                                        </p:attrNameLst>
                                      </p:cBhvr>
                                      <p:to>
                                        <p:strVal val="visible"/>
                                      </p:to>
                                    </p:set>
                                    <p:animEffect transition="in" filter="barn(outHorizontal)">
                                      <p:cBhvr>
                                        <p:cTn id="144" dur="500"/>
                                        <p:tgtEl>
                                          <p:spTgt spid="56335"/>
                                        </p:tgtEl>
                                      </p:cBhvr>
                                    </p:animEffect>
                                  </p:childTnLst>
                                </p:cTn>
                              </p:par>
                            </p:childTnLst>
                          </p:cTn>
                        </p:par>
                        <p:par>
                          <p:cTn id="145" fill="hold" nodeType="afterGroup">
                            <p:stCondLst>
                              <p:cond delay="2000"/>
                            </p:stCondLst>
                            <p:childTnLst>
                              <p:par>
                                <p:cTn id="146" presetID="16" presetClass="entr" presetSubtype="42" fill="hold" grpId="0" nodeType="afterEffect">
                                  <p:stCondLst>
                                    <p:cond delay="0"/>
                                  </p:stCondLst>
                                  <p:childTnLst>
                                    <p:set>
                                      <p:cBhvr>
                                        <p:cTn id="147" dur="1" fill="hold">
                                          <p:stCondLst>
                                            <p:cond delay="0"/>
                                          </p:stCondLst>
                                        </p:cTn>
                                        <p:tgtEl>
                                          <p:spTgt spid="56324"/>
                                        </p:tgtEl>
                                        <p:attrNameLst>
                                          <p:attrName>style.visibility</p:attrName>
                                        </p:attrNameLst>
                                      </p:cBhvr>
                                      <p:to>
                                        <p:strVal val="visible"/>
                                      </p:to>
                                    </p:set>
                                    <p:animEffect transition="in" filter="barn(outHorizontal)">
                                      <p:cBhvr>
                                        <p:cTn id="148" dur="500"/>
                                        <p:tgtEl>
                                          <p:spTgt spid="56324"/>
                                        </p:tgtEl>
                                      </p:cBhvr>
                                    </p:animEffect>
                                  </p:childTnLst>
                                </p:cTn>
                              </p:par>
                            </p:childTnLst>
                          </p:cTn>
                        </p:par>
                        <p:par>
                          <p:cTn id="149" fill="hold" nodeType="afterGroup">
                            <p:stCondLst>
                              <p:cond delay="2500"/>
                            </p:stCondLst>
                            <p:childTnLst>
                              <p:par>
                                <p:cTn id="150" presetID="4" presetClass="entr" presetSubtype="32" fill="hold" nodeType="afterEffect">
                                  <p:stCondLst>
                                    <p:cond delay="0"/>
                                  </p:stCondLst>
                                  <p:childTnLst>
                                    <p:set>
                                      <p:cBhvr>
                                        <p:cTn id="151" dur="1" fill="hold">
                                          <p:stCondLst>
                                            <p:cond delay="0"/>
                                          </p:stCondLst>
                                        </p:cTn>
                                        <p:tgtEl>
                                          <p:spTgt spid="56380"/>
                                        </p:tgtEl>
                                        <p:attrNameLst>
                                          <p:attrName>style.visibility</p:attrName>
                                        </p:attrNameLst>
                                      </p:cBhvr>
                                      <p:to>
                                        <p:strVal val="visible"/>
                                      </p:to>
                                    </p:set>
                                    <p:animEffect transition="in" filter="box(out)">
                                      <p:cBhvr>
                                        <p:cTn id="152" dur="500"/>
                                        <p:tgtEl>
                                          <p:spTgt spid="56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nimBg="1" autoUpdateAnimBg="0"/>
      <p:bldP spid="56325" grpId="0" animBg="1" autoUpdateAnimBg="0"/>
      <p:bldP spid="56326" grpId="0" animBg="1" autoUpdateAnimBg="0"/>
      <p:bldP spid="56327" grpId="0" animBg="1" autoUpdateAnimBg="0"/>
      <p:bldP spid="56328" grpId="0" animBg="1" autoUpdateAnimBg="0"/>
      <p:bldP spid="56330" grpId="0" animBg="1" autoUpdateAnimBg="0"/>
      <p:bldP spid="56331" grpId="0" animBg="1" autoUpdateAnimBg="0"/>
      <p:bldP spid="56332" grpId="0" animBg="1" autoUpdateAnimBg="0"/>
      <p:bldP spid="56333" grpId="0" animBg="1" autoUpdateAnimBg="0"/>
      <p:bldP spid="56334" grpId="0" animBg="1" autoUpdateAnimBg="0"/>
      <p:bldP spid="56335" grpId="0" animBg="1" autoUpdateAnimBg="0"/>
      <p:bldP spid="56336" grpId="0" animBg="1" autoUpdateAnimBg="0"/>
      <p:bldP spid="56337" grpId="0" animBg="1" autoUpdateAnimBg="0"/>
      <p:bldP spid="56338" grpId="0" animBg="1" autoUpdateAnimBg="0"/>
      <p:bldP spid="56339" grpId="0" animBg="1" autoUpdateAnimBg="0"/>
      <p:bldP spid="56340" grpId="0" animBg="1" autoUpdateAnimBg="0"/>
      <p:bldP spid="56341" grpId="0" animBg="1" autoUpdateAnimBg="0"/>
      <p:bldP spid="56342" grpId="0" animBg="1" autoUpdateAnimBg="0"/>
      <p:bldP spid="56343" grpId="0" animBg="1" autoUpdateAnimBg="0"/>
      <p:bldP spid="56344" grpId="0" animBg="1" autoUpdateAnimBg="0"/>
      <p:bldP spid="56345" grpId="0" animBg="1" autoUpdateAnimBg="0"/>
      <p:bldP spid="56346" grpId="0" animBg="1" autoUpdateAnimBg="0"/>
      <p:bldP spid="56347" grpId="0" animBg="1" autoUpdateAnimBg="0"/>
      <p:bldP spid="56348" grpId="0" animBg="1" autoUpdateAnimBg="0"/>
      <p:bldP spid="56349" grpId="0" animBg="1" autoUpdateAnimBg="0"/>
      <p:bldP spid="56354" grpId="0" animBg="1" autoUpdateAnimBg="0"/>
      <p:bldP spid="56355" grpId="0" animBg="1" autoUpdateAnimBg="0"/>
      <p:bldP spid="56356" grpId="0" animBg="1" autoUpdateAnimBg="0"/>
      <p:bldP spid="56357" grpId="0" animBg="1" autoUpdateAnimBg="0"/>
      <p:bldP spid="56358"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b="1"/>
              <a:t>T</a:t>
            </a:r>
            <a:r>
              <a:rPr lang="en-US" altLang="zh-CN" b="1" baseline="-25000"/>
              <a:t>0</a:t>
            </a:r>
            <a:r>
              <a:rPr lang="zh-CN" altLang="zh-CN" b="1"/>
              <a:t>时刻是安全的</a:t>
            </a:r>
          </a:p>
        </p:txBody>
      </p:sp>
      <p:sp>
        <p:nvSpPr>
          <p:cNvPr id="57347" name="Rectangle 3"/>
          <p:cNvSpPr>
            <a:spLocks noGrp="1" noChangeArrowheads="1"/>
          </p:cNvSpPr>
          <p:nvPr>
            <p:ph type="body" idx="1"/>
          </p:nvPr>
        </p:nvSpPr>
        <p:spPr>
          <a:xfrm>
            <a:off x="468313" y="1484313"/>
            <a:ext cx="8229600" cy="1901825"/>
          </a:xfrm>
        </p:spPr>
        <p:txBody>
          <a:bodyPr/>
          <a:lstStyle/>
          <a:p>
            <a:r>
              <a:rPr lang="zh-CN" altLang="zh-CN"/>
              <a:t>从上述分析得知，</a:t>
            </a:r>
            <a:r>
              <a:rPr lang="en-US" altLang="zh-CN"/>
              <a:t>T</a:t>
            </a:r>
            <a:r>
              <a:rPr lang="en-US" altLang="zh-CN" baseline="-25000"/>
              <a:t>0</a:t>
            </a:r>
            <a:r>
              <a:rPr lang="zh-CN" altLang="zh-CN"/>
              <a:t>时刻存在着一个安全序列&lt; </a:t>
            </a:r>
            <a:r>
              <a:rPr lang="en-US" altLang="zh-CN"/>
              <a:t>P1</a:t>
            </a:r>
            <a:r>
              <a:rPr lang="zh-CN" altLang="en-US"/>
              <a:t>、</a:t>
            </a:r>
            <a:r>
              <a:rPr lang="en-US" altLang="zh-CN"/>
              <a:t>P3</a:t>
            </a:r>
            <a:r>
              <a:rPr lang="zh-CN" altLang="en-US"/>
              <a:t>、</a:t>
            </a:r>
            <a:r>
              <a:rPr lang="en-US" altLang="zh-CN"/>
              <a:t>P4</a:t>
            </a:r>
            <a:r>
              <a:rPr lang="zh-CN" altLang="en-US"/>
              <a:t>、</a:t>
            </a:r>
            <a:r>
              <a:rPr lang="en-US" altLang="zh-CN"/>
              <a:t>P2</a:t>
            </a:r>
            <a:r>
              <a:rPr lang="zh-CN" altLang="en-US"/>
              <a:t>、</a:t>
            </a:r>
            <a:r>
              <a:rPr lang="en-US" altLang="zh-CN"/>
              <a:t>P0 &gt;</a:t>
            </a:r>
            <a:r>
              <a:rPr lang="zh-CN" altLang="en-US"/>
              <a:t>，</a:t>
            </a:r>
            <a:r>
              <a:rPr lang="zh-CN" altLang="zh-CN"/>
              <a:t>故系统是安全的。</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b="1"/>
              <a:t>P1</a:t>
            </a:r>
            <a:r>
              <a:rPr lang="zh-CN" altLang="zh-CN" b="1"/>
              <a:t>请求资源</a:t>
            </a:r>
          </a:p>
        </p:txBody>
      </p:sp>
      <p:sp>
        <p:nvSpPr>
          <p:cNvPr id="59395" name="Rectangle 3"/>
          <p:cNvSpPr>
            <a:spLocks noGrp="1" noChangeArrowheads="1"/>
          </p:cNvSpPr>
          <p:nvPr>
            <p:ph type="body" idx="1"/>
          </p:nvPr>
        </p:nvSpPr>
        <p:spPr>
          <a:xfrm>
            <a:off x="304800" y="1484313"/>
            <a:ext cx="8650288" cy="4535487"/>
          </a:xfrm>
        </p:spPr>
        <p:txBody>
          <a:bodyPr/>
          <a:lstStyle/>
          <a:p>
            <a:r>
              <a:rPr lang="en-US" altLang="zh-CN"/>
              <a:t>P1</a:t>
            </a:r>
            <a:r>
              <a:rPr lang="zh-CN" altLang="zh-CN"/>
              <a:t>发出请求向量</a:t>
            </a:r>
            <a:r>
              <a:rPr lang="en-US" altLang="zh-CN">
                <a:cs typeface="Times New Roman" panose="02020603050405020304" pitchFamily="18" charset="0"/>
              </a:rPr>
              <a:t>Request</a:t>
            </a:r>
            <a:r>
              <a:rPr lang="en-US" altLang="zh-CN" baseline="-30000">
                <a:cs typeface="Times New Roman" panose="02020603050405020304" pitchFamily="18" charset="0"/>
              </a:rPr>
              <a:t>1</a:t>
            </a:r>
            <a:r>
              <a:rPr lang="en-US" altLang="zh-CN">
                <a:cs typeface="Times New Roman" panose="02020603050405020304" pitchFamily="18" charset="0"/>
              </a:rPr>
              <a:t> </a:t>
            </a:r>
            <a:r>
              <a:rPr lang="en-US" altLang="zh-CN"/>
              <a:t>(1</a:t>
            </a:r>
            <a:r>
              <a:rPr lang="zh-CN" altLang="en-US"/>
              <a:t>，</a:t>
            </a:r>
            <a:r>
              <a:rPr lang="en-US" altLang="zh-CN"/>
              <a:t>0</a:t>
            </a:r>
            <a:r>
              <a:rPr lang="zh-CN" altLang="en-US"/>
              <a:t>，</a:t>
            </a:r>
            <a:r>
              <a:rPr lang="en-US" altLang="zh-CN"/>
              <a:t>2)</a:t>
            </a:r>
            <a:r>
              <a:rPr lang="zh-CN" altLang="en-US"/>
              <a:t>，</a:t>
            </a:r>
            <a:r>
              <a:rPr lang="zh-CN" altLang="zh-CN"/>
              <a:t>系统按银行家算法进行检查：</a:t>
            </a:r>
          </a:p>
          <a:p>
            <a:pPr lvl="1"/>
            <a:r>
              <a:rPr lang="zh-CN" altLang="zh-CN"/>
              <a:t>（1）</a:t>
            </a:r>
            <a:r>
              <a:rPr lang="en-US" altLang="zh-CN">
                <a:cs typeface="Times New Roman" panose="02020603050405020304" pitchFamily="18" charset="0"/>
              </a:rPr>
              <a:t>Request</a:t>
            </a:r>
            <a:r>
              <a:rPr lang="en-US" altLang="zh-CN" baseline="-30000">
                <a:cs typeface="Times New Roman" panose="02020603050405020304" pitchFamily="18" charset="0"/>
              </a:rPr>
              <a:t>1</a:t>
            </a:r>
            <a:r>
              <a:rPr lang="en-US" altLang="zh-CN"/>
              <a:t>(1</a:t>
            </a:r>
            <a:r>
              <a:rPr lang="zh-CN" altLang="en-US"/>
              <a:t>，</a:t>
            </a:r>
            <a:r>
              <a:rPr lang="en-US" altLang="zh-CN"/>
              <a:t>0</a:t>
            </a:r>
            <a:r>
              <a:rPr lang="zh-CN" altLang="en-US"/>
              <a:t>，</a:t>
            </a:r>
            <a:r>
              <a:rPr lang="en-US" altLang="zh-CN"/>
              <a:t>2) ≤</a:t>
            </a:r>
            <a:r>
              <a:rPr lang="en-US" altLang="zh-CN">
                <a:cs typeface="Times New Roman" panose="02020603050405020304" pitchFamily="18" charset="0"/>
              </a:rPr>
              <a:t>Need</a:t>
            </a:r>
            <a:r>
              <a:rPr lang="en-US" altLang="zh-CN" baseline="-30000">
                <a:cs typeface="Times New Roman" panose="02020603050405020304" pitchFamily="18" charset="0"/>
              </a:rPr>
              <a:t>1</a:t>
            </a:r>
            <a:r>
              <a:rPr lang="en-US" altLang="zh-CN"/>
              <a:t>(1</a:t>
            </a:r>
            <a:r>
              <a:rPr lang="zh-CN" altLang="en-US"/>
              <a:t>，</a:t>
            </a:r>
            <a:r>
              <a:rPr lang="en-US" altLang="zh-CN"/>
              <a:t>2</a:t>
            </a:r>
            <a:r>
              <a:rPr lang="zh-CN" altLang="en-US"/>
              <a:t>，</a:t>
            </a:r>
            <a:r>
              <a:rPr lang="en-US" altLang="zh-CN"/>
              <a:t>2)</a:t>
            </a:r>
          </a:p>
          <a:p>
            <a:pPr lvl="1"/>
            <a:r>
              <a:rPr lang="zh-CN" altLang="zh-CN"/>
              <a:t>（</a:t>
            </a:r>
            <a:r>
              <a:rPr lang="en-US" altLang="zh-CN"/>
              <a:t>2</a:t>
            </a:r>
            <a:r>
              <a:rPr lang="zh-CN" altLang="en-US"/>
              <a:t>）</a:t>
            </a:r>
            <a:r>
              <a:rPr lang="en-US" altLang="zh-CN">
                <a:cs typeface="Times New Roman" panose="02020603050405020304" pitchFamily="18" charset="0"/>
              </a:rPr>
              <a:t>Request</a:t>
            </a:r>
            <a:r>
              <a:rPr lang="en-US" altLang="zh-CN" baseline="-30000">
                <a:cs typeface="Times New Roman" panose="02020603050405020304" pitchFamily="18" charset="0"/>
              </a:rPr>
              <a:t>1</a:t>
            </a:r>
            <a:r>
              <a:rPr lang="en-US" altLang="zh-CN"/>
              <a:t>(1</a:t>
            </a:r>
            <a:r>
              <a:rPr lang="zh-CN" altLang="en-US"/>
              <a:t>，</a:t>
            </a:r>
            <a:r>
              <a:rPr lang="en-US" altLang="zh-CN"/>
              <a:t>0</a:t>
            </a:r>
            <a:r>
              <a:rPr lang="zh-CN" altLang="en-US"/>
              <a:t>，</a:t>
            </a:r>
            <a:r>
              <a:rPr lang="en-US" altLang="zh-CN"/>
              <a:t>2) ≤ </a:t>
            </a:r>
            <a:r>
              <a:rPr lang="en-US" altLang="zh-CN">
                <a:cs typeface="Times New Roman" panose="02020603050405020304" pitchFamily="18" charset="0"/>
              </a:rPr>
              <a:t>Available</a:t>
            </a:r>
            <a:r>
              <a:rPr lang="en-US" altLang="zh-CN"/>
              <a:t>(3</a:t>
            </a:r>
            <a:r>
              <a:rPr lang="zh-CN" altLang="en-US"/>
              <a:t>，</a:t>
            </a:r>
            <a:r>
              <a:rPr lang="en-US" altLang="zh-CN"/>
              <a:t>3</a:t>
            </a:r>
            <a:r>
              <a:rPr lang="zh-CN" altLang="en-US"/>
              <a:t>，</a:t>
            </a:r>
            <a:r>
              <a:rPr lang="en-US" altLang="zh-CN"/>
              <a:t>2)</a:t>
            </a:r>
          </a:p>
          <a:p>
            <a:pPr lvl="1"/>
            <a:r>
              <a:rPr lang="zh-CN" altLang="zh-CN"/>
              <a:t>（</a:t>
            </a:r>
            <a:r>
              <a:rPr lang="en-US" altLang="zh-CN"/>
              <a:t>3</a:t>
            </a:r>
            <a:r>
              <a:rPr lang="zh-CN" altLang="en-US"/>
              <a:t>）</a:t>
            </a:r>
            <a:r>
              <a:rPr lang="zh-CN" altLang="zh-CN"/>
              <a:t>系统先假定可为</a:t>
            </a:r>
            <a:r>
              <a:rPr lang="en-US" altLang="zh-CN"/>
              <a:t>P1</a:t>
            </a:r>
            <a:r>
              <a:rPr lang="zh-CN" altLang="zh-CN"/>
              <a:t>分配资源，并修改</a:t>
            </a:r>
            <a:r>
              <a:rPr lang="en-US" altLang="zh-CN"/>
              <a:t>Available</a:t>
            </a:r>
            <a:r>
              <a:rPr lang="zh-CN" altLang="en-US"/>
              <a:t>、</a:t>
            </a:r>
            <a:r>
              <a:rPr lang="en-US" altLang="zh-CN"/>
              <a:t>Allocation</a:t>
            </a:r>
            <a:r>
              <a:rPr lang="en-US" altLang="zh-CN" baseline="-30000"/>
              <a:t>1 </a:t>
            </a:r>
            <a:r>
              <a:rPr lang="zh-CN" altLang="en-US" baseline="-30000"/>
              <a:t>、</a:t>
            </a:r>
            <a:r>
              <a:rPr lang="en-US" altLang="zh-CN"/>
              <a:t>Need</a:t>
            </a:r>
            <a:r>
              <a:rPr lang="en-US" altLang="zh-CN" baseline="-30000"/>
              <a:t>1</a:t>
            </a:r>
            <a:r>
              <a:rPr lang="zh-CN" altLang="zh-CN"/>
              <a:t>向量，由此形成的资源变化情况如下所示。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Effect transition="in" filter="blinds(horizontal)">
                                      <p:cBhvr>
                                        <p:cTn id="7" dur="500"/>
                                        <p:tgtEl>
                                          <p:spTgt spid="593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5">
                                            <p:txEl>
                                              <p:pRg st="2" end="2"/>
                                            </p:txEl>
                                          </p:spTgt>
                                        </p:tgtEl>
                                        <p:attrNameLst>
                                          <p:attrName>style.visibility</p:attrName>
                                        </p:attrNameLst>
                                      </p:cBhvr>
                                      <p:to>
                                        <p:strVal val="visible"/>
                                      </p:to>
                                    </p:set>
                                    <p:animEffect transition="in" filter="blinds(horizontal)">
                                      <p:cBhvr>
                                        <p:cTn id="12" dur="500"/>
                                        <p:tgtEl>
                                          <p:spTgt spid="593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395">
                                            <p:txEl>
                                              <p:pRg st="3" end="3"/>
                                            </p:txEl>
                                          </p:spTgt>
                                        </p:tgtEl>
                                        <p:attrNameLst>
                                          <p:attrName>style.visibility</p:attrName>
                                        </p:attrNameLst>
                                      </p:cBhvr>
                                      <p:to>
                                        <p:strVal val="visible"/>
                                      </p:to>
                                    </p:set>
                                    <p:animEffect transition="in" filter="blinds(horizontal)">
                                      <p:cBhvr>
                                        <p:cTn id="17" dur="500"/>
                                        <p:tgtEl>
                                          <p:spTgt spid="59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bldLvl="2"/>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68313" y="188913"/>
            <a:ext cx="8229600" cy="1143000"/>
          </a:xfrm>
        </p:spPr>
        <p:txBody>
          <a:bodyPr/>
          <a:lstStyle/>
          <a:p>
            <a:r>
              <a:rPr lang="zh-CN" altLang="zh-CN" b="1"/>
              <a:t>为</a:t>
            </a:r>
            <a:r>
              <a:rPr lang="en-US" altLang="zh-CN" b="1"/>
              <a:t>P1</a:t>
            </a:r>
            <a:r>
              <a:rPr lang="zh-CN" altLang="zh-CN" b="1"/>
              <a:t>试分配资源后</a:t>
            </a:r>
          </a:p>
        </p:txBody>
      </p:sp>
      <p:sp>
        <p:nvSpPr>
          <p:cNvPr id="60419" name="Rectangle 3"/>
          <p:cNvSpPr>
            <a:spLocks noGrp="1" noChangeArrowheads="1"/>
          </p:cNvSpPr>
          <p:nvPr>
            <p:ph type="body" idx="1"/>
          </p:nvPr>
        </p:nvSpPr>
        <p:spPr>
          <a:xfrm>
            <a:off x="0" y="4797425"/>
            <a:ext cx="8610600" cy="990600"/>
          </a:xfrm>
        </p:spPr>
        <p:txBody>
          <a:bodyPr/>
          <a:lstStyle/>
          <a:p>
            <a:pPr lvl="1"/>
            <a:r>
              <a:rPr lang="zh-CN" altLang="en-US"/>
              <a:t>（</a:t>
            </a:r>
            <a:r>
              <a:rPr lang="en-US" altLang="zh-CN"/>
              <a:t>4</a:t>
            </a:r>
            <a:r>
              <a:rPr lang="zh-CN" altLang="en-US"/>
              <a:t>）再利用安全性算法检查此时系统是否安全，可得如下所示的安全性分析。</a:t>
            </a:r>
          </a:p>
        </p:txBody>
      </p:sp>
      <p:graphicFrame>
        <p:nvGraphicFramePr>
          <p:cNvPr id="60523" name="Group 107"/>
          <p:cNvGraphicFramePr>
            <a:graphicFrameLocks noGrp="1"/>
          </p:cNvGraphicFramePr>
          <p:nvPr/>
        </p:nvGraphicFramePr>
        <p:xfrm>
          <a:off x="323850" y="1341438"/>
          <a:ext cx="8424863" cy="3011487"/>
        </p:xfrm>
        <a:graphic>
          <a:graphicData uri="http://schemas.openxmlformats.org/drawingml/2006/table">
            <a:tbl>
              <a:tblPr/>
              <a:tblGrid>
                <a:gridCol w="1714500">
                  <a:extLst>
                    <a:ext uri="{9D8B030D-6E8A-4147-A177-3AD203B41FA5}">
                      <a16:colId xmlns:a16="http://schemas.microsoft.com/office/drawing/2014/main" val="4273132206"/>
                    </a:ext>
                  </a:extLst>
                </a:gridCol>
                <a:gridCol w="1716088">
                  <a:extLst>
                    <a:ext uri="{9D8B030D-6E8A-4147-A177-3AD203B41FA5}">
                      <a16:colId xmlns:a16="http://schemas.microsoft.com/office/drawing/2014/main" val="987203628"/>
                    </a:ext>
                  </a:extLst>
                </a:gridCol>
                <a:gridCol w="1714500">
                  <a:extLst>
                    <a:ext uri="{9D8B030D-6E8A-4147-A177-3AD203B41FA5}">
                      <a16:colId xmlns:a16="http://schemas.microsoft.com/office/drawing/2014/main" val="3488115536"/>
                    </a:ext>
                  </a:extLst>
                </a:gridCol>
                <a:gridCol w="1714500">
                  <a:extLst>
                    <a:ext uri="{9D8B030D-6E8A-4147-A177-3AD203B41FA5}">
                      <a16:colId xmlns:a16="http://schemas.microsoft.com/office/drawing/2014/main" val="3696853214"/>
                    </a:ext>
                  </a:extLst>
                </a:gridCol>
                <a:gridCol w="1565275">
                  <a:extLst>
                    <a:ext uri="{9D8B030D-6E8A-4147-A177-3AD203B41FA5}">
                      <a16:colId xmlns:a16="http://schemas.microsoft.com/office/drawing/2014/main" val="1252505802"/>
                    </a:ext>
                  </a:extLst>
                </a:gridCol>
              </a:tblGrid>
              <a:tr h="395288">
                <a:tc rowSpan="2">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资源情况</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进程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Allocation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Need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Available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75975467"/>
                  </a:ext>
                </a:extLst>
              </a:tr>
              <a:tr h="398463">
                <a:tc vMerge="1">
                  <a:txBody>
                    <a:bodyPr/>
                    <a:lstStyle/>
                    <a:p>
                      <a:endParaRPr lang="zh-CN" altLang="en-US"/>
                    </a:p>
                  </a:txBody>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54523746"/>
                  </a:ext>
                </a:extLst>
              </a:tr>
              <a:tr h="43021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7    5    3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7    4    3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3    3    2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496886524"/>
                  </a:ext>
                </a:extLst>
              </a:tr>
              <a:tr h="450850">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3    2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2    0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1    2    2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378862059"/>
                  </a:ext>
                </a:extLst>
              </a:tr>
              <a:tr h="488950">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9    0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3    0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6    0    0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256461348"/>
                  </a:ext>
                </a:extLst>
              </a:tr>
              <a:tr h="45243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2    2    2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2    1    1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474871176"/>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4    3    3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4    3    1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7278071"/>
                  </a:ext>
                </a:extLst>
              </a:tr>
            </a:tbl>
          </a:graphicData>
        </a:graphic>
      </p:graphicFrame>
      <p:grpSp>
        <p:nvGrpSpPr>
          <p:cNvPr id="60466" name="Group 50"/>
          <p:cNvGrpSpPr>
            <a:grpSpLocks/>
          </p:cNvGrpSpPr>
          <p:nvPr/>
        </p:nvGrpSpPr>
        <p:grpSpPr bwMode="auto">
          <a:xfrm>
            <a:off x="4025900" y="2220913"/>
            <a:ext cx="4578350" cy="776287"/>
            <a:chOff x="0" y="0"/>
            <a:chExt cx="2884" cy="489"/>
          </a:xfrm>
        </p:grpSpPr>
        <p:sp>
          <p:nvSpPr>
            <p:cNvPr id="60467" name="Rectangle 51"/>
            <p:cNvSpPr>
              <a:spLocks noChangeArrowheads="1"/>
            </p:cNvSpPr>
            <p:nvPr/>
          </p:nvSpPr>
          <p:spPr bwMode="auto">
            <a:xfrm>
              <a:off x="2040" y="0"/>
              <a:ext cx="844" cy="21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65125" indent="-255588">
                <a:spcBef>
                  <a:spcPct val="20000"/>
                </a:spcBef>
                <a:buClr>
                  <a:schemeClr val="accent1"/>
                </a:buClr>
                <a:buSzPct val="68000"/>
                <a:buFont typeface="Wingdings 3" panose="05040102010807070707" pitchFamily="18" charset="2"/>
                <a:buChar char=""/>
                <a:defRPr sz="3200">
                  <a:solidFill>
                    <a:schemeClr val="tx1"/>
                  </a:solidFill>
                  <a:latin typeface="Times New Roman" panose="02020603050405020304" pitchFamily="18" charset="0"/>
                  <a:ea typeface="宋体" panose="02010600030101010101" pitchFamily="2" charset="-122"/>
                </a:defRPr>
              </a:lvl1pPr>
              <a:lvl2pPr marL="620713" indent="-228600">
                <a:spcBef>
                  <a:spcPct val="20000"/>
                </a:spcBef>
                <a:buClr>
                  <a:schemeClr val="accent1"/>
                </a:buClr>
                <a:buFont typeface="Verdana" panose="020B0604030504040204" pitchFamily="34" charset="0"/>
                <a:buChar char="◦"/>
                <a:defRPr sz="2800">
                  <a:solidFill>
                    <a:schemeClr val="tx1"/>
                  </a:solidFill>
                  <a:latin typeface="Times New Roman" panose="02020603050405020304" pitchFamily="18" charset="0"/>
                  <a:ea typeface="宋体" panose="02010600030101010101" pitchFamily="2" charset="-122"/>
                </a:defRPr>
              </a:lvl2pPr>
              <a:lvl3pPr marL="858838" indent="-228600">
                <a:spcBef>
                  <a:spcPct val="20000"/>
                </a:spcBef>
                <a:buClr>
                  <a:schemeClr val="accent2"/>
                </a:buClr>
                <a:buSzPct val="100000"/>
                <a:buFont typeface="Wingdings 2" panose="05020102010507070707" pitchFamily="18" charset="2"/>
                <a:buChar char=""/>
                <a:defRPr sz="2400">
                  <a:solidFill>
                    <a:srgbClr val="000099"/>
                  </a:solidFill>
                  <a:latin typeface="Times New Roman" panose="02020603050405020304" pitchFamily="18" charset="0"/>
                  <a:ea typeface="宋体" panose="02010600030101010101" pitchFamily="2" charset="-122"/>
                </a:defRPr>
              </a:lvl3pPr>
              <a:lvl4pPr marL="1143000" indent="-228600">
                <a:spcBef>
                  <a:spcPct val="20000"/>
                </a:spcBef>
                <a:buClr>
                  <a:schemeClr val="accent2"/>
                </a:buClr>
                <a:buFont typeface="Wingdings 2" panose="05020102010507070707" pitchFamily="18" charset="2"/>
                <a:buChar char=""/>
                <a:defRPr sz="2000">
                  <a:solidFill>
                    <a:schemeClr val="tx1"/>
                  </a:solidFill>
                  <a:latin typeface="Times New Roman" panose="02020603050405020304" pitchFamily="18" charset="0"/>
                  <a:ea typeface="宋体" panose="02010600030101010101" pitchFamily="2"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5pPr>
              <a:lvl6pPr marL="18288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6pPr>
              <a:lvl7pPr marL="22860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7pPr>
              <a:lvl8pPr marL="27432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8pPr>
              <a:lvl9pPr marL="32004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9pPr>
            </a:lstStyle>
            <a:p>
              <a:pPr algn="ctr">
                <a:lnSpc>
                  <a:spcPct val="90000"/>
                </a:lnSpc>
                <a:buFont typeface="Wingdings 3" panose="05040102010807070707" pitchFamily="18" charset="2"/>
                <a:buNone/>
              </a:pPr>
              <a:r>
                <a:rPr lang="en-US" altLang="zh-CN" sz="2000">
                  <a:solidFill>
                    <a:schemeClr val="hlink"/>
                  </a:solidFill>
                </a:rPr>
                <a:t>(2    3    0)</a:t>
              </a:r>
              <a:endParaRPr lang="zh-CN" altLang="zh-CN" sz="2000">
                <a:solidFill>
                  <a:schemeClr val="hlink"/>
                </a:solidFill>
              </a:endParaRPr>
            </a:p>
          </p:txBody>
        </p:sp>
        <p:sp>
          <p:nvSpPr>
            <p:cNvPr id="60468" name="Rectangle 52"/>
            <p:cNvSpPr>
              <a:spLocks noChangeArrowheads="1"/>
            </p:cNvSpPr>
            <p:nvPr/>
          </p:nvSpPr>
          <p:spPr bwMode="auto">
            <a:xfrm>
              <a:off x="0" y="271"/>
              <a:ext cx="844" cy="21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65125" indent="-255588">
                <a:spcBef>
                  <a:spcPct val="20000"/>
                </a:spcBef>
                <a:buClr>
                  <a:schemeClr val="accent1"/>
                </a:buClr>
                <a:buSzPct val="68000"/>
                <a:buFont typeface="Wingdings 3" panose="05040102010807070707" pitchFamily="18" charset="2"/>
                <a:buChar char=""/>
                <a:defRPr sz="3200">
                  <a:solidFill>
                    <a:schemeClr val="tx1"/>
                  </a:solidFill>
                  <a:latin typeface="Times New Roman" panose="02020603050405020304" pitchFamily="18" charset="0"/>
                  <a:ea typeface="宋体" panose="02010600030101010101" pitchFamily="2" charset="-122"/>
                </a:defRPr>
              </a:lvl1pPr>
              <a:lvl2pPr marL="620713" indent="-228600">
                <a:spcBef>
                  <a:spcPct val="20000"/>
                </a:spcBef>
                <a:buClr>
                  <a:schemeClr val="accent1"/>
                </a:buClr>
                <a:buFont typeface="Verdana" panose="020B0604030504040204" pitchFamily="34" charset="0"/>
                <a:buChar char="◦"/>
                <a:defRPr sz="2800">
                  <a:solidFill>
                    <a:schemeClr val="tx1"/>
                  </a:solidFill>
                  <a:latin typeface="Times New Roman" panose="02020603050405020304" pitchFamily="18" charset="0"/>
                  <a:ea typeface="宋体" panose="02010600030101010101" pitchFamily="2" charset="-122"/>
                </a:defRPr>
              </a:lvl2pPr>
              <a:lvl3pPr marL="858838" indent="-228600">
                <a:spcBef>
                  <a:spcPct val="20000"/>
                </a:spcBef>
                <a:buClr>
                  <a:schemeClr val="accent2"/>
                </a:buClr>
                <a:buSzPct val="100000"/>
                <a:buFont typeface="Wingdings 2" panose="05020102010507070707" pitchFamily="18" charset="2"/>
                <a:buChar char=""/>
                <a:defRPr sz="2400">
                  <a:solidFill>
                    <a:srgbClr val="000099"/>
                  </a:solidFill>
                  <a:latin typeface="Times New Roman" panose="02020603050405020304" pitchFamily="18" charset="0"/>
                  <a:ea typeface="宋体" panose="02010600030101010101" pitchFamily="2" charset="-122"/>
                </a:defRPr>
              </a:lvl3pPr>
              <a:lvl4pPr marL="1143000" indent="-228600">
                <a:spcBef>
                  <a:spcPct val="20000"/>
                </a:spcBef>
                <a:buClr>
                  <a:schemeClr val="accent2"/>
                </a:buClr>
                <a:buFont typeface="Wingdings 2" panose="05020102010507070707" pitchFamily="18" charset="2"/>
                <a:buChar char=""/>
                <a:defRPr sz="2000">
                  <a:solidFill>
                    <a:schemeClr val="tx1"/>
                  </a:solidFill>
                  <a:latin typeface="Times New Roman" panose="02020603050405020304" pitchFamily="18" charset="0"/>
                  <a:ea typeface="宋体" panose="02010600030101010101" pitchFamily="2"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5pPr>
              <a:lvl6pPr marL="18288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6pPr>
              <a:lvl7pPr marL="22860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7pPr>
              <a:lvl8pPr marL="27432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8pPr>
              <a:lvl9pPr marL="32004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9pPr>
            </a:lstStyle>
            <a:p>
              <a:pPr algn="ctr">
                <a:lnSpc>
                  <a:spcPct val="90000"/>
                </a:lnSpc>
                <a:buFont typeface="Wingdings 3" panose="05040102010807070707" pitchFamily="18" charset="2"/>
                <a:buNone/>
              </a:pPr>
              <a:r>
                <a:rPr lang="en-US" altLang="zh-CN" sz="2000">
                  <a:solidFill>
                    <a:schemeClr val="hlink"/>
                  </a:solidFill>
                </a:rPr>
                <a:t>(3    0    2)</a:t>
              </a:r>
              <a:endParaRPr lang="zh-CN" altLang="zh-CN" sz="2000">
                <a:solidFill>
                  <a:schemeClr val="hlink"/>
                </a:solidFill>
              </a:endParaRPr>
            </a:p>
          </p:txBody>
        </p:sp>
        <p:sp>
          <p:nvSpPr>
            <p:cNvPr id="60469" name="Rectangle 53"/>
            <p:cNvSpPr>
              <a:spLocks noChangeArrowheads="1"/>
            </p:cNvSpPr>
            <p:nvPr/>
          </p:nvSpPr>
          <p:spPr bwMode="auto">
            <a:xfrm>
              <a:off x="1061" y="271"/>
              <a:ext cx="844" cy="21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65125" indent="-255588">
                <a:spcBef>
                  <a:spcPct val="20000"/>
                </a:spcBef>
                <a:buClr>
                  <a:schemeClr val="accent1"/>
                </a:buClr>
                <a:buSzPct val="68000"/>
                <a:buFont typeface="Wingdings 3" panose="05040102010807070707" pitchFamily="18" charset="2"/>
                <a:buChar char=""/>
                <a:defRPr sz="3200">
                  <a:solidFill>
                    <a:schemeClr val="tx1"/>
                  </a:solidFill>
                  <a:latin typeface="Times New Roman" panose="02020603050405020304" pitchFamily="18" charset="0"/>
                  <a:ea typeface="宋体" panose="02010600030101010101" pitchFamily="2" charset="-122"/>
                </a:defRPr>
              </a:lvl1pPr>
              <a:lvl2pPr marL="620713" indent="-228600">
                <a:spcBef>
                  <a:spcPct val="20000"/>
                </a:spcBef>
                <a:buClr>
                  <a:schemeClr val="accent1"/>
                </a:buClr>
                <a:buFont typeface="Verdana" panose="020B0604030504040204" pitchFamily="34" charset="0"/>
                <a:buChar char="◦"/>
                <a:defRPr sz="2800">
                  <a:solidFill>
                    <a:schemeClr val="tx1"/>
                  </a:solidFill>
                  <a:latin typeface="Times New Roman" panose="02020603050405020304" pitchFamily="18" charset="0"/>
                  <a:ea typeface="宋体" panose="02010600030101010101" pitchFamily="2" charset="-122"/>
                </a:defRPr>
              </a:lvl2pPr>
              <a:lvl3pPr marL="858838" indent="-228600">
                <a:spcBef>
                  <a:spcPct val="20000"/>
                </a:spcBef>
                <a:buClr>
                  <a:schemeClr val="accent2"/>
                </a:buClr>
                <a:buSzPct val="100000"/>
                <a:buFont typeface="Wingdings 2" panose="05020102010507070707" pitchFamily="18" charset="2"/>
                <a:buChar char=""/>
                <a:defRPr sz="2400">
                  <a:solidFill>
                    <a:srgbClr val="000099"/>
                  </a:solidFill>
                  <a:latin typeface="Times New Roman" panose="02020603050405020304" pitchFamily="18" charset="0"/>
                  <a:ea typeface="宋体" panose="02010600030101010101" pitchFamily="2" charset="-122"/>
                </a:defRPr>
              </a:lvl3pPr>
              <a:lvl4pPr marL="1143000" indent="-228600">
                <a:spcBef>
                  <a:spcPct val="20000"/>
                </a:spcBef>
                <a:buClr>
                  <a:schemeClr val="accent2"/>
                </a:buClr>
                <a:buFont typeface="Wingdings 2" panose="05020102010507070707" pitchFamily="18" charset="2"/>
                <a:buChar char=""/>
                <a:defRPr sz="2000">
                  <a:solidFill>
                    <a:schemeClr val="tx1"/>
                  </a:solidFill>
                  <a:latin typeface="Times New Roman" panose="02020603050405020304" pitchFamily="18" charset="0"/>
                  <a:ea typeface="宋体" panose="02010600030101010101" pitchFamily="2"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5pPr>
              <a:lvl6pPr marL="18288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6pPr>
              <a:lvl7pPr marL="22860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7pPr>
              <a:lvl8pPr marL="27432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8pPr>
              <a:lvl9pPr marL="32004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9pPr>
            </a:lstStyle>
            <a:p>
              <a:pPr algn="ctr">
                <a:lnSpc>
                  <a:spcPct val="90000"/>
                </a:lnSpc>
                <a:buFont typeface="Wingdings 3" panose="05040102010807070707" pitchFamily="18" charset="2"/>
                <a:buNone/>
              </a:pPr>
              <a:r>
                <a:rPr lang="en-US" altLang="zh-CN" sz="2000">
                  <a:solidFill>
                    <a:schemeClr val="hlink"/>
                  </a:solidFill>
                </a:rPr>
                <a:t>(0    2    0)</a:t>
              </a:r>
              <a:endParaRPr lang="zh-CN" altLang="zh-CN" sz="2000">
                <a:solidFill>
                  <a:schemeClr val="hlink"/>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7" dur="500"/>
                                        <p:tgtEl>
                                          <p:spTgt spid="604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50825" y="188913"/>
            <a:ext cx="8512175" cy="1143000"/>
          </a:xfrm>
        </p:spPr>
        <p:txBody>
          <a:bodyPr/>
          <a:lstStyle/>
          <a:p>
            <a:r>
              <a:rPr lang="zh-CN" altLang="en-US" b="1"/>
              <a:t> </a:t>
            </a:r>
            <a:r>
              <a:rPr lang="en-US" altLang="zh-CN" b="1"/>
              <a:t>P1</a:t>
            </a:r>
            <a:r>
              <a:rPr lang="zh-CN" altLang="zh-CN" b="1">
                <a:latin typeface="Times New Roman" panose="02020603050405020304" pitchFamily="18" charset="0"/>
              </a:rPr>
              <a:t>申请资源后的安全性检查</a:t>
            </a:r>
            <a:endParaRPr lang="zh-CN" altLang="en-US" b="1">
              <a:latin typeface="Times New Roman" panose="02020603050405020304" pitchFamily="18" charset="0"/>
            </a:endParaRPr>
          </a:p>
        </p:txBody>
      </p:sp>
      <p:sp>
        <p:nvSpPr>
          <p:cNvPr id="61443" name="Rectangle 3"/>
          <p:cNvSpPr>
            <a:spLocks noChangeArrowheads="1"/>
          </p:cNvSpPr>
          <p:nvPr/>
        </p:nvSpPr>
        <p:spPr bwMode="auto">
          <a:xfrm>
            <a:off x="7848600" y="5678488"/>
            <a:ext cx="1066800"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a:t>
            </a:r>
            <a:r>
              <a:rPr lang="en-US" altLang="zh-CN" sz="2000"/>
              <a:t>true</a:t>
            </a:r>
          </a:p>
        </p:txBody>
      </p:sp>
      <p:sp>
        <p:nvSpPr>
          <p:cNvPr id="61444" name="Rectangle 4"/>
          <p:cNvSpPr>
            <a:spLocks noChangeArrowheads="1"/>
          </p:cNvSpPr>
          <p:nvPr/>
        </p:nvSpPr>
        <p:spPr bwMode="auto">
          <a:xfrm>
            <a:off x="7848600" y="5145088"/>
            <a:ext cx="1066800"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a:t>
            </a:r>
            <a:r>
              <a:rPr lang="en-US" altLang="zh-CN" sz="2000"/>
              <a:t>true</a:t>
            </a:r>
          </a:p>
        </p:txBody>
      </p:sp>
      <p:sp>
        <p:nvSpPr>
          <p:cNvPr id="61445" name="Rectangle 5"/>
          <p:cNvSpPr>
            <a:spLocks noChangeArrowheads="1"/>
          </p:cNvSpPr>
          <p:nvPr/>
        </p:nvSpPr>
        <p:spPr bwMode="auto">
          <a:xfrm>
            <a:off x="7848600" y="4611688"/>
            <a:ext cx="1066800"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a:t>
            </a:r>
            <a:r>
              <a:rPr lang="en-US" altLang="zh-CN" sz="2000"/>
              <a:t>true</a:t>
            </a:r>
          </a:p>
        </p:txBody>
      </p:sp>
      <p:sp>
        <p:nvSpPr>
          <p:cNvPr id="61446" name="Rectangle 6"/>
          <p:cNvSpPr>
            <a:spLocks noChangeArrowheads="1"/>
          </p:cNvSpPr>
          <p:nvPr/>
        </p:nvSpPr>
        <p:spPr bwMode="auto">
          <a:xfrm>
            <a:off x="7848600" y="4078288"/>
            <a:ext cx="1066800"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a:t>
            </a:r>
            <a:r>
              <a:rPr lang="en-US" altLang="zh-CN" sz="2000"/>
              <a:t>true</a:t>
            </a:r>
          </a:p>
        </p:txBody>
      </p:sp>
      <p:sp>
        <p:nvSpPr>
          <p:cNvPr id="61447" name="Rectangle 7"/>
          <p:cNvSpPr>
            <a:spLocks noChangeArrowheads="1"/>
          </p:cNvSpPr>
          <p:nvPr/>
        </p:nvSpPr>
        <p:spPr bwMode="auto">
          <a:xfrm>
            <a:off x="7848600" y="3573463"/>
            <a:ext cx="1066800" cy="5048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a:t>  </a:t>
            </a:r>
            <a:r>
              <a:rPr lang="en-US" altLang="zh-CN" sz="2000"/>
              <a:t>true</a:t>
            </a:r>
          </a:p>
        </p:txBody>
      </p:sp>
      <p:sp>
        <p:nvSpPr>
          <p:cNvPr id="61448" name="Rectangle 8"/>
          <p:cNvSpPr>
            <a:spLocks noChangeArrowheads="1"/>
          </p:cNvSpPr>
          <p:nvPr/>
        </p:nvSpPr>
        <p:spPr bwMode="auto">
          <a:xfrm>
            <a:off x="7848600" y="2659063"/>
            <a:ext cx="1066800" cy="914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a:t> </a:t>
            </a:r>
            <a:r>
              <a:rPr lang="en-US" altLang="zh-CN" sz="2000"/>
              <a:t>Finish</a:t>
            </a:r>
          </a:p>
        </p:txBody>
      </p:sp>
      <p:sp>
        <p:nvSpPr>
          <p:cNvPr id="61449" name="Rectangle 9"/>
          <p:cNvSpPr>
            <a:spLocks noChangeArrowheads="1"/>
          </p:cNvSpPr>
          <p:nvPr/>
        </p:nvSpPr>
        <p:spPr bwMode="auto">
          <a:xfrm>
            <a:off x="6245225" y="3573463"/>
            <a:ext cx="1603375" cy="5048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5    3    </a:t>
            </a:r>
            <a:r>
              <a:rPr lang="en-US" altLang="zh-CN" sz="2000"/>
              <a:t>2</a:t>
            </a:r>
          </a:p>
        </p:txBody>
      </p:sp>
      <p:sp>
        <p:nvSpPr>
          <p:cNvPr id="61450" name="Rectangle 10"/>
          <p:cNvSpPr>
            <a:spLocks noChangeArrowheads="1"/>
          </p:cNvSpPr>
          <p:nvPr/>
        </p:nvSpPr>
        <p:spPr bwMode="auto">
          <a:xfrm>
            <a:off x="4724400" y="3573463"/>
            <a:ext cx="1520825" cy="5048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a:t>
            </a:r>
            <a:r>
              <a:rPr lang="zh-CN" altLang="zh-CN" sz="2000">
                <a:solidFill>
                  <a:schemeClr val="folHlink"/>
                </a:solidFill>
              </a:rPr>
              <a:t>3   0   </a:t>
            </a:r>
            <a:r>
              <a:rPr lang="en-US" altLang="zh-CN" sz="2000">
                <a:solidFill>
                  <a:schemeClr val="folHlink"/>
                </a:solidFill>
              </a:rPr>
              <a:t>2</a:t>
            </a:r>
          </a:p>
        </p:txBody>
      </p:sp>
      <p:sp>
        <p:nvSpPr>
          <p:cNvPr id="61451" name="Rectangle 11"/>
          <p:cNvSpPr>
            <a:spLocks noChangeArrowheads="1"/>
          </p:cNvSpPr>
          <p:nvPr/>
        </p:nvSpPr>
        <p:spPr bwMode="auto">
          <a:xfrm>
            <a:off x="3348038" y="3573463"/>
            <a:ext cx="1376362" cy="5048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solidFill>
                  <a:schemeClr val="folHlink"/>
                </a:solidFill>
              </a:rPr>
              <a:t>0   2   0</a:t>
            </a:r>
            <a:r>
              <a:rPr lang="zh-CN" altLang="zh-CN" sz="2000"/>
              <a:t>  </a:t>
            </a:r>
          </a:p>
        </p:txBody>
      </p:sp>
      <p:sp>
        <p:nvSpPr>
          <p:cNvPr id="61452" name="Rectangle 12"/>
          <p:cNvSpPr>
            <a:spLocks noChangeArrowheads="1"/>
          </p:cNvSpPr>
          <p:nvPr/>
        </p:nvSpPr>
        <p:spPr bwMode="auto">
          <a:xfrm>
            <a:off x="1971675" y="3573463"/>
            <a:ext cx="1376363" cy="5048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solidFill>
                  <a:schemeClr val="folHlink"/>
                </a:solidFill>
              </a:rPr>
              <a:t>2   3   0</a:t>
            </a:r>
          </a:p>
        </p:txBody>
      </p:sp>
      <p:sp>
        <p:nvSpPr>
          <p:cNvPr id="61453" name="Rectangle 13"/>
          <p:cNvSpPr>
            <a:spLocks noChangeArrowheads="1"/>
          </p:cNvSpPr>
          <p:nvPr/>
        </p:nvSpPr>
        <p:spPr bwMode="auto">
          <a:xfrm>
            <a:off x="304800" y="3573463"/>
            <a:ext cx="1666875" cy="5048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P1</a:t>
            </a:r>
          </a:p>
        </p:txBody>
      </p:sp>
      <p:sp>
        <p:nvSpPr>
          <p:cNvPr id="61454" name="Rectangle 14"/>
          <p:cNvSpPr>
            <a:spLocks noChangeArrowheads="1"/>
          </p:cNvSpPr>
          <p:nvPr/>
        </p:nvSpPr>
        <p:spPr bwMode="auto">
          <a:xfrm>
            <a:off x="6245225" y="5678488"/>
            <a:ext cx="1603375"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10   5    7</a:t>
            </a:r>
          </a:p>
        </p:txBody>
      </p:sp>
      <p:sp>
        <p:nvSpPr>
          <p:cNvPr id="61455" name="Rectangle 15"/>
          <p:cNvSpPr>
            <a:spLocks noChangeArrowheads="1"/>
          </p:cNvSpPr>
          <p:nvPr/>
        </p:nvSpPr>
        <p:spPr bwMode="auto">
          <a:xfrm>
            <a:off x="4724400" y="5678488"/>
            <a:ext cx="1520825"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a:t>
            </a:r>
            <a:r>
              <a:rPr lang="en-US" altLang="zh-CN" sz="2000"/>
              <a:t>3   0    2</a:t>
            </a:r>
          </a:p>
        </p:txBody>
      </p:sp>
      <p:sp>
        <p:nvSpPr>
          <p:cNvPr id="61456" name="Rectangle 16"/>
          <p:cNvSpPr>
            <a:spLocks noChangeArrowheads="1"/>
          </p:cNvSpPr>
          <p:nvPr/>
        </p:nvSpPr>
        <p:spPr bwMode="auto">
          <a:xfrm>
            <a:off x="3348038" y="5678488"/>
            <a:ext cx="1376362"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6   0   0</a:t>
            </a:r>
          </a:p>
        </p:txBody>
      </p:sp>
      <p:sp>
        <p:nvSpPr>
          <p:cNvPr id="61457" name="Rectangle 17"/>
          <p:cNvSpPr>
            <a:spLocks noChangeArrowheads="1"/>
          </p:cNvSpPr>
          <p:nvPr/>
        </p:nvSpPr>
        <p:spPr bwMode="auto">
          <a:xfrm>
            <a:off x="1971675" y="5678488"/>
            <a:ext cx="1376363"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7   5   5</a:t>
            </a:r>
          </a:p>
        </p:txBody>
      </p:sp>
      <p:sp>
        <p:nvSpPr>
          <p:cNvPr id="61458" name="Rectangle 18"/>
          <p:cNvSpPr>
            <a:spLocks noChangeArrowheads="1"/>
          </p:cNvSpPr>
          <p:nvPr/>
        </p:nvSpPr>
        <p:spPr bwMode="auto">
          <a:xfrm>
            <a:off x="304800" y="5678488"/>
            <a:ext cx="1666875"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P2</a:t>
            </a:r>
          </a:p>
        </p:txBody>
      </p:sp>
      <p:sp>
        <p:nvSpPr>
          <p:cNvPr id="61459" name="Rectangle 19"/>
          <p:cNvSpPr>
            <a:spLocks noChangeArrowheads="1"/>
          </p:cNvSpPr>
          <p:nvPr/>
        </p:nvSpPr>
        <p:spPr bwMode="auto">
          <a:xfrm>
            <a:off x="6245225" y="5145088"/>
            <a:ext cx="1603375"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7   5    5</a:t>
            </a:r>
          </a:p>
        </p:txBody>
      </p:sp>
      <p:sp>
        <p:nvSpPr>
          <p:cNvPr id="61460" name="Rectangle 20"/>
          <p:cNvSpPr>
            <a:spLocks noChangeArrowheads="1"/>
          </p:cNvSpPr>
          <p:nvPr/>
        </p:nvSpPr>
        <p:spPr bwMode="auto">
          <a:xfrm>
            <a:off x="4724400" y="5145088"/>
            <a:ext cx="1520825"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a:t>
            </a:r>
            <a:r>
              <a:rPr lang="en-US" altLang="zh-CN" sz="2000"/>
              <a:t>0   1   0  </a:t>
            </a:r>
          </a:p>
        </p:txBody>
      </p:sp>
      <p:sp>
        <p:nvSpPr>
          <p:cNvPr id="61461" name="Rectangle 21"/>
          <p:cNvSpPr>
            <a:spLocks noChangeArrowheads="1"/>
          </p:cNvSpPr>
          <p:nvPr/>
        </p:nvSpPr>
        <p:spPr bwMode="auto">
          <a:xfrm>
            <a:off x="3348038" y="5145088"/>
            <a:ext cx="1376362"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7   4   3</a:t>
            </a:r>
          </a:p>
        </p:txBody>
      </p:sp>
      <p:sp>
        <p:nvSpPr>
          <p:cNvPr id="61462" name="Rectangle 22"/>
          <p:cNvSpPr>
            <a:spLocks noChangeArrowheads="1"/>
          </p:cNvSpPr>
          <p:nvPr/>
        </p:nvSpPr>
        <p:spPr bwMode="auto">
          <a:xfrm>
            <a:off x="1971675" y="5145088"/>
            <a:ext cx="1376363"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7   4   5 </a:t>
            </a:r>
          </a:p>
        </p:txBody>
      </p:sp>
      <p:sp>
        <p:nvSpPr>
          <p:cNvPr id="61463" name="Rectangle 23"/>
          <p:cNvSpPr>
            <a:spLocks noChangeArrowheads="1"/>
          </p:cNvSpPr>
          <p:nvPr/>
        </p:nvSpPr>
        <p:spPr bwMode="auto">
          <a:xfrm>
            <a:off x="304800" y="5145088"/>
            <a:ext cx="1666875"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P0</a:t>
            </a:r>
          </a:p>
        </p:txBody>
      </p:sp>
      <p:sp>
        <p:nvSpPr>
          <p:cNvPr id="61464" name="Rectangle 24"/>
          <p:cNvSpPr>
            <a:spLocks noChangeArrowheads="1"/>
          </p:cNvSpPr>
          <p:nvPr/>
        </p:nvSpPr>
        <p:spPr bwMode="auto">
          <a:xfrm>
            <a:off x="6245225" y="4611688"/>
            <a:ext cx="1603375"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a:t>
            </a:r>
            <a:r>
              <a:rPr lang="en-US" altLang="zh-CN" sz="2000"/>
              <a:t>7    4    5</a:t>
            </a:r>
          </a:p>
        </p:txBody>
      </p:sp>
      <p:sp>
        <p:nvSpPr>
          <p:cNvPr id="61465" name="Rectangle 25"/>
          <p:cNvSpPr>
            <a:spLocks noChangeArrowheads="1"/>
          </p:cNvSpPr>
          <p:nvPr/>
        </p:nvSpPr>
        <p:spPr bwMode="auto">
          <a:xfrm>
            <a:off x="4724400" y="4611688"/>
            <a:ext cx="1520825"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a:t>
            </a:r>
            <a:r>
              <a:rPr lang="en-US" altLang="zh-CN" sz="2000"/>
              <a:t>0   0   2 </a:t>
            </a:r>
          </a:p>
        </p:txBody>
      </p:sp>
      <p:sp>
        <p:nvSpPr>
          <p:cNvPr id="61466" name="Rectangle 26"/>
          <p:cNvSpPr>
            <a:spLocks noChangeArrowheads="1"/>
          </p:cNvSpPr>
          <p:nvPr/>
        </p:nvSpPr>
        <p:spPr bwMode="auto">
          <a:xfrm>
            <a:off x="3348038" y="4611688"/>
            <a:ext cx="1376362"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4   3   1  </a:t>
            </a:r>
          </a:p>
        </p:txBody>
      </p:sp>
      <p:sp>
        <p:nvSpPr>
          <p:cNvPr id="61467" name="Rectangle 27"/>
          <p:cNvSpPr>
            <a:spLocks noChangeArrowheads="1"/>
          </p:cNvSpPr>
          <p:nvPr/>
        </p:nvSpPr>
        <p:spPr bwMode="auto">
          <a:xfrm>
            <a:off x="1971675" y="4611688"/>
            <a:ext cx="1376363"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7   4   </a:t>
            </a:r>
            <a:r>
              <a:rPr lang="en-US" altLang="zh-CN" sz="2000"/>
              <a:t>3 </a:t>
            </a:r>
          </a:p>
        </p:txBody>
      </p:sp>
      <p:sp>
        <p:nvSpPr>
          <p:cNvPr id="61468" name="Rectangle 28"/>
          <p:cNvSpPr>
            <a:spLocks noChangeArrowheads="1"/>
          </p:cNvSpPr>
          <p:nvPr/>
        </p:nvSpPr>
        <p:spPr bwMode="auto">
          <a:xfrm>
            <a:off x="304800" y="4611688"/>
            <a:ext cx="1666875"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P4</a:t>
            </a:r>
          </a:p>
        </p:txBody>
      </p:sp>
      <p:sp>
        <p:nvSpPr>
          <p:cNvPr id="61469" name="Rectangle 29"/>
          <p:cNvSpPr>
            <a:spLocks noChangeArrowheads="1"/>
          </p:cNvSpPr>
          <p:nvPr/>
        </p:nvSpPr>
        <p:spPr bwMode="auto">
          <a:xfrm>
            <a:off x="6245225" y="3116263"/>
            <a:ext cx="1603375"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a:t>
            </a:r>
            <a:r>
              <a:rPr lang="en-US" altLang="zh-CN" sz="2000"/>
              <a:t>A    B    C</a:t>
            </a:r>
          </a:p>
        </p:txBody>
      </p:sp>
      <p:sp>
        <p:nvSpPr>
          <p:cNvPr id="61470" name="Rectangle 30"/>
          <p:cNvSpPr>
            <a:spLocks noChangeArrowheads="1"/>
          </p:cNvSpPr>
          <p:nvPr/>
        </p:nvSpPr>
        <p:spPr bwMode="auto">
          <a:xfrm>
            <a:off x="4724400" y="3116263"/>
            <a:ext cx="1520825"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a:t>
            </a:r>
            <a:r>
              <a:rPr lang="en-US" altLang="zh-CN" sz="2000"/>
              <a:t>A   B   C</a:t>
            </a:r>
          </a:p>
        </p:txBody>
      </p:sp>
      <p:sp>
        <p:nvSpPr>
          <p:cNvPr id="61471" name="Rectangle 31"/>
          <p:cNvSpPr>
            <a:spLocks noChangeArrowheads="1"/>
          </p:cNvSpPr>
          <p:nvPr/>
        </p:nvSpPr>
        <p:spPr bwMode="auto">
          <a:xfrm>
            <a:off x="3348038" y="3116263"/>
            <a:ext cx="1376362"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A   B   C</a:t>
            </a:r>
          </a:p>
        </p:txBody>
      </p:sp>
      <p:sp>
        <p:nvSpPr>
          <p:cNvPr id="61472" name="Rectangle 32"/>
          <p:cNvSpPr>
            <a:spLocks noChangeArrowheads="1"/>
          </p:cNvSpPr>
          <p:nvPr/>
        </p:nvSpPr>
        <p:spPr bwMode="auto">
          <a:xfrm>
            <a:off x="1971675" y="3116263"/>
            <a:ext cx="1376363"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A   B   C</a:t>
            </a:r>
          </a:p>
        </p:txBody>
      </p:sp>
      <p:sp>
        <p:nvSpPr>
          <p:cNvPr id="61473" name="Rectangle 33"/>
          <p:cNvSpPr>
            <a:spLocks noChangeArrowheads="1"/>
          </p:cNvSpPr>
          <p:nvPr/>
        </p:nvSpPr>
        <p:spPr bwMode="auto">
          <a:xfrm>
            <a:off x="6245225" y="4078288"/>
            <a:ext cx="1603375"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7    4    </a:t>
            </a:r>
            <a:r>
              <a:rPr lang="en-US" altLang="zh-CN" sz="2000"/>
              <a:t>3</a:t>
            </a:r>
          </a:p>
        </p:txBody>
      </p:sp>
      <p:sp>
        <p:nvSpPr>
          <p:cNvPr id="61474" name="Rectangle 34"/>
          <p:cNvSpPr>
            <a:spLocks noChangeArrowheads="1"/>
          </p:cNvSpPr>
          <p:nvPr/>
        </p:nvSpPr>
        <p:spPr bwMode="auto">
          <a:xfrm>
            <a:off x="4724400" y="4078288"/>
            <a:ext cx="1520825"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2   1   1 </a:t>
            </a:r>
          </a:p>
        </p:txBody>
      </p:sp>
      <p:sp>
        <p:nvSpPr>
          <p:cNvPr id="61475" name="Rectangle 35"/>
          <p:cNvSpPr>
            <a:spLocks noChangeArrowheads="1"/>
          </p:cNvSpPr>
          <p:nvPr/>
        </p:nvSpPr>
        <p:spPr bwMode="auto">
          <a:xfrm>
            <a:off x="3348038" y="4078288"/>
            <a:ext cx="1376362"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0   1   1  </a:t>
            </a:r>
          </a:p>
        </p:txBody>
      </p:sp>
      <p:sp>
        <p:nvSpPr>
          <p:cNvPr id="61476" name="Rectangle 36"/>
          <p:cNvSpPr>
            <a:spLocks noChangeArrowheads="1"/>
          </p:cNvSpPr>
          <p:nvPr/>
        </p:nvSpPr>
        <p:spPr bwMode="auto">
          <a:xfrm>
            <a:off x="1971675" y="4078288"/>
            <a:ext cx="1376363"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5   3   </a:t>
            </a:r>
            <a:r>
              <a:rPr lang="en-US" altLang="zh-CN" sz="2000"/>
              <a:t>2</a:t>
            </a:r>
          </a:p>
        </p:txBody>
      </p:sp>
      <p:sp>
        <p:nvSpPr>
          <p:cNvPr id="61477" name="Rectangle 37"/>
          <p:cNvSpPr>
            <a:spLocks noChangeArrowheads="1"/>
          </p:cNvSpPr>
          <p:nvPr/>
        </p:nvSpPr>
        <p:spPr bwMode="auto">
          <a:xfrm>
            <a:off x="304800" y="4078288"/>
            <a:ext cx="1666875" cy="533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P3</a:t>
            </a:r>
          </a:p>
        </p:txBody>
      </p:sp>
      <p:sp>
        <p:nvSpPr>
          <p:cNvPr id="61478" name="Rectangle 38"/>
          <p:cNvSpPr>
            <a:spLocks noChangeArrowheads="1"/>
          </p:cNvSpPr>
          <p:nvPr/>
        </p:nvSpPr>
        <p:spPr bwMode="auto">
          <a:xfrm>
            <a:off x="6245225" y="2659063"/>
            <a:ext cx="1603375"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Work+Alloc</a:t>
            </a:r>
          </a:p>
        </p:txBody>
      </p:sp>
      <p:sp>
        <p:nvSpPr>
          <p:cNvPr id="61479" name="Rectangle 39"/>
          <p:cNvSpPr>
            <a:spLocks noChangeArrowheads="1"/>
          </p:cNvSpPr>
          <p:nvPr/>
        </p:nvSpPr>
        <p:spPr bwMode="auto">
          <a:xfrm>
            <a:off x="4724400" y="2659063"/>
            <a:ext cx="1520825"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a:t>Alloc</a:t>
            </a:r>
          </a:p>
        </p:txBody>
      </p:sp>
      <p:sp>
        <p:nvSpPr>
          <p:cNvPr id="61480" name="Rectangle 40"/>
          <p:cNvSpPr>
            <a:spLocks noChangeArrowheads="1"/>
          </p:cNvSpPr>
          <p:nvPr/>
        </p:nvSpPr>
        <p:spPr bwMode="auto">
          <a:xfrm>
            <a:off x="3348038" y="2659063"/>
            <a:ext cx="1376362"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a:t>   </a:t>
            </a:r>
            <a:r>
              <a:rPr lang="en-US" altLang="zh-CN" sz="2000"/>
              <a:t>Need</a:t>
            </a:r>
          </a:p>
        </p:txBody>
      </p:sp>
      <p:sp>
        <p:nvSpPr>
          <p:cNvPr id="61481" name="Rectangle 41"/>
          <p:cNvSpPr>
            <a:spLocks noChangeArrowheads="1"/>
          </p:cNvSpPr>
          <p:nvPr/>
        </p:nvSpPr>
        <p:spPr bwMode="auto">
          <a:xfrm>
            <a:off x="1971675" y="2659063"/>
            <a:ext cx="1376363"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zh-CN" sz="2000"/>
              <a:t>  </a:t>
            </a:r>
            <a:r>
              <a:rPr lang="en-US" altLang="zh-CN" sz="2000"/>
              <a:t>Work</a:t>
            </a:r>
          </a:p>
        </p:txBody>
      </p:sp>
      <p:sp>
        <p:nvSpPr>
          <p:cNvPr id="61482" name="Rectangle 42"/>
          <p:cNvSpPr>
            <a:spLocks noChangeArrowheads="1"/>
          </p:cNvSpPr>
          <p:nvPr/>
        </p:nvSpPr>
        <p:spPr bwMode="auto">
          <a:xfrm>
            <a:off x="304800" y="2659063"/>
            <a:ext cx="1666875" cy="914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zh-CN" sz="2000" b="1">
                <a:ea typeface="楷体_GB2312" pitchFamily="1" charset="-122"/>
              </a:rPr>
              <a:t>      资源情况</a:t>
            </a:r>
          </a:p>
          <a:p>
            <a:pPr>
              <a:spcBef>
                <a:spcPct val="35000"/>
              </a:spcBef>
            </a:pPr>
            <a:r>
              <a:rPr lang="zh-CN" altLang="zh-CN" sz="2000" b="1">
                <a:ea typeface="楷体_GB2312" pitchFamily="1" charset="-122"/>
              </a:rPr>
              <a:t>进程</a:t>
            </a:r>
          </a:p>
        </p:txBody>
      </p:sp>
      <p:sp>
        <p:nvSpPr>
          <p:cNvPr id="61483" name="Line 43"/>
          <p:cNvSpPr>
            <a:spLocks noChangeShapeType="1"/>
          </p:cNvSpPr>
          <p:nvPr/>
        </p:nvSpPr>
        <p:spPr bwMode="auto">
          <a:xfrm>
            <a:off x="323850" y="2636838"/>
            <a:ext cx="8610600"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84" name="Line 44"/>
          <p:cNvSpPr>
            <a:spLocks noChangeShapeType="1"/>
          </p:cNvSpPr>
          <p:nvPr/>
        </p:nvSpPr>
        <p:spPr bwMode="auto">
          <a:xfrm>
            <a:off x="304800" y="6135688"/>
            <a:ext cx="8610600"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85" name="Line 45"/>
          <p:cNvSpPr>
            <a:spLocks noChangeShapeType="1"/>
          </p:cNvSpPr>
          <p:nvPr/>
        </p:nvSpPr>
        <p:spPr bwMode="auto">
          <a:xfrm>
            <a:off x="304800" y="2659063"/>
            <a:ext cx="0" cy="3476625"/>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86" name="Line 46"/>
          <p:cNvSpPr>
            <a:spLocks noChangeShapeType="1"/>
          </p:cNvSpPr>
          <p:nvPr/>
        </p:nvSpPr>
        <p:spPr bwMode="auto">
          <a:xfrm>
            <a:off x="8915400" y="2659063"/>
            <a:ext cx="0" cy="3476625"/>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87" name="Line 47"/>
          <p:cNvSpPr>
            <a:spLocks noChangeShapeType="1"/>
          </p:cNvSpPr>
          <p:nvPr/>
        </p:nvSpPr>
        <p:spPr bwMode="auto">
          <a:xfrm>
            <a:off x="1971675" y="2659063"/>
            <a:ext cx="0" cy="3476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88" name="Line 48"/>
          <p:cNvSpPr>
            <a:spLocks noChangeShapeType="1"/>
          </p:cNvSpPr>
          <p:nvPr/>
        </p:nvSpPr>
        <p:spPr bwMode="auto">
          <a:xfrm>
            <a:off x="3348038" y="2659063"/>
            <a:ext cx="0" cy="3476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89" name="Line 49"/>
          <p:cNvSpPr>
            <a:spLocks noChangeShapeType="1"/>
          </p:cNvSpPr>
          <p:nvPr/>
        </p:nvSpPr>
        <p:spPr bwMode="auto">
          <a:xfrm>
            <a:off x="4724400" y="2659063"/>
            <a:ext cx="0" cy="3476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90" name="Line 50"/>
          <p:cNvSpPr>
            <a:spLocks noChangeShapeType="1"/>
          </p:cNvSpPr>
          <p:nvPr/>
        </p:nvSpPr>
        <p:spPr bwMode="auto">
          <a:xfrm>
            <a:off x="6245225" y="2659063"/>
            <a:ext cx="0" cy="3476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91" name="Line 51"/>
          <p:cNvSpPr>
            <a:spLocks noChangeShapeType="1"/>
          </p:cNvSpPr>
          <p:nvPr/>
        </p:nvSpPr>
        <p:spPr bwMode="auto">
          <a:xfrm>
            <a:off x="304800" y="3573463"/>
            <a:ext cx="861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92" name="Line 52"/>
          <p:cNvSpPr>
            <a:spLocks noChangeShapeType="1"/>
          </p:cNvSpPr>
          <p:nvPr/>
        </p:nvSpPr>
        <p:spPr bwMode="auto">
          <a:xfrm>
            <a:off x="1971675" y="3116263"/>
            <a:ext cx="58769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93" name="Line 53"/>
          <p:cNvSpPr>
            <a:spLocks noChangeShapeType="1"/>
          </p:cNvSpPr>
          <p:nvPr/>
        </p:nvSpPr>
        <p:spPr bwMode="auto">
          <a:xfrm>
            <a:off x="304800" y="2659063"/>
            <a:ext cx="1666875" cy="914400"/>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94" name="Line 54"/>
          <p:cNvSpPr>
            <a:spLocks noChangeShapeType="1"/>
          </p:cNvSpPr>
          <p:nvPr/>
        </p:nvSpPr>
        <p:spPr bwMode="auto">
          <a:xfrm>
            <a:off x="7848600" y="2659063"/>
            <a:ext cx="0" cy="3476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95" name="Line 55"/>
          <p:cNvSpPr>
            <a:spLocks noChangeShapeType="1"/>
          </p:cNvSpPr>
          <p:nvPr/>
        </p:nvSpPr>
        <p:spPr bwMode="auto">
          <a:xfrm>
            <a:off x="1908175" y="1700213"/>
            <a:ext cx="1584325"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96" name="Line 56"/>
          <p:cNvSpPr>
            <a:spLocks noChangeShapeType="1"/>
          </p:cNvSpPr>
          <p:nvPr/>
        </p:nvSpPr>
        <p:spPr bwMode="auto">
          <a:xfrm>
            <a:off x="5435600" y="1700213"/>
            <a:ext cx="1584325"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97" name="Line 57"/>
          <p:cNvSpPr>
            <a:spLocks noChangeShapeType="1"/>
          </p:cNvSpPr>
          <p:nvPr/>
        </p:nvSpPr>
        <p:spPr bwMode="auto">
          <a:xfrm>
            <a:off x="7164388" y="1700213"/>
            <a:ext cx="1584325"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98" name="Line 58"/>
          <p:cNvSpPr>
            <a:spLocks noChangeShapeType="1"/>
          </p:cNvSpPr>
          <p:nvPr/>
        </p:nvSpPr>
        <p:spPr bwMode="auto">
          <a:xfrm>
            <a:off x="3635375" y="1700213"/>
            <a:ext cx="1584325"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99" name="Line 59"/>
          <p:cNvSpPr>
            <a:spLocks noChangeShapeType="1"/>
          </p:cNvSpPr>
          <p:nvPr/>
        </p:nvSpPr>
        <p:spPr bwMode="auto">
          <a:xfrm>
            <a:off x="250825" y="1700213"/>
            <a:ext cx="1584325"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00" name="Rectangle 60"/>
          <p:cNvSpPr>
            <a:spLocks noChangeArrowheads="1"/>
          </p:cNvSpPr>
          <p:nvPr/>
        </p:nvSpPr>
        <p:spPr bwMode="auto">
          <a:xfrm>
            <a:off x="207963" y="1543050"/>
            <a:ext cx="8726487"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5125" indent="-255588">
              <a:spcBef>
                <a:spcPct val="20000"/>
              </a:spcBef>
              <a:buClr>
                <a:schemeClr val="accent1"/>
              </a:buClr>
              <a:buSzPct val="68000"/>
              <a:buFont typeface="Wingdings 3" panose="05040102010807070707" pitchFamily="18" charset="2"/>
              <a:buChar char=""/>
              <a:defRPr sz="3200">
                <a:solidFill>
                  <a:schemeClr val="tx1"/>
                </a:solidFill>
                <a:latin typeface="Times New Roman" panose="02020603050405020304" pitchFamily="18" charset="0"/>
                <a:ea typeface="宋体" panose="02010600030101010101" pitchFamily="2" charset="-122"/>
              </a:defRPr>
            </a:lvl1pPr>
            <a:lvl2pPr marL="620713" indent="-228600">
              <a:spcBef>
                <a:spcPct val="20000"/>
              </a:spcBef>
              <a:buClr>
                <a:schemeClr val="accent1"/>
              </a:buClr>
              <a:buFont typeface="Verdana" panose="020B0604030504040204" pitchFamily="34" charset="0"/>
              <a:buChar char="◦"/>
              <a:defRPr sz="2800">
                <a:solidFill>
                  <a:schemeClr val="tx1"/>
                </a:solidFill>
                <a:latin typeface="Times New Roman" panose="02020603050405020304" pitchFamily="18" charset="0"/>
                <a:ea typeface="宋体" panose="02010600030101010101" pitchFamily="2" charset="-122"/>
              </a:defRPr>
            </a:lvl2pPr>
            <a:lvl3pPr marL="858838" indent="-228600">
              <a:spcBef>
                <a:spcPct val="20000"/>
              </a:spcBef>
              <a:buClr>
                <a:schemeClr val="accent2"/>
              </a:buClr>
              <a:buSzPct val="100000"/>
              <a:buFont typeface="Wingdings 2" panose="05020102010507070707" pitchFamily="18" charset="2"/>
              <a:buChar char=""/>
              <a:defRPr sz="2400">
                <a:solidFill>
                  <a:srgbClr val="000099"/>
                </a:solidFill>
                <a:latin typeface="Times New Roman" panose="02020603050405020304" pitchFamily="18" charset="0"/>
                <a:ea typeface="宋体" panose="02010600030101010101" pitchFamily="2" charset="-122"/>
              </a:defRPr>
            </a:lvl3pPr>
            <a:lvl4pPr marL="1143000" indent="-228600">
              <a:spcBef>
                <a:spcPct val="20000"/>
              </a:spcBef>
              <a:buClr>
                <a:schemeClr val="accent2"/>
              </a:buClr>
              <a:buFont typeface="Wingdings 2" panose="05020102010507070707" pitchFamily="18" charset="2"/>
              <a:buChar char=""/>
              <a:defRPr sz="2000">
                <a:solidFill>
                  <a:schemeClr val="tx1"/>
                </a:solidFill>
                <a:latin typeface="Times New Roman" panose="02020603050405020304" pitchFamily="18" charset="0"/>
                <a:ea typeface="宋体" panose="02010600030101010101" pitchFamily="2"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5pPr>
            <a:lvl6pPr marL="18288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6pPr>
            <a:lvl7pPr marL="22860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7pPr>
            <a:lvl8pPr marL="27432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8pPr>
            <a:lvl9pPr marL="32004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9pPr>
          </a:lstStyle>
          <a:p>
            <a:pPr>
              <a:lnSpc>
                <a:spcPct val="90000"/>
              </a:lnSpc>
              <a:buFont typeface="Wingdings 3" panose="05040102010807070707" pitchFamily="18" charset="2"/>
              <a:buNone/>
            </a:pPr>
            <a:r>
              <a:rPr lang="en-US" altLang="zh-CN" sz="1800"/>
              <a:t>Need0</a:t>
            </a:r>
            <a:r>
              <a:rPr lang="zh-CN" altLang="en-US" sz="1800"/>
              <a:t>：</a:t>
            </a:r>
            <a:r>
              <a:rPr lang="en-US" altLang="zh-CN" sz="1800"/>
              <a:t>7,4,3    Need1</a:t>
            </a:r>
            <a:r>
              <a:rPr lang="zh-CN" altLang="en-US" sz="1800"/>
              <a:t>：</a:t>
            </a:r>
            <a:r>
              <a:rPr lang="en-US" altLang="zh-CN" sz="1800"/>
              <a:t>0,2,0    Need2</a:t>
            </a:r>
            <a:r>
              <a:rPr lang="zh-CN" altLang="en-US" sz="1800"/>
              <a:t>：</a:t>
            </a:r>
            <a:r>
              <a:rPr lang="en-US" altLang="zh-CN" sz="1800"/>
              <a:t>6,0,0      Need3</a:t>
            </a:r>
            <a:r>
              <a:rPr lang="zh-CN" altLang="en-US" sz="1800"/>
              <a:t>：</a:t>
            </a:r>
            <a:r>
              <a:rPr lang="en-US" altLang="zh-CN" sz="1800"/>
              <a:t>0,1,1     Need4</a:t>
            </a:r>
            <a:r>
              <a:rPr lang="zh-CN" altLang="en-US" sz="1800"/>
              <a:t>：</a:t>
            </a:r>
            <a:r>
              <a:rPr lang="en-US" altLang="zh-CN" sz="1800"/>
              <a:t>4,3,1</a:t>
            </a:r>
          </a:p>
          <a:p>
            <a:pPr>
              <a:lnSpc>
                <a:spcPct val="90000"/>
              </a:lnSpc>
              <a:buFont typeface="Wingdings 3" panose="05040102010807070707" pitchFamily="18" charset="2"/>
              <a:buNone/>
            </a:pPr>
            <a:r>
              <a:rPr lang="en-US" altLang="zh-CN" sz="1800"/>
              <a:t>Alloc0</a:t>
            </a:r>
            <a:r>
              <a:rPr lang="zh-CN" altLang="en-US" sz="1800"/>
              <a:t>： </a:t>
            </a:r>
            <a:r>
              <a:rPr lang="en-US" altLang="zh-CN" sz="1800"/>
              <a:t>0,1,0    Alloc1</a:t>
            </a:r>
            <a:r>
              <a:rPr lang="zh-CN" altLang="en-US" sz="1800"/>
              <a:t>： </a:t>
            </a:r>
            <a:r>
              <a:rPr lang="en-US" altLang="zh-CN" sz="1800"/>
              <a:t>2,0,1    Alloc2</a:t>
            </a:r>
            <a:r>
              <a:rPr lang="zh-CN" altLang="en-US" sz="1800"/>
              <a:t>：</a:t>
            </a:r>
            <a:r>
              <a:rPr lang="en-US" altLang="zh-CN" sz="1800"/>
              <a:t>3,0,2      Alloc3</a:t>
            </a:r>
            <a:r>
              <a:rPr lang="zh-CN" altLang="en-US" sz="1800"/>
              <a:t>： </a:t>
            </a:r>
            <a:r>
              <a:rPr lang="en-US" altLang="zh-CN" sz="1800"/>
              <a:t>2,1,1     Alloc4</a:t>
            </a:r>
            <a:r>
              <a:rPr lang="zh-CN" altLang="en-US" sz="1800"/>
              <a:t>：</a:t>
            </a:r>
            <a:r>
              <a:rPr lang="en-US" altLang="zh-CN" sz="1800"/>
              <a:t>0,0,2</a:t>
            </a:r>
          </a:p>
          <a:p>
            <a:pPr>
              <a:lnSpc>
                <a:spcPct val="90000"/>
              </a:lnSpc>
              <a:buFont typeface="Wingdings 3" panose="05040102010807070707" pitchFamily="18" charset="2"/>
              <a:buNone/>
            </a:pPr>
            <a:r>
              <a:rPr lang="en-US" altLang="zh-CN" sz="1800"/>
              <a:t>Avail 230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1452"/>
                                        </p:tgtEl>
                                        <p:attrNameLst>
                                          <p:attrName>style.visibility</p:attrName>
                                        </p:attrNameLst>
                                      </p:cBhvr>
                                      <p:to>
                                        <p:strVal val="visible"/>
                                      </p:to>
                                    </p:set>
                                    <p:animEffect transition="in" filter="barn(outHorizontal)">
                                      <p:cBhvr>
                                        <p:cTn id="7" dur="500"/>
                                        <p:tgtEl>
                                          <p:spTgt spid="614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1453"/>
                                        </p:tgtEl>
                                        <p:attrNameLst>
                                          <p:attrName>style.visibility</p:attrName>
                                        </p:attrNameLst>
                                      </p:cBhvr>
                                      <p:to>
                                        <p:strVal val="visible"/>
                                      </p:to>
                                    </p:set>
                                    <p:animEffect transition="in" filter="barn(outHorizontal)">
                                      <p:cBhvr>
                                        <p:cTn id="12" dur="500"/>
                                        <p:tgtEl>
                                          <p:spTgt spid="61453"/>
                                        </p:tgtEl>
                                      </p:cBhvr>
                                    </p:animEffect>
                                  </p:childTnLst>
                                </p:cTn>
                              </p:par>
                            </p:childTnLst>
                          </p:cTn>
                        </p:par>
                        <p:par>
                          <p:cTn id="13" fill="hold" nodeType="afterGroup">
                            <p:stCondLst>
                              <p:cond delay="500"/>
                            </p:stCondLst>
                            <p:childTnLst>
                              <p:par>
                                <p:cTn id="14" presetID="16" presetClass="entr" presetSubtype="42" fill="hold" grpId="0" nodeType="afterEffect">
                                  <p:stCondLst>
                                    <p:cond delay="0"/>
                                  </p:stCondLst>
                                  <p:childTnLst>
                                    <p:set>
                                      <p:cBhvr>
                                        <p:cTn id="15" dur="1" fill="hold">
                                          <p:stCondLst>
                                            <p:cond delay="0"/>
                                          </p:stCondLst>
                                        </p:cTn>
                                        <p:tgtEl>
                                          <p:spTgt spid="61451"/>
                                        </p:tgtEl>
                                        <p:attrNameLst>
                                          <p:attrName>style.visibility</p:attrName>
                                        </p:attrNameLst>
                                      </p:cBhvr>
                                      <p:to>
                                        <p:strVal val="visible"/>
                                      </p:to>
                                    </p:set>
                                    <p:animEffect transition="in" filter="barn(outHorizontal)">
                                      <p:cBhvr>
                                        <p:cTn id="16" dur="500"/>
                                        <p:tgtEl>
                                          <p:spTgt spid="61451"/>
                                        </p:tgtEl>
                                      </p:cBhvr>
                                    </p:animEffect>
                                  </p:childTnLst>
                                </p:cTn>
                              </p:par>
                            </p:childTnLst>
                          </p:cTn>
                        </p:par>
                        <p:par>
                          <p:cTn id="17" fill="hold" nodeType="afterGroup">
                            <p:stCondLst>
                              <p:cond delay="1000"/>
                            </p:stCondLst>
                            <p:childTnLst>
                              <p:par>
                                <p:cTn id="18" presetID="16" presetClass="entr" presetSubtype="42" fill="hold" grpId="0" nodeType="afterEffect">
                                  <p:stCondLst>
                                    <p:cond delay="0"/>
                                  </p:stCondLst>
                                  <p:childTnLst>
                                    <p:set>
                                      <p:cBhvr>
                                        <p:cTn id="19" dur="1" fill="hold">
                                          <p:stCondLst>
                                            <p:cond delay="0"/>
                                          </p:stCondLst>
                                        </p:cTn>
                                        <p:tgtEl>
                                          <p:spTgt spid="61450"/>
                                        </p:tgtEl>
                                        <p:attrNameLst>
                                          <p:attrName>style.visibility</p:attrName>
                                        </p:attrNameLst>
                                      </p:cBhvr>
                                      <p:to>
                                        <p:strVal val="visible"/>
                                      </p:to>
                                    </p:set>
                                    <p:animEffect transition="in" filter="barn(outHorizontal)">
                                      <p:cBhvr>
                                        <p:cTn id="20" dur="500"/>
                                        <p:tgtEl>
                                          <p:spTgt spid="61450"/>
                                        </p:tgtEl>
                                      </p:cBhvr>
                                    </p:animEffect>
                                  </p:childTnLst>
                                </p:cTn>
                              </p:par>
                            </p:childTnLst>
                          </p:cTn>
                        </p:par>
                        <p:par>
                          <p:cTn id="21" fill="hold" nodeType="afterGroup">
                            <p:stCondLst>
                              <p:cond delay="1500"/>
                            </p:stCondLst>
                            <p:childTnLst>
                              <p:par>
                                <p:cTn id="22" presetID="16" presetClass="entr" presetSubtype="42" fill="hold" grpId="0" nodeType="afterEffect">
                                  <p:stCondLst>
                                    <p:cond delay="0"/>
                                  </p:stCondLst>
                                  <p:childTnLst>
                                    <p:set>
                                      <p:cBhvr>
                                        <p:cTn id="23" dur="1" fill="hold">
                                          <p:stCondLst>
                                            <p:cond delay="0"/>
                                          </p:stCondLst>
                                        </p:cTn>
                                        <p:tgtEl>
                                          <p:spTgt spid="61449"/>
                                        </p:tgtEl>
                                        <p:attrNameLst>
                                          <p:attrName>style.visibility</p:attrName>
                                        </p:attrNameLst>
                                      </p:cBhvr>
                                      <p:to>
                                        <p:strVal val="visible"/>
                                      </p:to>
                                    </p:set>
                                    <p:animEffect transition="in" filter="barn(outHorizontal)">
                                      <p:cBhvr>
                                        <p:cTn id="24" dur="500"/>
                                        <p:tgtEl>
                                          <p:spTgt spid="61449"/>
                                        </p:tgtEl>
                                      </p:cBhvr>
                                    </p:animEffect>
                                  </p:childTnLst>
                                </p:cTn>
                              </p:par>
                            </p:childTnLst>
                          </p:cTn>
                        </p:par>
                        <p:par>
                          <p:cTn id="25" fill="hold" nodeType="afterGroup">
                            <p:stCondLst>
                              <p:cond delay="2000"/>
                            </p:stCondLst>
                            <p:childTnLst>
                              <p:par>
                                <p:cTn id="26" presetID="16" presetClass="entr" presetSubtype="42" fill="hold" grpId="0" nodeType="afterEffect">
                                  <p:stCondLst>
                                    <p:cond delay="0"/>
                                  </p:stCondLst>
                                  <p:childTnLst>
                                    <p:set>
                                      <p:cBhvr>
                                        <p:cTn id="27" dur="1" fill="hold">
                                          <p:stCondLst>
                                            <p:cond delay="0"/>
                                          </p:stCondLst>
                                        </p:cTn>
                                        <p:tgtEl>
                                          <p:spTgt spid="61447"/>
                                        </p:tgtEl>
                                        <p:attrNameLst>
                                          <p:attrName>style.visibility</p:attrName>
                                        </p:attrNameLst>
                                      </p:cBhvr>
                                      <p:to>
                                        <p:strVal val="visible"/>
                                      </p:to>
                                    </p:set>
                                    <p:animEffect transition="in" filter="barn(outHorizontal)">
                                      <p:cBhvr>
                                        <p:cTn id="28" dur="500"/>
                                        <p:tgtEl>
                                          <p:spTgt spid="61447"/>
                                        </p:tgtEl>
                                      </p:cBhvr>
                                    </p:animEffect>
                                  </p:childTnLst>
                                </p:cTn>
                              </p:par>
                            </p:childTnLst>
                          </p:cTn>
                        </p:par>
                        <p:par>
                          <p:cTn id="29" fill="hold" nodeType="afterGroup">
                            <p:stCondLst>
                              <p:cond delay="2500"/>
                            </p:stCondLst>
                            <p:childTnLst>
                              <p:par>
                                <p:cTn id="30" presetID="4" presetClass="entr" presetSubtype="32" fill="hold" nodeType="afterEffect">
                                  <p:stCondLst>
                                    <p:cond delay="0"/>
                                  </p:stCondLst>
                                  <p:childTnLst>
                                    <p:set>
                                      <p:cBhvr>
                                        <p:cTn id="31" dur="1" fill="hold">
                                          <p:stCondLst>
                                            <p:cond delay="0"/>
                                          </p:stCondLst>
                                        </p:cTn>
                                        <p:tgtEl>
                                          <p:spTgt spid="61495"/>
                                        </p:tgtEl>
                                        <p:attrNameLst>
                                          <p:attrName>style.visibility</p:attrName>
                                        </p:attrNameLst>
                                      </p:cBhvr>
                                      <p:to>
                                        <p:strVal val="visible"/>
                                      </p:to>
                                    </p:set>
                                    <p:animEffect transition="in" filter="box(out)">
                                      <p:cBhvr>
                                        <p:cTn id="32" dur="500"/>
                                        <p:tgtEl>
                                          <p:spTgt spid="6149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61476"/>
                                        </p:tgtEl>
                                        <p:attrNameLst>
                                          <p:attrName>style.visibility</p:attrName>
                                        </p:attrNameLst>
                                      </p:cBhvr>
                                      <p:to>
                                        <p:strVal val="visible"/>
                                      </p:to>
                                    </p:set>
                                    <p:animEffect transition="in" filter="barn(outHorizontal)">
                                      <p:cBhvr>
                                        <p:cTn id="37" dur="500"/>
                                        <p:tgtEl>
                                          <p:spTgt spid="6147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61477"/>
                                        </p:tgtEl>
                                        <p:attrNameLst>
                                          <p:attrName>style.visibility</p:attrName>
                                        </p:attrNameLst>
                                      </p:cBhvr>
                                      <p:to>
                                        <p:strVal val="visible"/>
                                      </p:to>
                                    </p:set>
                                    <p:animEffect transition="in" filter="barn(outHorizontal)">
                                      <p:cBhvr>
                                        <p:cTn id="42" dur="500"/>
                                        <p:tgtEl>
                                          <p:spTgt spid="61477"/>
                                        </p:tgtEl>
                                      </p:cBhvr>
                                    </p:animEffect>
                                  </p:childTnLst>
                                </p:cTn>
                              </p:par>
                            </p:childTnLst>
                          </p:cTn>
                        </p:par>
                        <p:par>
                          <p:cTn id="43" fill="hold" nodeType="afterGroup">
                            <p:stCondLst>
                              <p:cond delay="500"/>
                            </p:stCondLst>
                            <p:childTnLst>
                              <p:par>
                                <p:cTn id="44" presetID="16" presetClass="entr" presetSubtype="42" fill="hold" grpId="0" nodeType="afterEffect">
                                  <p:stCondLst>
                                    <p:cond delay="0"/>
                                  </p:stCondLst>
                                  <p:childTnLst>
                                    <p:set>
                                      <p:cBhvr>
                                        <p:cTn id="45" dur="1" fill="hold">
                                          <p:stCondLst>
                                            <p:cond delay="0"/>
                                          </p:stCondLst>
                                        </p:cTn>
                                        <p:tgtEl>
                                          <p:spTgt spid="61475"/>
                                        </p:tgtEl>
                                        <p:attrNameLst>
                                          <p:attrName>style.visibility</p:attrName>
                                        </p:attrNameLst>
                                      </p:cBhvr>
                                      <p:to>
                                        <p:strVal val="visible"/>
                                      </p:to>
                                    </p:set>
                                    <p:animEffect transition="in" filter="barn(outHorizontal)">
                                      <p:cBhvr>
                                        <p:cTn id="46" dur="500"/>
                                        <p:tgtEl>
                                          <p:spTgt spid="61475"/>
                                        </p:tgtEl>
                                      </p:cBhvr>
                                    </p:animEffect>
                                  </p:childTnLst>
                                </p:cTn>
                              </p:par>
                            </p:childTnLst>
                          </p:cTn>
                        </p:par>
                        <p:par>
                          <p:cTn id="47" fill="hold" nodeType="afterGroup">
                            <p:stCondLst>
                              <p:cond delay="1000"/>
                            </p:stCondLst>
                            <p:childTnLst>
                              <p:par>
                                <p:cTn id="48" presetID="16" presetClass="entr" presetSubtype="42" fill="hold" grpId="0" nodeType="afterEffect">
                                  <p:stCondLst>
                                    <p:cond delay="0"/>
                                  </p:stCondLst>
                                  <p:childTnLst>
                                    <p:set>
                                      <p:cBhvr>
                                        <p:cTn id="49" dur="1" fill="hold">
                                          <p:stCondLst>
                                            <p:cond delay="0"/>
                                          </p:stCondLst>
                                        </p:cTn>
                                        <p:tgtEl>
                                          <p:spTgt spid="61474"/>
                                        </p:tgtEl>
                                        <p:attrNameLst>
                                          <p:attrName>style.visibility</p:attrName>
                                        </p:attrNameLst>
                                      </p:cBhvr>
                                      <p:to>
                                        <p:strVal val="visible"/>
                                      </p:to>
                                    </p:set>
                                    <p:animEffect transition="in" filter="barn(outHorizontal)">
                                      <p:cBhvr>
                                        <p:cTn id="50" dur="500"/>
                                        <p:tgtEl>
                                          <p:spTgt spid="61474"/>
                                        </p:tgtEl>
                                      </p:cBhvr>
                                    </p:animEffect>
                                  </p:childTnLst>
                                </p:cTn>
                              </p:par>
                            </p:childTnLst>
                          </p:cTn>
                        </p:par>
                        <p:par>
                          <p:cTn id="51" fill="hold" nodeType="afterGroup">
                            <p:stCondLst>
                              <p:cond delay="1500"/>
                            </p:stCondLst>
                            <p:childTnLst>
                              <p:par>
                                <p:cTn id="52" presetID="16" presetClass="entr" presetSubtype="42" fill="hold" grpId="0" nodeType="afterEffect">
                                  <p:stCondLst>
                                    <p:cond delay="0"/>
                                  </p:stCondLst>
                                  <p:childTnLst>
                                    <p:set>
                                      <p:cBhvr>
                                        <p:cTn id="53" dur="1" fill="hold">
                                          <p:stCondLst>
                                            <p:cond delay="0"/>
                                          </p:stCondLst>
                                        </p:cTn>
                                        <p:tgtEl>
                                          <p:spTgt spid="61473"/>
                                        </p:tgtEl>
                                        <p:attrNameLst>
                                          <p:attrName>style.visibility</p:attrName>
                                        </p:attrNameLst>
                                      </p:cBhvr>
                                      <p:to>
                                        <p:strVal val="visible"/>
                                      </p:to>
                                    </p:set>
                                    <p:animEffect transition="in" filter="barn(outHorizontal)">
                                      <p:cBhvr>
                                        <p:cTn id="54" dur="500"/>
                                        <p:tgtEl>
                                          <p:spTgt spid="61473"/>
                                        </p:tgtEl>
                                      </p:cBhvr>
                                    </p:animEffect>
                                  </p:childTnLst>
                                </p:cTn>
                              </p:par>
                            </p:childTnLst>
                          </p:cTn>
                        </p:par>
                        <p:par>
                          <p:cTn id="55" fill="hold" nodeType="afterGroup">
                            <p:stCondLst>
                              <p:cond delay="2000"/>
                            </p:stCondLst>
                            <p:childTnLst>
                              <p:par>
                                <p:cTn id="56" presetID="16" presetClass="entr" presetSubtype="42" fill="hold" grpId="0" nodeType="afterEffect">
                                  <p:stCondLst>
                                    <p:cond delay="0"/>
                                  </p:stCondLst>
                                  <p:childTnLst>
                                    <p:set>
                                      <p:cBhvr>
                                        <p:cTn id="57" dur="1" fill="hold">
                                          <p:stCondLst>
                                            <p:cond delay="0"/>
                                          </p:stCondLst>
                                        </p:cTn>
                                        <p:tgtEl>
                                          <p:spTgt spid="61446"/>
                                        </p:tgtEl>
                                        <p:attrNameLst>
                                          <p:attrName>style.visibility</p:attrName>
                                        </p:attrNameLst>
                                      </p:cBhvr>
                                      <p:to>
                                        <p:strVal val="visible"/>
                                      </p:to>
                                    </p:set>
                                    <p:animEffect transition="in" filter="barn(outHorizontal)">
                                      <p:cBhvr>
                                        <p:cTn id="58" dur="500"/>
                                        <p:tgtEl>
                                          <p:spTgt spid="61446"/>
                                        </p:tgtEl>
                                      </p:cBhvr>
                                    </p:animEffect>
                                  </p:childTnLst>
                                </p:cTn>
                              </p:par>
                            </p:childTnLst>
                          </p:cTn>
                        </p:par>
                        <p:par>
                          <p:cTn id="59" fill="hold" nodeType="afterGroup">
                            <p:stCondLst>
                              <p:cond delay="2500"/>
                            </p:stCondLst>
                            <p:childTnLst>
                              <p:par>
                                <p:cTn id="60" presetID="4" presetClass="entr" presetSubtype="32" fill="hold" nodeType="afterEffect">
                                  <p:stCondLst>
                                    <p:cond delay="0"/>
                                  </p:stCondLst>
                                  <p:childTnLst>
                                    <p:set>
                                      <p:cBhvr>
                                        <p:cTn id="61" dur="1" fill="hold">
                                          <p:stCondLst>
                                            <p:cond delay="0"/>
                                          </p:stCondLst>
                                        </p:cTn>
                                        <p:tgtEl>
                                          <p:spTgt spid="61496"/>
                                        </p:tgtEl>
                                        <p:attrNameLst>
                                          <p:attrName>style.visibility</p:attrName>
                                        </p:attrNameLst>
                                      </p:cBhvr>
                                      <p:to>
                                        <p:strVal val="visible"/>
                                      </p:to>
                                    </p:set>
                                    <p:animEffect transition="in" filter="box(out)">
                                      <p:cBhvr>
                                        <p:cTn id="62" dur="500"/>
                                        <p:tgtEl>
                                          <p:spTgt spid="6149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42" fill="hold" grpId="0" nodeType="clickEffect">
                                  <p:stCondLst>
                                    <p:cond delay="0"/>
                                  </p:stCondLst>
                                  <p:childTnLst>
                                    <p:set>
                                      <p:cBhvr>
                                        <p:cTn id="66" dur="1" fill="hold">
                                          <p:stCondLst>
                                            <p:cond delay="0"/>
                                          </p:stCondLst>
                                        </p:cTn>
                                        <p:tgtEl>
                                          <p:spTgt spid="61467"/>
                                        </p:tgtEl>
                                        <p:attrNameLst>
                                          <p:attrName>style.visibility</p:attrName>
                                        </p:attrNameLst>
                                      </p:cBhvr>
                                      <p:to>
                                        <p:strVal val="visible"/>
                                      </p:to>
                                    </p:set>
                                    <p:animEffect transition="in" filter="barn(outHorizontal)">
                                      <p:cBhvr>
                                        <p:cTn id="67" dur="500"/>
                                        <p:tgtEl>
                                          <p:spTgt spid="6146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61468"/>
                                        </p:tgtEl>
                                        <p:attrNameLst>
                                          <p:attrName>style.visibility</p:attrName>
                                        </p:attrNameLst>
                                      </p:cBhvr>
                                      <p:to>
                                        <p:strVal val="visible"/>
                                      </p:to>
                                    </p:set>
                                    <p:animEffect transition="in" filter="barn(outHorizontal)">
                                      <p:cBhvr>
                                        <p:cTn id="72" dur="500"/>
                                        <p:tgtEl>
                                          <p:spTgt spid="61468"/>
                                        </p:tgtEl>
                                      </p:cBhvr>
                                    </p:animEffect>
                                  </p:childTnLst>
                                </p:cTn>
                              </p:par>
                            </p:childTnLst>
                          </p:cTn>
                        </p:par>
                        <p:par>
                          <p:cTn id="73" fill="hold" nodeType="afterGroup">
                            <p:stCondLst>
                              <p:cond delay="500"/>
                            </p:stCondLst>
                            <p:childTnLst>
                              <p:par>
                                <p:cTn id="74" presetID="16" presetClass="entr" presetSubtype="42" fill="hold" grpId="0" nodeType="afterEffect">
                                  <p:stCondLst>
                                    <p:cond delay="0"/>
                                  </p:stCondLst>
                                  <p:childTnLst>
                                    <p:set>
                                      <p:cBhvr>
                                        <p:cTn id="75" dur="1" fill="hold">
                                          <p:stCondLst>
                                            <p:cond delay="0"/>
                                          </p:stCondLst>
                                        </p:cTn>
                                        <p:tgtEl>
                                          <p:spTgt spid="61466"/>
                                        </p:tgtEl>
                                        <p:attrNameLst>
                                          <p:attrName>style.visibility</p:attrName>
                                        </p:attrNameLst>
                                      </p:cBhvr>
                                      <p:to>
                                        <p:strVal val="visible"/>
                                      </p:to>
                                    </p:set>
                                    <p:animEffect transition="in" filter="barn(outHorizontal)">
                                      <p:cBhvr>
                                        <p:cTn id="76" dur="500"/>
                                        <p:tgtEl>
                                          <p:spTgt spid="61466"/>
                                        </p:tgtEl>
                                      </p:cBhvr>
                                    </p:animEffect>
                                  </p:childTnLst>
                                </p:cTn>
                              </p:par>
                            </p:childTnLst>
                          </p:cTn>
                        </p:par>
                        <p:par>
                          <p:cTn id="77" fill="hold" nodeType="afterGroup">
                            <p:stCondLst>
                              <p:cond delay="1000"/>
                            </p:stCondLst>
                            <p:childTnLst>
                              <p:par>
                                <p:cTn id="78" presetID="16" presetClass="entr" presetSubtype="42" fill="hold" grpId="0" nodeType="afterEffect">
                                  <p:stCondLst>
                                    <p:cond delay="0"/>
                                  </p:stCondLst>
                                  <p:childTnLst>
                                    <p:set>
                                      <p:cBhvr>
                                        <p:cTn id="79" dur="1" fill="hold">
                                          <p:stCondLst>
                                            <p:cond delay="0"/>
                                          </p:stCondLst>
                                        </p:cTn>
                                        <p:tgtEl>
                                          <p:spTgt spid="61465"/>
                                        </p:tgtEl>
                                        <p:attrNameLst>
                                          <p:attrName>style.visibility</p:attrName>
                                        </p:attrNameLst>
                                      </p:cBhvr>
                                      <p:to>
                                        <p:strVal val="visible"/>
                                      </p:to>
                                    </p:set>
                                    <p:animEffect transition="in" filter="barn(outHorizontal)">
                                      <p:cBhvr>
                                        <p:cTn id="80" dur="500"/>
                                        <p:tgtEl>
                                          <p:spTgt spid="61465"/>
                                        </p:tgtEl>
                                      </p:cBhvr>
                                    </p:animEffect>
                                  </p:childTnLst>
                                </p:cTn>
                              </p:par>
                            </p:childTnLst>
                          </p:cTn>
                        </p:par>
                        <p:par>
                          <p:cTn id="81" fill="hold" nodeType="afterGroup">
                            <p:stCondLst>
                              <p:cond delay="1500"/>
                            </p:stCondLst>
                            <p:childTnLst>
                              <p:par>
                                <p:cTn id="82" presetID="16" presetClass="entr" presetSubtype="42" fill="hold" grpId="0" nodeType="afterEffect">
                                  <p:stCondLst>
                                    <p:cond delay="0"/>
                                  </p:stCondLst>
                                  <p:childTnLst>
                                    <p:set>
                                      <p:cBhvr>
                                        <p:cTn id="83" dur="1" fill="hold">
                                          <p:stCondLst>
                                            <p:cond delay="0"/>
                                          </p:stCondLst>
                                        </p:cTn>
                                        <p:tgtEl>
                                          <p:spTgt spid="61464"/>
                                        </p:tgtEl>
                                        <p:attrNameLst>
                                          <p:attrName>style.visibility</p:attrName>
                                        </p:attrNameLst>
                                      </p:cBhvr>
                                      <p:to>
                                        <p:strVal val="visible"/>
                                      </p:to>
                                    </p:set>
                                    <p:animEffect transition="in" filter="barn(outHorizontal)">
                                      <p:cBhvr>
                                        <p:cTn id="84" dur="500"/>
                                        <p:tgtEl>
                                          <p:spTgt spid="61464"/>
                                        </p:tgtEl>
                                      </p:cBhvr>
                                    </p:animEffect>
                                  </p:childTnLst>
                                </p:cTn>
                              </p:par>
                            </p:childTnLst>
                          </p:cTn>
                        </p:par>
                        <p:par>
                          <p:cTn id="85" fill="hold" nodeType="afterGroup">
                            <p:stCondLst>
                              <p:cond delay="2000"/>
                            </p:stCondLst>
                            <p:childTnLst>
                              <p:par>
                                <p:cTn id="86" presetID="16" presetClass="entr" presetSubtype="42" fill="hold" grpId="0" nodeType="afterEffect">
                                  <p:stCondLst>
                                    <p:cond delay="0"/>
                                  </p:stCondLst>
                                  <p:childTnLst>
                                    <p:set>
                                      <p:cBhvr>
                                        <p:cTn id="87" dur="1" fill="hold">
                                          <p:stCondLst>
                                            <p:cond delay="0"/>
                                          </p:stCondLst>
                                        </p:cTn>
                                        <p:tgtEl>
                                          <p:spTgt spid="61445"/>
                                        </p:tgtEl>
                                        <p:attrNameLst>
                                          <p:attrName>style.visibility</p:attrName>
                                        </p:attrNameLst>
                                      </p:cBhvr>
                                      <p:to>
                                        <p:strVal val="visible"/>
                                      </p:to>
                                    </p:set>
                                    <p:animEffect transition="in" filter="barn(outHorizontal)">
                                      <p:cBhvr>
                                        <p:cTn id="88" dur="500"/>
                                        <p:tgtEl>
                                          <p:spTgt spid="61445"/>
                                        </p:tgtEl>
                                      </p:cBhvr>
                                    </p:animEffect>
                                  </p:childTnLst>
                                </p:cTn>
                              </p:par>
                            </p:childTnLst>
                          </p:cTn>
                        </p:par>
                        <p:par>
                          <p:cTn id="89" fill="hold" nodeType="afterGroup">
                            <p:stCondLst>
                              <p:cond delay="2500"/>
                            </p:stCondLst>
                            <p:childTnLst>
                              <p:par>
                                <p:cTn id="90" presetID="4" presetClass="entr" presetSubtype="32" fill="hold" nodeType="afterEffect">
                                  <p:stCondLst>
                                    <p:cond delay="0"/>
                                  </p:stCondLst>
                                  <p:childTnLst>
                                    <p:set>
                                      <p:cBhvr>
                                        <p:cTn id="91" dur="1" fill="hold">
                                          <p:stCondLst>
                                            <p:cond delay="0"/>
                                          </p:stCondLst>
                                        </p:cTn>
                                        <p:tgtEl>
                                          <p:spTgt spid="61497"/>
                                        </p:tgtEl>
                                        <p:attrNameLst>
                                          <p:attrName>style.visibility</p:attrName>
                                        </p:attrNameLst>
                                      </p:cBhvr>
                                      <p:to>
                                        <p:strVal val="visible"/>
                                      </p:to>
                                    </p:set>
                                    <p:animEffect transition="in" filter="box(out)">
                                      <p:cBhvr>
                                        <p:cTn id="92" dur="500"/>
                                        <p:tgtEl>
                                          <p:spTgt spid="6149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6" presetClass="entr" presetSubtype="42" fill="hold" grpId="0" nodeType="clickEffect">
                                  <p:stCondLst>
                                    <p:cond delay="0"/>
                                  </p:stCondLst>
                                  <p:childTnLst>
                                    <p:set>
                                      <p:cBhvr>
                                        <p:cTn id="96" dur="1" fill="hold">
                                          <p:stCondLst>
                                            <p:cond delay="0"/>
                                          </p:stCondLst>
                                        </p:cTn>
                                        <p:tgtEl>
                                          <p:spTgt spid="61462"/>
                                        </p:tgtEl>
                                        <p:attrNameLst>
                                          <p:attrName>style.visibility</p:attrName>
                                        </p:attrNameLst>
                                      </p:cBhvr>
                                      <p:to>
                                        <p:strVal val="visible"/>
                                      </p:to>
                                    </p:set>
                                    <p:animEffect transition="in" filter="barn(outHorizontal)">
                                      <p:cBhvr>
                                        <p:cTn id="97" dur="500"/>
                                        <p:tgtEl>
                                          <p:spTgt spid="6146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6" presetClass="entr" presetSubtype="42" fill="hold" grpId="0" nodeType="clickEffect">
                                  <p:stCondLst>
                                    <p:cond delay="0"/>
                                  </p:stCondLst>
                                  <p:childTnLst>
                                    <p:set>
                                      <p:cBhvr>
                                        <p:cTn id="101" dur="1" fill="hold">
                                          <p:stCondLst>
                                            <p:cond delay="0"/>
                                          </p:stCondLst>
                                        </p:cTn>
                                        <p:tgtEl>
                                          <p:spTgt spid="61463"/>
                                        </p:tgtEl>
                                        <p:attrNameLst>
                                          <p:attrName>style.visibility</p:attrName>
                                        </p:attrNameLst>
                                      </p:cBhvr>
                                      <p:to>
                                        <p:strVal val="visible"/>
                                      </p:to>
                                    </p:set>
                                    <p:animEffect transition="in" filter="barn(outHorizontal)">
                                      <p:cBhvr>
                                        <p:cTn id="102" dur="500"/>
                                        <p:tgtEl>
                                          <p:spTgt spid="61463"/>
                                        </p:tgtEl>
                                      </p:cBhvr>
                                    </p:animEffect>
                                  </p:childTnLst>
                                </p:cTn>
                              </p:par>
                            </p:childTnLst>
                          </p:cTn>
                        </p:par>
                        <p:par>
                          <p:cTn id="103" fill="hold" nodeType="afterGroup">
                            <p:stCondLst>
                              <p:cond delay="500"/>
                            </p:stCondLst>
                            <p:childTnLst>
                              <p:par>
                                <p:cTn id="104" presetID="16" presetClass="entr" presetSubtype="42" fill="hold" grpId="0" nodeType="afterEffect">
                                  <p:stCondLst>
                                    <p:cond delay="0"/>
                                  </p:stCondLst>
                                  <p:childTnLst>
                                    <p:set>
                                      <p:cBhvr>
                                        <p:cTn id="105" dur="1" fill="hold">
                                          <p:stCondLst>
                                            <p:cond delay="0"/>
                                          </p:stCondLst>
                                        </p:cTn>
                                        <p:tgtEl>
                                          <p:spTgt spid="61461"/>
                                        </p:tgtEl>
                                        <p:attrNameLst>
                                          <p:attrName>style.visibility</p:attrName>
                                        </p:attrNameLst>
                                      </p:cBhvr>
                                      <p:to>
                                        <p:strVal val="visible"/>
                                      </p:to>
                                    </p:set>
                                    <p:animEffect transition="in" filter="barn(outHorizontal)">
                                      <p:cBhvr>
                                        <p:cTn id="106" dur="500"/>
                                        <p:tgtEl>
                                          <p:spTgt spid="61461"/>
                                        </p:tgtEl>
                                      </p:cBhvr>
                                    </p:animEffect>
                                  </p:childTnLst>
                                </p:cTn>
                              </p:par>
                            </p:childTnLst>
                          </p:cTn>
                        </p:par>
                        <p:par>
                          <p:cTn id="107" fill="hold" nodeType="afterGroup">
                            <p:stCondLst>
                              <p:cond delay="1000"/>
                            </p:stCondLst>
                            <p:childTnLst>
                              <p:par>
                                <p:cTn id="108" presetID="16" presetClass="entr" presetSubtype="42" fill="hold" grpId="0" nodeType="afterEffect">
                                  <p:stCondLst>
                                    <p:cond delay="0"/>
                                  </p:stCondLst>
                                  <p:childTnLst>
                                    <p:set>
                                      <p:cBhvr>
                                        <p:cTn id="109" dur="1" fill="hold">
                                          <p:stCondLst>
                                            <p:cond delay="0"/>
                                          </p:stCondLst>
                                        </p:cTn>
                                        <p:tgtEl>
                                          <p:spTgt spid="61460"/>
                                        </p:tgtEl>
                                        <p:attrNameLst>
                                          <p:attrName>style.visibility</p:attrName>
                                        </p:attrNameLst>
                                      </p:cBhvr>
                                      <p:to>
                                        <p:strVal val="visible"/>
                                      </p:to>
                                    </p:set>
                                    <p:animEffect transition="in" filter="barn(outHorizontal)">
                                      <p:cBhvr>
                                        <p:cTn id="110" dur="500"/>
                                        <p:tgtEl>
                                          <p:spTgt spid="61460"/>
                                        </p:tgtEl>
                                      </p:cBhvr>
                                    </p:animEffect>
                                  </p:childTnLst>
                                </p:cTn>
                              </p:par>
                            </p:childTnLst>
                          </p:cTn>
                        </p:par>
                        <p:par>
                          <p:cTn id="111" fill="hold" nodeType="afterGroup">
                            <p:stCondLst>
                              <p:cond delay="1500"/>
                            </p:stCondLst>
                            <p:childTnLst>
                              <p:par>
                                <p:cTn id="112" presetID="16" presetClass="entr" presetSubtype="42" fill="hold" grpId="0" nodeType="afterEffect">
                                  <p:stCondLst>
                                    <p:cond delay="0"/>
                                  </p:stCondLst>
                                  <p:childTnLst>
                                    <p:set>
                                      <p:cBhvr>
                                        <p:cTn id="113" dur="1" fill="hold">
                                          <p:stCondLst>
                                            <p:cond delay="0"/>
                                          </p:stCondLst>
                                        </p:cTn>
                                        <p:tgtEl>
                                          <p:spTgt spid="61459"/>
                                        </p:tgtEl>
                                        <p:attrNameLst>
                                          <p:attrName>style.visibility</p:attrName>
                                        </p:attrNameLst>
                                      </p:cBhvr>
                                      <p:to>
                                        <p:strVal val="visible"/>
                                      </p:to>
                                    </p:set>
                                    <p:animEffect transition="in" filter="barn(outHorizontal)">
                                      <p:cBhvr>
                                        <p:cTn id="114" dur="500"/>
                                        <p:tgtEl>
                                          <p:spTgt spid="61459"/>
                                        </p:tgtEl>
                                      </p:cBhvr>
                                    </p:animEffect>
                                  </p:childTnLst>
                                </p:cTn>
                              </p:par>
                            </p:childTnLst>
                          </p:cTn>
                        </p:par>
                        <p:par>
                          <p:cTn id="115" fill="hold" nodeType="afterGroup">
                            <p:stCondLst>
                              <p:cond delay="2000"/>
                            </p:stCondLst>
                            <p:childTnLst>
                              <p:par>
                                <p:cTn id="116" presetID="16" presetClass="entr" presetSubtype="42" fill="hold" grpId="0" nodeType="afterEffect">
                                  <p:stCondLst>
                                    <p:cond delay="0"/>
                                  </p:stCondLst>
                                  <p:childTnLst>
                                    <p:set>
                                      <p:cBhvr>
                                        <p:cTn id="117" dur="1" fill="hold">
                                          <p:stCondLst>
                                            <p:cond delay="0"/>
                                          </p:stCondLst>
                                        </p:cTn>
                                        <p:tgtEl>
                                          <p:spTgt spid="61444"/>
                                        </p:tgtEl>
                                        <p:attrNameLst>
                                          <p:attrName>style.visibility</p:attrName>
                                        </p:attrNameLst>
                                      </p:cBhvr>
                                      <p:to>
                                        <p:strVal val="visible"/>
                                      </p:to>
                                    </p:set>
                                    <p:animEffect transition="in" filter="barn(outHorizontal)">
                                      <p:cBhvr>
                                        <p:cTn id="118" dur="500"/>
                                        <p:tgtEl>
                                          <p:spTgt spid="61444"/>
                                        </p:tgtEl>
                                      </p:cBhvr>
                                    </p:animEffect>
                                  </p:childTnLst>
                                </p:cTn>
                              </p:par>
                            </p:childTnLst>
                          </p:cTn>
                        </p:par>
                        <p:par>
                          <p:cTn id="119" fill="hold" nodeType="afterGroup">
                            <p:stCondLst>
                              <p:cond delay="2500"/>
                            </p:stCondLst>
                            <p:childTnLst>
                              <p:par>
                                <p:cTn id="120" presetID="4" presetClass="entr" presetSubtype="32" fill="hold" nodeType="afterEffect">
                                  <p:stCondLst>
                                    <p:cond delay="0"/>
                                  </p:stCondLst>
                                  <p:childTnLst>
                                    <p:set>
                                      <p:cBhvr>
                                        <p:cTn id="121" dur="1" fill="hold">
                                          <p:stCondLst>
                                            <p:cond delay="0"/>
                                          </p:stCondLst>
                                        </p:cTn>
                                        <p:tgtEl>
                                          <p:spTgt spid="61499"/>
                                        </p:tgtEl>
                                        <p:attrNameLst>
                                          <p:attrName>style.visibility</p:attrName>
                                        </p:attrNameLst>
                                      </p:cBhvr>
                                      <p:to>
                                        <p:strVal val="visible"/>
                                      </p:to>
                                    </p:set>
                                    <p:animEffect transition="in" filter="box(out)">
                                      <p:cBhvr>
                                        <p:cTn id="122" dur="500"/>
                                        <p:tgtEl>
                                          <p:spTgt spid="61499"/>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6" presetClass="entr" presetSubtype="42" fill="hold" grpId="0" nodeType="clickEffect">
                                  <p:stCondLst>
                                    <p:cond delay="0"/>
                                  </p:stCondLst>
                                  <p:childTnLst>
                                    <p:set>
                                      <p:cBhvr>
                                        <p:cTn id="126" dur="1" fill="hold">
                                          <p:stCondLst>
                                            <p:cond delay="0"/>
                                          </p:stCondLst>
                                        </p:cTn>
                                        <p:tgtEl>
                                          <p:spTgt spid="61457"/>
                                        </p:tgtEl>
                                        <p:attrNameLst>
                                          <p:attrName>style.visibility</p:attrName>
                                        </p:attrNameLst>
                                      </p:cBhvr>
                                      <p:to>
                                        <p:strVal val="visible"/>
                                      </p:to>
                                    </p:set>
                                    <p:animEffect transition="in" filter="barn(outHorizontal)">
                                      <p:cBhvr>
                                        <p:cTn id="127" dur="500"/>
                                        <p:tgtEl>
                                          <p:spTgt spid="61457"/>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6" presetClass="entr" presetSubtype="42" fill="hold" grpId="0" nodeType="clickEffect">
                                  <p:stCondLst>
                                    <p:cond delay="0"/>
                                  </p:stCondLst>
                                  <p:childTnLst>
                                    <p:set>
                                      <p:cBhvr>
                                        <p:cTn id="131" dur="1" fill="hold">
                                          <p:stCondLst>
                                            <p:cond delay="0"/>
                                          </p:stCondLst>
                                        </p:cTn>
                                        <p:tgtEl>
                                          <p:spTgt spid="61458"/>
                                        </p:tgtEl>
                                        <p:attrNameLst>
                                          <p:attrName>style.visibility</p:attrName>
                                        </p:attrNameLst>
                                      </p:cBhvr>
                                      <p:to>
                                        <p:strVal val="visible"/>
                                      </p:to>
                                    </p:set>
                                    <p:animEffect transition="in" filter="barn(outHorizontal)">
                                      <p:cBhvr>
                                        <p:cTn id="132" dur="500"/>
                                        <p:tgtEl>
                                          <p:spTgt spid="61458"/>
                                        </p:tgtEl>
                                      </p:cBhvr>
                                    </p:animEffect>
                                  </p:childTnLst>
                                </p:cTn>
                              </p:par>
                            </p:childTnLst>
                          </p:cTn>
                        </p:par>
                        <p:par>
                          <p:cTn id="133" fill="hold" nodeType="afterGroup">
                            <p:stCondLst>
                              <p:cond delay="500"/>
                            </p:stCondLst>
                            <p:childTnLst>
                              <p:par>
                                <p:cTn id="134" presetID="16" presetClass="entr" presetSubtype="42" fill="hold" grpId="0" nodeType="afterEffect">
                                  <p:stCondLst>
                                    <p:cond delay="0"/>
                                  </p:stCondLst>
                                  <p:childTnLst>
                                    <p:set>
                                      <p:cBhvr>
                                        <p:cTn id="135" dur="1" fill="hold">
                                          <p:stCondLst>
                                            <p:cond delay="0"/>
                                          </p:stCondLst>
                                        </p:cTn>
                                        <p:tgtEl>
                                          <p:spTgt spid="61456"/>
                                        </p:tgtEl>
                                        <p:attrNameLst>
                                          <p:attrName>style.visibility</p:attrName>
                                        </p:attrNameLst>
                                      </p:cBhvr>
                                      <p:to>
                                        <p:strVal val="visible"/>
                                      </p:to>
                                    </p:set>
                                    <p:animEffect transition="in" filter="barn(outHorizontal)">
                                      <p:cBhvr>
                                        <p:cTn id="136" dur="500"/>
                                        <p:tgtEl>
                                          <p:spTgt spid="61456"/>
                                        </p:tgtEl>
                                      </p:cBhvr>
                                    </p:animEffect>
                                  </p:childTnLst>
                                </p:cTn>
                              </p:par>
                            </p:childTnLst>
                          </p:cTn>
                        </p:par>
                        <p:par>
                          <p:cTn id="137" fill="hold" nodeType="afterGroup">
                            <p:stCondLst>
                              <p:cond delay="1000"/>
                            </p:stCondLst>
                            <p:childTnLst>
                              <p:par>
                                <p:cTn id="138" presetID="16" presetClass="entr" presetSubtype="42" fill="hold" grpId="0" nodeType="afterEffect">
                                  <p:stCondLst>
                                    <p:cond delay="0"/>
                                  </p:stCondLst>
                                  <p:childTnLst>
                                    <p:set>
                                      <p:cBhvr>
                                        <p:cTn id="139" dur="1" fill="hold">
                                          <p:stCondLst>
                                            <p:cond delay="0"/>
                                          </p:stCondLst>
                                        </p:cTn>
                                        <p:tgtEl>
                                          <p:spTgt spid="61455"/>
                                        </p:tgtEl>
                                        <p:attrNameLst>
                                          <p:attrName>style.visibility</p:attrName>
                                        </p:attrNameLst>
                                      </p:cBhvr>
                                      <p:to>
                                        <p:strVal val="visible"/>
                                      </p:to>
                                    </p:set>
                                    <p:animEffect transition="in" filter="barn(outHorizontal)">
                                      <p:cBhvr>
                                        <p:cTn id="140" dur="500"/>
                                        <p:tgtEl>
                                          <p:spTgt spid="61455"/>
                                        </p:tgtEl>
                                      </p:cBhvr>
                                    </p:animEffect>
                                  </p:childTnLst>
                                </p:cTn>
                              </p:par>
                            </p:childTnLst>
                          </p:cTn>
                        </p:par>
                        <p:par>
                          <p:cTn id="141" fill="hold" nodeType="afterGroup">
                            <p:stCondLst>
                              <p:cond delay="1500"/>
                            </p:stCondLst>
                            <p:childTnLst>
                              <p:par>
                                <p:cTn id="142" presetID="16" presetClass="entr" presetSubtype="42" fill="hold" grpId="0" nodeType="afterEffect">
                                  <p:stCondLst>
                                    <p:cond delay="0"/>
                                  </p:stCondLst>
                                  <p:childTnLst>
                                    <p:set>
                                      <p:cBhvr>
                                        <p:cTn id="143" dur="1" fill="hold">
                                          <p:stCondLst>
                                            <p:cond delay="0"/>
                                          </p:stCondLst>
                                        </p:cTn>
                                        <p:tgtEl>
                                          <p:spTgt spid="61454"/>
                                        </p:tgtEl>
                                        <p:attrNameLst>
                                          <p:attrName>style.visibility</p:attrName>
                                        </p:attrNameLst>
                                      </p:cBhvr>
                                      <p:to>
                                        <p:strVal val="visible"/>
                                      </p:to>
                                    </p:set>
                                    <p:animEffect transition="in" filter="barn(outHorizontal)">
                                      <p:cBhvr>
                                        <p:cTn id="144" dur="500"/>
                                        <p:tgtEl>
                                          <p:spTgt spid="61454"/>
                                        </p:tgtEl>
                                      </p:cBhvr>
                                    </p:animEffect>
                                  </p:childTnLst>
                                </p:cTn>
                              </p:par>
                            </p:childTnLst>
                          </p:cTn>
                        </p:par>
                        <p:par>
                          <p:cTn id="145" fill="hold" nodeType="afterGroup">
                            <p:stCondLst>
                              <p:cond delay="2000"/>
                            </p:stCondLst>
                            <p:childTnLst>
                              <p:par>
                                <p:cTn id="146" presetID="16" presetClass="entr" presetSubtype="42" fill="hold" grpId="0" nodeType="afterEffect">
                                  <p:stCondLst>
                                    <p:cond delay="0"/>
                                  </p:stCondLst>
                                  <p:childTnLst>
                                    <p:set>
                                      <p:cBhvr>
                                        <p:cTn id="147" dur="1" fill="hold">
                                          <p:stCondLst>
                                            <p:cond delay="0"/>
                                          </p:stCondLst>
                                        </p:cTn>
                                        <p:tgtEl>
                                          <p:spTgt spid="61443"/>
                                        </p:tgtEl>
                                        <p:attrNameLst>
                                          <p:attrName>style.visibility</p:attrName>
                                        </p:attrNameLst>
                                      </p:cBhvr>
                                      <p:to>
                                        <p:strVal val="visible"/>
                                      </p:to>
                                    </p:set>
                                    <p:animEffect transition="in" filter="barn(outHorizontal)">
                                      <p:cBhvr>
                                        <p:cTn id="148" dur="500"/>
                                        <p:tgtEl>
                                          <p:spTgt spid="61443"/>
                                        </p:tgtEl>
                                      </p:cBhvr>
                                    </p:animEffect>
                                  </p:childTnLst>
                                </p:cTn>
                              </p:par>
                            </p:childTnLst>
                          </p:cTn>
                        </p:par>
                        <p:par>
                          <p:cTn id="149" fill="hold" nodeType="afterGroup">
                            <p:stCondLst>
                              <p:cond delay="2500"/>
                            </p:stCondLst>
                            <p:childTnLst>
                              <p:par>
                                <p:cTn id="150" presetID="4" presetClass="entr" presetSubtype="32" fill="hold" nodeType="afterEffect">
                                  <p:stCondLst>
                                    <p:cond delay="0"/>
                                  </p:stCondLst>
                                  <p:childTnLst>
                                    <p:set>
                                      <p:cBhvr>
                                        <p:cTn id="151" dur="1" fill="hold">
                                          <p:stCondLst>
                                            <p:cond delay="0"/>
                                          </p:stCondLst>
                                        </p:cTn>
                                        <p:tgtEl>
                                          <p:spTgt spid="61498"/>
                                        </p:tgtEl>
                                        <p:attrNameLst>
                                          <p:attrName>style.visibility</p:attrName>
                                        </p:attrNameLst>
                                      </p:cBhvr>
                                      <p:to>
                                        <p:strVal val="visible"/>
                                      </p:to>
                                    </p:set>
                                    <p:animEffect transition="in" filter="box(out)">
                                      <p:cBhvr>
                                        <p:cTn id="152" dur="500"/>
                                        <p:tgtEl>
                                          <p:spTgt spid="61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nimBg="1" autoUpdateAnimBg="0"/>
      <p:bldP spid="61444" grpId="0" animBg="1" autoUpdateAnimBg="0"/>
      <p:bldP spid="61445" grpId="0" animBg="1" autoUpdateAnimBg="0"/>
      <p:bldP spid="61446" grpId="0" animBg="1" autoUpdateAnimBg="0"/>
      <p:bldP spid="61447" grpId="0" animBg="1" autoUpdateAnimBg="0"/>
      <p:bldP spid="61449" grpId="0" animBg="1" autoUpdateAnimBg="0"/>
      <p:bldP spid="61450" grpId="0" animBg="1" autoUpdateAnimBg="0"/>
      <p:bldP spid="61451" grpId="0" animBg="1" autoUpdateAnimBg="0"/>
      <p:bldP spid="61452" grpId="0" animBg="1" autoUpdateAnimBg="0"/>
      <p:bldP spid="61453" grpId="0" animBg="1" autoUpdateAnimBg="0"/>
      <p:bldP spid="61454" grpId="0" animBg="1" autoUpdateAnimBg="0"/>
      <p:bldP spid="61455" grpId="0" animBg="1" autoUpdateAnimBg="0"/>
      <p:bldP spid="61456" grpId="0" animBg="1" autoUpdateAnimBg="0"/>
      <p:bldP spid="61457" grpId="0" animBg="1" autoUpdateAnimBg="0"/>
      <p:bldP spid="61458" grpId="0" animBg="1" autoUpdateAnimBg="0"/>
      <p:bldP spid="61459" grpId="0" animBg="1" autoUpdateAnimBg="0"/>
      <p:bldP spid="61460" grpId="0" animBg="1" autoUpdateAnimBg="0"/>
      <p:bldP spid="61461" grpId="0" animBg="1" autoUpdateAnimBg="0"/>
      <p:bldP spid="61462" grpId="0" animBg="1" autoUpdateAnimBg="0"/>
      <p:bldP spid="61463" grpId="0" animBg="1" autoUpdateAnimBg="0"/>
      <p:bldP spid="61464" grpId="0" animBg="1" autoUpdateAnimBg="0"/>
      <p:bldP spid="61465" grpId="0" animBg="1" autoUpdateAnimBg="0"/>
      <p:bldP spid="61466" grpId="0" animBg="1" autoUpdateAnimBg="0"/>
      <p:bldP spid="61467" grpId="0" animBg="1" autoUpdateAnimBg="0"/>
      <p:bldP spid="61468" grpId="0" animBg="1" autoUpdateAnimBg="0"/>
      <p:bldP spid="61473" grpId="0" animBg="1" autoUpdateAnimBg="0"/>
      <p:bldP spid="61474" grpId="0" animBg="1" autoUpdateAnimBg="0"/>
      <p:bldP spid="61475" grpId="0" animBg="1" autoUpdateAnimBg="0"/>
      <p:bldP spid="61476" grpId="0" animBg="1" autoUpdateAnimBg="0"/>
      <p:bldP spid="61477"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zh-CN" b="1"/>
              <a:t>可以为</a:t>
            </a:r>
            <a:r>
              <a:rPr lang="en-US" altLang="zh-CN" b="1"/>
              <a:t>P1</a:t>
            </a:r>
            <a:r>
              <a:rPr lang="zh-CN" altLang="zh-CN" b="1"/>
              <a:t>分配资源</a:t>
            </a:r>
            <a:endParaRPr lang="zh-CN" altLang="en-US" b="1"/>
          </a:p>
        </p:txBody>
      </p:sp>
      <p:sp>
        <p:nvSpPr>
          <p:cNvPr id="62467" name="Rectangle 3"/>
          <p:cNvSpPr>
            <a:spLocks noGrp="1" noChangeArrowheads="1"/>
          </p:cNvSpPr>
          <p:nvPr>
            <p:ph type="body" idx="1"/>
          </p:nvPr>
        </p:nvSpPr>
        <p:spPr>
          <a:xfrm>
            <a:off x="468313" y="1341438"/>
            <a:ext cx="7872412" cy="1157287"/>
          </a:xfrm>
        </p:spPr>
        <p:txBody>
          <a:bodyPr/>
          <a:lstStyle/>
          <a:p>
            <a:r>
              <a:rPr lang="zh-CN" altLang="zh-CN"/>
              <a:t>从上述分析得知，可以找到安全序列&lt;</a:t>
            </a:r>
            <a:r>
              <a:rPr lang="en-US" altLang="zh-CN"/>
              <a:t>P1</a:t>
            </a:r>
            <a:r>
              <a:rPr lang="zh-CN" altLang="en-US"/>
              <a:t>、</a:t>
            </a:r>
            <a:r>
              <a:rPr lang="en-US" altLang="zh-CN"/>
              <a:t>P3</a:t>
            </a:r>
            <a:r>
              <a:rPr lang="zh-CN" altLang="en-US"/>
              <a:t>、</a:t>
            </a:r>
            <a:r>
              <a:rPr lang="en-US" altLang="zh-CN"/>
              <a:t>P4</a:t>
            </a:r>
            <a:r>
              <a:rPr lang="zh-CN" altLang="en-US"/>
              <a:t>、</a:t>
            </a:r>
            <a:r>
              <a:rPr lang="en-US" altLang="zh-CN"/>
              <a:t>P0</a:t>
            </a:r>
            <a:r>
              <a:rPr lang="zh-CN" altLang="en-US"/>
              <a:t>、</a:t>
            </a:r>
            <a:r>
              <a:rPr lang="en-US" altLang="zh-CN"/>
              <a:t>P2&gt;</a:t>
            </a:r>
            <a:r>
              <a:rPr lang="zh-CN" altLang="en-US"/>
              <a:t>，</a:t>
            </a:r>
            <a:r>
              <a:rPr lang="zh-CN" altLang="zh-CN"/>
              <a:t>系统安全，可以分配。</a:t>
            </a:r>
          </a:p>
        </p:txBody>
      </p:sp>
      <p:graphicFrame>
        <p:nvGraphicFramePr>
          <p:cNvPr id="62468" name="Group 4"/>
          <p:cNvGraphicFramePr>
            <a:graphicFrameLocks noGrp="1"/>
          </p:cNvGraphicFramePr>
          <p:nvPr/>
        </p:nvGraphicFramePr>
        <p:xfrm>
          <a:off x="304800" y="2976563"/>
          <a:ext cx="8650288" cy="2967037"/>
        </p:xfrm>
        <a:graphic>
          <a:graphicData uri="http://schemas.openxmlformats.org/drawingml/2006/table">
            <a:tbl>
              <a:tblPr/>
              <a:tblGrid>
                <a:gridCol w="1762125">
                  <a:extLst>
                    <a:ext uri="{9D8B030D-6E8A-4147-A177-3AD203B41FA5}">
                      <a16:colId xmlns:a16="http://schemas.microsoft.com/office/drawing/2014/main" val="1797154332"/>
                    </a:ext>
                  </a:extLst>
                </a:gridCol>
                <a:gridCol w="1682750">
                  <a:extLst>
                    <a:ext uri="{9D8B030D-6E8A-4147-A177-3AD203B41FA5}">
                      <a16:colId xmlns:a16="http://schemas.microsoft.com/office/drawing/2014/main" val="4206438190"/>
                    </a:ext>
                  </a:extLst>
                </a:gridCol>
                <a:gridCol w="1838325">
                  <a:extLst>
                    <a:ext uri="{9D8B030D-6E8A-4147-A177-3AD203B41FA5}">
                      <a16:colId xmlns:a16="http://schemas.microsoft.com/office/drawing/2014/main" val="3941771630"/>
                    </a:ext>
                  </a:extLst>
                </a:gridCol>
                <a:gridCol w="1758950">
                  <a:extLst>
                    <a:ext uri="{9D8B030D-6E8A-4147-A177-3AD203B41FA5}">
                      <a16:colId xmlns:a16="http://schemas.microsoft.com/office/drawing/2014/main" val="3340218877"/>
                    </a:ext>
                  </a:extLst>
                </a:gridCol>
                <a:gridCol w="1608138">
                  <a:extLst>
                    <a:ext uri="{9D8B030D-6E8A-4147-A177-3AD203B41FA5}">
                      <a16:colId xmlns:a16="http://schemas.microsoft.com/office/drawing/2014/main" val="435900098"/>
                    </a:ext>
                  </a:extLst>
                </a:gridCol>
              </a:tblGrid>
              <a:tr h="395288">
                <a:tc rowSpan="2">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资源情况</a:t>
                      </a:r>
                    </a:p>
                    <a:p>
                      <a:pPr marL="0" marR="0" lvl="0" indent="109538" algn="l" defTabSz="914400" rtl="0" eaLnBrk="1" fontAlgn="base" latinLnBrk="0" hangingPunct="1">
                        <a:lnSpc>
                          <a:spcPct val="100000"/>
                        </a:lnSpc>
                        <a:spcBef>
                          <a:spcPct val="4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进程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Allocation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Need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Available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12262280"/>
                  </a:ext>
                </a:extLst>
              </a:tr>
              <a:tr h="427038">
                <a:tc vMerge="1">
                  <a:txBody>
                    <a:bodyPr/>
                    <a:lstStyle/>
                    <a:p>
                      <a:endParaRPr lang="zh-CN" altLang="en-US"/>
                    </a:p>
                  </a:txBody>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9428491"/>
                  </a:ext>
                </a:extLst>
              </a:tr>
              <a:tr h="419100">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8    5    3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7    4    3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2    3   0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666090142"/>
                  </a:ext>
                </a:extLst>
              </a:tr>
              <a:tr h="44291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3    2    3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3    0    3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0    2    0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4162417170"/>
                  </a:ext>
                </a:extLst>
              </a:tr>
              <a:tr h="44291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9    0    3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3    0    3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6    0    0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749842747"/>
                  </a:ext>
                </a:extLst>
              </a:tr>
              <a:tr h="444500">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2    2    2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2    1    1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150371329"/>
                  </a:ext>
                </a:extLst>
              </a:tr>
              <a:tr h="3952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5    3    3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4    3    1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86021372"/>
                  </a:ext>
                </a:extLst>
              </a:tr>
            </a:tbl>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b="1"/>
              <a:t>P4</a:t>
            </a:r>
            <a:r>
              <a:rPr lang="zh-CN" altLang="zh-CN" b="1"/>
              <a:t>请求资源</a:t>
            </a:r>
          </a:p>
        </p:txBody>
      </p:sp>
      <p:sp>
        <p:nvSpPr>
          <p:cNvPr id="63491" name="Rectangle 3"/>
          <p:cNvSpPr>
            <a:spLocks noGrp="1" noChangeArrowheads="1"/>
          </p:cNvSpPr>
          <p:nvPr>
            <p:ph type="body" idx="1"/>
          </p:nvPr>
        </p:nvSpPr>
        <p:spPr>
          <a:xfrm>
            <a:off x="304800" y="1447800"/>
            <a:ext cx="8650288" cy="3276600"/>
          </a:xfrm>
        </p:spPr>
        <p:txBody>
          <a:bodyPr/>
          <a:lstStyle/>
          <a:p>
            <a:r>
              <a:rPr lang="en-US" altLang="zh-CN"/>
              <a:t>P4</a:t>
            </a:r>
            <a:r>
              <a:rPr lang="zh-CN" altLang="zh-CN"/>
              <a:t>发出请求向量</a:t>
            </a:r>
            <a:r>
              <a:rPr lang="en-US" altLang="zh-CN"/>
              <a:t>Request</a:t>
            </a:r>
            <a:r>
              <a:rPr lang="en-US" altLang="zh-CN" baseline="-30000"/>
              <a:t>4</a:t>
            </a:r>
            <a:r>
              <a:rPr lang="en-US" altLang="zh-CN"/>
              <a:t>(3</a:t>
            </a:r>
            <a:r>
              <a:rPr lang="zh-CN" altLang="en-US"/>
              <a:t>，</a:t>
            </a:r>
            <a:r>
              <a:rPr lang="en-US" altLang="zh-CN"/>
              <a:t>3</a:t>
            </a:r>
            <a:r>
              <a:rPr lang="zh-CN" altLang="en-US"/>
              <a:t>，</a:t>
            </a:r>
            <a:r>
              <a:rPr lang="en-US" altLang="zh-CN"/>
              <a:t>0)</a:t>
            </a:r>
            <a:r>
              <a:rPr lang="zh-CN" altLang="en-US"/>
              <a:t>，</a:t>
            </a:r>
            <a:r>
              <a:rPr lang="zh-CN" altLang="zh-CN"/>
              <a:t>系统按银行家算法进行检查：</a:t>
            </a:r>
          </a:p>
          <a:p>
            <a:pPr lvl="1"/>
            <a:r>
              <a:rPr lang="zh-CN" altLang="zh-CN"/>
              <a:t>（</a:t>
            </a:r>
            <a:r>
              <a:rPr lang="en-US" altLang="zh-CN"/>
              <a:t>1</a:t>
            </a:r>
            <a:r>
              <a:rPr lang="zh-CN" altLang="zh-CN"/>
              <a:t>）</a:t>
            </a:r>
            <a:r>
              <a:rPr lang="en-US" altLang="zh-CN"/>
              <a:t>Request</a:t>
            </a:r>
            <a:r>
              <a:rPr lang="en-US" altLang="zh-CN" baseline="-30000"/>
              <a:t>4</a:t>
            </a:r>
            <a:r>
              <a:rPr lang="en-US" altLang="zh-CN"/>
              <a:t>(3</a:t>
            </a:r>
            <a:r>
              <a:rPr lang="zh-CN" altLang="en-US"/>
              <a:t>，</a:t>
            </a:r>
            <a:r>
              <a:rPr lang="en-US" altLang="zh-CN"/>
              <a:t>3</a:t>
            </a:r>
            <a:r>
              <a:rPr lang="zh-CN" altLang="en-US"/>
              <a:t>，</a:t>
            </a:r>
            <a:r>
              <a:rPr lang="en-US" altLang="zh-CN"/>
              <a:t>0) ≤ Need</a:t>
            </a:r>
            <a:r>
              <a:rPr lang="en-US" altLang="zh-CN" baseline="-30000"/>
              <a:t>4</a:t>
            </a:r>
            <a:r>
              <a:rPr lang="en-US" altLang="zh-CN"/>
              <a:t>(4</a:t>
            </a:r>
            <a:r>
              <a:rPr lang="zh-CN" altLang="en-US"/>
              <a:t>，</a:t>
            </a:r>
            <a:r>
              <a:rPr lang="en-US" altLang="zh-CN"/>
              <a:t>3</a:t>
            </a:r>
            <a:r>
              <a:rPr lang="zh-CN" altLang="en-US"/>
              <a:t>，</a:t>
            </a:r>
            <a:r>
              <a:rPr lang="en-US" altLang="zh-CN"/>
              <a:t>1)</a:t>
            </a:r>
          </a:p>
          <a:p>
            <a:pPr lvl="1"/>
            <a:r>
              <a:rPr lang="zh-CN" altLang="zh-CN"/>
              <a:t>（</a:t>
            </a:r>
            <a:r>
              <a:rPr lang="en-US" altLang="zh-CN"/>
              <a:t>2</a:t>
            </a:r>
            <a:r>
              <a:rPr lang="zh-CN" altLang="en-US"/>
              <a:t>）</a:t>
            </a:r>
            <a:r>
              <a:rPr lang="en-US" altLang="zh-CN"/>
              <a:t>Request</a:t>
            </a:r>
            <a:r>
              <a:rPr lang="en-US" altLang="zh-CN" baseline="-30000"/>
              <a:t>4</a:t>
            </a:r>
            <a:r>
              <a:rPr lang="en-US" altLang="zh-CN"/>
              <a:t>(3</a:t>
            </a:r>
            <a:r>
              <a:rPr lang="zh-CN" altLang="en-US"/>
              <a:t>，</a:t>
            </a:r>
            <a:r>
              <a:rPr lang="en-US" altLang="zh-CN"/>
              <a:t>3</a:t>
            </a:r>
            <a:r>
              <a:rPr lang="zh-CN" altLang="en-US"/>
              <a:t>，</a:t>
            </a:r>
            <a:r>
              <a:rPr lang="en-US" altLang="zh-CN"/>
              <a:t>0) </a:t>
            </a:r>
            <a:r>
              <a:rPr lang="zh-CN" altLang="en-US"/>
              <a:t>＞ </a:t>
            </a:r>
            <a:r>
              <a:rPr lang="en-US" altLang="zh-CN"/>
              <a:t>Available(2</a:t>
            </a:r>
            <a:r>
              <a:rPr lang="zh-CN" altLang="en-US"/>
              <a:t>，</a:t>
            </a:r>
            <a:r>
              <a:rPr lang="en-US" altLang="zh-CN"/>
              <a:t>3</a:t>
            </a:r>
            <a:r>
              <a:rPr lang="zh-CN" altLang="en-US"/>
              <a:t>，</a:t>
            </a:r>
            <a:r>
              <a:rPr lang="en-US" altLang="zh-CN"/>
              <a:t>0)</a:t>
            </a:r>
            <a:r>
              <a:rPr lang="zh-CN" altLang="en-US"/>
              <a:t>，</a:t>
            </a:r>
            <a:r>
              <a:rPr lang="zh-CN" altLang="zh-CN"/>
              <a:t>让</a:t>
            </a:r>
            <a:r>
              <a:rPr lang="en-US" altLang="zh-CN"/>
              <a:t>P4</a:t>
            </a:r>
            <a:r>
              <a:rPr lang="zh-CN" altLang="zh-CN"/>
              <a:t>等待。</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Effect transition="in" filter="wipe(down)">
                                      <p:cBhvr>
                                        <p:cTn id="7" dur="500"/>
                                        <p:tgtEl>
                                          <p:spTgt spid="634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3491">
                                            <p:txEl>
                                              <p:pRg st="2" end="2"/>
                                            </p:txEl>
                                          </p:spTgt>
                                        </p:tgtEl>
                                        <p:attrNameLst>
                                          <p:attrName>style.visibility</p:attrName>
                                        </p:attrNameLst>
                                      </p:cBhvr>
                                      <p:to>
                                        <p:strVal val="visible"/>
                                      </p:to>
                                    </p:set>
                                    <p:animEffect transition="in" filter="wipe(down)">
                                      <p:cBhvr>
                                        <p:cTn id="12" dur="500"/>
                                        <p:tgtEl>
                                          <p:spTgt spid="63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uiExpand="1" build="p"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b="1"/>
              <a:t>P0</a:t>
            </a:r>
            <a:r>
              <a:rPr lang="zh-CN" altLang="zh-CN" b="1"/>
              <a:t>请求资源</a:t>
            </a:r>
          </a:p>
        </p:txBody>
      </p:sp>
      <p:sp>
        <p:nvSpPr>
          <p:cNvPr id="64515" name="Rectangle 3"/>
          <p:cNvSpPr>
            <a:spLocks noGrp="1" noChangeArrowheads="1"/>
          </p:cNvSpPr>
          <p:nvPr>
            <p:ph type="body" idx="1"/>
          </p:nvPr>
        </p:nvSpPr>
        <p:spPr>
          <a:xfrm>
            <a:off x="304800" y="1447800"/>
            <a:ext cx="8650288" cy="4114800"/>
          </a:xfrm>
        </p:spPr>
        <p:txBody>
          <a:bodyPr/>
          <a:lstStyle/>
          <a:p>
            <a:r>
              <a:rPr lang="en-US" altLang="zh-CN"/>
              <a:t>P0</a:t>
            </a:r>
            <a:r>
              <a:rPr lang="zh-CN" altLang="zh-CN"/>
              <a:t>发出请求向量</a:t>
            </a:r>
            <a:r>
              <a:rPr lang="en-US" altLang="zh-CN"/>
              <a:t>Request</a:t>
            </a:r>
            <a:r>
              <a:rPr lang="en-US" altLang="zh-CN" baseline="-30000"/>
              <a:t>0</a:t>
            </a:r>
            <a:r>
              <a:rPr lang="en-US" altLang="zh-CN"/>
              <a:t> (0</a:t>
            </a:r>
            <a:r>
              <a:rPr lang="zh-CN" altLang="en-US"/>
              <a:t>，</a:t>
            </a:r>
            <a:r>
              <a:rPr lang="en-US" altLang="zh-CN"/>
              <a:t>2</a:t>
            </a:r>
            <a:r>
              <a:rPr lang="zh-CN" altLang="en-US"/>
              <a:t>，</a:t>
            </a:r>
            <a:r>
              <a:rPr lang="en-US" altLang="zh-CN"/>
              <a:t>0)</a:t>
            </a:r>
            <a:r>
              <a:rPr lang="zh-CN" altLang="en-US"/>
              <a:t>，</a:t>
            </a:r>
            <a:r>
              <a:rPr lang="zh-CN" altLang="zh-CN"/>
              <a:t>系统按银行家算法进行检查：</a:t>
            </a:r>
          </a:p>
          <a:p>
            <a:pPr lvl="1"/>
            <a:r>
              <a:rPr lang="zh-CN" altLang="zh-CN"/>
              <a:t>（1）</a:t>
            </a:r>
            <a:r>
              <a:rPr lang="en-US" altLang="zh-CN"/>
              <a:t>Request</a:t>
            </a:r>
            <a:r>
              <a:rPr lang="en-US" altLang="zh-CN" baseline="-30000"/>
              <a:t>0</a:t>
            </a:r>
            <a:r>
              <a:rPr lang="en-US" altLang="zh-CN"/>
              <a:t>(0</a:t>
            </a:r>
            <a:r>
              <a:rPr lang="zh-CN" altLang="en-US"/>
              <a:t>，</a:t>
            </a:r>
            <a:r>
              <a:rPr lang="en-US" altLang="zh-CN"/>
              <a:t>2</a:t>
            </a:r>
            <a:r>
              <a:rPr lang="zh-CN" altLang="en-US"/>
              <a:t>，</a:t>
            </a:r>
            <a:r>
              <a:rPr lang="en-US" altLang="zh-CN"/>
              <a:t>0) ≤ Need</a:t>
            </a:r>
            <a:r>
              <a:rPr lang="en-US" altLang="zh-CN" baseline="-30000"/>
              <a:t>0</a:t>
            </a:r>
            <a:r>
              <a:rPr lang="en-US" altLang="zh-CN"/>
              <a:t>(7</a:t>
            </a:r>
            <a:r>
              <a:rPr lang="zh-CN" altLang="en-US"/>
              <a:t>，</a:t>
            </a:r>
            <a:r>
              <a:rPr lang="en-US" altLang="zh-CN"/>
              <a:t>4</a:t>
            </a:r>
            <a:r>
              <a:rPr lang="zh-CN" altLang="en-US"/>
              <a:t>，</a:t>
            </a:r>
            <a:r>
              <a:rPr lang="en-US" altLang="zh-CN"/>
              <a:t>3)</a:t>
            </a:r>
          </a:p>
          <a:p>
            <a:pPr lvl="1"/>
            <a:r>
              <a:rPr lang="zh-CN" altLang="zh-CN"/>
              <a:t>（</a:t>
            </a:r>
            <a:r>
              <a:rPr lang="en-US" altLang="zh-CN"/>
              <a:t>2</a:t>
            </a:r>
            <a:r>
              <a:rPr lang="zh-CN" altLang="en-US"/>
              <a:t>）</a:t>
            </a:r>
            <a:r>
              <a:rPr lang="en-US" altLang="zh-CN"/>
              <a:t>Request</a:t>
            </a:r>
            <a:r>
              <a:rPr lang="en-US" altLang="zh-CN" baseline="-30000"/>
              <a:t>0</a:t>
            </a:r>
            <a:r>
              <a:rPr lang="en-US" altLang="zh-CN"/>
              <a:t>(0</a:t>
            </a:r>
            <a:r>
              <a:rPr lang="zh-CN" altLang="en-US"/>
              <a:t>，</a:t>
            </a:r>
            <a:r>
              <a:rPr lang="en-US" altLang="zh-CN"/>
              <a:t>2</a:t>
            </a:r>
            <a:r>
              <a:rPr lang="zh-CN" altLang="en-US"/>
              <a:t>，</a:t>
            </a:r>
            <a:r>
              <a:rPr lang="en-US" altLang="zh-CN"/>
              <a:t>0) ≤ Available(2</a:t>
            </a:r>
            <a:r>
              <a:rPr lang="zh-CN" altLang="en-US"/>
              <a:t>，</a:t>
            </a:r>
            <a:r>
              <a:rPr lang="en-US" altLang="zh-CN"/>
              <a:t>3</a:t>
            </a:r>
            <a:r>
              <a:rPr lang="zh-CN" altLang="en-US"/>
              <a:t>，</a:t>
            </a:r>
            <a:r>
              <a:rPr lang="en-US" altLang="zh-CN"/>
              <a:t>0)</a:t>
            </a:r>
          </a:p>
          <a:p>
            <a:pPr lvl="1"/>
            <a:r>
              <a:rPr lang="zh-CN" altLang="zh-CN"/>
              <a:t>（</a:t>
            </a:r>
            <a:r>
              <a:rPr lang="en-US" altLang="zh-CN"/>
              <a:t>3</a:t>
            </a:r>
            <a:r>
              <a:rPr lang="zh-CN" altLang="en-US"/>
              <a:t>）</a:t>
            </a:r>
            <a:r>
              <a:rPr lang="zh-CN" altLang="zh-CN"/>
              <a:t>系统先假定可为</a:t>
            </a:r>
            <a:r>
              <a:rPr lang="en-US" altLang="zh-CN"/>
              <a:t>P0</a:t>
            </a:r>
            <a:r>
              <a:rPr lang="zh-CN" altLang="zh-CN"/>
              <a:t>分配资源，并修改有关数据，如下所示。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Effect transition="in" filter="wipe(down)">
                                      <p:cBhvr>
                                        <p:cTn id="7" dur="500"/>
                                        <p:tgtEl>
                                          <p:spTgt spid="645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4515">
                                            <p:txEl>
                                              <p:pRg st="2" end="2"/>
                                            </p:txEl>
                                          </p:spTgt>
                                        </p:tgtEl>
                                        <p:attrNameLst>
                                          <p:attrName>style.visibility</p:attrName>
                                        </p:attrNameLst>
                                      </p:cBhvr>
                                      <p:to>
                                        <p:strVal val="visible"/>
                                      </p:to>
                                    </p:set>
                                    <p:animEffect transition="in" filter="wipe(down)">
                                      <p:cBhvr>
                                        <p:cTn id="12" dur="500"/>
                                        <p:tgtEl>
                                          <p:spTgt spid="645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4515">
                                            <p:txEl>
                                              <p:pRg st="3" end="3"/>
                                            </p:txEl>
                                          </p:spTgt>
                                        </p:tgtEl>
                                        <p:attrNameLst>
                                          <p:attrName>style.visibility</p:attrName>
                                        </p:attrNameLst>
                                      </p:cBhvr>
                                      <p:to>
                                        <p:strVal val="visible"/>
                                      </p:to>
                                    </p:set>
                                    <p:animEffect transition="in" filter="wipe(down)">
                                      <p:cBhvr>
                                        <p:cTn id="17" dur="500"/>
                                        <p:tgtEl>
                                          <p:spTgt spid="64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uiExpand="1"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b="1">
                <a:solidFill>
                  <a:schemeClr val="tx1"/>
                </a:solidFill>
              </a:rPr>
              <a:t>资源</a:t>
            </a:r>
          </a:p>
        </p:txBody>
      </p:sp>
      <p:sp>
        <p:nvSpPr>
          <p:cNvPr id="16387" name="Rectangle 3"/>
          <p:cNvSpPr>
            <a:spLocks noGrp="1" noChangeArrowheads="1"/>
          </p:cNvSpPr>
          <p:nvPr>
            <p:ph type="body" idx="1"/>
          </p:nvPr>
        </p:nvSpPr>
        <p:spPr/>
        <p:txBody>
          <a:bodyPr/>
          <a:lstStyle/>
          <a:p>
            <a:r>
              <a:rPr lang="zh-CN" altLang="zh-CN" b="1"/>
              <a:t>可剥夺和非剥夺资源</a:t>
            </a:r>
          </a:p>
          <a:p>
            <a:pPr lvl="1"/>
            <a:r>
              <a:rPr lang="zh-CN" altLang="zh-CN" b="1">
                <a:solidFill>
                  <a:srgbClr val="9900CC"/>
                </a:solidFill>
              </a:rPr>
              <a:t>可剥夺资源</a:t>
            </a:r>
            <a:r>
              <a:rPr lang="zh-CN" altLang="zh-CN"/>
              <a:t>是指某进程获得这类资源后，该资源可以被其他进程或系统剥夺。如</a:t>
            </a:r>
            <a:r>
              <a:rPr lang="en-US" altLang="zh-CN"/>
              <a:t>CPU</a:t>
            </a:r>
            <a:r>
              <a:rPr lang="zh-CN" altLang="en-US"/>
              <a:t>，</a:t>
            </a:r>
            <a:r>
              <a:rPr lang="zh-CN" altLang="zh-CN"/>
              <a:t>存储器。</a:t>
            </a:r>
          </a:p>
          <a:p>
            <a:pPr lvl="1"/>
            <a:r>
              <a:rPr lang="zh-CN" altLang="zh-CN" b="1">
                <a:solidFill>
                  <a:srgbClr val="9900CC"/>
                </a:solidFill>
              </a:rPr>
              <a:t>非剥夺资源</a:t>
            </a:r>
            <a:r>
              <a:rPr lang="zh-CN" altLang="zh-CN"/>
              <a:t>又称不可剥夺资源，是指系统将这类资源分配给进程后，再不能强行收回，只能在进程使用完后主动释放。如打印机、读卡机。</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zh-CN"/>
              <a:t>为</a:t>
            </a:r>
            <a:r>
              <a:rPr lang="en-US" altLang="zh-CN"/>
              <a:t>P0</a:t>
            </a:r>
            <a:r>
              <a:rPr lang="zh-CN" altLang="zh-CN"/>
              <a:t>试分配资源后</a:t>
            </a:r>
          </a:p>
        </p:txBody>
      </p:sp>
      <p:sp>
        <p:nvSpPr>
          <p:cNvPr id="65539" name="Rectangle 3"/>
          <p:cNvSpPr>
            <a:spLocks noGrp="1" noChangeArrowheads="1"/>
          </p:cNvSpPr>
          <p:nvPr>
            <p:ph type="body" idx="1"/>
          </p:nvPr>
        </p:nvSpPr>
        <p:spPr>
          <a:xfrm>
            <a:off x="0" y="4868863"/>
            <a:ext cx="8763000" cy="1728787"/>
          </a:xfrm>
          <a:solidFill>
            <a:schemeClr val="bg1"/>
          </a:solidFill>
        </p:spPr>
        <p:txBody>
          <a:bodyPr/>
          <a:lstStyle/>
          <a:p>
            <a:pPr lvl="1">
              <a:lnSpc>
                <a:spcPct val="95000"/>
              </a:lnSpc>
            </a:pPr>
            <a:r>
              <a:rPr lang="zh-CN" altLang="zh-CN"/>
              <a:t>（4）再利用安全性算法检查此时系统是否安全。</a:t>
            </a:r>
            <a:r>
              <a:rPr lang="zh-CN" altLang="en-US"/>
              <a:t>发现</a:t>
            </a:r>
            <a:r>
              <a:rPr lang="zh-CN" altLang="zh-CN"/>
              <a:t>可用资源</a:t>
            </a:r>
            <a:r>
              <a:rPr lang="en-US" altLang="zh-CN"/>
              <a:t>Available</a:t>
            </a:r>
            <a:r>
              <a:rPr lang="zh-CN" altLang="en-US"/>
              <a:t>（</a:t>
            </a:r>
            <a:r>
              <a:rPr lang="en-US" altLang="zh-CN"/>
              <a:t>2</a:t>
            </a:r>
            <a:r>
              <a:rPr lang="zh-CN" altLang="en-US"/>
              <a:t>，</a:t>
            </a:r>
            <a:r>
              <a:rPr lang="en-US" altLang="zh-CN"/>
              <a:t>1</a:t>
            </a:r>
            <a:r>
              <a:rPr lang="zh-CN" altLang="en-US"/>
              <a:t>，</a:t>
            </a:r>
            <a:r>
              <a:rPr lang="en-US" altLang="zh-CN"/>
              <a:t>0 </a:t>
            </a:r>
            <a:r>
              <a:rPr lang="zh-CN" altLang="en-US"/>
              <a:t>）</a:t>
            </a:r>
            <a:r>
              <a:rPr lang="zh-CN" altLang="zh-CN"/>
              <a:t>已不能满足任何进程的需要，故系统进入不安全状态，此时系统不分配资源。</a:t>
            </a:r>
          </a:p>
        </p:txBody>
      </p:sp>
      <p:graphicFrame>
        <p:nvGraphicFramePr>
          <p:cNvPr id="65590" name="Group 54"/>
          <p:cNvGraphicFramePr>
            <a:graphicFrameLocks noGrp="1"/>
          </p:cNvGraphicFramePr>
          <p:nvPr/>
        </p:nvGraphicFramePr>
        <p:xfrm>
          <a:off x="395288" y="1628775"/>
          <a:ext cx="8424862" cy="3024188"/>
        </p:xfrm>
        <a:graphic>
          <a:graphicData uri="http://schemas.openxmlformats.org/drawingml/2006/table">
            <a:tbl>
              <a:tblPr/>
              <a:tblGrid>
                <a:gridCol w="1714500">
                  <a:extLst>
                    <a:ext uri="{9D8B030D-6E8A-4147-A177-3AD203B41FA5}">
                      <a16:colId xmlns:a16="http://schemas.microsoft.com/office/drawing/2014/main" val="1953429344"/>
                    </a:ext>
                  </a:extLst>
                </a:gridCol>
                <a:gridCol w="1716087">
                  <a:extLst>
                    <a:ext uri="{9D8B030D-6E8A-4147-A177-3AD203B41FA5}">
                      <a16:colId xmlns:a16="http://schemas.microsoft.com/office/drawing/2014/main" val="2308145685"/>
                    </a:ext>
                  </a:extLst>
                </a:gridCol>
                <a:gridCol w="1714500">
                  <a:extLst>
                    <a:ext uri="{9D8B030D-6E8A-4147-A177-3AD203B41FA5}">
                      <a16:colId xmlns:a16="http://schemas.microsoft.com/office/drawing/2014/main" val="321171600"/>
                    </a:ext>
                  </a:extLst>
                </a:gridCol>
                <a:gridCol w="1714500">
                  <a:extLst>
                    <a:ext uri="{9D8B030D-6E8A-4147-A177-3AD203B41FA5}">
                      <a16:colId xmlns:a16="http://schemas.microsoft.com/office/drawing/2014/main" val="1154257968"/>
                    </a:ext>
                  </a:extLst>
                </a:gridCol>
                <a:gridCol w="1565275">
                  <a:extLst>
                    <a:ext uri="{9D8B030D-6E8A-4147-A177-3AD203B41FA5}">
                      <a16:colId xmlns:a16="http://schemas.microsoft.com/office/drawing/2014/main" val="1860988642"/>
                    </a:ext>
                  </a:extLst>
                </a:gridCol>
              </a:tblGrid>
              <a:tr h="395288">
                <a:tc rowSpan="2">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资源情况</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进程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Allocation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Need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Available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298607"/>
                  </a:ext>
                </a:extLst>
              </a:tr>
              <a:tr h="398463">
                <a:tc vMerge="1">
                  <a:txBody>
                    <a:bodyPr/>
                    <a:lstStyle/>
                    <a:p>
                      <a:endParaRPr lang="zh-CN" altLang="en-US"/>
                    </a:p>
                  </a:txBody>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5602819"/>
                  </a:ext>
                </a:extLst>
              </a:tr>
              <a:tr h="43021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7    5    3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7    4    3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3    3    2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702318854"/>
                  </a:ext>
                </a:extLst>
              </a:tr>
              <a:tr h="450850">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3    2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2    0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1    2    2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2238866067"/>
                  </a:ext>
                </a:extLst>
              </a:tr>
              <a:tr h="488950">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9    0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3    0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6    0    0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029838713"/>
                  </a:ext>
                </a:extLst>
              </a:tr>
              <a:tr h="45243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2    2    2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2    1    1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690719354"/>
                  </a:ext>
                </a:extLst>
              </a:tr>
              <a:tr h="407988">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4    3    3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4    3    1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6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3093243"/>
                  </a:ext>
                </a:extLst>
              </a:tr>
            </a:tbl>
          </a:graphicData>
        </a:graphic>
      </p:graphicFrame>
      <p:sp>
        <p:nvSpPr>
          <p:cNvPr id="65586" name="Rectangle 50"/>
          <p:cNvSpPr>
            <a:spLocks noChangeArrowheads="1"/>
          </p:cNvSpPr>
          <p:nvPr/>
        </p:nvSpPr>
        <p:spPr bwMode="auto">
          <a:xfrm>
            <a:off x="7308850" y="2478088"/>
            <a:ext cx="1339850" cy="3460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65125" indent="-255588">
              <a:spcBef>
                <a:spcPct val="20000"/>
              </a:spcBef>
              <a:buClr>
                <a:schemeClr val="accent1"/>
              </a:buClr>
              <a:buSzPct val="68000"/>
              <a:buFont typeface="Wingdings 3" panose="05040102010807070707" pitchFamily="18" charset="2"/>
              <a:buChar char=""/>
              <a:defRPr sz="3200">
                <a:solidFill>
                  <a:schemeClr val="tx1"/>
                </a:solidFill>
                <a:latin typeface="Times New Roman" panose="02020603050405020304" pitchFamily="18" charset="0"/>
                <a:ea typeface="宋体" panose="02010600030101010101" pitchFamily="2" charset="-122"/>
              </a:defRPr>
            </a:lvl1pPr>
            <a:lvl2pPr marL="620713" indent="-228600">
              <a:spcBef>
                <a:spcPct val="20000"/>
              </a:spcBef>
              <a:buClr>
                <a:schemeClr val="accent1"/>
              </a:buClr>
              <a:buFont typeface="Verdana" panose="020B0604030504040204" pitchFamily="34" charset="0"/>
              <a:buChar char="◦"/>
              <a:defRPr sz="2800">
                <a:solidFill>
                  <a:schemeClr val="tx1"/>
                </a:solidFill>
                <a:latin typeface="Times New Roman" panose="02020603050405020304" pitchFamily="18" charset="0"/>
                <a:ea typeface="宋体" panose="02010600030101010101" pitchFamily="2" charset="-122"/>
              </a:defRPr>
            </a:lvl2pPr>
            <a:lvl3pPr marL="858838" indent="-228600">
              <a:spcBef>
                <a:spcPct val="20000"/>
              </a:spcBef>
              <a:buClr>
                <a:schemeClr val="accent2"/>
              </a:buClr>
              <a:buSzPct val="100000"/>
              <a:buFont typeface="Wingdings 2" panose="05020102010507070707" pitchFamily="18" charset="2"/>
              <a:buChar char=""/>
              <a:defRPr sz="2400">
                <a:solidFill>
                  <a:srgbClr val="000099"/>
                </a:solidFill>
                <a:latin typeface="Times New Roman" panose="02020603050405020304" pitchFamily="18" charset="0"/>
                <a:ea typeface="宋体" panose="02010600030101010101" pitchFamily="2" charset="-122"/>
              </a:defRPr>
            </a:lvl3pPr>
            <a:lvl4pPr marL="1143000" indent="-228600">
              <a:spcBef>
                <a:spcPct val="20000"/>
              </a:spcBef>
              <a:buClr>
                <a:schemeClr val="accent2"/>
              </a:buClr>
              <a:buFont typeface="Wingdings 2" panose="05020102010507070707" pitchFamily="18" charset="2"/>
              <a:buChar char=""/>
              <a:defRPr sz="2000">
                <a:solidFill>
                  <a:schemeClr val="tx1"/>
                </a:solidFill>
                <a:latin typeface="Times New Roman" panose="02020603050405020304" pitchFamily="18" charset="0"/>
                <a:ea typeface="宋体" panose="02010600030101010101" pitchFamily="2"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5pPr>
            <a:lvl6pPr marL="18288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6pPr>
            <a:lvl7pPr marL="22860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7pPr>
            <a:lvl8pPr marL="27432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8pPr>
            <a:lvl9pPr marL="32004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9pPr>
          </a:lstStyle>
          <a:p>
            <a:pPr algn="ctr">
              <a:lnSpc>
                <a:spcPct val="90000"/>
              </a:lnSpc>
              <a:buFont typeface="Wingdings 3" panose="05040102010807070707" pitchFamily="18" charset="2"/>
              <a:buNone/>
            </a:pPr>
            <a:r>
              <a:rPr lang="en-US" altLang="zh-CN" sz="2000">
                <a:solidFill>
                  <a:schemeClr val="hlink"/>
                </a:solidFill>
              </a:rPr>
              <a:t>(2    1    0)</a:t>
            </a:r>
            <a:endParaRPr lang="zh-CN" altLang="zh-CN" sz="2000">
              <a:solidFill>
                <a:schemeClr val="hlink"/>
              </a:solidFill>
            </a:endParaRPr>
          </a:p>
        </p:txBody>
      </p:sp>
      <p:sp>
        <p:nvSpPr>
          <p:cNvPr id="65587" name="Rectangle 51"/>
          <p:cNvSpPr>
            <a:spLocks noChangeArrowheads="1"/>
          </p:cNvSpPr>
          <p:nvPr/>
        </p:nvSpPr>
        <p:spPr bwMode="auto">
          <a:xfrm>
            <a:off x="4068763" y="2478088"/>
            <a:ext cx="1339850" cy="3460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65125" indent="-255588">
              <a:spcBef>
                <a:spcPct val="20000"/>
              </a:spcBef>
              <a:buClr>
                <a:schemeClr val="accent1"/>
              </a:buClr>
              <a:buSzPct val="68000"/>
              <a:buFont typeface="Wingdings 3" panose="05040102010807070707" pitchFamily="18" charset="2"/>
              <a:buChar char=""/>
              <a:defRPr sz="3200">
                <a:solidFill>
                  <a:schemeClr val="tx1"/>
                </a:solidFill>
                <a:latin typeface="Times New Roman" panose="02020603050405020304" pitchFamily="18" charset="0"/>
                <a:ea typeface="宋体" panose="02010600030101010101" pitchFamily="2" charset="-122"/>
              </a:defRPr>
            </a:lvl1pPr>
            <a:lvl2pPr marL="620713" indent="-228600">
              <a:spcBef>
                <a:spcPct val="20000"/>
              </a:spcBef>
              <a:buClr>
                <a:schemeClr val="accent1"/>
              </a:buClr>
              <a:buFont typeface="Verdana" panose="020B0604030504040204" pitchFamily="34" charset="0"/>
              <a:buChar char="◦"/>
              <a:defRPr sz="2800">
                <a:solidFill>
                  <a:schemeClr val="tx1"/>
                </a:solidFill>
                <a:latin typeface="Times New Roman" panose="02020603050405020304" pitchFamily="18" charset="0"/>
                <a:ea typeface="宋体" panose="02010600030101010101" pitchFamily="2" charset="-122"/>
              </a:defRPr>
            </a:lvl2pPr>
            <a:lvl3pPr marL="858838" indent="-228600">
              <a:spcBef>
                <a:spcPct val="20000"/>
              </a:spcBef>
              <a:buClr>
                <a:schemeClr val="accent2"/>
              </a:buClr>
              <a:buSzPct val="100000"/>
              <a:buFont typeface="Wingdings 2" panose="05020102010507070707" pitchFamily="18" charset="2"/>
              <a:buChar char=""/>
              <a:defRPr sz="2400">
                <a:solidFill>
                  <a:srgbClr val="000099"/>
                </a:solidFill>
                <a:latin typeface="Times New Roman" panose="02020603050405020304" pitchFamily="18" charset="0"/>
                <a:ea typeface="宋体" panose="02010600030101010101" pitchFamily="2" charset="-122"/>
              </a:defRPr>
            </a:lvl3pPr>
            <a:lvl4pPr marL="1143000" indent="-228600">
              <a:spcBef>
                <a:spcPct val="20000"/>
              </a:spcBef>
              <a:buClr>
                <a:schemeClr val="accent2"/>
              </a:buClr>
              <a:buFont typeface="Wingdings 2" panose="05020102010507070707" pitchFamily="18" charset="2"/>
              <a:buChar char=""/>
              <a:defRPr sz="2000">
                <a:solidFill>
                  <a:schemeClr val="tx1"/>
                </a:solidFill>
                <a:latin typeface="Times New Roman" panose="02020603050405020304" pitchFamily="18" charset="0"/>
                <a:ea typeface="宋体" panose="02010600030101010101" pitchFamily="2"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5pPr>
            <a:lvl6pPr marL="18288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6pPr>
            <a:lvl7pPr marL="22860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7pPr>
            <a:lvl8pPr marL="27432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8pPr>
            <a:lvl9pPr marL="32004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9pPr>
          </a:lstStyle>
          <a:p>
            <a:pPr algn="ctr">
              <a:lnSpc>
                <a:spcPct val="90000"/>
              </a:lnSpc>
              <a:buFont typeface="Wingdings 3" panose="05040102010807070707" pitchFamily="18" charset="2"/>
              <a:buNone/>
            </a:pPr>
            <a:r>
              <a:rPr lang="en-US" altLang="zh-CN" sz="2000">
                <a:solidFill>
                  <a:schemeClr val="hlink"/>
                </a:solidFill>
              </a:rPr>
              <a:t>(0    3    0)</a:t>
            </a:r>
            <a:endParaRPr lang="zh-CN" altLang="zh-CN" sz="2000">
              <a:solidFill>
                <a:schemeClr val="hlink"/>
              </a:solidFill>
            </a:endParaRPr>
          </a:p>
        </p:txBody>
      </p:sp>
      <p:sp>
        <p:nvSpPr>
          <p:cNvPr id="65588" name="Rectangle 52"/>
          <p:cNvSpPr>
            <a:spLocks noChangeArrowheads="1"/>
          </p:cNvSpPr>
          <p:nvPr/>
        </p:nvSpPr>
        <p:spPr bwMode="auto">
          <a:xfrm>
            <a:off x="5753100" y="2466975"/>
            <a:ext cx="1339850" cy="3460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65125" indent="-255588">
              <a:spcBef>
                <a:spcPct val="20000"/>
              </a:spcBef>
              <a:buClr>
                <a:schemeClr val="accent1"/>
              </a:buClr>
              <a:buSzPct val="68000"/>
              <a:buFont typeface="Wingdings 3" panose="05040102010807070707" pitchFamily="18" charset="2"/>
              <a:buChar char=""/>
              <a:defRPr sz="3200">
                <a:solidFill>
                  <a:schemeClr val="tx1"/>
                </a:solidFill>
                <a:latin typeface="Times New Roman" panose="02020603050405020304" pitchFamily="18" charset="0"/>
                <a:ea typeface="宋体" panose="02010600030101010101" pitchFamily="2" charset="-122"/>
              </a:defRPr>
            </a:lvl1pPr>
            <a:lvl2pPr marL="620713" indent="-228600">
              <a:spcBef>
                <a:spcPct val="20000"/>
              </a:spcBef>
              <a:buClr>
                <a:schemeClr val="accent1"/>
              </a:buClr>
              <a:buFont typeface="Verdana" panose="020B0604030504040204" pitchFamily="34" charset="0"/>
              <a:buChar char="◦"/>
              <a:defRPr sz="2800">
                <a:solidFill>
                  <a:schemeClr val="tx1"/>
                </a:solidFill>
                <a:latin typeface="Times New Roman" panose="02020603050405020304" pitchFamily="18" charset="0"/>
                <a:ea typeface="宋体" panose="02010600030101010101" pitchFamily="2" charset="-122"/>
              </a:defRPr>
            </a:lvl2pPr>
            <a:lvl3pPr marL="858838" indent="-228600">
              <a:spcBef>
                <a:spcPct val="20000"/>
              </a:spcBef>
              <a:buClr>
                <a:schemeClr val="accent2"/>
              </a:buClr>
              <a:buSzPct val="100000"/>
              <a:buFont typeface="Wingdings 2" panose="05020102010507070707" pitchFamily="18" charset="2"/>
              <a:buChar char=""/>
              <a:defRPr sz="2400">
                <a:solidFill>
                  <a:srgbClr val="000099"/>
                </a:solidFill>
                <a:latin typeface="Times New Roman" panose="02020603050405020304" pitchFamily="18" charset="0"/>
                <a:ea typeface="宋体" panose="02010600030101010101" pitchFamily="2" charset="-122"/>
              </a:defRPr>
            </a:lvl3pPr>
            <a:lvl4pPr marL="1143000" indent="-228600">
              <a:spcBef>
                <a:spcPct val="20000"/>
              </a:spcBef>
              <a:buClr>
                <a:schemeClr val="accent2"/>
              </a:buClr>
              <a:buFont typeface="Wingdings 2" panose="05020102010507070707" pitchFamily="18" charset="2"/>
              <a:buChar char=""/>
              <a:defRPr sz="2000">
                <a:solidFill>
                  <a:schemeClr val="tx1"/>
                </a:solidFill>
                <a:latin typeface="Times New Roman" panose="02020603050405020304" pitchFamily="18" charset="0"/>
                <a:ea typeface="宋体" panose="02010600030101010101" pitchFamily="2"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5pPr>
            <a:lvl6pPr marL="18288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6pPr>
            <a:lvl7pPr marL="22860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7pPr>
            <a:lvl8pPr marL="27432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8pPr>
            <a:lvl9pPr marL="3200400" indent="-228600" fontAlgn="base">
              <a:spcBef>
                <a:spcPts val="350"/>
              </a:spcBef>
              <a:spcAft>
                <a:spcPct val="0"/>
              </a:spcAft>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9pPr>
          </a:lstStyle>
          <a:p>
            <a:pPr algn="ctr">
              <a:lnSpc>
                <a:spcPct val="90000"/>
              </a:lnSpc>
              <a:buFont typeface="Wingdings 3" panose="05040102010807070707" pitchFamily="18" charset="2"/>
              <a:buNone/>
            </a:pPr>
            <a:r>
              <a:rPr lang="en-US" altLang="zh-CN" sz="2000">
                <a:solidFill>
                  <a:schemeClr val="hlink"/>
                </a:solidFill>
              </a:rPr>
              <a:t>(7    3    2)</a:t>
            </a:r>
            <a:endParaRPr lang="zh-CN" altLang="zh-CN" sz="2000">
              <a:solidFill>
                <a:schemeClr va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5539">
                                            <p:bg/>
                                          </p:spTgt>
                                        </p:tgtEl>
                                        <p:attrNameLst>
                                          <p:attrName>style.visibility</p:attrName>
                                        </p:attrNameLst>
                                      </p:cBhvr>
                                      <p:to>
                                        <p:strVal val="visible"/>
                                      </p:to>
                                    </p:set>
                                    <p:animEffect transition="in" filter="wipe(down)">
                                      <p:cBhvr>
                                        <p:cTn id="7" dur="500"/>
                                        <p:tgtEl>
                                          <p:spTgt spid="65539">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5539">
                                            <p:txEl>
                                              <p:pRg st="0" end="0"/>
                                            </p:txEl>
                                          </p:spTgt>
                                        </p:tgtEl>
                                        <p:attrNameLst>
                                          <p:attrName>style.visibility</p:attrName>
                                        </p:attrNameLst>
                                      </p:cBhvr>
                                      <p:to>
                                        <p:strVal val="visible"/>
                                      </p:to>
                                    </p:set>
                                    <p:animEffect transition="in" filter="wipe(down)">
                                      <p:cBhvr>
                                        <p:cTn id="10" dur="500"/>
                                        <p:tgtEl>
                                          <p:spTgt spid="655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zh-CN" b="1"/>
              <a:t>第</a:t>
            </a:r>
            <a:r>
              <a:rPr lang="en-US" altLang="zh-CN" b="1"/>
              <a:t>3</a:t>
            </a:r>
            <a:r>
              <a:rPr lang="zh-CN" altLang="zh-CN" b="1"/>
              <a:t>章  处理机调度与死锁</a:t>
            </a:r>
          </a:p>
        </p:txBody>
      </p:sp>
      <p:sp>
        <p:nvSpPr>
          <p:cNvPr id="66563" name="Rectangle 3"/>
          <p:cNvSpPr>
            <a:spLocks noGrp="1" noChangeArrowheads="1"/>
          </p:cNvSpPr>
          <p:nvPr>
            <p:ph type="body" idx="1"/>
          </p:nvPr>
        </p:nvSpPr>
        <p:spPr/>
        <p:txBody>
          <a:bodyPr/>
          <a:lstStyle/>
          <a:p>
            <a:r>
              <a:rPr lang="en-US" altLang="zh-CN"/>
              <a:t>3.1 </a:t>
            </a:r>
            <a:r>
              <a:rPr lang="zh-CN" altLang="zh-CN"/>
              <a:t>处理机调度的层次</a:t>
            </a:r>
            <a:endParaRPr lang="zh-CN" altLang="en-US"/>
          </a:p>
          <a:p>
            <a:r>
              <a:rPr lang="en-US" altLang="zh-CN"/>
              <a:t>3.2 </a:t>
            </a:r>
            <a:r>
              <a:rPr lang="zh-CN" altLang="zh-CN"/>
              <a:t>调度队列模型和调度准则</a:t>
            </a:r>
          </a:p>
          <a:p>
            <a:r>
              <a:rPr lang="en-US" altLang="zh-CN"/>
              <a:t>3.3 </a:t>
            </a:r>
            <a:r>
              <a:rPr lang="zh-CN" altLang="zh-CN"/>
              <a:t>调度算法</a:t>
            </a:r>
          </a:p>
          <a:p>
            <a:r>
              <a:rPr lang="en-US" altLang="zh-CN"/>
              <a:t>3.4 </a:t>
            </a:r>
            <a:r>
              <a:rPr lang="zh-CN" altLang="zh-CN"/>
              <a:t>实时调度</a:t>
            </a:r>
          </a:p>
          <a:p>
            <a:r>
              <a:rPr lang="en-US" altLang="zh-CN"/>
              <a:t>3.5 </a:t>
            </a:r>
            <a:r>
              <a:rPr lang="zh-CN" altLang="zh-CN"/>
              <a:t>产生死锁的原因和必要条件</a:t>
            </a:r>
          </a:p>
          <a:p>
            <a:r>
              <a:rPr lang="en-US" altLang="zh-CN"/>
              <a:t>3.6 </a:t>
            </a:r>
            <a:r>
              <a:rPr lang="zh-CN" altLang="zh-CN"/>
              <a:t>预防死锁的方法</a:t>
            </a:r>
          </a:p>
          <a:p>
            <a:r>
              <a:rPr lang="en-US" altLang="zh-CN">
                <a:solidFill>
                  <a:srgbClr val="000099"/>
                </a:solidFill>
              </a:rPr>
              <a:t>3.7 </a:t>
            </a:r>
            <a:r>
              <a:rPr lang="zh-CN" altLang="zh-CN">
                <a:solidFill>
                  <a:srgbClr val="000099"/>
                </a:solidFill>
              </a:rPr>
              <a:t>死锁的检测与解除</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95288" y="198438"/>
            <a:ext cx="8512175" cy="1143000"/>
          </a:xfrm>
        </p:spPr>
        <p:txBody>
          <a:bodyPr/>
          <a:lstStyle/>
          <a:p>
            <a:r>
              <a:rPr lang="en-US" altLang="zh-CN" b="1"/>
              <a:t>3.7.1 </a:t>
            </a:r>
            <a:r>
              <a:rPr lang="zh-CN" altLang="zh-CN" b="1"/>
              <a:t>死锁的检测</a:t>
            </a:r>
          </a:p>
        </p:txBody>
      </p:sp>
      <p:sp>
        <p:nvSpPr>
          <p:cNvPr id="67587" name="Rectangle 3"/>
          <p:cNvSpPr>
            <a:spLocks noGrp="1" noChangeArrowheads="1"/>
          </p:cNvSpPr>
          <p:nvPr>
            <p:ph type="body" idx="1"/>
          </p:nvPr>
        </p:nvSpPr>
        <p:spPr>
          <a:xfrm>
            <a:off x="395288" y="1484313"/>
            <a:ext cx="8523287" cy="4897437"/>
          </a:xfrm>
        </p:spPr>
        <p:txBody>
          <a:bodyPr/>
          <a:lstStyle/>
          <a:p>
            <a:r>
              <a:rPr lang="zh-CN" altLang="zh-CN"/>
              <a:t>通过系统的检测机构及时地检测出死锁的发生，然后采取某种措施解除死锁。为此，系统必须做到：</a:t>
            </a:r>
          </a:p>
          <a:p>
            <a:pPr>
              <a:buFont typeface="Wingdings 3" panose="05040102010807070707" pitchFamily="18" charset="2"/>
              <a:buNone/>
            </a:pPr>
            <a:r>
              <a:rPr lang="zh-CN" altLang="en-US"/>
              <a:t>	</a:t>
            </a:r>
            <a:r>
              <a:rPr lang="en-US" altLang="zh-CN" sz="2800"/>
              <a:t>(1) </a:t>
            </a:r>
            <a:r>
              <a:rPr lang="zh-CN" altLang="zh-CN" sz="2800"/>
              <a:t>保存有关资源的请求和分配信息；</a:t>
            </a:r>
            <a:r>
              <a:rPr lang="en-US" altLang="zh-CN" sz="2800">
                <a:solidFill>
                  <a:schemeClr val="hlink"/>
                </a:solidFill>
              </a:rPr>
              <a:t>-&gt;</a:t>
            </a:r>
            <a:r>
              <a:rPr lang="zh-CN" altLang="zh-CN" sz="2800">
                <a:solidFill>
                  <a:schemeClr val="hlink"/>
                </a:solidFill>
              </a:rPr>
              <a:t>资源分配图</a:t>
            </a:r>
          </a:p>
          <a:p>
            <a:pPr>
              <a:buFont typeface="Wingdings 3" panose="05040102010807070707" pitchFamily="18" charset="2"/>
              <a:buNone/>
            </a:pPr>
            <a:r>
              <a:rPr lang="zh-CN" altLang="en-US" sz="2800"/>
              <a:t>	</a:t>
            </a:r>
            <a:r>
              <a:rPr lang="en-US" altLang="zh-CN" sz="2800"/>
              <a:t>(2) </a:t>
            </a:r>
            <a:r>
              <a:rPr lang="zh-CN" altLang="zh-CN" sz="2800"/>
              <a:t>提供一种算法，以利用这些信息来检测系统是否已进入死锁状态</a:t>
            </a:r>
            <a:r>
              <a:rPr lang="zh-CN" altLang="zh-CN" sz="2400"/>
              <a:t>。</a:t>
            </a:r>
            <a:r>
              <a:rPr lang="zh-CN" altLang="zh-CN" sz="2800"/>
              <a:t> </a:t>
            </a:r>
            <a:r>
              <a:rPr lang="en-US" altLang="zh-CN" sz="2800">
                <a:solidFill>
                  <a:schemeClr val="hlink"/>
                </a:solidFill>
              </a:rPr>
              <a:t>-&gt;</a:t>
            </a:r>
            <a:r>
              <a:rPr lang="zh-CN" altLang="zh-CN" sz="2800">
                <a:solidFill>
                  <a:schemeClr val="hlink"/>
                </a:solidFill>
              </a:rPr>
              <a:t>死锁检测算法</a:t>
            </a:r>
          </a:p>
          <a:p>
            <a:r>
              <a:rPr lang="zh-CN" altLang="zh-CN"/>
              <a:t>特点：死锁检测和解除可使系统获得较高的利用率，但是实现难度最大。</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b="1"/>
              <a:t>资源分配图</a:t>
            </a:r>
            <a:r>
              <a:rPr lang="zh-CN" altLang="en-US"/>
              <a:t> </a:t>
            </a:r>
          </a:p>
        </p:txBody>
      </p:sp>
      <p:sp>
        <p:nvSpPr>
          <p:cNvPr id="68611" name="Rectangle 3"/>
          <p:cNvSpPr>
            <a:spLocks noGrp="1" noChangeArrowheads="1"/>
          </p:cNvSpPr>
          <p:nvPr>
            <p:ph type="body" idx="1"/>
          </p:nvPr>
        </p:nvSpPr>
        <p:spPr>
          <a:xfrm>
            <a:off x="304800" y="1447800"/>
            <a:ext cx="8574088" cy="4800600"/>
          </a:xfrm>
        </p:spPr>
        <p:txBody>
          <a:bodyPr/>
          <a:lstStyle/>
          <a:p>
            <a:r>
              <a:rPr lang="zh-CN" altLang="zh-CN"/>
              <a:t>系统死锁可以利用</a:t>
            </a:r>
            <a:r>
              <a:rPr lang="zh-CN" altLang="zh-CN">
                <a:solidFill>
                  <a:schemeClr val="tx2"/>
                </a:solidFill>
              </a:rPr>
              <a:t>资源分配图</a:t>
            </a:r>
            <a:r>
              <a:rPr lang="zh-CN" altLang="zh-CN"/>
              <a:t>描述。资源分配图又称进程</a:t>
            </a:r>
            <a:r>
              <a:rPr lang="en-US" altLang="zh-CN"/>
              <a:t>-</a:t>
            </a:r>
            <a:r>
              <a:rPr lang="zh-CN" altLang="zh-CN"/>
              <a:t>资源图，是一个二元组</a:t>
            </a:r>
            <a:r>
              <a:rPr lang="en-US" altLang="zh-CN"/>
              <a:t>G =</a:t>
            </a:r>
            <a:r>
              <a:rPr lang="zh-CN" altLang="en-US"/>
              <a:t>（</a:t>
            </a:r>
            <a:r>
              <a:rPr lang="en-US" altLang="zh-CN"/>
              <a:t>N</a:t>
            </a:r>
            <a:r>
              <a:rPr lang="zh-CN" altLang="en-US"/>
              <a:t>，</a:t>
            </a:r>
            <a:r>
              <a:rPr lang="en-US" altLang="zh-CN"/>
              <a:t>E</a:t>
            </a:r>
            <a:r>
              <a:rPr lang="zh-CN" altLang="en-US"/>
              <a:t>），</a:t>
            </a:r>
            <a:r>
              <a:rPr lang="zh-CN" altLang="zh-CN"/>
              <a:t>其中：</a:t>
            </a:r>
          </a:p>
          <a:p>
            <a:pPr lvl="1"/>
            <a:r>
              <a:rPr lang="en-US" altLang="zh-CN"/>
              <a:t>N</a:t>
            </a:r>
            <a:r>
              <a:rPr lang="zh-CN" altLang="zh-CN"/>
              <a:t>是结点集，被分成两个互斥的子集：</a:t>
            </a:r>
          </a:p>
          <a:p>
            <a:pPr lvl="2"/>
            <a:r>
              <a:rPr lang="zh-CN" altLang="zh-CN"/>
              <a:t>进程结点子集</a:t>
            </a:r>
            <a:r>
              <a:rPr lang="en-US" altLang="zh-CN"/>
              <a:t>P</a:t>
            </a:r>
            <a:r>
              <a:rPr lang="zh-CN" altLang="en-US"/>
              <a:t>＝</a:t>
            </a:r>
            <a:r>
              <a:rPr lang="en-US" altLang="zh-CN"/>
              <a:t>{p</a:t>
            </a:r>
            <a:r>
              <a:rPr lang="en-US" altLang="zh-CN" baseline="-30000"/>
              <a:t>1</a:t>
            </a:r>
            <a:r>
              <a:rPr lang="zh-CN" altLang="en-US"/>
              <a:t>，</a:t>
            </a:r>
            <a:r>
              <a:rPr lang="en-US" altLang="zh-CN"/>
              <a:t>p</a:t>
            </a:r>
            <a:r>
              <a:rPr lang="en-US" altLang="zh-CN" baseline="-30000"/>
              <a:t>2</a:t>
            </a:r>
            <a:r>
              <a:rPr lang="zh-CN" altLang="en-US"/>
              <a:t>，</a:t>
            </a:r>
            <a:r>
              <a:rPr lang="en-US" altLang="zh-CN">
                <a:latin typeface="宋体" panose="02010600030101010101" pitchFamily="2" charset="-122"/>
              </a:rPr>
              <a:t>…</a:t>
            </a:r>
            <a:r>
              <a:rPr lang="zh-CN" altLang="en-US"/>
              <a:t>，</a:t>
            </a:r>
            <a:r>
              <a:rPr lang="en-US" altLang="zh-CN"/>
              <a:t>p</a:t>
            </a:r>
            <a:r>
              <a:rPr lang="en-US" altLang="zh-CN" baseline="-30000"/>
              <a:t>n</a:t>
            </a:r>
            <a:r>
              <a:rPr lang="en-US" altLang="zh-CN"/>
              <a:t>}</a:t>
            </a:r>
          </a:p>
          <a:p>
            <a:pPr lvl="2"/>
            <a:r>
              <a:rPr lang="zh-CN" altLang="zh-CN"/>
              <a:t>资源结点子集</a:t>
            </a:r>
            <a:r>
              <a:rPr lang="en-US" altLang="zh-CN"/>
              <a:t>R</a:t>
            </a:r>
            <a:r>
              <a:rPr lang="zh-CN" altLang="en-US"/>
              <a:t>＝｛</a:t>
            </a:r>
            <a:r>
              <a:rPr lang="en-US" altLang="zh-CN"/>
              <a:t>r</a:t>
            </a:r>
            <a:r>
              <a:rPr lang="en-US" altLang="zh-CN" baseline="-30000"/>
              <a:t>1</a:t>
            </a:r>
            <a:r>
              <a:rPr lang="zh-CN" altLang="en-US"/>
              <a:t>，</a:t>
            </a:r>
            <a:r>
              <a:rPr lang="en-US" altLang="zh-CN"/>
              <a:t>r</a:t>
            </a:r>
            <a:r>
              <a:rPr lang="en-US" altLang="zh-CN" baseline="-30000"/>
              <a:t>2</a:t>
            </a:r>
            <a:r>
              <a:rPr lang="zh-CN" altLang="en-US"/>
              <a:t>，</a:t>
            </a:r>
            <a:r>
              <a:rPr lang="en-US" altLang="zh-CN">
                <a:latin typeface="宋体" panose="02010600030101010101" pitchFamily="2" charset="-122"/>
              </a:rPr>
              <a:t>…</a:t>
            </a:r>
            <a:r>
              <a:rPr lang="zh-CN" altLang="en-US"/>
              <a:t>，</a:t>
            </a:r>
            <a:r>
              <a:rPr lang="en-US" altLang="zh-CN"/>
              <a:t>r</a:t>
            </a:r>
            <a:r>
              <a:rPr lang="en-US" altLang="zh-CN" baseline="-30000"/>
              <a:t>m</a:t>
            </a:r>
            <a:r>
              <a:rPr lang="zh-CN" altLang="en-US"/>
              <a:t>｝</a:t>
            </a:r>
          </a:p>
          <a:p>
            <a:pPr lvl="1"/>
            <a:r>
              <a:rPr lang="en-US" altLang="zh-CN"/>
              <a:t>E</a:t>
            </a:r>
            <a:r>
              <a:rPr lang="zh-CN" altLang="zh-CN"/>
              <a:t>是边集，它连接着</a:t>
            </a:r>
            <a:r>
              <a:rPr lang="en-US" altLang="zh-CN"/>
              <a:t>P</a:t>
            </a:r>
            <a:r>
              <a:rPr lang="zh-CN" altLang="zh-CN"/>
              <a:t>中的一个结点和</a:t>
            </a:r>
            <a:r>
              <a:rPr lang="en-US" altLang="zh-CN"/>
              <a:t>R</a:t>
            </a:r>
            <a:r>
              <a:rPr lang="zh-CN" altLang="zh-CN"/>
              <a:t>中的一个结点，</a:t>
            </a:r>
            <a:r>
              <a:rPr lang="en-US" altLang="zh-CN"/>
              <a:t>e</a:t>
            </a:r>
            <a:r>
              <a:rPr lang="zh-CN" altLang="en-US"/>
              <a:t>＝</a:t>
            </a:r>
            <a:r>
              <a:rPr lang="en-US" altLang="zh-CN"/>
              <a:t>&lt;p</a:t>
            </a:r>
            <a:r>
              <a:rPr lang="en-US" altLang="zh-CN" baseline="-30000"/>
              <a:t>i</a:t>
            </a:r>
            <a:r>
              <a:rPr lang="zh-CN" altLang="en-US"/>
              <a:t>，</a:t>
            </a:r>
            <a:r>
              <a:rPr lang="en-US" altLang="zh-CN"/>
              <a:t>r</a:t>
            </a:r>
            <a:r>
              <a:rPr lang="en-US" altLang="zh-CN" baseline="-30000"/>
              <a:t>j</a:t>
            </a:r>
            <a:r>
              <a:rPr lang="en-US" altLang="zh-CN"/>
              <a:t>&gt;</a:t>
            </a:r>
            <a:r>
              <a:rPr lang="zh-CN" altLang="zh-CN"/>
              <a:t>是资源请求边，</a:t>
            </a:r>
            <a:r>
              <a:rPr lang="en-US" altLang="zh-CN"/>
              <a:t>e</a:t>
            </a:r>
            <a:r>
              <a:rPr lang="zh-CN" altLang="en-US"/>
              <a:t>＝</a:t>
            </a:r>
            <a:r>
              <a:rPr lang="en-US" altLang="zh-CN"/>
              <a:t>&lt;r</a:t>
            </a:r>
            <a:r>
              <a:rPr lang="en-US" altLang="zh-CN" baseline="-30000"/>
              <a:t>j</a:t>
            </a:r>
            <a:r>
              <a:rPr lang="zh-CN" altLang="en-US"/>
              <a:t>，</a:t>
            </a:r>
            <a:r>
              <a:rPr lang="en-US" altLang="zh-CN"/>
              <a:t>p</a:t>
            </a:r>
            <a:r>
              <a:rPr lang="en-US" altLang="zh-CN" baseline="-30000"/>
              <a:t>i</a:t>
            </a:r>
            <a:r>
              <a:rPr lang="en-US" altLang="zh-CN"/>
              <a:t>&gt;</a:t>
            </a:r>
            <a:r>
              <a:rPr lang="zh-CN" altLang="zh-CN"/>
              <a:t>是资源分配边</a:t>
            </a:r>
            <a:r>
              <a:rPr lang="zh-CN" altLang="en-US"/>
              <a:t>。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b="1">
                <a:latin typeface="Times New Roman" panose="02020603050405020304" pitchFamily="18" charset="0"/>
              </a:rPr>
              <a:t>资源分配图－图例</a:t>
            </a:r>
          </a:p>
        </p:txBody>
      </p:sp>
      <p:sp>
        <p:nvSpPr>
          <p:cNvPr id="69635" name="Rectangle 3"/>
          <p:cNvSpPr>
            <a:spLocks noGrp="1" noChangeArrowheads="1"/>
          </p:cNvSpPr>
          <p:nvPr>
            <p:ph type="body" idx="1"/>
          </p:nvPr>
        </p:nvSpPr>
        <p:spPr>
          <a:xfrm>
            <a:off x="457200" y="1524000"/>
            <a:ext cx="4800600" cy="4724400"/>
          </a:xfrm>
        </p:spPr>
        <p:txBody>
          <a:bodyPr/>
          <a:lstStyle/>
          <a:p>
            <a:r>
              <a:rPr lang="zh-CN" altLang="zh-CN" sz="2800"/>
              <a:t>用圆圈代表一个进程；</a:t>
            </a:r>
          </a:p>
          <a:p>
            <a:r>
              <a:rPr lang="zh-CN" altLang="zh-CN" sz="2800"/>
              <a:t>用方框代表一类资源，方框中的一个点代表一类资源中的一个实例</a:t>
            </a:r>
            <a:r>
              <a:rPr lang="zh-CN" altLang="en-US" sz="2800"/>
              <a:t>；</a:t>
            </a:r>
          </a:p>
          <a:p>
            <a:r>
              <a:rPr lang="zh-CN" altLang="zh-CN" sz="2800"/>
              <a:t>从进程指向资源的有向边代表进程</a:t>
            </a:r>
            <a:r>
              <a:rPr lang="zh-CN" altLang="zh-CN" sz="2800" b="1">
                <a:solidFill>
                  <a:schemeClr val="accent2"/>
                </a:solidFill>
              </a:rPr>
              <a:t>请求</a:t>
            </a:r>
            <a:r>
              <a:rPr lang="zh-CN" altLang="zh-CN" sz="2800"/>
              <a:t>一个该类资源；</a:t>
            </a:r>
          </a:p>
          <a:p>
            <a:r>
              <a:rPr lang="zh-CN" altLang="zh-CN" sz="2800"/>
              <a:t>从资源指向进程的有向边代表该类资源中有一个已经</a:t>
            </a:r>
            <a:r>
              <a:rPr lang="zh-CN" altLang="zh-CN" sz="2800" b="1">
                <a:solidFill>
                  <a:schemeClr val="accent2"/>
                </a:solidFill>
              </a:rPr>
              <a:t>分配</a:t>
            </a:r>
            <a:r>
              <a:rPr lang="zh-CN" altLang="zh-CN" sz="2800"/>
              <a:t>给该进程。</a:t>
            </a:r>
          </a:p>
          <a:p>
            <a:endParaRPr lang="zh-CN" altLang="zh-CN" sz="2800"/>
          </a:p>
        </p:txBody>
      </p:sp>
      <p:sp>
        <p:nvSpPr>
          <p:cNvPr id="69636" name="Rectangle 4"/>
          <p:cNvSpPr>
            <a:spLocks noChangeArrowheads="1"/>
          </p:cNvSpPr>
          <p:nvPr/>
        </p:nvSpPr>
        <p:spPr bwMode="auto">
          <a:xfrm>
            <a:off x="6019800" y="2514600"/>
            <a:ext cx="762000" cy="457200"/>
          </a:xfrm>
          <a:prstGeom prst="rect">
            <a:avLst/>
          </a:prstGeom>
          <a:solidFill>
            <a:srgbClr val="FFFFFF"/>
          </a:solidFill>
          <a:ln w="25400">
            <a:solidFill>
              <a:srgbClr val="000000"/>
            </a:solidFill>
            <a:miter lim="800000"/>
            <a:headEnd/>
            <a:tailEnd/>
          </a:ln>
        </p:spPr>
        <p:txBody>
          <a:bodyPr/>
          <a:lstStyle/>
          <a:p>
            <a:pPr>
              <a:spcBef>
                <a:spcPct val="20000"/>
              </a:spcBef>
              <a:buClr>
                <a:schemeClr val="hlink"/>
              </a:buClr>
              <a:buSzPct val="55000"/>
              <a:buFont typeface="Wingdings" panose="05000000000000000000" pitchFamily="2" charset="2"/>
              <a:buChar char="p"/>
            </a:pPr>
            <a:endParaRPr lang="zh-CN" altLang="zh-CN"/>
          </a:p>
        </p:txBody>
      </p:sp>
      <p:sp>
        <p:nvSpPr>
          <p:cNvPr id="69637" name="Oval 5"/>
          <p:cNvSpPr>
            <a:spLocks noChangeArrowheads="1"/>
          </p:cNvSpPr>
          <p:nvPr/>
        </p:nvSpPr>
        <p:spPr bwMode="auto">
          <a:xfrm>
            <a:off x="6019800" y="1600200"/>
            <a:ext cx="533400" cy="484188"/>
          </a:xfrm>
          <a:prstGeom prst="ellipse">
            <a:avLst/>
          </a:prstGeom>
          <a:solidFill>
            <a:srgbClr val="FFFFFF"/>
          </a:solidFill>
          <a:ln w="25400">
            <a:solidFill>
              <a:srgbClr val="000000"/>
            </a:solidFill>
            <a:round/>
            <a:headEnd/>
            <a:tailEnd/>
          </a:ln>
        </p:spPr>
        <p:txBody>
          <a:bodyPr lIns="0" tIns="0" rIns="0" bIns="0"/>
          <a:lstStyle/>
          <a:p>
            <a:pPr algn="ctr" eaLnBrk="0" hangingPunct="0"/>
            <a:endParaRPr lang="zh-CN" altLang="en-US" sz="2400">
              <a:latin typeface="Times New Roman" panose="02020603050405020304" pitchFamily="18" charset="0"/>
            </a:endParaRPr>
          </a:p>
        </p:txBody>
      </p:sp>
      <p:sp>
        <p:nvSpPr>
          <p:cNvPr id="69638" name="Oval 6"/>
          <p:cNvSpPr>
            <a:spLocks noChangeArrowheads="1"/>
          </p:cNvSpPr>
          <p:nvPr/>
        </p:nvSpPr>
        <p:spPr bwMode="auto">
          <a:xfrm>
            <a:off x="6172200" y="2667000"/>
            <a:ext cx="93663" cy="92075"/>
          </a:xfrm>
          <a:prstGeom prst="ellipse">
            <a:avLst/>
          </a:prstGeom>
          <a:solidFill>
            <a:srgbClr val="FFFFFF"/>
          </a:solidFill>
          <a:ln w="25400">
            <a:solidFill>
              <a:srgbClr val="000000"/>
            </a:solidFill>
            <a:round/>
            <a:headEnd/>
            <a:tailEnd/>
          </a:ln>
        </p:spPr>
        <p:txBody>
          <a:bodyPr/>
          <a:lstStyle/>
          <a:p>
            <a:pPr>
              <a:spcBef>
                <a:spcPct val="20000"/>
              </a:spcBef>
              <a:buClr>
                <a:schemeClr val="hlink"/>
              </a:buClr>
              <a:buSzPct val="55000"/>
              <a:buFont typeface="Wingdings" panose="05000000000000000000" pitchFamily="2" charset="2"/>
              <a:buChar char="p"/>
            </a:pPr>
            <a:endParaRPr lang="zh-CN" altLang="zh-CN"/>
          </a:p>
        </p:txBody>
      </p:sp>
      <p:sp>
        <p:nvSpPr>
          <p:cNvPr id="69639" name="Oval 7"/>
          <p:cNvSpPr>
            <a:spLocks noChangeArrowheads="1"/>
          </p:cNvSpPr>
          <p:nvPr/>
        </p:nvSpPr>
        <p:spPr bwMode="auto">
          <a:xfrm>
            <a:off x="6526213" y="2667000"/>
            <a:ext cx="93662" cy="92075"/>
          </a:xfrm>
          <a:prstGeom prst="ellipse">
            <a:avLst/>
          </a:prstGeom>
          <a:solidFill>
            <a:srgbClr val="FFFFFF"/>
          </a:solidFill>
          <a:ln w="25400">
            <a:solidFill>
              <a:srgbClr val="000000"/>
            </a:solidFill>
            <a:round/>
            <a:headEnd/>
            <a:tailEnd/>
          </a:ln>
        </p:spPr>
        <p:txBody>
          <a:bodyPr/>
          <a:lstStyle/>
          <a:p>
            <a:pPr>
              <a:spcBef>
                <a:spcPct val="20000"/>
              </a:spcBef>
              <a:buClr>
                <a:schemeClr val="hlink"/>
              </a:buClr>
              <a:buSzPct val="55000"/>
              <a:buFont typeface="Wingdings" panose="05000000000000000000" pitchFamily="2" charset="2"/>
              <a:buChar char="p"/>
            </a:pPr>
            <a:endParaRPr lang="zh-CN" altLang="zh-CN"/>
          </a:p>
        </p:txBody>
      </p:sp>
      <p:sp>
        <p:nvSpPr>
          <p:cNvPr id="69640" name="Oval 8"/>
          <p:cNvSpPr>
            <a:spLocks noChangeArrowheads="1"/>
          </p:cNvSpPr>
          <p:nvPr/>
        </p:nvSpPr>
        <p:spPr bwMode="auto">
          <a:xfrm>
            <a:off x="6019800" y="3581400"/>
            <a:ext cx="533400" cy="484188"/>
          </a:xfrm>
          <a:prstGeom prst="ellipse">
            <a:avLst/>
          </a:prstGeom>
          <a:solidFill>
            <a:srgbClr val="FFFFFF"/>
          </a:solidFill>
          <a:ln w="25400">
            <a:solidFill>
              <a:srgbClr val="000000"/>
            </a:solidFill>
            <a:round/>
            <a:headEnd/>
            <a:tailEnd/>
          </a:ln>
        </p:spPr>
        <p:txBody>
          <a:bodyPr lIns="0" tIns="0" rIns="0" bIns="0"/>
          <a:lstStyle/>
          <a:p>
            <a:pPr algn="ctr" eaLnBrk="0" hangingPunct="0"/>
            <a:endParaRPr lang="zh-CN" altLang="en-US" sz="2400">
              <a:latin typeface="Times New Roman" panose="02020603050405020304" pitchFamily="18" charset="0"/>
            </a:endParaRPr>
          </a:p>
        </p:txBody>
      </p:sp>
      <p:sp>
        <p:nvSpPr>
          <p:cNvPr id="69641" name="Rectangle 9"/>
          <p:cNvSpPr>
            <a:spLocks noChangeArrowheads="1"/>
          </p:cNvSpPr>
          <p:nvPr/>
        </p:nvSpPr>
        <p:spPr bwMode="auto">
          <a:xfrm>
            <a:off x="7467600" y="3581400"/>
            <a:ext cx="762000" cy="457200"/>
          </a:xfrm>
          <a:prstGeom prst="rect">
            <a:avLst/>
          </a:prstGeom>
          <a:solidFill>
            <a:srgbClr val="FFFFFF"/>
          </a:solidFill>
          <a:ln w="25400">
            <a:solidFill>
              <a:srgbClr val="000000"/>
            </a:solidFill>
            <a:miter lim="800000"/>
            <a:headEnd/>
            <a:tailEnd/>
          </a:ln>
        </p:spPr>
        <p:txBody>
          <a:bodyPr/>
          <a:lstStyle/>
          <a:p>
            <a:endParaRPr lang="zh-CN" altLang="en-US"/>
          </a:p>
        </p:txBody>
      </p:sp>
      <p:sp>
        <p:nvSpPr>
          <p:cNvPr id="69642" name="Line 10"/>
          <p:cNvSpPr>
            <a:spLocks noChangeShapeType="1"/>
          </p:cNvSpPr>
          <p:nvPr/>
        </p:nvSpPr>
        <p:spPr bwMode="auto">
          <a:xfrm>
            <a:off x="6553200" y="3810000"/>
            <a:ext cx="914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43" name="Oval 11"/>
          <p:cNvSpPr>
            <a:spLocks noChangeArrowheads="1"/>
          </p:cNvSpPr>
          <p:nvPr/>
        </p:nvSpPr>
        <p:spPr bwMode="auto">
          <a:xfrm>
            <a:off x="6019800" y="4572000"/>
            <a:ext cx="533400" cy="484188"/>
          </a:xfrm>
          <a:prstGeom prst="ellipse">
            <a:avLst/>
          </a:prstGeom>
          <a:solidFill>
            <a:srgbClr val="FFFFFF"/>
          </a:solidFill>
          <a:ln w="25400">
            <a:solidFill>
              <a:srgbClr val="000000"/>
            </a:solidFill>
            <a:round/>
            <a:headEnd/>
            <a:tailEnd/>
          </a:ln>
        </p:spPr>
        <p:txBody>
          <a:bodyPr lIns="0" tIns="0" rIns="0" bIns="0"/>
          <a:lstStyle/>
          <a:p>
            <a:pPr algn="ctr" eaLnBrk="0" hangingPunct="0"/>
            <a:endParaRPr lang="zh-CN" altLang="en-US" sz="2400">
              <a:latin typeface="Times New Roman" panose="02020603050405020304" pitchFamily="18" charset="0"/>
            </a:endParaRPr>
          </a:p>
        </p:txBody>
      </p:sp>
      <p:sp>
        <p:nvSpPr>
          <p:cNvPr id="69644" name="Rectangle 12"/>
          <p:cNvSpPr>
            <a:spLocks noChangeArrowheads="1"/>
          </p:cNvSpPr>
          <p:nvPr/>
        </p:nvSpPr>
        <p:spPr bwMode="auto">
          <a:xfrm>
            <a:off x="7467600" y="4572000"/>
            <a:ext cx="762000" cy="457200"/>
          </a:xfrm>
          <a:prstGeom prst="rect">
            <a:avLst/>
          </a:prstGeom>
          <a:solidFill>
            <a:srgbClr val="FFFFFF"/>
          </a:solidFill>
          <a:ln w="25400">
            <a:solidFill>
              <a:srgbClr val="000000"/>
            </a:solidFill>
            <a:miter lim="800000"/>
            <a:headEnd/>
            <a:tailEnd/>
          </a:ln>
        </p:spPr>
        <p:txBody>
          <a:bodyPr/>
          <a:lstStyle/>
          <a:p>
            <a:endParaRPr lang="zh-CN" altLang="en-US"/>
          </a:p>
        </p:txBody>
      </p:sp>
      <p:sp>
        <p:nvSpPr>
          <p:cNvPr id="69645" name="Line 13"/>
          <p:cNvSpPr>
            <a:spLocks noChangeShapeType="1"/>
          </p:cNvSpPr>
          <p:nvPr/>
        </p:nvSpPr>
        <p:spPr bwMode="auto">
          <a:xfrm>
            <a:off x="6553200" y="4827588"/>
            <a:ext cx="914400"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46" name="Oval 14"/>
          <p:cNvSpPr>
            <a:spLocks noChangeArrowheads="1"/>
          </p:cNvSpPr>
          <p:nvPr/>
        </p:nvSpPr>
        <p:spPr bwMode="auto">
          <a:xfrm>
            <a:off x="7629525" y="3733800"/>
            <a:ext cx="93663" cy="92075"/>
          </a:xfrm>
          <a:prstGeom prst="ellipse">
            <a:avLst/>
          </a:prstGeom>
          <a:solidFill>
            <a:srgbClr val="FFFFFF"/>
          </a:solidFill>
          <a:ln w="25400">
            <a:solidFill>
              <a:srgbClr val="000000"/>
            </a:solidFill>
            <a:round/>
            <a:headEnd/>
            <a:tailEnd/>
          </a:ln>
        </p:spPr>
        <p:txBody>
          <a:bodyPr/>
          <a:lstStyle/>
          <a:p>
            <a:pPr>
              <a:spcBef>
                <a:spcPct val="20000"/>
              </a:spcBef>
              <a:buClr>
                <a:schemeClr val="hlink"/>
              </a:buClr>
              <a:buSzPct val="55000"/>
              <a:buFont typeface="Wingdings" panose="05000000000000000000" pitchFamily="2" charset="2"/>
              <a:buChar char="p"/>
            </a:pPr>
            <a:endParaRPr lang="zh-CN" altLang="zh-CN"/>
          </a:p>
        </p:txBody>
      </p:sp>
      <p:sp>
        <p:nvSpPr>
          <p:cNvPr id="69647" name="Oval 15"/>
          <p:cNvSpPr>
            <a:spLocks noChangeArrowheads="1"/>
          </p:cNvSpPr>
          <p:nvPr/>
        </p:nvSpPr>
        <p:spPr bwMode="auto">
          <a:xfrm>
            <a:off x="7983538" y="3733800"/>
            <a:ext cx="93662" cy="92075"/>
          </a:xfrm>
          <a:prstGeom prst="ellipse">
            <a:avLst/>
          </a:prstGeom>
          <a:solidFill>
            <a:srgbClr val="FFFFFF"/>
          </a:solidFill>
          <a:ln w="25400">
            <a:solidFill>
              <a:srgbClr val="000000"/>
            </a:solidFill>
            <a:round/>
            <a:headEnd/>
            <a:tailEnd/>
          </a:ln>
        </p:spPr>
        <p:txBody>
          <a:bodyPr/>
          <a:lstStyle/>
          <a:p>
            <a:pPr>
              <a:spcBef>
                <a:spcPct val="20000"/>
              </a:spcBef>
              <a:buClr>
                <a:schemeClr val="hlink"/>
              </a:buClr>
              <a:buSzPct val="55000"/>
              <a:buFont typeface="Wingdings" panose="05000000000000000000" pitchFamily="2" charset="2"/>
              <a:buChar char="p"/>
            </a:pPr>
            <a:endParaRPr lang="zh-CN" altLang="zh-CN"/>
          </a:p>
        </p:txBody>
      </p:sp>
      <p:sp>
        <p:nvSpPr>
          <p:cNvPr id="69648" name="Oval 16"/>
          <p:cNvSpPr>
            <a:spLocks noChangeArrowheads="1"/>
          </p:cNvSpPr>
          <p:nvPr/>
        </p:nvSpPr>
        <p:spPr bwMode="auto">
          <a:xfrm>
            <a:off x="7629525" y="4735513"/>
            <a:ext cx="93663" cy="92075"/>
          </a:xfrm>
          <a:prstGeom prst="ellipse">
            <a:avLst/>
          </a:prstGeom>
          <a:solidFill>
            <a:srgbClr val="FFFFFF"/>
          </a:solidFill>
          <a:ln w="25400">
            <a:solidFill>
              <a:srgbClr val="000000"/>
            </a:solidFill>
            <a:round/>
            <a:headEnd/>
            <a:tailEnd/>
          </a:ln>
        </p:spPr>
        <p:txBody>
          <a:bodyPr/>
          <a:lstStyle/>
          <a:p>
            <a:pPr>
              <a:spcBef>
                <a:spcPct val="20000"/>
              </a:spcBef>
              <a:buClr>
                <a:schemeClr val="hlink"/>
              </a:buClr>
              <a:buSzPct val="55000"/>
              <a:buFont typeface="Wingdings" panose="05000000000000000000" pitchFamily="2" charset="2"/>
              <a:buChar char="p"/>
            </a:pPr>
            <a:endParaRPr lang="zh-CN" altLang="zh-CN"/>
          </a:p>
        </p:txBody>
      </p:sp>
      <p:sp>
        <p:nvSpPr>
          <p:cNvPr id="69649" name="Oval 17"/>
          <p:cNvSpPr>
            <a:spLocks noChangeArrowheads="1"/>
          </p:cNvSpPr>
          <p:nvPr/>
        </p:nvSpPr>
        <p:spPr bwMode="auto">
          <a:xfrm>
            <a:off x="7983538" y="4735513"/>
            <a:ext cx="93662" cy="92075"/>
          </a:xfrm>
          <a:prstGeom prst="ellipse">
            <a:avLst/>
          </a:prstGeom>
          <a:solidFill>
            <a:srgbClr val="FFFFFF"/>
          </a:solidFill>
          <a:ln w="25400">
            <a:solidFill>
              <a:srgbClr val="000000"/>
            </a:solidFill>
            <a:round/>
            <a:headEnd/>
            <a:tailEnd/>
          </a:ln>
        </p:spPr>
        <p:txBody>
          <a:bodyPr/>
          <a:lstStyle/>
          <a:p>
            <a:pPr>
              <a:spcBef>
                <a:spcPct val="20000"/>
              </a:spcBef>
              <a:buClr>
                <a:schemeClr val="hlink"/>
              </a:buClr>
              <a:buSzPct val="55000"/>
              <a:buFont typeface="Wingdings" panose="05000000000000000000" pitchFamily="2" charset="2"/>
              <a:buChar char="p"/>
            </a:pPr>
            <a:endParaRPr lang="zh-CN" altLang="zh-CN"/>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b="1"/>
              <a:t>资源分配图－示例</a:t>
            </a:r>
          </a:p>
        </p:txBody>
      </p:sp>
      <p:sp>
        <p:nvSpPr>
          <p:cNvPr id="70659" name="Rectangle 3"/>
          <p:cNvSpPr>
            <a:spLocks noGrp="1" noChangeArrowheads="1"/>
          </p:cNvSpPr>
          <p:nvPr>
            <p:ph type="body" idx="1"/>
          </p:nvPr>
        </p:nvSpPr>
        <p:spPr>
          <a:xfrm>
            <a:off x="381000" y="6400800"/>
            <a:ext cx="8229600" cy="228600"/>
          </a:xfrm>
        </p:spPr>
        <p:txBody>
          <a:bodyPr/>
          <a:lstStyle/>
          <a:p>
            <a:pPr>
              <a:lnSpc>
                <a:spcPct val="90000"/>
              </a:lnSpc>
            </a:pPr>
            <a:endParaRPr lang="zh-CN" altLang="en-US"/>
          </a:p>
        </p:txBody>
      </p:sp>
      <p:sp>
        <p:nvSpPr>
          <p:cNvPr id="70660" name="Oval 4"/>
          <p:cNvSpPr>
            <a:spLocks noChangeArrowheads="1"/>
          </p:cNvSpPr>
          <p:nvPr/>
        </p:nvSpPr>
        <p:spPr bwMode="auto">
          <a:xfrm>
            <a:off x="3536950" y="2057400"/>
            <a:ext cx="966788" cy="865188"/>
          </a:xfrm>
          <a:prstGeom prst="ellipse">
            <a:avLst/>
          </a:prstGeom>
          <a:solidFill>
            <a:srgbClr val="FFFFFF"/>
          </a:solidFill>
          <a:ln w="25400">
            <a:solidFill>
              <a:srgbClr val="000000"/>
            </a:solidFill>
            <a:round/>
            <a:headEnd/>
            <a:tailEnd/>
          </a:ln>
        </p:spPr>
        <p:txBody>
          <a:bodyPr lIns="0" tIns="0" rIns="0" bIns="0"/>
          <a:lstStyle/>
          <a:p>
            <a:pPr algn="ctr" eaLnBrk="0" hangingPunct="0"/>
            <a:r>
              <a:rPr lang="en-US" altLang="zh-CN" sz="2400">
                <a:latin typeface="Times New Roman" panose="02020603050405020304" pitchFamily="18" charset="0"/>
              </a:rPr>
              <a:t>p</a:t>
            </a:r>
            <a:r>
              <a:rPr lang="en-US" altLang="zh-CN" sz="2400" baseline="-25000">
                <a:latin typeface="Times New Roman" panose="02020603050405020304" pitchFamily="18" charset="0"/>
              </a:rPr>
              <a:t>1</a:t>
            </a:r>
            <a:endParaRPr lang="en-US" altLang="zh-CN" sz="2400">
              <a:latin typeface="Times New Roman" panose="02020603050405020304" pitchFamily="18" charset="0"/>
            </a:endParaRPr>
          </a:p>
        </p:txBody>
      </p:sp>
      <p:sp>
        <p:nvSpPr>
          <p:cNvPr id="70661" name="Rectangle 5"/>
          <p:cNvSpPr>
            <a:spLocks noChangeArrowheads="1"/>
          </p:cNvSpPr>
          <p:nvPr/>
        </p:nvSpPr>
        <p:spPr bwMode="auto">
          <a:xfrm>
            <a:off x="1524000" y="3619500"/>
            <a:ext cx="1033463" cy="555625"/>
          </a:xfrm>
          <a:prstGeom prst="rect">
            <a:avLst/>
          </a:prstGeom>
          <a:solidFill>
            <a:srgbClr val="FFFFFF"/>
          </a:solidFill>
          <a:ln w="25400">
            <a:solidFill>
              <a:srgbClr val="000000"/>
            </a:solidFill>
            <a:miter lim="800000"/>
            <a:headEnd/>
            <a:tailEnd/>
          </a:ln>
        </p:spPr>
        <p:txBody>
          <a:bodyPr/>
          <a:lstStyle/>
          <a:p>
            <a:endParaRPr lang="zh-CN" altLang="en-US"/>
          </a:p>
        </p:txBody>
      </p:sp>
      <p:sp>
        <p:nvSpPr>
          <p:cNvPr id="70662" name="Rectangle 6"/>
          <p:cNvSpPr>
            <a:spLocks noChangeArrowheads="1"/>
          </p:cNvSpPr>
          <p:nvPr/>
        </p:nvSpPr>
        <p:spPr bwMode="auto">
          <a:xfrm>
            <a:off x="5172075" y="3619500"/>
            <a:ext cx="1033463" cy="493713"/>
          </a:xfrm>
          <a:prstGeom prst="rect">
            <a:avLst/>
          </a:prstGeom>
          <a:solidFill>
            <a:srgbClr val="FFFFFF"/>
          </a:solidFill>
          <a:ln w="25400">
            <a:solidFill>
              <a:srgbClr val="000000"/>
            </a:solidFill>
            <a:miter lim="800000"/>
            <a:headEnd/>
            <a:tailEnd/>
          </a:ln>
        </p:spPr>
        <p:txBody>
          <a:bodyPr/>
          <a:lstStyle/>
          <a:p>
            <a:endParaRPr lang="zh-CN" altLang="en-US"/>
          </a:p>
        </p:txBody>
      </p:sp>
      <p:sp>
        <p:nvSpPr>
          <p:cNvPr id="70663" name="Oval 7"/>
          <p:cNvSpPr>
            <a:spLocks noChangeArrowheads="1"/>
          </p:cNvSpPr>
          <p:nvPr/>
        </p:nvSpPr>
        <p:spPr bwMode="auto">
          <a:xfrm>
            <a:off x="3536950" y="4926013"/>
            <a:ext cx="966788" cy="865187"/>
          </a:xfrm>
          <a:prstGeom prst="ellipse">
            <a:avLst/>
          </a:prstGeom>
          <a:solidFill>
            <a:srgbClr val="FFFFFF"/>
          </a:solidFill>
          <a:ln w="25400">
            <a:solidFill>
              <a:srgbClr val="000000"/>
            </a:solidFill>
            <a:round/>
            <a:headEnd/>
            <a:tailEnd/>
          </a:ln>
        </p:spPr>
        <p:txBody>
          <a:bodyPr lIns="0" tIns="0" rIns="0" bIns="0"/>
          <a:lstStyle/>
          <a:p>
            <a:pPr algn="ctr" eaLnBrk="0" hangingPunct="0"/>
            <a:r>
              <a:rPr lang="en-US" altLang="zh-CN" sz="2400">
                <a:latin typeface="Times New Roman" panose="02020603050405020304" pitchFamily="18" charset="0"/>
              </a:rPr>
              <a:t>p</a:t>
            </a:r>
            <a:r>
              <a:rPr lang="en-US" altLang="zh-CN" sz="2400" baseline="-25000">
                <a:latin typeface="Times New Roman" panose="02020603050405020304" pitchFamily="18" charset="0"/>
              </a:rPr>
              <a:t>2</a:t>
            </a:r>
            <a:endParaRPr lang="en-US" altLang="zh-CN" sz="2400">
              <a:latin typeface="Times New Roman" panose="02020603050405020304" pitchFamily="18" charset="0"/>
            </a:endParaRPr>
          </a:p>
        </p:txBody>
      </p:sp>
      <p:sp>
        <p:nvSpPr>
          <p:cNvPr id="70664" name="Oval 8"/>
          <p:cNvSpPr>
            <a:spLocks noChangeArrowheads="1"/>
          </p:cNvSpPr>
          <p:nvPr/>
        </p:nvSpPr>
        <p:spPr bwMode="auto">
          <a:xfrm>
            <a:off x="1720850" y="3724275"/>
            <a:ext cx="103188" cy="92075"/>
          </a:xfrm>
          <a:prstGeom prst="ellipse">
            <a:avLst/>
          </a:prstGeom>
          <a:solidFill>
            <a:srgbClr val="FFFFFF"/>
          </a:solidFill>
          <a:ln w="25400">
            <a:solidFill>
              <a:srgbClr val="000000"/>
            </a:solidFill>
            <a:round/>
            <a:headEnd/>
            <a:tailEnd/>
          </a:ln>
        </p:spPr>
        <p:txBody>
          <a:bodyPr/>
          <a:lstStyle/>
          <a:p>
            <a:endParaRPr lang="zh-CN" altLang="en-US"/>
          </a:p>
        </p:txBody>
      </p:sp>
      <p:sp>
        <p:nvSpPr>
          <p:cNvPr id="70665" name="Oval 9"/>
          <p:cNvSpPr>
            <a:spLocks noChangeArrowheads="1"/>
          </p:cNvSpPr>
          <p:nvPr/>
        </p:nvSpPr>
        <p:spPr bwMode="auto">
          <a:xfrm>
            <a:off x="2224088" y="3724275"/>
            <a:ext cx="103187" cy="92075"/>
          </a:xfrm>
          <a:prstGeom prst="ellipse">
            <a:avLst/>
          </a:prstGeom>
          <a:solidFill>
            <a:srgbClr val="FFFFFF"/>
          </a:solidFill>
          <a:ln w="25400">
            <a:solidFill>
              <a:srgbClr val="000000"/>
            </a:solidFill>
            <a:round/>
            <a:headEnd/>
            <a:tailEnd/>
          </a:ln>
        </p:spPr>
        <p:txBody>
          <a:bodyPr/>
          <a:lstStyle/>
          <a:p>
            <a:endParaRPr lang="zh-CN" altLang="en-US"/>
          </a:p>
        </p:txBody>
      </p:sp>
      <p:sp>
        <p:nvSpPr>
          <p:cNvPr id="70666" name="Oval 10"/>
          <p:cNvSpPr>
            <a:spLocks noChangeArrowheads="1"/>
          </p:cNvSpPr>
          <p:nvPr/>
        </p:nvSpPr>
        <p:spPr bwMode="auto">
          <a:xfrm>
            <a:off x="1973263" y="3984625"/>
            <a:ext cx="103187" cy="93663"/>
          </a:xfrm>
          <a:prstGeom prst="ellipse">
            <a:avLst/>
          </a:prstGeom>
          <a:solidFill>
            <a:srgbClr val="FFFFFF"/>
          </a:solidFill>
          <a:ln w="25400">
            <a:solidFill>
              <a:srgbClr val="000000"/>
            </a:solidFill>
            <a:round/>
            <a:headEnd/>
            <a:tailEnd/>
          </a:ln>
        </p:spPr>
        <p:txBody>
          <a:bodyPr/>
          <a:lstStyle/>
          <a:p>
            <a:endParaRPr lang="zh-CN" altLang="en-US"/>
          </a:p>
        </p:txBody>
      </p:sp>
      <p:sp>
        <p:nvSpPr>
          <p:cNvPr id="70667" name="Oval 11"/>
          <p:cNvSpPr>
            <a:spLocks noChangeArrowheads="1"/>
          </p:cNvSpPr>
          <p:nvPr/>
        </p:nvSpPr>
        <p:spPr bwMode="auto">
          <a:xfrm>
            <a:off x="5405438" y="3822700"/>
            <a:ext cx="103187" cy="92075"/>
          </a:xfrm>
          <a:prstGeom prst="ellipse">
            <a:avLst/>
          </a:prstGeom>
          <a:solidFill>
            <a:srgbClr val="FFFFFF"/>
          </a:solidFill>
          <a:ln w="25400">
            <a:solidFill>
              <a:srgbClr val="000000"/>
            </a:solidFill>
            <a:round/>
            <a:headEnd/>
            <a:tailEnd/>
          </a:ln>
        </p:spPr>
        <p:txBody>
          <a:bodyPr/>
          <a:lstStyle/>
          <a:p>
            <a:endParaRPr lang="zh-CN" altLang="en-US"/>
          </a:p>
        </p:txBody>
      </p:sp>
      <p:sp>
        <p:nvSpPr>
          <p:cNvPr id="70668" name="Oval 12"/>
          <p:cNvSpPr>
            <a:spLocks noChangeArrowheads="1"/>
          </p:cNvSpPr>
          <p:nvPr/>
        </p:nvSpPr>
        <p:spPr bwMode="auto">
          <a:xfrm>
            <a:off x="5908675" y="3822700"/>
            <a:ext cx="103188" cy="92075"/>
          </a:xfrm>
          <a:prstGeom prst="ellipse">
            <a:avLst/>
          </a:prstGeom>
          <a:solidFill>
            <a:srgbClr val="FFFFFF"/>
          </a:solidFill>
          <a:ln w="25400">
            <a:solidFill>
              <a:srgbClr val="000000"/>
            </a:solidFill>
            <a:round/>
            <a:headEnd/>
            <a:tailEnd/>
          </a:ln>
        </p:spPr>
        <p:txBody>
          <a:bodyPr/>
          <a:lstStyle/>
          <a:p>
            <a:endParaRPr lang="zh-CN" altLang="en-US"/>
          </a:p>
        </p:txBody>
      </p:sp>
      <p:sp>
        <p:nvSpPr>
          <p:cNvPr id="70669" name="Text Box 13"/>
          <p:cNvSpPr txBox="1">
            <a:spLocks noChangeArrowheads="1"/>
          </p:cNvSpPr>
          <p:nvPr/>
        </p:nvSpPr>
        <p:spPr bwMode="auto">
          <a:xfrm>
            <a:off x="2782888" y="3603625"/>
            <a:ext cx="3540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400">
                <a:latin typeface="Times New Roman" panose="02020603050405020304" pitchFamily="18" charset="0"/>
              </a:rPr>
              <a:t>r</a:t>
            </a:r>
            <a:r>
              <a:rPr lang="en-US" altLang="zh-CN" sz="2400" baseline="-25000">
                <a:latin typeface="Times New Roman" panose="02020603050405020304" pitchFamily="18" charset="0"/>
              </a:rPr>
              <a:t>1</a:t>
            </a:r>
            <a:endParaRPr lang="en-US" altLang="zh-CN" sz="2400">
              <a:latin typeface="Times New Roman" panose="02020603050405020304" pitchFamily="18" charset="0"/>
            </a:endParaRPr>
          </a:p>
        </p:txBody>
      </p:sp>
      <p:sp>
        <p:nvSpPr>
          <p:cNvPr id="70670" name="Text Box 14"/>
          <p:cNvSpPr txBox="1">
            <a:spLocks noChangeArrowheads="1"/>
          </p:cNvSpPr>
          <p:nvPr/>
        </p:nvSpPr>
        <p:spPr bwMode="auto">
          <a:xfrm>
            <a:off x="6430963" y="3619500"/>
            <a:ext cx="350837"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400">
                <a:latin typeface="Times New Roman" panose="02020603050405020304" pitchFamily="18" charset="0"/>
              </a:rPr>
              <a:t>r</a:t>
            </a:r>
            <a:r>
              <a:rPr lang="en-US" altLang="zh-CN" sz="2400" baseline="-25000">
                <a:latin typeface="Times New Roman" panose="02020603050405020304" pitchFamily="18" charset="0"/>
              </a:rPr>
              <a:t>2</a:t>
            </a:r>
            <a:endParaRPr lang="en-US" altLang="zh-CN" sz="2400">
              <a:latin typeface="Times New Roman" panose="02020603050405020304" pitchFamily="18" charset="0"/>
            </a:endParaRPr>
          </a:p>
        </p:txBody>
      </p:sp>
      <p:sp>
        <p:nvSpPr>
          <p:cNvPr id="70671" name="Arc 15"/>
          <p:cNvSpPr>
            <a:spLocks/>
          </p:cNvSpPr>
          <p:nvPr/>
        </p:nvSpPr>
        <p:spPr bwMode="auto">
          <a:xfrm rot="10800000" flipV="1">
            <a:off x="2173288" y="2514600"/>
            <a:ext cx="1368425" cy="10779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00"/>
            </a:solidFill>
            <a:round/>
            <a:headEnd type="triangle" w="med"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72" name="Arc 16"/>
          <p:cNvSpPr>
            <a:spLocks/>
          </p:cNvSpPr>
          <p:nvPr/>
        </p:nvSpPr>
        <p:spPr bwMode="auto">
          <a:xfrm rot="10800000" flipV="1">
            <a:off x="1808163" y="2220913"/>
            <a:ext cx="1806575" cy="1371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00"/>
            </a:solidFill>
            <a:round/>
            <a:headEnd type="triangle" w="med"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73" name="Arc 17"/>
          <p:cNvSpPr>
            <a:spLocks/>
          </p:cNvSpPr>
          <p:nvPr/>
        </p:nvSpPr>
        <p:spPr bwMode="auto">
          <a:xfrm rot="16200000" flipH="1" flipV="1">
            <a:off x="4517231" y="4156869"/>
            <a:ext cx="1241425" cy="12398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74" name="Arc 18"/>
          <p:cNvSpPr>
            <a:spLocks/>
          </p:cNvSpPr>
          <p:nvPr/>
        </p:nvSpPr>
        <p:spPr bwMode="auto">
          <a:xfrm rot="10800000" flipH="1" flipV="1">
            <a:off x="4525963" y="2433638"/>
            <a:ext cx="1203325" cy="1143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75" name="Arc 19"/>
          <p:cNvSpPr>
            <a:spLocks/>
          </p:cNvSpPr>
          <p:nvPr/>
        </p:nvSpPr>
        <p:spPr bwMode="auto">
          <a:xfrm rot="10800000">
            <a:off x="2136775" y="4184650"/>
            <a:ext cx="1368425" cy="1095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76" name="Arc 20"/>
          <p:cNvSpPr>
            <a:spLocks/>
          </p:cNvSpPr>
          <p:nvPr/>
        </p:nvSpPr>
        <p:spPr bwMode="auto">
          <a:xfrm rot="10800000">
            <a:off x="1771650" y="4214813"/>
            <a:ext cx="1806575" cy="1371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00"/>
            </a:solidFill>
            <a:round/>
            <a:headEnd type="triangle" w="med"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b="1"/>
              <a:t>简化资源分配图</a:t>
            </a:r>
            <a:endParaRPr lang="zh-CN" altLang="en-US" b="1">
              <a:solidFill>
                <a:srgbClr val="9900CC"/>
              </a:solidFill>
            </a:endParaRPr>
          </a:p>
        </p:txBody>
      </p:sp>
      <p:sp>
        <p:nvSpPr>
          <p:cNvPr id="71683" name="Rectangle 3"/>
          <p:cNvSpPr>
            <a:spLocks noGrp="1" noChangeArrowheads="1"/>
          </p:cNvSpPr>
          <p:nvPr>
            <p:ph type="body" idx="1"/>
          </p:nvPr>
        </p:nvSpPr>
        <p:spPr>
          <a:xfrm>
            <a:off x="304800" y="1524000"/>
            <a:ext cx="8650288" cy="5073650"/>
          </a:xfrm>
        </p:spPr>
        <p:txBody>
          <a:bodyPr/>
          <a:lstStyle/>
          <a:p>
            <a:r>
              <a:rPr lang="zh-CN" altLang="zh-CN" sz="2800"/>
              <a:t>将资源分配图简化可以检测是否死锁，方法如下：</a:t>
            </a:r>
          </a:p>
          <a:p>
            <a:pPr lvl="1"/>
            <a:r>
              <a:rPr lang="zh-CN" altLang="zh-CN" sz="2600"/>
              <a:t>在资源分配图中，找出一个</a:t>
            </a:r>
            <a:r>
              <a:rPr lang="zh-CN" altLang="zh-CN" sz="2600">
                <a:solidFill>
                  <a:schemeClr val="accent2"/>
                </a:solidFill>
              </a:rPr>
              <a:t>既不阻塞又非孤立</a:t>
            </a:r>
            <a:r>
              <a:rPr lang="zh-CN" altLang="zh-CN" sz="2600"/>
              <a:t>的进程结点</a:t>
            </a:r>
            <a:r>
              <a:rPr lang="en-US" altLang="zh-CN" sz="2600">
                <a:cs typeface="Times New Roman" panose="02020603050405020304" pitchFamily="18" charset="0"/>
              </a:rPr>
              <a:t>p</a:t>
            </a:r>
            <a:r>
              <a:rPr lang="en-US" altLang="zh-CN" sz="2600" baseline="-30000">
                <a:cs typeface="Times New Roman" panose="02020603050405020304" pitchFamily="18" charset="0"/>
              </a:rPr>
              <a:t>i</a:t>
            </a:r>
            <a:r>
              <a:rPr lang="zh-CN" altLang="en-US" sz="2600"/>
              <a:t>，</a:t>
            </a:r>
            <a:r>
              <a:rPr lang="zh-CN" altLang="zh-CN" sz="2600"/>
              <a:t>进程</a:t>
            </a:r>
            <a:r>
              <a:rPr lang="en-US" altLang="zh-CN" sz="2600">
                <a:cs typeface="Times New Roman" panose="02020603050405020304" pitchFamily="18" charset="0"/>
              </a:rPr>
              <a:t>p</a:t>
            </a:r>
            <a:r>
              <a:rPr lang="en-US" altLang="zh-CN" sz="2600" baseline="-30000">
                <a:cs typeface="Times New Roman" panose="02020603050405020304" pitchFamily="18" charset="0"/>
              </a:rPr>
              <a:t>i</a:t>
            </a:r>
            <a:r>
              <a:rPr lang="zh-CN" altLang="zh-CN" sz="2600"/>
              <a:t>获得了它所需要的全部资源，能运行完成然后释放所有资源。这相当于消去</a:t>
            </a:r>
            <a:r>
              <a:rPr lang="en-US" altLang="zh-CN" sz="2600">
                <a:cs typeface="Times New Roman" panose="02020603050405020304" pitchFamily="18" charset="0"/>
              </a:rPr>
              <a:t>p</a:t>
            </a:r>
            <a:r>
              <a:rPr lang="en-US" altLang="zh-CN" sz="2600" baseline="-30000">
                <a:cs typeface="Times New Roman" panose="02020603050405020304" pitchFamily="18" charset="0"/>
              </a:rPr>
              <a:t>i</a:t>
            </a:r>
            <a:r>
              <a:rPr lang="zh-CN" altLang="zh-CN" sz="2600"/>
              <a:t>的所有请求边和分配边，使之成为孤立结点。</a:t>
            </a:r>
          </a:p>
          <a:p>
            <a:pPr lvl="1"/>
            <a:r>
              <a:rPr lang="zh-CN" altLang="zh-CN" sz="2600"/>
              <a:t>进程</a:t>
            </a:r>
            <a:r>
              <a:rPr lang="en-US" altLang="zh-CN" sz="2600">
                <a:cs typeface="Times New Roman" panose="02020603050405020304" pitchFamily="18" charset="0"/>
              </a:rPr>
              <a:t>p</a:t>
            </a:r>
            <a:r>
              <a:rPr lang="en-US" altLang="zh-CN" sz="2600" baseline="-30000">
                <a:cs typeface="Times New Roman" panose="02020603050405020304" pitchFamily="18" charset="0"/>
              </a:rPr>
              <a:t>i</a:t>
            </a:r>
            <a:r>
              <a:rPr lang="zh-CN" altLang="zh-CN" sz="2600"/>
              <a:t>释放资源后，可以唤醒因等待这些资源而阻塞的进程，从而可能使原来阻塞的进程变为非阻塞进程。</a:t>
            </a:r>
          </a:p>
          <a:p>
            <a:pPr lvl="1"/>
            <a:r>
              <a:rPr lang="zh-CN" altLang="zh-CN" sz="2600"/>
              <a:t>在进行一系列化简后，若能消去图中所有的边，使所有进程都成为孤立结点，则称该图是可</a:t>
            </a:r>
            <a:r>
              <a:rPr lang="zh-CN" altLang="zh-CN" sz="2600">
                <a:solidFill>
                  <a:schemeClr val="accent2"/>
                </a:solidFill>
              </a:rPr>
              <a:t>完全简化</a:t>
            </a:r>
            <a:r>
              <a:rPr lang="zh-CN" altLang="zh-CN" sz="2600"/>
              <a:t>的；若不能使该图完全化简，则称该图是不可完全简化的。 </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b="1">
                <a:latin typeface="Times New Roman" panose="02020603050405020304" pitchFamily="18" charset="0"/>
              </a:rPr>
              <a:t>死锁定理</a:t>
            </a:r>
          </a:p>
        </p:txBody>
      </p:sp>
      <p:sp>
        <p:nvSpPr>
          <p:cNvPr id="72707" name="Rectangle 3"/>
          <p:cNvSpPr>
            <a:spLocks noGrp="1" noChangeArrowheads="1"/>
          </p:cNvSpPr>
          <p:nvPr>
            <p:ph type="body" idx="1"/>
          </p:nvPr>
        </p:nvSpPr>
        <p:spPr>
          <a:xfrm>
            <a:off x="304800" y="1447800"/>
            <a:ext cx="8345488" cy="4114800"/>
          </a:xfrm>
        </p:spPr>
        <p:txBody>
          <a:bodyPr/>
          <a:lstStyle/>
          <a:p>
            <a:r>
              <a:rPr lang="zh-CN" altLang="zh-CN"/>
              <a:t>可以证明：所有的简化顺序将得到相同的结果。</a:t>
            </a:r>
          </a:p>
          <a:p>
            <a:r>
              <a:rPr lang="en-US" altLang="zh-CN"/>
              <a:t>S</a:t>
            </a:r>
            <a:r>
              <a:rPr lang="zh-CN" altLang="zh-CN"/>
              <a:t>为死锁状态的条件是当且仅当</a:t>
            </a:r>
            <a:r>
              <a:rPr lang="en-US" altLang="zh-CN"/>
              <a:t>S</a:t>
            </a:r>
            <a:r>
              <a:rPr lang="zh-CN" altLang="zh-CN"/>
              <a:t>状态的资源分配图是</a:t>
            </a:r>
            <a:r>
              <a:rPr lang="zh-CN" altLang="zh-CN">
                <a:solidFill>
                  <a:schemeClr val="accent2"/>
                </a:solidFill>
              </a:rPr>
              <a:t>不可完全简化</a:t>
            </a:r>
            <a:r>
              <a:rPr lang="zh-CN" altLang="zh-CN"/>
              <a:t>的。该条件称为</a:t>
            </a:r>
            <a:r>
              <a:rPr lang="zh-CN" altLang="zh-CN">
                <a:solidFill>
                  <a:schemeClr val="accent2"/>
                </a:solidFill>
              </a:rPr>
              <a:t>死锁定理</a:t>
            </a:r>
            <a:r>
              <a:rPr lang="zh-CN" altLang="zh-CN"/>
              <a:t>。</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b="1"/>
              <a:t>资源分配图简化例</a:t>
            </a:r>
          </a:p>
        </p:txBody>
      </p:sp>
      <p:sp>
        <p:nvSpPr>
          <p:cNvPr id="73731" name="Rectangle 3"/>
          <p:cNvSpPr>
            <a:spLocks noGrp="1" noChangeArrowheads="1"/>
          </p:cNvSpPr>
          <p:nvPr>
            <p:ph type="body" idx="1"/>
          </p:nvPr>
        </p:nvSpPr>
        <p:spPr>
          <a:xfrm>
            <a:off x="468313" y="1484313"/>
            <a:ext cx="8229600" cy="211137"/>
          </a:xfrm>
        </p:spPr>
        <p:txBody>
          <a:bodyPr/>
          <a:lstStyle/>
          <a:p>
            <a:pPr>
              <a:lnSpc>
                <a:spcPct val="90000"/>
              </a:lnSpc>
            </a:pPr>
            <a:endParaRPr lang="zh-CN" altLang="en-US"/>
          </a:p>
        </p:txBody>
      </p:sp>
      <p:grpSp>
        <p:nvGrpSpPr>
          <p:cNvPr id="73732" name="Group 4"/>
          <p:cNvGrpSpPr>
            <a:grpSpLocks/>
          </p:cNvGrpSpPr>
          <p:nvPr/>
        </p:nvGrpSpPr>
        <p:grpSpPr bwMode="auto">
          <a:xfrm>
            <a:off x="200025" y="1598613"/>
            <a:ext cx="3609975" cy="2897187"/>
            <a:chOff x="0" y="0"/>
            <a:chExt cx="2274" cy="1825"/>
          </a:xfrm>
        </p:grpSpPr>
        <p:sp>
          <p:nvSpPr>
            <p:cNvPr id="73733" name="Oval 5"/>
            <p:cNvSpPr>
              <a:spLocks noChangeArrowheads="1"/>
            </p:cNvSpPr>
            <p:nvPr/>
          </p:nvSpPr>
          <p:spPr bwMode="auto">
            <a:xfrm>
              <a:off x="871" y="0"/>
              <a:ext cx="417" cy="423"/>
            </a:xfrm>
            <a:prstGeom prst="ellipse">
              <a:avLst/>
            </a:prstGeom>
            <a:solidFill>
              <a:srgbClr val="FFFFFF"/>
            </a:solidFill>
            <a:ln w="25400">
              <a:solidFill>
                <a:srgbClr val="000000"/>
              </a:solidFill>
              <a:round/>
              <a:headEnd/>
              <a:tailEnd/>
            </a:ln>
          </p:spPr>
          <p:txBody>
            <a:bodyPr lIns="0" tIns="0" rIns="0" bIns="0"/>
            <a:lstStyle/>
            <a:p>
              <a:pPr algn="ctr" eaLnBrk="0" hangingPunct="0"/>
              <a:r>
                <a:rPr lang="en-US" altLang="zh-CN" sz="2400">
                  <a:latin typeface="Times New Roman" panose="02020603050405020304" pitchFamily="18" charset="0"/>
                </a:rPr>
                <a:t>p</a:t>
              </a:r>
              <a:r>
                <a:rPr lang="en-US" altLang="zh-CN" sz="2400" baseline="-25000">
                  <a:latin typeface="Times New Roman" panose="02020603050405020304" pitchFamily="18" charset="0"/>
                </a:rPr>
                <a:t>1</a:t>
              </a:r>
              <a:endParaRPr lang="en-US" altLang="zh-CN" sz="2400">
                <a:latin typeface="Times New Roman" panose="02020603050405020304" pitchFamily="18" charset="0"/>
              </a:endParaRPr>
            </a:p>
          </p:txBody>
        </p:sp>
        <p:sp>
          <p:nvSpPr>
            <p:cNvPr id="73734" name="Rectangle 6"/>
            <p:cNvSpPr>
              <a:spLocks noChangeArrowheads="1"/>
            </p:cNvSpPr>
            <p:nvPr/>
          </p:nvSpPr>
          <p:spPr bwMode="auto">
            <a:xfrm>
              <a:off x="0" y="763"/>
              <a:ext cx="447" cy="272"/>
            </a:xfrm>
            <a:prstGeom prst="rect">
              <a:avLst/>
            </a:prstGeom>
            <a:solidFill>
              <a:srgbClr val="FFFFFF"/>
            </a:solidFill>
            <a:ln w="25400">
              <a:solidFill>
                <a:srgbClr val="000000"/>
              </a:solidFill>
              <a:miter lim="800000"/>
              <a:headEnd/>
              <a:tailEnd/>
            </a:ln>
          </p:spPr>
          <p:txBody>
            <a:bodyPr/>
            <a:lstStyle/>
            <a:p>
              <a:endParaRPr lang="zh-CN" altLang="en-US"/>
            </a:p>
          </p:txBody>
        </p:sp>
        <p:sp>
          <p:nvSpPr>
            <p:cNvPr id="73735" name="Rectangle 7"/>
            <p:cNvSpPr>
              <a:spLocks noChangeArrowheads="1"/>
            </p:cNvSpPr>
            <p:nvPr/>
          </p:nvSpPr>
          <p:spPr bwMode="auto">
            <a:xfrm>
              <a:off x="1578" y="763"/>
              <a:ext cx="447" cy="242"/>
            </a:xfrm>
            <a:prstGeom prst="rect">
              <a:avLst/>
            </a:prstGeom>
            <a:solidFill>
              <a:srgbClr val="FFFFFF"/>
            </a:solidFill>
            <a:ln w="25400">
              <a:solidFill>
                <a:srgbClr val="000000"/>
              </a:solidFill>
              <a:miter lim="800000"/>
              <a:headEnd/>
              <a:tailEnd/>
            </a:ln>
          </p:spPr>
          <p:txBody>
            <a:bodyPr/>
            <a:lstStyle/>
            <a:p>
              <a:endParaRPr lang="zh-CN" altLang="en-US"/>
            </a:p>
          </p:txBody>
        </p:sp>
        <p:sp>
          <p:nvSpPr>
            <p:cNvPr id="73736" name="Oval 8"/>
            <p:cNvSpPr>
              <a:spLocks noChangeArrowheads="1"/>
            </p:cNvSpPr>
            <p:nvPr/>
          </p:nvSpPr>
          <p:spPr bwMode="auto">
            <a:xfrm>
              <a:off x="871" y="1402"/>
              <a:ext cx="417" cy="423"/>
            </a:xfrm>
            <a:prstGeom prst="ellipse">
              <a:avLst/>
            </a:prstGeom>
            <a:solidFill>
              <a:srgbClr val="FFFFFF"/>
            </a:solidFill>
            <a:ln w="25400">
              <a:solidFill>
                <a:srgbClr val="000000"/>
              </a:solidFill>
              <a:round/>
              <a:headEnd/>
              <a:tailEnd/>
            </a:ln>
          </p:spPr>
          <p:txBody>
            <a:bodyPr lIns="0" tIns="0" rIns="0" bIns="0"/>
            <a:lstStyle/>
            <a:p>
              <a:pPr algn="ctr" eaLnBrk="0" hangingPunct="0"/>
              <a:r>
                <a:rPr lang="en-US" altLang="zh-CN" sz="2400">
                  <a:latin typeface="Times New Roman" panose="02020603050405020304" pitchFamily="18" charset="0"/>
                </a:rPr>
                <a:t>p</a:t>
              </a:r>
              <a:r>
                <a:rPr lang="en-US" altLang="zh-CN" sz="2400" baseline="-25000">
                  <a:latin typeface="Times New Roman" panose="02020603050405020304" pitchFamily="18" charset="0"/>
                </a:rPr>
                <a:t>2</a:t>
              </a:r>
              <a:endParaRPr lang="en-US" altLang="zh-CN" sz="2400">
                <a:latin typeface="Times New Roman" panose="02020603050405020304" pitchFamily="18" charset="0"/>
              </a:endParaRPr>
            </a:p>
          </p:txBody>
        </p:sp>
        <p:sp>
          <p:nvSpPr>
            <p:cNvPr id="73737" name="Oval 9"/>
            <p:cNvSpPr>
              <a:spLocks noChangeArrowheads="1"/>
            </p:cNvSpPr>
            <p:nvPr/>
          </p:nvSpPr>
          <p:spPr bwMode="auto">
            <a:xfrm>
              <a:off x="85" y="815"/>
              <a:ext cx="45" cy="45"/>
            </a:xfrm>
            <a:prstGeom prst="ellipse">
              <a:avLst/>
            </a:prstGeom>
            <a:solidFill>
              <a:srgbClr val="FFFFFF"/>
            </a:solidFill>
            <a:ln w="25400">
              <a:solidFill>
                <a:srgbClr val="000000"/>
              </a:solidFill>
              <a:round/>
              <a:headEnd/>
              <a:tailEnd/>
            </a:ln>
          </p:spPr>
          <p:txBody>
            <a:bodyPr/>
            <a:lstStyle/>
            <a:p>
              <a:endParaRPr lang="zh-CN" altLang="en-US"/>
            </a:p>
          </p:txBody>
        </p:sp>
        <p:sp>
          <p:nvSpPr>
            <p:cNvPr id="73738" name="Oval 10"/>
            <p:cNvSpPr>
              <a:spLocks noChangeArrowheads="1"/>
            </p:cNvSpPr>
            <p:nvPr/>
          </p:nvSpPr>
          <p:spPr bwMode="auto">
            <a:xfrm>
              <a:off x="303" y="815"/>
              <a:ext cx="45" cy="45"/>
            </a:xfrm>
            <a:prstGeom prst="ellipse">
              <a:avLst/>
            </a:prstGeom>
            <a:solidFill>
              <a:srgbClr val="FFFFFF"/>
            </a:solidFill>
            <a:ln w="25400">
              <a:solidFill>
                <a:srgbClr val="000000"/>
              </a:solidFill>
              <a:round/>
              <a:headEnd/>
              <a:tailEnd/>
            </a:ln>
          </p:spPr>
          <p:txBody>
            <a:bodyPr/>
            <a:lstStyle/>
            <a:p>
              <a:endParaRPr lang="zh-CN" altLang="en-US"/>
            </a:p>
          </p:txBody>
        </p:sp>
        <p:sp>
          <p:nvSpPr>
            <p:cNvPr id="73739" name="Oval 11"/>
            <p:cNvSpPr>
              <a:spLocks noChangeArrowheads="1"/>
            </p:cNvSpPr>
            <p:nvPr/>
          </p:nvSpPr>
          <p:spPr bwMode="auto">
            <a:xfrm>
              <a:off x="194" y="942"/>
              <a:ext cx="45" cy="46"/>
            </a:xfrm>
            <a:prstGeom prst="ellipse">
              <a:avLst/>
            </a:prstGeom>
            <a:solidFill>
              <a:srgbClr val="FFFFFF"/>
            </a:solidFill>
            <a:ln w="25400">
              <a:solidFill>
                <a:srgbClr val="000000"/>
              </a:solidFill>
              <a:round/>
              <a:headEnd/>
              <a:tailEnd/>
            </a:ln>
          </p:spPr>
          <p:txBody>
            <a:bodyPr/>
            <a:lstStyle/>
            <a:p>
              <a:endParaRPr lang="zh-CN" altLang="en-US"/>
            </a:p>
          </p:txBody>
        </p:sp>
        <p:sp>
          <p:nvSpPr>
            <p:cNvPr id="73740" name="Oval 12"/>
            <p:cNvSpPr>
              <a:spLocks noChangeArrowheads="1"/>
            </p:cNvSpPr>
            <p:nvPr/>
          </p:nvSpPr>
          <p:spPr bwMode="auto">
            <a:xfrm>
              <a:off x="1679" y="862"/>
              <a:ext cx="44" cy="46"/>
            </a:xfrm>
            <a:prstGeom prst="ellipse">
              <a:avLst/>
            </a:prstGeom>
            <a:solidFill>
              <a:srgbClr val="FFFFFF"/>
            </a:solidFill>
            <a:ln w="25400">
              <a:solidFill>
                <a:srgbClr val="000000"/>
              </a:solidFill>
              <a:round/>
              <a:headEnd/>
              <a:tailEnd/>
            </a:ln>
          </p:spPr>
          <p:txBody>
            <a:bodyPr/>
            <a:lstStyle/>
            <a:p>
              <a:endParaRPr lang="zh-CN" altLang="en-US"/>
            </a:p>
          </p:txBody>
        </p:sp>
        <p:sp>
          <p:nvSpPr>
            <p:cNvPr id="73741" name="Oval 13"/>
            <p:cNvSpPr>
              <a:spLocks noChangeArrowheads="1"/>
            </p:cNvSpPr>
            <p:nvPr/>
          </p:nvSpPr>
          <p:spPr bwMode="auto">
            <a:xfrm>
              <a:off x="1896" y="862"/>
              <a:ext cx="45" cy="46"/>
            </a:xfrm>
            <a:prstGeom prst="ellipse">
              <a:avLst/>
            </a:prstGeom>
            <a:solidFill>
              <a:srgbClr val="FFFFFF"/>
            </a:solidFill>
            <a:ln w="25400">
              <a:solidFill>
                <a:srgbClr val="000000"/>
              </a:solidFill>
              <a:round/>
              <a:headEnd/>
              <a:tailEnd/>
            </a:ln>
          </p:spPr>
          <p:txBody>
            <a:bodyPr/>
            <a:lstStyle/>
            <a:p>
              <a:endParaRPr lang="zh-CN" altLang="en-US"/>
            </a:p>
          </p:txBody>
        </p:sp>
        <p:sp>
          <p:nvSpPr>
            <p:cNvPr id="73742" name="Text Box 14"/>
            <p:cNvSpPr txBox="1">
              <a:spLocks noChangeArrowheads="1"/>
            </p:cNvSpPr>
            <p:nvPr/>
          </p:nvSpPr>
          <p:spPr bwMode="auto">
            <a:xfrm>
              <a:off x="544" y="755"/>
              <a:ext cx="15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400">
                  <a:latin typeface="Times New Roman" panose="02020603050405020304" pitchFamily="18" charset="0"/>
                </a:rPr>
                <a:t>r</a:t>
              </a:r>
              <a:r>
                <a:rPr lang="en-US" altLang="zh-CN" sz="2400" baseline="-25000">
                  <a:latin typeface="Times New Roman" panose="02020603050405020304" pitchFamily="18" charset="0"/>
                </a:rPr>
                <a:t>1</a:t>
              </a:r>
              <a:endParaRPr lang="en-US" altLang="zh-CN" sz="2400">
                <a:latin typeface="Times New Roman" panose="02020603050405020304" pitchFamily="18" charset="0"/>
              </a:endParaRPr>
            </a:p>
          </p:txBody>
        </p:sp>
        <p:sp>
          <p:nvSpPr>
            <p:cNvPr id="73743" name="Text Box 15"/>
            <p:cNvSpPr txBox="1">
              <a:spLocks noChangeArrowheads="1"/>
            </p:cNvSpPr>
            <p:nvPr/>
          </p:nvSpPr>
          <p:spPr bwMode="auto">
            <a:xfrm>
              <a:off x="2122" y="763"/>
              <a:ext cx="15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400">
                  <a:latin typeface="Times New Roman" panose="02020603050405020304" pitchFamily="18" charset="0"/>
                </a:rPr>
                <a:t>r</a:t>
              </a:r>
              <a:r>
                <a:rPr lang="en-US" altLang="zh-CN" sz="2400" baseline="-25000">
                  <a:latin typeface="Times New Roman" panose="02020603050405020304" pitchFamily="18" charset="0"/>
                </a:rPr>
                <a:t>2</a:t>
              </a:r>
              <a:endParaRPr lang="en-US" altLang="zh-CN" sz="2400">
                <a:latin typeface="Times New Roman" panose="02020603050405020304" pitchFamily="18" charset="0"/>
              </a:endParaRPr>
            </a:p>
          </p:txBody>
        </p:sp>
        <p:sp>
          <p:nvSpPr>
            <p:cNvPr id="73744" name="Arc 16"/>
            <p:cNvSpPr>
              <a:spLocks/>
            </p:cNvSpPr>
            <p:nvPr/>
          </p:nvSpPr>
          <p:spPr bwMode="auto">
            <a:xfrm rot="10800000" flipV="1">
              <a:off x="281" y="224"/>
              <a:ext cx="591" cy="52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00"/>
              </a:solidFill>
              <a:round/>
              <a:headEnd type="triangle" w="med"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45" name="Arc 17"/>
            <p:cNvSpPr>
              <a:spLocks/>
            </p:cNvSpPr>
            <p:nvPr/>
          </p:nvSpPr>
          <p:spPr bwMode="auto">
            <a:xfrm rot="10800000" flipV="1">
              <a:off x="123" y="80"/>
              <a:ext cx="781" cy="6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00"/>
              </a:solidFill>
              <a:round/>
              <a:headEnd type="triangle" w="med"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46" name="Arc 18"/>
            <p:cNvSpPr>
              <a:spLocks/>
            </p:cNvSpPr>
            <p:nvPr/>
          </p:nvSpPr>
          <p:spPr bwMode="auto">
            <a:xfrm rot="16200000" flipH="1" flipV="1">
              <a:off x="1255" y="1058"/>
              <a:ext cx="607" cy="5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47" name="Arc 19"/>
            <p:cNvSpPr>
              <a:spLocks/>
            </p:cNvSpPr>
            <p:nvPr/>
          </p:nvSpPr>
          <p:spPr bwMode="auto">
            <a:xfrm rot="10800000" flipH="1" flipV="1">
              <a:off x="1298" y="184"/>
              <a:ext cx="521" cy="55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48" name="Arc 20"/>
            <p:cNvSpPr>
              <a:spLocks/>
            </p:cNvSpPr>
            <p:nvPr/>
          </p:nvSpPr>
          <p:spPr bwMode="auto">
            <a:xfrm rot="10800000">
              <a:off x="265" y="1040"/>
              <a:ext cx="592" cy="53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49" name="Arc 21"/>
            <p:cNvSpPr>
              <a:spLocks/>
            </p:cNvSpPr>
            <p:nvPr/>
          </p:nvSpPr>
          <p:spPr bwMode="auto">
            <a:xfrm rot="10800000">
              <a:off x="107" y="1054"/>
              <a:ext cx="781" cy="6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00"/>
              </a:solidFill>
              <a:round/>
              <a:headEnd type="triangle" w="med"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3750" name="Group 22"/>
          <p:cNvGrpSpPr>
            <a:grpSpLocks/>
          </p:cNvGrpSpPr>
          <p:nvPr/>
        </p:nvGrpSpPr>
        <p:grpSpPr bwMode="auto">
          <a:xfrm>
            <a:off x="5318125" y="1628775"/>
            <a:ext cx="3825875" cy="2897188"/>
            <a:chOff x="0" y="0"/>
            <a:chExt cx="2410" cy="1825"/>
          </a:xfrm>
        </p:grpSpPr>
        <p:sp>
          <p:nvSpPr>
            <p:cNvPr id="73751" name="Oval 23"/>
            <p:cNvSpPr>
              <a:spLocks noChangeArrowheads="1"/>
            </p:cNvSpPr>
            <p:nvPr/>
          </p:nvSpPr>
          <p:spPr bwMode="auto">
            <a:xfrm>
              <a:off x="923" y="0"/>
              <a:ext cx="443" cy="423"/>
            </a:xfrm>
            <a:prstGeom prst="ellipse">
              <a:avLst/>
            </a:prstGeom>
            <a:solidFill>
              <a:srgbClr val="FFFFFF"/>
            </a:solidFill>
            <a:ln w="25400">
              <a:solidFill>
                <a:srgbClr val="000000"/>
              </a:solidFill>
              <a:round/>
              <a:headEnd/>
              <a:tailEnd/>
            </a:ln>
          </p:spPr>
          <p:txBody>
            <a:bodyPr lIns="0" tIns="0" rIns="0" bIns="0"/>
            <a:lstStyle/>
            <a:p>
              <a:pPr algn="ctr" eaLnBrk="0" hangingPunct="0"/>
              <a:r>
                <a:rPr lang="en-US" altLang="zh-CN" sz="2400">
                  <a:latin typeface="Times New Roman" panose="02020603050405020304" pitchFamily="18" charset="0"/>
                </a:rPr>
                <a:t>p</a:t>
              </a:r>
              <a:r>
                <a:rPr lang="en-US" altLang="zh-CN" sz="2400" baseline="-25000">
                  <a:latin typeface="Times New Roman" panose="02020603050405020304" pitchFamily="18" charset="0"/>
                </a:rPr>
                <a:t>1</a:t>
              </a:r>
              <a:endParaRPr lang="en-US" altLang="zh-CN" sz="2400">
                <a:latin typeface="Times New Roman" panose="02020603050405020304" pitchFamily="18" charset="0"/>
              </a:endParaRPr>
            </a:p>
          </p:txBody>
        </p:sp>
        <p:sp>
          <p:nvSpPr>
            <p:cNvPr id="73752" name="Rectangle 24"/>
            <p:cNvSpPr>
              <a:spLocks noChangeArrowheads="1"/>
            </p:cNvSpPr>
            <p:nvPr/>
          </p:nvSpPr>
          <p:spPr bwMode="auto">
            <a:xfrm>
              <a:off x="0" y="763"/>
              <a:ext cx="474" cy="272"/>
            </a:xfrm>
            <a:prstGeom prst="rect">
              <a:avLst/>
            </a:prstGeom>
            <a:solidFill>
              <a:srgbClr val="FFFFFF"/>
            </a:solidFill>
            <a:ln w="25400">
              <a:solidFill>
                <a:srgbClr val="000000"/>
              </a:solidFill>
              <a:miter lim="800000"/>
              <a:headEnd/>
              <a:tailEnd/>
            </a:ln>
          </p:spPr>
          <p:txBody>
            <a:bodyPr/>
            <a:lstStyle/>
            <a:p>
              <a:endParaRPr lang="zh-CN" altLang="en-US"/>
            </a:p>
          </p:txBody>
        </p:sp>
        <p:sp>
          <p:nvSpPr>
            <p:cNvPr id="73753" name="Rectangle 25"/>
            <p:cNvSpPr>
              <a:spLocks noChangeArrowheads="1"/>
            </p:cNvSpPr>
            <p:nvPr/>
          </p:nvSpPr>
          <p:spPr bwMode="auto">
            <a:xfrm>
              <a:off x="1672" y="763"/>
              <a:ext cx="474" cy="242"/>
            </a:xfrm>
            <a:prstGeom prst="rect">
              <a:avLst/>
            </a:prstGeom>
            <a:solidFill>
              <a:srgbClr val="FFFFFF"/>
            </a:solidFill>
            <a:ln w="25400">
              <a:solidFill>
                <a:srgbClr val="000000"/>
              </a:solidFill>
              <a:miter lim="800000"/>
              <a:headEnd/>
              <a:tailEnd/>
            </a:ln>
          </p:spPr>
          <p:txBody>
            <a:bodyPr/>
            <a:lstStyle/>
            <a:p>
              <a:endParaRPr lang="zh-CN" altLang="en-US"/>
            </a:p>
          </p:txBody>
        </p:sp>
        <p:sp>
          <p:nvSpPr>
            <p:cNvPr id="73754" name="Oval 26"/>
            <p:cNvSpPr>
              <a:spLocks noChangeArrowheads="1"/>
            </p:cNvSpPr>
            <p:nvPr/>
          </p:nvSpPr>
          <p:spPr bwMode="auto">
            <a:xfrm>
              <a:off x="923" y="1402"/>
              <a:ext cx="443" cy="423"/>
            </a:xfrm>
            <a:prstGeom prst="ellipse">
              <a:avLst/>
            </a:prstGeom>
            <a:solidFill>
              <a:srgbClr val="FFFFFF"/>
            </a:solidFill>
            <a:ln w="25400">
              <a:solidFill>
                <a:srgbClr val="000000"/>
              </a:solidFill>
              <a:round/>
              <a:headEnd/>
              <a:tailEnd/>
            </a:ln>
          </p:spPr>
          <p:txBody>
            <a:bodyPr lIns="0" tIns="0" rIns="0" bIns="0"/>
            <a:lstStyle/>
            <a:p>
              <a:pPr algn="ctr" eaLnBrk="0" hangingPunct="0"/>
              <a:r>
                <a:rPr lang="en-US" altLang="zh-CN" sz="2400">
                  <a:latin typeface="Times New Roman" panose="02020603050405020304" pitchFamily="18" charset="0"/>
                </a:rPr>
                <a:t>p</a:t>
              </a:r>
              <a:r>
                <a:rPr lang="en-US" altLang="zh-CN" sz="2400" baseline="-25000">
                  <a:latin typeface="Times New Roman" panose="02020603050405020304" pitchFamily="18" charset="0"/>
                </a:rPr>
                <a:t>2</a:t>
              </a:r>
              <a:endParaRPr lang="en-US" altLang="zh-CN" sz="2400">
                <a:latin typeface="Times New Roman" panose="02020603050405020304" pitchFamily="18" charset="0"/>
              </a:endParaRPr>
            </a:p>
          </p:txBody>
        </p:sp>
        <p:sp>
          <p:nvSpPr>
            <p:cNvPr id="73755" name="Oval 27"/>
            <p:cNvSpPr>
              <a:spLocks noChangeArrowheads="1"/>
            </p:cNvSpPr>
            <p:nvPr/>
          </p:nvSpPr>
          <p:spPr bwMode="auto">
            <a:xfrm>
              <a:off x="90" y="815"/>
              <a:ext cx="48" cy="45"/>
            </a:xfrm>
            <a:prstGeom prst="ellipse">
              <a:avLst/>
            </a:prstGeom>
            <a:solidFill>
              <a:srgbClr val="FFFFFF"/>
            </a:solidFill>
            <a:ln w="25400">
              <a:solidFill>
                <a:srgbClr val="000000"/>
              </a:solidFill>
              <a:round/>
              <a:headEnd/>
              <a:tailEnd/>
            </a:ln>
          </p:spPr>
          <p:txBody>
            <a:bodyPr/>
            <a:lstStyle/>
            <a:p>
              <a:endParaRPr lang="zh-CN" altLang="en-US"/>
            </a:p>
          </p:txBody>
        </p:sp>
        <p:sp>
          <p:nvSpPr>
            <p:cNvPr id="73756" name="Oval 28"/>
            <p:cNvSpPr>
              <a:spLocks noChangeArrowheads="1"/>
            </p:cNvSpPr>
            <p:nvPr/>
          </p:nvSpPr>
          <p:spPr bwMode="auto">
            <a:xfrm>
              <a:off x="321" y="815"/>
              <a:ext cx="47" cy="45"/>
            </a:xfrm>
            <a:prstGeom prst="ellipse">
              <a:avLst/>
            </a:prstGeom>
            <a:solidFill>
              <a:srgbClr val="FFFFFF"/>
            </a:solidFill>
            <a:ln w="25400">
              <a:solidFill>
                <a:srgbClr val="000000"/>
              </a:solidFill>
              <a:round/>
              <a:headEnd/>
              <a:tailEnd/>
            </a:ln>
          </p:spPr>
          <p:txBody>
            <a:bodyPr/>
            <a:lstStyle/>
            <a:p>
              <a:endParaRPr lang="zh-CN" altLang="en-US"/>
            </a:p>
          </p:txBody>
        </p:sp>
        <p:sp>
          <p:nvSpPr>
            <p:cNvPr id="73757" name="Oval 29"/>
            <p:cNvSpPr>
              <a:spLocks noChangeArrowheads="1"/>
            </p:cNvSpPr>
            <p:nvPr/>
          </p:nvSpPr>
          <p:spPr bwMode="auto">
            <a:xfrm>
              <a:off x="206" y="942"/>
              <a:ext cx="47" cy="46"/>
            </a:xfrm>
            <a:prstGeom prst="ellipse">
              <a:avLst/>
            </a:prstGeom>
            <a:solidFill>
              <a:srgbClr val="FFFFFF"/>
            </a:solidFill>
            <a:ln w="25400">
              <a:solidFill>
                <a:srgbClr val="000000"/>
              </a:solidFill>
              <a:round/>
              <a:headEnd/>
              <a:tailEnd/>
            </a:ln>
          </p:spPr>
          <p:txBody>
            <a:bodyPr/>
            <a:lstStyle/>
            <a:p>
              <a:endParaRPr lang="zh-CN" altLang="en-US"/>
            </a:p>
          </p:txBody>
        </p:sp>
        <p:sp>
          <p:nvSpPr>
            <p:cNvPr id="73758" name="Oval 30"/>
            <p:cNvSpPr>
              <a:spLocks noChangeArrowheads="1"/>
            </p:cNvSpPr>
            <p:nvPr/>
          </p:nvSpPr>
          <p:spPr bwMode="auto">
            <a:xfrm>
              <a:off x="1779" y="862"/>
              <a:ext cx="47" cy="46"/>
            </a:xfrm>
            <a:prstGeom prst="ellipse">
              <a:avLst/>
            </a:prstGeom>
            <a:solidFill>
              <a:srgbClr val="FFFFFF"/>
            </a:solidFill>
            <a:ln w="25400">
              <a:solidFill>
                <a:srgbClr val="000000"/>
              </a:solidFill>
              <a:round/>
              <a:headEnd/>
              <a:tailEnd/>
            </a:ln>
          </p:spPr>
          <p:txBody>
            <a:bodyPr/>
            <a:lstStyle/>
            <a:p>
              <a:endParaRPr lang="zh-CN" altLang="en-US"/>
            </a:p>
          </p:txBody>
        </p:sp>
        <p:sp>
          <p:nvSpPr>
            <p:cNvPr id="73759" name="Oval 31"/>
            <p:cNvSpPr>
              <a:spLocks noChangeArrowheads="1"/>
            </p:cNvSpPr>
            <p:nvPr/>
          </p:nvSpPr>
          <p:spPr bwMode="auto">
            <a:xfrm>
              <a:off x="2010" y="862"/>
              <a:ext cx="47" cy="46"/>
            </a:xfrm>
            <a:prstGeom prst="ellipse">
              <a:avLst/>
            </a:prstGeom>
            <a:solidFill>
              <a:srgbClr val="FFFFFF"/>
            </a:solidFill>
            <a:ln w="25400">
              <a:solidFill>
                <a:srgbClr val="000000"/>
              </a:solidFill>
              <a:round/>
              <a:headEnd/>
              <a:tailEnd/>
            </a:ln>
          </p:spPr>
          <p:txBody>
            <a:bodyPr/>
            <a:lstStyle/>
            <a:p>
              <a:endParaRPr lang="zh-CN" altLang="en-US"/>
            </a:p>
          </p:txBody>
        </p:sp>
        <p:sp>
          <p:nvSpPr>
            <p:cNvPr id="73760" name="Text Box 32"/>
            <p:cNvSpPr txBox="1">
              <a:spLocks noChangeArrowheads="1"/>
            </p:cNvSpPr>
            <p:nvPr/>
          </p:nvSpPr>
          <p:spPr bwMode="auto">
            <a:xfrm>
              <a:off x="577" y="755"/>
              <a:ext cx="16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400">
                  <a:latin typeface="Times New Roman" panose="02020603050405020304" pitchFamily="18" charset="0"/>
                </a:rPr>
                <a:t>r</a:t>
              </a:r>
              <a:r>
                <a:rPr lang="en-US" altLang="zh-CN" sz="2400" baseline="-25000">
                  <a:latin typeface="Times New Roman" panose="02020603050405020304" pitchFamily="18" charset="0"/>
                </a:rPr>
                <a:t>1</a:t>
              </a:r>
              <a:endParaRPr lang="en-US" altLang="zh-CN" sz="2400">
                <a:latin typeface="Times New Roman" panose="02020603050405020304" pitchFamily="18" charset="0"/>
              </a:endParaRPr>
            </a:p>
          </p:txBody>
        </p:sp>
        <p:sp>
          <p:nvSpPr>
            <p:cNvPr id="73761" name="Text Box 33"/>
            <p:cNvSpPr txBox="1">
              <a:spLocks noChangeArrowheads="1"/>
            </p:cNvSpPr>
            <p:nvPr/>
          </p:nvSpPr>
          <p:spPr bwMode="auto">
            <a:xfrm>
              <a:off x="2249" y="763"/>
              <a:ext cx="161"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400">
                  <a:latin typeface="Times New Roman" panose="02020603050405020304" pitchFamily="18" charset="0"/>
                </a:rPr>
                <a:t>r</a:t>
              </a:r>
              <a:r>
                <a:rPr lang="en-US" altLang="zh-CN" sz="2400" baseline="-25000">
                  <a:latin typeface="Times New Roman" panose="02020603050405020304" pitchFamily="18" charset="0"/>
                </a:rPr>
                <a:t>2</a:t>
              </a:r>
              <a:endParaRPr lang="en-US" altLang="zh-CN" sz="2400">
                <a:latin typeface="Times New Roman" panose="02020603050405020304" pitchFamily="18" charset="0"/>
              </a:endParaRPr>
            </a:p>
          </p:txBody>
        </p:sp>
        <p:sp>
          <p:nvSpPr>
            <p:cNvPr id="73762" name="Arc 34"/>
            <p:cNvSpPr>
              <a:spLocks/>
            </p:cNvSpPr>
            <p:nvPr/>
          </p:nvSpPr>
          <p:spPr bwMode="auto">
            <a:xfrm rot="16200000" flipH="1" flipV="1">
              <a:off x="1349" y="1041"/>
              <a:ext cx="607" cy="56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63" name="Arc 35"/>
            <p:cNvSpPr>
              <a:spLocks/>
            </p:cNvSpPr>
            <p:nvPr/>
          </p:nvSpPr>
          <p:spPr bwMode="auto">
            <a:xfrm rot="10800000">
              <a:off x="281" y="1040"/>
              <a:ext cx="627" cy="53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64" name="Arc 36"/>
            <p:cNvSpPr>
              <a:spLocks/>
            </p:cNvSpPr>
            <p:nvPr/>
          </p:nvSpPr>
          <p:spPr bwMode="auto">
            <a:xfrm rot="10800000">
              <a:off x="114" y="1054"/>
              <a:ext cx="827" cy="6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0000"/>
              </a:solidFill>
              <a:round/>
              <a:headEnd type="triangle" w="med"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3765" name="Group 37"/>
          <p:cNvGrpSpPr>
            <a:grpSpLocks/>
          </p:cNvGrpSpPr>
          <p:nvPr/>
        </p:nvGrpSpPr>
        <p:grpSpPr bwMode="auto">
          <a:xfrm>
            <a:off x="2771775" y="3644900"/>
            <a:ext cx="3860800" cy="2897188"/>
            <a:chOff x="0" y="0"/>
            <a:chExt cx="3814" cy="3428"/>
          </a:xfrm>
        </p:grpSpPr>
        <p:sp>
          <p:nvSpPr>
            <p:cNvPr id="73766" name="Oval 38"/>
            <p:cNvSpPr>
              <a:spLocks noChangeArrowheads="1"/>
            </p:cNvSpPr>
            <p:nvPr/>
          </p:nvSpPr>
          <p:spPr bwMode="auto">
            <a:xfrm>
              <a:off x="1386" y="0"/>
              <a:ext cx="794" cy="794"/>
            </a:xfrm>
            <a:prstGeom prst="ellipse">
              <a:avLst/>
            </a:prstGeom>
            <a:solidFill>
              <a:srgbClr val="FFFFFF"/>
            </a:solidFill>
            <a:ln w="15875">
              <a:solidFill>
                <a:srgbClr val="000000"/>
              </a:solidFill>
              <a:round/>
              <a:headEnd/>
              <a:tailEnd/>
            </a:ln>
          </p:spPr>
          <p:txBody>
            <a:bodyPr lIns="0" tIns="0" rIns="0" bIns="0"/>
            <a:lstStyle/>
            <a:p>
              <a:pPr algn="ctr" eaLnBrk="0" hangingPunct="0"/>
              <a:r>
                <a:rPr lang="en-US" altLang="zh-CN" sz="2400">
                  <a:latin typeface="Times New Roman" panose="02020603050405020304" pitchFamily="18" charset="0"/>
                </a:rPr>
                <a:t>p</a:t>
              </a:r>
              <a:r>
                <a:rPr lang="en-US" altLang="zh-CN" sz="2400" baseline="-25000">
                  <a:latin typeface="Times New Roman" panose="02020603050405020304" pitchFamily="18" charset="0"/>
                </a:rPr>
                <a:t>1</a:t>
              </a:r>
              <a:endParaRPr lang="en-US" altLang="zh-CN" sz="2400">
                <a:latin typeface="Times New Roman" panose="02020603050405020304" pitchFamily="18" charset="0"/>
              </a:endParaRPr>
            </a:p>
          </p:txBody>
        </p:sp>
        <p:sp>
          <p:nvSpPr>
            <p:cNvPr id="73767" name="Rectangle 39"/>
            <p:cNvSpPr>
              <a:spLocks noChangeArrowheads="1"/>
            </p:cNvSpPr>
            <p:nvPr/>
          </p:nvSpPr>
          <p:spPr bwMode="auto">
            <a:xfrm>
              <a:off x="0" y="1434"/>
              <a:ext cx="850" cy="510"/>
            </a:xfrm>
            <a:prstGeom prst="rect">
              <a:avLst/>
            </a:prstGeom>
            <a:solidFill>
              <a:srgbClr val="FFFFFF"/>
            </a:solidFill>
            <a:ln w="15875">
              <a:solidFill>
                <a:srgbClr val="000000"/>
              </a:solidFill>
              <a:miter lim="800000"/>
              <a:headEnd/>
              <a:tailEnd/>
            </a:ln>
          </p:spPr>
          <p:txBody>
            <a:bodyPr/>
            <a:lstStyle/>
            <a:p>
              <a:endParaRPr lang="zh-CN" altLang="en-US"/>
            </a:p>
          </p:txBody>
        </p:sp>
        <p:sp>
          <p:nvSpPr>
            <p:cNvPr id="73768" name="Rectangle 40"/>
            <p:cNvSpPr>
              <a:spLocks noChangeArrowheads="1"/>
            </p:cNvSpPr>
            <p:nvPr/>
          </p:nvSpPr>
          <p:spPr bwMode="auto">
            <a:xfrm>
              <a:off x="2520" y="1434"/>
              <a:ext cx="850" cy="454"/>
            </a:xfrm>
            <a:prstGeom prst="rect">
              <a:avLst/>
            </a:prstGeom>
            <a:solidFill>
              <a:srgbClr val="FFFFFF"/>
            </a:solidFill>
            <a:ln w="15875">
              <a:solidFill>
                <a:srgbClr val="000000"/>
              </a:solidFill>
              <a:miter lim="800000"/>
              <a:headEnd/>
              <a:tailEnd/>
            </a:ln>
          </p:spPr>
          <p:txBody>
            <a:bodyPr/>
            <a:lstStyle/>
            <a:p>
              <a:endParaRPr lang="zh-CN" altLang="en-US"/>
            </a:p>
          </p:txBody>
        </p:sp>
        <p:sp>
          <p:nvSpPr>
            <p:cNvPr id="73769" name="Oval 41"/>
            <p:cNvSpPr>
              <a:spLocks noChangeArrowheads="1"/>
            </p:cNvSpPr>
            <p:nvPr/>
          </p:nvSpPr>
          <p:spPr bwMode="auto">
            <a:xfrm>
              <a:off x="1386" y="2634"/>
              <a:ext cx="794" cy="794"/>
            </a:xfrm>
            <a:prstGeom prst="ellipse">
              <a:avLst/>
            </a:prstGeom>
            <a:solidFill>
              <a:srgbClr val="FFFFFF"/>
            </a:solidFill>
            <a:ln w="15875">
              <a:solidFill>
                <a:srgbClr val="000000"/>
              </a:solidFill>
              <a:round/>
              <a:headEnd/>
              <a:tailEnd/>
            </a:ln>
          </p:spPr>
          <p:txBody>
            <a:bodyPr lIns="0" tIns="0" rIns="0" bIns="0"/>
            <a:lstStyle/>
            <a:p>
              <a:pPr algn="ctr" eaLnBrk="0" hangingPunct="0"/>
              <a:r>
                <a:rPr lang="en-US" altLang="zh-CN" sz="2400">
                  <a:latin typeface="Times New Roman" panose="02020603050405020304" pitchFamily="18" charset="0"/>
                </a:rPr>
                <a:t>p</a:t>
              </a:r>
              <a:r>
                <a:rPr lang="en-US" altLang="zh-CN" sz="2400" baseline="-25000">
                  <a:latin typeface="Times New Roman" panose="02020603050405020304" pitchFamily="18" charset="0"/>
                </a:rPr>
                <a:t>2</a:t>
              </a:r>
              <a:endParaRPr lang="en-US" altLang="zh-CN" sz="2400">
                <a:latin typeface="Times New Roman" panose="02020603050405020304" pitchFamily="18" charset="0"/>
              </a:endParaRPr>
            </a:p>
          </p:txBody>
        </p:sp>
        <p:sp>
          <p:nvSpPr>
            <p:cNvPr id="73770" name="Oval 42"/>
            <p:cNvSpPr>
              <a:spLocks noChangeArrowheads="1"/>
            </p:cNvSpPr>
            <p:nvPr/>
          </p:nvSpPr>
          <p:spPr bwMode="auto">
            <a:xfrm>
              <a:off x="162" y="1530"/>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73771" name="Oval 43"/>
            <p:cNvSpPr>
              <a:spLocks noChangeArrowheads="1"/>
            </p:cNvSpPr>
            <p:nvPr/>
          </p:nvSpPr>
          <p:spPr bwMode="auto">
            <a:xfrm>
              <a:off x="576" y="1530"/>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73772" name="Oval 44"/>
            <p:cNvSpPr>
              <a:spLocks noChangeArrowheads="1"/>
            </p:cNvSpPr>
            <p:nvPr/>
          </p:nvSpPr>
          <p:spPr bwMode="auto">
            <a:xfrm>
              <a:off x="369" y="1770"/>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73773" name="Oval 45"/>
            <p:cNvSpPr>
              <a:spLocks noChangeArrowheads="1"/>
            </p:cNvSpPr>
            <p:nvPr/>
          </p:nvSpPr>
          <p:spPr bwMode="auto">
            <a:xfrm>
              <a:off x="2682" y="1620"/>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73774" name="Oval 46"/>
            <p:cNvSpPr>
              <a:spLocks noChangeArrowheads="1"/>
            </p:cNvSpPr>
            <p:nvPr/>
          </p:nvSpPr>
          <p:spPr bwMode="auto">
            <a:xfrm>
              <a:off x="3096" y="1620"/>
              <a:ext cx="85" cy="85"/>
            </a:xfrm>
            <a:prstGeom prst="ellipse">
              <a:avLst/>
            </a:prstGeom>
            <a:solidFill>
              <a:srgbClr val="FFFFFF"/>
            </a:solidFill>
            <a:ln w="9525">
              <a:solidFill>
                <a:srgbClr val="000000"/>
              </a:solidFill>
              <a:round/>
              <a:headEnd/>
              <a:tailEnd/>
            </a:ln>
          </p:spPr>
          <p:txBody>
            <a:bodyPr/>
            <a:lstStyle/>
            <a:p>
              <a:endParaRPr lang="zh-CN" altLang="en-US"/>
            </a:p>
          </p:txBody>
        </p:sp>
        <p:sp>
          <p:nvSpPr>
            <p:cNvPr id="73775" name="Text Box 47"/>
            <p:cNvSpPr txBox="1">
              <a:spLocks noChangeArrowheads="1"/>
            </p:cNvSpPr>
            <p:nvPr/>
          </p:nvSpPr>
          <p:spPr bwMode="auto">
            <a:xfrm>
              <a:off x="1035" y="1419"/>
              <a:ext cx="291"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400">
                  <a:latin typeface="Times New Roman" panose="02020603050405020304" pitchFamily="18" charset="0"/>
                </a:rPr>
                <a:t>r</a:t>
              </a:r>
              <a:r>
                <a:rPr lang="en-US" altLang="zh-CN" sz="2400" baseline="-25000">
                  <a:latin typeface="Times New Roman" panose="02020603050405020304" pitchFamily="18" charset="0"/>
                </a:rPr>
                <a:t>1</a:t>
              </a:r>
              <a:endParaRPr lang="en-US" altLang="zh-CN" sz="2400">
                <a:latin typeface="Times New Roman" panose="02020603050405020304" pitchFamily="18" charset="0"/>
              </a:endParaRPr>
            </a:p>
          </p:txBody>
        </p:sp>
        <p:sp>
          <p:nvSpPr>
            <p:cNvPr id="73776" name="Text Box 48"/>
            <p:cNvSpPr txBox="1">
              <a:spLocks noChangeArrowheads="1"/>
            </p:cNvSpPr>
            <p:nvPr/>
          </p:nvSpPr>
          <p:spPr bwMode="auto">
            <a:xfrm>
              <a:off x="3525" y="1434"/>
              <a:ext cx="289"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400">
                  <a:latin typeface="Times New Roman" panose="02020603050405020304" pitchFamily="18" charset="0"/>
                </a:rPr>
                <a:t>r</a:t>
              </a:r>
              <a:r>
                <a:rPr lang="en-US" altLang="zh-CN" sz="2400" baseline="-25000">
                  <a:latin typeface="Times New Roman" panose="02020603050405020304" pitchFamily="18" charset="0"/>
                </a:rPr>
                <a:t>2</a:t>
              </a:r>
              <a:endParaRPr lang="en-US" altLang="zh-CN" sz="2400">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barn(outHorizontal)">
                                      <p:cBhvr>
                                        <p:cTn id="7" dur="500"/>
                                        <p:tgtEl>
                                          <p:spTgt spid="737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73750"/>
                                        </p:tgtEl>
                                        <p:attrNameLst>
                                          <p:attrName>style.visibility</p:attrName>
                                        </p:attrNameLst>
                                      </p:cBhvr>
                                      <p:to>
                                        <p:strVal val="visible"/>
                                      </p:to>
                                    </p:set>
                                    <p:animEffect transition="in" filter="barn(outHorizontal)">
                                      <p:cBhvr>
                                        <p:cTn id="12" dur="500"/>
                                        <p:tgtEl>
                                          <p:spTgt spid="737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73765"/>
                                        </p:tgtEl>
                                        <p:attrNameLst>
                                          <p:attrName>style.visibility</p:attrName>
                                        </p:attrNameLst>
                                      </p:cBhvr>
                                      <p:to>
                                        <p:strVal val="visible"/>
                                      </p:to>
                                    </p:set>
                                    <p:animEffect transition="in" filter="barn(outHorizontal)">
                                      <p:cBhvr>
                                        <p:cTn id="17" dur="500"/>
                                        <p:tgtEl>
                                          <p:spTgt spid="73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b="1">
                <a:latin typeface="Times New Roman" panose="02020603050405020304" pitchFamily="18" charset="0"/>
              </a:rPr>
              <a:t>死锁检测算法中的数据结构</a:t>
            </a:r>
          </a:p>
        </p:txBody>
      </p:sp>
      <p:sp>
        <p:nvSpPr>
          <p:cNvPr id="74755" name="Rectangle 3"/>
          <p:cNvSpPr>
            <a:spLocks noGrp="1" noChangeArrowheads="1"/>
          </p:cNvSpPr>
          <p:nvPr>
            <p:ph type="body" idx="1"/>
          </p:nvPr>
        </p:nvSpPr>
        <p:spPr>
          <a:xfrm>
            <a:off x="381000" y="1600200"/>
            <a:ext cx="8574088" cy="4535488"/>
          </a:xfrm>
        </p:spPr>
        <p:txBody>
          <a:bodyPr/>
          <a:lstStyle/>
          <a:p>
            <a:r>
              <a:rPr lang="zh-CN" altLang="zh-CN" sz="2800"/>
              <a:t>可利用资源向量</a:t>
            </a:r>
            <a:r>
              <a:rPr lang="en-US" altLang="zh-CN" sz="2800"/>
              <a:t>Available</a:t>
            </a:r>
            <a:r>
              <a:rPr lang="zh-CN" altLang="en-US" sz="2800"/>
              <a:t>：</a:t>
            </a:r>
            <a:r>
              <a:rPr lang="zh-CN" altLang="zh-CN" sz="2800"/>
              <a:t>表示</a:t>
            </a:r>
            <a:r>
              <a:rPr lang="en-US" altLang="zh-CN" sz="2800"/>
              <a:t>m</a:t>
            </a:r>
            <a:r>
              <a:rPr lang="zh-CN" altLang="zh-CN" sz="2800"/>
              <a:t>类资源中每类资源的可用数目。</a:t>
            </a:r>
            <a:endParaRPr lang="zh-CN" altLang="en-US" sz="2800"/>
          </a:p>
          <a:p>
            <a:r>
              <a:rPr lang="zh-CN" altLang="zh-CN" sz="2800"/>
              <a:t>请求矩阵</a:t>
            </a:r>
            <a:r>
              <a:rPr lang="en-US" altLang="zh-CN" sz="2800"/>
              <a:t>Request</a:t>
            </a:r>
            <a:r>
              <a:rPr lang="zh-CN" altLang="en-US" sz="2800"/>
              <a:t>：</a:t>
            </a:r>
            <a:r>
              <a:rPr lang="zh-CN" altLang="zh-CN" sz="2800"/>
              <a:t>表示每个进程当前对各类资源的请求数目。</a:t>
            </a:r>
          </a:p>
          <a:p>
            <a:r>
              <a:rPr lang="zh-CN" altLang="zh-CN" sz="2800"/>
              <a:t>分配矩阵</a:t>
            </a:r>
            <a:r>
              <a:rPr lang="en-US" altLang="zh-CN" sz="2800"/>
              <a:t>Allocation</a:t>
            </a:r>
            <a:r>
              <a:rPr lang="zh-CN" altLang="en-US" sz="2800"/>
              <a:t>：</a:t>
            </a:r>
            <a:r>
              <a:rPr lang="zh-CN" altLang="zh-CN" sz="2800"/>
              <a:t>表示每个进程当前已分配的资源数目。</a:t>
            </a:r>
          </a:p>
          <a:p>
            <a:r>
              <a:rPr lang="zh-CN" altLang="zh-CN" sz="2800"/>
              <a:t>工作向量</a:t>
            </a:r>
            <a:r>
              <a:rPr lang="en-US" altLang="zh-CN" sz="2800"/>
              <a:t>Work</a:t>
            </a:r>
            <a:r>
              <a:rPr lang="zh-CN" altLang="en-US" sz="2800"/>
              <a:t>：</a:t>
            </a:r>
            <a:r>
              <a:rPr lang="zh-CN" altLang="zh-CN" sz="2800"/>
              <a:t>表示系统当前可提供资源数。</a:t>
            </a:r>
          </a:p>
          <a:p>
            <a:r>
              <a:rPr lang="zh-CN" altLang="zh-CN" sz="2800"/>
              <a:t>进程集合</a:t>
            </a:r>
            <a:r>
              <a:rPr lang="en-US" altLang="zh-CN" sz="2800"/>
              <a:t>L</a:t>
            </a:r>
            <a:r>
              <a:rPr lang="zh-CN" altLang="en-US" sz="2800"/>
              <a:t>：</a:t>
            </a:r>
            <a:r>
              <a:rPr lang="zh-CN" altLang="zh-CN" sz="2800"/>
              <a:t>记录当前已不占用资源的进程。</a:t>
            </a:r>
            <a:endParaRPr lang="zh-CN" altLang="en-US" sz="280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b="1">
                <a:solidFill>
                  <a:schemeClr val="tx1"/>
                </a:solidFill>
              </a:rPr>
              <a:t>资源（续）</a:t>
            </a:r>
          </a:p>
        </p:txBody>
      </p:sp>
      <p:sp>
        <p:nvSpPr>
          <p:cNvPr id="17411" name="Rectangle 3"/>
          <p:cNvSpPr>
            <a:spLocks noGrp="1" noChangeArrowheads="1"/>
          </p:cNvSpPr>
          <p:nvPr>
            <p:ph type="body" idx="1"/>
          </p:nvPr>
        </p:nvSpPr>
        <p:spPr/>
        <p:txBody>
          <a:bodyPr/>
          <a:lstStyle/>
          <a:p>
            <a:r>
              <a:rPr lang="zh-CN" altLang="zh-CN" b="1"/>
              <a:t>永久性资源和临时性资源</a:t>
            </a:r>
          </a:p>
          <a:p>
            <a:pPr lvl="1"/>
            <a:r>
              <a:rPr lang="zh-CN" altLang="zh-CN" b="1">
                <a:solidFill>
                  <a:srgbClr val="9900CC"/>
                </a:solidFill>
              </a:rPr>
              <a:t>永久性资源</a:t>
            </a:r>
            <a:r>
              <a:rPr lang="zh-CN" altLang="zh-CN"/>
              <a:t>：可顺序重复使用的资源。如打印机。</a:t>
            </a:r>
          </a:p>
          <a:p>
            <a:pPr lvl="1"/>
            <a:r>
              <a:rPr lang="zh-CN" altLang="zh-CN" b="1">
                <a:solidFill>
                  <a:srgbClr val="9900CC"/>
                </a:solidFill>
              </a:rPr>
              <a:t>临时性资源</a:t>
            </a:r>
            <a:r>
              <a:rPr lang="zh-CN" altLang="zh-CN"/>
              <a:t>：由一个进程产生，被另一个进程使用短暂时间后便无用的资源，又称为消耗性资源。如消息。</a:t>
            </a:r>
          </a:p>
          <a:p>
            <a:endParaRPr lang="zh-CN" altLang="zh-CN"/>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b="1"/>
              <a:t>死锁检测的算法</a:t>
            </a:r>
          </a:p>
        </p:txBody>
      </p:sp>
      <p:sp>
        <p:nvSpPr>
          <p:cNvPr id="75779" name="Rectangle 3"/>
          <p:cNvSpPr>
            <a:spLocks noGrp="1" noChangeArrowheads="1"/>
          </p:cNvSpPr>
          <p:nvPr>
            <p:ph type="body" idx="1"/>
          </p:nvPr>
        </p:nvSpPr>
        <p:spPr>
          <a:xfrm>
            <a:off x="914400" y="1524000"/>
            <a:ext cx="7812088" cy="4535488"/>
          </a:xfrm>
        </p:spPr>
        <p:txBody>
          <a:bodyPr/>
          <a:lstStyle/>
          <a:p>
            <a:pPr>
              <a:lnSpc>
                <a:spcPct val="90000"/>
              </a:lnSpc>
              <a:buFont typeface="Wingdings 3" panose="05040102010807070707" pitchFamily="18" charset="2"/>
              <a:buNone/>
            </a:pPr>
            <a:r>
              <a:rPr lang="en-US" altLang="zh-CN" sz="2400"/>
              <a:t>Work:=Available; </a:t>
            </a:r>
          </a:p>
          <a:p>
            <a:pPr>
              <a:lnSpc>
                <a:spcPct val="90000"/>
              </a:lnSpc>
              <a:buFont typeface="Wingdings 3" panose="05040102010807070707" pitchFamily="18" charset="2"/>
              <a:buNone/>
            </a:pPr>
            <a:r>
              <a:rPr lang="en-US" altLang="zh-CN" sz="2400"/>
              <a:t>L:=&lt; L</a:t>
            </a:r>
            <a:r>
              <a:rPr lang="en-US" altLang="zh-CN" sz="2400" baseline="-25000"/>
              <a:t>i </a:t>
            </a:r>
            <a:r>
              <a:rPr lang="en-US" altLang="zh-CN" sz="2400"/>
              <a:t>|Allocation</a:t>
            </a:r>
            <a:r>
              <a:rPr lang="en-US" altLang="zh-CN" sz="2400" baseline="-25000"/>
              <a:t>i</a:t>
            </a:r>
            <a:r>
              <a:rPr lang="en-US" altLang="zh-CN" sz="2400"/>
              <a:t>=0∩Request</a:t>
            </a:r>
            <a:r>
              <a:rPr lang="en-US" altLang="zh-CN" sz="2400" baseline="-25000"/>
              <a:t>i</a:t>
            </a:r>
            <a:r>
              <a:rPr lang="en-US" altLang="zh-CN" sz="2400"/>
              <a:t>=0 &gt;</a:t>
            </a:r>
            <a:r>
              <a:rPr lang="zh-CN" altLang="en-US" sz="2400"/>
              <a:t>；</a:t>
            </a:r>
          </a:p>
          <a:p>
            <a:pPr>
              <a:lnSpc>
                <a:spcPct val="90000"/>
              </a:lnSpc>
              <a:buFont typeface="Wingdings 3" panose="05040102010807070707" pitchFamily="18" charset="2"/>
              <a:buNone/>
            </a:pPr>
            <a:r>
              <a:rPr lang="en-US" altLang="zh-CN" sz="2400"/>
              <a:t>for all  L</a:t>
            </a:r>
            <a:r>
              <a:rPr lang="en-US" altLang="zh-CN" sz="2400" baseline="-25000"/>
              <a:t>i</a:t>
            </a:r>
            <a:r>
              <a:rPr lang="en-US" altLang="zh-CN" sz="2400">
                <a:sym typeface="Symbol" panose="05050102010706020507" pitchFamily="18" charset="2"/>
              </a:rPr>
              <a:t>L do</a:t>
            </a:r>
          </a:p>
          <a:p>
            <a:pPr>
              <a:lnSpc>
                <a:spcPct val="90000"/>
              </a:lnSpc>
              <a:buFont typeface="Wingdings 3" panose="05040102010807070707" pitchFamily="18" charset="2"/>
              <a:buNone/>
            </a:pPr>
            <a:r>
              <a:rPr lang="en-US" altLang="zh-CN" sz="2400">
                <a:sym typeface="Symbol" panose="05050102010706020507" pitchFamily="18" charset="2"/>
              </a:rPr>
              <a:t>  {</a:t>
            </a:r>
          </a:p>
          <a:p>
            <a:pPr>
              <a:lnSpc>
                <a:spcPct val="90000"/>
              </a:lnSpc>
              <a:buFont typeface="Wingdings 3" panose="05040102010807070707" pitchFamily="18" charset="2"/>
              <a:buNone/>
            </a:pPr>
            <a:r>
              <a:rPr lang="en-US" altLang="zh-CN" sz="2400">
                <a:sym typeface="Symbol" panose="05050102010706020507" pitchFamily="18" charset="2"/>
              </a:rPr>
              <a:t>      if</a:t>
            </a:r>
            <a:r>
              <a:rPr lang="zh-CN" altLang="en-US" sz="2400">
                <a:sym typeface="Symbol" panose="05050102010706020507" pitchFamily="18" charset="2"/>
              </a:rPr>
              <a:t>（</a:t>
            </a:r>
            <a:r>
              <a:rPr lang="en-US" altLang="zh-CN" sz="2400">
                <a:sym typeface="Symbol" panose="05050102010706020507" pitchFamily="18" charset="2"/>
              </a:rPr>
              <a:t>Request</a:t>
            </a:r>
            <a:r>
              <a:rPr lang="en-US" altLang="zh-CN" sz="2400" baseline="-25000"/>
              <a:t>i</a:t>
            </a:r>
            <a:r>
              <a:rPr lang="en-US" altLang="zh-CN" sz="2400"/>
              <a:t>≤Work</a:t>
            </a:r>
            <a:r>
              <a:rPr lang="zh-CN" altLang="en-US" sz="2400"/>
              <a:t>）</a:t>
            </a:r>
          </a:p>
          <a:p>
            <a:pPr>
              <a:lnSpc>
                <a:spcPct val="90000"/>
              </a:lnSpc>
              <a:buFont typeface="Wingdings 3" panose="05040102010807070707" pitchFamily="18" charset="2"/>
              <a:buNone/>
            </a:pPr>
            <a:r>
              <a:rPr lang="zh-CN" altLang="en-US" sz="2400"/>
              <a:t>      </a:t>
            </a:r>
            <a:r>
              <a:rPr lang="en-US" altLang="zh-CN" sz="2400"/>
              <a:t>{</a:t>
            </a:r>
          </a:p>
          <a:p>
            <a:pPr>
              <a:lnSpc>
                <a:spcPct val="90000"/>
              </a:lnSpc>
              <a:buFont typeface="Wingdings 3" panose="05040102010807070707" pitchFamily="18" charset="2"/>
              <a:buNone/>
            </a:pPr>
            <a:r>
              <a:rPr lang="en-US" altLang="zh-CN" sz="2400"/>
              <a:t>           Work:=Work+Allocation</a:t>
            </a:r>
            <a:r>
              <a:rPr lang="en-US" altLang="zh-CN" sz="2400" baseline="-25000"/>
              <a:t>i</a:t>
            </a:r>
            <a:r>
              <a:rPr lang="en-US" altLang="zh-CN" sz="2400"/>
              <a:t>;</a:t>
            </a:r>
          </a:p>
          <a:p>
            <a:pPr>
              <a:lnSpc>
                <a:spcPct val="90000"/>
              </a:lnSpc>
              <a:buFont typeface="Wingdings 3" panose="05040102010807070707" pitchFamily="18" charset="2"/>
              <a:buNone/>
            </a:pPr>
            <a:r>
              <a:rPr lang="en-US" altLang="zh-CN" sz="2400"/>
              <a:t>           L=L ∪ L</a:t>
            </a:r>
            <a:r>
              <a:rPr lang="en-US" altLang="zh-CN" sz="2400" baseline="-25000"/>
              <a:t>i</a:t>
            </a:r>
            <a:r>
              <a:rPr lang="en-US" altLang="zh-CN" sz="2400"/>
              <a:t>;</a:t>
            </a:r>
          </a:p>
          <a:p>
            <a:pPr>
              <a:lnSpc>
                <a:spcPct val="90000"/>
              </a:lnSpc>
              <a:buFont typeface="Wingdings 3" panose="05040102010807070707" pitchFamily="18" charset="2"/>
              <a:buNone/>
            </a:pPr>
            <a:r>
              <a:rPr lang="en-US" altLang="zh-CN" sz="2400"/>
              <a:t>      }</a:t>
            </a:r>
          </a:p>
          <a:p>
            <a:pPr>
              <a:lnSpc>
                <a:spcPct val="90000"/>
              </a:lnSpc>
              <a:buFont typeface="Wingdings 3" panose="05040102010807070707" pitchFamily="18" charset="2"/>
              <a:buNone/>
            </a:pPr>
            <a:r>
              <a:rPr lang="en-US" altLang="zh-CN" sz="2400"/>
              <a:t>  }</a:t>
            </a:r>
          </a:p>
          <a:p>
            <a:pPr>
              <a:lnSpc>
                <a:spcPct val="90000"/>
              </a:lnSpc>
              <a:buFont typeface="Wingdings 3" panose="05040102010807070707" pitchFamily="18" charset="2"/>
              <a:buNone/>
            </a:pPr>
            <a:r>
              <a:rPr lang="en-US" altLang="zh-CN" sz="2400"/>
              <a:t>deadlock=</a:t>
            </a:r>
            <a:r>
              <a:rPr lang="en-US" altLang="zh-CN" sz="2400">
                <a:sym typeface="Symbol" panose="05050102010706020507" pitchFamily="18" charset="2"/>
              </a:rPr>
              <a:t>(L==&lt;p</a:t>
            </a:r>
            <a:r>
              <a:rPr lang="en-US" altLang="zh-CN" sz="2400" baseline="-25000">
                <a:sym typeface="Symbol" panose="05050102010706020507" pitchFamily="18" charset="2"/>
              </a:rPr>
              <a:t>1</a:t>
            </a:r>
            <a:r>
              <a:rPr lang="en-US" altLang="zh-CN" sz="2400">
                <a:sym typeface="Symbol" panose="05050102010706020507" pitchFamily="18" charset="2"/>
              </a:rPr>
              <a:t>,p</a:t>
            </a:r>
            <a:r>
              <a:rPr lang="en-US" altLang="zh-CN" sz="2400" baseline="-25000">
                <a:sym typeface="Symbol" panose="05050102010706020507" pitchFamily="18" charset="2"/>
              </a:rPr>
              <a:t>2</a:t>
            </a:r>
            <a:r>
              <a:rPr lang="en-US" altLang="zh-CN" sz="2400">
                <a:sym typeface="Symbol" panose="05050102010706020507" pitchFamily="18" charset="2"/>
              </a:rPr>
              <a:t>,</a:t>
            </a:r>
            <a:r>
              <a:rPr lang="en-US" altLang="zh-CN" sz="2400">
                <a:latin typeface="Tahoma" panose="020B0604030504040204" pitchFamily="34" charset="0"/>
                <a:sym typeface="Symbol" panose="05050102010706020507" pitchFamily="18" charset="2"/>
              </a:rPr>
              <a:t>…</a:t>
            </a:r>
            <a:r>
              <a:rPr lang="en-US" altLang="zh-CN" sz="2400">
                <a:sym typeface="Symbol" panose="05050102010706020507" pitchFamily="18" charset="2"/>
              </a:rPr>
              <a:t>p</a:t>
            </a:r>
            <a:r>
              <a:rPr lang="en-US" altLang="zh-CN" sz="2400" baseline="-25000">
                <a:sym typeface="Symbol" panose="05050102010706020507" pitchFamily="18" charset="2"/>
              </a:rPr>
              <a:t>n</a:t>
            </a:r>
            <a:r>
              <a:rPr lang="en-US" altLang="zh-CN" sz="2400">
                <a:sym typeface="Symbol" panose="05050102010706020507" pitchFamily="18" charset="2"/>
              </a:rPr>
              <a:t>&gt;)</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b="1"/>
              <a:t>3.7.2 </a:t>
            </a:r>
            <a:r>
              <a:rPr lang="zh-CN" altLang="zh-CN" b="1"/>
              <a:t>死锁的解除</a:t>
            </a:r>
          </a:p>
        </p:txBody>
      </p:sp>
      <p:sp>
        <p:nvSpPr>
          <p:cNvPr id="76803" name="Rectangle 3"/>
          <p:cNvSpPr>
            <a:spLocks noGrp="1" noChangeArrowheads="1"/>
          </p:cNvSpPr>
          <p:nvPr>
            <p:ph type="body" idx="1"/>
          </p:nvPr>
        </p:nvSpPr>
        <p:spPr>
          <a:xfrm>
            <a:off x="228600" y="1600200"/>
            <a:ext cx="8726488" cy="4535488"/>
          </a:xfrm>
        </p:spPr>
        <p:txBody>
          <a:bodyPr/>
          <a:lstStyle/>
          <a:p>
            <a:r>
              <a:rPr lang="zh-CN" altLang="zh-CN"/>
              <a:t>一旦检测出系统中出现了死锁，就应将陷入死锁的进程从死锁状态中解脱出来，</a:t>
            </a:r>
            <a:r>
              <a:rPr lang="zh-CN" altLang="en-US"/>
              <a:t>方法如下</a:t>
            </a:r>
            <a:r>
              <a:rPr lang="zh-CN" altLang="zh-CN"/>
              <a:t>：</a:t>
            </a:r>
          </a:p>
          <a:p>
            <a:pPr lvl="1"/>
            <a:r>
              <a:rPr lang="zh-CN" altLang="zh-CN" b="1">
                <a:solidFill>
                  <a:schemeClr val="accent2"/>
                </a:solidFill>
              </a:rPr>
              <a:t>资源剥夺法</a:t>
            </a:r>
            <a:r>
              <a:rPr lang="zh-CN" altLang="zh-CN"/>
              <a:t>：当发现死锁后，从其他进程那里剥夺足够数量的资源给死锁进程，以解除死锁状态。</a:t>
            </a:r>
          </a:p>
          <a:p>
            <a:pPr lvl="1"/>
            <a:r>
              <a:rPr lang="zh-CN" altLang="zh-CN" b="1">
                <a:solidFill>
                  <a:schemeClr val="accent2"/>
                </a:solidFill>
              </a:rPr>
              <a:t>撤消进程法</a:t>
            </a:r>
            <a:r>
              <a:rPr lang="zh-CN" altLang="zh-CN"/>
              <a:t>：最简单的方法是撤消全部死锁进程，使系统恢复到正常状态。但这种做法付出的代价太大。另一方法是按照某种顺序逐个撤消死锁进程，直到有足够的资源供其他未被撤消的进程使用，消除死锁状态为止。</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a:t>课后习题</a:t>
            </a:r>
          </a:p>
        </p:txBody>
      </p:sp>
      <p:sp>
        <p:nvSpPr>
          <p:cNvPr id="78851" name="Rectangle 3"/>
          <p:cNvSpPr>
            <a:spLocks noGrp="1" noChangeArrowheads="1"/>
          </p:cNvSpPr>
          <p:nvPr>
            <p:ph type="body" idx="1"/>
          </p:nvPr>
        </p:nvSpPr>
        <p:spPr/>
        <p:txBody>
          <a:bodyPr/>
          <a:lstStyle/>
          <a:p>
            <a:r>
              <a:rPr lang="en-US" altLang="zh-CN" dirty="0"/>
              <a:t>P118</a:t>
            </a:r>
            <a:endParaRPr lang="zh-CN" altLang="en-US" dirty="0"/>
          </a:p>
          <a:p>
            <a:r>
              <a:rPr lang="zh-CN" altLang="en-US" dirty="0"/>
              <a:t>习题</a:t>
            </a:r>
            <a:r>
              <a:rPr lang="en-US" altLang="zh-CN" dirty="0"/>
              <a:t>1</a:t>
            </a:r>
            <a:r>
              <a:rPr lang="zh-CN" altLang="en-US" dirty="0"/>
              <a:t>、</a:t>
            </a:r>
            <a:r>
              <a:rPr lang="en-US" altLang="zh-CN" dirty="0"/>
              <a:t>8</a:t>
            </a:r>
            <a:r>
              <a:rPr lang="zh-CN" altLang="en-US" dirty="0"/>
              <a:t>、</a:t>
            </a:r>
            <a:r>
              <a:rPr lang="en-US" altLang="zh-CN" dirty="0"/>
              <a:t>30</a:t>
            </a:r>
            <a:r>
              <a:rPr lang="zh-CN" altLang="en-US" dirty="0"/>
              <a:t>、</a:t>
            </a:r>
            <a:r>
              <a:rPr lang="en-US" altLang="zh-CN"/>
              <a:t>31</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b="1">
                <a:solidFill>
                  <a:schemeClr val="tx1"/>
                </a:solidFill>
              </a:rPr>
              <a:t>死锁举例</a:t>
            </a:r>
            <a:r>
              <a:rPr lang="en-US" altLang="zh-CN" b="1">
                <a:solidFill>
                  <a:schemeClr val="tx1"/>
                </a:solidFill>
              </a:rPr>
              <a:t>1—</a:t>
            </a:r>
            <a:r>
              <a:rPr lang="zh-CN" altLang="en-US" b="1">
                <a:solidFill>
                  <a:schemeClr val="tx1"/>
                </a:solidFill>
              </a:rPr>
              <a:t>竞争永久资源</a:t>
            </a:r>
          </a:p>
        </p:txBody>
      </p:sp>
      <p:sp>
        <p:nvSpPr>
          <p:cNvPr id="18435" name="Rectangle 3"/>
          <p:cNvSpPr>
            <a:spLocks noGrp="1" noChangeArrowheads="1"/>
          </p:cNvSpPr>
          <p:nvPr>
            <p:ph type="body" sz="half" idx="1"/>
          </p:nvPr>
        </p:nvSpPr>
        <p:spPr>
          <a:xfrm>
            <a:off x="468313" y="1484313"/>
            <a:ext cx="7800975" cy="4525962"/>
          </a:xfrm>
        </p:spPr>
        <p:txBody>
          <a:bodyPr/>
          <a:lstStyle/>
          <a:p>
            <a:pPr algn="just"/>
            <a:r>
              <a:rPr lang="zh-CN" altLang="zh-CN" sz="2900"/>
              <a:t>打印机</a:t>
            </a:r>
            <a:r>
              <a:rPr lang="en-US" altLang="zh-CN" sz="2900"/>
              <a:t>R1</a:t>
            </a:r>
            <a:r>
              <a:rPr lang="zh-CN" altLang="zh-CN" sz="2900"/>
              <a:t>和读卡机</a:t>
            </a:r>
            <a:r>
              <a:rPr lang="en-US" altLang="zh-CN" sz="2900"/>
              <a:t>R2</a:t>
            </a:r>
            <a:r>
              <a:rPr lang="zh-CN" altLang="zh-CN" sz="2900"/>
              <a:t>供进程</a:t>
            </a:r>
            <a:r>
              <a:rPr lang="en-US" altLang="zh-CN" sz="2900"/>
              <a:t>P1</a:t>
            </a:r>
            <a:r>
              <a:rPr lang="zh-CN" altLang="zh-CN" sz="2900"/>
              <a:t>和</a:t>
            </a:r>
            <a:r>
              <a:rPr lang="en-US" altLang="zh-CN" sz="2900"/>
              <a:t>P2</a:t>
            </a:r>
            <a:r>
              <a:rPr lang="zh-CN" altLang="zh-CN" sz="2900"/>
              <a:t>共享。</a:t>
            </a:r>
          </a:p>
          <a:p>
            <a:pPr algn="just"/>
            <a:endParaRPr lang="zh-CN" altLang="zh-CN" sz="2900"/>
          </a:p>
        </p:txBody>
      </p:sp>
      <p:graphicFrame>
        <p:nvGraphicFramePr>
          <p:cNvPr id="18436" name="Object 4"/>
          <p:cNvGraphicFramePr>
            <a:graphicFrameLocks noChangeAspect="1"/>
          </p:cNvGraphicFramePr>
          <p:nvPr>
            <p:ph sz="half" idx="2"/>
          </p:nvPr>
        </p:nvGraphicFramePr>
        <p:xfrm>
          <a:off x="4787900" y="2276475"/>
          <a:ext cx="3754438" cy="3636963"/>
        </p:xfrm>
        <a:graphic>
          <a:graphicData uri="http://schemas.openxmlformats.org/presentationml/2006/ole">
            <mc:AlternateContent xmlns:mc="http://schemas.openxmlformats.org/markup-compatibility/2006">
              <mc:Choice xmlns:v="urn:schemas-microsoft-com:vml" Requires="v">
                <p:oleObj spid="_x0000_s18438" r:id="rId3" imgW="1404024" imgH="1296249" progId="Visio.Drawing.4">
                  <p:embed/>
                </p:oleObj>
              </mc:Choice>
              <mc:Fallback>
                <p:oleObj r:id="rId3" imgW="1404024" imgH="1296249" progId="Visio.Drawing.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2276475"/>
                        <a:ext cx="3754438" cy="363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7" name="Rectangle 5"/>
          <p:cNvSpPr>
            <a:spLocks noChangeArrowheads="1"/>
          </p:cNvSpPr>
          <p:nvPr/>
        </p:nvSpPr>
        <p:spPr bwMode="auto">
          <a:xfrm>
            <a:off x="395288" y="2205038"/>
            <a:ext cx="403225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5125" indent="-255588">
              <a:spcBef>
                <a:spcPct val="20000"/>
              </a:spcBef>
              <a:buClr>
                <a:schemeClr val="accent1"/>
              </a:buClr>
              <a:buSzPct val="68000"/>
              <a:buFont typeface="Wingdings 3" panose="05040102010807070707" pitchFamily="18" charset="2"/>
              <a:buChar char=""/>
              <a:defRPr sz="2900">
                <a:solidFill>
                  <a:schemeClr val="tx1"/>
                </a:solidFill>
                <a:latin typeface="Times New Roman" panose="02020603050405020304" pitchFamily="18" charset="0"/>
                <a:ea typeface="宋体" panose="02010600030101010101" pitchFamily="2" charset="-122"/>
              </a:defRPr>
            </a:lvl1pPr>
            <a:lvl2pPr marL="620713" indent="-228600">
              <a:spcBef>
                <a:spcPct val="20000"/>
              </a:spcBef>
              <a:buClr>
                <a:schemeClr val="accent1"/>
              </a:buClr>
              <a:buFont typeface="Verdana" panose="020B0604030504040204" pitchFamily="34" charset="0"/>
              <a:buChar char="◦"/>
              <a:defRPr sz="2600">
                <a:solidFill>
                  <a:schemeClr val="tx1"/>
                </a:solidFill>
                <a:latin typeface="Times New Roman" panose="02020603050405020304" pitchFamily="18" charset="0"/>
                <a:ea typeface="宋体" panose="02010600030101010101" pitchFamily="2" charset="-122"/>
              </a:defRPr>
            </a:lvl2pPr>
            <a:lvl3pPr marL="858838" indent="-228600">
              <a:spcBef>
                <a:spcPct val="20000"/>
              </a:spcBef>
              <a:buClr>
                <a:schemeClr val="accent2"/>
              </a:buClr>
              <a:buSzPct val="100000"/>
              <a:buFont typeface="Wingdings 2" panose="05020102010507070707" pitchFamily="18" charset="2"/>
              <a:buChar char=""/>
              <a:defRPr sz="2000">
                <a:solidFill>
                  <a:srgbClr val="000099"/>
                </a:solidFill>
                <a:latin typeface="Times New Roman" panose="02020603050405020304" pitchFamily="18" charset="0"/>
                <a:ea typeface="宋体" panose="02010600030101010101" pitchFamily="2" charset="-122"/>
              </a:defRPr>
            </a:lvl3pPr>
            <a:lvl4pPr marL="1143000" indent="-228600">
              <a:spcBef>
                <a:spcPct val="20000"/>
              </a:spcBef>
              <a:buClr>
                <a:schemeClr val="accent2"/>
              </a:buClr>
              <a:buFont typeface="Wingdings 2" panose="05020102010507070707" pitchFamily="18" charset="2"/>
              <a:buChar char=""/>
              <a:defRPr>
                <a:solidFill>
                  <a:schemeClr val="tx1"/>
                </a:solidFill>
                <a:latin typeface="Times New Roman" panose="02020603050405020304" pitchFamily="18" charset="0"/>
                <a:ea typeface="宋体" panose="02010600030101010101" pitchFamily="2" charset="-122"/>
              </a:defRPr>
            </a:lvl4pPr>
            <a:lvl5pPr marL="1371600" indent="-228600">
              <a:spcBef>
                <a:spcPts val="350"/>
              </a:spcBef>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5pPr>
            <a:lvl6pPr marL="18288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6pPr>
            <a:lvl7pPr marL="22860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7pPr>
            <a:lvl8pPr marL="27432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8pPr>
            <a:lvl9pPr marL="32004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9pPr>
          </a:lstStyle>
          <a:p>
            <a:pPr algn="just"/>
            <a:r>
              <a:rPr lang="zh-CN" altLang="zh-CN"/>
              <a:t>假定</a:t>
            </a:r>
            <a:r>
              <a:rPr lang="en-US" altLang="zh-CN"/>
              <a:t>P1</a:t>
            </a:r>
            <a:r>
              <a:rPr lang="zh-CN" altLang="zh-CN"/>
              <a:t>已占用了打印机</a:t>
            </a:r>
            <a:r>
              <a:rPr lang="en-US" altLang="zh-CN"/>
              <a:t>R1</a:t>
            </a:r>
            <a:r>
              <a:rPr lang="zh-CN" altLang="zh-CN"/>
              <a:t>，</a:t>
            </a:r>
            <a:r>
              <a:rPr lang="en-US" altLang="zh-CN"/>
              <a:t>P2</a:t>
            </a:r>
            <a:r>
              <a:rPr lang="zh-CN" altLang="zh-CN"/>
              <a:t>已占用了磁带机</a:t>
            </a:r>
            <a:r>
              <a:rPr lang="en-US" altLang="zh-CN"/>
              <a:t>R2</a:t>
            </a:r>
            <a:r>
              <a:rPr lang="zh-CN" altLang="zh-CN"/>
              <a:t>。此时，若</a:t>
            </a:r>
            <a:r>
              <a:rPr lang="en-US" altLang="zh-CN"/>
              <a:t>P2</a:t>
            </a:r>
            <a:r>
              <a:rPr lang="zh-CN" altLang="zh-CN"/>
              <a:t>继续要求打印机，</a:t>
            </a:r>
            <a:r>
              <a:rPr lang="en-US" altLang="zh-CN"/>
              <a:t>P2</a:t>
            </a:r>
            <a:r>
              <a:rPr lang="zh-CN" altLang="zh-CN"/>
              <a:t>将阻塞；</a:t>
            </a:r>
            <a:r>
              <a:rPr lang="en-US" altLang="zh-CN"/>
              <a:t>P1</a:t>
            </a:r>
            <a:r>
              <a:rPr lang="zh-CN" altLang="zh-CN"/>
              <a:t>若又要求磁带机，</a:t>
            </a:r>
            <a:r>
              <a:rPr lang="en-US" altLang="zh-CN"/>
              <a:t>P1</a:t>
            </a:r>
            <a:r>
              <a:rPr lang="zh-CN" altLang="zh-CN"/>
              <a:t>也将阻塞。</a:t>
            </a:r>
          </a:p>
          <a:p>
            <a:pPr algn="just"/>
            <a:endParaRPr lang="zh-CN" altLang="zh-CN"/>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b="1"/>
              <a:t>死锁举例</a:t>
            </a:r>
            <a:r>
              <a:rPr lang="en-US" altLang="zh-CN" b="1"/>
              <a:t>2—</a:t>
            </a:r>
            <a:r>
              <a:rPr lang="zh-CN" altLang="en-US" b="1"/>
              <a:t>竞争临时资源</a:t>
            </a:r>
          </a:p>
        </p:txBody>
      </p:sp>
      <p:sp>
        <p:nvSpPr>
          <p:cNvPr id="19459" name="Rectangle 3"/>
          <p:cNvSpPr>
            <a:spLocks noGrp="1" noChangeArrowheads="1"/>
          </p:cNvSpPr>
          <p:nvPr>
            <p:ph type="body" idx="1"/>
          </p:nvPr>
        </p:nvSpPr>
        <p:spPr>
          <a:xfrm>
            <a:off x="381000" y="1476375"/>
            <a:ext cx="8523288" cy="5048250"/>
          </a:xfrm>
        </p:spPr>
        <p:txBody>
          <a:bodyPr/>
          <a:lstStyle/>
          <a:p>
            <a:pPr>
              <a:lnSpc>
                <a:spcPct val="90000"/>
              </a:lnSpc>
            </a:pPr>
            <a:r>
              <a:rPr lang="zh-CN" altLang="zh-CN" sz="2800"/>
              <a:t>进程</a:t>
            </a:r>
            <a:r>
              <a:rPr lang="en-US" altLang="zh-CN" sz="2800"/>
              <a:t>P1</a:t>
            </a:r>
            <a:r>
              <a:rPr lang="zh-CN" altLang="zh-CN" sz="2800"/>
              <a:t>产生消息</a:t>
            </a:r>
            <a:r>
              <a:rPr lang="en-US" altLang="zh-CN" sz="2800"/>
              <a:t>S1</a:t>
            </a:r>
            <a:r>
              <a:rPr lang="zh-CN" altLang="zh-CN" sz="2800"/>
              <a:t>，又要求从</a:t>
            </a:r>
            <a:r>
              <a:rPr lang="en-US" altLang="zh-CN" sz="2800"/>
              <a:t>P3</a:t>
            </a:r>
            <a:r>
              <a:rPr lang="zh-CN" altLang="zh-CN" sz="2800"/>
              <a:t>处接收消息</a:t>
            </a:r>
            <a:r>
              <a:rPr lang="en-US" altLang="zh-CN" sz="2800"/>
              <a:t>S3</a:t>
            </a:r>
            <a:r>
              <a:rPr lang="zh-CN" altLang="zh-CN" sz="2800"/>
              <a:t>；</a:t>
            </a:r>
          </a:p>
          <a:p>
            <a:pPr>
              <a:lnSpc>
                <a:spcPct val="90000"/>
              </a:lnSpc>
              <a:buFont typeface="Wingdings 3" panose="05040102010807070707" pitchFamily="18" charset="2"/>
              <a:buNone/>
            </a:pPr>
            <a:r>
              <a:rPr lang="zh-CN" altLang="zh-CN" sz="2800"/>
              <a:t>	进程</a:t>
            </a:r>
            <a:r>
              <a:rPr lang="en-US" altLang="zh-CN" sz="2800"/>
              <a:t>P3</a:t>
            </a:r>
            <a:r>
              <a:rPr lang="zh-CN" altLang="zh-CN" sz="2800"/>
              <a:t>产生消息</a:t>
            </a:r>
            <a:r>
              <a:rPr lang="en-US" altLang="zh-CN" sz="2800"/>
              <a:t>S3</a:t>
            </a:r>
            <a:r>
              <a:rPr lang="zh-CN" altLang="zh-CN" sz="2800"/>
              <a:t>，又要求从</a:t>
            </a:r>
            <a:r>
              <a:rPr lang="en-US" altLang="zh-CN" sz="2800"/>
              <a:t>P2</a:t>
            </a:r>
            <a:r>
              <a:rPr lang="zh-CN" altLang="zh-CN" sz="2800"/>
              <a:t>接收消息</a:t>
            </a:r>
            <a:r>
              <a:rPr lang="en-US" altLang="zh-CN" sz="2800"/>
              <a:t>S2</a:t>
            </a:r>
            <a:r>
              <a:rPr lang="zh-CN" altLang="zh-CN" sz="2800"/>
              <a:t>；</a:t>
            </a:r>
          </a:p>
          <a:p>
            <a:pPr>
              <a:lnSpc>
                <a:spcPct val="90000"/>
              </a:lnSpc>
              <a:buFont typeface="Wingdings 3" panose="05040102010807070707" pitchFamily="18" charset="2"/>
              <a:buNone/>
            </a:pPr>
            <a:r>
              <a:rPr lang="zh-CN" altLang="zh-CN" sz="2800"/>
              <a:t>   进程</a:t>
            </a:r>
            <a:r>
              <a:rPr lang="en-US" altLang="zh-CN" sz="2800"/>
              <a:t>P2</a:t>
            </a:r>
            <a:r>
              <a:rPr lang="zh-CN" altLang="zh-CN" sz="2800"/>
              <a:t>产生消息</a:t>
            </a:r>
            <a:r>
              <a:rPr lang="en-US" altLang="zh-CN" sz="2800"/>
              <a:t>S2</a:t>
            </a:r>
            <a:r>
              <a:rPr lang="zh-CN" altLang="zh-CN" sz="2800"/>
              <a:t>，又需要接收</a:t>
            </a:r>
            <a:r>
              <a:rPr lang="en-US" altLang="zh-CN" sz="2800"/>
              <a:t>P1</a:t>
            </a:r>
            <a:r>
              <a:rPr lang="zh-CN" altLang="zh-CN" sz="2800"/>
              <a:t>产生的消息</a:t>
            </a:r>
            <a:r>
              <a:rPr lang="en-US" altLang="zh-CN" sz="2800"/>
              <a:t>S1</a:t>
            </a:r>
            <a:r>
              <a:rPr lang="zh-CN" altLang="zh-CN" sz="2800"/>
              <a:t>。</a:t>
            </a:r>
          </a:p>
          <a:p>
            <a:pPr>
              <a:lnSpc>
                <a:spcPct val="90000"/>
              </a:lnSpc>
            </a:pPr>
            <a:r>
              <a:rPr lang="zh-CN" altLang="zh-CN" sz="2800"/>
              <a:t>如果消息通信按下述顺序进行：</a:t>
            </a:r>
          </a:p>
          <a:p>
            <a:pPr lvl="2">
              <a:lnSpc>
                <a:spcPct val="90000"/>
              </a:lnSpc>
            </a:pPr>
            <a:r>
              <a:rPr lang="zh-CN" altLang="zh-CN" sz="2000"/>
              <a:t>	</a:t>
            </a:r>
            <a:r>
              <a:rPr lang="en-US" altLang="zh-CN" sz="2000"/>
              <a:t>P1</a:t>
            </a:r>
            <a:r>
              <a:rPr lang="zh-CN" altLang="zh-CN" sz="2000"/>
              <a:t>： </a:t>
            </a:r>
            <a:r>
              <a:rPr lang="en-US" altLang="zh-CN" sz="2000">
                <a:latin typeface="宋体" panose="02010600030101010101" pitchFamily="2" charset="-122"/>
              </a:rPr>
              <a:t>…</a:t>
            </a:r>
            <a:r>
              <a:rPr lang="en-US" altLang="zh-CN" sz="2000"/>
              <a:t>Release(S1)</a:t>
            </a:r>
            <a:r>
              <a:rPr lang="zh-CN" altLang="zh-CN" sz="2000"/>
              <a:t>； </a:t>
            </a:r>
            <a:r>
              <a:rPr lang="en-US" altLang="zh-CN" sz="2000"/>
              <a:t>Reqaest(S3)</a:t>
            </a:r>
            <a:r>
              <a:rPr lang="zh-CN" altLang="zh-CN" sz="2000"/>
              <a:t>； </a:t>
            </a:r>
            <a:r>
              <a:rPr lang="en-US" altLang="zh-CN" sz="2000">
                <a:latin typeface="宋体" panose="02010600030101010101" pitchFamily="2" charset="-122"/>
              </a:rPr>
              <a:t>…</a:t>
            </a:r>
            <a:endParaRPr lang="en-US" altLang="zh-CN" sz="2000"/>
          </a:p>
          <a:p>
            <a:pPr lvl="2">
              <a:lnSpc>
                <a:spcPct val="90000"/>
              </a:lnSpc>
            </a:pPr>
            <a:r>
              <a:rPr lang="en-US" altLang="zh-CN" sz="2000"/>
              <a:t>	P2</a:t>
            </a:r>
            <a:r>
              <a:rPr lang="zh-CN" altLang="zh-CN" sz="2000"/>
              <a:t>： </a:t>
            </a:r>
            <a:r>
              <a:rPr lang="en-US" altLang="zh-CN" sz="2000">
                <a:latin typeface="宋体" panose="02010600030101010101" pitchFamily="2" charset="-122"/>
              </a:rPr>
              <a:t>…</a:t>
            </a:r>
            <a:r>
              <a:rPr lang="en-US" altLang="zh-CN" sz="2000"/>
              <a:t>Release(S2)</a:t>
            </a:r>
            <a:r>
              <a:rPr lang="zh-CN" altLang="zh-CN" sz="2000"/>
              <a:t>； </a:t>
            </a:r>
            <a:r>
              <a:rPr lang="en-US" altLang="zh-CN" sz="2000"/>
              <a:t>Request(S1)</a:t>
            </a:r>
            <a:r>
              <a:rPr lang="zh-CN" altLang="zh-CN" sz="2000"/>
              <a:t>； </a:t>
            </a:r>
            <a:r>
              <a:rPr lang="en-US" altLang="zh-CN" sz="2000">
                <a:latin typeface="宋体" panose="02010600030101010101" pitchFamily="2" charset="-122"/>
              </a:rPr>
              <a:t>…</a:t>
            </a:r>
            <a:endParaRPr lang="en-US" altLang="zh-CN" sz="2000"/>
          </a:p>
          <a:p>
            <a:pPr lvl="2">
              <a:lnSpc>
                <a:spcPct val="90000"/>
              </a:lnSpc>
            </a:pPr>
            <a:r>
              <a:rPr lang="en-US" altLang="zh-CN" sz="2000"/>
              <a:t> P3</a:t>
            </a:r>
            <a:r>
              <a:rPr lang="zh-CN" altLang="zh-CN" sz="2000"/>
              <a:t>： </a:t>
            </a:r>
            <a:r>
              <a:rPr lang="en-US" altLang="zh-CN" sz="2000">
                <a:latin typeface="宋体" panose="02010600030101010101" pitchFamily="2" charset="-122"/>
              </a:rPr>
              <a:t>…</a:t>
            </a:r>
            <a:r>
              <a:rPr lang="en-US" altLang="zh-CN" sz="2000"/>
              <a:t>Release(S3)</a:t>
            </a:r>
            <a:r>
              <a:rPr lang="zh-CN" altLang="zh-CN" sz="2000"/>
              <a:t>； </a:t>
            </a:r>
            <a:r>
              <a:rPr lang="en-US" altLang="zh-CN" sz="2000"/>
              <a:t>Request(S2)</a:t>
            </a:r>
            <a:r>
              <a:rPr lang="zh-CN" altLang="zh-CN" sz="2000"/>
              <a:t>； </a:t>
            </a:r>
            <a:r>
              <a:rPr lang="en-US" altLang="zh-CN" sz="2000">
                <a:latin typeface="宋体" panose="02010600030101010101" pitchFamily="2" charset="-122"/>
              </a:rPr>
              <a:t>…</a:t>
            </a:r>
            <a:r>
              <a:rPr lang="en-US" altLang="zh-CN" sz="2000"/>
              <a:t> </a:t>
            </a:r>
            <a:r>
              <a:rPr lang="zh-CN" altLang="zh-CN" sz="2000"/>
              <a:t>　</a:t>
            </a:r>
          </a:p>
          <a:p>
            <a:pPr>
              <a:lnSpc>
                <a:spcPct val="90000"/>
              </a:lnSpc>
              <a:buFont typeface="Wingdings 3" panose="05040102010807070707" pitchFamily="18" charset="2"/>
              <a:buNone/>
            </a:pPr>
            <a:r>
              <a:rPr lang="zh-CN" altLang="zh-CN" sz="2800"/>
              <a:t>并不可能发生死锁，但若改成下述的运行顺序：</a:t>
            </a:r>
          </a:p>
          <a:p>
            <a:pPr lvl="2">
              <a:lnSpc>
                <a:spcPct val="90000"/>
              </a:lnSpc>
            </a:pPr>
            <a:r>
              <a:rPr lang="zh-CN" altLang="zh-CN" sz="2000"/>
              <a:t>	</a:t>
            </a:r>
            <a:r>
              <a:rPr lang="en-US" altLang="zh-CN" sz="2000"/>
              <a:t>P1</a:t>
            </a:r>
            <a:r>
              <a:rPr lang="zh-CN" altLang="zh-CN" sz="2000"/>
              <a:t>： </a:t>
            </a:r>
            <a:r>
              <a:rPr lang="en-US" altLang="zh-CN" sz="2000">
                <a:latin typeface="宋体" panose="02010600030101010101" pitchFamily="2" charset="-122"/>
              </a:rPr>
              <a:t>…</a:t>
            </a:r>
            <a:r>
              <a:rPr lang="en-US" altLang="zh-CN" sz="2000"/>
              <a:t>Request(S3)</a:t>
            </a:r>
            <a:r>
              <a:rPr lang="zh-CN" altLang="zh-CN" sz="2000"/>
              <a:t>； </a:t>
            </a:r>
            <a:r>
              <a:rPr lang="en-US" altLang="zh-CN" sz="2000"/>
              <a:t>Release(S1)</a:t>
            </a:r>
            <a:r>
              <a:rPr lang="zh-CN" altLang="zh-CN" sz="2000"/>
              <a:t>； </a:t>
            </a:r>
            <a:r>
              <a:rPr lang="en-US" altLang="zh-CN" sz="2000">
                <a:latin typeface="宋体" panose="02010600030101010101" pitchFamily="2" charset="-122"/>
              </a:rPr>
              <a:t>…</a:t>
            </a:r>
            <a:endParaRPr lang="en-US" altLang="zh-CN" sz="2000"/>
          </a:p>
          <a:p>
            <a:pPr lvl="2">
              <a:lnSpc>
                <a:spcPct val="90000"/>
              </a:lnSpc>
            </a:pPr>
            <a:r>
              <a:rPr lang="en-US" altLang="zh-CN" sz="2000"/>
              <a:t>	P2</a:t>
            </a:r>
            <a:r>
              <a:rPr lang="zh-CN" altLang="zh-CN" sz="2000"/>
              <a:t>： </a:t>
            </a:r>
            <a:r>
              <a:rPr lang="en-US" altLang="zh-CN" sz="2000">
                <a:latin typeface="宋体" panose="02010600030101010101" pitchFamily="2" charset="-122"/>
              </a:rPr>
              <a:t>…</a:t>
            </a:r>
            <a:r>
              <a:rPr lang="en-US" altLang="zh-CN" sz="2000"/>
              <a:t>Request(S1)</a:t>
            </a:r>
            <a:r>
              <a:rPr lang="zh-CN" altLang="zh-CN" sz="2000"/>
              <a:t>； </a:t>
            </a:r>
            <a:r>
              <a:rPr lang="en-US" altLang="zh-CN" sz="2000"/>
              <a:t>Release(S2)</a:t>
            </a:r>
            <a:r>
              <a:rPr lang="zh-CN" altLang="zh-CN" sz="2000"/>
              <a:t>； </a:t>
            </a:r>
            <a:r>
              <a:rPr lang="en-US" altLang="zh-CN" sz="2000">
                <a:latin typeface="宋体" panose="02010600030101010101" pitchFamily="2" charset="-122"/>
              </a:rPr>
              <a:t>…</a:t>
            </a:r>
            <a:endParaRPr lang="en-US" altLang="zh-CN" sz="2000"/>
          </a:p>
          <a:p>
            <a:pPr lvl="2">
              <a:lnSpc>
                <a:spcPct val="90000"/>
              </a:lnSpc>
            </a:pPr>
            <a:r>
              <a:rPr lang="en-US" altLang="zh-CN" sz="2000"/>
              <a:t>	P3</a:t>
            </a:r>
            <a:r>
              <a:rPr lang="zh-CN" altLang="zh-CN" sz="2000"/>
              <a:t>： </a:t>
            </a:r>
            <a:r>
              <a:rPr lang="en-US" altLang="zh-CN" sz="2000">
                <a:latin typeface="宋体" panose="02010600030101010101" pitchFamily="2" charset="-122"/>
              </a:rPr>
              <a:t>…</a:t>
            </a:r>
            <a:r>
              <a:rPr lang="en-US" altLang="zh-CN" sz="2000"/>
              <a:t>Request(S2)</a:t>
            </a:r>
            <a:r>
              <a:rPr lang="zh-CN" altLang="zh-CN" sz="2000"/>
              <a:t>； </a:t>
            </a:r>
            <a:r>
              <a:rPr lang="en-US" altLang="zh-CN" sz="2000"/>
              <a:t>Release(S3)</a:t>
            </a:r>
            <a:r>
              <a:rPr lang="zh-CN" altLang="zh-CN" sz="2000"/>
              <a:t>； </a:t>
            </a:r>
            <a:r>
              <a:rPr lang="en-US" altLang="zh-CN" sz="2000">
                <a:latin typeface="宋体" panose="02010600030101010101" pitchFamily="2" charset="-122"/>
              </a:rPr>
              <a:t>…</a:t>
            </a:r>
            <a:endParaRPr lang="en-US" altLang="zh-CN" sz="2000"/>
          </a:p>
          <a:p>
            <a:pPr>
              <a:lnSpc>
                <a:spcPct val="90000"/>
              </a:lnSpc>
              <a:buFont typeface="Wingdings 3" panose="05040102010807070707" pitchFamily="18" charset="2"/>
              <a:buNone/>
            </a:pPr>
            <a:r>
              <a:rPr lang="zh-CN" altLang="zh-CN" sz="2800"/>
              <a:t>则可能发生死锁。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b="1">
                <a:solidFill>
                  <a:schemeClr val="tx1"/>
                </a:solidFill>
              </a:rPr>
              <a:t>死锁举例</a:t>
            </a:r>
            <a:r>
              <a:rPr lang="en-US" altLang="zh-CN" b="1">
                <a:solidFill>
                  <a:schemeClr val="tx1"/>
                </a:solidFill>
              </a:rPr>
              <a:t>3—</a:t>
            </a:r>
            <a:r>
              <a:rPr lang="zh-CN" altLang="en-US" b="1">
                <a:solidFill>
                  <a:schemeClr val="tx1"/>
                </a:solidFill>
              </a:rPr>
              <a:t>推进顺序不当</a:t>
            </a:r>
          </a:p>
        </p:txBody>
      </p:sp>
      <p:sp>
        <p:nvSpPr>
          <p:cNvPr id="20483" name="Rectangle 3"/>
          <p:cNvSpPr>
            <a:spLocks noGrp="1" noChangeArrowheads="1"/>
          </p:cNvSpPr>
          <p:nvPr>
            <p:ph type="body" idx="1"/>
          </p:nvPr>
        </p:nvSpPr>
        <p:spPr>
          <a:xfrm>
            <a:off x="468313" y="1484313"/>
            <a:ext cx="8229600" cy="1206500"/>
          </a:xfrm>
        </p:spPr>
        <p:txBody>
          <a:bodyPr/>
          <a:lstStyle/>
          <a:p>
            <a:r>
              <a:rPr lang="zh-CN" altLang="zh-CN" sz="2800"/>
              <a:t>当进程</a:t>
            </a:r>
            <a:r>
              <a:rPr lang="en-US" altLang="zh-CN" sz="2800"/>
              <a:t>P1</a:t>
            </a:r>
            <a:r>
              <a:rPr lang="zh-CN" altLang="en-US" sz="2800"/>
              <a:t>、</a:t>
            </a:r>
            <a:r>
              <a:rPr lang="en-US" altLang="zh-CN" sz="2800"/>
              <a:t>P2</a:t>
            </a:r>
            <a:r>
              <a:rPr lang="zh-CN" altLang="zh-CN" sz="2800"/>
              <a:t>共享资源</a:t>
            </a:r>
            <a:r>
              <a:rPr lang="en-US" altLang="zh-CN" sz="2800"/>
              <a:t>A</a:t>
            </a:r>
            <a:r>
              <a:rPr lang="zh-CN" altLang="en-US" sz="2800"/>
              <a:t>、</a:t>
            </a:r>
            <a:r>
              <a:rPr lang="en-US" altLang="zh-CN" sz="2800"/>
              <a:t>B</a:t>
            </a:r>
            <a:r>
              <a:rPr lang="zh-CN" altLang="zh-CN" sz="2800"/>
              <a:t>时，若推进顺序合法则不会产生死锁，否则会产生死锁。</a:t>
            </a:r>
          </a:p>
        </p:txBody>
      </p:sp>
      <p:sp>
        <p:nvSpPr>
          <p:cNvPr id="20484" name="Rectangle 4"/>
          <p:cNvSpPr>
            <a:spLocks noChangeArrowheads="1"/>
          </p:cNvSpPr>
          <p:nvPr/>
        </p:nvSpPr>
        <p:spPr bwMode="auto">
          <a:xfrm>
            <a:off x="1905000" y="2819400"/>
            <a:ext cx="2209800" cy="2819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rgbClr val="CADB25"/>
              </a:buClr>
              <a:buSzPct val="65000"/>
              <a:buFont typeface="Wingdings" panose="05000000000000000000" pitchFamily="2" charset="2"/>
              <a:buNone/>
            </a:pPr>
            <a:r>
              <a:rPr lang="en-US" altLang="zh-CN" sz="3200">
                <a:solidFill>
                  <a:srgbClr val="9900CC"/>
                </a:solidFill>
                <a:latin typeface="Tahoma" panose="020B0604030504040204" pitchFamily="34" charset="0"/>
                <a:ea typeface="楷体_GB2312" pitchFamily="1" charset="-122"/>
              </a:rPr>
              <a:t>P1:</a:t>
            </a:r>
          </a:p>
          <a:p>
            <a:pPr>
              <a:lnSpc>
                <a:spcPct val="90000"/>
              </a:lnSpc>
              <a:spcBef>
                <a:spcPct val="20000"/>
              </a:spcBef>
              <a:buClr>
                <a:srgbClr val="CADB25"/>
              </a:buClr>
              <a:buSzPct val="65000"/>
              <a:buFont typeface="Wingdings" panose="05000000000000000000" pitchFamily="2" charset="2"/>
              <a:buNone/>
            </a:pPr>
            <a:r>
              <a:rPr lang="zh-CN" altLang="zh-CN" sz="2800">
                <a:solidFill>
                  <a:srgbClr val="008000"/>
                </a:solidFill>
                <a:latin typeface="Tahoma" panose="020B0604030504040204" pitchFamily="34" charset="0"/>
                <a:ea typeface="楷体_GB2312" pitchFamily="1" charset="-122"/>
              </a:rPr>
              <a:t>申请</a:t>
            </a:r>
            <a:r>
              <a:rPr lang="en-US" altLang="zh-CN" sz="2800">
                <a:solidFill>
                  <a:srgbClr val="008000"/>
                </a:solidFill>
                <a:latin typeface="Tahoma" panose="020B0604030504040204" pitchFamily="34" charset="0"/>
                <a:ea typeface="楷体_GB2312" pitchFamily="1" charset="-122"/>
              </a:rPr>
              <a:t>A</a:t>
            </a:r>
          </a:p>
          <a:p>
            <a:pPr>
              <a:lnSpc>
                <a:spcPct val="90000"/>
              </a:lnSpc>
              <a:buClr>
                <a:srgbClr val="CADB25"/>
              </a:buClr>
              <a:buSzPct val="65000"/>
              <a:buFont typeface="Wingdings" panose="05000000000000000000" pitchFamily="2" charset="2"/>
              <a:buNone/>
            </a:pPr>
            <a:r>
              <a:rPr lang="zh-CN" altLang="zh-CN" sz="2800">
                <a:solidFill>
                  <a:srgbClr val="008000"/>
                </a:solidFill>
                <a:latin typeface="Tahoma" panose="020B0604030504040204" pitchFamily="34" charset="0"/>
                <a:ea typeface="楷体_GB2312" pitchFamily="1" charset="-122"/>
              </a:rPr>
              <a:t>申请</a:t>
            </a:r>
            <a:r>
              <a:rPr lang="en-US" altLang="zh-CN" sz="2800">
                <a:solidFill>
                  <a:srgbClr val="008000"/>
                </a:solidFill>
                <a:latin typeface="Tahoma" panose="020B0604030504040204" pitchFamily="34" charset="0"/>
                <a:ea typeface="楷体_GB2312" pitchFamily="1" charset="-122"/>
              </a:rPr>
              <a:t>B</a:t>
            </a:r>
          </a:p>
          <a:p>
            <a:pPr>
              <a:lnSpc>
                <a:spcPct val="90000"/>
              </a:lnSpc>
              <a:buClr>
                <a:srgbClr val="CADB25"/>
              </a:buClr>
              <a:buSzPct val="65000"/>
              <a:buFont typeface="Wingdings" panose="05000000000000000000" pitchFamily="2" charset="2"/>
              <a:buNone/>
            </a:pPr>
            <a:r>
              <a:rPr lang="en-US" altLang="zh-CN" sz="2800">
                <a:solidFill>
                  <a:srgbClr val="008000"/>
                </a:solidFill>
                <a:latin typeface="Times New Roman" panose="02020603050405020304" pitchFamily="18" charset="0"/>
                <a:ea typeface="楷体_GB2312" pitchFamily="1" charset="-122"/>
              </a:rPr>
              <a:t>…</a:t>
            </a:r>
            <a:endParaRPr lang="en-US" altLang="zh-CN" sz="2800">
              <a:solidFill>
                <a:srgbClr val="008000"/>
              </a:solidFill>
              <a:latin typeface="Tahoma" panose="020B0604030504040204" pitchFamily="34" charset="0"/>
              <a:ea typeface="楷体_GB2312" pitchFamily="1" charset="-122"/>
            </a:endParaRPr>
          </a:p>
          <a:p>
            <a:pPr>
              <a:lnSpc>
                <a:spcPct val="90000"/>
              </a:lnSpc>
              <a:buClr>
                <a:srgbClr val="CADB25"/>
              </a:buClr>
              <a:buSzPct val="65000"/>
              <a:buFont typeface="Wingdings" panose="05000000000000000000" pitchFamily="2" charset="2"/>
              <a:buNone/>
            </a:pPr>
            <a:r>
              <a:rPr lang="zh-CN" altLang="zh-CN" sz="2800">
                <a:solidFill>
                  <a:srgbClr val="008000"/>
                </a:solidFill>
                <a:latin typeface="Tahoma" panose="020B0604030504040204" pitchFamily="34" charset="0"/>
                <a:ea typeface="楷体_GB2312" pitchFamily="1" charset="-122"/>
              </a:rPr>
              <a:t>释放</a:t>
            </a:r>
            <a:r>
              <a:rPr lang="en-US" altLang="zh-CN" sz="2800">
                <a:solidFill>
                  <a:srgbClr val="008000"/>
                </a:solidFill>
                <a:latin typeface="Tahoma" panose="020B0604030504040204" pitchFamily="34" charset="0"/>
                <a:ea typeface="楷体_GB2312" pitchFamily="1" charset="-122"/>
              </a:rPr>
              <a:t>A</a:t>
            </a:r>
          </a:p>
          <a:p>
            <a:pPr>
              <a:lnSpc>
                <a:spcPct val="90000"/>
              </a:lnSpc>
              <a:buClr>
                <a:srgbClr val="CADB25"/>
              </a:buClr>
              <a:buSzPct val="65000"/>
              <a:buFont typeface="Wingdings" panose="05000000000000000000" pitchFamily="2" charset="2"/>
              <a:buNone/>
            </a:pPr>
            <a:r>
              <a:rPr lang="zh-CN" altLang="zh-CN" sz="2800">
                <a:solidFill>
                  <a:srgbClr val="008000"/>
                </a:solidFill>
                <a:latin typeface="Tahoma" panose="020B0604030504040204" pitchFamily="34" charset="0"/>
                <a:ea typeface="楷体_GB2312" pitchFamily="1" charset="-122"/>
              </a:rPr>
              <a:t>释放</a:t>
            </a:r>
            <a:r>
              <a:rPr lang="en-US" altLang="zh-CN" sz="2800">
                <a:solidFill>
                  <a:srgbClr val="008000"/>
                </a:solidFill>
                <a:latin typeface="Tahoma" panose="020B0604030504040204" pitchFamily="34" charset="0"/>
                <a:ea typeface="楷体_GB2312" pitchFamily="1" charset="-122"/>
              </a:rPr>
              <a:t>B</a:t>
            </a:r>
          </a:p>
          <a:p>
            <a:pPr>
              <a:spcBef>
                <a:spcPct val="20000"/>
              </a:spcBef>
              <a:buClr>
                <a:srgbClr val="CADB25"/>
              </a:buClr>
              <a:buSzPct val="65000"/>
              <a:buFont typeface="Wingdings" panose="05000000000000000000" pitchFamily="2" charset="2"/>
              <a:buChar char="u"/>
            </a:pPr>
            <a:endParaRPr lang="zh-CN" altLang="en-US" sz="3200">
              <a:solidFill>
                <a:srgbClr val="008000"/>
              </a:solidFill>
              <a:latin typeface="Tahoma" panose="020B0604030504040204" pitchFamily="34" charset="0"/>
              <a:ea typeface="楷体_GB2312" pitchFamily="1" charset="-122"/>
            </a:endParaRPr>
          </a:p>
        </p:txBody>
      </p:sp>
      <p:sp>
        <p:nvSpPr>
          <p:cNvPr id="20485" name="Rectangle 5"/>
          <p:cNvSpPr>
            <a:spLocks noChangeArrowheads="1"/>
          </p:cNvSpPr>
          <p:nvPr/>
        </p:nvSpPr>
        <p:spPr bwMode="auto">
          <a:xfrm>
            <a:off x="4724400" y="2819400"/>
            <a:ext cx="2209800" cy="2819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20000"/>
              </a:spcBef>
              <a:buClr>
                <a:srgbClr val="CADB25"/>
              </a:buClr>
              <a:buSzPct val="65000"/>
              <a:buFont typeface="Wingdings" panose="05000000000000000000" pitchFamily="2" charset="2"/>
              <a:buNone/>
            </a:pPr>
            <a:r>
              <a:rPr lang="en-US" altLang="zh-CN" sz="3200">
                <a:solidFill>
                  <a:srgbClr val="9900CC"/>
                </a:solidFill>
                <a:latin typeface="Tahoma" panose="020B0604030504040204" pitchFamily="34" charset="0"/>
                <a:ea typeface="楷体_GB2312" pitchFamily="1" charset="-122"/>
              </a:rPr>
              <a:t>P2:</a:t>
            </a:r>
          </a:p>
          <a:p>
            <a:pPr>
              <a:lnSpc>
                <a:spcPct val="90000"/>
              </a:lnSpc>
              <a:spcBef>
                <a:spcPct val="20000"/>
              </a:spcBef>
              <a:buClr>
                <a:srgbClr val="CADB25"/>
              </a:buClr>
              <a:buSzPct val="65000"/>
              <a:buFont typeface="Wingdings" panose="05000000000000000000" pitchFamily="2" charset="2"/>
              <a:buNone/>
            </a:pPr>
            <a:r>
              <a:rPr lang="zh-CN" altLang="zh-CN" sz="2800">
                <a:solidFill>
                  <a:srgbClr val="008000"/>
                </a:solidFill>
                <a:latin typeface="Tahoma" panose="020B0604030504040204" pitchFamily="34" charset="0"/>
                <a:ea typeface="楷体_GB2312" pitchFamily="1" charset="-122"/>
              </a:rPr>
              <a:t>申请</a:t>
            </a:r>
            <a:r>
              <a:rPr lang="en-US" altLang="zh-CN" sz="2800">
                <a:solidFill>
                  <a:srgbClr val="008000"/>
                </a:solidFill>
                <a:latin typeface="Tahoma" panose="020B0604030504040204" pitchFamily="34" charset="0"/>
                <a:ea typeface="楷体_GB2312" pitchFamily="1" charset="-122"/>
              </a:rPr>
              <a:t>B</a:t>
            </a:r>
          </a:p>
          <a:p>
            <a:pPr>
              <a:lnSpc>
                <a:spcPct val="90000"/>
              </a:lnSpc>
              <a:spcBef>
                <a:spcPct val="20000"/>
              </a:spcBef>
              <a:buClr>
                <a:srgbClr val="CADB25"/>
              </a:buClr>
              <a:buSzPct val="65000"/>
              <a:buFont typeface="Wingdings" panose="05000000000000000000" pitchFamily="2" charset="2"/>
              <a:buNone/>
            </a:pPr>
            <a:r>
              <a:rPr lang="zh-CN" altLang="zh-CN" sz="2800">
                <a:solidFill>
                  <a:srgbClr val="008000"/>
                </a:solidFill>
                <a:latin typeface="Tahoma" panose="020B0604030504040204" pitchFamily="34" charset="0"/>
                <a:ea typeface="楷体_GB2312" pitchFamily="1" charset="-122"/>
              </a:rPr>
              <a:t>申请</a:t>
            </a:r>
            <a:r>
              <a:rPr lang="en-US" altLang="zh-CN" sz="2800">
                <a:solidFill>
                  <a:srgbClr val="008000"/>
                </a:solidFill>
                <a:latin typeface="Tahoma" panose="020B0604030504040204" pitchFamily="34" charset="0"/>
                <a:ea typeface="楷体_GB2312" pitchFamily="1" charset="-122"/>
              </a:rPr>
              <a:t>A</a:t>
            </a:r>
          </a:p>
          <a:p>
            <a:pPr>
              <a:lnSpc>
                <a:spcPct val="90000"/>
              </a:lnSpc>
              <a:buClr>
                <a:srgbClr val="CADB25"/>
              </a:buClr>
              <a:buSzPct val="65000"/>
              <a:buFont typeface="Wingdings" panose="05000000000000000000" pitchFamily="2" charset="2"/>
              <a:buNone/>
            </a:pPr>
            <a:r>
              <a:rPr lang="en-US" altLang="zh-CN" sz="2800">
                <a:solidFill>
                  <a:srgbClr val="008000"/>
                </a:solidFill>
                <a:latin typeface="Times New Roman" panose="02020603050405020304" pitchFamily="18" charset="0"/>
                <a:ea typeface="楷体_GB2312" pitchFamily="1" charset="-122"/>
              </a:rPr>
              <a:t>…</a:t>
            </a:r>
            <a:endParaRPr lang="en-US" altLang="zh-CN" sz="2800">
              <a:solidFill>
                <a:srgbClr val="008000"/>
              </a:solidFill>
              <a:latin typeface="Tahoma" panose="020B0604030504040204" pitchFamily="34" charset="0"/>
              <a:ea typeface="楷体_GB2312" pitchFamily="1" charset="-122"/>
            </a:endParaRPr>
          </a:p>
          <a:p>
            <a:pPr>
              <a:lnSpc>
                <a:spcPct val="90000"/>
              </a:lnSpc>
              <a:buClr>
                <a:srgbClr val="CADB25"/>
              </a:buClr>
              <a:buSzPct val="65000"/>
              <a:buFont typeface="Wingdings" panose="05000000000000000000" pitchFamily="2" charset="2"/>
              <a:buNone/>
            </a:pPr>
            <a:r>
              <a:rPr lang="zh-CN" altLang="zh-CN" sz="2800">
                <a:solidFill>
                  <a:srgbClr val="008000"/>
                </a:solidFill>
                <a:latin typeface="Tahoma" panose="020B0604030504040204" pitchFamily="34" charset="0"/>
                <a:ea typeface="楷体_GB2312" pitchFamily="1" charset="-122"/>
              </a:rPr>
              <a:t>释放</a:t>
            </a:r>
            <a:r>
              <a:rPr lang="en-US" altLang="zh-CN" sz="2800">
                <a:solidFill>
                  <a:srgbClr val="008000"/>
                </a:solidFill>
                <a:latin typeface="Tahoma" panose="020B0604030504040204" pitchFamily="34" charset="0"/>
                <a:ea typeface="楷体_GB2312" pitchFamily="1" charset="-122"/>
              </a:rPr>
              <a:t>B</a:t>
            </a:r>
          </a:p>
          <a:p>
            <a:pPr>
              <a:lnSpc>
                <a:spcPct val="90000"/>
              </a:lnSpc>
              <a:buClr>
                <a:srgbClr val="CADB25"/>
              </a:buClr>
              <a:buSzPct val="65000"/>
              <a:buFont typeface="Wingdings" panose="05000000000000000000" pitchFamily="2" charset="2"/>
              <a:buNone/>
            </a:pPr>
            <a:r>
              <a:rPr lang="zh-CN" altLang="zh-CN" sz="2800">
                <a:solidFill>
                  <a:srgbClr val="008000"/>
                </a:solidFill>
                <a:latin typeface="Tahoma" panose="020B0604030504040204" pitchFamily="34" charset="0"/>
                <a:ea typeface="楷体_GB2312" pitchFamily="1" charset="-122"/>
              </a:rPr>
              <a:t>释放</a:t>
            </a:r>
            <a:r>
              <a:rPr lang="en-US" altLang="zh-CN" sz="2800">
                <a:solidFill>
                  <a:srgbClr val="008000"/>
                </a:solidFill>
                <a:latin typeface="Tahoma" panose="020B0604030504040204" pitchFamily="34" charset="0"/>
                <a:ea typeface="楷体_GB2312" pitchFamily="1" charset="-122"/>
              </a:rPr>
              <a:t>A</a:t>
            </a:r>
          </a:p>
          <a:p>
            <a:pPr>
              <a:spcBef>
                <a:spcPct val="20000"/>
              </a:spcBef>
              <a:buClr>
                <a:srgbClr val="CADB25"/>
              </a:buClr>
              <a:buSzPct val="65000"/>
              <a:buFont typeface="Wingdings" panose="05000000000000000000" pitchFamily="2" charset="2"/>
              <a:buChar char="u"/>
            </a:pPr>
            <a:endParaRPr lang="zh-CN" altLang="en-US" sz="3200">
              <a:solidFill>
                <a:srgbClr val="008000"/>
              </a:solidFill>
              <a:latin typeface="Tahoma" panose="020B0604030504040204" pitchFamily="34" charset="0"/>
              <a:ea typeface="楷体_GB2312" pitchFamily="1" charset="-122"/>
            </a:endParaRPr>
          </a:p>
        </p:txBody>
      </p:sp>
    </p:spTree>
  </p:cSld>
  <p:clrMapOvr>
    <a:masterClrMapping/>
  </p:clrMapOvr>
  <p:transition/>
</p:sld>
</file>

<file path=ppt/theme/theme1.xml><?xml version="1.0" encoding="utf-8"?>
<a:theme xmlns:a="http://schemas.openxmlformats.org/drawingml/2006/main" name="2_聚合">
  <a:themeElements>
    <a:clrScheme name="2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2_聚合">
      <a:majorFont>
        <a:latin typeface="宋体"/>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2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聚合">
  <a:themeElements>
    <a:clrScheme name="1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1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1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聚合">
  <a:themeElements>
    <a:clrScheme name="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聚合">
  <a:themeElements>
    <a:clrScheme name="3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3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3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聚合">
  <a:themeElements>
    <a:clrScheme name="4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4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4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聚合">
  <a:themeElements>
    <a:clrScheme name="5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5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5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聚合">
  <a:themeElements>
    <a:clrScheme name="6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6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6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聚合">
  <a:themeElements>
    <a:clrScheme name="7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7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7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聚合">
  <a:themeElements>
    <a:clrScheme name="8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8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8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C:\Documents and Settings\Owner\Application Data\Microsoft\Templates\os.pot</Template>
  <TotalTime>427</TotalTime>
  <Pages>0</Pages>
  <Words>4892</Words>
  <Characters>0</Characters>
  <Application>Microsoft Office PowerPoint</Application>
  <DocSecurity>0</DocSecurity>
  <PresentationFormat>全屏显示(4:3)</PresentationFormat>
  <Lines>0</Lines>
  <Paragraphs>634</Paragraphs>
  <Slides>62</Slides>
  <Notes>5</Notes>
  <HiddenSlides>0</HiddenSlides>
  <MMClips>0</MMClips>
  <ScaleCrop>false</ScaleCrop>
  <HeadingPairs>
    <vt:vector size="8" baseType="variant">
      <vt:variant>
        <vt:lpstr>已用的字体</vt:lpstr>
      </vt:variant>
      <vt:variant>
        <vt:i4>13</vt:i4>
      </vt:variant>
      <vt:variant>
        <vt:lpstr>主题</vt:lpstr>
      </vt:variant>
      <vt:variant>
        <vt:i4>9</vt:i4>
      </vt:variant>
      <vt:variant>
        <vt:lpstr>嵌入 OLE 服务器</vt:lpstr>
      </vt:variant>
      <vt:variant>
        <vt:i4>1</vt:i4>
      </vt:variant>
      <vt:variant>
        <vt:lpstr>幻灯片标题</vt:lpstr>
      </vt:variant>
      <vt:variant>
        <vt:i4>62</vt:i4>
      </vt:variant>
    </vt:vector>
  </HeadingPairs>
  <TitlesOfParts>
    <vt:vector size="85" baseType="lpstr">
      <vt:lpstr>Arial</vt:lpstr>
      <vt:lpstr>宋体</vt:lpstr>
      <vt:lpstr>Times New Roman</vt:lpstr>
      <vt:lpstr>Wingdings 3</vt:lpstr>
      <vt:lpstr>Verdana</vt:lpstr>
      <vt:lpstr>Wingdings 2</vt:lpstr>
      <vt:lpstr>Lucida Sans Unicode</vt:lpstr>
      <vt:lpstr>Tahoma</vt:lpstr>
      <vt:lpstr>Helvetica</vt:lpstr>
      <vt:lpstr>Wingdings</vt:lpstr>
      <vt:lpstr>Courier New</vt:lpstr>
      <vt:lpstr>楷体_GB2312</vt:lpstr>
      <vt:lpstr>Symbol</vt:lpstr>
      <vt:lpstr>2_聚合</vt:lpstr>
      <vt:lpstr>1_聚合</vt:lpstr>
      <vt:lpstr>聚合</vt:lpstr>
      <vt:lpstr>3_聚合</vt:lpstr>
      <vt:lpstr>4_聚合</vt:lpstr>
      <vt:lpstr>5_聚合</vt:lpstr>
      <vt:lpstr>6_聚合</vt:lpstr>
      <vt:lpstr>7_聚合</vt:lpstr>
      <vt:lpstr>8_聚合</vt:lpstr>
      <vt:lpstr>VISIO 4 Drawing</vt:lpstr>
      <vt:lpstr>第3章  处理机调度与死锁</vt:lpstr>
      <vt:lpstr>死锁</vt:lpstr>
      <vt:lpstr>死锁（deadlock）</vt:lpstr>
      <vt:lpstr>3.5.1  产生死锁的原因</vt:lpstr>
      <vt:lpstr>资源</vt:lpstr>
      <vt:lpstr>资源（续）</vt:lpstr>
      <vt:lpstr>死锁举例1—竞争永久资源</vt:lpstr>
      <vt:lpstr>死锁举例2—竞争临时资源</vt:lpstr>
      <vt:lpstr>死锁举例3—推进顺序不当</vt:lpstr>
      <vt:lpstr>进程推进顺序不当导致死锁(续)</vt:lpstr>
      <vt:lpstr>3.5.2 产生死锁的必要条件</vt:lpstr>
      <vt:lpstr>注意－关于死锁的一些结论</vt:lpstr>
      <vt:lpstr>3.5.3 处理死锁的基本方法</vt:lpstr>
      <vt:lpstr>第3章  处理机调度与死锁</vt:lpstr>
      <vt:lpstr>3.6.1 预防死锁</vt:lpstr>
      <vt:lpstr>摒弃“互斥”条件？</vt:lpstr>
      <vt:lpstr>摒弃“请求和保持条件”</vt:lpstr>
      <vt:lpstr>摒弃“不剥夺”条件</vt:lpstr>
      <vt:lpstr>摒弃“环路等待”条件</vt:lpstr>
      <vt:lpstr>有序资源分配法的特点</vt:lpstr>
      <vt:lpstr>为什么有序资源分配法可以防止死锁</vt:lpstr>
      <vt:lpstr>3.6.2 系统安全状态</vt:lpstr>
      <vt:lpstr>安全状态</vt:lpstr>
      <vt:lpstr>安全状态</vt:lpstr>
      <vt:lpstr>不安全状态</vt:lpstr>
      <vt:lpstr>安全状态例</vt:lpstr>
      <vt:lpstr>安全状态例（续）</vt:lpstr>
      <vt:lpstr>安全状态例（续）</vt:lpstr>
      <vt:lpstr>安全状态例（续）</vt:lpstr>
      <vt:lpstr>课堂练习</vt:lpstr>
      <vt:lpstr>3.6.3 利用银行家算法避免死锁</vt:lpstr>
      <vt:lpstr>1）可用资源向量Available</vt:lpstr>
      <vt:lpstr>2）最大需求矩阵Max</vt:lpstr>
      <vt:lpstr>3）分配矩阵Allocation</vt:lpstr>
      <vt:lpstr>4）需求矩阵Need</vt:lpstr>
      <vt:lpstr>银行家算法</vt:lpstr>
      <vt:lpstr>银行家算法描述</vt:lpstr>
      <vt:lpstr>安全性算法</vt:lpstr>
      <vt:lpstr>安全性算法(续)</vt:lpstr>
      <vt:lpstr>银行家算法例</vt:lpstr>
      <vt:lpstr>T0时刻的安全性</vt:lpstr>
      <vt:lpstr>T0时刻的安全性检查</vt:lpstr>
      <vt:lpstr>T0时刻是安全的</vt:lpstr>
      <vt:lpstr>P1请求资源</vt:lpstr>
      <vt:lpstr>为P1试分配资源后</vt:lpstr>
      <vt:lpstr> P1申请资源后的安全性检查</vt:lpstr>
      <vt:lpstr>可以为P1分配资源</vt:lpstr>
      <vt:lpstr>P4请求资源</vt:lpstr>
      <vt:lpstr>P0请求资源</vt:lpstr>
      <vt:lpstr>为P0试分配资源后</vt:lpstr>
      <vt:lpstr>第3章  处理机调度与死锁</vt:lpstr>
      <vt:lpstr>3.7.1 死锁的检测</vt:lpstr>
      <vt:lpstr>资源分配图 </vt:lpstr>
      <vt:lpstr>资源分配图－图例</vt:lpstr>
      <vt:lpstr>资源分配图－示例</vt:lpstr>
      <vt:lpstr>简化资源分配图</vt:lpstr>
      <vt:lpstr>死锁定理</vt:lpstr>
      <vt:lpstr>资源分配图简化例</vt:lpstr>
      <vt:lpstr>死锁检测算法中的数据结构</vt:lpstr>
      <vt:lpstr>死锁检测的算法</vt:lpstr>
      <vt:lpstr>3.7.2 死锁的解除</vt:lpstr>
      <vt:lpstr>课后习题</vt:lpstr>
    </vt:vector>
  </TitlesOfParts>
  <Manager/>
  <Company>Microsoft China</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处理机调度与死锁</dc:title>
  <dc:subject/>
  <dc:creator>dd</dc:creator>
  <cp:keywords/>
  <dc:description/>
  <cp:lastModifiedBy>lab13</cp:lastModifiedBy>
  <cp:revision>121</cp:revision>
  <cp:lastPrinted>1601-01-01T00:00:00Z</cp:lastPrinted>
  <dcterms:created xsi:type="dcterms:W3CDTF">2004-02-19T05:52:36Z</dcterms:created>
  <dcterms:modified xsi:type="dcterms:W3CDTF">2017-03-10T02:02:26Z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