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4" r:id="rId2"/>
    <p:sldMasterId id="2147483665" r:id="rId3"/>
    <p:sldMasterId id="2147483666" r:id="rId4"/>
    <p:sldMasterId id="2147483667" r:id="rId5"/>
    <p:sldMasterId id="2147483668" r:id="rId6"/>
    <p:sldMasterId id="2147483669" r:id="rId7"/>
    <p:sldMasterId id="2147483670" r:id="rId8"/>
    <p:sldMasterId id="2147483671" r:id="rId9"/>
  </p:sldMasterIdLst>
  <p:notesMasterIdLst>
    <p:notesMasterId r:id="rId126"/>
  </p:notesMasterIdLst>
  <p:sldIdLst>
    <p:sldId id="568" r:id="rId10"/>
    <p:sldId id="421" r:id="rId11"/>
    <p:sldId id="388" r:id="rId12"/>
    <p:sldId id="431" r:id="rId13"/>
    <p:sldId id="451" r:id="rId14"/>
    <p:sldId id="435" r:id="rId15"/>
    <p:sldId id="422" r:id="rId16"/>
    <p:sldId id="436" r:id="rId17"/>
    <p:sldId id="433" r:id="rId18"/>
    <p:sldId id="425" r:id="rId19"/>
    <p:sldId id="434" r:id="rId20"/>
    <p:sldId id="432" r:id="rId21"/>
    <p:sldId id="452" r:id="rId22"/>
    <p:sldId id="438" r:id="rId23"/>
    <p:sldId id="440" r:id="rId24"/>
    <p:sldId id="439" r:id="rId25"/>
    <p:sldId id="267" r:id="rId26"/>
    <p:sldId id="269" r:id="rId27"/>
    <p:sldId id="268" r:id="rId28"/>
    <p:sldId id="403" r:id="rId29"/>
    <p:sldId id="271" r:id="rId30"/>
    <p:sldId id="337" r:id="rId31"/>
    <p:sldId id="346" r:id="rId32"/>
    <p:sldId id="441" r:id="rId33"/>
    <p:sldId id="273" r:id="rId34"/>
    <p:sldId id="270" r:id="rId35"/>
    <p:sldId id="376" r:id="rId36"/>
    <p:sldId id="274" r:id="rId37"/>
    <p:sldId id="377" r:id="rId38"/>
    <p:sldId id="275" r:id="rId39"/>
    <p:sldId id="378" r:id="rId40"/>
    <p:sldId id="276" r:id="rId41"/>
    <p:sldId id="379" r:id="rId42"/>
    <p:sldId id="339" r:id="rId43"/>
    <p:sldId id="340" r:id="rId44"/>
    <p:sldId id="380" r:id="rId45"/>
    <p:sldId id="381" r:id="rId46"/>
    <p:sldId id="341" r:id="rId47"/>
    <p:sldId id="382" r:id="rId48"/>
    <p:sldId id="383" r:id="rId49"/>
    <p:sldId id="277" r:id="rId50"/>
    <p:sldId id="278" r:id="rId51"/>
    <p:sldId id="279" r:id="rId52"/>
    <p:sldId id="282" r:id="rId53"/>
    <p:sldId id="281" r:id="rId54"/>
    <p:sldId id="280" r:id="rId55"/>
    <p:sldId id="410" r:id="rId56"/>
    <p:sldId id="459" r:id="rId57"/>
    <p:sldId id="460" r:id="rId58"/>
    <p:sldId id="461" r:id="rId59"/>
    <p:sldId id="462" r:id="rId60"/>
    <p:sldId id="463" r:id="rId61"/>
    <p:sldId id="464" r:id="rId62"/>
    <p:sldId id="466" r:id="rId63"/>
    <p:sldId id="283" r:id="rId64"/>
    <p:sldId id="384" r:id="rId65"/>
    <p:sldId id="284" r:id="rId66"/>
    <p:sldId id="285" r:id="rId67"/>
    <p:sldId id="286" r:id="rId68"/>
    <p:sldId id="444" r:id="rId69"/>
    <p:sldId id="443" r:id="rId70"/>
    <p:sldId id="445" r:id="rId71"/>
    <p:sldId id="457" r:id="rId72"/>
    <p:sldId id="458" r:id="rId73"/>
    <p:sldId id="447" r:id="rId74"/>
    <p:sldId id="296" r:id="rId75"/>
    <p:sldId id="297" r:id="rId76"/>
    <p:sldId id="411" r:id="rId77"/>
    <p:sldId id="300" r:id="rId78"/>
    <p:sldId id="360" r:id="rId79"/>
    <p:sldId id="302" r:id="rId80"/>
    <p:sldId id="299" r:id="rId81"/>
    <p:sldId id="412" r:id="rId82"/>
    <p:sldId id="416" r:id="rId83"/>
    <p:sldId id="417" r:id="rId84"/>
    <p:sldId id="418" r:id="rId85"/>
    <p:sldId id="303" r:id="rId86"/>
    <p:sldId id="304" r:id="rId87"/>
    <p:sldId id="305" r:id="rId88"/>
    <p:sldId id="306" r:id="rId89"/>
    <p:sldId id="307" r:id="rId90"/>
    <p:sldId id="308" r:id="rId91"/>
    <p:sldId id="309" r:id="rId92"/>
    <p:sldId id="310" r:id="rId93"/>
    <p:sldId id="311" r:id="rId94"/>
    <p:sldId id="312" r:id="rId95"/>
    <p:sldId id="313" r:id="rId96"/>
    <p:sldId id="448" r:id="rId97"/>
    <p:sldId id="315" r:id="rId98"/>
    <p:sldId id="316" r:id="rId99"/>
    <p:sldId id="449" r:id="rId100"/>
    <p:sldId id="319" r:id="rId101"/>
    <p:sldId id="320" r:id="rId102"/>
    <p:sldId id="321" r:id="rId103"/>
    <p:sldId id="322" r:id="rId104"/>
    <p:sldId id="323" r:id="rId105"/>
    <p:sldId id="324" r:id="rId106"/>
    <p:sldId id="325" r:id="rId107"/>
    <p:sldId id="326" r:id="rId108"/>
    <p:sldId id="327" r:id="rId109"/>
    <p:sldId id="328" r:id="rId110"/>
    <p:sldId id="329" r:id="rId111"/>
    <p:sldId id="330" r:id="rId112"/>
    <p:sldId id="331" r:id="rId113"/>
    <p:sldId id="332" r:id="rId114"/>
    <p:sldId id="333" r:id="rId115"/>
    <p:sldId id="334" r:id="rId116"/>
    <p:sldId id="366" r:id="rId117"/>
    <p:sldId id="367" r:id="rId118"/>
    <p:sldId id="373" r:id="rId119"/>
    <p:sldId id="368" r:id="rId120"/>
    <p:sldId id="402" r:id="rId121"/>
    <p:sldId id="369" r:id="rId122"/>
    <p:sldId id="370" r:id="rId123"/>
    <p:sldId id="371" r:id="rId124"/>
    <p:sldId id="374" r:id="rId125"/>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CBFFF1"/>
    <a:srgbClr val="DDDDDD"/>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p:cViewPr varScale="1">
        <p:scale>
          <a:sx n="110" d="100"/>
          <a:sy n="110" d="100"/>
        </p:scale>
        <p:origin x="966" y="78"/>
      </p:cViewPr>
      <p:guideLst>
        <p:guide orient="horz" pos="2131"/>
        <p:guide pos="2880"/>
      </p:guideLst>
    </p:cSldViewPr>
  </p:slideViewPr>
  <p:notesTextViewPr>
    <p:cViewPr>
      <p:scale>
        <a:sx n="100" d="100"/>
        <a:sy n="100" d="100"/>
      </p:scale>
      <p:origin x="0" y="0"/>
    </p:cViewPr>
  </p:notesTextViewPr>
  <p:sorterViewPr>
    <p:cViewPr>
      <p:scale>
        <a:sx n="66" d="100"/>
        <a:sy n="66" d="100"/>
      </p:scale>
      <p:origin x="0" y="11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13" Type="http://schemas.openxmlformats.org/officeDocument/2006/relationships/slide" Target="slides/slide104.xml"/><Relationship Id="rId118" Type="http://schemas.openxmlformats.org/officeDocument/2006/relationships/slide" Target="slides/slide109.xml"/><Relationship Id="rId12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116" Type="http://schemas.openxmlformats.org/officeDocument/2006/relationships/slide" Target="slides/slide107.xml"/><Relationship Id="rId124" Type="http://schemas.openxmlformats.org/officeDocument/2006/relationships/slide" Target="slides/slide115.xml"/><Relationship Id="rId12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slide" Target="slides/slide105.xml"/><Relationship Id="rId119" Type="http://schemas.openxmlformats.org/officeDocument/2006/relationships/slide" Target="slides/slide110.xml"/><Relationship Id="rId12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3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61" Type="http://schemas.openxmlformats.org/officeDocument/2006/relationships/slide" Target="slides/slide52.xml"/><Relationship Id="rId82"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b="0"/>
            </a:lvl1pPr>
          </a:lstStyle>
          <a:p>
            <a:endParaRPr lang="zh-CN"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b="0"/>
            </a:lvl1pPr>
          </a:lstStyle>
          <a:p>
            <a:endParaRPr lang="en-US" altLang="zh-CN"/>
          </a:p>
        </p:txBody>
      </p:sp>
      <p:sp>
        <p:nvSpPr>
          <p:cNvPr id="5124"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b="0"/>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b="0"/>
            </a:lvl1pPr>
          </a:lstStyle>
          <a:p>
            <a:fld id="{9776A11B-CD74-4F29-8653-BCDF32B84691}" type="slidenum">
              <a:rPr lang="zh-CN"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noTextEdit="1"/>
          </p:cNvSpPr>
          <p:nvPr>
            <p:ph type="sldImg"/>
          </p:nvPr>
        </p:nvSpPr>
        <p:spPr/>
      </p:sp>
      <p:sp>
        <p:nvSpPr>
          <p:cNvPr id="68611" name="Rectangle 3"/>
          <p:cNvSpPr>
            <a:spLocks noGrp="1" noChangeArrowheads="1"/>
          </p:cNvSpPr>
          <p:nvPr>
            <p:ph type="body" idx="1"/>
          </p:nvPr>
        </p:nvSpPr>
        <p:spPr/>
        <p:txBody>
          <a:bodyPr/>
          <a:lstStyle/>
          <a:p>
            <a:r>
              <a:rPr lang="zh-CN" altLang="zh-CN"/>
              <a:t>作业移动后要修改其基址和限长值</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noTextEdit="1"/>
          </p:cNvSpPr>
          <p:nvPr>
            <p:ph type="sldImg"/>
          </p:nvPr>
        </p:nvSpPr>
        <p:spPr/>
      </p:sp>
      <p:sp>
        <p:nvSpPr>
          <p:cNvPr id="82947" name="Rectangle 3"/>
          <p:cNvSpPr>
            <a:spLocks noGrp="1" noChangeArrowheads="1"/>
          </p:cNvSpPr>
          <p:nvPr>
            <p:ph type="body" idx="1"/>
          </p:nvPr>
        </p:nvSpPr>
        <p:spPr/>
        <p:txBody>
          <a:bodyPr/>
          <a:lstStyle/>
          <a:p>
            <a:r>
              <a:rPr lang="zh-CN" altLang="zh-CN"/>
              <a:t>用户程序的划分是由系统自动完成的，对用户是透明的。一般，一页的大小为2的整数次幂，因此，地址的高位部分为页号，低位部分为页内位移。</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noTextEdit="1"/>
          </p:cNvSpPr>
          <p:nvPr>
            <p:ph type="sldImg"/>
          </p:nvPr>
        </p:nvSpPr>
        <p:spPr/>
      </p:sp>
      <p:sp>
        <p:nvSpPr>
          <p:cNvPr id="92163" name="Rectangle 3"/>
          <p:cNvSpPr>
            <a:spLocks noGrp="1" noChangeArrowheads="1"/>
          </p:cNvSpPr>
          <p:nvPr>
            <p:ph type="body" idx="1"/>
          </p:nvPr>
        </p:nvSpPr>
        <p:spPr/>
        <p:txBody>
          <a:bodyPr/>
          <a:lstStyle/>
          <a:p>
            <a:pPr>
              <a:spcBef>
                <a:spcPct val="50000"/>
              </a:spcBef>
              <a:buClr>
                <a:schemeClr val="folHlink"/>
              </a:buClr>
              <a:buSzPct val="60000"/>
              <a:buFont typeface="Wingdings" panose="05000000000000000000" pitchFamily="2" charset="2"/>
              <a:buChar char="n"/>
            </a:pPr>
            <a:r>
              <a:rPr lang="zh-CN" altLang="zh-CN" sz="1600">
                <a:latin typeface="Tahoma" panose="020B0604030504040204" pitchFamily="34" charset="0"/>
              </a:rPr>
              <a:t> 绝对地址＝块号×块长＋偏移地址</a:t>
            </a:r>
          </a:p>
          <a:p>
            <a:pPr>
              <a:spcBef>
                <a:spcPct val="50000"/>
              </a:spcBef>
              <a:buClr>
                <a:schemeClr val="folHlink"/>
              </a:buClr>
              <a:buSzPct val="60000"/>
              <a:buFont typeface="Wingdings" panose="05000000000000000000" pitchFamily="2" charset="2"/>
              <a:buChar char="n"/>
            </a:pPr>
            <a:r>
              <a:rPr lang="zh-CN" altLang="zh-CN" sz="1600">
                <a:latin typeface="Tahoma" panose="020B0604030504040204" pitchFamily="34" charset="0"/>
              </a:rPr>
              <a:t> 逻辑地址＝页号×页长＋偏移地址</a:t>
            </a:r>
          </a:p>
          <a:p>
            <a:endParaRPr lang="zh-CN" altLang="zh-CN" sz="160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noTextEdit="1"/>
          </p:cNvSpPr>
          <p:nvPr>
            <p:ph type="sldImg"/>
          </p:nvPr>
        </p:nvSpPr>
        <p:spPr/>
      </p:sp>
      <p:sp>
        <p:nvSpPr>
          <p:cNvPr id="99331" name="Rectangle 3"/>
          <p:cNvSpPr>
            <a:spLocks noGrp="1" noChangeArrowheads="1"/>
          </p:cNvSpPr>
          <p:nvPr>
            <p:ph type="body" idx="1"/>
          </p:nvPr>
        </p:nvSpPr>
        <p:spPr/>
        <p:txBody>
          <a:bodyPr/>
          <a:lstStyle/>
          <a:p>
            <a:r>
              <a:rPr lang="zh-CN" altLang="zh-CN"/>
              <a:t>2</a:t>
            </a:r>
            <a:r>
              <a:rPr lang="zh-CN" altLang="zh-CN" baseline="30000"/>
              <a:t>32</a:t>
            </a:r>
            <a:r>
              <a:rPr lang="zh-CN" altLang="zh-CN"/>
              <a:t>/2</a:t>
            </a:r>
            <a:r>
              <a:rPr lang="zh-CN" altLang="zh-CN" baseline="30000"/>
              <a:t>12</a:t>
            </a:r>
            <a:r>
              <a:rPr lang="zh-CN" altLang="zh-CN"/>
              <a:t>=2</a:t>
            </a:r>
            <a:r>
              <a:rPr lang="zh-CN" altLang="zh-CN" baseline="30000"/>
              <a:t>20</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noTextEdit="1"/>
          </p:cNvSpPr>
          <p:nvPr>
            <p:ph type="sldImg"/>
          </p:nvPr>
        </p:nvSpPr>
        <p:spPr/>
      </p:sp>
      <p:sp>
        <p:nvSpPr>
          <p:cNvPr id="106499" name="Rectangle 3"/>
          <p:cNvSpPr>
            <a:spLocks noGrp="1" noChangeArrowheads="1"/>
          </p:cNvSpPr>
          <p:nvPr>
            <p:ph type="body" idx="1"/>
          </p:nvPr>
        </p:nvSpPr>
        <p:spPr/>
        <p:txBody>
          <a:bodyPr/>
          <a:lstStyle/>
          <a:p>
            <a:r>
              <a:rPr lang="zh-CN" altLang="zh-CN"/>
              <a:t>由于分页按物理单位进行，没有考虑程序段的逻辑完整性，给程序段的共享和保护带来不便，另外动态链接及段的动态增长也要求以逻辑上完整的程序段为单位管理。</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FB89B8A-236E-4582-A90A-944851E3FE43}" type="slidenum">
              <a:rPr lang="en-US" altLang="zh-CN"/>
              <a:pPr/>
              <a:t>‹#›</a:t>
            </a:fld>
            <a:endParaRPr lang="en-US" altLang="zh-CN"/>
          </a:p>
        </p:txBody>
      </p:sp>
    </p:spTree>
    <p:extLst>
      <p:ext uri="{BB962C8B-B14F-4D97-AF65-F5344CB8AC3E}">
        <p14:creationId xmlns:p14="http://schemas.microsoft.com/office/powerpoint/2010/main" val="44975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56572EC-9B29-40A7-8A22-8B809CB18B91}" type="slidenum">
              <a:rPr lang="en-US" altLang="zh-CN"/>
              <a:pPr/>
              <a:t>‹#›</a:t>
            </a:fld>
            <a:endParaRPr lang="en-US" altLang="zh-CN"/>
          </a:p>
        </p:txBody>
      </p:sp>
    </p:spTree>
    <p:extLst>
      <p:ext uri="{BB962C8B-B14F-4D97-AF65-F5344CB8AC3E}">
        <p14:creationId xmlns:p14="http://schemas.microsoft.com/office/powerpoint/2010/main" val="107735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B23BB2D-3AB1-480C-8E0E-BD9DF3D3151D}" type="slidenum">
              <a:rPr lang="en-US" altLang="zh-CN"/>
              <a:pPr/>
              <a:t>‹#›</a:t>
            </a:fld>
            <a:endParaRPr lang="en-US" altLang="zh-CN"/>
          </a:p>
        </p:txBody>
      </p:sp>
    </p:spTree>
    <p:extLst>
      <p:ext uri="{BB962C8B-B14F-4D97-AF65-F5344CB8AC3E}">
        <p14:creationId xmlns:p14="http://schemas.microsoft.com/office/powerpoint/2010/main" val="426430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7230D081-F176-406E-A2C7-3A9241A63176}" type="slidenum">
              <a:rPr lang="en-US" altLang="zh-CN"/>
              <a:pPr/>
              <a:t>‹#›</a:t>
            </a:fld>
            <a:endParaRPr lang="en-US" altLang="zh-CN"/>
          </a:p>
        </p:txBody>
      </p:sp>
    </p:spTree>
    <p:extLst>
      <p:ext uri="{BB962C8B-B14F-4D97-AF65-F5344CB8AC3E}">
        <p14:creationId xmlns:p14="http://schemas.microsoft.com/office/powerpoint/2010/main" val="3080892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868063C-F08F-491C-87A4-48E4AE008521}" type="slidenum">
              <a:rPr lang="en-US" altLang="zh-CN"/>
              <a:pPr/>
              <a:t>‹#›</a:t>
            </a:fld>
            <a:endParaRPr lang="en-US" altLang="zh-CN"/>
          </a:p>
        </p:txBody>
      </p:sp>
    </p:spTree>
    <p:extLst>
      <p:ext uri="{BB962C8B-B14F-4D97-AF65-F5344CB8AC3E}">
        <p14:creationId xmlns:p14="http://schemas.microsoft.com/office/powerpoint/2010/main" val="1416921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19E8144-5BAE-41C9-B044-EA40EFC59C69}" type="slidenum">
              <a:rPr lang="en-US" altLang="zh-CN"/>
              <a:pPr/>
              <a:t>‹#›</a:t>
            </a:fld>
            <a:endParaRPr lang="en-US" altLang="zh-CN"/>
          </a:p>
        </p:txBody>
      </p:sp>
    </p:spTree>
    <p:extLst>
      <p:ext uri="{BB962C8B-B14F-4D97-AF65-F5344CB8AC3E}">
        <p14:creationId xmlns:p14="http://schemas.microsoft.com/office/powerpoint/2010/main" val="367344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7893791A-1D9E-45DB-92CE-75AE186D95FC}" type="slidenum">
              <a:rPr lang="en-US" altLang="zh-CN"/>
              <a:pPr/>
              <a:t>‹#›</a:t>
            </a:fld>
            <a:endParaRPr lang="en-US" altLang="zh-CN"/>
          </a:p>
        </p:txBody>
      </p:sp>
    </p:spTree>
    <p:extLst>
      <p:ext uri="{BB962C8B-B14F-4D97-AF65-F5344CB8AC3E}">
        <p14:creationId xmlns:p14="http://schemas.microsoft.com/office/powerpoint/2010/main" val="85461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678728B2-DB41-47A8-8D86-60958BDDA10B}" type="slidenum">
              <a:rPr lang="en-US" altLang="zh-CN"/>
              <a:pPr/>
              <a:t>‹#›</a:t>
            </a:fld>
            <a:endParaRPr lang="en-US" altLang="zh-CN"/>
          </a:p>
        </p:txBody>
      </p:sp>
    </p:spTree>
    <p:extLst>
      <p:ext uri="{BB962C8B-B14F-4D97-AF65-F5344CB8AC3E}">
        <p14:creationId xmlns:p14="http://schemas.microsoft.com/office/powerpoint/2010/main" val="91467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BD9DA9A-3C86-42EF-8C15-6CA7202E3C14}" type="slidenum">
              <a:rPr lang="en-US" altLang="zh-CN"/>
              <a:pPr/>
              <a:t>‹#›</a:t>
            </a:fld>
            <a:endParaRPr lang="en-US" altLang="zh-CN"/>
          </a:p>
        </p:txBody>
      </p:sp>
    </p:spTree>
    <p:extLst>
      <p:ext uri="{BB962C8B-B14F-4D97-AF65-F5344CB8AC3E}">
        <p14:creationId xmlns:p14="http://schemas.microsoft.com/office/powerpoint/2010/main" val="3724130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272A8507-3B34-450C-A508-55AF9879B379}" type="slidenum">
              <a:rPr lang="en-US" altLang="zh-CN"/>
              <a:pPr/>
              <a:t>‹#›</a:t>
            </a:fld>
            <a:endParaRPr lang="en-US" altLang="zh-CN"/>
          </a:p>
        </p:txBody>
      </p:sp>
    </p:spTree>
    <p:extLst>
      <p:ext uri="{BB962C8B-B14F-4D97-AF65-F5344CB8AC3E}">
        <p14:creationId xmlns:p14="http://schemas.microsoft.com/office/powerpoint/2010/main" val="1762429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D7C1182-F655-44A3-A9A9-7D63716260DE}" type="slidenum">
              <a:rPr lang="en-US" altLang="zh-CN"/>
              <a:pPr/>
              <a:t>‹#›</a:t>
            </a:fld>
            <a:endParaRPr lang="en-US" altLang="zh-CN"/>
          </a:p>
        </p:txBody>
      </p:sp>
    </p:spTree>
    <p:extLst>
      <p:ext uri="{BB962C8B-B14F-4D97-AF65-F5344CB8AC3E}">
        <p14:creationId xmlns:p14="http://schemas.microsoft.com/office/powerpoint/2010/main" val="78116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B8F124C-83A9-44E4-B9BF-1A063BE370D4}" type="slidenum">
              <a:rPr lang="en-US" altLang="zh-CN"/>
              <a:pPr/>
              <a:t>‹#›</a:t>
            </a:fld>
            <a:endParaRPr lang="en-US" altLang="zh-CN"/>
          </a:p>
        </p:txBody>
      </p:sp>
    </p:spTree>
    <p:extLst>
      <p:ext uri="{BB962C8B-B14F-4D97-AF65-F5344CB8AC3E}">
        <p14:creationId xmlns:p14="http://schemas.microsoft.com/office/powerpoint/2010/main" val="2351709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2EDF3696-3619-4B9F-A5B3-E1679BF8939E}" type="slidenum">
              <a:rPr lang="en-US" altLang="zh-CN"/>
              <a:pPr/>
              <a:t>‹#›</a:t>
            </a:fld>
            <a:endParaRPr lang="en-US" altLang="zh-CN"/>
          </a:p>
        </p:txBody>
      </p:sp>
    </p:spTree>
    <p:extLst>
      <p:ext uri="{BB962C8B-B14F-4D97-AF65-F5344CB8AC3E}">
        <p14:creationId xmlns:p14="http://schemas.microsoft.com/office/powerpoint/2010/main" val="1636202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F9F02B5-45E6-416B-A264-C5F898880456}" type="slidenum">
              <a:rPr lang="en-US" altLang="zh-CN"/>
              <a:pPr/>
              <a:t>‹#›</a:t>
            </a:fld>
            <a:endParaRPr lang="en-US" altLang="zh-CN"/>
          </a:p>
        </p:txBody>
      </p:sp>
    </p:spTree>
    <p:extLst>
      <p:ext uri="{BB962C8B-B14F-4D97-AF65-F5344CB8AC3E}">
        <p14:creationId xmlns:p14="http://schemas.microsoft.com/office/powerpoint/2010/main" val="2076167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0DC04CB-A84E-4C70-A4BB-E8FDA07C3B63}" type="slidenum">
              <a:rPr lang="en-US" altLang="zh-CN"/>
              <a:pPr/>
              <a:t>‹#›</a:t>
            </a:fld>
            <a:endParaRPr lang="en-US" altLang="zh-CN"/>
          </a:p>
        </p:txBody>
      </p:sp>
    </p:spTree>
    <p:extLst>
      <p:ext uri="{BB962C8B-B14F-4D97-AF65-F5344CB8AC3E}">
        <p14:creationId xmlns:p14="http://schemas.microsoft.com/office/powerpoint/2010/main" val="3349522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29422A03-C4E3-4723-BE97-72F6B14A0CE6}"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05826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A6D8410E-5861-456E-85BC-908BDEEBBAF0}"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43387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59BC25BD-347E-4EDB-BD20-1A0001E098EE}"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76066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BDFF62F1-16A3-4E84-A9B8-6A43205AD7CC}"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60791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灯片编号占位符 7"/>
          <p:cNvSpPr>
            <a:spLocks noGrp="1"/>
          </p:cNvSpPr>
          <p:nvPr>
            <p:ph type="sldNum" sz="quarter" idx="11"/>
          </p:nvPr>
        </p:nvSpPr>
        <p:spPr/>
        <p:txBody>
          <a:bodyPr/>
          <a:lstStyle>
            <a:lvl1pPr>
              <a:defRPr/>
            </a:lvl1pPr>
          </a:lstStyle>
          <a:p>
            <a:fld id="{0D83AC4F-ABA1-487F-BC33-BFE25E138BDF}"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038345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灯片编号占位符 3"/>
          <p:cNvSpPr>
            <a:spLocks noGrp="1"/>
          </p:cNvSpPr>
          <p:nvPr>
            <p:ph type="sldNum" sz="quarter" idx="11"/>
          </p:nvPr>
        </p:nvSpPr>
        <p:spPr/>
        <p:txBody>
          <a:bodyPr/>
          <a:lstStyle>
            <a:lvl1pPr>
              <a:defRPr/>
            </a:lvl1pPr>
          </a:lstStyle>
          <a:p>
            <a:fld id="{CF92C12B-C98F-4B11-B5D5-8500764EFAA0}"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076014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灯片编号占位符 2"/>
          <p:cNvSpPr>
            <a:spLocks noGrp="1"/>
          </p:cNvSpPr>
          <p:nvPr>
            <p:ph type="sldNum" sz="quarter" idx="11"/>
          </p:nvPr>
        </p:nvSpPr>
        <p:spPr/>
        <p:txBody>
          <a:bodyPr/>
          <a:lstStyle>
            <a:lvl1pPr>
              <a:defRPr/>
            </a:lvl1pPr>
          </a:lstStyle>
          <a:p>
            <a:fld id="{A4492DBD-F65D-4A8D-9F81-6444B9210B28}"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6456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BC88AEF-5DE3-49BE-BD1D-92B69061DD5D}" type="slidenum">
              <a:rPr lang="en-US" altLang="zh-CN"/>
              <a:pPr/>
              <a:t>‹#›</a:t>
            </a:fld>
            <a:endParaRPr lang="en-US" altLang="zh-CN"/>
          </a:p>
        </p:txBody>
      </p:sp>
    </p:spTree>
    <p:extLst>
      <p:ext uri="{BB962C8B-B14F-4D97-AF65-F5344CB8AC3E}">
        <p14:creationId xmlns:p14="http://schemas.microsoft.com/office/powerpoint/2010/main" val="26624308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56CFD686-DAE6-43FA-B72C-2739EE72E7AE}"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83876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4C59591F-2398-4B0B-9A4B-FA11CFE33D23}"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822693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73DFD438-47C2-40B8-BF78-385611CC9B36}"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131633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B2F0B909-9754-4EB3-9ED0-A83C3C5BC0A1}"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534992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D31443C-886A-4D43-A011-56B159F67413}" type="slidenum">
              <a:rPr lang="en-US" altLang="zh-CN"/>
              <a:pPr/>
              <a:t>‹#›</a:t>
            </a:fld>
            <a:endParaRPr lang="en-US" altLang="zh-CN"/>
          </a:p>
        </p:txBody>
      </p:sp>
    </p:spTree>
    <p:extLst>
      <p:ext uri="{BB962C8B-B14F-4D97-AF65-F5344CB8AC3E}">
        <p14:creationId xmlns:p14="http://schemas.microsoft.com/office/powerpoint/2010/main" val="312269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D820BA7-B16A-4489-BB8A-EF9920D6DB71}" type="slidenum">
              <a:rPr lang="en-US" altLang="zh-CN"/>
              <a:pPr/>
              <a:t>‹#›</a:t>
            </a:fld>
            <a:endParaRPr lang="en-US" altLang="zh-CN"/>
          </a:p>
        </p:txBody>
      </p:sp>
    </p:spTree>
    <p:extLst>
      <p:ext uri="{BB962C8B-B14F-4D97-AF65-F5344CB8AC3E}">
        <p14:creationId xmlns:p14="http://schemas.microsoft.com/office/powerpoint/2010/main" val="39959808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EBE2159-ED5A-4306-B03A-E58E9A562E0D}" type="slidenum">
              <a:rPr lang="en-US" altLang="zh-CN"/>
              <a:pPr/>
              <a:t>‹#›</a:t>
            </a:fld>
            <a:endParaRPr lang="en-US" altLang="zh-CN"/>
          </a:p>
        </p:txBody>
      </p:sp>
    </p:spTree>
    <p:extLst>
      <p:ext uri="{BB962C8B-B14F-4D97-AF65-F5344CB8AC3E}">
        <p14:creationId xmlns:p14="http://schemas.microsoft.com/office/powerpoint/2010/main" val="37820689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29751293-19C4-4DD1-AFA7-4A63E249D07E}" type="slidenum">
              <a:rPr lang="en-US" altLang="zh-CN"/>
              <a:pPr/>
              <a:t>‹#›</a:t>
            </a:fld>
            <a:endParaRPr lang="en-US" altLang="zh-CN"/>
          </a:p>
        </p:txBody>
      </p:sp>
    </p:spTree>
    <p:extLst>
      <p:ext uri="{BB962C8B-B14F-4D97-AF65-F5344CB8AC3E}">
        <p14:creationId xmlns:p14="http://schemas.microsoft.com/office/powerpoint/2010/main" val="11708568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81436EF8-852A-46AD-85F3-46B7F60E2102}" type="slidenum">
              <a:rPr lang="en-US" altLang="zh-CN"/>
              <a:pPr/>
              <a:t>‹#›</a:t>
            </a:fld>
            <a:endParaRPr lang="en-US" altLang="zh-CN"/>
          </a:p>
        </p:txBody>
      </p:sp>
    </p:spTree>
    <p:extLst>
      <p:ext uri="{BB962C8B-B14F-4D97-AF65-F5344CB8AC3E}">
        <p14:creationId xmlns:p14="http://schemas.microsoft.com/office/powerpoint/2010/main" val="1554649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BBD4DC22-F71C-45F1-BB99-CF21BAB269FA}" type="slidenum">
              <a:rPr lang="en-US" altLang="zh-CN"/>
              <a:pPr/>
              <a:t>‹#›</a:t>
            </a:fld>
            <a:endParaRPr lang="en-US" altLang="zh-CN"/>
          </a:p>
        </p:txBody>
      </p:sp>
    </p:spTree>
    <p:extLst>
      <p:ext uri="{BB962C8B-B14F-4D97-AF65-F5344CB8AC3E}">
        <p14:creationId xmlns:p14="http://schemas.microsoft.com/office/powerpoint/2010/main" val="167755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9861997B-E1D6-463C-9EDE-E1437E104951}" type="slidenum">
              <a:rPr lang="en-US" altLang="zh-CN"/>
              <a:pPr/>
              <a:t>‹#›</a:t>
            </a:fld>
            <a:endParaRPr lang="en-US" altLang="zh-CN"/>
          </a:p>
        </p:txBody>
      </p:sp>
    </p:spTree>
    <p:extLst>
      <p:ext uri="{BB962C8B-B14F-4D97-AF65-F5344CB8AC3E}">
        <p14:creationId xmlns:p14="http://schemas.microsoft.com/office/powerpoint/2010/main" val="19680609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CF3D3951-4716-494C-A269-81137D3508A8}" type="slidenum">
              <a:rPr lang="en-US" altLang="zh-CN"/>
              <a:pPr/>
              <a:t>‹#›</a:t>
            </a:fld>
            <a:endParaRPr lang="en-US" altLang="zh-CN"/>
          </a:p>
        </p:txBody>
      </p:sp>
    </p:spTree>
    <p:extLst>
      <p:ext uri="{BB962C8B-B14F-4D97-AF65-F5344CB8AC3E}">
        <p14:creationId xmlns:p14="http://schemas.microsoft.com/office/powerpoint/2010/main" val="95237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BDFA54B-CC2B-4181-9B00-B0B1EC14FB74}" type="slidenum">
              <a:rPr lang="en-US" altLang="zh-CN"/>
              <a:pPr/>
              <a:t>‹#›</a:t>
            </a:fld>
            <a:endParaRPr lang="en-US" altLang="zh-CN"/>
          </a:p>
        </p:txBody>
      </p:sp>
    </p:spTree>
    <p:extLst>
      <p:ext uri="{BB962C8B-B14F-4D97-AF65-F5344CB8AC3E}">
        <p14:creationId xmlns:p14="http://schemas.microsoft.com/office/powerpoint/2010/main" val="1319749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98AD6484-6181-4F29-BB0D-CD48784F4B90}" type="slidenum">
              <a:rPr lang="en-US" altLang="zh-CN"/>
              <a:pPr/>
              <a:t>‹#›</a:t>
            </a:fld>
            <a:endParaRPr lang="en-US" altLang="zh-CN"/>
          </a:p>
        </p:txBody>
      </p:sp>
    </p:spTree>
    <p:extLst>
      <p:ext uri="{BB962C8B-B14F-4D97-AF65-F5344CB8AC3E}">
        <p14:creationId xmlns:p14="http://schemas.microsoft.com/office/powerpoint/2010/main" val="39009329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5C6F01B-5B1B-4880-BC02-BB16C7E4CBFF}" type="slidenum">
              <a:rPr lang="en-US" altLang="zh-CN"/>
              <a:pPr/>
              <a:t>‹#›</a:t>
            </a:fld>
            <a:endParaRPr lang="en-US" altLang="zh-CN"/>
          </a:p>
        </p:txBody>
      </p:sp>
    </p:spTree>
    <p:extLst>
      <p:ext uri="{BB962C8B-B14F-4D97-AF65-F5344CB8AC3E}">
        <p14:creationId xmlns:p14="http://schemas.microsoft.com/office/powerpoint/2010/main" val="3648892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A88DFD4-0C6D-4B81-A0C8-2795AD7BD489}" type="slidenum">
              <a:rPr lang="en-US" altLang="zh-CN"/>
              <a:pPr/>
              <a:t>‹#›</a:t>
            </a:fld>
            <a:endParaRPr lang="en-US" altLang="zh-CN"/>
          </a:p>
        </p:txBody>
      </p:sp>
    </p:spTree>
    <p:extLst>
      <p:ext uri="{BB962C8B-B14F-4D97-AF65-F5344CB8AC3E}">
        <p14:creationId xmlns:p14="http://schemas.microsoft.com/office/powerpoint/2010/main" val="42264035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08C7DB1-10C3-4176-B14F-2972EA8E50AF}" type="slidenum">
              <a:rPr lang="en-US" altLang="zh-CN"/>
              <a:pPr/>
              <a:t>‹#›</a:t>
            </a:fld>
            <a:endParaRPr lang="en-US" altLang="zh-CN"/>
          </a:p>
        </p:txBody>
      </p:sp>
    </p:spTree>
    <p:extLst>
      <p:ext uri="{BB962C8B-B14F-4D97-AF65-F5344CB8AC3E}">
        <p14:creationId xmlns:p14="http://schemas.microsoft.com/office/powerpoint/2010/main" val="16154219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2C6A28F-FC5C-4D24-BA8E-1F9E40DA0799}" type="slidenum">
              <a:rPr lang="en-US" altLang="zh-CN"/>
              <a:pPr/>
              <a:t>‹#›</a:t>
            </a:fld>
            <a:endParaRPr lang="en-US" altLang="zh-CN"/>
          </a:p>
        </p:txBody>
      </p:sp>
    </p:spTree>
    <p:extLst>
      <p:ext uri="{BB962C8B-B14F-4D97-AF65-F5344CB8AC3E}">
        <p14:creationId xmlns:p14="http://schemas.microsoft.com/office/powerpoint/2010/main" val="3803559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AB9A0A4-8154-4CC5-A523-C30EB89E7F74}" type="slidenum">
              <a:rPr lang="en-US" altLang="zh-CN"/>
              <a:pPr/>
              <a:t>‹#›</a:t>
            </a:fld>
            <a:endParaRPr lang="en-US" altLang="zh-CN"/>
          </a:p>
        </p:txBody>
      </p:sp>
    </p:spTree>
    <p:extLst>
      <p:ext uri="{BB962C8B-B14F-4D97-AF65-F5344CB8AC3E}">
        <p14:creationId xmlns:p14="http://schemas.microsoft.com/office/powerpoint/2010/main" val="40386371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F4E4830D-ECC6-4291-9D98-B21D336D0056}" type="slidenum">
              <a:rPr lang="en-US" altLang="zh-CN"/>
              <a:pPr/>
              <a:t>‹#›</a:t>
            </a:fld>
            <a:endParaRPr lang="en-US" altLang="zh-CN"/>
          </a:p>
        </p:txBody>
      </p:sp>
    </p:spTree>
    <p:extLst>
      <p:ext uri="{BB962C8B-B14F-4D97-AF65-F5344CB8AC3E}">
        <p14:creationId xmlns:p14="http://schemas.microsoft.com/office/powerpoint/2010/main" val="26622712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944505DF-55DD-407D-A357-E9180A5CFA34}" type="slidenum">
              <a:rPr lang="en-US" altLang="zh-CN"/>
              <a:pPr/>
              <a:t>‹#›</a:t>
            </a:fld>
            <a:endParaRPr lang="en-US" altLang="zh-CN"/>
          </a:p>
        </p:txBody>
      </p:sp>
    </p:spTree>
    <p:extLst>
      <p:ext uri="{BB962C8B-B14F-4D97-AF65-F5344CB8AC3E}">
        <p14:creationId xmlns:p14="http://schemas.microsoft.com/office/powerpoint/2010/main" val="280299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150B2B2F-7C1E-4E01-9B65-E3B07E250F4F}" type="slidenum">
              <a:rPr lang="en-US" altLang="zh-CN"/>
              <a:pPr/>
              <a:t>‹#›</a:t>
            </a:fld>
            <a:endParaRPr lang="en-US" altLang="zh-CN"/>
          </a:p>
        </p:txBody>
      </p:sp>
    </p:spTree>
    <p:extLst>
      <p:ext uri="{BB962C8B-B14F-4D97-AF65-F5344CB8AC3E}">
        <p14:creationId xmlns:p14="http://schemas.microsoft.com/office/powerpoint/2010/main" val="37124052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30B269B0-18F6-4B06-B68A-1FDACE1E2B96}" type="slidenum">
              <a:rPr lang="en-US" altLang="zh-CN"/>
              <a:pPr/>
              <a:t>‹#›</a:t>
            </a:fld>
            <a:endParaRPr lang="en-US" altLang="zh-CN"/>
          </a:p>
        </p:txBody>
      </p:sp>
    </p:spTree>
    <p:extLst>
      <p:ext uri="{BB962C8B-B14F-4D97-AF65-F5344CB8AC3E}">
        <p14:creationId xmlns:p14="http://schemas.microsoft.com/office/powerpoint/2010/main" val="43415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5C13A609-98AD-4567-B5FA-D7E510541CDB}" type="slidenum">
              <a:rPr lang="en-US" altLang="zh-CN"/>
              <a:pPr/>
              <a:t>‹#›</a:t>
            </a:fld>
            <a:endParaRPr lang="en-US" altLang="zh-CN"/>
          </a:p>
        </p:txBody>
      </p:sp>
    </p:spTree>
    <p:extLst>
      <p:ext uri="{BB962C8B-B14F-4D97-AF65-F5344CB8AC3E}">
        <p14:creationId xmlns:p14="http://schemas.microsoft.com/office/powerpoint/2010/main" val="2873538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EF2AE53-CD4C-477D-9703-90B981C52271}" type="slidenum">
              <a:rPr lang="en-US" altLang="zh-CN"/>
              <a:pPr/>
              <a:t>‹#›</a:t>
            </a:fld>
            <a:endParaRPr lang="en-US" altLang="zh-CN"/>
          </a:p>
        </p:txBody>
      </p:sp>
    </p:spTree>
    <p:extLst>
      <p:ext uri="{BB962C8B-B14F-4D97-AF65-F5344CB8AC3E}">
        <p14:creationId xmlns:p14="http://schemas.microsoft.com/office/powerpoint/2010/main" val="32762569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7BBC27E-E42C-4622-8A57-D53B49AF2A5A}" type="slidenum">
              <a:rPr lang="en-US" altLang="zh-CN"/>
              <a:pPr/>
              <a:t>‹#›</a:t>
            </a:fld>
            <a:endParaRPr lang="en-US" altLang="zh-CN"/>
          </a:p>
        </p:txBody>
      </p:sp>
    </p:spTree>
    <p:extLst>
      <p:ext uri="{BB962C8B-B14F-4D97-AF65-F5344CB8AC3E}">
        <p14:creationId xmlns:p14="http://schemas.microsoft.com/office/powerpoint/2010/main" val="20488356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6FEE1CA-E005-4CAA-A708-62AF366B051D}" type="slidenum">
              <a:rPr lang="en-US" altLang="zh-CN"/>
              <a:pPr/>
              <a:t>‹#›</a:t>
            </a:fld>
            <a:endParaRPr lang="en-US" altLang="zh-CN"/>
          </a:p>
        </p:txBody>
      </p:sp>
    </p:spTree>
    <p:extLst>
      <p:ext uri="{BB962C8B-B14F-4D97-AF65-F5344CB8AC3E}">
        <p14:creationId xmlns:p14="http://schemas.microsoft.com/office/powerpoint/2010/main" val="41408638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4BE4129-19D7-4F17-8F90-B4786D5050AF}" type="slidenum">
              <a:rPr lang="en-US" altLang="zh-CN"/>
              <a:pPr/>
              <a:t>‹#›</a:t>
            </a:fld>
            <a:endParaRPr lang="en-US" altLang="zh-CN"/>
          </a:p>
        </p:txBody>
      </p:sp>
    </p:spTree>
    <p:extLst>
      <p:ext uri="{BB962C8B-B14F-4D97-AF65-F5344CB8AC3E}">
        <p14:creationId xmlns:p14="http://schemas.microsoft.com/office/powerpoint/2010/main" val="3823872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0DC8167-9138-4224-B7D0-485B85E3608A}" type="slidenum">
              <a:rPr lang="en-US" altLang="zh-CN"/>
              <a:pPr/>
              <a:t>‹#›</a:t>
            </a:fld>
            <a:endParaRPr lang="en-US" altLang="zh-CN"/>
          </a:p>
        </p:txBody>
      </p:sp>
    </p:spTree>
    <p:extLst>
      <p:ext uri="{BB962C8B-B14F-4D97-AF65-F5344CB8AC3E}">
        <p14:creationId xmlns:p14="http://schemas.microsoft.com/office/powerpoint/2010/main" val="34555183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F457569-8C83-49A3-87E1-53F64000BA76}" type="slidenum">
              <a:rPr lang="en-US" altLang="zh-CN"/>
              <a:pPr/>
              <a:t>‹#›</a:t>
            </a:fld>
            <a:endParaRPr lang="en-US" altLang="zh-CN"/>
          </a:p>
        </p:txBody>
      </p:sp>
    </p:spTree>
    <p:extLst>
      <p:ext uri="{BB962C8B-B14F-4D97-AF65-F5344CB8AC3E}">
        <p14:creationId xmlns:p14="http://schemas.microsoft.com/office/powerpoint/2010/main" val="15823641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F6637E9-C8E7-45AF-BEE8-F9BDDFE887E6}" type="slidenum">
              <a:rPr lang="en-US" altLang="zh-CN"/>
              <a:pPr/>
              <a:t>‹#›</a:t>
            </a:fld>
            <a:endParaRPr lang="en-US" altLang="zh-CN"/>
          </a:p>
        </p:txBody>
      </p:sp>
    </p:spTree>
    <p:extLst>
      <p:ext uri="{BB962C8B-B14F-4D97-AF65-F5344CB8AC3E}">
        <p14:creationId xmlns:p14="http://schemas.microsoft.com/office/powerpoint/2010/main" val="18934299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0779221-5FF0-4ACE-AE1B-43BE4D981CAB}" type="slidenum">
              <a:rPr lang="en-US" altLang="zh-CN"/>
              <a:pPr/>
              <a:t>‹#›</a:t>
            </a:fld>
            <a:endParaRPr lang="en-US" altLang="zh-CN"/>
          </a:p>
        </p:txBody>
      </p:sp>
    </p:spTree>
    <p:extLst>
      <p:ext uri="{BB962C8B-B14F-4D97-AF65-F5344CB8AC3E}">
        <p14:creationId xmlns:p14="http://schemas.microsoft.com/office/powerpoint/2010/main" val="312475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6EFE8C10-0669-4FDE-AA2D-4970D850E4E3}" type="slidenum">
              <a:rPr lang="en-US" altLang="zh-CN"/>
              <a:pPr/>
              <a:t>‹#›</a:t>
            </a:fld>
            <a:endParaRPr lang="en-US" altLang="zh-CN"/>
          </a:p>
        </p:txBody>
      </p:sp>
    </p:spTree>
    <p:extLst>
      <p:ext uri="{BB962C8B-B14F-4D97-AF65-F5344CB8AC3E}">
        <p14:creationId xmlns:p14="http://schemas.microsoft.com/office/powerpoint/2010/main" val="1558284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760715DF-2865-492A-A35C-B7CB33ADF191}" type="slidenum">
              <a:rPr lang="en-US" altLang="zh-CN"/>
              <a:pPr/>
              <a:t>‹#›</a:t>
            </a:fld>
            <a:endParaRPr lang="en-US" altLang="zh-CN"/>
          </a:p>
        </p:txBody>
      </p:sp>
    </p:spTree>
    <p:extLst>
      <p:ext uri="{BB962C8B-B14F-4D97-AF65-F5344CB8AC3E}">
        <p14:creationId xmlns:p14="http://schemas.microsoft.com/office/powerpoint/2010/main" val="32969181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9A3988D4-34A2-439E-95B1-40D48F4F585E}" type="slidenum">
              <a:rPr lang="en-US" altLang="zh-CN"/>
              <a:pPr/>
              <a:t>‹#›</a:t>
            </a:fld>
            <a:endParaRPr lang="en-US" altLang="zh-CN"/>
          </a:p>
        </p:txBody>
      </p:sp>
    </p:spTree>
    <p:extLst>
      <p:ext uri="{BB962C8B-B14F-4D97-AF65-F5344CB8AC3E}">
        <p14:creationId xmlns:p14="http://schemas.microsoft.com/office/powerpoint/2010/main" val="37862482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8432BA5C-15DA-4523-B6FF-77939889ED98}" type="slidenum">
              <a:rPr lang="en-US" altLang="zh-CN"/>
              <a:pPr/>
              <a:t>‹#›</a:t>
            </a:fld>
            <a:endParaRPr lang="en-US" altLang="zh-CN"/>
          </a:p>
        </p:txBody>
      </p:sp>
    </p:spTree>
    <p:extLst>
      <p:ext uri="{BB962C8B-B14F-4D97-AF65-F5344CB8AC3E}">
        <p14:creationId xmlns:p14="http://schemas.microsoft.com/office/powerpoint/2010/main" val="24963428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8B4D259-C73C-418A-89CB-BE3229FDE73B}" type="slidenum">
              <a:rPr lang="en-US" altLang="zh-CN"/>
              <a:pPr/>
              <a:t>‹#›</a:t>
            </a:fld>
            <a:endParaRPr lang="en-US" altLang="zh-CN"/>
          </a:p>
        </p:txBody>
      </p:sp>
    </p:spTree>
    <p:extLst>
      <p:ext uri="{BB962C8B-B14F-4D97-AF65-F5344CB8AC3E}">
        <p14:creationId xmlns:p14="http://schemas.microsoft.com/office/powerpoint/2010/main" val="31768748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DCAF3E2-6E0D-4CED-AD39-26C882D57F0A}" type="slidenum">
              <a:rPr lang="en-US" altLang="zh-CN"/>
              <a:pPr/>
              <a:t>‹#›</a:t>
            </a:fld>
            <a:endParaRPr lang="en-US" altLang="zh-CN"/>
          </a:p>
        </p:txBody>
      </p:sp>
    </p:spTree>
    <p:extLst>
      <p:ext uri="{BB962C8B-B14F-4D97-AF65-F5344CB8AC3E}">
        <p14:creationId xmlns:p14="http://schemas.microsoft.com/office/powerpoint/2010/main" val="2687736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9026B32-29AE-47B8-AFBF-943D5C257282}" type="slidenum">
              <a:rPr lang="en-US" altLang="zh-CN"/>
              <a:pPr/>
              <a:t>‹#›</a:t>
            </a:fld>
            <a:endParaRPr lang="en-US" altLang="zh-CN"/>
          </a:p>
        </p:txBody>
      </p:sp>
    </p:spTree>
    <p:extLst>
      <p:ext uri="{BB962C8B-B14F-4D97-AF65-F5344CB8AC3E}">
        <p14:creationId xmlns:p14="http://schemas.microsoft.com/office/powerpoint/2010/main" val="10046439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0C665DF-0191-46A0-9D12-E2E747653BF9}" type="slidenum">
              <a:rPr lang="en-US" altLang="zh-CN"/>
              <a:pPr/>
              <a:t>‹#›</a:t>
            </a:fld>
            <a:endParaRPr lang="en-US" altLang="zh-CN"/>
          </a:p>
        </p:txBody>
      </p:sp>
    </p:spTree>
    <p:extLst>
      <p:ext uri="{BB962C8B-B14F-4D97-AF65-F5344CB8AC3E}">
        <p14:creationId xmlns:p14="http://schemas.microsoft.com/office/powerpoint/2010/main" val="14798194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F03CAA1-732E-43AE-B194-57D55A734354}" type="slidenum">
              <a:rPr lang="en-US" altLang="zh-CN"/>
              <a:pPr/>
              <a:t>‹#›</a:t>
            </a:fld>
            <a:endParaRPr lang="en-US" altLang="zh-CN"/>
          </a:p>
        </p:txBody>
      </p:sp>
    </p:spTree>
    <p:extLst>
      <p:ext uri="{BB962C8B-B14F-4D97-AF65-F5344CB8AC3E}">
        <p14:creationId xmlns:p14="http://schemas.microsoft.com/office/powerpoint/2010/main" val="904465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53F0945-A2FA-43D8-A066-A63E0F9C03E3}" type="slidenum">
              <a:rPr lang="en-US" altLang="zh-CN"/>
              <a:pPr/>
              <a:t>‹#›</a:t>
            </a:fld>
            <a:endParaRPr lang="en-US" altLang="zh-CN"/>
          </a:p>
        </p:txBody>
      </p:sp>
    </p:spTree>
    <p:extLst>
      <p:ext uri="{BB962C8B-B14F-4D97-AF65-F5344CB8AC3E}">
        <p14:creationId xmlns:p14="http://schemas.microsoft.com/office/powerpoint/2010/main" val="4303184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FE66CD8-9571-44BB-BFEA-9A063DDCBE00}" type="slidenum">
              <a:rPr lang="en-US" altLang="zh-CN"/>
              <a:pPr/>
              <a:t>‹#›</a:t>
            </a:fld>
            <a:endParaRPr lang="en-US" altLang="zh-CN"/>
          </a:p>
        </p:txBody>
      </p:sp>
    </p:spTree>
    <p:extLst>
      <p:ext uri="{BB962C8B-B14F-4D97-AF65-F5344CB8AC3E}">
        <p14:creationId xmlns:p14="http://schemas.microsoft.com/office/powerpoint/2010/main" val="344177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EF5748A1-7D26-401D-8FDE-906C8D9AAF56}" type="slidenum">
              <a:rPr lang="en-US" altLang="zh-CN"/>
              <a:pPr/>
              <a:t>‹#›</a:t>
            </a:fld>
            <a:endParaRPr lang="en-US" altLang="zh-CN"/>
          </a:p>
        </p:txBody>
      </p:sp>
    </p:spTree>
    <p:extLst>
      <p:ext uri="{BB962C8B-B14F-4D97-AF65-F5344CB8AC3E}">
        <p14:creationId xmlns:p14="http://schemas.microsoft.com/office/powerpoint/2010/main" val="7108594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394FFF28-CD00-43C5-8FE1-B286B87AEEE0}" type="slidenum">
              <a:rPr lang="en-US" altLang="zh-CN"/>
              <a:pPr/>
              <a:t>‹#›</a:t>
            </a:fld>
            <a:endParaRPr lang="en-US" altLang="zh-CN"/>
          </a:p>
        </p:txBody>
      </p:sp>
    </p:spTree>
    <p:extLst>
      <p:ext uri="{BB962C8B-B14F-4D97-AF65-F5344CB8AC3E}">
        <p14:creationId xmlns:p14="http://schemas.microsoft.com/office/powerpoint/2010/main" val="18228364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9E066264-69A1-48FF-8E3D-AF6B58DE8068}" type="slidenum">
              <a:rPr lang="en-US" altLang="zh-CN"/>
              <a:pPr/>
              <a:t>‹#›</a:t>
            </a:fld>
            <a:endParaRPr lang="en-US" altLang="zh-CN"/>
          </a:p>
        </p:txBody>
      </p:sp>
    </p:spTree>
    <p:extLst>
      <p:ext uri="{BB962C8B-B14F-4D97-AF65-F5344CB8AC3E}">
        <p14:creationId xmlns:p14="http://schemas.microsoft.com/office/powerpoint/2010/main" val="2367062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8021E44B-924C-4126-9990-52971F0E3AFA}" type="slidenum">
              <a:rPr lang="en-US" altLang="zh-CN"/>
              <a:pPr/>
              <a:t>‹#›</a:t>
            </a:fld>
            <a:endParaRPr lang="en-US" altLang="zh-CN"/>
          </a:p>
        </p:txBody>
      </p:sp>
    </p:spTree>
    <p:extLst>
      <p:ext uri="{BB962C8B-B14F-4D97-AF65-F5344CB8AC3E}">
        <p14:creationId xmlns:p14="http://schemas.microsoft.com/office/powerpoint/2010/main" val="6916643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1AF107AE-2E7E-47D4-917A-63B1F6515413}" type="slidenum">
              <a:rPr lang="en-US" altLang="zh-CN"/>
              <a:pPr/>
              <a:t>‹#›</a:t>
            </a:fld>
            <a:endParaRPr lang="en-US" altLang="zh-CN"/>
          </a:p>
        </p:txBody>
      </p:sp>
    </p:spTree>
    <p:extLst>
      <p:ext uri="{BB962C8B-B14F-4D97-AF65-F5344CB8AC3E}">
        <p14:creationId xmlns:p14="http://schemas.microsoft.com/office/powerpoint/2010/main" val="2230477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375B3F1-8FB1-4AD9-8BA3-6DFEE20DEEDD}" type="slidenum">
              <a:rPr lang="en-US" altLang="zh-CN"/>
              <a:pPr/>
              <a:t>‹#›</a:t>
            </a:fld>
            <a:endParaRPr lang="en-US" altLang="zh-CN"/>
          </a:p>
        </p:txBody>
      </p:sp>
    </p:spTree>
    <p:extLst>
      <p:ext uri="{BB962C8B-B14F-4D97-AF65-F5344CB8AC3E}">
        <p14:creationId xmlns:p14="http://schemas.microsoft.com/office/powerpoint/2010/main" val="28153453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66F68A2-8E2F-489B-9599-F8569F23A13A}" type="slidenum">
              <a:rPr lang="en-US" altLang="zh-CN"/>
              <a:pPr/>
              <a:t>‹#›</a:t>
            </a:fld>
            <a:endParaRPr lang="en-US" altLang="zh-CN"/>
          </a:p>
        </p:txBody>
      </p:sp>
    </p:spTree>
    <p:extLst>
      <p:ext uri="{BB962C8B-B14F-4D97-AF65-F5344CB8AC3E}">
        <p14:creationId xmlns:p14="http://schemas.microsoft.com/office/powerpoint/2010/main" val="28207103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63B9159-02FC-4CEC-923E-13E9E77079C2}" type="slidenum">
              <a:rPr lang="en-US" altLang="zh-CN"/>
              <a:pPr/>
              <a:t>‹#›</a:t>
            </a:fld>
            <a:endParaRPr lang="en-US" altLang="zh-CN"/>
          </a:p>
        </p:txBody>
      </p:sp>
    </p:spTree>
    <p:extLst>
      <p:ext uri="{BB962C8B-B14F-4D97-AF65-F5344CB8AC3E}">
        <p14:creationId xmlns:p14="http://schemas.microsoft.com/office/powerpoint/2010/main" val="20062607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376859C-83FF-4D69-9D0B-2B737B8EBEED}" type="slidenum">
              <a:rPr lang="en-US" altLang="zh-CN"/>
              <a:pPr/>
              <a:t>‹#›</a:t>
            </a:fld>
            <a:endParaRPr lang="en-US" altLang="zh-CN"/>
          </a:p>
        </p:txBody>
      </p:sp>
    </p:spTree>
    <p:extLst>
      <p:ext uri="{BB962C8B-B14F-4D97-AF65-F5344CB8AC3E}">
        <p14:creationId xmlns:p14="http://schemas.microsoft.com/office/powerpoint/2010/main" val="26991430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7F917BD-DFAA-4D47-9F43-CC523BB00EE9}" type="slidenum">
              <a:rPr lang="en-US" altLang="zh-CN"/>
              <a:pPr/>
              <a:t>‹#›</a:t>
            </a:fld>
            <a:endParaRPr lang="en-US" altLang="zh-CN"/>
          </a:p>
        </p:txBody>
      </p:sp>
    </p:spTree>
    <p:extLst>
      <p:ext uri="{BB962C8B-B14F-4D97-AF65-F5344CB8AC3E}">
        <p14:creationId xmlns:p14="http://schemas.microsoft.com/office/powerpoint/2010/main" val="12212425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C4BC2F4-EBC6-4792-9E62-F69FDC5DAB91}" type="slidenum">
              <a:rPr lang="en-US" altLang="zh-CN"/>
              <a:pPr/>
              <a:t>‹#›</a:t>
            </a:fld>
            <a:endParaRPr lang="en-US" altLang="zh-CN"/>
          </a:p>
        </p:txBody>
      </p:sp>
    </p:spTree>
    <p:extLst>
      <p:ext uri="{BB962C8B-B14F-4D97-AF65-F5344CB8AC3E}">
        <p14:creationId xmlns:p14="http://schemas.microsoft.com/office/powerpoint/2010/main" val="172802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405C3B29-AEF7-4CD5-AEA8-2768AA1298AC}" type="slidenum">
              <a:rPr lang="en-US" altLang="zh-CN"/>
              <a:pPr/>
              <a:t>‹#›</a:t>
            </a:fld>
            <a:endParaRPr lang="en-US" altLang="zh-CN"/>
          </a:p>
        </p:txBody>
      </p:sp>
    </p:spTree>
    <p:extLst>
      <p:ext uri="{BB962C8B-B14F-4D97-AF65-F5344CB8AC3E}">
        <p14:creationId xmlns:p14="http://schemas.microsoft.com/office/powerpoint/2010/main" val="259889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044E08C-4D1F-4BB8-8D04-C22DD55D398B}" type="slidenum">
              <a:rPr lang="en-US" altLang="zh-CN"/>
              <a:pPr/>
              <a:t>‹#›</a:t>
            </a:fld>
            <a:endParaRPr lang="en-US" altLang="zh-CN"/>
          </a:p>
        </p:txBody>
      </p:sp>
    </p:spTree>
    <p:extLst>
      <p:ext uri="{BB962C8B-B14F-4D97-AF65-F5344CB8AC3E}">
        <p14:creationId xmlns:p14="http://schemas.microsoft.com/office/powerpoint/2010/main" val="202876857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FB36659B-F59D-43C6-AED8-BB84848A5678}" type="slidenum">
              <a:rPr lang="en-US" altLang="zh-CN"/>
              <a:pPr/>
              <a:t>‹#›</a:t>
            </a:fld>
            <a:endParaRPr lang="en-US" altLang="zh-CN"/>
          </a:p>
        </p:txBody>
      </p:sp>
    </p:spTree>
    <p:extLst>
      <p:ext uri="{BB962C8B-B14F-4D97-AF65-F5344CB8AC3E}">
        <p14:creationId xmlns:p14="http://schemas.microsoft.com/office/powerpoint/2010/main" val="23224728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5B179797-7969-4EFC-A0FD-6E543BDBEBD1}" type="slidenum">
              <a:rPr lang="en-US" altLang="zh-CN"/>
              <a:pPr/>
              <a:t>‹#›</a:t>
            </a:fld>
            <a:endParaRPr lang="en-US" altLang="zh-CN"/>
          </a:p>
        </p:txBody>
      </p:sp>
    </p:spTree>
    <p:extLst>
      <p:ext uri="{BB962C8B-B14F-4D97-AF65-F5344CB8AC3E}">
        <p14:creationId xmlns:p14="http://schemas.microsoft.com/office/powerpoint/2010/main" val="33292883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8934A8F0-50F9-45FC-94FB-620BF429944A}" type="slidenum">
              <a:rPr lang="en-US" altLang="zh-CN"/>
              <a:pPr/>
              <a:t>‹#›</a:t>
            </a:fld>
            <a:endParaRPr lang="en-US" altLang="zh-CN"/>
          </a:p>
        </p:txBody>
      </p:sp>
    </p:spTree>
    <p:extLst>
      <p:ext uri="{BB962C8B-B14F-4D97-AF65-F5344CB8AC3E}">
        <p14:creationId xmlns:p14="http://schemas.microsoft.com/office/powerpoint/2010/main" val="12880563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B6CDEAD7-C192-4237-9D78-2FA121DFA2E8}" type="slidenum">
              <a:rPr lang="en-US" altLang="zh-CN"/>
              <a:pPr/>
              <a:t>‹#›</a:t>
            </a:fld>
            <a:endParaRPr lang="en-US" altLang="zh-CN"/>
          </a:p>
        </p:txBody>
      </p:sp>
    </p:spTree>
    <p:extLst>
      <p:ext uri="{BB962C8B-B14F-4D97-AF65-F5344CB8AC3E}">
        <p14:creationId xmlns:p14="http://schemas.microsoft.com/office/powerpoint/2010/main" val="4700171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F5C6A1B-B449-485A-8456-8EC14991D311}" type="slidenum">
              <a:rPr lang="en-US" altLang="zh-CN"/>
              <a:pPr/>
              <a:t>‹#›</a:t>
            </a:fld>
            <a:endParaRPr lang="en-US" altLang="zh-CN"/>
          </a:p>
        </p:txBody>
      </p:sp>
    </p:spTree>
    <p:extLst>
      <p:ext uri="{BB962C8B-B14F-4D97-AF65-F5344CB8AC3E}">
        <p14:creationId xmlns:p14="http://schemas.microsoft.com/office/powerpoint/2010/main" val="30020434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2DE2976-0550-430A-9171-258725070F79}" type="slidenum">
              <a:rPr lang="en-US" altLang="zh-CN"/>
              <a:pPr/>
              <a:t>‹#›</a:t>
            </a:fld>
            <a:endParaRPr lang="en-US" altLang="zh-CN"/>
          </a:p>
        </p:txBody>
      </p:sp>
    </p:spTree>
    <p:extLst>
      <p:ext uri="{BB962C8B-B14F-4D97-AF65-F5344CB8AC3E}">
        <p14:creationId xmlns:p14="http://schemas.microsoft.com/office/powerpoint/2010/main" val="32436849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8ABEE33-0E64-4FB2-B344-1AAFF6A1F9A6}" type="slidenum">
              <a:rPr lang="en-US" altLang="zh-CN"/>
              <a:pPr/>
              <a:t>‹#›</a:t>
            </a:fld>
            <a:endParaRPr lang="en-US" altLang="zh-CN"/>
          </a:p>
        </p:txBody>
      </p:sp>
    </p:spTree>
    <p:extLst>
      <p:ext uri="{BB962C8B-B14F-4D97-AF65-F5344CB8AC3E}">
        <p14:creationId xmlns:p14="http://schemas.microsoft.com/office/powerpoint/2010/main" val="32119503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751EB92-4F23-40C1-9770-367D0CE52EC4}" type="slidenum">
              <a:rPr lang="en-US" altLang="zh-CN"/>
              <a:pPr/>
              <a:t>‹#›</a:t>
            </a:fld>
            <a:endParaRPr lang="en-US" altLang="zh-CN"/>
          </a:p>
        </p:txBody>
      </p:sp>
    </p:spTree>
    <p:extLst>
      <p:ext uri="{BB962C8B-B14F-4D97-AF65-F5344CB8AC3E}">
        <p14:creationId xmlns:p14="http://schemas.microsoft.com/office/powerpoint/2010/main" val="26106103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7A80053-FF2A-4B8B-9F6A-F6A57A56E31C}" type="slidenum">
              <a:rPr lang="en-US" altLang="zh-CN"/>
              <a:pPr/>
              <a:t>‹#›</a:t>
            </a:fld>
            <a:endParaRPr lang="en-US" altLang="zh-CN"/>
          </a:p>
        </p:txBody>
      </p:sp>
    </p:spTree>
    <p:extLst>
      <p:ext uri="{BB962C8B-B14F-4D97-AF65-F5344CB8AC3E}">
        <p14:creationId xmlns:p14="http://schemas.microsoft.com/office/powerpoint/2010/main" val="429409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B3840A4-E394-4F88-AA18-3B9B89BA5043}" type="slidenum">
              <a:rPr lang="en-US" altLang="zh-CN"/>
              <a:pPr/>
              <a:t>‹#›</a:t>
            </a:fld>
            <a:endParaRPr lang="en-US" altLang="zh-CN"/>
          </a:p>
        </p:txBody>
      </p:sp>
    </p:spTree>
    <p:extLst>
      <p:ext uri="{BB962C8B-B14F-4D97-AF65-F5344CB8AC3E}">
        <p14:creationId xmlns:p14="http://schemas.microsoft.com/office/powerpoint/2010/main" val="31499630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C06C2B9-7805-441D-9CB0-1E59558B0668}" type="slidenum">
              <a:rPr lang="en-US" altLang="zh-CN"/>
              <a:pPr/>
              <a:t>‹#›</a:t>
            </a:fld>
            <a:endParaRPr lang="en-US" altLang="zh-CN"/>
          </a:p>
        </p:txBody>
      </p:sp>
    </p:spTree>
    <p:extLst>
      <p:ext uri="{BB962C8B-B14F-4D97-AF65-F5344CB8AC3E}">
        <p14:creationId xmlns:p14="http://schemas.microsoft.com/office/powerpoint/2010/main" val="11699879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93EF3F2-2770-4498-A756-37D50ACDB5E2}" type="slidenum">
              <a:rPr lang="en-US" altLang="zh-CN"/>
              <a:pPr/>
              <a:t>‹#›</a:t>
            </a:fld>
            <a:endParaRPr lang="en-US" altLang="zh-CN"/>
          </a:p>
        </p:txBody>
      </p:sp>
    </p:spTree>
    <p:extLst>
      <p:ext uri="{BB962C8B-B14F-4D97-AF65-F5344CB8AC3E}">
        <p14:creationId xmlns:p14="http://schemas.microsoft.com/office/powerpoint/2010/main" val="19141060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03722F3-2F45-4CBA-939E-19CD7D6613A8}" type="slidenum">
              <a:rPr lang="en-US" altLang="zh-CN"/>
              <a:pPr/>
              <a:t>‹#›</a:t>
            </a:fld>
            <a:endParaRPr lang="en-US" altLang="zh-CN"/>
          </a:p>
        </p:txBody>
      </p:sp>
    </p:spTree>
    <p:extLst>
      <p:ext uri="{BB962C8B-B14F-4D97-AF65-F5344CB8AC3E}">
        <p14:creationId xmlns:p14="http://schemas.microsoft.com/office/powerpoint/2010/main" val="31104688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8270DBF4-E879-483A-A91C-2FDCE9CE5360}" type="slidenum">
              <a:rPr lang="en-US" altLang="zh-CN"/>
              <a:pPr/>
              <a:t>‹#›</a:t>
            </a:fld>
            <a:endParaRPr lang="en-US" altLang="zh-CN"/>
          </a:p>
        </p:txBody>
      </p:sp>
    </p:spTree>
    <p:extLst>
      <p:ext uri="{BB962C8B-B14F-4D97-AF65-F5344CB8AC3E}">
        <p14:creationId xmlns:p14="http://schemas.microsoft.com/office/powerpoint/2010/main" val="30618674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488DC8A8-1A7B-404F-A45A-7E0A1BC03F6C}" type="slidenum">
              <a:rPr lang="en-US" altLang="zh-CN"/>
              <a:pPr/>
              <a:t>‹#›</a:t>
            </a:fld>
            <a:endParaRPr lang="en-US" altLang="zh-CN"/>
          </a:p>
        </p:txBody>
      </p:sp>
    </p:spTree>
    <p:extLst>
      <p:ext uri="{BB962C8B-B14F-4D97-AF65-F5344CB8AC3E}">
        <p14:creationId xmlns:p14="http://schemas.microsoft.com/office/powerpoint/2010/main" val="35626511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3C3A4279-6AEC-4C2E-A9B6-74C2AE71A070}" type="slidenum">
              <a:rPr lang="en-US" altLang="zh-CN"/>
              <a:pPr/>
              <a:t>‹#›</a:t>
            </a:fld>
            <a:endParaRPr lang="en-US" altLang="zh-CN"/>
          </a:p>
        </p:txBody>
      </p:sp>
    </p:spTree>
    <p:extLst>
      <p:ext uri="{BB962C8B-B14F-4D97-AF65-F5344CB8AC3E}">
        <p14:creationId xmlns:p14="http://schemas.microsoft.com/office/powerpoint/2010/main" val="29420774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9E7E395-BCB4-4BE6-8AE8-3406E2BA3AE0}" type="slidenum">
              <a:rPr lang="en-US" altLang="zh-CN"/>
              <a:pPr/>
              <a:t>‹#›</a:t>
            </a:fld>
            <a:endParaRPr lang="en-US" altLang="zh-CN"/>
          </a:p>
        </p:txBody>
      </p:sp>
    </p:spTree>
    <p:extLst>
      <p:ext uri="{BB962C8B-B14F-4D97-AF65-F5344CB8AC3E}">
        <p14:creationId xmlns:p14="http://schemas.microsoft.com/office/powerpoint/2010/main" val="20663212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BAA0F87-4A8F-4454-8893-3CC8C0AEEE42}" type="slidenum">
              <a:rPr lang="en-US" altLang="zh-CN"/>
              <a:pPr/>
              <a:t>‹#›</a:t>
            </a:fld>
            <a:endParaRPr lang="en-US" altLang="zh-CN"/>
          </a:p>
        </p:txBody>
      </p:sp>
    </p:spTree>
    <p:extLst>
      <p:ext uri="{BB962C8B-B14F-4D97-AF65-F5344CB8AC3E}">
        <p14:creationId xmlns:p14="http://schemas.microsoft.com/office/powerpoint/2010/main" val="18806523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BD694ED-0A4D-4486-9C4A-02BD1206130D}" type="slidenum">
              <a:rPr lang="en-US" altLang="zh-CN"/>
              <a:pPr/>
              <a:t>‹#›</a:t>
            </a:fld>
            <a:endParaRPr lang="en-US" altLang="zh-CN"/>
          </a:p>
        </p:txBody>
      </p:sp>
    </p:spTree>
    <p:extLst>
      <p:ext uri="{BB962C8B-B14F-4D97-AF65-F5344CB8AC3E}">
        <p14:creationId xmlns:p14="http://schemas.microsoft.com/office/powerpoint/2010/main" val="6736495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74E8793E-FC40-4933-8EEA-35B7F9FB5DD6}" type="slidenum">
              <a:rPr lang="en-US" altLang="zh-CN"/>
              <a:pPr/>
              <a:t>‹#›</a:t>
            </a:fld>
            <a:endParaRPr lang="en-US" altLang="zh-CN"/>
          </a:p>
        </p:txBody>
      </p:sp>
    </p:spTree>
    <p:extLst>
      <p:ext uri="{BB962C8B-B14F-4D97-AF65-F5344CB8AC3E}">
        <p14:creationId xmlns:p14="http://schemas.microsoft.com/office/powerpoint/2010/main" val="21601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5.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4.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5.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4.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grpSp>
        <p:nvGrpSpPr>
          <p:cNvPr id="134147" name="组合 15"/>
          <p:cNvGrpSpPr>
            <a:grpSpLocks/>
          </p:cNvGrpSpPr>
          <p:nvPr/>
        </p:nvGrpSpPr>
        <p:grpSpPr bwMode="auto">
          <a:xfrm>
            <a:off x="-3175" y="4953000"/>
            <a:ext cx="9147175" cy="1911350"/>
            <a:chOff x="-3765" y="4832896"/>
            <a:chExt cx="9147765" cy="2032192"/>
          </a:xfrm>
        </p:grpSpPr>
        <p:sp>
          <p:nvSpPr>
            <p:cNvPr id="17"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9"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20"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4154" name="Picture 9" descr="http://www.whu.edu.cn/img/index_0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34156"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9"/>
          <p:cNvSpPr>
            <a:spLocks noGrp="1"/>
          </p:cNvSpPr>
          <p:nvPr>
            <p:ph type="dt" sz="half" idx="2"/>
          </p:nvPr>
        </p:nvSpPr>
        <p:spPr>
          <a:xfrm>
            <a:off x="6727825" y="6408738"/>
            <a:ext cx="1919288" cy="365125"/>
          </a:xfrm>
          <a:prstGeom prst="rect">
            <a:avLst/>
          </a:prstGeom>
        </p:spPr>
        <p:txBody>
          <a:bodyPr vert="horz" anchor="b"/>
          <a:lstStyle>
            <a:lvl1pPr>
              <a:defRPr sz="1000" b="0">
                <a:solidFill>
                  <a:srgbClr val="FFFFFF"/>
                </a:solidFill>
              </a:defRPr>
            </a:lvl1pPr>
            <a:extLst/>
          </a:lstStyle>
          <a:p>
            <a:pPr>
              <a:defRPr/>
            </a:pPr>
            <a:endParaRPr lang="en-US"/>
          </a:p>
        </p:txBody>
      </p:sp>
      <p:sp>
        <p:nvSpPr>
          <p:cNvPr id="25" name="页脚占位符 18"/>
          <p:cNvSpPr>
            <a:spLocks noGrp="1"/>
          </p:cNvSpPr>
          <p:nvPr>
            <p:ph type="ftr" sz="quarter" idx="3"/>
          </p:nvPr>
        </p:nvSpPr>
        <p:spPr>
          <a:xfrm>
            <a:off x="4379913" y="6408738"/>
            <a:ext cx="2351087" cy="365125"/>
          </a:xfrm>
          <a:prstGeom prst="rect">
            <a:avLst/>
          </a:prstGeom>
        </p:spPr>
        <p:txBody>
          <a:bodyPr vert="horz" anchor="b"/>
          <a:lstStyle>
            <a:lvl1pPr algn="r">
              <a:defRPr sz="1000" b="0">
                <a:solidFill>
                  <a:schemeClr val="accent1">
                    <a:tint val="20000"/>
                  </a:schemeClr>
                </a:solidFill>
              </a:defRPr>
            </a:lvl1pPr>
            <a:extLst/>
          </a:lstStyle>
          <a:p>
            <a:pPr>
              <a:defRPr/>
            </a:pPr>
            <a:endParaRPr lang="en-US"/>
          </a:p>
        </p:txBody>
      </p:sp>
      <p:sp>
        <p:nvSpPr>
          <p:cNvPr id="26" name="灯片编号占位符 2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solidFill>
                  <a:srgbClr val="FFFFFF"/>
                </a:solidFill>
              </a:defRPr>
            </a:lvl1pPr>
          </a:lstStyle>
          <a:p>
            <a:fld id="{BBB6CA2B-DACB-48BB-BD28-7EF31F50FC9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4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3620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b="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b="0" dirty="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E6204957-5D68-41D0-9102-05E320BE9A6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37224" name="Object 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占位符 8"/>
          <p:cNvSpPr>
            <a:spLocks noGrp="1"/>
          </p:cNvSpPr>
          <p:nvPr>
            <p:ph type="title"/>
          </p:nvPr>
        </p:nvSpPr>
        <p:spPr>
          <a:xfrm>
            <a:off x="468313" y="260350"/>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p>
        </p:txBody>
      </p:sp>
      <p:sp>
        <p:nvSpPr>
          <p:cNvPr id="137226" name="文本占位符 29"/>
          <p:cNvSpPr>
            <a:spLocks noGrp="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7"/>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atin typeface="黑体" panose="02010609060101010101" pitchFamily="49" charset="-122"/>
                <a:ea typeface="黑体" panose="02010609060101010101" pitchFamily="49" charset="-122"/>
              </a:defRPr>
            </a:lvl1pPr>
          </a:lstStyle>
          <a:p>
            <a:fld id="{5A93B17F-DEA3-41D2-A156-B246B7E7F791}" type="slidenum">
              <a:rPr lang="en-US" altLang="zh-CN"/>
              <a:pPr/>
              <a:t>‹#›</a:t>
            </a:fld>
            <a:endParaRPr lang="en-US" altLang="zh-CN"/>
          </a:p>
        </p:txBody>
      </p:sp>
      <p:sp>
        <p:nvSpPr>
          <p:cNvPr id="19" name="页脚占位符 9"/>
          <p:cNvSpPr>
            <a:spLocks noGrp="1"/>
          </p:cNvSpPr>
          <p:nvPr>
            <p:ph type="ftr" sz="quarter" idx="3"/>
          </p:nvPr>
        </p:nvSpPr>
        <p:spPr>
          <a:xfrm>
            <a:off x="4379913" y="6408738"/>
            <a:ext cx="2351087" cy="365125"/>
          </a:xfrm>
          <a:prstGeom prst="rect">
            <a:avLst/>
          </a:prstGeom>
        </p:spPr>
        <p:txBody>
          <a:bodyPr vert="horz" anchor="b"/>
          <a:lstStyle>
            <a:lvl1pPr algn="r">
              <a:defRPr sz="1000" b="0" dirty="0"/>
            </a:lvl1pPr>
          </a:lstStyle>
          <a:p>
            <a:pPr>
              <a:defRPr/>
            </a:pPr>
            <a:endParaRPr lang="en-US"/>
          </a:p>
        </p:txBody>
      </p:sp>
      <p:sp>
        <p:nvSpPr>
          <p:cNvPr id="137230" name="Text Box 14"/>
          <p:cNvSpPr txBox="1">
            <a:spLocks noChangeArrowheads="1"/>
          </p:cNvSpPr>
          <p:nvPr/>
        </p:nvSpPr>
        <p:spPr bwMode="auto">
          <a:xfrm>
            <a:off x="85709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FF973435-6345-4D3C-942D-B253E30D7ED0}" type="slidenum">
              <a:rPr lang="en-US" altLang="zh-CN" sz="1200" b="0">
                <a:latin typeface="Helvetica" panose="020B0604020202020204" pitchFamily="34" charset="0"/>
              </a:rPr>
              <a:pPr algn="ctr" eaLnBrk="0" hangingPunct="0">
                <a:spcBef>
                  <a:spcPct val="50000"/>
                </a:spcBef>
              </a:pPr>
              <a:t>‹#›</a:t>
            </a:fld>
            <a:endParaRPr lang="en-US" altLang="zh-CN" sz="1200" b="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l" rtl="0" fontAlgn="base">
        <a:spcBef>
          <a:spcPct val="0"/>
        </a:spcBef>
        <a:spcAft>
          <a:spcPct val="0"/>
        </a:spcAft>
        <a:defRPr sz="4100" kern="1200">
          <a:solidFill>
            <a:srgbClr val="333333"/>
          </a:solidFill>
          <a:latin typeface="+mj-lt"/>
          <a:ea typeface="+mj-ea"/>
          <a:cs typeface="+mj-cs"/>
        </a:defRPr>
      </a:lvl1pPr>
      <a:lvl2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燕尾形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0"/>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0"/>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3825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9" name="页脚占位符 4"/>
          <p:cNvSpPr>
            <a:spLocks noGrp="1"/>
          </p:cNvSpPr>
          <p:nvPr>
            <p:ph type="ftr" sz="quarter" idx="3"/>
          </p:nvPr>
        </p:nvSpPr>
        <p:spPr>
          <a:xfrm>
            <a:off x="4379913" y="6408738"/>
            <a:ext cx="2351087" cy="365125"/>
          </a:xfrm>
          <a:prstGeom prst="rect">
            <a:avLst/>
          </a:prstGeom>
        </p:spPr>
        <p:txBody>
          <a:bodyPr vert="horz" anchor="b"/>
          <a:lstStyle>
            <a:lvl1pPr algn="r">
              <a:defRPr sz="1000" b="0"/>
            </a:lvl1pPr>
          </a:lstStyle>
          <a:p>
            <a:pPr>
              <a:defRPr/>
            </a:pPr>
            <a:endParaRPr lang="en-US"/>
          </a:p>
        </p:txBody>
      </p:sp>
      <p:sp>
        <p:nvSpPr>
          <p:cNvPr id="20" name="灯片编号占位符 5"/>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A19EC5D8-C8F0-44C8-B720-FB4168AEE83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3927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b="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F0DFA276-EA32-469D-A1F4-0E66FA0A604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4029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a:defRPr sz="1000" b="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540A98FC-6EB9-42FC-8496-D2F1C48848E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4132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6" name="页脚占位符 3"/>
          <p:cNvSpPr>
            <a:spLocks noGrp="1"/>
          </p:cNvSpPr>
          <p:nvPr>
            <p:ph type="ftr" sz="quarter" idx="3"/>
          </p:nvPr>
        </p:nvSpPr>
        <p:spPr>
          <a:xfrm>
            <a:off x="4379913" y="6408738"/>
            <a:ext cx="2351087" cy="365125"/>
          </a:xfrm>
          <a:prstGeom prst="rect">
            <a:avLst/>
          </a:prstGeom>
        </p:spPr>
        <p:txBody>
          <a:bodyPr vert="horz" anchor="b"/>
          <a:lstStyle>
            <a:lvl1pPr algn="r">
              <a:defRPr sz="1000" b="0"/>
            </a:lvl1pPr>
          </a:lstStyle>
          <a:p>
            <a:pPr>
              <a:defRPr/>
            </a:pPr>
            <a:endParaRPr lang="en-US"/>
          </a:p>
        </p:txBody>
      </p:sp>
      <p:sp>
        <p:nvSpPr>
          <p:cNvPr id="17" name="灯片编号占位符 4"/>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03727B20-3B32-4BBF-B071-D637F73301A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4233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b="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b="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0F5E0758-4A93-44AD-83C9-738FC256245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b="0"/>
          </a:p>
        </p:txBody>
      </p:sp>
      <p:sp>
        <p:nvSpPr>
          <p:cNvPr id="1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b="0"/>
          </a:p>
        </p:txBody>
      </p:sp>
      <p:sp>
        <p:nvSpPr>
          <p:cNvPr id="17" name="直角三角形 16"/>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b="0"/>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0"/>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0"/>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4337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日期占位符 4"/>
          <p:cNvSpPr>
            <a:spLocks noGrp="1"/>
          </p:cNvSpPr>
          <p:nvPr>
            <p:ph type="dt" sz="half" idx="2"/>
          </p:nvPr>
        </p:nvSpPr>
        <p:spPr>
          <a:xfrm>
            <a:off x="6727825" y="6408738"/>
            <a:ext cx="1919288" cy="365125"/>
          </a:xfrm>
          <a:prstGeom prst="rect">
            <a:avLst/>
          </a:prstGeom>
        </p:spPr>
        <p:txBody>
          <a:bodyPr vert="horz" anchor="b"/>
          <a:lstStyle>
            <a:lvl1pPr>
              <a:defRPr sz="1000" b="0">
                <a:solidFill>
                  <a:schemeClr val="tx1"/>
                </a:solidFill>
              </a:defRPr>
            </a:lvl1pPr>
            <a:extLst/>
          </a:lstStyle>
          <a:p>
            <a:pPr>
              <a:defRPr/>
            </a:pPr>
            <a:endParaRPr lang="en-US"/>
          </a:p>
        </p:txBody>
      </p:sp>
      <p:sp>
        <p:nvSpPr>
          <p:cNvPr id="24"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b="0">
                <a:solidFill>
                  <a:schemeClr val="tx1"/>
                </a:solidFill>
              </a:defRPr>
            </a:lvl1pPr>
            <a:extLst/>
          </a:lstStyle>
          <a:p>
            <a:pPr>
              <a:defRPr/>
            </a:pPr>
            <a:endParaRPr lang="en-US"/>
          </a:p>
        </p:txBody>
      </p:sp>
      <p:sp>
        <p:nvSpPr>
          <p:cNvPr id="25"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b="0"/>
            </a:lvl1pPr>
          </a:lstStyle>
          <a:p>
            <a:fld id="{05167024-3258-4917-BDC1-95816D04A36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bwMode="auto">
          <a:xfrm>
            <a:off x="396875" y="3071813"/>
            <a:ext cx="7921625"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zh-CN" altLang="en-US" sz="4100">
                <a:solidFill>
                  <a:schemeClr val="tx1"/>
                </a:solidFill>
                <a:ea typeface="宋体" panose="02010600030101010101" pitchFamily="2" charset="-122"/>
              </a:rPr>
              <a:t>第四章  存储器管理</a:t>
            </a:r>
          </a:p>
        </p:txBody>
      </p:sp>
      <p:sp>
        <p:nvSpPr>
          <p:cNvPr id="6148" name="Rectangle 4"/>
          <p:cNvSpPr>
            <a:spLocks noChangeArrowheads="1"/>
          </p:cNvSpPr>
          <p:nvPr/>
        </p:nvSpPr>
        <p:spPr bwMode="auto">
          <a:xfrm>
            <a:off x="323850" y="1557338"/>
            <a:ext cx="8001000" cy="1143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100" b="1">
                <a:solidFill>
                  <a:schemeClr val="tx2"/>
                </a:solidFill>
                <a:latin typeface="Lucida Sans Unicode" panose="020B0602030504020204" pitchFamily="34" charset="0"/>
              </a:defRPr>
            </a:lvl1pPr>
            <a:lvl2pPr>
              <a:defRPr sz="4100" b="1">
                <a:solidFill>
                  <a:schemeClr val="tx2"/>
                </a:solidFill>
                <a:latin typeface="Lucida Sans Unicode" panose="020B0602030504020204" pitchFamily="34" charset="0"/>
              </a:defRPr>
            </a:lvl2pPr>
            <a:lvl3pPr>
              <a:defRPr sz="4100" b="1">
                <a:solidFill>
                  <a:schemeClr val="tx2"/>
                </a:solidFill>
                <a:latin typeface="Lucida Sans Unicode" panose="020B0602030504020204" pitchFamily="34" charset="0"/>
              </a:defRPr>
            </a:lvl3pPr>
            <a:lvl4pPr>
              <a:defRPr sz="4100" b="1">
                <a:solidFill>
                  <a:schemeClr val="tx2"/>
                </a:solidFill>
                <a:latin typeface="Lucida Sans Unicode" panose="020B0602030504020204" pitchFamily="34" charset="0"/>
              </a:defRPr>
            </a:lvl4pPr>
            <a:lvl5pPr>
              <a:defRPr sz="4100" b="1">
                <a:solidFill>
                  <a:schemeClr val="tx2"/>
                </a:solidFill>
                <a:latin typeface="Lucida Sans Unicode" panose="020B0602030504020204" pitchFamily="34" charset="0"/>
              </a:defRPr>
            </a:lvl5pPr>
            <a:lvl6pPr marL="457200" fontAlgn="base">
              <a:spcBef>
                <a:spcPct val="0"/>
              </a:spcBef>
              <a:spcAft>
                <a:spcPct val="0"/>
              </a:spcAft>
              <a:defRPr sz="4100" b="1">
                <a:solidFill>
                  <a:schemeClr val="tx2"/>
                </a:solidFill>
                <a:latin typeface="Lucida Sans Unicode" panose="020B0602030504020204" pitchFamily="34" charset="0"/>
              </a:defRPr>
            </a:lvl6pPr>
            <a:lvl7pPr marL="914400" fontAlgn="base">
              <a:spcBef>
                <a:spcPct val="0"/>
              </a:spcBef>
              <a:spcAft>
                <a:spcPct val="0"/>
              </a:spcAft>
              <a:defRPr sz="4100" b="1">
                <a:solidFill>
                  <a:schemeClr val="tx2"/>
                </a:solidFill>
                <a:latin typeface="Lucida Sans Unicode" panose="020B0602030504020204" pitchFamily="34" charset="0"/>
              </a:defRPr>
            </a:lvl7pPr>
            <a:lvl8pPr marL="1371600" fontAlgn="base">
              <a:spcBef>
                <a:spcPct val="0"/>
              </a:spcBef>
              <a:spcAft>
                <a:spcPct val="0"/>
              </a:spcAft>
              <a:defRPr sz="4100" b="1">
                <a:solidFill>
                  <a:schemeClr val="tx2"/>
                </a:solidFill>
                <a:latin typeface="Lucida Sans Unicode" panose="020B0602030504020204" pitchFamily="34" charset="0"/>
              </a:defRPr>
            </a:lvl8pPr>
            <a:lvl9pPr marL="1828800" fontAlgn="base">
              <a:spcBef>
                <a:spcPct val="0"/>
              </a:spcBef>
              <a:spcAft>
                <a:spcPct val="0"/>
              </a:spcAft>
              <a:defRPr sz="4100" b="1">
                <a:solidFill>
                  <a:schemeClr val="tx2"/>
                </a:solidFill>
                <a:latin typeface="Lucida Sans Unicode" panose="020B0602030504020204" pitchFamily="34" charset="0"/>
              </a:defRPr>
            </a:lvl9pPr>
          </a:lstStyle>
          <a:p>
            <a:pPr algn="ctr"/>
            <a:r>
              <a:rPr lang="zh-CN" altLang="zh-CN" sz="4500">
                <a:solidFill>
                  <a:srgbClr val="006699"/>
                </a:solidFill>
                <a:ea typeface="黑体" panose="02010609060101010101" pitchFamily="49" charset="-122"/>
              </a:rPr>
              <a:t>《操作系统原理》</a:t>
            </a:r>
          </a:p>
        </p:txBody>
      </p:sp>
      <p:sp>
        <p:nvSpPr>
          <p:cNvPr id="6151" name="Rectangle 3"/>
          <p:cNvSpPr>
            <a:spLocks noChangeArrowheads="1"/>
          </p:cNvSpPr>
          <p:nvPr/>
        </p:nvSpPr>
        <p:spPr bwMode="auto">
          <a:xfrm>
            <a:off x="1917700" y="6165304"/>
            <a:ext cx="64008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r"/>
            <a:r>
              <a:rPr lang="zh-CN" altLang="zh-CN" b="0" dirty="0">
                <a:solidFill>
                  <a:schemeClr val="bg1"/>
                </a:solidFill>
                <a:ea typeface="黑体" panose="02010609060101010101" pitchFamily="49" charset="-122"/>
              </a:rPr>
              <a:t>武汉大学国际软件学院</a:t>
            </a:r>
            <a:br>
              <a:rPr lang="zh-CN" altLang="zh-CN" b="0" dirty="0">
                <a:solidFill>
                  <a:schemeClr val="bg1"/>
                </a:solidFill>
                <a:ea typeface="黑体" panose="02010609060101010101" pitchFamily="49" charset="-122"/>
              </a:rPr>
            </a:br>
            <a:endParaRPr lang="zh-CN" altLang="zh-CN" b="0" dirty="0">
              <a:solidFill>
                <a:schemeClr val="bg1"/>
              </a:solidFill>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827088" y="2081213"/>
            <a:ext cx="1739900" cy="2774950"/>
          </a:xfrm>
          <a:prstGeom prst="rect">
            <a:avLst/>
          </a:prstGeom>
          <a:solidFill>
            <a:srgbClr val="FFFFFF"/>
          </a:solidFill>
          <a:ln w="25400">
            <a:solidFill>
              <a:srgbClr val="000000"/>
            </a:solidFill>
            <a:miter lim="800000"/>
            <a:headEnd/>
            <a:tailEnd/>
          </a:ln>
        </p:spPr>
        <p:txBody>
          <a:bodyPr lIns="0" tIns="72000" rIns="0" bIns="0"/>
          <a:lstStyle/>
          <a:p>
            <a:pPr algn="just" eaLnBrk="0" hangingPunct="0"/>
            <a:r>
              <a:rPr lang="zh-CN" altLang="zh-CN" sz="2000" b="0">
                <a:latin typeface="宋体" panose="02010600030101010101" pitchFamily="2" charset="-122"/>
              </a:rPr>
              <a:t>    ┆</a:t>
            </a:r>
          </a:p>
          <a:p>
            <a:pPr algn="just" eaLnBrk="0" hangingPunct="0"/>
            <a:endParaRPr lang="zh-CN" altLang="zh-CN" sz="2000" b="0">
              <a:latin typeface="宋体" panose="02010600030101010101" pitchFamily="2" charset="-122"/>
            </a:endParaRPr>
          </a:p>
          <a:p>
            <a:pPr algn="just" eaLnBrk="0" hangingPunct="0"/>
            <a:r>
              <a:rPr lang="zh-CN" altLang="en-US" sz="2000">
                <a:latin typeface="宋体" panose="02010600030101010101" pitchFamily="2" charset="-122"/>
              </a:rPr>
              <a:t> </a:t>
            </a:r>
            <a:r>
              <a:rPr lang="en-US" altLang="zh-CN" sz="2000">
                <a:latin typeface="宋体" panose="02010600030101010101" pitchFamily="2" charset="-122"/>
              </a:rPr>
              <a:t>mov ax,[500]</a:t>
            </a:r>
          </a:p>
          <a:p>
            <a:pPr algn="just" eaLnBrk="0" hangingPunct="0"/>
            <a:r>
              <a:rPr lang="en-US" altLang="zh-CN" sz="2000">
                <a:latin typeface="宋体" panose="02010600030101010101" pitchFamily="2" charset="-122"/>
              </a:rPr>
              <a:t>    </a:t>
            </a:r>
          </a:p>
          <a:p>
            <a:pPr algn="just" eaLnBrk="0" hangingPunct="0"/>
            <a:r>
              <a:rPr lang="en-US" altLang="zh-CN" sz="2000">
                <a:latin typeface="宋体" panose="02010600030101010101" pitchFamily="2" charset="-122"/>
              </a:rPr>
              <a:t>    ┆ </a:t>
            </a:r>
          </a:p>
          <a:p>
            <a:pPr algn="just" eaLnBrk="0" hangingPunct="0"/>
            <a:r>
              <a:rPr lang="en-US" altLang="zh-CN" sz="2000">
                <a:latin typeface="宋体" panose="02010600030101010101" pitchFamily="2" charset="-122"/>
              </a:rPr>
              <a:t> </a:t>
            </a:r>
          </a:p>
          <a:p>
            <a:pPr algn="just" eaLnBrk="0" hangingPunct="0"/>
            <a:r>
              <a:rPr lang="en-US" altLang="zh-CN" sz="2000">
                <a:latin typeface="宋体" panose="02010600030101010101" pitchFamily="2" charset="-122"/>
              </a:rPr>
              <a:t>   54321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p:txBody>
      </p:sp>
      <p:sp>
        <p:nvSpPr>
          <p:cNvPr id="15363" name="Rectangle 3"/>
          <p:cNvSpPr>
            <a:spLocks noChangeArrowheads="1"/>
          </p:cNvSpPr>
          <p:nvPr/>
        </p:nvSpPr>
        <p:spPr bwMode="auto">
          <a:xfrm>
            <a:off x="5867400" y="1557338"/>
            <a:ext cx="2682875" cy="3600450"/>
          </a:xfrm>
          <a:prstGeom prst="rect">
            <a:avLst/>
          </a:prstGeom>
          <a:solidFill>
            <a:srgbClr val="FFFFFF"/>
          </a:solidFill>
          <a:ln w="25400">
            <a:solidFill>
              <a:srgbClr val="000000"/>
            </a:solidFill>
            <a:miter lim="800000"/>
            <a:headEnd/>
            <a:tailEnd/>
          </a:ln>
        </p:spPr>
        <p:txBody>
          <a:bodyPr lIns="0" tIns="72000" rIns="0" bIns="0"/>
          <a:lstStyle/>
          <a:p>
            <a:pPr algn="just" eaLnBrk="0" hangingPunct="0"/>
            <a:r>
              <a:rPr lang="zh-CN" altLang="zh-CN" sz="2000" b="0">
                <a:latin typeface="宋体" panose="02010600030101010101" pitchFamily="2" charset="-122"/>
              </a:rPr>
              <a:t>     </a:t>
            </a:r>
            <a:r>
              <a:rPr lang="zh-CN" altLang="zh-CN" sz="2000">
                <a:latin typeface="宋体" panose="02010600030101010101" pitchFamily="2" charset="-122"/>
              </a:rPr>
              <a:t>┆</a:t>
            </a:r>
          </a:p>
          <a:p>
            <a:pPr algn="just" eaLnBrk="0" hangingPunct="0"/>
            <a:endParaRPr lang="zh-CN" altLang="zh-CN" sz="1000">
              <a:latin typeface="宋体" panose="02010600030101010101" pitchFamily="2" charset="-122"/>
            </a:endParaRPr>
          </a:p>
          <a:p>
            <a:pPr algn="just" eaLnBrk="0" hangingPunct="0"/>
            <a:r>
              <a:rPr lang="zh-CN" altLang="zh-CN" sz="2000">
                <a:latin typeface="宋体" panose="02010600030101010101" pitchFamily="2" charset="-122"/>
              </a:rPr>
              <a:t>     ┆</a:t>
            </a:r>
          </a:p>
          <a:p>
            <a:pPr algn="just" eaLnBrk="0" hangingPunct="0"/>
            <a:endParaRPr lang="zh-CN" altLang="zh-CN" sz="1000">
              <a:latin typeface="宋体" panose="02010600030101010101" pitchFamily="2" charset="-122"/>
            </a:endParaRPr>
          </a:p>
          <a:p>
            <a:pPr algn="just" eaLnBrk="0" hangingPunct="0"/>
            <a:r>
              <a:rPr lang="zh-CN" altLang="en-US" sz="2000">
                <a:latin typeface="宋体" panose="02010600030101010101" pitchFamily="2" charset="-122"/>
              </a:rPr>
              <a:t> </a:t>
            </a:r>
            <a:r>
              <a:rPr lang="en-US" altLang="zh-CN" sz="2000">
                <a:latin typeface="宋体" panose="02010600030101010101" pitchFamily="2" charset="-122"/>
              </a:rPr>
              <a:t>mov ax,[1500]</a:t>
            </a:r>
          </a:p>
          <a:p>
            <a:pPr algn="just" eaLnBrk="0" hangingPunct="0"/>
            <a:endParaRPr lang="en-US" altLang="zh-CN" sz="2000">
              <a:latin typeface="宋体" panose="02010600030101010101" pitchFamily="2" charset="-122"/>
            </a:endParaRPr>
          </a:p>
          <a:p>
            <a:pPr algn="just" eaLnBrk="0" hangingPunct="0"/>
            <a:r>
              <a:rPr lang="en-US" altLang="zh-CN" sz="2000">
                <a:latin typeface="宋体" panose="02010600030101010101" pitchFamily="2" charset="-122"/>
              </a:rPr>
              <a:t>     </a:t>
            </a:r>
          </a:p>
          <a:p>
            <a:pPr algn="just" eaLnBrk="0" hangingPunct="0"/>
            <a:r>
              <a:rPr lang="en-US" altLang="zh-CN" sz="2000">
                <a:latin typeface="宋体" panose="02010600030101010101" pitchFamily="2" charset="-122"/>
              </a:rPr>
              <a:t>     ┆</a:t>
            </a:r>
          </a:p>
          <a:p>
            <a:pPr algn="just" eaLnBrk="0" hangingPunct="0"/>
            <a:endParaRPr lang="en-US" altLang="zh-CN" sz="1000">
              <a:latin typeface="宋体" panose="02010600030101010101" pitchFamily="2" charset="-122"/>
            </a:endParaRPr>
          </a:p>
          <a:p>
            <a:pPr algn="just" eaLnBrk="0" hangingPunct="0"/>
            <a:r>
              <a:rPr lang="en-US" altLang="zh-CN" sz="2000">
                <a:latin typeface="宋体" panose="02010600030101010101" pitchFamily="2" charset="-122"/>
              </a:rPr>
              <a:t>    54321</a:t>
            </a:r>
          </a:p>
          <a:p>
            <a:pPr algn="just" eaLnBrk="0" hangingPunct="0"/>
            <a:endParaRPr lang="en-US" altLang="zh-CN" sz="1000">
              <a:latin typeface="宋体" panose="02010600030101010101" pitchFamily="2" charset="-122"/>
            </a:endParaRPr>
          </a:p>
          <a:p>
            <a:pPr algn="just" eaLnBrk="0" hangingPunct="0"/>
            <a:r>
              <a:rPr lang="en-US" altLang="zh-CN" sz="2000">
                <a:latin typeface="宋体" panose="02010600030101010101" pitchFamily="2" charset="-122"/>
              </a:rPr>
              <a:t>     ┆</a:t>
            </a:r>
          </a:p>
          <a:p>
            <a:pPr algn="just" eaLnBrk="0" hangingPunct="0"/>
            <a:endParaRPr lang="en-US" altLang="zh-CN" sz="1000">
              <a:latin typeface="宋体" panose="02010600030101010101" pitchFamily="2" charset="-122"/>
            </a:endParaRPr>
          </a:p>
          <a:p>
            <a:pPr algn="just" eaLnBrk="0" hangingPunct="0"/>
            <a:r>
              <a:rPr lang="en-US" altLang="zh-CN" sz="2000">
                <a:latin typeface="宋体" panose="02010600030101010101" pitchFamily="2" charset="-122"/>
              </a:rPr>
              <a:t>     ┆</a:t>
            </a:r>
            <a:endParaRPr lang="en-US" altLang="zh-CN" sz="2000">
              <a:latin typeface="Times New Roman" panose="02020603050405020304" pitchFamily="18" charset="0"/>
            </a:endParaRPr>
          </a:p>
        </p:txBody>
      </p:sp>
      <p:sp>
        <p:nvSpPr>
          <p:cNvPr id="15364" name="Line 4"/>
          <p:cNvSpPr>
            <a:spLocks noChangeShapeType="1"/>
          </p:cNvSpPr>
          <p:nvPr/>
        </p:nvSpPr>
        <p:spPr bwMode="auto">
          <a:xfrm>
            <a:off x="817563" y="2524125"/>
            <a:ext cx="17399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65" name="Line 5"/>
          <p:cNvSpPr>
            <a:spLocks noChangeShapeType="1"/>
          </p:cNvSpPr>
          <p:nvPr/>
        </p:nvSpPr>
        <p:spPr bwMode="auto">
          <a:xfrm>
            <a:off x="817563" y="3154363"/>
            <a:ext cx="17399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66" name="Line 6"/>
          <p:cNvSpPr>
            <a:spLocks noChangeShapeType="1"/>
          </p:cNvSpPr>
          <p:nvPr/>
        </p:nvSpPr>
        <p:spPr bwMode="auto">
          <a:xfrm>
            <a:off x="817563" y="3865563"/>
            <a:ext cx="17399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67" name="Line 7"/>
          <p:cNvSpPr>
            <a:spLocks noChangeShapeType="1"/>
          </p:cNvSpPr>
          <p:nvPr/>
        </p:nvSpPr>
        <p:spPr bwMode="auto">
          <a:xfrm>
            <a:off x="817563" y="4364038"/>
            <a:ext cx="17399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68" name="Line 8"/>
          <p:cNvSpPr>
            <a:spLocks noChangeShapeType="1"/>
          </p:cNvSpPr>
          <p:nvPr/>
        </p:nvSpPr>
        <p:spPr bwMode="auto">
          <a:xfrm>
            <a:off x="5851525" y="2032000"/>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69" name="Line 9"/>
          <p:cNvSpPr>
            <a:spLocks noChangeShapeType="1"/>
          </p:cNvSpPr>
          <p:nvPr/>
        </p:nvSpPr>
        <p:spPr bwMode="auto">
          <a:xfrm>
            <a:off x="5851525" y="2511425"/>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70" name="Line 10"/>
          <p:cNvSpPr>
            <a:spLocks noChangeShapeType="1"/>
          </p:cNvSpPr>
          <p:nvPr/>
        </p:nvSpPr>
        <p:spPr bwMode="auto">
          <a:xfrm>
            <a:off x="5851525" y="3044825"/>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71" name="Line 11"/>
          <p:cNvSpPr>
            <a:spLocks noChangeShapeType="1"/>
          </p:cNvSpPr>
          <p:nvPr/>
        </p:nvSpPr>
        <p:spPr bwMode="auto">
          <a:xfrm>
            <a:off x="5851525" y="4721225"/>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72" name="Line 12"/>
          <p:cNvSpPr>
            <a:spLocks noChangeShapeType="1"/>
          </p:cNvSpPr>
          <p:nvPr/>
        </p:nvSpPr>
        <p:spPr bwMode="auto">
          <a:xfrm>
            <a:off x="5851525" y="3883025"/>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73" name="Line 13"/>
          <p:cNvSpPr>
            <a:spLocks noChangeShapeType="1"/>
          </p:cNvSpPr>
          <p:nvPr/>
        </p:nvSpPr>
        <p:spPr bwMode="auto">
          <a:xfrm>
            <a:off x="5851525" y="4340225"/>
            <a:ext cx="2681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5374" name="Text Box 14"/>
          <p:cNvSpPr txBox="1">
            <a:spLocks noChangeArrowheads="1"/>
          </p:cNvSpPr>
          <p:nvPr/>
        </p:nvSpPr>
        <p:spPr bwMode="auto">
          <a:xfrm>
            <a:off x="228600" y="1927225"/>
            <a:ext cx="557213"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000" b="0">
                <a:latin typeface="Times New Roman" panose="02020603050405020304" pitchFamily="18" charset="0"/>
              </a:rPr>
              <a:t>  </a:t>
            </a:r>
            <a:r>
              <a:rPr lang="zh-CN" altLang="zh-CN" sz="2000">
                <a:latin typeface="Times New Roman" panose="02020603050405020304" pitchFamily="18" charset="0"/>
              </a:rPr>
              <a:t>0</a:t>
            </a: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100</a:t>
            </a:r>
          </a:p>
          <a:p>
            <a:pPr algn="just" eaLnBrk="0" hangingPunct="0"/>
            <a:endParaRPr lang="zh-CN" altLang="zh-CN" sz="2000">
              <a:latin typeface="Times New Roman" panose="02020603050405020304" pitchFamily="18" charset="0"/>
            </a:endParaRPr>
          </a:p>
          <a:p>
            <a:pPr algn="just" eaLnBrk="0" hangingPunct="0"/>
            <a:endParaRPr lang="zh-CN" altLang="zh-CN" sz="2000">
              <a:latin typeface="Times New Roman" panose="02020603050405020304" pitchFamily="18" charset="0"/>
            </a:endParaRPr>
          </a:p>
          <a:p>
            <a:pPr algn="just" eaLnBrk="0" hangingPunct="0"/>
            <a:endParaRPr lang="zh-CN" altLang="zh-CN" sz="2000">
              <a:latin typeface="Times New Roman" panose="02020603050405020304" pitchFamily="18" charset="0"/>
            </a:endParaRPr>
          </a:p>
          <a:p>
            <a:pPr algn="just" eaLnBrk="0" hangingPunct="0"/>
            <a:r>
              <a:rPr lang="zh-CN" altLang="zh-CN" sz="2000">
                <a:latin typeface="Times New Roman" panose="02020603050405020304" pitchFamily="18" charset="0"/>
              </a:rPr>
              <a:t>500</a:t>
            </a:r>
          </a:p>
          <a:p>
            <a:pPr algn="just" eaLnBrk="0" hangingPunct="0"/>
            <a:endParaRPr lang="zh-CN" altLang="zh-CN" sz="2000">
              <a:latin typeface="Times New Roman" panose="02020603050405020304" pitchFamily="18" charset="0"/>
            </a:endParaRPr>
          </a:p>
          <a:p>
            <a:pPr algn="just" eaLnBrk="0" hangingPunct="0"/>
            <a:endParaRPr lang="zh-CN" altLang="zh-CN" sz="2000">
              <a:latin typeface="Times New Roman" panose="02020603050405020304" pitchFamily="18" charset="0"/>
            </a:endParaRPr>
          </a:p>
          <a:p>
            <a:pPr algn="just" eaLnBrk="0" hangingPunct="0"/>
            <a:r>
              <a:rPr lang="zh-CN" altLang="zh-CN" sz="2000">
                <a:latin typeface="Times New Roman" panose="02020603050405020304" pitchFamily="18" charset="0"/>
              </a:rPr>
              <a:t>999</a:t>
            </a:r>
          </a:p>
        </p:txBody>
      </p:sp>
      <p:sp>
        <p:nvSpPr>
          <p:cNvPr id="15375" name="Text Box 15"/>
          <p:cNvSpPr txBox="1">
            <a:spLocks noChangeArrowheads="1"/>
          </p:cNvSpPr>
          <p:nvPr/>
        </p:nvSpPr>
        <p:spPr bwMode="auto">
          <a:xfrm>
            <a:off x="5029200" y="1484313"/>
            <a:ext cx="838200"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b="0">
                <a:latin typeface="Times New Roman" panose="02020603050405020304" pitchFamily="18" charset="0"/>
              </a:rPr>
              <a:t>   </a:t>
            </a:r>
            <a:r>
              <a:rPr lang="zh-CN" altLang="zh-CN" sz="2000">
                <a:latin typeface="Times New Roman" panose="02020603050405020304" pitchFamily="18" charset="0"/>
              </a:rPr>
              <a:t> 0</a:t>
            </a: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 1000</a:t>
            </a: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 1100</a:t>
            </a:r>
          </a:p>
          <a:p>
            <a:pPr algn="just" eaLnBrk="0" hangingPunct="0"/>
            <a:endParaRPr lang="zh-CN" altLang="zh-CN" sz="2000">
              <a:latin typeface="Times New Roman" panose="02020603050405020304" pitchFamily="18" charset="0"/>
            </a:endParaRPr>
          </a:p>
          <a:p>
            <a:pPr algn="just" eaLnBrk="0" hangingPunct="0"/>
            <a:endParaRPr lang="zh-CN" altLang="zh-CN" sz="2000">
              <a:latin typeface="Times New Roman" panose="02020603050405020304" pitchFamily="18" charset="0"/>
            </a:endParaRPr>
          </a:p>
          <a:p>
            <a:pPr algn="just" eaLnBrk="0" hangingPunct="0"/>
            <a:endParaRPr lang="zh-CN" altLang="zh-CN" sz="2000">
              <a:latin typeface="Times New Roman" panose="02020603050405020304" pitchFamily="18" charset="0"/>
            </a:endParaRP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 1500</a:t>
            </a:r>
          </a:p>
          <a:p>
            <a:pPr algn="just" eaLnBrk="0" hangingPunct="0"/>
            <a:endParaRPr lang="zh-CN" altLang="zh-CN" sz="1000">
              <a:latin typeface="Times New Roman" panose="02020603050405020304" pitchFamily="18" charset="0"/>
            </a:endParaRPr>
          </a:p>
          <a:p>
            <a:pPr algn="just" eaLnBrk="0" hangingPunct="0"/>
            <a:endParaRPr lang="zh-CN" altLang="zh-CN" sz="1000">
              <a:latin typeface="Times New Roman" panose="02020603050405020304" pitchFamily="18" charset="0"/>
            </a:endParaRP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 1999</a:t>
            </a:r>
          </a:p>
          <a:p>
            <a:pPr algn="just" eaLnBrk="0" hangingPunct="0"/>
            <a:endParaRPr lang="zh-CN" altLang="zh-CN" sz="1000">
              <a:latin typeface="Times New Roman" panose="02020603050405020304" pitchFamily="18" charset="0"/>
            </a:endParaRPr>
          </a:p>
          <a:p>
            <a:pPr algn="just" eaLnBrk="0" hangingPunct="0"/>
            <a:endParaRPr lang="zh-CN" altLang="zh-CN" sz="1000">
              <a:latin typeface="Times New Roman" panose="02020603050405020304" pitchFamily="18" charset="0"/>
            </a:endParaRPr>
          </a:p>
          <a:p>
            <a:pPr algn="just" eaLnBrk="0" hangingPunct="0"/>
            <a:r>
              <a:rPr lang="zh-CN" altLang="zh-CN" sz="2000">
                <a:latin typeface="Times New Roman" panose="02020603050405020304" pitchFamily="18" charset="0"/>
              </a:rPr>
              <a:t>1</a:t>
            </a:r>
            <a:r>
              <a:rPr lang="en-US" altLang="zh-CN" sz="2000">
                <a:latin typeface="Times New Roman" panose="02020603050405020304" pitchFamily="18" charset="0"/>
              </a:rPr>
              <a:t>M-1</a:t>
            </a:r>
          </a:p>
        </p:txBody>
      </p:sp>
      <p:sp>
        <p:nvSpPr>
          <p:cNvPr id="15376" name="Text Box 16"/>
          <p:cNvSpPr txBox="1">
            <a:spLocks noChangeArrowheads="1"/>
          </p:cNvSpPr>
          <p:nvPr/>
        </p:nvSpPr>
        <p:spPr bwMode="auto">
          <a:xfrm>
            <a:off x="552450" y="4970463"/>
            <a:ext cx="22574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400" b="0">
                <a:latin typeface="Times New Roman" panose="02020603050405020304" pitchFamily="18" charset="0"/>
              </a:rPr>
              <a:t>作业地址空间</a:t>
            </a:r>
          </a:p>
        </p:txBody>
      </p:sp>
      <p:sp>
        <p:nvSpPr>
          <p:cNvPr id="15377" name="Text Box 17"/>
          <p:cNvSpPr txBox="1">
            <a:spLocks noChangeArrowheads="1"/>
          </p:cNvSpPr>
          <p:nvPr/>
        </p:nvSpPr>
        <p:spPr bwMode="auto">
          <a:xfrm>
            <a:off x="6451600" y="5351463"/>
            <a:ext cx="1320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400" b="0">
                <a:latin typeface="Times New Roman" panose="02020603050405020304" pitchFamily="18" charset="0"/>
              </a:rPr>
              <a:t>内存空间</a:t>
            </a:r>
          </a:p>
        </p:txBody>
      </p:sp>
      <p:sp>
        <p:nvSpPr>
          <p:cNvPr id="15378" name="Line 18"/>
          <p:cNvSpPr>
            <a:spLocks noChangeShapeType="1"/>
          </p:cNvSpPr>
          <p:nvPr/>
        </p:nvSpPr>
        <p:spPr bwMode="auto">
          <a:xfrm>
            <a:off x="2667000" y="3502025"/>
            <a:ext cx="2438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9" name="Text Box 19"/>
          <p:cNvSpPr txBox="1">
            <a:spLocks noChangeArrowheads="1"/>
          </p:cNvSpPr>
          <p:nvPr/>
        </p:nvSpPr>
        <p:spPr bwMode="auto">
          <a:xfrm>
            <a:off x="2895600" y="2892425"/>
            <a:ext cx="2209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400" b="0">
                <a:latin typeface="Times New Roman" panose="02020603050405020304" pitchFamily="18" charset="0"/>
              </a:rPr>
              <a:t>重定位装入程序</a:t>
            </a:r>
          </a:p>
        </p:txBody>
      </p:sp>
      <p:sp>
        <p:nvSpPr>
          <p:cNvPr id="15380" name="AutoShape 20"/>
          <p:cNvSpPr>
            <a:spLocks/>
          </p:cNvSpPr>
          <p:nvPr/>
        </p:nvSpPr>
        <p:spPr bwMode="auto">
          <a:xfrm>
            <a:off x="8610600" y="2017713"/>
            <a:ext cx="228600" cy="2667000"/>
          </a:xfrm>
          <a:prstGeom prst="rightBrace">
            <a:avLst>
              <a:gd name="adj1" fmla="val 97222"/>
              <a:gd name="adj2" fmla="val 50000"/>
            </a:avLst>
          </a:prstGeom>
          <a:noFill/>
          <a:ln w="952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Rectangle 21"/>
          <p:cNvSpPr>
            <a:spLocks noChangeArrowheads="1"/>
          </p:cNvSpPr>
          <p:nvPr/>
        </p:nvSpPr>
        <p:spPr bwMode="auto">
          <a:xfrm>
            <a:off x="381000" y="76200"/>
            <a:ext cx="8512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100">
                <a:solidFill>
                  <a:srgbClr val="333333"/>
                </a:solidFill>
                <a:latin typeface="宋体" panose="02010600030101010101" pitchFamily="2" charset="-122"/>
                <a:ea typeface="宋体" panose="02010600030101010101" pitchFamily="2" charset="-122"/>
              </a:defRPr>
            </a:lvl1pPr>
            <a:lvl2pPr>
              <a:defRPr sz="4100">
                <a:solidFill>
                  <a:srgbClr val="333333"/>
                </a:solidFill>
                <a:latin typeface="宋体" panose="02010600030101010101" pitchFamily="2" charset="-122"/>
                <a:ea typeface="宋体" panose="02010600030101010101" pitchFamily="2" charset="-122"/>
              </a:defRPr>
            </a:lvl2pPr>
            <a:lvl3pPr>
              <a:defRPr sz="4100">
                <a:solidFill>
                  <a:srgbClr val="333333"/>
                </a:solidFill>
                <a:latin typeface="宋体" panose="02010600030101010101" pitchFamily="2" charset="-122"/>
                <a:ea typeface="宋体" panose="02010600030101010101" pitchFamily="2" charset="-122"/>
              </a:defRPr>
            </a:lvl3pPr>
            <a:lvl4pPr>
              <a:defRPr sz="4100">
                <a:solidFill>
                  <a:srgbClr val="333333"/>
                </a:solidFill>
                <a:latin typeface="宋体" panose="02010600030101010101" pitchFamily="2" charset="-122"/>
                <a:ea typeface="宋体" panose="02010600030101010101" pitchFamily="2" charset="-122"/>
              </a:defRPr>
            </a:lvl4pPr>
            <a:lvl5pPr>
              <a:defRPr sz="4100">
                <a:solidFill>
                  <a:srgbClr val="333333"/>
                </a:solidFill>
                <a:latin typeface="宋体" panose="02010600030101010101" pitchFamily="2" charset="-122"/>
                <a:ea typeface="宋体" panose="02010600030101010101" pitchFamily="2" charset="-122"/>
              </a:defRPr>
            </a:lvl5pPr>
            <a:lvl6pPr marL="45720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6pPr>
            <a:lvl7pPr marL="91440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7pPr>
            <a:lvl8pPr marL="137160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8pPr>
            <a:lvl9pPr marL="182880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9pPr>
          </a:lstStyle>
          <a:p>
            <a:r>
              <a:rPr lang="zh-CN" altLang="en-US" sz="3300" b="0">
                <a:solidFill>
                  <a:schemeClr val="tx1"/>
                </a:solidFill>
              </a:rPr>
              <a:t>静态地址变换示意图</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186113" y="3790950"/>
            <a:ext cx="1366837" cy="131445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10800"/>
          <a:lstStyle/>
          <a:p>
            <a:pPr algn="ctr" eaLnBrk="0" hangingPunct="0"/>
            <a:r>
              <a:rPr lang="zh-CN" altLang="zh-CN" sz="2000" b="0">
                <a:latin typeface="Times New Roman" panose="02020603050405020304" pitchFamily="18" charset="0"/>
              </a:rPr>
              <a:t>6</a:t>
            </a:r>
            <a:r>
              <a:rPr lang="en-US" altLang="zh-CN" sz="2000" b="0">
                <a:latin typeface="Times New Roman" panose="02020603050405020304" pitchFamily="18" charset="0"/>
              </a:rPr>
              <a:t>K     1K</a:t>
            </a:r>
          </a:p>
          <a:p>
            <a:pPr algn="ctr" eaLnBrk="0" hangingPunct="0"/>
            <a:endParaRPr lang="en-US" altLang="zh-CN" sz="800" b="0">
              <a:latin typeface="Times New Roman" panose="02020603050405020304" pitchFamily="18" charset="0"/>
            </a:endParaRPr>
          </a:p>
          <a:p>
            <a:pPr algn="ctr" eaLnBrk="0" hangingPunct="0"/>
            <a:r>
              <a:rPr lang="en-US" altLang="zh-CN" sz="2000" b="0">
                <a:latin typeface="Times New Roman" panose="02020603050405020304" pitchFamily="18" charset="0"/>
              </a:rPr>
              <a:t>4K    800</a:t>
            </a:r>
          </a:p>
          <a:p>
            <a:pPr algn="ctr" eaLnBrk="0" hangingPunct="0"/>
            <a:endParaRPr lang="en-US" altLang="zh-CN" sz="800" b="0">
              <a:latin typeface="Times New Roman" panose="02020603050405020304" pitchFamily="18" charset="0"/>
            </a:endParaRPr>
          </a:p>
          <a:p>
            <a:pPr algn="ctr" eaLnBrk="0" hangingPunct="0"/>
            <a:r>
              <a:rPr lang="en-US" altLang="zh-CN" sz="2000" b="0">
                <a:latin typeface="Times New Roman" panose="02020603050405020304" pitchFamily="18" charset="0"/>
              </a:rPr>
              <a:t>8K    600</a:t>
            </a:r>
          </a:p>
        </p:txBody>
      </p:sp>
      <p:sp>
        <p:nvSpPr>
          <p:cNvPr id="114691"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地址变换机构图</a:t>
            </a:r>
          </a:p>
        </p:txBody>
      </p:sp>
      <p:sp>
        <p:nvSpPr>
          <p:cNvPr id="114692" name="Rectangle 4"/>
          <p:cNvSpPr>
            <a:spLocks noGrp="1" noChangeArrowheads="1"/>
          </p:cNvSpPr>
          <p:nvPr>
            <p:ph type="body" idx="1"/>
          </p:nvPr>
        </p:nvSpPr>
        <p:spPr>
          <a:xfrm>
            <a:off x="468313" y="1484313"/>
            <a:ext cx="8229600" cy="211137"/>
          </a:xfrm>
        </p:spPr>
        <p:txBody>
          <a:bodyPr/>
          <a:lstStyle/>
          <a:p>
            <a:pPr>
              <a:lnSpc>
                <a:spcPct val="90000"/>
              </a:lnSpc>
            </a:pPr>
            <a:endParaRPr lang="zh-CN" altLang="en-US" sz="2800"/>
          </a:p>
        </p:txBody>
      </p:sp>
      <p:sp>
        <p:nvSpPr>
          <p:cNvPr id="114693" name="Line 5"/>
          <p:cNvSpPr>
            <a:spLocks noChangeShapeType="1"/>
          </p:cNvSpPr>
          <p:nvPr/>
        </p:nvSpPr>
        <p:spPr bwMode="auto">
          <a:xfrm>
            <a:off x="1457325" y="4648200"/>
            <a:ext cx="1712913" cy="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4" name="Rectangle 6"/>
          <p:cNvSpPr>
            <a:spLocks noChangeArrowheads="1"/>
          </p:cNvSpPr>
          <p:nvPr/>
        </p:nvSpPr>
        <p:spPr bwMode="auto">
          <a:xfrm>
            <a:off x="1473200" y="1806575"/>
            <a:ext cx="149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段表寄存器</a:t>
            </a:r>
          </a:p>
        </p:txBody>
      </p:sp>
      <p:sp>
        <p:nvSpPr>
          <p:cNvPr id="114695" name="Rectangle 7"/>
          <p:cNvSpPr>
            <a:spLocks noChangeArrowheads="1"/>
          </p:cNvSpPr>
          <p:nvPr/>
        </p:nvSpPr>
        <p:spPr bwMode="auto">
          <a:xfrm>
            <a:off x="1011238" y="2249488"/>
            <a:ext cx="2289175" cy="474662"/>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just" eaLnBrk="0" hangingPunct="0"/>
            <a:r>
              <a:rPr lang="zh-CN" altLang="zh-CN" sz="2000" b="0">
                <a:latin typeface="Times New Roman" panose="02020603050405020304" pitchFamily="18" charset="0"/>
              </a:rPr>
              <a:t> 段表始址  段表长度</a:t>
            </a:r>
          </a:p>
        </p:txBody>
      </p:sp>
      <p:sp>
        <p:nvSpPr>
          <p:cNvPr id="114696" name="Line 8"/>
          <p:cNvSpPr>
            <a:spLocks noChangeShapeType="1"/>
          </p:cNvSpPr>
          <p:nvPr/>
        </p:nvSpPr>
        <p:spPr bwMode="auto">
          <a:xfrm>
            <a:off x="2133600" y="2249488"/>
            <a:ext cx="1588" cy="4746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7" name="Rectangle 9"/>
          <p:cNvSpPr>
            <a:spLocks noChangeArrowheads="1"/>
          </p:cNvSpPr>
          <p:nvPr/>
        </p:nvSpPr>
        <p:spPr bwMode="auto">
          <a:xfrm>
            <a:off x="3784600" y="1600200"/>
            <a:ext cx="12446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越界中断</a:t>
            </a:r>
          </a:p>
        </p:txBody>
      </p:sp>
      <p:sp>
        <p:nvSpPr>
          <p:cNvPr id="114698" name="Line 10"/>
          <p:cNvSpPr>
            <a:spLocks noChangeShapeType="1"/>
          </p:cNvSpPr>
          <p:nvPr/>
        </p:nvSpPr>
        <p:spPr bwMode="auto">
          <a:xfrm flipV="1">
            <a:off x="4292600" y="1905000"/>
            <a:ext cx="0" cy="398463"/>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699" name="Oval 11"/>
          <p:cNvSpPr>
            <a:spLocks noChangeArrowheads="1"/>
          </p:cNvSpPr>
          <p:nvPr/>
        </p:nvSpPr>
        <p:spPr bwMode="auto">
          <a:xfrm>
            <a:off x="4038600" y="2286000"/>
            <a:ext cx="503238" cy="50323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a:t>
            </a:r>
          </a:p>
        </p:txBody>
      </p:sp>
      <p:sp>
        <p:nvSpPr>
          <p:cNvPr id="114700" name="Line 12"/>
          <p:cNvSpPr>
            <a:spLocks noChangeShapeType="1"/>
          </p:cNvSpPr>
          <p:nvPr/>
        </p:nvSpPr>
        <p:spPr bwMode="auto">
          <a:xfrm>
            <a:off x="1447800" y="2708275"/>
            <a:ext cx="0" cy="415925"/>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1" name="Oval 13"/>
          <p:cNvSpPr>
            <a:spLocks noChangeArrowheads="1"/>
          </p:cNvSpPr>
          <p:nvPr/>
        </p:nvSpPr>
        <p:spPr bwMode="auto">
          <a:xfrm>
            <a:off x="1223963" y="3078163"/>
            <a:ext cx="503237" cy="503237"/>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a:t>
            </a:r>
          </a:p>
        </p:txBody>
      </p:sp>
      <p:sp>
        <p:nvSpPr>
          <p:cNvPr id="114702" name="Rectangle 14"/>
          <p:cNvSpPr>
            <a:spLocks noChangeArrowheads="1"/>
          </p:cNvSpPr>
          <p:nvPr/>
        </p:nvSpPr>
        <p:spPr bwMode="auto">
          <a:xfrm>
            <a:off x="6019800" y="1755775"/>
            <a:ext cx="13731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逻辑地址</a:t>
            </a:r>
          </a:p>
        </p:txBody>
      </p:sp>
      <p:sp>
        <p:nvSpPr>
          <p:cNvPr id="114703" name="Rectangle 15"/>
          <p:cNvSpPr>
            <a:spLocks noChangeArrowheads="1"/>
          </p:cNvSpPr>
          <p:nvPr/>
        </p:nvSpPr>
        <p:spPr bwMode="auto">
          <a:xfrm>
            <a:off x="5105400" y="2246313"/>
            <a:ext cx="3252788" cy="47625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just" eaLnBrk="0" hangingPunct="0"/>
            <a:r>
              <a:rPr lang="zh-CN" altLang="zh-CN" sz="2000" b="0">
                <a:latin typeface="Times New Roman" panose="02020603050405020304" pitchFamily="18" charset="0"/>
              </a:rPr>
              <a:t>  段号（2）段内位移（100）</a:t>
            </a:r>
          </a:p>
        </p:txBody>
      </p:sp>
      <p:sp>
        <p:nvSpPr>
          <p:cNvPr id="114704" name="Line 16"/>
          <p:cNvSpPr>
            <a:spLocks noChangeShapeType="1"/>
          </p:cNvSpPr>
          <p:nvPr/>
        </p:nvSpPr>
        <p:spPr bwMode="auto">
          <a:xfrm>
            <a:off x="6324600" y="2246313"/>
            <a:ext cx="0" cy="4826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5" name="Line 17"/>
          <p:cNvSpPr>
            <a:spLocks noChangeShapeType="1"/>
          </p:cNvSpPr>
          <p:nvPr/>
        </p:nvSpPr>
        <p:spPr bwMode="auto">
          <a:xfrm>
            <a:off x="5715000" y="2720975"/>
            <a:ext cx="0" cy="631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6" name="Line 18"/>
          <p:cNvSpPr>
            <a:spLocks noChangeShapeType="1"/>
          </p:cNvSpPr>
          <p:nvPr/>
        </p:nvSpPr>
        <p:spPr bwMode="auto">
          <a:xfrm flipH="1" flipV="1">
            <a:off x="1727200" y="3346450"/>
            <a:ext cx="3987800" cy="635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7" name="Line 19"/>
          <p:cNvSpPr>
            <a:spLocks noChangeShapeType="1"/>
          </p:cNvSpPr>
          <p:nvPr/>
        </p:nvSpPr>
        <p:spPr bwMode="auto">
          <a:xfrm flipV="1">
            <a:off x="4267200" y="2746375"/>
            <a:ext cx="0" cy="606425"/>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08" name="Rectangle 20"/>
          <p:cNvSpPr>
            <a:spLocks noChangeArrowheads="1"/>
          </p:cNvSpPr>
          <p:nvPr/>
        </p:nvSpPr>
        <p:spPr bwMode="auto">
          <a:xfrm>
            <a:off x="2633663" y="3446463"/>
            <a:ext cx="1938337"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段号   始址  段长 </a:t>
            </a:r>
          </a:p>
        </p:txBody>
      </p:sp>
      <p:sp>
        <p:nvSpPr>
          <p:cNvPr id="114709" name="Rectangle 21"/>
          <p:cNvSpPr>
            <a:spLocks noChangeArrowheads="1"/>
          </p:cNvSpPr>
          <p:nvPr/>
        </p:nvSpPr>
        <p:spPr bwMode="auto">
          <a:xfrm>
            <a:off x="2971800" y="3870325"/>
            <a:ext cx="223838"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400" rIns="0" bIns="0"/>
          <a:lstStyle/>
          <a:p>
            <a:pPr algn="just" eaLnBrk="0" hangingPunct="0"/>
            <a:r>
              <a:rPr lang="zh-CN" altLang="zh-CN" sz="2000" b="0">
                <a:latin typeface="Times New Roman" panose="02020603050405020304" pitchFamily="18" charset="0"/>
              </a:rPr>
              <a:t>0</a:t>
            </a:r>
          </a:p>
          <a:p>
            <a:pPr algn="just" eaLnBrk="0" hangingPunct="0"/>
            <a:endParaRPr lang="zh-CN" altLang="zh-CN" sz="800" b="0">
              <a:latin typeface="Times New Roman" panose="02020603050405020304" pitchFamily="18" charset="0"/>
            </a:endParaRPr>
          </a:p>
          <a:p>
            <a:pPr algn="just" eaLnBrk="0" hangingPunct="0"/>
            <a:r>
              <a:rPr lang="zh-CN" altLang="zh-CN" sz="2000" b="0">
                <a:latin typeface="Times New Roman" panose="02020603050405020304" pitchFamily="18" charset="0"/>
              </a:rPr>
              <a:t>1</a:t>
            </a:r>
          </a:p>
          <a:p>
            <a:pPr algn="just" eaLnBrk="0" hangingPunct="0"/>
            <a:endParaRPr lang="zh-CN" altLang="zh-CN" sz="800" b="0">
              <a:latin typeface="Times New Roman" panose="02020603050405020304" pitchFamily="18" charset="0"/>
            </a:endParaRPr>
          </a:p>
          <a:p>
            <a:pPr algn="just" eaLnBrk="0" hangingPunct="0"/>
            <a:r>
              <a:rPr lang="zh-CN" altLang="zh-CN" sz="2000" b="0">
                <a:latin typeface="Times New Roman" panose="02020603050405020304" pitchFamily="18" charset="0"/>
              </a:rPr>
              <a:t>2</a:t>
            </a:r>
          </a:p>
        </p:txBody>
      </p:sp>
      <p:sp>
        <p:nvSpPr>
          <p:cNvPr id="114710" name="Line 22"/>
          <p:cNvSpPr>
            <a:spLocks noChangeShapeType="1"/>
          </p:cNvSpPr>
          <p:nvPr/>
        </p:nvSpPr>
        <p:spPr bwMode="auto">
          <a:xfrm>
            <a:off x="3182938" y="4191000"/>
            <a:ext cx="136683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1" name="Line 23"/>
          <p:cNvSpPr>
            <a:spLocks noChangeShapeType="1"/>
          </p:cNvSpPr>
          <p:nvPr/>
        </p:nvSpPr>
        <p:spPr bwMode="auto">
          <a:xfrm>
            <a:off x="3182938" y="4648200"/>
            <a:ext cx="136683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2" name="Line 24"/>
          <p:cNvSpPr>
            <a:spLocks noChangeShapeType="1"/>
          </p:cNvSpPr>
          <p:nvPr/>
        </p:nvSpPr>
        <p:spPr bwMode="auto">
          <a:xfrm>
            <a:off x="1447800" y="3581400"/>
            <a:ext cx="0" cy="1066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3" name="Line 25"/>
          <p:cNvSpPr>
            <a:spLocks noChangeShapeType="1"/>
          </p:cNvSpPr>
          <p:nvPr/>
        </p:nvSpPr>
        <p:spPr bwMode="auto">
          <a:xfrm>
            <a:off x="5181600" y="3657600"/>
            <a:ext cx="1155700" cy="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4" name="Line 26"/>
          <p:cNvSpPr>
            <a:spLocks noChangeShapeType="1"/>
          </p:cNvSpPr>
          <p:nvPr/>
        </p:nvSpPr>
        <p:spPr bwMode="auto">
          <a:xfrm flipH="1">
            <a:off x="6553200" y="3962400"/>
            <a:ext cx="0" cy="460375"/>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5" name="Rectangle 27"/>
          <p:cNvSpPr>
            <a:spLocks noChangeArrowheads="1"/>
          </p:cNvSpPr>
          <p:nvPr/>
        </p:nvSpPr>
        <p:spPr bwMode="auto">
          <a:xfrm>
            <a:off x="7261225" y="5046663"/>
            <a:ext cx="11207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物理地址</a:t>
            </a:r>
          </a:p>
        </p:txBody>
      </p:sp>
      <p:sp>
        <p:nvSpPr>
          <p:cNvPr id="114716" name="Rectangle 28"/>
          <p:cNvSpPr>
            <a:spLocks noChangeArrowheads="1"/>
          </p:cNvSpPr>
          <p:nvPr/>
        </p:nvSpPr>
        <p:spPr bwMode="auto">
          <a:xfrm>
            <a:off x="3649663" y="5470525"/>
            <a:ext cx="6175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a:t>
            </a:r>
          </a:p>
        </p:txBody>
      </p:sp>
      <p:sp>
        <p:nvSpPr>
          <p:cNvPr id="114717" name="Line 29"/>
          <p:cNvSpPr>
            <a:spLocks noChangeShapeType="1"/>
          </p:cNvSpPr>
          <p:nvPr/>
        </p:nvSpPr>
        <p:spPr bwMode="auto">
          <a:xfrm>
            <a:off x="3276600" y="2514600"/>
            <a:ext cx="749300" cy="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8" name="Line 30"/>
          <p:cNvSpPr>
            <a:spLocks noChangeShapeType="1"/>
          </p:cNvSpPr>
          <p:nvPr/>
        </p:nvSpPr>
        <p:spPr bwMode="auto">
          <a:xfrm>
            <a:off x="3884613" y="3790950"/>
            <a:ext cx="1587" cy="1320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19" name="Oval 31"/>
          <p:cNvSpPr>
            <a:spLocks noChangeArrowheads="1"/>
          </p:cNvSpPr>
          <p:nvPr/>
        </p:nvSpPr>
        <p:spPr bwMode="auto">
          <a:xfrm>
            <a:off x="6307138" y="4449763"/>
            <a:ext cx="503237" cy="503237"/>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a:t>
            </a:r>
          </a:p>
        </p:txBody>
      </p:sp>
      <p:sp>
        <p:nvSpPr>
          <p:cNvPr id="114720" name="Rectangle 32"/>
          <p:cNvSpPr>
            <a:spLocks noChangeArrowheads="1"/>
          </p:cNvSpPr>
          <p:nvPr/>
        </p:nvSpPr>
        <p:spPr bwMode="auto">
          <a:xfrm>
            <a:off x="7315200" y="4527550"/>
            <a:ext cx="890588" cy="42068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latin typeface="Times New Roman" panose="02020603050405020304" pitchFamily="18" charset="0"/>
              </a:rPr>
              <a:t>8292</a:t>
            </a:r>
          </a:p>
        </p:txBody>
      </p:sp>
      <p:sp>
        <p:nvSpPr>
          <p:cNvPr id="114721" name="Line 33"/>
          <p:cNvSpPr>
            <a:spLocks noChangeShapeType="1"/>
          </p:cNvSpPr>
          <p:nvPr/>
        </p:nvSpPr>
        <p:spPr bwMode="auto">
          <a:xfrm>
            <a:off x="6827838" y="4724400"/>
            <a:ext cx="487362" cy="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22" name="Rectangle 34"/>
          <p:cNvSpPr>
            <a:spLocks noChangeArrowheads="1"/>
          </p:cNvSpPr>
          <p:nvPr/>
        </p:nvSpPr>
        <p:spPr bwMode="auto">
          <a:xfrm>
            <a:off x="4419600" y="2895600"/>
            <a:ext cx="3048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2</a:t>
            </a:r>
          </a:p>
        </p:txBody>
      </p:sp>
      <p:sp>
        <p:nvSpPr>
          <p:cNvPr id="114723" name="Rectangle 35"/>
          <p:cNvSpPr>
            <a:spLocks noChangeArrowheads="1"/>
          </p:cNvSpPr>
          <p:nvPr/>
        </p:nvSpPr>
        <p:spPr bwMode="auto">
          <a:xfrm>
            <a:off x="3429000" y="2057400"/>
            <a:ext cx="3048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3</a:t>
            </a:r>
          </a:p>
        </p:txBody>
      </p:sp>
      <p:sp>
        <p:nvSpPr>
          <p:cNvPr id="114724" name="Rectangle 36"/>
          <p:cNvSpPr>
            <a:spLocks noChangeArrowheads="1"/>
          </p:cNvSpPr>
          <p:nvPr/>
        </p:nvSpPr>
        <p:spPr bwMode="auto">
          <a:xfrm>
            <a:off x="5181600" y="4114800"/>
            <a:ext cx="6096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600</a:t>
            </a:r>
          </a:p>
        </p:txBody>
      </p:sp>
      <p:sp>
        <p:nvSpPr>
          <p:cNvPr id="114725" name="Rectangle 37"/>
          <p:cNvSpPr>
            <a:spLocks noChangeArrowheads="1"/>
          </p:cNvSpPr>
          <p:nvPr/>
        </p:nvSpPr>
        <p:spPr bwMode="auto">
          <a:xfrm>
            <a:off x="6629400" y="2895600"/>
            <a:ext cx="6096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100</a:t>
            </a:r>
          </a:p>
        </p:txBody>
      </p:sp>
      <p:sp>
        <p:nvSpPr>
          <p:cNvPr id="114726" name="Line 38"/>
          <p:cNvSpPr>
            <a:spLocks noChangeShapeType="1"/>
          </p:cNvSpPr>
          <p:nvPr/>
        </p:nvSpPr>
        <p:spPr bwMode="auto">
          <a:xfrm>
            <a:off x="5181600" y="3657600"/>
            <a:ext cx="0" cy="12192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27" name="Line 39"/>
          <p:cNvSpPr>
            <a:spLocks noChangeShapeType="1"/>
          </p:cNvSpPr>
          <p:nvPr/>
        </p:nvSpPr>
        <p:spPr bwMode="auto">
          <a:xfrm flipH="1">
            <a:off x="4572000" y="4876800"/>
            <a:ext cx="6096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28" name="Oval 40"/>
          <p:cNvSpPr>
            <a:spLocks noChangeArrowheads="1"/>
          </p:cNvSpPr>
          <p:nvPr/>
        </p:nvSpPr>
        <p:spPr bwMode="auto">
          <a:xfrm>
            <a:off x="6324600" y="3429000"/>
            <a:ext cx="503238" cy="50323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a:t>
            </a:r>
          </a:p>
        </p:txBody>
      </p:sp>
      <p:sp>
        <p:nvSpPr>
          <p:cNvPr id="114729" name="Line 41"/>
          <p:cNvSpPr>
            <a:spLocks noChangeShapeType="1"/>
          </p:cNvSpPr>
          <p:nvPr/>
        </p:nvSpPr>
        <p:spPr bwMode="auto">
          <a:xfrm>
            <a:off x="6858000" y="3657600"/>
            <a:ext cx="457200" cy="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30" name="Rectangle 42"/>
          <p:cNvSpPr>
            <a:spLocks noChangeArrowheads="1"/>
          </p:cNvSpPr>
          <p:nvPr/>
        </p:nvSpPr>
        <p:spPr bwMode="auto">
          <a:xfrm>
            <a:off x="7391400" y="3465513"/>
            <a:ext cx="12446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越界中断</a:t>
            </a:r>
          </a:p>
        </p:txBody>
      </p:sp>
      <p:sp>
        <p:nvSpPr>
          <p:cNvPr id="114731" name="Line 43"/>
          <p:cNvSpPr>
            <a:spLocks noChangeShapeType="1"/>
          </p:cNvSpPr>
          <p:nvPr/>
        </p:nvSpPr>
        <p:spPr bwMode="auto">
          <a:xfrm>
            <a:off x="3505200" y="5105400"/>
            <a:ext cx="0" cy="2286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32" name="Line 44"/>
          <p:cNvSpPr>
            <a:spLocks noChangeShapeType="1"/>
          </p:cNvSpPr>
          <p:nvPr/>
        </p:nvSpPr>
        <p:spPr bwMode="auto">
          <a:xfrm flipH="1">
            <a:off x="6553200" y="2743200"/>
            <a:ext cx="0" cy="685800"/>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33" name="Line 45"/>
          <p:cNvSpPr>
            <a:spLocks noChangeShapeType="1"/>
          </p:cNvSpPr>
          <p:nvPr/>
        </p:nvSpPr>
        <p:spPr bwMode="auto">
          <a:xfrm flipH="1">
            <a:off x="3509963" y="5334000"/>
            <a:ext cx="30480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34" name="Line 46"/>
          <p:cNvSpPr>
            <a:spLocks noChangeShapeType="1"/>
          </p:cNvSpPr>
          <p:nvPr/>
        </p:nvSpPr>
        <p:spPr bwMode="auto">
          <a:xfrm flipV="1">
            <a:off x="6553200" y="4919663"/>
            <a:ext cx="0" cy="414337"/>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735" name="Rectangle 47"/>
          <p:cNvSpPr>
            <a:spLocks noChangeArrowheads="1"/>
          </p:cNvSpPr>
          <p:nvPr/>
        </p:nvSpPr>
        <p:spPr bwMode="auto">
          <a:xfrm>
            <a:off x="5105400" y="5446713"/>
            <a:ext cx="609600" cy="4206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8</a:t>
            </a:r>
            <a:r>
              <a:rPr lang="en-US" altLang="zh-CN" sz="2000" b="0">
                <a:solidFill>
                  <a:schemeClr val="hlink"/>
                </a:solidFill>
                <a:latin typeface="Times New Roman" panose="02020603050405020304" pitchFamily="18" charset="0"/>
              </a:rPr>
              <a:t>K</a:t>
            </a:r>
          </a:p>
        </p:txBody>
      </p:sp>
      <p:sp>
        <p:nvSpPr>
          <p:cNvPr id="114736" name="Rectangle 48"/>
          <p:cNvSpPr>
            <a:spLocks noChangeArrowheads="1"/>
          </p:cNvSpPr>
          <p:nvPr/>
        </p:nvSpPr>
        <p:spPr bwMode="auto">
          <a:xfrm>
            <a:off x="6629400" y="3962400"/>
            <a:ext cx="6096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100</a:t>
            </a:r>
          </a:p>
        </p:txBody>
      </p:sp>
      <p:sp>
        <p:nvSpPr>
          <p:cNvPr id="114737" name="Rectangle 49"/>
          <p:cNvSpPr>
            <a:spLocks noChangeArrowheads="1"/>
          </p:cNvSpPr>
          <p:nvPr/>
        </p:nvSpPr>
        <p:spPr bwMode="auto">
          <a:xfrm>
            <a:off x="2133600" y="2895600"/>
            <a:ext cx="304800" cy="4206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000" b="0">
                <a:solidFill>
                  <a:schemeClr val="hlink"/>
                </a:solidFill>
                <a:latin typeface="Times New Roman" panose="02020603050405020304"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7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7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7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47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4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2" grpId="0" animBg="1" autoUpdateAnimBg="0"/>
      <p:bldP spid="114723" grpId="0" animBg="1" autoUpdateAnimBg="0"/>
      <p:bldP spid="114724" grpId="0" animBg="1" autoUpdateAnimBg="0"/>
      <p:bldP spid="114725" grpId="0" animBg="1" autoUpdateAnimBg="0"/>
      <p:bldP spid="114735" grpId="0" animBg="1" autoUpdateAnimBg="0"/>
      <p:bldP spid="114736" grpId="0" animBg="1" autoUpdateAnimBg="0"/>
      <p:bldP spid="11473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分段地址变换例</a:t>
            </a:r>
          </a:p>
        </p:txBody>
      </p:sp>
      <p:sp>
        <p:nvSpPr>
          <p:cNvPr id="115715" name="Rectangle 3"/>
          <p:cNvSpPr>
            <a:spLocks noGrp="1" noChangeArrowheads="1"/>
          </p:cNvSpPr>
          <p:nvPr>
            <p:ph type="body" idx="1"/>
          </p:nvPr>
        </p:nvSpPr>
        <p:spPr>
          <a:xfrm>
            <a:off x="615950" y="1609725"/>
            <a:ext cx="7910513" cy="4168775"/>
          </a:xfrm>
        </p:spPr>
        <p:txBody>
          <a:bodyPr/>
          <a:lstStyle/>
          <a:p>
            <a:pPr algn="just">
              <a:lnSpc>
                <a:spcPct val="90000"/>
              </a:lnSpc>
            </a:pPr>
            <a:r>
              <a:rPr lang="zh-CN" altLang="zh-CN">
                <a:solidFill>
                  <a:srgbClr val="9900CC"/>
                </a:solidFill>
              </a:rPr>
              <a:t>设作业分为3段，0、1、2段长度分别为1</a:t>
            </a:r>
            <a:r>
              <a:rPr lang="en-US" altLang="zh-CN">
                <a:solidFill>
                  <a:srgbClr val="9900CC"/>
                </a:solidFill>
              </a:rPr>
              <a:t>K</a:t>
            </a:r>
            <a:r>
              <a:rPr lang="zh-CN" altLang="en-US">
                <a:solidFill>
                  <a:srgbClr val="9900CC"/>
                </a:solidFill>
              </a:rPr>
              <a:t>、</a:t>
            </a:r>
            <a:r>
              <a:rPr lang="en-US" altLang="zh-CN">
                <a:solidFill>
                  <a:srgbClr val="9900CC"/>
                </a:solidFill>
              </a:rPr>
              <a:t>800</a:t>
            </a:r>
            <a:r>
              <a:rPr lang="zh-CN" altLang="en-US">
                <a:solidFill>
                  <a:srgbClr val="9900CC"/>
                </a:solidFill>
              </a:rPr>
              <a:t>、</a:t>
            </a:r>
            <a:r>
              <a:rPr lang="en-US" altLang="zh-CN">
                <a:solidFill>
                  <a:srgbClr val="9900CC"/>
                </a:solidFill>
              </a:rPr>
              <a:t>600</a:t>
            </a:r>
            <a:r>
              <a:rPr lang="zh-CN" altLang="en-US">
                <a:solidFill>
                  <a:srgbClr val="9900CC"/>
                </a:solidFill>
              </a:rPr>
              <a:t>，</a:t>
            </a:r>
            <a:r>
              <a:rPr lang="zh-CN" altLang="zh-CN">
                <a:solidFill>
                  <a:srgbClr val="9900CC"/>
                </a:solidFill>
              </a:rPr>
              <a:t>分别存放在内存6</a:t>
            </a:r>
            <a:r>
              <a:rPr lang="en-US" altLang="zh-CN">
                <a:solidFill>
                  <a:srgbClr val="9900CC"/>
                </a:solidFill>
              </a:rPr>
              <a:t>K</a:t>
            </a:r>
            <a:r>
              <a:rPr lang="zh-CN" altLang="en-US">
                <a:solidFill>
                  <a:srgbClr val="9900CC"/>
                </a:solidFill>
              </a:rPr>
              <a:t>、</a:t>
            </a:r>
            <a:r>
              <a:rPr lang="en-US" altLang="zh-CN">
                <a:solidFill>
                  <a:srgbClr val="9900CC"/>
                </a:solidFill>
              </a:rPr>
              <a:t>4K</a:t>
            </a:r>
            <a:r>
              <a:rPr lang="zh-CN" altLang="en-US">
                <a:solidFill>
                  <a:srgbClr val="9900CC"/>
                </a:solidFill>
              </a:rPr>
              <a:t>、</a:t>
            </a:r>
            <a:r>
              <a:rPr lang="en-US" altLang="zh-CN">
                <a:solidFill>
                  <a:srgbClr val="9900CC"/>
                </a:solidFill>
              </a:rPr>
              <a:t>8K</a:t>
            </a:r>
            <a:r>
              <a:rPr lang="zh-CN" altLang="zh-CN">
                <a:solidFill>
                  <a:srgbClr val="9900CC"/>
                </a:solidFill>
              </a:rPr>
              <a:t>开始的内存区域。</a:t>
            </a:r>
          </a:p>
          <a:p>
            <a:pPr algn="just">
              <a:lnSpc>
                <a:spcPct val="90000"/>
              </a:lnSpc>
            </a:pPr>
            <a:r>
              <a:rPr lang="zh-CN" altLang="zh-CN">
                <a:solidFill>
                  <a:srgbClr val="9900CC"/>
                </a:solidFill>
              </a:rPr>
              <a:t>逻辑地址（1，100）的段号为1，段内位移为100。如何计算其对应的物理地址?</a:t>
            </a:r>
            <a:endParaRPr lang="en-US" altLang="zh-CN">
              <a:solidFill>
                <a:srgbClr val="9900CC"/>
              </a:solidFill>
            </a:endParaRPr>
          </a:p>
          <a:p>
            <a:pPr algn="just">
              <a:lnSpc>
                <a:spcPct val="90000"/>
              </a:lnSpc>
            </a:pPr>
            <a:r>
              <a:rPr lang="zh-CN" altLang="zh-CN">
                <a:solidFill>
                  <a:srgbClr val="9900CC"/>
                </a:solidFill>
              </a:rPr>
              <a:t>查段表可知第1段在内存的起始地址4</a:t>
            </a:r>
            <a:r>
              <a:rPr lang="en-US" altLang="zh-CN">
                <a:solidFill>
                  <a:srgbClr val="9900CC"/>
                </a:solidFill>
              </a:rPr>
              <a:t>K</a:t>
            </a:r>
            <a:r>
              <a:rPr lang="zh-CN" altLang="en-US">
                <a:solidFill>
                  <a:srgbClr val="9900CC"/>
                </a:solidFill>
              </a:rPr>
              <a:t>。</a:t>
            </a:r>
          </a:p>
          <a:p>
            <a:pPr algn="just">
              <a:lnSpc>
                <a:spcPct val="90000"/>
              </a:lnSpc>
            </a:pPr>
            <a:r>
              <a:rPr lang="zh-CN" altLang="zh-CN">
                <a:solidFill>
                  <a:srgbClr val="9900CC"/>
                </a:solidFill>
              </a:rPr>
              <a:t>将起始地址与段内位移相加，4</a:t>
            </a:r>
            <a:r>
              <a:rPr lang="en-US" altLang="zh-CN">
                <a:solidFill>
                  <a:srgbClr val="9900CC"/>
                </a:solidFill>
              </a:rPr>
              <a:t>K</a:t>
            </a:r>
            <a:r>
              <a:rPr lang="zh-CN" altLang="en-US">
                <a:solidFill>
                  <a:srgbClr val="9900CC"/>
                </a:solidFill>
              </a:rPr>
              <a:t>＋</a:t>
            </a:r>
            <a:r>
              <a:rPr lang="en-US" altLang="zh-CN">
                <a:solidFill>
                  <a:srgbClr val="9900CC"/>
                </a:solidFill>
              </a:rPr>
              <a:t>100</a:t>
            </a:r>
            <a:r>
              <a:rPr lang="zh-CN" altLang="en-US">
                <a:solidFill>
                  <a:srgbClr val="9900CC"/>
                </a:solidFill>
              </a:rPr>
              <a:t>＝</a:t>
            </a:r>
            <a:r>
              <a:rPr lang="en-US" altLang="zh-CN">
                <a:solidFill>
                  <a:srgbClr val="9900CC"/>
                </a:solidFill>
              </a:rPr>
              <a:t>4196</a:t>
            </a:r>
            <a:r>
              <a:rPr lang="zh-CN" altLang="en-US">
                <a:solidFill>
                  <a:srgbClr val="9900CC"/>
                </a:solidFill>
              </a:rPr>
              <a:t>，</a:t>
            </a:r>
            <a:r>
              <a:rPr lang="zh-CN" altLang="zh-CN">
                <a:solidFill>
                  <a:srgbClr val="9900CC"/>
                </a:solidFill>
              </a:rPr>
              <a:t>即物理地址为4196。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checkerboard(across)">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checkerboard(across)">
                                      <p:cBhvr>
                                        <p:cTn id="12" dur="500"/>
                                        <p:tgtEl>
                                          <p:spTgt spid="115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checkerboard(across)">
                                      <p:cBhvr>
                                        <p:cTn id="17" dur="500"/>
                                        <p:tgtEl>
                                          <p:spTgt spid="115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checkerboard(across)">
                                      <p:cBhvr>
                                        <p:cTn id="22" dur="500"/>
                                        <p:tgtEl>
                                          <p:spTgt spid="115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分段与分页的主要区别</a:t>
            </a:r>
          </a:p>
        </p:txBody>
      </p:sp>
      <p:sp>
        <p:nvSpPr>
          <p:cNvPr id="116739" name="Rectangle 3"/>
          <p:cNvSpPr>
            <a:spLocks noGrp="1" noChangeArrowheads="1"/>
          </p:cNvSpPr>
          <p:nvPr>
            <p:ph type="body" idx="1"/>
          </p:nvPr>
        </p:nvSpPr>
        <p:spPr>
          <a:xfrm>
            <a:off x="152400" y="1524000"/>
            <a:ext cx="8763000" cy="4535488"/>
          </a:xfrm>
        </p:spPr>
        <p:txBody>
          <a:bodyPr/>
          <a:lstStyle/>
          <a:p>
            <a:pPr algn="just">
              <a:lnSpc>
                <a:spcPct val="90000"/>
              </a:lnSpc>
            </a:pPr>
            <a:r>
              <a:rPr lang="zh-CN" altLang="zh-CN" sz="2800"/>
              <a:t>分页管理与分段管理有许多相似之处，但两者在概念上也有很多区别，主要表现在：</a:t>
            </a:r>
          </a:p>
          <a:p>
            <a:pPr lvl="1" algn="just">
              <a:lnSpc>
                <a:spcPct val="90000"/>
              </a:lnSpc>
            </a:pPr>
            <a:r>
              <a:rPr lang="zh-CN" altLang="zh-CN" sz="2500"/>
              <a:t>页是信息的物理单位，是为了减少内存碎片及提高内存利用率，是系统管理的需要。段是信息的逻辑单位，它含有一组意义相对完整的信息，分段的目的是为了更好地满足用户的需要。</a:t>
            </a:r>
          </a:p>
          <a:p>
            <a:pPr lvl="1" algn="just">
              <a:lnSpc>
                <a:spcPct val="90000"/>
              </a:lnSpc>
            </a:pPr>
            <a:r>
              <a:rPr lang="zh-CN" altLang="zh-CN" sz="2500"/>
              <a:t>页的大小固定且由系统决定，由硬件把逻辑地址划分为页号和页内地址两部分。段的长度不固定且由用户所编写的程序决定，通常由编译系统在对源程序进行编译时根据信息的性质来划分。</a:t>
            </a:r>
          </a:p>
          <a:p>
            <a:pPr lvl="1" algn="just">
              <a:lnSpc>
                <a:spcPct val="90000"/>
              </a:lnSpc>
            </a:pPr>
            <a:r>
              <a:rPr lang="zh-CN" altLang="zh-CN" sz="2500"/>
              <a:t>分页系统中作业的地址空间是一维的，分段系统中作业的地址空间是二维的。</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4.5.3 </a:t>
            </a:r>
            <a:r>
              <a:rPr lang="zh-CN" altLang="zh-CN"/>
              <a:t>信息共享</a:t>
            </a:r>
            <a:endParaRPr lang="zh-CN" altLang="zh-CN" b="1"/>
          </a:p>
        </p:txBody>
      </p:sp>
      <p:sp>
        <p:nvSpPr>
          <p:cNvPr id="117763" name="Rectangle 3"/>
          <p:cNvSpPr>
            <a:spLocks noGrp="1" noChangeArrowheads="1"/>
          </p:cNvSpPr>
          <p:nvPr>
            <p:ph type="body" idx="1"/>
          </p:nvPr>
        </p:nvSpPr>
        <p:spPr/>
        <p:txBody>
          <a:bodyPr/>
          <a:lstStyle/>
          <a:p>
            <a:pPr algn="just"/>
            <a:r>
              <a:rPr lang="zh-CN" altLang="zh-CN"/>
              <a:t>存储共享：两个或多个进程共用内存中相同的区域，包括代码共享和数据共享。</a:t>
            </a:r>
          </a:p>
          <a:p>
            <a:pPr algn="just"/>
            <a:r>
              <a:rPr lang="zh-CN" altLang="zh-CN"/>
              <a:t>分段是信息的逻辑单位，因而实现共享比分页系统方便。</a:t>
            </a:r>
          </a:p>
          <a:p>
            <a:pPr lvl="1" algn="just">
              <a:buFont typeface="Wingdings" panose="05000000000000000000" pitchFamily="2" charset="2"/>
              <a:buChar char="Ø"/>
            </a:pPr>
            <a:r>
              <a:rPr lang="zh-CN" altLang="zh-CN">
                <a:solidFill>
                  <a:srgbClr val="9900CC"/>
                </a:solidFill>
              </a:rPr>
              <a:t>在分页存储管理系统中，信息的共享是通过使多个进程页表项指向同一个物理块来实现的。</a:t>
            </a:r>
          </a:p>
          <a:p>
            <a:pPr lvl="1" algn="just">
              <a:buFont typeface="Wingdings" panose="05000000000000000000" pitchFamily="2" charset="2"/>
              <a:buChar char="Ø"/>
            </a:pPr>
            <a:r>
              <a:rPr lang="zh-CN" altLang="zh-CN"/>
              <a:t>在分段存储管理系统中，信息的共享是通过使多个进程的段表项指向同一内存区域实现的。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box(in)">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box(in)">
                                      <p:cBhvr>
                                        <p:cTn id="12" dur="500"/>
                                        <p:tgtEl>
                                          <p:spTgt spid="11776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Effect transition="in" filter="box(in)">
                                      <p:cBhvr>
                                        <p:cTn id="15" dur="500"/>
                                        <p:tgtEl>
                                          <p:spTgt spid="11776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7763">
                                            <p:txEl>
                                              <p:pRg st="3" end="3"/>
                                            </p:txEl>
                                          </p:spTgt>
                                        </p:tgtEl>
                                        <p:attrNameLst>
                                          <p:attrName>style.visibility</p:attrName>
                                        </p:attrNameLst>
                                      </p:cBhvr>
                                      <p:to>
                                        <p:strVal val="visible"/>
                                      </p:to>
                                    </p:set>
                                    <p:animEffect transition="in" filter="box(in)">
                                      <p:cBhvr>
                                        <p:cTn id="18" dur="5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分页系统中信息共享示意图</a:t>
            </a:r>
          </a:p>
        </p:txBody>
      </p:sp>
      <p:sp>
        <p:nvSpPr>
          <p:cNvPr id="118787" name="Rectangle 3"/>
          <p:cNvSpPr>
            <a:spLocks noGrp="1" noChangeArrowheads="1"/>
          </p:cNvSpPr>
          <p:nvPr>
            <p:ph type="body" idx="1"/>
          </p:nvPr>
        </p:nvSpPr>
        <p:spPr>
          <a:xfrm>
            <a:off x="468313" y="1484313"/>
            <a:ext cx="8229600" cy="211137"/>
          </a:xfrm>
        </p:spPr>
        <p:txBody>
          <a:bodyPr/>
          <a:lstStyle/>
          <a:p>
            <a:pPr>
              <a:lnSpc>
                <a:spcPct val="90000"/>
              </a:lnSpc>
            </a:pPr>
            <a:endParaRPr lang="zh-CN" altLang="en-US" sz="2800"/>
          </a:p>
        </p:txBody>
      </p:sp>
      <p:sp>
        <p:nvSpPr>
          <p:cNvPr id="118788" name="Rectangle 4"/>
          <p:cNvSpPr>
            <a:spLocks noChangeArrowheads="1"/>
          </p:cNvSpPr>
          <p:nvPr/>
        </p:nvSpPr>
        <p:spPr bwMode="auto">
          <a:xfrm>
            <a:off x="7513638" y="2511425"/>
            <a:ext cx="487362" cy="305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r>
              <a:rPr lang="zh-CN" altLang="zh-CN" sz="2000" b="0">
                <a:latin typeface="Times New Roman" panose="02020603050405020304" pitchFamily="18" charset="0"/>
              </a:rPr>
              <a:t>21</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60</a:t>
            </a:r>
          </a:p>
          <a:p>
            <a:pPr algn="just" eaLnBrk="0" hangingPunct="0"/>
            <a:r>
              <a:rPr lang="zh-CN" altLang="zh-CN" sz="2000" b="0">
                <a:latin typeface="Times New Roman" panose="02020603050405020304" pitchFamily="18" charset="0"/>
              </a:rPr>
              <a:t>61</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70</a:t>
            </a:r>
          </a:p>
          <a:p>
            <a:pPr algn="just" eaLnBrk="0" hangingPunct="0"/>
            <a:r>
              <a:rPr lang="zh-CN" altLang="zh-CN" sz="2000" b="0">
                <a:latin typeface="Times New Roman" panose="02020603050405020304" pitchFamily="18" charset="0"/>
              </a:rPr>
              <a:t>71</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80</a:t>
            </a:r>
          </a:p>
        </p:txBody>
      </p:sp>
      <p:sp>
        <p:nvSpPr>
          <p:cNvPr id="118789" name="Line 5"/>
          <p:cNvSpPr>
            <a:spLocks noChangeShapeType="1"/>
          </p:cNvSpPr>
          <p:nvPr/>
        </p:nvSpPr>
        <p:spPr bwMode="auto">
          <a:xfrm>
            <a:off x="4495800" y="2292350"/>
            <a:ext cx="1160463" cy="595313"/>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0" name="Line 6"/>
          <p:cNvSpPr>
            <a:spLocks noChangeShapeType="1"/>
          </p:cNvSpPr>
          <p:nvPr/>
        </p:nvSpPr>
        <p:spPr bwMode="auto">
          <a:xfrm flipV="1">
            <a:off x="4529138" y="5334000"/>
            <a:ext cx="1185862" cy="82550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1" name="Rectangle 7"/>
          <p:cNvSpPr>
            <a:spLocks noChangeArrowheads="1"/>
          </p:cNvSpPr>
          <p:nvPr/>
        </p:nvSpPr>
        <p:spPr bwMode="auto">
          <a:xfrm>
            <a:off x="1463675" y="2128838"/>
            <a:ext cx="1182688" cy="19240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36000"/>
          <a:lstStyle/>
          <a:p>
            <a:pPr algn="just" eaLnBrk="0" hangingPunct="0"/>
            <a:r>
              <a:rPr lang="zh-CN" altLang="en-US" sz="2000" b="0">
                <a:latin typeface="Times New Roman" panose="02020603050405020304" pitchFamily="18" charset="0"/>
              </a:rPr>
              <a:t>      </a:t>
            </a:r>
            <a:r>
              <a:rPr lang="en-US" altLang="zh-CN" sz="2000" b="0">
                <a:latin typeface="Times New Roman" panose="02020603050405020304" pitchFamily="18" charset="0"/>
              </a:rPr>
              <a:t>ed1</a:t>
            </a:r>
          </a:p>
          <a:p>
            <a:pPr algn="just" eaLnBrk="0" hangingPunct="0"/>
            <a:r>
              <a:rPr lang="en-US" altLang="zh-CN" sz="2000" b="0">
                <a:latin typeface="Times New Roman" panose="02020603050405020304" pitchFamily="18" charset="0"/>
              </a:rPr>
              <a:t>      </a:t>
            </a:r>
            <a:r>
              <a:rPr lang="en-US" altLang="zh-CN" sz="2000" b="0">
                <a:latin typeface="宋体" panose="02010600030101010101" pitchFamily="2" charset="-122"/>
              </a:rPr>
              <a:t>┇</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ed40</a:t>
            </a:r>
          </a:p>
          <a:p>
            <a:pPr algn="just" eaLnBrk="0" hangingPunct="0"/>
            <a:r>
              <a:rPr lang="en-US" altLang="zh-CN" sz="2000" b="0">
                <a:latin typeface="Times New Roman" panose="02020603050405020304" pitchFamily="18" charset="0"/>
              </a:rPr>
              <a:t>     data1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宋体" panose="02010600030101010101" pitchFamily="2" charset="-122"/>
              </a:rPr>
              <a:t>  </a:t>
            </a:r>
            <a:r>
              <a:rPr lang="en-US" altLang="zh-CN" sz="2000" b="0">
                <a:latin typeface="Times New Roman" panose="02020603050405020304" pitchFamily="18" charset="0"/>
              </a:rPr>
              <a:t>data10</a:t>
            </a:r>
          </a:p>
        </p:txBody>
      </p:sp>
      <p:sp>
        <p:nvSpPr>
          <p:cNvPr id="118792" name="Rectangle 8"/>
          <p:cNvSpPr>
            <a:spLocks noChangeArrowheads="1"/>
          </p:cNvSpPr>
          <p:nvPr/>
        </p:nvSpPr>
        <p:spPr bwMode="auto">
          <a:xfrm>
            <a:off x="1776413" y="1752600"/>
            <a:ext cx="830262"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进程1</a:t>
            </a:r>
          </a:p>
        </p:txBody>
      </p:sp>
      <p:sp>
        <p:nvSpPr>
          <p:cNvPr id="118793" name="Line 9"/>
          <p:cNvSpPr>
            <a:spLocks noChangeShapeType="1"/>
          </p:cNvSpPr>
          <p:nvPr/>
        </p:nvSpPr>
        <p:spPr bwMode="auto">
          <a:xfrm>
            <a:off x="1463675" y="3048000"/>
            <a:ext cx="11826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4" name="Line 10"/>
          <p:cNvSpPr>
            <a:spLocks noChangeShapeType="1"/>
          </p:cNvSpPr>
          <p:nvPr/>
        </p:nvSpPr>
        <p:spPr bwMode="auto">
          <a:xfrm>
            <a:off x="1463675" y="2435225"/>
            <a:ext cx="11985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5" name="Line 11"/>
          <p:cNvSpPr>
            <a:spLocks noChangeShapeType="1"/>
          </p:cNvSpPr>
          <p:nvPr/>
        </p:nvSpPr>
        <p:spPr bwMode="auto">
          <a:xfrm>
            <a:off x="1463675" y="2743200"/>
            <a:ext cx="11826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6" name="Line 12"/>
          <p:cNvSpPr>
            <a:spLocks noChangeShapeType="1"/>
          </p:cNvSpPr>
          <p:nvPr/>
        </p:nvSpPr>
        <p:spPr bwMode="auto">
          <a:xfrm>
            <a:off x="1485900" y="3371850"/>
            <a:ext cx="1181100"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797" name="Line 13"/>
          <p:cNvSpPr>
            <a:spLocks noChangeShapeType="1"/>
          </p:cNvSpPr>
          <p:nvPr/>
        </p:nvSpPr>
        <p:spPr bwMode="auto">
          <a:xfrm>
            <a:off x="1485900" y="3656013"/>
            <a:ext cx="1181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8798" name="Group 14"/>
          <p:cNvGrpSpPr>
            <a:grpSpLocks/>
          </p:cNvGrpSpPr>
          <p:nvPr/>
        </p:nvGrpSpPr>
        <p:grpSpPr bwMode="auto">
          <a:xfrm>
            <a:off x="1512888" y="4141788"/>
            <a:ext cx="1198562" cy="2247900"/>
            <a:chOff x="0" y="0"/>
            <a:chExt cx="755" cy="1416"/>
          </a:xfrm>
        </p:grpSpPr>
        <p:sp>
          <p:nvSpPr>
            <p:cNvPr id="118799" name="Rectangle 15"/>
            <p:cNvSpPr>
              <a:spLocks noChangeArrowheads="1"/>
            </p:cNvSpPr>
            <p:nvPr/>
          </p:nvSpPr>
          <p:spPr bwMode="auto">
            <a:xfrm>
              <a:off x="0" y="204"/>
              <a:ext cx="745" cy="12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36000"/>
            <a:lstStyle/>
            <a:p>
              <a:pPr algn="just" eaLnBrk="0" hangingPunct="0"/>
              <a:r>
                <a:rPr lang="zh-CN" altLang="en-US" sz="2000" b="0">
                  <a:latin typeface="Times New Roman" panose="02020603050405020304" pitchFamily="18" charset="0"/>
                </a:rPr>
                <a:t>    </a:t>
              </a:r>
              <a:r>
                <a:rPr lang="en-US" altLang="zh-CN" sz="2000" b="0">
                  <a:latin typeface="Times New Roman" panose="02020603050405020304" pitchFamily="18" charset="0"/>
                </a:rPr>
                <a:t>ed1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ed40</a:t>
              </a:r>
            </a:p>
            <a:p>
              <a:pPr algn="just" eaLnBrk="0" hangingPunct="0"/>
              <a:r>
                <a:rPr lang="en-US" altLang="zh-CN" sz="2000" b="0">
                  <a:latin typeface="Times New Roman" panose="02020603050405020304" pitchFamily="18" charset="0"/>
                </a:rPr>
                <a:t>    data1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data10</a:t>
              </a:r>
            </a:p>
          </p:txBody>
        </p:sp>
        <p:sp>
          <p:nvSpPr>
            <p:cNvPr id="118800" name="Rectangle 16"/>
            <p:cNvSpPr>
              <a:spLocks noChangeArrowheads="1"/>
            </p:cNvSpPr>
            <p:nvPr/>
          </p:nvSpPr>
          <p:spPr bwMode="auto">
            <a:xfrm>
              <a:off x="151" y="0"/>
              <a:ext cx="52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进程2</a:t>
              </a:r>
            </a:p>
          </p:txBody>
        </p:sp>
        <p:sp>
          <p:nvSpPr>
            <p:cNvPr id="118801" name="Line 17"/>
            <p:cNvSpPr>
              <a:spLocks noChangeShapeType="1"/>
            </p:cNvSpPr>
            <p:nvPr/>
          </p:nvSpPr>
          <p:spPr bwMode="auto">
            <a:xfrm>
              <a:off x="0" y="799"/>
              <a:ext cx="74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02" name="Line 18"/>
            <p:cNvSpPr>
              <a:spLocks noChangeShapeType="1"/>
            </p:cNvSpPr>
            <p:nvPr/>
          </p:nvSpPr>
          <p:spPr bwMode="auto">
            <a:xfrm>
              <a:off x="0" y="397"/>
              <a:ext cx="755" cy="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03" name="Line 19"/>
            <p:cNvSpPr>
              <a:spLocks noChangeShapeType="1"/>
            </p:cNvSpPr>
            <p:nvPr/>
          </p:nvSpPr>
          <p:spPr bwMode="auto">
            <a:xfrm>
              <a:off x="0" y="607"/>
              <a:ext cx="74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04" name="Line 20"/>
            <p:cNvSpPr>
              <a:spLocks noChangeShapeType="1"/>
            </p:cNvSpPr>
            <p:nvPr/>
          </p:nvSpPr>
          <p:spPr bwMode="auto">
            <a:xfrm>
              <a:off x="7" y="990"/>
              <a:ext cx="745"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05" name="Line 21"/>
            <p:cNvSpPr>
              <a:spLocks noChangeShapeType="1"/>
            </p:cNvSpPr>
            <p:nvPr/>
          </p:nvSpPr>
          <p:spPr bwMode="auto">
            <a:xfrm>
              <a:off x="7" y="1166"/>
              <a:ext cx="74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8806" name="Rectangle 22"/>
          <p:cNvSpPr>
            <a:spLocks noChangeArrowheads="1"/>
          </p:cNvSpPr>
          <p:nvPr/>
        </p:nvSpPr>
        <p:spPr bwMode="auto">
          <a:xfrm>
            <a:off x="3340100" y="2128838"/>
            <a:ext cx="1182688" cy="19240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lstStyle/>
          <a:p>
            <a:pPr algn="just" eaLnBrk="0" hangingPunct="0"/>
            <a:r>
              <a:rPr lang="zh-CN" altLang="zh-CN" sz="2000" b="0">
                <a:latin typeface="Times New Roman" panose="02020603050405020304" pitchFamily="18" charset="0"/>
              </a:rPr>
              <a:t>     </a:t>
            </a:r>
            <a:r>
              <a:rPr lang="zh-CN" altLang="zh-CN" sz="2000" b="0">
                <a:solidFill>
                  <a:schemeClr val="hlink"/>
                </a:solidFill>
                <a:latin typeface="Times New Roman" panose="02020603050405020304" pitchFamily="18" charset="0"/>
              </a:rPr>
              <a:t>21</a:t>
            </a:r>
          </a:p>
          <a:p>
            <a:pPr algn="just" eaLnBrk="0" hangingPunct="0"/>
            <a:r>
              <a:rPr lang="zh-CN" altLang="zh-CN" sz="2000" b="0">
                <a:solidFill>
                  <a:schemeClr val="hlink"/>
                </a:solidFill>
                <a:latin typeface="宋体" panose="02010600030101010101" pitchFamily="2" charset="-122"/>
              </a:rPr>
              <a:t>  ┇</a:t>
            </a:r>
            <a:endParaRPr lang="zh-CN" altLang="zh-CN" sz="2000" b="0">
              <a:solidFill>
                <a:schemeClr val="hlink"/>
              </a:solidFill>
              <a:latin typeface="Times New Roman" panose="02020603050405020304" pitchFamily="18" charset="0"/>
            </a:endParaRPr>
          </a:p>
          <a:p>
            <a:pPr algn="just" eaLnBrk="0" hangingPunct="0"/>
            <a:r>
              <a:rPr lang="zh-CN" altLang="zh-CN" sz="2000" b="0">
                <a:solidFill>
                  <a:schemeClr val="hlink"/>
                </a:solidFill>
                <a:latin typeface="Times New Roman" panose="02020603050405020304" pitchFamily="18" charset="0"/>
              </a:rPr>
              <a:t>     60</a:t>
            </a:r>
          </a:p>
          <a:p>
            <a:pPr algn="just" eaLnBrk="0" hangingPunct="0"/>
            <a:r>
              <a:rPr lang="zh-CN" altLang="zh-CN" sz="2000" b="0">
                <a:latin typeface="Times New Roman" panose="02020603050405020304" pitchFamily="18" charset="0"/>
              </a:rPr>
              <a:t>     61</a:t>
            </a:r>
          </a:p>
          <a:p>
            <a:pPr algn="just" eaLnBrk="0" hangingPunct="0"/>
            <a:r>
              <a:rPr lang="zh-CN" altLang="zh-CN" sz="2000" b="0">
                <a:latin typeface="宋体" panose="02010600030101010101" pitchFamily="2" charset="-122"/>
              </a:rPr>
              <a:t>  ┇</a:t>
            </a:r>
            <a:endParaRPr lang="zh-CN" altLang="zh-CN" sz="2000" b="0">
              <a:latin typeface="Times New Roman" panose="02020603050405020304" pitchFamily="18" charset="0"/>
            </a:endParaRPr>
          </a:p>
          <a:p>
            <a:pPr eaLnBrk="0" hangingPunct="0"/>
            <a:r>
              <a:rPr lang="zh-CN" altLang="zh-CN" sz="2000" b="0">
                <a:latin typeface="Times New Roman" panose="02020603050405020304" pitchFamily="18" charset="0"/>
              </a:rPr>
              <a:t>     70</a:t>
            </a:r>
          </a:p>
        </p:txBody>
      </p:sp>
      <p:sp>
        <p:nvSpPr>
          <p:cNvPr id="118807" name="Rectangle 23"/>
          <p:cNvSpPr>
            <a:spLocks noChangeArrowheads="1"/>
          </p:cNvSpPr>
          <p:nvPr/>
        </p:nvSpPr>
        <p:spPr bwMode="auto">
          <a:xfrm>
            <a:off x="3652838" y="1752600"/>
            <a:ext cx="830262"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118808" name="Line 24"/>
          <p:cNvSpPr>
            <a:spLocks noChangeShapeType="1"/>
          </p:cNvSpPr>
          <p:nvPr/>
        </p:nvSpPr>
        <p:spPr bwMode="auto">
          <a:xfrm>
            <a:off x="3340100" y="3048000"/>
            <a:ext cx="11826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09" name="Line 25"/>
          <p:cNvSpPr>
            <a:spLocks noChangeShapeType="1"/>
          </p:cNvSpPr>
          <p:nvPr/>
        </p:nvSpPr>
        <p:spPr bwMode="auto">
          <a:xfrm>
            <a:off x="3340100" y="2514600"/>
            <a:ext cx="11985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0" name="Line 26"/>
          <p:cNvSpPr>
            <a:spLocks noChangeShapeType="1"/>
          </p:cNvSpPr>
          <p:nvPr/>
        </p:nvSpPr>
        <p:spPr bwMode="auto">
          <a:xfrm>
            <a:off x="3340100" y="2819400"/>
            <a:ext cx="11826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1" name="Line 27"/>
          <p:cNvSpPr>
            <a:spLocks noChangeShapeType="1"/>
          </p:cNvSpPr>
          <p:nvPr/>
        </p:nvSpPr>
        <p:spPr bwMode="auto">
          <a:xfrm>
            <a:off x="3352800" y="3371850"/>
            <a:ext cx="1181100"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2" name="Line 28"/>
          <p:cNvSpPr>
            <a:spLocks noChangeShapeType="1"/>
          </p:cNvSpPr>
          <p:nvPr/>
        </p:nvSpPr>
        <p:spPr bwMode="auto">
          <a:xfrm>
            <a:off x="3352800" y="3733800"/>
            <a:ext cx="1181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3" name="Rectangle 29"/>
          <p:cNvSpPr>
            <a:spLocks noChangeArrowheads="1"/>
          </p:cNvSpPr>
          <p:nvPr/>
        </p:nvSpPr>
        <p:spPr bwMode="auto">
          <a:xfrm>
            <a:off x="5710238" y="2457450"/>
            <a:ext cx="1709737" cy="31051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lstStyle/>
          <a:p>
            <a:pPr algn="just" eaLnBrk="0" hangingPunct="0"/>
            <a:r>
              <a:rPr lang="zh-CN" altLang="zh-CN" sz="2000" b="0">
                <a:latin typeface="宋体" panose="02010600030101010101" pitchFamily="2" charset="-122"/>
              </a:rPr>
              <a:t>    ┇</a:t>
            </a:r>
            <a:endParaRPr lang="zh-CN" altLang="zh-CN" sz="2000" b="0">
              <a:latin typeface="Times New Roman" panose="02020603050405020304" pitchFamily="18" charset="0"/>
            </a:endParaRPr>
          </a:p>
          <a:p>
            <a:pPr algn="just" eaLnBrk="0" hangingPunct="0"/>
            <a:r>
              <a:rPr lang="zh-CN" altLang="en-US" sz="2000" b="0">
                <a:latin typeface="Times New Roman" panose="02020603050405020304" pitchFamily="18" charset="0"/>
              </a:rPr>
              <a:t>       </a:t>
            </a:r>
            <a:r>
              <a:rPr lang="en-US" altLang="zh-CN" sz="2000" b="0">
                <a:latin typeface="Times New Roman" panose="02020603050405020304" pitchFamily="18" charset="0"/>
              </a:rPr>
              <a:t>ed1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ed40</a:t>
            </a:r>
          </a:p>
          <a:p>
            <a:pPr algn="just" eaLnBrk="0" hangingPunct="0"/>
            <a:r>
              <a:rPr lang="en-US" altLang="zh-CN" sz="2000" b="0">
                <a:latin typeface="Times New Roman" panose="02020603050405020304" pitchFamily="18" charset="0"/>
              </a:rPr>
              <a:t>       data1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data10</a:t>
            </a:r>
          </a:p>
          <a:p>
            <a:pPr algn="just" eaLnBrk="0" hangingPunct="0"/>
            <a:r>
              <a:rPr lang="en-US" altLang="zh-CN" sz="2000" b="0">
                <a:latin typeface="Times New Roman" panose="02020603050405020304" pitchFamily="18" charset="0"/>
              </a:rPr>
              <a:t>      </a:t>
            </a:r>
            <a:r>
              <a:rPr lang="en-US" altLang="zh-CN" sz="2000" b="0">
                <a:solidFill>
                  <a:schemeClr val="bg1"/>
                </a:solidFill>
                <a:latin typeface="Times New Roman" panose="02020603050405020304" pitchFamily="18" charset="0"/>
              </a:rPr>
              <a:t>data1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a:t>
            </a:r>
            <a:r>
              <a:rPr lang="en-US" altLang="zh-CN" sz="2000" b="0">
                <a:solidFill>
                  <a:schemeClr val="bg1"/>
                </a:solidFill>
                <a:latin typeface="Times New Roman" panose="02020603050405020304" pitchFamily="18" charset="0"/>
              </a:rPr>
              <a:t>data10</a:t>
            </a:r>
          </a:p>
        </p:txBody>
      </p:sp>
      <p:sp>
        <p:nvSpPr>
          <p:cNvPr id="118814" name="Rectangle 30"/>
          <p:cNvSpPr>
            <a:spLocks noChangeArrowheads="1"/>
          </p:cNvSpPr>
          <p:nvPr/>
        </p:nvSpPr>
        <p:spPr bwMode="auto">
          <a:xfrm>
            <a:off x="6248400" y="2081213"/>
            <a:ext cx="830263"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主存</a:t>
            </a:r>
          </a:p>
        </p:txBody>
      </p:sp>
      <p:sp>
        <p:nvSpPr>
          <p:cNvPr id="118815" name="Line 31"/>
          <p:cNvSpPr>
            <a:spLocks noChangeShapeType="1"/>
          </p:cNvSpPr>
          <p:nvPr/>
        </p:nvSpPr>
        <p:spPr bwMode="auto">
          <a:xfrm>
            <a:off x="5710238" y="2763838"/>
            <a:ext cx="1733550" cy="11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6" name="Line 32"/>
          <p:cNvSpPr>
            <a:spLocks noChangeShapeType="1"/>
          </p:cNvSpPr>
          <p:nvPr/>
        </p:nvSpPr>
        <p:spPr bwMode="auto">
          <a:xfrm>
            <a:off x="5710238" y="3124200"/>
            <a:ext cx="1709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7" name="Line 33"/>
          <p:cNvSpPr>
            <a:spLocks noChangeShapeType="1"/>
          </p:cNvSpPr>
          <p:nvPr/>
        </p:nvSpPr>
        <p:spPr bwMode="auto">
          <a:xfrm>
            <a:off x="5694363" y="3429000"/>
            <a:ext cx="17081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8" name="Line 34"/>
          <p:cNvSpPr>
            <a:spLocks noChangeShapeType="1"/>
          </p:cNvSpPr>
          <p:nvPr/>
        </p:nvSpPr>
        <p:spPr bwMode="auto">
          <a:xfrm>
            <a:off x="5694363" y="3713163"/>
            <a:ext cx="17081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19" name="Line 35"/>
          <p:cNvSpPr>
            <a:spLocks noChangeShapeType="1"/>
          </p:cNvSpPr>
          <p:nvPr/>
        </p:nvSpPr>
        <p:spPr bwMode="auto">
          <a:xfrm>
            <a:off x="5710238" y="4038600"/>
            <a:ext cx="1709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0" name="Line 36"/>
          <p:cNvSpPr>
            <a:spLocks noChangeShapeType="1"/>
          </p:cNvSpPr>
          <p:nvPr/>
        </p:nvSpPr>
        <p:spPr bwMode="auto">
          <a:xfrm>
            <a:off x="5694363" y="4343400"/>
            <a:ext cx="17081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1" name="Line 37"/>
          <p:cNvSpPr>
            <a:spLocks noChangeShapeType="1"/>
          </p:cNvSpPr>
          <p:nvPr/>
        </p:nvSpPr>
        <p:spPr bwMode="auto">
          <a:xfrm>
            <a:off x="5710238" y="5257800"/>
            <a:ext cx="1709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2" name="Line 38"/>
          <p:cNvSpPr>
            <a:spLocks noChangeShapeType="1"/>
          </p:cNvSpPr>
          <p:nvPr/>
        </p:nvSpPr>
        <p:spPr bwMode="auto">
          <a:xfrm>
            <a:off x="5710238" y="4676775"/>
            <a:ext cx="1709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3" name="Line 39"/>
          <p:cNvSpPr>
            <a:spLocks noChangeShapeType="1"/>
          </p:cNvSpPr>
          <p:nvPr/>
        </p:nvSpPr>
        <p:spPr bwMode="auto">
          <a:xfrm>
            <a:off x="5710238" y="4953000"/>
            <a:ext cx="1709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4" name="Line 40"/>
          <p:cNvSpPr>
            <a:spLocks noChangeShapeType="1"/>
          </p:cNvSpPr>
          <p:nvPr/>
        </p:nvSpPr>
        <p:spPr bwMode="auto">
          <a:xfrm flipV="1">
            <a:off x="4529138" y="4800600"/>
            <a:ext cx="1185862" cy="8143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25" name="Line 41"/>
          <p:cNvSpPr>
            <a:spLocks noChangeShapeType="1"/>
          </p:cNvSpPr>
          <p:nvPr/>
        </p:nvSpPr>
        <p:spPr bwMode="auto">
          <a:xfrm flipV="1">
            <a:off x="4529138" y="2857500"/>
            <a:ext cx="1198562" cy="17922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8826" name="Group 42"/>
          <p:cNvGrpSpPr>
            <a:grpSpLocks/>
          </p:cNvGrpSpPr>
          <p:nvPr/>
        </p:nvGrpSpPr>
        <p:grpSpPr bwMode="auto">
          <a:xfrm>
            <a:off x="3340100" y="4191000"/>
            <a:ext cx="1216025" cy="2209800"/>
            <a:chOff x="0" y="0"/>
            <a:chExt cx="766" cy="1392"/>
          </a:xfrm>
        </p:grpSpPr>
        <p:sp>
          <p:nvSpPr>
            <p:cNvPr id="118827" name="Rectangle 43"/>
            <p:cNvSpPr>
              <a:spLocks noChangeArrowheads="1"/>
            </p:cNvSpPr>
            <p:nvPr/>
          </p:nvSpPr>
          <p:spPr bwMode="auto">
            <a:xfrm>
              <a:off x="11" y="180"/>
              <a:ext cx="744" cy="12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36000"/>
            <a:lstStyle/>
            <a:p>
              <a:pPr algn="just" eaLnBrk="0" hangingPunct="0"/>
              <a:r>
                <a:rPr lang="zh-CN" altLang="zh-CN" sz="2000" b="0">
                  <a:latin typeface="Times New Roman" panose="02020603050405020304" pitchFamily="18" charset="0"/>
                </a:rPr>
                <a:t>     </a:t>
              </a:r>
              <a:r>
                <a:rPr lang="zh-CN" altLang="zh-CN" sz="2000" b="0">
                  <a:solidFill>
                    <a:schemeClr val="hlink"/>
                  </a:solidFill>
                  <a:latin typeface="Times New Roman" panose="02020603050405020304" pitchFamily="18" charset="0"/>
                </a:rPr>
                <a:t>21</a:t>
              </a:r>
            </a:p>
            <a:p>
              <a:pPr algn="just" eaLnBrk="0" hangingPunct="0"/>
              <a:r>
                <a:rPr lang="zh-CN" altLang="zh-CN" sz="2000" b="0">
                  <a:solidFill>
                    <a:schemeClr val="hlink"/>
                  </a:solidFill>
                  <a:latin typeface="宋体" panose="02010600030101010101" pitchFamily="2" charset="-122"/>
                </a:rPr>
                <a:t>  ┇</a:t>
              </a:r>
              <a:endParaRPr lang="zh-CN" altLang="zh-CN" sz="2000" b="0">
                <a:solidFill>
                  <a:schemeClr val="hlink"/>
                </a:solidFill>
                <a:latin typeface="Times New Roman" panose="02020603050405020304" pitchFamily="18" charset="0"/>
              </a:endParaRPr>
            </a:p>
            <a:p>
              <a:pPr algn="just" eaLnBrk="0" hangingPunct="0"/>
              <a:r>
                <a:rPr lang="zh-CN" altLang="zh-CN" sz="2000" b="0">
                  <a:solidFill>
                    <a:schemeClr val="hlink"/>
                  </a:solidFill>
                  <a:latin typeface="Times New Roman" panose="02020603050405020304" pitchFamily="18" charset="0"/>
                </a:rPr>
                <a:t>     60</a:t>
              </a:r>
            </a:p>
            <a:p>
              <a:pPr algn="just" eaLnBrk="0" hangingPunct="0"/>
              <a:r>
                <a:rPr lang="zh-CN" altLang="zh-CN" sz="2000" b="0">
                  <a:latin typeface="Times New Roman" panose="02020603050405020304" pitchFamily="18" charset="0"/>
                </a:rPr>
                <a:t>     71</a:t>
              </a:r>
            </a:p>
            <a:p>
              <a:pPr algn="just" eaLnBrk="0" hangingPunct="0"/>
              <a:r>
                <a:rPr lang="zh-CN" altLang="zh-CN" sz="2000" b="0">
                  <a:latin typeface="宋体" panose="02010600030101010101" pitchFamily="2" charset="-122"/>
                </a:rPr>
                <a:t>  ┇</a:t>
              </a:r>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     80</a:t>
              </a:r>
            </a:p>
          </p:txBody>
        </p:sp>
        <p:sp>
          <p:nvSpPr>
            <p:cNvPr id="118828" name="Rectangle 44"/>
            <p:cNvSpPr>
              <a:spLocks noChangeArrowheads="1"/>
            </p:cNvSpPr>
            <p:nvPr/>
          </p:nvSpPr>
          <p:spPr bwMode="auto">
            <a:xfrm>
              <a:off x="208" y="0"/>
              <a:ext cx="52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118829" name="Line 45"/>
            <p:cNvSpPr>
              <a:spLocks noChangeShapeType="1"/>
            </p:cNvSpPr>
            <p:nvPr/>
          </p:nvSpPr>
          <p:spPr bwMode="auto">
            <a:xfrm>
              <a:off x="11" y="768"/>
              <a:ext cx="7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0" name="Line 46"/>
            <p:cNvSpPr>
              <a:spLocks noChangeShapeType="1"/>
            </p:cNvSpPr>
            <p:nvPr/>
          </p:nvSpPr>
          <p:spPr bwMode="auto">
            <a:xfrm>
              <a:off x="11" y="373"/>
              <a:ext cx="75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1" name="Line 47"/>
            <p:cNvSpPr>
              <a:spLocks noChangeShapeType="1"/>
            </p:cNvSpPr>
            <p:nvPr/>
          </p:nvSpPr>
          <p:spPr bwMode="auto">
            <a:xfrm>
              <a:off x="0" y="963"/>
              <a:ext cx="745"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2" name="Line 48"/>
            <p:cNvSpPr>
              <a:spLocks noChangeShapeType="1"/>
            </p:cNvSpPr>
            <p:nvPr/>
          </p:nvSpPr>
          <p:spPr bwMode="auto">
            <a:xfrm>
              <a:off x="0" y="1142"/>
              <a:ext cx="74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3" name="Line 49"/>
            <p:cNvSpPr>
              <a:spLocks noChangeShapeType="1"/>
            </p:cNvSpPr>
            <p:nvPr/>
          </p:nvSpPr>
          <p:spPr bwMode="auto">
            <a:xfrm>
              <a:off x="0" y="576"/>
              <a:ext cx="74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8834" name="Line 50"/>
          <p:cNvSpPr>
            <a:spLocks noChangeShapeType="1"/>
          </p:cNvSpPr>
          <p:nvPr/>
        </p:nvSpPr>
        <p:spPr bwMode="auto">
          <a:xfrm flipV="1">
            <a:off x="4529138" y="3563938"/>
            <a:ext cx="1131887" cy="1770062"/>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5" name="Line 51"/>
          <p:cNvSpPr>
            <a:spLocks noChangeShapeType="1"/>
          </p:cNvSpPr>
          <p:nvPr/>
        </p:nvSpPr>
        <p:spPr bwMode="auto">
          <a:xfrm>
            <a:off x="4513263" y="2971800"/>
            <a:ext cx="1169987" cy="57467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6" name="Line 52"/>
          <p:cNvSpPr>
            <a:spLocks noChangeShapeType="1"/>
          </p:cNvSpPr>
          <p:nvPr/>
        </p:nvSpPr>
        <p:spPr bwMode="auto">
          <a:xfrm>
            <a:off x="4545013" y="3259138"/>
            <a:ext cx="1169987" cy="57467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7" name="Line 53"/>
          <p:cNvSpPr>
            <a:spLocks noChangeShapeType="1"/>
          </p:cNvSpPr>
          <p:nvPr/>
        </p:nvSpPr>
        <p:spPr bwMode="auto">
          <a:xfrm>
            <a:off x="4545013" y="3921125"/>
            <a:ext cx="1169987" cy="57467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838" name="Rectangle 54"/>
          <p:cNvSpPr>
            <a:spLocks noChangeArrowheads="1"/>
          </p:cNvSpPr>
          <p:nvPr/>
        </p:nvSpPr>
        <p:spPr bwMode="auto">
          <a:xfrm>
            <a:off x="5715000" y="4619625"/>
            <a:ext cx="170973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lstStyle/>
          <a:p>
            <a:pPr algn="just" eaLnBrk="0" hangingPunct="0"/>
            <a:r>
              <a:rPr lang="zh-CN" altLang="en-US" sz="2000" b="0">
                <a:latin typeface="Times New Roman" panose="02020603050405020304" pitchFamily="18" charset="0"/>
              </a:rPr>
              <a:t>      </a:t>
            </a:r>
            <a:r>
              <a:rPr lang="en-US" altLang="zh-CN" sz="2000" b="0">
                <a:latin typeface="Times New Roman" panose="02020603050405020304" pitchFamily="18" charset="0"/>
              </a:rPr>
              <a:t>data1</a:t>
            </a:r>
          </a:p>
          <a:p>
            <a:pPr algn="just" eaLnBrk="0" hangingPunct="0"/>
            <a:r>
              <a:rPr lang="en-US" altLang="zh-CN" sz="2000" b="0">
                <a:latin typeface="宋体" panose="02010600030101010101" pitchFamily="2" charset="-122"/>
              </a:rPr>
              <a:t>    ┇</a:t>
            </a:r>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      data10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98"/>
                                        </p:tgtEl>
                                        <p:attrNameLst>
                                          <p:attrName>style.visibility</p:attrName>
                                        </p:attrNameLst>
                                      </p:cBhvr>
                                      <p:to>
                                        <p:strVal val="visible"/>
                                      </p:to>
                                    </p:set>
                                    <p:animEffect transition="in" filter="blinds(horizontal)">
                                      <p:cBhvr>
                                        <p:cTn id="7" dur="500"/>
                                        <p:tgtEl>
                                          <p:spTgt spid="118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826"/>
                                        </p:tgtEl>
                                        <p:attrNameLst>
                                          <p:attrName>style.visibility</p:attrName>
                                        </p:attrNameLst>
                                      </p:cBhvr>
                                      <p:to>
                                        <p:strVal val="visible"/>
                                      </p:to>
                                    </p:set>
                                    <p:animEffect transition="in" filter="blinds(horizontal)">
                                      <p:cBhvr>
                                        <p:cTn id="12" dur="500"/>
                                        <p:tgtEl>
                                          <p:spTgt spid="1188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8825"/>
                                        </p:tgtEl>
                                        <p:attrNameLst>
                                          <p:attrName>style.visibility</p:attrName>
                                        </p:attrNameLst>
                                      </p:cBhvr>
                                      <p:to>
                                        <p:strVal val="visible"/>
                                      </p:to>
                                    </p:set>
                                    <p:animEffect transition="in" filter="wipe(left)">
                                      <p:cBhvr>
                                        <p:cTn id="17" dur="500"/>
                                        <p:tgtEl>
                                          <p:spTgt spid="11882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8834"/>
                                        </p:tgtEl>
                                        <p:attrNameLst>
                                          <p:attrName>style.visibility</p:attrName>
                                        </p:attrNameLst>
                                      </p:cBhvr>
                                      <p:to>
                                        <p:strVal val="visible"/>
                                      </p:to>
                                    </p:set>
                                    <p:animEffect transition="in" filter="wipe(left)">
                                      <p:cBhvr>
                                        <p:cTn id="21" dur="500"/>
                                        <p:tgtEl>
                                          <p:spTgt spid="11883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8824"/>
                                        </p:tgtEl>
                                        <p:attrNameLst>
                                          <p:attrName>style.visibility</p:attrName>
                                        </p:attrNameLst>
                                      </p:cBhvr>
                                      <p:to>
                                        <p:strVal val="visible"/>
                                      </p:to>
                                    </p:set>
                                    <p:animEffect transition="in" filter="wipe(left)">
                                      <p:cBhvr>
                                        <p:cTn id="25" dur="500"/>
                                        <p:tgtEl>
                                          <p:spTgt spid="118824"/>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118790"/>
                                        </p:tgtEl>
                                        <p:attrNameLst>
                                          <p:attrName>style.visibility</p:attrName>
                                        </p:attrNameLst>
                                      </p:cBhvr>
                                      <p:to>
                                        <p:strVal val="visible"/>
                                      </p:to>
                                    </p:set>
                                    <p:animEffect transition="in" filter="wipe(left)">
                                      <p:cBhvr>
                                        <p:cTn id="29" dur="500"/>
                                        <p:tgtEl>
                                          <p:spTgt spid="118790"/>
                                        </p:tgtEl>
                                      </p:cBhvr>
                                    </p:animEffec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118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分段系统中的信息共享</a:t>
            </a:r>
          </a:p>
        </p:txBody>
      </p:sp>
      <p:sp>
        <p:nvSpPr>
          <p:cNvPr id="119811" name="Rectangle 3"/>
          <p:cNvSpPr>
            <a:spLocks noGrp="1" noChangeArrowheads="1"/>
          </p:cNvSpPr>
          <p:nvPr>
            <p:ph type="body" idx="1"/>
          </p:nvPr>
        </p:nvSpPr>
        <p:spPr/>
        <p:txBody>
          <a:bodyPr/>
          <a:lstStyle/>
          <a:p>
            <a:r>
              <a:rPr lang="zh-CN" altLang="en-US"/>
              <a:t>在分段存储管理系统中，信息的共享是通过使多个进程的段表项指向同一内存区域实现的。 </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分段系统中共享信息示意图</a:t>
            </a:r>
          </a:p>
        </p:txBody>
      </p:sp>
      <p:sp>
        <p:nvSpPr>
          <p:cNvPr id="120835" name="Rectangle 3"/>
          <p:cNvSpPr>
            <a:spLocks noChangeArrowheads="1"/>
          </p:cNvSpPr>
          <p:nvPr/>
        </p:nvSpPr>
        <p:spPr bwMode="auto">
          <a:xfrm>
            <a:off x="1636713" y="1752600"/>
            <a:ext cx="7921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进程1</a:t>
            </a:r>
          </a:p>
        </p:txBody>
      </p:sp>
      <p:sp>
        <p:nvSpPr>
          <p:cNvPr id="120836" name="Rectangle 4"/>
          <p:cNvSpPr>
            <a:spLocks noChangeArrowheads="1"/>
          </p:cNvSpPr>
          <p:nvPr/>
        </p:nvSpPr>
        <p:spPr bwMode="auto">
          <a:xfrm>
            <a:off x="3505200" y="1752600"/>
            <a:ext cx="793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段表</a:t>
            </a:r>
          </a:p>
        </p:txBody>
      </p:sp>
      <p:sp>
        <p:nvSpPr>
          <p:cNvPr id="120837" name="Rectangle 5"/>
          <p:cNvSpPr>
            <a:spLocks noChangeArrowheads="1"/>
          </p:cNvSpPr>
          <p:nvPr/>
        </p:nvSpPr>
        <p:spPr bwMode="auto">
          <a:xfrm>
            <a:off x="7231063" y="2466975"/>
            <a:ext cx="465137" cy="243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80</a:t>
            </a:r>
          </a:p>
          <a:p>
            <a:pPr algn="just" eaLnBrk="0" hangingPunct="0"/>
            <a:endParaRPr lang="zh-CN" altLang="zh-CN" sz="8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240</a:t>
            </a:r>
          </a:p>
          <a:p>
            <a:pPr algn="just" eaLnBrk="0" hangingPunct="0"/>
            <a:endParaRPr lang="zh-CN" altLang="zh-CN" sz="800" b="0">
              <a:latin typeface="Times New Roman" panose="02020603050405020304" pitchFamily="18" charset="0"/>
            </a:endParaRPr>
          </a:p>
          <a:p>
            <a:pPr algn="just" eaLnBrk="0" hangingPunct="0"/>
            <a:r>
              <a:rPr lang="zh-CN" altLang="zh-CN" sz="2400" b="0">
                <a:latin typeface="Times New Roman" panose="02020603050405020304" pitchFamily="18" charset="0"/>
              </a:rPr>
              <a:t>280</a:t>
            </a:r>
          </a:p>
          <a:p>
            <a:pPr algn="just" eaLnBrk="0" hangingPunct="0"/>
            <a:endParaRPr lang="zh-CN" altLang="zh-CN" sz="1400" b="0">
              <a:latin typeface="Times New Roman" panose="02020603050405020304" pitchFamily="18" charset="0"/>
            </a:endParaRPr>
          </a:p>
          <a:p>
            <a:pPr algn="just" eaLnBrk="0" hangingPunct="0"/>
            <a:r>
              <a:rPr lang="zh-CN" altLang="zh-CN" sz="2400" b="0">
                <a:latin typeface="Times New Roman" panose="02020603050405020304" pitchFamily="18" charset="0"/>
              </a:rPr>
              <a:t>380</a:t>
            </a:r>
          </a:p>
          <a:p>
            <a:pPr algn="just" eaLnBrk="0" hangingPunct="0"/>
            <a:r>
              <a:rPr lang="zh-CN" altLang="zh-CN" sz="2400" b="0">
                <a:latin typeface="Times New Roman" panose="02020603050405020304" pitchFamily="18" charset="0"/>
              </a:rPr>
              <a:t>420</a:t>
            </a:r>
          </a:p>
        </p:txBody>
      </p:sp>
      <p:sp>
        <p:nvSpPr>
          <p:cNvPr id="120838" name="Line 6"/>
          <p:cNvSpPr>
            <a:spLocks noChangeShapeType="1"/>
          </p:cNvSpPr>
          <p:nvPr/>
        </p:nvSpPr>
        <p:spPr bwMode="auto">
          <a:xfrm flipV="1">
            <a:off x="4519613" y="2667000"/>
            <a:ext cx="1042987" cy="37465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39" name="Rectangle 7"/>
          <p:cNvSpPr>
            <a:spLocks noChangeArrowheads="1"/>
          </p:cNvSpPr>
          <p:nvPr/>
        </p:nvSpPr>
        <p:spPr bwMode="auto">
          <a:xfrm>
            <a:off x="1447800" y="2243138"/>
            <a:ext cx="1130300" cy="122237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72000"/>
          <a:lstStyle/>
          <a:p>
            <a:pPr algn="just" eaLnBrk="0" hangingPunct="0"/>
            <a:r>
              <a:rPr lang="zh-CN" altLang="en-US" sz="2400" b="0">
                <a:latin typeface="Times New Roman" panose="02020603050405020304" pitchFamily="18" charset="0"/>
              </a:rPr>
              <a:t>    </a:t>
            </a:r>
            <a:r>
              <a:rPr lang="en-US" altLang="zh-CN" sz="2400" b="0">
                <a:latin typeface="Times New Roman" panose="02020603050405020304" pitchFamily="18" charset="0"/>
              </a:rPr>
              <a:t>ed</a:t>
            </a:r>
          </a:p>
          <a:p>
            <a:pPr algn="just" eaLnBrk="0" hangingPunct="0"/>
            <a:endParaRPr lang="en-US" altLang="zh-CN" sz="2400" b="0">
              <a:latin typeface="Times New Roman" panose="02020603050405020304" pitchFamily="18" charset="0"/>
            </a:endParaRPr>
          </a:p>
          <a:p>
            <a:pPr algn="just" eaLnBrk="0" hangingPunct="0"/>
            <a:r>
              <a:rPr lang="en-US" altLang="zh-CN" sz="2400" b="0">
                <a:latin typeface="Times New Roman" panose="02020603050405020304" pitchFamily="18" charset="0"/>
              </a:rPr>
              <a:t>   data1</a:t>
            </a:r>
          </a:p>
        </p:txBody>
      </p:sp>
      <p:sp>
        <p:nvSpPr>
          <p:cNvPr id="120840" name="Line 8"/>
          <p:cNvSpPr>
            <a:spLocks noChangeShapeType="1"/>
          </p:cNvSpPr>
          <p:nvPr/>
        </p:nvSpPr>
        <p:spPr bwMode="auto">
          <a:xfrm>
            <a:off x="1447800" y="2830513"/>
            <a:ext cx="1130300"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1" name="Rectangle 9"/>
          <p:cNvSpPr>
            <a:spLocks noChangeArrowheads="1"/>
          </p:cNvSpPr>
          <p:nvPr/>
        </p:nvSpPr>
        <p:spPr bwMode="auto">
          <a:xfrm>
            <a:off x="3068638" y="2209800"/>
            <a:ext cx="1444625" cy="1439863"/>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36000"/>
          <a:lstStyle/>
          <a:p>
            <a:pPr algn="just" eaLnBrk="0" hangingPunct="0"/>
            <a:r>
              <a:rPr lang="zh-CN" altLang="zh-CN" sz="2400" b="0">
                <a:latin typeface="Times New Roman" panose="02020603050405020304" pitchFamily="18" charset="0"/>
              </a:rPr>
              <a:t> 段长 基址</a:t>
            </a:r>
          </a:p>
          <a:p>
            <a:pPr algn="just" eaLnBrk="0" hangingPunct="0"/>
            <a:endParaRPr lang="zh-CN" altLang="zh-CN" sz="8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solidFill>
                  <a:schemeClr val="hlink"/>
                </a:solidFill>
                <a:latin typeface="Times New Roman" panose="02020603050405020304" pitchFamily="18" charset="0"/>
              </a:rPr>
              <a:t>160    80</a:t>
            </a:r>
          </a:p>
          <a:p>
            <a:pPr algn="just" eaLnBrk="0" hangingPunct="0"/>
            <a:r>
              <a:rPr lang="zh-CN" altLang="zh-CN" sz="2400" b="0">
                <a:latin typeface="Times New Roman" panose="02020603050405020304" pitchFamily="18" charset="0"/>
              </a:rPr>
              <a:t>    40   240</a:t>
            </a:r>
          </a:p>
        </p:txBody>
      </p:sp>
      <p:sp>
        <p:nvSpPr>
          <p:cNvPr id="120842" name="Line 10"/>
          <p:cNvSpPr>
            <a:spLocks noChangeShapeType="1"/>
          </p:cNvSpPr>
          <p:nvPr/>
        </p:nvSpPr>
        <p:spPr bwMode="auto">
          <a:xfrm>
            <a:off x="3068638" y="2743200"/>
            <a:ext cx="14446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3" name="Line 11"/>
          <p:cNvSpPr>
            <a:spLocks noChangeShapeType="1"/>
          </p:cNvSpPr>
          <p:nvPr/>
        </p:nvSpPr>
        <p:spPr bwMode="auto">
          <a:xfrm>
            <a:off x="3052763" y="3200400"/>
            <a:ext cx="14446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4" name="Rectangle 12"/>
          <p:cNvSpPr>
            <a:spLocks noChangeArrowheads="1"/>
          </p:cNvSpPr>
          <p:nvPr/>
        </p:nvSpPr>
        <p:spPr bwMode="auto">
          <a:xfrm>
            <a:off x="5507038" y="2209800"/>
            <a:ext cx="1633537" cy="32766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72000"/>
          <a:lstStyle/>
          <a:p>
            <a:pPr algn="just" eaLnBrk="0" hangingPunct="0"/>
            <a:r>
              <a:rPr lang="zh-CN" altLang="zh-CN" sz="2400" b="0">
                <a:latin typeface="宋体" panose="02010600030101010101" pitchFamily="2" charset="-122"/>
              </a:rPr>
              <a:t>    ┇</a:t>
            </a:r>
          </a:p>
          <a:p>
            <a:pPr algn="just" eaLnBrk="0" hangingPunct="0"/>
            <a:endParaRPr lang="zh-CN" altLang="zh-CN" sz="2400" b="0">
              <a:latin typeface="宋体" panose="02010600030101010101" pitchFamily="2" charset="-122"/>
            </a:endParaRPr>
          </a:p>
          <a:p>
            <a:pPr algn="just" eaLnBrk="0" hangingPunct="0"/>
            <a:endParaRPr lang="zh-CN" altLang="zh-CN" sz="2400" b="0">
              <a:latin typeface="宋体" panose="02010600030101010101" pitchFamily="2" charset="-122"/>
            </a:endParaRPr>
          </a:p>
          <a:p>
            <a:pPr algn="just" eaLnBrk="0" hangingPunct="0"/>
            <a:endParaRPr lang="zh-CN" altLang="zh-CN" sz="2400" b="0">
              <a:latin typeface="宋体" panose="02010600030101010101" pitchFamily="2" charset="-122"/>
            </a:endParaRPr>
          </a:p>
          <a:p>
            <a:pPr algn="just" eaLnBrk="0" hangingPunct="0"/>
            <a:endParaRPr lang="zh-CN" altLang="zh-CN" sz="800" b="0">
              <a:latin typeface="宋体" panose="02010600030101010101" pitchFamily="2" charset="-122"/>
            </a:endParaRPr>
          </a:p>
          <a:p>
            <a:pPr algn="just" eaLnBrk="0" hangingPunct="0"/>
            <a:r>
              <a:rPr lang="zh-CN" altLang="en-US" sz="2400" b="0">
                <a:latin typeface="Times New Roman" panose="02020603050405020304" pitchFamily="18" charset="0"/>
              </a:rPr>
              <a:t>      </a:t>
            </a:r>
            <a:endParaRPr lang="zh-CN" altLang="en-US" sz="800" b="0">
              <a:latin typeface="Times New Roman" panose="02020603050405020304" pitchFamily="18" charset="0"/>
            </a:endParaRPr>
          </a:p>
          <a:p>
            <a:pPr algn="just" eaLnBrk="0" hangingPunct="0"/>
            <a:r>
              <a:rPr lang="zh-CN" altLang="en-US" sz="2400" b="0">
                <a:latin typeface="宋体" panose="02010600030101010101" pitchFamily="2" charset="-122"/>
              </a:rPr>
              <a:t>    </a:t>
            </a:r>
            <a:endParaRPr lang="zh-CN" altLang="en-US" sz="2400" b="0">
              <a:latin typeface="Times New Roman" panose="02020603050405020304" pitchFamily="18" charset="0"/>
            </a:endParaRPr>
          </a:p>
        </p:txBody>
      </p:sp>
      <p:sp>
        <p:nvSpPr>
          <p:cNvPr id="120845" name="Rectangle 13"/>
          <p:cNvSpPr>
            <a:spLocks noChangeArrowheads="1"/>
          </p:cNvSpPr>
          <p:nvPr/>
        </p:nvSpPr>
        <p:spPr bwMode="auto">
          <a:xfrm>
            <a:off x="5988050" y="1752600"/>
            <a:ext cx="79375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主存</a:t>
            </a:r>
          </a:p>
        </p:txBody>
      </p:sp>
      <p:sp>
        <p:nvSpPr>
          <p:cNvPr id="120846" name="Line 14"/>
          <p:cNvSpPr>
            <a:spLocks noChangeShapeType="1"/>
          </p:cNvSpPr>
          <p:nvPr/>
        </p:nvSpPr>
        <p:spPr bwMode="auto">
          <a:xfrm>
            <a:off x="5486400" y="3962400"/>
            <a:ext cx="1633538"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7" name="Line 15"/>
          <p:cNvSpPr>
            <a:spLocks noChangeShapeType="1"/>
          </p:cNvSpPr>
          <p:nvPr/>
        </p:nvSpPr>
        <p:spPr bwMode="auto">
          <a:xfrm>
            <a:off x="5486400" y="2667000"/>
            <a:ext cx="16557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8" name="Line 16"/>
          <p:cNvSpPr>
            <a:spLocks noChangeShapeType="1"/>
          </p:cNvSpPr>
          <p:nvPr/>
        </p:nvSpPr>
        <p:spPr bwMode="auto">
          <a:xfrm>
            <a:off x="5486400" y="3505200"/>
            <a:ext cx="16335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49" name="Line 17"/>
          <p:cNvSpPr>
            <a:spLocks noChangeShapeType="1"/>
          </p:cNvSpPr>
          <p:nvPr/>
        </p:nvSpPr>
        <p:spPr bwMode="auto">
          <a:xfrm flipH="1">
            <a:off x="3806825" y="2209800"/>
            <a:ext cx="0" cy="1431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0" name="Line 18"/>
          <p:cNvSpPr>
            <a:spLocks noChangeShapeType="1"/>
          </p:cNvSpPr>
          <p:nvPr/>
        </p:nvSpPr>
        <p:spPr bwMode="auto">
          <a:xfrm>
            <a:off x="4495800" y="3397250"/>
            <a:ext cx="990600" cy="10795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1" name="Line 19"/>
          <p:cNvSpPr>
            <a:spLocks noChangeShapeType="1"/>
          </p:cNvSpPr>
          <p:nvPr/>
        </p:nvSpPr>
        <p:spPr bwMode="auto">
          <a:xfrm flipV="1">
            <a:off x="4495800" y="4572000"/>
            <a:ext cx="990600" cy="1014413"/>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52" name="Line 20"/>
          <p:cNvSpPr>
            <a:spLocks noChangeShapeType="1"/>
          </p:cNvSpPr>
          <p:nvPr/>
        </p:nvSpPr>
        <p:spPr bwMode="auto">
          <a:xfrm flipV="1">
            <a:off x="4572000" y="2667000"/>
            <a:ext cx="914400" cy="236220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853" name="Group 21"/>
          <p:cNvGrpSpPr>
            <a:grpSpLocks/>
          </p:cNvGrpSpPr>
          <p:nvPr/>
        </p:nvGrpSpPr>
        <p:grpSpPr bwMode="auto">
          <a:xfrm>
            <a:off x="1495425" y="3898900"/>
            <a:ext cx="1128713" cy="1652588"/>
            <a:chOff x="0" y="0"/>
            <a:chExt cx="711" cy="1041"/>
          </a:xfrm>
        </p:grpSpPr>
        <p:sp>
          <p:nvSpPr>
            <p:cNvPr id="120854" name="Rectangle 22"/>
            <p:cNvSpPr>
              <a:spLocks noChangeArrowheads="1"/>
            </p:cNvSpPr>
            <p:nvPr/>
          </p:nvSpPr>
          <p:spPr bwMode="auto">
            <a:xfrm>
              <a:off x="0" y="272"/>
              <a:ext cx="711" cy="769"/>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lstStyle/>
            <a:p>
              <a:pPr algn="just" eaLnBrk="0" hangingPunct="0"/>
              <a:r>
                <a:rPr lang="zh-CN" altLang="en-US" sz="2400" b="0">
                  <a:latin typeface="Times New Roman" panose="02020603050405020304" pitchFamily="18" charset="0"/>
                </a:rPr>
                <a:t>    </a:t>
              </a:r>
              <a:r>
                <a:rPr lang="en-US" altLang="zh-CN" sz="2400" b="0">
                  <a:latin typeface="Times New Roman" panose="02020603050405020304" pitchFamily="18" charset="0"/>
                </a:rPr>
                <a:t>ed</a:t>
              </a:r>
            </a:p>
            <a:p>
              <a:pPr algn="just" eaLnBrk="0" hangingPunct="0"/>
              <a:endParaRPr lang="en-US" altLang="zh-CN" sz="2400" b="0">
                <a:latin typeface="Times New Roman" panose="02020603050405020304" pitchFamily="18" charset="0"/>
              </a:endParaRPr>
            </a:p>
            <a:p>
              <a:pPr algn="just" eaLnBrk="0" hangingPunct="0"/>
              <a:r>
                <a:rPr lang="en-US" altLang="zh-CN" sz="2400" b="0">
                  <a:latin typeface="Times New Roman" panose="02020603050405020304" pitchFamily="18" charset="0"/>
                </a:rPr>
                <a:t>   data2</a:t>
              </a:r>
            </a:p>
          </p:txBody>
        </p:sp>
        <p:sp>
          <p:nvSpPr>
            <p:cNvPr id="120855" name="Rectangle 23"/>
            <p:cNvSpPr>
              <a:spLocks noChangeArrowheads="1"/>
            </p:cNvSpPr>
            <p:nvPr/>
          </p:nvSpPr>
          <p:spPr bwMode="auto">
            <a:xfrm>
              <a:off x="109" y="0"/>
              <a:ext cx="49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进程2</a:t>
              </a:r>
            </a:p>
          </p:txBody>
        </p:sp>
        <p:sp>
          <p:nvSpPr>
            <p:cNvPr id="120856" name="Line 24"/>
            <p:cNvSpPr>
              <a:spLocks noChangeShapeType="1"/>
            </p:cNvSpPr>
            <p:nvPr/>
          </p:nvSpPr>
          <p:spPr bwMode="auto">
            <a:xfrm>
              <a:off x="0" y="642"/>
              <a:ext cx="711"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0857" name="Group 25"/>
          <p:cNvGrpSpPr>
            <a:grpSpLocks/>
          </p:cNvGrpSpPr>
          <p:nvPr/>
        </p:nvGrpSpPr>
        <p:grpSpPr bwMode="auto">
          <a:xfrm>
            <a:off x="3100388" y="3881438"/>
            <a:ext cx="1458912" cy="1873250"/>
            <a:chOff x="0" y="0"/>
            <a:chExt cx="919" cy="1180"/>
          </a:xfrm>
        </p:grpSpPr>
        <p:sp>
          <p:nvSpPr>
            <p:cNvPr id="120858" name="Rectangle 26"/>
            <p:cNvSpPr>
              <a:spLocks noChangeArrowheads="1"/>
            </p:cNvSpPr>
            <p:nvPr/>
          </p:nvSpPr>
          <p:spPr bwMode="auto">
            <a:xfrm>
              <a:off x="10" y="262"/>
              <a:ext cx="909" cy="90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36000"/>
            <a:lstStyle/>
            <a:p>
              <a:pPr algn="just" eaLnBrk="0" hangingPunct="0"/>
              <a:r>
                <a:rPr lang="zh-CN" altLang="zh-CN" sz="2400" b="0">
                  <a:latin typeface="Times New Roman" panose="02020603050405020304" pitchFamily="18" charset="0"/>
                </a:rPr>
                <a:t> 段长 基址</a:t>
              </a:r>
            </a:p>
            <a:p>
              <a:pPr algn="just" eaLnBrk="0" hangingPunct="0"/>
              <a:endParaRPr lang="zh-CN" altLang="zh-CN" sz="8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solidFill>
                    <a:schemeClr val="hlink"/>
                  </a:solidFill>
                  <a:latin typeface="Times New Roman" panose="02020603050405020304" pitchFamily="18" charset="0"/>
                </a:rPr>
                <a:t>160     80</a:t>
              </a:r>
            </a:p>
            <a:p>
              <a:pPr algn="just" eaLnBrk="0" hangingPunct="0"/>
              <a:r>
                <a:rPr lang="zh-CN" altLang="zh-CN" sz="2400" b="0">
                  <a:latin typeface="Times New Roman" panose="02020603050405020304" pitchFamily="18" charset="0"/>
                </a:rPr>
                <a:t>    40    380</a:t>
              </a:r>
            </a:p>
          </p:txBody>
        </p:sp>
        <p:sp>
          <p:nvSpPr>
            <p:cNvPr id="120859" name="Rectangle 27"/>
            <p:cNvSpPr>
              <a:spLocks noChangeArrowheads="1"/>
            </p:cNvSpPr>
            <p:nvPr/>
          </p:nvSpPr>
          <p:spPr bwMode="auto">
            <a:xfrm>
              <a:off x="236" y="0"/>
              <a:ext cx="49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段表</a:t>
              </a:r>
            </a:p>
          </p:txBody>
        </p:sp>
        <p:sp>
          <p:nvSpPr>
            <p:cNvPr id="120860" name="Line 28"/>
            <p:cNvSpPr>
              <a:spLocks noChangeShapeType="1"/>
            </p:cNvSpPr>
            <p:nvPr/>
          </p:nvSpPr>
          <p:spPr bwMode="auto">
            <a:xfrm>
              <a:off x="10" y="579"/>
              <a:ext cx="90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1" name="Line 29"/>
            <p:cNvSpPr>
              <a:spLocks noChangeShapeType="1"/>
            </p:cNvSpPr>
            <p:nvPr/>
          </p:nvSpPr>
          <p:spPr bwMode="auto">
            <a:xfrm flipH="1">
              <a:off x="463" y="278"/>
              <a:ext cx="2" cy="9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2" name="Line 30"/>
            <p:cNvSpPr>
              <a:spLocks noChangeShapeType="1"/>
            </p:cNvSpPr>
            <p:nvPr/>
          </p:nvSpPr>
          <p:spPr bwMode="auto">
            <a:xfrm>
              <a:off x="0" y="867"/>
              <a:ext cx="909"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0863" name="Rectangle 31"/>
          <p:cNvSpPr>
            <a:spLocks noChangeArrowheads="1"/>
          </p:cNvSpPr>
          <p:nvPr/>
        </p:nvSpPr>
        <p:spPr bwMode="auto">
          <a:xfrm>
            <a:off x="5791200" y="2895600"/>
            <a:ext cx="1066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b="0">
                <a:latin typeface="Times New Roman" panose="02020603050405020304" pitchFamily="18" charset="0"/>
              </a:rPr>
              <a:t>ed</a:t>
            </a:r>
          </a:p>
        </p:txBody>
      </p:sp>
      <p:sp>
        <p:nvSpPr>
          <p:cNvPr id="120864" name="Rectangle 32"/>
          <p:cNvSpPr>
            <a:spLocks noChangeArrowheads="1"/>
          </p:cNvSpPr>
          <p:nvPr/>
        </p:nvSpPr>
        <p:spPr bwMode="auto">
          <a:xfrm>
            <a:off x="5791200" y="3543300"/>
            <a:ext cx="1066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b="0">
                <a:latin typeface="Times New Roman" panose="02020603050405020304" pitchFamily="18" charset="0"/>
              </a:rPr>
              <a:t>data1</a:t>
            </a:r>
          </a:p>
        </p:txBody>
      </p:sp>
      <p:grpSp>
        <p:nvGrpSpPr>
          <p:cNvPr id="120865" name="Group 33"/>
          <p:cNvGrpSpPr>
            <a:grpSpLocks/>
          </p:cNvGrpSpPr>
          <p:nvPr/>
        </p:nvGrpSpPr>
        <p:grpSpPr bwMode="auto">
          <a:xfrm>
            <a:off x="5486400" y="4570413"/>
            <a:ext cx="1654175" cy="420687"/>
            <a:chOff x="0" y="0"/>
            <a:chExt cx="1042" cy="242"/>
          </a:xfrm>
        </p:grpSpPr>
        <p:sp>
          <p:nvSpPr>
            <p:cNvPr id="120866" name="Line 34"/>
            <p:cNvSpPr>
              <a:spLocks noChangeShapeType="1"/>
            </p:cNvSpPr>
            <p:nvPr/>
          </p:nvSpPr>
          <p:spPr bwMode="auto">
            <a:xfrm>
              <a:off x="0" y="0"/>
              <a:ext cx="1029"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7" name="Line 35"/>
            <p:cNvSpPr>
              <a:spLocks noChangeShapeType="1"/>
            </p:cNvSpPr>
            <p:nvPr/>
          </p:nvSpPr>
          <p:spPr bwMode="auto">
            <a:xfrm>
              <a:off x="13" y="241"/>
              <a:ext cx="1029"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868" name="Rectangle 36"/>
            <p:cNvSpPr>
              <a:spLocks noChangeArrowheads="1"/>
            </p:cNvSpPr>
            <p:nvPr/>
          </p:nvSpPr>
          <p:spPr bwMode="auto">
            <a:xfrm>
              <a:off x="192" y="1"/>
              <a:ext cx="6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400" b="0">
                  <a:latin typeface="Times New Roman" panose="02020603050405020304" pitchFamily="18" charset="0"/>
                </a:rPr>
                <a:t>data2</a:t>
              </a:r>
            </a:p>
          </p:txBody>
        </p:sp>
      </p:grpSp>
      <p:sp>
        <p:nvSpPr>
          <p:cNvPr id="120869" name="Rectangle 37"/>
          <p:cNvSpPr>
            <a:spLocks noChangeArrowheads="1"/>
          </p:cNvSpPr>
          <p:nvPr/>
        </p:nvSpPr>
        <p:spPr bwMode="auto">
          <a:xfrm>
            <a:off x="5824538" y="4095750"/>
            <a:ext cx="1066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400" b="0">
                <a:latin typeface="宋体" panose="02010600030101010101" pitchFamily="2" charset="-122"/>
              </a:rPr>
              <a:t>┇</a:t>
            </a:r>
            <a:endParaRPr lang="zh-CN" altLang="en-US" sz="2400" b="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53"/>
                                        </p:tgtEl>
                                        <p:attrNameLst>
                                          <p:attrName>style.visibility</p:attrName>
                                        </p:attrNameLst>
                                      </p:cBhvr>
                                      <p:to>
                                        <p:strVal val="visible"/>
                                      </p:to>
                                    </p:set>
                                    <p:animEffect transition="in" filter="blinds(horizontal)">
                                      <p:cBhvr>
                                        <p:cTn id="7" dur="500"/>
                                        <p:tgtEl>
                                          <p:spTgt spid="120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57"/>
                                        </p:tgtEl>
                                        <p:attrNameLst>
                                          <p:attrName>style.visibility</p:attrName>
                                        </p:attrNameLst>
                                      </p:cBhvr>
                                      <p:to>
                                        <p:strVal val="visible"/>
                                      </p:to>
                                    </p:set>
                                    <p:animEffect transition="in" filter="blinds(horizontal)">
                                      <p:cBhvr>
                                        <p:cTn id="12" dur="500"/>
                                        <p:tgtEl>
                                          <p:spTgt spid="1208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0852"/>
                                        </p:tgtEl>
                                        <p:attrNameLst>
                                          <p:attrName>style.visibility</p:attrName>
                                        </p:attrNameLst>
                                      </p:cBhvr>
                                      <p:to>
                                        <p:strVal val="visible"/>
                                      </p:to>
                                    </p:set>
                                    <p:animEffect transition="in" filter="wipe(left)">
                                      <p:cBhvr>
                                        <p:cTn id="17" dur="500"/>
                                        <p:tgtEl>
                                          <p:spTgt spid="12085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20851"/>
                                        </p:tgtEl>
                                        <p:attrNameLst>
                                          <p:attrName>style.visibility</p:attrName>
                                        </p:attrNameLst>
                                      </p:cBhvr>
                                      <p:to>
                                        <p:strVal val="visible"/>
                                      </p:to>
                                    </p:set>
                                    <p:animEffect transition="in" filter="wipe(left)">
                                      <p:cBhvr>
                                        <p:cTn id="21" dur="500"/>
                                        <p:tgtEl>
                                          <p:spTgt spid="120851"/>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0865"/>
                                        </p:tgtEl>
                                        <p:attrNameLst>
                                          <p:attrName>style.visibility</p:attrName>
                                        </p:attrNameLst>
                                      </p:cBhvr>
                                      <p:to>
                                        <p:strVal val="visible"/>
                                      </p:to>
                                    </p:set>
                                    <p:animEffect transition="in" filter="wipe(left)">
                                      <p:cBhvr>
                                        <p:cTn id="25" dur="500"/>
                                        <p:tgtEl>
                                          <p:spTgt spid="120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可重入代码</a:t>
            </a:r>
          </a:p>
        </p:txBody>
      </p:sp>
      <p:sp>
        <p:nvSpPr>
          <p:cNvPr id="121859" name="Rectangle 3"/>
          <p:cNvSpPr>
            <a:spLocks noGrp="1" noChangeArrowheads="1"/>
          </p:cNvSpPr>
          <p:nvPr>
            <p:ph type="body" idx="1"/>
          </p:nvPr>
        </p:nvSpPr>
        <p:spPr/>
        <p:txBody>
          <a:bodyPr/>
          <a:lstStyle/>
          <a:p>
            <a:r>
              <a:rPr lang="zh-CN" altLang="en-US">
                <a:solidFill>
                  <a:srgbClr val="9900CC"/>
                </a:solidFill>
              </a:rPr>
              <a:t>可重入代码又称为纯代码，是允许多个进程同时访问的代码。可重入代码在执行中不能修改。</a:t>
            </a:r>
            <a:r>
              <a:rPr lang="zh-CN" altLang="en-US"/>
              <a:t> </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4.5.4  </a:t>
            </a:r>
            <a:r>
              <a:rPr lang="zh-CN" altLang="zh-CN" b="1"/>
              <a:t>段页式存储管理方式</a:t>
            </a:r>
            <a:endParaRPr lang="zh-CN" altLang="zh-CN"/>
          </a:p>
        </p:txBody>
      </p:sp>
      <p:sp>
        <p:nvSpPr>
          <p:cNvPr id="122883" name="Rectangle 3"/>
          <p:cNvSpPr>
            <a:spLocks noGrp="1" noChangeArrowheads="1"/>
          </p:cNvSpPr>
          <p:nvPr>
            <p:ph type="body" idx="1"/>
          </p:nvPr>
        </p:nvSpPr>
        <p:spPr/>
        <p:txBody>
          <a:bodyPr/>
          <a:lstStyle/>
          <a:p>
            <a:r>
              <a:rPr lang="zh-CN" altLang="en-US"/>
              <a:t>产生背景：结合段式和页式优点、克服二者缺点。</a:t>
            </a:r>
          </a:p>
          <a:p>
            <a:r>
              <a:rPr lang="zh-CN" altLang="en-US"/>
              <a:t>分页系统能有效地提高内存利用率，而分段系统能很好地反映用户要求。如果将这两种存储管理方式结合起来，就形成了段页式存储管理系统。 </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段页式存储管理的基本思想</a:t>
            </a:r>
          </a:p>
        </p:txBody>
      </p:sp>
      <p:sp>
        <p:nvSpPr>
          <p:cNvPr id="123907" name="Rectangle 3"/>
          <p:cNvSpPr>
            <a:spLocks noGrp="1" noChangeArrowheads="1"/>
          </p:cNvSpPr>
          <p:nvPr>
            <p:ph type="body" idx="1"/>
          </p:nvPr>
        </p:nvSpPr>
        <p:spPr/>
        <p:txBody>
          <a:bodyPr/>
          <a:lstStyle/>
          <a:p>
            <a:pPr algn="just"/>
            <a:r>
              <a:rPr lang="zh-CN" altLang="en-US"/>
              <a:t>在段页式存储管理系统中，作业的地址空间首先被分成若干个逻辑分段，然后再将每一段分成若干个大小固定的页面。</a:t>
            </a:r>
          </a:p>
          <a:p>
            <a:pPr algn="just"/>
            <a:endParaRPr lang="zh-CN" altLang="en-US"/>
          </a:p>
          <a:p>
            <a:pPr algn="just"/>
            <a:r>
              <a:rPr lang="zh-CN" altLang="en-US"/>
              <a:t>将主存空间分成若干个和页面大小相同的物理块，对主存的分配以物理块为单位。</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900" b="1">
                <a:solidFill>
                  <a:schemeClr val="tx1"/>
                </a:solidFill>
              </a:rPr>
              <a:t>3. </a:t>
            </a:r>
            <a:r>
              <a:rPr lang="zh-CN" altLang="zh-CN" sz="2900" b="1">
                <a:solidFill>
                  <a:schemeClr val="tx1"/>
                </a:solidFill>
              </a:rPr>
              <a:t>动态运行时装入方式</a:t>
            </a:r>
            <a:r>
              <a:rPr lang="en-US" altLang="zh-CN" sz="2900" b="1">
                <a:solidFill>
                  <a:schemeClr val="tx1"/>
                </a:solidFill>
              </a:rPr>
              <a:t>(Dynamic Run-time Loading)</a:t>
            </a:r>
            <a:endParaRPr lang="zh-CN" altLang="zh-CN" sz="2900" b="1">
              <a:solidFill>
                <a:schemeClr val="tx1"/>
              </a:solidFill>
            </a:endParaRPr>
          </a:p>
        </p:txBody>
      </p:sp>
      <p:sp>
        <p:nvSpPr>
          <p:cNvPr id="16387" name="Rectangle 3"/>
          <p:cNvSpPr>
            <a:spLocks noGrp="1" noChangeArrowheads="1"/>
          </p:cNvSpPr>
          <p:nvPr>
            <p:ph type="body" idx="1"/>
          </p:nvPr>
        </p:nvSpPr>
        <p:spPr/>
        <p:txBody>
          <a:bodyPr/>
          <a:lstStyle/>
          <a:p>
            <a:r>
              <a:rPr lang="zh-CN" altLang="en-US"/>
              <a:t> 动态运行时的装入程序，在把装入模块装入内存后，并不立即把装入模块中的相对地址转换为绝对地址，而是把这种地址转换推迟到程序真正要执行时才进行。因此， 装入内存后的所有地址都仍是相对地址。 </a:t>
            </a:r>
          </a:p>
          <a:p>
            <a:r>
              <a:rPr lang="zh-CN" altLang="en-US"/>
              <a:t>特点：需要硬件支持。程序可以在内存中移动，可以实现虚拟存储。</a:t>
            </a:r>
          </a:p>
          <a:p>
            <a:endParaRPr lang="zh-CN" alt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5715000" y="2514600"/>
            <a:ext cx="830263"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solidFill>
                  <a:schemeClr val="bg1"/>
                </a:solidFill>
                <a:latin typeface="Times New Roman" panose="02020603050405020304" pitchFamily="18" charset="0"/>
              </a:rPr>
              <a:t>2</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4</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6</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8</a:t>
            </a:r>
            <a:r>
              <a:rPr lang="en-US" altLang="zh-CN" sz="2400" b="0">
                <a:solidFill>
                  <a:schemeClr val="bg1"/>
                </a:solidFill>
                <a:latin typeface="Times New Roman" panose="02020603050405020304" pitchFamily="18" charset="0"/>
              </a:rPr>
              <a:t>K</a:t>
            </a:r>
          </a:p>
          <a:p>
            <a:pPr algn="just" eaLnBrk="0" hangingPunct="0"/>
            <a:r>
              <a:rPr lang="en-US" altLang="zh-CN" sz="2400" b="0">
                <a:latin typeface="Times New Roman" panose="02020603050405020304" pitchFamily="18" charset="0"/>
              </a:rPr>
              <a:t>9K-1</a:t>
            </a:r>
          </a:p>
          <a:p>
            <a:pPr algn="just" eaLnBrk="0" hangingPunct="0"/>
            <a:r>
              <a:rPr lang="en-US" altLang="zh-CN" sz="2400" b="0">
                <a:solidFill>
                  <a:schemeClr val="bg1"/>
                </a:solidFill>
                <a:latin typeface="Times New Roman" panose="02020603050405020304" pitchFamily="18" charset="0"/>
              </a:rPr>
              <a:t>10K-1</a:t>
            </a:r>
          </a:p>
        </p:txBody>
      </p:sp>
      <p:sp>
        <p:nvSpPr>
          <p:cNvPr id="124931" name="Rectangle 3"/>
          <p:cNvSpPr>
            <a:spLocks noChangeArrowheads="1"/>
          </p:cNvSpPr>
          <p:nvPr/>
        </p:nvSpPr>
        <p:spPr bwMode="auto">
          <a:xfrm>
            <a:off x="3276600" y="2514600"/>
            <a:ext cx="7620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solidFill>
                  <a:schemeClr val="bg1"/>
                </a:solidFill>
                <a:latin typeface="Times New Roman" panose="02020603050405020304" pitchFamily="18" charset="0"/>
              </a:rPr>
              <a:t>2</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4</a:t>
            </a:r>
            <a:r>
              <a:rPr lang="en-US" altLang="zh-CN" sz="2400" b="0">
                <a:solidFill>
                  <a:schemeClr val="bg1"/>
                </a:solidFill>
                <a:latin typeface="Times New Roman" panose="02020603050405020304" pitchFamily="18" charset="0"/>
              </a:rPr>
              <a:t>K</a:t>
            </a:r>
          </a:p>
          <a:p>
            <a:pPr algn="just" eaLnBrk="0" hangingPunct="0"/>
            <a:r>
              <a:rPr lang="zh-CN" altLang="zh-CN" sz="2400" b="0">
                <a:latin typeface="Times New Roman" panose="02020603050405020304" pitchFamily="18" charset="0"/>
              </a:rPr>
              <a:t> 5</a:t>
            </a:r>
            <a:r>
              <a:rPr lang="en-US" altLang="zh-CN" sz="2400" b="0">
                <a:latin typeface="Times New Roman" panose="02020603050405020304" pitchFamily="18" charset="0"/>
              </a:rPr>
              <a:t>K-1</a:t>
            </a:r>
          </a:p>
          <a:p>
            <a:pPr algn="just" eaLnBrk="0" hangingPunct="0"/>
            <a:r>
              <a:rPr lang="en-US" altLang="zh-CN" sz="2400" b="0">
                <a:solidFill>
                  <a:schemeClr val="bg1"/>
                </a:solidFill>
                <a:latin typeface="Times New Roman" panose="02020603050405020304" pitchFamily="18" charset="0"/>
              </a:rPr>
              <a:t>6K-1</a:t>
            </a:r>
          </a:p>
        </p:txBody>
      </p:sp>
      <p:sp>
        <p:nvSpPr>
          <p:cNvPr id="124932" name="Rectangle 4"/>
          <p:cNvSpPr>
            <a:spLocks noChangeArrowheads="1"/>
          </p:cNvSpPr>
          <p:nvPr/>
        </p:nvSpPr>
        <p:spPr bwMode="auto">
          <a:xfrm>
            <a:off x="3276600" y="2514600"/>
            <a:ext cx="685800" cy="2590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2</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4</a:t>
            </a:r>
            <a:r>
              <a:rPr lang="en-US" altLang="zh-CN" sz="2400" b="0">
                <a:latin typeface="Times New Roman" panose="02020603050405020304" pitchFamily="18" charset="0"/>
              </a:rPr>
              <a:t>K</a:t>
            </a:r>
          </a:p>
          <a:p>
            <a:pPr algn="just" eaLnBrk="0" hangingPunct="0"/>
            <a:r>
              <a:rPr lang="zh-CN" altLang="zh-CN" sz="2400" b="0">
                <a:latin typeface="Times New Roman" panose="02020603050405020304" pitchFamily="18" charset="0"/>
              </a:rPr>
              <a:t>   5</a:t>
            </a:r>
            <a:r>
              <a:rPr lang="en-US" altLang="zh-CN" sz="2400" b="0">
                <a:latin typeface="Times New Roman" panose="02020603050405020304" pitchFamily="18" charset="0"/>
              </a:rPr>
              <a:t>K</a:t>
            </a:r>
          </a:p>
          <a:p>
            <a:pPr algn="just" eaLnBrk="0" hangingPunct="0"/>
            <a:r>
              <a:rPr lang="en-US" altLang="zh-CN" sz="2400" b="0">
                <a:latin typeface="Times New Roman" panose="02020603050405020304" pitchFamily="18" charset="0"/>
              </a:rPr>
              <a:t>6K-1</a:t>
            </a:r>
          </a:p>
        </p:txBody>
      </p:sp>
      <p:sp>
        <p:nvSpPr>
          <p:cNvPr id="124933" name="Rectangle 5"/>
          <p:cNvSpPr>
            <a:spLocks noChangeArrowheads="1"/>
          </p:cNvSpPr>
          <p:nvPr/>
        </p:nvSpPr>
        <p:spPr bwMode="auto">
          <a:xfrm>
            <a:off x="457200" y="2438400"/>
            <a:ext cx="685800" cy="323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solidFill>
                  <a:schemeClr val="bg1"/>
                </a:solidFill>
                <a:latin typeface="Times New Roman" panose="02020603050405020304" pitchFamily="18" charset="0"/>
              </a:rPr>
              <a:t>2</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4</a:t>
            </a:r>
            <a:r>
              <a:rPr lang="en-US" altLang="zh-CN" sz="2400" b="0">
                <a:solidFill>
                  <a:schemeClr val="bg1"/>
                </a:solidFill>
                <a:latin typeface="Times New Roman" panose="02020603050405020304" pitchFamily="18" charset="0"/>
              </a:rPr>
              <a:t>K</a:t>
            </a:r>
          </a:p>
          <a:p>
            <a:pPr algn="just" eaLnBrk="0" hangingPunct="0"/>
            <a:endParaRPr lang="zh-CN" altLang="zh-CN" sz="2400" b="0">
              <a:solidFill>
                <a:schemeClr val="bg1"/>
              </a:solidFill>
              <a:latin typeface="Times New Roman" panose="02020603050405020304" pitchFamily="18" charset="0"/>
            </a:endParaRPr>
          </a:p>
          <a:p>
            <a:pPr algn="just" eaLnBrk="0" hangingPunct="0"/>
            <a:r>
              <a:rPr lang="zh-CN" altLang="zh-CN" sz="2400" b="0">
                <a:solidFill>
                  <a:schemeClr val="bg1"/>
                </a:solidFill>
                <a:latin typeface="Times New Roman" panose="02020603050405020304" pitchFamily="18" charset="0"/>
              </a:rPr>
              <a:t>   6</a:t>
            </a:r>
            <a:r>
              <a:rPr lang="en-US" altLang="zh-CN" sz="2400" b="0">
                <a:solidFill>
                  <a:schemeClr val="bg1"/>
                </a:solidFill>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8</a:t>
            </a:r>
            <a:r>
              <a:rPr lang="en-US" altLang="zh-CN" sz="2400" b="0">
                <a:latin typeface="Times New Roman" panose="02020603050405020304" pitchFamily="18" charset="0"/>
              </a:rPr>
              <a:t>K-1</a:t>
            </a:r>
          </a:p>
        </p:txBody>
      </p:sp>
      <p:sp>
        <p:nvSpPr>
          <p:cNvPr id="124934" name="Rectangle 6"/>
          <p:cNvSpPr>
            <a:spLocks noChangeArrowheads="1"/>
          </p:cNvSpPr>
          <p:nvPr/>
        </p:nvSpPr>
        <p:spPr bwMode="auto">
          <a:xfrm>
            <a:off x="5715000" y="2514600"/>
            <a:ext cx="830263" cy="3962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2</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4</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6</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8</a:t>
            </a:r>
            <a:r>
              <a:rPr lang="en-US" altLang="zh-CN" sz="2400" b="0">
                <a:latin typeface="Times New Roman" panose="02020603050405020304" pitchFamily="18" charset="0"/>
              </a:rPr>
              <a:t>K</a:t>
            </a:r>
          </a:p>
          <a:p>
            <a:pPr algn="just" eaLnBrk="0" hangingPunct="0"/>
            <a:r>
              <a:rPr lang="en-US" altLang="zh-CN" sz="2400" b="0">
                <a:latin typeface="Times New Roman" panose="02020603050405020304" pitchFamily="18" charset="0"/>
              </a:rPr>
              <a:t>   9K</a:t>
            </a:r>
          </a:p>
          <a:p>
            <a:pPr algn="just" eaLnBrk="0" hangingPunct="0"/>
            <a:r>
              <a:rPr lang="en-US" altLang="zh-CN" sz="2400" b="0">
                <a:latin typeface="Times New Roman" panose="02020603050405020304" pitchFamily="18" charset="0"/>
              </a:rPr>
              <a:t>10K-1</a:t>
            </a:r>
          </a:p>
        </p:txBody>
      </p:sp>
      <p:sp>
        <p:nvSpPr>
          <p:cNvPr id="124935" name="Rectangle 7"/>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作业的分段及分页示意图</a:t>
            </a:r>
          </a:p>
        </p:txBody>
      </p:sp>
      <p:sp>
        <p:nvSpPr>
          <p:cNvPr id="124936" name="Rectangle 8"/>
          <p:cNvSpPr>
            <a:spLocks noGrp="1" noChangeArrowheads="1"/>
          </p:cNvSpPr>
          <p:nvPr>
            <p:ph type="body" idx="1"/>
          </p:nvPr>
        </p:nvSpPr>
        <p:spPr>
          <a:xfrm>
            <a:off x="685800" y="1447800"/>
            <a:ext cx="7772400" cy="649288"/>
          </a:xfrm>
        </p:spPr>
        <p:txBody>
          <a:bodyPr/>
          <a:lstStyle/>
          <a:p>
            <a:r>
              <a:rPr lang="zh-CN" altLang="zh-CN"/>
              <a:t>设作业分为三段，页面大小为2</a:t>
            </a:r>
            <a:r>
              <a:rPr lang="en-US" altLang="zh-CN"/>
              <a:t>K</a:t>
            </a:r>
          </a:p>
        </p:txBody>
      </p:sp>
      <p:sp>
        <p:nvSpPr>
          <p:cNvPr id="124937" name="Rectangle 9"/>
          <p:cNvSpPr>
            <a:spLocks noChangeArrowheads="1"/>
          </p:cNvSpPr>
          <p:nvPr/>
        </p:nvSpPr>
        <p:spPr bwMode="auto">
          <a:xfrm>
            <a:off x="1200150" y="2619375"/>
            <a:ext cx="1474788" cy="3019425"/>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38" name="Rectangle 10"/>
          <p:cNvSpPr>
            <a:spLocks noChangeArrowheads="1"/>
          </p:cNvSpPr>
          <p:nvPr/>
        </p:nvSpPr>
        <p:spPr bwMode="auto">
          <a:xfrm>
            <a:off x="457200" y="2438400"/>
            <a:ext cx="685800" cy="323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2</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4</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6</a:t>
            </a:r>
            <a:r>
              <a:rPr lang="en-US" altLang="zh-CN" sz="2400" b="0">
                <a:latin typeface="Times New Roman" panose="02020603050405020304" pitchFamily="18" charset="0"/>
              </a:rPr>
              <a:t>K</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8</a:t>
            </a:r>
            <a:r>
              <a:rPr lang="en-US" altLang="zh-CN" sz="2400" b="0">
                <a:latin typeface="Times New Roman" panose="02020603050405020304" pitchFamily="18" charset="0"/>
              </a:rPr>
              <a:t>K-1</a:t>
            </a:r>
          </a:p>
        </p:txBody>
      </p:sp>
      <p:sp>
        <p:nvSpPr>
          <p:cNvPr id="124939" name="Rectangle 11"/>
          <p:cNvSpPr>
            <a:spLocks noChangeArrowheads="1"/>
          </p:cNvSpPr>
          <p:nvPr/>
        </p:nvSpPr>
        <p:spPr bwMode="auto">
          <a:xfrm>
            <a:off x="1066800" y="2133600"/>
            <a:ext cx="1976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400" b="0">
                <a:latin typeface="Times New Roman" panose="02020603050405020304" pitchFamily="18" charset="0"/>
              </a:rPr>
              <a:t>第1段</a:t>
            </a:r>
            <a:r>
              <a:rPr lang="zh-CN" altLang="en-US" sz="2400" b="0">
                <a:latin typeface="Times New Roman" panose="02020603050405020304" pitchFamily="18" charset="0"/>
              </a:rPr>
              <a:t>（</a:t>
            </a:r>
            <a:r>
              <a:rPr lang="en-US" altLang="zh-CN" sz="2400" b="0">
                <a:latin typeface="Times New Roman" panose="02020603050405020304" pitchFamily="18" charset="0"/>
              </a:rPr>
              <a:t>8K</a:t>
            </a:r>
            <a:r>
              <a:rPr lang="zh-CN" altLang="zh-CN" sz="2400" b="0">
                <a:latin typeface="Times New Roman" panose="02020603050405020304" pitchFamily="18" charset="0"/>
              </a:rPr>
              <a:t>）</a:t>
            </a:r>
          </a:p>
        </p:txBody>
      </p:sp>
      <p:sp>
        <p:nvSpPr>
          <p:cNvPr id="124940" name="Line 12"/>
          <p:cNvSpPr>
            <a:spLocks noChangeShapeType="1"/>
          </p:cNvSpPr>
          <p:nvPr/>
        </p:nvSpPr>
        <p:spPr bwMode="auto">
          <a:xfrm>
            <a:off x="1184275" y="3352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1" name="Line 13"/>
          <p:cNvSpPr>
            <a:spLocks noChangeShapeType="1"/>
          </p:cNvSpPr>
          <p:nvPr/>
        </p:nvSpPr>
        <p:spPr bwMode="auto">
          <a:xfrm>
            <a:off x="1184275" y="4114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2" name="Line 14"/>
          <p:cNvSpPr>
            <a:spLocks noChangeShapeType="1"/>
          </p:cNvSpPr>
          <p:nvPr/>
        </p:nvSpPr>
        <p:spPr bwMode="auto">
          <a:xfrm>
            <a:off x="1184275" y="4876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3" name="Rectangle 15"/>
          <p:cNvSpPr>
            <a:spLocks noChangeArrowheads="1"/>
          </p:cNvSpPr>
          <p:nvPr/>
        </p:nvSpPr>
        <p:spPr bwMode="auto">
          <a:xfrm>
            <a:off x="3890963" y="2133600"/>
            <a:ext cx="1976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400" b="0">
                <a:latin typeface="Times New Roman" panose="02020603050405020304" pitchFamily="18" charset="0"/>
              </a:rPr>
              <a:t>第2段</a:t>
            </a:r>
            <a:r>
              <a:rPr lang="zh-CN" altLang="en-US" sz="2400" b="0">
                <a:latin typeface="Times New Roman" panose="02020603050405020304" pitchFamily="18" charset="0"/>
              </a:rPr>
              <a:t>（</a:t>
            </a:r>
            <a:r>
              <a:rPr lang="en-US" altLang="zh-CN" sz="2400" b="0">
                <a:latin typeface="Times New Roman" panose="02020603050405020304" pitchFamily="18" charset="0"/>
              </a:rPr>
              <a:t>5K</a:t>
            </a:r>
            <a:r>
              <a:rPr lang="zh-CN" altLang="zh-CN" sz="2400" b="0">
                <a:latin typeface="Times New Roman" panose="02020603050405020304" pitchFamily="18" charset="0"/>
              </a:rPr>
              <a:t>）</a:t>
            </a:r>
          </a:p>
        </p:txBody>
      </p:sp>
      <p:sp>
        <p:nvSpPr>
          <p:cNvPr id="124944" name="Rectangle 16"/>
          <p:cNvSpPr>
            <a:spLocks noChangeArrowheads="1"/>
          </p:cNvSpPr>
          <p:nvPr/>
        </p:nvSpPr>
        <p:spPr bwMode="auto">
          <a:xfrm>
            <a:off x="6481763" y="2133600"/>
            <a:ext cx="1976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400" b="0">
                <a:latin typeface="Times New Roman" panose="02020603050405020304" pitchFamily="18" charset="0"/>
              </a:rPr>
              <a:t>第3段</a:t>
            </a:r>
            <a:r>
              <a:rPr lang="zh-CN" altLang="en-US" sz="2400" b="0">
                <a:latin typeface="Times New Roman" panose="02020603050405020304" pitchFamily="18" charset="0"/>
              </a:rPr>
              <a:t>（</a:t>
            </a:r>
            <a:r>
              <a:rPr lang="en-US" altLang="zh-CN" sz="2400" b="0">
                <a:latin typeface="Times New Roman" panose="02020603050405020304" pitchFamily="18" charset="0"/>
              </a:rPr>
              <a:t>9K</a:t>
            </a:r>
            <a:r>
              <a:rPr lang="zh-CN" altLang="zh-CN" sz="2400" b="0">
                <a:latin typeface="Times New Roman" panose="02020603050405020304" pitchFamily="18" charset="0"/>
              </a:rPr>
              <a:t>）</a:t>
            </a:r>
          </a:p>
        </p:txBody>
      </p:sp>
      <p:sp>
        <p:nvSpPr>
          <p:cNvPr id="124945" name="Rectangle 17"/>
          <p:cNvSpPr>
            <a:spLocks noChangeArrowheads="1"/>
          </p:cNvSpPr>
          <p:nvPr/>
        </p:nvSpPr>
        <p:spPr bwMode="auto">
          <a:xfrm>
            <a:off x="4087813" y="2619375"/>
            <a:ext cx="1474787" cy="1952625"/>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6" name="Line 18"/>
          <p:cNvSpPr>
            <a:spLocks noChangeShapeType="1"/>
          </p:cNvSpPr>
          <p:nvPr/>
        </p:nvSpPr>
        <p:spPr bwMode="auto">
          <a:xfrm>
            <a:off x="4086225" y="3352800"/>
            <a:ext cx="14747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7" name="Line 19"/>
          <p:cNvSpPr>
            <a:spLocks noChangeShapeType="1"/>
          </p:cNvSpPr>
          <p:nvPr/>
        </p:nvSpPr>
        <p:spPr bwMode="auto">
          <a:xfrm>
            <a:off x="4086225" y="4114800"/>
            <a:ext cx="14747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8" name="Rectangle 20" descr="宽上对角线"/>
          <p:cNvSpPr>
            <a:spLocks noChangeArrowheads="1"/>
          </p:cNvSpPr>
          <p:nvPr/>
        </p:nvSpPr>
        <p:spPr bwMode="auto">
          <a:xfrm>
            <a:off x="4087813" y="4572000"/>
            <a:ext cx="1474787" cy="420688"/>
          </a:xfrm>
          <a:prstGeom prst="rect">
            <a:avLst/>
          </a:prstGeom>
          <a:pattFill prst="wdUpDiag">
            <a:fgClr>
              <a:srgbClr val="DDDDDD"/>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9" name="Rectangle 21"/>
          <p:cNvSpPr>
            <a:spLocks noChangeArrowheads="1"/>
          </p:cNvSpPr>
          <p:nvPr/>
        </p:nvSpPr>
        <p:spPr bwMode="auto">
          <a:xfrm>
            <a:off x="6602413" y="2619375"/>
            <a:ext cx="1474787" cy="3400425"/>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50" name="Line 22"/>
          <p:cNvSpPr>
            <a:spLocks noChangeShapeType="1"/>
          </p:cNvSpPr>
          <p:nvPr/>
        </p:nvSpPr>
        <p:spPr bwMode="auto">
          <a:xfrm>
            <a:off x="6586538" y="3352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1" name="Line 23"/>
          <p:cNvSpPr>
            <a:spLocks noChangeShapeType="1"/>
          </p:cNvSpPr>
          <p:nvPr/>
        </p:nvSpPr>
        <p:spPr bwMode="auto">
          <a:xfrm>
            <a:off x="6586538" y="4114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2" name="Line 24"/>
          <p:cNvSpPr>
            <a:spLocks noChangeShapeType="1"/>
          </p:cNvSpPr>
          <p:nvPr/>
        </p:nvSpPr>
        <p:spPr bwMode="auto">
          <a:xfrm>
            <a:off x="6586538" y="4876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3" name="Line 25"/>
          <p:cNvSpPr>
            <a:spLocks noChangeShapeType="1"/>
          </p:cNvSpPr>
          <p:nvPr/>
        </p:nvSpPr>
        <p:spPr bwMode="auto">
          <a:xfrm>
            <a:off x="6594475" y="5638800"/>
            <a:ext cx="14827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54" name="Rectangle 26" descr="宽上对角线"/>
          <p:cNvSpPr>
            <a:spLocks noChangeArrowheads="1"/>
          </p:cNvSpPr>
          <p:nvPr/>
        </p:nvSpPr>
        <p:spPr bwMode="auto">
          <a:xfrm>
            <a:off x="6602413" y="6019800"/>
            <a:ext cx="1474787" cy="420688"/>
          </a:xfrm>
          <a:prstGeom prst="rect">
            <a:avLst/>
          </a:prstGeom>
          <a:pattFill prst="wdUpDiag">
            <a:fgClr>
              <a:srgbClr val="DDDDDD"/>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Effect transition="in" filter="wipe(up)">
                                      <p:cBhvr>
                                        <p:cTn id="7" dur="500"/>
                                        <p:tgtEl>
                                          <p:spTgt spid="12493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24940"/>
                                        </p:tgtEl>
                                        <p:attrNameLst>
                                          <p:attrName>style.visibility</p:attrName>
                                        </p:attrNameLst>
                                      </p:cBhvr>
                                      <p:to>
                                        <p:strVal val="visible"/>
                                      </p:to>
                                    </p:set>
                                    <p:animEffect transition="in" filter="blinds(horizontal)">
                                      <p:cBhvr>
                                        <p:cTn id="11" dur="500"/>
                                        <p:tgtEl>
                                          <p:spTgt spid="124940"/>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941"/>
                                        </p:tgtEl>
                                        <p:attrNameLst>
                                          <p:attrName>style.visibility</p:attrName>
                                        </p:attrNameLst>
                                      </p:cBhvr>
                                      <p:to>
                                        <p:strVal val="visible"/>
                                      </p:to>
                                    </p:set>
                                    <p:animEffect transition="in" filter="blinds(horizontal)">
                                      <p:cBhvr>
                                        <p:cTn id="15" dur="500"/>
                                        <p:tgtEl>
                                          <p:spTgt spid="124941"/>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942"/>
                                        </p:tgtEl>
                                        <p:attrNameLst>
                                          <p:attrName>style.visibility</p:attrName>
                                        </p:attrNameLst>
                                      </p:cBhvr>
                                      <p:to>
                                        <p:strVal val="visible"/>
                                      </p:to>
                                    </p:set>
                                    <p:animEffect transition="in" filter="blinds(horizontal)">
                                      <p:cBhvr>
                                        <p:cTn id="19" dur="500"/>
                                        <p:tgtEl>
                                          <p:spTgt spid="1249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wipe(up)">
                                      <p:cBhvr>
                                        <p:cTn id="24" dur="500"/>
                                        <p:tgtEl>
                                          <p:spTgt spid="124932"/>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124946"/>
                                        </p:tgtEl>
                                        <p:attrNameLst>
                                          <p:attrName>style.visibility</p:attrName>
                                        </p:attrNameLst>
                                      </p:cBhvr>
                                      <p:to>
                                        <p:strVal val="visible"/>
                                      </p:to>
                                    </p:set>
                                    <p:animEffect transition="in" filter="blinds(horizontal)">
                                      <p:cBhvr>
                                        <p:cTn id="28" dur="500"/>
                                        <p:tgtEl>
                                          <p:spTgt spid="124946"/>
                                        </p:tgtEl>
                                      </p:cBhvr>
                                    </p:animEffect>
                                  </p:childTnLst>
                                </p:cTn>
                              </p:par>
                            </p:childTnLst>
                          </p:cTn>
                        </p:par>
                        <p:par>
                          <p:cTn id="29" fill="hold" nodeType="afterGroup">
                            <p:stCondLst>
                              <p:cond delay="1000"/>
                            </p:stCondLst>
                            <p:childTnLst>
                              <p:par>
                                <p:cTn id="30" presetID="3" presetClass="entr" presetSubtype="10" fill="hold" nodeType="afterEffect">
                                  <p:stCondLst>
                                    <p:cond delay="0"/>
                                  </p:stCondLst>
                                  <p:childTnLst>
                                    <p:set>
                                      <p:cBhvr>
                                        <p:cTn id="31" dur="1" fill="hold">
                                          <p:stCondLst>
                                            <p:cond delay="0"/>
                                          </p:stCondLst>
                                        </p:cTn>
                                        <p:tgtEl>
                                          <p:spTgt spid="124947"/>
                                        </p:tgtEl>
                                        <p:attrNameLst>
                                          <p:attrName>style.visibility</p:attrName>
                                        </p:attrNameLst>
                                      </p:cBhvr>
                                      <p:to>
                                        <p:strVal val="visible"/>
                                      </p:to>
                                    </p:set>
                                    <p:animEffect transition="in" filter="blinds(horizontal)">
                                      <p:cBhvr>
                                        <p:cTn id="32" dur="500"/>
                                        <p:tgtEl>
                                          <p:spTgt spid="124947"/>
                                        </p:tgtEl>
                                      </p:cBhvr>
                                    </p:animEffect>
                                  </p:childTnLst>
                                </p:cTn>
                              </p:par>
                            </p:childTnLst>
                          </p:cTn>
                        </p:par>
                        <p:par>
                          <p:cTn id="33" fill="hold" nodeType="afterGroup">
                            <p:stCondLst>
                              <p:cond delay="1500"/>
                            </p:stCondLst>
                            <p:childTnLst>
                              <p:par>
                                <p:cTn id="34" presetID="3" presetClass="entr" presetSubtype="10" fill="hold" nodeType="afterEffect">
                                  <p:stCondLst>
                                    <p:cond delay="0"/>
                                  </p:stCondLst>
                                  <p:childTnLst>
                                    <p:set>
                                      <p:cBhvr>
                                        <p:cTn id="35" dur="1" fill="hold">
                                          <p:stCondLst>
                                            <p:cond delay="0"/>
                                          </p:stCondLst>
                                        </p:cTn>
                                        <p:tgtEl>
                                          <p:spTgt spid="124948"/>
                                        </p:tgtEl>
                                        <p:attrNameLst>
                                          <p:attrName>style.visibility</p:attrName>
                                        </p:attrNameLst>
                                      </p:cBhvr>
                                      <p:to>
                                        <p:strVal val="visible"/>
                                      </p:to>
                                    </p:set>
                                    <p:animEffect transition="in" filter="blinds(horizontal)">
                                      <p:cBhvr>
                                        <p:cTn id="36" dur="500"/>
                                        <p:tgtEl>
                                          <p:spTgt spid="1249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4934"/>
                                        </p:tgtEl>
                                        <p:attrNameLst>
                                          <p:attrName>style.visibility</p:attrName>
                                        </p:attrNameLst>
                                      </p:cBhvr>
                                      <p:to>
                                        <p:strVal val="visible"/>
                                      </p:to>
                                    </p:set>
                                    <p:animEffect transition="in" filter="wipe(up)">
                                      <p:cBhvr>
                                        <p:cTn id="41" dur="500"/>
                                        <p:tgtEl>
                                          <p:spTgt spid="124934"/>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124950"/>
                                        </p:tgtEl>
                                        <p:attrNameLst>
                                          <p:attrName>style.visibility</p:attrName>
                                        </p:attrNameLst>
                                      </p:cBhvr>
                                      <p:to>
                                        <p:strVal val="visible"/>
                                      </p:to>
                                    </p:set>
                                    <p:animEffect transition="in" filter="blinds(horizontal)">
                                      <p:cBhvr>
                                        <p:cTn id="45" dur="500"/>
                                        <p:tgtEl>
                                          <p:spTgt spid="124950"/>
                                        </p:tgtEl>
                                      </p:cBhvr>
                                    </p:animEffect>
                                  </p:childTnLst>
                                </p:cTn>
                              </p:par>
                            </p:childTnLst>
                          </p:cTn>
                        </p:par>
                        <p:par>
                          <p:cTn id="46" fill="hold" nodeType="afterGroup">
                            <p:stCondLst>
                              <p:cond delay="1000"/>
                            </p:stCondLst>
                            <p:childTnLst>
                              <p:par>
                                <p:cTn id="47" presetID="3" presetClass="entr" presetSubtype="10" fill="hold" nodeType="afterEffect">
                                  <p:stCondLst>
                                    <p:cond delay="0"/>
                                  </p:stCondLst>
                                  <p:childTnLst>
                                    <p:set>
                                      <p:cBhvr>
                                        <p:cTn id="48" dur="1" fill="hold">
                                          <p:stCondLst>
                                            <p:cond delay="0"/>
                                          </p:stCondLst>
                                        </p:cTn>
                                        <p:tgtEl>
                                          <p:spTgt spid="124951"/>
                                        </p:tgtEl>
                                        <p:attrNameLst>
                                          <p:attrName>style.visibility</p:attrName>
                                        </p:attrNameLst>
                                      </p:cBhvr>
                                      <p:to>
                                        <p:strVal val="visible"/>
                                      </p:to>
                                    </p:set>
                                    <p:animEffect transition="in" filter="blinds(horizontal)">
                                      <p:cBhvr>
                                        <p:cTn id="49" dur="500"/>
                                        <p:tgtEl>
                                          <p:spTgt spid="124951"/>
                                        </p:tgtEl>
                                      </p:cBhvr>
                                    </p:animEffect>
                                  </p:childTnLst>
                                </p:cTn>
                              </p:par>
                            </p:childTnLst>
                          </p:cTn>
                        </p:par>
                        <p:par>
                          <p:cTn id="50" fill="hold" nodeType="afterGroup">
                            <p:stCondLst>
                              <p:cond delay="1500"/>
                            </p:stCondLst>
                            <p:childTnLst>
                              <p:par>
                                <p:cTn id="51" presetID="3" presetClass="entr" presetSubtype="10" fill="hold" nodeType="afterEffect">
                                  <p:stCondLst>
                                    <p:cond delay="0"/>
                                  </p:stCondLst>
                                  <p:childTnLst>
                                    <p:set>
                                      <p:cBhvr>
                                        <p:cTn id="52" dur="1" fill="hold">
                                          <p:stCondLst>
                                            <p:cond delay="0"/>
                                          </p:stCondLst>
                                        </p:cTn>
                                        <p:tgtEl>
                                          <p:spTgt spid="124952"/>
                                        </p:tgtEl>
                                        <p:attrNameLst>
                                          <p:attrName>style.visibility</p:attrName>
                                        </p:attrNameLst>
                                      </p:cBhvr>
                                      <p:to>
                                        <p:strVal val="visible"/>
                                      </p:to>
                                    </p:set>
                                    <p:animEffect transition="in" filter="blinds(horizontal)">
                                      <p:cBhvr>
                                        <p:cTn id="53" dur="500"/>
                                        <p:tgtEl>
                                          <p:spTgt spid="124952"/>
                                        </p:tgtEl>
                                      </p:cBhvr>
                                    </p:animEffect>
                                  </p:childTnLst>
                                </p:cTn>
                              </p:par>
                            </p:childTnLst>
                          </p:cTn>
                        </p:par>
                        <p:par>
                          <p:cTn id="54" fill="hold" nodeType="afterGroup">
                            <p:stCondLst>
                              <p:cond delay="2000"/>
                            </p:stCondLst>
                            <p:childTnLst>
                              <p:par>
                                <p:cTn id="55" presetID="3" presetClass="entr" presetSubtype="10" fill="hold" nodeType="afterEffect">
                                  <p:stCondLst>
                                    <p:cond delay="0"/>
                                  </p:stCondLst>
                                  <p:childTnLst>
                                    <p:set>
                                      <p:cBhvr>
                                        <p:cTn id="56" dur="1" fill="hold">
                                          <p:stCondLst>
                                            <p:cond delay="0"/>
                                          </p:stCondLst>
                                        </p:cTn>
                                        <p:tgtEl>
                                          <p:spTgt spid="124953"/>
                                        </p:tgtEl>
                                        <p:attrNameLst>
                                          <p:attrName>style.visibility</p:attrName>
                                        </p:attrNameLst>
                                      </p:cBhvr>
                                      <p:to>
                                        <p:strVal val="visible"/>
                                      </p:to>
                                    </p:set>
                                    <p:animEffect transition="in" filter="blinds(horizontal)">
                                      <p:cBhvr>
                                        <p:cTn id="57" dur="500"/>
                                        <p:tgtEl>
                                          <p:spTgt spid="124953"/>
                                        </p:tgtEl>
                                      </p:cBhvr>
                                    </p:animEffect>
                                  </p:childTnLst>
                                </p:cTn>
                              </p:par>
                            </p:childTnLst>
                          </p:cTn>
                        </p:par>
                        <p:par>
                          <p:cTn id="58" fill="hold" nodeType="afterGroup">
                            <p:stCondLst>
                              <p:cond delay="2500"/>
                            </p:stCondLst>
                            <p:childTnLst>
                              <p:par>
                                <p:cTn id="59" presetID="3" presetClass="entr" presetSubtype="10" fill="hold" nodeType="afterEffect">
                                  <p:stCondLst>
                                    <p:cond delay="0"/>
                                  </p:stCondLst>
                                  <p:childTnLst>
                                    <p:set>
                                      <p:cBhvr>
                                        <p:cTn id="60" dur="1" fill="hold">
                                          <p:stCondLst>
                                            <p:cond delay="0"/>
                                          </p:stCondLst>
                                        </p:cTn>
                                        <p:tgtEl>
                                          <p:spTgt spid="124954"/>
                                        </p:tgtEl>
                                        <p:attrNameLst>
                                          <p:attrName>style.visibility</p:attrName>
                                        </p:attrNameLst>
                                      </p:cBhvr>
                                      <p:to>
                                        <p:strVal val="visible"/>
                                      </p:to>
                                    </p:set>
                                    <p:animEffect transition="in" filter="blinds(horizontal)">
                                      <p:cBhvr>
                                        <p:cTn id="61" dur="500"/>
                                        <p:tgtEl>
                                          <p:spTgt spid="12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P spid="124934" grpId="0" animBg="1" autoUpdateAnimBg="0"/>
      <p:bldP spid="124938"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作业的逻辑地址结构</a:t>
            </a:r>
          </a:p>
        </p:txBody>
      </p:sp>
      <p:sp>
        <p:nvSpPr>
          <p:cNvPr id="125955" name="Rectangle 3"/>
          <p:cNvSpPr>
            <a:spLocks noGrp="1" noChangeArrowheads="1"/>
          </p:cNvSpPr>
          <p:nvPr>
            <p:ph type="body" idx="1"/>
          </p:nvPr>
        </p:nvSpPr>
        <p:spPr>
          <a:xfrm>
            <a:off x="762000" y="1531938"/>
            <a:ext cx="7872413" cy="4478337"/>
          </a:xfrm>
        </p:spPr>
        <p:txBody>
          <a:bodyPr/>
          <a:lstStyle/>
          <a:p>
            <a:pPr algn="just"/>
            <a:r>
              <a:rPr lang="zh-CN" altLang="en-US"/>
              <a:t>作业的逻辑地址结构</a:t>
            </a:r>
            <a:r>
              <a:rPr lang="en-US" altLang="zh-CN"/>
              <a:t>:</a:t>
            </a:r>
          </a:p>
          <a:p>
            <a:pPr algn="just"/>
            <a:endParaRPr lang="en-US" altLang="zh-CN"/>
          </a:p>
          <a:p>
            <a:pPr algn="just"/>
            <a:endParaRPr lang="zh-CN" altLang="en-US"/>
          </a:p>
        </p:txBody>
      </p:sp>
      <p:grpSp>
        <p:nvGrpSpPr>
          <p:cNvPr id="125956" name="Group 4"/>
          <p:cNvGrpSpPr>
            <a:grpSpLocks/>
          </p:cNvGrpSpPr>
          <p:nvPr/>
        </p:nvGrpSpPr>
        <p:grpSpPr bwMode="auto">
          <a:xfrm>
            <a:off x="1187450" y="2349500"/>
            <a:ext cx="6400800" cy="609600"/>
            <a:chOff x="0" y="0"/>
            <a:chExt cx="4812" cy="573"/>
          </a:xfrm>
        </p:grpSpPr>
        <p:sp>
          <p:nvSpPr>
            <p:cNvPr id="125957" name="Rectangle 5"/>
            <p:cNvSpPr>
              <a:spLocks noChangeArrowheads="1"/>
            </p:cNvSpPr>
            <p:nvPr/>
          </p:nvSpPr>
          <p:spPr bwMode="auto">
            <a:xfrm>
              <a:off x="0" y="0"/>
              <a:ext cx="4812" cy="573"/>
            </a:xfrm>
            <a:prstGeom prst="rect">
              <a:avLst/>
            </a:prstGeom>
            <a:solidFill>
              <a:srgbClr val="FFFFFF"/>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0" rIns="18000" bIns="0"/>
            <a:lstStyle/>
            <a:p>
              <a:pPr algn="just" eaLnBrk="0" hangingPunct="0"/>
              <a:r>
                <a:rPr lang="zh-CN" altLang="zh-CN" sz="2400" b="0">
                  <a:latin typeface="Times New Roman" panose="02020603050405020304" pitchFamily="18" charset="0"/>
                </a:rPr>
                <a:t>      段号</a:t>
              </a:r>
              <a:r>
                <a:rPr lang="en-US" altLang="zh-CN" sz="2400" b="0">
                  <a:latin typeface="Times New Roman" panose="02020603050405020304" pitchFamily="18" charset="0"/>
                </a:rPr>
                <a:t>S             </a:t>
              </a:r>
              <a:r>
                <a:rPr lang="zh-CN" altLang="zh-CN" sz="2400" b="0">
                  <a:latin typeface="Times New Roman" panose="02020603050405020304" pitchFamily="18" charset="0"/>
                </a:rPr>
                <a:t>段内页号</a:t>
              </a:r>
              <a:r>
                <a:rPr lang="en-US" altLang="zh-CN" sz="2400" b="0">
                  <a:latin typeface="Times New Roman" panose="02020603050405020304" pitchFamily="18" charset="0"/>
                </a:rPr>
                <a:t>P            </a:t>
              </a:r>
              <a:r>
                <a:rPr lang="zh-CN" altLang="zh-CN" sz="2400" b="0">
                  <a:latin typeface="Times New Roman" panose="02020603050405020304" pitchFamily="18" charset="0"/>
                </a:rPr>
                <a:t>页内地址</a:t>
              </a:r>
              <a:r>
                <a:rPr lang="en-US" altLang="zh-CN" sz="2400" b="0">
                  <a:latin typeface="Times New Roman" panose="02020603050405020304" pitchFamily="18" charset="0"/>
                </a:rPr>
                <a:t>W</a:t>
              </a:r>
            </a:p>
          </p:txBody>
        </p:sp>
        <p:sp>
          <p:nvSpPr>
            <p:cNvPr id="125958" name="Line 6"/>
            <p:cNvSpPr>
              <a:spLocks noChangeShapeType="1"/>
            </p:cNvSpPr>
            <p:nvPr/>
          </p:nvSpPr>
          <p:spPr bwMode="auto">
            <a:xfrm>
              <a:off x="1285" y="0"/>
              <a:ext cx="1" cy="57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0" rIns="18000" bIns="0"/>
            <a:lstStyle/>
            <a:p>
              <a:endParaRPr lang="zh-CN" altLang="en-US"/>
            </a:p>
          </p:txBody>
        </p:sp>
        <p:sp>
          <p:nvSpPr>
            <p:cNvPr id="125959" name="Line 7"/>
            <p:cNvSpPr>
              <a:spLocks noChangeShapeType="1"/>
            </p:cNvSpPr>
            <p:nvPr/>
          </p:nvSpPr>
          <p:spPr bwMode="auto">
            <a:xfrm>
              <a:off x="3039" y="0"/>
              <a:ext cx="1" cy="57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0" rIns="18000" bIns="0"/>
            <a:lstStyle/>
            <a:p>
              <a:endParaRPr lang="zh-CN" altLang="en-US"/>
            </a:p>
          </p:txBody>
        </p:sp>
      </p:gr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a:t>
            </a:r>
          </a:p>
        </p:txBody>
      </p:sp>
      <p:sp>
        <p:nvSpPr>
          <p:cNvPr id="126979" name="Rectangle 3"/>
          <p:cNvSpPr>
            <a:spLocks noGrp="1" noChangeArrowheads="1"/>
          </p:cNvSpPr>
          <p:nvPr>
            <p:ph type="body" idx="1"/>
          </p:nvPr>
        </p:nvSpPr>
        <p:spPr/>
        <p:txBody>
          <a:bodyPr/>
          <a:lstStyle/>
          <a:p>
            <a:r>
              <a:rPr lang="zh-CN" altLang="zh-CN"/>
              <a:t>为了实现地址变换，系统中需要设立</a:t>
            </a:r>
            <a:r>
              <a:rPr lang="zh-CN" altLang="zh-CN">
                <a:solidFill>
                  <a:srgbClr val="9900CC"/>
                </a:solidFill>
              </a:rPr>
              <a:t>段表</a:t>
            </a:r>
            <a:r>
              <a:rPr lang="zh-CN" altLang="zh-CN"/>
              <a:t>及</a:t>
            </a:r>
            <a:r>
              <a:rPr lang="zh-CN" altLang="zh-CN">
                <a:solidFill>
                  <a:srgbClr val="9900CC"/>
                </a:solidFill>
              </a:rPr>
              <a:t>页表</a:t>
            </a:r>
            <a:r>
              <a:rPr lang="zh-CN" altLang="zh-CN"/>
              <a:t>。</a:t>
            </a:r>
          </a:p>
          <a:p>
            <a:pPr lvl="1"/>
            <a:r>
              <a:rPr lang="zh-CN" altLang="zh-CN">
                <a:solidFill>
                  <a:srgbClr val="9900CC"/>
                </a:solidFill>
              </a:rPr>
              <a:t>段表</a:t>
            </a:r>
            <a:r>
              <a:rPr lang="zh-CN" altLang="zh-CN"/>
              <a:t>：记录了每一段的页表始址和页表长度</a:t>
            </a:r>
          </a:p>
          <a:p>
            <a:pPr lvl="1"/>
            <a:r>
              <a:rPr lang="zh-CN" altLang="zh-CN">
                <a:solidFill>
                  <a:srgbClr val="9900CC"/>
                </a:solidFill>
              </a:rPr>
              <a:t>页表</a:t>
            </a:r>
            <a:r>
              <a:rPr lang="zh-CN" altLang="zh-CN"/>
              <a:t>：记录了逻辑页号与内存块号的对应关系（每一段有一个，一个程序可能有多个页表）</a:t>
            </a:r>
          </a:p>
          <a:p>
            <a:r>
              <a:rPr lang="zh-CN" altLang="zh-CN"/>
              <a:t>硬件支持：段表寄存器，其中存放作业的段表起始地址和段表长度。</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段表、页表及段表寄存器</a:t>
            </a:r>
          </a:p>
        </p:txBody>
      </p:sp>
      <p:sp>
        <p:nvSpPr>
          <p:cNvPr id="128003" name="Rectangle 3"/>
          <p:cNvSpPr>
            <a:spLocks noGrp="1" noChangeArrowheads="1"/>
          </p:cNvSpPr>
          <p:nvPr>
            <p:ph type="body" idx="1"/>
          </p:nvPr>
        </p:nvSpPr>
        <p:spPr>
          <a:xfrm>
            <a:off x="468313" y="1484313"/>
            <a:ext cx="8229600" cy="293687"/>
          </a:xfrm>
        </p:spPr>
        <p:txBody>
          <a:bodyPr/>
          <a:lstStyle/>
          <a:p>
            <a:pPr>
              <a:lnSpc>
                <a:spcPct val="90000"/>
              </a:lnSpc>
            </a:pPr>
            <a:endParaRPr lang="zh-CN" altLang="en-US" sz="2800"/>
          </a:p>
        </p:txBody>
      </p:sp>
      <p:sp>
        <p:nvSpPr>
          <p:cNvPr id="128004" name="Rectangle 4"/>
          <p:cNvSpPr>
            <a:spLocks noChangeArrowheads="1"/>
          </p:cNvSpPr>
          <p:nvPr/>
        </p:nvSpPr>
        <p:spPr bwMode="auto">
          <a:xfrm>
            <a:off x="1436688" y="1643063"/>
            <a:ext cx="15351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段表寄存器</a:t>
            </a:r>
          </a:p>
        </p:txBody>
      </p:sp>
      <p:sp>
        <p:nvSpPr>
          <p:cNvPr id="128005" name="Rectangle 5"/>
          <p:cNvSpPr>
            <a:spLocks noChangeArrowheads="1"/>
          </p:cNvSpPr>
          <p:nvPr/>
        </p:nvSpPr>
        <p:spPr bwMode="auto">
          <a:xfrm>
            <a:off x="935038" y="2871788"/>
            <a:ext cx="2898775"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段号   页表大小  页表始址</a:t>
            </a:r>
          </a:p>
        </p:txBody>
      </p:sp>
      <p:sp>
        <p:nvSpPr>
          <p:cNvPr id="128006" name="Rectangle 6"/>
          <p:cNvSpPr>
            <a:spLocks noChangeArrowheads="1"/>
          </p:cNvSpPr>
          <p:nvPr/>
        </p:nvSpPr>
        <p:spPr bwMode="auto">
          <a:xfrm>
            <a:off x="838200" y="2006600"/>
            <a:ext cx="2532063" cy="5984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0"/>
          <a:lstStyle/>
          <a:p>
            <a:pPr algn="just" eaLnBrk="0" hangingPunct="0"/>
            <a:r>
              <a:rPr lang="zh-CN" altLang="zh-CN" sz="2000" b="0">
                <a:latin typeface="Times New Roman" panose="02020603050405020304" pitchFamily="18" charset="0"/>
              </a:rPr>
              <a:t>  段表大小   段表始址</a:t>
            </a:r>
          </a:p>
        </p:txBody>
      </p:sp>
      <p:sp>
        <p:nvSpPr>
          <p:cNvPr id="128007" name="Line 7"/>
          <p:cNvSpPr>
            <a:spLocks noChangeShapeType="1"/>
          </p:cNvSpPr>
          <p:nvPr/>
        </p:nvSpPr>
        <p:spPr bwMode="auto">
          <a:xfrm>
            <a:off x="2057400" y="2024063"/>
            <a:ext cx="0" cy="6000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28008" name="Rectangle 8"/>
          <p:cNvSpPr>
            <a:spLocks noChangeArrowheads="1"/>
          </p:cNvSpPr>
          <p:nvPr/>
        </p:nvSpPr>
        <p:spPr bwMode="auto">
          <a:xfrm>
            <a:off x="6659563" y="2133600"/>
            <a:ext cx="1685925" cy="34559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36000"/>
          <a:lstStyle/>
          <a:p>
            <a:pPr algn="just" eaLnBrk="0" hangingPunct="0"/>
            <a:endParaRPr lang="zh-CN" altLang="zh-CN" sz="2000" b="0">
              <a:latin typeface="Times New Roman" panose="02020603050405020304" pitchFamily="18" charset="0"/>
            </a:endParaRPr>
          </a:p>
        </p:txBody>
      </p:sp>
      <p:sp>
        <p:nvSpPr>
          <p:cNvPr id="128009" name="Rectangle 9"/>
          <p:cNvSpPr>
            <a:spLocks noChangeArrowheads="1"/>
          </p:cNvSpPr>
          <p:nvPr/>
        </p:nvSpPr>
        <p:spPr bwMode="auto">
          <a:xfrm>
            <a:off x="7159625" y="1600200"/>
            <a:ext cx="601663"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主存</a:t>
            </a:r>
          </a:p>
        </p:txBody>
      </p:sp>
      <p:sp>
        <p:nvSpPr>
          <p:cNvPr id="128010" name="Line 10"/>
          <p:cNvSpPr>
            <a:spLocks noChangeShapeType="1"/>
          </p:cNvSpPr>
          <p:nvPr/>
        </p:nvSpPr>
        <p:spPr bwMode="auto">
          <a:xfrm>
            <a:off x="6659563" y="3213100"/>
            <a:ext cx="1685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1" name="Line 11"/>
          <p:cNvSpPr>
            <a:spLocks noChangeShapeType="1"/>
          </p:cNvSpPr>
          <p:nvPr/>
        </p:nvSpPr>
        <p:spPr bwMode="auto">
          <a:xfrm>
            <a:off x="6659563" y="2622550"/>
            <a:ext cx="1709737" cy="142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2" name="Line 12"/>
          <p:cNvSpPr>
            <a:spLocks noChangeShapeType="1"/>
          </p:cNvSpPr>
          <p:nvPr/>
        </p:nvSpPr>
        <p:spPr bwMode="auto">
          <a:xfrm>
            <a:off x="6630988" y="2924175"/>
            <a:ext cx="16859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3" name="Line 13"/>
          <p:cNvSpPr>
            <a:spLocks noChangeShapeType="1"/>
          </p:cNvSpPr>
          <p:nvPr/>
        </p:nvSpPr>
        <p:spPr bwMode="auto">
          <a:xfrm>
            <a:off x="6659563" y="3860800"/>
            <a:ext cx="16859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4" name="Line 14"/>
          <p:cNvSpPr>
            <a:spLocks noChangeShapeType="1"/>
          </p:cNvSpPr>
          <p:nvPr/>
        </p:nvSpPr>
        <p:spPr bwMode="auto">
          <a:xfrm>
            <a:off x="6688138" y="3525838"/>
            <a:ext cx="16859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5" name="Line 15"/>
          <p:cNvSpPr>
            <a:spLocks noChangeShapeType="1"/>
          </p:cNvSpPr>
          <p:nvPr/>
        </p:nvSpPr>
        <p:spPr bwMode="auto">
          <a:xfrm flipV="1">
            <a:off x="3749675" y="2103438"/>
            <a:ext cx="506413" cy="143192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6" name="Line 16"/>
          <p:cNvSpPr>
            <a:spLocks noChangeShapeType="1"/>
          </p:cNvSpPr>
          <p:nvPr/>
        </p:nvSpPr>
        <p:spPr bwMode="auto">
          <a:xfrm>
            <a:off x="5364163" y="2276475"/>
            <a:ext cx="1301750" cy="3825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7" name="Rectangle 17"/>
          <p:cNvSpPr>
            <a:spLocks noChangeArrowheads="1"/>
          </p:cNvSpPr>
          <p:nvPr/>
        </p:nvSpPr>
        <p:spPr bwMode="auto">
          <a:xfrm>
            <a:off x="942975" y="3267075"/>
            <a:ext cx="2849563" cy="17287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18000" bIns="10800"/>
          <a:lstStyle/>
          <a:p>
            <a:pPr algn="just" eaLnBrk="0" hangingPunct="0"/>
            <a:r>
              <a:rPr lang="zh-CN" altLang="zh-CN" sz="2000" b="0">
                <a:latin typeface="Times New Roman" panose="02020603050405020304" pitchFamily="18" charset="0"/>
              </a:rPr>
              <a:t>   0   </a:t>
            </a:r>
          </a:p>
          <a:p>
            <a:pPr algn="just" eaLnBrk="0" hangingPunct="0"/>
            <a:endParaRPr lang="zh-CN" altLang="zh-CN" sz="800" b="0">
              <a:latin typeface="Times New Roman" panose="02020603050405020304" pitchFamily="18" charset="0"/>
            </a:endParaRPr>
          </a:p>
          <a:p>
            <a:pPr algn="just" eaLnBrk="0" hangingPunct="0"/>
            <a:r>
              <a:rPr lang="zh-CN" altLang="zh-CN" sz="2000" b="0">
                <a:latin typeface="Times New Roman" panose="02020603050405020304" pitchFamily="18" charset="0"/>
              </a:rPr>
              <a:t>   1</a:t>
            </a:r>
          </a:p>
          <a:p>
            <a:pPr algn="just" eaLnBrk="0" hangingPunct="0"/>
            <a:endParaRPr lang="zh-CN" altLang="zh-CN" sz="800" b="0">
              <a:latin typeface="Times New Roman" panose="02020603050405020304" pitchFamily="18" charset="0"/>
            </a:endParaRPr>
          </a:p>
          <a:p>
            <a:pPr algn="just" eaLnBrk="0" hangingPunct="0"/>
            <a:r>
              <a:rPr lang="zh-CN" altLang="zh-CN" sz="2000" b="0">
                <a:latin typeface="Times New Roman" panose="02020603050405020304" pitchFamily="18" charset="0"/>
              </a:rPr>
              <a:t>   2</a:t>
            </a:r>
          </a:p>
          <a:p>
            <a:pPr algn="just" eaLnBrk="0" hangingPunct="0"/>
            <a:endParaRPr lang="zh-CN" altLang="zh-CN" sz="800" b="0">
              <a:latin typeface="Times New Roman" panose="02020603050405020304" pitchFamily="18" charset="0"/>
            </a:endParaRPr>
          </a:p>
          <a:p>
            <a:pPr algn="just" eaLnBrk="0" hangingPunct="0"/>
            <a:r>
              <a:rPr lang="zh-CN" altLang="zh-CN" sz="2000" b="0">
                <a:latin typeface="Times New Roman" panose="02020603050405020304" pitchFamily="18" charset="0"/>
              </a:rPr>
              <a:t>  </a:t>
            </a:r>
            <a:r>
              <a:rPr lang="zh-CN" altLang="zh-CN" sz="2000" b="0">
                <a:latin typeface="宋体" panose="02010600030101010101" pitchFamily="2" charset="-122"/>
              </a:rPr>
              <a:t>┇</a:t>
            </a:r>
            <a:endParaRPr lang="zh-CN" altLang="zh-CN" sz="2000" b="0">
              <a:latin typeface="Times New Roman" panose="02020603050405020304" pitchFamily="18" charset="0"/>
            </a:endParaRPr>
          </a:p>
        </p:txBody>
      </p:sp>
      <p:sp>
        <p:nvSpPr>
          <p:cNvPr id="128018" name="Line 18"/>
          <p:cNvSpPr>
            <a:spLocks noChangeShapeType="1"/>
          </p:cNvSpPr>
          <p:nvPr/>
        </p:nvSpPr>
        <p:spPr bwMode="auto">
          <a:xfrm>
            <a:off x="942975" y="3657600"/>
            <a:ext cx="28495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9" name="Line 19"/>
          <p:cNvSpPr>
            <a:spLocks noChangeShapeType="1"/>
          </p:cNvSpPr>
          <p:nvPr/>
        </p:nvSpPr>
        <p:spPr bwMode="auto">
          <a:xfrm>
            <a:off x="942975" y="4079875"/>
            <a:ext cx="2849563"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0" name="Rectangle 20"/>
          <p:cNvSpPr>
            <a:spLocks noChangeArrowheads="1"/>
          </p:cNvSpPr>
          <p:nvPr/>
        </p:nvSpPr>
        <p:spPr bwMode="auto">
          <a:xfrm>
            <a:off x="2036763" y="5072063"/>
            <a:ext cx="70326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a:t>
            </a:r>
          </a:p>
        </p:txBody>
      </p:sp>
      <p:sp>
        <p:nvSpPr>
          <p:cNvPr id="128021" name="Line 21"/>
          <p:cNvSpPr>
            <a:spLocks noChangeShapeType="1"/>
          </p:cNvSpPr>
          <p:nvPr/>
        </p:nvSpPr>
        <p:spPr bwMode="auto">
          <a:xfrm>
            <a:off x="2635250" y="3267075"/>
            <a:ext cx="1588" cy="17287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2" name="Line 22"/>
          <p:cNvSpPr>
            <a:spLocks noChangeShapeType="1"/>
          </p:cNvSpPr>
          <p:nvPr/>
        </p:nvSpPr>
        <p:spPr bwMode="auto">
          <a:xfrm>
            <a:off x="1674813" y="3267075"/>
            <a:ext cx="1587" cy="17287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3" name="Line 23"/>
          <p:cNvSpPr>
            <a:spLocks noChangeShapeType="1"/>
          </p:cNvSpPr>
          <p:nvPr/>
        </p:nvSpPr>
        <p:spPr bwMode="auto">
          <a:xfrm>
            <a:off x="942975" y="4462463"/>
            <a:ext cx="28495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4" name="Rectangle 24"/>
          <p:cNvSpPr>
            <a:spLocks noChangeArrowheads="1"/>
          </p:cNvSpPr>
          <p:nvPr/>
        </p:nvSpPr>
        <p:spPr bwMode="auto">
          <a:xfrm>
            <a:off x="4419600" y="1727200"/>
            <a:ext cx="1190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页号 块号</a:t>
            </a:r>
          </a:p>
        </p:txBody>
      </p:sp>
      <p:sp>
        <p:nvSpPr>
          <p:cNvPr id="128025" name="Rectangle 25"/>
          <p:cNvSpPr>
            <a:spLocks noChangeArrowheads="1"/>
          </p:cNvSpPr>
          <p:nvPr/>
        </p:nvSpPr>
        <p:spPr bwMode="auto">
          <a:xfrm>
            <a:off x="4257675" y="2103438"/>
            <a:ext cx="1241425" cy="14859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000" b="0">
                <a:latin typeface="Times New Roman" panose="02020603050405020304" pitchFamily="18" charset="0"/>
              </a:rPr>
              <a:t>   0    </a:t>
            </a:r>
          </a:p>
          <a:p>
            <a:pPr algn="just" eaLnBrk="0" hangingPunct="0"/>
            <a:r>
              <a:rPr lang="zh-CN" altLang="zh-CN" sz="2000" b="0">
                <a:latin typeface="Times New Roman" panose="02020603050405020304" pitchFamily="18" charset="0"/>
              </a:rPr>
              <a:t>   1</a:t>
            </a:r>
          </a:p>
          <a:p>
            <a:pPr algn="just" eaLnBrk="0" hangingPunct="0"/>
            <a:r>
              <a:rPr lang="zh-CN" altLang="zh-CN" sz="2000" b="0">
                <a:latin typeface="Times New Roman" panose="02020603050405020304" pitchFamily="18" charset="0"/>
              </a:rPr>
              <a:t>   2</a:t>
            </a:r>
          </a:p>
          <a:p>
            <a:pPr algn="just" eaLnBrk="0" hangingPunct="0"/>
            <a:r>
              <a:rPr lang="zh-CN" altLang="zh-CN" sz="2000" b="0">
                <a:latin typeface="Times New Roman" panose="02020603050405020304" pitchFamily="18" charset="0"/>
              </a:rPr>
              <a:t>  </a:t>
            </a:r>
            <a:r>
              <a:rPr lang="zh-CN" altLang="zh-CN" sz="2000" b="0">
                <a:latin typeface="宋体" panose="02010600030101010101" pitchFamily="2" charset="-122"/>
              </a:rPr>
              <a:t>┇</a:t>
            </a:r>
            <a:endParaRPr lang="zh-CN" altLang="zh-CN" sz="2000" b="0">
              <a:latin typeface="Times New Roman" panose="02020603050405020304" pitchFamily="18" charset="0"/>
            </a:endParaRPr>
          </a:p>
        </p:txBody>
      </p:sp>
      <p:sp>
        <p:nvSpPr>
          <p:cNvPr id="128026" name="Line 26"/>
          <p:cNvSpPr>
            <a:spLocks noChangeShapeType="1"/>
          </p:cNvSpPr>
          <p:nvPr/>
        </p:nvSpPr>
        <p:spPr bwMode="auto">
          <a:xfrm>
            <a:off x="4257675" y="2405063"/>
            <a:ext cx="12414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4257675" y="2709863"/>
            <a:ext cx="1241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8" name="Line 28"/>
          <p:cNvSpPr>
            <a:spLocks noChangeShapeType="1"/>
          </p:cNvSpPr>
          <p:nvPr/>
        </p:nvSpPr>
        <p:spPr bwMode="auto">
          <a:xfrm>
            <a:off x="4926013" y="2103438"/>
            <a:ext cx="1587" cy="14859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Line 29"/>
          <p:cNvSpPr>
            <a:spLocks noChangeShapeType="1"/>
          </p:cNvSpPr>
          <p:nvPr/>
        </p:nvSpPr>
        <p:spPr bwMode="auto">
          <a:xfrm>
            <a:off x="4257675" y="3014663"/>
            <a:ext cx="12414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0" name="Rectangle 30"/>
          <p:cNvSpPr>
            <a:spLocks noChangeArrowheads="1"/>
          </p:cNvSpPr>
          <p:nvPr/>
        </p:nvSpPr>
        <p:spPr bwMode="auto">
          <a:xfrm>
            <a:off x="4443413" y="3724275"/>
            <a:ext cx="1119187"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页号 块号</a:t>
            </a:r>
          </a:p>
        </p:txBody>
      </p:sp>
      <p:sp>
        <p:nvSpPr>
          <p:cNvPr id="128031" name="Rectangle 31"/>
          <p:cNvSpPr>
            <a:spLocks noChangeArrowheads="1"/>
          </p:cNvSpPr>
          <p:nvPr/>
        </p:nvSpPr>
        <p:spPr bwMode="auto">
          <a:xfrm>
            <a:off x="4305300" y="4119563"/>
            <a:ext cx="1241425" cy="14859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000" b="0">
                <a:latin typeface="Times New Roman" panose="02020603050405020304" pitchFamily="18" charset="0"/>
              </a:rPr>
              <a:t>   0    </a:t>
            </a:r>
          </a:p>
          <a:p>
            <a:pPr algn="just" eaLnBrk="0" hangingPunct="0"/>
            <a:r>
              <a:rPr lang="zh-CN" altLang="zh-CN" sz="2000" b="0">
                <a:latin typeface="Times New Roman" panose="02020603050405020304" pitchFamily="18" charset="0"/>
              </a:rPr>
              <a:t>   1</a:t>
            </a:r>
          </a:p>
          <a:p>
            <a:pPr algn="just" eaLnBrk="0" hangingPunct="0"/>
            <a:r>
              <a:rPr lang="zh-CN" altLang="zh-CN" sz="2000" b="0">
                <a:latin typeface="Times New Roman" panose="02020603050405020304" pitchFamily="18" charset="0"/>
              </a:rPr>
              <a:t>   2</a:t>
            </a:r>
          </a:p>
          <a:p>
            <a:pPr algn="just" eaLnBrk="0" hangingPunct="0"/>
            <a:r>
              <a:rPr lang="zh-CN" altLang="zh-CN" sz="2000" b="0">
                <a:latin typeface="Times New Roman" panose="02020603050405020304" pitchFamily="18" charset="0"/>
              </a:rPr>
              <a:t>  </a:t>
            </a:r>
            <a:r>
              <a:rPr lang="zh-CN" altLang="zh-CN" sz="2000" b="0">
                <a:latin typeface="宋体" panose="02010600030101010101" pitchFamily="2" charset="-122"/>
              </a:rPr>
              <a:t>┇</a:t>
            </a:r>
            <a:endParaRPr lang="zh-CN" altLang="zh-CN" sz="2000" b="0">
              <a:latin typeface="Times New Roman" panose="02020603050405020304" pitchFamily="18" charset="0"/>
            </a:endParaRPr>
          </a:p>
        </p:txBody>
      </p:sp>
      <p:sp>
        <p:nvSpPr>
          <p:cNvPr id="128032" name="Line 32"/>
          <p:cNvSpPr>
            <a:spLocks noChangeShapeType="1"/>
          </p:cNvSpPr>
          <p:nvPr/>
        </p:nvSpPr>
        <p:spPr bwMode="auto">
          <a:xfrm>
            <a:off x="4305300" y="4460875"/>
            <a:ext cx="12414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3" name="Line 33"/>
          <p:cNvSpPr>
            <a:spLocks noChangeShapeType="1"/>
          </p:cNvSpPr>
          <p:nvPr/>
        </p:nvSpPr>
        <p:spPr bwMode="auto">
          <a:xfrm>
            <a:off x="4305300" y="4765675"/>
            <a:ext cx="12414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4" name="Line 34"/>
          <p:cNvSpPr>
            <a:spLocks noChangeShapeType="1"/>
          </p:cNvSpPr>
          <p:nvPr/>
        </p:nvSpPr>
        <p:spPr bwMode="auto">
          <a:xfrm>
            <a:off x="4975225" y="4119563"/>
            <a:ext cx="1588" cy="14859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5" name="Line 35"/>
          <p:cNvSpPr>
            <a:spLocks noChangeShapeType="1"/>
          </p:cNvSpPr>
          <p:nvPr/>
        </p:nvSpPr>
        <p:spPr bwMode="auto">
          <a:xfrm>
            <a:off x="4284663" y="5041900"/>
            <a:ext cx="12414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6" name="Line 36"/>
          <p:cNvSpPr>
            <a:spLocks noChangeShapeType="1"/>
          </p:cNvSpPr>
          <p:nvPr/>
        </p:nvSpPr>
        <p:spPr bwMode="auto">
          <a:xfrm>
            <a:off x="5580063" y="4365625"/>
            <a:ext cx="1079500" cy="50323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7" name="Line 37"/>
          <p:cNvSpPr>
            <a:spLocks noChangeShapeType="1"/>
          </p:cNvSpPr>
          <p:nvPr/>
        </p:nvSpPr>
        <p:spPr bwMode="auto">
          <a:xfrm>
            <a:off x="3771900" y="3900488"/>
            <a:ext cx="571500" cy="25717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8" name="Rectangle 38"/>
          <p:cNvSpPr>
            <a:spLocks noChangeArrowheads="1"/>
          </p:cNvSpPr>
          <p:nvPr/>
        </p:nvSpPr>
        <p:spPr bwMode="auto">
          <a:xfrm>
            <a:off x="4648200" y="5681663"/>
            <a:ext cx="70326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128039" name="Line 39"/>
          <p:cNvSpPr>
            <a:spLocks noChangeShapeType="1"/>
          </p:cNvSpPr>
          <p:nvPr/>
        </p:nvSpPr>
        <p:spPr bwMode="auto">
          <a:xfrm>
            <a:off x="5508625" y="2565400"/>
            <a:ext cx="1150938" cy="50323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0" name="Line 40"/>
          <p:cNvSpPr>
            <a:spLocks noChangeShapeType="1"/>
          </p:cNvSpPr>
          <p:nvPr/>
        </p:nvSpPr>
        <p:spPr bwMode="auto">
          <a:xfrm>
            <a:off x="6661150" y="4148138"/>
            <a:ext cx="16859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1" name="Line 41"/>
          <p:cNvSpPr>
            <a:spLocks noChangeShapeType="1"/>
          </p:cNvSpPr>
          <p:nvPr/>
        </p:nvSpPr>
        <p:spPr bwMode="auto">
          <a:xfrm>
            <a:off x="6659563" y="4437063"/>
            <a:ext cx="16859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2" name="Line 42"/>
          <p:cNvSpPr>
            <a:spLocks noChangeShapeType="1"/>
          </p:cNvSpPr>
          <p:nvPr/>
        </p:nvSpPr>
        <p:spPr bwMode="auto">
          <a:xfrm>
            <a:off x="5508625" y="2854325"/>
            <a:ext cx="1150938" cy="50323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3" name="Line 43"/>
          <p:cNvSpPr>
            <a:spLocks noChangeShapeType="1"/>
          </p:cNvSpPr>
          <p:nvPr/>
        </p:nvSpPr>
        <p:spPr bwMode="auto">
          <a:xfrm>
            <a:off x="6659563" y="4724400"/>
            <a:ext cx="168592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4" name="Line 44"/>
          <p:cNvSpPr>
            <a:spLocks noChangeShapeType="1"/>
          </p:cNvSpPr>
          <p:nvPr/>
        </p:nvSpPr>
        <p:spPr bwMode="auto">
          <a:xfrm flipV="1">
            <a:off x="5580063" y="3933825"/>
            <a:ext cx="1079500" cy="71913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5" name="Line 45"/>
          <p:cNvSpPr>
            <a:spLocks noChangeShapeType="1"/>
          </p:cNvSpPr>
          <p:nvPr/>
        </p:nvSpPr>
        <p:spPr bwMode="auto">
          <a:xfrm flipV="1">
            <a:off x="5508625" y="4292600"/>
            <a:ext cx="1150938" cy="6492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6" name="Line 46"/>
          <p:cNvSpPr>
            <a:spLocks noChangeShapeType="1"/>
          </p:cNvSpPr>
          <p:nvPr/>
        </p:nvSpPr>
        <p:spPr bwMode="auto">
          <a:xfrm>
            <a:off x="6659563" y="5011738"/>
            <a:ext cx="168592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地址变换过程</a:t>
            </a:r>
          </a:p>
        </p:txBody>
      </p:sp>
      <p:sp>
        <p:nvSpPr>
          <p:cNvPr id="129027" name="Rectangle 3"/>
          <p:cNvSpPr>
            <a:spLocks noGrp="1" noChangeArrowheads="1"/>
          </p:cNvSpPr>
          <p:nvPr>
            <p:ph type="body" idx="1"/>
          </p:nvPr>
        </p:nvSpPr>
        <p:spPr>
          <a:xfrm>
            <a:off x="457200" y="1524000"/>
            <a:ext cx="8497888" cy="4535488"/>
          </a:xfrm>
        </p:spPr>
        <p:txBody>
          <a:bodyPr/>
          <a:lstStyle/>
          <a:p>
            <a:pPr>
              <a:lnSpc>
                <a:spcPct val="90000"/>
              </a:lnSpc>
            </a:pPr>
            <a:r>
              <a:rPr lang="zh-CN" altLang="zh-CN"/>
              <a:t>在进行地址变换时，首先将逻辑地址中的</a:t>
            </a:r>
            <a:r>
              <a:rPr lang="zh-CN" altLang="zh-CN">
                <a:solidFill>
                  <a:srgbClr val="9900CC"/>
                </a:solidFill>
              </a:rPr>
              <a:t>段号</a:t>
            </a:r>
            <a:r>
              <a:rPr lang="en-US" altLang="zh-CN">
                <a:solidFill>
                  <a:srgbClr val="9900CC"/>
                </a:solidFill>
              </a:rPr>
              <a:t>S</a:t>
            </a:r>
            <a:r>
              <a:rPr lang="zh-CN" altLang="zh-CN"/>
              <a:t>与段表寄存器中的段表长度进行比较，若小于段表长度则表示未越界，</a:t>
            </a:r>
          </a:p>
          <a:p>
            <a:pPr>
              <a:lnSpc>
                <a:spcPct val="90000"/>
              </a:lnSpc>
            </a:pPr>
            <a:r>
              <a:rPr lang="zh-CN" altLang="zh-CN"/>
              <a:t>利用段表寄存器中的段表始址和段号求出该段对应段表项的位置，从中得到该段的页表始址，</a:t>
            </a:r>
          </a:p>
          <a:p>
            <a:pPr>
              <a:lnSpc>
                <a:spcPct val="90000"/>
              </a:lnSpc>
            </a:pPr>
            <a:r>
              <a:rPr lang="zh-CN" altLang="zh-CN"/>
              <a:t>再利用逻辑地址中的</a:t>
            </a:r>
            <a:r>
              <a:rPr lang="zh-CN" altLang="zh-CN">
                <a:solidFill>
                  <a:srgbClr val="9900CC"/>
                </a:solidFill>
              </a:rPr>
              <a:t>段内页号</a:t>
            </a:r>
            <a:r>
              <a:rPr lang="en-US" altLang="zh-CN">
                <a:solidFill>
                  <a:srgbClr val="9900CC"/>
                </a:solidFill>
              </a:rPr>
              <a:t>P</a:t>
            </a:r>
            <a:r>
              <a:rPr lang="zh-CN" altLang="zh-CN"/>
              <a:t>获得对应页表项的位置，从中读出该页所在的物理块号，再与</a:t>
            </a:r>
            <a:r>
              <a:rPr lang="zh-CN" altLang="zh-CN">
                <a:solidFill>
                  <a:srgbClr val="9900CC"/>
                </a:solidFill>
              </a:rPr>
              <a:t>页内位移</a:t>
            </a:r>
            <a:r>
              <a:rPr lang="zh-CN" altLang="zh-CN"/>
              <a:t>拼接成物理地址。</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段页式系统中的地址变换机构</a:t>
            </a:r>
          </a:p>
        </p:txBody>
      </p:sp>
      <p:sp>
        <p:nvSpPr>
          <p:cNvPr id="130051" name="Rectangle 3"/>
          <p:cNvSpPr>
            <a:spLocks noGrp="1" noChangeArrowheads="1"/>
          </p:cNvSpPr>
          <p:nvPr>
            <p:ph type="body" idx="1"/>
          </p:nvPr>
        </p:nvSpPr>
        <p:spPr>
          <a:xfrm>
            <a:off x="468313" y="1484313"/>
            <a:ext cx="8229600" cy="211137"/>
          </a:xfrm>
        </p:spPr>
        <p:txBody>
          <a:bodyPr/>
          <a:lstStyle/>
          <a:p>
            <a:pPr>
              <a:lnSpc>
                <a:spcPct val="90000"/>
              </a:lnSpc>
            </a:pPr>
            <a:endParaRPr lang="zh-CN" altLang="en-US" sz="2800"/>
          </a:p>
        </p:txBody>
      </p:sp>
      <p:sp>
        <p:nvSpPr>
          <p:cNvPr id="130052" name="Rectangle 4"/>
          <p:cNvSpPr>
            <a:spLocks noChangeArrowheads="1"/>
          </p:cNvSpPr>
          <p:nvPr/>
        </p:nvSpPr>
        <p:spPr bwMode="auto">
          <a:xfrm>
            <a:off x="4678363" y="3886200"/>
            <a:ext cx="198437"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r>
              <a:rPr lang="zh-CN" altLang="zh-CN" sz="2000" b="0">
                <a:latin typeface="Times New Roman" panose="02020603050405020304" pitchFamily="18" charset="0"/>
              </a:rPr>
              <a:t>1</a:t>
            </a:r>
          </a:p>
          <a:p>
            <a:pPr algn="just" eaLnBrk="0" hangingPunct="0"/>
            <a:r>
              <a:rPr lang="zh-CN" altLang="zh-CN" sz="2000" b="0">
                <a:latin typeface="Times New Roman" panose="02020603050405020304" pitchFamily="18" charset="0"/>
              </a:rPr>
              <a:t>2</a:t>
            </a:r>
          </a:p>
          <a:p>
            <a:pPr algn="just" eaLnBrk="0" hangingPunct="0"/>
            <a:r>
              <a:rPr lang="zh-CN" altLang="zh-CN" sz="2000" b="0">
                <a:latin typeface="Times New Roman" panose="02020603050405020304" pitchFamily="18" charset="0"/>
              </a:rPr>
              <a:t>3</a:t>
            </a:r>
          </a:p>
        </p:txBody>
      </p:sp>
      <p:sp>
        <p:nvSpPr>
          <p:cNvPr id="130053" name="Line 5"/>
          <p:cNvSpPr>
            <a:spLocks noChangeShapeType="1"/>
          </p:cNvSpPr>
          <p:nvPr/>
        </p:nvSpPr>
        <p:spPr bwMode="auto">
          <a:xfrm flipV="1">
            <a:off x="1752600" y="4727575"/>
            <a:ext cx="674688"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54" name="Rectangle 6"/>
          <p:cNvSpPr>
            <a:spLocks noChangeArrowheads="1"/>
          </p:cNvSpPr>
          <p:nvPr/>
        </p:nvSpPr>
        <p:spPr bwMode="auto">
          <a:xfrm>
            <a:off x="1590675" y="1730375"/>
            <a:ext cx="1455738"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段表寄存器</a:t>
            </a:r>
          </a:p>
        </p:txBody>
      </p:sp>
      <p:sp>
        <p:nvSpPr>
          <p:cNvPr id="130055" name="Rectangle 7"/>
          <p:cNvSpPr>
            <a:spLocks noChangeArrowheads="1"/>
          </p:cNvSpPr>
          <p:nvPr/>
        </p:nvSpPr>
        <p:spPr bwMode="auto">
          <a:xfrm>
            <a:off x="1143000" y="2078038"/>
            <a:ext cx="2219325" cy="47307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72000" rIns="0" bIns="0"/>
          <a:lstStyle/>
          <a:p>
            <a:pPr algn="just" eaLnBrk="0" hangingPunct="0"/>
            <a:r>
              <a:rPr lang="zh-CN" altLang="zh-CN" sz="2000" b="0">
                <a:latin typeface="Times New Roman" panose="02020603050405020304" pitchFamily="18" charset="0"/>
              </a:rPr>
              <a:t>段表始址 段表长度</a:t>
            </a:r>
          </a:p>
        </p:txBody>
      </p:sp>
      <p:sp>
        <p:nvSpPr>
          <p:cNvPr id="130056" name="Line 8"/>
          <p:cNvSpPr>
            <a:spLocks noChangeShapeType="1"/>
          </p:cNvSpPr>
          <p:nvPr/>
        </p:nvSpPr>
        <p:spPr bwMode="auto">
          <a:xfrm>
            <a:off x="2238375" y="2078038"/>
            <a:ext cx="0" cy="477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57" name="Rectangle 9"/>
          <p:cNvSpPr>
            <a:spLocks noChangeArrowheads="1"/>
          </p:cNvSpPr>
          <p:nvPr/>
        </p:nvSpPr>
        <p:spPr bwMode="auto">
          <a:xfrm>
            <a:off x="4298950" y="1524000"/>
            <a:ext cx="10636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越界中断</a:t>
            </a:r>
          </a:p>
        </p:txBody>
      </p:sp>
      <p:sp>
        <p:nvSpPr>
          <p:cNvPr id="130058" name="Line 10"/>
          <p:cNvSpPr>
            <a:spLocks noChangeShapeType="1"/>
          </p:cNvSpPr>
          <p:nvPr/>
        </p:nvSpPr>
        <p:spPr bwMode="auto">
          <a:xfrm flipV="1">
            <a:off x="4787900" y="1801813"/>
            <a:ext cx="0" cy="303212"/>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59" name="Oval 11"/>
          <p:cNvSpPr>
            <a:spLocks noChangeArrowheads="1"/>
          </p:cNvSpPr>
          <p:nvPr/>
        </p:nvSpPr>
        <p:spPr bwMode="auto">
          <a:xfrm>
            <a:off x="4545013" y="2109788"/>
            <a:ext cx="441325" cy="40798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130060" name="Line 12"/>
          <p:cNvSpPr>
            <a:spLocks noChangeShapeType="1"/>
          </p:cNvSpPr>
          <p:nvPr/>
        </p:nvSpPr>
        <p:spPr bwMode="auto">
          <a:xfrm>
            <a:off x="1765300" y="2536825"/>
            <a:ext cx="0" cy="2809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61" name="Oval 13"/>
          <p:cNvSpPr>
            <a:spLocks noChangeArrowheads="1"/>
          </p:cNvSpPr>
          <p:nvPr/>
        </p:nvSpPr>
        <p:spPr bwMode="auto">
          <a:xfrm>
            <a:off x="1552575" y="2817813"/>
            <a:ext cx="442913" cy="406400"/>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130062" name="Rectangle 14"/>
          <p:cNvSpPr>
            <a:spLocks noChangeArrowheads="1"/>
          </p:cNvSpPr>
          <p:nvPr/>
        </p:nvSpPr>
        <p:spPr bwMode="auto">
          <a:xfrm>
            <a:off x="6226175" y="1693863"/>
            <a:ext cx="10207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逻辑地址</a:t>
            </a:r>
          </a:p>
        </p:txBody>
      </p:sp>
      <p:sp>
        <p:nvSpPr>
          <p:cNvPr id="130063" name="Rectangle 15"/>
          <p:cNvSpPr>
            <a:spLocks noChangeArrowheads="1"/>
          </p:cNvSpPr>
          <p:nvPr/>
        </p:nvSpPr>
        <p:spPr bwMode="auto">
          <a:xfrm>
            <a:off x="5418138" y="2078038"/>
            <a:ext cx="2735262" cy="48736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72000" rIns="0" bIns="0"/>
          <a:lstStyle/>
          <a:p>
            <a:pPr algn="just" eaLnBrk="0" hangingPunct="0"/>
            <a:r>
              <a:rPr lang="zh-CN" altLang="zh-CN" sz="2000" b="0">
                <a:latin typeface="Times New Roman" panose="02020603050405020304" pitchFamily="18" charset="0"/>
              </a:rPr>
              <a:t> 段号</a:t>
            </a:r>
            <a:r>
              <a:rPr lang="en-US" altLang="zh-CN" sz="2000" b="0">
                <a:latin typeface="Times New Roman" panose="02020603050405020304" pitchFamily="18" charset="0"/>
              </a:rPr>
              <a:t>S  </a:t>
            </a:r>
            <a:r>
              <a:rPr lang="zh-CN" altLang="zh-CN" sz="2000" b="0">
                <a:latin typeface="Times New Roman" panose="02020603050405020304" pitchFamily="18" charset="0"/>
              </a:rPr>
              <a:t>页号</a:t>
            </a:r>
            <a:r>
              <a:rPr lang="en-US" altLang="zh-CN" sz="2000" b="0">
                <a:latin typeface="Times New Roman" panose="02020603050405020304" pitchFamily="18" charset="0"/>
              </a:rPr>
              <a:t>P </a:t>
            </a:r>
            <a:r>
              <a:rPr lang="zh-CN" altLang="zh-CN" sz="2000" b="0">
                <a:latin typeface="Times New Roman" panose="02020603050405020304" pitchFamily="18" charset="0"/>
              </a:rPr>
              <a:t>页内地址</a:t>
            </a:r>
          </a:p>
        </p:txBody>
      </p:sp>
      <p:sp>
        <p:nvSpPr>
          <p:cNvPr id="130064" name="Line 16"/>
          <p:cNvSpPr>
            <a:spLocks noChangeShapeType="1"/>
          </p:cNvSpPr>
          <p:nvPr/>
        </p:nvSpPr>
        <p:spPr bwMode="auto">
          <a:xfrm>
            <a:off x="6248400" y="2078038"/>
            <a:ext cx="1588" cy="487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65" name="Line 17"/>
          <p:cNvSpPr>
            <a:spLocks noChangeShapeType="1"/>
          </p:cNvSpPr>
          <p:nvPr/>
        </p:nvSpPr>
        <p:spPr bwMode="auto">
          <a:xfrm>
            <a:off x="5862638" y="2565400"/>
            <a:ext cx="0" cy="415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66" name="Line 18"/>
          <p:cNvSpPr>
            <a:spLocks noChangeShapeType="1"/>
          </p:cNvSpPr>
          <p:nvPr/>
        </p:nvSpPr>
        <p:spPr bwMode="auto">
          <a:xfrm flipH="1">
            <a:off x="1997075" y="2976563"/>
            <a:ext cx="3868738"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67" name="Line 19"/>
          <p:cNvSpPr>
            <a:spLocks noChangeShapeType="1"/>
          </p:cNvSpPr>
          <p:nvPr/>
        </p:nvSpPr>
        <p:spPr bwMode="auto">
          <a:xfrm flipV="1">
            <a:off x="4772025" y="2497138"/>
            <a:ext cx="0" cy="46355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68" name="Rectangle 20"/>
          <p:cNvSpPr>
            <a:spLocks noChangeArrowheads="1"/>
          </p:cNvSpPr>
          <p:nvPr/>
        </p:nvSpPr>
        <p:spPr bwMode="auto">
          <a:xfrm>
            <a:off x="2635250" y="3490913"/>
            <a:ext cx="5461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a:t>
            </a:r>
          </a:p>
        </p:txBody>
      </p:sp>
      <p:sp>
        <p:nvSpPr>
          <p:cNvPr id="130069" name="Rectangle 21"/>
          <p:cNvSpPr>
            <a:spLocks noChangeArrowheads="1"/>
          </p:cNvSpPr>
          <p:nvPr/>
        </p:nvSpPr>
        <p:spPr bwMode="auto">
          <a:xfrm>
            <a:off x="2420938" y="3873500"/>
            <a:ext cx="1009650" cy="13985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p>
        </p:txBody>
      </p:sp>
      <p:sp>
        <p:nvSpPr>
          <p:cNvPr id="130070" name="Rectangle 22"/>
          <p:cNvSpPr>
            <a:spLocks noChangeArrowheads="1"/>
          </p:cNvSpPr>
          <p:nvPr/>
        </p:nvSpPr>
        <p:spPr bwMode="auto">
          <a:xfrm>
            <a:off x="2279650" y="3841750"/>
            <a:ext cx="1587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r>
              <a:rPr lang="zh-CN" altLang="zh-CN" sz="2000" b="0">
                <a:latin typeface="Times New Roman" panose="02020603050405020304" pitchFamily="18" charset="0"/>
              </a:rPr>
              <a:t>1</a:t>
            </a:r>
          </a:p>
          <a:p>
            <a:pPr algn="just" eaLnBrk="0" hangingPunct="0"/>
            <a:r>
              <a:rPr lang="zh-CN" altLang="zh-CN" sz="2000" b="0">
                <a:latin typeface="Times New Roman" panose="02020603050405020304" pitchFamily="18" charset="0"/>
              </a:rPr>
              <a:t>2</a:t>
            </a:r>
          </a:p>
          <a:p>
            <a:pPr algn="just" eaLnBrk="0" hangingPunct="0"/>
            <a:r>
              <a:rPr lang="zh-CN" altLang="zh-CN" sz="2000" b="0">
                <a:latin typeface="Times New Roman" panose="02020603050405020304" pitchFamily="18" charset="0"/>
              </a:rPr>
              <a:t>3</a:t>
            </a:r>
          </a:p>
        </p:txBody>
      </p:sp>
      <p:sp>
        <p:nvSpPr>
          <p:cNvPr id="130071" name="Line 23"/>
          <p:cNvSpPr>
            <a:spLocks noChangeShapeType="1"/>
          </p:cNvSpPr>
          <p:nvPr/>
        </p:nvSpPr>
        <p:spPr bwMode="auto">
          <a:xfrm>
            <a:off x="2420938" y="4152900"/>
            <a:ext cx="1009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2" name="Line 24"/>
          <p:cNvSpPr>
            <a:spLocks noChangeShapeType="1"/>
          </p:cNvSpPr>
          <p:nvPr/>
        </p:nvSpPr>
        <p:spPr bwMode="auto">
          <a:xfrm>
            <a:off x="2420938" y="4432300"/>
            <a:ext cx="1009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3" name="Line 25"/>
          <p:cNvSpPr>
            <a:spLocks noChangeShapeType="1"/>
          </p:cNvSpPr>
          <p:nvPr/>
        </p:nvSpPr>
        <p:spPr bwMode="auto">
          <a:xfrm>
            <a:off x="2420938" y="4713288"/>
            <a:ext cx="1009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4" name="Line 26"/>
          <p:cNvSpPr>
            <a:spLocks noChangeShapeType="1"/>
          </p:cNvSpPr>
          <p:nvPr/>
        </p:nvSpPr>
        <p:spPr bwMode="auto">
          <a:xfrm>
            <a:off x="2420938" y="4992688"/>
            <a:ext cx="1009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5" name="Line 27"/>
          <p:cNvSpPr>
            <a:spLocks noChangeShapeType="1"/>
          </p:cNvSpPr>
          <p:nvPr/>
        </p:nvSpPr>
        <p:spPr bwMode="auto">
          <a:xfrm>
            <a:off x="1751013" y="3214688"/>
            <a:ext cx="0" cy="1525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6" name="Rectangle 28"/>
          <p:cNvSpPr>
            <a:spLocks noChangeArrowheads="1"/>
          </p:cNvSpPr>
          <p:nvPr/>
        </p:nvSpPr>
        <p:spPr bwMode="auto">
          <a:xfrm>
            <a:off x="6361113" y="4738688"/>
            <a:ext cx="1828800" cy="4175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just" eaLnBrk="0" hangingPunct="0"/>
            <a:r>
              <a:rPr lang="zh-CN" altLang="zh-CN" sz="2000" b="0">
                <a:latin typeface="Times New Roman" panose="02020603050405020304" pitchFamily="18" charset="0"/>
              </a:rPr>
              <a:t> 块号  块内地址</a:t>
            </a:r>
          </a:p>
        </p:txBody>
      </p:sp>
      <p:sp>
        <p:nvSpPr>
          <p:cNvPr id="130077" name="Line 29"/>
          <p:cNvSpPr>
            <a:spLocks noChangeShapeType="1"/>
          </p:cNvSpPr>
          <p:nvPr/>
        </p:nvSpPr>
        <p:spPr bwMode="auto">
          <a:xfrm>
            <a:off x="7010400" y="4738688"/>
            <a:ext cx="0" cy="4175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8" name="Line 30"/>
          <p:cNvSpPr>
            <a:spLocks noChangeShapeType="1"/>
          </p:cNvSpPr>
          <p:nvPr/>
        </p:nvSpPr>
        <p:spPr bwMode="auto">
          <a:xfrm>
            <a:off x="7413625" y="2565400"/>
            <a:ext cx="0" cy="219392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79" name="Rectangle 31"/>
          <p:cNvSpPr>
            <a:spLocks noChangeArrowheads="1"/>
          </p:cNvSpPr>
          <p:nvPr/>
        </p:nvSpPr>
        <p:spPr bwMode="auto">
          <a:xfrm>
            <a:off x="6727825" y="5207000"/>
            <a:ext cx="11969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物理地址</a:t>
            </a:r>
          </a:p>
        </p:txBody>
      </p:sp>
      <p:sp>
        <p:nvSpPr>
          <p:cNvPr id="130080" name="Rectangle 32"/>
          <p:cNvSpPr>
            <a:spLocks noChangeArrowheads="1"/>
          </p:cNvSpPr>
          <p:nvPr/>
        </p:nvSpPr>
        <p:spPr bwMode="auto">
          <a:xfrm>
            <a:off x="1600200" y="5638800"/>
            <a:ext cx="10414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页表长度</a:t>
            </a:r>
          </a:p>
        </p:txBody>
      </p:sp>
      <p:sp>
        <p:nvSpPr>
          <p:cNvPr id="130081" name="Line 33"/>
          <p:cNvSpPr>
            <a:spLocks noChangeShapeType="1"/>
          </p:cNvSpPr>
          <p:nvPr/>
        </p:nvSpPr>
        <p:spPr bwMode="auto">
          <a:xfrm>
            <a:off x="3362325" y="2330450"/>
            <a:ext cx="1182688"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2" name="Rectangle 34"/>
          <p:cNvSpPr>
            <a:spLocks noChangeArrowheads="1"/>
          </p:cNvSpPr>
          <p:nvPr/>
        </p:nvSpPr>
        <p:spPr bwMode="auto">
          <a:xfrm>
            <a:off x="5013325" y="3470275"/>
            <a:ext cx="54927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130083" name="Rectangle 35"/>
          <p:cNvSpPr>
            <a:spLocks noChangeArrowheads="1"/>
          </p:cNvSpPr>
          <p:nvPr/>
        </p:nvSpPr>
        <p:spPr bwMode="auto">
          <a:xfrm>
            <a:off x="4830763" y="3859213"/>
            <a:ext cx="1017587" cy="14462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30084" name="Line 36"/>
          <p:cNvSpPr>
            <a:spLocks noChangeShapeType="1"/>
          </p:cNvSpPr>
          <p:nvPr/>
        </p:nvSpPr>
        <p:spPr bwMode="auto">
          <a:xfrm>
            <a:off x="4833938" y="4110038"/>
            <a:ext cx="1017587"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5" name="Line 37"/>
          <p:cNvSpPr>
            <a:spLocks noChangeShapeType="1"/>
          </p:cNvSpPr>
          <p:nvPr/>
        </p:nvSpPr>
        <p:spPr bwMode="auto">
          <a:xfrm>
            <a:off x="4833938" y="4352925"/>
            <a:ext cx="10175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6" name="Line 38"/>
          <p:cNvSpPr>
            <a:spLocks noChangeShapeType="1"/>
          </p:cNvSpPr>
          <p:nvPr/>
        </p:nvSpPr>
        <p:spPr bwMode="auto">
          <a:xfrm>
            <a:off x="4833938" y="4583113"/>
            <a:ext cx="1017587"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7" name="Line 39"/>
          <p:cNvSpPr>
            <a:spLocks noChangeShapeType="1"/>
          </p:cNvSpPr>
          <p:nvPr/>
        </p:nvSpPr>
        <p:spPr bwMode="auto">
          <a:xfrm>
            <a:off x="4833938" y="4822825"/>
            <a:ext cx="1017587"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8" name="Line 40"/>
          <p:cNvSpPr>
            <a:spLocks noChangeShapeType="1"/>
          </p:cNvSpPr>
          <p:nvPr/>
        </p:nvSpPr>
        <p:spPr bwMode="auto">
          <a:xfrm>
            <a:off x="4035425" y="3176588"/>
            <a:ext cx="0" cy="14271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89" name="Line 41"/>
          <p:cNvSpPr>
            <a:spLocks noChangeShapeType="1"/>
          </p:cNvSpPr>
          <p:nvPr/>
        </p:nvSpPr>
        <p:spPr bwMode="auto">
          <a:xfrm>
            <a:off x="3424238" y="4818063"/>
            <a:ext cx="400050"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0" name="Line 42"/>
          <p:cNvSpPr>
            <a:spLocks noChangeShapeType="1"/>
          </p:cNvSpPr>
          <p:nvPr/>
        </p:nvSpPr>
        <p:spPr bwMode="auto">
          <a:xfrm>
            <a:off x="4257675" y="4814888"/>
            <a:ext cx="5619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1" name="Line 43"/>
          <p:cNvSpPr>
            <a:spLocks noChangeShapeType="1"/>
          </p:cNvSpPr>
          <p:nvPr/>
        </p:nvSpPr>
        <p:spPr bwMode="auto">
          <a:xfrm flipV="1">
            <a:off x="4029075" y="3159125"/>
            <a:ext cx="2632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2" name="Line 44"/>
          <p:cNvSpPr>
            <a:spLocks noChangeShapeType="1"/>
          </p:cNvSpPr>
          <p:nvPr/>
        </p:nvSpPr>
        <p:spPr bwMode="auto">
          <a:xfrm>
            <a:off x="5837238" y="4926013"/>
            <a:ext cx="53181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3" name="Line 45"/>
          <p:cNvSpPr>
            <a:spLocks noChangeShapeType="1"/>
          </p:cNvSpPr>
          <p:nvPr/>
        </p:nvSpPr>
        <p:spPr bwMode="auto">
          <a:xfrm>
            <a:off x="7008813" y="2065338"/>
            <a:ext cx="1587" cy="485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4" name="Line 46"/>
          <p:cNvSpPr>
            <a:spLocks noChangeShapeType="1"/>
          </p:cNvSpPr>
          <p:nvPr/>
        </p:nvSpPr>
        <p:spPr bwMode="auto">
          <a:xfrm>
            <a:off x="2765425" y="4710113"/>
            <a:ext cx="0" cy="2841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5" name="Line 47"/>
          <p:cNvSpPr>
            <a:spLocks noChangeShapeType="1"/>
          </p:cNvSpPr>
          <p:nvPr/>
        </p:nvSpPr>
        <p:spPr bwMode="auto">
          <a:xfrm>
            <a:off x="3043238" y="4735513"/>
            <a:ext cx="0" cy="247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6" name="Line 48"/>
          <p:cNvSpPr>
            <a:spLocks noChangeShapeType="1"/>
          </p:cNvSpPr>
          <p:nvPr/>
        </p:nvSpPr>
        <p:spPr bwMode="auto">
          <a:xfrm flipH="1">
            <a:off x="2122488" y="4911725"/>
            <a:ext cx="731837" cy="739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7" name="Rectangle 49"/>
          <p:cNvSpPr>
            <a:spLocks noChangeArrowheads="1"/>
          </p:cNvSpPr>
          <p:nvPr/>
        </p:nvSpPr>
        <p:spPr bwMode="auto">
          <a:xfrm>
            <a:off x="2889250" y="5635625"/>
            <a:ext cx="10414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页表始址</a:t>
            </a:r>
          </a:p>
        </p:txBody>
      </p:sp>
      <p:sp>
        <p:nvSpPr>
          <p:cNvPr id="130098" name="Line 50"/>
          <p:cNvSpPr>
            <a:spLocks noChangeShapeType="1"/>
          </p:cNvSpPr>
          <p:nvPr/>
        </p:nvSpPr>
        <p:spPr bwMode="auto">
          <a:xfrm>
            <a:off x="3219450" y="4872038"/>
            <a:ext cx="146050" cy="766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099" name="Oval 51"/>
          <p:cNvSpPr>
            <a:spLocks noChangeArrowheads="1"/>
          </p:cNvSpPr>
          <p:nvPr/>
        </p:nvSpPr>
        <p:spPr bwMode="auto">
          <a:xfrm>
            <a:off x="3819525" y="4618038"/>
            <a:ext cx="442913" cy="407987"/>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130100" name="Line 52"/>
          <p:cNvSpPr>
            <a:spLocks noChangeShapeType="1"/>
          </p:cNvSpPr>
          <p:nvPr/>
        </p:nvSpPr>
        <p:spPr bwMode="auto">
          <a:xfrm>
            <a:off x="6667500" y="2565400"/>
            <a:ext cx="0" cy="612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0101" name="Line 53"/>
          <p:cNvSpPr>
            <a:spLocks noChangeShapeType="1"/>
          </p:cNvSpPr>
          <p:nvPr/>
        </p:nvSpPr>
        <p:spPr bwMode="auto">
          <a:xfrm>
            <a:off x="4819650" y="5051425"/>
            <a:ext cx="1017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使用快表提高内存访问速度</a:t>
            </a:r>
          </a:p>
        </p:txBody>
      </p:sp>
      <p:sp>
        <p:nvSpPr>
          <p:cNvPr id="131075" name="Rectangle 3"/>
          <p:cNvSpPr>
            <a:spLocks noGrp="1" noChangeArrowheads="1"/>
          </p:cNvSpPr>
          <p:nvPr>
            <p:ph type="body" idx="1"/>
          </p:nvPr>
        </p:nvSpPr>
        <p:spPr/>
        <p:txBody>
          <a:bodyPr/>
          <a:lstStyle/>
          <a:p>
            <a:pPr algn="just"/>
            <a:r>
              <a:rPr lang="zh-CN" altLang="zh-CN"/>
              <a:t>在段页式系统中，要想存取访问信息，需要三次访问内存：</a:t>
            </a:r>
          </a:p>
          <a:p>
            <a:pPr lvl="1" algn="just"/>
            <a:r>
              <a:rPr lang="zh-CN" altLang="zh-CN"/>
              <a:t>第一次访问段表</a:t>
            </a:r>
          </a:p>
          <a:p>
            <a:pPr lvl="1" algn="just"/>
            <a:r>
              <a:rPr lang="zh-CN" altLang="zh-CN"/>
              <a:t>第二次访问页表</a:t>
            </a:r>
          </a:p>
          <a:p>
            <a:pPr lvl="1" algn="just"/>
            <a:r>
              <a:rPr lang="zh-CN" altLang="zh-CN"/>
              <a:t>第三次访问信息</a:t>
            </a:r>
          </a:p>
          <a:p>
            <a:pPr algn="just"/>
            <a:r>
              <a:rPr lang="zh-CN" altLang="zh-CN"/>
              <a:t>为了提高访问主存的速度，应考虑使用联想寄存器。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300"/>
              <a:t>动态地址变换示意图</a:t>
            </a:r>
          </a:p>
        </p:txBody>
      </p:sp>
      <p:sp>
        <p:nvSpPr>
          <p:cNvPr id="17411" name="Rectangle 3"/>
          <p:cNvSpPr>
            <a:spLocks noGrp="1" noChangeArrowheads="1"/>
          </p:cNvSpPr>
          <p:nvPr>
            <p:ph type="body" idx="1"/>
          </p:nvPr>
        </p:nvSpPr>
        <p:spPr>
          <a:xfrm>
            <a:off x="468313" y="1577975"/>
            <a:ext cx="8229600" cy="127000"/>
          </a:xfrm>
        </p:spPr>
        <p:txBody>
          <a:bodyPr/>
          <a:lstStyle/>
          <a:p>
            <a:pPr>
              <a:lnSpc>
                <a:spcPct val="90000"/>
              </a:lnSpc>
            </a:pPr>
            <a:endParaRPr lang="zh-CN" altLang="en-US" sz="2800"/>
          </a:p>
        </p:txBody>
      </p:sp>
      <p:grpSp>
        <p:nvGrpSpPr>
          <p:cNvPr id="17412" name="Group 4"/>
          <p:cNvGrpSpPr>
            <a:grpSpLocks/>
          </p:cNvGrpSpPr>
          <p:nvPr/>
        </p:nvGrpSpPr>
        <p:grpSpPr bwMode="auto">
          <a:xfrm>
            <a:off x="6477000" y="1757363"/>
            <a:ext cx="2179638" cy="3760787"/>
            <a:chOff x="0" y="0"/>
            <a:chExt cx="1656" cy="3207"/>
          </a:xfrm>
        </p:grpSpPr>
        <p:sp>
          <p:nvSpPr>
            <p:cNvPr id="17413" name="Rectangle 5"/>
            <p:cNvSpPr>
              <a:spLocks noChangeArrowheads="1"/>
            </p:cNvSpPr>
            <p:nvPr/>
          </p:nvSpPr>
          <p:spPr bwMode="auto">
            <a:xfrm>
              <a:off x="0" y="0"/>
              <a:ext cx="1656" cy="3207"/>
            </a:xfrm>
            <a:prstGeom prst="rect">
              <a:avLst/>
            </a:prstGeom>
            <a:solidFill>
              <a:srgbClr val="FFFFFF"/>
            </a:solidFill>
            <a:ln w="34925">
              <a:solidFill>
                <a:srgbClr val="000000"/>
              </a:solidFill>
              <a:miter lim="800000"/>
              <a:headEnd/>
              <a:tailEnd/>
            </a:ln>
          </p:spPr>
          <p:txBody>
            <a:bodyPr tIns="72000"/>
            <a:lstStyle/>
            <a:p>
              <a:pPr algn="just" eaLnBrk="0" hangingPunct="0"/>
              <a:r>
                <a:rPr lang="zh-CN" altLang="zh-CN" sz="2400" b="0">
                  <a:latin typeface="宋体" panose="02010600030101010101" pitchFamily="2" charset="-122"/>
                </a:rPr>
                <a:t>     ┆</a:t>
              </a:r>
            </a:p>
            <a:p>
              <a:pPr algn="just" eaLnBrk="0" hangingPunct="0"/>
              <a:r>
                <a:rPr lang="zh-CN" altLang="zh-CN" sz="2400" b="0">
                  <a:latin typeface="宋体" panose="02010600030101010101" pitchFamily="2" charset="-122"/>
                </a:rPr>
                <a:t>     ┆</a:t>
              </a:r>
            </a:p>
            <a:p>
              <a:pPr algn="just" eaLnBrk="0" hangingPunct="0"/>
              <a:r>
                <a:rPr lang="en-US" altLang="zh-CN" sz="2400">
                  <a:latin typeface="宋体" panose="02010600030101010101" pitchFamily="2" charset="-122"/>
                </a:rPr>
                <a:t>mov ax,[500]</a:t>
              </a:r>
            </a:p>
            <a:p>
              <a:pPr algn="just" eaLnBrk="0" hangingPunct="0"/>
              <a:endParaRPr lang="en-US" altLang="zh-CN" sz="2400">
                <a:latin typeface="宋体" panose="02010600030101010101" pitchFamily="2" charset="-122"/>
              </a:endParaRPr>
            </a:p>
            <a:p>
              <a:pPr algn="just" eaLnBrk="0" hangingPunct="0"/>
              <a:r>
                <a:rPr lang="en-US" altLang="zh-CN" sz="2400" b="0">
                  <a:latin typeface="宋体" panose="02010600030101010101" pitchFamily="2" charset="-122"/>
                </a:rPr>
                <a:t>     ┆</a:t>
              </a:r>
            </a:p>
            <a:p>
              <a:pPr algn="just" eaLnBrk="0" hangingPunct="0"/>
              <a:endParaRPr lang="en-US" altLang="zh-CN" sz="2400" b="0">
                <a:latin typeface="宋体" panose="02010600030101010101" pitchFamily="2" charset="-122"/>
              </a:endParaRPr>
            </a:p>
            <a:p>
              <a:pPr algn="just" eaLnBrk="0" hangingPunct="0"/>
              <a:r>
                <a:rPr lang="en-US" altLang="zh-CN" sz="2400">
                  <a:latin typeface="宋体" panose="02010600030101010101" pitchFamily="2" charset="-122"/>
                </a:rPr>
                <a:t>    54321</a:t>
              </a:r>
            </a:p>
            <a:p>
              <a:pPr algn="just" eaLnBrk="0" hangingPunct="0"/>
              <a:r>
                <a:rPr lang="en-US" altLang="zh-CN" sz="2400" b="0">
                  <a:latin typeface="宋体" panose="02010600030101010101" pitchFamily="2" charset="-122"/>
                </a:rPr>
                <a:t>     ┆</a:t>
              </a:r>
            </a:p>
            <a:p>
              <a:pPr algn="just" eaLnBrk="0" hangingPunct="0"/>
              <a:endParaRPr lang="en-US" altLang="zh-CN" sz="2000" b="0">
                <a:latin typeface="宋体" panose="02010600030101010101" pitchFamily="2" charset="-122"/>
              </a:endParaRPr>
            </a:p>
            <a:p>
              <a:pPr algn="just" eaLnBrk="0" hangingPunct="0"/>
              <a:r>
                <a:rPr lang="en-US" altLang="zh-CN" sz="2400" b="0">
                  <a:latin typeface="宋体" panose="02010600030101010101" pitchFamily="2" charset="-122"/>
                </a:rPr>
                <a:t>     ┆</a:t>
              </a:r>
              <a:endParaRPr lang="en-US" altLang="zh-CN" sz="2400" b="0">
                <a:latin typeface="Times New Roman" panose="02020603050405020304" pitchFamily="18" charset="0"/>
              </a:endParaRPr>
            </a:p>
          </p:txBody>
        </p:sp>
        <p:sp>
          <p:nvSpPr>
            <p:cNvPr id="17414" name="Line 6"/>
            <p:cNvSpPr>
              <a:spLocks noChangeShapeType="1"/>
            </p:cNvSpPr>
            <p:nvPr/>
          </p:nvSpPr>
          <p:spPr bwMode="auto">
            <a:xfrm>
              <a:off x="0" y="393"/>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15" name="Line 7"/>
            <p:cNvSpPr>
              <a:spLocks noChangeShapeType="1"/>
            </p:cNvSpPr>
            <p:nvPr/>
          </p:nvSpPr>
          <p:spPr bwMode="auto">
            <a:xfrm>
              <a:off x="0" y="717"/>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16" name="Line 8"/>
            <p:cNvSpPr>
              <a:spLocks noChangeShapeType="1"/>
            </p:cNvSpPr>
            <p:nvPr/>
          </p:nvSpPr>
          <p:spPr bwMode="auto">
            <a:xfrm>
              <a:off x="0" y="1059"/>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17" name="Line 9"/>
            <p:cNvSpPr>
              <a:spLocks noChangeShapeType="1"/>
            </p:cNvSpPr>
            <p:nvPr/>
          </p:nvSpPr>
          <p:spPr bwMode="auto">
            <a:xfrm>
              <a:off x="0" y="1956"/>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18" name="Line 10"/>
            <p:cNvSpPr>
              <a:spLocks noChangeShapeType="1"/>
            </p:cNvSpPr>
            <p:nvPr/>
          </p:nvSpPr>
          <p:spPr bwMode="auto">
            <a:xfrm>
              <a:off x="0" y="2274"/>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19" name="Line 11"/>
            <p:cNvSpPr>
              <a:spLocks noChangeShapeType="1"/>
            </p:cNvSpPr>
            <p:nvPr/>
          </p:nvSpPr>
          <p:spPr bwMode="auto">
            <a:xfrm>
              <a:off x="0" y="2598"/>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sp>
        <p:nvSpPr>
          <p:cNvPr id="17420" name="Rectangle 12"/>
          <p:cNvSpPr>
            <a:spLocks noChangeArrowheads="1"/>
          </p:cNvSpPr>
          <p:nvPr/>
        </p:nvSpPr>
        <p:spPr bwMode="auto">
          <a:xfrm>
            <a:off x="803275" y="2820988"/>
            <a:ext cx="1863725" cy="2644775"/>
          </a:xfrm>
          <a:prstGeom prst="rect">
            <a:avLst/>
          </a:prstGeom>
          <a:solidFill>
            <a:srgbClr val="FFFFFF"/>
          </a:solidFill>
          <a:ln w="34925">
            <a:solidFill>
              <a:srgbClr val="000000"/>
            </a:solidFill>
            <a:miter lim="800000"/>
            <a:headEnd/>
            <a:tailEnd/>
          </a:ln>
        </p:spPr>
        <p:txBody>
          <a:bodyPr tIns="72000"/>
          <a:lstStyle/>
          <a:p>
            <a:pPr algn="just" eaLnBrk="0" hangingPunct="0"/>
            <a:r>
              <a:rPr lang="zh-CN" altLang="zh-CN" sz="2400" b="0">
                <a:latin typeface="宋体" panose="02010600030101010101" pitchFamily="2" charset="-122"/>
              </a:rPr>
              <a:t>   ┆</a:t>
            </a:r>
          </a:p>
          <a:p>
            <a:pPr algn="just" eaLnBrk="0" hangingPunct="0"/>
            <a:r>
              <a:rPr lang="en-US" altLang="zh-CN" sz="2000">
                <a:latin typeface="宋体" panose="02010600030101010101" pitchFamily="2" charset="-122"/>
              </a:rPr>
              <a:t>mov ax,[500]</a:t>
            </a:r>
          </a:p>
          <a:p>
            <a:pPr algn="just" eaLnBrk="0" hangingPunct="0"/>
            <a:endParaRPr lang="en-US" altLang="zh-CN" sz="2000">
              <a:latin typeface="宋体" panose="02010600030101010101" pitchFamily="2" charset="-122"/>
            </a:endParaRPr>
          </a:p>
          <a:p>
            <a:pPr algn="just" eaLnBrk="0" hangingPunct="0"/>
            <a:r>
              <a:rPr lang="en-US" altLang="zh-CN" sz="2400">
                <a:latin typeface="宋体" panose="02010600030101010101" pitchFamily="2" charset="-122"/>
              </a:rPr>
              <a:t>   ┆</a:t>
            </a:r>
          </a:p>
          <a:p>
            <a:pPr algn="just" eaLnBrk="0" hangingPunct="0"/>
            <a:endParaRPr lang="en-US" altLang="zh-CN" sz="2000">
              <a:latin typeface="宋体" panose="02010600030101010101" pitchFamily="2" charset="-122"/>
            </a:endParaRPr>
          </a:p>
          <a:p>
            <a:pPr algn="just" eaLnBrk="0" hangingPunct="0"/>
            <a:endParaRPr lang="en-US" altLang="zh-CN" sz="800">
              <a:latin typeface="宋体" panose="02010600030101010101" pitchFamily="2" charset="-122"/>
            </a:endParaRPr>
          </a:p>
          <a:p>
            <a:pPr algn="just" eaLnBrk="0" hangingPunct="0"/>
            <a:r>
              <a:rPr lang="en-US" altLang="zh-CN" sz="2400">
                <a:latin typeface="宋体" panose="02010600030101010101" pitchFamily="2" charset="-122"/>
              </a:rPr>
              <a:t>  54321</a:t>
            </a:r>
          </a:p>
          <a:p>
            <a:pPr algn="just" eaLnBrk="0" hangingPunct="0"/>
            <a:r>
              <a:rPr lang="en-US" altLang="zh-CN" sz="2400">
                <a:latin typeface="宋体" panose="02010600030101010101" pitchFamily="2" charset="-122"/>
              </a:rPr>
              <a:t>   ┆</a:t>
            </a:r>
            <a:endParaRPr lang="en-US" altLang="zh-CN" sz="2400">
              <a:latin typeface="Times New Roman" panose="02020603050405020304" pitchFamily="18" charset="0"/>
            </a:endParaRPr>
          </a:p>
        </p:txBody>
      </p:sp>
      <p:sp>
        <p:nvSpPr>
          <p:cNvPr id="17421" name="Line 13"/>
          <p:cNvSpPr>
            <a:spLocks noChangeShapeType="1"/>
          </p:cNvSpPr>
          <p:nvPr/>
        </p:nvSpPr>
        <p:spPr bwMode="auto">
          <a:xfrm>
            <a:off x="803275" y="3252788"/>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22" name="Line 14"/>
          <p:cNvSpPr>
            <a:spLocks noChangeShapeType="1"/>
          </p:cNvSpPr>
          <p:nvPr/>
        </p:nvSpPr>
        <p:spPr bwMode="auto">
          <a:xfrm>
            <a:off x="803275" y="3732213"/>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23" name="Line 15"/>
          <p:cNvSpPr>
            <a:spLocks noChangeShapeType="1"/>
          </p:cNvSpPr>
          <p:nvPr/>
        </p:nvSpPr>
        <p:spPr bwMode="auto">
          <a:xfrm>
            <a:off x="803275" y="5068888"/>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24" name="Text Box 16"/>
          <p:cNvSpPr txBox="1">
            <a:spLocks noChangeArrowheads="1"/>
          </p:cNvSpPr>
          <p:nvPr/>
        </p:nvSpPr>
        <p:spPr bwMode="auto">
          <a:xfrm>
            <a:off x="152400" y="2673350"/>
            <a:ext cx="46513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400" b="0">
                <a:latin typeface="Times New Roman" panose="02020603050405020304" pitchFamily="18" charset="0"/>
              </a:rPr>
              <a:t>  0</a:t>
            </a:r>
          </a:p>
          <a:p>
            <a:pPr algn="just" eaLnBrk="0" hangingPunct="0"/>
            <a:r>
              <a:rPr lang="zh-CN" altLang="zh-CN" sz="2400" b="0">
                <a:latin typeface="Times New Roman" panose="02020603050405020304" pitchFamily="18" charset="0"/>
              </a:rPr>
              <a:t>100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500</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999</a:t>
            </a:r>
          </a:p>
        </p:txBody>
      </p:sp>
      <p:sp>
        <p:nvSpPr>
          <p:cNvPr id="17425" name="Text Box 17"/>
          <p:cNvSpPr txBox="1">
            <a:spLocks noChangeArrowheads="1"/>
          </p:cNvSpPr>
          <p:nvPr/>
        </p:nvSpPr>
        <p:spPr bwMode="auto">
          <a:xfrm>
            <a:off x="5627688" y="1571625"/>
            <a:ext cx="1230312"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    0</a:t>
            </a:r>
          </a:p>
          <a:p>
            <a:pPr algn="just" eaLnBrk="0" hangingPunct="0"/>
            <a:r>
              <a:rPr lang="zh-CN" altLang="zh-CN" sz="2400" b="0">
                <a:latin typeface="Times New Roman" panose="02020603050405020304" pitchFamily="18" charset="0"/>
              </a:rPr>
              <a:t> 1000</a:t>
            </a:r>
          </a:p>
          <a:p>
            <a:pPr algn="just" eaLnBrk="0" hangingPunct="0"/>
            <a:r>
              <a:rPr lang="zh-CN" altLang="zh-CN" sz="2400" b="0">
                <a:latin typeface="Times New Roman" panose="02020603050405020304" pitchFamily="18" charset="0"/>
              </a:rPr>
              <a:t> 1100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1500</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1999</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1</a:t>
            </a:r>
            <a:r>
              <a:rPr lang="en-US" altLang="zh-CN" sz="2400" b="0">
                <a:latin typeface="Times New Roman" panose="02020603050405020304" pitchFamily="18" charset="0"/>
              </a:rPr>
              <a:t>M-1</a:t>
            </a:r>
          </a:p>
        </p:txBody>
      </p:sp>
      <p:sp>
        <p:nvSpPr>
          <p:cNvPr id="17426" name="Text Box 18"/>
          <p:cNvSpPr txBox="1">
            <a:spLocks noChangeArrowheads="1"/>
          </p:cNvSpPr>
          <p:nvPr/>
        </p:nvSpPr>
        <p:spPr bwMode="auto">
          <a:xfrm>
            <a:off x="533400" y="5724525"/>
            <a:ext cx="2376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作业的地址空间</a:t>
            </a:r>
          </a:p>
        </p:txBody>
      </p:sp>
      <p:sp>
        <p:nvSpPr>
          <p:cNvPr id="17427" name="Text Box 19"/>
          <p:cNvSpPr txBox="1">
            <a:spLocks noChangeArrowheads="1"/>
          </p:cNvSpPr>
          <p:nvPr/>
        </p:nvSpPr>
        <p:spPr bwMode="auto">
          <a:xfrm>
            <a:off x="6675438" y="5700713"/>
            <a:ext cx="18859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内存空间</a:t>
            </a:r>
          </a:p>
        </p:txBody>
      </p:sp>
      <p:sp>
        <p:nvSpPr>
          <p:cNvPr id="17428" name="Line 20"/>
          <p:cNvSpPr>
            <a:spLocks noChangeShapeType="1"/>
          </p:cNvSpPr>
          <p:nvPr/>
        </p:nvSpPr>
        <p:spPr bwMode="auto">
          <a:xfrm>
            <a:off x="2678113" y="3506788"/>
            <a:ext cx="465137" cy="1587"/>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17429" name="Rectangle 21"/>
          <p:cNvSpPr>
            <a:spLocks noChangeArrowheads="1"/>
          </p:cNvSpPr>
          <p:nvPr/>
        </p:nvSpPr>
        <p:spPr bwMode="auto">
          <a:xfrm>
            <a:off x="3143250" y="3287713"/>
            <a:ext cx="755650" cy="466725"/>
          </a:xfrm>
          <a:prstGeom prst="rect">
            <a:avLst/>
          </a:prstGeom>
          <a:solidFill>
            <a:srgbClr val="FFFFFF"/>
          </a:solidFill>
          <a:ln w="34925">
            <a:solidFill>
              <a:srgbClr val="000000"/>
            </a:solidFill>
            <a:miter lim="800000"/>
            <a:headEnd/>
            <a:tailEnd/>
          </a:ln>
        </p:spPr>
        <p:txBody>
          <a:bodyPr tIns="72000" bIns="10800"/>
          <a:lstStyle/>
          <a:p>
            <a:pPr algn="just" eaLnBrk="0" hangingPunct="0"/>
            <a:r>
              <a:rPr lang="zh-CN" altLang="zh-CN" sz="2400" b="0">
                <a:latin typeface="Times New Roman" panose="02020603050405020304" pitchFamily="18" charset="0"/>
              </a:rPr>
              <a:t>500</a:t>
            </a:r>
          </a:p>
        </p:txBody>
      </p:sp>
      <p:sp>
        <p:nvSpPr>
          <p:cNvPr id="17430" name="Rectangle 22"/>
          <p:cNvSpPr>
            <a:spLocks noChangeArrowheads="1"/>
          </p:cNvSpPr>
          <p:nvPr/>
        </p:nvSpPr>
        <p:spPr bwMode="auto">
          <a:xfrm>
            <a:off x="4386263" y="2124075"/>
            <a:ext cx="835025" cy="465138"/>
          </a:xfrm>
          <a:prstGeom prst="rect">
            <a:avLst/>
          </a:prstGeom>
          <a:solidFill>
            <a:srgbClr val="FFFFFF"/>
          </a:solidFill>
          <a:ln w="34925">
            <a:solidFill>
              <a:srgbClr val="000000"/>
            </a:solidFill>
            <a:miter lim="800000"/>
            <a:headEnd/>
            <a:tailEnd/>
          </a:ln>
        </p:spPr>
        <p:txBody>
          <a:bodyPr tIns="72000" bIns="10800"/>
          <a:lstStyle/>
          <a:p>
            <a:pPr algn="just" eaLnBrk="0" hangingPunct="0"/>
            <a:r>
              <a:rPr lang="zh-CN" altLang="zh-CN" sz="2400" b="0">
                <a:latin typeface="Times New Roman" panose="02020603050405020304" pitchFamily="18" charset="0"/>
              </a:rPr>
              <a:t>1000</a:t>
            </a:r>
          </a:p>
        </p:txBody>
      </p:sp>
      <p:sp>
        <p:nvSpPr>
          <p:cNvPr id="17431" name="Text Box 23"/>
          <p:cNvSpPr txBox="1">
            <a:spLocks noChangeArrowheads="1"/>
          </p:cNvSpPr>
          <p:nvPr/>
        </p:nvSpPr>
        <p:spPr bwMode="auto">
          <a:xfrm>
            <a:off x="2819400" y="2790825"/>
            <a:ext cx="1536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逻辑地址</a:t>
            </a:r>
          </a:p>
        </p:txBody>
      </p:sp>
      <p:sp>
        <p:nvSpPr>
          <p:cNvPr id="17432" name="Text Box 24"/>
          <p:cNvSpPr txBox="1">
            <a:spLocks noChangeArrowheads="1"/>
          </p:cNvSpPr>
          <p:nvPr/>
        </p:nvSpPr>
        <p:spPr bwMode="auto">
          <a:xfrm>
            <a:off x="3733800" y="1571625"/>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重定位寄存器</a:t>
            </a:r>
          </a:p>
        </p:txBody>
      </p:sp>
      <p:sp>
        <p:nvSpPr>
          <p:cNvPr id="17433" name="Oval 25"/>
          <p:cNvSpPr>
            <a:spLocks noChangeArrowheads="1"/>
          </p:cNvSpPr>
          <p:nvPr/>
        </p:nvSpPr>
        <p:spPr bwMode="auto">
          <a:xfrm>
            <a:off x="4532313" y="3175000"/>
            <a:ext cx="576262" cy="598488"/>
          </a:xfrm>
          <a:prstGeom prst="ellipse">
            <a:avLst/>
          </a:prstGeom>
          <a:solidFill>
            <a:srgbClr val="FFFFFF"/>
          </a:solidFill>
          <a:ln w="34925">
            <a:solidFill>
              <a:srgbClr val="000000"/>
            </a:solidFill>
            <a:round/>
            <a:headEnd/>
            <a:tailEnd/>
          </a:ln>
        </p:spPr>
        <p:txBody>
          <a:bodyPr lIns="0" tIns="36000" rIns="0" bIns="0"/>
          <a:lstStyle/>
          <a:p>
            <a:pPr algn="ctr" eaLnBrk="0" hangingPunct="0"/>
            <a:r>
              <a:rPr lang="zh-CN" altLang="zh-CN" sz="2400" b="0">
                <a:latin typeface="Times New Roman" panose="02020603050405020304" pitchFamily="18" charset="0"/>
              </a:rPr>
              <a:t>＋</a:t>
            </a:r>
          </a:p>
        </p:txBody>
      </p:sp>
      <p:sp>
        <p:nvSpPr>
          <p:cNvPr id="17434" name="Line 26"/>
          <p:cNvSpPr>
            <a:spLocks noChangeShapeType="1"/>
          </p:cNvSpPr>
          <p:nvPr/>
        </p:nvSpPr>
        <p:spPr bwMode="auto">
          <a:xfrm>
            <a:off x="3887788" y="3506788"/>
            <a:ext cx="684212" cy="0"/>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17435" name="Line 27"/>
          <p:cNvSpPr>
            <a:spLocks noChangeShapeType="1"/>
          </p:cNvSpPr>
          <p:nvPr/>
        </p:nvSpPr>
        <p:spPr bwMode="auto">
          <a:xfrm>
            <a:off x="4800600" y="2584450"/>
            <a:ext cx="0" cy="585788"/>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17436" name="Line 28"/>
          <p:cNvSpPr>
            <a:spLocks noChangeShapeType="1"/>
          </p:cNvSpPr>
          <p:nvPr/>
        </p:nvSpPr>
        <p:spPr bwMode="auto">
          <a:xfrm>
            <a:off x="4819650" y="3749675"/>
            <a:ext cx="0" cy="3317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37" name="Line 29"/>
          <p:cNvSpPr>
            <a:spLocks noChangeShapeType="1"/>
          </p:cNvSpPr>
          <p:nvPr/>
        </p:nvSpPr>
        <p:spPr bwMode="auto">
          <a:xfrm>
            <a:off x="4837113" y="4059238"/>
            <a:ext cx="838200" cy="0"/>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17438" name="Line 30"/>
          <p:cNvSpPr>
            <a:spLocks noChangeShapeType="1"/>
          </p:cNvSpPr>
          <p:nvPr/>
        </p:nvSpPr>
        <p:spPr bwMode="auto">
          <a:xfrm>
            <a:off x="803275" y="4695825"/>
            <a:ext cx="186372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17439" name="AutoShape 31"/>
          <p:cNvSpPr>
            <a:spLocks/>
          </p:cNvSpPr>
          <p:nvPr/>
        </p:nvSpPr>
        <p:spPr bwMode="auto">
          <a:xfrm>
            <a:off x="8686800" y="2209800"/>
            <a:ext cx="228600" cy="2590800"/>
          </a:xfrm>
          <a:prstGeom prst="rightBrace">
            <a:avLst>
              <a:gd name="adj1" fmla="val 94444"/>
              <a:gd name="adj2" fmla="val 50000"/>
            </a:avLst>
          </a:prstGeom>
          <a:noFill/>
          <a:ln w="952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4.1.2  </a:t>
            </a:r>
            <a:r>
              <a:rPr lang="zh-CN" altLang="zh-CN" b="1"/>
              <a:t>程序的链接</a:t>
            </a:r>
          </a:p>
        </p:txBody>
      </p:sp>
      <p:sp>
        <p:nvSpPr>
          <p:cNvPr id="18435" name="Rectangle 3"/>
          <p:cNvSpPr>
            <a:spLocks noGrp="1" noChangeArrowheads="1"/>
          </p:cNvSpPr>
          <p:nvPr>
            <p:ph type="body" idx="1"/>
          </p:nvPr>
        </p:nvSpPr>
        <p:spPr>
          <a:xfrm>
            <a:off x="468313" y="1484313"/>
            <a:ext cx="8229600" cy="4824412"/>
          </a:xfrm>
        </p:spPr>
        <p:txBody>
          <a:bodyPr/>
          <a:lstStyle/>
          <a:p>
            <a:pPr>
              <a:lnSpc>
                <a:spcPct val="90000"/>
              </a:lnSpc>
            </a:pPr>
            <a:r>
              <a:rPr lang="zh-CN" altLang="zh-CN"/>
              <a:t>静态链接</a:t>
            </a:r>
          </a:p>
          <a:p>
            <a:pPr lvl="1">
              <a:lnSpc>
                <a:spcPct val="90000"/>
              </a:lnSpc>
            </a:pPr>
            <a:r>
              <a:rPr lang="zh-CN" altLang="zh-CN" sz="2400"/>
              <a:t>程序运行前，先将各目标模块以及它们所需的库函数，链接成一个完整的装入模块，不在拆开。</a:t>
            </a:r>
          </a:p>
          <a:p>
            <a:pPr>
              <a:lnSpc>
                <a:spcPct val="90000"/>
              </a:lnSpc>
            </a:pPr>
            <a:r>
              <a:rPr lang="zh-CN" altLang="zh-CN"/>
              <a:t>装入时动态链接</a:t>
            </a:r>
          </a:p>
          <a:p>
            <a:pPr lvl="1">
              <a:lnSpc>
                <a:spcPct val="90000"/>
              </a:lnSpc>
            </a:pPr>
            <a:r>
              <a:rPr lang="zh-CN" altLang="zh-CN" sz="2400"/>
              <a:t>在装入时采用边装入边链接的方式装入。</a:t>
            </a:r>
          </a:p>
          <a:p>
            <a:pPr lvl="1">
              <a:lnSpc>
                <a:spcPct val="90000"/>
              </a:lnSpc>
            </a:pPr>
            <a:r>
              <a:rPr lang="zh-CN" altLang="zh-CN" sz="2400"/>
              <a:t>优点：便于修改和更新；便于实现目标模块共享</a:t>
            </a:r>
          </a:p>
          <a:p>
            <a:pPr>
              <a:lnSpc>
                <a:spcPct val="90000"/>
              </a:lnSpc>
            </a:pPr>
            <a:r>
              <a:rPr lang="zh-CN" altLang="zh-CN"/>
              <a:t>运行时动态链接</a:t>
            </a:r>
          </a:p>
          <a:p>
            <a:pPr lvl="1">
              <a:lnSpc>
                <a:spcPct val="90000"/>
              </a:lnSpc>
            </a:pPr>
            <a:r>
              <a:rPr lang="zh-CN" altLang="zh-CN" sz="2400"/>
              <a:t>对模块的链接推迟到程序执行时才去进行链接。</a:t>
            </a:r>
          </a:p>
          <a:p>
            <a:pPr lvl="1">
              <a:lnSpc>
                <a:spcPct val="90000"/>
              </a:lnSpc>
            </a:pPr>
            <a:r>
              <a:rPr lang="zh-CN" altLang="zh-CN" sz="2400"/>
              <a:t>优点：加快装入过程；节省内存空间</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19459" name="Rectangle 3"/>
          <p:cNvSpPr>
            <a:spLocks noGrp="1" noChangeArrowheads="1"/>
          </p:cNvSpPr>
          <p:nvPr>
            <p:ph type="body" idx="1"/>
          </p:nvPr>
        </p:nvSpPr>
        <p:spPr/>
        <p:txBody>
          <a:bodyPr/>
          <a:lstStyle/>
          <a:p>
            <a:pPr>
              <a:lnSpc>
                <a:spcPct val="90000"/>
              </a:lnSpc>
            </a:pPr>
            <a:r>
              <a:rPr lang="en-US" altLang="zh-CN" sz="2800"/>
              <a:t>4.1  </a:t>
            </a:r>
            <a:r>
              <a:rPr lang="zh-CN" altLang="zh-CN" sz="2800"/>
              <a:t>储存器的层次结构</a:t>
            </a:r>
          </a:p>
          <a:p>
            <a:pPr>
              <a:lnSpc>
                <a:spcPct val="90000"/>
              </a:lnSpc>
            </a:pPr>
            <a:r>
              <a:rPr lang="en-US" altLang="zh-CN" sz="2800"/>
              <a:t>4.2  </a:t>
            </a:r>
            <a:r>
              <a:rPr lang="zh-CN" altLang="zh-CN" sz="2800"/>
              <a:t>程序的装入和链接 </a:t>
            </a:r>
          </a:p>
          <a:p>
            <a:pPr>
              <a:lnSpc>
                <a:spcPct val="90000"/>
              </a:lnSpc>
            </a:pPr>
            <a:r>
              <a:rPr lang="en-US" altLang="zh-CN" sz="2800">
                <a:solidFill>
                  <a:srgbClr val="0000CC"/>
                </a:solidFill>
              </a:rPr>
              <a:t>4.3  </a:t>
            </a:r>
            <a:r>
              <a:rPr lang="zh-CN" altLang="zh-CN" sz="2800">
                <a:solidFill>
                  <a:srgbClr val="0000CC"/>
                </a:solidFill>
              </a:rPr>
              <a:t>连续分配方式 </a:t>
            </a:r>
          </a:p>
          <a:p>
            <a:pPr>
              <a:lnSpc>
                <a:spcPct val="90000"/>
              </a:lnSpc>
            </a:pPr>
            <a:r>
              <a:rPr lang="en-US" altLang="zh-CN" sz="2800"/>
              <a:t>4.4  </a:t>
            </a:r>
            <a:r>
              <a:rPr lang="zh-CN" altLang="zh-CN" sz="2800"/>
              <a:t>基本分页存储管理方式 </a:t>
            </a:r>
          </a:p>
          <a:p>
            <a:pPr>
              <a:lnSpc>
                <a:spcPct val="90000"/>
              </a:lnSpc>
            </a:pPr>
            <a:r>
              <a:rPr lang="en-US" altLang="zh-CN" sz="2800"/>
              <a:t>4.5  </a:t>
            </a:r>
            <a:r>
              <a:rPr lang="zh-CN" altLang="zh-CN" sz="2800"/>
              <a:t>基本分段存储管理方式 </a:t>
            </a:r>
          </a:p>
          <a:p>
            <a:pPr>
              <a:lnSpc>
                <a:spcPct val="90000"/>
              </a:lnSpc>
            </a:pPr>
            <a:r>
              <a:rPr lang="en-US" altLang="zh-CN" sz="2800"/>
              <a:t>4.6  </a:t>
            </a:r>
            <a:r>
              <a:rPr lang="zh-CN" altLang="zh-CN" sz="2800"/>
              <a:t>虚拟存储器的基本概念 </a:t>
            </a:r>
          </a:p>
          <a:p>
            <a:pPr>
              <a:lnSpc>
                <a:spcPct val="90000"/>
              </a:lnSpc>
            </a:pPr>
            <a:r>
              <a:rPr lang="en-US" altLang="zh-CN" sz="2800"/>
              <a:t>4.7  </a:t>
            </a:r>
            <a:r>
              <a:rPr lang="zh-CN" altLang="zh-CN" sz="2800"/>
              <a:t>请求分页存储管理方式 </a:t>
            </a:r>
          </a:p>
          <a:p>
            <a:pPr>
              <a:lnSpc>
                <a:spcPct val="90000"/>
              </a:lnSpc>
            </a:pPr>
            <a:r>
              <a:rPr lang="en-US" altLang="zh-CN" sz="2800"/>
              <a:t>4.8  </a:t>
            </a:r>
            <a:r>
              <a:rPr lang="zh-CN" altLang="zh-CN" sz="2800"/>
              <a:t>页面置换算法 </a:t>
            </a:r>
          </a:p>
          <a:p>
            <a:pPr>
              <a:lnSpc>
                <a:spcPct val="90000"/>
              </a:lnSpc>
            </a:pPr>
            <a:r>
              <a:rPr lang="en-US" altLang="zh-CN" sz="2800"/>
              <a:t>4.9  </a:t>
            </a:r>
            <a:r>
              <a:rPr lang="zh-CN" altLang="zh-CN" sz="2800"/>
              <a:t>请求分段存储管理方式 </a:t>
            </a:r>
          </a:p>
          <a:p>
            <a:pPr>
              <a:lnSpc>
                <a:spcPct val="90000"/>
              </a:lnSpc>
            </a:pPr>
            <a:endParaRPr lang="zh-CN" altLang="zh-CN" sz="28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连续分配方式</a:t>
            </a:r>
          </a:p>
        </p:txBody>
      </p:sp>
      <p:sp>
        <p:nvSpPr>
          <p:cNvPr id="20483" name="Rectangle 3"/>
          <p:cNvSpPr>
            <a:spLocks noGrp="1" noChangeArrowheads="1"/>
          </p:cNvSpPr>
          <p:nvPr>
            <p:ph type="body" idx="1"/>
          </p:nvPr>
        </p:nvSpPr>
        <p:spPr/>
        <p:txBody>
          <a:bodyPr/>
          <a:lstStyle/>
          <a:p>
            <a:r>
              <a:rPr lang="zh-CN" altLang="zh-CN"/>
              <a:t>连续分配方式，是指为一个用户程序分配一个连续的内存空间。</a:t>
            </a:r>
          </a:p>
          <a:p>
            <a:r>
              <a:rPr lang="zh-CN" altLang="zh-CN"/>
              <a:t>包括</a:t>
            </a:r>
          </a:p>
          <a:p>
            <a:pPr lvl="1"/>
            <a:r>
              <a:rPr lang="zh-CN" altLang="zh-CN"/>
              <a:t>单一连续分配</a:t>
            </a:r>
          </a:p>
          <a:p>
            <a:pPr lvl="1"/>
            <a:r>
              <a:rPr lang="zh-CN" altLang="zh-CN"/>
              <a:t>固定分区分配</a:t>
            </a:r>
          </a:p>
          <a:p>
            <a:pPr lvl="1"/>
            <a:r>
              <a:rPr lang="zh-CN" altLang="zh-CN"/>
              <a:t>动态分区分配</a:t>
            </a:r>
          </a:p>
          <a:p>
            <a:pPr lvl="1"/>
            <a:r>
              <a:rPr lang="zh-CN" altLang="zh-CN"/>
              <a:t>动态重定位分配</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4.3.1 </a:t>
            </a:r>
            <a:r>
              <a:rPr lang="zh-CN" altLang="zh-CN" b="1"/>
              <a:t>单一连续分配</a:t>
            </a:r>
          </a:p>
        </p:txBody>
      </p:sp>
      <p:sp>
        <p:nvSpPr>
          <p:cNvPr id="21507" name="Rectangle 3"/>
          <p:cNvSpPr>
            <a:spLocks noGrp="1" noChangeArrowheads="1"/>
          </p:cNvSpPr>
          <p:nvPr>
            <p:ph type="body" idx="1"/>
          </p:nvPr>
        </p:nvSpPr>
        <p:spPr/>
        <p:txBody>
          <a:bodyPr/>
          <a:lstStyle/>
          <a:p>
            <a:r>
              <a:rPr lang="zh-CN" altLang="zh-CN"/>
              <a:t>把内存分为系统区和用户区两部分，系统区仅提供给</a:t>
            </a:r>
            <a:r>
              <a:rPr lang="en-US" altLang="zh-CN"/>
              <a:t>OS</a:t>
            </a:r>
            <a:r>
              <a:rPr lang="zh-CN" altLang="zh-CN"/>
              <a:t>使用，通常是放在内存的低址部分；用户区是指除系统区以外的全部内存空间， 提供给用户使用。 </a:t>
            </a:r>
          </a:p>
          <a:p>
            <a:endParaRPr lang="zh-CN" altLang="zh-CN"/>
          </a:p>
          <a:p>
            <a:r>
              <a:rPr lang="zh-CN" altLang="zh-CN"/>
              <a:t>特点：最简单；适用于单用户、单任务的</a:t>
            </a:r>
            <a:r>
              <a:rPr lang="en-US" altLang="zh-CN"/>
              <a:t>OS</a:t>
            </a:r>
            <a:endParaRPr lang="zh-CN"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4.3.2 </a:t>
            </a:r>
            <a:r>
              <a:rPr lang="zh-CN" altLang="zh-CN" b="1"/>
              <a:t>固定分区分配</a:t>
            </a:r>
          </a:p>
        </p:txBody>
      </p:sp>
      <p:sp>
        <p:nvSpPr>
          <p:cNvPr id="22531" name="Rectangle 3"/>
          <p:cNvSpPr>
            <a:spLocks noGrp="1" noChangeArrowheads="1"/>
          </p:cNvSpPr>
          <p:nvPr>
            <p:ph type="body" idx="1"/>
          </p:nvPr>
        </p:nvSpPr>
        <p:spPr>
          <a:xfrm>
            <a:off x="533400" y="1524000"/>
            <a:ext cx="8421688" cy="4572000"/>
          </a:xfrm>
        </p:spPr>
        <p:txBody>
          <a:bodyPr/>
          <a:lstStyle/>
          <a:p>
            <a:pPr algn="just">
              <a:lnSpc>
                <a:spcPct val="90000"/>
              </a:lnSpc>
            </a:pPr>
            <a:r>
              <a:rPr lang="zh-CN" altLang="zh-CN"/>
              <a:t>固定分区分配是多道程序系统中采用的一种最简单的存储管理方法。预先将内存空间划分为若干个</a:t>
            </a:r>
            <a:r>
              <a:rPr lang="zh-CN" altLang="zh-CN" u="sng"/>
              <a:t>固定大小</a:t>
            </a:r>
            <a:r>
              <a:rPr lang="zh-CN" altLang="zh-CN"/>
              <a:t>的分区，每个分区中可以装入一道程序。分区的位置及大小在运行期间不能改变。</a:t>
            </a:r>
          </a:p>
          <a:p>
            <a:pPr algn="just">
              <a:lnSpc>
                <a:spcPct val="90000"/>
              </a:lnSpc>
            </a:pPr>
            <a:r>
              <a:rPr lang="zh-CN" altLang="zh-CN"/>
              <a:t>各分区的大小可以相等，也可以不相等。</a:t>
            </a:r>
          </a:p>
          <a:p>
            <a:pPr algn="just">
              <a:lnSpc>
                <a:spcPct val="90000"/>
              </a:lnSpc>
            </a:pPr>
            <a:r>
              <a:rPr lang="zh-CN" altLang="zh-CN"/>
              <a:t>两个固定：</a:t>
            </a:r>
          </a:p>
          <a:p>
            <a:pPr lvl="2" algn="just">
              <a:lnSpc>
                <a:spcPct val="90000"/>
              </a:lnSpc>
            </a:pPr>
            <a:r>
              <a:rPr lang="zh-CN" altLang="zh-CN" sz="3200">
                <a:solidFill>
                  <a:srgbClr val="0000CC"/>
                </a:solidFill>
              </a:rPr>
              <a:t>1、各分区的大小固定不变；</a:t>
            </a:r>
          </a:p>
          <a:p>
            <a:pPr lvl="2" algn="just">
              <a:lnSpc>
                <a:spcPct val="90000"/>
              </a:lnSpc>
            </a:pPr>
            <a:r>
              <a:rPr lang="zh-CN" altLang="zh-CN" sz="3200">
                <a:solidFill>
                  <a:srgbClr val="0000CC"/>
                </a:solidFill>
              </a:rPr>
              <a:t>2、总分区的个数固定不变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0" dur="500"/>
                                        <p:tgtEl>
                                          <p:spTgt spid="225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3"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分区使用表</a:t>
            </a:r>
          </a:p>
        </p:txBody>
      </p:sp>
      <p:sp>
        <p:nvSpPr>
          <p:cNvPr id="23555" name="Rectangle 3"/>
          <p:cNvSpPr>
            <a:spLocks noGrp="1" noChangeArrowheads="1"/>
          </p:cNvSpPr>
          <p:nvPr>
            <p:ph type="body" idx="1"/>
          </p:nvPr>
        </p:nvSpPr>
        <p:spPr>
          <a:xfrm>
            <a:off x="395288" y="1484313"/>
            <a:ext cx="8523287" cy="865187"/>
          </a:xfrm>
        </p:spPr>
        <p:txBody>
          <a:bodyPr/>
          <a:lstStyle/>
          <a:p>
            <a:pPr algn="just">
              <a:lnSpc>
                <a:spcPct val="90000"/>
              </a:lnSpc>
            </a:pPr>
            <a:r>
              <a:rPr lang="zh-CN" altLang="en-US" sz="2400"/>
              <a:t>为了便于管理内存，系统需要建立一张</a:t>
            </a:r>
            <a:r>
              <a:rPr lang="zh-CN" altLang="en-US" sz="2400" b="1">
                <a:solidFill>
                  <a:schemeClr val="tx2"/>
                </a:solidFill>
              </a:rPr>
              <a:t>分区使用表</a:t>
            </a:r>
            <a:r>
              <a:rPr lang="zh-CN" altLang="en-US" sz="2400"/>
              <a:t>，其中记录系统中的分区数目、分区大小、分区起始地址及状态。</a:t>
            </a:r>
          </a:p>
          <a:p>
            <a:pPr>
              <a:lnSpc>
                <a:spcPct val="90000"/>
              </a:lnSpc>
            </a:pPr>
            <a:endParaRPr lang="zh-CN" altLang="en-US" sz="2400"/>
          </a:p>
        </p:txBody>
      </p:sp>
      <p:sp>
        <p:nvSpPr>
          <p:cNvPr id="23556" name="Rectangle 4"/>
          <p:cNvSpPr>
            <a:spLocks noChangeArrowheads="1"/>
          </p:cNvSpPr>
          <p:nvPr/>
        </p:nvSpPr>
        <p:spPr bwMode="auto">
          <a:xfrm>
            <a:off x="6669088" y="2432050"/>
            <a:ext cx="1865312" cy="1582738"/>
          </a:xfrm>
          <a:prstGeom prst="rect">
            <a:avLst/>
          </a:prstGeom>
          <a:solidFill>
            <a:srgbClr val="FFFFFF"/>
          </a:solidFill>
          <a:ln w="25400">
            <a:solidFill>
              <a:srgbClr val="000000"/>
            </a:solidFill>
            <a:miter lim="800000"/>
            <a:headEnd/>
            <a:tailEnd/>
          </a:ln>
        </p:spPr>
        <p:txBody>
          <a:bodyPr tIns="82800" bIns="118800"/>
          <a:lstStyle/>
          <a:p>
            <a:pPr algn="just" eaLnBrk="0" hangingPunct="0"/>
            <a:r>
              <a:rPr lang="zh-CN" altLang="zh-CN" sz="2200" b="0">
                <a:latin typeface="Times New Roman" panose="02020603050405020304" pitchFamily="18" charset="0"/>
              </a:rPr>
              <a:t>  操作系统</a:t>
            </a: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用户作业1</a:t>
            </a:r>
            <a:endParaRPr lang="zh-CN" altLang="zh-CN" sz="800" b="0">
              <a:latin typeface="Times New Roman" panose="02020603050405020304" pitchFamily="18" charset="0"/>
            </a:endParaRPr>
          </a:p>
          <a:p>
            <a:pPr algn="just" eaLnBrk="0" hangingPunct="0"/>
            <a:r>
              <a:rPr lang="zh-CN" altLang="zh-CN" sz="800" b="0">
                <a:latin typeface="Times New Roman" panose="02020603050405020304" pitchFamily="18" charset="0"/>
              </a:rPr>
              <a:t>   </a:t>
            </a:r>
          </a:p>
          <a:p>
            <a:pPr algn="just" eaLnBrk="0" hangingPunct="0"/>
            <a:r>
              <a:rPr lang="zh-CN" altLang="zh-CN" sz="2200" b="0">
                <a:latin typeface="Times New Roman" panose="02020603050405020304" pitchFamily="18" charset="0"/>
              </a:rPr>
              <a:t>  用户作业2</a:t>
            </a:r>
          </a:p>
        </p:txBody>
      </p:sp>
      <p:grpSp>
        <p:nvGrpSpPr>
          <p:cNvPr id="23557" name="Group 5"/>
          <p:cNvGrpSpPr>
            <a:grpSpLocks/>
          </p:cNvGrpSpPr>
          <p:nvPr/>
        </p:nvGrpSpPr>
        <p:grpSpPr bwMode="auto">
          <a:xfrm>
            <a:off x="684213" y="2852738"/>
            <a:ext cx="4343400" cy="3535362"/>
            <a:chOff x="0" y="0"/>
            <a:chExt cx="2736" cy="2227"/>
          </a:xfrm>
        </p:grpSpPr>
        <p:sp>
          <p:nvSpPr>
            <p:cNvPr id="23558" name="Rectangle 6"/>
            <p:cNvSpPr>
              <a:spLocks noChangeArrowheads="1"/>
            </p:cNvSpPr>
            <p:nvPr/>
          </p:nvSpPr>
          <p:spPr bwMode="auto">
            <a:xfrm>
              <a:off x="0" y="0"/>
              <a:ext cx="2736" cy="2227"/>
            </a:xfrm>
            <a:prstGeom prst="rect">
              <a:avLst/>
            </a:prstGeom>
            <a:solidFill>
              <a:srgbClr val="FFFFFF"/>
            </a:solidFill>
            <a:ln w="25400">
              <a:solidFill>
                <a:srgbClr val="000000"/>
              </a:solidFill>
              <a:miter lim="800000"/>
              <a:headEnd/>
              <a:tailEnd/>
            </a:ln>
          </p:spPr>
          <p:txBody>
            <a:bodyPr tIns="72000"/>
            <a:lstStyle/>
            <a:p>
              <a:pPr algn="just" eaLnBrk="0" hangingPunct="0"/>
              <a:r>
                <a:rPr lang="zh-CN" altLang="zh-CN" sz="2200">
                  <a:latin typeface="Times New Roman" panose="02020603050405020304" pitchFamily="18" charset="0"/>
                </a:rPr>
                <a:t>分区号     大小   起始地址   状态</a:t>
              </a:r>
            </a:p>
            <a:p>
              <a:pPr algn="just" eaLnBrk="0" hangingPunct="0"/>
              <a:endParaRPr lang="zh-CN" altLang="zh-CN" sz="1600" b="0">
                <a:latin typeface="Times New Roman" panose="02020603050405020304" pitchFamily="18" charset="0"/>
              </a:endParaRPr>
            </a:p>
            <a:p>
              <a:pPr algn="just" eaLnBrk="0" hangingPunct="0"/>
              <a:r>
                <a:rPr lang="zh-CN" altLang="zh-CN" sz="2200" b="0">
                  <a:latin typeface="Times New Roman" panose="02020603050405020304" pitchFamily="18" charset="0"/>
                </a:rPr>
                <a:t>    1           8</a:t>
              </a:r>
              <a:r>
                <a:rPr lang="en-US" altLang="zh-CN" sz="2200" b="0">
                  <a:latin typeface="Times New Roman" panose="02020603050405020304" pitchFamily="18" charset="0"/>
                </a:rPr>
                <a:t>KB      20KB      </a:t>
              </a:r>
              <a:r>
                <a:rPr lang="zh-CN" altLang="zh-CN" sz="2200" b="0">
                  <a:latin typeface="Times New Roman" panose="02020603050405020304" pitchFamily="18" charset="0"/>
                </a:rPr>
                <a:t>已分配</a:t>
              </a:r>
            </a:p>
            <a:p>
              <a:pPr algn="just" eaLnBrk="0" hangingPunct="0"/>
              <a:r>
                <a:rPr lang="zh-CN" altLang="zh-CN" sz="2200" b="0">
                  <a:latin typeface="Times New Roman" panose="02020603050405020304" pitchFamily="18" charset="0"/>
                </a:rPr>
                <a:t>  </a:t>
              </a:r>
            </a:p>
            <a:p>
              <a:pPr algn="just" eaLnBrk="0" hangingPunct="0"/>
              <a:r>
                <a:rPr lang="zh-CN" altLang="zh-CN" sz="2200" b="0">
                  <a:latin typeface="Times New Roman" panose="02020603050405020304" pitchFamily="18" charset="0"/>
                </a:rPr>
                <a:t>    2         32</a:t>
              </a:r>
              <a:r>
                <a:rPr lang="en-US" altLang="zh-CN" sz="2200" b="0">
                  <a:latin typeface="Times New Roman" panose="02020603050405020304" pitchFamily="18" charset="0"/>
                </a:rPr>
                <a:t>KB      28KB      </a:t>
              </a:r>
              <a:r>
                <a:rPr lang="zh-CN" altLang="zh-CN" sz="2200" b="0">
                  <a:latin typeface="Times New Roman" panose="02020603050405020304" pitchFamily="18" charset="0"/>
                </a:rPr>
                <a:t>已分配</a:t>
              </a:r>
              <a:endParaRPr lang="zh-CN" altLang="en-US" sz="2200" b="0">
                <a:latin typeface="Times New Roman" panose="02020603050405020304" pitchFamily="18" charset="0"/>
              </a:endParaRP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3         32</a:t>
              </a:r>
              <a:r>
                <a:rPr lang="en-US" altLang="zh-CN" sz="2200" b="0">
                  <a:latin typeface="Times New Roman" panose="02020603050405020304" pitchFamily="18" charset="0"/>
                </a:rPr>
                <a:t>KB       60KB     </a:t>
              </a:r>
              <a:r>
                <a:rPr lang="zh-CN" altLang="zh-CN" sz="2200" b="0">
                  <a:latin typeface="Times New Roman" panose="02020603050405020304" pitchFamily="18" charset="0"/>
                </a:rPr>
                <a:t>未分配</a:t>
              </a:r>
            </a:p>
            <a:p>
              <a:pPr algn="just" eaLnBrk="0" hangingPunct="0"/>
              <a:endParaRPr lang="zh-CN"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4        120</a:t>
              </a:r>
              <a:r>
                <a:rPr lang="en-US" altLang="zh-CN" sz="2200" b="0">
                  <a:latin typeface="Times New Roman" panose="02020603050405020304" pitchFamily="18" charset="0"/>
                </a:rPr>
                <a:t>KB      92KB     </a:t>
              </a:r>
              <a:r>
                <a:rPr lang="zh-CN" altLang="zh-CN" sz="2200" b="0">
                  <a:latin typeface="Times New Roman" panose="02020603050405020304" pitchFamily="18" charset="0"/>
                </a:rPr>
                <a:t>未分配</a:t>
              </a: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5        300</a:t>
              </a:r>
              <a:r>
                <a:rPr lang="en-US" altLang="zh-CN" sz="2200" b="0">
                  <a:latin typeface="Times New Roman" panose="02020603050405020304" pitchFamily="18" charset="0"/>
                </a:rPr>
                <a:t>KB     212KB     </a:t>
              </a:r>
              <a:r>
                <a:rPr lang="zh-CN" altLang="zh-CN" sz="2200" b="0">
                  <a:latin typeface="Times New Roman" panose="02020603050405020304" pitchFamily="18" charset="0"/>
                </a:rPr>
                <a:t>已分配</a:t>
              </a:r>
            </a:p>
          </p:txBody>
        </p:sp>
        <p:sp>
          <p:nvSpPr>
            <p:cNvPr id="23559" name="Line 7"/>
            <p:cNvSpPr>
              <a:spLocks noChangeShapeType="1"/>
            </p:cNvSpPr>
            <p:nvPr/>
          </p:nvSpPr>
          <p:spPr bwMode="auto">
            <a:xfrm>
              <a:off x="624" y="0"/>
              <a:ext cx="0" cy="2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8"/>
            <p:cNvSpPr>
              <a:spLocks noChangeShapeType="1"/>
            </p:cNvSpPr>
            <p:nvPr/>
          </p:nvSpPr>
          <p:spPr bwMode="auto">
            <a:xfrm>
              <a:off x="1248" y="0"/>
              <a:ext cx="0" cy="2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9"/>
            <p:cNvSpPr>
              <a:spLocks noChangeShapeType="1"/>
            </p:cNvSpPr>
            <p:nvPr/>
          </p:nvSpPr>
          <p:spPr bwMode="auto">
            <a:xfrm>
              <a:off x="2064" y="0"/>
              <a:ext cx="0" cy="2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10"/>
            <p:cNvSpPr>
              <a:spLocks noChangeShapeType="1"/>
            </p:cNvSpPr>
            <p:nvPr/>
          </p:nvSpPr>
          <p:spPr bwMode="auto">
            <a:xfrm>
              <a:off x="0" y="346"/>
              <a:ext cx="273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11"/>
            <p:cNvSpPr>
              <a:spLocks noChangeShapeType="1"/>
            </p:cNvSpPr>
            <p:nvPr/>
          </p:nvSpPr>
          <p:spPr bwMode="auto">
            <a:xfrm>
              <a:off x="0" y="724"/>
              <a:ext cx="273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12"/>
            <p:cNvSpPr>
              <a:spLocks noChangeShapeType="1"/>
            </p:cNvSpPr>
            <p:nvPr/>
          </p:nvSpPr>
          <p:spPr bwMode="auto">
            <a:xfrm>
              <a:off x="0" y="1112"/>
              <a:ext cx="273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13"/>
            <p:cNvSpPr>
              <a:spLocks noChangeShapeType="1"/>
            </p:cNvSpPr>
            <p:nvPr/>
          </p:nvSpPr>
          <p:spPr bwMode="auto">
            <a:xfrm>
              <a:off x="0" y="1499"/>
              <a:ext cx="273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4"/>
            <p:cNvSpPr>
              <a:spLocks noChangeShapeType="1"/>
            </p:cNvSpPr>
            <p:nvPr/>
          </p:nvSpPr>
          <p:spPr bwMode="auto">
            <a:xfrm>
              <a:off x="0" y="1877"/>
              <a:ext cx="273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67" name="Line 15"/>
          <p:cNvSpPr>
            <a:spLocks noChangeShapeType="1"/>
          </p:cNvSpPr>
          <p:nvPr/>
        </p:nvSpPr>
        <p:spPr bwMode="auto">
          <a:xfrm>
            <a:off x="6669088" y="2935288"/>
            <a:ext cx="18653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6"/>
          <p:cNvSpPr>
            <a:spLocks noChangeShapeType="1"/>
          </p:cNvSpPr>
          <p:nvPr/>
        </p:nvSpPr>
        <p:spPr bwMode="auto">
          <a:xfrm>
            <a:off x="6669088" y="3392488"/>
            <a:ext cx="18653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Rectangle 17" descr="宽上对角线"/>
          <p:cNvSpPr>
            <a:spLocks noChangeArrowheads="1"/>
          </p:cNvSpPr>
          <p:nvPr/>
        </p:nvSpPr>
        <p:spPr bwMode="auto">
          <a:xfrm>
            <a:off x="6669088" y="4014788"/>
            <a:ext cx="1865312" cy="571500"/>
          </a:xfrm>
          <a:prstGeom prst="rect">
            <a:avLst/>
          </a:prstGeom>
          <a:pattFill prst="wdUpDiag">
            <a:fgClr>
              <a:srgbClr val="DDDDDD"/>
            </a:fgClr>
            <a:bgClr>
              <a:srgbClr val="FFFFFF"/>
            </a:bgClr>
          </a:pattFill>
          <a:ln w="25400">
            <a:solidFill>
              <a:srgbClr val="000000"/>
            </a:solidFill>
            <a:miter lim="800000"/>
            <a:headEnd/>
            <a:tailEnd/>
          </a:ln>
        </p:spPr>
        <p:txBody>
          <a:bodyPr/>
          <a:lstStyle/>
          <a:p>
            <a:endParaRPr lang="zh-CN" altLang="en-US"/>
          </a:p>
        </p:txBody>
      </p:sp>
      <p:sp>
        <p:nvSpPr>
          <p:cNvPr id="23570" name="Rectangle 18" descr="宽下对角线"/>
          <p:cNvSpPr>
            <a:spLocks noChangeArrowheads="1"/>
          </p:cNvSpPr>
          <p:nvPr/>
        </p:nvSpPr>
        <p:spPr bwMode="auto">
          <a:xfrm>
            <a:off x="6669088" y="4586288"/>
            <a:ext cx="1865312" cy="911225"/>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p>
        </p:txBody>
      </p:sp>
      <p:sp>
        <p:nvSpPr>
          <p:cNvPr id="23571" name="Rectangle 19"/>
          <p:cNvSpPr>
            <a:spLocks noChangeArrowheads="1"/>
          </p:cNvSpPr>
          <p:nvPr/>
        </p:nvSpPr>
        <p:spPr bwMode="auto">
          <a:xfrm>
            <a:off x="6669088" y="5499100"/>
            <a:ext cx="1865312" cy="871538"/>
          </a:xfrm>
          <a:prstGeom prst="rect">
            <a:avLst/>
          </a:prstGeom>
          <a:solidFill>
            <a:srgbClr val="FFFFFF"/>
          </a:solidFill>
          <a:ln w="25400">
            <a:solidFill>
              <a:srgbClr val="000000"/>
            </a:solidFill>
            <a:miter lim="800000"/>
            <a:headEnd/>
            <a:tailEnd/>
          </a:ln>
        </p:spPr>
        <p:txBody>
          <a:bodyPr/>
          <a:lstStyle/>
          <a:p>
            <a:pPr algn="just" eaLnBrk="0" hangingPunct="0"/>
            <a:endParaRPr lang="zh-CN"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用户作业3</a:t>
            </a:r>
          </a:p>
        </p:txBody>
      </p:sp>
      <p:sp>
        <p:nvSpPr>
          <p:cNvPr id="23572" name="Text Box 20"/>
          <p:cNvSpPr txBox="1">
            <a:spLocks noChangeArrowheads="1"/>
          </p:cNvSpPr>
          <p:nvPr/>
        </p:nvSpPr>
        <p:spPr bwMode="auto">
          <a:xfrm>
            <a:off x="5638800" y="2325688"/>
            <a:ext cx="1066800" cy="4343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0"/>
          <a:lstStyle/>
          <a:p>
            <a:pPr algn="just" eaLnBrk="0" hangingPunct="0"/>
            <a:r>
              <a:rPr lang="zh-CN" altLang="zh-CN" sz="2200" b="0">
                <a:latin typeface="Times New Roman" panose="02020603050405020304" pitchFamily="18" charset="0"/>
              </a:rPr>
              <a:t>         0</a:t>
            </a:r>
          </a:p>
          <a:p>
            <a:pPr algn="just" eaLnBrk="0" hangingPunct="0"/>
            <a:endParaRPr lang="zh-CN" altLang="zh-CN" sz="800" b="0">
              <a:latin typeface="Times New Roman" panose="02020603050405020304" pitchFamily="18" charset="0"/>
            </a:endParaRPr>
          </a:p>
          <a:p>
            <a:pPr algn="just" eaLnBrk="0" hangingPunct="0"/>
            <a:r>
              <a:rPr lang="zh-CN" altLang="zh-CN" sz="2200" b="0">
                <a:latin typeface="Times New Roman" panose="02020603050405020304" pitchFamily="18" charset="0"/>
              </a:rPr>
              <a:t>     20</a:t>
            </a:r>
            <a:r>
              <a:rPr lang="en-US" altLang="zh-CN" sz="2200" b="0">
                <a:latin typeface="Times New Roman" panose="02020603050405020304" pitchFamily="18" charset="0"/>
              </a:rPr>
              <a:t>KB</a:t>
            </a:r>
          </a:p>
          <a:p>
            <a:pPr algn="just" eaLnBrk="0" hangingPunct="0"/>
            <a:endParaRPr lang="en-US" altLang="zh-CN" sz="800" b="0">
              <a:latin typeface="Times New Roman" panose="02020603050405020304" pitchFamily="18" charset="0"/>
            </a:endParaRPr>
          </a:p>
          <a:p>
            <a:pPr algn="just" eaLnBrk="0" hangingPunct="0"/>
            <a:r>
              <a:rPr lang="en-US" altLang="zh-CN" sz="2200" b="0">
                <a:latin typeface="Times New Roman" panose="02020603050405020304" pitchFamily="18" charset="0"/>
              </a:rPr>
              <a:t>     28KB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60KB</a:t>
            </a:r>
          </a:p>
          <a:p>
            <a:pPr algn="just" eaLnBrk="0" hangingPunct="0"/>
            <a:endParaRPr lang="en-US" altLang="zh-CN" sz="1400" b="0">
              <a:latin typeface="Times New Roman" panose="02020603050405020304" pitchFamily="18" charset="0"/>
            </a:endParaRPr>
          </a:p>
          <a:p>
            <a:pPr algn="just" eaLnBrk="0" hangingPunct="0"/>
            <a:r>
              <a:rPr lang="en-US" altLang="zh-CN" sz="2200" b="0">
                <a:latin typeface="Times New Roman" panose="02020603050405020304" pitchFamily="18" charset="0"/>
              </a:rPr>
              <a:t>     92KB</a:t>
            </a:r>
          </a:p>
          <a:p>
            <a:pPr algn="just" eaLnBrk="0" hangingPunct="0"/>
            <a:endParaRPr lang="en-US" altLang="zh-CN" sz="2200" b="0">
              <a:latin typeface="Times New Roman" panose="02020603050405020304" pitchFamily="18" charset="0"/>
            </a:endParaRP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212KB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512KB-1</a:t>
            </a:r>
          </a:p>
        </p:txBody>
      </p:sp>
      <p:sp>
        <p:nvSpPr>
          <p:cNvPr id="23573" name="Rectangle 21"/>
          <p:cNvSpPr>
            <a:spLocks noChangeArrowheads="1"/>
          </p:cNvSpPr>
          <p:nvPr/>
        </p:nvSpPr>
        <p:spPr bwMode="auto">
          <a:xfrm>
            <a:off x="457200" y="1981200"/>
            <a:ext cx="464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dissolve">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内存分配和回收</a:t>
            </a:r>
          </a:p>
        </p:txBody>
      </p:sp>
      <p:sp>
        <p:nvSpPr>
          <p:cNvPr id="24579" name="Rectangle 3"/>
          <p:cNvSpPr>
            <a:spLocks noGrp="1" noChangeArrowheads="1"/>
          </p:cNvSpPr>
          <p:nvPr>
            <p:ph type="body" idx="1"/>
          </p:nvPr>
        </p:nvSpPr>
        <p:spPr>
          <a:xfrm>
            <a:off x="228600" y="1524000"/>
            <a:ext cx="8726488" cy="4459288"/>
          </a:xfrm>
        </p:spPr>
        <p:txBody>
          <a:bodyPr/>
          <a:lstStyle/>
          <a:p>
            <a:pPr algn="just"/>
            <a:r>
              <a:rPr lang="zh-CN" altLang="en-US" b="1">
                <a:solidFill>
                  <a:schemeClr val="tx2"/>
                </a:solidFill>
              </a:rPr>
              <a:t>分区分配</a:t>
            </a:r>
            <a:r>
              <a:rPr lang="zh-CN" altLang="en-US"/>
              <a:t>：当有用户程序要装入时，由内存分配程序检索分区使用表，从中找出一个能满足要求的空闲分区分配给该程序，然后修改分区说明表中相应表项的状态；若找不到大小足够的分区，则拒绝分配内存。</a:t>
            </a:r>
          </a:p>
          <a:p>
            <a:r>
              <a:rPr lang="zh-CN" altLang="en-US" b="1">
                <a:solidFill>
                  <a:schemeClr val="tx2"/>
                </a:solidFill>
              </a:rPr>
              <a:t>分区回收</a:t>
            </a:r>
            <a:r>
              <a:rPr lang="zh-CN" altLang="en-US"/>
              <a:t>：当程序执行完毕不再需要内存资源时，释放程序占用的分区，管理程序只需将对应分区的状态置为未分配即可。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7171" name="Rectangle 3"/>
          <p:cNvSpPr>
            <a:spLocks noGrp="1" noChangeArrowheads="1"/>
          </p:cNvSpPr>
          <p:nvPr>
            <p:ph type="body" idx="1"/>
          </p:nvPr>
        </p:nvSpPr>
        <p:spPr/>
        <p:txBody>
          <a:bodyPr/>
          <a:lstStyle/>
          <a:p>
            <a:pPr>
              <a:lnSpc>
                <a:spcPct val="90000"/>
              </a:lnSpc>
            </a:pPr>
            <a:r>
              <a:rPr lang="en-US" altLang="zh-CN" sz="2800"/>
              <a:t>4.1  </a:t>
            </a:r>
            <a:r>
              <a:rPr lang="zh-CN" altLang="zh-CN" sz="2800"/>
              <a:t>储存器的层次结构</a:t>
            </a:r>
          </a:p>
          <a:p>
            <a:pPr>
              <a:lnSpc>
                <a:spcPct val="90000"/>
              </a:lnSpc>
            </a:pPr>
            <a:r>
              <a:rPr lang="en-US" altLang="zh-CN" sz="2800"/>
              <a:t>4.2  </a:t>
            </a:r>
            <a:r>
              <a:rPr lang="zh-CN" altLang="zh-CN" sz="2800"/>
              <a:t>程序的装入和链接 </a:t>
            </a:r>
          </a:p>
          <a:p>
            <a:pPr>
              <a:lnSpc>
                <a:spcPct val="90000"/>
              </a:lnSpc>
            </a:pPr>
            <a:r>
              <a:rPr lang="en-US" altLang="zh-CN" sz="2800"/>
              <a:t>4.3  </a:t>
            </a:r>
            <a:r>
              <a:rPr lang="zh-CN" altLang="zh-CN" sz="2800"/>
              <a:t>连续分配方式 </a:t>
            </a:r>
          </a:p>
          <a:p>
            <a:pPr>
              <a:lnSpc>
                <a:spcPct val="90000"/>
              </a:lnSpc>
            </a:pPr>
            <a:r>
              <a:rPr lang="en-US" altLang="zh-CN" sz="2800"/>
              <a:t>4.4  </a:t>
            </a:r>
            <a:r>
              <a:rPr lang="zh-CN" altLang="zh-CN" sz="2800"/>
              <a:t>基本分页存储管理方式 </a:t>
            </a:r>
          </a:p>
          <a:p>
            <a:pPr>
              <a:lnSpc>
                <a:spcPct val="90000"/>
              </a:lnSpc>
            </a:pPr>
            <a:r>
              <a:rPr lang="en-US" altLang="zh-CN" sz="2800"/>
              <a:t>4.5  </a:t>
            </a:r>
            <a:r>
              <a:rPr lang="zh-CN" altLang="zh-CN" sz="2800"/>
              <a:t>基本分段存储管理方式 </a:t>
            </a:r>
          </a:p>
          <a:p>
            <a:pPr>
              <a:lnSpc>
                <a:spcPct val="90000"/>
              </a:lnSpc>
            </a:pPr>
            <a:r>
              <a:rPr lang="en-US" altLang="zh-CN" sz="2800"/>
              <a:t>4.6  </a:t>
            </a:r>
            <a:r>
              <a:rPr lang="zh-CN" altLang="zh-CN" sz="2800"/>
              <a:t>虚拟存储器的基本概念 </a:t>
            </a:r>
          </a:p>
          <a:p>
            <a:pPr>
              <a:lnSpc>
                <a:spcPct val="90000"/>
              </a:lnSpc>
            </a:pPr>
            <a:r>
              <a:rPr lang="en-US" altLang="zh-CN" sz="2800"/>
              <a:t>4.7  </a:t>
            </a:r>
            <a:r>
              <a:rPr lang="zh-CN" altLang="zh-CN" sz="2800"/>
              <a:t>请求分页存储管理方式 </a:t>
            </a:r>
          </a:p>
          <a:p>
            <a:pPr>
              <a:lnSpc>
                <a:spcPct val="90000"/>
              </a:lnSpc>
            </a:pPr>
            <a:r>
              <a:rPr lang="en-US" altLang="zh-CN" sz="2800"/>
              <a:t>4.8  </a:t>
            </a:r>
            <a:r>
              <a:rPr lang="zh-CN" altLang="zh-CN" sz="2800"/>
              <a:t>页面置换算法 </a:t>
            </a:r>
          </a:p>
          <a:p>
            <a:pPr>
              <a:lnSpc>
                <a:spcPct val="90000"/>
              </a:lnSpc>
            </a:pPr>
            <a:r>
              <a:rPr lang="en-US" altLang="zh-CN" sz="2800"/>
              <a:t>4.9  </a:t>
            </a:r>
            <a:r>
              <a:rPr lang="zh-CN" altLang="zh-CN" sz="2800"/>
              <a:t>请求分段存储管理方式 </a:t>
            </a:r>
          </a:p>
          <a:p>
            <a:pPr>
              <a:lnSpc>
                <a:spcPct val="90000"/>
              </a:lnSpc>
            </a:pPr>
            <a:endParaRPr lang="zh-CN"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7171">
                                            <p:txEl>
                                              <p:pRg st="0" end="0"/>
                                            </p:txEl>
                                          </p:spTgt>
                                        </p:tgtEl>
                                        <p:attrNameLst>
                                          <p:attrName>style.color</p:attrName>
                                        </p:attrNameLst>
                                      </p:cBhvr>
                                      <p:to>
                                        <a:srgbClr val="0000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固定分区分配的优缺点</a:t>
            </a:r>
          </a:p>
        </p:txBody>
      </p:sp>
      <p:sp>
        <p:nvSpPr>
          <p:cNvPr id="25603" name="Rectangle 3"/>
          <p:cNvSpPr>
            <a:spLocks noGrp="1" noChangeArrowheads="1"/>
          </p:cNvSpPr>
          <p:nvPr>
            <p:ph type="body" idx="1"/>
          </p:nvPr>
        </p:nvSpPr>
        <p:spPr/>
        <p:txBody>
          <a:bodyPr/>
          <a:lstStyle/>
          <a:p>
            <a:r>
              <a:rPr lang="zh-CN" altLang="en-US" sz="2800"/>
              <a:t>是最早采用，也是</a:t>
            </a:r>
            <a:r>
              <a:rPr lang="zh-CN" altLang="en-US" sz="2800">
                <a:solidFill>
                  <a:srgbClr val="9900CC"/>
                </a:solidFill>
              </a:rPr>
              <a:t>最简单</a:t>
            </a:r>
            <a:r>
              <a:rPr lang="zh-CN" altLang="en-US" sz="2800"/>
              <a:t>的多道程序存储管理方式。</a:t>
            </a:r>
          </a:p>
          <a:p>
            <a:endParaRPr lang="zh-CN" altLang="en-US" sz="2800"/>
          </a:p>
          <a:p>
            <a:r>
              <a:rPr lang="zh-CN" altLang="en-US" sz="2800"/>
              <a:t>预先规定了分区大小，大程序无法装入。</a:t>
            </a:r>
          </a:p>
          <a:p>
            <a:r>
              <a:rPr lang="zh-CN" altLang="en-US" sz="2800"/>
              <a:t>预先限制了活跃进程的最大数。</a:t>
            </a:r>
          </a:p>
          <a:p>
            <a:r>
              <a:rPr lang="zh-CN" altLang="en-US" sz="2800"/>
              <a:t>主存的利用率不高：每个分区的作业不可能恰好占满该区，剩余的部分空间又不能为其它作业利用。－碎片问题（内碎片）</a:t>
            </a:r>
          </a:p>
          <a:p>
            <a:r>
              <a:rPr lang="zh-CN" altLang="en-US" sz="2800"/>
              <a:t>内存的扩充和共享是困难的。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4.3.3 </a:t>
            </a:r>
            <a:r>
              <a:rPr lang="zh-CN" altLang="zh-CN" b="1"/>
              <a:t>动态分区分配</a:t>
            </a:r>
            <a:endParaRPr lang="zh-CN" altLang="zh-CN"/>
          </a:p>
        </p:txBody>
      </p:sp>
      <p:sp>
        <p:nvSpPr>
          <p:cNvPr id="26627" name="Rectangle 3"/>
          <p:cNvSpPr>
            <a:spLocks noGrp="1" noChangeArrowheads="1"/>
          </p:cNvSpPr>
          <p:nvPr>
            <p:ph type="body" idx="1"/>
          </p:nvPr>
        </p:nvSpPr>
        <p:spPr>
          <a:xfrm>
            <a:off x="457200" y="1447800"/>
            <a:ext cx="8116888" cy="4953000"/>
          </a:xfrm>
        </p:spPr>
        <p:txBody>
          <a:bodyPr/>
          <a:lstStyle/>
          <a:p>
            <a:pPr algn="just"/>
            <a:r>
              <a:rPr lang="zh-CN" altLang="zh-CN"/>
              <a:t>动态分区分配又称为可变分区分配，这种存储管理方法的实现思想是根据作业大小动态地建立分区，并使分区的大小正好适应作业的需要。因此系统中分区的大小是可变的，分区的数目也是可变的。</a:t>
            </a:r>
          </a:p>
          <a:p>
            <a:pPr algn="just"/>
            <a:r>
              <a:rPr lang="zh-CN" altLang="zh-CN" sz="3600"/>
              <a:t>两个可变：</a:t>
            </a:r>
          </a:p>
          <a:p>
            <a:pPr lvl="2" algn="just"/>
            <a:r>
              <a:rPr lang="zh-CN" altLang="zh-CN" sz="2800"/>
              <a:t>1</a:t>
            </a:r>
            <a:r>
              <a:rPr lang="zh-CN" altLang="zh-CN" sz="2800">
                <a:solidFill>
                  <a:srgbClr val="0000CC"/>
                </a:solidFill>
              </a:rPr>
              <a:t>、各分区的大小可变；</a:t>
            </a:r>
          </a:p>
          <a:p>
            <a:pPr lvl="2" algn="just"/>
            <a:r>
              <a:rPr lang="zh-CN" altLang="zh-CN" sz="2800">
                <a:solidFill>
                  <a:srgbClr val="0000CC"/>
                </a:solidFill>
              </a:rPr>
              <a:t>2、总分区的个数可变。</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动态分区分配中的数据结构</a:t>
            </a:r>
          </a:p>
        </p:txBody>
      </p:sp>
      <p:sp>
        <p:nvSpPr>
          <p:cNvPr id="27651" name="Rectangle 3"/>
          <p:cNvSpPr>
            <a:spLocks noGrp="1" noChangeArrowheads="1"/>
          </p:cNvSpPr>
          <p:nvPr>
            <p:ph type="body" idx="1"/>
          </p:nvPr>
        </p:nvSpPr>
        <p:spPr>
          <a:xfrm>
            <a:off x="541338" y="1531938"/>
            <a:ext cx="7912100" cy="4132262"/>
          </a:xfrm>
        </p:spPr>
        <p:txBody>
          <a:bodyPr/>
          <a:lstStyle/>
          <a:p>
            <a:pPr algn="just"/>
            <a:r>
              <a:rPr lang="zh-CN" altLang="zh-CN"/>
              <a:t>常用的管理空闲分区的数据结构有：</a:t>
            </a:r>
          </a:p>
          <a:p>
            <a:pPr lvl="1" algn="just"/>
            <a:r>
              <a:rPr lang="zh-CN" altLang="zh-CN" b="1">
                <a:solidFill>
                  <a:srgbClr val="0000CC"/>
                </a:solidFill>
              </a:rPr>
              <a:t>空闲分区表</a:t>
            </a:r>
            <a:r>
              <a:rPr lang="zh-CN" altLang="zh-CN"/>
              <a:t>。用一个空闲分区表来登记系统中的空闲分区。其表项类似于固定分区。</a:t>
            </a:r>
          </a:p>
          <a:p>
            <a:pPr lvl="1" algn="just">
              <a:buFont typeface="Verdana" panose="020B0604030504040204" pitchFamily="34" charset="0"/>
              <a:buNone/>
            </a:pPr>
            <a:endParaRPr lang="zh-CN" altLang="zh-CN"/>
          </a:p>
          <a:p>
            <a:pPr lvl="1" algn="just">
              <a:buFont typeface="Verdana" panose="020B0604030504040204" pitchFamily="34" charset="0"/>
              <a:buNone/>
            </a:pPr>
            <a:r>
              <a:rPr lang="zh-CN" altLang="zh-CN"/>
              <a:t>或者，</a:t>
            </a:r>
          </a:p>
          <a:p>
            <a:pPr lvl="1" algn="just"/>
            <a:r>
              <a:rPr lang="zh-CN" altLang="zh-CN" b="1">
                <a:solidFill>
                  <a:srgbClr val="0000CC"/>
                </a:solidFill>
              </a:rPr>
              <a:t>空闲分区链</a:t>
            </a:r>
            <a:r>
              <a:rPr lang="zh-CN" altLang="zh-CN"/>
              <a:t>。将内存中的空闲分区以链表方式链接起来，构成空闲分区链。</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空闲分区表示意图</a:t>
            </a:r>
          </a:p>
        </p:txBody>
      </p:sp>
      <p:sp>
        <p:nvSpPr>
          <p:cNvPr id="28675" name="Rectangle 3"/>
          <p:cNvSpPr>
            <a:spLocks noGrp="1" noChangeArrowheads="1"/>
          </p:cNvSpPr>
          <p:nvPr>
            <p:ph type="body" idx="1"/>
          </p:nvPr>
        </p:nvSpPr>
        <p:spPr>
          <a:xfrm>
            <a:off x="688975" y="1531938"/>
            <a:ext cx="7910513" cy="273050"/>
          </a:xfrm>
        </p:spPr>
        <p:txBody>
          <a:bodyPr/>
          <a:lstStyle/>
          <a:p>
            <a:pPr algn="just">
              <a:lnSpc>
                <a:spcPct val="90000"/>
              </a:lnSpc>
            </a:pPr>
            <a:endParaRPr lang="zh-CN" altLang="en-US" sz="2800"/>
          </a:p>
        </p:txBody>
      </p:sp>
      <p:grpSp>
        <p:nvGrpSpPr>
          <p:cNvPr id="28676" name="Group 4"/>
          <p:cNvGrpSpPr>
            <a:grpSpLocks/>
          </p:cNvGrpSpPr>
          <p:nvPr/>
        </p:nvGrpSpPr>
        <p:grpSpPr bwMode="auto">
          <a:xfrm>
            <a:off x="4608513" y="2149475"/>
            <a:ext cx="3276600" cy="3535363"/>
            <a:chOff x="0" y="0"/>
            <a:chExt cx="2064" cy="2227"/>
          </a:xfrm>
        </p:grpSpPr>
        <p:sp>
          <p:nvSpPr>
            <p:cNvPr id="28677" name="Rectangle 5"/>
            <p:cNvSpPr>
              <a:spLocks noChangeArrowheads="1"/>
            </p:cNvSpPr>
            <p:nvPr/>
          </p:nvSpPr>
          <p:spPr bwMode="auto">
            <a:xfrm>
              <a:off x="0" y="0"/>
              <a:ext cx="2064" cy="2227"/>
            </a:xfrm>
            <a:prstGeom prst="rect">
              <a:avLst/>
            </a:prstGeom>
            <a:solidFill>
              <a:srgbClr val="FFFFFF"/>
            </a:solidFill>
            <a:ln w="25400">
              <a:solidFill>
                <a:srgbClr val="000000"/>
              </a:solidFill>
              <a:miter lim="800000"/>
              <a:headEnd/>
              <a:tailEnd/>
            </a:ln>
          </p:spPr>
          <p:txBody>
            <a:bodyPr tIns="72000"/>
            <a:lstStyle/>
            <a:p>
              <a:pPr algn="just" eaLnBrk="0" hangingPunct="0"/>
              <a:r>
                <a:rPr lang="zh-CN" altLang="zh-CN" sz="2200" b="0">
                  <a:latin typeface="Times New Roman" panose="02020603050405020304" pitchFamily="18" charset="0"/>
                </a:rPr>
                <a:t>分区号   大小    起始地址 </a:t>
              </a:r>
            </a:p>
            <a:p>
              <a:pPr algn="just" eaLnBrk="0" hangingPunct="0"/>
              <a:endParaRPr lang="zh-CN" altLang="zh-CN" sz="1600" b="0">
                <a:latin typeface="Times New Roman" panose="02020603050405020304" pitchFamily="18" charset="0"/>
              </a:endParaRPr>
            </a:p>
            <a:p>
              <a:pPr algn="just" eaLnBrk="0" hangingPunct="0"/>
              <a:r>
                <a:rPr lang="zh-CN" altLang="zh-CN" sz="2200" b="0">
                  <a:latin typeface="Times New Roman" panose="02020603050405020304" pitchFamily="18" charset="0"/>
                </a:rPr>
                <a:t>    1           8</a:t>
              </a:r>
              <a:r>
                <a:rPr lang="en-US" altLang="zh-CN" sz="2200" b="0">
                  <a:latin typeface="Times New Roman" panose="02020603050405020304" pitchFamily="18" charset="0"/>
                </a:rPr>
                <a:t>KB      24KB</a:t>
              </a:r>
              <a:endParaRPr lang="zh-CN"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a:t>
              </a:r>
            </a:p>
            <a:p>
              <a:pPr algn="just" eaLnBrk="0" hangingPunct="0"/>
              <a:r>
                <a:rPr lang="zh-CN" altLang="zh-CN" sz="2200" b="0">
                  <a:latin typeface="Times New Roman" panose="02020603050405020304" pitchFamily="18" charset="0"/>
                </a:rPr>
                <a:t>    2         12</a:t>
              </a:r>
              <a:r>
                <a:rPr lang="en-US" altLang="zh-CN" sz="2200" b="0">
                  <a:latin typeface="Times New Roman" panose="02020603050405020304" pitchFamily="18" charset="0"/>
                </a:rPr>
                <a:t>KB      128KB</a:t>
              </a: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3          8</a:t>
              </a:r>
              <a:r>
                <a:rPr lang="en-US" altLang="zh-CN" sz="2200" b="0">
                  <a:latin typeface="Times New Roman" panose="02020603050405020304" pitchFamily="18" charset="0"/>
                </a:rPr>
                <a:t>KB       248KB</a:t>
              </a:r>
              <a:endParaRPr lang="zh-CN" altLang="zh-CN" sz="2200" b="0">
                <a:latin typeface="Times New Roman" panose="02020603050405020304" pitchFamily="18" charset="0"/>
              </a:endParaRPr>
            </a:p>
            <a:p>
              <a:pPr algn="just" eaLnBrk="0" hangingPunct="0"/>
              <a:endParaRPr lang="zh-CN"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4           …             …</a:t>
              </a: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5           …             …</a:t>
              </a:r>
            </a:p>
          </p:txBody>
        </p:sp>
        <p:sp>
          <p:nvSpPr>
            <p:cNvPr id="28678" name="Line 6"/>
            <p:cNvSpPr>
              <a:spLocks noChangeShapeType="1"/>
            </p:cNvSpPr>
            <p:nvPr/>
          </p:nvSpPr>
          <p:spPr bwMode="auto">
            <a:xfrm>
              <a:off x="624" y="0"/>
              <a:ext cx="0" cy="2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7"/>
            <p:cNvSpPr>
              <a:spLocks noChangeShapeType="1"/>
            </p:cNvSpPr>
            <p:nvPr/>
          </p:nvSpPr>
          <p:spPr bwMode="auto">
            <a:xfrm>
              <a:off x="1200" y="0"/>
              <a:ext cx="0" cy="2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8"/>
            <p:cNvSpPr>
              <a:spLocks noChangeShapeType="1"/>
            </p:cNvSpPr>
            <p:nvPr/>
          </p:nvSpPr>
          <p:spPr bwMode="auto">
            <a:xfrm>
              <a:off x="0" y="346"/>
              <a:ext cx="20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9"/>
            <p:cNvSpPr>
              <a:spLocks noChangeShapeType="1"/>
            </p:cNvSpPr>
            <p:nvPr/>
          </p:nvSpPr>
          <p:spPr bwMode="auto">
            <a:xfrm>
              <a:off x="0" y="724"/>
              <a:ext cx="20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10"/>
            <p:cNvSpPr>
              <a:spLocks noChangeShapeType="1"/>
            </p:cNvSpPr>
            <p:nvPr/>
          </p:nvSpPr>
          <p:spPr bwMode="auto">
            <a:xfrm>
              <a:off x="0" y="1112"/>
              <a:ext cx="20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1"/>
            <p:cNvSpPr>
              <a:spLocks noChangeShapeType="1"/>
            </p:cNvSpPr>
            <p:nvPr/>
          </p:nvSpPr>
          <p:spPr bwMode="auto">
            <a:xfrm>
              <a:off x="0" y="1499"/>
              <a:ext cx="20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2"/>
            <p:cNvSpPr>
              <a:spLocks noChangeShapeType="1"/>
            </p:cNvSpPr>
            <p:nvPr/>
          </p:nvSpPr>
          <p:spPr bwMode="auto">
            <a:xfrm>
              <a:off x="0" y="1877"/>
              <a:ext cx="2064"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5" name="Line 13"/>
          <p:cNvSpPr>
            <a:spLocks noChangeShapeType="1"/>
          </p:cNvSpPr>
          <p:nvPr/>
        </p:nvSpPr>
        <p:spPr bwMode="auto">
          <a:xfrm>
            <a:off x="1828800" y="2543175"/>
            <a:ext cx="18653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4"/>
          <p:cNvSpPr>
            <a:spLocks noChangeShapeType="1"/>
          </p:cNvSpPr>
          <p:nvPr/>
        </p:nvSpPr>
        <p:spPr bwMode="auto">
          <a:xfrm>
            <a:off x="1828800" y="3076575"/>
            <a:ext cx="18653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Text Box 15"/>
          <p:cNvSpPr txBox="1">
            <a:spLocks noChangeArrowheads="1"/>
          </p:cNvSpPr>
          <p:nvPr/>
        </p:nvSpPr>
        <p:spPr bwMode="auto">
          <a:xfrm>
            <a:off x="722313" y="1868488"/>
            <a:ext cx="1066800" cy="3886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0"/>
          <a:lstStyle/>
          <a:p>
            <a:pPr algn="just" eaLnBrk="0" hangingPunct="0"/>
            <a:r>
              <a:rPr lang="zh-CN" altLang="zh-CN" sz="2200" b="0">
                <a:latin typeface="Times New Roman" panose="02020603050405020304" pitchFamily="18" charset="0"/>
              </a:rPr>
              <a:t>         0</a:t>
            </a:r>
          </a:p>
          <a:p>
            <a:pPr algn="just" eaLnBrk="0" hangingPunct="0"/>
            <a:endParaRPr lang="zh-CN" altLang="zh-CN" sz="800" b="0">
              <a:latin typeface="Times New Roman" panose="02020603050405020304" pitchFamily="18" charset="0"/>
            </a:endParaRPr>
          </a:p>
          <a:p>
            <a:pPr algn="just" eaLnBrk="0" hangingPunct="0"/>
            <a:r>
              <a:rPr lang="zh-CN" altLang="zh-CN" sz="2200" b="0">
                <a:latin typeface="Times New Roman" panose="02020603050405020304" pitchFamily="18" charset="0"/>
              </a:rPr>
              <a:t>     24</a:t>
            </a:r>
            <a:r>
              <a:rPr lang="en-US" altLang="zh-CN" sz="2200" b="0">
                <a:latin typeface="Times New Roman" panose="02020603050405020304" pitchFamily="18" charset="0"/>
              </a:rPr>
              <a:t>KB</a:t>
            </a:r>
          </a:p>
          <a:p>
            <a:pPr algn="just" eaLnBrk="0" hangingPunct="0"/>
            <a:endParaRPr lang="en-US" altLang="zh-CN" sz="800" b="0">
              <a:latin typeface="Times New Roman" panose="02020603050405020304" pitchFamily="18" charset="0"/>
            </a:endParaRPr>
          </a:p>
          <a:p>
            <a:pPr algn="just" eaLnBrk="0" hangingPunct="0"/>
            <a:r>
              <a:rPr lang="en-US" altLang="zh-CN" sz="2200" b="0">
                <a:latin typeface="Times New Roman" panose="02020603050405020304" pitchFamily="18" charset="0"/>
              </a:rPr>
              <a:t>     32KB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128KB</a:t>
            </a:r>
          </a:p>
          <a:p>
            <a:pPr algn="just" eaLnBrk="0" hangingPunct="0"/>
            <a:endParaRPr lang="en-US" altLang="zh-CN" sz="1400" b="0">
              <a:latin typeface="Times New Roman" panose="02020603050405020304" pitchFamily="18" charset="0"/>
            </a:endParaRPr>
          </a:p>
          <a:p>
            <a:pPr algn="just" eaLnBrk="0" hangingPunct="0"/>
            <a:r>
              <a:rPr lang="en-US" altLang="zh-CN" sz="2200" b="0">
                <a:latin typeface="Times New Roman" panose="02020603050405020304" pitchFamily="18" charset="0"/>
              </a:rPr>
              <a:t>   140KB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248KB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256KB-1</a:t>
            </a:r>
          </a:p>
        </p:txBody>
      </p:sp>
      <p:sp>
        <p:nvSpPr>
          <p:cNvPr id="28688" name="Line 16"/>
          <p:cNvSpPr>
            <a:spLocks noChangeShapeType="1"/>
          </p:cNvSpPr>
          <p:nvPr/>
        </p:nvSpPr>
        <p:spPr bwMode="auto">
          <a:xfrm>
            <a:off x="1828800" y="3609975"/>
            <a:ext cx="18653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7"/>
          <p:cNvSpPr>
            <a:spLocks noChangeShapeType="1"/>
          </p:cNvSpPr>
          <p:nvPr/>
        </p:nvSpPr>
        <p:spPr bwMode="auto">
          <a:xfrm>
            <a:off x="1828800" y="4219575"/>
            <a:ext cx="18653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Rectangle 18" descr="深色上对角线"/>
          <p:cNvSpPr>
            <a:spLocks noChangeArrowheads="1"/>
          </p:cNvSpPr>
          <p:nvPr/>
        </p:nvSpPr>
        <p:spPr bwMode="auto">
          <a:xfrm>
            <a:off x="1862138" y="2547938"/>
            <a:ext cx="1828800" cy="50006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1" name="Line 19"/>
          <p:cNvSpPr>
            <a:spLocks noChangeShapeType="1"/>
          </p:cNvSpPr>
          <p:nvPr/>
        </p:nvSpPr>
        <p:spPr bwMode="auto">
          <a:xfrm>
            <a:off x="1828800" y="4905375"/>
            <a:ext cx="18653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Rectangle 20" descr="深色上对角线"/>
          <p:cNvSpPr>
            <a:spLocks noChangeArrowheads="1"/>
          </p:cNvSpPr>
          <p:nvPr/>
        </p:nvSpPr>
        <p:spPr bwMode="auto">
          <a:xfrm>
            <a:off x="1828800" y="3657600"/>
            <a:ext cx="1828800" cy="5365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3" name="Rectangle 21" descr="深色上对角线"/>
          <p:cNvSpPr>
            <a:spLocks noChangeArrowheads="1"/>
          </p:cNvSpPr>
          <p:nvPr/>
        </p:nvSpPr>
        <p:spPr bwMode="auto">
          <a:xfrm>
            <a:off x="1828800" y="4918075"/>
            <a:ext cx="1828800" cy="6445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94" name="Rectangle 22"/>
          <p:cNvSpPr>
            <a:spLocks noChangeArrowheads="1"/>
          </p:cNvSpPr>
          <p:nvPr/>
        </p:nvSpPr>
        <p:spPr bwMode="auto">
          <a:xfrm>
            <a:off x="1828800" y="2039938"/>
            <a:ext cx="1865313" cy="35623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82800" bIns="118800"/>
          <a:lstStyle/>
          <a:p>
            <a:pPr algn="just" eaLnBrk="0" hangingPunct="0"/>
            <a:r>
              <a:rPr lang="zh-CN" altLang="zh-CN" sz="2200" b="0">
                <a:latin typeface="Times New Roman" panose="02020603050405020304" pitchFamily="18" charset="0"/>
              </a:rPr>
              <a:t>  操作系统</a:t>
            </a:r>
          </a:p>
          <a:p>
            <a:pPr algn="just" eaLnBrk="0" hangingPunct="0"/>
            <a:endParaRPr lang="zh-CN" altLang="zh-CN" sz="1200" b="0">
              <a:latin typeface="Times New Roman" panose="02020603050405020304" pitchFamily="18" charset="0"/>
            </a:endParaRPr>
          </a:p>
          <a:p>
            <a:pPr algn="just" eaLnBrk="0" hangingPunct="0"/>
            <a:r>
              <a:rPr lang="zh-CN" altLang="zh-CN" sz="2200" b="0">
                <a:latin typeface="Times New Roman" panose="02020603050405020304" pitchFamily="18" charset="0"/>
              </a:rPr>
              <a:t>  空闲 (</a:t>
            </a:r>
            <a:r>
              <a:rPr lang="en-US" altLang="zh-CN" sz="2200" b="0">
                <a:latin typeface="Times New Roman" panose="02020603050405020304" pitchFamily="18" charset="0"/>
              </a:rPr>
              <a:t>8K)</a:t>
            </a:r>
            <a:endParaRPr lang="zh-CN" altLang="zh-CN" sz="800" b="0">
              <a:latin typeface="Times New Roman" panose="02020603050405020304" pitchFamily="18" charset="0"/>
            </a:endParaRPr>
          </a:p>
          <a:p>
            <a:pPr algn="just" eaLnBrk="0" hangingPunct="0"/>
            <a:r>
              <a:rPr lang="zh-CN" altLang="zh-CN" sz="800" b="0">
                <a:latin typeface="Times New Roman" panose="02020603050405020304" pitchFamily="18" charset="0"/>
              </a:rPr>
              <a:t>   </a:t>
            </a:r>
          </a:p>
          <a:p>
            <a:pPr algn="just" eaLnBrk="0" hangingPunct="0"/>
            <a:r>
              <a:rPr lang="zh-CN" altLang="zh-CN" sz="2200" b="0">
                <a:latin typeface="Times New Roman" panose="02020603050405020304" pitchFamily="18" charset="0"/>
              </a:rPr>
              <a:t>  已分 (96</a:t>
            </a:r>
            <a:r>
              <a:rPr lang="en-US" altLang="zh-CN" sz="2200" b="0">
                <a:latin typeface="Times New Roman" panose="02020603050405020304" pitchFamily="18" charset="0"/>
              </a:rPr>
              <a:t>K)</a:t>
            </a:r>
          </a:p>
          <a:p>
            <a:pPr algn="just" eaLnBrk="0" hangingPunct="0"/>
            <a:endParaRPr lang="en-US"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空闲 (12</a:t>
            </a:r>
            <a:r>
              <a:rPr lang="en-US" altLang="zh-CN" sz="2200" b="0">
                <a:latin typeface="Times New Roman" panose="02020603050405020304" pitchFamily="18" charset="0"/>
              </a:rPr>
              <a:t>K)</a:t>
            </a:r>
          </a:p>
          <a:p>
            <a:pPr algn="just" eaLnBrk="0" hangingPunct="0"/>
            <a:endParaRPr lang="zh-CN" altLang="zh-CN" sz="800" b="0">
              <a:latin typeface="Times New Roman" panose="02020603050405020304" pitchFamily="18" charset="0"/>
            </a:endParaRPr>
          </a:p>
          <a:p>
            <a:pPr algn="just" eaLnBrk="0" hangingPunct="0"/>
            <a:r>
              <a:rPr lang="zh-CN" altLang="zh-CN" sz="800" b="0">
                <a:latin typeface="Times New Roman" panose="02020603050405020304" pitchFamily="18" charset="0"/>
              </a:rPr>
              <a:t>   </a:t>
            </a:r>
          </a:p>
          <a:p>
            <a:pPr algn="just" eaLnBrk="0" hangingPunct="0"/>
            <a:r>
              <a:rPr lang="zh-CN" altLang="zh-CN" sz="2200" b="0">
                <a:latin typeface="Times New Roman" panose="02020603050405020304" pitchFamily="18" charset="0"/>
              </a:rPr>
              <a:t> 已分 (108</a:t>
            </a:r>
            <a:r>
              <a:rPr lang="en-US" altLang="zh-CN" sz="2200" b="0">
                <a:latin typeface="Times New Roman" panose="02020603050405020304" pitchFamily="18" charset="0"/>
              </a:rPr>
              <a:t>K)</a:t>
            </a:r>
          </a:p>
          <a:p>
            <a:pPr algn="just" eaLnBrk="0" hangingPunct="0"/>
            <a:endParaRPr lang="en-US" altLang="zh-CN" sz="2200" b="0">
              <a:latin typeface="Times New Roman" panose="02020603050405020304" pitchFamily="18" charset="0"/>
            </a:endParaRPr>
          </a:p>
          <a:p>
            <a:pPr algn="just" eaLnBrk="0" hangingPunct="0"/>
            <a:r>
              <a:rPr lang="zh-CN" altLang="zh-CN" sz="2200" b="0">
                <a:latin typeface="Times New Roman" panose="02020603050405020304" pitchFamily="18" charset="0"/>
              </a:rPr>
              <a:t>  空闲 (</a:t>
            </a:r>
            <a:r>
              <a:rPr lang="en-US" altLang="zh-CN" sz="2200" b="0">
                <a:latin typeface="Times New Roman" panose="02020603050405020304" pitchFamily="18" charset="0"/>
              </a:rPr>
              <a:t>8K)</a:t>
            </a:r>
          </a:p>
          <a:p>
            <a:pPr algn="just" eaLnBrk="0" hangingPunct="0"/>
            <a:endParaRPr lang="en-US" altLang="zh-CN" sz="2200" b="0">
              <a:latin typeface="Times New Roman" panose="02020603050405020304" pitchFamily="18" charset="0"/>
            </a:endParaRPr>
          </a:p>
          <a:p>
            <a:pPr algn="just" eaLnBrk="0" hangingPunct="0"/>
            <a:endParaRPr lang="zh-CN" altLang="en-US" sz="2200" b="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checkerboard(across)">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空闲分区链示意图</a:t>
            </a:r>
          </a:p>
        </p:txBody>
      </p:sp>
      <p:graphicFrame>
        <p:nvGraphicFramePr>
          <p:cNvPr id="29699" name="Object 3"/>
          <p:cNvGraphicFramePr>
            <a:graphicFrameLocks noChangeAspect="1"/>
          </p:cNvGraphicFramePr>
          <p:nvPr>
            <p:ph idx="1"/>
          </p:nvPr>
        </p:nvGraphicFramePr>
        <p:xfrm>
          <a:off x="1692275" y="1773238"/>
          <a:ext cx="5040313" cy="4524375"/>
        </p:xfrm>
        <a:graphic>
          <a:graphicData uri="http://schemas.openxmlformats.org/presentationml/2006/ole">
            <mc:AlternateContent xmlns:mc="http://schemas.openxmlformats.org/markup-compatibility/2006">
              <mc:Choice xmlns:v="urn:schemas-microsoft-com:vml" Requires="v">
                <p:oleObj spid="_x0000_s29700" r:id="rId3" imgW="1920557" imgH="1722437" progId="Visio.Drawing.4">
                  <p:embed/>
                </p:oleObj>
              </mc:Choice>
              <mc:Fallback>
                <p:oleObj r:id="rId3" imgW="1920557" imgH="172243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73238"/>
                        <a:ext cx="504031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分区分配算法</a:t>
            </a:r>
          </a:p>
        </p:txBody>
      </p:sp>
      <p:sp>
        <p:nvSpPr>
          <p:cNvPr id="30723" name="Rectangle 3"/>
          <p:cNvSpPr>
            <a:spLocks noGrp="1" noChangeArrowheads="1"/>
          </p:cNvSpPr>
          <p:nvPr>
            <p:ph type="body" idx="1"/>
          </p:nvPr>
        </p:nvSpPr>
        <p:spPr/>
        <p:txBody>
          <a:bodyPr/>
          <a:lstStyle/>
          <a:p>
            <a:pPr algn="just">
              <a:lnSpc>
                <a:spcPct val="90000"/>
              </a:lnSpc>
            </a:pPr>
            <a:r>
              <a:rPr lang="zh-CN" altLang="zh-CN"/>
              <a:t>不论是空闲分区链管理还是空闲分区表管理，链和表中的</a:t>
            </a:r>
            <a:r>
              <a:rPr lang="zh-CN" altLang="zh-CN">
                <a:solidFill>
                  <a:srgbClr val="0000CC"/>
                </a:solidFill>
              </a:rPr>
              <a:t>空闲区都可按一定规则排列，</a:t>
            </a:r>
            <a:r>
              <a:rPr lang="zh-CN" altLang="zh-CN"/>
              <a:t>例如按空闲区从大到小排，以方便空闲区的查找和回收。</a:t>
            </a:r>
          </a:p>
          <a:p>
            <a:pPr algn="just">
              <a:lnSpc>
                <a:spcPct val="90000"/>
              </a:lnSpc>
            </a:pPr>
            <a:r>
              <a:rPr lang="zh-CN" altLang="zh-CN"/>
              <a:t>常用的动态分区管理的分配算法有：</a:t>
            </a:r>
          </a:p>
          <a:p>
            <a:pPr lvl="1" algn="just">
              <a:lnSpc>
                <a:spcPct val="90000"/>
              </a:lnSpc>
            </a:pPr>
            <a:r>
              <a:rPr lang="zh-CN" altLang="zh-CN"/>
              <a:t>1) 首次适应算法</a:t>
            </a:r>
          </a:p>
          <a:p>
            <a:pPr lvl="1" algn="just">
              <a:lnSpc>
                <a:spcPct val="90000"/>
              </a:lnSpc>
            </a:pPr>
            <a:r>
              <a:rPr lang="zh-CN" altLang="zh-CN"/>
              <a:t>2) 循环首次适应算法</a:t>
            </a:r>
          </a:p>
          <a:p>
            <a:pPr lvl="1" algn="just">
              <a:lnSpc>
                <a:spcPct val="90000"/>
              </a:lnSpc>
            </a:pPr>
            <a:r>
              <a:rPr lang="zh-CN" altLang="zh-CN"/>
              <a:t>3) 最佳适应算法</a:t>
            </a:r>
          </a:p>
          <a:p>
            <a:pPr lvl="1" algn="just">
              <a:lnSpc>
                <a:spcPct val="90000"/>
              </a:lnSpc>
            </a:pPr>
            <a:r>
              <a:rPr lang="zh-CN" altLang="zh-CN"/>
              <a:t>4) 最坏适应算法</a:t>
            </a:r>
          </a:p>
          <a:p>
            <a:pPr lvl="1" algn="just">
              <a:lnSpc>
                <a:spcPct val="90000"/>
              </a:lnSpc>
            </a:pPr>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slide(fromBottom)">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slide(fromBottom)">
                                      <p:cBhvr>
                                        <p:cTn id="12" dur="500"/>
                                        <p:tgtEl>
                                          <p:spTgt spid="3072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slide(fromBottom)">
                                      <p:cBhvr>
                                        <p:cTn id="15" dur="500"/>
                                        <p:tgtEl>
                                          <p:spTgt spid="3072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slide(fromBottom)">
                                      <p:cBhvr>
                                        <p:cTn id="18" dur="500"/>
                                        <p:tgtEl>
                                          <p:spTgt spid="3072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slide(fromBottom)">
                                      <p:cBhvr>
                                        <p:cTn id="21" dur="500"/>
                                        <p:tgtEl>
                                          <p:spTgt spid="3072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slide(fromBottom)">
                                      <p:cBhvr>
                                        <p:cTn id="24"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1) </a:t>
            </a:r>
            <a:r>
              <a:rPr lang="zh-CN" altLang="en-US" b="1"/>
              <a:t>首次适应算法</a:t>
            </a:r>
          </a:p>
        </p:txBody>
      </p:sp>
      <p:sp>
        <p:nvSpPr>
          <p:cNvPr id="31747" name="Rectangle 3"/>
          <p:cNvSpPr>
            <a:spLocks noGrp="1" noChangeArrowheads="1"/>
          </p:cNvSpPr>
          <p:nvPr>
            <p:ph type="body" idx="1"/>
          </p:nvPr>
        </p:nvSpPr>
        <p:spPr>
          <a:xfrm>
            <a:off x="381000" y="1560513"/>
            <a:ext cx="8574088" cy="4535487"/>
          </a:xfrm>
        </p:spPr>
        <p:txBody>
          <a:bodyPr/>
          <a:lstStyle/>
          <a:p>
            <a:pPr algn="just"/>
            <a:r>
              <a:rPr lang="zh-CN" altLang="en-US"/>
              <a:t>首次适应算法又称最先适应算法，该算法要求</a:t>
            </a:r>
            <a:r>
              <a:rPr lang="zh-CN" altLang="en-US">
                <a:solidFill>
                  <a:srgbClr val="9900CC"/>
                </a:solidFill>
              </a:rPr>
              <a:t>空闲分区按</a:t>
            </a:r>
            <a:r>
              <a:rPr lang="zh-CN" altLang="en-US" u="sng">
                <a:solidFill>
                  <a:srgbClr val="9900CC"/>
                </a:solidFill>
              </a:rPr>
              <a:t>地址递增</a:t>
            </a:r>
            <a:r>
              <a:rPr lang="zh-CN" altLang="en-US">
                <a:solidFill>
                  <a:srgbClr val="9900CC"/>
                </a:solidFill>
              </a:rPr>
              <a:t>的次序排列</a:t>
            </a:r>
            <a:r>
              <a:rPr lang="zh-CN" altLang="en-US"/>
              <a:t>。</a:t>
            </a:r>
          </a:p>
          <a:p>
            <a:pPr algn="just"/>
            <a:r>
              <a:rPr lang="zh-CN" altLang="en-US"/>
              <a:t>在进行内存分配时，从空闲分区表（或空闲分区链）首开始顺序查找，直到找到第一个能满足其大小要求的空闲分区为止。</a:t>
            </a:r>
          </a:p>
          <a:p>
            <a:pPr algn="just"/>
            <a:r>
              <a:rPr lang="zh-CN" altLang="en-US"/>
              <a:t>然后，再按照作业大小，从该分区中划出一块内存空间分配给请求者，余下的空闲分区仍然留在空闲分区表（或空闲分区链）中。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checkerboard(across)">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7"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首次适应算法的特点</a:t>
            </a:r>
          </a:p>
        </p:txBody>
      </p:sp>
      <p:sp>
        <p:nvSpPr>
          <p:cNvPr id="32771" name="Rectangle 3"/>
          <p:cNvSpPr>
            <a:spLocks noGrp="1" noChangeArrowheads="1"/>
          </p:cNvSpPr>
          <p:nvPr>
            <p:ph type="body" idx="1"/>
          </p:nvPr>
        </p:nvSpPr>
        <p:spPr>
          <a:xfrm>
            <a:off x="381000" y="1560513"/>
            <a:ext cx="8574088" cy="4535487"/>
          </a:xfrm>
        </p:spPr>
        <p:txBody>
          <a:bodyPr/>
          <a:lstStyle/>
          <a:p>
            <a:pPr algn="just"/>
            <a:r>
              <a:rPr lang="zh-CN" altLang="en-US"/>
              <a:t>特点：优先利用内存低地址端，高地址端有大空闲区。但低地址端有许多小空闲分区时会增加查找开销。</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2) </a:t>
            </a:r>
            <a:r>
              <a:rPr lang="zh-CN" altLang="en-US" b="1"/>
              <a:t>循环首次适应算法</a:t>
            </a:r>
          </a:p>
        </p:txBody>
      </p:sp>
      <p:sp>
        <p:nvSpPr>
          <p:cNvPr id="33795" name="Rectangle 3"/>
          <p:cNvSpPr>
            <a:spLocks noGrp="1" noChangeArrowheads="1"/>
          </p:cNvSpPr>
          <p:nvPr>
            <p:ph type="body" idx="1"/>
          </p:nvPr>
        </p:nvSpPr>
        <p:spPr>
          <a:xfrm>
            <a:off x="304800" y="1524000"/>
            <a:ext cx="8650288" cy="4953000"/>
          </a:xfrm>
        </p:spPr>
        <p:txBody>
          <a:bodyPr/>
          <a:lstStyle/>
          <a:p>
            <a:pPr algn="just">
              <a:lnSpc>
                <a:spcPct val="90000"/>
              </a:lnSpc>
            </a:pPr>
            <a:r>
              <a:rPr lang="zh-CN" altLang="en-US"/>
              <a:t>循环首次适应算法又称下次适应算法，它是首次适应算法的变形。</a:t>
            </a:r>
            <a:r>
              <a:rPr lang="zh-CN" altLang="en-US">
                <a:solidFill>
                  <a:srgbClr val="9900CC"/>
                </a:solidFill>
              </a:rPr>
              <a:t>空闲分区仍然是按</a:t>
            </a:r>
            <a:r>
              <a:rPr lang="zh-CN" altLang="en-US" u="sng">
                <a:solidFill>
                  <a:srgbClr val="9900CC"/>
                </a:solidFill>
              </a:rPr>
              <a:t>地址递增</a:t>
            </a:r>
            <a:r>
              <a:rPr lang="zh-CN" altLang="en-US">
                <a:solidFill>
                  <a:srgbClr val="9900CC"/>
                </a:solidFill>
              </a:rPr>
              <a:t>的次序排列</a:t>
            </a:r>
            <a:r>
              <a:rPr lang="zh-CN" altLang="en-US"/>
              <a:t>。</a:t>
            </a:r>
          </a:p>
          <a:p>
            <a:pPr algn="just">
              <a:lnSpc>
                <a:spcPct val="90000"/>
              </a:lnSpc>
            </a:pPr>
            <a:r>
              <a:rPr lang="zh-CN" altLang="en-US"/>
              <a:t>该算法在为进程分配内存空间时，从上次找到的空闲分区的下一个空闲分区开始查找，直到找到第一个能满足其大小要求的空闲分区为止。</a:t>
            </a:r>
          </a:p>
          <a:p>
            <a:pPr algn="just">
              <a:lnSpc>
                <a:spcPct val="90000"/>
              </a:lnSpc>
            </a:pPr>
            <a:r>
              <a:rPr lang="zh-CN" altLang="en-US"/>
              <a:t>然后，再按照作业大小，从该分区中划出一块内存空间分配给请求者，余下的空闲分区仍然留在空闲分区表（或空闲分区链）中。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checkerboard(across)">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checkerboard(across)">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checkerboard(across)">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循环首次适应算法的特点</a:t>
            </a:r>
          </a:p>
        </p:txBody>
      </p:sp>
      <p:sp>
        <p:nvSpPr>
          <p:cNvPr id="34819" name="Rectangle 3"/>
          <p:cNvSpPr>
            <a:spLocks noGrp="1" noChangeArrowheads="1"/>
          </p:cNvSpPr>
          <p:nvPr>
            <p:ph type="body" idx="1"/>
          </p:nvPr>
        </p:nvSpPr>
        <p:spPr>
          <a:xfrm>
            <a:off x="304800" y="1524000"/>
            <a:ext cx="8650288" cy="4459288"/>
          </a:xfrm>
        </p:spPr>
        <p:txBody>
          <a:bodyPr/>
          <a:lstStyle/>
          <a:p>
            <a:pPr algn="just"/>
            <a:r>
              <a:rPr lang="zh-CN" altLang="en-US"/>
              <a:t>特点：使存储空间的利用更加均衡，但会使系统缺乏大的空闲分区。</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53" name="Group 61"/>
          <p:cNvGrpSpPr>
            <a:grpSpLocks/>
          </p:cNvGrpSpPr>
          <p:nvPr/>
        </p:nvGrpSpPr>
        <p:grpSpPr bwMode="auto">
          <a:xfrm>
            <a:off x="1979613" y="1628775"/>
            <a:ext cx="6192837" cy="3673475"/>
            <a:chOff x="0" y="0"/>
            <a:chExt cx="5880" cy="2340"/>
          </a:xfrm>
        </p:grpSpPr>
        <p:sp>
          <p:nvSpPr>
            <p:cNvPr id="8254" name="AutoShape 62"/>
            <p:cNvSpPr>
              <a:spLocks noChangeArrowheads="1"/>
            </p:cNvSpPr>
            <p:nvPr/>
          </p:nvSpPr>
          <p:spPr bwMode="auto">
            <a:xfrm>
              <a:off x="0" y="0"/>
              <a:ext cx="5880" cy="2340"/>
            </a:xfrm>
            <a:prstGeom prst="triangle">
              <a:avLst>
                <a:gd name="adj" fmla="val 50009"/>
              </a:avLst>
            </a:prstGeom>
            <a:solidFill>
              <a:srgbClr val="FFFFFF"/>
            </a:solidFill>
            <a:ln w="19050">
              <a:miter lim="800000"/>
              <a:headEnd/>
              <a:tailEnd/>
            </a:ln>
            <a:effectLst/>
            <a:scene3d>
              <a:camera prst="legacyObliqueTopRight"/>
              <a:lightRig rig="legacyFlat2" dir="t"/>
            </a:scene3d>
            <a:sp3d extrusionH="430200" prstMaterial="legacyPlastic">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flatTx/>
            </a:bodyPr>
            <a:lstStyle/>
            <a:p>
              <a:endParaRPr lang="zh-CN" altLang="en-US" sz="3200"/>
            </a:p>
          </p:txBody>
        </p:sp>
        <p:sp>
          <p:nvSpPr>
            <p:cNvPr id="8255" name="Text Box 63"/>
            <p:cNvSpPr txBox="1">
              <a:spLocks noChangeArrowheads="1"/>
            </p:cNvSpPr>
            <p:nvPr/>
          </p:nvSpPr>
          <p:spPr bwMode="auto">
            <a:xfrm>
              <a:off x="2476" y="176"/>
              <a:ext cx="949"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寄存器</a:t>
              </a:r>
            </a:p>
          </p:txBody>
        </p:sp>
        <p:sp>
          <p:nvSpPr>
            <p:cNvPr id="8256" name="Line 64"/>
            <p:cNvSpPr>
              <a:spLocks noChangeShapeType="1"/>
            </p:cNvSpPr>
            <p:nvPr/>
          </p:nvSpPr>
          <p:spPr bwMode="auto">
            <a:xfrm>
              <a:off x="2371" y="452"/>
              <a:ext cx="115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57" name="Text Box 65"/>
            <p:cNvSpPr txBox="1">
              <a:spLocks noChangeArrowheads="1"/>
            </p:cNvSpPr>
            <p:nvPr/>
          </p:nvSpPr>
          <p:spPr bwMode="auto">
            <a:xfrm>
              <a:off x="2452" y="520"/>
              <a:ext cx="1043"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高速缓存</a:t>
              </a:r>
            </a:p>
          </p:txBody>
        </p:sp>
        <p:sp>
          <p:nvSpPr>
            <p:cNvPr id="8258" name="Line 66"/>
            <p:cNvSpPr>
              <a:spLocks noChangeShapeType="1"/>
            </p:cNvSpPr>
            <p:nvPr/>
          </p:nvSpPr>
          <p:spPr bwMode="auto">
            <a:xfrm>
              <a:off x="1910" y="840"/>
              <a:ext cx="208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59" name="Text Box 67"/>
            <p:cNvSpPr txBox="1">
              <a:spLocks noChangeArrowheads="1"/>
            </p:cNvSpPr>
            <p:nvPr/>
          </p:nvSpPr>
          <p:spPr bwMode="auto">
            <a:xfrm>
              <a:off x="2466" y="907"/>
              <a:ext cx="104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主存储器</a:t>
              </a:r>
            </a:p>
          </p:txBody>
        </p:sp>
        <p:sp>
          <p:nvSpPr>
            <p:cNvPr id="8260" name="Line 68"/>
            <p:cNvSpPr>
              <a:spLocks noChangeShapeType="1"/>
            </p:cNvSpPr>
            <p:nvPr/>
          </p:nvSpPr>
          <p:spPr bwMode="auto">
            <a:xfrm>
              <a:off x="1450" y="1206"/>
              <a:ext cx="303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61" name="Text Box 69"/>
            <p:cNvSpPr txBox="1">
              <a:spLocks noChangeArrowheads="1"/>
            </p:cNvSpPr>
            <p:nvPr/>
          </p:nvSpPr>
          <p:spPr bwMode="auto">
            <a:xfrm>
              <a:off x="2466" y="1260"/>
              <a:ext cx="104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磁盘缓存</a:t>
              </a:r>
            </a:p>
          </p:txBody>
        </p:sp>
        <p:sp>
          <p:nvSpPr>
            <p:cNvPr id="8262" name="Line 70"/>
            <p:cNvSpPr>
              <a:spLocks noChangeShapeType="1"/>
            </p:cNvSpPr>
            <p:nvPr/>
          </p:nvSpPr>
          <p:spPr bwMode="auto">
            <a:xfrm>
              <a:off x="978" y="1580"/>
              <a:ext cx="39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63" name="Text Box 71"/>
            <p:cNvSpPr txBox="1">
              <a:spLocks noChangeArrowheads="1"/>
            </p:cNvSpPr>
            <p:nvPr/>
          </p:nvSpPr>
          <p:spPr bwMode="auto">
            <a:xfrm>
              <a:off x="2466" y="1639"/>
              <a:ext cx="104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固定磁盘</a:t>
              </a:r>
            </a:p>
          </p:txBody>
        </p:sp>
        <p:sp>
          <p:nvSpPr>
            <p:cNvPr id="8264" name="Line 72"/>
            <p:cNvSpPr>
              <a:spLocks noChangeShapeType="1"/>
            </p:cNvSpPr>
            <p:nvPr/>
          </p:nvSpPr>
          <p:spPr bwMode="auto">
            <a:xfrm>
              <a:off x="501" y="1960"/>
              <a:ext cx="491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65" name="Text Box 73"/>
            <p:cNvSpPr txBox="1">
              <a:spLocks noChangeArrowheads="1"/>
            </p:cNvSpPr>
            <p:nvPr/>
          </p:nvSpPr>
          <p:spPr bwMode="auto">
            <a:xfrm>
              <a:off x="2100" y="2028"/>
              <a:ext cx="1785"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宋体" panose="02010600030101010101" pitchFamily="2" charset="-122"/>
                </a:rPr>
                <a:t>可移动存储介质</a:t>
              </a:r>
            </a:p>
          </p:txBody>
        </p:sp>
      </p:grpSp>
      <p:sp>
        <p:nvSpPr>
          <p:cNvPr id="8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4.1.1 </a:t>
            </a:r>
            <a:r>
              <a:rPr lang="zh-CN" altLang="zh-CN" b="1"/>
              <a:t>多级存储器结构</a:t>
            </a:r>
          </a:p>
        </p:txBody>
      </p:sp>
      <p:sp>
        <p:nvSpPr>
          <p:cNvPr id="8234" name="AutoShape 42"/>
          <p:cNvSpPr>
            <a:spLocks/>
          </p:cNvSpPr>
          <p:nvPr/>
        </p:nvSpPr>
        <p:spPr bwMode="auto">
          <a:xfrm>
            <a:off x="1619250" y="4221163"/>
            <a:ext cx="865188" cy="1079500"/>
          </a:xfrm>
          <a:prstGeom prst="leftBrace">
            <a:avLst>
              <a:gd name="adj1" fmla="val 10398"/>
              <a:gd name="adj2" fmla="val 5550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AutoShape 43"/>
          <p:cNvSpPr>
            <a:spLocks/>
          </p:cNvSpPr>
          <p:nvPr/>
        </p:nvSpPr>
        <p:spPr bwMode="auto">
          <a:xfrm>
            <a:off x="2555875" y="2492375"/>
            <a:ext cx="720725" cy="1584325"/>
          </a:xfrm>
          <a:prstGeom prst="leftBrace">
            <a:avLst>
              <a:gd name="adj1" fmla="val 7266"/>
              <a:gd name="adj2" fmla="val 5550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6" name="AutoShape 44"/>
          <p:cNvSpPr>
            <a:spLocks/>
          </p:cNvSpPr>
          <p:nvPr/>
        </p:nvSpPr>
        <p:spPr bwMode="auto">
          <a:xfrm>
            <a:off x="3563938" y="1844675"/>
            <a:ext cx="649287" cy="504825"/>
          </a:xfrm>
          <a:prstGeom prst="leftBrace">
            <a:avLst>
              <a:gd name="adj1" fmla="val 8333"/>
              <a:gd name="adj2" fmla="val 6838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Text Box 45"/>
          <p:cNvSpPr txBox="1">
            <a:spLocks noChangeArrowheads="1"/>
          </p:cNvSpPr>
          <p:nvPr/>
        </p:nvSpPr>
        <p:spPr bwMode="auto">
          <a:xfrm>
            <a:off x="1187450" y="1844675"/>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en-US" altLang="zh-CN">
                <a:latin typeface="Tahoma" panose="020B0604030504040204" pitchFamily="34" charset="0"/>
              </a:rPr>
              <a:t>CPU</a:t>
            </a:r>
            <a:r>
              <a:rPr lang="zh-CN" altLang="zh-CN">
                <a:latin typeface="Tahoma" panose="020B0604030504040204" pitchFamily="34" charset="0"/>
              </a:rPr>
              <a:t>寄存器</a:t>
            </a:r>
          </a:p>
        </p:txBody>
      </p:sp>
      <p:sp>
        <p:nvSpPr>
          <p:cNvPr id="8238" name="Text Box 46"/>
          <p:cNvSpPr txBox="1">
            <a:spLocks noChangeArrowheads="1"/>
          </p:cNvSpPr>
          <p:nvPr/>
        </p:nvSpPr>
        <p:spPr bwMode="auto">
          <a:xfrm>
            <a:off x="1187450" y="29241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a:latin typeface="Tahoma" panose="020B0604030504040204" pitchFamily="34" charset="0"/>
              </a:rPr>
              <a:t>主存</a:t>
            </a:r>
          </a:p>
        </p:txBody>
      </p:sp>
      <p:sp>
        <p:nvSpPr>
          <p:cNvPr id="8239" name="Text Box 47"/>
          <p:cNvSpPr txBox="1">
            <a:spLocks noChangeArrowheads="1"/>
          </p:cNvSpPr>
          <p:nvPr/>
        </p:nvSpPr>
        <p:spPr bwMode="auto">
          <a:xfrm>
            <a:off x="323850" y="45085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742950" indent="-28575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CN" altLang="zh-CN">
                <a:latin typeface="Tahoma" panose="020B0604030504040204" pitchFamily="34" charset="0"/>
              </a:rPr>
              <a:t>辅存</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3) </a:t>
            </a:r>
            <a:r>
              <a:rPr lang="zh-CN" altLang="en-US" b="1"/>
              <a:t>最佳适应算法</a:t>
            </a:r>
          </a:p>
        </p:txBody>
      </p:sp>
      <p:sp>
        <p:nvSpPr>
          <p:cNvPr id="35843" name="Rectangle 3"/>
          <p:cNvSpPr>
            <a:spLocks noGrp="1" noChangeArrowheads="1"/>
          </p:cNvSpPr>
          <p:nvPr>
            <p:ph type="body" idx="1"/>
          </p:nvPr>
        </p:nvSpPr>
        <p:spPr>
          <a:xfrm>
            <a:off x="228600" y="1600200"/>
            <a:ext cx="8610600" cy="4535488"/>
          </a:xfrm>
        </p:spPr>
        <p:txBody>
          <a:bodyPr/>
          <a:lstStyle/>
          <a:p>
            <a:pPr algn="just">
              <a:lnSpc>
                <a:spcPct val="90000"/>
              </a:lnSpc>
            </a:pPr>
            <a:r>
              <a:rPr lang="zh-CN" altLang="en-US"/>
              <a:t>最佳适应算法要求空闲分区</a:t>
            </a:r>
            <a:r>
              <a:rPr lang="zh-CN" altLang="en-US">
                <a:solidFill>
                  <a:srgbClr val="9900CC"/>
                </a:solidFill>
              </a:rPr>
              <a:t>按</a:t>
            </a:r>
            <a:r>
              <a:rPr lang="zh-CN" altLang="en-US" u="sng">
                <a:solidFill>
                  <a:srgbClr val="9900CC"/>
                </a:solidFill>
              </a:rPr>
              <a:t>容量大小递增</a:t>
            </a:r>
            <a:r>
              <a:rPr lang="zh-CN" altLang="en-US">
                <a:solidFill>
                  <a:srgbClr val="9900CC"/>
                </a:solidFill>
              </a:rPr>
              <a:t>的次序排列</a:t>
            </a:r>
            <a:r>
              <a:rPr lang="zh-CN" altLang="en-US"/>
              <a:t>。</a:t>
            </a:r>
          </a:p>
          <a:p>
            <a:pPr algn="just">
              <a:lnSpc>
                <a:spcPct val="90000"/>
              </a:lnSpc>
            </a:pPr>
            <a:r>
              <a:rPr lang="zh-CN" altLang="en-US"/>
              <a:t>在进行内存分配时，从空闲分区表（或空闲分区链）首开始顺序查找，直到找到第一个能满足其大小要求的空闲分区为止。</a:t>
            </a:r>
          </a:p>
          <a:p>
            <a:pPr algn="just">
              <a:lnSpc>
                <a:spcPct val="90000"/>
              </a:lnSpc>
            </a:pPr>
            <a:r>
              <a:rPr lang="zh-CN" altLang="en-US"/>
              <a:t>如果该空闲分区大于作业的大小，则从该分区中划出一块内存空间分配给请求者，将剩余空闲区插入到空闲分区表（或空闲分区链）中的适当位置。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checkerboard(across)">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checkerboard(across)">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checkerboard(across)">
                                      <p:cBhvr>
                                        <p:cTn id="17" dur="500"/>
                                        <p:tgtEl>
                                          <p:spTgt spid="35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最佳适应算法的特点</a:t>
            </a:r>
          </a:p>
        </p:txBody>
      </p:sp>
      <p:sp>
        <p:nvSpPr>
          <p:cNvPr id="36867" name="Rectangle 3"/>
          <p:cNvSpPr>
            <a:spLocks noGrp="1" noChangeArrowheads="1"/>
          </p:cNvSpPr>
          <p:nvPr>
            <p:ph type="body" idx="1"/>
          </p:nvPr>
        </p:nvSpPr>
        <p:spPr>
          <a:xfrm>
            <a:off x="228600" y="1600200"/>
            <a:ext cx="8610600" cy="4535488"/>
          </a:xfrm>
        </p:spPr>
        <p:txBody>
          <a:bodyPr/>
          <a:lstStyle/>
          <a:p>
            <a:pPr algn="just"/>
            <a:r>
              <a:rPr lang="zh-CN" altLang="en-US"/>
              <a:t>按最佳适应算法为作业分配内存，就能把既满足作业要求又与作业大小最接近的空闲分区分配给作业。</a:t>
            </a:r>
          </a:p>
          <a:p>
            <a:pPr algn="just"/>
            <a:r>
              <a:rPr lang="zh-CN" altLang="en-US"/>
              <a:t>特点：保留了大的空闲区。但分割后的剩余空闲区很小。</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 </a:t>
            </a:r>
            <a:r>
              <a:rPr lang="zh-CN" altLang="en-US" b="1"/>
              <a:t>最坏适应算法</a:t>
            </a:r>
          </a:p>
        </p:txBody>
      </p:sp>
      <p:sp>
        <p:nvSpPr>
          <p:cNvPr id="37891" name="Rectangle 3"/>
          <p:cNvSpPr>
            <a:spLocks noGrp="1" noChangeArrowheads="1"/>
          </p:cNvSpPr>
          <p:nvPr>
            <p:ph type="body" idx="1"/>
          </p:nvPr>
        </p:nvSpPr>
        <p:spPr>
          <a:xfrm>
            <a:off x="228600" y="1600200"/>
            <a:ext cx="8726488" cy="4611688"/>
          </a:xfrm>
        </p:spPr>
        <p:txBody>
          <a:bodyPr/>
          <a:lstStyle/>
          <a:p>
            <a:pPr algn="just">
              <a:lnSpc>
                <a:spcPct val="90000"/>
              </a:lnSpc>
            </a:pPr>
            <a:r>
              <a:rPr lang="zh-CN" altLang="en-US"/>
              <a:t>最坏适应算法要求空闲分区</a:t>
            </a:r>
            <a:r>
              <a:rPr lang="zh-CN" altLang="en-US">
                <a:solidFill>
                  <a:srgbClr val="9900CC"/>
                </a:solidFill>
              </a:rPr>
              <a:t>按</a:t>
            </a:r>
            <a:r>
              <a:rPr lang="zh-CN" altLang="en-US" u="sng">
                <a:solidFill>
                  <a:srgbClr val="9900CC"/>
                </a:solidFill>
              </a:rPr>
              <a:t>容量大小递减</a:t>
            </a:r>
            <a:r>
              <a:rPr lang="zh-CN" altLang="en-US">
                <a:solidFill>
                  <a:srgbClr val="9900CC"/>
                </a:solidFill>
              </a:rPr>
              <a:t>的次序排列</a:t>
            </a:r>
            <a:r>
              <a:rPr lang="zh-CN" altLang="en-US"/>
              <a:t>。</a:t>
            </a:r>
          </a:p>
          <a:p>
            <a:pPr algn="just">
              <a:lnSpc>
                <a:spcPct val="90000"/>
              </a:lnSpc>
            </a:pPr>
            <a:r>
              <a:rPr lang="zh-CN" altLang="en-US"/>
              <a:t>在进行内存分配时，先检查空闲分区表（或空闲分区链）中的第一个空闲分区，若第一个空闲分区小于作业要求的大小，则分配失败；</a:t>
            </a:r>
          </a:p>
          <a:p>
            <a:pPr algn="just">
              <a:lnSpc>
                <a:spcPct val="90000"/>
              </a:lnSpc>
            </a:pPr>
            <a:r>
              <a:rPr lang="zh-CN" altLang="en-US"/>
              <a:t>否则从该空闲分区中划出与作业大小相等的一块内存空间分配给请求者，余下的空闲分区仍插入到空闲分区表（或空闲分区链）中的适当位置。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checkerboard(across)">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checkerboard(across)">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checkerboard(across)">
                                      <p:cBhvr>
                                        <p:cTn id="17"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最坏适应算法的特点</a:t>
            </a:r>
          </a:p>
        </p:txBody>
      </p:sp>
      <p:sp>
        <p:nvSpPr>
          <p:cNvPr id="38915" name="Rectangle 3"/>
          <p:cNvSpPr>
            <a:spLocks noGrp="1" noChangeArrowheads="1"/>
          </p:cNvSpPr>
          <p:nvPr>
            <p:ph type="body" idx="1"/>
          </p:nvPr>
        </p:nvSpPr>
        <p:spPr>
          <a:xfrm>
            <a:off x="457200" y="1524000"/>
            <a:ext cx="8040688" cy="4611688"/>
          </a:xfrm>
        </p:spPr>
        <p:txBody>
          <a:bodyPr/>
          <a:lstStyle/>
          <a:p>
            <a:r>
              <a:rPr lang="zh-CN" altLang="en-US"/>
              <a:t>特点：分区分配之后剩下的空闲区域（新空闲区）比较大，但当大作业到来时，其存储空间的申请往往得不到满足。</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课堂练习</a:t>
            </a:r>
          </a:p>
        </p:txBody>
      </p:sp>
      <p:sp>
        <p:nvSpPr>
          <p:cNvPr id="39939" name="Rectangle 3"/>
          <p:cNvSpPr>
            <a:spLocks noGrp="1" noChangeArrowheads="1"/>
          </p:cNvSpPr>
          <p:nvPr>
            <p:ph type="body" idx="1"/>
          </p:nvPr>
        </p:nvSpPr>
        <p:spPr>
          <a:xfrm>
            <a:off x="533400" y="1447800"/>
            <a:ext cx="8153400" cy="1828800"/>
          </a:xfrm>
        </p:spPr>
        <p:txBody>
          <a:bodyPr/>
          <a:lstStyle/>
          <a:p>
            <a:pPr algn="just">
              <a:lnSpc>
                <a:spcPct val="90000"/>
              </a:lnSpc>
            </a:pPr>
            <a:r>
              <a:rPr lang="zh-CN" altLang="zh-CN" sz="2800">
                <a:solidFill>
                  <a:srgbClr val="9900CC"/>
                </a:solidFill>
              </a:rPr>
              <a:t>下表给出了某系统的空闲分区表，系统采用可变式分区存储管理策略。现有以下作业序列：96</a:t>
            </a:r>
            <a:r>
              <a:rPr lang="en-US" altLang="zh-CN" sz="2800">
                <a:solidFill>
                  <a:srgbClr val="9900CC"/>
                </a:solidFill>
              </a:rPr>
              <a:t>K</a:t>
            </a:r>
            <a:r>
              <a:rPr lang="zh-CN" altLang="en-US" sz="2800">
                <a:solidFill>
                  <a:srgbClr val="9900CC"/>
                </a:solidFill>
              </a:rPr>
              <a:t>、</a:t>
            </a:r>
            <a:r>
              <a:rPr lang="en-US" altLang="zh-CN" sz="2800">
                <a:solidFill>
                  <a:srgbClr val="9900CC"/>
                </a:solidFill>
              </a:rPr>
              <a:t>20K</a:t>
            </a:r>
            <a:r>
              <a:rPr lang="zh-CN" altLang="en-US" sz="2800">
                <a:solidFill>
                  <a:srgbClr val="9900CC"/>
                </a:solidFill>
              </a:rPr>
              <a:t>、</a:t>
            </a:r>
            <a:r>
              <a:rPr lang="en-US" altLang="zh-CN" sz="2800">
                <a:solidFill>
                  <a:srgbClr val="9900CC"/>
                </a:solidFill>
              </a:rPr>
              <a:t>200K</a:t>
            </a:r>
            <a:r>
              <a:rPr lang="zh-CN" altLang="en-US" sz="2800">
                <a:solidFill>
                  <a:srgbClr val="9900CC"/>
                </a:solidFill>
              </a:rPr>
              <a:t>。</a:t>
            </a:r>
            <a:r>
              <a:rPr lang="zh-CN" altLang="zh-CN" sz="2800">
                <a:solidFill>
                  <a:srgbClr val="9900CC"/>
                </a:solidFill>
              </a:rPr>
              <a:t>若用首次适应算法和最佳适应算法来处理这些作业序列，试问哪一种算法可以满足该作业序列的请求?</a:t>
            </a:r>
          </a:p>
        </p:txBody>
      </p:sp>
      <p:graphicFrame>
        <p:nvGraphicFramePr>
          <p:cNvPr id="39940" name="Group 4"/>
          <p:cNvGraphicFramePr>
            <a:graphicFrameLocks noGrp="1"/>
          </p:cNvGraphicFramePr>
          <p:nvPr/>
        </p:nvGraphicFramePr>
        <p:xfrm>
          <a:off x="1676400" y="3733800"/>
          <a:ext cx="6096000" cy="2411413"/>
        </p:xfrm>
        <a:graphic>
          <a:graphicData uri="http://schemas.openxmlformats.org/drawingml/2006/table">
            <a:tbl>
              <a:tblPr/>
              <a:tblGrid>
                <a:gridCol w="2009775">
                  <a:extLst>
                    <a:ext uri="{9D8B030D-6E8A-4147-A177-3AD203B41FA5}">
                      <a16:colId xmlns:a16="http://schemas.microsoft.com/office/drawing/2014/main" val="213026712"/>
                    </a:ext>
                  </a:extLst>
                </a:gridCol>
                <a:gridCol w="2141538">
                  <a:extLst>
                    <a:ext uri="{9D8B030D-6E8A-4147-A177-3AD203B41FA5}">
                      <a16:colId xmlns:a16="http://schemas.microsoft.com/office/drawing/2014/main" val="2019281958"/>
                    </a:ext>
                  </a:extLst>
                </a:gridCol>
                <a:gridCol w="1944687">
                  <a:extLst>
                    <a:ext uri="{9D8B030D-6E8A-4147-A177-3AD203B41FA5}">
                      <a16:colId xmlns:a16="http://schemas.microsoft.com/office/drawing/2014/main" val="4052818584"/>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527696"/>
                  </a:ext>
                </a:extLst>
              </a:tr>
              <a:tr h="4111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408721"/>
                  </a:ext>
                </a:extLst>
              </a:tr>
              <a:tr h="4095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33076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0327495"/>
                  </a:ext>
                </a:extLst>
              </a:tr>
              <a:tr h="4048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725949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9199781"/>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例--采用最佳适应算法分配1</a:t>
            </a:r>
            <a:endParaRPr lang="en-US" altLang="zh-CN" b="1">
              <a:latin typeface="Times New Roman" panose="02020603050405020304" pitchFamily="18" charset="0"/>
            </a:endParaRPr>
          </a:p>
        </p:txBody>
      </p:sp>
      <p:sp>
        <p:nvSpPr>
          <p:cNvPr id="40963" name="Rectangle 3"/>
          <p:cNvSpPr>
            <a:spLocks noGrp="1" noChangeArrowheads="1"/>
          </p:cNvSpPr>
          <p:nvPr>
            <p:ph type="body" idx="1"/>
          </p:nvPr>
        </p:nvSpPr>
        <p:spPr>
          <a:xfrm>
            <a:off x="152400" y="1600200"/>
            <a:ext cx="4114800" cy="3200400"/>
          </a:xfrm>
        </p:spPr>
        <p:txBody>
          <a:bodyPr/>
          <a:lstStyle/>
          <a:p>
            <a:pPr algn="just"/>
            <a:r>
              <a:rPr lang="zh-CN" altLang="zh-CN">
                <a:solidFill>
                  <a:srgbClr val="9900CC"/>
                </a:solidFill>
              </a:rPr>
              <a:t>申请96</a:t>
            </a:r>
            <a:r>
              <a:rPr lang="en-US" altLang="zh-CN">
                <a:solidFill>
                  <a:srgbClr val="9900CC"/>
                </a:solidFill>
              </a:rPr>
              <a:t>K</a:t>
            </a:r>
            <a:r>
              <a:rPr lang="zh-CN" altLang="zh-CN">
                <a:solidFill>
                  <a:srgbClr val="9900CC"/>
                </a:solidFill>
              </a:rPr>
              <a:t>，</a:t>
            </a:r>
          </a:p>
          <a:p>
            <a:pPr algn="just"/>
            <a:r>
              <a:rPr lang="zh-CN" altLang="zh-CN">
                <a:solidFill>
                  <a:srgbClr val="9900CC"/>
                </a:solidFill>
              </a:rPr>
              <a:t>选中5号分区，5号分区大小与申请空间大小一致，应从空闲分区表中删去该表项；</a:t>
            </a:r>
          </a:p>
        </p:txBody>
      </p:sp>
      <p:graphicFrame>
        <p:nvGraphicFramePr>
          <p:cNvPr id="40964" name="Group 4"/>
          <p:cNvGraphicFramePr>
            <a:graphicFrameLocks noGrp="1"/>
          </p:cNvGraphicFramePr>
          <p:nvPr/>
        </p:nvGraphicFramePr>
        <p:xfrm>
          <a:off x="4800600" y="1514475"/>
          <a:ext cx="3962400" cy="2371725"/>
        </p:xfrm>
        <a:graphic>
          <a:graphicData uri="http://schemas.openxmlformats.org/drawingml/2006/table">
            <a:tbl>
              <a:tblPr/>
              <a:tblGrid>
                <a:gridCol w="1143000">
                  <a:extLst>
                    <a:ext uri="{9D8B030D-6E8A-4147-A177-3AD203B41FA5}">
                      <a16:colId xmlns:a16="http://schemas.microsoft.com/office/drawing/2014/main" val="3683325482"/>
                    </a:ext>
                  </a:extLst>
                </a:gridCol>
                <a:gridCol w="1295400">
                  <a:extLst>
                    <a:ext uri="{9D8B030D-6E8A-4147-A177-3AD203B41FA5}">
                      <a16:colId xmlns:a16="http://schemas.microsoft.com/office/drawing/2014/main" val="514096469"/>
                    </a:ext>
                  </a:extLst>
                </a:gridCol>
                <a:gridCol w="1524000">
                  <a:extLst>
                    <a:ext uri="{9D8B030D-6E8A-4147-A177-3AD203B41FA5}">
                      <a16:colId xmlns:a16="http://schemas.microsoft.com/office/drawing/2014/main" val="764926928"/>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8573695"/>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16187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414175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754866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558109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664298"/>
                  </a:ext>
                </a:extLst>
              </a:tr>
            </a:tbl>
          </a:graphicData>
        </a:graphic>
      </p:graphicFrame>
      <p:graphicFrame>
        <p:nvGraphicFramePr>
          <p:cNvPr id="40994" name="Group 34"/>
          <p:cNvGraphicFramePr>
            <a:graphicFrameLocks noGrp="1"/>
          </p:cNvGraphicFramePr>
          <p:nvPr/>
        </p:nvGraphicFramePr>
        <p:xfrm>
          <a:off x="4800600" y="1524000"/>
          <a:ext cx="3962400" cy="2371725"/>
        </p:xfrm>
        <a:graphic>
          <a:graphicData uri="http://schemas.openxmlformats.org/drawingml/2006/table">
            <a:tbl>
              <a:tblPr/>
              <a:tblGrid>
                <a:gridCol w="1143000">
                  <a:extLst>
                    <a:ext uri="{9D8B030D-6E8A-4147-A177-3AD203B41FA5}">
                      <a16:colId xmlns:a16="http://schemas.microsoft.com/office/drawing/2014/main" val="3048153282"/>
                    </a:ext>
                  </a:extLst>
                </a:gridCol>
                <a:gridCol w="1295400">
                  <a:extLst>
                    <a:ext uri="{9D8B030D-6E8A-4147-A177-3AD203B41FA5}">
                      <a16:colId xmlns:a16="http://schemas.microsoft.com/office/drawing/2014/main" val="1516507526"/>
                    </a:ext>
                  </a:extLst>
                </a:gridCol>
                <a:gridCol w="1524000">
                  <a:extLst>
                    <a:ext uri="{9D8B030D-6E8A-4147-A177-3AD203B41FA5}">
                      <a16:colId xmlns:a16="http://schemas.microsoft.com/office/drawing/2014/main" val="1444571694"/>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88434400"/>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6254280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5358099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8557687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6587815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20344219"/>
                  </a:ext>
                </a:extLst>
              </a:tr>
            </a:tbl>
          </a:graphicData>
        </a:graphic>
      </p:graphicFrame>
      <p:graphicFrame>
        <p:nvGraphicFramePr>
          <p:cNvPr id="41024" name="Group 64"/>
          <p:cNvGraphicFramePr>
            <a:graphicFrameLocks noGrp="1"/>
          </p:cNvGraphicFramePr>
          <p:nvPr/>
        </p:nvGraphicFramePr>
        <p:xfrm>
          <a:off x="4800600" y="4267200"/>
          <a:ext cx="3962400" cy="2371725"/>
        </p:xfrm>
        <a:graphic>
          <a:graphicData uri="http://schemas.openxmlformats.org/drawingml/2006/table">
            <a:tbl>
              <a:tblPr/>
              <a:tblGrid>
                <a:gridCol w="1143000">
                  <a:extLst>
                    <a:ext uri="{9D8B030D-6E8A-4147-A177-3AD203B41FA5}">
                      <a16:colId xmlns:a16="http://schemas.microsoft.com/office/drawing/2014/main" val="4227667172"/>
                    </a:ext>
                  </a:extLst>
                </a:gridCol>
                <a:gridCol w="1295400">
                  <a:extLst>
                    <a:ext uri="{9D8B030D-6E8A-4147-A177-3AD203B41FA5}">
                      <a16:colId xmlns:a16="http://schemas.microsoft.com/office/drawing/2014/main" val="263386834"/>
                    </a:ext>
                  </a:extLst>
                </a:gridCol>
                <a:gridCol w="1524000">
                  <a:extLst>
                    <a:ext uri="{9D8B030D-6E8A-4147-A177-3AD203B41FA5}">
                      <a16:colId xmlns:a16="http://schemas.microsoft.com/office/drawing/2014/main" val="54838331"/>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08502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5004003"/>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281947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705309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204936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55521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994"/>
                                        </p:tgtEl>
                                        <p:attrNameLst>
                                          <p:attrName>style.visibility</p:attrName>
                                        </p:attrNameLst>
                                      </p:cBhvr>
                                      <p:to>
                                        <p:strVal val="visible"/>
                                      </p:to>
                                    </p:set>
                                    <p:animEffect transition="in" filter="checkerboard(across)">
                                      <p:cBhvr>
                                        <p:cTn id="7" dur="500"/>
                                        <p:tgtEl>
                                          <p:spTgt spid="40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checkerboard(across)">
                                      <p:cBhvr>
                                        <p:cTn id="12" dur="500"/>
                                        <p:tgtEl>
                                          <p:spTgt spid="409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checkerboard(across)">
                                      <p:cBhvr>
                                        <p:cTn id="17" dur="500"/>
                                        <p:tgtEl>
                                          <p:spTgt spid="409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1024"/>
                                        </p:tgtEl>
                                        <p:attrNameLst>
                                          <p:attrName>style.visibility</p:attrName>
                                        </p:attrNameLst>
                                      </p:cBhvr>
                                      <p:to>
                                        <p:strVal val="visible"/>
                                      </p:to>
                                    </p:set>
                                    <p:animEffect transition="in" filter="checkerboard(across)">
                                      <p:cBhvr>
                                        <p:cTn id="22" dur="500"/>
                                        <p:tgtEl>
                                          <p:spTgt spid="4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例--采用最佳适应算法分配2</a:t>
            </a:r>
            <a:endParaRPr lang="en-US" altLang="zh-CN" b="1">
              <a:latin typeface="Times New Roman" panose="02020603050405020304" pitchFamily="18" charset="0"/>
            </a:endParaRPr>
          </a:p>
        </p:txBody>
      </p:sp>
      <p:sp>
        <p:nvSpPr>
          <p:cNvPr id="41987" name="Rectangle 3"/>
          <p:cNvSpPr>
            <a:spLocks noGrp="1" noChangeArrowheads="1"/>
          </p:cNvSpPr>
          <p:nvPr>
            <p:ph type="body" idx="1"/>
          </p:nvPr>
        </p:nvSpPr>
        <p:spPr>
          <a:xfrm>
            <a:off x="152400" y="1600200"/>
            <a:ext cx="4114800" cy="4114800"/>
          </a:xfrm>
        </p:spPr>
        <p:txBody>
          <a:bodyPr/>
          <a:lstStyle/>
          <a:p>
            <a:pPr algn="just"/>
            <a:r>
              <a:rPr lang="zh-CN" altLang="zh-CN">
                <a:solidFill>
                  <a:srgbClr val="9900CC"/>
                </a:solidFill>
              </a:rPr>
              <a:t>申请20</a:t>
            </a:r>
            <a:r>
              <a:rPr lang="en-US" altLang="zh-CN">
                <a:solidFill>
                  <a:srgbClr val="9900CC"/>
                </a:solidFill>
              </a:rPr>
              <a:t>K</a:t>
            </a:r>
            <a:r>
              <a:rPr lang="zh-CN" altLang="zh-CN">
                <a:solidFill>
                  <a:srgbClr val="9900CC"/>
                </a:solidFill>
              </a:rPr>
              <a:t>，</a:t>
            </a:r>
          </a:p>
          <a:p>
            <a:pPr algn="just"/>
            <a:r>
              <a:rPr lang="zh-CN" altLang="zh-CN">
                <a:solidFill>
                  <a:srgbClr val="9900CC"/>
                </a:solidFill>
              </a:rPr>
              <a:t>选中1号分区，分配后1号分区还剩下12</a:t>
            </a:r>
            <a:r>
              <a:rPr lang="en-US" altLang="zh-CN">
                <a:solidFill>
                  <a:srgbClr val="9900CC"/>
                </a:solidFill>
              </a:rPr>
              <a:t>K</a:t>
            </a:r>
            <a:r>
              <a:rPr lang="zh-CN" altLang="en-US">
                <a:solidFill>
                  <a:srgbClr val="9900CC"/>
                </a:solidFill>
              </a:rPr>
              <a:t>；</a:t>
            </a:r>
            <a:endParaRPr lang="zh-CN" altLang="zh-CN">
              <a:solidFill>
                <a:srgbClr val="9900CC"/>
              </a:solidFill>
            </a:endParaRPr>
          </a:p>
        </p:txBody>
      </p:sp>
      <p:graphicFrame>
        <p:nvGraphicFramePr>
          <p:cNvPr id="41988" name="Group 4"/>
          <p:cNvGraphicFramePr>
            <a:graphicFrameLocks noGrp="1"/>
          </p:cNvGraphicFramePr>
          <p:nvPr/>
        </p:nvGraphicFramePr>
        <p:xfrm>
          <a:off x="4800600" y="1514475"/>
          <a:ext cx="3962400" cy="2371725"/>
        </p:xfrm>
        <a:graphic>
          <a:graphicData uri="http://schemas.openxmlformats.org/drawingml/2006/table">
            <a:tbl>
              <a:tblPr/>
              <a:tblGrid>
                <a:gridCol w="1143000">
                  <a:extLst>
                    <a:ext uri="{9D8B030D-6E8A-4147-A177-3AD203B41FA5}">
                      <a16:colId xmlns:a16="http://schemas.microsoft.com/office/drawing/2014/main" val="1214765649"/>
                    </a:ext>
                  </a:extLst>
                </a:gridCol>
                <a:gridCol w="1295400">
                  <a:extLst>
                    <a:ext uri="{9D8B030D-6E8A-4147-A177-3AD203B41FA5}">
                      <a16:colId xmlns:a16="http://schemas.microsoft.com/office/drawing/2014/main" val="1864941798"/>
                    </a:ext>
                  </a:extLst>
                </a:gridCol>
                <a:gridCol w="1524000">
                  <a:extLst>
                    <a:ext uri="{9D8B030D-6E8A-4147-A177-3AD203B41FA5}">
                      <a16:colId xmlns:a16="http://schemas.microsoft.com/office/drawing/2014/main" val="3476580783"/>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60144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4270898"/>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58503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736260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706301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5748514"/>
                  </a:ext>
                </a:extLst>
              </a:tr>
            </a:tbl>
          </a:graphicData>
        </a:graphic>
      </p:graphicFrame>
      <p:graphicFrame>
        <p:nvGraphicFramePr>
          <p:cNvPr id="42018" name="Group 34"/>
          <p:cNvGraphicFramePr>
            <a:graphicFrameLocks noGrp="1"/>
          </p:cNvGraphicFramePr>
          <p:nvPr/>
        </p:nvGraphicFramePr>
        <p:xfrm>
          <a:off x="4800600" y="4105275"/>
          <a:ext cx="3962400" cy="2371725"/>
        </p:xfrm>
        <a:graphic>
          <a:graphicData uri="http://schemas.openxmlformats.org/drawingml/2006/table">
            <a:tbl>
              <a:tblPr/>
              <a:tblGrid>
                <a:gridCol w="1143000">
                  <a:extLst>
                    <a:ext uri="{9D8B030D-6E8A-4147-A177-3AD203B41FA5}">
                      <a16:colId xmlns:a16="http://schemas.microsoft.com/office/drawing/2014/main" val="1618996284"/>
                    </a:ext>
                  </a:extLst>
                </a:gridCol>
                <a:gridCol w="1295400">
                  <a:extLst>
                    <a:ext uri="{9D8B030D-6E8A-4147-A177-3AD203B41FA5}">
                      <a16:colId xmlns:a16="http://schemas.microsoft.com/office/drawing/2014/main" val="2129521101"/>
                    </a:ext>
                  </a:extLst>
                </a:gridCol>
                <a:gridCol w="1524000">
                  <a:extLst>
                    <a:ext uri="{9D8B030D-6E8A-4147-A177-3AD203B41FA5}">
                      <a16:colId xmlns:a16="http://schemas.microsoft.com/office/drawing/2014/main" val="3048420225"/>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680838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938266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9042550"/>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12</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2492275"/>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746110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53677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checkerboard(across)">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2018"/>
                                        </p:tgtEl>
                                        <p:attrNameLst>
                                          <p:attrName>style.visibility</p:attrName>
                                        </p:attrNameLst>
                                      </p:cBhvr>
                                      <p:to>
                                        <p:strVal val="visible"/>
                                      </p:to>
                                    </p:set>
                                    <p:animEffect transition="in" filter="checkerboard(across)">
                                      <p:cBhvr>
                                        <p:cTn id="17" dur="500"/>
                                        <p:tgtEl>
                                          <p:spTgt spid="4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例--采用最佳适应算法分配3</a:t>
            </a:r>
            <a:endParaRPr lang="en-US" altLang="zh-CN" b="1">
              <a:latin typeface="Times New Roman" panose="02020603050405020304" pitchFamily="18" charset="0"/>
            </a:endParaRPr>
          </a:p>
        </p:txBody>
      </p:sp>
      <p:sp>
        <p:nvSpPr>
          <p:cNvPr id="43011" name="Rectangle 3"/>
          <p:cNvSpPr>
            <a:spLocks noGrp="1" noChangeArrowheads="1"/>
          </p:cNvSpPr>
          <p:nvPr>
            <p:ph type="body" idx="1"/>
          </p:nvPr>
        </p:nvSpPr>
        <p:spPr>
          <a:xfrm>
            <a:off x="152400" y="1600200"/>
            <a:ext cx="4114800" cy="4114800"/>
          </a:xfrm>
        </p:spPr>
        <p:txBody>
          <a:bodyPr/>
          <a:lstStyle/>
          <a:p>
            <a:pPr algn="just"/>
            <a:r>
              <a:rPr lang="zh-CN" altLang="zh-CN">
                <a:solidFill>
                  <a:srgbClr val="9900CC"/>
                </a:solidFill>
              </a:rPr>
              <a:t>申请200</a:t>
            </a:r>
            <a:r>
              <a:rPr lang="en-US" altLang="zh-CN">
                <a:solidFill>
                  <a:srgbClr val="9900CC"/>
                </a:solidFill>
              </a:rPr>
              <a:t>K</a:t>
            </a:r>
            <a:r>
              <a:rPr lang="zh-CN" altLang="en-US">
                <a:solidFill>
                  <a:srgbClr val="9900CC"/>
                </a:solidFill>
              </a:rPr>
              <a:t>，</a:t>
            </a:r>
          </a:p>
          <a:p>
            <a:pPr algn="just"/>
            <a:r>
              <a:rPr lang="zh-CN" altLang="zh-CN">
                <a:solidFill>
                  <a:srgbClr val="9900CC"/>
                </a:solidFill>
              </a:rPr>
              <a:t>选中4号分区，分配后剩下18</a:t>
            </a:r>
            <a:r>
              <a:rPr lang="en-US" altLang="zh-CN">
                <a:solidFill>
                  <a:srgbClr val="9900CC"/>
                </a:solidFill>
              </a:rPr>
              <a:t>K</a:t>
            </a:r>
            <a:r>
              <a:rPr lang="zh-CN" altLang="en-US">
                <a:solidFill>
                  <a:srgbClr val="9900CC"/>
                </a:solidFill>
              </a:rPr>
              <a:t>。</a:t>
            </a:r>
            <a:endParaRPr lang="zh-CN" altLang="zh-CN">
              <a:solidFill>
                <a:srgbClr val="9900CC"/>
              </a:solidFill>
            </a:endParaRPr>
          </a:p>
        </p:txBody>
      </p:sp>
      <p:graphicFrame>
        <p:nvGraphicFramePr>
          <p:cNvPr id="43012" name="Group 4"/>
          <p:cNvGraphicFramePr>
            <a:graphicFrameLocks noGrp="1"/>
          </p:cNvGraphicFramePr>
          <p:nvPr/>
        </p:nvGraphicFramePr>
        <p:xfrm>
          <a:off x="4800600" y="1514475"/>
          <a:ext cx="3962400" cy="2371725"/>
        </p:xfrm>
        <a:graphic>
          <a:graphicData uri="http://schemas.openxmlformats.org/drawingml/2006/table">
            <a:tbl>
              <a:tblPr/>
              <a:tblGrid>
                <a:gridCol w="1143000">
                  <a:extLst>
                    <a:ext uri="{9D8B030D-6E8A-4147-A177-3AD203B41FA5}">
                      <a16:colId xmlns:a16="http://schemas.microsoft.com/office/drawing/2014/main" val="3986523554"/>
                    </a:ext>
                  </a:extLst>
                </a:gridCol>
                <a:gridCol w="1295400">
                  <a:extLst>
                    <a:ext uri="{9D8B030D-6E8A-4147-A177-3AD203B41FA5}">
                      <a16:colId xmlns:a16="http://schemas.microsoft.com/office/drawing/2014/main" val="1892722651"/>
                    </a:ext>
                  </a:extLst>
                </a:gridCol>
                <a:gridCol w="1524000">
                  <a:extLst>
                    <a:ext uri="{9D8B030D-6E8A-4147-A177-3AD203B41FA5}">
                      <a16:colId xmlns:a16="http://schemas.microsoft.com/office/drawing/2014/main" val="3970225203"/>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754846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2153563"/>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774647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052044"/>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692610"/>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3409681"/>
                  </a:ext>
                </a:extLst>
              </a:tr>
            </a:tbl>
          </a:graphicData>
        </a:graphic>
      </p:graphicFrame>
      <p:graphicFrame>
        <p:nvGraphicFramePr>
          <p:cNvPr id="43042" name="Group 34"/>
          <p:cNvGraphicFramePr>
            <a:graphicFrameLocks noGrp="1"/>
          </p:cNvGraphicFramePr>
          <p:nvPr/>
        </p:nvGraphicFramePr>
        <p:xfrm>
          <a:off x="4800600" y="4105275"/>
          <a:ext cx="3962400" cy="2371725"/>
        </p:xfrm>
        <a:graphic>
          <a:graphicData uri="http://schemas.openxmlformats.org/drawingml/2006/table">
            <a:tbl>
              <a:tblPr/>
              <a:tblGrid>
                <a:gridCol w="1143000">
                  <a:extLst>
                    <a:ext uri="{9D8B030D-6E8A-4147-A177-3AD203B41FA5}">
                      <a16:colId xmlns:a16="http://schemas.microsoft.com/office/drawing/2014/main" val="577839530"/>
                    </a:ext>
                  </a:extLst>
                </a:gridCol>
                <a:gridCol w="1295400">
                  <a:extLst>
                    <a:ext uri="{9D8B030D-6E8A-4147-A177-3AD203B41FA5}">
                      <a16:colId xmlns:a16="http://schemas.microsoft.com/office/drawing/2014/main" val="3572699209"/>
                    </a:ext>
                  </a:extLst>
                </a:gridCol>
                <a:gridCol w="1524000">
                  <a:extLst>
                    <a:ext uri="{9D8B030D-6E8A-4147-A177-3AD203B41FA5}">
                      <a16:colId xmlns:a16="http://schemas.microsoft.com/office/drawing/2014/main" val="1252961445"/>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884595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1568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750373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5511155"/>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18</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963042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395848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checkerboard(across)">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checkerboard(across)">
                                      <p:cBhvr>
                                        <p:cTn id="12" dur="5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3042"/>
                                        </p:tgtEl>
                                        <p:attrNameLst>
                                          <p:attrName>style.visibility</p:attrName>
                                        </p:attrNameLst>
                                      </p:cBhvr>
                                      <p:to>
                                        <p:strVal val="visible"/>
                                      </p:to>
                                    </p:set>
                                    <p:animEffect transition="in" filter="checkerboard(across)">
                                      <p:cBhvr>
                                        <p:cTn id="17" dur="500"/>
                                        <p:tgtEl>
                                          <p:spTgt spid="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例--采用首次适应算法分配1</a:t>
            </a:r>
            <a:endParaRPr lang="en-US" altLang="zh-CN" b="1">
              <a:latin typeface="Times New Roman" panose="02020603050405020304" pitchFamily="18" charset="0"/>
            </a:endParaRPr>
          </a:p>
        </p:txBody>
      </p:sp>
      <p:sp>
        <p:nvSpPr>
          <p:cNvPr id="44035" name="Rectangle 3"/>
          <p:cNvSpPr>
            <a:spLocks noGrp="1" noChangeArrowheads="1"/>
          </p:cNvSpPr>
          <p:nvPr>
            <p:ph type="body" idx="1"/>
          </p:nvPr>
        </p:nvSpPr>
        <p:spPr>
          <a:xfrm>
            <a:off x="152400" y="1600200"/>
            <a:ext cx="4114800" cy="4535488"/>
          </a:xfrm>
        </p:spPr>
        <p:txBody>
          <a:bodyPr/>
          <a:lstStyle/>
          <a:p>
            <a:pPr algn="just"/>
            <a:r>
              <a:rPr lang="zh-CN" altLang="zh-CN">
                <a:solidFill>
                  <a:srgbClr val="9900CC"/>
                </a:solidFill>
              </a:rPr>
              <a:t>申请96</a:t>
            </a:r>
            <a:r>
              <a:rPr lang="en-US" altLang="zh-CN">
                <a:solidFill>
                  <a:srgbClr val="9900CC"/>
                </a:solidFill>
              </a:rPr>
              <a:t>K</a:t>
            </a:r>
            <a:r>
              <a:rPr lang="zh-CN" altLang="zh-CN">
                <a:solidFill>
                  <a:srgbClr val="9900CC"/>
                </a:solidFill>
              </a:rPr>
              <a:t>，</a:t>
            </a:r>
          </a:p>
          <a:p>
            <a:pPr algn="just"/>
            <a:r>
              <a:rPr lang="zh-CN" altLang="zh-CN">
                <a:solidFill>
                  <a:srgbClr val="9900CC"/>
                </a:solidFill>
              </a:rPr>
              <a:t>选中4号分区，进行分配后4号分区还剩下122</a:t>
            </a:r>
            <a:r>
              <a:rPr lang="en-US" altLang="zh-CN">
                <a:solidFill>
                  <a:srgbClr val="9900CC"/>
                </a:solidFill>
              </a:rPr>
              <a:t>K</a:t>
            </a:r>
            <a:r>
              <a:rPr lang="zh-CN" altLang="en-US">
                <a:solidFill>
                  <a:srgbClr val="9900CC"/>
                </a:solidFill>
              </a:rPr>
              <a:t>；</a:t>
            </a:r>
          </a:p>
        </p:txBody>
      </p:sp>
      <p:graphicFrame>
        <p:nvGraphicFramePr>
          <p:cNvPr id="44036" name="Group 4"/>
          <p:cNvGraphicFramePr>
            <a:graphicFrameLocks noGrp="1"/>
          </p:cNvGraphicFramePr>
          <p:nvPr/>
        </p:nvGraphicFramePr>
        <p:xfrm>
          <a:off x="4800600" y="1447800"/>
          <a:ext cx="3962400" cy="2371725"/>
        </p:xfrm>
        <a:graphic>
          <a:graphicData uri="http://schemas.openxmlformats.org/drawingml/2006/table">
            <a:tbl>
              <a:tblPr/>
              <a:tblGrid>
                <a:gridCol w="1143000">
                  <a:extLst>
                    <a:ext uri="{9D8B030D-6E8A-4147-A177-3AD203B41FA5}">
                      <a16:colId xmlns:a16="http://schemas.microsoft.com/office/drawing/2014/main" val="3612730459"/>
                    </a:ext>
                  </a:extLst>
                </a:gridCol>
                <a:gridCol w="1219200">
                  <a:extLst>
                    <a:ext uri="{9D8B030D-6E8A-4147-A177-3AD203B41FA5}">
                      <a16:colId xmlns:a16="http://schemas.microsoft.com/office/drawing/2014/main" val="890845831"/>
                    </a:ext>
                  </a:extLst>
                </a:gridCol>
                <a:gridCol w="1600200">
                  <a:extLst>
                    <a:ext uri="{9D8B030D-6E8A-4147-A177-3AD203B41FA5}">
                      <a16:colId xmlns:a16="http://schemas.microsoft.com/office/drawing/2014/main" val="465776446"/>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9427308"/>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568603"/>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825532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617768"/>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218</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680484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900539"/>
                  </a:ext>
                </a:extLst>
              </a:tr>
            </a:tbl>
          </a:graphicData>
        </a:graphic>
      </p:graphicFrame>
      <p:graphicFrame>
        <p:nvGraphicFramePr>
          <p:cNvPr id="44066" name="Group 34"/>
          <p:cNvGraphicFramePr>
            <a:graphicFrameLocks noGrp="1"/>
          </p:cNvGraphicFramePr>
          <p:nvPr/>
        </p:nvGraphicFramePr>
        <p:xfrm>
          <a:off x="4800600" y="3962400"/>
          <a:ext cx="3962400" cy="2371725"/>
        </p:xfrm>
        <a:graphic>
          <a:graphicData uri="http://schemas.openxmlformats.org/drawingml/2006/table">
            <a:tbl>
              <a:tblPr/>
              <a:tblGrid>
                <a:gridCol w="1143000">
                  <a:extLst>
                    <a:ext uri="{9D8B030D-6E8A-4147-A177-3AD203B41FA5}">
                      <a16:colId xmlns:a16="http://schemas.microsoft.com/office/drawing/2014/main" val="627209757"/>
                    </a:ext>
                  </a:extLst>
                </a:gridCol>
                <a:gridCol w="1219200">
                  <a:extLst>
                    <a:ext uri="{9D8B030D-6E8A-4147-A177-3AD203B41FA5}">
                      <a16:colId xmlns:a16="http://schemas.microsoft.com/office/drawing/2014/main" val="2801951193"/>
                    </a:ext>
                  </a:extLst>
                </a:gridCol>
                <a:gridCol w="1600200">
                  <a:extLst>
                    <a:ext uri="{9D8B030D-6E8A-4147-A177-3AD203B41FA5}">
                      <a16:colId xmlns:a16="http://schemas.microsoft.com/office/drawing/2014/main" val="1373578235"/>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385277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665664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6950540"/>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67623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122</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96322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64536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checkerboard(across)">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checkerboard(across)">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066"/>
                                        </p:tgtEl>
                                        <p:attrNameLst>
                                          <p:attrName>style.visibility</p:attrName>
                                        </p:attrNameLst>
                                      </p:cBhvr>
                                      <p:to>
                                        <p:strVal val="visible"/>
                                      </p:to>
                                    </p:set>
                                    <p:animEffect transition="in" filter="checkerboard(across)">
                                      <p:cBhvr>
                                        <p:cTn id="17" dur="500"/>
                                        <p:tgtEl>
                                          <p:spTgt spid="44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例--采用首次适应算法分配2</a:t>
            </a:r>
            <a:endParaRPr lang="en-US" altLang="zh-CN" b="1">
              <a:latin typeface="Times New Roman" panose="02020603050405020304" pitchFamily="18" charset="0"/>
            </a:endParaRPr>
          </a:p>
        </p:txBody>
      </p:sp>
      <p:sp>
        <p:nvSpPr>
          <p:cNvPr id="45059" name="Rectangle 3"/>
          <p:cNvSpPr>
            <a:spLocks noGrp="1" noChangeArrowheads="1"/>
          </p:cNvSpPr>
          <p:nvPr>
            <p:ph type="body" idx="1"/>
          </p:nvPr>
        </p:nvSpPr>
        <p:spPr>
          <a:xfrm>
            <a:off x="152400" y="1600200"/>
            <a:ext cx="4114800" cy="4535488"/>
          </a:xfrm>
        </p:spPr>
        <p:txBody>
          <a:bodyPr/>
          <a:lstStyle/>
          <a:p>
            <a:pPr algn="just"/>
            <a:r>
              <a:rPr lang="zh-CN" altLang="zh-CN">
                <a:solidFill>
                  <a:srgbClr val="9900CC"/>
                </a:solidFill>
              </a:rPr>
              <a:t>申请20</a:t>
            </a:r>
            <a:r>
              <a:rPr lang="en-US" altLang="zh-CN">
                <a:solidFill>
                  <a:srgbClr val="9900CC"/>
                </a:solidFill>
              </a:rPr>
              <a:t>K</a:t>
            </a:r>
            <a:r>
              <a:rPr lang="zh-CN" altLang="en-US">
                <a:solidFill>
                  <a:srgbClr val="9900CC"/>
                </a:solidFill>
              </a:rPr>
              <a:t>，</a:t>
            </a:r>
          </a:p>
          <a:p>
            <a:pPr algn="just"/>
            <a:r>
              <a:rPr lang="zh-CN" altLang="zh-CN">
                <a:solidFill>
                  <a:srgbClr val="9900CC"/>
                </a:solidFill>
              </a:rPr>
              <a:t>选中1号分区，分配后剩下12</a:t>
            </a:r>
            <a:r>
              <a:rPr lang="en-US" altLang="zh-CN">
                <a:solidFill>
                  <a:srgbClr val="9900CC"/>
                </a:solidFill>
              </a:rPr>
              <a:t>K</a:t>
            </a:r>
            <a:r>
              <a:rPr lang="zh-CN" altLang="en-US">
                <a:solidFill>
                  <a:srgbClr val="9900CC"/>
                </a:solidFill>
              </a:rPr>
              <a:t>；</a:t>
            </a:r>
          </a:p>
        </p:txBody>
      </p:sp>
      <p:graphicFrame>
        <p:nvGraphicFramePr>
          <p:cNvPr id="45060" name="Group 4"/>
          <p:cNvGraphicFramePr>
            <a:graphicFrameLocks noGrp="1"/>
          </p:cNvGraphicFramePr>
          <p:nvPr/>
        </p:nvGraphicFramePr>
        <p:xfrm>
          <a:off x="4800600" y="1447800"/>
          <a:ext cx="3962400" cy="2371725"/>
        </p:xfrm>
        <a:graphic>
          <a:graphicData uri="http://schemas.openxmlformats.org/drawingml/2006/table">
            <a:tbl>
              <a:tblPr/>
              <a:tblGrid>
                <a:gridCol w="1143000">
                  <a:extLst>
                    <a:ext uri="{9D8B030D-6E8A-4147-A177-3AD203B41FA5}">
                      <a16:colId xmlns:a16="http://schemas.microsoft.com/office/drawing/2014/main" val="3899712030"/>
                    </a:ext>
                  </a:extLst>
                </a:gridCol>
                <a:gridCol w="1219200">
                  <a:extLst>
                    <a:ext uri="{9D8B030D-6E8A-4147-A177-3AD203B41FA5}">
                      <a16:colId xmlns:a16="http://schemas.microsoft.com/office/drawing/2014/main" val="2832318659"/>
                    </a:ext>
                  </a:extLst>
                </a:gridCol>
                <a:gridCol w="1600200">
                  <a:extLst>
                    <a:ext uri="{9D8B030D-6E8A-4147-A177-3AD203B41FA5}">
                      <a16:colId xmlns:a16="http://schemas.microsoft.com/office/drawing/2014/main" val="273224320"/>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173314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44876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86427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61942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8343868"/>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1496723"/>
                  </a:ext>
                </a:extLst>
              </a:tr>
            </a:tbl>
          </a:graphicData>
        </a:graphic>
      </p:graphicFrame>
      <p:graphicFrame>
        <p:nvGraphicFramePr>
          <p:cNvPr id="45090" name="Group 34"/>
          <p:cNvGraphicFramePr>
            <a:graphicFrameLocks noGrp="1"/>
          </p:cNvGraphicFramePr>
          <p:nvPr/>
        </p:nvGraphicFramePr>
        <p:xfrm>
          <a:off x="4800600" y="3962400"/>
          <a:ext cx="3962400" cy="2371725"/>
        </p:xfrm>
        <a:graphic>
          <a:graphicData uri="http://schemas.openxmlformats.org/drawingml/2006/table">
            <a:tbl>
              <a:tblPr/>
              <a:tblGrid>
                <a:gridCol w="1143000">
                  <a:extLst>
                    <a:ext uri="{9D8B030D-6E8A-4147-A177-3AD203B41FA5}">
                      <a16:colId xmlns:a16="http://schemas.microsoft.com/office/drawing/2014/main" val="2009753862"/>
                    </a:ext>
                  </a:extLst>
                </a:gridCol>
                <a:gridCol w="1219200">
                  <a:extLst>
                    <a:ext uri="{9D8B030D-6E8A-4147-A177-3AD203B41FA5}">
                      <a16:colId xmlns:a16="http://schemas.microsoft.com/office/drawing/2014/main" val="1128213788"/>
                    </a:ext>
                  </a:extLst>
                </a:gridCol>
                <a:gridCol w="1600200">
                  <a:extLst>
                    <a:ext uri="{9D8B030D-6E8A-4147-A177-3AD203B41FA5}">
                      <a16:colId xmlns:a16="http://schemas.microsoft.com/office/drawing/2014/main" val="3023441778"/>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057284"/>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12</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9078980"/>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302559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64782"/>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6001435"/>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384583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checkerboard(across)">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checkerboard(across)">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90"/>
                                        </p:tgtEl>
                                        <p:attrNameLst>
                                          <p:attrName>style.visibility</p:attrName>
                                        </p:attrNameLst>
                                      </p:cBhvr>
                                      <p:to>
                                        <p:strVal val="visible"/>
                                      </p:to>
                                    </p:set>
                                    <p:animEffect transition="in" filter="checkerboard(across)">
                                      <p:cBhvr>
                                        <p:cTn id="17" dur="500"/>
                                        <p:tgtEl>
                                          <p:spTgt spid="4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4.1.2 </a:t>
            </a:r>
            <a:r>
              <a:rPr lang="zh-CN" altLang="zh-CN" b="1"/>
              <a:t>主存储器与寄存器</a:t>
            </a:r>
          </a:p>
        </p:txBody>
      </p:sp>
      <p:sp>
        <p:nvSpPr>
          <p:cNvPr id="9219" name="Rectangle 3"/>
          <p:cNvSpPr>
            <a:spLocks noGrp="1" noChangeArrowheads="1"/>
          </p:cNvSpPr>
          <p:nvPr>
            <p:ph type="body" idx="1"/>
          </p:nvPr>
        </p:nvSpPr>
        <p:spPr/>
        <p:txBody>
          <a:bodyPr/>
          <a:lstStyle/>
          <a:p>
            <a:r>
              <a:rPr lang="zh-CN" altLang="zh-CN"/>
              <a:t>主存储器（主存、内存）</a:t>
            </a:r>
          </a:p>
          <a:p>
            <a:pPr lvl="1"/>
            <a:r>
              <a:rPr lang="zh-CN" altLang="zh-CN"/>
              <a:t>保存进程运行时的程序和数据</a:t>
            </a:r>
          </a:p>
          <a:p>
            <a:r>
              <a:rPr lang="zh-CN" altLang="zh-CN"/>
              <a:t>寄存器</a:t>
            </a:r>
          </a:p>
          <a:p>
            <a:pPr lvl="1"/>
            <a:r>
              <a:rPr lang="zh-CN" altLang="zh-CN"/>
              <a:t>访问速度最快、容量小、价格昂贵</a:t>
            </a:r>
          </a:p>
          <a:p>
            <a:pPr lvl="1"/>
            <a:r>
              <a:rPr lang="zh-CN" altLang="zh-CN"/>
              <a:t>位于</a:t>
            </a:r>
            <a:r>
              <a:rPr lang="en-US" altLang="zh-CN"/>
              <a:t>CPU</a:t>
            </a:r>
            <a:r>
              <a:rPr lang="zh-CN" altLang="zh-CN"/>
              <a:t>内，暂存指令、地址、数据等</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95288" y="0"/>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latin typeface="Times New Roman" panose="02020603050405020304" pitchFamily="18" charset="0"/>
              </a:rPr>
              <a:t>例--采用首次适应算法分配3</a:t>
            </a:r>
            <a:endParaRPr lang="en-US" altLang="zh-CN" b="1">
              <a:latin typeface="Times New Roman" panose="02020603050405020304" pitchFamily="18" charset="0"/>
            </a:endParaRPr>
          </a:p>
        </p:txBody>
      </p:sp>
      <p:sp>
        <p:nvSpPr>
          <p:cNvPr id="46083" name="Rectangle 3"/>
          <p:cNvSpPr>
            <a:spLocks noGrp="1" noChangeArrowheads="1"/>
          </p:cNvSpPr>
          <p:nvPr>
            <p:ph type="body" idx="1"/>
          </p:nvPr>
        </p:nvSpPr>
        <p:spPr>
          <a:xfrm>
            <a:off x="152400" y="1600200"/>
            <a:ext cx="4114800" cy="4535488"/>
          </a:xfrm>
        </p:spPr>
        <p:txBody>
          <a:bodyPr/>
          <a:lstStyle/>
          <a:p>
            <a:pPr algn="just"/>
            <a:r>
              <a:rPr lang="zh-CN" altLang="zh-CN">
                <a:solidFill>
                  <a:srgbClr val="9900CC"/>
                </a:solidFill>
              </a:rPr>
              <a:t>申请200</a:t>
            </a:r>
            <a:r>
              <a:rPr lang="en-US" altLang="zh-CN">
                <a:solidFill>
                  <a:srgbClr val="9900CC"/>
                </a:solidFill>
              </a:rPr>
              <a:t>K</a:t>
            </a:r>
            <a:r>
              <a:rPr lang="zh-CN" altLang="en-US">
                <a:solidFill>
                  <a:srgbClr val="9900CC"/>
                </a:solidFill>
              </a:rPr>
              <a:t>，</a:t>
            </a:r>
          </a:p>
          <a:p>
            <a:pPr algn="just"/>
            <a:r>
              <a:rPr lang="zh-CN" altLang="zh-CN">
                <a:solidFill>
                  <a:srgbClr val="9900CC"/>
                </a:solidFill>
              </a:rPr>
              <a:t>现有的五个分区都无法满足要求，该作业等待。</a:t>
            </a:r>
          </a:p>
          <a:p>
            <a:pPr algn="just"/>
            <a:r>
              <a:rPr lang="zh-CN" altLang="zh-CN">
                <a:solidFill>
                  <a:srgbClr val="9900CC"/>
                </a:solidFill>
              </a:rPr>
              <a:t>显然采用首次适应算法进行内存分配，无法满足该作业序列的需求。</a:t>
            </a:r>
          </a:p>
        </p:txBody>
      </p:sp>
      <p:graphicFrame>
        <p:nvGraphicFramePr>
          <p:cNvPr id="46084" name="Group 4"/>
          <p:cNvGraphicFramePr>
            <a:graphicFrameLocks noGrp="1"/>
          </p:cNvGraphicFramePr>
          <p:nvPr/>
        </p:nvGraphicFramePr>
        <p:xfrm>
          <a:off x="4800600" y="1447800"/>
          <a:ext cx="3962400" cy="2371725"/>
        </p:xfrm>
        <a:graphic>
          <a:graphicData uri="http://schemas.openxmlformats.org/drawingml/2006/table">
            <a:tbl>
              <a:tblPr/>
              <a:tblGrid>
                <a:gridCol w="1143000">
                  <a:extLst>
                    <a:ext uri="{9D8B030D-6E8A-4147-A177-3AD203B41FA5}">
                      <a16:colId xmlns:a16="http://schemas.microsoft.com/office/drawing/2014/main" val="3514708851"/>
                    </a:ext>
                  </a:extLst>
                </a:gridCol>
                <a:gridCol w="1219200">
                  <a:extLst>
                    <a:ext uri="{9D8B030D-6E8A-4147-A177-3AD203B41FA5}">
                      <a16:colId xmlns:a16="http://schemas.microsoft.com/office/drawing/2014/main" val="1326523274"/>
                    </a:ext>
                  </a:extLst>
                </a:gridCol>
                <a:gridCol w="1600200">
                  <a:extLst>
                    <a:ext uri="{9D8B030D-6E8A-4147-A177-3AD203B41FA5}">
                      <a16:colId xmlns:a16="http://schemas.microsoft.com/office/drawing/2014/main" val="2509624997"/>
                    </a:ext>
                  </a:extLst>
                </a:gridCol>
              </a:tblGrid>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分区号</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起始地址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6796861"/>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01680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3879638"/>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88318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674567"/>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530</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79872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checkerboard(across)">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checkerboard(across)">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checkerboard(across)">
                                      <p:cBhvr>
                                        <p:cTn id="17"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分区分配</a:t>
            </a:r>
          </a:p>
        </p:txBody>
      </p:sp>
      <p:sp>
        <p:nvSpPr>
          <p:cNvPr id="47107" name="Rectangle 3"/>
          <p:cNvSpPr>
            <a:spLocks noGrp="1" noChangeArrowheads="1"/>
          </p:cNvSpPr>
          <p:nvPr>
            <p:ph type="body" idx="1"/>
          </p:nvPr>
        </p:nvSpPr>
        <p:spPr>
          <a:xfrm>
            <a:off x="228600" y="1600200"/>
            <a:ext cx="2514600" cy="4419600"/>
          </a:xfrm>
        </p:spPr>
        <p:txBody>
          <a:bodyPr/>
          <a:lstStyle/>
          <a:p>
            <a:pPr algn="just"/>
            <a:r>
              <a:rPr lang="zh-CN" altLang="zh-CN" sz="2800"/>
              <a:t>以首次适应算法及空闲链表为例，申请分区大小为</a:t>
            </a:r>
            <a:r>
              <a:rPr lang="en-US" altLang="zh-CN" sz="2800"/>
              <a:t>x</a:t>
            </a:r>
            <a:r>
              <a:rPr lang="zh-CN" altLang="en-US" sz="2800"/>
              <a:t>， </a:t>
            </a:r>
            <a:r>
              <a:rPr lang="en-US" altLang="zh-CN" sz="2800"/>
              <a:t>e</a:t>
            </a:r>
            <a:r>
              <a:rPr lang="zh-CN" altLang="zh-CN" sz="2800"/>
              <a:t>是规定的不再分割的剩余区大小</a:t>
            </a:r>
            <a:r>
              <a:rPr lang="zh-CN" altLang="zh-CN"/>
              <a:t>。</a:t>
            </a:r>
          </a:p>
        </p:txBody>
      </p:sp>
      <p:grpSp>
        <p:nvGrpSpPr>
          <p:cNvPr id="47108" name="Group 4"/>
          <p:cNvGrpSpPr>
            <a:grpSpLocks/>
          </p:cNvGrpSpPr>
          <p:nvPr/>
        </p:nvGrpSpPr>
        <p:grpSpPr bwMode="auto">
          <a:xfrm>
            <a:off x="2632075" y="1773238"/>
            <a:ext cx="6511925" cy="4648200"/>
            <a:chOff x="0" y="0"/>
            <a:chExt cx="4102" cy="2556"/>
          </a:xfrm>
        </p:grpSpPr>
        <p:sp>
          <p:nvSpPr>
            <p:cNvPr id="47109" name="Rectangle 5"/>
            <p:cNvSpPr>
              <a:spLocks noChangeArrowheads="1"/>
            </p:cNvSpPr>
            <p:nvPr/>
          </p:nvSpPr>
          <p:spPr bwMode="auto">
            <a:xfrm>
              <a:off x="2337" y="1324"/>
              <a:ext cx="176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将该分区从链中移出</a:t>
              </a:r>
            </a:p>
          </p:txBody>
        </p:sp>
        <p:sp>
          <p:nvSpPr>
            <p:cNvPr id="47110" name="Rectangle 6"/>
            <p:cNvSpPr>
              <a:spLocks noChangeArrowheads="1"/>
            </p:cNvSpPr>
            <p:nvPr/>
          </p:nvSpPr>
          <p:spPr bwMode="auto">
            <a:xfrm>
              <a:off x="509" y="180"/>
              <a:ext cx="76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开始查表</a:t>
              </a:r>
            </a:p>
          </p:txBody>
        </p:sp>
        <p:sp>
          <p:nvSpPr>
            <p:cNvPr id="47111" name="Rectangle 7"/>
            <p:cNvSpPr>
              <a:spLocks noChangeArrowheads="1"/>
            </p:cNvSpPr>
            <p:nvPr/>
          </p:nvSpPr>
          <p:spPr bwMode="auto">
            <a:xfrm>
              <a:off x="581" y="532"/>
              <a:ext cx="88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是链表尾？</a:t>
              </a:r>
            </a:p>
          </p:txBody>
        </p:sp>
        <p:sp>
          <p:nvSpPr>
            <p:cNvPr id="47112" name="Line 8"/>
            <p:cNvSpPr>
              <a:spLocks noChangeShapeType="1"/>
            </p:cNvSpPr>
            <p:nvPr/>
          </p:nvSpPr>
          <p:spPr bwMode="auto">
            <a:xfrm>
              <a:off x="891" y="0"/>
              <a:ext cx="0" cy="184"/>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3" name="Line 9"/>
            <p:cNvSpPr>
              <a:spLocks noChangeShapeType="1"/>
            </p:cNvSpPr>
            <p:nvPr/>
          </p:nvSpPr>
          <p:spPr bwMode="auto">
            <a:xfrm>
              <a:off x="888" y="396"/>
              <a:ext cx="0" cy="184"/>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10"/>
            <p:cNvSpPr>
              <a:spLocks noChangeShapeType="1"/>
            </p:cNvSpPr>
            <p:nvPr/>
          </p:nvSpPr>
          <p:spPr bwMode="auto">
            <a:xfrm>
              <a:off x="1455" y="676"/>
              <a:ext cx="465" cy="13"/>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Rectangle 11"/>
            <p:cNvSpPr>
              <a:spLocks noChangeArrowheads="1"/>
            </p:cNvSpPr>
            <p:nvPr/>
          </p:nvSpPr>
          <p:spPr bwMode="auto">
            <a:xfrm>
              <a:off x="1930" y="599"/>
              <a:ext cx="1505"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本次无法分配，返回</a:t>
              </a:r>
            </a:p>
          </p:txBody>
        </p:sp>
        <p:sp>
          <p:nvSpPr>
            <p:cNvPr id="47116" name="Rectangle 12"/>
            <p:cNvSpPr>
              <a:spLocks noChangeArrowheads="1"/>
            </p:cNvSpPr>
            <p:nvPr/>
          </p:nvSpPr>
          <p:spPr bwMode="auto">
            <a:xfrm>
              <a:off x="1569" y="450"/>
              <a:ext cx="22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Y</a:t>
              </a:r>
            </a:p>
          </p:txBody>
        </p:sp>
        <p:sp>
          <p:nvSpPr>
            <p:cNvPr id="47117" name="Rectangle 13"/>
            <p:cNvSpPr>
              <a:spLocks noChangeArrowheads="1"/>
            </p:cNvSpPr>
            <p:nvPr/>
          </p:nvSpPr>
          <p:spPr bwMode="auto">
            <a:xfrm>
              <a:off x="1011" y="730"/>
              <a:ext cx="22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N</a:t>
              </a:r>
            </a:p>
          </p:txBody>
        </p:sp>
        <p:sp>
          <p:nvSpPr>
            <p:cNvPr id="47118" name="Line 14"/>
            <p:cNvSpPr>
              <a:spLocks noChangeShapeType="1"/>
            </p:cNvSpPr>
            <p:nvPr/>
          </p:nvSpPr>
          <p:spPr bwMode="auto">
            <a:xfrm>
              <a:off x="867" y="757"/>
              <a:ext cx="0" cy="219"/>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9" name="Rectangle 15"/>
            <p:cNvSpPr>
              <a:spLocks noChangeArrowheads="1"/>
            </p:cNvSpPr>
            <p:nvPr/>
          </p:nvSpPr>
          <p:spPr bwMode="auto">
            <a:xfrm>
              <a:off x="329" y="996"/>
              <a:ext cx="113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空闲区容量≥</a:t>
              </a:r>
              <a:r>
                <a:rPr lang="en-US" altLang="zh-CN" sz="2000" b="0">
                  <a:latin typeface="Times New Roman" panose="02020603050405020304" pitchFamily="18" charset="0"/>
                </a:rPr>
                <a:t>x?</a:t>
              </a:r>
            </a:p>
          </p:txBody>
        </p:sp>
        <p:sp>
          <p:nvSpPr>
            <p:cNvPr id="47120" name="Rectangle 16"/>
            <p:cNvSpPr>
              <a:spLocks noChangeArrowheads="1"/>
            </p:cNvSpPr>
            <p:nvPr/>
          </p:nvSpPr>
          <p:spPr bwMode="auto">
            <a:xfrm>
              <a:off x="1713" y="833"/>
              <a:ext cx="22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N</a:t>
              </a:r>
            </a:p>
          </p:txBody>
        </p:sp>
        <p:sp>
          <p:nvSpPr>
            <p:cNvPr id="47121" name="Line 17"/>
            <p:cNvSpPr>
              <a:spLocks noChangeShapeType="1"/>
            </p:cNvSpPr>
            <p:nvPr/>
          </p:nvSpPr>
          <p:spPr bwMode="auto">
            <a:xfrm>
              <a:off x="1569" y="1071"/>
              <a:ext cx="413" cy="0"/>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2" name="Rectangle 18"/>
            <p:cNvSpPr>
              <a:spLocks noChangeArrowheads="1"/>
            </p:cNvSpPr>
            <p:nvPr/>
          </p:nvSpPr>
          <p:spPr bwMode="auto">
            <a:xfrm>
              <a:off x="2064" y="949"/>
              <a:ext cx="144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继续检查下一项</a:t>
              </a:r>
            </a:p>
          </p:txBody>
        </p:sp>
        <p:sp>
          <p:nvSpPr>
            <p:cNvPr id="47123" name="Line 19"/>
            <p:cNvSpPr>
              <a:spLocks noChangeShapeType="1"/>
            </p:cNvSpPr>
            <p:nvPr/>
          </p:nvSpPr>
          <p:spPr bwMode="auto">
            <a:xfrm>
              <a:off x="3310" y="1084"/>
              <a:ext cx="444"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4" name="Line 20"/>
            <p:cNvSpPr>
              <a:spLocks noChangeShapeType="1"/>
            </p:cNvSpPr>
            <p:nvPr/>
          </p:nvSpPr>
          <p:spPr bwMode="auto">
            <a:xfrm>
              <a:off x="3744" y="430"/>
              <a:ext cx="0" cy="648"/>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5" name="Line 21"/>
            <p:cNvSpPr>
              <a:spLocks noChangeShapeType="1"/>
            </p:cNvSpPr>
            <p:nvPr/>
          </p:nvSpPr>
          <p:spPr bwMode="auto">
            <a:xfrm flipH="1" flipV="1">
              <a:off x="1131" y="430"/>
              <a:ext cx="2602" cy="7"/>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6" name="Rectangle 22"/>
            <p:cNvSpPr>
              <a:spLocks noChangeArrowheads="1"/>
            </p:cNvSpPr>
            <p:nvPr/>
          </p:nvSpPr>
          <p:spPr bwMode="auto">
            <a:xfrm>
              <a:off x="496" y="1324"/>
              <a:ext cx="87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容量－</a:t>
              </a:r>
              <a:r>
                <a:rPr lang="en-US" altLang="zh-CN" sz="2000" b="0">
                  <a:latin typeface="Times New Roman" panose="02020603050405020304" pitchFamily="18" charset="0"/>
                </a:rPr>
                <a:t>x≤e?</a:t>
              </a:r>
            </a:p>
          </p:txBody>
        </p:sp>
        <p:sp>
          <p:nvSpPr>
            <p:cNvPr id="47127" name="Line 23"/>
            <p:cNvSpPr>
              <a:spLocks noChangeShapeType="1"/>
            </p:cNvSpPr>
            <p:nvPr/>
          </p:nvSpPr>
          <p:spPr bwMode="auto">
            <a:xfrm>
              <a:off x="867" y="1146"/>
              <a:ext cx="0" cy="219"/>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8" name="Rectangle 24"/>
            <p:cNvSpPr>
              <a:spLocks noChangeArrowheads="1"/>
            </p:cNvSpPr>
            <p:nvPr/>
          </p:nvSpPr>
          <p:spPr bwMode="auto">
            <a:xfrm>
              <a:off x="1053" y="1140"/>
              <a:ext cx="227"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Y</a:t>
              </a:r>
            </a:p>
          </p:txBody>
        </p:sp>
        <p:sp>
          <p:nvSpPr>
            <p:cNvPr id="47129" name="Rectangle 25"/>
            <p:cNvSpPr>
              <a:spLocks noChangeArrowheads="1"/>
            </p:cNvSpPr>
            <p:nvPr/>
          </p:nvSpPr>
          <p:spPr bwMode="auto">
            <a:xfrm>
              <a:off x="1611" y="1194"/>
              <a:ext cx="22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Y</a:t>
              </a:r>
            </a:p>
          </p:txBody>
        </p:sp>
        <p:sp>
          <p:nvSpPr>
            <p:cNvPr id="47130" name="Line 26"/>
            <p:cNvSpPr>
              <a:spLocks noChangeShapeType="1"/>
            </p:cNvSpPr>
            <p:nvPr/>
          </p:nvSpPr>
          <p:spPr bwMode="auto">
            <a:xfrm>
              <a:off x="1419" y="1428"/>
              <a:ext cx="866" cy="0"/>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1" name="Rectangle 27"/>
            <p:cNvSpPr>
              <a:spLocks noChangeArrowheads="1"/>
            </p:cNvSpPr>
            <p:nvPr/>
          </p:nvSpPr>
          <p:spPr bwMode="auto">
            <a:xfrm>
              <a:off x="1032" y="1576"/>
              <a:ext cx="227"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0">
                  <a:latin typeface="Times New Roman" panose="02020603050405020304" pitchFamily="18" charset="0"/>
                </a:rPr>
                <a:t>N</a:t>
              </a:r>
            </a:p>
          </p:txBody>
        </p:sp>
        <p:sp>
          <p:nvSpPr>
            <p:cNvPr id="47132" name="Line 28"/>
            <p:cNvSpPr>
              <a:spLocks noChangeShapeType="1"/>
            </p:cNvSpPr>
            <p:nvPr/>
          </p:nvSpPr>
          <p:spPr bwMode="auto">
            <a:xfrm>
              <a:off x="857" y="1570"/>
              <a:ext cx="0" cy="218"/>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3" name="Rectangle 29"/>
            <p:cNvSpPr>
              <a:spLocks noChangeArrowheads="1"/>
            </p:cNvSpPr>
            <p:nvPr/>
          </p:nvSpPr>
          <p:spPr bwMode="auto">
            <a:xfrm>
              <a:off x="75" y="1788"/>
              <a:ext cx="196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从该分区中划出</a:t>
              </a:r>
              <a:r>
                <a:rPr lang="en-US" altLang="zh-CN" sz="2000" b="0">
                  <a:latin typeface="Times New Roman" panose="02020603050405020304" pitchFamily="18" charset="0"/>
                </a:rPr>
                <a:t>x</a:t>
              </a:r>
              <a:r>
                <a:rPr lang="zh-CN" altLang="zh-CN" sz="2000" b="0">
                  <a:latin typeface="Times New Roman" panose="02020603050405020304" pitchFamily="18" charset="0"/>
                </a:rPr>
                <a:t>大小</a:t>
              </a:r>
            </a:p>
          </p:txBody>
        </p:sp>
        <p:sp>
          <p:nvSpPr>
            <p:cNvPr id="47134" name="Line 30"/>
            <p:cNvSpPr>
              <a:spLocks noChangeShapeType="1"/>
            </p:cNvSpPr>
            <p:nvPr/>
          </p:nvSpPr>
          <p:spPr bwMode="auto">
            <a:xfrm>
              <a:off x="877" y="2013"/>
              <a:ext cx="0" cy="219"/>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5" name="Rectangle 31"/>
            <p:cNvSpPr>
              <a:spLocks noChangeArrowheads="1"/>
            </p:cNvSpPr>
            <p:nvPr/>
          </p:nvSpPr>
          <p:spPr bwMode="auto">
            <a:xfrm>
              <a:off x="0" y="2304"/>
              <a:ext cx="319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将分区分配给请求者，修改数据结构</a:t>
              </a:r>
            </a:p>
          </p:txBody>
        </p:sp>
        <p:sp>
          <p:nvSpPr>
            <p:cNvPr id="47136" name="Line 32"/>
            <p:cNvSpPr>
              <a:spLocks noChangeShapeType="1"/>
            </p:cNvSpPr>
            <p:nvPr/>
          </p:nvSpPr>
          <p:spPr bwMode="auto">
            <a:xfrm flipH="1">
              <a:off x="3241" y="1576"/>
              <a:ext cx="0" cy="51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7" name="Line 33"/>
            <p:cNvSpPr>
              <a:spLocks noChangeShapeType="1"/>
            </p:cNvSpPr>
            <p:nvPr/>
          </p:nvSpPr>
          <p:spPr bwMode="auto">
            <a:xfrm flipV="1">
              <a:off x="991" y="2088"/>
              <a:ext cx="2261" cy="7"/>
            </a:xfrm>
            <a:prstGeom prst="line">
              <a:avLst/>
            </a:prstGeom>
            <a:noFill/>
            <a:ln w="3175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分区回收</a:t>
            </a:r>
          </a:p>
        </p:txBody>
      </p:sp>
      <p:sp>
        <p:nvSpPr>
          <p:cNvPr id="48131" name="Rectangle 3"/>
          <p:cNvSpPr>
            <a:spLocks noGrp="1" noChangeArrowheads="1"/>
          </p:cNvSpPr>
          <p:nvPr>
            <p:ph type="body" idx="1"/>
          </p:nvPr>
        </p:nvSpPr>
        <p:spPr>
          <a:xfrm>
            <a:off x="533400" y="1524000"/>
            <a:ext cx="6172200" cy="4535488"/>
          </a:xfrm>
        </p:spPr>
        <p:txBody>
          <a:bodyPr/>
          <a:lstStyle/>
          <a:p>
            <a:pPr algn="just"/>
            <a:r>
              <a:rPr lang="zh-CN" altLang="zh-CN"/>
              <a:t>回收分区时，应将空闲区插入适当位置，此时有以下四种：</a:t>
            </a:r>
          </a:p>
          <a:p>
            <a:pPr lvl="1" algn="just"/>
            <a:r>
              <a:rPr lang="zh-CN" altLang="zh-CN"/>
              <a:t>回收分区</a:t>
            </a:r>
            <a:r>
              <a:rPr lang="en-US" altLang="zh-CN"/>
              <a:t>r</a:t>
            </a:r>
            <a:r>
              <a:rPr lang="zh-CN" altLang="zh-CN"/>
              <a:t>上面邻接一个空闲分区</a:t>
            </a:r>
          </a:p>
          <a:p>
            <a:pPr lvl="1" algn="just"/>
            <a:r>
              <a:rPr lang="zh-CN" altLang="zh-CN"/>
              <a:t>回收分区</a:t>
            </a:r>
            <a:r>
              <a:rPr lang="en-US" altLang="zh-CN"/>
              <a:t>r</a:t>
            </a:r>
            <a:r>
              <a:rPr lang="zh-CN" altLang="zh-CN"/>
              <a:t>下面邻接一个空闲分区</a:t>
            </a:r>
          </a:p>
          <a:p>
            <a:pPr lvl="1" algn="just"/>
            <a:r>
              <a:rPr lang="zh-CN" altLang="zh-CN"/>
              <a:t>回收分区</a:t>
            </a:r>
            <a:r>
              <a:rPr lang="en-US" altLang="zh-CN"/>
              <a:t>r</a:t>
            </a:r>
            <a:r>
              <a:rPr lang="zh-CN" altLang="zh-CN"/>
              <a:t>上面、下面各邻接一个空闲分区</a:t>
            </a:r>
          </a:p>
          <a:p>
            <a:pPr lvl="1" algn="just"/>
            <a:r>
              <a:rPr lang="zh-CN" altLang="zh-CN"/>
              <a:t>回收分区</a:t>
            </a:r>
            <a:r>
              <a:rPr lang="en-US" altLang="zh-CN"/>
              <a:t>r</a:t>
            </a:r>
            <a:r>
              <a:rPr lang="zh-CN" altLang="zh-CN"/>
              <a:t>不与任何空闲分区相邻</a:t>
            </a:r>
          </a:p>
        </p:txBody>
      </p:sp>
      <p:grpSp>
        <p:nvGrpSpPr>
          <p:cNvPr id="48132" name="Group 4"/>
          <p:cNvGrpSpPr>
            <a:grpSpLocks/>
          </p:cNvGrpSpPr>
          <p:nvPr/>
        </p:nvGrpSpPr>
        <p:grpSpPr bwMode="auto">
          <a:xfrm>
            <a:off x="6934200" y="1752600"/>
            <a:ext cx="1676400" cy="4114800"/>
            <a:chOff x="0" y="0"/>
            <a:chExt cx="1056" cy="2592"/>
          </a:xfrm>
        </p:grpSpPr>
        <p:sp>
          <p:nvSpPr>
            <p:cNvPr id="48133" name="Rectangle 5" descr="深色上对角线"/>
            <p:cNvSpPr>
              <a:spLocks noChangeArrowheads="1"/>
            </p:cNvSpPr>
            <p:nvPr/>
          </p:nvSpPr>
          <p:spPr bwMode="auto">
            <a:xfrm>
              <a:off x="30" y="336"/>
              <a:ext cx="1008" cy="2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4" name="Line 6"/>
            <p:cNvSpPr>
              <a:spLocks noChangeShapeType="1"/>
            </p:cNvSpPr>
            <p:nvPr/>
          </p:nvSpPr>
          <p:spPr bwMode="auto">
            <a:xfrm>
              <a:off x="0" y="2256"/>
              <a:ext cx="1056"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48135" name="Rectangle 7"/>
            <p:cNvSpPr>
              <a:spLocks noChangeArrowheads="1"/>
            </p:cNvSpPr>
            <p:nvPr/>
          </p:nvSpPr>
          <p:spPr bwMode="auto">
            <a:xfrm>
              <a:off x="0" y="0"/>
              <a:ext cx="1056" cy="259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en-US" altLang="zh-CN" sz="1600" b="0">
                  <a:latin typeface="宋体" panose="02010600030101010101" pitchFamily="2" charset="-122"/>
                </a:rPr>
                <a:t>OS</a:t>
              </a:r>
            </a:p>
            <a:p>
              <a:pPr algn="ctr" eaLnBrk="0" hangingPunct="0"/>
              <a:endParaRPr lang="zh-CN" altLang="zh-CN" sz="1600" b="0">
                <a:latin typeface="宋体" panose="02010600030101010101" pitchFamily="2" charset="-122"/>
              </a:endParaRPr>
            </a:p>
            <a:p>
              <a:pPr algn="ctr" eaLnBrk="0" hangingPunct="0"/>
              <a:r>
                <a:rPr lang="zh-CN" altLang="zh-CN" sz="1600" b="0">
                  <a:latin typeface="宋体" panose="02010600030101010101" pitchFamily="2" charset="-122"/>
                </a:rPr>
                <a:t>空闲</a:t>
              </a:r>
            </a:p>
          </p:txBody>
        </p:sp>
        <p:sp>
          <p:nvSpPr>
            <p:cNvPr id="48136" name="Line 8"/>
            <p:cNvSpPr>
              <a:spLocks noChangeShapeType="1"/>
            </p:cNvSpPr>
            <p:nvPr/>
          </p:nvSpPr>
          <p:spPr bwMode="auto">
            <a:xfrm>
              <a:off x="0" y="336"/>
              <a:ext cx="1056"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48137" name="Line 9"/>
            <p:cNvSpPr>
              <a:spLocks noChangeShapeType="1"/>
            </p:cNvSpPr>
            <p:nvPr/>
          </p:nvSpPr>
          <p:spPr bwMode="auto">
            <a:xfrm>
              <a:off x="0" y="1296"/>
              <a:ext cx="1056"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48138" name="Line 10"/>
            <p:cNvSpPr>
              <a:spLocks noChangeShapeType="1"/>
            </p:cNvSpPr>
            <p:nvPr/>
          </p:nvSpPr>
          <p:spPr bwMode="auto">
            <a:xfrm>
              <a:off x="0" y="624"/>
              <a:ext cx="1056"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48139" name="Line 11"/>
            <p:cNvSpPr>
              <a:spLocks noChangeShapeType="1"/>
            </p:cNvSpPr>
            <p:nvPr/>
          </p:nvSpPr>
          <p:spPr bwMode="auto">
            <a:xfrm>
              <a:off x="0" y="912"/>
              <a:ext cx="1056"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48140" name="Rectangle 12" descr="深色上对角线"/>
            <p:cNvSpPr>
              <a:spLocks noChangeArrowheads="1"/>
            </p:cNvSpPr>
            <p:nvPr/>
          </p:nvSpPr>
          <p:spPr bwMode="auto">
            <a:xfrm>
              <a:off x="18" y="1632"/>
              <a:ext cx="1008" cy="2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41" name="Rectangle 13"/>
            <p:cNvSpPr>
              <a:spLocks noChangeArrowheads="1"/>
            </p:cNvSpPr>
            <p:nvPr/>
          </p:nvSpPr>
          <p:spPr bwMode="auto">
            <a:xfrm>
              <a:off x="96" y="62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solidFill>
                    <a:srgbClr val="9900CC"/>
                  </a:solidFill>
                  <a:latin typeface="宋体" panose="02010600030101010101" pitchFamily="2" charset="-122"/>
                </a:rPr>
                <a:t>进程1</a:t>
              </a:r>
              <a:endParaRPr lang="en-US" altLang="zh-CN" sz="1600" b="0">
                <a:solidFill>
                  <a:srgbClr val="9900CC"/>
                </a:solidFill>
                <a:latin typeface="宋体" panose="02010600030101010101" pitchFamily="2" charset="-122"/>
              </a:endParaRPr>
            </a:p>
          </p:txBody>
        </p:sp>
        <p:sp>
          <p:nvSpPr>
            <p:cNvPr id="48142" name="Line 14"/>
            <p:cNvSpPr>
              <a:spLocks noChangeShapeType="1"/>
            </p:cNvSpPr>
            <p:nvPr/>
          </p:nvSpPr>
          <p:spPr bwMode="auto">
            <a:xfrm>
              <a:off x="0" y="1920"/>
              <a:ext cx="1056"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3" name="Line 15"/>
            <p:cNvSpPr>
              <a:spLocks noChangeShapeType="1"/>
            </p:cNvSpPr>
            <p:nvPr/>
          </p:nvSpPr>
          <p:spPr bwMode="auto">
            <a:xfrm>
              <a:off x="0" y="1632"/>
              <a:ext cx="1056"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4" name="Rectangle 16"/>
            <p:cNvSpPr>
              <a:spLocks noChangeArrowheads="1"/>
            </p:cNvSpPr>
            <p:nvPr/>
          </p:nvSpPr>
          <p:spPr bwMode="auto">
            <a:xfrm>
              <a:off x="96" y="96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solidFill>
                    <a:srgbClr val="9900CC"/>
                  </a:solidFill>
                  <a:latin typeface="宋体" panose="02010600030101010101" pitchFamily="2" charset="-122"/>
                </a:rPr>
                <a:t>进程2</a:t>
              </a:r>
              <a:endParaRPr lang="en-US" altLang="zh-CN" sz="1600" b="0">
                <a:solidFill>
                  <a:srgbClr val="9900CC"/>
                </a:solidFill>
                <a:latin typeface="宋体" panose="02010600030101010101" pitchFamily="2" charset="-122"/>
              </a:endParaRPr>
            </a:p>
          </p:txBody>
        </p:sp>
        <p:sp>
          <p:nvSpPr>
            <p:cNvPr id="48145" name="Rectangle 17"/>
            <p:cNvSpPr>
              <a:spLocks noChangeArrowheads="1"/>
            </p:cNvSpPr>
            <p:nvPr/>
          </p:nvSpPr>
          <p:spPr bwMode="auto">
            <a:xfrm>
              <a:off x="96" y="134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solidFill>
                    <a:srgbClr val="9900CC"/>
                  </a:solidFill>
                  <a:latin typeface="宋体" panose="02010600030101010101" pitchFamily="2" charset="-122"/>
                </a:rPr>
                <a:t>进程3</a:t>
              </a:r>
              <a:endParaRPr lang="en-US" altLang="zh-CN" sz="1600" b="0">
                <a:solidFill>
                  <a:srgbClr val="9900CC"/>
                </a:solidFill>
                <a:latin typeface="宋体" panose="02010600030101010101" pitchFamily="2" charset="-122"/>
              </a:endParaRPr>
            </a:p>
          </p:txBody>
        </p:sp>
        <p:sp>
          <p:nvSpPr>
            <p:cNvPr id="48146" name="Rectangle 18"/>
            <p:cNvSpPr>
              <a:spLocks noChangeArrowheads="1"/>
            </p:cNvSpPr>
            <p:nvPr/>
          </p:nvSpPr>
          <p:spPr bwMode="auto">
            <a:xfrm>
              <a:off x="96" y="1968"/>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solidFill>
                    <a:srgbClr val="9900CC"/>
                  </a:solidFill>
                  <a:latin typeface="宋体" panose="02010600030101010101" pitchFamily="2" charset="-122"/>
                </a:rPr>
                <a:t>进程4</a:t>
              </a:r>
              <a:endParaRPr lang="en-US" altLang="zh-CN" sz="1600" b="0">
                <a:solidFill>
                  <a:srgbClr val="9900CC"/>
                </a:solidFill>
                <a:latin typeface="宋体" panose="02010600030101010101" pitchFamily="2" charset="-122"/>
              </a:endParaRPr>
            </a:p>
          </p:txBody>
        </p:sp>
        <p:sp>
          <p:nvSpPr>
            <p:cNvPr id="48147" name="Rectangle 19"/>
            <p:cNvSpPr>
              <a:spLocks noChangeArrowheads="1"/>
            </p:cNvSpPr>
            <p:nvPr/>
          </p:nvSpPr>
          <p:spPr bwMode="auto">
            <a:xfrm>
              <a:off x="96" y="1632"/>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latin typeface="宋体" panose="02010600030101010101" pitchFamily="2" charset="-122"/>
                </a:rPr>
                <a:t>空闲</a:t>
              </a:r>
              <a:endParaRPr lang="zh-CN" altLang="en-US" sz="1600" b="0">
                <a:latin typeface="宋体" panose="02010600030101010101" pitchFamily="2" charset="-122"/>
              </a:endParaRPr>
            </a:p>
          </p:txBody>
        </p:sp>
        <p:sp>
          <p:nvSpPr>
            <p:cNvPr id="48148" name="Rectangle 20" descr="深色上对角线"/>
            <p:cNvSpPr>
              <a:spLocks noChangeArrowheads="1"/>
            </p:cNvSpPr>
            <p:nvPr/>
          </p:nvSpPr>
          <p:spPr bwMode="auto">
            <a:xfrm>
              <a:off x="9" y="2278"/>
              <a:ext cx="1008" cy="2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55000"/>
                <a:buFont typeface="Wingdings" panose="05000000000000000000" pitchFamily="2" charset="2"/>
                <a:buChar char="p"/>
              </a:pPr>
              <a:endParaRPr lang="zh-CN" altLang="zh-CN" b="0"/>
            </a:p>
          </p:txBody>
        </p:sp>
        <p:sp>
          <p:nvSpPr>
            <p:cNvPr id="48149" name="Rectangle 21"/>
            <p:cNvSpPr>
              <a:spLocks noChangeArrowheads="1"/>
            </p:cNvSpPr>
            <p:nvPr/>
          </p:nvSpPr>
          <p:spPr bwMode="auto">
            <a:xfrm>
              <a:off x="96" y="2256"/>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1600" b="0">
                  <a:latin typeface="宋体" panose="02010600030101010101" pitchFamily="2" charset="-122"/>
                </a:rPr>
                <a:t>空闲</a:t>
              </a:r>
              <a:endParaRPr lang="zh-CN" altLang="en-US" sz="1600" b="0">
                <a:latin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arn(outHorizontal)">
                                      <p:cBhvr>
                                        <p:cTn id="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t>回收分区</a:t>
            </a:r>
            <a:r>
              <a:rPr lang="en-US" altLang="zh-CN" b="1"/>
              <a:t>r</a:t>
            </a:r>
            <a:r>
              <a:rPr lang="zh-CN" altLang="zh-CN" b="1"/>
              <a:t>上邻接一个空闲分区</a:t>
            </a:r>
          </a:p>
        </p:txBody>
      </p:sp>
      <p:sp>
        <p:nvSpPr>
          <p:cNvPr id="49155" name="Rectangle 3"/>
          <p:cNvSpPr>
            <a:spLocks noGrp="1" noChangeArrowheads="1"/>
          </p:cNvSpPr>
          <p:nvPr>
            <p:ph type="body" idx="1"/>
          </p:nvPr>
        </p:nvSpPr>
        <p:spPr>
          <a:xfrm>
            <a:off x="615950" y="1609725"/>
            <a:ext cx="4929188" cy="3282950"/>
          </a:xfrm>
        </p:spPr>
        <p:txBody>
          <a:bodyPr/>
          <a:lstStyle/>
          <a:p>
            <a:pPr algn="just"/>
            <a:r>
              <a:rPr lang="zh-CN" altLang="zh-CN"/>
              <a:t>此时应将回收区</a:t>
            </a:r>
            <a:r>
              <a:rPr lang="en-US" altLang="zh-CN"/>
              <a:t>r</a:t>
            </a:r>
            <a:r>
              <a:rPr lang="zh-CN" altLang="zh-CN"/>
              <a:t>与上邻接分区</a:t>
            </a:r>
            <a:r>
              <a:rPr lang="en-US" altLang="zh-CN"/>
              <a:t>F1</a:t>
            </a:r>
            <a:r>
              <a:rPr lang="zh-CN" altLang="zh-CN"/>
              <a:t>合并成一个连续的空闲区。合并分区的首地址为空闲区</a:t>
            </a:r>
            <a:r>
              <a:rPr lang="en-US" altLang="zh-CN"/>
              <a:t>F1</a:t>
            </a:r>
            <a:r>
              <a:rPr lang="zh-CN" altLang="zh-CN"/>
              <a:t>的首地址，其大小为二者之和。</a:t>
            </a:r>
          </a:p>
        </p:txBody>
      </p:sp>
      <p:sp>
        <p:nvSpPr>
          <p:cNvPr id="49156" name="Rectangle 4" descr="深色上对角线"/>
          <p:cNvSpPr>
            <a:spLocks noChangeArrowheads="1"/>
          </p:cNvSpPr>
          <p:nvPr/>
        </p:nvSpPr>
        <p:spPr bwMode="auto">
          <a:xfrm>
            <a:off x="6248400" y="2362200"/>
            <a:ext cx="1828800" cy="5365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7" name="Rectangle 5" descr="深色上对角线"/>
          <p:cNvSpPr>
            <a:spLocks noChangeArrowheads="1"/>
          </p:cNvSpPr>
          <p:nvPr/>
        </p:nvSpPr>
        <p:spPr bwMode="auto">
          <a:xfrm>
            <a:off x="6248400" y="2895600"/>
            <a:ext cx="1828800" cy="6858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9158" name="Group 6"/>
          <p:cNvGrpSpPr>
            <a:grpSpLocks/>
          </p:cNvGrpSpPr>
          <p:nvPr/>
        </p:nvGrpSpPr>
        <p:grpSpPr bwMode="auto">
          <a:xfrm>
            <a:off x="6248400" y="1752600"/>
            <a:ext cx="1828800" cy="2514600"/>
            <a:chOff x="0" y="0"/>
            <a:chExt cx="1152" cy="1584"/>
          </a:xfrm>
        </p:grpSpPr>
        <p:sp>
          <p:nvSpPr>
            <p:cNvPr id="49159" name="Rectangle 7"/>
            <p:cNvSpPr>
              <a:spLocks noChangeArrowheads="1"/>
            </p:cNvSpPr>
            <p:nvPr/>
          </p:nvSpPr>
          <p:spPr bwMode="auto">
            <a:xfrm>
              <a:off x="0" y="0"/>
              <a:ext cx="1152" cy="1584"/>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2400" b="0">
                  <a:latin typeface="宋体" panose="02010600030101010101" pitchFamily="2" charset="-122"/>
                </a:rPr>
                <a:t>┇</a:t>
              </a:r>
            </a:p>
            <a:p>
              <a:pPr algn="ctr" eaLnBrk="0" hangingPunct="0"/>
              <a:endParaRPr lang="zh-CN" altLang="zh-CN" sz="1400" b="0">
                <a:latin typeface="宋体" panose="02010600030101010101" pitchFamily="2" charset="-122"/>
              </a:endParaRPr>
            </a:p>
            <a:p>
              <a:pPr algn="ctr" eaLnBrk="0" hangingPunct="0"/>
              <a:r>
                <a:rPr lang="en-US" altLang="zh-CN" sz="2400" b="0">
                  <a:latin typeface="宋体" panose="02010600030101010101" pitchFamily="2" charset="-122"/>
                </a:rPr>
                <a:t>F1</a:t>
              </a:r>
            </a:p>
            <a:p>
              <a:pPr algn="ctr" eaLnBrk="0" hangingPunct="0"/>
              <a:endParaRPr lang="en-US" altLang="zh-CN" sz="1400" b="0">
                <a:latin typeface="宋体" panose="02010600030101010101" pitchFamily="2" charset="-122"/>
              </a:endParaRPr>
            </a:p>
            <a:p>
              <a:pPr algn="ctr" eaLnBrk="0" hangingPunct="0"/>
              <a:r>
                <a:rPr lang="zh-CN" altLang="zh-CN" sz="2400" b="0">
                  <a:latin typeface="宋体" panose="02010600030101010101" pitchFamily="2" charset="-122"/>
                </a:rPr>
                <a:t>回收区</a:t>
              </a:r>
            </a:p>
            <a:p>
              <a:pPr algn="ctr" eaLnBrk="0" hangingPunct="0"/>
              <a:endParaRPr lang="zh-CN" altLang="zh-CN" sz="2400" b="0">
                <a:latin typeface="宋体" panose="02010600030101010101" pitchFamily="2" charset="-122"/>
              </a:endParaRPr>
            </a:p>
            <a:p>
              <a:pPr algn="ctr" eaLnBrk="0" hangingPunct="0"/>
              <a:r>
                <a:rPr lang="zh-CN" altLang="zh-CN" sz="2400" b="0">
                  <a:latin typeface="宋体" panose="02010600030101010101" pitchFamily="2" charset="-122"/>
                </a:rPr>
                <a:t>┇</a:t>
              </a:r>
              <a:endParaRPr lang="zh-CN" altLang="zh-CN" sz="2400" b="0">
                <a:latin typeface="Times New Roman" panose="02020603050405020304" pitchFamily="18" charset="0"/>
              </a:endParaRPr>
            </a:p>
          </p:txBody>
        </p:sp>
        <p:sp>
          <p:nvSpPr>
            <p:cNvPr id="49160" name="Line 8"/>
            <p:cNvSpPr>
              <a:spLocks noChangeShapeType="1"/>
            </p:cNvSpPr>
            <p:nvPr/>
          </p:nvSpPr>
          <p:spPr bwMode="auto">
            <a:xfrm>
              <a:off x="0" y="383"/>
              <a:ext cx="1152" cy="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1" name="Line 9"/>
            <p:cNvSpPr>
              <a:spLocks noChangeShapeType="1"/>
            </p:cNvSpPr>
            <p:nvPr/>
          </p:nvSpPr>
          <p:spPr bwMode="auto">
            <a:xfrm>
              <a:off x="0" y="1151"/>
              <a:ext cx="1152" cy="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2" name="Line 10"/>
            <p:cNvSpPr>
              <a:spLocks noChangeShapeType="1"/>
            </p:cNvSpPr>
            <p:nvPr/>
          </p:nvSpPr>
          <p:spPr bwMode="auto">
            <a:xfrm>
              <a:off x="0" y="735"/>
              <a:ext cx="1152" cy="1"/>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63" name="Text Box 11"/>
          <p:cNvSpPr txBox="1">
            <a:spLocks noChangeArrowheads="1"/>
          </p:cNvSpPr>
          <p:nvPr/>
        </p:nvSpPr>
        <p:spPr bwMode="auto">
          <a:xfrm>
            <a:off x="533400" y="4800600"/>
            <a:ext cx="429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3200" b="0" i="1">
                <a:solidFill>
                  <a:schemeClr val="hlink"/>
                </a:solidFill>
              </a:rPr>
              <a:t>总的空闲分区数不变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slide(fromBottom)">
                                      <p:cBhvr>
                                        <p:cTn id="7"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t>回收分</a:t>
            </a:r>
            <a:r>
              <a:rPr lang="zh-CN" altLang="zh-CN" b="1">
                <a:latin typeface="Times New Roman" panose="02020603050405020304" pitchFamily="18" charset="0"/>
              </a:rPr>
              <a:t>区</a:t>
            </a:r>
            <a:r>
              <a:rPr lang="en-US" altLang="zh-CN" b="1"/>
              <a:t>r</a:t>
            </a:r>
            <a:r>
              <a:rPr lang="zh-CN" altLang="zh-CN" b="1">
                <a:latin typeface="Times New Roman" panose="02020603050405020304" pitchFamily="18" charset="0"/>
              </a:rPr>
              <a:t>下邻接一个空闲分区</a:t>
            </a:r>
          </a:p>
        </p:txBody>
      </p:sp>
      <p:sp>
        <p:nvSpPr>
          <p:cNvPr id="50179" name="Rectangle 3"/>
          <p:cNvSpPr>
            <a:spLocks noGrp="1" noChangeArrowheads="1"/>
          </p:cNvSpPr>
          <p:nvPr>
            <p:ph type="body" idx="1"/>
          </p:nvPr>
        </p:nvSpPr>
        <p:spPr>
          <a:xfrm>
            <a:off x="541338" y="1609725"/>
            <a:ext cx="5038725" cy="3473450"/>
          </a:xfrm>
        </p:spPr>
        <p:txBody>
          <a:bodyPr/>
          <a:lstStyle/>
          <a:p>
            <a:pPr algn="just"/>
            <a:r>
              <a:rPr lang="zh-CN" altLang="zh-CN"/>
              <a:t>此时应将回收区</a:t>
            </a:r>
            <a:r>
              <a:rPr lang="en-US" altLang="zh-CN"/>
              <a:t>r</a:t>
            </a:r>
            <a:r>
              <a:rPr lang="zh-CN" altLang="zh-CN"/>
              <a:t>与下邻接分区</a:t>
            </a:r>
            <a:r>
              <a:rPr lang="en-US" altLang="zh-CN"/>
              <a:t>F2</a:t>
            </a:r>
            <a:r>
              <a:rPr lang="zh-CN" altLang="zh-CN"/>
              <a:t>合并成一个连续的空闲区。合并分区的首地址为回收分区</a:t>
            </a:r>
            <a:r>
              <a:rPr lang="en-US" altLang="zh-CN"/>
              <a:t>r</a:t>
            </a:r>
            <a:r>
              <a:rPr lang="zh-CN" altLang="zh-CN"/>
              <a:t>的首地址，其大小为二者之和。</a:t>
            </a:r>
          </a:p>
        </p:txBody>
      </p:sp>
      <p:sp>
        <p:nvSpPr>
          <p:cNvPr id="50180" name="Rectangle 4" descr="深色上对角线"/>
          <p:cNvSpPr>
            <a:spLocks noChangeArrowheads="1"/>
          </p:cNvSpPr>
          <p:nvPr/>
        </p:nvSpPr>
        <p:spPr bwMode="auto">
          <a:xfrm>
            <a:off x="6248400" y="2362200"/>
            <a:ext cx="1828800" cy="10255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0181" name="Group 5"/>
          <p:cNvGrpSpPr>
            <a:grpSpLocks/>
          </p:cNvGrpSpPr>
          <p:nvPr/>
        </p:nvGrpSpPr>
        <p:grpSpPr bwMode="auto">
          <a:xfrm>
            <a:off x="6248400" y="1752600"/>
            <a:ext cx="1828800" cy="2819400"/>
            <a:chOff x="0" y="0"/>
            <a:chExt cx="913" cy="1872"/>
          </a:xfrm>
        </p:grpSpPr>
        <p:sp>
          <p:nvSpPr>
            <p:cNvPr id="50182" name="Rectangle 6"/>
            <p:cNvSpPr>
              <a:spLocks noChangeArrowheads="1"/>
            </p:cNvSpPr>
            <p:nvPr/>
          </p:nvSpPr>
          <p:spPr bwMode="auto">
            <a:xfrm>
              <a:off x="1" y="0"/>
              <a:ext cx="912" cy="187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pPr algn="ctr" eaLnBrk="0" hangingPunct="0"/>
              <a:r>
                <a:rPr lang="zh-CN" altLang="zh-CN" sz="2400" b="0">
                  <a:latin typeface="宋体" panose="02010600030101010101" pitchFamily="2" charset="-122"/>
                </a:rPr>
                <a:t>┇</a:t>
              </a:r>
            </a:p>
            <a:p>
              <a:pPr algn="ctr" eaLnBrk="0" hangingPunct="0"/>
              <a:endParaRPr lang="zh-CN" altLang="zh-CN" sz="1400" b="0">
                <a:latin typeface="宋体" panose="02010600030101010101" pitchFamily="2" charset="-122"/>
              </a:endParaRPr>
            </a:p>
            <a:p>
              <a:pPr algn="ctr" eaLnBrk="0" hangingPunct="0"/>
              <a:r>
                <a:rPr lang="zh-CN" altLang="zh-CN" sz="2400" b="0">
                  <a:latin typeface="宋体" panose="02010600030101010101" pitchFamily="2" charset="-122"/>
                </a:rPr>
                <a:t>回收区</a:t>
              </a:r>
            </a:p>
            <a:p>
              <a:pPr algn="ctr" eaLnBrk="0" hangingPunct="0"/>
              <a:endParaRPr lang="zh-CN" altLang="zh-CN" sz="1400" b="0">
                <a:latin typeface="宋体" panose="02010600030101010101" pitchFamily="2" charset="-122"/>
              </a:endParaRPr>
            </a:p>
            <a:p>
              <a:pPr algn="ctr" eaLnBrk="0" hangingPunct="0"/>
              <a:r>
                <a:rPr lang="en-US" altLang="zh-CN" sz="2400" b="0">
                  <a:latin typeface="宋体" panose="02010600030101010101" pitchFamily="2" charset="-122"/>
                </a:rPr>
                <a:t>F2</a:t>
              </a:r>
            </a:p>
            <a:p>
              <a:pPr algn="ctr" eaLnBrk="0" hangingPunct="0"/>
              <a:endParaRPr lang="en-US" altLang="zh-CN" sz="2400" b="0">
                <a:latin typeface="宋体" panose="02010600030101010101" pitchFamily="2" charset="-122"/>
              </a:endParaRPr>
            </a:p>
            <a:p>
              <a:pPr algn="ctr" eaLnBrk="0" hangingPunct="0"/>
              <a:r>
                <a:rPr lang="en-US" altLang="zh-CN" sz="2400" b="0">
                  <a:latin typeface="宋体" panose="02010600030101010101" pitchFamily="2" charset="-122"/>
                </a:rPr>
                <a:t>┇</a:t>
              </a:r>
              <a:endParaRPr lang="en-US" altLang="zh-CN" sz="2400" b="0">
                <a:latin typeface="Times New Roman" panose="02020603050405020304" pitchFamily="18" charset="0"/>
              </a:endParaRPr>
            </a:p>
          </p:txBody>
        </p:sp>
        <p:sp>
          <p:nvSpPr>
            <p:cNvPr id="50183" name="Line 7"/>
            <p:cNvSpPr>
              <a:spLocks noChangeShapeType="1"/>
            </p:cNvSpPr>
            <p:nvPr/>
          </p:nvSpPr>
          <p:spPr bwMode="auto">
            <a:xfrm>
              <a:off x="0" y="382"/>
              <a:ext cx="912"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50184" name="Line 8"/>
            <p:cNvSpPr>
              <a:spLocks noChangeShapeType="1"/>
            </p:cNvSpPr>
            <p:nvPr/>
          </p:nvSpPr>
          <p:spPr bwMode="auto">
            <a:xfrm>
              <a:off x="0" y="1104"/>
              <a:ext cx="912"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50185" name="Line 9"/>
            <p:cNvSpPr>
              <a:spLocks noChangeShapeType="1"/>
            </p:cNvSpPr>
            <p:nvPr/>
          </p:nvSpPr>
          <p:spPr bwMode="auto">
            <a:xfrm>
              <a:off x="0" y="766"/>
              <a:ext cx="912"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grpSp>
      <p:sp>
        <p:nvSpPr>
          <p:cNvPr id="50186" name="Text Box 10"/>
          <p:cNvSpPr txBox="1">
            <a:spLocks noChangeArrowheads="1"/>
          </p:cNvSpPr>
          <p:nvPr/>
        </p:nvSpPr>
        <p:spPr bwMode="auto">
          <a:xfrm>
            <a:off x="533400" y="4800600"/>
            <a:ext cx="429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3200" b="0" i="1">
                <a:solidFill>
                  <a:schemeClr val="hlink"/>
                </a:solidFill>
              </a:rPr>
              <a:t>总的空闲分区数不变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slide(fromBottom)">
                                      <p:cBhvr>
                                        <p:cTn id="7"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t>回收</a:t>
            </a:r>
            <a:r>
              <a:rPr lang="zh-CN" altLang="zh-CN" b="1">
                <a:latin typeface="Times New Roman" panose="02020603050405020304" pitchFamily="18" charset="0"/>
              </a:rPr>
              <a:t>分区</a:t>
            </a:r>
            <a:r>
              <a:rPr lang="en-US" altLang="zh-CN" b="1"/>
              <a:t>r</a:t>
            </a:r>
            <a:r>
              <a:rPr lang="zh-CN" altLang="zh-CN" b="1">
                <a:latin typeface="Times New Roman" panose="02020603050405020304" pitchFamily="18" charset="0"/>
              </a:rPr>
              <a:t>上下邻接空闲分区</a:t>
            </a:r>
          </a:p>
        </p:txBody>
      </p:sp>
      <p:sp>
        <p:nvSpPr>
          <p:cNvPr id="51203" name="Rectangle 3"/>
          <p:cNvSpPr>
            <a:spLocks noGrp="1" noChangeArrowheads="1"/>
          </p:cNvSpPr>
          <p:nvPr>
            <p:ph type="body" idx="1"/>
          </p:nvPr>
        </p:nvSpPr>
        <p:spPr>
          <a:xfrm>
            <a:off x="457200" y="1600200"/>
            <a:ext cx="5029200" cy="4611688"/>
          </a:xfrm>
        </p:spPr>
        <p:txBody>
          <a:bodyPr/>
          <a:lstStyle/>
          <a:p>
            <a:pPr algn="just"/>
            <a:r>
              <a:rPr lang="zh-CN" altLang="zh-CN"/>
              <a:t>此时应将回收区</a:t>
            </a:r>
            <a:r>
              <a:rPr lang="en-US" altLang="zh-CN"/>
              <a:t>r</a:t>
            </a:r>
            <a:r>
              <a:rPr lang="zh-CN" altLang="zh-CN"/>
              <a:t>与上、下邻接分区合并成一个连续的空闲区。合并分区的首地址为与</a:t>
            </a:r>
            <a:r>
              <a:rPr lang="en-US" altLang="zh-CN"/>
              <a:t>r</a:t>
            </a:r>
            <a:r>
              <a:rPr lang="zh-CN" altLang="zh-CN"/>
              <a:t>上邻接空闲区</a:t>
            </a:r>
            <a:r>
              <a:rPr lang="en-US" altLang="zh-CN"/>
              <a:t>F1</a:t>
            </a:r>
            <a:r>
              <a:rPr lang="zh-CN" altLang="zh-CN"/>
              <a:t>的首地址，其大小为三者之和，且应将与</a:t>
            </a:r>
            <a:r>
              <a:rPr lang="en-US" altLang="zh-CN"/>
              <a:t>r</a:t>
            </a:r>
            <a:r>
              <a:rPr lang="zh-CN" altLang="zh-CN"/>
              <a:t>下邻接的空闲区</a:t>
            </a:r>
            <a:r>
              <a:rPr lang="en-US" altLang="zh-CN"/>
              <a:t>F2</a:t>
            </a:r>
            <a:r>
              <a:rPr lang="zh-CN" altLang="zh-CN"/>
              <a:t>从空闲分区表(或空闲分区链)中删去。</a:t>
            </a:r>
          </a:p>
        </p:txBody>
      </p:sp>
      <p:sp>
        <p:nvSpPr>
          <p:cNvPr id="51204" name="Rectangle 4" descr="深色上对角线"/>
          <p:cNvSpPr>
            <a:spLocks noChangeArrowheads="1"/>
          </p:cNvSpPr>
          <p:nvPr/>
        </p:nvSpPr>
        <p:spPr bwMode="auto">
          <a:xfrm>
            <a:off x="6324600" y="2514600"/>
            <a:ext cx="1828800" cy="16367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55000"/>
              <a:buFont typeface="Wingdings" panose="05000000000000000000" pitchFamily="2" charset="2"/>
              <a:buChar char="p"/>
            </a:pPr>
            <a:endParaRPr lang="zh-CN" altLang="zh-CN" b="0"/>
          </a:p>
        </p:txBody>
      </p:sp>
      <p:grpSp>
        <p:nvGrpSpPr>
          <p:cNvPr id="51205" name="Group 5"/>
          <p:cNvGrpSpPr>
            <a:grpSpLocks/>
          </p:cNvGrpSpPr>
          <p:nvPr/>
        </p:nvGrpSpPr>
        <p:grpSpPr bwMode="auto">
          <a:xfrm>
            <a:off x="6324600" y="1887538"/>
            <a:ext cx="1828800" cy="3217862"/>
            <a:chOff x="0" y="0"/>
            <a:chExt cx="949" cy="2027"/>
          </a:xfrm>
        </p:grpSpPr>
        <p:sp>
          <p:nvSpPr>
            <p:cNvPr id="51206" name="Rectangle 6"/>
            <p:cNvSpPr>
              <a:spLocks noChangeArrowheads="1"/>
            </p:cNvSpPr>
            <p:nvPr/>
          </p:nvSpPr>
          <p:spPr bwMode="auto">
            <a:xfrm>
              <a:off x="0" y="0"/>
              <a:ext cx="949" cy="2027"/>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bIns="0"/>
            <a:lstStyle/>
            <a:p>
              <a:pPr algn="ctr" eaLnBrk="0" hangingPunct="0"/>
              <a:r>
                <a:rPr lang="zh-CN" altLang="zh-CN" sz="2400" b="0">
                  <a:latin typeface="宋体" panose="02010600030101010101" pitchFamily="2" charset="-122"/>
                </a:rPr>
                <a:t>┇</a:t>
              </a:r>
            </a:p>
            <a:p>
              <a:pPr algn="ctr" eaLnBrk="0" hangingPunct="0"/>
              <a:endParaRPr lang="zh-CN" altLang="zh-CN" sz="1400" b="0">
                <a:latin typeface="宋体" panose="02010600030101010101" pitchFamily="2" charset="-122"/>
              </a:endParaRPr>
            </a:p>
            <a:p>
              <a:pPr algn="ctr" eaLnBrk="0" hangingPunct="0"/>
              <a:r>
                <a:rPr lang="en-US" altLang="zh-CN" sz="2400" b="0">
                  <a:latin typeface="宋体" panose="02010600030101010101" pitchFamily="2" charset="-122"/>
                </a:rPr>
                <a:t>F1</a:t>
              </a:r>
            </a:p>
            <a:p>
              <a:pPr algn="ctr" eaLnBrk="0" hangingPunct="0"/>
              <a:endParaRPr lang="en-US" altLang="zh-CN" sz="1400" b="0">
                <a:latin typeface="宋体" panose="02010600030101010101" pitchFamily="2" charset="-122"/>
              </a:endParaRPr>
            </a:p>
            <a:p>
              <a:pPr algn="ctr" eaLnBrk="0" hangingPunct="0"/>
              <a:r>
                <a:rPr lang="zh-CN" altLang="zh-CN" sz="2400" b="0">
                  <a:latin typeface="宋体" panose="02010600030101010101" pitchFamily="2" charset="-122"/>
                </a:rPr>
                <a:t>回收区</a:t>
              </a:r>
            </a:p>
            <a:p>
              <a:pPr algn="ctr" eaLnBrk="0" hangingPunct="0"/>
              <a:endParaRPr lang="zh-CN" altLang="zh-CN" sz="1400" b="0">
                <a:latin typeface="宋体" panose="02010600030101010101" pitchFamily="2" charset="-122"/>
              </a:endParaRPr>
            </a:p>
            <a:p>
              <a:pPr algn="ctr" eaLnBrk="0" hangingPunct="0"/>
              <a:r>
                <a:rPr lang="en-US" altLang="zh-CN" sz="2400" b="0">
                  <a:latin typeface="宋体" panose="02010600030101010101" pitchFamily="2" charset="-122"/>
                </a:rPr>
                <a:t>F2</a:t>
              </a:r>
            </a:p>
            <a:p>
              <a:pPr algn="ctr" eaLnBrk="0" hangingPunct="0"/>
              <a:endParaRPr lang="en-US" altLang="zh-CN" sz="2400" b="0">
                <a:latin typeface="宋体" panose="02010600030101010101" pitchFamily="2" charset="-122"/>
              </a:endParaRPr>
            </a:p>
            <a:p>
              <a:pPr algn="ctr" eaLnBrk="0" hangingPunct="0"/>
              <a:r>
                <a:rPr lang="en-US" altLang="zh-CN" sz="2400" b="0">
                  <a:latin typeface="宋体" panose="02010600030101010101" pitchFamily="2" charset="-122"/>
                </a:rPr>
                <a:t>┇</a:t>
              </a:r>
              <a:endParaRPr lang="en-US" altLang="zh-CN" sz="2400" b="0">
                <a:latin typeface="Times New Roman" panose="02020603050405020304" pitchFamily="18" charset="0"/>
              </a:endParaRPr>
            </a:p>
          </p:txBody>
        </p:sp>
        <p:sp>
          <p:nvSpPr>
            <p:cNvPr id="51207" name="Line 7"/>
            <p:cNvSpPr>
              <a:spLocks noChangeShapeType="1"/>
            </p:cNvSpPr>
            <p:nvPr/>
          </p:nvSpPr>
          <p:spPr bwMode="auto">
            <a:xfrm>
              <a:off x="0" y="393"/>
              <a:ext cx="949"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51208" name="Line 8"/>
            <p:cNvSpPr>
              <a:spLocks noChangeShapeType="1"/>
            </p:cNvSpPr>
            <p:nvPr/>
          </p:nvSpPr>
          <p:spPr bwMode="auto">
            <a:xfrm>
              <a:off x="0" y="1449"/>
              <a:ext cx="949"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51209" name="Line 9"/>
            <p:cNvSpPr>
              <a:spLocks noChangeShapeType="1"/>
            </p:cNvSpPr>
            <p:nvPr/>
          </p:nvSpPr>
          <p:spPr bwMode="auto">
            <a:xfrm>
              <a:off x="0" y="723"/>
              <a:ext cx="949"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sp>
          <p:nvSpPr>
            <p:cNvPr id="51210" name="Line 10"/>
            <p:cNvSpPr>
              <a:spLocks noChangeShapeType="1"/>
            </p:cNvSpPr>
            <p:nvPr/>
          </p:nvSpPr>
          <p:spPr bwMode="auto">
            <a:xfrm>
              <a:off x="0" y="1113"/>
              <a:ext cx="949" cy="2"/>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0"/>
            <a:lstStyle/>
            <a:p>
              <a:endParaRPr lang="zh-CN" altLang="en-US"/>
            </a:p>
          </p:txBody>
        </p:sp>
      </p:grpSp>
      <p:sp>
        <p:nvSpPr>
          <p:cNvPr id="51211" name="Text Box 11"/>
          <p:cNvSpPr txBox="1">
            <a:spLocks noChangeArrowheads="1"/>
          </p:cNvSpPr>
          <p:nvPr/>
        </p:nvSpPr>
        <p:spPr bwMode="auto">
          <a:xfrm>
            <a:off x="3429000" y="5715000"/>
            <a:ext cx="536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lang="zh-CN" altLang="zh-CN" sz="3200" b="0" i="1">
                <a:solidFill>
                  <a:schemeClr val="hlink"/>
                </a:solidFill>
              </a:rPr>
              <a:t>总的空闲分区数减少一个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slide(fromBottom)">
                                      <p:cBhvr>
                                        <p:cTn id="7"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a:t>回收分</a:t>
            </a:r>
            <a:r>
              <a:rPr lang="zh-CN" altLang="zh-CN" b="1">
                <a:latin typeface="Times New Roman" panose="02020603050405020304" pitchFamily="18" charset="0"/>
              </a:rPr>
              <a:t>区</a:t>
            </a:r>
            <a:r>
              <a:rPr lang="en-US" altLang="zh-CN" b="1"/>
              <a:t>r</a:t>
            </a:r>
            <a:r>
              <a:rPr lang="zh-CN" altLang="zh-CN" b="1">
                <a:latin typeface="Times New Roman" panose="02020603050405020304" pitchFamily="18" charset="0"/>
              </a:rPr>
              <a:t>不</a:t>
            </a:r>
            <a:r>
              <a:rPr lang="zh-CN" altLang="zh-CN" b="1"/>
              <a:t>与任何空闲分区相邻</a:t>
            </a:r>
          </a:p>
        </p:txBody>
      </p:sp>
      <p:sp>
        <p:nvSpPr>
          <p:cNvPr id="52227" name="Rectangle 3"/>
          <p:cNvSpPr>
            <a:spLocks noGrp="1" noChangeArrowheads="1"/>
          </p:cNvSpPr>
          <p:nvPr>
            <p:ph type="body" idx="1"/>
          </p:nvPr>
        </p:nvSpPr>
        <p:spPr>
          <a:xfrm>
            <a:off x="468313" y="1484313"/>
            <a:ext cx="8229600" cy="2733675"/>
          </a:xfrm>
        </p:spPr>
        <p:txBody>
          <a:bodyPr/>
          <a:lstStyle/>
          <a:p>
            <a:pPr algn="just"/>
            <a:r>
              <a:rPr lang="zh-CN" altLang="en-US"/>
              <a:t>这时应为回收区单独建立一个新表项，填写分区大小及起始地址等信息，并将其加入到空闲分区表</a:t>
            </a:r>
            <a:r>
              <a:rPr lang="en-US" altLang="zh-CN"/>
              <a:t>(</a:t>
            </a:r>
            <a:r>
              <a:rPr lang="zh-CN" altLang="en-US"/>
              <a:t>或空闲分区链</a:t>
            </a:r>
            <a:r>
              <a:rPr lang="en-US" altLang="zh-CN"/>
              <a:t>)</a:t>
            </a:r>
            <a:r>
              <a:rPr lang="zh-CN" altLang="en-US"/>
              <a:t>中的适当位置。</a:t>
            </a:r>
            <a:endParaRPr lang="zh-CN" altLang="en-US">
              <a:solidFill>
                <a:srgbClr val="9900CC"/>
              </a:solidFill>
            </a:endParaRPr>
          </a:p>
        </p:txBody>
      </p:sp>
      <p:sp>
        <p:nvSpPr>
          <p:cNvPr id="52228" name="Text Box 4"/>
          <p:cNvSpPr txBox="1">
            <a:spLocks noChangeArrowheads="1"/>
          </p:cNvSpPr>
          <p:nvPr/>
        </p:nvSpPr>
        <p:spPr bwMode="auto">
          <a:xfrm>
            <a:off x="533400" y="4800600"/>
            <a:ext cx="511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3200" b="0" i="1">
                <a:solidFill>
                  <a:schemeClr val="hlink"/>
                </a:solidFill>
              </a:rPr>
              <a:t>总的空闲分区数增加一个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slide(fromBottom)">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动态分区管理－优缺点</a:t>
            </a:r>
          </a:p>
        </p:txBody>
      </p:sp>
      <p:sp>
        <p:nvSpPr>
          <p:cNvPr id="53251" name="Rectangle 3"/>
          <p:cNvSpPr>
            <a:spLocks noGrp="1" noChangeArrowheads="1"/>
          </p:cNvSpPr>
          <p:nvPr>
            <p:ph type="body" idx="1"/>
          </p:nvPr>
        </p:nvSpPr>
        <p:spPr/>
        <p:txBody>
          <a:bodyPr/>
          <a:lstStyle/>
          <a:p>
            <a:r>
              <a:rPr lang="zh-CN" altLang="en-US"/>
              <a:t>相对灵活，没有固定分区中程序数目的限制和程序大小的限制。</a:t>
            </a:r>
          </a:p>
          <a:p>
            <a:endParaRPr lang="zh-CN" altLang="en-US"/>
          </a:p>
          <a:p>
            <a:r>
              <a:rPr lang="zh-CN" altLang="en-US"/>
              <a:t>每道程序总是要求占用主存的</a:t>
            </a:r>
            <a:r>
              <a:rPr lang="zh-CN" altLang="en-US">
                <a:solidFill>
                  <a:schemeClr val="hlink"/>
                </a:solidFill>
              </a:rPr>
              <a:t>连续</a:t>
            </a:r>
            <a:r>
              <a:rPr lang="zh-CN" altLang="en-US"/>
              <a:t>存储区域，主存中会产生许多碎片（</a:t>
            </a:r>
            <a:r>
              <a:rPr lang="zh-CN" altLang="en-US">
                <a:solidFill>
                  <a:schemeClr val="hlink"/>
                </a:solidFill>
              </a:rPr>
              <a:t>外碎片</a:t>
            </a:r>
            <a:r>
              <a:rPr lang="zh-CN" altLang="en-US"/>
              <a:t>）。</a:t>
            </a:r>
          </a:p>
          <a:p>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700" b="1"/>
              <a:t>4.3.4 </a:t>
            </a:r>
            <a:r>
              <a:rPr lang="zh-CN" altLang="zh-CN" sz="3700" b="1"/>
              <a:t>伙伴系统</a:t>
            </a:r>
            <a:r>
              <a:rPr lang="zh-CN" altLang="zh-CN" sz="2500" b="1">
                <a:solidFill>
                  <a:schemeClr val="hlink"/>
                </a:solidFill>
              </a:rPr>
              <a:t>（建议放在</a:t>
            </a:r>
            <a:r>
              <a:rPr lang="en-US" altLang="zh-CN" sz="2500" b="1">
                <a:solidFill>
                  <a:schemeClr val="hlink"/>
                </a:solidFill>
              </a:rPr>
              <a:t>4.3.6</a:t>
            </a:r>
            <a:r>
              <a:rPr lang="zh-CN" altLang="zh-CN" sz="2500" b="1">
                <a:solidFill>
                  <a:schemeClr val="hlink"/>
                </a:solidFill>
              </a:rPr>
              <a:t>后面讲）</a:t>
            </a:r>
          </a:p>
        </p:txBody>
      </p:sp>
      <p:sp>
        <p:nvSpPr>
          <p:cNvPr id="54275" name="Rectangle 3"/>
          <p:cNvSpPr>
            <a:spLocks noGrp="1" noChangeArrowheads="1"/>
          </p:cNvSpPr>
          <p:nvPr>
            <p:ph type="body" idx="1"/>
          </p:nvPr>
        </p:nvSpPr>
        <p:spPr>
          <a:xfrm>
            <a:off x="381000" y="1447800"/>
            <a:ext cx="8574088" cy="4535488"/>
          </a:xfrm>
        </p:spPr>
        <p:txBody>
          <a:bodyPr/>
          <a:lstStyle/>
          <a:p>
            <a:r>
              <a:rPr lang="zh-CN" altLang="en-US"/>
              <a:t>固定分区存储管理限制了内存中的进程数，动态分区的拼接需要大量时间，而伙伴系统是一种较为实用的动态存储管理办法。</a:t>
            </a:r>
          </a:p>
          <a:p>
            <a:r>
              <a:rPr lang="zh-CN" altLang="en-US"/>
              <a:t>伙伴系统采用伙伴算法对空闲内存进行管理。该方法通过不断</a:t>
            </a:r>
            <a:r>
              <a:rPr lang="zh-CN" altLang="en-US">
                <a:solidFill>
                  <a:srgbClr val="9900CC"/>
                </a:solidFill>
              </a:rPr>
              <a:t>对分</a:t>
            </a:r>
            <a:r>
              <a:rPr lang="zh-CN" altLang="en-US"/>
              <a:t>大的空闲存储块来获得小的空闲存储块。当内存块释放时，应尽可能</a:t>
            </a:r>
            <a:r>
              <a:rPr lang="zh-CN" altLang="en-US">
                <a:solidFill>
                  <a:srgbClr val="9900CC"/>
                </a:solidFill>
              </a:rPr>
              <a:t>合并</a:t>
            </a:r>
            <a:r>
              <a:rPr lang="zh-CN" altLang="en-US"/>
              <a:t>空闲块。</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伙伴系统的内存分配</a:t>
            </a:r>
          </a:p>
        </p:txBody>
      </p:sp>
      <p:sp>
        <p:nvSpPr>
          <p:cNvPr id="55299" name="Rectangle 3"/>
          <p:cNvSpPr>
            <a:spLocks noGrp="1" noChangeArrowheads="1"/>
          </p:cNvSpPr>
          <p:nvPr>
            <p:ph type="body" idx="1"/>
          </p:nvPr>
        </p:nvSpPr>
        <p:spPr>
          <a:xfrm>
            <a:off x="381000" y="1600200"/>
            <a:ext cx="8574088" cy="4535488"/>
          </a:xfrm>
        </p:spPr>
        <p:txBody>
          <a:bodyPr/>
          <a:lstStyle/>
          <a:p>
            <a:r>
              <a:rPr lang="zh-CN" altLang="zh-CN"/>
              <a:t>设系统初始时可供分配的空间为2</a:t>
            </a:r>
            <a:r>
              <a:rPr lang="en-US" altLang="zh-CN" baseline="30000"/>
              <a:t>m</a:t>
            </a:r>
            <a:r>
              <a:rPr lang="zh-CN" altLang="zh-CN"/>
              <a:t>个单元（作为一个空闲块）。</a:t>
            </a:r>
          </a:p>
          <a:p>
            <a:r>
              <a:rPr lang="zh-CN" altLang="zh-CN"/>
              <a:t>当进程申请大小为</a:t>
            </a:r>
            <a:r>
              <a:rPr lang="en-US" altLang="zh-CN"/>
              <a:t>n</a:t>
            </a:r>
            <a:r>
              <a:rPr lang="zh-CN" altLang="zh-CN"/>
              <a:t>的空间时，设2</a:t>
            </a:r>
            <a:r>
              <a:rPr lang="en-US" altLang="zh-CN" baseline="30000"/>
              <a:t>i-1</a:t>
            </a:r>
            <a:r>
              <a:rPr lang="en-US" altLang="zh-CN"/>
              <a:t>&lt;n≤2</a:t>
            </a:r>
            <a:r>
              <a:rPr lang="en-US" altLang="zh-CN" baseline="30000"/>
              <a:t>i</a:t>
            </a:r>
            <a:r>
              <a:rPr lang="zh-CN" altLang="en-US"/>
              <a:t>，</a:t>
            </a:r>
            <a:r>
              <a:rPr lang="zh-CN" altLang="zh-CN"/>
              <a:t>则为进程分配大小为2</a:t>
            </a:r>
            <a:r>
              <a:rPr lang="en-US" altLang="zh-CN" baseline="30000"/>
              <a:t>i</a:t>
            </a:r>
            <a:r>
              <a:rPr lang="zh-CN" altLang="zh-CN"/>
              <a:t>的空间。</a:t>
            </a:r>
          </a:p>
          <a:p>
            <a:r>
              <a:rPr lang="zh-CN" altLang="zh-CN"/>
              <a:t>如系统不存在大小为2</a:t>
            </a:r>
            <a:r>
              <a:rPr lang="en-US" altLang="zh-CN" baseline="30000"/>
              <a:t>i</a:t>
            </a:r>
            <a:r>
              <a:rPr lang="zh-CN" altLang="zh-CN"/>
              <a:t>的空闲块，则查找系统中是否存在大于2</a:t>
            </a:r>
            <a:r>
              <a:rPr lang="en-US" altLang="zh-CN" baseline="30000"/>
              <a:t>i</a:t>
            </a:r>
            <a:r>
              <a:rPr lang="zh-CN" altLang="zh-CN"/>
              <a:t>的空闲块，若找到则对其进行对半划分，直到产生大小为2</a:t>
            </a:r>
            <a:r>
              <a:rPr lang="en-US" altLang="zh-CN" baseline="30000"/>
              <a:t>i</a:t>
            </a:r>
            <a:r>
              <a:rPr lang="zh-CN" altLang="zh-CN"/>
              <a:t>的空闲块为止。</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4.1.3 </a:t>
            </a:r>
            <a:r>
              <a:rPr lang="zh-CN" altLang="zh-CN" b="1"/>
              <a:t>高速缓存和磁盘缓存</a:t>
            </a:r>
          </a:p>
        </p:txBody>
      </p:sp>
      <p:sp>
        <p:nvSpPr>
          <p:cNvPr id="10243" name="Rectangle 3"/>
          <p:cNvSpPr>
            <a:spLocks noGrp="1" noChangeArrowheads="1"/>
          </p:cNvSpPr>
          <p:nvPr>
            <p:ph type="body" idx="1"/>
          </p:nvPr>
        </p:nvSpPr>
        <p:spPr>
          <a:xfrm>
            <a:off x="395288" y="1484313"/>
            <a:ext cx="8523287" cy="4467225"/>
          </a:xfrm>
        </p:spPr>
        <p:txBody>
          <a:bodyPr/>
          <a:lstStyle/>
          <a:p>
            <a:r>
              <a:rPr lang="zh-CN" altLang="zh-CN"/>
              <a:t>高速缓存</a:t>
            </a:r>
          </a:p>
          <a:p>
            <a:pPr lvl="1"/>
            <a:r>
              <a:rPr lang="zh-CN" altLang="zh-CN"/>
              <a:t>容量大于寄存器，速度快于主存</a:t>
            </a:r>
          </a:p>
          <a:p>
            <a:pPr lvl="1"/>
            <a:r>
              <a:rPr lang="zh-CN" altLang="zh-CN"/>
              <a:t>利用程序执行的局部性原理，经主存中经常要用到的信息存放在高速缓存中，减少访问主存的次数。</a:t>
            </a:r>
          </a:p>
          <a:p>
            <a:r>
              <a:rPr lang="zh-CN" altLang="zh-CN"/>
              <a:t>磁盘缓存</a:t>
            </a:r>
          </a:p>
          <a:p>
            <a:pPr lvl="1"/>
            <a:r>
              <a:rPr lang="zh-CN" altLang="zh-CN"/>
              <a:t>将频繁使用的磁盘数据暂时存放在磁盘缓存中，可以减少访问磁盘的次数</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伙伴系统的内存回收</a:t>
            </a:r>
          </a:p>
        </p:txBody>
      </p:sp>
      <p:sp>
        <p:nvSpPr>
          <p:cNvPr id="56323" name="Rectangle 3"/>
          <p:cNvSpPr>
            <a:spLocks noGrp="1" noChangeArrowheads="1"/>
          </p:cNvSpPr>
          <p:nvPr>
            <p:ph type="body" idx="1"/>
          </p:nvPr>
        </p:nvSpPr>
        <p:spPr>
          <a:xfrm>
            <a:off x="381000" y="1447800"/>
            <a:ext cx="8574088" cy="4535488"/>
          </a:xfrm>
        </p:spPr>
        <p:txBody>
          <a:bodyPr/>
          <a:lstStyle/>
          <a:p>
            <a:r>
              <a:rPr lang="zh-CN" altLang="en-US"/>
              <a:t>当一块被分成两个大小相等的块时，这两块称为</a:t>
            </a:r>
            <a:r>
              <a:rPr lang="zh-CN" altLang="en-US">
                <a:solidFill>
                  <a:srgbClr val="9900CC"/>
                </a:solidFill>
              </a:rPr>
              <a:t>伙伴</a:t>
            </a:r>
            <a:r>
              <a:rPr lang="zh-CN" altLang="en-US"/>
              <a:t>。</a:t>
            </a:r>
          </a:p>
          <a:p>
            <a:r>
              <a:rPr lang="zh-CN" altLang="en-US"/>
              <a:t>当进程释放存储空间时，应检查释放块的伙伴是否空闲，若空闲则合并。合并后得到的较大的空闲块也可能存在空闲伙伴，此时也应合并。重复上述过程，直至没有可以合并的伙伴为止。</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伙伴地址公式</a:t>
            </a:r>
          </a:p>
        </p:txBody>
      </p:sp>
      <p:sp>
        <p:nvSpPr>
          <p:cNvPr id="57347" name="Rectangle 3"/>
          <p:cNvSpPr>
            <a:spLocks noGrp="1" noChangeArrowheads="1"/>
          </p:cNvSpPr>
          <p:nvPr>
            <p:ph type="body" idx="1"/>
          </p:nvPr>
        </p:nvSpPr>
        <p:spPr>
          <a:xfrm>
            <a:off x="381000" y="1447800"/>
            <a:ext cx="8574088" cy="1143000"/>
          </a:xfrm>
        </p:spPr>
        <p:txBody>
          <a:bodyPr/>
          <a:lstStyle/>
          <a:p>
            <a:r>
              <a:rPr lang="zh-CN" altLang="zh-CN"/>
              <a:t>设某空闲块的开始地址为</a:t>
            </a:r>
            <a:r>
              <a:rPr lang="en-US" altLang="zh-CN"/>
              <a:t>d</a:t>
            </a:r>
            <a:r>
              <a:rPr lang="zh-CN" altLang="en-US"/>
              <a:t>，</a:t>
            </a:r>
            <a:r>
              <a:rPr lang="zh-CN" altLang="zh-CN"/>
              <a:t>长度为2</a:t>
            </a:r>
            <a:r>
              <a:rPr lang="en-US" altLang="zh-CN" baseline="30000"/>
              <a:t>k</a:t>
            </a:r>
            <a:r>
              <a:rPr lang="zh-CN" altLang="zh-CN"/>
              <a:t>，其伙伴的开始地址为：</a:t>
            </a:r>
            <a:r>
              <a:rPr lang="zh-CN" altLang="zh-CN" sz="2800"/>
              <a:t> </a:t>
            </a:r>
          </a:p>
          <a:p>
            <a:endParaRPr lang="zh-CN" altLang="zh-CN" sz="2800"/>
          </a:p>
          <a:p>
            <a:endParaRPr lang="zh-CN" altLang="zh-CN" sz="2800"/>
          </a:p>
        </p:txBody>
      </p:sp>
      <p:graphicFrame>
        <p:nvGraphicFramePr>
          <p:cNvPr id="57348" name="Object 4"/>
          <p:cNvGraphicFramePr>
            <a:graphicFrameLocks noChangeAspect="1"/>
          </p:cNvGraphicFramePr>
          <p:nvPr/>
        </p:nvGraphicFramePr>
        <p:xfrm>
          <a:off x="1339850" y="2540000"/>
          <a:ext cx="5859463" cy="965200"/>
        </p:xfrm>
        <a:graphic>
          <a:graphicData uri="http://schemas.openxmlformats.org/presentationml/2006/ole">
            <mc:AlternateContent xmlns:mc="http://schemas.openxmlformats.org/markup-compatibility/2006">
              <mc:Choice xmlns:v="urn:schemas-microsoft-com:vml" Requires="v">
                <p:oleObj spid="_x0000_s57351" r:id="rId3" imgW="2691549" imgH="482708" progId="Equation.3">
                  <p:embed/>
                </p:oleObj>
              </mc:Choice>
              <mc:Fallback>
                <p:oleObj r:id="rId3" imgW="2691549" imgH="48270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2540000"/>
                        <a:ext cx="585946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1328738" y="4902200"/>
          <a:ext cx="6923087" cy="965200"/>
        </p:xfrm>
        <a:graphic>
          <a:graphicData uri="http://schemas.openxmlformats.org/presentationml/2006/ole">
            <mc:AlternateContent xmlns:mc="http://schemas.openxmlformats.org/markup-compatibility/2006">
              <mc:Choice xmlns:v="urn:schemas-microsoft-com:vml" Requires="v">
                <p:oleObj spid="_x0000_s57352" r:id="rId5" imgW="3008911" imgH="482708" progId="Equation.3">
                  <p:embed/>
                </p:oleObj>
              </mc:Choice>
              <mc:Fallback>
                <p:oleObj r:id="rId5" imgW="3008911" imgH="48270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8738" y="4902200"/>
                        <a:ext cx="692308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Rectangle 6"/>
          <p:cNvSpPr>
            <a:spLocks noChangeArrowheads="1"/>
          </p:cNvSpPr>
          <p:nvPr/>
        </p:nvSpPr>
        <p:spPr bwMode="auto">
          <a:xfrm>
            <a:off x="381000" y="3657600"/>
            <a:ext cx="85740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05000"/>
              </a:lnSpc>
              <a:spcBef>
                <a:spcPct val="30000"/>
              </a:spcBef>
              <a:buClr>
                <a:srgbClr val="CADB25"/>
              </a:buClr>
              <a:buSzPct val="65000"/>
              <a:buFont typeface="Wingdings" panose="05000000000000000000" pitchFamily="2" charset="2"/>
              <a:buChar char="u"/>
            </a:pPr>
            <a:r>
              <a:rPr lang="zh-CN" altLang="zh-CN" sz="3200" b="0">
                <a:latin typeface="Times New Roman" panose="02020603050405020304" pitchFamily="18" charset="0"/>
                <a:ea typeface="楷体_GB2312" pitchFamily="1" charset="-122"/>
              </a:rPr>
              <a:t>如果参与分配的2</a:t>
            </a:r>
            <a:r>
              <a:rPr lang="en-US" altLang="zh-CN" sz="3200" b="0" baseline="30000">
                <a:latin typeface="Times New Roman" panose="02020603050405020304" pitchFamily="18" charset="0"/>
                <a:ea typeface="楷体_GB2312" pitchFamily="1" charset="-122"/>
              </a:rPr>
              <a:t>m</a:t>
            </a:r>
            <a:r>
              <a:rPr lang="zh-CN" altLang="zh-CN" sz="3200" b="0">
                <a:latin typeface="Times New Roman" panose="02020603050405020304" pitchFamily="18" charset="0"/>
                <a:ea typeface="楷体_GB2312" pitchFamily="1" charset="-122"/>
              </a:rPr>
              <a:t>个单元从</a:t>
            </a:r>
            <a:r>
              <a:rPr lang="en-US" altLang="zh-CN" sz="3200" b="0" i="1">
                <a:latin typeface="Times New Roman" panose="02020603050405020304" pitchFamily="18" charset="0"/>
                <a:ea typeface="楷体_GB2312" pitchFamily="1" charset="-122"/>
              </a:rPr>
              <a:t>a</a:t>
            </a:r>
            <a:r>
              <a:rPr lang="zh-CN" altLang="zh-CN" sz="3200" b="0">
                <a:latin typeface="Times New Roman" panose="02020603050405020304" pitchFamily="18" charset="0"/>
                <a:ea typeface="楷体_GB2312" pitchFamily="1" charset="-122"/>
              </a:rPr>
              <a:t>开始，则长度为2</a:t>
            </a:r>
            <a:r>
              <a:rPr lang="en-US" altLang="zh-CN" sz="3200" b="0" baseline="30000">
                <a:latin typeface="Times New Roman" panose="02020603050405020304" pitchFamily="18" charset="0"/>
                <a:ea typeface="楷体_GB2312" pitchFamily="1" charset="-122"/>
              </a:rPr>
              <a:t>k</a:t>
            </a:r>
            <a:r>
              <a:rPr lang="zh-CN" altLang="en-US" sz="3200" b="0">
                <a:latin typeface="Times New Roman" panose="02020603050405020304" pitchFamily="18" charset="0"/>
                <a:ea typeface="楷体_GB2312" pitchFamily="1" charset="-122"/>
              </a:rPr>
              <a:t>、</a:t>
            </a:r>
            <a:r>
              <a:rPr lang="zh-CN" altLang="zh-CN" sz="3200" b="0">
                <a:latin typeface="Times New Roman" panose="02020603050405020304" pitchFamily="18" charset="0"/>
                <a:ea typeface="楷体_GB2312" pitchFamily="1" charset="-122"/>
              </a:rPr>
              <a:t>开始地址为</a:t>
            </a:r>
            <a:r>
              <a:rPr lang="en-US" altLang="zh-CN" sz="3200" b="0">
                <a:latin typeface="Times New Roman" panose="02020603050405020304" pitchFamily="18" charset="0"/>
                <a:ea typeface="楷体_GB2312" pitchFamily="1" charset="-122"/>
              </a:rPr>
              <a:t>d</a:t>
            </a:r>
            <a:r>
              <a:rPr lang="zh-CN" altLang="zh-CN" sz="3200" b="0">
                <a:latin typeface="Times New Roman" panose="02020603050405020304" pitchFamily="18" charset="0"/>
                <a:ea typeface="楷体_GB2312" pitchFamily="1" charset="-122"/>
              </a:rPr>
              <a:t>的块，其伙伴的开始地址为：</a:t>
            </a:r>
          </a:p>
          <a:p>
            <a:pPr lvl="1">
              <a:spcBef>
                <a:spcPct val="20000"/>
              </a:spcBef>
              <a:buClr>
                <a:srgbClr val="CADB25"/>
              </a:buClr>
              <a:buSzPct val="60000"/>
              <a:buFont typeface="Wingdings" panose="05000000000000000000" pitchFamily="2" charset="2"/>
              <a:buNone/>
            </a:pPr>
            <a:r>
              <a:rPr lang="zh-CN" altLang="en-US" sz="2800" b="0">
                <a:latin typeface="Times New Roman" panose="02020603050405020304" pitchFamily="18" charset="0"/>
                <a:ea typeface="楷体_GB2312" pitchFamily="1"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in)">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box(in)">
                                      <p:cBhvr>
                                        <p:cTn id="17" dur="500"/>
                                        <p:tgtEl>
                                          <p:spTgt spid="57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blinds(horizontal)">
                                      <p:cBhvr>
                                        <p:cTn id="22"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伙伴系统分配及回收例</a:t>
            </a:r>
          </a:p>
        </p:txBody>
      </p:sp>
      <p:sp>
        <p:nvSpPr>
          <p:cNvPr id="58371" name="Rectangle 3"/>
          <p:cNvSpPr>
            <a:spLocks noGrp="1" noChangeArrowheads="1"/>
          </p:cNvSpPr>
          <p:nvPr>
            <p:ph type="body" idx="1"/>
          </p:nvPr>
        </p:nvSpPr>
        <p:spPr>
          <a:xfrm>
            <a:off x="457200" y="1447800"/>
            <a:ext cx="8497888" cy="3621088"/>
          </a:xfrm>
        </p:spPr>
        <p:txBody>
          <a:bodyPr/>
          <a:lstStyle/>
          <a:p>
            <a:r>
              <a:rPr lang="zh-CN" altLang="zh-CN"/>
              <a:t>设系统中初始内存空间大小为1</a:t>
            </a:r>
            <a:r>
              <a:rPr lang="en-US" altLang="zh-CN"/>
              <a:t>MB</a:t>
            </a:r>
            <a:r>
              <a:rPr lang="zh-CN" altLang="en-US"/>
              <a:t>，</a:t>
            </a:r>
            <a:r>
              <a:rPr lang="zh-CN" altLang="zh-CN"/>
              <a:t>进程请求和释放空间的操作序列为：</a:t>
            </a:r>
          </a:p>
          <a:p>
            <a:pPr lvl="1"/>
            <a:r>
              <a:rPr lang="zh-CN" altLang="zh-CN"/>
              <a:t>进程</a:t>
            </a:r>
            <a:r>
              <a:rPr lang="en-US" altLang="zh-CN"/>
              <a:t>A</a:t>
            </a:r>
            <a:r>
              <a:rPr lang="zh-CN" altLang="zh-CN"/>
              <a:t>申请200</a:t>
            </a:r>
            <a:r>
              <a:rPr lang="en-US" altLang="zh-CN"/>
              <a:t>KB</a:t>
            </a:r>
            <a:r>
              <a:rPr lang="zh-CN" altLang="en-US"/>
              <a:t>；</a:t>
            </a:r>
            <a:r>
              <a:rPr lang="en-US" altLang="zh-CN"/>
              <a:t>B</a:t>
            </a:r>
            <a:r>
              <a:rPr lang="zh-CN" altLang="zh-CN"/>
              <a:t>申请120</a:t>
            </a:r>
            <a:r>
              <a:rPr lang="en-US" altLang="zh-CN"/>
              <a:t>KB</a:t>
            </a:r>
            <a:r>
              <a:rPr lang="zh-CN" altLang="en-US"/>
              <a:t>；</a:t>
            </a:r>
            <a:r>
              <a:rPr lang="en-US" altLang="zh-CN"/>
              <a:t>C</a:t>
            </a:r>
            <a:r>
              <a:rPr lang="zh-CN" altLang="zh-CN"/>
              <a:t>申请240</a:t>
            </a:r>
            <a:r>
              <a:rPr lang="en-US" altLang="zh-CN"/>
              <a:t>KB</a:t>
            </a:r>
            <a:r>
              <a:rPr lang="zh-CN" altLang="en-US"/>
              <a:t>； </a:t>
            </a:r>
            <a:r>
              <a:rPr lang="en-US" altLang="zh-CN"/>
              <a:t>D</a:t>
            </a:r>
            <a:r>
              <a:rPr lang="zh-CN" altLang="zh-CN"/>
              <a:t>申请100</a:t>
            </a:r>
            <a:r>
              <a:rPr lang="en-US" altLang="zh-CN"/>
              <a:t>KB</a:t>
            </a:r>
            <a:r>
              <a:rPr lang="zh-CN" altLang="en-US"/>
              <a:t>；</a:t>
            </a:r>
          </a:p>
          <a:p>
            <a:pPr lvl="1"/>
            <a:r>
              <a:rPr lang="zh-CN" altLang="zh-CN"/>
              <a:t>进程</a:t>
            </a:r>
            <a:r>
              <a:rPr lang="en-US" altLang="zh-CN"/>
              <a:t>B</a:t>
            </a:r>
            <a:r>
              <a:rPr lang="zh-CN" altLang="zh-CN"/>
              <a:t>释放；</a:t>
            </a:r>
            <a:r>
              <a:rPr lang="en-US" altLang="zh-CN"/>
              <a:t>E</a:t>
            </a:r>
            <a:r>
              <a:rPr lang="zh-CN" altLang="zh-CN"/>
              <a:t>申请60</a:t>
            </a:r>
            <a:r>
              <a:rPr lang="en-US" altLang="zh-CN"/>
              <a:t>KB</a:t>
            </a:r>
            <a:r>
              <a:rPr lang="zh-CN" altLang="en-US"/>
              <a:t>；</a:t>
            </a:r>
          </a:p>
          <a:p>
            <a:pPr lvl="1"/>
            <a:r>
              <a:rPr lang="zh-CN" altLang="zh-CN"/>
              <a:t>进程</a:t>
            </a:r>
            <a:r>
              <a:rPr lang="en-US" altLang="zh-CN"/>
              <a:t>A</a:t>
            </a:r>
            <a:r>
              <a:rPr lang="zh-CN" altLang="en-US"/>
              <a:t>、</a:t>
            </a:r>
            <a:r>
              <a:rPr lang="en-US" altLang="zh-CN"/>
              <a:t>C</a:t>
            </a:r>
            <a:r>
              <a:rPr lang="zh-CN" altLang="zh-CN"/>
              <a:t>释放；</a:t>
            </a:r>
          </a:p>
          <a:p>
            <a:pPr lvl="1"/>
            <a:r>
              <a:rPr lang="zh-CN" altLang="zh-CN"/>
              <a:t>进程</a:t>
            </a:r>
            <a:r>
              <a:rPr lang="en-US" altLang="zh-CN"/>
              <a:t>D</a:t>
            </a:r>
            <a:r>
              <a:rPr lang="zh-CN" altLang="zh-CN"/>
              <a:t>释放；进程</a:t>
            </a:r>
            <a:r>
              <a:rPr lang="en-US" altLang="zh-CN"/>
              <a:t>E</a:t>
            </a:r>
            <a:r>
              <a:rPr lang="zh-CN" altLang="zh-CN"/>
              <a:t>释放。</a:t>
            </a:r>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505200" y="5257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E</a:t>
            </a:r>
          </a:p>
        </p:txBody>
      </p:sp>
      <p:sp>
        <p:nvSpPr>
          <p:cNvPr id="59395" name="Text Box 3"/>
          <p:cNvSpPr txBox="1">
            <a:spLocks noChangeArrowheads="1"/>
          </p:cNvSpPr>
          <p:nvPr/>
        </p:nvSpPr>
        <p:spPr bwMode="auto">
          <a:xfrm>
            <a:off x="365125" y="48228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A</a:t>
            </a:r>
            <a:r>
              <a:rPr lang="zh-CN" altLang="zh-CN" sz="2000" b="0"/>
              <a:t>释放</a:t>
            </a:r>
          </a:p>
        </p:txBody>
      </p:sp>
      <p:sp>
        <p:nvSpPr>
          <p:cNvPr id="59396"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分配过程示意图</a:t>
            </a:r>
            <a:endParaRPr lang="zh-CN" altLang="en-US"/>
          </a:p>
        </p:txBody>
      </p:sp>
      <p:sp>
        <p:nvSpPr>
          <p:cNvPr id="59397" name="Rectangle 5"/>
          <p:cNvSpPr>
            <a:spLocks noGrp="1" noChangeArrowheads="1"/>
          </p:cNvSpPr>
          <p:nvPr>
            <p:ph type="body" idx="1"/>
          </p:nvPr>
        </p:nvSpPr>
        <p:spPr>
          <a:xfrm>
            <a:off x="381000" y="1143000"/>
            <a:ext cx="8458200" cy="496888"/>
          </a:xfrm>
        </p:spPr>
        <p:txBody>
          <a:bodyPr/>
          <a:lstStyle/>
          <a:p>
            <a:pPr>
              <a:lnSpc>
                <a:spcPct val="90000"/>
              </a:lnSpc>
            </a:pPr>
            <a:r>
              <a:rPr lang="zh-CN" altLang="zh-CN" sz="2800"/>
              <a:t>       </a:t>
            </a:r>
            <a:r>
              <a:rPr lang="zh-CN" altLang="zh-CN" sz="2000"/>
              <a:t>0      128</a:t>
            </a:r>
            <a:r>
              <a:rPr lang="en-US" altLang="zh-CN" sz="2000"/>
              <a:t>K    256K   384K    512K    640K    768K    896K    1M</a:t>
            </a:r>
          </a:p>
        </p:txBody>
      </p:sp>
      <p:sp>
        <p:nvSpPr>
          <p:cNvPr id="59398" name="Line 6"/>
          <p:cNvSpPr>
            <a:spLocks noChangeShapeType="1"/>
          </p:cNvSpPr>
          <p:nvPr/>
        </p:nvSpPr>
        <p:spPr bwMode="auto">
          <a:xfrm>
            <a:off x="1600200" y="1738313"/>
            <a:ext cx="69103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399" name="Line 7"/>
          <p:cNvSpPr>
            <a:spLocks noChangeShapeType="1"/>
          </p:cNvSpPr>
          <p:nvPr/>
        </p:nvSpPr>
        <p:spPr bwMode="auto">
          <a:xfrm>
            <a:off x="1600200" y="1722438"/>
            <a:ext cx="0" cy="474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0" name="Line 8"/>
          <p:cNvSpPr>
            <a:spLocks noChangeShapeType="1"/>
          </p:cNvSpPr>
          <p:nvPr/>
        </p:nvSpPr>
        <p:spPr bwMode="auto">
          <a:xfrm>
            <a:off x="24622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1" name="Line 9"/>
          <p:cNvSpPr>
            <a:spLocks noChangeShapeType="1"/>
          </p:cNvSpPr>
          <p:nvPr/>
        </p:nvSpPr>
        <p:spPr bwMode="auto">
          <a:xfrm>
            <a:off x="33258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2" name="Line 10"/>
          <p:cNvSpPr>
            <a:spLocks noChangeShapeType="1"/>
          </p:cNvSpPr>
          <p:nvPr/>
        </p:nvSpPr>
        <p:spPr bwMode="auto">
          <a:xfrm>
            <a:off x="4191000"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3" name="Line 11"/>
          <p:cNvSpPr>
            <a:spLocks noChangeShapeType="1"/>
          </p:cNvSpPr>
          <p:nvPr/>
        </p:nvSpPr>
        <p:spPr bwMode="auto">
          <a:xfrm>
            <a:off x="50530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4" name="Line 12"/>
          <p:cNvSpPr>
            <a:spLocks noChangeShapeType="1"/>
          </p:cNvSpPr>
          <p:nvPr/>
        </p:nvSpPr>
        <p:spPr bwMode="auto">
          <a:xfrm>
            <a:off x="59166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5" name="Line 13"/>
          <p:cNvSpPr>
            <a:spLocks noChangeShapeType="1"/>
          </p:cNvSpPr>
          <p:nvPr/>
        </p:nvSpPr>
        <p:spPr bwMode="auto">
          <a:xfrm>
            <a:off x="67802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6" name="Line 14"/>
          <p:cNvSpPr>
            <a:spLocks noChangeShapeType="1"/>
          </p:cNvSpPr>
          <p:nvPr/>
        </p:nvSpPr>
        <p:spPr bwMode="auto">
          <a:xfrm>
            <a:off x="7643813" y="1573213"/>
            <a:ext cx="0" cy="179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7" name="Line 15"/>
          <p:cNvSpPr>
            <a:spLocks noChangeShapeType="1"/>
          </p:cNvSpPr>
          <p:nvPr/>
        </p:nvSpPr>
        <p:spPr bwMode="auto">
          <a:xfrm>
            <a:off x="8520113" y="1733550"/>
            <a:ext cx="0" cy="474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8" name="Text Box 16"/>
          <p:cNvSpPr txBox="1">
            <a:spLocks noChangeArrowheads="1"/>
          </p:cNvSpPr>
          <p:nvPr/>
        </p:nvSpPr>
        <p:spPr bwMode="auto">
          <a:xfrm>
            <a:off x="365125" y="182880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zh-CN" sz="2000" b="0"/>
              <a:t>初始状态</a:t>
            </a:r>
          </a:p>
        </p:txBody>
      </p:sp>
      <p:sp>
        <p:nvSpPr>
          <p:cNvPr id="59409" name="Line 17"/>
          <p:cNvSpPr>
            <a:spLocks noChangeShapeType="1"/>
          </p:cNvSpPr>
          <p:nvPr/>
        </p:nvSpPr>
        <p:spPr bwMode="auto">
          <a:xfrm>
            <a:off x="1600200" y="2133600"/>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0" name="Line 18"/>
          <p:cNvSpPr>
            <a:spLocks noChangeShapeType="1"/>
          </p:cNvSpPr>
          <p:nvPr/>
        </p:nvSpPr>
        <p:spPr bwMode="auto">
          <a:xfrm>
            <a:off x="1600200" y="2570163"/>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1" name="Line 19"/>
          <p:cNvSpPr>
            <a:spLocks noChangeShapeType="1"/>
          </p:cNvSpPr>
          <p:nvPr/>
        </p:nvSpPr>
        <p:spPr bwMode="auto">
          <a:xfrm>
            <a:off x="5053013" y="2133600"/>
            <a:ext cx="0" cy="3922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2" name="Text Box 20"/>
          <p:cNvSpPr txBox="1">
            <a:spLocks noChangeArrowheads="1"/>
          </p:cNvSpPr>
          <p:nvPr/>
        </p:nvSpPr>
        <p:spPr bwMode="auto">
          <a:xfrm>
            <a:off x="365125"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r>
              <a:rPr lang="zh-CN" altLang="zh-CN" sz="2000" b="0"/>
              <a:t>申请200</a:t>
            </a:r>
          </a:p>
        </p:txBody>
      </p:sp>
      <p:sp>
        <p:nvSpPr>
          <p:cNvPr id="59413" name="Text Box 21"/>
          <p:cNvSpPr txBox="1">
            <a:spLocks noChangeArrowheads="1"/>
          </p:cNvSpPr>
          <p:nvPr/>
        </p:nvSpPr>
        <p:spPr bwMode="auto">
          <a:xfrm>
            <a:off x="365125" y="26447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B</a:t>
            </a:r>
            <a:r>
              <a:rPr lang="zh-CN" altLang="zh-CN" sz="2000" b="0"/>
              <a:t>申请120</a:t>
            </a:r>
          </a:p>
        </p:txBody>
      </p:sp>
      <p:sp>
        <p:nvSpPr>
          <p:cNvPr id="59414" name="Text Box 22"/>
          <p:cNvSpPr txBox="1">
            <a:spLocks noChangeArrowheads="1"/>
          </p:cNvSpPr>
          <p:nvPr/>
        </p:nvSpPr>
        <p:spPr bwMode="auto">
          <a:xfrm>
            <a:off x="365125" y="30797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r>
              <a:rPr lang="zh-CN" altLang="zh-CN" sz="2000" b="0"/>
              <a:t>申请240</a:t>
            </a:r>
          </a:p>
        </p:txBody>
      </p:sp>
      <p:sp>
        <p:nvSpPr>
          <p:cNvPr id="59415" name="Text Box 23"/>
          <p:cNvSpPr txBox="1">
            <a:spLocks noChangeArrowheads="1"/>
          </p:cNvSpPr>
          <p:nvPr/>
        </p:nvSpPr>
        <p:spPr bwMode="auto">
          <a:xfrm>
            <a:off x="365125" y="351631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r>
              <a:rPr lang="zh-CN" altLang="zh-CN" sz="2000" b="0"/>
              <a:t>申请100</a:t>
            </a:r>
          </a:p>
        </p:txBody>
      </p:sp>
      <p:sp>
        <p:nvSpPr>
          <p:cNvPr id="59416" name="Text Box 24"/>
          <p:cNvSpPr txBox="1">
            <a:spLocks noChangeArrowheads="1"/>
          </p:cNvSpPr>
          <p:nvPr/>
        </p:nvSpPr>
        <p:spPr bwMode="auto">
          <a:xfrm>
            <a:off x="365125" y="3951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B</a:t>
            </a:r>
            <a:r>
              <a:rPr lang="zh-CN" altLang="zh-CN" sz="2000" b="0"/>
              <a:t>释放</a:t>
            </a:r>
          </a:p>
        </p:txBody>
      </p:sp>
      <p:sp>
        <p:nvSpPr>
          <p:cNvPr id="59417" name="Text Box 25"/>
          <p:cNvSpPr txBox="1">
            <a:spLocks noChangeArrowheads="1"/>
          </p:cNvSpPr>
          <p:nvPr/>
        </p:nvSpPr>
        <p:spPr bwMode="auto">
          <a:xfrm>
            <a:off x="365125" y="4387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E</a:t>
            </a:r>
            <a:r>
              <a:rPr lang="zh-CN" altLang="zh-CN" sz="2000" b="0"/>
              <a:t>申请60</a:t>
            </a:r>
          </a:p>
        </p:txBody>
      </p:sp>
      <p:sp>
        <p:nvSpPr>
          <p:cNvPr id="59418" name="Text Box 26"/>
          <p:cNvSpPr txBox="1">
            <a:spLocks noChangeArrowheads="1"/>
          </p:cNvSpPr>
          <p:nvPr/>
        </p:nvSpPr>
        <p:spPr bwMode="auto">
          <a:xfrm>
            <a:off x="365125"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C</a:t>
            </a:r>
            <a:r>
              <a:rPr lang="zh-CN" altLang="zh-CN" sz="2000" b="0"/>
              <a:t>释放</a:t>
            </a:r>
          </a:p>
        </p:txBody>
      </p:sp>
      <p:sp>
        <p:nvSpPr>
          <p:cNvPr id="59419" name="Text Box 27"/>
          <p:cNvSpPr txBox="1">
            <a:spLocks noChangeArrowheads="1"/>
          </p:cNvSpPr>
          <p:nvPr/>
        </p:nvSpPr>
        <p:spPr bwMode="auto">
          <a:xfrm>
            <a:off x="365125" y="56864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D</a:t>
            </a:r>
            <a:r>
              <a:rPr lang="zh-CN" altLang="zh-CN" sz="2000" b="0"/>
              <a:t>释放</a:t>
            </a:r>
          </a:p>
        </p:txBody>
      </p:sp>
      <p:sp>
        <p:nvSpPr>
          <p:cNvPr id="59420" name="Text Box 28"/>
          <p:cNvSpPr txBox="1">
            <a:spLocks noChangeArrowheads="1"/>
          </p:cNvSpPr>
          <p:nvPr/>
        </p:nvSpPr>
        <p:spPr bwMode="auto">
          <a:xfrm>
            <a:off x="365125" y="61293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0"/>
              <a:t>     </a:t>
            </a:r>
            <a:r>
              <a:rPr lang="en-US" altLang="zh-CN" sz="2000" b="0"/>
              <a:t>E</a:t>
            </a:r>
            <a:r>
              <a:rPr lang="zh-CN" altLang="zh-CN" sz="2000" b="0"/>
              <a:t>释放</a:t>
            </a:r>
          </a:p>
        </p:txBody>
      </p:sp>
      <p:sp>
        <p:nvSpPr>
          <p:cNvPr id="59421" name="Text Box 29"/>
          <p:cNvSpPr txBox="1">
            <a:spLocks noChangeArrowheads="1"/>
          </p:cNvSpPr>
          <p:nvPr/>
        </p:nvSpPr>
        <p:spPr bwMode="auto">
          <a:xfrm>
            <a:off x="6553200" y="2209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512</a:t>
            </a:r>
            <a:r>
              <a:rPr lang="en-US" altLang="zh-CN" sz="2000" b="0"/>
              <a:t>K</a:t>
            </a:r>
          </a:p>
        </p:txBody>
      </p:sp>
      <p:sp>
        <p:nvSpPr>
          <p:cNvPr id="59422" name="Line 30"/>
          <p:cNvSpPr>
            <a:spLocks noChangeShapeType="1"/>
          </p:cNvSpPr>
          <p:nvPr/>
        </p:nvSpPr>
        <p:spPr bwMode="auto">
          <a:xfrm>
            <a:off x="3325813" y="2133600"/>
            <a:ext cx="0" cy="3922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23" name="Text Box 31"/>
          <p:cNvSpPr txBox="1">
            <a:spLocks noChangeArrowheads="1"/>
          </p:cNvSpPr>
          <p:nvPr/>
        </p:nvSpPr>
        <p:spPr bwMode="auto">
          <a:xfrm>
            <a:off x="3886200" y="2209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24" name="Text Box 32"/>
          <p:cNvSpPr txBox="1">
            <a:spLocks noChangeArrowheads="1"/>
          </p:cNvSpPr>
          <p:nvPr/>
        </p:nvSpPr>
        <p:spPr bwMode="auto">
          <a:xfrm>
            <a:off x="2438400" y="220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25" name="Line 33"/>
          <p:cNvSpPr>
            <a:spLocks noChangeShapeType="1"/>
          </p:cNvSpPr>
          <p:nvPr/>
        </p:nvSpPr>
        <p:spPr bwMode="auto">
          <a:xfrm>
            <a:off x="1600200" y="3005138"/>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26" name="Text Box 34"/>
          <p:cNvSpPr txBox="1">
            <a:spLocks noChangeArrowheads="1"/>
          </p:cNvSpPr>
          <p:nvPr/>
        </p:nvSpPr>
        <p:spPr bwMode="auto">
          <a:xfrm>
            <a:off x="2438400" y="2667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27" name="Text Box 35"/>
          <p:cNvSpPr txBox="1">
            <a:spLocks noChangeArrowheads="1"/>
          </p:cNvSpPr>
          <p:nvPr/>
        </p:nvSpPr>
        <p:spPr bwMode="auto">
          <a:xfrm>
            <a:off x="6553200" y="2667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512</a:t>
            </a:r>
            <a:r>
              <a:rPr lang="en-US" altLang="zh-CN" sz="2000" b="0"/>
              <a:t>K</a:t>
            </a:r>
          </a:p>
        </p:txBody>
      </p:sp>
      <p:sp>
        <p:nvSpPr>
          <p:cNvPr id="59428" name="Line 36"/>
          <p:cNvSpPr>
            <a:spLocks noChangeShapeType="1"/>
          </p:cNvSpPr>
          <p:nvPr/>
        </p:nvSpPr>
        <p:spPr bwMode="auto">
          <a:xfrm>
            <a:off x="4191000" y="2562225"/>
            <a:ext cx="0" cy="3490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29" name="Text Box 37"/>
          <p:cNvSpPr txBox="1">
            <a:spLocks noChangeArrowheads="1"/>
          </p:cNvSpPr>
          <p:nvPr/>
        </p:nvSpPr>
        <p:spPr bwMode="auto">
          <a:xfrm>
            <a:off x="4343400" y="2667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128</a:t>
            </a:r>
            <a:r>
              <a:rPr lang="en-US" altLang="zh-CN" sz="2000" b="0"/>
              <a:t>K</a:t>
            </a:r>
          </a:p>
        </p:txBody>
      </p:sp>
      <p:sp>
        <p:nvSpPr>
          <p:cNvPr id="59430" name="Text Box 38"/>
          <p:cNvSpPr txBox="1">
            <a:spLocks noChangeArrowheads="1"/>
          </p:cNvSpPr>
          <p:nvPr/>
        </p:nvSpPr>
        <p:spPr bwMode="auto">
          <a:xfrm>
            <a:off x="3733800" y="2667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B</a:t>
            </a:r>
          </a:p>
        </p:txBody>
      </p:sp>
      <p:sp>
        <p:nvSpPr>
          <p:cNvPr id="59431" name="Line 39"/>
          <p:cNvSpPr>
            <a:spLocks noChangeShapeType="1"/>
          </p:cNvSpPr>
          <p:nvPr/>
        </p:nvSpPr>
        <p:spPr bwMode="auto">
          <a:xfrm>
            <a:off x="1600200" y="3440113"/>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32" name="Text Box 40"/>
          <p:cNvSpPr txBox="1">
            <a:spLocks noChangeArrowheads="1"/>
          </p:cNvSpPr>
          <p:nvPr/>
        </p:nvSpPr>
        <p:spPr bwMode="auto">
          <a:xfrm>
            <a:off x="2438400" y="30924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33" name="Text Box 41"/>
          <p:cNvSpPr txBox="1">
            <a:spLocks noChangeArrowheads="1"/>
          </p:cNvSpPr>
          <p:nvPr/>
        </p:nvSpPr>
        <p:spPr bwMode="auto">
          <a:xfrm>
            <a:off x="3733800" y="30924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B</a:t>
            </a:r>
          </a:p>
        </p:txBody>
      </p:sp>
      <p:sp>
        <p:nvSpPr>
          <p:cNvPr id="59434" name="Line 42"/>
          <p:cNvSpPr>
            <a:spLocks noChangeShapeType="1"/>
          </p:cNvSpPr>
          <p:nvPr/>
        </p:nvSpPr>
        <p:spPr bwMode="auto">
          <a:xfrm>
            <a:off x="6781800" y="3005138"/>
            <a:ext cx="0" cy="2155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35" name="Text Box 43"/>
          <p:cNvSpPr txBox="1">
            <a:spLocks noChangeArrowheads="1"/>
          </p:cNvSpPr>
          <p:nvPr/>
        </p:nvSpPr>
        <p:spPr bwMode="auto">
          <a:xfrm>
            <a:off x="7391400" y="309245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36" name="Text Box 44"/>
          <p:cNvSpPr txBox="1">
            <a:spLocks noChangeArrowheads="1"/>
          </p:cNvSpPr>
          <p:nvPr/>
        </p:nvSpPr>
        <p:spPr bwMode="auto">
          <a:xfrm>
            <a:off x="5867400" y="309245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p>
        </p:txBody>
      </p:sp>
      <p:sp>
        <p:nvSpPr>
          <p:cNvPr id="59437" name="Line 45"/>
          <p:cNvSpPr>
            <a:spLocks noChangeShapeType="1"/>
          </p:cNvSpPr>
          <p:nvPr/>
        </p:nvSpPr>
        <p:spPr bwMode="auto">
          <a:xfrm>
            <a:off x="1600200" y="3876675"/>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38" name="Text Box 46"/>
          <p:cNvSpPr txBox="1">
            <a:spLocks noChangeArrowheads="1"/>
          </p:cNvSpPr>
          <p:nvPr/>
        </p:nvSpPr>
        <p:spPr bwMode="auto">
          <a:xfrm>
            <a:off x="2438400" y="3505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39" name="Text Box 47"/>
          <p:cNvSpPr txBox="1">
            <a:spLocks noChangeArrowheads="1"/>
          </p:cNvSpPr>
          <p:nvPr/>
        </p:nvSpPr>
        <p:spPr bwMode="auto">
          <a:xfrm>
            <a:off x="3733800" y="3505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B</a:t>
            </a:r>
          </a:p>
        </p:txBody>
      </p:sp>
      <p:sp>
        <p:nvSpPr>
          <p:cNvPr id="59440" name="Text Box 48"/>
          <p:cNvSpPr txBox="1">
            <a:spLocks noChangeArrowheads="1"/>
          </p:cNvSpPr>
          <p:nvPr/>
        </p:nvSpPr>
        <p:spPr bwMode="auto">
          <a:xfrm>
            <a:off x="73914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41" name="Text Box 49"/>
          <p:cNvSpPr txBox="1">
            <a:spLocks noChangeArrowheads="1"/>
          </p:cNvSpPr>
          <p:nvPr/>
        </p:nvSpPr>
        <p:spPr bwMode="auto">
          <a:xfrm>
            <a:off x="5867400" y="3505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p>
        </p:txBody>
      </p:sp>
      <p:sp>
        <p:nvSpPr>
          <p:cNvPr id="59442" name="Text Box 50"/>
          <p:cNvSpPr txBox="1">
            <a:spLocks noChangeArrowheads="1"/>
          </p:cNvSpPr>
          <p:nvPr/>
        </p:nvSpPr>
        <p:spPr bwMode="auto">
          <a:xfrm>
            <a:off x="4572000" y="3505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p>
        </p:txBody>
      </p:sp>
      <p:sp>
        <p:nvSpPr>
          <p:cNvPr id="59443" name="Line 51"/>
          <p:cNvSpPr>
            <a:spLocks noChangeShapeType="1"/>
          </p:cNvSpPr>
          <p:nvPr/>
        </p:nvSpPr>
        <p:spPr bwMode="auto">
          <a:xfrm>
            <a:off x="1600200" y="4311650"/>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44" name="Text Box 52"/>
          <p:cNvSpPr txBox="1">
            <a:spLocks noChangeArrowheads="1"/>
          </p:cNvSpPr>
          <p:nvPr/>
        </p:nvSpPr>
        <p:spPr bwMode="auto">
          <a:xfrm>
            <a:off x="2438400" y="3962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45" name="Text Box 53"/>
          <p:cNvSpPr txBox="1">
            <a:spLocks noChangeArrowheads="1"/>
          </p:cNvSpPr>
          <p:nvPr/>
        </p:nvSpPr>
        <p:spPr bwMode="auto">
          <a:xfrm>
            <a:off x="7391400" y="39624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46" name="Text Box 54"/>
          <p:cNvSpPr txBox="1">
            <a:spLocks noChangeArrowheads="1"/>
          </p:cNvSpPr>
          <p:nvPr/>
        </p:nvSpPr>
        <p:spPr bwMode="auto">
          <a:xfrm>
            <a:off x="5867400" y="3962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p>
        </p:txBody>
      </p:sp>
      <p:sp>
        <p:nvSpPr>
          <p:cNvPr id="59447" name="Text Box 55"/>
          <p:cNvSpPr txBox="1">
            <a:spLocks noChangeArrowheads="1"/>
          </p:cNvSpPr>
          <p:nvPr/>
        </p:nvSpPr>
        <p:spPr bwMode="auto">
          <a:xfrm>
            <a:off x="4572000" y="3962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p>
        </p:txBody>
      </p:sp>
      <p:sp>
        <p:nvSpPr>
          <p:cNvPr id="59448" name="Text Box 56"/>
          <p:cNvSpPr txBox="1">
            <a:spLocks noChangeArrowheads="1"/>
          </p:cNvSpPr>
          <p:nvPr/>
        </p:nvSpPr>
        <p:spPr bwMode="auto">
          <a:xfrm>
            <a:off x="3505200" y="39624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128</a:t>
            </a:r>
            <a:r>
              <a:rPr lang="en-US" altLang="zh-CN" sz="2000" b="0"/>
              <a:t>K</a:t>
            </a:r>
          </a:p>
        </p:txBody>
      </p:sp>
      <p:sp>
        <p:nvSpPr>
          <p:cNvPr id="59449" name="Line 57"/>
          <p:cNvSpPr>
            <a:spLocks noChangeShapeType="1"/>
          </p:cNvSpPr>
          <p:nvPr/>
        </p:nvSpPr>
        <p:spPr bwMode="auto">
          <a:xfrm>
            <a:off x="1600200" y="4746625"/>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50" name="Text Box 58"/>
          <p:cNvSpPr txBox="1">
            <a:spLocks noChangeArrowheads="1"/>
          </p:cNvSpPr>
          <p:nvPr/>
        </p:nvSpPr>
        <p:spPr bwMode="auto">
          <a:xfrm>
            <a:off x="2438400" y="4419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A</a:t>
            </a:r>
          </a:p>
        </p:txBody>
      </p:sp>
      <p:sp>
        <p:nvSpPr>
          <p:cNvPr id="59451" name="Text Box 59"/>
          <p:cNvSpPr txBox="1">
            <a:spLocks noChangeArrowheads="1"/>
          </p:cNvSpPr>
          <p:nvPr/>
        </p:nvSpPr>
        <p:spPr bwMode="auto">
          <a:xfrm>
            <a:off x="7391400" y="4419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52" name="Text Box 60"/>
          <p:cNvSpPr txBox="1">
            <a:spLocks noChangeArrowheads="1"/>
          </p:cNvSpPr>
          <p:nvPr/>
        </p:nvSpPr>
        <p:spPr bwMode="auto">
          <a:xfrm>
            <a:off x="58674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p>
        </p:txBody>
      </p:sp>
      <p:sp>
        <p:nvSpPr>
          <p:cNvPr id="59453" name="Text Box 61"/>
          <p:cNvSpPr txBox="1">
            <a:spLocks noChangeArrowheads="1"/>
          </p:cNvSpPr>
          <p:nvPr/>
        </p:nvSpPr>
        <p:spPr bwMode="auto">
          <a:xfrm>
            <a:off x="45720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p>
        </p:txBody>
      </p:sp>
      <p:sp>
        <p:nvSpPr>
          <p:cNvPr id="59454" name="Line 62"/>
          <p:cNvSpPr>
            <a:spLocks noChangeShapeType="1"/>
          </p:cNvSpPr>
          <p:nvPr/>
        </p:nvSpPr>
        <p:spPr bwMode="auto">
          <a:xfrm>
            <a:off x="3765550" y="4311650"/>
            <a:ext cx="0" cy="172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55" name="Text Box 63"/>
          <p:cNvSpPr txBox="1">
            <a:spLocks noChangeArrowheads="1"/>
          </p:cNvSpPr>
          <p:nvPr/>
        </p:nvSpPr>
        <p:spPr bwMode="auto">
          <a:xfrm>
            <a:off x="38862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64</a:t>
            </a:r>
          </a:p>
        </p:txBody>
      </p:sp>
      <p:sp>
        <p:nvSpPr>
          <p:cNvPr id="59456" name="Text Box 64"/>
          <p:cNvSpPr txBox="1">
            <a:spLocks noChangeArrowheads="1"/>
          </p:cNvSpPr>
          <p:nvPr/>
        </p:nvSpPr>
        <p:spPr bwMode="auto">
          <a:xfrm>
            <a:off x="35052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E</a:t>
            </a:r>
          </a:p>
        </p:txBody>
      </p:sp>
      <p:sp>
        <p:nvSpPr>
          <p:cNvPr id="59457" name="Line 65"/>
          <p:cNvSpPr>
            <a:spLocks noChangeShapeType="1"/>
          </p:cNvSpPr>
          <p:nvPr/>
        </p:nvSpPr>
        <p:spPr bwMode="auto">
          <a:xfrm>
            <a:off x="1600200" y="5183188"/>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58" name="Text Box 66"/>
          <p:cNvSpPr txBox="1">
            <a:spLocks noChangeArrowheads="1"/>
          </p:cNvSpPr>
          <p:nvPr/>
        </p:nvSpPr>
        <p:spPr bwMode="auto">
          <a:xfrm>
            <a:off x="7391400" y="4800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59" name="Text Box 67"/>
          <p:cNvSpPr txBox="1">
            <a:spLocks noChangeArrowheads="1"/>
          </p:cNvSpPr>
          <p:nvPr/>
        </p:nvSpPr>
        <p:spPr bwMode="auto">
          <a:xfrm>
            <a:off x="58674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C</a:t>
            </a:r>
          </a:p>
        </p:txBody>
      </p:sp>
      <p:sp>
        <p:nvSpPr>
          <p:cNvPr id="59460" name="Text Box 68"/>
          <p:cNvSpPr txBox="1">
            <a:spLocks noChangeArrowheads="1"/>
          </p:cNvSpPr>
          <p:nvPr/>
        </p:nvSpPr>
        <p:spPr bwMode="auto">
          <a:xfrm>
            <a:off x="45720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p>
        </p:txBody>
      </p:sp>
      <p:sp>
        <p:nvSpPr>
          <p:cNvPr id="59461" name="Text Box 69"/>
          <p:cNvSpPr txBox="1">
            <a:spLocks noChangeArrowheads="1"/>
          </p:cNvSpPr>
          <p:nvPr/>
        </p:nvSpPr>
        <p:spPr bwMode="auto">
          <a:xfrm>
            <a:off x="38862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64</a:t>
            </a:r>
          </a:p>
        </p:txBody>
      </p:sp>
      <p:sp>
        <p:nvSpPr>
          <p:cNvPr id="59462" name="Text Box 70"/>
          <p:cNvSpPr txBox="1">
            <a:spLocks noChangeArrowheads="1"/>
          </p:cNvSpPr>
          <p:nvPr/>
        </p:nvSpPr>
        <p:spPr bwMode="auto">
          <a:xfrm>
            <a:off x="35052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E</a:t>
            </a:r>
          </a:p>
        </p:txBody>
      </p:sp>
      <p:sp>
        <p:nvSpPr>
          <p:cNvPr id="59463" name="Text Box 71"/>
          <p:cNvSpPr txBox="1">
            <a:spLocks noChangeArrowheads="1"/>
          </p:cNvSpPr>
          <p:nvPr/>
        </p:nvSpPr>
        <p:spPr bwMode="auto">
          <a:xfrm>
            <a:off x="2286000" y="4800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64" name="Line 72"/>
          <p:cNvSpPr>
            <a:spLocks noChangeShapeType="1"/>
          </p:cNvSpPr>
          <p:nvPr/>
        </p:nvSpPr>
        <p:spPr bwMode="auto">
          <a:xfrm>
            <a:off x="1600200" y="5618163"/>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65" name="Text Box 73"/>
          <p:cNvSpPr txBox="1">
            <a:spLocks noChangeArrowheads="1"/>
          </p:cNvSpPr>
          <p:nvPr/>
        </p:nvSpPr>
        <p:spPr bwMode="auto">
          <a:xfrm>
            <a:off x="4572000" y="5257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D</a:t>
            </a:r>
          </a:p>
        </p:txBody>
      </p:sp>
      <p:sp>
        <p:nvSpPr>
          <p:cNvPr id="59466" name="Text Box 74"/>
          <p:cNvSpPr txBox="1">
            <a:spLocks noChangeArrowheads="1"/>
          </p:cNvSpPr>
          <p:nvPr/>
        </p:nvSpPr>
        <p:spPr bwMode="auto">
          <a:xfrm>
            <a:off x="3886200" y="5257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64</a:t>
            </a:r>
          </a:p>
        </p:txBody>
      </p:sp>
      <p:sp>
        <p:nvSpPr>
          <p:cNvPr id="59467" name="Text Box 75"/>
          <p:cNvSpPr txBox="1">
            <a:spLocks noChangeArrowheads="1"/>
          </p:cNvSpPr>
          <p:nvPr/>
        </p:nvSpPr>
        <p:spPr bwMode="auto">
          <a:xfrm>
            <a:off x="2286000" y="5257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68" name="Text Box 76"/>
          <p:cNvSpPr txBox="1">
            <a:spLocks noChangeArrowheads="1"/>
          </p:cNvSpPr>
          <p:nvPr/>
        </p:nvSpPr>
        <p:spPr bwMode="auto">
          <a:xfrm>
            <a:off x="6553200" y="5257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512</a:t>
            </a:r>
            <a:r>
              <a:rPr lang="en-US" altLang="zh-CN" sz="2000" b="0"/>
              <a:t>K</a:t>
            </a:r>
          </a:p>
        </p:txBody>
      </p:sp>
      <p:sp>
        <p:nvSpPr>
          <p:cNvPr id="59469" name="Line 77"/>
          <p:cNvSpPr>
            <a:spLocks noChangeShapeType="1"/>
          </p:cNvSpPr>
          <p:nvPr/>
        </p:nvSpPr>
        <p:spPr bwMode="auto">
          <a:xfrm>
            <a:off x="1600200" y="6053138"/>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70" name="Text Box 78"/>
          <p:cNvSpPr txBox="1">
            <a:spLocks noChangeArrowheads="1"/>
          </p:cNvSpPr>
          <p:nvPr/>
        </p:nvSpPr>
        <p:spPr bwMode="auto">
          <a:xfrm>
            <a:off x="3505200" y="571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E</a:t>
            </a:r>
          </a:p>
        </p:txBody>
      </p:sp>
      <p:sp>
        <p:nvSpPr>
          <p:cNvPr id="59471" name="Text Box 79"/>
          <p:cNvSpPr txBox="1">
            <a:spLocks noChangeArrowheads="1"/>
          </p:cNvSpPr>
          <p:nvPr/>
        </p:nvSpPr>
        <p:spPr bwMode="auto">
          <a:xfrm>
            <a:off x="3886200" y="5715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0"/>
              <a:t>64</a:t>
            </a:r>
          </a:p>
        </p:txBody>
      </p:sp>
      <p:sp>
        <p:nvSpPr>
          <p:cNvPr id="59472" name="Text Box 80"/>
          <p:cNvSpPr txBox="1">
            <a:spLocks noChangeArrowheads="1"/>
          </p:cNvSpPr>
          <p:nvPr/>
        </p:nvSpPr>
        <p:spPr bwMode="auto">
          <a:xfrm>
            <a:off x="2286000" y="5715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256</a:t>
            </a:r>
            <a:r>
              <a:rPr lang="en-US" altLang="zh-CN" sz="2000" b="0"/>
              <a:t>K</a:t>
            </a:r>
          </a:p>
        </p:txBody>
      </p:sp>
      <p:sp>
        <p:nvSpPr>
          <p:cNvPr id="59473" name="Text Box 81"/>
          <p:cNvSpPr txBox="1">
            <a:spLocks noChangeArrowheads="1"/>
          </p:cNvSpPr>
          <p:nvPr/>
        </p:nvSpPr>
        <p:spPr bwMode="auto">
          <a:xfrm>
            <a:off x="6553200" y="5715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512</a:t>
            </a:r>
            <a:r>
              <a:rPr lang="en-US" altLang="zh-CN" sz="2000" b="0"/>
              <a:t>K</a:t>
            </a:r>
          </a:p>
        </p:txBody>
      </p:sp>
      <p:sp>
        <p:nvSpPr>
          <p:cNvPr id="59474" name="Text Box 82"/>
          <p:cNvSpPr txBox="1">
            <a:spLocks noChangeArrowheads="1"/>
          </p:cNvSpPr>
          <p:nvPr/>
        </p:nvSpPr>
        <p:spPr bwMode="auto">
          <a:xfrm>
            <a:off x="4343400" y="5715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128</a:t>
            </a:r>
            <a:r>
              <a:rPr lang="en-US" altLang="zh-CN" sz="2000" b="0"/>
              <a:t>K</a:t>
            </a:r>
          </a:p>
        </p:txBody>
      </p:sp>
      <p:sp>
        <p:nvSpPr>
          <p:cNvPr id="59475" name="Text Box 83"/>
          <p:cNvSpPr txBox="1">
            <a:spLocks noChangeArrowheads="1"/>
          </p:cNvSpPr>
          <p:nvPr/>
        </p:nvSpPr>
        <p:spPr bwMode="auto">
          <a:xfrm>
            <a:off x="4343400" y="3048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zh-CN" sz="2000" b="0"/>
              <a:t>128</a:t>
            </a:r>
            <a:r>
              <a:rPr lang="en-US" altLang="zh-CN" sz="2000" b="0"/>
              <a:t>K</a:t>
            </a:r>
          </a:p>
        </p:txBody>
      </p:sp>
      <p:sp>
        <p:nvSpPr>
          <p:cNvPr id="59476" name="Line 84"/>
          <p:cNvSpPr>
            <a:spLocks noChangeShapeType="1"/>
          </p:cNvSpPr>
          <p:nvPr/>
        </p:nvSpPr>
        <p:spPr bwMode="auto">
          <a:xfrm>
            <a:off x="1600200" y="6477000"/>
            <a:ext cx="691038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59408"/>
                                        </p:tgtEl>
                                        <p:attrNameLst>
                                          <p:attrName>style.visibility</p:attrName>
                                        </p:attrNameLst>
                                      </p:cBhvr>
                                      <p:to>
                                        <p:strVal val="visible"/>
                                      </p:to>
                                    </p:set>
                                    <p:animEffect transition="in" filter="barn(outHorizontal)">
                                      <p:cBhvr>
                                        <p:cTn id="7" dur="300"/>
                                        <p:tgtEl>
                                          <p:spTgt spid="59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9409"/>
                                        </p:tgtEl>
                                        <p:attrNameLst>
                                          <p:attrName>style.visibility</p:attrName>
                                        </p:attrNameLst>
                                      </p:cBhvr>
                                      <p:to>
                                        <p:strVal val="visible"/>
                                      </p:to>
                                    </p:set>
                                    <p:animEffect transition="in" filter="barn(outVertical)">
                                      <p:cBhvr>
                                        <p:cTn id="12" dur="500"/>
                                        <p:tgtEl>
                                          <p:spTgt spid="59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9412"/>
                                        </p:tgtEl>
                                        <p:attrNameLst>
                                          <p:attrName>style.visibility</p:attrName>
                                        </p:attrNameLst>
                                      </p:cBhvr>
                                      <p:to>
                                        <p:strVal val="visible"/>
                                      </p:to>
                                    </p:set>
                                    <p:animEffect transition="in" filter="barn(outHorizontal)">
                                      <p:cBhvr>
                                        <p:cTn id="17" dur="500"/>
                                        <p:tgtEl>
                                          <p:spTgt spid="59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59410"/>
                                        </p:tgtEl>
                                        <p:attrNameLst>
                                          <p:attrName>style.visibility</p:attrName>
                                        </p:attrNameLst>
                                      </p:cBhvr>
                                      <p:to>
                                        <p:strVal val="visible"/>
                                      </p:to>
                                    </p:set>
                                    <p:animEffect transition="in" filter="barn(outVertical)">
                                      <p:cBhvr>
                                        <p:cTn id="22" dur="500"/>
                                        <p:tgtEl>
                                          <p:spTgt spid="594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59411"/>
                                        </p:tgtEl>
                                        <p:attrNameLst>
                                          <p:attrName>style.visibility</p:attrName>
                                        </p:attrNameLst>
                                      </p:cBhvr>
                                      <p:to>
                                        <p:strVal val="visible"/>
                                      </p:to>
                                    </p:set>
                                    <p:animEffect transition="in" filter="barn(outHorizontal)">
                                      <p:cBhvr>
                                        <p:cTn id="27" dur="500"/>
                                        <p:tgtEl>
                                          <p:spTgt spid="59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59421"/>
                                        </p:tgtEl>
                                        <p:attrNameLst>
                                          <p:attrName>style.visibility</p:attrName>
                                        </p:attrNameLst>
                                      </p:cBhvr>
                                      <p:to>
                                        <p:strVal val="visible"/>
                                      </p:to>
                                    </p:set>
                                    <p:animEffect transition="in" filter="barn(outHorizontal)">
                                      <p:cBhvr>
                                        <p:cTn id="32" dur="500"/>
                                        <p:tgtEl>
                                          <p:spTgt spid="594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59422"/>
                                        </p:tgtEl>
                                        <p:attrNameLst>
                                          <p:attrName>style.visibility</p:attrName>
                                        </p:attrNameLst>
                                      </p:cBhvr>
                                      <p:to>
                                        <p:strVal val="visible"/>
                                      </p:to>
                                    </p:set>
                                    <p:animEffect transition="in" filter="barn(outHorizontal)">
                                      <p:cBhvr>
                                        <p:cTn id="37" dur="500"/>
                                        <p:tgtEl>
                                          <p:spTgt spid="594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59423"/>
                                        </p:tgtEl>
                                        <p:attrNameLst>
                                          <p:attrName>style.visibility</p:attrName>
                                        </p:attrNameLst>
                                      </p:cBhvr>
                                      <p:to>
                                        <p:strVal val="visible"/>
                                      </p:to>
                                    </p:set>
                                    <p:animEffect transition="in" filter="barn(outHorizontal)">
                                      <p:cBhvr>
                                        <p:cTn id="42" dur="500"/>
                                        <p:tgtEl>
                                          <p:spTgt spid="594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59424"/>
                                        </p:tgtEl>
                                        <p:attrNameLst>
                                          <p:attrName>style.visibility</p:attrName>
                                        </p:attrNameLst>
                                      </p:cBhvr>
                                      <p:to>
                                        <p:strVal val="visible"/>
                                      </p:to>
                                    </p:set>
                                    <p:animEffect transition="in" filter="barn(outHorizontal)">
                                      <p:cBhvr>
                                        <p:cTn id="47" dur="500"/>
                                        <p:tgtEl>
                                          <p:spTgt spid="594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59413"/>
                                        </p:tgtEl>
                                        <p:attrNameLst>
                                          <p:attrName>style.visibility</p:attrName>
                                        </p:attrNameLst>
                                      </p:cBhvr>
                                      <p:to>
                                        <p:strVal val="visible"/>
                                      </p:to>
                                    </p:set>
                                    <p:animEffect transition="in" filter="barn(outHorizontal)">
                                      <p:cBhvr>
                                        <p:cTn id="52" dur="500"/>
                                        <p:tgtEl>
                                          <p:spTgt spid="594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59425"/>
                                        </p:tgtEl>
                                        <p:attrNameLst>
                                          <p:attrName>style.visibility</p:attrName>
                                        </p:attrNameLst>
                                      </p:cBhvr>
                                      <p:to>
                                        <p:strVal val="visible"/>
                                      </p:to>
                                    </p:set>
                                    <p:animEffect transition="in" filter="barn(outVertical)">
                                      <p:cBhvr>
                                        <p:cTn id="57" dur="500"/>
                                        <p:tgtEl>
                                          <p:spTgt spid="59425"/>
                                        </p:tgtEl>
                                      </p:cBhvr>
                                    </p:animEffect>
                                  </p:childTnLst>
                                </p:cTn>
                              </p:par>
                            </p:childTnLst>
                          </p:cTn>
                        </p:par>
                        <p:par>
                          <p:cTn id="58" fill="hold" nodeType="afterGroup">
                            <p:stCondLst>
                              <p:cond delay="500"/>
                            </p:stCondLst>
                            <p:childTnLst>
                              <p:par>
                                <p:cTn id="59" presetID="16" presetClass="entr" presetSubtype="42" fill="hold" grpId="0" nodeType="afterEffect">
                                  <p:stCondLst>
                                    <p:cond delay="0"/>
                                  </p:stCondLst>
                                  <p:childTnLst>
                                    <p:set>
                                      <p:cBhvr>
                                        <p:cTn id="60" dur="1" fill="hold">
                                          <p:stCondLst>
                                            <p:cond delay="0"/>
                                          </p:stCondLst>
                                        </p:cTn>
                                        <p:tgtEl>
                                          <p:spTgt spid="59427"/>
                                        </p:tgtEl>
                                        <p:attrNameLst>
                                          <p:attrName>style.visibility</p:attrName>
                                        </p:attrNameLst>
                                      </p:cBhvr>
                                      <p:to>
                                        <p:strVal val="visible"/>
                                      </p:to>
                                    </p:set>
                                    <p:animEffect transition="in" filter="barn(outHorizontal)">
                                      <p:cBhvr>
                                        <p:cTn id="61" dur="500"/>
                                        <p:tgtEl>
                                          <p:spTgt spid="59427"/>
                                        </p:tgtEl>
                                      </p:cBhvr>
                                    </p:animEffect>
                                  </p:childTnLst>
                                </p:cTn>
                              </p:par>
                            </p:childTnLst>
                          </p:cTn>
                        </p:par>
                        <p:par>
                          <p:cTn id="62" fill="hold" nodeType="afterGroup">
                            <p:stCondLst>
                              <p:cond delay="1000"/>
                            </p:stCondLst>
                            <p:childTnLst>
                              <p:par>
                                <p:cTn id="63" presetID="16" presetClass="entr" presetSubtype="42" fill="hold" grpId="0" nodeType="afterEffect">
                                  <p:stCondLst>
                                    <p:cond delay="0"/>
                                  </p:stCondLst>
                                  <p:childTnLst>
                                    <p:set>
                                      <p:cBhvr>
                                        <p:cTn id="64" dur="1" fill="hold">
                                          <p:stCondLst>
                                            <p:cond delay="0"/>
                                          </p:stCondLst>
                                        </p:cTn>
                                        <p:tgtEl>
                                          <p:spTgt spid="59426"/>
                                        </p:tgtEl>
                                        <p:attrNameLst>
                                          <p:attrName>style.visibility</p:attrName>
                                        </p:attrNameLst>
                                      </p:cBhvr>
                                      <p:to>
                                        <p:strVal val="visible"/>
                                      </p:to>
                                    </p:set>
                                    <p:animEffect transition="in" filter="barn(outHorizontal)">
                                      <p:cBhvr>
                                        <p:cTn id="65" dur="500"/>
                                        <p:tgtEl>
                                          <p:spTgt spid="594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42" fill="hold" nodeType="clickEffect">
                                  <p:stCondLst>
                                    <p:cond delay="0"/>
                                  </p:stCondLst>
                                  <p:childTnLst>
                                    <p:set>
                                      <p:cBhvr>
                                        <p:cTn id="69" dur="1" fill="hold">
                                          <p:stCondLst>
                                            <p:cond delay="0"/>
                                          </p:stCondLst>
                                        </p:cTn>
                                        <p:tgtEl>
                                          <p:spTgt spid="59428"/>
                                        </p:tgtEl>
                                        <p:attrNameLst>
                                          <p:attrName>style.visibility</p:attrName>
                                        </p:attrNameLst>
                                      </p:cBhvr>
                                      <p:to>
                                        <p:strVal val="visible"/>
                                      </p:to>
                                    </p:set>
                                    <p:animEffect transition="in" filter="barn(outHorizontal)">
                                      <p:cBhvr>
                                        <p:cTn id="70" dur="500"/>
                                        <p:tgtEl>
                                          <p:spTgt spid="5942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59429"/>
                                        </p:tgtEl>
                                        <p:attrNameLst>
                                          <p:attrName>style.visibility</p:attrName>
                                        </p:attrNameLst>
                                      </p:cBhvr>
                                      <p:to>
                                        <p:strVal val="visible"/>
                                      </p:to>
                                    </p:set>
                                    <p:animEffect transition="in" filter="barn(outHorizontal)">
                                      <p:cBhvr>
                                        <p:cTn id="75" dur="500"/>
                                        <p:tgtEl>
                                          <p:spTgt spid="5942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42" fill="hold" grpId="0" nodeType="clickEffect">
                                  <p:stCondLst>
                                    <p:cond delay="0"/>
                                  </p:stCondLst>
                                  <p:childTnLst>
                                    <p:set>
                                      <p:cBhvr>
                                        <p:cTn id="79" dur="1" fill="hold">
                                          <p:stCondLst>
                                            <p:cond delay="0"/>
                                          </p:stCondLst>
                                        </p:cTn>
                                        <p:tgtEl>
                                          <p:spTgt spid="59430"/>
                                        </p:tgtEl>
                                        <p:attrNameLst>
                                          <p:attrName>style.visibility</p:attrName>
                                        </p:attrNameLst>
                                      </p:cBhvr>
                                      <p:to>
                                        <p:strVal val="visible"/>
                                      </p:to>
                                    </p:set>
                                    <p:animEffect transition="in" filter="barn(outHorizontal)">
                                      <p:cBhvr>
                                        <p:cTn id="80" dur="500"/>
                                        <p:tgtEl>
                                          <p:spTgt spid="5943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14"/>
                                        </p:tgtEl>
                                        <p:attrNameLst>
                                          <p:attrName>style.visibility</p:attrName>
                                        </p:attrNameLst>
                                      </p:cBhvr>
                                      <p:to>
                                        <p:strVal val="visible"/>
                                      </p:to>
                                    </p:set>
                                    <p:animEffect transition="in" filter="barn(outHorizontal)">
                                      <p:cBhvr>
                                        <p:cTn id="85" dur="500"/>
                                        <p:tgtEl>
                                          <p:spTgt spid="5941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6" presetClass="entr" presetSubtype="37" fill="hold" nodeType="clickEffect">
                                  <p:stCondLst>
                                    <p:cond delay="0"/>
                                  </p:stCondLst>
                                  <p:childTnLst>
                                    <p:set>
                                      <p:cBhvr>
                                        <p:cTn id="89" dur="1" fill="hold">
                                          <p:stCondLst>
                                            <p:cond delay="0"/>
                                          </p:stCondLst>
                                        </p:cTn>
                                        <p:tgtEl>
                                          <p:spTgt spid="59431"/>
                                        </p:tgtEl>
                                        <p:attrNameLst>
                                          <p:attrName>style.visibility</p:attrName>
                                        </p:attrNameLst>
                                      </p:cBhvr>
                                      <p:to>
                                        <p:strVal val="visible"/>
                                      </p:to>
                                    </p:set>
                                    <p:animEffect transition="in" filter="barn(outVertical)">
                                      <p:cBhvr>
                                        <p:cTn id="90" dur="500"/>
                                        <p:tgtEl>
                                          <p:spTgt spid="59431"/>
                                        </p:tgtEl>
                                      </p:cBhvr>
                                    </p:animEffect>
                                  </p:childTnLst>
                                </p:cTn>
                              </p:par>
                            </p:childTnLst>
                          </p:cTn>
                        </p:par>
                        <p:par>
                          <p:cTn id="91" fill="hold" nodeType="afterGroup">
                            <p:stCondLst>
                              <p:cond delay="500"/>
                            </p:stCondLst>
                            <p:childTnLst>
                              <p:par>
                                <p:cTn id="92" presetID="16" presetClass="entr" presetSubtype="42" fill="hold" grpId="0" nodeType="afterEffect">
                                  <p:stCondLst>
                                    <p:cond delay="0"/>
                                  </p:stCondLst>
                                  <p:childTnLst>
                                    <p:set>
                                      <p:cBhvr>
                                        <p:cTn id="93" dur="1" fill="hold">
                                          <p:stCondLst>
                                            <p:cond delay="0"/>
                                          </p:stCondLst>
                                        </p:cTn>
                                        <p:tgtEl>
                                          <p:spTgt spid="59432"/>
                                        </p:tgtEl>
                                        <p:attrNameLst>
                                          <p:attrName>style.visibility</p:attrName>
                                        </p:attrNameLst>
                                      </p:cBhvr>
                                      <p:to>
                                        <p:strVal val="visible"/>
                                      </p:to>
                                    </p:set>
                                    <p:animEffect transition="in" filter="barn(outHorizontal)">
                                      <p:cBhvr>
                                        <p:cTn id="94" dur="500"/>
                                        <p:tgtEl>
                                          <p:spTgt spid="59432"/>
                                        </p:tgtEl>
                                      </p:cBhvr>
                                    </p:animEffect>
                                  </p:childTnLst>
                                </p:cTn>
                              </p:par>
                            </p:childTnLst>
                          </p:cTn>
                        </p:par>
                        <p:par>
                          <p:cTn id="95" fill="hold" nodeType="afterGroup">
                            <p:stCondLst>
                              <p:cond delay="1000"/>
                            </p:stCondLst>
                            <p:childTnLst>
                              <p:par>
                                <p:cTn id="96" presetID="16" presetClass="entr" presetSubtype="42" fill="hold" grpId="0" nodeType="afterEffect">
                                  <p:stCondLst>
                                    <p:cond delay="0"/>
                                  </p:stCondLst>
                                  <p:childTnLst>
                                    <p:set>
                                      <p:cBhvr>
                                        <p:cTn id="97" dur="1" fill="hold">
                                          <p:stCondLst>
                                            <p:cond delay="0"/>
                                          </p:stCondLst>
                                        </p:cTn>
                                        <p:tgtEl>
                                          <p:spTgt spid="59433"/>
                                        </p:tgtEl>
                                        <p:attrNameLst>
                                          <p:attrName>style.visibility</p:attrName>
                                        </p:attrNameLst>
                                      </p:cBhvr>
                                      <p:to>
                                        <p:strVal val="visible"/>
                                      </p:to>
                                    </p:set>
                                    <p:animEffect transition="in" filter="barn(outHorizontal)">
                                      <p:cBhvr>
                                        <p:cTn id="98" dur="500"/>
                                        <p:tgtEl>
                                          <p:spTgt spid="59433"/>
                                        </p:tgtEl>
                                      </p:cBhvr>
                                    </p:animEffect>
                                  </p:childTnLst>
                                </p:cTn>
                              </p:par>
                            </p:childTnLst>
                          </p:cTn>
                        </p:par>
                        <p:par>
                          <p:cTn id="99" fill="hold" nodeType="afterGroup">
                            <p:stCondLst>
                              <p:cond delay="1500"/>
                            </p:stCondLst>
                            <p:childTnLst>
                              <p:par>
                                <p:cTn id="100" presetID="16" presetClass="entr" presetSubtype="42" fill="hold" grpId="0" nodeType="afterEffect">
                                  <p:stCondLst>
                                    <p:cond delay="0"/>
                                  </p:stCondLst>
                                  <p:childTnLst>
                                    <p:set>
                                      <p:cBhvr>
                                        <p:cTn id="101" dur="1" fill="hold">
                                          <p:stCondLst>
                                            <p:cond delay="0"/>
                                          </p:stCondLst>
                                        </p:cTn>
                                        <p:tgtEl>
                                          <p:spTgt spid="59475"/>
                                        </p:tgtEl>
                                        <p:attrNameLst>
                                          <p:attrName>style.visibility</p:attrName>
                                        </p:attrNameLst>
                                      </p:cBhvr>
                                      <p:to>
                                        <p:strVal val="visible"/>
                                      </p:to>
                                    </p:set>
                                    <p:animEffect transition="in" filter="barn(outHorizontal)">
                                      <p:cBhvr>
                                        <p:cTn id="102" dur="500"/>
                                        <p:tgtEl>
                                          <p:spTgt spid="5947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6" presetClass="entr" presetSubtype="42" fill="hold" nodeType="clickEffect">
                                  <p:stCondLst>
                                    <p:cond delay="0"/>
                                  </p:stCondLst>
                                  <p:childTnLst>
                                    <p:set>
                                      <p:cBhvr>
                                        <p:cTn id="106" dur="1" fill="hold">
                                          <p:stCondLst>
                                            <p:cond delay="0"/>
                                          </p:stCondLst>
                                        </p:cTn>
                                        <p:tgtEl>
                                          <p:spTgt spid="59434"/>
                                        </p:tgtEl>
                                        <p:attrNameLst>
                                          <p:attrName>style.visibility</p:attrName>
                                        </p:attrNameLst>
                                      </p:cBhvr>
                                      <p:to>
                                        <p:strVal val="visible"/>
                                      </p:to>
                                    </p:set>
                                    <p:animEffect transition="in" filter="barn(outHorizontal)">
                                      <p:cBhvr>
                                        <p:cTn id="107" dur="500"/>
                                        <p:tgtEl>
                                          <p:spTgt spid="5943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35"/>
                                        </p:tgtEl>
                                        <p:attrNameLst>
                                          <p:attrName>style.visibility</p:attrName>
                                        </p:attrNameLst>
                                      </p:cBhvr>
                                      <p:to>
                                        <p:strVal val="visible"/>
                                      </p:to>
                                    </p:set>
                                    <p:animEffect transition="in" filter="barn(outHorizontal)">
                                      <p:cBhvr>
                                        <p:cTn id="112" dur="500"/>
                                        <p:tgtEl>
                                          <p:spTgt spid="5943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6" presetClass="entr" presetSubtype="42" fill="hold" grpId="0" nodeType="clickEffect">
                                  <p:stCondLst>
                                    <p:cond delay="0"/>
                                  </p:stCondLst>
                                  <p:childTnLst>
                                    <p:set>
                                      <p:cBhvr>
                                        <p:cTn id="116" dur="1" fill="hold">
                                          <p:stCondLst>
                                            <p:cond delay="0"/>
                                          </p:stCondLst>
                                        </p:cTn>
                                        <p:tgtEl>
                                          <p:spTgt spid="59436"/>
                                        </p:tgtEl>
                                        <p:attrNameLst>
                                          <p:attrName>style.visibility</p:attrName>
                                        </p:attrNameLst>
                                      </p:cBhvr>
                                      <p:to>
                                        <p:strVal val="visible"/>
                                      </p:to>
                                    </p:set>
                                    <p:animEffect transition="in" filter="barn(outHorizontal)">
                                      <p:cBhvr>
                                        <p:cTn id="117" dur="500"/>
                                        <p:tgtEl>
                                          <p:spTgt spid="5943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42" fill="hold" grpId="0" nodeType="clickEffect">
                                  <p:stCondLst>
                                    <p:cond delay="0"/>
                                  </p:stCondLst>
                                  <p:childTnLst>
                                    <p:set>
                                      <p:cBhvr>
                                        <p:cTn id="121" dur="1" fill="hold">
                                          <p:stCondLst>
                                            <p:cond delay="0"/>
                                          </p:stCondLst>
                                        </p:cTn>
                                        <p:tgtEl>
                                          <p:spTgt spid="59415"/>
                                        </p:tgtEl>
                                        <p:attrNameLst>
                                          <p:attrName>style.visibility</p:attrName>
                                        </p:attrNameLst>
                                      </p:cBhvr>
                                      <p:to>
                                        <p:strVal val="visible"/>
                                      </p:to>
                                    </p:set>
                                    <p:animEffect transition="in" filter="barn(outHorizontal)">
                                      <p:cBhvr>
                                        <p:cTn id="122" dur="500"/>
                                        <p:tgtEl>
                                          <p:spTgt spid="5941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6" presetClass="entr" presetSubtype="37" fill="hold" nodeType="clickEffect">
                                  <p:stCondLst>
                                    <p:cond delay="0"/>
                                  </p:stCondLst>
                                  <p:childTnLst>
                                    <p:set>
                                      <p:cBhvr>
                                        <p:cTn id="126" dur="1" fill="hold">
                                          <p:stCondLst>
                                            <p:cond delay="0"/>
                                          </p:stCondLst>
                                        </p:cTn>
                                        <p:tgtEl>
                                          <p:spTgt spid="59437"/>
                                        </p:tgtEl>
                                        <p:attrNameLst>
                                          <p:attrName>style.visibility</p:attrName>
                                        </p:attrNameLst>
                                      </p:cBhvr>
                                      <p:to>
                                        <p:strVal val="visible"/>
                                      </p:to>
                                    </p:set>
                                    <p:animEffect transition="in" filter="barn(outVertical)">
                                      <p:cBhvr>
                                        <p:cTn id="127" dur="500"/>
                                        <p:tgtEl>
                                          <p:spTgt spid="59437"/>
                                        </p:tgtEl>
                                      </p:cBhvr>
                                    </p:animEffect>
                                  </p:childTnLst>
                                </p:cTn>
                              </p:par>
                            </p:childTnLst>
                          </p:cTn>
                        </p:par>
                        <p:par>
                          <p:cTn id="128" fill="hold" nodeType="afterGroup">
                            <p:stCondLst>
                              <p:cond delay="500"/>
                            </p:stCondLst>
                            <p:childTnLst>
                              <p:par>
                                <p:cTn id="129" presetID="16" presetClass="entr" presetSubtype="42" fill="hold" grpId="0" nodeType="afterEffect">
                                  <p:stCondLst>
                                    <p:cond delay="0"/>
                                  </p:stCondLst>
                                  <p:childTnLst>
                                    <p:set>
                                      <p:cBhvr>
                                        <p:cTn id="130" dur="1" fill="hold">
                                          <p:stCondLst>
                                            <p:cond delay="0"/>
                                          </p:stCondLst>
                                        </p:cTn>
                                        <p:tgtEl>
                                          <p:spTgt spid="59438"/>
                                        </p:tgtEl>
                                        <p:attrNameLst>
                                          <p:attrName>style.visibility</p:attrName>
                                        </p:attrNameLst>
                                      </p:cBhvr>
                                      <p:to>
                                        <p:strVal val="visible"/>
                                      </p:to>
                                    </p:set>
                                    <p:animEffect transition="in" filter="barn(outHorizontal)">
                                      <p:cBhvr>
                                        <p:cTn id="131" dur="500"/>
                                        <p:tgtEl>
                                          <p:spTgt spid="59438"/>
                                        </p:tgtEl>
                                      </p:cBhvr>
                                    </p:animEffect>
                                  </p:childTnLst>
                                </p:cTn>
                              </p:par>
                            </p:childTnLst>
                          </p:cTn>
                        </p:par>
                        <p:par>
                          <p:cTn id="132" fill="hold" nodeType="afterGroup">
                            <p:stCondLst>
                              <p:cond delay="1000"/>
                            </p:stCondLst>
                            <p:childTnLst>
                              <p:par>
                                <p:cTn id="133" presetID="16" presetClass="entr" presetSubtype="42" fill="hold" grpId="0" nodeType="afterEffect">
                                  <p:stCondLst>
                                    <p:cond delay="0"/>
                                  </p:stCondLst>
                                  <p:childTnLst>
                                    <p:set>
                                      <p:cBhvr>
                                        <p:cTn id="134" dur="1" fill="hold">
                                          <p:stCondLst>
                                            <p:cond delay="0"/>
                                          </p:stCondLst>
                                        </p:cTn>
                                        <p:tgtEl>
                                          <p:spTgt spid="59439"/>
                                        </p:tgtEl>
                                        <p:attrNameLst>
                                          <p:attrName>style.visibility</p:attrName>
                                        </p:attrNameLst>
                                      </p:cBhvr>
                                      <p:to>
                                        <p:strVal val="visible"/>
                                      </p:to>
                                    </p:set>
                                    <p:animEffect transition="in" filter="barn(outHorizontal)">
                                      <p:cBhvr>
                                        <p:cTn id="135" dur="500"/>
                                        <p:tgtEl>
                                          <p:spTgt spid="59439"/>
                                        </p:tgtEl>
                                      </p:cBhvr>
                                    </p:animEffect>
                                  </p:childTnLst>
                                </p:cTn>
                              </p:par>
                            </p:childTnLst>
                          </p:cTn>
                        </p:par>
                        <p:par>
                          <p:cTn id="136" fill="hold" nodeType="afterGroup">
                            <p:stCondLst>
                              <p:cond delay="1500"/>
                            </p:stCondLst>
                            <p:childTnLst>
                              <p:par>
                                <p:cTn id="137" presetID="16" presetClass="entr" presetSubtype="42" fill="hold" grpId="0" nodeType="afterEffect">
                                  <p:stCondLst>
                                    <p:cond delay="0"/>
                                  </p:stCondLst>
                                  <p:childTnLst>
                                    <p:set>
                                      <p:cBhvr>
                                        <p:cTn id="138" dur="1" fill="hold">
                                          <p:stCondLst>
                                            <p:cond delay="0"/>
                                          </p:stCondLst>
                                        </p:cTn>
                                        <p:tgtEl>
                                          <p:spTgt spid="59440"/>
                                        </p:tgtEl>
                                        <p:attrNameLst>
                                          <p:attrName>style.visibility</p:attrName>
                                        </p:attrNameLst>
                                      </p:cBhvr>
                                      <p:to>
                                        <p:strVal val="visible"/>
                                      </p:to>
                                    </p:set>
                                    <p:animEffect transition="in" filter="barn(outHorizontal)">
                                      <p:cBhvr>
                                        <p:cTn id="139" dur="500"/>
                                        <p:tgtEl>
                                          <p:spTgt spid="59440"/>
                                        </p:tgtEl>
                                      </p:cBhvr>
                                    </p:animEffect>
                                  </p:childTnLst>
                                </p:cTn>
                              </p:par>
                            </p:childTnLst>
                          </p:cTn>
                        </p:par>
                        <p:par>
                          <p:cTn id="140" fill="hold" nodeType="afterGroup">
                            <p:stCondLst>
                              <p:cond delay="2000"/>
                            </p:stCondLst>
                            <p:childTnLst>
                              <p:par>
                                <p:cTn id="141" presetID="16" presetClass="entr" presetSubtype="42" fill="hold" grpId="0" nodeType="afterEffect">
                                  <p:stCondLst>
                                    <p:cond delay="0"/>
                                  </p:stCondLst>
                                  <p:childTnLst>
                                    <p:set>
                                      <p:cBhvr>
                                        <p:cTn id="142" dur="1" fill="hold">
                                          <p:stCondLst>
                                            <p:cond delay="0"/>
                                          </p:stCondLst>
                                        </p:cTn>
                                        <p:tgtEl>
                                          <p:spTgt spid="59441"/>
                                        </p:tgtEl>
                                        <p:attrNameLst>
                                          <p:attrName>style.visibility</p:attrName>
                                        </p:attrNameLst>
                                      </p:cBhvr>
                                      <p:to>
                                        <p:strVal val="visible"/>
                                      </p:to>
                                    </p:set>
                                    <p:animEffect transition="in" filter="barn(outHorizontal)">
                                      <p:cBhvr>
                                        <p:cTn id="143" dur="500"/>
                                        <p:tgtEl>
                                          <p:spTgt spid="5944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6" presetClass="entr" presetSubtype="42" fill="hold" grpId="0" nodeType="clickEffect">
                                  <p:stCondLst>
                                    <p:cond delay="0"/>
                                  </p:stCondLst>
                                  <p:childTnLst>
                                    <p:set>
                                      <p:cBhvr>
                                        <p:cTn id="147" dur="1" fill="hold">
                                          <p:stCondLst>
                                            <p:cond delay="0"/>
                                          </p:stCondLst>
                                        </p:cTn>
                                        <p:tgtEl>
                                          <p:spTgt spid="59442"/>
                                        </p:tgtEl>
                                        <p:attrNameLst>
                                          <p:attrName>style.visibility</p:attrName>
                                        </p:attrNameLst>
                                      </p:cBhvr>
                                      <p:to>
                                        <p:strVal val="visible"/>
                                      </p:to>
                                    </p:set>
                                    <p:animEffect transition="in" filter="barn(outHorizontal)">
                                      <p:cBhvr>
                                        <p:cTn id="148" dur="500"/>
                                        <p:tgtEl>
                                          <p:spTgt spid="5944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6" presetClass="entr" presetSubtype="42" fill="hold" grpId="0" nodeType="clickEffect">
                                  <p:stCondLst>
                                    <p:cond delay="0"/>
                                  </p:stCondLst>
                                  <p:childTnLst>
                                    <p:set>
                                      <p:cBhvr>
                                        <p:cTn id="152" dur="1" fill="hold">
                                          <p:stCondLst>
                                            <p:cond delay="0"/>
                                          </p:stCondLst>
                                        </p:cTn>
                                        <p:tgtEl>
                                          <p:spTgt spid="59416"/>
                                        </p:tgtEl>
                                        <p:attrNameLst>
                                          <p:attrName>style.visibility</p:attrName>
                                        </p:attrNameLst>
                                      </p:cBhvr>
                                      <p:to>
                                        <p:strVal val="visible"/>
                                      </p:to>
                                    </p:set>
                                    <p:animEffect transition="in" filter="barn(outHorizontal)">
                                      <p:cBhvr>
                                        <p:cTn id="153" dur="500"/>
                                        <p:tgtEl>
                                          <p:spTgt spid="59416"/>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6" presetClass="entr" presetSubtype="37" fill="hold" nodeType="clickEffect">
                                  <p:stCondLst>
                                    <p:cond delay="0"/>
                                  </p:stCondLst>
                                  <p:childTnLst>
                                    <p:set>
                                      <p:cBhvr>
                                        <p:cTn id="157" dur="1" fill="hold">
                                          <p:stCondLst>
                                            <p:cond delay="0"/>
                                          </p:stCondLst>
                                        </p:cTn>
                                        <p:tgtEl>
                                          <p:spTgt spid="59443"/>
                                        </p:tgtEl>
                                        <p:attrNameLst>
                                          <p:attrName>style.visibility</p:attrName>
                                        </p:attrNameLst>
                                      </p:cBhvr>
                                      <p:to>
                                        <p:strVal val="visible"/>
                                      </p:to>
                                    </p:set>
                                    <p:animEffect transition="in" filter="barn(outVertical)">
                                      <p:cBhvr>
                                        <p:cTn id="158" dur="500"/>
                                        <p:tgtEl>
                                          <p:spTgt spid="59443"/>
                                        </p:tgtEl>
                                      </p:cBhvr>
                                    </p:animEffect>
                                  </p:childTnLst>
                                </p:cTn>
                              </p:par>
                            </p:childTnLst>
                          </p:cTn>
                        </p:par>
                        <p:par>
                          <p:cTn id="159" fill="hold" nodeType="afterGroup">
                            <p:stCondLst>
                              <p:cond delay="500"/>
                            </p:stCondLst>
                            <p:childTnLst>
                              <p:par>
                                <p:cTn id="160" presetID="16" presetClass="entr" presetSubtype="42" fill="hold" grpId="0" nodeType="afterEffect">
                                  <p:stCondLst>
                                    <p:cond delay="0"/>
                                  </p:stCondLst>
                                  <p:childTnLst>
                                    <p:set>
                                      <p:cBhvr>
                                        <p:cTn id="161" dur="1" fill="hold">
                                          <p:stCondLst>
                                            <p:cond delay="0"/>
                                          </p:stCondLst>
                                        </p:cTn>
                                        <p:tgtEl>
                                          <p:spTgt spid="59444"/>
                                        </p:tgtEl>
                                        <p:attrNameLst>
                                          <p:attrName>style.visibility</p:attrName>
                                        </p:attrNameLst>
                                      </p:cBhvr>
                                      <p:to>
                                        <p:strVal val="visible"/>
                                      </p:to>
                                    </p:set>
                                    <p:animEffect transition="in" filter="barn(outHorizontal)">
                                      <p:cBhvr>
                                        <p:cTn id="162" dur="500"/>
                                        <p:tgtEl>
                                          <p:spTgt spid="59444"/>
                                        </p:tgtEl>
                                      </p:cBhvr>
                                    </p:animEffect>
                                  </p:childTnLst>
                                </p:cTn>
                              </p:par>
                            </p:childTnLst>
                          </p:cTn>
                        </p:par>
                        <p:par>
                          <p:cTn id="163" fill="hold" nodeType="afterGroup">
                            <p:stCondLst>
                              <p:cond delay="1000"/>
                            </p:stCondLst>
                            <p:childTnLst>
                              <p:par>
                                <p:cTn id="164" presetID="16" presetClass="entr" presetSubtype="42" fill="hold" grpId="0" nodeType="afterEffect">
                                  <p:stCondLst>
                                    <p:cond delay="0"/>
                                  </p:stCondLst>
                                  <p:childTnLst>
                                    <p:set>
                                      <p:cBhvr>
                                        <p:cTn id="165" dur="1" fill="hold">
                                          <p:stCondLst>
                                            <p:cond delay="0"/>
                                          </p:stCondLst>
                                        </p:cTn>
                                        <p:tgtEl>
                                          <p:spTgt spid="59445"/>
                                        </p:tgtEl>
                                        <p:attrNameLst>
                                          <p:attrName>style.visibility</p:attrName>
                                        </p:attrNameLst>
                                      </p:cBhvr>
                                      <p:to>
                                        <p:strVal val="visible"/>
                                      </p:to>
                                    </p:set>
                                    <p:animEffect transition="in" filter="barn(outHorizontal)">
                                      <p:cBhvr>
                                        <p:cTn id="166" dur="500"/>
                                        <p:tgtEl>
                                          <p:spTgt spid="59445"/>
                                        </p:tgtEl>
                                      </p:cBhvr>
                                    </p:animEffect>
                                  </p:childTnLst>
                                </p:cTn>
                              </p:par>
                            </p:childTnLst>
                          </p:cTn>
                        </p:par>
                        <p:par>
                          <p:cTn id="167" fill="hold" nodeType="afterGroup">
                            <p:stCondLst>
                              <p:cond delay="1500"/>
                            </p:stCondLst>
                            <p:childTnLst>
                              <p:par>
                                <p:cTn id="168" presetID="16" presetClass="entr" presetSubtype="42" fill="hold" grpId="0" nodeType="afterEffect">
                                  <p:stCondLst>
                                    <p:cond delay="0"/>
                                  </p:stCondLst>
                                  <p:childTnLst>
                                    <p:set>
                                      <p:cBhvr>
                                        <p:cTn id="169" dur="1" fill="hold">
                                          <p:stCondLst>
                                            <p:cond delay="0"/>
                                          </p:stCondLst>
                                        </p:cTn>
                                        <p:tgtEl>
                                          <p:spTgt spid="59446"/>
                                        </p:tgtEl>
                                        <p:attrNameLst>
                                          <p:attrName>style.visibility</p:attrName>
                                        </p:attrNameLst>
                                      </p:cBhvr>
                                      <p:to>
                                        <p:strVal val="visible"/>
                                      </p:to>
                                    </p:set>
                                    <p:animEffect transition="in" filter="barn(outHorizontal)">
                                      <p:cBhvr>
                                        <p:cTn id="170" dur="500"/>
                                        <p:tgtEl>
                                          <p:spTgt spid="59446"/>
                                        </p:tgtEl>
                                      </p:cBhvr>
                                    </p:animEffect>
                                  </p:childTnLst>
                                </p:cTn>
                              </p:par>
                            </p:childTnLst>
                          </p:cTn>
                        </p:par>
                        <p:par>
                          <p:cTn id="171" fill="hold" nodeType="afterGroup">
                            <p:stCondLst>
                              <p:cond delay="2000"/>
                            </p:stCondLst>
                            <p:childTnLst>
                              <p:par>
                                <p:cTn id="172" presetID="16" presetClass="entr" presetSubtype="42" fill="hold" grpId="0" nodeType="afterEffect">
                                  <p:stCondLst>
                                    <p:cond delay="0"/>
                                  </p:stCondLst>
                                  <p:childTnLst>
                                    <p:set>
                                      <p:cBhvr>
                                        <p:cTn id="173" dur="1" fill="hold">
                                          <p:stCondLst>
                                            <p:cond delay="0"/>
                                          </p:stCondLst>
                                        </p:cTn>
                                        <p:tgtEl>
                                          <p:spTgt spid="59447"/>
                                        </p:tgtEl>
                                        <p:attrNameLst>
                                          <p:attrName>style.visibility</p:attrName>
                                        </p:attrNameLst>
                                      </p:cBhvr>
                                      <p:to>
                                        <p:strVal val="visible"/>
                                      </p:to>
                                    </p:set>
                                    <p:animEffect transition="in" filter="barn(outHorizontal)">
                                      <p:cBhvr>
                                        <p:cTn id="174" dur="500"/>
                                        <p:tgtEl>
                                          <p:spTgt spid="5944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6" presetClass="entr" presetSubtype="42" fill="hold" grpId="0" nodeType="clickEffect">
                                  <p:stCondLst>
                                    <p:cond delay="0"/>
                                  </p:stCondLst>
                                  <p:childTnLst>
                                    <p:set>
                                      <p:cBhvr>
                                        <p:cTn id="178" dur="1" fill="hold">
                                          <p:stCondLst>
                                            <p:cond delay="0"/>
                                          </p:stCondLst>
                                        </p:cTn>
                                        <p:tgtEl>
                                          <p:spTgt spid="59448"/>
                                        </p:tgtEl>
                                        <p:attrNameLst>
                                          <p:attrName>style.visibility</p:attrName>
                                        </p:attrNameLst>
                                      </p:cBhvr>
                                      <p:to>
                                        <p:strVal val="visible"/>
                                      </p:to>
                                    </p:set>
                                    <p:animEffect transition="in" filter="barn(outHorizontal)">
                                      <p:cBhvr>
                                        <p:cTn id="179" dur="500"/>
                                        <p:tgtEl>
                                          <p:spTgt spid="59448"/>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6" presetClass="entr" presetSubtype="42" fill="hold" grpId="0" nodeType="clickEffect">
                                  <p:stCondLst>
                                    <p:cond delay="0"/>
                                  </p:stCondLst>
                                  <p:childTnLst>
                                    <p:set>
                                      <p:cBhvr>
                                        <p:cTn id="183" dur="1" fill="hold">
                                          <p:stCondLst>
                                            <p:cond delay="0"/>
                                          </p:stCondLst>
                                        </p:cTn>
                                        <p:tgtEl>
                                          <p:spTgt spid="59417"/>
                                        </p:tgtEl>
                                        <p:attrNameLst>
                                          <p:attrName>style.visibility</p:attrName>
                                        </p:attrNameLst>
                                      </p:cBhvr>
                                      <p:to>
                                        <p:strVal val="visible"/>
                                      </p:to>
                                    </p:set>
                                    <p:animEffect transition="in" filter="barn(outHorizontal)">
                                      <p:cBhvr>
                                        <p:cTn id="184" dur="500"/>
                                        <p:tgtEl>
                                          <p:spTgt spid="59417"/>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6" presetClass="entr" presetSubtype="37" fill="hold" nodeType="clickEffect">
                                  <p:stCondLst>
                                    <p:cond delay="0"/>
                                  </p:stCondLst>
                                  <p:childTnLst>
                                    <p:set>
                                      <p:cBhvr>
                                        <p:cTn id="188" dur="1" fill="hold">
                                          <p:stCondLst>
                                            <p:cond delay="0"/>
                                          </p:stCondLst>
                                        </p:cTn>
                                        <p:tgtEl>
                                          <p:spTgt spid="59449"/>
                                        </p:tgtEl>
                                        <p:attrNameLst>
                                          <p:attrName>style.visibility</p:attrName>
                                        </p:attrNameLst>
                                      </p:cBhvr>
                                      <p:to>
                                        <p:strVal val="visible"/>
                                      </p:to>
                                    </p:set>
                                    <p:animEffect transition="in" filter="barn(outVertical)">
                                      <p:cBhvr>
                                        <p:cTn id="189" dur="500"/>
                                        <p:tgtEl>
                                          <p:spTgt spid="59449"/>
                                        </p:tgtEl>
                                      </p:cBhvr>
                                    </p:animEffect>
                                  </p:childTnLst>
                                </p:cTn>
                              </p:par>
                            </p:childTnLst>
                          </p:cTn>
                        </p:par>
                        <p:par>
                          <p:cTn id="190" fill="hold" nodeType="afterGroup">
                            <p:stCondLst>
                              <p:cond delay="500"/>
                            </p:stCondLst>
                            <p:childTnLst>
                              <p:par>
                                <p:cTn id="191" presetID="16" presetClass="entr" presetSubtype="42" fill="hold" grpId="0" nodeType="afterEffect">
                                  <p:stCondLst>
                                    <p:cond delay="0"/>
                                  </p:stCondLst>
                                  <p:childTnLst>
                                    <p:set>
                                      <p:cBhvr>
                                        <p:cTn id="192" dur="1" fill="hold">
                                          <p:stCondLst>
                                            <p:cond delay="0"/>
                                          </p:stCondLst>
                                        </p:cTn>
                                        <p:tgtEl>
                                          <p:spTgt spid="59450"/>
                                        </p:tgtEl>
                                        <p:attrNameLst>
                                          <p:attrName>style.visibility</p:attrName>
                                        </p:attrNameLst>
                                      </p:cBhvr>
                                      <p:to>
                                        <p:strVal val="visible"/>
                                      </p:to>
                                    </p:set>
                                    <p:animEffect transition="in" filter="barn(outHorizontal)">
                                      <p:cBhvr>
                                        <p:cTn id="193" dur="500"/>
                                        <p:tgtEl>
                                          <p:spTgt spid="59450"/>
                                        </p:tgtEl>
                                      </p:cBhvr>
                                    </p:animEffect>
                                  </p:childTnLst>
                                </p:cTn>
                              </p:par>
                            </p:childTnLst>
                          </p:cTn>
                        </p:par>
                        <p:par>
                          <p:cTn id="194" fill="hold" nodeType="afterGroup">
                            <p:stCondLst>
                              <p:cond delay="1000"/>
                            </p:stCondLst>
                            <p:childTnLst>
                              <p:par>
                                <p:cTn id="195" presetID="16" presetClass="entr" presetSubtype="42" fill="hold" grpId="0" nodeType="afterEffect">
                                  <p:stCondLst>
                                    <p:cond delay="0"/>
                                  </p:stCondLst>
                                  <p:childTnLst>
                                    <p:set>
                                      <p:cBhvr>
                                        <p:cTn id="196" dur="1" fill="hold">
                                          <p:stCondLst>
                                            <p:cond delay="0"/>
                                          </p:stCondLst>
                                        </p:cTn>
                                        <p:tgtEl>
                                          <p:spTgt spid="59451"/>
                                        </p:tgtEl>
                                        <p:attrNameLst>
                                          <p:attrName>style.visibility</p:attrName>
                                        </p:attrNameLst>
                                      </p:cBhvr>
                                      <p:to>
                                        <p:strVal val="visible"/>
                                      </p:to>
                                    </p:set>
                                    <p:animEffect transition="in" filter="barn(outHorizontal)">
                                      <p:cBhvr>
                                        <p:cTn id="197" dur="500"/>
                                        <p:tgtEl>
                                          <p:spTgt spid="59451"/>
                                        </p:tgtEl>
                                      </p:cBhvr>
                                    </p:animEffect>
                                  </p:childTnLst>
                                </p:cTn>
                              </p:par>
                            </p:childTnLst>
                          </p:cTn>
                        </p:par>
                        <p:par>
                          <p:cTn id="198" fill="hold" nodeType="afterGroup">
                            <p:stCondLst>
                              <p:cond delay="1500"/>
                            </p:stCondLst>
                            <p:childTnLst>
                              <p:par>
                                <p:cTn id="199" presetID="16" presetClass="entr" presetSubtype="42" fill="hold" grpId="0" nodeType="afterEffect">
                                  <p:stCondLst>
                                    <p:cond delay="0"/>
                                  </p:stCondLst>
                                  <p:childTnLst>
                                    <p:set>
                                      <p:cBhvr>
                                        <p:cTn id="200" dur="1" fill="hold">
                                          <p:stCondLst>
                                            <p:cond delay="0"/>
                                          </p:stCondLst>
                                        </p:cTn>
                                        <p:tgtEl>
                                          <p:spTgt spid="59452"/>
                                        </p:tgtEl>
                                        <p:attrNameLst>
                                          <p:attrName>style.visibility</p:attrName>
                                        </p:attrNameLst>
                                      </p:cBhvr>
                                      <p:to>
                                        <p:strVal val="visible"/>
                                      </p:to>
                                    </p:set>
                                    <p:animEffect transition="in" filter="barn(outHorizontal)">
                                      <p:cBhvr>
                                        <p:cTn id="201" dur="500"/>
                                        <p:tgtEl>
                                          <p:spTgt spid="59452"/>
                                        </p:tgtEl>
                                      </p:cBhvr>
                                    </p:animEffect>
                                  </p:childTnLst>
                                </p:cTn>
                              </p:par>
                            </p:childTnLst>
                          </p:cTn>
                        </p:par>
                        <p:par>
                          <p:cTn id="202" fill="hold" nodeType="afterGroup">
                            <p:stCondLst>
                              <p:cond delay="2000"/>
                            </p:stCondLst>
                            <p:childTnLst>
                              <p:par>
                                <p:cTn id="203" presetID="16" presetClass="entr" presetSubtype="42" fill="hold" grpId="0" nodeType="afterEffect">
                                  <p:stCondLst>
                                    <p:cond delay="0"/>
                                  </p:stCondLst>
                                  <p:childTnLst>
                                    <p:set>
                                      <p:cBhvr>
                                        <p:cTn id="204" dur="1" fill="hold">
                                          <p:stCondLst>
                                            <p:cond delay="0"/>
                                          </p:stCondLst>
                                        </p:cTn>
                                        <p:tgtEl>
                                          <p:spTgt spid="59453"/>
                                        </p:tgtEl>
                                        <p:attrNameLst>
                                          <p:attrName>style.visibility</p:attrName>
                                        </p:attrNameLst>
                                      </p:cBhvr>
                                      <p:to>
                                        <p:strVal val="visible"/>
                                      </p:to>
                                    </p:set>
                                    <p:animEffect transition="in" filter="barn(outHorizontal)">
                                      <p:cBhvr>
                                        <p:cTn id="205" dur="500"/>
                                        <p:tgtEl>
                                          <p:spTgt spid="59453"/>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6" presetClass="entr" presetSubtype="42" fill="hold" nodeType="clickEffect">
                                  <p:stCondLst>
                                    <p:cond delay="0"/>
                                  </p:stCondLst>
                                  <p:childTnLst>
                                    <p:set>
                                      <p:cBhvr>
                                        <p:cTn id="209" dur="1" fill="hold">
                                          <p:stCondLst>
                                            <p:cond delay="0"/>
                                          </p:stCondLst>
                                        </p:cTn>
                                        <p:tgtEl>
                                          <p:spTgt spid="59454"/>
                                        </p:tgtEl>
                                        <p:attrNameLst>
                                          <p:attrName>style.visibility</p:attrName>
                                        </p:attrNameLst>
                                      </p:cBhvr>
                                      <p:to>
                                        <p:strVal val="visible"/>
                                      </p:to>
                                    </p:set>
                                    <p:animEffect transition="in" filter="barn(outHorizontal)">
                                      <p:cBhvr>
                                        <p:cTn id="210" dur="500"/>
                                        <p:tgtEl>
                                          <p:spTgt spid="59454"/>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6" presetClass="entr" presetSubtype="42" fill="hold" grpId="0" nodeType="clickEffect">
                                  <p:stCondLst>
                                    <p:cond delay="0"/>
                                  </p:stCondLst>
                                  <p:childTnLst>
                                    <p:set>
                                      <p:cBhvr>
                                        <p:cTn id="214" dur="1" fill="hold">
                                          <p:stCondLst>
                                            <p:cond delay="0"/>
                                          </p:stCondLst>
                                        </p:cTn>
                                        <p:tgtEl>
                                          <p:spTgt spid="59455"/>
                                        </p:tgtEl>
                                        <p:attrNameLst>
                                          <p:attrName>style.visibility</p:attrName>
                                        </p:attrNameLst>
                                      </p:cBhvr>
                                      <p:to>
                                        <p:strVal val="visible"/>
                                      </p:to>
                                    </p:set>
                                    <p:animEffect transition="in" filter="barn(outHorizontal)">
                                      <p:cBhvr>
                                        <p:cTn id="215" dur="500"/>
                                        <p:tgtEl>
                                          <p:spTgt spid="59455"/>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6" presetClass="entr" presetSubtype="42" fill="hold" grpId="0" nodeType="clickEffect">
                                  <p:stCondLst>
                                    <p:cond delay="0"/>
                                  </p:stCondLst>
                                  <p:childTnLst>
                                    <p:set>
                                      <p:cBhvr>
                                        <p:cTn id="219" dur="1" fill="hold">
                                          <p:stCondLst>
                                            <p:cond delay="0"/>
                                          </p:stCondLst>
                                        </p:cTn>
                                        <p:tgtEl>
                                          <p:spTgt spid="59456"/>
                                        </p:tgtEl>
                                        <p:attrNameLst>
                                          <p:attrName>style.visibility</p:attrName>
                                        </p:attrNameLst>
                                      </p:cBhvr>
                                      <p:to>
                                        <p:strVal val="visible"/>
                                      </p:to>
                                    </p:set>
                                    <p:animEffect transition="in" filter="barn(outHorizontal)">
                                      <p:cBhvr>
                                        <p:cTn id="220" dur="500"/>
                                        <p:tgtEl>
                                          <p:spTgt spid="5945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6" presetClass="entr" presetSubtype="42" fill="hold" grpId="0" nodeType="clickEffect">
                                  <p:stCondLst>
                                    <p:cond delay="0"/>
                                  </p:stCondLst>
                                  <p:childTnLst>
                                    <p:set>
                                      <p:cBhvr>
                                        <p:cTn id="224" dur="1" fill="hold">
                                          <p:stCondLst>
                                            <p:cond delay="0"/>
                                          </p:stCondLst>
                                        </p:cTn>
                                        <p:tgtEl>
                                          <p:spTgt spid="59395"/>
                                        </p:tgtEl>
                                        <p:attrNameLst>
                                          <p:attrName>style.visibility</p:attrName>
                                        </p:attrNameLst>
                                      </p:cBhvr>
                                      <p:to>
                                        <p:strVal val="visible"/>
                                      </p:to>
                                    </p:set>
                                    <p:animEffect transition="in" filter="barn(outHorizontal)">
                                      <p:cBhvr>
                                        <p:cTn id="225" dur="500"/>
                                        <p:tgtEl>
                                          <p:spTgt spid="59395"/>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6" presetClass="entr" presetSubtype="37" fill="hold" nodeType="clickEffect">
                                  <p:stCondLst>
                                    <p:cond delay="0"/>
                                  </p:stCondLst>
                                  <p:childTnLst>
                                    <p:set>
                                      <p:cBhvr>
                                        <p:cTn id="229" dur="1" fill="hold">
                                          <p:stCondLst>
                                            <p:cond delay="0"/>
                                          </p:stCondLst>
                                        </p:cTn>
                                        <p:tgtEl>
                                          <p:spTgt spid="59457"/>
                                        </p:tgtEl>
                                        <p:attrNameLst>
                                          <p:attrName>style.visibility</p:attrName>
                                        </p:attrNameLst>
                                      </p:cBhvr>
                                      <p:to>
                                        <p:strVal val="visible"/>
                                      </p:to>
                                    </p:set>
                                    <p:animEffect transition="in" filter="barn(outVertical)">
                                      <p:cBhvr>
                                        <p:cTn id="230" dur="500"/>
                                        <p:tgtEl>
                                          <p:spTgt spid="59457"/>
                                        </p:tgtEl>
                                      </p:cBhvr>
                                    </p:animEffect>
                                  </p:childTnLst>
                                </p:cTn>
                              </p:par>
                            </p:childTnLst>
                          </p:cTn>
                        </p:par>
                        <p:par>
                          <p:cTn id="231" fill="hold" nodeType="afterGroup">
                            <p:stCondLst>
                              <p:cond delay="500"/>
                            </p:stCondLst>
                            <p:childTnLst>
                              <p:par>
                                <p:cTn id="232" presetID="16" presetClass="entr" presetSubtype="42" fill="hold" grpId="0" nodeType="afterEffect">
                                  <p:stCondLst>
                                    <p:cond delay="0"/>
                                  </p:stCondLst>
                                  <p:childTnLst>
                                    <p:set>
                                      <p:cBhvr>
                                        <p:cTn id="233" dur="1" fill="hold">
                                          <p:stCondLst>
                                            <p:cond delay="0"/>
                                          </p:stCondLst>
                                        </p:cTn>
                                        <p:tgtEl>
                                          <p:spTgt spid="59458"/>
                                        </p:tgtEl>
                                        <p:attrNameLst>
                                          <p:attrName>style.visibility</p:attrName>
                                        </p:attrNameLst>
                                      </p:cBhvr>
                                      <p:to>
                                        <p:strVal val="visible"/>
                                      </p:to>
                                    </p:set>
                                    <p:animEffect transition="in" filter="barn(outHorizontal)">
                                      <p:cBhvr>
                                        <p:cTn id="234" dur="500"/>
                                        <p:tgtEl>
                                          <p:spTgt spid="59458"/>
                                        </p:tgtEl>
                                      </p:cBhvr>
                                    </p:animEffect>
                                  </p:childTnLst>
                                </p:cTn>
                              </p:par>
                            </p:childTnLst>
                          </p:cTn>
                        </p:par>
                        <p:par>
                          <p:cTn id="235" fill="hold" nodeType="afterGroup">
                            <p:stCondLst>
                              <p:cond delay="1000"/>
                            </p:stCondLst>
                            <p:childTnLst>
                              <p:par>
                                <p:cTn id="236" presetID="16" presetClass="entr" presetSubtype="42" fill="hold" grpId="0" nodeType="afterEffect">
                                  <p:stCondLst>
                                    <p:cond delay="0"/>
                                  </p:stCondLst>
                                  <p:childTnLst>
                                    <p:set>
                                      <p:cBhvr>
                                        <p:cTn id="237" dur="1" fill="hold">
                                          <p:stCondLst>
                                            <p:cond delay="0"/>
                                          </p:stCondLst>
                                        </p:cTn>
                                        <p:tgtEl>
                                          <p:spTgt spid="59459"/>
                                        </p:tgtEl>
                                        <p:attrNameLst>
                                          <p:attrName>style.visibility</p:attrName>
                                        </p:attrNameLst>
                                      </p:cBhvr>
                                      <p:to>
                                        <p:strVal val="visible"/>
                                      </p:to>
                                    </p:set>
                                    <p:animEffect transition="in" filter="barn(outHorizontal)">
                                      <p:cBhvr>
                                        <p:cTn id="238" dur="500"/>
                                        <p:tgtEl>
                                          <p:spTgt spid="59459"/>
                                        </p:tgtEl>
                                      </p:cBhvr>
                                    </p:animEffect>
                                  </p:childTnLst>
                                </p:cTn>
                              </p:par>
                            </p:childTnLst>
                          </p:cTn>
                        </p:par>
                        <p:par>
                          <p:cTn id="239" fill="hold" nodeType="afterGroup">
                            <p:stCondLst>
                              <p:cond delay="1500"/>
                            </p:stCondLst>
                            <p:childTnLst>
                              <p:par>
                                <p:cTn id="240" presetID="16" presetClass="entr" presetSubtype="42" fill="hold" grpId="0" nodeType="afterEffect">
                                  <p:stCondLst>
                                    <p:cond delay="0"/>
                                  </p:stCondLst>
                                  <p:childTnLst>
                                    <p:set>
                                      <p:cBhvr>
                                        <p:cTn id="241" dur="1" fill="hold">
                                          <p:stCondLst>
                                            <p:cond delay="0"/>
                                          </p:stCondLst>
                                        </p:cTn>
                                        <p:tgtEl>
                                          <p:spTgt spid="59460"/>
                                        </p:tgtEl>
                                        <p:attrNameLst>
                                          <p:attrName>style.visibility</p:attrName>
                                        </p:attrNameLst>
                                      </p:cBhvr>
                                      <p:to>
                                        <p:strVal val="visible"/>
                                      </p:to>
                                    </p:set>
                                    <p:animEffect transition="in" filter="barn(outHorizontal)">
                                      <p:cBhvr>
                                        <p:cTn id="242" dur="500"/>
                                        <p:tgtEl>
                                          <p:spTgt spid="59460"/>
                                        </p:tgtEl>
                                      </p:cBhvr>
                                    </p:animEffect>
                                  </p:childTnLst>
                                </p:cTn>
                              </p:par>
                            </p:childTnLst>
                          </p:cTn>
                        </p:par>
                        <p:par>
                          <p:cTn id="243" fill="hold" nodeType="afterGroup">
                            <p:stCondLst>
                              <p:cond delay="2000"/>
                            </p:stCondLst>
                            <p:childTnLst>
                              <p:par>
                                <p:cTn id="244" presetID="16" presetClass="entr" presetSubtype="42" fill="hold" grpId="0" nodeType="afterEffect">
                                  <p:stCondLst>
                                    <p:cond delay="0"/>
                                  </p:stCondLst>
                                  <p:childTnLst>
                                    <p:set>
                                      <p:cBhvr>
                                        <p:cTn id="245" dur="1" fill="hold">
                                          <p:stCondLst>
                                            <p:cond delay="0"/>
                                          </p:stCondLst>
                                        </p:cTn>
                                        <p:tgtEl>
                                          <p:spTgt spid="59461"/>
                                        </p:tgtEl>
                                        <p:attrNameLst>
                                          <p:attrName>style.visibility</p:attrName>
                                        </p:attrNameLst>
                                      </p:cBhvr>
                                      <p:to>
                                        <p:strVal val="visible"/>
                                      </p:to>
                                    </p:set>
                                    <p:animEffect transition="in" filter="barn(outHorizontal)">
                                      <p:cBhvr>
                                        <p:cTn id="246" dur="500"/>
                                        <p:tgtEl>
                                          <p:spTgt spid="59461"/>
                                        </p:tgtEl>
                                      </p:cBhvr>
                                    </p:animEffect>
                                  </p:childTnLst>
                                </p:cTn>
                              </p:par>
                            </p:childTnLst>
                          </p:cTn>
                        </p:par>
                        <p:par>
                          <p:cTn id="247" fill="hold" nodeType="afterGroup">
                            <p:stCondLst>
                              <p:cond delay="2500"/>
                            </p:stCondLst>
                            <p:childTnLst>
                              <p:par>
                                <p:cTn id="248" presetID="16" presetClass="entr" presetSubtype="42" fill="hold" grpId="0" nodeType="afterEffect">
                                  <p:stCondLst>
                                    <p:cond delay="0"/>
                                  </p:stCondLst>
                                  <p:childTnLst>
                                    <p:set>
                                      <p:cBhvr>
                                        <p:cTn id="249" dur="1" fill="hold">
                                          <p:stCondLst>
                                            <p:cond delay="0"/>
                                          </p:stCondLst>
                                        </p:cTn>
                                        <p:tgtEl>
                                          <p:spTgt spid="59462"/>
                                        </p:tgtEl>
                                        <p:attrNameLst>
                                          <p:attrName>style.visibility</p:attrName>
                                        </p:attrNameLst>
                                      </p:cBhvr>
                                      <p:to>
                                        <p:strVal val="visible"/>
                                      </p:to>
                                    </p:set>
                                    <p:animEffect transition="in" filter="barn(outHorizontal)">
                                      <p:cBhvr>
                                        <p:cTn id="250" dur="500"/>
                                        <p:tgtEl>
                                          <p:spTgt spid="59462"/>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6" presetClass="entr" presetSubtype="42" fill="hold" grpId="0" nodeType="clickEffect">
                                  <p:stCondLst>
                                    <p:cond delay="0"/>
                                  </p:stCondLst>
                                  <p:childTnLst>
                                    <p:set>
                                      <p:cBhvr>
                                        <p:cTn id="254" dur="1" fill="hold">
                                          <p:stCondLst>
                                            <p:cond delay="0"/>
                                          </p:stCondLst>
                                        </p:cTn>
                                        <p:tgtEl>
                                          <p:spTgt spid="59463"/>
                                        </p:tgtEl>
                                        <p:attrNameLst>
                                          <p:attrName>style.visibility</p:attrName>
                                        </p:attrNameLst>
                                      </p:cBhvr>
                                      <p:to>
                                        <p:strVal val="visible"/>
                                      </p:to>
                                    </p:set>
                                    <p:animEffect transition="in" filter="barn(outHorizontal)">
                                      <p:cBhvr>
                                        <p:cTn id="255" dur="500"/>
                                        <p:tgtEl>
                                          <p:spTgt spid="59463"/>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6" presetClass="entr" presetSubtype="42" fill="hold" grpId="0" nodeType="clickEffect">
                                  <p:stCondLst>
                                    <p:cond delay="0"/>
                                  </p:stCondLst>
                                  <p:childTnLst>
                                    <p:set>
                                      <p:cBhvr>
                                        <p:cTn id="259" dur="1" fill="hold">
                                          <p:stCondLst>
                                            <p:cond delay="0"/>
                                          </p:stCondLst>
                                        </p:cTn>
                                        <p:tgtEl>
                                          <p:spTgt spid="59418"/>
                                        </p:tgtEl>
                                        <p:attrNameLst>
                                          <p:attrName>style.visibility</p:attrName>
                                        </p:attrNameLst>
                                      </p:cBhvr>
                                      <p:to>
                                        <p:strVal val="visible"/>
                                      </p:to>
                                    </p:set>
                                    <p:animEffect transition="in" filter="barn(outHorizontal)">
                                      <p:cBhvr>
                                        <p:cTn id="260" dur="500"/>
                                        <p:tgtEl>
                                          <p:spTgt spid="59418"/>
                                        </p:tgtEl>
                                      </p:cBhvr>
                                    </p:animEffec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6" presetClass="entr" presetSubtype="37" fill="hold" nodeType="clickEffect">
                                  <p:stCondLst>
                                    <p:cond delay="0"/>
                                  </p:stCondLst>
                                  <p:childTnLst>
                                    <p:set>
                                      <p:cBhvr>
                                        <p:cTn id="264" dur="1" fill="hold">
                                          <p:stCondLst>
                                            <p:cond delay="0"/>
                                          </p:stCondLst>
                                        </p:cTn>
                                        <p:tgtEl>
                                          <p:spTgt spid="59464"/>
                                        </p:tgtEl>
                                        <p:attrNameLst>
                                          <p:attrName>style.visibility</p:attrName>
                                        </p:attrNameLst>
                                      </p:cBhvr>
                                      <p:to>
                                        <p:strVal val="visible"/>
                                      </p:to>
                                    </p:set>
                                    <p:animEffect transition="in" filter="barn(outVertical)">
                                      <p:cBhvr>
                                        <p:cTn id="265" dur="500"/>
                                        <p:tgtEl>
                                          <p:spTgt spid="59464"/>
                                        </p:tgtEl>
                                      </p:cBhvr>
                                    </p:animEffect>
                                  </p:childTnLst>
                                </p:cTn>
                              </p:par>
                            </p:childTnLst>
                          </p:cTn>
                        </p:par>
                        <p:par>
                          <p:cTn id="266" fill="hold" nodeType="afterGroup">
                            <p:stCondLst>
                              <p:cond delay="500"/>
                            </p:stCondLst>
                            <p:childTnLst>
                              <p:par>
                                <p:cTn id="267" presetID="16" presetClass="entr" presetSubtype="42" fill="hold" grpId="0" nodeType="afterEffect">
                                  <p:stCondLst>
                                    <p:cond delay="0"/>
                                  </p:stCondLst>
                                  <p:childTnLst>
                                    <p:set>
                                      <p:cBhvr>
                                        <p:cTn id="268" dur="1" fill="hold">
                                          <p:stCondLst>
                                            <p:cond delay="0"/>
                                          </p:stCondLst>
                                        </p:cTn>
                                        <p:tgtEl>
                                          <p:spTgt spid="59465"/>
                                        </p:tgtEl>
                                        <p:attrNameLst>
                                          <p:attrName>style.visibility</p:attrName>
                                        </p:attrNameLst>
                                      </p:cBhvr>
                                      <p:to>
                                        <p:strVal val="visible"/>
                                      </p:to>
                                    </p:set>
                                    <p:animEffect transition="in" filter="barn(outHorizontal)">
                                      <p:cBhvr>
                                        <p:cTn id="269" dur="500"/>
                                        <p:tgtEl>
                                          <p:spTgt spid="59465"/>
                                        </p:tgtEl>
                                      </p:cBhvr>
                                    </p:animEffect>
                                  </p:childTnLst>
                                </p:cTn>
                              </p:par>
                            </p:childTnLst>
                          </p:cTn>
                        </p:par>
                        <p:par>
                          <p:cTn id="270" fill="hold" nodeType="afterGroup">
                            <p:stCondLst>
                              <p:cond delay="1000"/>
                            </p:stCondLst>
                            <p:childTnLst>
                              <p:par>
                                <p:cTn id="271" presetID="16" presetClass="entr" presetSubtype="42" fill="hold" grpId="0" nodeType="afterEffect">
                                  <p:stCondLst>
                                    <p:cond delay="0"/>
                                  </p:stCondLst>
                                  <p:childTnLst>
                                    <p:set>
                                      <p:cBhvr>
                                        <p:cTn id="272" dur="1" fill="hold">
                                          <p:stCondLst>
                                            <p:cond delay="0"/>
                                          </p:stCondLst>
                                        </p:cTn>
                                        <p:tgtEl>
                                          <p:spTgt spid="59466"/>
                                        </p:tgtEl>
                                        <p:attrNameLst>
                                          <p:attrName>style.visibility</p:attrName>
                                        </p:attrNameLst>
                                      </p:cBhvr>
                                      <p:to>
                                        <p:strVal val="visible"/>
                                      </p:to>
                                    </p:set>
                                    <p:animEffect transition="in" filter="barn(outHorizontal)">
                                      <p:cBhvr>
                                        <p:cTn id="273" dur="500"/>
                                        <p:tgtEl>
                                          <p:spTgt spid="59466"/>
                                        </p:tgtEl>
                                      </p:cBhvr>
                                    </p:animEffect>
                                  </p:childTnLst>
                                </p:cTn>
                              </p:par>
                            </p:childTnLst>
                          </p:cTn>
                        </p:par>
                        <p:par>
                          <p:cTn id="274" fill="hold" nodeType="afterGroup">
                            <p:stCondLst>
                              <p:cond delay="1500"/>
                            </p:stCondLst>
                            <p:childTnLst>
                              <p:par>
                                <p:cTn id="275" presetID="16" presetClass="entr" presetSubtype="42" fill="hold" grpId="0" nodeType="afterEffect">
                                  <p:stCondLst>
                                    <p:cond delay="0"/>
                                  </p:stCondLst>
                                  <p:childTnLst>
                                    <p:set>
                                      <p:cBhvr>
                                        <p:cTn id="276" dur="1" fill="hold">
                                          <p:stCondLst>
                                            <p:cond delay="0"/>
                                          </p:stCondLst>
                                        </p:cTn>
                                        <p:tgtEl>
                                          <p:spTgt spid="59394"/>
                                        </p:tgtEl>
                                        <p:attrNameLst>
                                          <p:attrName>style.visibility</p:attrName>
                                        </p:attrNameLst>
                                      </p:cBhvr>
                                      <p:to>
                                        <p:strVal val="visible"/>
                                      </p:to>
                                    </p:set>
                                    <p:animEffect transition="in" filter="barn(outHorizontal)">
                                      <p:cBhvr>
                                        <p:cTn id="277" dur="500"/>
                                        <p:tgtEl>
                                          <p:spTgt spid="59394"/>
                                        </p:tgtEl>
                                      </p:cBhvr>
                                    </p:animEffect>
                                  </p:childTnLst>
                                </p:cTn>
                              </p:par>
                            </p:childTnLst>
                          </p:cTn>
                        </p:par>
                        <p:par>
                          <p:cTn id="278" fill="hold" nodeType="afterGroup">
                            <p:stCondLst>
                              <p:cond delay="2000"/>
                            </p:stCondLst>
                            <p:childTnLst>
                              <p:par>
                                <p:cTn id="279" presetID="16" presetClass="entr" presetSubtype="42" fill="hold" grpId="0" nodeType="afterEffect">
                                  <p:stCondLst>
                                    <p:cond delay="0"/>
                                  </p:stCondLst>
                                  <p:childTnLst>
                                    <p:set>
                                      <p:cBhvr>
                                        <p:cTn id="280" dur="1" fill="hold">
                                          <p:stCondLst>
                                            <p:cond delay="0"/>
                                          </p:stCondLst>
                                        </p:cTn>
                                        <p:tgtEl>
                                          <p:spTgt spid="59467"/>
                                        </p:tgtEl>
                                        <p:attrNameLst>
                                          <p:attrName>style.visibility</p:attrName>
                                        </p:attrNameLst>
                                      </p:cBhvr>
                                      <p:to>
                                        <p:strVal val="visible"/>
                                      </p:to>
                                    </p:set>
                                    <p:animEffect transition="in" filter="barn(outHorizontal)">
                                      <p:cBhvr>
                                        <p:cTn id="281" dur="500"/>
                                        <p:tgtEl>
                                          <p:spTgt spid="59467"/>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6" presetClass="entr" presetSubtype="42" fill="hold" grpId="0" nodeType="clickEffect">
                                  <p:stCondLst>
                                    <p:cond delay="0"/>
                                  </p:stCondLst>
                                  <p:childTnLst>
                                    <p:set>
                                      <p:cBhvr>
                                        <p:cTn id="285" dur="1" fill="hold">
                                          <p:stCondLst>
                                            <p:cond delay="0"/>
                                          </p:stCondLst>
                                        </p:cTn>
                                        <p:tgtEl>
                                          <p:spTgt spid="59468"/>
                                        </p:tgtEl>
                                        <p:attrNameLst>
                                          <p:attrName>style.visibility</p:attrName>
                                        </p:attrNameLst>
                                      </p:cBhvr>
                                      <p:to>
                                        <p:strVal val="visible"/>
                                      </p:to>
                                    </p:set>
                                    <p:animEffect transition="in" filter="barn(outHorizontal)">
                                      <p:cBhvr>
                                        <p:cTn id="286" dur="500"/>
                                        <p:tgtEl>
                                          <p:spTgt spid="5946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6" presetClass="entr" presetSubtype="42" fill="hold" grpId="0" nodeType="clickEffect">
                                  <p:stCondLst>
                                    <p:cond delay="0"/>
                                  </p:stCondLst>
                                  <p:childTnLst>
                                    <p:set>
                                      <p:cBhvr>
                                        <p:cTn id="290" dur="1" fill="hold">
                                          <p:stCondLst>
                                            <p:cond delay="0"/>
                                          </p:stCondLst>
                                        </p:cTn>
                                        <p:tgtEl>
                                          <p:spTgt spid="59419"/>
                                        </p:tgtEl>
                                        <p:attrNameLst>
                                          <p:attrName>style.visibility</p:attrName>
                                        </p:attrNameLst>
                                      </p:cBhvr>
                                      <p:to>
                                        <p:strVal val="visible"/>
                                      </p:to>
                                    </p:set>
                                    <p:animEffect transition="in" filter="barn(outHorizontal)">
                                      <p:cBhvr>
                                        <p:cTn id="291" dur="500"/>
                                        <p:tgtEl>
                                          <p:spTgt spid="59419"/>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6" presetClass="entr" presetSubtype="37" fill="hold" nodeType="clickEffect">
                                  <p:stCondLst>
                                    <p:cond delay="0"/>
                                  </p:stCondLst>
                                  <p:childTnLst>
                                    <p:set>
                                      <p:cBhvr>
                                        <p:cTn id="295" dur="1" fill="hold">
                                          <p:stCondLst>
                                            <p:cond delay="0"/>
                                          </p:stCondLst>
                                        </p:cTn>
                                        <p:tgtEl>
                                          <p:spTgt spid="59469"/>
                                        </p:tgtEl>
                                        <p:attrNameLst>
                                          <p:attrName>style.visibility</p:attrName>
                                        </p:attrNameLst>
                                      </p:cBhvr>
                                      <p:to>
                                        <p:strVal val="visible"/>
                                      </p:to>
                                    </p:set>
                                    <p:animEffect transition="in" filter="barn(outVertical)">
                                      <p:cBhvr>
                                        <p:cTn id="296" dur="500"/>
                                        <p:tgtEl>
                                          <p:spTgt spid="59469"/>
                                        </p:tgtEl>
                                      </p:cBhvr>
                                    </p:animEffect>
                                  </p:childTnLst>
                                </p:cTn>
                              </p:par>
                            </p:childTnLst>
                          </p:cTn>
                        </p:par>
                        <p:par>
                          <p:cTn id="297" fill="hold" nodeType="afterGroup">
                            <p:stCondLst>
                              <p:cond delay="500"/>
                            </p:stCondLst>
                            <p:childTnLst>
                              <p:par>
                                <p:cTn id="298" presetID="16" presetClass="entr" presetSubtype="42" fill="hold" grpId="0" nodeType="afterEffect">
                                  <p:stCondLst>
                                    <p:cond delay="0"/>
                                  </p:stCondLst>
                                  <p:childTnLst>
                                    <p:set>
                                      <p:cBhvr>
                                        <p:cTn id="299" dur="1" fill="hold">
                                          <p:stCondLst>
                                            <p:cond delay="0"/>
                                          </p:stCondLst>
                                        </p:cTn>
                                        <p:tgtEl>
                                          <p:spTgt spid="59470"/>
                                        </p:tgtEl>
                                        <p:attrNameLst>
                                          <p:attrName>style.visibility</p:attrName>
                                        </p:attrNameLst>
                                      </p:cBhvr>
                                      <p:to>
                                        <p:strVal val="visible"/>
                                      </p:to>
                                    </p:set>
                                    <p:animEffect transition="in" filter="barn(outHorizontal)">
                                      <p:cBhvr>
                                        <p:cTn id="300" dur="500"/>
                                        <p:tgtEl>
                                          <p:spTgt spid="59470"/>
                                        </p:tgtEl>
                                      </p:cBhvr>
                                    </p:animEffect>
                                  </p:childTnLst>
                                </p:cTn>
                              </p:par>
                            </p:childTnLst>
                          </p:cTn>
                        </p:par>
                        <p:par>
                          <p:cTn id="301" fill="hold" nodeType="afterGroup">
                            <p:stCondLst>
                              <p:cond delay="1000"/>
                            </p:stCondLst>
                            <p:childTnLst>
                              <p:par>
                                <p:cTn id="302" presetID="16" presetClass="entr" presetSubtype="42" fill="hold" grpId="0" nodeType="afterEffect">
                                  <p:stCondLst>
                                    <p:cond delay="0"/>
                                  </p:stCondLst>
                                  <p:childTnLst>
                                    <p:set>
                                      <p:cBhvr>
                                        <p:cTn id="303" dur="1" fill="hold">
                                          <p:stCondLst>
                                            <p:cond delay="0"/>
                                          </p:stCondLst>
                                        </p:cTn>
                                        <p:tgtEl>
                                          <p:spTgt spid="59471"/>
                                        </p:tgtEl>
                                        <p:attrNameLst>
                                          <p:attrName>style.visibility</p:attrName>
                                        </p:attrNameLst>
                                      </p:cBhvr>
                                      <p:to>
                                        <p:strVal val="visible"/>
                                      </p:to>
                                    </p:set>
                                    <p:animEffect transition="in" filter="barn(outHorizontal)">
                                      <p:cBhvr>
                                        <p:cTn id="304" dur="500"/>
                                        <p:tgtEl>
                                          <p:spTgt spid="59471"/>
                                        </p:tgtEl>
                                      </p:cBhvr>
                                    </p:animEffect>
                                  </p:childTnLst>
                                </p:cTn>
                              </p:par>
                            </p:childTnLst>
                          </p:cTn>
                        </p:par>
                        <p:par>
                          <p:cTn id="305" fill="hold" nodeType="afterGroup">
                            <p:stCondLst>
                              <p:cond delay="1500"/>
                            </p:stCondLst>
                            <p:childTnLst>
                              <p:par>
                                <p:cTn id="306" presetID="16" presetClass="entr" presetSubtype="42" fill="hold" grpId="0" nodeType="afterEffect">
                                  <p:stCondLst>
                                    <p:cond delay="0"/>
                                  </p:stCondLst>
                                  <p:childTnLst>
                                    <p:set>
                                      <p:cBhvr>
                                        <p:cTn id="307" dur="1" fill="hold">
                                          <p:stCondLst>
                                            <p:cond delay="0"/>
                                          </p:stCondLst>
                                        </p:cTn>
                                        <p:tgtEl>
                                          <p:spTgt spid="59472"/>
                                        </p:tgtEl>
                                        <p:attrNameLst>
                                          <p:attrName>style.visibility</p:attrName>
                                        </p:attrNameLst>
                                      </p:cBhvr>
                                      <p:to>
                                        <p:strVal val="visible"/>
                                      </p:to>
                                    </p:set>
                                    <p:animEffect transition="in" filter="barn(outHorizontal)">
                                      <p:cBhvr>
                                        <p:cTn id="308" dur="500"/>
                                        <p:tgtEl>
                                          <p:spTgt spid="59472"/>
                                        </p:tgtEl>
                                      </p:cBhvr>
                                    </p:animEffect>
                                  </p:childTnLst>
                                </p:cTn>
                              </p:par>
                            </p:childTnLst>
                          </p:cTn>
                        </p:par>
                        <p:par>
                          <p:cTn id="309" fill="hold" nodeType="afterGroup">
                            <p:stCondLst>
                              <p:cond delay="2000"/>
                            </p:stCondLst>
                            <p:childTnLst>
                              <p:par>
                                <p:cTn id="310" presetID="16" presetClass="entr" presetSubtype="42" fill="hold" grpId="0" nodeType="afterEffect">
                                  <p:stCondLst>
                                    <p:cond delay="0"/>
                                  </p:stCondLst>
                                  <p:childTnLst>
                                    <p:set>
                                      <p:cBhvr>
                                        <p:cTn id="311" dur="1" fill="hold">
                                          <p:stCondLst>
                                            <p:cond delay="0"/>
                                          </p:stCondLst>
                                        </p:cTn>
                                        <p:tgtEl>
                                          <p:spTgt spid="59473"/>
                                        </p:tgtEl>
                                        <p:attrNameLst>
                                          <p:attrName>style.visibility</p:attrName>
                                        </p:attrNameLst>
                                      </p:cBhvr>
                                      <p:to>
                                        <p:strVal val="visible"/>
                                      </p:to>
                                    </p:set>
                                    <p:animEffect transition="in" filter="barn(outHorizontal)">
                                      <p:cBhvr>
                                        <p:cTn id="312" dur="500"/>
                                        <p:tgtEl>
                                          <p:spTgt spid="59473"/>
                                        </p:tgtEl>
                                      </p:cBhvr>
                                    </p:animEffec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6" presetClass="entr" presetSubtype="42" fill="hold" grpId="0" nodeType="clickEffect">
                                  <p:stCondLst>
                                    <p:cond delay="0"/>
                                  </p:stCondLst>
                                  <p:childTnLst>
                                    <p:set>
                                      <p:cBhvr>
                                        <p:cTn id="316" dur="1" fill="hold">
                                          <p:stCondLst>
                                            <p:cond delay="0"/>
                                          </p:stCondLst>
                                        </p:cTn>
                                        <p:tgtEl>
                                          <p:spTgt spid="59474"/>
                                        </p:tgtEl>
                                        <p:attrNameLst>
                                          <p:attrName>style.visibility</p:attrName>
                                        </p:attrNameLst>
                                      </p:cBhvr>
                                      <p:to>
                                        <p:strVal val="visible"/>
                                      </p:to>
                                    </p:set>
                                    <p:animEffect transition="in" filter="barn(outHorizontal)">
                                      <p:cBhvr>
                                        <p:cTn id="317" dur="500"/>
                                        <p:tgtEl>
                                          <p:spTgt spid="59474"/>
                                        </p:tgtEl>
                                      </p:cBhvr>
                                    </p:animEffec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6" presetClass="entr" presetSubtype="42" fill="hold" grpId="0" nodeType="clickEffect">
                                  <p:stCondLst>
                                    <p:cond delay="0"/>
                                  </p:stCondLst>
                                  <p:childTnLst>
                                    <p:set>
                                      <p:cBhvr>
                                        <p:cTn id="321" dur="1" fill="hold">
                                          <p:stCondLst>
                                            <p:cond delay="0"/>
                                          </p:stCondLst>
                                        </p:cTn>
                                        <p:tgtEl>
                                          <p:spTgt spid="59420"/>
                                        </p:tgtEl>
                                        <p:attrNameLst>
                                          <p:attrName>style.visibility</p:attrName>
                                        </p:attrNameLst>
                                      </p:cBhvr>
                                      <p:to>
                                        <p:strVal val="visible"/>
                                      </p:to>
                                    </p:set>
                                    <p:animEffect transition="in" filter="barn(outHorizontal)">
                                      <p:cBhvr>
                                        <p:cTn id="322" dur="500"/>
                                        <p:tgtEl>
                                          <p:spTgt spid="59420"/>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16" presetClass="entr" presetSubtype="37" fill="hold" nodeType="clickEffect">
                                  <p:stCondLst>
                                    <p:cond delay="0"/>
                                  </p:stCondLst>
                                  <p:childTnLst>
                                    <p:set>
                                      <p:cBhvr>
                                        <p:cTn id="326" dur="1" fill="hold">
                                          <p:stCondLst>
                                            <p:cond delay="0"/>
                                          </p:stCondLst>
                                        </p:cTn>
                                        <p:tgtEl>
                                          <p:spTgt spid="59476"/>
                                        </p:tgtEl>
                                        <p:attrNameLst>
                                          <p:attrName>style.visibility</p:attrName>
                                        </p:attrNameLst>
                                      </p:cBhvr>
                                      <p:to>
                                        <p:strVal val="visible"/>
                                      </p:to>
                                    </p:set>
                                    <p:animEffect transition="in" filter="barn(outVertical)">
                                      <p:cBhvr>
                                        <p:cTn id="327" dur="500"/>
                                        <p:tgtEl>
                                          <p:spTgt spid="5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08" grpId="0" autoUpdateAnimBg="0"/>
      <p:bldP spid="59412" grpId="0" autoUpdateAnimBg="0"/>
      <p:bldP spid="59413" grpId="0" autoUpdateAnimBg="0"/>
      <p:bldP spid="59414" grpId="0" autoUpdateAnimBg="0"/>
      <p:bldP spid="59415" grpId="0" autoUpdateAnimBg="0"/>
      <p:bldP spid="59416" grpId="0" autoUpdateAnimBg="0"/>
      <p:bldP spid="59417" grpId="0" autoUpdateAnimBg="0"/>
      <p:bldP spid="59418" grpId="0" autoUpdateAnimBg="0"/>
      <p:bldP spid="59419" grpId="0" autoUpdateAnimBg="0"/>
      <p:bldP spid="59420" grpId="0" autoUpdateAnimBg="0"/>
      <p:bldP spid="59421" grpId="0" autoUpdateAnimBg="0"/>
      <p:bldP spid="59423" grpId="0" autoUpdateAnimBg="0"/>
      <p:bldP spid="59424" grpId="0" autoUpdateAnimBg="0"/>
      <p:bldP spid="59426" grpId="0" autoUpdateAnimBg="0"/>
      <p:bldP spid="59427" grpId="0" autoUpdateAnimBg="0"/>
      <p:bldP spid="59429" grpId="0" autoUpdateAnimBg="0"/>
      <p:bldP spid="59430" grpId="0" autoUpdateAnimBg="0"/>
      <p:bldP spid="59432" grpId="0" autoUpdateAnimBg="0"/>
      <p:bldP spid="59433" grpId="0" autoUpdateAnimBg="0"/>
      <p:bldP spid="59435" grpId="0" autoUpdateAnimBg="0"/>
      <p:bldP spid="59436" grpId="0" autoUpdateAnimBg="0"/>
      <p:bldP spid="59438" grpId="0" autoUpdateAnimBg="0"/>
      <p:bldP spid="59439" grpId="0" autoUpdateAnimBg="0"/>
      <p:bldP spid="59440" grpId="0" autoUpdateAnimBg="0"/>
      <p:bldP spid="59441" grpId="0" autoUpdateAnimBg="0"/>
      <p:bldP spid="59442" grpId="0" autoUpdateAnimBg="0"/>
      <p:bldP spid="59444" grpId="0" autoUpdateAnimBg="0"/>
      <p:bldP spid="59445" grpId="0" autoUpdateAnimBg="0"/>
      <p:bldP spid="59446" grpId="0" autoUpdateAnimBg="0"/>
      <p:bldP spid="59447" grpId="0" autoUpdateAnimBg="0"/>
      <p:bldP spid="59448" grpId="0" autoUpdateAnimBg="0"/>
      <p:bldP spid="59450" grpId="0" autoUpdateAnimBg="0"/>
      <p:bldP spid="59451" grpId="0" autoUpdateAnimBg="0"/>
      <p:bldP spid="59452" grpId="0" autoUpdateAnimBg="0"/>
      <p:bldP spid="59453" grpId="0" autoUpdateAnimBg="0"/>
      <p:bldP spid="59455" grpId="0" autoUpdateAnimBg="0"/>
      <p:bldP spid="59456" grpId="0" autoUpdateAnimBg="0"/>
      <p:bldP spid="59458" grpId="0" autoUpdateAnimBg="0"/>
      <p:bldP spid="59459" grpId="0" autoUpdateAnimBg="0"/>
      <p:bldP spid="59460" grpId="0" autoUpdateAnimBg="0"/>
      <p:bldP spid="59461" grpId="0" autoUpdateAnimBg="0"/>
      <p:bldP spid="59462" grpId="0" autoUpdateAnimBg="0"/>
      <p:bldP spid="59463" grpId="0" autoUpdateAnimBg="0"/>
      <p:bldP spid="59465" grpId="0" autoUpdateAnimBg="0"/>
      <p:bldP spid="59466" grpId="0" autoUpdateAnimBg="0"/>
      <p:bldP spid="59467" grpId="0" autoUpdateAnimBg="0"/>
      <p:bldP spid="59468" grpId="0" autoUpdateAnimBg="0"/>
      <p:bldP spid="59470" grpId="0" autoUpdateAnimBg="0"/>
      <p:bldP spid="59471" grpId="0" autoUpdateAnimBg="0"/>
      <p:bldP spid="59472" grpId="0" autoUpdateAnimBg="0"/>
      <p:bldP spid="59473" grpId="0" autoUpdateAnimBg="0"/>
      <p:bldP spid="59474" grpId="0" autoUpdateAnimBg="0"/>
      <p:bldP spid="5947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伙伴系统的缺点</a:t>
            </a:r>
            <a:endParaRPr lang="zh-CN" altLang="en-US"/>
          </a:p>
        </p:txBody>
      </p:sp>
      <p:sp>
        <p:nvSpPr>
          <p:cNvPr id="61443" name="Rectangle 3"/>
          <p:cNvSpPr>
            <a:spLocks noGrp="1" noChangeArrowheads="1"/>
          </p:cNvSpPr>
          <p:nvPr>
            <p:ph type="body" idx="1"/>
          </p:nvPr>
        </p:nvSpPr>
        <p:spPr>
          <a:xfrm>
            <a:off x="381000" y="1371600"/>
            <a:ext cx="8523288" cy="1724025"/>
          </a:xfrm>
        </p:spPr>
        <p:txBody>
          <a:bodyPr/>
          <a:lstStyle/>
          <a:p>
            <a:r>
              <a:rPr lang="zh-CN" altLang="zh-CN"/>
              <a:t>分配和回收时需要对伙伴进行分拆及合并，增加了系统开销</a:t>
            </a:r>
            <a:r>
              <a:rPr lang="zh-CN" altLang="zh-CN">
                <a:solidFill>
                  <a:srgbClr val="0000CC"/>
                </a:solidFill>
              </a:rPr>
              <a:t>。</a:t>
            </a:r>
            <a:r>
              <a:rPr lang="zh-CN" altLang="zh-CN" sz="2800">
                <a:solidFill>
                  <a:srgbClr val="0000CC"/>
                </a:solidFill>
              </a:rPr>
              <a:t>（好于拼接）</a:t>
            </a:r>
          </a:p>
          <a:p>
            <a:r>
              <a:rPr lang="zh-CN" altLang="zh-CN"/>
              <a:t>存储空间有浪费。</a:t>
            </a:r>
            <a:endParaRPr lang="zh-CN" altLang="en-US"/>
          </a:p>
        </p:txBody>
      </p:sp>
      <p:sp>
        <p:nvSpPr>
          <p:cNvPr id="61444" name="Rectangle 4"/>
          <p:cNvSpPr>
            <a:spLocks noChangeArrowheads="1"/>
          </p:cNvSpPr>
          <p:nvPr/>
        </p:nvSpPr>
        <p:spPr bwMode="auto">
          <a:xfrm>
            <a:off x="609600" y="3124200"/>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b="0">
                <a:solidFill>
                  <a:srgbClr val="0000CC"/>
                </a:solidFill>
                <a:ea typeface="楷体_GB2312" pitchFamily="1" charset="-122"/>
              </a:rPr>
              <a:t>（如一个进程</a:t>
            </a:r>
            <a:r>
              <a:rPr lang="en-US" altLang="zh-CN" b="0">
                <a:solidFill>
                  <a:srgbClr val="0000CC"/>
                </a:solidFill>
                <a:ea typeface="楷体_GB2312" pitchFamily="1" charset="-122"/>
              </a:rPr>
              <a:t>N</a:t>
            </a:r>
            <a:r>
              <a:rPr lang="zh-CN" altLang="zh-CN" b="0">
                <a:solidFill>
                  <a:srgbClr val="0000CC"/>
                </a:solidFill>
                <a:ea typeface="楷体_GB2312" pitchFamily="1" charset="-122"/>
              </a:rPr>
              <a:t>申请65</a:t>
            </a:r>
            <a:r>
              <a:rPr lang="en-US" altLang="zh-CN" b="0">
                <a:solidFill>
                  <a:srgbClr val="0000CC"/>
                </a:solidFill>
                <a:ea typeface="楷体_GB2312" pitchFamily="1" charset="-122"/>
              </a:rPr>
              <a:t>KB</a:t>
            </a:r>
            <a:r>
              <a:rPr lang="zh-CN" altLang="zh-CN" b="0">
                <a:solidFill>
                  <a:srgbClr val="0000CC"/>
                </a:solidFill>
                <a:ea typeface="楷体_GB2312" pitchFamily="1" charset="-122"/>
              </a:rPr>
              <a:t>空间，分配给它的是128</a:t>
            </a:r>
            <a:r>
              <a:rPr lang="en-US" altLang="zh-CN" b="0">
                <a:solidFill>
                  <a:srgbClr val="0000CC"/>
                </a:solidFill>
                <a:ea typeface="楷体_GB2312" pitchFamily="1" charset="-122"/>
              </a:rPr>
              <a:t>KB</a:t>
            </a:r>
            <a:r>
              <a:rPr lang="zh-CN" altLang="zh-CN" b="0">
                <a:solidFill>
                  <a:srgbClr val="0000CC"/>
                </a:solidFill>
                <a:ea typeface="楷体_GB2312" pitchFamily="1" charset="-122"/>
              </a:rPr>
              <a:t>的空间，浪费了63</a:t>
            </a:r>
            <a:r>
              <a:rPr lang="en-US" altLang="zh-CN" b="0">
                <a:solidFill>
                  <a:srgbClr val="0000CC"/>
                </a:solidFill>
                <a:ea typeface="楷体_GB2312" pitchFamily="1" charset="-122"/>
              </a:rPr>
              <a:t>KB</a:t>
            </a:r>
            <a:r>
              <a:rPr lang="zh-CN" altLang="en-US" b="0">
                <a:solidFill>
                  <a:srgbClr val="0000CC"/>
                </a:solidFill>
                <a:ea typeface="楷体_GB2312" pitchFamily="1" charset="-122"/>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4.3.6 </a:t>
            </a:r>
            <a:r>
              <a:rPr lang="zh-CN" altLang="zh-CN"/>
              <a:t>可重定位分区分配</a:t>
            </a:r>
          </a:p>
        </p:txBody>
      </p:sp>
      <p:sp>
        <p:nvSpPr>
          <p:cNvPr id="63491" name="Rectangle 3"/>
          <p:cNvSpPr>
            <a:spLocks noGrp="1" noChangeArrowheads="1"/>
          </p:cNvSpPr>
          <p:nvPr>
            <p:ph type="body" idx="1"/>
          </p:nvPr>
        </p:nvSpPr>
        <p:spPr>
          <a:xfrm>
            <a:off x="381000" y="1524000"/>
            <a:ext cx="8574088" cy="4611688"/>
          </a:xfrm>
        </p:spPr>
        <p:txBody>
          <a:bodyPr/>
          <a:lstStyle/>
          <a:p>
            <a:pPr algn="just"/>
            <a:r>
              <a:rPr lang="zh-CN" altLang="en-US"/>
              <a:t>连续分配方式中，必须把作业装入到一片连续的内存空间中。这种分配方法能满足多道程序设计的需要，但存在</a:t>
            </a:r>
            <a:r>
              <a:rPr lang="zh-CN" altLang="en-US" u="sng"/>
              <a:t>碎片</a:t>
            </a:r>
            <a:r>
              <a:rPr lang="zh-CN" altLang="en-US"/>
              <a:t>问题。 </a:t>
            </a:r>
          </a:p>
          <a:p>
            <a:pPr algn="just"/>
            <a:r>
              <a:rPr lang="zh-CN" altLang="en-US"/>
              <a:t>碎片也可称为零头，是指内存中无法被利用的存储空间。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checkerboard(across)">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checkerboard(across)">
                                      <p:cBhvr>
                                        <p:cTn id="12" dur="500"/>
                                        <p:tgtEl>
                                          <p:spTgt spid="6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内部碎片和外部碎片</a:t>
            </a:r>
            <a:endParaRPr lang="zh-CN" altLang="en-US" b="1"/>
          </a:p>
        </p:txBody>
      </p:sp>
      <p:sp>
        <p:nvSpPr>
          <p:cNvPr id="64515" name="Rectangle 3"/>
          <p:cNvSpPr>
            <a:spLocks noGrp="1" noChangeArrowheads="1"/>
          </p:cNvSpPr>
          <p:nvPr>
            <p:ph type="body" idx="1"/>
          </p:nvPr>
        </p:nvSpPr>
        <p:spPr>
          <a:xfrm>
            <a:off x="381000" y="1524000"/>
            <a:ext cx="8574088" cy="4611688"/>
          </a:xfrm>
        </p:spPr>
        <p:txBody>
          <a:bodyPr/>
          <a:lstStyle/>
          <a:p>
            <a:pPr algn="just"/>
            <a:r>
              <a:rPr lang="zh-CN" altLang="en-US">
                <a:solidFill>
                  <a:srgbClr val="9900CC"/>
                </a:solidFill>
              </a:rPr>
              <a:t>内部碎片是指分配给作业的存储空间中未被利用的部分</a:t>
            </a:r>
          </a:p>
          <a:p>
            <a:pPr algn="just"/>
            <a:r>
              <a:rPr lang="zh-CN" altLang="en-US">
                <a:solidFill>
                  <a:srgbClr val="9900CC"/>
                </a:solidFill>
              </a:rPr>
              <a:t>外部碎片是指系统中无法利用的小存储块。</a:t>
            </a:r>
          </a:p>
          <a:p>
            <a:pPr algn="just"/>
            <a:endParaRPr lang="zh-CN" altLang="en-US">
              <a:solidFill>
                <a:srgbClr val="9900CC"/>
              </a:solidFill>
            </a:endParaRPr>
          </a:p>
          <a:p>
            <a:pPr algn="just"/>
            <a:r>
              <a:rPr lang="zh-CN" altLang="en-US">
                <a:solidFill>
                  <a:schemeClr val="hlink"/>
                </a:solidFill>
              </a:rPr>
              <a:t>前述分区管理方法中存在什么碎片？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checkerboard(across)">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checkerboard(across)">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checkerboard(across)">
                                      <p:cBhvr>
                                        <p:cTn id="17"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解决碎片问题的办法</a:t>
            </a:r>
          </a:p>
        </p:txBody>
      </p:sp>
      <p:sp>
        <p:nvSpPr>
          <p:cNvPr id="65539" name="Rectangle 3"/>
          <p:cNvSpPr>
            <a:spLocks noGrp="1" noChangeArrowheads="1"/>
          </p:cNvSpPr>
          <p:nvPr>
            <p:ph type="body" idx="1"/>
          </p:nvPr>
        </p:nvSpPr>
        <p:spPr/>
        <p:txBody>
          <a:bodyPr/>
          <a:lstStyle/>
          <a:p>
            <a:r>
              <a:rPr lang="zh-CN" altLang="en-US"/>
              <a:t>拼接：解决碎片问题的办法之一，即通过移动内存中的进程，把多个分散的小分区拼接成一个大分区，也可称为紧缩或紧凑。</a:t>
            </a:r>
          </a:p>
          <a:p>
            <a:endParaRPr lang="zh-CN" altLang="en-US"/>
          </a:p>
          <a:p>
            <a:r>
              <a:rPr lang="zh-CN" altLang="en-US"/>
              <a:t>拼接的缺点是要耗费大量处理机时间。</a:t>
            </a: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checkerboard(across)">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checkerboard(across)">
                                      <p:cBhvr>
                                        <p:cTn id="12"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拼接示意图</a:t>
            </a:r>
          </a:p>
        </p:txBody>
      </p:sp>
      <p:sp>
        <p:nvSpPr>
          <p:cNvPr id="66563" name="Rectangle 3"/>
          <p:cNvSpPr>
            <a:spLocks noGrp="1" noChangeArrowheads="1"/>
          </p:cNvSpPr>
          <p:nvPr>
            <p:ph type="body" idx="1"/>
          </p:nvPr>
        </p:nvSpPr>
        <p:spPr>
          <a:xfrm>
            <a:off x="762000" y="6096000"/>
            <a:ext cx="7772400" cy="533400"/>
          </a:xfrm>
        </p:spPr>
        <p:txBody>
          <a:bodyPr/>
          <a:lstStyle/>
          <a:p>
            <a:pPr>
              <a:lnSpc>
                <a:spcPct val="90000"/>
              </a:lnSpc>
            </a:pPr>
            <a:r>
              <a:rPr lang="zh-CN" altLang="en-US"/>
              <a:t>拼接前                                    拼接后</a:t>
            </a:r>
          </a:p>
        </p:txBody>
      </p:sp>
      <p:sp>
        <p:nvSpPr>
          <p:cNvPr id="66564" name="AutoShape 4"/>
          <p:cNvSpPr>
            <a:spLocks noChangeArrowheads="1"/>
          </p:cNvSpPr>
          <p:nvPr/>
        </p:nvSpPr>
        <p:spPr bwMode="auto">
          <a:xfrm>
            <a:off x="4278313" y="3400425"/>
            <a:ext cx="1055687" cy="685800"/>
          </a:xfrm>
          <a:prstGeom prst="rightArrow">
            <a:avLst>
              <a:gd name="adj1" fmla="val 50000"/>
              <a:gd name="adj2" fmla="val 384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565" name="Group 5"/>
          <p:cNvGrpSpPr>
            <a:grpSpLocks/>
          </p:cNvGrpSpPr>
          <p:nvPr/>
        </p:nvGrpSpPr>
        <p:grpSpPr bwMode="auto">
          <a:xfrm>
            <a:off x="392113" y="1571625"/>
            <a:ext cx="3722687" cy="4572000"/>
            <a:chOff x="0" y="0"/>
            <a:chExt cx="2345" cy="2880"/>
          </a:xfrm>
        </p:grpSpPr>
        <p:sp>
          <p:nvSpPr>
            <p:cNvPr id="66566" name="Rectangle 6" descr="深色上对角线"/>
            <p:cNvSpPr>
              <a:spLocks noChangeArrowheads="1"/>
            </p:cNvSpPr>
            <p:nvPr/>
          </p:nvSpPr>
          <p:spPr bwMode="auto">
            <a:xfrm>
              <a:off x="783" y="738"/>
              <a:ext cx="1562" cy="35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7" name="Rectangle 7" descr="深色上对角线"/>
            <p:cNvSpPr>
              <a:spLocks noChangeArrowheads="1"/>
            </p:cNvSpPr>
            <p:nvPr/>
          </p:nvSpPr>
          <p:spPr bwMode="auto">
            <a:xfrm>
              <a:off x="783" y="1506"/>
              <a:ext cx="1562" cy="35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8" name="Rectangle 8" descr="深色上对角线"/>
            <p:cNvSpPr>
              <a:spLocks noChangeArrowheads="1"/>
            </p:cNvSpPr>
            <p:nvPr/>
          </p:nvSpPr>
          <p:spPr bwMode="auto">
            <a:xfrm>
              <a:off x="783" y="2322"/>
              <a:ext cx="1562" cy="44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6569" name="Group 9"/>
            <p:cNvGrpSpPr>
              <a:grpSpLocks/>
            </p:cNvGrpSpPr>
            <p:nvPr/>
          </p:nvGrpSpPr>
          <p:grpSpPr bwMode="auto">
            <a:xfrm>
              <a:off x="0" y="0"/>
              <a:ext cx="2345" cy="2880"/>
              <a:chOff x="0" y="0"/>
              <a:chExt cx="2345" cy="2880"/>
            </a:xfrm>
          </p:grpSpPr>
          <p:sp>
            <p:nvSpPr>
              <p:cNvPr id="66570" name="Rectangle 10"/>
              <p:cNvSpPr>
                <a:spLocks noChangeArrowheads="1"/>
              </p:cNvSpPr>
              <p:nvPr/>
            </p:nvSpPr>
            <p:spPr bwMode="auto">
              <a:xfrm>
                <a:off x="778" y="48"/>
                <a:ext cx="1567" cy="273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72000" bIns="0"/>
              <a:lstStyle/>
              <a:p>
                <a:pPr algn="just" eaLnBrk="0" hangingPunct="0"/>
                <a:r>
                  <a:rPr lang="zh-CN" altLang="zh-CN" sz="2400" b="0">
                    <a:latin typeface="Times New Roman" panose="02020603050405020304" pitchFamily="18" charset="0"/>
                  </a:rPr>
                  <a:t>      操作系统</a:t>
                </a:r>
              </a:p>
              <a:p>
                <a:pPr algn="just" eaLnBrk="0" hangingPunct="0"/>
                <a:endParaRPr lang="zh-CN" altLang="zh-CN" sz="900" b="0">
                  <a:latin typeface="Times New Roman" panose="02020603050405020304" pitchFamily="18" charset="0"/>
                </a:endParaRPr>
              </a:p>
              <a:p>
                <a:pPr algn="just" eaLnBrk="0" hangingPunct="0"/>
                <a:r>
                  <a:rPr lang="zh-CN" altLang="zh-CN" sz="2400" b="0">
                    <a:latin typeface="Times New Roman" panose="02020603050405020304" pitchFamily="18" charset="0"/>
                  </a:rPr>
                  <a:t>        进程5</a:t>
                </a:r>
              </a:p>
              <a:p>
                <a:pPr algn="just" eaLnBrk="0" hangingPunct="0"/>
                <a:endParaRPr lang="en-US" altLang="zh-CN" sz="1800" b="0">
                  <a:latin typeface="Times New Roman" panose="02020603050405020304" pitchFamily="18" charset="0"/>
                </a:endParaRPr>
              </a:p>
              <a:p>
                <a:pPr algn="just" eaLnBrk="0" hangingPunct="0"/>
                <a:r>
                  <a:rPr lang="zh-CN" altLang="zh-CN" sz="2400" b="0">
                    <a:latin typeface="Times New Roman" panose="02020603050405020304" pitchFamily="18" charset="0"/>
                  </a:rPr>
                  <a:t>  空闲（10</a:t>
                </a:r>
                <a:r>
                  <a:rPr lang="en-US" altLang="zh-CN" sz="2400" b="0">
                    <a:latin typeface="Times New Roman" panose="02020603050405020304" pitchFamily="18" charset="0"/>
                  </a:rPr>
                  <a:t>KB</a:t>
                </a:r>
                <a:r>
                  <a:rPr lang="zh-CN" altLang="en-US" sz="2400" b="0">
                    <a:latin typeface="Times New Roman" panose="02020603050405020304" pitchFamily="18" charset="0"/>
                  </a:rPr>
                  <a:t>）</a:t>
                </a:r>
              </a:p>
              <a:p>
                <a:pPr algn="just" eaLnBrk="0" hangingPunct="0"/>
                <a:endParaRPr lang="zh-CN" altLang="zh-CN" sz="1600" b="0">
                  <a:latin typeface="Times New Roman" panose="02020603050405020304" pitchFamily="18" charset="0"/>
                </a:endParaRPr>
              </a:p>
              <a:p>
                <a:pPr algn="just" eaLnBrk="0" hangingPunct="0"/>
                <a:r>
                  <a:rPr lang="zh-CN" altLang="zh-CN" sz="2400" b="0">
                    <a:latin typeface="Times New Roman" panose="02020603050405020304" pitchFamily="18" charset="0"/>
                  </a:rPr>
                  <a:t>        进程4</a:t>
                </a:r>
                <a:endParaRPr lang="en-US" altLang="zh-CN" sz="2400" b="0">
                  <a:latin typeface="Times New Roman" panose="02020603050405020304" pitchFamily="18" charset="0"/>
                </a:endParaRPr>
              </a:p>
              <a:p>
                <a:pPr algn="just" eaLnBrk="0" hangingPunct="0"/>
                <a:endParaRPr lang="en-US" altLang="zh-CN" sz="1600" b="0">
                  <a:latin typeface="Times New Roman" panose="02020603050405020304" pitchFamily="18" charset="0"/>
                </a:endParaRPr>
              </a:p>
              <a:p>
                <a:pPr algn="just" eaLnBrk="0" hangingPunct="0"/>
                <a:r>
                  <a:rPr lang="zh-CN" altLang="zh-CN" sz="2400" b="0">
                    <a:latin typeface="Times New Roman" panose="02020603050405020304" pitchFamily="18" charset="0"/>
                  </a:rPr>
                  <a:t> 空闲（30</a:t>
                </a:r>
                <a:r>
                  <a:rPr lang="en-US" altLang="zh-CN" sz="2400" b="0">
                    <a:latin typeface="Times New Roman" panose="02020603050405020304" pitchFamily="18" charset="0"/>
                  </a:rPr>
                  <a:t>KB</a:t>
                </a:r>
                <a:r>
                  <a:rPr lang="zh-CN" altLang="en-US" sz="2400" b="0">
                    <a:latin typeface="Times New Roman" panose="02020603050405020304" pitchFamily="18" charset="0"/>
                  </a:rPr>
                  <a:t>）</a:t>
                </a:r>
              </a:p>
              <a:p>
                <a:pPr algn="just" eaLnBrk="0" hangingPunct="0"/>
                <a:endParaRPr lang="zh-CN" altLang="en-US" sz="1600" b="0">
                  <a:latin typeface="Times New Roman" panose="02020603050405020304" pitchFamily="18" charset="0"/>
                </a:endParaRPr>
              </a:p>
              <a:p>
                <a:pPr algn="just" eaLnBrk="0" hangingPunct="0"/>
                <a:r>
                  <a:rPr lang="zh-CN" altLang="zh-CN" sz="2400" b="0">
                    <a:latin typeface="Times New Roman" panose="02020603050405020304" pitchFamily="18" charset="0"/>
                  </a:rPr>
                  <a:t>        进程3</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空闲（26</a:t>
                </a:r>
                <a:r>
                  <a:rPr lang="en-US" altLang="zh-CN" sz="2400" b="0">
                    <a:latin typeface="Times New Roman" panose="02020603050405020304" pitchFamily="18" charset="0"/>
                  </a:rPr>
                  <a:t>KB</a:t>
                </a:r>
                <a:r>
                  <a:rPr lang="zh-CN" altLang="en-US" sz="2400" b="0">
                    <a:latin typeface="Times New Roman" panose="02020603050405020304" pitchFamily="18" charset="0"/>
                  </a:rPr>
                  <a:t>）</a:t>
                </a:r>
                <a:endParaRPr lang="zh-CN" altLang="zh-CN" sz="2400" b="0">
                  <a:latin typeface="Times New Roman" panose="02020603050405020304" pitchFamily="18" charset="0"/>
                </a:endParaRPr>
              </a:p>
            </p:txBody>
          </p:sp>
          <p:sp>
            <p:nvSpPr>
              <p:cNvPr id="66571" name="Line 11"/>
              <p:cNvSpPr>
                <a:spLocks noChangeShapeType="1"/>
              </p:cNvSpPr>
              <p:nvPr/>
            </p:nvSpPr>
            <p:spPr bwMode="auto">
              <a:xfrm>
                <a:off x="778" y="375"/>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72" name="Text Box 12"/>
              <p:cNvSpPr txBox="1">
                <a:spLocks noChangeArrowheads="1"/>
              </p:cNvSpPr>
              <p:nvPr/>
            </p:nvSpPr>
            <p:spPr bwMode="auto">
              <a:xfrm>
                <a:off x="0" y="0"/>
                <a:ext cx="672" cy="28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0"/>
              <a:lstStyle/>
              <a:p>
                <a:pPr algn="just" eaLnBrk="0" hangingPunct="0"/>
                <a:r>
                  <a:rPr lang="zh-CN" altLang="zh-CN" sz="2200" b="0">
                    <a:latin typeface="Times New Roman" panose="02020603050405020304" pitchFamily="18" charset="0"/>
                  </a:rPr>
                  <a:t>         0</a:t>
                </a:r>
              </a:p>
              <a:p>
                <a:pPr algn="just" eaLnBrk="0" hangingPunct="0"/>
                <a:endParaRPr lang="zh-CN" altLang="zh-CN" sz="800" b="0">
                  <a:latin typeface="Times New Roman" panose="02020603050405020304" pitchFamily="18" charset="0"/>
                </a:endParaRPr>
              </a:p>
              <a:p>
                <a:pPr algn="just" eaLnBrk="0" hangingPunct="0"/>
                <a:r>
                  <a:rPr lang="zh-CN" altLang="zh-CN" sz="2200" b="0">
                    <a:latin typeface="Times New Roman" panose="02020603050405020304" pitchFamily="18" charset="0"/>
                  </a:rPr>
                  <a:t>     40</a:t>
                </a:r>
                <a:r>
                  <a:rPr lang="en-US" altLang="zh-CN" sz="2200" b="0">
                    <a:latin typeface="Times New Roman" panose="02020603050405020304" pitchFamily="18" charset="0"/>
                  </a:rPr>
                  <a:t>KB</a:t>
                </a:r>
              </a:p>
              <a:p>
                <a:pPr algn="just" eaLnBrk="0" hangingPunct="0"/>
                <a:endParaRPr lang="en-US" altLang="zh-CN" sz="800" b="0">
                  <a:latin typeface="Times New Roman" panose="02020603050405020304" pitchFamily="18" charset="0"/>
                </a:endParaRPr>
              </a:p>
              <a:p>
                <a:pPr algn="just" eaLnBrk="0" hangingPunct="0"/>
                <a:r>
                  <a:rPr lang="en-US" altLang="zh-CN" sz="2200" b="0">
                    <a:latin typeface="Times New Roman" panose="02020603050405020304" pitchFamily="18" charset="0"/>
                  </a:rPr>
                  <a:t>     90KB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100KB</a:t>
                </a:r>
              </a:p>
              <a:p>
                <a:pPr algn="just" eaLnBrk="0" hangingPunct="0"/>
                <a:endParaRPr lang="en-US" altLang="zh-CN" sz="1400" b="0">
                  <a:latin typeface="Times New Roman" panose="02020603050405020304" pitchFamily="18" charset="0"/>
                </a:endParaRPr>
              </a:p>
              <a:p>
                <a:pPr algn="just" eaLnBrk="0" hangingPunct="0"/>
                <a:r>
                  <a:rPr lang="en-US" altLang="zh-CN" sz="2200" b="0">
                    <a:latin typeface="Times New Roman" panose="02020603050405020304" pitchFamily="18" charset="0"/>
                  </a:rPr>
                  <a:t>   170KB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200KB</a:t>
                </a:r>
              </a:p>
              <a:p>
                <a:pPr algn="just" eaLnBrk="0" hangingPunct="0"/>
                <a:r>
                  <a:rPr lang="en-US" altLang="zh-CN" sz="2200" b="0">
                    <a:latin typeface="Times New Roman" panose="02020603050405020304" pitchFamily="18" charset="0"/>
                  </a:rPr>
                  <a:t> </a:t>
                </a:r>
              </a:p>
              <a:p>
                <a:pPr algn="just" eaLnBrk="0" hangingPunct="0"/>
                <a:r>
                  <a:rPr lang="en-US" altLang="zh-CN" sz="2200" b="0">
                    <a:latin typeface="Times New Roman" panose="02020603050405020304" pitchFamily="18" charset="0"/>
                  </a:rPr>
                  <a:t>   230KB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256KB-1</a:t>
                </a:r>
              </a:p>
            </p:txBody>
          </p:sp>
          <p:sp>
            <p:nvSpPr>
              <p:cNvPr id="66573" name="Line 13"/>
              <p:cNvSpPr>
                <a:spLocks noChangeShapeType="1"/>
              </p:cNvSpPr>
              <p:nvPr/>
            </p:nvSpPr>
            <p:spPr bwMode="auto">
              <a:xfrm>
                <a:off x="768" y="720"/>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74" name="Line 14"/>
              <p:cNvSpPr>
                <a:spLocks noChangeShapeType="1"/>
              </p:cNvSpPr>
              <p:nvPr/>
            </p:nvSpPr>
            <p:spPr bwMode="auto">
              <a:xfrm>
                <a:off x="768" y="1104"/>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75" name="Line 15"/>
              <p:cNvSpPr>
                <a:spLocks noChangeShapeType="1"/>
              </p:cNvSpPr>
              <p:nvPr/>
            </p:nvSpPr>
            <p:spPr bwMode="auto">
              <a:xfrm>
                <a:off x="768" y="1488"/>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76" name="Line 16"/>
              <p:cNvSpPr>
                <a:spLocks noChangeShapeType="1"/>
              </p:cNvSpPr>
              <p:nvPr/>
            </p:nvSpPr>
            <p:spPr bwMode="auto">
              <a:xfrm>
                <a:off x="768" y="1872"/>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77" name="Line 17"/>
              <p:cNvSpPr>
                <a:spLocks noChangeShapeType="1"/>
              </p:cNvSpPr>
              <p:nvPr/>
            </p:nvSpPr>
            <p:spPr bwMode="auto">
              <a:xfrm>
                <a:off x="768" y="2304"/>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grpSp>
      </p:grpSp>
      <p:grpSp>
        <p:nvGrpSpPr>
          <p:cNvPr id="66578" name="Group 18"/>
          <p:cNvGrpSpPr>
            <a:grpSpLocks/>
          </p:cNvGrpSpPr>
          <p:nvPr/>
        </p:nvGrpSpPr>
        <p:grpSpPr bwMode="auto">
          <a:xfrm>
            <a:off x="5334000" y="1524000"/>
            <a:ext cx="3592513" cy="4619625"/>
            <a:chOff x="0" y="0"/>
            <a:chExt cx="2263" cy="2910"/>
          </a:xfrm>
        </p:grpSpPr>
        <p:sp>
          <p:nvSpPr>
            <p:cNvPr id="66579" name="Rectangle 19" descr="深色上对角线"/>
            <p:cNvSpPr>
              <a:spLocks noChangeArrowheads="1"/>
            </p:cNvSpPr>
            <p:nvPr/>
          </p:nvSpPr>
          <p:spPr bwMode="auto">
            <a:xfrm>
              <a:off x="746" y="1514"/>
              <a:ext cx="1510" cy="127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6580" name="Group 20"/>
            <p:cNvGrpSpPr>
              <a:grpSpLocks/>
            </p:cNvGrpSpPr>
            <p:nvPr/>
          </p:nvGrpSpPr>
          <p:grpSpPr bwMode="auto">
            <a:xfrm>
              <a:off x="0" y="0"/>
              <a:ext cx="2263" cy="2910"/>
              <a:chOff x="0" y="0"/>
              <a:chExt cx="2208" cy="2880"/>
            </a:xfrm>
          </p:grpSpPr>
          <p:sp>
            <p:nvSpPr>
              <p:cNvPr id="66581" name="Rectangle 21"/>
              <p:cNvSpPr>
                <a:spLocks noChangeArrowheads="1"/>
              </p:cNvSpPr>
              <p:nvPr/>
            </p:nvSpPr>
            <p:spPr bwMode="auto">
              <a:xfrm>
                <a:off x="720" y="48"/>
                <a:ext cx="1488" cy="2736"/>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0"/>
              <a:lstStyle/>
              <a:p>
                <a:pPr algn="just" eaLnBrk="0" hangingPunct="0"/>
                <a:r>
                  <a:rPr lang="zh-CN" altLang="zh-CN" sz="2400" b="0">
                    <a:latin typeface="Times New Roman" panose="02020603050405020304" pitchFamily="18" charset="0"/>
                  </a:rPr>
                  <a:t>       操作系统</a:t>
                </a:r>
              </a:p>
              <a:p>
                <a:pPr algn="just" eaLnBrk="0" hangingPunct="0"/>
                <a:endParaRPr lang="zh-CN" altLang="zh-CN" sz="1000" b="0">
                  <a:latin typeface="Times New Roman" panose="02020603050405020304" pitchFamily="18" charset="0"/>
                </a:endParaRPr>
              </a:p>
              <a:p>
                <a:pPr algn="just" eaLnBrk="0" hangingPunct="0"/>
                <a:r>
                  <a:rPr lang="zh-CN" altLang="zh-CN" sz="2400" b="0">
                    <a:latin typeface="Times New Roman" panose="02020603050405020304" pitchFamily="18" charset="0"/>
                  </a:rPr>
                  <a:t>         进程5</a:t>
                </a:r>
                <a:endParaRPr lang="en-US" altLang="zh-CN" sz="2400" b="0">
                  <a:latin typeface="Times New Roman" panose="02020603050405020304" pitchFamily="18" charset="0"/>
                </a:endParaRPr>
              </a:p>
              <a:p>
                <a:pPr algn="just" eaLnBrk="0" hangingPunct="0"/>
                <a:endParaRPr lang="en-US" altLang="zh-CN" sz="1600" b="0">
                  <a:latin typeface="Times New Roman" panose="02020603050405020304" pitchFamily="18" charset="0"/>
                </a:endParaRPr>
              </a:p>
              <a:p>
                <a:pPr algn="just" eaLnBrk="0" hangingPunct="0"/>
                <a:r>
                  <a:rPr lang="en-US" altLang="zh-CN" sz="2400" b="0">
                    <a:latin typeface="Times New Roman" panose="02020603050405020304" pitchFamily="18" charset="0"/>
                  </a:rPr>
                  <a:t>         </a:t>
                </a:r>
                <a:r>
                  <a:rPr lang="zh-CN" altLang="zh-CN" sz="2400" b="0">
                    <a:latin typeface="Times New Roman" panose="02020603050405020304" pitchFamily="18" charset="0"/>
                  </a:rPr>
                  <a:t>进程4</a:t>
                </a:r>
                <a:endParaRPr lang="en-US" altLang="zh-CN" sz="2400" b="0">
                  <a:latin typeface="Times New Roman" panose="02020603050405020304" pitchFamily="18" charset="0"/>
                </a:endParaRPr>
              </a:p>
              <a:p>
                <a:pPr algn="just" eaLnBrk="0" hangingPunct="0"/>
                <a:endParaRPr lang="en-US" altLang="zh-CN" sz="1800" b="0">
                  <a:latin typeface="Times New Roman" panose="02020603050405020304" pitchFamily="18" charset="0"/>
                </a:endParaRPr>
              </a:p>
              <a:p>
                <a:pPr algn="just" eaLnBrk="0" hangingPunct="0"/>
                <a:r>
                  <a:rPr lang="en-US" altLang="zh-CN" sz="2400" b="0">
                    <a:latin typeface="Times New Roman" panose="02020603050405020304" pitchFamily="18" charset="0"/>
                  </a:rPr>
                  <a:t>         </a:t>
                </a:r>
                <a:r>
                  <a:rPr lang="zh-CN" altLang="zh-CN" sz="2400" b="0">
                    <a:latin typeface="Times New Roman" panose="02020603050405020304" pitchFamily="18" charset="0"/>
                  </a:rPr>
                  <a:t>进程3</a:t>
                </a:r>
                <a:endParaRPr lang="en-US" altLang="zh-CN" sz="2400" b="0">
                  <a:latin typeface="Times New Roman" panose="02020603050405020304" pitchFamily="18" charset="0"/>
                </a:endParaRPr>
              </a:p>
              <a:p>
                <a:pPr algn="just" eaLnBrk="0" hangingPunct="0"/>
                <a:endParaRPr lang="en-US" altLang="zh-CN" sz="1200" b="0">
                  <a:latin typeface="Times New Roman" panose="02020603050405020304" pitchFamily="18" charset="0"/>
                </a:endParaRPr>
              </a:p>
              <a:p>
                <a:pPr algn="just" eaLnBrk="0" hangingPunct="0"/>
                <a:r>
                  <a:rPr lang="en-US" altLang="zh-CN" sz="2400" b="0">
                    <a:latin typeface="Times New Roman" panose="02020603050405020304" pitchFamily="18" charset="0"/>
                  </a:rPr>
                  <a:t>         </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空闲（66</a:t>
                </a:r>
                <a:r>
                  <a:rPr lang="en-US" altLang="zh-CN" sz="2400" b="0">
                    <a:latin typeface="Times New Roman" panose="02020603050405020304" pitchFamily="18" charset="0"/>
                  </a:rPr>
                  <a:t>KB</a:t>
                </a:r>
                <a:r>
                  <a:rPr lang="zh-CN" altLang="en-US" sz="2400" b="0">
                    <a:latin typeface="Times New Roman" panose="02020603050405020304" pitchFamily="18" charset="0"/>
                  </a:rPr>
                  <a:t>）</a:t>
                </a:r>
              </a:p>
            </p:txBody>
          </p:sp>
          <p:sp>
            <p:nvSpPr>
              <p:cNvPr id="66582" name="Line 22"/>
              <p:cNvSpPr>
                <a:spLocks noChangeShapeType="1"/>
              </p:cNvSpPr>
              <p:nvPr/>
            </p:nvSpPr>
            <p:spPr bwMode="auto">
              <a:xfrm>
                <a:off x="720" y="375"/>
                <a:ext cx="14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83" name="Line 23"/>
              <p:cNvSpPr>
                <a:spLocks noChangeShapeType="1"/>
              </p:cNvSpPr>
              <p:nvPr/>
            </p:nvSpPr>
            <p:spPr bwMode="auto">
              <a:xfrm>
                <a:off x="720" y="1151"/>
                <a:ext cx="14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84" name="Line 24"/>
              <p:cNvSpPr>
                <a:spLocks noChangeShapeType="1"/>
              </p:cNvSpPr>
              <p:nvPr/>
            </p:nvSpPr>
            <p:spPr bwMode="auto">
              <a:xfrm>
                <a:off x="720" y="724"/>
                <a:ext cx="14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85" name="Line 25"/>
              <p:cNvSpPr>
                <a:spLocks noChangeShapeType="1"/>
              </p:cNvSpPr>
              <p:nvPr/>
            </p:nvSpPr>
            <p:spPr bwMode="auto">
              <a:xfrm>
                <a:off x="720" y="1487"/>
                <a:ext cx="14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endParaRPr lang="zh-CN" altLang="en-US"/>
              </a:p>
            </p:txBody>
          </p:sp>
          <p:sp>
            <p:nvSpPr>
              <p:cNvPr id="66586" name="Text Box 26"/>
              <p:cNvSpPr txBox="1">
                <a:spLocks noChangeArrowheads="1"/>
              </p:cNvSpPr>
              <p:nvPr/>
            </p:nvSpPr>
            <p:spPr bwMode="auto">
              <a:xfrm>
                <a:off x="0" y="0"/>
                <a:ext cx="672" cy="28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0" bIns="0"/>
              <a:lstStyle/>
              <a:p>
                <a:pPr algn="just" eaLnBrk="0" hangingPunct="0"/>
                <a:r>
                  <a:rPr lang="zh-CN" altLang="zh-CN" sz="2200" b="0">
                    <a:latin typeface="Times New Roman" panose="02020603050405020304" pitchFamily="18" charset="0"/>
                  </a:rPr>
                  <a:t>         0</a:t>
                </a:r>
              </a:p>
              <a:p>
                <a:pPr algn="just" eaLnBrk="0" hangingPunct="0"/>
                <a:endParaRPr lang="zh-CN" altLang="zh-CN" sz="800" b="0">
                  <a:latin typeface="Times New Roman" panose="02020603050405020304" pitchFamily="18" charset="0"/>
                </a:endParaRPr>
              </a:p>
              <a:p>
                <a:pPr algn="just" eaLnBrk="0" hangingPunct="0"/>
                <a:r>
                  <a:rPr lang="zh-CN" altLang="zh-CN" sz="2200" b="0">
                    <a:latin typeface="Times New Roman" panose="02020603050405020304" pitchFamily="18" charset="0"/>
                  </a:rPr>
                  <a:t>     40</a:t>
                </a:r>
                <a:r>
                  <a:rPr lang="en-US" altLang="zh-CN" sz="2200" b="0">
                    <a:latin typeface="Times New Roman" panose="02020603050405020304" pitchFamily="18" charset="0"/>
                  </a:rPr>
                  <a:t>KB</a:t>
                </a:r>
              </a:p>
              <a:p>
                <a:pPr algn="just" eaLnBrk="0" hangingPunct="0"/>
                <a:endParaRPr lang="en-US" altLang="zh-CN" sz="800" b="0">
                  <a:latin typeface="Times New Roman" panose="02020603050405020304" pitchFamily="18" charset="0"/>
                </a:endParaRPr>
              </a:p>
              <a:p>
                <a:pPr algn="just" eaLnBrk="0" hangingPunct="0"/>
                <a:r>
                  <a:rPr lang="en-US" altLang="zh-CN" sz="2200" b="0">
                    <a:latin typeface="Times New Roman" panose="02020603050405020304" pitchFamily="18" charset="0"/>
                  </a:rPr>
                  <a:t>     90KB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160KB</a:t>
                </a:r>
              </a:p>
              <a:p>
                <a:pPr algn="just" eaLnBrk="0" hangingPunct="0"/>
                <a:endParaRPr lang="en-US" altLang="zh-CN" sz="1400" b="0">
                  <a:latin typeface="Times New Roman" panose="02020603050405020304" pitchFamily="18" charset="0"/>
                </a:endParaRPr>
              </a:p>
              <a:p>
                <a:pPr algn="just" eaLnBrk="0" hangingPunct="0"/>
                <a:r>
                  <a:rPr lang="en-US" altLang="zh-CN" sz="2200" b="0">
                    <a:latin typeface="Times New Roman" panose="02020603050405020304" pitchFamily="18" charset="0"/>
                  </a:rPr>
                  <a:t>   190KB</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   </a:t>
                </a:r>
              </a:p>
              <a:p>
                <a:pPr algn="just" eaLnBrk="0" hangingPunct="0"/>
                <a:r>
                  <a:rPr lang="en-US" altLang="zh-CN" sz="2200" b="0">
                    <a:latin typeface="Times New Roman" panose="02020603050405020304" pitchFamily="18" charset="0"/>
                  </a:rPr>
                  <a:t> </a:t>
                </a:r>
              </a:p>
              <a:p>
                <a:pPr algn="just" eaLnBrk="0" hangingPunct="0"/>
                <a:r>
                  <a:rPr lang="en-US" altLang="zh-CN" sz="2200" b="0">
                    <a:latin typeface="Times New Roman" panose="02020603050405020304" pitchFamily="18" charset="0"/>
                  </a:rPr>
                  <a:t>   </a:t>
                </a:r>
              </a:p>
              <a:p>
                <a:pPr algn="just" eaLnBrk="0" hangingPunct="0"/>
                <a:endParaRPr lang="en-US" altLang="zh-CN" sz="2200" b="0">
                  <a:latin typeface="Times New Roman" panose="02020603050405020304" pitchFamily="18" charset="0"/>
                </a:endParaRPr>
              </a:p>
              <a:p>
                <a:pPr algn="just" eaLnBrk="0" hangingPunct="0"/>
                <a:r>
                  <a:rPr lang="en-US" altLang="zh-CN" sz="2200" b="0">
                    <a:latin typeface="Times New Roman" panose="02020603050405020304" pitchFamily="18" charset="0"/>
                  </a:rPr>
                  <a:t>256KB-1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blinds(horizontal)">
                                      <p:cBhvr>
                                        <p:cTn id="7" dur="500"/>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checkerboard(across)">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78"/>
                                        </p:tgtEl>
                                        <p:attrNameLst>
                                          <p:attrName>style.visibility</p:attrName>
                                        </p:attrNameLst>
                                      </p:cBhvr>
                                      <p:to>
                                        <p:strVal val="visible"/>
                                      </p:to>
                                    </p:set>
                                    <p:animEffect transition="in" filter="blinds(horizontal)">
                                      <p:cBhvr>
                                        <p:cTn id="17" dur="500"/>
                                        <p:tgtEl>
                                          <p:spTgt spid="66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拼接需要解决的技术问题</a:t>
            </a:r>
          </a:p>
        </p:txBody>
      </p:sp>
      <p:sp>
        <p:nvSpPr>
          <p:cNvPr id="67587" name="Rectangle 3"/>
          <p:cNvSpPr>
            <a:spLocks noGrp="1" noChangeArrowheads="1"/>
          </p:cNvSpPr>
          <p:nvPr>
            <p:ph type="body" idx="1"/>
          </p:nvPr>
        </p:nvSpPr>
        <p:spPr>
          <a:xfrm>
            <a:off x="304800" y="1524000"/>
            <a:ext cx="8610600" cy="4611688"/>
          </a:xfrm>
        </p:spPr>
        <p:txBody>
          <a:bodyPr/>
          <a:lstStyle/>
          <a:p>
            <a:pPr algn="just"/>
            <a:r>
              <a:rPr lang="zh-CN" altLang="zh-CN" sz="2800"/>
              <a:t>空闲区放在何处：拼接后的空闲区放在何处不能一概而论，应根据移动信息量的多少来决定。</a:t>
            </a:r>
          </a:p>
          <a:p>
            <a:pPr algn="just"/>
            <a:r>
              <a:rPr lang="zh-CN" altLang="zh-CN" sz="2800"/>
              <a:t>拼接的时机：</a:t>
            </a:r>
          </a:p>
          <a:p>
            <a:pPr lvl="1" algn="just"/>
            <a:r>
              <a:rPr lang="zh-CN" altLang="zh-CN" sz="2500"/>
              <a:t>每次回收分区时拼接。只有一个空闲区，但拼接频率过高增加系统开销。</a:t>
            </a:r>
          </a:p>
          <a:p>
            <a:pPr lvl="1" algn="just"/>
            <a:r>
              <a:rPr lang="zh-CN" altLang="zh-CN" sz="2500"/>
              <a:t>找不到足够大的空闲区且系统空闲空间总量能满足要求时拼接。拼接频率小于前者，空闲区管理稍复杂。也可以只拼接部分空闲区。</a:t>
            </a:r>
          </a:p>
          <a:p>
            <a:pPr algn="just"/>
            <a:r>
              <a:rPr lang="zh-CN" altLang="zh-CN" sz="2800">
                <a:solidFill>
                  <a:schemeClr val="hlink"/>
                </a:solidFill>
              </a:rPr>
              <a:t>动态重定位</a:t>
            </a:r>
            <a:r>
              <a:rPr lang="zh-CN" altLang="zh-CN" sz="2800"/>
              <a:t>：拼接后程序在内存的位置发生变化，因此需要动态重定位技术支持。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checkerboard(across)">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checkerboard(across)">
                                      <p:cBhvr>
                                        <p:cTn id="12" dur="500"/>
                                        <p:tgtEl>
                                          <p:spTgt spid="67587">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animEffect transition="in" filter="checkerboard(across)">
                                      <p:cBhvr>
                                        <p:cTn id="15" dur="500"/>
                                        <p:tgtEl>
                                          <p:spTgt spid="675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8" dur="500"/>
                                        <p:tgtEl>
                                          <p:spTgt spid="6758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1" dur="500"/>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11267" name="Rectangle 3"/>
          <p:cNvSpPr>
            <a:spLocks noGrp="1" noChangeArrowheads="1"/>
          </p:cNvSpPr>
          <p:nvPr>
            <p:ph type="body" idx="1"/>
          </p:nvPr>
        </p:nvSpPr>
        <p:spPr/>
        <p:txBody>
          <a:bodyPr/>
          <a:lstStyle/>
          <a:p>
            <a:pPr>
              <a:lnSpc>
                <a:spcPct val="90000"/>
              </a:lnSpc>
            </a:pPr>
            <a:r>
              <a:rPr lang="en-US" altLang="zh-CN" sz="2800"/>
              <a:t>4.1  </a:t>
            </a:r>
            <a:r>
              <a:rPr lang="zh-CN" altLang="zh-CN" sz="2800"/>
              <a:t>储存器的层次结构</a:t>
            </a:r>
          </a:p>
          <a:p>
            <a:pPr>
              <a:lnSpc>
                <a:spcPct val="90000"/>
              </a:lnSpc>
            </a:pPr>
            <a:r>
              <a:rPr lang="en-US" altLang="zh-CN" sz="2800">
                <a:solidFill>
                  <a:srgbClr val="0000CC"/>
                </a:solidFill>
              </a:rPr>
              <a:t>4.2  </a:t>
            </a:r>
            <a:r>
              <a:rPr lang="zh-CN" altLang="zh-CN" sz="2800">
                <a:solidFill>
                  <a:srgbClr val="0000CC"/>
                </a:solidFill>
              </a:rPr>
              <a:t>程序的装入和链接</a:t>
            </a:r>
            <a:r>
              <a:rPr lang="zh-CN" altLang="zh-CN" sz="2800"/>
              <a:t> </a:t>
            </a:r>
          </a:p>
          <a:p>
            <a:pPr>
              <a:lnSpc>
                <a:spcPct val="90000"/>
              </a:lnSpc>
            </a:pPr>
            <a:r>
              <a:rPr lang="en-US" altLang="zh-CN" sz="2800"/>
              <a:t>4.3  </a:t>
            </a:r>
            <a:r>
              <a:rPr lang="zh-CN" altLang="zh-CN" sz="2800"/>
              <a:t>连续分配方式 </a:t>
            </a:r>
          </a:p>
          <a:p>
            <a:pPr>
              <a:lnSpc>
                <a:spcPct val="90000"/>
              </a:lnSpc>
            </a:pPr>
            <a:r>
              <a:rPr lang="en-US" altLang="zh-CN" sz="2800"/>
              <a:t>4.4  </a:t>
            </a:r>
            <a:r>
              <a:rPr lang="zh-CN" altLang="zh-CN" sz="2800"/>
              <a:t>基本分页存储管理方式 </a:t>
            </a:r>
          </a:p>
          <a:p>
            <a:pPr>
              <a:lnSpc>
                <a:spcPct val="90000"/>
              </a:lnSpc>
            </a:pPr>
            <a:r>
              <a:rPr lang="en-US" altLang="zh-CN" sz="2800"/>
              <a:t>4.5  </a:t>
            </a:r>
            <a:r>
              <a:rPr lang="zh-CN" altLang="zh-CN" sz="2800"/>
              <a:t>基本分段存储管理方式 </a:t>
            </a:r>
          </a:p>
          <a:p>
            <a:pPr>
              <a:lnSpc>
                <a:spcPct val="90000"/>
              </a:lnSpc>
            </a:pPr>
            <a:r>
              <a:rPr lang="en-US" altLang="zh-CN" sz="2800"/>
              <a:t>4.6  </a:t>
            </a:r>
            <a:r>
              <a:rPr lang="zh-CN" altLang="zh-CN" sz="2800"/>
              <a:t>虚拟存储器的基本概念 </a:t>
            </a:r>
          </a:p>
          <a:p>
            <a:pPr>
              <a:lnSpc>
                <a:spcPct val="90000"/>
              </a:lnSpc>
            </a:pPr>
            <a:r>
              <a:rPr lang="en-US" altLang="zh-CN" sz="2800"/>
              <a:t>4.7  </a:t>
            </a:r>
            <a:r>
              <a:rPr lang="zh-CN" altLang="zh-CN" sz="2800"/>
              <a:t>请求分页存储管理方式 </a:t>
            </a:r>
          </a:p>
          <a:p>
            <a:pPr>
              <a:lnSpc>
                <a:spcPct val="90000"/>
              </a:lnSpc>
            </a:pPr>
            <a:r>
              <a:rPr lang="en-US" altLang="zh-CN" sz="2800"/>
              <a:t>4.8  </a:t>
            </a:r>
            <a:r>
              <a:rPr lang="zh-CN" altLang="zh-CN" sz="2800"/>
              <a:t>页面置换算法 </a:t>
            </a:r>
          </a:p>
          <a:p>
            <a:pPr>
              <a:lnSpc>
                <a:spcPct val="90000"/>
              </a:lnSpc>
            </a:pPr>
            <a:r>
              <a:rPr lang="en-US" altLang="zh-CN" sz="2800"/>
              <a:t>4.9  </a:t>
            </a:r>
            <a:r>
              <a:rPr lang="zh-CN" altLang="zh-CN" sz="2800"/>
              <a:t>请求分段存储管理方式 </a:t>
            </a:r>
          </a:p>
          <a:p>
            <a:pPr>
              <a:lnSpc>
                <a:spcPct val="90000"/>
              </a:lnSpc>
            </a:pPr>
            <a:endParaRPr lang="zh-CN" altLang="zh-CN" sz="28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动态重定位示意图</a:t>
            </a:r>
          </a:p>
        </p:txBody>
      </p:sp>
      <p:sp>
        <p:nvSpPr>
          <p:cNvPr id="69635" name="Rectangle 3"/>
          <p:cNvSpPr>
            <a:spLocks noGrp="1" noChangeArrowheads="1"/>
          </p:cNvSpPr>
          <p:nvPr>
            <p:ph type="body" idx="1"/>
          </p:nvPr>
        </p:nvSpPr>
        <p:spPr>
          <a:xfrm>
            <a:off x="468313" y="1577975"/>
            <a:ext cx="8229600" cy="127000"/>
          </a:xfrm>
        </p:spPr>
        <p:txBody>
          <a:bodyPr/>
          <a:lstStyle/>
          <a:p>
            <a:pPr>
              <a:lnSpc>
                <a:spcPct val="90000"/>
              </a:lnSpc>
            </a:pPr>
            <a:endParaRPr lang="zh-CN" altLang="en-US" sz="2800"/>
          </a:p>
        </p:txBody>
      </p:sp>
      <p:grpSp>
        <p:nvGrpSpPr>
          <p:cNvPr id="69636" name="Group 4"/>
          <p:cNvGrpSpPr>
            <a:grpSpLocks/>
          </p:cNvGrpSpPr>
          <p:nvPr/>
        </p:nvGrpSpPr>
        <p:grpSpPr bwMode="auto">
          <a:xfrm>
            <a:off x="6477000" y="1757363"/>
            <a:ext cx="2179638" cy="3760787"/>
            <a:chOff x="0" y="0"/>
            <a:chExt cx="1656" cy="3207"/>
          </a:xfrm>
        </p:grpSpPr>
        <p:sp>
          <p:nvSpPr>
            <p:cNvPr id="69637" name="Rectangle 5"/>
            <p:cNvSpPr>
              <a:spLocks noChangeArrowheads="1"/>
            </p:cNvSpPr>
            <p:nvPr/>
          </p:nvSpPr>
          <p:spPr bwMode="auto">
            <a:xfrm>
              <a:off x="0" y="0"/>
              <a:ext cx="1656" cy="3207"/>
            </a:xfrm>
            <a:prstGeom prst="rect">
              <a:avLst/>
            </a:prstGeom>
            <a:solidFill>
              <a:srgbClr val="FFFFFF"/>
            </a:solidFill>
            <a:ln w="34925">
              <a:solidFill>
                <a:srgbClr val="000000"/>
              </a:solidFill>
              <a:miter lim="800000"/>
              <a:headEnd/>
              <a:tailEnd/>
            </a:ln>
          </p:spPr>
          <p:txBody>
            <a:bodyPr tIns="72000"/>
            <a:lstStyle/>
            <a:p>
              <a:pPr algn="just" eaLnBrk="0" hangingPunct="0"/>
              <a:r>
                <a:rPr lang="zh-CN" altLang="zh-CN" sz="2400" b="0">
                  <a:latin typeface="宋体" panose="02010600030101010101" pitchFamily="2" charset="-122"/>
                </a:rPr>
                <a:t>     ┆</a:t>
              </a:r>
            </a:p>
            <a:p>
              <a:pPr algn="just" eaLnBrk="0" hangingPunct="0"/>
              <a:r>
                <a:rPr lang="zh-CN" altLang="zh-CN" sz="2400" b="0">
                  <a:latin typeface="宋体" panose="02010600030101010101" pitchFamily="2" charset="-122"/>
                </a:rPr>
                <a:t>     ┆</a:t>
              </a:r>
            </a:p>
            <a:p>
              <a:pPr algn="just" eaLnBrk="0" hangingPunct="0"/>
              <a:r>
                <a:rPr lang="en-US" altLang="zh-CN" sz="2400">
                  <a:latin typeface="宋体" panose="02010600030101010101" pitchFamily="2" charset="-122"/>
                </a:rPr>
                <a:t>mov ax,[500]</a:t>
              </a:r>
            </a:p>
            <a:p>
              <a:pPr algn="just" eaLnBrk="0" hangingPunct="0"/>
              <a:endParaRPr lang="en-US" altLang="zh-CN" sz="2400">
                <a:latin typeface="宋体" panose="02010600030101010101" pitchFamily="2" charset="-122"/>
              </a:endParaRPr>
            </a:p>
            <a:p>
              <a:pPr algn="just" eaLnBrk="0" hangingPunct="0"/>
              <a:r>
                <a:rPr lang="en-US" altLang="zh-CN" sz="2400" b="0">
                  <a:latin typeface="宋体" panose="02010600030101010101" pitchFamily="2" charset="-122"/>
                </a:rPr>
                <a:t>     ┆</a:t>
              </a:r>
            </a:p>
            <a:p>
              <a:pPr algn="just" eaLnBrk="0" hangingPunct="0"/>
              <a:endParaRPr lang="en-US" altLang="zh-CN" sz="2400" b="0">
                <a:latin typeface="宋体" panose="02010600030101010101" pitchFamily="2" charset="-122"/>
              </a:endParaRPr>
            </a:p>
            <a:p>
              <a:pPr algn="just" eaLnBrk="0" hangingPunct="0"/>
              <a:r>
                <a:rPr lang="en-US" altLang="zh-CN" sz="2400">
                  <a:latin typeface="宋体" panose="02010600030101010101" pitchFamily="2" charset="-122"/>
                </a:rPr>
                <a:t>    54321</a:t>
              </a:r>
            </a:p>
            <a:p>
              <a:pPr algn="just" eaLnBrk="0" hangingPunct="0"/>
              <a:r>
                <a:rPr lang="en-US" altLang="zh-CN" sz="2400" b="0">
                  <a:latin typeface="宋体" panose="02010600030101010101" pitchFamily="2" charset="-122"/>
                </a:rPr>
                <a:t>     ┆</a:t>
              </a:r>
            </a:p>
            <a:p>
              <a:pPr algn="just" eaLnBrk="0" hangingPunct="0"/>
              <a:endParaRPr lang="en-US" altLang="zh-CN" sz="2000" b="0">
                <a:latin typeface="宋体" panose="02010600030101010101" pitchFamily="2" charset="-122"/>
              </a:endParaRPr>
            </a:p>
            <a:p>
              <a:pPr algn="just" eaLnBrk="0" hangingPunct="0"/>
              <a:r>
                <a:rPr lang="en-US" altLang="zh-CN" sz="2400" b="0">
                  <a:latin typeface="宋体" panose="02010600030101010101" pitchFamily="2" charset="-122"/>
                </a:rPr>
                <a:t>     ┆</a:t>
              </a:r>
              <a:endParaRPr lang="en-US" altLang="zh-CN" sz="2400" b="0">
                <a:latin typeface="Times New Roman" panose="02020603050405020304" pitchFamily="18" charset="0"/>
              </a:endParaRPr>
            </a:p>
          </p:txBody>
        </p:sp>
        <p:sp>
          <p:nvSpPr>
            <p:cNvPr id="69638" name="Line 6"/>
            <p:cNvSpPr>
              <a:spLocks noChangeShapeType="1"/>
            </p:cNvSpPr>
            <p:nvPr/>
          </p:nvSpPr>
          <p:spPr bwMode="auto">
            <a:xfrm>
              <a:off x="0" y="393"/>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39" name="Line 7"/>
            <p:cNvSpPr>
              <a:spLocks noChangeShapeType="1"/>
            </p:cNvSpPr>
            <p:nvPr/>
          </p:nvSpPr>
          <p:spPr bwMode="auto">
            <a:xfrm>
              <a:off x="0" y="717"/>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0" name="Line 8"/>
            <p:cNvSpPr>
              <a:spLocks noChangeShapeType="1"/>
            </p:cNvSpPr>
            <p:nvPr/>
          </p:nvSpPr>
          <p:spPr bwMode="auto">
            <a:xfrm>
              <a:off x="0" y="1059"/>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1" name="Line 9"/>
            <p:cNvSpPr>
              <a:spLocks noChangeShapeType="1"/>
            </p:cNvSpPr>
            <p:nvPr/>
          </p:nvSpPr>
          <p:spPr bwMode="auto">
            <a:xfrm>
              <a:off x="0" y="1956"/>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2" name="Line 10"/>
            <p:cNvSpPr>
              <a:spLocks noChangeShapeType="1"/>
            </p:cNvSpPr>
            <p:nvPr/>
          </p:nvSpPr>
          <p:spPr bwMode="auto">
            <a:xfrm>
              <a:off x="0" y="2274"/>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3" name="Line 11"/>
            <p:cNvSpPr>
              <a:spLocks noChangeShapeType="1"/>
            </p:cNvSpPr>
            <p:nvPr/>
          </p:nvSpPr>
          <p:spPr bwMode="auto">
            <a:xfrm>
              <a:off x="0" y="2598"/>
              <a:ext cx="1656" cy="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sp>
        <p:nvSpPr>
          <p:cNvPr id="69644" name="Rectangle 12"/>
          <p:cNvSpPr>
            <a:spLocks noChangeArrowheads="1"/>
          </p:cNvSpPr>
          <p:nvPr/>
        </p:nvSpPr>
        <p:spPr bwMode="auto">
          <a:xfrm>
            <a:off x="803275" y="2820988"/>
            <a:ext cx="1863725" cy="2644775"/>
          </a:xfrm>
          <a:prstGeom prst="rect">
            <a:avLst/>
          </a:prstGeom>
          <a:solidFill>
            <a:srgbClr val="FFFFFF"/>
          </a:solidFill>
          <a:ln w="34925">
            <a:solidFill>
              <a:srgbClr val="000000"/>
            </a:solidFill>
            <a:miter lim="800000"/>
            <a:headEnd/>
            <a:tailEnd/>
          </a:ln>
        </p:spPr>
        <p:txBody>
          <a:bodyPr tIns="72000"/>
          <a:lstStyle/>
          <a:p>
            <a:pPr algn="just" eaLnBrk="0" hangingPunct="0"/>
            <a:r>
              <a:rPr lang="zh-CN" altLang="zh-CN" sz="2400" b="0">
                <a:latin typeface="宋体" panose="02010600030101010101" pitchFamily="2" charset="-122"/>
              </a:rPr>
              <a:t>   ┆</a:t>
            </a:r>
          </a:p>
          <a:p>
            <a:pPr algn="just" eaLnBrk="0" hangingPunct="0"/>
            <a:r>
              <a:rPr lang="en-US" altLang="zh-CN" sz="2000">
                <a:latin typeface="宋体" panose="02010600030101010101" pitchFamily="2" charset="-122"/>
              </a:rPr>
              <a:t>mov ax,[500]</a:t>
            </a:r>
          </a:p>
          <a:p>
            <a:pPr algn="just" eaLnBrk="0" hangingPunct="0"/>
            <a:endParaRPr lang="en-US" altLang="zh-CN" sz="2000">
              <a:latin typeface="宋体" panose="02010600030101010101" pitchFamily="2" charset="-122"/>
            </a:endParaRPr>
          </a:p>
          <a:p>
            <a:pPr algn="just" eaLnBrk="0" hangingPunct="0"/>
            <a:r>
              <a:rPr lang="en-US" altLang="zh-CN" sz="2400">
                <a:latin typeface="宋体" panose="02010600030101010101" pitchFamily="2" charset="-122"/>
              </a:rPr>
              <a:t>   ┆</a:t>
            </a:r>
          </a:p>
          <a:p>
            <a:pPr algn="just" eaLnBrk="0" hangingPunct="0"/>
            <a:endParaRPr lang="en-US" altLang="zh-CN" sz="2000">
              <a:latin typeface="宋体" panose="02010600030101010101" pitchFamily="2" charset="-122"/>
            </a:endParaRPr>
          </a:p>
          <a:p>
            <a:pPr algn="just" eaLnBrk="0" hangingPunct="0"/>
            <a:endParaRPr lang="en-US" altLang="zh-CN" sz="800">
              <a:latin typeface="宋体" panose="02010600030101010101" pitchFamily="2" charset="-122"/>
            </a:endParaRPr>
          </a:p>
          <a:p>
            <a:pPr algn="just" eaLnBrk="0" hangingPunct="0"/>
            <a:r>
              <a:rPr lang="en-US" altLang="zh-CN" sz="2400">
                <a:latin typeface="宋体" panose="02010600030101010101" pitchFamily="2" charset="-122"/>
              </a:rPr>
              <a:t>  54321</a:t>
            </a:r>
          </a:p>
          <a:p>
            <a:pPr algn="just" eaLnBrk="0" hangingPunct="0"/>
            <a:r>
              <a:rPr lang="en-US" altLang="zh-CN" sz="2400">
                <a:latin typeface="宋体" panose="02010600030101010101" pitchFamily="2" charset="-122"/>
              </a:rPr>
              <a:t>   ┆</a:t>
            </a:r>
            <a:endParaRPr lang="en-US" altLang="zh-CN" sz="2400">
              <a:latin typeface="Times New Roman" panose="02020603050405020304" pitchFamily="18" charset="0"/>
            </a:endParaRPr>
          </a:p>
        </p:txBody>
      </p:sp>
      <p:sp>
        <p:nvSpPr>
          <p:cNvPr id="69645" name="Line 13"/>
          <p:cNvSpPr>
            <a:spLocks noChangeShapeType="1"/>
          </p:cNvSpPr>
          <p:nvPr/>
        </p:nvSpPr>
        <p:spPr bwMode="auto">
          <a:xfrm>
            <a:off x="803275" y="3252788"/>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6" name="Line 14"/>
          <p:cNvSpPr>
            <a:spLocks noChangeShapeType="1"/>
          </p:cNvSpPr>
          <p:nvPr/>
        </p:nvSpPr>
        <p:spPr bwMode="auto">
          <a:xfrm>
            <a:off x="803275" y="3732213"/>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7" name="Line 15"/>
          <p:cNvSpPr>
            <a:spLocks noChangeShapeType="1"/>
          </p:cNvSpPr>
          <p:nvPr/>
        </p:nvSpPr>
        <p:spPr bwMode="auto">
          <a:xfrm>
            <a:off x="803275" y="5068888"/>
            <a:ext cx="18637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48" name="Text Box 16"/>
          <p:cNvSpPr txBox="1">
            <a:spLocks noChangeArrowheads="1"/>
          </p:cNvSpPr>
          <p:nvPr/>
        </p:nvSpPr>
        <p:spPr bwMode="auto">
          <a:xfrm>
            <a:off x="152400" y="2673350"/>
            <a:ext cx="46513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algn="just" eaLnBrk="0" hangingPunct="0"/>
            <a:r>
              <a:rPr lang="zh-CN" altLang="zh-CN" sz="2400" b="0">
                <a:latin typeface="Times New Roman" panose="02020603050405020304" pitchFamily="18" charset="0"/>
              </a:rPr>
              <a:t>  0</a:t>
            </a:r>
          </a:p>
          <a:p>
            <a:pPr algn="just" eaLnBrk="0" hangingPunct="0"/>
            <a:r>
              <a:rPr lang="zh-CN" altLang="zh-CN" sz="2400" b="0">
                <a:latin typeface="Times New Roman" panose="02020603050405020304" pitchFamily="18" charset="0"/>
              </a:rPr>
              <a:t>100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500</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999</a:t>
            </a:r>
          </a:p>
        </p:txBody>
      </p:sp>
      <p:sp>
        <p:nvSpPr>
          <p:cNvPr id="69649" name="Text Box 17"/>
          <p:cNvSpPr txBox="1">
            <a:spLocks noChangeArrowheads="1"/>
          </p:cNvSpPr>
          <p:nvPr/>
        </p:nvSpPr>
        <p:spPr bwMode="auto">
          <a:xfrm>
            <a:off x="5627688" y="1571625"/>
            <a:ext cx="1230312"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    0</a:t>
            </a:r>
          </a:p>
          <a:p>
            <a:pPr algn="just" eaLnBrk="0" hangingPunct="0"/>
            <a:r>
              <a:rPr lang="zh-CN" altLang="zh-CN" sz="2400" b="0">
                <a:latin typeface="Times New Roman" panose="02020603050405020304" pitchFamily="18" charset="0"/>
              </a:rPr>
              <a:t> 1000</a:t>
            </a:r>
          </a:p>
          <a:p>
            <a:pPr algn="just" eaLnBrk="0" hangingPunct="0"/>
            <a:r>
              <a:rPr lang="zh-CN" altLang="zh-CN" sz="2400" b="0">
                <a:latin typeface="Times New Roman" panose="02020603050405020304" pitchFamily="18" charset="0"/>
              </a:rPr>
              <a:t> 1100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1500</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1999</a:t>
            </a: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1</a:t>
            </a:r>
            <a:r>
              <a:rPr lang="en-US" altLang="zh-CN" sz="2400" b="0">
                <a:latin typeface="Times New Roman" panose="02020603050405020304" pitchFamily="18" charset="0"/>
              </a:rPr>
              <a:t>M-1</a:t>
            </a:r>
          </a:p>
        </p:txBody>
      </p:sp>
      <p:sp>
        <p:nvSpPr>
          <p:cNvPr id="69650" name="Text Box 18"/>
          <p:cNvSpPr txBox="1">
            <a:spLocks noChangeArrowheads="1"/>
          </p:cNvSpPr>
          <p:nvPr/>
        </p:nvSpPr>
        <p:spPr bwMode="auto">
          <a:xfrm>
            <a:off x="533400" y="5724525"/>
            <a:ext cx="2376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作业的地址空间</a:t>
            </a:r>
          </a:p>
        </p:txBody>
      </p:sp>
      <p:sp>
        <p:nvSpPr>
          <p:cNvPr id="69651" name="Text Box 19"/>
          <p:cNvSpPr txBox="1">
            <a:spLocks noChangeArrowheads="1"/>
          </p:cNvSpPr>
          <p:nvPr/>
        </p:nvSpPr>
        <p:spPr bwMode="auto">
          <a:xfrm>
            <a:off x="6675438" y="5700713"/>
            <a:ext cx="18859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内存空间</a:t>
            </a:r>
          </a:p>
        </p:txBody>
      </p:sp>
      <p:sp>
        <p:nvSpPr>
          <p:cNvPr id="69652" name="Line 20"/>
          <p:cNvSpPr>
            <a:spLocks noChangeShapeType="1"/>
          </p:cNvSpPr>
          <p:nvPr/>
        </p:nvSpPr>
        <p:spPr bwMode="auto">
          <a:xfrm>
            <a:off x="2678113" y="3506788"/>
            <a:ext cx="465137" cy="1587"/>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69653" name="Rectangle 21"/>
          <p:cNvSpPr>
            <a:spLocks noChangeArrowheads="1"/>
          </p:cNvSpPr>
          <p:nvPr/>
        </p:nvSpPr>
        <p:spPr bwMode="auto">
          <a:xfrm>
            <a:off x="3143250" y="3287713"/>
            <a:ext cx="755650" cy="466725"/>
          </a:xfrm>
          <a:prstGeom prst="rect">
            <a:avLst/>
          </a:prstGeom>
          <a:solidFill>
            <a:srgbClr val="FFFFFF"/>
          </a:solidFill>
          <a:ln w="34925">
            <a:solidFill>
              <a:srgbClr val="000000"/>
            </a:solidFill>
            <a:miter lim="800000"/>
            <a:headEnd/>
            <a:tailEnd/>
          </a:ln>
        </p:spPr>
        <p:txBody>
          <a:bodyPr tIns="72000" bIns="10800"/>
          <a:lstStyle/>
          <a:p>
            <a:pPr algn="just" eaLnBrk="0" hangingPunct="0"/>
            <a:r>
              <a:rPr lang="zh-CN" altLang="zh-CN" sz="2400" b="0">
                <a:latin typeface="Times New Roman" panose="02020603050405020304" pitchFamily="18" charset="0"/>
              </a:rPr>
              <a:t>500</a:t>
            </a:r>
          </a:p>
        </p:txBody>
      </p:sp>
      <p:sp>
        <p:nvSpPr>
          <p:cNvPr id="69654" name="Rectangle 22"/>
          <p:cNvSpPr>
            <a:spLocks noChangeArrowheads="1"/>
          </p:cNvSpPr>
          <p:nvPr/>
        </p:nvSpPr>
        <p:spPr bwMode="auto">
          <a:xfrm>
            <a:off x="4386263" y="2124075"/>
            <a:ext cx="835025" cy="465138"/>
          </a:xfrm>
          <a:prstGeom prst="rect">
            <a:avLst/>
          </a:prstGeom>
          <a:solidFill>
            <a:srgbClr val="FFFFFF"/>
          </a:solidFill>
          <a:ln w="34925">
            <a:solidFill>
              <a:srgbClr val="000000"/>
            </a:solidFill>
            <a:miter lim="800000"/>
            <a:headEnd/>
            <a:tailEnd/>
          </a:ln>
        </p:spPr>
        <p:txBody>
          <a:bodyPr tIns="72000" bIns="10800"/>
          <a:lstStyle/>
          <a:p>
            <a:pPr algn="just" eaLnBrk="0" hangingPunct="0"/>
            <a:r>
              <a:rPr lang="zh-CN" altLang="zh-CN" sz="2400" b="0">
                <a:latin typeface="Times New Roman" panose="02020603050405020304" pitchFamily="18" charset="0"/>
              </a:rPr>
              <a:t>1000</a:t>
            </a:r>
          </a:p>
        </p:txBody>
      </p:sp>
      <p:sp>
        <p:nvSpPr>
          <p:cNvPr id="69655" name="Text Box 23"/>
          <p:cNvSpPr txBox="1">
            <a:spLocks noChangeArrowheads="1"/>
          </p:cNvSpPr>
          <p:nvPr/>
        </p:nvSpPr>
        <p:spPr bwMode="auto">
          <a:xfrm>
            <a:off x="2819400" y="2790825"/>
            <a:ext cx="1536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逻辑地址</a:t>
            </a:r>
          </a:p>
        </p:txBody>
      </p:sp>
      <p:sp>
        <p:nvSpPr>
          <p:cNvPr id="69656" name="Text Box 24"/>
          <p:cNvSpPr txBox="1">
            <a:spLocks noChangeArrowheads="1"/>
          </p:cNvSpPr>
          <p:nvPr/>
        </p:nvSpPr>
        <p:spPr bwMode="auto">
          <a:xfrm>
            <a:off x="3733800" y="1571625"/>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a:lstStyle/>
          <a:p>
            <a:pPr algn="just" eaLnBrk="0" hangingPunct="0"/>
            <a:r>
              <a:rPr lang="zh-CN" altLang="zh-CN" sz="2400" b="0">
                <a:latin typeface="Times New Roman" panose="02020603050405020304" pitchFamily="18" charset="0"/>
              </a:rPr>
              <a:t>重定位寄存器</a:t>
            </a:r>
          </a:p>
        </p:txBody>
      </p:sp>
      <p:sp>
        <p:nvSpPr>
          <p:cNvPr id="69657" name="Oval 25"/>
          <p:cNvSpPr>
            <a:spLocks noChangeArrowheads="1"/>
          </p:cNvSpPr>
          <p:nvPr/>
        </p:nvSpPr>
        <p:spPr bwMode="auto">
          <a:xfrm>
            <a:off x="4532313" y="3175000"/>
            <a:ext cx="576262" cy="598488"/>
          </a:xfrm>
          <a:prstGeom prst="ellipse">
            <a:avLst/>
          </a:prstGeom>
          <a:solidFill>
            <a:srgbClr val="FFFFFF"/>
          </a:solidFill>
          <a:ln w="34925">
            <a:solidFill>
              <a:srgbClr val="000000"/>
            </a:solidFill>
            <a:round/>
            <a:headEnd/>
            <a:tailEnd/>
          </a:ln>
        </p:spPr>
        <p:txBody>
          <a:bodyPr lIns="0" tIns="36000" rIns="0" bIns="0"/>
          <a:lstStyle/>
          <a:p>
            <a:pPr algn="ctr" eaLnBrk="0" hangingPunct="0"/>
            <a:r>
              <a:rPr lang="zh-CN" altLang="zh-CN" sz="2400" b="0">
                <a:latin typeface="Times New Roman" panose="02020603050405020304" pitchFamily="18" charset="0"/>
              </a:rPr>
              <a:t>＋</a:t>
            </a:r>
          </a:p>
        </p:txBody>
      </p:sp>
      <p:sp>
        <p:nvSpPr>
          <p:cNvPr id="69658" name="Line 26"/>
          <p:cNvSpPr>
            <a:spLocks noChangeShapeType="1"/>
          </p:cNvSpPr>
          <p:nvPr/>
        </p:nvSpPr>
        <p:spPr bwMode="auto">
          <a:xfrm>
            <a:off x="3887788" y="3506788"/>
            <a:ext cx="684212" cy="0"/>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69659" name="Line 27"/>
          <p:cNvSpPr>
            <a:spLocks noChangeShapeType="1"/>
          </p:cNvSpPr>
          <p:nvPr/>
        </p:nvSpPr>
        <p:spPr bwMode="auto">
          <a:xfrm>
            <a:off x="4800600" y="2584450"/>
            <a:ext cx="0" cy="585788"/>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69660" name="Line 28"/>
          <p:cNvSpPr>
            <a:spLocks noChangeShapeType="1"/>
          </p:cNvSpPr>
          <p:nvPr/>
        </p:nvSpPr>
        <p:spPr bwMode="auto">
          <a:xfrm>
            <a:off x="4819650" y="3749675"/>
            <a:ext cx="0" cy="3317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61" name="Line 29"/>
          <p:cNvSpPr>
            <a:spLocks noChangeShapeType="1"/>
          </p:cNvSpPr>
          <p:nvPr/>
        </p:nvSpPr>
        <p:spPr bwMode="auto">
          <a:xfrm>
            <a:off x="4837113" y="4059238"/>
            <a:ext cx="838200" cy="0"/>
          </a:xfrm>
          <a:prstGeom prst="line">
            <a:avLst/>
          </a:prstGeom>
          <a:noFill/>
          <a:ln w="34925">
            <a:solidFill>
              <a:srgbClr val="000000"/>
            </a:solidFill>
            <a:round/>
            <a:headEnd/>
            <a:tailEnd type="triangle" w="sm" len="med"/>
          </a:ln>
          <a:extLst>
            <a:ext uri="{909E8E84-426E-40DD-AFC4-6F175D3DCCD1}">
              <a14:hiddenFill xmlns:a14="http://schemas.microsoft.com/office/drawing/2010/main">
                <a:noFill/>
              </a14:hiddenFill>
            </a:ext>
          </a:extLst>
        </p:spPr>
        <p:txBody>
          <a:bodyPr tIns="72000"/>
          <a:lstStyle/>
          <a:p>
            <a:endParaRPr lang="zh-CN" altLang="en-US"/>
          </a:p>
        </p:txBody>
      </p:sp>
      <p:sp>
        <p:nvSpPr>
          <p:cNvPr id="69662" name="Line 30"/>
          <p:cNvSpPr>
            <a:spLocks noChangeShapeType="1"/>
          </p:cNvSpPr>
          <p:nvPr/>
        </p:nvSpPr>
        <p:spPr bwMode="auto">
          <a:xfrm>
            <a:off x="803275" y="4695825"/>
            <a:ext cx="186372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69663" name="AutoShape 31"/>
          <p:cNvSpPr>
            <a:spLocks/>
          </p:cNvSpPr>
          <p:nvPr/>
        </p:nvSpPr>
        <p:spPr bwMode="auto">
          <a:xfrm>
            <a:off x="8686800" y="2209800"/>
            <a:ext cx="228600" cy="2590800"/>
          </a:xfrm>
          <a:prstGeom prst="rightBrace">
            <a:avLst>
              <a:gd name="adj1" fmla="val 94444"/>
              <a:gd name="adj2" fmla="val 50000"/>
            </a:avLst>
          </a:prstGeom>
          <a:noFill/>
          <a:ln w="9525">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动态重定位分区分配算法</a:t>
            </a:r>
          </a:p>
        </p:txBody>
      </p:sp>
      <p:graphicFrame>
        <p:nvGraphicFramePr>
          <p:cNvPr id="70659" name="Object 3"/>
          <p:cNvGraphicFramePr>
            <a:graphicFrameLocks noChangeAspect="1"/>
          </p:cNvGraphicFramePr>
          <p:nvPr>
            <p:ph idx="1"/>
          </p:nvPr>
        </p:nvGraphicFramePr>
        <p:xfrm>
          <a:off x="395288" y="1341438"/>
          <a:ext cx="8748712" cy="4935537"/>
        </p:xfrm>
        <a:graphic>
          <a:graphicData uri="http://schemas.openxmlformats.org/presentationml/2006/ole">
            <mc:AlternateContent xmlns:mc="http://schemas.openxmlformats.org/markup-compatibility/2006">
              <mc:Choice xmlns:v="urn:schemas-microsoft-com:vml" Requires="v">
                <p:oleObj spid="_x0000_s70660" r:id="rId3" imgW="4579937" imgH="2583497" progId="Visio.Drawing.4">
                  <p:embed/>
                </p:oleObj>
              </mc:Choice>
              <mc:Fallback>
                <p:oleObj r:id="rId3" imgW="4579937" imgH="258349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341438"/>
                        <a:ext cx="8748712" cy="493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4.3.7 </a:t>
            </a:r>
            <a:r>
              <a:rPr lang="zh-CN" altLang="zh-CN"/>
              <a:t>对换</a:t>
            </a:r>
          </a:p>
        </p:txBody>
      </p:sp>
      <p:sp>
        <p:nvSpPr>
          <p:cNvPr id="71683" name="Rectangle 3"/>
          <p:cNvSpPr>
            <a:spLocks noGrp="1" noChangeArrowheads="1"/>
          </p:cNvSpPr>
          <p:nvPr>
            <p:ph type="body" idx="1"/>
          </p:nvPr>
        </p:nvSpPr>
        <p:spPr/>
        <p:txBody>
          <a:bodyPr/>
          <a:lstStyle/>
          <a:p>
            <a:r>
              <a:rPr lang="zh-CN" altLang="en-US"/>
              <a:t>所谓</a:t>
            </a:r>
            <a:r>
              <a:rPr lang="zh-CN" altLang="en-US">
                <a:latin typeface="宋体" panose="02010600030101010101" pitchFamily="2" charset="-122"/>
              </a:rPr>
              <a:t>“</a:t>
            </a:r>
            <a:r>
              <a:rPr lang="zh-CN" altLang="en-US"/>
              <a:t>对换</a:t>
            </a:r>
            <a:r>
              <a:rPr lang="zh-CN" altLang="en-US">
                <a:latin typeface="宋体" panose="02010600030101010101" pitchFamily="2" charset="-122"/>
              </a:rPr>
              <a:t>”</a:t>
            </a:r>
            <a:r>
              <a:rPr lang="zh-CN" altLang="en-US"/>
              <a:t>， 是指把内存中暂时不能运行的进程或者暂时不用的程序和数据，调出到外存上，以便腾出足够的内存空间，再把已具备运行条件的进程或进程所需要的程序和数据，调入内存。</a:t>
            </a:r>
          </a:p>
          <a:p>
            <a:r>
              <a:rPr lang="zh-CN" altLang="en-US"/>
              <a:t>对换是提高内存利用率的有效措施。 </a:t>
            </a:r>
          </a:p>
          <a:p>
            <a:r>
              <a:rPr lang="zh-CN" altLang="en-US"/>
              <a:t>分为 </a:t>
            </a:r>
            <a:r>
              <a:rPr lang="zh-CN" altLang="en-US">
                <a:latin typeface="宋体" panose="02010600030101010101" pitchFamily="2" charset="-122"/>
              </a:rPr>
              <a:t>“</a:t>
            </a:r>
            <a:r>
              <a:rPr lang="zh-CN" altLang="en-US"/>
              <a:t>整体对换</a:t>
            </a:r>
            <a:r>
              <a:rPr lang="zh-CN" altLang="en-US">
                <a:latin typeface="宋体" panose="02010600030101010101" pitchFamily="2" charset="-122"/>
              </a:rPr>
              <a:t>”</a:t>
            </a:r>
            <a:r>
              <a:rPr lang="zh-CN" altLang="en-US"/>
              <a:t>（以进程为单位）和</a:t>
            </a:r>
            <a:r>
              <a:rPr lang="zh-CN" altLang="en-US">
                <a:latin typeface="宋体" panose="02010600030101010101" pitchFamily="2" charset="-122"/>
              </a:rPr>
              <a:t>“</a:t>
            </a:r>
            <a:r>
              <a:rPr lang="zh-CN" altLang="en-US"/>
              <a:t>部分对换</a:t>
            </a:r>
            <a:r>
              <a:rPr lang="zh-CN" altLang="en-US">
                <a:latin typeface="宋体" panose="02010600030101010101" pitchFamily="2" charset="-122"/>
              </a:rPr>
              <a:t>”</a:t>
            </a:r>
            <a:r>
              <a:rPr lang="zh-CN" altLang="en-US"/>
              <a:t>（以页或段为单位）</a:t>
            </a:r>
          </a:p>
          <a:p>
            <a:endParaRPr lang="zh-CN"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对换空间的管理</a:t>
            </a:r>
          </a:p>
        </p:txBody>
      </p:sp>
      <p:sp>
        <p:nvSpPr>
          <p:cNvPr id="72707" name="Rectangle 3"/>
          <p:cNvSpPr>
            <a:spLocks noGrp="1" noChangeArrowheads="1"/>
          </p:cNvSpPr>
          <p:nvPr>
            <p:ph type="body" idx="1"/>
          </p:nvPr>
        </p:nvSpPr>
        <p:spPr/>
        <p:txBody>
          <a:bodyPr/>
          <a:lstStyle/>
          <a:p>
            <a:r>
              <a:rPr lang="zh-CN" altLang="zh-CN"/>
              <a:t> 为了能对对换区中的空闲盘块进行管理，在系统中应配置相应的数据结构，以记录外存的使用情况。</a:t>
            </a:r>
          </a:p>
          <a:p>
            <a:pPr lvl="1"/>
            <a:r>
              <a:rPr lang="zh-CN" altLang="zh-CN"/>
              <a:t>空闲分区表</a:t>
            </a:r>
          </a:p>
          <a:p>
            <a:pPr lvl="1"/>
            <a:r>
              <a:rPr lang="zh-CN" altLang="zh-CN"/>
              <a:t>空闲分区链</a:t>
            </a:r>
          </a:p>
          <a:p>
            <a:r>
              <a:rPr lang="zh-CN" altLang="zh-CN"/>
              <a:t>在空闲分区表中的每个表目中应包含两项， 即对换区的首址及其大小，它们的单位是盘块号和盘块数。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进程的换入与换出</a:t>
            </a:r>
          </a:p>
        </p:txBody>
      </p:sp>
      <p:sp>
        <p:nvSpPr>
          <p:cNvPr id="73731" name="Rectangle 3"/>
          <p:cNvSpPr>
            <a:spLocks noGrp="1" noChangeArrowheads="1"/>
          </p:cNvSpPr>
          <p:nvPr>
            <p:ph type="body" idx="1"/>
          </p:nvPr>
        </p:nvSpPr>
        <p:spPr/>
        <p:txBody>
          <a:bodyPr/>
          <a:lstStyle/>
          <a:p>
            <a:r>
              <a:rPr lang="zh-CN" altLang="zh-CN"/>
              <a:t>进程的换出。 </a:t>
            </a:r>
          </a:p>
          <a:p>
            <a:pPr lvl="1"/>
            <a:r>
              <a:rPr lang="zh-CN" altLang="zh-CN"/>
              <a:t>内存紧张，系统应将某进程换出。 </a:t>
            </a:r>
          </a:p>
          <a:p>
            <a:pPr lvl="1"/>
            <a:r>
              <a:rPr lang="zh-CN" altLang="zh-CN"/>
              <a:t>系统首先选择处于阻塞状态且优先级最低的进程作为换出进程。 </a:t>
            </a:r>
          </a:p>
          <a:p>
            <a:r>
              <a:rPr lang="zh-CN" altLang="zh-CN"/>
              <a:t>进程的换入。 	</a:t>
            </a:r>
          </a:p>
          <a:p>
            <a:pPr lvl="1"/>
            <a:r>
              <a:rPr lang="zh-CN" altLang="zh-CN"/>
              <a:t>系统应定时地查看所有进程的状态，从中找出</a:t>
            </a:r>
            <a:r>
              <a:rPr lang="zh-CN" altLang="zh-CN">
                <a:latin typeface="宋体" panose="02010600030101010101" pitchFamily="2" charset="-122"/>
              </a:rPr>
              <a:t>“</a:t>
            </a:r>
            <a:r>
              <a:rPr lang="zh-CN" altLang="zh-CN"/>
              <a:t>就绪</a:t>
            </a:r>
            <a:r>
              <a:rPr lang="zh-CN" altLang="zh-CN">
                <a:latin typeface="宋体" panose="02010600030101010101" pitchFamily="2" charset="-122"/>
              </a:rPr>
              <a:t>”</a:t>
            </a:r>
            <a:r>
              <a:rPr lang="zh-CN" altLang="zh-CN"/>
              <a:t>状态但已换出的进程，将其中换出时间</a:t>
            </a:r>
            <a:r>
              <a:rPr lang="en-US" altLang="zh-CN"/>
              <a:t>(</a:t>
            </a:r>
            <a:r>
              <a:rPr lang="zh-CN" altLang="zh-CN"/>
              <a:t>换出到磁盘上</a:t>
            </a:r>
            <a:r>
              <a:rPr lang="en-US" altLang="zh-CN"/>
              <a:t>)</a:t>
            </a:r>
            <a:r>
              <a:rPr lang="zh-CN" altLang="zh-CN"/>
              <a:t>最久的进程作为换入进程，将之换入。 </a:t>
            </a:r>
          </a:p>
          <a:p>
            <a:endParaRPr lang="zh-CN"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74755" name="Rectangle 3"/>
          <p:cNvSpPr>
            <a:spLocks noGrp="1" noChangeArrowheads="1"/>
          </p:cNvSpPr>
          <p:nvPr>
            <p:ph type="body" idx="1"/>
          </p:nvPr>
        </p:nvSpPr>
        <p:spPr/>
        <p:txBody>
          <a:bodyPr/>
          <a:lstStyle/>
          <a:p>
            <a:pPr>
              <a:lnSpc>
                <a:spcPct val="90000"/>
              </a:lnSpc>
            </a:pPr>
            <a:r>
              <a:rPr lang="en-US" altLang="zh-CN" sz="2800"/>
              <a:t>4.1  </a:t>
            </a:r>
            <a:r>
              <a:rPr lang="zh-CN" altLang="zh-CN" sz="2800"/>
              <a:t>储存器的层次结构</a:t>
            </a:r>
          </a:p>
          <a:p>
            <a:pPr>
              <a:lnSpc>
                <a:spcPct val="90000"/>
              </a:lnSpc>
            </a:pPr>
            <a:r>
              <a:rPr lang="en-US" altLang="zh-CN" sz="2800"/>
              <a:t>4.2  </a:t>
            </a:r>
            <a:r>
              <a:rPr lang="zh-CN" altLang="zh-CN" sz="2800"/>
              <a:t>程序的装入和链接 </a:t>
            </a:r>
          </a:p>
          <a:p>
            <a:pPr>
              <a:lnSpc>
                <a:spcPct val="90000"/>
              </a:lnSpc>
            </a:pPr>
            <a:r>
              <a:rPr lang="en-US" altLang="zh-CN" sz="2800"/>
              <a:t>4.3  </a:t>
            </a:r>
            <a:r>
              <a:rPr lang="zh-CN" altLang="zh-CN" sz="2800"/>
              <a:t>连续分配方式 </a:t>
            </a:r>
          </a:p>
          <a:p>
            <a:pPr>
              <a:lnSpc>
                <a:spcPct val="90000"/>
              </a:lnSpc>
            </a:pPr>
            <a:r>
              <a:rPr lang="en-US" altLang="zh-CN" sz="2800">
                <a:solidFill>
                  <a:schemeClr val="hlink"/>
                </a:solidFill>
              </a:rPr>
              <a:t>4.4  </a:t>
            </a:r>
            <a:r>
              <a:rPr lang="zh-CN" altLang="zh-CN" sz="2800">
                <a:solidFill>
                  <a:schemeClr val="hlink"/>
                </a:solidFill>
              </a:rPr>
              <a:t>基本分页存储管理方式 </a:t>
            </a:r>
          </a:p>
          <a:p>
            <a:pPr>
              <a:lnSpc>
                <a:spcPct val="90000"/>
              </a:lnSpc>
            </a:pPr>
            <a:r>
              <a:rPr lang="en-US" altLang="zh-CN" sz="2800"/>
              <a:t>4.5  </a:t>
            </a:r>
            <a:r>
              <a:rPr lang="zh-CN" altLang="zh-CN" sz="2800"/>
              <a:t>基本分段存储管理方式 </a:t>
            </a:r>
          </a:p>
          <a:p>
            <a:pPr>
              <a:lnSpc>
                <a:spcPct val="90000"/>
              </a:lnSpc>
            </a:pPr>
            <a:r>
              <a:rPr lang="en-US" altLang="zh-CN" sz="2800"/>
              <a:t>4.6  </a:t>
            </a:r>
            <a:r>
              <a:rPr lang="zh-CN" altLang="zh-CN" sz="2800"/>
              <a:t>虚拟存储器的基本概念 </a:t>
            </a:r>
          </a:p>
          <a:p>
            <a:pPr>
              <a:lnSpc>
                <a:spcPct val="90000"/>
              </a:lnSpc>
            </a:pPr>
            <a:r>
              <a:rPr lang="en-US" altLang="zh-CN" sz="2800"/>
              <a:t>4.7  </a:t>
            </a:r>
            <a:r>
              <a:rPr lang="zh-CN" altLang="zh-CN" sz="2800"/>
              <a:t>请求分页存储管理方式 </a:t>
            </a:r>
          </a:p>
          <a:p>
            <a:pPr>
              <a:lnSpc>
                <a:spcPct val="90000"/>
              </a:lnSpc>
            </a:pPr>
            <a:r>
              <a:rPr lang="en-US" altLang="zh-CN" sz="2800"/>
              <a:t>4.8  </a:t>
            </a:r>
            <a:r>
              <a:rPr lang="zh-CN" altLang="zh-CN" sz="2800"/>
              <a:t>页面置换算法 </a:t>
            </a:r>
          </a:p>
          <a:p>
            <a:pPr>
              <a:lnSpc>
                <a:spcPct val="90000"/>
              </a:lnSpc>
            </a:pPr>
            <a:r>
              <a:rPr lang="en-US" altLang="zh-CN" sz="2800"/>
              <a:t>4.9  </a:t>
            </a:r>
            <a:r>
              <a:rPr lang="zh-CN" altLang="zh-CN" sz="2800"/>
              <a:t>请求分段存储管理方式 </a:t>
            </a:r>
          </a:p>
          <a:p>
            <a:pPr>
              <a:lnSpc>
                <a:spcPct val="90000"/>
              </a:lnSpc>
            </a:pPr>
            <a:endParaRPr lang="zh-CN" altLang="zh-CN" sz="28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4.4  </a:t>
            </a:r>
            <a:r>
              <a:rPr lang="zh-CN" altLang="zh-CN" b="1"/>
              <a:t>基本分页存储管理</a:t>
            </a:r>
            <a:endParaRPr lang="zh-CN" altLang="zh-CN"/>
          </a:p>
        </p:txBody>
      </p:sp>
      <p:sp>
        <p:nvSpPr>
          <p:cNvPr id="75779" name="Rectangle 3"/>
          <p:cNvSpPr>
            <a:spLocks noGrp="1" noChangeArrowheads="1"/>
          </p:cNvSpPr>
          <p:nvPr>
            <p:ph type="body" idx="1"/>
          </p:nvPr>
        </p:nvSpPr>
        <p:spPr>
          <a:xfrm>
            <a:off x="381000" y="1447800"/>
            <a:ext cx="8574088" cy="4535488"/>
          </a:xfrm>
        </p:spPr>
        <p:txBody>
          <a:bodyPr/>
          <a:lstStyle/>
          <a:p>
            <a:pPr algn="just"/>
            <a:r>
              <a:rPr lang="zh-CN" altLang="zh-CN"/>
              <a:t>连续分配方式存在碎片，而紧凑技术开销太大，若能</a:t>
            </a:r>
            <a:r>
              <a:rPr lang="zh-CN" altLang="zh-CN">
                <a:solidFill>
                  <a:srgbClr val="9900CC"/>
                </a:solidFill>
              </a:rPr>
              <a:t>取消作业对存储区的连续性要求</a:t>
            </a:r>
            <a:r>
              <a:rPr lang="zh-CN" altLang="zh-CN"/>
              <a:t>，则能较好地解决碎片问题。分页存储管理就是基于这一思想提出的。</a:t>
            </a:r>
          </a:p>
          <a:p>
            <a:pPr algn="just"/>
            <a:r>
              <a:rPr lang="zh-CN" altLang="zh-CN">
                <a:latin typeface="楷体_GB2312" pitchFamily="1" charset="-122"/>
                <a:ea typeface="楷体_GB2312" pitchFamily="1" charset="-122"/>
              </a:rPr>
              <a:t>分页式存储管理允许把一个作业存放到</a:t>
            </a:r>
            <a:r>
              <a:rPr lang="zh-CN" altLang="zh-CN">
                <a:solidFill>
                  <a:schemeClr val="hlink"/>
                </a:solidFill>
                <a:latin typeface="楷体_GB2312" pitchFamily="1" charset="-122"/>
                <a:ea typeface="楷体_GB2312" pitchFamily="1" charset="-122"/>
              </a:rPr>
              <a:t>若干不相邻接的分区</a:t>
            </a:r>
            <a:r>
              <a:rPr lang="zh-CN" altLang="zh-CN">
                <a:latin typeface="楷体_GB2312" pitchFamily="1" charset="-122"/>
                <a:ea typeface="楷体_GB2312" pitchFamily="1" charset="-122"/>
              </a:rPr>
              <a:t>中</a:t>
            </a:r>
          </a:p>
          <a:p>
            <a:pPr lvl="1" algn="just"/>
            <a:r>
              <a:rPr lang="zh-CN" altLang="zh-CN">
                <a:latin typeface="楷体_GB2312" pitchFamily="1" charset="-122"/>
                <a:ea typeface="楷体_GB2312" pitchFamily="1" charset="-122"/>
              </a:rPr>
              <a:t>免去移动信息</a:t>
            </a:r>
          </a:p>
          <a:p>
            <a:pPr lvl="1" algn="just"/>
            <a:r>
              <a:rPr lang="zh-CN" altLang="zh-CN">
                <a:latin typeface="楷体_GB2312" pitchFamily="1" charset="-122"/>
                <a:ea typeface="楷体_GB2312" pitchFamily="1" charset="-122"/>
              </a:rPr>
              <a:t>充分利用主存空间</a:t>
            </a:r>
          </a:p>
          <a:p>
            <a:pPr algn="just"/>
            <a:endParaRPr lang="zh-CN" altLang="zh-CN" sz="28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4.4.1 </a:t>
            </a:r>
            <a:r>
              <a:rPr lang="zh-CN" altLang="zh-CN" b="1"/>
              <a:t>页面与页表</a:t>
            </a:r>
          </a:p>
        </p:txBody>
      </p:sp>
      <p:sp>
        <p:nvSpPr>
          <p:cNvPr id="76803" name="Rectangle 3"/>
          <p:cNvSpPr>
            <a:spLocks noGrp="1" noChangeArrowheads="1"/>
          </p:cNvSpPr>
          <p:nvPr>
            <p:ph type="body" idx="1"/>
          </p:nvPr>
        </p:nvSpPr>
        <p:spPr>
          <a:xfrm>
            <a:off x="304800" y="1524000"/>
            <a:ext cx="8726488" cy="5029200"/>
          </a:xfrm>
        </p:spPr>
        <p:txBody>
          <a:bodyPr/>
          <a:lstStyle/>
          <a:p>
            <a:pPr algn="just"/>
            <a:r>
              <a:rPr lang="zh-CN" altLang="en-US"/>
              <a:t>在分页存储管理中，将进程的逻辑地址空间划分成若干大小相等的</a:t>
            </a:r>
            <a:r>
              <a:rPr lang="zh-CN" altLang="en-US">
                <a:solidFill>
                  <a:srgbClr val="9900CC"/>
                </a:solidFill>
              </a:rPr>
              <a:t>页（或称页面），</a:t>
            </a:r>
            <a:r>
              <a:rPr lang="zh-CN" altLang="en-US"/>
              <a:t>相应地将主存空间也划分成与页大小相等的</a:t>
            </a:r>
            <a:r>
              <a:rPr lang="zh-CN" altLang="en-US">
                <a:solidFill>
                  <a:srgbClr val="9900CC"/>
                </a:solidFill>
              </a:rPr>
              <a:t>块（或称物理块、页框）</a:t>
            </a:r>
            <a:r>
              <a:rPr lang="zh-CN" altLang="en-US"/>
              <a:t>。在为进程分配存储空间时，总是以块为单位来分配，即将进程中的某一页存放到主存的某一空闲块中。</a:t>
            </a:r>
          </a:p>
          <a:p>
            <a:pPr algn="just"/>
            <a:r>
              <a:rPr lang="zh-CN" altLang="en-US">
                <a:solidFill>
                  <a:srgbClr val="9900CC"/>
                </a:solidFill>
              </a:rPr>
              <a:t>分页系统中是否有碎片？</a:t>
            </a:r>
          </a:p>
          <a:p>
            <a:pPr algn="just"/>
            <a:r>
              <a:rPr lang="zh-CN" altLang="en-US">
                <a:solidFill>
                  <a:srgbClr val="9900CC"/>
                </a:solidFill>
              </a:rPr>
              <a:t>页内碎片：由进程最后一页未装满而形成的碎片</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checkerboard(across)">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checkerboard(across)">
                                      <p:cBhvr>
                                        <p:cTn id="12" dur="500"/>
                                        <p:tgtEl>
                                          <p:spTgt spid="7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checkerboard(across)">
                                      <p:cBhvr>
                                        <p:cTn id="1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页面大小的选择</a:t>
            </a:r>
          </a:p>
        </p:txBody>
      </p:sp>
      <p:sp>
        <p:nvSpPr>
          <p:cNvPr id="77827" name="Rectangle 3"/>
          <p:cNvSpPr>
            <a:spLocks noGrp="1" noChangeArrowheads="1"/>
          </p:cNvSpPr>
          <p:nvPr>
            <p:ph type="body" idx="1"/>
          </p:nvPr>
        </p:nvSpPr>
        <p:spPr>
          <a:xfrm>
            <a:off x="457200" y="1447800"/>
            <a:ext cx="8193088" cy="4267200"/>
          </a:xfrm>
        </p:spPr>
        <p:txBody>
          <a:bodyPr/>
          <a:lstStyle/>
          <a:p>
            <a:pPr algn="just"/>
            <a:r>
              <a:rPr lang="zh-CN" altLang="zh-CN"/>
              <a:t>页面的大小应适中。若页面太大，以至和一般进程大小相差无几，则页面分配退化为：分区分配，同时页内碎片也较大。若页面太小，虽然可减少页内碎片，但会导致</a:t>
            </a:r>
            <a:r>
              <a:rPr lang="zh-CN" altLang="zh-CN" u="sng"/>
              <a:t>页表</a:t>
            </a:r>
            <a:r>
              <a:rPr lang="zh-CN" altLang="zh-CN"/>
              <a:t>增长。因此，页面大小应适中，通常为2的幂，一般在512</a:t>
            </a:r>
            <a:r>
              <a:rPr lang="en-US" altLang="zh-CN"/>
              <a:t>B</a:t>
            </a:r>
            <a:r>
              <a:rPr lang="zh-CN" altLang="zh-CN"/>
              <a:t>到8</a:t>
            </a:r>
            <a:r>
              <a:rPr lang="en-US" altLang="zh-CN"/>
              <a:t>KB</a:t>
            </a:r>
            <a:r>
              <a:rPr lang="zh-CN" altLang="zh-CN"/>
              <a:t>之间。</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页表</a:t>
            </a:r>
          </a:p>
        </p:txBody>
      </p:sp>
      <p:sp>
        <p:nvSpPr>
          <p:cNvPr id="78851" name="Rectangle 3"/>
          <p:cNvSpPr>
            <a:spLocks noGrp="1" noChangeArrowheads="1"/>
          </p:cNvSpPr>
          <p:nvPr>
            <p:ph type="body" idx="1"/>
          </p:nvPr>
        </p:nvSpPr>
        <p:spPr>
          <a:xfrm>
            <a:off x="615950" y="1609725"/>
            <a:ext cx="7762875" cy="4168775"/>
          </a:xfrm>
        </p:spPr>
        <p:txBody>
          <a:bodyPr/>
          <a:lstStyle/>
          <a:p>
            <a:pPr algn="just"/>
            <a:r>
              <a:rPr lang="zh-CN" altLang="en-US"/>
              <a:t>为了在内存中找到进程的每个页面所对应的物理块，系统为</a:t>
            </a:r>
            <a:r>
              <a:rPr lang="zh-CN" altLang="en-US">
                <a:solidFill>
                  <a:srgbClr val="9900CC"/>
                </a:solidFill>
              </a:rPr>
              <a:t>每个进程</a:t>
            </a:r>
            <a:r>
              <a:rPr lang="zh-CN" altLang="en-US"/>
              <a:t>建立一张页面映象表，简称页表。</a:t>
            </a:r>
          </a:p>
          <a:p>
            <a:pPr algn="just"/>
            <a:r>
              <a:rPr lang="zh-CN" altLang="en-US">
                <a:solidFill>
                  <a:srgbClr val="9900CC"/>
                </a:solidFill>
              </a:rPr>
              <a:t>页表：记录页面在内存中对应物理块的数据结构。</a:t>
            </a:r>
          </a:p>
          <a:p>
            <a:pPr algn="just"/>
            <a:endParaRPr lang="zh-CN" altLang="en-US">
              <a:solidFill>
                <a:srgbClr val="9900CC"/>
              </a:solidFill>
            </a:endParaRPr>
          </a:p>
          <a:p>
            <a:pPr algn="just"/>
            <a:r>
              <a:rPr lang="zh-CN" altLang="en-US"/>
              <a:t>页表一般存放在内存中。</a:t>
            </a:r>
          </a:p>
          <a:p>
            <a:pPr algn="just"/>
            <a:endParaRPr lang="zh-CN" altLang="en-US">
              <a:solidFill>
                <a:srgbClr val="99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checkerboard(across)">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checkerboard(across)">
                                      <p:cBhvr>
                                        <p:cTn id="12" dur="500"/>
                                        <p:tgtEl>
                                          <p:spTgt spid="78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animEffect transition="in" filter="checkerboard(across)">
                                      <p:cBhvr>
                                        <p:cTn id="1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4.2 </a:t>
            </a:r>
            <a:r>
              <a:rPr lang="zh-CN" altLang="zh-CN" b="1"/>
              <a:t>程序的装入和链接</a:t>
            </a:r>
          </a:p>
        </p:txBody>
      </p:sp>
      <p:graphicFrame>
        <p:nvGraphicFramePr>
          <p:cNvPr id="12291" name="Object 3"/>
          <p:cNvGraphicFramePr>
            <a:graphicFrameLocks noChangeAspect="1"/>
          </p:cNvGraphicFramePr>
          <p:nvPr>
            <p:ph idx="1"/>
          </p:nvPr>
        </p:nvGraphicFramePr>
        <p:xfrm>
          <a:off x="-536575" y="1412875"/>
          <a:ext cx="9499600" cy="4622800"/>
        </p:xfrm>
        <a:graphic>
          <a:graphicData uri="http://schemas.openxmlformats.org/presentationml/2006/ole">
            <mc:AlternateContent xmlns:mc="http://schemas.openxmlformats.org/markup-compatibility/2006">
              <mc:Choice xmlns:v="urn:schemas-microsoft-com:vml" Requires="v">
                <p:oleObj spid="_x0000_s12293" r:id="rId3" imgW="4389437" imgH="2537777" progId="Visio.Drawing.4">
                  <p:embed/>
                </p:oleObj>
              </mc:Choice>
              <mc:Fallback>
                <p:oleObj r:id="rId3" imgW="4389437" imgH="253777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1412875"/>
                        <a:ext cx="9499600"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4"/>
          <p:cNvSpPr txBox="1">
            <a:spLocks noChangeArrowheads="1"/>
          </p:cNvSpPr>
          <p:nvPr/>
        </p:nvSpPr>
        <p:spPr bwMode="auto">
          <a:xfrm>
            <a:off x="2590800" y="5876925"/>
            <a:ext cx="417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0">
                <a:latin typeface="Times New Roman" panose="02020603050405020304" pitchFamily="18" charset="0"/>
              </a:rPr>
              <a:t>图 </a:t>
            </a:r>
            <a:r>
              <a:rPr lang="en-US" altLang="zh-CN" sz="2400" b="0">
                <a:latin typeface="Times New Roman" panose="02020603050405020304" pitchFamily="18" charset="0"/>
              </a:rPr>
              <a:t>4-1 </a:t>
            </a:r>
            <a:r>
              <a:rPr lang="zh-CN" altLang="zh-CN" sz="2400" b="0">
                <a:latin typeface="Times New Roman" panose="02020603050405020304" pitchFamily="18" charset="0"/>
              </a:rPr>
              <a:t>对用户程序的处理步骤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页表的作用</a:t>
            </a:r>
          </a:p>
        </p:txBody>
      </p:sp>
      <p:grpSp>
        <p:nvGrpSpPr>
          <p:cNvPr id="79875" name="Group 3"/>
          <p:cNvGrpSpPr>
            <a:grpSpLocks/>
          </p:cNvGrpSpPr>
          <p:nvPr/>
        </p:nvGrpSpPr>
        <p:grpSpPr bwMode="auto">
          <a:xfrm>
            <a:off x="914400" y="1524000"/>
            <a:ext cx="7620000" cy="4222750"/>
            <a:chOff x="0" y="0"/>
            <a:chExt cx="4800" cy="2660"/>
          </a:xfrm>
        </p:grpSpPr>
        <p:sp>
          <p:nvSpPr>
            <p:cNvPr id="79876" name="Rectangle 4"/>
            <p:cNvSpPr>
              <a:spLocks noChangeArrowheads="1"/>
            </p:cNvSpPr>
            <p:nvPr/>
          </p:nvSpPr>
          <p:spPr bwMode="auto">
            <a:xfrm>
              <a:off x="3848" y="2400"/>
              <a:ext cx="81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内存空间</a:t>
              </a:r>
            </a:p>
          </p:txBody>
        </p:sp>
        <p:sp>
          <p:nvSpPr>
            <p:cNvPr id="79877" name="Rectangle 5"/>
            <p:cNvSpPr>
              <a:spLocks noChangeArrowheads="1"/>
            </p:cNvSpPr>
            <p:nvPr/>
          </p:nvSpPr>
          <p:spPr bwMode="auto">
            <a:xfrm>
              <a:off x="0" y="2108"/>
              <a:ext cx="139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作业的地址空间</a:t>
              </a:r>
            </a:p>
          </p:txBody>
        </p:sp>
        <p:sp>
          <p:nvSpPr>
            <p:cNvPr id="79878" name="Rectangle 6"/>
            <p:cNvSpPr>
              <a:spLocks noChangeArrowheads="1"/>
            </p:cNvSpPr>
            <p:nvPr/>
          </p:nvSpPr>
          <p:spPr bwMode="auto">
            <a:xfrm>
              <a:off x="2129" y="1564"/>
              <a:ext cx="50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页表</a:t>
              </a:r>
            </a:p>
          </p:txBody>
        </p:sp>
        <p:sp>
          <p:nvSpPr>
            <p:cNvPr id="79879" name="Rectangle 7"/>
            <p:cNvSpPr>
              <a:spLocks noChangeArrowheads="1"/>
            </p:cNvSpPr>
            <p:nvPr/>
          </p:nvSpPr>
          <p:spPr bwMode="auto">
            <a:xfrm>
              <a:off x="3727" y="38"/>
              <a:ext cx="1073" cy="2266"/>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 </a:t>
              </a:r>
            </a:p>
            <a:p>
              <a:pPr algn="just" eaLnBrk="0" hangingPunct="0"/>
              <a:endParaRPr lang="zh-CN" altLang="zh-CN" sz="1600" b="0">
                <a:latin typeface="Times New Roman" panose="02020603050405020304" pitchFamily="18" charset="0"/>
              </a:endParaRPr>
            </a:p>
            <a:p>
              <a:pPr algn="just" eaLnBrk="0" hangingPunct="0"/>
              <a:endParaRPr lang="zh-CN" altLang="zh-CN" sz="1600" b="0">
                <a:latin typeface="Times New Roman" panose="02020603050405020304" pitchFamily="18" charset="0"/>
              </a:endParaRPr>
            </a:p>
            <a:p>
              <a:pPr algn="just" eaLnBrk="0" hangingPunct="0"/>
              <a:r>
                <a:rPr lang="zh-CN" altLang="zh-CN" sz="2400" b="0">
                  <a:latin typeface="Times New Roman" panose="02020603050405020304" pitchFamily="18" charset="0"/>
                </a:rPr>
                <a:t>         </a:t>
              </a:r>
              <a:r>
                <a:rPr lang="zh-CN" altLang="zh-CN" sz="2400" b="0">
                  <a:latin typeface="宋体" panose="02010600030101010101" pitchFamily="2" charset="-122"/>
                </a:rPr>
                <a:t>┇</a:t>
              </a:r>
              <a:endParaRPr lang="zh-CN" altLang="zh-CN" sz="2400" b="0">
                <a:latin typeface="Times New Roman" panose="02020603050405020304" pitchFamily="18" charset="0"/>
              </a:endParaRPr>
            </a:p>
          </p:txBody>
        </p:sp>
        <p:sp>
          <p:nvSpPr>
            <p:cNvPr id="79880" name="Rectangle 8"/>
            <p:cNvSpPr>
              <a:spLocks noChangeArrowheads="1"/>
            </p:cNvSpPr>
            <p:nvPr/>
          </p:nvSpPr>
          <p:spPr bwMode="auto">
            <a:xfrm>
              <a:off x="198" y="38"/>
              <a:ext cx="931" cy="1961"/>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ctr" eaLnBrk="0" hangingPunct="0"/>
              <a:r>
                <a:rPr lang="zh-CN" altLang="zh-CN" sz="2400" b="0">
                  <a:latin typeface="Times New Roman" panose="02020603050405020304" pitchFamily="18" charset="0"/>
                </a:rPr>
                <a:t>0页</a:t>
              </a:r>
            </a:p>
            <a:p>
              <a:pPr algn="ctr" eaLnBrk="0" hangingPunct="0"/>
              <a:endParaRPr lang="zh-CN" altLang="zh-CN" sz="1400" b="0">
                <a:latin typeface="Times New Roman" panose="02020603050405020304" pitchFamily="18" charset="0"/>
              </a:endParaRPr>
            </a:p>
            <a:p>
              <a:pPr algn="ctr" eaLnBrk="0" hangingPunct="0"/>
              <a:r>
                <a:rPr lang="zh-CN" altLang="zh-CN" sz="2400" b="0">
                  <a:latin typeface="Times New Roman" panose="02020603050405020304" pitchFamily="18" charset="0"/>
                </a:rPr>
                <a:t>1页</a:t>
              </a:r>
            </a:p>
            <a:p>
              <a:pPr algn="ctr" eaLnBrk="0" hangingPunct="0"/>
              <a:endParaRPr lang="zh-CN" altLang="zh-CN" sz="2000" b="0">
                <a:latin typeface="Times New Roman" panose="02020603050405020304" pitchFamily="18" charset="0"/>
              </a:endParaRPr>
            </a:p>
            <a:p>
              <a:pPr algn="ctr" eaLnBrk="0" hangingPunct="0"/>
              <a:r>
                <a:rPr lang="zh-CN" altLang="zh-CN" sz="2400" b="0">
                  <a:latin typeface="Times New Roman" panose="02020603050405020304" pitchFamily="18" charset="0"/>
                </a:rPr>
                <a:t>2页</a:t>
              </a:r>
            </a:p>
            <a:p>
              <a:pPr algn="ctr" eaLnBrk="0" hangingPunct="0"/>
              <a:endParaRPr lang="zh-CN" altLang="zh-CN" sz="2000" b="0">
                <a:latin typeface="Times New Roman" panose="02020603050405020304" pitchFamily="18" charset="0"/>
              </a:endParaRPr>
            </a:p>
            <a:p>
              <a:pPr algn="ctr" eaLnBrk="0" hangingPunct="0"/>
              <a:r>
                <a:rPr lang="zh-CN" altLang="zh-CN" sz="2400" b="0">
                  <a:latin typeface="宋体" panose="02010600030101010101" pitchFamily="2" charset="-122"/>
                </a:rPr>
                <a:t>┇</a:t>
              </a:r>
            </a:p>
            <a:p>
              <a:pPr algn="ctr" eaLnBrk="0" hangingPunct="0"/>
              <a:endParaRPr lang="zh-CN" altLang="zh-CN" sz="2000" b="0">
                <a:latin typeface="宋体" panose="02010600030101010101" pitchFamily="2" charset="-122"/>
              </a:endParaRPr>
            </a:p>
            <a:p>
              <a:pPr algn="ctr" eaLnBrk="0" hangingPunct="0"/>
              <a:r>
                <a:rPr lang="en-US" altLang="zh-CN" sz="2400" b="0">
                  <a:latin typeface="Times New Roman" panose="02020603050405020304" pitchFamily="18" charset="0"/>
                </a:rPr>
                <a:t>n</a:t>
              </a:r>
              <a:r>
                <a:rPr lang="zh-CN" altLang="zh-CN" sz="2400" b="0">
                  <a:latin typeface="Times New Roman" panose="02020603050405020304" pitchFamily="18" charset="0"/>
                </a:rPr>
                <a:t>页</a:t>
              </a:r>
            </a:p>
          </p:txBody>
        </p:sp>
        <p:sp>
          <p:nvSpPr>
            <p:cNvPr id="79881" name="Rectangle 9"/>
            <p:cNvSpPr>
              <a:spLocks noChangeArrowheads="1"/>
            </p:cNvSpPr>
            <p:nvPr/>
          </p:nvSpPr>
          <p:spPr bwMode="auto">
            <a:xfrm>
              <a:off x="1783" y="337"/>
              <a:ext cx="1073" cy="1136"/>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     0      2</a:t>
              </a:r>
            </a:p>
            <a:p>
              <a:pPr algn="just" eaLnBrk="0" hangingPunct="0"/>
              <a:r>
                <a:rPr lang="zh-CN" altLang="zh-CN" sz="2400" b="0">
                  <a:latin typeface="Times New Roman" panose="02020603050405020304" pitchFamily="18" charset="0"/>
                </a:rPr>
                <a:t>     1      4</a:t>
              </a:r>
            </a:p>
            <a:p>
              <a:pPr algn="just" eaLnBrk="0" hangingPunct="0"/>
              <a:r>
                <a:rPr lang="zh-CN" altLang="zh-CN" sz="2400" b="0">
                  <a:latin typeface="Times New Roman" panose="02020603050405020304" pitchFamily="18" charset="0"/>
                </a:rPr>
                <a:t>     2      7</a:t>
              </a:r>
            </a:p>
            <a:p>
              <a:pPr algn="just" eaLnBrk="0" hangingPunct="0"/>
              <a:endParaRPr lang="zh-CN" altLang="zh-CN" sz="1200" b="0">
                <a:latin typeface="Times New Roman" panose="02020603050405020304" pitchFamily="18" charset="0"/>
              </a:endParaRPr>
            </a:p>
            <a:p>
              <a:pPr algn="just" eaLnBrk="0" hangingPunct="0"/>
              <a:r>
                <a:rPr lang="zh-CN" altLang="zh-CN" sz="2400" b="0">
                  <a:latin typeface="宋体" panose="02010600030101010101" pitchFamily="2" charset="-122"/>
                </a:rPr>
                <a:t>  ┇  ┇</a:t>
              </a:r>
              <a:endParaRPr lang="zh-CN" altLang="zh-CN" sz="2400" b="0">
                <a:latin typeface="Times New Roman" panose="02020603050405020304" pitchFamily="18" charset="0"/>
              </a:endParaRPr>
            </a:p>
          </p:txBody>
        </p:sp>
        <p:sp>
          <p:nvSpPr>
            <p:cNvPr id="79882" name="Line 10"/>
            <p:cNvSpPr>
              <a:spLocks noChangeShapeType="1"/>
            </p:cNvSpPr>
            <p:nvPr/>
          </p:nvSpPr>
          <p:spPr bwMode="auto">
            <a:xfrm>
              <a:off x="198" y="384"/>
              <a:ext cx="931"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3" name="Line 11"/>
            <p:cNvSpPr>
              <a:spLocks noChangeShapeType="1"/>
            </p:cNvSpPr>
            <p:nvPr/>
          </p:nvSpPr>
          <p:spPr bwMode="auto">
            <a:xfrm>
              <a:off x="198" y="1632"/>
              <a:ext cx="931"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4" name="Line 12"/>
            <p:cNvSpPr>
              <a:spLocks noChangeShapeType="1"/>
            </p:cNvSpPr>
            <p:nvPr/>
          </p:nvSpPr>
          <p:spPr bwMode="auto">
            <a:xfrm>
              <a:off x="198" y="761"/>
              <a:ext cx="931"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5" name="Line 13"/>
            <p:cNvSpPr>
              <a:spLocks noChangeShapeType="1"/>
            </p:cNvSpPr>
            <p:nvPr/>
          </p:nvSpPr>
          <p:spPr bwMode="auto">
            <a:xfrm>
              <a:off x="198" y="1224"/>
              <a:ext cx="931"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6" name="Rectangle 14"/>
            <p:cNvSpPr>
              <a:spLocks noChangeArrowheads="1"/>
            </p:cNvSpPr>
            <p:nvPr/>
          </p:nvSpPr>
          <p:spPr bwMode="auto">
            <a:xfrm>
              <a:off x="1905" y="48"/>
              <a:ext cx="97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Times New Roman" panose="02020603050405020304" pitchFamily="18" charset="0"/>
                </a:rPr>
                <a:t>页号  块号</a:t>
              </a:r>
            </a:p>
          </p:txBody>
        </p:sp>
        <p:sp>
          <p:nvSpPr>
            <p:cNvPr id="79887" name="Line 15"/>
            <p:cNvSpPr>
              <a:spLocks noChangeShapeType="1"/>
            </p:cNvSpPr>
            <p:nvPr/>
          </p:nvSpPr>
          <p:spPr bwMode="auto">
            <a:xfrm flipH="1">
              <a:off x="2316" y="337"/>
              <a:ext cx="0" cy="1148"/>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8" name="Line 16"/>
            <p:cNvSpPr>
              <a:spLocks noChangeShapeType="1"/>
            </p:cNvSpPr>
            <p:nvPr/>
          </p:nvSpPr>
          <p:spPr bwMode="auto">
            <a:xfrm>
              <a:off x="1783" y="576"/>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9" name="Line 17"/>
            <p:cNvSpPr>
              <a:spLocks noChangeShapeType="1"/>
            </p:cNvSpPr>
            <p:nvPr/>
          </p:nvSpPr>
          <p:spPr bwMode="auto">
            <a:xfrm>
              <a:off x="1783" y="816"/>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0" name="Line 18"/>
            <p:cNvSpPr>
              <a:spLocks noChangeShapeType="1"/>
            </p:cNvSpPr>
            <p:nvPr/>
          </p:nvSpPr>
          <p:spPr bwMode="auto">
            <a:xfrm>
              <a:off x="1783" y="1056"/>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1" name="Line 19"/>
            <p:cNvSpPr>
              <a:spLocks noChangeShapeType="1"/>
            </p:cNvSpPr>
            <p:nvPr/>
          </p:nvSpPr>
          <p:spPr bwMode="auto">
            <a:xfrm>
              <a:off x="3727" y="263"/>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2" name="Line 20"/>
            <p:cNvSpPr>
              <a:spLocks noChangeShapeType="1"/>
            </p:cNvSpPr>
            <p:nvPr/>
          </p:nvSpPr>
          <p:spPr bwMode="auto">
            <a:xfrm>
              <a:off x="3727" y="480"/>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3" name="Line 21"/>
            <p:cNvSpPr>
              <a:spLocks noChangeShapeType="1"/>
            </p:cNvSpPr>
            <p:nvPr/>
          </p:nvSpPr>
          <p:spPr bwMode="auto">
            <a:xfrm>
              <a:off x="3727" y="720"/>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4" name="Line 22"/>
            <p:cNvSpPr>
              <a:spLocks noChangeShapeType="1"/>
            </p:cNvSpPr>
            <p:nvPr/>
          </p:nvSpPr>
          <p:spPr bwMode="auto">
            <a:xfrm>
              <a:off x="3727" y="960"/>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5" name="Line 23"/>
            <p:cNvSpPr>
              <a:spLocks noChangeShapeType="1"/>
            </p:cNvSpPr>
            <p:nvPr/>
          </p:nvSpPr>
          <p:spPr bwMode="auto">
            <a:xfrm>
              <a:off x="3727" y="1200"/>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6" name="Line 24"/>
            <p:cNvSpPr>
              <a:spLocks noChangeShapeType="1"/>
            </p:cNvSpPr>
            <p:nvPr/>
          </p:nvSpPr>
          <p:spPr bwMode="auto">
            <a:xfrm>
              <a:off x="3727" y="1392"/>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7" name="Line 25"/>
            <p:cNvSpPr>
              <a:spLocks noChangeShapeType="1"/>
            </p:cNvSpPr>
            <p:nvPr/>
          </p:nvSpPr>
          <p:spPr bwMode="auto">
            <a:xfrm>
              <a:off x="3727" y="1632"/>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8" name="Line 26"/>
            <p:cNvSpPr>
              <a:spLocks noChangeShapeType="1"/>
            </p:cNvSpPr>
            <p:nvPr/>
          </p:nvSpPr>
          <p:spPr bwMode="auto">
            <a:xfrm>
              <a:off x="3727" y="1872"/>
              <a:ext cx="107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9" name="Rectangle 27"/>
            <p:cNvSpPr>
              <a:spLocks noChangeArrowheads="1"/>
            </p:cNvSpPr>
            <p:nvPr/>
          </p:nvSpPr>
          <p:spPr bwMode="auto">
            <a:xfrm>
              <a:off x="3504" y="0"/>
              <a:ext cx="288" cy="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400" b="0">
                  <a:latin typeface="Times New Roman" panose="02020603050405020304" pitchFamily="18" charset="0"/>
                </a:rPr>
                <a:t>0</a:t>
              </a:r>
            </a:p>
            <a:p>
              <a:pPr algn="just" eaLnBrk="0" hangingPunct="0"/>
              <a:r>
                <a:rPr lang="zh-CN" altLang="zh-CN" sz="2400" b="0">
                  <a:latin typeface="Times New Roman" panose="02020603050405020304" pitchFamily="18" charset="0"/>
                </a:rPr>
                <a:t>1</a:t>
              </a:r>
            </a:p>
            <a:p>
              <a:pPr algn="just" eaLnBrk="0" hangingPunct="0"/>
              <a:r>
                <a:rPr lang="zh-CN" altLang="zh-CN" sz="2400" b="0">
                  <a:latin typeface="Times New Roman" panose="02020603050405020304" pitchFamily="18" charset="0"/>
                </a:rPr>
                <a:t>2</a:t>
              </a:r>
            </a:p>
            <a:p>
              <a:pPr algn="just" eaLnBrk="0" hangingPunct="0"/>
              <a:r>
                <a:rPr lang="zh-CN" altLang="zh-CN" sz="2400" b="0">
                  <a:latin typeface="Times New Roman" panose="02020603050405020304" pitchFamily="18" charset="0"/>
                </a:rPr>
                <a:t>3</a:t>
              </a:r>
            </a:p>
            <a:p>
              <a:pPr algn="just" eaLnBrk="0" hangingPunct="0"/>
              <a:r>
                <a:rPr lang="zh-CN" altLang="zh-CN" sz="2400" b="0">
                  <a:latin typeface="Times New Roman" panose="02020603050405020304" pitchFamily="18" charset="0"/>
                </a:rPr>
                <a:t>4</a:t>
              </a:r>
            </a:p>
            <a:p>
              <a:pPr algn="just" eaLnBrk="0" hangingPunct="0"/>
              <a:r>
                <a:rPr lang="zh-CN" altLang="zh-CN" sz="2400" b="0">
                  <a:latin typeface="Times New Roman" panose="02020603050405020304" pitchFamily="18" charset="0"/>
                </a:rPr>
                <a:t>5</a:t>
              </a:r>
            </a:p>
            <a:p>
              <a:pPr algn="just" eaLnBrk="0" hangingPunct="0"/>
              <a:r>
                <a:rPr lang="zh-CN" altLang="zh-CN" sz="2400" b="0">
                  <a:latin typeface="Times New Roman" panose="02020603050405020304" pitchFamily="18" charset="0"/>
                </a:rPr>
                <a:t>6</a:t>
              </a:r>
            </a:p>
            <a:p>
              <a:pPr algn="just" eaLnBrk="0" hangingPunct="0"/>
              <a:r>
                <a:rPr lang="zh-CN" altLang="zh-CN" sz="2400" b="0">
                  <a:latin typeface="Times New Roman" panose="02020603050405020304" pitchFamily="18" charset="0"/>
                </a:rPr>
                <a:t>7</a:t>
              </a:r>
            </a:p>
          </p:txBody>
        </p:sp>
        <p:sp>
          <p:nvSpPr>
            <p:cNvPr id="79900" name="Line 28"/>
            <p:cNvSpPr>
              <a:spLocks noChangeShapeType="1"/>
            </p:cNvSpPr>
            <p:nvPr/>
          </p:nvSpPr>
          <p:spPr bwMode="auto">
            <a:xfrm>
              <a:off x="2850" y="480"/>
              <a:ext cx="868" cy="0"/>
            </a:xfrm>
            <a:prstGeom prst="line">
              <a:avLst/>
            </a:prstGeom>
            <a:noFill/>
            <a:ln w="317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1" name="Line 29"/>
            <p:cNvSpPr>
              <a:spLocks noChangeShapeType="1"/>
            </p:cNvSpPr>
            <p:nvPr/>
          </p:nvSpPr>
          <p:spPr bwMode="auto">
            <a:xfrm>
              <a:off x="2850" y="707"/>
              <a:ext cx="894" cy="253"/>
            </a:xfrm>
            <a:prstGeom prst="line">
              <a:avLst/>
            </a:prstGeom>
            <a:noFill/>
            <a:ln w="317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2" name="Line 30"/>
            <p:cNvSpPr>
              <a:spLocks noChangeShapeType="1"/>
            </p:cNvSpPr>
            <p:nvPr/>
          </p:nvSpPr>
          <p:spPr bwMode="auto">
            <a:xfrm>
              <a:off x="2850" y="972"/>
              <a:ext cx="846" cy="708"/>
            </a:xfrm>
            <a:prstGeom prst="line">
              <a:avLst/>
            </a:prstGeom>
            <a:noFill/>
            <a:ln w="3175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9903" name="Rectangle 31" descr="25%"/>
          <p:cNvSpPr>
            <a:spLocks noChangeArrowheads="1"/>
          </p:cNvSpPr>
          <p:nvPr/>
        </p:nvSpPr>
        <p:spPr bwMode="auto">
          <a:xfrm>
            <a:off x="6858000" y="2320925"/>
            <a:ext cx="1641475" cy="30956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lang="zh-CN" altLang="zh-CN" b="0"/>
          </a:p>
        </p:txBody>
      </p:sp>
      <p:sp>
        <p:nvSpPr>
          <p:cNvPr id="79904" name="Rectangle 32" descr="25%"/>
          <p:cNvSpPr>
            <a:spLocks noChangeArrowheads="1"/>
          </p:cNvSpPr>
          <p:nvPr/>
        </p:nvSpPr>
        <p:spPr bwMode="auto">
          <a:xfrm>
            <a:off x="6858000" y="3082925"/>
            <a:ext cx="1641475" cy="30956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lang="zh-CN" altLang="zh-CN" b="0"/>
          </a:p>
        </p:txBody>
      </p:sp>
      <p:sp>
        <p:nvSpPr>
          <p:cNvPr id="79905" name="Rectangle 33" descr="25%"/>
          <p:cNvSpPr>
            <a:spLocks noChangeArrowheads="1"/>
          </p:cNvSpPr>
          <p:nvPr/>
        </p:nvSpPr>
        <p:spPr bwMode="auto">
          <a:xfrm>
            <a:off x="6858000" y="4148138"/>
            <a:ext cx="1641475" cy="309562"/>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lang="zh-CN" altLang="zh-CN" b="0"/>
          </a:p>
        </p:txBody>
      </p:sp>
      <p:sp>
        <p:nvSpPr>
          <p:cNvPr id="79906" name="Rectangle 34"/>
          <p:cNvSpPr>
            <a:spLocks noGrp="1" noChangeArrowheads="1"/>
          </p:cNvSpPr>
          <p:nvPr>
            <p:ph type="body" idx="1"/>
          </p:nvPr>
        </p:nvSpPr>
        <p:spPr/>
        <p:txBody>
          <a:bodyPr/>
          <a:lstStyle/>
          <a:p>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395288" y="188913"/>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4.4.2</a:t>
            </a:r>
            <a:r>
              <a:rPr lang="en-US" altLang="zh-CN" b="1"/>
              <a:t> </a:t>
            </a:r>
            <a:r>
              <a:rPr lang="zh-CN" altLang="zh-CN" b="1"/>
              <a:t>地址变换机构</a:t>
            </a:r>
          </a:p>
        </p:txBody>
      </p:sp>
      <p:sp>
        <p:nvSpPr>
          <p:cNvPr id="80899" name="Rectangle 3"/>
          <p:cNvSpPr>
            <a:spLocks noGrp="1" noChangeArrowheads="1"/>
          </p:cNvSpPr>
          <p:nvPr>
            <p:ph type="body" idx="1"/>
          </p:nvPr>
        </p:nvSpPr>
        <p:spPr/>
        <p:txBody>
          <a:bodyPr/>
          <a:lstStyle/>
          <a:p>
            <a:pPr algn="just"/>
            <a:r>
              <a:rPr lang="zh-CN" altLang="en-US"/>
              <a:t>地址变换机构的任务是实现逻辑地址到物理地址的变换，即将逻辑地址中的页号转换为内存中的物理块号。</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分页的逻辑地址结构</a:t>
            </a:r>
          </a:p>
        </p:txBody>
      </p:sp>
      <p:sp>
        <p:nvSpPr>
          <p:cNvPr id="81923" name="Rectangle 3"/>
          <p:cNvSpPr>
            <a:spLocks noGrp="1" noChangeArrowheads="1"/>
          </p:cNvSpPr>
          <p:nvPr>
            <p:ph type="body" idx="1"/>
          </p:nvPr>
        </p:nvSpPr>
        <p:spPr>
          <a:xfrm>
            <a:off x="228600" y="1600200"/>
            <a:ext cx="8726488" cy="4114800"/>
          </a:xfrm>
        </p:spPr>
        <p:txBody>
          <a:bodyPr/>
          <a:lstStyle/>
          <a:p>
            <a:pPr algn="just"/>
            <a:r>
              <a:rPr lang="zh-CN" altLang="zh-CN"/>
              <a:t>分页存储管理系统中，逻辑地址由页号和页内位移组成。</a:t>
            </a:r>
          </a:p>
          <a:p>
            <a:pPr algn="just"/>
            <a:r>
              <a:rPr lang="zh-CN" altLang="zh-CN"/>
              <a:t>如果逻辑地址空间为2</a:t>
            </a:r>
            <a:r>
              <a:rPr lang="en-US" altLang="zh-CN" baseline="30000"/>
              <a:t>m</a:t>
            </a:r>
            <a:r>
              <a:rPr lang="zh-CN" altLang="en-US"/>
              <a:t>，</a:t>
            </a:r>
            <a:r>
              <a:rPr lang="zh-CN" altLang="zh-CN"/>
              <a:t>且页面大小为2</a:t>
            </a:r>
            <a:r>
              <a:rPr lang="en-US" altLang="zh-CN" baseline="30000"/>
              <a:t>n</a:t>
            </a:r>
            <a:r>
              <a:rPr lang="zh-CN" altLang="en-US"/>
              <a:t>，</a:t>
            </a:r>
            <a:r>
              <a:rPr lang="zh-CN" altLang="zh-CN"/>
              <a:t>那么逻辑地址的高</a:t>
            </a:r>
            <a:r>
              <a:rPr lang="en-US" altLang="zh-CN"/>
              <a:t>m-n</a:t>
            </a:r>
            <a:r>
              <a:rPr lang="zh-CN" altLang="zh-CN"/>
              <a:t>位表示页号，低</a:t>
            </a:r>
            <a:r>
              <a:rPr lang="en-US" altLang="zh-CN"/>
              <a:t>n</a:t>
            </a:r>
            <a:r>
              <a:rPr lang="zh-CN" altLang="zh-CN"/>
              <a:t>位表示页内位移。</a:t>
            </a:r>
          </a:p>
          <a:p>
            <a:pPr algn="just"/>
            <a:r>
              <a:rPr lang="zh-CN" altLang="zh-CN"/>
              <a:t>例如，逻辑地址空间为2</a:t>
            </a:r>
            <a:r>
              <a:rPr lang="en-US" altLang="zh-CN" baseline="30000"/>
              <a:t>32</a:t>
            </a:r>
            <a:r>
              <a:rPr lang="zh-CN" altLang="en-US"/>
              <a:t>，</a:t>
            </a:r>
            <a:r>
              <a:rPr lang="zh-CN" altLang="zh-CN"/>
              <a:t>页面大小为4</a:t>
            </a:r>
            <a:r>
              <a:rPr lang="en-US" altLang="zh-CN"/>
              <a:t>K</a:t>
            </a:r>
            <a:r>
              <a:rPr lang="zh-CN" altLang="en-US"/>
              <a:t>，</a:t>
            </a:r>
            <a:r>
              <a:rPr lang="zh-CN" altLang="zh-CN"/>
              <a:t>其逻辑地址结构如下所示：</a:t>
            </a:r>
          </a:p>
          <a:p>
            <a:pPr algn="just"/>
            <a:endParaRPr lang="zh-CN" altLang="zh-CN"/>
          </a:p>
        </p:txBody>
      </p:sp>
      <p:grpSp>
        <p:nvGrpSpPr>
          <p:cNvPr id="81924" name="Group 4"/>
          <p:cNvGrpSpPr>
            <a:grpSpLocks/>
          </p:cNvGrpSpPr>
          <p:nvPr/>
        </p:nvGrpSpPr>
        <p:grpSpPr bwMode="auto">
          <a:xfrm>
            <a:off x="1752600" y="5410200"/>
            <a:ext cx="5373688" cy="762000"/>
            <a:chOff x="0" y="0"/>
            <a:chExt cx="3433" cy="624"/>
          </a:xfrm>
        </p:grpSpPr>
        <p:sp>
          <p:nvSpPr>
            <p:cNvPr id="81925" name="Rectangle 5"/>
            <p:cNvSpPr>
              <a:spLocks noChangeArrowheads="1"/>
            </p:cNvSpPr>
            <p:nvPr/>
          </p:nvSpPr>
          <p:spPr bwMode="auto">
            <a:xfrm>
              <a:off x="0" y="0"/>
              <a:ext cx="343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宋体" panose="02010600030101010101" pitchFamily="2" charset="-122"/>
                </a:rPr>
                <a:t>31                 12 11                0</a:t>
              </a:r>
            </a:p>
          </p:txBody>
        </p:sp>
        <p:sp>
          <p:nvSpPr>
            <p:cNvPr id="81926" name="Rectangle 6"/>
            <p:cNvSpPr>
              <a:spLocks noChangeArrowheads="1"/>
            </p:cNvSpPr>
            <p:nvPr/>
          </p:nvSpPr>
          <p:spPr bwMode="auto">
            <a:xfrm>
              <a:off x="24" y="296"/>
              <a:ext cx="3318" cy="32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just" eaLnBrk="0" hangingPunct="0"/>
              <a:r>
                <a:rPr lang="zh-CN" altLang="zh-CN" sz="2000" b="0">
                  <a:latin typeface="Times New Roman" panose="02020603050405020304" pitchFamily="18" charset="0"/>
                </a:rPr>
                <a:t>       页 号 </a:t>
              </a:r>
              <a:r>
                <a:rPr lang="en-US" altLang="zh-CN" sz="2000" b="0">
                  <a:latin typeface="Times New Roman" panose="02020603050405020304" pitchFamily="18" charset="0"/>
                </a:rPr>
                <a:t>P                            </a:t>
              </a:r>
              <a:r>
                <a:rPr lang="zh-CN" altLang="zh-CN" sz="2000" b="0">
                  <a:latin typeface="Times New Roman" panose="02020603050405020304" pitchFamily="18" charset="0"/>
                </a:rPr>
                <a:t>页 内 位 移</a:t>
              </a:r>
              <a:r>
                <a:rPr lang="en-US" altLang="zh-CN" sz="2000" b="0">
                  <a:latin typeface="Times New Roman" panose="02020603050405020304" pitchFamily="18" charset="0"/>
                </a:rPr>
                <a:t>W</a:t>
              </a:r>
            </a:p>
          </p:txBody>
        </p:sp>
        <p:sp>
          <p:nvSpPr>
            <p:cNvPr id="81927" name="Line 7"/>
            <p:cNvSpPr>
              <a:spLocks noChangeShapeType="1"/>
            </p:cNvSpPr>
            <p:nvPr/>
          </p:nvSpPr>
          <p:spPr bwMode="auto">
            <a:xfrm>
              <a:off x="1742" y="296"/>
              <a:ext cx="0" cy="3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7" dur="500"/>
                                        <p:tgtEl>
                                          <p:spTgt spid="81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2" dur="500"/>
                                        <p:tgtEl>
                                          <p:spTgt spid="81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1924"/>
                                        </p:tgtEl>
                                        <p:attrNameLst>
                                          <p:attrName>style.visibility</p:attrName>
                                        </p:attrNameLst>
                                      </p:cBhvr>
                                      <p:to>
                                        <p:strVal val="visible"/>
                                      </p:to>
                                    </p:set>
                                    <p:animEffect transition="in" filter="checkerboard(across)">
                                      <p:cBhvr>
                                        <p:cTn id="1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地址计算</a:t>
            </a:r>
          </a:p>
        </p:txBody>
      </p:sp>
      <p:sp>
        <p:nvSpPr>
          <p:cNvPr id="83971" name="Rectangle 3"/>
          <p:cNvSpPr>
            <a:spLocks noGrp="1" noChangeArrowheads="1"/>
          </p:cNvSpPr>
          <p:nvPr>
            <p:ph type="body" idx="1"/>
          </p:nvPr>
        </p:nvSpPr>
        <p:spPr/>
        <p:txBody>
          <a:bodyPr/>
          <a:lstStyle/>
          <a:p>
            <a:pPr algn="just"/>
            <a:r>
              <a:rPr lang="zh-CN" altLang="zh-CN" sz="2800"/>
              <a:t>对于二进制表示的地址，按照前面的地址结构分析，很容易得出页号和页内位移。</a:t>
            </a:r>
          </a:p>
          <a:p>
            <a:pPr algn="just"/>
            <a:endParaRPr lang="zh-CN" altLang="zh-CN" sz="2800"/>
          </a:p>
          <a:p>
            <a:pPr algn="just"/>
            <a:r>
              <a:rPr lang="zh-CN" altLang="zh-CN" sz="2800"/>
              <a:t>对于</a:t>
            </a:r>
            <a:r>
              <a:rPr lang="zh-CN" altLang="zh-CN" sz="2800">
                <a:latin typeface="宋体" panose="02010600030101010101" pitchFamily="2" charset="-122"/>
              </a:rPr>
              <a:t>“</a:t>
            </a:r>
            <a:r>
              <a:rPr lang="zh-CN" altLang="zh-CN" sz="2800"/>
              <a:t>十进制</a:t>
            </a:r>
            <a:r>
              <a:rPr lang="zh-CN" altLang="zh-CN" sz="2800">
                <a:latin typeface="宋体" panose="02010600030101010101" pitchFamily="2" charset="-122"/>
              </a:rPr>
              <a:t>”</a:t>
            </a:r>
            <a:r>
              <a:rPr lang="zh-CN" altLang="zh-CN" sz="2800"/>
              <a:t>表示的地址，也可以按下面方法计算页号和页内地址。</a:t>
            </a:r>
          </a:p>
          <a:p>
            <a:pPr algn="just">
              <a:buFont typeface="Wingdings" panose="05000000000000000000" pitchFamily="2" charset="2"/>
              <a:buChar char="Ø"/>
            </a:pPr>
            <a:r>
              <a:rPr lang="zh-CN" altLang="zh-CN" sz="2800"/>
              <a:t>记</a:t>
            </a:r>
            <a:r>
              <a:rPr lang="en-US" altLang="zh-CN" sz="2800"/>
              <a:t>A</a:t>
            </a:r>
            <a:r>
              <a:rPr lang="zh-CN" altLang="zh-CN" sz="2800"/>
              <a:t>为逻辑地址，</a:t>
            </a:r>
            <a:r>
              <a:rPr lang="en-US" altLang="zh-CN" sz="2800"/>
              <a:t>L</a:t>
            </a:r>
            <a:r>
              <a:rPr lang="zh-CN" altLang="zh-CN" sz="2800"/>
              <a:t>为页面大小，则：</a:t>
            </a:r>
          </a:p>
          <a:p>
            <a:pPr algn="just">
              <a:buFont typeface="Wingdings" panose="05000000000000000000" pitchFamily="2" charset="2"/>
              <a:buChar char="Ø"/>
            </a:pPr>
            <a:r>
              <a:rPr lang="zh-CN" altLang="zh-CN" sz="2800"/>
              <a:t>页号：        </a:t>
            </a:r>
            <a:r>
              <a:rPr lang="en-US" altLang="zh-CN" sz="2800"/>
              <a:t>P=int(A/L)</a:t>
            </a:r>
            <a:r>
              <a:rPr lang="zh-CN" altLang="en-US" sz="2800"/>
              <a:t>； </a:t>
            </a:r>
          </a:p>
          <a:p>
            <a:pPr algn="just">
              <a:buFont typeface="Wingdings" panose="05000000000000000000" pitchFamily="2" charset="2"/>
              <a:buChar char="Ø"/>
            </a:pPr>
            <a:r>
              <a:rPr lang="zh-CN" altLang="zh-CN" sz="2800"/>
              <a:t>页内地址：</a:t>
            </a:r>
            <a:r>
              <a:rPr lang="en-US" altLang="zh-CN" sz="2800"/>
              <a:t>d=A mod L</a:t>
            </a:r>
          </a:p>
          <a:p>
            <a:pPr algn="just">
              <a:buFont typeface="Wingdings" panose="05000000000000000000" pitchFamily="2" charset="2"/>
              <a:buChar char="Ø"/>
            </a:pPr>
            <a:r>
              <a:rPr lang="zh-CN" altLang="zh-CN" sz="2800">
                <a:solidFill>
                  <a:srgbClr val="0000CC"/>
                </a:solidFill>
              </a:rPr>
              <a:t>例如</a:t>
            </a:r>
            <a:r>
              <a:rPr lang="en-US" altLang="zh-CN" sz="2800">
                <a:solidFill>
                  <a:srgbClr val="0000CC"/>
                </a:solidFill>
              </a:rPr>
              <a:t>A</a:t>
            </a:r>
            <a:r>
              <a:rPr lang="zh-CN" altLang="en-US" sz="2800">
                <a:solidFill>
                  <a:srgbClr val="0000CC"/>
                </a:solidFill>
              </a:rPr>
              <a:t>＝</a:t>
            </a:r>
            <a:r>
              <a:rPr lang="en-US" altLang="zh-CN" sz="2800">
                <a:solidFill>
                  <a:srgbClr val="0000CC"/>
                </a:solidFill>
              </a:rPr>
              <a:t>10000</a:t>
            </a:r>
            <a:r>
              <a:rPr lang="zh-CN" altLang="en-US" sz="2800">
                <a:solidFill>
                  <a:srgbClr val="0000CC"/>
                </a:solidFill>
              </a:rPr>
              <a:t>，</a:t>
            </a:r>
            <a:r>
              <a:rPr lang="en-US" altLang="zh-CN" sz="2800">
                <a:solidFill>
                  <a:srgbClr val="0000CC"/>
                </a:solidFill>
              </a:rPr>
              <a:t>L</a:t>
            </a:r>
            <a:r>
              <a:rPr lang="zh-CN" altLang="en-US" sz="2800">
                <a:solidFill>
                  <a:srgbClr val="0000CC"/>
                </a:solidFill>
              </a:rPr>
              <a:t>＝</a:t>
            </a:r>
            <a:r>
              <a:rPr lang="en-US" altLang="zh-CN" sz="2800">
                <a:solidFill>
                  <a:srgbClr val="0000CC"/>
                </a:solidFill>
              </a:rPr>
              <a:t>4096</a:t>
            </a:r>
            <a:r>
              <a:rPr lang="zh-CN" altLang="en-US" sz="2800">
                <a:solidFill>
                  <a:srgbClr val="0000CC"/>
                </a:solidFill>
              </a:rPr>
              <a:t>，</a:t>
            </a:r>
            <a:r>
              <a:rPr lang="zh-CN" altLang="zh-CN" sz="2800">
                <a:solidFill>
                  <a:srgbClr val="0000CC"/>
                </a:solidFill>
              </a:rPr>
              <a:t>则</a:t>
            </a:r>
            <a:r>
              <a:rPr lang="en-US" altLang="zh-CN" sz="2800">
                <a:solidFill>
                  <a:srgbClr val="0000CC"/>
                </a:solidFill>
              </a:rPr>
              <a:t>P</a:t>
            </a:r>
            <a:r>
              <a:rPr lang="zh-CN" altLang="en-US" sz="2800">
                <a:solidFill>
                  <a:srgbClr val="0000CC"/>
                </a:solidFill>
              </a:rPr>
              <a:t>＝</a:t>
            </a:r>
            <a:r>
              <a:rPr lang="en-US" altLang="zh-CN" sz="2800">
                <a:solidFill>
                  <a:srgbClr val="0000CC"/>
                </a:solidFill>
              </a:rPr>
              <a:t>2</a:t>
            </a:r>
            <a:r>
              <a:rPr lang="zh-CN" altLang="en-US" sz="2800">
                <a:solidFill>
                  <a:srgbClr val="0000CC"/>
                </a:solidFill>
              </a:rPr>
              <a:t>，</a:t>
            </a:r>
            <a:r>
              <a:rPr lang="en-US" altLang="zh-CN" sz="2800">
                <a:solidFill>
                  <a:srgbClr val="0000CC"/>
                </a:solidFill>
              </a:rPr>
              <a:t>d</a:t>
            </a:r>
            <a:r>
              <a:rPr lang="zh-CN" altLang="en-US" sz="2800">
                <a:solidFill>
                  <a:srgbClr val="0000CC"/>
                </a:solidFill>
              </a:rPr>
              <a:t>＝</a:t>
            </a:r>
            <a:r>
              <a:rPr lang="en-US" altLang="zh-CN" sz="2800">
                <a:solidFill>
                  <a:srgbClr val="0000CC"/>
                </a:solidFill>
              </a:rPr>
              <a:t>1808</a:t>
            </a:r>
          </a:p>
          <a:p>
            <a:endParaRPr lang="zh-CN" altLang="zh-CN" sz="280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2" dur="500"/>
                                        <p:tgtEl>
                                          <p:spTgt spid="83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checkerboard(across)">
                                      <p:cBhvr>
                                        <p:cTn id="17" dur="500"/>
                                        <p:tgtEl>
                                          <p:spTgt spid="839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3971">
                                            <p:txEl>
                                              <p:pRg st="4" end="4"/>
                                            </p:txEl>
                                          </p:spTgt>
                                        </p:tgtEl>
                                        <p:attrNameLst>
                                          <p:attrName>style.visibility</p:attrName>
                                        </p:attrNameLst>
                                      </p:cBhvr>
                                      <p:to>
                                        <p:strVal val="visible"/>
                                      </p:to>
                                    </p:set>
                                    <p:animEffect transition="in" filter="checkerboard(across)">
                                      <p:cBhvr>
                                        <p:cTn id="22" dur="500"/>
                                        <p:tgtEl>
                                          <p:spTgt spid="839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3971">
                                            <p:txEl>
                                              <p:pRg st="5" end="5"/>
                                            </p:txEl>
                                          </p:spTgt>
                                        </p:tgtEl>
                                        <p:attrNameLst>
                                          <p:attrName>style.visibility</p:attrName>
                                        </p:attrNameLst>
                                      </p:cBhvr>
                                      <p:to>
                                        <p:strVal val="visible"/>
                                      </p:to>
                                    </p:set>
                                    <p:animEffect transition="in" filter="checkerboard(across)">
                                      <p:cBhvr>
                                        <p:cTn id="27" dur="500"/>
                                        <p:tgtEl>
                                          <p:spTgt spid="839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3971">
                                            <p:txEl>
                                              <p:pRg st="6" end="6"/>
                                            </p:txEl>
                                          </p:spTgt>
                                        </p:tgtEl>
                                        <p:attrNameLst>
                                          <p:attrName>style.visibility</p:attrName>
                                        </p:attrNameLst>
                                      </p:cBhvr>
                                      <p:to>
                                        <p:strVal val="visible"/>
                                      </p:to>
                                    </p:set>
                                    <p:animEffect transition="in" filter="checkerboard(across)">
                                      <p:cBhvr>
                                        <p:cTn id="32"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地址变换</a:t>
            </a:r>
          </a:p>
        </p:txBody>
      </p:sp>
      <p:sp>
        <p:nvSpPr>
          <p:cNvPr id="84995" name="Rectangle 3"/>
          <p:cNvSpPr>
            <a:spLocks noGrp="1" noChangeArrowheads="1"/>
          </p:cNvSpPr>
          <p:nvPr>
            <p:ph type="body" idx="1"/>
          </p:nvPr>
        </p:nvSpPr>
        <p:spPr/>
        <p:txBody>
          <a:bodyPr/>
          <a:lstStyle/>
          <a:p>
            <a:r>
              <a:rPr lang="zh-CN" altLang="zh-CN"/>
              <a:t>地址变换：将逻辑地址映射为物理地址。</a:t>
            </a:r>
          </a:p>
          <a:p>
            <a:r>
              <a:rPr lang="zh-CN" altLang="zh-CN"/>
              <a:t>分页系统地址变换的简单描述：利用页表中的物理块号，很容易得出每页所在物理内存的基地址。这些基地址与页内位移组合就形成了物理地址。</a:t>
            </a:r>
          </a:p>
          <a:p>
            <a:r>
              <a:rPr lang="zh-CN" altLang="en-US"/>
              <a:t> </a:t>
            </a:r>
            <a:r>
              <a:rPr lang="zh-CN" altLang="zh-CN"/>
              <a:t>例如，页面大小为</a:t>
            </a:r>
            <a:r>
              <a:rPr lang="en-US" altLang="zh-CN"/>
              <a:t>L</a:t>
            </a:r>
            <a:r>
              <a:rPr lang="zh-CN" altLang="en-US"/>
              <a:t>，</a:t>
            </a:r>
            <a:r>
              <a:rPr lang="zh-CN" altLang="zh-CN"/>
              <a:t>逻辑地址</a:t>
            </a:r>
            <a:r>
              <a:rPr lang="en-US" altLang="zh-CN"/>
              <a:t>A</a:t>
            </a:r>
            <a:r>
              <a:rPr lang="zh-CN" altLang="zh-CN"/>
              <a:t>的页号为</a:t>
            </a:r>
            <a:r>
              <a:rPr lang="en-US" altLang="zh-CN"/>
              <a:t>P</a:t>
            </a:r>
            <a:r>
              <a:rPr lang="zh-CN" altLang="en-US"/>
              <a:t>，</a:t>
            </a:r>
            <a:r>
              <a:rPr lang="zh-CN" altLang="zh-CN"/>
              <a:t>页内地址为</a:t>
            </a:r>
            <a:r>
              <a:rPr lang="en-US" altLang="zh-CN"/>
              <a:t>d</a:t>
            </a:r>
            <a:r>
              <a:rPr lang="zh-CN" altLang="zh-CN"/>
              <a:t>，</a:t>
            </a:r>
            <a:r>
              <a:rPr lang="en-US" altLang="zh-CN"/>
              <a:t>P</a:t>
            </a:r>
            <a:r>
              <a:rPr lang="zh-CN" altLang="zh-CN"/>
              <a:t>对应的物理块号为</a:t>
            </a:r>
            <a:r>
              <a:rPr lang="en-US" altLang="zh-CN"/>
              <a:t>F</a:t>
            </a:r>
            <a:r>
              <a:rPr lang="zh-CN" altLang="en-US"/>
              <a:t>，</a:t>
            </a:r>
            <a:r>
              <a:rPr lang="zh-CN" altLang="zh-CN"/>
              <a:t>那么</a:t>
            </a:r>
            <a:r>
              <a:rPr lang="en-US" altLang="zh-CN"/>
              <a:t>A</a:t>
            </a:r>
            <a:r>
              <a:rPr lang="zh-CN" altLang="zh-CN"/>
              <a:t>对应的物理地址＝</a:t>
            </a:r>
            <a:r>
              <a:rPr lang="en-US" altLang="zh-CN"/>
              <a:t>F×L</a:t>
            </a:r>
            <a:r>
              <a:rPr lang="zh-CN" altLang="en-US"/>
              <a:t>＋</a:t>
            </a:r>
            <a:r>
              <a:rPr lang="en-US" altLang="zh-CN"/>
              <a:t>d</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arn(outVertic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arn(outVertic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arn(outVertical)">
                                      <p:cBhvr>
                                        <p:cTn id="17"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地址变换的例子</a:t>
            </a:r>
          </a:p>
        </p:txBody>
      </p:sp>
      <p:graphicFrame>
        <p:nvGraphicFramePr>
          <p:cNvPr id="86019" name="Group 3"/>
          <p:cNvGraphicFramePr>
            <a:graphicFrameLocks noGrp="1"/>
          </p:cNvGraphicFramePr>
          <p:nvPr/>
        </p:nvGraphicFramePr>
        <p:xfrm>
          <a:off x="1066800" y="2209800"/>
          <a:ext cx="1219200" cy="3079750"/>
        </p:xfrm>
        <a:graphic>
          <a:graphicData uri="http://schemas.openxmlformats.org/drawingml/2006/table">
            <a:tbl>
              <a:tblPr/>
              <a:tblGrid>
                <a:gridCol w="609600">
                  <a:extLst>
                    <a:ext uri="{9D8B030D-6E8A-4147-A177-3AD203B41FA5}">
                      <a16:colId xmlns:a16="http://schemas.microsoft.com/office/drawing/2014/main" val="4106116840"/>
                    </a:ext>
                  </a:extLst>
                </a:gridCol>
                <a:gridCol w="609600">
                  <a:extLst>
                    <a:ext uri="{9D8B030D-6E8A-4147-A177-3AD203B41FA5}">
                      <a16:colId xmlns:a16="http://schemas.microsoft.com/office/drawing/2014/main" val="2569963698"/>
                    </a:ext>
                  </a:extLst>
                </a:gridCol>
              </a:tblGrid>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BFFF1"/>
                    </a:solidFill>
                  </a:tcPr>
                </a:tc>
                <a:extLst>
                  <a:ext uri="{0D108BD9-81ED-4DB2-BD59-A6C34878D82A}">
                    <a16:rowId xmlns:a16="http://schemas.microsoft.com/office/drawing/2014/main" val="577838161"/>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BFFF1"/>
                    </a:solidFill>
                  </a:tcPr>
                </a:tc>
                <a:extLst>
                  <a:ext uri="{0D108BD9-81ED-4DB2-BD59-A6C34878D82A}">
                    <a16:rowId xmlns:a16="http://schemas.microsoft.com/office/drawing/2014/main" val="414823473"/>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BFFF1"/>
                    </a:solidFill>
                  </a:tcPr>
                </a:tc>
                <a:extLst>
                  <a:ext uri="{0D108BD9-81ED-4DB2-BD59-A6C34878D82A}">
                    <a16:rowId xmlns:a16="http://schemas.microsoft.com/office/drawing/2014/main" val="803886387"/>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BFFF1"/>
                    </a:solidFill>
                  </a:tcPr>
                </a:tc>
                <a:extLst>
                  <a:ext uri="{0D108BD9-81ED-4DB2-BD59-A6C34878D82A}">
                    <a16:rowId xmlns:a16="http://schemas.microsoft.com/office/drawing/2014/main" val="3564321290"/>
                  </a:ext>
                </a:extLst>
              </a:tr>
            </a:tbl>
          </a:graphicData>
        </a:graphic>
      </p:graphicFrame>
      <p:sp>
        <p:nvSpPr>
          <p:cNvPr id="86036" name="Text Box 20"/>
          <p:cNvSpPr txBox="1">
            <a:spLocks noChangeArrowheads="1"/>
          </p:cNvSpPr>
          <p:nvPr/>
        </p:nvSpPr>
        <p:spPr bwMode="auto">
          <a:xfrm>
            <a:off x="685800" y="53340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1800" b="0"/>
              <a:t>逻辑地址</a:t>
            </a:r>
          </a:p>
        </p:txBody>
      </p:sp>
      <p:graphicFrame>
        <p:nvGraphicFramePr>
          <p:cNvPr id="86037" name="Group 21"/>
          <p:cNvGraphicFramePr>
            <a:graphicFrameLocks noGrp="1"/>
          </p:cNvGraphicFramePr>
          <p:nvPr/>
        </p:nvGraphicFramePr>
        <p:xfrm>
          <a:off x="6934200" y="1371600"/>
          <a:ext cx="1219200" cy="4830763"/>
        </p:xfrm>
        <a:graphic>
          <a:graphicData uri="http://schemas.openxmlformats.org/drawingml/2006/table">
            <a:tbl>
              <a:tblPr/>
              <a:tblGrid>
                <a:gridCol w="609600">
                  <a:extLst>
                    <a:ext uri="{9D8B030D-6E8A-4147-A177-3AD203B41FA5}">
                      <a16:colId xmlns:a16="http://schemas.microsoft.com/office/drawing/2014/main" val="1831137882"/>
                    </a:ext>
                  </a:extLst>
                </a:gridCol>
                <a:gridCol w="609600">
                  <a:extLst>
                    <a:ext uri="{9D8B030D-6E8A-4147-A177-3AD203B41FA5}">
                      <a16:colId xmlns:a16="http://schemas.microsoft.com/office/drawing/2014/main" val="1327186981"/>
                    </a:ext>
                  </a:extLst>
                </a:gridCol>
              </a:tblGrid>
              <a:tr h="4572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1797764"/>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1"/>
                    </a:solidFill>
                  </a:tcPr>
                </a:tc>
                <a:extLst>
                  <a:ext uri="{0D108BD9-81ED-4DB2-BD59-A6C34878D82A}">
                    <a16:rowId xmlns:a16="http://schemas.microsoft.com/office/drawing/2014/main" val="4209683831"/>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1"/>
                    </a:solidFill>
                  </a:tcPr>
                </a:tc>
                <a:extLst>
                  <a:ext uri="{0D108BD9-81ED-4DB2-BD59-A6C34878D82A}">
                    <a16:rowId xmlns:a16="http://schemas.microsoft.com/office/drawing/2014/main" val="2275037067"/>
                  </a:ext>
                </a:extLst>
              </a:tr>
              <a:tr h="4302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346082"/>
                  </a:ext>
                </a:extLst>
              </a:tr>
              <a:tr h="4333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1542479"/>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1"/>
                    </a:solidFill>
                  </a:tcPr>
                </a:tc>
                <a:extLst>
                  <a:ext uri="{0D108BD9-81ED-4DB2-BD59-A6C34878D82A}">
                    <a16:rowId xmlns:a16="http://schemas.microsoft.com/office/drawing/2014/main" val="3723700244"/>
                  </a:ext>
                </a:extLst>
              </a:tr>
              <a:tr h="7699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1"/>
                    </a:solidFill>
                  </a:tcPr>
                </a:tc>
                <a:extLst>
                  <a:ext uri="{0D108BD9-81ED-4DB2-BD59-A6C34878D82A}">
                    <a16:rowId xmlns:a16="http://schemas.microsoft.com/office/drawing/2014/main" val="2539912224"/>
                  </a:ext>
                </a:extLst>
              </a:tr>
              <a:tr h="4302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a:t>
                      </a:r>
                    </a:p>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0471493"/>
                  </a:ext>
                </a:extLst>
              </a:tr>
            </a:tbl>
          </a:graphicData>
        </a:graphic>
      </p:graphicFrame>
      <p:sp>
        <p:nvSpPr>
          <p:cNvPr id="86071" name="Text Box 55"/>
          <p:cNvSpPr txBox="1">
            <a:spLocks noChangeArrowheads="1"/>
          </p:cNvSpPr>
          <p:nvPr/>
        </p:nvSpPr>
        <p:spPr bwMode="auto">
          <a:xfrm>
            <a:off x="6553200" y="62484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1800" b="0"/>
              <a:t>物理内存</a:t>
            </a:r>
          </a:p>
        </p:txBody>
      </p:sp>
      <p:graphicFrame>
        <p:nvGraphicFramePr>
          <p:cNvPr id="86072" name="Group 56"/>
          <p:cNvGraphicFramePr>
            <a:graphicFrameLocks noGrp="1"/>
          </p:cNvGraphicFramePr>
          <p:nvPr/>
        </p:nvGraphicFramePr>
        <p:xfrm>
          <a:off x="3429000" y="2722563"/>
          <a:ext cx="1219200" cy="1555750"/>
        </p:xfrm>
        <a:graphic>
          <a:graphicData uri="http://schemas.openxmlformats.org/drawingml/2006/table">
            <a:tbl>
              <a:tblPr/>
              <a:tblGrid>
                <a:gridCol w="609600">
                  <a:extLst>
                    <a:ext uri="{9D8B030D-6E8A-4147-A177-3AD203B41FA5}">
                      <a16:colId xmlns:a16="http://schemas.microsoft.com/office/drawing/2014/main" val="597650819"/>
                    </a:ext>
                  </a:extLst>
                </a:gridCol>
                <a:gridCol w="609600">
                  <a:extLst>
                    <a:ext uri="{9D8B030D-6E8A-4147-A177-3AD203B41FA5}">
                      <a16:colId xmlns:a16="http://schemas.microsoft.com/office/drawing/2014/main" val="3752472957"/>
                    </a:ext>
                  </a:extLst>
                </a:gridCol>
              </a:tblGrid>
              <a:tr h="4016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4967313"/>
                  </a:ext>
                </a:extLst>
              </a:tr>
              <a:tr h="3810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455199"/>
                  </a:ext>
                </a:extLst>
              </a:tr>
              <a:tr h="3921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782630"/>
                  </a:ext>
                </a:extLst>
              </a:tr>
              <a:tr h="3810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80000"/>
                        </a:lnSpc>
                        <a:spcBef>
                          <a:spcPct val="0"/>
                        </a:spcBef>
                        <a:spcAft>
                          <a:spcPct val="0"/>
                        </a:spcAft>
                        <a:buClr>
                          <a:schemeClr val="accent1"/>
                        </a:buClr>
                        <a:buSzPct val="68000"/>
                        <a:buFont typeface="Wingdings 3" panose="05040102010807070707" pitchFamily="18" charset="2"/>
                        <a:buNone/>
                        <a:tabLst/>
                      </a:pPr>
                      <a:r>
                        <a:rPr kumimoji="0" lang="en-US" altLang="zh-CN" sz="1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7174862"/>
                  </a:ext>
                </a:extLst>
              </a:tr>
            </a:tbl>
          </a:graphicData>
        </a:graphic>
      </p:graphicFrame>
      <p:sp>
        <p:nvSpPr>
          <p:cNvPr id="86094" name="Text Box 78"/>
          <p:cNvSpPr txBox="1">
            <a:spLocks noChangeArrowheads="1"/>
          </p:cNvSpPr>
          <p:nvPr/>
        </p:nvSpPr>
        <p:spPr bwMode="auto">
          <a:xfrm>
            <a:off x="3505200" y="44196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1800" b="0"/>
              <a:t>页表</a:t>
            </a:r>
          </a:p>
        </p:txBody>
      </p:sp>
      <p:sp>
        <p:nvSpPr>
          <p:cNvPr id="86095" name="Rectangle 79"/>
          <p:cNvSpPr>
            <a:spLocks noGrp="1" noChangeArrowheads="1"/>
          </p:cNvSpPr>
          <p:nvPr>
            <p:ph type="body" idx="1"/>
          </p:nvPr>
        </p:nvSpPr>
        <p:spPr>
          <a:xfrm>
            <a:off x="468313" y="1484313"/>
            <a:ext cx="6048375" cy="1128712"/>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2800"/>
              <a:t>使用4</a:t>
            </a:r>
            <a:r>
              <a:rPr lang="en-US" altLang="zh-CN" sz="2800"/>
              <a:t>B</a:t>
            </a:r>
            <a:r>
              <a:rPr lang="zh-CN" altLang="zh-CN" sz="2800"/>
              <a:t>的页对32</a:t>
            </a:r>
            <a:r>
              <a:rPr lang="en-US" altLang="zh-CN" sz="2800"/>
              <a:t>B</a:t>
            </a:r>
            <a:r>
              <a:rPr lang="zh-CN" altLang="zh-CN" sz="2800"/>
              <a:t>的内存进行分页</a:t>
            </a:r>
            <a:endParaRPr lang="zh-CN" altLang="zh-CN" sz="3600"/>
          </a:p>
        </p:txBody>
      </p:sp>
      <p:sp>
        <p:nvSpPr>
          <p:cNvPr id="86096" name="Rectangle 80"/>
          <p:cNvSpPr>
            <a:spLocks noChangeArrowheads="1"/>
          </p:cNvSpPr>
          <p:nvPr/>
        </p:nvSpPr>
        <p:spPr bwMode="auto">
          <a:xfrm>
            <a:off x="381000" y="5715000"/>
            <a:ext cx="6096000" cy="882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b="0">
                <a:latin typeface="Tahoma" panose="020B0604030504040204" pitchFamily="34" charset="0"/>
                <a:ea typeface="楷体_GB2312" pitchFamily="1" charset="-122"/>
              </a:rPr>
              <a:t>分别计算逻辑地址0，3，4，14对应的物理地址</a:t>
            </a:r>
          </a:p>
        </p:txBody>
      </p:sp>
      <p:grpSp>
        <p:nvGrpSpPr>
          <p:cNvPr id="86097" name="Group 81"/>
          <p:cNvGrpSpPr>
            <a:grpSpLocks/>
          </p:cNvGrpSpPr>
          <p:nvPr/>
        </p:nvGrpSpPr>
        <p:grpSpPr bwMode="auto">
          <a:xfrm>
            <a:off x="1066800" y="2971800"/>
            <a:ext cx="1219200" cy="1524000"/>
            <a:chOff x="0" y="0"/>
            <a:chExt cx="768" cy="960"/>
          </a:xfrm>
        </p:grpSpPr>
        <p:sp>
          <p:nvSpPr>
            <p:cNvPr id="86098" name="Line 82"/>
            <p:cNvSpPr>
              <a:spLocks noChangeShapeType="1"/>
            </p:cNvSpPr>
            <p:nvPr/>
          </p:nvSpPr>
          <p:spPr bwMode="auto">
            <a:xfrm>
              <a:off x="0" y="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99" name="Line 83"/>
            <p:cNvSpPr>
              <a:spLocks noChangeShapeType="1"/>
            </p:cNvSpPr>
            <p:nvPr/>
          </p:nvSpPr>
          <p:spPr bwMode="auto">
            <a:xfrm>
              <a:off x="0" y="48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100" name="Line 84"/>
            <p:cNvSpPr>
              <a:spLocks noChangeShapeType="1"/>
            </p:cNvSpPr>
            <p:nvPr/>
          </p:nvSpPr>
          <p:spPr bwMode="auto">
            <a:xfrm>
              <a:off x="0"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86097"/>
                                        </p:tgtEl>
                                        <p:attrNameLst>
                                          <p:attrName>style.visibility</p:attrName>
                                        </p:attrNameLst>
                                      </p:cBhvr>
                                      <p:to>
                                        <p:strVal val="visible"/>
                                      </p:to>
                                    </p:set>
                                    <p:anim calcmode="lin" valueType="num">
                                      <p:cBhvr>
                                        <p:cTn id="7" dur="500" fill="hold"/>
                                        <p:tgtEl>
                                          <p:spTgt spid="86097"/>
                                        </p:tgtEl>
                                        <p:attrNameLst>
                                          <p:attrName>ppt_x</p:attrName>
                                        </p:attrNameLst>
                                      </p:cBhvr>
                                      <p:tavLst>
                                        <p:tav tm="0">
                                          <p:val>
                                            <p:strVal val="#ppt_x-#ppt_w/2"/>
                                          </p:val>
                                        </p:tav>
                                        <p:tav tm="100000">
                                          <p:val>
                                            <p:strVal val="#ppt_x"/>
                                          </p:val>
                                        </p:tav>
                                      </p:tavLst>
                                    </p:anim>
                                    <p:anim calcmode="lin" valueType="num">
                                      <p:cBhvr>
                                        <p:cTn id="8" dur="500" fill="hold"/>
                                        <p:tgtEl>
                                          <p:spTgt spid="86097"/>
                                        </p:tgtEl>
                                        <p:attrNameLst>
                                          <p:attrName>ppt_y</p:attrName>
                                        </p:attrNameLst>
                                      </p:cBhvr>
                                      <p:tavLst>
                                        <p:tav tm="0">
                                          <p:val>
                                            <p:strVal val="#ppt_y"/>
                                          </p:val>
                                        </p:tav>
                                        <p:tav tm="100000">
                                          <p:val>
                                            <p:strVal val="#ppt_y"/>
                                          </p:val>
                                        </p:tav>
                                      </p:tavLst>
                                    </p:anim>
                                    <p:anim calcmode="lin" valueType="num">
                                      <p:cBhvr>
                                        <p:cTn id="9" dur="500" fill="hold"/>
                                        <p:tgtEl>
                                          <p:spTgt spid="86097"/>
                                        </p:tgtEl>
                                        <p:attrNameLst>
                                          <p:attrName>ppt_w</p:attrName>
                                        </p:attrNameLst>
                                      </p:cBhvr>
                                      <p:tavLst>
                                        <p:tav tm="0">
                                          <p:val>
                                            <p:fltVal val="0"/>
                                          </p:val>
                                        </p:tav>
                                        <p:tav tm="100000">
                                          <p:val>
                                            <p:strVal val="#ppt_w"/>
                                          </p:val>
                                        </p:tav>
                                      </p:tavLst>
                                    </p:anim>
                                    <p:anim calcmode="lin" valueType="num">
                                      <p:cBhvr>
                                        <p:cTn id="10" dur="500" fill="hold"/>
                                        <p:tgtEl>
                                          <p:spTgt spid="86097"/>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6072"/>
                                        </p:tgtEl>
                                        <p:attrNameLst>
                                          <p:attrName>style.visibility</p:attrName>
                                        </p:attrNameLst>
                                      </p:cBhvr>
                                      <p:to>
                                        <p:strVal val="visible"/>
                                      </p:to>
                                    </p:set>
                                    <p:animEffect transition="in" filter="blinds(horizontal)">
                                      <p:cBhvr>
                                        <p:cTn id="15" dur="500"/>
                                        <p:tgtEl>
                                          <p:spTgt spid="86072"/>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86094"/>
                                        </p:tgtEl>
                                        <p:attrNameLst>
                                          <p:attrName>style.visibility</p:attrName>
                                        </p:attrNameLst>
                                      </p:cBhvr>
                                      <p:to>
                                        <p:strVal val="visible"/>
                                      </p:to>
                                    </p:set>
                                    <p:animEffect transition="in" filter="blinds(horizontal)">
                                      <p:cBhvr>
                                        <p:cTn id="19" dur="500"/>
                                        <p:tgtEl>
                                          <p:spTgt spid="860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86037"/>
                                        </p:tgtEl>
                                        <p:attrNameLst>
                                          <p:attrName>style.visibility</p:attrName>
                                        </p:attrNameLst>
                                      </p:cBhvr>
                                      <p:to>
                                        <p:strVal val="visible"/>
                                      </p:to>
                                    </p:set>
                                    <p:animEffect transition="in" filter="blinds(horizontal)">
                                      <p:cBhvr>
                                        <p:cTn id="24" dur="500"/>
                                        <p:tgtEl>
                                          <p:spTgt spid="86037"/>
                                        </p:tgtEl>
                                      </p:cBhvr>
                                    </p:animEffect>
                                  </p:childTnLst>
                                </p:cTn>
                              </p:par>
                            </p:childTnLst>
                          </p:cTn>
                        </p:par>
                        <p:par>
                          <p:cTn id="25" fill="hold" nodeType="afterGroup">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86071"/>
                                        </p:tgtEl>
                                        <p:attrNameLst>
                                          <p:attrName>style.visibility</p:attrName>
                                        </p:attrNameLst>
                                      </p:cBhvr>
                                      <p:to>
                                        <p:strVal val="visible"/>
                                      </p:to>
                                    </p:set>
                                    <p:animEffect transition="in" filter="blinds(horizontal)">
                                      <p:cBhvr>
                                        <p:cTn id="28" dur="500"/>
                                        <p:tgtEl>
                                          <p:spTgt spid="8607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6096"/>
                                        </p:tgtEl>
                                        <p:attrNameLst>
                                          <p:attrName>style.visibility</p:attrName>
                                        </p:attrNameLst>
                                      </p:cBhvr>
                                      <p:to>
                                        <p:strVal val="visible"/>
                                      </p:to>
                                    </p:set>
                                    <p:anim calcmode="lin" valueType="num">
                                      <p:cBhvr additive="base">
                                        <p:cTn id="33" dur="500" fill="hold"/>
                                        <p:tgtEl>
                                          <p:spTgt spid="86096"/>
                                        </p:tgtEl>
                                        <p:attrNameLst>
                                          <p:attrName>ppt_x</p:attrName>
                                        </p:attrNameLst>
                                      </p:cBhvr>
                                      <p:tavLst>
                                        <p:tav tm="0">
                                          <p:val>
                                            <p:strVal val="#ppt_x"/>
                                          </p:val>
                                        </p:tav>
                                        <p:tav tm="100000">
                                          <p:val>
                                            <p:strVal val="#ppt_x"/>
                                          </p:val>
                                        </p:tav>
                                      </p:tavLst>
                                    </p:anim>
                                    <p:anim calcmode="lin" valueType="num">
                                      <p:cBhvr additive="base">
                                        <p:cTn id="34" dur="500" fill="hold"/>
                                        <p:tgtEl>
                                          <p:spTgt spid="86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71" grpId="0" autoUpdateAnimBg="0"/>
      <p:bldP spid="86094" grpId="0" autoUpdateAnimBg="0"/>
      <p:bldP spid="86096"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计算过程如下：</a:t>
            </a:r>
          </a:p>
        </p:txBody>
      </p:sp>
      <p:sp>
        <p:nvSpPr>
          <p:cNvPr id="87043" name="Rectangle 3"/>
          <p:cNvSpPr>
            <a:spLocks noGrp="1" noChangeArrowheads="1"/>
          </p:cNvSpPr>
          <p:nvPr>
            <p:ph type="body" idx="1"/>
          </p:nvPr>
        </p:nvSpPr>
        <p:spPr>
          <a:xfrm>
            <a:off x="468313" y="1484313"/>
            <a:ext cx="8229600" cy="588962"/>
          </a:xfrm>
        </p:spPr>
        <p:txBody>
          <a:bodyPr/>
          <a:lstStyle/>
          <a:p>
            <a:pPr>
              <a:lnSpc>
                <a:spcPct val="90000"/>
              </a:lnSpc>
            </a:pPr>
            <a:r>
              <a:rPr lang="zh-CN" altLang="zh-CN" sz="2800">
                <a:solidFill>
                  <a:srgbClr val="9900CC"/>
                </a:solidFill>
              </a:rPr>
              <a:t>逻辑地址0：</a:t>
            </a:r>
          </a:p>
          <a:p>
            <a:pPr lvl="1">
              <a:lnSpc>
                <a:spcPct val="90000"/>
              </a:lnSpc>
              <a:buFont typeface="Wingdings" panose="05000000000000000000" pitchFamily="2" charset="2"/>
              <a:buChar char="Ø"/>
            </a:pPr>
            <a:r>
              <a:rPr lang="zh-CN" altLang="zh-CN" sz="2400"/>
              <a:t>逻辑地址0的页号为0，页内地址为0。根据页表可以查到，页0对应的物理块号为5。因此逻辑地址0变换为物理地址是20 (＝(5*4)+0)。</a:t>
            </a:r>
          </a:p>
          <a:p>
            <a:pPr>
              <a:lnSpc>
                <a:spcPct val="90000"/>
              </a:lnSpc>
            </a:pPr>
            <a:r>
              <a:rPr lang="zh-CN" altLang="zh-CN" sz="2800">
                <a:solidFill>
                  <a:srgbClr val="9900CC"/>
                </a:solidFill>
              </a:rPr>
              <a:t>逻辑地址3：</a:t>
            </a:r>
          </a:p>
          <a:p>
            <a:pPr lvl="1">
              <a:lnSpc>
                <a:spcPct val="90000"/>
              </a:lnSpc>
              <a:buFont typeface="Wingdings" panose="05000000000000000000" pitchFamily="2" charset="2"/>
              <a:buChar char="Ø"/>
            </a:pPr>
            <a:r>
              <a:rPr lang="zh-CN" altLang="zh-CN" sz="2400"/>
              <a:t>逻辑地址3的页号为0，页内地址为3。页0对应的物理块号为5。因此逻辑地址3变换为物理地址是23 (＝(5*4)+3)</a:t>
            </a:r>
          </a:p>
          <a:p>
            <a:pPr>
              <a:lnSpc>
                <a:spcPct val="90000"/>
              </a:lnSpc>
            </a:pPr>
            <a:r>
              <a:rPr lang="zh-CN" altLang="zh-CN" sz="2800">
                <a:solidFill>
                  <a:srgbClr val="9900CC"/>
                </a:solidFill>
              </a:rPr>
              <a:t>逻辑地址4：</a:t>
            </a:r>
          </a:p>
          <a:p>
            <a:pPr lvl="1">
              <a:lnSpc>
                <a:spcPct val="90000"/>
              </a:lnSpc>
              <a:buFont typeface="Wingdings" panose="05000000000000000000" pitchFamily="2" charset="2"/>
              <a:buChar char="Ø"/>
            </a:pPr>
            <a:r>
              <a:rPr lang="zh-CN" altLang="zh-CN" sz="2400"/>
              <a:t>逻辑地址4的页号为1，页内地址为0。页1对应的物理块号为6。因此逻辑地址4变换为物理地址是 24(＝(6*4)+0)</a:t>
            </a:r>
          </a:p>
          <a:p>
            <a:pPr>
              <a:lnSpc>
                <a:spcPct val="90000"/>
              </a:lnSpc>
            </a:pPr>
            <a:r>
              <a:rPr lang="zh-CN" altLang="zh-CN" sz="2800">
                <a:solidFill>
                  <a:srgbClr val="9900CC"/>
                </a:solidFill>
              </a:rPr>
              <a:t>逻辑地址13</a:t>
            </a:r>
            <a:r>
              <a:rPr lang="zh-CN" altLang="zh-CN" sz="2800"/>
              <a:t>变换为物理地址是9 (＝(2*4)+1)</a:t>
            </a:r>
          </a:p>
          <a:p>
            <a:pPr>
              <a:lnSpc>
                <a:spcPct val="90000"/>
              </a:lnSpc>
            </a:pPr>
            <a:endParaRPr lang="zh-CN"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7043">
                                            <p:txEl>
                                              <p:pRg st="1" end="1"/>
                                            </p:txEl>
                                          </p:spTgt>
                                        </p:tgtEl>
                                        <p:attrNameLst>
                                          <p:attrName>style.visibility</p:attrName>
                                        </p:attrNameLst>
                                      </p:cBhvr>
                                      <p:to>
                                        <p:strVal val="visible"/>
                                      </p:to>
                                    </p:set>
                                    <p:animEffect transition="in" filter="wipe(left)">
                                      <p:cBhvr>
                                        <p:cTn id="10" dur="500"/>
                                        <p:tgtEl>
                                          <p:spTgt spid="870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wipe(left)">
                                      <p:cBhvr>
                                        <p:cTn id="15" dur="500"/>
                                        <p:tgtEl>
                                          <p:spTgt spid="87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7043">
                                            <p:txEl>
                                              <p:pRg st="3" end="3"/>
                                            </p:txEl>
                                          </p:spTgt>
                                        </p:tgtEl>
                                        <p:attrNameLst>
                                          <p:attrName>style.visibility</p:attrName>
                                        </p:attrNameLst>
                                      </p:cBhvr>
                                      <p:to>
                                        <p:strVal val="visible"/>
                                      </p:to>
                                    </p:set>
                                    <p:animEffect transition="in" filter="wipe(left)">
                                      <p:cBhvr>
                                        <p:cTn id="18" dur="500"/>
                                        <p:tgtEl>
                                          <p:spTgt spid="870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animEffect transition="in" filter="wipe(left)">
                                      <p:cBhvr>
                                        <p:cTn id="23" dur="500"/>
                                        <p:tgtEl>
                                          <p:spTgt spid="8704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7043">
                                            <p:txEl>
                                              <p:pRg st="5" end="5"/>
                                            </p:txEl>
                                          </p:spTgt>
                                        </p:tgtEl>
                                        <p:attrNameLst>
                                          <p:attrName>style.visibility</p:attrName>
                                        </p:attrNameLst>
                                      </p:cBhvr>
                                      <p:to>
                                        <p:strVal val="visible"/>
                                      </p:to>
                                    </p:set>
                                    <p:animEffect transition="in" filter="wipe(left)">
                                      <p:cBhvr>
                                        <p:cTn id="26" dur="500"/>
                                        <p:tgtEl>
                                          <p:spTgt spid="870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animEffect transition="in" filter="wipe(left)">
                                      <p:cBhvr>
                                        <p:cTn id="31" dur="5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基本地址变换机构</a:t>
            </a:r>
          </a:p>
        </p:txBody>
      </p:sp>
      <p:sp>
        <p:nvSpPr>
          <p:cNvPr id="88067" name="Rectangle 3"/>
          <p:cNvSpPr>
            <a:spLocks noGrp="1" noChangeArrowheads="1"/>
          </p:cNvSpPr>
          <p:nvPr>
            <p:ph type="body" idx="1"/>
          </p:nvPr>
        </p:nvSpPr>
        <p:spPr/>
        <p:txBody>
          <a:bodyPr/>
          <a:lstStyle/>
          <a:p>
            <a:pPr algn="just"/>
            <a:r>
              <a:rPr lang="zh-CN" altLang="zh-CN">
                <a:solidFill>
                  <a:srgbClr val="9900CC"/>
                </a:solidFill>
              </a:rPr>
              <a:t>页表</a:t>
            </a:r>
            <a:r>
              <a:rPr lang="zh-CN" altLang="zh-CN"/>
              <a:t>通常存放在内存中，为了实现方便，系统中设置了一个</a:t>
            </a:r>
            <a:r>
              <a:rPr lang="zh-CN" altLang="zh-CN">
                <a:solidFill>
                  <a:srgbClr val="9900CC"/>
                </a:solidFill>
              </a:rPr>
              <a:t>页表寄存器</a:t>
            </a:r>
            <a:r>
              <a:rPr lang="zh-CN" altLang="zh-CN"/>
              <a:t>存放页表在内存的起始地址和页表的长度。</a:t>
            </a:r>
          </a:p>
          <a:p>
            <a:pPr algn="just"/>
            <a:r>
              <a:rPr lang="zh-CN" altLang="zh-CN"/>
              <a:t>进程未执行时，页表的起始地址和长度存放在</a:t>
            </a:r>
            <a:r>
              <a:rPr lang="en-US" altLang="zh-CN"/>
              <a:t>PCB</a:t>
            </a:r>
            <a:r>
              <a:rPr lang="zh-CN" altLang="zh-CN"/>
              <a:t>中。当进程执行时，才将页表始址和长度存入页表寄存器中。</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地址变换过程</a:t>
            </a:r>
          </a:p>
        </p:txBody>
      </p:sp>
      <p:sp>
        <p:nvSpPr>
          <p:cNvPr id="89091" name="Rectangle 3"/>
          <p:cNvSpPr>
            <a:spLocks noGrp="1" noChangeArrowheads="1"/>
          </p:cNvSpPr>
          <p:nvPr>
            <p:ph type="body" idx="1"/>
          </p:nvPr>
        </p:nvSpPr>
        <p:spPr>
          <a:xfrm>
            <a:off x="304800" y="1524000"/>
            <a:ext cx="8763000" cy="4535488"/>
          </a:xfrm>
        </p:spPr>
        <p:txBody>
          <a:bodyPr/>
          <a:lstStyle/>
          <a:p>
            <a:pPr algn="just">
              <a:lnSpc>
                <a:spcPct val="90000"/>
              </a:lnSpc>
            </a:pPr>
            <a:r>
              <a:rPr lang="zh-CN" altLang="en-US"/>
              <a:t>分页地址变换机构自动地将逻辑地址分为页号和页内位移；</a:t>
            </a:r>
          </a:p>
          <a:p>
            <a:pPr algn="just">
              <a:lnSpc>
                <a:spcPct val="90000"/>
              </a:lnSpc>
            </a:pPr>
            <a:r>
              <a:rPr lang="zh-CN" altLang="en-US"/>
              <a:t>将页号与页表长度进行比较，如果页号超过了页表长度，则表示本次所访问的地址已超越进程的地址空间，系统产生地址越界中断；</a:t>
            </a:r>
          </a:p>
          <a:p>
            <a:pPr algn="just">
              <a:lnSpc>
                <a:spcPct val="90000"/>
              </a:lnSpc>
            </a:pPr>
            <a:r>
              <a:rPr lang="zh-CN" altLang="en-US"/>
              <a:t>若未出现越界，则由页表始址和页号计算出相应页表项的位置，从中得到该页的物理块号；</a:t>
            </a:r>
          </a:p>
          <a:p>
            <a:pPr algn="just">
              <a:lnSpc>
                <a:spcPct val="90000"/>
              </a:lnSpc>
            </a:pPr>
            <a:r>
              <a:rPr lang="zh-CN" altLang="en-US"/>
              <a:t>将物理块号与逻辑地址中的页内位移拼接在一起，就形成了访问主存的物理地址。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checkerboard(across)">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checkerboard(across)">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checkerboard(across)">
                                      <p:cBhvr>
                                        <p:cTn id="17" dur="500"/>
                                        <p:tgtEl>
                                          <p:spTgt spid="8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checkerboard(across)">
                                      <p:cBhvr>
                                        <p:cTn id="22"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分页系统的地址变换机构图</a:t>
            </a:r>
          </a:p>
        </p:txBody>
      </p:sp>
      <p:sp>
        <p:nvSpPr>
          <p:cNvPr id="90115" name="Rectangle 3"/>
          <p:cNvSpPr>
            <a:spLocks noGrp="1" noChangeArrowheads="1"/>
          </p:cNvSpPr>
          <p:nvPr>
            <p:ph type="body" idx="1"/>
          </p:nvPr>
        </p:nvSpPr>
        <p:spPr>
          <a:xfrm>
            <a:off x="755650" y="6096000"/>
            <a:ext cx="7772400" cy="762000"/>
          </a:xfrm>
          <a:solidFill>
            <a:schemeClr val="bg1"/>
          </a:solidFill>
        </p:spPr>
        <p:txBody>
          <a:bodyPr/>
          <a:lstStyle/>
          <a:p>
            <a:r>
              <a:rPr lang="zh-CN" altLang="en-US">
                <a:solidFill>
                  <a:srgbClr val="9900CC"/>
                </a:solidFill>
              </a:rPr>
              <a:t>注意这里的页号字段？</a:t>
            </a:r>
          </a:p>
        </p:txBody>
      </p:sp>
      <p:sp>
        <p:nvSpPr>
          <p:cNvPr id="90116" name="Line 4"/>
          <p:cNvSpPr>
            <a:spLocks noChangeShapeType="1"/>
          </p:cNvSpPr>
          <p:nvPr/>
        </p:nvSpPr>
        <p:spPr bwMode="auto">
          <a:xfrm>
            <a:off x="1476375" y="4897438"/>
            <a:ext cx="208280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17" name="Rectangle 5"/>
          <p:cNvSpPr>
            <a:spLocks noChangeArrowheads="1"/>
          </p:cNvSpPr>
          <p:nvPr/>
        </p:nvSpPr>
        <p:spPr bwMode="auto">
          <a:xfrm>
            <a:off x="1219200" y="1941513"/>
            <a:ext cx="1439863"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页表寄存器</a:t>
            </a:r>
          </a:p>
        </p:txBody>
      </p:sp>
      <p:sp>
        <p:nvSpPr>
          <p:cNvPr id="90118" name="Rectangle 6"/>
          <p:cNvSpPr>
            <a:spLocks noChangeArrowheads="1"/>
          </p:cNvSpPr>
          <p:nvPr/>
        </p:nvSpPr>
        <p:spPr bwMode="auto">
          <a:xfrm>
            <a:off x="762000" y="2417763"/>
            <a:ext cx="2309813" cy="487362"/>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0" bIns="0"/>
          <a:lstStyle/>
          <a:p>
            <a:pPr algn="just" eaLnBrk="0" hangingPunct="0"/>
            <a:r>
              <a:rPr lang="zh-CN" altLang="zh-CN" sz="2000" b="0">
                <a:latin typeface="Times New Roman" panose="02020603050405020304" pitchFamily="18" charset="0"/>
              </a:rPr>
              <a:t>页表始址 页表长度</a:t>
            </a:r>
          </a:p>
        </p:txBody>
      </p:sp>
      <p:sp>
        <p:nvSpPr>
          <p:cNvPr id="90119" name="Line 7"/>
          <p:cNvSpPr>
            <a:spLocks noChangeShapeType="1"/>
          </p:cNvSpPr>
          <p:nvPr/>
        </p:nvSpPr>
        <p:spPr bwMode="auto">
          <a:xfrm>
            <a:off x="1905000" y="2417763"/>
            <a:ext cx="0" cy="4873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20" name="Rectangle 8"/>
          <p:cNvSpPr>
            <a:spLocks noChangeArrowheads="1"/>
          </p:cNvSpPr>
          <p:nvPr/>
        </p:nvSpPr>
        <p:spPr bwMode="auto">
          <a:xfrm>
            <a:off x="3935413" y="1752600"/>
            <a:ext cx="122872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越界中断</a:t>
            </a:r>
          </a:p>
        </p:txBody>
      </p:sp>
      <p:sp>
        <p:nvSpPr>
          <p:cNvPr id="90121" name="Line 9"/>
          <p:cNvSpPr>
            <a:spLocks noChangeShapeType="1"/>
          </p:cNvSpPr>
          <p:nvPr/>
        </p:nvSpPr>
        <p:spPr bwMode="auto">
          <a:xfrm flipV="1">
            <a:off x="4443413" y="2057400"/>
            <a:ext cx="0" cy="341313"/>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22" name="Oval 10"/>
          <p:cNvSpPr>
            <a:spLocks noChangeArrowheads="1"/>
          </p:cNvSpPr>
          <p:nvPr/>
        </p:nvSpPr>
        <p:spPr bwMode="auto">
          <a:xfrm>
            <a:off x="4176713" y="2435225"/>
            <a:ext cx="541337" cy="511175"/>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90123" name="Line 11"/>
          <p:cNvSpPr>
            <a:spLocks noChangeShapeType="1"/>
          </p:cNvSpPr>
          <p:nvPr/>
        </p:nvSpPr>
        <p:spPr bwMode="auto">
          <a:xfrm>
            <a:off x="1514475" y="2911475"/>
            <a:ext cx="0" cy="373063"/>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24" name="Oval 12"/>
          <p:cNvSpPr>
            <a:spLocks noChangeArrowheads="1"/>
          </p:cNvSpPr>
          <p:nvPr/>
        </p:nvSpPr>
        <p:spPr bwMode="auto">
          <a:xfrm>
            <a:off x="1247775" y="3278188"/>
            <a:ext cx="541338" cy="511175"/>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90125" name="Rectangle 13"/>
          <p:cNvSpPr>
            <a:spLocks noChangeArrowheads="1"/>
          </p:cNvSpPr>
          <p:nvPr/>
        </p:nvSpPr>
        <p:spPr bwMode="auto">
          <a:xfrm>
            <a:off x="6248400" y="1676400"/>
            <a:ext cx="10985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逻辑地址</a:t>
            </a:r>
          </a:p>
        </p:txBody>
      </p:sp>
      <p:sp>
        <p:nvSpPr>
          <p:cNvPr id="90126" name="Rectangle 14"/>
          <p:cNvSpPr>
            <a:spLocks noChangeArrowheads="1"/>
          </p:cNvSpPr>
          <p:nvPr/>
        </p:nvSpPr>
        <p:spPr bwMode="auto">
          <a:xfrm>
            <a:off x="5286375" y="2349500"/>
            <a:ext cx="3248025" cy="51593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just" eaLnBrk="0" hangingPunct="0"/>
            <a:r>
              <a:rPr lang="zh-CN" altLang="zh-CN" sz="2000" b="0">
                <a:latin typeface="Times New Roman" panose="02020603050405020304" pitchFamily="18" charset="0"/>
              </a:rPr>
              <a:t>    001</a:t>
            </a:r>
            <a:r>
              <a:rPr lang="en-US" altLang="zh-CN" sz="2000" b="0">
                <a:latin typeface="Times New Roman" panose="02020603050405020304" pitchFamily="18" charset="0"/>
              </a:rPr>
              <a:t>1          011100010000</a:t>
            </a:r>
          </a:p>
        </p:txBody>
      </p:sp>
      <p:sp>
        <p:nvSpPr>
          <p:cNvPr id="90127" name="Line 15"/>
          <p:cNvSpPr>
            <a:spLocks noChangeShapeType="1"/>
          </p:cNvSpPr>
          <p:nvPr/>
        </p:nvSpPr>
        <p:spPr bwMode="auto">
          <a:xfrm>
            <a:off x="6477000" y="2349500"/>
            <a:ext cx="0" cy="5016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28" name="Line 16"/>
          <p:cNvSpPr>
            <a:spLocks noChangeShapeType="1"/>
          </p:cNvSpPr>
          <p:nvPr/>
        </p:nvSpPr>
        <p:spPr bwMode="auto">
          <a:xfrm>
            <a:off x="5922963" y="2870200"/>
            <a:ext cx="0" cy="6540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29" name="Line 17"/>
          <p:cNvSpPr>
            <a:spLocks noChangeShapeType="1"/>
          </p:cNvSpPr>
          <p:nvPr/>
        </p:nvSpPr>
        <p:spPr bwMode="auto">
          <a:xfrm flipH="1" flipV="1">
            <a:off x="1797050" y="3532188"/>
            <a:ext cx="4148138"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0" name="Line 18"/>
          <p:cNvSpPr>
            <a:spLocks noChangeShapeType="1"/>
          </p:cNvSpPr>
          <p:nvPr/>
        </p:nvSpPr>
        <p:spPr bwMode="auto">
          <a:xfrm flipH="1" flipV="1">
            <a:off x="4443413" y="2924175"/>
            <a:ext cx="0" cy="590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1" name="Rectangle 19"/>
          <p:cNvSpPr>
            <a:spLocks noChangeArrowheads="1"/>
          </p:cNvSpPr>
          <p:nvPr/>
        </p:nvSpPr>
        <p:spPr bwMode="auto">
          <a:xfrm>
            <a:off x="2971800" y="3657600"/>
            <a:ext cx="15509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页号    块号</a:t>
            </a:r>
          </a:p>
        </p:txBody>
      </p:sp>
      <p:sp>
        <p:nvSpPr>
          <p:cNvPr id="90132" name="Rectangle 20"/>
          <p:cNvSpPr>
            <a:spLocks noChangeArrowheads="1"/>
          </p:cNvSpPr>
          <p:nvPr/>
        </p:nvSpPr>
        <p:spPr bwMode="auto">
          <a:xfrm>
            <a:off x="3557588" y="3963988"/>
            <a:ext cx="882650" cy="1547812"/>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2</a:t>
            </a:r>
          </a:p>
          <a:p>
            <a:pPr algn="ctr" eaLnBrk="0" hangingPunct="0"/>
            <a:r>
              <a:rPr lang="zh-CN" altLang="zh-CN" sz="2000" b="0">
                <a:latin typeface="Times New Roman" panose="02020603050405020304" pitchFamily="18" charset="0"/>
              </a:rPr>
              <a:t>3</a:t>
            </a:r>
          </a:p>
          <a:p>
            <a:pPr algn="ctr" eaLnBrk="0" hangingPunct="0"/>
            <a:r>
              <a:rPr lang="zh-CN" altLang="zh-CN" sz="2000" b="0">
                <a:latin typeface="Times New Roman" panose="02020603050405020304" pitchFamily="18" charset="0"/>
              </a:rPr>
              <a:t>6</a:t>
            </a:r>
          </a:p>
          <a:p>
            <a:pPr algn="ctr" eaLnBrk="0" hangingPunct="0"/>
            <a:r>
              <a:rPr lang="zh-CN" altLang="zh-CN" sz="2000" b="0">
                <a:latin typeface="Times New Roman" panose="02020603050405020304" pitchFamily="18" charset="0"/>
              </a:rPr>
              <a:t>5</a:t>
            </a:r>
          </a:p>
          <a:p>
            <a:pPr algn="ctr" eaLnBrk="0" hangingPunct="0"/>
            <a:r>
              <a:rPr lang="zh-CN" altLang="zh-CN" sz="2000" b="0">
                <a:latin typeface="Times New Roman" panose="02020603050405020304" pitchFamily="18" charset="0"/>
              </a:rPr>
              <a:t>1</a:t>
            </a:r>
          </a:p>
        </p:txBody>
      </p:sp>
      <p:sp>
        <p:nvSpPr>
          <p:cNvPr id="90133" name="Rectangle 21"/>
          <p:cNvSpPr>
            <a:spLocks noChangeArrowheads="1"/>
          </p:cNvSpPr>
          <p:nvPr/>
        </p:nvSpPr>
        <p:spPr bwMode="auto">
          <a:xfrm>
            <a:off x="3203575" y="3933825"/>
            <a:ext cx="393700"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r>
              <a:rPr lang="zh-CN" altLang="zh-CN" sz="2000" b="0">
                <a:latin typeface="Times New Roman" panose="02020603050405020304" pitchFamily="18" charset="0"/>
              </a:rPr>
              <a:t>1</a:t>
            </a:r>
          </a:p>
          <a:p>
            <a:pPr algn="just" eaLnBrk="0" hangingPunct="0"/>
            <a:r>
              <a:rPr lang="zh-CN" altLang="zh-CN" sz="2000" b="0">
                <a:latin typeface="Times New Roman" panose="02020603050405020304" pitchFamily="18" charset="0"/>
              </a:rPr>
              <a:t>2</a:t>
            </a:r>
          </a:p>
          <a:p>
            <a:pPr algn="just" eaLnBrk="0" hangingPunct="0"/>
            <a:r>
              <a:rPr lang="zh-CN" altLang="zh-CN" sz="2000" b="0">
                <a:latin typeface="Times New Roman" panose="02020603050405020304" pitchFamily="18" charset="0"/>
              </a:rPr>
              <a:t>3</a:t>
            </a:r>
          </a:p>
          <a:p>
            <a:pPr algn="just" eaLnBrk="0" hangingPunct="0"/>
            <a:r>
              <a:rPr lang="zh-CN" altLang="zh-CN" sz="2000" b="0">
                <a:latin typeface="Times New Roman" panose="02020603050405020304" pitchFamily="18" charset="0"/>
              </a:rPr>
              <a:t>4</a:t>
            </a:r>
          </a:p>
        </p:txBody>
      </p:sp>
      <p:sp>
        <p:nvSpPr>
          <p:cNvPr id="90134" name="Line 22"/>
          <p:cNvSpPr>
            <a:spLocks noChangeShapeType="1"/>
          </p:cNvSpPr>
          <p:nvPr/>
        </p:nvSpPr>
        <p:spPr bwMode="auto">
          <a:xfrm>
            <a:off x="3581400" y="4902200"/>
            <a:ext cx="88106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5" name="Line 23"/>
          <p:cNvSpPr>
            <a:spLocks noChangeShapeType="1"/>
          </p:cNvSpPr>
          <p:nvPr/>
        </p:nvSpPr>
        <p:spPr bwMode="auto">
          <a:xfrm>
            <a:off x="3557588" y="5207000"/>
            <a:ext cx="8826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6" name="Line 24"/>
          <p:cNvSpPr>
            <a:spLocks noChangeShapeType="1"/>
          </p:cNvSpPr>
          <p:nvPr/>
        </p:nvSpPr>
        <p:spPr bwMode="auto">
          <a:xfrm>
            <a:off x="3557588" y="4292600"/>
            <a:ext cx="8826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7" name="Line 25"/>
          <p:cNvSpPr>
            <a:spLocks noChangeShapeType="1"/>
          </p:cNvSpPr>
          <p:nvPr/>
        </p:nvSpPr>
        <p:spPr bwMode="auto">
          <a:xfrm>
            <a:off x="3557588" y="4597400"/>
            <a:ext cx="88265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8" name="Line 26"/>
          <p:cNvSpPr>
            <a:spLocks noChangeShapeType="1"/>
          </p:cNvSpPr>
          <p:nvPr/>
        </p:nvSpPr>
        <p:spPr bwMode="auto">
          <a:xfrm>
            <a:off x="1476375" y="3789363"/>
            <a:ext cx="0" cy="11160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39" name="Rectangle 27"/>
          <p:cNvSpPr>
            <a:spLocks noChangeArrowheads="1"/>
          </p:cNvSpPr>
          <p:nvPr/>
        </p:nvSpPr>
        <p:spPr bwMode="auto">
          <a:xfrm>
            <a:off x="5940425" y="4548188"/>
            <a:ext cx="2898775" cy="481012"/>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0" bIns="0"/>
          <a:lstStyle/>
          <a:p>
            <a:pPr algn="just" eaLnBrk="0" hangingPunct="0"/>
            <a:r>
              <a:rPr lang="zh-CN" altLang="zh-CN" sz="2000" b="0">
                <a:latin typeface="Times New Roman" panose="02020603050405020304" pitchFamily="18" charset="0"/>
              </a:rPr>
              <a:t> 01</a:t>
            </a:r>
            <a:r>
              <a:rPr lang="en-US" altLang="zh-CN" sz="2000" b="0">
                <a:latin typeface="Times New Roman" panose="02020603050405020304" pitchFamily="18" charset="0"/>
              </a:rPr>
              <a:t>01       011100010000</a:t>
            </a:r>
          </a:p>
        </p:txBody>
      </p:sp>
      <p:sp>
        <p:nvSpPr>
          <p:cNvPr id="90140" name="Line 28"/>
          <p:cNvSpPr>
            <a:spLocks noChangeShapeType="1"/>
          </p:cNvSpPr>
          <p:nvPr/>
        </p:nvSpPr>
        <p:spPr bwMode="auto">
          <a:xfrm>
            <a:off x="6777038" y="4548188"/>
            <a:ext cx="4762" cy="48101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41" name="Line 29"/>
          <p:cNvSpPr>
            <a:spLocks noChangeShapeType="1"/>
          </p:cNvSpPr>
          <p:nvPr/>
        </p:nvSpPr>
        <p:spPr bwMode="auto">
          <a:xfrm flipV="1">
            <a:off x="4445000" y="4706938"/>
            <a:ext cx="149860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42" name="Line 30"/>
          <p:cNvSpPr>
            <a:spLocks noChangeShapeType="1"/>
          </p:cNvSpPr>
          <p:nvPr/>
        </p:nvSpPr>
        <p:spPr bwMode="auto">
          <a:xfrm>
            <a:off x="7124700" y="2870200"/>
            <a:ext cx="0" cy="1704975"/>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43" name="Rectangle 31"/>
          <p:cNvSpPr>
            <a:spLocks noChangeArrowheads="1"/>
          </p:cNvSpPr>
          <p:nvPr/>
        </p:nvSpPr>
        <p:spPr bwMode="auto">
          <a:xfrm>
            <a:off x="6611938" y="5194300"/>
            <a:ext cx="116046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物理地址</a:t>
            </a:r>
          </a:p>
        </p:txBody>
      </p:sp>
      <p:sp>
        <p:nvSpPr>
          <p:cNvPr id="90144" name="Rectangle 32"/>
          <p:cNvSpPr>
            <a:spLocks noChangeArrowheads="1"/>
          </p:cNvSpPr>
          <p:nvPr/>
        </p:nvSpPr>
        <p:spPr bwMode="auto">
          <a:xfrm>
            <a:off x="3783013" y="5556250"/>
            <a:ext cx="5603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90145" name="Line 33"/>
          <p:cNvSpPr>
            <a:spLocks noChangeShapeType="1"/>
          </p:cNvSpPr>
          <p:nvPr/>
        </p:nvSpPr>
        <p:spPr bwMode="auto">
          <a:xfrm>
            <a:off x="3119438" y="2630488"/>
            <a:ext cx="1082675"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0146" name="Rectangle 34"/>
          <p:cNvSpPr>
            <a:spLocks noChangeArrowheads="1"/>
          </p:cNvSpPr>
          <p:nvPr/>
        </p:nvSpPr>
        <p:spPr bwMode="auto">
          <a:xfrm>
            <a:off x="4572000" y="31242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b="0">
                <a:solidFill>
                  <a:schemeClr val="hlink"/>
                </a:solidFill>
                <a:latin typeface="Times New Roman" panose="02020603050405020304" pitchFamily="18" charset="0"/>
              </a:rPr>
              <a:t>3</a:t>
            </a:r>
          </a:p>
        </p:txBody>
      </p:sp>
      <p:sp>
        <p:nvSpPr>
          <p:cNvPr id="90147" name="Rectangle 35"/>
          <p:cNvSpPr>
            <a:spLocks noChangeArrowheads="1"/>
          </p:cNvSpPr>
          <p:nvPr/>
        </p:nvSpPr>
        <p:spPr bwMode="auto">
          <a:xfrm>
            <a:off x="3429000" y="22098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solidFill>
                  <a:schemeClr val="hlink"/>
                </a:solidFill>
                <a:latin typeface="Times New Roman" panose="02020603050405020304" pitchFamily="18" charset="0"/>
              </a:rPr>
              <a:t>5</a:t>
            </a:r>
          </a:p>
        </p:txBody>
      </p:sp>
      <p:sp>
        <p:nvSpPr>
          <p:cNvPr id="90148" name="Rectangle 36"/>
          <p:cNvSpPr>
            <a:spLocks noChangeArrowheads="1"/>
          </p:cNvSpPr>
          <p:nvPr/>
        </p:nvSpPr>
        <p:spPr bwMode="auto">
          <a:xfrm>
            <a:off x="2209800" y="31242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b="0">
                <a:solidFill>
                  <a:schemeClr val="hlink"/>
                </a:solidFill>
                <a:latin typeface="Times New Roman" panose="02020603050405020304" pitchFamily="18" charset="0"/>
              </a:rPr>
              <a:t>3</a:t>
            </a:r>
          </a:p>
        </p:txBody>
      </p:sp>
      <p:sp>
        <p:nvSpPr>
          <p:cNvPr id="90149" name="Rectangle 37"/>
          <p:cNvSpPr>
            <a:spLocks noChangeArrowheads="1"/>
          </p:cNvSpPr>
          <p:nvPr/>
        </p:nvSpPr>
        <p:spPr bwMode="auto">
          <a:xfrm>
            <a:off x="4953000" y="43434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b="0">
                <a:solidFill>
                  <a:schemeClr val="hlink"/>
                </a:solidFill>
                <a:latin typeface="Times New Roman" panose="02020603050405020304" pitchFamily="18" charset="0"/>
              </a:rPr>
              <a:t>5</a:t>
            </a:r>
          </a:p>
        </p:txBody>
      </p:sp>
      <p:sp>
        <p:nvSpPr>
          <p:cNvPr id="90150" name="Rectangle 38"/>
          <p:cNvSpPr>
            <a:spLocks noChangeArrowheads="1"/>
          </p:cNvSpPr>
          <p:nvPr/>
        </p:nvSpPr>
        <p:spPr bwMode="auto">
          <a:xfrm>
            <a:off x="7162800" y="3429000"/>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zh-CN" sz="2000" b="0">
              <a:solidFill>
                <a:schemeClr val="hlink"/>
              </a:solidFill>
              <a:latin typeface="Times New Roman" panose="02020603050405020304" pitchFamily="18" charset="0"/>
            </a:endParaRPr>
          </a:p>
        </p:txBody>
      </p:sp>
      <p:sp>
        <p:nvSpPr>
          <p:cNvPr id="90151" name="Rectangle 39"/>
          <p:cNvSpPr>
            <a:spLocks noChangeArrowheads="1"/>
          </p:cNvSpPr>
          <p:nvPr/>
        </p:nvSpPr>
        <p:spPr bwMode="auto">
          <a:xfrm>
            <a:off x="5105400" y="1981200"/>
            <a:ext cx="1149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2000" b="0">
                <a:latin typeface="Times New Roman" panose="02020603050405020304" pitchFamily="18" charset="0"/>
              </a:rPr>
              <a:t>页号</a:t>
            </a:r>
          </a:p>
        </p:txBody>
      </p:sp>
      <p:sp>
        <p:nvSpPr>
          <p:cNvPr id="90152" name="Rectangle 40"/>
          <p:cNvSpPr>
            <a:spLocks noChangeArrowheads="1"/>
          </p:cNvSpPr>
          <p:nvPr/>
        </p:nvSpPr>
        <p:spPr bwMode="auto">
          <a:xfrm>
            <a:off x="6605588" y="19812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lang="zh-CN" altLang="zh-CN" sz="2000" b="0">
                <a:latin typeface="Times New Roman" panose="02020603050405020304" pitchFamily="18" charset="0"/>
              </a:rPr>
              <a:t>页内地址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46"/>
                                        </p:tgtEl>
                                        <p:attrNameLst>
                                          <p:attrName>style.visibility</p:attrName>
                                        </p:attrNameLst>
                                      </p:cBhvr>
                                      <p:to>
                                        <p:strVal val="visible"/>
                                      </p:to>
                                    </p:set>
                                    <p:animEffect transition="in" filter="box(in)">
                                      <p:cBhvr>
                                        <p:cTn id="7" dur="500"/>
                                        <p:tgtEl>
                                          <p:spTgt spid="90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147"/>
                                        </p:tgtEl>
                                        <p:attrNameLst>
                                          <p:attrName>style.visibility</p:attrName>
                                        </p:attrNameLst>
                                      </p:cBhvr>
                                      <p:to>
                                        <p:strVal val="visible"/>
                                      </p:to>
                                    </p:set>
                                    <p:animEffect transition="in" filter="box(in)">
                                      <p:cBhvr>
                                        <p:cTn id="12" dur="500"/>
                                        <p:tgtEl>
                                          <p:spTgt spid="90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0148"/>
                                        </p:tgtEl>
                                        <p:attrNameLst>
                                          <p:attrName>style.visibility</p:attrName>
                                        </p:attrNameLst>
                                      </p:cBhvr>
                                      <p:to>
                                        <p:strVal val="visible"/>
                                      </p:to>
                                    </p:set>
                                    <p:animEffect transition="in" filter="box(in)">
                                      <p:cBhvr>
                                        <p:cTn id="17" dur="500"/>
                                        <p:tgtEl>
                                          <p:spTgt spid="90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0149"/>
                                        </p:tgtEl>
                                        <p:attrNameLst>
                                          <p:attrName>style.visibility</p:attrName>
                                        </p:attrNameLst>
                                      </p:cBhvr>
                                      <p:to>
                                        <p:strVal val="visible"/>
                                      </p:to>
                                    </p:set>
                                    <p:animEffect transition="in" filter="box(in)">
                                      <p:cBhvr>
                                        <p:cTn id="22" dur="500"/>
                                        <p:tgtEl>
                                          <p:spTgt spid="90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nodePh="1">
                                  <p:stCondLst>
                                    <p:cond delay="0"/>
                                  </p:stCondLst>
                                  <p:endCondLst>
                                    <p:cond evt="begin" delay="0">
                                      <p:tn val="25"/>
                                    </p:cond>
                                  </p:endCondLst>
                                  <p:childTnLst>
                                    <p:set>
                                      <p:cBhvr>
                                        <p:cTn id="26" dur="1" fill="hold">
                                          <p:stCondLst>
                                            <p:cond delay="0"/>
                                          </p:stCondLst>
                                        </p:cTn>
                                        <p:tgtEl>
                                          <p:spTgt spid="90150"/>
                                        </p:tgtEl>
                                        <p:attrNameLst>
                                          <p:attrName>style.visibility</p:attrName>
                                        </p:attrNameLst>
                                      </p:cBhvr>
                                      <p:to>
                                        <p:strVal val="visible"/>
                                      </p:to>
                                    </p:set>
                                    <p:animEffect transition="in" filter="box(in)">
                                      <p:cBhvr>
                                        <p:cTn id="27" dur="500"/>
                                        <p:tgtEl>
                                          <p:spTgt spid="90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0115">
                                            <p:txEl>
                                              <p:pRg st="0" end="0"/>
                                            </p:txEl>
                                          </p:spTgt>
                                        </p:tgtEl>
                                        <p:attrNameLst>
                                          <p:attrName>style.visibility</p:attrName>
                                        </p:attrNameLst>
                                      </p:cBhvr>
                                      <p:to>
                                        <p:strVal val="visible"/>
                                      </p:to>
                                    </p:set>
                                    <p:anim calcmode="lin" valueType="num">
                                      <p:cBhvr additive="base">
                                        <p:cTn id="32"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46" grpId="0" autoUpdateAnimBg="0"/>
      <p:bldP spid="90147" grpId="0" autoUpdateAnimBg="0"/>
      <p:bldP spid="90148" grpId="0" autoUpdateAnimBg="0"/>
      <p:bldP spid="90149" grpId="0" autoUpdateAnimBg="0"/>
      <p:bldP spid="901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4.2.1  </a:t>
            </a:r>
            <a:r>
              <a:rPr lang="zh-CN" altLang="zh-CN" b="1"/>
              <a:t>程序的装入</a:t>
            </a:r>
          </a:p>
        </p:txBody>
      </p:sp>
      <p:sp>
        <p:nvSpPr>
          <p:cNvPr id="13315" name="Rectangle 3"/>
          <p:cNvSpPr>
            <a:spLocks noGrp="1" noChangeArrowheads="1"/>
          </p:cNvSpPr>
          <p:nvPr>
            <p:ph type="body" idx="1"/>
          </p:nvPr>
        </p:nvSpPr>
        <p:spPr>
          <a:xfrm>
            <a:off x="468313" y="2295525"/>
            <a:ext cx="8229600" cy="3714750"/>
          </a:xfrm>
        </p:spPr>
        <p:txBody>
          <a:bodyPr/>
          <a:lstStyle/>
          <a:p>
            <a:r>
              <a:rPr lang="zh-CN" altLang="en-US"/>
              <a:t>目标模块采用绝对地址。即逻辑地址和实际内存地址完全相同，装入时不需对地址进行变换。</a:t>
            </a:r>
          </a:p>
          <a:p>
            <a:endParaRPr lang="zh-CN" altLang="en-US"/>
          </a:p>
          <a:p>
            <a:r>
              <a:rPr lang="zh-CN" altLang="en-US"/>
              <a:t>特点：适用于单道环境。</a:t>
            </a:r>
          </a:p>
        </p:txBody>
      </p:sp>
      <p:sp>
        <p:nvSpPr>
          <p:cNvPr id="13316" name="Text Box 4"/>
          <p:cNvSpPr txBox="1">
            <a:spLocks noChangeArrowheads="1"/>
          </p:cNvSpPr>
          <p:nvPr/>
        </p:nvSpPr>
        <p:spPr bwMode="auto">
          <a:xfrm>
            <a:off x="468313" y="1433513"/>
            <a:ext cx="6656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1. </a:t>
            </a:r>
            <a:r>
              <a:rPr lang="zh-CN" altLang="zh-CN">
                <a:latin typeface="Times New Roman" panose="02020603050405020304" pitchFamily="18" charset="0"/>
              </a:rPr>
              <a:t>绝对装入方式</a:t>
            </a:r>
            <a:r>
              <a:rPr lang="en-US" altLang="zh-CN">
                <a:latin typeface="Times New Roman" panose="02020603050405020304" pitchFamily="18" charset="0"/>
              </a:rPr>
              <a:t>(Absolute Loading Mode)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练习：地址变换例</a:t>
            </a:r>
            <a:r>
              <a:rPr lang="en-US" altLang="zh-CN">
                <a:solidFill>
                  <a:srgbClr val="9900CC"/>
                </a:solidFill>
              </a:rPr>
              <a:t>1</a:t>
            </a:r>
          </a:p>
        </p:txBody>
      </p:sp>
      <p:sp>
        <p:nvSpPr>
          <p:cNvPr id="91139" name="Rectangle 3"/>
          <p:cNvSpPr>
            <a:spLocks noGrp="1" noChangeArrowheads="1"/>
          </p:cNvSpPr>
          <p:nvPr>
            <p:ph type="body" idx="1"/>
          </p:nvPr>
        </p:nvSpPr>
        <p:spPr>
          <a:xfrm>
            <a:off x="265113" y="1447800"/>
            <a:ext cx="8574087" cy="5029200"/>
          </a:xfrm>
        </p:spPr>
        <p:txBody>
          <a:bodyPr/>
          <a:lstStyle/>
          <a:p>
            <a:pPr algn="just"/>
            <a:r>
              <a:rPr lang="zh-CN" altLang="zh-CN" sz="2800">
                <a:solidFill>
                  <a:srgbClr val="9900CC"/>
                </a:solidFill>
              </a:rPr>
              <a:t>设页面大小为1</a:t>
            </a:r>
            <a:r>
              <a:rPr lang="en-US" altLang="zh-CN" sz="2800">
                <a:solidFill>
                  <a:srgbClr val="9900CC"/>
                </a:solidFill>
              </a:rPr>
              <a:t>K</a:t>
            </a:r>
            <a:r>
              <a:rPr lang="zh-CN" altLang="zh-CN" sz="2800">
                <a:solidFill>
                  <a:srgbClr val="9900CC"/>
                </a:solidFill>
              </a:rPr>
              <a:t>字节，作业的0、1、2页分别存放在第2、3、8块中。请计算逻辑地址2500对应的物理地址。</a:t>
            </a:r>
          </a:p>
          <a:p>
            <a:pPr algn="just"/>
            <a:r>
              <a:rPr lang="zh-CN" altLang="zh-CN" sz="2800">
                <a:solidFill>
                  <a:srgbClr val="9900CC"/>
                </a:solidFill>
              </a:rPr>
              <a:t>逻辑地址2500的页号及页内地址为：</a:t>
            </a:r>
          </a:p>
          <a:p>
            <a:pPr lvl="1" algn="just"/>
            <a:r>
              <a:rPr lang="zh-CN" altLang="zh-CN">
                <a:solidFill>
                  <a:srgbClr val="9900CC"/>
                </a:solidFill>
              </a:rPr>
              <a:t>2500/1024=2（页号）；2500 %1024＝452（页内地址）；</a:t>
            </a:r>
          </a:p>
          <a:p>
            <a:pPr algn="just"/>
            <a:r>
              <a:rPr lang="zh-CN" altLang="zh-CN" sz="2800">
                <a:solidFill>
                  <a:srgbClr val="9900CC"/>
                </a:solidFill>
              </a:rPr>
              <a:t>查页表可知第2页对应的物理块号为8；</a:t>
            </a:r>
          </a:p>
          <a:p>
            <a:pPr algn="just"/>
            <a:r>
              <a:rPr lang="zh-CN" altLang="zh-CN" sz="2800">
                <a:solidFill>
                  <a:srgbClr val="9900CC"/>
                </a:solidFill>
              </a:rPr>
              <a:t>将块号8与页内地址452拼接得到物理地址为：</a:t>
            </a:r>
          </a:p>
          <a:p>
            <a:pPr lvl="1" algn="just"/>
            <a:r>
              <a:rPr lang="zh-CN" altLang="zh-CN">
                <a:solidFill>
                  <a:srgbClr val="9900CC"/>
                </a:solidFill>
              </a:rPr>
              <a:t>8×1024＋452＝8644。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checkerboard(across)">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checkerboard(across)">
                                      <p:cBhvr>
                                        <p:cTn id="12" dur="500"/>
                                        <p:tgtEl>
                                          <p:spTgt spid="91139">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animEffect transition="in" filter="checkerboard(across)">
                                      <p:cBhvr>
                                        <p:cTn id="15" dur="500"/>
                                        <p:tgtEl>
                                          <p:spTgt spid="911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1139">
                                            <p:txEl>
                                              <p:pRg st="3" end="3"/>
                                            </p:txEl>
                                          </p:spTgt>
                                        </p:tgtEl>
                                        <p:attrNameLst>
                                          <p:attrName>style.visibility</p:attrName>
                                        </p:attrNameLst>
                                      </p:cBhvr>
                                      <p:to>
                                        <p:strVal val="visible"/>
                                      </p:to>
                                    </p:set>
                                    <p:animEffect transition="in" filter="checkerboard(across)">
                                      <p:cBhvr>
                                        <p:cTn id="20" dur="500"/>
                                        <p:tgtEl>
                                          <p:spTgt spid="911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1139">
                                            <p:txEl>
                                              <p:pRg st="4" end="4"/>
                                            </p:txEl>
                                          </p:spTgt>
                                        </p:tgtEl>
                                        <p:attrNameLst>
                                          <p:attrName>style.visibility</p:attrName>
                                        </p:attrNameLst>
                                      </p:cBhvr>
                                      <p:to>
                                        <p:strVal val="visible"/>
                                      </p:to>
                                    </p:set>
                                    <p:animEffect transition="in" filter="checkerboard(across)">
                                      <p:cBhvr>
                                        <p:cTn id="25" dur="500"/>
                                        <p:tgtEl>
                                          <p:spTgt spid="91139">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91139">
                                            <p:txEl>
                                              <p:pRg st="5" end="5"/>
                                            </p:txEl>
                                          </p:spTgt>
                                        </p:tgtEl>
                                        <p:attrNameLst>
                                          <p:attrName>style.visibility</p:attrName>
                                        </p:attrNameLst>
                                      </p:cBhvr>
                                      <p:to>
                                        <p:strVal val="visible"/>
                                      </p:to>
                                    </p:set>
                                    <p:animEffect transition="in" filter="checkerboard(across)">
                                      <p:cBhvr>
                                        <p:cTn id="28" dur="500"/>
                                        <p:tgtEl>
                                          <p:spTgt spid="91139">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9900CC"/>
                </a:solidFill>
              </a:rPr>
              <a:t>练习：地址变换例</a:t>
            </a:r>
            <a:r>
              <a:rPr lang="en-US" altLang="zh-CN">
                <a:solidFill>
                  <a:srgbClr val="9900CC"/>
                </a:solidFill>
              </a:rPr>
              <a:t>2</a:t>
            </a:r>
          </a:p>
        </p:txBody>
      </p:sp>
      <p:sp>
        <p:nvSpPr>
          <p:cNvPr id="93187" name="Rectangle 3"/>
          <p:cNvSpPr>
            <a:spLocks noGrp="1" noChangeArrowheads="1"/>
          </p:cNvSpPr>
          <p:nvPr>
            <p:ph type="body" idx="1"/>
          </p:nvPr>
        </p:nvSpPr>
        <p:spPr>
          <a:xfrm>
            <a:off x="304800" y="1447800"/>
            <a:ext cx="8458200" cy="4953000"/>
          </a:xfrm>
        </p:spPr>
        <p:txBody>
          <a:bodyPr/>
          <a:lstStyle/>
          <a:p>
            <a:pPr algn="just"/>
            <a:r>
              <a:rPr lang="zh-CN" altLang="zh-CN" sz="2800">
                <a:solidFill>
                  <a:srgbClr val="9900CC"/>
                </a:solidFill>
              </a:rPr>
              <a:t>一分页系统中逻辑地址长度为16位，页面大小为1</a:t>
            </a:r>
            <a:r>
              <a:rPr lang="en-US" altLang="zh-CN" sz="2800">
                <a:solidFill>
                  <a:srgbClr val="9900CC"/>
                </a:solidFill>
              </a:rPr>
              <a:t>KB</a:t>
            </a:r>
            <a:r>
              <a:rPr lang="zh-CN" altLang="zh-CN" sz="2800">
                <a:solidFill>
                  <a:srgbClr val="9900CC"/>
                </a:solidFill>
              </a:rPr>
              <a:t>，且第0、1、2、3页依次存放在物理块3、7、11、10中。请计算逻辑地址0</a:t>
            </a:r>
            <a:r>
              <a:rPr lang="en-US" altLang="zh-CN" sz="2800">
                <a:solidFill>
                  <a:srgbClr val="9900CC"/>
                </a:solidFill>
              </a:rPr>
              <a:t>A6FH</a:t>
            </a:r>
            <a:r>
              <a:rPr lang="zh-CN" altLang="zh-CN" sz="2800">
                <a:solidFill>
                  <a:srgbClr val="9900CC"/>
                </a:solidFill>
              </a:rPr>
              <a:t>的物理地址。</a:t>
            </a:r>
          </a:p>
          <a:p>
            <a:r>
              <a:rPr lang="zh-CN" altLang="zh-CN" sz="2800">
                <a:solidFill>
                  <a:srgbClr val="9900CC"/>
                </a:solidFill>
              </a:rPr>
              <a:t>逻辑地址0</a:t>
            </a:r>
            <a:r>
              <a:rPr lang="en-US" altLang="zh-CN" sz="2800">
                <a:solidFill>
                  <a:srgbClr val="9900CC"/>
                </a:solidFill>
              </a:rPr>
              <a:t>A6FH</a:t>
            </a:r>
            <a:r>
              <a:rPr lang="zh-CN" altLang="zh-CN" sz="2800">
                <a:solidFill>
                  <a:srgbClr val="9900CC"/>
                </a:solidFill>
              </a:rPr>
              <a:t>的二进制表示如下：</a:t>
            </a:r>
          </a:p>
          <a:p>
            <a:pPr lvl="1">
              <a:buFont typeface="Verdana" panose="020B0604030504040204" pitchFamily="34" charset="0"/>
              <a:buNone/>
            </a:pPr>
            <a:r>
              <a:rPr lang="zh-CN" altLang="zh-CN">
                <a:solidFill>
                  <a:srgbClr val="9900CC"/>
                </a:solidFill>
              </a:rPr>
              <a:t>页号      页内地址</a:t>
            </a:r>
          </a:p>
          <a:p>
            <a:pPr lvl="1">
              <a:buFont typeface="Verdana" panose="020B0604030504040204" pitchFamily="34" charset="0"/>
              <a:buNone/>
            </a:pPr>
            <a:r>
              <a:rPr lang="zh-CN" altLang="zh-CN">
                <a:solidFill>
                  <a:srgbClr val="9900CC"/>
                </a:solidFill>
              </a:rPr>
              <a:t>000010  1001101111 </a:t>
            </a:r>
          </a:p>
          <a:p>
            <a:pPr algn="just"/>
            <a:r>
              <a:rPr lang="zh-CN" altLang="zh-CN" sz="2800">
                <a:solidFill>
                  <a:srgbClr val="9900CC"/>
                </a:solidFill>
              </a:rPr>
              <a:t>由此可知逻辑地址0</a:t>
            </a:r>
            <a:r>
              <a:rPr lang="en-US" altLang="zh-CN" sz="2800">
                <a:solidFill>
                  <a:srgbClr val="9900CC"/>
                </a:solidFill>
              </a:rPr>
              <a:t>A6FH</a:t>
            </a:r>
            <a:r>
              <a:rPr lang="zh-CN" altLang="zh-CN" sz="2800">
                <a:solidFill>
                  <a:srgbClr val="9900CC"/>
                </a:solidFill>
              </a:rPr>
              <a:t>的页号为2，该页存放在第11号物理块中，用十六进制表示块号为</a:t>
            </a:r>
            <a:r>
              <a:rPr lang="en-US" altLang="zh-CN" sz="2800">
                <a:solidFill>
                  <a:srgbClr val="9900CC"/>
                </a:solidFill>
              </a:rPr>
              <a:t>B</a:t>
            </a:r>
            <a:r>
              <a:rPr lang="zh-CN" altLang="en-US" sz="2800">
                <a:solidFill>
                  <a:srgbClr val="9900CC"/>
                </a:solidFill>
              </a:rPr>
              <a:t>，</a:t>
            </a:r>
            <a:r>
              <a:rPr lang="zh-CN" altLang="zh-CN" sz="2800">
                <a:solidFill>
                  <a:srgbClr val="9900CC"/>
                </a:solidFill>
              </a:rPr>
              <a:t>所以物理地址为：</a:t>
            </a:r>
          </a:p>
          <a:p>
            <a:pPr algn="just"/>
            <a:r>
              <a:rPr lang="zh-CN" altLang="zh-CN" sz="2800">
                <a:solidFill>
                  <a:srgbClr val="9900CC"/>
                </a:solidFill>
              </a:rPr>
              <a:t> 001011   1001101111 ，即2</a:t>
            </a:r>
            <a:r>
              <a:rPr lang="en-US" altLang="zh-CN" sz="2800">
                <a:solidFill>
                  <a:srgbClr val="9900CC"/>
                </a:solidFill>
              </a:rPr>
              <a:t>E6FH</a:t>
            </a:r>
            <a:r>
              <a:rPr lang="zh-CN" altLang="en-US" sz="2800">
                <a:solidFill>
                  <a:srgbClr val="9900CC"/>
                </a:solidFill>
              </a:rPr>
              <a:t>。</a:t>
            </a:r>
            <a:endParaRPr lang="zh-CN" altLang="zh-CN" sz="2800">
              <a:solidFill>
                <a:srgbClr val="99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checkerboard(across)">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checkerboard(across)">
                                      <p:cBhvr>
                                        <p:cTn id="12" dur="500"/>
                                        <p:tgtEl>
                                          <p:spTgt spid="93187">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checkerboard(across)">
                                      <p:cBhvr>
                                        <p:cTn id="15" dur="500"/>
                                        <p:tgtEl>
                                          <p:spTgt spid="9318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3187">
                                            <p:txEl>
                                              <p:pRg st="3" end="3"/>
                                            </p:txEl>
                                          </p:spTgt>
                                        </p:tgtEl>
                                        <p:attrNameLst>
                                          <p:attrName>style.visibility</p:attrName>
                                        </p:attrNameLst>
                                      </p:cBhvr>
                                      <p:to>
                                        <p:strVal val="visible"/>
                                      </p:to>
                                    </p:set>
                                    <p:animEffect transition="in" filter="checkerboard(across)">
                                      <p:cBhvr>
                                        <p:cTn id="18" dur="500"/>
                                        <p:tgtEl>
                                          <p:spTgt spid="931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animEffect transition="in" filter="checkerboard(across)">
                                      <p:cBhvr>
                                        <p:cTn id="23" dur="500"/>
                                        <p:tgtEl>
                                          <p:spTgt spid="9318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3187">
                                            <p:txEl>
                                              <p:pRg st="5" end="5"/>
                                            </p:txEl>
                                          </p:spTgt>
                                        </p:tgtEl>
                                        <p:attrNameLst>
                                          <p:attrName>style.visibility</p:attrName>
                                        </p:attrNameLst>
                                      </p:cBhvr>
                                      <p:to>
                                        <p:strVal val="visible"/>
                                      </p:to>
                                    </p:set>
                                    <p:animEffect transition="in" filter="checkerboard(across)">
                                      <p:cBhvr>
                                        <p:cTn id="28" dur="500"/>
                                        <p:tgtEl>
                                          <p:spTgt spid="93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395288" y="198438"/>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快表（联想存储器）</a:t>
            </a:r>
          </a:p>
        </p:txBody>
      </p:sp>
      <p:sp>
        <p:nvSpPr>
          <p:cNvPr id="94211" name="Rectangle 3"/>
          <p:cNvSpPr>
            <a:spLocks noGrp="1" noChangeArrowheads="1"/>
          </p:cNvSpPr>
          <p:nvPr>
            <p:ph type="body" idx="1"/>
          </p:nvPr>
        </p:nvSpPr>
        <p:spPr>
          <a:xfrm>
            <a:off x="228600" y="1600200"/>
            <a:ext cx="8726488" cy="4114800"/>
          </a:xfrm>
        </p:spPr>
        <p:txBody>
          <a:bodyPr/>
          <a:lstStyle/>
          <a:p>
            <a:pPr algn="just"/>
            <a:r>
              <a:rPr lang="zh-CN" altLang="zh-CN"/>
              <a:t>因页表放在主存中，故存取数据时</a:t>
            </a:r>
            <a:r>
              <a:rPr lang="en-US" altLang="zh-CN"/>
              <a:t>CPU</a:t>
            </a:r>
            <a:r>
              <a:rPr lang="zh-CN" altLang="zh-CN"/>
              <a:t>至少要访问两次主存。降低了内存访问速度。</a:t>
            </a:r>
          </a:p>
          <a:p>
            <a:pPr algn="just"/>
            <a:r>
              <a:rPr lang="zh-CN" altLang="zh-CN"/>
              <a:t>为了提高地址变换速度，可在地址变换机构中增设一个具有并行查找能力的高速缓冲存储器（又称联想存储器或快表），用以存放当前频繁访问的那些页表项。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checkerboard(across)">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checkerboard(across)">
                                      <p:cBhvr>
                                        <p:cTn id="12" dur="500"/>
                                        <p:tgtEl>
                                          <p:spTgt spid="94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引入快表后的地址变换过程</a:t>
            </a:r>
          </a:p>
        </p:txBody>
      </p:sp>
      <p:sp>
        <p:nvSpPr>
          <p:cNvPr id="95235" name="Rectangle 3"/>
          <p:cNvSpPr>
            <a:spLocks noGrp="1" noChangeArrowheads="1"/>
          </p:cNvSpPr>
          <p:nvPr>
            <p:ph type="body" idx="1"/>
          </p:nvPr>
        </p:nvSpPr>
        <p:spPr>
          <a:xfrm>
            <a:off x="381000" y="1524000"/>
            <a:ext cx="8574088" cy="4419600"/>
          </a:xfrm>
        </p:spPr>
        <p:txBody>
          <a:bodyPr/>
          <a:lstStyle/>
          <a:p>
            <a:pPr algn="just">
              <a:lnSpc>
                <a:spcPct val="90000"/>
              </a:lnSpc>
            </a:pPr>
            <a:r>
              <a:rPr lang="zh-CN" altLang="en-US"/>
              <a:t>地址变换机构自动将页号与快表中的所有页号进行并行比较，若其中有与此匹配的页号，则取出该页对应的块号，与页内地址拼接形成物理地址。</a:t>
            </a:r>
          </a:p>
          <a:p>
            <a:pPr algn="just">
              <a:lnSpc>
                <a:spcPct val="90000"/>
              </a:lnSpc>
            </a:pPr>
            <a:r>
              <a:rPr lang="zh-CN" altLang="en-US"/>
              <a:t>若页号不在快表中，则再到主存页表中取出物理块号，与页内地址拼接形成物理地址。</a:t>
            </a:r>
          </a:p>
          <a:p>
            <a:pPr algn="just">
              <a:lnSpc>
                <a:spcPct val="90000"/>
              </a:lnSpc>
            </a:pPr>
            <a:r>
              <a:rPr lang="zh-CN" altLang="en-US"/>
              <a:t>同时还应将这次所查到的页表项存入快表中，若快表已满，则必须按某种原则淘汰出一个表项以腾出位置。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checkerboard(across)">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checkerboard(across)">
                                      <p:cBhvr>
                                        <p:cTn id="17" dur="5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具有快表的地址变换</a:t>
            </a:r>
          </a:p>
        </p:txBody>
      </p:sp>
      <p:sp>
        <p:nvSpPr>
          <p:cNvPr id="96259" name="Rectangle 3"/>
          <p:cNvSpPr>
            <a:spLocks noGrp="1" noChangeArrowheads="1"/>
          </p:cNvSpPr>
          <p:nvPr>
            <p:ph type="body" idx="1"/>
          </p:nvPr>
        </p:nvSpPr>
        <p:spPr>
          <a:xfrm>
            <a:off x="457200" y="5791200"/>
            <a:ext cx="8229600" cy="838200"/>
          </a:xfrm>
        </p:spPr>
        <p:txBody>
          <a:bodyPr/>
          <a:lstStyle/>
          <a:p>
            <a:r>
              <a:rPr lang="zh-CN" altLang="en-US">
                <a:solidFill>
                  <a:srgbClr val="9900CC"/>
                </a:solidFill>
              </a:rPr>
              <a:t>页表与快表有何不同？注意页号字段！</a:t>
            </a:r>
          </a:p>
        </p:txBody>
      </p:sp>
      <p:grpSp>
        <p:nvGrpSpPr>
          <p:cNvPr id="96260" name="Group 4"/>
          <p:cNvGrpSpPr>
            <a:grpSpLocks/>
          </p:cNvGrpSpPr>
          <p:nvPr/>
        </p:nvGrpSpPr>
        <p:grpSpPr bwMode="auto">
          <a:xfrm>
            <a:off x="949325" y="1524000"/>
            <a:ext cx="7585075" cy="4267200"/>
            <a:chOff x="0" y="0"/>
            <a:chExt cx="4778" cy="2688"/>
          </a:xfrm>
        </p:grpSpPr>
        <p:sp>
          <p:nvSpPr>
            <p:cNvPr id="96261" name="Line 5"/>
            <p:cNvSpPr>
              <a:spLocks noChangeShapeType="1"/>
            </p:cNvSpPr>
            <p:nvPr/>
          </p:nvSpPr>
          <p:spPr bwMode="auto">
            <a:xfrm>
              <a:off x="400" y="1956"/>
              <a:ext cx="68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62" name="Rectangle 6"/>
            <p:cNvSpPr>
              <a:spLocks noChangeArrowheads="1"/>
            </p:cNvSpPr>
            <p:nvPr/>
          </p:nvSpPr>
          <p:spPr bwMode="auto">
            <a:xfrm>
              <a:off x="287" y="96"/>
              <a:ext cx="89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页表寄存器</a:t>
              </a:r>
            </a:p>
          </p:txBody>
        </p:sp>
        <p:sp>
          <p:nvSpPr>
            <p:cNvPr id="96263" name="Rectangle 7"/>
            <p:cNvSpPr>
              <a:spLocks noChangeArrowheads="1"/>
            </p:cNvSpPr>
            <p:nvPr/>
          </p:nvSpPr>
          <p:spPr bwMode="auto">
            <a:xfrm>
              <a:off x="0" y="353"/>
              <a:ext cx="1562" cy="27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0" bIns="0"/>
            <a:lstStyle/>
            <a:p>
              <a:pPr algn="just" eaLnBrk="0" hangingPunct="0"/>
              <a:r>
                <a:rPr lang="zh-CN" altLang="zh-CN" sz="2000" b="0">
                  <a:latin typeface="Times New Roman" panose="02020603050405020304" pitchFamily="18" charset="0"/>
                </a:rPr>
                <a:t> 页表始址   页表长度</a:t>
              </a:r>
            </a:p>
          </p:txBody>
        </p:sp>
        <p:sp>
          <p:nvSpPr>
            <p:cNvPr id="96264" name="Line 8"/>
            <p:cNvSpPr>
              <a:spLocks noChangeShapeType="1"/>
            </p:cNvSpPr>
            <p:nvPr/>
          </p:nvSpPr>
          <p:spPr bwMode="auto">
            <a:xfrm>
              <a:off x="794" y="353"/>
              <a:ext cx="0" cy="2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65" name="Rectangle 9"/>
            <p:cNvSpPr>
              <a:spLocks noChangeArrowheads="1"/>
            </p:cNvSpPr>
            <p:nvPr/>
          </p:nvSpPr>
          <p:spPr bwMode="auto">
            <a:xfrm>
              <a:off x="2192" y="0"/>
              <a:ext cx="74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越界中断</a:t>
              </a:r>
            </a:p>
          </p:txBody>
        </p:sp>
        <p:sp>
          <p:nvSpPr>
            <p:cNvPr id="96266" name="Line 10"/>
            <p:cNvSpPr>
              <a:spLocks noChangeShapeType="1"/>
            </p:cNvSpPr>
            <p:nvPr/>
          </p:nvSpPr>
          <p:spPr bwMode="auto">
            <a:xfrm flipV="1">
              <a:off x="2522" y="192"/>
              <a:ext cx="0" cy="222"/>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67" name="Oval 11"/>
            <p:cNvSpPr>
              <a:spLocks noChangeArrowheads="1"/>
            </p:cNvSpPr>
            <p:nvPr/>
          </p:nvSpPr>
          <p:spPr bwMode="auto">
            <a:xfrm>
              <a:off x="2365" y="437"/>
              <a:ext cx="311" cy="283"/>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96268" name="Line 12"/>
            <p:cNvSpPr>
              <a:spLocks noChangeShapeType="1"/>
            </p:cNvSpPr>
            <p:nvPr/>
          </p:nvSpPr>
          <p:spPr bwMode="auto">
            <a:xfrm>
              <a:off x="410" y="624"/>
              <a:ext cx="0" cy="206"/>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69" name="Oval 13"/>
            <p:cNvSpPr>
              <a:spLocks noChangeArrowheads="1"/>
            </p:cNvSpPr>
            <p:nvPr/>
          </p:nvSpPr>
          <p:spPr bwMode="auto">
            <a:xfrm>
              <a:off x="260" y="848"/>
              <a:ext cx="311" cy="283"/>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96270" name="Rectangle 14"/>
            <p:cNvSpPr>
              <a:spLocks noChangeArrowheads="1"/>
            </p:cNvSpPr>
            <p:nvPr/>
          </p:nvSpPr>
          <p:spPr bwMode="auto">
            <a:xfrm>
              <a:off x="3548" y="151"/>
              <a:ext cx="71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逻辑地址</a:t>
              </a:r>
            </a:p>
          </p:txBody>
        </p:sp>
        <p:sp>
          <p:nvSpPr>
            <p:cNvPr id="96271" name="Rectangle 15"/>
            <p:cNvSpPr>
              <a:spLocks noChangeArrowheads="1"/>
            </p:cNvSpPr>
            <p:nvPr/>
          </p:nvSpPr>
          <p:spPr bwMode="auto">
            <a:xfrm>
              <a:off x="3358" y="418"/>
              <a:ext cx="1420" cy="283"/>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0" bIns="0"/>
            <a:lstStyle/>
            <a:p>
              <a:pPr algn="just" eaLnBrk="0" hangingPunct="0"/>
              <a:r>
                <a:rPr lang="zh-CN" altLang="zh-CN" sz="2000" b="0">
                  <a:latin typeface="Times New Roman" panose="02020603050405020304" pitchFamily="18" charset="0"/>
                </a:rPr>
                <a:t>  页号     页内位移</a:t>
              </a:r>
            </a:p>
          </p:txBody>
        </p:sp>
        <p:sp>
          <p:nvSpPr>
            <p:cNvPr id="96272" name="Line 16"/>
            <p:cNvSpPr>
              <a:spLocks noChangeShapeType="1"/>
            </p:cNvSpPr>
            <p:nvPr/>
          </p:nvSpPr>
          <p:spPr bwMode="auto">
            <a:xfrm>
              <a:off x="3875" y="418"/>
              <a:ext cx="1"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73" name="Line 17"/>
            <p:cNvSpPr>
              <a:spLocks noChangeShapeType="1"/>
            </p:cNvSpPr>
            <p:nvPr/>
          </p:nvSpPr>
          <p:spPr bwMode="auto">
            <a:xfrm>
              <a:off x="3591" y="701"/>
              <a:ext cx="0" cy="2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74" name="Line 18"/>
            <p:cNvSpPr>
              <a:spLocks noChangeShapeType="1"/>
            </p:cNvSpPr>
            <p:nvPr/>
          </p:nvSpPr>
          <p:spPr bwMode="auto">
            <a:xfrm flipH="1">
              <a:off x="573" y="941"/>
              <a:ext cx="3028"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75" name="Line 19"/>
            <p:cNvSpPr>
              <a:spLocks noChangeShapeType="1"/>
            </p:cNvSpPr>
            <p:nvPr/>
          </p:nvSpPr>
          <p:spPr bwMode="auto">
            <a:xfrm flipV="1">
              <a:off x="2522" y="713"/>
              <a:ext cx="0" cy="247"/>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76" name="Rectangle 20"/>
            <p:cNvSpPr>
              <a:spLocks noChangeArrowheads="1"/>
            </p:cNvSpPr>
            <p:nvPr/>
          </p:nvSpPr>
          <p:spPr bwMode="auto">
            <a:xfrm>
              <a:off x="713" y="1352"/>
              <a:ext cx="96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页号  块号</a:t>
              </a:r>
            </a:p>
          </p:txBody>
        </p:sp>
        <p:sp>
          <p:nvSpPr>
            <p:cNvPr id="96277" name="Rectangle 21"/>
            <p:cNvSpPr>
              <a:spLocks noChangeArrowheads="1"/>
            </p:cNvSpPr>
            <p:nvPr/>
          </p:nvSpPr>
          <p:spPr bwMode="auto">
            <a:xfrm>
              <a:off x="1087" y="1620"/>
              <a:ext cx="710" cy="813"/>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p>
          </p:txBody>
        </p:sp>
        <p:sp>
          <p:nvSpPr>
            <p:cNvPr id="96278" name="Rectangle 22"/>
            <p:cNvSpPr>
              <a:spLocks noChangeArrowheads="1"/>
            </p:cNvSpPr>
            <p:nvPr/>
          </p:nvSpPr>
          <p:spPr bwMode="auto">
            <a:xfrm>
              <a:off x="803" y="1582"/>
              <a:ext cx="264" cy="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r>
                <a:rPr lang="zh-CN" altLang="zh-CN" sz="2000" b="0">
                  <a:latin typeface="Times New Roman" panose="02020603050405020304" pitchFamily="18" charset="0"/>
                </a:rPr>
                <a:t>1</a:t>
              </a:r>
            </a:p>
            <a:p>
              <a:pPr algn="just" eaLnBrk="0" hangingPunct="0"/>
              <a:r>
                <a:rPr lang="zh-CN" altLang="zh-CN" sz="2000" b="0">
                  <a:latin typeface="Times New Roman" panose="02020603050405020304" pitchFamily="18" charset="0"/>
                </a:rPr>
                <a:t>2</a:t>
              </a:r>
            </a:p>
            <a:p>
              <a:pPr algn="just" eaLnBrk="0" hangingPunct="0"/>
              <a:r>
                <a:rPr lang="zh-CN" altLang="zh-CN" sz="2000" b="0">
                  <a:latin typeface="Times New Roman" panose="02020603050405020304" pitchFamily="18" charset="0"/>
                </a:rPr>
                <a:t>3</a:t>
              </a:r>
            </a:p>
            <a:p>
              <a:pPr algn="just" eaLnBrk="0" hangingPunct="0"/>
              <a:r>
                <a:rPr lang="zh-CN" altLang="zh-CN" sz="2000" b="0">
                  <a:latin typeface="Times New Roman" panose="02020603050405020304" pitchFamily="18" charset="0"/>
                </a:rPr>
                <a:t>4</a:t>
              </a:r>
            </a:p>
          </p:txBody>
        </p:sp>
        <p:sp>
          <p:nvSpPr>
            <p:cNvPr id="96279" name="Line 23"/>
            <p:cNvSpPr>
              <a:spLocks noChangeShapeType="1"/>
            </p:cNvSpPr>
            <p:nvPr/>
          </p:nvSpPr>
          <p:spPr bwMode="auto">
            <a:xfrm>
              <a:off x="1087" y="1782"/>
              <a:ext cx="71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0" name="Line 24"/>
            <p:cNvSpPr>
              <a:spLocks noChangeShapeType="1"/>
            </p:cNvSpPr>
            <p:nvPr/>
          </p:nvSpPr>
          <p:spPr bwMode="auto">
            <a:xfrm>
              <a:off x="1087" y="1945"/>
              <a:ext cx="71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1" name="Line 25"/>
            <p:cNvSpPr>
              <a:spLocks noChangeShapeType="1"/>
            </p:cNvSpPr>
            <p:nvPr/>
          </p:nvSpPr>
          <p:spPr bwMode="auto">
            <a:xfrm>
              <a:off x="1087" y="2108"/>
              <a:ext cx="71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2" name="Line 26"/>
            <p:cNvSpPr>
              <a:spLocks noChangeShapeType="1"/>
            </p:cNvSpPr>
            <p:nvPr/>
          </p:nvSpPr>
          <p:spPr bwMode="auto">
            <a:xfrm>
              <a:off x="1087" y="2270"/>
              <a:ext cx="71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3" name="Line 27"/>
            <p:cNvSpPr>
              <a:spLocks noChangeShapeType="1"/>
            </p:cNvSpPr>
            <p:nvPr/>
          </p:nvSpPr>
          <p:spPr bwMode="auto">
            <a:xfrm>
              <a:off x="400" y="1143"/>
              <a:ext cx="0" cy="82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4" name="Rectangle 28"/>
            <p:cNvSpPr>
              <a:spLocks noChangeArrowheads="1"/>
            </p:cNvSpPr>
            <p:nvPr/>
          </p:nvSpPr>
          <p:spPr bwMode="auto">
            <a:xfrm>
              <a:off x="3642" y="2145"/>
              <a:ext cx="1103" cy="244"/>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p>
          </p:txBody>
        </p:sp>
        <p:sp>
          <p:nvSpPr>
            <p:cNvPr id="96285" name="Line 29"/>
            <p:cNvSpPr>
              <a:spLocks noChangeShapeType="1"/>
            </p:cNvSpPr>
            <p:nvPr/>
          </p:nvSpPr>
          <p:spPr bwMode="auto">
            <a:xfrm>
              <a:off x="4159" y="2145"/>
              <a:ext cx="0" cy="2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6" name="Line 30"/>
            <p:cNvSpPr>
              <a:spLocks noChangeShapeType="1"/>
            </p:cNvSpPr>
            <p:nvPr/>
          </p:nvSpPr>
          <p:spPr bwMode="auto">
            <a:xfrm>
              <a:off x="2091" y="2261"/>
              <a:ext cx="1562"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7" name="Line 31"/>
            <p:cNvSpPr>
              <a:spLocks noChangeShapeType="1"/>
            </p:cNvSpPr>
            <p:nvPr/>
          </p:nvSpPr>
          <p:spPr bwMode="auto">
            <a:xfrm>
              <a:off x="4383" y="701"/>
              <a:ext cx="0" cy="144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88" name="Rectangle 32"/>
            <p:cNvSpPr>
              <a:spLocks noChangeArrowheads="1"/>
            </p:cNvSpPr>
            <p:nvPr/>
          </p:nvSpPr>
          <p:spPr bwMode="auto">
            <a:xfrm>
              <a:off x="3801" y="2421"/>
              <a:ext cx="84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物理地址</a:t>
              </a:r>
            </a:p>
          </p:txBody>
        </p:sp>
        <p:sp>
          <p:nvSpPr>
            <p:cNvPr id="96289" name="Rectangle 33"/>
            <p:cNvSpPr>
              <a:spLocks noChangeArrowheads="1"/>
            </p:cNvSpPr>
            <p:nvPr/>
          </p:nvSpPr>
          <p:spPr bwMode="auto">
            <a:xfrm>
              <a:off x="1289" y="2469"/>
              <a:ext cx="46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页表</a:t>
              </a:r>
            </a:p>
          </p:txBody>
        </p:sp>
        <p:sp>
          <p:nvSpPr>
            <p:cNvPr id="96290" name="Line 34"/>
            <p:cNvSpPr>
              <a:spLocks noChangeShapeType="1"/>
            </p:cNvSpPr>
            <p:nvPr/>
          </p:nvSpPr>
          <p:spPr bwMode="auto">
            <a:xfrm>
              <a:off x="1562" y="528"/>
              <a:ext cx="787"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1" name="Rectangle 35"/>
            <p:cNvSpPr>
              <a:spLocks noChangeArrowheads="1"/>
            </p:cNvSpPr>
            <p:nvPr/>
          </p:nvSpPr>
          <p:spPr bwMode="auto">
            <a:xfrm>
              <a:off x="2558" y="983"/>
              <a:ext cx="840"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页号 块号</a:t>
              </a:r>
            </a:p>
          </p:txBody>
        </p:sp>
        <p:sp>
          <p:nvSpPr>
            <p:cNvPr id="96292" name="Rectangle 36"/>
            <p:cNvSpPr>
              <a:spLocks noChangeArrowheads="1"/>
            </p:cNvSpPr>
            <p:nvPr/>
          </p:nvSpPr>
          <p:spPr bwMode="auto">
            <a:xfrm>
              <a:off x="2505" y="1250"/>
              <a:ext cx="993" cy="70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3" name="Line 37"/>
            <p:cNvSpPr>
              <a:spLocks noChangeShapeType="1"/>
            </p:cNvSpPr>
            <p:nvPr/>
          </p:nvSpPr>
          <p:spPr bwMode="auto">
            <a:xfrm>
              <a:off x="2507" y="1397"/>
              <a:ext cx="99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4" name="Line 38"/>
            <p:cNvSpPr>
              <a:spLocks noChangeShapeType="1"/>
            </p:cNvSpPr>
            <p:nvPr/>
          </p:nvSpPr>
          <p:spPr bwMode="auto">
            <a:xfrm>
              <a:off x="2933" y="1250"/>
              <a:ext cx="0" cy="70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5" name="Line 39"/>
            <p:cNvSpPr>
              <a:spLocks noChangeShapeType="1"/>
            </p:cNvSpPr>
            <p:nvPr/>
          </p:nvSpPr>
          <p:spPr bwMode="auto">
            <a:xfrm>
              <a:off x="2507" y="1538"/>
              <a:ext cx="99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6" name="Line 40"/>
            <p:cNvSpPr>
              <a:spLocks noChangeShapeType="1"/>
            </p:cNvSpPr>
            <p:nvPr/>
          </p:nvSpPr>
          <p:spPr bwMode="auto">
            <a:xfrm>
              <a:off x="2507" y="1673"/>
              <a:ext cx="99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7" name="Line 41"/>
            <p:cNvSpPr>
              <a:spLocks noChangeShapeType="1"/>
            </p:cNvSpPr>
            <p:nvPr/>
          </p:nvSpPr>
          <p:spPr bwMode="auto">
            <a:xfrm>
              <a:off x="2507" y="1812"/>
              <a:ext cx="99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298" name="Rectangle 42"/>
            <p:cNvSpPr>
              <a:spLocks noChangeArrowheads="1"/>
            </p:cNvSpPr>
            <p:nvPr/>
          </p:nvSpPr>
          <p:spPr bwMode="auto">
            <a:xfrm>
              <a:off x="2721" y="1959"/>
              <a:ext cx="4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快表</a:t>
              </a:r>
            </a:p>
          </p:txBody>
        </p:sp>
        <p:sp>
          <p:nvSpPr>
            <p:cNvPr id="96299" name="Line 43"/>
            <p:cNvSpPr>
              <a:spLocks noChangeShapeType="1"/>
            </p:cNvSpPr>
            <p:nvPr/>
          </p:nvSpPr>
          <p:spPr bwMode="auto">
            <a:xfrm>
              <a:off x="2081" y="949"/>
              <a:ext cx="0" cy="9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0" name="Line 44"/>
            <p:cNvSpPr>
              <a:spLocks noChangeShapeType="1"/>
            </p:cNvSpPr>
            <p:nvPr/>
          </p:nvSpPr>
          <p:spPr bwMode="auto">
            <a:xfrm>
              <a:off x="2081" y="1332"/>
              <a:ext cx="426"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1" name="Line 45"/>
            <p:cNvSpPr>
              <a:spLocks noChangeShapeType="1"/>
            </p:cNvSpPr>
            <p:nvPr/>
          </p:nvSpPr>
          <p:spPr bwMode="auto">
            <a:xfrm>
              <a:off x="2081" y="1473"/>
              <a:ext cx="426"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2" name="Line 46"/>
            <p:cNvSpPr>
              <a:spLocks noChangeShapeType="1"/>
            </p:cNvSpPr>
            <p:nvPr/>
          </p:nvSpPr>
          <p:spPr bwMode="auto">
            <a:xfrm>
              <a:off x="2081" y="1599"/>
              <a:ext cx="426"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3" name="Line 47"/>
            <p:cNvSpPr>
              <a:spLocks noChangeShapeType="1"/>
            </p:cNvSpPr>
            <p:nvPr/>
          </p:nvSpPr>
          <p:spPr bwMode="auto">
            <a:xfrm>
              <a:off x="2081" y="1746"/>
              <a:ext cx="426"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4" name="Line 48"/>
            <p:cNvSpPr>
              <a:spLocks noChangeShapeType="1"/>
            </p:cNvSpPr>
            <p:nvPr/>
          </p:nvSpPr>
          <p:spPr bwMode="auto">
            <a:xfrm>
              <a:off x="2081" y="1901"/>
              <a:ext cx="426"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5" name="Line 49"/>
            <p:cNvSpPr>
              <a:spLocks noChangeShapeType="1"/>
            </p:cNvSpPr>
            <p:nvPr/>
          </p:nvSpPr>
          <p:spPr bwMode="auto">
            <a:xfrm>
              <a:off x="1797" y="2064"/>
              <a:ext cx="2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6" name="Line 50"/>
            <p:cNvSpPr>
              <a:spLocks noChangeShapeType="1"/>
            </p:cNvSpPr>
            <p:nvPr/>
          </p:nvSpPr>
          <p:spPr bwMode="auto">
            <a:xfrm>
              <a:off x="2081" y="2072"/>
              <a:ext cx="0" cy="1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7" name="Line 51"/>
            <p:cNvSpPr>
              <a:spLocks noChangeShapeType="1"/>
            </p:cNvSpPr>
            <p:nvPr/>
          </p:nvSpPr>
          <p:spPr bwMode="auto">
            <a:xfrm>
              <a:off x="3500" y="1738"/>
              <a:ext cx="4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96308" name="Line 52"/>
            <p:cNvSpPr>
              <a:spLocks noChangeShapeType="1"/>
            </p:cNvSpPr>
            <p:nvPr/>
          </p:nvSpPr>
          <p:spPr bwMode="auto">
            <a:xfrm>
              <a:off x="3926" y="1738"/>
              <a:ext cx="0" cy="407"/>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checkerboard(across)">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快表的大小</a:t>
            </a:r>
          </a:p>
        </p:txBody>
      </p:sp>
      <p:sp>
        <p:nvSpPr>
          <p:cNvPr id="97283" name="Rectangle 3"/>
          <p:cNvSpPr>
            <a:spLocks noGrp="1" noChangeArrowheads="1"/>
          </p:cNvSpPr>
          <p:nvPr>
            <p:ph type="body" idx="1"/>
          </p:nvPr>
        </p:nvSpPr>
        <p:spPr/>
        <p:txBody>
          <a:bodyPr/>
          <a:lstStyle/>
          <a:p>
            <a:r>
              <a:rPr lang="zh-CN" altLang="zh-CN"/>
              <a:t>由于成本关系，快表大小一般由</a:t>
            </a:r>
            <a:r>
              <a:rPr lang="en-US" altLang="zh-CN">
                <a:solidFill>
                  <a:srgbClr val="9900CC"/>
                </a:solidFill>
              </a:rPr>
              <a:t>15</a:t>
            </a:r>
            <a:r>
              <a:rPr lang="zh-CN" altLang="zh-CN">
                <a:solidFill>
                  <a:srgbClr val="9900CC"/>
                </a:solidFill>
              </a:rPr>
              <a:t>－</a:t>
            </a:r>
            <a:r>
              <a:rPr lang="en-US" altLang="zh-CN">
                <a:solidFill>
                  <a:srgbClr val="9900CC"/>
                </a:solidFill>
              </a:rPr>
              <a:t>512</a:t>
            </a:r>
            <a:r>
              <a:rPr lang="zh-CN" altLang="zh-CN"/>
              <a:t>个表项组成。由于局部性原理，联想存储器的命中率可达90% 以上。</a:t>
            </a:r>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4.4.3 </a:t>
            </a:r>
            <a:r>
              <a:rPr lang="zh-CN" altLang="zh-CN"/>
              <a:t>两级和多级页表</a:t>
            </a:r>
          </a:p>
        </p:txBody>
      </p:sp>
      <p:sp>
        <p:nvSpPr>
          <p:cNvPr id="98307" name="Rectangle 3"/>
          <p:cNvSpPr>
            <a:spLocks noGrp="1" noChangeArrowheads="1"/>
          </p:cNvSpPr>
          <p:nvPr>
            <p:ph type="body" idx="1"/>
          </p:nvPr>
        </p:nvSpPr>
        <p:spPr>
          <a:xfrm>
            <a:off x="228600" y="1447800"/>
            <a:ext cx="8726488" cy="4953000"/>
          </a:xfrm>
        </p:spPr>
        <p:txBody>
          <a:bodyPr/>
          <a:lstStyle/>
          <a:p>
            <a:pPr algn="just">
              <a:lnSpc>
                <a:spcPct val="105000"/>
              </a:lnSpc>
            </a:pPr>
            <a:r>
              <a:rPr lang="zh-CN" altLang="zh-CN"/>
              <a:t>现代计算机系统都支持非常大的逻辑地址空间，致使页表很大，用连续空间存放页表不现实。</a:t>
            </a:r>
          </a:p>
          <a:p>
            <a:pPr lvl="1" algn="just">
              <a:lnSpc>
                <a:spcPct val="105000"/>
              </a:lnSpc>
            </a:pPr>
            <a:r>
              <a:rPr lang="zh-CN" altLang="zh-CN"/>
              <a:t>如逻辑地址32位，页面大小4</a:t>
            </a:r>
            <a:r>
              <a:rPr lang="en-US" altLang="zh-CN"/>
              <a:t>KB</a:t>
            </a:r>
            <a:r>
              <a:rPr lang="zh-CN" altLang="en-US">
                <a:solidFill>
                  <a:schemeClr val="tx2"/>
                </a:solidFill>
              </a:rPr>
              <a:t>（</a:t>
            </a:r>
            <a:r>
              <a:rPr lang="zh-CN" altLang="zh-CN">
                <a:solidFill>
                  <a:schemeClr val="tx2"/>
                </a:solidFill>
              </a:rPr>
              <a:t>2</a:t>
            </a:r>
            <a:r>
              <a:rPr lang="zh-CN" altLang="zh-CN" baseline="30000">
                <a:solidFill>
                  <a:schemeClr val="tx2"/>
                </a:solidFill>
              </a:rPr>
              <a:t>12</a:t>
            </a:r>
            <a:r>
              <a:rPr lang="zh-CN" altLang="en-US">
                <a:solidFill>
                  <a:schemeClr val="tx2"/>
                </a:solidFill>
              </a:rPr>
              <a:t>）</a:t>
            </a:r>
            <a:r>
              <a:rPr lang="zh-CN" altLang="en-US"/>
              <a:t>，</a:t>
            </a:r>
            <a:r>
              <a:rPr lang="zh-CN" altLang="zh-CN"/>
              <a:t>则页表项为1</a:t>
            </a:r>
            <a:r>
              <a:rPr lang="en-US" altLang="zh-CN"/>
              <a:t>M</a:t>
            </a:r>
            <a:r>
              <a:rPr lang="zh-CN" altLang="zh-CN"/>
              <a:t>个 </a:t>
            </a:r>
            <a:r>
              <a:rPr lang="zh-CN" altLang="zh-CN">
                <a:solidFill>
                  <a:schemeClr val="tx2"/>
                </a:solidFill>
              </a:rPr>
              <a:t>（2</a:t>
            </a:r>
            <a:r>
              <a:rPr lang="zh-CN" altLang="zh-CN" baseline="30000">
                <a:solidFill>
                  <a:schemeClr val="tx2"/>
                </a:solidFill>
              </a:rPr>
              <a:t>32</a:t>
            </a:r>
            <a:r>
              <a:rPr lang="zh-CN" altLang="zh-CN">
                <a:solidFill>
                  <a:schemeClr val="tx2"/>
                </a:solidFill>
              </a:rPr>
              <a:t>/2</a:t>
            </a:r>
            <a:r>
              <a:rPr lang="zh-CN" altLang="zh-CN" baseline="30000">
                <a:solidFill>
                  <a:schemeClr val="tx2"/>
                </a:solidFill>
              </a:rPr>
              <a:t>12</a:t>
            </a:r>
            <a:r>
              <a:rPr lang="zh-CN" altLang="zh-CN">
                <a:solidFill>
                  <a:schemeClr val="tx2"/>
                </a:solidFill>
              </a:rPr>
              <a:t>=2</a:t>
            </a:r>
            <a:r>
              <a:rPr lang="zh-CN" altLang="zh-CN" baseline="30000">
                <a:solidFill>
                  <a:schemeClr val="tx2"/>
                </a:solidFill>
              </a:rPr>
              <a:t>20</a:t>
            </a:r>
            <a:r>
              <a:rPr lang="zh-CN" altLang="zh-CN">
                <a:solidFill>
                  <a:schemeClr val="tx2"/>
                </a:solidFill>
              </a:rPr>
              <a:t>）</a:t>
            </a:r>
            <a:r>
              <a:rPr lang="zh-CN" altLang="zh-CN"/>
              <a:t> ，若每个页表项占4</a:t>
            </a:r>
            <a:r>
              <a:rPr lang="en-US" altLang="zh-CN"/>
              <a:t>B</a:t>
            </a:r>
            <a:r>
              <a:rPr lang="zh-CN" altLang="zh-CN"/>
              <a:t>，则页表要占用4</a:t>
            </a:r>
            <a:r>
              <a:rPr lang="en-US" altLang="zh-CN"/>
              <a:t>MB</a:t>
            </a:r>
            <a:r>
              <a:rPr lang="zh-CN" altLang="en-US">
                <a:solidFill>
                  <a:schemeClr val="tx2"/>
                </a:solidFill>
              </a:rPr>
              <a:t>（＝</a:t>
            </a:r>
            <a:r>
              <a:rPr lang="en-US" altLang="zh-CN">
                <a:solidFill>
                  <a:schemeClr val="tx2"/>
                </a:solidFill>
              </a:rPr>
              <a:t>2</a:t>
            </a:r>
            <a:r>
              <a:rPr lang="en-US" altLang="zh-CN" baseline="30000">
                <a:solidFill>
                  <a:schemeClr val="tx2"/>
                </a:solidFill>
              </a:rPr>
              <a:t>20</a:t>
            </a:r>
            <a:r>
              <a:rPr lang="en-US" altLang="zh-CN">
                <a:solidFill>
                  <a:schemeClr val="tx2"/>
                </a:solidFill>
              </a:rPr>
              <a:t>×4B</a:t>
            </a:r>
            <a:r>
              <a:rPr lang="zh-CN" altLang="en-US">
                <a:solidFill>
                  <a:schemeClr val="tx2"/>
                </a:solidFill>
              </a:rPr>
              <a:t>）</a:t>
            </a:r>
            <a:r>
              <a:rPr lang="zh-CN" altLang="zh-CN"/>
              <a:t>连续内存空间。</a:t>
            </a:r>
          </a:p>
          <a:p>
            <a:pPr algn="just">
              <a:lnSpc>
                <a:spcPct val="105000"/>
              </a:lnSpc>
            </a:pPr>
            <a:endParaRPr lang="zh-CN" altLang="zh-CN"/>
          </a:p>
          <a:p>
            <a:pPr algn="just"/>
            <a:r>
              <a:rPr lang="zh-CN" altLang="zh-CN"/>
              <a:t>解决方案：</a:t>
            </a:r>
            <a:r>
              <a:rPr lang="zh-CN" altLang="zh-CN">
                <a:solidFill>
                  <a:srgbClr val="9900CC"/>
                </a:solidFill>
              </a:rPr>
              <a:t>两级页表、多级页表、反向页表</a:t>
            </a:r>
            <a:endParaRPr lang="zh-CN" altLang="en-US">
              <a:solidFill>
                <a:srgbClr val="9900CC"/>
              </a:solidFill>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两级页表</a:t>
            </a:r>
          </a:p>
        </p:txBody>
      </p:sp>
      <p:sp>
        <p:nvSpPr>
          <p:cNvPr id="100355" name="Rectangle 3"/>
          <p:cNvSpPr>
            <a:spLocks noGrp="1" noChangeArrowheads="1"/>
          </p:cNvSpPr>
          <p:nvPr>
            <p:ph type="body" idx="1"/>
          </p:nvPr>
        </p:nvSpPr>
        <p:spPr>
          <a:xfrm>
            <a:off x="457200" y="1447800"/>
            <a:ext cx="8382000" cy="2844800"/>
          </a:xfrm>
        </p:spPr>
        <p:txBody>
          <a:bodyPr/>
          <a:lstStyle/>
          <a:p>
            <a:pPr algn="just"/>
            <a:r>
              <a:rPr lang="zh-CN" altLang="en-US"/>
              <a:t>将页表再分页，使每页与内存物理块大小相同，并为它们进行编号</a:t>
            </a:r>
            <a:r>
              <a:rPr lang="en-US" altLang="zh-CN"/>
              <a:t>0</a:t>
            </a:r>
            <a:r>
              <a:rPr lang="zh-CN" altLang="en-US"/>
              <a:t>、</a:t>
            </a:r>
            <a:r>
              <a:rPr lang="en-US" altLang="zh-CN"/>
              <a:t>1</a:t>
            </a:r>
            <a:r>
              <a:rPr lang="zh-CN" altLang="en-US"/>
              <a:t>、</a:t>
            </a:r>
            <a:r>
              <a:rPr lang="en-US" altLang="zh-CN">
                <a:latin typeface="宋体" panose="02010600030101010101" pitchFamily="2" charset="-122"/>
              </a:rPr>
              <a:t>…</a:t>
            </a:r>
            <a:r>
              <a:rPr lang="zh-CN" altLang="en-US"/>
              <a:t>，同时还为</a:t>
            </a:r>
            <a:r>
              <a:rPr lang="zh-CN" altLang="en-US">
                <a:solidFill>
                  <a:schemeClr val="hlink"/>
                </a:solidFill>
              </a:rPr>
              <a:t>离散</a:t>
            </a:r>
            <a:r>
              <a:rPr lang="zh-CN" altLang="en-US"/>
              <a:t>存放的页表建立一张页表，称为外层页表。</a:t>
            </a:r>
          </a:p>
          <a:p>
            <a:pPr algn="just"/>
            <a:r>
              <a:rPr lang="zh-CN" altLang="en-US"/>
              <a:t>例如：</a:t>
            </a:r>
            <a:r>
              <a:rPr lang="en-US" altLang="zh-CN"/>
              <a:t>32</a:t>
            </a:r>
            <a:r>
              <a:rPr lang="zh-CN" altLang="en-US"/>
              <a:t>位逻辑地址可以划分为</a:t>
            </a:r>
          </a:p>
        </p:txBody>
      </p:sp>
      <p:sp>
        <p:nvSpPr>
          <p:cNvPr id="100356" name="Rectangle 4"/>
          <p:cNvSpPr>
            <a:spLocks noChangeArrowheads="1"/>
          </p:cNvSpPr>
          <p:nvPr/>
        </p:nvSpPr>
        <p:spPr bwMode="auto">
          <a:xfrm>
            <a:off x="889000" y="4451350"/>
            <a:ext cx="74930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b="0">
                <a:latin typeface="宋体" panose="02010600030101010101" pitchFamily="2" charset="-122"/>
              </a:rPr>
              <a:t>31         22 21           12 11</a:t>
            </a:r>
            <a:r>
              <a:rPr lang="zh-CN" altLang="zh-CN" sz="2400" b="0">
                <a:latin typeface="宋体" panose="02010600030101010101" pitchFamily="2" charset="-122"/>
              </a:rPr>
              <a:t>          0</a:t>
            </a:r>
          </a:p>
        </p:txBody>
      </p:sp>
      <p:sp>
        <p:nvSpPr>
          <p:cNvPr id="100357" name="Rectangle 5"/>
          <p:cNvSpPr>
            <a:spLocks noChangeArrowheads="1"/>
          </p:cNvSpPr>
          <p:nvPr/>
        </p:nvSpPr>
        <p:spPr bwMode="auto">
          <a:xfrm>
            <a:off x="933450" y="4984750"/>
            <a:ext cx="7416800" cy="60483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108000" rIns="0" bIns="0"/>
          <a:lstStyle/>
          <a:p>
            <a:pPr algn="just" eaLnBrk="0" hangingPunct="0"/>
            <a:r>
              <a:rPr lang="zh-CN" altLang="zh-CN" sz="2000" b="0">
                <a:latin typeface="Times New Roman" panose="02020603050405020304" pitchFamily="18" charset="0"/>
              </a:rPr>
              <a:t>  </a:t>
            </a:r>
            <a:r>
              <a:rPr lang="zh-CN" altLang="zh-CN" b="0">
                <a:latin typeface="Times New Roman" panose="02020603050405020304" pitchFamily="18" charset="0"/>
              </a:rPr>
              <a:t>外层页号</a:t>
            </a:r>
            <a:r>
              <a:rPr lang="en-US" altLang="zh-CN" b="0">
                <a:latin typeface="Times New Roman" panose="02020603050405020304" pitchFamily="18" charset="0"/>
              </a:rPr>
              <a:t>p1      </a:t>
            </a:r>
            <a:r>
              <a:rPr lang="zh-CN" altLang="zh-CN" b="0">
                <a:latin typeface="Times New Roman" panose="02020603050405020304" pitchFamily="18" charset="0"/>
              </a:rPr>
              <a:t>外层页内地址</a:t>
            </a:r>
            <a:r>
              <a:rPr lang="en-US" altLang="zh-CN" b="0">
                <a:latin typeface="Times New Roman" panose="02020603050405020304" pitchFamily="18" charset="0"/>
              </a:rPr>
              <a:t>p2      </a:t>
            </a:r>
            <a:r>
              <a:rPr lang="zh-CN" altLang="zh-CN" b="0">
                <a:latin typeface="Times New Roman" panose="02020603050405020304" pitchFamily="18" charset="0"/>
              </a:rPr>
              <a:t>页内地址</a:t>
            </a:r>
            <a:r>
              <a:rPr lang="en-US" altLang="zh-CN" b="0">
                <a:latin typeface="Times New Roman" panose="02020603050405020304" pitchFamily="18" charset="0"/>
              </a:rPr>
              <a:t>d</a:t>
            </a:r>
          </a:p>
        </p:txBody>
      </p:sp>
      <p:sp>
        <p:nvSpPr>
          <p:cNvPr id="100358" name="Line 6"/>
          <p:cNvSpPr>
            <a:spLocks noChangeShapeType="1"/>
          </p:cNvSpPr>
          <p:nvPr/>
        </p:nvSpPr>
        <p:spPr bwMode="auto">
          <a:xfrm>
            <a:off x="3243263" y="4984750"/>
            <a:ext cx="0" cy="604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359" name="Line 7"/>
          <p:cNvSpPr>
            <a:spLocks noChangeShapeType="1"/>
          </p:cNvSpPr>
          <p:nvPr/>
        </p:nvSpPr>
        <p:spPr bwMode="auto">
          <a:xfrm>
            <a:off x="6210300" y="4984750"/>
            <a:ext cx="0" cy="604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两级页表结构</a:t>
            </a:r>
          </a:p>
        </p:txBody>
      </p:sp>
      <p:graphicFrame>
        <p:nvGraphicFramePr>
          <p:cNvPr id="101379" name="Object 3"/>
          <p:cNvGraphicFramePr>
            <a:graphicFrameLocks noChangeAspect="1"/>
          </p:cNvGraphicFramePr>
          <p:nvPr>
            <p:ph idx="1"/>
          </p:nvPr>
        </p:nvGraphicFramePr>
        <p:xfrm>
          <a:off x="827088" y="1268413"/>
          <a:ext cx="7416800" cy="5168900"/>
        </p:xfrm>
        <a:graphic>
          <a:graphicData uri="http://schemas.openxmlformats.org/presentationml/2006/ole">
            <mc:AlternateContent xmlns:mc="http://schemas.openxmlformats.org/markup-compatibility/2006">
              <mc:Choice xmlns:v="urn:schemas-microsoft-com:vml" Requires="v">
                <p:oleObj spid="_x0000_s101380" r:id="rId3" imgW="3505517" imgH="2438717" progId="Visio.Drawing.4">
                  <p:embed/>
                </p:oleObj>
              </mc:Choice>
              <mc:Fallback>
                <p:oleObj r:id="rId3" imgW="3505517" imgH="2438717"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268413"/>
                        <a:ext cx="7416800"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具有两级页表的地址变换过程 </a:t>
            </a:r>
          </a:p>
        </p:txBody>
      </p:sp>
      <p:sp>
        <p:nvSpPr>
          <p:cNvPr id="102403" name="Rectangle 3"/>
          <p:cNvSpPr>
            <a:spLocks noGrp="1" noChangeArrowheads="1"/>
          </p:cNvSpPr>
          <p:nvPr>
            <p:ph type="body" idx="1"/>
          </p:nvPr>
        </p:nvSpPr>
        <p:spPr>
          <a:xfrm>
            <a:off x="468313" y="1484313"/>
            <a:ext cx="8229600" cy="293687"/>
          </a:xfrm>
        </p:spPr>
        <p:txBody>
          <a:bodyPr/>
          <a:lstStyle/>
          <a:p>
            <a:pPr>
              <a:lnSpc>
                <a:spcPct val="90000"/>
              </a:lnSpc>
            </a:pPr>
            <a:endParaRPr lang="zh-CN" altLang="en-US" sz="2800"/>
          </a:p>
        </p:txBody>
      </p:sp>
      <p:sp>
        <p:nvSpPr>
          <p:cNvPr id="102404" name="Rectangle 4"/>
          <p:cNvSpPr>
            <a:spLocks noChangeArrowheads="1"/>
          </p:cNvSpPr>
          <p:nvPr/>
        </p:nvSpPr>
        <p:spPr bwMode="auto">
          <a:xfrm>
            <a:off x="3697288" y="3128963"/>
            <a:ext cx="874712" cy="15875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zh-CN" sz="2000" b="0">
              <a:latin typeface="Times New Roman" panose="02020603050405020304" pitchFamily="18" charset="0"/>
            </a:endParaRPr>
          </a:p>
          <a:p>
            <a:pPr algn="ctr" eaLnBrk="0" hangingPunct="0"/>
            <a:endParaRPr lang="zh-CN" altLang="zh-CN" sz="2000" b="0">
              <a:latin typeface="Times New Roman" panose="02020603050405020304" pitchFamily="18" charset="0"/>
            </a:endParaRPr>
          </a:p>
          <a:p>
            <a:pPr algn="ctr" eaLnBrk="0" hangingPunct="0"/>
            <a:endParaRPr lang="zh-CN" altLang="zh-CN" sz="2000" b="0">
              <a:latin typeface="Times New Roman" panose="02020603050405020304" pitchFamily="18" charset="0"/>
            </a:endParaRPr>
          </a:p>
          <a:p>
            <a:pPr algn="ctr" eaLnBrk="0" hangingPunct="0"/>
            <a:endParaRPr lang="zh-CN" altLang="zh-CN" sz="2000" b="0">
              <a:latin typeface="Times New Roman" panose="02020603050405020304" pitchFamily="18" charset="0"/>
            </a:endParaRPr>
          </a:p>
          <a:p>
            <a:pPr algn="ctr" eaLnBrk="0" hangingPunct="0"/>
            <a:r>
              <a:rPr lang="zh-CN" altLang="zh-CN" sz="2000" b="0">
                <a:latin typeface="宋体" panose="02010600030101010101" pitchFamily="2" charset="-122"/>
              </a:rPr>
              <a:t>┇</a:t>
            </a:r>
            <a:endParaRPr lang="zh-CN" altLang="zh-CN" sz="2000" b="0">
              <a:latin typeface="Times New Roman" panose="02020603050405020304" pitchFamily="18" charset="0"/>
            </a:endParaRPr>
          </a:p>
        </p:txBody>
      </p:sp>
      <p:sp>
        <p:nvSpPr>
          <p:cNvPr id="102405" name="Rectangle 5"/>
          <p:cNvSpPr>
            <a:spLocks noChangeArrowheads="1"/>
          </p:cNvSpPr>
          <p:nvPr/>
        </p:nvSpPr>
        <p:spPr bwMode="auto">
          <a:xfrm>
            <a:off x="381000" y="3733800"/>
            <a:ext cx="2171700" cy="41433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just" eaLnBrk="0" hangingPunct="0"/>
            <a:r>
              <a:rPr lang="zh-CN" altLang="zh-CN" sz="2000" b="0">
                <a:latin typeface="Times New Roman" panose="02020603050405020304" pitchFamily="18" charset="0"/>
              </a:rPr>
              <a:t> 外部页表寄存器</a:t>
            </a:r>
          </a:p>
        </p:txBody>
      </p:sp>
      <p:sp>
        <p:nvSpPr>
          <p:cNvPr id="102406" name="Rectangle 6"/>
          <p:cNvSpPr>
            <a:spLocks noChangeArrowheads="1"/>
          </p:cNvSpPr>
          <p:nvPr/>
        </p:nvSpPr>
        <p:spPr bwMode="auto">
          <a:xfrm>
            <a:off x="1257300" y="2486025"/>
            <a:ext cx="11049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逻辑地址</a:t>
            </a:r>
          </a:p>
        </p:txBody>
      </p:sp>
      <p:sp>
        <p:nvSpPr>
          <p:cNvPr id="102407" name="Line 7"/>
          <p:cNvSpPr>
            <a:spLocks noChangeShapeType="1"/>
          </p:cNvSpPr>
          <p:nvPr/>
        </p:nvSpPr>
        <p:spPr bwMode="auto">
          <a:xfrm>
            <a:off x="3352800" y="3948113"/>
            <a:ext cx="341313" cy="0"/>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08" name="Oval 8"/>
          <p:cNvSpPr>
            <a:spLocks noChangeArrowheads="1"/>
          </p:cNvSpPr>
          <p:nvPr/>
        </p:nvSpPr>
        <p:spPr bwMode="auto">
          <a:xfrm>
            <a:off x="2876550" y="3698875"/>
            <a:ext cx="482600" cy="492125"/>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a:t>
            </a:r>
          </a:p>
        </p:txBody>
      </p:sp>
      <p:sp>
        <p:nvSpPr>
          <p:cNvPr id="102409" name="Line 9"/>
          <p:cNvSpPr>
            <a:spLocks noChangeShapeType="1"/>
          </p:cNvSpPr>
          <p:nvPr/>
        </p:nvSpPr>
        <p:spPr bwMode="auto">
          <a:xfrm flipH="1">
            <a:off x="3114675" y="2911475"/>
            <a:ext cx="0" cy="763588"/>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0" name="Oval 10"/>
          <p:cNvSpPr>
            <a:spLocks noChangeArrowheads="1"/>
          </p:cNvSpPr>
          <p:nvPr/>
        </p:nvSpPr>
        <p:spPr bwMode="auto">
          <a:xfrm>
            <a:off x="4911725" y="3698875"/>
            <a:ext cx="482600" cy="492125"/>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a:latin typeface="Times New Roman" panose="02020603050405020304" pitchFamily="18" charset="0"/>
              </a:rPr>
              <a:t>＋</a:t>
            </a:r>
          </a:p>
        </p:txBody>
      </p:sp>
      <p:sp>
        <p:nvSpPr>
          <p:cNvPr id="102411" name="Rectangle 11"/>
          <p:cNvSpPr>
            <a:spLocks noChangeArrowheads="1"/>
          </p:cNvSpPr>
          <p:nvPr/>
        </p:nvSpPr>
        <p:spPr bwMode="auto">
          <a:xfrm>
            <a:off x="5867400" y="4895850"/>
            <a:ext cx="1036638"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000" b="0">
                <a:latin typeface="Times New Roman" panose="02020603050405020304" pitchFamily="18" charset="0"/>
              </a:rPr>
              <a:t>页表</a:t>
            </a:r>
          </a:p>
        </p:txBody>
      </p:sp>
      <p:sp>
        <p:nvSpPr>
          <p:cNvPr id="102412" name="Line 12"/>
          <p:cNvSpPr>
            <a:spLocks noChangeShapeType="1"/>
          </p:cNvSpPr>
          <p:nvPr/>
        </p:nvSpPr>
        <p:spPr bwMode="auto">
          <a:xfrm flipH="1" flipV="1">
            <a:off x="5397500" y="3948113"/>
            <a:ext cx="439738" cy="0"/>
          </a:xfrm>
          <a:prstGeom prst="line">
            <a:avLst/>
          </a:prstGeom>
          <a:noFill/>
          <a:ln w="25400">
            <a:solidFill>
              <a:srgbClr val="0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3" name="Rectangle 13"/>
          <p:cNvSpPr>
            <a:spLocks noChangeArrowheads="1"/>
          </p:cNvSpPr>
          <p:nvPr/>
        </p:nvSpPr>
        <p:spPr bwMode="auto">
          <a:xfrm>
            <a:off x="3636963" y="4895850"/>
            <a:ext cx="119856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外部页表</a:t>
            </a:r>
          </a:p>
        </p:txBody>
      </p:sp>
      <p:sp>
        <p:nvSpPr>
          <p:cNvPr id="102414" name="Line 14"/>
          <p:cNvSpPr>
            <a:spLocks noChangeShapeType="1"/>
          </p:cNvSpPr>
          <p:nvPr/>
        </p:nvSpPr>
        <p:spPr bwMode="auto">
          <a:xfrm>
            <a:off x="3725863" y="4076700"/>
            <a:ext cx="873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5" name="Line 15"/>
          <p:cNvSpPr>
            <a:spLocks noChangeShapeType="1"/>
          </p:cNvSpPr>
          <p:nvPr/>
        </p:nvSpPr>
        <p:spPr bwMode="auto">
          <a:xfrm>
            <a:off x="3697288" y="434181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6" name="Line 16"/>
          <p:cNvSpPr>
            <a:spLocks noChangeShapeType="1"/>
          </p:cNvSpPr>
          <p:nvPr/>
        </p:nvSpPr>
        <p:spPr bwMode="auto">
          <a:xfrm>
            <a:off x="3697288" y="342741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7" name="Line 17"/>
          <p:cNvSpPr>
            <a:spLocks noChangeShapeType="1"/>
          </p:cNvSpPr>
          <p:nvPr/>
        </p:nvSpPr>
        <p:spPr bwMode="auto">
          <a:xfrm>
            <a:off x="3697288" y="375126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18" name="Rectangle 18"/>
          <p:cNvSpPr>
            <a:spLocks noChangeArrowheads="1"/>
          </p:cNvSpPr>
          <p:nvPr/>
        </p:nvSpPr>
        <p:spPr bwMode="auto">
          <a:xfrm>
            <a:off x="7237413" y="3697288"/>
            <a:ext cx="1220787" cy="45402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b        d</a:t>
            </a:r>
          </a:p>
        </p:txBody>
      </p:sp>
      <p:sp>
        <p:nvSpPr>
          <p:cNvPr id="102419" name="Line 19"/>
          <p:cNvSpPr>
            <a:spLocks noChangeShapeType="1"/>
          </p:cNvSpPr>
          <p:nvPr/>
        </p:nvSpPr>
        <p:spPr bwMode="auto">
          <a:xfrm>
            <a:off x="7864475" y="3733800"/>
            <a:ext cx="0" cy="4524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20" name="Line 20"/>
          <p:cNvSpPr>
            <a:spLocks noChangeShapeType="1"/>
          </p:cNvSpPr>
          <p:nvPr/>
        </p:nvSpPr>
        <p:spPr bwMode="auto">
          <a:xfrm flipV="1">
            <a:off x="6707188" y="3948113"/>
            <a:ext cx="504825" cy="0"/>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21" name="Rectangle 21"/>
          <p:cNvSpPr>
            <a:spLocks noChangeArrowheads="1"/>
          </p:cNvSpPr>
          <p:nvPr/>
        </p:nvSpPr>
        <p:spPr bwMode="auto">
          <a:xfrm>
            <a:off x="7315200" y="4367213"/>
            <a:ext cx="1116013"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物理地址</a:t>
            </a:r>
          </a:p>
        </p:txBody>
      </p:sp>
      <p:sp>
        <p:nvSpPr>
          <p:cNvPr id="102422" name="Line 22"/>
          <p:cNvSpPr>
            <a:spLocks noChangeShapeType="1"/>
          </p:cNvSpPr>
          <p:nvPr/>
        </p:nvSpPr>
        <p:spPr bwMode="auto">
          <a:xfrm flipV="1">
            <a:off x="2582863" y="3948113"/>
            <a:ext cx="312737" cy="0"/>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23" name="Rectangle 23"/>
          <p:cNvSpPr>
            <a:spLocks noChangeArrowheads="1"/>
          </p:cNvSpPr>
          <p:nvPr/>
        </p:nvSpPr>
        <p:spPr bwMode="auto">
          <a:xfrm>
            <a:off x="2514600" y="1981200"/>
            <a:ext cx="4289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宋体" panose="02010600030101010101" pitchFamily="2" charset="-122"/>
              </a:rPr>
              <a:t>外部页号  外部页内地址  页内地址</a:t>
            </a:r>
          </a:p>
        </p:txBody>
      </p:sp>
      <p:sp>
        <p:nvSpPr>
          <p:cNvPr id="102424" name="Rectangle 24"/>
          <p:cNvSpPr>
            <a:spLocks noChangeArrowheads="1"/>
          </p:cNvSpPr>
          <p:nvPr/>
        </p:nvSpPr>
        <p:spPr bwMode="auto">
          <a:xfrm>
            <a:off x="2405063" y="2368550"/>
            <a:ext cx="4084637" cy="5397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p1                    p2                 d</a:t>
            </a:r>
          </a:p>
        </p:txBody>
      </p:sp>
      <p:sp>
        <p:nvSpPr>
          <p:cNvPr id="102425" name="Line 25"/>
          <p:cNvSpPr>
            <a:spLocks noChangeShapeType="1"/>
          </p:cNvSpPr>
          <p:nvPr/>
        </p:nvSpPr>
        <p:spPr bwMode="auto">
          <a:xfrm>
            <a:off x="3779838" y="2368550"/>
            <a:ext cx="0" cy="5397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6" name="Line 26"/>
          <p:cNvSpPr>
            <a:spLocks noChangeShapeType="1"/>
          </p:cNvSpPr>
          <p:nvPr/>
        </p:nvSpPr>
        <p:spPr bwMode="auto">
          <a:xfrm>
            <a:off x="5354638" y="2368550"/>
            <a:ext cx="1587" cy="5397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27" name="Line 27"/>
          <p:cNvSpPr>
            <a:spLocks noChangeShapeType="1"/>
          </p:cNvSpPr>
          <p:nvPr/>
        </p:nvSpPr>
        <p:spPr bwMode="auto">
          <a:xfrm>
            <a:off x="4559300" y="3948113"/>
            <a:ext cx="341313" cy="14287"/>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28" name="Rectangle 28"/>
          <p:cNvSpPr>
            <a:spLocks noChangeArrowheads="1"/>
          </p:cNvSpPr>
          <p:nvPr/>
        </p:nvSpPr>
        <p:spPr bwMode="auto">
          <a:xfrm>
            <a:off x="5868988" y="3128963"/>
            <a:ext cx="874712" cy="15875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zh-CN" sz="2000" b="0">
              <a:latin typeface="Times New Roman" panose="02020603050405020304" pitchFamily="18" charset="0"/>
            </a:endParaRPr>
          </a:p>
          <a:p>
            <a:pPr algn="ctr" eaLnBrk="0" hangingPunct="0"/>
            <a:endParaRPr lang="zh-CN" altLang="en-US" sz="2000" b="0">
              <a:latin typeface="Times New Roman" panose="02020603050405020304" pitchFamily="18" charset="0"/>
            </a:endParaRPr>
          </a:p>
          <a:p>
            <a:pPr algn="ctr" eaLnBrk="0" hangingPunct="0"/>
            <a:r>
              <a:rPr lang="en-US" altLang="zh-CN" sz="2000" b="0">
                <a:latin typeface="Times New Roman" panose="02020603050405020304" pitchFamily="18" charset="0"/>
              </a:rPr>
              <a:t>b</a:t>
            </a:r>
          </a:p>
          <a:p>
            <a:pPr algn="ctr" eaLnBrk="0" hangingPunct="0"/>
            <a:endParaRPr lang="zh-CN" altLang="zh-CN" sz="2000" b="0">
              <a:latin typeface="Times New Roman" panose="02020603050405020304" pitchFamily="18" charset="0"/>
            </a:endParaRPr>
          </a:p>
          <a:p>
            <a:pPr algn="ctr" eaLnBrk="0" hangingPunct="0"/>
            <a:r>
              <a:rPr lang="zh-CN" altLang="zh-CN" sz="2000" b="0">
                <a:latin typeface="宋体" panose="02010600030101010101" pitchFamily="2" charset="-122"/>
              </a:rPr>
              <a:t>┇</a:t>
            </a:r>
            <a:endParaRPr lang="zh-CN" altLang="zh-CN" sz="2000" b="0">
              <a:latin typeface="Times New Roman" panose="02020603050405020304" pitchFamily="18" charset="0"/>
            </a:endParaRPr>
          </a:p>
        </p:txBody>
      </p:sp>
      <p:sp>
        <p:nvSpPr>
          <p:cNvPr id="102429" name="Line 29"/>
          <p:cNvSpPr>
            <a:spLocks noChangeShapeType="1"/>
          </p:cNvSpPr>
          <p:nvPr/>
        </p:nvSpPr>
        <p:spPr bwMode="auto">
          <a:xfrm>
            <a:off x="5868988" y="4076700"/>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30" name="Line 30"/>
          <p:cNvSpPr>
            <a:spLocks noChangeShapeType="1"/>
          </p:cNvSpPr>
          <p:nvPr/>
        </p:nvSpPr>
        <p:spPr bwMode="auto">
          <a:xfrm>
            <a:off x="5868988" y="434181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31" name="Line 31"/>
          <p:cNvSpPr>
            <a:spLocks noChangeShapeType="1"/>
          </p:cNvSpPr>
          <p:nvPr/>
        </p:nvSpPr>
        <p:spPr bwMode="auto">
          <a:xfrm>
            <a:off x="5868988" y="342741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32" name="Line 32"/>
          <p:cNvSpPr>
            <a:spLocks noChangeShapeType="1"/>
          </p:cNvSpPr>
          <p:nvPr/>
        </p:nvSpPr>
        <p:spPr bwMode="auto">
          <a:xfrm>
            <a:off x="5868988" y="3751263"/>
            <a:ext cx="874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33" name="Line 33"/>
          <p:cNvSpPr>
            <a:spLocks noChangeShapeType="1"/>
          </p:cNvSpPr>
          <p:nvPr/>
        </p:nvSpPr>
        <p:spPr bwMode="auto">
          <a:xfrm flipH="1">
            <a:off x="5173663" y="2911475"/>
            <a:ext cx="0" cy="763588"/>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434" name="AutoShape 34"/>
          <p:cNvSpPr>
            <a:spLocks noChangeArrowheads="1"/>
          </p:cNvSpPr>
          <p:nvPr/>
        </p:nvSpPr>
        <p:spPr bwMode="auto">
          <a:xfrm>
            <a:off x="1187450" y="4652963"/>
            <a:ext cx="1800225" cy="504825"/>
          </a:xfrm>
          <a:prstGeom prst="wedgeRoundRectCallout">
            <a:avLst>
              <a:gd name="adj1" fmla="val 35185"/>
              <a:gd name="adj2" fmla="val -180819"/>
              <a:gd name="adj3" fmla="val 16667"/>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Lst>
              <a:defRPr sz="2400">
                <a:solidFill>
                  <a:schemeClr val="tx1"/>
                </a:solidFill>
                <a:latin typeface="Arial" panose="020B0604020202020204" pitchFamily="34" charset="0"/>
                <a:ea typeface="宋体" panose="02010600030101010101" pitchFamily="2" charset="-122"/>
              </a:defRPr>
            </a:lvl1pPr>
            <a:lvl2pPr marL="922338">
              <a:tabLst>
                <a:tab pos="0" algn="l"/>
              </a:tabLst>
              <a:defRPr sz="2400">
                <a:solidFill>
                  <a:schemeClr val="tx1"/>
                </a:solidFill>
                <a:latin typeface="Arial" panose="020B0604020202020204" pitchFamily="34" charset="0"/>
                <a:ea typeface="宋体" panose="02010600030101010101" pitchFamily="2" charset="-122"/>
              </a:defRPr>
            </a:lvl2pPr>
            <a:lvl3pPr marL="1101725">
              <a:tabLst>
                <a:tab pos="0" algn="l"/>
              </a:tabLst>
              <a:defRPr sz="2400">
                <a:solidFill>
                  <a:schemeClr val="tx1"/>
                </a:solidFill>
                <a:latin typeface="Arial" panose="020B0604020202020204" pitchFamily="34" charset="0"/>
                <a:ea typeface="宋体" panose="02010600030101010101" pitchFamily="2" charset="-122"/>
              </a:defRPr>
            </a:lvl3pPr>
            <a:lvl4pPr>
              <a:tabLst>
                <a:tab pos="0" algn="l"/>
              </a:tabLst>
              <a:defRPr sz="2400">
                <a:solidFill>
                  <a:schemeClr val="tx1"/>
                </a:solidFill>
                <a:latin typeface="Arial" panose="020B0604020202020204" pitchFamily="34" charset="0"/>
                <a:ea typeface="宋体" panose="02010600030101010101" pitchFamily="2" charset="-122"/>
              </a:defRPr>
            </a:lvl4pPr>
            <a:lvl5pPr>
              <a:tabLst>
                <a:tab pos="0" algn="l"/>
              </a:tabLst>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55000"/>
              <a:buFont typeface="Wingdings" panose="05000000000000000000" pitchFamily="2" charset="2"/>
              <a:buNone/>
            </a:pPr>
            <a:r>
              <a:rPr lang="zh-CN" altLang="zh-CN" sz="1600">
                <a:latin typeface="Tahoma" panose="020B0604030504040204" pitchFamily="34" charset="0"/>
              </a:rPr>
              <a:t>外部页表始址</a:t>
            </a:r>
          </a:p>
        </p:txBody>
      </p:sp>
      <p:sp>
        <p:nvSpPr>
          <p:cNvPr id="102435" name="AutoShape 35"/>
          <p:cNvSpPr>
            <a:spLocks noChangeArrowheads="1"/>
          </p:cNvSpPr>
          <p:nvPr/>
        </p:nvSpPr>
        <p:spPr bwMode="auto">
          <a:xfrm>
            <a:off x="4859338" y="5734050"/>
            <a:ext cx="1800225" cy="863600"/>
          </a:xfrm>
          <a:prstGeom prst="wedgeRoundRectCallout">
            <a:avLst>
              <a:gd name="adj1" fmla="val -55204"/>
              <a:gd name="adj2" fmla="val -251838"/>
              <a:gd name="adj3" fmla="val 16667"/>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Lst>
              <a:defRPr sz="2400">
                <a:solidFill>
                  <a:schemeClr val="tx1"/>
                </a:solidFill>
                <a:latin typeface="Arial" panose="020B0604020202020204" pitchFamily="34" charset="0"/>
                <a:ea typeface="宋体" panose="02010600030101010101" pitchFamily="2" charset="-122"/>
              </a:defRPr>
            </a:lvl1pPr>
            <a:lvl2pPr marL="922338">
              <a:tabLst>
                <a:tab pos="0" algn="l"/>
              </a:tabLst>
              <a:defRPr sz="2400">
                <a:solidFill>
                  <a:schemeClr val="tx1"/>
                </a:solidFill>
                <a:latin typeface="Arial" panose="020B0604020202020204" pitchFamily="34" charset="0"/>
                <a:ea typeface="宋体" panose="02010600030101010101" pitchFamily="2" charset="-122"/>
              </a:defRPr>
            </a:lvl2pPr>
            <a:lvl3pPr marL="1101725">
              <a:tabLst>
                <a:tab pos="0" algn="l"/>
              </a:tabLst>
              <a:defRPr sz="2400">
                <a:solidFill>
                  <a:schemeClr val="tx1"/>
                </a:solidFill>
                <a:latin typeface="Arial" panose="020B0604020202020204" pitchFamily="34" charset="0"/>
                <a:ea typeface="宋体" panose="02010600030101010101" pitchFamily="2" charset="-122"/>
              </a:defRPr>
            </a:lvl3pPr>
            <a:lvl4pPr>
              <a:tabLst>
                <a:tab pos="0" algn="l"/>
              </a:tabLst>
              <a:defRPr sz="2400">
                <a:solidFill>
                  <a:schemeClr val="tx1"/>
                </a:solidFill>
                <a:latin typeface="Arial" panose="020B0604020202020204" pitchFamily="34" charset="0"/>
                <a:ea typeface="宋体" panose="02010600030101010101" pitchFamily="2" charset="-122"/>
              </a:defRPr>
            </a:lvl4pPr>
            <a:lvl5pPr>
              <a:tabLst>
                <a:tab pos="0" algn="l"/>
              </a:tabLst>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Lst>
              <a:defRPr sz="2400">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55000"/>
              <a:buFont typeface="Wingdings" panose="05000000000000000000" pitchFamily="2" charset="2"/>
              <a:buNone/>
            </a:pPr>
            <a:r>
              <a:rPr lang="zh-CN" altLang="zh-CN" sz="1600">
                <a:latin typeface="Tahoma" panose="020B0604030504040204" pitchFamily="34" charset="0"/>
              </a:rPr>
              <a:t>由外部页表中的块号计算得到页表始址</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900" b="1">
                <a:solidFill>
                  <a:schemeClr val="tx1"/>
                </a:solidFill>
              </a:rPr>
              <a:t>2. </a:t>
            </a:r>
            <a:r>
              <a:rPr lang="zh-CN" altLang="zh-CN" sz="2900" b="1">
                <a:solidFill>
                  <a:schemeClr val="tx1"/>
                </a:solidFill>
              </a:rPr>
              <a:t>可重定位装入方式</a:t>
            </a:r>
            <a:r>
              <a:rPr lang="en-US" altLang="zh-CN" sz="2900" b="1">
                <a:solidFill>
                  <a:schemeClr val="tx1"/>
                </a:solidFill>
              </a:rPr>
              <a:t>(Relocation Loading Mode)</a:t>
            </a:r>
            <a:endParaRPr lang="zh-CN" altLang="zh-CN" sz="2900" b="1">
              <a:solidFill>
                <a:schemeClr val="tx1"/>
              </a:solidFill>
            </a:endParaRPr>
          </a:p>
        </p:txBody>
      </p:sp>
      <p:sp>
        <p:nvSpPr>
          <p:cNvPr id="14339" name="Rectangle 3"/>
          <p:cNvSpPr>
            <a:spLocks noGrp="1" noChangeArrowheads="1"/>
          </p:cNvSpPr>
          <p:nvPr>
            <p:ph type="body" idx="1"/>
          </p:nvPr>
        </p:nvSpPr>
        <p:spPr/>
        <p:txBody>
          <a:bodyPr/>
          <a:lstStyle/>
          <a:p>
            <a:pPr algn="just"/>
            <a:r>
              <a:rPr lang="zh-CN" altLang="zh-CN" sz="2800"/>
              <a:t>多道环境下，目标模块的起始地址通常从</a:t>
            </a:r>
            <a:r>
              <a:rPr lang="en-US" altLang="zh-CN" sz="2800"/>
              <a:t>0</a:t>
            </a:r>
            <a:r>
              <a:rPr lang="zh-CN" altLang="zh-CN" sz="2800"/>
              <a:t>开始。根据内存的当前情况，将目标模块装入到内存适当位置。采用</a:t>
            </a:r>
            <a:r>
              <a:rPr lang="zh-CN" altLang="zh-CN" sz="2800">
                <a:solidFill>
                  <a:srgbClr val="9900CC"/>
                </a:solidFill>
              </a:rPr>
              <a:t>静态地址变换</a:t>
            </a:r>
            <a:r>
              <a:rPr lang="zh-CN" altLang="zh-CN" sz="2800"/>
              <a:t>。</a:t>
            </a:r>
          </a:p>
          <a:p>
            <a:pPr algn="just"/>
            <a:r>
              <a:rPr lang="zh-CN" altLang="zh-CN" sz="2800"/>
              <a:t>静态地址变换：又称静态地址重定位，地址变换在程序装入时一次完成，以后不再改变。</a:t>
            </a:r>
          </a:p>
          <a:p>
            <a:pPr algn="just"/>
            <a:endParaRPr lang="zh-CN" altLang="zh-CN" sz="2800"/>
          </a:p>
          <a:p>
            <a:pPr algn="just"/>
            <a:r>
              <a:rPr lang="zh-CN" altLang="zh-CN" sz="2800"/>
              <a:t>特点：不需硬件支持，但程序运行时不能在内存移动，程序需要连续存储空间，难以共享。</a:t>
            </a:r>
          </a:p>
          <a:p>
            <a:endParaRPr lang="zh-CN" altLang="zh-CN" sz="28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多级页表</a:t>
            </a:r>
          </a:p>
        </p:txBody>
      </p:sp>
      <p:sp>
        <p:nvSpPr>
          <p:cNvPr id="103427" name="Rectangle 3"/>
          <p:cNvSpPr>
            <a:spLocks noGrp="1" noChangeArrowheads="1"/>
          </p:cNvSpPr>
          <p:nvPr>
            <p:ph type="body" idx="1"/>
          </p:nvPr>
        </p:nvSpPr>
        <p:spPr>
          <a:xfrm>
            <a:off x="468313" y="1484313"/>
            <a:ext cx="8229600" cy="1824037"/>
          </a:xfrm>
        </p:spPr>
        <p:txBody>
          <a:bodyPr/>
          <a:lstStyle/>
          <a:p>
            <a:pPr algn="just"/>
            <a:r>
              <a:rPr lang="zh-CN" altLang="en-US"/>
              <a:t>对两级页表进行扩充，便可得到三级、四级或更多级的页表。</a:t>
            </a:r>
          </a:p>
          <a:p>
            <a:pPr algn="just"/>
            <a:r>
              <a:rPr lang="zh-CN" altLang="en-US"/>
              <a:t>多级页表的实现方式与两级页表类似。</a:t>
            </a:r>
          </a:p>
        </p:txBody>
      </p:sp>
      <p:sp>
        <p:nvSpPr>
          <p:cNvPr id="103428" name="Rectangle 4"/>
          <p:cNvSpPr>
            <a:spLocks noChangeArrowheads="1"/>
          </p:cNvSpPr>
          <p:nvPr/>
        </p:nvSpPr>
        <p:spPr bwMode="auto">
          <a:xfrm>
            <a:off x="684213" y="3500438"/>
            <a:ext cx="8153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ADB25"/>
              </a:buClr>
              <a:buSzPct val="65000"/>
              <a:buFont typeface="Wingdings" panose="05000000000000000000" pitchFamily="2" charset="2"/>
              <a:buNone/>
            </a:pPr>
            <a:r>
              <a:rPr lang="zh-CN" altLang="zh-CN" sz="3200" b="0">
                <a:solidFill>
                  <a:srgbClr val="9900CC"/>
                </a:solidFill>
                <a:ea typeface="楷体_GB2312" pitchFamily="1" charset="-122"/>
              </a:rPr>
              <a:t>但多级页表会影响效率。如二级页表地址变换需三次访问主存，一次访问一级页表、一次访问二级页表、一次访问指令或数据，访问时间加了两倍。</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104451" name="Rectangle 3"/>
          <p:cNvSpPr>
            <a:spLocks noGrp="1" noChangeArrowheads="1"/>
          </p:cNvSpPr>
          <p:nvPr>
            <p:ph type="body" idx="1"/>
          </p:nvPr>
        </p:nvSpPr>
        <p:spPr/>
        <p:txBody>
          <a:bodyPr/>
          <a:lstStyle/>
          <a:p>
            <a:pPr>
              <a:lnSpc>
                <a:spcPct val="90000"/>
              </a:lnSpc>
            </a:pPr>
            <a:r>
              <a:rPr lang="en-US" altLang="zh-CN" sz="2800"/>
              <a:t>4.1  </a:t>
            </a:r>
            <a:r>
              <a:rPr lang="zh-CN" altLang="zh-CN" sz="2800"/>
              <a:t>储存器的层次结构</a:t>
            </a:r>
          </a:p>
          <a:p>
            <a:pPr>
              <a:lnSpc>
                <a:spcPct val="90000"/>
              </a:lnSpc>
            </a:pPr>
            <a:r>
              <a:rPr lang="en-US" altLang="zh-CN" sz="2800"/>
              <a:t>4.2  </a:t>
            </a:r>
            <a:r>
              <a:rPr lang="zh-CN" altLang="zh-CN" sz="2800"/>
              <a:t>程序的装入和链接 </a:t>
            </a:r>
          </a:p>
          <a:p>
            <a:pPr>
              <a:lnSpc>
                <a:spcPct val="90000"/>
              </a:lnSpc>
            </a:pPr>
            <a:r>
              <a:rPr lang="en-US" altLang="zh-CN" sz="2800"/>
              <a:t>4.3  </a:t>
            </a:r>
            <a:r>
              <a:rPr lang="zh-CN" altLang="zh-CN" sz="2800"/>
              <a:t>连续分配方式 </a:t>
            </a:r>
          </a:p>
          <a:p>
            <a:pPr>
              <a:lnSpc>
                <a:spcPct val="90000"/>
              </a:lnSpc>
            </a:pPr>
            <a:r>
              <a:rPr lang="en-US" altLang="zh-CN" sz="2800"/>
              <a:t>4.4  </a:t>
            </a:r>
            <a:r>
              <a:rPr lang="zh-CN" altLang="zh-CN" sz="2800"/>
              <a:t>基本分页存储管理方式 </a:t>
            </a:r>
          </a:p>
          <a:p>
            <a:pPr>
              <a:lnSpc>
                <a:spcPct val="90000"/>
              </a:lnSpc>
            </a:pPr>
            <a:r>
              <a:rPr lang="en-US" altLang="zh-CN" sz="2800">
                <a:solidFill>
                  <a:schemeClr val="hlink"/>
                </a:solidFill>
              </a:rPr>
              <a:t>4.5  </a:t>
            </a:r>
            <a:r>
              <a:rPr lang="zh-CN" altLang="zh-CN" sz="2800">
                <a:solidFill>
                  <a:schemeClr val="hlink"/>
                </a:solidFill>
              </a:rPr>
              <a:t>基本分段存储管理方式 </a:t>
            </a:r>
          </a:p>
          <a:p>
            <a:pPr>
              <a:lnSpc>
                <a:spcPct val="90000"/>
              </a:lnSpc>
            </a:pPr>
            <a:r>
              <a:rPr lang="en-US" altLang="zh-CN" sz="2800"/>
              <a:t>4.6  </a:t>
            </a:r>
            <a:r>
              <a:rPr lang="zh-CN" altLang="zh-CN" sz="2800"/>
              <a:t>虚拟存储器的基本概念 </a:t>
            </a:r>
          </a:p>
          <a:p>
            <a:pPr>
              <a:lnSpc>
                <a:spcPct val="90000"/>
              </a:lnSpc>
            </a:pPr>
            <a:r>
              <a:rPr lang="en-US" altLang="zh-CN" sz="2800"/>
              <a:t>4.7  </a:t>
            </a:r>
            <a:r>
              <a:rPr lang="zh-CN" altLang="zh-CN" sz="2800"/>
              <a:t>请求分页存储管理方式 </a:t>
            </a:r>
          </a:p>
          <a:p>
            <a:pPr>
              <a:lnSpc>
                <a:spcPct val="90000"/>
              </a:lnSpc>
            </a:pPr>
            <a:r>
              <a:rPr lang="en-US" altLang="zh-CN" sz="2800"/>
              <a:t>4.8  </a:t>
            </a:r>
            <a:r>
              <a:rPr lang="zh-CN" altLang="zh-CN" sz="2800"/>
              <a:t>页面置换算法 </a:t>
            </a:r>
          </a:p>
          <a:p>
            <a:pPr>
              <a:lnSpc>
                <a:spcPct val="90000"/>
              </a:lnSpc>
            </a:pPr>
            <a:r>
              <a:rPr lang="en-US" altLang="zh-CN" sz="2800"/>
              <a:t>4.9  </a:t>
            </a:r>
            <a:r>
              <a:rPr lang="zh-CN" altLang="zh-CN" sz="2800"/>
              <a:t>请求分段存储管理方式 </a:t>
            </a:r>
          </a:p>
          <a:p>
            <a:pPr>
              <a:lnSpc>
                <a:spcPct val="90000"/>
              </a:lnSpc>
            </a:pPr>
            <a:endParaRPr lang="zh-CN" altLang="zh-CN" sz="28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4.5.1 </a:t>
            </a:r>
            <a:r>
              <a:rPr lang="zh-CN" altLang="zh-CN"/>
              <a:t>分段存储管理方式的引入</a:t>
            </a:r>
          </a:p>
        </p:txBody>
      </p:sp>
      <p:sp>
        <p:nvSpPr>
          <p:cNvPr id="105475" name="Rectangle 3"/>
          <p:cNvSpPr>
            <a:spLocks noGrp="1" noChangeArrowheads="1"/>
          </p:cNvSpPr>
          <p:nvPr>
            <p:ph type="body" idx="1"/>
          </p:nvPr>
        </p:nvSpPr>
        <p:spPr>
          <a:xfrm>
            <a:off x="503238" y="1531938"/>
            <a:ext cx="7985125" cy="4168775"/>
          </a:xfrm>
        </p:spPr>
        <p:txBody>
          <a:bodyPr/>
          <a:lstStyle/>
          <a:p>
            <a:r>
              <a:rPr lang="zh-CN" altLang="zh-CN"/>
              <a:t>引入分段存储管理，主要是满足用户需求：</a:t>
            </a:r>
          </a:p>
          <a:p>
            <a:pPr lvl="1"/>
            <a:r>
              <a:rPr lang="zh-CN" altLang="zh-CN">
                <a:solidFill>
                  <a:srgbClr val="9900CC"/>
                </a:solidFill>
              </a:rPr>
              <a:t>方便编程</a:t>
            </a:r>
            <a:r>
              <a:rPr lang="zh-CN" altLang="zh-CN"/>
              <a:t>，模块化程序设计中，程序或数据被划分成若干个大小不等，具有独立逻辑意义的分段。</a:t>
            </a:r>
          </a:p>
          <a:p>
            <a:pPr lvl="1"/>
            <a:r>
              <a:rPr lang="zh-CN" altLang="zh-CN"/>
              <a:t>以分段为单位进行管理，便于</a:t>
            </a:r>
            <a:r>
              <a:rPr lang="zh-CN" altLang="zh-CN">
                <a:solidFill>
                  <a:srgbClr val="9900CC"/>
                </a:solidFill>
              </a:rPr>
              <a:t>共享</a:t>
            </a:r>
            <a:r>
              <a:rPr lang="zh-CN" altLang="zh-CN"/>
              <a:t>和</a:t>
            </a:r>
            <a:r>
              <a:rPr lang="zh-CN" altLang="zh-CN">
                <a:solidFill>
                  <a:srgbClr val="9900CC"/>
                </a:solidFill>
              </a:rPr>
              <a:t>保护</a:t>
            </a:r>
            <a:r>
              <a:rPr lang="zh-CN" altLang="zh-CN"/>
              <a:t>，可以实现</a:t>
            </a:r>
            <a:r>
              <a:rPr lang="zh-CN" altLang="zh-CN">
                <a:solidFill>
                  <a:srgbClr val="9900CC"/>
                </a:solidFill>
              </a:rPr>
              <a:t>动态链接</a:t>
            </a:r>
            <a:r>
              <a:rPr lang="zh-CN" altLang="zh-CN"/>
              <a:t>及段的</a:t>
            </a:r>
            <a:r>
              <a:rPr lang="zh-CN" altLang="zh-CN">
                <a:solidFill>
                  <a:srgbClr val="9900CC"/>
                </a:solidFill>
              </a:rPr>
              <a:t>动态增长</a:t>
            </a:r>
            <a:r>
              <a:rPr lang="zh-CN" altLang="zh-CN"/>
              <a:t>。</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4.5.2. </a:t>
            </a:r>
            <a:r>
              <a:rPr lang="zh-CN" altLang="zh-CN" b="1"/>
              <a:t>分段系统的基本原理</a:t>
            </a:r>
          </a:p>
        </p:txBody>
      </p:sp>
      <p:sp>
        <p:nvSpPr>
          <p:cNvPr id="107523" name="Rectangle 3"/>
          <p:cNvSpPr>
            <a:spLocks noGrp="1" noChangeArrowheads="1"/>
          </p:cNvSpPr>
          <p:nvPr>
            <p:ph type="body" idx="1"/>
          </p:nvPr>
        </p:nvSpPr>
        <p:spPr>
          <a:xfrm>
            <a:off x="541338" y="1531938"/>
            <a:ext cx="7912100" cy="4168775"/>
          </a:xfrm>
        </p:spPr>
        <p:txBody>
          <a:bodyPr/>
          <a:lstStyle/>
          <a:p>
            <a:pPr algn="just"/>
            <a:r>
              <a:rPr lang="zh-CN" altLang="en-US"/>
              <a:t>在分段存储管理系统中，作业的地址空间由若干个逻辑分段组成，每个分段是一组逻辑意义相对完整的信息集合，每个分段都有自己的名字，每个分段都从</a:t>
            </a:r>
            <a:r>
              <a:rPr lang="en-US" altLang="zh-CN"/>
              <a:t>0</a:t>
            </a:r>
            <a:r>
              <a:rPr lang="zh-CN" altLang="en-US"/>
              <a:t>开始编址并采用一段连续的地址空间。</a:t>
            </a:r>
          </a:p>
          <a:p>
            <a:pPr algn="just"/>
            <a:r>
              <a:rPr lang="zh-CN" altLang="en-US"/>
              <a:t>在进行存储分配时，以段为单位分配内存，每段分配一个连续的内存区，但各段之间不要求连续。</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作业的地址空间是二维的</a:t>
            </a:r>
          </a:p>
        </p:txBody>
      </p:sp>
      <p:sp>
        <p:nvSpPr>
          <p:cNvPr id="108547" name="Rectangle 3"/>
          <p:cNvSpPr>
            <a:spLocks noGrp="1" noChangeArrowheads="1"/>
          </p:cNvSpPr>
          <p:nvPr>
            <p:ph type="body" idx="1"/>
          </p:nvPr>
        </p:nvSpPr>
        <p:spPr>
          <a:xfrm>
            <a:off x="533400" y="1447800"/>
            <a:ext cx="8001000" cy="877888"/>
          </a:xfrm>
        </p:spPr>
        <p:txBody>
          <a:bodyPr/>
          <a:lstStyle/>
          <a:p>
            <a:pPr algn="just">
              <a:lnSpc>
                <a:spcPct val="90000"/>
              </a:lnSpc>
            </a:pPr>
            <a:r>
              <a:rPr lang="zh-CN" altLang="en-US" sz="2800"/>
              <a:t>作业的地址空间分为多段，每段都从</a:t>
            </a:r>
            <a:r>
              <a:rPr lang="en-US" altLang="zh-CN" sz="2800"/>
              <a:t>0</a:t>
            </a:r>
            <a:r>
              <a:rPr lang="zh-CN" altLang="en-US" sz="2800"/>
              <a:t>开始编址，故地址是二维的。</a:t>
            </a:r>
          </a:p>
        </p:txBody>
      </p:sp>
      <p:grpSp>
        <p:nvGrpSpPr>
          <p:cNvPr id="108548" name="Group 4"/>
          <p:cNvGrpSpPr>
            <a:grpSpLocks/>
          </p:cNvGrpSpPr>
          <p:nvPr/>
        </p:nvGrpSpPr>
        <p:grpSpPr bwMode="auto">
          <a:xfrm>
            <a:off x="1066800" y="2362200"/>
            <a:ext cx="6858000" cy="3648075"/>
            <a:chOff x="0" y="0"/>
            <a:chExt cx="4320" cy="2586"/>
          </a:xfrm>
        </p:grpSpPr>
        <p:sp>
          <p:nvSpPr>
            <p:cNvPr id="108549" name="Rectangle 5"/>
            <p:cNvSpPr>
              <a:spLocks noChangeArrowheads="1"/>
            </p:cNvSpPr>
            <p:nvPr/>
          </p:nvSpPr>
          <p:spPr bwMode="auto">
            <a:xfrm>
              <a:off x="372" y="128"/>
              <a:ext cx="929" cy="1902"/>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0" name="Rectangle 6"/>
            <p:cNvSpPr>
              <a:spLocks noChangeArrowheads="1"/>
            </p:cNvSpPr>
            <p:nvPr/>
          </p:nvSpPr>
          <p:spPr bwMode="auto">
            <a:xfrm>
              <a:off x="0" y="0"/>
              <a:ext cx="318" cy="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1</a:t>
              </a:r>
              <a:r>
                <a:rPr lang="en-US" altLang="zh-CN" sz="2400" b="0">
                  <a:latin typeface="Times New Roman" panose="02020603050405020304" pitchFamily="18" charset="0"/>
                </a:rPr>
                <a:t>K</a:t>
              </a:r>
            </a:p>
          </p:txBody>
        </p:sp>
        <p:sp>
          <p:nvSpPr>
            <p:cNvPr id="108551" name="Rectangle 7"/>
            <p:cNvSpPr>
              <a:spLocks noChangeArrowheads="1"/>
            </p:cNvSpPr>
            <p:nvPr/>
          </p:nvSpPr>
          <p:spPr bwMode="auto">
            <a:xfrm>
              <a:off x="1920" y="128"/>
              <a:ext cx="928" cy="1365"/>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Rectangle 8"/>
            <p:cNvSpPr>
              <a:spLocks noChangeArrowheads="1"/>
            </p:cNvSpPr>
            <p:nvPr/>
          </p:nvSpPr>
          <p:spPr bwMode="auto">
            <a:xfrm>
              <a:off x="1545" y="0"/>
              <a:ext cx="341" cy="1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  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800</a:t>
              </a:r>
            </a:p>
          </p:txBody>
        </p:sp>
        <p:sp>
          <p:nvSpPr>
            <p:cNvPr id="108553" name="Rectangle 9"/>
            <p:cNvSpPr>
              <a:spLocks noChangeArrowheads="1"/>
            </p:cNvSpPr>
            <p:nvPr/>
          </p:nvSpPr>
          <p:spPr bwMode="auto">
            <a:xfrm>
              <a:off x="3467" y="128"/>
              <a:ext cx="774" cy="111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4" name="Rectangle 10"/>
            <p:cNvSpPr>
              <a:spLocks noChangeArrowheads="1"/>
            </p:cNvSpPr>
            <p:nvPr/>
          </p:nvSpPr>
          <p:spPr bwMode="auto">
            <a:xfrm>
              <a:off x="3104" y="0"/>
              <a:ext cx="318" cy="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eaLnBrk="0" hangingPunct="0"/>
              <a:r>
                <a:rPr lang="zh-CN" altLang="zh-CN" sz="2400" b="0">
                  <a:latin typeface="Times New Roman" panose="02020603050405020304" pitchFamily="18" charset="0"/>
                </a:rPr>
                <a:t>0</a:t>
              </a: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endParaRPr lang="zh-CN" altLang="zh-CN" sz="2400" b="0">
                <a:latin typeface="Times New Roman" panose="02020603050405020304" pitchFamily="18" charset="0"/>
              </a:endParaRPr>
            </a:p>
            <a:p>
              <a:pPr algn="just" eaLnBrk="0" hangingPunct="0"/>
              <a:r>
                <a:rPr lang="zh-CN" altLang="zh-CN" sz="2400" b="0">
                  <a:latin typeface="Times New Roman" panose="02020603050405020304" pitchFamily="18" charset="0"/>
                </a:rPr>
                <a:t>600</a:t>
              </a:r>
            </a:p>
          </p:txBody>
        </p:sp>
        <p:sp>
          <p:nvSpPr>
            <p:cNvPr id="108555" name="Rectangle 11"/>
            <p:cNvSpPr>
              <a:spLocks noChangeArrowheads="1"/>
            </p:cNvSpPr>
            <p:nvPr/>
          </p:nvSpPr>
          <p:spPr bwMode="auto">
            <a:xfrm>
              <a:off x="288" y="2065"/>
              <a:ext cx="1116"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zh-CN" sz="2400" b="0">
                  <a:latin typeface="Times New Roman" panose="02020603050405020304" pitchFamily="18" charset="0"/>
                </a:rPr>
                <a:t>分段</a:t>
              </a:r>
              <a:r>
                <a:rPr lang="en-US" altLang="zh-CN" sz="2400" b="0">
                  <a:latin typeface="Times New Roman" panose="02020603050405020304" pitchFamily="18" charset="0"/>
                </a:rPr>
                <a:t>MAIN</a:t>
              </a:r>
            </a:p>
            <a:p>
              <a:pPr algn="just" eaLnBrk="0" hangingPunct="0"/>
              <a:r>
                <a:rPr lang="zh-CN" altLang="en-US" sz="2400" b="0">
                  <a:latin typeface="Times New Roman" panose="02020603050405020304" pitchFamily="18" charset="0"/>
                </a:rPr>
                <a:t>（</a:t>
              </a:r>
              <a:r>
                <a:rPr lang="zh-CN" altLang="zh-CN" sz="2400" b="0">
                  <a:latin typeface="Times New Roman" panose="02020603050405020304" pitchFamily="18" charset="0"/>
                </a:rPr>
                <a:t>主程序）</a:t>
              </a:r>
            </a:p>
          </p:txBody>
        </p:sp>
        <p:sp>
          <p:nvSpPr>
            <p:cNvPr id="108556" name="Rectangle 12"/>
            <p:cNvSpPr>
              <a:spLocks noChangeArrowheads="1"/>
            </p:cNvSpPr>
            <p:nvPr/>
          </p:nvSpPr>
          <p:spPr bwMode="auto">
            <a:xfrm>
              <a:off x="1920" y="1569"/>
              <a:ext cx="1056"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400" b="0">
                  <a:latin typeface="Times New Roman" panose="02020603050405020304" pitchFamily="18" charset="0"/>
                </a:rPr>
                <a:t>分段</a:t>
              </a:r>
              <a:r>
                <a:rPr lang="en-US" altLang="zh-CN" sz="2400" b="0">
                  <a:latin typeface="Times New Roman" panose="02020603050405020304" pitchFamily="18" charset="0"/>
                </a:rPr>
                <a:t>X</a:t>
              </a:r>
            </a:p>
            <a:p>
              <a:pPr algn="ctr" eaLnBrk="0" hangingPunct="0"/>
              <a:r>
                <a:rPr lang="zh-CN" altLang="en-US" sz="2400" b="0">
                  <a:latin typeface="Times New Roman" panose="02020603050405020304" pitchFamily="18" charset="0"/>
                </a:rPr>
                <a:t>（</a:t>
              </a:r>
              <a:r>
                <a:rPr lang="zh-CN" altLang="zh-CN" sz="2400" b="0">
                  <a:latin typeface="Times New Roman" panose="02020603050405020304" pitchFamily="18" charset="0"/>
                </a:rPr>
                <a:t>子程序）</a:t>
              </a:r>
            </a:p>
          </p:txBody>
        </p:sp>
        <p:sp>
          <p:nvSpPr>
            <p:cNvPr id="108557" name="Rectangle 13"/>
            <p:cNvSpPr>
              <a:spLocks noChangeArrowheads="1"/>
            </p:cNvSpPr>
            <p:nvPr/>
          </p:nvSpPr>
          <p:spPr bwMode="auto">
            <a:xfrm>
              <a:off x="3490" y="1269"/>
              <a:ext cx="830"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zh-CN" sz="2400" b="0">
                  <a:latin typeface="Times New Roman" panose="02020603050405020304" pitchFamily="18" charset="0"/>
                </a:rPr>
                <a:t>分段</a:t>
              </a:r>
              <a:r>
                <a:rPr lang="en-US" altLang="zh-CN" sz="2400" b="0">
                  <a:latin typeface="Times New Roman" panose="02020603050405020304" pitchFamily="18" charset="0"/>
                </a:rPr>
                <a:t>A</a:t>
              </a:r>
            </a:p>
            <a:p>
              <a:pPr algn="ctr" eaLnBrk="0" hangingPunct="0"/>
              <a:r>
                <a:rPr lang="zh-CN" altLang="en-US" sz="2400" b="0">
                  <a:latin typeface="Times New Roman" panose="02020603050405020304" pitchFamily="18" charset="0"/>
                </a:rPr>
                <a:t>（</a:t>
              </a:r>
              <a:r>
                <a:rPr lang="zh-CN" altLang="zh-CN" sz="2400" b="0">
                  <a:latin typeface="Times New Roman" panose="02020603050405020304" pitchFamily="18" charset="0"/>
                </a:rPr>
                <a:t>数据）</a:t>
              </a:r>
            </a:p>
          </p:txBody>
        </p:sp>
      </p:grpSp>
      <p:sp>
        <p:nvSpPr>
          <p:cNvPr id="108558" name="Text Box 14"/>
          <p:cNvSpPr txBox="1">
            <a:spLocks noChangeArrowheads="1"/>
          </p:cNvSpPr>
          <p:nvPr/>
        </p:nvSpPr>
        <p:spPr bwMode="auto">
          <a:xfrm>
            <a:off x="1676400" y="2986088"/>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0">
                <a:latin typeface="Times New Roman" panose="02020603050405020304" pitchFamily="18" charset="0"/>
                <a:ea typeface="楷体_GB2312" pitchFamily="1" charset="-122"/>
              </a:rPr>
              <a:t>call [X][E]</a:t>
            </a:r>
          </a:p>
        </p:txBody>
      </p:sp>
      <p:sp>
        <p:nvSpPr>
          <p:cNvPr id="108559" name="Text Box 15"/>
          <p:cNvSpPr txBox="1">
            <a:spLocks noChangeArrowheads="1"/>
          </p:cNvSpPr>
          <p:nvPr/>
        </p:nvSpPr>
        <p:spPr bwMode="auto">
          <a:xfrm>
            <a:off x="4191000" y="3048000"/>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楷体_GB2312" pitchFamily="1" charset="-122"/>
              </a:rPr>
              <a:t>E</a:t>
            </a:r>
          </a:p>
        </p:txBody>
      </p:sp>
      <p:sp>
        <p:nvSpPr>
          <p:cNvPr id="108560" name="Text Box 16"/>
          <p:cNvSpPr txBox="1">
            <a:spLocks noChangeArrowheads="1"/>
          </p:cNvSpPr>
          <p:nvPr/>
        </p:nvSpPr>
        <p:spPr bwMode="auto">
          <a:xfrm>
            <a:off x="1676400" y="38862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0">
                <a:latin typeface="Times New Roman" panose="02020603050405020304" pitchFamily="18" charset="0"/>
                <a:ea typeface="楷体_GB2312" pitchFamily="1" charset="-122"/>
              </a:rPr>
              <a:t>move r1,[A][F]</a:t>
            </a:r>
          </a:p>
        </p:txBody>
      </p:sp>
      <p:sp>
        <p:nvSpPr>
          <p:cNvPr id="108561" name="Line 17"/>
          <p:cNvSpPr>
            <a:spLocks noChangeShapeType="1"/>
          </p:cNvSpPr>
          <p:nvPr/>
        </p:nvSpPr>
        <p:spPr bwMode="auto">
          <a:xfrm>
            <a:off x="2362200" y="2667000"/>
            <a:ext cx="0" cy="228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2" name="Line 18"/>
          <p:cNvSpPr>
            <a:spLocks noChangeShapeType="1"/>
          </p:cNvSpPr>
          <p:nvPr/>
        </p:nvSpPr>
        <p:spPr bwMode="auto">
          <a:xfrm>
            <a:off x="2362200" y="3429000"/>
            <a:ext cx="0" cy="457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3" name="Line 19"/>
          <p:cNvSpPr>
            <a:spLocks noChangeShapeType="1"/>
          </p:cNvSpPr>
          <p:nvPr/>
        </p:nvSpPr>
        <p:spPr bwMode="auto">
          <a:xfrm>
            <a:off x="2362200" y="4419600"/>
            <a:ext cx="0" cy="609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4" name="Text Box 20"/>
          <p:cNvSpPr txBox="1">
            <a:spLocks noChangeArrowheads="1"/>
          </p:cNvSpPr>
          <p:nvPr/>
        </p:nvSpPr>
        <p:spPr bwMode="auto">
          <a:xfrm>
            <a:off x="6629400" y="29718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0">
                <a:latin typeface="Times New Roman" panose="02020603050405020304" pitchFamily="18" charset="0"/>
                <a:ea typeface="楷体_GB2312" pitchFamily="1" charset="-122"/>
              </a:rPr>
              <a:t>F</a:t>
            </a:r>
          </a:p>
        </p:txBody>
      </p:sp>
      <p:sp>
        <p:nvSpPr>
          <p:cNvPr id="108565" name="Line 21"/>
          <p:cNvSpPr>
            <a:spLocks noChangeShapeType="1"/>
          </p:cNvSpPr>
          <p:nvPr/>
        </p:nvSpPr>
        <p:spPr bwMode="auto">
          <a:xfrm>
            <a:off x="4800600" y="2667000"/>
            <a:ext cx="0" cy="228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6" name="Line 22"/>
          <p:cNvSpPr>
            <a:spLocks noChangeShapeType="1"/>
          </p:cNvSpPr>
          <p:nvPr/>
        </p:nvSpPr>
        <p:spPr bwMode="auto">
          <a:xfrm>
            <a:off x="4800600" y="3581400"/>
            <a:ext cx="0" cy="609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Line 23"/>
          <p:cNvSpPr>
            <a:spLocks noChangeShapeType="1"/>
          </p:cNvSpPr>
          <p:nvPr/>
        </p:nvSpPr>
        <p:spPr bwMode="auto">
          <a:xfrm>
            <a:off x="7162800" y="2667000"/>
            <a:ext cx="0" cy="228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8" name="Line 24"/>
          <p:cNvSpPr>
            <a:spLocks noChangeShapeType="1"/>
          </p:cNvSpPr>
          <p:nvPr/>
        </p:nvSpPr>
        <p:spPr bwMode="auto">
          <a:xfrm>
            <a:off x="7162800" y="3352800"/>
            <a:ext cx="0" cy="457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9" name="Line 25"/>
          <p:cNvSpPr>
            <a:spLocks noChangeShapeType="1"/>
          </p:cNvSpPr>
          <p:nvPr/>
        </p:nvSpPr>
        <p:spPr bwMode="auto">
          <a:xfrm>
            <a:off x="4572000" y="3200400"/>
            <a:ext cx="6096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0" name="Line 26"/>
          <p:cNvSpPr>
            <a:spLocks noChangeShapeType="1"/>
          </p:cNvSpPr>
          <p:nvPr/>
        </p:nvSpPr>
        <p:spPr bwMode="auto">
          <a:xfrm>
            <a:off x="7010400" y="3124200"/>
            <a:ext cx="6096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分段系统的逻辑地址结构</a:t>
            </a:r>
          </a:p>
        </p:txBody>
      </p:sp>
      <p:sp>
        <p:nvSpPr>
          <p:cNvPr id="109571" name="Rectangle 3"/>
          <p:cNvSpPr>
            <a:spLocks noGrp="1" noChangeArrowheads="1"/>
          </p:cNvSpPr>
          <p:nvPr>
            <p:ph type="body" idx="1"/>
          </p:nvPr>
        </p:nvSpPr>
        <p:spPr>
          <a:xfrm>
            <a:off x="762000" y="3076575"/>
            <a:ext cx="7505700" cy="2006600"/>
          </a:xfrm>
        </p:spPr>
        <p:txBody>
          <a:bodyPr/>
          <a:lstStyle/>
          <a:p>
            <a:pPr>
              <a:lnSpc>
                <a:spcPct val="90000"/>
              </a:lnSpc>
            </a:pPr>
            <a:r>
              <a:rPr lang="zh-CN" altLang="zh-CN"/>
              <a:t>该地址结构最多允许多少分段?每段最大长度为多少?</a:t>
            </a:r>
          </a:p>
          <a:p>
            <a:pPr>
              <a:lnSpc>
                <a:spcPct val="90000"/>
              </a:lnSpc>
            </a:pPr>
            <a:r>
              <a:rPr lang="zh-CN" altLang="zh-CN"/>
              <a:t>该地址结构允许作业最多有64</a:t>
            </a:r>
            <a:r>
              <a:rPr lang="en-US" altLang="zh-CN"/>
              <a:t>K</a:t>
            </a:r>
            <a:r>
              <a:rPr lang="zh-CN" altLang="zh-CN"/>
              <a:t>个段，每段的最大长度为64</a:t>
            </a:r>
            <a:r>
              <a:rPr lang="en-US" altLang="zh-CN"/>
              <a:t>KB</a:t>
            </a:r>
            <a:r>
              <a:rPr lang="zh-CN" altLang="en-US"/>
              <a:t>。</a:t>
            </a:r>
          </a:p>
        </p:txBody>
      </p:sp>
      <p:grpSp>
        <p:nvGrpSpPr>
          <p:cNvPr id="109572" name="Group 4"/>
          <p:cNvGrpSpPr>
            <a:grpSpLocks/>
          </p:cNvGrpSpPr>
          <p:nvPr/>
        </p:nvGrpSpPr>
        <p:grpSpPr bwMode="auto">
          <a:xfrm>
            <a:off x="1403350" y="1628775"/>
            <a:ext cx="6248400" cy="990600"/>
            <a:chOff x="0" y="0"/>
            <a:chExt cx="3936" cy="624"/>
          </a:xfrm>
        </p:grpSpPr>
        <p:sp>
          <p:nvSpPr>
            <p:cNvPr id="109573" name="Rectangle 5"/>
            <p:cNvSpPr>
              <a:spLocks noChangeArrowheads="1"/>
            </p:cNvSpPr>
            <p:nvPr/>
          </p:nvSpPr>
          <p:spPr bwMode="auto">
            <a:xfrm>
              <a:off x="25" y="0"/>
              <a:ext cx="391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400" b="0">
                  <a:latin typeface="宋体" panose="02010600030101010101" pitchFamily="2" charset="-122"/>
                </a:rPr>
                <a:t>31              16  15                 0</a:t>
              </a:r>
            </a:p>
          </p:txBody>
        </p:sp>
        <p:sp>
          <p:nvSpPr>
            <p:cNvPr id="109574" name="Rectangle 6"/>
            <p:cNvSpPr>
              <a:spLocks noChangeArrowheads="1"/>
            </p:cNvSpPr>
            <p:nvPr/>
          </p:nvSpPr>
          <p:spPr bwMode="auto">
            <a:xfrm>
              <a:off x="0" y="252"/>
              <a:ext cx="3892" cy="37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0"/>
            <a:lstStyle/>
            <a:p>
              <a:pPr algn="just" eaLnBrk="0" hangingPunct="0"/>
              <a:r>
                <a:rPr lang="zh-CN" altLang="zh-CN" sz="2400" b="0">
                  <a:latin typeface="Times New Roman" panose="02020603050405020304" pitchFamily="18" charset="0"/>
                </a:rPr>
                <a:t>             段  号 </a:t>
              </a:r>
              <a:r>
                <a:rPr lang="en-US" altLang="zh-CN" sz="2400" b="0">
                  <a:latin typeface="Times New Roman" panose="02020603050405020304" pitchFamily="18" charset="0"/>
                </a:rPr>
                <a:t>S                       </a:t>
              </a:r>
              <a:r>
                <a:rPr lang="zh-CN" altLang="zh-CN" sz="2400" b="0">
                  <a:latin typeface="Times New Roman" panose="02020603050405020304" pitchFamily="18" charset="0"/>
                </a:rPr>
                <a:t>段 内 地址</a:t>
              </a:r>
              <a:r>
                <a:rPr lang="en-US" altLang="zh-CN" sz="2400" b="0">
                  <a:latin typeface="Times New Roman" panose="02020603050405020304" pitchFamily="18" charset="0"/>
                </a:rPr>
                <a:t>W</a:t>
              </a:r>
            </a:p>
          </p:txBody>
        </p:sp>
        <p:sp>
          <p:nvSpPr>
            <p:cNvPr id="109575" name="Line 7"/>
            <p:cNvSpPr>
              <a:spLocks noChangeShapeType="1"/>
            </p:cNvSpPr>
            <p:nvPr/>
          </p:nvSpPr>
          <p:spPr bwMode="auto">
            <a:xfrm>
              <a:off x="1859" y="254"/>
              <a:ext cx="1" cy="37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checkerboard(across)">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checkerboard(across)">
                                      <p:cBhvr>
                                        <p:cTn id="12" dur="500"/>
                                        <p:tgtEl>
                                          <p:spTgt spid="109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段表</a:t>
            </a:r>
            <a:endParaRPr lang="zh-CN" altLang="en-US" b="1">
              <a:latin typeface="楷体_GB2312" pitchFamily="1" charset="-122"/>
              <a:ea typeface="楷体_GB2312" pitchFamily="1" charset="-122"/>
            </a:endParaRPr>
          </a:p>
        </p:txBody>
      </p:sp>
      <p:sp>
        <p:nvSpPr>
          <p:cNvPr id="110595" name="Rectangle 3"/>
          <p:cNvSpPr>
            <a:spLocks noGrp="1" noChangeArrowheads="1"/>
          </p:cNvSpPr>
          <p:nvPr>
            <p:ph type="body" idx="1"/>
          </p:nvPr>
        </p:nvSpPr>
        <p:spPr>
          <a:xfrm>
            <a:off x="533400" y="1447800"/>
            <a:ext cx="8345488" cy="4572000"/>
          </a:xfrm>
        </p:spPr>
        <p:txBody>
          <a:bodyPr/>
          <a:lstStyle/>
          <a:p>
            <a:pPr algn="just">
              <a:lnSpc>
                <a:spcPct val="90000"/>
              </a:lnSpc>
            </a:pPr>
            <a:r>
              <a:rPr lang="zh-CN" altLang="zh-CN"/>
              <a:t>为了实现从逻辑地址到物理地址的变换，必须为每个进程建立一个</a:t>
            </a:r>
            <a:r>
              <a:rPr lang="zh-CN" altLang="zh-CN">
                <a:solidFill>
                  <a:srgbClr val="9900CC"/>
                </a:solidFill>
              </a:rPr>
              <a:t>段表</a:t>
            </a:r>
            <a:r>
              <a:rPr lang="zh-CN" altLang="zh-CN"/>
              <a:t>，用来记录每段在内存的起始地址及相关信息。其中每个表项描述一个分段的信息，至少包含：</a:t>
            </a:r>
          </a:p>
          <a:p>
            <a:pPr lvl="1" algn="just">
              <a:lnSpc>
                <a:spcPct val="90000"/>
              </a:lnSpc>
            </a:pPr>
            <a:r>
              <a:rPr lang="zh-CN" altLang="zh-CN"/>
              <a:t>段号</a:t>
            </a:r>
          </a:p>
          <a:p>
            <a:pPr lvl="1" algn="just">
              <a:lnSpc>
                <a:spcPct val="90000"/>
              </a:lnSpc>
            </a:pPr>
            <a:r>
              <a:rPr lang="zh-CN" altLang="zh-CN"/>
              <a:t>段长</a:t>
            </a:r>
          </a:p>
          <a:p>
            <a:pPr lvl="1" algn="just">
              <a:lnSpc>
                <a:spcPct val="90000"/>
              </a:lnSpc>
            </a:pPr>
            <a:r>
              <a:rPr lang="zh-CN" altLang="zh-CN"/>
              <a:t>段在内存的起始地址</a:t>
            </a:r>
          </a:p>
          <a:p>
            <a:pPr lvl="1" algn="just">
              <a:lnSpc>
                <a:spcPct val="90000"/>
              </a:lnSpc>
            </a:pPr>
            <a:r>
              <a:rPr lang="zh-CN" altLang="zh-CN"/>
              <a:t>其他信息</a:t>
            </a:r>
          </a:p>
          <a:p>
            <a:pPr algn="just">
              <a:lnSpc>
                <a:spcPct val="90000"/>
              </a:lnSpc>
            </a:pPr>
            <a:r>
              <a:rPr lang="zh-CN" altLang="zh-CN"/>
              <a:t>段表一般存放在内存。</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段表的作用</a:t>
            </a:r>
          </a:p>
        </p:txBody>
      </p:sp>
      <p:sp>
        <p:nvSpPr>
          <p:cNvPr id="111619" name="Rectangle 3"/>
          <p:cNvSpPr>
            <a:spLocks noGrp="1" noChangeArrowheads="1"/>
          </p:cNvSpPr>
          <p:nvPr>
            <p:ph type="body" idx="1"/>
          </p:nvPr>
        </p:nvSpPr>
        <p:spPr>
          <a:xfrm>
            <a:off x="468313" y="1484313"/>
            <a:ext cx="8229600" cy="379412"/>
          </a:xfrm>
        </p:spPr>
        <p:txBody>
          <a:bodyPr/>
          <a:lstStyle/>
          <a:p>
            <a:pPr>
              <a:lnSpc>
                <a:spcPct val="90000"/>
              </a:lnSpc>
            </a:pPr>
            <a:endParaRPr lang="zh-CN" altLang="en-US" sz="2800"/>
          </a:p>
        </p:txBody>
      </p:sp>
      <p:grpSp>
        <p:nvGrpSpPr>
          <p:cNvPr id="111620" name="Group 4"/>
          <p:cNvGrpSpPr>
            <a:grpSpLocks/>
          </p:cNvGrpSpPr>
          <p:nvPr/>
        </p:nvGrpSpPr>
        <p:grpSpPr bwMode="auto">
          <a:xfrm>
            <a:off x="1031875" y="1524000"/>
            <a:ext cx="7350125" cy="4419600"/>
            <a:chOff x="0" y="0"/>
            <a:chExt cx="4630" cy="2784"/>
          </a:xfrm>
        </p:grpSpPr>
        <p:sp>
          <p:nvSpPr>
            <p:cNvPr id="111621" name="Rectangle 5"/>
            <p:cNvSpPr>
              <a:spLocks noChangeArrowheads="1"/>
            </p:cNvSpPr>
            <p:nvPr/>
          </p:nvSpPr>
          <p:spPr bwMode="auto">
            <a:xfrm>
              <a:off x="3520" y="2521"/>
              <a:ext cx="726"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内存空间</a:t>
              </a:r>
            </a:p>
          </p:txBody>
        </p:sp>
        <p:sp>
          <p:nvSpPr>
            <p:cNvPr id="111622" name="Rectangle 6"/>
            <p:cNvSpPr>
              <a:spLocks noChangeArrowheads="1"/>
            </p:cNvSpPr>
            <p:nvPr/>
          </p:nvSpPr>
          <p:spPr bwMode="auto">
            <a:xfrm>
              <a:off x="157" y="2439"/>
              <a:ext cx="1161"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作业的地址空间</a:t>
              </a:r>
            </a:p>
          </p:txBody>
        </p:sp>
        <p:sp>
          <p:nvSpPr>
            <p:cNvPr id="111623" name="Rectangle 7"/>
            <p:cNvSpPr>
              <a:spLocks noChangeArrowheads="1"/>
            </p:cNvSpPr>
            <p:nvPr/>
          </p:nvSpPr>
          <p:spPr bwMode="auto">
            <a:xfrm>
              <a:off x="1998" y="2088"/>
              <a:ext cx="39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段表</a:t>
              </a:r>
            </a:p>
          </p:txBody>
        </p:sp>
        <p:sp>
          <p:nvSpPr>
            <p:cNvPr id="111624" name="Rectangle 8" descr="宽上对角线"/>
            <p:cNvSpPr>
              <a:spLocks noChangeArrowheads="1"/>
            </p:cNvSpPr>
            <p:nvPr/>
          </p:nvSpPr>
          <p:spPr bwMode="auto">
            <a:xfrm>
              <a:off x="3389" y="122"/>
              <a:ext cx="829" cy="403"/>
            </a:xfrm>
            <a:prstGeom prst="rect">
              <a:avLst/>
            </a:prstGeom>
            <a:pattFill prst="wdUpDiag">
              <a:fgClr>
                <a:srgbClr val="C0C0C0"/>
              </a:fgClr>
              <a:bgClr>
                <a:srgbClr val="FFFFFF"/>
              </a:bgClr>
            </a:patt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25" name="Rectangle 9"/>
            <p:cNvSpPr>
              <a:spLocks noChangeArrowheads="1"/>
            </p:cNvSpPr>
            <p:nvPr/>
          </p:nvSpPr>
          <p:spPr bwMode="auto">
            <a:xfrm>
              <a:off x="271" y="203"/>
              <a:ext cx="833" cy="35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26" name="Rectangle 10"/>
            <p:cNvSpPr>
              <a:spLocks noChangeArrowheads="1"/>
            </p:cNvSpPr>
            <p:nvPr/>
          </p:nvSpPr>
          <p:spPr bwMode="auto">
            <a:xfrm>
              <a:off x="1688" y="729"/>
              <a:ext cx="960" cy="12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36000"/>
            <a:lstStyle/>
            <a:p>
              <a:pPr algn="just" eaLnBrk="0" hangingPunct="0"/>
              <a:r>
                <a:rPr lang="zh-CN" altLang="zh-CN" sz="2000" b="0">
                  <a:latin typeface="Times New Roman" panose="02020603050405020304" pitchFamily="18" charset="0"/>
                </a:rPr>
                <a:t>   30</a:t>
              </a:r>
              <a:r>
                <a:rPr lang="en-US" altLang="zh-CN" sz="2000" b="0">
                  <a:latin typeface="Times New Roman" panose="02020603050405020304" pitchFamily="18" charset="0"/>
                </a:rPr>
                <a:t>K    40K</a:t>
              </a:r>
            </a:p>
            <a:p>
              <a:pPr algn="just" eaLnBrk="0" hangingPunct="0"/>
              <a:endParaRPr lang="en-US" altLang="zh-CN" sz="1400" b="0">
                <a:latin typeface="Times New Roman" panose="02020603050405020304" pitchFamily="18" charset="0"/>
              </a:endParaRPr>
            </a:p>
            <a:p>
              <a:pPr algn="just" eaLnBrk="0" hangingPunct="0"/>
              <a:r>
                <a:rPr lang="en-US" altLang="zh-CN" sz="2000" b="0">
                  <a:latin typeface="Times New Roman" panose="02020603050405020304" pitchFamily="18" charset="0"/>
                </a:rPr>
                <a:t>   20K    80K</a:t>
              </a:r>
            </a:p>
            <a:p>
              <a:pPr algn="just" eaLnBrk="0" hangingPunct="0"/>
              <a:endParaRPr lang="en-US" altLang="zh-CN" sz="1400" b="0">
                <a:latin typeface="Times New Roman" panose="02020603050405020304" pitchFamily="18" charset="0"/>
              </a:endParaRPr>
            </a:p>
            <a:p>
              <a:pPr algn="just" eaLnBrk="0" hangingPunct="0"/>
              <a:r>
                <a:rPr lang="en-US" altLang="zh-CN" sz="2000" b="0">
                  <a:latin typeface="Times New Roman" panose="02020603050405020304" pitchFamily="18" charset="0"/>
                </a:rPr>
                <a:t>   15K    120K</a:t>
              </a:r>
            </a:p>
            <a:p>
              <a:pPr algn="just" eaLnBrk="0" hangingPunct="0"/>
              <a:endParaRPr lang="en-US" altLang="zh-CN" sz="1400" b="0">
                <a:latin typeface="Times New Roman" panose="02020603050405020304" pitchFamily="18" charset="0"/>
              </a:endParaRPr>
            </a:p>
            <a:p>
              <a:pPr algn="just" eaLnBrk="0" hangingPunct="0"/>
              <a:r>
                <a:rPr lang="en-US" altLang="zh-CN" sz="2000" b="0">
                  <a:latin typeface="宋体" panose="02010600030101010101" pitchFamily="2" charset="-122"/>
                </a:rPr>
                <a:t> 10K   150K</a:t>
              </a:r>
              <a:endParaRPr lang="en-US" altLang="zh-CN" sz="2000" b="0">
                <a:latin typeface="Times New Roman" panose="02020603050405020304" pitchFamily="18" charset="0"/>
              </a:endParaRPr>
            </a:p>
          </p:txBody>
        </p:sp>
        <p:sp>
          <p:nvSpPr>
            <p:cNvPr id="111627" name="Rectangle 11"/>
            <p:cNvSpPr>
              <a:spLocks noChangeArrowheads="1"/>
            </p:cNvSpPr>
            <p:nvPr/>
          </p:nvSpPr>
          <p:spPr bwMode="auto">
            <a:xfrm>
              <a:off x="1318" y="441"/>
              <a:ext cx="1301"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段号   段长   基址</a:t>
              </a:r>
            </a:p>
          </p:txBody>
        </p:sp>
        <p:sp>
          <p:nvSpPr>
            <p:cNvPr id="111628" name="Line 12"/>
            <p:cNvSpPr>
              <a:spLocks noChangeShapeType="1"/>
            </p:cNvSpPr>
            <p:nvPr/>
          </p:nvSpPr>
          <p:spPr bwMode="auto">
            <a:xfrm flipH="1">
              <a:off x="2165" y="729"/>
              <a:ext cx="1" cy="127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29" name="Line 13"/>
            <p:cNvSpPr>
              <a:spLocks noChangeShapeType="1"/>
            </p:cNvSpPr>
            <p:nvPr/>
          </p:nvSpPr>
          <p:spPr bwMode="auto">
            <a:xfrm>
              <a:off x="1688" y="1666"/>
              <a:ext cx="9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0" name="Line 14"/>
            <p:cNvSpPr>
              <a:spLocks noChangeShapeType="1"/>
            </p:cNvSpPr>
            <p:nvPr/>
          </p:nvSpPr>
          <p:spPr bwMode="auto">
            <a:xfrm>
              <a:off x="1688" y="1031"/>
              <a:ext cx="9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1" name="Line 15"/>
            <p:cNvSpPr>
              <a:spLocks noChangeShapeType="1"/>
            </p:cNvSpPr>
            <p:nvPr/>
          </p:nvSpPr>
          <p:spPr bwMode="auto">
            <a:xfrm>
              <a:off x="1688" y="1375"/>
              <a:ext cx="9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2" name="Rectangle 16"/>
            <p:cNvSpPr>
              <a:spLocks noChangeArrowheads="1"/>
            </p:cNvSpPr>
            <p:nvPr/>
          </p:nvSpPr>
          <p:spPr bwMode="auto">
            <a:xfrm>
              <a:off x="4270" y="80"/>
              <a:ext cx="360" cy="2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40</a:t>
              </a:r>
              <a:r>
                <a:rPr lang="en-US" altLang="zh-CN" sz="2000" b="0">
                  <a:latin typeface="Times New Roman" panose="02020603050405020304" pitchFamily="18" charset="0"/>
                </a:rPr>
                <a:t>K</a:t>
              </a:r>
            </a:p>
            <a:p>
              <a:pPr algn="just" eaLnBrk="0" hangingPunct="0"/>
              <a:endParaRPr lang="en-US" altLang="zh-CN" sz="2000" b="0">
                <a:latin typeface="Times New Roman" panose="02020603050405020304" pitchFamily="18" charset="0"/>
              </a:endParaRPr>
            </a:p>
            <a:p>
              <a:pPr algn="just" eaLnBrk="0" hangingPunct="0"/>
              <a:endParaRPr lang="en-US" altLang="zh-CN" sz="2000" b="0">
                <a:latin typeface="Times New Roman" panose="02020603050405020304" pitchFamily="18" charset="0"/>
              </a:endParaRPr>
            </a:p>
            <a:p>
              <a:pPr algn="just" eaLnBrk="0" hangingPunct="0"/>
              <a:r>
                <a:rPr lang="en-US" altLang="zh-CN" sz="2000" b="0">
                  <a:latin typeface="Times New Roman" panose="02020603050405020304" pitchFamily="18" charset="0"/>
                </a:rPr>
                <a:t>80K</a:t>
              </a:r>
            </a:p>
            <a:p>
              <a:pPr algn="just" eaLnBrk="0" hangingPunct="0"/>
              <a:endParaRPr lang="en-US" altLang="zh-CN" sz="2000" b="0">
                <a:latin typeface="Times New Roman" panose="02020603050405020304" pitchFamily="18" charset="0"/>
              </a:endParaRPr>
            </a:p>
            <a:p>
              <a:pPr algn="just" eaLnBrk="0" hangingPunct="0"/>
              <a:endParaRPr lang="en-US" altLang="zh-CN" sz="800" b="0">
                <a:latin typeface="Times New Roman" panose="02020603050405020304" pitchFamily="18" charset="0"/>
              </a:endParaRPr>
            </a:p>
            <a:p>
              <a:pPr algn="just" eaLnBrk="0" hangingPunct="0"/>
              <a:r>
                <a:rPr lang="en-US" altLang="zh-CN" sz="2000" b="0">
                  <a:latin typeface="Times New Roman" panose="02020603050405020304" pitchFamily="18" charset="0"/>
                </a:rPr>
                <a:t>120K</a:t>
              </a:r>
            </a:p>
            <a:p>
              <a:pPr algn="just" eaLnBrk="0" hangingPunct="0"/>
              <a:endParaRPr lang="en-US" altLang="zh-CN" sz="2000" b="0">
                <a:latin typeface="Times New Roman" panose="02020603050405020304" pitchFamily="18" charset="0"/>
              </a:endParaRPr>
            </a:p>
            <a:p>
              <a:pPr algn="just" eaLnBrk="0" hangingPunct="0"/>
              <a:endParaRPr lang="en-US" altLang="zh-CN" sz="800" b="0">
                <a:latin typeface="Times New Roman" panose="02020603050405020304" pitchFamily="18" charset="0"/>
              </a:endParaRPr>
            </a:p>
            <a:p>
              <a:pPr algn="just" eaLnBrk="0" hangingPunct="0"/>
              <a:r>
                <a:rPr lang="en-US" altLang="zh-CN" sz="2000" b="0">
                  <a:latin typeface="Times New Roman" panose="02020603050405020304" pitchFamily="18" charset="0"/>
                </a:rPr>
                <a:t>150K</a:t>
              </a:r>
            </a:p>
          </p:txBody>
        </p:sp>
        <p:sp>
          <p:nvSpPr>
            <p:cNvPr id="111633" name="Line 17"/>
            <p:cNvSpPr>
              <a:spLocks noChangeShapeType="1"/>
            </p:cNvSpPr>
            <p:nvPr/>
          </p:nvSpPr>
          <p:spPr bwMode="auto">
            <a:xfrm flipV="1">
              <a:off x="2661" y="1088"/>
              <a:ext cx="742" cy="2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4" name="Line 18"/>
            <p:cNvSpPr>
              <a:spLocks noChangeShapeType="1"/>
            </p:cNvSpPr>
            <p:nvPr/>
          </p:nvSpPr>
          <p:spPr bwMode="auto">
            <a:xfrm>
              <a:off x="2642" y="1519"/>
              <a:ext cx="748" cy="79"/>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5" name="Line 19"/>
            <p:cNvSpPr>
              <a:spLocks noChangeShapeType="1"/>
            </p:cNvSpPr>
            <p:nvPr/>
          </p:nvSpPr>
          <p:spPr bwMode="auto">
            <a:xfrm>
              <a:off x="2633" y="1770"/>
              <a:ext cx="782" cy="36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36" name="Rectangle 20"/>
            <p:cNvSpPr>
              <a:spLocks noChangeArrowheads="1"/>
            </p:cNvSpPr>
            <p:nvPr/>
          </p:nvSpPr>
          <p:spPr bwMode="auto">
            <a:xfrm>
              <a:off x="327" y="0"/>
              <a:ext cx="78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a:t>
              </a:r>
              <a:r>
                <a:rPr lang="en-US" altLang="zh-CN" sz="2000" b="0">
                  <a:latin typeface="Times New Roman" panose="02020603050405020304" pitchFamily="18" charset="0"/>
                </a:rPr>
                <a:t>MAIN)=0</a:t>
              </a:r>
            </a:p>
          </p:txBody>
        </p:sp>
        <p:sp>
          <p:nvSpPr>
            <p:cNvPr id="111637" name="Rectangle 21"/>
            <p:cNvSpPr>
              <a:spLocks noChangeArrowheads="1"/>
            </p:cNvSpPr>
            <p:nvPr/>
          </p:nvSpPr>
          <p:spPr bwMode="auto">
            <a:xfrm>
              <a:off x="0" y="115"/>
              <a:ext cx="310"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1400" b="0">
                <a:latin typeface="Times New Roman" panose="02020603050405020304" pitchFamily="18" charset="0"/>
              </a:endParaRPr>
            </a:p>
            <a:p>
              <a:pPr algn="just" eaLnBrk="0" hangingPunct="0"/>
              <a:r>
                <a:rPr lang="zh-CN" altLang="zh-CN" sz="2000" b="0">
                  <a:latin typeface="Times New Roman" panose="02020603050405020304" pitchFamily="18" charset="0"/>
                </a:rPr>
                <a:t>30</a:t>
              </a:r>
              <a:r>
                <a:rPr lang="en-US" altLang="zh-CN" sz="2000" b="0">
                  <a:latin typeface="Times New Roman" panose="02020603050405020304" pitchFamily="18" charset="0"/>
                </a:rPr>
                <a:t>K</a:t>
              </a:r>
            </a:p>
          </p:txBody>
        </p:sp>
        <p:sp>
          <p:nvSpPr>
            <p:cNvPr id="111638" name="Rectangle 22"/>
            <p:cNvSpPr>
              <a:spLocks noChangeArrowheads="1"/>
            </p:cNvSpPr>
            <p:nvPr/>
          </p:nvSpPr>
          <p:spPr bwMode="auto">
            <a:xfrm>
              <a:off x="262" y="801"/>
              <a:ext cx="833" cy="3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39" name="Rectangle 23"/>
            <p:cNvSpPr>
              <a:spLocks noChangeArrowheads="1"/>
            </p:cNvSpPr>
            <p:nvPr/>
          </p:nvSpPr>
          <p:spPr bwMode="auto">
            <a:xfrm>
              <a:off x="430" y="622"/>
              <a:ext cx="52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a:t>
              </a:r>
              <a:r>
                <a:rPr lang="en-US" altLang="zh-CN" sz="2000" b="0">
                  <a:latin typeface="Times New Roman" panose="02020603050405020304" pitchFamily="18" charset="0"/>
                </a:rPr>
                <a:t>X)=1</a:t>
              </a:r>
            </a:p>
          </p:txBody>
        </p:sp>
        <p:sp>
          <p:nvSpPr>
            <p:cNvPr id="111640" name="Rectangle 24"/>
            <p:cNvSpPr>
              <a:spLocks noChangeArrowheads="1"/>
            </p:cNvSpPr>
            <p:nvPr/>
          </p:nvSpPr>
          <p:spPr bwMode="auto">
            <a:xfrm>
              <a:off x="0" y="720"/>
              <a:ext cx="31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1400" b="0">
                <a:latin typeface="Times New Roman" panose="02020603050405020304" pitchFamily="18" charset="0"/>
              </a:endParaRPr>
            </a:p>
            <a:p>
              <a:pPr algn="just" eaLnBrk="0" hangingPunct="0"/>
              <a:r>
                <a:rPr lang="zh-CN" altLang="zh-CN" sz="2000" b="0">
                  <a:latin typeface="Times New Roman" panose="02020603050405020304" pitchFamily="18" charset="0"/>
                </a:rPr>
                <a:t>20</a:t>
              </a:r>
              <a:r>
                <a:rPr lang="en-US" altLang="zh-CN" sz="2000" b="0">
                  <a:latin typeface="Times New Roman" panose="02020603050405020304" pitchFamily="18" charset="0"/>
                </a:rPr>
                <a:t>K</a:t>
              </a:r>
            </a:p>
          </p:txBody>
        </p:sp>
        <p:sp>
          <p:nvSpPr>
            <p:cNvPr id="111641" name="Rectangle 25"/>
            <p:cNvSpPr>
              <a:spLocks noChangeArrowheads="1"/>
            </p:cNvSpPr>
            <p:nvPr/>
          </p:nvSpPr>
          <p:spPr bwMode="auto">
            <a:xfrm>
              <a:off x="262" y="1390"/>
              <a:ext cx="833" cy="3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42" name="Rectangle 26"/>
            <p:cNvSpPr>
              <a:spLocks noChangeArrowheads="1"/>
            </p:cNvSpPr>
            <p:nvPr/>
          </p:nvSpPr>
          <p:spPr bwMode="auto">
            <a:xfrm>
              <a:off x="430" y="1211"/>
              <a:ext cx="52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a:t>
              </a:r>
              <a:r>
                <a:rPr lang="en-US" altLang="zh-CN" sz="2000" b="0">
                  <a:latin typeface="Times New Roman" panose="02020603050405020304" pitchFamily="18" charset="0"/>
                </a:rPr>
                <a:t>D)=2</a:t>
              </a:r>
            </a:p>
          </p:txBody>
        </p:sp>
        <p:sp>
          <p:nvSpPr>
            <p:cNvPr id="111643" name="Rectangle 27"/>
            <p:cNvSpPr>
              <a:spLocks noChangeArrowheads="1"/>
            </p:cNvSpPr>
            <p:nvPr/>
          </p:nvSpPr>
          <p:spPr bwMode="auto">
            <a:xfrm>
              <a:off x="0" y="1309"/>
              <a:ext cx="310"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1400" b="0">
                <a:latin typeface="Times New Roman" panose="02020603050405020304" pitchFamily="18" charset="0"/>
              </a:endParaRPr>
            </a:p>
            <a:p>
              <a:pPr algn="just" eaLnBrk="0" hangingPunct="0"/>
              <a:r>
                <a:rPr lang="zh-CN" altLang="zh-CN" sz="2000" b="0">
                  <a:latin typeface="Times New Roman" panose="02020603050405020304" pitchFamily="18" charset="0"/>
                </a:rPr>
                <a:t>15</a:t>
              </a:r>
              <a:r>
                <a:rPr lang="en-US" altLang="zh-CN" sz="2000" b="0">
                  <a:latin typeface="Times New Roman" panose="02020603050405020304" pitchFamily="18" charset="0"/>
                </a:rPr>
                <a:t>K</a:t>
              </a:r>
            </a:p>
          </p:txBody>
        </p:sp>
        <p:sp>
          <p:nvSpPr>
            <p:cNvPr id="111644" name="Rectangle 28"/>
            <p:cNvSpPr>
              <a:spLocks noChangeArrowheads="1"/>
            </p:cNvSpPr>
            <p:nvPr/>
          </p:nvSpPr>
          <p:spPr bwMode="auto">
            <a:xfrm>
              <a:off x="271" y="1987"/>
              <a:ext cx="833" cy="35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45" name="Rectangle 29"/>
            <p:cNvSpPr>
              <a:spLocks noChangeArrowheads="1"/>
            </p:cNvSpPr>
            <p:nvPr/>
          </p:nvSpPr>
          <p:spPr bwMode="auto">
            <a:xfrm>
              <a:off x="439" y="1808"/>
              <a:ext cx="52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a:t>
              </a:r>
              <a:r>
                <a:rPr lang="en-US" altLang="zh-CN" sz="2000" b="0">
                  <a:latin typeface="Times New Roman" panose="02020603050405020304" pitchFamily="18" charset="0"/>
                </a:rPr>
                <a:t>S)=3</a:t>
              </a:r>
            </a:p>
          </p:txBody>
        </p:sp>
        <p:sp>
          <p:nvSpPr>
            <p:cNvPr id="111646" name="Rectangle 30"/>
            <p:cNvSpPr>
              <a:spLocks noChangeArrowheads="1"/>
            </p:cNvSpPr>
            <p:nvPr/>
          </p:nvSpPr>
          <p:spPr bwMode="auto">
            <a:xfrm>
              <a:off x="0" y="1906"/>
              <a:ext cx="310"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1400" b="0">
                <a:latin typeface="Times New Roman" panose="02020603050405020304" pitchFamily="18" charset="0"/>
              </a:endParaRPr>
            </a:p>
            <a:p>
              <a:pPr algn="just" eaLnBrk="0" hangingPunct="0"/>
              <a:r>
                <a:rPr lang="en-US" altLang="zh-CN" sz="2000" b="0">
                  <a:latin typeface="Times New Roman" panose="02020603050405020304" pitchFamily="18" charset="0"/>
                </a:rPr>
                <a:t>1</a:t>
              </a:r>
              <a:r>
                <a:rPr lang="zh-CN" altLang="zh-CN" sz="2000" b="0">
                  <a:latin typeface="Times New Roman" panose="02020603050405020304" pitchFamily="18" charset="0"/>
                </a:rPr>
                <a:t>0</a:t>
              </a:r>
              <a:r>
                <a:rPr lang="en-US" altLang="zh-CN" sz="2000" b="0">
                  <a:latin typeface="Times New Roman" panose="02020603050405020304" pitchFamily="18" charset="0"/>
                </a:rPr>
                <a:t>K</a:t>
              </a:r>
            </a:p>
          </p:txBody>
        </p:sp>
        <p:sp>
          <p:nvSpPr>
            <p:cNvPr id="111647" name="Rectangle 31"/>
            <p:cNvSpPr>
              <a:spLocks noChangeArrowheads="1"/>
            </p:cNvSpPr>
            <p:nvPr/>
          </p:nvSpPr>
          <p:spPr bwMode="auto">
            <a:xfrm>
              <a:off x="1476" y="785"/>
              <a:ext cx="207" cy="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0</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1</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2</a:t>
              </a:r>
            </a:p>
            <a:p>
              <a:pPr algn="just" eaLnBrk="0" hangingPunct="0"/>
              <a:endParaRPr lang="zh-CN" altLang="zh-CN" sz="2000" b="0">
                <a:latin typeface="Times New Roman" panose="02020603050405020304" pitchFamily="18" charset="0"/>
              </a:endParaRPr>
            </a:p>
            <a:p>
              <a:pPr algn="just" eaLnBrk="0" hangingPunct="0"/>
              <a:r>
                <a:rPr lang="zh-CN" altLang="zh-CN" sz="2000" b="0">
                  <a:latin typeface="Times New Roman" panose="02020603050405020304" pitchFamily="18" charset="0"/>
                </a:rPr>
                <a:t>3</a:t>
              </a:r>
            </a:p>
          </p:txBody>
        </p:sp>
        <p:sp>
          <p:nvSpPr>
            <p:cNvPr id="111648" name="Rectangle 32"/>
            <p:cNvSpPr>
              <a:spLocks noChangeArrowheads="1"/>
            </p:cNvSpPr>
            <p:nvPr/>
          </p:nvSpPr>
          <p:spPr bwMode="auto">
            <a:xfrm>
              <a:off x="3389" y="523"/>
              <a:ext cx="829" cy="36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MAIN)=0</a:t>
              </a:r>
            </a:p>
            <a:p>
              <a:pPr algn="just" eaLnBrk="0" hangingPunct="0"/>
              <a:r>
                <a:rPr lang="en-US" altLang="zh-CN" sz="2000" b="0">
                  <a:latin typeface="Times New Roman" panose="02020603050405020304" pitchFamily="18" charset="0"/>
                </a:rPr>
                <a:t>      30K</a:t>
              </a:r>
            </a:p>
          </p:txBody>
        </p:sp>
        <p:sp>
          <p:nvSpPr>
            <p:cNvPr id="111649" name="Rectangle 33" descr="宽上对角线"/>
            <p:cNvSpPr>
              <a:spLocks noChangeArrowheads="1"/>
            </p:cNvSpPr>
            <p:nvPr/>
          </p:nvSpPr>
          <p:spPr bwMode="auto">
            <a:xfrm>
              <a:off x="3389" y="883"/>
              <a:ext cx="829" cy="207"/>
            </a:xfrm>
            <a:prstGeom prst="rect">
              <a:avLst/>
            </a:prstGeom>
            <a:pattFill prst="wdUpDiag">
              <a:fgClr>
                <a:srgbClr val="C0C0C0"/>
              </a:fgClr>
              <a:bgClr>
                <a:srgbClr val="FFFFFF"/>
              </a:bgClr>
            </a:patt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50" name="Rectangle 34"/>
            <p:cNvSpPr>
              <a:spLocks noChangeArrowheads="1"/>
            </p:cNvSpPr>
            <p:nvPr/>
          </p:nvSpPr>
          <p:spPr bwMode="auto">
            <a:xfrm>
              <a:off x="3389" y="1071"/>
              <a:ext cx="829" cy="36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X)=1</a:t>
              </a:r>
            </a:p>
            <a:p>
              <a:pPr algn="just" eaLnBrk="0" hangingPunct="0"/>
              <a:r>
                <a:rPr lang="en-US" altLang="zh-CN" sz="2000" b="0">
                  <a:latin typeface="Times New Roman" panose="02020603050405020304" pitchFamily="18" charset="0"/>
                </a:rPr>
                <a:t>      20K</a:t>
              </a:r>
            </a:p>
          </p:txBody>
        </p:sp>
        <p:sp>
          <p:nvSpPr>
            <p:cNvPr id="111651" name="Rectangle 35" descr="宽上对角线"/>
            <p:cNvSpPr>
              <a:spLocks noChangeArrowheads="1"/>
            </p:cNvSpPr>
            <p:nvPr/>
          </p:nvSpPr>
          <p:spPr bwMode="auto">
            <a:xfrm>
              <a:off x="3389" y="1431"/>
              <a:ext cx="829" cy="150"/>
            </a:xfrm>
            <a:prstGeom prst="rect">
              <a:avLst/>
            </a:prstGeom>
            <a:pattFill prst="wdUpDiag">
              <a:fgClr>
                <a:srgbClr val="C0C0C0"/>
              </a:fgClr>
              <a:bgClr>
                <a:srgbClr val="FFFFFF"/>
              </a:bgClr>
            </a:patt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52" name="Rectangle 36"/>
            <p:cNvSpPr>
              <a:spLocks noChangeArrowheads="1"/>
            </p:cNvSpPr>
            <p:nvPr/>
          </p:nvSpPr>
          <p:spPr bwMode="auto">
            <a:xfrm>
              <a:off x="3389" y="1578"/>
              <a:ext cx="829" cy="363"/>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D)=2</a:t>
              </a:r>
            </a:p>
            <a:p>
              <a:pPr algn="just" eaLnBrk="0" hangingPunct="0"/>
              <a:r>
                <a:rPr lang="en-US" altLang="zh-CN" sz="2000" b="0">
                  <a:latin typeface="Times New Roman" panose="02020603050405020304" pitchFamily="18" charset="0"/>
                </a:rPr>
                <a:t>       15K</a:t>
              </a:r>
            </a:p>
          </p:txBody>
        </p:sp>
        <p:sp>
          <p:nvSpPr>
            <p:cNvPr id="111653" name="Rectangle 37" descr="宽上对角线"/>
            <p:cNvSpPr>
              <a:spLocks noChangeArrowheads="1"/>
            </p:cNvSpPr>
            <p:nvPr/>
          </p:nvSpPr>
          <p:spPr bwMode="auto">
            <a:xfrm>
              <a:off x="3389" y="1938"/>
              <a:ext cx="829" cy="150"/>
            </a:xfrm>
            <a:prstGeom prst="rect">
              <a:avLst/>
            </a:prstGeom>
            <a:pattFill prst="wdUpDiag">
              <a:fgClr>
                <a:srgbClr val="C0C0C0"/>
              </a:fgClr>
              <a:bgClr>
                <a:srgbClr val="FFFFFF"/>
              </a:bgClr>
            </a:patt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0">
                <a:latin typeface="Times New Roman" panose="02020603050405020304" pitchFamily="18" charset="0"/>
              </a:endParaRPr>
            </a:p>
          </p:txBody>
        </p:sp>
        <p:sp>
          <p:nvSpPr>
            <p:cNvPr id="111654" name="Rectangle 38"/>
            <p:cNvSpPr>
              <a:spLocks noChangeArrowheads="1"/>
            </p:cNvSpPr>
            <p:nvPr/>
          </p:nvSpPr>
          <p:spPr bwMode="auto">
            <a:xfrm>
              <a:off x="3389" y="2085"/>
              <a:ext cx="829" cy="363"/>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zh-CN" sz="2000" b="0">
                  <a:latin typeface="Times New Roman" panose="02020603050405020304" pitchFamily="18" charset="0"/>
                </a:rPr>
                <a:t>      (</a:t>
              </a:r>
              <a:r>
                <a:rPr lang="en-US" altLang="zh-CN" sz="2000" b="0">
                  <a:latin typeface="Times New Roman" panose="02020603050405020304" pitchFamily="18" charset="0"/>
                </a:rPr>
                <a:t>S)=3</a:t>
              </a:r>
            </a:p>
            <a:p>
              <a:pPr algn="just" eaLnBrk="0" hangingPunct="0"/>
              <a:r>
                <a:rPr lang="en-US" altLang="zh-CN" sz="2000" b="0">
                  <a:latin typeface="Times New Roman" panose="02020603050405020304" pitchFamily="18" charset="0"/>
                </a:rPr>
                <a:t>      10K</a:t>
              </a:r>
            </a:p>
          </p:txBody>
        </p:sp>
        <p:sp>
          <p:nvSpPr>
            <p:cNvPr id="111655" name="Line 39"/>
            <p:cNvSpPr>
              <a:spLocks noChangeShapeType="1"/>
            </p:cNvSpPr>
            <p:nvPr/>
          </p:nvSpPr>
          <p:spPr bwMode="auto">
            <a:xfrm>
              <a:off x="1110" y="536"/>
              <a:ext cx="555" cy="258"/>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56" name="Line 40"/>
            <p:cNvSpPr>
              <a:spLocks noChangeShapeType="1"/>
            </p:cNvSpPr>
            <p:nvPr/>
          </p:nvSpPr>
          <p:spPr bwMode="auto">
            <a:xfrm>
              <a:off x="1110" y="1010"/>
              <a:ext cx="573" cy="13"/>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57" name="Line 41"/>
            <p:cNvSpPr>
              <a:spLocks noChangeShapeType="1"/>
            </p:cNvSpPr>
            <p:nvPr/>
          </p:nvSpPr>
          <p:spPr bwMode="auto">
            <a:xfrm flipV="1">
              <a:off x="1100" y="1399"/>
              <a:ext cx="583" cy="168"/>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58" name="Line 42"/>
            <p:cNvSpPr>
              <a:spLocks noChangeShapeType="1"/>
            </p:cNvSpPr>
            <p:nvPr/>
          </p:nvSpPr>
          <p:spPr bwMode="auto">
            <a:xfrm flipV="1">
              <a:off x="1110" y="1906"/>
              <a:ext cx="564" cy="274"/>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659" name="Line 43"/>
            <p:cNvSpPr>
              <a:spLocks noChangeShapeType="1"/>
            </p:cNvSpPr>
            <p:nvPr/>
          </p:nvSpPr>
          <p:spPr bwMode="auto">
            <a:xfrm flipV="1">
              <a:off x="2633" y="524"/>
              <a:ext cx="760" cy="29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a:t>
            </a:r>
          </a:p>
        </p:txBody>
      </p:sp>
      <p:sp>
        <p:nvSpPr>
          <p:cNvPr id="112643" name="Rectangle 3"/>
          <p:cNvSpPr>
            <a:spLocks noGrp="1" noChangeArrowheads="1"/>
          </p:cNvSpPr>
          <p:nvPr>
            <p:ph type="body" idx="1"/>
          </p:nvPr>
        </p:nvSpPr>
        <p:spPr/>
        <p:txBody>
          <a:bodyPr/>
          <a:lstStyle/>
          <a:p>
            <a:pPr algn="just"/>
            <a:r>
              <a:rPr lang="zh-CN" altLang="en-US"/>
              <a:t>为实现从逻辑地址到物理地址的转换，在系统中设置了</a:t>
            </a:r>
            <a:r>
              <a:rPr lang="zh-CN" altLang="en-US">
                <a:solidFill>
                  <a:srgbClr val="9900CC"/>
                </a:solidFill>
              </a:rPr>
              <a:t>段表寄存器</a:t>
            </a:r>
            <a:r>
              <a:rPr lang="zh-CN" altLang="en-US"/>
              <a:t>，用于存放</a:t>
            </a:r>
            <a:r>
              <a:rPr lang="zh-CN" altLang="en-US">
                <a:solidFill>
                  <a:srgbClr val="9900CC"/>
                </a:solidFill>
              </a:rPr>
              <a:t>段表始址</a:t>
            </a:r>
            <a:r>
              <a:rPr lang="zh-CN" altLang="en-US"/>
              <a:t>和</a:t>
            </a:r>
            <a:r>
              <a:rPr lang="zh-CN" altLang="en-US">
                <a:solidFill>
                  <a:srgbClr val="9900CC"/>
                </a:solidFill>
              </a:rPr>
              <a:t>段表长度</a:t>
            </a:r>
            <a:r>
              <a:rPr lang="zh-CN" altLang="en-US"/>
              <a:t>。</a:t>
            </a:r>
          </a:p>
          <a:p>
            <a:pPr algn="just"/>
            <a:r>
              <a:rPr lang="zh-CN" altLang="en-US"/>
              <a:t>为了提高内存的访问速度，也可以使用快表。</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地址变换过程</a:t>
            </a:r>
          </a:p>
        </p:txBody>
      </p:sp>
      <p:sp>
        <p:nvSpPr>
          <p:cNvPr id="113667" name="Rectangle 3"/>
          <p:cNvSpPr>
            <a:spLocks noGrp="1" noChangeArrowheads="1"/>
          </p:cNvSpPr>
          <p:nvPr>
            <p:ph type="body" idx="1"/>
          </p:nvPr>
        </p:nvSpPr>
        <p:spPr>
          <a:xfrm>
            <a:off x="457200" y="1524000"/>
            <a:ext cx="8458200" cy="4840288"/>
          </a:xfrm>
        </p:spPr>
        <p:txBody>
          <a:bodyPr/>
          <a:lstStyle/>
          <a:p>
            <a:pPr algn="just">
              <a:lnSpc>
                <a:spcPct val="90000"/>
              </a:lnSpc>
            </a:pPr>
            <a:r>
              <a:rPr lang="zh-CN" altLang="zh-CN"/>
              <a:t>进行地扯变换时，系统将逻辑地址中的段号</a:t>
            </a:r>
            <a:r>
              <a:rPr lang="en-US" altLang="zh-CN"/>
              <a:t>S</a:t>
            </a:r>
            <a:r>
              <a:rPr lang="zh-CN" altLang="zh-CN"/>
              <a:t>与段表长度进行比较，若段号超过了段表长度则产生越界中断；</a:t>
            </a:r>
          </a:p>
          <a:p>
            <a:pPr algn="just">
              <a:lnSpc>
                <a:spcPct val="90000"/>
              </a:lnSpc>
            </a:pPr>
            <a:r>
              <a:rPr lang="zh-CN" altLang="zh-CN"/>
              <a:t>否则根据段表始址和段号计算出该段对应段表项的位置，从中读出该段在内存的起始地址，</a:t>
            </a:r>
          </a:p>
          <a:p>
            <a:pPr algn="just">
              <a:lnSpc>
                <a:spcPct val="90000"/>
              </a:lnSpc>
            </a:pPr>
            <a:r>
              <a:rPr lang="zh-CN" altLang="zh-CN"/>
              <a:t>然后再检查段内地址是否超过该段的段长，若超过则同样发出越界中断信号；</a:t>
            </a:r>
          </a:p>
          <a:p>
            <a:pPr algn="just">
              <a:lnSpc>
                <a:spcPct val="90000"/>
              </a:lnSpc>
            </a:pPr>
            <a:r>
              <a:rPr lang="zh-CN" altLang="zh-CN"/>
              <a:t>若未越界，则将该段的起始地址与段内位移相加，从而得到了要访问的物理地址。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arn(inHorizontal)">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arn(inHorizontal)">
                                      <p:cBhvr>
                                        <p:cTn id="12" dur="5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arn(inHorizontal)">
                                      <p:cBhvr>
                                        <p:cTn id="17" dur="5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arn(inHorizontal)">
                                      <p:cBhvr>
                                        <p:cTn id="22" dur="5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theme/theme1.xml><?xml version="1.0" encoding="utf-8"?>
<a:theme xmlns:a="http://schemas.openxmlformats.org/drawingml/2006/main" name="1_聚合">
  <a:themeElements>
    <a:clrScheme name="1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1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聚合">
  <a:themeElements>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3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4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5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6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7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8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CC"/>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Settings\Owner\Application Data\Microsoft\Templates\os.pot</Template>
  <TotalTime>102</TotalTime>
  <Pages>0</Pages>
  <Words>8304</Words>
  <Characters>0</Characters>
  <Application>Microsoft Office PowerPoint</Application>
  <DocSecurity>0</DocSecurity>
  <PresentationFormat>全屏显示(4:3)</PresentationFormat>
  <Lines>0</Lines>
  <Paragraphs>1547</Paragraphs>
  <Slides>116</Slides>
  <Notes>5</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2</vt:i4>
      </vt:variant>
      <vt:variant>
        <vt:lpstr>幻灯片标题</vt:lpstr>
      </vt:variant>
      <vt:variant>
        <vt:i4>116</vt:i4>
      </vt:variant>
    </vt:vector>
  </HeadingPairs>
  <TitlesOfParts>
    <vt:vector size="140" baseType="lpstr">
      <vt:lpstr>Arial</vt:lpstr>
      <vt:lpstr>宋体</vt:lpstr>
      <vt:lpstr>Times New Roman</vt:lpstr>
      <vt:lpstr>Lucida Sans Unicode</vt:lpstr>
      <vt:lpstr>Wingdings 3</vt:lpstr>
      <vt:lpstr>Verdana</vt:lpstr>
      <vt:lpstr>Wingdings 2</vt:lpstr>
      <vt:lpstr>Tahoma</vt:lpstr>
      <vt:lpstr>黑体</vt:lpstr>
      <vt:lpstr>Helvetica</vt:lpstr>
      <vt:lpstr>Wingdings</vt:lpstr>
      <vt:lpstr>楷体_GB2312</vt:lpstr>
      <vt:lpstr>Courier New</vt:lpstr>
      <vt:lpstr>1_聚合</vt:lpstr>
      <vt:lpstr>聚合</vt:lpstr>
      <vt:lpstr>2_聚合</vt:lpstr>
      <vt:lpstr>3_聚合</vt:lpstr>
      <vt:lpstr>4_聚合</vt:lpstr>
      <vt:lpstr>5_聚合</vt:lpstr>
      <vt:lpstr>6_聚合</vt:lpstr>
      <vt:lpstr>7_聚合</vt:lpstr>
      <vt:lpstr>8_聚合</vt:lpstr>
      <vt:lpstr>VISIO 4 Drawing</vt:lpstr>
      <vt:lpstr>Equation.3</vt:lpstr>
      <vt:lpstr>第四章  存储器管理</vt:lpstr>
      <vt:lpstr>第四章  存储器管理</vt:lpstr>
      <vt:lpstr>4.1.1 多级存储器结构</vt:lpstr>
      <vt:lpstr>4.1.2 主存储器与寄存器</vt:lpstr>
      <vt:lpstr>4.1.3 高速缓存和磁盘缓存</vt:lpstr>
      <vt:lpstr>第四章  存储器管理</vt:lpstr>
      <vt:lpstr>4.2 程序的装入和链接</vt:lpstr>
      <vt:lpstr>4.2.1  程序的装入</vt:lpstr>
      <vt:lpstr>2. 可重定位装入方式(Relocation Loading Mode)</vt:lpstr>
      <vt:lpstr>PowerPoint 演示文稿</vt:lpstr>
      <vt:lpstr>3. 动态运行时装入方式(Dynamic Run-time Loading)</vt:lpstr>
      <vt:lpstr>动态地址变换示意图</vt:lpstr>
      <vt:lpstr>4.1.2  程序的链接</vt:lpstr>
      <vt:lpstr>第四章  存储器管理</vt:lpstr>
      <vt:lpstr>连续分配方式</vt:lpstr>
      <vt:lpstr>4.3.1 单一连续分配</vt:lpstr>
      <vt:lpstr>4.3.2 固定分区分配</vt:lpstr>
      <vt:lpstr>分区使用表</vt:lpstr>
      <vt:lpstr>内存分配和回收</vt:lpstr>
      <vt:lpstr>固定分区分配的优缺点</vt:lpstr>
      <vt:lpstr>4.3.3 动态分区分配</vt:lpstr>
      <vt:lpstr>动态分区分配中的数据结构</vt:lpstr>
      <vt:lpstr>空闲分区表示意图</vt:lpstr>
      <vt:lpstr>空闲分区链示意图</vt:lpstr>
      <vt:lpstr>分区分配算法</vt:lpstr>
      <vt:lpstr>1) 首次适应算法</vt:lpstr>
      <vt:lpstr>首次适应算法的特点</vt:lpstr>
      <vt:lpstr>2) 循环首次适应算法</vt:lpstr>
      <vt:lpstr>循环首次适应算法的特点</vt:lpstr>
      <vt:lpstr>3) 最佳适应算法</vt:lpstr>
      <vt:lpstr>最佳适应算法的特点</vt:lpstr>
      <vt:lpstr>4) 最坏适应算法</vt:lpstr>
      <vt:lpstr>最坏适应算法的特点</vt:lpstr>
      <vt:lpstr>课堂练习</vt:lpstr>
      <vt:lpstr>例--采用最佳适应算法分配1</vt:lpstr>
      <vt:lpstr>例--采用最佳适应算法分配2</vt:lpstr>
      <vt:lpstr>例--采用最佳适应算法分配3</vt:lpstr>
      <vt:lpstr>例--采用首次适应算法分配1</vt:lpstr>
      <vt:lpstr>例--采用首次适应算法分配2</vt:lpstr>
      <vt:lpstr>例--采用首次适应算法分配3</vt:lpstr>
      <vt:lpstr>分区分配</vt:lpstr>
      <vt:lpstr>分区回收</vt:lpstr>
      <vt:lpstr>回收分区r上邻接一个空闲分区</vt:lpstr>
      <vt:lpstr>回收分区r下邻接一个空闲分区</vt:lpstr>
      <vt:lpstr>回收分区r上下邻接空闲分区</vt:lpstr>
      <vt:lpstr>回收分区r不与任何空闲分区相邻</vt:lpstr>
      <vt:lpstr>动态分区管理－优缺点</vt:lpstr>
      <vt:lpstr>4.3.4 伙伴系统（建议放在4.3.6后面讲）</vt:lpstr>
      <vt:lpstr>伙伴系统的内存分配</vt:lpstr>
      <vt:lpstr>伙伴系统的内存回收</vt:lpstr>
      <vt:lpstr>伙伴地址公式</vt:lpstr>
      <vt:lpstr>伙伴系统分配及回收例</vt:lpstr>
      <vt:lpstr>分配过程示意图</vt:lpstr>
      <vt:lpstr>伙伴系统的缺点</vt:lpstr>
      <vt:lpstr>4.3.6 可重定位分区分配</vt:lpstr>
      <vt:lpstr>内部碎片和外部碎片</vt:lpstr>
      <vt:lpstr>解决碎片问题的办法</vt:lpstr>
      <vt:lpstr>拼接示意图</vt:lpstr>
      <vt:lpstr>拼接需要解决的技术问题</vt:lpstr>
      <vt:lpstr>动态重定位示意图</vt:lpstr>
      <vt:lpstr>动态重定位分区分配算法</vt:lpstr>
      <vt:lpstr>4.3.7 对换</vt:lpstr>
      <vt:lpstr>对换空间的管理</vt:lpstr>
      <vt:lpstr>进程的换入与换出</vt:lpstr>
      <vt:lpstr>第四章  存储器管理</vt:lpstr>
      <vt:lpstr>4.4  基本分页存储管理</vt:lpstr>
      <vt:lpstr>4.4.1 页面与页表</vt:lpstr>
      <vt:lpstr>页面大小的选择</vt:lpstr>
      <vt:lpstr>页表</vt:lpstr>
      <vt:lpstr>页表的作用</vt:lpstr>
      <vt:lpstr>4.4.2 地址变换机构</vt:lpstr>
      <vt:lpstr>分页的逻辑地址结构</vt:lpstr>
      <vt:lpstr>地址计算</vt:lpstr>
      <vt:lpstr>地址变换</vt:lpstr>
      <vt:lpstr>地址变换的例子</vt:lpstr>
      <vt:lpstr>计算过程如下：</vt:lpstr>
      <vt:lpstr>基本地址变换机构</vt:lpstr>
      <vt:lpstr>地址变换过程</vt:lpstr>
      <vt:lpstr>分页系统的地址变换机构图</vt:lpstr>
      <vt:lpstr>练习：地址变换例1</vt:lpstr>
      <vt:lpstr>练习：地址变换例2</vt:lpstr>
      <vt:lpstr>快表（联想存储器）</vt:lpstr>
      <vt:lpstr>引入快表后的地址变换过程</vt:lpstr>
      <vt:lpstr>具有快表的地址变换</vt:lpstr>
      <vt:lpstr>快表的大小</vt:lpstr>
      <vt:lpstr>4.4.3 两级和多级页表</vt:lpstr>
      <vt:lpstr>两级页表</vt:lpstr>
      <vt:lpstr>两级页表结构</vt:lpstr>
      <vt:lpstr>具有两级页表的地址变换过程 </vt:lpstr>
      <vt:lpstr>多级页表</vt:lpstr>
      <vt:lpstr>第四章  存储器管理</vt:lpstr>
      <vt:lpstr>4.5.1 分段存储管理方式的引入</vt:lpstr>
      <vt:lpstr>4.5.2. 分段系统的基本原理</vt:lpstr>
      <vt:lpstr>作业的地址空间是二维的</vt:lpstr>
      <vt:lpstr>分段系统的逻辑地址结构</vt:lpstr>
      <vt:lpstr>段表</vt:lpstr>
      <vt:lpstr>段表的作用</vt:lpstr>
      <vt:lpstr>地址变换</vt:lpstr>
      <vt:lpstr>地址变换过程</vt:lpstr>
      <vt:lpstr>地址变换机构图</vt:lpstr>
      <vt:lpstr>分段地址变换例</vt:lpstr>
      <vt:lpstr>分段与分页的主要区别</vt:lpstr>
      <vt:lpstr>4.5.3 信息共享</vt:lpstr>
      <vt:lpstr>分页系统中信息共享示意图</vt:lpstr>
      <vt:lpstr>分段系统中的信息共享</vt:lpstr>
      <vt:lpstr>分段系统中共享信息示意图</vt:lpstr>
      <vt:lpstr>可重入代码</vt:lpstr>
      <vt:lpstr>4.5.4  段页式存储管理方式</vt:lpstr>
      <vt:lpstr>段页式存储管理的基本思想</vt:lpstr>
      <vt:lpstr>作业的分段及分页示意图</vt:lpstr>
      <vt:lpstr>作业的逻辑地址结构</vt:lpstr>
      <vt:lpstr>地址变换</vt:lpstr>
      <vt:lpstr>段表、页表及段表寄存器</vt:lpstr>
      <vt:lpstr>地址变换过程</vt:lpstr>
      <vt:lpstr>段页式系统中的地址变换机构</vt:lpstr>
      <vt:lpstr>使用快表提高内存访问速度</vt:lpstr>
    </vt:vector>
  </TitlesOfParts>
  <Manager/>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存储器管理 </dc:title>
  <dc:subject/>
  <dc:creator>SMART01</dc:creator>
  <cp:keywords/>
  <dc:description/>
  <cp:lastModifiedBy>lab13</cp:lastModifiedBy>
  <cp:revision>183</cp:revision>
  <cp:lastPrinted>1601-01-01T00:00:00Z</cp:lastPrinted>
  <dcterms:created xsi:type="dcterms:W3CDTF">2004-02-24T08:58:46Z</dcterms:created>
  <dcterms:modified xsi:type="dcterms:W3CDTF">2017-03-10T02:03:11Z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