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 id="2147483669" r:id="rId9"/>
  </p:sldMasterIdLst>
  <p:notesMasterIdLst>
    <p:notesMasterId r:id="rId101"/>
  </p:notesMasterIdLst>
  <p:sldIdLst>
    <p:sldId id="444" r:id="rId10"/>
    <p:sldId id="279" r:id="rId11"/>
    <p:sldId id="282" r:id="rId12"/>
    <p:sldId id="363" r:id="rId13"/>
    <p:sldId id="281" r:id="rId14"/>
    <p:sldId id="442" r:id="rId15"/>
    <p:sldId id="423" r:id="rId16"/>
    <p:sldId id="364" r:id="rId17"/>
    <p:sldId id="283" r:id="rId18"/>
    <p:sldId id="284" r:id="rId19"/>
    <p:sldId id="445" r:id="rId20"/>
    <p:sldId id="446" r:id="rId21"/>
    <p:sldId id="285" r:id="rId22"/>
    <p:sldId id="359" r:id="rId23"/>
    <p:sldId id="289" r:id="rId24"/>
    <p:sldId id="290" r:id="rId25"/>
    <p:sldId id="291" r:id="rId26"/>
    <p:sldId id="365" r:id="rId27"/>
    <p:sldId id="366" r:id="rId28"/>
    <p:sldId id="447" r:id="rId29"/>
    <p:sldId id="448" r:id="rId30"/>
    <p:sldId id="449" r:id="rId31"/>
    <p:sldId id="451" r:id="rId32"/>
    <p:sldId id="452" r:id="rId33"/>
    <p:sldId id="453" r:id="rId34"/>
    <p:sldId id="454" r:id="rId35"/>
    <p:sldId id="455" r:id="rId36"/>
    <p:sldId id="450" r:id="rId37"/>
    <p:sldId id="457" r:id="rId38"/>
    <p:sldId id="463" r:id="rId39"/>
    <p:sldId id="464" r:id="rId40"/>
    <p:sldId id="462" r:id="rId41"/>
    <p:sldId id="465" r:id="rId42"/>
    <p:sldId id="456" r:id="rId43"/>
    <p:sldId id="305" r:id="rId44"/>
    <p:sldId id="441" r:id="rId45"/>
    <p:sldId id="306" r:id="rId46"/>
    <p:sldId id="307" r:id="rId47"/>
    <p:sldId id="466" r:id="rId48"/>
    <p:sldId id="309" r:id="rId49"/>
    <p:sldId id="311" r:id="rId50"/>
    <p:sldId id="314" r:id="rId51"/>
    <p:sldId id="382" r:id="rId52"/>
    <p:sldId id="467" r:id="rId53"/>
    <p:sldId id="316" r:id="rId54"/>
    <p:sldId id="317" r:id="rId55"/>
    <p:sldId id="418" r:id="rId56"/>
    <p:sldId id="318" r:id="rId57"/>
    <p:sldId id="384" r:id="rId58"/>
    <p:sldId id="319" r:id="rId59"/>
    <p:sldId id="320" r:id="rId60"/>
    <p:sldId id="428" r:id="rId61"/>
    <p:sldId id="427" r:id="rId62"/>
    <p:sldId id="322" r:id="rId63"/>
    <p:sldId id="323" r:id="rId64"/>
    <p:sldId id="388" r:id="rId65"/>
    <p:sldId id="389" r:id="rId66"/>
    <p:sldId id="430" r:id="rId67"/>
    <p:sldId id="431" r:id="rId68"/>
    <p:sldId id="390" r:id="rId69"/>
    <p:sldId id="391" r:id="rId70"/>
    <p:sldId id="443" r:id="rId71"/>
    <p:sldId id="436" r:id="rId72"/>
    <p:sldId id="438" r:id="rId73"/>
    <p:sldId id="439" r:id="rId74"/>
    <p:sldId id="440" r:id="rId75"/>
    <p:sldId id="394" r:id="rId76"/>
    <p:sldId id="395" r:id="rId77"/>
    <p:sldId id="419" r:id="rId78"/>
    <p:sldId id="403" r:id="rId79"/>
    <p:sldId id="404" r:id="rId80"/>
    <p:sldId id="405" r:id="rId81"/>
    <p:sldId id="410" r:id="rId82"/>
    <p:sldId id="461" r:id="rId83"/>
    <p:sldId id="411" r:id="rId84"/>
    <p:sldId id="412" r:id="rId85"/>
    <p:sldId id="330" r:id="rId86"/>
    <p:sldId id="331" r:id="rId87"/>
    <p:sldId id="332" r:id="rId88"/>
    <p:sldId id="333" r:id="rId89"/>
    <p:sldId id="413" r:id="rId90"/>
    <p:sldId id="334" r:id="rId91"/>
    <p:sldId id="414" r:id="rId92"/>
    <p:sldId id="415" r:id="rId93"/>
    <p:sldId id="335" r:id="rId94"/>
    <p:sldId id="336" r:id="rId95"/>
    <p:sldId id="337" r:id="rId96"/>
    <p:sldId id="338" r:id="rId97"/>
    <p:sldId id="339" r:id="rId98"/>
    <p:sldId id="416" r:id="rId99"/>
    <p:sldId id="468" r:id="rId100"/>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CCFF99"/>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7143" autoAdjust="0"/>
  </p:normalViewPr>
  <p:slideViewPr>
    <p:cSldViewPr>
      <p:cViewPr varScale="1">
        <p:scale>
          <a:sx n="110" d="100"/>
          <a:sy n="110" d="100"/>
        </p:scale>
        <p:origin x="96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8.xml"/><Relationship Id="rId7" Type="http://schemas.openxmlformats.org/officeDocument/2006/relationships/slide" Target="slides/slide83.xml"/><Relationship Id="rId2" Type="http://schemas.openxmlformats.org/officeDocument/2006/relationships/slide" Target="slides/slide53.xml"/><Relationship Id="rId1" Type="http://schemas.openxmlformats.org/officeDocument/2006/relationships/slide" Target="slides/slide5.xml"/><Relationship Id="rId6" Type="http://schemas.openxmlformats.org/officeDocument/2006/relationships/slide" Target="slides/slide80.xml"/><Relationship Id="rId5" Type="http://schemas.openxmlformats.org/officeDocument/2006/relationships/slide" Target="slides/slide73.xml"/><Relationship Id="rId4"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vl1pPr>
          </a:lstStyle>
          <a:p>
            <a:endParaRPr lang="zh-CN" altLang="en-US"/>
          </a:p>
        </p:txBody>
      </p:sp>
      <p:sp>
        <p:nvSpPr>
          <p:cNvPr id="2560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vl1pPr>
          </a:lstStyle>
          <a:p>
            <a:endParaRPr lang="en-US" altLang="zh-CN"/>
          </a:p>
        </p:txBody>
      </p:sp>
      <p:sp>
        <p:nvSpPr>
          <p:cNvPr id="256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60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vl1pPr>
          </a:lstStyle>
          <a:p>
            <a:endParaRPr lang="en-US" altLang="zh-CN"/>
          </a:p>
        </p:txBody>
      </p:sp>
      <p:sp>
        <p:nvSpPr>
          <p:cNvPr id="2560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vl1pPr>
          </a:lstStyle>
          <a:p>
            <a:fld id="{066B8195-212E-4A15-95FE-53FDC589E57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A887C-A3FA-4657-9DFB-3CAEEE09AC62}" type="slidenum">
              <a:rPr lang="zh-CN" altLang="en-US"/>
              <a:pPr/>
              <a:t>24</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r>
              <a:rPr lang="zh-CN" altLang="en-US">
                <a:latin typeface="Times New Roman" panose="02020603050405020304" pitchFamily="18" charset="0"/>
              </a:rPr>
              <a:t>局部置换不能利用其它进程不常用的内存，所以会阻碍一个进程。</a:t>
            </a:r>
            <a:endParaRPr lang="zh-CN" altLang="en-US"/>
          </a:p>
          <a:p>
            <a:r>
              <a:rPr lang="zh-CN" altLang="en-US">
                <a:latin typeface="Times New Roman" panose="02020603050405020304" pitchFamily="18" charset="0"/>
              </a:rPr>
              <a:t>全局置换的系统吞吐量好，但问题是一个进程不能控制其缺页率。</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92C3C-066A-4767-86FB-F76F4BB8C740}" type="slidenum">
              <a:rPr lang="zh-CN" altLang="en-US"/>
              <a:pPr/>
              <a:t>35</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zh-CN" altLang="en-US"/>
              <a:t>本节中讨论</a:t>
            </a:r>
            <a:r>
              <a:rPr lang="zh-CN" altLang="en-US">
                <a:latin typeface="Times New Roman" panose="02020603050405020304" pitchFamily="18" charset="0"/>
              </a:rPr>
              <a:t>“</a:t>
            </a:r>
            <a:r>
              <a:rPr lang="zh-CN" altLang="en-US"/>
              <a:t>局部范围内</a:t>
            </a:r>
            <a:r>
              <a:rPr lang="zh-CN" altLang="en-US">
                <a:latin typeface="Times New Roman" panose="02020603050405020304" pitchFamily="18" charset="0"/>
              </a:rPr>
              <a:t>”</a:t>
            </a:r>
            <a:r>
              <a:rPr lang="zh-CN" altLang="en-US"/>
              <a:t>的置换算法，即局部置换、固定分配</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48E22-8445-4B19-9670-BA92F0535984}" type="slidenum">
              <a:rPr lang="zh-CN" altLang="en-US"/>
              <a:pPr/>
              <a:t>36</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zh-CN" altLang="en-US"/>
              <a:t>1，3，1，2，4，1，3，2</a:t>
            </a:r>
          </a:p>
          <a:p>
            <a:r>
              <a:rPr lang="zh-CN" altLang="en-US"/>
              <a:t>－ －  －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6A3DC-2867-4DA0-B001-8F8051694E78}" type="slidenum">
              <a:rPr lang="zh-CN" altLang="en-US"/>
              <a:pPr/>
              <a:t>42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zh-CN" altLang="en-US"/>
              <a:t>为此，应赋予每个页面一个访问字段，用于记录页面自上次访问以来所经历的时间。？</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3C0DC-1034-47F2-B5DE-1080D4BB4297}" type="slidenum">
              <a:rPr lang="zh-CN" altLang="en-US"/>
              <a:pPr/>
              <a:t>65</a:t>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4AB8D-DA2E-4DA3-A5BD-844DB560793E}" type="slidenum">
              <a:rPr lang="zh-CN" altLang="en-US"/>
              <a:pPr/>
              <a:t>66</a:t>
            </a:fld>
            <a:endParaRPr lang="en-US" altLang="zh-CN"/>
          </a:p>
        </p:txBody>
      </p:sp>
      <p:sp>
        <p:nvSpPr>
          <p:cNvPr id="300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0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9EE66BB-CFA5-473B-9FA2-3DC368BE7CFE}" type="slidenum">
              <a:rPr lang="en-US" altLang="zh-CN"/>
              <a:pPr/>
              <a:t>‹#›</a:t>
            </a:fld>
            <a:endParaRPr lang="en-US" altLang="zh-CN"/>
          </a:p>
        </p:txBody>
      </p:sp>
    </p:spTree>
    <p:extLst>
      <p:ext uri="{BB962C8B-B14F-4D97-AF65-F5344CB8AC3E}">
        <p14:creationId xmlns:p14="http://schemas.microsoft.com/office/powerpoint/2010/main" val="363721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AE2B0D7F-2A28-45EC-B447-BDE8BE064364}" type="slidenum">
              <a:rPr lang="en-US" altLang="zh-CN"/>
              <a:pPr/>
              <a:t>‹#›</a:t>
            </a:fld>
            <a:endParaRPr lang="en-US" altLang="zh-CN"/>
          </a:p>
        </p:txBody>
      </p:sp>
    </p:spTree>
    <p:extLst>
      <p:ext uri="{BB962C8B-B14F-4D97-AF65-F5344CB8AC3E}">
        <p14:creationId xmlns:p14="http://schemas.microsoft.com/office/powerpoint/2010/main" val="24681065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AE4E7AFF-A68C-487C-B2D9-2ECF88FB91E0}" type="slidenum">
              <a:rPr lang="en-US" altLang="zh-CN"/>
              <a:pPr/>
              <a:t>‹#›</a:t>
            </a:fld>
            <a:endParaRPr lang="en-US" altLang="zh-CN"/>
          </a:p>
        </p:txBody>
      </p:sp>
    </p:spTree>
    <p:extLst>
      <p:ext uri="{BB962C8B-B14F-4D97-AF65-F5344CB8AC3E}">
        <p14:creationId xmlns:p14="http://schemas.microsoft.com/office/powerpoint/2010/main" val="279872770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E7B320D-8904-481C-88E0-A01414E9BAB1}" type="slidenum">
              <a:rPr lang="en-US" altLang="zh-CN"/>
              <a:pPr/>
              <a:t>‹#›</a:t>
            </a:fld>
            <a:endParaRPr lang="en-US" altLang="zh-CN"/>
          </a:p>
        </p:txBody>
      </p:sp>
    </p:spTree>
    <p:extLst>
      <p:ext uri="{BB962C8B-B14F-4D97-AF65-F5344CB8AC3E}">
        <p14:creationId xmlns:p14="http://schemas.microsoft.com/office/powerpoint/2010/main" val="37651507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84EA026-8CD0-433B-81DF-900F517CB7E5}" type="slidenum">
              <a:rPr lang="en-US" altLang="zh-CN"/>
              <a:pPr/>
              <a:t>‹#›</a:t>
            </a:fld>
            <a:endParaRPr lang="en-US" altLang="zh-CN"/>
          </a:p>
        </p:txBody>
      </p:sp>
    </p:spTree>
    <p:extLst>
      <p:ext uri="{BB962C8B-B14F-4D97-AF65-F5344CB8AC3E}">
        <p14:creationId xmlns:p14="http://schemas.microsoft.com/office/powerpoint/2010/main" val="97512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2C95E50-1360-4293-88B5-FF74707C578F}" type="slidenum">
              <a:rPr lang="en-US" altLang="zh-CN"/>
              <a:pPr/>
              <a:t>‹#›</a:t>
            </a:fld>
            <a:endParaRPr lang="en-US" altLang="zh-CN"/>
          </a:p>
        </p:txBody>
      </p:sp>
    </p:spTree>
    <p:extLst>
      <p:ext uri="{BB962C8B-B14F-4D97-AF65-F5344CB8AC3E}">
        <p14:creationId xmlns:p14="http://schemas.microsoft.com/office/powerpoint/2010/main" val="51101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FE7AB4C-3427-45FF-B47E-4B511FC31747}" type="slidenum">
              <a:rPr lang="en-US" altLang="zh-CN"/>
              <a:pPr/>
              <a:t>‹#›</a:t>
            </a:fld>
            <a:endParaRPr lang="en-US" altLang="zh-CN"/>
          </a:p>
        </p:txBody>
      </p:sp>
    </p:spTree>
    <p:extLst>
      <p:ext uri="{BB962C8B-B14F-4D97-AF65-F5344CB8AC3E}">
        <p14:creationId xmlns:p14="http://schemas.microsoft.com/office/powerpoint/2010/main" val="3264445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1FE9772-0341-4808-AC27-D86BE29452EC}" type="slidenum">
              <a:rPr lang="en-US" altLang="zh-CN"/>
              <a:pPr/>
              <a:t>‹#›</a:t>
            </a:fld>
            <a:endParaRPr lang="en-US" altLang="zh-CN"/>
          </a:p>
        </p:txBody>
      </p:sp>
    </p:spTree>
    <p:extLst>
      <p:ext uri="{BB962C8B-B14F-4D97-AF65-F5344CB8AC3E}">
        <p14:creationId xmlns:p14="http://schemas.microsoft.com/office/powerpoint/2010/main" val="2890528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B61A581-768F-4854-9888-E0C7D715E405}" type="slidenum">
              <a:rPr lang="en-US" altLang="zh-CN"/>
              <a:pPr/>
              <a:t>‹#›</a:t>
            </a:fld>
            <a:endParaRPr lang="en-US" altLang="zh-CN"/>
          </a:p>
        </p:txBody>
      </p:sp>
    </p:spTree>
    <p:extLst>
      <p:ext uri="{BB962C8B-B14F-4D97-AF65-F5344CB8AC3E}">
        <p14:creationId xmlns:p14="http://schemas.microsoft.com/office/powerpoint/2010/main" val="2581680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57A087C-885E-4351-9004-F6ADB865D6A4}" type="slidenum">
              <a:rPr lang="en-US" altLang="zh-CN"/>
              <a:pPr/>
              <a:t>‹#›</a:t>
            </a:fld>
            <a:endParaRPr lang="en-US" altLang="zh-CN"/>
          </a:p>
        </p:txBody>
      </p:sp>
    </p:spTree>
    <p:extLst>
      <p:ext uri="{BB962C8B-B14F-4D97-AF65-F5344CB8AC3E}">
        <p14:creationId xmlns:p14="http://schemas.microsoft.com/office/powerpoint/2010/main" val="360999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18456167-9943-4E79-B2B0-31FECCCB9D63}" type="slidenum">
              <a:rPr lang="en-US" altLang="zh-CN"/>
              <a:pPr/>
              <a:t>‹#›</a:t>
            </a:fld>
            <a:endParaRPr lang="en-US" altLang="zh-CN"/>
          </a:p>
        </p:txBody>
      </p:sp>
    </p:spTree>
    <p:extLst>
      <p:ext uri="{BB962C8B-B14F-4D97-AF65-F5344CB8AC3E}">
        <p14:creationId xmlns:p14="http://schemas.microsoft.com/office/powerpoint/2010/main" val="809210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29787AE1-CFB3-40C8-B75E-36FFC3DA6C64}" type="slidenum">
              <a:rPr lang="en-US" altLang="zh-CN"/>
              <a:pPr/>
              <a:t>‹#›</a:t>
            </a:fld>
            <a:endParaRPr lang="en-US" altLang="zh-CN"/>
          </a:p>
        </p:txBody>
      </p:sp>
    </p:spTree>
    <p:extLst>
      <p:ext uri="{BB962C8B-B14F-4D97-AF65-F5344CB8AC3E}">
        <p14:creationId xmlns:p14="http://schemas.microsoft.com/office/powerpoint/2010/main" val="43540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5B90A189-C1F7-4E98-B580-357D2ED5569F}" type="slidenum">
              <a:rPr lang="en-US" altLang="zh-CN"/>
              <a:pPr/>
              <a:t>‹#›</a:t>
            </a:fld>
            <a:endParaRPr lang="en-US" altLang="zh-CN"/>
          </a:p>
        </p:txBody>
      </p:sp>
    </p:spTree>
    <p:extLst>
      <p:ext uri="{BB962C8B-B14F-4D97-AF65-F5344CB8AC3E}">
        <p14:creationId xmlns:p14="http://schemas.microsoft.com/office/powerpoint/2010/main" val="3125600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5DCF886E-7CD1-4040-A590-5C805CBBA733}" type="slidenum">
              <a:rPr lang="en-US" altLang="zh-CN"/>
              <a:pPr/>
              <a:t>‹#›</a:t>
            </a:fld>
            <a:endParaRPr lang="en-US" altLang="zh-CN"/>
          </a:p>
        </p:txBody>
      </p:sp>
    </p:spTree>
    <p:extLst>
      <p:ext uri="{BB962C8B-B14F-4D97-AF65-F5344CB8AC3E}">
        <p14:creationId xmlns:p14="http://schemas.microsoft.com/office/powerpoint/2010/main" val="3622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705C61A-47C2-43FC-BA5E-D288D945570C}" type="slidenum">
              <a:rPr lang="en-US" altLang="zh-CN"/>
              <a:pPr/>
              <a:t>‹#›</a:t>
            </a:fld>
            <a:endParaRPr lang="en-US" altLang="zh-CN"/>
          </a:p>
        </p:txBody>
      </p:sp>
    </p:spTree>
    <p:extLst>
      <p:ext uri="{BB962C8B-B14F-4D97-AF65-F5344CB8AC3E}">
        <p14:creationId xmlns:p14="http://schemas.microsoft.com/office/powerpoint/2010/main" val="2869514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24A7EA2-A7F4-43BA-AEA5-C53A5A8454A8}" type="slidenum">
              <a:rPr lang="en-US" altLang="zh-CN"/>
              <a:pPr/>
              <a:t>‹#›</a:t>
            </a:fld>
            <a:endParaRPr lang="en-US" altLang="zh-CN"/>
          </a:p>
        </p:txBody>
      </p:sp>
    </p:spTree>
    <p:extLst>
      <p:ext uri="{BB962C8B-B14F-4D97-AF65-F5344CB8AC3E}">
        <p14:creationId xmlns:p14="http://schemas.microsoft.com/office/powerpoint/2010/main" val="3299023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6750D795-CA12-4E6D-97FC-7A929A30A5BE}" type="slidenum">
              <a:rPr lang="en-US" altLang="zh-CN"/>
              <a:pPr/>
              <a:t>‹#›</a:t>
            </a:fld>
            <a:endParaRPr lang="en-US" altLang="zh-CN"/>
          </a:p>
        </p:txBody>
      </p:sp>
    </p:spTree>
    <p:extLst>
      <p:ext uri="{BB962C8B-B14F-4D97-AF65-F5344CB8AC3E}">
        <p14:creationId xmlns:p14="http://schemas.microsoft.com/office/powerpoint/2010/main" val="2674008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719C2BA-3757-4E82-95D2-D6343DB001D2}" type="slidenum">
              <a:rPr lang="en-US" altLang="zh-CN"/>
              <a:pPr/>
              <a:t>‹#›</a:t>
            </a:fld>
            <a:endParaRPr lang="en-US" altLang="zh-CN"/>
          </a:p>
        </p:txBody>
      </p:sp>
    </p:spTree>
    <p:extLst>
      <p:ext uri="{BB962C8B-B14F-4D97-AF65-F5344CB8AC3E}">
        <p14:creationId xmlns:p14="http://schemas.microsoft.com/office/powerpoint/2010/main" val="900557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665D1F27-BB13-4A69-8C4E-634FC85D6607}"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48913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3416DF82-9B42-4749-A8E8-778C67008D6E}"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7893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57348CC5-A653-4BD5-A167-605860570FC5}"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73197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1C2ABBC9-5E5C-4DE2-A0DF-C63334D8C8C3}"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83613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灯片编号占位符 7"/>
          <p:cNvSpPr>
            <a:spLocks noGrp="1"/>
          </p:cNvSpPr>
          <p:nvPr>
            <p:ph type="sldNum" sz="quarter" idx="11"/>
          </p:nvPr>
        </p:nvSpPr>
        <p:spPr/>
        <p:txBody>
          <a:bodyPr/>
          <a:lstStyle>
            <a:lvl1pPr>
              <a:defRPr/>
            </a:lvl1pPr>
          </a:lstStyle>
          <a:p>
            <a:fld id="{F2BC6DB2-9F93-4D4B-B8CE-DD10B75BB2B1}"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566423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灯片编号占位符 3"/>
          <p:cNvSpPr>
            <a:spLocks noGrp="1"/>
          </p:cNvSpPr>
          <p:nvPr>
            <p:ph type="sldNum" sz="quarter" idx="11"/>
          </p:nvPr>
        </p:nvSpPr>
        <p:spPr/>
        <p:txBody>
          <a:bodyPr/>
          <a:lstStyle>
            <a:lvl1pPr>
              <a:defRPr/>
            </a:lvl1pPr>
          </a:lstStyle>
          <a:p>
            <a:fld id="{07AE4CC9-B90D-41AC-8139-10EF48EC60C9}"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263419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灯片编号占位符 2"/>
          <p:cNvSpPr>
            <a:spLocks noGrp="1"/>
          </p:cNvSpPr>
          <p:nvPr>
            <p:ph type="sldNum" sz="quarter" idx="11"/>
          </p:nvPr>
        </p:nvSpPr>
        <p:spPr/>
        <p:txBody>
          <a:bodyPr/>
          <a:lstStyle>
            <a:lvl1pPr>
              <a:defRPr/>
            </a:lvl1pPr>
          </a:lstStyle>
          <a:p>
            <a:fld id="{69824236-8FAC-46E8-B257-EEA20B84B4B9}"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85442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80A2CF8-D27D-41CE-A83C-DD0BB25054B5}" type="slidenum">
              <a:rPr lang="en-US" altLang="zh-CN"/>
              <a:pPr/>
              <a:t>‹#›</a:t>
            </a:fld>
            <a:endParaRPr lang="en-US" altLang="zh-CN"/>
          </a:p>
        </p:txBody>
      </p:sp>
    </p:spTree>
    <p:extLst>
      <p:ext uri="{BB962C8B-B14F-4D97-AF65-F5344CB8AC3E}">
        <p14:creationId xmlns:p14="http://schemas.microsoft.com/office/powerpoint/2010/main" val="19841503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558A69B0-5F45-40BF-A4CB-84CFE7252296}"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11961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302DFF7C-443F-4DE4-86DE-FE97B1BCB814}"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816743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7B23BA3F-CBD8-451D-A0AF-FE3CB1A4520E}"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769742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3FD8C25E-1FBA-4E67-A38A-23073ED1EB6D}"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0449317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68313" y="260350"/>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68313" y="1484313"/>
            <a:ext cx="4038600"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1484313"/>
            <a:ext cx="4038600"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313" y="3822700"/>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59313" y="3822700"/>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727825" y="6408738"/>
            <a:ext cx="1919288" cy="365125"/>
          </a:xfrm>
        </p:spPr>
        <p:txBody>
          <a:bodyPr/>
          <a:lstStyle>
            <a:lvl1pPr>
              <a:defRPr/>
            </a:lvl1pPr>
          </a:lstStyle>
          <a:p>
            <a:pPr>
              <a:defRPr/>
            </a:pPr>
            <a:endParaRPr lang="en-US"/>
          </a:p>
        </p:txBody>
      </p:sp>
      <p:sp>
        <p:nvSpPr>
          <p:cNvPr id="8" name="灯片编号占位符 7"/>
          <p:cNvSpPr>
            <a:spLocks noGrp="1"/>
          </p:cNvSpPr>
          <p:nvPr>
            <p:ph type="sldNum" sz="quarter" idx="11"/>
          </p:nvPr>
        </p:nvSpPr>
        <p:spPr>
          <a:xfrm>
            <a:off x="8647113" y="6408738"/>
            <a:ext cx="366712" cy="365125"/>
          </a:xfrm>
        </p:spPr>
        <p:txBody>
          <a:bodyPr/>
          <a:lstStyle>
            <a:lvl1pPr>
              <a:defRPr/>
            </a:lvl1pPr>
          </a:lstStyle>
          <a:p>
            <a:fld id="{6E87D110-6121-42ED-88C2-7CB04068E4BD}" type="slidenum">
              <a:rPr lang="en-US" altLang="zh-CN"/>
              <a:pPr/>
              <a:t>‹#›</a:t>
            </a:fld>
            <a:endParaRPr lang="en-US" altLang="zh-CN"/>
          </a:p>
        </p:txBody>
      </p:sp>
      <p:sp>
        <p:nvSpPr>
          <p:cNvPr id="9" name="页脚占位符 8"/>
          <p:cNvSpPr>
            <a:spLocks noGrp="1"/>
          </p:cNvSpPr>
          <p:nvPr>
            <p:ph type="ftr" sz="quarter" idx="12"/>
          </p:nvPr>
        </p:nvSpPr>
        <p:spPr>
          <a:xfrm>
            <a:off x="4379913" y="6408738"/>
            <a:ext cx="2351087" cy="365125"/>
          </a:xfrm>
        </p:spPr>
        <p:txBody>
          <a:bodyPr/>
          <a:lstStyle>
            <a:lvl1pPr>
              <a:defRPr/>
            </a:lvl1pPr>
          </a:lstStyle>
          <a:p>
            <a:pPr>
              <a:defRPr/>
            </a:pPr>
            <a:endParaRPr lang="en-US"/>
          </a:p>
        </p:txBody>
      </p:sp>
    </p:spTree>
    <p:extLst>
      <p:ext uri="{BB962C8B-B14F-4D97-AF65-F5344CB8AC3E}">
        <p14:creationId xmlns:p14="http://schemas.microsoft.com/office/powerpoint/2010/main" val="3669289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1484313"/>
            <a:ext cx="4038600"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9313" y="3822700"/>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727825" y="6408738"/>
            <a:ext cx="1919288" cy="365125"/>
          </a:xfrm>
        </p:spPr>
        <p:txBody>
          <a:bodyPr/>
          <a:lstStyle>
            <a:lvl1pPr>
              <a:defRPr/>
            </a:lvl1pPr>
          </a:lstStyle>
          <a:p>
            <a:pPr>
              <a:defRPr/>
            </a:pPr>
            <a:endParaRPr lang="en-US"/>
          </a:p>
        </p:txBody>
      </p:sp>
      <p:sp>
        <p:nvSpPr>
          <p:cNvPr id="7" name="灯片编号占位符 6"/>
          <p:cNvSpPr>
            <a:spLocks noGrp="1"/>
          </p:cNvSpPr>
          <p:nvPr>
            <p:ph type="sldNum" sz="quarter" idx="11"/>
          </p:nvPr>
        </p:nvSpPr>
        <p:spPr>
          <a:xfrm>
            <a:off x="8647113" y="6408738"/>
            <a:ext cx="366712" cy="365125"/>
          </a:xfrm>
        </p:spPr>
        <p:txBody>
          <a:bodyPr/>
          <a:lstStyle>
            <a:lvl1pPr>
              <a:defRPr/>
            </a:lvl1pPr>
          </a:lstStyle>
          <a:p>
            <a:fld id="{C112550D-F1B9-4C64-A958-A810C9965B21}" type="slidenum">
              <a:rPr lang="en-US" altLang="zh-CN"/>
              <a:pPr/>
              <a:t>‹#›</a:t>
            </a:fld>
            <a:endParaRPr lang="en-US" altLang="zh-CN"/>
          </a:p>
        </p:txBody>
      </p:sp>
      <p:sp>
        <p:nvSpPr>
          <p:cNvPr id="8" name="页脚占位符 7"/>
          <p:cNvSpPr>
            <a:spLocks noGrp="1"/>
          </p:cNvSpPr>
          <p:nvPr>
            <p:ph type="ftr" sz="quarter" idx="12"/>
          </p:nvPr>
        </p:nvSpPr>
        <p:spPr>
          <a:xfrm>
            <a:off x="4379913" y="6408738"/>
            <a:ext cx="2351087" cy="365125"/>
          </a:xfrm>
        </p:spPr>
        <p:txBody>
          <a:bodyPr/>
          <a:lstStyle>
            <a:lvl1pPr>
              <a:defRPr/>
            </a:lvl1pPr>
          </a:lstStyle>
          <a:p>
            <a:pPr>
              <a:defRPr/>
            </a:pPr>
            <a:endParaRPr lang="en-US"/>
          </a:p>
        </p:txBody>
      </p:sp>
    </p:spTree>
    <p:extLst>
      <p:ext uri="{BB962C8B-B14F-4D97-AF65-F5344CB8AC3E}">
        <p14:creationId xmlns:p14="http://schemas.microsoft.com/office/powerpoint/2010/main" val="32537086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727825" y="6408738"/>
            <a:ext cx="1919288" cy="365125"/>
          </a:xfrm>
        </p:spPr>
        <p:txBody>
          <a:bodyPr/>
          <a:lstStyle>
            <a:lvl1pPr>
              <a:defRPr/>
            </a:lvl1pPr>
          </a:lstStyle>
          <a:p>
            <a:pPr>
              <a:defRPr/>
            </a:pPr>
            <a:endParaRPr lang="en-US"/>
          </a:p>
        </p:txBody>
      </p:sp>
      <p:sp>
        <p:nvSpPr>
          <p:cNvPr id="6" name="灯片编号占位符 5"/>
          <p:cNvSpPr>
            <a:spLocks noGrp="1"/>
          </p:cNvSpPr>
          <p:nvPr>
            <p:ph type="sldNum" sz="quarter" idx="11"/>
          </p:nvPr>
        </p:nvSpPr>
        <p:spPr>
          <a:xfrm>
            <a:off x="8647113" y="6408738"/>
            <a:ext cx="366712" cy="365125"/>
          </a:xfrm>
        </p:spPr>
        <p:txBody>
          <a:bodyPr/>
          <a:lstStyle>
            <a:lvl1pPr>
              <a:defRPr/>
            </a:lvl1pPr>
          </a:lstStyle>
          <a:p>
            <a:fld id="{3C642FF8-27C1-447C-9099-7C45B81F695A}" type="slidenum">
              <a:rPr lang="en-US" altLang="zh-CN"/>
              <a:pPr/>
              <a:t>‹#›</a:t>
            </a:fld>
            <a:endParaRPr lang="en-US" altLang="zh-CN"/>
          </a:p>
        </p:txBody>
      </p:sp>
      <p:sp>
        <p:nvSpPr>
          <p:cNvPr id="7" name="页脚占位符 6"/>
          <p:cNvSpPr>
            <a:spLocks noGrp="1"/>
          </p:cNvSpPr>
          <p:nvPr>
            <p:ph type="ftr" sz="quarter" idx="12"/>
          </p:nvPr>
        </p:nvSpPr>
        <p:spPr>
          <a:xfrm>
            <a:off x="4379913" y="6408738"/>
            <a:ext cx="2351087" cy="365125"/>
          </a:xfrm>
        </p:spPr>
        <p:txBody>
          <a:bodyPr/>
          <a:lstStyle>
            <a:lvl1pPr>
              <a:defRPr/>
            </a:lvl1pPr>
          </a:lstStyle>
          <a:p>
            <a:pPr>
              <a:defRPr/>
            </a:pPr>
            <a:endParaRPr lang="en-US"/>
          </a:p>
        </p:txBody>
      </p:sp>
    </p:spTree>
    <p:extLst>
      <p:ext uri="{BB962C8B-B14F-4D97-AF65-F5344CB8AC3E}">
        <p14:creationId xmlns:p14="http://schemas.microsoft.com/office/powerpoint/2010/main" val="12170399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85E2BC0-242A-450A-8707-6F2B8925C027}" type="slidenum">
              <a:rPr lang="en-US" altLang="zh-CN"/>
              <a:pPr/>
              <a:t>‹#›</a:t>
            </a:fld>
            <a:endParaRPr lang="en-US" altLang="zh-CN"/>
          </a:p>
        </p:txBody>
      </p:sp>
    </p:spTree>
    <p:extLst>
      <p:ext uri="{BB962C8B-B14F-4D97-AF65-F5344CB8AC3E}">
        <p14:creationId xmlns:p14="http://schemas.microsoft.com/office/powerpoint/2010/main" val="42246536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1038638-04CB-4504-8B89-9A653DE4BF73}" type="slidenum">
              <a:rPr lang="en-US" altLang="zh-CN"/>
              <a:pPr/>
              <a:t>‹#›</a:t>
            </a:fld>
            <a:endParaRPr lang="en-US" altLang="zh-CN"/>
          </a:p>
        </p:txBody>
      </p:sp>
    </p:spTree>
    <p:extLst>
      <p:ext uri="{BB962C8B-B14F-4D97-AF65-F5344CB8AC3E}">
        <p14:creationId xmlns:p14="http://schemas.microsoft.com/office/powerpoint/2010/main" val="954350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8553FC1-95CB-4D49-9CCD-FDB7AC31DAB8}" type="slidenum">
              <a:rPr lang="en-US" altLang="zh-CN"/>
              <a:pPr/>
              <a:t>‹#›</a:t>
            </a:fld>
            <a:endParaRPr lang="en-US" altLang="zh-CN"/>
          </a:p>
        </p:txBody>
      </p:sp>
    </p:spTree>
    <p:extLst>
      <p:ext uri="{BB962C8B-B14F-4D97-AF65-F5344CB8AC3E}">
        <p14:creationId xmlns:p14="http://schemas.microsoft.com/office/powerpoint/2010/main" val="410883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74F550C8-CB61-4E1C-BDFB-0C5AEF32208E}" type="slidenum">
              <a:rPr lang="en-US" altLang="zh-CN"/>
              <a:pPr/>
              <a:t>‹#›</a:t>
            </a:fld>
            <a:endParaRPr lang="en-US" altLang="zh-CN"/>
          </a:p>
        </p:txBody>
      </p:sp>
    </p:spTree>
    <p:extLst>
      <p:ext uri="{BB962C8B-B14F-4D97-AF65-F5344CB8AC3E}">
        <p14:creationId xmlns:p14="http://schemas.microsoft.com/office/powerpoint/2010/main" val="40368276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BB4CEDD1-031E-4E50-9D78-BFA8B8F9B20E}" type="slidenum">
              <a:rPr lang="en-US" altLang="zh-CN"/>
              <a:pPr/>
              <a:t>‹#›</a:t>
            </a:fld>
            <a:endParaRPr lang="en-US" altLang="zh-CN"/>
          </a:p>
        </p:txBody>
      </p:sp>
    </p:spTree>
    <p:extLst>
      <p:ext uri="{BB962C8B-B14F-4D97-AF65-F5344CB8AC3E}">
        <p14:creationId xmlns:p14="http://schemas.microsoft.com/office/powerpoint/2010/main" val="15022126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B7E46D1B-BADB-467C-9030-77C06302CF3F}" type="slidenum">
              <a:rPr lang="en-US" altLang="zh-CN"/>
              <a:pPr/>
              <a:t>‹#›</a:t>
            </a:fld>
            <a:endParaRPr lang="en-US" altLang="zh-CN"/>
          </a:p>
        </p:txBody>
      </p:sp>
    </p:spTree>
    <p:extLst>
      <p:ext uri="{BB962C8B-B14F-4D97-AF65-F5344CB8AC3E}">
        <p14:creationId xmlns:p14="http://schemas.microsoft.com/office/powerpoint/2010/main" val="10179057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FA3A869F-CBBF-45B9-B5C3-34304C328B79}" type="slidenum">
              <a:rPr lang="en-US" altLang="zh-CN"/>
              <a:pPr/>
              <a:t>‹#›</a:t>
            </a:fld>
            <a:endParaRPr lang="en-US" altLang="zh-CN"/>
          </a:p>
        </p:txBody>
      </p:sp>
    </p:spTree>
    <p:extLst>
      <p:ext uri="{BB962C8B-B14F-4D97-AF65-F5344CB8AC3E}">
        <p14:creationId xmlns:p14="http://schemas.microsoft.com/office/powerpoint/2010/main" val="20183493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FA5FA2CA-5764-45F4-BC3A-FC69F730C40A}" type="slidenum">
              <a:rPr lang="en-US" altLang="zh-CN"/>
              <a:pPr/>
              <a:t>‹#›</a:t>
            </a:fld>
            <a:endParaRPr lang="en-US" altLang="zh-CN"/>
          </a:p>
        </p:txBody>
      </p:sp>
    </p:spTree>
    <p:extLst>
      <p:ext uri="{BB962C8B-B14F-4D97-AF65-F5344CB8AC3E}">
        <p14:creationId xmlns:p14="http://schemas.microsoft.com/office/powerpoint/2010/main" val="21202704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E8D64172-AC61-4AD7-A982-4928DBAD7E4B}" type="slidenum">
              <a:rPr lang="en-US" altLang="zh-CN"/>
              <a:pPr/>
              <a:t>‹#›</a:t>
            </a:fld>
            <a:endParaRPr lang="en-US" altLang="zh-CN"/>
          </a:p>
        </p:txBody>
      </p:sp>
    </p:spTree>
    <p:extLst>
      <p:ext uri="{BB962C8B-B14F-4D97-AF65-F5344CB8AC3E}">
        <p14:creationId xmlns:p14="http://schemas.microsoft.com/office/powerpoint/2010/main" val="3776359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B79709B-48A6-4AE3-AA23-B24087F32C49}" type="slidenum">
              <a:rPr lang="en-US" altLang="zh-CN"/>
              <a:pPr/>
              <a:t>‹#›</a:t>
            </a:fld>
            <a:endParaRPr lang="en-US" altLang="zh-CN"/>
          </a:p>
        </p:txBody>
      </p:sp>
    </p:spTree>
    <p:extLst>
      <p:ext uri="{BB962C8B-B14F-4D97-AF65-F5344CB8AC3E}">
        <p14:creationId xmlns:p14="http://schemas.microsoft.com/office/powerpoint/2010/main" val="493379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78C22BC-444C-4590-AEE2-57AFDD9E2675}" type="slidenum">
              <a:rPr lang="en-US" altLang="zh-CN"/>
              <a:pPr/>
              <a:t>‹#›</a:t>
            </a:fld>
            <a:endParaRPr lang="en-US" altLang="zh-CN"/>
          </a:p>
        </p:txBody>
      </p:sp>
    </p:spTree>
    <p:extLst>
      <p:ext uri="{BB962C8B-B14F-4D97-AF65-F5344CB8AC3E}">
        <p14:creationId xmlns:p14="http://schemas.microsoft.com/office/powerpoint/2010/main" val="386427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16668A6-48B4-4BD6-B5F1-DFEBA458FEF8}" type="slidenum">
              <a:rPr lang="en-US" altLang="zh-CN"/>
              <a:pPr/>
              <a:t>‹#›</a:t>
            </a:fld>
            <a:endParaRPr lang="en-US" altLang="zh-CN"/>
          </a:p>
        </p:txBody>
      </p:sp>
    </p:spTree>
    <p:extLst>
      <p:ext uri="{BB962C8B-B14F-4D97-AF65-F5344CB8AC3E}">
        <p14:creationId xmlns:p14="http://schemas.microsoft.com/office/powerpoint/2010/main" val="3864706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42A0CEBA-E7DA-4865-A348-D43DC8845770}" type="slidenum">
              <a:rPr lang="en-US" altLang="zh-CN"/>
              <a:pPr/>
              <a:t>‹#›</a:t>
            </a:fld>
            <a:endParaRPr lang="en-US" altLang="zh-CN"/>
          </a:p>
        </p:txBody>
      </p:sp>
    </p:spTree>
    <p:extLst>
      <p:ext uri="{BB962C8B-B14F-4D97-AF65-F5344CB8AC3E}">
        <p14:creationId xmlns:p14="http://schemas.microsoft.com/office/powerpoint/2010/main" val="6342585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660DC4A-9103-4F4B-9F38-F1792C390559}" type="slidenum">
              <a:rPr lang="en-US" altLang="zh-CN"/>
              <a:pPr/>
              <a:t>‹#›</a:t>
            </a:fld>
            <a:endParaRPr lang="en-US" altLang="zh-CN"/>
          </a:p>
        </p:txBody>
      </p:sp>
    </p:spTree>
    <p:extLst>
      <p:ext uri="{BB962C8B-B14F-4D97-AF65-F5344CB8AC3E}">
        <p14:creationId xmlns:p14="http://schemas.microsoft.com/office/powerpoint/2010/main" val="177482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C5D0AE02-B00D-43AE-A9BB-F5555D970E62}" type="slidenum">
              <a:rPr lang="en-US" altLang="zh-CN"/>
              <a:pPr/>
              <a:t>‹#›</a:t>
            </a:fld>
            <a:endParaRPr lang="en-US" altLang="zh-CN"/>
          </a:p>
        </p:txBody>
      </p:sp>
    </p:spTree>
    <p:extLst>
      <p:ext uri="{BB962C8B-B14F-4D97-AF65-F5344CB8AC3E}">
        <p14:creationId xmlns:p14="http://schemas.microsoft.com/office/powerpoint/2010/main" val="20874117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16917F7-65F5-4877-AAA1-E284AE3F742F}" type="slidenum">
              <a:rPr lang="en-US" altLang="zh-CN"/>
              <a:pPr/>
              <a:t>‹#›</a:t>
            </a:fld>
            <a:endParaRPr lang="en-US" altLang="zh-CN"/>
          </a:p>
        </p:txBody>
      </p:sp>
    </p:spTree>
    <p:extLst>
      <p:ext uri="{BB962C8B-B14F-4D97-AF65-F5344CB8AC3E}">
        <p14:creationId xmlns:p14="http://schemas.microsoft.com/office/powerpoint/2010/main" val="20821429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A147D017-184D-4751-8E0B-70A20905A915}" type="slidenum">
              <a:rPr lang="en-US" altLang="zh-CN"/>
              <a:pPr/>
              <a:t>‹#›</a:t>
            </a:fld>
            <a:endParaRPr lang="en-US" altLang="zh-CN"/>
          </a:p>
        </p:txBody>
      </p:sp>
    </p:spTree>
    <p:extLst>
      <p:ext uri="{BB962C8B-B14F-4D97-AF65-F5344CB8AC3E}">
        <p14:creationId xmlns:p14="http://schemas.microsoft.com/office/powerpoint/2010/main" val="40752446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C475C2F1-ED8A-4B65-A0A1-8E767FBF31C5}" type="slidenum">
              <a:rPr lang="en-US" altLang="zh-CN"/>
              <a:pPr/>
              <a:t>‹#›</a:t>
            </a:fld>
            <a:endParaRPr lang="en-US" altLang="zh-CN"/>
          </a:p>
        </p:txBody>
      </p:sp>
    </p:spTree>
    <p:extLst>
      <p:ext uri="{BB962C8B-B14F-4D97-AF65-F5344CB8AC3E}">
        <p14:creationId xmlns:p14="http://schemas.microsoft.com/office/powerpoint/2010/main" val="9763173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D6831E0F-F85D-442D-9A4E-79564A466E9B}" type="slidenum">
              <a:rPr lang="en-US" altLang="zh-CN"/>
              <a:pPr/>
              <a:t>‹#›</a:t>
            </a:fld>
            <a:endParaRPr lang="en-US" altLang="zh-CN"/>
          </a:p>
        </p:txBody>
      </p:sp>
    </p:spTree>
    <p:extLst>
      <p:ext uri="{BB962C8B-B14F-4D97-AF65-F5344CB8AC3E}">
        <p14:creationId xmlns:p14="http://schemas.microsoft.com/office/powerpoint/2010/main" val="24033606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D8F59D13-9387-4218-AFA8-EDEC1B86A38F}" type="slidenum">
              <a:rPr lang="en-US" altLang="zh-CN"/>
              <a:pPr/>
              <a:t>‹#›</a:t>
            </a:fld>
            <a:endParaRPr lang="en-US" altLang="zh-CN"/>
          </a:p>
        </p:txBody>
      </p:sp>
    </p:spTree>
    <p:extLst>
      <p:ext uri="{BB962C8B-B14F-4D97-AF65-F5344CB8AC3E}">
        <p14:creationId xmlns:p14="http://schemas.microsoft.com/office/powerpoint/2010/main" val="35115409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541E0251-A7F9-41B4-8ACD-2FD80E05DE72}" type="slidenum">
              <a:rPr lang="en-US" altLang="zh-CN"/>
              <a:pPr/>
              <a:t>‹#›</a:t>
            </a:fld>
            <a:endParaRPr lang="en-US" altLang="zh-CN"/>
          </a:p>
        </p:txBody>
      </p:sp>
    </p:spTree>
    <p:extLst>
      <p:ext uri="{BB962C8B-B14F-4D97-AF65-F5344CB8AC3E}">
        <p14:creationId xmlns:p14="http://schemas.microsoft.com/office/powerpoint/2010/main" val="8742953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316F8F7-FB25-46C9-A628-B6E3EEA44EF2}" type="slidenum">
              <a:rPr lang="en-US" altLang="zh-CN"/>
              <a:pPr/>
              <a:t>‹#›</a:t>
            </a:fld>
            <a:endParaRPr lang="en-US" altLang="zh-CN"/>
          </a:p>
        </p:txBody>
      </p:sp>
    </p:spTree>
    <p:extLst>
      <p:ext uri="{BB962C8B-B14F-4D97-AF65-F5344CB8AC3E}">
        <p14:creationId xmlns:p14="http://schemas.microsoft.com/office/powerpoint/2010/main" val="3052894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8D7EA6F-CA19-4CA7-B7E8-49D6A27D3650}" type="slidenum">
              <a:rPr lang="en-US" altLang="zh-CN"/>
              <a:pPr/>
              <a:t>‹#›</a:t>
            </a:fld>
            <a:endParaRPr lang="en-US" altLang="zh-CN"/>
          </a:p>
        </p:txBody>
      </p:sp>
    </p:spTree>
    <p:extLst>
      <p:ext uri="{BB962C8B-B14F-4D97-AF65-F5344CB8AC3E}">
        <p14:creationId xmlns:p14="http://schemas.microsoft.com/office/powerpoint/2010/main" val="11824071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BC2C3EDF-EA87-41E8-9B62-83C36B99346E}" type="slidenum">
              <a:rPr lang="en-US" altLang="zh-CN"/>
              <a:pPr/>
              <a:t>‹#›</a:t>
            </a:fld>
            <a:endParaRPr lang="en-US" altLang="zh-CN"/>
          </a:p>
        </p:txBody>
      </p:sp>
    </p:spTree>
    <p:extLst>
      <p:ext uri="{BB962C8B-B14F-4D97-AF65-F5344CB8AC3E}">
        <p14:creationId xmlns:p14="http://schemas.microsoft.com/office/powerpoint/2010/main" val="14509942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0A37FDF-AA49-4CB6-99EA-B2A846D8A51B}" type="slidenum">
              <a:rPr lang="en-US" altLang="zh-CN"/>
              <a:pPr/>
              <a:t>‹#›</a:t>
            </a:fld>
            <a:endParaRPr lang="en-US" altLang="zh-CN"/>
          </a:p>
        </p:txBody>
      </p:sp>
    </p:spTree>
    <p:extLst>
      <p:ext uri="{BB962C8B-B14F-4D97-AF65-F5344CB8AC3E}">
        <p14:creationId xmlns:p14="http://schemas.microsoft.com/office/powerpoint/2010/main" val="90184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CF5008EF-A9A3-4A45-9D1E-7DC2628A3E47}" type="slidenum">
              <a:rPr lang="en-US" altLang="zh-CN"/>
              <a:pPr/>
              <a:t>‹#›</a:t>
            </a:fld>
            <a:endParaRPr lang="en-US" altLang="zh-CN"/>
          </a:p>
        </p:txBody>
      </p:sp>
    </p:spTree>
    <p:extLst>
      <p:ext uri="{BB962C8B-B14F-4D97-AF65-F5344CB8AC3E}">
        <p14:creationId xmlns:p14="http://schemas.microsoft.com/office/powerpoint/2010/main" val="28412175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F986D44-3065-4004-A536-06E377A90EE7}" type="slidenum">
              <a:rPr lang="en-US" altLang="zh-CN"/>
              <a:pPr/>
              <a:t>‹#›</a:t>
            </a:fld>
            <a:endParaRPr lang="en-US" altLang="zh-CN"/>
          </a:p>
        </p:txBody>
      </p:sp>
    </p:spTree>
    <p:extLst>
      <p:ext uri="{BB962C8B-B14F-4D97-AF65-F5344CB8AC3E}">
        <p14:creationId xmlns:p14="http://schemas.microsoft.com/office/powerpoint/2010/main" val="33436105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23B79DE-970B-4563-B647-B5F4FC67FE59}" type="slidenum">
              <a:rPr lang="en-US" altLang="zh-CN"/>
              <a:pPr/>
              <a:t>‹#›</a:t>
            </a:fld>
            <a:endParaRPr lang="en-US" altLang="zh-CN"/>
          </a:p>
        </p:txBody>
      </p:sp>
    </p:spTree>
    <p:extLst>
      <p:ext uri="{BB962C8B-B14F-4D97-AF65-F5344CB8AC3E}">
        <p14:creationId xmlns:p14="http://schemas.microsoft.com/office/powerpoint/2010/main" val="20646811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85923D15-C95A-4B7D-9157-5016093E1244}" type="slidenum">
              <a:rPr lang="en-US" altLang="zh-CN"/>
              <a:pPr/>
              <a:t>‹#›</a:t>
            </a:fld>
            <a:endParaRPr lang="en-US" altLang="zh-CN"/>
          </a:p>
        </p:txBody>
      </p:sp>
    </p:spTree>
    <p:extLst>
      <p:ext uri="{BB962C8B-B14F-4D97-AF65-F5344CB8AC3E}">
        <p14:creationId xmlns:p14="http://schemas.microsoft.com/office/powerpoint/2010/main" val="5678487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20E995A8-8995-42D4-9BDE-0C0D30BDE614}" type="slidenum">
              <a:rPr lang="en-US" altLang="zh-CN"/>
              <a:pPr/>
              <a:t>‹#›</a:t>
            </a:fld>
            <a:endParaRPr lang="en-US" altLang="zh-CN"/>
          </a:p>
        </p:txBody>
      </p:sp>
    </p:spTree>
    <p:extLst>
      <p:ext uri="{BB962C8B-B14F-4D97-AF65-F5344CB8AC3E}">
        <p14:creationId xmlns:p14="http://schemas.microsoft.com/office/powerpoint/2010/main" val="23988334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9AA167C4-7E10-44EA-AD85-D0CB1419BA3F}" type="slidenum">
              <a:rPr lang="en-US" altLang="zh-CN"/>
              <a:pPr/>
              <a:t>‹#›</a:t>
            </a:fld>
            <a:endParaRPr lang="en-US" altLang="zh-CN"/>
          </a:p>
        </p:txBody>
      </p:sp>
    </p:spTree>
    <p:extLst>
      <p:ext uri="{BB962C8B-B14F-4D97-AF65-F5344CB8AC3E}">
        <p14:creationId xmlns:p14="http://schemas.microsoft.com/office/powerpoint/2010/main" val="20092884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AABBBC82-9C21-434A-BDCB-F670F345F1B3}" type="slidenum">
              <a:rPr lang="en-US" altLang="zh-CN"/>
              <a:pPr/>
              <a:t>‹#›</a:t>
            </a:fld>
            <a:endParaRPr lang="en-US" altLang="zh-CN"/>
          </a:p>
        </p:txBody>
      </p:sp>
    </p:spTree>
    <p:extLst>
      <p:ext uri="{BB962C8B-B14F-4D97-AF65-F5344CB8AC3E}">
        <p14:creationId xmlns:p14="http://schemas.microsoft.com/office/powerpoint/2010/main" val="25895716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409A745-6E79-472D-B886-BE227D2094E5}" type="slidenum">
              <a:rPr lang="en-US" altLang="zh-CN"/>
              <a:pPr/>
              <a:t>‹#›</a:t>
            </a:fld>
            <a:endParaRPr lang="en-US" altLang="zh-CN"/>
          </a:p>
        </p:txBody>
      </p:sp>
    </p:spTree>
    <p:extLst>
      <p:ext uri="{BB962C8B-B14F-4D97-AF65-F5344CB8AC3E}">
        <p14:creationId xmlns:p14="http://schemas.microsoft.com/office/powerpoint/2010/main" val="6791786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FE862A05-FED8-4AE0-AF95-6384076318D4}" type="slidenum">
              <a:rPr lang="en-US" altLang="zh-CN"/>
              <a:pPr/>
              <a:t>‹#›</a:t>
            </a:fld>
            <a:endParaRPr lang="en-US" altLang="zh-CN"/>
          </a:p>
        </p:txBody>
      </p:sp>
    </p:spTree>
    <p:extLst>
      <p:ext uri="{BB962C8B-B14F-4D97-AF65-F5344CB8AC3E}">
        <p14:creationId xmlns:p14="http://schemas.microsoft.com/office/powerpoint/2010/main" val="11060262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00E4F9F-EB61-461A-9550-4C921DF47FAD}" type="slidenum">
              <a:rPr lang="en-US" altLang="zh-CN"/>
              <a:pPr/>
              <a:t>‹#›</a:t>
            </a:fld>
            <a:endParaRPr lang="en-US" altLang="zh-CN"/>
          </a:p>
        </p:txBody>
      </p:sp>
    </p:spTree>
    <p:extLst>
      <p:ext uri="{BB962C8B-B14F-4D97-AF65-F5344CB8AC3E}">
        <p14:creationId xmlns:p14="http://schemas.microsoft.com/office/powerpoint/2010/main" val="1375108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8F47819-3DA3-43CE-8B70-D29C080FD372}" type="slidenum">
              <a:rPr lang="en-US" altLang="zh-CN"/>
              <a:pPr/>
              <a:t>‹#›</a:t>
            </a:fld>
            <a:endParaRPr lang="en-US" altLang="zh-CN"/>
          </a:p>
        </p:txBody>
      </p:sp>
    </p:spTree>
    <p:extLst>
      <p:ext uri="{BB962C8B-B14F-4D97-AF65-F5344CB8AC3E}">
        <p14:creationId xmlns:p14="http://schemas.microsoft.com/office/powerpoint/2010/main" val="60944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837BDBF9-0445-4ED4-9E42-E5C762C82F79}" type="slidenum">
              <a:rPr lang="en-US" altLang="zh-CN"/>
              <a:pPr/>
              <a:t>‹#›</a:t>
            </a:fld>
            <a:endParaRPr lang="en-US" altLang="zh-CN"/>
          </a:p>
        </p:txBody>
      </p:sp>
    </p:spTree>
    <p:extLst>
      <p:ext uri="{BB962C8B-B14F-4D97-AF65-F5344CB8AC3E}">
        <p14:creationId xmlns:p14="http://schemas.microsoft.com/office/powerpoint/2010/main" val="2121588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39F4395-28B7-4A5C-81F9-95C2DD8C73D9}" type="slidenum">
              <a:rPr lang="en-US" altLang="zh-CN"/>
              <a:pPr/>
              <a:t>‹#›</a:t>
            </a:fld>
            <a:endParaRPr lang="en-US" altLang="zh-CN"/>
          </a:p>
        </p:txBody>
      </p:sp>
    </p:spTree>
    <p:extLst>
      <p:ext uri="{BB962C8B-B14F-4D97-AF65-F5344CB8AC3E}">
        <p14:creationId xmlns:p14="http://schemas.microsoft.com/office/powerpoint/2010/main" val="34089735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7ACB8A1-5846-4E3A-A665-9B5E18C77588}" type="slidenum">
              <a:rPr lang="en-US" altLang="zh-CN"/>
              <a:pPr/>
              <a:t>‹#›</a:t>
            </a:fld>
            <a:endParaRPr lang="en-US" altLang="zh-CN"/>
          </a:p>
        </p:txBody>
      </p:sp>
    </p:spTree>
    <p:extLst>
      <p:ext uri="{BB962C8B-B14F-4D97-AF65-F5344CB8AC3E}">
        <p14:creationId xmlns:p14="http://schemas.microsoft.com/office/powerpoint/2010/main" val="33999515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504EDAA-03D8-4C24-A83C-75EC7380BF2A}" type="slidenum">
              <a:rPr lang="en-US" altLang="zh-CN"/>
              <a:pPr/>
              <a:t>‹#›</a:t>
            </a:fld>
            <a:endParaRPr lang="en-US" altLang="zh-CN"/>
          </a:p>
        </p:txBody>
      </p:sp>
    </p:spTree>
    <p:extLst>
      <p:ext uri="{BB962C8B-B14F-4D97-AF65-F5344CB8AC3E}">
        <p14:creationId xmlns:p14="http://schemas.microsoft.com/office/powerpoint/2010/main" val="42190655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231DB93-9DB3-48A6-84D5-4004E1336E78}" type="slidenum">
              <a:rPr lang="en-US" altLang="zh-CN"/>
              <a:pPr/>
              <a:t>‹#›</a:t>
            </a:fld>
            <a:endParaRPr lang="en-US" altLang="zh-CN"/>
          </a:p>
        </p:txBody>
      </p:sp>
    </p:spTree>
    <p:extLst>
      <p:ext uri="{BB962C8B-B14F-4D97-AF65-F5344CB8AC3E}">
        <p14:creationId xmlns:p14="http://schemas.microsoft.com/office/powerpoint/2010/main" val="20933775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51B74BB3-21F0-4CB0-9026-74FCB7CEE174}" type="slidenum">
              <a:rPr lang="en-US" altLang="zh-CN"/>
              <a:pPr/>
              <a:t>‹#›</a:t>
            </a:fld>
            <a:endParaRPr lang="en-US" altLang="zh-CN"/>
          </a:p>
        </p:txBody>
      </p:sp>
    </p:spTree>
    <p:extLst>
      <p:ext uri="{BB962C8B-B14F-4D97-AF65-F5344CB8AC3E}">
        <p14:creationId xmlns:p14="http://schemas.microsoft.com/office/powerpoint/2010/main" val="36270887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C05696E3-4312-4489-8AE9-D7F169222377}" type="slidenum">
              <a:rPr lang="en-US" altLang="zh-CN"/>
              <a:pPr/>
              <a:t>‹#›</a:t>
            </a:fld>
            <a:endParaRPr lang="en-US" altLang="zh-CN"/>
          </a:p>
        </p:txBody>
      </p:sp>
    </p:spTree>
    <p:extLst>
      <p:ext uri="{BB962C8B-B14F-4D97-AF65-F5344CB8AC3E}">
        <p14:creationId xmlns:p14="http://schemas.microsoft.com/office/powerpoint/2010/main" val="29864563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AE0FAA52-9F7B-46D8-AB8C-32A55CA4FEC8}" type="slidenum">
              <a:rPr lang="en-US" altLang="zh-CN"/>
              <a:pPr/>
              <a:t>‹#›</a:t>
            </a:fld>
            <a:endParaRPr lang="en-US" altLang="zh-CN"/>
          </a:p>
        </p:txBody>
      </p:sp>
    </p:spTree>
    <p:extLst>
      <p:ext uri="{BB962C8B-B14F-4D97-AF65-F5344CB8AC3E}">
        <p14:creationId xmlns:p14="http://schemas.microsoft.com/office/powerpoint/2010/main" val="8886779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8B5F080E-DAF0-4760-B91B-474B859B390B}" type="slidenum">
              <a:rPr lang="en-US" altLang="zh-CN"/>
              <a:pPr/>
              <a:t>‹#›</a:t>
            </a:fld>
            <a:endParaRPr lang="en-US" altLang="zh-CN"/>
          </a:p>
        </p:txBody>
      </p:sp>
    </p:spTree>
    <p:extLst>
      <p:ext uri="{BB962C8B-B14F-4D97-AF65-F5344CB8AC3E}">
        <p14:creationId xmlns:p14="http://schemas.microsoft.com/office/powerpoint/2010/main" val="7220408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E6B66EA-1284-4720-8F7D-0135C1FD144C}" type="slidenum">
              <a:rPr lang="en-US" altLang="zh-CN"/>
              <a:pPr/>
              <a:t>‹#›</a:t>
            </a:fld>
            <a:endParaRPr lang="en-US" altLang="zh-CN"/>
          </a:p>
        </p:txBody>
      </p:sp>
    </p:spTree>
    <p:extLst>
      <p:ext uri="{BB962C8B-B14F-4D97-AF65-F5344CB8AC3E}">
        <p14:creationId xmlns:p14="http://schemas.microsoft.com/office/powerpoint/2010/main" val="21556573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C5C3950-2D1A-48B2-BDC2-297B9B401192}" type="slidenum">
              <a:rPr lang="en-US" altLang="zh-CN"/>
              <a:pPr/>
              <a:t>‹#›</a:t>
            </a:fld>
            <a:endParaRPr lang="en-US" altLang="zh-CN"/>
          </a:p>
        </p:txBody>
      </p:sp>
    </p:spTree>
    <p:extLst>
      <p:ext uri="{BB962C8B-B14F-4D97-AF65-F5344CB8AC3E}">
        <p14:creationId xmlns:p14="http://schemas.microsoft.com/office/powerpoint/2010/main" val="308688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35D5FC1A-B26C-412F-8CA6-C5AE4F48EFEA}" type="slidenum">
              <a:rPr lang="en-US" altLang="zh-CN"/>
              <a:pPr/>
              <a:t>‹#›</a:t>
            </a:fld>
            <a:endParaRPr lang="en-US" altLang="zh-CN"/>
          </a:p>
        </p:txBody>
      </p:sp>
    </p:spTree>
    <p:extLst>
      <p:ext uri="{BB962C8B-B14F-4D97-AF65-F5344CB8AC3E}">
        <p14:creationId xmlns:p14="http://schemas.microsoft.com/office/powerpoint/2010/main" val="5894593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E58D42B-E5D8-4BBA-A61D-3EAF27D6628A}" type="slidenum">
              <a:rPr lang="en-US" altLang="zh-CN"/>
              <a:pPr/>
              <a:t>‹#›</a:t>
            </a:fld>
            <a:endParaRPr lang="en-US" altLang="zh-CN"/>
          </a:p>
        </p:txBody>
      </p:sp>
    </p:spTree>
    <p:extLst>
      <p:ext uri="{BB962C8B-B14F-4D97-AF65-F5344CB8AC3E}">
        <p14:creationId xmlns:p14="http://schemas.microsoft.com/office/powerpoint/2010/main" val="14848793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8F6D616-6A26-4A6C-B45D-F5E801571503}" type="slidenum">
              <a:rPr lang="en-US" altLang="zh-CN"/>
              <a:pPr/>
              <a:t>‹#›</a:t>
            </a:fld>
            <a:endParaRPr lang="en-US" altLang="zh-CN"/>
          </a:p>
        </p:txBody>
      </p:sp>
    </p:spTree>
    <p:extLst>
      <p:ext uri="{BB962C8B-B14F-4D97-AF65-F5344CB8AC3E}">
        <p14:creationId xmlns:p14="http://schemas.microsoft.com/office/powerpoint/2010/main" val="11423396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BB4728D5-8A46-4CB6-AE75-43BAD9A07FD1}" type="slidenum">
              <a:rPr lang="en-US" altLang="zh-CN"/>
              <a:pPr/>
              <a:t>‹#›</a:t>
            </a:fld>
            <a:endParaRPr lang="en-US" altLang="zh-CN"/>
          </a:p>
        </p:txBody>
      </p:sp>
    </p:spTree>
    <p:extLst>
      <p:ext uri="{BB962C8B-B14F-4D97-AF65-F5344CB8AC3E}">
        <p14:creationId xmlns:p14="http://schemas.microsoft.com/office/powerpoint/2010/main" val="3197094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9E292F3-2E04-4B33-A47E-921028432D3D}" type="slidenum">
              <a:rPr lang="en-US" altLang="zh-CN"/>
              <a:pPr/>
              <a:t>‹#›</a:t>
            </a:fld>
            <a:endParaRPr lang="en-US" altLang="zh-CN"/>
          </a:p>
        </p:txBody>
      </p:sp>
    </p:spTree>
    <p:extLst>
      <p:ext uri="{BB962C8B-B14F-4D97-AF65-F5344CB8AC3E}">
        <p14:creationId xmlns:p14="http://schemas.microsoft.com/office/powerpoint/2010/main" val="13374830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A30C3F2-3565-48D4-8927-FE09E411CC21}" type="slidenum">
              <a:rPr lang="en-US" altLang="zh-CN"/>
              <a:pPr/>
              <a:t>‹#›</a:t>
            </a:fld>
            <a:endParaRPr lang="en-US" altLang="zh-CN"/>
          </a:p>
        </p:txBody>
      </p:sp>
    </p:spTree>
    <p:extLst>
      <p:ext uri="{BB962C8B-B14F-4D97-AF65-F5344CB8AC3E}">
        <p14:creationId xmlns:p14="http://schemas.microsoft.com/office/powerpoint/2010/main" val="30958540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F5FDB7FE-C2F9-4139-AA50-9839EBF1AAF1}" type="slidenum">
              <a:rPr lang="en-US" altLang="zh-CN"/>
              <a:pPr/>
              <a:t>‹#›</a:t>
            </a:fld>
            <a:endParaRPr lang="en-US" altLang="zh-CN"/>
          </a:p>
        </p:txBody>
      </p:sp>
    </p:spTree>
    <p:extLst>
      <p:ext uri="{BB962C8B-B14F-4D97-AF65-F5344CB8AC3E}">
        <p14:creationId xmlns:p14="http://schemas.microsoft.com/office/powerpoint/2010/main" val="29374721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047E3545-9974-42DF-83E3-EFEBF37A28DF}" type="slidenum">
              <a:rPr lang="en-US" altLang="zh-CN"/>
              <a:pPr/>
              <a:t>‹#›</a:t>
            </a:fld>
            <a:endParaRPr lang="en-US" altLang="zh-CN"/>
          </a:p>
        </p:txBody>
      </p:sp>
    </p:spTree>
    <p:extLst>
      <p:ext uri="{BB962C8B-B14F-4D97-AF65-F5344CB8AC3E}">
        <p14:creationId xmlns:p14="http://schemas.microsoft.com/office/powerpoint/2010/main" val="2033653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5C54284B-A686-4FD8-AAB9-43DFCDA72150}" type="slidenum">
              <a:rPr lang="en-US" altLang="zh-CN"/>
              <a:pPr/>
              <a:t>‹#›</a:t>
            </a:fld>
            <a:endParaRPr lang="en-US" altLang="zh-CN"/>
          </a:p>
        </p:txBody>
      </p:sp>
    </p:spTree>
    <p:extLst>
      <p:ext uri="{BB962C8B-B14F-4D97-AF65-F5344CB8AC3E}">
        <p14:creationId xmlns:p14="http://schemas.microsoft.com/office/powerpoint/2010/main" val="16057331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4D5B42EF-AF79-4C60-A34D-90BDFFBFA417}" type="slidenum">
              <a:rPr lang="en-US" altLang="zh-CN"/>
              <a:pPr/>
              <a:t>‹#›</a:t>
            </a:fld>
            <a:endParaRPr lang="en-US" altLang="zh-CN"/>
          </a:p>
        </p:txBody>
      </p:sp>
    </p:spTree>
    <p:extLst>
      <p:ext uri="{BB962C8B-B14F-4D97-AF65-F5344CB8AC3E}">
        <p14:creationId xmlns:p14="http://schemas.microsoft.com/office/powerpoint/2010/main" val="24333661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F86683E-7108-4F9D-A763-8E7D1A6B09FC}" type="slidenum">
              <a:rPr lang="en-US" altLang="zh-CN"/>
              <a:pPr/>
              <a:t>‹#›</a:t>
            </a:fld>
            <a:endParaRPr lang="en-US" altLang="zh-CN"/>
          </a:p>
        </p:txBody>
      </p:sp>
    </p:spTree>
    <p:extLst>
      <p:ext uri="{BB962C8B-B14F-4D97-AF65-F5344CB8AC3E}">
        <p14:creationId xmlns:p14="http://schemas.microsoft.com/office/powerpoint/2010/main" val="70615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E8A71EB-946E-4927-9C4A-2CFE489CC7A2}" type="slidenum">
              <a:rPr lang="en-US" altLang="zh-CN"/>
              <a:pPr/>
              <a:t>‹#›</a:t>
            </a:fld>
            <a:endParaRPr lang="en-US" altLang="zh-CN"/>
          </a:p>
        </p:txBody>
      </p:sp>
    </p:spTree>
    <p:extLst>
      <p:ext uri="{BB962C8B-B14F-4D97-AF65-F5344CB8AC3E}">
        <p14:creationId xmlns:p14="http://schemas.microsoft.com/office/powerpoint/2010/main" val="16011714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20F486C-060C-4B4F-A49A-F45A8E88E94D}" type="slidenum">
              <a:rPr lang="en-US" altLang="zh-CN"/>
              <a:pPr/>
              <a:t>‹#›</a:t>
            </a:fld>
            <a:endParaRPr lang="en-US" altLang="zh-CN"/>
          </a:p>
        </p:txBody>
      </p:sp>
    </p:spTree>
    <p:extLst>
      <p:ext uri="{BB962C8B-B14F-4D97-AF65-F5344CB8AC3E}">
        <p14:creationId xmlns:p14="http://schemas.microsoft.com/office/powerpoint/2010/main" val="28017714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21A22E7-0E9E-45FC-9942-7E9406436B26}" type="slidenum">
              <a:rPr lang="en-US" altLang="zh-CN"/>
              <a:pPr/>
              <a:t>‹#›</a:t>
            </a:fld>
            <a:endParaRPr lang="en-US" altLang="zh-CN"/>
          </a:p>
        </p:txBody>
      </p:sp>
    </p:spTree>
    <p:extLst>
      <p:ext uri="{BB962C8B-B14F-4D97-AF65-F5344CB8AC3E}">
        <p14:creationId xmlns:p14="http://schemas.microsoft.com/office/powerpoint/2010/main" val="42280136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DED748F-C037-405A-A894-D9B65229D2BD}" type="slidenum">
              <a:rPr lang="en-US" altLang="zh-CN"/>
              <a:pPr/>
              <a:t>‹#›</a:t>
            </a:fld>
            <a:endParaRPr lang="en-US" altLang="zh-CN"/>
          </a:p>
        </p:txBody>
      </p:sp>
    </p:spTree>
    <p:extLst>
      <p:ext uri="{BB962C8B-B14F-4D97-AF65-F5344CB8AC3E}">
        <p14:creationId xmlns:p14="http://schemas.microsoft.com/office/powerpoint/2010/main" val="29156974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AEE5817-296E-4614-957A-85C75BCF2F83}" type="slidenum">
              <a:rPr lang="en-US" altLang="zh-CN"/>
              <a:pPr/>
              <a:t>‹#›</a:t>
            </a:fld>
            <a:endParaRPr lang="en-US" altLang="zh-CN"/>
          </a:p>
        </p:txBody>
      </p:sp>
    </p:spTree>
    <p:extLst>
      <p:ext uri="{BB962C8B-B14F-4D97-AF65-F5344CB8AC3E}">
        <p14:creationId xmlns:p14="http://schemas.microsoft.com/office/powerpoint/2010/main" val="40562098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AD3BB68-C3D6-41BC-9A98-E5C3D3BC88D7}" type="slidenum">
              <a:rPr lang="en-US" altLang="zh-CN"/>
              <a:pPr/>
              <a:t>‹#›</a:t>
            </a:fld>
            <a:endParaRPr lang="en-US" altLang="zh-CN"/>
          </a:p>
        </p:txBody>
      </p:sp>
    </p:spTree>
    <p:extLst>
      <p:ext uri="{BB962C8B-B14F-4D97-AF65-F5344CB8AC3E}">
        <p14:creationId xmlns:p14="http://schemas.microsoft.com/office/powerpoint/2010/main" val="35183808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B5388481-4321-4F1E-BFA3-4CF4C5D80B3B}" type="slidenum">
              <a:rPr lang="en-US" altLang="zh-CN"/>
              <a:pPr/>
              <a:t>‹#›</a:t>
            </a:fld>
            <a:endParaRPr lang="en-US" altLang="zh-CN"/>
          </a:p>
        </p:txBody>
      </p:sp>
    </p:spTree>
    <p:extLst>
      <p:ext uri="{BB962C8B-B14F-4D97-AF65-F5344CB8AC3E}">
        <p14:creationId xmlns:p14="http://schemas.microsoft.com/office/powerpoint/2010/main" val="13250939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B41505E1-1866-4B40-B2D8-C143BDB90568}" type="slidenum">
              <a:rPr lang="en-US" altLang="zh-CN"/>
              <a:pPr/>
              <a:t>‹#›</a:t>
            </a:fld>
            <a:endParaRPr lang="en-US" altLang="zh-CN"/>
          </a:p>
        </p:txBody>
      </p:sp>
    </p:spTree>
    <p:extLst>
      <p:ext uri="{BB962C8B-B14F-4D97-AF65-F5344CB8AC3E}">
        <p14:creationId xmlns:p14="http://schemas.microsoft.com/office/powerpoint/2010/main" val="1245479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233BA088-8286-4215-A8D0-8187632300DD}" type="slidenum">
              <a:rPr lang="en-US" altLang="zh-CN"/>
              <a:pPr/>
              <a:t>‹#›</a:t>
            </a:fld>
            <a:endParaRPr lang="en-US" altLang="zh-CN"/>
          </a:p>
        </p:txBody>
      </p:sp>
    </p:spTree>
    <p:extLst>
      <p:ext uri="{BB962C8B-B14F-4D97-AF65-F5344CB8AC3E}">
        <p14:creationId xmlns:p14="http://schemas.microsoft.com/office/powerpoint/2010/main" val="42002752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0C62624F-656E-4820-ACB8-C5177D55992B}" type="slidenum">
              <a:rPr lang="en-US" altLang="zh-CN"/>
              <a:pPr/>
              <a:t>‹#›</a:t>
            </a:fld>
            <a:endParaRPr lang="en-US" altLang="zh-CN"/>
          </a:p>
        </p:txBody>
      </p:sp>
    </p:spTree>
    <p:extLst>
      <p:ext uri="{BB962C8B-B14F-4D97-AF65-F5344CB8AC3E}">
        <p14:creationId xmlns:p14="http://schemas.microsoft.com/office/powerpoint/2010/main" val="28926032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29D1FC3-379A-4DB0-AFBD-BF63DEE87582}" type="slidenum">
              <a:rPr lang="en-US" altLang="zh-CN"/>
              <a:pPr/>
              <a:t>‹#›</a:t>
            </a:fld>
            <a:endParaRPr lang="en-US" altLang="zh-CN"/>
          </a:p>
        </p:txBody>
      </p:sp>
    </p:spTree>
    <p:extLst>
      <p:ext uri="{BB962C8B-B14F-4D97-AF65-F5344CB8AC3E}">
        <p14:creationId xmlns:p14="http://schemas.microsoft.com/office/powerpoint/2010/main" val="88842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3.png"/><Relationship Id="rId2" Type="http://schemas.openxmlformats.org/officeDocument/2006/relationships/slideLayout" Target="../slideLayouts/slideLayout24.xml"/><Relationship Id="rId16" Type="http://schemas.openxmlformats.org/officeDocument/2006/relationships/image" Target="../media/image1.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4.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4.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5.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4.jpe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5.jpe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4.jpe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346115" name="组合 15"/>
          <p:cNvGrpSpPr>
            <a:grpSpLocks/>
          </p:cNvGrpSpPr>
          <p:nvPr/>
        </p:nvGrpSpPr>
        <p:grpSpPr bwMode="auto">
          <a:xfrm>
            <a:off x="-3175" y="4953000"/>
            <a:ext cx="9147175" cy="1911350"/>
            <a:chOff x="-3765" y="4832896"/>
            <a:chExt cx="9147765" cy="2032192"/>
          </a:xfrm>
        </p:grpSpPr>
        <p:sp>
          <p:nvSpPr>
            <p:cNvPr id="17"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9"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20"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346122" name="Picture 9" descr="http://www.whu.edu.cn/img/index_0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46124"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 name="日期占位符 29"/>
          <p:cNvSpPr>
            <a:spLocks noGrp="1"/>
          </p:cNvSpPr>
          <p:nvPr>
            <p:ph type="dt" sz="half" idx="2"/>
          </p:nvPr>
        </p:nvSpPr>
        <p:spPr>
          <a:xfrm>
            <a:off x="6727825" y="6408738"/>
            <a:ext cx="1919288" cy="365125"/>
          </a:xfrm>
          <a:prstGeom prst="rect">
            <a:avLst/>
          </a:prstGeom>
        </p:spPr>
        <p:txBody>
          <a:bodyPr vert="horz" anchor="b"/>
          <a:lstStyle>
            <a:lvl1pPr>
              <a:defRPr sz="1000">
                <a:solidFill>
                  <a:srgbClr val="FFFFFF"/>
                </a:solidFill>
              </a:defRPr>
            </a:lvl1pPr>
            <a:extLst/>
          </a:lstStyle>
          <a:p>
            <a:pPr>
              <a:defRPr/>
            </a:pPr>
            <a:endParaRPr lang="en-US"/>
          </a:p>
        </p:txBody>
      </p:sp>
      <p:sp>
        <p:nvSpPr>
          <p:cNvPr id="25" name="页脚占位符 18"/>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accent1">
                    <a:tint val="20000"/>
                  </a:schemeClr>
                </a:solidFill>
              </a:defRPr>
            </a:lvl1pPr>
            <a:extLst/>
          </a:lstStyle>
          <a:p>
            <a:pPr>
              <a:defRPr/>
            </a:pPr>
            <a:endParaRPr lang="en-US"/>
          </a:p>
        </p:txBody>
      </p:sp>
      <p:sp>
        <p:nvSpPr>
          <p:cNvPr id="26" name="灯片编号占位符 2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solidFill>
                  <a:srgbClr val="FFFFFF"/>
                </a:solidFill>
              </a:defRPr>
            </a:lvl1pPr>
          </a:lstStyle>
          <a:p>
            <a:fld id="{A0640D59-A8B1-4D62-BA2E-79BB9578E4D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4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4816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dirty="0">
                <a:solidFill>
                  <a:schemeClr val="tx1"/>
                </a:solidFill>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79053C75-11E8-4EF3-B436-8C0619A9D7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349192" name="Object 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extLst>
            <a:ext uri="{909E8E84-426E-40DD-AFC4-6F175D3DCCD1}">
              <a14:hiddenFill xmlns:a14="http://schemas.microsoft.com/office/drawing/2010/main">
                <a:solidFill>
                  <a:srgbClr val="FFFFFF"/>
                </a:solidFill>
              </a14:hiddenFill>
            </a:ext>
          </a:extLst>
        </p:spPr>
      </p:pic>
      <p:sp>
        <p:nvSpPr>
          <p:cNvPr id="9" name="标题占位符 8"/>
          <p:cNvSpPr>
            <a:spLocks noGrp="1"/>
          </p:cNvSpPr>
          <p:nvPr>
            <p:ph type="title"/>
          </p:nvPr>
        </p:nvSpPr>
        <p:spPr>
          <a:xfrm>
            <a:off x="468313" y="260350"/>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p>
        </p:txBody>
      </p:sp>
      <p:sp>
        <p:nvSpPr>
          <p:cNvPr id="349194" name="文本占位符 29"/>
          <p:cNvSpPr>
            <a:spLocks noGrp="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7"/>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黑体" panose="02010609060101010101" pitchFamily="49" charset="-122"/>
                <a:ea typeface="黑体" panose="02010609060101010101" pitchFamily="49" charset="-122"/>
              </a:defRPr>
            </a:lvl1pPr>
          </a:lstStyle>
          <a:p>
            <a:fld id="{3530FBA6-B622-42C2-9B15-93DF2F821E08}" type="slidenum">
              <a:rPr lang="en-US" altLang="zh-CN"/>
              <a:pPr/>
              <a:t>‹#›</a:t>
            </a:fld>
            <a:endParaRPr lang="en-US" altLang="zh-CN"/>
          </a:p>
        </p:txBody>
      </p:sp>
      <p:sp>
        <p:nvSpPr>
          <p:cNvPr id="19" name="页脚占位符 9"/>
          <p:cNvSpPr>
            <a:spLocks noGrp="1"/>
          </p:cNvSpPr>
          <p:nvPr>
            <p:ph type="ftr" sz="quarter" idx="3"/>
          </p:nvPr>
        </p:nvSpPr>
        <p:spPr>
          <a:xfrm>
            <a:off x="4379913" y="6408738"/>
            <a:ext cx="2351087" cy="365125"/>
          </a:xfrm>
          <a:prstGeom prst="rect">
            <a:avLst/>
          </a:prstGeom>
        </p:spPr>
        <p:txBody>
          <a:bodyPr vert="horz" anchor="b"/>
          <a:lstStyle>
            <a:lvl1pPr algn="r">
              <a:defRPr sz="1000" dirty="0"/>
            </a:lvl1pPr>
          </a:lstStyle>
          <a:p>
            <a:pPr>
              <a:defRPr/>
            </a:pPr>
            <a:endParaRPr lang="en-US"/>
          </a:p>
        </p:txBody>
      </p:sp>
      <p:sp>
        <p:nvSpPr>
          <p:cNvPr id="349198" name="Text Box 14"/>
          <p:cNvSpPr txBox="1">
            <a:spLocks noChangeArrowheads="1"/>
          </p:cNvSpPr>
          <p:nvPr/>
        </p:nvSpPr>
        <p:spPr bwMode="auto">
          <a:xfrm>
            <a:off x="8570913" y="6381750"/>
            <a:ext cx="369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9B0EE26F-05ED-4A1B-8D22-146FD80FA00B}" type="slidenum">
              <a:rPr lang="en-US" altLang="zh-CN"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69" r:id="rId12"/>
    <p:sldLayoutId id="2147483770" r:id="rId13"/>
    <p:sldLayoutId id="2147483771" r:id="rId14"/>
  </p:sldLayoutIdLst>
  <p:hf hdr="0" ftr="0" dt="0"/>
  <p:txStyles>
    <p:titleStyle>
      <a:lvl1pPr algn="l" rtl="0" fontAlgn="base">
        <a:spcBef>
          <a:spcPct val="0"/>
        </a:spcBef>
        <a:spcAft>
          <a:spcPct val="0"/>
        </a:spcAft>
        <a:defRPr sz="4100" kern="1200">
          <a:solidFill>
            <a:srgbClr val="333333"/>
          </a:solidFill>
          <a:latin typeface="+mj-lt"/>
          <a:ea typeface="+mj-ea"/>
          <a:cs typeface="+mj-cs"/>
        </a:defRPr>
      </a:lvl1pPr>
      <a:lvl2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2pPr>
      <a:lvl3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3pPr>
      <a:lvl4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4pPr>
      <a:lvl5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9pPr>
    </p:titleStyle>
    <p:bodyStyle>
      <a:lvl1pPr marL="365125" indent="-255588" algn="l" rtl="0" fontAlgn="base">
        <a:spcBef>
          <a:spcPct val="200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ct val="2000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4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1" name="燕尾形 10"/>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021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9" name="页脚占位符 4"/>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20" name="灯片编号占位符 5"/>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6F8E291-E6CC-47CB-901C-CF74BD17E4F0}"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124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5B01F3B-2B08-450C-8DD1-FE4F6BF8F317}"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225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1D15943-CAAD-4A86-ADDF-9BD177BFACD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328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3"/>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4"/>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4E6BBF0F-B19B-461C-95CF-2B0023F4500F}"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430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EBC6DD2C-AF55-4393-826C-094AF444157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7" name="直角三角形 16"/>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533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日期占位符 4"/>
          <p:cNvSpPr>
            <a:spLocks noGrp="1"/>
          </p:cNvSpPr>
          <p:nvPr>
            <p:ph type="dt" sz="half" idx="2"/>
          </p:nvPr>
        </p:nvSpPr>
        <p:spPr>
          <a:xfrm>
            <a:off x="6727825" y="6408738"/>
            <a:ext cx="1919288" cy="365125"/>
          </a:xfrm>
          <a:prstGeom prst="rect">
            <a:avLst/>
          </a:prstGeom>
        </p:spPr>
        <p:txBody>
          <a:bodyPr vert="horz" anchor="b"/>
          <a:lstStyle>
            <a:lvl1pPr>
              <a:defRPr sz="1000">
                <a:solidFill>
                  <a:schemeClr val="tx1"/>
                </a:solidFill>
              </a:defRPr>
            </a:lvl1pPr>
            <a:extLst/>
          </a:lstStyle>
          <a:p>
            <a:pPr>
              <a:defRPr/>
            </a:pPr>
            <a:endParaRPr lang="en-US"/>
          </a:p>
        </p:txBody>
      </p:sp>
      <p:sp>
        <p:nvSpPr>
          <p:cNvPr id="24"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tx1"/>
                </a:solidFill>
              </a:defRPr>
            </a:lvl1pPr>
            <a:extLst/>
          </a:lstStyle>
          <a:p>
            <a:pPr>
              <a:defRPr/>
            </a:pPr>
            <a:endParaRPr lang="en-US"/>
          </a:p>
        </p:txBody>
      </p:sp>
      <p:sp>
        <p:nvSpPr>
          <p:cNvPr id="25"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924CBD68-F0D9-4DC2-AD42-4D8CB9518F2A}"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08227"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solidFill>
                  <a:schemeClr val="hlink"/>
                </a:solidFill>
              </a:rPr>
              <a:t>4.6  </a:t>
            </a:r>
            <a:r>
              <a:rPr lang="zh-CN" altLang="en-US" sz="2800">
                <a:solidFill>
                  <a:schemeClr val="hlink"/>
                </a:solidFill>
              </a:rPr>
              <a:t>虚拟存储器的基本概念 </a:t>
            </a:r>
          </a:p>
          <a:p>
            <a:pPr>
              <a:lnSpc>
                <a:spcPct val="90000"/>
              </a:lnSpc>
            </a:pPr>
            <a:r>
              <a:rPr lang="en-US" altLang="zh-CN" sz="2800"/>
              <a:t>4.7  </a:t>
            </a:r>
            <a:r>
              <a:rPr lang="zh-CN" altLang="en-US" sz="2800"/>
              <a:t>请求分页存储管理方式 </a:t>
            </a:r>
          </a:p>
          <a:p>
            <a:pPr>
              <a:lnSpc>
                <a:spcPct val="90000"/>
              </a:lnSpc>
            </a:pPr>
            <a:r>
              <a:rPr lang="en-US" altLang="zh-CN" sz="2800"/>
              <a:t>4.8  </a:t>
            </a:r>
            <a:r>
              <a:rPr lang="zh-CN" altLang="en-US" sz="2800"/>
              <a:t>页面置换算法 </a:t>
            </a:r>
          </a:p>
          <a:p>
            <a:pPr>
              <a:lnSpc>
                <a:spcPct val="90000"/>
              </a:lnSpc>
            </a:pPr>
            <a:r>
              <a:rPr lang="en-US" altLang="zh-CN" sz="2800"/>
              <a:t>4.9  </a:t>
            </a:r>
            <a:r>
              <a:rPr lang="zh-CN" altLang="en-US" sz="2800"/>
              <a:t>请求分段存储管理方式 </a:t>
            </a:r>
          </a:p>
          <a:p>
            <a:pPr>
              <a:lnSpc>
                <a:spcPct val="90000"/>
              </a:lnSpc>
            </a:pPr>
            <a:endParaRPr lang="zh-CN" altLang="en-US" sz="28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4.6.2 </a:t>
            </a:r>
            <a:r>
              <a:rPr lang="zh-CN" altLang="en-US" b="1"/>
              <a:t>虚拟存储器的实现方法</a:t>
            </a:r>
          </a:p>
        </p:txBody>
      </p:sp>
      <p:sp>
        <p:nvSpPr>
          <p:cNvPr id="124931" name="Rectangle 3"/>
          <p:cNvSpPr>
            <a:spLocks noGrp="1"/>
          </p:cNvSpPr>
          <p:nvPr>
            <p:ph type="body" idx="1"/>
          </p:nvPr>
        </p:nvSpPr>
        <p:spPr>
          <a:xfrm>
            <a:off x="381000" y="1447800"/>
            <a:ext cx="8345488" cy="4114800"/>
          </a:xfrm>
        </p:spPr>
        <p:txBody>
          <a:bodyPr/>
          <a:lstStyle/>
          <a:p>
            <a:pPr algn="just">
              <a:lnSpc>
                <a:spcPct val="90000"/>
              </a:lnSpc>
              <a:buFont typeface="Wingdings 3" panose="05040102010807070707" pitchFamily="18" charset="2"/>
              <a:buNone/>
            </a:pPr>
            <a:r>
              <a:rPr lang="zh-CN" altLang="en-US" sz="2800"/>
              <a:t>常用的虚拟存储技术有：</a:t>
            </a:r>
          </a:p>
          <a:p>
            <a:pPr algn="just">
              <a:lnSpc>
                <a:spcPct val="90000"/>
              </a:lnSpc>
            </a:pPr>
            <a:r>
              <a:rPr lang="zh-CN" altLang="en-US" sz="2800">
                <a:solidFill>
                  <a:schemeClr val="hlink"/>
                </a:solidFill>
              </a:rPr>
              <a:t>请求分页系统</a:t>
            </a:r>
          </a:p>
          <a:p>
            <a:pPr lvl="1" algn="just">
              <a:lnSpc>
                <a:spcPct val="90000"/>
              </a:lnSpc>
            </a:pPr>
            <a:r>
              <a:rPr lang="zh-CN" altLang="en-US" sz="2400"/>
              <a:t>在分页系统的基础上，增加了请求调页功能、页面置换功能而形成的页式虚拟存储系统。</a:t>
            </a:r>
          </a:p>
          <a:p>
            <a:pPr algn="just">
              <a:lnSpc>
                <a:spcPct val="90000"/>
              </a:lnSpc>
            </a:pPr>
            <a:r>
              <a:rPr lang="zh-CN" altLang="en-US" sz="2800">
                <a:solidFill>
                  <a:schemeClr val="hlink"/>
                </a:solidFill>
              </a:rPr>
              <a:t>请求分段系统</a:t>
            </a:r>
          </a:p>
          <a:p>
            <a:pPr lvl="1" algn="just">
              <a:lnSpc>
                <a:spcPct val="90000"/>
              </a:lnSpc>
            </a:pPr>
            <a:r>
              <a:rPr lang="zh-CN" altLang="en-US" sz="2400"/>
              <a:t>在分段系统的基础上，增加了请求调段功能、分段置换功能而形成的段式虚拟存储系统。</a:t>
            </a:r>
          </a:p>
          <a:p>
            <a:pPr algn="just">
              <a:lnSpc>
                <a:spcPct val="90000"/>
              </a:lnSpc>
            </a:pPr>
            <a:r>
              <a:rPr lang="zh-CN" altLang="en-US" sz="2800">
                <a:solidFill>
                  <a:schemeClr val="hlink"/>
                </a:solidFill>
              </a:rPr>
              <a:t>请求段页式系统*</a:t>
            </a:r>
          </a:p>
          <a:p>
            <a:pPr lvl="1" algn="just">
              <a:lnSpc>
                <a:spcPct val="90000"/>
              </a:lnSpc>
            </a:pPr>
            <a:r>
              <a:rPr lang="zh-CN" altLang="en-US" sz="2400"/>
              <a:t>在段页式系统的基础上，增加了请求调页功能、页面置换功能而形成的段页式虚拟存储系统。</a:t>
            </a:r>
          </a:p>
          <a:p>
            <a:pPr lvl="1" algn="just">
              <a:lnSpc>
                <a:spcPct val="90000"/>
              </a:lnSpc>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arn(outHorizontal)">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barn(outHorizontal)">
                                      <p:cBhvr>
                                        <p:cTn id="12" dur="500"/>
                                        <p:tgtEl>
                                          <p:spTgt spid="124931">
                                            <p:txEl>
                                              <p:pRg st="1" end="1"/>
                                            </p:txEl>
                                          </p:spTgt>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animEffect transition="in" filter="barn(outHorizontal)">
                                      <p:cBhvr>
                                        <p:cTn id="15" dur="500"/>
                                        <p:tgtEl>
                                          <p:spTgt spid="1249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24931">
                                            <p:txEl>
                                              <p:pRg st="3" end="3"/>
                                            </p:txEl>
                                          </p:spTgt>
                                        </p:tgtEl>
                                        <p:attrNameLst>
                                          <p:attrName>style.visibility</p:attrName>
                                        </p:attrNameLst>
                                      </p:cBhvr>
                                      <p:to>
                                        <p:strVal val="visible"/>
                                      </p:to>
                                    </p:set>
                                    <p:animEffect transition="in" filter="barn(outHorizontal)">
                                      <p:cBhvr>
                                        <p:cTn id="20" dur="500"/>
                                        <p:tgtEl>
                                          <p:spTgt spid="124931">
                                            <p:txEl>
                                              <p:pRg st="3" end="3"/>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124931">
                                            <p:txEl>
                                              <p:pRg st="4" end="4"/>
                                            </p:txEl>
                                          </p:spTgt>
                                        </p:tgtEl>
                                        <p:attrNameLst>
                                          <p:attrName>style.visibility</p:attrName>
                                        </p:attrNameLst>
                                      </p:cBhvr>
                                      <p:to>
                                        <p:strVal val="visible"/>
                                      </p:to>
                                    </p:set>
                                    <p:animEffect transition="in" filter="barn(outHorizontal)">
                                      <p:cBhvr>
                                        <p:cTn id="23" dur="500"/>
                                        <p:tgtEl>
                                          <p:spTgt spid="124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124931">
                                            <p:txEl>
                                              <p:pRg st="5" end="5"/>
                                            </p:txEl>
                                          </p:spTgt>
                                        </p:tgtEl>
                                        <p:attrNameLst>
                                          <p:attrName>style.visibility</p:attrName>
                                        </p:attrNameLst>
                                      </p:cBhvr>
                                      <p:to>
                                        <p:strVal val="visible"/>
                                      </p:to>
                                    </p:set>
                                    <p:animEffect transition="in" filter="barn(outHorizontal)">
                                      <p:cBhvr>
                                        <p:cTn id="28" dur="500"/>
                                        <p:tgtEl>
                                          <p:spTgt spid="124931">
                                            <p:txEl>
                                              <p:pRg st="5" end="5"/>
                                            </p:txEl>
                                          </p:spTgt>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124931">
                                            <p:txEl>
                                              <p:pRg st="6" end="6"/>
                                            </p:txEl>
                                          </p:spTgt>
                                        </p:tgtEl>
                                        <p:attrNameLst>
                                          <p:attrName>style.visibility</p:attrName>
                                        </p:attrNameLst>
                                      </p:cBhvr>
                                      <p:to>
                                        <p:strVal val="visible"/>
                                      </p:to>
                                    </p:set>
                                    <p:animEffect transition="in" filter="barn(outHorizontal)">
                                      <p:cBhvr>
                                        <p:cTn id="31" dur="500"/>
                                        <p:tgtEl>
                                          <p:spTgt spid="124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4.6.3 </a:t>
            </a:r>
            <a:r>
              <a:rPr lang="zh-CN" altLang="en-US" b="1"/>
              <a:t>虚拟存储器的特征</a:t>
            </a:r>
          </a:p>
        </p:txBody>
      </p:sp>
      <p:sp>
        <p:nvSpPr>
          <p:cNvPr id="309251" name="Rectangle 3"/>
          <p:cNvSpPr>
            <a:spLocks noGrp="1"/>
          </p:cNvSpPr>
          <p:nvPr>
            <p:ph type="body" idx="1"/>
          </p:nvPr>
        </p:nvSpPr>
        <p:spPr/>
        <p:txBody>
          <a:bodyPr/>
          <a:lstStyle/>
          <a:p>
            <a:r>
              <a:rPr lang="zh-CN" altLang="en-US"/>
              <a:t>多次性</a:t>
            </a:r>
          </a:p>
          <a:p>
            <a:pPr lvl="1"/>
            <a:r>
              <a:rPr lang="zh-CN" altLang="en-US"/>
              <a:t>一个作业被分成多次调入内存</a:t>
            </a:r>
          </a:p>
          <a:p>
            <a:r>
              <a:rPr lang="zh-CN" altLang="en-US"/>
              <a:t>对换性</a:t>
            </a:r>
          </a:p>
          <a:p>
            <a:pPr lvl="1"/>
            <a:r>
              <a:rPr lang="zh-CN" altLang="en-US"/>
              <a:t>允许作业在运行过程中换入换出</a:t>
            </a:r>
          </a:p>
          <a:p>
            <a:r>
              <a:rPr lang="zh-CN" altLang="en-US"/>
              <a:t>虚拟性</a:t>
            </a:r>
          </a:p>
          <a:p>
            <a:pPr lvl="1"/>
            <a:r>
              <a:rPr lang="zh-CN" altLang="en-US"/>
              <a:t>把辅助存储器作为对主存储器的扩充， 向用户提供一个比实际主存大得多的地址空间。</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10275"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t>4.6  </a:t>
            </a:r>
            <a:r>
              <a:rPr lang="zh-CN" altLang="en-US" sz="2800"/>
              <a:t>虚拟存储器的基本概念 </a:t>
            </a:r>
          </a:p>
          <a:p>
            <a:pPr>
              <a:lnSpc>
                <a:spcPct val="90000"/>
              </a:lnSpc>
            </a:pPr>
            <a:r>
              <a:rPr lang="en-US" altLang="zh-CN" sz="2800">
                <a:solidFill>
                  <a:schemeClr val="hlink"/>
                </a:solidFill>
              </a:rPr>
              <a:t>4.7  </a:t>
            </a:r>
            <a:r>
              <a:rPr lang="zh-CN" altLang="en-US" sz="2800">
                <a:solidFill>
                  <a:schemeClr val="hlink"/>
                </a:solidFill>
              </a:rPr>
              <a:t>请求分页存储管理方式 </a:t>
            </a:r>
          </a:p>
          <a:p>
            <a:pPr>
              <a:lnSpc>
                <a:spcPct val="90000"/>
              </a:lnSpc>
            </a:pPr>
            <a:r>
              <a:rPr lang="en-US" altLang="zh-CN" sz="2800"/>
              <a:t>4.8  </a:t>
            </a:r>
            <a:r>
              <a:rPr lang="zh-CN" altLang="en-US" sz="2800"/>
              <a:t>页面置换算法 </a:t>
            </a:r>
          </a:p>
          <a:p>
            <a:pPr>
              <a:lnSpc>
                <a:spcPct val="90000"/>
              </a:lnSpc>
            </a:pPr>
            <a:r>
              <a:rPr lang="en-US" altLang="zh-CN" sz="2800"/>
              <a:t>4.9  </a:t>
            </a:r>
            <a:r>
              <a:rPr lang="zh-CN" altLang="en-US" sz="2800"/>
              <a:t>请求分段存储管理方式 </a:t>
            </a:r>
          </a:p>
          <a:p>
            <a:pPr>
              <a:lnSpc>
                <a:spcPct val="90000"/>
              </a:lnSpc>
            </a:pPr>
            <a:endParaRPr lang="zh-CN" altLang="en-US" sz="2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请求分页存储管理</a:t>
            </a:r>
          </a:p>
        </p:txBody>
      </p:sp>
      <p:sp>
        <p:nvSpPr>
          <p:cNvPr id="125955" name="Rectangle 3"/>
          <p:cNvSpPr>
            <a:spLocks noGrp="1"/>
          </p:cNvSpPr>
          <p:nvPr>
            <p:ph type="body" idx="1"/>
          </p:nvPr>
        </p:nvSpPr>
        <p:spPr>
          <a:xfrm>
            <a:off x="228600" y="1524000"/>
            <a:ext cx="8763000" cy="5105400"/>
          </a:xfrm>
        </p:spPr>
        <p:txBody>
          <a:bodyPr/>
          <a:lstStyle/>
          <a:p>
            <a:pPr algn="just"/>
            <a:r>
              <a:rPr lang="zh-CN" altLang="en-US"/>
              <a:t>请求分页存储管理方法是在分页存储管理的基础上增加了</a:t>
            </a:r>
            <a:r>
              <a:rPr lang="zh-CN" altLang="en-US">
                <a:solidFill>
                  <a:srgbClr val="9900CC"/>
                </a:solidFill>
              </a:rPr>
              <a:t>请求调页</a:t>
            </a:r>
            <a:r>
              <a:rPr lang="zh-CN" altLang="en-US"/>
              <a:t>和</a:t>
            </a:r>
            <a:r>
              <a:rPr lang="zh-CN" altLang="en-US">
                <a:solidFill>
                  <a:srgbClr val="9900CC"/>
                </a:solidFill>
              </a:rPr>
              <a:t>页面置换</a:t>
            </a:r>
            <a:r>
              <a:rPr lang="zh-CN" altLang="en-US"/>
              <a:t>功能。</a:t>
            </a:r>
          </a:p>
          <a:p>
            <a:pPr algn="just"/>
            <a:r>
              <a:rPr lang="zh-CN" altLang="en-US"/>
              <a:t>实现思想：在作业运行之前只装入当前需要的</a:t>
            </a:r>
            <a:r>
              <a:rPr lang="zh-CN" altLang="en-US">
                <a:solidFill>
                  <a:srgbClr val="9900CC"/>
                </a:solidFill>
              </a:rPr>
              <a:t>一部分页面</a:t>
            </a:r>
            <a:r>
              <a:rPr lang="zh-CN" altLang="en-US"/>
              <a:t>便启动作业运行。在作业运行过程中，若发现所要访问的页面不在内存，便由硬件产生</a:t>
            </a:r>
            <a:r>
              <a:rPr lang="zh-CN" altLang="en-US">
                <a:solidFill>
                  <a:srgbClr val="9900CC"/>
                </a:solidFill>
              </a:rPr>
              <a:t>缺页中断</a:t>
            </a:r>
            <a:r>
              <a:rPr lang="zh-CN" altLang="en-US"/>
              <a:t>，请求</a:t>
            </a:r>
            <a:r>
              <a:rPr lang="en-US" altLang="zh-CN"/>
              <a:t>OS</a:t>
            </a:r>
            <a:r>
              <a:rPr lang="zh-CN" altLang="en-US"/>
              <a:t>将缺页调入内存。若内存无空闲存储空间，则根据某种置换算法淘汰已在内存的某个页面，以腾出内存空间装入缺页。</a:t>
            </a:r>
          </a:p>
        </p:txBody>
      </p:sp>
      <p:sp>
        <p:nvSpPr>
          <p:cNvPr id="125957" name="AutoShape 5">
            <a:hlinkClick r:id="rId2" action="ppaction://hlinksldjump"/>
          </p:cNvPr>
          <p:cNvSpPr>
            <a:spLocks noChangeArrowheads="1"/>
          </p:cNvSpPr>
          <p:nvPr/>
        </p:nvSpPr>
        <p:spPr bwMode="auto">
          <a:xfrm>
            <a:off x="8001000" y="304800"/>
            <a:ext cx="838200" cy="609600"/>
          </a:xfrm>
          <a:prstGeom prst="rightArrow">
            <a:avLst>
              <a:gd name="adj1" fmla="val 50000"/>
              <a:gd name="adj2" fmla="val 34375"/>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blinds(horizontal)">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blinds(horizontal)">
                                      <p:cBhvr>
                                        <p:cTn id="12" dur="500"/>
                                        <p:tgtEl>
                                          <p:spTgt spid="1259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4.7.1 </a:t>
            </a:r>
            <a:r>
              <a:rPr lang="zh-CN" altLang="en-US" b="1"/>
              <a:t>请求分页系统中的支持机构</a:t>
            </a:r>
          </a:p>
        </p:txBody>
      </p:sp>
      <p:sp>
        <p:nvSpPr>
          <p:cNvPr id="201731" name="Rectangle 3"/>
          <p:cNvSpPr>
            <a:spLocks noGrp="1"/>
          </p:cNvSpPr>
          <p:nvPr>
            <p:ph type="body" idx="1"/>
          </p:nvPr>
        </p:nvSpPr>
        <p:spPr/>
        <p:txBody>
          <a:bodyPr/>
          <a:lstStyle/>
          <a:p>
            <a:pPr algn="just"/>
            <a:r>
              <a:rPr lang="zh-CN" altLang="en-US"/>
              <a:t>除了一定容量的内存和外存，请求分页中的支持机构还有：</a:t>
            </a:r>
          </a:p>
          <a:p>
            <a:pPr lvl="1" algn="just"/>
            <a:r>
              <a:rPr lang="zh-CN" altLang="en-US"/>
              <a:t>页表</a:t>
            </a:r>
          </a:p>
          <a:p>
            <a:pPr lvl="1" algn="just"/>
            <a:r>
              <a:rPr lang="zh-CN" altLang="en-US"/>
              <a:t>缺页中断机构</a:t>
            </a:r>
          </a:p>
          <a:p>
            <a:pPr lvl="1" algn="just"/>
            <a:r>
              <a:rPr lang="zh-CN" altLang="en-US"/>
              <a:t>地址变换机构</a:t>
            </a:r>
          </a:p>
          <a:p>
            <a:pPr lvl="1" algn="just"/>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页表</a:t>
            </a:r>
          </a:p>
        </p:txBody>
      </p:sp>
      <p:sp>
        <p:nvSpPr>
          <p:cNvPr id="130051" name="Rectangle 3"/>
          <p:cNvSpPr>
            <a:spLocks noGrp="1"/>
          </p:cNvSpPr>
          <p:nvPr>
            <p:ph type="body" idx="1"/>
          </p:nvPr>
        </p:nvSpPr>
        <p:spPr>
          <a:xfrm>
            <a:off x="541338" y="1531938"/>
            <a:ext cx="8132762" cy="4168775"/>
          </a:xfrm>
        </p:spPr>
        <p:txBody>
          <a:bodyPr/>
          <a:lstStyle/>
          <a:p>
            <a:pPr algn="just"/>
            <a:r>
              <a:rPr lang="zh-CN" altLang="en-US"/>
              <a:t>请求分页系统中使用的主要数据结构仍然是页表。但由于每次只将作业的一部分调入内存，还有一部分内容存放在磁盘上，故需要在页表中增加若干项。</a:t>
            </a:r>
          </a:p>
          <a:p>
            <a:pPr algn="just"/>
            <a:endParaRPr lang="zh-CN" altLang="en-US"/>
          </a:p>
          <a:p>
            <a:pPr algn="just"/>
            <a:r>
              <a:rPr lang="zh-CN" altLang="en-US"/>
              <a:t>扩充后的页表项如下所示：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扩充后的页表项</a:t>
            </a:r>
          </a:p>
        </p:txBody>
      </p:sp>
      <p:sp>
        <p:nvSpPr>
          <p:cNvPr id="131075" name="Rectangle 3"/>
          <p:cNvSpPr>
            <a:spLocks noGrp="1"/>
          </p:cNvSpPr>
          <p:nvPr>
            <p:ph type="body" idx="1"/>
          </p:nvPr>
        </p:nvSpPr>
        <p:spPr>
          <a:xfrm>
            <a:off x="381000" y="2667000"/>
            <a:ext cx="8534400" cy="3352800"/>
          </a:xfrm>
        </p:spPr>
        <p:txBody>
          <a:bodyPr/>
          <a:lstStyle/>
          <a:p>
            <a:pPr algn="just"/>
            <a:r>
              <a:rPr lang="zh-CN" altLang="en-US" sz="2800" b="1"/>
              <a:t>页号和物理块号</a:t>
            </a:r>
            <a:r>
              <a:rPr lang="zh-CN" altLang="en-US" sz="2800"/>
              <a:t>：其定义同分页存储管理。</a:t>
            </a:r>
          </a:p>
          <a:p>
            <a:pPr algn="just"/>
            <a:r>
              <a:rPr lang="zh-CN" altLang="en-US" sz="2800" b="1"/>
              <a:t>状态位</a:t>
            </a:r>
            <a:r>
              <a:rPr lang="zh-CN" altLang="en-US" sz="2800"/>
              <a:t>：用于表示该页是否在主存中。</a:t>
            </a:r>
          </a:p>
          <a:p>
            <a:pPr algn="just"/>
            <a:r>
              <a:rPr lang="zh-CN" altLang="en-US" sz="2800" b="1"/>
              <a:t>访问字段</a:t>
            </a:r>
            <a:r>
              <a:rPr lang="zh-CN" altLang="en-US" sz="2800"/>
              <a:t>：用于记录本页在一段时间内被访问的次数，或最近已有多长时间未被访问。</a:t>
            </a:r>
          </a:p>
          <a:p>
            <a:pPr algn="just"/>
            <a:r>
              <a:rPr lang="zh-CN" altLang="en-US" sz="2800" b="1"/>
              <a:t>修改位</a:t>
            </a:r>
            <a:r>
              <a:rPr lang="zh-CN" altLang="en-US" sz="2800"/>
              <a:t>：用于表示该页调入内存后是否被修改过。</a:t>
            </a:r>
          </a:p>
          <a:p>
            <a:pPr algn="just"/>
            <a:r>
              <a:rPr lang="zh-CN" altLang="en-US" sz="2800" b="1"/>
              <a:t>外存地址</a:t>
            </a:r>
            <a:r>
              <a:rPr lang="zh-CN" altLang="en-US" sz="2800"/>
              <a:t>：用于指出该页在外存上的地址。</a:t>
            </a:r>
          </a:p>
        </p:txBody>
      </p:sp>
      <p:graphicFrame>
        <p:nvGraphicFramePr>
          <p:cNvPr id="131216" name="Group 144"/>
          <p:cNvGraphicFramePr>
            <a:graphicFrameLocks noGrp="1"/>
          </p:cNvGraphicFramePr>
          <p:nvPr/>
        </p:nvGraphicFramePr>
        <p:xfrm>
          <a:off x="323850" y="1628775"/>
          <a:ext cx="8424863" cy="574675"/>
        </p:xfrm>
        <a:graphic>
          <a:graphicData uri="http://schemas.openxmlformats.org/drawingml/2006/table">
            <a:tbl>
              <a:tblPr/>
              <a:tblGrid>
                <a:gridCol w="1103313">
                  <a:extLst>
                    <a:ext uri="{9D8B030D-6E8A-4147-A177-3AD203B41FA5}">
                      <a16:colId xmlns:a16="http://schemas.microsoft.com/office/drawing/2014/main" val="2594241522"/>
                    </a:ext>
                  </a:extLst>
                </a:gridCol>
                <a:gridCol w="1579562">
                  <a:extLst>
                    <a:ext uri="{9D8B030D-6E8A-4147-A177-3AD203B41FA5}">
                      <a16:colId xmlns:a16="http://schemas.microsoft.com/office/drawing/2014/main" val="524108116"/>
                    </a:ext>
                  </a:extLst>
                </a:gridCol>
                <a:gridCol w="1420813">
                  <a:extLst>
                    <a:ext uri="{9D8B030D-6E8A-4147-A177-3AD203B41FA5}">
                      <a16:colId xmlns:a16="http://schemas.microsoft.com/office/drawing/2014/main" val="2512911271"/>
                    </a:ext>
                  </a:extLst>
                </a:gridCol>
                <a:gridCol w="1584325">
                  <a:extLst>
                    <a:ext uri="{9D8B030D-6E8A-4147-A177-3AD203B41FA5}">
                      <a16:colId xmlns:a16="http://schemas.microsoft.com/office/drawing/2014/main" val="83847568"/>
                    </a:ext>
                  </a:extLst>
                </a:gridCol>
                <a:gridCol w="1322387">
                  <a:extLst>
                    <a:ext uri="{9D8B030D-6E8A-4147-A177-3AD203B41FA5}">
                      <a16:colId xmlns:a16="http://schemas.microsoft.com/office/drawing/2014/main" val="3428133965"/>
                    </a:ext>
                  </a:extLst>
                </a:gridCol>
                <a:gridCol w="1414463">
                  <a:extLst>
                    <a:ext uri="{9D8B030D-6E8A-4147-A177-3AD203B41FA5}">
                      <a16:colId xmlns:a16="http://schemas.microsoft.com/office/drawing/2014/main" val="2911099263"/>
                    </a:ext>
                  </a:extLst>
                </a:gridCol>
              </a:tblGrid>
              <a:tr h="574675">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   页号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  物理块号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  状态位</a:t>
                      </a:r>
                      <a:r>
                        <a:rPr kumimoji="0" lang="en-US" altLang="zh-CN"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P</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访问字段</a:t>
                      </a:r>
                      <a:r>
                        <a:rPr kumimoji="0" lang="en-US" altLang="zh-CN"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修改位</a:t>
                      </a:r>
                      <a:r>
                        <a:rPr kumimoji="0" lang="en-US" altLang="zh-CN"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M</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 外存地址</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8998535"/>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缺页中断处理</a:t>
            </a:r>
          </a:p>
        </p:txBody>
      </p:sp>
      <p:sp>
        <p:nvSpPr>
          <p:cNvPr id="132099" name="Rectangle 3"/>
          <p:cNvSpPr>
            <a:spLocks noGrp="1"/>
          </p:cNvSpPr>
          <p:nvPr>
            <p:ph type="body" idx="1"/>
          </p:nvPr>
        </p:nvSpPr>
        <p:spPr>
          <a:xfrm>
            <a:off x="381000" y="1600200"/>
            <a:ext cx="8458200" cy="4459288"/>
          </a:xfrm>
        </p:spPr>
        <p:txBody>
          <a:bodyPr/>
          <a:lstStyle/>
          <a:p>
            <a:pPr algn="just"/>
            <a:r>
              <a:rPr lang="zh-CN" altLang="en-US"/>
              <a:t>在请求分页系统中，当地址转换机构发现指令所访问的页不在内存时，便产生缺页中断，请求</a:t>
            </a:r>
            <a:r>
              <a:rPr lang="en-US" altLang="zh-CN"/>
              <a:t>OS</a:t>
            </a:r>
            <a:r>
              <a:rPr lang="zh-CN" altLang="en-US"/>
              <a:t>将缺页调入内存（必要时淘汰内存中已有页面）并修改页表。</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缺页中断与一般中断的区别</a:t>
            </a:r>
          </a:p>
        </p:txBody>
      </p:sp>
      <p:sp>
        <p:nvSpPr>
          <p:cNvPr id="210947" name="Rectangle 3"/>
          <p:cNvSpPr>
            <a:spLocks noGrp="1"/>
          </p:cNvSpPr>
          <p:nvPr>
            <p:ph type="body" idx="1"/>
          </p:nvPr>
        </p:nvSpPr>
        <p:spPr>
          <a:xfrm>
            <a:off x="228600" y="1600200"/>
            <a:ext cx="6324600" cy="4459288"/>
          </a:xfrm>
        </p:spPr>
        <p:txBody>
          <a:bodyPr/>
          <a:lstStyle/>
          <a:p>
            <a:pPr algn="just"/>
            <a:r>
              <a:rPr lang="zh-CN" altLang="en-US" sz="2800"/>
              <a:t>缺页中断作为中断，同样需要经历</a:t>
            </a:r>
            <a:r>
              <a:rPr lang="zh-CN" altLang="en-US" sz="2800">
                <a:solidFill>
                  <a:srgbClr val="9900CC"/>
                </a:solidFill>
              </a:rPr>
              <a:t>保护</a:t>
            </a:r>
            <a:r>
              <a:rPr lang="en-US" altLang="zh-CN" sz="2800">
                <a:solidFill>
                  <a:srgbClr val="9900CC"/>
                </a:solidFill>
              </a:rPr>
              <a:t>CPU</a:t>
            </a:r>
            <a:r>
              <a:rPr lang="zh-CN" altLang="en-US" sz="2800">
                <a:solidFill>
                  <a:srgbClr val="9900CC"/>
                </a:solidFill>
              </a:rPr>
              <a:t>现场、分析中断原因、转缺页中断处理程序进行处理、恢复</a:t>
            </a:r>
            <a:r>
              <a:rPr lang="en-US" altLang="zh-CN" sz="2800">
                <a:solidFill>
                  <a:srgbClr val="9900CC"/>
                </a:solidFill>
              </a:rPr>
              <a:t>CPU</a:t>
            </a:r>
            <a:r>
              <a:rPr lang="zh-CN" altLang="en-US" sz="2800">
                <a:solidFill>
                  <a:srgbClr val="9900CC"/>
                </a:solidFill>
              </a:rPr>
              <a:t>现场。</a:t>
            </a:r>
          </a:p>
          <a:p>
            <a:pPr algn="just"/>
            <a:r>
              <a:rPr lang="zh-CN" altLang="en-US" sz="2800"/>
              <a:t>缺页中断与一般中断的区别主要有：</a:t>
            </a:r>
          </a:p>
          <a:p>
            <a:pPr lvl="1" algn="just"/>
            <a:r>
              <a:rPr lang="zh-CN" altLang="en-US"/>
              <a:t>在指令的</a:t>
            </a:r>
            <a:r>
              <a:rPr lang="zh-CN" altLang="en-US">
                <a:solidFill>
                  <a:srgbClr val="9900CC"/>
                </a:solidFill>
              </a:rPr>
              <a:t>执行期间</a:t>
            </a:r>
            <a:r>
              <a:rPr lang="zh-CN" altLang="en-US"/>
              <a:t>产生和处理缺页中断。</a:t>
            </a:r>
          </a:p>
          <a:p>
            <a:pPr lvl="1" algn="just"/>
            <a:r>
              <a:rPr lang="zh-CN" altLang="en-US">
                <a:solidFill>
                  <a:srgbClr val="9900CC"/>
                </a:solidFill>
              </a:rPr>
              <a:t>一条</a:t>
            </a:r>
            <a:r>
              <a:rPr lang="zh-CN" altLang="en-US"/>
              <a:t>指令可以产生</a:t>
            </a:r>
            <a:r>
              <a:rPr lang="zh-CN" altLang="en-US">
                <a:solidFill>
                  <a:srgbClr val="9900CC"/>
                </a:solidFill>
              </a:rPr>
              <a:t>多个</a:t>
            </a:r>
            <a:r>
              <a:rPr lang="zh-CN" altLang="en-US"/>
              <a:t>缺页中断。如：执行一条复制指令</a:t>
            </a:r>
            <a:r>
              <a:rPr lang="en-US" altLang="zh-CN"/>
              <a:t>copy A to B</a:t>
            </a:r>
          </a:p>
        </p:txBody>
      </p:sp>
      <p:sp>
        <p:nvSpPr>
          <p:cNvPr id="210948" name="Rectangle 4"/>
          <p:cNvSpPr>
            <a:spLocks noChangeArrowheads="1"/>
          </p:cNvSpPr>
          <p:nvPr/>
        </p:nvSpPr>
        <p:spPr bwMode="auto">
          <a:xfrm>
            <a:off x="7202488" y="1916113"/>
            <a:ext cx="1704975" cy="2884487"/>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44000" rIns="0" bIns="36000"/>
          <a:lstStyle/>
          <a:p>
            <a:pPr algn="just" eaLnBrk="0" hangingPunct="0"/>
            <a:r>
              <a:rPr lang="en-US" altLang="zh-CN" sz="2000">
                <a:latin typeface="Times New Roman" panose="02020603050405020304" pitchFamily="18" charset="0"/>
              </a:rPr>
              <a:t>  B:</a:t>
            </a:r>
          </a:p>
          <a:p>
            <a:pPr algn="just" eaLnBrk="0" hangingPunct="0"/>
            <a:endParaRPr lang="en-US" altLang="zh-CN" sz="2000">
              <a:latin typeface="Times New Roman" panose="02020603050405020304" pitchFamily="18" charset="0"/>
            </a:endParaRPr>
          </a:p>
          <a:p>
            <a:pPr algn="just" eaLnBrk="0" hangingPunct="0"/>
            <a:endParaRPr lang="en-US" altLang="zh-CN" sz="2000">
              <a:latin typeface="Times New Roman" panose="02020603050405020304" pitchFamily="18" charset="0"/>
            </a:endParaRPr>
          </a:p>
          <a:p>
            <a:pPr algn="just" eaLnBrk="0" hangingPunct="0"/>
            <a:r>
              <a:rPr lang="en-US" altLang="zh-CN" sz="2000">
                <a:latin typeface="Times New Roman" panose="02020603050405020304" pitchFamily="18" charset="0"/>
              </a:rPr>
              <a:t> A:</a:t>
            </a:r>
          </a:p>
          <a:p>
            <a:pPr algn="just" eaLnBrk="0" hangingPunct="0"/>
            <a:endParaRPr lang="en-US" altLang="zh-CN" sz="2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r>
              <a:rPr lang="en-US" altLang="zh-CN" sz="2000">
                <a:latin typeface="Times New Roman" panose="02020603050405020304" pitchFamily="18" charset="0"/>
              </a:rPr>
              <a:t>        Copy A</a:t>
            </a:r>
          </a:p>
          <a:p>
            <a:pPr algn="just" eaLnBrk="0" hangingPunct="0"/>
            <a:endParaRPr lang="en-US" altLang="zh-CN" sz="800">
              <a:latin typeface="Times New Roman" panose="02020603050405020304" pitchFamily="18" charset="0"/>
            </a:endParaRPr>
          </a:p>
          <a:p>
            <a:pPr algn="just" eaLnBrk="0" hangingPunct="0"/>
            <a:r>
              <a:rPr lang="en-US" altLang="zh-CN" sz="2000">
                <a:latin typeface="Times New Roman" panose="02020603050405020304" pitchFamily="18" charset="0"/>
              </a:rPr>
              <a:t>          To B</a:t>
            </a:r>
          </a:p>
        </p:txBody>
      </p:sp>
      <p:sp>
        <p:nvSpPr>
          <p:cNvPr id="210949" name="Rectangle 5"/>
          <p:cNvSpPr>
            <a:spLocks noChangeArrowheads="1"/>
          </p:cNvSpPr>
          <p:nvPr/>
        </p:nvSpPr>
        <p:spPr bwMode="auto">
          <a:xfrm>
            <a:off x="7288213" y="1524000"/>
            <a:ext cx="7127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页面</a:t>
            </a:r>
          </a:p>
        </p:txBody>
      </p:sp>
      <p:sp>
        <p:nvSpPr>
          <p:cNvPr id="210950" name="Line 6"/>
          <p:cNvSpPr>
            <a:spLocks noChangeShapeType="1"/>
          </p:cNvSpPr>
          <p:nvPr/>
        </p:nvSpPr>
        <p:spPr bwMode="auto">
          <a:xfrm>
            <a:off x="7202488" y="3295650"/>
            <a:ext cx="170497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1" name="Line 7"/>
          <p:cNvSpPr>
            <a:spLocks noChangeShapeType="1"/>
          </p:cNvSpPr>
          <p:nvPr/>
        </p:nvSpPr>
        <p:spPr bwMode="auto">
          <a:xfrm>
            <a:off x="7186613" y="2390775"/>
            <a:ext cx="1728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2" name="Line 8"/>
          <p:cNvSpPr>
            <a:spLocks noChangeShapeType="1"/>
          </p:cNvSpPr>
          <p:nvPr/>
        </p:nvSpPr>
        <p:spPr bwMode="auto">
          <a:xfrm>
            <a:off x="7202488" y="2865438"/>
            <a:ext cx="170497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3" name="Line 9"/>
          <p:cNvSpPr>
            <a:spLocks noChangeShapeType="1"/>
          </p:cNvSpPr>
          <p:nvPr/>
        </p:nvSpPr>
        <p:spPr bwMode="auto">
          <a:xfrm>
            <a:off x="7186613" y="4106863"/>
            <a:ext cx="170497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4" name="Line 10"/>
          <p:cNvSpPr>
            <a:spLocks noChangeShapeType="1"/>
          </p:cNvSpPr>
          <p:nvPr/>
        </p:nvSpPr>
        <p:spPr bwMode="auto">
          <a:xfrm>
            <a:off x="7202488" y="3656013"/>
            <a:ext cx="170497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5" name="Rectangle 11"/>
          <p:cNvSpPr>
            <a:spLocks noChangeArrowheads="1"/>
          </p:cNvSpPr>
          <p:nvPr/>
        </p:nvSpPr>
        <p:spPr bwMode="auto">
          <a:xfrm>
            <a:off x="6986588" y="2089150"/>
            <a:ext cx="252412"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6</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5</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4</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3</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2</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1</a:t>
            </a:r>
          </a:p>
        </p:txBody>
      </p:sp>
      <p:sp>
        <p:nvSpPr>
          <p:cNvPr id="210956" name="Rectangle 12"/>
          <p:cNvSpPr>
            <a:spLocks noChangeArrowheads="1"/>
          </p:cNvSpPr>
          <p:nvPr/>
        </p:nvSpPr>
        <p:spPr bwMode="auto">
          <a:xfrm>
            <a:off x="7573963" y="3059113"/>
            <a:ext cx="968375" cy="495300"/>
          </a:xfrm>
          <a:prstGeom prst="rect">
            <a:avLst/>
          </a:prstGeom>
          <a:noFill/>
          <a:ln w="25400">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57" name="Rectangle 13"/>
          <p:cNvSpPr>
            <a:spLocks noChangeArrowheads="1"/>
          </p:cNvSpPr>
          <p:nvPr/>
        </p:nvSpPr>
        <p:spPr bwMode="auto">
          <a:xfrm>
            <a:off x="7491413" y="3733800"/>
            <a:ext cx="1166812" cy="890588"/>
          </a:xfrm>
          <a:prstGeom prst="rect">
            <a:avLst/>
          </a:prstGeom>
          <a:noFill/>
          <a:ln w="25400">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58" name="Rectangle 14"/>
          <p:cNvSpPr>
            <a:spLocks noChangeArrowheads="1"/>
          </p:cNvSpPr>
          <p:nvPr/>
        </p:nvSpPr>
        <p:spPr bwMode="auto">
          <a:xfrm>
            <a:off x="7589838" y="2166938"/>
            <a:ext cx="969962" cy="495300"/>
          </a:xfrm>
          <a:prstGeom prst="rect">
            <a:avLst/>
          </a:prstGeom>
          <a:noFill/>
          <a:ln w="25400">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地址变换</a:t>
            </a:r>
          </a:p>
        </p:txBody>
      </p:sp>
      <p:sp>
        <p:nvSpPr>
          <p:cNvPr id="211971" name="Rectangle 3"/>
          <p:cNvSpPr>
            <a:spLocks noGrp="1"/>
          </p:cNvSpPr>
          <p:nvPr>
            <p:ph type="body" idx="1"/>
          </p:nvPr>
        </p:nvSpPr>
        <p:spPr/>
        <p:txBody>
          <a:bodyPr/>
          <a:lstStyle/>
          <a:p>
            <a:r>
              <a:rPr lang="zh-CN" altLang="en-US"/>
              <a:t>请求分页存储管理系统的地址变换过程类似于分页存储管理，但当被访问页不在内存时应进行缺页中断处理。</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4.6.1 </a:t>
            </a:r>
            <a:r>
              <a:rPr lang="zh-CN" altLang="en-US" b="1"/>
              <a:t>虚拟存储器的引入</a:t>
            </a:r>
          </a:p>
        </p:txBody>
      </p:sp>
      <p:sp>
        <p:nvSpPr>
          <p:cNvPr id="119811" name="Rectangle 3"/>
          <p:cNvSpPr>
            <a:spLocks noGrp="1"/>
          </p:cNvSpPr>
          <p:nvPr>
            <p:ph type="body" idx="1"/>
          </p:nvPr>
        </p:nvSpPr>
        <p:spPr>
          <a:xfrm>
            <a:off x="468313" y="1531938"/>
            <a:ext cx="8058150" cy="4168775"/>
          </a:xfrm>
        </p:spPr>
        <p:txBody>
          <a:bodyPr/>
          <a:lstStyle/>
          <a:p>
            <a:pPr algn="just"/>
            <a:r>
              <a:rPr lang="zh-CN" altLang="en-US"/>
              <a:t>常规存储器管理方式要求作业运行前</a:t>
            </a:r>
            <a:r>
              <a:rPr lang="zh-CN" altLang="en-US" u="sng">
                <a:solidFill>
                  <a:srgbClr val="9900CC"/>
                </a:solidFill>
              </a:rPr>
              <a:t>全部</a:t>
            </a:r>
            <a:r>
              <a:rPr lang="zh-CN" altLang="en-US"/>
              <a:t>装入内存，作业装入内存后一直</a:t>
            </a:r>
            <a:r>
              <a:rPr lang="zh-CN" altLang="en-US">
                <a:solidFill>
                  <a:schemeClr val="hlink"/>
                </a:solidFill>
              </a:rPr>
              <a:t>驻留</a:t>
            </a:r>
            <a:r>
              <a:rPr lang="zh-CN" altLang="en-US"/>
              <a:t>内存直至运行结束。</a:t>
            </a:r>
            <a:r>
              <a:rPr lang="zh-CN" altLang="en-US">
                <a:latin typeface="宋体" panose="02010600030101010101" pitchFamily="2" charset="-122"/>
              </a:rPr>
              <a:t> </a:t>
            </a:r>
            <a:endParaRPr lang="zh-CN" altLang="en-US"/>
          </a:p>
          <a:p>
            <a:pPr algn="just"/>
            <a:r>
              <a:rPr lang="zh-CN" altLang="en-US"/>
              <a:t>这种存储管理方式不仅限制了大作业的运行，也不能满足大量作业同时运行的要求。而物理扩充内存会增加成本，故应从逻辑上扩充内存。</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301" name="Rectangle 5"/>
          <p:cNvSpPr>
            <a:spLocks noGrp="1" noChangeArrowheads="1"/>
          </p:cNvSpPr>
          <p:nvPr>
            <p:ph type="title"/>
          </p:nvPr>
        </p:nvSpPr>
        <p:spPr bwMode="auto">
          <a:xfrm>
            <a:off x="381000" y="76200"/>
            <a:ext cx="1022350" cy="450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地址变换过程</a:t>
            </a:r>
          </a:p>
        </p:txBody>
      </p:sp>
      <p:graphicFrame>
        <p:nvGraphicFramePr>
          <p:cNvPr id="311300" name="Object 4"/>
          <p:cNvGraphicFramePr>
            <a:graphicFrameLocks noGrp="1" noChangeAspect="1"/>
          </p:cNvGraphicFramePr>
          <p:nvPr>
            <p:ph idx="1"/>
          </p:nvPr>
        </p:nvGraphicFramePr>
        <p:xfrm>
          <a:off x="1258888" y="138113"/>
          <a:ext cx="7273925" cy="6719887"/>
        </p:xfrm>
        <a:graphic>
          <a:graphicData uri="http://schemas.openxmlformats.org/presentationml/2006/ole">
            <mc:AlternateContent xmlns:mc="http://schemas.openxmlformats.org/markup-compatibility/2006">
              <mc:Choice xmlns:v="urn:schemas-microsoft-com:vml" Requires="v">
                <p:oleObj spid="_x0000_s311305" name="VISIO" r:id="rId3" imgW="4748040" imgH="4386240" progId="Visio.Drawing.4">
                  <p:embed/>
                </p:oleObj>
              </mc:Choice>
              <mc:Fallback>
                <p:oleObj name="VISIO" r:id="rId3" imgW="4748040" imgH="438624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38113"/>
                        <a:ext cx="7273925" cy="671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700" b="1"/>
              <a:t>4.7.2 </a:t>
            </a:r>
            <a:r>
              <a:rPr lang="zh-CN" altLang="en-US" sz="3700" b="1"/>
              <a:t>内存分配策略和分配算法</a:t>
            </a:r>
            <a:endParaRPr lang="zh-CN" altLang="en-US"/>
          </a:p>
        </p:txBody>
      </p:sp>
      <p:sp>
        <p:nvSpPr>
          <p:cNvPr id="313347" name="Rectangle 3"/>
          <p:cNvSpPr>
            <a:spLocks noGrp="1"/>
          </p:cNvSpPr>
          <p:nvPr>
            <p:ph type="body" idx="1"/>
          </p:nvPr>
        </p:nvSpPr>
        <p:spPr>
          <a:xfrm>
            <a:off x="395288" y="1484313"/>
            <a:ext cx="8523287" cy="4467225"/>
          </a:xfrm>
        </p:spPr>
        <p:txBody>
          <a:bodyPr/>
          <a:lstStyle/>
          <a:p>
            <a:pPr algn="just"/>
            <a:r>
              <a:rPr lang="zh-CN" altLang="en-US"/>
              <a:t>在为进程分配物理块时应确定:</a:t>
            </a:r>
          </a:p>
          <a:p>
            <a:pPr lvl="1" algn="just"/>
            <a:r>
              <a:rPr lang="zh-CN" altLang="en-US"/>
              <a:t>进程需要的最少物理块数</a:t>
            </a:r>
          </a:p>
          <a:p>
            <a:pPr lvl="1" algn="just"/>
            <a:r>
              <a:rPr lang="zh-CN" altLang="en-US"/>
              <a:t>进程的物理块数是固定还是可变（分配策略）</a:t>
            </a:r>
          </a:p>
          <a:p>
            <a:pPr lvl="1" algn="just"/>
            <a:r>
              <a:rPr lang="zh-CN" altLang="en-US"/>
              <a:t>按什么原则为进程分配物理块数（分配算法）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1. 最小物理块数的确定</a:t>
            </a:r>
            <a:endParaRPr lang="zh-CN" altLang="en-US"/>
          </a:p>
        </p:txBody>
      </p:sp>
      <p:sp>
        <p:nvSpPr>
          <p:cNvPr id="314371" name="Rectangle 3"/>
          <p:cNvSpPr>
            <a:spLocks noGrp="1"/>
          </p:cNvSpPr>
          <p:nvPr>
            <p:ph type="body" idx="1"/>
          </p:nvPr>
        </p:nvSpPr>
        <p:spPr>
          <a:xfrm>
            <a:off x="381000" y="1524000"/>
            <a:ext cx="8574088" cy="4535488"/>
          </a:xfrm>
        </p:spPr>
        <p:txBody>
          <a:bodyPr/>
          <a:lstStyle/>
          <a:p>
            <a:pPr algn="just"/>
            <a:r>
              <a:rPr lang="zh-CN" altLang="en-US" sz="2800"/>
              <a:t>最小物理块数是指能保证进程正常运行所需的最少物理块数，若小于此值进程无法运行。</a:t>
            </a:r>
          </a:p>
          <a:p>
            <a:pPr algn="just"/>
            <a:r>
              <a:rPr lang="zh-CN" altLang="en-US" sz="2800"/>
              <a:t>最小物理块数由执行一条指令所涉及的页面数确定。</a:t>
            </a:r>
          </a:p>
          <a:p>
            <a:pPr algn="just"/>
            <a:r>
              <a:rPr lang="zh-CN" altLang="en-US" sz="2800"/>
              <a:t>一般情况下：对于单地址指令</a:t>
            </a:r>
          </a:p>
          <a:p>
            <a:pPr lvl="1" algn="just"/>
            <a:r>
              <a:rPr lang="zh-CN" altLang="en-US" sz="2400"/>
              <a:t>单地址指令且采用直接寻址，则所需最少物理块数为2。</a:t>
            </a:r>
          </a:p>
          <a:p>
            <a:pPr lvl="1" algn="just"/>
            <a:r>
              <a:rPr lang="zh-CN" altLang="en-US" sz="2400"/>
              <a:t>若单地址指令且允许采用间接寻址，则所需最少物理块数为3。</a:t>
            </a:r>
          </a:p>
          <a:p>
            <a:pPr lvl="1" algn="just"/>
            <a:r>
              <a:rPr lang="zh-CN" altLang="en-US" sz="2400"/>
              <a:t>某些功能较强的机器，指令及地址均跨两个页面，则最少需要4个（直接寻址）或6个（间接寻址）物理块。</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2. </a:t>
            </a:r>
            <a:r>
              <a:rPr lang="zh-CN" altLang="en-US" b="1"/>
              <a:t>物理块分配策略</a:t>
            </a:r>
            <a:endParaRPr lang="zh-CN" altLang="en-US"/>
          </a:p>
        </p:txBody>
      </p:sp>
      <p:sp>
        <p:nvSpPr>
          <p:cNvPr id="322563" name="Rectangle 3"/>
          <p:cNvSpPr>
            <a:spLocks noGrp="1"/>
          </p:cNvSpPr>
          <p:nvPr>
            <p:ph type="body" idx="1"/>
          </p:nvPr>
        </p:nvSpPr>
        <p:spPr>
          <a:xfrm>
            <a:off x="304800" y="1524000"/>
            <a:ext cx="8650288" cy="4535488"/>
          </a:xfrm>
        </p:spPr>
        <p:txBody>
          <a:bodyPr/>
          <a:lstStyle/>
          <a:p>
            <a:pPr algn="just"/>
            <a:r>
              <a:rPr lang="zh-CN" altLang="en-US"/>
              <a:t>在选择分配物理块的策略和置换范围时，需要考虑以下几个因素：</a:t>
            </a:r>
          </a:p>
          <a:p>
            <a:pPr lvl="1" algn="just"/>
            <a:r>
              <a:rPr lang="zh-CN" altLang="en-US"/>
              <a:t>系统的并发性和吞吐量：分配给每个进程的物理块越少，则驻留在内存的进程就越多，因而系统的并发性和吞吐量就越大。</a:t>
            </a:r>
          </a:p>
          <a:p>
            <a:pPr lvl="1" algn="just"/>
            <a:r>
              <a:rPr lang="zh-CN" altLang="en-US"/>
              <a:t>缺页中断率：分配给进程的物理块较少，则缺页中断率较高；但当分配给进程的物理块超过一定数量后，再增加物理块对减少进程的缺页率没有明显影响。</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分配策略和置换范围</a:t>
            </a:r>
            <a:endParaRPr lang="zh-CN" altLang="en-US"/>
          </a:p>
        </p:txBody>
      </p:sp>
      <p:sp>
        <p:nvSpPr>
          <p:cNvPr id="323587" name="Rectangle 3"/>
          <p:cNvSpPr>
            <a:spLocks noGrp="1"/>
          </p:cNvSpPr>
          <p:nvPr>
            <p:ph type="body" idx="1"/>
          </p:nvPr>
        </p:nvSpPr>
        <p:spPr>
          <a:xfrm>
            <a:off x="304800" y="1524000"/>
            <a:ext cx="8650288" cy="4535488"/>
          </a:xfrm>
        </p:spPr>
        <p:txBody>
          <a:bodyPr/>
          <a:lstStyle/>
          <a:p>
            <a:pPr algn="just"/>
            <a:r>
              <a:rPr lang="zh-CN" altLang="en-US"/>
              <a:t>分配策略：固定分配和可变分配。</a:t>
            </a:r>
          </a:p>
          <a:p>
            <a:pPr algn="just"/>
            <a:r>
              <a:rPr lang="zh-CN" altLang="en-US"/>
              <a:t>置换范围：全局置换和局部置换。</a:t>
            </a:r>
          </a:p>
          <a:p>
            <a:pPr algn="just"/>
            <a:r>
              <a:rPr lang="zh-CN" altLang="en-US"/>
              <a:t>将分配策略和置换范围组合可得如下三种策略：</a:t>
            </a:r>
          </a:p>
          <a:p>
            <a:pPr lvl="1" algn="just"/>
            <a:r>
              <a:rPr lang="zh-CN" altLang="en-US"/>
              <a:t>(1)固定分配局部置换</a:t>
            </a:r>
          </a:p>
          <a:p>
            <a:pPr lvl="1" algn="just"/>
            <a:r>
              <a:rPr lang="zh-CN" altLang="en-US"/>
              <a:t>(2)可变分配全局置换</a:t>
            </a:r>
          </a:p>
          <a:p>
            <a:pPr lvl="1" algn="just"/>
            <a:r>
              <a:rPr lang="zh-CN" altLang="en-US"/>
              <a:t>(3)可变分配局部置换。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ox(in)">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box(in)">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box(in)">
                                      <p:cBhvr>
                                        <p:cTn id="17" dur="500"/>
                                        <p:tgtEl>
                                          <p:spTgt spid="323587">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23587">
                                            <p:txEl>
                                              <p:pRg st="3" end="3"/>
                                            </p:txEl>
                                          </p:spTgt>
                                        </p:tgtEl>
                                        <p:attrNameLst>
                                          <p:attrName>style.visibility</p:attrName>
                                        </p:attrNameLst>
                                      </p:cBhvr>
                                      <p:to>
                                        <p:strVal val="visible"/>
                                      </p:to>
                                    </p:set>
                                    <p:animEffect transition="in" filter="box(in)">
                                      <p:cBhvr>
                                        <p:cTn id="20" dur="500"/>
                                        <p:tgtEl>
                                          <p:spTgt spid="323587">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23587">
                                            <p:txEl>
                                              <p:pRg st="4" end="4"/>
                                            </p:txEl>
                                          </p:spTgt>
                                        </p:tgtEl>
                                        <p:attrNameLst>
                                          <p:attrName>style.visibility</p:attrName>
                                        </p:attrNameLst>
                                      </p:cBhvr>
                                      <p:to>
                                        <p:strVal val="visible"/>
                                      </p:to>
                                    </p:set>
                                    <p:animEffect transition="in" filter="box(in)">
                                      <p:cBhvr>
                                        <p:cTn id="23" dur="500"/>
                                        <p:tgtEl>
                                          <p:spTgt spid="323587">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23587">
                                            <p:txEl>
                                              <p:pRg st="5" end="5"/>
                                            </p:txEl>
                                          </p:spTgt>
                                        </p:tgtEl>
                                        <p:attrNameLst>
                                          <p:attrName>style.visibility</p:attrName>
                                        </p:attrNameLst>
                                      </p:cBhvr>
                                      <p:to>
                                        <p:strVal val="visible"/>
                                      </p:to>
                                    </p:set>
                                    <p:animEffect transition="in" filter="box(in)">
                                      <p:cBhvr>
                                        <p:cTn id="26" dur="500"/>
                                        <p:tgtEl>
                                          <p:spTgt spid="323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(1) 固定分配局部置换</a:t>
            </a:r>
          </a:p>
        </p:txBody>
      </p:sp>
      <p:sp>
        <p:nvSpPr>
          <p:cNvPr id="325635" name="Rectangle 3"/>
          <p:cNvSpPr>
            <a:spLocks noGrp="1"/>
          </p:cNvSpPr>
          <p:nvPr>
            <p:ph type="body" idx="1"/>
          </p:nvPr>
        </p:nvSpPr>
        <p:spPr>
          <a:xfrm>
            <a:off x="468313" y="1531938"/>
            <a:ext cx="8205787" cy="4168775"/>
          </a:xfrm>
        </p:spPr>
        <p:txBody>
          <a:bodyPr/>
          <a:lstStyle/>
          <a:p>
            <a:pPr algn="just"/>
            <a:r>
              <a:rPr lang="zh-CN" altLang="en-US"/>
              <a:t>固定分配局部置换：基于某种原则为每个进程分配</a:t>
            </a:r>
            <a:r>
              <a:rPr lang="zh-CN" altLang="en-US">
                <a:solidFill>
                  <a:srgbClr val="9900CC"/>
                </a:solidFill>
              </a:rPr>
              <a:t>固定</a:t>
            </a:r>
            <a:r>
              <a:rPr lang="zh-CN" altLang="en-US"/>
              <a:t>数量的物理块，当进程运行中出现缺页时，只能从</a:t>
            </a:r>
            <a:r>
              <a:rPr lang="zh-CN" altLang="en-US">
                <a:solidFill>
                  <a:srgbClr val="9900CC"/>
                </a:solidFill>
              </a:rPr>
              <a:t>自己的</a:t>
            </a:r>
            <a:r>
              <a:rPr lang="zh-CN" altLang="en-US"/>
              <a:t>页面中选择一页换出，然后再调入缺页。</a:t>
            </a:r>
          </a:p>
          <a:p>
            <a:pPr algn="just"/>
            <a:r>
              <a:rPr lang="zh-CN" altLang="en-US"/>
              <a:t>实现这种策略的困难在于：难以确定应为每个进程分配多少个物理块。</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(2) 可变分配全局置换</a:t>
            </a:r>
          </a:p>
        </p:txBody>
      </p:sp>
      <p:sp>
        <p:nvSpPr>
          <p:cNvPr id="326659" name="Rectangle 3"/>
          <p:cNvSpPr>
            <a:spLocks noGrp="1"/>
          </p:cNvSpPr>
          <p:nvPr>
            <p:ph type="body" idx="1"/>
          </p:nvPr>
        </p:nvSpPr>
        <p:spPr>
          <a:xfrm>
            <a:off x="381000" y="1447800"/>
            <a:ext cx="8421688" cy="5029200"/>
          </a:xfrm>
        </p:spPr>
        <p:txBody>
          <a:bodyPr/>
          <a:lstStyle/>
          <a:p>
            <a:pPr algn="just"/>
            <a:r>
              <a:rPr lang="zh-CN" altLang="en-US" sz="2800"/>
              <a:t>可变分配全局置换：先为系统中的每个进程分配一定数量的物理块，操作系统本身也保持一个空闲物理块队列。当某进程发生缺页时，由系统从空闲物理块队列中取出一个物理块分配给该进程；当空闲物理块队列中的物理块用完时，操作系统才从内存中选择一页调出，该页可以是系统中</a:t>
            </a:r>
            <a:r>
              <a:rPr lang="zh-CN" altLang="en-US" sz="2800">
                <a:solidFill>
                  <a:srgbClr val="9900CC"/>
                </a:solidFill>
              </a:rPr>
              <a:t>任何</a:t>
            </a:r>
            <a:r>
              <a:rPr lang="zh-CN" altLang="en-US" sz="2800"/>
              <a:t>一个进程的页面。</a:t>
            </a:r>
          </a:p>
          <a:p>
            <a:pPr algn="just"/>
            <a:endParaRPr lang="zh-CN" altLang="en-US" sz="2800"/>
          </a:p>
          <a:p>
            <a:r>
              <a:rPr lang="zh-CN" altLang="en-US" sz="2800"/>
              <a:t>这是一种容易实现的页面分配和置换策略，目前已用于若干操作系统中。</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(3) 可变分配局部置换</a:t>
            </a:r>
          </a:p>
        </p:txBody>
      </p:sp>
      <p:sp>
        <p:nvSpPr>
          <p:cNvPr id="327683" name="Rectangle 3"/>
          <p:cNvSpPr>
            <a:spLocks noGrp="1"/>
          </p:cNvSpPr>
          <p:nvPr>
            <p:ph type="body" idx="1"/>
          </p:nvPr>
        </p:nvSpPr>
        <p:spPr>
          <a:xfrm>
            <a:off x="341313" y="1447800"/>
            <a:ext cx="8421687" cy="4114800"/>
          </a:xfrm>
        </p:spPr>
        <p:txBody>
          <a:bodyPr/>
          <a:lstStyle/>
          <a:p>
            <a:pPr algn="just"/>
            <a:r>
              <a:rPr lang="zh-CN" altLang="en-US" sz="2800"/>
              <a:t>可变分配局部置换：根据某种原则为每个进程分配一定数量的物理块，当进程发生缺页中断时，只允许从该进程</a:t>
            </a:r>
            <a:r>
              <a:rPr lang="zh-CN" altLang="en-US" sz="2800">
                <a:solidFill>
                  <a:srgbClr val="9900CC"/>
                </a:solidFill>
              </a:rPr>
              <a:t>自己的</a:t>
            </a:r>
            <a:r>
              <a:rPr lang="zh-CN" altLang="en-US" sz="2800"/>
              <a:t>页面中选出一页换出。如果某进程的缺页率较高，则系统再为该进程分配若干物理块；反之若某进程的缺页率特别低，则系统可适当减少分配给该进程的物理块数。</a:t>
            </a:r>
          </a:p>
          <a:p>
            <a:pPr algn="just"/>
            <a:endParaRPr lang="zh-CN" altLang="en-US" sz="2800"/>
          </a:p>
          <a:p>
            <a:pPr algn="just"/>
            <a:r>
              <a:rPr lang="zh-CN" altLang="en-US" sz="2800"/>
              <a:t>该算法比较复杂，但性能较好。</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3. </a:t>
            </a:r>
            <a:r>
              <a:rPr lang="zh-CN" altLang="en-US" b="1"/>
              <a:t>物理块分配算法</a:t>
            </a:r>
            <a:endParaRPr lang="zh-CN" altLang="en-US"/>
          </a:p>
        </p:txBody>
      </p:sp>
      <p:sp>
        <p:nvSpPr>
          <p:cNvPr id="315395" name="Rectangle 3"/>
          <p:cNvSpPr>
            <a:spLocks noGrp="1"/>
          </p:cNvSpPr>
          <p:nvPr>
            <p:ph type="body" idx="1"/>
          </p:nvPr>
        </p:nvSpPr>
        <p:spPr>
          <a:xfrm>
            <a:off x="152400" y="1524000"/>
            <a:ext cx="8839200" cy="5029200"/>
          </a:xfrm>
        </p:spPr>
        <p:txBody>
          <a:bodyPr/>
          <a:lstStyle/>
          <a:p>
            <a:pPr algn="just"/>
            <a:r>
              <a:rPr lang="zh-CN" altLang="en-US"/>
              <a:t>按什么原则给进程分配物理块数：</a:t>
            </a:r>
          </a:p>
          <a:p>
            <a:pPr lvl="1" algn="just"/>
            <a:r>
              <a:rPr lang="zh-CN" altLang="en-US"/>
              <a:t>平均分配算法</a:t>
            </a:r>
            <a:r>
              <a:rPr lang="en-US" altLang="zh-CN"/>
              <a:t>：</a:t>
            </a:r>
            <a:r>
              <a:rPr lang="zh-CN" altLang="en-US"/>
              <a:t>将系统中所有可供分配物理块平均分配给每个进程。</a:t>
            </a:r>
          </a:p>
          <a:p>
            <a:pPr lvl="1" algn="just"/>
            <a:r>
              <a:rPr lang="zh-CN" altLang="en-US"/>
              <a:t>按比例分配算法：根据进程大小按比例分配物理块。</a:t>
            </a:r>
          </a:p>
          <a:p>
            <a:pPr lvl="1" algn="just"/>
            <a:r>
              <a:rPr lang="zh-CN" altLang="en-US"/>
              <a:t>按优先级分配算法：有两种实现方案</a:t>
            </a:r>
          </a:p>
          <a:p>
            <a:pPr lvl="2" algn="just"/>
            <a:r>
              <a:rPr lang="zh-CN" altLang="en-US"/>
              <a:t>将可供分配的物理块分为两部分，一部分按比例分配给每个进程，另一部分根据进程的优先级适当增加物理块。</a:t>
            </a:r>
          </a:p>
          <a:p>
            <a:pPr lvl="2" algn="just"/>
            <a:r>
              <a:rPr lang="zh-CN" altLang="en-US"/>
              <a:t>先按比例为进程分配物理块，当高优先级进程发生缺页时，允许它从低优先级进程处获得物理块。</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bwMode="auto">
          <a:xfrm>
            <a:off x="395288" y="0"/>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4.7.3 </a:t>
            </a:r>
            <a:r>
              <a:rPr lang="zh-CN" altLang="en-US" b="1"/>
              <a:t>调页策略</a:t>
            </a:r>
          </a:p>
        </p:txBody>
      </p:sp>
      <p:sp>
        <p:nvSpPr>
          <p:cNvPr id="329731" name="Rectangle 3"/>
          <p:cNvSpPr>
            <a:spLocks noGrp="1"/>
          </p:cNvSpPr>
          <p:nvPr>
            <p:ph type="body" idx="1"/>
          </p:nvPr>
        </p:nvSpPr>
        <p:spPr>
          <a:xfrm>
            <a:off x="395288" y="1484313"/>
            <a:ext cx="8523287" cy="4467225"/>
          </a:xfrm>
        </p:spPr>
        <p:txBody>
          <a:bodyPr/>
          <a:lstStyle/>
          <a:p>
            <a:pPr marL="609600" indent="-500063">
              <a:lnSpc>
                <a:spcPct val="90000"/>
              </a:lnSpc>
              <a:buFont typeface="Wingdings 3" panose="05040102010807070707" pitchFamily="18" charset="2"/>
              <a:buNone/>
            </a:pPr>
            <a:r>
              <a:rPr lang="en-US" altLang="zh-CN" b="1"/>
              <a:t>1. </a:t>
            </a:r>
            <a:r>
              <a:rPr lang="zh-CN" altLang="en-US" b="1"/>
              <a:t>何时调入页面</a:t>
            </a:r>
            <a:r>
              <a:rPr lang="zh-CN" altLang="en-US"/>
              <a:t> </a:t>
            </a:r>
          </a:p>
          <a:p>
            <a:pPr marL="609600" indent="-500063">
              <a:lnSpc>
                <a:spcPct val="90000"/>
              </a:lnSpc>
            </a:pPr>
            <a:r>
              <a:rPr lang="zh-CN" altLang="en-US"/>
              <a:t>预调页策略</a:t>
            </a:r>
          </a:p>
          <a:p>
            <a:pPr marL="990600" lvl="1" indent="-598488">
              <a:lnSpc>
                <a:spcPct val="90000"/>
              </a:lnSpc>
            </a:pPr>
            <a:r>
              <a:rPr lang="zh-CN" altLang="en-US"/>
              <a:t>将一批</a:t>
            </a:r>
            <a:r>
              <a:rPr lang="zh-CN" altLang="en-US">
                <a:solidFill>
                  <a:srgbClr val="0000CC"/>
                </a:solidFill>
              </a:rPr>
              <a:t>相邻存放的页</a:t>
            </a:r>
            <a:r>
              <a:rPr lang="en-US" altLang="zh-CN">
                <a:solidFill>
                  <a:srgbClr val="0000CC"/>
                </a:solidFill>
              </a:rPr>
              <a:t>/</a:t>
            </a:r>
            <a:r>
              <a:rPr lang="zh-CN" altLang="en-US">
                <a:solidFill>
                  <a:srgbClr val="0000CC"/>
                </a:solidFill>
              </a:rPr>
              <a:t>预计可能很快用到的页</a:t>
            </a:r>
            <a:r>
              <a:rPr lang="zh-CN" altLang="en-US"/>
              <a:t>预先调入内存。</a:t>
            </a:r>
          </a:p>
          <a:p>
            <a:pPr marL="990600" lvl="1" indent="-598488">
              <a:lnSpc>
                <a:spcPct val="90000"/>
              </a:lnSpc>
            </a:pPr>
            <a:r>
              <a:rPr lang="zh-CN" altLang="en-US"/>
              <a:t>预测成功率低，主要用于进程首次调入时。</a:t>
            </a:r>
          </a:p>
          <a:p>
            <a:pPr marL="609600" indent="-500063">
              <a:lnSpc>
                <a:spcPct val="90000"/>
              </a:lnSpc>
            </a:pPr>
            <a:r>
              <a:rPr lang="zh-CN" altLang="en-US"/>
              <a:t>请求调页策略</a:t>
            </a:r>
          </a:p>
          <a:p>
            <a:pPr marL="990600" lvl="1" indent="-598488">
              <a:lnSpc>
                <a:spcPct val="90000"/>
              </a:lnSpc>
            </a:pPr>
            <a:r>
              <a:rPr lang="zh-CN" altLang="en-US"/>
              <a:t>程序运行中需要访问的页不在内存时，由</a:t>
            </a:r>
            <a:r>
              <a:rPr lang="en-US" altLang="zh-CN"/>
              <a:t>OS</a:t>
            </a:r>
            <a:r>
              <a:rPr lang="zh-CN" altLang="en-US"/>
              <a:t>将所缺的页调入内存。</a:t>
            </a:r>
          </a:p>
          <a:p>
            <a:pPr marL="990600" lvl="1" indent="-598488">
              <a:lnSpc>
                <a:spcPct val="90000"/>
              </a:lnSpc>
            </a:pPr>
            <a:r>
              <a:rPr lang="zh-CN" altLang="en-US"/>
              <a:t>广泛采用，但是系统开销大。</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虚拟存储器的基本原理</a:t>
            </a:r>
          </a:p>
        </p:txBody>
      </p:sp>
      <p:sp>
        <p:nvSpPr>
          <p:cNvPr id="122883" name="Rectangle 3"/>
          <p:cNvSpPr>
            <a:spLocks noGrp="1"/>
          </p:cNvSpPr>
          <p:nvPr>
            <p:ph type="body" idx="1"/>
          </p:nvPr>
        </p:nvSpPr>
        <p:spPr>
          <a:xfrm>
            <a:off x="381000" y="1447800"/>
            <a:ext cx="8269288" cy="4535488"/>
          </a:xfrm>
        </p:spPr>
        <p:txBody>
          <a:bodyPr/>
          <a:lstStyle/>
          <a:p>
            <a:pPr algn="just"/>
            <a:r>
              <a:rPr lang="zh-CN" altLang="en-US" sz="2800"/>
              <a:t>在程序运行之前，将程序的</a:t>
            </a:r>
            <a:r>
              <a:rPr lang="zh-CN" altLang="en-US" sz="2800">
                <a:solidFill>
                  <a:srgbClr val="9900CC"/>
                </a:solidFill>
              </a:rPr>
              <a:t>一部分放入内存</a:t>
            </a:r>
            <a:r>
              <a:rPr lang="zh-CN" altLang="en-US" sz="2800"/>
              <a:t>后就启动程序执行。</a:t>
            </a:r>
          </a:p>
          <a:p>
            <a:pPr algn="just"/>
            <a:r>
              <a:rPr lang="zh-CN" altLang="en-US" sz="2800"/>
              <a:t>在程序执行过程中，当所访问的信息不在内存时，由操作系统将所需要的部分调入内存，然后继续执行程序。</a:t>
            </a:r>
          </a:p>
          <a:p>
            <a:pPr algn="just"/>
            <a:r>
              <a:rPr lang="zh-CN" altLang="en-US" sz="2800"/>
              <a:t>另一方面，操作系统将内存中暂时不使用的内容换出到外存上，从而腾出空间存放将要调入内存的信息。</a:t>
            </a:r>
          </a:p>
          <a:p>
            <a:pPr algn="just"/>
            <a:r>
              <a:rPr lang="zh-CN" altLang="en-US" sz="2800"/>
              <a:t>从效果上看，这样的计算机系统好像为用户提供了一个存储容量比实际内存大得多的存储器，将这个存储器称为虚拟存储器。</a:t>
            </a:r>
          </a:p>
        </p:txBody>
      </p:sp>
      <p:sp>
        <p:nvSpPr>
          <p:cNvPr id="122884" name="Text Box 4"/>
          <p:cNvSpPr txBox="1">
            <a:spLocks noChangeArrowheads="1"/>
          </p:cNvSpPr>
          <p:nvPr/>
        </p:nvSpPr>
        <p:spPr bwMode="auto">
          <a:xfrm>
            <a:off x="3200400" y="3276600"/>
            <a:ext cx="225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kumimoji="1" lang="zh-CN" altLang="en-US" sz="2400">
                <a:solidFill>
                  <a:schemeClr val="hlink"/>
                </a:solidFill>
                <a:sym typeface="Wingdings" panose="05000000000000000000" pitchFamily="2" charset="2"/>
              </a:rPr>
              <a:t> </a:t>
            </a:r>
            <a:r>
              <a:rPr kumimoji="1" lang="zh-CN" altLang="en-US" sz="2400" i="1">
                <a:solidFill>
                  <a:schemeClr val="hlink"/>
                </a:solidFill>
              </a:rPr>
              <a:t>请求调入</a:t>
            </a:r>
          </a:p>
        </p:txBody>
      </p:sp>
      <p:sp>
        <p:nvSpPr>
          <p:cNvPr id="122885" name="Text Box 5"/>
          <p:cNvSpPr txBox="1">
            <a:spLocks noChangeArrowheads="1"/>
          </p:cNvSpPr>
          <p:nvPr/>
        </p:nvSpPr>
        <p:spPr bwMode="auto">
          <a:xfrm>
            <a:off x="3200400" y="4648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None/>
            </a:pPr>
            <a:r>
              <a:rPr kumimoji="1" lang="zh-CN" altLang="en-US" sz="2400">
                <a:solidFill>
                  <a:schemeClr val="hlink"/>
                </a:solidFill>
                <a:sym typeface="Wingdings" panose="05000000000000000000" pitchFamily="2" charset="2"/>
              </a:rPr>
              <a:t> </a:t>
            </a:r>
            <a:r>
              <a:rPr kumimoji="1" lang="zh-CN" altLang="en-US" sz="2400" i="1">
                <a:solidFill>
                  <a:schemeClr val="hlink"/>
                </a:solidFill>
              </a:rPr>
              <a:t>置换</a:t>
            </a:r>
            <a:endParaRPr kumimoji="1" lang="en-US" altLang="zh-CN" sz="2400" i="1">
              <a:solidFill>
                <a:schemeClr val="hlink"/>
              </a:solidFill>
            </a:endParaRPr>
          </a:p>
        </p:txBody>
      </p:sp>
      <p:sp>
        <p:nvSpPr>
          <p:cNvPr id="122886" name="Text Box 6"/>
          <p:cNvSpPr txBox="1">
            <a:spLocks noChangeArrowheads="1"/>
          </p:cNvSpPr>
          <p:nvPr/>
        </p:nvSpPr>
        <p:spPr bwMode="auto">
          <a:xfrm>
            <a:off x="6019800" y="6019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None/>
            </a:pPr>
            <a:r>
              <a:rPr kumimoji="1" lang="zh-CN" altLang="en-US" sz="2400">
                <a:solidFill>
                  <a:schemeClr val="hlink"/>
                </a:solidFill>
                <a:sym typeface="Wingdings" panose="05000000000000000000" pitchFamily="2" charset="2"/>
              </a:rPr>
              <a:t> </a:t>
            </a:r>
            <a:r>
              <a:rPr kumimoji="1" lang="zh-CN" altLang="en-US" sz="2400" i="1">
                <a:solidFill>
                  <a:schemeClr val="hlink"/>
                </a:solidFill>
              </a:rPr>
              <a:t>内存扩充</a:t>
            </a:r>
            <a:endParaRPr kumimoji="1" lang="en-US" altLang="zh-CN" sz="2400" i="1">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arn(inHorizontal)">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barn(inHorizontal)">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barn(inHorizontal)">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barn(inHorizontal)">
                                      <p:cBhvr>
                                        <p:cTn id="22" dur="500"/>
                                        <p:tgtEl>
                                          <p:spTgt spid="122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22884"/>
                                        </p:tgtEl>
                                        <p:attrNameLst>
                                          <p:attrName>style.visibility</p:attrName>
                                        </p:attrNameLst>
                                      </p:cBhvr>
                                      <p:to>
                                        <p:strVal val="visible"/>
                                      </p:to>
                                    </p:set>
                                    <p:animEffect transition="in" filter="wipe(right)">
                                      <p:cBhvr>
                                        <p:cTn id="27" dur="500"/>
                                        <p:tgtEl>
                                          <p:spTgt spid="1228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2885"/>
                                        </p:tgtEl>
                                        <p:attrNameLst>
                                          <p:attrName>style.visibility</p:attrName>
                                        </p:attrNameLst>
                                      </p:cBhvr>
                                      <p:to>
                                        <p:strVal val="visible"/>
                                      </p:to>
                                    </p:set>
                                    <p:animEffect transition="in" filter="wipe(right)">
                                      <p:cBhvr>
                                        <p:cTn id="32" dur="500"/>
                                        <p:tgtEl>
                                          <p:spTgt spid="1228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2886"/>
                                        </p:tgtEl>
                                        <p:attrNameLst>
                                          <p:attrName>style.visibility</p:attrName>
                                        </p:attrNameLst>
                                      </p:cBhvr>
                                      <p:to>
                                        <p:strVal val="visible"/>
                                      </p:to>
                                    </p:set>
                                    <p:animEffect transition="in" filter="wipe(right)">
                                      <p:cBhvr>
                                        <p:cTn id="37"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autoUpdateAnimBg="0"/>
      <p:bldP spid="122885" grpId="0" autoUpdateAnimBg="0"/>
      <p:bldP spid="12288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p:cNvSpPr>
          <p:nvPr>
            <p:ph type="body" idx="1"/>
          </p:nvPr>
        </p:nvSpPr>
        <p:spPr/>
        <p:txBody>
          <a:bodyPr/>
          <a:lstStyle/>
          <a:p>
            <a:r>
              <a:rPr lang="zh-CN" altLang="en-US"/>
              <a:t>文件区</a:t>
            </a:r>
          </a:p>
          <a:p>
            <a:pPr lvl="1"/>
            <a:r>
              <a:rPr lang="zh-CN" altLang="en-US"/>
              <a:t>用于存放文件；</a:t>
            </a:r>
          </a:p>
          <a:p>
            <a:pPr lvl="1"/>
            <a:r>
              <a:rPr lang="zh-CN" altLang="en-US"/>
              <a:t>采用离散分配方式。</a:t>
            </a:r>
          </a:p>
          <a:p>
            <a:r>
              <a:rPr lang="zh-CN" altLang="en-US"/>
              <a:t>对换区</a:t>
            </a:r>
          </a:p>
          <a:p>
            <a:pPr lvl="1"/>
            <a:r>
              <a:rPr lang="zh-CN" altLang="en-US"/>
              <a:t>用于存放对换页面；</a:t>
            </a:r>
          </a:p>
          <a:p>
            <a:pPr lvl="1"/>
            <a:r>
              <a:rPr lang="zh-CN" altLang="en-US"/>
              <a:t>采用连续分配方式。</a:t>
            </a:r>
          </a:p>
          <a:p>
            <a:pPr lvl="1"/>
            <a:r>
              <a:rPr lang="zh-CN" altLang="en-US"/>
              <a:t>故对换区的磁盘</a:t>
            </a:r>
            <a:r>
              <a:rPr lang="en-US" altLang="zh-CN"/>
              <a:t>I/O</a:t>
            </a:r>
            <a:r>
              <a:rPr lang="zh-CN" altLang="en-US"/>
              <a:t>速度比文件区的高。        </a:t>
            </a:r>
          </a:p>
          <a:p>
            <a:endParaRPr lang="zh-CN" altLang="en-US"/>
          </a:p>
        </p:txBody>
      </p:sp>
      <p:sp>
        <p:nvSpPr>
          <p:cNvPr id="342020" name="Text Box 4"/>
          <p:cNvSpPr txBox="1">
            <a:spLocks noChangeArrowheads="1"/>
          </p:cNvSpPr>
          <p:nvPr/>
        </p:nvSpPr>
        <p:spPr bwMode="auto">
          <a:xfrm>
            <a:off x="323850" y="549275"/>
            <a:ext cx="363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pitchFamily="18" charset="0"/>
              </a:rPr>
              <a:t>2. </a:t>
            </a:r>
            <a:r>
              <a:rPr kumimoji="1" lang="zh-CN" altLang="en-US" sz="3200" b="1">
                <a:latin typeface="Times New Roman" panose="02020603050405020304" pitchFamily="18" charset="0"/>
              </a:rPr>
              <a:t>从何处调入页面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p:cNvSpPr>
          <p:nvPr>
            <p:ph type="body" idx="1"/>
          </p:nvPr>
        </p:nvSpPr>
        <p:spPr/>
        <p:txBody>
          <a:bodyPr/>
          <a:lstStyle/>
          <a:p>
            <a:r>
              <a:rPr lang="zh-CN" altLang="en-US"/>
              <a:t>发生缺页请求时，系统应从何处将缺页调入内存，可分成如下三种情况：</a:t>
            </a:r>
          </a:p>
          <a:p>
            <a:r>
              <a:rPr lang="en-US" altLang="zh-CN"/>
              <a:t>(1) </a:t>
            </a:r>
            <a:r>
              <a:rPr lang="zh-CN" altLang="en-US"/>
              <a:t>系统拥有足够的对换区空间。</a:t>
            </a:r>
          </a:p>
          <a:p>
            <a:pPr lvl="1"/>
            <a:r>
              <a:rPr lang="zh-CN" altLang="en-US"/>
              <a:t>这时可以全部从对换区调入所需页面，以提高调页速度。</a:t>
            </a:r>
          </a:p>
          <a:p>
            <a:pPr lvl="1"/>
            <a:r>
              <a:rPr lang="zh-CN" altLang="en-US"/>
              <a:t>在进程运行前， 便须将与该进程有关的文件，从文件区拷贝到对换区。 </a:t>
            </a:r>
          </a:p>
          <a:p>
            <a:endParaRPr lang="zh-CN" altLang="en-US"/>
          </a:p>
          <a:p>
            <a:endParaRPr lang="zh-CN" altLang="en-US"/>
          </a:p>
        </p:txBody>
      </p:sp>
      <p:sp>
        <p:nvSpPr>
          <p:cNvPr id="343044" name="Text Box 4"/>
          <p:cNvSpPr txBox="1">
            <a:spLocks noChangeArrowheads="1"/>
          </p:cNvSpPr>
          <p:nvPr/>
        </p:nvSpPr>
        <p:spPr bwMode="auto">
          <a:xfrm>
            <a:off x="323850" y="549275"/>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rPr>
              <a:t>从何处调入页面 （续）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p:cNvSpPr>
          <p:nvPr>
            <p:ph type="body" idx="1"/>
          </p:nvPr>
        </p:nvSpPr>
        <p:spPr/>
        <p:txBody>
          <a:bodyPr/>
          <a:lstStyle/>
          <a:p>
            <a:r>
              <a:rPr lang="en-US" altLang="zh-CN"/>
              <a:t>(2) </a:t>
            </a:r>
            <a:r>
              <a:rPr lang="zh-CN" altLang="en-US"/>
              <a:t>系统缺少足够的对换区空间。</a:t>
            </a:r>
          </a:p>
          <a:p>
            <a:pPr lvl="1"/>
            <a:r>
              <a:rPr lang="zh-CN" altLang="en-US"/>
              <a:t>这时凡是不会被修改的文件，都直接从文件区调入；而当换出这些页面时，由于它们未被修改而不必再将它们换出，以后再调入时，仍从文件区直接调入。</a:t>
            </a:r>
          </a:p>
          <a:p>
            <a:pPr lvl="1"/>
            <a:r>
              <a:rPr lang="zh-CN" altLang="en-US"/>
              <a:t>但对于那些可能被修改的部分，在将它们换出时，便须调到对换区，以后需要时，再从对换区调入。</a:t>
            </a:r>
          </a:p>
          <a:p>
            <a:endParaRPr lang="zh-CN" altLang="en-US"/>
          </a:p>
        </p:txBody>
      </p:sp>
      <p:sp>
        <p:nvSpPr>
          <p:cNvPr id="340996" name="Text Box 4"/>
          <p:cNvSpPr txBox="1">
            <a:spLocks noChangeArrowheads="1"/>
          </p:cNvSpPr>
          <p:nvPr/>
        </p:nvSpPr>
        <p:spPr bwMode="auto">
          <a:xfrm>
            <a:off x="323850" y="549275"/>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rPr>
              <a:t>从何处调入页面 （续）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p:cNvSpPr>
          <p:nvPr>
            <p:ph type="body" idx="1"/>
          </p:nvPr>
        </p:nvSpPr>
        <p:spPr/>
        <p:txBody>
          <a:bodyPr/>
          <a:lstStyle/>
          <a:p>
            <a:r>
              <a:rPr lang="zh-CN" altLang="en-US"/>
              <a:t> </a:t>
            </a:r>
            <a:r>
              <a:rPr lang="en-US" altLang="zh-CN"/>
              <a:t>(3) UNIX</a:t>
            </a:r>
            <a:r>
              <a:rPr lang="zh-CN" altLang="en-US"/>
              <a:t>方式。</a:t>
            </a:r>
          </a:p>
          <a:p>
            <a:pPr lvl="1"/>
            <a:r>
              <a:rPr lang="zh-CN" altLang="en-US"/>
              <a:t>由于与进程有关的文件都放在文件区，故凡是未运行过的页面，都应从文件区调入。</a:t>
            </a:r>
          </a:p>
          <a:p>
            <a:pPr lvl="1"/>
            <a:r>
              <a:rPr lang="zh-CN" altLang="en-US"/>
              <a:t>而对于曾经运行过但又被换出的页面，由于是被放在对换区，因此在下次调入时，应从对换区调入。</a:t>
            </a:r>
          </a:p>
          <a:p>
            <a:pPr lvl="1"/>
            <a:r>
              <a:rPr lang="zh-CN" altLang="en-US"/>
              <a:t>由于</a:t>
            </a:r>
            <a:r>
              <a:rPr lang="en-US" altLang="zh-CN"/>
              <a:t>UNIX</a:t>
            </a:r>
            <a:r>
              <a:rPr lang="zh-CN" altLang="en-US"/>
              <a:t>系统允许页面共享，因此， 某进程所请求的页面有可能已被其它进程调入内存，此时也就无须再从对换区调入。 </a:t>
            </a:r>
          </a:p>
        </p:txBody>
      </p:sp>
      <p:sp>
        <p:nvSpPr>
          <p:cNvPr id="344068" name="Text Box 4"/>
          <p:cNvSpPr txBox="1">
            <a:spLocks noChangeArrowheads="1"/>
          </p:cNvSpPr>
          <p:nvPr/>
        </p:nvSpPr>
        <p:spPr bwMode="auto">
          <a:xfrm>
            <a:off x="323850" y="549275"/>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rPr>
              <a:t>从何处调入页面 （续）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28707"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t>4.6  </a:t>
            </a:r>
            <a:r>
              <a:rPr lang="zh-CN" altLang="en-US" sz="2800"/>
              <a:t>虚拟存储器的基本概念 </a:t>
            </a:r>
          </a:p>
          <a:p>
            <a:pPr>
              <a:lnSpc>
                <a:spcPct val="90000"/>
              </a:lnSpc>
            </a:pPr>
            <a:r>
              <a:rPr lang="en-US" altLang="zh-CN" sz="2800"/>
              <a:t>4.7  </a:t>
            </a:r>
            <a:r>
              <a:rPr lang="zh-CN" altLang="en-US" sz="2800"/>
              <a:t>请求分页存储管理方式 </a:t>
            </a:r>
          </a:p>
          <a:p>
            <a:pPr>
              <a:lnSpc>
                <a:spcPct val="90000"/>
              </a:lnSpc>
            </a:pPr>
            <a:r>
              <a:rPr lang="en-US" altLang="zh-CN" sz="2800">
                <a:solidFill>
                  <a:schemeClr val="hlink"/>
                </a:solidFill>
              </a:rPr>
              <a:t>4.8  </a:t>
            </a:r>
            <a:r>
              <a:rPr lang="zh-CN" altLang="en-US" sz="2800">
                <a:solidFill>
                  <a:schemeClr val="hlink"/>
                </a:solidFill>
              </a:rPr>
              <a:t>页面置换算法 </a:t>
            </a:r>
          </a:p>
          <a:p>
            <a:pPr>
              <a:lnSpc>
                <a:spcPct val="90000"/>
              </a:lnSpc>
            </a:pPr>
            <a:r>
              <a:rPr lang="en-US" altLang="zh-CN" sz="2800"/>
              <a:t>4.9  </a:t>
            </a:r>
            <a:r>
              <a:rPr lang="zh-CN" altLang="en-US" sz="2800"/>
              <a:t>请求分段存储管理方式 </a:t>
            </a:r>
          </a:p>
          <a:p>
            <a:pPr>
              <a:lnSpc>
                <a:spcPct val="90000"/>
              </a:lnSpc>
            </a:pPr>
            <a:endParaRPr lang="zh-CN" altLang="en-US" sz="28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页面置换算法</a:t>
            </a:r>
            <a:endParaRPr lang="zh-CN" altLang="en-US"/>
          </a:p>
        </p:txBody>
      </p:sp>
      <p:sp>
        <p:nvSpPr>
          <p:cNvPr id="146435" name="Rectangle 3"/>
          <p:cNvSpPr>
            <a:spLocks noGrp="1"/>
          </p:cNvSpPr>
          <p:nvPr>
            <p:ph type="body" idx="1"/>
          </p:nvPr>
        </p:nvSpPr>
        <p:spPr>
          <a:xfrm>
            <a:off x="304800" y="1600200"/>
            <a:ext cx="8650288" cy="4724400"/>
          </a:xfrm>
        </p:spPr>
        <p:txBody>
          <a:bodyPr/>
          <a:lstStyle/>
          <a:p>
            <a:pPr algn="just"/>
            <a:r>
              <a:rPr lang="zh-CN" altLang="en-US"/>
              <a:t>页面置换算法又称为页面淘汰算法，是用来选择换出页面的算法。</a:t>
            </a:r>
          </a:p>
          <a:p>
            <a:pPr algn="just"/>
            <a:r>
              <a:rPr lang="zh-CN" altLang="en-US"/>
              <a:t>研究页面置换算法要考虑：</a:t>
            </a:r>
          </a:p>
          <a:p>
            <a:pPr lvl="1" algn="just"/>
            <a:r>
              <a:rPr lang="zh-CN" altLang="en-US"/>
              <a:t>淘汰页面范围：是</a:t>
            </a:r>
            <a:r>
              <a:rPr lang="zh-CN" altLang="en-US">
                <a:solidFill>
                  <a:srgbClr val="9900CC"/>
                </a:solidFill>
              </a:rPr>
              <a:t>全局置换</a:t>
            </a:r>
            <a:r>
              <a:rPr lang="zh-CN" altLang="en-US"/>
              <a:t>还是</a:t>
            </a:r>
            <a:r>
              <a:rPr lang="zh-CN" altLang="en-US">
                <a:solidFill>
                  <a:srgbClr val="9900CC"/>
                </a:solidFill>
              </a:rPr>
              <a:t>局部置换</a:t>
            </a:r>
          </a:p>
          <a:p>
            <a:pPr lvl="1" algn="just"/>
            <a:r>
              <a:rPr lang="zh-CN" altLang="en-US"/>
              <a:t>页面分配：确定分配给进程的物理块数，有</a:t>
            </a:r>
            <a:r>
              <a:rPr lang="zh-CN" altLang="en-US">
                <a:solidFill>
                  <a:srgbClr val="9900CC"/>
                </a:solidFill>
              </a:rPr>
              <a:t>固定分配</a:t>
            </a:r>
            <a:r>
              <a:rPr lang="zh-CN" altLang="en-US"/>
              <a:t>和</a:t>
            </a:r>
            <a:r>
              <a:rPr lang="zh-CN" altLang="en-US">
                <a:solidFill>
                  <a:srgbClr val="9900CC"/>
                </a:solidFill>
              </a:rPr>
              <a:t>可变分配</a:t>
            </a:r>
          </a:p>
          <a:p>
            <a:pPr lvl="1" algn="just"/>
            <a:r>
              <a:rPr lang="zh-CN" altLang="en-US"/>
              <a:t>页面置换算法的选择：应有较低的</a:t>
            </a:r>
            <a:r>
              <a:rPr lang="zh-CN" altLang="en-US">
                <a:solidFill>
                  <a:srgbClr val="9900CC"/>
                </a:solidFill>
              </a:rPr>
              <a:t>页面置换频率</a:t>
            </a:r>
          </a:p>
        </p:txBody>
      </p:sp>
      <p:sp>
        <p:nvSpPr>
          <p:cNvPr id="146436" name="Rectangle 4"/>
          <p:cNvSpPr>
            <a:spLocks noChangeArrowheads="1"/>
          </p:cNvSpPr>
          <p:nvPr/>
        </p:nvSpPr>
        <p:spPr bwMode="auto">
          <a:xfrm>
            <a:off x="914400" y="54864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kumimoji="1" lang="zh-CN" altLang="en-US" sz="2400">
                <a:solidFill>
                  <a:schemeClr val="hlink"/>
                </a:solidFill>
                <a:latin typeface="Arial" panose="020B0604020202020204" pitchFamily="34" charset="0"/>
              </a:rPr>
              <a:t>本节中讨论</a:t>
            </a:r>
            <a:r>
              <a:rPr kumimoji="1" lang="zh-CN" altLang="en-US" sz="2400">
                <a:solidFill>
                  <a:schemeClr val="hlink"/>
                </a:solidFill>
                <a:latin typeface="Times New Roman" panose="02020603050405020304" pitchFamily="18" charset="0"/>
              </a:rPr>
              <a:t>“</a:t>
            </a:r>
            <a:r>
              <a:rPr kumimoji="1" lang="zh-CN" altLang="en-US" sz="2400">
                <a:solidFill>
                  <a:schemeClr val="hlink"/>
                </a:solidFill>
                <a:latin typeface="Arial" panose="020B0604020202020204" pitchFamily="34" charset="0"/>
              </a:rPr>
              <a:t>局部范围</a:t>
            </a:r>
            <a:r>
              <a:rPr kumimoji="1" lang="zh-CN" altLang="en-US" sz="2400">
                <a:solidFill>
                  <a:schemeClr val="hlink"/>
                </a:solidFill>
                <a:latin typeface="Times New Roman" panose="02020603050405020304" pitchFamily="18" charset="0"/>
              </a:rPr>
              <a:t>”</a:t>
            </a:r>
            <a:r>
              <a:rPr kumimoji="1" lang="zh-CN" altLang="en-US" sz="2400">
                <a:solidFill>
                  <a:schemeClr val="hlink"/>
                </a:solidFill>
                <a:latin typeface="Arial" panose="020B0604020202020204" pitchFamily="34" charset="0"/>
              </a:rPr>
              <a:t>内的置换算法，即局部置换、固定分配</a:t>
            </a:r>
          </a:p>
        </p:txBody>
      </p:sp>
      <p:sp>
        <p:nvSpPr>
          <p:cNvPr id="146438" name="AutoShape 6">
            <a:hlinkClick r:id="rId3" action="ppaction://hlinksldjump"/>
          </p:cNvPr>
          <p:cNvSpPr>
            <a:spLocks noChangeArrowheads="1"/>
          </p:cNvSpPr>
          <p:nvPr/>
        </p:nvSpPr>
        <p:spPr bwMode="auto">
          <a:xfrm>
            <a:off x="8001000" y="304800"/>
            <a:ext cx="838200" cy="609600"/>
          </a:xfrm>
          <a:prstGeom prst="rightArrow">
            <a:avLst>
              <a:gd name="adj1" fmla="val 50000"/>
              <a:gd name="adj2" fmla="val 34375"/>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0-#ppt_w/2"/>
                                          </p:val>
                                        </p:tav>
                                        <p:tav tm="100000">
                                          <p:val>
                                            <p:strVal val="#ppt_x"/>
                                          </p:val>
                                        </p:tav>
                                      </p:tavLst>
                                    </p:anim>
                                    <p:anim calcmode="lin" valueType="num">
                                      <p:cBhvr additive="base">
                                        <p:cTn id="8" dur="500" fill="hold"/>
                                        <p:tgtEl>
                                          <p:spTgt spid="146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页面置换算法</a:t>
            </a:r>
          </a:p>
        </p:txBody>
      </p:sp>
      <p:sp>
        <p:nvSpPr>
          <p:cNvPr id="303107" name="Rectangle 3"/>
          <p:cNvSpPr>
            <a:spLocks noGrp="1"/>
          </p:cNvSpPr>
          <p:nvPr>
            <p:ph type="body" idx="1"/>
          </p:nvPr>
        </p:nvSpPr>
        <p:spPr/>
        <p:txBody>
          <a:bodyPr/>
          <a:lstStyle/>
          <a:p>
            <a:pPr>
              <a:lnSpc>
                <a:spcPct val="90000"/>
              </a:lnSpc>
            </a:pPr>
            <a:r>
              <a:rPr lang="zh-CN" altLang="en-US"/>
              <a:t>1.最佳置换算法（</a:t>
            </a:r>
            <a:r>
              <a:rPr lang="en-US" altLang="zh-CN"/>
              <a:t>OPT）</a:t>
            </a:r>
          </a:p>
          <a:p>
            <a:pPr lvl="1">
              <a:lnSpc>
                <a:spcPct val="90000"/>
              </a:lnSpc>
            </a:pPr>
            <a:r>
              <a:rPr lang="zh-CN" altLang="en-US"/>
              <a:t>选择将来最长时间不会使用的页面予以淘汰。</a:t>
            </a:r>
          </a:p>
          <a:p>
            <a:pPr>
              <a:lnSpc>
                <a:spcPct val="90000"/>
              </a:lnSpc>
            </a:pPr>
            <a:r>
              <a:rPr lang="zh-CN" altLang="en-US"/>
              <a:t>2.先进先出算法（</a:t>
            </a:r>
            <a:r>
              <a:rPr lang="en-US" altLang="zh-CN"/>
              <a:t>FIFO）</a:t>
            </a:r>
          </a:p>
          <a:p>
            <a:pPr lvl="1">
              <a:lnSpc>
                <a:spcPct val="90000"/>
              </a:lnSpc>
            </a:pPr>
            <a:r>
              <a:rPr lang="zh-CN" altLang="en-US"/>
              <a:t>选择调入主存时间最长的页面予以淘汰。</a:t>
            </a:r>
          </a:p>
          <a:p>
            <a:pPr>
              <a:lnSpc>
                <a:spcPct val="90000"/>
              </a:lnSpc>
            </a:pPr>
            <a:r>
              <a:rPr lang="zh-CN" altLang="en-US"/>
              <a:t>3.最近最久未使用置换算法(</a:t>
            </a:r>
            <a:r>
              <a:rPr lang="en-US" altLang="zh-CN"/>
              <a:t>LRU)</a:t>
            </a:r>
          </a:p>
          <a:p>
            <a:pPr lvl="1">
              <a:lnSpc>
                <a:spcPct val="90000"/>
              </a:lnSpc>
            </a:pPr>
            <a:r>
              <a:rPr lang="zh-CN" altLang="en-US"/>
              <a:t>选择最近一段时间内最长时间没有被访问过的页面予以淘汰。</a:t>
            </a:r>
            <a:endParaRPr lang="zh-CN" altLang="en-US" sz="2400"/>
          </a:p>
          <a:p>
            <a:pPr>
              <a:lnSpc>
                <a:spcPct val="90000"/>
              </a:lnSpc>
            </a:pPr>
            <a:r>
              <a:rPr lang="zh-CN" altLang="en-US"/>
              <a:t>4. 时钟（</a:t>
            </a:r>
            <a:r>
              <a:rPr lang="en-US" altLang="zh-CN"/>
              <a:t>clock）</a:t>
            </a:r>
            <a:r>
              <a:rPr lang="zh-CN" altLang="en-US"/>
              <a:t>置换算法</a:t>
            </a:r>
          </a:p>
          <a:p>
            <a:pPr>
              <a:lnSpc>
                <a:spcPct val="90000"/>
              </a:lnSpc>
            </a:pPr>
            <a:r>
              <a:rPr lang="zh-CN" altLang="en-US"/>
              <a:t>5. 其它置换算法</a:t>
            </a:r>
          </a:p>
        </p:txBody>
      </p:sp>
      <p:sp>
        <p:nvSpPr>
          <p:cNvPr id="303108" name="AutoShape 4">
            <a:hlinkClick r:id="rId3" action="ppaction://hlinksldjump"/>
          </p:cNvPr>
          <p:cNvSpPr>
            <a:spLocks noChangeArrowheads="1"/>
          </p:cNvSpPr>
          <p:nvPr/>
        </p:nvSpPr>
        <p:spPr bwMode="auto">
          <a:xfrm>
            <a:off x="8001000" y="304800"/>
            <a:ext cx="838200" cy="609600"/>
          </a:xfrm>
          <a:prstGeom prst="rightArrow">
            <a:avLst>
              <a:gd name="adj1" fmla="val 50000"/>
              <a:gd name="adj2" fmla="val 34375"/>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box(in)">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box(in)">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box(in)">
                                      <p:cBhvr>
                                        <p:cTn id="17" dur="500"/>
                                        <p:tgtEl>
                                          <p:spTgt spid="303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3" end="3"/>
                                            </p:txEl>
                                          </p:spTgt>
                                        </p:tgtEl>
                                        <p:attrNameLst>
                                          <p:attrName>style.visibility</p:attrName>
                                        </p:attrNameLst>
                                      </p:cBhvr>
                                      <p:to>
                                        <p:strVal val="visible"/>
                                      </p:to>
                                    </p:set>
                                    <p:animEffect transition="in" filter="box(in)">
                                      <p:cBhvr>
                                        <p:cTn id="22" dur="500"/>
                                        <p:tgtEl>
                                          <p:spTgt spid="303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4" end="4"/>
                                            </p:txEl>
                                          </p:spTgt>
                                        </p:tgtEl>
                                        <p:attrNameLst>
                                          <p:attrName>style.visibility</p:attrName>
                                        </p:attrNameLst>
                                      </p:cBhvr>
                                      <p:to>
                                        <p:strVal val="visible"/>
                                      </p:to>
                                    </p:set>
                                    <p:animEffect transition="in" filter="box(in)">
                                      <p:cBhvr>
                                        <p:cTn id="27" dur="500"/>
                                        <p:tgtEl>
                                          <p:spTgt spid="303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5" end="5"/>
                                            </p:txEl>
                                          </p:spTgt>
                                        </p:tgtEl>
                                        <p:attrNameLst>
                                          <p:attrName>style.visibility</p:attrName>
                                        </p:attrNameLst>
                                      </p:cBhvr>
                                      <p:to>
                                        <p:strVal val="visible"/>
                                      </p:to>
                                    </p:set>
                                    <p:animEffect transition="in" filter="box(in)">
                                      <p:cBhvr>
                                        <p:cTn id="32" dur="500"/>
                                        <p:tgtEl>
                                          <p:spTgt spid="3031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6" end="6"/>
                                            </p:txEl>
                                          </p:spTgt>
                                        </p:tgtEl>
                                        <p:attrNameLst>
                                          <p:attrName>style.visibility</p:attrName>
                                        </p:attrNameLst>
                                      </p:cBhvr>
                                      <p:to>
                                        <p:strVal val="visible"/>
                                      </p:to>
                                    </p:set>
                                    <p:animEffect transition="in" filter="box(in)">
                                      <p:cBhvr>
                                        <p:cTn id="37" dur="500"/>
                                        <p:tgtEl>
                                          <p:spTgt spid="3031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7" end="7"/>
                                            </p:txEl>
                                          </p:spTgt>
                                        </p:tgtEl>
                                        <p:attrNameLst>
                                          <p:attrName>style.visibility</p:attrName>
                                        </p:attrNameLst>
                                      </p:cBhvr>
                                      <p:to>
                                        <p:strVal val="visible"/>
                                      </p:to>
                                    </p:set>
                                    <p:animEffect transition="in" filter="box(in)">
                                      <p:cBhvr>
                                        <p:cTn id="42" dur="500"/>
                                        <p:tgtEl>
                                          <p:spTgt spid="303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1.最佳置换算法（</a:t>
            </a:r>
            <a:r>
              <a:rPr lang="en-US" altLang="zh-CN"/>
              <a:t>OPT）</a:t>
            </a:r>
            <a:endParaRPr lang="zh-CN" altLang="en-US"/>
          </a:p>
        </p:txBody>
      </p:sp>
      <p:sp>
        <p:nvSpPr>
          <p:cNvPr id="147459" name="Rectangle 3"/>
          <p:cNvSpPr>
            <a:spLocks noGrp="1"/>
          </p:cNvSpPr>
          <p:nvPr>
            <p:ph type="body" idx="1"/>
          </p:nvPr>
        </p:nvSpPr>
        <p:spPr/>
        <p:txBody>
          <a:bodyPr/>
          <a:lstStyle/>
          <a:p>
            <a:pPr algn="just"/>
            <a:r>
              <a:rPr lang="en-US" altLang="zh-CN"/>
              <a:t>OPT</a:t>
            </a:r>
            <a:r>
              <a:rPr lang="zh-CN" altLang="en-US"/>
              <a:t>算法是从内存中选择</a:t>
            </a:r>
            <a:r>
              <a:rPr lang="zh-CN" altLang="en-US">
                <a:solidFill>
                  <a:srgbClr val="9900CC"/>
                </a:solidFill>
              </a:rPr>
              <a:t>将来最长时间不会使用</a:t>
            </a:r>
            <a:r>
              <a:rPr lang="zh-CN" altLang="en-US"/>
              <a:t>的页面予以淘汰。</a:t>
            </a:r>
          </a:p>
          <a:p>
            <a:pPr algn="just"/>
            <a:r>
              <a:rPr lang="zh-CN" altLang="en-US"/>
              <a:t>特点：因页面访问的未来顺序很难精确预测，该算法具有</a:t>
            </a:r>
            <a:r>
              <a:rPr lang="zh-CN" altLang="en-US">
                <a:solidFill>
                  <a:schemeClr val="hlink"/>
                </a:solidFill>
              </a:rPr>
              <a:t>理论意义</a:t>
            </a:r>
            <a:r>
              <a:rPr lang="zh-CN" altLang="en-US"/>
              <a:t>，可以用来评价其他算法的优劣。</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最佳置换算法例</a:t>
            </a:r>
          </a:p>
        </p:txBody>
      </p:sp>
      <p:sp>
        <p:nvSpPr>
          <p:cNvPr id="148483" name="Rectangle 3"/>
          <p:cNvSpPr>
            <a:spLocks noGrp="1"/>
          </p:cNvSpPr>
          <p:nvPr>
            <p:ph type="body" idx="1"/>
          </p:nvPr>
        </p:nvSpPr>
        <p:spPr>
          <a:xfrm>
            <a:off x="457200" y="1524000"/>
            <a:ext cx="8497888" cy="4114800"/>
          </a:xfrm>
        </p:spPr>
        <p:txBody>
          <a:bodyPr/>
          <a:lstStyle/>
          <a:p>
            <a:pPr algn="just"/>
            <a:r>
              <a:rPr lang="zh-CN" altLang="en-US"/>
              <a:t>例</a:t>
            </a:r>
            <a:r>
              <a:rPr lang="en-US" altLang="zh-CN"/>
              <a:t>1</a:t>
            </a:r>
            <a:r>
              <a:rPr lang="zh-CN" altLang="en-US"/>
              <a:t>：假定系统为某进程分配了3个物理块，页面访问序列为：</a:t>
            </a:r>
            <a:r>
              <a:rPr lang="en-US" altLang="zh-CN"/>
              <a:t>7</a:t>
            </a:r>
            <a:r>
              <a:rPr lang="zh-CN" altLang="en-US"/>
              <a:t>、</a:t>
            </a:r>
            <a:r>
              <a:rPr lang="en-US" altLang="zh-CN"/>
              <a:t>0</a:t>
            </a:r>
            <a:r>
              <a:rPr lang="zh-CN" altLang="en-US"/>
              <a:t>、</a:t>
            </a:r>
            <a:r>
              <a:rPr lang="en-US" altLang="zh-CN"/>
              <a:t>1</a:t>
            </a:r>
            <a:r>
              <a:rPr lang="zh-CN" altLang="en-US"/>
              <a:t>、2、</a:t>
            </a:r>
            <a:r>
              <a:rPr lang="en-US" altLang="zh-CN"/>
              <a:t>0</a:t>
            </a:r>
            <a:r>
              <a:rPr lang="zh-CN" altLang="en-US"/>
              <a:t>、</a:t>
            </a:r>
            <a:r>
              <a:rPr lang="en-US" altLang="zh-CN"/>
              <a:t>3</a:t>
            </a:r>
            <a:r>
              <a:rPr lang="zh-CN" altLang="en-US"/>
              <a:t>、</a:t>
            </a:r>
            <a:r>
              <a:rPr lang="en-US" altLang="zh-CN"/>
              <a:t>0</a:t>
            </a:r>
            <a:r>
              <a:rPr lang="zh-CN" altLang="en-US"/>
              <a:t>、</a:t>
            </a:r>
            <a:r>
              <a:rPr lang="en-US" altLang="zh-CN"/>
              <a:t>4</a:t>
            </a:r>
            <a:r>
              <a:rPr lang="zh-CN" altLang="en-US"/>
              <a:t>、</a:t>
            </a:r>
            <a:r>
              <a:rPr lang="en-US" altLang="zh-CN"/>
              <a:t>2</a:t>
            </a:r>
            <a:r>
              <a:rPr lang="zh-CN" altLang="en-US"/>
              <a:t>、</a:t>
            </a:r>
            <a:r>
              <a:rPr lang="en-US" altLang="zh-CN"/>
              <a:t>3</a:t>
            </a:r>
            <a:r>
              <a:rPr lang="zh-CN" altLang="en-US"/>
              <a:t>、</a:t>
            </a:r>
            <a:r>
              <a:rPr lang="en-US" altLang="zh-CN"/>
              <a:t>0</a:t>
            </a:r>
            <a:r>
              <a:rPr lang="zh-CN" altLang="en-US"/>
              <a:t>、</a:t>
            </a:r>
            <a:r>
              <a:rPr lang="en-US" altLang="zh-CN"/>
              <a:t>3</a:t>
            </a:r>
            <a:r>
              <a:rPr lang="zh-CN" altLang="en-US"/>
              <a:t>、</a:t>
            </a:r>
            <a:r>
              <a:rPr lang="en-US" altLang="zh-CN"/>
              <a:t>2</a:t>
            </a:r>
            <a:r>
              <a:rPr lang="zh-CN" altLang="en-US"/>
              <a:t>、1、2、</a:t>
            </a:r>
            <a:r>
              <a:rPr lang="en-US" altLang="zh-CN"/>
              <a:t>0</a:t>
            </a:r>
            <a:r>
              <a:rPr lang="zh-CN" altLang="en-US"/>
              <a:t>、</a:t>
            </a:r>
            <a:r>
              <a:rPr lang="en-US" altLang="zh-CN"/>
              <a:t>1</a:t>
            </a:r>
            <a:r>
              <a:rPr lang="zh-CN" altLang="en-US"/>
              <a:t>、</a:t>
            </a:r>
            <a:r>
              <a:rPr lang="en-US" altLang="zh-CN"/>
              <a:t>7</a:t>
            </a:r>
            <a:r>
              <a:rPr lang="zh-CN" altLang="en-US"/>
              <a:t>、</a:t>
            </a:r>
            <a:r>
              <a:rPr lang="en-US" altLang="zh-CN"/>
              <a:t>0</a:t>
            </a:r>
            <a:r>
              <a:rPr lang="zh-CN" altLang="en-US"/>
              <a:t>、</a:t>
            </a:r>
            <a:r>
              <a:rPr lang="en-US" altLang="zh-CN"/>
              <a:t>1</a:t>
            </a:r>
            <a:r>
              <a:rPr lang="zh-CN" altLang="en-US"/>
              <a:t>，开始时3个物理块均为空闲，采用最佳置换算法时的页面置换情况如下所示：</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683" name="Rectangle 259"/>
          <p:cNvSpPr>
            <a:spLocks noGrp="1" noChangeArrowheads="1"/>
          </p:cNvSpPr>
          <p:nvPr>
            <p:ph type="title"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700">
                <a:latin typeface="Times New Roman" panose="02020603050405020304" pitchFamily="18" charset="0"/>
              </a:rPr>
              <a:t>采用最佳置换算法的页面置换情况</a:t>
            </a:r>
            <a:endParaRPr lang="en-US" altLang="zh-CN" sz="3700">
              <a:latin typeface="Times New Roman" panose="02020603050405020304" pitchFamily="18" charset="0"/>
            </a:endParaRPr>
          </a:p>
        </p:txBody>
      </p:sp>
      <p:graphicFrame>
        <p:nvGraphicFramePr>
          <p:cNvPr id="359541" name="Group 117"/>
          <p:cNvGraphicFramePr>
            <a:graphicFrameLocks noGrp="1"/>
          </p:cNvGraphicFramePr>
          <p:nvPr/>
        </p:nvGraphicFramePr>
        <p:xfrm>
          <a:off x="323850" y="2420938"/>
          <a:ext cx="288925" cy="1655762"/>
        </p:xfrm>
        <a:graphic>
          <a:graphicData uri="http://schemas.openxmlformats.org/drawingml/2006/table">
            <a:tbl>
              <a:tblPr/>
              <a:tblGrid>
                <a:gridCol w="288925">
                  <a:extLst>
                    <a:ext uri="{9D8B030D-6E8A-4147-A177-3AD203B41FA5}">
                      <a16:colId xmlns:a16="http://schemas.microsoft.com/office/drawing/2014/main" val="1968971772"/>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9236525"/>
                  </a:ext>
                </a:extLst>
              </a:tr>
              <a:tr h="550863">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35586997"/>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9972137"/>
                  </a:ext>
                </a:extLst>
              </a:tr>
            </a:tbl>
          </a:graphicData>
        </a:graphic>
      </p:graphicFrame>
      <p:graphicFrame>
        <p:nvGraphicFramePr>
          <p:cNvPr id="359551" name="Group 127"/>
          <p:cNvGraphicFramePr>
            <a:graphicFrameLocks noGrp="1"/>
          </p:cNvGraphicFramePr>
          <p:nvPr/>
        </p:nvGraphicFramePr>
        <p:xfrm>
          <a:off x="827088" y="2420938"/>
          <a:ext cx="288925" cy="1655762"/>
        </p:xfrm>
        <a:graphic>
          <a:graphicData uri="http://schemas.openxmlformats.org/drawingml/2006/table">
            <a:tbl>
              <a:tblPr/>
              <a:tblGrid>
                <a:gridCol w="288925">
                  <a:extLst>
                    <a:ext uri="{9D8B030D-6E8A-4147-A177-3AD203B41FA5}">
                      <a16:colId xmlns:a16="http://schemas.microsoft.com/office/drawing/2014/main" val="168383667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98634400"/>
                  </a:ext>
                </a:extLst>
              </a:tr>
              <a:tr h="5508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4263554"/>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28210754"/>
                  </a:ext>
                </a:extLst>
              </a:tr>
            </a:tbl>
          </a:graphicData>
        </a:graphic>
      </p:graphicFrame>
      <p:graphicFrame>
        <p:nvGraphicFramePr>
          <p:cNvPr id="359787" name="Group 363"/>
          <p:cNvGraphicFramePr>
            <a:graphicFrameLocks noGrp="1"/>
          </p:cNvGraphicFramePr>
          <p:nvPr/>
        </p:nvGraphicFramePr>
        <p:xfrm>
          <a:off x="1258888" y="2420938"/>
          <a:ext cx="288925" cy="1657350"/>
        </p:xfrm>
        <a:graphic>
          <a:graphicData uri="http://schemas.openxmlformats.org/drawingml/2006/table">
            <a:tbl>
              <a:tblPr/>
              <a:tblGrid>
                <a:gridCol w="288925">
                  <a:extLst>
                    <a:ext uri="{9D8B030D-6E8A-4147-A177-3AD203B41FA5}">
                      <a16:colId xmlns:a16="http://schemas.microsoft.com/office/drawing/2014/main" val="3141399418"/>
                    </a:ext>
                  </a:extLst>
                </a:gridCol>
              </a:tblGrid>
              <a:tr h="554038">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8884538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31377794"/>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77471646"/>
                  </a:ext>
                </a:extLst>
              </a:tr>
            </a:tbl>
          </a:graphicData>
        </a:graphic>
      </p:graphicFrame>
      <p:sp>
        <p:nvSpPr>
          <p:cNvPr id="359636" name="Text Box 212"/>
          <p:cNvSpPr txBox="1">
            <a:spLocks noChangeArrowheads="1"/>
          </p:cNvSpPr>
          <p:nvPr/>
        </p:nvSpPr>
        <p:spPr bwMode="auto">
          <a:xfrm>
            <a:off x="101600" y="1844675"/>
            <a:ext cx="904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7   0   1   2   0   3   0   4   2   3   0   3   2   1   2   0   1   7   0   1 </a:t>
            </a:r>
          </a:p>
        </p:txBody>
      </p:sp>
      <p:graphicFrame>
        <p:nvGraphicFramePr>
          <p:cNvPr id="359773" name="Group 349"/>
          <p:cNvGraphicFramePr>
            <a:graphicFrameLocks noGrp="1"/>
          </p:cNvGraphicFramePr>
          <p:nvPr/>
        </p:nvGraphicFramePr>
        <p:xfrm>
          <a:off x="2613025" y="2420938"/>
          <a:ext cx="288925" cy="1655762"/>
        </p:xfrm>
        <a:graphic>
          <a:graphicData uri="http://schemas.openxmlformats.org/drawingml/2006/table">
            <a:tbl>
              <a:tblPr/>
              <a:tblGrid>
                <a:gridCol w="288925">
                  <a:extLst>
                    <a:ext uri="{9D8B030D-6E8A-4147-A177-3AD203B41FA5}">
                      <a16:colId xmlns:a16="http://schemas.microsoft.com/office/drawing/2014/main" val="17220951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158746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30015116"/>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53364280"/>
                  </a:ext>
                </a:extLst>
              </a:tr>
            </a:tbl>
          </a:graphicData>
        </a:graphic>
      </p:graphicFrame>
      <p:graphicFrame>
        <p:nvGraphicFramePr>
          <p:cNvPr id="359715" name="Group 291"/>
          <p:cNvGraphicFramePr>
            <a:graphicFrameLocks noGrp="1"/>
          </p:cNvGraphicFramePr>
          <p:nvPr/>
        </p:nvGraphicFramePr>
        <p:xfrm>
          <a:off x="8027988" y="2420938"/>
          <a:ext cx="288925" cy="1655762"/>
        </p:xfrm>
        <a:graphic>
          <a:graphicData uri="http://schemas.openxmlformats.org/drawingml/2006/table">
            <a:tbl>
              <a:tblPr/>
              <a:tblGrid>
                <a:gridCol w="288925">
                  <a:extLst>
                    <a:ext uri="{9D8B030D-6E8A-4147-A177-3AD203B41FA5}">
                      <a16:colId xmlns:a16="http://schemas.microsoft.com/office/drawing/2014/main" val="1239956193"/>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68954277"/>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19287986"/>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74731946"/>
                  </a:ext>
                </a:extLst>
              </a:tr>
            </a:tbl>
          </a:graphicData>
        </a:graphic>
      </p:graphicFrame>
      <p:graphicFrame>
        <p:nvGraphicFramePr>
          <p:cNvPr id="359785" name="Group 361"/>
          <p:cNvGraphicFramePr>
            <a:graphicFrameLocks noGrp="1"/>
          </p:cNvGraphicFramePr>
          <p:nvPr/>
        </p:nvGraphicFramePr>
        <p:xfrm>
          <a:off x="6227763" y="2420938"/>
          <a:ext cx="288925" cy="1655762"/>
        </p:xfrm>
        <a:graphic>
          <a:graphicData uri="http://schemas.openxmlformats.org/drawingml/2006/table">
            <a:tbl>
              <a:tblPr/>
              <a:tblGrid>
                <a:gridCol w="288925">
                  <a:extLst>
                    <a:ext uri="{9D8B030D-6E8A-4147-A177-3AD203B41FA5}">
                      <a16:colId xmlns:a16="http://schemas.microsoft.com/office/drawing/2014/main" val="273478361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775624"/>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28728378"/>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2444740"/>
                  </a:ext>
                </a:extLst>
              </a:tr>
            </a:tbl>
          </a:graphicData>
        </a:graphic>
      </p:graphicFrame>
      <p:graphicFrame>
        <p:nvGraphicFramePr>
          <p:cNvPr id="359779" name="Group 355"/>
          <p:cNvGraphicFramePr>
            <a:graphicFrameLocks noGrp="1"/>
          </p:cNvGraphicFramePr>
          <p:nvPr/>
        </p:nvGraphicFramePr>
        <p:xfrm>
          <a:off x="3492500" y="2420938"/>
          <a:ext cx="288925" cy="1655762"/>
        </p:xfrm>
        <a:graphic>
          <a:graphicData uri="http://schemas.openxmlformats.org/drawingml/2006/table">
            <a:tbl>
              <a:tblPr/>
              <a:tblGrid>
                <a:gridCol w="288925">
                  <a:extLst>
                    <a:ext uri="{9D8B030D-6E8A-4147-A177-3AD203B41FA5}">
                      <a16:colId xmlns:a16="http://schemas.microsoft.com/office/drawing/2014/main" val="58752092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65899853"/>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08339140"/>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31798432"/>
                  </a:ext>
                </a:extLst>
              </a:tr>
            </a:tbl>
          </a:graphicData>
        </a:graphic>
      </p:graphicFrame>
      <p:graphicFrame>
        <p:nvGraphicFramePr>
          <p:cNvPr id="359783" name="Group 359"/>
          <p:cNvGraphicFramePr>
            <a:graphicFrameLocks noGrp="1"/>
          </p:cNvGraphicFramePr>
          <p:nvPr/>
        </p:nvGraphicFramePr>
        <p:xfrm>
          <a:off x="4859338" y="2420938"/>
          <a:ext cx="288925" cy="1655762"/>
        </p:xfrm>
        <a:graphic>
          <a:graphicData uri="http://schemas.openxmlformats.org/drawingml/2006/table">
            <a:tbl>
              <a:tblPr/>
              <a:tblGrid>
                <a:gridCol w="288925">
                  <a:extLst>
                    <a:ext uri="{9D8B030D-6E8A-4147-A177-3AD203B41FA5}">
                      <a16:colId xmlns:a16="http://schemas.microsoft.com/office/drawing/2014/main" val="1134601722"/>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0253608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6057580"/>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09068761"/>
                  </a:ext>
                </a:extLst>
              </a:tr>
            </a:tbl>
          </a:graphicData>
        </a:graphic>
      </p:graphicFrame>
      <p:graphicFrame>
        <p:nvGraphicFramePr>
          <p:cNvPr id="359770" name="Group 346"/>
          <p:cNvGraphicFramePr>
            <a:graphicFrameLocks noGrp="1"/>
          </p:cNvGraphicFramePr>
          <p:nvPr/>
        </p:nvGraphicFramePr>
        <p:xfrm>
          <a:off x="1692275" y="2420938"/>
          <a:ext cx="288925" cy="1655762"/>
        </p:xfrm>
        <a:graphic>
          <a:graphicData uri="http://schemas.openxmlformats.org/drawingml/2006/table">
            <a:tbl>
              <a:tblPr/>
              <a:tblGrid>
                <a:gridCol w="288925">
                  <a:extLst>
                    <a:ext uri="{9D8B030D-6E8A-4147-A177-3AD203B41FA5}">
                      <a16:colId xmlns:a16="http://schemas.microsoft.com/office/drawing/2014/main" val="2183531911"/>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5236869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13751131"/>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00822711"/>
                  </a:ext>
                </a:extLst>
              </a:tr>
            </a:tbl>
          </a:graphicData>
        </a:graphic>
      </p:graphicFrame>
      <p:sp>
        <p:nvSpPr>
          <p:cNvPr id="359786" name="Rectangle 362"/>
          <p:cNvSpPr>
            <a:spLocks/>
          </p:cNvSpPr>
          <p:nvPr/>
        </p:nvSpPr>
        <p:spPr bwMode="auto">
          <a:xfrm>
            <a:off x="304800" y="4967288"/>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pPr algn="just">
              <a:lnSpc>
                <a:spcPct val="90000"/>
              </a:lnSpc>
            </a:pPr>
            <a:r>
              <a:rPr lang="zh-CN" altLang="en-US"/>
              <a:t>可以看出，共发生了</a:t>
            </a:r>
            <a:r>
              <a:rPr lang="en-US" altLang="zh-CN">
                <a:solidFill>
                  <a:srgbClr val="9900CC"/>
                </a:solidFill>
              </a:rPr>
              <a:t>6</a:t>
            </a:r>
            <a:r>
              <a:rPr lang="zh-CN" altLang="en-US"/>
              <a:t>次页面置换。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9541"/>
                                        </p:tgtEl>
                                        <p:attrNameLst>
                                          <p:attrName>style.visibility</p:attrName>
                                        </p:attrNameLst>
                                      </p:cBhvr>
                                      <p:to>
                                        <p:strVal val="visible"/>
                                      </p:to>
                                    </p:set>
                                    <p:animEffect transition="in" filter="blinds(horizontal)">
                                      <p:cBhvr>
                                        <p:cTn id="7" dur="500"/>
                                        <p:tgtEl>
                                          <p:spTgt spid="359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551"/>
                                        </p:tgtEl>
                                        <p:attrNameLst>
                                          <p:attrName>style.visibility</p:attrName>
                                        </p:attrNameLst>
                                      </p:cBhvr>
                                      <p:to>
                                        <p:strVal val="visible"/>
                                      </p:to>
                                    </p:set>
                                    <p:animEffect transition="in" filter="blinds(horizontal)">
                                      <p:cBhvr>
                                        <p:cTn id="12" dur="500"/>
                                        <p:tgtEl>
                                          <p:spTgt spid="359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9787"/>
                                        </p:tgtEl>
                                        <p:attrNameLst>
                                          <p:attrName>style.visibility</p:attrName>
                                        </p:attrNameLst>
                                      </p:cBhvr>
                                      <p:to>
                                        <p:strVal val="visible"/>
                                      </p:to>
                                    </p:set>
                                    <p:animEffect transition="in" filter="blinds(horizontal)">
                                      <p:cBhvr>
                                        <p:cTn id="17" dur="500"/>
                                        <p:tgtEl>
                                          <p:spTgt spid="359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9770"/>
                                        </p:tgtEl>
                                        <p:attrNameLst>
                                          <p:attrName>style.visibility</p:attrName>
                                        </p:attrNameLst>
                                      </p:cBhvr>
                                      <p:to>
                                        <p:strVal val="visible"/>
                                      </p:to>
                                    </p:set>
                                    <p:animEffect transition="in" filter="blinds(horizontal)">
                                      <p:cBhvr>
                                        <p:cTn id="22" dur="500"/>
                                        <p:tgtEl>
                                          <p:spTgt spid="3597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9773"/>
                                        </p:tgtEl>
                                        <p:attrNameLst>
                                          <p:attrName>style.visibility</p:attrName>
                                        </p:attrNameLst>
                                      </p:cBhvr>
                                      <p:to>
                                        <p:strVal val="visible"/>
                                      </p:to>
                                    </p:set>
                                    <p:animEffect transition="in" filter="blinds(horizontal)">
                                      <p:cBhvr>
                                        <p:cTn id="27" dur="500"/>
                                        <p:tgtEl>
                                          <p:spTgt spid="3597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9779"/>
                                        </p:tgtEl>
                                        <p:attrNameLst>
                                          <p:attrName>style.visibility</p:attrName>
                                        </p:attrNameLst>
                                      </p:cBhvr>
                                      <p:to>
                                        <p:strVal val="visible"/>
                                      </p:to>
                                    </p:set>
                                    <p:animEffect transition="in" filter="blinds(horizontal)">
                                      <p:cBhvr>
                                        <p:cTn id="32" dur="500"/>
                                        <p:tgtEl>
                                          <p:spTgt spid="3597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9783"/>
                                        </p:tgtEl>
                                        <p:attrNameLst>
                                          <p:attrName>style.visibility</p:attrName>
                                        </p:attrNameLst>
                                      </p:cBhvr>
                                      <p:to>
                                        <p:strVal val="visible"/>
                                      </p:to>
                                    </p:set>
                                    <p:animEffect transition="in" filter="blinds(horizontal)">
                                      <p:cBhvr>
                                        <p:cTn id="37" dur="500"/>
                                        <p:tgtEl>
                                          <p:spTgt spid="3597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9785"/>
                                        </p:tgtEl>
                                        <p:attrNameLst>
                                          <p:attrName>style.visibility</p:attrName>
                                        </p:attrNameLst>
                                      </p:cBhvr>
                                      <p:to>
                                        <p:strVal val="visible"/>
                                      </p:to>
                                    </p:set>
                                    <p:animEffect transition="in" filter="blinds(horizontal)">
                                      <p:cBhvr>
                                        <p:cTn id="42" dur="500"/>
                                        <p:tgtEl>
                                          <p:spTgt spid="3597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9715"/>
                                        </p:tgtEl>
                                        <p:attrNameLst>
                                          <p:attrName>style.visibility</p:attrName>
                                        </p:attrNameLst>
                                      </p:cBhvr>
                                      <p:to>
                                        <p:strVal val="visible"/>
                                      </p:to>
                                    </p:set>
                                    <p:animEffect transition="in" filter="blinds(horizontal)">
                                      <p:cBhvr>
                                        <p:cTn id="47" dur="500"/>
                                        <p:tgtEl>
                                          <p:spTgt spid="3597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359786">
                                            <p:txEl>
                                              <p:pRg st="0" end="0"/>
                                            </p:txEl>
                                          </p:spTgt>
                                        </p:tgtEl>
                                        <p:attrNameLst>
                                          <p:attrName>style.visibility</p:attrName>
                                        </p:attrNameLst>
                                      </p:cBhvr>
                                      <p:to>
                                        <p:strVal val="visible"/>
                                      </p:to>
                                    </p:set>
                                    <p:animEffect transition="in" filter="barn(outHorizontal)">
                                      <p:cBhvr>
                                        <p:cTn id="52" dur="500"/>
                                        <p:tgtEl>
                                          <p:spTgt spid="3597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7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虚拟存储器的定义</a:t>
            </a:r>
          </a:p>
        </p:txBody>
      </p:sp>
      <p:sp>
        <p:nvSpPr>
          <p:cNvPr id="207875" name="Rectangle 3"/>
          <p:cNvSpPr>
            <a:spLocks noGrp="1"/>
          </p:cNvSpPr>
          <p:nvPr>
            <p:ph type="body" idx="1"/>
          </p:nvPr>
        </p:nvSpPr>
        <p:spPr>
          <a:xfrm>
            <a:off x="457200" y="1447800"/>
            <a:ext cx="8362950" cy="4357688"/>
          </a:xfrm>
        </p:spPr>
        <p:txBody>
          <a:bodyPr/>
          <a:lstStyle/>
          <a:p>
            <a:pPr algn="just"/>
            <a:r>
              <a:rPr lang="zh-CN" altLang="en-US"/>
              <a:t>虚拟存储器是指具有请求调入和置换功能，能从逻辑上对内存容量加以扩充的一种存储器系统。</a:t>
            </a:r>
          </a:p>
          <a:p>
            <a:pPr algn="just"/>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2.先进先出算法（</a:t>
            </a:r>
            <a:r>
              <a:rPr lang="en-US" altLang="zh-CN"/>
              <a:t>FIFO）</a:t>
            </a:r>
            <a:endParaRPr lang="zh-CN" altLang="en-US"/>
          </a:p>
        </p:txBody>
      </p:sp>
      <p:sp>
        <p:nvSpPr>
          <p:cNvPr id="150531" name="Rectangle 3"/>
          <p:cNvSpPr>
            <a:spLocks noGrp="1"/>
          </p:cNvSpPr>
          <p:nvPr>
            <p:ph type="body" idx="1"/>
          </p:nvPr>
        </p:nvSpPr>
        <p:spPr/>
        <p:txBody>
          <a:bodyPr/>
          <a:lstStyle/>
          <a:p>
            <a:pPr algn="just"/>
            <a:r>
              <a:rPr lang="en-US" altLang="zh-CN" sz="2800"/>
              <a:t>FIFO</a:t>
            </a:r>
            <a:r>
              <a:rPr lang="zh-CN" altLang="en-US" sz="2800"/>
              <a:t>算法是选择调入主存时间最长的页面予以淘汰。</a:t>
            </a:r>
          </a:p>
          <a:p>
            <a:pPr algn="just"/>
            <a:r>
              <a:rPr lang="zh-CN" altLang="en-US" sz="2800">
                <a:solidFill>
                  <a:schemeClr val="hlink"/>
                </a:solidFill>
              </a:rPr>
              <a:t>理由</a:t>
            </a:r>
            <a:r>
              <a:rPr lang="zh-CN" altLang="en-US" sz="2800"/>
              <a:t>：最早调入内存的页面，其不再被访问的可能性最大。</a:t>
            </a:r>
          </a:p>
          <a:p>
            <a:pPr algn="just"/>
            <a:r>
              <a:rPr lang="zh-CN" altLang="en-US" sz="2800"/>
              <a:t>特点：该算法实现比较简单，对按线性顺序访问的程序比较合适，但可能产生异常现象。</a:t>
            </a:r>
          </a:p>
          <a:p>
            <a:pPr algn="just"/>
            <a:r>
              <a:rPr lang="en-US" altLang="zh-CN" sz="2800">
                <a:solidFill>
                  <a:srgbClr val="9900CC"/>
                </a:solidFill>
              </a:rPr>
              <a:t>Belady</a:t>
            </a:r>
            <a:r>
              <a:rPr lang="zh-CN" altLang="en-US" sz="2800">
                <a:solidFill>
                  <a:srgbClr val="9900CC"/>
                </a:solidFill>
              </a:rPr>
              <a:t>现象：在某些情况下，分配给进程的页面数增多，缺页次数反而增加。</a:t>
            </a:r>
          </a:p>
        </p:txBody>
      </p:sp>
      <p:sp>
        <p:nvSpPr>
          <p:cNvPr id="150532" name="Rectangle 4"/>
          <p:cNvSpPr>
            <a:spLocks noChangeArrowheads="1"/>
          </p:cNvSpPr>
          <p:nvPr/>
        </p:nvSpPr>
        <p:spPr bwMode="auto">
          <a:xfrm>
            <a:off x="685800" y="5445125"/>
            <a:ext cx="813435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folHlink"/>
              </a:buClr>
              <a:buSzPct val="60000"/>
              <a:buFont typeface="Wingdings" panose="05000000000000000000" pitchFamily="2" charset="2"/>
              <a:buNone/>
            </a:pPr>
            <a:r>
              <a:rPr kumimoji="1" lang="zh-CN" altLang="en-US" sz="2400">
                <a:solidFill>
                  <a:schemeClr val="hlink"/>
                </a:solidFill>
              </a:rPr>
              <a:t>原因：上述理由不成立，最先进入内存的页面可能是今后经常用到的页面。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arn(outVertical)">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先进先出置换算法例</a:t>
            </a:r>
          </a:p>
        </p:txBody>
      </p:sp>
      <p:sp>
        <p:nvSpPr>
          <p:cNvPr id="152579" name="Rectangle 3"/>
          <p:cNvSpPr>
            <a:spLocks noGrp="1"/>
          </p:cNvSpPr>
          <p:nvPr>
            <p:ph type="body" sz="half" idx="1"/>
          </p:nvPr>
        </p:nvSpPr>
        <p:spPr>
          <a:xfrm>
            <a:off x="468313" y="1484313"/>
            <a:ext cx="8280400" cy="1223962"/>
          </a:xfrm>
        </p:spPr>
        <p:txBody>
          <a:bodyPr/>
          <a:lstStyle/>
          <a:p>
            <a:pPr algn="just"/>
            <a:r>
              <a:rPr lang="zh-CN" altLang="en-US" sz="3300"/>
              <a:t>例</a:t>
            </a:r>
            <a:r>
              <a:rPr lang="en-US" altLang="zh-CN" sz="3300"/>
              <a:t>1</a:t>
            </a:r>
            <a:r>
              <a:rPr lang="zh-CN" altLang="en-US" sz="3300"/>
              <a:t>中如果采用先进先出置换算法时的页面置换情况：</a:t>
            </a:r>
          </a:p>
        </p:txBody>
      </p:sp>
      <p:graphicFrame>
        <p:nvGraphicFramePr>
          <p:cNvPr id="152580" name="Group 4"/>
          <p:cNvGraphicFramePr>
            <a:graphicFrameLocks noGrp="1"/>
          </p:cNvGraphicFramePr>
          <p:nvPr/>
        </p:nvGraphicFramePr>
        <p:xfrm>
          <a:off x="323850" y="3321050"/>
          <a:ext cx="288925" cy="1655763"/>
        </p:xfrm>
        <a:graphic>
          <a:graphicData uri="http://schemas.openxmlformats.org/drawingml/2006/table">
            <a:tbl>
              <a:tblPr/>
              <a:tblGrid>
                <a:gridCol w="288925">
                  <a:extLst>
                    <a:ext uri="{9D8B030D-6E8A-4147-A177-3AD203B41FA5}">
                      <a16:colId xmlns:a16="http://schemas.microsoft.com/office/drawing/2014/main" val="3199322406"/>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84109948"/>
                  </a:ext>
                </a:extLst>
              </a:tr>
              <a:tr h="550863">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10720366"/>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18662190"/>
                  </a:ext>
                </a:extLst>
              </a:tr>
            </a:tbl>
          </a:graphicData>
        </a:graphic>
      </p:graphicFrame>
      <p:graphicFrame>
        <p:nvGraphicFramePr>
          <p:cNvPr id="152590" name="Group 14"/>
          <p:cNvGraphicFramePr>
            <a:graphicFrameLocks noGrp="1"/>
          </p:cNvGraphicFramePr>
          <p:nvPr/>
        </p:nvGraphicFramePr>
        <p:xfrm>
          <a:off x="827088" y="3321050"/>
          <a:ext cx="288925" cy="1655763"/>
        </p:xfrm>
        <a:graphic>
          <a:graphicData uri="http://schemas.openxmlformats.org/drawingml/2006/table">
            <a:tbl>
              <a:tblPr/>
              <a:tblGrid>
                <a:gridCol w="288925">
                  <a:extLst>
                    <a:ext uri="{9D8B030D-6E8A-4147-A177-3AD203B41FA5}">
                      <a16:colId xmlns:a16="http://schemas.microsoft.com/office/drawing/2014/main" val="397424027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21383094"/>
                  </a:ext>
                </a:extLst>
              </a:tr>
              <a:tr h="5508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33454671"/>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10251880"/>
                  </a:ext>
                </a:extLst>
              </a:tr>
            </a:tbl>
          </a:graphicData>
        </a:graphic>
      </p:graphicFrame>
      <p:graphicFrame>
        <p:nvGraphicFramePr>
          <p:cNvPr id="152600" name="Group 24"/>
          <p:cNvGraphicFramePr>
            <a:graphicFrameLocks noGrp="1"/>
          </p:cNvGraphicFramePr>
          <p:nvPr/>
        </p:nvGraphicFramePr>
        <p:xfrm>
          <a:off x="1258888" y="3321050"/>
          <a:ext cx="288925" cy="1657350"/>
        </p:xfrm>
        <a:graphic>
          <a:graphicData uri="http://schemas.openxmlformats.org/drawingml/2006/table">
            <a:tbl>
              <a:tblPr/>
              <a:tblGrid>
                <a:gridCol w="288925">
                  <a:extLst>
                    <a:ext uri="{9D8B030D-6E8A-4147-A177-3AD203B41FA5}">
                      <a16:colId xmlns:a16="http://schemas.microsoft.com/office/drawing/2014/main" val="3720604846"/>
                    </a:ext>
                  </a:extLst>
                </a:gridCol>
              </a:tblGrid>
              <a:tr h="554038">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4631420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69804454"/>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61200627"/>
                  </a:ext>
                </a:extLst>
              </a:tr>
            </a:tbl>
          </a:graphicData>
        </a:graphic>
      </p:graphicFrame>
      <p:sp>
        <p:nvSpPr>
          <p:cNvPr id="152610" name="Text Box 34"/>
          <p:cNvSpPr txBox="1">
            <a:spLocks noChangeArrowheads="1"/>
          </p:cNvSpPr>
          <p:nvPr/>
        </p:nvSpPr>
        <p:spPr bwMode="auto">
          <a:xfrm>
            <a:off x="101600" y="2744788"/>
            <a:ext cx="875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7   0   1   2   0   3   0   4   2   3   0   3   2   1   2   0  1 7   0   1 </a:t>
            </a:r>
          </a:p>
        </p:txBody>
      </p:sp>
      <p:graphicFrame>
        <p:nvGraphicFramePr>
          <p:cNvPr id="152842" name="Group 266"/>
          <p:cNvGraphicFramePr>
            <a:graphicFrameLocks noGrp="1"/>
          </p:cNvGraphicFramePr>
          <p:nvPr/>
        </p:nvGraphicFramePr>
        <p:xfrm>
          <a:off x="2613025" y="3298825"/>
          <a:ext cx="288925" cy="1700213"/>
        </p:xfrm>
        <a:graphic>
          <a:graphicData uri="http://schemas.openxmlformats.org/drawingml/2006/table">
            <a:tbl>
              <a:tblPr/>
              <a:tblGrid>
                <a:gridCol w="288925">
                  <a:extLst>
                    <a:ext uri="{9D8B030D-6E8A-4147-A177-3AD203B41FA5}">
                      <a16:colId xmlns:a16="http://schemas.microsoft.com/office/drawing/2014/main" val="4227984235"/>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304573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14453452"/>
                  </a:ext>
                </a:extLst>
              </a:tr>
              <a:tr h="560388">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62946251"/>
                  </a:ext>
                </a:extLst>
              </a:tr>
            </a:tbl>
          </a:graphicData>
        </a:graphic>
      </p:graphicFrame>
      <p:graphicFrame>
        <p:nvGraphicFramePr>
          <p:cNvPr id="152883" name="Group 307"/>
          <p:cNvGraphicFramePr>
            <a:graphicFrameLocks noGrp="1"/>
          </p:cNvGraphicFramePr>
          <p:nvPr/>
        </p:nvGraphicFramePr>
        <p:xfrm>
          <a:off x="4873625" y="3314700"/>
          <a:ext cx="288925" cy="1698625"/>
        </p:xfrm>
        <a:graphic>
          <a:graphicData uri="http://schemas.openxmlformats.org/drawingml/2006/table">
            <a:tbl>
              <a:tblPr/>
              <a:tblGrid>
                <a:gridCol w="288925">
                  <a:extLst>
                    <a:ext uri="{9D8B030D-6E8A-4147-A177-3AD203B41FA5}">
                      <a16:colId xmlns:a16="http://schemas.microsoft.com/office/drawing/2014/main" val="3662964976"/>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5038193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6244095"/>
                  </a:ext>
                </a:extLst>
              </a:tr>
              <a:tr h="59531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47227258"/>
                  </a:ext>
                </a:extLst>
              </a:tr>
            </a:tbl>
          </a:graphicData>
        </a:graphic>
      </p:graphicFrame>
      <p:graphicFrame>
        <p:nvGraphicFramePr>
          <p:cNvPr id="152879" name="Group 303"/>
          <p:cNvGraphicFramePr>
            <a:graphicFrameLocks noGrp="1"/>
          </p:cNvGraphicFramePr>
          <p:nvPr/>
        </p:nvGraphicFramePr>
        <p:xfrm>
          <a:off x="3492500" y="3313113"/>
          <a:ext cx="288925" cy="1700212"/>
        </p:xfrm>
        <a:graphic>
          <a:graphicData uri="http://schemas.openxmlformats.org/drawingml/2006/table">
            <a:tbl>
              <a:tblPr/>
              <a:tblGrid>
                <a:gridCol w="288925">
                  <a:extLst>
                    <a:ext uri="{9D8B030D-6E8A-4147-A177-3AD203B41FA5}">
                      <a16:colId xmlns:a16="http://schemas.microsoft.com/office/drawing/2014/main" val="3335718062"/>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8126194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51653665"/>
                  </a:ext>
                </a:extLst>
              </a:tr>
              <a:tr h="59690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33782983"/>
                  </a:ext>
                </a:extLst>
              </a:tr>
            </a:tbl>
          </a:graphicData>
        </a:graphic>
      </p:graphicFrame>
      <p:graphicFrame>
        <p:nvGraphicFramePr>
          <p:cNvPr id="152881" name="Group 305"/>
          <p:cNvGraphicFramePr>
            <a:graphicFrameLocks noGrp="1"/>
          </p:cNvGraphicFramePr>
          <p:nvPr/>
        </p:nvGraphicFramePr>
        <p:xfrm>
          <a:off x="4427538" y="3314700"/>
          <a:ext cx="288925" cy="1698625"/>
        </p:xfrm>
        <a:graphic>
          <a:graphicData uri="http://schemas.openxmlformats.org/drawingml/2006/table">
            <a:tbl>
              <a:tblPr/>
              <a:tblGrid>
                <a:gridCol w="288925">
                  <a:extLst>
                    <a:ext uri="{9D8B030D-6E8A-4147-A177-3AD203B41FA5}">
                      <a16:colId xmlns:a16="http://schemas.microsoft.com/office/drawing/2014/main" val="192146367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769551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3820868"/>
                  </a:ext>
                </a:extLst>
              </a:tr>
              <a:tr h="59531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61994064"/>
                  </a:ext>
                </a:extLst>
              </a:tr>
            </a:tbl>
          </a:graphicData>
        </a:graphic>
      </p:graphicFrame>
      <p:graphicFrame>
        <p:nvGraphicFramePr>
          <p:cNvPr id="152661" name="Group 85"/>
          <p:cNvGraphicFramePr>
            <a:graphicFrameLocks noGrp="1"/>
          </p:cNvGraphicFramePr>
          <p:nvPr/>
        </p:nvGraphicFramePr>
        <p:xfrm>
          <a:off x="1692275" y="3321050"/>
          <a:ext cx="288925" cy="1655763"/>
        </p:xfrm>
        <a:graphic>
          <a:graphicData uri="http://schemas.openxmlformats.org/drawingml/2006/table">
            <a:tbl>
              <a:tblPr/>
              <a:tblGrid>
                <a:gridCol w="288925">
                  <a:extLst>
                    <a:ext uri="{9D8B030D-6E8A-4147-A177-3AD203B41FA5}">
                      <a16:colId xmlns:a16="http://schemas.microsoft.com/office/drawing/2014/main" val="1665239115"/>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858339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14843081"/>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912201"/>
                  </a:ext>
                </a:extLst>
              </a:tr>
            </a:tbl>
          </a:graphicData>
        </a:graphic>
      </p:graphicFrame>
      <p:sp>
        <p:nvSpPr>
          <p:cNvPr id="152671" name="Rectangle 95"/>
          <p:cNvSpPr>
            <a:spLocks/>
          </p:cNvSpPr>
          <p:nvPr/>
        </p:nvSpPr>
        <p:spPr bwMode="auto">
          <a:xfrm>
            <a:off x="323850" y="5373688"/>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pPr algn="just">
              <a:lnSpc>
                <a:spcPct val="90000"/>
              </a:lnSpc>
            </a:pPr>
            <a:r>
              <a:rPr lang="zh-CN" altLang="en-US"/>
              <a:t>可以看出，共发生了</a:t>
            </a:r>
            <a:r>
              <a:rPr lang="en-US" altLang="zh-CN">
                <a:solidFill>
                  <a:srgbClr val="9900CC"/>
                </a:solidFill>
              </a:rPr>
              <a:t>12</a:t>
            </a:r>
            <a:r>
              <a:rPr lang="zh-CN" altLang="en-US"/>
              <a:t>次页面置换。</a:t>
            </a:r>
          </a:p>
          <a:p>
            <a:pPr algn="just">
              <a:lnSpc>
                <a:spcPct val="90000"/>
              </a:lnSpc>
            </a:pPr>
            <a:endParaRPr lang="zh-CN" altLang="en-US"/>
          </a:p>
        </p:txBody>
      </p:sp>
      <p:graphicFrame>
        <p:nvGraphicFramePr>
          <p:cNvPr id="152864" name="Group 288"/>
          <p:cNvGraphicFramePr>
            <a:graphicFrameLocks noGrp="1"/>
          </p:cNvGraphicFramePr>
          <p:nvPr/>
        </p:nvGraphicFramePr>
        <p:xfrm>
          <a:off x="6286500" y="3298825"/>
          <a:ext cx="288925" cy="1655763"/>
        </p:xfrm>
        <a:graphic>
          <a:graphicData uri="http://schemas.openxmlformats.org/drawingml/2006/table">
            <a:tbl>
              <a:tblPr/>
              <a:tblGrid>
                <a:gridCol w="288925">
                  <a:extLst>
                    <a:ext uri="{9D8B030D-6E8A-4147-A177-3AD203B41FA5}">
                      <a16:colId xmlns:a16="http://schemas.microsoft.com/office/drawing/2014/main" val="242015187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0053470"/>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087719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95411153"/>
                  </a:ext>
                </a:extLst>
              </a:tr>
            </a:tbl>
          </a:graphicData>
        </a:graphic>
      </p:graphicFrame>
      <p:graphicFrame>
        <p:nvGraphicFramePr>
          <p:cNvPr id="152766" name="Group 190"/>
          <p:cNvGraphicFramePr>
            <a:graphicFrameLocks noGrp="1"/>
          </p:cNvGraphicFramePr>
          <p:nvPr/>
        </p:nvGraphicFramePr>
        <p:xfrm>
          <a:off x="7740650" y="3286125"/>
          <a:ext cx="288925" cy="1655763"/>
        </p:xfrm>
        <a:graphic>
          <a:graphicData uri="http://schemas.openxmlformats.org/drawingml/2006/table">
            <a:tbl>
              <a:tblPr/>
              <a:tblGrid>
                <a:gridCol w="288925">
                  <a:extLst>
                    <a:ext uri="{9D8B030D-6E8A-4147-A177-3AD203B41FA5}">
                      <a16:colId xmlns:a16="http://schemas.microsoft.com/office/drawing/2014/main" val="371862941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8227298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07075037"/>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41256673"/>
                  </a:ext>
                </a:extLst>
              </a:tr>
            </a:tbl>
          </a:graphicData>
        </a:graphic>
      </p:graphicFrame>
      <p:graphicFrame>
        <p:nvGraphicFramePr>
          <p:cNvPr id="152877" name="Group 301"/>
          <p:cNvGraphicFramePr>
            <a:graphicFrameLocks noGrp="1"/>
          </p:cNvGraphicFramePr>
          <p:nvPr/>
        </p:nvGraphicFramePr>
        <p:xfrm>
          <a:off x="8243888" y="3284538"/>
          <a:ext cx="288925" cy="1657350"/>
        </p:xfrm>
        <a:graphic>
          <a:graphicData uri="http://schemas.openxmlformats.org/drawingml/2006/table">
            <a:tbl>
              <a:tblPr/>
              <a:tblGrid>
                <a:gridCol w="288925">
                  <a:extLst>
                    <a:ext uri="{9D8B030D-6E8A-4147-A177-3AD203B41FA5}">
                      <a16:colId xmlns:a16="http://schemas.microsoft.com/office/drawing/2014/main" val="222926213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6464944"/>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00439375"/>
                  </a:ext>
                </a:extLst>
              </a:tr>
              <a:tr h="554038">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38919492"/>
                  </a:ext>
                </a:extLst>
              </a:tr>
            </a:tbl>
          </a:graphicData>
        </a:graphic>
      </p:graphicFrame>
      <p:graphicFrame>
        <p:nvGraphicFramePr>
          <p:cNvPr id="152880" name="Group 304"/>
          <p:cNvGraphicFramePr>
            <a:graphicFrameLocks noGrp="1"/>
          </p:cNvGraphicFramePr>
          <p:nvPr/>
        </p:nvGraphicFramePr>
        <p:xfrm>
          <a:off x="3938588" y="3314700"/>
          <a:ext cx="288925" cy="1698625"/>
        </p:xfrm>
        <a:graphic>
          <a:graphicData uri="http://schemas.openxmlformats.org/drawingml/2006/table">
            <a:tbl>
              <a:tblPr/>
              <a:tblGrid>
                <a:gridCol w="288925">
                  <a:extLst>
                    <a:ext uri="{9D8B030D-6E8A-4147-A177-3AD203B41FA5}">
                      <a16:colId xmlns:a16="http://schemas.microsoft.com/office/drawing/2014/main" val="1874155701"/>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327177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83524129"/>
                  </a:ext>
                </a:extLst>
              </a:tr>
              <a:tr h="59531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33125816"/>
                  </a:ext>
                </a:extLst>
              </a:tr>
            </a:tbl>
          </a:graphicData>
        </a:graphic>
      </p:graphicFrame>
      <p:graphicFrame>
        <p:nvGraphicFramePr>
          <p:cNvPr id="152876" name="Group 300"/>
          <p:cNvGraphicFramePr>
            <a:graphicFrameLocks noGrp="1"/>
          </p:cNvGraphicFramePr>
          <p:nvPr/>
        </p:nvGraphicFramePr>
        <p:xfrm>
          <a:off x="8647113" y="3255963"/>
          <a:ext cx="288925" cy="1692275"/>
        </p:xfrm>
        <a:graphic>
          <a:graphicData uri="http://schemas.openxmlformats.org/drawingml/2006/table">
            <a:tbl>
              <a:tblPr/>
              <a:tblGrid>
                <a:gridCol w="288925">
                  <a:extLst>
                    <a:ext uri="{9D8B030D-6E8A-4147-A177-3AD203B41FA5}">
                      <a16:colId xmlns:a16="http://schemas.microsoft.com/office/drawing/2014/main" val="4114239038"/>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31538463"/>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02304327"/>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64676725"/>
                  </a:ext>
                </a:extLst>
              </a:tr>
            </a:tbl>
          </a:graphicData>
        </a:graphic>
      </p:graphicFrame>
      <p:graphicFrame>
        <p:nvGraphicFramePr>
          <p:cNvPr id="152870" name="Group 294"/>
          <p:cNvGraphicFramePr>
            <a:graphicFrameLocks noGrp="1"/>
          </p:cNvGraphicFramePr>
          <p:nvPr/>
        </p:nvGraphicFramePr>
        <p:xfrm>
          <a:off x="6732588" y="3270250"/>
          <a:ext cx="288925" cy="1692275"/>
        </p:xfrm>
        <a:graphic>
          <a:graphicData uri="http://schemas.openxmlformats.org/drawingml/2006/table">
            <a:tbl>
              <a:tblPr/>
              <a:tblGrid>
                <a:gridCol w="288925">
                  <a:extLst>
                    <a:ext uri="{9D8B030D-6E8A-4147-A177-3AD203B41FA5}">
                      <a16:colId xmlns:a16="http://schemas.microsoft.com/office/drawing/2014/main" val="731366532"/>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0023064"/>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10005443"/>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12344641"/>
                  </a:ext>
                </a:extLst>
              </a:tr>
            </a:tbl>
          </a:graphicData>
        </a:graphic>
      </p:graphicFrame>
      <p:graphicFrame>
        <p:nvGraphicFramePr>
          <p:cNvPr id="152830" name="Group 254"/>
          <p:cNvGraphicFramePr>
            <a:graphicFrameLocks noGrp="1"/>
          </p:cNvGraphicFramePr>
          <p:nvPr/>
        </p:nvGraphicFramePr>
        <p:xfrm>
          <a:off x="3059113" y="3298825"/>
          <a:ext cx="288925" cy="1692275"/>
        </p:xfrm>
        <a:graphic>
          <a:graphicData uri="http://schemas.openxmlformats.org/drawingml/2006/table">
            <a:tbl>
              <a:tblPr/>
              <a:tblGrid>
                <a:gridCol w="288925">
                  <a:extLst>
                    <a:ext uri="{9D8B030D-6E8A-4147-A177-3AD203B41FA5}">
                      <a16:colId xmlns:a16="http://schemas.microsoft.com/office/drawing/2014/main" val="35514954"/>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4001422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3569999"/>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05072419"/>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blinds(horizontal)">
                                      <p:cBhvr>
                                        <p:cTn id="7" dur="500"/>
                                        <p:tgtEl>
                                          <p:spTgt spid="152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590"/>
                                        </p:tgtEl>
                                        <p:attrNameLst>
                                          <p:attrName>style.visibility</p:attrName>
                                        </p:attrNameLst>
                                      </p:cBhvr>
                                      <p:to>
                                        <p:strVal val="visible"/>
                                      </p:to>
                                    </p:set>
                                    <p:animEffect transition="in" filter="blinds(horizontal)">
                                      <p:cBhvr>
                                        <p:cTn id="12" dur="500"/>
                                        <p:tgtEl>
                                          <p:spTgt spid="152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600"/>
                                        </p:tgtEl>
                                        <p:attrNameLst>
                                          <p:attrName>style.visibility</p:attrName>
                                        </p:attrNameLst>
                                      </p:cBhvr>
                                      <p:to>
                                        <p:strVal val="visible"/>
                                      </p:to>
                                    </p:set>
                                    <p:animEffect transition="in" filter="blinds(horizontal)">
                                      <p:cBhvr>
                                        <p:cTn id="17" dur="500"/>
                                        <p:tgtEl>
                                          <p:spTgt spid="1526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2661"/>
                                        </p:tgtEl>
                                        <p:attrNameLst>
                                          <p:attrName>style.visibility</p:attrName>
                                        </p:attrNameLst>
                                      </p:cBhvr>
                                      <p:to>
                                        <p:strVal val="visible"/>
                                      </p:to>
                                    </p:set>
                                    <p:animEffect transition="in" filter="blinds(horizontal)">
                                      <p:cBhvr>
                                        <p:cTn id="22" dur="500"/>
                                        <p:tgtEl>
                                          <p:spTgt spid="152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2842"/>
                                        </p:tgtEl>
                                        <p:attrNameLst>
                                          <p:attrName>style.visibility</p:attrName>
                                        </p:attrNameLst>
                                      </p:cBhvr>
                                      <p:to>
                                        <p:strVal val="visible"/>
                                      </p:to>
                                    </p:set>
                                    <p:animEffect transition="in" filter="blinds(horizontal)">
                                      <p:cBhvr>
                                        <p:cTn id="27" dur="500"/>
                                        <p:tgtEl>
                                          <p:spTgt spid="1528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2830"/>
                                        </p:tgtEl>
                                        <p:attrNameLst>
                                          <p:attrName>style.visibility</p:attrName>
                                        </p:attrNameLst>
                                      </p:cBhvr>
                                      <p:to>
                                        <p:strVal val="visible"/>
                                      </p:to>
                                    </p:set>
                                    <p:animEffect transition="in" filter="blinds(horizontal)">
                                      <p:cBhvr>
                                        <p:cTn id="32" dur="500"/>
                                        <p:tgtEl>
                                          <p:spTgt spid="1528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2879"/>
                                        </p:tgtEl>
                                        <p:attrNameLst>
                                          <p:attrName>style.visibility</p:attrName>
                                        </p:attrNameLst>
                                      </p:cBhvr>
                                      <p:to>
                                        <p:strVal val="visible"/>
                                      </p:to>
                                    </p:set>
                                    <p:animEffect transition="in" filter="blinds(horizontal)">
                                      <p:cBhvr>
                                        <p:cTn id="37" dur="500"/>
                                        <p:tgtEl>
                                          <p:spTgt spid="1528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2880"/>
                                        </p:tgtEl>
                                        <p:attrNameLst>
                                          <p:attrName>style.visibility</p:attrName>
                                        </p:attrNameLst>
                                      </p:cBhvr>
                                      <p:to>
                                        <p:strVal val="visible"/>
                                      </p:to>
                                    </p:set>
                                    <p:animEffect transition="in" filter="blinds(horizontal)">
                                      <p:cBhvr>
                                        <p:cTn id="42" dur="500"/>
                                        <p:tgtEl>
                                          <p:spTgt spid="1528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52881"/>
                                        </p:tgtEl>
                                        <p:attrNameLst>
                                          <p:attrName>style.visibility</p:attrName>
                                        </p:attrNameLst>
                                      </p:cBhvr>
                                      <p:to>
                                        <p:strVal val="visible"/>
                                      </p:to>
                                    </p:set>
                                    <p:animEffect transition="in" filter="blinds(horizontal)">
                                      <p:cBhvr>
                                        <p:cTn id="47" dur="500"/>
                                        <p:tgtEl>
                                          <p:spTgt spid="1528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52883"/>
                                        </p:tgtEl>
                                        <p:attrNameLst>
                                          <p:attrName>style.visibility</p:attrName>
                                        </p:attrNameLst>
                                      </p:cBhvr>
                                      <p:to>
                                        <p:strVal val="visible"/>
                                      </p:to>
                                    </p:set>
                                    <p:animEffect transition="in" filter="blinds(horizontal)">
                                      <p:cBhvr>
                                        <p:cTn id="52" dur="500"/>
                                        <p:tgtEl>
                                          <p:spTgt spid="1528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52864"/>
                                        </p:tgtEl>
                                        <p:attrNameLst>
                                          <p:attrName>style.visibility</p:attrName>
                                        </p:attrNameLst>
                                      </p:cBhvr>
                                      <p:to>
                                        <p:strVal val="visible"/>
                                      </p:to>
                                    </p:set>
                                    <p:animEffect transition="in" filter="blinds(horizontal)">
                                      <p:cBhvr>
                                        <p:cTn id="57" dur="500"/>
                                        <p:tgtEl>
                                          <p:spTgt spid="1528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52766"/>
                                        </p:tgtEl>
                                        <p:attrNameLst>
                                          <p:attrName>style.visibility</p:attrName>
                                        </p:attrNameLst>
                                      </p:cBhvr>
                                      <p:to>
                                        <p:strVal val="visible"/>
                                      </p:to>
                                    </p:set>
                                    <p:animEffect transition="in" filter="blinds(horizontal)">
                                      <p:cBhvr>
                                        <p:cTn id="62" dur="500"/>
                                        <p:tgtEl>
                                          <p:spTgt spid="15276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52877"/>
                                        </p:tgtEl>
                                        <p:attrNameLst>
                                          <p:attrName>style.visibility</p:attrName>
                                        </p:attrNameLst>
                                      </p:cBhvr>
                                      <p:to>
                                        <p:strVal val="visible"/>
                                      </p:to>
                                    </p:set>
                                    <p:animEffect transition="in" filter="blinds(horizontal)">
                                      <p:cBhvr>
                                        <p:cTn id="67" dur="500"/>
                                        <p:tgtEl>
                                          <p:spTgt spid="1528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52876"/>
                                        </p:tgtEl>
                                        <p:attrNameLst>
                                          <p:attrName>style.visibility</p:attrName>
                                        </p:attrNameLst>
                                      </p:cBhvr>
                                      <p:to>
                                        <p:strVal val="visible"/>
                                      </p:to>
                                    </p:set>
                                    <p:animEffect transition="in" filter="blinds(horizontal)">
                                      <p:cBhvr>
                                        <p:cTn id="72" dur="500"/>
                                        <p:tgtEl>
                                          <p:spTgt spid="15287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52870"/>
                                        </p:tgtEl>
                                        <p:attrNameLst>
                                          <p:attrName>style.visibility</p:attrName>
                                        </p:attrNameLst>
                                      </p:cBhvr>
                                      <p:to>
                                        <p:strVal val="visible"/>
                                      </p:to>
                                    </p:set>
                                    <p:animEffect transition="in" filter="blinds(horizontal)">
                                      <p:cBhvr>
                                        <p:cTn id="77" dur="500"/>
                                        <p:tgtEl>
                                          <p:spTgt spid="15287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152671">
                                            <p:txEl>
                                              <p:pRg st="0" end="0"/>
                                            </p:txEl>
                                          </p:spTgt>
                                        </p:tgtEl>
                                        <p:attrNameLst>
                                          <p:attrName>style.visibility</p:attrName>
                                        </p:attrNameLst>
                                      </p:cBhvr>
                                      <p:to>
                                        <p:strVal val="visible"/>
                                      </p:to>
                                    </p:set>
                                    <p:animEffect transition="in" filter="barn(outHorizontal)">
                                      <p:cBhvr>
                                        <p:cTn id="82" dur="500"/>
                                        <p:tgtEl>
                                          <p:spTgt spid="1526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700"/>
              <a:t>3.最近最久未使用置换算法(</a:t>
            </a:r>
            <a:r>
              <a:rPr lang="en-US" altLang="zh-CN" sz="3700"/>
              <a:t>LRU)</a:t>
            </a:r>
            <a:endParaRPr lang="zh-CN" altLang="en-US" sz="3700"/>
          </a:p>
        </p:txBody>
      </p:sp>
      <p:sp>
        <p:nvSpPr>
          <p:cNvPr id="155651" name="Rectangle 3"/>
          <p:cNvSpPr>
            <a:spLocks noGrp="1"/>
          </p:cNvSpPr>
          <p:nvPr>
            <p:ph type="body" idx="1"/>
          </p:nvPr>
        </p:nvSpPr>
        <p:spPr/>
        <p:txBody>
          <a:bodyPr/>
          <a:lstStyle/>
          <a:p>
            <a:pPr algn="just"/>
            <a:r>
              <a:rPr lang="en-US" altLang="zh-CN"/>
              <a:t>LRU</a:t>
            </a:r>
            <a:r>
              <a:rPr lang="zh-CN" altLang="en-US"/>
              <a:t>算法选择最近一段时间内最长时间没有被访问过的页面予以淘汰。</a:t>
            </a:r>
          </a:p>
          <a:p>
            <a:pPr algn="just"/>
            <a:r>
              <a:rPr lang="zh-CN" altLang="en-US">
                <a:solidFill>
                  <a:schemeClr val="hlink"/>
                </a:solidFill>
              </a:rPr>
              <a:t>原理</a:t>
            </a:r>
            <a:r>
              <a:rPr lang="zh-CN" altLang="en-US"/>
              <a:t>：根据程序局部性原理，那些刚被使用过的页面，可能马上还要被使用，而在较长时间里未被使用的页面，可能不会马上使用到。</a:t>
            </a:r>
          </a:p>
          <a:p>
            <a:pPr algn="just"/>
            <a:endParaRPr lang="zh-CN" altLang="en-US"/>
          </a:p>
          <a:p>
            <a:pPr algn="just"/>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LRU</a:t>
            </a:r>
            <a:r>
              <a:rPr lang="zh-CN" altLang="en-US"/>
              <a:t>算法例</a:t>
            </a:r>
          </a:p>
        </p:txBody>
      </p:sp>
      <p:sp>
        <p:nvSpPr>
          <p:cNvPr id="229379" name="Rectangle 3"/>
          <p:cNvSpPr>
            <a:spLocks noGrp="1"/>
          </p:cNvSpPr>
          <p:nvPr>
            <p:ph type="body" idx="1"/>
          </p:nvPr>
        </p:nvSpPr>
        <p:spPr>
          <a:xfrm>
            <a:off x="468313" y="1484313"/>
            <a:ext cx="8229600" cy="1152525"/>
          </a:xfrm>
        </p:spPr>
        <p:txBody>
          <a:bodyPr/>
          <a:lstStyle/>
          <a:p>
            <a:pPr algn="just"/>
            <a:r>
              <a:rPr lang="zh-CN" altLang="en-US"/>
              <a:t>上例采用</a:t>
            </a:r>
            <a:r>
              <a:rPr lang="en-US" altLang="zh-CN"/>
              <a:t>LRU</a:t>
            </a:r>
            <a:r>
              <a:rPr lang="zh-CN" altLang="en-US"/>
              <a:t>置换算法时的页面置换情况如下所示：</a:t>
            </a:r>
          </a:p>
        </p:txBody>
      </p:sp>
      <p:graphicFrame>
        <p:nvGraphicFramePr>
          <p:cNvPr id="229380" name="Group 4"/>
          <p:cNvGraphicFramePr>
            <a:graphicFrameLocks noGrp="1"/>
          </p:cNvGraphicFramePr>
          <p:nvPr/>
        </p:nvGraphicFramePr>
        <p:xfrm>
          <a:off x="323850" y="3321050"/>
          <a:ext cx="288925" cy="1655763"/>
        </p:xfrm>
        <a:graphic>
          <a:graphicData uri="http://schemas.openxmlformats.org/drawingml/2006/table">
            <a:tbl>
              <a:tblPr/>
              <a:tblGrid>
                <a:gridCol w="288925">
                  <a:extLst>
                    <a:ext uri="{9D8B030D-6E8A-4147-A177-3AD203B41FA5}">
                      <a16:colId xmlns:a16="http://schemas.microsoft.com/office/drawing/2014/main" val="1499671831"/>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65232810"/>
                  </a:ext>
                </a:extLst>
              </a:tr>
              <a:tr h="550863">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85085053"/>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97536413"/>
                  </a:ext>
                </a:extLst>
              </a:tr>
            </a:tbl>
          </a:graphicData>
        </a:graphic>
      </p:graphicFrame>
      <p:graphicFrame>
        <p:nvGraphicFramePr>
          <p:cNvPr id="229390" name="Group 14"/>
          <p:cNvGraphicFramePr>
            <a:graphicFrameLocks noGrp="1"/>
          </p:cNvGraphicFramePr>
          <p:nvPr/>
        </p:nvGraphicFramePr>
        <p:xfrm>
          <a:off x="827088" y="3321050"/>
          <a:ext cx="288925" cy="1655763"/>
        </p:xfrm>
        <a:graphic>
          <a:graphicData uri="http://schemas.openxmlformats.org/drawingml/2006/table">
            <a:tbl>
              <a:tblPr/>
              <a:tblGrid>
                <a:gridCol w="288925">
                  <a:extLst>
                    <a:ext uri="{9D8B030D-6E8A-4147-A177-3AD203B41FA5}">
                      <a16:colId xmlns:a16="http://schemas.microsoft.com/office/drawing/2014/main" val="2550848279"/>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0018413"/>
                  </a:ext>
                </a:extLst>
              </a:tr>
              <a:tr h="5508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11523797"/>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31853777"/>
                  </a:ext>
                </a:extLst>
              </a:tr>
            </a:tbl>
          </a:graphicData>
        </a:graphic>
      </p:graphicFrame>
      <p:graphicFrame>
        <p:nvGraphicFramePr>
          <p:cNvPr id="229400" name="Group 24"/>
          <p:cNvGraphicFramePr>
            <a:graphicFrameLocks noGrp="1"/>
          </p:cNvGraphicFramePr>
          <p:nvPr/>
        </p:nvGraphicFramePr>
        <p:xfrm>
          <a:off x="1258888" y="3321050"/>
          <a:ext cx="288925" cy="1657350"/>
        </p:xfrm>
        <a:graphic>
          <a:graphicData uri="http://schemas.openxmlformats.org/drawingml/2006/table">
            <a:tbl>
              <a:tblPr/>
              <a:tblGrid>
                <a:gridCol w="288925">
                  <a:extLst>
                    <a:ext uri="{9D8B030D-6E8A-4147-A177-3AD203B41FA5}">
                      <a16:colId xmlns:a16="http://schemas.microsoft.com/office/drawing/2014/main" val="3582234835"/>
                    </a:ext>
                  </a:extLst>
                </a:gridCol>
              </a:tblGrid>
              <a:tr h="554038">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3364338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8548925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00336017"/>
                  </a:ext>
                </a:extLst>
              </a:tr>
            </a:tbl>
          </a:graphicData>
        </a:graphic>
      </p:graphicFrame>
      <p:sp>
        <p:nvSpPr>
          <p:cNvPr id="229410" name="Text Box 34"/>
          <p:cNvSpPr txBox="1">
            <a:spLocks noChangeArrowheads="1"/>
          </p:cNvSpPr>
          <p:nvPr/>
        </p:nvSpPr>
        <p:spPr bwMode="auto">
          <a:xfrm>
            <a:off x="101600" y="2744788"/>
            <a:ext cx="904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7   0   1   2   0   3   0   4   2   3   0   3   2   1   2   0   1   7   0   1 </a:t>
            </a:r>
          </a:p>
        </p:txBody>
      </p:sp>
      <p:graphicFrame>
        <p:nvGraphicFramePr>
          <p:cNvPr id="229411" name="Group 35"/>
          <p:cNvGraphicFramePr>
            <a:graphicFrameLocks noGrp="1"/>
          </p:cNvGraphicFramePr>
          <p:nvPr/>
        </p:nvGraphicFramePr>
        <p:xfrm>
          <a:off x="2613025" y="3321050"/>
          <a:ext cx="288925" cy="1655763"/>
        </p:xfrm>
        <a:graphic>
          <a:graphicData uri="http://schemas.openxmlformats.org/drawingml/2006/table">
            <a:tbl>
              <a:tblPr/>
              <a:tblGrid>
                <a:gridCol w="288925">
                  <a:extLst>
                    <a:ext uri="{9D8B030D-6E8A-4147-A177-3AD203B41FA5}">
                      <a16:colId xmlns:a16="http://schemas.microsoft.com/office/drawing/2014/main" val="2220784376"/>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8451235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3363155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85482085"/>
                  </a:ext>
                </a:extLst>
              </a:tr>
            </a:tbl>
          </a:graphicData>
        </a:graphic>
      </p:graphicFrame>
      <p:graphicFrame>
        <p:nvGraphicFramePr>
          <p:cNvPr id="229421" name="Group 45"/>
          <p:cNvGraphicFramePr>
            <a:graphicFrameLocks noGrp="1"/>
          </p:cNvGraphicFramePr>
          <p:nvPr/>
        </p:nvGraphicFramePr>
        <p:xfrm>
          <a:off x="4873625" y="3314700"/>
          <a:ext cx="288925" cy="1655763"/>
        </p:xfrm>
        <a:graphic>
          <a:graphicData uri="http://schemas.openxmlformats.org/drawingml/2006/table">
            <a:tbl>
              <a:tblPr/>
              <a:tblGrid>
                <a:gridCol w="288925">
                  <a:extLst>
                    <a:ext uri="{9D8B030D-6E8A-4147-A177-3AD203B41FA5}">
                      <a16:colId xmlns:a16="http://schemas.microsoft.com/office/drawing/2014/main" val="231089215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45459772"/>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2721376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82709206"/>
                  </a:ext>
                </a:extLst>
              </a:tr>
            </a:tbl>
          </a:graphicData>
        </a:graphic>
      </p:graphicFrame>
      <p:graphicFrame>
        <p:nvGraphicFramePr>
          <p:cNvPr id="229431" name="Group 55"/>
          <p:cNvGraphicFramePr>
            <a:graphicFrameLocks noGrp="1"/>
          </p:cNvGraphicFramePr>
          <p:nvPr/>
        </p:nvGraphicFramePr>
        <p:xfrm>
          <a:off x="3492500" y="3313113"/>
          <a:ext cx="288925" cy="1655762"/>
        </p:xfrm>
        <a:graphic>
          <a:graphicData uri="http://schemas.openxmlformats.org/drawingml/2006/table">
            <a:tbl>
              <a:tblPr/>
              <a:tblGrid>
                <a:gridCol w="288925">
                  <a:extLst>
                    <a:ext uri="{9D8B030D-6E8A-4147-A177-3AD203B41FA5}">
                      <a16:colId xmlns:a16="http://schemas.microsoft.com/office/drawing/2014/main" val="324266599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5633096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5936515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25013746"/>
                  </a:ext>
                </a:extLst>
              </a:tr>
            </a:tbl>
          </a:graphicData>
        </a:graphic>
      </p:graphicFrame>
      <p:graphicFrame>
        <p:nvGraphicFramePr>
          <p:cNvPr id="229441" name="Group 65"/>
          <p:cNvGraphicFramePr>
            <a:graphicFrameLocks noGrp="1"/>
          </p:cNvGraphicFramePr>
          <p:nvPr/>
        </p:nvGraphicFramePr>
        <p:xfrm>
          <a:off x="4427538" y="3314700"/>
          <a:ext cx="288925" cy="1655763"/>
        </p:xfrm>
        <a:graphic>
          <a:graphicData uri="http://schemas.openxmlformats.org/drawingml/2006/table">
            <a:tbl>
              <a:tblPr/>
              <a:tblGrid>
                <a:gridCol w="288925">
                  <a:extLst>
                    <a:ext uri="{9D8B030D-6E8A-4147-A177-3AD203B41FA5}">
                      <a16:colId xmlns:a16="http://schemas.microsoft.com/office/drawing/2014/main" val="110183963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4981001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55774919"/>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48187687"/>
                  </a:ext>
                </a:extLst>
              </a:tr>
            </a:tbl>
          </a:graphicData>
        </a:graphic>
      </p:graphicFrame>
      <p:graphicFrame>
        <p:nvGraphicFramePr>
          <p:cNvPr id="229451" name="Group 75"/>
          <p:cNvGraphicFramePr>
            <a:graphicFrameLocks noGrp="1"/>
          </p:cNvGraphicFramePr>
          <p:nvPr/>
        </p:nvGraphicFramePr>
        <p:xfrm>
          <a:off x="1692275" y="3321050"/>
          <a:ext cx="288925" cy="1655763"/>
        </p:xfrm>
        <a:graphic>
          <a:graphicData uri="http://schemas.openxmlformats.org/drawingml/2006/table">
            <a:tbl>
              <a:tblPr/>
              <a:tblGrid>
                <a:gridCol w="288925">
                  <a:extLst>
                    <a:ext uri="{9D8B030D-6E8A-4147-A177-3AD203B41FA5}">
                      <a16:colId xmlns:a16="http://schemas.microsoft.com/office/drawing/2014/main" val="2040930795"/>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79648713"/>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6565672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61676349"/>
                  </a:ext>
                </a:extLst>
              </a:tr>
            </a:tbl>
          </a:graphicData>
        </a:graphic>
      </p:graphicFrame>
      <p:sp>
        <p:nvSpPr>
          <p:cNvPr id="229461" name="Rectangle 85"/>
          <p:cNvSpPr>
            <a:spLocks/>
          </p:cNvSpPr>
          <p:nvPr/>
        </p:nvSpPr>
        <p:spPr bwMode="auto">
          <a:xfrm>
            <a:off x="323850" y="5373688"/>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pPr algn="just">
              <a:lnSpc>
                <a:spcPct val="90000"/>
              </a:lnSpc>
            </a:pPr>
            <a:r>
              <a:rPr lang="zh-CN" altLang="en-US"/>
              <a:t>从上表中可以看出，共发生了</a:t>
            </a:r>
            <a:r>
              <a:rPr lang="en-US" altLang="zh-CN">
                <a:solidFill>
                  <a:srgbClr val="9900CC"/>
                </a:solidFill>
              </a:rPr>
              <a:t>9</a:t>
            </a:r>
            <a:r>
              <a:rPr lang="zh-CN" altLang="en-US"/>
              <a:t>次页面置换</a:t>
            </a:r>
          </a:p>
        </p:txBody>
      </p:sp>
      <p:graphicFrame>
        <p:nvGraphicFramePr>
          <p:cNvPr id="229462" name="Group 86"/>
          <p:cNvGraphicFramePr>
            <a:graphicFrameLocks noGrp="1"/>
          </p:cNvGraphicFramePr>
          <p:nvPr/>
        </p:nvGraphicFramePr>
        <p:xfrm>
          <a:off x="5838825" y="3328988"/>
          <a:ext cx="288925" cy="1655762"/>
        </p:xfrm>
        <a:graphic>
          <a:graphicData uri="http://schemas.openxmlformats.org/drawingml/2006/table">
            <a:tbl>
              <a:tblPr/>
              <a:tblGrid>
                <a:gridCol w="288925">
                  <a:extLst>
                    <a:ext uri="{9D8B030D-6E8A-4147-A177-3AD203B41FA5}">
                      <a16:colId xmlns:a16="http://schemas.microsoft.com/office/drawing/2014/main" val="2785496095"/>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7255929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193710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02924375"/>
                  </a:ext>
                </a:extLst>
              </a:tr>
            </a:tbl>
          </a:graphicData>
        </a:graphic>
      </p:graphicFrame>
      <p:graphicFrame>
        <p:nvGraphicFramePr>
          <p:cNvPr id="229472" name="Group 96"/>
          <p:cNvGraphicFramePr>
            <a:graphicFrameLocks noGrp="1"/>
          </p:cNvGraphicFramePr>
          <p:nvPr/>
        </p:nvGraphicFramePr>
        <p:xfrm>
          <a:off x="7235825" y="3284538"/>
          <a:ext cx="288925" cy="1655762"/>
        </p:xfrm>
        <a:graphic>
          <a:graphicData uri="http://schemas.openxmlformats.org/drawingml/2006/table">
            <a:tbl>
              <a:tblPr/>
              <a:tblGrid>
                <a:gridCol w="288925">
                  <a:extLst>
                    <a:ext uri="{9D8B030D-6E8A-4147-A177-3AD203B41FA5}">
                      <a16:colId xmlns:a16="http://schemas.microsoft.com/office/drawing/2014/main" val="172844549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5727234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25360687"/>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64177453"/>
                  </a:ext>
                </a:extLst>
              </a:tr>
            </a:tbl>
          </a:graphicData>
        </a:graphic>
      </p:graphicFrame>
      <p:graphicFrame>
        <p:nvGraphicFramePr>
          <p:cNvPr id="229482" name="Group 106"/>
          <p:cNvGraphicFramePr>
            <a:graphicFrameLocks noGrp="1"/>
          </p:cNvGraphicFramePr>
          <p:nvPr/>
        </p:nvGraphicFramePr>
        <p:xfrm>
          <a:off x="8027988" y="3286125"/>
          <a:ext cx="288925" cy="1655763"/>
        </p:xfrm>
        <a:graphic>
          <a:graphicData uri="http://schemas.openxmlformats.org/drawingml/2006/table">
            <a:tbl>
              <a:tblPr/>
              <a:tblGrid>
                <a:gridCol w="288925">
                  <a:extLst>
                    <a:ext uri="{9D8B030D-6E8A-4147-A177-3AD203B41FA5}">
                      <a16:colId xmlns:a16="http://schemas.microsoft.com/office/drawing/2014/main" val="131680601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7895777"/>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0200390"/>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7113438"/>
                  </a:ext>
                </a:extLst>
              </a:tr>
            </a:tbl>
          </a:graphicData>
        </a:graphic>
      </p:graphicFrame>
      <p:graphicFrame>
        <p:nvGraphicFramePr>
          <p:cNvPr id="229492" name="Group 116"/>
          <p:cNvGraphicFramePr>
            <a:graphicFrameLocks noGrp="1"/>
          </p:cNvGraphicFramePr>
          <p:nvPr/>
        </p:nvGraphicFramePr>
        <p:xfrm>
          <a:off x="3938588" y="3314700"/>
          <a:ext cx="288925" cy="1655763"/>
        </p:xfrm>
        <a:graphic>
          <a:graphicData uri="http://schemas.openxmlformats.org/drawingml/2006/table">
            <a:tbl>
              <a:tblPr/>
              <a:tblGrid>
                <a:gridCol w="288925">
                  <a:extLst>
                    <a:ext uri="{9D8B030D-6E8A-4147-A177-3AD203B41FA5}">
                      <a16:colId xmlns:a16="http://schemas.microsoft.com/office/drawing/2014/main" val="342218898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2971508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1645186"/>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3543629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blinds(horizontal)">
                                      <p:cBhvr>
                                        <p:cTn id="7" dur="500"/>
                                        <p:tgtEl>
                                          <p:spTgt spid="229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390"/>
                                        </p:tgtEl>
                                        <p:attrNameLst>
                                          <p:attrName>style.visibility</p:attrName>
                                        </p:attrNameLst>
                                      </p:cBhvr>
                                      <p:to>
                                        <p:strVal val="visible"/>
                                      </p:to>
                                    </p:set>
                                    <p:animEffect transition="in" filter="blinds(horizontal)">
                                      <p:cBhvr>
                                        <p:cTn id="12" dur="500"/>
                                        <p:tgtEl>
                                          <p:spTgt spid="229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9400"/>
                                        </p:tgtEl>
                                        <p:attrNameLst>
                                          <p:attrName>style.visibility</p:attrName>
                                        </p:attrNameLst>
                                      </p:cBhvr>
                                      <p:to>
                                        <p:strVal val="visible"/>
                                      </p:to>
                                    </p:set>
                                    <p:animEffect transition="in" filter="blinds(horizontal)">
                                      <p:cBhvr>
                                        <p:cTn id="17" dur="500"/>
                                        <p:tgtEl>
                                          <p:spTgt spid="229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9451"/>
                                        </p:tgtEl>
                                        <p:attrNameLst>
                                          <p:attrName>style.visibility</p:attrName>
                                        </p:attrNameLst>
                                      </p:cBhvr>
                                      <p:to>
                                        <p:strVal val="visible"/>
                                      </p:to>
                                    </p:set>
                                    <p:animEffect transition="in" filter="blinds(horizontal)">
                                      <p:cBhvr>
                                        <p:cTn id="22" dur="500"/>
                                        <p:tgtEl>
                                          <p:spTgt spid="2294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9411"/>
                                        </p:tgtEl>
                                        <p:attrNameLst>
                                          <p:attrName>style.visibility</p:attrName>
                                        </p:attrNameLst>
                                      </p:cBhvr>
                                      <p:to>
                                        <p:strVal val="visible"/>
                                      </p:to>
                                    </p:set>
                                    <p:animEffect transition="in" filter="blinds(horizontal)">
                                      <p:cBhvr>
                                        <p:cTn id="27" dur="500"/>
                                        <p:tgtEl>
                                          <p:spTgt spid="2294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9431"/>
                                        </p:tgtEl>
                                        <p:attrNameLst>
                                          <p:attrName>style.visibility</p:attrName>
                                        </p:attrNameLst>
                                      </p:cBhvr>
                                      <p:to>
                                        <p:strVal val="visible"/>
                                      </p:to>
                                    </p:set>
                                    <p:animEffect transition="in" filter="blinds(horizontal)">
                                      <p:cBhvr>
                                        <p:cTn id="32" dur="500"/>
                                        <p:tgtEl>
                                          <p:spTgt spid="2294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9492"/>
                                        </p:tgtEl>
                                        <p:attrNameLst>
                                          <p:attrName>style.visibility</p:attrName>
                                        </p:attrNameLst>
                                      </p:cBhvr>
                                      <p:to>
                                        <p:strVal val="visible"/>
                                      </p:to>
                                    </p:set>
                                    <p:animEffect transition="in" filter="blinds(horizontal)">
                                      <p:cBhvr>
                                        <p:cTn id="37" dur="500"/>
                                        <p:tgtEl>
                                          <p:spTgt spid="2294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29441"/>
                                        </p:tgtEl>
                                        <p:attrNameLst>
                                          <p:attrName>style.visibility</p:attrName>
                                        </p:attrNameLst>
                                      </p:cBhvr>
                                      <p:to>
                                        <p:strVal val="visible"/>
                                      </p:to>
                                    </p:set>
                                    <p:animEffect transition="in" filter="blinds(horizontal)">
                                      <p:cBhvr>
                                        <p:cTn id="42" dur="500"/>
                                        <p:tgtEl>
                                          <p:spTgt spid="2294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9421"/>
                                        </p:tgtEl>
                                        <p:attrNameLst>
                                          <p:attrName>style.visibility</p:attrName>
                                        </p:attrNameLst>
                                      </p:cBhvr>
                                      <p:to>
                                        <p:strVal val="visible"/>
                                      </p:to>
                                    </p:set>
                                    <p:animEffect transition="in" filter="blinds(horizontal)">
                                      <p:cBhvr>
                                        <p:cTn id="47" dur="500"/>
                                        <p:tgtEl>
                                          <p:spTgt spid="2294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29462"/>
                                        </p:tgtEl>
                                        <p:attrNameLst>
                                          <p:attrName>style.visibility</p:attrName>
                                        </p:attrNameLst>
                                      </p:cBhvr>
                                      <p:to>
                                        <p:strVal val="visible"/>
                                      </p:to>
                                    </p:set>
                                    <p:animEffect transition="in" filter="blinds(horizontal)">
                                      <p:cBhvr>
                                        <p:cTn id="52" dur="500"/>
                                        <p:tgtEl>
                                          <p:spTgt spid="2294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29472"/>
                                        </p:tgtEl>
                                        <p:attrNameLst>
                                          <p:attrName>style.visibility</p:attrName>
                                        </p:attrNameLst>
                                      </p:cBhvr>
                                      <p:to>
                                        <p:strVal val="visible"/>
                                      </p:to>
                                    </p:set>
                                    <p:animEffect transition="in" filter="blinds(horizontal)">
                                      <p:cBhvr>
                                        <p:cTn id="57" dur="500"/>
                                        <p:tgtEl>
                                          <p:spTgt spid="2294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29482"/>
                                        </p:tgtEl>
                                        <p:attrNameLst>
                                          <p:attrName>style.visibility</p:attrName>
                                        </p:attrNameLst>
                                      </p:cBhvr>
                                      <p:to>
                                        <p:strVal val="visible"/>
                                      </p:to>
                                    </p:set>
                                    <p:animEffect transition="in" filter="blinds(horizontal)">
                                      <p:cBhvr>
                                        <p:cTn id="62" dur="500"/>
                                        <p:tgtEl>
                                          <p:spTgt spid="2294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229461">
                                            <p:txEl>
                                              <p:pRg st="0" end="0"/>
                                            </p:txEl>
                                          </p:spTgt>
                                        </p:tgtEl>
                                        <p:attrNameLst>
                                          <p:attrName>style.visibility</p:attrName>
                                        </p:attrNameLst>
                                      </p:cBhvr>
                                      <p:to>
                                        <p:strVal val="visible"/>
                                      </p:to>
                                    </p:set>
                                    <p:animEffect transition="in" filter="barn(outHorizontal)">
                                      <p:cBhvr>
                                        <p:cTn id="67" dur="500"/>
                                        <p:tgtEl>
                                          <p:spTgt spid="2294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6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课堂练习*</a:t>
            </a:r>
          </a:p>
        </p:txBody>
      </p:sp>
      <p:sp>
        <p:nvSpPr>
          <p:cNvPr id="377859" name="Rectangle 3"/>
          <p:cNvSpPr>
            <a:spLocks noGrp="1"/>
          </p:cNvSpPr>
          <p:nvPr>
            <p:ph type="body" idx="1"/>
          </p:nvPr>
        </p:nvSpPr>
        <p:spPr/>
        <p:txBody>
          <a:bodyPr/>
          <a:lstStyle/>
          <a:p>
            <a:r>
              <a:rPr lang="zh-CN" altLang="en-US"/>
              <a:t>练习：假定系统为某进程分配了</a:t>
            </a:r>
            <a:r>
              <a:rPr lang="en-US" altLang="zh-CN"/>
              <a:t>4</a:t>
            </a:r>
            <a:r>
              <a:rPr lang="zh-CN" altLang="en-US"/>
              <a:t>个物理块，页面访问序列为：1、2、3、4、1、2、5、1、2、3、4、5，开始时</a:t>
            </a:r>
            <a:r>
              <a:rPr lang="en-US" altLang="zh-CN"/>
              <a:t>4</a:t>
            </a:r>
            <a:r>
              <a:rPr lang="zh-CN" altLang="en-US"/>
              <a:t>个物理块均为空闲，分析采用下列置换算法的页面置换情况。</a:t>
            </a:r>
          </a:p>
          <a:p>
            <a:r>
              <a:rPr lang="en-US" altLang="zh-CN"/>
              <a:t>(1) </a:t>
            </a:r>
            <a:r>
              <a:rPr lang="zh-CN" altLang="en-US"/>
              <a:t>最佳置换算法</a:t>
            </a:r>
          </a:p>
          <a:p>
            <a:r>
              <a:rPr lang="en-US" altLang="zh-CN"/>
              <a:t>(2) </a:t>
            </a:r>
            <a:r>
              <a:rPr lang="zh-CN" altLang="en-US"/>
              <a:t>先进先出置换算法</a:t>
            </a:r>
          </a:p>
          <a:p>
            <a:r>
              <a:rPr lang="en-US" altLang="zh-CN"/>
              <a:t>(3) </a:t>
            </a:r>
            <a:r>
              <a:rPr lang="zh-CN" altLang="en-US"/>
              <a:t>最近最少使用置换算法</a:t>
            </a:r>
          </a:p>
        </p:txBody>
      </p:sp>
      <p:sp>
        <p:nvSpPr>
          <p:cNvPr id="377861" name="Text Box 5"/>
          <p:cNvSpPr txBox="1">
            <a:spLocks noChangeArrowheads="1"/>
          </p:cNvSpPr>
          <p:nvPr/>
        </p:nvSpPr>
        <p:spPr bwMode="auto">
          <a:xfrm>
            <a:off x="4211638" y="4076700"/>
            <a:ext cx="3744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a:solidFill>
                  <a:srgbClr val="9900CC"/>
                </a:solidFill>
              </a:rPr>
              <a:t>发生</a:t>
            </a:r>
            <a:r>
              <a:rPr lang="en-US" altLang="zh-CN" i="1">
                <a:solidFill>
                  <a:srgbClr val="9900CC"/>
                </a:solidFill>
              </a:rPr>
              <a:t>3</a:t>
            </a:r>
            <a:r>
              <a:rPr lang="zh-CN" altLang="en-US" i="1">
                <a:solidFill>
                  <a:srgbClr val="9900CC"/>
                </a:solidFill>
              </a:rPr>
              <a:t>次页面置换</a:t>
            </a:r>
          </a:p>
        </p:txBody>
      </p:sp>
      <p:sp>
        <p:nvSpPr>
          <p:cNvPr id="377862" name="Text Box 6"/>
          <p:cNvSpPr txBox="1">
            <a:spLocks noChangeArrowheads="1"/>
          </p:cNvSpPr>
          <p:nvPr/>
        </p:nvSpPr>
        <p:spPr bwMode="auto">
          <a:xfrm>
            <a:off x="4932363" y="4652963"/>
            <a:ext cx="3671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a:solidFill>
                  <a:srgbClr val="9900CC"/>
                </a:solidFill>
              </a:rPr>
              <a:t>发生</a:t>
            </a:r>
            <a:r>
              <a:rPr lang="en-US" altLang="zh-CN" i="1">
                <a:solidFill>
                  <a:srgbClr val="9900CC"/>
                </a:solidFill>
              </a:rPr>
              <a:t>6</a:t>
            </a:r>
            <a:r>
              <a:rPr lang="zh-CN" altLang="en-US" i="1">
                <a:solidFill>
                  <a:srgbClr val="9900CC"/>
                </a:solidFill>
              </a:rPr>
              <a:t>次页面置换</a:t>
            </a:r>
          </a:p>
        </p:txBody>
      </p:sp>
      <p:sp>
        <p:nvSpPr>
          <p:cNvPr id="377863" name="Text Box 7"/>
          <p:cNvSpPr txBox="1">
            <a:spLocks noChangeArrowheads="1"/>
          </p:cNvSpPr>
          <p:nvPr/>
        </p:nvSpPr>
        <p:spPr bwMode="auto">
          <a:xfrm>
            <a:off x="5724525" y="5229225"/>
            <a:ext cx="2951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a:solidFill>
                  <a:srgbClr val="9900CC"/>
                </a:solidFill>
              </a:rPr>
              <a:t>发生</a:t>
            </a:r>
            <a:r>
              <a:rPr lang="en-US" altLang="zh-CN" i="1">
                <a:solidFill>
                  <a:srgbClr val="9900CC"/>
                </a:solidFill>
              </a:rPr>
              <a:t>4</a:t>
            </a:r>
            <a:r>
              <a:rPr lang="zh-CN" altLang="en-US" i="1">
                <a:solidFill>
                  <a:srgbClr val="9900CC"/>
                </a:solidFill>
              </a:rPr>
              <a:t>次页面置换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61"/>
                                        </p:tgtEl>
                                        <p:attrNameLst>
                                          <p:attrName>style.visibility</p:attrName>
                                        </p:attrNameLst>
                                      </p:cBhvr>
                                      <p:to>
                                        <p:strVal val="visible"/>
                                      </p:to>
                                    </p:set>
                                    <p:animEffect transition="in" filter="blinds(horizontal)">
                                      <p:cBhvr>
                                        <p:cTn id="7" dur="500"/>
                                        <p:tgtEl>
                                          <p:spTgt spid="377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7862"/>
                                        </p:tgtEl>
                                        <p:attrNameLst>
                                          <p:attrName>style.visibility</p:attrName>
                                        </p:attrNameLst>
                                      </p:cBhvr>
                                      <p:to>
                                        <p:strVal val="visible"/>
                                      </p:to>
                                    </p:set>
                                    <p:animEffect transition="in" filter="wipe(down)">
                                      <p:cBhvr>
                                        <p:cTn id="12" dur="500"/>
                                        <p:tgtEl>
                                          <p:spTgt spid="377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7863"/>
                                        </p:tgtEl>
                                        <p:attrNameLst>
                                          <p:attrName>style.visibility</p:attrName>
                                        </p:attrNameLst>
                                      </p:cBhvr>
                                      <p:to>
                                        <p:strVal val="visible"/>
                                      </p:to>
                                    </p:set>
                                    <p:animEffect transition="in" filter="wipe(down)">
                                      <p:cBhvr>
                                        <p:cTn id="17" dur="500"/>
                                        <p:tgtEl>
                                          <p:spTgt spid="37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2" grpId="0"/>
      <p:bldP spid="3778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LRU</a:t>
            </a:r>
            <a:r>
              <a:rPr lang="zh-CN" altLang="en-US"/>
              <a:t>算法的实现</a:t>
            </a:r>
          </a:p>
        </p:txBody>
      </p:sp>
      <p:sp>
        <p:nvSpPr>
          <p:cNvPr id="157699" name="Rectangle 3"/>
          <p:cNvSpPr>
            <a:spLocks noGrp="1"/>
          </p:cNvSpPr>
          <p:nvPr>
            <p:ph type="body" idx="1"/>
          </p:nvPr>
        </p:nvSpPr>
        <p:spPr/>
        <p:txBody>
          <a:bodyPr/>
          <a:lstStyle/>
          <a:p>
            <a:pPr algn="just"/>
            <a:r>
              <a:rPr lang="en-US" altLang="zh-CN"/>
              <a:t>LRU</a:t>
            </a:r>
            <a:r>
              <a:rPr lang="zh-CN" altLang="en-US"/>
              <a:t>算法实现时需要较多的硬件支持，以记录进程中各页面自上次访问以来有多长时间未被访问。下面介绍几种实现方法。</a:t>
            </a:r>
          </a:p>
          <a:p>
            <a:pPr lvl="1" algn="just"/>
            <a:r>
              <a:rPr lang="zh-CN" altLang="en-US"/>
              <a:t>基于寄存器的方法</a:t>
            </a:r>
          </a:p>
          <a:p>
            <a:pPr lvl="1" algn="just"/>
            <a:r>
              <a:rPr lang="zh-CN" altLang="en-US"/>
              <a:t>基于栈的方法</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基于寄存器的方法</a:t>
            </a:r>
          </a:p>
        </p:txBody>
      </p:sp>
      <p:sp>
        <p:nvSpPr>
          <p:cNvPr id="158723" name="Rectangle 3"/>
          <p:cNvSpPr>
            <a:spLocks noGrp="1"/>
          </p:cNvSpPr>
          <p:nvPr>
            <p:ph type="body" idx="1"/>
          </p:nvPr>
        </p:nvSpPr>
        <p:spPr>
          <a:xfrm>
            <a:off x="533400" y="1524000"/>
            <a:ext cx="8382000" cy="4857750"/>
          </a:xfrm>
        </p:spPr>
        <p:txBody>
          <a:bodyPr/>
          <a:lstStyle/>
          <a:p>
            <a:r>
              <a:rPr lang="zh-CN" altLang="en-US"/>
              <a:t>为每个在内存中的页面配置一个</a:t>
            </a:r>
            <a:r>
              <a:rPr lang="en-US" altLang="zh-CN"/>
              <a:t>n</a:t>
            </a:r>
            <a:r>
              <a:rPr lang="zh-CN" altLang="en-US"/>
              <a:t>位移位寄存器，可表示为 </a:t>
            </a:r>
          </a:p>
          <a:p>
            <a:endParaRPr lang="zh-CN" altLang="en-US"/>
          </a:p>
          <a:p>
            <a:endParaRPr lang="zh-CN" altLang="en-US"/>
          </a:p>
          <a:p>
            <a:r>
              <a:rPr lang="zh-CN" altLang="en-US"/>
              <a:t>寄存器初值为0。当进程访问某页面时，将该页面对应寄存器的最高位</a:t>
            </a:r>
            <a:r>
              <a:rPr lang="en-US" altLang="zh-CN"/>
              <a:t>(</a:t>
            </a:r>
            <a:r>
              <a:rPr lang="zh-CN" altLang="en-US"/>
              <a:t>即</a:t>
            </a:r>
            <a:r>
              <a:rPr lang="en-US" altLang="zh-CN"/>
              <a:t>R</a:t>
            </a:r>
            <a:r>
              <a:rPr lang="en-US" altLang="zh-CN" baseline="-25000"/>
              <a:t>n-1</a:t>
            </a:r>
            <a:r>
              <a:rPr lang="en-US" altLang="zh-CN"/>
              <a:t>)</a:t>
            </a:r>
            <a:r>
              <a:rPr lang="zh-CN" altLang="en-US"/>
              <a:t>置1，每隔一定时间（例如</a:t>
            </a:r>
            <a:r>
              <a:rPr lang="en-US" altLang="zh-CN"/>
              <a:t>100ms</a:t>
            </a:r>
            <a:r>
              <a:rPr lang="zh-CN" altLang="en-US"/>
              <a:t>）将计数器右移1位。那么具有最小数值的寄存器对应的页面就是最近最久未使用的页面。 </a:t>
            </a:r>
          </a:p>
        </p:txBody>
      </p:sp>
      <p:sp>
        <p:nvSpPr>
          <p:cNvPr id="158798" name="Text Box 78"/>
          <p:cNvSpPr txBox="1">
            <a:spLocks noChangeArrowheads="1"/>
          </p:cNvSpPr>
          <p:nvPr/>
        </p:nvSpPr>
        <p:spPr bwMode="auto">
          <a:xfrm>
            <a:off x="2843213" y="27813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Times New Roman" panose="02020603050405020304" pitchFamily="18" charset="0"/>
              </a:rPr>
              <a:t>R=R</a:t>
            </a:r>
            <a:r>
              <a:rPr kumimoji="1" lang="en-US" altLang="zh-CN" baseline="-25000">
                <a:latin typeface="Times New Roman" panose="02020603050405020304" pitchFamily="18" charset="0"/>
              </a:rPr>
              <a:t>n-1</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n-2</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n-3</a:t>
            </a:r>
            <a:r>
              <a:rPr kumimoji="1" lang="en-US" altLang="zh-CN">
                <a:latin typeface="Times New Roman" panose="02020603050405020304" pitchFamily="18" charset="0"/>
              </a:rPr>
              <a:t> … R</a:t>
            </a:r>
            <a:r>
              <a:rPr kumimoji="1" lang="en-US" altLang="zh-CN" baseline="-25000">
                <a:latin typeface="Times New Roman" panose="02020603050405020304" pitchFamily="18" charset="0"/>
              </a:rPr>
              <a:t>2</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1</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0</a:t>
            </a:r>
            <a:r>
              <a:rPr kumimoji="1" lang="en-US" altLang="zh-CN">
                <a:latin typeface="Times New Roman" panose="02020603050405020304" pitchFamily="18" charset="0"/>
              </a:rPr>
              <a: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基于寄存器的方法（续）</a:t>
            </a:r>
          </a:p>
        </p:txBody>
      </p:sp>
      <p:sp>
        <p:nvSpPr>
          <p:cNvPr id="269315" name="Rectangle 3"/>
          <p:cNvSpPr>
            <a:spLocks noGrp="1"/>
          </p:cNvSpPr>
          <p:nvPr>
            <p:ph type="body" idx="1"/>
          </p:nvPr>
        </p:nvSpPr>
        <p:spPr>
          <a:xfrm>
            <a:off x="533400" y="1524000"/>
            <a:ext cx="8382000" cy="304800"/>
          </a:xfrm>
        </p:spPr>
        <p:txBody>
          <a:bodyPr/>
          <a:lstStyle/>
          <a:p>
            <a:pPr>
              <a:lnSpc>
                <a:spcPct val="90000"/>
              </a:lnSpc>
            </a:pPr>
            <a:endParaRPr lang="zh-CN" altLang="en-US" sz="2800"/>
          </a:p>
        </p:txBody>
      </p:sp>
      <p:graphicFrame>
        <p:nvGraphicFramePr>
          <p:cNvPr id="269351" name="Group 39"/>
          <p:cNvGraphicFramePr>
            <a:graphicFrameLocks noGrp="1"/>
          </p:cNvGraphicFramePr>
          <p:nvPr/>
        </p:nvGraphicFramePr>
        <p:xfrm>
          <a:off x="152400" y="1676400"/>
          <a:ext cx="8763000" cy="3713163"/>
        </p:xfrm>
        <a:graphic>
          <a:graphicData uri="http://schemas.openxmlformats.org/drawingml/2006/table">
            <a:tbl>
              <a:tblPr/>
              <a:tblGrid>
                <a:gridCol w="1143000">
                  <a:extLst>
                    <a:ext uri="{9D8B030D-6E8A-4147-A177-3AD203B41FA5}">
                      <a16:colId xmlns:a16="http://schemas.microsoft.com/office/drawing/2014/main" val="2468196425"/>
                    </a:ext>
                  </a:extLst>
                </a:gridCol>
                <a:gridCol w="914400">
                  <a:extLst>
                    <a:ext uri="{9D8B030D-6E8A-4147-A177-3AD203B41FA5}">
                      <a16:colId xmlns:a16="http://schemas.microsoft.com/office/drawing/2014/main" val="1296870523"/>
                    </a:ext>
                  </a:extLst>
                </a:gridCol>
                <a:gridCol w="990600">
                  <a:extLst>
                    <a:ext uri="{9D8B030D-6E8A-4147-A177-3AD203B41FA5}">
                      <a16:colId xmlns:a16="http://schemas.microsoft.com/office/drawing/2014/main" val="1713378119"/>
                    </a:ext>
                  </a:extLst>
                </a:gridCol>
                <a:gridCol w="914400">
                  <a:extLst>
                    <a:ext uri="{9D8B030D-6E8A-4147-A177-3AD203B41FA5}">
                      <a16:colId xmlns:a16="http://schemas.microsoft.com/office/drawing/2014/main" val="3175907909"/>
                    </a:ext>
                  </a:extLst>
                </a:gridCol>
                <a:gridCol w="914400">
                  <a:extLst>
                    <a:ext uri="{9D8B030D-6E8A-4147-A177-3AD203B41FA5}">
                      <a16:colId xmlns:a16="http://schemas.microsoft.com/office/drawing/2014/main" val="4208044436"/>
                    </a:ext>
                  </a:extLst>
                </a:gridCol>
                <a:gridCol w="1066800">
                  <a:extLst>
                    <a:ext uri="{9D8B030D-6E8A-4147-A177-3AD203B41FA5}">
                      <a16:colId xmlns:a16="http://schemas.microsoft.com/office/drawing/2014/main" val="779794993"/>
                    </a:ext>
                  </a:extLst>
                </a:gridCol>
                <a:gridCol w="990600">
                  <a:extLst>
                    <a:ext uri="{9D8B030D-6E8A-4147-A177-3AD203B41FA5}">
                      <a16:colId xmlns:a16="http://schemas.microsoft.com/office/drawing/2014/main" val="1515467474"/>
                    </a:ext>
                  </a:extLst>
                </a:gridCol>
                <a:gridCol w="914400">
                  <a:extLst>
                    <a:ext uri="{9D8B030D-6E8A-4147-A177-3AD203B41FA5}">
                      <a16:colId xmlns:a16="http://schemas.microsoft.com/office/drawing/2014/main" val="740087938"/>
                    </a:ext>
                  </a:extLst>
                </a:gridCol>
                <a:gridCol w="914400">
                  <a:extLst>
                    <a:ext uri="{9D8B030D-6E8A-4147-A177-3AD203B41FA5}">
                      <a16:colId xmlns:a16="http://schemas.microsoft.com/office/drawing/2014/main" val="2378249200"/>
                    </a:ext>
                  </a:extLst>
                </a:gridCol>
              </a:tblGrid>
              <a:tr h="76200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29699911"/>
                  </a:ext>
                </a:extLst>
              </a:tr>
              <a:tr h="2720975">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6</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1945631"/>
                  </a:ext>
                </a:extLst>
              </a:tr>
            </a:tbl>
          </a:graphicData>
        </a:graphic>
      </p:graphicFrame>
      <p:sp>
        <p:nvSpPr>
          <p:cNvPr id="269352" name="Text Box 40"/>
          <p:cNvSpPr txBox="1">
            <a:spLocks noChangeArrowheads="1"/>
          </p:cNvSpPr>
          <p:nvPr/>
        </p:nvSpPr>
        <p:spPr bwMode="auto">
          <a:xfrm>
            <a:off x="468313" y="5661025"/>
            <a:ext cx="8351837"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anose="02020603050405020304" pitchFamily="18" charset="0"/>
              </a:rPr>
              <a:t>页面</a:t>
            </a:r>
            <a:r>
              <a:rPr kumimoji="1" lang="en-US" altLang="zh-CN">
                <a:latin typeface="Times New Roman" panose="02020603050405020304" pitchFamily="18" charset="0"/>
              </a:rPr>
              <a:t>7</a:t>
            </a:r>
            <a:r>
              <a:rPr kumimoji="1" lang="zh-CN" altLang="en-US">
                <a:latin typeface="Times New Roman" panose="02020603050405020304" pitchFamily="18" charset="0"/>
              </a:rPr>
              <a:t>对应的寄存器值最小，当发生缺页，首先将它置换出去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基于栈的方法</a:t>
            </a:r>
          </a:p>
        </p:txBody>
      </p:sp>
      <p:sp>
        <p:nvSpPr>
          <p:cNvPr id="159747" name="Rectangle 3"/>
          <p:cNvSpPr>
            <a:spLocks noGrp="1"/>
          </p:cNvSpPr>
          <p:nvPr>
            <p:ph type="body" idx="1"/>
          </p:nvPr>
        </p:nvSpPr>
        <p:spPr>
          <a:xfrm>
            <a:off x="304800" y="1600200"/>
            <a:ext cx="8610600" cy="4535488"/>
          </a:xfrm>
        </p:spPr>
        <p:txBody>
          <a:bodyPr/>
          <a:lstStyle/>
          <a:p>
            <a:pPr algn="just"/>
            <a:r>
              <a:rPr lang="zh-CN" altLang="en-US"/>
              <a:t>用一个特殊的栈保存当前进程所访问的各页面号。每当进程访问某页面，便将它对应的页面号从栈中移出，压入栈顶。</a:t>
            </a:r>
          </a:p>
          <a:p>
            <a:pPr algn="just"/>
            <a:r>
              <a:rPr lang="zh-CN" altLang="en-US"/>
              <a:t>那么栈顶始终是最近访问的页面，而栈底则是最近最久未使用的页面。</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基于栈的方法（续）</a:t>
            </a:r>
          </a:p>
        </p:txBody>
      </p:sp>
      <p:sp>
        <p:nvSpPr>
          <p:cNvPr id="231427" name="Rectangle 3"/>
          <p:cNvSpPr>
            <a:spLocks noGrp="1"/>
          </p:cNvSpPr>
          <p:nvPr>
            <p:ph type="body" sz="half" idx="1"/>
          </p:nvPr>
        </p:nvSpPr>
        <p:spPr>
          <a:xfrm>
            <a:off x="468313" y="1484313"/>
            <a:ext cx="7870825" cy="4525962"/>
          </a:xfrm>
        </p:spPr>
        <p:txBody>
          <a:bodyPr/>
          <a:lstStyle/>
          <a:p>
            <a:pPr algn="just">
              <a:lnSpc>
                <a:spcPct val="90000"/>
              </a:lnSpc>
            </a:pPr>
            <a:r>
              <a:rPr lang="zh-CN" altLang="en-US" sz="2900"/>
              <a:t>例如：设分配给某进程</a:t>
            </a:r>
            <a:r>
              <a:rPr lang="en-US" altLang="zh-CN" sz="2900"/>
              <a:t>5</a:t>
            </a:r>
            <a:r>
              <a:rPr lang="zh-CN" altLang="en-US" sz="2900"/>
              <a:t>个物理块，页面访问序列为：</a:t>
            </a:r>
            <a:r>
              <a:rPr lang="en-US" altLang="zh-CN" sz="2900"/>
              <a:t>4,7,0,7,1,0,1,2,1,2,6</a:t>
            </a:r>
            <a:r>
              <a:rPr lang="zh-CN" altLang="en-US" sz="2900"/>
              <a:t>，则栈的变化情况如下：</a:t>
            </a:r>
            <a:endParaRPr lang="en-US" altLang="zh-CN" sz="2900"/>
          </a:p>
        </p:txBody>
      </p:sp>
      <p:graphicFrame>
        <p:nvGraphicFramePr>
          <p:cNvPr id="231498" name="Object 74"/>
          <p:cNvGraphicFramePr>
            <a:graphicFrameLocks noGrp="1" noChangeAspect="1"/>
          </p:cNvGraphicFramePr>
          <p:nvPr>
            <p:ph sz="half" idx="2"/>
          </p:nvPr>
        </p:nvGraphicFramePr>
        <p:xfrm>
          <a:off x="827088" y="3141663"/>
          <a:ext cx="7369175" cy="2324100"/>
        </p:xfrm>
        <a:graphic>
          <a:graphicData uri="http://schemas.openxmlformats.org/presentationml/2006/ole">
            <mc:AlternateContent xmlns:mc="http://schemas.openxmlformats.org/markup-compatibility/2006">
              <mc:Choice xmlns:v="urn:schemas-microsoft-com:vml" Requires="v">
                <p:oleObj spid="_x0000_s231502" name="VISIO" r:id="rId3" imgW="3089160" imgH="929160" progId="Visio.Drawing.4">
                  <p:embed/>
                </p:oleObj>
              </mc:Choice>
              <mc:Fallback>
                <p:oleObj name="VISIO" r:id="rId3" imgW="3089160" imgH="929160" progId="Visio.Drawing.4">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141663"/>
                        <a:ext cx="73691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1498"/>
                                        </p:tgtEl>
                                        <p:attrNameLst>
                                          <p:attrName>style.visibility</p:attrName>
                                        </p:attrNameLst>
                                      </p:cBhvr>
                                      <p:to>
                                        <p:strVal val="visible"/>
                                      </p:to>
                                    </p:set>
                                    <p:animEffect transition="in" filter="wipe(down)">
                                      <p:cBhvr>
                                        <p:cTn id="7" dur="500"/>
                                        <p:tgtEl>
                                          <p:spTgt spid="231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虚拟存储器的理论基础</a:t>
            </a:r>
          </a:p>
        </p:txBody>
      </p:sp>
      <p:sp>
        <p:nvSpPr>
          <p:cNvPr id="121859" name="Rectangle 3"/>
          <p:cNvSpPr>
            <a:spLocks noGrp="1"/>
          </p:cNvSpPr>
          <p:nvPr>
            <p:ph type="body" idx="1"/>
          </p:nvPr>
        </p:nvSpPr>
        <p:spPr>
          <a:xfrm>
            <a:off x="457200" y="1447800"/>
            <a:ext cx="8421688" cy="3276600"/>
          </a:xfrm>
        </p:spPr>
        <p:txBody>
          <a:bodyPr/>
          <a:lstStyle/>
          <a:p>
            <a:pPr algn="just"/>
            <a:r>
              <a:rPr lang="zh-CN" altLang="en-US">
                <a:latin typeface="楷体_GB2312" pitchFamily="1" charset="-122"/>
                <a:ea typeface="楷体_GB2312" pitchFamily="1" charset="-122"/>
              </a:rPr>
              <a:t>程序信息不全部装入主存，能否保证程序的正确运行？</a:t>
            </a:r>
          </a:p>
          <a:p>
            <a:pPr algn="just"/>
            <a:r>
              <a:rPr lang="zh-CN" altLang="en-US">
                <a:latin typeface="楷体_GB2312" pitchFamily="1" charset="-122"/>
                <a:ea typeface="楷体_GB2312" pitchFamily="1" charset="-122"/>
              </a:rPr>
              <a:t>回答是肯定的,1968年</a:t>
            </a:r>
            <a:r>
              <a:rPr lang="en-US" altLang="zh-CN">
                <a:latin typeface="楷体_GB2312" pitchFamily="1" charset="-122"/>
                <a:ea typeface="楷体_GB2312" pitchFamily="1" charset="-122"/>
              </a:rPr>
              <a:t>P.Denning</a:t>
            </a:r>
            <a:r>
              <a:rPr lang="zh-CN" altLang="en-US">
                <a:latin typeface="楷体_GB2312" pitchFamily="1" charset="-122"/>
                <a:ea typeface="楷体_GB2312" pitchFamily="1" charset="-122"/>
              </a:rPr>
              <a:t>研究了程序执行时的</a:t>
            </a:r>
            <a:r>
              <a:rPr lang="zh-CN" altLang="en-US">
                <a:solidFill>
                  <a:srgbClr val="9900CC"/>
                </a:solidFill>
                <a:latin typeface="楷体_GB2312" pitchFamily="1" charset="-122"/>
                <a:ea typeface="楷体_GB2312" pitchFamily="1" charset="-122"/>
              </a:rPr>
              <a:t>局部性原理</a:t>
            </a:r>
            <a:r>
              <a:rPr lang="zh-CN" altLang="en-US">
                <a:latin typeface="楷体_GB2312" pitchFamily="1" charset="-122"/>
                <a:ea typeface="楷体_GB2312" pitchFamily="1" charset="-122"/>
              </a:rPr>
              <a:t>。</a:t>
            </a:r>
            <a:endParaRPr lang="zh-CN" altLang="en-US"/>
          </a:p>
        </p:txBody>
      </p:sp>
      <p:sp>
        <p:nvSpPr>
          <p:cNvPr id="121860" name="Rectangle 4"/>
          <p:cNvSpPr>
            <a:spLocks noChangeArrowheads="1"/>
          </p:cNvSpPr>
          <p:nvPr/>
        </p:nvSpPr>
        <p:spPr bwMode="auto">
          <a:xfrm>
            <a:off x="457200" y="3276600"/>
            <a:ext cx="8421688" cy="263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spcBef>
                <a:spcPct val="20000"/>
              </a:spcBef>
              <a:buClr>
                <a:srgbClr val="CADB25"/>
              </a:buClr>
              <a:buSzPct val="65000"/>
              <a:buFont typeface="Wingdings" panose="05000000000000000000" pitchFamily="2" charset="2"/>
              <a:buChar char="u"/>
            </a:pPr>
            <a:endParaRPr lang="zh-CN" altLang="en-US" sz="3200">
              <a:latin typeface="Tahoma" panose="020B0604030504040204" pitchFamily="34"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a:t>
            </a:r>
            <a:r>
              <a:rPr lang="zh-CN" altLang="en-US"/>
              <a:t>时钟（</a:t>
            </a:r>
            <a:r>
              <a:rPr lang="en-US" altLang="zh-CN"/>
              <a:t>clock）</a:t>
            </a:r>
            <a:r>
              <a:rPr lang="zh-CN" altLang="en-US"/>
              <a:t>置换算法</a:t>
            </a:r>
          </a:p>
        </p:txBody>
      </p:sp>
      <p:sp>
        <p:nvSpPr>
          <p:cNvPr id="160771" name="Rectangle 3"/>
          <p:cNvSpPr>
            <a:spLocks noGrp="1"/>
          </p:cNvSpPr>
          <p:nvPr>
            <p:ph type="body" idx="1"/>
          </p:nvPr>
        </p:nvSpPr>
        <p:spPr/>
        <p:txBody>
          <a:bodyPr/>
          <a:lstStyle/>
          <a:p>
            <a:pPr algn="just"/>
            <a:r>
              <a:rPr lang="en-US" altLang="zh-CN"/>
              <a:t>LRU</a:t>
            </a:r>
            <a:r>
              <a:rPr lang="zh-CN" altLang="en-US"/>
              <a:t>算法需要较多硬件支持，实现成本较高，因此实际应用中往往采用</a:t>
            </a:r>
            <a:r>
              <a:rPr lang="en-US" altLang="zh-CN">
                <a:cs typeface="Times New Roman" panose="02020603050405020304" pitchFamily="18" charset="0"/>
              </a:rPr>
              <a:t>LRU</a:t>
            </a:r>
            <a:r>
              <a:rPr lang="zh-CN" altLang="en-US"/>
              <a:t>的近似算法。</a:t>
            </a:r>
            <a:r>
              <a:rPr lang="en-US" altLang="zh-CN"/>
              <a:t>clock</a:t>
            </a:r>
            <a:r>
              <a:rPr lang="zh-CN" altLang="en-US"/>
              <a:t>算法就是用得较多的一种</a:t>
            </a:r>
            <a:r>
              <a:rPr lang="en-US" altLang="zh-CN"/>
              <a:t>LRU</a:t>
            </a:r>
            <a:r>
              <a:rPr lang="zh-CN" altLang="en-US"/>
              <a:t>近似算法。</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简单时钟置换算法</a:t>
            </a:r>
          </a:p>
        </p:txBody>
      </p:sp>
      <p:sp>
        <p:nvSpPr>
          <p:cNvPr id="161795" name="Rectangle 3"/>
          <p:cNvSpPr>
            <a:spLocks noGrp="1"/>
          </p:cNvSpPr>
          <p:nvPr>
            <p:ph type="body" idx="1"/>
          </p:nvPr>
        </p:nvSpPr>
        <p:spPr>
          <a:xfrm>
            <a:off x="304800" y="1600200"/>
            <a:ext cx="8534400" cy="4495800"/>
          </a:xfrm>
        </p:spPr>
        <p:txBody>
          <a:bodyPr/>
          <a:lstStyle/>
          <a:p>
            <a:pPr algn="just"/>
            <a:r>
              <a:rPr lang="zh-CN" altLang="en-US"/>
              <a:t>为每页设置一个</a:t>
            </a:r>
            <a:r>
              <a:rPr lang="zh-CN" altLang="en-US">
                <a:solidFill>
                  <a:srgbClr val="9900CC"/>
                </a:solidFill>
              </a:rPr>
              <a:t>访问位</a:t>
            </a:r>
            <a:r>
              <a:rPr lang="zh-CN" altLang="en-US"/>
              <a:t>，再将内存中所有页面通过链接指针链成一个</a:t>
            </a:r>
            <a:r>
              <a:rPr lang="zh-CN" altLang="en-US">
                <a:solidFill>
                  <a:srgbClr val="9900CC"/>
                </a:solidFill>
              </a:rPr>
              <a:t>循环队列</a:t>
            </a:r>
            <a:r>
              <a:rPr lang="zh-CN" altLang="en-US"/>
              <a:t>。</a:t>
            </a:r>
          </a:p>
          <a:p>
            <a:pPr algn="just"/>
            <a:r>
              <a:rPr lang="zh-CN" altLang="en-US"/>
              <a:t>当某页首次调入内存时，将其访问位置1。</a:t>
            </a:r>
            <a:endParaRPr lang="en-US" altLang="zh-CN"/>
          </a:p>
          <a:p>
            <a:pPr algn="just"/>
            <a:r>
              <a:rPr lang="zh-CN" altLang="en-US"/>
              <a:t>当某页被访问时，将其访问位置1。</a:t>
            </a:r>
          </a:p>
          <a:p>
            <a:pPr algn="just"/>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简单时钟置换算法流程</a:t>
            </a:r>
            <a:endParaRPr lang="en-US" altLang="zh-CN"/>
          </a:p>
        </p:txBody>
      </p:sp>
      <p:pic>
        <p:nvPicPr>
          <p:cNvPr id="28367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3" y="1773238"/>
            <a:ext cx="4792662" cy="4897437"/>
          </a:xfrm>
          <a:prstGeom prst="rect">
            <a:avLst/>
          </a:prstGeom>
          <a:noFill/>
          <a:extLst>
            <a:ext uri="{909E8E84-426E-40DD-AFC4-6F175D3DCCD1}">
              <a14:hiddenFill xmlns:a14="http://schemas.microsoft.com/office/drawing/2010/main">
                <a:solidFill>
                  <a:srgbClr val="FFFFFF"/>
                </a:solidFill>
              </a14:hiddenFill>
            </a:ext>
          </a:extLst>
        </p:spPr>
      </p:pic>
      <p:sp>
        <p:nvSpPr>
          <p:cNvPr id="283651" name="Rectangle 3"/>
          <p:cNvSpPr>
            <a:spLocks noGrp="1"/>
          </p:cNvSpPr>
          <p:nvPr>
            <p:ph type="body" idx="1"/>
          </p:nvPr>
        </p:nvSpPr>
        <p:spPr>
          <a:xfrm>
            <a:off x="482600" y="1492250"/>
            <a:ext cx="8008938" cy="3365500"/>
          </a:xfrm>
        </p:spPr>
        <p:txBody>
          <a:bodyPr/>
          <a:lstStyle/>
          <a:p>
            <a:pPr>
              <a:lnSpc>
                <a:spcPct val="90000"/>
              </a:lnSpc>
            </a:pPr>
            <a:r>
              <a:rPr lang="zh-CN" altLang="en-US" sz="2800"/>
              <a:t>当发生缺页中断时，执行下面的算法选择淘汰页</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740" name="Group 116"/>
          <p:cNvGrpSpPr>
            <a:grpSpLocks/>
          </p:cNvGrpSpPr>
          <p:nvPr/>
        </p:nvGrpSpPr>
        <p:grpSpPr bwMode="auto">
          <a:xfrm>
            <a:off x="5105400" y="1401763"/>
            <a:ext cx="3810000" cy="3779837"/>
            <a:chOff x="3216" y="883"/>
            <a:chExt cx="2400" cy="2381"/>
          </a:xfrm>
        </p:grpSpPr>
        <p:sp>
          <p:nvSpPr>
            <p:cNvPr id="282737" name="Text Box 113"/>
            <p:cNvSpPr txBox="1">
              <a:spLocks noChangeArrowheads="1"/>
            </p:cNvSpPr>
            <p:nvPr/>
          </p:nvSpPr>
          <p:spPr bwMode="auto">
            <a:xfrm>
              <a:off x="4896" y="1392"/>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a:t>
              </a:r>
            </a:p>
            <a:p>
              <a:pPr algn="ctr" eaLnBrk="0" hangingPunct="0"/>
              <a:r>
                <a:rPr lang="en-US" altLang="zh-CN" sz="1400">
                  <a:latin typeface="Times New Roman" panose="02020603050405020304" pitchFamily="18" charset="0"/>
                </a:rPr>
                <a:t>R=1</a:t>
              </a:r>
            </a:p>
          </p:txBody>
        </p:sp>
        <p:sp>
          <p:nvSpPr>
            <p:cNvPr id="282703" name="Text Box 79"/>
            <p:cNvSpPr txBox="1">
              <a:spLocks noChangeArrowheads="1"/>
            </p:cNvSpPr>
            <p:nvPr/>
          </p:nvSpPr>
          <p:spPr bwMode="auto">
            <a:xfrm>
              <a:off x="4360" y="883"/>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1</a:t>
              </a:r>
            </a:p>
          </p:txBody>
        </p:sp>
        <p:sp>
          <p:nvSpPr>
            <p:cNvPr id="282704" name="Text Box 80"/>
            <p:cNvSpPr txBox="1">
              <a:spLocks noChangeArrowheads="1"/>
            </p:cNvSpPr>
            <p:nvPr/>
          </p:nvSpPr>
          <p:spPr bwMode="auto">
            <a:xfrm>
              <a:off x="3696" y="1171"/>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8</a:t>
              </a:r>
            </a:p>
          </p:txBody>
        </p:sp>
        <p:sp>
          <p:nvSpPr>
            <p:cNvPr id="282705" name="Text Box 81"/>
            <p:cNvSpPr txBox="1">
              <a:spLocks noChangeArrowheads="1"/>
            </p:cNvSpPr>
            <p:nvPr/>
          </p:nvSpPr>
          <p:spPr bwMode="auto">
            <a:xfrm>
              <a:off x="4224" y="1104"/>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Page19</a:t>
              </a:r>
            </a:p>
            <a:p>
              <a:pPr algn="ctr" eaLnBrk="0" hangingPunct="0"/>
              <a:r>
                <a:rPr lang="en-US" altLang="zh-CN" sz="1400">
                  <a:latin typeface="Times New Roman" panose="02020603050405020304" pitchFamily="18" charset="0"/>
                </a:rPr>
                <a:t>R=1</a:t>
              </a:r>
            </a:p>
          </p:txBody>
        </p:sp>
        <p:sp>
          <p:nvSpPr>
            <p:cNvPr id="282706" name="Rectangle 82"/>
            <p:cNvSpPr>
              <a:spLocks noChangeArrowheads="1"/>
            </p:cNvSpPr>
            <p:nvPr/>
          </p:nvSpPr>
          <p:spPr bwMode="auto">
            <a:xfrm>
              <a:off x="4176" y="1056"/>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08" name="Rectangle 84"/>
            <p:cNvSpPr>
              <a:spLocks noChangeArrowheads="1"/>
            </p:cNvSpPr>
            <p:nvPr/>
          </p:nvSpPr>
          <p:spPr bwMode="auto">
            <a:xfrm>
              <a:off x="4848" y="1344"/>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0" name="Rectangle 86"/>
            <p:cNvSpPr>
              <a:spLocks noChangeArrowheads="1"/>
            </p:cNvSpPr>
            <p:nvPr/>
          </p:nvSpPr>
          <p:spPr bwMode="auto">
            <a:xfrm>
              <a:off x="5184" y="1968"/>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2" name="Rectangle 88"/>
            <p:cNvSpPr>
              <a:spLocks noChangeArrowheads="1"/>
            </p:cNvSpPr>
            <p:nvPr/>
          </p:nvSpPr>
          <p:spPr bwMode="auto">
            <a:xfrm>
              <a:off x="4896" y="2640"/>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3" name="Text Box 89"/>
            <p:cNvSpPr txBox="1">
              <a:spLocks noChangeArrowheads="1"/>
            </p:cNvSpPr>
            <p:nvPr/>
          </p:nvSpPr>
          <p:spPr bwMode="auto">
            <a:xfrm>
              <a:off x="4272" y="2928"/>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Page3</a:t>
              </a:r>
            </a:p>
            <a:p>
              <a:pPr algn="ctr" eaLnBrk="0" hangingPunct="0"/>
              <a:r>
                <a:rPr lang="en-US" altLang="zh-CN" sz="1400">
                  <a:latin typeface="Times New Roman" panose="02020603050405020304" pitchFamily="18" charset="0"/>
                </a:rPr>
                <a:t>R=0</a:t>
              </a:r>
            </a:p>
          </p:txBody>
        </p:sp>
        <p:sp>
          <p:nvSpPr>
            <p:cNvPr id="282714" name="Rectangle 90"/>
            <p:cNvSpPr>
              <a:spLocks noChangeArrowheads="1"/>
            </p:cNvSpPr>
            <p:nvPr/>
          </p:nvSpPr>
          <p:spPr bwMode="auto">
            <a:xfrm>
              <a:off x="4224" y="2880"/>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5" name="Text Box 91"/>
            <p:cNvSpPr txBox="1">
              <a:spLocks noChangeArrowheads="1"/>
            </p:cNvSpPr>
            <p:nvPr/>
          </p:nvSpPr>
          <p:spPr bwMode="auto">
            <a:xfrm>
              <a:off x="3552" y="2640"/>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Page9</a:t>
              </a:r>
            </a:p>
            <a:p>
              <a:pPr algn="ctr" eaLnBrk="0" hangingPunct="0"/>
              <a:r>
                <a:rPr lang="en-US" altLang="zh-CN" sz="1400">
                  <a:latin typeface="Times New Roman" panose="02020603050405020304" pitchFamily="18" charset="0"/>
                </a:rPr>
                <a:t>R=1</a:t>
              </a:r>
            </a:p>
          </p:txBody>
        </p:sp>
        <p:sp>
          <p:nvSpPr>
            <p:cNvPr id="282716" name="Rectangle 92"/>
            <p:cNvSpPr>
              <a:spLocks noChangeArrowheads="1"/>
            </p:cNvSpPr>
            <p:nvPr/>
          </p:nvSpPr>
          <p:spPr bwMode="auto">
            <a:xfrm>
              <a:off x="3504" y="2592"/>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7" name="Text Box 93"/>
            <p:cNvSpPr txBox="1">
              <a:spLocks noChangeArrowheads="1"/>
            </p:cNvSpPr>
            <p:nvPr/>
          </p:nvSpPr>
          <p:spPr bwMode="auto">
            <a:xfrm>
              <a:off x="3552" y="1392"/>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Page5</a:t>
              </a:r>
            </a:p>
            <a:p>
              <a:pPr algn="ctr" eaLnBrk="0" hangingPunct="0"/>
              <a:r>
                <a:rPr lang="en-US" altLang="zh-CN" sz="1400">
                  <a:latin typeface="Times New Roman" panose="02020603050405020304" pitchFamily="18" charset="0"/>
                </a:rPr>
                <a:t>R=1</a:t>
              </a:r>
            </a:p>
          </p:txBody>
        </p:sp>
        <p:sp>
          <p:nvSpPr>
            <p:cNvPr id="282718" name="Rectangle 94"/>
            <p:cNvSpPr>
              <a:spLocks noChangeArrowheads="1"/>
            </p:cNvSpPr>
            <p:nvPr/>
          </p:nvSpPr>
          <p:spPr bwMode="auto">
            <a:xfrm>
              <a:off x="3504" y="1344"/>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9" name="Text Box 95"/>
            <p:cNvSpPr txBox="1">
              <a:spLocks noChangeArrowheads="1"/>
            </p:cNvSpPr>
            <p:nvPr/>
          </p:nvSpPr>
          <p:spPr bwMode="auto">
            <a:xfrm>
              <a:off x="3264" y="2016"/>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Page13</a:t>
              </a:r>
            </a:p>
            <a:p>
              <a:pPr algn="ctr" eaLnBrk="0" hangingPunct="0"/>
              <a:r>
                <a:rPr lang="en-US" altLang="zh-CN" sz="1400">
                  <a:latin typeface="Times New Roman" panose="02020603050405020304" pitchFamily="18" charset="0"/>
                </a:rPr>
                <a:t>R=0</a:t>
              </a:r>
            </a:p>
          </p:txBody>
        </p:sp>
        <p:sp>
          <p:nvSpPr>
            <p:cNvPr id="282720" name="Rectangle 96"/>
            <p:cNvSpPr>
              <a:spLocks noChangeArrowheads="1"/>
            </p:cNvSpPr>
            <p:nvPr/>
          </p:nvSpPr>
          <p:spPr bwMode="auto">
            <a:xfrm>
              <a:off x="3216" y="1968"/>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22" name="Text Box 98"/>
            <p:cNvSpPr txBox="1">
              <a:spLocks noChangeArrowheads="1"/>
            </p:cNvSpPr>
            <p:nvPr/>
          </p:nvSpPr>
          <p:spPr bwMode="auto">
            <a:xfrm>
              <a:off x="4992" y="1171"/>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2</a:t>
              </a:r>
            </a:p>
          </p:txBody>
        </p:sp>
        <p:sp>
          <p:nvSpPr>
            <p:cNvPr id="282723" name="Text Box 99"/>
            <p:cNvSpPr txBox="1">
              <a:spLocks noChangeArrowheads="1"/>
            </p:cNvSpPr>
            <p:nvPr/>
          </p:nvSpPr>
          <p:spPr bwMode="auto">
            <a:xfrm>
              <a:off x="5376" y="1795"/>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3</a:t>
              </a:r>
            </a:p>
          </p:txBody>
        </p:sp>
        <p:sp>
          <p:nvSpPr>
            <p:cNvPr id="282724" name="Text Box 100"/>
            <p:cNvSpPr txBox="1">
              <a:spLocks noChangeArrowheads="1"/>
            </p:cNvSpPr>
            <p:nvPr/>
          </p:nvSpPr>
          <p:spPr bwMode="auto">
            <a:xfrm>
              <a:off x="5040" y="2467"/>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4</a:t>
              </a:r>
            </a:p>
          </p:txBody>
        </p:sp>
        <p:sp>
          <p:nvSpPr>
            <p:cNvPr id="282725" name="Text Box 101"/>
            <p:cNvSpPr txBox="1">
              <a:spLocks noChangeArrowheads="1"/>
            </p:cNvSpPr>
            <p:nvPr/>
          </p:nvSpPr>
          <p:spPr bwMode="auto">
            <a:xfrm>
              <a:off x="4408" y="2707"/>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5</a:t>
              </a:r>
            </a:p>
          </p:txBody>
        </p:sp>
        <p:sp>
          <p:nvSpPr>
            <p:cNvPr id="282726" name="Text Box 102"/>
            <p:cNvSpPr txBox="1">
              <a:spLocks noChangeArrowheads="1"/>
            </p:cNvSpPr>
            <p:nvPr/>
          </p:nvSpPr>
          <p:spPr bwMode="auto">
            <a:xfrm>
              <a:off x="3696" y="2419"/>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6</a:t>
              </a:r>
            </a:p>
          </p:txBody>
        </p:sp>
        <p:sp>
          <p:nvSpPr>
            <p:cNvPr id="282727" name="Text Box 103"/>
            <p:cNvSpPr txBox="1">
              <a:spLocks noChangeArrowheads="1"/>
            </p:cNvSpPr>
            <p:nvPr/>
          </p:nvSpPr>
          <p:spPr bwMode="auto">
            <a:xfrm>
              <a:off x="3360" y="1795"/>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7</a:t>
              </a:r>
            </a:p>
          </p:txBody>
        </p:sp>
        <p:sp>
          <p:nvSpPr>
            <p:cNvPr id="282728" name="Line 104"/>
            <p:cNvSpPr>
              <a:spLocks noChangeShapeType="1"/>
            </p:cNvSpPr>
            <p:nvPr/>
          </p:nvSpPr>
          <p:spPr bwMode="auto">
            <a:xfrm flipH="1">
              <a:off x="5232" y="2352"/>
              <a:ext cx="192" cy="288"/>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29" name="Line 105"/>
            <p:cNvSpPr>
              <a:spLocks noChangeShapeType="1"/>
            </p:cNvSpPr>
            <p:nvPr/>
          </p:nvSpPr>
          <p:spPr bwMode="auto">
            <a:xfrm flipH="1">
              <a:off x="4656" y="3024"/>
              <a:ext cx="288" cy="96"/>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0" name="Line 106"/>
            <p:cNvSpPr>
              <a:spLocks noChangeShapeType="1"/>
            </p:cNvSpPr>
            <p:nvPr/>
          </p:nvSpPr>
          <p:spPr bwMode="auto">
            <a:xfrm flipH="1" flipV="1">
              <a:off x="3888" y="2976"/>
              <a:ext cx="336"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1" name="Line 107"/>
            <p:cNvSpPr>
              <a:spLocks noChangeShapeType="1"/>
            </p:cNvSpPr>
            <p:nvPr/>
          </p:nvSpPr>
          <p:spPr bwMode="auto">
            <a:xfrm flipH="1" flipV="1">
              <a:off x="3456" y="2352"/>
              <a:ext cx="144"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2" name="Line 108"/>
            <p:cNvSpPr>
              <a:spLocks noChangeShapeType="1"/>
            </p:cNvSpPr>
            <p:nvPr/>
          </p:nvSpPr>
          <p:spPr bwMode="auto">
            <a:xfrm flipV="1">
              <a:off x="3456" y="1728"/>
              <a:ext cx="96"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3" name="Line 109"/>
            <p:cNvSpPr>
              <a:spLocks noChangeShapeType="1"/>
            </p:cNvSpPr>
            <p:nvPr/>
          </p:nvSpPr>
          <p:spPr bwMode="auto">
            <a:xfrm flipV="1">
              <a:off x="3792" y="1152"/>
              <a:ext cx="384"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4" name="Line 110"/>
            <p:cNvSpPr>
              <a:spLocks noChangeShapeType="1"/>
            </p:cNvSpPr>
            <p:nvPr/>
          </p:nvSpPr>
          <p:spPr bwMode="auto">
            <a:xfrm>
              <a:off x="4608" y="1152"/>
              <a:ext cx="384"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5" name="Line 111"/>
            <p:cNvSpPr>
              <a:spLocks noChangeShapeType="1"/>
            </p:cNvSpPr>
            <p:nvPr/>
          </p:nvSpPr>
          <p:spPr bwMode="auto">
            <a:xfrm>
              <a:off x="5232" y="1728"/>
              <a:ext cx="144"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8" name="Text Box 114"/>
            <p:cNvSpPr txBox="1">
              <a:spLocks noChangeArrowheads="1"/>
            </p:cNvSpPr>
            <p:nvPr/>
          </p:nvSpPr>
          <p:spPr bwMode="auto">
            <a:xfrm>
              <a:off x="5238" y="2016"/>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Page11</a:t>
              </a:r>
            </a:p>
            <a:p>
              <a:pPr algn="ctr" eaLnBrk="0" hangingPunct="0"/>
              <a:r>
                <a:rPr lang="en-US" altLang="zh-CN" sz="1400">
                  <a:latin typeface="Times New Roman" panose="02020603050405020304" pitchFamily="18" charset="0"/>
                </a:rPr>
                <a:t>R=1</a:t>
              </a:r>
            </a:p>
          </p:txBody>
        </p:sp>
        <p:sp>
          <p:nvSpPr>
            <p:cNvPr id="282739" name="Text Box 115"/>
            <p:cNvSpPr txBox="1">
              <a:spLocks noChangeArrowheads="1"/>
            </p:cNvSpPr>
            <p:nvPr/>
          </p:nvSpPr>
          <p:spPr bwMode="auto">
            <a:xfrm>
              <a:off x="4950" y="2688"/>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Page21</a:t>
              </a:r>
            </a:p>
            <a:p>
              <a:pPr algn="ctr" eaLnBrk="0" hangingPunct="0"/>
              <a:r>
                <a:rPr lang="en-US" altLang="zh-CN" sz="1400">
                  <a:latin typeface="Times New Roman" panose="02020603050405020304" pitchFamily="18" charset="0"/>
                </a:rPr>
                <a:t>R=0</a:t>
              </a:r>
            </a:p>
          </p:txBody>
        </p:sp>
      </p:grpSp>
      <p:sp>
        <p:nvSpPr>
          <p:cNvPr id="2826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简单时钟置换算法示意图</a:t>
            </a:r>
            <a:endParaRPr lang="en-US" altLang="zh-CN"/>
          </a:p>
        </p:txBody>
      </p:sp>
      <p:sp>
        <p:nvSpPr>
          <p:cNvPr id="282664" name="AutoShape 40"/>
          <p:cNvSpPr>
            <a:spLocks noChangeArrowheads="1"/>
          </p:cNvSpPr>
          <p:nvPr/>
        </p:nvSpPr>
        <p:spPr bwMode="auto">
          <a:xfrm>
            <a:off x="4495800" y="3276600"/>
            <a:ext cx="457200" cy="304800"/>
          </a:xfrm>
          <a:prstGeom prst="rightArrow">
            <a:avLst>
              <a:gd name="adj1" fmla="val 50000"/>
              <a:gd name="adj2" fmla="val 37500"/>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hlink"/>
              </a:buClr>
              <a:buSzPct val="55000"/>
              <a:buFont typeface="Wingdings" panose="05000000000000000000" pitchFamily="2" charset="2"/>
              <a:buChar char="p"/>
            </a:pPr>
            <a:endParaRPr kumimoji="1" lang="zh-CN" altLang="en-US"/>
          </a:p>
        </p:txBody>
      </p:sp>
      <p:sp>
        <p:nvSpPr>
          <p:cNvPr id="282689" name="Text Box 65"/>
          <p:cNvSpPr txBox="1">
            <a:spLocks noChangeArrowheads="1"/>
          </p:cNvSpPr>
          <p:nvPr/>
        </p:nvSpPr>
        <p:spPr bwMode="auto">
          <a:xfrm>
            <a:off x="609600" y="5638800"/>
            <a:ext cx="7924800" cy="685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400">
                <a:solidFill>
                  <a:schemeClr val="hlink"/>
                </a:solidFill>
                <a:latin typeface="Times New Roman" panose="02020603050405020304" pitchFamily="18" charset="0"/>
              </a:rPr>
              <a:t>如果此时要求访问</a:t>
            </a:r>
            <a:r>
              <a:rPr lang="en-US" altLang="zh-CN" sz="2400">
                <a:solidFill>
                  <a:schemeClr val="hlink"/>
                </a:solidFill>
                <a:latin typeface="Times New Roman" panose="02020603050405020304" pitchFamily="18" charset="0"/>
              </a:rPr>
              <a:t>page12，</a:t>
            </a:r>
            <a:r>
              <a:rPr lang="zh-CN" altLang="en-US" sz="2400">
                <a:solidFill>
                  <a:schemeClr val="hlink"/>
                </a:solidFill>
                <a:latin typeface="Times New Roman" panose="02020603050405020304" pitchFamily="18" charset="0"/>
              </a:rPr>
              <a:t>应选择哪一页淘汰？替换后状态如何？</a:t>
            </a:r>
          </a:p>
        </p:txBody>
      </p:sp>
      <p:sp>
        <p:nvSpPr>
          <p:cNvPr id="282661" name="Text Box 37"/>
          <p:cNvSpPr txBox="1">
            <a:spLocks noChangeArrowheads="1"/>
          </p:cNvSpPr>
          <p:nvPr/>
        </p:nvSpPr>
        <p:spPr bwMode="auto">
          <a:xfrm>
            <a:off x="2284413" y="14128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1</a:t>
            </a:r>
          </a:p>
        </p:txBody>
      </p:sp>
      <p:sp>
        <p:nvSpPr>
          <p:cNvPr id="282663" name="Text Box 39"/>
          <p:cNvSpPr txBox="1">
            <a:spLocks noChangeArrowheads="1"/>
          </p:cNvSpPr>
          <p:nvPr/>
        </p:nvSpPr>
        <p:spPr bwMode="auto">
          <a:xfrm>
            <a:off x="1230313" y="18700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8</a:t>
            </a:r>
          </a:p>
        </p:txBody>
      </p:sp>
      <p:sp>
        <p:nvSpPr>
          <p:cNvPr id="282666" name="Text Box 42"/>
          <p:cNvSpPr txBox="1">
            <a:spLocks noChangeArrowheads="1"/>
          </p:cNvSpPr>
          <p:nvPr/>
        </p:nvSpPr>
        <p:spPr bwMode="auto">
          <a:xfrm>
            <a:off x="2068513" y="17637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Page19</a:t>
            </a:r>
          </a:p>
          <a:p>
            <a:pPr algn="ctr" eaLnBrk="0" hangingPunct="0"/>
            <a:r>
              <a:rPr lang="en-US" altLang="zh-CN" sz="1400">
                <a:latin typeface="Times New Roman" panose="02020603050405020304" pitchFamily="18" charset="0"/>
              </a:rPr>
              <a:t>R=1</a:t>
            </a:r>
          </a:p>
        </p:txBody>
      </p:sp>
      <p:sp>
        <p:nvSpPr>
          <p:cNvPr id="282667" name="Rectangle 43"/>
          <p:cNvSpPr>
            <a:spLocks noChangeArrowheads="1"/>
          </p:cNvSpPr>
          <p:nvPr/>
        </p:nvSpPr>
        <p:spPr bwMode="auto">
          <a:xfrm>
            <a:off x="1992313" y="16875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68" name="Text Box 44"/>
          <p:cNvSpPr txBox="1">
            <a:spLocks noChangeArrowheads="1"/>
          </p:cNvSpPr>
          <p:nvPr/>
        </p:nvSpPr>
        <p:spPr bwMode="auto">
          <a:xfrm>
            <a:off x="3135313" y="22209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a:t>
            </a:r>
          </a:p>
          <a:p>
            <a:pPr algn="ctr" eaLnBrk="0" hangingPunct="0"/>
            <a:r>
              <a:rPr lang="en-US" altLang="zh-CN" sz="1400">
                <a:latin typeface="Times New Roman" panose="02020603050405020304" pitchFamily="18" charset="0"/>
              </a:rPr>
              <a:t>R=1</a:t>
            </a:r>
          </a:p>
        </p:txBody>
      </p:sp>
      <p:sp>
        <p:nvSpPr>
          <p:cNvPr id="282669" name="Rectangle 45"/>
          <p:cNvSpPr>
            <a:spLocks noChangeArrowheads="1"/>
          </p:cNvSpPr>
          <p:nvPr/>
        </p:nvSpPr>
        <p:spPr bwMode="auto">
          <a:xfrm>
            <a:off x="3059113" y="21447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0" name="Text Box 46"/>
          <p:cNvSpPr txBox="1">
            <a:spLocks noChangeArrowheads="1"/>
          </p:cNvSpPr>
          <p:nvPr/>
        </p:nvSpPr>
        <p:spPr bwMode="auto">
          <a:xfrm>
            <a:off x="3668713" y="32115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Page11</a:t>
            </a:r>
          </a:p>
          <a:p>
            <a:pPr algn="ctr" eaLnBrk="0" hangingPunct="0"/>
            <a:r>
              <a:rPr lang="en-US" altLang="zh-CN" sz="1400">
                <a:latin typeface="Times New Roman" panose="02020603050405020304" pitchFamily="18" charset="0"/>
              </a:rPr>
              <a:t>R=1</a:t>
            </a:r>
          </a:p>
        </p:txBody>
      </p:sp>
      <p:sp>
        <p:nvSpPr>
          <p:cNvPr id="282671" name="Rectangle 47"/>
          <p:cNvSpPr>
            <a:spLocks noChangeArrowheads="1"/>
          </p:cNvSpPr>
          <p:nvPr/>
        </p:nvSpPr>
        <p:spPr bwMode="auto">
          <a:xfrm>
            <a:off x="3592513" y="31353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2" name="Text Box 48"/>
          <p:cNvSpPr txBox="1">
            <a:spLocks noChangeArrowheads="1"/>
          </p:cNvSpPr>
          <p:nvPr/>
        </p:nvSpPr>
        <p:spPr bwMode="auto">
          <a:xfrm>
            <a:off x="3211513" y="42783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Page21</a:t>
            </a:r>
          </a:p>
          <a:p>
            <a:pPr algn="ctr" eaLnBrk="0" hangingPunct="0"/>
            <a:r>
              <a:rPr lang="en-US" altLang="zh-CN" sz="1400">
                <a:latin typeface="Times New Roman" panose="02020603050405020304" pitchFamily="18" charset="0"/>
              </a:rPr>
              <a:t>R=0</a:t>
            </a:r>
          </a:p>
        </p:txBody>
      </p:sp>
      <p:sp>
        <p:nvSpPr>
          <p:cNvPr id="282673" name="Rectangle 49"/>
          <p:cNvSpPr>
            <a:spLocks noChangeArrowheads="1"/>
          </p:cNvSpPr>
          <p:nvPr/>
        </p:nvSpPr>
        <p:spPr bwMode="auto">
          <a:xfrm>
            <a:off x="3135313" y="42021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4" name="Text Box 50"/>
          <p:cNvSpPr txBox="1">
            <a:spLocks noChangeArrowheads="1"/>
          </p:cNvSpPr>
          <p:nvPr/>
        </p:nvSpPr>
        <p:spPr bwMode="auto">
          <a:xfrm>
            <a:off x="2144713" y="46593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Page3</a:t>
            </a:r>
          </a:p>
          <a:p>
            <a:pPr algn="ctr" eaLnBrk="0" hangingPunct="0"/>
            <a:r>
              <a:rPr lang="en-US" altLang="zh-CN" sz="1400">
                <a:latin typeface="Times New Roman" panose="02020603050405020304" pitchFamily="18" charset="0"/>
              </a:rPr>
              <a:t>R=0</a:t>
            </a:r>
          </a:p>
        </p:txBody>
      </p:sp>
      <p:sp>
        <p:nvSpPr>
          <p:cNvPr id="282675" name="Rectangle 51"/>
          <p:cNvSpPr>
            <a:spLocks noChangeArrowheads="1"/>
          </p:cNvSpPr>
          <p:nvPr/>
        </p:nvSpPr>
        <p:spPr bwMode="auto">
          <a:xfrm>
            <a:off x="2068513" y="45831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6" name="Text Box 52"/>
          <p:cNvSpPr txBox="1">
            <a:spLocks noChangeArrowheads="1"/>
          </p:cNvSpPr>
          <p:nvPr/>
        </p:nvSpPr>
        <p:spPr bwMode="auto">
          <a:xfrm>
            <a:off x="1001713" y="42021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Page9</a:t>
            </a:r>
          </a:p>
          <a:p>
            <a:pPr algn="ctr" eaLnBrk="0" hangingPunct="0"/>
            <a:r>
              <a:rPr lang="en-US" altLang="zh-CN" sz="1400">
                <a:latin typeface="Times New Roman" panose="02020603050405020304" pitchFamily="18" charset="0"/>
              </a:rPr>
              <a:t>R=1</a:t>
            </a:r>
          </a:p>
        </p:txBody>
      </p:sp>
      <p:sp>
        <p:nvSpPr>
          <p:cNvPr id="282677" name="Rectangle 53"/>
          <p:cNvSpPr>
            <a:spLocks noChangeArrowheads="1"/>
          </p:cNvSpPr>
          <p:nvPr/>
        </p:nvSpPr>
        <p:spPr bwMode="auto">
          <a:xfrm>
            <a:off x="925513" y="41259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8" name="Text Box 54"/>
          <p:cNvSpPr txBox="1">
            <a:spLocks noChangeArrowheads="1"/>
          </p:cNvSpPr>
          <p:nvPr/>
        </p:nvSpPr>
        <p:spPr bwMode="auto">
          <a:xfrm>
            <a:off x="1001713" y="22209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Page5</a:t>
            </a:r>
          </a:p>
          <a:p>
            <a:pPr algn="ctr" eaLnBrk="0" hangingPunct="0"/>
            <a:r>
              <a:rPr lang="en-US" altLang="zh-CN" sz="1400">
                <a:latin typeface="Times New Roman" panose="02020603050405020304" pitchFamily="18" charset="0"/>
              </a:rPr>
              <a:t>R=1</a:t>
            </a:r>
          </a:p>
        </p:txBody>
      </p:sp>
      <p:sp>
        <p:nvSpPr>
          <p:cNvPr id="282679" name="Rectangle 55"/>
          <p:cNvSpPr>
            <a:spLocks noChangeArrowheads="1"/>
          </p:cNvSpPr>
          <p:nvPr/>
        </p:nvSpPr>
        <p:spPr bwMode="auto">
          <a:xfrm>
            <a:off x="925513" y="21447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80" name="Text Box 56"/>
          <p:cNvSpPr txBox="1">
            <a:spLocks noChangeArrowheads="1"/>
          </p:cNvSpPr>
          <p:nvPr/>
        </p:nvSpPr>
        <p:spPr bwMode="auto">
          <a:xfrm>
            <a:off x="544513" y="32115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Page13</a:t>
            </a:r>
          </a:p>
          <a:p>
            <a:pPr algn="ctr" eaLnBrk="0" hangingPunct="0"/>
            <a:r>
              <a:rPr lang="en-US" altLang="zh-CN" sz="1400">
                <a:latin typeface="Times New Roman" panose="02020603050405020304" pitchFamily="18" charset="0"/>
              </a:rPr>
              <a:t>R=0</a:t>
            </a:r>
          </a:p>
        </p:txBody>
      </p:sp>
      <p:sp>
        <p:nvSpPr>
          <p:cNvPr id="282681" name="Rectangle 57"/>
          <p:cNvSpPr>
            <a:spLocks noChangeArrowheads="1"/>
          </p:cNvSpPr>
          <p:nvPr/>
        </p:nvSpPr>
        <p:spPr bwMode="auto">
          <a:xfrm>
            <a:off x="468313" y="31353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82" name="Line 58"/>
          <p:cNvSpPr>
            <a:spLocks noChangeShapeType="1"/>
          </p:cNvSpPr>
          <p:nvPr/>
        </p:nvSpPr>
        <p:spPr bwMode="auto">
          <a:xfrm flipV="1">
            <a:off x="2339975" y="2420938"/>
            <a:ext cx="0" cy="1049337"/>
          </a:xfrm>
          <a:prstGeom prst="line">
            <a:avLst/>
          </a:prstGeom>
          <a:noFill/>
          <a:ln w="28575">
            <a:solidFill>
              <a:srgbClr val="000000"/>
            </a:solidFill>
            <a:round/>
            <a:headEnd type="oval"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2683" name="Text Box 59"/>
          <p:cNvSpPr txBox="1">
            <a:spLocks noChangeArrowheads="1"/>
          </p:cNvSpPr>
          <p:nvPr/>
        </p:nvSpPr>
        <p:spPr bwMode="auto">
          <a:xfrm>
            <a:off x="3287713" y="18700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2</a:t>
            </a:r>
          </a:p>
        </p:txBody>
      </p:sp>
      <p:sp>
        <p:nvSpPr>
          <p:cNvPr id="282684" name="Text Box 60"/>
          <p:cNvSpPr txBox="1">
            <a:spLocks noChangeArrowheads="1"/>
          </p:cNvSpPr>
          <p:nvPr/>
        </p:nvSpPr>
        <p:spPr bwMode="auto">
          <a:xfrm>
            <a:off x="3897313" y="28606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3</a:t>
            </a:r>
          </a:p>
        </p:txBody>
      </p:sp>
      <p:sp>
        <p:nvSpPr>
          <p:cNvPr id="282685" name="Text Box 61"/>
          <p:cNvSpPr txBox="1">
            <a:spLocks noChangeArrowheads="1"/>
          </p:cNvSpPr>
          <p:nvPr/>
        </p:nvSpPr>
        <p:spPr bwMode="auto">
          <a:xfrm>
            <a:off x="3363913" y="39274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4</a:t>
            </a:r>
          </a:p>
        </p:txBody>
      </p:sp>
      <p:sp>
        <p:nvSpPr>
          <p:cNvPr id="282686" name="Text Box 62"/>
          <p:cNvSpPr txBox="1">
            <a:spLocks noChangeArrowheads="1"/>
          </p:cNvSpPr>
          <p:nvPr/>
        </p:nvSpPr>
        <p:spPr bwMode="auto">
          <a:xfrm>
            <a:off x="2360613" y="43084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5</a:t>
            </a:r>
          </a:p>
        </p:txBody>
      </p:sp>
      <p:sp>
        <p:nvSpPr>
          <p:cNvPr id="282687" name="Text Box 63"/>
          <p:cNvSpPr txBox="1">
            <a:spLocks noChangeArrowheads="1"/>
          </p:cNvSpPr>
          <p:nvPr/>
        </p:nvSpPr>
        <p:spPr bwMode="auto">
          <a:xfrm>
            <a:off x="1230313" y="38512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6</a:t>
            </a:r>
          </a:p>
        </p:txBody>
      </p:sp>
      <p:sp>
        <p:nvSpPr>
          <p:cNvPr id="282688" name="Text Box 64"/>
          <p:cNvSpPr txBox="1">
            <a:spLocks noChangeArrowheads="1"/>
          </p:cNvSpPr>
          <p:nvPr/>
        </p:nvSpPr>
        <p:spPr bwMode="auto">
          <a:xfrm>
            <a:off x="696913" y="28606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7</a:t>
            </a:r>
          </a:p>
        </p:txBody>
      </p:sp>
      <p:sp>
        <p:nvSpPr>
          <p:cNvPr id="282694" name="Line 70"/>
          <p:cNvSpPr>
            <a:spLocks noChangeShapeType="1"/>
          </p:cNvSpPr>
          <p:nvPr/>
        </p:nvSpPr>
        <p:spPr bwMode="auto">
          <a:xfrm flipH="1">
            <a:off x="3668713" y="3744913"/>
            <a:ext cx="304800" cy="4572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5" name="Line 71"/>
          <p:cNvSpPr>
            <a:spLocks noChangeShapeType="1"/>
          </p:cNvSpPr>
          <p:nvPr/>
        </p:nvSpPr>
        <p:spPr bwMode="auto">
          <a:xfrm flipH="1">
            <a:off x="2754313" y="4811713"/>
            <a:ext cx="457200" cy="152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6" name="Line 72"/>
          <p:cNvSpPr>
            <a:spLocks noChangeShapeType="1"/>
          </p:cNvSpPr>
          <p:nvPr/>
        </p:nvSpPr>
        <p:spPr bwMode="auto">
          <a:xfrm flipH="1" flipV="1">
            <a:off x="1535113" y="4735513"/>
            <a:ext cx="5334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7" name="Line 73"/>
          <p:cNvSpPr>
            <a:spLocks noChangeShapeType="1"/>
          </p:cNvSpPr>
          <p:nvPr/>
        </p:nvSpPr>
        <p:spPr bwMode="auto">
          <a:xfrm flipH="1" flipV="1">
            <a:off x="849313" y="3744913"/>
            <a:ext cx="228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8" name="Line 74"/>
          <p:cNvSpPr>
            <a:spLocks noChangeShapeType="1"/>
          </p:cNvSpPr>
          <p:nvPr/>
        </p:nvSpPr>
        <p:spPr bwMode="auto">
          <a:xfrm flipV="1">
            <a:off x="849313" y="2754313"/>
            <a:ext cx="1524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9" name="Line 75"/>
          <p:cNvSpPr>
            <a:spLocks noChangeShapeType="1"/>
          </p:cNvSpPr>
          <p:nvPr/>
        </p:nvSpPr>
        <p:spPr bwMode="auto">
          <a:xfrm flipV="1">
            <a:off x="1382713" y="1839913"/>
            <a:ext cx="6096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00" name="Line 76"/>
          <p:cNvSpPr>
            <a:spLocks noChangeShapeType="1"/>
          </p:cNvSpPr>
          <p:nvPr/>
        </p:nvSpPr>
        <p:spPr bwMode="auto">
          <a:xfrm>
            <a:off x="2678113" y="1839913"/>
            <a:ext cx="6096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01" name="Line 77"/>
          <p:cNvSpPr>
            <a:spLocks noChangeShapeType="1"/>
          </p:cNvSpPr>
          <p:nvPr/>
        </p:nvSpPr>
        <p:spPr bwMode="auto">
          <a:xfrm>
            <a:off x="3668713" y="2754313"/>
            <a:ext cx="228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07" name="Text Box 83"/>
          <p:cNvSpPr txBox="1">
            <a:spLocks noChangeArrowheads="1"/>
          </p:cNvSpPr>
          <p:nvPr/>
        </p:nvSpPr>
        <p:spPr bwMode="auto">
          <a:xfrm>
            <a:off x="7781925" y="2209800"/>
            <a:ext cx="600075" cy="411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solidFill>
                  <a:schemeClr val="folHlink"/>
                </a:solidFill>
                <a:latin typeface="Times New Roman" panose="02020603050405020304" pitchFamily="18" charset="0"/>
              </a:rPr>
              <a:t>Page1</a:t>
            </a:r>
          </a:p>
          <a:p>
            <a:pPr algn="ctr" eaLnBrk="0" hangingPunct="0"/>
            <a:r>
              <a:rPr lang="en-US" altLang="zh-CN" sz="1400">
                <a:solidFill>
                  <a:schemeClr val="folHlink"/>
                </a:solidFill>
                <a:latin typeface="Times New Roman" panose="02020603050405020304" pitchFamily="18" charset="0"/>
              </a:rPr>
              <a:t>R=0</a:t>
            </a:r>
          </a:p>
        </p:txBody>
      </p:sp>
      <p:sp>
        <p:nvSpPr>
          <p:cNvPr id="282709" name="Text Box 85"/>
          <p:cNvSpPr txBox="1">
            <a:spLocks noChangeArrowheads="1"/>
          </p:cNvSpPr>
          <p:nvPr/>
        </p:nvSpPr>
        <p:spPr bwMode="auto">
          <a:xfrm>
            <a:off x="8315325" y="3200400"/>
            <a:ext cx="600075" cy="411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solidFill>
                  <a:schemeClr val="folHlink"/>
                </a:solidFill>
                <a:latin typeface="Times New Roman" panose="02020603050405020304" pitchFamily="18" charset="0"/>
              </a:rPr>
              <a:t>Page11</a:t>
            </a:r>
          </a:p>
          <a:p>
            <a:pPr algn="ctr" eaLnBrk="0" hangingPunct="0"/>
            <a:r>
              <a:rPr lang="en-US" altLang="zh-CN" sz="1400">
                <a:solidFill>
                  <a:schemeClr val="folHlink"/>
                </a:solidFill>
                <a:latin typeface="Times New Roman" panose="02020603050405020304" pitchFamily="18" charset="0"/>
              </a:rPr>
              <a:t>R=0</a:t>
            </a:r>
          </a:p>
        </p:txBody>
      </p:sp>
      <p:sp>
        <p:nvSpPr>
          <p:cNvPr id="282711" name="Text Box 87"/>
          <p:cNvSpPr txBox="1">
            <a:spLocks noChangeArrowheads="1"/>
          </p:cNvSpPr>
          <p:nvPr/>
        </p:nvSpPr>
        <p:spPr bwMode="auto">
          <a:xfrm>
            <a:off x="7848600" y="4267200"/>
            <a:ext cx="600075" cy="411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solidFill>
                  <a:schemeClr val="hlink"/>
                </a:solidFill>
                <a:latin typeface="Times New Roman" panose="02020603050405020304" pitchFamily="18" charset="0"/>
              </a:rPr>
              <a:t>Page12</a:t>
            </a:r>
          </a:p>
          <a:p>
            <a:pPr algn="ctr" eaLnBrk="0" hangingPunct="0"/>
            <a:r>
              <a:rPr lang="en-US" altLang="zh-CN" sz="1400">
                <a:solidFill>
                  <a:schemeClr val="hlink"/>
                </a:solidFill>
                <a:latin typeface="Times New Roman" panose="02020603050405020304" pitchFamily="18" charset="0"/>
              </a:rPr>
              <a:t>R=1</a:t>
            </a:r>
          </a:p>
        </p:txBody>
      </p:sp>
      <p:sp>
        <p:nvSpPr>
          <p:cNvPr id="282736" name="Line 112"/>
          <p:cNvSpPr>
            <a:spLocks noChangeShapeType="1"/>
          </p:cNvSpPr>
          <p:nvPr/>
        </p:nvSpPr>
        <p:spPr bwMode="auto">
          <a:xfrm flipV="1">
            <a:off x="7019925" y="2636838"/>
            <a:ext cx="609600" cy="762000"/>
          </a:xfrm>
          <a:prstGeom prst="line">
            <a:avLst/>
          </a:prstGeom>
          <a:noFill/>
          <a:ln w="28575">
            <a:solidFill>
              <a:srgbClr val="000000"/>
            </a:solidFill>
            <a:round/>
            <a:headEnd type="oval" w="med" len="me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2742" name="Line 118"/>
          <p:cNvSpPr>
            <a:spLocks noChangeShapeType="1"/>
          </p:cNvSpPr>
          <p:nvPr/>
        </p:nvSpPr>
        <p:spPr bwMode="auto">
          <a:xfrm flipV="1">
            <a:off x="7010400" y="3429000"/>
            <a:ext cx="990600" cy="0"/>
          </a:xfrm>
          <a:prstGeom prst="line">
            <a:avLst/>
          </a:prstGeom>
          <a:noFill/>
          <a:ln w="28575">
            <a:solidFill>
              <a:srgbClr val="000000"/>
            </a:solidFill>
            <a:round/>
            <a:headEnd type="oval" w="med" len="me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2743" name="Line 119"/>
          <p:cNvSpPr>
            <a:spLocks noChangeShapeType="1"/>
          </p:cNvSpPr>
          <p:nvPr/>
        </p:nvSpPr>
        <p:spPr bwMode="auto">
          <a:xfrm>
            <a:off x="7019925" y="3429000"/>
            <a:ext cx="685800" cy="685800"/>
          </a:xfrm>
          <a:prstGeom prst="line">
            <a:avLst/>
          </a:prstGeom>
          <a:noFill/>
          <a:ln w="28575">
            <a:solidFill>
              <a:srgbClr val="000000"/>
            </a:solidFill>
            <a:round/>
            <a:headEnd type="oval" w="med" len="me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2689"/>
                                        </p:tgtEl>
                                        <p:attrNameLst>
                                          <p:attrName>style.visibility</p:attrName>
                                        </p:attrNameLst>
                                      </p:cBhvr>
                                      <p:to>
                                        <p:strVal val="visible"/>
                                      </p:to>
                                    </p:set>
                                    <p:animEffect transition="in" filter="wipe(left)">
                                      <p:cBhvr>
                                        <p:cTn id="7" dur="500"/>
                                        <p:tgtEl>
                                          <p:spTgt spid="28268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64"/>
                                        </p:tgtEl>
                                        <p:attrNameLst>
                                          <p:attrName>style.visibility</p:attrName>
                                        </p:attrNameLst>
                                      </p:cBhvr>
                                      <p:to>
                                        <p:strVal val="visible"/>
                                      </p:to>
                                    </p:set>
                                    <p:animEffect transition="in" filter="wipe(left)">
                                      <p:cBhvr>
                                        <p:cTn id="12" dur="500"/>
                                        <p:tgtEl>
                                          <p:spTgt spid="282664"/>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282740"/>
                                        </p:tgtEl>
                                        <p:attrNameLst>
                                          <p:attrName>style.visibility</p:attrName>
                                        </p:attrNameLst>
                                      </p:cBhvr>
                                      <p:to>
                                        <p:strVal val="visible"/>
                                      </p:to>
                                    </p:set>
                                    <p:animEffect transition="in" filter="box(out)">
                                      <p:cBhvr>
                                        <p:cTn id="16" dur="500"/>
                                        <p:tgtEl>
                                          <p:spTgt spid="282740"/>
                                        </p:tgtEl>
                                      </p:cBhvr>
                                    </p:animEffec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282736"/>
                                        </p:tgtEl>
                                        <p:attrNameLst>
                                          <p:attrName>style.visibility</p:attrName>
                                        </p:attrNameLst>
                                      </p:cBhvr>
                                      <p:to>
                                        <p:strVal val="visible"/>
                                      </p:to>
                                    </p:set>
                                  </p:childTnLst>
                                  <p:subTnLst>
                                    <p:set>
                                      <p:cBhvr override="childStyle">
                                        <p:cTn dur="1" fill="hold" display="0" masterRel="nextClick" afterEffect="1"/>
                                        <p:tgtEl>
                                          <p:spTgt spid="282736"/>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82707"/>
                                        </p:tgtEl>
                                        <p:attrNameLst>
                                          <p:attrName>style.visibility</p:attrName>
                                        </p:attrNameLst>
                                      </p:cBhvr>
                                      <p:to>
                                        <p:strVal val="visible"/>
                                      </p:to>
                                    </p:set>
                                    <p:animEffect transition="in" filter="blinds(horizontal)">
                                      <p:cBhvr>
                                        <p:cTn id="24" dur="500"/>
                                        <p:tgtEl>
                                          <p:spTgt spid="282707"/>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82742"/>
                                        </p:tgtEl>
                                        <p:attrNameLst>
                                          <p:attrName>style.visibility</p:attrName>
                                        </p:attrNameLst>
                                      </p:cBhvr>
                                      <p:to>
                                        <p:strVal val="visible"/>
                                      </p:to>
                                    </p:set>
                                    <p:animEffect transition="in" filter="wipe(left)">
                                      <p:cBhvr>
                                        <p:cTn id="28" dur="500"/>
                                        <p:tgtEl>
                                          <p:spTgt spid="282742"/>
                                        </p:tgtEl>
                                      </p:cBhvr>
                                    </p:animEffect>
                                  </p:childTnLst>
                                  <p:subTnLst>
                                    <p:set>
                                      <p:cBhvr override="childStyle">
                                        <p:cTn dur="1" fill="hold" display="0" masterRel="nextClick" afterEffect="1"/>
                                        <p:tgtEl>
                                          <p:spTgt spid="28274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2709"/>
                                        </p:tgtEl>
                                        <p:attrNameLst>
                                          <p:attrName>style.visibility</p:attrName>
                                        </p:attrNameLst>
                                      </p:cBhvr>
                                      <p:to>
                                        <p:strVal val="visible"/>
                                      </p:to>
                                    </p:set>
                                    <p:animEffect transition="in" filter="blinds(horizontal)">
                                      <p:cBhvr>
                                        <p:cTn id="33" dur="500"/>
                                        <p:tgtEl>
                                          <p:spTgt spid="282709"/>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82743"/>
                                        </p:tgtEl>
                                        <p:attrNameLst>
                                          <p:attrName>style.visibility</p:attrName>
                                        </p:attrNameLst>
                                      </p:cBhvr>
                                      <p:to>
                                        <p:strVal val="visible"/>
                                      </p:to>
                                    </p:set>
                                    <p:animEffect transition="in" filter="wipe(left)">
                                      <p:cBhvr>
                                        <p:cTn id="37" dur="500"/>
                                        <p:tgtEl>
                                          <p:spTgt spid="2827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2711"/>
                                        </p:tgtEl>
                                        <p:attrNameLst>
                                          <p:attrName>style.visibility</p:attrName>
                                        </p:attrNameLst>
                                      </p:cBhvr>
                                      <p:to>
                                        <p:strVal val="visible"/>
                                      </p:to>
                                    </p:set>
                                    <p:animEffect transition="in" filter="blinds(horizontal)">
                                      <p:cBhvr>
                                        <p:cTn id="42" dur="500"/>
                                        <p:tgtEl>
                                          <p:spTgt spid="28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64" grpId="0" animBg="1" autoUpdateAnimBg="0"/>
      <p:bldP spid="282689" grpId="0" animBg="1" autoUpdateAnimBg="0"/>
      <p:bldP spid="282707" grpId="0" animBg="1" autoUpdateAnimBg="0"/>
      <p:bldP spid="282709" grpId="0" animBg="1" autoUpdateAnimBg="0"/>
      <p:bldP spid="282711"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改进的时钟算法</a:t>
            </a:r>
          </a:p>
        </p:txBody>
      </p:sp>
      <p:sp>
        <p:nvSpPr>
          <p:cNvPr id="163843" name="Rectangle 3"/>
          <p:cNvSpPr>
            <a:spLocks noGrp="1"/>
          </p:cNvSpPr>
          <p:nvPr>
            <p:ph type="body" idx="1"/>
          </p:nvPr>
        </p:nvSpPr>
        <p:spPr>
          <a:xfrm>
            <a:off x="381000" y="1524000"/>
            <a:ext cx="8458200" cy="4876800"/>
          </a:xfrm>
        </p:spPr>
        <p:txBody>
          <a:bodyPr/>
          <a:lstStyle/>
          <a:p>
            <a:pPr algn="just">
              <a:lnSpc>
                <a:spcPct val="80000"/>
              </a:lnSpc>
            </a:pPr>
            <a:r>
              <a:rPr lang="zh-CN" altLang="en-US" sz="2800"/>
              <a:t>将一个修改过的页面换出需要写磁盘，其开销大于未修改页面。</a:t>
            </a:r>
          </a:p>
          <a:p>
            <a:pPr algn="just">
              <a:lnSpc>
                <a:spcPct val="80000"/>
              </a:lnSpc>
            </a:pPr>
            <a:r>
              <a:rPr lang="zh-CN" altLang="en-US" sz="2800"/>
              <a:t>为此在改进型时钟算法中应考虑页面修改情况。设</a:t>
            </a:r>
            <a:r>
              <a:rPr lang="en-US" altLang="zh-CN" sz="2800"/>
              <a:t>A</a:t>
            </a:r>
            <a:r>
              <a:rPr lang="zh-CN" altLang="en-US" sz="2800"/>
              <a:t>为访问位，</a:t>
            </a:r>
            <a:r>
              <a:rPr lang="en-US" altLang="zh-CN" sz="2800"/>
              <a:t>M</a:t>
            </a:r>
            <a:r>
              <a:rPr lang="zh-CN" altLang="en-US" sz="2800"/>
              <a:t>为修改位，将页面分为以下4种类型：</a:t>
            </a:r>
          </a:p>
          <a:p>
            <a:pPr lvl="1" algn="just">
              <a:lnSpc>
                <a:spcPct val="80000"/>
              </a:lnSpc>
            </a:pPr>
            <a:r>
              <a:rPr lang="zh-CN" altLang="en-US" sz="2400"/>
              <a:t>1类(</a:t>
            </a:r>
            <a:r>
              <a:rPr lang="en-US" altLang="zh-CN" sz="2400"/>
              <a:t>A=0,M=0)：</a:t>
            </a:r>
            <a:r>
              <a:rPr lang="zh-CN" altLang="en-US" sz="2400"/>
              <a:t>最近未被访问又未被修改</a:t>
            </a:r>
            <a:r>
              <a:rPr lang="zh-CN" altLang="en-US" sz="2400">
                <a:latin typeface="宋体" panose="02010600030101010101" pitchFamily="2" charset="-122"/>
              </a:rPr>
              <a:t>——</a:t>
            </a:r>
            <a:r>
              <a:rPr lang="zh-CN" altLang="en-US" sz="2400"/>
              <a:t>用于置换的最佳页；</a:t>
            </a:r>
          </a:p>
          <a:p>
            <a:pPr lvl="1" algn="just">
              <a:lnSpc>
                <a:spcPct val="80000"/>
              </a:lnSpc>
            </a:pPr>
            <a:r>
              <a:rPr lang="zh-CN" altLang="en-US" sz="2400"/>
              <a:t>2类(</a:t>
            </a:r>
            <a:r>
              <a:rPr lang="en-US" altLang="zh-CN" sz="2400"/>
              <a:t>A=0,M=1)：</a:t>
            </a:r>
            <a:r>
              <a:rPr lang="zh-CN" altLang="en-US" sz="2400"/>
              <a:t>最近未被访问但已被修改</a:t>
            </a:r>
            <a:r>
              <a:rPr lang="zh-CN" altLang="en-US" sz="2400">
                <a:latin typeface="宋体" panose="02010600030101010101" pitchFamily="2" charset="-122"/>
              </a:rPr>
              <a:t>——</a:t>
            </a:r>
            <a:r>
              <a:rPr lang="zh-CN" altLang="en-US" sz="2400"/>
              <a:t>不是很好，因为在置换之前需将页写出到磁盘；</a:t>
            </a:r>
          </a:p>
          <a:p>
            <a:pPr lvl="1" algn="just">
              <a:lnSpc>
                <a:spcPct val="80000"/>
              </a:lnSpc>
            </a:pPr>
            <a:r>
              <a:rPr lang="zh-CN" altLang="en-US" sz="2400"/>
              <a:t>3类(</a:t>
            </a:r>
            <a:r>
              <a:rPr lang="en-US" altLang="zh-CN" sz="2400"/>
              <a:t>A=1,M=0)：</a:t>
            </a:r>
            <a:r>
              <a:rPr lang="zh-CN" altLang="en-US" sz="2400"/>
              <a:t>最近已被访问但未被修改</a:t>
            </a:r>
            <a:r>
              <a:rPr lang="zh-CN" altLang="en-US" sz="2400">
                <a:latin typeface="宋体" panose="02010600030101010101" pitchFamily="2" charset="-122"/>
              </a:rPr>
              <a:t>——</a:t>
            </a:r>
            <a:r>
              <a:rPr lang="zh-CN" altLang="en-US" sz="2400"/>
              <a:t>它有可能很快又要被使用；</a:t>
            </a:r>
          </a:p>
          <a:p>
            <a:pPr lvl="1" algn="just">
              <a:lnSpc>
                <a:spcPct val="80000"/>
              </a:lnSpc>
            </a:pPr>
            <a:r>
              <a:rPr lang="zh-CN" altLang="en-US" sz="2400"/>
              <a:t>4类(</a:t>
            </a:r>
            <a:r>
              <a:rPr lang="en-US" altLang="zh-CN" sz="2400"/>
              <a:t>A=1,M=1)：</a:t>
            </a:r>
            <a:r>
              <a:rPr lang="zh-CN" altLang="en-US" sz="2400"/>
              <a:t>最近已被访问且已被修改</a:t>
            </a:r>
            <a:r>
              <a:rPr lang="zh-CN" altLang="en-US" sz="2400">
                <a:latin typeface="宋体" panose="02010600030101010101" pitchFamily="2" charset="-122"/>
              </a:rPr>
              <a:t>——</a:t>
            </a:r>
            <a:r>
              <a:rPr lang="zh-CN" altLang="en-US" sz="2400"/>
              <a:t>它有可能很快又要被使用，且置换之前需将页写出到磁盘。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vertical)">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linds(vertical)">
                                      <p:cBhvr>
                                        <p:cTn id="12" dur="500"/>
                                        <p:tgtEl>
                                          <p:spTgt spid="163843">
                                            <p:txEl>
                                              <p:pRg st="1" end="1"/>
                                            </p:txEl>
                                          </p:spTgt>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animEffect transition="in" filter="blinds(vertical)">
                                      <p:cBhvr>
                                        <p:cTn id="15" dur="500"/>
                                        <p:tgtEl>
                                          <p:spTgt spid="163843">
                                            <p:txEl>
                                              <p:pRg st="2" end="2"/>
                                            </p:txEl>
                                          </p:spTgt>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163843">
                                            <p:txEl>
                                              <p:pRg st="3" end="3"/>
                                            </p:txEl>
                                          </p:spTgt>
                                        </p:tgtEl>
                                        <p:attrNameLst>
                                          <p:attrName>style.visibility</p:attrName>
                                        </p:attrNameLst>
                                      </p:cBhvr>
                                      <p:to>
                                        <p:strVal val="visible"/>
                                      </p:to>
                                    </p:set>
                                    <p:animEffect transition="in" filter="blinds(vertical)">
                                      <p:cBhvr>
                                        <p:cTn id="18" dur="500"/>
                                        <p:tgtEl>
                                          <p:spTgt spid="163843">
                                            <p:txEl>
                                              <p:pRg st="3" end="3"/>
                                            </p:txEl>
                                          </p:spTgt>
                                        </p:tgtEl>
                                      </p:cBhvr>
                                    </p:animEffect>
                                  </p:childTnLst>
                                </p:cTn>
                              </p:par>
                              <p:par>
                                <p:cTn id="19" presetID="3" presetClass="entr" presetSubtype="5" fill="hold" grpId="0" nodeType="withEffect">
                                  <p:stCondLst>
                                    <p:cond delay="0"/>
                                  </p:stCondLst>
                                  <p:childTnLst>
                                    <p:set>
                                      <p:cBhvr>
                                        <p:cTn id="20" dur="1" fill="hold">
                                          <p:stCondLst>
                                            <p:cond delay="0"/>
                                          </p:stCondLst>
                                        </p:cTn>
                                        <p:tgtEl>
                                          <p:spTgt spid="163843">
                                            <p:txEl>
                                              <p:pRg st="4" end="4"/>
                                            </p:txEl>
                                          </p:spTgt>
                                        </p:tgtEl>
                                        <p:attrNameLst>
                                          <p:attrName>style.visibility</p:attrName>
                                        </p:attrNameLst>
                                      </p:cBhvr>
                                      <p:to>
                                        <p:strVal val="visible"/>
                                      </p:to>
                                    </p:set>
                                    <p:animEffect transition="in" filter="blinds(vertical)">
                                      <p:cBhvr>
                                        <p:cTn id="21" dur="500"/>
                                        <p:tgtEl>
                                          <p:spTgt spid="163843">
                                            <p:txEl>
                                              <p:pRg st="4" end="4"/>
                                            </p:txEl>
                                          </p:spTgt>
                                        </p:tgtEl>
                                      </p:cBhvr>
                                    </p:animEffect>
                                  </p:childTnLst>
                                </p:cTn>
                              </p:par>
                              <p:par>
                                <p:cTn id="22" presetID="3" presetClass="entr" presetSubtype="5" fill="hold" grpId="0" nodeType="withEffect">
                                  <p:stCondLst>
                                    <p:cond delay="0"/>
                                  </p:stCondLst>
                                  <p:childTnLst>
                                    <p:set>
                                      <p:cBhvr>
                                        <p:cTn id="23" dur="1" fill="hold">
                                          <p:stCondLst>
                                            <p:cond delay="0"/>
                                          </p:stCondLst>
                                        </p:cTn>
                                        <p:tgtEl>
                                          <p:spTgt spid="163843">
                                            <p:txEl>
                                              <p:pRg st="5" end="5"/>
                                            </p:txEl>
                                          </p:spTgt>
                                        </p:tgtEl>
                                        <p:attrNameLst>
                                          <p:attrName>style.visibility</p:attrName>
                                        </p:attrNameLst>
                                      </p:cBhvr>
                                      <p:to>
                                        <p:strVal val="visible"/>
                                      </p:to>
                                    </p:set>
                                    <p:animEffect transition="in" filter="blinds(vertical)">
                                      <p:cBhvr>
                                        <p:cTn id="24" dur="500"/>
                                        <p:tgtEl>
                                          <p:spTgt spid="163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改进型时钟算法描述</a:t>
            </a:r>
          </a:p>
        </p:txBody>
      </p:sp>
      <p:sp>
        <p:nvSpPr>
          <p:cNvPr id="164867" name="Rectangle 3"/>
          <p:cNvSpPr>
            <a:spLocks noGrp="1"/>
          </p:cNvSpPr>
          <p:nvPr>
            <p:ph type="body" idx="1"/>
          </p:nvPr>
        </p:nvSpPr>
        <p:spPr>
          <a:xfrm>
            <a:off x="228600" y="1600200"/>
            <a:ext cx="8726488" cy="4459288"/>
          </a:xfrm>
        </p:spPr>
        <p:txBody>
          <a:bodyPr/>
          <a:lstStyle/>
          <a:p>
            <a:pPr algn="just">
              <a:lnSpc>
                <a:spcPct val="90000"/>
              </a:lnSpc>
            </a:pPr>
            <a:r>
              <a:rPr lang="zh-CN" altLang="en-US" sz="2800">
                <a:solidFill>
                  <a:srgbClr val="9900CC"/>
                </a:solidFill>
              </a:rPr>
              <a:t>第1步：</a:t>
            </a:r>
            <a:r>
              <a:rPr lang="zh-CN" altLang="en-US" sz="2800"/>
              <a:t>从指针当前位置开始扫描循环队列，寻找</a:t>
            </a:r>
            <a:r>
              <a:rPr lang="en-US" altLang="zh-CN" sz="2800"/>
              <a:t>A=0,M=0</a:t>
            </a:r>
            <a:r>
              <a:rPr lang="zh-CN" altLang="en-US" sz="2800"/>
              <a:t>的页面，将满足条件的第一个页面作为淘汰页。</a:t>
            </a:r>
          </a:p>
          <a:p>
            <a:pPr algn="just">
              <a:lnSpc>
                <a:spcPct val="90000"/>
              </a:lnSpc>
            </a:pPr>
            <a:r>
              <a:rPr lang="zh-CN" altLang="en-US" sz="2800">
                <a:solidFill>
                  <a:srgbClr val="9900CC"/>
                </a:solidFill>
              </a:rPr>
              <a:t>第2步：</a:t>
            </a:r>
            <a:r>
              <a:rPr lang="zh-CN" altLang="en-US" sz="2800"/>
              <a:t>若第1步失败，则开始第2轮扫描，寻找</a:t>
            </a:r>
            <a:r>
              <a:rPr lang="en-US" altLang="zh-CN" sz="2800"/>
              <a:t>A=0,M=1</a:t>
            </a:r>
            <a:r>
              <a:rPr lang="zh-CN" altLang="en-US" sz="2800"/>
              <a:t>的页面，将满足条件的第一个页面作为淘汰页，并将所有经历过页面的访问位置0。</a:t>
            </a:r>
          </a:p>
          <a:p>
            <a:pPr algn="just">
              <a:lnSpc>
                <a:spcPct val="90000"/>
              </a:lnSpc>
            </a:pPr>
            <a:r>
              <a:rPr lang="zh-CN" altLang="en-US" sz="2800">
                <a:solidFill>
                  <a:srgbClr val="9900CC"/>
                </a:solidFill>
              </a:rPr>
              <a:t>第3步：</a:t>
            </a:r>
            <a:r>
              <a:rPr lang="zh-CN" altLang="en-US" sz="2800"/>
              <a:t>若第2步失败，则指针再次回到了开始位置，然后重复第1步，若仍失败则必须重复第2步。此时一定能找到淘汰页面。</a:t>
            </a:r>
          </a:p>
          <a:p>
            <a:pPr algn="just">
              <a:lnSpc>
                <a:spcPct val="90000"/>
              </a:lnSpc>
            </a:pPr>
            <a:r>
              <a:rPr lang="zh-CN" altLang="en-US" sz="2800">
                <a:solidFill>
                  <a:schemeClr val="hlink"/>
                </a:solidFill>
              </a:rPr>
              <a:t>特点：减少了磁盘</a:t>
            </a:r>
            <a:r>
              <a:rPr lang="en-US" altLang="zh-CN" sz="2800">
                <a:solidFill>
                  <a:schemeClr val="hlink"/>
                </a:solidFill>
              </a:rPr>
              <a:t>I/O</a:t>
            </a:r>
            <a:r>
              <a:rPr lang="zh-CN" altLang="en-US" sz="2800">
                <a:solidFill>
                  <a:schemeClr val="hlink"/>
                </a:solidFill>
              </a:rPr>
              <a:t>次数，但算法本身开销增加。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Effect transition="in" filter="blinds(horizontal)">
                                      <p:cBhvr>
                                        <p:cTn id="17" dur="500"/>
                                        <p:tgtEl>
                                          <p:spTgt spid="164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blinds(horizontal)">
                                      <p:cBhvr>
                                        <p:cTn id="22" dur="500"/>
                                        <p:tgtEl>
                                          <p:spTgt spid="164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请求分页系统性能分析（补充）</a:t>
            </a:r>
          </a:p>
        </p:txBody>
      </p:sp>
      <p:sp>
        <p:nvSpPr>
          <p:cNvPr id="235523" name="Rectangle 3"/>
          <p:cNvSpPr>
            <a:spLocks noGrp="1"/>
          </p:cNvSpPr>
          <p:nvPr>
            <p:ph type="body" idx="1"/>
          </p:nvPr>
        </p:nvSpPr>
        <p:spPr/>
        <p:txBody>
          <a:bodyPr/>
          <a:lstStyle/>
          <a:p>
            <a:r>
              <a:rPr lang="zh-CN" altLang="en-US"/>
              <a:t>1.缺页率对有效访问时间的影响</a:t>
            </a:r>
          </a:p>
          <a:p>
            <a:r>
              <a:rPr lang="zh-CN" altLang="en-US"/>
              <a:t>2.抖动现象</a:t>
            </a:r>
          </a:p>
          <a:p>
            <a:r>
              <a:rPr lang="en-US" altLang="zh-CN"/>
              <a:t>3.</a:t>
            </a:r>
            <a:r>
              <a:rPr lang="zh-CN" altLang="en-US"/>
              <a:t>页面大小的选择</a:t>
            </a:r>
          </a:p>
          <a:p>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700"/>
              <a:t>1.缺页率对有效访问时间的影响</a:t>
            </a:r>
          </a:p>
        </p:txBody>
      </p:sp>
      <p:sp>
        <p:nvSpPr>
          <p:cNvPr id="236547" name="Rectangle 3"/>
          <p:cNvSpPr>
            <a:spLocks noGrp="1"/>
          </p:cNvSpPr>
          <p:nvPr>
            <p:ph type="body" idx="1"/>
          </p:nvPr>
        </p:nvSpPr>
        <p:spPr>
          <a:xfrm>
            <a:off x="457200" y="1524000"/>
            <a:ext cx="8421688" cy="4459288"/>
          </a:xfrm>
        </p:spPr>
        <p:txBody>
          <a:bodyPr/>
          <a:lstStyle/>
          <a:p>
            <a:r>
              <a:rPr lang="zh-CN" altLang="en-US"/>
              <a:t>有效访问时间（</a:t>
            </a:r>
            <a:r>
              <a:rPr lang="en-US" altLang="zh-CN"/>
              <a:t>Effective Access Time, EAT）</a:t>
            </a:r>
            <a:r>
              <a:rPr lang="zh-CN" altLang="en-US"/>
              <a:t>是指访问存储器所需时间的平均值。</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纯分页系统的</a:t>
            </a:r>
            <a:r>
              <a:rPr lang="en-US" altLang="zh-CN"/>
              <a:t>EAT</a:t>
            </a:r>
            <a:r>
              <a:rPr lang="zh-CN" altLang="en-US"/>
              <a:t>计算</a:t>
            </a:r>
          </a:p>
        </p:txBody>
      </p:sp>
      <p:sp>
        <p:nvSpPr>
          <p:cNvPr id="285699" name="Rectangle 3"/>
          <p:cNvSpPr>
            <a:spLocks noGrp="1"/>
          </p:cNvSpPr>
          <p:nvPr>
            <p:ph type="body" idx="1"/>
          </p:nvPr>
        </p:nvSpPr>
        <p:spPr>
          <a:xfrm>
            <a:off x="468313" y="1484313"/>
            <a:ext cx="8229600" cy="2209800"/>
          </a:xfrm>
        </p:spPr>
        <p:txBody>
          <a:bodyPr/>
          <a:lstStyle/>
          <a:p>
            <a:r>
              <a:rPr lang="zh-CN" altLang="en-US" sz="2800"/>
              <a:t>假定内存的读写周期为</a:t>
            </a:r>
            <a:r>
              <a:rPr lang="en-US" altLang="zh-CN" sz="2800"/>
              <a:t>m</a:t>
            </a:r>
          </a:p>
          <a:p>
            <a:pPr>
              <a:buFont typeface="Wingdings 3" panose="05040102010807070707" pitchFamily="18" charset="2"/>
              <a:buNone/>
            </a:pPr>
            <a:r>
              <a:rPr lang="zh-CN" altLang="en-US" sz="2800"/>
              <a:t>   访问快表</a:t>
            </a:r>
            <a:r>
              <a:rPr lang="en-US" altLang="zh-CN" sz="2800"/>
              <a:t>(</a:t>
            </a:r>
            <a:r>
              <a:rPr lang="zh-CN" altLang="en-US" sz="2800"/>
              <a:t>相联存储器</a:t>
            </a:r>
            <a:r>
              <a:rPr lang="en-US" altLang="zh-CN" sz="2800"/>
              <a:t>)</a:t>
            </a:r>
            <a:r>
              <a:rPr lang="zh-CN" altLang="en-US" sz="2800"/>
              <a:t>的时间为</a:t>
            </a:r>
            <a:r>
              <a:rPr lang="en-US" altLang="zh-CN" sz="2800"/>
              <a:t>e</a:t>
            </a:r>
          </a:p>
          <a:p>
            <a:pPr>
              <a:buFont typeface="Wingdings 3" panose="05040102010807070707" pitchFamily="18" charset="2"/>
              <a:buNone/>
            </a:pPr>
            <a:r>
              <a:rPr lang="zh-CN" altLang="en-US" sz="2800"/>
              <a:t>   快表命中率为</a:t>
            </a:r>
            <a:r>
              <a:rPr lang="en-US" altLang="zh-CN" sz="2800"/>
              <a:t> p</a:t>
            </a:r>
          </a:p>
          <a:p>
            <a:pPr>
              <a:buFont typeface="Wingdings 3" panose="05040102010807070707" pitchFamily="18" charset="2"/>
              <a:buNone/>
            </a:pPr>
            <a:r>
              <a:rPr lang="zh-CN" altLang="en-US" sz="2800"/>
              <a:t>   则</a:t>
            </a:r>
            <a:r>
              <a:rPr lang="en-US" altLang="zh-CN" sz="2800">
                <a:solidFill>
                  <a:srgbClr val="9900CC"/>
                </a:solidFill>
              </a:rPr>
              <a:t>EAT=p×(m+e) + (1-p)×(m+m+e)</a:t>
            </a:r>
            <a:r>
              <a:rPr lang="en-US" altLang="zh-CN" sz="2800"/>
              <a:t> </a:t>
            </a:r>
          </a:p>
          <a:p>
            <a:endParaRPr lang="zh-CN" altLang="en-US" sz="2800"/>
          </a:p>
        </p:txBody>
      </p:sp>
      <p:sp>
        <p:nvSpPr>
          <p:cNvPr id="285700" name="Rectangle 4"/>
          <p:cNvSpPr>
            <a:spLocks noChangeArrowheads="1"/>
          </p:cNvSpPr>
          <p:nvPr/>
        </p:nvSpPr>
        <p:spPr bwMode="auto">
          <a:xfrm>
            <a:off x="381000" y="3733800"/>
            <a:ext cx="85232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en-US" sz="2800">
                <a:latin typeface="Tahoma" panose="020B0604030504040204" pitchFamily="34" charset="0"/>
                <a:ea typeface="楷体_GB2312" pitchFamily="1" charset="-122"/>
              </a:rPr>
              <a:t>例如：</a:t>
            </a:r>
            <a:r>
              <a:rPr lang="en-US" altLang="zh-CN" sz="2800">
                <a:latin typeface="Tahoma" panose="020B0604030504040204" pitchFamily="34" charset="0"/>
                <a:ea typeface="楷体_GB2312" pitchFamily="1" charset="-122"/>
              </a:rPr>
              <a:t>m=100ns</a:t>
            </a:r>
            <a:r>
              <a:rPr lang="zh-CN" altLang="en-US" sz="2800">
                <a:latin typeface="Tahoma" panose="020B0604030504040204" pitchFamily="34" charset="0"/>
                <a:ea typeface="楷体_GB2312" pitchFamily="1" charset="-122"/>
              </a:rPr>
              <a:t>，</a:t>
            </a:r>
            <a:r>
              <a:rPr lang="en-US" altLang="zh-CN" sz="2800">
                <a:latin typeface="Tahoma" panose="020B0604030504040204" pitchFamily="34" charset="0"/>
                <a:ea typeface="楷体_GB2312" pitchFamily="1" charset="-122"/>
              </a:rPr>
              <a:t>e=</a:t>
            </a:r>
            <a:r>
              <a:rPr lang="zh-CN" altLang="en-US" sz="2800">
                <a:latin typeface="Tahoma" panose="020B0604030504040204" pitchFamily="34" charset="0"/>
                <a:ea typeface="楷体_GB2312" pitchFamily="1" charset="-122"/>
              </a:rPr>
              <a:t>20</a:t>
            </a:r>
            <a:r>
              <a:rPr lang="en-US" altLang="zh-CN" sz="2800">
                <a:latin typeface="Tahoma" panose="020B0604030504040204" pitchFamily="34" charset="0"/>
                <a:ea typeface="楷体_GB2312" pitchFamily="1" charset="-122"/>
              </a:rPr>
              <a:t>ns</a:t>
            </a:r>
            <a:r>
              <a:rPr lang="zh-CN" altLang="en-US" sz="2800">
                <a:latin typeface="Tahoma" panose="020B0604030504040204" pitchFamily="34" charset="0"/>
                <a:ea typeface="楷体_GB2312" pitchFamily="1" charset="-122"/>
              </a:rPr>
              <a:t>，</a:t>
            </a:r>
            <a:r>
              <a:rPr lang="en-US" altLang="zh-CN" sz="2800">
                <a:latin typeface="Tahoma" panose="020B0604030504040204" pitchFamily="34" charset="0"/>
                <a:ea typeface="楷体_GB2312" pitchFamily="1" charset="-122"/>
              </a:rPr>
              <a:t>p=</a:t>
            </a:r>
            <a:r>
              <a:rPr lang="zh-CN" altLang="en-US" sz="2800">
                <a:latin typeface="Tahoma" panose="020B0604030504040204" pitchFamily="34" charset="0"/>
                <a:ea typeface="楷体_GB2312" pitchFamily="1" charset="-122"/>
              </a:rPr>
              <a:t>90%，则</a:t>
            </a:r>
            <a:r>
              <a:rPr lang="en-US" altLang="zh-CN" sz="2800">
                <a:latin typeface="Tahoma" panose="020B0604030504040204" pitchFamily="34" charset="0"/>
                <a:ea typeface="楷体_GB2312" pitchFamily="1" charset="-122"/>
              </a:rPr>
              <a:t>EAT</a:t>
            </a:r>
            <a:r>
              <a:rPr lang="zh-CN" altLang="en-US" sz="2800">
                <a:latin typeface="Tahoma" panose="020B0604030504040204" pitchFamily="34" charset="0"/>
                <a:ea typeface="楷体_GB2312" pitchFamily="1" charset="-122"/>
              </a:rPr>
              <a:t>为: 0.9×(100＋20)＋0.1×(100+100+20) ＝130</a:t>
            </a:r>
            <a:r>
              <a:rPr lang="en-US" altLang="zh-CN" sz="2800">
                <a:latin typeface="Tahoma" panose="020B0604030504040204" pitchFamily="34" charset="0"/>
                <a:ea typeface="楷体_GB2312" pitchFamily="1" charset="-122"/>
              </a:rPr>
              <a:t>ns</a:t>
            </a:r>
            <a:endParaRPr lang="zh-CN" altLang="en-US" sz="2800">
              <a:latin typeface="Tahoma" panose="020B0604030504040204" pitchFamily="34" charset="0"/>
              <a:ea typeface="楷体_GB2312" pitchFamily="1" charset="-122"/>
            </a:endParaRPr>
          </a:p>
          <a:p>
            <a:pPr>
              <a:spcBef>
                <a:spcPct val="20000"/>
              </a:spcBef>
              <a:buClr>
                <a:srgbClr val="CADB25"/>
              </a:buClr>
              <a:buSzPct val="65000"/>
              <a:buFont typeface="Wingdings" panose="05000000000000000000" pitchFamily="2" charset="2"/>
              <a:buChar char="u"/>
            </a:pPr>
            <a:endParaRPr lang="zh-CN" altLang="en-US" sz="2800">
              <a:latin typeface="Tahoma" panose="020B0604030504040204" pitchFamily="34"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box(in)">
                                      <p:cBhvr>
                                        <p:cTn id="7" dur="5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对于请求分页系统</a:t>
            </a:r>
          </a:p>
        </p:txBody>
      </p:sp>
      <p:sp>
        <p:nvSpPr>
          <p:cNvPr id="286723" name="Rectangle 3"/>
          <p:cNvSpPr>
            <a:spLocks noGrp="1"/>
          </p:cNvSpPr>
          <p:nvPr>
            <p:ph type="body" idx="1"/>
          </p:nvPr>
        </p:nvSpPr>
        <p:spPr/>
        <p:txBody>
          <a:bodyPr/>
          <a:lstStyle/>
          <a:p>
            <a:r>
              <a:rPr lang="zh-CN" altLang="en-US"/>
              <a:t>假设使用了快表，则</a:t>
            </a:r>
            <a:r>
              <a:rPr lang="en-US" altLang="zh-CN"/>
              <a:t>CPU</a:t>
            </a:r>
            <a:r>
              <a:rPr lang="zh-CN" altLang="en-US"/>
              <a:t>访问内存时有以下三种情况：</a:t>
            </a:r>
          </a:p>
          <a:p>
            <a:pPr lvl="1"/>
            <a:r>
              <a:rPr lang="zh-CN" altLang="en-US"/>
              <a:t>页面在内存且页表项在快表中：只需一次访问内存</a:t>
            </a:r>
          </a:p>
          <a:p>
            <a:pPr lvl="1"/>
            <a:r>
              <a:rPr lang="zh-CN" altLang="en-US"/>
              <a:t>页面在内存但页表项不在快表中：需两次访问内存</a:t>
            </a:r>
          </a:p>
          <a:p>
            <a:pPr lvl="1"/>
            <a:r>
              <a:rPr lang="zh-CN" altLang="en-US"/>
              <a:t>页面不在内存：缺页中断处理时间</a:t>
            </a:r>
          </a:p>
          <a:p>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局部性原理</a:t>
            </a:r>
          </a:p>
        </p:txBody>
      </p:sp>
      <p:sp>
        <p:nvSpPr>
          <p:cNvPr id="304131" name="Rectangle 3"/>
          <p:cNvSpPr>
            <a:spLocks noGrp="1"/>
          </p:cNvSpPr>
          <p:nvPr>
            <p:ph type="body" idx="1"/>
          </p:nvPr>
        </p:nvSpPr>
        <p:spPr/>
        <p:txBody>
          <a:bodyPr/>
          <a:lstStyle/>
          <a:p>
            <a:pPr algn="just"/>
            <a:r>
              <a:rPr lang="zh-CN" altLang="en-US"/>
              <a:t>虚拟存储器的理论基础是程序执行时的</a:t>
            </a:r>
            <a:r>
              <a:rPr lang="zh-CN" altLang="en-US">
                <a:solidFill>
                  <a:srgbClr val="9900CC"/>
                </a:solidFill>
              </a:rPr>
              <a:t>局部性原理</a:t>
            </a:r>
            <a:r>
              <a:rPr lang="zh-CN" altLang="en-US"/>
              <a:t>。</a:t>
            </a:r>
          </a:p>
          <a:p>
            <a:pPr algn="just"/>
            <a:endParaRPr lang="zh-CN" altLang="en-US"/>
          </a:p>
          <a:p>
            <a:pPr algn="just"/>
            <a:r>
              <a:rPr lang="zh-CN" altLang="en-US">
                <a:solidFill>
                  <a:srgbClr val="9900CC"/>
                </a:solidFill>
              </a:rPr>
              <a:t>局部性原理</a:t>
            </a:r>
            <a:r>
              <a:rPr lang="zh-CN" altLang="en-US"/>
              <a:t>是指程序在执行过程中一个较短时间内，程序所执行的指令地址和操作数地址分别局限于一定区域内。</a:t>
            </a:r>
          </a:p>
          <a:p>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缺页中断处理时间</a:t>
            </a:r>
          </a:p>
        </p:txBody>
      </p:sp>
      <p:sp>
        <p:nvSpPr>
          <p:cNvPr id="237571" name="Rectangle 3"/>
          <p:cNvSpPr>
            <a:spLocks noGrp="1"/>
          </p:cNvSpPr>
          <p:nvPr>
            <p:ph type="body" idx="1"/>
          </p:nvPr>
        </p:nvSpPr>
        <p:spPr/>
        <p:txBody>
          <a:bodyPr/>
          <a:lstStyle/>
          <a:p>
            <a:r>
              <a:rPr lang="zh-CN" altLang="en-US"/>
              <a:t>缺页中断处理时间由三部分组成：</a:t>
            </a:r>
          </a:p>
          <a:p>
            <a:pPr lvl="1"/>
            <a:r>
              <a:rPr lang="zh-CN" altLang="en-US"/>
              <a:t>缺页中断服务时间</a:t>
            </a:r>
          </a:p>
          <a:p>
            <a:pPr lvl="1"/>
            <a:r>
              <a:rPr lang="zh-CN" altLang="en-US"/>
              <a:t>页面传送时间：包括读缺页和写置换页的时间</a:t>
            </a:r>
          </a:p>
          <a:p>
            <a:pPr lvl="1"/>
            <a:r>
              <a:rPr lang="zh-CN" altLang="en-US"/>
              <a:t>进程重新执行时间</a:t>
            </a:r>
          </a:p>
          <a:p>
            <a:r>
              <a:rPr lang="zh-CN" altLang="en-US"/>
              <a:t>由于缺页中断服务时间及进程重新执行时间较短，这里</a:t>
            </a:r>
            <a:r>
              <a:rPr lang="zh-CN" altLang="en-US">
                <a:solidFill>
                  <a:srgbClr val="9900CC"/>
                </a:solidFill>
              </a:rPr>
              <a:t>仅考虑页面传送时间</a:t>
            </a:r>
            <a:r>
              <a:rPr lang="zh-CN" altLang="en-US"/>
              <a: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有效访问时间</a:t>
            </a:r>
          </a:p>
        </p:txBody>
      </p:sp>
      <p:sp>
        <p:nvSpPr>
          <p:cNvPr id="238595" name="Rectangle 3"/>
          <p:cNvSpPr>
            <a:spLocks noGrp="1"/>
          </p:cNvSpPr>
          <p:nvPr>
            <p:ph type="body" idx="1"/>
          </p:nvPr>
        </p:nvSpPr>
        <p:spPr>
          <a:xfrm>
            <a:off x="381000" y="1524000"/>
            <a:ext cx="8574088" cy="4953000"/>
          </a:xfrm>
        </p:spPr>
        <p:txBody>
          <a:bodyPr/>
          <a:lstStyle/>
          <a:p>
            <a:r>
              <a:rPr lang="zh-CN" altLang="en-US"/>
              <a:t>设内存读写周期为</a:t>
            </a:r>
            <a:r>
              <a:rPr lang="en-US" altLang="zh-CN"/>
              <a:t>m，</a:t>
            </a:r>
            <a:r>
              <a:rPr lang="zh-CN" altLang="en-US"/>
              <a:t>缺页中断处理时间为</a:t>
            </a:r>
            <a:r>
              <a:rPr lang="en-US" altLang="zh-CN"/>
              <a:t>t，</a:t>
            </a:r>
            <a:r>
              <a:rPr lang="zh-CN" altLang="en-US"/>
              <a:t>快表命中率为</a:t>
            </a:r>
            <a:r>
              <a:rPr lang="en-US" altLang="zh-CN"/>
              <a:t>p，</a:t>
            </a:r>
            <a:r>
              <a:rPr lang="zh-CN" altLang="en-US"/>
              <a:t>快表访问时间可以忽略，缺页中断率为</a:t>
            </a:r>
            <a:r>
              <a:rPr lang="en-US" altLang="zh-CN"/>
              <a:t>f，</a:t>
            </a:r>
            <a:r>
              <a:rPr lang="zh-CN" altLang="en-US"/>
              <a:t>则有效访问时间为：</a:t>
            </a:r>
          </a:p>
          <a:p>
            <a:pPr>
              <a:buFont typeface="Wingdings 3" panose="05040102010807070707" pitchFamily="18" charset="2"/>
              <a:buNone/>
            </a:pPr>
            <a:r>
              <a:rPr lang="en-US" altLang="zh-CN"/>
              <a:t>    </a:t>
            </a:r>
            <a:r>
              <a:rPr lang="en-US" altLang="zh-CN">
                <a:solidFill>
                  <a:srgbClr val="9900CC"/>
                </a:solidFill>
              </a:rPr>
              <a:t>EAT = p×m + (1-p-f)×2m + f×t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checkerboard(across)">
                                      <p:cBhvr>
                                        <p:cTn id="7" dur="500"/>
                                        <p:tgtEl>
                                          <p:spTgt spid="2385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checkerboard(across)">
                                      <p:cBhvr>
                                        <p:cTn id="12" dur="500"/>
                                        <p:tgtEl>
                                          <p:spTgt spid="2385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缺页率</a:t>
            </a:r>
            <a:r>
              <a:rPr lang="en-US" altLang="zh-CN"/>
              <a:t>f</a:t>
            </a:r>
            <a:r>
              <a:rPr lang="zh-CN" altLang="en-US"/>
              <a:t>对</a:t>
            </a:r>
            <a:r>
              <a:rPr lang="en-US" altLang="zh-CN"/>
              <a:t>EAT</a:t>
            </a:r>
            <a:r>
              <a:rPr lang="zh-CN" altLang="en-US"/>
              <a:t>的影响</a:t>
            </a:r>
          </a:p>
        </p:txBody>
      </p:sp>
      <p:sp>
        <p:nvSpPr>
          <p:cNvPr id="306179" name="Rectangle 3"/>
          <p:cNvSpPr>
            <a:spLocks noGrp="1"/>
          </p:cNvSpPr>
          <p:nvPr>
            <p:ph type="body" idx="1"/>
          </p:nvPr>
        </p:nvSpPr>
        <p:spPr/>
        <p:txBody>
          <a:bodyPr/>
          <a:lstStyle/>
          <a:p>
            <a:pPr>
              <a:lnSpc>
                <a:spcPct val="80000"/>
              </a:lnSpc>
            </a:pPr>
            <a:r>
              <a:rPr lang="zh-CN" altLang="en-US" sz="2800"/>
              <a:t>例如：设</a:t>
            </a:r>
            <a:r>
              <a:rPr lang="en-US" altLang="zh-CN" sz="2800"/>
              <a:t>p=0.8，m=100ns，t=10ms，</a:t>
            </a:r>
            <a:r>
              <a:rPr lang="zh-CN" altLang="en-US" sz="2800"/>
              <a:t>则：</a:t>
            </a:r>
          </a:p>
          <a:p>
            <a:pPr>
              <a:lnSpc>
                <a:spcPct val="80000"/>
              </a:lnSpc>
              <a:buFont typeface="Wingdings 3" panose="05040102010807070707" pitchFamily="18" charset="2"/>
              <a:buNone/>
            </a:pPr>
            <a:r>
              <a:rPr lang="en-US" altLang="zh-CN" sz="2800"/>
              <a:t>    </a:t>
            </a:r>
            <a:r>
              <a:rPr lang="en-US" altLang="zh-CN" sz="2800">
                <a:solidFill>
                  <a:srgbClr val="9900CC"/>
                </a:solidFill>
              </a:rPr>
              <a:t>EAT = 0.8×0.1 + (1-0.8-f)×2×0.1 + f×10×1000</a:t>
            </a:r>
          </a:p>
          <a:p>
            <a:pPr lvl="1">
              <a:lnSpc>
                <a:spcPct val="80000"/>
              </a:lnSpc>
              <a:buFont typeface="Verdana" panose="020B0604030504040204" pitchFamily="34" charset="0"/>
              <a:buNone/>
            </a:pPr>
            <a:r>
              <a:rPr lang="en-US" altLang="zh-CN">
                <a:solidFill>
                  <a:srgbClr val="9900CC"/>
                </a:solidFill>
              </a:rPr>
              <a:t>            = 0.12+9999.8f（μs）</a:t>
            </a:r>
          </a:p>
          <a:p>
            <a:pPr>
              <a:lnSpc>
                <a:spcPct val="80000"/>
              </a:lnSpc>
            </a:pPr>
            <a:endParaRPr lang="zh-CN" altLang="en-US" sz="2800"/>
          </a:p>
          <a:p>
            <a:pPr>
              <a:lnSpc>
                <a:spcPct val="80000"/>
              </a:lnSpc>
            </a:pPr>
            <a:r>
              <a:rPr lang="zh-CN" altLang="en-US" sz="2800"/>
              <a:t>若</a:t>
            </a:r>
            <a:r>
              <a:rPr lang="en-US" altLang="zh-CN" sz="2800"/>
              <a:t>f</a:t>
            </a:r>
            <a:r>
              <a:rPr lang="zh-CN" altLang="en-US" sz="2800"/>
              <a:t>为0.001，则</a:t>
            </a:r>
            <a:r>
              <a:rPr lang="en-US" altLang="zh-CN" sz="2800"/>
              <a:t>EAT</a:t>
            </a:r>
            <a:r>
              <a:rPr lang="zh-CN" altLang="en-US" sz="2800"/>
              <a:t>为10.1198微秒，是没有缺页（</a:t>
            </a:r>
            <a:r>
              <a:rPr lang="en-US" altLang="zh-CN" sz="2800"/>
              <a:t>f=0）</a:t>
            </a:r>
            <a:r>
              <a:rPr lang="zh-CN" altLang="en-US" sz="2800"/>
              <a:t>时</a:t>
            </a:r>
            <a:r>
              <a:rPr lang="en-US" altLang="zh-CN" sz="2800"/>
              <a:t>EAT</a:t>
            </a:r>
            <a:r>
              <a:rPr lang="zh-CN" altLang="en-US" sz="2800"/>
              <a:t>值（0.12 </a:t>
            </a:r>
            <a:r>
              <a:rPr lang="en-US" altLang="zh-CN" sz="2800"/>
              <a:t>μs</a:t>
            </a:r>
            <a:r>
              <a:rPr lang="zh-CN" altLang="en-US" sz="2800"/>
              <a:t> ）的</a:t>
            </a:r>
            <a:r>
              <a:rPr lang="zh-CN" altLang="en-US" sz="2800">
                <a:solidFill>
                  <a:srgbClr val="9900CC"/>
                </a:solidFill>
              </a:rPr>
              <a:t>84倍</a:t>
            </a:r>
            <a:r>
              <a:rPr lang="zh-CN" altLang="en-US" sz="2800"/>
              <a:t>。</a:t>
            </a:r>
          </a:p>
          <a:p>
            <a:pPr>
              <a:lnSpc>
                <a:spcPct val="80000"/>
              </a:lnSpc>
            </a:pPr>
            <a:endParaRPr lang="zh-CN" altLang="en-US" sz="2800"/>
          </a:p>
          <a:p>
            <a:pPr>
              <a:lnSpc>
                <a:spcPct val="80000"/>
              </a:lnSpc>
            </a:pPr>
            <a:r>
              <a:rPr lang="zh-CN" altLang="en-US" sz="2800"/>
              <a:t>若要求在缺页时</a:t>
            </a:r>
            <a:r>
              <a:rPr lang="en-US" altLang="zh-CN" sz="2800"/>
              <a:t>EAT</a:t>
            </a:r>
            <a:r>
              <a:rPr lang="zh-CN" altLang="en-US" sz="2800"/>
              <a:t>增加不超过10％，则必须满足</a:t>
            </a:r>
          </a:p>
          <a:p>
            <a:pPr>
              <a:lnSpc>
                <a:spcPct val="80000"/>
              </a:lnSpc>
              <a:buFont typeface="Wingdings 3" panose="05040102010807070707" pitchFamily="18" charset="2"/>
              <a:buNone/>
            </a:pPr>
            <a:r>
              <a:rPr lang="en-US" altLang="zh-CN" sz="2800"/>
              <a:t>     0.12+9999.8f &lt; 0.12+0.012 </a:t>
            </a:r>
            <a:r>
              <a:rPr lang="en-US" altLang="zh-CN" sz="2800">
                <a:solidFill>
                  <a:srgbClr val="9900CC"/>
                </a:solidFill>
                <a:cs typeface="Times New Roman" panose="02020603050405020304" pitchFamily="18" charset="0"/>
              </a:rPr>
              <a:t>→</a:t>
            </a:r>
            <a:r>
              <a:rPr lang="en-US" altLang="zh-CN" sz="2800">
                <a:cs typeface="Times New Roman" panose="02020603050405020304" pitchFamily="18" charset="0"/>
              </a:rPr>
              <a:t> </a:t>
            </a:r>
            <a:r>
              <a:rPr lang="en-US" altLang="zh-CN" sz="2800">
                <a:solidFill>
                  <a:srgbClr val="9900CC"/>
                </a:solidFill>
                <a:cs typeface="Times New Roman" panose="02020603050405020304" pitchFamily="18" charset="0"/>
              </a:rPr>
              <a:t>f  ≈ 0.0000012</a:t>
            </a:r>
            <a:endParaRPr lang="zh-CN" altLang="en-US" sz="2800">
              <a:solidFill>
                <a:srgbClr val="9900CC"/>
              </a:solidFill>
            </a:endParaRPr>
          </a:p>
          <a:p>
            <a:pPr>
              <a:lnSpc>
                <a:spcPct val="80000"/>
              </a:lnSpc>
            </a:pP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blinds(horizontal)">
                                      <p:cBhvr>
                                        <p:cTn id="7" dur="500"/>
                                        <p:tgtEl>
                                          <p:spTgt spid="306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179">
                                            <p:txEl>
                                              <p:pRg st="1" end="1"/>
                                            </p:txEl>
                                          </p:spTgt>
                                        </p:tgtEl>
                                        <p:attrNameLst>
                                          <p:attrName>style.visibility</p:attrName>
                                        </p:attrNameLst>
                                      </p:cBhvr>
                                      <p:to>
                                        <p:strVal val="visible"/>
                                      </p:to>
                                    </p:set>
                                    <p:animEffect transition="in" filter="blinds(horizontal)">
                                      <p:cBhvr>
                                        <p:cTn id="12" dur="500"/>
                                        <p:tgtEl>
                                          <p:spTgt spid="3061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animEffect transition="in" filter="blinds(horizontal)">
                                      <p:cBhvr>
                                        <p:cTn id="15" dur="500"/>
                                        <p:tgtEl>
                                          <p:spTgt spid="30617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6179">
                                            <p:txEl>
                                              <p:pRg st="4" end="4"/>
                                            </p:txEl>
                                          </p:spTgt>
                                        </p:tgtEl>
                                        <p:attrNameLst>
                                          <p:attrName>style.visibility</p:attrName>
                                        </p:attrNameLst>
                                      </p:cBhvr>
                                      <p:to>
                                        <p:strVal val="visible"/>
                                      </p:to>
                                    </p:set>
                                    <p:animEffect transition="in" filter="blinds(horizontal)">
                                      <p:cBhvr>
                                        <p:cTn id="20" dur="500"/>
                                        <p:tgtEl>
                                          <p:spTgt spid="30617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6179">
                                            <p:txEl>
                                              <p:pRg st="6" end="6"/>
                                            </p:txEl>
                                          </p:spTgt>
                                        </p:tgtEl>
                                        <p:attrNameLst>
                                          <p:attrName>style.visibility</p:attrName>
                                        </p:attrNameLst>
                                      </p:cBhvr>
                                      <p:to>
                                        <p:strVal val="visible"/>
                                      </p:to>
                                    </p:set>
                                    <p:animEffect transition="in" filter="blinds(horizontal)">
                                      <p:cBhvr>
                                        <p:cTn id="25" dur="500"/>
                                        <p:tgtEl>
                                          <p:spTgt spid="306179">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6179">
                                            <p:txEl>
                                              <p:pRg st="7" end="7"/>
                                            </p:txEl>
                                          </p:spTgt>
                                        </p:tgtEl>
                                        <p:attrNameLst>
                                          <p:attrName>style.visibility</p:attrName>
                                        </p:attrNameLst>
                                      </p:cBhvr>
                                      <p:to>
                                        <p:strVal val="visible"/>
                                      </p:to>
                                    </p:set>
                                    <p:animEffect transition="in" filter="blinds(horizontal)">
                                      <p:cBhvr>
                                        <p:cTn id="30" dur="500"/>
                                        <p:tgtEl>
                                          <p:spTgt spid="30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影响缺页率的因素</a:t>
            </a:r>
          </a:p>
        </p:txBody>
      </p:sp>
      <p:sp>
        <p:nvSpPr>
          <p:cNvPr id="293891" name="Rectangle 3"/>
          <p:cNvSpPr>
            <a:spLocks noGrp="1"/>
          </p:cNvSpPr>
          <p:nvPr>
            <p:ph type="body" idx="1"/>
          </p:nvPr>
        </p:nvSpPr>
        <p:spPr/>
        <p:txBody>
          <a:bodyPr/>
          <a:lstStyle/>
          <a:p>
            <a:r>
              <a:rPr lang="zh-CN" altLang="en-US"/>
              <a:t>1) 分配给进程的物理块数</a:t>
            </a:r>
          </a:p>
          <a:p>
            <a:pPr lvl="1"/>
            <a:r>
              <a:rPr lang="zh-CN" altLang="en-US" sz="2400"/>
              <a:t>一般来讲，物理块数与缺页率成反比关系。</a:t>
            </a:r>
          </a:p>
          <a:p>
            <a:r>
              <a:rPr lang="zh-CN" altLang="en-US"/>
              <a:t>2) 页面本身的大小</a:t>
            </a:r>
          </a:p>
          <a:p>
            <a:pPr lvl="1"/>
            <a:r>
              <a:rPr lang="zh-CN" altLang="en-US" sz="2400"/>
              <a:t>一般来讲，页面较小缺页率小，页面增大缺页率增大然后又下降。</a:t>
            </a:r>
          </a:p>
          <a:p>
            <a:r>
              <a:rPr lang="zh-CN" altLang="en-US"/>
              <a:t>3) 程序的编制方法</a:t>
            </a:r>
          </a:p>
          <a:p>
            <a:pPr lvl="1"/>
            <a:r>
              <a:rPr lang="zh-CN" altLang="en-US" sz="2400"/>
              <a:t>好的程序结构可以降低缺页率</a:t>
            </a:r>
          </a:p>
          <a:p>
            <a:r>
              <a:rPr lang="zh-CN" altLang="en-US"/>
              <a:t>4) 页面置换算法</a:t>
            </a:r>
          </a:p>
          <a:p>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程序结构对缺页率影响例</a:t>
            </a:r>
          </a:p>
        </p:txBody>
      </p:sp>
      <p:sp>
        <p:nvSpPr>
          <p:cNvPr id="295939" name="Rectangle 3"/>
          <p:cNvSpPr>
            <a:spLocks noGrp="1"/>
          </p:cNvSpPr>
          <p:nvPr>
            <p:ph type="body" idx="1"/>
          </p:nvPr>
        </p:nvSpPr>
        <p:spPr>
          <a:xfrm>
            <a:off x="304800" y="1447800"/>
            <a:ext cx="8650288" cy="1828800"/>
          </a:xfrm>
        </p:spPr>
        <p:txBody>
          <a:bodyPr/>
          <a:lstStyle/>
          <a:p>
            <a:r>
              <a:rPr lang="zh-CN" altLang="en-US" sz="2800"/>
              <a:t>设页面大小为128字节，二维数组为128×128，初始时未装入数据，需将数组初始化为0。若数组按行存放，问下述两个程序段的缺页率各为多少？</a:t>
            </a:r>
            <a:r>
              <a:rPr lang="zh-CN" altLang="en-US" sz="2800">
                <a:solidFill>
                  <a:srgbClr val="9900CC"/>
                </a:solidFill>
              </a:rPr>
              <a:t>（注：假设系统分配给整个程序的帧数少于128）</a:t>
            </a:r>
          </a:p>
        </p:txBody>
      </p:sp>
      <p:sp>
        <p:nvSpPr>
          <p:cNvPr id="295940" name="Rectangle 4"/>
          <p:cNvSpPr>
            <a:spLocks noChangeArrowheads="1"/>
          </p:cNvSpPr>
          <p:nvPr/>
        </p:nvSpPr>
        <p:spPr bwMode="auto">
          <a:xfrm>
            <a:off x="304800" y="3465513"/>
            <a:ext cx="4343400" cy="278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en-US" sz="2800">
                <a:latin typeface="Tahoma" panose="020B0604030504040204" pitchFamily="34" charset="0"/>
                <a:ea typeface="楷体_GB2312" pitchFamily="1" charset="-122"/>
              </a:rPr>
              <a:t>程序1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short int a[128][128]；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for (j=0;j&lt;=127;j++)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for (i=0;i&lt;=127;i++)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a[i][j]=0;</a:t>
            </a:r>
          </a:p>
        </p:txBody>
      </p:sp>
      <p:sp>
        <p:nvSpPr>
          <p:cNvPr id="295941" name="Rectangle 5"/>
          <p:cNvSpPr>
            <a:spLocks noChangeArrowheads="1"/>
          </p:cNvSpPr>
          <p:nvPr/>
        </p:nvSpPr>
        <p:spPr bwMode="auto">
          <a:xfrm>
            <a:off x="4724400" y="3465513"/>
            <a:ext cx="4191000" cy="278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en-US" sz="2800">
                <a:latin typeface="Tahoma" panose="020B0604030504040204" pitchFamily="34" charset="0"/>
                <a:ea typeface="楷体_GB2312" pitchFamily="1" charset="-122"/>
              </a:rPr>
              <a:t>程序2</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short int a[128][128]；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for (i=0;i&lt;=127;i++)</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for (j=0;j&lt;=127;j++)</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a[i][j]=0;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程序1的缺页次数</a:t>
            </a:r>
          </a:p>
        </p:txBody>
      </p:sp>
      <p:sp>
        <p:nvSpPr>
          <p:cNvPr id="296963" name="Rectangle 3"/>
          <p:cNvSpPr>
            <a:spLocks noGrp="1"/>
          </p:cNvSpPr>
          <p:nvPr>
            <p:ph type="body" idx="1"/>
          </p:nvPr>
        </p:nvSpPr>
        <p:spPr>
          <a:xfrm>
            <a:off x="4191000" y="1447800"/>
            <a:ext cx="4572000" cy="4473575"/>
          </a:xfrm>
        </p:spPr>
        <p:txBody>
          <a:bodyPr/>
          <a:lstStyle/>
          <a:p>
            <a:r>
              <a:rPr lang="zh-CN" altLang="en-US"/>
              <a:t>因数组以行为主存放，页面大小为128字节，故每行占一个页面。</a:t>
            </a:r>
          </a:p>
          <a:p>
            <a:r>
              <a:rPr lang="zh-CN" altLang="en-US"/>
              <a:t>程序1的内层循环将每行中的指定列置为0，故产生128次中断。</a:t>
            </a:r>
          </a:p>
          <a:p>
            <a:r>
              <a:rPr lang="zh-CN" altLang="en-US"/>
              <a:t>外层循环128次，总缺页次数为128×128。</a:t>
            </a:r>
          </a:p>
        </p:txBody>
      </p:sp>
      <p:sp>
        <p:nvSpPr>
          <p:cNvPr id="296964" name="Rectangle 4"/>
          <p:cNvSpPr>
            <a:spLocks noChangeArrowheads="1"/>
          </p:cNvSpPr>
          <p:nvPr/>
        </p:nvSpPr>
        <p:spPr bwMode="auto">
          <a:xfrm>
            <a:off x="304800" y="1752600"/>
            <a:ext cx="40386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60000"/>
              <a:buFont typeface="Wingdings" panose="05000000000000000000" pitchFamily="2" charset="2"/>
              <a:buChar char="n"/>
            </a:pPr>
            <a:r>
              <a:rPr kumimoji="1" lang="zh-CN" altLang="en-US"/>
              <a:t>程序1</a:t>
            </a:r>
          </a:p>
          <a:p>
            <a:pPr>
              <a:spcBef>
                <a:spcPct val="50000"/>
              </a:spcBef>
              <a:buClr>
                <a:schemeClr val="folHlink"/>
              </a:buClr>
              <a:buSzPct val="60000"/>
              <a:buFont typeface="Wingdings" panose="05000000000000000000" pitchFamily="2" charset="2"/>
              <a:buNone/>
            </a:pPr>
            <a:r>
              <a:rPr kumimoji="1" lang="en-US" altLang="zh-CN"/>
              <a:t> short int a[128][128]；</a:t>
            </a:r>
          </a:p>
          <a:p>
            <a:pPr>
              <a:spcBef>
                <a:spcPct val="50000"/>
              </a:spcBef>
              <a:buClr>
                <a:schemeClr val="folHlink"/>
              </a:buClr>
              <a:buSzPct val="60000"/>
              <a:buFont typeface="Wingdings" panose="05000000000000000000" pitchFamily="2" charset="2"/>
              <a:buNone/>
            </a:pPr>
            <a:r>
              <a:rPr kumimoji="1" lang="en-US" altLang="zh-CN"/>
              <a:t> for (j=0;j&lt;=127;j++) </a:t>
            </a:r>
          </a:p>
          <a:p>
            <a:pPr>
              <a:spcBef>
                <a:spcPct val="50000"/>
              </a:spcBef>
              <a:buClr>
                <a:schemeClr val="folHlink"/>
              </a:buClr>
              <a:buSzPct val="60000"/>
              <a:buFont typeface="Wingdings" panose="05000000000000000000" pitchFamily="2" charset="2"/>
              <a:buNone/>
            </a:pPr>
            <a:r>
              <a:rPr kumimoji="1" lang="en-US" altLang="zh-CN"/>
              <a:t>   for (i=0;i&lt;=127;i++)</a:t>
            </a:r>
          </a:p>
          <a:p>
            <a:pPr>
              <a:spcBef>
                <a:spcPct val="50000"/>
              </a:spcBef>
              <a:buClr>
                <a:schemeClr val="folHlink"/>
              </a:buClr>
              <a:buSzPct val="60000"/>
              <a:buFont typeface="Wingdings" panose="05000000000000000000" pitchFamily="2" charset="2"/>
              <a:buNone/>
            </a:pPr>
            <a:r>
              <a:rPr kumimoji="1" lang="en-US" altLang="zh-CN"/>
              <a:t>        a[i][j]=0;</a:t>
            </a:r>
            <a:endParaRPr kumimoji="1"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checkerboard(across)">
                                      <p:cBhvr>
                                        <p:cTn id="7" dur="500"/>
                                        <p:tgtEl>
                                          <p:spTgt spid="296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checkerboard(across)">
                                      <p:cBhvr>
                                        <p:cTn id="12" dur="500"/>
                                        <p:tgtEl>
                                          <p:spTgt spid="296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checkerboard(across)">
                                      <p:cBhvr>
                                        <p:cTn id="17" dur="500"/>
                                        <p:tgtEl>
                                          <p:spTgt spid="296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程序2的缺页次数</a:t>
            </a:r>
          </a:p>
        </p:txBody>
      </p:sp>
      <p:sp>
        <p:nvSpPr>
          <p:cNvPr id="299011" name="Rectangle 3"/>
          <p:cNvSpPr>
            <a:spLocks noGrp="1"/>
          </p:cNvSpPr>
          <p:nvPr>
            <p:ph type="body" idx="1"/>
          </p:nvPr>
        </p:nvSpPr>
        <p:spPr>
          <a:xfrm>
            <a:off x="4191000" y="1447800"/>
            <a:ext cx="4572000" cy="4473575"/>
          </a:xfrm>
        </p:spPr>
        <p:txBody>
          <a:bodyPr/>
          <a:lstStyle/>
          <a:p>
            <a:r>
              <a:rPr lang="zh-CN" altLang="en-US"/>
              <a:t>因数组以行为主存放，页面大小为128字节，故每行占一个页面。</a:t>
            </a:r>
          </a:p>
          <a:p>
            <a:r>
              <a:rPr lang="zh-CN" altLang="en-US"/>
              <a:t>程序2的内层循环将每行的所有列置为0，故产生1次中断。</a:t>
            </a:r>
          </a:p>
          <a:p>
            <a:r>
              <a:rPr lang="zh-CN" altLang="en-US"/>
              <a:t>外层循环128次，总缺页次数为128。</a:t>
            </a:r>
          </a:p>
        </p:txBody>
      </p:sp>
      <p:sp>
        <p:nvSpPr>
          <p:cNvPr id="299012" name="Rectangle 4"/>
          <p:cNvSpPr>
            <a:spLocks noChangeArrowheads="1"/>
          </p:cNvSpPr>
          <p:nvPr/>
        </p:nvSpPr>
        <p:spPr bwMode="auto">
          <a:xfrm>
            <a:off x="304800" y="1752600"/>
            <a:ext cx="40386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60000"/>
              <a:buFont typeface="Wingdings" panose="05000000000000000000" pitchFamily="2" charset="2"/>
              <a:buChar char="n"/>
            </a:pPr>
            <a:r>
              <a:rPr kumimoji="1" lang="zh-CN" altLang="en-US"/>
              <a:t>程序2</a:t>
            </a:r>
          </a:p>
          <a:p>
            <a:pPr>
              <a:spcBef>
                <a:spcPct val="50000"/>
              </a:spcBef>
              <a:buClr>
                <a:schemeClr val="folHlink"/>
              </a:buClr>
              <a:buSzPct val="60000"/>
              <a:buFont typeface="Wingdings" panose="05000000000000000000" pitchFamily="2" charset="2"/>
              <a:buNone/>
            </a:pPr>
            <a:r>
              <a:rPr kumimoji="1" lang="en-US" altLang="zh-CN"/>
              <a:t> short int a[128][128]；</a:t>
            </a:r>
          </a:p>
          <a:p>
            <a:pPr>
              <a:spcBef>
                <a:spcPct val="50000"/>
              </a:spcBef>
              <a:buClr>
                <a:schemeClr val="folHlink"/>
              </a:buClr>
              <a:buSzPct val="60000"/>
              <a:buFont typeface="Wingdings" panose="05000000000000000000" pitchFamily="2" charset="2"/>
              <a:buNone/>
            </a:pPr>
            <a:r>
              <a:rPr kumimoji="1" lang="en-US" altLang="zh-CN"/>
              <a:t> for (i=0;i&lt;=127;i++) </a:t>
            </a:r>
          </a:p>
          <a:p>
            <a:pPr>
              <a:spcBef>
                <a:spcPct val="50000"/>
              </a:spcBef>
              <a:buClr>
                <a:schemeClr val="folHlink"/>
              </a:buClr>
              <a:buSzPct val="60000"/>
              <a:buFont typeface="Wingdings" panose="05000000000000000000" pitchFamily="2" charset="2"/>
              <a:buNone/>
            </a:pPr>
            <a:r>
              <a:rPr kumimoji="1" lang="en-US" altLang="zh-CN"/>
              <a:t>   for (j=0;j&lt;=127;j++)</a:t>
            </a:r>
          </a:p>
          <a:p>
            <a:pPr>
              <a:spcBef>
                <a:spcPct val="50000"/>
              </a:spcBef>
              <a:buClr>
                <a:schemeClr val="folHlink"/>
              </a:buClr>
              <a:buSzPct val="60000"/>
              <a:buFont typeface="Wingdings" panose="05000000000000000000" pitchFamily="2" charset="2"/>
              <a:buNone/>
            </a:pPr>
            <a:r>
              <a:rPr kumimoji="1" lang="en-US" altLang="zh-CN"/>
              <a:t>        a[i][j]=0;</a:t>
            </a:r>
            <a:endParaRPr kumimoji="1"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checkerboard(across)">
                                      <p:cBhvr>
                                        <p:cTn id="7" dur="500"/>
                                        <p:tgtEl>
                                          <p:spTgt spid="299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9011">
                                            <p:txEl>
                                              <p:pRg st="1" end="1"/>
                                            </p:txEl>
                                          </p:spTgt>
                                        </p:tgtEl>
                                        <p:attrNameLst>
                                          <p:attrName>style.visibility</p:attrName>
                                        </p:attrNameLst>
                                      </p:cBhvr>
                                      <p:to>
                                        <p:strVal val="visible"/>
                                      </p:to>
                                    </p:set>
                                    <p:animEffect transition="in" filter="checkerboard(across)">
                                      <p:cBhvr>
                                        <p:cTn id="12" dur="500"/>
                                        <p:tgtEl>
                                          <p:spTgt spid="299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9011">
                                            <p:txEl>
                                              <p:pRg st="2" end="2"/>
                                            </p:txEl>
                                          </p:spTgt>
                                        </p:tgtEl>
                                        <p:attrNameLst>
                                          <p:attrName>style.visibility</p:attrName>
                                        </p:attrNameLst>
                                      </p:cBhvr>
                                      <p:to>
                                        <p:strVal val="visible"/>
                                      </p:to>
                                    </p:set>
                                    <p:animEffect transition="in" filter="checkerboard(across)">
                                      <p:cBhvr>
                                        <p:cTn id="17" dur="500"/>
                                        <p:tgtEl>
                                          <p:spTgt spid="299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a:t>
            </a:r>
            <a:r>
              <a:rPr lang="zh-CN" altLang="en-US"/>
              <a:t>抖动现象</a:t>
            </a:r>
          </a:p>
        </p:txBody>
      </p:sp>
      <p:sp>
        <p:nvSpPr>
          <p:cNvPr id="241667" name="Rectangle 3"/>
          <p:cNvSpPr>
            <a:spLocks noGrp="1"/>
          </p:cNvSpPr>
          <p:nvPr>
            <p:ph type="body" idx="1"/>
          </p:nvPr>
        </p:nvSpPr>
        <p:spPr>
          <a:xfrm>
            <a:off x="541338" y="1531938"/>
            <a:ext cx="7947025" cy="2084387"/>
          </a:xfrm>
        </p:spPr>
        <p:txBody>
          <a:bodyPr/>
          <a:lstStyle/>
          <a:p>
            <a:r>
              <a:rPr lang="zh-CN" altLang="en-US" sz="2800"/>
              <a:t>下图是</a:t>
            </a:r>
            <a:r>
              <a:rPr lang="en-US" altLang="zh-CN" sz="2800"/>
              <a:t>CPU</a:t>
            </a:r>
            <a:r>
              <a:rPr lang="zh-CN" altLang="en-US" sz="2800"/>
              <a:t>利用率与程序道数的关系。</a:t>
            </a:r>
          </a:p>
          <a:p>
            <a:r>
              <a:rPr lang="zh-CN" altLang="en-US" sz="2800"/>
              <a:t>开始时</a:t>
            </a:r>
            <a:r>
              <a:rPr lang="en-US" altLang="zh-CN" sz="2800"/>
              <a:t>CPU</a:t>
            </a:r>
            <a:r>
              <a:rPr lang="zh-CN" altLang="en-US" sz="2800"/>
              <a:t>利用率会随着程序道数的增加而增加，当程序道数增加到一定数量以后，程序道数的增加会使</a:t>
            </a:r>
            <a:r>
              <a:rPr lang="en-US" altLang="zh-CN" sz="2800"/>
              <a:t>CPU</a:t>
            </a:r>
            <a:r>
              <a:rPr lang="zh-CN" altLang="en-US" sz="2800"/>
              <a:t>的利用率急剧下降。</a:t>
            </a:r>
            <a:endParaRPr lang="en-US" altLang="zh-CN" sz="2800"/>
          </a:p>
        </p:txBody>
      </p:sp>
      <p:grpSp>
        <p:nvGrpSpPr>
          <p:cNvPr id="241681" name="Group 17"/>
          <p:cNvGrpSpPr>
            <a:grpSpLocks/>
          </p:cNvGrpSpPr>
          <p:nvPr/>
        </p:nvGrpSpPr>
        <p:grpSpPr bwMode="auto">
          <a:xfrm>
            <a:off x="1828800" y="3767138"/>
            <a:ext cx="5334000" cy="2786062"/>
            <a:chOff x="144" y="2373"/>
            <a:chExt cx="3360" cy="1755"/>
          </a:xfrm>
        </p:grpSpPr>
        <p:sp>
          <p:nvSpPr>
            <p:cNvPr id="241668" name="Line 4"/>
            <p:cNvSpPr>
              <a:spLocks noChangeShapeType="1"/>
            </p:cNvSpPr>
            <p:nvPr/>
          </p:nvSpPr>
          <p:spPr bwMode="auto">
            <a:xfrm>
              <a:off x="432" y="3888"/>
              <a:ext cx="3072"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69" name="Line 5"/>
            <p:cNvSpPr>
              <a:spLocks noChangeShapeType="1"/>
            </p:cNvSpPr>
            <p:nvPr/>
          </p:nvSpPr>
          <p:spPr bwMode="auto">
            <a:xfrm flipV="1">
              <a:off x="432" y="2373"/>
              <a:ext cx="0" cy="1707"/>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0" name="Freeform 6"/>
            <p:cNvSpPr>
              <a:spLocks/>
            </p:cNvSpPr>
            <p:nvPr/>
          </p:nvSpPr>
          <p:spPr bwMode="auto">
            <a:xfrm>
              <a:off x="432" y="2742"/>
              <a:ext cx="2108" cy="1160"/>
            </a:xfrm>
            <a:custGeom>
              <a:avLst/>
              <a:gdLst>
                <a:gd name="T0" fmla="*/ 0 w 2108"/>
                <a:gd name="T1" fmla="*/ 1160 h 1160"/>
                <a:gd name="T2" fmla="*/ 48 w 2108"/>
                <a:gd name="T3" fmla="*/ 872 h 1160"/>
                <a:gd name="T4" fmla="*/ 144 w 2108"/>
                <a:gd name="T5" fmla="*/ 584 h 1160"/>
                <a:gd name="T6" fmla="*/ 361 w 2108"/>
                <a:gd name="T7" fmla="*/ 204 h 1160"/>
                <a:gd name="T8" fmla="*/ 654 w 2108"/>
                <a:gd name="T9" fmla="*/ 25 h 1160"/>
                <a:gd name="T10" fmla="*/ 975 w 2108"/>
                <a:gd name="T11" fmla="*/ 355 h 1160"/>
                <a:gd name="T12" fmla="*/ 1334 w 2108"/>
                <a:gd name="T13" fmla="*/ 663 h 1160"/>
                <a:gd name="T14" fmla="*/ 1815 w 2108"/>
                <a:gd name="T15" fmla="*/ 875 h 1160"/>
                <a:gd name="T16" fmla="*/ 2108 w 2108"/>
                <a:gd name="T17" fmla="*/ 95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8" h="1160">
                  <a:moveTo>
                    <a:pt x="0" y="1160"/>
                  </a:moveTo>
                  <a:cubicBezTo>
                    <a:pt x="12" y="1064"/>
                    <a:pt x="24" y="968"/>
                    <a:pt x="48" y="872"/>
                  </a:cubicBezTo>
                  <a:cubicBezTo>
                    <a:pt x="72" y="776"/>
                    <a:pt x="92" y="695"/>
                    <a:pt x="144" y="584"/>
                  </a:cubicBezTo>
                  <a:cubicBezTo>
                    <a:pt x="196" y="473"/>
                    <a:pt x="276" y="297"/>
                    <a:pt x="361" y="204"/>
                  </a:cubicBezTo>
                  <a:cubicBezTo>
                    <a:pt x="446" y="111"/>
                    <a:pt x="552" y="0"/>
                    <a:pt x="654" y="25"/>
                  </a:cubicBezTo>
                  <a:cubicBezTo>
                    <a:pt x="756" y="50"/>
                    <a:pt x="862" y="249"/>
                    <a:pt x="975" y="355"/>
                  </a:cubicBezTo>
                  <a:cubicBezTo>
                    <a:pt x="1088" y="461"/>
                    <a:pt x="1194" y="576"/>
                    <a:pt x="1334" y="663"/>
                  </a:cubicBezTo>
                  <a:cubicBezTo>
                    <a:pt x="1474" y="750"/>
                    <a:pt x="1686" y="827"/>
                    <a:pt x="1815" y="875"/>
                  </a:cubicBezTo>
                  <a:cubicBezTo>
                    <a:pt x="1944" y="923"/>
                    <a:pt x="2047" y="935"/>
                    <a:pt x="2108" y="950"/>
                  </a:cubicBezTo>
                </a:path>
              </a:pathLst>
            </a:custGeom>
            <a:noFill/>
            <a:ln w="254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1" name="Rectangle 7"/>
            <p:cNvSpPr>
              <a:spLocks noChangeArrowheads="1"/>
            </p:cNvSpPr>
            <p:nvPr/>
          </p:nvSpPr>
          <p:spPr bwMode="auto">
            <a:xfrm>
              <a:off x="144" y="379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sz="2000"/>
                <a:t>0</a:t>
              </a:r>
            </a:p>
          </p:txBody>
        </p:sp>
        <p:sp>
          <p:nvSpPr>
            <p:cNvPr id="241672" name="Rectangle 8"/>
            <p:cNvSpPr>
              <a:spLocks noChangeArrowheads="1"/>
            </p:cNvSpPr>
            <p:nvPr/>
          </p:nvSpPr>
          <p:spPr bwMode="auto">
            <a:xfrm rot="16200000">
              <a:off x="-216" y="3000"/>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2000"/>
                <a:t>CPU</a:t>
              </a:r>
              <a:r>
                <a:rPr kumimoji="1" lang="zh-CN" altLang="en-US" sz="2000"/>
                <a:t>利用率</a:t>
              </a:r>
            </a:p>
          </p:txBody>
        </p:sp>
        <p:sp>
          <p:nvSpPr>
            <p:cNvPr id="241673" name="Rectangle 9"/>
            <p:cNvSpPr>
              <a:spLocks noChangeArrowheads="1"/>
            </p:cNvSpPr>
            <p:nvPr/>
          </p:nvSpPr>
          <p:spPr bwMode="auto">
            <a:xfrm>
              <a:off x="1728" y="3936"/>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sz="2000"/>
                <a:t>程序道数</a:t>
              </a:r>
            </a:p>
          </p:txBody>
        </p:sp>
      </p:grpSp>
      <p:grpSp>
        <p:nvGrpSpPr>
          <p:cNvPr id="241682" name="Group 18"/>
          <p:cNvGrpSpPr>
            <a:grpSpLocks/>
          </p:cNvGrpSpPr>
          <p:nvPr/>
        </p:nvGrpSpPr>
        <p:grpSpPr bwMode="auto">
          <a:xfrm>
            <a:off x="3429000" y="3733800"/>
            <a:ext cx="1524000" cy="609600"/>
            <a:chOff x="1152" y="2352"/>
            <a:chExt cx="960" cy="384"/>
          </a:xfrm>
        </p:grpSpPr>
        <p:sp>
          <p:nvSpPr>
            <p:cNvPr id="241678" name="Line 14"/>
            <p:cNvSpPr>
              <a:spLocks noChangeShapeType="1"/>
            </p:cNvSpPr>
            <p:nvPr/>
          </p:nvSpPr>
          <p:spPr bwMode="auto">
            <a:xfrm>
              <a:off x="1152" y="2400"/>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79" name="Line 15"/>
            <p:cNvSpPr>
              <a:spLocks noChangeShapeType="1"/>
            </p:cNvSpPr>
            <p:nvPr/>
          </p:nvSpPr>
          <p:spPr bwMode="auto">
            <a:xfrm>
              <a:off x="1152" y="2592"/>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80" name="Rectangle 16"/>
            <p:cNvSpPr>
              <a:spLocks noChangeArrowheads="1"/>
            </p:cNvSpPr>
            <p:nvPr/>
          </p:nvSpPr>
          <p:spPr bwMode="auto">
            <a:xfrm>
              <a:off x="1200" y="2352"/>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r>
                <a:rPr kumimoji="1" lang="zh-CN" altLang="en-US" sz="2000"/>
                <a:t>抖动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1682"/>
                                        </p:tgtEl>
                                        <p:attrNameLst>
                                          <p:attrName>style.visibility</p:attrName>
                                        </p:attrNameLst>
                                      </p:cBhvr>
                                      <p:to>
                                        <p:strVal val="visible"/>
                                      </p:to>
                                    </p:set>
                                    <p:animEffect transition="in" filter="wipe(left)">
                                      <p:cBhvr>
                                        <p:cTn id="7" dur="500"/>
                                        <p:tgtEl>
                                          <p:spTgt spid="24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抖动</a:t>
            </a:r>
          </a:p>
        </p:txBody>
      </p:sp>
      <p:sp>
        <p:nvSpPr>
          <p:cNvPr id="242691" name="Rectangle 3"/>
          <p:cNvSpPr>
            <a:spLocks noGrp="1"/>
          </p:cNvSpPr>
          <p:nvPr>
            <p:ph type="body" idx="1"/>
          </p:nvPr>
        </p:nvSpPr>
        <p:spPr>
          <a:xfrm>
            <a:off x="381000" y="1600200"/>
            <a:ext cx="8574088" cy="4459288"/>
          </a:xfrm>
        </p:spPr>
        <p:txBody>
          <a:bodyPr/>
          <a:lstStyle/>
          <a:p>
            <a:r>
              <a:rPr lang="zh-CN" altLang="en-US"/>
              <a:t>抖动(</a:t>
            </a:r>
            <a:r>
              <a:rPr lang="en-US" altLang="zh-CN"/>
              <a:t>Thrashing) </a:t>
            </a:r>
            <a:r>
              <a:rPr lang="zh-CN" altLang="en-US"/>
              <a:t>：如果运行进程的大部分时间都用于页面的换入/换出，而几乎不能完成任何有效的工作，则称此进程处于抖动状态。抖动又称为颠簸。</a:t>
            </a:r>
          </a:p>
          <a:p>
            <a:r>
              <a:rPr lang="zh-CN" altLang="en-US"/>
              <a:t>抖动分为：</a:t>
            </a:r>
          </a:p>
          <a:p>
            <a:pPr lvl="1"/>
            <a:r>
              <a:rPr lang="zh-CN" altLang="en-US"/>
              <a:t>局部抖动</a:t>
            </a:r>
          </a:p>
          <a:p>
            <a:pPr lvl="1"/>
            <a:r>
              <a:rPr lang="zh-CN" altLang="en-US"/>
              <a:t>全局抖动</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抖动产生的原因</a:t>
            </a:r>
          </a:p>
        </p:txBody>
      </p:sp>
      <p:sp>
        <p:nvSpPr>
          <p:cNvPr id="270339" name="Rectangle 3"/>
          <p:cNvSpPr>
            <a:spLocks noGrp="1"/>
          </p:cNvSpPr>
          <p:nvPr>
            <p:ph type="body" idx="1"/>
          </p:nvPr>
        </p:nvSpPr>
        <p:spPr>
          <a:xfrm>
            <a:off x="381000" y="1600200"/>
            <a:ext cx="8574088" cy="4459288"/>
          </a:xfrm>
        </p:spPr>
        <p:txBody>
          <a:bodyPr/>
          <a:lstStyle/>
          <a:p>
            <a:r>
              <a:rPr lang="zh-CN" altLang="en-US"/>
              <a:t>抖动产生的原因有：</a:t>
            </a:r>
          </a:p>
          <a:p>
            <a:pPr lvl="1"/>
            <a:r>
              <a:rPr lang="zh-CN" altLang="en-US">
                <a:solidFill>
                  <a:srgbClr val="9900CC"/>
                </a:solidFill>
              </a:rPr>
              <a:t>进程分配的物理块太少</a:t>
            </a:r>
          </a:p>
          <a:p>
            <a:pPr lvl="1"/>
            <a:r>
              <a:rPr lang="zh-CN" altLang="en-US">
                <a:solidFill>
                  <a:srgbClr val="9900CC"/>
                </a:solidFill>
              </a:rPr>
              <a:t>置换算法选择不当</a:t>
            </a:r>
          </a:p>
          <a:p>
            <a:pPr lvl="1"/>
            <a:r>
              <a:rPr lang="zh-CN" altLang="en-US">
                <a:solidFill>
                  <a:srgbClr val="9900CC"/>
                </a:solidFill>
              </a:rPr>
              <a:t>全局置换使抖动传播</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局部性原理（续）</a:t>
            </a:r>
          </a:p>
        </p:txBody>
      </p:sp>
      <p:sp>
        <p:nvSpPr>
          <p:cNvPr id="276483" name="Rectangle 3"/>
          <p:cNvSpPr>
            <a:spLocks noGrp="1"/>
          </p:cNvSpPr>
          <p:nvPr>
            <p:ph type="body" idx="1"/>
          </p:nvPr>
        </p:nvSpPr>
        <p:spPr/>
        <p:txBody>
          <a:bodyPr/>
          <a:lstStyle/>
          <a:p>
            <a:pPr algn="just">
              <a:lnSpc>
                <a:spcPct val="90000"/>
              </a:lnSpc>
            </a:pPr>
            <a:r>
              <a:rPr lang="zh-CN" altLang="en-US" sz="2800">
                <a:latin typeface="楷体_GB2312" pitchFamily="1" charset="-122"/>
                <a:ea typeface="楷体_GB2312" pitchFamily="1" charset="-122"/>
              </a:rPr>
              <a:t>程序中只有少量分支和过程调用，大都是</a:t>
            </a:r>
            <a:r>
              <a:rPr lang="zh-CN" altLang="en-US" sz="2800">
                <a:solidFill>
                  <a:srgbClr val="0000CC"/>
                </a:solidFill>
                <a:latin typeface="楷体_GB2312" pitchFamily="1" charset="-122"/>
                <a:ea typeface="楷体_GB2312" pitchFamily="1" charset="-122"/>
              </a:rPr>
              <a:t>顺序执行</a:t>
            </a:r>
            <a:r>
              <a:rPr lang="zh-CN" altLang="en-US" sz="2800">
                <a:latin typeface="楷体_GB2312" pitchFamily="1" charset="-122"/>
                <a:ea typeface="楷体_GB2312" pitchFamily="1" charset="-122"/>
              </a:rPr>
              <a:t>的指令</a:t>
            </a:r>
            <a:r>
              <a:rPr lang="zh-CN" altLang="en-US" sz="2800"/>
              <a:t>；</a:t>
            </a:r>
          </a:p>
          <a:p>
            <a:pPr algn="just">
              <a:lnSpc>
                <a:spcPct val="90000"/>
              </a:lnSpc>
            </a:pPr>
            <a:r>
              <a:rPr lang="zh-CN" altLang="en-US" sz="2800"/>
              <a:t>过程调用使程序从一部分区域转至另一部分区域，但</a:t>
            </a:r>
            <a:r>
              <a:rPr lang="zh-CN" altLang="en-US" sz="2800">
                <a:solidFill>
                  <a:schemeClr val="hlink"/>
                </a:solidFill>
              </a:rPr>
              <a:t>过程调用深度有限</a:t>
            </a:r>
            <a:r>
              <a:rPr lang="zh-CN" altLang="en-US" sz="2800"/>
              <a:t>（一般不超过5层），</a:t>
            </a:r>
            <a:r>
              <a:rPr lang="zh-CN" altLang="en-US" sz="2800">
                <a:latin typeface="楷体_GB2312" pitchFamily="1" charset="-122"/>
                <a:ea typeface="楷体_GB2312" pitchFamily="1" charset="-122"/>
              </a:rPr>
              <a:t>一段时间内，指令引用被局限在很少几个过程中</a:t>
            </a:r>
            <a:r>
              <a:rPr lang="zh-CN" altLang="en-US" sz="2800"/>
              <a:t>；</a:t>
            </a:r>
          </a:p>
          <a:p>
            <a:pPr algn="just">
              <a:lnSpc>
                <a:spcPct val="90000"/>
              </a:lnSpc>
            </a:pPr>
            <a:r>
              <a:rPr lang="zh-CN" altLang="en-US" sz="2800"/>
              <a:t>程序中存在许多</a:t>
            </a:r>
            <a:r>
              <a:rPr lang="zh-CN" altLang="en-US" sz="2800">
                <a:solidFill>
                  <a:schemeClr val="hlink"/>
                </a:solidFill>
              </a:rPr>
              <a:t>循环</a:t>
            </a:r>
            <a:r>
              <a:rPr lang="zh-CN" altLang="en-US" sz="2800">
                <a:latin typeface="楷体_GB2312" pitchFamily="1" charset="-122"/>
                <a:ea typeface="楷体_GB2312" pitchFamily="1" charset="-122"/>
              </a:rPr>
              <a:t>，是由相对较少的指令组成，在循环过程中，计算被限制在程序中很小的相邻部分中。</a:t>
            </a:r>
          </a:p>
          <a:p>
            <a:pPr algn="just">
              <a:lnSpc>
                <a:spcPct val="90000"/>
              </a:lnSpc>
            </a:pPr>
            <a:r>
              <a:rPr lang="zh-CN" altLang="en-US" sz="2800">
                <a:latin typeface="楷体_GB2312" pitchFamily="1" charset="-122"/>
                <a:ea typeface="楷体_GB2312" pitchFamily="1" charset="-122"/>
              </a:rPr>
              <a:t>对于连续访问</a:t>
            </a:r>
            <a:r>
              <a:rPr lang="zh-CN" altLang="en-US" sz="2800">
                <a:solidFill>
                  <a:srgbClr val="0000CC"/>
                </a:solidFill>
                <a:latin typeface="楷体_GB2312" pitchFamily="1" charset="-122"/>
                <a:ea typeface="楷体_GB2312" pitchFamily="1" charset="-122"/>
              </a:rPr>
              <a:t>数组</a:t>
            </a:r>
            <a:r>
              <a:rPr lang="zh-CN" altLang="en-US" sz="2800">
                <a:latin typeface="楷体_GB2312" pitchFamily="1" charset="-122"/>
                <a:ea typeface="楷体_GB2312" pitchFamily="1" charset="-122"/>
              </a:rPr>
              <a:t>之类的数据结构，往往是对存储区域中相邻位置的数据的操作。</a:t>
            </a:r>
          </a:p>
          <a:p>
            <a:pPr lvl="1" algn="just">
              <a:lnSpc>
                <a:spcPct val="90000"/>
              </a:lnSpc>
            </a:pPr>
            <a:endParaRPr lang="zh-CN" altLang="en-US"/>
          </a:p>
          <a:p>
            <a:pPr>
              <a:lnSpc>
                <a:spcPct val="90000"/>
              </a:lnSpc>
            </a:pPr>
            <a:endParaRPr lang="zh-CN" altLang="en-US" sz="28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抖动的预防及解除</a:t>
            </a:r>
          </a:p>
        </p:txBody>
      </p:sp>
      <p:sp>
        <p:nvSpPr>
          <p:cNvPr id="250883" name="Rectangle 3"/>
          <p:cNvSpPr>
            <a:spLocks noGrp="1"/>
          </p:cNvSpPr>
          <p:nvPr>
            <p:ph type="body" idx="1"/>
          </p:nvPr>
        </p:nvSpPr>
        <p:spPr>
          <a:xfrm>
            <a:off x="395288" y="1557338"/>
            <a:ext cx="8534400" cy="4678362"/>
          </a:xfrm>
        </p:spPr>
        <p:txBody>
          <a:bodyPr/>
          <a:lstStyle/>
          <a:p>
            <a:pPr>
              <a:lnSpc>
                <a:spcPct val="90000"/>
              </a:lnSpc>
            </a:pPr>
            <a:r>
              <a:rPr lang="zh-CN" altLang="en-US" sz="2800"/>
              <a:t>为防止系统抖动，可采用局部置换策略限制抖动的传播。</a:t>
            </a:r>
          </a:p>
          <a:p>
            <a:pPr>
              <a:lnSpc>
                <a:spcPct val="90000"/>
              </a:lnSpc>
            </a:pPr>
            <a:r>
              <a:rPr lang="zh-CN" altLang="en-US" sz="2800"/>
              <a:t>一旦发现抖动，增加分配给相应进程的物理块或挂起一些进程。</a:t>
            </a:r>
          </a:p>
          <a:p>
            <a:pPr>
              <a:lnSpc>
                <a:spcPct val="90000"/>
              </a:lnSpc>
            </a:pPr>
            <a:r>
              <a:rPr lang="zh-CN" altLang="en-US" sz="2800"/>
              <a:t>选择挂起进程的条件</a:t>
            </a:r>
          </a:p>
          <a:p>
            <a:pPr lvl="1">
              <a:lnSpc>
                <a:spcPct val="90000"/>
              </a:lnSpc>
            </a:pPr>
            <a:r>
              <a:rPr lang="zh-CN" altLang="en-US" sz="2400"/>
              <a:t>优先级最低：符合进程调度原则</a:t>
            </a:r>
          </a:p>
          <a:p>
            <a:pPr lvl="1">
              <a:lnSpc>
                <a:spcPct val="90000"/>
              </a:lnSpc>
            </a:pPr>
            <a:r>
              <a:rPr lang="zh-CN" altLang="en-US" sz="2400"/>
              <a:t>发生缺页中断的进程：内存不含工作集，缺页时应阻塞</a:t>
            </a:r>
          </a:p>
          <a:p>
            <a:pPr lvl="1">
              <a:lnSpc>
                <a:spcPct val="90000"/>
              </a:lnSpc>
            </a:pPr>
            <a:r>
              <a:rPr lang="zh-CN" altLang="en-US" sz="2400"/>
              <a:t>物理块数最少的进程：重新装入开销小</a:t>
            </a:r>
          </a:p>
          <a:p>
            <a:pPr lvl="1">
              <a:lnSpc>
                <a:spcPct val="90000"/>
              </a:lnSpc>
            </a:pPr>
            <a:r>
              <a:rPr lang="zh-CN" altLang="en-US" sz="2400"/>
              <a:t>最后被激活的进程：工作集可能不在内存</a:t>
            </a:r>
          </a:p>
          <a:p>
            <a:pPr lvl="1">
              <a:lnSpc>
                <a:spcPct val="90000"/>
              </a:lnSpc>
            </a:pPr>
            <a:r>
              <a:rPr lang="zh-CN" altLang="en-US" sz="2400"/>
              <a:t>最大的进程：可释放较多空间</a:t>
            </a:r>
          </a:p>
          <a:p>
            <a:pPr lvl="1">
              <a:lnSpc>
                <a:spcPct val="90000"/>
              </a:lnSpc>
            </a:pPr>
            <a:r>
              <a:rPr lang="zh-CN" altLang="en-US" sz="2400"/>
              <a:t>剩余时间最长：有利于提高系统吞吐量</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3.</a:t>
            </a:r>
            <a:r>
              <a:rPr lang="zh-CN" altLang="en-US"/>
              <a:t>页面大小的选择</a:t>
            </a:r>
          </a:p>
        </p:txBody>
      </p:sp>
      <p:sp>
        <p:nvSpPr>
          <p:cNvPr id="251907" name="Rectangle 3"/>
          <p:cNvSpPr>
            <a:spLocks noGrp="1"/>
          </p:cNvSpPr>
          <p:nvPr>
            <p:ph type="body" idx="1"/>
          </p:nvPr>
        </p:nvSpPr>
        <p:spPr>
          <a:xfrm>
            <a:off x="381000" y="1447800"/>
            <a:ext cx="8534400" cy="4611688"/>
          </a:xfrm>
        </p:spPr>
        <p:txBody>
          <a:bodyPr/>
          <a:lstStyle/>
          <a:p>
            <a:r>
              <a:rPr lang="zh-CN" altLang="en-US"/>
              <a:t>页面大小的选择涉及诸多因素，需要在这些因素之间权衡利弊。</a:t>
            </a:r>
          </a:p>
          <a:p>
            <a:pPr lvl="1"/>
            <a:r>
              <a:rPr lang="zh-CN" altLang="en-US"/>
              <a:t>页内碎片问题：</a:t>
            </a:r>
            <a:r>
              <a:rPr lang="zh-CN" altLang="en-US" sz="2000"/>
              <a:t>页面越大，碎片越大。依此应选择小页面。</a:t>
            </a:r>
          </a:p>
          <a:p>
            <a:pPr lvl="1"/>
            <a:r>
              <a:rPr lang="zh-CN" altLang="en-US"/>
              <a:t>内外存传输：</a:t>
            </a:r>
            <a:r>
              <a:rPr lang="zh-CN" altLang="en-US" sz="2000"/>
              <a:t>大小页面传输时间基本相同，依此应选择大页面。</a:t>
            </a:r>
          </a:p>
          <a:p>
            <a:pPr lvl="1"/>
            <a:r>
              <a:rPr lang="zh-CN" altLang="en-US"/>
              <a:t>页表大小：</a:t>
            </a:r>
            <a:r>
              <a:rPr lang="zh-CN" altLang="en-US" sz="2000"/>
              <a:t>页面越小，页表越长。依此应选择大页面。</a:t>
            </a:r>
          </a:p>
          <a:p>
            <a:pPr lvl="1"/>
            <a:r>
              <a:rPr lang="zh-CN" altLang="en-US"/>
              <a:t>页面大小对缺页率的影响：</a:t>
            </a:r>
            <a:r>
              <a:rPr lang="zh-CN" altLang="en-US" sz="2000"/>
              <a:t>页面较小缺页率小，页面增大缺页率增大然后又下降。</a:t>
            </a:r>
          </a:p>
          <a:p>
            <a:pPr lvl="1"/>
            <a:r>
              <a:rPr lang="zh-CN" altLang="en-US"/>
              <a:t>页面大小与主存关系：</a:t>
            </a:r>
            <a:r>
              <a:rPr lang="zh-CN" altLang="en-US" sz="2000"/>
              <a:t>主存大则页面大。</a:t>
            </a:r>
          </a:p>
          <a:p>
            <a:pPr lvl="1"/>
            <a:endParaRPr lang="zh-CN" altLang="en-US" sz="2000"/>
          </a:p>
          <a:p>
            <a:pPr lvl="1"/>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页面大小选择的分析</a:t>
            </a:r>
          </a:p>
        </p:txBody>
      </p:sp>
      <p:sp>
        <p:nvSpPr>
          <p:cNvPr id="252931" name="Rectangle 3"/>
          <p:cNvSpPr>
            <a:spLocks noGrp="1"/>
          </p:cNvSpPr>
          <p:nvPr>
            <p:ph type="body" idx="1"/>
          </p:nvPr>
        </p:nvSpPr>
        <p:spPr>
          <a:xfrm>
            <a:off x="228600" y="1524000"/>
            <a:ext cx="8726488" cy="1030288"/>
          </a:xfrm>
        </p:spPr>
        <p:txBody>
          <a:bodyPr/>
          <a:lstStyle/>
          <a:p>
            <a:pPr>
              <a:lnSpc>
                <a:spcPct val="90000"/>
              </a:lnSpc>
            </a:pPr>
            <a:r>
              <a:rPr lang="zh-CN" altLang="en-US"/>
              <a:t>设系统内每个进程的平均长度为</a:t>
            </a:r>
            <a:r>
              <a:rPr lang="en-US" altLang="zh-CN"/>
              <a:t>s，</a:t>
            </a:r>
            <a:r>
              <a:rPr lang="zh-CN" altLang="en-US"/>
              <a:t>页面大小为</a:t>
            </a:r>
            <a:r>
              <a:rPr lang="en-US" altLang="zh-CN"/>
              <a:t>p，</a:t>
            </a:r>
            <a:r>
              <a:rPr lang="zh-CN" altLang="en-US"/>
              <a:t>每个页表项需</a:t>
            </a:r>
            <a:r>
              <a:rPr lang="en-US" altLang="zh-CN"/>
              <a:t>e</a:t>
            </a:r>
            <a:r>
              <a:rPr lang="zh-CN" altLang="en-US"/>
              <a:t>个字节，内存大小为</a:t>
            </a:r>
            <a:r>
              <a:rPr lang="en-US" altLang="zh-CN"/>
              <a:t>m。</a:t>
            </a:r>
          </a:p>
        </p:txBody>
      </p:sp>
      <p:sp>
        <p:nvSpPr>
          <p:cNvPr id="252934" name="Rectangle 6"/>
          <p:cNvSpPr>
            <a:spLocks noChangeArrowheads="1"/>
          </p:cNvSpPr>
          <p:nvPr/>
        </p:nvSpPr>
        <p:spPr bwMode="auto">
          <a:xfrm>
            <a:off x="685800" y="2535238"/>
            <a:ext cx="46069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则内存中的进程数为：</a:t>
            </a:r>
            <a:r>
              <a:rPr kumimoji="1" lang="en-US" altLang="zh-CN"/>
              <a:t>m/s</a:t>
            </a:r>
          </a:p>
        </p:txBody>
      </p:sp>
      <p:sp>
        <p:nvSpPr>
          <p:cNvPr id="252935" name="Rectangle 7"/>
          <p:cNvSpPr>
            <a:spLocks noChangeArrowheads="1"/>
          </p:cNvSpPr>
          <p:nvPr/>
        </p:nvSpPr>
        <p:spPr bwMode="auto">
          <a:xfrm>
            <a:off x="685800" y="3105150"/>
            <a:ext cx="3933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内存中页面数为：</a:t>
            </a:r>
            <a:r>
              <a:rPr kumimoji="1" lang="en-US" altLang="zh-CN"/>
              <a:t>m/p</a:t>
            </a:r>
          </a:p>
        </p:txBody>
      </p:sp>
      <p:sp>
        <p:nvSpPr>
          <p:cNvPr id="252936" name="Rectangle 8"/>
          <p:cNvSpPr>
            <a:spLocks noChangeArrowheads="1"/>
          </p:cNvSpPr>
          <p:nvPr/>
        </p:nvSpPr>
        <p:spPr bwMode="auto">
          <a:xfrm>
            <a:off x="685800" y="3714750"/>
            <a:ext cx="41211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页表项占用空间：</a:t>
            </a:r>
            <a:r>
              <a:rPr kumimoji="1" lang="en-US" altLang="zh-CN"/>
              <a:t>me/p</a:t>
            </a:r>
          </a:p>
        </p:txBody>
      </p:sp>
      <p:sp>
        <p:nvSpPr>
          <p:cNvPr id="252937" name="Rectangle 9"/>
          <p:cNvSpPr>
            <a:spLocks noChangeArrowheads="1"/>
          </p:cNvSpPr>
          <p:nvPr/>
        </p:nvSpPr>
        <p:spPr bwMode="auto">
          <a:xfrm>
            <a:off x="685800" y="4324350"/>
            <a:ext cx="4895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每进程碎片的平均大小：</a:t>
            </a:r>
            <a:r>
              <a:rPr kumimoji="1" lang="en-US" altLang="zh-CN"/>
              <a:t>p/2</a:t>
            </a:r>
          </a:p>
        </p:txBody>
      </p:sp>
      <p:sp>
        <p:nvSpPr>
          <p:cNvPr id="252939" name="Rectangle 11"/>
          <p:cNvSpPr>
            <a:spLocks noChangeArrowheads="1"/>
          </p:cNvSpPr>
          <p:nvPr/>
        </p:nvSpPr>
        <p:spPr bwMode="auto">
          <a:xfrm>
            <a:off x="685800" y="5543550"/>
            <a:ext cx="55864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分页系统总开销：</a:t>
            </a:r>
            <a:r>
              <a:rPr kumimoji="1" lang="en-US" altLang="zh-CN"/>
              <a:t>pm/2s + me/p</a:t>
            </a:r>
          </a:p>
        </p:txBody>
      </p:sp>
      <p:sp>
        <p:nvSpPr>
          <p:cNvPr id="252941" name="Rectangle 13"/>
          <p:cNvSpPr>
            <a:spLocks noChangeArrowheads="1"/>
          </p:cNvSpPr>
          <p:nvPr/>
        </p:nvSpPr>
        <p:spPr bwMode="auto">
          <a:xfrm>
            <a:off x="685800" y="4933950"/>
            <a:ext cx="739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总碎片空间为：(</a:t>
            </a:r>
            <a:r>
              <a:rPr kumimoji="1" lang="en-US" altLang="zh-CN"/>
              <a:t>p/2)×(m/s) = pm/2s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2934"/>
                                        </p:tgtEl>
                                        <p:attrNameLst>
                                          <p:attrName>style.visibility</p:attrName>
                                        </p:attrNameLst>
                                      </p:cBhvr>
                                      <p:to>
                                        <p:strVal val="visible"/>
                                      </p:to>
                                    </p:set>
                                    <p:animEffect transition="in" filter="checkerboard(across)">
                                      <p:cBhvr>
                                        <p:cTn id="7" dur="500"/>
                                        <p:tgtEl>
                                          <p:spTgt spid="252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2935"/>
                                        </p:tgtEl>
                                        <p:attrNameLst>
                                          <p:attrName>style.visibility</p:attrName>
                                        </p:attrNameLst>
                                      </p:cBhvr>
                                      <p:to>
                                        <p:strVal val="visible"/>
                                      </p:to>
                                    </p:set>
                                    <p:animEffect transition="in" filter="checkerboard(across)">
                                      <p:cBhvr>
                                        <p:cTn id="12" dur="500"/>
                                        <p:tgtEl>
                                          <p:spTgt spid="252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2936"/>
                                        </p:tgtEl>
                                        <p:attrNameLst>
                                          <p:attrName>style.visibility</p:attrName>
                                        </p:attrNameLst>
                                      </p:cBhvr>
                                      <p:to>
                                        <p:strVal val="visible"/>
                                      </p:to>
                                    </p:set>
                                    <p:animEffect transition="in" filter="checkerboard(across)">
                                      <p:cBhvr>
                                        <p:cTn id="17" dur="500"/>
                                        <p:tgtEl>
                                          <p:spTgt spid="2529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2937"/>
                                        </p:tgtEl>
                                        <p:attrNameLst>
                                          <p:attrName>style.visibility</p:attrName>
                                        </p:attrNameLst>
                                      </p:cBhvr>
                                      <p:to>
                                        <p:strVal val="visible"/>
                                      </p:to>
                                    </p:set>
                                    <p:animEffect transition="in" filter="checkerboard(across)">
                                      <p:cBhvr>
                                        <p:cTn id="22" dur="500"/>
                                        <p:tgtEl>
                                          <p:spTgt spid="2529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2941"/>
                                        </p:tgtEl>
                                        <p:attrNameLst>
                                          <p:attrName>style.visibility</p:attrName>
                                        </p:attrNameLst>
                                      </p:cBhvr>
                                      <p:to>
                                        <p:strVal val="visible"/>
                                      </p:to>
                                    </p:set>
                                    <p:animEffect transition="in" filter="checkerboard(across)">
                                      <p:cBhvr>
                                        <p:cTn id="27" dur="500"/>
                                        <p:tgtEl>
                                          <p:spTgt spid="2529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52939"/>
                                        </p:tgtEl>
                                        <p:attrNameLst>
                                          <p:attrName>style.visibility</p:attrName>
                                        </p:attrNameLst>
                                      </p:cBhvr>
                                      <p:to>
                                        <p:strVal val="visible"/>
                                      </p:to>
                                    </p:set>
                                    <p:animEffect transition="in" filter="checkerboard(across)">
                                      <p:cBhvr>
                                        <p:cTn id="32" dur="500"/>
                                        <p:tgtEl>
                                          <p:spTgt spid="25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4" grpId="0" autoUpdateAnimBg="0"/>
      <p:bldP spid="252935" grpId="0" autoUpdateAnimBg="0"/>
      <p:bldP spid="252936" grpId="0" autoUpdateAnimBg="0"/>
      <p:bldP spid="252937" grpId="0" autoUpdateAnimBg="0"/>
      <p:bldP spid="252939" grpId="0" autoUpdateAnimBg="0"/>
      <p:bldP spid="25294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页面大小选择的分析（续）</a:t>
            </a:r>
            <a:endParaRPr lang="en-US" altLang="zh-CN"/>
          </a:p>
        </p:txBody>
      </p:sp>
      <p:sp>
        <p:nvSpPr>
          <p:cNvPr id="261124" name="Rectangle 4"/>
          <p:cNvSpPr>
            <a:spLocks noChangeArrowheads="1"/>
          </p:cNvSpPr>
          <p:nvPr/>
        </p:nvSpPr>
        <p:spPr bwMode="auto">
          <a:xfrm>
            <a:off x="669925" y="2249488"/>
            <a:ext cx="5684838"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则内存的浪费率为：</a:t>
            </a:r>
          </a:p>
          <a:p>
            <a:pPr>
              <a:lnSpc>
                <a:spcPct val="90000"/>
              </a:lnSpc>
              <a:spcBef>
                <a:spcPct val="20000"/>
              </a:spcBef>
              <a:buClr>
                <a:schemeClr val="folHlink"/>
              </a:buClr>
              <a:buSzPct val="60000"/>
              <a:buFont typeface="Wingdings" panose="05000000000000000000" pitchFamily="2" charset="2"/>
              <a:buNone/>
            </a:pPr>
            <a:r>
              <a:rPr kumimoji="1" lang="en-US" altLang="zh-CN"/>
              <a:t>              f (p) = (pm/2s+me/p)/m</a:t>
            </a:r>
          </a:p>
          <a:p>
            <a:pPr>
              <a:lnSpc>
                <a:spcPct val="90000"/>
              </a:lnSpc>
              <a:spcBef>
                <a:spcPct val="20000"/>
              </a:spcBef>
              <a:buClr>
                <a:schemeClr val="folHlink"/>
              </a:buClr>
              <a:buSzPct val="60000"/>
              <a:buFont typeface="Wingdings" panose="05000000000000000000" pitchFamily="2" charset="2"/>
              <a:buNone/>
            </a:pPr>
            <a:r>
              <a:rPr kumimoji="1" lang="en-US" altLang="zh-CN"/>
              <a:t>                     = p/2s+e/p</a:t>
            </a:r>
          </a:p>
        </p:txBody>
      </p:sp>
      <p:sp>
        <p:nvSpPr>
          <p:cNvPr id="261125" name="Rectangle 5"/>
          <p:cNvSpPr>
            <a:spLocks noChangeArrowheads="1"/>
          </p:cNvSpPr>
          <p:nvPr/>
        </p:nvSpPr>
        <p:spPr bwMode="auto">
          <a:xfrm>
            <a:off x="669925" y="3830638"/>
            <a:ext cx="48561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对</a:t>
            </a:r>
            <a:r>
              <a:rPr kumimoji="1" lang="en-US" altLang="zh-CN"/>
              <a:t>p</a:t>
            </a:r>
            <a:r>
              <a:rPr kumimoji="1" lang="zh-CN" altLang="en-US"/>
              <a:t>求导数：</a:t>
            </a:r>
            <a:r>
              <a:rPr kumimoji="1" lang="en-US" altLang="zh-CN"/>
              <a:t>f</a:t>
            </a:r>
            <a:r>
              <a:rPr kumimoji="1" lang="en-US" altLang="zh-CN" i="1">
                <a:latin typeface="Times New Roman" panose="02020603050405020304" pitchFamily="18" charset="0"/>
                <a:cs typeface="Tahoma" panose="020B0604030504040204" pitchFamily="34" charset="0"/>
              </a:rPr>
              <a:t>’</a:t>
            </a:r>
            <a:r>
              <a:rPr kumimoji="1" lang="en-US" altLang="zh-CN"/>
              <a:t>(p)=1/2s-e/p</a:t>
            </a:r>
            <a:r>
              <a:rPr kumimoji="1" lang="en-US" altLang="zh-CN" baseline="30000"/>
              <a:t>2</a:t>
            </a:r>
          </a:p>
        </p:txBody>
      </p:sp>
      <p:sp>
        <p:nvSpPr>
          <p:cNvPr id="261136" name="Rectangle 16"/>
          <p:cNvSpPr>
            <a:spLocks noChangeArrowheads="1"/>
          </p:cNvSpPr>
          <p:nvPr/>
        </p:nvSpPr>
        <p:spPr bwMode="auto">
          <a:xfrm>
            <a:off x="669925" y="1600200"/>
            <a:ext cx="55864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分页系统总开销：</a:t>
            </a:r>
            <a:r>
              <a:rPr kumimoji="1" lang="en-US" altLang="zh-CN"/>
              <a:t>pm/2s + me/p</a:t>
            </a:r>
          </a:p>
        </p:txBody>
      </p:sp>
      <p:grpSp>
        <p:nvGrpSpPr>
          <p:cNvPr id="261141" name="Group 21"/>
          <p:cNvGrpSpPr>
            <a:grpSpLocks/>
          </p:cNvGrpSpPr>
          <p:nvPr/>
        </p:nvGrpSpPr>
        <p:grpSpPr bwMode="auto">
          <a:xfrm>
            <a:off x="669925" y="4516438"/>
            <a:ext cx="6797675" cy="476250"/>
            <a:chOff x="422" y="2845"/>
            <a:chExt cx="4282" cy="300"/>
          </a:xfrm>
        </p:grpSpPr>
        <p:sp>
          <p:nvSpPr>
            <p:cNvPr id="261126" name="Rectangle 6"/>
            <p:cNvSpPr>
              <a:spLocks noChangeArrowheads="1"/>
            </p:cNvSpPr>
            <p:nvPr/>
          </p:nvSpPr>
          <p:spPr bwMode="auto">
            <a:xfrm>
              <a:off x="422" y="2845"/>
              <a:ext cx="428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令导数为0：1/2</a:t>
              </a:r>
              <a:r>
                <a:rPr kumimoji="1" lang="en-US" altLang="zh-CN"/>
                <a:t>s-e/p</a:t>
              </a:r>
              <a:r>
                <a:rPr kumimoji="1" lang="en-US" altLang="zh-CN" baseline="30000"/>
                <a:t>2</a:t>
              </a:r>
              <a:r>
                <a:rPr kumimoji="1" lang="en-US" altLang="zh-CN"/>
                <a:t>=0，</a:t>
              </a:r>
              <a:r>
                <a:rPr kumimoji="1" lang="zh-CN" altLang="en-US"/>
                <a:t>得到</a:t>
              </a:r>
              <a:r>
                <a:rPr kumimoji="1" lang="en-US" altLang="zh-CN"/>
                <a:t>p=√2es</a:t>
              </a:r>
              <a:endParaRPr kumimoji="1" lang="zh-CN" altLang="en-US"/>
            </a:p>
          </p:txBody>
        </p:sp>
        <p:sp>
          <p:nvSpPr>
            <p:cNvPr id="261137" name="Line 17"/>
            <p:cNvSpPr>
              <a:spLocks noChangeShapeType="1"/>
            </p:cNvSpPr>
            <p:nvPr/>
          </p:nvSpPr>
          <p:spPr bwMode="auto">
            <a:xfrm>
              <a:off x="4224" y="2880"/>
              <a:ext cx="384" cy="0"/>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1140" name="Group 20"/>
          <p:cNvGrpSpPr>
            <a:grpSpLocks/>
          </p:cNvGrpSpPr>
          <p:nvPr/>
        </p:nvGrpSpPr>
        <p:grpSpPr bwMode="auto">
          <a:xfrm>
            <a:off x="669925" y="5238750"/>
            <a:ext cx="8594725" cy="476250"/>
            <a:chOff x="422" y="3300"/>
            <a:chExt cx="5414" cy="300"/>
          </a:xfrm>
        </p:grpSpPr>
        <p:sp>
          <p:nvSpPr>
            <p:cNvPr id="261127" name="Rectangle 7"/>
            <p:cNvSpPr>
              <a:spLocks noChangeArrowheads="1"/>
            </p:cNvSpPr>
            <p:nvPr/>
          </p:nvSpPr>
          <p:spPr bwMode="auto">
            <a:xfrm>
              <a:off x="422" y="3300"/>
              <a:ext cx="541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则页面大小为：</a:t>
              </a:r>
              <a:r>
                <a:rPr kumimoji="1" lang="en-US" altLang="zh-CN"/>
                <a:t>p=√2es</a:t>
              </a:r>
              <a:r>
                <a:rPr kumimoji="1" lang="zh-CN" altLang="en-US"/>
                <a:t>时，</a:t>
              </a:r>
              <a:r>
                <a:rPr kumimoji="1" lang="en-US" altLang="zh-CN"/>
                <a:t>f</a:t>
              </a:r>
              <a:r>
                <a:rPr kumimoji="1" lang="zh-CN" altLang="en-US"/>
                <a:t>取得最小值 (</a:t>
              </a:r>
              <a:r>
                <a:rPr kumimoji="1" lang="en-US" altLang="zh-CN"/>
                <a:t>√2/s )。</a:t>
              </a:r>
            </a:p>
          </p:txBody>
        </p:sp>
        <p:sp>
          <p:nvSpPr>
            <p:cNvPr id="261138" name="Line 18"/>
            <p:cNvSpPr>
              <a:spLocks noChangeShapeType="1"/>
            </p:cNvSpPr>
            <p:nvPr/>
          </p:nvSpPr>
          <p:spPr bwMode="auto">
            <a:xfrm>
              <a:off x="5040" y="3334"/>
              <a:ext cx="384" cy="0"/>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1139" name="Line 19"/>
            <p:cNvSpPr>
              <a:spLocks noChangeShapeType="1"/>
            </p:cNvSpPr>
            <p:nvPr/>
          </p:nvSpPr>
          <p:spPr bwMode="auto">
            <a:xfrm>
              <a:off x="2688" y="3334"/>
              <a:ext cx="384" cy="0"/>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124"/>
                                        </p:tgtEl>
                                        <p:attrNameLst>
                                          <p:attrName>style.visibility</p:attrName>
                                        </p:attrNameLst>
                                      </p:cBhvr>
                                      <p:to>
                                        <p:strVal val="visible"/>
                                      </p:to>
                                    </p:set>
                                    <p:animEffect transition="in" filter="checkerboard(across)">
                                      <p:cBhvr>
                                        <p:cTn id="7" dur="500"/>
                                        <p:tgtEl>
                                          <p:spTgt spid="261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1125"/>
                                        </p:tgtEl>
                                        <p:attrNameLst>
                                          <p:attrName>style.visibility</p:attrName>
                                        </p:attrNameLst>
                                      </p:cBhvr>
                                      <p:to>
                                        <p:strVal val="visible"/>
                                      </p:to>
                                    </p:set>
                                    <p:animEffect transition="in" filter="checkerboard(across)">
                                      <p:cBhvr>
                                        <p:cTn id="12" dur="500"/>
                                        <p:tgtEl>
                                          <p:spTgt spid="261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1141"/>
                                        </p:tgtEl>
                                        <p:attrNameLst>
                                          <p:attrName>style.visibility</p:attrName>
                                        </p:attrNameLst>
                                      </p:cBhvr>
                                      <p:to>
                                        <p:strVal val="visible"/>
                                      </p:to>
                                    </p:set>
                                    <p:animEffect transition="in" filter="checkerboard(across)">
                                      <p:cBhvr>
                                        <p:cTn id="17" dur="500"/>
                                        <p:tgtEl>
                                          <p:spTgt spid="261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61140"/>
                                        </p:tgtEl>
                                        <p:attrNameLst>
                                          <p:attrName>style.visibility</p:attrName>
                                        </p:attrNameLst>
                                      </p:cBhvr>
                                      <p:to>
                                        <p:strVal val="visible"/>
                                      </p:to>
                                    </p:set>
                                    <p:animEffect transition="in" filter="checkerboard(across)">
                                      <p:cBhvr>
                                        <p:cTn id="22" dur="500"/>
                                        <p:tgtEl>
                                          <p:spTgt spid="26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autoUpdateAnimBg="0"/>
      <p:bldP spid="261125"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37923"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t>4.6  </a:t>
            </a:r>
            <a:r>
              <a:rPr lang="zh-CN" altLang="en-US" sz="2800"/>
              <a:t>虚拟存储器的基本概念</a:t>
            </a:r>
            <a:r>
              <a:rPr lang="zh-CN" altLang="en-US" sz="2800">
                <a:solidFill>
                  <a:schemeClr val="hlink"/>
                </a:solidFill>
              </a:rPr>
              <a:t> </a:t>
            </a:r>
          </a:p>
          <a:p>
            <a:pPr>
              <a:lnSpc>
                <a:spcPct val="90000"/>
              </a:lnSpc>
            </a:pPr>
            <a:r>
              <a:rPr lang="en-US" altLang="zh-CN" sz="2800"/>
              <a:t>4.7  </a:t>
            </a:r>
            <a:r>
              <a:rPr lang="zh-CN" altLang="en-US" sz="2800"/>
              <a:t>请求分页存储管理方式 </a:t>
            </a:r>
          </a:p>
          <a:p>
            <a:pPr>
              <a:lnSpc>
                <a:spcPct val="90000"/>
              </a:lnSpc>
            </a:pPr>
            <a:r>
              <a:rPr lang="en-US" altLang="zh-CN" sz="2800"/>
              <a:t>4.8  </a:t>
            </a:r>
            <a:r>
              <a:rPr lang="zh-CN" altLang="en-US" sz="2800"/>
              <a:t>页面置换算法 </a:t>
            </a:r>
          </a:p>
          <a:p>
            <a:pPr>
              <a:lnSpc>
                <a:spcPct val="90000"/>
              </a:lnSpc>
            </a:pPr>
            <a:r>
              <a:rPr lang="en-US" altLang="zh-CN" sz="2800">
                <a:solidFill>
                  <a:schemeClr val="hlink"/>
                </a:solidFill>
              </a:rPr>
              <a:t>4.9  </a:t>
            </a:r>
            <a:r>
              <a:rPr lang="zh-CN" altLang="en-US" sz="2800">
                <a:solidFill>
                  <a:schemeClr val="hlink"/>
                </a:solidFill>
              </a:rPr>
              <a:t>请求分段存储管理方式 </a:t>
            </a:r>
          </a:p>
          <a:p>
            <a:pPr>
              <a:lnSpc>
                <a:spcPct val="90000"/>
              </a:lnSpc>
            </a:pPr>
            <a:endParaRPr lang="zh-CN" altLang="en-US" sz="2800">
              <a:solidFill>
                <a:schemeClr val="hlink"/>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请求分段系统的思想</a:t>
            </a:r>
          </a:p>
        </p:txBody>
      </p:sp>
      <p:sp>
        <p:nvSpPr>
          <p:cNvPr id="262147" name="Rectangle 3"/>
          <p:cNvSpPr>
            <a:spLocks noGrp="1"/>
          </p:cNvSpPr>
          <p:nvPr>
            <p:ph type="body" idx="1"/>
          </p:nvPr>
        </p:nvSpPr>
        <p:spPr>
          <a:xfrm>
            <a:off x="228600" y="1524000"/>
            <a:ext cx="8726488" cy="4611688"/>
          </a:xfrm>
        </p:spPr>
        <p:txBody>
          <a:bodyPr/>
          <a:lstStyle/>
          <a:p>
            <a:pPr algn="just"/>
            <a:r>
              <a:rPr lang="zh-CN" altLang="en-US" sz="2800"/>
              <a:t>请求分段存储管理系统基于分段存储管理，是在分段存储管理系统的基础上，增加了</a:t>
            </a:r>
            <a:r>
              <a:rPr lang="zh-CN" altLang="en-US" sz="2800">
                <a:solidFill>
                  <a:srgbClr val="9900CC"/>
                </a:solidFill>
              </a:rPr>
              <a:t>请求调段</a:t>
            </a:r>
            <a:r>
              <a:rPr lang="zh-CN" altLang="en-US" sz="2800"/>
              <a:t>、</a:t>
            </a:r>
            <a:r>
              <a:rPr lang="zh-CN" altLang="en-US" sz="2800">
                <a:solidFill>
                  <a:srgbClr val="9900CC"/>
                </a:solidFill>
              </a:rPr>
              <a:t>分段置换</a:t>
            </a:r>
            <a:r>
              <a:rPr lang="zh-CN" altLang="en-US" sz="2800"/>
              <a:t>功能所形成的一种虚拟存储系统。</a:t>
            </a:r>
          </a:p>
          <a:p>
            <a:pPr algn="just"/>
            <a:r>
              <a:rPr lang="zh-CN" altLang="en-US" sz="2800"/>
              <a:t>在请求分段存储管理中，作业运行之前，只要求将当前需要的若干个分段装入主存，便可启动作业运行。在作业运行过程中，若所要访问的分段不在主存，则通过调段功能将其调入，同时还可以通过置换功能将暂时不用的分段换出到外存上，以便腾出内存空间。</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4.9.1 </a:t>
            </a:r>
            <a:r>
              <a:rPr lang="zh-CN" altLang="en-US"/>
              <a:t>请求分段中的支持机构</a:t>
            </a:r>
          </a:p>
        </p:txBody>
      </p:sp>
      <p:sp>
        <p:nvSpPr>
          <p:cNvPr id="263171" name="Rectangle 3"/>
          <p:cNvSpPr>
            <a:spLocks noGrp="1"/>
          </p:cNvSpPr>
          <p:nvPr>
            <p:ph type="body" idx="1"/>
          </p:nvPr>
        </p:nvSpPr>
        <p:spPr>
          <a:xfrm>
            <a:off x="228600" y="1600200"/>
            <a:ext cx="8726488" cy="4611688"/>
          </a:xfrm>
        </p:spPr>
        <p:txBody>
          <a:bodyPr/>
          <a:lstStyle/>
          <a:p>
            <a:pPr algn="just"/>
            <a:r>
              <a:rPr lang="zh-CN" altLang="en-US"/>
              <a:t>请求分段的支持机构有：</a:t>
            </a:r>
          </a:p>
          <a:p>
            <a:pPr lvl="1" algn="just"/>
            <a:r>
              <a:rPr lang="zh-CN" altLang="en-US"/>
              <a:t>段表</a:t>
            </a:r>
          </a:p>
          <a:p>
            <a:pPr lvl="1" algn="just"/>
            <a:r>
              <a:rPr lang="zh-CN" altLang="en-US"/>
              <a:t>缺段中断机构</a:t>
            </a:r>
          </a:p>
          <a:p>
            <a:pPr lvl="1" algn="just"/>
            <a:r>
              <a:rPr lang="zh-CN" altLang="en-US"/>
              <a:t>地址变换机构</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段表结构</a:t>
            </a:r>
          </a:p>
        </p:txBody>
      </p:sp>
      <p:sp>
        <p:nvSpPr>
          <p:cNvPr id="172035" name="Rectangle 3"/>
          <p:cNvSpPr>
            <a:spLocks noGrp="1"/>
          </p:cNvSpPr>
          <p:nvPr>
            <p:ph type="body" idx="1"/>
          </p:nvPr>
        </p:nvSpPr>
        <p:spPr>
          <a:xfrm>
            <a:off x="457200" y="1524000"/>
            <a:ext cx="8497888" cy="2590800"/>
          </a:xfrm>
        </p:spPr>
        <p:txBody>
          <a:bodyPr/>
          <a:lstStyle/>
          <a:p>
            <a:pPr algn="just">
              <a:lnSpc>
                <a:spcPct val="90000"/>
              </a:lnSpc>
            </a:pPr>
            <a:r>
              <a:rPr lang="zh-CN" altLang="en-US"/>
              <a:t>请求分段系统中使用的主要数据结构仍然是段表。</a:t>
            </a:r>
          </a:p>
          <a:p>
            <a:pPr algn="just">
              <a:lnSpc>
                <a:spcPct val="90000"/>
              </a:lnSpc>
            </a:pPr>
            <a:r>
              <a:rPr lang="zh-CN" altLang="en-US"/>
              <a:t>由于每次只将作业的一部分调入内存，还有一部分内容存放在磁盘上，故需扩充段表表项，扩充后的段表项如下所示：</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段表项中各字段的说明</a:t>
            </a:r>
          </a:p>
        </p:txBody>
      </p:sp>
      <p:sp>
        <p:nvSpPr>
          <p:cNvPr id="173059" name="Rectangle 3"/>
          <p:cNvSpPr>
            <a:spLocks noGrp="1"/>
          </p:cNvSpPr>
          <p:nvPr>
            <p:ph type="body" idx="1"/>
          </p:nvPr>
        </p:nvSpPr>
        <p:spPr>
          <a:xfrm>
            <a:off x="228600" y="2438400"/>
            <a:ext cx="8726488" cy="3697288"/>
          </a:xfrm>
        </p:spPr>
        <p:txBody>
          <a:bodyPr/>
          <a:lstStyle/>
          <a:p>
            <a:pPr algn="just"/>
            <a:r>
              <a:rPr lang="zh-CN" altLang="en-US" sz="2600"/>
              <a:t>段号、段长和段基址：其定义同分段存储管理。</a:t>
            </a:r>
          </a:p>
          <a:p>
            <a:pPr algn="just"/>
            <a:r>
              <a:rPr lang="zh-CN" altLang="en-US" sz="2600"/>
              <a:t>存取方式：标识该分段的存取方式：读、写、执行。</a:t>
            </a:r>
          </a:p>
          <a:p>
            <a:pPr algn="just"/>
            <a:r>
              <a:rPr lang="zh-CN" altLang="en-US" sz="2600"/>
              <a:t>访问字段：记录该段在一段时间内被访问的次数。</a:t>
            </a:r>
          </a:p>
          <a:p>
            <a:pPr algn="just"/>
            <a:r>
              <a:rPr lang="zh-CN" altLang="en-US" sz="2600"/>
              <a:t>修改位：表示该段调入内存后是否被修改过。</a:t>
            </a:r>
          </a:p>
          <a:p>
            <a:pPr algn="just"/>
            <a:r>
              <a:rPr lang="zh-CN" altLang="en-US" sz="2600"/>
              <a:t>存在位：表示该段是否在主存中。</a:t>
            </a:r>
          </a:p>
          <a:p>
            <a:pPr algn="just"/>
            <a:r>
              <a:rPr lang="zh-CN" altLang="en-US" sz="2600"/>
              <a:t>增补位：指出该段在运行过程中，是否允许动态增长。</a:t>
            </a:r>
          </a:p>
          <a:p>
            <a:pPr algn="just"/>
            <a:r>
              <a:rPr lang="zh-CN" altLang="en-US" sz="2600"/>
              <a:t>外存地址：指出该段在外存上的地址。</a:t>
            </a:r>
          </a:p>
        </p:txBody>
      </p:sp>
      <p:graphicFrame>
        <p:nvGraphicFramePr>
          <p:cNvPr id="173060" name="Group 4"/>
          <p:cNvGraphicFramePr>
            <a:graphicFrameLocks noGrp="1"/>
          </p:cNvGraphicFramePr>
          <p:nvPr/>
        </p:nvGraphicFramePr>
        <p:xfrm>
          <a:off x="539750" y="1524000"/>
          <a:ext cx="8208963" cy="700088"/>
        </p:xfrm>
        <a:graphic>
          <a:graphicData uri="http://schemas.openxmlformats.org/drawingml/2006/table">
            <a:tbl>
              <a:tblPr/>
              <a:tblGrid>
                <a:gridCol w="820738">
                  <a:extLst>
                    <a:ext uri="{9D8B030D-6E8A-4147-A177-3AD203B41FA5}">
                      <a16:colId xmlns:a16="http://schemas.microsoft.com/office/drawing/2014/main" val="3648042506"/>
                    </a:ext>
                  </a:extLst>
                </a:gridCol>
                <a:gridCol w="820737">
                  <a:extLst>
                    <a:ext uri="{9D8B030D-6E8A-4147-A177-3AD203B41FA5}">
                      <a16:colId xmlns:a16="http://schemas.microsoft.com/office/drawing/2014/main" val="2896991798"/>
                    </a:ext>
                  </a:extLst>
                </a:gridCol>
                <a:gridCol w="985838">
                  <a:extLst>
                    <a:ext uri="{9D8B030D-6E8A-4147-A177-3AD203B41FA5}">
                      <a16:colId xmlns:a16="http://schemas.microsoft.com/office/drawing/2014/main" val="2878229989"/>
                    </a:ext>
                  </a:extLst>
                </a:gridCol>
                <a:gridCol w="984250">
                  <a:extLst>
                    <a:ext uri="{9D8B030D-6E8A-4147-A177-3AD203B41FA5}">
                      <a16:colId xmlns:a16="http://schemas.microsoft.com/office/drawing/2014/main" val="2751617776"/>
                    </a:ext>
                  </a:extLst>
                </a:gridCol>
                <a:gridCol w="985837">
                  <a:extLst>
                    <a:ext uri="{9D8B030D-6E8A-4147-A177-3AD203B41FA5}">
                      <a16:colId xmlns:a16="http://schemas.microsoft.com/office/drawing/2014/main" val="1491655730"/>
                    </a:ext>
                  </a:extLst>
                </a:gridCol>
                <a:gridCol w="903288">
                  <a:extLst>
                    <a:ext uri="{9D8B030D-6E8A-4147-A177-3AD203B41FA5}">
                      <a16:colId xmlns:a16="http://schemas.microsoft.com/office/drawing/2014/main" val="389284163"/>
                    </a:ext>
                  </a:extLst>
                </a:gridCol>
                <a:gridCol w="820737">
                  <a:extLst>
                    <a:ext uri="{9D8B030D-6E8A-4147-A177-3AD203B41FA5}">
                      <a16:colId xmlns:a16="http://schemas.microsoft.com/office/drawing/2014/main" val="3949255414"/>
                    </a:ext>
                  </a:extLst>
                </a:gridCol>
                <a:gridCol w="984250">
                  <a:extLst>
                    <a:ext uri="{9D8B030D-6E8A-4147-A177-3AD203B41FA5}">
                      <a16:colId xmlns:a16="http://schemas.microsoft.com/office/drawing/2014/main" val="1539748821"/>
                    </a:ext>
                  </a:extLst>
                </a:gridCol>
                <a:gridCol w="903288">
                  <a:extLst>
                    <a:ext uri="{9D8B030D-6E8A-4147-A177-3AD203B41FA5}">
                      <a16:colId xmlns:a16="http://schemas.microsoft.com/office/drawing/2014/main" val="2227268734"/>
                    </a:ext>
                  </a:extLst>
                </a:gridCol>
              </a:tblGrid>
              <a:tr h="6715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段号</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段长</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段基址</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存取     方式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访问字段</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修改位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存在位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增补位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外存地址</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58277749"/>
                  </a:ext>
                </a:extLst>
              </a:tr>
            </a:tbl>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缺段中断处理</a:t>
            </a:r>
          </a:p>
        </p:txBody>
      </p:sp>
      <p:sp>
        <p:nvSpPr>
          <p:cNvPr id="174083" name="Rectangle 3"/>
          <p:cNvSpPr>
            <a:spLocks noGrp="1"/>
          </p:cNvSpPr>
          <p:nvPr>
            <p:ph type="body" idx="1"/>
          </p:nvPr>
        </p:nvSpPr>
        <p:spPr>
          <a:xfrm>
            <a:off x="541338" y="1609725"/>
            <a:ext cx="8058150" cy="4168775"/>
          </a:xfrm>
        </p:spPr>
        <p:txBody>
          <a:bodyPr/>
          <a:lstStyle/>
          <a:p>
            <a:pPr algn="just"/>
            <a:r>
              <a:rPr lang="zh-CN" altLang="en-US"/>
              <a:t>在请求分段系统中，每当所访问的段不在内存时，便产生一个缺段中断信号，请求</a:t>
            </a:r>
            <a:r>
              <a:rPr lang="en-US" altLang="zh-CN"/>
              <a:t>OS</a:t>
            </a:r>
            <a:r>
              <a:rPr lang="zh-CN" altLang="en-US"/>
              <a:t>将所缺分段调入内存。</a:t>
            </a:r>
          </a:p>
          <a:p>
            <a:pPr algn="just"/>
            <a:r>
              <a:rPr lang="zh-CN" altLang="en-US"/>
              <a:t>缺段中断与缺页中断类似，也是在指令执行期间产生和处理。</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局部性的体现</a:t>
            </a:r>
          </a:p>
        </p:txBody>
      </p:sp>
      <p:sp>
        <p:nvSpPr>
          <p:cNvPr id="208899" name="Rectangle 3"/>
          <p:cNvSpPr>
            <a:spLocks noGrp="1"/>
          </p:cNvSpPr>
          <p:nvPr>
            <p:ph type="body" idx="1"/>
          </p:nvPr>
        </p:nvSpPr>
        <p:spPr>
          <a:xfrm>
            <a:off x="468313" y="1531938"/>
            <a:ext cx="8131175" cy="4168775"/>
          </a:xfrm>
        </p:spPr>
        <p:txBody>
          <a:bodyPr/>
          <a:lstStyle/>
          <a:p>
            <a:pPr algn="just"/>
            <a:r>
              <a:rPr lang="zh-CN" altLang="en-US"/>
              <a:t>局部性体现为：</a:t>
            </a:r>
          </a:p>
          <a:p>
            <a:pPr lvl="1" algn="just"/>
            <a:r>
              <a:rPr lang="zh-CN" altLang="en-US"/>
              <a:t>时间局部性：一条指令的一次执行和下次执行，一个数据的一次访问和下次访问，都集中在一个较短时间内。</a:t>
            </a:r>
          </a:p>
          <a:p>
            <a:pPr lvl="1" algn="just"/>
            <a:r>
              <a:rPr lang="zh-CN" altLang="en-US"/>
              <a:t>空间局部性：当前执行的指令和将要执行的指令，当前访问的数据和将要访问的数据，都集中在一个较小范围内。</a:t>
            </a:r>
          </a:p>
        </p:txBody>
      </p:sp>
      <p:sp>
        <p:nvSpPr>
          <p:cNvPr id="208900" name="Text Box 4"/>
          <p:cNvSpPr txBox="1">
            <a:spLocks noChangeArrowheads="1"/>
          </p:cNvSpPr>
          <p:nvPr/>
        </p:nvSpPr>
        <p:spPr bwMode="auto">
          <a:xfrm>
            <a:off x="2803525" y="5911850"/>
            <a:ext cx="927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Char char="p"/>
            </a:pPr>
            <a:endParaRPr kumimoji="1" lang="zh-CN" altLang="en-US"/>
          </a:p>
        </p:txBody>
      </p:sp>
      <p:sp>
        <p:nvSpPr>
          <p:cNvPr id="208901" name="Rectangle 5"/>
          <p:cNvSpPr>
            <a:spLocks noChangeArrowheads="1"/>
          </p:cNvSpPr>
          <p:nvPr/>
        </p:nvSpPr>
        <p:spPr bwMode="auto">
          <a:xfrm>
            <a:off x="4510088" y="3048000"/>
            <a:ext cx="2438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400">
                <a:solidFill>
                  <a:schemeClr val="hlink"/>
                </a:solidFill>
                <a:latin typeface="Times New Roman" panose="02020603050405020304" pitchFamily="18" charset="0"/>
              </a:rPr>
              <a:t>例如：循环结构</a:t>
            </a:r>
          </a:p>
        </p:txBody>
      </p:sp>
      <p:sp>
        <p:nvSpPr>
          <p:cNvPr id="208902" name="Rectangle 6"/>
          <p:cNvSpPr>
            <a:spLocks noChangeArrowheads="1"/>
          </p:cNvSpPr>
          <p:nvPr/>
        </p:nvSpPr>
        <p:spPr bwMode="auto">
          <a:xfrm>
            <a:off x="4725988" y="4419600"/>
            <a:ext cx="2438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400">
                <a:solidFill>
                  <a:schemeClr val="hlink"/>
                </a:solidFill>
                <a:latin typeface="Times New Roman" panose="02020603050405020304" pitchFamily="18" charset="0"/>
              </a:rPr>
              <a:t>例如：顺序执行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wipe(left)">
                                      <p:cBhvr>
                                        <p:cTn id="7" dur="500"/>
                                        <p:tgtEl>
                                          <p:spTgt spid="20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902"/>
                                        </p:tgtEl>
                                        <p:attrNameLst>
                                          <p:attrName>style.visibility</p:attrName>
                                        </p:attrNameLst>
                                      </p:cBhvr>
                                      <p:to>
                                        <p:strVal val="visible"/>
                                      </p:to>
                                    </p:set>
                                    <p:animEffect transition="in" filter="wipe(left)">
                                      <p:cBhvr>
                                        <p:cTn id="12" dur="500"/>
                                        <p:tgtEl>
                                          <p:spTgt spid="20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autoUpdateAnimBg="0"/>
      <p:bldP spid="208902"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缺段中断处理流程</a:t>
            </a:r>
          </a:p>
        </p:txBody>
      </p:sp>
      <p:graphicFrame>
        <p:nvGraphicFramePr>
          <p:cNvPr id="175138" name="Object 34"/>
          <p:cNvGraphicFramePr>
            <a:graphicFrameLocks noGrp="1" noChangeAspect="1"/>
          </p:cNvGraphicFramePr>
          <p:nvPr>
            <p:ph idx="1"/>
          </p:nvPr>
        </p:nvGraphicFramePr>
        <p:xfrm>
          <a:off x="250825" y="1268413"/>
          <a:ext cx="8893175" cy="5381625"/>
        </p:xfrm>
        <a:graphic>
          <a:graphicData uri="http://schemas.openxmlformats.org/presentationml/2006/ole">
            <mc:AlternateContent xmlns:mc="http://schemas.openxmlformats.org/markup-compatibility/2006">
              <mc:Choice xmlns:v="urn:schemas-microsoft-com:vml" Requires="v">
                <p:oleObj spid="_x0000_s175142" name="VISIO" r:id="rId3" imgW="3881160" imgH="2711160" progId="Visio.Drawing.4">
                  <p:embed/>
                </p:oleObj>
              </mc:Choice>
              <mc:Fallback>
                <p:oleObj name="VISIO" r:id="rId3" imgW="3881160" imgH="2711160" progId="Visio.Drawing.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268413"/>
                        <a:ext cx="889317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缺段中断涉及的几个问题</a:t>
            </a:r>
          </a:p>
        </p:txBody>
      </p:sp>
      <p:sp>
        <p:nvSpPr>
          <p:cNvPr id="264195" name="Rectangle 3"/>
          <p:cNvSpPr>
            <a:spLocks noGrp="1"/>
          </p:cNvSpPr>
          <p:nvPr>
            <p:ph type="body" idx="1"/>
          </p:nvPr>
        </p:nvSpPr>
        <p:spPr/>
        <p:txBody>
          <a:bodyPr/>
          <a:lstStyle/>
          <a:p>
            <a:r>
              <a:rPr lang="zh-CN" altLang="en-US"/>
              <a:t>内存管理：请求分段的内存管理与与分区管理类似，采用连续内存管理方式。</a:t>
            </a:r>
          </a:p>
          <a:p>
            <a:r>
              <a:rPr lang="zh-CN" altLang="en-US"/>
              <a:t>段的置换：调入缺段时，若有足够的空闲分区则直接调入，否则查看空闲区之和能否满足要求，若能则进行拼接，否则进行置换。置换时可能要淘汰多段。</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动态地址变换 </a:t>
            </a:r>
          </a:p>
        </p:txBody>
      </p:sp>
      <p:sp>
        <p:nvSpPr>
          <p:cNvPr id="176131" name="Rectangle 3"/>
          <p:cNvSpPr>
            <a:spLocks noGrp="1"/>
          </p:cNvSpPr>
          <p:nvPr>
            <p:ph type="body" idx="1"/>
          </p:nvPr>
        </p:nvSpPr>
        <p:spPr>
          <a:xfrm>
            <a:off x="381000" y="1600200"/>
            <a:ext cx="8534400" cy="4459288"/>
          </a:xfrm>
        </p:spPr>
        <p:txBody>
          <a:bodyPr/>
          <a:lstStyle/>
          <a:p>
            <a:pPr>
              <a:lnSpc>
                <a:spcPct val="90000"/>
              </a:lnSpc>
            </a:pPr>
            <a:r>
              <a:rPr lang="zh-CN" altLang="en-US"/>
              <a:t>请求分段系统的地址变换是在分段系统地址变换的基础上形成的。</a:t>
            </a:r>
          </a:p>
          <a:p>
            <a:pPr>
              <a:lnSpc>
                <a:spcPct val="90000"/>
              </a:lnSpc>
            </a:pPr>
            <a:r>
              <a:rPr lang="zh-CN" altLang="en-US"/>
              <a:t>在地址变换过程中，若段在内存则判断其存取权限是否合法，若合法则从段表中取出该段在内存的起始地址，与段内位移相加形成访问内存的物理地址。</a:t>
            </a:r>
          </a:p>
          <a:p>
            <a:pPr>
              <a:lnSpc>
                <a:spcPct val="90000"/>
              </a:lnSpc>
            </a:pPr>
            <a:r>
              <a:rPr lang="zh-CN" altLang="en-US"/>
              <a:t>若段不在内存，则产生缺段中断信号，请求</a:t>
            </a:r>
            <a:r>
              <a:rPr lang="en-US" altLang="zh-CN"/>
              <a:t>OS</a:t>
            </a:r>
            <a:r>
              <a:rPr lang="zh-CN" altLang="en-US"/>
              <a:t>将缺段调入内存，然后修改段表，再利用段表进行地址变换。</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bwMode="auto">
          <a:xfrm>
            <a:off x="468313" y="549275"/>
            <a:ext cx="1081087" cy="3957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3700"/>
              <a:t>地址变换过程 </a:t>
            </a:r>
          </a:p>
        </p:txBody>
      </p:sp>
      <p:graphicFrame>
        <p:nvGraphicFramePr>
          <p:cNvPr id="265246" name="Object 30"/>
          <p:cNvGraphicFramePr>
            <a:graphicFrameLocks noGrp="1" noChangeAspect="1"/>
          </p:cNvGraphicFramePr>
          <p:nvPr>
            <p:ph idx="1"/>
          </p:nvPr>
        </p:nvGraphicFramePr>
        <p:xfrm>
          <a:off x="3995738" y="333375"/>
          <a:ext cx="4608512" cy="6264275"/>
        </p:xfrm>
        <a:graphic>
          <a:graphicData uri="http://schemas.openxmlformats.org/presentationml/2006/ole">
            <mc:AlternateContent xmlns:mc="http://schemas.openxmlformats.org/markup-compatibility/2006">
              <mc:Choice xmlns:v="urn:schemas-microsoft-com:vml" Requires="v">
                <p:oleObj spid="_x0000_s265250" name="VISIO" r:id="rId3" imgW="1769760" imgH="3017160" progId="Visio.Drawing.4">
                  <p:embed/>
                </p:oleObj>
              </mc:Choice>
              <mc:Fallback>
                <p:oleObj name="VISIO" r:id="rId3" imgW="1769760" imgH="3017160" progId="Visio.Drawing.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33375"/>
                        <a:ext cx="4608512" cy="62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引入快表提高访问速度</a:t>
            </a:r>
          </a:p>
        </p:txBody>
      </p:sp>
      <p:sp>
        <p:nvSpPr>
          <p:cNvPr id="266243" name="Rectangle 3"/>
          <p:cNvSpPr>
            <a:spLocks noGrp="1"/>
          </p:cNvSpPr>
          <p:nvPr>
            <p:ph type="body" idx="1"/>
          </p:nvPr>
        </p:nvSpPr>
        <p:spPr/>
        <p:txBody>
          <a:bodyPr/>
          <a:lstStyle/>
          <a:p>
            <a:r>
              <a:rPr lang="zh-CN" altLang="en-US"/>
              <a:t>与请求分页管理一样，请求分段的地址变换过程必须访问内存两次以上。</a:t>
            </a:r>
          </a:p>
          <a:p>
            <a:r>
              <a:rPr lang="zh-CN" altLang="en-US"/>
              <a:t>为提高访问速度，也可以使用快表。</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bwMode="auto">
          <a:xfrm>
            <a:off x="395288" y="0"/>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4.9.2 </a:t>
            </a:r>
            <a:r>
              <a:rPr lang="zh-CN" altLang="en-US"/>
              <a:t>段的共享与保护</a:t>
            </a:r>
          </a:p>
        </p:txBody>
      </p:sp>
      <p:sp>
        <p:nvSpPr>
          <p:cNvPr id="177155" name="Rectangle 3"/>
          <p:cNvSpPr>
            <a:spLocks noGrp="1"/>
          </p:cNvSpPr>
          <p:nvPr>
            <p:ph type="body" idx="1"/>
          </p:nvPr>
        </p:nvSpPr>
        <p:spPr>
          <a:xfrm>
            <a:off x="541338" y="1531938"/>
            <a:ext cx="7651750" cy="2589212"/>
          </a:xfrm>
        </p:spPr>
        <p:txBody>
          <a:bodyPr/>
          <a:lstStyle/>
          <a:p>
            <a:pPr algn="just"/>
            <a:r>
              <a:rPr lang="zh-CN" altLang="en-US"/>
              <a:t>为了实现分段共享，可在系统中设置</a:t>
            </a:r>
            <a:r>
              <a:rPr lang="zh-CN" altLang="en-US">
                <a:solidFill>
                  <a:srgbClr val="9900CC"/>
                </a:solidFill>
              </a:rPr>
              <a:t>一张共享段表</a:t>
            </a:r>
            <a:r>
              <a:rPr lang="zh-CN" altLang="en-US"/>
              <a:t>，所有共享分段都在其中占有一表项。共享段表的格式如下：</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共享段表及表项</a:t>
            </a:r>
          </a:p>
        </p:txBody>
      </p:sp>
      <p:sp>
        <p:nvSpPr>
          <p:cNvPr id="178179" name="Rectangle 3"/>
          <p:cNvSpPr>
            <a:spLocks noGrp="1"/>
          </p:cNvSpPr>
          <p:nvPr>
            <p:ph type="body" idx="1"/>
          </p:nvPr>
        </p:nvSpPr>
        <p:spPr>
          <a:xfrm>
            <a:off x="304800" y="4967288"/>
            <a:ext cx="8574088" cy="1890712"/>
          </a:xfrm>
          <a:solidFill>
            <a:schemeClr val="bg1"/>
          </a:solidFill>
        </p:spPr>
        <p:txBody>
          <a:bodyPr/>
          <a:lstStyle/>
          <a:p>
            <a:pPr algn="just">
              <a:lnSpc>
                <a:spcPct val="90000"/>
              </a:lnSpc>
            </a:pPr>
            <a:r>
              <a:rPr lang="zh-CN" altLang="en-US" sz="2400"/>
              <a:t>共享进程计数：记录有多少进程共享该段。</a:t>
            </a:r>
          </a:p>
          <a:p>
            <a:pPr algn="just">
              <a:lnSpc>
                <a:spcPct val="90000"/>
              </a:lnSpc>
            </a:pPr>
            <a:r>
              <a:rPr lang="zh-CN" altLang="en-US" sz="2400"/>
              <a:t>存取控制字段：对同一共享段，不同进程有不同的操作权限。</a:t>
            </a:r>
          </a:p>
          <a:p>
            <a:pPr algn="just">
              <a:lnSpc>
                <a:spcPct val="90000"/>
              </a:lnSpc>
            </a:pPr>
            <a:r>
              <a:rPr lang="zh-CN" altLang="en-US" sz="2400"/>
              <a:t>段号：共享段在不同进程中有不同的段号。</a:t>
            </a:r>
          </a:p>
        </p:txBody>
      </p:sp>
      <p:sp>
        <p:nvSpPr>
          <p:cNvPr id="178181" name="Rectangle 5"/>
          <p:cNvSpPr>
            <a:spLocks noChangeArrowheads="1"/>
          </p:cNvSpPr>
          <p:nvPr/>
        </p:nvSpPr>
        <p:spPr bwMode="auto">
          <a:xfrm>
            <a:off x="1295400" y="4532313"/>
            <a:ext cx="57912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b="1">
                <a:latin typeface="Times New Roman" panose="02020603050405020304" pitchFamily="18" charset="0"/>
              </a:rPr>
              <a:t>共享段表                                       共享段表项</a:t>
            </a:r>
            <a:endParaRPr lang="en-US" altLang="zh-CN" sz="2000" b="1">
              <a:latin typeface="Times New Roman" panose="02020603050405020304" pitchFamily="18" charset="0"/>
            </a:endParaRPr>
          </a:p>
        </p:txBody>
      </p:sp>
      <p:sp>
        <p:nvSpPr>
          <p:cNvPr id="178182" name="Rectangle 6"/>
          <p:cNvSpPr>
            <a:spLocks noChangeArrowheads="1"/>
          </p:cNvSpPr>
          <p:nvPr/>
        </p:nvSpPr>
        <p:spPr bwMode="auto">
          <a:xfrm>
            <a:off x="3260725" y="1501775"/>
            <a:ext cx="4587875" cy="277812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en-US" sz="1600">
              <a:latin typeface="Times New Roman" panose="02020603050405020304" pitchFamily="18" charset="0"/>
            </a:endParaRPr>
          </a:p>
          <a:p>
            <a:pPr algn="just" eaLnBrk="0" hangingPunct="0"/>
            <a:r>
              <a:rPr lang="zh-CN" altLang="en-US" sz="2000">
                <a:latin typeface="Times New Roman" panose="02020603050405020304" pitchFamily="18" charset="0"/>
              </a:rPr>
              <a:t>  </a:t>
            </a:r>
            <a:r>
              <a:rPr lang="zh-CN" altLang="en-US" sz="2000" b="1">
                <a:latin typeface="Times New Roman" panose="02020603050405020304" pitchFamily="18" charset="0"/>
              </a:rPr>
              <a:t>段名   段长   内存地址   状态   外存地址</a:t>
            </a:r>
          </a:p>
          <a:p>
            <a:pPr algn="just" eaLnBrk="0" hangingPunct="0"/>
            <a:endParaRPr lang="zh-CN" altLang="en-US" sz="2000" b="1">
              <a:latin typeface="Times New Roman" panose="02020603050405020304" pitchFamily="18" charset="0"/>
            </a:endParaRPr>
          </a:p>
          <a:p>
            <a:pPr algn="just" eaLnBrk="0" hangingPunct="0"/>
            <a:r>
              <a:rPr lang="zh-CN" altLang="en-US" sz="2000" b="1">
                <a:latin typeface="Times New Roman" panose="02020603050405020304" pitchFamily="18" charset="0"/>
              </a:rPr>
              <a:t>            共享进程计数</a:t>
            </a:r>
            <a:r>
              <a:rPr lang="en-US" altLang="zh-CN" sz="2000" b="1">
                <a:latin typeface="Times New Roman" panose="02020603050405020304" pitchFamily="18" charset="0"/>
              </a:rPr>
              <a:t>count</a:t>
            </a:r>
          </a:p>
          <a:p>
            <a:pPr algn="just" eaLnBrk="0" hangingPunct="0"/>
            <a:endParaRPr lang="zh-CN" altLang="en-US" sz="2000" b="1">
              <a:latin typeface="Times New Roman" panose="02020603050405020304" pitchFamily="18" charset="0"/>
            </a:endParaRPr>
          </a:p>
          <a:p>
            <a:pPr algn="just" eaLnBrk="0" hangingPunct="0"/>
            <a:r>
              <a:rPr lang="zh-CN" altLang="en-US" sz="2000" b="1">
                <a:latin typeface="Times New Roman" panose="02020603050405020304" pitchFamily="18" charset="0"/>
              </a:rPr>
              <a:t>  状态  进程名   进程号  段号  存取控制</a:t>
            </a:r>
          </a:p>
          <a:p>
            <a:pPr algn="just" eaLnBrk="0" hangingPunct="0"/>
            <a:endParaRPr lang="zh-CN" altLang="en-US" sz="1000">
              <a:latin typeface="Times New Roman" panose="02020603050405020304" pitchFamily="18" charset="0"/>
            </a:endParaRPr>
          </a:p>
          <a:p>
            <a:pPr algn="just" eaLnBrk="0" hangingPunct="0"/>
            <a:r>
              <a:rPr lang="zh-CN" altLang="en-US" sz="2000">
                <a:latin typeface="Times New Roman" panose="02020603050405020304" pitchFamily="18" charset="0"/>
              </a:rPr>
              <a:t>  </a:t>
            </a:r>
            <a:endParaRPr lang="zh-CN" altLang="en-US" sz="1000">
              <a:latin typeface="Times New Roman" panose="02020603050405020304" pitchFamily="18" charset="0"/>
            </a:endParaRPr>
          </a:p>
          <a:p>
            <a:pPr algn="just" eaLnBrk="0" hangingPunct="0"/>
            <a:r>
              <a:rPr lang="zh-CN" altLang="en-US" sz="2000">
                <a:latin typeface="Times New Roman" panose="02020603050405020304" pitchFamily="18" charset="0"/>
              </a:rPr>
              <a:t>     </a:t>
            </a:r>
            <a:r>
              <a:rPr lang="zh-CN" altLang="en-US" sz="2000">
                <a:latin typeface="宋体" panose="02010600030101010101" pitchFamily="2" charset="-122"/>
              </a:rPr>
              <a:t>┇   ┇      ┇     ┇     ┇</a:t>
            </a:r>
            <a:endParaRPr lang="zh-CN" altLang="en-US" sz="2000">
              <a:latin typeface="Times New Roman" panose="02020603050405020304" pitchFamily="18" charset="0"/>
            </a:endParaRPr>
          </a:p>
        </p:txBody>
      </p:sp>
      <p:sp>
        <p:nvSpPr>
          <p:cNvPr id="178183" name="Rectangle 7"/>
          <p:cNvSpPr>
            <a:spLocks noChangeArrowheads="1"/>
          </p:cNvSpPr>
          <p:nvPr/>
        </p:nvSpPr>
        <p:spPr bwMode="auto">
          <a:xfrm>
            <a:off x="1219200" y="1484313"/>
            <a:ext cx="1144588" cy="28956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0" rIns="0" bIns="0"/>
          <a:lstStyle/>
          <a:p>
            <a:pPr algn="ctr" eaLnBrk="0" hangingPunct="0"/>
            <a:r>
              <a:rPr lang="zh-CN" altLang="en-US" sz="2000" b="1">
                <a:latin typeface="宋体" panose="02010600030101010101" pitchFamily="2" charset="-122"/>
              </a:rPr>
              <a:t>表项1</a:t>
            </a:r>
          </a:p>
          <a:p>
            <a:pPr algn="ctr" eaLnBrk="0" hangingPunct="0"/>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表项2</a:t>
            </a:r>
          </a:p>
          <a:p>
            <a:pPr algn="ctr" eaLnBrk="0" hangingPunct="0"/>
            <a:endParaRPr lang="zh-CN" altLang="en-US" sz="2000" b="1">
              <a:latin typeface="宋体" panose="02010600030101010101" pitchFamily="2" charset="-122"/>
            </a:endParaRPr>
          </a:p>
          <a:p>
            <a:pPr algn="ctr" eaLnBrk="0" hangingPunct="0"/>
            <a:endParaRPr lang="zh-CN" altLang="en-US" sz="2000" b="1">
              <a:latin typeface="宋体" panose="02010600030101010101" pitchFamily="2" charset="-122"/>
            </a:endParaRPr>
          </a:p>
          <a:p>
            <a:pPr algn="ctr" eaLnBrk="0" hangingPunct="0"/>
            <a:endParaRPr lang="zh-CN" altLang="en-US" sz="1400" b="1">
              <a:latin typeface="宋体" panose="02010600030101010101" pitchFamily="2" charset="-122"/>
            </a:endParaRPr>
          </a:p>
          <a:p>
            <a:pPr algn="ctr" eaLnBrk="0" hangingPunct="0"/>
            <a:r>
              <a:rPr lang="zh-CN" altLang="en-US" sz="2000" b="1">
                <a:latin typeface="宋体" panose="02010600030101010101" pitchFamily="2" charset="-122"/>
              </a:rPr>
              <a:t>┇</a:t>
            </a:r>
          </a:p>
          <a:p>
            <a:pPr algn="ctr" eaLnBrk="0" hangingPunct="0"/>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表项</a:t>
            </a:r>
            <a:r>
              <a:rPr lang="en-US" altLang="zh-CN" sz="2000" b="1">
                <a:latin typeface="宋体" panose="02010600030101010101" pitchFamily="2" charset="-122"/>
              </a:rPr>
              <a:t>n</a:t>
            </a:r>
            <a:endParaRPr lang="en-US" altLang="zh-CN" sz="2000" b="1">
              <a:latin typeface="Times New Roman" panose="02020603050405020304" pitchFamily="18" charset="0"/>
            </a:endParaRPr>
          </a:p>
        </p:txBody>
      </p:sp>
      <p:sp>
        <p:nvSpPr>
          <p:cNvPr id="178184" name="Line 8"/>
          <p:cNvSpPr>
            <a:spLocks noChangeShapeType="1"/>
          </p:cNvSpPr>
          <p:nvPr/>
        </p:nvSpPr>
        <p:spPr bwMode="auto">
          <a:xfrm>
            <a:off x="1219200" y="20939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5" name="Line 9"/>
          <p:cNvSpPr>
            <a:spLocks noChangeShapeType="1"/>
          </p:cNvSpPr>
          <p:nvPr/>
        </p:nvSpPr>
        <p:spPr bwMode="auto">
          <a:xfrm>
            <a:off x="1219200" y="37703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6" name="Line 10"/>
          <p:cNvSpPr>
            <a:spLocks noChangeShapeType="1"/>
          </p:cNvSpPr>
          <p:nvPr/>
        </p:nvSpPr>
        <p:spPr bwMode="auto">
          <a:xfrm>
            <a:off x="1219200" y="26273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7" name="Line 11"/>
          <p:cNvSpPr>
            <a:spLocks noChangeShapeType="1"/>
          </p:cNvSpPr>
          <p:nvPr/>
        </p:nvSpPr>
        <p:spPr bwMode="auto">
          <a:xfrm>
            <a:off x="1219200" y="32369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8" name="Line 12"/>
          <p:cNvSpPr>
            <a:spLocks noChangeShapeType="1"/>
          </p:cNvSpPr>
          <p:nvPr/>
        </p:nvSpPr>
        <p:spPr bwMode="auto">
          <a:xfrm>
            <a:off x="3260725" y="2205038"/>
            <a:ext cx="458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9" name="Line 13"/>
          <p:cNvSpPr>
            <a:spLocks noChangeShapeType="1"/>
          </p:cNvSpPr>
          <p:nvPr/>
        </p:nvSpPr>
        <p:spPr bwMode="auto">
          <a:xfrm>
            <a:off x="3260725" y="2771775"/>
            <a:ext cx="458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0" name="Line 14"/>
          <p:cNvSpPr>
            <a:spLocks noChangeShapeType="1"/>
          </p:cNvSpPr>
          <p:nvPr/>
        </p:nvSpPr>
        <p:spPr bwMode="auto">
          <a:xfrm flipV="1">
            <a:off x="3260725" y="3541713"/>
            <a:ext cx="4584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1" name="Line 15"/>
          <p:cNvSpPr>
            <a:spLocks noChangeShapeType="1"/>
          </p:cNvSpPr>
          <p:nvPr/>
        </p:nvSpPr>
        <p:spPr bwMode="auto">
          <a:xfrm flipV="1">
            <a:off x="2362200" y="1447800"/>
            <a:ext cx="892175" cy="1179513"/>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2" name="Line 16"/>
          <p:cNvSpPr>
            <a:spLocks noChangeShapeType="1"/>
          </p:cNvSpPr>
          <p:nvPr/>
        </p:nvSpPr>
        <p:spPr bwMode="auto">
          <a:xfrm>
            <a:off x="2362200" y="3236913"/>
            <a:ext cx="908050" cy="1028700"/>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3" name="Line 17"/>
          <p:cNvSpPr>
            <a:spLocks noChangeShapeType="1"/>
          </p:cNvSpPr>
          <p:nvPr/>
        </p:nvSpPr>
        <p:spPr bwMode="auto">
          <a:xfrm>
            <a:off x="396240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4" name="Line 18"/>
          <p:cNvSpPr>
            <a:spLocks noChangeShapeType="1"/>
          </p:cNvSpPr>
          <p:nvPr/>
        </p:nvSpPr>
        <p:spPr bwMode="auto">
          <a:xfrm>
            <a:off x="466725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5" name="Line 19"/>
          <p:cNvSpPr>
            <a:spLocks noChangeShapeType="1"/>
          </p:cNvSpPr>
          <p:nvPr/>
        </p:nvSpPr>
        <p:spPr bwMode="auto">
          <a:xfrm>
            <a:off x="594360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6" name="Line 20"/>
          <p:cNvSpPr>
            <a:spLocks noChangeShapeType="1"/>
          </p:cNvSpPr>
          <p:nvPr/>
        </p:nvSpPr>
        <p:spPr bwMode="auto">
          <a:xfrm>
            <a:off x="662940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7" name="Line 21"/>
          <p:cNvSpPr>
            <a:spLocks noChangeShapeType="1"/>
          </p:cNvSpPr>
          <p:nvPr/>
        </p:nvSpPr>
        <p:spPr bwMode="auto">
          <a:xfrm>
            <a:off x="3962400" y="2779713"/>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8" name="Line 22"/>
          <p:cNvSpPr>
            <a:spLocks noChangeShapeType="1"/>
          </p:cNvSpPr>
          <p:nvPr/>
        </p:nvSpPr>
        <p:spPr bwMode="auto">
          <a:xfrm>
            <a:off x="4876800" y="2797175"/>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9" name="Line 23"/>
          <p:cNvSpPr>
            <a:spLocks noChangeShapeType="1"/>
          </p:cNvSpPr>
          <p:nvPr/>
        </p:nvSpPr>
        <p:spPr bwMode="auto">
          <a:xfrm>
            <a:off x="5791200" y="2779713"/>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200" name="Line 24"/>
          <p:cNvSpPr>
            <a:spLocks noChangeShapeType="1"/>
          </p:cNvSpPr>
          <p:nvPr/>
        </p:nvSpPr>
        <p:spPr bwMode="auto">
          <a:xfrm>
            <a:off x="6477000" y="2762250"/>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共享段的分配</a:t>
            </a:r>
          </a:p>
        </p:txBody>
      </p:sp>
      <p:sp>
        <p:nvSpPr>
          <p:cNvPr id="179203" name="Rectangle 3"/>
          <p:cNvSpPr>
            <a:spLocks noGrp="1"/>
          </p:cNvSpPr>
          <p:nvPr>
            <p:ph type="body" idx="1"/>
          </p:nvPr>
        </p:nvSpPr>
        <p:spPr>
          <a:xfrm>
            <a:off x="228600" y="1600200"/>
            <a:ext cx="8650288" cy="4459288"/>
          </a:xfrm>
        </p:spPr>
        <p:txBody>
          <a:bodyPr/>
          <a:lstStyle/>
          <a:p>
            <a:pPr algn="just"/>
            <a:r>
              <a:rPr lang="zh-CN" altLang="en-US"/>
              <a:t>当为共享段分配内存时，对第一个请求使用该段的进程，系统为该共享段分配一个内存区，再将该共享段调入，同时将该区的始址填入请求进程的段表，还需在共享段表中增加一项，填写有关数据并将</a:t>
            </a:r>
            <a:r>
              <a:rPr lang="en-US" altLang="zh-CN"/>
              <a:t>count</a:t>
            </a:r>
            <a:r>
              <a:rPr lang="zh-CN" altLang="en-US"/>
              <a:t>置1。</a:t>
            </a:r>
          </a:p>
          <a:p>
            <a:pPr algn="just"/>
            <a:r>
              <a:rPr lang="zh-CN" altLang="en-US"/>
              <a:t>此后，当又有其他进程申请使用该共享段时，只需将</a:t>
            </a:r>
            <a:r>
              <a:rPr lang="en-US" altLang="zh-CN"/>
              <a:t>count</a:t>
            </a:r>
            <a:r>
              <a:rPr lang="zh-CN" altLang="en-US"/>
              <a:t>加1并填写有关数据结构。</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共享段的回收</a:t>
            </a:r>
          </a:p>
        </p:txBody>
      </p:sp>
      <p:sp>
        <p:nvSpPr>
          <p:cNvPr id="180227" name="Rectangle 3"/>
          <p:cNvSpPr>
            <a:spLocks noGrp="1"/>
          </p:cNvSpPr>
          <p:nvPr>
            <p:ph type="body" idx="1"/>
          </p:nvPr>
        </p:nvSpPr>
        <p:spPr>
          <a:xfrm>
            <a:off x="381000" y="1600200"/>
            <a:ext cx="8574088" cy="4114800"/>
          </a:xfrm>
        </p:spPr>
        <p:txBody>
          <a:bodyPr/>
          <a:lstStyle/>
          <a:p>
            <a:pPr algn="just"/>
            <a:r>
              <a:rPr lang="zh-CN" altLang="en-US"/>
              <a:t>当某进程不再需要使用共享段时，应释放该段。此时应将该进程段表中共享段的对应表项撤消，并将</a:t>
            </a:r>
            <a:r>
              <a:rPr lang="en-US" altLang="zh-CN"/>
              <a:t>count</a:t>
            </a:r>
            <a:r>
              <a:rPr lang="zh-CN" altLang="en-US"/>
              <a:t>减1，若结果为0则需要系统回收共享段的物理内存及有关表项，否则仅取消该进程在共享段中的记录。</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分段保护</a:t>
            </a:r>
          </a:p>
        </p:txBody>
      </p:sp>
      <p:sp>
        <p:nvSpPr>
          <p:cNvPr id="181251" name="Rectangle 3"/>
          <p:cNvSpPr>
            <a:spLocks noGrp="1"/>
          </p:cNvSpPr>
          <p:nvPr>
            <p:ph type="body" idx="1"/>
          </p:nvPr>
        </p:nvSpPr>
        <p:spPr>
          <a:xfrm>
            <a:off x="304800" y="1524000"/>
            <a:ext cx="8650288" cy="4459288"/>
          </a:xfrm>
        </p:spPr>
        <p:txBody>
          <a:bodyPr/>
          <a:lstStyle/>
          <a:p>
            <a:pPr algn="just"/>
            <a:r>
              <a:rPr lang="zh-CN" altLang="en-US"/>
              <a:t>分段保护有以下措施：</a:t>
            </a:r>
          </a:p>
          <a:p>
            <a:pPr lvl="1" algn="just"/>
            <a:r>
              <a:rPr lang="zh-CN" altLang="en-US"/>
              <a:t>越界检查：用段表长度与逻辑地址中的段号比较，用段长与逻辑地址中的段内位移比较。</a:t>
            </a:r>
          </a:p>
          <a:p>
            <a:pPr lvl="1" algn="just"/>
            <a:r>
              <a:rPr lang="zh-CN" altLang="en-US"/>
              <a:t>存取方式检查：</a:t>
            </a:r>
            <a:r>
              <a:rPr lang="zh-CN" altLang="en-US">
                <a:solidFill>
                  <a:srgbClr val="9900CC"/>
                </a:solidFill>
              </a:rPr>
              <a:t>存取方式字段</a:t>
            </a:r>
            <a:r>
              <a:rPr lang="zh-CN" altLang="en-US"/>
              <a:t>规定了对本段的访问方式。</a:t>
            </a:r>
          </a:p>
          <a:p>
            <a:pPr lvl="1" algn="just"/>
            <a:r>
              <a:rPr lang="zh-CN" altLang="en-US"/>
              <a:t>环保护结构：规定</a:t>
            </a:r>
            <a:r>
              <a:rPr lang="zh-CN" altLang="en-US">
                <a:solidFill>
                  <a:srgbClr val="9900CC"/>
                </a:solidFill>
              </a:rPr>
              <a:t>低编号环具有高优先权</a:t>
            </a:r>
            <a:r>
              <a:rPr lang="zh-CN" altLang="en-US"/>
              <a:t>。操作系统核心处于0环，某些重要实用程序和操作系统服务处于中间环，一般应用程序占据外环。</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实现虚拟存储技术的物质基础</a:t>
            </a:r>
          </a:p>
        </p:txBody>
      </p:sp>
      <p:sp>
        <p:nvSpPr>
          <p:cNvPr id="123907" name="Rectangle 3"/>
          <p:cNvSpPr>
            <a:spLocks noGrp="1"/>
          </p:cNvSpPr>
          <p:nvPr>
            <p:ph type="body" idx="1"/>
          </p:nvPr>
        </p:nvSpPr>
        <p:spPr/>
        <p:txBody>
          <a:bodyPr/>
          <a:lstStyle/>
          <a:p>
            <a:pPr algn="just"/>
            <a:r>
              <a:rPr lang="zh-CN" altLang="en-US"/>
              <a:t>相当数量的外存：足以存放多个用户的程序。</a:t>
            </a:r>
          </a:p>
          <a:p>
            <a:pPr algn="just"/>
            <a:r>
              <a:rPr lang="zh-CN" altLang="en-US"/>
              <a:t>一定容量的内存：在处理机上运行的程序必须有一部分信息存放在内存中。</a:t>
            </a:r>
          </a:p>
          <a:p>
            <a:pPr algn="just"/>
            <a:r>
              <a:rPr lang="zh-CN" altLang="en-US"/>
              <a:t>地址变换机构：动态实现逻辑地址到物理地址的变换。</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环保护的基本原则</a:t>
            </a:r>
          </a:p>
        </p:txBody>
      </p:sp>
      <p:sp>
        <p:nvSpPr>
          <p:cNvPr id="267267" name="Rectangle 3"/>
          <p:cNvSpPr>
            <a:spLocks noGrp="1"/>
          </p:cNvSpPr>
          <p:nvPr>
            <p:ph type="body" idx="1"/>
          </p:nvPr>
        </p:nvSpPr>
        <p:spPr>
          <a:xfrm>
            <a:off x="152400" y="1600200"/>
            <a:ext cx="4156075" cy="4459288"/>
          </a:xfrm>
        </p:spPr>
        <p:txBody>
          <a:bodyPr/>
          <a:lstStyle/>
          <a:p>
            <a:pPr algn="just"/>
            <a:r>
              <a:rPr lang="zh-CN" altLang="en-US"/>
              <a:t>环保护的基本原则是：</a:t>
            </a:r>
          </a:p>
          <a:p>
            <a:pPr lvl="1" algn="just"/>
            <a:r>
              <a:rPr lang="zh-CN" altLang="en-US"/>
              <a:t>一个程序可以访问驻留在相同环或较低特权环中的数据；</a:t>
            </a:r>
          </a:p>
          <a:p>
            <a:pPr lvl="1" algn="just"/>
            <a:r>
              <a:rPr lang="zh-CN" altLang="en-US"/>
              <a:t>一个程序可以调用驻留在相同环或较高特权环中的服务。</a:t>
            </a:r>
          </a:p>
        </p:txBody>
      </p:sp>
      <p:sp>
        <p:nvSpPr>
          <p:cNvPr id="267271" name="Oval 7"/>
          <p:cNvSpPr>
            <a:spLocks noChangeArrowheads="1"/>
          </p:cNvSpPr>
          <p:nvPr/>
        </p:nvSpPr>
        <p:spPr bwMode="auto">
          <a:xfrm>
            <a:off x="5791200" y="2628900"/>
            <a:ext cx="1993900" cy="19939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p>
            <a:pPr algn="ctr"/>
            <a:endParaRPr kumimoji="1" lang="zh-CN" altLang="en-US" sz="2400"/>
          </a:p>
        </p:txBody>
      </p:sp>
      <p:sp>
        <p:nvSpPr>
          <p:cNvPr id="267272" name="Oval 8"/>
          <p:cNvSpPr>
            <a:spLocks noChangeArrowheads="1"/>
          </p:cNvSpPr>
          <p:nvPr/>
        </p:nvSpPr>
        <p:spPr bwMode="auto">
          <a:xfrm>
            <a:off x="6324600" y="3162300"/>
            <a:ext cx="914400" cy="9144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sz="2400"/>
              <a:t>内核</a:t>
            </a:r>
          </a:p>
          <a:p>
            <a:pPr algn="ctr"/>
            <a:r>
              <a:rPr kumimoji="1" lang="zh-CN" altLang="en-US" sz="2400"/>
              <a:t>0级</a:t>
            </a:r>
          </a:p>
        </p:txBody>
      </p:sp>
      <p:sp>
        <p:nvSpPr>
          <p:cNvPr id="267275" name="Rectangle 11"/>
          <p:cNvSpPr>
            <a:spLocks noChangeArrowheads="1"/>
          </p:cNvSpPr>
          <p:nvPr/>
        </p:nvSpPr>
        <p:spPr bwMode="auto">
          <a:xfrm>
            <a:off x="6096000" y="27051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系统调用</a:t>
            </a:r>
          </a:p>
        </p:txBody>
      </p:sp>
      <p:sp>
        <p:nvSpPr>
          <p:cNvPr id="267276" name="Rectangle 12"/>
          <p:cNvSpPr>
            <a:spLocks noChangeArrowheads="1"/>
          </p:cNvSpPr>
          <p:nvPr/>
        </p:nvSpPr>
        <p:spPr bwMode="auto">
          <a:xfrm>
            <a:off x="6477000" y="4076700"/>
            <a:ext cx="655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1级</a:t>
            </a:r>
          </a:p>
        </p:txBody>
      </p:sp>
      <p:sp>
        <p:nvSpPr>
          <p:cNvPr id="267277" name="Oval 13"/>
          <p:cNvSpPr>
            <a:spLocks noChangeArrowheads="1"/>
          </p:cNvSpPr>
          <p:nvPr/>
        </p:nvSpPr>
        <p:spPr bwMode="auto">
          <a:xfrm>
            <a:off x="5232400" y="2095500"/>
            <a:ext cx="3073400" cy="30734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p>
            <a:pPr algn="ctr"/>
            <a:endParaRPr kumimoji="1" lang="zh-CN" altLang="en-US" sz="2400"/>
          </a:p>
        </p:txBody>
      </p:sp>
      <p:sp>
        <p:nvSpPr>
          <p:cNvPr id="267278" name="Rectangle 14"/>
          <p:cNvSpPr>
            <a:spLocks noChangeArrowheads="1"/>
          </p:cNvSpPr>
          <p:nvPr/>
        </p:nvSpPr>
        <p:spPr bwMode="auto">
          <a:xfrm>
            <a:off x="6248400" y="20955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共享库</a:t>
            </a:r>
          </a:p>
        </p:txBody>
      </p:sp>
      <p:sp>
        <p:nvSpPr>
          <p:cNvPr id="267279" name="Rectangle 15"/>
          <p:cNvSpPr>
            <a:spLocks noChangeArrowheads="1"/>
          </p:cNvSpPr>
          <p:nvPr/>
        </p:nvSpPr>
        <p:spPr bwMode="auto">
          <a:xfrm>
            <a:off x="6507163" y="4610100"/>
            <a:ext cx="65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2级</a:t>
            </a:r>
          </a:p>
        </p:txBody>
      </p:sp>
      <p:sp>
        <p:nvSpPr>
          <p:cNvPr id="267280" name="Oval 16"/>
          <p:cNvSpPr>
            <a:spLocks noChangeArrowheads="1"/>
          </p:cNvSpPr>
          <p:nvPr/>
        </p:nvSpPr>
        <p:spPr bwMode="auto">
          <a:xfrm>
            <a:off x="4686300" y="1524000"/>
            <a:ext cx="4152900" cy="41529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p>
            <a:pPr algn="ctr"/>
            <a:endParaRPr kumimoji="1" lang="zh-CN" altLang="en-US" sz="2400"/>
          </a:p>
        </p:txBody>
      </p:sp>
      <p:sp>
        <p:nvSpPr>
          <p:cNvPr id="267281" name="Rectangle 17"/>
          <p:cNvSpPr>
            <a:spLocks noChangeArrowheads="1"/>
          </p:cNvSpPr>
          <p:nvPr/>
        </p:nvSpPr>
        <p:spPr bwMode="auto">
          <a:xfrm>
            <a:off x="6019800" y="16383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用户程序</a:t>
            </a:r>
          </a:p>
        </p:txBody>
      </p:sp>
      <p:sp>
        <p:nvSpPr>
          <p:cNvPr id="267282" name="Rectangle 18"/>
          <p:cNvSpPr>
            <a:spLocks noChangeArrowheads="1"/>
          </p:cNvSpPr>
          <p:nvPr/>
        </p:nvSpPr>
        <p:spPr bwMode="auto">
          <a:xfrm>
            <a:off x="6507163" y="5143500"/>
            <a:ext cx="65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3级</a:t>
            </a:r>
          </a:p>
        </p:txBody>
      </p:sp>
      <p:sp>
        <p:nvSpPr>
          <p:cNvPr id="267283" name="Rectangle 19"/>
          <p:cNvSpPr>
            <a:spLocks noChangeArrowheads="1"/>
          </p:cNvSpPr>
          <p:nvPr/>
        </p:nvSpPr>
        <p:spPr bwMode="auto">
          <a:xfrm>
            <a:off x="5029200" y="5753100"/>
            <a:ext cx="371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t>Pentium</a:t>
            </a:r>
            <a:r>
              <a:rPr kumimoji="1" lang="zh-CN" altLang="en-US" sz="2400"/>
              <a:t>中的环形保护结构</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课后习题</a:t>
            </a:r>
          </a:p>
        </p:txBody>
      </p:sp>
      <p:sp>
        <p:nvSpPr>
          <p:cNvPr id="378883" name="Rectangle 3"/>
          <p:cNvSpPr>
            <a:spLocks noGrp="1"/>
          </p:cNvSpPr>
          <p:nvPr>
            <p:ph type="body" idx="1"/>
          </p:nvPr>
        </p:nvSpPr>
        <p:spPr/>
        <p:txBody>
          <a:bodyPr/>
          <a:lstStyle/>
          <a:p>
            <a:r>
              <a:rPr lang="en-US" altLang="zh-CN" dirty="0"/>
              <a:t>P152</a:t>
            </a:r>
            <a:endParaRPr lang="zh-CN" altLang="en-US" dirty="0"/>
          </a:p>
          <a:p>
            <a:r>
              <a:rPr lang="zh-CN" altLang="en-US" dirty="0"/>
              <a:t>习题</a:t>
            </a:r>
            <a:r>
              <a:rPr lang="en-US" altLang="zh-CN" dirty="0"/>
              <a:t>3</a:t>
            </a:r>
            <a:r>
              <a:rPr lang="zh-CN" altLang="en-US" dirty="0"/>
              <a:t>、</a:t>
            </a:r>
            <a:r>
              <a:rPr lang="en-US" altLang="zh-CN" dirty="0"/>
              <a:t>9</a:t>
            </a:r>
            <a:r>
              <a:rPr lang="zh-CN" altLang="en-US" dirty="0"/>
              <a:t>、</a:t>
            </a:r>
            <a:r>
              <a:rPr lang="en-US" altLang="zh-CN" dirty="0"/>
              <a:t>13</a:t>
            </a:r>
          </a:p>
          <a:p>
            <a:pPr lvl="0">
              <a:buClr>
                <a:srgbClr val="2DA2BF"/>
              </a:buClr>
            </a:pPr>
            <a:r>
              <a:rPr lang="en-US" altLang="zh-CN">
                <a:solidFill>
                  <a:srgbClr val="000000"/>
                </a:solidFill>
              </a:rPr>
              <a:t>P177</a:t>
            </a:r>
            <a:endParaRPr lang="zh-CN" altLang="en-US" dirty="0">
              <a:solidFill>
                <a:srgbClr val="000000"/>
              </a:solidFill>
            </a:endParaRPr>
          </a:p>
          <a:p>
            <a:r>
              <a:rPr lang="zh-CN" altLang="en-US" dirty="0"/>
              <a:t>习题</a:t>
            </a:r>
            <a:r>
              <a:rPr lang="en-US" altLang="zh-CN" dirty="0"/>
              <a:t>5</a:t>
            </a:r>
            <a:r>
              <a:rPr lang="zh-CN" altLang="en-US" dirty="0"/>
              <a:t>、</a:t>
            </a:r>
            <a:r>
              <a:rPr lang="en-US" altLang="zh-CN" dirty="0"/>
              <a:t>13</a:t>
            </a:r>
          </a:p>
        </p:txBody>
      </p:sp>
    </p:spTree>
  </p:cSld>
  <p:clrMapOvr>
    <a:masterClrMapping/>
  </p:clrMapOvr>
</p:sld>
</file>

<file path=ppt/theme/theme1.xml><?xml version="1.0" encoding="utf-8"?>
<a:theme xmlns:a="http://schemas.openxmlformats.org/drawingml/2006/main" name="1_聚合">
  <a:themeElements>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1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合">
  <a:themeElements>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聚合">
  <a:themeElements>
    <a:clrScheme name="2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fontScheme name="2_聚合">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2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3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3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4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4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5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5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6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6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7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7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8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8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whu</Template>
  <TotalTime>5272</TotalTime>
  <Words>6771</Words>
  <Application>Microsoft Office PowerPoint</Application>
  <PresentationFormat>全屏显示(4:3)</PresentationFormat>
  <Paragraphs>770</Paragraphs>
  <Slides>91</Slides>
  <Notes>6</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91</vt:i4>
      </vt:variant>
    </vt:vector>
  </HeadingPairs>
  <TitlesOfParts>
    <vt:vector size="113" baseType="lpstr">
      <vt:lpstr>黑体</vt:lpstr>
      <vt:lpstr>楷体_GB2312</vt:lpstr>
      <vt:lpstr>宋体</vt:lpstr>
      <vt:lpstr>Arial</vt:lpstr>
      <vt:lpstr>Helvetica</vt:lpstr>
      <vt:lpstr>Lucida Sans Unicode</vt:lpstr>
      <vt:lpstr>Tahoma</vt:lpstr>
      <vt:lpstr>Times New Roman</vt:lpstr>
      <vt:lpstr>Verdana</vt:lpstr>
      <vt:lpstr>Wingdings</vt:lpstr>
      <vt:lpstr>Wingdings 2</vt:lpstr>
      <vt:lpstr>Wingdings 3</vt:lpstr>
      <vt:lpstr>1_聚合</vt:lpstr>
      <vt:lpstr>聚合</vt:lpstr>
      <vt:lpstr>2_聚合</vt:lpstr>
      <vt:lpstr>3_聚合</vt:lpstr>
      <vt:lpstr>4_聚合</vt:lpstr>
      <vt:lpstr>5_聚合</vt:lpstr>
      <vt:lpstr>6_聚合</vt:lpstr>
      <vt:lpstr>7_聚合</vt:lpstr>
      <vt:lpstr>8_聚合</vt:lpstr>
      <vt:lpstr>VISIO</vt:lpstr>
      <vt:lpstr>第四章  存储器管理</vt:lpstr>
      <vt:lpstr>4.6.1 虚拟存储器的引入</vt:lpstr>
      <vt:lpstr>虚拟存储器的基本原理</vt:lpstr>
      <vt:lpstr>虚拟存储器的定义</vt:lpstr>
      <vt:lpstr>虚拟存储器的理论基础</vt:lpstr>
      <vt:lpstr>局部性原理</vt:lpstr>
      <vt:lpstr>局部性原理（续）</vt:lpstr>
      <vt:lpstr>局部性的体现</vt:lpstr>
      <vt:lpstr>实现虚拟存储技术的物质基础</vt:lpstr>
      <vt:lpstr>4.6.2 虚拟存储器的实现方法</vt:lpstr>
      <vt:lpstr>4.6.3 虚拟存储器的特征</vt:lpstr>
      <vt:lpstr>第四章  存储器管理</vt:lpstr>
      <vt:lpstr>请求分页存储管理</vt:lpstr>
      <vt:lpstr>4.7.1 请求分页系统中的支持机构</vt:lpstr>
      <vt:lpstr>页表</vt:lpstr>
      <vt:lpstr>扩充后的页表项</vt:lpstr>
      <vt:lpstr>缺页中断处理</vt:lpstr>
      <vt:lpstr>缺页中断与一般中断的区别</vt:lpstr>
      <vt:lpstr>地址变换</vt:lpstr>
      <vt:lpstr>地址变换过程</vt:lpstr>
      <vt:lpstr>4.7.2 内存分配策略和分配算法</vt:lpstr>
      <vt:lpstr>1. 最小物理块数的确定</vt:lpstr>
      <vt:lpstr>2. 物理块分配策略</vt:lpstr>
      <vt:lpstr>分配策略和置换范围</vt:lpstr>
      <vt:lpstr>(1) 固定分配局部置换</vt:lpstr>
      <vt:lpstr>(2) 可变分配全局置换</vt:lpstr>
      <vt:lpstr>(3) 可变分配局部置换</vt:lpstr>
      <vt:lpstr>3. 物理块分配算法</vt:lpstr>
      <vt:lpstr>4.7.3 调页策略</vt:lpstr>
      <vt:lpstr>PowerPoint 演示文稿</vt:lpstr>
      <vt:lpstr>PowerPoint 演示文稿</vt:lpstr>
      <vt:lpstr>PowerPoint 演示文稿</vt:lpstr>
      <vt:lpstr>PowerPoint 演示文稿</vt:lpstr>
      <vt:lpstr>第四章  存储器管理</vt:lpstr>
      <vt:lpstr>页面置换算法</vt:lpstr>
      <vt:lpstr>页面置换算法</vt:lpstr>
      <vt:lpstr>1.最佳置换算法（OPT）</vt:lpstr>
      <vt:lpstr>最佳置换算法例</vt:lpstr>
      <vt:lpstr>采用最佳置换算法的页面置换情况</vt:lpstr>
      <vt:lpstr>2.先进先出算法（FIFO）</vt:lpstr>
      <vt:lpstr>先进先出置换算法例</vt:lpstr>
      <vt:lpstr>3.最近最久未使用置换算法(LRU)</vt:lpstr>
      <vt:lpstr>LRU算法例</vt:lpstr>
      <vt:lpstr>课堂练习*</vt:lpstr>
      <vt:lpstr>LRU算法的实现</vt:lpstr>
      <vt:lpstr>基于寄存器的方法</vt:lpstr>
      <vt:lpstr>基于寄存器的方法（续）</vt:lpstr>
      <vt:lpstr>基于栈的方法</vt:lpstr>
      <vt:lpstr>基于栈的方法（续）</vt:lpstr>
      <vt:lpstr>4.时钟（clock）置换算法</vt:lpstr>
      <vt:lpstr>简单时钟置换算法</vt:lpstr>
      <vt:lpstr>简单时钟置换算法流程</vt:lpstr>
      <vt:lpstr>简单时钟置换算法示意图</vt:lpstr>
      <vt:lpstr>改进的时钟算法</vt:lpstr>
      <vt:lpstr>改进型时钟算法描述</vt:lpstr>
      <vt:lpstr>请求分页系统性能分析（补充）</vt:lpstr>
      <vt:lpstr>1.缺页率对有效访问时间的影响</vt:lpstr>
      <vt:lpstr>纯分页系统的EAT计算</vt:lpstr>
      <vt:lpstr>对于请求分页系统</vt:lpstr>
      <vt:lpstr>缺页中断处理时间</vt:lpstr>
      <vt:lpstr>有效访问时间</vt:lpstr>
      <vt:lpstr>缺页率f对EAT的影响</vt:lpstr>
      <vt:lpstr>影响缺页率的因素</vt:lpstr>
      <vt:lpstr>程序结构对缺页率影响例</vt:lpstr>
      <vt:lpstr>程序1的缺页次数</vt:lpstr>
      <vt:lpstr>程序2的缺页次数</vt:lpstr>
      <vt:lpstr>2.抖动现象</vt:lpstr>
      <vt:lpstr>抖动</vt:lpstr>
      <vt:lpstr>抖动产生的原因</vt:lpstr>
      <vt:lpstr>抖动的预防及解除</vt:lpstr>
      <vt:lpstr>3.页面大小的选择</vt:lpstr>
      <vt:lpstr>页面大小选择的分析</vt:lpstr>
      <vt:lpstr>页面大小选择的分析（续）</vt:lpstr>
      <vt:lpstr>第四章  存储器管理</vt:lpstr>
      <vt:lpstr>请求分段系统的思想</vt:lpstr>
      <vt:lpstr>4.9.1 请求分段中的支持机构</vt:lpstr>
      <vt:lpstr>段表结构</vt:lpstr>
      <vt:lpstr>段表项中各字段的说明</vt:lpstr>
      <vt:lpstr>缺段中断处理</vt:lpstr>
      <vt:lpstr>缺段中断处理流程</vt:lpstr>
      <vt:lpstr>缺段中断涉及的几个问题</vt:lpstr>
      <vt:lpstr>动态地址变换 </vt:lpstr>
      <vt:lpstr>地址变换过程 </vt:lpstr>
      <vt:lpstr>引入快表提高访问速度</vt:lpstr>
      <vt:lpstr>4.9.2 段的共享与保护</vt:lpstr>
      <vt:lpstr>共享段表及表项</vt:lpstr>
      <vt:lpstr>共享段的分配</vt:lpstr>
      <vt:lpstr>共享段的回收</vt:lpstr>
      <vt:lpstr>分段保护</vt:lpstr>
      <vt:lpstr>环保护的基本原则</vt:lpstr>
      <vt:lpstr>课后习题</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  基本分段存储管理方式</dc:title>
  <dc:creator>dd</dc:creator>
  <cp:lastModifiedBy>lab13</cp:lastModifiedBy>
  <cp:revision>165</cp:revision>
  <cp:lastPrinted>1601-01-01T00:00:00Z</cp:lastPrinted>
  <dcterms:created xsi:type="dcterms:W3CDTF">2004-02-26T03:28:09Z</dcterms:created>
  <dcterms:modified xsi:type="dcterms:W3CDTF">2017-03-10T02:37:24Z</dcterms:modified>
</cp:coreProperties>
</file>