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93"/>
  </p:notesMasterIdLst>
  <p:sldIdLst>
    <p:sldId id="460" r:id="rId2"/>
    <p:sldId id="462" r:id="rId3"/>
    <p:sldId id="46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8" r:id="rId38"/>
    <p:sldId id="499" r:id="rId39"/>
    <p:sldId id="500" r:id="rId40"/>
    <p:sldId id="552" r:id="rId41"/>
    <p:sldId id="553" r:id="rId42"/>
    <p:sldId id="568" r:id="rId43"/>
    <p:sldId id="569" r:id="rId44"/>
    <p:sldId id="570" r:id="rId45"/>
    <p:sldId id="571" r:id="rId46"/>
    <p:sldId id="572" r:id="rId47"/>
    <p:sldId id="573" r:id="rId48"/>
    <p:sldId id="574" r:id="rId49"/>
    <p:sldId id="575" r:id="rId50"/>
    <p:sldId id="555" r:id="rId51"/>
    <p:sldId id="556" r:id="rId52"/>
    <p:sldId id="557" r:id="rId53"/>
    <p:sldId id="558" r:id="rId54"/>
    <p:sldId id="559" r:id="rId55"/>
    <p:sldId id="501" r:id="rId56"/>
    <p:sldId id="502" r:id="rId57"/>
    <p:sldId id="503" r:id="rId58"/>
    <p:sldId id="511" r:id="rId59"/>
    <p:sldId id="513" r:id="rId60"/>
    <p:sldId id="514" r:id="rId61"/>
    <p:sldId id="515" r:id="rId62"/>
    <p:sldId id="516" r:id="rId63"/>
    <p:sldId id="517" r:id="rId64"/>
    <p:sldId id="525" r:id="rId65"/>
    <p:sldId id="526" r:id="rId66"/>
    <p:sldId id="527" r:id="rId67"/>
    <p:sldId id="528" r:id="rId68"/>
    <p:sldId id="529" r:id="rId69"/>
    <p:sldId id="530" r:id="rId70"/>
    <p:sldId id="531" r:id="rId71"/>
    <p:sldId id="532" r:id="rId72"/>
    <p:sldId id="533" r:id="rId73"/>
    <p:sldId id="534" r:id="rId74"/>
    <p:sldId id="535" r:id="rId75"/>
    <p:sldId id="536" r:id="rId76"/>
    <p:sldId id="537" r:id="rId77"/>
    <p:sldId id="538" r:id="rId78"/>
    <p:sldId id="539" r:id="rId79"/>
    <p:sldId id="540" r:id="rId80"/>
    <p:sldId id="541" r:id="rId81"/>
    <p:sldId id="542" r:id="rId82"/>
    <p:sldId id="543" r:id="rId83"/>
    <p:sldId id="544" r:id="rId84"/>
    <p:sldId id="545" r:id="rId85"/>
    <p:sldId id="546" r:id="rId86"/>
    <p:sldId id="547" r:id="rId87"/>
    <p:sldId id="548" r:id="rId88"/>
    <p:sldId id="549" r:id="rId89"/>
    <p:sldId id="550" r:id="rId90"/>
    <p:sldId id="551" r:id="rId91"/>
    <p:sldId id="577" r:id="rId92"/>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FF"/>
    <a:srgbClr val="DBDCDD"/>
    <a:srgbClr val="C9CBCD"/>
    <a:srgbClr val="CADB25"/>
    <a:srgbClr val="006699"/>
    <a:srgbClr val="0099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567" autoAdjust="0"/>
  </p:normalViewPr>
  <p:slideViewPr>
    <p:cSldViewPr>
      <p:cViewPr varScale="1">
        <p:scale>
          <a:sx n="104" d="100"/>
          <a:sy n="104" d="100"/>
        </p:scale>
        <p:origin x="1224" y="96"/>
      </p:cViewPr>
      <p:guideLst>
        <p:guide orient="horz" pos="2160"/>
        <p:guide pos="2880"/>
      </p:guideLst>
    </p:cSldViewPr>
  </p:slideViewPr>
  <p:outlineViewPr>
    <p:cViewPr>
      <p:scale>
        <a:sx n="33" d="100"/>
        <a:sy n="33" d="100"/>
      </p:scale>
      <p:origin x="0" y="19638"/>
    </p:cViewPr>
  </p:outlineViewPr>
  <p:notesTextViewPr>
    <p:cViewPr>
      <p:scale>
        <a:sx n="100" d="100"/>
        <a:sy n="100" d="100"/>
      </p:scale>
      <p:origin x="0" y="0"/>
    </p:cViewPr>
  </p:notesTextViewPr>
  <p:sorterViewPr>
    <p:cViewPr>
      <p:scale>
        <a:sx n="66" d="100"/>
        <a:sy n="66" d="100"/>
      </p:scale>
      <p:origin x="0" y="16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44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D63B76-E872-41F1-B525-AA0C7563A4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w="12700">
            <a:solidFill>
              <a:srgbClr val="000000"/>
            </a:solidFill>
            <a:miter lim="800000"/>
            <a:headEnd/>
            <a:tailEnd/>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A0A5283-C0F2-4EE0-9382-F633C9CF03B4}" type="slidenum">
              <a:rPr lang="zh-CN" altLang="en-US" sz="1200"/>
              <a:pPr eaLnBrk="1" hangingPunct="1"/>
              <a:t>18</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w="12700">
            <a:solidFill>
              <a:srgbClr val="000000"/>
            </a:solidFill>
            <a:miter lim="800000"/>
            <a:headEnd/>
            <a:tailEnd/>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CE32ECDC-BAFA-4AD6-AF2C-DDF468945F3C}" type="slidenum">
              <a:rPr lang="zh-CN" altLang="en-US" sz="1200"/>
              <a:pPr eaLnBrk="1" hangingPunct="1"/>
              <a:t>38</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9" descr="http://www.whu.edu.cn/img/index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3"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4" name="灯片编号占位符 26"/>
          <p:cNvSpPr>
            <a:spLocks noGrp="1"/>
          </p:cNvSpPr>
          <p:nvPr>
            <p:ph type="sldNum" sz="quarter" idx="12"/>
          </p:nvPr>
        </p:nvSpPr>
        <p:spPr/>
        <p:txBody>
          <a:bodyPr/>
          <a:lstStyle>
            <a:lvl1pPr>
              <a:defRPr>
                <a:solidFill>
                  <a:srgbClr val="FFFFFF"/>
                </a:solidFill>
              </a:defRPr>
            </a:lvl1pPr>
          </a:lstStyle>
          <a:p>
            <a:fld id="{535EB1FB-4369-4525-8643-74AF327B132E}" type="slidenum">
              <a:rPr lang="en-US" altLang="zh-CN"/>
              <a:pPr/>
              <a:t>‹#›</a:t>
            </a:fld>
            <a:endParaRPr lang="en-US" altLang="zh-CN"/>
          </a:p>
        </p:txBody>
      </p:sp>
    </p:spTree>
    <p:extLst>
      <p:ext uri="{BB962C8B-B14F-4D97-AF65-F5344CB8AC3E}">
        <p14:creationId xmlns:p14="http://schemas.microsoft.com/office/powerpoint/2010/main" val="222027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fld id="{27F04231-848E-44B6-B322-76EF13C154D3}" type="slidenum">
              <a:rPr lang="en-US" altLang="zh-CN"/>
              <a:pPr/>
              <a:t>‹#›</a:t>
            </a:fld>
            <a:endParaRPr lang="en-US" altLang="zh-CN"/>
          </a:p>
        </p:txBody>
      </p:sp>
    </p:spTree>
    <p:extLst>
      <p:ext uri="{BB962C8B-B14F-4D97-AF65-F5344CB8AC3E}">
        <p14:creationId xmlns:p14="http://schemas.microsoft.com/office/powerpoint/2010/main" val="126771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fld id="{1F34C493-E011-4001-9074-A55C5011948C}" type="slidenum">
              <a:rPr lang="en-US" altLang="zh-CN"/>
              <a:pPr/>
              <a:t>‹#›</a:t>
            </a:fld>
            <a:endParaRPr lang="en-US" altLang="zh-CN"/>
          </a:p>
        </p:txBody>
      </p:sp>
    </p:spTree>
    <p:extLst>
      <p:ext uri="{BB962C8B-B14F-4D97-AF65-F5344CB8AC3E}">
        <p14:creationId xmlns:p14="http://schemas.microsoft.com/office/powerpoint/2010/main" val="319070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aphicFrame>
        <p:nvGraphicFramePr>
          <p:cNvPr id="4"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17763" r:id="rId3" imgW="0" imgH="0" progId="PBrush">
                  <p:embed/>
                </p:oleObj>
              </mc:Choice>
              <mc:Fallback>
                <p:oleObj r:id="rId3" imgW="0" imgH="0" progId="PBrush">
                  <p:embed/>
                  <p:pic>
                    <p:nvPicPr>
                      <p:cNvPr id="26626"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5" name="日期占位符 7"/>
          <p:cNvSpPr>
            <a:spLocks noGrp="1"/>
          </p:cNvSpPr>
          <p:nvPr>
            <p:ph type="dt" sz="half" idx="10"/>
          </p:nvPr>
        </p:nvSpPr>
        <p:spPr/>
        <p:txBody>
          <a:bodyPr/>
          <a:lstStyle>
            <a:lvl1pPr>
              <a:defRPr/>
            </a:lvl1pPr>
          </a:lstStyle>
          <a:p>
            <a:pPr>
              <a:defRPr/>
            </a:pPr>
            <a:endParaRPr lang="en-US"/>
          </a:p>
        </p:txBody>
      </p:sp>
      <p:sp>
        <p:nvSpPr>
          <p:cNvPr id="6" name="灯片编号占位符 8"/>
          <p:cNvSpPr>
            <a:spLocks noGrp="1"/>
          </p:cNvSpPr>
          <p:nvPr>
            <p:ph type="sldNum" sz="quarter" idx="11"/>
          </p:nvPr>
        </p:nvSpPr>
        <p:spPr/>
        <p:txBody>
          <a:bodyPr/>
          <a:lstStyle>
            <a:lvl1pPr>
              <a:defRPr/>
            </a:lvl1pPr>
          </a:lstStyle>
          <a:p>
            <a:fld id="{CD1B9A66-4170-41D7-9093-8ADDF4650234}" type="slidenum">
              <a:rPr lang="en-US" altLang="zh-CN"/>
              <a:pPr/>
              <a:t>‹#›</a:t>
            </a:fld>
            <a:endParaRPr lang="en-US" altLang="zh-CN"/>
          </a:p>
        </p:txBody>
      </p:sp>
      <p:sp>
        <p:nvSpPr>
          <p:cNvPr id="8" name="页脚占位符 9"/>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5896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lstStyle>
          <a:p>
            <a:fld id="{CCA6DFED-33DB-4576-9B8B-ECD3650911A3}" type="slidenum">
              <a:rPr lang="en-US" altLang="zh-CN"/>
              <a:pPr/>
              <a:t>‹#›</a:t>
            </a:fld>
            <a:endParaRPr lang="en-US" altLang="zh-CN"/>
          </a:p>
        </p:txBody>
      </p:sp>
    </p:spTree>
    <p:extLst>
      <p:ext uri="{BB962C8B-B14F-4D97-AF65-F5344CB8AC3E}">
        <p14:creationId xmlns:p14="http://schemas.microsoft.com/office/powerpoint/2010/main" val="42388612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F17A481-496A-44FF-87A1-56BCE62A36A3}" type="slidenum">
              <a:rPr lang="en-US" altLang="zh-CN"/>
              <a:pPr/>
              <a:t>‹#›</a:t>
            </a:fld>
            <a:endParaRPr lang="en-US" altLang="zh-CN"/>
          </a:p>
        </p:txBody>
      </p:sp>
    </p:spTree>
    <p:extLst>
      <p:ext uri="{BB962C8B-B14F-4D97-AF65-F5344CB8AC3E}">
        <p14:creationId xmlns:p14="http://schemas.microsoft.com/office/powerpoint/2010/main" val="272611411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F1165495-5386-4133-8399-582CC1D840FA}" type="slidenum">
              <a:rPr lang="en-US" altLang="zh-CN"/>
              <a:pPr/>
              <a:t>‹#›</a:t>
            </a:fld>
            <a:endParaRPr lang="en-US" altLang="zh-CN"/>
          </a:p>
        </p:txBody>
      </p:sp>
    </p:spTree>
    <p:extLst>
      <p:ext uri="{BB962C8B-B14F-4D97-AF65-F5344CB8AC3E}">
        <p14:creationId xmlns:p14="http://schemas.microsoft.com/office/powerpoint/2010/main" val="163216519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1D69AC6A-0F9D-4C22-9306-5B8AC0E86541}" type="slidenum">
              <a:rPr lang="en-US" altLang="zh-CN"/>
              <a:pPr/>
              <a:t>‹#›</a:t>
            </a:fld>
            <a:endParaRPr lang="en-US" altLang="zh-CN"/>
          </a:p>
        </p:txBody>
      </p:sp>
    </p:spTree>
    <p:extLst>
      <p:ext uri="{BB962C8B-B14F-4D97-AF65-F5344CB8AC3E}">
        <p14:creationId xmlns:p14="http://schemas.microsoft.com/office/powerpoint/2010/main" val="149706873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fld id="{782D86E6-3085-45D5-B7CC-0529688643D4}" type="slidenum">
              <a:rPr lang="en-US" altLang="zh-CN"/>
              <a:pPr/>
              <a:t>‹#›</a:t>
            </a:fld>
            <a:endParaRPr lang="en-US" altLang="zh-CN"/>
          </a:p>
        </p:txBody>
      </p:sp>
    </p:spTree>
    <p:extLst>
      <p:ext uri="{BB962C8B-B14F-4D97-AF65-F5344CB8AC3E}">
        <p14:creationId xmlns:p14="http://schemas.microsoft.com/office/powerpoint/2010/main" val="56885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F6F05F6-7C87-42BB-944D-6187F43DF8EC}" type="slidenum">
              <a:rPr lang="en-US" altLang="zh-CN"/>
              <a:pPr/>
              <a:t>‹#›</a:t>
            </a:fld>
            <a:endParaRPr lang="en-US" altLang="zh-CN"/>
          </a:p>
        </p:txBody>
      </p:sp>
    </p:spTree>
    <p:extLst>
      <p:ext uri="{BB962C8B-B14F-4D97-AF65-F5344CB8AC3E}">
        <p14:creationId xmlns:p14="http://schemas.microsoft.com/office/powerpoint/2010/main" val="19972845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lvl1pPr>
          </a:lstStyle>
          <a:p>
            <a:fld id="{A579719A-5E74-462D-A927-B464D1547571}" type="slidenum">
              <a:rPr lang="en-US" altLang="zh-CN"/>
              <a:pPr/>
              <a:t>‹#›</a:t>
            </a:fld>
            <a:endParaRPr lang="en-US" altLang="zh-CN"/>
          </a:p>
        </p:txBody>
      </p:sp>
    </p:spTree>
    <p:extLst>
      <p:ext uri="{BB962C8B-B14F-4D97-AF65-F5344CB8AC3E}">
        <p14:creationId xmlns:p14="http://schemas.microsoft.com/office/powerpoint/2010/main" val="3794933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276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E6A88D9-660E-4838-9C2E-4F8915F7C91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0" r:id="rId7"/>
    <p:sldLayoutId id="2147483769" r:id="rId8"/>
    <p:sldLayoutId id="2147483770" r:id="rId9"/>
    <p:sldLayoutId id="2147483761" r:id="rId10"/>
    <p:sldLayoutId id="2147483762" r:id="rId11"/>
  </p:sldLayoutIdLst>
  <p:hf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1.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96875" y="3071813"/>
            <a:ext cx="7921625" cy="792162"/>
          </a:xfrm>
        </p:spPr>
        <p:txBody>
          <a:bodyPr>
            <a:normAutofit fontScale="90000"/>
          </a:bodyPr>
          <a:lstStyle/>
          <a:p>
            <a:pPr algn="ctr">
              <a:defRPr/>
            </a:pPr>
            <a:r>
              <a:rPr lang="zh-CN" altLang="en-US">
                <a:latin typeface="楷体_GB2312" pitchFamily="1" charset="-122"/>
              </a:rPr>
              <a:t>第五章  设备管理 </a:t>
            </a:r>
          </a:p>
        </p:txBody>
      </p:sp>
      <p:sp>
        <p:nvSpPr>
          <p:cNvPr id="35843" name="Rectangle 3"/>
          <p:cNvSpPr>
            <a:spLocks noGrp="1" noChangeArrowheads="1"/>
          </p:cNvSpPr>
          <p:nvPr>
            <p:ph type="subTitle" idx="1"/>
          </p:nvPr>
        </p:nvSpPr>
        <p:spPr>
          <a:xfrm>
            <a:off x="2246313" y="6165304"/>
            <a:ext cx="6400800" cy="1104900"/>
          </a:xfrm>
        </p:spPr>
        <p:txBody>
          <a:bodyPr/>
          <a:lstStyle/>
          <a:p>
            <a:pPr marR="0">
              <a:spcBef>
                <a:spcPct val="0"/>
              </a:spcBef>
            </a:pPr>
            <a:r>
              <a:rPr lang="zh-CN" altLang="zh-CN" dirty="0">
                <a:solidFill>
                  <a:schemeClr val="bg1"/>
                </a:solidFill>
              </a:rPr>
              <a:t>武汉大学国际软件学院</a:t>
            </a:r>
            <a:br>
              <a:rPr lang="zh-CN" altLang="zh-CN" dirty="0">
                <a:solidFill>
                  <a:schemeClr val="bg1"/>
                </a:solidFill>
              </a:rPr>
            </a:br>
            <a:endParaRPr lang="zh-CN" altLang="zh-CN" sz="2400" dirty="0">
              <a:solidFill>
                <a:schemeClr val="bg1"/>
              </a:solidFill>
            </a:endParaRPr>
          </a:p>
        </p:txBody>
      </p:sp>
      <p:sp>
        <p:nvSpPr>
          <p:cNvPr id="35844" name="Rectangle 4"/>
          <p:cNvSpPr>
            <a:spLocks noChangeArrowheads="1"/>
          </p:cNvSpPr>
          <p:nvPr/>
        </p:nvSpPr>
        <p:spPr bwMode="auto">
          <a:xfrm>
            <a:off x="323850" y="1557338"/>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r>
              <a:rPr lang="zh-CN" altLang="zh-CN" sz="4800" b="1">
                <a:solidFill>
                  <a:srgbClr val="006699"/>
                </a:solidFill>
                <a:ea typeface="黑体" panose="02010609060101010101" pitchFamily="49" charset="-122"/>
              </a:rPr>
              <a:t>《操作系统原理》</a:t>
            </a:r>
          </a:p>
        </p:txBody>
      </p:sp>
      <p:sp>
        <p:nvSpPr>
          <p:cNvPr id="3584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D6AFFF0-A55B-43DD-B2BC-720A000A0305}" type="slidenum">
              <a:rPr lang="en-US" altLang="zh-CN" sz="1000">
                <a:solidFill>
                  <a:srgbClr val="FFFFFF"/>
                </a:solidFill>
              </a:rPr>
              <a:pPr eaLnBrk="1" hangingPunct="1"/>
              <a:t>1</a:t>
            </a:fld>
            <a:endParaRPr lang="en-US" altLang="zh-CN" sz="1000">
              <a:solidFill>
                <a:srgbClr val="FFFFFF"/>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7"/>
          <p:cNvSpPr>
            <a:spLocks noGrp="1"/>
          </p:cNvSpPr>
          <p:nvPr>
            <p:ph idx="1"/>
          </p:nvPr>
        </p:nvSpPr>
        <p:spPr/>
        <p:txBody>
          <a:bodyPr/>
          <a:lstStyle/>
          <a:p>
            <a:pPr>
              <a:buFont typeface="Wingdings" panose="05000000000000000000" pitchFamily="2" charset="2"/>
              <a:buNone/>
            </a:pPr>
            <a:r>
              <a:rPr lang="en-US" altLang="zh-CN"/>
              <a:t>1. I/O</a:t>
            </a:r>
            <a:r>
              <a:rPr lang="zh-CN" altLang="en-US"/>
              <a:t>通道</a:t>
            </a:r>
            <a:r>
              <a:rPr lang="en-US" altLang="zh-CN"/>
              <a:t>(I/O Channel)</a:t>
            </a:r>
            <a:r>
              <a:rPr lang="zh-CN" altLang="en-US"/>
              <a:t>设备的引入 </a:t>
            </a:r>
          </a:p>
          <a:p>
            <a:r>
              <a:rPr lang="en-US" altLang="zh-CN" sz="2800"/>
              <a:t>I/O</a:t>
            </a:r>
            <a:r>
              <a:rPr lang="zh-CN" altLang="en-US" sz="2800"/>
              <a:t>通道是一种特殊的处理机。具有执行</a:t>
            </a:r>
            <a:r>
              <a:rPr lang="en-US" altLang="zh-CN" sz="2800"/>
              <a:t>I/O</a:t>
            </a:r>
            <a:r>
              <a:rPr lang="zh-CN" altLang="en-US" sz="2800"/>
              <a:t>指令的能力，并通过执行通道</a:t>
            </a:r>
            <a:r>
              <a:rPr lang="en-US" altLang="zh-CN" sz="2800"/>
              <a:t>(I/O)</a:t>
            </a:r>
            <a:r>
              <a:rPr lang="zh-CN" altLang="en-US" sz="2800"/>
              <a:t>程序来控制</a:t>
            </a:r>
            <a:r>
              <a:rPr lang="en-US" altLang="zh-CN" sz="2800"/>
              <a:t>I/O</a:t>
            </a:r>
            <a:r>
              <a:rPr lang="zh-CN" altLang="en-US" sz="2800"/>
              <a:t>操作。</a:t>
            </a:r>
            <a:endParaRPr lang="en-US" altLang="zh-CN" sz="2800"/>
          </a:p>
          <a:p>
            <a:r>
              <a:rPr lang="en-US" altLang="zh-CN" sz="2800"/>
              <a:t>I/O</a:t>
            </a:r>
            <a:r>
              <a:rPr lang="zh-CN" altLang="en-US" sz="2800"/>
              <a:t>通道与一般的处理机不同，主要表现在两个方面： </a:t>
            </a:r>
            <a:endParaRPr lang="en-US" altLang="zh-CN" sz="2800"/>
          </a:p>
          <a:p>
            <a:pPr lvl="1"/>
            <a:r>
              <a:rPr lang="zh-CN" altLang="en-US" sz="2400"/>
              <a:t>指令类型单一，这是由于通道硬件比较简单，其所能执行的命令，主要局限于与</a:t>
            </a:r>
            <a:r>
              <a:rPr lang="en-US" altLang="zh-CN" sz="2400"/>
              <a:t>I/O</a:t>
            </a:r>
            <a:r>
              <a:rPr lang="zh-CN" altLang="en-US" sz="2400"/>
              <a:t>操作有关的指令； </a:t>
            </a:r>
            <a:endParaRPr lang="en-US" altLang="zh-CN" sz="2400"/>
          </a:p>
          <a:p>
            <a:pPr lvl="1"/>
            <a:r>
              <a:rPr lang="zh-CN" altLang="en-US" sz="2400"/>
              <a:t>通道没有自己的内存，通道所执行的通道程序是放在主机的内存中的，换言之，是通道与</a:t>
            </a:r>
            <a:r>
              <a:rPr lang="en-US" altLang="zh-CN" sz="2400"/>
              <a:t>CPU</a:t>
            </a:r>
            <a:r>
              <a:rPr lang="zh-CN" altLang="en-US" sz="2400"/>
              <a:t>共享内存。</a:t>
            </a:r>
            <a:r>
              <a:rPr lang="zh-CN" altLang="en-US"/>
              <a:t> </a:t>
            </a:r>
          </a:p>
        </p:txBody>
      </p:sp>
      <p:sp>
        <p:nvSpPr>
          <p:cNvPr id="36866" name="标题 4"/>
          <p:cNvSpPr>
            <a:spLocks noGrp="1"/>
          </p:cNvSpPr>
          <p:nvPr>
            <p:ph type="title"/>
          </p:nvPr>
        </p:nvSpPr>
        <p:spPr/>
        <p:txBody>
          <a:bodyPr/>
          <a:lstStyle/>
          <a:p>
            <a:pPr>
              <a:defRPr/>
            </a:pPr>
            <a:r>
              <a:rPr lang="en-US" altLang="zh-CN"/>
              <a:t>5.1.3   I/O</a:t>
            </a:r>
            <a:r>
              <a:rPr lang="zh-CN" altLang="en-US"/>
              <a:t>通道 </a:t>
            </a:r>
          </a:p>
        </p:txBody>
      </p:sp>
      <p:sp>
        <p:nvSpPr>
          <p:cNvPr id="4301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E0C7C49-E34A-470E-805A-5C0A07917252}" type="slidenum">
              <a:rPr lang="en-US" altLang="zh-CN" sz="1000"/>
              <a:pPr eaLnBrk="1" hangingPunct="1"/>
              <a:t>10</a:t>
            </a:fld>
            <a:endParaRPr lang="en-US" altLang="zh-CN" sz="10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6"/>
          <p:cNvSpPr txBox="1">
            <a:spLocks noChangeArrowheads="1"/>
          </p:cNvSpPr>
          <p:nvPr/>
        </p:nvSpPr>
        <p:spPr bwMode="auto">
          <a:xfrm>
            <a:off x="2916238" y="5643563"/>
            <a:ext cx="447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5-3 </a:t>
            </a:r>
            <a:r>
              <a:rPr lang="zh-CN" altLang="en-US"/>
              <a:t>字节多路通道的工作原理 </a:t>
            </a:r>
          </a:p>
        </p:txBody>
      </p:sp>
      <p:graphicFrame>
        <p:nvGraphicFramePr>
          <p:cNvPr id="4098" name="Object 7"/>
          <p:cNvGraphicFramePr>
            <a:graphicFrameLocks noChangeAspect="1"/>
          </p:cNvGraphicFramePr>
          <p:nvPr/>
        </p:nvGraphicFramePr>
        <p:xfrm>
          <a:off x="-36513" y="2205038"/>
          <a:ext cx="9350376" cy="3241675"/>
        </p:xfrm>
        <a:graphic>
          <a:graphicData uri="http://schemas.openxmlformats.org/presentationml/2006/ole">
            <mc:AlternateContent xmlns:mc="http://schemas.openxmlformats.org/markup-compatibility/2006">
              <mc:Choice xmlns:v="urn:schemas-microsoft-com:vml" Requires="v">
                <p:oleObj spid="_x0000_s4104" name="Visio" r:id="rId3" imgW="4133160" imgH="1433160" progId="Visio.Drawing.11">
                  <p:embed/>
                </p:oleObj>
              </mc:Choice>
              <mc:Fallback>
                <p:oleObj name="Visio" r:id="rId3" imgW="4133160" imgH="1433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2205038"/>
                        <a:ext cx="9350376"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内容占位符 9"/>
          <p:cNvSpPr>
            <a:spLocks noGrp="1"/>
          </p:cNvSpPr>
          <p:nvPr>
            <p:ph idx="1"/>
          </p:nvPr>
        </p:nvSpPr>
        <p:spPr/>
        <p:txBody>
          <a:bodyPr/>
          <a:lstStyle/>
          <a:p>
            <a:pPr>
              <a:buFont typeface="Wingdings" panose="05000000000000000000" pitchFamily="2" charset="2"/>
              <a:buNone/>
            </a:pPr>
            <a:r>
              <a:rPr lang="en-US" altLang="zh-CN"/>
              <a:t>1) </a:t>
            </a:r>
            <a:r>
              <a:rPr lang="zh-CN" altLang="en-US"/>
              <a:t>字节多路通道</a:t>
            </a:r>
            <a:r>
              <a:rPr lang="en-US" altLang="zh-CN"/>
              <a:t>(Byte Multiplexor Channel) </a:t>
            </a:r>
          </a:p>
          <a:p>
            <a:endParaRPr lang="zh-CN" altLang="en-US"/>
          </a:p>
        </p:txBody>
      </p:sp>
      <p:sp>
        <p:nvSpPr>
          <p:cNvPr id="2" name="标题 5"/>
          <p:cNvSpPr>
            <a:spLocks noGrp="1"/>
          </p:cNvSpPr>
          <p:nvPr>
            <p:ph type="title"/>
          </p:nvPr>
        </p:nvSpPr>
        <p:spPr/>
        <p:txBody>
          <a:bodyPr/>
          <a:lstStyle/>
          <a:p>
            <a:pPr>
              <a:defRPr/>
            </a:pPr>
            <a:r>
              <a:rPr lang="en-US" altLang="zh-CN"/>
              <a:t>2. </a:t>
            </a:r>
            <a:r>
              <a:rPr lang="zh-CN" altLang="en-US"/>
              <a:t>通道类型 </a:t>
            </a:r>
          </a:p>
        </p:txBody>
      </p:sp>
      <p:sp>
        <p:nvSpPr>
          <p:cNvPr id="410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35A25F0-B0A7-4466-9B0E-BE4E167DBFFD}" type="slidenum">
              <a:rPr lang="en-US" altLang="zh-CN" sz="1000"/>
              <a:pPr eaLnBrk="1" hangingPunct="1"/>
              <a:t>11</a:t>
            </a:fld>
            <a:endParaRPr lang="en-US" altLang="zh-CN" sz="10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ChangeArrowheads="1"/>
          </p:cNvSpPr>
          <p:nvPr/>
        </p:nvSpPr>
        <p:spPr bwMode="auto">
          <a:xfrm>
            <a:off x="684213" y="1835150"/>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
                <a:schemeClr val="tx1"/>
              </a:buClr>
              <a:buSzPct val="85000"/>
              <a:buFont typeface="Wingdings" panose="05000000000000000000" pitchFamily="2" charset="2"/>
              <a:buChar char="n"/>
            </a:pPr>
            <a:endParaRPr lang="zh-CN" altLang="en-US">
              <a:latin typeface="宋体" panose="02010600030101010101" pitchFamily="2" charset="-122"/>
            </a:endParaRPr>
          </a:p>
        </p:txBody>
      </p:sp>
      <p:sp>
        <p:nvSpPr>
          <p:cNvPr id="44035" name="内容占位符 5"/>
          <p:cNvSpPr>
            <a:spLocks noGrp="1"/>
          </p:cNvSpPr>
          <p:nvPr>
            <p:ph idx="1"/>
          </p:nvPr>
        </p:nvSpPr>
        <p:spPr/>
        <p:txBody>
          <a:bodyPr/>
          <a:lstStyle/>
          <a:p>
            <a:pPr>
              <a:buFont typeface="Wingdings" panose="05000000000000000000" pitchFamily="2" charset="2"/>
              <a:buNone/>
            </a:pPr>
            <a:r>
              <a:rPr lang="zh-CN" altLang="en-US"/>
              <a:t> </a:t>
            </a:r>
            <a:r>
              <a:rPr lang="en-US" altLang="zh-CN"/>
              <a:t>1) </a:t>
            </a:r>
            <a:r>
              <a:rPr lang="zh-CN" altLang="en-US"/>
              <a:t>字节多路通道</a:t>
            </a:r>
            <a:r>
              <a:rPr lang="en-US" altLang="zh-CN"/>
              <a:t>(Byte Multiplexor Channel) </a:t>
            </a:r>
          </a:p>
          <a:p>
            <a:r>
              <a:rPr lang="zh-CN" altLang="en-US"/>
              <a:t>字节多路通道的特点：</a:t>
            </a:r>
            <a:endParaRPr lang="en-US" altLang="zh-CN"/>
          </a:p>
          <a:p>
            <a:pPr lvl="1"/>
            <a:r>
              <a:rPr lang="zh-CN" altLang="en-US" sz="2400"/>
              <a:t>字节多路通道：该通道以字节交换方式工作。它通常含有若干个非分配型子通道，每个子通道连接一台</a:t>
            </a:r>
            <a:r>
              <a:rPr lang="en-US" altLang="zh-CN" sz="2400"/>
              <a:t>I/O</a:t>
            </a:r>
            <a:r>
              <a:rPr lang="zh-CN" altLang="en-US" sz="2400"/>
              <a:t>设备，这些子通道按时间片轮转方式共享主通道，每次交换完一个字节后便轮换。</a:t>
            </a:r>
            <a:endParaRPr lang="en-US" altLang="zh-CN" sz="2400"/>
          </a:p>
          <a:p>
            <a:pPr lvl="1"/>
            <a:r>
              <a:rPr lang="zh-CN" altLang="en-US" sz="2400"/>
              <a:t>一般用于连接中、低速</a:t>
            </a:r>
            <a:r>
              <a:rPr lang="en-US" altLang="zh-CN" sz="2400"/>
              <a:t>I/O</a:t>
            </a:r>
            <a:r>
              <a:rPr lang="zh-CN" altLang="en-US" sz="2400"/>
              <a:t>设备。</a:t>
            </a:r>
          </a:p>
        </p:txBody>
      </p:sp>
      <p:sp>
        <p:nvSpPr>
          <p:cNvPr id="37891" name="标题 4"/>
          <p:cNvSpPr>
            <a:spLocks noGrp="1"/>
          </p:cNvSpPr>
          <p:nvPr>
            <p:ph type="title"/>
          </p:nvPr>
        </p:nvSpPr>
        <p:spPr/>
        <p:txBody>
          <a:bodyPr/>
          <a:lstStyle/>
          <a:p>
            <a:pPr>
              <a:defRPr/>
            </a:pPr>
            <a:r>
              <a:rPr lang="en-US" altLang="zh-CN"/>
              <a:t>2. </a:t>
            </a:r>
            <a:r>
              <a:rPr lang="zh-CN" altLang="en-US"/>
              <a:t>通道类型 </a:t>
            </a:r>
          </a:p>
        </p:txBody>
      </p:sp>
      <p:sp>
        <p:nvSpPr>
          <p:cNvPr id="4403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D027B5A-7E6F-41E3-89CF-7481F41819FA}" type="slidenum">
              <a:rPr lang="en-US" altLang="zh-CN" sz="1000"/>
              <a:pPr eaLnBrk="1" hangingPunct="1"/>
              <a:t>12</a:t>
            </a:fld>
            <a:endParaRPr lang="en-US" altLang="zh-CN" sz="10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数组选择通道</a:t>
            </a:r>
            <a:r>
              <a:rPr lang="en-US" altLang="zh-CN"/>
              <a:t>(Block Selector Channel) </a:t>
            </a:r>
          </a:p>
          <a:p>
            <a:r>
              <a:rPr lang="zh-CN" altLang="en-US" sz="2800"/>
              <a:t>字节多路通道不适于连接高速设备，这推动了按数组方式进行数据传送的数组选择通道的形成，其特点如下：</a:t>
            </a:r>
            <a:endParaRPr lang="en-US" altLang="zh-CN" sz="2800"/>
          </a:p>
          <a:p>
            <a:pPr lvl="1"/>
            <a:r>
              <a:rPr lang="zh-CN" altLang="en-US" sz="2400"/>
              <a:t>虽然可以连接多台高速设备，但由于只含有一个分配型子通道，在一段时间内只能执行一道通道程序，控制一台设备进行数据传送。 </a:t>
            </a:r>
            <a:endParaRPr lang="en-US" altLang="zh-CN" sz="2400"/>
          </a:p>
          <a:p>
            <a:pPr lvl="1"/>
            <a:r>
              <a:rPr lang="zh-CN" altLang="en-US" sz="2400"/>
              <a:t>当某台设备占用了通道后，便一直独占，即使无数据传送，通道被闲置，也不允许其它设备使用该通道，直至该设备传送完毕释放该通道。可见，该通道利用率很低。 </a:t>
            </a:r>
            <a:endParaRPr lang="en-US" altLang="zh-CN" sz="2400"/>
          </a:p>
          <a:p>
            <a:endParaRPr lang="zh-CN" altLang="en-US"/>
          </a:p>
        </p:txBody>
      </p:sp>
      <p:sp>
        <p:nvSpPr>
          <p:cNvPr id="38914" name="标题 3"/>
          <p:cNvSpPr>
            <a:spLocks noGrp="1"/>
          </p:cNvSpPr>
          <p:nvPr>
            <p:ph type="title"/>
          </p:nvPr>
        </p:nvSpPr>
        <p:spPr/>
        <p:txBody>
          <a:bodyPr/>
          <a:lstStyle/>
          <a:p>
            <a:pPr>
              <a:defRPr/>
            </a:pPr>
            <a:r>
              <a:rPr lang="en-US" altLang="zh-CN"/>
              <a:t>2. </a:t>
            </a:r>
            <a:r>
              <a:rPr lang="zh-CN" altLang="en-US"/>
              <a:t>通道类型 </a:t>
            </a:r>
          </a:p>
        </p:txBody>
      </p:sp>
      <p:sp>
        <p:nvSpPr>
          <p:cNvPr id="4506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9405EF0-D6AD-4F50-A0A0-03D019E32A82}" type="slidenum">
              <a:rPr lang="en-US" altLang="zh-CN" sz="1000"/>
              <a:pPr eaLnBrk="1" hangingPunct="1"/>
              <a:t>13</a:t>
            </a:fld>
            <a:endParaRPr lang="en-US" altLang="zh-CN" sz="10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3"/>
          <p:cNvSpPr>
            <a:spLocks noGrp="1"/>
          </p:cNvSpPr>
          <p:nvPr>
            <p:ph idx="1"/>
          </p:nvPr>
        </p:nvSpPr>
        <p:spPr/>
        <p:txBody>
          <a:bodyPr/>
          <a:lstStyle/>
          <a:p>
            <a:pPr>
              <a:buFont typeface="Wingdings" panose="05000000000000000000" pitchFamily="2" charset="2"/>
              <a:buNone/>
            </a:pPr>
            <a:r>
              <a:rPr lang="en-US" altLang="zh-CN"/>
              <a:t> 3) </a:t>
            </a:r>
            <a:r>
              <a:rPr lang="zh-CN" altLang="en-US"/>
              <a:t>数组多路通道</a:t>
            </a:r>
            <a:r>
              <a:rPr lang="en-US" altLang="zh-CN"/>
              <a:t>(Block Multiplexor Channel)</a:t>
            </a:r>
          </a:p>
          <a:p>
            <a:r>
              <a:rPr lang="zh-CN" altLang="en-US" sz="2800"/>
              <a:t>数组选择通道传输速率虽高，但每次只允许一个设备传输数据。数组多路通道是将数组选择通道传输速率高和字节多路通道能使各子通道</a:t>
            </a:r>
            <a:r>
              <a:rPr lang="en-US" altLang="zh-CN" sz="2800"/>
              <a:t>(</a:t>
            </a:r>
            <a:r>
              <a:rPr lang="zh-CN" altLang="en-US" sz="2800"/>
              <a:t>设备</a:t>
            </a:r>
            <a:r>
              <a:rPr lang="en-US" altLang="zh-CN" sz="2800"/>
              <a:t>)</a:t>
            </a:r>
            <a:r>
              <a:rPr lang="zh-CN" altLang="en-US" sz="2800"/>
              <a:t>分时并行操作的优点相结合而形成的一种新通道。</a:t>
            </a:r>
            <a:endParaRPr lang="en-US" altLang="zh-CN" sz="2800"/>
          </a:p>
          <a:p>
            <a:pPr lvl="1"/>
            <a:r>
              <a:rPr lang="zh-CN" altLang="en-US" sz="2400"/>
              <a:t>它含有多个非分配型子通道，因而这种通道既具有很高的数据传输速率，又能获得令人满意的通道利用率。</a:t>
            </a:r>
            <a:endParaRPr lang="en-US" altLang="zh-CN" sz="2400"/>
          </a:p>
          <a:p>
            <a:pPr lvl="1"/>
            <a:r>
              <a:rPr lang="zh-CN" altLang="en-US" sz="2400"/>
              <a:t>该通道能被广泛地用于连接多台高、中速的外围设备，其数据传送是按数组方式进行的。 </a:t>
            </a:r>
          </a:p>
        </p:txBody>
      </p:sp>
      <p:sp>
        <p:nvSpPr>
          <p:cNvPr id="39938" name="标题 2"/>
          <p:cNvSpPr>
            <a:spLocks noGrp="1"/>
          </p:cNvSpPr>
          <p:nvPr>
            <p:ph type="title"/>
          </p:nvPr>
        </p:nvSpPr>
        <p:spPr/>
        <p:txBody>
          <a:bodyPr/>
          <a:lstStyle/>
          <a:p>
            <a:pPr>
              <a:defRPr/>
            </a:pPr>
            <a:r>
              <a:rPr lang="en-US" altLang="zh-CN"/>
              <a:t>2. </a:t>
            </a:r>
            <a:r>
              <a:rPr lang="zh-CN" altLang="en-US"/>
              <a:t>通道类型 </a:t>
            </a:r>
          </a:p>
        </p:txBody>
      </p:sp>
      <p:sp>
        <p:nvSpPr>
          <p:cNvPr id="4608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AEF41A9-967E-4083-9482-D1CBB25C1939}" type="slidenum">
              <a:rPr lang="en-US" altLang="zh-CN" sz="1000"/>
              <a:pPr eaLnBrk="1" hangingPunct="1"/>
              <a:t>14</a:t>
            </a:fld>
            <a:endParaRPr lang="en-US" altLang="zh-CN" sz="10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3132138" y="5661025"/>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5-4 </a:t>
            </a:r>
            <a:r>
              <a:rPr lang="zh-CN" altLang="en-US"/>
              <a:t>单通路</a:t>
            </a:r>
            <a:r>
              <a:rPr lang="en-US" altLang="zh-CN"/>
              <a:t>I/O</a:t>
            </a:r>
            <a:r>
              <a:rPr lang="zh-CN" altLang="en-US"/>
              <a:t>系统 </a:t>
            </a:r>
          </a:p>
        </p:txBody>
      </p:sp>
      <p:graphicFrame>
        <p:nvGraphicFramePr>
          <p:cNvPr id="5122" name="Object 6"/>
          <p:cNvGraphicFramePr>
            <a:graphicFrameLocks noChangeAspect="1"/>
          </p:cNvGraphicFramePr>
          <p:nvPr/>
        </p:nvGraphicFramePr>
        <p:xfrm>
          <a:off x="34925" y="1379538"/>
          <a:ext cx="8964613" cy="4210050"/>
        </p:xfrm>
        <a:graphic>
          <a:graphicData uri="http://schemas.openxmlformats.org/presentationml/2006/ole">
            <mc:AlternateContent xmlns:mc="http://schemas.openxmlformats.org/markup-compatibility/2006">
              <mc:Choice xmlns:v="urn:schemas-microsoft-com:vml" Requires="v">
                <p:oleObj spid="_x0000_s5127" name="VISIO" r:id="rId3" imgW="3089160" imgH="1506240" progId="Visio.Drawing.11">
                  <p:embed/>
                </p:oleObj>
              </mc:Choice>
              <mc:Fallback>
                <p:oleObj name="VISIO" r:id="rId3" imgW="3089160" imgH="15062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379538"/>
                        <a:ext cx="8964613"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标题 4"/>
          <p:cNvSpPr>
            <a:spLocks noGrp="1"/>
          </p:cNvSpPr>
          <p:nvPr>
            <p:ph type="title"/>
          </p:nvPr>
        </p:nvSpPr>
        <p:spPr/>
        <p:txBody>
          <a:bodyPr/>
          <a:lstStyle/>
          <a:p>
            <a:pPr>
              <a:defRPr/>
            </a:pPr>
            <a:r>
              <a:rPr lang="en-US" altLang="zh-CN"/>
              <a:t>3. “</a:t>
            </a:r>
            <a:r>
              <a:rPr lang="zh-CN" altLang="en-US"/>
              <a:t>瓶颈”问题 </a:t>
            </a:r>
          </a:p>
        </p:txBody>
      </p:sp>
      <p:sp>
        <p:nvSpPr>
          <p:cNvPr id="512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2675613-3F67-46DB-9D51-6840ABA348CA}" type="slidenum">
              <a:rPr lang="en-US" altLang="zh-CN" sz="1000"/>
              <a:pPr eaLnBrk="1" hangingPunct="1"/>
              <a:t>15</a:t>
            </a:fld>
            <a:endParaRPr lang="en-US" altLang="zh-CN" sz="10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028"/>
          <p:cNvSpPr txBox="1">
            <a:spLocks noChangeArrowheads="1"/>
          </p:cNvSpPr>
          <p:nvPr/>
        </p:nvSpPr>
        <p:spPr bwMode="auto">
          <a:xfrm>
            <a:off x="3124200" y="5157788"/>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5-5 </a:t>
            </a:r>
            <a:r>
              <a:rPr lang="zh-CN" altLang="en-US"/>
              <a:t>多通路</a:t>
            </a:r>
            <a:r>
              <a:rPr lang="en-US" altLang="zh-CN"/>
              <a:t>I/O</a:t>
            </a:r>
            <a:r>
              <a:rPr lang="zh-CN" altLang="en-US"/>
              <a:t>系统 </a:t>
            </a:r>
          </a:p>
        </p:txBody>
      </p:sp>
      <p:graphicFrame>
        <p:nvGraphicFramePr>
          <p:cNvPr id="6146" name="Object 1029"/>
          <p:cNvGraphicFramePr>
            <a:graphicFrameLocks noChangeAspect="1"/>
          </p:cNvGraphicFramePr>
          <p:nvPr/>
        </p:nvGraphicFramePr>
        <p:xfrm>
          <a:off x="0" y="1484313"/>
          <a:ext cx="9144000" cy="3251200"/>
        </p:xfrm>
        <a:graphic>
          <a:graphicData uri="http://schemas.openxmlformats.org/presentationml/2006/ole">
            <mc:AlternateContent xmlns:mc="http://schemas.openxmlformats.org/markup-compatibility/2006">
              <mc:Choice xmlns:v="urn:schemas-microsoft-com:vml" Requires="v">
                <p:oleObj spid="_x0000_s6151" name="VISIO" r:id="rId3" imgW="3125160" imgH="1111680" progId="Visio.Drawing.11">
                  <p:embed/>
                </p:oleObj>
              </mc:Choice>
              <mc:Fallback>
                <p:oleObj name="VISIO" r:id="rId3" imgW="3125160" imgH="1111680"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84313"/>
                        <a:ext cx="9144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标题 3"/>
          <p:cNvSpPr>
            <a:spLocks noGrp="1"/>
          </p:cNvSpPr>
          <p:nvPr>
            <p:ph type="title"/>
          </p:nvPr>
        </p:nvSpPr>
        <p:spPr/>
        <p:txBody>
          <a:bodyPr/>
          <a:lstStyle/>
          <a:p>
            <a:pPr>
              <a:defRPr/>
            </a:pPr>
            <a:r>
              <a:rPr lang="en-US" altLang="zh-CN"/>
              <a:t>3. “</a:t>
            </a:r>
            <a:r>
              <a:rPr lang="zh-CN" altLang="en-US"/>
              <a:t>瓶颈”问题 </a:t>
            </a:r>
          </a:p>
        </p:txBody>
      </p:sp>
      <p:sp>
        <p:nvSpPr>
          <p:cNvPr id="614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7740769-530B-4256-A145-A76450E0CA12}" type="slidenum">
              <a:rPr lang="en-US" altLang="zh-CN" sz="1000"/>
              <a:pPr eaLnBrk="1" hangingPunct="1"/>
              <a:t>16</a:t>
            </a:fld>
            <a:endParaRPr lang="en-US" altLang="zh-CN" sz="10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5"/>
          <p:cNvSpPr txBox="1">
            <a:spLocks noChangeArrowheads="1"/>
          </p:cNvSpPr>
          <p:nvPr/>
        </p:nvSpPr>
        <p:spPr bwMode="auto">
          <a:xfrm>
            <a:off x="2411413" y="4981575"/>
            <a:ext cx="366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5-6 </a:t>
            </a:r>
            <a:r>
              <a:rPr lang="zh-CN" altLang="en-US"/>
              <a:t>总线型</a:t>
            </a:r>
            <a:r>
              <a:rPr lang="en-US" altLang="zh-CN"/>
              <a:t>I/O</a:t>
            </a:r>
            <a:r>
              <a:rPr lang="zh-CN" altLang="en-US"/>
              <a:t>系统结构 </a:t>
            </a:r>
          </a:p>
        </p:txBody>
      </p:sp>
      <p:graphicFrame>
        <p:nvGraphicFramePr>
          <p:cNvPr id="7170" name="Object 0"/>
          <p:cNvGraphicFramePr>
            <a:graphicFrameLocks noChangeAspect="1"/>
          </p:cNvGraphicFramePr>
          <p:nvPr/>
        </p:nvGraphicFramePr>
        <p:xfrm>
          <a:off x="-252413" y="2205038"/>
          <a:ext cx="9144001" cy="2579687"/>
        </p:xfrm>
        <a:graphic>
          <a:graphicData uri="http://schemas.openxmlformats.org/presentationml/2006/ole">
            <mc:AlternateContent xmlns:mc="http://schemas.openxmlformats.org/markup-compatibility/2006">
              <mc:Choice xmlns:v="urn:schemas-microsoft-com:vml" Requires="v">
                <p:oleObj spid="_x0000_s7175" name="VISIO" r:id="rId3" imgW="3804120" imgH="1073160" progId="Visio.Drawing.11">
                  <p:embed/>
                </p:oleObj>
              </mc:Choice>
              <mc:Fallback>
                <p:oleObj name="VISIO" r:id="rId3" imgW="3804120" imgH="107316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205038"/>
                        <a:ext cx="9144001" cy="257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标题 4"/>
          <p:cNvSpPr>
            <a:spLocks noGrp="1"/>
          </p:cNvSpPr>
          <p:nvPr>
            <p:ph type="title"/>
          </p:nvPr>
        </p:nvSpPr>
        <p:spPr/>
        <p:txBody>
          <a:bodyPr/>
          <a:lstStyle/>
          <a:p>
            <a:pPr>
              <a:defRPr/>
            </a:pPr>
            <a:r>
              <a:rPr lang="en-US" altLang="zh-CN"/>
              <a:t>5.1.4   </a:t>
            </a:r>
            <a:r>
              <a:rPr lang="zh-CN" altLang="en-US"/>
              <a:t>总线系统 </a:t>
            </a:r>
          </a:p>
        </p:txBody>
      </p:sp>
      <p:sp>
        <p:nvSpPr>
          <p:cNvPr id="7173"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B1389EA-5D33-44A0-9AB2-2650B9274AA8}" type="slidenum">
              <a:rPr lang="en-US" altLang="zh-CN" sz="1000"/>
              <a:pPr eaLnBrk="1" hangingPunct="1"/>
              <a:t>17</a:t>
            </a:fld>
            <a:endParaRPr lang="en-US" altLang="zh-CN" sz="10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3"/>
          <p:cNvSpPr>
            <a:spLocks noGrp="1"/>
          </p:cNvSpPr>
          <p:nvPr>
            <p:ph idx="1"/>
          </p:nvPr>
        </p:nvSpPr>
        <p:spPr/>
        <p:txBody>
          <a:bodyPr/>
          <a:lstStyle/>
          <a:p>
            <a:pPr>
              <a:buFont typeface="Wingdings" panose="05000000000000000000" pitchFamily="2" charset="2"/>
              <a:buNone/>
            </a:pPr>
            <a:r>
              <a:rPr lang="en-US" altLang="zh-CN"/>
              <a:t>1) ISA(Industry Standard Architecture)</a:t>
            </a:r>
            <a:r>
              <a:rPr lang="zh-CN" altLang="en-US"/>
              <a:t>总线</a:t>
            </a:r>
          </a:p>
          <a:p>
            <a:r>
              <a:rPr lang="zh-CN" altLang="en-US" sz="2800"/>
              <a:t>为</a:t>
            </a:r>
            <a:r>
              <a:rPr lang="en-US" altLang="zh-CN" sz="2800"/>
              <a:t>1984</a:t>
            </a:r>
            <a:r>
              <a:rPr lang="zh-CN" altLang="en-US" sz="2800"/>
              <a:t>年推出的</a:t>
            </a:r>
            <a:r>
              <a:rPr lang="en-US" altLang="zh-CN" sz="2800"/>
              <a:t>80286</a:t>
            </a:r>
            <a:r>
              <a:rPr lang="zh-CN" altLang="en-US" sz="2800"/>
              <a:t>微机设计的总线结构。带宽为</a:t>
            </a:r>
            <a:r>
              <a:rPr lang="en-US" altLang="zh-CN" sz="2800"/>
              <a:t>8</a:t>
            </a:r>
            <a:r>
              <a:rPr lang="zh-CN" altLang="en-US" sz="2800"/>
              <a:t>位，最高传输速率为</a:t>
            </a:r>
            <a:r>
              <a:rPr lang="en-US" altLang="zh-CN" sz="2800"/>
              <a:t>2Mb/s</a:t>
            </a:r>
            <a:r>
              <a:rPr lang="zh-CN" altLang="en-US" sz="2800"/>
              <a:t>。不久又推出了</a:t>
            </a:r>
            <a:r>
              <a:rPr lang="en-US" altLang="zh-CN" sz="2800"/>
              <a:t>16</a:t>
            </a:r>
            <a:r>
              <a:rPr lang="zh-CN" altLang="en-US" sz="2800"/>
              <a:t>位的</a:t>
            </a:r>
            <a:r>
              <a:rPr lang="en-US" altLang="zh-CN" sz="2800"/>
              <a:t>(EISA)</a:t>
            </a:r>
            <a:r>
              <a:rPr lang="zh-CN" altLang="en-US" sz="2800"/>
              <a:t>总线，其最高传输速率为</a:t>
            </a:r>
            <a:r>
              <a:rPr lang="en-US" altLang="zh-CN" sz="2800"/>
              <a:t>8Mb/s</a:t>
            </a:r>
            <a:r>
              <a:rPr lang="zh-CN" altLang="en-US" sz="2800"/>
              <a:t>，后又升至</a:t>
            </a:r>
            <a:r>
              <a:rPr lang="en-US" altLang="zh-CN" sz="2800"/>
              <a:t>16Mb/s</a:t>
            </a:r>
            <a:r>
              <a:rPr lang="zh-CN" altLang="en-US" sz="2800"/>
              <a:t>，能连接</a:t>
            </a:r>
            <a:r>
              <a:rPr lang="en-US" altLang="zh-CN" sz="2800"/>
              <a:t>12</a:t>
            </a:r>
            <a:r>
              <a:rPr lang="zh-CN" altLang="en-US" sz="2800"/>
              <a:t>台设备。</a:t>
            </a:r>
          </a:p>
          <a:p>
            <a:pPr>
              <a:buFont typeface="Wingdings" panose="05000000000000000000" pitchFamily="2" charset="2"/>
              <a:buNone/>
            </a:pPr>
            <a:r>
              <a:rPr lang="en-US" altLang="zh-CN"/>
              <a:t>2) EISA(Extended ISA)</a:t>
            </a:r>
            <a:r>
              <a:rPr lang="zh-CN" altLang="en-US"/>
              <a:t>总线</a:t>
            </a:r>
          </a:p>
          <a:p>
            <a:r>
              <a:rPr lang="zh-CN" altLang="en-US" sz="2800"/>
              <a:t>到</a:t>
            </a:r>
            <a:r>
              <a:rPr lang="en-US" altLang="zh-CN" sz="2800"/>
              <a:t>80</a:t>
            </a:r>
            <a:r>
              <a:rPr lang="zh-CN" altLang="en-US" sz="2800"/>
              <a:t>年代末期，</a:t>
            </a:r>
            <a:r>
              <a:rPr lang="en-US" altLang="zh-CN" sz="2800"/>
              <a:t>ISA</a:t>
            </a:r>
            <a:r>
              <a:rPr lang="zh-CN" altLang="en-US" sz="2800"/>
              <a:t>总线已难于满足带宽和传输速率的要求，于是人们又开发出扩展</a:t>
            </a:r>
            <a:r>
              <a:rPr lang="en-US" altLang="zh-CN" sz="2800"/>
              <a:t>ISA(EISA)</a:t>
            </a:r>
            <a:r>
              <a:rPr lang="zh-CN" altLang="en-US" sz="2800"/>
              <a:t>总线，其带宽为</a:t>
            </a:r>
            <a:r>
              <a:rPr lang="en-US" altLang="zh-CN" sz="2800"/>
              <a:t>32</a:t>
            </a:r>
            <a:r>
              <a:rPr lang="zh-CN" altLang="en-US" sz="2800"/>
              <a:t>位，总线的传输速率高达</a:t>
            </a:r>
            <a:r>
              <a:rPr lang="en-US" altLang="zh-CN" sz="2800"/>
              <a:t>32 Mb/s</a:t>
            </a:r>
            <a:r>
              <a:rPr lang="zh-CN" altLang="en-US" sz="2800"/>
              <a:t>，同样可以连接</a:t>
            </a:r>
            <a:r>
              <a:rPr lang="en-US" altLang="zh-CN" sz="2800"/>
              <a:t>12</a:t>
            </a:r>
            <a:r>
              <a:rPr lang="zh-CN" altLang="en-US" sz="2800"/>
              <a:t>台外部设备。 </a:t>
            </a:r>
          </a:p>
        </p:txBody>
      </p:sp>
      <p:sp>
        <p:nvSpPr>
          <p:cNvPr id="40962" name="标题 2"/>
          <p:cNvSpPr>
            <a:spLocks noGrp="1"/>
          </p:cNvSpPr>
          <p:nvPr>
            <p:ph type="title"/>
          </p:nvPr>
        </p:nvSpPr>
        <p:spPr/>
        <p:txBody>
          <a:bodyPr/>
          <a:lstStyle/>
          <a:p>
            <a:pPr>
              <a:defRPr/>
            </a:pPr>
            <a:r>
              <a:rPr lang="en-US" altLang="zh-CN"/>
              <a:t>1. ISA</a:t>
            </a:r>
            <a:r>
              <a:rPr lang="zh-CN" altLang="en-US"/>
              <a:t>和</a:t>
            </a:r>
            <a:r>
              <a:rPr lang="en-US" altLang="zh-CN"/>
              <a:t>EISA</a:t>
            </a:r>
            <a:r>
              <a:rPr lang="zh-CN" altLang="en-US"/>
              <a:t>总线</a:t>
            </a:r>
          </a:p>
        </p:txBody>
      </p:sp>
      <p:sp>
        <p:nvSpPr>
          <p:cNvPr id="4710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182122C2-E93E-40E0-8CFA-DDB500E2DBFE}" type="slidenum">
              <a:rPr lang="en-US" altLang="zh-CN" sz="1000"/>
              <a:pPr eaLnBrk="1" hangingPunct="1"/>
              <a:t>18</a:t>
            </a:fld>
            <a:endParaRPr lang="en-US" altLang="zh-CN" sz="10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内容占位符 6"/>
          <p:cNvSpPr>
            <a:spLocks noGrp="1"/>
          </p:cNvSpPr>
          <p:nvPr>
            <p:ph idx="1"/>
          </p:nvPr>
        </p:nvSpPr>
        <p:spPr/>
        <p:txBody>
          <a:bodyPr/>
          <a:lstStyle/>
          <a:p>
            <a:pPr marL="514350" indent="-514350">
              <a:buClrTx/>
              <a:buFont typeface="Wingdings" pitchFamily="2" charset="2"/>
              <a:buAutoNum type="arabicParenR"/>
              <a:defRPr/>
            </a:pPr>
            <a:r>
              <a:rPr lang="en-US" altLang="zh-CN" sz="2800"/>
              <a:t>VESA(Video Electronic Standard Association)</a:t>
            </a:r>
            <a:r>
              <a:rPr lang="zh-CN" altLang="en-US" sz="2800"/>
              <a:t>总线 </a:t>
            </a:r>
          </a:p>
          <a:p>
            <a:pPr marL="514350" indent="-514350">
              <a:buClrTx/>
              <a:buFont typeface="Wingdings" pitchFamily="2" charset="2"/>
              <a:buAutoNum type="arabicParenR"/>
              <a:defRPr/>
            </a:pPr>
            <a:r>
              <a:rPr lang="en-US" altLang="zh-CN" sz="2800"/>
              <a:t>PCI(Peripheral Component Interface)</a:t>
            </a:r>
            <a:r>
              <a:rPr lang="zh-CN" altLang="en-US" sz="2800"/>
              <a:t>总线 </a:t>
            </a:r>
          </a:p>
          <a:p>
            <a:pPr>
              <a:defRPr/>
            </a:pPr>
            <a:endParaRPr lang="zh-CN" altLang="en-US"/>
          </a:p>
        </p:txBody>
      </p:sp>
      <p:sp>
        <p:nvSpPr>
          <p:cNvPr id="41986" name="标题 3"/>
          <p:cNvSpPr>
            <a:spLocks noGrp="1"/>
          </p:cNvSpPr>
          <p:nvPr>
            <p:ph type="title"/>
          </p:nvPr>
        </p:nvSpPr>
        <p:spPr/>
        <p:txBody>
          <a:bodyPr/>
          <a:lstStyle/>
          <a:p>
            <a:pPr>
              <a:defRPr/>
            </a:pPr>
            <a:r>
              <a:rPr lang="en-US" altLang="zh-CN"/>
              <a:t>2. </a:t>
            </a:r>
            <a:r>
              <a:rPr lang="zh-CN" altLang="en-US"/>
              <a:t>局部总线</a:t>
            </a:r>
            <a:r>
              <a:rPr lang="en-US" altLang="zh-CN"/>
              <a:t>(Local Bus) </a:t>
            </a:r>
            <a:endParaRPr lang="zh-CN" altLang="en-US"/>
          </a:p>
        </p:txBody>
      </p:sp>
      <p:sp>
        <p:nvSpPr>
          <p:cNvPr id="4813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058576A-1ED5-44DE-A626-C4BC1F42C3AB}" type="slidenum">
              <a:rPr lang="en-US" altLang="zh-CN" sz="1000"/>
              <a:pPr eaLnBrk="1" hangingPunct="1"/>
              <a:t>19</a:t>
            </a:fld>
            <a:endParaRPr lang="en-US" altLang="zh-CN" sz="10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362200" y="990600"/>
            <a:ext cx="3222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4400" b="1">
                <a:latin typeface="华文新魏" panose="02010800040101010101" pitchFamily="2" charset="-122"/>
                <a:ea typeface="华文新魏" panose="02010800040101010101" pitchFamily="2" charset="-122"/>
              </a:rPr>
              <a:t> </a:t>
            </a:r>
          </a:p>
        </p:txBody>
      </p:sp>
      <p:sp>
        <p:nvSpPr>
          <p:cNvPr id="36867" name="内容占位符 4"/>
          <p:cNvSpPr>
            <a:spLocks noGrp="1"/>
          </p:cNvSpPr>
          <p:nvPr>
            <p:ph idx="1"/>
          </p:nvPr>
        </p:nvSpPr>
        <p:spPr/>
        <p:txBody>
          <a:bodyPr/>
          <a:lstStyle/>
          <a:p>
            <a:r>
              <a:rPr lang="en-US" altLang="zh-CN"/>
              <a:t>5.1   I/O</a:t>
            </a:r>
            <a:r>
              <a:rPr lang="zh-CN" altLang="en-US"/>
              <a:t>系统 </a:t>
            </a:r>
          </a:p>
          <a:p>
            <a:r>
              <a:rPr lang="en-US" altLang="zh-CN"/>
              <a:t>5.2   I/O</a:t>
            </a:r>
            <a:r>
              <a:rPr lang="zh-CN" altLang="en-US"/>
              <a:t>控制方式 </a:t>
            </a:r>
          </a:p>
          <a:p>
            <a:r>
              <a:rPr lang="en-US" altLang="zh-CN"/>
              <a:t>5.3   </a:t>
            </a:r>
            <a:r>
              <a:rPr lang="zh-CN" altLang="en-US"/>
              <a:t>缓冲管理 </a:t>
            </a:r>
            <a:endParaRPr lang="en-US" altLang="zh-CN"/>
          </a:p>
          <a:p>
            <a:r>
              <a:rPr lang="en-US" altLang="zh-CN"/>
              <a:t>5.4   </a:t>
            </a:r>
            <a:r>
              <a:rPr lang="zh-CN" altLang="en-US"/>
              <a:t>设备分配 </a:t>
            </a:r>
          </a:p>
          <a:p>
            <a:r>
              <a:rPr lang="en-US" altLang="zh-CN"/>
              <a:t>5.5   </a:t>
            </a:r>
            <a:r>
              <a:rPr lang="zh-CN" altLang="en-US"/>
              <a:t>设备处理 </a:t>
            </a:r>
          </a:p>
          <a:p>
            <a:r>
              <a:rPr lang="en-US" altLang="zh-CN"/>
              <a:t>5.6   </a:t>
            </a:r>
            <a:r>
              <a:rPr lang="zh-CN" altLang="en-US"/>
              <a:t>磁盘存储器管理 </a:t>
            </a:r>
            <a:endParaRPr lang="en-US" altLang="zh-CN"/>
          </a:p>
          <a:p>
            <a:endParaRPr lang="zh-CN" altLang="en-US"/>
          </a:p>
          <a:p>
            <a:endParaRPr lang="zh-CN" altLang="en-US"/>
          </a:p>
        </p:txBody>
      </p:sp>
      <p:sp>
        <p:nvSpPr>
          <p:cNvPr id="30723" name="标题 3"/>
          <p:cNvSpPr>
            <a:spLocks noGrp="1"/>
          </p:cNvSpPr>
          <p:nvPr>
            <p:ph type="title"/>
          </p:nvPr>
        </p:nvSpPr>
        <p:spPr/>
        <p:txBody>
          <a:bodyPr/>
          <a:lstStyle/>
          <a:p>
            <a:pPr>
              <a:defRPr/>
            </a:pPr>
            <a:r>
              <a:rPr lang="zh-CN" altLang="en-US"/>
              <a:t>第五章  设备管理</a:t>
            </a:r>
          </a:p>
        </p:txBody>
      </p:sp>
      <p:sp>
        <p:nvSpPr>
          <p:cNvPr id="368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E47E0B49-0EE8-4790-9A23-075835254C77}" type="slidenum">
              <a:rPr lang="en-US" altLang="zh-CN" sz="1000"/>
              <a:pPr eaLnBrk="1" hangingPunct="1"/>
              <a:t>2</a:t>
            </a:fld>
            <a:endParaRPr lang="en-US" altLang="zh-CN" sz="10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5"/>
          <p:cNvSpPr>
            <a:spLocks noGrp="1"/>
          </p:cNvSpPr>
          <p:nvPr>
            <p:ph idx="1"/>
          </p:nvPr>
        </p:nvSpPr>
        <p:spPr/>
        <p:txBody>
          <a:bodyPr/>
          <a:lstStyle/>
          <a:p>
            <a:pPr>
              <a:buFont typeface="Wingdings" panose="05000000000000000000" pitchFamily="2" charset="2"/>
              <a:buNone/>
            </a:pPr>
            <a:r>
              <a:rPr lang="en-US" altLang="zh-CN" b="1"/>
              <a:t>5.2.1 </a:t>
            </a:r>
            <a:r>
              <a:rPr lang="zh-CN" altLang="en-US" b="1"/>
              <a:t>程序</a:t>
            </a:r>
            <a:r>
              <a:rPr lang="en-US" altLang="zh-CN" b="1"/>
              <a:t>I/O</a:t>
            </a:r>
            <a:r>
              <a:rPr lang="zh-CN" altLang="en-US" b="1"/>
              <a:t>方式 </a:t>
            </a:r>
          </a:p>
          <a:p>
            <a:r>
              <a:rPr lang="zh-CN" altLang="en-US" sz="2800"/>
              <a:t>在程序</a:t>
            </a:r>
            <a:r>
              <a:rPr lang="en-US" altLang="zh-CN" sz="2800"/>
              <a:t>I/O</a:t>
            </a:r>
            <a:r>
              <a:rPr lang="zh-CN" altLang="en-US" sz="2800"/>
              <a:t>方式中，由于</a:t>
            </a:r>
            <a:r>
              <a:rPr lang="en-US" altLang="zh-CN" sz="2800"/>
              <a:t>CPU</a:t>
            </a:r>
            <a:r>
              <a:rPr lang="zh-CN" altLang="en-US" sz="2800"/>
              <a:t>的高速性和</a:t>
            </a:r>
            <a:r>
              <a:rPr lang="en-US" altLang="zh-CN" sz="2800"/>
              <a:t>I/O</a:t>
            </a:r>
            <a:r>
              <a:rPr lang="zh-CN" altLang="en-US" sz="2800"/>
              <a:t>设备的低速性，致使</a:t>
            </a:r>
            <a:r>
              <a:rPr lang="en-US" altLang="zh-CN" sz="2800"/>
              <a:t>CPU</a:t>
            </a:r>
            <a:r>
              <a:rPr lang="zh-CN" altLang="en-US" sz="2800"/>
              <a:t>的绝大部分时间都处于等待</a:t>
            </a:r>
            <a:r>
              <a:rPr lang="en-US" altLang="zh-CN" sz="2800"/>
              <a:t>I/O</a:t>
            </a:r>
            <a:r>
              <a:rPr lang="zh-CN" altLang="en-US" sz="2800"/>
              <a:t>设备完成数据</a:t>
            </a:r>
            <a:r>
              <a:rPr lang="en-US" altLang="zh-CN" sz="2800"/>
              <a:t>I/O</a:t>
            </a:r>
            <a:r>
              <a:rPr lang="zh-CN" altLang="en-US" sz="2800"/>
              <a:t>的循环测试中，造成</a:t>
            </a:r>
            <a:r>
              <a:rPr lang="en-US" altLang="zh-CN" sz="2800"/>
              <a:t>CPU</a:t>
            </a:r>
            <a:r>
              <a:rPr lang="zh-CN" altLang="en-US" sz="2800"/>
              <a:t>的极大浪费。</a:t>
            </a:r>
            <a:endParaRPr lang="en-US" altLang="zh-CN" sz="2800"/>
          </a:p>
          <a:p>
            <a:r>
              <a:rPr lang="zh-CN" altLang="en-US" sz="2800"/>
              <a:t>在该方式中，</a:t>
            </a:r>
            <a:r>
              <a:rPr lang="en-US" altLang="zh-CN" sz="2800"/>
              <a:t>CPU</a:t>
            </a:r>
            <a:r>
              <a:rPr lang="zh-CN" altLang="en-US" sz="2800"/>
              <a:t>之所以要不断地测试</a:t>
            </a:r>
            <a:r>
              <a:rPr lang="en-US" altLang="zh-CN" sz="2800"/>
              <a:t>I/O</a:t>
            </a:r>
            <a:r>
              <a:rPr lang="zh-CN" altLang="en-US" sz="2800"/>
              <a:t>设备的状态，就是因为在</a:t>
            </a:r>
            <a:r>
              <a:rPr lang="en-US" altLang="zh-CN" sz="2800"/>
              <a:t>CPU</a:t>
            </a:r>
            <a:r>
              <a:rPr lang="zh-CN" altLang="en-US" sz="2800"/>
              <a:t>中无中断机构，使</a:t>
            </a:r>
            <a:r>
              <a:rPr lang="en-US" altLang="zh-CN" sz="2800"/>
              <a:t>I/O</a:t>
            </a:r>
            <a:r>
              <a:rPr lang="zh-CN" altLang="en-US" sz="2800"/>
              <a:t>设备无法向</a:t>
            </a:r>
            <a:r>
              <a:rPr lang="en-US" altLang="zh-CN" sz="2800"/>
              <a:t>CPU</a:t>
            </a:r>
            <a:r>
              <a:rPr lang="zh-CN" altLang="en-US" sz="2800"/>
              <a:t>报告它已完成了一个字符的输入操作。 </a:t>
            </a:r>
          </a:p>
        </p:txBody>
      </p:sp>
      <p:sp>
        <p:nvSpPr>
          <p:cNvPr id="43010" name="标题 4"/>
          <p:cNvSpPr>
            <a:spLocks noGrp="1"/>
          </p:cNvSpPr>
          <p:nvPr>
            <p:ph type="title"/>
          </p:nvPr>
        </p:nvSpPr>
        <p:spPr/>
        <p:txBody>
          <a:bodyPr/>
          <a:lstStyle/>
          <a:p>
            <a:pPr>
              <a:defRPr/>
            </a:pPr>
            <a:r>
              <a:rPr lang="en-US" altLang="zh-CN"/>
              <a:t>5.2   I/O</a:t>
            </a:r>
            <a:r>
              <a:rPr lang="zh-CN" altLang="en-US"/>
              <a:t>控制方式 </a:t>
            </a:r>
          </a:p>
        </p:txBody>
      </p:sp>
      <p:sp>
        <p:nvSpPr>
          <p:cNvPr id="4915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A06CF96-5DAE-411C-B4CC-CA549D2A49CB}" type="slidenum">
              <a:rPr lang="en-US" altLang="zh-CN" sz="1000"/>
              <a:pPr eaLnBrk="1" hangingPunct="1"/>
              <a:t>20</a:t>
            </a:fld>
            <a:endParaRPr lang="en-US" altLang="zh-CN" sz="10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2411413" y="6381750"/>
            <a:ext cx="4352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t>图 </a:t>
            </a:r>
            <a:r>
              <a:rPr lang="en-US" altLang="zh-CN" sz="2000"/>
              <a:t>5-7 </a:t>
            </a:r>
            <a:r>
              <a:rPr lang="zh-CN" altLang="en-US" sz="2000"/>
              <a:t>程序</a:t>
            </a:r>
            <a:r>
              <a:rPr lang="en-US" altLang="zh-CN" sz="2000"/>
              <a:t>I/O</a:t>
            </a:r>
            <a:r>
              <a:rPr lang="zh-CN" altLang="en-US" sz="2000"/>
              <a:t>和中断驱动方式的流程 </a:t>
            </a:r>
          </a:p>
        </p:txBody>
      </p:sp>
      <p:graphicFrame>
        <p:nvGraphicFramePr>
          <p:cNvPr id="8194" name="Object 5"/>
          <p:cNvGraphicFramePr>
            <a:graphicFrameLocks noChangeAspect="1"/>
          </p:cNvGraphicFramePr>
          <p:nvPr/>
        </p:nvGraphicFramePr>
        <p:xfrm>
          <a:off x="-381000" y="188913"/>
          <a:ext cx="9525000" cy="6345237"/>
        </p:xfrm>
        <a:graphic>
          <a:graphicData uri="http://schemas.openxmlformats.org/presentationml/2006/ole">
            <mc:AlternateContent xmlns:mc="http://schemas.openxmlformats.org/markup-compatibility/2006">
              <mc:Choice xmlns:v="urn:schemas-microsoft-com:vml" Requires="v">
                <p:oleObj spid="_x0000_s8198" name="VISIO" r:id="rId3" imgW="5396040" imgH="3594240" progId="Visio.Drawing.11">
                  <p:embed/>
                </p:oleObj>
              </mc:Choice>
              <mc:Fallback>
                <p:oleObj name="VISIO" r:id="rId3" imgW="5396040" imgH="35942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8913"/>
                        <a:ext cx="9525000" cy="634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A3490518-FEF4-4469-B5C6-43B9D77E4DEB}" type="slidenum">
              <a:rPr lang="en-US" altLang="zh-CN" sz="1000"/>
              <a:pPr eaLnBrk="1" hangingPunct="1"/>
              <a:t>21</a:t>
            </a:fld>
            <a:endParaRPr lang="en-US" altLang="zh-CN" sz="10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6"/>
          <p:cNvSpPr>
            <a:spLocks noGrp="1"/>
          </p:cNvSpPr>
          <p:nvPr>
            <p:ph idx="1"/>
          </p:nvPr>
        </p:nvSpPr>
        <p:spPr/>
        <p:txBody>
          <a:bodyPr/>
          <a:lstStyle/>
          <a:p>
            <a:r>
              <a:rPr lang="zh-CN" altLang="en-US" sz="2800"/>
              <a:t>在</a:t>
            </a:r>
            <a:r>
              <a:rPr lang="en-US" altLang="zh-CN" sz="2800"/>
              <a:t>I/O</a:t>
            </a:r>
            <a:r>
              <a:rPr lang="zh-CN" altLang="en-US" sz="2800"/>
              <a:t>设备输入每个数据的过程中，无须</a:t>
            </a:r>
            <a:r>
              <a:rPr lang="en-US" altLang="zh-CN" sz="2800"/>
              <a:t>CPU</a:t>
            </a:r>
            <a:r>
              <a:rPr lang="zh-CN" altLang="en-US" sz="2800"/>
              <a:t>干预，因而可使</a:t>
            </a:r>
            <a:r>
              <a:rPr lang="en-US" altLang="zh-CN" sz="2800"/>
              <a:t>CPU</a:t>
            </a:r>
            <a:r>
              <a:rPr lang="zh-CN" altLang="en-US" sz="2800"/>
              <a:t>与</a:t>
            </a:r>
            <a:r>
              <a:rPr lang="en-US" altLang="zh-CN" sz="2800"/>
              <a:t>I/O</a:t>
            </a:r>
            <a:r>
              <a:rPr lang="zh-CN" altLang="en-US" sz="2800"/>
              <a:t>设备并行工作。仅当输完一个数据时，才需</a:t>
            </a:r>
            <a:r>
              <a:rPr lang="en-US" altLang="zh-CN" sz="2800"/>
              <a:t>CPU</a:t>
            </a:r>
            <a:r>
              <a:rPr lang="zh-CN" altLang="en-US" sz="2800"/>
              <a:t>花费极短的时间去做些中断处理。</a:t>
            </a:r>
            <a:endParaRPr lang="en-US" altLang="zh-CN" sz="2800"/>
          </a:p>
          <a:p>
            <a:pPr lvl="1"/>
            <a:r>
              <a:rPr lang="zh-CN" altLang="en-US" sz="2400"/>
              <a:t>例如，从终端输入一个字符的时间约为</a:t>
            </a:r>
            <a:r>
              <a:rPr lang="en-US" altLang="zh-CN" sz="2400"/>
              <a:t>100ms</a:t>
            </a:r>
            <a:r>
              <a:rPr lang="zh-CN" altLang="en-US" sz="2400"/>
              <a:t>，而将字符送入终端缓冲区的时间小于 </a:t>
            </a:r>
            <a:r>
              <a:rPr lang="en-US" altLang="zh-CN" sz="2400"/>
              <a:t>0.1ms</a:t>
            </a:r>
            <a:r>
              <a:rPr lang="zh-CN" altLang="en-US" sz="2400"/>
              <a:t>。若采用程序</a:t>
            </a:r>
            <a:r>
              <a:rPr lang="en-US" altLang="zh-CN" sz="2400"/>
              <a:t>I/O</a:t>
            </a:r>
            <a:r>
              <a:rPr lang="zh-CN" altLang="en-US" sz="2400"/>
              <a:t>方式，</a:t>
            </a:r>
            <a:r>
              <a:rPr lang="en-US" altLang="zh-CN" sz="2400"/>
              <a:t>CPU</a:t>
            </a:r>
            <a:r>
              <a:rPr lang="zh-CN" altLang="en-US" sz="2400"/>
              <a:t>约有</a:t>
            </a:r>
            <a:r>
              <a:rPr lang="en-US" altLang="zh-CN" sz="2400"/>
              <a:t>99.9ms</a:t>
            </a:r>
            <a:r>
              <a:rPr lang="zh-CN" altLang="en-US" sz="2400"/>
              <a:t>处于忙</a:t>
            </a:r>
            <a:r>
              <a:rPr lang="en-US" altLang="zh-CN" sz="2400"/>
              <a:t>—</a:t>
            </a:r>
            <a:r>
              <a:rPr lang="zh-CN" altLang="en-US" sz="2400"/>
              <a:t>等待中。 </a:t>
            </a:r>
            <a:endParaRPr lang="en-US" altLang="zh-CN" sz="2400"/>
          </a:p>
          <a:p>
            <a:pPr lvl="1"/>
            <a:r>
              <a:rPr lang="zh-CN" altLang="en-US" sz="2400"/>
              <a:t>采用中断驱动方式，</a:t>
            </a:r>
            <a:r>
              <a:rPr lang="en-US" altLang="zh-CN" sz="2400"/>
              <a:t>CPU</a:t>
            </a:r>
            <a:r>
              <a:rPr lang="zh-CN" altLang="en-US" sz="2400"/>
              <a:t>可利用这 </a:t>
            </a:r>
            <a:r>
              <a:rPr lang="en-US" altLang="zh-CN" sz="2400"/>
              <a:t>99.9ms</a:t>
            </a:r>
            <a:r>
              <a:rPr lang="zh-CN" altLang="en-US" sz="2400"/>
              <a:t>的时间去做其它事情，而仅用 </a:t>
            </a:r>
            <a:r>
              <a:rPr lang="en-US" altLang="zh-CN" sz="2400"/>
              <a:t>0.1ms</a:t>
            </a:r>
            <a:r>
              <a:rPr lang="zh-CN" altLang="en-US" sz="2400"/>
              <a:t>的时间来处理由控制器发来的中断请求。 可见，中断驱动方式可以成百倍地提高</a:t>
            </a:r>
            <a:r>
              <a:rPr lang="en-US" altLang="zh-CN" sz="2400"/>
              <a:t>CPU</a:t>
            </a:r>
            <a:r>
              <a:rPr lang="zh-CN" altLang="en-US" sz="2400"/>
              <a:t>的利用率。 </a:t>
            </a:r>
          </a:p>
        </p:txBody>
      </p:sp>
      <p:sp>
        <p:nvSpPr>
          <p:cNvPr id="44034" name="标题 3"/>
          <p:cNvSpPr>
            <a:spLocks noGrp="1"/>
          </p:cNvSpPr>
          <p:nvPr>
            <p:ph type="title"/>
          </p:nvPr>
        </p:nvSpPr>
        <p:spPr/>
        <p:txBody>
          <a:bodyPr/>
          <a:lstStyle/>
          <a:p>
            <a:pPr>
              <a:defRPr/>
            </a:pPr>
            <a:r>
              <a:rPr lang="en-US" altLang="zh-CN"/>
              <a:t>5.2.2 </a:t>
            </a:r>
            <a:r>
              <a:rPr lang="zh-CN" altLang="en-US"/>
              <a:t>中断驱动</a:t>
            </a:r>
            <a:r>
              <a:rPr lang="en-US" altLang="zh-CN"/>
              <a:t>I/O</a:t>
            </a:r>
            <a:r>
              <a:rPr lang="zh-CN" altLang="en-US"/>
              <a:t>控制方式 </a:t>
            </a:r>
          </a:p>
        </p:txBody>
      </p:sp>
      <p:sp>
        <p:nvSpPr>
          <p:cNvPr id="5018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5591EFD-FC30-459F-B9CC-CAD228E492FC}" type="slidenum">
              <a:rPr lang="en-US" altLang="zh-CN" sz="1000"/>
              <a:pPr eaLnBrk="1" hangingPunct="1"/>
              <a:t>22</a:t>
            </a:fld>
            <a:endParaRPr lang="en-US" altLang="zh-CN" sz="10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7"/>
          <p:cNvSpPr>
            <a:spLocks noGrp="1"/>
          </p:cNvSpPr>
          <p:nvPr>
            <p:ph idx="1"/>
          </p:nvPr>
        </p:nvSpPr>
        <p:spPr/>
        <p:txBody>
          <a:bodyPr/>
          <a:lstStyle/>
          <a:p>
            <a:pPr>
              <a:buFont typeface="Wingdings" panose="05000000000000000000" pitchFamily="2" charset="2"/>
              <a:buNone/>
            </a:pPr>
            <a:r>
              <a:rPr lang="en-US" altLang="zh-CN" sz="2800"/>
              <a:t> 1. DMA(Direct Memory Access)</a:t>
            </a:r>
            <a:r>
              <a:rPr lang="zh-CN" altLang="en-US" sz="2800"/>
              <a:t>控制方式的引入 </a:t>
            </a:r>
            <a:endParaRPr lang="en-US" altLang="zh-CN" sz="2800"/>
          </a:p>
          <a:p>
            <a:r>
              <a:rPr lang="zh-CN" altLang="en-US" sz="2800"/>
              <a:t>该方式的特点是：</a:t>
            </a:r>
            <a:endParaRPr lang="en-US" altLang="zh-CN" sz="2800"/>
          </a:p>
          <a:p>
            <a:pPr lvl="1"/>
            <a:r>
              <a:rPr lang="zh-CN" altLang="en-US" sz="2400"/>
              <a:t>① 数据传输的基本单位是数据块，即在</a:t>
            </a:r>
            <a:r>
              <a:rPr lang="en-US" altLang="zh-CN" sz="2400"/>
              <a:t>CPU</a:t>
            </a:r>
            <a:r>
              <a:rPr lang="zh-CN" altLang="en-US" sz="2400"/>
              <a:t>与</a:t>
            </a:r>
            <a:r>
              <a:rPr lang="en-US" altLang="zh-CN" sz="2400"/>
              <a:t>I/O</a:t>
            </a:r>
            <a:r>
              <a:rPr lang="zh-CN" altLang="en-US" sz="2400"/>
              <a:t>设备之间，每次传送至少一个数据块；</a:t>
            </a:r>
            <a:endParaRPr lang="en-US" altLang="zh-CN" sz="2400"/>
          </a:p>
          <a:p>
            <a:pPr lvl="1"/>
            <a:r>
              <a:rPr lang="zh-CN" altLang="en-US" sz="2400"/>
              <a:t>②  所传送的数据是从设备直接送入内存的，或者相反；</a:t>
            </a:r>
            <a:endParaRPr lang="en-US" altLang="zh-CN" sz="2400"/>
          </a:p>
          <a:p>
            <a:pPr lvl="1"/>
            <a:r>
              <a:rPr lang="zh-CN" altLang="en-US" sz="2400"/>
              <a:t>③ 仅在传送一个或多个数据块的开始和结束时，才需</a:t>
            </a:r>
            <a:r>
              <a:rPr lang="en-US" altLang="zh-CN" sz="2400"/>
              <a:t>CPU</a:t>
            </a:r>
            <a:r>
              <a:rPr lang="zh-CN" altLang="en-US" sz="2400"/>
              <a:t>干预，整块数据的传送是在控制器的控制下完成的。</a:t>
            </a:r>
            <a:endParaRPr lang="en-US" altLang="zh-CN" sz="2400"/>
          </a:p>
          <a:p>
            <a:r>
              <a:rPr lang="en-US" altLang="zh-CN" sz="2800"/>
              <a:t>DMA</a:t>
            </a:r>
            <a:r>
              <a:rPr lang="zh-CN" altLang="en-US" sz="2800"/>
              <a:t>方式较之中断驱动方式，又是成百倍地减少了</a:t>
            </a:r>
            <a:r>
              <a:rPr lang="en-US" altLang="zh-CN" sz="2800"/>
              <a:t>CPU</a:t>
            </a:r>
            <a:r>
              <a:rPr lang="zh-CN" altLang="en-US" sz="2800"/>
              <a:t>对</a:t>
            </a:r>
            <a:r>
              <a:rPr lang="en-US" altLang="zh-CN" sz="2800"/>
              <a:t>I/O</a:t>
            </a:r>
            <a:r>
              <a:rPr lang="zh-CN" altLang="en-US" sz="2800"/>
              <a:t>的干预，进一步提高了</a:t>
            </a:r>
            <a:r>
              <a:rPr lang="en-US" altLang="zh-CN" sz="2800"/>
              <a:t>CPU</a:t>
            </a:r>
            <a:r>
              <a:rPr lang="zh-CN" altLang="en-US" sz="2800"/>
              <a:t>与</a:t>
            </a:r>
            <a:r>
              <a:rPr lang="en-US" altLang="zh-CN" sz="2800"/>
              <a:t>I/O</a:t>
            </a:r>
            <a:r>
              <a:rPr lang="zh-CN" altLang="en-US" sz="2800"/>
              <a:t>设备的并行操作程度。 </a:t>
            </a:r>
          </a:p>
        </p:txBody>
      </p:sp>
      <p:sp>
        <p:nvSpPr>
          <p:cNvPr id="45058" name="标题 4"/>
          <p:cNvSpPr>
            <a:spLocks noGrp="1"/>
          </p:cNvSpPr>
          <p:nvPr>
            <p:ph type="title"/>
          </p:nvPr>
        </p:nvSpPr>
        <p:spPr/>
        <p:txBody>
          <a:bodyPr/>
          <a:lstStyle/>
          <a:p>
            <a:pPr>
              <a:defRPr/>
            </a:pPr>
            <a:r>
              <a:rPr lang="en-US" altLang="zh-CN"/>
              <a:t>5.2.3 DMA I/O</a:t>
            </a:r>
            <a:r>
              <a:rPr lang="zh-CN" altLang="en-US"/>
              <a:t>控制方式 </a:t>
            </a:r>
          </a:p>
        </p:txBody>
      </p:sp>
      <p:sp>
        <p:nvSpPr>
          <p:cNvPr id="5120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A219D76-7649-49B4-8C77-1F155E08C663}" type="slidenum">
              <a:rPr lang="en-US" altLang="zh-CN" sz="1000"/>
              <a:pPr eaLnBrk="1" hangingPunct="1"/>
              <a:t>23</a:t>
            </a:fld>
            <a:endParaRPr lang="en-US" altLang="zh-CN" sz="10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5"/>
          <p:cNvSpPr txBox="1">
            <a:spLocks noChangeArrowheads="1"/>
          </p:cNvSpPr>
          <p:nvPr/>
        </p:nvSpPr>
        <p:spPr bwMode="auto">
          <a:xfrm>
            <a:off x="2819400" y="5748338"/>
            <a:ext cx="366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5-8 DMA</a:t>
            </a:r>
            <a:r>
              <a:rPr lang="zh-CN" altLang="en-US"/>
              <a:t>控制器的组成 </a:t>
            </a:r>
          </a:p>
        </p:txBody>
      </p:sp>
      <p:graphicFrame>
        <p:nvGraphicFramePr>
          <p:cNvPr id="9218" name="Object 6"/>
          <p:cNvGraphicFramePr>
            <a:graphicFrameLocks noChangeAspect="1"/>
          </p:cNvGraphicFramePr>
          <p:nvPr/>
        </p:nvGraphicFramePr>
        <p:xfrm>
          <a:off x="0" y="1557338"/>
          <a:ext cx="9144000" cy="3943350"/>
        </p:xfrm>
        <a:graphic>
          <a:graphicData uri="http://schemas.openxmlformats.org/presentationml/2006/ole">
            <mc:AlternateContent xmlns:mc="http://schemas.openxmlformats.org/markup-compatibility/2006">
              <mc:Choice xmlns:v="urn:schemas-microsoft-com:vml" Requires="v">
                <p:oleObj spid="_x0000_s9223" name="VISIO" r:id="rId3" imgW="3704040" imgH="1596240" progId="Visio.Drawing.11">
                  <p:embed/>
                </p:oleObj>
              </mc:Choice>
              <mc:Fallback>
                <p:oleObj name="VISIO" r:id="rId3" imgW="3704040" imgH="15962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57338"/>
                        <a:ext cx="91440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标题 4"/>
          <p:cNvSpPr>
            <a:spLocks noGrp="1"/>
          </p:cNvSpPr>
          <p:nvPr>
            <p:ph type="title"/>
          </p:nvPr>
        </p:nvSpPr>
        <p:spPr/>
        <p:txBody>
          <a:bodyPr/>
          <a:lstStyle/>
          <a:p>
            <a:pPr>
              <a:defRPr/>
            </a:pPr>
            <a:r>
              <a:rPr lang="en-US" altLang="zh-CN"/>
              <a:t>2. DMA</a:t>
            </a:r>
            <a:r>
              <a:rPr lang="zh-CN" altLang="en-US"/>
              <a:t>控制器的组成 </a:t>
            </a:r>
          </a:p>
        </p:txBody>
      </p:sp>
      <p:sp>
        <p:nvSpPr>
          <p:cNvPr id="922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AF669AE-3554-4266-A743-EC8BDA57CEB5}" type="slidenum">
              <a:rPr lang="en-US" altLang="zh-CN" sz="1000"/>
              <a:pPr eaLnBrk="1" hangingPunct="1"/>
              <a:t>24</a:t>
            </a:fld>
            <a:endParaRPr lang="en-US" altLang="zh-CN" sz="10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6"/>
          <p:cNvSpPr>
            <a:spLocks noGrp="1"/>
          </p:cNvSpPr>
          <p:nvPr>
            <p:ph idx="1"/>
          </p:nvPr>
        </p:nvSpPr>
        <p:spPr/>
        <p:txBody>
          <a:bodyPr/>
          <a:lstStyle/>
          <a:p>
            <a:r>
              <a:rPr lang="en-US" altLang="zh-CN" sz="2800"/>
              <a:t> </a:t>
            </a:r>
            <a:r>
              <a:rPr lang="zh-CN" altLang="en-US" sz="2800"/>
              <a:t>为了实现在主机与控制器之间成块数据的直接交换，必须在</a:t>
            </a:r>
            <a:r>
              <a:rPr lang="en-US" altLang="zh-CN" sz="2800"/>
              <a:t>DMA</a:t>
            </a:r>
            <a:r>
              <a:rPr lang="zh-CN" altLang="en-US" sz="2800"/>
              <a:t>控制器中设置如下四类寄存器：</a:t>
            </a:r>
          </a:p>
          <a:p>
            <a:pPr lvl="1"/>
            <a:r>
              <a:rPr lang="en-US" altLang="zh-CN" sz="2400"/>
              <a:t>(1) </a:t>
            </a:r>
            <a:r>
              <a:rPr lang="zh-CN" altLang="en-US" sz="2400"/>
              <a:t>命令</a:t>
            </a:r>
            <a:r>
              <a:rPr lang="en-US" altLang="zh-CN" sz="2400"/>
              <a:t>/</a:t>
            </a:r>
            <a:r>
              <a:rPr lang="zh-CN" altLang="en-US" sz="2400"/>
              <a:t>状态寄存器</a:t>
            </a:r>
            <a:r>
              <a:rPr lang="en-US" altLang="zh-CN" sz="2400"/>
              <a:t>CR</a:t>
            </a:r>
            <a:r>
              <a:rPr lang="zh-CN" altLang="en-US" sz="2400"/>
              <a:t>。用于接收从</a:t>
            </a:r>
            <a:r>
              <a:rPr lang="en-US" altLang="zh-CN" sz="2400"/>
              <a:t>CPU</a:t>
            </a:r>
            <a:r>
              <a:rPr lang="zh-CN" altLang="en-US" sz="2400"/>
              <a:t>发来的</a:t>
            </a:r>
            <a:r>
              <a:rPr lang="en-US" altLang="zh-CN" sz="2400"/>
              <a:t>I/O</a:t>
            </a:r>
            <a:r>
              <a:rPr lang="zh-CN" altLang="en-US" sz="2400"/>
              <a:t>命令或有关控制信息，或设备的状态。</a:t>
            </a:r>
          </a:p>
          <a:p>
            <a:pPr lvl="1"/>
            <a:r>
              <a:rPr lang="en-US" altLang="zh-CN" sz="2400"/>
              <a:t>(2) </a:t>
            </a:r>
            <a:r>
              <a:rPr lang="zh-CN" altLang="en-US" sz="2400"/>
              <a:t>内存地址寄存器</a:t>
            </a:r>
            <a:r>
              <a:rPr lang="en-US" altLang="zh-CN" sz="2400"/>
              <a:t>MAR</a:t>
            </a:r>
            <a:r>
              <a:rPr lang="zh-CN" altLang="en-US" sz="2400"/>
              <a:t>。在输入时，它存放把数据从设备传送到内存的起始目标地址；在输出时，它存放由内存到设备的内存源地址。</a:t>
            </a:r>
          </a:p>
          <a:p>
            <a:pPr lvl="1"/>
            <a:r>
              <a:rPr lang="en-US" altLang="zh-CN" sz="2400"/>
              <a:t>(3) </a:t>
            </a:r>
            <a:r>
              <a:rPr lang="zh-CN" altLang="en-US" sz="2400"/>
              <a:t>数据寄存器</a:t>
            </a:r>
            <a:r>
              <a:rPr lang="en-US" altLang="zh-CN" sz="2400"/>
              <a:t>DR</a:t>
            </a:r>
            <a:r>
              <a:rPr lang="zh-CN" altLang="en-US" sz="2400"/>
              <a:t>。用于暂存从设备到内存，或从内存到设备的数据。</a:t>
            </a:r>
          </a:p>
          <a:p>
            <a:pPr lvl="1"/>
            <a:r>
              <a:rPr lang="en-US" altLang="zh-CN" sz="2400"/>
              <a:t>(4) </a:t>
            </a:r>
            <a:r>
              <a:rPr lang="zh-CN" altLang="en-US" sz="2400"/>
              <a:t>数据计数器</a:t>
            </a:r>
            <a:r>
              <a:rPr lang="en-US" altLang="zh-CN" sz="2400"/>
              <a:t>DC</a:t>
            </a:r>
            <a:r>
              <a:rPr lang="zh-CN" altLang="en-US" sz="2400"/>
              <a:t>。 存放本次</a:t>
            </a:r>
            <a:r>
              <a:rPr lang="en-US" altLang="zh-CN" sz="2400"/>
              <a:t>CPU</a:t>
            </a:r>
            <a:r>
              <a:rPr lang="zh-CN" altLang="en-US" sz="2400"/>
              <a:t>要读或写的字</a:t>
            </a:r>
            <a:r>
              <a:rPr lang="en-US" altLang="zh-CN" sz="2400"/>
              <a:t>(</a:t>
            </a:r>
            <a:r>
              <a:rPr lang="zh-CN" altLang="en-US" sz="2400"/>
              <a:t>节</a:t>
            </a:r>
            <a:r>
              <a:rPr lang="en-US" altLang="zh-CN" sz="2400"/>
              <a:t>)</a:t>
            </a:r>
            <a:r>
              <a:rPr lang="zh-CN" altLang="en-US" sz="2400"/>
              <a:t>数。 </a:t>
            </a:r>
          </a:p>
        </p:txBody>
      </p:sp>
      <p:sp>
        <p:nvSpPr>
          <p:cNvPr id="46082" name="标题 3"/>
          <p:cNvSpPr>
            <a:spLocks noGrp="1"/>
          </p:cNvSpPr>
          <p:nvPr>
            <p:ph type="title"/>
          </p:nvPr>
        </p:nvSpPr>
        <p:spPr/>
        <p:txBody>
          <a:bodyPr/>
          <a:lstStyle/>
          <a:p>
            <a:pPr>
              <a:defRPr/>
            </a:pPr>
            <a:r>
              <a:rPr lang="en-US" altLang="zh-CN"/>
              <a:t>2. DMA</a:t>
            </a:r>
            <a:r>
              <a:rPr lang="zh-CN" altLang="en-US"/>
              <a:t>控制器的组成 </a:t>
            </a:r>
          </a:p>
        </p:txBody>
      </p:sp>
      <p:sp>
        <p:nvSpPr>
          <p:cNvPr id="5222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AA8DA10-C692-4ED9-8599-77E6915F0B0C}" type="slidenum">
              <a:rPr lang="en-US" altLang="zh-CN" sz="1000"/>
              <a:pPr eaLnBrk="1" hangingPunct="1"/>
              <a:t>25</a:t>
            </a:fld>
            <a:endParaRPr lang="en-US" altLang="zh-CN" sz="10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7"/>
          <p:cNvSpPr txBox="1">
            <a:spLocks noChangeArrowheads="1"/>
          </p:cNvSpPr>
          <p:nvPr/>
        </p:nvSpPr>
        <p:spPr bwMode="auto">
          <a:xfrm>
            <a:off x="2339975" y="6284913"/>
            <a:ext cx="397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5-9 DMA</a:t>
            </a:r>
            <a:r>
              <a:rPr lang="zh-CN" altLang="en-US"/>
              <a:t>方式的工作流程 </a:t>
            </a:r>
          </a:p>
        </p:txBody>
      </p:sp>
      <p:graphicFrame>
        <p:nvGraphicFramePr>
          <p:cNvPr id="10242" name="Object 8"/>
          <p:cNvGraphicFramePr>
            <a:graphicFrameLocks noChangeAspect="1"/>
          </p:cNvGraphicFramePr>
          <p:nvPr/>
        </p:nvGraphicFramePr>
        <p:xfrm>
          <a:off x="2411413" y="1341438"/>
          <a:ext cx="3889375" cy="4786312"/>
        </p:xfrm>
        <a:graphic>
          <a:graphicData uri="http://schemas.openxmlformats.org/presentationml/2006/ole">
            <mc:AlternateContent xmlns:mc="http://schemas.openxmlformats.org/markup-compatibility/2006">
              <mc:Choice xmlns:v="urn:schemas-microsoft-com:vml" Requires="v">
                <p:oleObj spid="_x0000_s10247" name="VISIO" r:id="rId3" imgW="2153160" imgH="2649600" progId="Visio.Drawing.11">
                  <p:embed/>
                </p:oleObj>
              </mc:Choice>
              <mc:Fallback>
                <p:oleObj name="VISIO" r:id="rId3" imgW="2153160" imgH="264960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341438"/>
                        <a:ext cx="3889375"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标题 4"/>
          <p:cNvSpPr>
            <a:spLocks noGrp="1"/>
          </p:cNvSpPr>
          <p:nvPr>
            <p:ph type="title"/>
          </p:nvPr>
        </p:nvSpPr>
        <p:spPr/>
        <p:txBody>
          <a:bodyPr/>
          <a:lstStyle/>
          <a:p>
            <a:pPr>
              <a:defRPr/>
            </a:pPr>
            <a:r>
              <a:rPr lang="en-US" altLang="zh-CN"/>
              <a:t>3. DMA</a:t>
            </a:r>
            <a:r>
              <a:rPr lang="zh-CN" altLang="en-US"/>
              <a:t>工作过程 </a:t>
            </a:r>
          </a:p>
        </p:txBody>
      </p:sp>
      <p:sp>
        <p:nvSpPr>
          <p:cNvPr id="1024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9DA7317-72CC-444A-B2A5-5E15A0BCE1C7}" type="slidenum">
              <a:rPr lang="en-US" altLang="zh-CN" sz="1000"/>
              <a:pPr eaLnBrk="1" hangingPunct="1"/>
              <a:t>26</a:t>
            </a:fld>
            <a:endParaRPr lang="en-US" altLang="zh-CN" sz="10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7"/>
          <p:cNvSpPr>
            <a:spLocks noGrp="1"/>
          </p:cNvSpPr>
          <p:nvPr>
            <p:ph idx="1"/>
          </p:nvPr>
        </p:nvSpPr>
        <p:spPr/>
        <p:txBody>
          <a:bodyPr/>
          <a:lstStyle/>
          <a:p>
            <a:pPr>
              <a:buFont typeface="Wingdings" panose="05000000000000000000" pitchFamily="2" charset="2"/>
              <a:buNone/>
            </a:pPr>
            <a:r>
              <a:rPr lang="en-US" altLang="zh-CN"/>
              <a:t>1. I/O</a:t>
            </a:r>
            <a:r>
              <a:rPr lang="zh-CN" altLang="en-US"/>
              <a:t>通道控制方式的引入 </a:t>
            </a:r>
          </a:p>
          <a:p>
            <a:r>
              <a:rPr lang="en-US" altLang="zh-CN" sz="2800"/>
              <a:t>I/O</a:t>
            </a:r>
            <a:r>
              <a:rPr lang="zh-CN" altLang="en-US" sz="2800"/>
              <a:t>通道方式是</a:t>
            </a:r>
            <a:r>
              <a:rPr lang="en-US" altLang="zh-CN" sz="2800"/>
              <a:t>DMA</a:t>
            </a:r>
            <a:r>
              <a:rPr lang="zh-CN" altLang="en-US" sz="2800"/>
              <a:t>方式的发展，可进一步减少</a:t>
            </a:r>
            <a:r>
              <a:rPr lang="en-US" altLang="zh-CN" sz="2800"/>
              <a:t>CPU</a:t>
            </a:r>
            <a:r>
              <a:rPr lang="zh-CN" altLang="en-US" sz="2800"/>
              <a:t>的干预，即把对一个数据块的读</a:t>
            </a:r>
            <a:r>
              <a:rPr lang="en-US" altLang="zh-CN" sz="2800"/>
              <a:t>(</a:t>
            </a:r>
            <a:r>
              <a:rPr lang="zh-CN" altLang="en-US" sz="2800"/>
              <a:t>或写</a:t>
            </a:r>
            <a:r>
              <a:rPr lang="en-US" altLang="zh-CN" sz="2800"/>
              <a:t>)</a:t>
            </a:r>
            <a:r>
              <a:rPr lang="zh-CN" altLang="en-US" sz="2800"/>
              <a:t>为单位的干预，减少为对一组数据块的读</a:t>
            </a:r>
            <a:r>
              <a:rPr lang="en-US" altLang="zh-CN" sz="2800"/>
              <a:t>(</a:t>
            </a:r>
            <a:r>
              <a:rPr lang="zh-CN" altLang="en-US" sz="2800"/>
              <a:t>或写</a:t>
            </a:r>
            <a:r>
              <a:rPr lang="en-US" altLang="zh-CN" sz="2800"/>
              <a:t>)</a:t>
            </a:r>
            <a:r>
              <a:rPr lang="zh-CN" altLang="en-US" sz="2800"/>
              <a:t>及有关控制和管理为单位的干预。 </a:t>
            </a:r>
            <a:endParaRPr lang="en-US" altLang="zh-CN" sz="2800"/>
          </a:p>
          <a:p>
            <a:r>
              <a:rPr lang="zh-CN" altLang="en-US" sz="2800"/>
              <a:t>可实现</a:t>
            </a:r>
            <a:r>
              <a:rPr lang="en-US" altLang="zh-CN" sz="2800"/>
              <a:t>CPU</a:t>
            </a:r>
            <a:r>
              <a:rPr lang="zh-CN" altLang="en-US" sz="2800"/>
              <a:t>、通道和</a:t>
            </a:r>
            <a:r>
              <a:rPr lang="en-US" altLang="zh-CN" sz="2800"/>
              <a:t>I/O</a:t>
            </a:r>
            <a:r>
              <a:rPr lang="zh-CN" altLang="en-US" sz="2800"/>
              <a:t>设备三者的并行操作。</a:t>
            </a:r>
            <a:endParaRPr lang="en-US" altLang="zh-CN" sz="2800"/>
          </a:p>
          <a:p>
            <a:r>
              <a:rPr lang="zh-CN" altLang="en-US" sz="2800"/>
              <a:t>只需向</a:t>
            </a:r>
            <a:r>
              <a:rPr lang="en-US" altLang="zh-CN" sz="2800"/>
              <a:t>I/O</a:t>
            </a:r>
            <a:r>
              <a:rPr lang="zh-CN" altLang="en-US" sz="2800"/>
              <a:t>通道发送一条</a:t>
            </a:r>
            <a:r>
              <a:rPr lang="en-US" altLang="zh-CN" sz="2800"/>
              <a:t>I/O</a:t>
            </a:r>
            <a:r>
              <a:rPr lang="zh-CN" altLang="en-US" sz="2800"/>
              <a:t>指令，以给出其所要执行的通道程序的首址和要访问的</a:t>
            </a:r>
            <a:r>
              <a:rPr lang="en-US" altLang="zh-CN" sz="2800"/>
              <a:t>I/O</a:t>
            </a:r>
            <a:r>
              <a:rPr lang="zh-CN" altLang="en-US" sz="2800"/>
              <a:t>设备，通道接到该指令后，通过执行通道程序便可完成</a:t>
            </a:r>
            <a:r>
              <a:rPr lang="en-US" altLang="zh-CN" sz="2800"/>
              <a:t>CPU</a:t>
            </a:r>
            <a:r>
              <a:rPr lang="zh-CN" altLang="en-US" sz="2800"/>
              <a:t>指定的</a:t>
            </a:r>
            <a:r>
              <a:rPr lang="en-US" altLang="zh-CN" sz="2800"/>
              <a:t>I/O</a:t>
            </a:r>
            <a:r>
              <a:rPr lang="zh-CN" altLang="en-US" sz="2800"/>
              <a:t>任务。 </a:t>
            </a:r>
            <a:endParaRPr lang="zh-CN" altLang="en-US"/>
          </a:p>
        </p:txBody>
      </p:sp>
      <p:sp>
        <p:nvSpPr>
          <p:cNvPr id="47106" name="标题 4"/>
          <p:cNvSpPr>
            <a:spLocks noGrp="1"/>
          </p:cNvSpPr>
          <p:nvPr>
            <p:ph type="title"/>
          </p:nvPr>
        </p:nvSpPr>
        <p:spPr/>
        <p:txBody>
          <a:bodyPr/>
          <a:lstStyle/>
          <a:p>
            <a:pPr>
              <a:defRPr/>
            </a:pPr>
            <a:r>
              <a:rPr lang="en-US" altLang="zh-CN"/>
              <a:t>5.2.4  I/O</a:t>
            </a:r>
            <a:r>
              <a:rPr lang="zh-CN" altLang="en-US"/>
              <a:t>通道控制方式 </a:t>
            </a:r>
          </a:p>
        </p:txBody>
      </p:sp>
      <p:sp>
        <p:nvSpPr>
          <p:cNvPr id="5325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4ED95BF2-687F-408B-90B7-96EF047729DD}" type="slidenum">
              <a:rPr lang="en-US" altLang="zh-CN" sz="1000"/>
              <a:pPr eaLnBrk="1" hangingPunct="1"/>
              <a:t>27</a:t>
            </a:fld>
            <a:endParaRPr lang="en-US" altLang="zh-CN" sz="10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通道程序 </a:t>
            </a:r>
          </a:p>
          <a:p>
            <a:r>
              <a:rPr lang="en-US" altLang="zh-CN"/>
              <a:t>(1) </a:t>
            </a:r>
            <a:r>
              <a:rPr lang="zh-CN" altLang="en-US"/>
              <a:t>操作码。 </a:t>
            </a:r>
          </a:p>
          <a:p>
            <a:r>
              <a:rPr lang="en-US" altLang="zh-CN"/>
              <a:t>(2) </a:t>
            </a:r>
            <a:r>
              <a:rPr lang="zh-CN" altLang="en-US"/>
              <a:t>内存地址。 </a:t>
            </a:r>
          </a:p>
          <a:p>
            <a:r>
              <a:rPr lang="en-US" altLang="zh-CN"/>
              <a:t>(3) </a:t>
            </a:r>
            <a:r>
              <a:rPr lang="zh-CN" altLang="en-US"/>
              <a:t>计数。 </a:t>
            </a:r>
          </a:p>
          <a:p>
            <a:r>
              <a:rPr lang="en-US" altLang="zh-CN"/>
              <a:t>(4) </a:t>
            </a:r>
            <a:r>
              <a:rPr lang="zh-CN" altLang="en-US"/>
              <a:t>通道程序结束位</a:t>
            </a:r>
            <a:r>
              <a:rPr lang="en-US" altLang="zh-CN"/>
              <a:t>P</a:t>
            </a:r>
            <a:r>
              <a:rPr lang="zh-CN" altLang="en-US"/>
              <a:t>。 </a:t>
            </a:r>
          </a:p>
          <a:p>
            <a:r>
              <a:rPr lang="en-US" altLang="zh-CN"/>
              <a:t>(5) </a:t>
            </a:r>
            <a:r>
              <a:rPr lang="zh-CN" altLang="en-US"/>
              <a:t>记录结束标志</a:t>
            </a:r>
            <a:r>
              <a:rPr lang="en-US" altLang="zh-CN"/>
              <a:t>R</a:t>
            </a:r>
            <a:r>
              <a:rPr lang="zh-CN" altLang="en-US"/>
              <a:t>。 </a:t>
            </a:r>
          </a:p>
          <a:p>
            <a:endParaRPr lang="zh-CN" altLang="en-US"/>
          </a:p>
        </p:txBody>
      </p:sp>
      <p:sp>
        <p:nvSpPr>
          <p:cNvPr id="48130" name="标题 3"/>
          <p:cNvSpPr>
            <a:spLocks noGrp="1"/>
          </p:cNvSpPr>
          <p:nvPr>
            <p:ph type="title"/>
          </p:nvPr>
        </p:nvSpPr>
        <p:spPr/>
        <p:txBody>
          <a:bodyPr/>
          <a:lstStyle/>
          <a:p>
            <a:pPr>
              <a:defRPr/>
            </a:pPr>
            <a:r>
              <a:rPr lang="en-US" altLang="zh-CN"/>
              <a:t>5.2.4  I/O</a:t>
            </a:r>
            <a:r>
              <a:rPr lang="zh-CN" altLang="en-US"/>
              <a:t>通道控制方式 </a:t>
            </a:r>
          </a:p>
        </p:txBody>
      </p:sp>
      <p:sp>
        <p:nvSpPr>
          <p:cNvPr id="5427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8BDF2A0-2C0E-44A9-BBC3-2B3A677A8BAF}" type="slidenum">
              <a:rPr lang="en-US" altLang="zh-CN" sz="1000"/>
              <a:pPr eaLnBrk="1" hangingPunct="1"/>
              <a:t>28</a:t>
            </a:fld>
            <a:endParaRPr lang="en-US" altLang="zh-CN" sz="10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50" name="Group 1078"/>
          <p:cNvGraphicFramePr>
            <a:graphicFrameLocks noGrp="1"/>
          </p:cNvGraphicFramePr>
          <p:nvPr/>
        </p:nvGraphicFramePr>
        <p:xfrm>
          <a:off x="1476375" y="2133600"/>
          <a:ext cx="6096000" cy="4064000"/>
        </p:xfrm>
        <a:graphic>
          <a:graphicData uri="http://schemas.openxmlformats.org/drawingml/2006/table">
            <a:tbl>
              <a:tblPr/>
              <a:tblGrid>
                <a:gridCol w="1219200">
                  <a:extLst>
                    <a:ext uri="{9D8B030D-6E8A-4147-A177-3AD203B41FA5}">
                      <a16:colId xmlns:a16="http://schemas.microsoft.com/office/drawing/2014/main" val="4243815217"/>
                    </a:ext>
                  </a:extLst>
                </a:gridCol>
                <a:gridCol w="1219200">
                  <a:extLst>
                    <a:ext uri="{9D8B030D-6E8A-4147-A177-3AD203B41FA5}">
                      <a16:colId xmlns:a16="http://schemas.microsoft.com/office/drawing/2014/main" val="4058174300"/>
                    </a:ext>
                  </a:extLst>
                </a:gridCol>
                <a:gridCol w="1219200">
                  <a:extLst>
                    <a:ext uri="{9D8B030D-6E8A-4147-A177-3AD203B41FA5}">
                      <a16:colId xmlns:a16="http://schemas.microsoft.com/office/drawing/2014/main" val="1145815700"/>
                    </a:ext>
                  </a:extLst>
                </a:gridCol>
                <a:gridCol w="1219200">
                  <a:extLst>
                    <a:ext uri="{9D8B030D-6E8A-4147-A177-3AD203B41FA5}">
                      <a16:colId xmlns:a16="http://schemas.microsoft.com/office/drawing/2014/main" val="3842940009"/>
                    </a:ext>
                  </a:extLst>
                </a:gridCol>
                <a:gridCol w="1219200">
                  <a:extLst>
                    <a:ext uri="{9D8B030D-6E8A-4147-A177-3AD203B41FA5}">
                      <a16:colId xmlns:a16="http://schemas.microsoft.com/office/drawing/2014/main" val="3193852630"/>
                    </a:ext>
                  </a:extLst>
                </a:gridCol>
              </a:tblGrid>
              <a:tr h="58102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计数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内存地址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5372321"/>
                  </a:ext>
                </a:extLst>
              </a:tr>
              <a:tr h="579438">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2288581"/>
                  </a:ext>
                </a:extLst>
              </a:tr>
              <a:tr h="58102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2177082"/>
                  </a:ext>
                </a:extLst>
              </a:tr>
              <a:tr h="58102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8318659"/>
                  </a:ext>
                </a:extLst>
              </a:tr>
              <a:tr h="58102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1244820"/>
                  </a:ext>
                </a:extLst>
              </a:tr>
              <a:tr h="579438">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137498"/>
                  </a:ext>
                </a:extLst>
              </a:tr>
              <a:tr h="58102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WRITE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226042"/>
                  </a:ext>
                </a:extLst>
              </a:tr>
            </a:tbl>
          </a:graphicData>
        </a:graphic>
      </p:graphicFrame>
      <p:sp>
        <p:nvSpPr>
          <p:cNvPr id="55348" name="内容占位符 4"/>
          <p:cNvSpPr>
            <a:spLocks noGrp="1"/>
          </p:cNvSpPr>
          <p:nvPr>
            <p:ph idx="1"/>
          </p:nvPr>
        </p:nvSpPr>
        <p:spPr/>
        <p:txBody>
          <a:bodyPr/>
          <a:lstStyle/>
          <a:p>
            <a:r>
              <a:rPr lang="zh-CN" altLang="en-US"/>
              <a:t>通道程序 </a:t>
            </a:r>
          </a:p>
          <a:p>
            <a:endParaRPr lang="zh-CN" altLang="en-US"/>
          </a:p>
        </p:txBody>
      </p:sp>
      <p:sp>
        <p:nvSpPr>
          <p:cNvPr id="49204" name="标题 3"/>
          <p:cNvSpPr>
            <a:spLocks noGrp="1"/>
          </p:cNvSpPr>
          <p:nvPr>
            <p:ph type="title"/>
          </p:nvPr>
        </p:nvSpPr>
        <p:spPr/>
        <p:txBody>
          <a:bodyPr/>
          <a:lstStyle/>
          <a:p>
            <a:pPr>
              <a:defRPr/>
            </a:pPr>
            <a:r>
              <a:rPr lang="en-US" altLang="zh-CN"/>
              <a:t>5.2.4  I/O</a:t>
            </a:r>
            <a:r>
              <a:rPr lang="zh-CN" altLang="en-US"/>
              <a:t>通道控制方式 </a:t>
            </a:r>
          </a:p>
        </p:txBody>
      </p:sp>
      <p:sp>
        <p:nvSpPr>
          <p:cNvPr id="55350"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579CF10-3BA5-4A75-9BBF-3D0EBB310931}" type="slidenum">
              <a:rPr lang="en-US" altLang="zh-CN" sz="1000"/>
              <a:pPr eaLnBrk="1" hangingPunct="1"/>
              <a:t>29</a:t>
            </a:fld>
            <a:endParaRPr lang="en-US" altLang="zh-CN" sz="1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7"/>
          <p:cNvSpPr>
            <a:spLocks noGrp="1"/>
          </p:cNvSpPr>
          <p:nvPr>
            <p:ph idx="1"/>
          </p:nvPr>
        </p:nvSpPr>
        <p:spPr/>
        <p:txBody>
          <a:bodyPr/>
          <a:lstStyle/>
          <a:p>
            <a:r>
              <a:rPr lang="zh-CN" altLang="en-US" sz="2800"/>
              <a:t>在计算机系统中，除了</a:t>
            </a:r>
            <a:r>
              <a:rPr lang="en-US" altLang="zh-CN" sz="2800"/>
              <a:t>CPU</a:t>
            </a:r>
            <a:r>
              <a:rPr lang="zh-CN" altLang="en-US" sz="2800"/>
              <a:t>和内存之外，其他的大部分硬件设备称为外部设备。</a:t>
            </a:r>
            <a:endParaRPr lang="en-US" altLang="zh-CN" sz="2800"/>
          </a:p>
          <a:p>
            <a:r>
              <a:rPr lang="zh-CN" altLang="en-US" sz="2800"/>
              <a:t>外部设备包括常用的输入输出设备、外存设备以及终端设备等。</a:t>
            </a:r>
            <a:endParaRPr lang="en-US" altLang="zh-CN" sz="2800"/>
          </a:p>
          <a:p>
            <a:r>
              <a:rPr lang="zh-CN" altLang="en-US" sz="2800"/>
              <a:t>外部设备种类繁多，特性各异，操作方式的差别也很大，从而使得操作系统的设备管理变得十分复杂。</a:t>
            </a:r>
          </a:p>
        </p:txBody>
      </p:sp>
      <p:sp>
        <p:nvSpPr>
          <p:cNvPr id="31746" name="标题 4"/>
          <p:cNvSpPr>
            <a:spLocks noGrp="1"/>
          </p:cNvSpPr>
          <p:nvPr>
            <p:ph type="title"/>
          </p:nvPr>
        </p:nvSpPr>
        <p:spPr/>
        <p:txBody>
          <a:bodyPr/>
          <a:lstStyle/>
          <a:p>
            <a:pPr>
              <a:defRPr/>
            </a:pPr>
            <a:r>
              <a:rPr lang="en-US" altLang="zh-CN"/>
              <a:t>5.1.1   I/O</a:t>
            </a:r>
            <a:r>
              <a:rPr lang="zh-CN" altLang="en-US"/>
              <a:t>设备 </a:t>
            </a:r>
          </a:p>
        </p:txBody>
      </p:sp>
      <p:sp>
        <p:nvSpPr>
          <p:cNvPr id="3789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ECF05BC7-0525-4E32-889D-0883EDA620C5}" type="slidenum">
              <a:rPr lang="en-US" altLang="zh-CN" sz="1000"/>
              <a:pPr eaLnBrk="1" hangingPunct="1"/>
              <a:t>3</a:t>
            </a:fld>
            <a:endParaRPr lang="en-US" altLang="zh-CN" sz="10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7"/>
          <p:cNvSpPr>
            <a:spLocks noGrp="1"/>
          </p:cNvSpPr>
          <p:nvPr>
            <p:ph idx="1"/>
          </p:nvPr>
        </p:nvSpPr>
        <p:spPr/>
        <p:txBody>
          <a:bodyPr/>
          <a:lstStyle/>
          <a:p>
            <a:pPr>
              <a:buFont typeface="Wingdings" panose="05000000000000000000" pitchFamily="2" charset="2"/>
              <a:buNone/>
            </a:pPr>
            <a:r>
              <a:rPr lang="en-US" altLang="zh-CN"/>
              <a:t>5.3.1 </a:t>
            </a:r>
            <a:r>
              <a:rPr lang="zh-CN" altLang="en-US"/>
              <a:t>缓冲的引入 </a:t>
            </a:r>
          </a:p>
          <a:p>
            <a:r>
              <a:rPr lang="en-US" altLang="zh-CN"/>
              <a:t>(1) </a:t>
            </a:r>
            <a:r>
              <a:rPr lang="zh-CN" altLang="en-US"/>
              <a:t>缓和</a:t>
            </a:r>
            <a:r>
              <a:rPr lang="en-US" altLang="zh-CN"/>
              <a:t>CPU</a:t>
            </a:r>
            <a:r>
              <a:rPr lang="zh-CN" altLang="en-US"/>
              <a:t>与</a:t>
            </a:r>
            <a:r>
              <a:rPr lang="en-US" altLang="zh-CN"/>
              <a:t>I/O</a:t>
            </a:r>
            <a:r>
              <a:rPr lang="zh-CN" altLang="en-US"/>
              <a:t>设备速度不匹配的矛盾。 </a:t>
            </a:r>
          </a:p>
          <a:p>
            <a:r>
              <a:rPr lang="en-US" altLang="zh-CN"/>
              <a:t>(2) </a:t>
            </a:r>
            <a:r>
              <a:rPr lang="zh-CN" altLang="en-US"/>
              <a:t>减少对</a:t>
            </a:r>
            <a:r>
              <a:rPr lang="en-US" altLang="zh-CN"/>
              <a:t>CPU</a:t>
            </a:r>
            <a:r>
              <a:rPr lang="zh-CN" altLang="en-US"/>
              <a:t>的中断频率，放宽对</a:t>
            </a:r>
            <a:r>
              <a:rPr lang="en-US" altLang="zh-CN"/>
              <a:t>CPU</a:t>
            </a:r>
            <a:r>
              <a:rPr lang="zh-CN" altLang="en-US"/>
              <a:t>中断响应时间的限制。 </a:t>
            </a:r>
          </a:p>
          <a:p>
            <a:r>
              <a:rPr lang="en-US" altLang="zh-CN"/>
              <a:t>(3) </a:t>
            </a:r>
            <a:r>
              <a:rPr lang="zh-CN" altLang="en-US"/>
              <a:t>提高</a:t>
            </a:r>
            <a:r>
              <a:rPr lang="en-US" altLang="zh-CN"/>
              <a:t>CPU</a:t>
            </a:r>
            <a:r>
              <a:rPr lang="zh-CN" altLang="en-US"/>
              <a:t>和</a:t>
            </a:r>
            <a:r>
              <a:rPr lang="en-US" altLang="zh-CN"/>
              <a:t>I/O</a:t>
            </a:r>
            <a:r>
              <a:rPr lang="zh-CN" altLang="en-US"/>
              <a:t>设备之间的并行性。 </a:t>
            </a:r>
          </a:p>
          <a:p>
            <a:endParaRPr lang="zh-CN" altLang="en-US"/>
          </a:p>
        </p:txBody>
      </p:sp>
      <p:sp>
        <p:nvSpPr>
          <p:cNvPr id="50178" name="标题 4"/>
          <p:cNvSpPr>
            <a:spLocks noGrp="1"/>
          </p:cNvSpPr>
          <p:nvPr>
            <p:ph type="title"/>
          </p:nvPr>
        </p:nvSpPr>
        <p:spPr/>
        <p:txBody>
          <a:bodyPr/>
          <a:lstStyle/>
          <a:p>
            <a:pPr>
              <a:defRPr/>
            </a:pPr>
            <a:r>
              <a:rPr lang="en-US" altLang="zh-CN"/>
              <a:t>5.3  </a:t>
            </a:r>
            <a:r>
              <a:rPr lang="zh-CN" altLang="en-US"/>
              <a:t>缓  冲  管  理 </a:t>
            </a:r>
          </a:p>
        </p:txBody>
      </p:sp>
      <p:sp>
        <p:nvSpPr>
          <p:cNvPr id="5632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FC1CCA9-4EF1-4776-A70F-8039CF7E40FB}" type="slidenum">
              <a:rPr lang="en-US" altLang="zh-CN" sz="1000"/>
              <a:pPr eaLnBrk="1" hangingPunct="1"/>
              <a:t>30</a:t>
            </a:fld>
            <a:endParaRPr lang="en-US" altLang="zh-CN" sz="10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028"/>
          <p:cNvSpPr txBox="1">
            <a:spLocks noChangeArrowheads="1"/>
          </p:cNvSpPr>
          <p:nvPr/>
        </p:nvSpPr>
        <p:spPr bwMode="auto">
          <a:xfrm>
            <a:off x="1908175" y="6165850"/>
            <a:ext cx="57610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5-10 </a:t>
            </a:r>
            <a:r>
              <a:rPr lang="zh-CN" altLang="en-US"/>
              <a:t>利用缓冲寄存器实现缓冲 </a:t>
            </a:r>
          </a:p>
        </p:txBody>
      </p:sp>
      <p:graphicFrame>
        <p:nvGraphicFramePr>
          <p:cNvPr id="11266" name="Object 1029"/>
          <p:cNvGraphicFramePr>
            <a:graphicFrameLocks noChangeAspect="1"/>
          </p:cNvGraphicFramePr>
          <p:nvPr/>
        </p:nvGraphicFramePr>
        <p:xfrm>
          <a:off x="144463" y="1341438"/>
          <a:ext cx="8675687" cy="4870450"/>
        </p:xfrm>
        <a:graphic>
          <a:graphicData uri="http://schemas.openxmlformats.org/presentationml/2006/ole">
            <mc:AlternateContent xmlns:mc="http://schemas.openxmlformats.org/markup-compatibility/2006">
              <mc:Choice xmlns:v="urn:schemas-microsoft-com:vml" Requires="v">
                <p:oleObj spid="_x0000_s11271" name="VISIO" r:id="rId3" imgW="2801160" imgH="1721160" progId="Visio.Drawing.11">
                  <p:embed/>
                </p:oleObj>
              </mc:Choice>
              <mc:Fallback>
                <p:oleObj name="VISIO" r:id="rId3" imgW="2801160" imgH="1721160"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341438"/>
                        <a:ext cx="8675687"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标题 3"/>
          <p:cNvSpPr>
            <a:spLocks noGrp="1"/>
          </p:cNvSpPr>
          <p:nvPr>
            <p:ph type="title"/>
          </p:nvPr>
        </p:nvSpPr>
        <p:spPr/>
        <p:txBody>
          <a:bodyPr/>
          <a:lstStyle/>
          <a:p>
            <a:pPr>
              <a:defRPr/>
            </a:pPr>
            <a:r>
              <a:rPr lang="en-US" altLang="zh-CN"/>
              <a:t>5.3.1 </a:t>
            </a:r>
            <a:r>
              <a:rPr lang="zh-CN" altLang="en-US"/>
              <a:t>缓冲的引入 </a:t>
            </a:r>
          </a:p>
        </p:txBody>
      </p:sp>
      <p:sp>
        <p:nvSpPr>
          <p:cNvPr id="112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D2B5B48-9C37-4100-AF2C-CB48C90D3CBF}" type="slidenum">
              <a:rPr lang="en-US" altLang="zh-CN" sz="1000"/>
              <a:pPr eaLnBrk="1" hangingPunct="1"/>
              <a:t>31</a:t>
            </a:fld>
            <a:endParaRPr lang="en-US" altLang="zh-CN" sz="10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5"/>
          <p:cNvSpPr txBox="1">
            <a:spLocks noChangeArrowheads="1"/>
          </p:cNvSpPr>
          <p:nvPr/>
        </p:nvSpPr>
        <p:spPr bwMode="auto">
          <a:xfrm>
            <a:off x="611188" y="1268413"/>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1. </a:t>
            </a:r>
            <a:r>
              <a:rPr lang="zh-CN" altLang="en-US" b="1"/>
              <a:t>单缓冲</a:t>
            </a:r>
            <a:r>
              <a:rPr lang="en-US" altLang="zh-CN" b="1"/>
              <a:t>(Single Buffer) </a:t>
            </a:r>
          </a:p>
        </p:txBody>
      </p:sp>
      <p:graphicFrame>
        <p:nvGraphicFramePr>
          <p:cNvPr id="12290" name="Object 0"/>
          <p:cNvGraphicFramePr>
            <a:graphicFrameLocks noChangeAspect="1"/>
          </p:cNvGraphicFramePr>
          <p:nvPr/>
        </p:nvGraphicFramePr>
        <p:xfrm>
          <a:off x="0" y="1697038"/>
          <a:ext cx="9144000" cy="4792662"/>
        </p:xfrm>
        <a:graphic>
          <a:graphicData uri="http://schemas.openxmlformats.org/presentationml/2006/ole">
            <mc:AlternateContent xmlns:mc="http://schemas.openxmlformats.org/markup-compatibility/2006">
              <mc:Choice xmlns:v="urn:schemas-microsoft-com:vml" Requires="v">
                <p:oleObj spid="_x0000_s12296" name="VISIO" r:id="rId3" imgW="3629160" imgH="1902240" progId="Visio.Drawing.11">
                  <p:embed/>
                </p:oleObj>
              </mc:Choice>
              <mc:Fallback>
                <p:oleObj name="VISIO" r:id="rId3" imgW="3629160" imgH="190224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7038"/>
                        <a:ext cx="9144000"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7"/>
          <p:cNvSpPr txBox="1">
            <a:spLocks noChangeArrowheads="1"/>
          </p:cNvSpPr>
          <p:nvPr/>
        </p:nvSpPr>
        <p:spPr bwMode="auto">
          <a:xfrm>
            <a:off x="2627313" y="63563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5-11 </a:t>
            </a:r>
            <a:r>
              <a:rPr lang="zh-CN" altLang="en-US"/>
              <a:t>单缓冲工作示意图 </a:t>
            </a:r>
          </a:p>
        </p:txBody>
      </p:sp>
      <p:sp>
        <p:nvSpPr>
          <p:cNvPr id="12293" name="标题 5"/>
          <p:cNvSpPr>
            <a:spLocks noGrp="1"/>
          </p:cNvSpPr>
          <p:nvPr>
            <p:ph type="title"/>
          </p:nvPr>
        </p:nvSpPr>
        <p:spPr/>
        <p:txBody>
          <a:bodyPr/>
          <a:lstStyle/>
          <a:p>
            <a:pPr>
              <a:defRPr/>
            </a:pPr>
            <a:r>
              <a:rPr lang="en-US" altLang="zh-CN"/>
              <a:t>5.3.2 </a:t>
            </a:r>
            <a:r>
              <a:rPr lang="zh-CN" altLang="en-US"/>
              <a:t>单缓冲和双缓冲 </a:t>
            </a:r>
          </a:p>
        </p:txBody>
      </p:sp>
      <p:sp>
        <p:nvSpPr>
          <p:cNvPr id="1229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C5B4309-367C-434A-8634-75DD0895F8D7}" type="slidenum">
              <a:rPr lang="en-US" altLang="zh-CN" sz="1000"/>
              <a:pPr eaLnBrk="1" hangingPunct="1"/>
              <a:t>32</a:t>
            </a:fld>
            <a:endParaRPr lang="en-US" altLang="zh-CN" sz="10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8"/>
          <p:cNvSpPr txBox="1">
            <a:spLocks noChangeArrowheads="1"/>
          </p:cNvSpPr>
          <p:nvPr/>
        </p:nvSpPr>
        <p:spPr bwMode="auto">
          <a:xfrm>
            <a:off x="539750" y="1341438"/>
            <a:ext cx="354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2. </a:t>
            </a:r>
            <a:r>
              <a:rPr lang="zh-CN" altLang="en-US" b="1"/>
              <a:t>双缓冲</a:t>
            </a:r>
            <a:r>
              <a:rPr lang="en-US" altLang="zh-CN" b="1"/>
              <a:t>(Double Buffer) </a:t>
            </a:r>
          </a:p>
        </p:txBody>
      </p:sp>
      <p:graphicFrame>
        <p:nvGraphicFramePr>
          <p:cNvPr id="13314" name="Object 1029"/>
          <p:cNvGraphicFramePr>
            <a:graphicFrameLocks noChangeAspect="1"/>
          </p:cNvGraphicFramePr>
          <p:nvPr/>
        </p:nvGraphicFramePr>
        <p:xfrm>
          <a:off x="0" y="1844675"/>
          <a:ext cx="9144000" cy="4240213"/>
        </p:xfrm>
        <a:graphic>
          <a:graphicData uri="http://schemas.openxmlformats.org/presentationml/2006/ole">
            <mc:AlternateContent xmlns:mc="http://schemas.openxmlformats.org/markup-compatibility/2006">
              <mc:Choice xmlns:v="urn:schemas-microsoft-com:vml" Requires="v">
                <p:oleObj spid="_x0000_s13320" name="VISIO" r:id="rId3" imgW="4352040" imgH="2154240" progId="Visio.Drawing.11">
                  <p:embed/>
                </p:oleObj>
              </mc:Choice>
              <mc:Fallback>
                <p:oleObj name="VISIO" r:id="rId3" imgW="4352040" imgH="2154240"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9144000"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1030"/>
          <p:cNvSpPr txBox="1">
            <a:spLocks noChangeArrowheads="1"/>
          </p:cNvSpPr>
          <p:nvPr/>
        </p:nvSpPr>
        <p:spPr bwMode="auto">
          <a:xfrm>
            <a:off x="2819400" y="63579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5-12 </a:t>
            </a:r>
            <a:r>
              <a:rPr lang="zh-CN" altLang="en-US"/>
              <a:t>双缓冲工作示意图 </a:t>
            </a:r>
          </a:p>
        </p:txBody>
      </p:sp>
      <p:sp>
        <p:nvSpPr>
          <p:cNvPr id="13317" name="标题 4"/>
          <p:cNvSpPr>
            <a:spLocks noGrp="1"/>
          </p:cNvSpPr>
          <p:nvPr>
            <p:ph type="title"/>
          </p:nvPr>
        </p:nvSpPr>
        <p:spPr/>
        <p:txBody>
          <a:bodyPr/>
          <a:lstStyle/>
          <a:p>
            <a:pPr>
              <a:defRPr/>
            </a:pPr>
            <a:r>
              <a:rPr lang="en-US" altLang="zh-CN"/>
              <a:t>5.3.2 </a:t>
            </a:r>
            <a:r>
              <a:rPr lang="zh-CN" altLang="en-US"/>
              <a:t>单缓冲和双缓冲 </a:t>
            </a:r>
          </a:p>
        </p:txBody>
      </p:sp>
      <p:sp>
        <p:nvSpPr>
          <p:cNvPr id="1331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31BC5672-2A4B-48B8-B82B-875E3FFD5242}" type="slidenum">
              <a:rPr lang="en-US" altLang="zh-CN" sz="1000"/>
              <a:pPr eaLnBrk="1" hangingPunct="1"/>
              <a:t>33</a:t>
            </a:fld>
            <a:endParaRPr lang="en-US" altLang="zh-CN" sz="10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2514600" y="5780088"/>
            <a:ext cx="462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5-13 </a:t>
            </a:r>
            <a:r>
              <a:rPr lang="zh-CN" altLang="en-US"/>
              <a:t>双机通信时缓冲区的设置 </a:t>
            </a:r>
          </a:p>
        </p:txBody>
      </p:sp>
      <p:graphicFrame>
        <p:nvGraphicFramePr>
          <p:cNvPr id="14338" name="Object 0"/>
          <p:cNvGraphicFramePr>
            <a:graphicFrameLocks noChangeAspect="1"/>
          </p:cNvGraphicFramePr>
          <p:nvPr/>
        </p:nvGraphicFramePr>
        <p:xfrm>
          <a:off x="287338" y="1460500"/>
          <a:ext cx="8605837" cy="3846513"/>
        </p:xfrm>
        <a:graphic>
          <a:graphicData uri="http://schemas.openxmlformats.org/presentationml/2006/ole">
            <mc:AlternateContent xmlns:mc="http://schemas.openxmlformats.org/markup-compatibility/2006">
              <mc:Choice xmlns:v="urn:schemas-microsoft-com:vml" Requires="v">
                <p:oleObj spid="_x0000_s14343" name="VISIO" r:id="rId3" imgW="3233160" imgH="1361160" progId="Visio.Drawing.11">
                  <p:embed/>
                </p:oleObj>
              </mc:Choice>
              <mc:Fallback>
                <p:oleObj name="VISIO" r:id="rId3" imgW="3233160" imgH="136116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1460500"/>
                        <a:ext cx="8605837"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标题 3"/>
          <p:cNvSpPr>
            <a:spLocks noGrp="1"/>
          </p:cNvSpPr>
          <p:nvPr>
            <p:ph type="title"/>
          </p:nvPr>
        </p:nvSpPr>
        <p:spPr/>
        <p:txBody>
          <a:bodyPr/>
          <a:lstStyle/>
          <a:p>
            <a:pPr>
              <a:defRPr/>
            </a:pPr>
            <a:r>
              <a:rPr lang="en-US" altLang="zh-CN"/>
              <a:t>5.3.2 </a:t>
            </a:r>
            <a:r>
              <a:rPr lang="zh-CN" altLang="en-US"/>
              <a:t>单缓冲和双缓冲 </a:t>
            </a:r>
          </a:p>
        </p:txBody>
      </p:sp>
      <p:sp>
        <p:nvSpPr>
          <p:cNvPr id="1434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6712D9C-70EE-42C9-8505-B9E3A329C7FC}" type="slidenum">
              <a:rPr lang="en-US" altLang="zh-CN" sz="1000"/>
              <a:pPr eaLnBrk="1" hangingPunct="1"/>
              <a:t>34</a:t>
            </a:fld>
            <a:endParaRPr lang="en-US" altLang="zh-CN" sz="10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1029"/>
          <p:cNvSpPr txBox="1">
            <a:spLocks noChangeArrowheads="1"/>
          </p:cNvSpPr>
          <p:nvPr/>
        </p:nvSpPr>
        <p:spPr bwMode="auto">
          <a:xfrm>
            <a:off x="539750" y="1341438"/>
            <a:ext cx="272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1. </a:t>
            </a:r>
            <a:r>
              <a:rPr lang="zh-CN" altLang="en-US" b="1"/>
              <a:t>循环缓冲的组成 </a:t>
            </a:r>
          </a:p>
        </p:txBody>
      </p:sp>
      <p:sp>
        <p:nvSpPr>
          <p:cNvPr id="15364" name="Text Box 1030"/>
          <p:cNvSpPr txBox="1">
            <a:spLocks noChangeArrowheads="1"/>
          </p:cNvSpPr>
          <p:nvPr/>
        </p:nvSpPr>
        <p:spPr bwMode="auto">
          <a:xfrm>
            <a:off x="3429000" y="5865813"/>
            <a:ext cx="249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5-14 </a:t>
            </a:r>
            <a:r>
              <a:rPr lang="zh-CN" altLang="en-US"/>
              <a:t>循环缓冲 </a:t>
            </a:r>
          </a:p>
        </p:txBody>
      </p:sp>
      <p:graphicFrame>
        <p:nvGraphicFramePr>
          <p:cNvPr id="15362" name="Object 1031"/>
          <p:cNvGraphicFramePr>
            <a:graphicFrameLocks noChangeAspect="1"/>
          </p:cNvGraphicFramePr>
          <p:nvPr/>
        </p:nvGraphicFramePr>
        <p:xfrm>
          <a:off x="323850" y="1773238"/>
          <a:ext cx="8604250" cy="3917950"/>
        </p:xfrm>
        <a:graphic>
          <a:graphicData uri="http://schemas.openxmlformats.org/presentationml/2006/ole">
            <mc:AlternateContent xmlns:mc="http://schemas.openxmlformats.org/markup-compatibility/2006">
              <mc:Choice xmlns:v="urn:schemas-microsoft-com:vml" Requires="v">
                <p:oleObj spid="_x0000_s15368" name="VISIO" r:id="rId3" imgW="3305160" imgH="1505160" progId="Visio.Drawing.11">
                  <p:embed/>
                </p:oleObj>
              </mc:Choice>
              <mc:Fallback>
                <p:oleObj name="VISIO" r:id="rId3" imgW="3305160" imgH="1505160" progId="Visio.Drawing.11">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73238"/>
                        <a:ext cx="8604250"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标题 5"/>
          <p:cNvSpPr>
            <a:spLocks noGrp="1"/>
          </p:cNvSpPr>
          <p:nvPr>
            <p:ph type="title"/>
          </p:nvPr>
        </p:nvSpPr>
        <p:spPr/>
        <p:txBody>
          <a:bodyPr/>
          <a:lstStyle/>
          <a:p>
            <a:pPr>
              <a:defRPr/>
            </a:pPr>
            <a:r>
              <a:rPr lang="en-US" altLang="zh-CN"/>
              <a:t>5.3.3 </a:t>
            </a:r>
            <a:r>
              <a:rPr lang="zh-CN" altLang="en-US"/>
              <a:t>循环缓冲</a:t>
            </a:r>
          </a:p>
        </p:txBody>
      </p:sp>
      <p:sp>
        <p:nvSpPr>
          <p:cNvPr id="1536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AC7A0CC-DE10-4964-9781-65150F78F664}" type="slidenum">
              <a:rPr lang="en-US" altLang="zh-CN" sz="1000"/>
              <a:pPr eaLnBrk="1" hangingPunct="1"/>
              <a:t>35</a:t>
            </a:fld>
            <a:endParaRPr lang="en-US" altLang="zh-CN" sz="10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循环缓冲区的使用 </a:t>
            </a:r>
          </a:p>
          <a:p>
            <a:r>
              <a:rPr lang="en-US" altLang="zh-CN"/>
              <a:t>(1) Getbuf</a:t>
            </a:r>
            <a:r>
              <a:rPr lang="zh-CN" altLang="en-US"/>
              <a:t>过程。</a:t>
            </a:r>
          </a:p>
          <a:p>
            <a:r>
              <a:rPr lang="en-US" altLang="zh-CN"/>
              <a:t>(2) Releasebuf</a:t>
            </a:r>
            <a:r>
              <a:rPr lang="zh-CN" altLang="en-US"/>
              <a:t>过程。  </a:t>
            </a:r>
          </a:p>
          <a:p>
            <a:pPr>
              <a:buFont typeface="Wingdings" panose="05000000000000000000" pitchFamily="2" charset="2"/>
              <a:buNone/>
            </a:pPr>
            <a:r>
              <a:rPr lang="en-US" altLang="zh-CN"/>
              <a:t>3. </a:t>
            </a:r>
            <a:r>
              <a:rPr lang="zh-CN" altLang="en-US"/>
              <a:t>进程同步 </a:t>
            </a:r>
          </a:p>
          <a:p>
            <a:r>
              <a:rPr lang="en-US" altLang="zh-CN"/>
              <a:t>(1) Nexti</a:t>
            </a:r>
            <a:r>
              <a:rPr lang="zh-CN" altLang="en-US"/>
              <a:t>指针追赶上</a:t>
            </a:r>
            <a:r>
              <a:rPr lang="en-US" altLang="zh-CN"/>
              <a:t>Nextg</a:t>
            </a:r>
            <a:r>
              <a:rPr lang="zh-CN" altLang="en-US"/>
              <a:t>指针。</a:t>
            </a:r>
          </a:p>
          <a:p>
            <a:r>
              <a:rPr lang="en-US" altLang="zh-CN"/>
              <a:t>(2) Nextg</a:t>
            </a:r>
            <a:r>
              <a:rPr lang="zh-CN" altLang="en-US"/>
              <a:t>指针追赶上</a:t>
            </a:r>
            <a:r>
              <a:rPr lang="en-US" altLang="zh-CN"/>
              <a:t>Nexti</a:t>
            </a:r>
            <a:r>
              <a:rPr lang="zh-CN" altLang="en-US"/>
              <a:t>指针。  </a:t>
            </a:r>
          </a:p>
          <a:p>
            <a:endParaRPr lang="zh-CN" altLang="en-US"/>
          </a:p>
        </p:txBody>
      </p:sp>
      <p:sp>
        <p:nvSpPr>
          <p:cNvPr id="51202" name="标题 3"/>
          <p:cNvSpPr>
            <a:spLocks noGrp="1"/>
          </p:cNvSpPr>
          <p:nvPr>
            <p:ph type="title"/>
          </p:nvPr>
        </p:nvSpPr>
        <p:spPr/>
        <p:txBody>
          <a:bodyPr/>
          <a:lstStyle/>
          <a:p>
            <a:pPr>
              <a:defRPr/>
            </a:pPr>
            <a:r>
              <a:rPr lang="en-US" altLang="zh-CN"/>
              <a:t>5.3.3 </a:t>
            </a:r>
            <a:r>
              <a:rPr lang="zh-CN" altLang="en-US"/>
              <a:t>循环缓冲</a:t>
            </a:r>
          </a:p>
        </p:txBody>
      </p:sp>
      <p:sp>
        <p:nvSpPr>
          <p:cNvPr id="5734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C18D00C-74D0-4B1E-AADC-13B0F72938D9}" type="slidenum">
              <a:rPr lang="en-US" altLang="zh-CN" sz="1000"/>
              <a:pPr eaLnBrk="1" hangingPunct="1"/>
              <a:t>36</a:t>
            </a:fld>
            <a:endParaRPr lang="en-US" altLang="zh-CN" sz="10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6"/>
          <p:cNvSpPr>
            <a:spLocks noGrp="1"/>
          </p:cNvSpPr>
          <p:nvPr>
            <p:ph idx="1"/>
          </p:nvPr>
        </p:nvSpPr>
        <p:spPr/>
        <p:txBody>
          <a:bodyPr/>
          <a:lstStyle/>
          <a:p>
            <a:pPr>
              <a:buFont typeface="Wingdings" panose="05000000000000000000" pitchFamily="2" charset="2"/>
              <a:buNone/>
            </a:pPr>
            <a:r>
              <a:rPr lang="en-US" altLang="zh-CN"/>
              <a:t> 1. </a:t>
            </a:r>
            <a:r>
              <a:rPr lang="zh-CN" altLang="en-US"/>
              <a:t>缓冲池的组成</a:t>
            </a:r>
          </a:p>
          <a:p>
            <a:r>
              <a:rPr lang="zh-CN" altLang="en-US" sz="2800"/>
              <a:t>对于既可用于输入又可用于输出的公用缓冲池，其中至少应含有以下三种类型的缓冲区：① 空</a:t>
            </a:r>
            <a:r>
              <a:rPr lang="en-US" altLang="zh-CN" sz="2800"/>
              <a:t>(</a:t>
            </a:r>
            <a:r>
              <a:rPr lang="zh-CN" altLang="en-US" sz="2800"/>
              <a:t>闲</a:t>
            </a:r>
            <a:r>
              <a:rPr lang="en-US" altLang="zh-CN" sz="2800"/>
              <a:t>)</a:t>
            </a:r>
            <a:r>
              <a:rPr lang="zh-CN" altLang="en-US" sz="2800"/>
              <a:t>缓冲区； ② 装满输入数据的缓冲区； ③ 装满输出数据的缓冲区。 </a:t>
            </a:r>
            <a:endParaRPr lang="en-US" altLang="zh-CN" sz="2800"/>
          </a:p>
          <a:p>
            <a:r>
              <a:rPr lang="zh-CN" altLang="en-US" sz="2800"/>
              <a:t>为了管理上的方便，可将相同类型的缓冲区链成一个队列，于是可形成以下三个队列： ① 空缓冲队列 </a:t>
            </a:r>
            <a:r>
              <a:rPr lang="en-US" altLang="zh-CN" sz="2800"/>
              <a:t>emq</a:t>
            </a:r>
            <a:r>
              <a:rPr lang="zh-CN" altLang="en-US" sz="2800"/>
              <a:t> </a:t>
            </a:r>
            <a:r>
              <a:rPr lang="en-US" altLang="zh-CN" sz="2800"/>
              <a:t>;</a:t>
            </a:r>
            <a:r>
              <a:rPr lang="zh-CN" altLang="en-US" sz="2800"/>
              <a:t> ② 输入队列 </a:t>
            </a:r>
            <a:r>
              <a:rPr lang="en-US" altLang="zh-CN" sz="2800"/>
              <a:t>inq</a:t>
            </a:r>
            <a:r>
              <a:rPr lang="zh-CN" altLang="en-US" sz="2800"/>
              <a:t> </a:t>
            </a:r>
            <a:r>
              <a:rPr lang="en-US" altLang="zh-CN" sz="2800"/>
              <a:t>;</a:t>
            </a:r>
            <a:r>
              <a:rPr lang="zh-CN" altLang="en-US" sz="2800"/>
              <a:t> ③ </a:t>
            </a:r>
            <a:r>
              <a:rPr lang="en-US" altLang="zh-CN" sz="2800"/>
              <a:t> </a:t>
            </a:r>
            <a:r>
              <a:rPr lang="zh-CN" altLang="en-US" sz="2800"/>
              <a:t>输出队列 </a:t>
            </a:r>
            <a:r>
              <a:rPr lang="en-US" altLang="zh-CN" sz="2800"/>
              <a:t>outq</a:t>
            </a:r>
            <a:r>
              <a:rPr lang="zh-CN" altLang="en-US" sz="2800"/>
              <a:t> 。</a:t>
            </a:r>
          </a:p>
        </p:txBody>
      </p:sp>
      <p:sp>
        <p:nvSpPr>
          <p:cNvPr id="52226" name="标题 3"/>
          <p:cNvSpPr>
            <a:spLocks noGrp="1"/>
          </p:cNvSpPr>
          <p:nvPr>
            <p:ph type="title"/>
          </p:nvPr>
        </p:nvSpPr>
        <p:spPr/>
        <p:txBody>
          <a:bodyPr/>
          <a:lstStyle/>
          <a:p>
            <a:pPr>
              <a:defRPr/>
            </a:pPr>
            <a:r>
              <a:rPr lang="en-US" altLang="zh-CN"/>
              <a:t>5.3.4  </a:t>
            </a:r>
            <a:r>
              <a:rPr lang="zh-CN" altLang="en-US"/>
              <a:t>缓冲池</a:t>
            </a:r>
            <a:r>
              <a:rPr lang="en-US" altLang="zh-CN"/>
              <a:t>(Buffer Pool) </a:t>
            </a:r>
            <a:endParaRPr lang="zh-CN" altLang="en-US"/>
          </a:p>
        </p:txBody>
      </p:sp>
      <p:sp>
        <p:nvSpPr>
          <p:cNvPr id="5837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9095692-E626-41E7-B550-82FB6B3781B8}" type="slidenum">
              <a:rPr lang="en-US" altLang="zh-CN" sz="1000"/>
              <a:pPr eaLnBrk="1" hangingPunct="1"/>
              <a:t>37</a:t>
            </a:fld>
            <a:endParaRPr lang="en-US" altLang="zh-CN" sz="10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611188" y="1655763"/>
            <a:ext cx="391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2. Getbuf</a:t>
            </a:r>
            <a:r>
              <a:rPr lang="zh-CN" altLang="en-US" b="1"/>
              <a:t>过程和</a:t>
            </a:r>
            <a:r>
              <a:rPr lang="en-US" altLang="zh-CN" b="1"/>
              <a:t>Putbuf</a:t>
            </a:r>
            <a:r>
              <a:rPr lang="zh-CN" altLang="en-US" b="1"/>
              <a:t>过程 </a:t>
            </a:r>
          </a:p>
        </p:txBody>
      </p:sp>
      <p:sp>
        <p:nvSpPr>
          <p:cNvPr id="59395" name="Text Box 5"/>
          <p:cNvSpPr txBox="1">
            <a:spLocks noChangeArrowheads="1"/>
          </p:cNvSpPr>
          <p:nvPr/>
        </p:nvSpPr>
        <p:spPr bwMode="auto">
          <a:xfrm>
            <a:off x="179388" y="2232025"/>
            <a:ext cx="3814762"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zh-CN" sz="2400"/>
              <a:t> </a:t>
            </a:r>
            <a:r>
              <a:rPr lang="en-US" altLang="zh-CN" sz="2000"/>
              <a:t>Procedure </a:t>
            </a:r>
            <a:r>
              <a:rPr lang="en-US" altLang="zh-CN" sz="2000" b="1"/>
              <a:t>Getbuf</a:t>
            </a:r>
            <a:r>
              <a:rPr lang="en-US" altLang="zh-CN" sz="2000"/>
              <a:t>(type)</a:t>
            </a:r>
          </a:p>
          <a:p>
            <a:pPr eaLnBrk="1" hangingPunct="1">
              <a:lnSpc>
                <a:spcPct val="130000"/>
              </a:lnSpc>
            </a:pPr>
            <a:r>
              <a:rPr lang="en-US" altLang="zh-CN" sz="2000"/>
              <a:t>   begin</a:t>
            </a:r>
          </a:p>
          <a:p>
            <a:pPr eaLnBrk="1" hangingPunct="1">
              <a:lnSpc>
                <a:spcPct val="130000"/>
              </a:lnSpc>
            </a:pPr>
            <a:r>
              <a:rPr lang="en-US" altLang="zh-CN" sz="2000"/>
              <a:t>      Wait(RS(type));</a:t>
            </a:r>
          </a:p>
          <a:p>
            <a:pPr eaLnBrk="1" hangingPunct="1">
              <a:lnSpc>
                <a:spcPct val="130000"/>
              </a:lnSpc>
            </a:pPr>
            <a:r>
              <a:rPr lang="en-US" altLang="zh-CN" sz="2000"/>
              <a:t>      Wait(MS(type));</a:t>
            </a:r>
          </a:p>
          <a:p>
            <a:pPr eaLnBrk="1" hangingPunct="1">
              <a:lnSpc>
                <a:spcPct val="130000"/>
              </a:lnSpc>
            </a:pPr>
            <a:r>
              <a:rPr lang="en-US" altLang="zh-CN" sz="2000"/>
              <a:t>      B(number):=Takebuf(type);</a:t>
            </a:r>
          </a:p>
          <a:p>
            <a:pPr eaLnBrk="1" hangingPunct="1">
              <a:lnSpc>
                <a:spcPct val="130000"/>
              </a:lnSpc>
            </a:pPr>
            <a:r>
              <a:rPr lang="en-US" altLang="zh-CN" sz="2000"/>
              <a:t>      Signal(MS(type));</a:t>
            </a:r>
          </a:p>
          <a:p>
            <a:pPr eaLnBrk="1" hangingPunct="1">
              <a:lnSpc>
                <a:spcPct val="130000"/>
              </a:lnSpc>
            </a:pPr>
            <a:r>
              <a:rPr lang="en-US" altLang="zh-CN" sz="2000"/>
              <a:t>    end</a:t>
            </a:r>
          </a:p>
        </p:txBody>
      </p:sp>
      <p:sp>
        <p:nvSpPr>
          <p:cNvPr id="59396" name="矩形 3"/>
          <p:cNvSpPr>
            <a:spLocks noChangeArrowheads="1"/>
          </p:cNvSpPr>
          <p:nvPr/>
        </p:nvSpPr>
        <p:spPr bwMode="auto">
          <a:xfrm>
            <a:off x="4392613" y="2160588"/>
            <a:ext cx="457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zh-CN" sz="2000"/>
              <a:t> Procedure </a:t>
            </a:r>
            <a:r>
              <a:rPr lang="en-US" altLang="zh-CN" sz="2000" b="1"/>
              <a:t>Putbuf</a:t>
            </a:r>
            <a:r>
              <a:rPr lang="en-US" altLang="zh-CN" sz="2000"/>
              <a:t>(type</a:t>
            </a:r>
            <a:r>
              <a:rPr lang="zh-CN" altLang="en-US" sz="2000"/>
              <a:t>，</a:t>
            </a:r>
            <a:r>
              <a:rPr lang="en-US" altLang="zh-CN" sz="2000"/>
              <a:t>number)</a:t>
            </a:r>
          </a:p>
          <a:p>
            <a:pPr eaLnBrk="1" hangingPunct="1">
              <a:lnSpc>
                <a:spcPct val="130000"/>
              </a:lnSpc>
            </a:pPr>
            <a:r>
              <a:rPr lang="en-US" altLang="zh-CN" sz="2000"/>
              <a:t>   begin</a:t>
            </a:r>
          </a:p>
          <a:p>
            <a:pPr eaLnBrk="1" hangingPunct="1">
              <a:lnSpc>
                <a:spcPct val="130000"/>
              </a:lnSpc>
            </a:pPr>
            <a:r>
              <a:rPr lang="en-US" altLang="zh-CN" sz="2000"/>
              <a:t>    Wait(MS(type));</a:t>
            </a:r>
          </a:p>
          <a:p>
            <a:pPr eaLnBrk="1" hangingPunct="1">
              <a:lnSpc>
                <a:spcPct val="130000"/>
              </a:lnSpc>
            </a:pPr>
            <a:r>
              <a:rPr lang="en-US" altLang="zh-CN" sz="2000"/>
              <a:t>    Addbuf(type</a:t>
            </a:r>
            <a:r>
              <a:rPr lang="zh-CN" altLang="en-US" sz="2000"/>
              <a:t>，</a:t>
            </a:r>
            <a:r>
              <a:rPr lang="en-US" altLang="zh-CN" sz="2000"/>
              <a:t>number);</a:t>
            </a:r>
          </a:p>
          <a:p>
            <a:pPr eaLnBrk="1" hangingPunct="1">
              <a:lnSpc>
                <a:spcPct val="130000"/>
              </a:lnSpc>
            </a:pPr>
            <a:r>
              <a:rPr lang="en-US" altLang="zh-CN" sz="2000"/>
              <a:t>    Signal(MS(type));</a:t>
            </a:r>
          </a:p>
          <a:p>
            <a:pPr eaLnBrk="1" hangingPunct="1">
              <a:lnSpc>
                <a:spcPct val="130000"/>
              </a:lnSpc>
            </a:pPr>
            <a:r>
              <a:rPr lang="en-US" altLang="zh-CN" sz="2000"/>
              <a:t>    Signal(RS(type));</a:t>
            </a:r>
          </a:p>
          <a:p>
            <a:pPr eaLnBrk="1" hangingPunct="1">
              <a:lnSpc>
                <a:spcPct val="130000"/>
              </a:lnSpc>
            </a:pPr>
            <a:r>
              <a:rPr lang="en-US" altLang="zh-CN" sz="2000"/>
              <a:t>   end </a:t>
            </a:r>
            <a:endParaRPr lang="zh-CN" altLang="en-US" sz="2000"/>
          </a:p>
        </p:txBody>
      </p:sp>
      <p:sp>
        <p:nvSpPr>
          <p:cNvPr id="53253" name="标题 4"/>
          <p:cNvSpPr>
            <a:spLocks noGrp="1"/>
          </p:cNvSpPr>
          <p:nvPr>
            <p:ph type="title"/>
          </p:nvPr>
        </p:nvSpPr>
        <p:spPr/>
        <p:txBody>
          <a:bodyPr/>
          <a:lstStyle/>
          <a:p>
            <a:pPr>
              <a:defRPr/>
            </a:pPr>
            <a:r>
              <a:rPr lang="en-US" altLang="zh-CN"/>
              <a:t>5.3.4  </a:t>
            </a:r>
            <a:r>
              <a:rPr lang="zh-CN" altLang="en-US"/>
              <a:t>缓冲池</a:t>
            </a:r>
            <a:r>
              <a:rPr lang="en-US" altLang="zh-CN"/>
              <a:t>(Buffer Pool) </a:t>
            </a:r>
            <a:endParaRPr lang="zh-CN" altLang="en-US"/>
          </a:p>
        </p:txBody>
      </p:sp>
      <p:sp>
        <p:nvSpPr>
          <p:cNvPr id="59398"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41336A5-43F0-4E60-A885-7D543699ABE4}" type="slidenum">
              <a:rPr lang="en-US" altLang="zh-CN" sz="1000"/>
              <a:pPr eaLnBrk="1" hangingPunct="1"/>
              <a:t>38</a:t>
            </a:fld>
            <a:endParaRPr lang="en-US" altLang="zh-CN" sz="10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028"/>
          <p:cNvSpPr txBox="1">
            <a:spLocks noChangeArrowheads="1"/>
          </p:cNvSpPr>
          <p:nvPr/>
        </p:nvSpPr>
        <p:spPr bwMode="auto">
          <a:xfrm>
            <a:off x="684213" y="1557338"/>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3. </a:t>
            </a:r>
            <a:r>
              <a:rPr lang="zh-CN" altLang="en-US" b="1"/>
              <a:t>缓冲区的工作方式 </a:t>
            </a:r>
          </a:p>
        </p:txBody>
      </p:sp>
      <p:sp>
        <p:nvSpPr>
          <p:cNvPr id="16388" name="Text Box 1029"/>
          <p:cNvSpPr txBox="1">
            <a:spLocks noChangeArrowheads="1"/>
          </p:cNvSpPr>
          <p:nvPr/>
        </p:nvSpPr>
        <p:spPr bwMode="auto">
          <a:xfrm>
            <a:off x="3048000" y="5300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5-15 </a:t>
            </a:r>
            <a:r>
              <a:rPr lang="zh-CN" altLang="en-US"/>
              <a:t>缓冲区的工作方式 </a:t>
            </a:r>
          </a:p>
        </p:txBody>
      </p:sp>
      <p:graphicFrame>
        <p:nvGraphicFramePr>
          <p:cNvPr id="16386" name="Object 1030"/>
          <p:cNvGraphicFramePr>
            <a:graphicFrameLocks noChangeAspect="1"/>
          </p:cNvGraphicFramePr>
          <p:nvPr/>
        </p:nvGraphicFramePr>
        <p:xfrm>
          <a:off x="0" y="2133600"/>
          <a:ext cx="8991600" cy="2849563"/>
        </p:xfrm>
        <a:graphic>
          <a:graphicData uri="http://schemas.openxmlformats.org/presentationml/2006/ole">
            <mc:AlternateContent xmlns:mc="http://schemas.openxmlformats.org/markup-compatibility/2006">
              <mc:Choice xmlns:v="urn:schemas-microsoft-com:vml" Requires="v">
                <p:oleObj spid="_x0000_s16392" name="VISIO" r:id="rId3" imgW="2930760" imgH="929160" progId="Visio.Drawing.11">
                  <p:embed/>
                </p:oleObj>
              </mc:Choice>
              <mc:Fallback>
                <p:oleObj name="VISIO" r:id="rId3" imgW="2930760" imgH="929160" progId="Visio.Drawing.11">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89916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标题 4"/>
          <p:cNvSpPr>
            <a:spLocks noGrp="1"/>
          </p:cNvSpPr>
          <p:nvPr>
            <p:ph type="title"/>
          </p:nvPr>
        </p:nvSpPr>
        <p:spPr/>
        <p:txBody>
          <a:bodyPr/>
          <a:lstStyle/>
          <a:p>
            <a:pPr>
              <a:defRPr/>
            </a:pPr>
            <a:r>
              <a:rPr lang="en-US" altLang="zh-CN"/>
              <a:t>5.3.4  </a:t>
            </a:r>
            <a:r>
              <a:rPr lang="zh-CN" altLang="en-US"/>
              <a:t>缓冲池</a:t>
            </a:r>
            <a:r>
              <a:rPr lang="en-US" altLang="zh-CN"/>
              <a:t>(Buffer Pool) </a:t>
            </a:r>
            <a:endParaRPr lang="zh-CN" altLang="en-US"/>
          </a:p>
        </p:txBody>
      </p:sp>
      <p:sp>
        <p:nvSpPr>
          <p:cNvPr id="1639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8DC3D67F-E2EA-44B3-B1FF-0A42947A2C59}" type="slidenum">
              <a:rPr lang="en-US" altLang="zh-CN" sz="1000"/>
              <a:pPr eaLnBrk="1" hangingPunct="1"/>
              <a:t>39</a:t>
            </a:fld>
            <a:endParaRPr lang="en-US" altLang="zh-CN" sz="1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6"/>
          <p:cNvSpPr>
            <a:spLocks noGrp="1"/>
          </p:cNvSpPr>
          <p:nvPr>
            <p:ph idx="1"/>
          </p:nvPr>
        </p:nvSpPr>
        <p:spPr/>
        <p:txBody>
          <a:bodyPr/>
          <a:lstStyle/>
          <a:p>
            <a:pPr>
              <a:buFont typeface="Wingdings" panose="05000000000000000000" pitchFamily="2" charset="2"/>
              <a:buNone/>
            </a:pPr>
            <a:r>
              <a:rPr lang="en-US" altLang="zh-CN"/>
              <a:t> 1) </a:t>
            </a:r>
            <a:r>
              <a:rPr lang="zh-CN" altLang="en-US"/>
              <a:t>按传输速率分类</a:t>
            </a:r>
          </a:p>
          <a:p>
            <a:r>
              <a:rPr lang="zh-CN" altLang="en-US" sz="2800"/>
              <a:t>低速设备，指传输速率仅为每秒钟几个字节至数百个字节的设备。典型低速设备有键盘、 鼠标等设备。</a:t>
            </a:r>
            <a:endParaRPr lang="en-US" altLang="zh-CN" sz="2800"/>
          </a:p>
          <a:p>
            <a:r>
              <a:rPr lang="zh-CN" altLang="en-US" sz="2800"/>
              <a:t>中速设备，指传输速率在每秒钟数千个字节至数万个字节的设备。典型的中速设备有行式打印机、激光打印机等。</a:t>
            </a:r>
            <a:endParaRPr lang="en-US" altLang="zh-CN" sz="2800"/>
          </a:p>
          <a:p>
            <a:r>
              <a:rPr lang="zh-CN" altLang="en-US" sz="2800"/>
              <a:t>高速设备，指传输速率在数百千个字节至数十兆字节的设备。 典型高速设备有磁带机、 磁盘机、 光盘机等。 </a:t>
            </a:r>
          </a:p>
        </p:txBody>
      </p:sp>
      <p:sp>
        <p:nvSpPr>
          <p:cNvPr id="32770" name="标题 3"/>
          <p:cNvSpPr>
            <a:spLocks noGrp="1"/>
          </p:cNvSpPr>
          <p:nvPr>
            <p:ph type="title"/>
          </p:nvPr>
        </p:nvSpPr>
        <p:spPr/>
        <p:txBody>
          <a:bodyPr/>
          <a:lstStyle/>
          <a:p>
            <a:pPr>
              <a:defRPr/>
            </a:pPr>
            <a:r>
              <a:rPr lang="en-US" altLang="zh-CN"/>
              <a:t>1. I/O</a:t>
            </a:r>
            <a:r>
              <a:rPr lang="zh-CN" altLang="en-US"/>
              <a:t>设备的类型 </a:t>
            </a:r>
          </a:p>
        </p:txBody>
      </p:sp>
      <p:sp>
        <p:nvSpPr>
          <p:cNvPr id="3891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A6B32494-8EF0-4099-A794-C237B0363777}" type="slidenum">
              <a:rPr lang="en-US" altLang="zh-CN" sz="1000"/>
              <a:pPr eaLnBrk="1" hangingPunct="1"/>
              <a:t>4</a:t>
            </a:fld>
            <a:endParaRPr lang="en-US" altLang="zh-CN" sz="1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a:buFont typeface="Wingdings 3" panose="05040102010807070707" pitchFamily="18" charset="2"/>
              <a:buNone/>
            </a:pPr>
            <a:r>
              <a:rPr lang="en-US" altLang="zh-CN"/>
              <a:t>5.4.1  I/O</a:t>
            </a:r>
            <a:r>
              <a:rPr lang="zh-CN" altLang="en-US"/>
              <a:t>软件的设计目标和原则</a:t>
            </a:r>
            <a:endParaRPr lang="en-US" altLang="zh-CN"/>
          </a:p>
          <a:p>
            <a:r>
              <a:rPr lang="en-US" altLang="zh-CN"/>
              <a:t>I/O</a:t>
            </a:r>
            <a:r>
              <a:rPr lang="zh-CN" altLang="en-US"/>
              <a:t>软件应达到下面几个目标：</a:t>
            </a:r>
          </a:p>
          <a:p>
            <a:pPr lvl="1"/>
            <a:r>
              <a:rPr lang="en-US" altLang="zh-CN"/>
              <a:t>1) </a:t>
            </a:r>
            <a:r>
              <a:rPr lang="zh-CN" altLang="en-US"/>
              <a:t>与具体设备无关</a:t>
            </a:r>
            <a:endParaRPr lang="en-US" altLang="zh-CN"/>
          </a:p>
          <a:p>
            <a:pPr lvl="1"/>
            <a:r>
              <a:rPr lang="en-US" altLang="zh-CN"/>
              <a:t>2) </a:t>
            </a:r>
            <a:r>
              <a:rPr lang="zh-CN" altLang="en-US"/>
              <a:t>统一命名</a:t>
            </a:r>
            <a:endParaRPr lang="en-US" altLang="zh-CN"/>
          </a:p>
          <a:p>
            <a:pPr lvl="1"/>
            <a:r>
              <a:rPr lang="en-US" altLang="zh-CN"/>
              <a:t>3) </a:t>
            </a:r>
            <a:r>
              <a:rPr lang="zh-CN" altLang="en-US"/>
              <a:t>对错误的处理</a:t>
            </a:r>
            <a:endParaRPr lang="en-US" altLang="zh-CN"/>
          </a:p>
          <a:p>
            <a:pPr lvl="1"/>
            <a:r>
              <a:rPr lang="en-US" altLang="zh-CN"/>
              <a:t>4) </a:t>
            </a:r>
            <a:r>
              <a:rPr lang="zh-CN" altLang="en-US"/>
              <a:t>缓冲技术</a:t>
            </a:r>
            <a:endParaRPr lang="en-US" altLang="zh-CN"/>
          </a:p>
          <a:p>
            <a:pPr lvl="1"/>
            <a:r>
              <a:rPr lang="en-US" altLang="zh-CN"/>
              <a:t>5) </a:t>
            </a:r>
            <a:r>
              <a:rPr lang="zh-CN" altLang="en-US"/>
              <a:t>设备的分配和释放</a:t>
            </a:r>
            <a:endParaRPr lang="en-US" altLang="zh-CN"/>
          </a:p>
          <a:p>
            <a:pPr lvl="1"/>
            <a:r>
              <a:rPr lang="en-US" altLang="zh-CN"/>
              <a:t>6) I/O</a:t>
            </a:r>
            <a:r>
              <a:rPr lang="zh-CN" altLang="en-US"/>
              <a:t>控制方式</a:t>
            </a:r>
            <a:endParaRPr lang="en-US" altLang="zh-CN"/>
          </a:p>
          <a:p>
            <a:pPr lvl="1"/>
            <a:endParaRPr lang="en-US" altLang="zh-CN"/>
          </a:p>
          <a:p>
            <a:endParaRPr lang="zh-CN" altLang="en-US"/>
          </a:p>
        </p:txBody>
      </p:sp>
      <p:sp>
        <p:nvSpPr>
          <p:cNvPr id="3" name="标题 2"/>
          <p:cNvSpPr>
            <a:spLocks noGrp="1"/>
          </p:cNvSpPr>
          <p:nvPr>
            <p:ph type="title"/>
          </p:nvPr>
        </p:nvSpPr>
        <p:spPr/>
        <p:txBody>
          <a:bodyPr/>
          <a:lstStyle/>
          <a:p>
            <a:pPr>
              <a:defRPr/>
            </a:pPr>
            <a:r>
              <a:rPr lang="en-US" altLang="zh-CN"/>
              <a:t>5.4  </a:t>
            </a:r>
            <a:r>
              <a:rPr lang="zh-CN" altLang="en-US"/>
              <a:t>设 备 分 配 </a:t>
            </a:r>
          </a:p>
        </p:txBody>
      </p:sp>
      <p:sp>
        <p:nvSpPr>
          <p:cNvPr id="6042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FA1EF7C-F9EE-4116-BF72-0A280DC8C08E}" type="slidenum">
              <a:rPr lang="en-US" altLang="zh-CN" sz="1000"/>
              <a:pPr eaLnBrk="1" hangingPunct="1"/>
              <a:t>40</a:t>
            </a:fld>
            <a:endParaRPr lang="en-US" altLang="zh-CN"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p:txBody>
          <a:bodyPr/>
          <a:lstStyle/>
          <a:p>
            <a:r>
              <a:rPr lang="en-US" altLang="zh-CN"/>
              <a:t>I/O</a:t>
            </a:r>
            <a:r>
              <a:rPr lang="zh-CN" altLang="en-US"/>
              <a:t>系统的层次及功能</a:t>
            </a:r>
          </a:p>
        </p:txBody>
      </p:sp>
      <p:sp>
        <p:nvSpPr>
          <p:cNvPr id="3" name="标题 2"/>
          <p:cNvSpPr>
            <a:spLocks noGrp="1"/>
          </p:cNvSpPr>
          <p:nvPr>
            <p:ph type="title"/>
          </p:nvPr>
        </p:nvSpPr>
        <p:spPr/>
        <p:txBody>
          <a:bodyPr/>
          <a:lstStyle/>
          <a:p>
            <a:pPr>
              <a:defRPr/>
            </a:pPr>
            <a:r>
              <a:rPr lang="en-US" altLang="zh-CN"/>
              <a:t>5.4.1  I/O</a:t>
            </a:r>
            <a:r>
              <a:rPr lang="zh-CN" altLang="en-US"/>
              <a:t>软件的设计目标和原则</a:t>
            </a:r>
          </a:p>
        </p:txBody>
      </p:sp>
      <p:sp>
        <p:nvSpPr>
          <p:cNvPr id="6144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714B4372-9F4E-4CCB-B0ED-169081FD8D79}" type="slidenum">
              <a:rPr lang="en-US" altLang="zh-CN" sz="1000"/>
              <a:pPr eaLnBrk="1" hangingPunct="1"/>
              <a:t>41</a:t>
            </a:fld>
            <a:endParaRPr lang="en-US" altLang="zh-CN" sz="1000"/>
          </a:p>
        </p:txBody>
      </p:sp>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349500"/>
            <a:ext cx="66770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p:txBody>
          <a:bodyPr/>
          <a:lstStyle/>
          <a:p>
            <a:r>
              <a:rPr lang="zh-CN" altLang="en-US"/>
              <a:t>中断处理层的主要工作包括：</a:t>
            </a:r>
            <a:endParaRPr lang="en-US" altLang="zh-CN"/>
          </a:p>
          <a:p>
            <a:pPr lvl="1"/>
            <a:r>
              <a:rPr lang="zh-CN" altLang="en-US"/>
              <a:t>进程上下文切换；</a:t>
            </a:r>
            <a:endParaRPr lang="en-US" altLang="zh-CN"/>
          </a:p>
          <a:p>
            <a:pPr lvl="1"/>
            <a:r>
              <a:rPr lang="zh-CN" altLang="en-US"/>
              <a:t>对处理中断信号源进行测试；</a:t>
            </a:r>
            <a:endParaRPr lang="en-US" altLang="zh-CN"/>
          </a:p>
          <a:p>
            <a:pPr lvl="1"/>
            <a:r>
              <a:rPr lang="zh-CN" altLang="en-US"/>
              <a:t>读取设备状态和修改进程状态；</a:t>
            </a:r>
            <a:endParaRPr lang="en-US" altLang="zh-CN"/>
          </a:p>
          <a:p>
            <a:pPr lvl="1"/>
            <a:r>
              <a:rPr lang="zh-CN" altLang="en-US"/>
              <a:t>等等；</a:t>
            </a:r>
            <a:endParaRPr lang="en-US" altLang="zh-CN"/>
          </a:p>
          <a:p>
            <a:r>
              <a:rPr lang="zh-CN" altLang="en-US"/>
              <a:t>对于为每一类设备设置一个</a:t>
            </a:r>
            <a:r>
              <a:rPr lang="en-US" altLang="zh-CN"/>
              <a:t>I/O</a:t>
            </a:r>
            <a:r>
              <a:rPr lang="zh-CN" altLang="en-US"/>
              <a:t>进程的设备处理方式，中断处理程序的处理过程分为如下步骤：</a:t>
            </a:r>
            <a:endParaRPr lang="en-US" altLang="zh-CN"/>
          </a:p>
          <a:p>
            <a:pPr lvl="1"/>
            <a:r>
              <a:rPr lang="zh-CN" altLang="en-US"/>
              <a:t>唤醒被阻塞的驱动（程序）进程；</a:t>
            </a:r>
            <a:endParaRPr lang="en-US" altLang="zh-CN"/>
          </a:p>
          <a:p>
            <a:pPr lvl="1"/>
            <a:r>
              <a:rPr lang="zh-CN" altLang="en-US"/>
              <a:t>保护被中断进程的</a:t>
            </a:r>
            <a:r>
              <a:rPr lang="en-US" altLang="zh-CN"/>
              <a:t>CPU</a:t>
            </a:r>
            <a:r>
              <a:rPr lang="zh-CN" altLang="en-US"/>
              <a:t>环境；</a:t>
            </a:r>
            <a:endParaRPr lang="en-US" altLang="zh-CN"/>
          </a:p>
          <a:p>
            <a:pPr lvl="1"/>
            <a:r>
              <a:rPr lang="zh-CN" altLang="en-US"/>
              <a:t>转入相应的设备处理程序；</a:t>
            </a:r>
            <a:endParaRPr lang="en-US" altLang="zh-CN"/>
          </a:p>
          <a:p>
            <a:pPr lvl="1"/>
            <a:r>
              <a:rPr lang="zh-CN" altLang="en-US"/>
              <a:t>中断处理；</a:t>
            </a:r>
            <a:endParaRPr lang="en-US" altLang="zh-CN"/>
          </a:p>
          <a:p>
            <a:pPr lvl="1"/>
            <a:r>
              <a:rPr lang="zh-CN" altLang="en-US"/>
              <a:t>恢复被中断进程的现场。</a:t>
            </a:r>
          </a:p>
        </p:txBody>
      </p:sp>
      <p:sp>
        <p:nvSpPr>
          <p:cNvPr id="3" name="标题 2"/>
          <p:cNvSpPr>
            <a:spLocks noGrp="1"/>
          </p:cNvSpPr>
          <p:nvPr>
            <p:ph type="title"/>
          </p:nvPr>
        </p:nvSpPr>
        <p:spPr/>
        <p:txBody>
          <a:bodyPr/>
          <a:lstStyle/>
          <a:p>
            <a:pPr>
              <a:defRPr/>
            </a:pPr>
            <a:r>
              <a:rPr lang="en-US" altLang="zh-CN"/>
              <a:t>5.4.2 </a:t>
            </a:r>
            <a:r>
              <a:rPr lang="zh-CN" altLang="en-US"/>
              <a:t>中断处理程序</a:t>
            </a:r>
          </a:p>
        </p:txBody>
      </p:sp>
      <p:sp>
        <p:nvSpPr>
          <p:cNvPr id="6246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4EECD34-690E-4170-BAA8-2959283709D7}" type="slidenum">
              <a:rPr lang="en-US" altLang="zh-CN" sz="1000"/>
              <a:pPr eaLnBrk="1" hangingPunct="1"/>
              <a:t>42</a:t>
            </a:fld>
            <a:endParaRPr lang="en-US" altLang="zh-CN" sz="1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2819400" y="5797550"/>
            <a:ext cx="4829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5-17 </a:t>
            </a:r>
            <a:r>
              <a:rPr lang="zh-CN" altLang="en-US"/>
              <a:t>中断现场保护示意图 </a:t>
            </a:r>
          </a:p>
        </p:txBody>
      </p:sp>
      <p:graphicFrame>
        <p:nvGraphicFramePr>
          <p:cNvPr id="17410" name="Object 5"/>
          <p:cNvGraphicFramePr>
            <a:graphicFrameLocks noChangeAspect="1"/>
          </p:cNvGraphicFramePr>
          <p:nvPr/>
        </p:nvGraphicFramePr>
        <p:xfrm>
          <a:off x="0" y="692150"/>
          <a:ext cx="9144000" cy="4848225"/>
        </p:xfrm>
        <a:graphic>
          <a:graphicData uri="http://schemas.openxmlformats.org/presentationml/2006/ole">
            <mc:AlternateContent xmlns:mc="http://schemas.openxmlformats.org/markup-compatibility/2006">
              <mc:Choice xmlns:v="urn:schemas-microsoft-com:vml" Requires="v">
                <p:oleObj spid="_x0000_s17414" name="VISIO" r:id="rId3" imgW="3994560" imgH="2118240" progId="Visio.Drawing.11">
                  <p:embed/>
                </p:oleObj>
              </mc:Choice>
              <mc:Fallback>
                <p:oleObj name="VISIO" r:id="rId3" imgW="3994560" imgH="21182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EA017BEE-8DDA-49AA-A74D-3132463CA786}" type="slidenum">
              <a:rPr lang="en-US" altLang="zh-CN" sz="1000"/>
              <a:pPr eaLnBrk="1" hangingPunct="1"/>
              <a:t>43</a:t>
            </a:fld>
            <a:endParaRPr lang="en-US" altLang="zh-CN" sz="10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5"/>
          <p:cNvGraphicFramePr>
            <a:graphicFrameLocks noChangeAspect="1"/>
          </p:cNvGraphicFramePr>
          <p:nvPr/>
        </p:nvGraphicFramePr>
        <p:xfrm>
          <a:off x="1981200" y="0"/>
          <a:ext cx="5595938" cy="6858000"/>
        </p:xfrm>
        <a:graphic>
          <a:graphicData uri="http://schemas.openxmlformats.org/presentationml/2006/ole">
            <mc:AlternateContent xmlns:mc="http://schemas.openxmlformats.org/markup-compatibility/2006">
              <mc:Choice xmlns:v="urn:schemas-microsoft-com:vml" Requires="v">
                <p:oleObj spid="_x0000_s18438" name="VISIO" r:id="rId3" imgW="2405160" imgH="2946240" progId="Visio.Drawing.11">
                  <p:embed/>
                </p:oleObj>
              </mc:Choice>
              <mc:Fallback>
                <p:oleObj name="VISIO" r:id="rId3" imgW="2405160" imgH="29462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0"/>
                        <a:ext cx="55959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Text Box 6"/>
          <p:cNvSpPr txBox="1">
            <a:spLocks noChangeArrowheads="1"/>
          </p:cNvSpPr>
          <p:nvPr/>
        </p:nvSpPr>
        <p:spPr bwMode="auto">
          <a:xfrm>
            <a:off x="7400925" y="1828800"/>
            <a:ext cx="615950"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5-18 </a:t>
            </a:r>
            <a:r>
              <a:rPr lang="zh-CN" altLang="en-US"/>
              <a:t>中断处理流程</a:t>
            </a:r>
          </a:p>
        </p:txBody>
      </p:sp>
      <p:sp>
        <p:nvSpPr>
          <p:cNvPr id="18436"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1A99189-9CBB-47FF-8F61-61F05DD67240}" type="slidenum">
              <a:rPr lang="en-US" altLang="zh-CN" sz="1000"/>
              <a:pPr eaLnBrk="1" hangingPunct="1"/>
              <a:t>44</a:t>
            </a:fld>
            <a:endParaRPr lang="en-US" altLang="zh-CN" sz="10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8"/>
          <p:cNvSpPr>
            <a:spLocks noGrp="1"/>
          </p:cNvSpPr>
          <p:nvPr>
            <p:ph idx="1"/>
          </p:nvPr>
        </p:nvSpPr>
        <p:spPr/>
        <p:txBody>
          <a:bodyPr/>
          <a:lstStyle/>
          <a:p>
            <a:pPr>
              <a:buFont typeface="Wingdings" panose="05000000000000000000" pitchFamily="2" charset="2"/>
              <a:buNone/>
            </a:pPr>
            <a:r>
              <a:rPr lang="en-US" altLang="zh-CN"/>
              <a:t>1. </a:t>
            </a:r>
            <a:r>
              <a:rPr lang="zh-CN" altLang="en-US"/>
              <a:t>设备驱动程序的功能 </a:t>
            </a:r>
          </a:p>
          <a:p>
            <a:r>
              <a:rPr lang="en-US" altLang="zh-CN" sz="2800"/>
              <a:t>(1) </a:t>
            </a:r>
            <a:r>
              <a:rPr lang="zh-CN" altLang="en-US" sz="2800"/>
              <a:t>接收由</a:t>
            </a:r>
            <a:r>
              <a:rPr lang="en-US" altLang="zh-CN" sz="2800"/>
              <a:t>I/O</a:t>
            </a:r>
            <a:r>
              <a:rPr lang="zh-CN" altLang="en-US" sz="2800"/>
              <a:t>进程发来的命令和参数，并将命令中的抽象要求转换为具体要求，例如，将磁盘块号转换为磁盘的盘面、 磁道号及扇区号。</a:t>
            </a:r>
          </a:p>
          <a:p>
            <a:r>
              <a:rPr lang="en-US" altLang="zh-CN" sz="2800"/>
              <a:t>(2) </a:t>
            </a:r>
            <a:r>
              <a:rPr lang="zh-CN" altLang="en-US" sz="2800"/>
              <a:t>检查用户</a:t>
            </a:r>
            <a:r>
              <a:rPr lang="en-US" altLang="zh-CN" sz="2800"/>
              <a:t>I/O</a:t>
            </a:r>
            <a:r>
              <a:rPr lang="zh-CN" altLang="en-US" sz="2800"/>
              <a:t>请求的合法性，了解</a:t>
            </a:r>
            <a:r>
              <a:rPr lang="en-US" altLang="zh-CN" sz="2800"/>
              <a:t>I/O</a:t>
            </a:r>
            <a:r>
              <a:rPr lang="zh-CN" altLang="en-US" sz="2800"/>
              <a:t>设备的状态，传递有关参数，设置设备的工作方式。 </a:t>
            </a:r>
          </a:p>
        </p:txBody>
      </p:sp>
      <p:sp>
        <p:nvSpPr>
          <p:cNvPr id="64514" name="标题 5"/>
          <p:cNvSpPr>
            <a:spLocks noGrp="1"/>
          </p:cNvSpPr>
          <p:nvPr>
            <p:ph type="title"/>
          </p:nvPr>
        </p:nvSpPr>
        <p:spPr/>
        <p:txBody>
          <a:bodyPr/>
          <a:lstStyle/>
          <a:p>
            <a:pPr>
              <a:defRPr/>
            </a:pPr>
            <a:r>
              <a:rPr lang="en-US" altLang="zh-CN"/>
              <a:t>5.4.3 </a:t>
            </a:r>
            <a:r>
              <a:rPr lang="zh-CN" altLang="en-US"/>
              <a:t>设备驱动程序</a:t>
            </a:r>
          </a:p>
        </p:txBody>
      </p:sp>
      <p:sp>
        <p:nvSpPr>
          <p:cNvPr id="6349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8921A45-8074-4CF7-BE1A-78B0BD0AA230}" type="slidenum">
              <a:rPr lang="en-US" altLang="zh-CN" sz="1000"/>
              <a:pPr eaLnBrk="1" hangingPunct="1"/>
              <a:t>45</a:t>
            </a:fld>
            <a:endParaRPr lang="en-US" altLang="zh-CN" sz="1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3"/>
          <p:cNvSpPr>
            <a:spLocks noGrp="1"/>
          </p:cNvSpPr>
          <p:nvPr>
            <p:ph idx="1"/>
          </p:nvPr>
        </p:nvSpPr>
        <p:spPr/>
        <p:txBody>
          <a:bodyPr/>
          <a:lstStyle/>
          <a:p>
            <a:pPr>
              <a:buFont typeface="Wingdings" panose="05000000000000000000" pitchFamily="2" charset="2"/>
              <a:buNone/>
            </a:pPr>
            <a:r>
              <a:rPr lang="en-US" altLang="zh-CN"/>
              <a:t>1. </a:t>
            </a:r>
            <a:r>
              <a:rPr lang="zh-CN" altLang="en-US"/>
              <a:t>设备驱动程序的功能</a:t>
            </a:r>
            <a:r>
              <a:rPr lang="en-US" altLang="zh-CN"/>
              <a:t>(</a:t>
            </a:r>
            <a:r>
              <a:rPr lang="zh-CN" altLang="en-US"/>
              <a:t>续</a:t>
            </a:r>
            <a:r>
              <a:rPr lang="en-US" altLang="zh-CN"/>
              <a:t>)</a:t>
            </a:r>
          </a:p>
          <a:p>
            <a:r>
              <a:rPr lang="en-US" altLang="zh-CN"/>
              <a:t> </a:t>
            </a:r>
            <a:r>
              <a:rPr lang="en-US" altLang="zh-CN" sz="2800"/>
              <a:t>(3) </a:t>
            </a:r>
            <a:r>
              <a:rPr lang="zh-CN" altLang="en-US" sz="2800"/>
              <a:t>发出</a:t>
            </a:r>
            <a:r>
              <a:rPr lang="en-US" altLang="zh-CN" sz="2800"/>
              <a:t>I/O</a:t>
            </a:r>
            <a:r>
              <a:rPr lang="zh-CN" altLang="en-US" sz="2800"/>
              <a:t>命令，如果设备空闲，便立即启动</a:t>
            </a:r>
            <a:r>
              <a:rPr lang="en-US" altLang="zh-CN" sz="2800"/>
              <a:t>I/O</a:t>
            </a:r>
            <a:r>
              <a:rPr lang="zh-CN" altLang="en-US" sz="2800"/>
              <a:t>设备去完成指定的</a:t>
            </a:r>
            <a:r>
              <a:rPr lang="en-US" altLang="zh-CN" sz="2800"/>
              <a:t>I/O</a:t>
            </a:r>
            <a:r>
              <a:rPr lang="zh-CN" altLang="en-US" sz="2800"/>
              <a:t>操作；如果设备处于忙碌状态，则将请求者的请求块挂在设备队列上等待。</a:t>
            </a:r>
          </a:p>
          <a:p>
            <a:r>
              <a:rPr lang="en-US" altLang="zh-CN" sz="2800"/>
              <a:t>(4) </a:t>
            </a:r>
            <a:r>
              <a:rPr lang="zh-CN" altLang="en-US" sz="2800"/>
              <a:t>及时响应由控制器或通道发来的中断请求，并根据其中断类型调用相应中断处理程序进行处理。</a:t>
            </a:r>
          </a:p>
          <a:p>
            <a:r>
              <a:rPr lang="en-US" altLang="zh-CN" sz="2800"/>
              <a:t>(5) </a:t>
            </a:r>
            <a:r>
              <a:rPr lang="zh-CN" altLang="en-US" sz="2800"/>
              <a:t>对于设置有通道的计算机系统，驱动程序还应能够根据用户的</a:t>
            </a:r>
            <a:r>
              <a:rPr lang="en-US" altLang="zh-CN" sz="2800"/>
              <a:t>I/O</a:t>
            </a:r>
            <a:r>
              <a:rPr lang="zh-CN" altLang="en-US" sz="2800"/>
              <a:t>请求，自动地构成通道程序。 </a:t>
            </a:r>
          </a:p>
        </p:txBody>
      </p:sp>
      <p:sp>
        <p:nvSpPr>
          <p:cNvPr id="65538" name="标题 2"/>
          <p:cNvSpPr>
            <a:spLocks noGrp="1"/>
          </p:cNvSpPr>
          <p:nvPr>
            <p:ph type="title"/>
          </p:nvPr>
        </p:nvSpPr>
        <p:spPr/>
        <p:txBody>
          <a:bodyPr/>
          <a:lstStyle/>
          <a:p>
            <a:pPr>
              <a:defRPr/>
            </a:pPr>
            <a:r>
              <a:rPr lang="en-US" altLang="zh-CN"/>
              <a:t>5.4.3 </a:t>
            </a:r>
            <a:r>
              <a:rPr lang="zh-CN" altLang="en-US"/>
              <a:t>设备驱动程序</a:t>
            </a:r>
          </a:p>
        </p:txBody>
      </p:sp>
      <p:sp>
        <p:nvSpPr>
          <p:cNvPr id="6451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E96F564-DEFC-443C-94B2-5F302D091A10}" type="slidenum">
              <a:rPr lang="en-US" altLang="zh-CN" sz="1000"/>
              <a:pPr eaLnBrk="1" hangingPunct="1"/>
              <a:t>46</a:t>
            </a:fld>
            <a:endParaRPr lang="en-US" altLang="zh-CN" sz="10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设备处理方式 </a:t>
            </a:r>
          </a:p>
          <a:p>
            <a:r>
              <a:rPr lang="en-US" altLang="zh-CN" sz="2800"/>
              <a:t>(1) </a:t>
            </a:r>
            <a:r>
              <a:rPr lang="zh-CN" altLang="en-US" sz="2800"/>
              <a:t>为每一类设备设置一个进程，专门用于执行这类设备的</a:t>
            </a:r>
            <a:r>
              <a:rPr lang="en-US" altLang="zh-CN" sz="2800"/>
              <a:t>I/O</a:t>
            </a:r>
            <a:r>
              <a:rPr lang="zh-CN" altLang="en-US" sz="2800"/>
              <a:t>操作 </a:t>
            </a:r>
            <a:r>
              <a:rPr lang="en-US" altLang="zh-CN" sz="2800"/>
              <a:t>.</a:t>
            </a:r>
          </a:p>
          <a:p>
            <a:r>
              <a:rPr lang="en-US" altLang="zh-CN" sz="2800"/>
              <a:t>(2) </a:t>
            </a:r>
            <a:r>
              <a:rPr lang="zh-CN" altLang="en-US" sz="2800"/>
              <a:t>在整个系统中设置一个</a:t>
            </a:r>
            <a:r>
              <a:rPr lang="en-US" altLang="zh-CN" sz="2800"/>
              <a:t>I/O</a:t>
            </a:r>
            <a:r>
              <a:rPr lang="zh-CN" altLang="en-US" sz="2800"/>
              <a:t>进程，专门用于执行系统中所有各类设备的</a:t>
            </a:r>
            <a:r>
              <a:rPr lang="en-US" altLang="zh-CN" sz="2800"/>
              <a:t>I/O</a:t>
            </a:r>
            <a:r>
              <a:rPr lang="zh-CN" altLang="en-US" sz="2800"/>
              <a:t>操作。 </a:t>
            </a:r>
          </a:p>
          <a:p>
            <a:r>
              <a:rPr lang="en-US" altLang="zh-CN" sz="2800"/>
              <a:t>(3) </a:t>
            </a:r>
            <a:r>
              <a:rPr lang="zh-CN" altLang="en-US" sz="2800"/>
              <a:t>不设置专门的设备处理进程，而只为各类设备设置相应的设备处理程序</a:t>
            </a:r>
            <a:r>
              <a:rPr lang="en-US" altLang="zh-CN" sz="2800"/>
              <a:t>(</a:t>
            </a:r>
            <a:r>
              <a:rPr lang="zh-CN" altLang="en-US" sz="2800"/>
              <a:t>模块</a:t>
            </a:r>
            <a:r>
              <a:rPr lang="en-US" altLang="zh-CN" sz="2800"/>
              <a:t>)</a:t>
            </a:r>
            <a:r>
              <a:rPr lang="zh-CN" altLang="en-US" sz="2800"/>
              <a:t>，供用户进程或系统进程调用。 </a:t>
            </a:r>
          </a:p>
        </p:txBody>
      </p:sp>
      <p:sp>
        <p:nvSpPr>
          <p:cNvPr id="66562" name="标题 3"/>
          <p:cNvSpPr>
            <a:spLocks noGrp="1"/>
          </p:cNvSpPr>
          <p:nvPr>
            <p:ph type="title"/>
          </p:nvPr>
        </p:nvSpPr>
        <p:spPr/>
        <p:txBody>
          <a:bodyPr/>
          <a:lstStyle/>
          <a:p>
            <a:pPr>
              <a:defRPr/>
            </a:pPr>
            <a:r>
              <a:rPr lang="en-US" altLang="zh-CN"/>
              <a:t>5.4.3 </a:t>
            </a:r>
            <a:r>
              <a:rPr lang="zh-CN" altLang="en-US"/>
              <a:t>设备驱动程序</a:t>
            </a:r>
          </a:p>
        </p:txBody>
      </p:sp>
      <p:sp>
        <p:nvSpPr>
          <p:cNvPr id="6554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FE9BE04-EF57-4702-AAAD-EE0CE910CCC0}" type="slidenum">
              <a:rPr lang="en-US" altLang="zh-CN" sz="1000"/>
              <a:pPr eaLnBrk="1" hangingPunct="1"/>
              <a:t>47</a:t>
            </a:fld>
            <a:endParaRPr lang="en-US" altLang="zh-CN" sz="10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4"/>
          <p:cNvSpPr>
            <a:spLocks noGrp="1"/>
          </p:cNvSpPr>
          <p:nvPr>
            <p:ph idx="1"/>
          </p:nvPr>
        </p:nvSpPr>
        <p:spPr/>
        <p:txBody>
          <a:bodyPr/>
          <a:lstStyle/>
          <a:p>
            <a:pPr>
              <a:buFont typeface="Wingdings" panose="05000000000000000000" pitchFamily="2" charset="2"/>
              <a:buNone/>
            </a:pPr>
            <a:r>
              <a:rPr lang="en-US" altLang="zh-CN"/>
              <a:t>3. </a:t>
            </a:r>
            <a:r>
              <a:rPr lang="zh-CN" altLang="en-US"/>
              <a:t>设备驱动程序的特点 </a:t>
            </a:r>
          </a:p>
          <a:p>
            <a:r>
              <a:rPr lang="en-US" altLang="zh-CN" sz="2800"/>
              <a:t>(1) </a:t>
            </a:r>
            <a:r>
              <a:rPr lang="zh-CN" altLang="en-US" sz="2800"/>
              <a:t>驱动程序主要是指在请求</a:t>
            </a:r>
            <a:r>
              <a:rPr lang="en-US" altLang="zh-CN" sz="2800"/>
              <a:t>I/O</a:t>
            </a:r>
            <a:r>
              <a:rPr lang="zh-CN" altLang="en-US" sz="2800"/>
              <a:t>的进程与设备控制器之间的一个通信和转换程序。 </a:t>
            </a:r>
          </a:p>
          <a:p>
            <a:r>
              <a:rPr lang="en-US" altLang="zh-CN" sz="2800"/>
              <a:t>(2) </a:t>
            </a:r>
            <a:r>
              <a:rPr lang="zh-CN" altLang="en-US" sz="2800"/>
              <a:t>驱动程序与设备控制器和</a:t>
            </a:r>
            <a:r>
              <a:rPr lang="en-US" altLang="zh-CN" sz="2800"/>
              <a:t>I/O</a:t>
            </a:r>
            <a:r>
              <a:rPr lang="zh-CN" altLang="en-US" sz="2800"/>
              <a:t>设备的硬件特性紧密相关，因而对不同类型的设备应配置不同的驱动程序。 </a:t>
            </a:r>
          </a:p>
          <a:p>
            <a:r>
              <a:rPr lang="en-US" altLang="zh-CN" sz="2800"/>
              <a:t>(3) </a:t>
            </a:r>
            <a:r>
              <a:rPr lang="zh-CN" altLang="en-US" sz="2800"/>
              <a:t>驱动程序与</a:t>
            </a:r>
            <a:r>
              <a:rPr lang="en-US" altLang="zh-CN" sz="2800"/>
              <a:t>I/O</a:t>
            </a:r>
            <a:r>
              <a:rPr lang="zh-CN" altLang="en-US" sz="2800"/>
              <a:t>设备所采用的</a:t>
            </a:r>
            <a:r>
              <a:rPr lang="en-US" altLang="zh-CN" sz="2800"/>
              <a:t>I/O</a:t>
            </a:r>
            <a:r>
              <a:rPr lang="zh-CN" altLang="en-US" sz="2800"/>
              <a:t>控制方式紧密相关。 </a:t>
            </a:r>
          </a:p>
          <a:p>
            <a:r>
              <a:rPr lang="en-US" altLang="zh-CN" sz="2800"/>
              <a:t>(4) </a:t>
            </a:r>
            <a:r>
              <a:rPr lang="zh-CN" altLang="en-US" sz="2800"/>
              <a:t>由于驱动程序与硬件紧密相关，因而其中的一部分必须用汇编语言书写。 </a:t>
            </a:r>
            <a:endParaRPr lang="en-US" altLang="zh-CN" sz="2800"/>
          </a:p>
          <a:p>
            <a:r>
              <a:rPr lang="zh-CN" altLang="en-US" sz="2800"/>
              <a:t>等等。</a:t>
            </a:r>
          </a:p>
        </p:txBody>
      </p:sp>
      <p:sp>
        <p:nvSpPr>
          <p:cNvPr id="67586" name="标题 3"/>
          <p:cNvSpPr>
            <a:spLocks noGrp="1"/>
          </p:cNvSpPr>
          <p:nvPr>
            <p:ph type="title"/>
          </p:nvPr>
        </p:nvSpPr>
        <p:spPr/>
        <p:txBody>
          <a:bodyPr/>
          <a:lstStyle/>
          <a:p>
            <a:pPr>
              <a:defRPr/>
            </a:pPr>
            <a:r>
              <a:rPr lang="en-US" altLang="zh-CN"/>
              <a:t>5.4.3 </a:t>
            </a:r>
            <a:r>
              <a:rPr lang="zh-CN" altLang="en-US"/>
              <a:t>设备驱动程序</a:t>
            </a:r>
          </a:p>
        </p:txBody>
      </p:sp>
      <p:sp>
        <p:nvSpPr>
          <p:cNvPr id="6656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CC0DE0AF-516B-4C3B-89AD-ABAE25D6CA19}" type="slidenum">
              <a:rPr lang="en-US" altLang="zh-CN" sz="1000"/>
              <a:pPr eaLnBrk="1" hangingPunct="1"/>
              <a:t>48</a:t>
            </a:fld>
            <a:endParaRPr lang="en-US" altLang="zh-CN" sz="10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6"/>
          <p:cNvSpPr>
            <a:spLocks noGrp="1"/>
          </p:cNvSpPr>
          <p:nvPr>
            <p:ph idx="1"/>
          </p:nvPr>
        </p:nvSpPr>
        <p:spPr/>
        <p:txBody>
          <a:bodyPr/>
          <a:lstStyle/>
          <a:p>
            <a:pPr>
              <a:buFont typeface="Wingdings 3" panose="05040102010807070707" pitchFamily="18" charset="2"/>
              <a:buNone/>
            </a:pPr>
            <a:r>
              <a:rPr lang="en-US" altLang="zh-CN" sz="2800"/>
              <a:t>4. </a:t>
            </a:r>
            <a:r>
              <a:rPr lang="zh-CN" altLang="en-US" sz="2800"/>
              <a:t>设备驱动程序的处理过程：</a:t>
            </a:r>
            <a:endParaRPr lang="en-US" altLang="zh-CN" sz="2800"/>
          </a:p>
          <a:p>
            <a:r>
              <a:rPr lang="en-US" altLang="zh-CN" sz="2800"/>
              <a:t>1.   </a:t>
            </a:r>
            <a:r>
              <a:rPr lang="zh-CN" altLang="en-US" sz="2800"/>
              <a:t>将抽象要求转换为具体要求 </a:t>
            </a:r>
          </a:p>
          <a:p>
            <a:r>
              <a:rPr lang="en-US" altLang="zh-CN" sz="2800"/>
              <a:t>2.   </a:t>
            </a:r>
            <a:r>
              <a:rPr lang="zh-CN" altLang="en-US" sz="2800"/>
              <a:t>检查</a:t>
            </a:r>
            <a:r>
              <a:rPr lang="en-US" altLang="zh-CN" sz="2800"/>
              <a:t>I/O</a:t>
            </a:r>
            <a:r>
              <a:rPr lang="zh-CN" altLang="en-US" sz="2800"/>
              <a:t>请求的合法性 </a:t>
            </a:r>
          </a:p>
          <a:p>
            <a:r>
              <a:rPr lang="en-US" altLang="zh-CN" sz="2800"/>
              <a:t>3.   </a:t>
            </a:r>
            <a:r>
              <a:rPr lang="zh-CN" altLang="en-US" sz="2800"/>
              <a:t>读出和检查设备的状态 </a:t>
            </a:r>
          </a:p>
          <a:p>
            <a:r>
              <a:rPr lang="en-US" altLang="zh-CN" sz="2800"/>
              <a:t>4.   </a:t>
            </a:r>
            <a:r>
              <a:rPr lang="zh-CN" altLang="en-US" sz="2800"/>
              <a:t>传送必要的参数 </a:t>
            </a:r>
          </a:p>
          <a:p>
            <a:r>
              <a:rPr lang="en-US" altLang="zh-CN" sz="2800"/>
              <a:t>5.   </a:t>
            </a:r>
            <a:r>
              <a:rPr lang="zh-CN" altLang="en-US" sz="2800"/>
              <a:t>工作方式的设置 </a:t>
            </a:r>
          </a:p>
          <a:p>
            <a:r>
              <a:rPr lang="en-US" altLang="zh-CN" sz="2800"/>
              <a:t>6.   </a:t>
            </a:r>
            <a:r>
              <a:rPr lang="zh-CN" altLang="en-US" sz="2800"/>
              <a:t>启动</a:t>
            </a:r>
            <a:r>
              <a:rPr lang="en-US" altLang="zh-CN" sz="2800"/>
              <a:t>I/O</a:t>
            </a:r>
            <a:r>
              <a:rPr lang="zh-CN" altLang="en-US" sz="2800"/>
              <a:t>设备 </a:t>
            </a:r>
          </a:p>
          <a:p>
            <a:endParaRPr lang="zh-CN" altLang="en-US"/>
          </a:p>
        </p:txBody>
      </p:sp>
      <p:sp>
        <p:nvSpPr>
          <p:cNvPr id="68610" name="标题 3"/>
          <p:cNvSpPr>
            <a:spLocks noGrp="1"/>
          </p:cNvSpPr>
          <p:nvPr>
            <p:ph type="title"/>
          </p:nvPr>
        </p:nvSpPr>
        <p:spPr/>
        <p:txBody>
          <a:bodyPr/>
          <a:lstStyle/>
          <a:p>
            <a:pPr>
              <a:defRPr/>
            </a:pPr>
            <a:r>
              <a:rPr lang="en-US" altLang="zh-CN"/>
              <a:t>5.4.3 </a:t>
            </a:r>
            <a:r>
              <a:rPr lang="zh-CN" altLang="en-US"/>
              <a:t>设备驱动程序</a:t>
            </a:r>
          </a:p>
        </p:txBody>
      </p:sp>
      <p:sp>
        <p:nvSpPr>
          <p:cNvPr id="6758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01B4B33-E34F-46BF-BCFA-B5B7240C09DF}" type="slidenum">
              <a:rPr lang="en-US" altLang="zh-CN" sz="1000"/>
              <a:pPr eaLnBrk="1" hangingPunct="1"/>
              <a:t>49</a:t>
            </a:fld>
            <a:endParaRPr lang="en-US" altLang="zh-CN" sz="10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5"/>
          <p:cNvSpPr>
            <a:spLocks noGrp="1"/>
          </p:cNvSpPr>
          <p:nvPr>
            <p:ph idx="1"/>
          </p:nvPr>
        </p:nvSpPr>
        <p:spPr/>
        <p:txBody>
          <a:bodyPr/>
          <a:lstStyle/>
          <a:p>
            <a:pPr>
              <a:buFont typeface="Wingdings" panose="05000000000000000000" pitchFamily="2" charset="2"/>
              <a:buNone/>
            </a:pPr>
            <a:r>
              <a:rPr lang="en-US" altLang="zh-CN"/>
              <a:t> 2) </a:t>
            </a:r>
            <a:r>
              <a:rPr lang="zh-CN" altLang="en-US"/>
              <a:t>按信息交换的单位分类</a:t>
            </a:r>
          </a:p>
          <a:p>
            <a:r>
              <a:rPr lang="zh-CN" altLang="en-US" sz="2800"/>
              <a:t>块设备</a:t>
            </a:r>
            <a:r>
              <a:rPr lang="en-US" altLang="zh-CN" sz="2800"/>
              <a:t>(Block Device)</a:t>
            </a:r>
            <a:r>
              <a:rPr lang="zh-CN" altLang="en-US" sz="2800"/>
              <a:t>，信息存取总是以数据块       为单位。磁盘是典型块设备，每个盘块的大小为</a:t>
            </a:r>
            <a:r>
              <a:rPr lang="en-US" altLang="zh-CN" sz="2800"/>
              <a:t>512B~4KB</a:t>
            </a:r>
            <a:r>
              <a:rPr lang="zh-CN" altLang="en-US" sz="2800"/>
              <a:t>。基本特征是其传输速率较高，另一特征是可寻址；此外，磁盘设备</a:t>
            </a:r>
            <a:r>
              <a:rPr lang="en-US" altLang="zh-CN" sz="2800"/>
              <a:t>I/O</a:t>
            </a:r>
            <a:r>
              <a:rPr lang="zh-CN" altLang="en-US" sz="2800"/>
              <a:t>常采用</a:t>
            </a:r>
            <a:r>
              <a:rPr lang="en-US" altLang="zh-CN" sz="2800"/>
              <a:t>DMA</a:t>
            </a:r>
            <a:r>
              <a:rPr lang="zh-CN" altLang="en-US" sz="2800"/>
              <a:t>方式。</a:t>
            </a:r>
            <a:endParaRPr lang="en-US" altLang="zh-CN" sz="2800"/>
          </a:p>
          <a:p>
            <a:r>
              <a:rPr lang="zh-CN" altLang="en-US" sz="2800"/>
              <a:t>字符设备</a:t>
            </a:r>
            <a:r>
              <a:rPr lang="en-US" altLang="zh-CN" sz="2800"/>
              <a:t>(Character Device)</a:t>
            </a:r>
            <a:r>
              <a:rPr lang="zh-CN" altLang="en-US" sz="2800"/>
              <a:t>，用于数据的输入和输出。 其基本单位是字符，故称为字符设备。</a:t>
            </a:r>
          </a:p>
        </p:txBody>
      </p:sp>
      <p:sp>
        <p:nvSpPr>
          <p:cNvPr id="33794" name="标题 2"/>
          <p:cNvSpPr>
            <a:spLocks noGrp="1"/>
          </p:cNvSpPr>
          <p:nvPr>
            <p:ph type="title"/>
          </p:nvPr>
        </p:nvSpPr>
        <p:spPr/>
        <p:txBody>
          <a:bodyPr/>
          <a:lstStyle/>
          <a:p>
            <a:pPr>
              <a:defRPr/>
            </a:pPr>
            <a:r>
              <a:rPr lang="en-US" altLang="zh-CN"/>
              <a:t>1. I/O</a:t>
            </a:r>
            <a:r>
              <a:rPr lang="zh-CN" altLang="en-US"/>
              <a:t>设备的类型 </a:t>
            </a:r>
          </a:p>
        </p:txBody>
      </p:sp>
      <p:sp>
        <p:nvSpPr>
          <p:cNvPr id="3994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972CD66-5BA9-40D5-86D2-F600E4E452BC}" type="slidenum">
              <a:rPr lang="en-US" altLang="zh-CN" sz="1000"/>
              <a:pPr eaLnBrk="1" hangingPunct="1"/>
              <a:t>5</a:t>
            </a:fld>
            <a:endParaRPr lang="en-US" altLang="zh-CN" sz="10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6"/>
          <p:cNvSpPr>
            <a:spLocks noGrp="1"/>
          </p:cNvSpPr>
          <p:nvPr>
            <p:ph idx="1"/>
          </p:nvPr>
        </p:nvSpPr>
        <p:spPr/>
        <p:txBody>
          <a:bodyPr/>
          <a:lstStyle/>
          <a:p>
            <a:pPr>
              <a:buFont typeface="Wingdings" panose="05000000000000000000" pitchFamily="2" charset="2"/>
              <a:buNone/>
            </a:pPr>
            <a:r>
              <a:rPr lang="en-US" altLang="zh-CN"/>
              <a:t> 1. </a:t>
            </a:r>
            <a:r>
              <a:rPr lang="zh-CN" altLang="en-US"/>
              <a:t>设备独立性</a:t>
            </a:r>
            <a:r>
              <a:rPr lang="en-US" altLang="zh-CN"/>
              <a:t>(Device Independence)</a:t>
            </a:r>
            <a:r>
              <a:rPr lang="zh-CN" altLang="en-US"/>
              <a:t>的概念</a:t>
            </a:r>
          </a:p>
          <a:p>
            <a:r>
              <a:rPr lang="zh-CN" altLang="en-US" sz="2800"/>
              <a:t>为提高</a:t>
            </a:r>
            <a:r>
              <a:rPr lang="en-US" altLang="zh-CN" sz="2800"/>
              <a:t>OS</a:t>
            </a:r>
            <a:r>
              <a:rPr lang="zh-CN" altLang="en-US" sz="2800"/>
              <a:t>的可适应性和可扩展性，在现代</a:t>
            </a:r>
            <a:r>
              <a:rPr lang="en-US" altLang="zh-CN" sz="2800"/>
              <a:t>OS</a:t>
            </a:r>
            <a:r>
              <a:rPr lang="zh-CN" altLang="en-US" sz="2800"/>
              <a:t>中实现了设备独立性，也称为设备无关性。其基本含义是：应用程序独立于具体使用的物理设备。</a:t>
            </a:r>
            <a:endParaRPr lang="en-US" altLang="zh-CN" sz="2800"/>
          </a:p>
          <a:p>
            <a:r>
              <a:rPr lang="zh-CN" altLang="en-US" sz="2800"/>
              <a:t>为了实现设备独立性，引入了逻辑设备和物理设备这两个概念。在应用程序中，使用逻辑设备名称来请求使用某类设备；而系统实际执行时，还必须使用物理设备名称。因此，系统须具有将逻辑设备名称转换为某物理设备名称的功能。</a:t>
            </a:r>
            <a:r>
              <a:rPr lang="zh-CN" altLang="en-US"/>
              <a:t> </a:t>
            </a:r>
          </a:p>
        </p:txBody>
      </p:sp>
      <p:sp>
        <p:nvSpPr>
          <p:cNvPr id="55298" name="标题 3"/>
          <p:cNvSpPr>
            <a:spLocks noGrp="1"/>
          </p:cNvSpPr>
          <p:nvPr>
            <p:ph type="title"/>
          </p:nvPr>
        </p:nvSpPr>
        <p:spPr/>
        <p:txBody>
          <a:bodyPr/>
          <a:lstStyle/>
          <a:p>
            <a:pPr>
              <a:defRPr/>
            </a:pPr>
            <a:r>
              <a:rPr lang="en-US" altLang="zh-CN"/>
              <a:t>5.4.4 </a:t>
            </a:r>
            <a:r>
              <a:rPr lang="zh-CN" altLang="en-US"/>
              <a:t>设备独立性 </a:t>
            </a:r>
          </a:p>
        </p:txBody>
      </p:sp>
      <p:sp>
        <p:nvSpPr>
          <p:cNvPr id="6861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46F3CCC0-9B9A-4302-B607-1C366BDCFE54}" type="slidenum">
              <a:rPr lang="en-US" altLang="zh-CN" sz="1000"/>
              <a:pPr eaLnBrk="1" hangingPunct="1"/>
              <a:t>50</a:t>
            </a:fld>
            <a:endParaRPr lang="en-US" altLang="zh-CN" sz="10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3"/>
          <p:cNvSpPr>
            <a:spLocks noGrp="1"/>
          </p:cNvSpPr>
          <p:nvPr>
            <p:ph idx="1"/>
          </p:nvPr>
        </p:nvSpPr>
        <p:spPr/>
        <p:txBody>
          <a:bodyPr/>
          <a:lstStyle/>
          <a:p>
            <a:pPr marL="0" indent="446088">
              <a:buFont typeface="Wingdings" pitchFamily="2" charset="2"/>
              <a:buNone/>
              <a:defRPr/>
            </a:pPr>
            <a:r>
              <a:rPr lang="zh-CN" altLang="en-US"/>
              <a:t>在实现了设备独立性的功能后，可带来以下两方面的好处。</a:t>
            </a:r>
          </a:p>
          <a:p>
            <a:pPr>
              <a:defRPr/>
            </a:pPr>
            <a:r>
              <a:rPr lang="en-US" altLang="zh-CN"/>
              <a:t>1) </a:t>
            </a:r>
            <a:r>
              <a:rPr lang="zh-CN" altLang="en-US"/>
              <a:t>设备分配时的灵活性 </a:t>
            </a:r>
          </a:p>
          <a:p>
            <a:pPr>
              <a:defRPr/>
            </a:pPr>
            <a:r>
              <a:rPr lang="en-US" altLang="zh-CN"/>
              <a:t>2) </a:t>
            </a:r>
            <a:r>
              <a:rPr lang="zh-CN" altLang="en-US"/>
              <a:t>易于实现</a:t>
            </a:r>
            <a:r>
              <a:rPr lang="en-US" altLang="zh-CN"/>
              <a:t>I/O</a:t>
            </a:r>
            <a:r>
              <a:rPr lang="zh-CN" altLang="en-US"/>
              <a:t>重定向 </a:t>
            </a:r>
          </a:p>
        </p:txBody>
      </p:sp>
      <p:sp>
        <p:nvSpPr>
          <p:cNvPr id="56322" name="标题 2"/>
          <p:cNvSpPr>
            <a:spLocks noGrp="1"/>
          </p:cNvSpPr>
          <p:nvPr>
            <p:ph type="title"/>
          </p:nvPr>
        </p:nvSpPr>
        <p:spPr/>
        <p:txBody>
          <a:bodyPr/>
          <a:lstStyle/>
          <a:p>
            <a:pPr>
              <a:defRPr/>
            </a:pPr>
            <a:r>
              <a:rPr lang="en-US" altLang="zh-CN"/>
              <a:t>5.4.4 </a:t>
            </a:r>
            <a:r>
              <a:rPr lang="zh-CN" altLang="en-US"/>
              <a:t>设备独立性 </a:t>
            </a:r>
          </a:p>
        </p:txBody>
      </p:sp>
      <p:sp>
        <p:nvSpPr>
          <p:cNvPr id="6963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365385B-667C-4F7C-A7C0-6BDA89EA901B}" type="slidenum">
              <a:rPr lang="en-US" altLang="zh-CN" sz="1000"/>
              <a:pPr eaLnBrk="1" hangingPunct="1"/>
              <a:t>51</a:t>
            </a:fld>
            <a:endParaRPr lang="en-US" altLang="zh-CN" sz="10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设备独立性软件 </a:t>
            </a:r>
          </a:p>
          <a:p>
            <a:r>
              <a:rPr lang="en-US" altLang="zh-CN"/>
              <a:t> </a:t>
            </a:r>
            <a:r>
              <a:rPr lang="en-US" altLang="zh-CN" sz="2400"/>
              <a:t>1) </a:t>
            </a:r>
            <a:r>
              <a:rPr lang="zh-CN" altLang="en-US" sz="2400"/>
              <a:t>执行所有设备的公有操作</a:t>
            </a:r>
          </a:p>
          <a:p>
            <a:pPr lvl="1"/>
            <a:r>
              <a:rPr lang="zh-CN" altLang="en-US" sz="2000"/>
              <a:t>①  对独立设备的分配与回收； </a:t>
            </a:r>
            <a:endParaRPr lang="en-US" altLang="zh-CN" sz="2000"/>
          </a:p>
          <a:p>
            <a:pPr lvl="1"/>
            <a:r>
              <a:rPr lang="zh-CN" altLang="en-US" sz="2000"/>
              <a:t>② 将逻辑设备名映射为物理设备名，进一步可以找到相应物理设备的驱动程序； </a:t>
            </a:r>
            <a:endParaRPr lang="en-US" altLang="zh-CN" sz="2000"/>
          </a:p>
          <a:p>
            <a:pPr lvl="1"/>
            <a:r>
              <a:rPr lang="zh-CN" altLang="en-US" sz="2000"/>
              <a:t>③  对设备进行保护，禁止用户直接访问设备； </a:t>
            </a:r>
            <a:endParaRPr lang="en-US" altLang="zh-CN" sz="2000"/>
          </a:p>
          <a:p>
            <a:pPr lvl="1"/>
            <a:r>
              <a:rPr lang="zh-CN" altLang="en-US" sz="2000"/>
              <a:t>④ 缓冲管理，即对字符设备和块设备的缓冲区进行有效的管理，以提高</a:t>
            </a:r>
            <a:r>
              <a:rPr lang="en-US" altLang="zh-CN" sz="2000"/>
              <a:t>I/O</a:t>
            </a:r>
            <a:r>
              <a:rPr lang="zh-CN" altLang="en-US" sz="2000"/>
              <a:t>的效率；</a:t>
            </a:r>
            <a:endParaRPr lang="en-US" altLang="zh-CN" sz="2000"/>
          </a:p>
          <a:p>
            <a:pPr lvl="1"/>
            <a:r>
              <a:rPr lang="zh-CN" altLang="en-US" sz="2000"/>
              <a:t>⑤ 差错控制。由于在</a:t>
            </a:r>
            <a:r>
              <a:rPr lang="en-US" altLang="zh-CN" sz="2000"/>
              <a:t>I/O</a:t>
            </a:r>
            <a:r>
              <a:rPr lang="zh-CN" altLang="en-US" sz="2000"/>
              <a:t>操作中的绝大多数错误都与设备无关，故主要由设备驱动程序处理，而设备独立性软件只处理那些设备驱动程序无法处理的错误。</a:t>
            </a:r>
          </a:p>
        </p:txBody>
      </p:sp>
      <p:sp>
        <p:nvSpPr>
          <p:cNvPr id="57346" name="标题 3"/>
          <p:cNvSpPr>
            <a:spLocks noGrp="1"/>
          </p:cNvSpPr>
          <p:nvPr>
            <p:ph type="title"/>
          </p:nvPr>
        </p:nvSpPr>
        <p:spPr/>
        <p:txBody>
          <a:bodyPr/>
          <a:lstStyle/>
          <a:p>
            <a:pPr>
              <a:defRPr/>
            </a:pPr>
            <a:r>
              <a:rPr lang="en-US" altLang="zh-CN"/>
              <a:t>5.4.4 </a:t>
            </a:r>
            <a:r>
              <a:rPr lang="zh-CN" altLang="en-US"/>
              <a:t>设备独立性 </a:t>
            </a:r>
          </a:p>
        </p:txBody>
      </p:sp>
      <p:sp>
        <p:nvSpPr>
          <p:cNvPr id="7066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35DA033-E1CB-4B58-BB01-E53F8284D1E5}" type="slidenum">
              <a:rPr lang="en-US" altLang="zh-CN" sz="1000"/>
              <a:pPr eaLnBrk="1" hangingPunct="1"/>
              <a:t>52</a:t>
            </a:fld>
            <a:endParaRPr lang="en-US" altLang="zh-CN" sz="10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684213" y="1219200"/>
            <a:ext cx="7848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pPr>
            <a:endParaRPr lang="zh-CN" altLang="en-US"/>
          </a:p>
        </p:txBody>
      </p:sp>
      <p:sp>
        <p:nvSpPr>
          <p:cNvPr id="71683" name="内容占位符 3"/>
          <p:cNvSpPr>
            <a:spLocks noGrp="1"/>
          </p:cNvSpPr>
          <p:nvPr>
            <p:ph idx="1"/>
          </p:nvPr>
        </p:nvSpPr>
        <p:spPr/>
        <p:txBody>
          <a:bodyPr/>
          <a:lstStyle/>
          <a:p>
            <a:pPr>
              <a:buFont typeface="Wingdings" panose="05000000000000000000" pitchFamily="2" charset="2"/>
              <a:buNone/>
            </a:pPr>
            <a:r>
              <a:rPr lang="en-US" altLang="zh-CN"/>
              <a:t>2. </a:t>
            </a:r>
            <a:r>
              <a:rPr lang="zh-CN" altLang="en-US"/>
              <a:t>设备独立性软件 </a:t>
            </a:r>
          </a:p>
          <a:p>
            <a:r>
              <a:rPr lang="en-US" altLang="zh-CN"/>
              <a:t> </a:t>
            </a:r>
            <a:r>
              <a:rPr lang="en-US" altLang="zh-CN" sz="2800"/>
              <a:t>2) </a:t>
            </a:r>
            <a:r>
              <a:rPr lang="zh-CN" altLang="en-US" sz="2800"/>
              <a:t>向用户层</a:t>
            </a:r>
            <a:r>
              <a:rPr lang="en-US" altLang="zh-CN" sz="2800"/>
              <a:t>(</a:t>
            </a:r>
            <a:r>
              <a:rPr lang="zh-CN" altLang="en-US" sz="2800"/>
              <a:t>或文件层</a:t>
            </a:r>
            <a:r>
              <a:rPr lang="en-US" altLang="zh-CN" sz="2800"/>
              <a:t>)</a:t>
            </a:r>
            <a:r>
              <a:rPr lang="zh-CN" altLang="en-US" sz="2800"/>
              <a:t>软件提供统一接口</a:t>
            </a:r>
          </a:p>
          <a:p>
            <a:pPr lvl="1"/>
            <a:r>
              <a:rPr lang="zh-CN" altLang="en-US" sz="2400"/>
              <a:t>无论何种设备，它们向用户所提供的接口应该相同。</a:t>
            </a:r>
            <a:endParaRPr lang="en-US" altLang="zh-CN" sz="2400"/>
          </a:p>
          <a:p>
            <a:pPr lvl="1"/>
            <a:r>
              <a:rPr lang="zh-CN" altLang="en-US" sz="2400"/>
              <a:t>例如，对各种设备的读操作，在应用程序中都使用</a:t>
            </a:r>
            <a:r>
              <a:rPr lang="en-US" altLang="zh-CN" sz="2400"/>
              <a:t>read; </a:t>
            </a:r>
            <a:r>
              <a:rPr lang="zh-CN" altLang="en-US" sz="2400"/>
              <a:t>而对各种设备的写操作，也都使用</a:t>
            </a:r>
            <a:r>
              <a:rPr lang="en-US" altLang="zh-CN" sz="2400"/>
              <a:t>write</a:t>
            </a:r>
            <a:r>
              <a:rPr lang="zh-CN" altLang="en-US" sz="2400"/>
              <a:t>。 </a:t>
            </a:r>
          </a:p>
        </p:txBody>
      </p:sp>
      <p:sp>
        <p:nvSpPr>
          <p:cNvPr id="58371" name="标题 2"/>
          <p:cNvSpPr>
            <a:spLocks noGrp="1"/>
          </p:cNvSpPr>
          <p:nvPr>
            <p:ph type="title"/>
          </p:nvPr>
        </p:nvSpPr>
        <p:spPr/>
        <p:txBody>
          <a:bodyPr/>
          <a:lstStyle/>
          <a:p>
            <a:pPr>
              <a:defRPr/>
            </a:pPr>
            <a:r>
              <a:rPr lang="en-US" altLang="zh-CN"/>
              <a:t>5.4.4 </a:t>
            </a:r>
            <a:r>
              <a:rPr lang="zh-CN" altLang="en-US"/>
              <a:t>设备独立性 </a:t>
            </a:r>
          </a:p>
        </p:txBody>
      </p:sp>
      <p:sp>
        <p:nvSpPr>
          <p:cNvPr id="7168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DCF65F88-3C29-49DD-BED7-23C28E96C081}" type="slidenum">
              <a:rPr lang="en-US" altLang="zh-CN" sz="1000"/>
              <a:pPr eaLnBrk="1" hangingPunct="1"/>
              <a:t>53</a:t>
            </a:fld>
            <a:endParaRPr lang="en-US" altLang="zh-CN" sz="10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28"/>
          <p:cNvSpPr txBox="1">
            <a:spLocks noChangeArrowheads="1"/>
          </p:cNvSpPr>
          <p:nvPr/>
        </p:nvSpPr>
        <p:spPr bwMode="auto">
          <a:xfrm>
            <a:off x="755650" y="1484313"/>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3. </a:t>
            </a:r>
            <a:r>
              <a:rPr lang="zh-CN" altLang="en-US" b="1"/>
              <a:t>逻辑设备名到物理设备名映射的实现 </a:t>
            </a:r>
          </a:p>
        </p:txBody>
      </p:sp>
      <p:sp>
        <p:nvSpPr>
          <p:cNvPr id="19460" name="Text Box 1029"/>
          <p:cNvSpPr txBox="1">
            <a:spLocks noChangeArrowheads="1"/>
          </p:cNvSpPr>
          <p:nvPr/>
        </p:nvSpPr>
        <p:spPr bwMode="auto">
          <a:xfrm>
            <a:off x="1187450" y="2060575"/>
            <a:ext cx="33861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buFontTx/>
              <a:buAutoNum type="arabicParenR"/>
            </a:pPr>
            <a:r>
              <a:rPr lang="zh-CN" altLang="en-US"/>
              <a:t>逻辑设备表</a:t>
            </a:r>
          </a:p>
          <a:p>
            <a:pPr eaLnBrk="1" hangingPunct="1"/>
            <a:r>
              <a:rPr lang="en-US" altLang="zh-CN"/>
              <a:t>2)  LUT</a:t>
            </a:r>
            <a:r>
              <a:rPr lang="zh-CN" altLang="en-US"/>
              <a:t>的设置问题  </a:t>
            </a:r>
          </a:p>
        </p:txBody>
      </p:sp>
      <p:sp>
        <p:nvSpPr>
          <p:cNvPr id="19461" name="Text Box 1030"/>
          <p:cNvSpPr txBox="1">
            <a:spLocks noChangeArrowheads="1"/>
          </p:cNvSpPr>
          <p:nvPr/>
        </p:nvSpPr>
        <p:spPr bwMode="auto">
          <a:xfrm>
            <a:off x="3032125" y="5661025"/>
            <a:ext cx="280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5-18 </a:t>
            </a:r>
            <a:r>
              <a:rPr lang="zh-CN" altLang="en-US"/>
              <a:t>逻辑设备表 </a:t>
            </a:r>
          </a:p>
        </p:txBody>
      </p:sp>
      <p:graphicFrame>
        <p:nvGraphicFramePr>
          <p:cNvPr id="19458" name="Object 1031"/>
          <p:cNvGraphicFramePr>
            <a:graphicFrameLocks noChangeAspect="1"/>
          </p:cNvGraphicFramePr>
          <p:nvPr/>
        </p:nvGraphicFramePr>
        <p:xfrm>
          <a:off x="323850" y="3213100"/>
          <a:ext cx="8459788" cy="2509838"/>
        </p:xfrm>
        <a:graphic>
          <a:graphicData uri="http://schemas.openxmlformats.org/presentationml/2006/ole">
            <mc:AlternateContent xmlns:mc="http://schemas.openxmlformats.org/markup-compatibility/2006">
              <mc:Choice xmlns:v="urn:schemas-microsoft-com:vml" Requires="v">
                <p:oleObj spid="_x0000_s19465" name="VISIO" r:id="rId3" imgW="4169160" imgH="1145160" progId="Visio.Drawing.11">
                  <p:embed/>
                </p:oleObj>
              </mc:Choice>
              <mc:Fallback>
                <p:oleObj name="VISIO" r:id="rId3" imgW="4169160" imgH="1145160" progId="Visio.Drawing.11">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213100"/>
                        <a:ext cx="8459788"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标题 5"/>
          <p:cNvSpPr>
            <a:spLocks noGrp="1"/>
          </p:cNvSpPr>
          <p:nvPr>
            <p:ph type="title"/>
          </p:nvPr>
        </p:nvSpPr>
        <p:spPr/>
        <p:txBody>
          <a:bodyPr/>
          <a:lstStyle/>
          <a:p>
            <a:pPr>
              <a:defRPr/>
            </a:pPr>
            <a:r>
              <a:rPr lang="en-US" altLang="zh-CN"/>
              <a:t>5.4.4 </a:t>
            </a:r>
            <a:r>
              <a:rPr lang="zh-CN" altLang="en-US"/>
              <a:t>设备独立性 </a:t>
            </a:r>
          </a:p>
        </p:txBody>
      </p:sp>
      <p:sp>
        <p:nvSpPr>
          <p:cNvPr id="19463" name="灯片编号占位符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3F27B88A-6E9E-48C6-A640-3D3205BED550}" type="slidenum">
              <a:rPr lang="en-US" altLang="zh-CN" sz="1000"/>
              <a:pPr eaLnBrk="1" hangingPunct="1"/>
              <a:t>54</a:t>
            </a:fld>
            <a:endParaRPr lang="en-US" altLang="zh-CN" sz="10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5"/>
          <p:cNvSpPr txBox="1">
            <a:spLocks noChangeArrowheads="1"/>
          </p:cNvSpPr>
          <p:nvPr/>
        </p:nvSpPr>
        <p:spPr bwMode="auto">
          <a:xfrm>
            <a:off x="611188" y="1341438"/>
            <a:ext cx="491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5.5.1 </a:t>
            </a:r>
            <a:r>
              <a:rPr lang="zh-CN" altLang="en-US" b="1"/>
              <a:t>设备分配中的数据结构 </a:t>
            </a:r>
          </a:p>
        </p:txBody>
      </p:sp>
      <p:sp>
        <p:nvSpPr>
          <p:cNvPr id="20484" name="Text Box 6"/>
          <p:cNvSpPr txBox="1">
            <a:spLocks noChangeArrowheads="1"/>
          </p:cNvSpPr>
          <p:nvPr/>
        </p:nvSpPr>
        <p:spPr bwMode="auto">
          <a:xfrm>
            <a:off x="755650" y="1916113"/>
            <a:ext cx="274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1. </a:t>
            </a:r>
            <a:r>
              <a:rPr lang="zh-CN" altLang="en-US" b="1"/>
              <a:t>设备控制表</a:t>
            </a:r>
            <a:r>
              <a:rPr lang="en-US" altLang="zh-CN" b="1"/>
              <a:t>DCT </a:t>
            </a:r>
          </a:p>
        </p:txBody>
      </p:sp>
      <p:graphicFrame>
        <p:nvGraphicFramePr>
          <p:cNvPr id="20482" name="Object 0"/>
          <p:cNvGraphicFramePr>
            <a:graphicFrameLocks noChangeAspect="1"/>
          </p:cNvGraphicFramePr>
          <p:nvPr/>
        </p:nvGraphicFramePr>
        <p:xfrm>
          <a:off x="-107950" y="2393950"/>
          <a:ext cx="9144000" cy="3443288"/>
        </p:xfrm>
        <a:graphic>
          <a:graphicData uri="http://schemas.openxmlformats.org/presentationml/2006/ole">
            <mc:AlternateContent xmlns:mc="http://schemas.openxmlformats.org/markup-compatibility/2006">
              <mc:Choice xmlns:v="urn:schemas-microsoft-com:vml" Requires="v">
                <p:oleObj spid="_x0000_s20489" name="VISIO" r:id="rId3" imgW="3233160" imgH="1217160" progId="Visio.Drawing.11">
                  <p:embed/>
                </p:oleObj>
              </mc:Choice>
              <mc:Fallback>
                <p:oleObj name="VISIO" r:id="rId3" imgW="3233160" imgH="121716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393950"/>
                        <a:ext cx="914400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Text Box 8"/>
          <p:cNvSpPr txBox="1">
            <a:spLocks noChangeArrowheads="1"/>
          </p:cNvSpPr>
          <p:nvPr/>
        </p:nvSpPr>
        <p:spPr bwMode="auto">
          <a:xfrm>
            <a:off x="3016250" y="5822950"/>
            <a:ext cx="339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5-20 </a:t>
            </a:r>
            <a:r>
              <a:rPr lang="zh-CN" altLang="en-US"/>
              <a:t>设备控制表 </a:t>
            </a:r>
          </a:p>
        </p:txBody>
      </p:sp>
      <p:sp>
        <p:nvSpPr>
          <p:cNvPr id="17414" name="标题 6"/>
          <p:cNvSpPr>
            <a:spLocks noGrp="1"/>
          </p:cNvSpPr>
          <p:nvPr>
            <p:ph type="title"/>
          </p:nvPr>
        </p:nvSpPr>
        <p:spPr/>
        <p:txBody>
          <a:bodyPr/>
          <a:lstStyle/>
          <a:p>
            <a:pPr>
              <a:defRPr/>
            </a:pPr>
            <a:r>
              <a:rPr lang="en-US" altLang="zh-CN"/>
              <a:t>5.5  </a:t>
            </a:r>
            <a:r>
              <a:rPr lang="zh-CN" altLang="en-US"/>
              <a:t>设 备 分 配 </a:t>
            </a:r>
          </a:p>
        </p:txBody>
      </p:sp>
      <p:sp>
        <p:nvSpPr>
          <p:cNvPr id="20487" name="灯片编号占位符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3688A83-3D43-4D9F-8AF7-E0979E2E69A1}" type="slidenum">
              <a:rPr lang="en-US" altLang="zh-CN" sz="1000"/>
              <a:pPr eaLnBrk="1" hangingPunct="1"/>
              <a:t>55</a:t>
            </a:fld>
            <a:endParaRPr lang="en-US" altLang="zh-CN" sz="100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028"/>
          <p:cNvSpPr txBox="1">
            <a:spLocks noChangeArrowheads="1"/>
          </p:cNvSpPr>
          <p:nvPr/>
        </p:nvSpPr>
        <p:spPr bwMode="auto">
          <a:xfrm>
            <a:off x="611188" y="1484313"/>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2. </a:t>
            </a:r>
            <a:r>
              <a:rPr lang="zh-CN" altLang="en-US" b="1"/>
              <a:t>控制器控制表、 通道控制表和系统设备表 </a:t>
            </a:r>
          </a:p>
        </p:txBody>
      </p:sp>
      <p:sp>
        <p:nvSpPr>
          <p:cNvPr id="21508" name="Text Box 1029"/>
          <p:cNvSpPr txBox="1">
            <a:spLocks noChangeArrowheads="1"/>
          </p:cNvSpPr>
          <p:nvPr/>
        </p:nvSpPr>
        <p:spPr bwMode="auto">
          <a:xfrm>
            <a:off x="2484438" y="5203825"/>
            <a:ext cx="5213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5-21 COCT</a:t>
            </a:r>
            <a:r>
              <a:rPr lang="zh-CN" altLang="en-US"/>
              <a:t>、 </a:t>
            </a:r>
            <a:r>
              <a:rPr lang="en-US" altLang="zh-CN"/>
              <a:t>CHCT</a:t>
            </a:r>
            <a:r>
              <a:rPr lang="zh-CN" altLang="en-US"/>
              <a:t>和</a:t>
            </a:r>
            <a:r>
              <a:rPr lang="en-US" altLang="zh-CN"/>
              <a:t>SDT</a:t>
            </a:r>
            <a:r>
              <a:rPr lang="zh-CN" altLang="en-US"/>
              <a:t>表 </a:t>
            </a:r>
          </a:p>
        </p:txBody>
      </p:sp>
      <p:graphicFrame>
        <p:nvGraphicFramePr>
          <p:cNvPr id="21506" name="Object 1030"/>
          <p:cNvGraphicFramePr>
            <a:graphicFrameLocks noChangeAspect="1"/>
          </p:cNvGraphicFramePr>
          <p:nvPr/>
        </p:nvGraphicFramePr>
        <p:xfrm>
          <a:off x="0" y="2611438"/>
          <a:ext cx="9144000" cy="2274887"/>
        </p:xfrm>
        <a:graphic>
          <a:graphicData uri="http://schemas.openxmlformats.org/presentationml/2006/ole">
            <mc:AlternateContent xmlns:mc="http://schemas.openxmlformats.org/markup-compatibility/2006">
              <mc:Choice xmlns:v="urn:schemas-microsoft-com:vml" Requires="v">
                <p:oleObj spid="_x0000_s21512" name="VISIO" r:id="rId3" imgW="5249160" imgH="1307160" progId="Visio.Drawing.11">
                  <p:embed/>
                </p:oleObj>
              </mc:Choice>
              <mc:Fallback>
                <p:oleObj name="VISIO" r:id="rId3" imgW="5249160" imgH="1307160" progId="Visio.Drawing.11">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1438"/>
                        <a:ext cx="914400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标题 4"/>
          <p:cNvSpPr>
            <a:spLocks noGrp="1"/>
          </p:cNvSpPr>
          <p:nvPr>
            <p:ph type="title"/>
          </p:nvPr>
        </p:nvSpPr>
        <p:spPr/>
        <p:txBody>
          <a:bodyPr/>
          <a:lstStyle/>
          <a:p>
            <a:pPr>
              <a:defRPr/>
            </a:pPr>
            <a:r>
              <a:rPr lang="en-US" altLang="zh-CN"/>
              <a:t>5.5.1 </a:t>
            </a:r>
            <a:r>
              <a:rPr lang="zh-CN" altLang="en-US"/>
              <a:t>设备分配中的数据结构 </a:t>
            </a:r>
          </a:p>
        </p:txBody>
      </p:sp>
      <p:sp>
        <p:nvSpPr>
          <p:cNvPr id="2151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75128F1-69CC-4A3C-B258-E2418B8C70E0}" type="slidenum">
              <a:rPr lang="en-US" altLang="zh-CN" sz="1000"/>
              <a:pPr eaLnBrk="1" hangingPunct="1"/>
              <a:t>56</a:t>
            </a:fld>
            <a:endParaRPr lang="en-US" altLang="zh-CN" sz="100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7"/>
          <p:cNvSpPr>
            <a:spLocks noGrp="1"/>
          </p:cNvSpPr>
          <p:nvPr>
            <p:ph idx="1"/>
          </p:nvPr>
        </p:nvSpPr>
        <p:spPr/>
        <p:txBody>
          <a:bodyPr/>
          <a:lstStyle/>
          <a:p>
            <a:pPr>
              <a:buFont typeface="Wingdings" panose="05000000000000000000" pitchFamily="2" charset="2"/>
              <a:buNone/>
            </a:pPr>
            <a:r>
              <a:rPr lang="en-US" altLang="zh-CN"/>
              <a:t>1. </a:t>
            </a:r>
            <a:r>
              <a:rPr lang="zh-CN" altLang="en-US"/>
              <a:t>设备的固有属性 </a:t>
            </a:r>
          </a:p>
          <a:p>
            <a:pPr lvl="1"/>
            <a:r>
              <a:rPr lang="en-US" altLang="zh-CN" sz="2400"/>
              <a:t>(1) </a:t>
            </a:r>
            <a:r>
              <a:rPr lang="zh-CN" altLang="en-US" sz="2400"/>
              <a:t>独享设备。</a:t>
            </a:r>
          </a:p>
          <a:p>
            <a:pPr lvl="1"/>
            <a:r>
              <a:rPr lang="en-US" altLang="zh-CN" sz="2400"/>
              <a:t>(2) </a:t>
            </a:r>
            <a:r>
              <a:rPr lang="zh-CN" altLang="en-US" sz="2400"/>
              <a:t>共享设备。</a:t>
            </a:r>
          </a:p>
          <a:p>
            <a:pPr lvl="1"/>
            <a:r>
              <a:rPr lang="en-US" altLang="zh-CN" sz="2400"/>
              <a:t>(3) </a:t>
            </a:r>
            <a:r>
              <a:rPr lang="zh-CN" altLang="en-US" sz="2400"/>
              <a:t>虚拟设备。 </a:t>
            </a:r>
          </a:p>
          <a:p>
            <a:pPr>
              <a:buFont typeface="Wingdings" panose="05000000000000000000" pitchFamily="2" charset="2"/>
              <a:buNone/>
            </a:pPr>
            <a:r>
              <a:rPr lang="en-US" altLang="zh-CN"/>
              <a:t>2. </a:t>
            </a:r>
            <a:r>
              <a:rPr lang="zh-CN" altLang="en-US"/>
              <a:t>设备分配算法 </a:t>
            </a:r>
          </a:p>
          <a:p>
            <a:pPr lvl="1"/>
            <a:r>
              <a:rPr lang="en-US" altLang="zh-CN" sz="2400"/>
              <a:t>(1) </a:t>
            </a:r>
            <a:r>
              <a:rPr lang="zh-CN" altLang="en-US" sz="2400"/>
              <a:t>先来先服务。 </a:t>
            </a:r>
          </a:p>
          <a:p>
            <a:pPr lvl="1"/>
            <a:r>
              <a:rPr lang="en-US" altLang="zh-CN" sz="2400"/>
              <a:t>(2) </a:t>
            </a:r>
            <a:r>
              <a:rPr lang="zh-CN" altLang="en-US" sz="2400"/>
              <a:t>优先级高者优先。 </a:t>
            </a:r>
          </a:p>
          <a:p>
            <a:pPr>
              <a:buFont typeface="Wingdings" panose="05000000000000000000" pitchFamily="2" charset="2"/>
              <a:buNone/>
            </a:pPr>
            <a:r>
              <a:rPr lang="en-US" altLang="zh-CN"/>
              <a:t>3.</a:t>
            </a:r>
            <a:r>
              <a:rPr lang="zh-CN" altLang="en-US"/>
              <a:t>设备分配中的安全性</a:t>
            </a:r>
            <a:endParaRPr lang="en-US" altLang="zh-CN"/>
          </a:p>
          <a:p>
            <a:pPr lvl="1"/>
            <a:r>
              <a:rPr lang="en-US" altLang="zh-CN" sz="2400"/>
              <a:t>(1) </a:t>
            </a:r>
            <a:r>
              <a:rPr lang="zh-CN" altLang="en-US" sz="2400"/>
              <a:t>安全分配方式 </a:t>
            </a:r>
            <a:endParaRPr lang="en-US" altLang="zh-CN" sz="2400"/>
          </a:p>
          <a:p>
            <a:pPr lvl="1"/>
            <a:r>
              <a:rPr lang="en-US" altLang="zh-CN" sz="2400"/>
              <a:t>(2) </a:t>
            </a:r>
            <a:r>
              <a:rPr lang="zh-CN" altLang="en-US" sz="2400"/>
              <a:t>不安全分配方式 </a:t>
            </a:r>
            <a:endParaRPr lang="zh-CN" altLang="en-US"/>
          </a:p>
          <a:p>
            <a:endParaRPr lang="zh-CN" altLang="en-US"/>
          </a:p>
        </p:txBody>
      </p:sp>
      <p:sp>
        <p:nvSpPr>
          <p:cNvPr id="54274" name="标题 4"/>
          <p:cNvSpPr>
            <a:spLocks noGrp="1"/>
          </p:cNvSpPr>
          <p:nvPr>
            <p:ph type="title"/>
          </p:nvPr>
        </p:nvSpPr>
        <p:spPr/>
        <p:txBody>
          <a:bodyPr/>
          <a:lstStyle/>
          <a:p>
            <a:pPr>
              <a:defRPr/>
            </a:pPr>
            <a:r>
              <a:rPr lang="en-US" altLang="zh-CN"/>
              <a:t>5.5.2  </a:t>
            </a:r>
            <a:r>
              <a:rPr lang="zh-CN" altLang="en-US"/>
              <a:t>设备分配时应考虑的因素 </a:t>
            </a:r>
          </a:p>
        </p:txBody>
      </p:sp>
      <p:sp>
        <p:nvSpPr>
          <p:cNvPr id="7270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7C497C21-3169-4570-BD2F-9F48EBD5B0B2}" type="slidenum">
              <a:rPr lang="en-US" altLang="zh-CN" sz="1000"/>
              <a:pPr eaLnBrk="1" hangingPunct="1"/>
              <a:t>57</a:t>
            </a:fld>
            <a:endParaRPr lang="en-US" altLang="zh-CN" sz="10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7"/>
          <p:cNvSpPr>
            <a:spLocks noGrp="1"/>
          </p:cNvSpPr>
          <p:nvPr>
            <p:ph idx="1"/>
          </p:nvPr>
        </p:nvSpPr>
        <p:spPr/>
        <p:txBody>
          <a:bodyPr/>
          <a:lstStyle/>
          <a:p>
            <a:pPr>
              <a:buFont typeface="Wingdings" panose="05000000000000000000" pitchFamily="2" charset="2"/>
              <a:buNone/>
            </a:pPr>
            <a:r>
              <a:rPr lang="en-US" altLang="zh-CN"/>
              <a:t>1. </a:t>
            </a:r>
            <a:r>
              <a:rPr lang="zh-CN" altLang="en-US"/>
              <a:t>基本的设备分配程序 </a:t>
            </a:r>
          </a:p>
          <a:p>
            <a:r>
              <a:rPr lang="en-US" altLang="zh-CN"/>
              <a:t>1) </a:t>
            </a:r>
            <a:r>
              <a:rPr lang="zh-CN" altLang="en-US"/>
              <a:t>分配设备 </a:t>
            </a:r>
          </a:p>
          <a:p>
            <a:r>
              <a:rPr lang="en-US" altLang="zh-CN"/>
              <a:t>2) </a:t>
            </a:r>
            <a:r>
              <a:rPr lang="zh-CN" altLang="en-US"/>
              <a:t>分配控制器 </a:t>
            </a:r>
          </a:p>
          <a:p>
            <a:r>
              <a:rPr lang="en-US" altLang="zh-CN"/>
              <a:t>3) </a:t>
            </a:r>
            <a:r>
              <a:rPr lang="zh-CN" altLang="en-US"/>
              <a:t>分配通道 </a:t>
            </a:r>
          </a:p>
          <a:p>
            <a:pPr>
              <a:buFont typeface="Wingdings" panose="05000000000000000000" pitchFamily="2" charset="2"/>
              <a:buNone/>
            </a:pPr>
            <a:r>
              <a:rPr lang="en-US" altLang="zh-CN"/>
              <a:t>2. </a:t>
            </a:r>
            <a:r>
              <a:rPr lang="zh-CN" altLang="en-US"/>
              <a:t>设备分配程序的改进 </a:t>
            </a:r>
          </a:p>
          <a:p>
            <a:r>
              <a:rPr lang="en-US" altLang="zh-CN"/>
              <a:t>1) </a:t>
            </a:r>
            <a:r>
              <a:rPr lang="zh-CN" altLang="en-US"/>
              <a:t>增加设备的独立性</a:t>
            </a:r>
          </a:p>
          <a:p>
            <a:r>
              <a:rPr lang="en-US" altLang="zh-CN"/>
              <a:t>2) </a:t>
            </a:r>
            <a:r>
              <a:rPr lang="zh-CN" altLang="en-US"/>
              <a:t>考虑多通路情况 </a:t>
            </a:r>
          </a:p>
          <a:p>
            <a:endParaRPr lang="zh-CN" altLang="en-US"/>
          </a:p>
        </p:txBody>
      </p:sp>
      <p:sp>
        <p:nvSpPr>
          <p:cNvPr id="59394" name="标题 4"/>
          <p:cNvSpPr>
            <a:spLocks noGrp="1"/>
          </p:cNvSpPr>
          <p:nvPr>
            <p:ph type="title"/>
          </p:nvPr>
        </p:nvSpPr>
        <p:spPr/>
        <p:txBody>
          <a:bodyPr/>
          <a:lstStyle/>
          <a:p>
            <a:pPr>
              <a:defRPr/>
            </a:pPr>
            <a:r>
              <a:rPr lang="en-US" altLang="zh-CN"/>
              <a:t>5.5.3 </a:t>
            </a:r>
            <a:r>
              <a:rPr lang="zh-CN" altLang="en-US"/>
              <a:t>独占设备的分配程序 </a:t>
            </a:r>
          </a:p>
        </p:txBody>
      </p:sp>
      <p:sp>
        <p:nvSpPr>
          <p:cNvPr id="7373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CE6AFE00-7CD2-403E-A868-F400E3B0E2A6}" type="slidenum">
              <a:rPr lang="en-US" altLang="zh-CN" sz="1000"/>
              <a:pPr eaLnBrk="1" hangingPunct="1"/>
              <a:t>58</a:t>
            </a:fld>
            <a:endParaRPr lang="en-US" altLang="zh-CN" sz="10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6"/>
          <p:cNvSpPr>
            <a:spLocks noGrp="1"/>
          </p:cNvSpPr>
          <p:nvPr>
            <p:ph idx="1"/>
          </p:nvPr>
        </p:nvSpPr>
        <p:spPr/>
        <p:txBody>
          <a:bodyPr/>
          <a:lstStyle/>
          <a:p>
            <a:pPr>
              <a:buFont typeface="Wingdings" panose="05000000000000000000" pitchFamily="2" charset="2"/>
              <a:buNone/>
            </a:pPr>
            <a:r>
              <a:rPr lang="en-US" altLang="zh-CN"/>
              <a:t> 1. </a:t>
            </a:r>
            <a:r>
              <a:rPr lang="zh-CN" altLang="en-US"/>
              <a:t>什么是</a:t>
            </a:r>
            <a:r>
              <a:rPr lang="en-US" altLang="zh-CN"/>
              <a:t>SPOOLing</a:t>
            </a:r>
          </a:p>
          <a:p>
            <a:pPr>
              <a:buFont typeface="Wingdings" panose="05000000000000000000" pitchFamily="2" charset="2"/>
              <a:buNone/>
            </a:pPr>
            <a:r>
              <a:rPr lang="en-US" altLang="zh-CN"/>
              <a:t>        </a:t>
            </a:r>
            <a:r>
              <a:rPr lang="zh-CN" altLang="en-US" sz="2800"/>
              <a:t>为了缓和</a:t>
            </a:r>
            <a:r>
              <a:rPr lang="en-US" altLang="zh-CN" sz="2800"/>
              <a:t>CPU</a:t>
            </a:r>
            <a:r>
              <a:rPr lang="zh-CN" altLang="en-US" sz="2800"/>
              <a:t>的高速性与</a:t>
            </a:r>
            <a:r>
              <a:rPr lang="en-US" altLang="zh-CN" sz="2800"/>
              <a:t>I/O</a:t>
            </a:r>
            <a:r>
              <a:rPr lang="zh-CN" altLang="en-US" sz="2800"/>
              <a:t>设备低速性间的矛盾而引入了脱机输入、脱机输出技术。</a:t>
            </a:r>
            <a:endParaRPr lang="en-US" altLang="zh-CN" sz="2800"/>
          </a:p>
          <a:p>
            <a:pPr>
              <a:buFont typeface="Wingdings" panose="05000000000000000000" pitchFamily="2" charset="2"/>
              <a:buNone/>
            </a:pPr>
            <a:r>
              <a:rPr lang="en-US" altLang="zh-CN" sz="2800"/>
              <a:t>        </a:t>
            </a:r>
            <a:r>
              <a:rPr lang="zh-CN" altLang="en-US" sz="2800"/>
              <a:t> 该技术是利用专门的外围控制机，将低速</a:t>
            </a:r>
            <a:r>
              <a:rPr lang="en-US" altLang="zh-CN" sz="2800"/>
              <a:t>I/O</a:t>
            </a:r>
            <a:r>
              <a:rPr lang="zh-CN" altLang="en-US" sz="2800"/>
              <a:t>设备上的数据传送到高速磁盘上；或者相反。</a:t>
            </a:r>
            <a:endParaRPr lang="en-US" altLang="zh-CN" sz="2800"/>
          </a:p>
          <a:p>
            <a:pPr>
              <a:buFont typeface="Wingdings" panose="05000000000000000000" pitchFamily="2" charset="2"/>
              <a:buNone/>
            </a:pPr>
            <a:r>
              <a:rPr lang="en-US" altLang="zh-CN" sz="2800"/>
              <a:t>         </a:t>
            </a:r>
            <a:r>
              <a:rPr lang="zh-CN" altLang="en-US" sz="2800"/>
              <a:t>事实上，当系统中引入了多道程序技术后，完全可以利用其中的一道程序，来模拟脱机输入时的外围控制机功能，把低速</a:t>
            </a:r>
            <a:r>
              <a:rPr lang="en-US" altLang="zh-CN" sz="2800"/>
              <a:t>I/O</a:t>
            </a:r>
            <a:r>
              <a:rPr lang="zh-CN" altLang="en-US" sz="2800"/>
              <a:t>设备上的数据传送到高速磁盘上；</a:t>
            </a:r>
            <a:endParaRPr lang="zh-CN" altLang="en-US"/>
          </a:p>
        </p:txBody>
      </p:sp>
      <p:sp>
        <p:nvSpPr>
          <p:cNvPr id="60418" name="标题 3"/>
          <p:cNvSpPr>
            <a:spLocks noGrp="1"/>
          </p:cNvSpPr>
          <p:nvPr>
            <p:ph type="title"/>
          </p:nvPr>
        </p:nvSpPr>
        <p:spPr/>
        <p:txBody>
          <a:bodyPr/>
          <a:lstStyle/>
          <a:p>
            <a:pPr>
              <a:defRPr/>
            </a:pPr>
            <a:r>
              <a:rPr lang="en-US" altLang="zh-CN"/>
              <a:t>5.5.4 SPOOLing</a:t>
            </a:r>
            <a:r>
              <a:rPr lang="zh-CN" altLang="en-US"/>
              <a:t>技术 </a:t>
            </a:r>
          </a:p>
        </p:txBody>
      </p:sp>
      <p:sp>
        <p:nvSpPr>
          <p:cNvPr id="7475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AA666DF-8D80-4A0E-8F62-A319A947A69E}" type="slidenum">
              <a:rPr lang="en-US" altLang="zh-CN" sz="1000"/>
              <a:pPr eaLnBrk="1" hangingPunct="1"/>
              <a:t>59</a:t>
            </a:fld>
            <a:endParaRPr lang="en-US" altLang="zh-CN" sz="10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3"/>
          <p:cNvSpPr>
            <a:spLocks noGrp="1"/>
          </p:cNvSpPr>
          <p:nvPr>
            <p:ph idx="1"/>
          </p:nvPr>
        </p:nvSpPr>
        <p:spPr/>
        <p:txBody>
          <a:bodyPr/>
          <a:lstStyle/>
          <a:p>
            <a:pPr>
              <a:buFont typeface="Wingdings" panose="05000000000000000000" pitchFamily="2" charset="2"/>
              <a:buNone/>
            </a:pPr>
            <a:r>
              <a:rPr lang="en-US" altLang="zh-CN"/>
              <a:t>3) </a:t>
            </a:r>
            <a:r>
              <a:rPr lang="zh-CN" altLang="en-US"/>
              <a:t>按设备的共享属性分类</a:t>
            </a:r>
          </a:p>
          <a:p>
            <a:r>
              <a:rPr lang="zh-CN" altLang="en-US" sz="2800"/>
              <a:t>独占设备。在一段时间内只允许一个用户进程使用的设备。 </a:t>
            </a:r>
            <a:endParaRPr lang="en-US" altLang="zh-CN" sz="2800"/>
          </a:p>
          <a:p>
            <a:r>
              <a:rPr lang="zh-CN" altLang="en-US" sz="2800"/>
              <a:t>共享设备。在一段时间内允许多个进程使用的设备。</a:t>
            </a:r>
            <a:endParaRPr lang="en-US" altLang="zh-CN" sz="2800"/>
          </a:p>
          <a:p>
            <a:r>
              <a:rPr lang="zh-CN" altLang="en-US" sz="2800"/>
              <a:t>虚拟设备。指通过虚拟技术将一台独占设备改造成若干台逻辑设备，供若干个用户进程同时使用。通常把这种经过虚拟技术处理后的设备称为虚拟设备。 </a:t>
            </a:r>
          </a:p>
          <a:p>
            <a:endParaRPr lang="zh-CN" altLang="en-US"/>
          </a:p>
        </p:txBody>
      </p:sp>
      <p:sp>
        <p:nvSpPr>
          <p:cNvPr id="34818" name="标题 2"/>
          <p:cNvSpPr>
            <a:spLocks noGrp="1"/>
          </p:cNvSpPr>
          <p:nvPr>
            <p:ph type="title"/>
          </p:nvPr>
        </p:nvSpPr>
        <p:spPr/>
        <p:txBody>
          <a:bodyPr/>
          <a:lstStyle/>
          <a:p>
            <a:pPr>
              <a:defRPr/>
            </a:pPr>
            <a:r>
              <a:rPr lang="en-US" altLang="zh-CN"/>
              <a:t>1. I/O</a:t>
            </a:r>
            <a:r>
              <a:rPr lang="zh-CN" altLang="en-US"/>
              <a:t>设备的类型 </a:t>
            </a:r>
          </a:p>
        </p:txBody>
      </p:sp>
      <p:sp>
        <p:nvSpPr>
          <p:cNvPr id="4096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900655C-D100-462F-97E1-5E4C4CC5D109}" type="slidenum">
              <a:rPr lang="en-US" altLang="zh-CN" sz="1000"/>
              <a:pPr eaLnBrk="1" hangingPunct="1"/>
              <a:t>6</a:t>
            </a:fld>
            <a:endParaRPr lang="en-US" altLang="zh-CN" sz="10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4"/>
          <p:cNvSpPr>
            <a:spLocks noGrp="1"/>
          </p:cNvSpPr>
          <p:nvPr>
            <p:ph idx="1"/>
          </p:nvPr>
        </p:nvSpPr>
        <p:spPr/>
        <p:txBody>
          <a:bodyPr/>
          <a:lstStyle/>
          <a:p>
            <a:pPr>
              <a:buFont typeface="Wingdings" panose="05000000000000000000" pitchFamily="2" charset="2"/>
              <a:buNone/>
            </a:pPr>
            <a:r>
              <a:rPr lang="en-US" altLang="zh-CN" b="1"/>
              <a:t> </a:t>
            </a:r>
            <a:r>
              <a:rPr lang="en-US" altLang="zh-CN"/>
              <a:t>1. </a:t>
            </a:r>
            <a:r>
              <a:rPr lang="zh-CN" altLang="en-US"/>
              <a:t>什么是</a:t>
            </a:r>
            <a:r>
              <a:rPr lang="en-US" altLang="zh-CN"/>
              <a:t>SPOOLing(</a:t>
            </a:r>
            <a:r>
              <a:rPr lang="zh-CN" altLang="en-US"/>
              <a:t>续</a:t>
            </a:r>
            <a:r>
              <a:rPr lang="en-US" altLang="zh-CN"/>
              <a:t>)</a:t>
            </a:r>
            <a:endParaRPr lang="zh-CN" altLang="en-US"/>
          </a:p>
          <a:p>
            <a:pPr>
              <a:buFont typeface="Wingdings" panose="05000000000000000000" pitchFamily="2" charset="2"/>
              <a:buNone/>
            </a:pPr>
            <a:r>
              <a:rPr lang="zh-CN" altLang="en-US"/>
              <a:t>        </a:t>
            </a:r>
            <a:r>
              <a:rPr lang="zh-CN" altLang="en-US" sz="2800"/>
              <a:t>再用另一道程序来模拟脱机输出时外围控制机的功能，把数据从磁盘传送到低速输出设备上。这样，便可在主机的直接控制下，实现脱机输入、 输出功能。 此时的外围操作与</a:t>
            </a:r>
            <a:r>
              <a:rPr lang="en-US" altLang="zh-CN" sz="2800"/>
              <a:t>CPU</a:t>
            </a:r>
            <a:r>
              <a:rPr lang="zh-CN" altLang="en-US" sz="2800"/>
              <a:t>对数据的处理同时进行，我们把这种在联机情况下实现的同时外围操作称为</a:t>
            </a:r>
            <a:r>
              <a:rPr lang="en-US" altLang="zh-CN" sz="2800"/>
              <a:t>SPOOLing (Simultaneaus Periphernal Operating On-Line)</a:t>
            </a:r>
            <a:r>
              <a:rPr lang="zh-CN" altLang="en-US" sz="2800"/>
              <a:t>，或称为假脱机操作。 </a:t>
            </a:r>
            <a:endParaRPr lang="zh-CN" altLang="en-US"/>
          </a:p>
        </p:txBody>
      </p:sp>
      <p:sp>
        <p:nvSpPr>
          <p:cNvPr id="61442" name="标题 3"/>
          <p:cNvSpPr>
            <a:spLocks noGrp="1"/>
          </p:cNvSpPr>
          <p:nvPr>
            <p:ph type="title"/>
          </p:nvPr>
        </p:nvSpPr>
        <p:spPr/>
        <p:txBody>
          <a:bodyPr/>
          <a:lstStyle/>
          <a:p>
            <a:pPr>
              <a:defRPr/>
            </a:pPr>
            <a:r>
              <a:rPr lang="en-US" altLang="zh-CN"/>
              <a:t>5.5.4 SPOOLing</a:t>
            </a:r>
            <a:r>
              <a:rPr lang="zh-CN" altLang="en-US"/>
              <a:t>技术 </a:t>
            </a:r>
          </a:p>
        </p:txBody>
      </p:sp>
      <p:sp>
        <p:nvSpPr>
          <p:cNvPr id="7578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49DF6BF-7953-4118-8711-A454AE628978}" type="slidenum">
              <a:rPr lang="en-US" altLang="zh-CN" sz="1000"/>
              <a:pPr eaLnBrk="1" hangingPunct="1"/>
              <a:t>60</a:t>
            </a:fld>
            <a:endParaRPr lang="en-US" altLang="zh-CN" sz="10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5"/>
          <p:cNvSpPr txBox="1">
            <a:spLocks noChangeArrowheads="1"/>
          </p:cNvSpPr>
          <p:nvPr/>
        </p:nvSpPr>
        <p:spPr bwMode="auto">
          <a:xfrm>
            <a:off x="2971800" y="5995988"/>
            <a:ext cx="4954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5-22 SPOOLing</a:t>
            </a:r>
            <a:r>
              <a:rPr lang="zh-CN" altLang="en-US"/>
              <a:t>系统的组成 </a:t>
            </a:r>
          </a:p>
        </p:txBody>
      </p:sp>
      <p:graphicFrame>
        <p:nvGraphicFramePr>
          <p:cNvPr id="22530" name="Object 0"/>
          <p:cNvGraphicFramePr>
            <a:graphicFrameLocks noChangeAspect="1"/>
          </p:cNvGraphicFramePr>
          <p:nvPr/>
        </p:nvGraphicFramePr>
        <p:xfrm>
          <a:off x="-252413" y="2185988"/>
          <a:ext cx="9467851" cy="3368675"/>
        </p:xfrm>
        <a:graphic>
          <a:graphicData uri="http://schemas.openxmlformats.org/presentationml/2006/ole">
            <mc:AlternateContent xmlns:mc="http://schemas.openxmlformats.org/markup-compatibility/2006">
              <mc:Choice xmlns:v="urn:schemas-microsoft-com:vml" Requires="v">
                <p:oleObj spid="_x0000_s22536" name="VISIO" r:id="rId3" imgW="3107160" imgH="1145160" progId="Visio.Drawing.11">
                  <p:embed/>
                </p:oleObj>
              </mc:Choice>
              <mc:Fallback>
                <p:oleObj name="VISIO" r:id="rId3" imgW="3107160" imgH="114516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185988"/>
                        <a:ext cx="9467851"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内容占位符 5"/>
          <p:cNvSpPr>
            <a:spLocks noGrp="1"/>
          </p:cNvSpPr>
          <p:nvPr>
            <p:ph idx="1"/>
          </p:nvPr>
        </p:nvSpPr>
        <p:spPr>
          <a:xfrm>
            <a:off x="395288" y="1484313"/>
            <a:ext cx="8523287" cy="4032250"/>
          </a:xfrm>
        </p:spPr>
        <p:txBody>
          <a:bodyPr/>
          <a:lstStyle/>
          <a:p>
            <a:r>
              <a:rPr lang="en-US" altLang="zh-CN"/>
              <a:t>2. SPOOLing</a:t>
            </a:r>
            <a:r>
              <a:rPr lang="zh-CN" altLang="en-US"/>
              <a:t>系统的组成 </a:t>
            </a:r>
          </a:p>
          <a:p>
            <a:endParaRPr lang="zh-CN" altLang="en-US"/>
          </a:p>
        </p:txBody>
      </p:sp>
      <p:sp>
        <p:nvSpPr>
          <p:cNvPr id="20484" name="标题 4"/>
          <p:cNvSpPr>
            <a:spLocks noGrp="1"/>
          </p:cNvSpPr>
          <p:nvPr>
            <p:ph type="title"/>
          </p:nvPr>
        </p:nvSpPr>
        <p:spPr/>
        <p:txBody>
          <a:bodyPr/>
          <a:lstStyle/>
          <a:p>
            <a:pPr>
              <a:defRPr/>
            </a:pPr>
            <a:r>
              <a:rPr lang="en-US" altLang="zh-CN"/>
              <a:t>5.5.4 SPOOLing</a:t>
            </a:r>
            <a:r>
              <a:rPr lang="zh-CN" altLang="en-US"/>
              <a:t>技术 </a:t>
            </a:r>
          </a:p>
        </p:txBody>
      </p:sp>
      <p:sp>
        <p:nvSpPr>
          <p:cNvPr id="22534"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4D6611D-0E86-4E0A-B478-C8DD4B02B7D2}" type="slidenum">
              <a:rPr lang="en-US" altLang="zh-CN" sz="1000"/>
              <a:pPr eaLnBrk="1" hangingPunct="1"/>
              <a:t>61</a:t>
            </a:fld>
            <a:endParaRPr lang="en-US" altLang="zh-CN" sz="10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6"/>
          <p:cNvSpPr>
            <a:spLocks noGrp="1"/>
          </p:cNvSpPr>
          <p:nvPr>
            <p:ph idx="1"/>
          </p:nvPr>
        </p:nvSpPr>
        <p:spPr/>
        <p:txBody>
          <a:bodyPr/>
          <a:lstStyle/>
          <a:p>
            <a:pPr>
              <a:buFont typeface="Wingdings" panose="05000000000000000000" pitchFamily="2" charset="2"/>
              <a:buNone/>
            </a:pPr>
            <a:r>
              <a:rPr lang="en-US" altLang="zh-CN"/>
              <a:t>3. </a:t>
            </a:r>
            <a:r>
              <a:rPr lang="zh-CN" altLang="en-US"/>
              <a:t>共享打印机 </a:t>
            </a:r>
          </a:p>
          <a:p>
            <a:r>
              <a:rPr lang="en-US" altLang="zh-CN"/>
              <a:t> </a:t>
            </a:r>
            <a:r>
              <a:rPr lang="zh-CN" altLang="en-US" sz="2800"/>
              <a:t>共享打印机技术已被广泛地用于多用户系统和局域网络中。 当用户进程请求打印输出时，</a:t>
            </a:r>
            <a:r>
              <a:rPr lang="en-US" altLang="zh-CN" sz="2800"/>
              <a:t>SPOOLing</a:t>
            </a:r>
            <a:r>
              <a:rPr lang="zh-CN" altLang="en-US" sz="2800"/>
              <a:t>系统同意为它打印输出，但并不真正立即把打印机分配给该用户进程，而只为它做两件事： </a:t>
            </a:r>
            <a:endParaRPr lang="en-US" altLang="zh-CN" sz="2800"/>
          </a:p>
          <a:p>
            <a:pPr lvl="1"/>
            <a:r>
              <a:rPr lang="zh-CN" altLang="en-US" sz="2400"/>
              <a:t>① 由输出进程在输出井中为之申请一个空闲磁盘块区，并将要打印的数据送入其中； </a:t>
            </a:r>
            <a:endParaRPr lang="en-US" altLang="zh-CN" sz="2400"/>
          </a:p>
          <a:p>
            <a:pPr lvl="1"/>
            <a:r>
              <a:rPr lang="zh-CN" altLang="en-US" sz="2400"/>
              <a:t>② 输出进程再为用户进程申请一张空白的用户请求打印表，并将用户的打印要求填入，再将该表挂到请求打印队列上。 </a:t>
            </a:r>
          </a:p>
        </p:txBody>
      </p:sp>
      <p:sp>
        <p:nvSpPr>
          <p:cNvPr id="62466" name="标题 3"/>
          <p:cNvSpPr>
            <a:spLocks noGrp="1"/>
          </p:cNvSpPr>
          <p:nvPr>
            <p:ph type="title"/>
          </p:nvPr>
        </p:nvSpPr>
        <p:spPr/>
        <p:txBody>
          <a:bodyPr/>
          <a:lstStyle/>
          <a:p>
            <a:pPr>
              <a:defRPr/>
            </a:pPr>
            <a:r>
              <a:rPr lang="en-US" altLang="zh-CN"/>
              <a:t>5.5.4 SPOOLing</a:t>
            </a:r>
            <a:r>
              <a:rPr lang="zh-CN" altLang="en-US"/>
              <a:t>技术 </a:t>
            </a:r>
          </a:p>
        </p:txBody>
      </p:sp>
      <p:sp>
        <p:nvSpPr>
          <p:cNvPr id="7680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A1688F3F-95C6-4655-91D2-4709185218E4}" type="slidenum">
              <a:rPr lang="en-US" altLang="zh-CN" sz="1000"/>
              <a:pPr eaLnBrk="1" hangingPunct="1"/>
              <a:t>62</a:t>
            </a:fld>
            <a:endParaRPr lang="en-US" altLang="zh-CN" sz="10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4"/>
          <p:cNvSpPr>
            <a:spLocks noGrp="1"/>
          </p:cNvSpPr>
          <p:nvPr>
            <p:ph idx="1"/>
          </p:nvPr>
        </p:nvSpPr>
        <p:spPr/>
        <p:txBody>
          <a:bodyPr/>
          <a:lstStyle/>
          <a:p>
            <a:pPr>
              <a:buFont typeface="Wingdings" panose="05000000000000000000" pitchFamily="2" charset="2"/>
              <a:buNone/>
            </a:pPr>
            <a:r>
              <a:rPr lang="en-US" altLang="zh-CN"/>
              <a:t>4. SPOOLing</a:t>
            </a:r>
            <a:r>
              <a:rPr lang="zh-CN" altLang="en-US"/>
              <a:t>系统的特点 </a:t>
            </a:r>
          </a:p>
          <a:p>
            <a:r>
              <a:rPr lang="en-US" altLang="zh-CN"/>
              <a:t>(1) </a:t>
            </a:r>
            <a:r>
              <a:rPr lang="zh-CN" altLang="en-US"/>
              <a:t>提高了</a:t>
            </a:r>
            <a:r>
              <a:rPr lang="en-US" altLang="zh-CN"/>
              <a:t>I/O</a:t>
            </a:r>
            <a:r>
              <a:rPr lang="zh-CN" altLang="en-US"/>
              <a:t>的速度。 </a:t>
            </a:r>
          </a:p>
          <a:p>
            <a:r>
              <a:rPr lang="en-US" altLang="zh-CN"/>
              <a:t>(2) </a:t>
            </a:r>
            <a:r>
              <a:rPr lang="zh-CN" altLang="en-US"/>
              <a:t>将独占设备改造为共享设备。 </a:t>
            </a:r>
          </a:p>
          <a:p>
            <a:r>
              <a:rPr lang="en-US" altLang="zh-CN"/>
              <a:t>(3) </a:t>
            </a:r>
            <a:r>
              <a:rPr lang="zh-CN" altLang="en-US"/>
              <a:t>实现了虚拟设备功能。 </a:t>
            </a:r>
          </a:p>
          <a:p>
            <a:endParaRPr lang="zh-CN" altLang="en-US"/>
          </a:p>
        </p:txBody>
      </p:sp>
      <p:sp>
        <p:nvSpPr>
          <p:cNvPr id="63490" name="标题 3"/>
          <p:cNvSpPr>
            <a:spLocks noGrp="1"/>
          </p:cNvSpPr>
          <p:nvPr>
            <p:ph type="title"/>
          </p:nvPr>
        </p:nvSpPr>
        <p:spPr/>
        <p:txBody>
          <a:bodyPr/>
          <a:lstStyle/>
          <a:p>
            <a:pPr>
              <a:defRPr/>
            </a:pPr>
            <a:r>
              <a:rPr lang="en-US" altLang="zh-CN"/>
              <a:t>5.5.4 SPOOLing</a:t>
            </a:r>
            <a:r>
              <a:rPr lang="zh-CN" altLang="en-US"/>
              <a:t>技术 </a:t>
            </a:r>
          </a:p>
        </p:txBody>
      </p:sp>
      <p:sp>
        <p:nvSpPr>
          <p:cNvPr id="7782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7C8A9EF-494A-4938-AD59-3FC27122CC40}" type="slidenum">
              <a:rPr lang="en-US" altLang="zh-CN" sz="1000"/>
              <a:pPr eaLnBrk="1" hangingPunct="1"/>
              <a:t>63</a:t>
            </a:fld>
            <a:endParaRPr lang="en-US" altLang="zh-CN" sz="100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914400" y="1323975"/>
            <a:ext cx="320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5.6.1 </a:t>
            </a:r>
            <a:r>
              <a:rPr lang="zh-CN" altLang="en-US" b="1"/>
              <a:t>磁盘性能简述 </a:t>
            </a:r>
          </a:p>
        </p:txBody>
      </p:sp>
      <p:sp>
        <p:nvSpPr>
          <p:cNvPr id="23556" name="Text Box 6"/>
          <p:cNvSpPr txBox="1">
            <a:spLocks noChangeArrowheads="1"/>
          </p:cNvSpPr>
          <p:nvPr/>
        </p:nvSpPr>
        <p:spPr bwMode="auto">
          <a:xfrm>
            <a:off x="914400" y="1989138"/>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1. </a:t>
            </a:r>
            <a:r>
              <a:rPr lang="zh-CN" altLang="en-US" b="1"/>
              <a:t>数据的组织和格式 </a:t>
            </a:r>
          </a:p>
        </p:txBody>
      </p:sp>
      <p:graphicFrame>
        <p:nvGraphicFramePr>
          <p:cNvPr id="23554" name="Object 7"/>
          <p:cNvGraphicFramePr>
            <a:graphicFrameLocks noChangeAspect="1"/>
          </p:cNvGraphicFramePr>
          <p:nvPr/>
        </p:nvGraphicFramePr>
        <p:xfrm>
          <a:off x="0" y="2370138"/>
          <a:ext cx="9144000" cy="3624262"/>
        </p:xfrm>
        <a:graphic>
          <a:graphicData uri="http://schemas.openxmlformats.org/presentationml/2006/ole">
            <mc:AlternateContent xmlns:mc="http://schemas.openxmlformats.org/markup-compatibility/2006">
              <mc:Choice xmlns:v="urn:schemas-microsoft-com:vml" Requires="v">
                <p:oleObj spid="_x0000_s23561" name="VISIO" r:id="rId3" imgW="5254560" imgH="2082240" progId="Visio.Drawing.11">
                  <p:embed/>
                </p:oleObj>
              </mc:Choice>
              <mc:Fallback>
                <p:oleObj name="VISIO" r:id="rId3" imgW="5254560" imgH="208224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70138"/>
                        <a:ext cx="9144000"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8"/>
          <p:cNvSpPr txBox="1">
            <a:spLocks noChangeArrowheads="1"/>
          </p:cNvSpPr>
          <p:nvPr/>
        </p:nvSpPr>
        <p:spPr bwMode="auto">
          <a:xfrm>
            <a:off x="3059113" y="6021388"/>
            <a:ext cx="3751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5-24 </a:t>
            </a:r>
            <a:r>
              <a:rPr lang="zh-CN" altLang="en-US"/>
              <a:t>磁盘的格式化 </a:t>
            </a:r>
          </a:p>
        </p:txBody>
      </p:sp>
      <p:sp>
        <p:nvSpPr>
          <p:cNvPr id="23558" name="标题 6"/>
          <p:cNvSpPr>
            <a:spLocks noGrp="1"/>
          </p:cNvSpPr>
          <p:nvPr>
            <p:ph type="title"/>
          </p:nvPr>
        </p:nvSpPr>
        <p:spPr/>
        <p:txBody>
          <a:bodyPr/>
          <a:lstStyle/>
          <a:p>
            <a:pPr>
              <a:defRPr/>
            </a:pPr>
            <a:r>
              <a:rPr lang="en-US" altLang="zh-CN"/>
              <a:t>5.6  </a:t>
            </a:r>
            <a:r>
              <a:rPr lang="zh-CN" altLang="en-US"/>
              <a:t>磁盘存储器管理</a:t>
            </a:r>
          </a:p>
        </p:txBody>
      </p:sp>
      <p:sp>
        <p:nvSpPr>
          <p:cNvPr id="23559" name="灯片编号占位符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70786A7-241E-4C80-86F9-F2D3E7E70532}" type="slidenum">
              <a:rPr lang="en-US" altLang="zh-CN" sz="1000"/>
              <a:pPr eaLnBrk="1" hangingPunct="1"/>
              <a:t>64</a:t>
            </a:fld>
            <a:endParaRPr lang="en-US" altLang="zh-CN" sz="100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6"/>
          <p:cNvSpPr>
            <a:spLocks noGrp="1"/>
          </p:cNvSpPr>
          <p:nvPr>
            <p:ph idx="1"/>
          </p:nvPr>
        </p:nvSpPr>
        <p:spPr/>
        <p:txBody>
          <a:bodyPr/>
          <a:lstStyle/>
          <a:p>
            <a:pPr>
              <a:buFont typeface="Wingdings" panose="05000000000000000000" pitchFamily="2" charset="2"/>
              <a:buNone/>
            </a:pPr>
            <a:r>
              <a:rPr lang="en-US" altLang="zh-CN"/>
              <a:t>2. </a:t>
            </a:r>
            <a:r>
              <a:rPr lang="zh-CN" altLang="en-US"/>
              <a:t>磁盘的类型 </a:t>
            </a:r>
          </a:p>
          <a:p>
            <a:r>
              <a:rPr lang="en-US" altLang="zh-CN"/>
              <a:t> </a:t>
            </a:r>
            <a:r>
              <a:rPr lang="en-US" altLang="zh-CN" sz="2400"/>
              <a:t>1) </a:t>
            </a:r>
            <a:r>
              <a:rPr lang="zh-CN" altLang="en-US" sz="2400"/>
              <a:t>固定头磁盘</a:t>
            </a:r>
          </a:p>
          <a:p>
            <a:pPr>
              <a:buFont typeface="Wingdings" panose="05000000000000000000" pitchFamily="2" charset="2"/>
              <a:buNone/>
            </a:pPr>
            <a:r>
              <a:rPr lang="zh-CN" altLang="en-US" sz="2400"/>
              <a:t>        这种磁盘在每条磁道上都有一读</a:t>
            </a:r>
            <a:r>
              <a:rPr lang="en-US" altLang="zh-CN" sz="2400"/>
              <a:t>/</a:t>
            </a:r>
            <a:r>
              <a:rPr lang="zh-CN" altLang="en-US" sz="2400"/>
              <a:t>写磁头，所有的磁头都被装在一刚性磁臂中。通过这些磁头可访问所有各磁道，并进行并行读</a:t>
            </a:r>
            <a:r>
              <a:rPr lang="en-US" altLang="zh-CN" sz="2400"/>
              <a:t>/</a:t>
            </a:r>
            <a:r>
              <a:rPr lang="zh-CN" altLang="en-US" sz="2400"/>
              <a:t>写，有效地提高了磁盘的</a:t>
            </a:r>
            <a:r>
              <a:rPr lang="en-US" altLang="zh-CN" sz="2400"/>
              <a:t>I/O</a:t>
            </a:r>
            <a:r>
              <a:rPr lang="zh-CN" altLang="en-US" sz="2400"/>
              <a:t>速度。 这种结构的磁盘主要用于大容量磁盘上。</a:t>
            </a:r>
          </a:p>
        </p:txBody>
      </p:sp>
      <p:sp>
        <p:nvSpPr>
          <p:cNvPr id="69634" name="标题 3"/>
          <p:cNvSpPr>
            <a:spLocks noGrp="1"/>
          </p:cNvSpPr>
          <p:nvPr>
            <p:ph type="title"/>
          </p:nvPr>
        </p:nvSpPr>
        <p:spPr/>
        <p:txBody>
          <a:bodyPr/>
          <a:lstStyle/>
          <a:p>
            <a:pPr>
              <a:defRPr/>
            </a:pPr>
            <a:r>
              <a:rPr lang="en-US" altLang="zh-CN"/>
              <a:t>5.6.1 </a:t>
            </a:r>
            <a:r>
              <a:rPr lang="zh-CN" altLang="en-US"/>
              <a:t>磁盘性能简述 </a:t>
            </a:r>
          </a:p>
        </p:txBody>
      </p:sp>
      <p:sp>
        <p:nvSpPr>
          <p:cNvPr id="7885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C11839E-D9C6-4F4E-9A27-E0C8515BAB04}" type="slidenum">
              <a:rPr lang="en-US" altLang="zh-CN" sz="1000"/>
              <a:pPr eaLnBrk="1" hangingPunct="1"/>
              <a:t>65</a:t>
            </a:fld>
            <a:endParaRPr lang="en-US" altLang="zh-CN" sz="10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4"/>
          <p:cNvGrpSpPr>
            <a:grpSpLocks/>
          </p:cNvGrpSpPr>
          <p:nvPr/>
        </p:nvGrpSpPr>
        <p:grpSpPr bwMode="auto">
          <a:xfrm>
            <a:off x="6011863" y="2420938"/>
            <a:ext cx="2935287" cy="2590800"/>
            <a:chOff x="840" y="6972"/>
            <a:chExt cx="3285" cy="2983"/>
          </a:xfrm>
        </p:grpSpPr>
        <p:sp>
          <p:nvSpPr>
            <p:cNvPr id="79878" name="Oval 5"/>
            <p:cNvSpPr>
              <a:spLocks noChangeArrowheads="1"/>
            </p:cNvSpPr>
            <p:nvPr/>
          </p:nvSpPr>
          <p:spPr bwMode="auto">
            <a:xfrm>
              <a:off x="840" y="8727"/>
              <a:ext cx="1905" cy="750"/>
            </a:xfrm>
            <a:prstGeom prst="ellipse">
              <a:avLst/>
            </a:prstGeom>
            <a:solidFill>
              <a:srgbClr val="FFFFFF"/>
            </a:solidFill>
            <a:ln w="15875">
              <a:solidFill>
                <a:srgbClr val="000000"/>
              </a:solidFill>
              <a:round/>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79" name="Oval 6"/>
            <p:cNvSpPr>
              <a:spLocks noChangeArrowheads="1"/>
            </p:cNvSpPr>
            <p:nvPr/>
          </p:nvSpPr>
          <p:spPr bwMode="auto">
            <a:xfrm>
              <a:off x="840" y="8187"/>
              <a:ext cx="1905" cy="750"/>
            </a:xfrm>
            <a:prstGeom prst="ellipse">
              <a:avLst/>
            </a:prstGeom>
            <a:solidFill>
              <a:srgbClr val="FFFFFF"/>
            </a:solidFill>
            <a:ln w="15875">
              <a:solidFill>
                <a:srgbClr val="000000"/>
              </a:solidFill>
              <a:round/>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80" name="Oval 7"/>
            <p:cNvSpPr>
              <a:spLocks noChangeArrowheads="1"/>
            </p:cNvSpPr>
            <p:nvPr/>
          </p:nvSpPr>
          <p:spPr bwMode="auto">
            <a:xfrm>
              <a:off x="840" y="7647"/>
              <a:ext cx="1905" cy="750"/>
            </a:xfrm>
            <a:prstGeom prst="ellipse">
              <a:avLst/>
            </a:prstGeom>
            <a:solidFill>
              <a:srgbClr val="FFFFFF"/>
            </a:solidFill>
            <a:ln w="15875">
              <a:solidFill>
                <a:srgbClr val="000000"/>
              </a:solidFill>
              <a:round/>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81" name="Oval 8"/>
            <p:cNvSpPr>
              <a:spLocks noChangeArrowheads="1"/>
            </p:cNvSpPr>
            <p:nvPr/>
          </p:nvSpPr>
          <p:spPr bwMode="auto">
            <a:xfrm>
              <a:off x="840" y="7092"/>
              <a:ext cx="1905" cy="750"/>
            </a:xfrm>
            <a:prstGeom prst="ellipse">
              <a:avLst/>
            </a:prstGeom>
            <a:solidFill>
              <a:srgbClr val="FFFFFF"/>
            </a:solidFill>
            <a:ln w="15875">
              <a:solidFill>
                <a:srgbClr val="000000"/>
              </a:solidFill>
              <a:round/>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82" name="Rectangle 9"/>
            <p:cNvSpPr>
              <a:spLocks noChangeArrowheads="1"/>
            </p:cNvSpPr>
            <p:nvPr/>
          </p:nvSpPr>
          <p:spPr bwMode="auto">
            <a:xfrm>
              <a:off x="3255" y="7467"/>
              <a:ext cx="150" cy="1800"/>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83" name="Line 10"/>
            <p:cNvSpPr>
              <a:spLocks noChangeShapeType="1"/>
            </p:cNvSpPr>
            <p:nvPr/>
          </p:nvSpPr>
          <p:spPr bwMode="auto">
            <a:xfrm>
              <a:off x="2595" y="7812"/>
              <a:ext cx="68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11"/>
            <p:cNvSpPr>
              <a:spLocks noChangeShapeType="1"/>
            </p:cNvSpPr>
            <p:nvPr/>
          </p:nvSpPr>
          <p:spPr bwMode="auto">
            <a:xfrm>
              <a:off x="2595" y="8352"/>
              <a:ext cx="68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Line 12"/>
            <p:cNvSpPr>
              <a:spLocks noChangeShapeType="1"/>
            </p:cNvSpPr>
            <p:nvPr/>
          </p:nvSpPr>
          <p:spPr bwMode="auto">
            <a:xfrm>
              <a:off x="2595" y="8892"/>
              <a:ext cx="68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6" name="Line 13"/>
            <p:cNvSpPr>
              <a:spLocks noChangeShapeType="1"/>
            </p:cNvSpPr>
            <p:nvPr/>
          </p:nvSpPr>
          <p:spPr bwMode="auto">
            <a:xfrm>
              <a:off x="2595" y="7677"/>
              <a:ext cx="0" cy="28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7" name="Line 14"/>
            <p:cNvSpPr>
              <a:spLocks noChangeShapeType="1"/>
            </p:cNvSpPr>
            <p:nvPr/>
          </p:nvSpPr>
          <p:spPr bwMode="auto">
            <a:xfrm>
              <a:off x="2595" y="8247"/>
              <a:ext cx="0" cy="28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8" name="Line 15"/>
            <p:cNvSpPr>
              <a:spLocks noChangeShapeType="1"/>
            </p:cNvSpPr>
            <p:nvPr/>
          </p:nvSpPr>
          <p:spPr bwMode="auto">
            <a:xfrm>
              <a:off x="2595" y="8772"/>
              <a:ext cx="0" cy="28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9" name="Rectangle 16"/>
            <p:cNvSpPr>
              <a:spLocks noChangeArrowheads="1"/>
            </p:cNvSpPr>
            <p:nvPr/>
          </p:nvSpPr>
          <p:spPr bwMode="auto">
            <a:xfrm>
              <a:off x="1737" y="6972"/>
              <a:ext cx="113" cy="471"/>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0" name="Rectangle 17"/>
            <p:cNvSpPr>
              <a:spLocks noChangeArrowheads="1"/>
            </p:cNvSpPr>
            <p:nvPr/>
          </p:nvSpPr>
          <p:spPr bwMode="auto">
            <a:xfrm>
              <a:off x="1737" y="7857"/>
              <a:ext cx="113" cy="187"/>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1" name="Rectangle 18"/>
            <p:cNvSpPr>
              <a:spLocks noChangeArrowheads="1"/>
            </p:cNvSpPr>
            <p:nvPr/>
          </p:nvSpPr>
          <p:spPr bwMode="auto">
            <a:xfrm>
              <a:off x="1737" y="8397"/>
              <a:ext cx="113" cy="187"/>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2" name="Rectangle 19"/>
            <p:cNvSpPr>
              <a:spLocks noChangeArrowheads="1"/>
            </p:cNvSpPr>
            <p:nvPr/>
          </p:nvSpPr>
          <p:spPr bwMode="auto">
            <a:xfrm>
              <a:off x="1737" y="8937"/>
              <a:ext cx="113" cy="187"/>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3" name="Rectangle 20"/>
            <p:cNvSpPr>
              <a:spLocks noChangeArrowheads="1"/>
            </p:cNvSpPr>
            <p:nvPr/>
          </p:nvSpPr>
          <p:spPr bwMode="auto">
            <a:xfrm>
              <a:off x="1737" y="9477"/>
              <a:ext cx="113" cy="414"/>
            </a:xfrm>
            <a:prstGeom prst="rect">
              <a:avLst/>
            </a:prstGeom>
            <a:solidFill>
              <a:srgbClr val="FFFFFF"/>
            </a:solidFill>
            <a:ln w="15875">
              <a:solidFill>
                <a:srgbClr val="000000"/>
              </a:solidFill>
              <a:miter lim="800000"/>
              <a:headEnd/>
              <a:tailEnd/>
            </a:ln>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4" name="Rectangle 21"/>
            <p:cNvSpPr>
              <a:spLocks noChangeArrowheads="1"/>
            </p:cNvSpPr>
            <p:nvPr/>
          </p:nvSpPr>
          <p:spPr bwMode="auto">
            <a:xfrm>
              <a:off x="3555" y="7947"/>
              <a:ext cx="57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just"/>
              <a:r>
                <a:rPr lang="zh-CN" altLang="en-US"/>
                <a:t>磁臂</a:t>
              </a:r>
            </a:p>
          </p:txBody>
        </p:sp>
        <p:sp>
          <p:nvSpPr>
            <p:cNvPr id="79895" name="Line 22"/>
            <p:cNvSpPr>
              <a:spLocks noChangeShapeType="1"/>
            </p:cNvSpPr>
            <p:nvPr/>
          </p:nvSpPr>
          <p:spPr bwMode="auto">
            <a:xfrm>
              <a:off x="2640" y="9102"/>
              <a:ext cx="330" cy="4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Rectangle 23"/>
            <p:cNvSpPr>
              <a:spLocks noChangeArrowheads="1"/>
            </p:cNvSpPr>
            <p:nvPr/>
          </p:nvSpPr>
          <p:spPr bwMode="auto">
            <a:xfrm>
              <a:off x="2835" y="9477"/>
              <a:ext cx="645"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just"/>
              <a:r>
                <a:rPr lang="zh-CN" altLang="en-US"/>
                <a:t>磁头</a:t>
              </a:r>
            </a:p>
          </p:txBody>
        </p:sp>
        <p:sp>
          <p:nvSpPr>
            <p:cNvPr id="79897" name="Arc 24"/>
            <p:cNvSpPr>
              <a:spLocks/>
            </p:cNvSpPr>
            <p:nvPr/>
          </p:nvSpPr>
          <p:spPr bwMode="auto">
            <a:xfrm flipV="1">
              <a:off x="2182" y="7437"/>
              <a:ext cx="353" cy="1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8" name="Line 25"/>
            <p:cNvSpPr>
              <a:spLocks noChangeShapeType="1"/>
            </p:cNvSpPr>
            <p:nvPr/>
          </p:nvSpPr>
          <p:spPr bwMode="auto">
            <a:xfrm flipH="1">
              <a:off x="2130" y="7632"/>
              <a:ext cx="90" cy="15"/>
            </a:xfrm>
            <a:prstGeom prst="line">
              <a:avLst/>
            </a:prstGeom>
            <a:noFill/>
            <a:ln w="158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9875" name="内容占位符 25"/>
          <p:cNvSpPr>
            <a:spLocks noGrp="1"/>
          </p:cNvSpPr>
          <p:nvPr>
            <p:ph idx="1"/>
          </p:nvPr>
        </p:nvSpPr>
        <p:spPr>
          <a:xfrm>
            <a:off x="395288" y="1484313"/>
            <a:ext cx="5400675" cy="4752975"/>
          </a:xfrm>
        </p:spPr>
        <p:txBody>
          <a:bodyPr/>
          <a:lstStyle/>
          <a:p>
            <a:pPr>
              <a:buFont typeface="Wingdings" panose="05000000000000000000" pitchFamily="2" charset="2"/>
              <a:buNone/>
            </a:pPr>
            <a:r>
              <a:rPr lang="en-US" altLang="zh-CN"/>
              <a:t>2. </a:t>
            </a:r>
            <a:r>
              <a:rPr lang="zh-CN" altLang="en-US"/>
              <a:t>磁盘的类型 </a:t>
            </a:r>
          </a:p>
          <a:p>
            <a:r>
              <a:rPr lang="zh-CN" altLang="en-US"/>
              <a:t> </a:t>
            </a:r>
            <a:r>
              <a:rPr lang="en-US" altLang="zh-CN" sz="2400"/>
              <a:t>2) </a:t>
            </a:r>
            <a:r>
              <a:rPr lang="zh-CN" altLang="en-US" sz="2400"/>
              <a:t>移动头磁盘</a:t>
            </a:r>
          </a:p>
          <a:p>
            <a:pPr>
              <a:buFont typeface="Wingdings" panose="05000000000000000000" pitchFamily="2" charset="2"/>
              <a:buNone/>
            </a:pPr>
            <a:r>
              <a:rPr lang="zh-CN" altLang="en-US" sz="2400"/>
              <a:t>        每一个盘面仅配有一个磁头，也被装入磁臂中。为能访问该盘面上的所有磁道，该磁头必须能移动以进行寻道。可见，移动磁头仅能以串行方式读</a:t>
            </a:r>
            <a:r>
              <a:rPr lang="en-US" altLang="zh-CN" sz="2400"/>
              <a:t>/</a:t>
            </a:r>
            <a:r>
              <a:rPr lang="zh-CN" altLang="en-US" sz="2400"/>
              <a:t>写，致使其</a:t>
            </a:r>
            <a:r>
              <a:rPr lang="en-US" altLang="zh-CN" sz="2400"/>
              <a:t>I/O</a:t>
            </a:r>
            <a:r>
              <a:rPr lang="zh-CN" altLang="en-US" sz="2400"/>
              <a:t>速度较慢；但由于其结构简单，故仍广泛应用于中小型磁盘设备中。 </a:t>
            </a:r>
          </a:p>
          <a:p>
            <a:endParaRPr lang="zh-CN" altLang="en-US"/>
          </a:p>
        </p:txBody>
      </p:sp>
      <p:sp>
        <p:nvSpPr>
          <p:cNvPr id="70659" name="标题 24"/>
          <p:cNvSpPr>
            <a:spLocks noGrp="1"/>
          </p:cNvSpPr>
          <p:nvPr>
            <p:ph type="title"/>
          </p:nvPr>
        </p:nvSpPr>
        <p:spPr/>
        <p:txBody>
          <a:bodyPr/>
          <a:lstStyle/>
          <a:p>
            <a:pPr>
              <a:defRPr/>
            </a:pPr>
            <a:r>
              <a:rPr lang="en-US" altLang="zh-CN"/>
              <a:t>5.6.1 </a:t>
            </a:r>
            <a:r>
              <a:rPr lang="zh-CN" altLang="en-US"/>
              <a:t>磁盘性能简述 </a:t>
            </a:r>
          </a:p>
        </p:txBody>
      </p:sp>
      <p:sp>
        <p:nvSpPr>
          <p:cNvPr id="79877" name="灯片编号占位符 2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8F205166-F5DA-472E-BC50-9E675E0CD5FA}" type="slidenum">
              <a:rPr lang="en-US" altLang="zh-CN" sz="1000"/>
              <a:pPr eaLnBrk="1" hangingPunct="1"/>
              <a:t>66</a:t>
            </a:fld>
            <a:endParaRPr lang="en-US" altLang="zh-CN" sz="10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4"/>
          <p:cNvSpPr>
            <a:spLocks noGrp="1"/>
          </p:cNvSpPr>
          <p:nvPr>
            <p:ph idx="1"/>
          </p:nvPr>
        </p:nvSpPr>
        <p:spPr/>
        <p:txBody>
          <a:bodyPr/>
          <a:lstStyle/>
          <a:p>
            <a:pPr>
              <a:buFont typeface="Wingdings" panose="05000000000000000000" pitchFamily="2" charset="2"/>
              <a:buNone/>
            </a:pPr>
            <a:r>
              <a:rPr lang="en-US" altLang="zh-CN"/>
              <a:t>3. </a:t>
            </a:r>
            <a:r>
              <a:rPr lang="zh-CN" altLang="en-US"/>
              <a:t>磁盘访问时间 </a:t>
            </a:r>
          </a:p>
          <a:p>
            <a:r>
              <a:rPr lang="en-US" altLang="zh-CN" sz="2800"/>
              <a:t> 1) </a:t>
            </a:r>
            <a:r>
              <a:rPr lang="zh-CN" altLang="en-US" sz="2800"/>
              <a:t>寻道时间</a:t>
            </a:r>
            <a:r>
              <a:rPr lang="en-US" altLang="zh-CN" sz="2800"/>
              <a:t>Ts</a:t>
            </a:r>
          </a:p>
          <a:p>
            <a:pPr lvl="1"/>
            <a:r>
              <a:rPr lang="zh-CN" altLang="en-US" sz="2400"/>
              <a:t>这是指把磁臂</a:t>
            </a:r>
            <a:r>
              <a:rPr lang="en-US" altLang="zh-CN" sz="2400"/>
              <a:t>(</a:t>
            </a:r>
            <a:r>
              <a:rPr lang="zh-CN" altLang="en-US" sz="2400"/>
              <a:t>磁头</a:t>
            </a:r>
            <a:r>
              <a:rPr lang="en-US" altLang="zh-CN" sz="2400"/>
              <a:t>)</a:t>
            </a:r>
            <a:r>
              <a:rPr lang="zh-CN" altLang="en-US" sz="2400"/>
              <a:t>移动到指定磁道上所经历的时间。该时间是启动磁臂的时间</a:t>
            </a:r>
            <a:r>
              <a:rPr lang="en-US" altLang="zh-CN" sz="2400"/>
              <a:t>s</a:t>
            </a:r>
            <a:r>
              <a:rPr lang="zh-CN" altLang="en-US" sz="2400"/>
              <a:t>与磁头移动</a:t>
            </a:r>
            <a:r>
              <a:rPr lang="en-US" altLang="zh-CN" sz="2400"/>
              <a:t>n</a:t>
            </a:r>
            <a:r>
              <a:rPr lang="zh-CN" altLang="en-US" sz="2400"/>
              <a:t>条磁道所花费的时间之和，即：</a:t>
            </a:r>
            <a:r>
              <a:rPr lang="en-US" altLang="zh-CN" sz="2400"/>
              <a:t>Ts=m×n+s</a:t>
            </a:r>
          </a:p>
          <a:p>
            <a:pPr lvl="1"/>
            <a:r>
              <a:rPr lang="zh-CN" altLang="en-US" sz="2400"/>
              <a:t>其中，</a:t>
            </a:r>
            <a:r>
              <a:rPr lang="en-US" altLang="zh-CN" sz="2400"/>
              <a:t>m</a:t>
            </a:r>
            <a:r>
              <a:rPr lang="zh-CN" altLang="en-US" sz="2400"/>
              <a:t>是一常数，与磁盘驱动器的速度有关，对一般磁盘，</a:t>
            </a:r>
            <a:r>
              <a:rPr lang="en-US" altLang="zh-CN" sz="2400"/>
              <a:t>m=0.2</a:t>
            </a:r>
            <a:r>
              <a:rPr lang="zh-CN" altLang="en-US" sz="2400"/>
              <a:t>；对高速磁盘，</a:t>
            </a:r>
            <a:r>
              <a:rPr lang="en-US" altLang="zh-CN" sz="2400"/>
              <a:t>m≤0.1</a:t>
            </a:r>
            <a:r>
              <a:rPr lang="zh-CN" altLang="en-US" sz="2400"/>
              <a:t>；磁臂的启动时间约为</a:t>
            </a:r>
            <a:r>
              <a:rPr lang="en-US" altLang="zh-CN" sz="2400"/>
              <a:t>2 ms</a:t>
            </a:r>
            <a:r>
              <a:rPr lang="zh-CN" altLang="en-US" sz="2400"/>
              <a:t>。 这样，对一般的温盘，其寻道时间将随寻道距离的增加而增大，大体上是</a:t>
            </a:r>
            <a:r>
              <a:rPr lang="en-US" altLang="zh-CN" sz="2400"/>
              <a:t>5~30 ms</a:t>
            </a:r>
            <a:r>
              <a:rPr lang="zh-CN" altLang="en-US" sz="2400"/>
              <a:t>。 </a:t>
            </a:r>
          </a:p>
        </p:txBody>
      </p:sp>
      <p:sp>
        <p:nvSpPr>
          <p:cNvPr id="71682" name="标题 3"/>
          <p:cNvSpPr>
            <a:spLocks noGrp="1"/>
          </p:cNvSpPr>
          <p:nvPr>
            <p:ph type="title"/>
          </p:nvPr>
        </p:nvSpPr>
        <p:spPr/>
        <p:txBody>
          <a:bodyPr/>
          <a:lstStyle/>
          <a:p>
            <a:pPr>
              <a:defRPr/>
            </a:pPr>
            <a:r>
              <a:rPr lang="en-US" altLang="zh-CN"/>
              <a:t>5.6.1 </a:t>
            </a:r>
            <a:r>
              <a:rPr lang="zh-CN" altLang="en-US"/>
              <a:t>磁盘性能简述 </a:t>
            </a:r>
          </a:p>
        </p:txBody>
      </p:sp>
      <p:sp>
        <p:nvSpPr>
          <p:cNvPr id="8090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A536AF62-07BE-42BC-99B6-1EDFF6271685}" type="slidenum">
              <a:rPr lang="en-US" altLang="zh-CN" sz="1000"/>
              <a:pPr eaLnBrk="1" hangingPunct="1"/>
              <a:t>67</a:t>
            </a:fld>
            <a:endParaRPr lang="en-US" altLang="zh-CN" sz="10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3"/>
          <p:cNvSpPr>
            <a:spLocks noGrp="1"/>
          </p:cNvSpPr>
          <p:nvPr>
            <p:ph idx="1"/>
          </p:nvPr>
        </p:nvSpPr>
        <p:spPr/>
        <p:txBody>
          <a:bodyPr/>
          <a:lstStyle/>
          <a:p>
            <a:pPr>
              <a:buFont typeface="Wingdings" panose="05000000000000000000" pitchFamily="2" charset="2"/>
              <a:buNone/>
            </a:pPr>
            <a:r>
              <a:rPr lang="en-US" altLang="zh-CN"/>
              <a:t>3. </a:t>
            </a:r>
            <a:r>
              <a:rPr lang="zh-CN" altLang="en-US"/>
              <a:t>磁盘访问时间 </a:t>
            </a:r>
          </a:p>
          <a:p>
            <a:r>
              <a:rPr lang="en-US" altLang="zh-CN"/>
              <a:t> </a:t>
            </a:r>
            <a:r>
              <a:rPr lang="en-US" altLang="zh-CN" sz="2800"/>
              <a:t>2) </a:t>
            </a:r>
            <a:r>
              <a:rPr lang="zh-CN" altLang="en-US" sz="2800"/>
              <a:t>旋转延迟时间</a:t>
            </a:r>
            <a:r>
              <a:rPr lang="en-US" altLang="zh-CN" sz="2800"/>
              <a:t>Tτ</a:t>
            </a:r>
          </a:p>
          <a:p>
            <a:pPr>
              <a:buFont typeface="Wingdings" panose="05000000000000000000" pitchFamily="2" charset="2"/>
              <a:buNone/>
            </a:pPr>
            <a:r>
              <a:rPr lang="en-US" altLang="zh-CN" sz="2800"/>
              <a:t>        </a:t>
            </a:r>
            <a:r>
              <a:rPr lang="zh-CN" altLang="en-US" sz="2400"/>
              <a:t>这是指定扇区移动到磁头下面所经历的时间。对于硬盘，典型的旋转速度大多为</a:t>
            </a:r>
            <a:r>
              <a:rPr lang="en-US" altLang="zh-CN" sz="2400"/>
              <a:t>5400r/min</a:t>
            </a:r>
            <a:r>
              <a:rPr lang="zh-CN" altLang="en-US" sz="2400"/>
              <a:t>，每转需时</a:t>
            </a:r>
            <a:r>
              <a:rPr lang="en-US" altLang="zh-CN" sz="2400"/>
              <a:t>11.1ms</a:t>
            </a:r>
            <a:r>
              <a:rPr lang="zh-CN" altLang="en-US" sz="2400"/>
              <a:t>，平均旋转延迟时间</a:t>
            </a:r>
            <a:r>
              <a:rPr lang="en-US" altLang="zh-CN" sz="2400"/>
              <a:t>Tτ</a:t>
            </a:r>
            <a:r>
              <a:rPr lang="zh-CN" altLang="en-US" sz="2400"/>
              <a:t>为</a:t>
            </a:r>
            <a:r>
              <a:rPr lang="en-US" altLang="zh-CN" sz="2400"/>
              <a:t>5.55ms</a:t>
            </a:r>
            <a:r>
              <a:rPr lang="zh-CN" altLang="en-US" sz="2400"/>
              <a:t>；对于软盘，其旋转速度为</a:t>
            </a:r>
            <a:r>
              <a:rPr lang="en-US" altLang="zh-CN" sz="2400"/>
              <a:t>300r/min</a:t>
            </a:r>
            <a:r>
              <a:rPr lang="zh-CN" altLang="en-US" sz="2400"/>
              <a:t>或</a:t>
            </a:r>
            <a:r>
              <a:rPr lang="en-US" altLang="zh-CN" sz="2400"/>
              <a:t>600r/min</a:t>
            </a:r>
            <a:r>
              <a:rPr lang="zh-CN" altLang="en-US" sz="2400"/>
              <a:t>，这样，平均</a:t>
            </a:r>
            <a:r>
              <a:rPr lang="en-US" altLang="zh-CN" sz="2400"/>
              <a:t>Tτ</a:t>
            </a:r>
            <a:r>
              <a:rPr lang="zh-CN" altLang="en-US" sz="2400"/>
              <a:t>为</a:t>
            </a:r>
            <a:r>
              <a:rPr lang="en-US" altLang="zh-CN" sz="2400"/>
              <a:t>50~100 ms</a:t>
            </a:r>
            <a:r>
              <a:rPr lang="zh-CN" altLang="en-US" sz="2400"/>
              <a:t>。 </a:t>
            </a:r>
            <a:endParaRPr lang="zh-CN" altLang="en-US" sz="2800"/>
          </a:p>
        </p:txBody>
      </p:sp>
      <p:sp>
        <p:nvSpPr>
          <p:cNvPr id="72706" name="标题 2"/>
          <p:cNvSpPr>
            <a:spLocks noGrp="1"/>
          </p:cNvSpPr>
          <p:nvPr>
            <p:ph type="title"/>
          </p:nvPr>
        </p:nvSpPr>
        <p:spPr/>
        <p:txBody>
          <a:bodyPr/>
          <a:lstStyle/>
          <a:p>
            <a:pPr>
              <a:defRPr/>
            </a:pPr>
            <a:r>
              <a:rPr lang="en-US" altLang="zh-CN"/>
              <a:t>5.6.1 </a:t>
            </a:r>
            <a:r>
              <a:rPr lang="zh-CN" altLang="en-US"/>
              <a:t>磁盘性能简述 </a:t>
            </a:r>
          </a:p>
        </p:txBody>
      </p:sp>
      <p:sp>
        <p:nvSpPr>
          <p:cNvPr id="8192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16A9259-8F62-45E2-AED4-D5C6DE672333}" type="slidenum">
              <a:rPr lang="en-US" altLang="zh-CN" sz="1000"/>
              <a:pPr eaLnBrk="1" hangingPunct="1"/>
              <a:t>68</a:t>
            </a:fld>
            <a:endParaRPr lang="en-US" altLang="zh-CN" sz="10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内容占位符 6"/>
          <p:cNvSpPr>
            <a:spLocks noGrp="1"/>
          </p:cNvSpPr>
          <p:nvPr>
            <p:ph idx="1"/>
          </p:nvPr>
        </p:nvSpPr>
        <p:spPr/>
        <p:txBody>
          <a:bodyPr/>
          <a:lstStyle/>
          <a:p>
            <a:pPr>
              <a:buFont typeface="Wingdings" panose="05000000000000000000" pitchFamily="2" charset="2"/>
              <a:buNone/>
            </a:pPr>
            <a:r>
              <a:rPr lang="en-US" altLang="zh-CN"/>
              <a:t>3. </a:t>
            </a:r>
            <a:r>
              <a:rPr lang="zh-CN" altLang="en-US"/>
              <a:t>磁盘访问时间 </a:t>
            </a:r>
          </a:p>
          <a:p>
            <a:r>
              <a:rPr lang="en-US" altLang="zh-CN"/>
              <a:t> </a:t>
            </a:r>
            <a:r>
              <a:rPr lang="en-US" altLang="zh-CN" sz="2800"/>
              <a:t>3) </a:t>
            </a:r>
            <a:r>
              <a:rPr lang="zh-CN" altLang="en-US" sz="2800"/>
              <a:t>传输时间</a:t>
            </a:r>
            <a:r>
              <a:rPr lang="en-US" altLang="zh-CN" sz="2800"/>
              <a:t>Tt</a:t>
            </a:r>
          </a:p>
          <a:p>
            <a:pPr>
              <a:buFont typeface="Wingdings" panose="05000000000000000000" pitchFamily="2" charset="2"/>
              <a:buNone/>
            </a:pPr>
            <a:r>
              <a:rPr lang="en-US" altLang="zh-CN" sz="2400"/>
              <a:t>        </a:t>
            </a:r>
            <a:r>
              <a:rPr lang="zh-CN" altLang="en-US" sz="2400"/>
              <a:t>这是指把数据从磁盘读出或向磁盘写入数据所经历的时间。 </a:t>
            </a:r>
            <a:r>
              <a:rPr lang="en-US" altLang="zh-CN" sz="2400"/>
              <a:t>Tt</a:t>
            </a:r>
            <a:r>
              <a:rPr lang="zh-CN" altLang="en-US" sz="2400"/>
              <a:t>的大小与每次所读</a:t>
            </a:r>
            <a:r>
              <a:rPr lang="en-US" altLang="zh-CN" sz="2400"/>
              <a:t>/</a:t>
            </a:r>
            <a:r>
              <a:rPr lang="zh-CN" altLang="en-US" sz="2400"/>
              <a:t>写的字节数</a:t>
            </a:r>
            <a:r>
              <a:rPr lang="en-US" altLang="zh-CN" sz="2400"/>
              <a:t>b</a:t>
            </a:r>
            <a:r>
              <a:rPr lang="zh-CN" altLang="en-US" sz="2400"/>
              <a:t>和旋转速度有关：</a:t>
            </a: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r>
              <a:rPr lang="zh-CN" altLang="en-US" sz="2400"/>
              <a:t>        其中，</a:t>
            </a:r>
            <a:r>
              <a:rPr lang="en-US" altLang="zh-CN" sz="2400"/>
              <a:t>r</a:t>
            </a:r>
            <a:r>
              <a:rPr lang="zh-CN" altLang="en-US" sz="2400"/>
              <a:t>为磁盘每秒钟的转数；</a:t>
            </a:r>
            <a:r>
              <a:rPr lang="en-US" altLang="zh-CN" sz="2400"/>
              <a:t>N</a:t>
            </a:r>
            <a:r>
              <a:rPr lang="zh-CN" altLang="en-US" sz="2400"/>
              <a:t>为一条磁道上的字节数，当一次读</a:t>
            </a:r>
            <a:r>
              <a:rPr lang="en-US" altLang="zh-CN" sz="2400"/>
              <a:t>/</a:t>
            </a:r>
            <a:r>
              <a:rPr lang="zh-CN" altLang="en-US" sz="2400"/>
              <a:t>写的字节数相当于半条磁道上的字节数时，</a:t>
            </a:r>
            <a:r>
              <a:rPr lang="en-US" altLang="zh-CN" sz="2400"/>
              <a:t>Tt</a:t>
            </a:r>
            <a:r>
              <a:rPr lang="zh-CN" altLang="en-US" sz="2400"/>
              <a:t>与</a:t>
            </a:r>
            <a:r>
              <a:rPr lang="en-US" altLang="zh-CN" sz="2400"/>
              <a:t>Tτ</a:t>
            </a:r>
            <a:r>
              <a:rPr lang="zh-CN" altLang="en-US" sz="2400"/>
              <a:t>相同，因此，可将访问时间</a:t>
            </a:r>
            <a:r>
              <a:rPr lang="en-US" altLang="zh-CN" sz="2400"/>
              <a:t>Ta</a:t>
            </a:r>
            <a:r>
              <a:rPr lang="zh-CN" altLang="en-US" sz="2400"/>
              <a:t>表示为： </a:t>
            </a:r>
          </a:p>
          <a:p>
            <a:pPr>
              <a:buFont typeface="Wingdings" panose="05000000000000000000" pitchFamily="2" charset="2"/>
              <a:buNone/>
            </a:pPr>
            <a:r>
              <a:rPr lang="zh-CN" altLang="en-US"/>
              <a:t> </a:t>
            </a:r>
          </a:p>
        </p:txBody>
      </p:sp>
      <p:sp>
        <p:nvSpPr>
          <p:cNvPr id="24581" name="标题 5"/>
          <p:cNvSpPr>
            <a:spLocks noGrp="1"/>
          </p:cNvSpPr>
          <p:nvPr>
            <p:ph type="title"/>
          </p:nvPr>
        </p:nvSpPr>
        <p:spPr/>
        <p:txBody>
          <a:bodyPr/>
          <a:lstStyle/>
          <a:p>
            <a:pPr>
              <a:defRPr/>
            </a:pPr>
            <a:r>
              <a:rPr lang="en-US" altLang="zh-CN"/>
              <a:t>5.6.1 </a:t>
            </a:r>
            <a:r>
              <a:rPr lang="zh-CN" altLang="en-US"/>
              <a:t>磁盘性能简述 </a:t>
            </a:r>
          </a:p>
        </p:txBody>
      </p:sp>
      <p:graphicFrame>
        <p:nvGraphicFramePr>
          <p:cNvPr id="24578" name="Object 5"/>
          <p:cNvGraphicFramePr>
            <a:graphicFrameLocks noChangeAspect="1"/>
          </p:cNvGraphicFramePr>
          <p:nvPr/>
        </p:nvGraphicFramePr>
        <p:xfrm>
          <a:off x="3635375" y="3429000"/>
          <a:ext cx="1143000" cy="863600"/>
        </p:xfrm>
        <a:graphic>
          <a:graphicData uri="http://schemas.openxmlformats.org/presentationml/2006/ole">
            <mc:AlternateContent xmlns:mc="http://schemas.openxmlformats.org/markup-compatibility/2006">
              <mc:Choice xmlns:v="urn:schemas-microsoft-com:vml" Requires="v">
                <p:oleObj spid="_x0000_s24585" name="Equation" r:id="rId3" imgW="520560" imgH="393480" progId="Equation.3">
                  <p:embed/>
                </p:oleObj>
              </mc:Choice>
              <mc:Fallback>
                <p:oleObj name="Equation" r:id="rId3" imgW="5205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429000"/>
                        <a:ext cx="1143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7"/>
          <p:cNvGraphicFramePr>
            <a:graphicFrameLocks noChangeAspect="1"/>
          </p:cNvGraphicFramePr>
          <p:nvPr/>
        </p:nvGraphicFramePr>
        <p:xfrm>
          <a:off x="2916238" y="5516563"/>
          <a:ext cx="2590800" cy="912812"/>
        </p:xfrm>
        <a:graphic>
          <a:graphicData uri="http://schemas.openxmlformats.org/presentationml/2006/ole">
            <mc:AlternateContent xmlns:mc="http://schemas.openxmlformats.org/markup-compatibility/2006">
              <mc:Choice xmlns:v="urn:schemas-microsoft-com:vml" Requires="v">
                <p:oleObj spid="_x0000_s24586" name="Equation" r:id="rId5" imgW="1117440" imgH="393480" progId="Equation.3">
                  <p:embed/>
                </p:oleObj>
              </mc:Choice>
              <mc:Fallback>
                <p:oleObj name="Equation" r:id="rId5" imgW="111744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516563"/>
                        <a:ext cx="259080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2"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CEE30B6-33DA-44BA-BE3B-824DB26FE7C0}" type="slidenum">
              <a:rPr lang="en-US" altLang="zh-CN" sz="1000"/>
              <a:pPr eaLnBrk="1" hangingPunct="1"/>
              <a:t>69</a:t>
            </a:fld>
            <a:endParaRPr lang="en-US" altLang="zh-CN" sz="10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
          <p:cNvSpPr txBox="1">
            <a:spLocks noChangeArrowheads="1"/>
          </p:cNvSpPr>
          <p:nvPr/>
        </p:nvSpPr>
        <p:spPr bwMode="auto">
          <a:xfrm>
            <a:off x="2339975" y="4868863"/>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5-1 </a:t>
            </a:r>
            <a:r>
              <a:rPr lang="zh-CN" altLang="en-US"/>
              <a:t>设备与控制器间的接口 </a:t>
            </a:r>
          </a:p>
        </p:txBody>
      </p:sp>
      <p:graphicFrame>
        <p:nvGraphicFramePr>
          <p:cNvPr id="2050" name="Object 6"/>
          <p:cNvGraphicFramePr>
            <a:graphicFrameLocks noChangeAspect="1"/>
          </p:cNvGraphicFramePr>
          <p:nvPr/>
        </p:nvGraphicFramePr>
        <p:xfrm>
          <a:off x="0" y="1700213"/>
          <a:ext cx="8991600" cy="2797175"/>
        </p:xfrm>
        <a:graphic>
          <a:graphicData uri="http://schemas.openxmlformats.org/presentationml/2006/ole">
            <mc:AlternateContent xmlns:mc="http://schemas.openxmlformats.org/markup-compatibility/2006">
              <mc:Choice xmlns:v="urn:schemas-microsoft-com:vml" Requires="v">
                <p:oleObj spid="_x0000_s2055" name="VISIO" r:id="rId3" imgW="2873160" imgH="893160" progId="Visio.Drawing.11">
                  <p:embed/>
                </p:oleObj>
              </mc:Choice>
              <mc:Fallback>
                <p:oleObj name="VISIO" r:id="rId3" imgW="2873160" imgH="893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0213"/>
                        <a:ext cx="89916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标题 4"/>
          <p:cNvSpPr>
            <a:spLocks noGrp="1"/>
          </p:cNvSpPr>
          <p:nvPr>
            <p:ph type="title"/>
          </p:nvPr>
        </p:nvSpPr>
        <p:spPr/>
        <p:txBody>
          <a:bodyPr/>
          <a:lstStyle/>
          <a:p>
            <a:pPr>
              <a:defRPr/>
            </a:pPr>
            <a:r>
              <a:rPr lang="en-US" altLang="zh-CN"/>
              <a:t>2. </a:t>
            </a:r>
            <a:r>
              <a:rPr lang="zh-CN" altLang="en-US"/>
              <a:t>设备与控制器之间的接口 </a:t>
            </a:r>
          </a:p>
        </p:txBody>
      </p:sp>
      <p:sp>
        <p:nvSpPr>
          <p:cNvPr id="2053"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A5B3A01-31B1-4AD6-9766-A4B7F145727D}" type="slidenum">
              <a:rPr lang="en-US" altLang="zh-CN" sz="1000"/>
              <a:pPr eaLnBrk="1" hangingPunct="1"/>
              <a:t>7</a:t>
            </a:fld>
            <a:endParaRPr lang="en-US" altLang="zh-CN" sz="10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7"/>
          <p:cNvSpPr>
            <a:spLocks noGrp="1"/>
          </p:cNvSpPr>
          <p:nvPr>
            <p:ph idx="1"/>
          </p:nvPr>
        </p:nvSpPr>
        <p:spPr/>
        <p:txBody>
          <a:bodyPr/>
          <a:lstStyle/>
          <a:p>
            <a:pPr>
              <a:buFont typeface="Wingdings" panose="05000000000000000000" pitchFamily="2" charset="2"/>
              <a:buNone/>
            </a:pPr>
            <a:r>
              <a:rPr lang="en-US" altLang="zh-CN"/>
              <a:t>1. </a:t>
            </a:r>
            <a:r>
              <a:rPr lang="zh-CN" altLang="en-US"/>
              <a:t>先来先服务</a:t>
            </a:r>
            <a:r>
              <a:rPr lang="en-US" altLang="zh-CN"/>
              <a:t>FCFS(First-Come</a:t>
            </a:r>
            <a:r>
              <a:rPr lang="zh-CN" altLang="en-US"/>
              <a:t>，</a:t>
            </a:r>
            <a:r>
              <a:rPr lang="en-US" altLang="zh-CN"/>
              <a:t>First Served) </a:t>
            </a:r>
          </a:p>
          <a:p>
            <a:r>
              <a:rPr lang="zh-CN" altLang="en-US" sz="2800"/>
              <a:t>  先来先服务算法按进程请求访问磁盘的先后次序进行调度。</a:t>
            </a:r>
            <a:endParaRPr lang="en-US" altLang="zh-CN" sz="2800"/>
          </a:p>
          <a:p>
            <a:r>
              <a:rPr lang="zh-CN" altLang="en-US" sz="2800"/>
              <a:t>  特点：简单合理，但未对寻道进行优化。</a:t>
            </a:r>
          </a:p>
        </p:txBody>
      </p:sp>
      <p:sp>
        <p:nvSpPr>
          <p:cNvPr id="73730" name="标题 4"/>
          <p:cNvSpPr>
            <a:spLocks noGrp="1"/>
          </p:cNvSpPr>
          <p:nvPr>
            <p:ph type="title"/>
          </p:nvPr>
        </p:nvSpPr>
        <p:spPr/>
        <p:txBody>
          <a:bodyPr/>
          <a:lstStyle/>
          <a:p>
            <a:pPr>
              <a:defRPr/>
            </a:pPr>
            <a:r>
              <a:rPr lang="en-US" altLang="zh-CN"/>
              <a:t>5.6.2  </a:t>
            </a:r>
            <a:r>
              <a:rPr lang="zh-CN" altLang="en-US"/>
              <a:t>磁盘调度</a:t>
            </a:r>
          </a:p>
        </p:txBody>
      </p:sp>
      <p:sp>
        <p:nvSpPr>
          <p:cNvPr id="8294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569AC1F-007F-42C9-819E-BD07D48579A6}" type="slidenum">
              <a:rPr lang="en-US" altLang="zh-CN" sz="1000"/>
              <a:pPr eaLnBrk="1" hangingPunct="1"/>
              <a:t>70</a:t>
            </a:fld>
            <a:endParaRPr lang="en-US" altLang="zh-CN" sz="10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257800" y="5424488"/>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accent1"/>
              </a:buClr>
              <a:buSzPct val="85000"/>
              <a:buFont typeface="Wingdings" panose="05000000000000000000" pitchFamily="2" charset="2"/>
              <a:buNone/>
            </a:pPr>
            <a:r>
              <a:rPr lang="zh-CN" altLang="en-US">
                <a:latin typeface="宋体" panose="02010600030101010101" pitchFamily="2" charset="-122"/>
              </a:rPr>
              <a:t>平均寻道长度为：55.3</a:t>
            </a:r>
          </a:p>
        </p:txBody>
      </p:sp>
      <p:sp>
        <p:nvSpPr>
          <p:cNvPr id="4" name="Rectangle 4"/>
          <p:cNvSpPr>
            <a:spLocks noChangeArrowheads="1"/>
          </p:cNvSpPr>
          <p:nvPr/>
        </p:nvSpPr>
        <p:spPr bwMode="auto">
          <a:xfrm>
            <a:off x="2590800" y="59594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146</a:t>
            </a:r>
          </a:p>
        </p:txBody>
      </p:sp>
      <p:sp>
        <p:nvSpPr>
          <p:cNvPr id="5" name="Rectangle 5"/>
          <p:cNvSpPr>
            <a:spLocks noChangeArrowheads="1"/>
          </p:cNvSpPr>
          <p:nvPr/>
        </p:nvSpPr>
        <p:spPr bwMode="auto">
          <a:xfrm>
            <a:off x="457200" y="59594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184</a:t>
            </a:r>
          </a:p>
        </p:txBody>
      </p:sp>
      <p:sp>
        <p:nvSpPr>
          <p:cNvPr id="6" name="Rectangle 6"/>
          <p:cNvSpPr>
            <a:spLocks noChangeArrowheads="1"/>
          </p:cNvSpPr>
          <p:nvPr/>
        </p:nvSpPr>
        <p:spPr bwMode="auto">
          <a:xfrm>
            <a:off x="2590800" y="50450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10</a:t>
            </a:r>
          </a:p>
        </p:txBody>
      </p:sp>
      <p:sp>
        <p:nvSpPr>
          <p:cNvPr id="7" name="Rectangle 7"/>
          <p:cNvSpPr>
            <a:spLocks noChangeArrowheads="1"/>
          </p:cNvSpPr>
          <p:nvPr/>
        </p:nvSpPr>
        <p:spPr bwMode="auto">
          <a:xfrm>
            <a:off x="457200" y="50450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150</a:t>
            </a:r>
          </a:p>
        </p:txBody>
      </p:sp>
      <p:sp>
        <p:nvSpPr>
          <p:cNvPr id="8" name="Rectangle 8"/>
          <p:cNvSpPr>
            <a:spLocks noChangeArrowheads="1"/>
          </p:cNvSpPr>
          <p:nvPr/>
        </p:nvSpPr>
        <p:spPr bwMode="auto">
          <a:xfrm>
            <a:off x="2590800" y="5500688"/>
            <a:ext cx="2209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112</a:t>
            </a:r>
          </a:p>
        </p:txBody>
      </p:sp>
      <p:sp>
        <p:nvSpPr>
          <p:cNvPr id="9" name="Rectangle 9"/>
          <p:cNvSpPr>
            <a:spLocks noChangeArrowheads="1"/>
          </p:cNvSpPr>
          <p:nvPr/>
        </p:nvSpPr>
        <p:spPr bwMode="auto">
          <a:xfrm>
            <a:off x="457200" y="5500688"/>
            <a:ext cx="21336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38</a:t>
            </a:r>
          </a:p>
        </p:txBody>
      </p:sp>
      <p:sp>
        <p:nvSpPr>
          <p:cNvPr id="10" name="Rectangle 10"/>
          <p:cNvSpPr>
            <a:spLocks noChangeArrowheads="1"/>
          </p:cNvSpPr>
          <p:nvPr/>
        </p:nvSpPr>
        <p:spPr bwMode="auto">
          <a:xfrm>
            <a:off x="2590800" y="4581525"/>
            <a:ext cx="2209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70</a:t>
            </a:r>
          </a:p>
        </p:txBody>
      </p:sp>
      <p:sp>
        <p:nvSpPr>
          <p:cNvPr id="11" name="Rectangle 11"/>
          <p:cNvSpPr>
            <a:spLocks noChangeArrowheads="1"/>
          </p:cNvSpPr>
          <p:nvPr/>
        </p:nvSpPr>
        <p:spPr bwMode="auto">
          <a:xfrm>
            <a:off x="457200" y="4581525"/>
            <a:ext cx="2133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160</a:t>
            </a:r>
          </a:p>
        </p:txBody>
      </p:sp>
      <p:sp>
        <p:nvSpPr>
          <p:cNvPr id="12" name="Rectangle 12"/>
          <p:cNvSpPr>
            <a:spLocks noChangeArrowheads="1"/>
          </p:cNvSpPr>
          <p:nvPr/>
        </p:nvSpPr>
        <p:spPr bwMode="auto">
          <a:xfrm>
            <a:off x="2590800" y="412432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72</a:t>
            </a:r>
          </a:p>
        </p:txBody>
      </p:sp>
      <p:sp>
        <p:nvSpPr>
          <p:cNvPr id="13" name="Rectangle 13"/>
          <p:cNvSpPr>
            <a:spLocks noChangeArrowheads="1"/>
          </p:cNvSpPr>
          <p:nvPr/>
        </p:nvSpPr>
        <p:spPr bwMode="auto">
          <a:xfrm>
            <a:off x="457200" y="41243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90</a:t>
            </a:r>
          </a:p>
        </p:txBody>
      </p:sp>
      <p:sp>
        <p:nvSpPr>
          <p:cNvPr id="14" name="Rectangle 14"/>
          <p:cNvSpPr>
            <a:spLocks noChangeArrowheads="1"/>
          </p:cNvSpPr>
          <p:nvPr/>
        </p:nvSpPr>
        <p:spPr bwMode="auto">
          <a:xfrm>
            <a:off x="2590800" y="3668713"/>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21</a:t>
            </a:r>
          </a:p>
        </p:txBody>
      </p:sp>
      <p:sp>
        <p:nvSpPr>
          <p:cNvPr id="15" name="Rectangle 15"/>
          <p:cNvSpPr>
            <a:spLocks noChangeArrowheads="1"/>
          </p:cNvSpPr>
          <p:nvPr/>
        </p:nvSpPr>
        <p:spPr bwMode="auto">
          <a:xfrm>
            <a:off x="457200" y="3668713"/>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a:t>
            </a:r>
          </a:p>
        </p:txBody>
      </p:sp>
      <p:sp>
        <p:nvSpPr>
          <p:cNvPr id="16" name="Rectangle 16"/>
          <p:cNvSpPr>
            <a:spLocks noChangeArrowheads="1"/>
          </p:cNvSpPr>
          <p:nvPr/>
        </p:nvSpPr>
        <p:spPr bwMode="auto">
          <a:xfrm>
            <a:off x="2590800" y="3213100"/>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19</a:t>
            </a:r>
          </a:p>
        </p:txBody>
      </p:sp>
      <p:sp>
        <p:nvSpPr>
          <p:cNvPr id="17" name="Rectangle 17"/>
          <p:cNvSpPr>
            <a:spLocks noChangeArrowheads="1"/>
          </p:cNvSpPr>
          <p:nvPr/>
        </p:nvSpPr>
        <p:spPr bwMode="auto">
          <a:xfrm>
            <a:off x="457200" y="3213100"/>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39</a:t>
            </a:r>
          </a:p>
        </p:txBody>
      </p:sp>
      <p:sp>
        <p:nvSpPr>
          <p:cNvPr id="18" name="Rectangle 18"/>
          <p:cNvSpPr>
            <a:spLocks noChangeArrowheads="1"/>
          </p:cNvSpPr>
          <p:nvPr/>
        </p:nvSpPr>
        <p:spPr bwMode="auto">
          <a:xfrm>
            <a:off x="2590800" y="275748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a:t>
            </a:r>
          </a:p>
        </p:txBody>
      </p:sp>
      <p:sp>
        <p:nvSpPr>
          <p:cNvPr id="19" name="Rectangle 19"/>
          <p:cNvSpPr>
            <a:spLocks noChangeArrowheads="1"/>
          </p:cNvSpPr>
          <p:nvPr/>
        </p:nvSpPr>
        <p:spPr bwMode="auto">
          <a:xfrm>
            <a:off x="457200" y="275748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58</a:t>
            </a:r>
          </a:p>
        </p:txBody>
      </p:sp>
      <p:sp>
        <p:nvSpPr>
          <p:cNvPr id="20" name="Rectangle 20"/>
          <p:cNvSpPr>
            <a:spLocks noChangeArrowheads="1"/>
          </p:cNvSpPr>
          <p:nvPr/>
        </p:nvSpPr>
        <p:spPr bwMode="auto">
          <a:xfrm>
            <a:off x="2590800" y="23018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45</a:t>
            </a:r>
          </a:p>
        </p:txBody>
      </p:sp>
      <p:sp>
        <p:nvSpPr>
          <p:cNvPr id="83988" name="Rectangle 21"/>
          <p:cNvSpPr>
            <a:spLocks noChangeArrowheads="1"/>
          </p:cNvSpPr>
          <p:nvPr/>
        </p:nvSpPr>
        <p:spPr bwMode="auto">
          <a:xfrm>
            <a:off x="2590800" y="18446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移动距离</a:t>
            </a:r>
          </a:p>
        </p:txBody>
      </p:sp>
      <p:sp>
        <p:nvSpPr>
          <p:cNvPr id="22" name="Rectangle 22"/>
          <p:cNvSpPr>
            <a:spLocks noChangeArrowheads="1"/>
          </p:cNvSpPr>
          <p:nvPr/>
        </p:nvSpPr>
        <p:spPr bwMode="auto">
          <a:xfrm>
            <a:off x="457200" y="23018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55</a:t>
            </a:r>
          </a:p>
        </p:txBody>
      </p:sp>
      <p:sp>
        <p:nvSpPr>
          <p:cNvPr id="83990" name="Rectangle 23"/>
          <p:cNvSpPr>
            <a:spLocks noChangeArrowheads="1"/>
          </p:cNvSpPr>
          <p:nvPr/>
        </p:nvSpPr>
        <p:spPr bwMode="auto">
          <a:xfrm>
            <a:off x="457200" y="18446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下一磁道号</a:t>
            </a:r>
          </a:p>
        </p:txBody>
      </p:sp>
      <p:sp>
        <p:nvSpPr>
          <p:cNvPr id="83991" name="Line 24"/>
          <p:cNvSpPr>
            <a:spLocks noChangeShapeType="1"/>
          </p:cNvSpPr>
          <p:nvPr/>
        </p:nvSpPr>
        <p:spPr bwMode="auto">
          <a:xfrm>
            <a:off x="457200" y="1844675"/>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2" name="Line 25"/>
          <p:cNvSpPr>
            <a:spLocks noChangeShapeType="1"/>
          </p:cNvSpPr>
          <p:nvPr/>
        </p:nvSpPr>
        <p:spPr bwMode="auto">
          <a:xfrm>
            <a:off x="457200" y="6415088"/>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3" name="Line 26"/>
          <p:cNvSpPr>
            <a:spLocks noChangeShapeType="1"/>
          </p:cNvSpPr>
          <p:nvPr/>
        </p:nvSpPr>
        <p:spPr bwMode="auto">
          <a:xfrm>
            <a:off x="457200" y="1844675"/>
            <a:ext cx="0" cy="4570413"/>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4" name="Line 27"/>
          <p:cNvSpPr>
            <a:spLocks noChangeShapeType="1"/>
          </p:cNvSpPr>
          <p:nvPr/>
        </p:nvSpPr>
        <p:spPr bwMode="auto">
          <a:xfrm>
            <a:off x="4800600" y="1844675"/>
            <a:ext cx="0" cy="4570413"/>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5" name="Line 28"/>
          <p:cNvSpPr>
            <a:spLocks noChangeShapeType="1"/>
          </p:cNvSpPr>
          <p:nvPr/>
        </p:nvSpPr>
        <p:spPr bwMode="auto">
          <a:xfrm>
            <a:off x="457200" y="23018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6" name="Line 29"/>
          <p:cNvSpPr>
            <a:spLocks noChangeShapeType="1"/>
          </p:cNvSpPr>
          <p:nvPr/>
        </p:nvSpPr>
        <p:spPr bwMode="auto">
          <a:xfrm>
            <a:off x="2590800" y="1844675"/>
            <a:ext cx="0" cy="4570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7" name="Line 30"/>
          <p:cNvSpPr>
            <a:spLocks noChangeShapeType="1"/>
          </p:cNvSpPr>
          <p:nvPr/>
        </p:nvSpPr>
        <p:spPr bwMode="auto">
          <a:xfrm>
            <a:off x="457200" y="27574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8" name="Line 31"/>
          <p:cNvSpPr>
            <a:spLocks noChangeShapeType="1"/>
          </p:cNvSpPr>
          <p:nvPr/>
        </p:nvSpPr>
        <p:spPr bwMode="auto">
          <a:xfrm>
            <a:off x="457200" y="321310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99" name="Line 32"/>
          <p:cNvSpPr>
            <a:spLocks noChangeShapeType="1"/>
          </p:cNvSpPr>
          <p:nvPr/>
        </p:nvSpPr>
        <p:spPr bwMode="auto">
          <a:xfrm>
            <a:off x="457200" y="3668713"/>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0" name="Line 33"/>
          <p:cNvSpPr>
            <a:spLocks noChangeShapeType="1"/>
          </p:cNvSpPr>
          <p:nvPr/>
        </p:nvSpPr>
        <p:spPr bwMode="auto">
          <a:xfrm>
            <a:off x="457200" y="412432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1" name="Line 34"/>
          <p:cNvSpPr>
            <a:spLocks noChangeShapeType="1"/>
          </p:cNvSpPr>
          <p:nvPr/>
        </p:nvSpPr>
        <p:spPr bwMode="auto">
          <a:xfrm>
            <a:off x="457200" y="458152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2" name="Line 35"/>
          <p:cNvSpPr>
            <a:spLocks noChangeShapeType="1"/>
          </p:cNvSpPr>
          <p:nvPr/>
        </p:nvSpPr>
        <p:spPr bwMode="auto">
          <a:xfrm>
            <a:off x="457200" y="55006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3" name="Line 36"/>
          <p:cNvSpPr>
            <a:spLocks noChangeShapeType="1"/>
          </p:cNvSpPr>
          <p:nvPr/>
        </p:nvSpPr>
        <p:spPr bwMode="auto">
          <a:xfrm>
            <a:off x="457200" y="50450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4" name="Line 37"/>
          <p:cNvSpPr>
            <a:spLocks noChangeShapeType="1"/>
          </p:cNvSpPr>
          <p:nvPr/>
        </p:nvSpPr>
        <p:spPr bwMode="auto">
          <a:xfrm>
            <a:off x="457200" y="59594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05" name="Text Box 38"/>
          <p:cNvSpPr txBox="1">
            <a:spLocks noChangeArrowheads="1"/>
          </p:cNvSpPr>
          <p:nvPr/>
        </p:nvSpPr>
        <p:spPr bwMode="auto">
          <a:xfrm>
            <a:off x="5257800" y="1874838"/>
            <a:ext cx="373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a:t>从100号磁道开始，磁盘访问请求为：55、58、39、18、90、160、150、38、184</a:t>
            </a:r>
          </a:p>
        </p:txBody>
      </p:sp>
      <p:sp>
        <p:nvSpPr>
          <p:cNvPr id="74790" name="标题 38"/>
          <p:cNvSpPr>
            <a:spLocks noGrp="1"/>
          </p:cNvSpPr>
          <p:nvPr>
            <p:ph type="title"/>
          </p:nvPr>
        </p:nvSpPr>
        <p:spPr/>
        <p:txBody>
          <a:bodyPr/>
          <a:lstStyle/>
          <a:p>
            <a:pPr>
              <a:defRPr/>
            </a:pPr>
            <a:r>
              <a:rPr lang="en-US" altLang="zh-CN"/>
              <a:t>5.6.2  </a:t>
            </a:r>
            <a:r>
              <a:rPr lang="zh-CN" altLang="en-US"/>
              <a:t>磁盘调度</a:t>
            </a:r>
          </a:p>
        </p:txBody>
      </p:sp>
      <p:sp>
        <p:nvSpPr>
          <p:cNvPr id="84007" name="矩形 41"/>
          <p:cNvSpPr>
            <a:spLocks noChangeArrowheads="1"/>
          </p:cNvSpPr>
          <p:nvPr/>
        </p:nvSpPr>
        <p:spPr bwMode="auto">
          <a:xfrm>
            <a:off x="395288" y="1268413"/>
            <a:ext cx="3189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a:t>1. </a:t>
            </a:r>
            <a:r>
              <a:rPr lang="zh-CN" altLang="en-US"/>
              <a:t>先来先服务</a:t>
            </a:r>
            <a:r>
              <a:rPr lang="en-US" altLang="zh-CN"/>
              <a:t>FCFS</a:t>
            </a:r>
            <a:endParaRPr lang="zh-CN" altLang="en-US"/>
          </a:p>
        </p:txBody>
      </p:sp>
      <p:sp>
        <p:nvSpPr>
          <p:cNvPr id="84008" name="灯片编号占位符 39"/>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627A94F-44E0-40B6-A24A-A83C5779282E}" type="slidenum">
              <a:rPr lang="en-US" altLang="zh-CN" sz="1000"/>
              <a:pPr eaLnBrk="1" hangingPunct="1"/>
              <a:t>71</a:t>
            </a:fld>
            <a:endParaRPr lang="en-US" altLang="zh-CN"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out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outHorizontal)">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outHorizont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out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outHorizontal)">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outHorizontal)">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arn(outHorizontal)">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arn(outHorizontal)">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arn(outHorizontal)">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arn(outHorizontal)">
                                      <p:cBhvr>
                                        <p:cTn id="72" dur="500"/>
                                        <p:tgtEl>
                                          <p:spTgt spid="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arn(outHorizontal)">
                                      <p:cBhvr>
                                        <p:cTn id="77" dur="500"/>
                                        <p:tgtEl>
                                          <p:spTgt spid="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barn(outHorizontal)">
                                      <p:cBhvr>
                                        <p:cTn id="82" dur="500"/>
                                        <p:tgtEl>
                                          <p:spTgt spid="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arn(outHorizontal)">
                                      <p:cBhvr>
                                        <p:cTn id="87" dur="500"/>
                                        <p:tgtEl>
                                          <p:spTgt spid="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arn(outHorizontal)">
                                      <p:cBhvr>
                                        <p:cTn id="92" dur="500"/>
                                        <p:tgtEl>
                                          <p:spTgt spid="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3">
                                            <p:txEl>
                                              <p:pRg st="0" end="0"/>
                                            </p:txEl>
                                          </p:spTgt>
                                        </p:tgtEl>
                                        <p:attrNameLst>
                                          <p:attrName>style.visibility</p:attrName>
                                        </p:attrNameLst>
                                      </p:cBhvr>
                                      <p:to>
                                        <p:strVal val="visible"/>
                                      </p:to>
                                    </p:set>
                                    <p:animEffect transition="in" filter="barn(outHorizontal)">
                                      <p:cBhvr>
                                        <p:cTn id="9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最短寻道时间优先</a:t>
            </a:r>
            <a:r>
              <a:rPr lang="en-US" altLang="zh-CN"/>
              <a:t>SSTF(Shortest Seek Time First) </a:t>
            </a:r>
          </a:p>
          <a:p>
            <a:r>
              <a:rPr lang="zh-CN" altLang="en-US"/>
              <a:t>  </a:t>
            </a:r>
            <a:r>
              <a:rPr lang="zh-CN" altLang="en-US" sz="2800"/>
              <a:t>最短寻道时间优先算法选择与当前磁头所在磁道距离最近的请求作为下一次服务的对象。</a:t>
            </a:r>
          </a:p>
          <a:p>
            <a:r>
              <a:rPr lang="zh-CN" altLang="en-US" sz="2800"/>
              <a:t>   特点：寻道性能比</a:t>
            </a:r>
            <a:r>
              <a:rPr lang="en-US" altLang="zh-CN" sz="2800"/>
              <a:t>FCFS</a:t>
            </a:r>
            <a:r>
              <a:rPr lang="zh-CN" altLang="en-US" sz="2800"/>
              <a:t>好，但不能保证平均寻道时间最短，还可能会使某些请求总也得不到服务。</a:t>
            </a:r>
          </a:p>
        </p:txBody>
      </p:sp>
      <p:sp>
        <p:nvSpPr>
          <p:cNvPr id="75778" name="标题 3"/>
          <p:cNvSpPr>
            <a:spLocks noGrp="1"/>
          </p:cNvSpPr>
          <p:nvPr>
            <p:ph type="title"/>
          </p:nvPr>
        </p:nvSpPr>
        <p:spPr/>
        <p:txBody>
          <a:bodyPr/>
          <a:lstStyle/>
          <a:p>
            <a:pPr>
              <a:defRPr/>
            </a:pPr>
            <a:r>
              <a:rPr lang="en-US" altLang="zh-CN"/>
              <a:t>5.6.2  </a:t>
            </a:r>
            <a:r>
              <a:rPr lang="zh-CN" altLang="en-US"/>
              <a:t>磁盘调度</a:t>
            </a:r>
          </a:p>
        </p:txBody>
      </p:sp>
      <p:sp>
        <p:nvSpPr>
          <p:cNvPr id="8499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7C77E4FD-C499-430C-A03E-70C674274D9F}" type="slidenum">
              <a:rPr lang="en-US" altLang="zh-CN" sz="1000"/>
              <a:pPr eaLnBrk="1" hangingPunct="1"/>
              <a:t>72</a:t>
            </a:fld>
            <a:endParaRPr lang="en-US" altLang="zh-CN" sz="10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458788" y="1341438"/>
            <a:ext cx="4400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2. </a:t>
            </a:r>
            <a:r>
              <a:rPr lang="zh-CN" altLang="en-US" b="1"/>
              <a:t>最短寻道时间优先</a:t>
            </a:r>
            <a:r>
              <a:rPr lang="en-US" altLang="zh-CN" b="1"/>
              <a:t>SSTF</a:t>
            </a:r>
          </a:p>
        </p:txBody>
      </p:sp>
      <p:sp>
        <p:nvSpPr>
          <p:cNvPr id="5" name="Rectangle 1027"/>
          <p:cNvSpPr txBox="1">
            <a:spLocks noChangeArrowheads="1"/>
          </p:cNvSpPr>
          <p:nvPr/>
        </p:nvSpPr>
        <p:spPr bwMode="auto">
          <a:xfrm>
            <a:off x="5111750" y="5322888"/>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accent1"/>
              </a:buClr>
              <a:buSzPct val="85000"/>
              <a:buFont typeface="Wingdings" panose="05000000000000000000" pitchFamily="2" charset="2"/>
              <a:buNone/>
            </a:pPr>
            <a:r>
              <a:rPr lang="zh-CN" altLang="en-US">
                <a:latin typeface="宋体" panose="02010600030101010101" pitchFamily="2" charset="-122"/>
              </a:rPr>
              <a:t>平均寻道长度为：27.6</a:t>
            </a:r>
          </a:p>
        </p:txBody>
      </p:sp>
      <p:sp>
        <p:nvSpPr>
          <p:cNvPr id="6" name="Rectangle 1028"/>
          <p:cNvSpPr>
            <a:spLocks noChangeArrowheads="1"/>
          </p:cNvSpPr>
          <p:nvPr/>
        </p:nvSpPr>
        <p:spPr bwMode="auto">
          <a:xfrm>
            <a:off x="2673350" y="593248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24</a:t>
            </a:r>
          </a:p>
        </p:txBody>
      </p:sp>
      <p:sp>
        <p:nvSpPr>
          <p:cNvPr id="7" name="Rectangle 1029"/>
          <p:cNvSpPr>
            <a:spLocks noChangeArrowheads="1"/>
          </p:cNvSpPr>
          <p:nvPr/>
        </p:nvSpPr>
        <p:spPr bwMode="auto">
          <a:xfrm>
            <a:off x="539750" y="593248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184</a:t>
            </a:r>
          </a:p>
        </p:txBody>
      </p:sp>
      <p:sp>
        <p:nvSpPr>
          <p:cNvPr id="8" name="Rectangle 1030"/>
          <p:cNvSpPr>
            <a:spLocks noChangeArrowheads="1"/>
          </p:cNvSpPr>
          <p:nvPr/>
        </p:nvSpPr>
        <p:spPr bwMode="auto">
          <a:xfrm>
            <a:off x="2673350" y="501808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132</a:t>
            </a:r>
          </a:p>
        </p:txBody>
      </p:sp>
      <p:sp>
        <p:nvSpPr>
          <p:cNvPr id="9" name="Rectangle 1031"/>
          <p:cNvSpPr>
            <a:spLocks noChangeArrowheads="1"/>
          </p:cNvSpPr>
          <p:nvPr/>
        </p:nvSpPr>
        <p:spPr bwMode="auto">
          <a:xfrm>
            <a:off x="539750" y="501808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150</a:t>
            </a:r>
          </a:p>
        </p:txBody>
      </p:sp>
      <p:sp>
        <p:nvSpPr>
          <p:cNvPr id="10" name="Rectangle 1032"/>
          <p:cNvSpPr>
            <a:spLocks noChangeArrowheads="1"/>
          </p:cNvSpPr>
          <p:nvPr/>
        </p:nvSpPr>
        <p:spPr bwMode="auto">
          <a:xfrm>
            <a:off x="2673350" y="5473700"/>
            <a:ext cx="2209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10</a:t>
            </a:r>
          </a:p>
        </p:txBody>
      </p:sp>
      <p:sp>
        <p:nvSpPr>
          <p:cNvPr id="11" name="Rectangle 1033"/>
          <p:cNvSpPr>
            <a:spLocks noChangeArrowheads="1"/>
          </p:cNvSpPr>
          <p:nvPr/>
        </p:nvSpPr>
        <p:spPr bwMode="auto">
          <a:xfrm>
            <a:off x="539750" y="5473700"/>
            <a:ext cx="2133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160</a:t>
            </a:r>
          </a:p>
        </p:txBody>
      </p:sp>
      <p:sp>
        <p:nvSpPr>
          <p:cNvPr id="12" name="Rectangle 1034"/>
          <p:cNvSpPr>
            <a:spLocks noChangeArrowheads="1"/>
          </p:cNvSpPr>
          <p:nvPr/>
        </p:nvSpPr>
        <p:spPr bwMode="auto">
          <a:xfrm>
            <a:off x="2673350" y="4554538"/>
            <a:ext cx="2209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20</a:t>
            </a:r>
          </a:p>
        </p:txBody>
      </p:sp>
      <p:sp>
        <p:nvSpPr>
          <p:cNvPr id="13" name="Rectangle 1035"/>
          <p:cNvSpPr>
            <a:spLocks noChangeArrowheads="1"/>
          </p:cNvSpPr>
          <p:nvPr/>
        </p:nvSpPr>
        <p:spPr bwMode="auto">
          <a:xfrm>
            <a:off x="539750" y="4554538"/>
            <a:ext cx="2133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a:t>
            </a:r>
          </a:p>
        </p:txBody>
      </p:sp>
      <p:sp>
        <p:nvSpPr>
          <p:cNvPr id="14" name="Rectangle 1036"/>
          <p:cNvSpPr>
            <a:spLocks noChangeArrowheads="1"/>
          </p:cNvSpPr>
          <p:nvPr/>
        </p:nvSpPr>
        <p:spPr bwMode="auto">
          <a:xfrm>
            <a:off x="2673350" y="409733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a:t>
            </a:r>
          </a:p>
        </p:txBody>
      </p:sp>
      <p:sp>
        <p:nvSpPr>
          <p:cNvPr id="15" name="Rectangle 1037"/>
          <p:cNvSpPr>
            <a:spLocks noChangeArrowheads="1"/>
          </p:cNvSpPr>
          <p:nvPr/>
        </p:nvSpPr>
        <p:spPr bwMode="auto">
          <a:xfrm>
            <a:off x="539750" y="40973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38</a:t>
            </a:r>
          </a:p>
        </p:txBody>
      </p:sp>
      <p:sp>
        <p:nvSpPr>
          <p:cNvPr id="16" name="Rectangle 1038"/>
          <p:cNvSpPr>
            <a:spLocks noChangeArrowheads="1"/>
          </p:cNvSpPr>
          <p:nvPr/>
        </p:nvSpPr>
        <p:spPr bwMode="auto">
          <a:xfrm>
            <a:off x="2673350" y="364172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a:t>
            </a:r>
          </a:p>
        </p:txBody>
      </p:sp>
      <p:sp>
        <p:nvSpPr>
          <p:cNvPr id="17" name="Rectangle 1039"/>
          <p:cNvSpPr>
            <a:spLocks noChangeArrowheads="1"/>
          </p:cNvSpPr>
          <p:nvPr/>
        </p:nvSpPr>
        <p:spPr bwMode="auto">
          <a:xfrm>
            <a:off x="539750" y="364172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39</a:t>
            </a:r>
          </a:p>
        </p:txBody>
      </p:sp>
      <p:sp>
        <p:nvSpPr>
          <p:cNvPr id="18" name="Rectangle 1040"/>
          <p:cNvSpPr>
            <a:spLocks noChangeArrowheads="1"/>
          </p:cNvSpPr>
          <p:nvPr/>
        </p:nvSpPr>
        <p:spPr bwMode="auto">
          <a:xfrm>
            <a:off x="2673350" y="3186113"/>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a:t>
            </a:r>
          </a:p>
        </p:txBody>
      </p:sp>
      <p:sp>
        <p:nvSpPr>
          <p:cNvPr id="19" name="Rectangle 1041"/>
          <p:cNvSpPr>
            <a:spLocks noChangeArrowheads="1"/>
          </p:cNvSpPr>
          <p:nvPr/>
        </p:nvSpPr>
        <p:spPr bwMode="auto">
          <a:xfrm>
            <a:off x="539750" y="3186113"/>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55</a:t>
            </a:r>
          </a:p>
        </p:txBody>
      </p:sp>
      <p:sp>
        <p:nvSpPr>
          <p:cNvPr id="20" name="Rectangle 1042"/>
          <p:cNvSpPr>
            <a:spLocks noChangeArrowheads="1"/>
          </p:cNvSpPr>
          <p:nvPr/>
        </p:nvSpPr>
        <p:spPr bwMode="auto">
          <a:xfrm>
            <a:off x="2673350" y="2730500"/>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32</a:t>
            </a:r>
          </a:p>
        </p:txBody>
      </p:sp>
      <p:sp>
        <p:nvSpPr>
          <p:cNvPr id="21" name="Rectangle 1043"/>
          <p:cNvSpPr>
            <a:spLocks noChangeArrowheads="1"/>
          </p:cNvSpPr>
          <p:nvPr/>
        </p:nvSpPr>
        <p:spPr bwMode="auto">
          <a:xfrm>
            <a:off x="539750" y="2730500"/>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58</a:t>
            </a:r>
          </a:p>
        </p:txBody>
      </p:sp>
      <p:sp>
        <p:nvSpPr>
          <p:cNvPr id="22" name="Rectangle 1044"/>
          <p:cNvSpPr>
            <a:spLocks noChangeArrowheads="1"/>
          </p:cNvSpPr>
          <p:nvPr/>
        </p:nvSpPr>
        <p:spPr bwMode="auto">
          <a:xfrm>
            <a:off x="2673350" y="227488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10</a:t>
            </a:r>
          </a:p>
        </p:txBody>
      </p:sp>
      <p:sp>
        <p:nvSpPr>
          <p:cNvPr id="86037" name="Rectangle 1045"/>
          <p:cNvSpPr>
            <a:spLocks noChangeArrowheads="1"/>
          </p:cNvSpPr>
          <p:nvPr/>
        </p:nvSpPr>
        <p:spPr bwMode="auto">
          <a:xfrm>
            <a:off x="2673350" y="181768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移动距离</a:t>
            </a:r>
          </a:p>
        </p:txBody>
      </p:sp>
      <p:sp>
        <p:nvSpPr>
          <p:cNvPr id="24" name="Rectangle 1046"/>
          <p:cNvSpPr>
            <a:spLocks noChangeArrowheads="1"/>
          </p:cNvSpPr>
          <p:nvPr/>
        </p:nvSpPr>
        <p:spPr bwMode="auto">
          <a:xfrm>
            <a:off x="539750" y="227488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90</a:t>
            </a:r>
          </a:p>
        </p:txBody>
      </p:sp>
      <p:sp>
        <p:nvSpPr>
          <p:cNvPr id="86039" name="Rectangle 1047"/>
          <p:cNvSpPr>
            <a:spLocks noChangeArrowheads="1"/>
          </p:cNvSpPr>
          <p:nvPr/>
        </p:nvSpPr>
        <p:spPr bwMode="auto">
          <a:xfrm>
            <a:off x="539750" y="18176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下一磁道号</a:t>
            </a:r>
          </a:p>
        </p:txBody>
      </p:sp>
      <p:sp>
        <p:nvSpPr>
          <p:cNvPr id="86040" name="Line 1048"/>
          <p:cNvSpPr>
            <a:spLocks noChangeShapeType="1"/>
          </p:cNvSpPr>
          <p:nvPr/>
        </p:nvSpPr>
        <p:spPr bwMode="auto">
          <a:xfrm>
            <a:off x="539750" y="1817688"/>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1" name="Line 1049"/>
          <p:cNvSpPr>
            <a:spLocks noChangeShapeType="1"/>
          </p:cNvSpPr>
          <p:nvPr/>
        </p:nvSpPr>
        <p:spPr bwMode="auto">
          <a:xfrm>
            <a:off x="539750" y="6388100"/>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2" name="Line 1050"/>
          <p:cNvSpPr>
            <a:spLocks noChangeShapeType="1"/>
          </p:cNvSpPr>
          <p:nvPr/>
        </p:nvSpPr>
        <p:spPr bwMode="auto">
          <a:xfrm>
            <a:off x="539750" y="1817688"/>
            <a:ext cx="0" cy="4570412"/>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3" name="Line 1051"/>
          <p:cNvSpPr>
            <a:spLocks noChangeShapeType="1"/>
          </p:cNvSpPr>
          <p:nvPr/>
        </p:nvSpPr>
        <p:spPr bwMode="auto">
          <a:xfrm>
            <a:off x="4883150" y="1817688"/>
            <a:ext cx="0" cy="4570412"/>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4" name="Line 1052"/>
          <p:cNvSpPr>
            <a:spLocks noChangeShapeType="1"/>
          </p:cNvSpPr>
          <p:nvPr/>
        </p:nvSpPr>
        <p:spPr bwMode="auto">
          <a:xfrm>
            <a:off x="539750" y="22748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5" name="Line 1053"/>
          <p:cNvSpPr>
            <a:spLocks noChangeShapeType="1"/>
          </p:cNvSpPr>
          <p:nvPr/>
        </p:nvSpPr>
        <p:spPr bwMode="auto">
          <a:xfrm>
            <a:off x="2673350" y="1817688"/>
            <a:ext cx="0" cy="457041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6" name="Line 1054"/>
          <p:cNvSpPr>
            <a:spLocks noChangeShapeType="1"/>
          </p:cNvSpPr>
          <p:nvPr/>
        </p:nvSpPr>
        <p:spPr bwMode="auto">
          <a:xfrm>
            <a:off x="539750" y="273050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7" name="Line 1055"/>
          <p:cNvSpPr>
            <a:spLocks noChangeShapeType="1"/>
          </p:cNvSpPr>
          <p:nvPr/>
        </p:nvSpPr>
        <p:spPr bwMode="auto">
          <a:xfrm>
            <a:off x="539750" y="3186113"/>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8" name="Line 1056"/>
          <p:cNvSpPr>
            <a:spLocks noChangeShapeType="1"/>
          </p:cNvSpPr>
          <p:nvPr/>
        </p:nvSpPr>
        <p:spPr bwMode="auto">
          <a:xfrm>
            <a:off x="539750" y="364172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49" name="Line 1057"/>
          <p:cNvSpPr>
            <a:spLocks noChangeShapeType="1"/>
          </p:cNvSpPr>
          <p:nvPr/>
        </p:nvSpPr>
        <p:spPr bwMode="auto">
          <a:xfrm>
            <a:off x="539750" y="409733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50" name="Line 1058"/>
          <p:cNvSpPr>
            <a:spLocks noChangeShapeType="1"/>
          </p:cNvSpPr>
          <p:nvPr/>
        </p:nvSpPr>
        <p:spPr bwMode="auto">
          <a:xfrm>
            <a:off x="539750" y="455453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51" name="Line 1059"/>
          <p:cNvSpPr>
            <a:spLocks noChangeShapeType="1"/>
          </p:cNvSpPr>
          <p:nvPr/>
        </p:nvSpPr>
        <p:spPr bwMode="auto">
          <a:xfrm>
            <a:off x="539750" y="547370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52" name="Line 1060"/>
          <p:cNvSpPr>
            <a:spLocks noChangeShapeType="1"/>
          </p:cNvSpPr>
          <p:nvPr/>
        </p:nvSpPr>
        <p:spPr bwMode="auto">
          <a:xfrm>
            <a:off x="539750" y="50180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53" name="Line 1061"/>
          <p:cNvSpPr>
            <a:spLocks noChangeShapeType="1"/>
          </p:cNvSpPr>
          <p:nvPr/>
        </p:nvSpPr>
        <p:spPr bwMode="auto">
          <a:xfrm>
            <a:off x="539750" y="59324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54" name="Text Box 1062"/>
          <p:cNvSpPr txBox="1">
            <a:spLocks noChangeArrowheads="1"/>
          </p:cNvSpPr>
          <p:nvPr/>
        </p:nvSpPr>
        <p:spPr bwMode="auto">
          <a:xfrm>
            <a:off x="5111750" y="1773238"/>
            <a:ext cx="373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a:t>从100号磁道开始，磁盘访问请求为：55、58、39、18、90、160、150、38、184</a:t>
            </a:r>
          </a:p>
        </p:txBody>
      </p:sp>
      <p:sp>
        <p:nvSpPr>
          <p:cNvPr id="76839" name="标题 38"/>
          <p:cNvSpPr>
            <a:spLocks noGrp="1"/>
          </p:cNvSpPr>
          <p:nvPr>
            <p:ph type="title"/>
          </p:nvPr>
        </p:nvSpPr>
        <p:spPr/>
        <p:txBody>
          <a:bodyPr/>
          <a:lstStyle/>
          <a:p>
            <a:pPr>
              <a:defRPr/>
            </a:pPr>
            <a:r>
              <a:rPr lang="en-US" altLang="zh-CN"/>
              <a:t>5.6.2  </a:t>
            </a:r>
            <a:r>
              <a:rPr lang="zh-CN" altLang="en-US"/>
              <a:t>磁盘调度</a:t>
            </a:r>
          </a:p>
        </p:txBody>
      </p:sp>
      <p:sp>
        <p:nvSpPr>
          <p:cNvPr id="86056" name="灯片编号占位符 39"/>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BDAEC35F-CE3A-4464-A26E-D31B082DCADC}" type="slidenum">
              <a:rPr lang="en-US" altLang="zh-CN" sz="1000"/>
              <a:pPr eaLnBrk="1" hangingPunct="1"/>
              <a:t>73</a:t>
            </a:fld>
            <a:endParaRPr lang="en-US" altLang="zh-CN"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outHorizont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Horizontal)">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out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outHorizontal)">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outHorizontal)">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Horizontal)">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Horizontal)">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outHorizontal)">
                                      <p:cBhvr>
                                        <p:cTn id="47" dur="500"/>
                                        <p:tgtEl>
                                          <p:spTgt spid="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Horizontal)">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outHorizontal)">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outHorizontal)">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arn(outHorizontal)">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arn(outHorizontal)">
                                      <p:cBhvr>
                                        <p:cTn id="72" dur="500"/>
                                        <p:tgtEl>
                                          <p:spTgt spid="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outHorizontal)">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arn(outHorizontal)">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arn(outHorizontal)">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barn(outHorizontal)">
                                      <p:cBhvr>
                                        <p:cTn id="92" dur="500"/>
                                        <p:tgtEl>
                                          <p:spTgt spid="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Effect transition="in" filter="barn(outHorizontal)">
                                      <p:cBhvr>
                                        <p:cTn id="9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5"/>
          <p:cNvSpPr>
            <a:spLocks noGrp="1"/>
          </p:cNvSpPr>
          <p:nvPr>
            <p:ph idx="1"/>
          </p:nvPr>
        </p:nvSpPr>
        <p:spPr/>
        <p:txBody>
          <a:bodyPr/>
          <a:lstStyle/>
          <a:p>
            <a:pPr>
              <a:buFont typeface="Wingdings" panose="05000000000000000000" pitchFamily="2" charset="2"/>
              <a:buNone/>
            </a:pPr>
            <a:r>
              <a:rPr lang="en-US" altLang="zh-CN"/>
              <a:t>3. </a:t>
            </a:r>
            <a:r>
              <a:rPr lang="zh-CN" altLang="en-US"/>
              <a:t>扫描</a:t>
            </a:r>
            <a:r>
              <a:rPr lang="en-US" altLang="zh-CN"/>
              <a:t>(SCAN)</a:t>
            </a:r>
            <a:r>
              <a:rPr lang="zh-CN" altLang="en-US"/>
              <a:t>算法 </a:t>
            </a:r>
          </a:p>
          <a:p>
            <a:r>
              <a:rPr lang="en-US" altLang="zh-CN" sz="2800"/>
              <a:t>1) </a:t>
            </a:r>
            <a:r>
              <a:rPr lang="zh-CN" altLang="en-US" sz="2800"/>
              <a:t>进程“饥饿”现象 </a:t>
            </a:r>
          </a:p>
          <a:p>
            <a:pPr>
              <a:buFont typeface="Wingdings" panose="05000000000000000000" pitchFamily="2" charset="2"/>
              <a:buNone/>
            </a:pPr>
            <a:r>
              <a:rPr lang="en-US" altLang="zh-CN" sz="2800"/>
              <a:t>        </a:t>
            </a:r>
            <a:r>
              <a:rPr lang="en-US" altLang="zh-CN" sz="2400"/>
              <a:t>SSTF</a:t>
            </a:r>
            <a:r>
              <a:rPr lang="zh-CN" altLang="en-US" sz="2400"/>
              <a:t>算法虽然能获得较好的寻道性能，但却可能导致某个进程发生“饥饿”</a:t>
            </a:r>
            <a:r>
              <a:rPr lang="en-US" altLang="zh-CN" sz="2400"/>
              <a:t>(Starvation)</a:t>
            </a:r>
            <a:r>
              <a:rPr lang="zh-CN" altLang="en-US" sz="2400"/>
              <a:t>现象。因为只要不断有新进程的请求到达，且其所要访问的磁道与磁头当前所在磁道的距离较近，这种新进程的</a:t>
            </a:r>
            <a:r>
              <a:rPr lang="en-US" altLang="zh-CN" sz="2400"/>
              <a:t>I/O</a:t>
            </a:r>
            <a:r>
              <a:rPr lang="zh-CN" altLang="en-US" sz="2400"/>
              <a:t>请求必须优先满足。</a:t>
            </a:r>
            <a:endParaRPr lang="en-US" altLang="zh-CN" sz="2400"/>
          </a:p>
          <a:p>
            <a:pPr>
              <a:buFont typeface="Wingdings" panose="05000000000000000000" pitchFamily="2" charset="2"/>
              <a:buNone/>
            </a:pPr>
            <a:r>
              <a:rPr lang="en-US" altLang="zh-CN" sz="2400"/>
              <a:t>         </a:t>
            </a:r>
            <a:r>
              <a:rPr lang="zh-CN" altLang="en-US" sz="2400"/>
              <a:t>对</a:t>
            </a:r>
            <a:r>
              <a:rPr lang="en-US" altLang="zh-CN" sz="2400"/>
              <a:t>SSTF</a:t>
            </a:r>
            <a:r>
              <a:rPr lang="zh-CN" altLang="en-US" sz="2400"/>
              <a:t>算法略加修改后所形成的</a:t>
            </a:r>
            <a:r>
              <a:rPr lang="en-US" altLang="zh-CN" sz="2400"/>
              <a:t>SCAN</a:t>
            </a:r>
            <a:r>
              <a:rPr lang="zh-CN" altLang="en-US" sz="2400"/>
              <a:t>算法，即可防止老进程出现“饥饿”现象。 </a:t>
            </a:r>
            <a:endParaRPr lang="zh-CN" altLang="en-US" sz="2800"/>
          </a:p>
        </p:txBody>
      </p:sp>
      <p:sp>
        <p:nvSpPr>
          <p:cNvPr id="77826" name="标题 4"/>
          <p:cNvSpPr>
            <a:spLocks noGrp="1"/>
          </p:cNvSpPr>
          <p:nvPr>
            <p:ph type="title"/>
          </p:nvPr>
        </p:nvSpPr>
        <p:spPr/>
        <p:txBody>
          <a:bodyPr/>
          <a:lstStyle/>
          <a:p>
            <a:pPr>
              <a:defRPr/>
            </a:pPr>
            <a:r>
              <a:rPr lang="en-US" altLang="zh-CN"/>
              <a:t>5.6.2  </a:t>
            </a:r>
            <a:r>
              <a:rPr lang="zh-CN" altLang="en-US"/>
              <a:t>磁盘调度</a:t>
            </a:r>
          </a:p>
        </p:txBody>
      </p:sp>
      <p:sp>
        <p:nvSpPr>
          <p:cNvPr id="8704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F59BBF34-0E6B-4064-8585-C6B18FF4685B}" type="slidenum">
              <a:rPr lang="en-US" altLang="zh-CN" sz="1000"/>
              <a:pPr eaLnBrk="1" hangingPunct="1"/>
              <a:t>74</a:t>
            </a:fld>
            <a:endParaRPr lang="en-US" altLang="zh-CN" sz="100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a:spLocks noChangeArrowheads="1"/>
          </p:cNvSpPr>
          <p:nvPr/>
        </p:nvSpPr>
        <p:spPr bwMode="auto">
          <a:xfrm>
            <a:off x="539750" y="2222500"/>
            <a:ext cx="799306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pPr>
            <a:endParaRPr lang="zh-CN" altLang="en-US"/>
          </a:p>
        </p:txBody>
      </p:sp>
      <p:sp>
        <p:nvSpPr>
          <p:cNvPr id="88067" name="Text Box 4"/>
          <p:cNvSpPr txBox="1">
            <a:spLocks noChangeArrowheads="1"/>
          </p:cNvSpPr>
          <p:nvPr/>
        </p:nvSpPr>
        <p:spPr bwMode="auto">
          <a:xfrm>
            <a:off x="1116013" y="1482725"/>
            <a:ext cx="18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8068" name="内容占位符 4"/>
          <p:cNvSpPr>
            <a:spLocks noGrp="1"/>
          </p:cNvSpPr>
          <p:nvPr>
            <p:ph idx="1"/>
          </p:nvPr>
        </p:nvSpPr>
        <p:spPr/>
        <p:txBody>
          <a:bodyPr/>
          <a:lstStyle/>
          <a:p>
            <a:pPr>
              <a:buFont typeface="Wingdings" panose="05000000000000000000" pitchFamily="2" charset="2"/>
              <a:buNone/>
            </a:pPr>
            <a:r>
              <a:rPr lang="en-US" altLang="zh-CN"/>
              <a:t>3. </a:t>
            </a:r>
            <a:r>
              <a:rPr lang="zh-CN" altLang="en-US"/>
              <a:t>扫描</a:t>
            </a:r>
            <a:r>
              <a:rPr lang="en-US" altLang="zh-CN"/>
              <a:t>(SCAN)</a:t>
            </a:r>
            <a:r>
              <a:rPr lang="zh-CN" altLang="en-US"/>
              <a:t>算法 </a:t>
            </a:r>
          </a:p>
          <a:p>
            <a:r>
              <a:rPr lang="en-US" altLang="zh-CN" sz="2800"/>
              <a:t>2) SCAN</a:t>
            </a:r>
            <a:r>
              <a:rPr lang="zh-CN" altLang="en-US" sz="2800"/>
              <a:t>算法原理与特点</a:t>
            </a:r>
          </a:p>
          <a:p>
            <a:r>
              <a:rPr lang="en-US" altLang="zh-CN" sz="2400"/>
              <a:t>    SCAN</a:t>
            </a:r>
            <a:r>
              <a:rPr lang="zh-CN" altLang="en-US" sz="2400"/>
              <a:t>算法在磁头当前移动方向上选择与当前磁头所在磁道距离最近的请求作为下一次服务的对象。因这种算法中磁头移动规律颇似电梯的运行，故又称为电梯调度算法。</a:t>
            </a:r>
          </a:p>
          <a:p>
            <a:r>
              <a:rPr lang="zh-CN" altLang="en-US" sz="2400"/>
              <a:t>    特点：具有较好的寻道性能，能避免进程饥饿，但不利于两端磁道的请求。</a:t>
            </a:r>
            <a:r>
              <a:rPr lang="zh-CN" altLang="en-US" sz="2800"/>
              <a:t> </a:t>
            </a:r>
          </a:p>
        </p:txBody>
      </p:sp>
      <p:sp>
        <p:nvSpPr>
          <p:cNvPr id="78852" name="标题 3"/>
          <p:cNvSpPr>
            <a:spLocks noGrp="1"/>
          </p:cNvSpPr>
          <p:nvPr>
            <p:ph type="title"/>
          </p:nvPr>
        </p:nvSpPr>
        <p:spPr/>
        <p:txBody>
          <a:bodyPr/>
          <a:lstStyle/>
          <a:p>
            <a:pPr>
              <a:defRPr/>
            </a:pPr>
            <a:r>
              <a:rPr lang="en-US" altLang="zh-CN"/>
              <a:t>5.6.2  </a:t>
            </a:r>
            <a:r>
              <a:rPr lang="zh-CN" altLang="en-US"/>
              <a:t>磁盘调度</a:t>
            </a:r>
          </a:p>
        </p:txBody>
      </p:sp>
      <p:sp>
        <p:nvSpPr>
          <p:cNvPr id="88070"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6700A5A2-98FF-430D-B9D6-06882229FE05}" type="slidenum">
              <a:rPr lang="en-US" altLang="zh-CN" sz="1000"/>
              <a:pPr eaLnBrk="1" hangingPunct="1"/>
              <a:t>75</a:t>
            </a:fld>
            <a:endParaRPr lang="en-US" altLang="zh-CN" sz="100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bwMode="auto">
          <a:xfrm>
            <a:off x="5181600" y="5322888"/>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accent1"/>
              </a:buClr>
              <a:buSzPct val="85000"/>
              <a:buFont typeface="Wingdings" panose="05000000000000000000" pitchFamily="2" charset="2"/>
              <a:buNone/>
            </a:pPr>
            <a:r>
              <a:rPr lang="zh-CN" altLang="en-US">
                <a:latin typeface="宋体" panose="02010600030101010101" pitchFamily="2" charset="-122"/>
              </a:rPr>
              <a:t>平均寻道长度为：27.8</a:t>
            </a:r>
          </a:p>
        </p:txBody>
      </p:sp>
      <p:sp>
        <p:nvSpPr>
          <p:cNvPr id="6" name="Rectangle 1028"/>
          <p:cNvSpPr>
            <a:spLocks noChangeArrowheads="1"/>
          </p:cNvSpPr>
          <p:nvPr/>
        </p:nvSpPr>
        <p:spPr bwMode="auto">
          <a:xfrm>
            <a:off x="2514600" y="588803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20</a:t>
            </a:r>
          </a:p>
        </p:txBody>
      </p:sp>
      <p:sp>
        <p:nvSpPr>
          <p:cNvPr id="7" name="Rectangle 1029"/>
          <p:cNvSpPr>
            <a:spLocks noChangeArrowheads="1"/>
          </p:cNvSpPr>
          <p:nvPr/>
        </p:nvSpPr>
        <p:spPr bwMode="auto">
          <a:xfrm>
            <a:off x="381000" y="588803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a:t>
            </a:r>
          </a:p>
        </p:txBody>
      </p:sp>
      <p:sp>
        <p:nvSpPr>
          <p:cNvPr id="8" name="Rectangle 1030"/>
          <p:cNvSpPr>
            <a:spLocks noChangeArrowheads="1"/>
          </p:cNvSpPr>
          <p:nvPr/>
        </p:nvSpPr>
        <p:spPr bwMode="auto">
          <a:xfrm>
            <a:off x="2514600" y="497363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a:t>
            </a:r>
          </a:p>
        </p:txBody>
      </p:sp>
      <p:sp>
        <p:nvSpPr>
          <p:cNvPr id="9" name="Rectangle 1031"/>
          <p:cNvSpPr>
            <a:spLocks noChangeArrowheads="1"/>
          </p:cNvSpPr>
          <p:nvPr/>
        </p:nvSpPr>
        <p:spPr bwMode="auto">
          <a:xfrm>
            <a:off x="381000" y="497363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39</a:t>
            </a:r>
          </a:p>
        </p:txBody>
      </p:sp>
      <p:sp>
        <p:nvSpPr>
          <p:cNvPr id="10" name="Rectangle 1032"/>
          <p:cNvSpPr>
            <a:spLocks noChangeArrowheads="1"/>
          </p:cNvSpPr>
          <p:nvPr/>
        </p:nvSpPr>
        <p:spPr bwMode="auto">
          <a:xfrm>
            <a:off x="2514600" y="5429250"/>
            <a:ext cx="2209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a:t>
            </a:r>
          </a:p>
        </p:txBody>
      </p:sp>
      <p:sp>
        <p:nvSpPr>
          <p:cNvPr id="11" name="Rectangle 1033"/>
          <p:cNvSpPr>
            <a:spLocks noChangeArrowheads="1"/>
          </p:cNvSpPr>
          <p:nvPr/>
        </p:nvSpPr>
        <p:spPr bwMode="auto">
          <a:xfrm>
            <a:off x="381000" y="5429250"/>
            <a:ext cx="2133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38</a:t>
            </a:r>
          </a:p>
        </p:txBody>
      </p:sp>
      <p:sp>
        <p:nvSpPr>
          <p:cNvPr id="12" name="Rectangle 1034"/>
          <p:cNvSpPr>
            <a:spLocks noChangeArrowheads="1"/>
          </p:cNvSpPr>
          <p:nvPr/>
        </p:nvSpPr>
        <p:spPr bwMode="auto">
          <a:xfrm>
            <a:off x="2514600" y="4510088"/>
            <a:ext cx="2209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a:t>
            </a:r>
          </a:p>
        </p:txBody>
      </p:sp>
      <p:sp>
        <p:nvSpPr>
          <p:cNvPr id="13" name="Rectangle 1035"/>
          <p:cNvSpPr>
            <a:spLocks noChangeArrowheads="1"/>
          </p:cNvSpPr>
          <p:nvPr/>
        </p:nvSpPr>
        <p:spPr bwMode="auto">
          <a:xfrm>
            <a:off x="381000" y="4510088"/>
            <a:ext cx="2133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55</a:t>
            </a:r>
          </a:p>
        </p:txBody>
      </p:sp>
      <p:sp>
        <p:nvSpPr>
          <p:cNvPr id="14" name="Rectangle 1036"/>
          <p:cNvSpPr>
            <a:spLocks noChangeArrowheads="1"/>
          </p:cNvSpPr>
          <p:nvPr/>
        </p:nvSpPr>
        <p:spPr bwMode="auto">
          <a:xfrm>
            <a:off x="2514600" y="405288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32</a:t>
            </a:r>
          </a:p>
        </p:txBody>
      </p:sp>
      <p:sp>
        <p:nvSpPr>
          <p:cNvPr id="15" name="Rectangle 1037"/>
          <p:cNvSpPr>
            <a:spLocks noChangeArrowheads="1"/>
          </p:cNvSpPr>
          <p:nvPr/>
        </p:nvSpPr>
        <p:spPr bwMode="auto">
          <a:xfrm>
            <a:off x="381000" y="40528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58</a:t>
            </a:r>
          </a:p>
        </p:txBody>
      </p:sp>
      <p:sp>
        <p:nvSpPr>
          <p:cNvPr id="16" name="Rectangle 1038"/>
          <p:cNvSpPr>
            <a:spLocks noChangeArrowheads="1"/>
          </p:cNvSpPr>
          <p:nvPr/>
        </p:nvSpPr>
        <p:spPr bwMode="auto">
          <a:xfrm>
            <a:off x="2514600" y="35972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94</a:t>
            </a:r>
          </a:p>
        </p:txBody>
      </p:sp>
      <p:sp>
        <p:nvSpPr>
          <p:cNvPr id="17" name="Rectangle 1039"/>
          <p:cNvSpPr>
            <a:spLocks noChangeArrowheads="1"/>
          </p:cNvSpPr>
          <p:nvPr/>
        </p:nvSpPr>
        <p:spPr bwMode="auto">
          <a:xfrm>
            <a:off x="381000" y="35972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90</a:t>
            </a:r>
          </a:p>
        </p:txBody>
      </p:sp>
      <p:sp>
        <p:nvSpPr>
          <p:cNvPr id="18" name="Rectangle 1040"/>
          <p:cNvSpPr>
            <a:spLocks noChangeArrowheads="1"/>
          </p:cNvSpPr>
          <p:nvPr/>
        </p:nvSpPr>
        <p:spPr bwMode="auto">
          <a:xfrm>
            <a:off x="2514600" y="3141663"/>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24</a:t>
            </a:r>
          </a:p>
        </p:txBody>
      </p:sp>
      <p:sp>
        <p:nvSpPr>
          <p:cNvPr id="19" name="Rectangle 1041"/>
          <p:cNvSpPr>
            <a:spLocks noChangeArrowheads="1"/>
          </p:cNvSpPr>
          <p:nvPr/>
        </p:nvSpPr>
        <p:spPr bwMode="auto">
          <a:xfrm>
            <a:off x="381000" y="3141663"/>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184</a:t>
            </a:r>
          </a:p>
        </p:txBody>
      </p:sp>
      <p:sp>
        <p:nvSpPr>
          <p:cNvPr id="20" name="Rectangle 1042"/>
          <p:cNvSpPr>
            <a:spLocks noChangeArrowheads="1"/>
          </p:cNvSpPr>
          <p:nvPr/>
        </p:nvSpPr>
        <p:spPr bwMode="auto">
          <a:xfrm>
            <a:off x="2514600" y="2686050"/>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10</a:t>
            </a:r>
          </a:p>
        </p:txBody>
      </p:sp>
      <p:sp>
        <p:nvSpPr>
          <p:cNvPr id="21" name="Rectangle 1043"/>
          <p:cNvSpPr>
            <a:spLocks noChangeArrowheads="1"/>
          </p:cNvSpPr>
          <p:nvPr/>
        </p:nvSpPr>
        <p:spPr bwMode="auto">
          <a:xfrm>
            <a:off x="381000" y="2686050"/>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160</a:t>
            </a:r>
          </a:p>
        </p:txBody>
      </p:sp>
      <p:sp>
        <p:nvSpPr>
          <p:cNvPr id="22" name="Rectangle 1044"/>
          <p:cNvSpPr>
            <a:spLocks noChangeArrowheads="1"/>
          </p:cNvSpPr>
          <p:nvPr/>
        </p:nvSpPr>
        <p:spPr bwMode="auto">
          <a:xfrm>
            <a:off x="2514600" y="223043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50</a:t>
            </a:r>
          </a:p>
        </p:txBody>
      </p:sp>
      <p:sp>
        <p:nvSpPr>
          <p:cNvPr id="89108" name="Rectangle 1045"/>
          <p:cNvSpPr>
            <a:spLocks noChangeArrowheads="1"/>
          </p:cNvSpPr>
          <p:nvPr/>
        </p:nvSpPr>
        <p:spPr bwMode="auto">
          <a:xfrm>
            <a:off x="2514600" y="177323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移动距离</a:t>
            </a:r>
          </a:p>
        </p:txBody>
      </p:sp>
      <p:sp>
        <p:nvSpPr>
          <p:cNvPr id="24" name="Rectangle 1046"/>
          <p:cNvSpPr>
            <a:spLocks noChangeArrowheads="1"/>
          </p:cNvSpPr>
          <p:nvPr/>
        </p:nvSpPr>
        <p:spPr bwMode="auto">
          <a:xfrm>
            <a:off x="381000" y="223043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150</a:t>
            </a:r>
          </a:p>
        </p:txBody>
      </p:sp>
      <p:sp>
        <p:nvSpPr>
          <p:cNvPr id="89110" name="Rectangle 1047"/>
          <p:cNvSpPr>
            <a:spLocks noChangeArrowheads="1"/>
          </p:cNvSpPr>
          <p:nvPr/>
        </p:nvSpPr>
        <p:spPr bwMode="auto">
          <a:xfrm>
            <a:off x="381000" y="17732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下一磁道号</a:t>
            </a:r>
          </a:p>
        </p:txBody>
      </p:sp>
      <p:sp>
        <p:nvSpPr>
          <p:cNvPr id="89111" name="Line 1048"/>
          <p:cNvSpPr>
            <a:spLocks noChangeShapeType="1"/>
          </p:cNvSpPr>
          <p:nvPr/>
        </p:nvSpPr>
        <p:spPr bwMode="auto">
          <a:xfrm>
            <a:off x="381000" y="1773238"/>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1049"/>
          <p:cNvSpPr>
            <a:spLocks noChangeShapeType="1"/>
          </p:cNvSpPr>
          <p:nvPr/>
        </p:nvSpPr>
        <p:spPr bwMode="auto">
          <a:xfrm>
            <a:off x="381000" y="6343650"/>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1050"/>
          <p:cNvSpPr>
            <a:spLocks noChangeShapeType="1"/>
          </p:cNvSpPr>
          <p:nvPr/>
        </p:nvSpPr>
        <p:spPr bwMode="auto">
          <a:xfrm>
            <a:off x="381000" y="1773238"/>
            <a:ext cx="0" cy="4570412"/>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1051"/>
          <p:cNvSpPr>
            <a:spLocks noChangeShapeType="1"/>
          </p:cNvSpPr>
          <p:nvPr/>
        </p:nvSpPr>
        <p:spPr bwMode="auto">
          <a:xfrm>
            <a:off x="4724400" y="1773238"/>
            <a:ext cx="0" cy="4570412"/>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5" name="Line 1052"/>
          <p:cNvSpPr>
            <a:spLocks noChangeShapeType="1"/>
          </p:cNvSpPr>
          <p:nvPr/>
        </p:nvSpPr>
        <p:spPr bwMode="auto">
          <a:xfrm>
            <a:off x="381000" y="223043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6" name="Line 1053"/>
          <p:cNvSpPr>
            <a:spLocks noChangeShapeType="1"/>
          </p:cNvSpPr>
          <p:nvPr/>
        </p:nvSpPr>
        <p:spPr bwMode="auto">
          <a:xfrm>
            <a:off x="2514600" y="1773238"/>
            <a:ext cx="0" cy="457041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7" name="Line 1054"/>
          <p:cNvSpPr>
            <a:spLocks noChangeShapeType="1"/>
          </p:cNvSpPr>
          <p:nvPr/>
        </p:nvSpPr>
        <p:spPr bwMode="auto">
          <a:xfrm>
            <a:off x="381000" y="268605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8" name="Line 1055"/>
          <p:cNvSpPr>
            <a:spLocks noChangeShapeType="1"/>
          </p:cNvSpPr>
          <p:nvPr/>
        </p:nvSpPr>
        <p:spPr bwMode="auto">
          <a:xfrm>
            <a:off x="381000" y="3141663"/>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9" name="Line 1056"/>
          <p:cNvSpPr>
            <a:spLocks noChangeShapeType="1"/>
          </p:cNvSpPr>
          <p:nvPr/>
        </p:nvSpPr>
        <p:spPr bwMode="auto">
          <a:xfrm>
            <a:off x="381000" y="35972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0" name="Line 1057"/>
          <p:cNvSpPr>
            <a:spLocks noChangeShapeType="1"/>
          </p:cNvSpPr>
          <p:nvPr/>
        </p:nvSpPr>
        <p:spPr bwMode="auto">
          <a:xfrm>
            <a:off x="381000" y="40528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1" name="Line 1058"/>
          <p:cNvSpPr>
            <a:spLocks noChangeShapeType="1"/>
          </p:cNvSpPr>
          <p:nvPr/>
        </p:nvSpPr>
        <p:spPr bwMode="auto">
          <a:xfrm>
            <a:off x="381000" y="45100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2" name="Line 1059"/>
          <p:cNvSpPr>
            <a:spLocks noChangeShapeType="1"/>
          </p:cNvSpPr>
          <p:nvPr/>
        </p:nvSpPr>
        <p:spPr bwMode="auto">
          <a:xfrm>
            <a:off x="381000" y="542925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3" name="Line 1060"/>
          <p:cNvSpPr>
            <a:spLocks noChangeShapeType="1"/>
          </p:cNvSpPr>
          <p:nvPr/>
        </p:nvSpPr>
        <p:spPr bwMode="auto">
          <a:xfrm>
            <a:off x="381000" y="497363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4" name="Line 1061"/>
          <p:cNvSpPr>
            <a:spLocks noChangeShapeType="1"/>
          </p:cNvSpPr>
          <p:nvPr/>
        </p:nvSpPr>
        <p:spPr bwMode="auto">
          <a:xfrm>
            <a:off x="381000" y="588803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5" name="Text Box 1062"/>
          <p:cNvSpPr txBox="1">
            <a:spLocks noChangeArrowheads="1"/>
          </p:cNvSpPr>
          <p:nvPr/>
        </p:nvSpPr>
        <p:spPr bwMode="auto">
          <a:xfrm>
            <a:off x="5181600" y="1773238"/>
            <a:ext cx="373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a:t>从100号磁道开始，向磁道号增加方向移动。磁盘访问请求为：55、58、39、18、90、160、150、38、184</a:t>
            </a:r>
          </a:p>
        </p:txBody>
      </p:sp>
      <p:sp>
        <p:nvSpPr>
          <p:cNvPr id="79910" name="标题 38"/>
          <p:cNvSpPr>
            <a:spLocks noGrp="1"/>
          </p:cNvSpPr>
          <p:nvPr>
            <p:ph type="title"/>
          </p:nvPr>
        </p:nvSpPr>
        <p:spPr/>
        <p:txBody>
          <a:bodyPr/>
          <a:lstStyle/>
          <a:p>
            <a:pPr>
              <a:defRPr/>
            </a:pPr>
            <a:r>
              <a:rPr lang="en-US" altLang="zh-CN"/>
              <a:t>5.6.2  </a:t>
            </a:r>
            <a:r>
              <a:rPr lang="zh-CN" altLang="en-US"/>
              <a:t>磁盘调度</a:t>
            </a:r>
          </a:p>
        </p:txBody>
      </p:sp>
      <p:sp>
        <p:nvSpPr>
          <p:cNvPr id="89127" name="矩形 40"/>
          <p:cNvSpPr>
            <a:spLocks noChangeArrowheads="1"/>
          </p:cNvSpPr>
          <p:nvPr/>
        </p:nvSpPr>
        <p:spPr bwMode="auto">
          <a:xfrm>
            <a:off x="395288" y="1268413"/>
            <a:ext cx="3186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a:t>3. </a:t>
            </a:r>
            <a:r>
              <a:rPr lang="zh-CN" altLang="en-US"/>
              <a:t>扫描</a:t>
            </a:r>
            <a:r>
              <a:rPr lang="en-US" altLang="zh-CN"/>
              <a:t>(SCAN)</a:t>
            </a:r>
            <a:r>
              <a:rPr lang="zh-CN" altLang="en-US"/>
              <a:t>算法</a:t>
            </a:r>
          </a:p>
        </p:txBody>
      </p:sp>
      <p:sp>
        <p:nvSpPr>
          <p:cNvPr id="89128" name="灯片编号占位符 39"/>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1CAF77D2-7CD6-42F3-8C24-4CC3105173F7}" type="slidenum">
              <a:rPr lang="en-US" altLang="zh-CN" sz="1000"/>
              <a:pPr eaLnBrk="1" hangingPunct="1"/>
              <a:t>76</a:t>
            </a:fld>
            <a:endParaRPr lang="en-US" altLang="zh-CN"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outHorizontal)">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Horizontal)">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out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outHorizontal)">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outHorizontal)">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outHorizontal)">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Horizontal)">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outHorizontal)">
                                      <p:cBhvr>
                                        <p:cTn id="47" dur="500"/>
                                        <p:tgtEl>
                                          <p:spTgt spid="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Horizontal)">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outHorizontal)">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outHorizontal)">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arn(outHorizontal)">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arn(outHorizontal)">
                                      <p:cBhvr>
                                        <p:cTn id="72" dur="500"/>
                                        <p:tgtEl>
                                          <p:spTgt spid="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outHorizontal)">
                                      <p:cBhvr>
                                        <p:cTn id="77" dur="500"/>
                                        <p:tgtEl>
                                          <p:spTgt spid="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arn(outHorizontal)">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arn(outHorizontal)">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barn(outHorizontal)">
                                      <p:cBhvr>
                                        <p:cTn id="92" dur="500"/>
                                        <p:tgtEl>
                                          <p:spTgt spid="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Effect transition="in" filter="barn(outHorizontal)">
                                      <p:cBhvr>
                                        <p:cTn id="9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4"/>
          <p:cNvSpPr>
            <a:spLocks noGrp="1"/>
          </p:cNvSpPr>
          <p:nvPr>
            <p:ph idx="1"/>
          </p:nvPr>
        </p:nvSpPr>
        <p:spPr/>
        <p:txBody>
          <a:bodyPr/>
          <a:lstStyle/>
          <a:p>
            <a:pPr>
              <a:buFont typeface="Wingdings" panose="05000000000000000000" pitchFamily="2" charset="2"/>
              <a:buNone/>
            </a:pPr>
            <a:r>
              <a:rPr lang="en-US" altLang="zh-CN"/>
              <a:t>4. </a:t>
            </a:r>
            <a:r>
              <a:rPr lang="zh-CN" altLang="en-US"/>
              <a:t>循环扫描</a:t>
            </a:r>
            <a:r>
              <a:rPr lang="en-US" altLang="zh-CN"/>
              <a:t>(CSCAN)</a:t>
            </a:r>
            <a:r>
              <a:rPr lang="zh-CN" altLang="en-US"/>
              <a:t>算法 </a:t>
            </a:r>
          </a:p>
          <a:p>
            <a:r>
              <a:rPr lang="en-US" altLang="zh-CN" sz="2400"/>
              <a:t> CSCAN</a:t>
            </a:r>
            <a:r>
              <a:rPr lang="zh-CN" altLang="en-US" sz="2400"/>
              <a:t>算法是</a:t>
            </a:r>
            <a:r>
              <a:rPr lang="en-US" altLang="zh-CN" sz="2400"/>
              <a:t>SCAN</a:t>
            </a:r>
            <a:r>
              <a:rPr lang="zh-CN" altLang="en-US" sz="2400"/>
              <a:t>算法的改良，它规定磁头单向移动。例如，自里向外移动，当磁头移到最外磁道时立即又返回到最里磁道，如此循环进行扫描。</a:t>
            </a:r>
          </a:p>
          <a:p>
            <a:r>
              <a:rPr lang="zh-CN" altLang="en-US" sz="2400"/>
              <a:t>  特点：该算法消除了对两端磁道请求的不公平。</a:t>
            </a:r>
          </a:p>
        </p:txBody>
      </p:sp>
      <p:sp>
        <p:nvSpPr>
          <p:cNvPr id="80898" name="标题 3"/>
          <p:cNvSpPr>
            <a:spLocks noGrp="1"/>
          </p:cNvSpPr>
          <p:nvPr>
            <p:ph type="title"/>
          </p:nvPr>
        </p:nvSpPr>
        <p:spPr/>
        <p:txBody>
          <a:bodyPr/>
          <a:lstStyle/>
          <a:p>
            <a:pPr>
              <a:defRPr/>
            </a:pPr>
            <a:r>
              <a:rPr lang="en-US" altLang="zh-CN"/>
              <a:t>5.6.2  </a:t>
            </a:r>
            <a:r>
              <a:rPr lang="zh-CN" altLang="en-US"/>
              <a:t>磁盘调度</a:t>
            </a:r>
          </a:p>
        </p:txBody>
      </p:sp>
      <p:sp>
        <p:nvSpPr>
          <p:cNvPr id="9011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FB0A0C7-FE1A-4D6A-A913-B7EFE38C74AF}" type="slidenum">
              <a:rPr lang="en-US" altLang="zh-CN" sz="1000"/>
              <a:pPr eaLnBrk="1" hangingPunct="1"/>
              <a:t>77</a:t>
            </a:fld>
            <a:endParaRPr lang="en-US" altLang="zh-CN" sz="100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38"/>
          <p:cNvSpPr>
            <a:spLocks noGrp="1"/>
          </p:cNvSpPr>
          <p:nvPr>
            <p:ph type="title"/>
          </p:nvPr>
        </p:nvSpPr>
        <p:spPr/>
        <p:txBody>
          <a:bodyPr/>
          <a:lstStyle/>
          <a:p>
            <a:pPr>
              <a:defRPr/>
            </a:pPr>
            <a:r>
              <a:rPr lang="en-US" altLang="zh-CN"/>
              <a:t>5.6.2  </a:t>
            </a:r>
            <a:r>
              <a:rPr lang="zh-CN" altLang="en-US"/>
              <a:t>磁盘调度</a:t>
            </a:r>
          </a:p>
        </p:txBody>
      </p:sp>
      <p:sp>
        <p:nvSpPr>
          <p:cNvPr id="3" name="Rectangle 3"/>
          <p:cNvSpPr txBox="1">
            <a:spLocks noChangeArrowheads="1"/>
          </p:cNvSpPr>
          <p:nvPr/>
        </p:nvSpPr>
        <p:spPr bwMode="auto">
          <a:xfrm>
            <a:off x="5181600" y="5432425"/>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spcBef>
                <a:spcPct val="20000"/>
              </a:spcBef>
              <a:buClr>
                <a:schemeClr val="accent1"/>
              </a:buClr>
              <a:buSzPct val="85000"/>
              <a:buFont typeface="Wingdings" panose="05000000000000000000" pitchFamily="2" charset="2"/>
              <a:buNone/>
            </a:pPr>
            <a:r>
              <a:rPr lang="zh-CN" altLang="en-US">
                <a:latin typeface="宋体" panose="02010600030101010101" pitchFamily="2" charset="-122"/>
              </a:rPr>
              <a:t>平均寻道长度为：35.8</a:t>
            </a:r>
          </a:p>
        </p:txBody>
      </p:sp>
      <p:sp>
        <p:nvSpPr>
          <p:cNvPr id="4" name="Rectangle 4"/>
          <p:cNvSpPr>
            <a:spLocks noChangeArrowheads="1"/>
          </p:cNvSpPr>
          <p:nvPr/>
        </p:nvSpPr>
        <p:spPr bwMode="auto">
          <a:xfrm>
            <a:off x="2514600" y="59975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32</a:t>
            </a:r>
          </a:p>
        </p:txBody>
      </p:sp>
      <p:sp>
        <p:nvSpPr>
          <p:cNvPr id="5" name="Rectangle 5"/>
          <p:cNvSpPr>
            <a:spLocks noChangeArrowheads="1"/>
          </p:cNvSpPr>
          <p:nvPr/>
        </p:nvSpPr>
        <p:spPr bwMode="auto">
          <a:xfrm>
            <a:off x="381000" y="59975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90</a:t>
            </a:r>
          </a:p>
        </p:txBody>
      </p:sp>
      <p:sp>
        <p:nvSpPr>
          <p:cNvPr id="6" name="Rectangle 6"/>
          <p:cNvSpPr>
            <a:spLocks noChangeArrowheads="1"/>
          </p:cNvSpPr>
          <p:nvPr/>
        </p:nvSpPr>
        <p:spPr bwMode="auto">
          <a:xfrm>
            <a:off x="2514600" y="50831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a:t>
            </a:r>
          </a:p>
        </p:txBody>
      </p:sp>
      <p:sp>
        <p:nvSpPr>
          <p:cNvPr id="7" name="Rectangle 7"/>
          <p:cNvSpPr>
            <a:spLocks noChangeArrowheads="1"/>
          </p:cNvSpPr>
          <p:nvPr/>
        </p:nvSpPr>
        <p:spPr bwMode="auto">
          <a:xfrm>
            <a:off x="381000" y="50831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55</a:t>
            </a:r>
          </a:p>
        </p:txBody>
      </p:sp>
      <p:sp>
        <p:nvSpPr>
          <p:cNvPr id="8" name="Rectangle 8"/>
          <p:cNvSpPr>
            <a:spLocks noChangeArrowheads="1"/>
          </p:cNvSpPr>
          <p:nvPr/>
        </p:nvSpPr>
        <p:spPr bwMode="auto">
          <a:xfrm>
            <a:off x="2514600" y="5538788"/>
            <a:ext cx="2209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a:t>
            </a:r>
          </a:p>
        </p:txBody>
      </p:sp>
      <p:sp>
        <p:nvSpPr>
          <p:cNvPr id="9" name="Rectangle 9"/>
          <p:cNvSpPr>
            <a:spLocks noChangeArrowheads="1"/>
          </p:cNvSpPr>
          <p:nvPr/>
        </p:nvSpPr>
        <p:spPr bwMode="auto">
          <a:xfrm>
            <a:off x="381000" y="5538788"/>
            <a:ext cx="21336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58</a:t>
            </a:r>
          </a:p>
        </p:txBody>
      </p:sp>
      <p:sp>
        <p:nvSpPr>
          <p:cNvPr id="10" name="Rectangle 10"/>
          <p:cNvSpPr>
            <a:spLocks noChangeArrowheads="1"/>
          </p:cNvSpPr>
          <p:nvPr/>
        </p:nvSpPr>
        <p:spPr bwMode="auto">
          <a:xfrm>
            <a:off x="2514600" y="4619625"/>
            <a:ext cx="2209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a:t>
            </a:r>
          </a:p>
        </p:txBody>
      </p:sp>
      <p:sp>
        <p:nvSpPr>
          <p:cNvPr id="11" name="Rectangle 11"/>
          <p:cNvSpPr>
            <a:spLocks noChangeArrowheads="1"/>
          </p:cNvSpPr>
          <p:nvPr/>
        </p:nvSpPr>
        <p:spPr bwMode="auto">
          <a:xfrm>
            <a:off x="381000" y="4619625"/>
            <a:ext cx="2133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39</a:t>
            </a:r>
          </a:p>
        </p:txBody>
      </p:sp>
      <p:sp>
        <p:nvSpPr>
          <p:cNvPr id="12" name="Rectangle 12"/>
          <p:cNvSpPr>
            <a:spLocks noChangeArrowheads="1"/>
          </p:cNvSpPr>
          <p:nvPr/>
        </p:nvSpPr>
        <p:spPr bwMode="auto">
          <a:xfrm>
            <a:off x="2514600" y="416242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20</a:t>
            </a:r>
          </a:p>
        </p:txBody>
      </p:sp>
      <p:sp>
        <p:nvSpPr>
          <p:cNvPr id="13" name="Rectangle 13"/>
          <p:cNvSpPr>
            <a:spLocks noChangeArrowheads="1"/>
          </p:cNvSpPr>
          <p:nvPr/>
        </p:nvSpPr>
        <p:spPr bwMode="auto">
          <a:xfrm>
            <a:off x="381000" y="41624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38</a:t>
            </a:r>
          </a:p>
        </p:txBody>
      </p:sp>
      <p:sp>
        <p:nvSpPr>
          <p:cNvPr id="14" name="Rectangle 14"/>
          <p:cNvSpPr>
            <a:spLocks noChangeArrowheads="1"/>
          </p:cNvSpPr>
          <p:nvPr/>
        </p:nvSpPr>
        <p:spPr bwMode="auto">
          <a:xfrm>
            <a:off x="2514600" y="3706813"/>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166</a:t>
            </a:r>
          </a:p>
        </p:txBody>
      </p:sp>
      <p:sp>
        <p:nvSpPr>
          <p:cNvPr id="15" name="Rectangle 15"/>
          <p:cNvSpPr>
            <a:spLocks noChangeArrowheads="1"/>
          </p:cNvSpPr>
          <p:nvPr/>
        </p:nvSpPr>
        <p:spPr bwMode="auto">
          <a:xfrm>
            <a:off x="381000" y="3706813"/>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a:t>
            </a:r>
          </a:p>
        </p:txBody>
      </p:sp>
      <p:sp>
        <p:nvSpPr>
          <p:cNvPr id="16" name="Rectangle 16"/>
          <p:cNvSpPr>
            <a:spLocks noChangeArrowheads="1"/>
          </p:cNvSpPr>
          <p:nvPr/>
        </p:nvSpPr>
        <p:spPr bwMode="auto">
          <a:xfrm>
            <a:off x="2514600" y="3251200"/>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24</a:t>
            </a:r>
          </a:p>
        </p:txBody>
      </p:sp>
      <p:sp>
        <p:nvSpPr>
          <p:cNvPr id="17" name="Rectangle 17"/>
          <p:cNvSpPr>
            <a:spLocks noChangeArrowheads="1"/>
          </p:cNvSpPr>
          <p:nvPr/>
        </p:nvSpPr>
        <p:spPr bwMode="auto">
          <a:xfrm>
            <a:off x="381000" y="3251200"/>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184</a:t>
            </a:r>
          </a:p>
        </p:txBody>
      </p:sp>
      <p:sp>
        <p:nvSpPr>
          <p:cNvPr id="18" name="Rectangle 18"/>
          <p:cNvSpPr>
            <a:spLocks noChangeArrowheads="1"/>
          </p:cNvSpPr>
          <p:nvPr/>
        </p:nvSpPr>
        <p:spPr bwMode="auto">
          <a:xfrm>
            <a:off x="2514600" y="2795588"/>
            <a:ext cx="2209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10</a:t>
            </a:r>
          </a:p>
        </p:txBody>
      </p:sp>
      <p:sp>
        <p:nvSpPr>
          <p:cNvPr id="19" name="Rectangle 19"/>
          <p:cNvSpPr>
            <a:spLocks noChangeArrowheads="1"/>
          </p:cNvSpPr>
          <p:nvPr/>
        </p:nvSpPr>
        <p:spPr bwMode="auto">
          <a:xfrm>
            <a:off x="381000" y="2795588"/>
            <a:ext cx="2133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160</a:t>
            </a:r>
          </a:p>
        </p:txBody>
      </p:sp>
      <p:sp>
        <p:nvSpPr>
          <p:cNvPr id="20" name="Rectangle 20"/>
          <p:cNvSpPr>
            <a:spLocks noChangeArrowheads="1"/>
          </p:cNvSpPr>
          <p:nvPr/>
        </p:nvSpPr>
        <p:spPr bwMode="auto">
          <a:xfrm>
            <a:off x="2514600" y="2339975"/>
            <a:ext cx="2209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50</a:t>
            </a:r>
          </a:p>
        </p:txBody>
      </p:sp>
      <p:sp>
        <p:nvSpPr>
          <p:cNvPr id="91157" name="Rectangle 21"/>
          <p:cNvSpPr>
            <a:spLocks noChangeArrowheads="1"/>
          </p:cNvSpPr>
          <p:nvPr/>
        </p:nvSpPr>
        <p:spPr bwMode="auto">
          <a:xfrm>
            <a:off x="2514600" y="18827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移动距离</a:t>
            </a:r>
          </a:p>
        </p:txBody>
      </p:sp>
      <p:sp>
        <p:nvSpPr>
          <p:cNvPr id="22" name="Rectangle 22"/>
          <p:cNvSpPr>
            <a:spLocks noChangeArrowheads="1"/>
          </p:cNvSpPr>
          <p:nvPr/>
        </p:nvSpPr>
        <p:spPr bwMode="auto">
          <a:xfrm>
            <a:off x="381000" y="2339975"/>
            <a:ext cx="2133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150</a:t>
            </a:r>
          </a:p>
        </p:txBody>
      </p:sp>
      <p:sp>
        <p:nvSpPr>
          <p:cNvPr id="91159" name="Rectangle 23"/>
          <p:cNvSpPr>
            <a:spLocks noChangeArrowheads="1"/>
          </p:cNvSpPr>
          <p:nvPr/>
        </p:nvSpPr>
        <p:spPr bwMode="auto">
          <a:xfrm>
            <a:off x="381000" y="1882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buFont typeface="Wingdings" panose="05000000000000000000" pitchFamily="2" charset="2"/>
              <a:buNone/>
            </a:pPr>
            <a:r>
              <a:rPr lang="zh-CN" altLang="en-US"/>
              <a:t>下一磁道号</a:t>
            </a:r>
          </a:p>
        </p:txBody>
      </p:sp>
      <p:sp>
        <p:nvSpPr>
          <p:cNvPr id="91160" name="Line 24"/>
          <p:cNvSpPr>
            <a:spLocks noChangeShapeType="1"/>
          </p:cNvSpPr>
          <p:nvPr/>
        </p:nvSpPr>
        <p:spPr bwMode="auto">
          <a:xfrm>
            <a:off x="381000" y="1882775"/>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1" name="Line 25"/>
          <p:cNvSpPr>
            <a:spLocks noChangeShapeType="1"/>
          </p:cNvSpPr>
          <p:nvPr/>
        </p:nvSpPr>
        <p:spPr bwMode="auto">
          <a:xfrm>
            <a:off x="381000" y="6453188"/>
            <a:ext cx="4343400" cy="0"/>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Line 26"/>
          <p:cNvSpPr>
            <a:spLocks noChangeShapeType="1"/>
          </p:cNvSpPr>
          <p:nvPr/>
        </p:nvSpPr>
        <p:spPr bwMode="auto">
          <a:xfrm>
            <a:off x="381000" y="1882775"/>
            <a:ext cx="0" cy="4570413"/>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3" name="Line 27"/>
          <p:cNvSpPr>
            <a:spLocks noChangeShapeType="1"/>
          </p:cNvSpPr>
          <p:nvPr/>
        </p:nvSpPr>
        <p:spPr bwMode="auto">
          <a:xfrm>
            <a:off x="4724400" y="1882775"/>
            <a:ext cx="0" cy="4570413"/>
          </a:xfrm>
          <a:prstGeom prst="line">
            <a:avLst/>
          </a:prstGeom>
          <a:noFill/>
          <a:ln w="12700"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28"/>
          <p:cNvSpPr>
            <a:spLocks noChangeShapeType="1"/>
          </p:cNvSpPr>
          <p:nvPr/>
        </p:nvSpPr>
        <p:spPr bwMode="auto">
          <a:xfrm>
            <a:off x="381000" y="23399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Line 29"/>
          <p:cNvSpPr>
            <a:spLocks noChangeShapeType="1"/>
          </p:cNvSpPr>
          <p:nvPr/>
        </p:nvSpPr>
        <p:spPr bwMode="auto">
          <a:xfrm>
            <a:off x="2514600" y="1882775"/>
            <a:ext cx="0" cy="4570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6" name="Line 30"/>
          <p:cNvSpPr>
            <a:spLocks noChangeShapeType="1"/>
          </p:cNvSpPr>
          <p:nvPr/>
        </p:nvSpPr>
        <p:spPr bwMode="auto">
          <a:xfrm>
            <a:off x="381000" y="27955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7" name="Line 31"/>
          <p:cNvSpPr>
            <a:spLocks noChangeShapeType="1"/>
          </p:cNvSpPr>
          <p:nvPr/>
        </p:nvSpPr>
        <p:spPr bwMode="auto">
          <a:xfrm>
            <a:off x="381000" y="3251200"/>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8" name="Line 32"/>
          <p:cNvSpPr>
            <a:spLocks noChangeShapeType="1"/>
          </p:cNvSpPr>
          <p:nvPr/>
        </p:nvSpPr>
        <p:spPr bwMode="auto">
          <a:xfrm>
            <a:off x="381000" y="3706813"/>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9" name="Line 33"/>
          <p:cNvSpPr>
            <a:spLocks noChangeShapeType="1"/>
          </p:cNvSpPr>
          <p:nvPr/>
        </p:nvSpPr>
        <p:spPr bwMode="auto">
          <a:xfrm>
            <a:off x="381000" y="416242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0" name="Line 34"/>
          <p:cNvSpPr>
            <a:spLocks noChangeShapeType="1"/>
          </p:cNvSpPr>
          <p:nvPr/>
        </p:nvSpPr>
        <p:spPr bwMode="auto">
          <a:xfrm>
            <a:off x="381000" y="461962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1" name="Line 35"/>
          <p:cNvSpPr>
            <a:spLocks noChangeShapeType="1"/>
          </p:cNvSpPr>
          <p:nvPr/>
        </p:nvSpPr>
        <p:spPr bwMode="auto">
          <a:xfrm>
            <a:off x="381000" y="5538788"/>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Line 36"/>
          <p:cNvSpPr>
            <a:spLocks noChangeShapeType="1"/>
          </p:cNvSpPr>
          <p:nvPr/>
        </p:nvSpPr>
        <p:spPr bwMode="auto">
          <a:xfrm>
            <a:off x="381000" y="50831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3" name="Line 37"/>
          <p:cNvSpPr>
            <a:spLocks noChangeShapeType="1"/>
          </p:cNvSpPr>
          <p:nvPr/>
        </p:nvSpPr>
        <p:spPr bwMode="auto">
          <a:xfrm>
            <a:off x="381000" y="5997575"/>
            <a:ext cx="43434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4" name="Text Box 38"/>
          <p:cNvSpPr txBox="1">
            <a:spLocks noChangeArrowheads="1"/>
          </p:cNvSpPr>
          <p:nvPr/>
        </p:nvSpPr>
        <p:spPr bwMode="auto">
          <a:xfrm>
            <a:off x="5181600" y="1882775"/>
            <a:ext cx="373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a:t>从100号磁道开始，向磁道号增加方向移动。磁盘访问请求为：55、58、39、18、90、160、150、38、184</a:t>
            </a:r>
          </a:p>
        </p:txBody>
      </p:sp>
      <p:sp>
        <p:nvSpPr>
          <p:cNvPr id="91175" name="矩形 40"/>
          <p:cNvSpPr>
            <a:spLocks noChangeArrowheads="1"/>
          </p:cNvSpPr>
          <p:nvPr/>
        </p:nvSpPr>
        <p:spPr bwMode="auto">
          <a:xfrm>
            <a:off x="395288" y="1341438"/>
            <a:ext cx="4460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4. </a:t>
            </a:r>
            <a:r>
              <a:rPr lang="zh-CN" altLang="en-US" b="1"/>
              <a:t>循环扫描</a:t>
            </a:r>
            <a:r>
              <a:rPr lang="en-US" altLang="zh-CN" b="1"/>
              <a:t>(CSCAN)</a:t>
            </a:r>
            <a:r>
              <a:rPr lang="zh-CN" altLang="en-US" b="1"/>
              <a:t>算法 </a:t>
            </a:r>
          </a:p>
        </p:txBody>
      </p:sp>
      <p:sp>
        <p:nvSpPr>
          <p:cNvPr id="91176" name="灯片编号占位符 39"/>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C3DBCDFC-999C-4992-965B-49778C2F9178}" type="slidenum">
              <a:rPr lang="en-US" altLang="zh-CN" sz="1000"/>
              <a:pPr eaLnBrk="1" hangingPunct="1"/>
              <a:t>78</a:t>
            </a:fld>
            <a:endParaRPr lang="en-US" altLang="zh-CN" sz="1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out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outHorizontal)">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outHorizont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out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outHorizontal)">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outHorizontal)">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arn(outHorizontal)">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arn(outHorizontal)">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arn(outHorizontal)">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arn(outHorizontal)">
                                      <p:cBhvr>
                                        <p:cTn id="72" dur="500"/>
                                        <p:tgtEl>
                                          <p:spTgt spid="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arn(outHorizontal)">
                                      <p:cBhvr>
                                        <p:cTn id="77" dur="500"/>
                                        <p:tgtEl>
                                          <p:spTgt spid="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barn(outHorizontal)">
                                      <p:cBhvr>
                                        <p:cTn id="82" dur="500"/>
                                        <p:tgtEl>
                                          <p:spTgt spid="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arn(outHorizontal)">
                                      <p:cBhvr>
                                        <p:cTn id="87" dur="500"/>
                                        <p:tgtEl>
                                          <p:spTgt spid="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arn(outHorizontal)">
                                      <p:cBhvr>
                                        <p:cTn id="92" dur="500"/>
                                        <p:tgtEl>
                                          <p:spTgt spid="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3">
                                            <p:txEl>
                                              <p:pRg st="0" end="0"/>
                                            </p:txEl>
                                          </p:spTgt>
                                        </p:tgtEl>
                                        <p:attrNameLst>
                                          <p:attrName>style.visibility</p:attrName>
                                        </p:attrNameLst>
                                      </p:cBhvr>
                                      <p:to>
                                        <p:strVal val="visible"/>
                                      </p:to>
                                    </p:set>
                                    <p:animEffect transition="in" filter="barn(outHorizontal)">
                                      <p:cBhvr>
                                        <p:cTn id="9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4"/>
          <p:cNvSpPr>
            <a:spLocks noGrp="1"/>
          </p:cNvSpPr>
          <p:nvPr>
            <p:ph idx="1"/>
          </p:nvPr>
        </p:nvSpPr>
        <p:spPr/>
        <p:txBody>
          <a:bodyPr/>
          <a:lstStyle/>
          <a:p>
            <a:pPr>
              <a:buFont typeface="Wingdings" panose="05000000000000000000" pitchFamily="2" charset="2"/>
              <a:buNone/>
            </a:pPr>
            <a:r>
              <a:rPr lang="en-US" altLang="zh-CN"/>
              <a:t>5. N-Step-SCAN</a:t>
            </a:r>
            <a:r>
              <a:rPr lang="zh-CN" altLang="en-US"/>
              <a:t>和</a:t>
            </a:r>
            <a:r>
              <a:rPr lang="en-US" altLang="zh-CN"/>
              <a:t>FSCAN</a:t>
            </a:r>
            <a:r>
              <a:rPr lang="zh-CN" altLang="en-US"/>
              <a:t>调度算法 </a:t>
            </a:r>
          </a:p>
          <a:p>
            <a:r>
              <a:rPr lang="en-US" altLang="zh-CN"/>
              <a:t> </a:t>
            </a:r>
            <a:r>
              <a:rPr lang="en-US" altLang="zh-CN" sz="2800"/>
              <a:t>1) N-Step-SCAN</a:t>
            </a:r>
            <a:r>
              <a:rPr lang="zh-CN" altLang="en-US" sz="2800"/>
              <a:t>算法</a:t>
            </a:r>
          </a:p>
          <a:p>
            <a:r>
              <a:rPr lang="zh-CN" altLang="en-US" sz="2800"/>
              <a:t>        </a:t>
            </a:r>
            <a:r>
              <a:rPr lang="zh-CN" altLang="en-US" sz="2400"/>
              <a:t>在</a:t>
            </a:r>
            <a:r>
              <a:rPr lang="en-US" altLang="zh-CN" sz="2400"/>
              <a:t>SSTF</a:t>
            </a:r>
            <a:r>
              <a:rPr lang="zh-CN" altLang="en-US" sz="2400"/>
              <a:t>、 </a:t>
            </a:r>
            <a:r>
              <a:rPr lang="en-US" altLang="zh-CN" sz="2400"/>
              <a:t>SCAN</a:t>
            </a:r>
            <a:r>
              <a:rPr lang="zh-CN" altLang="en-US" sz="2400"/>
              <a:t>及</a:t>
            </a:r>
            <a:r>
              <a:rPr lang="en-US" altLang="zh-CN" sz="2400"/>
              <a:t>CSCAN</a:t>
            </a:r>
            <a:r>
              <a:rPr lang="zh-CN" altLang="en-US" sz="2400"/>
              <a:t>几种调度算法中，都可能出现磁臂停留在某处不动的情况，例如，有一个或几个进程对某一磁道有较高的访问频率，即这个</a:t>
            </a:r>
            <a:r>
              <a:rPr lang="en-US" altLang="zh-CN" sz="2400"/>
              <a:t>(</a:t>
            </a:r>
            <a:r>
              <a:rPr lang="zh-CN" altLang="en-US" sz="2400"/>
              <a:t>些</a:t>
            </a:r>
            <a:r>
              <a:rPr lang="en-US" altLang="zh-CN" sz="2400"/>
              <a:t>)</a:t>
            </a:r>
            <a:r>
              <a:rPr lang="zh-CN" altLang="en-US" sz="2400"/>
              <a:t>进程反复请求对某一磁道的</a:t>
            </a:r>
            <a:r>
              <a:rPr lang="en-US" altLang="zh-CN" sz="2400"/>
              <a:t>I/O</a:t>
            </a:r>
            <a:r>
              <a:rPr lang="zh-CN" altLang="en-US" sz="2400"/>
              <a:t>操作，从而垄断了整个磁盘设备。 我们把这一现象称为“磁臂粘着”</a:t>
            </a:r>
            <a:r>
              <a:rPr lang="en-US" altLang="zh-CN" sz="2400"/>
              <a:t>(Armstickiness)</a:t>
            </a:r>
            <a:r>
              <a:rPr lang="zh-CN" altLang="en-US" sz="2400"/>
              <a:t>。在高密度磁盘上容易出现此情况。</a:t>
            </a:r>
            <a:endParaRPr lang="zh-CN" altLang="en-US" sz="2800"/>
          </a:p>
        </p:txBody>
      </p:sp>
      <p:sp>
        <p:nvSpPr>
          <p:cNvPr id="82946" name="标题 3"/>
          <p:cNvSpPr>
            <a:spLocks noGrp="1"/>
          </p:cNvSpPr>
          <p:nvPr>
            <p:ph type="title"/>
          </p:nvPr>
        </p:nvSpPr>
        <p:spPr/>
        <p:txBody>
          <a:bodyPr/>
          <a:lstStyle/>
          <a:p>
            <a:pPr>
              <a:defRPr/>
            </a:pPr>
            <a:r>
              <a:rPr lang="en-US" altLang="zh-CN"/>
              <a:t>5.6.2  </a:t>
            </a:r>
            <a:r>
              <a:rPr lang="zh-CN" altLang="en-US"/>
              <a:t>磁盘调度</a:t>
            </a:r>
          </a:p>
        </p:txBody>
      </p:sp>
      <p:sp>
        <p:nvSpPr>
          <p:cNvPr id="9216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4BD2F74-D6CF-440D-8AFA-20357C2BD87E}" type="slidenum">
              <a:rPr lang="en-US" altLang="zh-CN" sz="1000"/>
              <a:pPr eaLnBrk="1" hangingPunct="1"/>
              <a:t>79</a:t>
            </a:fld>
            <a:endParaRPr lang="en-US" altLang="zh-CN" sz="10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7"/>
          <p:cNvSpPr>
            <a:spLocks noGrp="1"/>
          </p:cNvSpPr>
          <p:nvPr>
            <p:ph idx="1"/>
          </p:nvPr>
        </p:nvSpPr>
        <p:spPr/>
        <p:txBody>
          <a:bodyPr/>
          <a:lstStyle/>
          <a:p>
            <a:r>
              <a:rPr lang="en-US" altLang="zh-CN"/>
              <a:t>1. </a:t>
            </a:r>
            <a:r>
              <a:rPr lang="zh-CN" altLang="en-US"/>
              <a:t>设备控制器的基本功能 </a:t>
            </a:r>
          </a:p>
          <a:p>
            <a:pPr lvl="1"/>
            <a:r>
              <a:rPr lang="en-US" altLang="zh-CN"/>
              <a:t>1)  </a:t>
            </a:r>
            <a:r>
              <a:rPr lang="zh-CN" altLang="en-US"/>
              <a:t>接收和识别命令 </a:t>
            </a:r>
          </a:p>
          <a:p>
            <a:pPr lvl="1"/>
            <a:r>
              <a:rPr lang="en-US" altLang="zh-CN"/>
              <a:t>2)  </a:t>
            </a:r>
            <a:r>
              <a:rPr lang="zh-CN" altLang="en-US"/>
              <a:t>数据交换 </a:t>
            </a:r>
          </a:p>
          <a:p>
            <a:pPr lvl="1"/>
            <a:r>
              <a:rPr lang="en-US" altLang="zh-CN"/>
              <a:t>3)  </a:t>
            </a:r>
            <a:r>
              <a:rPr lang="zh-CN" altLang="en-US"/>
              <a:t>标识和报告设备的状态 </a:t>
            </a:r>
          </a:p>
          <a:p>
            <a:pPr lvl="1"/>
            <a:r>
              <a:rPr lang="en-US" altLang="zh-CN"/>
              <a:t>4)  </a:t>
            </a:r>
            <a:r>
              <a:rPr lang="zh-CN" altLang="en-US"/>
              <a:t>地址识别 </a:t>
            </a:r>
          </a:p>
          <a:p>
            <a:pPr lvl="1"/>
            <a:r>
              <a:rPr lang="en-US" altLang="zh-CN"/>
              <a:t>5)  </a:t>
            </a:r>
            <a:r>
              <a:rPr lang="zh-CN" altLang="en-US"/>
              <a:t>数据缓冲 </a:t>
            </a:r>
          </a:p>
          <a:p>
            <a:pPr lvl="1"/>
            <a:r>
              <a:rPr lang="en-US" altLang="zh-CN"/>
              <a:t>6)  </a:t>
            </a:r>
            <a:r>
              <a:rPr lang="zh-CN" altLang="en-US"/>
              <a:t>差错控制 </a:t>
            </a:r>
          </a:p>
          <a:p>
            <a:endParaRPr lang="zh-CN" altLang="en-US"/>
          </a:p>
        </p:txBody>
      </p:sp>
      <p:sp>
        <p:nvSpPr>
          <p:cNvPr id="35842" name="标题 4"/>
          <p:cNvSpPr>
            <a:spLocks noGrp="1"/>
          </p:cNvSpPr>
          <p:nvPr>
            <p:ph type="title"/>
          </p:nvPr>
        </p:nvSpPr>
        <p:spPr/>
        <p:txBody>
          <a:bodyPr/>
          <a:lstStyle/>
          <a:p>
            <a:pPr>
              <a:defRPr/>
            </a:pPr>
            <a:r>
              <a:rPr lang="en-US" altLang="zh-CN"/>
              <a:t>5.1.2  </a:t>
            </a:r>
            <a:r>
              <a:rPr lang="zh-CN" altLang="en-US"/>
              <a:t>设备控制器</a:t>
            </a:r>
          </a:p>
        </p:txBody>
      </p:sp>
      <p:sp>
        <p:nvSpPr>
          <p:cNvPr id="4198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8C13AE30-79C9-4F85-93A5-B56C795BA0D4}" type="slidenum">
              <a:rPr lang="en-US" altLang="zh-CN" sz="1000"/>
              <a:pPr eaLnBrk="1" hangingPunct="1"/>
              <a:t>8</a:t>
            </a:fld>
            <a:endParaRPr lang="en-US" altLang="zh-CN" sz="100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4"/>
          <p:cNvSpPr>
            <a:spLocks noGrp="1"/>
          </p:cNvSpPr>
          <p:nvPr>
            <p:ph idx="1"/>
          </p:nvPr>
        </p:nvSpPr>
        <p:spPr/>
        <p:txBody>
          <a:bodyPr/>
          <a:lstStyle/>
          <a:p>
            <a:pPr>
              <a:buFont typeface="Wingdings" panose="05000000000000000000" pitchFamily="2" charset="2"/>
              <a:buNone/>
            </a:pPr>
            <a:r>
              <a:rPr lang="en-US" altLang="zh-CN"/>
              <a:t>1) N-Step-SCAN</a:t>
            </a:r>
            <a:r>
              <a:rPr lang="zh-CN" altLang="en-US"/>
              <a:t>算法工作原理</a:t>
            </a:r>
          </a:p>
          <a:p>
            <a:r>
              <a:rPr lang="en-US" altLang="zh-CN" sz="2400"/>
              <a:t>N</a:t>
            </a:r>
            <a:r>
              <a:rPr lang="zh-CN" altLang="en-US" sz="2400"/>
              <a:t>步</a:t>
            </a:r>
            <a:r>
              <a:rPr lang="en-US" altLang="zh-CN" sz="2400"/>
              <a:t>SCAN</a:t>
            </a:r>
            <a:r>
              <a:rPr lang="zh-CN" altLang="en-US" sz="2400"/>
              <a:t>算法是将磁盘请求队列分成若干个长度为</a:t>
            </a:r>
            <a:r>
              <a:rPr lang="en-US" altLang="zh-CN" sz="2400"/>
              <a:t>N</a:t>
            </a:r>
            <a:r>
              <a:rPr lang="zh-CN" altLang="en-US" sz="2400"/>
              <a:t>的子队列，磁盘调度将按</a:t>
            </a:r>
            <a:r>
              <a:rPr lang="en-US" altLang="zh-CN" sz="2400"/>
              <a:t>FCFS</a:t>
            </a:r>
            <a:r>
              <a:rPr lang="zh-CN" altLang="en-US" sz="2400"/>
              <a:t>算法依次处理这些子队列。</a:t>
            </a:r>
            <a:endParaRPr lang="en-US" altLang="zh-CN" sz="2400"/>
          </a:p>
          <a:p>
            <a:r>
              <a:rPr lang="zh-CN" altLang="en-US" sz="2400"/>
              <a:t>每处理一个队列时又是按</a:t>
            </a:r>
            <a:r>
              <a:rPr lang="en-US" altLang="zh-CN" sz="2400"/>
              <a:t>SCAN</a:t>
            </a:r>
            <a:r>
              <a:rPr lang="zh-CN" altLang="en-US" sz="2400"/>
              <a:t>算法，对一个队列处理完后，再处理其他队列。 </a:t>
            </a:r>
            <a:endParaRPr lang="en-US" altLang="zh-CN" sz="2400"/>
          </a:p>
          <a:p>
            <a:r>
              <a:rPr lang="zh-CN" altLang="en-US" sz="2400"/>
              <a:t>当正在处理某子队列时，如果又出现新的磁盘</a:t>
            </a:r>
            <a:r>
              <a:rPr lang="en-US" altLang="zh-CN" sz="2400"/>
              <a:t>I/O</a:t>
            </a:r>
            <a:r>
              <a:rPr lang="zh-CN" altLang="en-US" sz="2400"/>
              <a:t>请求，便将新请求进程放入其他队列，这样就可避免出现粘着现象。 当</a:t>
            </a:r>
            <a:r>
              <a:rPr lang="en-US" altLang="zh-CN" sz="2400"/>
              <a:t>N</a:t>
            </a:r>
            <a:r>
              <a:rPr lang="zh-CN" altLang="en-US" sz="2400"/>
              <a:t>值取得很大时，会使</a:t>
            </a:r>
            <a:r>
              <a:rPr lang="en-US" altLang="zh-CN" sz="2400"/>
              <a:t>N</a:t>
            </a:r>
            <a:r>
              <a:rPr lang="zh-CN" altLang="en-US" sz="2400"/>
              <a:t>步扫描法的性能接近于</a:t>
            </a:r>
            <a:r>
              <a:rPr lang="en-US" altLang="zh-CN" sz="2400"/>
              <a:t>SCAN</a:t>
            </a:r>
            <a:r>
              <a:rPr lang="zh-CN" altLang="en-US" sz="2400"/>
              <a:t>算法的性能； 当</a:t>
            </a:r>
            <a:r>
              <a:rPr lang="en-US" altLang="zh-CN" sz="2400"/>
              <a:t>N=1</a:t>
            </a:r>
            <a:r>
              <a:rPr lang="zh-CN" altLang="en-US" sz="2400"/>
              <a:t>时，</a:t>
            </a:r>
            <a:r>
              <a:rPr lang="en-US" altLang="zh-CN" sz="2400"/>
              <a:t>N</a:t>
            </a:r>
            <a:r>
              <a:rPr lang="zh-CN" altLang="en-US" sz="2400"/>
              <a:t>步</a:t>
            </a:r>
            <a:r>
              <a:rPr lang="en-US" altLang="zh-CN" sz="2400"/>
              <a:t>SCAN</a:t>
            </a:r>
            <a:r>
              <a:rPr lang="zh-CN" altLang="en-US" sz="2400"/>
              <a:t>算法便蜕化为</a:t>
            </a:r>
            <a:r>
              <a:rPr lang="en-US" altLang="zh-CN" sz="2400"/>
              <a:t>FCFS</a:t>
            </a:r>
            <a:r>
              <a:rPr lang="zh-CN" altLang="en-US" sz="2400"/>
              <a:t>算法。 </a:t>
            </a:r>
          </a:p>
        </p:txBody>
      </p:sp>
      <p:sp>
        <p:nvSpPr>
          <p:cNvPr id="83970" name="标题 3"/>
          <p:cNvSpPr>
            <a:spLocks noGrp="1"/>
          </p:cNvSpPr>
          <p:nvPr>
            <p:ph type="title"/>
          </p:nvPr>
        </p:nvSpPr>
        <p:spPr/>
        <p:txBody>
          <a:bodyPr/>
          <a:lstStyle/>
          <a:p>
            <a:pPr>
              <a:defRPr/>
            </a:pPr>
            <a:r>
              <a:rPr lang="en-US" altLang="zh-CN"/>
              <a:t>5.6.2  </a:t>
            </a:r>
            <a:r>
              <a:rPr lang="zh-CN" altLang="en-US"/>
              <a:t>磁盘调度</a:t>
            </a:r>
          </a:p>
        </p:txBody>
      </p:sp>
      <p:sp>
        <p:nvSpPr>
          <p:cNvPr id="9318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BDE1C60-B920-4CAA-B667-DB39079A36E2}" type="slidenum">
              <a:rPr lang="en-US" altLang="zh-CN" sz="1000"/>
              <a:pPr eaLnBrk="1" hangingPunct="1"/>
              <a:t>80</a:t>
            </a:fld>
            <a:endParaRPr lang="en-US" altLang="zh-CN" sz="100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3"/>
          <p:cNvSpPr>
            <a:spLocks noGrp="1"/>
          </p:cNvSpPr>
          <p:nvPr>
            <p:ph idx="1"/>
          </p:nvPr>
        </p:nvSpPr>
        <p:spPr/>
        <p:txBody>
          <a:bodyPr/>
          <a:lstStyle/>
          <a:p>
            <a:pPr>
              <a:buFont typeface="Wingdings" panose="05000000000000000000" pitchFamily="2" charset="2"/>
              <a:buNone/>
            </a:pPr>
            <a:r>
              <a:rPr lang="en-US" altLang="zh-CN"/>
              <a:t> 2) FSCAN</a:t>
            </a:r>
            <a:r>
              <a:rPr lang="zh-CN" altLang="en-US"/>
              <a:t>算法</a:t>
            </a:r>
          </a:p>
          <a:p>
            <a:r>
              <a:rPr lang="en-US" altLang="zh-CN" sz="2400"/>
              <a:t>FSCAN</a:t>
            </a:r>
            <a:r>
              <a:rPr lang="zh-CN" altLang="en-US" sz="2400"/>
              <a:t>算法实质上是</a:t>
            </a:r>
            <a:r>
              <a:rPr lang="en-US" altLang="zh-CN" sz="2400"/>
              <a:t>N</a:t>
            </a:r>
            <a:r>
              <a:rPr lang="zh-CN" altLang="en-US" sz="2400"/>
              <a:t>步</a:t>
            </a:r>
            <a:r>
              <a:rPr lang="en-US" altLang="zh-CN" sz="2400"/>
              <a:t>SCAN</a:t>
            </a:r>
            <a:r>
              <a:rPr lang="zh-CN" altLang="en-US" sz="2400"/>
              <a:t>算法的简化，即</a:t>
            </a:r>
            <a:r>
              <a:rPr lang="en-US" altLang="zh-CN" sz="2400"/>
              <a:t>FSCAN</a:t>
            </a:r>
            <a:r>
              <a:rPr lang="zh-CN" altLang="en-US" sz="2400"/>
              <a:t>只将磁盘请求队列分成两个子队列。</a:t>
            </a:r>
            <a:endParaRPr lang="en-US" altLang="zh-CN" sz="2400"/>
          </a:p>
          <a:p>
            <a:r>
              <a:rPr lang="zh-CN" altLang="en-US" sz="2400"/>
              <a:t>一个是由当前所有请求磁盘</a:t>
            </a:r>
            <a:r>
              <a:rPr lang="en-US" altLang="zh-CN" sz="2400"/>
              <a:t>I/O</a:t>
            </a:r>
            <a:r>
              <a:rPr lang="zh-CN" altLang="en-US" sz="2400"/>
              <a:t>的进程形成的队列，由磁盘调度按</a:t>
            </a:r>
            <a:r>
              <a:rPr lang="en-US" altLang="zh-CN" sz="2400"/>
              <a:t>SCAN</a:t>
            </a:r>
            <a:r>
              <a:rPr lang="zh-CN" altLang="en-US" sz="2400"/>
              <a:t>算法进行处理。</a:t>
            </a:r>
            <a:endParaRPr lang="en-US" altLang="zh-CN" sz="2400"/>
          </a:p>
          <a:p>
            <a:r>
              <a:rPr lang="zh-CN" altLang="en-US" sz="2400"/>
              <a:t>在扫描期间，将新出现的所有请求磁盘</a:t>
            </a:r>
            <a:r>
              <a:rPr lang="en-US" altLang="zh-CN" sz="2400"/>
              <a:t>I/O</a:t>
            </a:r>
            <a:r>
              <a:rPr lang="zh-CN" altLang="en-US" sz="2400"/>
              <a:t>的进程，放入另一个等待处理的请求队列。这样，所有的新请求都将被推迟到下一次扫描时处理。 </a:t>
            </a:r>
            <a:endParaRPr lang="zh-CN" altLang="en-US"/>
          </a:p>
        </p:txBody>
      </p:sp>
      <p:sp>
        <p:nvSpPr>
          <p:cNvPr id="84994" name="标题 2"/>
          <p:cNvSpPr>
            <a:spLocks noGrp="1"/>
          </p:cNvSpPr>
          <p:nvPr>
            <p:ph type="title"/>
          </p:nvPr>
        </p:nvSpPr>
        <p:spPr/>
        <p:txBody>
          <a:bodyPr/>
          <a:lstStyle/>
          <a:p>
            <a:pPr>
              <a:defRPr/>
            </a:pPr>
            <a:r>
              <a:rPr lang="en-US" altLang="zh-CN"/>
              <a:t>5.6.2  </a:t>
            </a:r>
            <a:r>
              <a:rPr lang="zh-CN" altLang="en-US"/>
              <a:t>磁盘调度</a:t>
            </a:r>
          </a:p>
        </p:txBody>
      </p:sp>
      <p:sp>
        <p:nvSpPr>
          <p:cNvPr id="9421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7461362E-10FA-4C9A-9C10-F35668C7F49B}" type="slidenum">
              <a:rPr lang="en-US" altLang="zh-CN" sz="1000"/>
              <a:pPr eaLnBrk="1" hangingPunct="1"/>
              <a:t>81</a:t>
            </a:fld>
            <a:endParaRPr lang="en-US" altLang="zh-CN" sz="10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7"/>
          <p:cNvSpPr>
            <a:spLocks noGrp="1"/>
          </p:cNvSpPr>
          <p:nvPr>
            <p:ph idx="1"/>
          </p:nvPr>
        </p:nvSpPr>
        <p:spPr/>
        <p:txBody>
          <a:bodyPr/>
          <a:lstStyle/>
          <a:p>
            <a:pPr>
              <a:buFont typeface="Wingdings" panose="05000000000000000000" pitchFamily="2" charset="2"/>
              <a:buNone/>
            </a:pPr>
            <a:r>
              <a:rPr lang="en-US" altLang="zh-CN"/>
              <a:t>1. </a:t>
            </a:r>
            <a:r>
              <a:rPr lang="zh-CN" altLang="en-US"/>
              <a:t>磁盘高速缓存的形式 </a:t>
            </a:r>
          </a:p>
          <a:p>
            <a:r>
              <a:rPr lang="zh-CN" altLang="en-US" sz="2800"/>
              <a:t>是指利用内存中的存储空间，来暂存从磁盘中读出的一系列盘块中的信息。</a:t>
            </a:r>
            <a:endParaRPr lang="en-US" altLang="zh-CN" sz="2800"/>
          </a:p>
          <a:p>
            <a:r>
              <a:rPr lang="zh-CN" altLang="en-US" sz="2800"/>
              <a:t>因此，这里的高速缓存是一组在逻辑上属于磁盘，而物理上是驻留在内存中的盘块。</a:t>
            </a:r>
            <a:endParaRPr lang="zh-CN" altLang="en-US"/>
          </a:p>
        </p:txBody>
      </p:sp>
      <p:sp>
        <p:nvSpPr>
          <p:cNvPr id="86018" name="标题 4"/>
          <p:cNvSpPr>
            <a:spLocks noGrp="1"/>
          </p:cNvSpPr>
          <p:nvPr>
            <p:ph type="title"/>
          </p:nvPr>
        </p:nvSpPr>
        <p:spPr/>
        <p:txBody>
          <a:bodyPr/>
          <a:lstStyle/>
          <a:p>
            <a:pPr>
              <a:defRPr/>
            </a:pPr>
            <a:r>
              <a:rPr lang="en-US" altLang="zh-CN"/>
              <a:t>5.6.3 </a:t>
            </a:r>
            <a:r>
              <a:rPr lang="zh-CN" altLang="en-US"/>
              <a:t>磁盘高速缓存</a:t>
            </a:r>
            <a:r>
              <a:rPr lang="en-US" altLang="zh-CN"/>
              <a:t>(Disk Cache) </a:t>
            </a:r>
            <a:endParaRPr lang="zh-CN" altLang="en-US"/>
          </a:p>
        </p:txBody>
      </p:sp>
      <p:sp>
        <p:nvSpPr>
          <p:cNvPr id="9523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76CD82E-8C39-42B5-8106-F90C6C8DB53C}" type="slidenum">
              <a:rPr lang="en-US" altLang="zh-CN" sz="1000"/>
              <a:pPr eaLnBrk="1" hangingPunct="1"/>
              <a:t>82</a:t>
            </a:fld>
            <a:endParaRPr lang="en-US" altLang="zh-CN" sz="10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4"/>
          <p:cNvSpPr>
            <a:spLocks noGrp="1"/>
          </p:cNvSpPr>
          <p:nvPr>
            <p:ph idx="1"/>
          </p:nvPr>
        </p:nvSpPr>
        <p:spPr/>
        <p:txBody>
          <a:bodyPr/>
          <a:lstStyle/>
          <a:p>
            <a:pPr>
              <a:buFont typeface="Wingdings" panose="05000000000000000000" pitchFamily="2" charset="2"/>
              <a:buNone/>
            </a:pPr>
            <a:r>
              <a:rPr lang="en-US" altLang="zh-CN"/>
              <a:t>1. </a:t>
            </a:r>
            <a:r>
              <a:rPr lang="zh-CN" altLang="en-US"/>
              <a:t>磁盘高速缓存的形式 </a:t>
            </a:r>
          </a:p>
          <a:p>
            <a:r>
              <a:rPr lang="zh-CN" altLang="en-US" sz="2400"/>
              <a:t>高速缓存在内存中可分成两种形式。</a:t>
            </a:r>
            <a:endParaRPr lang="en-US" altLang="zh-CN" sz="2400"/>
          </a:p>
          <a:p>
            <a:pPr lvl="1"/>
            <a:r>
              <a:rPr lang="zh-CN" altLang="en-US" sz="2400"/>
              <a:t>在内存中开辟一个单独的存储空间来作为磁盘高速缓存，其大小是固定的，不会受应用程序多少的影响；</a:t>
            </a:r>
            <a:endParaRPr lang="en-US" altLang="zh-CN" sz="2400"/>
          </a:p>
          <a:p>
            <a:pPr lvl="1"/>
            <a:r>
              <a:rPr lang="zh-CN" altLang="en-US" sz="2400"/>
              <a:t>把所有未利用的内存空间变为一个缓冲池，供请求分页系统和磁盘</a:t>
            </a:r>
            <a:r>
              <a:rPr lang="en-US" altLang="zh-CN" sz="2400"/>
              <a:t>I/O</a:t>
            </a:r>
            <a:r>
              <a:rPr lang="zh-CN" altLang="en-US" sz="2400"/>
              <a:t>时</a:t>
            </a:r>
            <a:r>
              <a:rPr lang="en-US" altLang="zh-CN" sz="2400"/>
              <a:t>(</a:t>
            </a:r>
            <a:r>
              <a:rPr lang="zh-CN" altLang="en-US" sz="2400"/>
              <a:t>作为磁盘高速缓存</a:t>
            </a:r>
            <a:r>
              <a:rPr lang="en-US" altLang="zh-CN" sz="2400"/>
              <a:t>)</a:t>
            </a:r>
            <a:r>
              <a:rPr lang="zh-CN" altLang="en-US" sz="2400"/>
              <a:t>共享。高速缓存的大小不固定。当磁盘</a:t>
            </a:r>
            <a:r>
              <a:rPr lang="en-US" altLang="zh-CN" sz="2400"/>
              <a:t>I/O</a:t>
            </a:r>
            <a:r>
              <a:rPr lang="zh-CN" altLang="en-US" sz="2400"/>
              <a:t>的频繁程度较高时，该缓冲池可能包含更多的内存空间；而在应用程序运行得较多时，该缓冲池可能只剩下较少的内存空间</a:t>
            </a:r>
            <a:r>
              <a:rPr lang="zh-CN" altLang="en-US" sz="2000"/>
              <a:t>。 </a:t>
            </a:r>
          </a:p>
        </p:txBody>
      </p:sp>
      <p:sp>
        <p:nvSpPr>
          <p:cNvPr id="87042" name="标题 3"/>
          <p:cNvSpPr>
            <a:spLocks noGrp="1"/>
          </p:cNvSpPr>
          <p:nvPr>
            <p:ph type="title"/>
          </p:nvPr>
        </p:nvSpPr>
        <p:spPr/>
        <p:txBody>
          <a:bodyPr/>
          <a:lstStyle/>
          <a:p>
            <a:pPr>
              <a:defRPr/>
            </a:pPr>
            <a:r>
              <a:rPr lang="en-US" altLang="zh-CN"/>
              <a:t>5.6.3 </a:t>
            </a:r>
            <a:r>
              <a:rPr lang="zh-CN" altLang="en-US"/>
              <a:t>磁盘高速缓存</a:t>
            </a:r>
            <a:r>
              <a:rPr lang="en-US" altLang="zh-CN"/>
              <a:t>(Disk Cache) </a:t>
            </a:r>
            <a:endParaRPr lang="zh-CN" altLang="en-US"/>
          </a:p>
        </p:txBody>
      </p:sp>
      <p:sp>
        <p:nvSpPr>
          <p:cNvPr id="9626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05B9D8AE-FAD7-45BC-BC33-72049E3392A4}" type="slidenum">
              <a:rPr lang="en-US" altLang="zh-CN" sz="1000"/>
              <a:pPr eaLnBrk="1" hangingPunct="1"/>
              <a:t>83</a:t>
            </a:fld>
            <a:endParaRPr lang="en-US" altLang="zh-CN" sz="10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4"/>
          <p:cNvSpPr>
            <a:spLocks noGrp="1"/>
          </p:cNvSpPr>
          <p:nvPr>
            <p:ph idx="1"/>
          </p:nvPr>
        </p:nvSpPr>
        <p:spPr/>
        <p:txBody>
          <a:bodyPr/>
          <a:lstStyle/>
          <a:p>
            <a:pPr>
              <a:buFont typeface="Wingdings" panose="05000000000000000000" pitchFamily="2" charset="2"/>
              <a:buNone/>
            </a:pPr>
            <a:r>
              <a:rPr lang="en-US" altLang="zh-CN"/>
              <a:t>2. </a:t>
            </a:r>
            <a:r>
              <a:rPr lang="zh-CN" altLang="en-US"/>
              <a:t>数据交付方式 </a:t>
            </a:r>
          </a:p>
          <a:p>
            <a:r>
              <a:rPr lang="en-US" altLang="zh-CN"/>
              <a:t> </a:t>
            </a:r>
            <a:r>
              <a:rPr lang="zh-CN" altLang="en-US" sz="2800"/>
              <a:t>系统可以采取两种方式，将数据交付给请求进程：</a:t>
            </a:r>
          </a:p>
          <a:p>
            <a:pPr lvl="1"/>
            <a:r>
              <a:rPr lang="en-US" altLang="zh-CN" sz="2400"/>
              <a:t>(1) </a:t>
            </a:r>
            <a:r>
              <a:rPr lang="zh-CN" altLang="en-US" sz="2400"/>
              <a:t>数据交付。这是直接将高速缓存中的数据，传送到请求者进程的内存工作区中。</a:t>
            </a:r>
          </a:p>
          <a:p>
            <a:pPr lvl="1"/>
            <a:r>
              <a:rPr lang="en-US" altLang="zh-CN" sz="2400"/>
              <a:t>(2) </a:t>
            </a:r>
            <a:r>
              <a:rPr lang="zh-CN" altLang="en-US" sz="2400"/>
              <a:t>指针交付。只将指向高速缓存中某区域的指针，交付给请求者进程。</a:t>
            </a:r>
          </a:p>
          <a:p>
            <a:r>
              <a:rPr lang="zh-CN" altLang="en-US" sz="2800"/>
              <a:t>后一种方式由于所传送的数据量少，因而节省了数据从磁盘高速缓存存储空间到进程的内存工作区的时间。 </a:t>
            </a:r>
          </a:p>
        </p:txBody>
      </p:sp>
      <p:sp>
        <p:nvSpPr>
          <p:cNvPr id="88066" name="标题 3"/>
          <p:cNvSpPr>
            <a:spLocks noGrp="1"/>
          </p:cNvSpPr>
          <p:nvPr>
            <p:ph type="title"/>
          </p:nvPr>
        </p:nvSpPr>
        <p:spPr/>
        <p:txBody>
          <a:bodyPr/>
          <a:lstStyle/>
          <a:p>
            <a:pPr>
              <a:defRPr/>
            </a:pPr>
            <a:r>
              <a:rPr lang="en-US" altLang="zh-CN"/>
              <a:t>5.6.3 </a:t>
            </a:r>
            <a:r>
              <a:rPr lang="zh-CN" altLang="en-US"/>
              <a:t>磁盘高速缓存</a:t>
            </a:r>
            <a:r>
              <a:rPr lang="en-US" altLang="zh-CN"/>
              <a:t>(Disk Cache) </a:t>
            </a:r>
            <a:endParaRPr lang="zh-CN" altLang="en-US"/>
          </a:p>
        </p:txBody>
      </p:sp>
      <p:sp>
        <p:nvSpPr>
          <p:cNvPr id="9728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3ECCD364-0EB2-4AB9-8070-BC2A2E23A408}" type="slidenum">
              <a:rPr lang="en-US" altLang="zh-CN" sz="1000"/>
              <a:pPr eaLnBrk="1" hangingPunct="1"/>
              <a:t>84</a:t>
            </a:fld>
            <a:endParaRPr lang="en-US" altLang="zh-CN" sz="10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4"/>
          <p:cNvSpPr>
            <a:spLocks noGrp="1"/>
          </p:cNvSpPr>
          <p:nvPr>
            <p:ph idx="1"/>
          </p:nvPr>
        </p:nvSpPr>
        <p:spPr/>
        <p:txBody>
          <a:bodyPr/>
          <a:lstStyle/>
          <a:p>
            <a:pPr>
              <a:buFont typeface="Wingdings" panose="05000000000000000000" pitchFamily="2" charset="2"/>
              <a:buNone/>
            </a:pPr>
            <a:r>
              <a:rPr lang="en-US" altLang="zh-CN"/>
              <a:t>3. </a:t>
            </a:r>
            <a:r>
              <a:rPr lang="zh-CN" altLang="en-US"/>
              <a:t>置换算法</a:t>
            </a:r>
          </a:p>
          <a:p>
            <a:r>
              <a:rPr lang="zh-CN" altLang="en-US" sz="2400"/>
              <a:t>由于请求调页中的联想存储器与高速缓存</a:t>
            </a:r>
            <a:r>
              <a:rPr lang="en-US" altLang="zh-CN" sz="2400"/>
              <a:t>(</a:t>
            </a:r>
            <a:r>
              <a:rPr lang="zh-CN" altLang="en-US" sz="2400"/>
              <a:t>磁盘</a:t>
            </a:r>
            <a:r>
              <a:rPr lang="en-US" altLang="zh-CN" sz="2400"/>
              <a:t>I/O</a:t>
            </a:r>
            <a:r>
              <a:rPr lang="zh-CN" altLang="en-US" sz="2400"/>
              <a:t>中</a:t>
            </a:r>
            <a:r>
              <a:rPr lang="en-US" altLang="zh-CN" sz="2400"/>
              <a:t>)</a:t>
            </a:r>
            <a:r>
              <a:rPr lang="zh-CN" altLang="en-US" sz="2400"/>
              <a:t>的工作情况不同，因而使得在置换算法中所应考虑的问题也有所差异。</a:t>
            </a:r>
            <a:endParaRPr lang="en-US" altLang="zh-CN" sz="2400"/>
          </a:p>
          <a:p>
            <a:r>
              <a:rPr lang="zh-CN" altLang="en-US" sz="2400"/>
              <a:t>因此，现在不少系统在设计其高速缓存的置换算法时，除了考虑到最近最久未使用这一原则外，还考虑了以下几点：</a:t>
            </a:r>
          </a:p>
          <a:p>
            <a:pPr lvl="1"/>
            <a:r>
              <a:rPr lang="zh-CN" altLang="en-US" sz="2000"/>
              <a:t>  </a:t>
            </a:r>
            <a:r>
              <a:rPr lang="en-US" altLang="zh-CN" sz="2000"/>
              <a:t>(1) </a:t>
            </a:r>
            <a:r>
              <a:rPr lang="zh-CN" altLang="en-US" sz="2000"/>
              <a:t>访问频率。</a:t>
            </a:r>
          </a:p>
          <a:p>
            <a:pPr lvl="1"/>
            <a:r>
              <a:rPr lang="zh-CN" altLang="en-US" sz="2000"/>
              <a:t>  </a:t>
            </a:r>
            <a:r>
              <a:rPr lang="en-US" altLang="zh-CN" sz="2000"/>
              <a:t>(2) </a:t>
            </a:r>
            <a:r>
              <a:rPr lang="zh-CN" altLang="en-US" sz="2000"/>
              <a:t>可预见性。 </a:t>
            </a:r>
          </a:p>
          <a:p>
            <a:pPr lvl="1"/>
            <a:r>
              <a:rPr lang="zh-CN" altLang="en-US" sz="2000"/>
              <a:t>  </a:t>
            </a:r>
            <a:r>
              <a:rPr lang="en-US" altLang="zh-CN" sz="2000"/>
              <a:t>(3) </a:t>
            </a:r>
            <a:r>
              <a:rPr lang="zh-CN" altLang="en-US" sz="2000"/>
              <a:t>数据的一致性。  </a:t>
            </a:r>
          </a:p>
        </p:txBody>
      </p:sp>
      <p:sp>
        <p:nvSpPr>
          <p:cNvPr id="89090" name="标题 3"/>
          <p:cNvSpPr>
            <a:spLocks noGrp="1"/>
          </p:cNvSpPr>
          <p:nvPr>
            <p:ph type="title"/>
          </p:nvPr>
        </p:nvSpPr>
        <p:spPr/>
        <p:txBody>
          <a:bodyPr/>
          <a:lstStyle/>
          <a:p>
            <a:pPr>
              <a:defRPr/>
            </a:pPr>
            <a:r>
              <a:rPr lang="en-US" altLang="zh-CN"/>
              <a:t>5.6.3 </a:t>
            </a:r>
            <a:r>
              <a:rPr lang="zh-CN" altLang="en-US"/>
              <a:t>磁盘高速缓存</a:t>
            </a:r>
            <a:r>
              <a:rPr lang="en-US" altLang="zh-CN"/>
              <a:t>(Disk Cache) </a:t>
            </a:r>
            <a:endParaRPr lang="zh-CN" altLang="en-US"/>
          </a:p>
        </p:txBody>
      </p:sp>
      <p:sp>
        <p:nvSpPr>
          <p:cNvPr id="98308"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166EA4E8-98DA-430C-AC43-430DBC234281}" type="slidenum">
              <a:rPr lang="en-US" altLang="zh-CN" sz="1000"/>
              <a:pPr eaLnBrk="1" hangingPunct="1"/>
              <a:t>85</a:t>
            </a:fld>
            <a:endParaRPr lang="en-US" altLang="zh-CN" sz="100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4"/>
          <p:cNvSpPr>
            <a:spLocks noGrp="1"/>
          </p:cNvSpPr>
          <p:nvPr>
            <p:ph idx="1"/>
          </p:nvPr>
        </p:nvSpPr>
        <p:spPr/>
        <p:txBody>
          <a:bodyPr/>
          <a:lstStyle/>
          <a:p>
            <a:pPr>
              <a:buFont typeface="Wingdings" panose="05000000000000000000" pitchFamily="2" charset="2"/>
              <a:buNone/>
            </a:pPr>
            <a:r>
              <a:rPr lang="en-US" altLang="zh-CN"/>
              <a:t>4. </a:t>
            </a:r>
            <a:r>
              <a:rPr lang="zh-CN" altLang="en-US"/>
              <a:t>周期性地写回磁盘 </a:t>
            </a:r>
          </a:p>
          <a:p>
            <a:r>
              <a:rPr lang="en-US" altLang="zh-CN" sz="2400"/>
              <a:t> UNIX</a:t>
            </a:r>
            <a:r>
              <a:rPr lang="zh-CN" altLang="en-US" sz="2400"/>
              <a:t>系统中专设一个修改</a:t>
            </a:r>
            <a:r>
              <a:rPr lang="en-US" altLang="zh-CN" sz="2400"/>
              <a:t>(update)</a:t>
            </a:r>
            <a:r>
              <a:rPr lang="zh-CN" altLang="en-US" sz="2400"/>
              <a:t>程序在后台运行，周期性调用系统调用</a:t>
            </a:r>
            <a:r>
              <a:rPr lang="en-US" altLang="zh-CN" sz="2400"/>
              <a:t>SYNC</a:t>
            </a:r>
            <a:r>
              <a:rPr lang="zh-CN" altLang="en-US" sz="2400"/>
              <a:t>。该调用的主要功能是强制性地将所有在高速缓存中已修改的盘块数据写回磁盘。一般两次调用</a:t>
            </a:r>
            <a:r>
              <a:rPr lang="en-US" altLang="zh-CN" sz="2400"/>
              <a:t>SYNC</a:t>
            </a:r>
            <a:r>
              <a:rPr lang="zh-CN" altLang="en-US" sz="2400"/>
              <a:t>的时间间隔定为</a:t>
            </a:r>
            <a:r>
              <a:rPr lang="en-US" altLang="zh-CN" sz="2400"/>
              <a:t>30s</a:t>
            </a:r>
            <a:r>
              <a:rPr lang="zh-CN" altLang="en-US" sz="2400"/>
              <a:t>。这样，因系统故障所造成的工作损失不会超过</a:t>
            </a:r>
            <a:r>
              <a:rPr lang="en-US" altLang="zh-CN" sz="2400"/>
              <a:t>30s</a:t>
            </a:r>
            <a:r>
              <a:rPr lang="zh-CN" altLang="en-US" sz="2400"/>
              <a:t>的劳动量。</a:t>
            </a:r>
            <a:endParaRPr lang="en-US" altLang="zh-CN" sz="2400"/>
          </a:p>
          <a:p>
            <a:r>
              <a:rPr lang="en-US" altLang="zh-CN" sz="2400"/>
              <a:t>MS-DOS</a:t>
            </a:r>
            <a:r>
              <a:rPr lang="zh-CN" altLang="en-US" sz="2400"/>
              <a:t>中的方法：只要高速缓存中的某盘块数据被修改，便立即将它写回磁盘，并将这种高速缓存称为“写穿透、高速缓存”</a:t>
            </a:r>
            <a:r>
              <a:rPr lang="en-US" altLang="zh-CN" sz="2400"/>
              <a:t>(write-through cache)</a:t>
            </a:r>
            <a:r>
              <a:rPr lang="zh-CN" altLang="en-US" sz="2400"/>
              <a:t>。 </a:t>
            </a:r>
            <a:r>
              <a:rPr lang="en-US" altLang="zh-CN" sz="2400"/>
              <a:t>MS-DOS</a:t>
            </a:r>
            <a:r>
              <a:rPr lang="zh-CN" altLang="en-US" sz="2400"/>
              <a:t>所采用的写回方式，几乎不会造成数据的丢失，但须频繁地启动磁盘。 </a:t>
            </a:r>
          </a:p>
        </p:txBody>
      </p:sp>
      <p:sp>
        <p:nvSpPr>
          <p:cNvPr id="90114" name="标题 3"/>
          <p:cNvSpPr>
            <a:spLocks noGrp="1"/>
          </p:cNvSpPr>
          <p:nvPr>
            <p:ph type="title"/>
          </p:nvPr>
        </p:nvSpPr>
        <p:spPr/>
        <p:txBody>
          <a:bodyPr/>
          <a:lstStyle/>
          <a:p>
            <a:pPr>
              <a:defRPr/>
            </a:pPr>
            <a:r>
              <a:rPr lang="en-US" altLang="zh-CN"/>
              <a:t>5.6.3 </a:t>
            </a:r>
            <a:r>
              <a:rPr lang="zh-CN" altLang="en-US"/>
              <a:t>磁盘高速缓存</a:t>
            </a:r>
            <a:r>
              <a:rPr lang="en-US" altLang="zh-CN"/>
              <a:t>(Disk Cache) </a:t>
            </a:r>
            <a:endParaRPr lang="zh-CN" altLang="en-US"/>
          </a:p>
        </p:txBody>
      </p:sp>
      <p:sp>
        <p:nvSpPr>
          <p:cNvPr id="99332"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A8C0F1FE-D3A0-4653-AD10-AD8479EB3B0F}" type="slidenum">
              <a:rPr lang="en-US" altLang="zh-CN" sz="1000"/>
              <a:pPr eaLnBrk="1" hangingPunct="1"/>
              <a:t>86</a:t>
            </a:fld>
            <a:endParaRPr lang="en-US" altLang="zh-CN" sz="100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6"/>
          <p:cNvSpPr>
            <a:spLocks noGrp="1"/>
          </p:cNvSpPr>
          <p:nvPr>
            <p:ph idx="1"/>
          </p:nvPr>
        </p:nvSpPr>
        <p:spPr/>
        <p:txBody>
          <a:bodyPr/>
          <a:lstStyle/>
          <a:p>
            <a:r>
              <a:rPr lang="en-US" altLang="zh-CN"/>
              <a:t>1. </a:t>
            </a:r>
            <a:r>
              <a:rPr lang="zh-CN" altLang="en-US"/>
              <a:t>提前读</a:t>
            </a:r>
            <a:r>
              <a:rPr lang="en-US" altLang="zh-CN"/>
              <a:t>(Read-Ahead) </a:t>
            </a:r>
          </a:p>
          <a:p>
            <a:r>
              <a:rPr lang="en-US" altLang="zh-CN"/>
              <a:t>2. </a:t>
            </a:r>
            <a:r>
              <a:rPr lang="zh-CN" altLang="en-US"/>
              <a:t>延迟写 </a:t>
            </a:r>
          </a:p>
          <a:p>
            <a:r>
              <a:rPr lang="en-US" altLang="zh-CN"/>
              <a:t>3. </a:t>
            </a:r>
            <a:r>
              <a:rPr lang="zh-CN" altLang="en-US"/>
              <a:t>优化物理块的分布 </a:t>
            </a:r>
          </a:p>
          <a:p>
            <a:r>
              <a:rPr lang="en-US" altLang="zh-CN"/>
              <a:t>4. </a:t>
            </a:r>
            <a:r>
              <a:rPr lang="zh-CN" altLang="en-US"/>
              <a:t>虚拟盘 </a:t>
            </a:r>
          </a:p>
          <a:p>
            <a:endParaRPr lang="zh-CN" altLang="en-US"/>
          </a:p>
        </p:txBody>
      </p:sp>
      <p:sp>
        <p:nvSpPr>
          <p:cNvPr id="91138" name="标题 3"/>
          <p:cNvSpPr>
            <a:spLocks noGrp="1"/>
          </p:cNvSpPr>
          <p:nvPr>
            <p:ph type="title"/>
          </p:nvPr>
        </p:nvSpPr>
        <p:spPr/>
        <p:txBody>
          <a:bodyPr>
            <a:normAutofit fontScale="90000"/>
          </a:bodyPr>
          <a:lstStyle/>
          <a:p>
            <a:pPr>
              <a:defRPr/>
            </a:pPr>
            <a:r>
              <a:rPr lang="en-US" altLang="zh-CN" sz="4000"/>
              <a:t>5.6.4   </a:t>
            </a:r>
            <a:r>
              <a:rPr lang="zh-CN" altLang="en-US" sz="4000"/>
              <a:t>提高磁盘</a:t>
            </a:r>
            <a:r>
              <a:rPr lang="en-US" altLang="zh-CN" sz="4000"/>
              <a:t>I/O</a:t>
            </a:r>
            <a:r>
              <a:rPr lang="zh-CN" altLang="en-US" sz="4000"/>
              <a:t>速度的其它方法 </a:t>
            </a:r>
          </a:p>
        </p:txBody>
      </p:sp>
      <p:sp>
        <p:nvSpPr>
          <p:cNvPr id="10035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4903C1B1-4701-4899-97C1-CC9212395299}" type="slidenum">
              <a:rPr lang="en-US" altLang="zh-CN" sz="1000"/>
              <a:pPr eaLnBrk="1" hangingPunct="1"/>
              <a:t>87</a:t>
            </a:fld>
            <a:endParaRPr lang="en-US" altLang="zh-CN" sz="100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1295400" y="1981200"/>
            <a:ext cx="240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b="1"/>
              <a:t>1. </a:t>
            </a:r>
            <a:r>
              <a:rPr lang="zh-CN" altLang="en-US" b="1"/>
              <a:t>并行交叉存取 </a:t>
            </a:r>
          </a:p>
        </p:txBody>
      </p:sp>
      <p:sp>
        <p:nvSpPr>
          <p:cNvPr id="25604" name="Text Box 6"/>
          <p:cNvSpPr txBox="1">
            <a:spLocks noChangeArrowheads="1"/>
          </p:cNvSpPr>
          <p:nvPr/>
        </p:nvSpPr>
        <p:spPr bwMode="auto">
          <a:xfrm>
            <a:off x="2895600" y="5638800"/>
            <a:ext cx="5187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5-29 </a:t>
            </a:r>
            <a:r>
              <a:rPr lang="zh-CN" altLang="en-US"/>
              <a:t>磁盘并行交叉存取方式 </a:t>
            </a:r>
          </a:p>
        </p:txBody>
      </p:sp>
      <p:graphicFrame>
        <p:nvGraphicFramePr>
          <p:cNvPr id="25602" name="Object 7"/>
          <p:cNvGraphicFramePr>
            <a:graphicFrameLocks noChangeAspect="1"/>
          </p:cNvGraphicFramePr>
          <p:nvPr/>
        </p:nvGraphicFramePr>
        <p:xfrm>
          <a:off x="0" y="3200400"/>
          <a:ext cx="9144000" cy="1857375"/>
        </p:xfrm>
        <a:graphic>
          <a:graphicData uri="http://schemas.openxmlformats.org/presentationml/2006/ole">
            <mc:AlternateContent xmlns:mc="http://schemas.openxmlformats.org/markup-compatibility/2006">
              <mc:Choice xmlns:v="urn:schemas-microsoft-com:vml" Requires="v">
                <p:oleObj spid="_x0000_s25608" name="VISIO" r:id="rId3" imgW="3868560" imgH="785160" progId="Visio.Drawing.11">
                  <p:embed/>
                </p:oleObj>
              </mc:Choice>
              <mc:Fallback>
                <p:oleObj name="VISIO" r:id="rId3" imgW="3868560" imgH="785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91440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标题 5"/>
          <p:cNvSpPr>
            <a:spLocks noGrp="1"/>
          </p:cNvSpPr>
          <p:nvPr>
            <p:ph type="title"/>
          </p:nvPr>
        </p:nvSpPr>
        <p:spPr/>
        <p:txBody>
          <a:bodyPr/>
          <a:lstStyle/>
          <a:p>
            <a:pPr>
              <a:defRPr/>
            </a:pPr>
            <a:r>
              <a:rPr lang="en-US" altLang="zh-CN"/>
              <a:t>5.6.5 </a:t>
            </a:r>
            <a:r>
              <a:rPr lang="zh-CN" altLang="en-US"/>
              <a:t>廉价磁盘冗余阵列 </a:t>
            </a:r>
          </a:p>
        </p:txBody>
      </p:sp>
      <p:sp>
        <p:nvSpPr>
          <p:cNvPr id="25606" name="灯片编号占位符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E538B1BF-D69F-4C27-A792-D7E1932097F6}" type="slidenum">
              <a:rPr lang="en-US" altLang="zh-CN" sz="1000"/>
              <a:pPr eaLnBrk="1" hangingPunct="1"/>
              <a:t>88</a:t>
            </a:fld>
            <a:endParaRPr lang="en-US" altLang="zh-CN" sz="100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4"/>
          <p:cNvSpPr>
            <a:spLocks noGrp="1"/>
          </p:cNvSpPr>
          <p:nvPr>
            <p:ph idx="1"/>
          </p:nvPr>
        </p:nvSpPr>
        <p:spPr/>
        <p:txBody>
          <a:bodyPr/>
          <a:lstStyle/>
          <a:p>
            <a:pPr>
              <a:buFont typeface="Wingdings" panose="05000000000000000000" pitchFamily="2" charset="2"/>
              <a:buNone/>
            </a:pPr>
            <a:r>
              <a:rPr lang="en-US" altLang="zh-CN"/>
              <a:t>2. RAID</a:t>
            </a:r>
            <a:r>
              <a:rPr lang="zh-CN" altLang="en-US"/>
              <a:t>的分级 </a:t>
            </a:r>
          </a:p>
          <a:p>
            <a:r>
              <a:rPr lang="en-US" altLang="zh-CN"/>
              <a:t>(1) RAID 0</a:t>
            </a:r>
            <a:r>
              <a:rPr lang="zh-CN" altLang="en-US"/>
              <a:t>级。 </a:t>
            </a:r>
          </a:p>
          <a:p>
            <a:r>
              <a:rPr lang="en-US" altLang="zh-CN"/>
              <a:t>(2) RAID 1</a:t>
            </a:r>
            <a:r>
              <a:rPr lang="zh-CN" altLang="en-US"/>
              <a:t>级。 </a:t>
            </a:r>
          </a:p>
          <a:p>
            <a:r>
              <a:rPr lang="en-US" altLang="zh-CN"/>
              <a:t>(3) RAID 3</a:t>
            </a:r>
            <a:r>
              <a:rPr lang="zh-CN" altLang="en-US"/>
              <a:t>级。 </a:t>
            </a:r>
          </a:p>
          <a:p>
            <a:r>
              <a:rPr lang="en-US" altLang="zh-CN"/>
              <a:t>(4) RAID 5</a:t>
            </a:r>
            <a:r>
              <a:rPr lang="zh-CN" altLang="en-US"/>
              <a:t>级。 </a:t>
            </a:r>
          </a:p>
          <a:p>
            <a:r>
              <a:rPr lang="en-US" altLang="zh-CN"/>
              <a:t>(5) RAID 6</a:t>
            </a:r>
            <a:r>
              <a:rPr lang="zh-CN" altLang="en-US"/>
              <a:t>级和</a:t>
            </a:r>
            <a:r>
              <a:rPr lang="en-US" altLang="zh-CN"/>
              <a:t>RAID 7</a:t>
            </a:r>
            <a:r>
              <a:rPr lang="zh-CN" altLang="en-US"/>
              <a:t>级。 </a:t>
            </a:r>
          </a:p>
        </p:txBody>
      </p:sp>
      <p:sp>
        <p:nvSpPr>
          <p:cNvPr id="92162" name="标题 3"/>
          <p:cNvSpPr>
            <a:spLocks noGrp="1"/>
          </p:cNvSpPr>
          <p:nvPr>
            <p:ph type="title"/>
          </p:nvPr>
        </p:nvSpPr>
        <p:spPr/>
        <p:txBody>
          <a:bodyPr/>
          <a:lstStyle/>
          <a:p>
            <a:pPr>
              <a:defRPr/>
            </a:pPr>
            <a:r>
              <a:rPr lang="en-US" altLang="zh-CN"/>
              <a:t>5.6.5 </a:t>
            </a:r>
            <a:r>
              <a:rPr lang="zh-CN" altLang="en-US"/>
              <a:t>廉价磁盘冗余阵列 </a:t>
            </a:r>
          </a:p>
        </p:txBody>
      </p:sp>
      <p:sp>
        <p:nvSpPr>
          <p:cNvPr id="101380"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2868571E-9AAB-4D1B-B908-06B5974C508A}" type="slidenum">
              <a:rPr lang="en-US" altLang="zh-CN" sz="1000"/>
              <a:pPr eaLnBrk="1" hangingPunct="1"/>
              <a:t>89</a:t>
            </a:fld>
            <a:endParaRPr lang="en-US" altLang="zh-CN" sz="1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p:cNvSpPr txBox="1">
            <a:spLocks noChangeArrowheads="1"/>
          </p:cNvSpPr>
          <p:nvPr/>
        </p:nvSpPr>
        <p:spPr bwMode="auto">
          <a:xfrm>
            <a:off x="3059113" y="5805488"/>
            <a:ext cx="356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a:t>图 </a:t>
            </a:r>
            <a:r>
              <a:rPr lang="en-US" altLang="zh-CN"/>
              <a:t>5-2 </a:t>
            </a:r>
            <a:r>
              <a:rPr lang="zh-CN" altLang="en-US"/>
              <a:t>设备控制器的组成 </a:t>
            </a:r>
          </a:p>
        </p:txBody>
      </p:sp>
      <p:graphicFrame>
        <p:nvGraphicFramePr>
          <p:cNvPr id="3074" name="Object 6"/>
          <p:cNvGraphicFramePr>
            <a:graphicFrameLocks noChangeAspect="1"/>
          </p:cNvGraphicFramePr>
          <p:nvPr/>
        </p:nvGraphicFramePr>
        <p:xfrm>
          <a:off x="0" y="1524000"/>
          <a:ext cx="9144000" cy="4184650"/>
        </p:xfrm>
        <a:graphic>
          <a:graphicData uri="http://schemas.openxmlformats.org/presentationml/2006/ole">
            <mc:AlternateContent xmlns:mc="http://schemas.openxmlformats.org/markup-compatibility/2006">
              <mc:Choice xmlns:v="urn:schemas-microsoft-com:vml" Requires="v">
                <p:oleObj spid="_x0000_s3079" name="VISIO" r:id="rId3" imgW="3920040" imgH="1793160" progId="Visio.Drawing.11">
                  <p:embed/>
                </p:oleObj>
              </mc:Choice>
              <mc:Fallback>
                <p:oleObj name="VISIO" r:id="rId3" imgW="3920040" imgH="1793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标题 4"/>
          <p:cNvSpPr>
            <a:spLocks noGrp="1"/>
          </p:cNvSpPr>
          <p:nvPr>
            <p:ph type="title"/>
          </p:nvPr>
        </p:nvSpPr>
        <p:spPr/>
        <p:txBody>
          <a:bodyPr/>
          <a:lstStyle/>
          <a:p>
            <a:pPr>
              <a:defRPr/>
            </a:pPr>
            <a:r>
              <a:rPr lang="en-US" altLang="zh-CN"/>
              <a:t>2. </a:t>
            </a:r>
            <a:r>
              <a:rPr lang="zh-CN" altLang="en-US"/>
              <a:t>设备控制器的组成 </a:t>
            </a:r>
          </a:p>
        </p:txBody>
      </p:sp>
      <p:sp>
        <p:nvSpPr>
          <p:cNvPr id="307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53F30F82-0A38-4529-B3B9-45AD5CA47A28}" type="slidenum">
              <a:rPr lang="en-US" altLang="zh-CN" sz="1000"/>
              <a:pPr eaLnBrk="1" hangingPunct="1"/>
              <a:t>9</a:t>
            </a:fld>
            <a:endParaRPr lang="en-US" altLang="zh-CN" sz="10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4"/>
          <p:cNvSpPr>
            <a:spLocks noGrp="1"/>
          </p:cNvSpPr>
          <p:nvPr>
            <p:ph idx="1"/>
          </p:nvPr>
        </p:nvSpPr>
        <p:spPr/>
        <p:txBody>
          <a:bodyPr/>
          <a:lstStyle/>
          <a:p>
            <a:pPr>
              <a:buFont typeface="Wingdings" panose="05000000000000000000" pitchFamily="2" charset="2"/>
              <a:buNone/>
            </a:pPr>
            <a:r>
              <a:rPr lang="en-US" altLang="zh-CN"/>
              <a:t>3. RAID</a:t>
            </a:r>
            <a:r>
              <a:rPr lang="zh-CN" altLang="en-US"/>
              <a:t>的优点 </a:t>
            </a:r>
          </a:p>
          <a:p>
            <a:r>
              <a:rPr lang="en-US" altLang="zh-CN"/>
              <a:t>(1) </a:t>
            </a:r>
            <a:r>
              <a:rPr lang="zh-CN" altLang="en-US"/>
              <a:t>可靠性高。 </a:t>
            </a:r>
          </a:p>
          <a:p>
            <a:r>
              <a:rPr lang="en-US" altLang="zh-CN"/>
              <a:t>(2) </a:t>
            </a:r>
            <a:r>
              <a:rPr lang="zh-CN" altLang="en-US"/>
              <a:t>磁盘</a:t>
            </a:r>
            <a:r>
              <a:rPr lang="en-US" altLang="zh-CN"/>
              <a:t>I/O</a:t>
            </a:r>
            <a:r>
              <a:rPr lang="zh-CN" altLang="en-US"/>
              <a:t>速度高。 </a:t>
            </a:r>
          </a:p>
          <a:p>
            <a:r>
              <a:rPr lang="en-US" altLang="zh-CN"/>
              <a:t>(3) </a:t>
            </a:r>
            <a:r>
              <a:rPr lang="zh-CN" altLang="en-US"/>
              <a:t>性能</a:t>
            </a:r>
            <a:r>
              <a:rPr lang="en-US" altLang="zh-CN"/>
              <a:t>/</a:t>
            </a:r>
            <a:r>
              <a:rPr lang="zh-CN" altLang="en-US"/>
              <a:t>价格比高。 </a:t>
            </a:r>
          </a:p>
          <a:p>
            <a:endParaRPr lang="zh-CN" altLang="en-US"/>
          </a:p>
        </p:txBody>
      </p:sp>
      <p:sp>
        <p:nvSpPr>
          <p:cNvPr id="93186" name="标题 3"/>
          <p:cNvSpPr>
            <a:spLocks noGrp="1"/>
          </p:cNvSpPr>
          <p:nvPr>
            <p:ph type="title"/>
          </p:nvPr>
        </p:nvSpPr>
        <p:spPr/>
        <p:txBody>
          <a:bodyPr/>
          <a:lstStyle/>
          <a:p>
            <a:pPr>
              <a:defRPr/>
            </a:pPr>
            <a:r>
              <a:rPr lang="en-US" altLang="zh-CN"/>
              <a:t>5.6.5 </a:t>
            </a:r>
            <a:r>
              <a:rPr lang="zh-CN" altLang="en-US"/>
              <a:t>廉价磁盘冗余阵列 </a:t>
            </a:r>
          </a:p>
        </p:txBody>
      </p:sp>
      <p:sp>
        <p:nvSpPr>
          <p:cNvPr id="102404"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3E856931-96E3-4480-876B-FB5EA7A74213}" type="slidenum">
              <a:rPr lang="en-US" altLang="zh-CN" sz="1000"/>
              <a:pPr eaLnBrk="1" hangingPunct="1"/>
              <a:t>90</a:t>
            </a:fld>
            <a:endParaRPr lang="en-US" altLang="zh-CN" sz="100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title"/>
          </p:nvPr>
        </p:nvSpPr>
        <p:spPr bwMode="auto"/>
        <p:txBody>
          <a:bodyPr/>
          <a:lstStyle/>
          <a:p>
            <a:pPr>
              <a:defRPr/>
            </a:pPr>
            <a:r>
              <a:rPr lang="zh-CN" altLang="en-US"/>
              <a:t>课后习题</a:t>
            </a:r>
          </a:p>
        </p:txBody>
      </p:sp>
      <p:sp>
        <p:nvSpPr>
          <p:cNvPr id="103427" name="Rectangle 3"/>
          <p:cNvSpPr>
            <a:spLocks noGrp="1"/>
          </p:cNvSpPr>
          <p:nvPr>
            <p:ph type="body" idx="1"/>
          </p:nvPr>
        </p:nvSpPr>
        <p:spPr/>
        <p:txBody>
          <a:bodyPr/>
          <a:lstStyle/>
          <a:p>
            <a:r>
              <a:rPr lang="en-US" altLang="zh-CN" dirty="0"/>
              <a:t>P220</a:t>
            </a:r>
            <a:endParaRPr lang="zh-CN" altLang="en-US" dirty="0"/>
          </a:p>
          <a:p>
            <a:r>
              <a:rPr lang="zh-CN" altLang="en-US" dirty="0"/>
              <a:t>习题</a:t>
            </a:r>
            <a:r>
              <a:rPr lang="en-US" altLang="zh-CN" dirty="0"/>
              <a:t>5</a:t>
            </a:r>
            <a:r>
              <a:rPr lang="zh-CN" altLang="en-US" dirty="0"/>
              <a:t>、</a:t>
            </a:r>
            <a:r>
              <a:rPr lang="en-US" altLang="zh-CN" dirty="0"/>
              <a:t>15</a:t>
            </a:r>
            <a:r>
              <a:rPr lang="zh-CN" altLang="en-US" dirty="0"/>
              <a:t>、</a:t>
            </a:r>
            <a:r>
              <a:rPr lang="en-US" altLang="zh-CN" dirty="0"/>
              <a:t>25</a:t>
            </a:r>
            <a:r>
              <a:rPr lang="zh-CN" altLang="en-US" dirty="0"/>
              <a:t>、</a:t>
            </a:r>
            <a:r>
              <a:rPr lang="en-US" altLang="zh-CN" dirty="0"/>
              <a:t>29</a:t>
            </a:r>
            <a:r>
              <a:rPr lang="zh-CN" altLang="en-US" dirty="0"/>
              <a:t>、</a:t>
            </a:r>
            <a:r>
              <a:rPr lang="en-US" altLang="zh-CN" dirty="0"/>
              <a:t>30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第五章  设备管理 - 副本</Template>
  <TotalTime>177</TotalTime>
  <Pages>0</Pages>
  <Words>6104</Words>
  <Characters>0</Characters>
  <Application>Microsoft Office PowerPoint</Application>
  <DocSecurity>0</DocSecurity>
  <PresentationFormat>全屏显示(4:3)</PresentationFormat>
  <Lines>0</Lines>
  <Paragraphs>633</Paragraphs>
  <Slides>91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91</vt:i4>
      </vt:variant>
    </vt:vector>
  </HeadingPairs>
  <TitlesOfParts>
    <vt:vector size="107" baseType="lpstr">
      <vt:lpstr>黑体</vt:lpstr>
      <vt:lpstr>华文新魏</vt:lpstr>
      <vt:lpstr>楷体_GB2312</vt:lpstr>
      <vt:lpstr>宋体</vt:lpstr>
      <vt:lpstr>Arial</vt:lpstr>
      <vt:lpstr>Lucida Sans Unicode</vt:lpstr>
      <vt:lpstr>Tahoma</vt:lpstr>
      <vt:lpstr>Times New Roman</vt:lpstr>
      <vt:lpstr>Verdana</vt:lpstr>
      <vt:lpstr>Wingdings</vt:lpstr>
      <vt:lpstr>Wingdings 2</vt:lpstr>
      <vt:lpstr>Wingdings 3</vt:lpstr>
      <vt:lpstr>聚合</vt:lpstr>
      <vt:lpstr>VISIO</vt:lpstr>
      <vt:lpstr>Visio</vt:lpstr>
      <vt:lpstr>Equation</vt:lpstr>
      <vt:lpstr>第五章  设备管理 </vt:lpstr>
      <vt:lpstr>第五章  设备管理</vt:lpstr>
      <vt:lpstr>5.1.1   I/O设备 </vt:lpstr>
      <vt:lpstr>1. I/O设备的类型 </vt:lpstr>
      <vt:lpstr>1. I/O设备的类型 </vt:lpstr>
      <vt:lpstr>1. I/O设备的类型 </vt:lpstr>
      <vt:lpstr>2. 设备与控制器之间的接口 </vt:lpstr>
      <vt:lpstr>5.1.2  设备控制器</vt:lpstr>
      <vt:lpstr>2. 设备控制器的组成 </vt:lpstr>
      <vt:lpstr>5.1.3   I/O通道 </vt:lpstr>
      <vt:lpstr>2. 通道类型 </vt:lpstr>
      <vt:lpstr>2. 通道类型 </vt:lpstr>
      <vt:lpstr>2. 通道类型 </vt:lpstr>
      <vt:lpstr>2. 通道类型 </vt:lpstr>
      <vt:lpstr>3. “瓶颈”问题 </vt:lpstr>
      <vt:lpstr>3. “瓶颈”问题 </vt:lpstr>
      <vt:lpstr>5.1.4   总线系统 </vt:lpstr>
      <vt:lpstr>1. ISA和EISA总线</vt:lpstr>
      <vt:lpstr>2. 局部总线(Local Bus) </vt:lpstr>
      <vt:lpstr>5.2   I/O控制方式 </vt:lpstr>
      <vt:lpstr>PowerPoint 演示文稿</vt:lpstr>
      <vt:lpstr>5.2.2 中断驱动I/O控制方式 </vt:lpstr>
      <vt:lpstr>5.2.3 DMA I/O控制方式 </vt:lpstr>
      <vt:lpstr>2. DMA控制器的组成 </vt:lpstr>
      <vt:lpstr>2. DMA控制器的组成 </vt:lpstr>
      <vt:lpstr>3. DMA工作过程 </vt:lpstr>
      <vt:lpstr>5.2.4  I/O通道控制方式 </vt:lpstr>
      <vt:lpstr>5.2.4  I/O通道控制方式 </vt:lpstr>
      <vt:lpstr>5.2.4  I/O通道控制方式 </vt:lpstr>
      <vt:lpstr>5.3  缓  冲  管  理 </vt:lpstr>
      <vt:lpstr>5.3.1 缓冲的引入 </vt:lpstr>
      <vt:lpstr>5.3.2 单缓冲和双缓冲 </vt:lpstr>
      <vt:lpstr>5.3.2 单缓冲和双缓冲 </vt:lpstr>
      <vt:lpstr>5.3.2 单缓冲和双缓冲 </vt:lpstr>
      <vt:lpstr>5.3.3 循环缓冲</vt:lpstr>
      <vt:lpstr>5.3.3 循环缓冲</vt:lpstr>
      <vt:lpstr>5.3.4  缓冲池(Buffer Pool) </vt:lpstr>
      <vt:lpstr>5.3.4  缓冲池(Buffer Pool) </vt:lpstr>
      <vt:lpstr>5.3.4  缓冲池(Buffer Pool) </vt:lpstr>
      <vt:lpstr>5.4  设 备 分 配 </vt:lpstr>
      <vt:lpstr>5.4.1  I/O软件的设计目标和原则</vt:lpstr>
      <vt:lpstr>5.4.2 中断处理程序</vt:lpstr>
      <vt:lpstr>PowerPoint 演示文稿</vt:lpstr>
      <vt:lpstr>PowerPoint 演示文稿</vt:lpstr>
      <vt:lpstr>5.4.3 设备驱动程序</vt:lpstr>
      <vt:lpstr>5.4.3 设备驱动程序</vt:lpstr>
      <vt:lpstr>5.4.3 设备驱动程序</vt:lpstr>
      <vt:lpstr>5.4.3 设备驱动程序</vt:lpstr>
      <vt:lpstr>5.4.3 设备驱动程序</vt:lpstr>
      <vt:lpstr>5.4.4 设备独立性 </vt:lpstr>
      <vt:lpstr>5.4.4 设备独立性 </vt:lpstr>
      <vt:lpstr>5.4.4 设备独立性 </vt:lpstr>
      <vt:lpstr>5.4.4 设备独立性 </vt:lpstr>
      <vt:lpstr>5.4.4 设备独立性 </vt:lpstr>
      <vt:lpstr>5.5  设 备 分 配 </vt:lpstr>
      <vt:lpstr>5.5.1 设备分配中的数据结构 </vt:lpstr>
      <vt:lpstr>5.5.2  设备分配时应考虑的因素 </vt:lpstr>
      <vt:lpstr>5.5.3 独占设备的分配程序 </vt:lpstr>
      <vt:lpstr>5.5.4 SPOOLing技术 </vt:lpstr>
      <vt:lpstr>5.5.4 SPOOLing技术 </vt:lpstr>
      <vt:lpstr>5.5.4 SPOOLing技术 </vt:lpstr>
      <vt:lpstr>5.5.4 SPOOLing技术 </vt:lpstr>
      <vt:lpstr>5.5.4 SPOOLing技术 </vt:lpstr>
      <vt:lpstr>5.6  磁盘存储器管理</vt:lpstr>
      <vt:lpstr>5.6.1 磁盘性能简述 </vt:lpstr>
      <vt:lpstr>5.6.1 磁盘性能简述 </vt:lpstr>
      <vt:lpstr>5.6.1 磁盘性能简述 </vt:lpstr>
      <vt:lpstr>5.6.1 磁盘性能简述 </vt:lpstr>
      <vt:lpstr>5.6.1 磁盘性能简述 </vt:lpstr>
      <vt:lpstr>5.6.2  磁盘调度</vt:lpstr>
      <vt:lpstr>5.6.2  磁盘调度</vt:lpstr>
      <vt:lpstr>5.6.2  磁盘调度</vt:lpstr>
      <vt:lpstr>5.6.2  磁盘调度</vt:lpstr>
      <vt:lpstr>5.6.2  磁盘调度</vt:lpstr>
      <vt:lpstr>5.6.2  磁盘调度</vt:lpstr>
      <vt:lpstr>5.6.2  磁盘调度</vt:lpstr>
      <vt:lpstr>5.6.2  磁盘调度</vt:lpstr>
      <vt:lpstr>5.6.2  磁盘调度</vt:lpstr>
      <vt:lpstr>5.6.2  磁盘调度</vt:lpstr>
      <vt:lpstr>5.6.2  磁盘调度</vt:lpstr>
      <vt:lpstr>5.6.2  磁盘调度</vt:lpstr>
      <vt:lpstr>5.6.3 磁盘高速缓存(Disk Cache) </vt:lpstr>
      <vt:lpstr>5.6.3 磁盘高速缓存(Disk Cache) </vt:lpstr>
      <vt:lpstr>5.6.3 磁盘高速缓存(Disk Cache) </vt:lpstr>
      <vt:lpstr>5.6.3 磁盘高速缓存(Disk Cache) </vt:lpstr>
      <vt:lpstr>5.6.3 磁盘高速缓存(Disk Cache) </vt:lpstr>
      <vt:lpstr>5.6.4   提高磁盘I/O速度的其它方法 </vt:lpstr>
      <vt:lpstr>5.6.5 廉价磁盘冗余阵列 </vt:lpstr>
      <vt:lpstr>5.6.5 廉价磁盘冗余阵列 </vt:lpstr>
      <vt:lpstr>5.6.5 廉价磁盘冗余阵列 </vt:lpstr>
      <vt:lpstr>课后习题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设备管理</dc:title>
  <dc:creator>Windows 用户</dc:creator>
  <cp:lastModifiedBy>lab13</cp:lastModifiedBy>
  <cp:revision>31</cp:revision>
  <cp:lastPrinted>1601-01-01T00:00:00Z</cp:lastPrinted>
  <dcterms:created xsi:type="dcterms:W3CDTF">2011-02-17T03:23:31Z</dcterms:created>
  <dcterms:modified xsi:type="dcterms:W3CDTF">2017-03-10T02:39:20Z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