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89"/>
  </p:notesMasterIdLst>
  <p:sldIdLst>
    <p:sldId id="460" r:id="rId2"/>
    <p:sldId id="462" r:id="rId3"/>
    <p:sldId id="463" r:id="rId4"/>
    <p:sldId id="464" r:id="rId5"/>
    <p:sldId id="465" r:id="rId6"/>
    <p:sldId id="466" r:id="rId7"/>
    <p:sldId id="467" r:id="rId8"/>
    <p:sldId id="468"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 id="512" r:id="rId52"/>
    <p:sldId id="513" r:id="rId53"/>
    <p:sldId id="514" r:id="rId54"/>
    <p:sldId id="515" r:id="rId55"/>
    <p:sldId id="516" r:id="rId56"/>
    <p:sldId id="517" r:id="rId57"/>
    <p:sldId id="518" r:id="rId58"/>
    <p:sldId id="519" r:id="rId59"/>
    <p:sldId id="520" r:id="rId60"/>
    <p:sldId id="521" r:id="rId61"/>
    <p:sldId id="522" r:id="rId62"/>
    <p:sldId id="523" r:id="rId63"/>
    <p:sldId id="524" r:id="rId64"/>
    <p:sldId id="525" r:id="rId65"/>
    <p:sldId id="526" r:id="rId66"/>
    <p:sldId id="527" r:id="rId67"/>
    <p:sldId id="528" r:id="rId68"/>
    <p:sldId id="529" r:id="rId69"/>
    <p:sldId id="530" r:id="rId70"/>
    <p:sldId id="531" r:id="rId71"/>
    <p:sldId id="532" r:id="rId72"/>
    <p:sldId id="533" r:id="rId73"/>
    <p:sldId id="534" r:id="rId74"/>
    <p:sldId id="535" r:id="rId75"/>
    <p:sldId id="536" r:id="rId76"/>
    <p:sldId id="537" r:id="rId77"/>
    <p:sldId id="538" r:id="rId78"/>
    <p:sldId id="539" r:id="rId79"/>
    <p:sldId id="540" r:id="rId80"/>
    <p:sldId id="541" r:id="rId81"/>
    <p:sldId id="542" r:id="rId82"/>
    <p:sldId id="543" r:id="rId83"/>
    <p:sldId id="544" r:id="rId84"/>
    <p:sldId id="545" r:id="rId85"/>
    <p:sldId id="546" r:id="rId86"/>
    <p:sldId id="547" r:id="rId87"/>
    <p:sldId id="548" r:id="rId88"/>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Tahoma" pitchFamily="34" charset="0"/>
        <a:ea typeface="宋体" pitchFamily="2" charset="-122"/>
        <a:cs typeface="+mn-cs"/>
      </a:defRPr>
    </a:lvl5pPr>
    <a:lvl6pPr marL="2286000" algn="l" defTabSz="914400" rtl="0" eaLnBrk="1" latinLnBrk="0" hangingPunct="1">
      <a:defRPr sz="2800" kern="1200">
        <a:solidFill>
          <a:schemeClr val="tx1"/>
        </a:solidFill>
        <a:latin typeface="Tahoma" pitchFamily="34" charset="0"/>
        <a:ea typeface="宋体" pitchFamily="2" charset="-122"/>
        <a:cs typeface="+mn-cs"/>
      </a:defRPr>
    </a:lvl6pPr>
    <a:lvl7pPr marL="2743200" algn="l" defTabSz="914400" rtl="0" eaLnBrk="1" latinLnBrk="0" hangingPunct="1">
      <a:defRPr sz="2800" kern="1200">
        <a:solidFill>
          <a:schemeClr val="tx1"/>
        </a:solidFill>
        <a:latin typeface="Tahoma" pitchFamily="34" charset="0"/>
        <a:ea typeface="宋体" pitchFamily="2" charset="-122"/>
        <a:cs typeface="+mn-cs"/>
      </a:defRPr>
    </a:lvl7pPr>
    <a:lvl8pPr marL="3200400" algn="l" defTabSz="914400" rtl="0" eaLnBrk="1" latinLnBrk="0" hangingPunct="1">
      <a:defRPr sz="2800" kern="1200">
        <a:solidFill>
          <a:schemeClr val="tx1"/>
        </a:solidFill>
        <a:latin typeface="Tahoma" pitchFamily="34" charset="0"/>
        <a:ea typeface="宋体" pitchFamily="2" charset="-122"/>
        <a:cs typeface="+mn-cs"/>
      </a:defRPr>
    </a:lvl8pPr>
    <a:lvl9pPr marL="3657600" algn="l" defTabSz="914400" rtl="0" eaLnBrk="1" latinLnBrk="0" hangingPunct="1">
      <a:defRPr sz="28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FF"/>
    <a:srgbClr val="DBDCDD"/>
    <a:srgbClr val="C9CBCD"/>
    <a:srgbClr val="CADB25"/>
    <a:srgbClr val="006699"/>
    <a:srgbClr val="0099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14" autoAdjust="0"/>
  </p:normalViewPr>
  <p:slideViewPr>
    <p:cSldViewPr>
      <p:cViewPr varScale="1">
        <p:scale>
          <a:sx n="104" d="100"/>
          <a:sy n="104" d="100"/>
        </p:scale>
        <p:origin x="1218" y="102"/>
      </p:cViewPr>
      <p:guideLst>
        <p:guide orient="horz" pos="2160"/>
        <p:guide pos="2880"/>
      </p:guideLst>
    </p:cSldViewPr>
  </p:slideViewPr>
  <p:outlineViewPr>
    <p:cViewPr>
      <p:scale>
        <a:sx n="33" d="100"/>
        <a:sy n="33" d="100"/>
      </p:scale>
      <p:origin x="0" y="4686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318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50A06EF-46A0-4289-90AC-B0411143B9D4}" type="slidenum">
              <a:rPr lang="en-US" altLang="zh-CN"/>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2"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1" name="Picture 9" descr="http://www.whu.edu.cn/img/index_03.gif"/>
          <p:cNvPicPr>
            <a:picLocks noChangeAspect="1" noChangeArrowheads="1"/>
          </p:cNvPicPr>
          <p:nvPr/>
        </p:nvPicPr>
        <p:blipFill>
          <a:blip r:embed="rId3"/>
          <a:srcRect/>
          <a:stretch>
            <a:fillRect/>
          </a:stretch>
        </p:blipFill>
        <p:spPr bwMode="auto">
          <a:xfrm>
            <a:off x="179388" y="6165850"/>
            <a:ext cx="3914775" cy="561975"/>
          </a:xfrm>
          <a:prstGeom prst="rect">
            <a:avLst/>
          </a:prstGeom>
          <a:noFill/>
          <a:ln w="9525">
            <a:noFill/>
            <a:miter lim="800000"/>
            <a:headEnd/>
            <a:tailEnd/>
          </a:ln>
        </p:spPr>
      </p:pic>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2" name="日期占位符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3"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4" name="灯片编号占位符 26"/>
          <p:cNvSpPr>
            <a:spLocks noGrp="1"/>
          </p:cNvSpPr>
          <p:nvPr>
            <p:ph type="sldNum" sz="quarter" idx="12"/>
          </p:nvPr>
        </p:nvSpPr>
        <p:spPr/>
        <p:txBody>
          <a:bodyPr/>
          <a:lstStyle>
            <a:lvl1pPr>
              <a:defRPr>
                <a:solidFill>
                  <a:srgbClr val="FFFFFF"/>
                </a:solidFill>
              </a:defRPr>
            </a:lvl1pPr>
            <a:extLst/>
          </a:lstStyle>
          <a:p>
            <a:pPr>
              <a:defRPr/>
            </a:pPr>
            <a:fld id="{84A41CD4-52E4-4F8F-86AD-B02263572923}" type="slidenum">
              <a:rPr lang="en-US" altLang="zh-CN"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3D10B782-DA92-4CE4-AB49-D97E4BA2F1C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99D60EF-6F09-4EDD-9580-091266858E7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aphicFrame>
        <p:nvGraphicFramePr>
          <p:cNvPr id="4" name="Object 1"/>
          <p:cNvGraphicFramePr>
            <a:graphicFrameLocks/>
          </p:cNvGraphicFramePr>
          <p:nvPr/>
        </p:nvGraphicFramePr>
        <p:xfrm>
          <a:off x="4716463" y="6381750"/>
          <a:ext cx="2087562" cy="341313"/>
        </p:xfrm>
        <a:graphic>
          <a:graphicData uri="http://schemas.openxmlformats.org/presentationml/2006/ole">
            <mc:AlternateContent xmlns:mc="http://schemas.openxmlformats.org/markup-compatibility/2006">
              <mc:Choice xmlns:v="urn:schemas-microsoft-com:vml" Requires="v">
                <p:oleObj spid="_x0000_s106499" r:id="rId3" imgW="0" imgH="0" progId="PBrush">
                  <p:embed/>
                </p:oleObj>
              </mc:Choice>
              <mc:Fallback>
                <p:oleObj r:id="rId3" imgW="0" imgH="0" progId="PBrush">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5" name="日期占位符 7"/>
          <p:cNvSpPr>
            <a:spLocks noGrp="1"/>
          </p:cNvSpPr>
          <p:nvPr>
            <p:ph type="dt" sz="half" idx="10"/>
          </p:nvPr>
        </p:nvSpPr>
        <p:spPr/>
        <p:txBody>
          <a:bodyPr/>
          <a:lstStyle>
            <a:lvl1pPr>
              <a:defRPr/>
            </a:lvl1pPr>
          </a:lstStyle>
          <a:p>
            <a:pPr>
              <a:defRPr/>
            </a:pPr>
            <a:endParaRPr lang="en-US"/>
          </a:p>
        </p:txBody>
      </p:sp>
      <p:sp>
        <p:nvSpPr>
          <p:cNvPr id="6" name="灯片编号占位符 8"/>
          <p:cNvSpPr>
            <a:spLocks noGrp="1"/>
          </p:cNvSpPr>
          <p:nvPr>
            <p:ph type="sldNum" sz="quarter" idx="11"/>
          </p:nvPr>
        </p:nvSpPr>
        <p:spPr/>
        <p:txBody>
          <a:bodyPr/>
          <a:lstStyle>
            <a:lvl1pPr>
              <a:defRPr/>
            </a:lvl1pPr>
          </a:lstStyle>
          <a:p>
            <a:pPr>
              <a:defRPr/>
            </a:pPr>
            <a:fld id="{ABD81BC0-3105-4017-9BBF-A2A6EA884189}" type="slidenum">
              <a:rPr lang="en-US"/>
              <a:pPr>
                <a:defRPr/>
              </a:pPr>
              <a:t>‹#›</a:t>
            </a:fld>
            <a:endParaRPr lang="en-US"/>
          </a:p>
        </p:txBody>
      </p:sp>
      <p:sp>
        <p:nvSpPr>
          <p:cNvPr id="8" name="页脚占位符 9"/>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37398DB3-8AF1-4955-A7CE-23562630DDC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0364F7BA-9ADA-4810-8621-4F2E327CBB7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24F86FE3-81DE-4097-9C62-9E638CC270D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6AB2E876-C658-49F4-BF4C-DD408DD5C61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45816411-8409-41E1-BD2F-0F59A23803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5B66CC4E-B4D9-49B9-B8F4-38F7052B9FB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A02B8A78-31D9-43DA-BDD3-0E74A160CDA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081"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0BA663F-C501-43C3-AA08-29FEAA3005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3.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5.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6.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7.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396875" y="3071813"/>
            <a:ext cx="7921625" cy="792162"/>
          </a:xfrm>
        </p:spPr>
        <p:txBody>
          <a:bodyPr>
            <a:normAutofit fontScale="90000"/>
          </a:bodyPr>
          <a:lstStyle/>
          <a:p>
            <a:pPr algn="ctr"/>
            <a:r>
              <a:rPr lang="zh-CN" altLang="en-US">
                <a:latin typeface="楷体_GB2312" pitchFamily="1" charset="-122"/>
              </a:rPr>
              <a:t>第六章  文 件 管 理 </a:t>
            </a:r>
          </a:p>
        </p:txBody>
      </p:sp>
      <p:sp>
        <p:nvSpPr>
          <p:cNvPr id="27651" name="Rectangle 3"/>
          <p:cNvSpPr>
            <a:spLocks noGrp="1" noChangeArrowheads="1"/>
          </p:cNvSpPr>
          <p:nvPr>
            <p:ph type="subTitle" idx="1"/>
          </p:nvPr>
        </p:nvSpPr>
        <p:spPr>
          <a:xfrm>
            <a:off x="2051720" y="6221413"/>
            <a:ext cx="6400800" cy="1104900"/>
          </a:xfrm>
          <a:noFill/>
        </p:spPr>
        <p:txBody>
          <a:bodyPr/>
          <a:lstStyle/>
          <a:p>
            <a:pPr>
              <a:spcBef>
                <a:spcPct val="0"/>
              </a:spcBef>
            </a:pPr>
            <a:r>
              <a:rPr lang="zh-CN" dirty="0">
                <a:solidFill>
                  <a:schemeClr val="bg1"/>
                </a:solidFill>
              </a:rPr>
              <a:t>武汉大学国际软件学院</a:t>
            </a:r>
            <a:endParaRPr lang="zh-CN" sz="2400" dirty="0">
              <a:solidFill>
                <a:schemeClr val="bg1"/>
              </a:solidFill>
            </a:endParaRPr>
          </a:p>
        </p:txBody>
      </p:sp>
      <p:sp>
        <p:nvSpPr>
          <p:cNvPr id="27652" name="Rectangle 4"/>
          <p:cNvSpPr>
            <a:spLocks noChangeArrowheads="1"/>
          </p:cNvSpPr>
          <p:nvPr/>
        </p:nvSpPr>
        <p:spPr bwMode="auto">
          <a:xfrm>
            <a:off x="323850" y="1557338"/>
            <a:ext cx="8001000" cy="1143000"/>
          </a:xfrm>
          <a:prstGeom prst="rect">
            <a:avLst/>
          </a:prstGeom>
          <a:noFill/>
          <a:ln w="9525">
            <a:noFill/>
            <a:miter lim="800000"/>
            <a:headEnd/>
            <a:tailEnd/>
          </a:ln>
        </p:spPr>
        <p:txBody>
          <a:bodyPr anchor="b"/>
          <a:lstStyle/>
          <a:p>
            <a:pPr algn="ctr"/>
            <a:r>
              <a:rPr lang="zh-CN" altLang="zh-CN" sz="4800" b="1">
                <a:solidFill>
                  <a:srgbClr val="006699"/>
                </a:solidFill>
                <a:ea typeface="黑体" pitchFamily="49" charset="-122"/>
              </a:rPr>
              <a:t>《</a:t>
            </a:r>
            <a:r>
              <a:rPr lang="zh-CN" sz="4800" b="1">
                <a:solidFill>
                  <a:srgbClr val="006699"/>
                </a:solidFill>
                <a:ea typeface="黑体" pitchFamily="49" charset="-122"/>
              </a:rPr>
              <a:t>操作系统原理</a:t>
            </a:r>
            <a:r>
              <a:rPr lang="zh-CN" altLang="zh-CN" sz="4800" b="1">
                <a:solidFill>
                  <a:srgbClr val="006699"/>
                </a:solidFill>
                <a:ea typeface="黑体" pitchFamily="49" charset="-122"/>
              </a:rPr>
              <a:t>》</a:t>
            </a:r>
          </a:p>
        </p:txBody>
      </p:sp>
      <p:sp>
        <p:nvSpPr>
          <p:cNvPr id="5" name="灯片编号占位符 4"/>
          <p:cNvSpPr>
            <a:spLocks noGrp="1"/>
          </p:cNvSpPr>
          <p:nvPr>
            <p:ph type="sldNum" sz="quarter" idx="12"/>
          </p:nvPr>
        </p:nvSpPr>
        <p:spPr/>
        <p:txBody>
          <a:bodyPr/>
          <a:lstStyle/>
          <a:p>
            <a:pPr>
              <a:defRPr/>
            </a:pPr>
            <a:fld id="{84A41CD4-52E4-4F8F-86AD-B02263572923}" type="slidenum">
              <a:rPr lang="en-US" altLang="zh-CN" smtClean="0"/>
              <a:pPr>
                <a:defRPr/>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9"/>
          <p:cNvSpPr>
            <a:spLocks noGrp="1"/>
          </p:cNvSpPr>
          <p:nvPr>
            <p:ph idx="1"/>
          </p:nvPr>
        </p:nvSpPr>
        <p:spPr/>
        <p:txBody>
          <a:bodyPr/>
          <a:lstStyle/>
          <a:p>
            <a:pPr>
              <a:buFont typeface="Wingdings" pitchFamily="2" charset="2"/>
              <a:buNone/>
            </a:pPr>
            <a:r>
              <a:rPr lang="en-US" altLang="zh-CN"/>
              <a:t>2. </a:t>
            </a:r>
            <a:r>
              <a:rPr lang="zh-CN" altLang="en-US"/>
              <a:t>文件系统模型 </a:t>
            </a:r>
          </a:p>
          <a:p>
            <a:endParaRPr lang="zh-CN" altLang="en-US"/>
          </a:p>
        </p:txBody>
      </p:sp>
      <p:sp>
        <p:nvSpPr>
          <p:cNvPr id="35849" name="标题 8"/>
          <p:cNvSpPr>
            <a:spLocks noGrp="1"/>
          </p:cNvSpPr>
          <p:nvPr>
            <p:ph type="title"/>
          </p:nvPr>
        </p:nvSpPr>
        <p:spPr/>
        <p:txBody>
          <a:bodyPr/>
          <a:lstStyle/>
          <a:p>
            <a:r>
              <a:rPr lang="en-US" altLang="zh-CN"/>
              <a:t>6.1.2 </a:t>
            </a:r>
            <a:r>
              <a:rPr lang="zh-CN" altLang="en-US"/>
              <a:t>文件类型和文件系统模型 </a:t>
            </a:r>
          </a:p>
        </p:txBody>
      </p:sp>
      <p:sp>
        <p:nvSpPr>
          <p:cNvPr id="35843" name="Text Box 5"/>
          <p:cNvSpPr txBox="1">
            <a:spLocks noChangeArrowheads="1"/>
          </p:cNvSpPr>
          <p:nvPr/>
        </p:nvSpPr>
        <p:spPr bwMode="auto">
          <a:xfrm>
            <a:off x="3708400" y="5419725"/>
            <a:ext cx="2952750" cy="457200"/>
          </a:xfrm>
          <a:prstGeom prst="rect">
            <a:avLst/>
          </a:prstGeom>
          <a:noFill/>
          <a:ln w="9525">
            <a:noFill/>
            <a:miter lim="800000"/>
            <a:headEnd/>
            <a:tailEnd/>
          </a:ln>
        </p:spPr>
        <p:txBody>
          <a:bodyPr wrap="none">
            <a:spAutoFit/>
          </a:bodyPr>
          <a:lstStyle/>
          <a:p>
            <a:r>
              <a:rPr lang="zh-CN" altLang="en-US"/>
              <a:t>图 </a:t>
            </a:r>
            <a:r>
              <a:rPr lang="en-US" altLang="zh-CN"/>
              <a:t>6-2 </a:t>
            </a:r>
            <a:r>
              <a:rPr lang="zh-CN" altLang="en-US"/>
              <a:t>文件系统模型 </a:t>
            </a:r>
          </a:p>
        </p:txBody>
      </p:sp>
      <p:sp>
        <p:nvSpPr>
          <p:cNvPr id="35844" name="Rectangle 5"/>
          <p:cNvSpPr>
            <a:spLocks noChangeArrowheads="1"/>
          </p:cNvSpPr>
          <p:nvPr/>
        </p:nvSpPr>
        <p:spPr bwMode="auto">
          <a:xfrm>
            <a:off x="3495675" y="3021013"/>
            <a:ext cx="3276600" cy="2185987"/>
          </a:xfrm>
          <a:prstGeom prst="rect">
            <a:avLst/>
          </a:prstGeom>
          <a:solidFill>
            <a:srgbClr val="FFFFFF"/>
          </a:solidFill>
          <a:ln w="25400">
            <a:solidFill>
              <a:srgbClr val="000000"/>
            </a:solidFill>
            <a:miter lim="800000"/>
            <a:headEnd/>
            <a:tailEnd/>
          </a:ln>
        </p:spPr>
        <p:txBody>
          <a:bodyPr tIns="72000" bIns="18000"/>
          <a:lstStyle/>
          <a:p>
            <a:pPr algn="ctr" eaLnBrk="0" hangingPunct="0"/>
            <a:r>
              <a:rPr lang="zh-CN" altLang="en-US" sz="2000"/>
              <a:t>文件系统接口</a:t>
            </a:r>
          </a:p>
          <a:p>
            <a:pPr algn="ctr" eaLnBrk="0" hangingPunct="0"/>
            <a:endParaRPr lang="zh-CN" altLang="en-US" sz="800"/>
          </a:p>
          <a:p>
            <a:pPr algn="ctr" eaLnBrk="0" hangingPunct="0"/>
            <a:r>
              <a:rPr lang="zh-CN" altLang="en-US" sz="2000"/>
              <a:t>对对象操纵和管理的</a:t>
            </a:r>
            <a:endParaRPr lang="en-US" altLang="zh-CN" sz="2000"/>
          </a:p>
          <a:p>
            <a:pPr algn="ctr" eaLnBrk="0" hangingPunct="0"/>
            <a:r>
              <a:rPr lang="zh-CN" altLang="en-US" sz="2000"/>
              <a:t>软件集合</a:t>
            </a:r>
            <a:endParaRPr lang="en-US" altLang="zh-CN" sz="800"/>
          </a:p>
          <a:p>
            <a:pPr algn="ctr" eaLnBrk="0" hangingPunct="0"/>
            <a:endParaRPr lang="en-US" altLang="zh-CN" sz="800"/>
          </a:p>
          <a:p>
            <a:pPr algn="ctr" eaLnBrk="0" hangingPunct="0"/>
            <a:endParaRPr lang="en-US" altLang="zh-CN" sz="800"/>
          </a:p>
          <a:p>
            <a:pPr algn="ctr" eaLnBrk="0" hangingPunct="0"/>
            <a:endParaRPr lang="en-US" altLang="zh-CN" sz="800"/>
          </a:p>
          <a:p>
            <a:pPr algn="ctr" eaLnBrk="0" hangingPunct="0"/>
            <a:endParaRPr lang="zh-CN" altLang="en-US" sz="800"/>
          </a:p>
          <a:p>
            <a:pPr algn="ctr" eaLnBrk="0" hangingPunct="0"/>
            <a:r>
              <a:rPr lang="zh-CN" altLang="en-US" sz="2000"/>
              <a:t>对象及其属性</a:t>
            </a:r>
          </a:p>
        </p:txBody>
      </p:sp>
      <p:sp>
        <p:nvSpPr>
          <p:cNvPr id="35845" name="Line 7"/>
          <p:cNvSpPr>
            <a:spLocks noChangeShapeType="1"/>
          </p:cNvSpPr>
          <p:nvPr/>
        </p:nvSpPr>
        <p:spPr bwMode="auto">
          <a:xfrm>
            <a:off x="3495675" y="4316413"/>
            <a:ext cx="3276600" cy="0"/>
          </a:xfrm>
          <a:prstGeom prst="line">
            <a:avLst/>
          </a:prstGeom>
          <a:noFill/>
          <a:ln w="25400">
            <a:solidFill>
              <a:srgbClr val="000000"/>
            </a:solidFill>
            <a:round/>
            <a:headEnd/>
            <a:tailEnd/>
          </a:ln>
        </p:spPr>
        <p:txBody>
          <a:bodyPr/>
          <a:lstStyle/>
          <a:p>
            <a:endParaRPr lang="zh-CN" altLang="en-US"/>
          </a:p>
        </p:txBody>
      </p:sp>
      <p:sp>
        <p:nvSpPr>
          <p:cNvPr id="35846" name="Rectangle 9"/>
          <p:cNvSpPr>
            <a:spLocks noChangeArrowheads="1"/>
          </p:cNvSpPr>
          <p:nvPr/>
        </p:nvSpPr>
        <p:spPr bwMode="auto">
          <a:xfrm>
            <a:off x="4067175" y="2106613"/>
            <a:ext cx="2163763" cy="401637"/>
          </a:xfrm>
          <a:prstGeom prst="rect">
            <a:avLst/>
          </a:prstGeom>
          <a:solidFill>
            <a:srgbClr val="FFFFFF"/>
          </a:solidFill>
          <a:ln w="25400">
            <a:solidFill>
              <a:srgbClr val="000000"/>
            </a:solidFill>
            <a:miter lim="800000"/>
            <a:headEnd/>
            <a:tailEnd/>
          </a:ln>
        </p:spPr>
        <p:txBody>
          <a:bodyPr tIns="18000" bIns="18000"/>
          <a:lstStyle/>
          <a:p>
            <a:pPr algn="ctr" eaLnBrk="0" hangingPunct="0"/>
            <a:r>
              <a:rPr lang="zh-CN" altLang="en-US" sz="2000"/>
              <a:t>用户（程序）</a:t>
            </a:r>
          </a:p>
        </p:txBody>
      </p:sp>
      <p:sp>
        <p:nvSpPr>
          <p:cNvPr id="35847" name="AutoShape 12"/>
          <p:cNvSpPr>
            <a:spLocks noChangeArrowheads="1"/>
          </p:cNvSpPr>
          <p:nvPr/>
        </p:nvSpPr>
        <p:spPr bwMode="auto">
          <a:xfrm>
            <a:off x="5018088" y="2559050"/>
            <a:ext cx="234950" cy="384175"/>
          </a:xfrm>
          <a:prstGeom prst="upDownArrow">
            <a:avLst>
              <a:gd name="adj1" fmla="val 50000"/>
              <a:gd name="adj2" fmla="val 32703"/>
            </a:avLst>
          </a:prstGeom>
          <a:solidFill>
            <a:srgbClr val="FFFFFF"/>
          </a:solidFill>
          <a:ln w="25400">
            <a:solidFill>
              <a:srgbClr val="000000"/>
            </a:solidFill>
            <a:miter lim="800000"/>
            <a:headEnd/>
            <a:tailEnd/>
          </a:ln>
        </p:spPr>
        <p:txBody>
          <a:bodyPr vert="eaVert"/>
          <a:lstStyle/>
          <a:p>
            <a:endParaRPr lang="zh-CN" altLang="en-US"/>
          </a:p>
        </p:txBody>
      </p:sp>
      <p:sp>
        <p:nvSpPr>
          <p:cNvPr id="35848" name="Line 14"/>
          <p:cNvSpPr>
            <a:spLocks noChangeShapeType="1"/>
          </p:cNvSpPr>
          <p:nvPr/>
        </p:nvSpPr>
        <p:spPr bwMode="auto">
          <a:xfrm>
            <a:off x="3495675" y="3478213"/>
            <a:ext cx="3276600" cy="0"/>
          </a:xfrm>
          <a:prstGeom prst="line">
            <a:avLst/>
          </a:prstGeom>
          <a:noFill/>
          <a:ln w="25400">
            <a:solidFill>
              <a:srgbClr val="000000"/>
            </a:solidFill>
            <a:round/>
            <a:headEnd/>
            <a:tailEnd/>
          </a:ln>
        </p:spPr>
        <p:txBody>
          <a:bodyPr/>
          <a:lstStyle/>
          <a:p>
            <a:endParaRPr lang="zh-CN" altLang="en-US"/>
          </a:p>
        </p:txBody>
      </p:sp>
      <p:sp>
        <p:nvSpPr>
          <p:cNvPr id="10" name="灯片编号占位符 9"/>
          <p:cNvSpPr>
            <a:spLocks noGrp="1"/>
          </p:cNvSpPr>
          <p:nvPr>
            <p:ph type="sldNum" sz="quarter" idx="11"/>
          </p:nvPr>
        </p:nvSpPr>
        <p:spPr/>
        <p:txBody>
          <a:bodyPr/>
          <a:lstStyle/>
          <a:p>
            <a:pPr>
              <a:defRPr/>
            </a:pPr>
            <a:fld id="{ABD81BC0-3105-4017-9BBF-A2A6EA884189}"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3"/>
          <p:cNvSpPr>
            <a:spLocks noGrp="1"/>
          </p:cNvSpPr>
          <p:nvPr>
            <p:ph idx="1"/>
          </p:nvPr>
        </p:nvSpPr>
        <p:spPr/>
        <p:txBody>
          <a:bodyPr/>
          <a:lstStyle/>
          <a:p>
            <a:pPr>
              <a:buFont typeface="Wingdings" pitchFamily="2" charset="2"/>
              <a:buNone/>
            </a:pPr>
            <a:r>
              <a:rPr lang="en-US" altLang="zh-CN"/>
              <a:t> 1) </a:t>
            </a:r>
            <a:r>
              <a:rPr lang="zh-CN" altLang="en-US"/>
              <a:t>对象及其属性</a:t>
            </a:r>
          </a:p>
          <a:p>
            <a:r>
              <a:rPr lang="zh-CN" altLang="en-US" sz="2800"/>
              <a:t>文件管理系统管理的对象有： </a:t>
            </a:r>
            <a:endParaRPr lang="en-US" altLang="zh-CN" sz="2800"/>
          </a:p>
          <a:p>
            <a:pPr lvl="1"/>
            <a:r>
              <a:rPr lang="zh-CN" altLang="en-US" sz="2400"/>
              <a:t>① 文件。它作为文件管理的直接对象。 </a:t>
            </a:r>
            <a:endParaRPr lang="en-US" altLang="zh-CN" sz="2400"/>
          </a:p>
          <a:p>
            <a:pPr lvl="1"/>
            <a:r>
              <a:rPr lang="zh-CN" altLang="en-US" sz="2400"/>
              <a:t>② 目录。为了方便用户对文件的存取和检索，在文件系统中必须配置目录。对目录的组织和管理是方便用户和提高对文件存取速度的关键。</a:t>
            </a:r>
            <a:endParaRPr lang="en-US" altLang="zh-CN" sz="2400"/>
          </a:p>
          <a:p>
            <a:pPr lvl="1"/>
            <a:r>
              <a:rPr lang="zh-CN" altLang="en-US" sz="2400"/>
              <a:t>③ 磁盘</a:t>
            </a:r>
            <a:r>
              <a:rPr lang="en-US" altLang="zh-CN" sz="2400"/>
              <a:t>(</a:t>
            </a:r>
            <a:r>
              <a:rPr lang="zh-CN" altLang="en-US" sz="2400"/>
              <a:t>磁带</a:t>
            </a:r>
            <a:r>
              <a:rPr lang="en-US" altLang="zh-CN" sz="2400"/>
              <a:t>)</a:t>
            </a:r>
            <a:r>
              <a:rPr lang="zh-CN" altLang="en-US" sz="2400"/>
              <a:t>存储空间。文件和目录必定占用存储空间，对这部分空间的有效管理，不仅能提高外存的利用率，而且能提高对文件的存取速度。 </a:t>
            </a:r>
          </a:p>
        </p:txBody>
      </p:sp>
      <p:sp>
        <p:nvSpPr>
          <p:cNvPr id="36866" name="标题 2"/>
          <p:cNvSpPr>
            <a:spLocks noGrp="1"/>
          </p:cNvSpPr>
          <p:nvPr>
            <p:ph type="title"/>
          </p:nvPr>
        </p:nvSpPr>
        <p:spPr/>
        <p:txBody>
          <a:bodyPr/>
          <a:lstStyle/>
          <a:p>
            <a:r>
              <a:rPr lang="en-US" altLang="zh-CN"/>
              <a:t>6.1.2 </a:t>
            </a:r>
            <a:r>
              <a:rPr lang="zh-CN" altLang="en-US"/>
              <a:t>文件类型和文件系统模型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3"/>
          <p:cNvSpPr>
            <a:spLocks noGrp="1"/>
          </p:cNvSpPr>
          <p:nvPr>
            <p:ph idx="1"/>
          </p:nvPr>
        </p:nvSpPr>
        <p:spPr/>
        <p:txBody>
          <a:bodyPr/>
          <a:lstStyle/>
          <a:p>
            <a:pPr>
              <a:buFont typeface="Wingdings" pitchFamily="2" charset="2"/>
              <a:buNone/>
            </a:pPr>
            <a:r>
              <a:rPr lang="en-US" altLang="zh-CN"/>
              <a:t> 2) </a:t>
            </a:r>
            <a:r>
              <a:rPr lang="zh-CN" altLang="en-US"/>
              <a:t>对对象操纵和管理的软件集合</a:t>
            </a:r>
          </a:p>
          <a:p>
            <a:pPr>
              <a:buFont typeface="Wingdings" pitchFamily="2" charset="2"/>
              <a:buNone/>
            </a:pPr>
            <a:r>
              <a:rPr lang="zh-CN" altLang="en-US"/>
              <a:t>        </a:t>
            </a:r>
            <a:r>
              <a:rPr lang="zh-CN" altLang="en-US" sz="2800"/>
              <a:t>这是文件管理系统的核心部分。文件系统的功能大多是在这一层实现的，其中包括：对文件存储空间的管理、对文件目录的管理、用于将文件的逻辑地址转换为物理地址的机制、对文件读和写的管理，以及对文件的共享与保护等功能。 </a:t>
            </a:r>
            <a:endParaRPr lang="zh-CN" altLang="en-US"/>
          </a:p>
        </p:txBody>
      </p:sp>
      <p:sp>
        <p:nvSpPr>
          <p:cNvPr id="37890" name="标题 2"/>
          <p:cNvSpPr>
            <a:spLocks noGrp="1"/>
          </p:cNvSpPr>
          <p:nvPr>
            <p:ph type="title"/>
          </p:nvPr>
        </p:nvSpPr>
        <p:spPr/>
        <p:txBody>
          <a:bodyPr/>
          <a:lstStyle/>
          <a:p>
            <a:r>
              <a:rPr lang="en-US" altLang="zh-CN"/>
              <a:t>6.1.2 </a:t>
            </a:r>
            <a:r>
              <a:rPr lang="zh-CN" altLang="en-US"/>
              <a:t>文件类型和文件系统模型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3"/>
          <p:cNvSpPr>
            <a:spLocks noGrp="1"/>
          </p:cNvSpPr>
          <p:nvPr>
            <p:ph idx="1"/>
          </p:nvPr>
        </p:nvSpPr>
        <p:spPr/>
        <p:txBody>
          <a:bodyPr/>
          <a:lstStyle/>
          <a:p>
            <a:pPr>
              <a:buFont typeface="Wingdings" pitchFamily="2" charset="2"/>
              <a:buNone/>
            </a:pPr>
            <a:r>
              <a:rPr lang="en-US" altLang="zh-CN"/>
              <a:t> 3) </a:t>
            </a:r>
            <a:r>
              <a:rPr lang="zh-CN" altLang="en-US"/>
              <a:t>文件系统的接口</a:t>
            </a:r>
          </a:p>
          <a:p>
            <a:pPr>
              <a:buFont typeface="Wingdings" pitchFamily="2" charset="2"/>
              <a:buNone/>
            </a:pPr>
            <a:r>
              <a:rPr lang="zh-CN" altLang="en-US" sz="2800"/>
              <a:t>       为方便用户使用文件系统，文件系统通常向用户提供两种类型的接口：</a:t>
            </a:r>
          </a:p>
          <a:p>
            <a:pPr lvl="1"/>
            <a:r>
              <a:rPr lang="en-US" altLang="zh-CN" sz="2400"/>
              <a:t>(1) </a:t>
            </a:r>
            <a:r>
              <a:rPr lang="zh-CN" altLang="en-US" sz="2400"/>
              <a:t>命令接口。这是指作为用户与文件系统交互的接口。用户可通过键盘终端键入命令，取得文件系统服务。</a:t>
            </a:r>
          </a:p>
          <a:p>
            <a:pPr lvl="1"/>
            <a:r>
              <a:rPr lang="en-US" altLang="zh-CN" sz="2400"/>
              <a:t>(2) </a:t>
            </a:r>
            <a:r>
              <a:rPr lang="zh-CN" altLang="en-US" sz="2400"/>
              <a:t>程序接口。这是指作为用户程序与文件系统的接口。 用户程序可通过系统调用来取得文件系统的服务。 </a:t>
            </a:r>
          </a:p>
        </p:txBody>
      </p:sp>
      <p:sp>
        <p:nvSpPr>
          <p:cNvPr id="38914" name="标题 2"/>
          <p:cNvSpPr>
            <a:spLocks noGrp="1"/>
          </p:cNvSpPr>
          <p:nvPr>
            <p:ph type="title"/>
          </p:nvPr>
        </p:nvSpPr>
        <p:spPr/>
        <p:txBody>
          <a:bodyPr/>
          <a:lstStyle/>
          <a:p>
            <a:r>
              <a:rPr lang="en-US" altLang="zh-CN"/>
              <a:t>6.1.2 </a:t>
            </a:r>
            <a:r>
              <a:rPr lang="zh-CN" altLang="en-US"/>
              <a:t>文件类型和文件系统模型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4"/>
          <p:cNvSpPr>
            <a:spLocks noGrp="1"/>
          </p:cNvSpPr>
          <p:nvPr>
            <p:ph idx="1"/>
          </p:nvPr>
        </p:nvSpPr>
        <p:spPr/>
        <p:txBody>
          <a:bodyPr/>
          <a:lstStyle/>
          <a:p>
            <a:r>
              <a:rPr lang="en-US" altLang="zh-CN" sz="2800"/>
              <a:t>(1) </a:t>
            </a:r>
            <a:r>
              <a:rPr lang="zh-CN" altLang="en-US" sz="2800"/>
              <a:t>创建文件。 </a:t>
            </a:r>
          </a:p>
          <a:p>
            <a:r>
              <a:rPr lang="en-US" altLang="zh-CN" sz="2800"/>
              <a:t>(2) </a:t>
            </a:r>
            <a:r>
              <a:rPr lang="zh-CN" altLang="en-US" sz="2800"/>
              <a:t>删除文件。 </a:t>
            </a:r>
          </a:p>
          <a:p>
            <a:r>
              <a:rPr lang="en-US" altLang="zh-CN" sz="2800"/>
              <a:t>(3) </a:t>
            </a:r>
            <a:r>
              <a:rPr lang="zh-CN" altLang="en-US" sz="2800"/>
              <a:t>读文件。 </a:t>
            </a:r>
          </a:p>
          <a:p>
            <a:r>
              <a:rPr lang="en-US" altLang="zh-CN" sz="2800"/>
              <a:t>(4) </a:t>
            </a:r>
            <a:r>
              <a:rPr lang="zh-CN" altLang="en-US" sz="2800"/>
              <a:t>写文件。 </a:t>
            </a:r>
          </a:p>
          <a:p>
            <a:r>
              <a:rPr lang="en-US" altLang="zh-CN" sz="2800"/>
              <a:t>(5) </a:t>
            </a:r>
            <a:r>
              <a:rPr lang="zh-CN" altLang="en-US" sz="2800"/>
              <a:t>截断文件。 </a:t>
            </a:r>
          </a:p>
          <a:p>
            <a:r>
              <a:rPr lang="en-US" altLang="zh-CN" sz="2800"/>
              <a:t>(6) </a:t>
            </a:r>
            <a:r>
              <a:rPr lang="zh-CN" altLang="en-US" sz="2800"/>
              <a:t>设置文件的读</a:t>
            </a:r>
            <a:r>
              <a:rPr lang="en-US" altLang="zh-CN" sz="2800"/>
              <a:t>/</a:t>
            </a:r>
            <a:r>
              <a:rPr lang="zh-CN" altLang="en-US" sz="2800"/>
              <a:t>写位置。 </a:t>
            </a:r>
          </a:p>
          <a:p>
            <a:endParaRPr lang="zh-CN" altLang="en-US"/>
          </a:p>
        </p:txBody>
      </p:sp>
      <p:sp>
        <p:nvSpPr>
          <p:cNvPr id="39938" name="标题 3"/>
          <p:cNvSpPr>
            <a:spLocks noGrp="1"/>
          </p:cNvSpPr>
          <p:nvPr>
            <p:ph type="title"/>
          </p:nvPr>
        </p:nvSpPr>
        <p:spPr/>
        <p:txBody>
          <a:bodyPr/>
          <a:lstStyle/>
          <a:p>
            <a:r>
              <a:rPr lang="en-US" altLang="zh-CN"/>
              <a:t>6.1.3    </a:t>
            </a:r>
            <a:r>
              <a:rPr lang="zh-CN" altLang="en-US"/>
              <a:t>文件操作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4"/>
          <p:cNvSpPr>
            <a:spLocks noGrp="1"/>
          </p:cNvSpPr>
          <p:nvPr>
            <p:ph idx="1"/>
          </p:nvPr>
        </p:nvSpPr>
        <p:spPr/>
        <p:txBody>
          <a:bodyPr/>
          <a:lstStyle/>
          <a:p>
            <a:pPr>
              <a:buFont typeface="Wingdings" pitchFamily="2" charset="2"/>
              <a:buNone/>
            </a:pPr>
            <a:r>
              <a:rPr lang="en-US" altLang="zh-CN"/>
              <a:t>2. </a:t>
            </a:r>
            <a:r>
              <a:rPr lang="zh-CN" altLang="en-US"/>
              <a:t>文件的“</a:t>
            </a:r>
            <a:r>
              <a:rPr lang="zh-CN" altLang="en-US" b="1">
                <a:solidFill>
                  <a:srgbClr val="FF0000"/>
                </a:solidFill>
              </a:rPr>
              <a:t>打开</a:t>
            </a:r>
            <a:r>
              <a:rPr lang="zh-CN" altLang="en-US"/>
              <a:t>”和“关闭”操作 </a:t>
            </a:r>
          </a:p>
          <a:p>
            <a:r>
              <a:rPr lang="zh-CN" altLang="en-US" sz="2400"/>
              <a:t>“打开”是指系统将指名文件的属性</a:t>
            </a:r>
            <a:r>
              <a:rPr lang="en-US" altLang="zh-CN" sz="2400"/>
              <a:t>(</a:t>
            </a:r>
            <a:r>
              <a:rPr lang="zh-CN" altLang="en-US" sz="2400"/>
              <a:t>包括该文件在外存上的物理位置</a:t>
            </a:r>
            <a:r>
              <a:rPr lang="en-US" altLang="zh-CN" sz="2400"/>
              <a:t>)</a:t>
            </a:r>
            <a:r>
              <a:rPr lang="zh-CN" altLang="en-US" sz="2400"/>
              <a:t>从外存拷贝到内存打开文件表的一个表目中，并将该表目的编号</a:t>
            </a:r>
            <a:r>
              <a:rPr lang="en-US" altLang="zh-CN" sz="2400"/>
              <a:t>(</a:t>
            </a:r>
            <a:r>
              <a:rPr lang="zh-CN" altLang="en-US" sz="2400"/>
              <a:t>或称为索引</a:t>
            </a:r>
            <a:r>
              <a:rPr lang="en-US" altLang="zh-CN" sz="2400"/>
              <a:t>)</a:t>
            </a:r>
            <a:r>
              <a:rPr lang="zh-CN" altLang="en-US" sz="2400"/>
              <a:t>返回给用户。</a:t>
            </a:r>
            <a:endParaRPr lang="en-US" altLang="zh-CN" sz="2400"/>
          </a:p>
          <a:p>
            <a:r>
              <a:rPr lang="zh-CN" altLang="en-US" sz="2400"/>
              <a:t>当用户再要求对该文件进行相应的操作时，可利用系统所返回的索引号向系统提出操作请求。系统可直接利用该索引号到打开文件表中去查找，避免了对该文件的再次检索。这样不仅节省了大量的检索开销，也显著地提高了对文件的操作速度。</a:t>
            </a:r>
          </a:p>
        </p:txBody>
      </p:sp>
      <p:sp>
        <p:nvSpPr>
          <p:cNvPr id="40962" name="标题 3"/>
          <p:cNvSpPr>
            <a:spLocks noGrp="1"/>
          </p:cNvSpPr>
          <p:nvPr>
            <p:ph type="title"/>
          </p:nvPr>
        </p:nvSpPr>
        <p:spPr/>
        <p:txBody>
          <a:bodyPr/>
          <a:lstStyle/>
          <a:p>
            <a:r>
              <a:rPr lang="en-US" altLang="zh-CN"/>
              <a:t>6.1.3    </a:t>
            </a:r>
            <a:r>
              <a:rPr lang="zh-CN" altLang="en-US"/>
              <a:t>文件操作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4"/>
          <p:cNvSpPr>
            <a:spLocks noGrp="1"/>
          </p:cNvSpPr>
          <p:nvPr>
            <p:ph idx="1"/>
          </p:nvPr>
        </p:nvSpPr>
        <p:spPr/>
        <p:txBody>
          <a:bodyPr/>
          <a:lstStyle/>
          <a:p>
            <a:r>
              <a:rPr lang="en-US" altLang="zh-CN"/>
              <a:t>2. </a:t>
            </a:r>
            <a:r>
              <a:rPr lang="zh-CN" altLang="en-US"/>
              <a:t>文件的“打开”和“</a:t>
            </a:r>
            <a:r>
              <a:rPr lang="zh-CN" altLang="en-US" b="1">
                <a:solidFill>
                  <a:srgbClr val="FF0000"/>
                </a:solidFill>
              </a:rPr>
              <a:t>关闭</a:t>
            </a:r>
            <a:r>
              <a:rPr lang="zh-CN" altLang="en-US"/>
              <a:t>”操作 </a:t>
            </a:r>
          </a:p>
          <a:p>
            <a:r>
              <a:rPr lang="zh-CN" altLang="en-US"/>
              <a:t> </a:t>
            </a:r>
            <a:r>
              <a:rPr lang="zh-CN" altLang="en-US" sz="2800"/>
              <a:t>如果用户已不再需要对该文件实施相应的操作时，可利用“关闭”</a:t>
            </a:r>
            <a:r>
              <a:rPr lang="en-US" altLang="zh-CN" sz="2800"/>
              <a:t>(close)</a:t>
            </a:r>
            <a:r>
              <a:rPr lang="zh-CN" altLang="en-US" sz="2800"/>
              <a:t>系统调用来关闭此文件，</a:t>
            </a:r>
            <a:r>
              <a:rPr lang="en-US" altLang="zh-CN" sz="2800"/>
              <a:t>OS</a:t>
            </a:r>
            <a:r>
              <a:rPr lang="zh-CN" altLang="en-US" sz="2800"/>
              <a:t>将会把该文件从打开文件表中的表目上删除掉。 </a:t>
            </a:r>
            <a:endParaRPr lang="zh-CN" altLang="en-US"/>
          </a:p>
        </p:txBody>
      </p:sp>
      <p:sp>
        <p:nvSpPr>
          <p:cNvPr id="41986" name="标题 3"/>
          <p:cNvSpPr>
            <a:spLocks noGrp="1"/>
          </p:cNvSpPr>
          <p:nvPr>
            <p:ph type="title"/>
          </p:nvPr>
        </p:nvSpPr>
        <p:spPr/>
        <p:txBody>
          <a:bodyPr/>
          <a:lstStyle/>
          <a:p>
            <a:r>
              <a:rPr lang="en-US" altLang="zh-CN"/>
              <a:t>6.1.3    </a:t>
            </a:r>
            <a:r>
              <a:rPr lang="zh-CN" altLang="en-US"/>
              <a:t>文件操作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3"/>
          <p:cNvSpPr>
            <a:spLocks noGrp="1"/>
          </p:cNvSpPr>
          <p:nvPr>
            <p:ph idx="1"/>
          </p:nvPr>
        </p:nvSpPr>
        <p:spPr/>
        <p:txBody>
          <a:bodyPr/>
          <a:lstStyle/>
          <a:p>
            <a:pPr>
              <a:buFont typeface="Wingdings" pitchFamily="2" charset="2"/>
              <a:buNone/>
            </a:pPr>
            <a:r>
              <a:rPr lang="en-US" altLang="zh-CN"/>
              <a:t> 3. </a:t>
            </a:r>
            <a:r>
              <a:rPr lang="zh-CN" altLang="en-US"/>
              <a:t>其它文件操作</a:t>
            </a:r>
          </a:p>
          <a:p>
            <a:r>
              <a:rPr lang="zh-CN" altLang="en-US" sz="2800"/>
              <a:t>为了方便用户使用文件，通常，</a:t>
            </a:r>
            <a:r>
              <a:rPr lang="en-US" altLang="zh-CN" sz="2800"/>
              <a:t>OS</a:t>
            </a:r>
            <a:r>
              <a:rPr lang="zh-CN" altLang="en-US" sz="2800"/>
              <a:t>都提供了数条有关文件操作的系统调用，可将这些调用分成若干类：</a:t>
            </a:r>
            <a:endParaRPr lang="en-US" altLang="zh-CN" sz="2800"/>
          </a:p>
          <a:p>
            <a:pPr lvl="1"/>
            <a:r>
              <a:rPr lang="zh-CN" altLang="en-US" sz="2400"/>
              <a:t>对文件属性进行操作；</a:t>
            </a:r>
            <a:endParaRPr lang="en-US" altLang="zh-CN" sz="2400"/>
          </a:p>
          <a:p>
            <a:pPr lvl="1"/>
            <a:r>
              <a:rPr lang="zh-CN" altLang="en-US" sz="2400"/>
              <a:t>对目录进行操作；</a:t>
            </a:r>
            <a:endParaRPr lang="en-US" altLang="zh-CN" sz="2400"/>
          </a:p>
          <a:p>
            <a:pPr lvl="1"/>
            <a:r>
              <a:rPr lang="zh-CN" altLang="en-US" sz="2400"/>
              <a:t>用于实现文件共享的系统调用和用于对文件系统进行操作的系统调用等。</a:t>
            </a:r>
            <a:endParaRPr lang="en-US" altLang="zh-CN" sz="2400"/>
          </a:p>
          <a:p>
            <a:r>
              <a:rPr lang="zh-CN" altLang="en-US" sz="2800"/>
              <a:t>其中，前两类操作最为常用，下面将深入地介绍。 </a:t>
            </a:r>
          </a:p>
        </p:txBody>
      </p:sp>
      <p:sp>
        <p:nvSpPr>
          <p:cNvPr id="43010" name="标题 2"/>
          <p:cNvSpPr>
            <a:spLocks noGrp="1"/>
          </p:cNvSpPr>
          <p:nvPr>
            <p:ph type="title"/>
          </p:nvPr>
        </p:nvSpPr>
        <p:spPr/>
        <p:txBody>
          <a:bodyPr/>
          <a:lstStyle/>
          <a:p>
            <a:r>
              <a:rPr lang="en-US" altLang="zh-CN"/>
              <a:t>6.1.3    </a:t>
            </a:r>
            <a:r>
              <a:rPr lang="zh-CN" altLang="en-US"/>
              <a:t>文件操作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4"/>
          <p:cNvSpPr>
            <a:spLocks noGrp="1"/>
          </p:cNvSpPr>
          <p:nvPr>
            <p:ph idx="1"/>
          </p:nvPr>
        </p:nvSpPr>
        <p:spPr/>
        <p:txBody>
          <a:bodyPr/>
          <a:lstStyle/>
          <a:p>
            <a:pPr>
              <a:buFont typeface="Wingdings" pitchFamily="2" charset="2"/>
              <a:buNone/>
            </a:pPr>
            <a:r>
              <a:rPr lang="en-US" altLang="zh-CN"/>
              <a:t> 3. </a:t>
            </a:r>
            <a:r>
              <a:rPr lang="zh-CN" altLang="en-US"/>
              <a:t>其它文件操作（续）</a:t>
            </a:r>
          </a:p>
          <a:p>
            <a:r>
              <a:rPr lang="zh-CN" altLang="en-US" sz="2400"/>
              <a:t>对文件属性进行操作，即允许用户直接设置和获得文件的属性，如改变已存文件的文件名、改变文件的拥有者</a:t>
            </a:r>
            <a:r>
              <a:rPr lang="en-US" altLang="zh-CN" sz="2400"/>
              <a:t>(</a:t>
            </a:r>
            <a:r>
              <a:rPr lang="zh-CN" altLang="en-US" sz="2400"/>
              <a:t>文件主</a:t>
            </a:r>
            <a:r>
              <a:rPr lang="en-US" altLang="zh-CN" sz="2400"/>
              <a:t>)</a:t>
            </a:r>
            <a:r>
              <a:rPr lang="zh-CN" altLang="en-US" sz="2400"/>
              <a:t>、改变对文件的访问权，以及查询文件的状态</a:t>
            </a:r>
            <a:r>
              <a:rPr lang="en-US" altLang="zh-CN" sz="2400"/>
              <a:t>(</a:t>
            </a:r>
            <a:r>
              <a:rPr lang="zh-CN" altLang="en-US" sz="2400"/>
              <a:t>包括文件类型、大小和拥有者以及对文件的访问权等</a:t>
            </a:r>
            <a:r>
              <a:rPr lang="en-US" altLang="zh-CN" sz="2400"/>
              <a:t>)</a:t>
            </a:r>
            <a:r>
              <a:rPr lang="zh-CN" altLang="en-US" sz="2400"/>
              <a:t>；</a:t>
            </a:r>
            <a:endParaRPr lang="en-US" altLang="zh-CN" sz="2400"/>
          </a:p>
          <a:p>
            <a:r>
              <a:rPr lang="zh-CN" altLang="en-US" sz="2400"/>
              <a:t>对目录进行操作，如创建一个目录，删除一个目录，改变当前目录和工作目录等；</a:t>
            </a:r>
          </a:p>
        </p:txBody>
      </p:sp>
      <p:sp>
        <p:nvSpPr>
          <p:cNvPr id="44034" name="标题 3"/>
          <p:cNvSpPr>
            <a:spLocks noGrp="1"/>
          </p:cNvSpPr>
          <p:nvPr>
            <p:ph type="title"/>
          </p:nvPr>
        </p:nvSpPr>
        <p:spPr/>
        <p:txBody>
          <a:bodyPr/>
          <a:lstStyle/>
          <a:p>
            <a:r>
              <a:rPr lang="en-US" altLang="zh-CN"/>
              <a:t>6.1.3    </a:t>
            </a:r>
            <a:r>
              <a:rPr lang="zh-CN" altLang="en-US"/>
              <a:t>文件操作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6"/>
          <p:cNvSpPr>
            <a:spLocks noGrp="1"/>
          </p:cNvSpPr>
          <p:nvPr>
            <p:ph idx="1"/>
          </p:nvPr>
        </p:nvSpPr>
        <p:spPr/>
        <p:txBody>
          <a:bodyPr/>
          <a:lstStyle/>
          <a:p>
            <a:pPr>
              <a:lnSpc>
                <a:spcPct val="150000"/>
              </a:lnSpc>
            </a:pPr>
            <a:r>
              <a:rPr lang="zh-CN" altLang="en-US" sz="2800"/>
              <a:t>对于任何一个文件，都存在着以下两种形式的结构：</a:t>
            </a:r>
          </a:p>
          <a:p>
            <a:pPr lvl="1">
              <a:lnSpc>
                <a:spcPct val="150000"/>
              </a:lnSpc>
            </a:pPr>
            <a:r>
              <a:rPr lang="en-US" altLang="zh-CN" sz="2400"/>
              <a:t>(1) </a:t>
            </a:r>
            <a:r>
              <a:rPr lang="zh-CN" altLang="en-US" sz="2400"/>
              <a:t>文件的逻辑结构</a:t>
            </a:r>
            <a:r>
              <a:rPr lang="en-US" altLang="zh-CN" sz="2400"/>
              <a:t>(File Logical Structure)</a:t>
            </a:r>
            <a:r>
              <a:rPr lang="zh-CN" altLang="en-US" sz="2400"/>
              <a:t>。</a:t>
            </a:r>
          </a:p>
          <a:p>
            <a:pPr lvl="1">
              <a:lnSpc>
                <a:spcPct val="150000"/>
              </a:lnSpc>
            </a:pPr>
            <a:r>
              <a:rPr lang="en-US" altLang="zh-CN" sz="2400"/>
              <a:t>(2) </a:t>
            </a:r>
            <a:r>
              <a:rPr lang="zh-CN" altLang="en-US" sz="2400"/>
              <a:t>文件的物理结构，又称为文件的存储结构，是指文件在外存上的存储组织形式。 </a:t>
            </a:r>
          </a:p>
        </p:txBody>
      </p:sp>
      <p:sp>
        <p:nvSpPr>
          <p:cNvPr id="45058" name="标题 3"/>
          <p:cNvSpPr>
            <a:spLocks noGrp="1"/>
          </p:cNvSpPr>
          <p:nvPr>
            <p:ph type="title"/>
          </p:nvPr>
        </p:nvSpPr>
        <p:spPr/>
        <p:txBody>
          <a:bodyPr/>
          <a:lstStyle/>
          <a:p>
            <a:r>
              <a:rPr lang="en-US" altLang="zh-CN"/>
              <a:t>6.2 </a:t>
            </a:r>
            <a:r>
              <a:rPr lang="zh-CN" altLang="en-US"/>
              <a:t>文件的逻辑结构</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6"/>
          <p:cNvSpPr>
            <a:spLocks noGrp="1"/>
          </p:cNvSpPr>
          <p:nvPr>
            <p:ph idx="1"/>
          </p:nvPr>
        </p:nvSpPr>
        <p:spPr/>
        <p:txBody>
          <a:bodyPr/>
          <a:lstStyle/>
          <a:p>
            <a:r>
              <a:rPr lang="en-US" altLang="zh-CN"/>
              <a:t>6.1 </a:t>
            </a:r>
            <a:r>
              <a:rPr lang="zh-CN" altLang="en-US"/>
              <a:t>文件和文件系统 </a:t>
            </a:r>
          </a:p>
          <a:p>
            <a:r>
              <a:rPr lang="en-US" altLang="zh-CN"/>
              <a:t>6.2 </a:t>
            </a:r>
            <a:r>
              <a:rPr lang="zh-CN" altLang="en-US"/>
              <a:t>文件的逻辑结构 </a:t>
            </a:r>
          </a:p>
          <a:p>
            <a:r>
              <a:rPr lang="en-US" altLang="zh-CN"/>
              <a:t>6.3 </a:t>
            </a:r>
            <a:r>
              <a:rPr lang="zh-CN" altLang="en-US"/>
              <a:t>外存分配方式 </a:t>
            </a:r>
          </a:p>
          <a:p>
            <a:r>
              <a:rPr lang="en-US" altLang="zh-CN"/>
              <a:t>6.4 </a:t>
            </a:r>
            <a:r>
              <a:rPr lang="zh-CN" altLang="en-US"/>
              <a:t>目录管理 </a:t>
            </a:r>
          </a:p>
          <a:p>
            <a:r>
              <a:rPr lang="en-US" altLang="zh-CN"/>
              <a:t>6.5 </a:t>
            </a:r>
            <a:r>
              <a:rPr lang="zh-CN" altLang="en-US"/>
              <a:t>文件存储空间的管理 </a:t>
            </a:r>
          </a:p>
          <a:p>
            <a:r>
              <a:rPr lang="en-US" altLang="zh-CN"/>
              <a:t>6.6 </a:t>
            </a:r>
            <a:r>
              <a:rPr lang="zh-CN" altLang="en-US"/>
              <a:t>文件共享与文件保护 </a:t>
            </a:r>
          </a:p>
          <a:p>
            <a:r>
              <a:rPr lang="en-US" altLang="zh-CN"/>
              <a:t>6.7 </a:t>
            </a:r>
            <a:r>
              <a:rPr lang="zh-CN" altLang="en-US"/>
              <a:t>数据一致性控制 </a:t>
            </a:r>
          </a:p>
          <a:p>
            <a:endParaRPr lang="zh-CN" altLang="en-US"/>
          </a:p>
        </p:txBody>
      </p:sp>
      <p:sp>
        <p:nvSpPr>
          <p:cNvPr id="28674" name="标题 3"/>
          <p:cNvSpPr>
            <a:spLocks noGrp="1"/>
          </p:cNvSpPr>
          <p:nvPr>
            <p:ph type="title"/>
          </p:nvPr>
        </p:nvSpPr>
        <p:spPr/>
        <p:txBody>
          <a:bodyPr/>
          <a:lstStyle/>
          <a:p>
            <a:r>
              <a:rPr lang="zh-CN" altLang="en-US"/>
              <a:t>第六章  文件管理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6"/>
          <p:cNvSpPr>
            <a:spLocks noGrp="1"/>
          </p:cNvSpPr>
          <p:nvPr>
            <p:ph idx="1"/>
          </p:nvPr>
        </p:nvSpPr>
        <p:spPr/>
        <p:txBody>
          <a:bodyPr/>
          <a:lstStyle/>
          <a:p>
            <a:r>
              <a:rPr lang="zh-CN" altLang="en-US"/>
              <a:t>有结构文件：</a:t>
            </a:r>
          </a:p>
          <a:p>
            <a:pPr lvl="1"/>
            <a:r>
              <a:rPr lang="en-US" altLang="zh-CN"/>
              <a:t>(1) </a:t>
            </a:r>
            <a:r>
              <a:rPr lang="zh-CN" altLang="en-US"/>
              <a:t>定长记录。 </a:t>
            </a:r>
          </a:p>
          <a:p>
            <a:pPr lvl="1"/>
            <a:r>
              <a:rPr lang="en-US" altLang="zh-CN"/>
              <a:t>(2) </a:t>
            </a:r>
            <a:r>
              <a:rPr lang="zh-CN" altLang="en-US"/>
              <a:t>变长记录。  </a:t>
            </a:r>
          </a:p>
          <a:p>
            <a:r>
              <a:rPr lang="zh-CN" altLang="en-US"/>
              <a:t>可采用不同方式组织记录：</a:t>
            </a:r>
            <a:endParaRPr lang="en-US" altLang="zh-CN"/>
          </a:p>
          <a:p>
            <a:pPr lvl="1"/>
            <a:r>
              <a:rPr lang="en-US" altLang="zh-CN"/>
              <a:t>(1) </a:t>
            </a:r>
            <a:r>
              <a:rPr lang="zh-CN" altLang="en-US"/>
              <a:t>顺序文件。 </a:t>
            </a:r>
          </a:p>
          <a:p>
            <a:pPr lvl="1"/>
            <a:r>
              <a:rPr lang="en-US" altLang="zh-CN"/>
              <a:t>(2) </a:t>
            </a:r>
            <a:r>
              <a:rPr lang="zh-CN" altLang="en-US"/>
              <a:t>索引文件。 </a:t>
            </a:r>
          </a:p>
          <a:p>
            <a:pPr lvl="1"/>
            <a:r>
              <a:rPr lang="en-US" altLang="zh-CN"/>
              <a:t>(3) </a:t>
            </a:r>
            <a:r>
              <a:rPr lang="zh-CN" altLang="en-US"/>
              <a:t>索引顺序文件。 </a:t>
            </a:r>
          </a:p>
          <a:p>
            <a:endParaRPr lang="zh-CN" altLang="en-US"/>
          </a:p>
        </p:txBody>
      </p:sp>
      <p:sp>
        <p:nvSpPr>
          <p:cNvPr id="46082" name="标题 3"/>
          <p:cNvSpPr>
            <a:spLocks noGrp="1"/>
          </p:cNvSpPr>
          <p:nvPr>
            <p:ph type="title"/>
          </p:nvPr>
        </p:nvSpPr>
        <p:spPr/>
        <p:txBody>
          <a:bodyPr/>
          <a:lstStyle/>
          <a:p>
            <a:r>
              <a:rPr lang="en-US" altLang="zh-CN"/>
              <a:t>6.2.1 </a:t>
            </a:r>
            <a:r>
              <a:rPr lang="zh-CN" altLang="en-US"/>
              <a:t>文件逻辑结构的类型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3"/>
          <p:cNvSpPr>
            <a:spLocks noGrp="1"/>
          </p:cNvSpPr>
          <p:nvPr>
            <p:ph idx="1"/>
          </p:nvPr>
        </p:nvSpPr>
        <p:spPr/>
        <p:txBody>
          <a:bodyPr/>
          <a:lstStyle/>
          <a:p>
            <a:pPr>
              <a:buFont typeface="Wingdings" pitchFamily="2" charset="2"/>
              <a:buNone/>
            </a:pPr>
            <a:r>
              <a:rPr lang="en-US" altLang="zh-CN"/>
              <a:t> 2. </a:t>
            </a:r>
            <a:r>
              <a:rPr lang="zh-CN" altLang="en-US"/>
              <a:t>无结构文件</a:t>
            </a:r>
          </a:p>
          <a:p>
            <a:r>
              <a:rPr lang="zh-CN" altLang="en-US" sz="2800"/>
              <a:t>采用有结构的文件形式（数据库文件等）相对较少，而大量的源程序、 可执行文件、 库函数等，所采用的是无结构的文件形式，即流式文件。 </a:t>
            </a:r>
            <a:endParaRPr lang="en-US" altLang="zh-CN" sz="2800"/>
          </a:p>
          <a:p>
            <a:r>
              <a:rPr lang="zh-CN" altLang="en-US" sz="2800"/>
              <a:t>其长度以字节为单位。对流式文件的访问，则是采用读写指针来指出下一个要访问的字符。</a:t>
            </a:r>
            <a:endParaRPr lang="en-US" altLang="zh-CN" sz="2800"/>
          </a:p>
          <a:p>
            <a:r>
              <a:rPr lang="zh-CN" altLang="en-US" sz="2800"/>
              <a:t>可以把流式文件看作是记录式文件的一个特例。在</a:t>
            </a:r>
            <a:r>
              <a:rPr lang="en-US" altLang="zh-CN" sz="2800"/>
              <a:t>UNIX</a:t>
            </a:r>
            <a:r>
              <a:rPr lang="zh-CN" altLang="en-US" sz="2800"/>
              <a:t>系统中，所有文件都被看作是流式文件系统不对文件进行格式处理。 </a:t>
            </a:r>
          </a:p>
        </p:txBody>
      </p:sp>
      <p:sp>
        <p:nvSpPr>
          <p:cNvPr id="47106" name="标题 2"/>
          <p:cNvSpPr>
            <a:spLocks noGrp="1"/>
          </p:cNvSpPr>
          <p:nvPr>
            <p:ph type="title"/>
          </p:nvPr>
        </p:nvSpPr>
        <p:spPr/>
        <p:txBody>
          <a:bodyPr/>
          <a:lstStyle/>
          <a:p>
            <a:r>
              <a:rPr lang="en-US" altLang="zh-CN"/>
              <a:t>6.2.1 </a:t>
            </a:r>
            <a:r>
              <a:rPr lang="zh-CN" altLang="en-US"/>
              <a:t>文件逻辑结构的类型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内容占位符 7"/>
          <p:cNvSpPr>
            <a:spLocks noGrp="1"/>
          </p:cNvSpPr>
          <p:nvPr>
            <p:ph idx="1"/>
          </p:nvPr>
        </p:nvSpPr>
        <p:spPr/>
        <p:txBody>
          <a:bodyPr/>
          <a:lstStyle/>
          <a:p>
            <a:pPr>
              <a:buFont typeface="Wingdings" pitchFamily="2" charset="2"/>
              <a:buNone/>
            </a:pPr>
            <a:r>
              <a:rPr lang="en-US" altLang="zh-CN"/>
              <a:t> 1. </a:t>
            </a:r>
            <a:r>
              <a:rPr lang="zh-CN" altLang="en-US"/>
              <a:t>逻辑记录的排序 </a:t>
            </a:r>
          </a:p>
          <a:p>
            <a:r>
              <a:rPr lang="zh-CN" altLang="en-US" sz="2800"/>
              <a:t>第一种是串结构，各记录之间的顺序与关键字无关。 通常的办法是由时间来决定，即按存入时间的先后排列， 最先存入的记录作为第一个记录，其次存入的为第二个记录， </a:t>
            </a:r>
            <a:r>
              <a:rPr lang="en-US" altLang="zh-CN" sz="2800"/>
              <a:t>…… </a:t>
            </a:r>
            <a:r>
              <a:rPr lang="zh-CN" altLang="en-US" sz="2800"/>
              <a:t>依此类推。</a:t>
            </a:r>
          </a:p>
          <a:p>
            <a:r>
              <a:rPr lang="zh-CN" altLang="en-US" sz="2800"/>
              <a:t>第二种情况是顺序结构，指文件中的所有记录按关键字</a:t>
            </a:r>
            <a:r>
              <a:rPr lang="en-US" altLang="zh-CN" sz="2800"/>
              <a:t>(</a:t>
            </a:r>
            <a:r>
              <a:rPr lang="zh-CN" altLang="en-US" sz="2800"/>
              <a:t>词</a:t>
            </a:r>
            <a:r>
              <a:rPr lang="en-US" altLang="zh-CN" sz="2800"/>
              <a:t>)</a:t>
            </a:r>
            <a:r>
              <a:rPr lang="zh-CN" altLang="en-US" sz="2800"/>
              <a:t>排列。可以按关键词的长短从小到大排序，也可以从大到小排序；或按其英文字母顺序排序。 </a:t>
            </a:r>
          </a:p>
        </p:txBody>
      </p:sp>
      <p:sp>
        <p:nvSpPr>
          <p:cNvPr id="48130" name="标题 4"/>
          <p:cNvSpPr>
            <a:spLocks noGrp="1"/>
          </p:cNvSpPr>
          <p:nvPr>
            <p:ph type="title"/>
          </p:nvPr>
        </p:nvSpPr>
        <p:spPr/>
        <p:txBody>
          <a:bodyPr/>
          <a:lstStyle/>
          <a:p>
            <a:r>
              <a:rPr lang="en-US" altLang="zh-CN"/>
              <a:t>6.2.2  </a:t>
            </a:r>
            <a:r>
              <a:rPr lang="zh-CN" altLang="en-US"/>
              <a:t>顺序文件</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971550" y="1268413"/>
            <a:ext cx="5908675" cy="461962"/>
          </a:xfrm>
          <a:prstGeom prst="rect">
            <a:avLst/>
          </a:prstGeom>
          <a:noFill/>
          <a:ln w="9525">
            <a:noFill/>
            <a:miter lim="800000"/>
            <a:headEnd/>
            <a:tailEnd/>
          </a:ln>
        </p:spPr>
        <p:txBody>
          <a:bodyPr wrap="none">
            <a:spAutoFit/>
          </a:bodyPr>
          <a:lstStyle/>
          <a:p>
            <a:r>
              <a:rPr lang="en-US" altLang="zh-CN" b="1"/>
              <a:t>2. </a:t>
            </a:r>
            <a:r>
              <a:rPr lang="zh-CN" altLang="en-US" b="1"/>
              <a:t>对顺序文件</a:t>
            </a:r>
            <a:r>
              <a:rPr lang="en-US" altLang="zh-CN" b="1"/>
              <a:t>(Sequential File)</a:t>
            </a:r>
            <a:r>
              <a:rPr lang="zh-CN" altLang="en-US" b="1"/>
              <a:t>的读</a:t>
            </a:r>
            <a:r>
              <a:rPr lang="en-US" altLang="zh-CN" b="1"/>
              <a:t>/</a:t>
            </a:r>
            <a:r>
              <a:rPr lang="zh-CN" altLang="en-US" b="1"/>
              <a:t>写操作 </a:t>
            </a:r>
          </a:p>
        </p:txBody>
      </p:sp>
      <p:graphicFrame>
        <p:nvGraphicFramePr>
          <p:cNvPr id="3074" name="Object 5"/>
          <p:cNvGraphicFramePr>
            <a:graphicFrameLocks noChangeAspect="1"/>
          </p:cNvGraphicFramePr>
          <p:nvPr/>
        </p:nvGraphicFramePr>
        <p:xfrm>
          <a:off x="0" y="1647825"/>
          <a:ext cx="9144000" cy="4157663"/>
        </p:xfrm>
        <a:graphic>
          <a:graphicData uri="http://schemas.openxmlformats.org/presentationml/2006/ole">
            <mc:AlternateContent xmlns:mc="http://schemas.openxmlformats.org/markup-compatibility/2006">
              <mc:Choice xmlns:v="urn:schemas-microsoft-com:vml" Requires="v">
                <p:oleObj spid="_x0000_s3075" name="VISIO" r:id="rId3" imgW="4460040" imgH="2027160" progId="Visio.Drawing.11">
                  <p:embed/>
                </p:oleObj>
              </mc:Choice>
              <mc:Fallback>
                <p:oleObj name="VISIO" r:id="rId3" imgW="4460040" imgH="2027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7825"/>
                        <a:ext cx="91440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6"/>
          <p:cNvSpPr txBox="1">
            <a:spLocks noChangeArrowheads="1"/>
          </p:cNvSpPr>
          <p:nvPr/>
        </p:nvSpPr>
        <p:spPr bwMode="auto">
          <a:xfrm>
            <a:off x="2743200" y="5661025"/>
            <a:ext cx="3867150" cy="457200"/>
          </a:xfrm>
          <a:prstGeom prst="rect">
            <a:avLst/>
          </a:prstGeom>
          <a:noFill/>
          <a:ln w="9525">
            <a:noFill/>
            <a:miter lim="800000"/>
            <a:headEnd/>
            <a:tailEnd/>
          </a:ln>
        </p:spPr>
        <p:txBody>
          <a:bodyPr wrap="none">
            <a:spAutoFit/>
          </a:bodyPr>
          <a:lstStyle/>
          <a:p>
            <a:r>
              <a:rPr lang="zh-CN" altLang="en-US"/>
              <a:t>图 </a:t>
            </a:r>
            <a:r>
              <a:rPr lang="en-US" altLang="zh-CN"/>
              <a:t>6-3 </a:t>
            </a:r>
            <a:r>
              <a:rPr lang="zh-CN" altLang="en-US"/>
              <a:t>定长和变长记录文件 </a:t>
            </a:r>
          </a:p>
        </p:txBody>
      </p:sp>
      <p:sp>
        <p:nvSpPr>
          <p:cNvPr id="3077" name="标题 4"/>
          <p:cNvSpPr>
            <a:spLocks noGrp="1"/>
          </p:cNvSpPr>
          <p:nvPr>
            <p:ph type="title"/>
          </p:nvPr>
        </p:nvSpPr>
        <p:spPr/>
        <p:txBody>
          <a:bodyPr/>
          <a:lstStyle/>
          <a:p>
            <a:r>
              <a:rPr lang="en-US" altLang="zh-CN"/>
              <a:t>6.2.2  </a:t>
            </a:r>
            <a:r>
              <a:rPr lang="zh-CN" altLang="en-US"/>
              <a:t>顺序文件</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内容占位符 4"/>
          <p:cNvSpPr>
            <a:spLocks noGrp="1"/>
          </p:cNvSpPr>
          <p:nvPr>
            <p:ph idx="1"/>
          </p:nvPr>
        </p:nvSpPr>
        <p:spPr/>
        <p:txBody>
          <a:bodyPr/>
          <a:lstStyle/>
          <a:p>
            <a:pPr>
              <a:buFont typeface="Wingdings" pitchFamily="2" charset="2"/>
              <a:buNone/>
            </a:pPr>
            <a:r>
              <a:rPr lang="en-US" altLang="zh-CN"/>
              <a:t>3. </a:t>
            </a:r>
            <a:r>
              <a:rPr lang="zh-CN" altLang="en-US"/>
              <a:t>顺序文件的优缺点 </a:t>
            </a:r>
          </a:p>
          <a:p>
            <a:r>
              <a:rPr lang="zh-CN" altLang="en-US" sz="2800"/>
              <a:t>优点：</a:t>
            </a:r>
            <a:endParaRPr lang="en-US" altLang="zh-CN" sz="2800"/>
          </a:p>
          <a:p>
            <a:pPr>
              <a:buFont typeface="Wingdings" pitchFamily="2" charset="2"/>
              <a:buNone/>
            </a:pPr>
            <a:r>
              <a:rPr lang="zh-CN" altLang="en-US" sz="2800"/>
              <a:t>          顺序文件的最佳应用场合，是在对诸记录进行批量存取时，即每次要读或写一大批记录。此时，对顺序文件的存取效率是所有逻辑文件中最高的；此外，也只有顺序文件才能存储在磁带上， 并能有效地工作。     </a:t>
            </a:r>
          </a:p>
        </p:txBody>
      </p:sp>
      <p:sp>
        <p:nvSpPr>
          <p:cNvPr id="49154" name="标题 3"/>
          <p:cNvSpPr>
            <a:spLocks noGrp="1"/>
          </p:cNvSpPr>
          <p:nvPr>
            <p:ph type="title"/>
          </p:nvPr>
        </p:nvSpPr>
        <p:spPr/>
        <p:txBody>
          <a:bodyPr/>
          <a:lstStyle/>
          <a:p>
            <a:r>
              <a:rPr lang="en-US" altLang="zh-CN"/>
              <a:t>6.2.2  </a:t>
            </a:r>
            <a:r>
              <a:rPr lang="zh-CN" altLang="en-US"/>
              <a:t>顺序文件</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内容占位符 5"/>
          <p:cNvSpPr>
            <a:spLocks noGrp="1"/>
          </p:cNvSpPr>
          <p:nvPr>
            <p:ph idx="1"/>
          </p:nvPr>
        </p:nvSpPr>
        <p:spPr/>
        <p:txBody>
          <a:bodyPr/>
          <a:lstStyle/>
          <a:p>
            <a:pPr>
              <a:buFont typeface="Wingdings" pitchFamily="2" charset="2"/>
              <a:buNone/>
            </a:pPr>
            <a:r>
              <a:rPr lang="en-US" altLang="zh-CN"/>
              <a:t>3. </a:t>
            </a:r>
            <a:r>
              <a:rPr lang="zh-CN" altLang="en-US"/>
              <a:t>顺序文件的优缺点 </a:t>
            </a:r>
          </a:p>
          <a:p>
            <a:r>
              <a:rPr lang="zh-CN" altLang="en-US" sz="2800"/>
              <a:t>缺点 </a:t>
            </a:r>
            <a:r>
              <a:rPr lang="en-US" altLang="zh-CN" sz="2800"/>
              <a:t>1</a:t>
            </a:r>
            <a:r>
              <a:rPr lang="zh-CN" altLang="en-US" sz="2800"/>
              <a:t>：</a:t>
            </a:r>
          </a:p>
          <a:p>
            <a:pPr>
              <a:buFont typeface="Wingdings" pitchFamily="2" charset="2"/>
              <a:buNone/>
            </a:pPr>
            <a:r>
              <a:rPr lang="zh-CN" altLang="en-US" sz="2800"/>
              <a:t>        </a:t>
            </a:r>
            <a:r>
              <a:rPr lang="zh-CN" altLang="en-US" sz="2400"/>
              <a:t>对于可变长记录的顺序文件，如果用户</a:t>
            </a:r>
            <a:r>
              <a:rPr lang="en-US" altLang="zh-CN" sz="2400"/>
              <a:t>(</a:t>
            </a:r>
            <a:r>
              <a:rPr lang="zh-CN" altLang="en-US" sz="2400"/>
              <a:t>程序</a:t>
            </a:r>
            <a:r>
              <a:rPr lang="en-US" altLang="zh-CN" sz="2400"/>
              <a:t>)</a:t>
            </a:r>
            <a:r>
              <a:rPr lang="zh-CN" altLang="en-US" sz="2400"/>
              <a:t>要求查找或修改单个记录，为此系统便要去逐个地查找诸记录。 这时， 顺序文件所表现出来的性能就可能很差， 尤其是当文件较大时， 情况更为严重。</a:t>
            </a:r>
            <a:endParaRPr lang="zh-CN" altLang="en-US" sz="2800"/>
          </a:p>
        </p:txBody>
      </p:sp>
      <p:sp>
        <p:nvSpPr>
          <p:cNvPr id="50178" name="标题 4"/>
          <p:cNvSpPr>
            <a:spLocks noGrp="1"/>
          </p:cNvSpPr>
          <p:nvPr>
            <p:ph type="title"/>
          </p:nvPr>
        </p:nvSpPr>
        <p:spPr/>
        <p:txBody>
          <a:bodyPr/>
          <a:lstStyle/>
          <a:p>
            <a:r>
              <a:rPr lang="en-US" altLang="zh-CN"/>
              <a:t>6.2.2  </a:t>
            </a:r>
            <a:r>
              <a:rPr lang="zh-CN" altLang="en-US"/>
              <a:t>顺序文件</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5"/>
          <p:cNvSpPr>
            <a:spLocks noGrp="1"/>
          </p:cNvSpPr>
          <p:nvPr>
            <p:ph idx="1"/>
          </p:nvPr>
        </p:nvSpPr>
        <p:spPr/>
        <p:txBody>
          <a:bodyPr/>
          <a:lstStyle/>
          <a:p>
            <a:pPr>
              <a:buFont typeface="Wingdings" pitchFamily="2" charset="2"/>
              <a:buNone/>
            </a:pPr>
            <a:r>
              <a:rPr lang="en-US" altLang="zh-CN"/>
              <a:t>3. </a:t>
            </a:r>
            <a:r>
              <a:rPr lang="zh-CN" altLang="en-US"/>
              <a:t>顺序文件的优缺点 </a:t>
            </a:r>
          </a:p>
          <a:p>
            <a:r>
              <a:rPr lang="zh-CN" altLang="en-US" sz="2800"/>
              <a:t>缺点 </a:t>
            </a:r>
            <a:r>
              <a:rPr lang="en-US" altLang="zh-CN" sz="2800"/>
              <a:t>2</a:t>
            </a:r>
            <a:r>
              <a:rPr lang="zh-CN" altLang="en-US" sz="2800"/>
              <a:t>：</a:t>
            </a:r>
          </a:p>
          <a:p>
            <a:pPr>
              <a:buFont typeface="Wingdings" pitchFamily="2" charset="2"/>
              <a:buNone/>
            </a:pPr>
            <a:r>
              <a:rPr lang="zh-CN" altLang="en-US" sz="2400"/>
              <a:t>          增加或删除记录比较困难。为了解决这一问题， 可以为顺序文件配置一个运行记录文件</a:t>
            </a:r>
            <a:r>
              <a:rPr lang="en-US" altLang="zh-CN" sz="2400"/>
              <a:t>(Log File)</a:t>
            </a:r>
            <a:r>
              <a:rPr lang="zh-CN" altLang="en-US" sz="2400"/>
              <a:t>或称为事务文件</a:t>
            </a:r>
            <a:r>
              <a:rPr lang="en-US" altLang="zh-CN" sz="2400"/>
              <a:t>(Transaction File)</a:t>
            </a:r>
            <a:r>
              <a:rPr lang="zh-CN" altLang="en-US" sz="2400"/>
              <a:t>，把试图增加、删除或修改的信息记录于其中，规定每隔一定时间，例如</a:t>
            </a:r>
            <a:r>
              <a:rPr lang="en-US" altLang="zh-CN" sz="2400"/>
              <a:t>4</a:t>
            </a:r>
            <a:r>
              <a:rPr lang="zh-CN" altLang="en-US" sz="2400"/>
              <a:t>小时，将运行记录文件与原来的主文件加以合并，产生一个按关键字排序的新文件。 </a:t>
            </a:r>
          </a:p>
        </p:txBody>
      </p:sp>
      <p:sp>
        <p:nvSpPr>
          <p:cNvPr id="51202" name="标题 4"/>
          <p:cNvSpPr>
            <a:spLocks noGrp="1"/>
          </p:cNvSpPr>
          <p:nvPr>
            <p:ph type="title"/>
          </p:nvPr>
        </p:nvSpPr>
        <p:spPr/>
        <p:txBody>
          <a:bodyPr/>
          <a:lstStyle/>
          <a:p>
            <a:r>
              <a:rPr lang="en-US" altLang="zh-CN"/>
              <a:t>6.2.2  </a:t>
            </a:r>
            <a:r>
              <a:rPr lang="zh-CN" altLang="en-US"/>
              <a:t>顺序文件</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6"/>
          <p:cNvGraphicFramePr>
            <a:graphicFrameLocks noChangeAspect="1"/>
          </p:cNvGraphicFramePr>
          <p:nvPr/>
        </p:nvGraphicFramePr>
        <p:xfrm>
          <a:off x="3348038" y="4437063"/>
          <a:ext cx="2133600" cy="1116012"/>
        </p:xfrm>
        <a:graphic>
          <a:graphicData uri="http://schemas.openxmlformats.org/presentationml/2006/ole">
            <mc:AlternateContent xmlns:mc="http://schemas.openxmlformats.org/markup-compatibility/2006">
              <mc:Choice xmlns:v="urn:schemas-microsoft-com:vml" Requires="v">
                <p:oleObj spid="_x0000_s4099" name="Equation" r:id="rId3" imgW="825480" imgH="431640" progId="Equation.3">
                  <p:embed/>
                </p:oleObj>
              </mc:Choice>
              <mc:Fallback>
                <p:oleObj name="Equation" r:id="rId3" imgW="82548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437063"/>
                        <a:ext cx="2133600"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内容占位符 7"/>
          <p:cNvSpPr>
            <a:spLocks noGrp="1"/>
          </p:cNvSpPr>
          <p:nvPr>
            <p:ph idx="1"/>
          </p:nvPr>
        </p:nvSpPr>
        <p:spPr>
          <a:xfrm>
            <a:off x="395288" y="1484313"/>
            <a:ext cx="8523287" cy="3313112"/>
          </a:xfrm>
        </p:spPr>
        <p:txBody>
          <a:bodyPr/>
          <a:lstStyle/>
          <a:p>
            <a:r>
              <a:rPr lang="zh-CN" altLang="en-US" sz="2400"/>
              <a:t>对于定长记录文件，如果要查找第</a:t>
            </a:r>
            <a:r>
              <a:rPr lang="en-US" altLang="zh-CN" sz="2400"/>
              <a:t>i</a:t>
            </a:r>
            <a:r>
              <a:rPr lang="zh-CN" altLang="en-US" sz="2400"/>
              <a:t>个记录，可直接根据下式计算来获得第</a:t>
            </a:r>
            <a:r>
              <a:rPr lang="en-US" altLang="zh-CN" sz="2400"/>
              <a:t>i</a:t>
            </a:r>
            <a:r>
              <a:rPr lang="zh-CN" altLang="en-US" sz="2400"/>
              <a:t>个记录相对于第一个记录首址的地址：</a:t>
            </a:r>
          </a:p>
          <a:p>
            <a:pPr>
              <a:buFont typeface="Wingdings" pitchFamily="2" charset="2"/>
              <a:buNone/>
            </a:pPr>
            <a:r>
              <a:rPr lang="zh-CN" altLang="en-US" sz="2400"/>
              <a:t>                                </a:t>
            </a:r>
            <a:r>
              <a:rPr lang="en-US" altLang="zh-CN" sz="2400"/>
              <a:t>A</a:t>
            </a:r>
            <a:r>
              <a:rPr lang="en-US" altLang="zh-CN" sz="2400" baseline="-25000"/>
              <a:t>i</a:t>
            </a:r>
            <a:r>
              <a:rPr lang="en-US" altLang="zh-CN" sz="2400"/>
              <a:t>=i×L</a:t>
            </a:r>
          </a:p>
          <a:p>
            <a:r>
              <a:rPr lang="zh-CN" altLang="en-US" sz="2400"/>
              <a:t>对于可变长度记录的文件，要查找其第</a:t>
            </a:r>
            <a:r>
              <a:rPr lang="en-US" altLang="zh-CN" sz="2400"/>
              <a:t>i</a:t>
            </a:r>
            <a:r>
              <a:rPr lang="zh-CN" altLang="en-US" sz="2400"/>
              <a:t>个记录时，须先计算出该记录的首地址。为此须顺序地查找每个记录，从中获得相应记录的长度</a:t>
            </a:r>
            <a:r>
              <a:rPr lang="en-US" altLang="zh-CN" sz="2400"/>
              <a:t>Li</a:t>
            </a:r>
            <a:r>
              <a:rPr lang="zh-CN" altLang="en-US" sz="2400"/>
              <a:t>，然后才能按下式计算出第</a:t>
            </a:r>
            <a:r>
              <a:rPr lang="en-US" altLang="zh-CN" sz="2400"/>
              <a:t>i</a:t>
            </a:r>
            <a:r>
              <a:rPr lang="zh-CN" altLang="en-US" sz="2400"/>
              <a:t>个记录的首址。假定在每个记录前用一个字节指明该记录的长度，则 </a:t>
            </a:r>
          </a:p>
        </p:txBody>
      </p:sp>
      <p:sp>
        <p:nvSpPr>
          <p:cNvPr id="4099" name="标题 4"/>
          <p:cNvSpPr>
            <a:spLocks noGrp="1"/>
          </p:cNvSpPr>
          <p:nvPr>
            <p:ph type="title"/>
          </p:nvPr>
        </p:nvSpPr>
        <p:spPr/>
        <p:txBody>
          <a:bodyPr/>
          <a:lstStyle/>
          <a:p>
            <a:r>
              <a:rPr lang="en-US" altLang="zh-CN"/>
              <a:t>6.2.3 </a:t>
            </a:r>
            <a:r>
              <a:rPr lang="zh-CN" altLang="en-US"/>
              <a:t>索引文件 </a:t>
            </a:r>
          </a:p>
        </p:txBody>
      </p:sp>
      <p:sp>
        <p:nvSpPr>
          <p:cNvPr id="5" name="灯片编号占位符 4"/>
          <p:cNvSpPr>
            <a:spLocks noGrp="1"/>
          </p:cNvSpPr>
          <p:nvPr>
            <p:ph type="sldNum" sz="quarter" idx="11"/>
          </p:nvPr>
        </p:nvSpPr>
        <p:spPr/>
        <p:txBody>
          <a:bodyPr/>
          <a:lstStyle/>
          <a:p>
            <a:pPr>
              <a:defRPr/>
            </a:pPr>
            <a:fld id="{ABD81BC0-3105-4017-9BBF-A2A6EA884189}" type="slidenum">
              <a:rPr lang="en-US" smtClean="0"/>
              <a:pPr>
                <a:defRPr/>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p:cNvGraphicFramePr>
            <a:graphicFrameLocks noChangeAspect="1"/>
          </p:cNvGraphicFramePr>
          <p:nvPr/>
        </p:nvGraphicFramePr>
        <p:xfrm>
          <a:off x="215900" y="1649413"/>
          <a:ext cx="8748713" cy="3867150"/>
        </p:xfrm>
        <a:graphic>
          <a:graphicData uri="http://schemas.openxmlformats.org/presentationml/2006/ole">
            <mc:AlternateContent xmlns:mc="http://schemas.openxmlformats.org/markup-compatibility/2006">
              <mc:Choice xmlns:v="urn:schemas-microsoft-com:vml" Requires="v">
                <p:oleObj spid="_x0000_s5123" name="VISIO" r:id="rId3" imgW="3377160" imgH="1491840" progId="Visio.Drawing.11">
                  <p:embed/>
                </p:oleObj>
              </mc:Choice>
              <mc:Fallback>
                <p:oleObj name="VISIO" r:id="rId3" imgW="3377160" imgH="14918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649413"/>
                        <a:ext cx="8748713"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Text Box 5"/>
          <p:cNvSpPr txBox="1">
            <a:spLocks noChangeArrowheads="1"/>
          </p:cNvSpPr>
          <p:nvPr/>
        </p:nvSpPr>
        <p:spPr bwMode="auto">
          <a:xfrm>
            <a:off x="3124200" y="5486400"/>
            <a:ext cx="3257550" cy="457200"/>
          </a:xfrm>
          <a:prstGeom prst="rect">
            <a:avLst/>
          </a:prstGeom>
          <a:noFill/>
          <a:ln w="9525">
            <a:noFill/>
            <a:miter lim="800000"/>
            <a:headEnd/>
            <a:tailEnd/>
          </a:ln>
        </p:spPr>
        <p:txBody>
          <a:bodyPr wrap="none">
            <a:spAutoFit/>
          </a:bodyPr>
          <a:lstStyle/>
          <a:p>
            <a:r>
              <a:rPr lang="zh-CN" altLang="en-US"/>
              <a:t>图 </a:t>
            </a:r>
            <a:r>
              <a:rPr lang="en-US" altLang="zh-CN"/>
              <a:t>6-4 </a:t>
            </a:r>
            <a:r>
              <a:rPr lang="zh-CN" altLang="en-US"/>
              <a:t>索引文件的组织 </a:t>
            </a:r>
          </a:p>
        </p:txBody>
      </p:sp>
      <p:sp>
        <p:nvSpPr>
          <p:cNvPr id="5124" name="标题 3"/>
          <p:cNvSpPr>
            <a:spLocks noGrp="1"/>
          </p:cNvSpPr>
          <p:nvPr>
            <p:ph type="title"/>
          </p:nvPr>
        </p:nvSpPr>
        <p:spPr/>
        <p:txBody>
          <a:bodyPr/>
          <a:lstStyle/>
          <a:p>
            <a:r>
              <a:rPr lang="en-US" altLang="zh-CN"/>
              <a:t>6.2.3 </a:t>
            </a:r>
            <a:r>
              <a:rPr lang="zh-CN" altLang="en-US"/>
              <a:t>索引文件 </a:t>
            </a:r>
          </a:p>
        </p:txBody>
      </p:sp>
      <p:sp>
        <p:nvSpPr>
          <p:cNvPr id="5" name="灯片编号占位符 4"/>
          <p:cNvSpPr>
            <a:spLocks noGrp="1"/>
          </p:cNvSpPr>
          <p:nvPr>
            <p:ph type="sldNum" sz="quarter" idx="11"/>
          </p:nvPr>
        </p:nvSpPr>
        <p:spPr/>
        <p:txBody>
          <a:bodyPr/>
          <a:lstStyle/>
          <a:p>
            <a:pPr>
              <a:defRPr/>
            </a:pPr>
            <a:fld id="{ABD81BC0-3105-4017-9BBF-A2A6EA884189}" type="slidenum">
              <a:rPr lang="en-US" smtClean="0"/>
              <a:pPr>
                <a:defRPr/>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5"/>
          <p:cNvGraphicFramePr>
            <a:graphicFrameLocks noChangeAspect="1"/>
          </p:cNvGraphicFramePr>
          <p:nvPr/>
        </p:nvGraphicFramePr>
        <p:xfrm>
          <a:off x="0" y="1981200"/>
          <a:ext cx="9144000" cy="4559300"/>
        </p:xfrm>
        <a:graphic>
          <a:graphicData uri="http://schemas.openxmlformats.org/presentationml/2006/ole">
            <mc:AlternateContent xmlns:mc="http://schemas.openxmlformats.org/markup-compatibility/2006">
              <mc:Choice xmlns:v="urn:schemas-microsoft-com:vml" Requires="v">
                <p:oleObj spid="_x0000_s6147" name="VISIO" r:id="rId3" imgW="3161160" imgH="1577160" progId="Visio.Drawing.11">
                  <p:embed/>
                </p:oleObj>
              </mc:Choice>
              <mc:Fallback>
                <p:oleObj name="VISIO" r:id="rId3" imgW="3161160" imgH="1577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1200"/>
                        <a:ext cx="914400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Text Box 6"/>
          <p:cNvSpPr txBox="1">
            <a:spLocks noChangeArrowheads="1"/>
          </p:cNvSpPr>
          <p:nvPr/>
        </p:nvSpPr>
        <p:spPr bwMode="auto">
          <a:xfrm>
            <a:off x="3581400" y="6172200"/>
            <a:ext cx="2952750" cy="457200"/>
          </a:xfrm>
          <a:prstGeom prst="rect">
            <a:avLst/>
          </a:prstGeom>
          <a:noFill/>
          <a:ln w="9525">
            <a:noFill/>
            <a:miter lim="800000"/>
            <a:headEnd/>
            <a:tailEnd/>
          </a:ln>
        </p:spPr>
        <p:txBody>
          <a:bodyPr wrap="none">
            <a:spAutoFit/>
          </a:bodyPr>
          <a:lstStyle/>
          <a:p>
            <a:r>
              <a:rPr lang="zh-CN" altLang="en-US"/>
              <a:t>图 </a:t>
            </a:r>
            <a:r>
              <a:rPr lang="en-US" altLang="zh-CN"/>
              <a:t>6-5 </a:t>
            </a:r>
            <a:r>
              <a:rPr lang="zh-CN" altLang="en-US"/>
              <a:t>索引顺序文件 </a:t>
            </a:r>
          </a:p>
        </p:txBody>
      </p:sp>
      <p:sp>
        <p:nvSpPr>
          <p:cNvPr id="6148" name="标题 4"/>
          <p:cNvSpPr>
            <a:spLocks noGrp="1"/>
          </p:cNvSpPr>
          <p:nvPr>
            <p:ph type="title"/>
          </p:nvPr>
        </p:nvSpPr>
        <p:spPr/>
        <p:txBody>
          <a:bodyPr/>
          <a:lstStyle/>
          <a:p>
            <a:r>
              <a:rPr lang="en-US" altLang="zh-CN"/>
              <a:t>6.2.4 </a:t>
            </a:r>
            <a:r>
              <a:rPr lang="zh-CN" altLang="en-US"/>
              <a:t>索引顺序文件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8"/>
          <p:cNvSpPr>
            <a:spLocks noGrp="1"/>
          </p:cNvSpPr>
          <p:nvPr>
            <p:ph idx="1"/>
          </p:nvPr>
        </p:nvSpPr>
        <p:spPr/>
        <p:txBody>
          <a:bodyPr/>
          <a:lstStyle/>
          <a:p>
            <a:pPr>
              <a:buFont typeface="Wingdings" pitchFamily="2" charset="2"/>
              <a:buNone/>
            </a:pPr>
            <a:r>
              <a:rPr lang="en-US" altLang="zh-CN" b="1"/>
              <a:t>6.1.1  </a:t>
            </a:r>
            <a:r>
              <a:rPr lang="zh-CN" altLang="en-US" b="1"/>
              <a:t>文件、记录和数据项 </a:t>
            </a:r>
          </a:p>
          <a:p>
            <a:pPr>
              <a:buFont typeface="Wingdings" pitchFamily="2" charset="2"/>
              <a:buNone/>
            </a:pPr>
            <a:r>
              <a:rPr lang="en-US" altLang="zh-CN" sz="2800" b="1"/>
              <a:t>1. </a:t>
            </a:r>
            <a:r>
              <a:rPr lang="zh-CN" altLang="en-US" sz="2800" b="1"/>
              <a:t>数据项 </a:t>
            </a:r>
          </a:p>
          <a:p>
            <a:r>
              <a:rPr lang="en-US" altLang="zh-CN"/>
              <a:t> </a:t>
            </a:r>
            <a:r>
              <a:rPr lang="en-US" altLang="zh-CN" sz="2400"/>
              <a:t>(1) </a:t>
            </a:r>
            <a:r>
              <a:rPr lang="zh-CN" altLang="en-US" sz="2400"/>
              <a:t>基本数据项。这是用于描述一个对象的某种属性的字符集，是数据组织中可以命名的最小逻辑数据单位， 即原子数据，又称为数据元素或字段。它的命名往往与其属性一致。例如，用于描述一个学生的基本数据项有： 学号、 姓名、 年龄、 所在班级等。 </a:t>
            </a:r>
            <a:endParaRPr lang="zh-CN" altLang="en-US"/>
          </a:p>
        </p:txBody>
      </p:sp>
      <p:sp>
        <p:nvSpPr>
          <p:cNvPr id="29699" name="标题 5"/>
          <p:cNvSpPr>
            <a:spLocks noGrp="1"/>
          </p:cNvSpPr>
          <p:nvPr>
            <p:ph type="title"/>
          </p:nvPr>
        </p:nvSpPr>
        <p:spPr/>
        <p:txBody>
          <a:bodyPr/>
          <a:lstStyle/>
          <a:p>
            <a:r>
              <a:rPr lang="en-US" altLang="zh-CN"/>
              <a:t>6.1 </a:t>
            </a:r>
            <a:r>
              <a:rPr lang="zh-CN" altLang="en-US"/>
              <a:t>文件和文件系统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内容占位符 8"/>
          <p:cNvSpPr>
            <a:spLocks noGrp="1"/>
          </p:cNvSpPr>
          <p:nvPr>
            <p:ph idx="1"/>
          </p:nvPr>
        </p:nvSpPr>
        <p:spPr/>
        <p:txBody>
          <a:bodyPr/>
          <a:lstStyle/>
          <a:p>
            <a:pPr>
              <a:buFont typeface="Wingdings" pitchFamily="2" charset="2"/>
              <a:buNone/>
            </a:pPr>
            <a:r>
              <a:rPr lang="en-US" altLang="zh-CN"/>
              <a:t>1. </a:t>
            </a:r>
            <a:r>
              <a:rPr lang="zh-CN" altLang="en-US"/>
              <a:t>直接文件 </a:t>
            </a:r>
          </a:p>
          <a:p>
            <a:r>
              <a:rPr lang="zh-CN" altLang="en-US" sz="2800"/>
              <a:t>对于直接文件，则可根据给定的记录键值，直接获得指定记录的物理地址。换言之，记录键值本身就决定了记录的物理地址。</a:t>
            </a:r>
            <a:endParaRPr lang="en-US" altLang="zh-CN" sz="2800"/>
          </a:p>
          <a:p>
            <a:r>
              <a:rPr lang="zh-CN" altLang="en-US" sz="2800"/>
              <a:t>这种由记录键值到记录物理地址的转换被称为键值转换</a:t>
            </a:r>
            <a:r>
              <a:rPr lang="en-US" altLang="zh-CN" sz="2800"/>
              <a:t>(Key to address transformation)</a:t>
            </a:r>
            <a:r>
              <a:rPr lang="zh-CN" altLang="en-US" sz="2800"/>
              <a:t>。</a:t>
            </a:r>
            <a:endParaRPr lang="en-US" altLang="zh-CN" sz="2800"/>
          </a:p>
          <a:p>
            <a:r>
              <a:rPr lang="zh-CN" altLang="en-US" sz="2800"/>
              <a:t>组织直接文件的关键，在于用什么方法进行从记录值到物理地址的转换。 </a:t>
            </a:r>
            <a:endParaRPr lang="zh-CN" altLang="en-US"/>
          </a:p>
        </p:txBody>
      </p:sp>
      <p:sp>
        <p:nvSpPr>
          <p:cNvPr id="52226" name="标题 4"/>
          <p:cNvSpPr>
            <a:spLocks noGrp="1"/>
          </p:cNvSpPr>
          <p:nvPr>
            <p:ph type="title"/>
          </p:nvPr>
        </p:nvSpPr>
        <p:spPr/>
        <p:txBody>
          <a:bodyPr/>
          <a:lstStyle/>
          <a:p>
            <a:r>
              <a:rPr lang="en-US" altLang="zh-CN"/>
              <a:t>6.2.5  </a:t>
            </a:r>
            <a:r>
              <a:rPr lang="zh-CN" altLang="en-US"/>
              <a:t>直接文件和哈希文件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6"/>
          <p:cNvGraphicFramePr>
            <a:graphicFrameLocks noChangeAspect="1"/>
          </p:cNvGraphicFramePr>
          <p:nvPr/>
        </p:nvGraphicFramePr>
        <p:xfrm>
          <a:off x="1908175" y="1125538"/>
          <a:ext cx="6096000" cy="5429250"/>
        </p:xfrm>
        <a:graphic>
          <a:graphicData uri="http://schemas.openxmlformats.org/presentationml/2006/ole">
            <mc:AlternateContent xmlns:mc="http://schemas.openxmlformats.org/markup-compatibility/2006">
              <mc:Choice xmlns:v="urn:schemas-microsoft-com:vml" Requires="v">
                <p:oleObj spid="_x0000_s7171" name="VISIO" r:id="rId3" imgW="2336040" imgH="2081160" progId="Visio.Drawing.11">
                  <p:embed/>
                </p:oleObj>
              </mc:Choice>
              <mc:Fallback>
                <p:oleObj name="VISIO" r:id="rId3" imgW="2336040" imgH="2081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125538"/>
                        <a:ext cx="60960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Text Box 5"/>
          <p:cNvSpPr txBox="1">
            <a:spLocks noChangeArrowheads="1"/>
          </p:cNvSpPr>
          <p:nvPr/>
        </p:nvSpPr>
        <p:spPr bwMode="auto">
          <a:xfrm>
            <a:off x="1763713" y="5589588"/>
            <a:ext cx="3808412" cy="457200"/>
          </a:xfrm>
          <a:prstGeom prst="rect">
            <a:avLst/>
          </a:prstGeom>
          <a:noFill/>
          <a:ln w="9525">
            <a:noFill/>
            <a:miter lim="800000"/>
            <a:headEnd/>
            <a:tailEnd/>
          </a:ln>
        </p:spPr>
        <p:txBody>
          <a:bodyPr wrap="none">
            <a:spAutoFit/>
          </a:bodyPr>
          <a:lstStyle/>
          <a:p>
            <a:r>
              <a:rPr lang="zh-CN" altLang="en-US"/>
              <a:t>图 </a:t>
            </a:r>
            <a:r>
              <a:rPr lang="en-US" altLang="zh-CN"/>
              <a:t>6-6 Hash</a:t>
            </a:r>
            <a:r>
              <a:rPr lang="zh-CN" altLang="en-US"/>
              <a:t>文件的逻辑结构</a:t>
            </a:r>
          </a:p>
        </p:txBody>
      </p:sp>
      <p:sp>
        <p:nvSpPr>
          <p:cNvPr id="7173" name="内容占位符 6"/>
          <p:cNvSpPr>
            <a:spLocks noGrp="1"/>
          </p:cNvSpPr>
          <p:nvPr>
            <p:ph idx="1"/>
          </p:nvPr>
        </p:nvSpPr>
        <p:spPr/>
        <p:txBody>
          <a:bodyPr/>
          <a:lstStyle/>
          <a:p>
            <a:pPr>
              <a:buFont typeface="Wingdings" pitchFamily="2" charset="2"/>
              <a:buNone/>
            </a:pPr>
            <a:r>
              <a:rPr lang="en-US" altLang="zh-CN"/>
              <a:t>2. </a:t>
            </a:r>
            <a:r>
              <a:rPr lang="zh-CN" altLang="en-US"/>
              <a:t>哈希</a:t>
            </a:r>
            <a:r>
              <a:rPr lang="en-US" altLang="zh-CN"/>
              <a:t>(Hash)</a:t>
            </a:r>
            <a:r>
              <a:rPr lang="zh-CN" altLang="en-US"/>
              <a:t>文件 </a:t>
            </a:r>
          </a:p>
          <a:p>
            <a:endParaRPr lang="zh-CN" altLang="en-US"/>
          </a:p>
        </p:txBody>
      </p:sp>
      <p:sp>
        <p:nvSpPr>
          <p:cNvPr id="7172" name="标题 5"/>
          <p:cNvSpPr>
            <a:spLocks noGrp="1"/>
          </p:cNvSpPr>
          <p:nvPr>
            <p:ph type="title"/>
          </p:nvPr>
        </p:nvSpPr>
        <p:spPr/>
        <p:txBody>
          <a:bodyPr/>
          <a:lstStyle/>
          <a:p>
            <a:r>
              <a:rPr lang="en-US" altLang="zh-CN"/>
              <a:t>6.2.5  </a:t>
            </a:r>
            <a:r>
              <a:rPr lang="zh-CN" altLang="en-US"/>
              <a:t>直接文件和哈希文件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7"/>
          <p:cNvGraphicFramePr>
            <a:graphicFrameLocks noChangeAspect="1"/>
          </p:cNvGraphicFramePr>
          <p:nvPr/>
        </p:nvGraphicFramePr>
        <p:xfrm>
          <a:off x="1403350" y="1773238"/>
          <a:ext cx="6858000" cy="5108575"/>
        </p:xfrm>
        <a:graphic>
          <a:graphicData uri="http://schemas.openxmlformats.org/presentationml/2006/ole">
            <mc:AlternateContent xmlns:mc="http://schemas.openxmlformats.org/markup-compatibility/2006">
              <mc:Choice xmlns:v="urn:schemas-microsoft-com:vml" Requires="v">
                <p:oleObj spid="_x0000_s8195" name="VISIO" r:id="rId3" imgW="3108960" imgH="2315160" progId="Visio.Drawing.11">
                  <p:embed/>
                </p:oleObj>
              </mc:Choice>
              <mc:Fallback>
                <p:oleObj name="VISIO" r:id="rId3" imgW="3108960" imgH="231516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73238"/>
                        <a:ext cx="68580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Text Box 8"/>
          <p:cNvSpPr txBox="1">
            <a:spLocks noChangeArrowheads="1"/>
          </p:cNvSpPr>
          <p:nvPr/>
        </p:nvSpPr>
        <p:spPr bwMode="auto">
          <a:xfrm>
            <a:off x="5143500" y="5876925"/>
            <a:ext cx="4000500" cy="461963"/>
          </a:xfrm>
          <a:prstGeom prst="rect">
            <a:avLst/>
          </a:prstGeom>
          <a:noFill/>
          <a:ln w="9525">
            <a:noFill/>
            <a:miter lim="800000"/>
            <a:headEnd/>
            <a:tailEnd/>
          </a:ln>
        </p:spPr>
        <p:txBody>
          <a:bodyPr wrap="none">
            <a:spAutoFit/>
          </a:bodyPr>
          <a:lstStyle/>
          <a:p>
            <a:r>
              <a:rPr lang="zh-CN" altLang="en-US" sz="2400"/>
              <a:t>图 </a:t>
            </a:r>
            <a:r>
              <a:rPr lang="en-US" altLang="zh-CN" sz="2400"/>
              <a:t>6-7 </a:t>
            </a:r>
            <a:r>
              <a:rPr lang="zh-CN" altLang="en-US" sz="2400"/>
              <a:t>磁盘空间的连续分配 </a:t>
            </a:r>
          </a:p>
        </p:txBody>
      </p:sp>
      <p:sp>
        <p:nvSpPr>
          <p:cNvPr id="8197" name="内容占位符 8"/>
          <p:cNvSpPr>
            <a:spLocks noGrp="1"/>
          </p:cNvSpPr>
          <p:nvPr>
            <p:ph idx="1"/>
          </p:nvPr>
        </p:nvSpPr>
        <p:spPr>
          <a:xfrm>
            <a:off x="250825" y="1341438"/>
            <a:ext cx="4465638" cy="4752975"/>
          </a:xfrm>
        </p:spPr>
        <p:txBody>
          <a:bodyPr/>
          <a:lstStyle/>
          <a:p>
            <a:pPr>
              <a:buFont typeface="Wingdings" pitchFamily="2" charset="2"/>
              <a:buNone/>
            </a:pPr>
            <a:r>
              <a:rPr lang="en-US" altLang="zh-CN" sz="2800"/>
              <a:t>6.3.1 </a:t>
            </a:r>
            <a:r>
              <a:rPr lang="zh-CN" altLang="en-US" sz="2800"/>
              <a:t>连续分配 </a:t>
            </a:r>
          </a:p>
          <a:p>
            <a:endParaRPr lang="zh-CN" altLang="en-US"/>
          </a:p>
        </p:txBody>
      </p:sp>
      <p:sp>
        <p:nvSpPr>
          <p:cNvPr id="8196" name="标题 5"/>
          <p:cNvSpPr>
            <a:spLocks noGrp="1"/>
          </p:cNvSpPr>
          <p:nvPr>
            <p:ph type="title"/>
          </p:nvPr>
        </p:nvSpPr>
        <p:spPr/>
        <p:txBody>
          <a:bodyPr/>
          <a:lstStyle/>
          <a:p>
            <a:r>
              <a:rPr lang="en-US" altLang="zh-CN"/>
              <a:t>6.3  </a:t>
            </a:r>
            <a:r>
              <a:rPr lang="zh-CN" altLang="en-US"/>
              <a:t>外存分配方式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5"/>
          <p:cNvSpPr>
            <a:spLocks noGrp="1"/>
          </p:cNvSpPr>
          <p:nvPr>
            <p:ph idx="1"/>
          </p:nvPr>
        </p:nvSpPr>
        <p:spPr/>
        <p:txBody>
          <a:bodyPr/>
          <a:lstStyle/>
          <a:p>
            <a:pPr>
              <a:buFont typeface="Wingdings" pitchFamily="2" charset="2"/>
              <a:buNone/>
            </a:pPr>
            <a:r>
              <a:rPr lang="en-US" altLang="zh-CN"/>
              <a:t>2. </a:t>
            </a:r>
            <a:r>
              <a:rPr lang="zh-CN" altLang="en-US"/>
              <a:t>连续分配的主要优缺点 </a:t>
            </a:r>
          </a:p>
          <a:p>
            <a:r>
              <a:rPr lang="zh-CN" altLang="en-US" sz="2800"/>
              <a:t>连续分配的主要优点如下：</a:t>
            </a:r>
          </a:p>
          <a:p>
            <a:pPr lvl="1"/>
            <a:r>
              <a:rPr lang="en-US" altLang="zh-CN" sz="2400"/>
              <a:t>(1) </a:t>
            </a:r>
            <a:r>
              <a:rPr lang="zh-CN" altLang="en-US" sz="2400"/>
              <a:t>顺序访问容易。 </a:t>
            </a:r>
          </a:p>
          <a:p>
            <a:pPr lvl="1"/>
            <a:r>
              <a:rPr lang="en-US" altLang="zh-CN" sz="2400"/>
              <a:t>(2) </a:t>
            </a:r>
            <a:r>
              <a:rPr lang="zh-CN" altLang="en-US" sz="2400"/>
              <a:t>顺序访问速度快。 </a:t>
            </a:r>
          </a:p>
          <a:p>
            <a:r>
              <a:rPr lang="zh-CN" altLang="en-US" sz="2800"/>
              <a:t>连续分配的主要缺点如下：</a:t>
            </a:r>
          </a:p>
          <a:p>
            <a:pPr lvl="1"/>
            <a:r>
              <a:rPr lang="en-US" altLang="zh-CN" sz="2400"/>
              <a:t>(1) </a:t>
            </a:r>
            <a:r>
              <a:rPr lang="zh-CN" altLang="en-US" sz="2400"/>
              <a:t>要求有连续的存储空间。 </a:t>
            </a:r>
          </a:p>
          <a:p>
            <a:pPr lvl="1"/>
            <a:r>
              <a:rPr lang="en-US" altLang="zh-CN" sz="2400"/>
              <a:t>(2) </a:t>
            </a:r>
            <a:r>
              <a:rPr lang="zh-CN" altLang="en-US" sz="2400"/>
              <a:t>必须事先知道文件的长度。 </a:t>
            </a:r>
            <a:endParaRPr lang="zh-CN" altLang="en-US"/>
          </a:p>
          <a:p>
            <a:endParaRPr lang="zh-CN" altLang="en-US"/>
          </a:p>
        </p:txBody>
      </p:sp>
      <p:sp>
        <p:nvSpPr>
          <p:cNvPr id="53250" name="标题 4"/>
          <p:cNvSpPr>
            <a:spLocks noGrp="1"/>
          </p:cNvSpPr>
          <p:nvPr>
            <p:ph type="title"/>
          </p:nvPr>
        </p:nvSpPr>
        <p:spPr/>
        <p:txBody>
          <a:bodyPr/>
          <a:lstStyle/>
          <a:p>
            <a:r>
              <a:rPr lang="en-US" altLang="zh-CN"/>
              <a:t>6.3.1 </a:t>
            </a:r>
            <a:r>
              <a:rPr lang="zh-CN" altLang="en-US"/>
              <a:t>连续分配</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5"/>
          <p:cNvSpPr txBox="1">
            <a:spLocks noChangeArrowheads="1"/>
          </p:cNvSpPr>
          <p:nvPr/>
        </p:nvSpPr>
        <p:spPr bwMode="auto">
          <a:xfrm>
            <a:off x="685800" y="1600200"/>
            <a:ext cx="1797050" cy="457200"/>
          </a:xfrm>
          <a:prstGeom prst="rect">
            <a:avLst/>
          </a:prstGeom>
          <a:noFill/>
          <a:ln w="9525">
            <a:noFill/>
            <a:miter lim="800000"/>
            <a:headEnd/>
            <a:tailEnd/>
          </a:ln>
        </p:spPr>
        <p:txBody>
          <a:bodyPr wrap="none">
            <a:spAutoFit/>
          </a:bodyPr>
          <a:lstStyle/>
          <a:p>
            <a:r>
              <a:rPr lang="en-US" altLang="zh-CN" b="1"/>
              <a:t>1. </a:t>
            </a:r>
            <a:r>
              <a:rPr lang="zh-CN" altLang="en-US" b="1"/>
              <a:t>隐式链接 </a:t>
            </a:r>
          </a:p>
        </p:txBody>
      </p:sp>
      <p:sp>
        <p:nvSpPr>
          <p:cNvPr id="9220" name="Text Box 6"/>
          <p:cNvSpPr txBox="1">
            <a:spLocks noChangeArrowheads="1"/>
          </p:cNvSpPr>
          <p:nvPr/>
        </p:nvSpPr>
        <p:spPr bwMode="auto">
          <a:xfrm>
            <a:off x="3810000" y="6096000"/>
            <a:ext cx="4171950" cy="457200"/>
          </a:xfrm>
          <a:prstGeom prst="rect">
            <a:avLst/>
          </a:prstGeom>
          <a:noFill/>
          <a:ln w="9525">
            <a:noFill/>
            <a:miter lim="800000"/>
            <a:headEnd/>
            <a:tailEnd/>
          </a:ln>
        </p:spPr>
        <p:txBody>
          <a:bodyPr wrap="none">
            <a:spAutoFit/>
          </a:bodyPr>
          <a:lstStyle/>
          <a:p>
            <a:r>
              <a:rPr lang="zh-CN" altLang="en-US"/>
              <a:t>图 </a:t>
            </a:r>
            <a:r>
              <a:rPr lang="en-US" altLang="zh-CN"/>
              <a:t>6-8 </a:t>
            </a:r>
            <a:r>
              <a:rPr lang="zh-CN" altLang="en-US"/>
              <a:t>磁盘空间的链接式分配 </a:t>
            </a:r>
          </a:p>
        </p:txBody>
      </p:sp>
      <p:graphicFrame>
        <p:nvGraphicFramePr>
          <p:cNvPr id="9218" name="Object 7"/>
          <p:cNvGraphicFramePr>
            <a:graphicFrameLocks noChangeAspect="1"/>
          </p:cNvGraphicFramePr>
          <p:nvPr/>
        </p:nvGraphicFramePr>
        <p:xfrm>
          <a:off x="2514600" y="1066800"/>
          <a:ext cx="6629400" cy="5010150"/>
        </p:xfrm>
        <a:graphic>
          <a:graphicData uri="http://schemas.openxmlformats.org/presentationml/2006/ole">
            <mc:AlternateContent xmlns:mc="http://schemas.openxmlformats.org/markup-compatibility/2006">
              <mc:Choice xmlns:v="urn:schemas-microsoft-com:vml" Requires="v">
                <p:oleObj spid="_x0000_s9219" name="VISIO" r:id="rId3" imgW="3039480" imgH="2297160" progId="Visio.Drawing.11">
                  <p:embed/>
                </p:oleObj>
              </mc:Choice>
              <mc:Fallback>
                <p:oleObj name="VISIO" r:id="rId3" imgW="3039480" imgH="229716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066800"/>
                        <a:ext cx="6629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标题 5"/>
          <p:cNvSpPr>
            <a:spLocks noGrp="1"/>
          </p:cNvSpPr>
          <p:nvPr>
            <p:ph type="title"/>
          </p:nvPr>
        </p:nvSpPr>
        <p:spPr/>
        <p:txBody>
          <a:bodyPr/>
          <a:lstStyle/>
          <a:p>
            <a:r>
              <a:rPr lang="en-US" altLang="zh-CN"/>
              <a:t>6.3.2 </a:t>
            </a:r>
            <a:r>
              <a:rPr lang="zh-CN" altLang="en-US"/>
              <a:t>链接分配</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539750" y="1341438"/>
            <a:ext cx="1797050" cy="457200"/>
          </a:xfrm>
          <a:prstGeom prst="rect">
            <a:avLst/>
          </a:prstGeom>
          <a:noFill/>
          <a:ln w="9525">
            <a:noFill/>
            <a:miter lim="800000"/>
            <a:headEnd/>
            <a:tailEnd/>
          </a:ln>
        </p:spPr>
        <p:txBody>
          <a:bodyPr wrap="none">
            <a:spAutoFit/>
          </a:bodyPr>
          <a:lstStyle/>
          <a:p>
            <a:r>
              <a:rPr lang="en-US" altLang="zh-CN" b="1"/>
              <a:t>2. </a:t>
            </a:r>
            <a:r>
              <a:rPr lang="zh-CN" altLang="en-US" b="1"/>
              <a:t>显式链接 </a:t>
            </a:r>
          </a:p>
        </p:txBody>
      </p:sp>
      <p:sp>
        <p:nvSpPr>
          <p:cNvPr id="10244" name="Text Box 5"/>
          <p:cNvSpPr txBox="1">
            <a:spLocks noChangeArrowheads="1"/>
          </p:cNvSpPr>
          <p:nvPr/>
        </p:nvSpPr>
        <p:spPr bwMode="auto">
          <a:xfrm>
            <a:off x="3200400" y="6019800"/>
            <a:ext cx="2952750" cy="457200"/>
          </a:xfrm>
          <a:prstGeom prst="rect">
            <a:avLst/>
          </a:prstGeom>
          <a:noFill/>
          <a:ln w="9525">
            <a:noFill/>
            <a:miter lim="800000"/>
            <a:headEnd/>
            <a:tailEnd/>
          </a:ln>
        </p:spPr>
        <p:txBody>
          <a:bodyPr wrap="none">
            <a:spAutoFit/>
          </a:bodyPr>
          <a:lstStyle/>
          <a:p>
            <a:r>
              <a:rPr lang="zh-CN" altLang="en-US"/>
              <a:t>图 </a:t>
            </a:r>
            <a:r>
              <a:rPr lang="en-US" altLang="zh-CN"/>
              <a:t>6-9 </a:t>
            </a:r>
            <a:r>
              <a:rPr lang="zh-CN" altLang="en-US"/>
              <a:t>显式链接结构 </a:t>
            </a:r>
          </a:p>
        </p:txBody>
      </p:sp>
      <p:graphicFrame>
        <p:nvGraphicFramePr>
          <p:cNvPr id="10242" name="Object 6"/>
          <p:cNvGraphicFramePr>
            <a:graphicFrameLocks noChangeAspect="1"/>
          </p:cNvGraphicFramePr>
          <p:nvPr/>
        </p:nvGraphicFramePr>
        <p:xfrm>
          <a:off x="762000" y="1622425"/>
          <a:ext cx="8686800" cy="4543425"/>
        </p:xfrm>
        <a:graphic>
          <a:graphicData uri="http://schemas.openxmlformats.org/presentationml/2006/ole">
            <mc:AlternateContent xmlns:mc="http://schemas.openxmlformats.org/markup-compatibility/2006">
              <mc:Choice xmlns:v="urn:schemas-microsoft-com:vml" Requires="v">
                <p:oleObj spid="_x0000_s10243" name="VISIO" r:id="rId3" imgW="2507400" imgH="1310760" progId="Visio.Drawing.11">
                  <p:embed/>
                </p:oleObj>
              </mc:Choice>
              <mc:Fallback>
                <p:oleObj name="VISIO" r:id="rId3" imgW="2507400" imgH="13107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22425"/>
                        <a:ext cx="86868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标题 4"/>
          <p:cNvSpPr>
            <a:spLocks noGrp="1"/>
          </p:cNvSpPr>
          <p:nvPr>
            <p:ph type="title"/>
          </p:nvPr>
        </p:nvSpPr>
        <p:spPr/>
        <p:txBody>
          <a:bodyPr/>
          <a:lstStyle/>
          <a:p>
            <a:r>
              <a:rPr lang="en-US" altLang="zh-CN"/>
              <a:t>6.3.2 </a:t>
            </a:r>
            <a:r>
              <a:rPr lang="zh-CN" altLang="en-US"/>
              <a:t>链接分配</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5"/>
          <p:cNvGraphicFramePr>
            <a:graphicFrameLocks noChangeAspect="1"/>
          </p:cNvGraphicFramePr>
          <p:nvPr/>
        </p:nvGraphicFramePr>
        <p:xfrm>
          <a:off x="1676400" y="533400"/>
          <a:ext cx="6477000" cy="6169025"/>
        </p:xfrm>
        <a:graphic>
          <a:graphicData uri="http://schemas.openxmlformats.org/presentationml/2006/ole">
            <mc:AlternateContent xmlns:mc="http://schemas.openxmlformats.org/markup-compatibility/2006">
              <mc:Choice xmlns:v="urn:schemas-microsoft-com:vml" Requires="v">
                <p:oleObj spid="_x0000_s11267" name="VISIO" r:id="rId3" imgW="2300040" imgH="2190240" progId="Visio.Drawing.11">
                  <p:embed/>
                </p:oleObj>
              </mc:Choice>
              <mc:Fallback>
                <p:oleObj name="VISIO" r:id="rId3" imgW="2300040" imgH="21902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33400"/>
                        <a:ext cx="6477000" cy="616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 name="Text Box 6"/>
          <p:cNvSpPr txBox="1">
            <a:spLocks noChangeArrowheads="1"/>
          </p:cNvSpPr>
          <p:nvPr/>
        </p:nvSpPr>
        <p:spPr bwMode="auto">
          <a:xfrm>
            <a:off x="7848600" y="1371600"/>
            <a:ext cx="549275" cy="4614863"/>
          </a:xfrm>
          <a:prstGeom prst="rect">
            <a:avLst/>
          </a:prstGeom>
          <a:noFill/>
          <a:ln w="9525">
            <a:noFill/>
            <a:miter lim="800000"/>
            <a:headEnd/>
            <a:tailEnd/>
          </a:ln>
        </p:spPr>
        <p:txBody>
          <a:bodyPr vert="eaVert" wrap="none">
            <a:spAutoFit/>
          </a:bodyPr>
          <a:lstStyle/>
          <a:p>
            <a:r>
              <a:rPr lang="zh-CN" altLang="en-US"/>
              <a:t>图 </a:t>
            </a:r>
            <a:r>
              <a:rPr lang="en-US" altLang="zh-CN"/>
              <a:t>6-10 MS-DOS</a:t>
            </a:r>
            <a:r>
              <a:rPr lang="zh-CN" altLang="en-US"/>
              <a:t>的文件物理结构</a:t>
            </a:r>
          </a:p>
        </p:txBody>
      </p:sp>
      <p:sp>
        <p:nvSpPr>
          <p:cNvPr id="4" name="灯片编号占位符 3"/>
          <p:cNvSpPr>
            <a:spLocks noGrp="1"/>
          </p:cNvSpPr>
          <p:nvPr>
            <p:ph type="sldNum" sz="quarter" idx="12"/>
          </p:nvPr>
        </p:nvSpPr>
        <p:spPr/>
        <p:txBody>
          <a:bodyPr/>
          <a:lstStyle/>
          <a:p>
            <a:pPr>
              <a:defRPr/>
            </a:pPr>
            <a:fld id="{45816411-8409-41E1-BD2F-0F59A23803A5}"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6"/>
          <p:cNvSpPr>
            <a:spLocks noGrp="1"/>
          </p:cNvSpPr>
          <p:nvPr>
            <p:ph idx="1"/>
          </p:nvPr>
        </p:nvSpPr>
        <p:spPr/>
        <p:txBody>
          <a:bodyPr/>
          <a:lstStyle/>
          <a:p>
            <a:pPr>
              <a:buFont typeface="Wingdings" pitchFamily="2" charset="2"/>
              <a:buNone/>
            </a:pPr>
            <a:r>
              <a:rPr lang="en-US" altLang="zh-CN"/>
              <a:t> 1. </a:t>
            </a:r>
            <a:r>
              <a:rPr lang="zh-CN" altLang="en-US"/>
              <a:t>单级索引分配</a:t>
            </a:r>
          </a:p>
          <a:p>
            <a:r>
              <a:rPr lang="zh-CN" altLang="en-US" sz="2800"/>
              <a:t>链接分配方式虽然解决了连续分配方式所存在的问题， 但又出现了另外两个问题， 即：</a:t>
            </a:r>
          </a:p>
          <a:p>
            <a:pPr lvl="1"/>
            <a:r>
              <a:rPr lang="en-US" altLang="zh-CN" sz="2400"/>
              <a:t>(1) </a:t>
            </a:r>
            <a:r>
              <a:rPr lang="zh-CN" altLang="en-US" sz="2400"/>
              <a:t>不能支持高效的直接存取。要对一个较大的文件进行直接存取，须首先在</a:t>
            </a:r>
            <a:r>
              <a:rPr lang="en-US" altLang="zh-CN" sz="2400"/>
              <a:t>FAT</a:t>
            </a:r>
            <a:r>
              <a:rPr lang="zh-CN" altLang="en-US" sz="2400"/>
              <a:t>中顺序地查找许多盘块号。</a:t>
            </a:r>
          </a:p>
          <a:p>
            <a:pPr lvl="1"/>
            <a:r>
              <a:rPr lang="en-US" altLang="zh-CN" sz="2400"/>
              <a:t>(2) FAT</a:t>
            </a:r>
            <a:r>
              <a:rPr lang="zh-CN" altLang="en-US" sz="2400"/>
              <a:t>需占用较大的内存空间。 </a:t>
            </a:r>
          </a:p>
        </p:txBody>
      </p:sp>
      <p:sp>
        <p:nvSpPr>
          <p:cNvPr id="54274" name="标题 3"/>
          <p:cNvSpPr>
            <a:spLocks noGrp="1"/>
          </p:cNvSpPr>
          <p:nvPr>
            <p:ph type="title"/>
          </p:nvPr>
        </p:nvSpPr>
        <p:spPr/>
        <p:txBody>
          <a:bodyPr/>
          <a:lstStyle/>
          <a:p>
            <a:r>
              <a:rPr lang="en-US" altLang="zh-CN"/>
              <a:t>6.3.3 </a:t>
            </a:r>
            <a:r>
              <a:rPr lang="zh-CN" altLang="en-US"/>
              <a:t>索引分配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5"/>
          <p:cNvGraphicFramePr>
            <a:graphicFrameLocks noChangeAspect="1"/>
          </p:cNvGraphicFramePr>
          <p:nvPr/>
        </p:nvGraphicFramePr>
        <p:xfrm>
          <a:off x="381000" y="228600"/>
          <a:ext cx="8534400" cy="6426200"/>
        </p:xfrm>
        <a:graphic>
          <a:graphicData uri="http://schemas.openxmlformats.org/presentationml/2006/ole">
            <mc:AlternateContent xmlns:mc="http://schemas.openxmlformats.org/markup-compatibility/2006">
              <mc:Choice xmlns:v="urn:schemas-microsoft-com:vml" Requires="v">
                <p:oleObj spid="_x0000_s12291" name="VISIO" r:id="rId3" imgW="3288960" imgH="2477160" progId="Visio.Drawing.11">
                  <p:embed/>
                </p:oleObj>
              </mc:Choice>
              <mc:Fallback>
                <p:oleObj name="VISIO" r:id="rId3" imgW="3288960" imgH="2477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
                        <a:ext cx="8534400" cy="642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Text Box 4"/>
          <p:cNvSpPr txBox="1">
            <a:spLocks noChangeArrowheads="1"/>
          </p:cNvSpPr>
          <p:nvPr/>
        </p:nvSpPr>
        <p:spPr bwMode="auto">
          <a:xfrm>
            <a:off x="4343400" y="6172200"/>
            <a:ext cx="3751348" cy="523220"/>
          </a:xfrm>
          <a:prstGeom prst="rect">
            <a:avLst/>
          </a:prstGeom>
          <a:noFill/>
          <a:ln w="9525">
            <a:noFill/>
            <a:miter lim="800000"/>
            <a:headEnd/>
            <a:tailEnd/>
          </a:ln>
        </p:spPr>
        <p:txBody>
          <a:bodyPr wrap="none">
            <a:spAutoFit/>
          </a:bodyPr>
          <a:lstStyle/>
          <a:p>
            <a:r>
              <a:rPr lang="zh-CN" altLang="en-US"/>
              <a:t>图 </a:t>
            </a:r>
            <a:r>
              <a:rPr lang="en-US" altLang="zh-CN"/>
              <a:t>6-12 </a:t>
            </a:r>
            <a:r>
              <a:rPr lang="zh-CN" altLang="en-US"/>
              <a:t>索引分配方式 </a:t>
            </a:r>
          </a:p>
        </p:txBody>
      </p:sp>
      <p:sp>
        <p:nvSpPr>
          <p:cNvPr id="4" name="灯片编号占位符 3"/>
          <p:cNvSpPr>
            <a:spLocks noGrp="1"/>
          </p:cNvSpPr>
          <p:nvPr>
            <p:ph type="sldNum" sz="quarter" idx="12"/>
          </p:nvPr>
        </p:nvSpPr>
        <p:spPr/>
        <p:txBody>
          <a:bodyPr/>
          <a:lstStyle/>
          <a:p>
            <a:pPr>
              <a:defRPr/>
            </a:pPr>
            <a:fld id="{45816411-8409-41E1-BD2F-0F59A23803A5}" type="slidenum">
              <a:rPr lang="en-US" smtClean="0"/>
              <a:pPr>
                <a:defRPr/>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62000" y="409575"/>
            <a:ext cx="2336800" cy="457200"/>
          </a:xfrm>
          <a:prstGeom prst="rect">
            <a:avLst/>
          </a:prstGeom>
          <a:noFill/>
          <a:ln w="9525">
            <a:noFill/>
            <a:miter lim="800000"/>
            <a:headEnd/>
            <a:tailEnd/>
          </a:ln>
        </p:spPr>
        <p:txBody>
          <a:bodyPr wrap="none">
            <a:spAutoFit/>
          </a:bodyPr>
          <a:lstStyle/>
          <a:p>
            <a:r>
              <a:rPr lang="en-US" altLang="zh-CN" b="1"/>
              <a:t>2. </a:t>
            </a:r>
            <a:r>
              <a:rPr lang="zh-CN" altLang="en-US" b="1"/>
              <a:t>多级索引分配</a:t>
            </a:r>
          </a:p>
        </p:txBody>
      </p:sp>
      <p:graphicFrame>
        <p:nvGraphicFramePr>
          <p:cNvPr id="13314" name="Object 6"/>
          <p:cNvGraphicFramePr>
            <a:graphicFrameLocks noChangeAspect="1"/>
          </p:cNvGraphicFramePr>
          <p:nvPr/>
        </p:nvGraphicFramePr>
        <p:xfrm>
          <a:off x="1981200" y="533400"/>
          <a:ext cx="6019800" cy="6019800"/>
        </p:xfrm>
        <a:graphic>
          <a:graphicData uri="http://schemas.openxmlformats.org/presentationml/2006/ole">
            <mc:AlternateContent xmlns:mc="http://schemas.openxmlformats.org/markup-compatibility/2006">
              <mc:Choice xmlns:v="urn:schemas-microsoft-com:vml" Requires="v">
                <p:oleObj spid="_x0000_s13315" name="VISIO" r:id="rId3" imgW="3377160" imgH="3377160" progId="Visio.Drawing.11">
                  <p:embed/>
                </p:oleObj>
              </mc:Choice>
              <mc:Fallback>
                <p:oleObj name="VISIO" r:id="rId3" imgW="3377160" imgH="3377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33400"/>
                        <a:ext cx="6019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ext Box 7"/>
          <p:cNvSpPr txBox="1">
            <a:spLocks noChangeArrowheads="1"/>
          </p:cNvSpPr>
          <p:nvPr/>
        </p:nvSpPr>
        <p:spPr bwMode="auto">
          <a:xfrm>
            <a:off x="7934722" y="1981200"/>
            <a:ext cx="615553" cy="3546805"/>
          </a:xfrm>
          <a:prstGeom prst="rect">
            <a:avLst/>
          </a:prstGeom>
          <a:noFill/>
          <a:ln w="9525">
            <a:noFill/>
            <a:miter lim="800000"/>
            <a:headEnd/>
            <a:tailEnd/>
          </a:ln>
        </p:spPr>
        <p:txBody>
          <a:bodyPr vert="eaVert" wrap="none">
            <a:spAutoFit/>
          </a:bodyPr>
          <a:lstStyle/>
          <a:p>
            <a:r>
              <a:rPr lang="zh-CN" altLang="en-US"/>
              <a:t>图 </a:t>
            </a:r>
            <a:r>
              <a:rPr lang="en-US" altLang="zh-CN"/>
              <a:t>6-13 </a:t>
            </a:r>
            <a:r>
              <a:rPr lang="zh-CN" altLang="en-US"/>
              <a:t>两级索引分配</a:t>
            </a:r>
          </a:p>
        </p:txBody>
      </p:sp>
      <p:sp>
        <p:nvSpPr>
          <p:cNvPr id="5" name="灯片编号占位符 4"/>
          <p:cNvSpPr>
            <a:spLocks noGrp="1"/>
          </p:cNvSpPr>
          <p:nvPr>
            <p:ph type="sldNum" sz="quarter" idx="12"/>
          </p:nvPr>
        </p:nvSpPr>
        <p:spPr/>
        <p:txBody>
          <a:bodyPr/>
          <a:lstStyle/>
          <a:p>
            <a:pPr>
              <a:defRPr/>
            </a:pPr>
            <a:fld id="{45816411-8409-41E1-BD2F-0F59A23803A5}" type="slidenum">
              <a:rPr lang="en-US" smtClean="0"/>
              <a:pPr>
                <a:defRPr/>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5"/>
          <p:cNvSpPr>
            <a:spLocks noGrp="1"/>
          </p:cNvSpPr>
          <p:nvPr>
            <p:ph idx="1"/>
          </p:nvPr>
        </p:nvSpPr>
        <p:spPr/>
        <p:txBody>
          <a:bodyPr/>
          <a:lstStyle/>
          <a:p>
            <a:pPr>
              <a:buFont typeface="Wingdings" pitchFamily="2" charset="2"/>
              <a:buNone/>
            </a:pPr>
            <a:r>
              <a:rPr lang="en-US" altLang="zh-CN" sz="2800" b="1"/>
              <a:t>1. </a:t>
            </a:r>
            <a:r>
              <a:rPr lang="zh-CN" altLang="en-US" sz="2800" b="1"/>
              <a:t>数据项 </a:t>
            </a:r>
          </a:p>
          <a:p>
            <a:r>
              <a:rPr lang="en-US" altLang="zh-CN" sz="2400"/>
              <a:t>(2) </a:t>
            </a:r>
            <a:r>
              <a:rPr lang="zh-CN" altLang="en-US" sz="2400"/>
              <a:t>组合数据项。由若干基本数据项组成。例如，经理由正经理和副经理两个基本项组成。又如，工资可由基本工资、工龄工资和奖励工资等基本项所组成。</a:t>
            </a:r>
          </a:p>
          <a:p>
            <a:r>
              <a:rPr lang="zh-CN" altLang="en-US" sz="2400"/>
              <a:t>        基本数据项除了数据名外，还应有数据类型。由数据项的名字和类型两者共同定义了一个数据项的“型”。 而表征一个实体在数据项上的数据则称为“值”。例如，学号</a:t>
            </a:r>
            <a:r>
              <a:rPr lang="en-US" altLang="zh-CN" sz="2400"/>
              <a:t>/30211</a:t>
            </a:r>
            <a:r>
              <a:rPr lang="zh-CN" altLang="en-US" sz="2400"/>
              <a:t>、姓名</a:t>
            </a:r>
            <a:r>
              <a:rPr lang="en-US" altLang="zh-CN" sz="2400"/>
              <a:t>/</a:t>
            </a:r>
            <a:r>
              <a:rPr lang="zh-CN" altLang="en-US" sz="2400"/>
              <a:t>王有年、性别</a:t>
            </a:r>
            <a:r>
              <a:rPr lang="en-US" altLang="zh-CN" sz="2400"/>
              <a:t>/</a:t>
            </a:r>
            <a:r>
              <a:rPr lang="zh-CN" altLang="en-US" sz="2400"/>
              <a:t>男等。 </a:t>
            </a:r>
          </a:p>
        </p:txBody>
      </p:sp>
      <p:sp>
        <p:nvSpPr>
          <p:cNvPr id="30722" name="标题 2"/>
          <p:cNvSpPr>
            <a:spLocks noGrp="1"/>
          </p:cNvSpPr>
          <p:nvPr>
            <p:ph type="title"/>
          </p:nvPr>
        </p:nvSpPr>
        <p:spPr/>
        <p:txBody>
          <a:bodyPr/>
          <a:lstStyle/>
          <a:p>
            <a:r>
              <a:rPr lang="en-US" altLang="zh-CN"/>
              <a:t>6.1.1  </a:t>
            </a:r>
            <a:r>
              <a:rPr lang="zh-CN" altLang="en-US"/>
              <a:t>文件、记录和数据项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3048000" y="6096000"/>
            <a:ext cx="3751348" cy="523220"/>
          </a:xfrm>
          <a:prstGeom prst="rect">
            <a:avLst/>
          </a:prstGeom>
          <a:noFill/>
          <a:ln w="9525">
            <a:noFill/>
            <a:miter lim="800000"/>
            <a:headEnd/>
            <a:tailEnd/>
          </a:ln>
        </p:spPr>
        <p:txBody>
          <a:bodyPr wrap="none">
            <a:spAutoFit/>
          </a:bodyPr>
          <a:lstStyle/>
          <a:p>
            <a:r>
              <a:rPr lang="zh-CN" altLang="en-US"/>
              <a:t>图 </a:t>
            </a:r>
            <a:r>
              <a:rPr lang="en-US" altLang="zh-CN"/>
              <a:t>6-14 </a:t>
            </a:r>
            <a:r>
              <a:rPr lang="zh-CN" altLang="en-US"/>
              <a:t>混合索引方式 </a:t>
            </a:r>
          </a:p>
        </p:txBody>
      </p:sp>
      <p:graphicFrame>
        <p:nvGraphicFramePr>
          <p:cNvPr id="14338" name="Object 5"/>
          <p:cNvGraphicFramePr>
            <a:graphicFrameLocks noChangeAspect="1"/>
          </p:cNvGraphicFramePr>
          <p:nvPr/>
        </p:nvGraphicFramePr>
        <p:xfrm>
          <a:off x="0" y="692150"/>
          <a:ext cx="9144000" cy="5680075"/>
        </p:xfrm>
        <a:graphic>
          <a:graphicData uri="http://schemas.openxmlformats.org/presentationml/2006/ole">
            <mc:AlternateContent xmlns:mc="http://schemas.openxmlformats.org/markup-compatibility/2006">
              <mc:Choice xmlns:v="urn:schemas-microsoft-com:vml" Requires="v">
                <p:oleObj spid="_x0000_s14339" name="VISIO" r:id="rId3" imgW="3701160" imgH="2298240" progId="Visio.Drawing.11">
                  <p:embed/>
                </p:oleObj>
              </mc:Choice>
              <mc:Fallback>
                <p:oleObj name="VISIO" r:id="rId3" imgW="3701160" imgH="22982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150"/>
                        <a:ext cx="9144000" cy="568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45816411-8409-41E1-BD2F-0F59A23803A5}" type="slidenum">
              <a:rPr lang="en-US" smtClean="0"/>
              <a:pPr>
                <a:defRPr/>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lnSpc>
                <a:spcPct val="150000"/>
              </a:lnSpc>
              <a:defRPr/>
            </a:pPr>
            <a:r>
              <a:rPr lang="zh-CN" altLang="en-US"/>
              <a:t>混合索引</a:t>
            </a:r>
            <a:endParaRPr lang="en-US" altLang="zh-CN"/>
          </a:p>
          <a:p>
            <a:pPr marL="0" indent="0">
              <a:lnSpc>
                <a:spcPct val="150000"/>
              </a:lnSpc>
              <a:buFont typeface="Wingdings" pitchFamily="2" charset="2"/>
              <a:buNone/>
              <a:defRPr/>
            </a:pPr>
            <a:r>
              <a:rPr lang="en-US" altLang="zh-CN" sz="2400"/>
              <a:t>(1) </a:t>
            </a:r>
            <a:r>
              <a:rPr lang="zh-CN" altLang="en-US" sz="2400"/>
              <a:t>直接地址。 </a:t>
            </a:r>
          </a:p>
          <a:p>
            <a:pPr marL="0" indent="0">
              <a:lnSpc>
                <a:spcPct val="150000"/>
              </a:lnSpc>
              <a:buFont typeface="Wingdings" pitchFamily="2" charset="2"/>
              <a:buNone/>
              <a:defRPr/>
            </a:pPr>
            <a:r>
              <a:rPr lang="zh-CN" altLang="en-US" sz="2400"/>
              <a:t>        为了提高对文件的检索速度， 在索引结点中可设置</a:t>
            </a:r>
            <a:r>
              <a:rPr lang="en-US" altLang="zh-CN" sz="2400"/>
              <a:t>10</a:t>
            </a:r>
            <a:r>
              <a:rPr lang="zh-CN" altLang="en-US" sz="2400"/>
              <a:t>个直接地址项， 即用</a:t>
            </a:r>
            <a:r>
              <a:rPr lang="en-US" altLang="zh-CN" sz="2400"/>
              <a:t>iaddr(0)~iaddr(9)</a:t>
            </a:r>
            <a:r>
              <a:rPr lang="zh-CN" altLang="en-US" sz="2400"/>
              <a:t>来存放直接地址。 换言之，在这里的每项中所存放的是该文件数据的盘块的盘块号。假如每个盘块的大小为 </a:t>
            </a:r>
            <a:r>
              <a:rPr lang="en-US" altLang="zh-CN" sz="2400"/>
              <a:t>4 KB</a:t>
            </a:r>
            <a:r>
              <a:rPr lang="zh-CN" altLang="en-US" sz="2400"/>
              <a:t>，当文件不大于</a:t>
            </a:r>
            <a:r>
              <a:rPr lang="en-US" altLang="zh-CN" sz="2400"/>
              <a:t>40 KB</a:t>
            </a:r>
            <a:r>
              <a:rPr lang="zh-CN" altLang="en-US" sz="2400"/>
              <a:t>时，便可直接从索引结点中读出该文件的全部盘块号。</a:t>
            </a:r>
          </a:p>
        </p:txBody>
      </p:sp>
      <p:sp>
        <p:nvSpPr>
          <p:cNvPr id="55298" name="标题 2"/>
          <p:cNvSpPr>
            <a:spLocks noGrp="1"/>
          </p:cNvSpPr>
          <p:nvPr>
            <p:ph type="title"/>
          </p:nvPr>
        </p:nvSpPr>
        <p:spPr/>
        <p:txBody>
          <a:bodyPr/>
          <a:lstStyle/>
          <a:p>
            <a:r>
              <a:rPr lang="en-US" altLang="zh-CN"/>
              <a:t>6.3.3 </a:t>
            </a:r>
            <a:r>
              <a:rPr lang="zh-CN" altLang="en-US"/>
              <a:t>索引分配 </a:t>
            </a:r>
          </a:p>
        </p:txBody>
      </p:sp>
      <p:sp>
        <p:nvSpPr>
          <p:cNvPr id="5" name="灯片编号占位符 4"/>
          <p:cNvSpPr>
            <a:spLocks noGrp="1"/>
          </p:cNvSpPr>
          <p:nvPr>
            <p:ph type="sldNum" sz="quarter" idx="11"/>
          </p:nvPr>
        </p:nvSpPr>
        <p:spPr/>
        <p:txBody>
          <a:bodyPr/>
          <a:lstStyle/>
          <a:p>
            <a:pPr>
              <a:defRPr/>
            </a:pPr>
            <a:fld id="{ABD81BC0-3105-4017-9BBF-A2A6EA884189}" type="slidenum">
              <a:rPr lang="en-US" smtClean="0"/>
              <a:pPr>
                <a:defRPr/>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defRPr/>
            </a:pPr>
            <a:r>
              <a:rPr lang="zh-CN" altLang="en-US"/>
              <a:t>混合索引</a:t>
            </a:r>
            <a:endParaRPr lang="en-US" altLang="zh-CN"/>
          </a:p>
          <a:p>
            <a:pPr>
              <a:buFont typeface="Wingdings" pitchFamily="2" charset="2"/>
              <a:buNone/>
              <a:defRPr/>
            </a:pPr>
            <a:r>
              <a:rPr lang="en-US" altLang="zh-CN"/>
              <a:t> </a:t>
            </a:r>
            <a:r>
              <a:rPr lang="en-US" altLang="zh-CN" sz="2800"/>
              <a:t>(2) </a:t>
            </a:r>
            <a:r>
              <a:rPr lang="zh-CN" altLang="en-US" sz="2800"/>
              <a:t>一次间接地址。 </a:t>
            </a:r>
          </a:p>
          <a:p>
            <a:pPr marL="0" indent="0">
              <a:buFont typeface="Wingdings" pitchFamily="2" charset="2"/>
              <a:buNone/>
              <a:tabLst>
                <a:tab pos="0" algn="l"/>
              </a:tabLst>
              <a:defRPr/>
            </a:pPr>
            <a:r>
              <a:rPr lang="zh-CN" altLang="en-US" sz="2800"/>
              <a:t>     对于大、中型文件， 只采用直接地址是不现实的。 为此，可再利用索引结点中的地址项</a:t>
            </a:r>
            <a:r>
              <a:rPr lang="en-US" altLang="zh-CN" sz="2800"/>
              <a:t>iaddr(10)</a:t>
            </a:r>
            <a:r>
              <a:rPr lang="zh-CN" altLang="en-US" sz="2800"/>
              <a:t>来提供一次间接地址。</a:t>
            </a:r>
            <a:endParaRPr lang="en-US" altLang="zh-CN" sz="2800"/>
          </a:p>
          <a:p>
            <a:pPr marL="0" indent="0">
              <a:buFont typeface="Wingdings" pitchFamily="2" charset="2"/>
              <a:buNone/>
              <a:tabLst>
                <a:tab pos="0" algn="l"/>
              </a:tabLst>
              <a:defRPr/>
            </a:pPr>
            <a:r>
              <a:rPr lang="en-US" altLang="zh-CN" sz="2800"/>
              <a:t>     </a:t>
            </a:r>
            <a:r>
              <a:rPr lang="zh-CN" altLang="en-US" sz="2800"/>
              <a:t>这种方式的实质就是一级索引分配方式。图中的一次间址块也就是索引块，系统将分配给文件的多个盘块号记入其中。在一次间址块中可存放</a:t>
            </a:r>
            <a:r>
              <a:rPr lang="en-US" altLang="zh-CN" sz="2800"/>
              <a:t>1K</a:t>
            </a:r>
            <a:r>
              <a:rPr lang="zh-CN" altLang="en-US" sz="2800"/>
              <a:t>个盘块号， 因而允许文件长达</a:t>
            </a:r>
            <a:r>
              <a:rPr lang="en-US" altLang="zh-CN" sz="2800"/>
              <a:t>4 MB</a:t>
            </a:r>
            <a:r>
              <a:rPr lang="zh-CN" altLang="en-US" sz="2800"/>
              <a:t>。 </a:t>
            </a:r>
          </a:p>
        </p:txBody>
      </p:sp>
      <p:sp>
        <p:nvSpPr>
          <p:cNvPr id="56322" name="标题 2"/>
          <p:cNvSpPr>
            <a:spLocks noGrp="1"/>
          </p:cNvSpPr>
          <p:nvPr>
            <p:ph type="title"/>
          </p:nvPr>
        </p:nvSpPr>
        <p:spPr/>
        <p:txBody>
          <a:bodyPr/>
          <a:lstStyle/>
          <a:p>
            <a:r>
              <a:rPr lang="en-US" altLang="zh-CN"/>
              <a:t>6.3.3 </a:t>
            </a:r>
            <a:r>
              <a:rPr lang="zh-CN" altLang="en-US"/>
              <a:t>索引分配 </a:t>
            </a:r>
          </a:p>
        </p:txBody>
      </p:sp>
      <p:sp>
        <p:nvSpPr>
          <p:cNvPr id="5" name="灯片编号占位符 4"/>
          <p:cNvSpPr>
            <a:spLocks noGrp="1"/>
          </p:cNvSpPr>
          <p:nvPr>
            <p:ph type="sldNum" sz="quarter" idx="11"/>
          </p:nvPr>
        </p:nvSpPr>
        <p:spPr/>
        <p:txBody>
          <a:bodyPr/>
          <a:lstStyle/>
          <a:p>
            <a:pPr>
              <a:defRPr/>
            </a:pPr>
            <a:fld id="{ABD81BC0-3105-4017-9BBF-A2A6EA884189}" type="slidenum">
              <a:rPr lang="en-US" smtClean="0"/>
              <a:pPr>
                <a:defRPr/>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defRPr/>
            </a:pPr>
            <a:r>
              <a:rPr lang="zh-CN" altLang="en-US"/>
              <a:t>混合索引</a:t>
            </a:r>
            <a:endParaRPr lang="en-US" altLang="zh-CN"/>
          </a:p>
          <a:p>
            <a:pPr>
              <a:buFont typeface="Wingdings" pitchFamily="2" charset="2"/>
              <a:buNone/>
              <a:defRPr/>
            </a:pPr>
            <a:r>
              <a:rPr lang="en-US" altLang="zh-CN"/>
              <a:t> </a:t>
            </a:r>
            <a:r>
              <a:rPr lang="en-US" altLang="zh-CN" sz="2400"/>
              <a:t>(3) </a:t>
            </a:r>
            <a:r>
              <a:rPr lang="zh-CN" altLang="en-US" sz="2400"/>
              <a:t>多次间接地址。 </a:t>
            </a:r>
          </a:p>
          <a:p>
            <a:pPr marL="0" indent="0">
              <a:buFont typeface="Wingdings" pitchFamily="2" charset="2"/>
              <a:buNone/>
              <a:defRPr/>
            </a:pPr>
            <a:r>
              <a:rPr lang="zh-CN" altLang="en-US" sz="2400"/>
              <a:t>       当文件长度大于</a:t>
            </a:r>
            <a:r>
              <a:rPr lang="en-US" altLang="zh-CN" sz="2400"/>
              <a:t>4 MB+40 KB</a:t>
            </a:r>
            <a:r>
              <a:rPr lang="zh-CN" altLang="en-US" sz="2400"/>
              <a:t>时</a:t>
            </a:r>
            <a:r>
              <a:rPr lang="en-US" altLang="zh-CN" sz="2400"/>
              <a:t>(</a:t>
            </a:r>
            <a:r>
              <a:rPr lang="zh-CN" altLang="en-US" sz="2400"/>
              <a:t>一次间址与</a:t>
            </a:r>
            <a:r>
              <a:rPr lang="en-US" altLang="zh-CN" sz="2400"/>
              <a:t>10</a:t>
            </a:r>
            <a:r>
              <a:rPr lang="zh-CN" altLang="en-US" sz="2400"/>
              <a:t>个直接地址项</a:t>
            </a:r>
            <a:r>
              <a:rPr lang="en-US" altLang="zh-CN" sz="2400"/>
              <a:t>)</a:t>
            </a:r>
            <a:r>
              <a:rPr lang="zh-CN" altLang="en-US" sz="2400"/>
              <a:t>， 系统还须采用二次间址分配方式。这时，用地址项</a:t>
            </a:r>
            <a:r>
              <a:rPr lang="en-US" altLang="zh-CN" sz="2400"/>
              <a:t>iaddr(11)</a:t>
            </a:r>
            <a:r>
              <a:rPr lang="zh-CN" altLang="en-US" sz="2400"/>
              <a:t>提供二次间接地址。</a:t>
            </a:r>
            <a:endParaRPr lang="en-US" altLang="zh-CN" sz="2400"/>
          </a:p>
          <a:p>
            <a:pPr marL="0" indent="0">
              <a:buFont typeface="Wingdings" pitchFamily="2" charset="2"/>
              <a:buNone/>
              <a:defRPr/>
            </a:pPr>
            <a:r>
              <a:rPr lang="en-US" altLang="zh-CN" sz="2400"/>
              <a:t>      </a:t>
            </a:r>
            <a:r>
              <a:rPr lang="zh-CN" altLang="en-US" sz="2400"/>
              <a:t>该方式的实质是两级索引分配方式。系统此时是在二次间址块中记入所有一次间址块的盘号。在采用二次间址方式时，文件最大长度可达</a:t>
            </a:r>
            <a:r>
              <a:rPr lang="en-US" altLang="zh-CN" sz="2400"/>
              <a:t>4 GB</a:t>
            </a:r>
            <a:r>
              <a:rPr lang="zh-CN" altLang="en-US" sz="2400"/>
              <a:t>。 同理，地址项</a:t>
            </a:r>
            <a:r>
              <a:rPr lang="en-US" altLang="zh-CN" sz="2400"/>
              <a:t>iaddr(12)</a:t>
            </a:r>
            <a:r>
              <a:rPr lang="zh-CN" altLang="en-US" sz="2400"/>
              <a:t>作为三次间接地址， 其所允许的文件最大长度可达</a:t>
            </a:r>
            <a:r>
              <a:rPr lang="en-US" altLang="zh-CN" sz="2400"/>
              <a:t>4 TB</a:t>
            </a:r>
            <a:r>
              <a:rPr lang="zh-CN" altLang="en-US" sz="2400"/>
              <a:t>。 </a:t>
            </a:r>
          </a:p>
        </p:txBody>
      </p:sp>
      <p:sp>
        <p:nvSpPr>
          <p:cNvPr id="57346" name="标题 3"/>
          <p:cNvSpPr>
            <a:spLocks noGrp="1"/>
          </p:cNvSpPr>
          <p:nvPr>
            <p:ph type="title"/>
          </p:nvPr>
        </p:nvSpPr>
        <p:spPr/>
        <p:txBody>
          <a:bodyPr/>
          <a:lstStyle/>
          <a:p>
            <a:r>
              <a:rPr lang="en-US" altLang="zh-CN"/>
              <a:t>6.3.3 </a:t>
            </a:r>
            <a:r>
              <a:rPr lang="zh-CN" altLang="en-US"/>
              <a:t>索引分配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6"/>
          <p:cNvSpPr>
            <a:spLocks noGrp="1"/>
          </p:cNvSpPr>
          <p:nvPr>
            <p:ph idx="1"/>
          </p:nvPr>
        </p:nvSpPr>
        <p:spPr/>
        <p:txBody>
          <a:bodyPr/>
          <a:lstStyle/>
          <a:p>
            <a:pPr>
              <a:buFont typeface="Wingdings" pitchFamily="2" charset="2"/>
              <a:buNone/>
            </a:pPr>
            <a:r>
              <a:rPr lang="zh-CN" altLang="en-US"/>
              <a:t>对目录管理的要求如下：</a:t>
            </a:r>
          </a:p>
          <a:p>
            <a:r>
              <a:rPr lang="en-US" altLang="zh-CN" sz="2800"/>
              <a:t>(1) </a:t>
            </a:r>
            <a:r>
              <a:rPr lang="zh-CN" altLang="en-US" sz="2800"/>
              <a:t>实现“按名存取”。 </a:t>
            </a:r>
          </a:p>
          <a:p>
            <a:r>
              <a:rPr lang="en-US" altLang="zh-CN" sz="2800"/>
              <a:t>(2) </a:t>
            </a:r>
            <a:r>
              <a:rPr lang="zh-CN" altLang="en-US" sz="2800"/>
              <a:t>提高对目录的检索速度。 </a:t>
            </a:r>
          </a:p>
          <a:p>
            <a:r>
              <a:rPr lang="en-US" altLang="zh-CN" sz="2800"/>
              <a:t>(3) </a:t>
            </a:r>
            <a:r>
              <a:rPr lang="zh-CN" altLang="en-US" sz="2800"/>
              <a:t>文件共享。 </a:t>
            </a:r>
          </a:p>
          <a:p>
            <a:r>
              <a:rPr lang="en-US" altLang="zh-CN" sz="2800"/>
              <a:t>(4) </a:t>
            </a:r>
            <a:r>
              <a:rPr lang="zh-CN" altLang="en-US" sz="2800"/>
              <a:t>允许文件重名。 </a:t>
            </a:r>
          </a:p>
          <a:p>
            <a:endParaRPr lang="zh-CN" altLang="en-US"/>
          </a:p>
        </p:txBody>
      </p:sp>
      <p:sp>
        <p:nvSpPr>
          <p:cNvPr id="58370" name="标题 3"/>
          <p:cNvSpPr>
            <a:spLocks noGrp="1"/>
          </p:cNvSpPr>
          <p:nvPr>
            <p:ph type="title"/>
          </p:nvPr>
        </p:nvSpPr>
        <p:spPr/>
        <p:txBody>
          <a:bodyPr/>
          <a:lstStyle/>
          <a:p>
            <a:r>
              <a:rPr lang="en-US" altLang="zh-CN"/>
              <a:t>6.4  </a:t>
            </a:r>
            <a:r>
              <a:rPr lang="zh-CN" altLang="en-US"/>
              <a:t>目 录 管 理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6"/>
          <p:cNvSpPr txBox="1">
            <a:spLocks noChangeArrowheads="1"/>
          </p:cNvSpPr>
          <p:nvPr/>
        </p:nvSpPr>
        <p:spPr bwMode="auto">
          <a:xfrm>
            <a:off x="3432175" y="6211888"/>
            <a:ext cx="5056192" cy="523220"/>
          </a:xfrm>
          <a:prstGeom prst="rect">
            <a:avLst/>
          </a:prstGeom>
          <a:noFill/>
          <a:ln w="9525">
            <a:noFill/>
            <a:miter lim="800000"/>
            <a:headEnd/>
            <a:tailEnd/>
          </a:ln>
        </p:spPr>
        <p:txBody>
          <a:bodyPr wrap="none">
            <a:spAutoFit/>
          </a:bodyPr>
          <a:lstStyle/>
          <a:p>
            <a:r>
              <a:rPr lang="zh-CN" altLang="en-US"/>
              <a:t>图 </a:t>
            </a:r>
            <a:r>
              <a:rPr lang="en-US" altLang="zh-CN"/>
              <a:t>6-15 MS-DOS</a:t>
            </a:r>
            <a:r>
              <a:rPr lang="zh-CN" altLang="en-US"/>
              <a:t>的文件控制块 </a:t>
            </a:r>
          </a:p>
        </p:txBody>
      </p:sp>
      <p:graphicFrame>
        <p:nvGraphicFramePr>
          <p:cNvPr id="15362" name="Object 30"/>
          <p:cNvGraphicFramePr>
            <a:graphicFrameLocks noChangeAspect="1"/>
          </p:cNvGraphicFramePr>
          <p:nvPr/>
        </p:nvGraphicFramePr>
        <p:xfrm>
          <a:off x="1908175" y="4921250"/>
          <a:ext cx="6477000" cy="1344613"/>
        </p:xfrm>
        <a:graphic>
          <a:graphicData uri="http://schemas.openxmlformats.org/presentationml/2006/ole">
            <mc:AlternateContent xmlns:mc="http://schemas.openxmlformats.org/markup-compatibility/2006">
              <mc:Choice xmlns:v="urn:schemas-microsoft-com:vml" Requires="v">
                <p:oleObj spid="_x0000_s15363" name="VISIO" r:id="rId3" imgW="3089160" imgH="641160" progId="Visio.Drawing.11">
                  <p:embed/>
                </p:oleObj>
              </mc:Choice>
              <mc:Fallback>
                <p:oleObj name="VISIO" r:id="rId3" imgW="3089160" imgH="641160" progId="Visio.Drawing.11">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921250"/>
                        <a:ext cx="6477000"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内容占位符 8"/>
          <p:cNvSpPr>
            <a:spLocks noGrp="1"/>
          </p:cNvSpPr>
          <p:nvPr>
            <p:ph idx="1"/>
          </p:nvPr>
        </p:nvSpPr>
        <p:spPr>
          <a:xfrm>
            <a:off x="395288" y="1484313"/>
            <a:ext cx="4176712" cy="4752975"/>
          </a:xfrm>
        </p:spPr>
        <p:txBody>
          <a:bodyPr/>
          <a:lstStyle/>
          <a:p>
            <a:pPr>
              <a:buFont typeface="Wingdings" pitchFamily="2" charset="2"/>
              <a:buNone/>
            </a:pPr>
            <a:r>
              <a:rPr lang="zh-CN" altLang="en-US" sz="2800"/>
              <a:t>文件控制块 </a:t>
            </a:r>
          </a:p>
          <a:p>
            <a:pPr lvl="1"/>
            <a:r>
              <a:rPr lang="en-US" altLang="zh-CN" sz="2400"/>
              <a:t>(1) </a:t>
            </a:r>
            <a:r>
              <a:rPr lang="zh-CN" altLang="en-US" sz="2400"/>
              <a:t>基本信息类 </a:t>
            </a:r>
          </a:p>
          <a:p>
            <a:pPr lvl="2"/>
            <a:r>
              <a:rPr lang="zh-CN" altLang="en-US" sz="2000"/>
              <a:t>① 文件名； </a:t>
            </a:r>
            <a:endParaRPr lang="en-US" altLang="zh-CN" sz="2000"/>
          </a:p>
          <a:p>
            <a:pPr lvl="2"/>
            <a:r>
              <a:rPr lang="zh-CN" altLang="en-US" sz="2000"/>
              <a:t>② 文件物理位置 ； </a:t>
            </a:r>
            <a:endParaRPr lang="en-US" altLang="zh-CN" sz="2000"/>
          </a:p>
          <a:p>
            <a:pPr lvl="2"/>
            <a:r>
              <a:rPr lang="zh-CN" altLang="en-US" sz="2000"/>
              <a:t>③ 文件逻辑结构 ；</a:t>
            </a:r>
          </a:p>
          <a:p>
            <a:pPr lvl="2"/>
            <a:r>
              <a:rPr lang="zh-CN" altLang="en-US" sz="2000"/>
              <a:t>④ 文件的物理结构 </a:t>
            </a:r>
          </a:p>
          <a:p>
            <a:pPr lvl="1"/>
            <a:r>
              <a:rPr lang="en-US" altLang="zh-CN" sz="2400"/>
              <a:t>(2) </a:t>
            </a:r>
            <a:r>
              <a:rPr lang="zh-CN" altLang="en-US" sz="2400"/>
              <a:t>存取控制信息类 </a:t>
            </a:r>
          </a:p>
          <a:p>
            <a:pPr lvl="1"/>
            <a:r>
              <a:rPr lang="en-US" altLang="zh-CN" sz="2400"/>
              <a:t>(3) </a:t>
            </a:r>
            <a:r>
              <a:rPr lang="zh-CN" altLang="en-US" sz="2400"/>
              <a:t>使用信息类 </a:t>
            </a:r>
          </a:p>
          <a:p>
            <a:endParaRPr lang="zh-CN" altLang="en-US"/>
          </a:p>
        </p:txBody>
      </p:sp>
      <p:sp>
        <p:nvSpPr>
          <p:cNvPr id="15364" name="标题 5"/>
          <p:cNvSpPr>
            <a:spLocks noGrp="1"/>
          </p:cNvSpPr>
          <p:nvPr>
            <p:ph type="title"/>
          </p:nvPr>
        </p:nvSpPr>
        <p:spPr/>
        <p:txBody>
          <a:bodyPr/>
          <a:lstStyle/>
          <a:p>
            <a:r>
              <a:rPr lang="en-US" altLang="zh-CN"/>
              <a:t>6.4.1 </a:t>
            </a:r>
            <a:r>
              <a:rPr lang="zh-CN" altLang="en-US"/>
              <a:t>文件控制块和索引结点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4"/>
          <p:cNvSpPr txBox="1">
            <a:spLocks noChangeArrowheads="1"/>
          </p:cNvSpPr>
          <p:nvPr/>
        </p:nvSpPr>
        <p:spPr bwMode="auto">
          <a:xfrm>
            <a:off x="971550" y="1412875"/>
            <a:ext cx="1720850" cy="457200"/>
          </a:xfrm>
          <a:prstGeom prst="rect">
            <a:avLst/>
          </a:prstGeom>
          <a:noFill/>
          <a:ln w="9525">
            <a:noFill/>
            <a:miter lim="800000"/>
            <a:headEnd/>
            <a:tailEnd/>
          </a:ln>
        </p:spPr>
        <p:txBody>
          <a:bodyPr wrap="none">
            <a:spAutoFit/>
          </a:bodyPr>
          <a:lstStyle/>
          <a:p>
            <a:r>
              <a:rPr lang="en-US" altLang="zh-CN" b="1"/>
              <a:t>2. </a:t>
            </a:r>
            <a:r>
              <a:rPr lang="zh-CN" altLang="en-US" b="1"/>
              <a:t>索引结点</a:t>
            </a:r>
          </a:p>
        </p:txBody>
      </p:sp>
      <p:sp>
        <p:nvSpPr>
          <p:cNvPr id="59395" name="Text Box 5"/>
          <p:cNvSpPr txBox="1">
            <a:spLocks noChangeArrowheads="1"/>
          </p:cNvSpPr>
          <p:nvPr/>
        </p:nvSpPr>
        <p:spPr bwMode="auto">
          <a:xfrm>
            <a:off x="1085850" y="1951038"/>
            <a:ext cx="2724150" cy="457200"/>
          </a:xfrm>
          <a:prstGeom prst="rect">
            <a:avLst/>
          </a:prstGeom>
          <a:noFill/>
          <a:ln w="9525">
            <a:noFill/>
            <a:miter lim="800000"/>
            <a:headEnd/>
            <a:tailEnd/>
          </a:ln>
        </p:spPr>
        <p:txBody>
          <a:bodyPr wrap="none">
            <a:spAutoFit/>
          </a:bodyPr>
          <a:lstStyle/>
          <a:p>
            <a:r>
              <a:rPr lang="en-US" altLang="zh-CN"/>
              <a:t>1) </a:t>
            </a:r>
            <a:r>
              <a:rPr lang="zh-CN" altLang="en-US"/>
              <a:t>索引结点的引入 </a:t>
            </a:r>
          </a:p>
        </p:txBody>
      </p:sp>
      <p:sp>
        <p:nvSpPr>
          <p:cNvPr id="59396" name="Text Box 6"/>
          <p:cNvSpPr txBox="1">
            <a:spLocks noChangeArrowheads="1"/>
          </p:cNvSpPr>
          <p:nvPr/>
        </p:nvSpPr>
        <p:spPr bwMode="auto">
          <a:xfrm>
            <a:off x="2916238" y="5876925"/>
            <a:ext cx="4211409" cy="523220"/>
          </a:xfrm>
          <a:prstGeom prst="rect">
            <a:avLst/>
          </a:prstGeom>
          <a:noFill/>
          <a:ln w="9525">
            <a:noFill/>
            <a:miter lim="800000"/>
            <a:headEnd/>
            <a:tailEnd/>
          </a:ln>
        </p:spPr>
        <p:txBody>
          <a:bodyPr wrap="none">
            <a:spAutoFit/>
          </a:bodyPr>
          <a:lstStyle/>
          <a:p>
            <a:r>
              <a:rPr lang="zh-CN" altLang="en-US"/>
              <a:t>图 </a:t>
            </a:r>
            <a:r>
              <a:rPr lang="en-US" altLang="zh-CN"/>
              <a:t>6-16 UNIX</a:t>
            </a:r>
            <a:r>
              <a:rPr lang="zh-CN" altLang="en-US"/>
              <a:t>的文件目录 </a:t>
            </a:r>
          </a:p>
        </p:txBody>
      </p:sp>
      <p:graphicFrame>
        <p:nvGraphicFramePr>
          <p:cNvPr id="43037" name="Group 29"/>
          <p:cNvGraphicFramePr>
            <a:graphicFrameLocks noGrp="1"/>
          </p:cNvGraphicFramePr>
          <p:nvPr/>
        </p:nvGraphicFramePr>
        <p:xfrm>
          <a:off x="1619250" y="2636838"/>
          <a:ext cx="6096000" cy="3098801"/>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文件名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索引结点编号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文件名</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文件名</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9417" name="Text Box 30"/>
          <p:cNvSpPr txBox="1">
            <a:spLocks noChangeArrowheads="1"/>
          </p:cNvSpPr>
          <p:nvPr/>
        </p:nvSpPr>
        <p:spPr bwMode="auto">
          <a:xfrm>
            <a:off x="2838450" y="4618038"/>
            <a:ext cx="549275" cy="396875"/>
          </a:xfrm>
          <a:prstGeom prst="rect">
            <a:avLst/>
          </a:prstGeom>
          <a:noFill/>
          <a:ln w="9525">
            <a:noFill/>
            <a:miter lim="800000"/>
            <a:headEnd/>
            <a:tailEnd/>
          </a:ln>
        </p:spPr>
        <p:txBody>
          <a:bodyPr vert="eaVert" wrap="none">
            <a:spAutoFit/>
          </a:bodyPr>
          <a:lstStyle/>
          <a:p>
            <a:r>
              <a:rPr lang="en-US" altLang="zh-CN" b="1"/>
              <a:t>…</a:t>
            </a:r>
          </a:p>
        </p:txBody>
      </p:sp>
      <p:sp>
        <p:nvSpPr>
          <p:cNvPr id="59418" name="Text Box 31"/>
          <p:cNvSpPr txBox="1">
            <a:spLocks noChangeArrowheads="1"/>
          </p:cNvSpPr>
          <p:nvPr/>
        </p:nvSpPr>
        <p:spPr bwMode="auto">
          <a:xfrm>
            <a:off x="6022975" y="4618038"/>
            <a:ext cx="549275" cy="396875"/>
          </a:xfrm>
          <a:prstGeom prst="rect">
            <a:avLst/>
          </a:prstGeom>
          <a:noFill/>
          <a:ln w="9525">
            <a:noFill/>
            <a:miter lim="800000"/>
            <a:headEnd/>
            <a:tailEnd/>
          </a:ln>
        </p:spPr>
        <p:txBody>
          <a:bodyPr vert="eaVert" wrap="none">
            <a:spAutoFit/>
          </a:bodyPr>
          <a:lstStyle/>
          <a:p>
            <a:pPr algn="ctr"/>
            <a:r>
              <a:rPr lang="en-US" altLang="zh-CN" b="1"/>
              <a:t>…</a:t>
            </a:r>
          </a:p>
        </p:txBody>
      </p:sp>
      <p:sp>
        <p:nvSpPr>
          <p:cNvPr id="59419" name="标题 7"/>
          <p:cNvSpPr>
            <a:spLocks noGrp="1"/>
          </p:cNvSpPr>
          <p:nvPr>
            <p:ph type="title"/>
          </p:nvPr>
        </p:nvSpPr>
        <p:spPr/>
        <p:txBody>
          <a:bodyPr/>
          <a:lstStyle/>
          <a:p>
            <a:r>
              <a:rPr lang="en-US" altLang="zh-CN"/>
              <a:t>6.4.1 </a:t>
            </a:r>
            <a:r>
              <a:rPr lang="zh-CN" altLang="en-US"/>
              <a:t>文件控制块和索引结点 </a:t>
            </a:r>
          </a:p>
        </p:txBody>
      </p:sp>
      <p:sp>
        <p:nvSpPr>
          <p:cNvPr id="9" name="灯片编号占位符 8"/>
          <p:cNvSpPr>
            <a:spLocks noGrp="1"/>
          </p:cNvSpPr>
          <p:nvPr>
            <p:ph type="sldNum" sz="quarter" idx="11"/>
          </p:nvPr>
        </p:nvSpPr>
        <p:spPr/>
        <p:txBody>
          <a:bodyPr/>
          <a:lstStyle/>
          <a:p>
            <a:pPr>
              <a:defRPr/>
            </a:pPr>
            <a:fld id="{ABD81BC0-3105-4017-9BBF-A2A6EA884189}" type="slidenum">
              <a:rPr lang="en-US" smtClean="0"/>
              <a:pPr>
                <a:defRPr/>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4"/>
          <p:cNvSpPr>
            <a:spLocks noGrp="1"/>
          </p:cNvSpPr>
          <p:nvPr>
            <p:ph idx="1"/>
          </p:nvPr>
        </p:nvSpPr>
        <p:spPr/>
        <p:txBody>
          <a:bodyPr/>
          <a:lstStyle/>
          <a:p>
            <a:pPr>
              <a:buFont typeface="Wingdings" pitchFamily="2" charset="2"/>
              <a:buNone/>
            </a:pPr>
            <a:r>
              <a:rPr lang="en-US" altLang="zh-CN"/>
              <a:t>2) </a:t>
            </a:r>
            <a:r>
              <a:rPr lang="zh-CN" altLang="en-US"/>
              <a:t>磁盘索引结点 </a:t>
            </a:r>
          </a:p>
          <a:p>
            <a:r>
              <a:rPr lang="en-US" altLang="zh-CN" sz="2800"/>
              <a:t>(1) </a:t>
            </a:r>
            <a:r>
              <a:rPr lang="zh-CN" altLang="en-US" sz="2800"/>
              <a:t>文件主标识符 </a:t>
            </a:r>
          </a:p>
          <a:p>
            <a:r>
              <a:rPr lang="en-US" altLang="zh-CN" sz="2800"/>
              <a:t>(2) </a:t>
            </a:r>
            <a:r>
              <a:rPr lang="zh-CN" altLang="en-US" sz="2800"/>
              <a:t>文件类型 </a:t>
            </a:r>
          </a:p>
          <a:p>
            <a:r>
              <a:rPr lang="en-US" altLang="zh-CN" sz="2800"/>
              <a:t>(3) </a:t>
            </a:r>
            <a:r>
              <a:rPr lang="zh-CN" altLang="en-US" sz="2800"/>
              <a:t>文件存取权限 </a:t>
            </a:r>
          </a:p>
          <a:p>
            <a:r>
              <a:rPr lang="en-US" altLang="zh-CN" sz="2800"/>
              <a:t>(4) </a:t>
            </a:r>
            <a:r>
              <a:rPr lang="zh-CN" altLang="en-US" sz="2800"/>
              <a:t>文件物理地址 </a:t>
            </a:r>
          </a:p>
          <a:p>
            <a:r>
              <a:rPr lang="en-US" altLang="zh-CN" sz="2800"/>
              <a:t>(5) </a:t>
            </a:r>
            <a:r>
              <a:rPr lang="zh-CN" altLang="en-US" sz="2800"/>
              <a:t>文件长度 </a:t>
            </a:r>
          </a:p>
          <a:p>
            <a:r>
              <a:rPr lang="en-US" altLang="zh-CN" sz="2800"/>
              <a:t>(6) </a:t>
            </a:r>
            <a:r>
              <a:rPr lang="zh-CN" altLang="en-US" sz="2800"/>
              <a:t>文件连接计数 </a:t>
            </a:r>
          </a:p>
          <a:p>
            <a:r>
              <a:rPr lang="en-US" altLang="zh-CN" sz="2800"/>
              <a:t>(7) </a:t>
            </a:r>
            <a:r>
              <a:rPr lang="zh-CN" altLang="en-US" sz="2800"/>
              <a:t>文件存取时间 </a:t>
            </a:r>
          </a:p>
          <a:p>
            <a:endParaRPr lang="zh-CN" altLang="en-US"/>
          </a:p>
        </p:txBody>
      </p:sp>
      <p:sp>
        <p:nvSpPr>
          <p:cNvPr id="60418" name="标题 3"/>
          <p:cNvSpPr>
            <a:spLocks noGrp="1"/>
          </p:cNvSpPr>
          <p:nvPr>
            <p:ph type="title"/>
          </p:nvPr>
        </p:nvSpPr>
        <p:spPr/>
        <p:txBody>
          <a:bodyPr/>
          <a:lstStyle/>
          <a:p>
            <a:r>
              <a:rPr lang="en-US" altLang="zh-CN"/>
              <a:t>6.4.1 </a:t>
            </a:r>
            <a:r>
              <a:rPr lang="zh-CN" altLang="en-US"/>
              <a:t>文件控制块和索引结点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内容占位符 3"/>
          <p:cNvSpPr>
            <a:spLocks noGrp="1"/>
          </p:cNvSpPr>
          <p:nvPr>
            <p:ph idx="1"/>
          </p:nvPr>
        </p:nvSpPr>
        <p:spPr/>
        <p:txBody>
          <a:bodyPr/>
          <a:lstStyle/>
          <a:p>
            <a:pPr>
              <a:buFont typeface="Wingdings" pitchFamily="2" charset="2"/>
              <a:buNone/>
            </a:pPr>
            <a:r>
              <a:rPr lang="en-US" altLang="zh-CN"/>
              <a:t>3) </a:t>
            </a:r>
            <a:r>
              <a:rPr lang="zh-CN" altLang="en-US"/>
              <a:t>内存索引结点 </a:t>
            </a:r>
          </a:p>
          <a:p>
            <a:r>
              <a:rPr lang="en-US" altLang="zh-CN" sz="2800"/>
              <a:t>(1) </a:t>
            </a:r>
            <a:r>
              <a:rPr lang="zh-CN" altLang="en-US" sz="2800"/>
              <a:t>索引结点编号。 用于标识内存索引结点。</a:t>
            </a:r>
          </a:p>
          <a:p>
            <a:r>
              <a:rPr lang="en-US" altLang="zh-CN" sz="2800"/>
              <a:t>(2) </a:t>
            </a:r>
            <a:r>
              <a:rPr lang="zh-CN" altLang="en-US" sz="2800"/>
              <a:t>状态。 指示</a:t>
            </a:r>
            <a:r>
              <a:rPr lang="en-US" altLang="zh-CN" sz="2800"/>
              <a:t>i</a:t>
            </a:r>
            <a:r>
              <a:rPr lang="zh-CN" altLang="en-US" sz="2800"/>
              <a:t>结点是否上锁或被修改。</a:t>
            </a:r>
          </a:p>
          <a:p>
            <a:r>
              <a:rPr lang="en-US" altLang="zh-CN" sz="2800"/>
              <a:t>(3) </a:t>
            </a:r>
            <a:r>
              <a:rPr lang="zh-CN" altLang="en-US" sz="2800"/>
              <a:t>访问计数。 每当有一进程要访问此</a:t>
            </a:r>
            <a:r>
              <a:rPr lang="en-US" altLang="zh-CN" sz="2800"/>
              <a:t>i</a:t>
            </a:r>
            <a:r>
              <a:rPr lang="zh-CN" altLang="en-US" sz="2800"/>
              <a:t>结点时， 将该访问计数加</a:t>
            </a:r>
            <a:r>
              <a:rPr lang="en-US" altLang="zh-CN" sz="2800"/>
              <a:t>1</a:t>
            </a:r>
            <a:r>
              <a:rPr lang="zh-CN" altLang="en-US" sz="2800"/>
              <a:t>， 访问完再减</a:t>
            </a:r>
            <a:r>
              <a:rPr lang="en-US" altLang="zh-CN" sz="2800"/>
              <a:t>1</a:t>
            </a:r>
            <a:r>
              <a:rPr lang="zh-CN" altLang="en-US" sz="2800"/>
              <a:t>。</a:t>
            </a:r>
          </a:p>
          <a:p>
            <a:r>
              <a:rPr lang="en-US" altLang="zh-CN" sz="2800"/>
              <a:t>(4) </a:t>
            </a:r>
            <a:r>
              <a:rPr lang="zh-CN" altLang="en-US" sz="2800"/>
              <a:t>文件所属文件系统的逻辑设备号。</a:t>
            </a:r>
          </a:p>
          <a:p>
            <a:r>
              <a:rPr lang="en-US" altLang="zh-CN" sz="2800"/>
              <a:t>(5) </a:t>
            </a:r>
            <a:r>
              <a:rPr lang="zh-CN" altLang="en-US" sz="2800"/>
              <a:t>链接指针。 设置有分别指向空闲链表和散列队列的指针。 </a:t>
            </a:r>
          </a:p>
          <a:p>
            <a:endParaRPr lang="zh-CN" altLang="en-US"/>
          </a:p>
        </p:txBody>
      </p:sp>
      <p:sp>
        <p:nvSpPr>
          <p:cNvPr id="61442" name="标题 2"/>
          <p:cNvSpPr>
            <a:spLocks noGrp="1"/>
          </p:cNvSpPr>
          <p:nvPr>
            <p:ph type="title"/>
          </p:nvPr>
        </p:nvSpPr>
        <p:spPr/>
        <p:txBody>
          <a:bodyPr/>
          <a:lstStyle/>
          <a:p>
            <a:r>
              <a:rPr lang="en-US" altLang="zh-CN"/>
              <a:t>6.4.1 </a:t>
            </a:r>
            <a:r>
              <a:rPr lang="zh-CN" altLang="en-US"/>
              <a:t>文件控制块和索引结点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5"/>
          <p:cNvSpPr txBox="1">
            <a:spLocks noChangeArrowheads="1"/>
          </p:cNvSpPr>
          <p:nvPr/>
        </p:nvSpPr>
        <p:spPr bwMode="auto">
          <a:xfrm>
            <a:off x="1143000" y="1676400"/>
            <a:ext cx="2413000" cy="457200"/>
          </a:xfrm>
          <a:prstGeom prst="rect">
            <a:avLst/>
          </a:prstGeom>
          <a:noFill/>
          <a:ln w="9525">
            <a:noFill/>
            <a:miter lim="800000"/>
            <a:headEnd/>
            <a:tailEnd/>
          </a:ln>
        </p:spPr>
        <p:txBody>
          <a:bodyPr wrap="none">
            <a:spAutoFit/>
          </a:bodyPr>
          <a:lstStyle/>
          <a:p>
            <a:r>
              <a:rPr lang="en-US" altLang="zh-CN" b="1"/>
              <a:t>1. </a:t>
            </a:r>
            <a:r>
              <a:rPr lang="zh-CN" altLang="en-US" b="1"/>
              <a:t>单级目录结构 </a:t>
            </a:r>
          </a:p>
        </p:txBody>
      </p:sp>
      <p:graphicFrame>
        <p:nvGraphicFramePr>
          <p:cNvPr id="49192" name="Group 40"/>
          <p:cNvGraphicFramePr>
            <a:graphicFrameLocks noGrp="1"/>
          </p:cNvGraphicFramePr>
          <p:nvPr/>
        </p:nvGraphicFramePr>
        <p:xfrm>
          <a:off x="609600" y="2514600"/>
          <a:ext cx="7924800" cy="2552700"/>
        </p:xfrm>
        <a:graphic>
          <a:graphicData uri="http://schemas.openxmlformats.org/drawingml/2006/table">
            <a:tbl>
              <a:tblPr/>
              <a:tblGrid>
                <a:gridCol w="1981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622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文件名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物理地址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文件说明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状态位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2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文件名</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文件名</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2494" name="Text Box 41"/>
          <p:cNvSpPr txBox="1">
            <a:spLocks noChangeArrowheads="1"/>
          </p:cNvSpPr>
          <p:nvPr/>
        </p:nvSpPr>
        <p:spPr bwMode="auto">
          <a:xfrm>
            <a:off x="1371600" y="4572000"/>
            <a:ext cx="549275" cy="396875"/>
          </a:xfrm>
          <a:prstGeom prst="rect">
            <a:avLst/>
          </a:prstGeom>
          <a:noFill/>
          <a:ln w="9525">
            <a:noFill/>
            <a:miter lim="800000"/>
            <a:headEnd/>
            <a:tailEnd/>
          </a:ln>
        </p:spPr>
        <p:txBody>
          <a:bodyPr vert="eaVert" wrap="none">
            <a:spAutoFit/>
          </a:bodyPr>
          <a:lstStyle/>
          <a:p>
            <a:r>
              <a:rPr lang="en-US" altLang="zh-CN" b="1"/>
              <a:t>…</a:t>
            </a:r>
          </a:p>
        </p:txBody>
      </p:sp>
      <p:sp>
        <p:nvSpPr>
          <p:cNvPr id="62495" name="Text Box 42"/>
          <p:cNvSpPr txBox="1">
            <a:spLocks noChangeArrowheads="1"/>
          </p:cNvSpPr>
          <p:nvPr/>
        </p:nvSpPr>
        <p:spPr bwMode="auto">
          <a:xfrm>
            <a:off x="3581400" y="5562600"/>
            <a:ext cx="3033203" cy="523220"/>
          </a:xfrm>
          <a:prstGeom prst="rect">
            <a:avLst/>
          </a:prstGeom>
          <a:noFill/>
          <a:ln w="9525">
            <a:noFill/>
            <a:miter lim="800000"/>
            <a:headEnd/>
            <a:tailEnd/>
          </a:ln>
        </p:spPr>
        <p:txBody>
          <a:bodyPr wrap="none">
            <a:spAutoFit/>
          </a:bodyPr>
          <a:lstStyle/>
          <a:p>
            <a:r>
              <a:rPr lang="zh-CN" altLang="en-US"/>
              <a:t>图 </a:t>
            </a:r>
            <a:r>
              <a:rPr lang="en-US" altLang="zh-CN"/>
              <a:t>6-17 </a:t>
            </a:r>
            <a:r>
              <a:rPr lang="zh-CN" altLang="en-US"/>
              <a:t>单级目录 </a:t>
            </a:r>
          </a:p>
        </p:txBody>
      </p:sp>
      <p:sp>
        <p:nvSpPr>
          <p:cNvPr id="62496" name="标题 6"/>
          <p:cNvSpPr>
            <a:spLocks noGrp="1"/>
          </p:cNvSpPr>
          <p:nvPr>
            <p:ph type="title"/>
          </p:nvPr>
        </p:nvSpPr>
        <p:spPr/>
        <p:txBody>
          <a:bodyPr/>
          <a:lstStyle/>
          <a:p>
            <a:r>
              <a:rPr lang="en-US" altLang="zh-CN"/>
              <a:t>6.4.2 </a:t>
            </a:r>
            <a:r>
              <a:rPr lang="zh-CN" altLang="en-US"/>
              <a:t>目录结构 </a:t>
            </a:r>
          </a:p>
        </p:txBody>
      </p:sp>
      <p:sp>
        <p:nvSpPr>
          <p:cNvPr id="7" name="灯片编号占位符 6"/>
          <p:cNvSpPr>
            <a:spLocks noGrp="1"/>
          </p:cNvSpPr>
          <p:nvPr>
            <p:ph type="sldNum" sz="quarter" idx="11"/>
          </p:nvPr>
        </p:nvSpPr>
        <p:spPr/>
        <p:txBody>
          <a:bodyPr/>
          <a:lstStyle/>
          <a:p>
            <a:pPr>
              <a:defRPr/>
            </a:pPr>
            <a:fld id="{ABD81BC0-3105-4017-9BBF-A2A6EA884189}" type="slidenum">
              <a:rPr lang="en-US" smtClean="0"/>
              <a:pPr>
                <a:defRPr/>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3"/>
          <p:cNvSpPr>
            <a:spLocks noGrp="1"/>
          </p:cNvSpPr>
          <p:nvPr>
            <p:ph idx="1"/>
          </p:nvPr>
        </p:nvSpPr>
        <p:spPr/>
        <p:txBody>
          <a:bodyPr/>
          <a:lstStyle/>
          <a:p>
            <a:pPr>
              <a:buFont typeface="Wingdings" pitchFamily="2" charset="2"/>
              <a:buNone/>
            </a:pPr>
            <a:r>
              <a:rPr lang="en-US" altLang="zh-CN"/>
              <a:t> 2. </a:t>
            </a:r>
            <a:r>
              <a:rPr lang="zh-CN" altLang="en-US"/>
              <a:t>记录</a:t>
            </a:r>
          </a:p>
          <a:p>
            <a:r>
              <a:rPr lang="zh-CN" altLang="en-US" sz="2400"/>
              <a:t>记录是一组相关数据项的集合，用于描述一个对象在某方面的属性。一个记录应包含哪些数据项，取决于需要描述对象的哪个方面。</a:t>
            </a:r>
            <a:endParaRPr lang="en-US" altLang="zh-CN" sz="2400"/>
          </a:p>
          <a:p>
            <a:r>
              <a:rPr lang="zh-CN" altLang="en-US" sz="2400"/>
              <a:t>一个对象，由于所处的环境不同可作为不同的对象。 例如，一个学生，当作为班上的一名学生时，其描述应使用学号、姓名、年龄及所在系班等。但若作为一个医疗对象时，其描述数据项则应使用诸如病历号、 姓名、 性别、 出生年月、 身高、 体重、 血压及病史等项。 </a:t>
            </a:r>
          </a:p>
        </p:txBody>
      </p:sp>
      <p:sp>
        <p:nvSpPr>
          <p:cNvPr id="31746" name="标题 2"/>
          <p:cNvSpPr>
            <a:spLocks noGrp="1"/>
          </p:cNvSpPr>
          <p:nvPr>
            <p:ph type="title"/>
          </p:nvPr>
        </p:nvSpPr>
        <p:spPr/>
        <p:txBody>
          <a:bodyPr/>
          <a:lstStyle/>
          <a:p>
            <a:r>
              <a:rPr lang="en-US" altLang="zh-CN"/>
              <a:t>6.1.1  </a:t>
            </a:r>
            <a:r>
              <a:rPr lang="zh-CN" altLang="en-US"/>
              <a:t>文件、记录和数据项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3"/>
          <p:cNvSpPr>
            <a:spLocks noGrp="1"/>
          </p:cNvSpPr>
          <p:nvPr>
            <p:ph idx="1"/>
          </p:nvPr>
        </p:nvSpPr>
        <p:spPr/>
        <p:txBody>
          <a:bodyPr/>
          <a:lstStyle/>
          <a:p>
            <a:pPr>
              <a:buFont typeface="Wingdings" pitchFamily="2" charset="2"/>
              <a:buNone/>
            </a:pPr>
            <a:r>
              <a:rPr lang="en-US" altLang="zh-CN"/>
              <a:t>1. </a:t>
            </a:r>
            <a:r>
              <a:rPr lang="zh-CN" altLang="en-US"/>
              <a:t>单级目录结构 </a:t>
            </a:r>
          </a:p>
          <a:p>
            <a:r>
              <a:rPr lang="zh-CN" altLang="en-US" sz="2800"/>
              <a:t>单级目录的优点是简单且能实现目录管理的基本功能</a:t>
            </a:r>
            <a:r>
              <a:rPr lang="en-US" altLang="zh-CN" sz="2800"/>
              <a:t>——</a:t>
            </a:r>
            <a:r>
              <a:rPr lang="zh-CN" altLang="en-US" sz="2800"/>
              <a:t>按名存取，但却存在下述一些缺点：</a:t>
            </a:r>
          </a:p>
          <a:p>
            <a:pPr lvl="1"/>
            <a:r>
              <a:rPr lang="en-US" altLang="zh-CN" sz="2400"/>
              <a:t>(1) </a:t>
            </a:r>
            <a:r>
              <a:rPr lang="zh-CN" altLang="en-US" sz="2400"/>
              <a:t>查找速度慢 </a:t>
            </a:r>
          </a:p>
          <a:p>
            <a:pPr lvl="1"/>
            <a:r>
              <a:rPr lang="en-US" altLang="zh-CN" sz="2400"/>
              <a:t>(2) </a:t>
            </a:r>
            <a:r>
              <a:rPr lang="zh-CN" altLang="en-US" sz="2400"/>
              <a:t>不允许重名 </a:t>
            </a:r>
          </a:p>
          <a:p>
            <a:pPr lvl="1"/>
            <a:r>
              <a:rPr lang="en-US" altLang="zh-CN" sz="2400"/>
              <a:t>(3) </a:t>
            </a:r>
            <a:r>
              <a:rPr lang="zh-CN" altLang="en-US" sz="2400"/>
              <a:t>不便于实现文件共享 </a:t>
            </a:r>
          </a:p>
        </p:txBody>
      </p:sp>
      <p:sp>
        <p:nvSpPr>
          <p:cNvPr id="63490" name="标题 2"/>
          <p:cNvSpPr>
            <a:spLocks noGrp="1"/>
          </p:cNvSpPr>
          <p:nvPr>
            <p:ph type="title"/>
          </p:nvPr>
        </p:nvSpPr>
        <p:spPr/>
        <p:txBody>
          <a:bodyPr/>
          <a:lstStyle/>
          <a:p>
            <a:r>
              <a:rPr lang="en-US" altLang="zh-CN"/>
              <a:t>6.4.2 </a:t>
            </a:r>
            <a:r>
              <a:rPr lang="zh-CN" altLang="en-US"/>
              <a:t>目录结构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5"/>
          <p:cNvSpPr txBox="1">
            <a:spLocks noChangeArrowheads="1"/>
          </p:cNvSpPr>
          <p:nvPr/>
        </p:nvSpPr>
        <p:spPr bwMode="auto">
          <a:xfrm>
            <a:off x="3059113" y="6308725"/>
            <a:ext cx="3751348" cy="523220"/>
          </a:xfrm>
          <a:prstGeom prst="rect">
            <a:avLst/>
          </a:prstGeom>
          <a:noFill/>
          <a:ln w="9525">
            <a:noFill/>
            <a:miter lim="800000"/>
            <a:headEnd/>
            <a:tailEnd/>
          </a:ln>
        </p:spPr>
        <p:txBody>
          <a:bodyPr wrap="none">
            <a:spAutoFit/>
          </a:bodyPr>
          <a:lstStyle/>
          <a:p>
            <a:r>
              <a:rPr lang="zh-CN" altLang="en-US"/>
              <a:t>图 </a:t>
            </a:r>
            <a:r>
              <a:rPr lang="en-US" altLang="zh-CN"/>
              <a:t>6-18 </a:t>
            </a:r>
            <a:r>
              <a:rPr lang="zh-CN" altLang="en-US"/>
              <a:t>两级目录结构 </a:t>
            </a:r>
          </a:p>
        </p:txBody>
      </p:sp>
      <p:graphicFrame>
        <p:nvGraphicFramePr>
          <p:cNvPr id="16386" name="Object 6"/>
          <p:cNvGraphicFramePr>
            <a:graphicFrameLocks noChangeAspect="1"/>
          </p:cNvGraphicFramePr>
          <p:nvPr/>
        </p:nvGraphicFramePr>
        <p:xfrm>
          <a:off x="0" y="1647825"/>
          <a:ext cx="9144000" cy="4733925"/>
        </p:xfrm>
        <a:graphic>
          <a:graphicData uri="http://schemas.openxmlformats.org/presentationml/2006/ole">
            <mc:AlternateContent xmlns:mc="http://schemas.openxmlformats.org/markup-compatibility/2006">
              <mc:Choice xmlns:v="urn:schemas-microsoft-com:vml" Requires="v">
                <p:oleObj spid="_x0000_s16387" name="VISIO" r:id="rId3" imgW="3953160" imgH="2046240" progId="Visio.Drawing.11">
                  <p:embed/>
                </p:oleObj>
              </mc:Choice>
              <mc:Fallback>
                <p:oleObj name="VISIO" r:id="rId3" imgW="3953160" imgH="204624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7825"/>
                        <a:ext cx="91440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内容占位符 7"/>
          <p:cNvSpPr>
            <a:spLocks noGrp="1"/>
          </p:cNvSpPr>
          <p:nvPr>
            <p:ph idx="1"/>
          </p:nvPr>
        </p:nvSpPr>
        <p:spPr/>
        <p:txBody>
          <a:bodyPr/>
          <a:lstStyle/>
          <a:p>
            <a:pPr>
              <a:buFont typeface="Wingdings" pitchFamily="2" charset="2"/>
              <a:buNone/>
            </a:pPr>
            <a:r>
              <a:rPr lang="en-US" altLang="zh-CN"/>
              <a:t>2. </a:t>
            </a:r>
            <a:r>
              <a:rPr lang="zh-CN" altLang="en-US"/>
              <a:t>两级目录 </a:t>
            </a:r>
          </a:p>
          <a:p>
            <a:endParaRPr lang="zh-CN" altLang="en-US"/>
          </a:p>
        </p:txBody>
      </p:sp>
      <p:sp>
        <p:nvSpPr>
          <p:cNvPr id="16388" name="标题 4"/>
          <p:cNvSpPr>
            <a:spLocks noGrp="1"/>
          </p:cNvSpPr>
          <p:nvPr>
            <p:ph type="title"/>
          </p:nvPr>
        </p:nvSpPr>
        <p:spPr/>
        <p:txBody>
          <a:bodyPr/>
          <a:lstStyle/>
          <a:p>
            <a:r>
              <a:rPr lang="en-US" altLang="zh-CN"/>
              <a:t>6.4.2 </a:t>
            </a:r>
            <a:r>
              <a:rPr lang="zh-CN" altLang="en-US"/>
              <a:t>目录结构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3"/>
          <p:cNvSpPr>
            <a:spLocks noGrp="1"/>
          </p:cNvSpPr>
          <p:nvPr>
            <p:ph idx="1"/>
          </p:nvPr>
        </p:nvSpPr>
        <p:spPr/>
        <p:txBody>
          <a:bodyPr/>
          <a:lstStyle/>
          <a:p>
            <a:pPr>
              <a:buFont typeface="Wingdings" pitchFamily="2" charset="2"/>
              <a:buNone/>
            </a:pPr>
            <a:r>
              <a:rPr lang="en-US" altLang="zh-CN"/>
              <a:t>2. </a:t>
            </a:r>
            <a:r>
              <a:rPr lang="zh-CN" altLang="en-US"/>
              <a:t>两级目录 </a:t>
            </a:r>
          </a:p>
          <a:p>
            <a:r>
              <a:rPr lang="zh-CN" altLang="en-US" sz="2800"/>
              <a:t>两级目录具有以下优点：</a:t>
            </a:r>
          </a:p>
          <a:p>
            <a:pPr lvl="1"/>
            <a:r>
              <a:rPr lang="en-US" altLang="zh-CN" sz="2400"/>
              <a:t>(1) </a:t>
            </a:r>
            <a:r>
              <a:rPr lang="zh-CN" altLang="en-US" sz="2400"/>
              <a:t>提高了检索目录的速度 </a:t>
            </a:r>
          </a:p>
          <a:p>
            <a:pPr lvl="1"/>
            <a:r>
              <a:rPr lang="en-US" altLang="zh-CN" sz="2400"/>
              <a:t>(2) </a:t>
            </a:r>
            <a:r>
              <a:rPr lang="zh-CN" altLang="en-US" sz="2400"/>
              <a:t>在不同的用户目录中， 可以使用相同的文件名。 </a:t>
            </a:r>
          </a:p>
          <a:p>
            <a:pPr lvl="1"/>
            <a:r>
              <a:rPr lang="en-US" altLang="zh-CN" sz="2400"/>
              <a:t>(3) </a:t>
            </a:r>
            <a:r>
              <a:rPr lang="zh-CN" altLang="en-US" sz="2400"/>
              <a:t>不同用户可使用不同的文件名来访问系统中的同一个共享文件 </a:t>
            </a:r>
          </a:p>
          <a:p>
            <a:endParaRPr lang="zh-CN" altLang="en-US"/>
          </a:p>
        </p:txBody>
      </p:sp>
      <p:sp>
        <p:nvSpPr>
          <p:cNvPr id="64514" name="标题 2"/>
          <p:cNvSpPr>
            <a:spLocks noGrp="1"/>
          </p:cNvSpPr>
          <p:nvPr>
            <p:ph type="title"/>
          </p:nvPr>
        </p:nvSpPr>
        <p:spPr/>
        <p:txBody>
          <a:bodyPr/>
          <a:lstStyle/>
          <a:p>
            <a:r>
              <a:rPr lang="en-US" altLang="zh-CN"/>
              <a:t>6.4.2 </a:t>
            </a:r>
            <a:r>
              <a:rPr lang="zh-CN" altLang="en-US"/>
              <a:t>目录结构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0" y="1268413"/>
            <a:ext cx="2413000" cy="457200"/>
          </a:xfrm>
          <a:prstGeom prst="rect">
            <a:avLst/>
          </a:prstGeom>
          <a:noFill/>
          <a:ln w="9525">
            <a:noFill/>
            <a:miter lim="800000"/>
            <a:headEnd/>
            <a:tailEnd/>
          </a:ln>
        </p:spPr>
        <p:txBody>
          <a:bodyPr wrap="none">
            <a:spAutoFit/>
          </a:bodyPr>
          <a:lstStyle/>
          <a:p>
            <a:r>
              <a:rPr lang="en-US" altLang="zh-CN" b="1"/>
              <a:t>3. </a:t>
            </a:r>
            <a:r>
              <a:rPr lang="zh-CN" altLang="en-US" b="1"/>
              <a:t>多级目录结构 </a:t>
            </a:r>
          </a:p>
        </p:txBody>
      </p:sp>
      <p:sp>
        <p:nvSpPr>
          <p:cNvPr id="17412" name="Text Box 5"/>
          <p:cNvSpPr txBox="1">
            <a:spLocks noChangeArrowheads="1"/>
          </p:cNvSpPr>
          <p:nvPr/>
        </p:nvSpPr>
        <p:spPr bwMode="auto">
          <a:xfrm>
            <a:off x="1219200" y="1600200"/>
            <a:ext cx="1911350" cy="457200"/>
          </a:xfrm>
          <a:prstGeom prst="rect">
            <a:avLst/>
          </a:prstGeom>
          <a:noFill/>
          <a:ln w="9525">
            <a:noFill/>
            <a:miter lim="800000"/>
            <a:headEnd/>
            <a:tailEnd/>
          </a:ln>
        </p:spPr>
        <p:txBody>
          <a:bodyPr wrap="none">
            <a:spAutoFit/>
          </a:bodyPr>
          <a:lstStyle/>
          <a:p>
            <a:r>
              <a:rPr lang="en-US" altLang="zh-CN"/>
              <a:t>(1) </a:t>
            </a:r>
            <a:r>
              <a:rPr lang="zh-CN" altLang="en-US"/>
              <a:t>目录结构 </a:t>
            </a:r>
          </a:p>
        </p:txBody>
      </p:sp>
      <p:sp>
        <p:nvSpPr>
          <p:cNvPr id="17413" name="Text Box 6"/>
          <p:cNvSpPr txBox="1">
            <a:spLocks noChangeArrowheads="1"/>
          </p:cNvSpPr>
          <p:nvPr/>
        </p:nvSpPr>
        <p:spPr bwMode="auto">
          <a:xfrm>
            <a:off x="3581400" y="6356350"/>
            <a:ext cx="3751348" cy="523220"/>
          </a:xfrm>
          <a:prstGeom prst="rect">
            <a:avLst/>
          </a:prstGeom>
          <a:noFill/>
          <a:ln w="9525">
            <a:noFill/>
            <a:miter lim="800000"/>
            <a:headEnd/>
            <a:tailEnd/>
          </a:ln>
        </p:spPr>
        <p:txBody>
          <a:bodyPr wrap="none">
            <a:spAutoFit/>
          </a:bodyPr>
          <a:lstStyle/>
          <a:p>
            <a:r>
              <a:rPr lang="zh-CN" altLang="en-US"/>
              <a:t>图 </a:t>
            </a:r>
            <a:r>
              <a:rPr lang="en-US" altLang="zh-CN"/>
              <a:t>6-19 </a:t>
            </a:r>
            <a:r>
              <a:rPr lang="zh-CN" altLang="en-US"/>
              <a:t>多级目录结构 </a:t>
            </a:r>
          </a:p>
        </p:txBody>
      </p:sp>
      <p:graphicFrame>
        <p:nvGraphicFramePr>
          <p:cNvPr id="17410" name="Object 7"/>
          <p:cNvGraphicFramePr>
            <a:graphicFrameLocks noChangeAspect="1"/>
          </p:cNvGraphicFramePr>
          <p:nvPr/>
        </p:nvGraphicFramePr>
        <p:xfrm>
          <a:off x="0" y="1700213"/>
          <a:ext cx="9144000" cy="4738687"/>
        </p:xfrm>
        <a:graphic>
          <a:graphicData uri="http://schemas.openxmlformats.org/presentationml/2006/ole">
            <mc:AlternateContent xmlns:mc="http://schemas.openxmlformats.org/markup-compatibility/2006">
              <mc:Choice xmlns:v="urn:schemas-microsoft-com:vml" Requires="v">
                <p:oleObj spid="_x0000_s17411" name="VISIO" r:id="rId3" imgW="4429800" imgH="2513160" progId="Visio.Drawing.11">
                  <p:embed/>
                </p:oleObj>
              </mc:Choice>
              <mc:Fallback>
                <p:oleObj name="VISIO" r:id="rId3" imgW="4429800" imgH="251316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0213"/>
                        <a:ext cx="9144000" cy="47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标题 5"/>
          <p:cNvSpPr>
            <a:spLocks noGrp="1"/>
          </p:cNvSpPr>
          <p:nvPr>
            <p:ph type="title"/>
          </p:nvPr>
        </p:nvSpPr>
        <p:spPr/>
        <p:txBody>
          <a:bodyPr/>
          <a:lstStyle/>
          <a:p>
            <a:r>
              <a:rPr lang="en-US" altLang="zh-CN"/>
              <a:t>6.4.2 </a:t>
            </a:r>
            <a:r>
              <a:rPr lang="zh-CN" altLang="en-US"/>
              <a:t>目录结构 </a:t>
            </a:r>
          </a:p>
        </p:txBody>
      </p:sp>
      <p:sp>
        <p:nvSpPr>
          <p:cNvPr id="7" name="灯片编号占位符 6"/>
          <p:cNvSpPr>
            <a:spLocks noGrp="1"/>
          </p:cNvSpPr>
          <p:nvPr>
            <p:ph type="sldNum" sz="quarter" idx="11"/>
          </p:nvPr>
        </p:nvSpPr>
        <p:spPr/>
        <p:txBody>
          <a:bodyPr/>
          <a:lstStyle/>
          <a:p>
            <a:pPr>
              <a:defRPr/>
            </a:pPr>
            <a:fld id="{ABD81BC0-3105-4017-9BBF-A2A6EA884189}" type="slidenum">
              <a:rPr lang="en-US" smtClean="0"/>
              <a:pPr>
                <a:defRPr/>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内容占位符 4"/>
          <p:cNvSpPr>
            <a:spLocks noGrp="1"/>
          </p:cNvSpPr>
          <p:nvPr>
            <p:ph idx="1"/>
          </p:nvPr>
        </p:nvSpPr>
        <p:spPr/>
        <p:txBody>
          <a:bodyPr/>
          <a:lstStyle/>
          <a:p>
            <a:pPr>
              <a:buFont typeface="Wingdings" pitchFamily="2" charset="2"/>
              <a:buNone/>
            </a:pPr>
            <a:r>
              <a:rPr lang="en-US" altLang="zh-CN"/>
              <a:t>3. </a:t>
            </a:r>
            <a:r>
              <a:rPr lang="zh-CN" altLang="en-US"/>
              <a:t>多级目录结构 </a:t>
            </a:r>
          </a:p>
          <a:p>
            <a:r>
              <a:rPr lang="en-US" altLang="zh-CN" sz="2400"/>
              <a:t>(2) </a:t>
            </a:r>
            <a:r>
              <a:rPr lang="zh-CN" altLang="en-US" sz="2400"/>
              <a:t>路径名 </a:t>
            </a:r>
          </a:p>
          <a:p>
            <a:pPr>
              <a:buFont typeface="Wingdings" pitchFamily="2" charset="2"/>
              <a:buNone/>
            </a:pPr>
            <a:r>
              <a:rPr lang="zh-CN" altLang="en-US" sz="2400"/>
              <a:t>          在树形目录结构中，从根目录到任何数据文件， 都只有一条惟一的通路。 在该路径上从树的根</a:t>
            </a:r>
            <a:r>
              <a:rPr lang="en-US" altLang="zh-CN" sz="2400"/>
              <a:t>(</a:t>
            </a:r>
            <a:r>
              <a:rPr lang="zh-CN" altLang="en-US" sz="2400"/>
              <a:t>即主目录</a:t>
            </a:r>
            <a:r>
              <a:rPr lang="en-US" altLang="zh-CN" sz="2400"/>
              <a:t>)</a:t>
            </a:r>
            <a:r>
              <a:rPr lang="zh-CN" altLang="en-US" sz="2400"/>
              <a:t>开始， 把全部目录文件名与数据文件名，依次地用“</a:t>
            </a:r>
            <a:r>
              <a:rPr lang="en-US" altLang="zh-CN" sz="2400"/>
              <a:t>/”</a:t>
            </a:r>
            <a:r>
              <a:rPr lang="zh-CN" altLang="en-US" sz="2400"/>
              <a:t>连接起来， 即构成该数据文件的路径名</a:t>
            </a:r>
            <a:r>
              <a:rPr lang="en-US" altLang="zh-CN" sz="2400"/>
              <a:t>(path name)</a:t>
            </a:r>
            <a:r>
              <a:rPr lang="zh-CN" altLang="en-US" sz="2400"/>
              <a:t>。系统中的每一个文件都有惟一的路径名。例如，在图 </a:t>
            </a:r>
            <a:r>
              <a:rPr lang="en-US" altLang="zh-CN" sz="2400"/>
              <a:t>6-18 </a:t>
            </a:r>
            <a:r>
              <a:rPr lang="zh-CN" altLang="en-US" sz="2400"/>
              <a:t>中用户</a:t>
            </a:r>
            <a:r>
              <a:rPr lang="en-US" altLang="zh-CN" sz="2400"/>
              <a:t>B</a:t>
            </a:r>
            <a:r>
              <a:rPr lang="zh-CN" altLang="en-US" sz="2400"/>
              <a:t>为访问文件</a:t>
            </a:r>
            <a:r>
              <a:rPr lang="en-US" altLang="zh-CN" sz="2400"/>
              <a:t>J</a:t>
            </a:r>
            <a:r>
              <a:rPr lang="zh-CN" altLang="en-US" sz="2400"/>
              <a:t>， 应使用其路径名</a:t>
            </a:r>
            <a:r>
              <a:rPr lang="en-US" altLang="zh-CN" sz="2400"/>
              <a:t>/B/F/J</a:t>
            </a:r>
            <a:r>
              <a:rPr lang="zh-CN" altLang="en-US" sz="2400"/>
              <a:t>来访问。 </a:t>
            </a:r>
            <a:endParaRPr lang="en-US" altLang="zh-CN" sz="2400"/>
          </a:p>
          <a:p>
            <a:pPr>
              <a:lnSpc>
                <a:spcPct val="130000"/>
              </a:lnSpc>
              <a:buFont typeface="Wingdings" pitchFamily="2" charset="2"/>
              <a:buChar char="n"/>
            </a:pPr>
            <a:r>
              <a:rPr lang="zh-CN" altLang="en-US" sz="2400"/>
              <a:t>从当前目录开始直到数据文件为止所构成的路径名，称为</a:t>
            </a:r>
            <a:r>
              <a:rPr lang="zh-CN" altLang="en-US" sz="2400" b="1">
                <a:solidFill>
                  <a:srgbClr val="FF0000"/>
                </a:solidFill>
              </a:rPr>
              <a:t>相对路径名</a:t>
            </a:r>
            <a:r>
              <a:rPr lang="en-US" altLang="zh-CN" sz="2400"/>
              <a:t>(relative path name)</a:t>
            </a:r>
            <a:r>
              <a:rPr lang="zh-CN" altLang="en-US" sz="2400"/>
              <a:t>；</a:t>
            </a:r>
            <a:endParaRPr lang="en-US" altLang="zh-CN" sz="2400"/>
          </a:p>
          <a:p>
            <a:pPr>
              <a:buFont typeface="Wingdings" pitchFamily="2" charset="2"/>
              <a:buChar char="n"/>
            </a:pPr>
            <a:r>
              <a:rPr lang="zh-CN" altLang="en-US" sz="2400"/>
              <a:t>从树根开始的路径名称为</a:t>
            </a:r>
            <a:r>
              <a:rPr lang="zh-CN" altLang="en-US" sz="2400" b="1">
                <a:solidFill>
                  <a:srgbClr val="FF0000"/>
                </a:solidFill>
              </a:rPr>
              <a:t>绝对路径名</a:t>
            </a:r>
            <a:r>
              <a:rPr lang="en-US" altLang="zh-CN" sz="2400"/>
              <a:t>(absolute path name)</a:t>
            </a:r>
            <a:r>
              <a:rPr lang="zh-CN" altLang="en-US" sz="2400"/>
              <a:t>。 </a:t>
            </a:r>
          </a:p>
          <a:p>
            <a:endParaRPr lang="zh-CN" altLang="en-US" sz="2400"/>
          </a:p>
          <a:p>
            <a:endParaRPr lang="zh-CN" altLang="en-US" sz="2400"/>
          </a:p>
        </p:txBody>
      </p:sp>
      <p:sp>
        <p:nvSpPr>
          <p:cNvPr id="65538" name="标题 3"/>
          <p:cNvSpPr>
            <a:spLocks noGrp="1"/>
          </p:cNvSpPr>
          <p:nvPr>
            <p:ph type="title"/>
          </p:nvPr>
        </p:nvSpPr>
        <p:spPr/>
        <p:txBody>
          <a:bodyPr/>
          <a:lstStyle/>
          <a:p>
            <a:r>
              <a:rPr lang="en-US" altLang="zh-CN"/>
              <a:t>6.4.2 </a:t>
            </a:r>
            <a:r>
              <a:rPr lang="zh-CN" altLang="en-US"/>
              <a:t>目录结构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3"/>
          <p:cNvSpPr>
            <a:spLocks noGrp="1"/>
          </p:cNvSpPr>
          <p:nvPr>
            <p:ph idx="1"/>
          </p:nvPr>
        </p:nvSpPr>
        <p:spPr/>
        <p:txBody>
          <a:bodyPr/>
          <a:lstStyle/>
          <a:p>
            <a:pPr>
              <a:buFont typeface="Wingdings" pitchFamily="2" charset="2"/>
              <a:buNone/>
            </a:pPr>
            <a:r>
              <a:rPr lang="en-US" altLang="zh-CN"/>
              <a:t>3. </a:t>
            </a:r>
            <a:r>
              <a:rPr lang="zh-CN" altLang="en-US"/>
              <a:t>多级目录结构 </a:t>
            </a:r>
          </a:p>
          <a:p>
            <a:r>
              <a:rPr lang="en-US" altLang="zh-CN" sz="2400"/>
              <a:t>(3) </a:t>
            </a:r>
            <a:r>
              <a:rPr lang="zh-CN" altLang="en-US" sz="2400"/>
              <a:t>当前目录</a:t>
            </a:r>
            <a:r>
              <a:rPr lang="en-US" altLang="zh-CN" sz="2400"/>
              <a:t>(Current Directory)</a:t>
            </a:r>
            <a:r>
              <a:rPr lang="zh-CN" altLang="en-US" sz="2400"/>
              <a:t>。 </a:t>
            </a:r>
          </a:p>
          <a:p>
            <a:r>
              <a:rPr lang="zh-CN" altLang="en-US" sz="2400"/>
              <a:t>当文件系统含有许多级时，每访问一个文件，都要使用从树根开始直到树叶</a:t>
            </a:r>
            <a:r>
              <a:rPr lang="en-US" altLang="zh-CN" sz="2400"/>
              <a:t>(</a:t>
            </a:r>
            <a:r>
              <a:rPr lang="zh-CN" altLang="en-US" sz="2400"/>
              <a:t>数据文件</a:t>
            </a:r>
            <a:r>
              <a:rPr lang="en-US" altLang="zh-CN" sz="2400"/>
              <a:t>)</a:t>
            </a:r>
            <a:r>
              <a:rPr lang="zh-CN" altLang="en-US" sz="2400"/>
              <a:t>为止的、包括各中间结点</a:t>
            </a:r>
            <a:r>
              <a:rPr lang="en-US" altLang="zh-CN" sz="2400"/>
              <a:t>(</a:t>
            </a:r>
            <a:r>
              <a:rPr lang="zh-CN" altLang="en-US" sz="2400"/>
              <a:t>目录</a:t>
            </a:r>
            <a:r>
              <a:rPr lang="en-US" altLang="zh-CN" sz="2400"/>
              <a:t>)</a:t>
            </a:r>
            <a:r>
              <a:rPr lang="zh-CN" altLang="en-US" sz="2400"/>
              <a:t>名的全路径名。这相当麻烦，同时由于一个进程运行时所访问的文件，大多仅局限于某个范围，因而非常不便。</a:t>
            </a:r>
            <a:endParaRPr lang="en-US" altLang="zh-CN" sz="2400"/>
          </a:p>
          <a:p>
            <a:r>
              <a:rPr lang="zh-CN" altLang="en-US" sz="2400"/>
              <a:t>可为每个进程设置一个“当前目录”，又称为“工作目录”。进程对各文件的访问都相对于“当前目录”而进行。此时各文件所使用的路径名，只需从当前目录开始，逐级经过中间的目录文件，最后到达要访问的数据文件。</a:t>
            </a:r>
          </a:p>
        </p:txBody>
      </p:sp>
      <p:sp>
        <p:nvSpPr>
          <p:cNvPr id="66562" name="标题 2"/>
          <p:cNvSpPr>
            <a:spLocks noGrp="1"/>
          </p:cNvSpPr>
          <p:nvPr>
            <p:ph type="title"/>
          </p:nvPr>
        </p:nvSpPr>
        <p:spPr/>
        <p:txBody>
          <a:bodyPr/>
          <a:lstStyle/>
          <a:p>
            <a:r>
              <a:rPr lang="en-US" altLang="zh-CN"/>
              <a:t>6.4.2 </a:t>
            </a:r>
            <a:r>
              <a:rPr lang="zh-CN" altLang="en-US"/>
              <a:t>目录结构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4"/>
          <p:cNvSpPr>
            <a:spLocks noGrp="1"/>
          </p:cNvSpPr>
          <p:nvPr>
            <p:ph idx="1"/>
          </p:nvPr>
        </p:nvSpPr>
        <p:spPr/>
        <p:txBody>
          <a:bodyPr/>
          <a:lstStyle/>
          <a:p>
            <a:pPr>
              <a:buFont typeface="Wingdings" pitchFamily="2" charset="2"/>
              <a:buNone/>
            </a:pPr>
            <a:r>
              <a:rPr lang="en-US" altLang="zh-CN"/>
              <a:t>3. </a:t>
            </a:r>
            <a:r>
              <a:rPr lang="zh-CN" altLang="en-US"/>
              <a:t>多级目录结构 </a:t>
            </a:r>
          </a:p>
          <a:p>
            <a:r>
              <a:rPr lang="en-US" altLang="zh-CN" sz="2800"/>
              <a:t>(4). </a:t>
            </a:r>
            <a:r>
              <a:rPr lang="zh-CN" altLang="en-US" sz="2800"/>
              <a:t>增加和删除目录 </a:t>
            </a:r>
            <a:endParaRPr lang="en-US" altLang="zh-CN" sz="2800"/>
          </a:p>
          <a:p>
            <a:pPr lvl="1">
              <a:lnSpc>
                <a:spcPct val="150000"/>
              </a:lnSpc>
              <a:spcBef>
                <a:spcPct val="50000"/>
              </a:spcBef>
            </a:pPr>
            <a:r>
              <a:rPr lang="en-US" altLang="zh-CN" sz="2000"/>
              <a:t>(1) </a:t>
            </a:r>
            <a:r>
              <a:rPr lang="zh-CN" altLang="en-US" sz="2000"/>
              <a:t>不删除非空目录。当目录</a:t>
            </a:r>
            <a:r>
              <a:rPr lang="en-US" altLang="zh-CN" sz="2000"/>
              <a:t>(</a:t>
            </a:r>
            <a:r>
              <a:rPr lang="zh-CN" altLang="en-US" sz="2000"/>
              <a:t>文件</a:t>
            </a:r>
            <a:r>
              <a:rPr lang="en-US" altLang="zh-CN" sz="2000"/>
              <a:t>)</a:t>
            </a:r>
            <a:r>
              <a:rPr lang="zh-CN" altLang="en-US" sz="2000"/>
              <a:t>不空时， 不能将其删除，必须先删除目录中的所有文件，使之成为空目录，然后再予以删除。如果目录中还包含有子目录，还必须采取递归调用方式来将其删除，在</a:t>
            </a:r>
            <a:r>
              <a:rPr lang="en-US" altLang="zh-CN" sz="2000"/>
              <a:t>MS-DOS</a:t>
            </a:r>
            <a:r>
              <a:rPr lang="zh-CN" altLang="en-US" sz="2000"/>
              <a:t>中就是采用这种删除方式。</a:t>
            </a:r>
          </a:p>
          <a:p>
            <a:pPr lvl="1">
              <a:lnSpc>
                <a:spcPct val="150000"/>
              </a:lnSpc>
              <a:spcBef>
                <a:spcPct val="50000"/>
              </a:spcBef>
            </a:pPr>
            <a:r>
              <a:rPr lang="en-US" altLang="zh-CN" sz="2000"/>
              <a:t>(2) </a:t>
            </a:r>
            <a:r>
              <a:rPr lang="zh-CN" altLang="en-US" sz="2000"/>
              <a:t>可删除非空目录。要删除一目录时，如果在该目录中还包含有文件，则目录中的所有文件和子目录也被删除。 </a:t>
            </a:r>
          </a:p>
          <a:p>
            <a:endParaRPr lang="zh-CN" altLang="en-US"/>
          </a:p>
        </p:txBody>
      </p:sp>
      <p:sp>
        <p:nvSpPr>
          <p:cNvPr id="67586" name="标题 3"/>
          <p:cNvSpPr>
            <a:spLocks noGrp="1"/>
          </p:cNvSpPr>
          <p:nvPr>
            <p:ph type="title"/>
          </p:nvPr>
        </p:nvSpPr>
        <p:spPr/>
        <p:txBody>
          <a:bodyPr/>
          <a:lstStyle/>
          <a:p>
            <a:r>
              <a:rPr lang="en-US" altLang="zh-CN"/>
              <a:t>6.4.2 </a:t>
            </a:r>
            <a:r>
              <a:rPr lang="zh-CN" altLang="en-US"/>
              <a:t>目录结构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5"/>
          <p:cNvSpPr txBox="1">
            <a:spLocks noChangeArrowheads="1"/>
          </p:cNvSpPr>
          <p:nvPr/>
        </p:nvSpPr>
        <p:spPr bwMode="auto">
          <a:xfrm>
            <a:off x="684213" y="1341438"/>
            <a:ext cx="2105025" cy="457200"/>
          </a:xfrm>
          <a:prstGeom prst="rect">
            <a:avLst/>
          </a:prstGeom>
          <a:noFill/>
          <a:ln w="9525">
            <a:noFill/>
            <a:miter lim="800000"/>
            <a:headEnd/>
            <a:tailEnd/>
          </a:ln>
        </p:spPr>
        <p:txBody>
          <a:bodyPr wrap="none">
            <a:spAutoFit/>
          </a:bodyPr>
          <a:lstStyle/>
          <a:p>
            <a:r>
              <a:rPr lang="en-US" altLang="zh-CN" b="1"/>
              <a:t>1. </a:t>
            </a:r>
            <a:r>
              <a:rPr lang="zh-CN" altLang="en-US" b="1"/>
              <a:t>线性检索法 </a:t>
            </a:r>
          </a:p>
        </p:txBody>
      </p:sp>
      <p:pic>
        <p:nvPicPr>
          <p:cNvPr id="68611" name="Picture 7" descr="C:\WINDOWS\Desktop\未标题-1 拷贝.gif"/>
          <p:cNvPicPr>
            <a:picLocks noChangeAspect="1" noChangeArrowheads="1"/>
          </p:cNvPicPr>
          <p:nvPr/>
        </p:nvPicPr>
        <p:blipFill>
          <a:blip r:embed="rId2"/>
          <a:srcRect/>
          <a:stretch>
            <a:fillRect/>
          </a:stretch>
        </p:blipFill>
        <p:spPr bwMode="auto">
          <a:xfrm>
            <a:off x="0" y="1844675"/>
            <a:ext cx="9144000" cy="4741863"/>
          </a:xfrm>
          <a:prstGeom prst="rect">
            <a:avLst/>
          </a:prstGeom>
          <a:noFill/>
          <a:ln w="9525">
            <a:noFill/>
            <a:miter lim="800000"/>
            <a:headEnd/>
            <a:tailEnd/>
          </a:ln>
        </p:spPr>
      </p:pic>
      <p:sp>
        <p:nvSpPr>
          <p:cNvPr id="68612" name="Text Box 8"/>
          <p:cNvSpPr txBox="1">
            <a:spLocks noChangeArrowheads="1"/>
          </p:cNvSpPr>
          <p:nvPr/>
        </p:nvSpPr>
        <p:spPr bwMode="auto">
          <a:xfrm>
            <a:off x="2339975" y="6237288"/>
            <a:ext cx="4457700" cy="457200"/>
          </a:xfrm>
          <a:prstGeom prst="rect">
            <a:avLst/>
          </a:prstGeom>
          <a:noFill/>
          <a:ln w="9525">
            <a:noFill/>
            <a:miter lim="800000"/>
            <a:headEnd/>
            <a:tailEnd/>
          </a:ln>
        </p:spPr>
        <p:txBody>
          <a:bodyPr wrap="none">
            <a:spAutoFit/>
          </a:bodyPr>
          <a:lstStyle/>
          <a:p>
            <a:r>
              <a:rPr lang="zh-CN" altLang="en-US"/>
              <a:t>图 </a:t>
            </a:r>
            <a:r>
              <a:rPr lang="en-US" altLang="zh-CN"/>
              <a:t>6-19 </a:t>
            </a:r>
            <a:r>
              <a:rPr lang="zh-CN" altLang="en-US"/>
              <a:t>查找</a:t>
            </a:r>
            <a:r>
              <a:rPr lang="en-US" altLang="zh-CN"/>
              <a:t>/usr/ast/mbox</a:t>
            </a:r>
            <a:r>
              <a:rPr lang="zh-CN" altLang="en-US"/>
              <a:t>的步骤 </a:t>
            </a:r>
          </a:p>
        </p:txBody>
      </p:sp>
      <p:sp>
        <p:nvSpPr>
          <p:cNvPr id="68613" name="标题 5"/>
          <p:cNvSpPr>
            <a:spLocks noGrp="1"/>
          </p:cNvSpPr>
          <p:nvPr>
            <p:ph type="title"/>
          </p:nvPr>
        </p:nvSpPr>
        <p:spPr/>
        <p:txBody>
          <a:bodyPr/>
          <a:lstStyle/>
          <a:p>
            <a:r>
              <a:rPr lang="en-US" altLang="zh-CN"/>
              <a:t>6.4.3 </a:t>
            </a:r>
            <a:r>
              <a:rPr lang="zh-CN" altLang="en-US"/>
              <a:t>目录查询技术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内容占位符 4"/>
          <p:cNvSpPr>
            <a:spLocks noGrp="1"/>
          </p:cNvSpPr>
          <p:nvPr>
            <p:ph idx="1"/>
          </p:nvPr>
        </p:nvSpPr>
        <p:spPr/>
        <p:txBody>
          <a:bodyPr/>
          <a:lstStyle/>
          <a:p>
            <a:pPr>
              <a:buFont typeface="Wingdings" pitchFamily="2" charset="2"/>
              <a:buNone/>
            </a:pPr>
            <a:r>
              <a:rPr lang="en-US" altLang="zh-CN"/>
              <a:t>2. Hash</a:t>
            </a:r>
            <a:r>
              <a:rPr lang="zh-CN" altLang="en-US"/>
              <a:t>方法 </a:t>
            </a:r>
          </a:p>
          <a:p>
            <a:r>
              <a:rPr lang="zh-CN" altLang="en-US" sz="2800"/>
              <a:t>对于“冲突”，可按下面的有效规则来处理：</a:t>
            </a:r>
          </a:p>
          <a:p>
            <a:pPr lvl="1"/>
            <a:r>
              <a:rPr lang="en-US" altLang="zh-CN" sz="2400"/>
              <a:t>(1) </a:t>
            </a:r>
            <a:r>
              <a:rPr lang="zh-CN" altLang="en-US" sz="2400"/>
              <a:t>在利用</a:t>
            </a:r>
            <a:r>
              <a:rPr lang="en-US" altLang="zh-CN" sz="2400"/>
              <a:t>Hash</a:t>
            </a:r>
            <a:r>
              <a:rPr lang="zh-CN" altLang="en-US" sz="2400"/>
              <a:t>法索引查找目录时，如果目录表中相应的目录项是空的，则表示系统中并无指定文件。</a:t>
            </a:r>
          </a:p>
          <a:p>
            <a:pPr lvl="1"/>
            <a:r>
              <a:rPr lang="en-US" altLang="zh-CN" sz="2400"/>
              <a:t>(2) </a:t>
            </a:r>
            <a:r>
              <a:rPr lang="zh-CN" altLang="en-US" sz="2400"/>
              <a:t>如果目录项中的文件名与指定文件名相匹配，则表示该目录项正是所要寻找的文件所对应的目录项，故而可从中找到该文件所在的物理地址。</a:t>
            </a:r>
          </a:p>
          <a:p>
            <a:pPr lvl="1"/>
            <a:r>
              <a:rPr lang="en-US" altLang="zh-CN" sz="2400"/>
              <a:t>(3) </a:t>
            </a:r>
            <a:r>
              <a:rPr lang="zh-CN" altLang="en-US" sz="2400"/>
              <a:t>如果在目录表的相应目录项中的文件名与指定文件名并不匹配，则表示发生了“冲突”，此时须将其</a:t>
            </a:r>
            <a:r>
              <a:rPr lang="en-US" altLang="zh-CN" sz="2400"/>
              <a:t>Hash</a:t>
            </a:r>
            <a:r>
              <a:rPr lang="zh-CN" altLang="en-US" sz="2400"/>
              <a:t>值再加上一个常数</a:t>
            </a:r>
            <a:r>
              <a:rPr lang="en-US" altLang="zh-CN" sz="2400"/>
              <a:t>(</a:t>
            </a:r>
            <a:r>
              <a:rPr lang="zh-CN" altLang="en-US" sz="2400"/>
              <a:t>该常数应与目录的长度值互质</a:t>
            </a:r>
            <a:r>
              <a:rPr lang="en-US" altLang="zh-CN" sz="2400"/>
              <a:t>)</a:t>
            </a:r>
            <a:r>
              <a:rPr lang="zh-CN" altLang="en-US" sz="2400"/>
              <a:t>，形成新的索引值， 再返回到第一步重新开始查找。  </a:t>
            </a:r>
          </a:p>
        </p:txBody>
      </p:sp>
      <p:sp>
        <p:nvSpPr>
          <p:cNvPr id="69634" name="标题 3"/>
          <p:cNvSpPr>
            <a:spLocks noGrp="1"/>
          </p:cNvSpPr>
          <p:nvPr>
            <p:ph type="title"/>
          </p:nvPr>
        </p:nvSpPr>
        <p:spPr/>
        <p:txBody>
          <a:bodyPr/>
          <a:lstStyle/>
          <a:p>
            <a:r>
              <a:rPr lang="en-US" altLang="zh-CN"/>
              <a:t>6.4.3 </a:t>
            </a:r>
            <a:r>
              <a:rPr lang="zh-CN" altLang="en-US"/>
              <a:t>目录查询技术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p:cNvSpPr txBox="1">
            <a:spLocks noChangeArrowheads="1"/>
          </p:cNvSpPr>
          <p:nvPr/>
        </p:nvSpPr>
        <p:spPr bwMode="auto">
          <a:xfrm>
            <a:off x="1066800" y="1562100"/>
            <a:ext cx="4660900" cy="519113"/>
          </a:xfrm>
          <a:prstGeom prst="rect">
            <a:avLst/>
          </a:prstGeom>
          <a:noFill/>
          <a:ln w="9525">
            <a:noFill/>
            <a:miter lim="800000"/>
            <a:headEnd/>
            <a:tailEnd/>
          </a:ln>
        </p:spPr>
        <p:txBody>
          <a:bodyPr wrap="none">
            <a:spAutoFit/>
          </a:bodyPr>
          <a:lstStyle/>
          <a:p>
            <a:r>
              <a:rPr lang="en-US" altLang="zh-CN" b="1"/>
              <a:t>6.5.1 </a:t>
            </a:r>
            <a:r>
              <a:rPr lang="zh-CN" altLang="en-US" b="1"/>
              <a:t>空闲表法和空闲链表法 </a:t>
            </a:r>
          </a:p>
        </p:txBody>
      </p:sp>
      <p:sp>
        <p:nvSpPr>
          <p:cNvPr id="70659" name="Text Box 6"/>
          <p:cNvSpPr txBox="1">
            <a:spLocks noChangeArrowheads="1"/>
          </p:cNvSpPr>
          <p:nvPr/>
        </p:nvSpPr>
        <p:spPr bwMode="auto">
          <a:xfrm>
            <a:off x="1143000" y="2349500"/>
            <a:ext cx="1797050" cy="457200"/>
          </a:xfrm>
          <a:prstGeom prst="rect">
            <a:avLst/>
          </a:prstGeom>
          <a:noFill/>
          <a:ln w="9525">
            <a:noFill/>
            <a:miter lim="800000"/>
            <a:headEnd/>
            <a:tailEnd/>
          </a:ln>
        </p:spPr>
        <p:txBody>
          <a:bodyPr wrap="none">
            <a:spAutoFit/>
          </a:bodyPr>
          <a:lstStyle/>
          <a:p>
            <a:r>
              <a:rPr lang="en-US" altLang="zh-CN" b="1"/>
              <a:t>1. </a:t>
            </a:r>
            <a:r>
              <a:rPr lang="zh-CN" altLang="en-US" b="1"/>
              <a:t>空闲表法 </a:t>
            </a:r>
          </a:p>
        </p:txBody>
      </p:sp>
      <p:sp>
        <p:nvSpPr>
          <p:cNvPr id="70660" name="Text Box 7"/>
          <p:cNvSpPr txBox="1">
            <a:spLocks noChangeArrowheads="1"/>
          </p:cNvSpPr>
          <p:nvPr/>
        </p:nvSpPr>
        <p:spPr bwMode="auto">
          <a:xfrm>
            <a:off x="3276600" y="5702300"/>
            <a:ext cx="2800350" cy="457200"/>
          </a:xfrm>
          <a:prstGeom prst="rect">
            <a:avLst/>
          </a:prstGeom>
          <a:noFill/>
          <a:ln w="9525">
            <a:noFill/>
            <a:miter lim="800000"/>
            <a:headEnd/>
            <a:tailEnd/>
          </a:ln>
        </p:spPr>
        <p:txBody>
          <a:bodyPr wrap="none">
            <a:spAutoFit/>
          </a:bodyPr>
          <a:lstStyle/>
          <a:p>
            <a:r>
              <a:rPr lang="zh-CN" altLang="en-US"/>
              <a:t>图 </a:t>
            </a:r>
            <a:r>
              <a:rPr lang="en-US" altLang="zh-CN"/>
              <a:t>6-20 </a:t>
            </a:r>
            <a:r>
              <a:rPr lang="zh-CN" altLang="en-US"/>
              <a:t>空闲盘块表 </a:t>
            </a:r>
          </a:p>
        </p:txBody>
      </p:sp>
      <p:graphicFrame>
        <p:nvGraphicFramePr>
          <p:cNvPr id="56358" name="Group 38"/>
          <p:cNvGraphicFramePr>
            <a:graphicFrameLocks noGrp="1"/>
          </p:cNvGraphicFramePr>
          <p:nvPr/>
        </p:nvGraphicFramePr>
        <p:xfrm>
          <a:off x="685800" y="3340100"/>
          <a:ext cx="8077200" cy="2260602"/>
        </p:xfrm>
        <a:graphic>
          <a:graphicData uri="http://schemas.openxmlformats.org/drawingml/2006/table">
            <a:tbl>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序号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第一空闲盘块号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空闲盘块数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0688" name="标题 6"/>
          <p:cNvSpPr>
            <a:spLocks noGrp="1"/>
          </p:cNvSpPr>
          <p:nvPr>
            <p:ph type="title"/>
          </p:nvPr>
        </p:nvSpPr>
        <p:spPr/>
        <p:txBody>
          <a:bodyPr/>
          <a:lstStyle/>
          <a:p>
            <a:r>
              <a:rPr lang="en-US" altLang="zh-CN"/>
              <a:t>6.5 </a:t>
            </a:r>
            <a:r>
              <a:rPr lang="zh-CN" altLang="en-US"/>
              <a:t>文件存储空间的管理 </a:t>
            </a:r>
          </a:p>
        </p:txBody>
      </p:sp>
      <p:sp>
        <p:nvSpPr>
          <p:cNvPr id="7" name="灯片编号占位符 6"/>
          <p:cNvSpPr>
            <a:spLocks noGrp="1"/>
          </p:cNvSpPr>
          <p:nvPr>
            <p:ph type="sldNum" sz="quarter" idx="11"/>
          </p:nvPr>
        </p:nvSpPr>
        <p:spPr/>
        <p:txBody>
          <a:bodyPr/>
          <a:lstStyle/>
          <a:p>
            <a:pPr>
              <a:defRPr/>
            </a:pPr>
            <a:fld id="{ABD81BC0-3105-4017-9BBF-A2A6EA884189}" type="slidenum">
              <a:rPr lang="en-US" smtClean="0"/>
              <a:pPr>
                <a:defRPr/>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7"/>
          <p:cNvSpPr>
            <a:spLocks noGrp="1"/>
          </p:cNvSpPr>
          <p:nvPr>
            <p:ph idx="1"/>
          </p:nvPr>
        </p:nvSpPr>
        <p:spPr/>
        <p:txBody>
          <a:bodyPr/>
          <a:lstStyle/>
          <a:p>
            <a:pPr>
              <a:buFont typeface="Wingdings" pitchFamily="2" charset="2"/>
              <a:buNone/>
            </a:pPr>
            <a:r>
              <a:rPr lang="en-US" altLang="zh-CN"/>
              <a:t>3. </a:t>
            </a:r>
            <a:r>
              <a:rPr lang="zh-CN" altLang="en-US"/>
              <a:t>文件</a:t>
            </a:r>
          </a:p>
          <a:p>
            <a:r>
              <a:rPr lang="zh-CN" altLang="en-US" sz="2400"/>
              <a:t>文件是指由创建者所定义的、 具有文件名的一组相关元素的集合，可分为两种：</a:t>
            </a:r>
            <a:endParaRPr lang="en-US" altLang="zh-CN" sz="2400"/>
          </a:p>
          <a:p>
            <a:pPr lvl="1"/>
            <a:r>
              <a:rPr lang="zh-CN" altLang="en-US" sz="2000"/>
              <a:t>有结构文件：文件由若干个相关记录组成；</a:t>
            </a:r>
            <a:endParaRPr lang="en-US" altLang="zh-CN" sz="2000"/>
          </a:p>
          <a:p>
            <a:pPr lvl="1"/>
            <a:r>
              <a:rPr lang="zh-CN" altLang="en-US" sz="2000"/>
              <a:t>无结构文件：可看成是一个字符流。</a:t>
            </a:r>
            <a:endParaRPr lang="en-US" altLang="zh-CN" sz="2000"/>
          </a:p>
          <a:p>
            <a:r>
              <a:rPr lang="zh-CN" altLang="en-US" sz="2400"/>
              <a:t>文件在文件系统中是一个最大的数据单位，它描述了一个对象集。</a:t>
            </a:r>
            <a:endParaRPr lang="en-US" altLang="zh-CN" sz="2400"/>
          </a:p>
          <a:p>
            <a:r>
              <a:rPr lang="zh-CN" altLang="en-US" sz="2400"/>
              <a:t>文件名的长度因系统不同而异。如在有的系统中把名字规定为</a:t>
            </a:r>
            <a:r>
              <a:rPr lang="en-US" altLang="zh-CN" sz="2400"/>
              <a:t>8</a:t>
            </a:r>
            <a:r>
              <a:rPr lang="zh-CN" altLang="en-US" sz="2400"/>
              <a:t>个字符，而在有的系统中又规定可用</a:t>
            </a:r>
            <a:r>
              <a:rPr lang="en-US" altLang="zh-CN" sz="2400"/>
              <a:t>14</a:t>
            </a:r>
            <a:r>
              <a:rPr lang="zh-CN" altLang="en-US" sz="2400"/>
              <a:t>个字符。</a:t>
            </a:r>
          </a:p>
        </p:txBody>
      </p:sp>
      <p:sp>
        <p:nvSpPr>
          <p:cNvPr id="32770" name="标题 3"/>
          <p:cNvSpPr>
            <a:spLocks noGrp="1"/>
          </p:cNvSpPr>
          <p:nvPr>
            <p:ph type="title"/>
          </p:nvPr>
        </p:nvSpPr>
        <p:spPr/>
        <p:txBody>
          <a:bodyPr/>
          <a:lstStyle/>
          <a:p>
            <a:r>
              <a:rPr lang="en-US" altLang="zh-CN"/>
              <a:t>6.1.1  </a:t>
            </a:r>
            <a:r>
              <a:rPr lang="zh-CN" altLang="en-US"/>
              <a:t>文件、记录和数据项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内容占位符 5"/>
          <p:cNvSpPr>
            <a:spLocks noGrp="1"/>
          </p:cNvSpPr>
          <p:nvPr>
            <p:ph idx="1"/>
          </p:nvPr>
        </p:nvSpPr>
        <p:spPr/>
        <p:txBody>
          <a:bodyPr/>
          <a:lstStyle/>
          <a:p>
            <a:pPr>
              <a:buFont typeface="Wingdings" pitchFamily="2" charset="2"/>
              <a:buNone/>
            </a:pPr>
            <a:r>
              <a:rPr lang="en-US" altLang="zh-CN"/>
              <a:t> (2) </a:t>
            </a:r>
            <a:r>
              <a:rPr lang="zh-CN" altLang="en-US"/>
              <a:t>存储空间的分配与回收。 </a:t>
            </a:r>
          </a:p>
          <a:p>
            <a:r>
              <a:rPr lang="zh-CN" altLang="en-US" sz="2800"/>
              <a:t>空闲盘区的分配与内存的动态分配类似，同样是采用首次适应算法、循环首次适应算法等。</a:t>
            </a:r>
            <a:endParaRPr lang="en-US" altLang="zh-CN" sz="2800"/>
          </a:p>
          <a:p>
            <a:r>
              <a:rPr lang="zh-CN" altLang="en-US" sz="2800"/>
              <a:t>系统在对用户所释放的存储空间进行回收时，也采取类似于内存回收的方法， 即要考虑回收区是否与空闲表中插入点的前区和后区相邻接，对相邻接者应予以合并。 </a:t>
            </a:r>
          </a:p>
        </p:txBody>
      </p:sp>
      <p:sp>
        <p:nvSpPr>
          <p:cNvPr id="71682" name="标题 2"/>
          <p:cNvSpPr>
            <a:spLocks noGrp="1"/>
          </p:cNvSpPr>
          <p:nvPr>
            <p:ph type="title"/>
          </p:nvPr>
        </p:nvSpPr>
        <p:spPr/>
        <p:txBody>
          <a:bodyPr/>
          <a:lstStyle/>
          <a:p>
            <a:r>
              <a:rPr lang="en-US" altLang="zh-CN"/>
              <a:t>6.5.1 </a:t>
            </a:r>
            <a:r>
              <a:rPr lang="zh-CN" altLang="en-US"/>
              <a:t>空闲表法和空闲链表法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内容占位符 4"/>
          <p:cNvSpPr>
            <a:spLocks noGrp="1"/>
          </p:cNvSpPr>
          <p:nvPr>
            <p:ph idx="1"/>
          </p:nvPr>
        </p:nvSpPr>
        <p:spPr/>
        <p:txBody>
          <a:bodyPr/>
          <a:lstStyle/>
          <a:p>
            <a:pPr>
              <a:buFont typeface="Wingdings" pitchFamily="2" charset="2"/>
              <a:buNone/>
            </a:pPr>
            <a:r>
              <a:rPr lang="en-US" altLang="zh-CN"/>
              <a:t>2. </a:t>
            </a:r>
            <a:r>
              <a:rPr lang="zh-CN" altLang="en-US"/>
              <a:t>空闲链表法 </a:t>
            </a:r>
          </a:p>
          <a:p>
            <a:r>
              <a:rPr lang="en-US" altLang="zh-CN" sz="2800"/>
              <a:t>(1) </a:t>
            </a:r>
            <a:r>
              <a:rPr lang="zh-CN" altLang="en-US" sz="2800"/>
              <a:t>空闲盘块链</a:t>
            </a:r>
          </a:p>
          <a:p>
            <a:r>
              <a:rPr lang="en-US" altLang="zh-CN" sz="2800"/>
              <a:t>(2) </a:t>
            </a:r>
            <a:r>
              <a:rPr lang="zh-CN" altLang="en-US" sz="2800"/>
              <a:t>空闲盘区链 </a:t>
            </a:r>
          </a:p>
          <a:p>
            <a:endParaRPr lang="zh-CN" altLang="en-US"/>
          </a:p>
        </p:txBody>
      </p:sp>
      <p:sp>
        <p:nvSpPr>
          <p:cNvPr id="72706" name="标题 3"/>
          <p:cNvSpPr>
            <a:spLocks noGrp="1"/>
          </p:cNvSpPr>
          <p:nvPr>
            <p:ph type="title"/>
          </p:nvPr>
        </p:nvSpPr>
        <p:spPr/>
        <p:txBody>
          <a:bodyPr/>
          <a:lstStyle/>
          <a:p>
            <a:r>
              <a:rPr lang="en-US" altLang="zh-CN"/>
              <a:t>6.5.1 </a:t>
            </a:r>
            <a:r>
              <a:rPr lang="zh-CN" altLang="en-US"/>
              <a:t>空闲表法和空闲链表法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61</a:t>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
          <p:cNvSpPr txBox="1">
            <a:spLocks noChangeArrowheads="1"/>
          </p:cNvSpPr>
          <p:nvPr/>
        </p:nvSpPr>
        <p:spPr bwMode="auto">
          <a:xfrm>
            <a:off x="1111250" y="1676400"/>
            <a:ext cx="1489075" cy="457200"/>
          </a:xfrm>
          <a:prstGeom prst="rect">
            <a:avLst/>
          </a:prstGeom>
          <a:noFill/>
          <a:ln w="9525">
            <a:noFill/>
            <a:miter lim="800000"/>
            <a:headEnd/>
            <a:tailEnd/>
          </a:ln>
        </p:spPr>
        <p:txBody>
          <a:bodyPr wrap="none">
            <a:spAutoFit/>
          </a:bodyPr>
          <a:lstStyle/>
          <a:p>
            <a:r>
              <a:rPr lang="en-US" altLang="zh-CN" b="1"/>
              <a:t>1. </a:t>
            </a:r>
            <a:r>
              <a:rPr lang="zh-CN" altLang="en-US" b="1"/>
              <a:t>位示图 </a:t>
            </a:r>
          </a:p>
        </p:txBody>
      </p:sp>
      <p:sp>
        <p:nvSpPr>
          <p:cNvPr id="73731" name="Text Box 6"/>
          <p:cNvSpPr txBox="1">
            <a:spLocks noChangeArrowheads="1"/>
          </p:cNvSpPr>
          <p:nvPr/>
        </p:nvSpPr>
        <p:spPr bwMode="auto">
          <a:xfrm>
            <a:off x="3419475" y="5445125"/>
            <a:ext cx="2190750" cy="457200"/>
          </a:xfrm>
          <a:prstGeom prst="rect">
            <a:avLst/>
          </a:prstGeom>
          <a:noFill/>
          <a:ln w="9525">
            <a:noFill/>
            <a:miter lim="800000"/>
            <a:headEnd/>
            <a:tailEnd/>
          </a:ln>
        </p:spPr>
        <p:txBody>
          <a:bodyPr wrap="none">
            <a:spAutoFit/>
          </a:bodyPr>
          <a:lstStyle/>
          <a:p>
            <a:r>
              <a:rPr lang="zh-CN" altLang="en-US"/>
              <a:t>图 </a:t>
            </a:r>
            <a:r>
              <a:rPr lang="en-US" altLang="zh-CN"/>
              <a:t>6-21 </a:t>
            </a:r>
            <a:r>
              <a:rPr lang="zh-CN" altLang="en-US"/>
              <a:t>位示图 </a:t>
            </a:r>
          </a:p>
        </p:txBody>
      </p:sp>
      <p:pic>
        <p:nvPicPr>
          <p:cNvPr id="73732" name="Picture 7" descr="C:\WINDOWS\Desktop\未标题-1 拷贝.gif"/>
          <p:cNvPicPr>
            <a:picLocks noChangeAspect="1" noChangeArrowheads="1"/>
          </p:cNvPicPr>
          <p:nvPr/>
        </p:nvPicPr>
        <p:blipFill>
          <a:blip r:embed="rId2"/>
          <a:srcRect/>
          <a:stretch>
            <a:fillRect/>
          </a:stretch>
        </p:blipFill>
        <p:spPr bwMode="auto">
          <a:xfrm>
            <a:off x="827088" y="2420938"/>
            <a:ext cx="6588125" cy="2762250"/>
          </a:xfrm>
          <a:prstGeom prst="rect">
            <a:avLst/>
          </a:prstGeom>
          <a:noFill/>
          <a:ln w="9525">
            <a:noFill/>
            <a:miter lim="800000"/>
            <a:headEnd/>
            <a:tailEnd/>
          </a:ln>
        </p:spPr>
      </p:pic>
      <p:sp>
        <p:nvSpPr>
          <p:cNvPr id="73733" name="标题 5"/>
          <p:cNvSpPr>
            <a:spLocks noGrp="1"/>
          </p:cNvSpPr>
          <p:nvPr>
            <p:ph type="title"/>
          </p:nvPr>
        </p:nvSpPr>
        <p:spPr/>
        <p:txBody>
          <a:bodyPr/>
          <a:lstStyle/>
          <a:p>
            <a:r>
              <a:rPr lang="en-US" altLang="zh-CN"/>
              <a:t>6.5.2 </a:t>
            </a:r>
            <a:r>
              <a:rPr lang="zh-CN" altLang="en-US"/>
              <a:t>位示图法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62</a:t>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4"/>
          <p:cNvSpPr>
            <a:spLocks noGrp="1"/>
          </p:cNvSpPr>
          <p:nvPr>
            <p:ph idx="1"/>
          </p:nvPr>
        </p:nvSpPr>
        <p:spPr/>
        <p:txBody>
          <a:bodyPr/>
          <a:lstStyle/>
          <a:p>
            <a:pPr>
              <a:buFont typeface="Wingdings" pitchFamily="2" charset="2"/>
              <a:buNone/>
            </a:pPr>
            <a:r>
              <a:rPr lang="en-US" altLang="zh-CN"/>
              <a:t>2. </a:t>
            </a:r>
            <a:r>
              <a:rPr lang="zh-CN" altLang="en-US"/>
              <a:t>盘块的分配 </a:t>
            </a:r>
          </a:p>
          <a:p>
            <a:r>
              <a:rPr lang="en-US" altLang="zh-CN" sz="2400"/>
              <a:t>(1) </a:t>
            </a:r>
            <a:r>
              <a:rPr lang="zh-CN" altLang="en-US" sz="2400"/>
              <a:t>顺序扫描位示图，从中找出一个或一组其值为“</a:t>
            </a:r>
            <a:r>
              <a:rPr lang="en-US" altLang="zh-CN" sz="2400"/>
              <a:t>0”</a:t>
            </a:r>
            <a:r>
              <a:rPr lang="zh-CN" altLang="en-US" sz="2400"/>
              <a:t>的二进制位</a:t>
            </a:r>
            <a:r>
              <a:rPr lang="en-US" altLang="zh-CN" sz="2400"/>
              <a:t>(“0”</a:t>
            </a:r>
            <a:r>
              <a:rPr lang="zh-CN" altLang="en-US" sz="2400"/>
              <a:t>表示空闲时</a:t>
            </a:r>
            <a:r>
              <a:rPr lang="en-US" altLang="zh-CN" sz="2400"/>
              <a:t>)</a:t>
            </a:r>
            <a:r>
              <a:rPr lang="zh-CN" altLang="en-US" sz="2400"/>
              <a:t>。</a:t>
            </a:r>
          </a:p>
          <a:p>
            <a:r>
              <a:rPr lang="en-US" altLang="zh-CN" sz="2400"/>
              <a:t>(2) </a:t>
            </a:r>
            <a:r>
              <a:rPr lang="zh-CN" altLang="en-US" sz="2400"/>
              <a:t>将所找到的一个或一组二进制位，转换成与之相应的盘块号。假定找到的其值为</a:t>
            </a:r>
            <a:r>
              <a:rPr lang="en-US" altLang="zh-CN" sz="2400"/>
              <a:t>“0”</a:t>
            </a:r>
            <a:r>
              <a:rPr lang="zh-CN" altLang="en-US" sz="2400"/>
              <a:t>的二进制位，位于位示图的第</a:t>
            </a:r>
            <a:r>
              <a:rPr lang="en-US" altLang="zh-CN" sz="2400"/>
              <a:t>i</a:t>
            </a:r>
            <a:r>
              <a:rPr lang="zh-CN" altLang="en-US" sz="2400"/>
              <a:t>行、第</a:t>
            </a:r>
            <a:r>
              <a:rPr lang="en-US" altLang="zh-CN" sz="2400"/>
              <a:t>j</a:t>
            </a:r>
            <a:r>
              <a:rPr lang="zh-CN" altLang="en-US" sz="2400"/>
              <a:t>列，则其相应的盘块号应按下式计算：  </a:t>
            </a:r>
          </a:p>
          <a:p>
            <a:pPr>
              <a:buFont typeface="Wingdings" pitchFamily="2" charset="2"/>
              <a:buNone/>
            </a:pPr>
            <a:r>
              <a:rPr lang="en-US" altLang="zh-CN" sz="2400"/>
              <a:t>                           b=n(i-1)+j</a:t>
            </a:r>
          </a:p>
          <a:p>
            <a:pPr>
              <a:buFont typeface="Wingdings" pitchFamily="2" charset="2"/>
              <a:buNone/>
            </a:pPr>
            <a:r>
              <a:rPr lang="zh-CN" altLang="en-US" sz="2400"/>
              <a:t>                  式中， </a:t>
            </a:r>
            <a:r>
              <a:rPr lang="en-US" altLang="zh-CN" sz="2400"/>
              <a:t>n</a:t>
            </a:r>
            <a:r>
              <a:rPr lang="zh-CN" altLang="en-US" sz="2400"/>
              <a:t>代表每行的位数。</a:t>
            </a:r>
          </a:p>
          <a:p>
            <a:r>
              <a:rPr lang="en-US" altLang="zh-CN" sz="2400"/>
              <a:t>(3) </a:t>
            </a:r>
            <a:r>
              <a:rPr lang="zh-CN" altLang="en-US" sz="2400"/>
              <a:t>修改位示图， 令</a:t>
            </a:r>
            <a:r>
              <a:rPr lang="en-US" altLang="zh-CN" sz="2400"/>
              <a:t>map</a:t>
            </a:r>
            <a:r>
              <a:rPr lang="zh-CN" altLang="en-US" sz="2400"/>
              <a:t>［</a:t>
            </a:r>
            <a:r>
              <a:rPr lang="en-US" altLang="zh-CN" sz="2400"/>
              <a:t>i,j</a:t>
            </a:r>
            <a:r>
              <a:rPr lang="zh-CN" altLang="en-US" sz="2400"/>
              <a:t>］</a:t>
            </a:r>
            <a:r>
              <a:rPr lang="en-US" altLang="zh-CN" sz="2400"/>
              <a:t>=1</a:t>
            </a:r>
            <a:r>
              <a:rPr lang="zh-CN" altLang="en-US" sz="2400"/>
              <a:t>。 </a:t>
            </a:r>
          </a:p>
        </p:txBody>
      </p:sp>
      <p:sp>
        <p:nvSpPr>
          <p:cNvPr id="74754" name="标题 3"/>
          <p:cNvSpPr>
            <a:spLocks noGrp="1"/>
          </p:cNvSpPr>
          <p:nvPr>
            <p:ph type="title"/>
          </p:nvPr>
        </p:nvSpPr>
        <p:spPr/>
        <p:txBody>
          <a:bodyPr/>
          <a:lstStyle/>
          <a:p>
            <a:r>
              <a:rPr lang="en-US" altLang="zh-CN"/>
              <a:t>6.5.2 </a:t>
            </a:r>
            <a:r>
              <a:rPr lang="zh-CN" altLang="en-US"/>
              <a:t>位示图法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内容占位符 4"/>
          <p:cNvSpPr>
            <a:spLocks noGrp="1"/>
          </p:cNvSpPr>
          <p:nvPr>
            <p:ph idx="1"/>
          </p:nvPr>
        </p:nvSpPr>
        <p:spPr/>
        <p:txBody>
          <a:bodyPr/>
          <a:lstStyle/>
          <a:p>
            <a:pPr>
              <a:buFont typeface="Wingdings" pitchFamily="2" charset="2"/>
              <a:buNone/>
            </a:pPr>
            <a:r>
              <a:rPr lang="en-US" altLang="zh-CN"/>
              <a:t>3. </a:t>
            </a:r>
            <a:r>
              <a:rPr lang="zh-CN" altLang="en-US"/>
              <a:t>盘块的回收 </a:t>
            </a:r>
          </a:p>
          <a:p>
            <a:r>
              <a:rPr lang="en-US" altLang="zh-CN"/>
              <a:t> </a:t>
            </a:r>
            <a:r>
              <a:rPr lang="en-US" altLang="zh-CN" sz="2800"/>
              <a:t>(1) </a:t>
            </a:r>
            <a:r>
              <a:rPr lang="zh-CN" altLang="en-US" sz="2800"/>
              <a:t>将回收盘块的盘块号转换成位示图中的行号和列号。 转换公式为：</a:t>
            </a:r>
          </a:p>
          <a:p>
            <a:pPr lvl="1"/>
            <a:r>
              <a:rPr lang="zh-CN" altLang="en-US" sz="2400"/>
              <a:t>  </a:t>
            </a:r>
            <a:r>
              <a:rPr lang="en-US" altLang="zh-CN" sz="2400"/>
              <a:t>i=(b-1)DIV n+1</a:t>
            </a:r>
          </a:p>
          <a:p>
            <a:pPr lvl="1"/>
            <a:r>
              <a:rPr lang="en-US" altLang="zh-CN" sz="2400"/>
              <a:t>  j=(b-1)MOD n+1</a:t>
            </a:r>
          </a:p>
          <a:p>
            <a:r>
              <a:rPr lang="en-US" altLang="zh-CN" sz="2800"/>
              <a:t>(2) </a:t>
            </a:r>
            <a:r>
              <a:rPr lang="zh-CN" altLang="en-US" sz="2800"/>
              <a:t>修改位示图。 令</a:t>
            </a:r>
            <a:r>
              <a:rPr lang="en-US" altLang="zh-CN" sz="2800"/>
              <a:t>map </a:t>
            </a:r>
            <a:r>
              <a:rPr lang="zh-CN" altLang="en-US" sz="2800"/>
              <a:t>［</a:t>
            </a:r>
            <a:r>
              <a:rPr lang="en-US" altLang="zh-CN" sz="2800"/>
              <a:t>i,j</a:t>
            </a:r>
            <a:r>
              <a:rPr lang="zh-CN" altLang="en-US" sz="2800"/>
              <a:t>］</a:t>
            </a:r>
            <a:r>
              <a:rPr lang="en-US" altLang="zh-CN" sz="2800"/>
              <a:t>=1</a:t>
            </a:r>
            <a:r>
              <a:rPr lang="zh-CN" altLang="en-US" sz="2800"/>
              <a:t>。 </a:t>
            </a:r>
          </a:p>
        </p:txBody>
      </p:sp>
      <p:sp>
        <p:nvSpPr>
          <p:cNvPr id="75778" name="标题 3"/>
          <p:cNvSpPr>
            <a:spLocks noGrp="1"/>
          </p:cNvSpPr>
          <p:nvPr>
            <p:ph type="title"/>
          </p:nvPr>
        </p:nvSpPr>
        <p:spPr/>
        <p:txBody>
          <a:bodyPr/>
          <a:lstStyle/>
          <a:p>
            <a:r>
              <a:rPr lang="en-US" altLang="zh-CN"/>
              <a:t>6.5.2 </a:t>
            </a:r>
            <a:r>
              <a:rPr lang="zh-CN" altLang="en-US"/>
              <a:t>位示图法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64</a:t>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5"/>
          <p:cNvSpPr txBox="1">
            <a:spLocks noChangeArrowheads="1"/>
          </p:cNvSpPr>
          <p:nvPr/>
        </p:nvSpPr>
        <p:spPr bwMode="auto">
          <a:xfrm>
            <a:off x="381000" y="1066800"/>
            <a:ext cx="2735263" cy="461963"/>
          </a:xfrm>
          <a:prstGeom prst="rect">
            <a:avLst/>
          </a:prstGeom>
          <a:noFill/>
          <a:ln w="9525">
            <a:noFill/>
            <a:miter lim="800000"/>
            <a:headEnd/>
            <a:tailEnd/>
          </a:ln>
        </p:spPr>
        <p:txBody>
          <a:bodyPr wrap="none">
            <a:spAutoFit/>
          </a:bodyPr>
          <a:lstStyle/>
          <a:p>
            <a:r>
              <a:rPr lang="en-US" altLang="zh-CN" b="1"/>
              <a:t>1. </a:t>
            </a:r>
            <a:r>
              <a:rPr lang="zh-CN" altLang="en-US" b="1"/>
              <a:t>空闲盘块的组织 </a:t>
            </a:r>
          </a:p>
        </p:txBody>
      </p:sp>
      <p:graphicFrame>
        <p:nvGraphicFramePr>
          <p:cNvPr id="18434" name="Object 6"/>
          <p:cNvGraphicFramePr>
            <a:graphicFrameLocks noChangeAspect="1"/>
          </p:cNvGraphicFramePr>
          <p:nvPr/>
        </p:nvGraphicFramePr>
        <p:xfrm>
          <a:off x="0" y="1295400"/>
          <a:ext cx="9144000" cy="5327650"/>
        </p:xfrm>
        <a:graphic>
          <a:graphicData uri="http://schemas.openxmlformats.org/presentationml/2006/ole">
            <mc:AlternateContent xmlns:mc="http://schemas.openxmlformats.org/markup-compatibility/2006">
              <mc:Choice xmlns:v="urn:schemas-microsoft-com:vml" Requires="v">
                <p:oleObj spid="_x0000_s18435" name="VISIO" r:id="rId3" imgW="4750560" imgH="2766240" progId="Visio.Drawing.11">
                  <p:embed/>
                </p:oleObj>
              </mc:Choice>
              <mc:Fallback>
                <p:oleObj name="VISIO" r:id="rId3" imgW="4750560" imgH="276624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91440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Text Box 7"/>
          <p:cNvSpPr txBox="1">
            <a:spLocks noChangeArrowheads="1"/>
          </p:cNvSpPr>
          <p:nvPr/>
        </p:nvSpPr>
        <p:spPr bwMode="auto">
          <a:xfrm>
            <a:off x="8239522" y="1905000"/>
            <a:ext cx="615553" cy="5095306"/>
          </a:xfrm>
          <a:prstGeom prst="rect">
            <a:avLst/>
          </a:prstGeom>
          <a:noFill/>
          <a:ln w="9525">
            <a:noFill/>
            <a:miter lim="800000"/>
            <a:headEnd/>
            <a:tailEnd/>
          </a:ln>
        </p:spPr>
        <p:txBody>
          <a:bodyPr vert="eaVert" wrap="none">
            <a:spAutoFit/>
          </a:bodyPr>
          <a:lstStyle/>
          <a:p>
            <a:r>
              <a:rPr lang="zh-CN" altLang="en-US"/>
              <a:t>图 </a:t>
            </a:r>
            <a:r>
              <a:rPr lang="en-US" altLang="zh-CN"/>
              <a:t>6-23 </a:t>
            </a:r>
            <a:r>
              <a:rPr lang="zh-CN" altLang="en-US"/>
              <a:t>空闲盘块的成组链接法 </a:t>
            </a:r>
          </a:p>
        </p:txBody>
      </p:sp>
      <p:sp>
        <p:nvSpPr>
          <p:cNvPr id="18437" name="标题 5"/>
          <p:cNvSpPr>
            <a:spLocks noGrp="1"/>
          </p:cNvSpPr>
          <p:nvPr>
            <p:ph type="title"/>
          </p:nvPr>
        </p:nvSpPr>
        <p:spPr/>
        <p:txBody>
          <a:bodyPr/>
          <a:lstStyle/>
          <a:p>
            <a:r>
              <a:rPr lang="en-US" altLang="zh-CN"/>
              <a:t>6.5.3 </a:t>
            </a:r>
            <a:r>
              <a:rPr lang="zh-CN" altLang="en-US"/>
              <a:t>成组链接法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65</a:t>
            </a:fld>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内容占位符 3"/>
          <p:cNvSpPr>
            <a:spLocks noGrp="1"/>
          </p:cNvSpPr>
          <p:nvPr>
            <p:ph idx="1"/>
          </p:nvPr>
        </p:nvSpPr>
        <p:spPr/>
        <p:txBody>
          <a:bodyPr/>
          <a:lstStyle/>
          <a:p>
            <a:pPr>
              <a:buFont typeface="Wingdings" pitchFamily="2" charset="2"/>
              <a:buNone/>
            </a:pPr>
            <a:r>
              <a:rPr lang="en-US" altLang="zh-CN"/>
              <a:t> </a:t>
            </a:r>
            <a:r>
              <a:rPr lang="en-US" altLang="zh-CN" sz="2800"/>
              <a:t>2. </a:t>
            </a:r>
            <a:r>
              <a:rPr lang="zh-CN" altLang="en-US" sz="2800"/>
              <a:t>空闲盘块的</a:t>
            </a:r>
            <a:r>
              <a:rPr lang="zh-CN" altLang="en-US" sz="2800" b="1">
                <a:solidFill>
                  <a:srgbClr val="FF0000"/>
                </a:solidFill>
              </a:rPr>
              <a:t>分配</a:t>
            </a:r>
            <a:r>
              <a:rPr lang="zh-CN" altLang="en-US" sz="2800"/>
              <a:t>与回收</a:t>
            </a:r>
          </a:p>
          <a:p>
            <a:r>
              <a:rPr lang="zh-CN" altLang="en-US" sz="2400"/>
              <a:t>系统为用户分配文件所需的盘块：</a:t>
            </a:r>
            <a:endParaRPr lang="en-US" altLang="zh-CN" sz="2400"/>
          </a:p>
          <a:p>
            <a:pPr lvl="1"/>
            <a:r>
              <a:rPr lang="zh-CN" altLang="en-US" sz="2000"/>
              <a:t>首先检查空闲盘块号栈是否上锁，如未上锁，便从栈顶取出一空闲盘块号，将与之对应的盘块分配给用户，然后将栈顶指针下移一格。</a:t>
            </a:r>
            <a:endParaRPr lang="en-US" altLang="zh-CN" sz="2000"/>
          </a:p>
          <a:p>
            <a:pPr lvl="1"/>
            <a:r>
              <a:rPr lang="zh-CN" altLang="en-US" sz="2000"/>
              <a:t>若该盘块号已是栈底，即</a:t>
            </a:r>
            <a:r>
              <a:rPr lang="en-US" altLang="zh-CN" sz="2000"/>
              <a:t>S.free(0)</a:t>
            </a:r>
            <a:r>
              <a:rPr lang="zh-CN" altLang="en-US" sz="2000"/>
              <a:t>，即当前栈中最后一个可分配的盘块号。由于在该盘块号所对应的盘块中记有下一组可用的盘块号，因此须调用磁盘读过程，将栈底盘块号所对应盘块的内容读入栈中，作为新的盘块号栈的内容，并把原栈底对应的盘块分配出去</a:t>
            </a:r>
            <a:r>
              <a:rPr lang="en-US" altLang="zh-CN" sz="2000"/>
              <a:t>(</a:t>
            </a:r>
            <a:r>
              <a:rPr lang="zh-CN" altLang="en-US" sz="2000"/>
              <a:t>其中的有用数据已读入栈中</a:t>
            </a:r>
            <a:r>
              <a:rPr lang="en-US" altLang="zh-CN" sz="2000"/>
              <a:t>)</a:t>
            </a:r>
            <a:r>
              <a:rPr lang="zh-CN" altLang="en-US" sz="2000"/>
              <a:t>。 然后，再分配一相应的缓冲区</a:t>
            </a:r>
            <a:r>
              <a:rPr lang="en-US" altLang="zh-CN" sz="2000"/>
              <a:t>(</a:t>
            </a:r>
            <a:r>
              <a:rPr lang="zh-CN" altLang="en-US" sz="2000"/>
              <a:t>作为该盘块的缓冲区</a:t>
            </a:r>
            <a:r>
              <a:rPr lang="en-US" altLang="zh-CN" sz="2000"/>
              <a:t>)</a:t>
            </a:r>
            <a:r>
              <a:rPr lang="zh-CN" altLang="en-US" sz="2000"/>
              <a:t>。</a:t>
            </a:r>
            <a:endParaRPr lang="en-US" altLang="zh-CN" sz="2000"/>
          </a:p>
          <a:p>
            <a:pPr lvl="1"/>
            <a:r>
              <a:rPr lang="zh-CN" altLang="en-US" sz="2000"/>
              <a:t>最后，把栈中的空闲盘块数减</a:t>
            </a:r>
            <a:r>
              <a:rPr lang="en-US" altLang="zh-CN" sz="2000"/>
              <a:t>1</a:t>
            </a:r>
            <a:r>
              <a:rPr lang="zh-CN" altLang="en-US" sz="2000"/>
              <a:t>并返回。 </a:t>
            </a:r>
            <a:r>
              <a:rPr lang="zh-CN" altLang="en-US" sz="2400"/>
              <a:t> </a:t>
            </a:r>
          </a:p>
        </p:txBody>
      </p:sp>
      <p:sp>
        <p:nvSpPr>
          <p:cNvPr id="76802" name="标题 2"/>
          <p:cNvSpPr>
            <a:spLocks noGrp="1"/>
          </p:cNvSpPr>
          <p:nvPr>
            <p:ph type="title"/>
          </p:nvPr>
        </p:nvSpPr>
        <p:spPr/>
        <p:txBody>
          <a:bodyPr/>
          <a:lstStyle/>
          <a:p>
            <a:r>
              <a:rPr lang="en-US" altLang="zh-CN"/>
              <a:t>6.5.3 </a:t>
            </a:r>
            <a:r>
              <a:rPr lang="zh-CN" altLang="en-US"/>
              <a:t>成组链接法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66</a:t>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内容占位符 4"/>
          <p:cNvSpPr>
            <a:spLocks noGrp="1"/>
          </p:cNvSpPr>
          <p:nvPr>
            <p:ph idx="1"/>
          </p:nvPr>
        </p:nvSpPr>
        <p:spPr/>
        <p:txBody>
          <a:bodyPr/>
          <a:lstStyle/>
          <a:p>
            <a:pPr>
              <a:buFont typeface="Wingdings" pitchFamily="2" charset="2"/>
              <a:buNone/>
            </a:pPr>
            <a:r>
              <a:rPr lang="en-US" altLang="zh-CN"/>
              <a:t> 2. </a:t>
            </a:r>
            <a:r>
              <a:rPr lang="zh-CN" altLang="en-US"/>
              <a:t>空闲盘块的分配与</a:t>
            </a:r>
            <a:r>
              <a:rPr lang="zh-CN" altLang="en-US" b="1">
                <a:solidFill>
                  <a:srgbClr val="FF0000"/>
                </a:solidFill>
              </a:rPr>
              <a:t>回收</a:t>
            </a:r>
          </a:p>
          <a:p>
            <a:r>
              <a:rPr lang="zh-CN" altLang="en-US" sz="2800"/>
              <a:t>在系统回收空闲盘块时，须调用盘块回收过程进行回收。它是将回收盘块的盘块号记入空闲盘块号栈的顶部，并执行空闲盘块数加</a:t>
            </a:r>
            <a:r>
              <a:rPr lang="en-US" altLang="zh-CN" sz="2800"/>
              <a:t>1</a:t>
            </a:r>
            <a:r>
              <a:rPr lang="zh-CN" altLang="en-US" sz="2800"/>
              <a:t>操作。当栈中空闲盘块号数目已达</a:t>
            </a:r>
            <a:r>
              <a:rPr lang="en-US" altLang="zh-CN" sz="2800"/>
              <a:t>100</a:t>
            </a:r>
            <a:r>
              <a:rPr lang="zh-CN" altLang="en-US" sz="2800"/>
              <a:t>时， 表示栈已满，便将现有栈中的</a:t>
            </a:r>
            <a:r>
              <a:rPr lang="en-US" altLang="zh-CN" sz="2800"/>
              <a:t>100</a:t>
            </a:r>
            <a:r>
              <a:rPr lang="zh-CN" altLang="en-US" sz="2800"/>
              <a:t>个盘块号， 记入新回收的盘块中，再将其盘块号作为新栈底。 </a:t>
            </a:r>
          </a:p>
        </p:txBody>
      </p:sp>
      <p:sp>
        <p:nvSpPr>
          <p:cNvPr id="77826" name="标题 3"/>
          <p:cNvSpPr>
            <a:spLocks noGrp="1"/>
          </p:cNvSpPr>
          <p:nvPr>
            <p:ph type="title"/>
          </p:nvPr>
        </p:nvSpPr>
        <p:spPr/>
        <p:txBody>
          <a:bodyPr/>
          <a:lstStyle/>
          <a:p>
            <a:r>
              <a:rPr lang="en-US" altLang="zh-CN"/>
              <a:t>6.5.3 </a:t>
            </a:r>
            <a:r>
              <a:rPr lang="zh-CN" altLang="en-US"/>
              <a:t>成组链接法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67</a:t>
            </a:fld>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5"/>
          <p:cNvGraphicFramePr>
            <a:graphicFrameLocks noChangeAspect="1"/>
          </p:cNvGraphicFramePr>
          <p:nvPr/>
        </p:nvGraphicFramePr>
        <p:xfrm>
          <a:off x="762000" y="1295400"/>
          <a:ext cx="8077200" cy="4760913"/>
        </p:xfrm>
        <a:graphic>
          <a:graphicData uri="http://schemas.openxmlformats.org/presentationml/2006/ole">
            <mc:AlternateContent xmlns:mc="http://schemas.openxmlformats.org/markup-compatibility/2006">
              <mc:Choice xmlns:v="urn:schemas-microsoft-com:vml" Requires="v">
                <p:oleObj spid="_x0000_s19459" name="VISIO" r:id="rId3" imgW="2860560" imgH="1685160" progId="Visio.Drawing.11">
                  <p:embed/>
                </p:oleObj>
              </mc:Choice>
              <mc:Fallback>
                <p:oleObj name="VISIO" r:id="rId3" imgW="2860560" imgH="1685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80772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Text Box 6"/>
          <p:cNvSpPr txBox="1">
            <a:spLocks noChangeArrowheads="1"/>
          </p:cNvSpPr>
          <p:nvPr/>
        </p:nvSpPr>
        <p:spPr bwMode="auto">
          <a:xfrm>
            <a:off x="2362200" y="6019800"/>
            <a:ext cx="5905784" cy="523220"/>
          </a:xfrm>
          <a:prstGeom prst="rect">
            <a:avLst/>
          </a:prstGeom>
          <a:noFill/>
          <a:ln w="9525">
            <a:noFill/>
            <a:miter lim="800000"/>
            <a:headEnd/>
            <a:tailEnd/>
          </a:ln>
        </p:spPr>
        <p:txBody>
          <a:bodyPr wrap="none">
            <a:spAutoFit/>
          </a:bodyPr>
          <a:lstStyle/>
          <a:p>
            <a:r>
              <a:rPr lang="zh-CN" altLang="en-US"/>
              <a:t>图 </a:t>
            </a:r>
            <a:r>
              <a:rPr lang="en-US" altLang="zh-CN"/>
              <a:t>6-24 </a:t>
            </a:r>
            <a:r>
              <a:rPr lang="zh-CN" altLang="en-US"/>
              <a:t>包含有共享文件的文件系统 </a:t>
            </a:r>
          </a:p>
        </p:txBody>
      </p:sp>
      <p:sp>
        <p:nvSpPr>
          <p:cNvPr id="19460" name="标题 4"/>
          <p:cNvSpPr>
            <a:spLocks noGrp="1"/>
          </p:cNvSpPr>
          <p:nvPr>
            <p:ph type="title"/>
          </p:nvPr>
        </p:nvSpPr>
        <p:spPr/>
        <p:txBody>
          <a:bodyPr/>
          <a:lstStyle/>
          <a:p>
            <a:r>
              <a:rPr lang="en-US" altLang="zh-CN"/>
              <a:t>6.6  </a:t>
            </a:r>
            <a:r>
              <a:rPr lang="zh-CN" altLang="en-US"/>
              <a:t>文件共享与文件保护</a:t>
            </a:r>
          </a:p>
        </p:txBody>
      </p:sp>
      <p:sp>
        <p:nvSpPr>
          <p:cNvPr id="5" name="灯片编号占位符 4"/>
          <p:cNvSpPr>
            <a:spLocks noGrp="1"/>
          </p:cNvSpPr>
          <p:nvPr>
            <p:ph type="sldNum" sz="quarter" idx="11"/>
          </p:nvPr>
        </p:nvSpPr>
        <p:spPr/>
        <p:txBody>
          <a:bodyPr/>
          <a:lstStyle/>
          <a:p>
            <a:pPr>
              <a:defRPr/>
            </a:pPr>
            <a:fld id="{ABD81BC0-3105-4017-9BBF-A2A6EA884189}"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2743200" y="5867400"/>
            <a:ext cx="5546711" cy="523220"/>
          </a:xfrm>
          <a:prstGeom prst="rect">
            <a:avLst/>
          </a:prstGeom>
          <a:noFill/>
          <a:ln w="9525">
            <a:noFill/>
            <a:miter lim="800000"/>
            <a:headEnd/>
            <a:tailEnd/>
          </a:ln>
        </p:spPr>
        <p:txBody>
          <a:bodyPr wrap="none">
            <a:spAutoFit/>
          </a:bodyPr>
          <a:lstStyle/>
          <a:p>
            <a:r>
              <a:rPr lang="zh-CN" altLang="en-US"/>
              <a:t>图 </a:t>
            </a:r>
            <a:r>
              <a:rPr lang="en-US" altLang="zh-CN"/>
              <a:t>6-25 </a:t>
            </a:r>
            <a:r>
              <a:rPr lang="zh-CN" altLang="en-US"/>
              <a:t>基于索引结点的共享方式 </a:t>
            </a:r>
          </a:p>
        </p:txBody>
      </p:sp>
      <p:graphicFrame>
        <p:nvGraphicFramePr>
          <p:cNvPr id="20482" name="Object 5"/>
          <p:cNvGraphicFramePr>
            <a:graphicFrameLocks noChangeAspect="1"/>
          </p:cNvGraphicFramePr>
          <p:nvPr/>
        </p:nvGraphicFramePr>
        <p:xfrm>
          <a:off x="228600" y="533400"/>
          <a:ext cx="9144000" cy="5359400"/>
        </p:xfrm>
        <a:graphic>
          <a:graphicData uri="http://schemas.openxmlformats.org/presentationml/2006/ole">
            <mc:AlternateContent xmlns:mc="http://schemas.openxmlformats.org/markup-compatibility/2006">
              <mc:Choice xmlns:v="urn:schemas-microsoft-com:vml" Requires="v">
                <p:oleObj spid="_x0000_s20483" name="VISIO" r:id="rId3" imgW="3305160" imgH="1937160" progId="Visio.Drawing.11">
                  <p:embed/>
                </p:oleObj>
              </mc:Choice>
              <mc:Fallback>
                <p:oleObj name="VISIO" r:id="rId3" imgW="3305160" imgH="1937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33400"/>
                        <a:ext cx="9144000"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45816411-8409-41E1-BD2F-0F59A23803A5}" type="slidenum">
              <a:rPr lang="en-US" smtClean="0"/>
              <a:pPr>
                <a:defRPr/>
              </a:pPr>
              <a:t>69</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5"/>
          <p:cNvSpPr>
            <a:spLocks noGrp="1"/>
          </p:cNvSpPr>
          <p:nvPr>
            <p:ph idx="1"/>
          </p:nvPr>
        </p:nvSpPr>
        <p:spPr/>
        <p:txBody>
          <a:bodyPr/>
          <a:lstStyle/>
          <a:p>
            <a:pPr>
              <a:buFont typeface="Wingdings" pitchFamily="2" charset="2"/>
              <a:buNone/>
            </a:pPr>
            <a:r>
              <a:rPr lang="en-US" altLang="zh-CN" sz="2800"/>
              <a:t> </a:t>
            </a:r>
            <a:r>
              <a:rPr lang="zh-CN" altLang="en-US" sz="2800"/>
              <a:t>文件属性可以包括：</a:t>
            </a:r>
          </a:p>
          <a:p>
            <a:r>
              <a:rPr lang="en-US" altLang="zh-CN" sz="2800"/>
              <a:t>(1) </a:t>
            </a:r>
            <a:r>
              <a:rPr lang="zh-CN" altLang="en-US" sz="2800"/>
              <a:t>文件类型。</a:t>
            </a:r>
          </a:p>
          <a:p>
            <a:r>
              <a:rPr lang="en-US" altLang="zh-CN" sz="2800"/>
              <a:t>(2) </a:t>
            </a:r>
            <a:r>
              <a:rPr lang="zh-CN" altLang="en-US" sz="2800"/>
              <a:t>文件长度。 </a:t>
            </a:r>
          </a:p>
          <a:p>
            <a:r>
              <a:rPr lang="en-US" altLang="zh-CN" sz="2800"/>
              <a:t>(3) </a:t>
            </a:r>
            <a:r>
              <a:rPr lang="zh-CN" altLang="en-US" sz="2800"/>
              <a:t>文件的物理位置。 </a:t>
            </a:r>
          </a:p>
          <a:p>
            <a:r>
              <a:rPr lang="en-US" altLang="zh-CN" sz="2800"/>
              <a:t>(4) </a:t>
            </a:r>
            <a:r>
              <a:rPr lang="zh-CN" altLang="en-US" sz="2800"/>
              <a:t>文件的建立时间。  </a:t>
            </a:r>
          </a:p>
          <a:p>
            <a:endParaRPr lang="zh-CN" altLang="en-US" sz="2800"/>
          </a:p>
        </p:txBody>
      </p:sp>
      <p:sp>
        <p:nvSpPr>
          <p:cNvPr id="2053" name="标题 4"/>
          <p:cNvSpPr>
            <a:spLocks noGrp="1"/>
          </p:cNvSpPr>
          <p:nvPr>
            <p:ph type="title"/>
          </p:nvPr>
        </p:nvSpPr>
        <p:spPr/>
        <p:txBody>
          <a:bodyPr/>
          <a:lstStyle/>
          <a:p>
            <a:r>
              <a:rPr lang="en-US" altLang="zh-CN"/>
              <a:t>6.1.1  </a:t>
            </a:r>
            <a:r>
              <a:rPr lang="zh-CN" altLang="en-US"/>
              <a:t>文件、记录和数据项 </a:t>
            </a:r>
          </a:p>
        </p:txBody>
      </p:sp>
      <p:graphicFrame>
        <p:nvGraphicFramePr>
          <p:cNvPr id="2050" name="Object 6"/>
          <p:cNvGraphicFramePr>
            <a:graphicFrameLocks noChangeAspect="1"/>
          </p:cNvGraphicFramePr>
          <p:nvPr/>
        </p:nvGraphicFramePr>
        <p:xfrm>
          <a:off x="3076575" y="2798763"/>
          <a:ext cx="6248400" cy="2790825"/>
        </p:xfrm>
        <a:graphic>
          <a:graphicData uri="http://schemas.openxmlformats.org/presentationml/2006/ole">
            <mc:AlternateContent xmlns:mc="http://schemas.openxmlformats.org/markup-compatibility/2006">
              <mc:Choice xmlns:v="urn:schemas-microsoft-com:vml" Requires="v">
                <p:oleObj spid="_x0000_s2051" name="VISIO" r:id="rId3" imgW="2320560" imgH="1037160" progId="Visio.Drawing.11">
                  <p:embed/>
                </p:oleObj>
              </mc:Choice>
              <mc:Fallback>
                <p:oleObj name="VISIO" r:id="rId3" imgW="2320560" imgH="1037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2798763"/>
                        <a:ext cx="62484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Text Box 7"/>
          <p:cNvSpPr txBox="1">
            <a:spLocks noChangeArrowheads="1"/>
          </p:cNvSpPr>
          <p:nvPr/>
        </p:nvSpPr>
        <p:spPr bwMode="auto">
          <a:xfrm>
            <a:off x="1835150" y="5661025"/>
            <a:ext cx="6153150" cy="457200"/>
          </a:xfrm>
          <a:prstGeom prst="rect">
            <a:avLst/>
          </a:prstGeom>
          <a:noFill/>
          <a:ln w="9525">
            <a:noFill/>
            <a:miter lim="800000"/>
            <a:headEnd/>
            <a:tailEnd/>
          </a:ln>
        </p:spPr>
        <p:txBody>
          <a:bodyPr wrap="none">
            <a:spAutoFit/>
          </a:bodyPr>
          <a:lstStyle/>
          <a:p>
            <a:r>
              <a:rPr lang="zh-CN" altLang="en-US"/>
              <a:t>图 </a:t>
            </a:r>
            <a:r>
              <a:rPr lang="en-US" altLang="zh-CN"/>
              <a:t>6-1  </a:t>
            </a:r>
            <a:r>
              <a:rPr lang="zh-CN" altLang="en-US"/>
              <a:t>文件、 记录和数据项之间的层次关系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7</a:t>
            </a:fld>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2819400" y="6019800"/>
            <a:ext cx="5040162" cy="523220"/>
          </a:xfrm>
          <a:prstGeom prst="rect">
            <a:avLst/>
          </a:prstGeom>
          <a:noFill/>
          <a:ln w="9525">
            <a:noFill/>
            <a:miter lim="800000"/>
            <a:headEnd/>
            <a:tailEnd/>
          </a:ln>
        </p:spPr>
        <p:txBody>
          <a:bodyPr wrap="none">
            <a:spAutoFit/>
          </a:bodyPr>
          <a:lstStyle/>
          <a:p>
            <a:r>
              <a:rPr lang="zh-CN" altLang="en-US"/>
              <a:t>图 </a:t>
            </a:r>
            <a:r>
              <a:rPr lang="en-US" altLang="zh-CN"/>
              <a:t>6-26 </a:t>
            </a:r>
            <a:r>
              <a:rPr lang="zh-CN" altLang="en-US"/>
              <a:t>进程</a:t>
            </a:r>
            <a:r>
              <a:rPr lang="en-US" altLang="zh-CN"/>
              <a:t>B</a:t>
            </a:r>
            <a:r>
              <a:rPr lang="zh-CN" altLang="en-US"/>
              <a:t>链接前后的情况 </a:t>
            </a:r>
          </a:p>
        </p:txBody>
      </p:sp>
      <p:graphicFrame>
        <p:nvGraphicFramePr>
          <p:cNvPr id="21506" name="Object 5"/>
          <p:cNvGraphicFramePr>
            <a:graphicFrameLocks noChangeAspect="1"/>
          </p:cNvGraphicFramePr>
          <p:nvPr/>
        </p:nvGraphicFramePr>
        <p:xfrm>
          <a:off x="0" y="914400"/>
          <a:ext cx="9144000" cy="5046663"/>
        </p:xfrm>
        <a:graphic>
          <a:graphicData uri="http://schemas.openxmlformats.org/presentationml/2006/ole">
            <mc:AlternateContent xmlns:mc="http://schemas.openxmlformats.org/markup-compatibility/2006">
              <mc:Choice xmlns:v="urn:schemas-microsoft-com:vml" Requires="v">
                <p:oleObj spid="_x0000_s21507" name="VISIO" r:id="rId3" imgW="3380040" imgH="1865160" progId="Visio.Drawing.11">
                  <p:embed/>
                </p:oleObj>
              </mc:Choice>
              <mc:Fallback>
                <p:oleObj name="VISIO" r:id="rId3" imgW="3380040" imgH="1865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14400"/>
                        <a:ext cx="9144000"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45816411-8409-41E1-BD2F-0F59A23803A5}" type="slidenum">
              <a:rPr lang="en-US" smtClean="0"/>
              <a:pPr>
                <a:defRPr/>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内容占位符 6"/>
          <p:cNvSpPr>
            <a:spLocks noGrp="1"/>
          </p:cNvSpPr>
          <p:nvPr>
            <p:ph idx="1"/>
          </p:nvPr>
        </p:nvSpPr>
        <p:spPr/>
        <p:txBody>
          <a:bodyPr/>
          <a:lstStyle/>
          <a:p>
            <a:r>
              <a:rPr lang="zh-CN" altLang="en-US" sz="2800"/>
              <a:t>在利用符号链方式实现文件共享时，只有文件主才拥有指向其索引结点的指针；而共享该文件的其他用户，则只有该文件的路径名，并不拥有指向其索引结点的指针。</a:t>
            </a:r>
            <a:endParaRPr lang="en-US" altLang="zh-CN" sz="2800"/>
          </a:p>
          <a:p>
            <a:r>
              <a:rPr lang="zh-CN" altLang="en-US" sz="2800"/>
              <a:t>因此，不会发生在文件主删除一共享文件后留下一悬空指针的情况。当文件的拥有者把一个共享文件删除后，其他用户试图通过符号链去访问一个已被删除的共享文件时，会因系统找不到该文件而使访问失败，于是再将符号链删除，此时不会产生任何影响。 </a:t>
            </a:r>
          </a:p>
        </p:txBody>
      </p:sp>
      <p:sp>
        <p:nvSpPr>
          <p:cNvPr id="78850" name="标题 3"/>
          <p:cNvSpPr>
            <a:spLocks noGrp="1"/>
          </p:cNvSpPr>
          <p:nvPr>
            <p:ph type="title"/>
          </p:nvPr>
        </p:nvSpPr>
        <p:spPr/>
        <p:txBody>
          <a:bodyPr/>
          <a:lstStyle/>
          <a:p>
            <a:r>
              <a:rPr lang="en-US" altLang="zh-CN"/>
              <a:t>6.6.2  </a:t>
            </a:r>
            <a:r>
              <a:rPr lang="zh-CN" altLang="en-US"/>
              <a:t>利用符号链实现文件共享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内容占位符 8"/>
          <p:cNvSpPr>
            <a:spLocks noGrp="1"/>
          </p:cNvSpPr>
          <p:nvPr>
            <p:ph idx="1"/>
          </p:nvPr>
        </p:nvSpPr>
        <p:spPr/>
        <p:txBody>
          <a:bodyPr/>
          <a:lstStyle/>
          <a:p>
            <a:r>
              <a:rPr lang="en-US" altLang="zh-CN" sz="2800"/>
              <a:t>(1) </a:t>
            </a:r>
            <a:r>
              <a:rPr lang="zh-CN" altLang="en-US" sz="2800"/>
              <a:t>通过存取控制机制来防止由人为因素所造成的文件不安全性。</a:t>
            </a:r>
          </a:p>
          <a:p>
            <a:r>
              <a:rPr lang="en-US" altLang="zh-CN" sz="2800"/>
              <a:t>(2) </a:t>
            </a:r>
            <a:r>
              <a:rPr lang="zh-CN" altLang="en-US" sz="2800"/>
              <a:t>通过磁盘容错技术， 来防止由磁盘部分的故障所造成的文件不安全性。</a:t>
            </a:r>
          </a:p>
          <a:p>
            <a:r>
              <a:rPr lang="en-US" altLang="zh-CN" sz="2800"/>
              <a:t>(3) </a:t>
            </a:r>
            <a:r>
              <a:rPr lang="zh-CN" altLang="en-US" sz="2800"/>
              <a:t>通过“后备系统”来防止由自然因素所造成的不安全性。 </a:t>
            </a:r>
          </a:p>
        </p:txBody>
      </p:sp>
      <p:sp>
        <p:nvSpPr>
          <p:cNvPr id="79874" name="标题 3"/>
          <p:cNvSpPr>
            <a:spLocks noGrp="1"/>
          </p:cNvSpPr>
          <p:nvPr>
            <p:ph type="title"/>
          </p:nvPr>
        </p:nvSpPr>
        <p:spPr/>
        <p:txBody>
          <a:bodyPr/>
          <a:lstStyle/>
          <a:p>
            <a:r>
              <a:rPr lang="en-US" altLang="zh-CN"/>
              <a:t>6.6.3  </a:t>
            </a:r>
            <a:r>
              <a:rPr lang="zh-CN" altLang="en-US"/>
              <a:t>磁盘容错技术</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Font typeface="Wingdings" pitchFamily="2" charset="2"/>
              <a:buNone/>
              <a:defRPr/>
            </a:pPr>
            <a:r>
              <a:rPr lang="en-US" altLang="zh-CN"/>
              <a:t>1. </a:t>
            </a:r>
            <a:r>
              <a:rPr lang="zh-CN" altLang="en-US"/>
              <a:t>第一级容错技术</a:t>
            </a:r>
            <a:r>
              <a:rPr lang="en-US" altLang="zh-CN"/>
              <a:t>SFT-Ⅰ </a:t>
            </a:r>
          </a:p>
          <a:p>
            <a:pPr>
              <a:defRPr/>
            </a:pPr>
            <a:r>
              <a:rPr lang="en-US" altLang="zh-CN" sz="2800"/>
              <a:t>1) </a:t>
            </a:r>
            <a:r>
              <a:rPr lang="zh-CN" altLang="en-US" sz="2800"/>
              <a:t>双份目录和双份文件分配表</a:t>
            </a:r>
          </a:p>
          <a:p>
            <a:pPr marL="0" indent="0">
              <a:buFont typeface="Wingdings" pitchFamily="2" charset="2"/>
              <a:buNone/>
              <a:defRPr/>
            </a:pPr>
            <a:r>
              <a:rPr lang="zh-CN" altLang="en-US" sz="2800"/>
              <a:t>       </a:t>
            </a:r>
            <a:r>
              <a:rPr lang="zh-CN" altLang="en-US" sz="2400"/>
              <a:t>在磁盘上存放的文件目录和文件分配表</a:t>
            </a:r>
            <a:r>
              <a:rPr lang="en-US" altLang="zh-CN" sz="2400"/>
              <a:t>FAT</a:t>
            </a:r>
            <a:r>
              <a:rPr lang="zh-CN" altLang="en-US" sz="2400"/>
              <a:t>， 是文件管理所用的重要数据结构。如果这些表格被破坏， 将导致磁盘上的部分或全部文件成为不可访问的，因而也就等效于文件的丢失。为了防止这类情况发生，可在不同的磁盘上或在磁盘的不同区域中，分别建立</a:t>
            </a:r>
            <a:r>
              <a:rPr lang="en-US" altLang="zh-CN" sz="2400"/>
              <a:t>(</a:t>
            </a:r>
            <a:r>
              <a:rPr lang="zh-CN" altLang="en-US" sz="2400"/>
              <a:t>双份</a:t>
            </a:r>
            <a:r>
              <a:rPr lang="en-US" altLang="zh-CN" sz="2400"/>
              <a:t>)</a:t>
            </a:r>
            <a:r>
              <a:rPr lang="zh-CN" altLang="en-US" sz="2400"/>
              <a:t>目录表和</a:t>
            </a:r>
            <a:r>
              <a:rPr lang="en-US" altLang="zh-CN" sz="2400"/>
              <a:t>FAT</a:t>
            </a:r>
            <a:r>
              <a:rPr lang="zh-CN" altLang="en-US" sz="2400"/>
              <a:t>。 其中，一份被称为主目录及主</a:t>
            </a:r>
            <a:r>
              <a:rPr lang="en-US" altLang="zh-CN" sz="2400"/>
              <a:t>FAT</a:t>
            </a:r>
            <a:r>
              <a:rPr lang="zh-CN" altLang="en-US" sz="2400"/>
              <a:t>； 把另一份称为备份目录及备份</a:t>
            </a:r>
            <a:r>
              <a:rPr lang="en-US" altLang="zh-CN" sz="2400"/>
              <a:t>FAT</a:t>
            </a:r>
            <a:r>
              <a:rPr lang="zh-CN" altLang="en-US" sz="2400"/>
              <a:t>。 </a:t>
            </a:r>
            <a:endParaRPr lang="zh-CN" altLang="en-US" sz="2800"/>
          </a:p>
        </p:txBody>
      </p:sp>
      <p:sp>
        <p:nvSpPr>
          <p:cNvPr id="80898" name="标题 3"/>
          <p:cNvSpPr>
            <a:spLocks noGrp="1"/>
          </p:cNvSpPr>
          <p:nvPr>
            <p:ph type="title"/>
          </p:nvPr>
        </p:nvSpPr>
        <p:spPr/>
        <p:txBody>
          <a:bodyPr/>
          <a:lstStyle/>
          <a:p>
            <a:r>
              <a:rPr lang="en-US" altLang="zh-CN"/>
              <a:t>6.6.3  </a:t>
            </a:r>
            <a:r>
              <a:rPr lang="zh-CN" altLang="en-US"/>
              <a:t>磁盘容错技术</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73</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内容占位符 4"/>
          <p:cNvSpPr>
            <a:spLocks noGrp="1"/>
          </p:cNvSpPr>
          <p:nvPr>
            <p:ph idx="1"/>
          </p:nvPr>
        </p:nvSpPr>
        <p:spPr/>
        <p:txBody>
          <a:bodyPr/>
          <a:lstStyle/>
          <a:p>
            <a:pPr>
              <a:buFont typeface="Wingdings" pitchFamily="2" charset="2"/>
              <a:buNone/>
            </a:pPr>
            <a:r>
              <a:rPr lang="en-US" altLang="zh-CN"/>
              <a:t>1. </a:t>
            </a:r>
            <a:r>
              <a:rPr lang="zh-CN" altLang="en-US"/>
              <a:t>第一级容错技术</a:t>
            </a:r>
            <a:r>
              <a:rPr lang="en-US" altLang="zh-CN"/>
              <a:t>SFT-Ⅰ </a:t>
            </a:r>
          </a:p>
          <a:p>
            <a:r>
              <a:rPr lang="en-US" altLang="zh-CN" sz="2800"/>
              <a:t>2) </a:t>
            </a:r>
            <a:r>
              <a:rPr lang="zh-CN" altLang="en-US" sz="2800"/>
              <a:t>热修复重定向和写后读校验 </a:t>
            </a:r>
          </a:p>
          <a:p>
            <a:pPr lvl="1"/>
            <a:r>
              <a:rPr lang="en-US" altLang="zh-CN" sz="2400"/>
              <a:t>(1) </a:t>
            </a:r>
            <a:r>
              <a:rPr lang="zh-CN" altLang="en-US" sz="2400"/>
              <a:t>热修复重定向</a:t>
            </a:r>
            <a:r>
              <a:rPr lang="en-US" altLang="zh-CN" sz="2400"/>
              <a:t>(Hot-Redirection)</a:t>
            </a:r>
            <a:r>
              <a:rPr lang="zh-CN" altLang="en-US" sz="2400"/>
              <a:t>。 </a:t>
            </a:r>
          </a:p>
          <a:p>
            <a:pPr lvl="1"/>
            <a:r>
              <a:rPr lang="en-US" altLang="zh-CN" sz="2400"/>
              <a:t>(2) </a:t>
            </a:r>
            <a:r>
              <a:rPr lang="zh-CN" altLang="en-US" sz="2400"/>
              <a:t>写后读校验</a:t>
            </a:r>
            <a:r>
              <a:rPr lang="en-US" altLang="zh-CN" sz="2400"/>
              <a:t>(Read after write Verification)</a:t>
            </a:r>
            <a:r>
              <a:rPr lang="zh-CN" altLang="en-US" sz="2400"/>
              <a:t>方式。 </a:t>
            </a:r>
          </a:p>
          <a:p>
            <a:endParaRPr lang="zh-CN" altLang="en-US"/>
          </a:p>
        </p:txBody>
      </p:sp>
      <p:sp>
        <p:nvSpPr>
          <p:cNvPr id="81922" name="标题 3"/>
          <p:cNvSpPr>
            <a:spLocks noGrp="1"/>
          </p:cNvSpPr>
          <p:nvPr>
            <p:ph type="title"/>
          </p:nvPr>
        </p:nvSpPr>
        <p:spPr/>
        <p:txBody>
          <a:bodyPr/>
          <a:lstStyle/>
          <a:p>
            <a:r>
              <a:rPr lang="en-US" altLang="zh-CN"/>
              <a:t>6.6.3  </a:t>
            </a:r>
            <a:r>
              <a:rPr lang="zh-CN" altLang="en-US"/>
              <a:t>磁盘容错技术</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74</a:t>
            </a:fld>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内容占位符 6"/>
          <p:cNvSpPr>
            <a:spLocks noGrp="1"/>
          </p:cNvSpPr>
          <p:nvPr>
            <p:ph idx="1"/>
          </p:nvPr>
        </p:nvSpPr>
        <p:spPr/>
        <p:txBody>
          <a:bodyPr/>
          <a:lstStyle/>
          <a:p>
            <a:pPr>
              <a:buFont typeface="Wingdings" pitchFamily="2" charset="2"/>
              <a:buNone/>
            </a:pPr>
            <a:r>
              <a:rPr lang="en-US" altLang="zh-CN"/>
              <a:t>2. </a:t>
            </a:r>
            <a:r>
              <a:rPr lang="zh-CN" altLang="en-US"/>
              <a:t>第二级容错技术</a:t>
            </a:r>
            <a:r>
              <a:rPr lang="en-US" altLang="zh-CN"/>
              <a:t>SFT-Ⅱ </a:t>
            </a:r>
          </a:p>
          <a:p>
            <a:r>
              <a:rPr lang="en-US" altLang="zh-CN" sz="2800"/>
              <a:t>(1) </a:t>
            </a:r>
            <a:r>
              <a:rPr lang="zh-CN" altLang="en-US" sz="2800"/>
              <a:t>磁盘镜像</a:t>
            </a:r>
            <a:r>
              <a:rPr lang="en-US" altLang="zh-CN" sz="2800"/>
              <a:t>(Disk Mirroring)</a:t>
            </a:r>
            <a:r>
              <a:rPr lang="zh-CN" altLang="en-US" sz="2800"/>
              <a:t>。 </a:t>
            </a:r>
          </a:p>
          <a:p>
            <a:endParaRPr lang="zh-CN" altLang="en-US"/>
          </a:p>
        </p:txBody>
      </p:sp>
      <p:graphicFrame>
        <p:nvGraphicFramePr>
          <p:cNvPr id="22530" name="Object 6"/>
          <p:cNvGraphicFramePr>
            <a:graphicFrameLocks noChangeAspect="1"/>
          </p:cNvGraphicFramePr>
          <p:nvPr/>
        </p:nvGraphicFramePr>
        <p:xfrm>
          <a:off x="1524000" y="2590800"/>
          <a:ext cx="6019800" cy="2586038"/>
        </p:xfrm>
        <a:graphic>
          <a:graphicData uri="http://schemas.openxmlformats.org/presentationml/2006/ole">
            <mc:AlternateContent xmlns:mc="http://schemas.openxmlformats.org/markup-compatibility/2006">
              <mc:Choice xmlns:v="urn:schemas-microsoft-com:vml" Requires="v">
                <p:oleObj spid="_x0000_s22531" name="VISIO" r:id="rId3" imgW="1829160" imgH="785160" progId="Visio.Drawing.11">
                  <p:embed/>
                </p:oleObj>
              </mc:Choice>
              <mc:Fallback>
                <p:oleObj name="VISIO" r:id="rId3" imgW="1829160" imgH="785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90800"/>
                        <a:ext cx="6019800"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1" name="Text Box 7"/>
          <p:cNvSpPr txBox="1">
            <a:spLocks noChangeArrowheads="1"/>
          </p:cNvSpPr>
          <p:nvPr/>
        </p:nvSpPr>
        <p:spPr bwMode="auto">
          <a:xfrm>
            <a:off x="2971800" y="5486400"/>
            <a:ext cx="3751348" cy="523220"/>
          </a:xfrm>
          <a:prstGeom prst="rect">
            <a:avLst/>
          </a:prstGeom>
          <a:noFill/>
          <a:ln w="9525">
            <a:noFill/>
            <a:miter lim="800000"/>
            <a:headEnd/>
            <a:tailEnd/>
          </a:ln>
        </p:spPr>
        <p:txBody>
          <a:bodyPr wrap="none">
            <a:spAutoFit/>
          </a:bodyPr>
          <a:lstStyle/>
          <a:p>
            <a:r>
              <a:rPr lang="zh-CN" altLang="en-US"/>
              <a:t>图 </a:t>
            </a:r>
            <a:r>
              <a:rPr lang="en-US" altLang="zh-CN"/>
              <a:t>6-27 </a:t>
            </a:r>
            <a:r>
              <a:rPr lang="zh-CN" altLang="en-US"/>
              <a:t>磁盘镜像示意 </a:t>
            </a:r>
          </a:p>
        </p:txBody>
      </p:sp>
      <p:sp>
        <p:nvSpPr>
          <p:cNvPr id="22532" name="标题 5"/>
          <p:cNvSpPr>
            <a:spLocks noGrp="1"/>
          </p:cNvSpPr>
          <p:nvPr>
            <p:ph type="title"/>
          </p:nvPr>
        </p:nvSpPr>
        <p:spPr/>
        <p:txBody>
          <a:bodyPr/>
          <a:lstStyle/>
          <a:p>
            <a:r>
              <a:rPr lang="en-US" altLang="zh-CN"/>
              <a:t>6.6.3  </a:t>
            </a:r>
            <a:r>
              <a:rPr lang="zh-CN" altLang="en-US"/>
              <a:t>磁盘容错技术</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75</a:t>
            </a:fld>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3124200" y="6140450"/>
            <a:ext cx="3105150" cy="457200"/>
          </a:xfrm>
          <a:prstGeom prst="rect">
            <a:avLst/>
          </a:prstGeom>
          <a:noFill/>
          <a:ln w="9525">
            <a:noFill/>
            <a:miter lim="800000"/>
            <a:headEnd/>
            <a:tailEnd/>
          </a:ln>
        </p:spPr>
        <p:txBody>
          <a:bodyPr wrap="none">
            <a:spAutoFit/>
          </a:bodyPr>
          <a:lstStyle/>
          <a:p>
            <a:r>
              <a:rPr lang="zh-CN" altLang="en-US"/>
              <a:t>图 </a:t>
            </a:r>
            <a:r>
              <a:rPr lang="en-US" altLang="zh-CN"/>
              <a:t>6-27 </a:t>
            </a:r>
            <a:r>
              <a:rPr lang="zh-CN" altLang="en-US"/>
              <a:t>磁盘双工示意 </a:t>
            </a:r>
          </a:p>
        </p:txBody>
      </p:sp>
      <p:graphicFrame>
        <p:nvGraphicFramePr>
          <p:cNvPr id="23554" name="Object 6"/>
          <p:cNvGraphicFramePr>
            <a:graphicFrameLocks noChangeAspect="1"/>
          </p:cNvGraphicFramePr>
          <p:nvPr/>
        </p:nvGraphicFramePr>
        <p:xfrm>
          <a:off x="1828800" y="2025650"/>
          <a:ext cx="5867400" cy="3902075"/>
        </p:xfrm>
        <a:graphic>
          <a:graphicData uri="http://schemas.openxmlformats.org/presentationml/2006/ole">
            <mc:AlternateContent xmlns:mc="http://schemas.openxmlformats.org/markup-compatibility/2006">
              <mc:Choice xmlns:v="urn:schemas-microsoft-com:vml" Requires="v">
                <p:oleObj spid="_x0000_s23555" name="VISIO" r:id="rId3" imgW="1721160" imgH="1145160" progId="Visio.Drawing.11">
                  <p:embed/>
                </p:oleObj>
              </mc:Choice>
              <mc:Fallback>
                <p:oleObj name="VISIO" r:id="rId3" imgW="1721160" imgH="1145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025650"/>
                        <a:ext cx="58674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内容占位符 5"/>
          <p:cNvSpPr>
            <a:spLocks noGrp="1"/>
          </p:cNvSpPr>
          <p:nvPr>
            <p:ph idx="1"/>
          </p:nvPr>
        </p:nvSpPr>
        <p:spPr/>
        <p:txBody>
          <a:bodyPr/>
          <a:lstStyle/>
          <a:p>
            <a:pPr>
              <a:buFont typeface="Wingdings" pitchFamily="2" charset="2"/>
              <a:buNone/>
            </a:pPr>
            <a:r>
              <a:rPr lang="en-US" altLang="zh-CN"/>
              <a:t>(2) </a:t>
            </a:r>
            <a:r>
              <a:rPr lang="zh-CN" altLang="en-US"/>
              <a:t>磁盘双工</a:t>
            </a:r>
            <a:r>
              <a:rPr lang="en-US" altLang="zh-CN"/>
              <a:t>(Disk Duplexing)</a:t>
            </a:r>
            <a:r>
              <a:rPr lang="zh-CN" altLang="en-US"/>
              <a:t>。 </a:t>
            </a:r>
          </a:p>
          <a:p>
            <a:endParaRPr lang="zh-CN" altLang="en-US"/>
          </a:p>
        </p:txBody>
      </p:sp>
      <p:sp>
        <p:nvSpPr>
          <p:cNvPr id="23556" name="标题 4"/>
          <p:cNvSpPr>
            <a:spLocks noGrp="1"/>
          </p:cNvSpPr>
          <p:nvPr>
            <p:ph type="title"/>
          </p:nvPr>
        </p:nvSpPr>
        <p:spPr/>
        <p:txBody>
          <a:bodyPr/>
          <a:lstStyle/>
          <a:p>
            <a:r>
              <a:rPr lang="en-US" altLang="zh-CN"/>
              <a:t>6.6.3  </a:t>
            </a:r>
            <a:r>
              <a:rPr lang="zh-CN" altLang="en-US"/>
              <a:t>磁盘容错技术</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76</a:t>
            </a:fld>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内容占位符 7"/>
          <p:cNvSpPr>
            <a:spLocks noGrp="1"/>
          </p:cNvSpPr>
          <p:nvPr>
            <p:ph idx="1"/>
          </p:nvPr>
        </p:nvSpPr>
        <p:spPr/>
        <p:txBody>
          <a:bodyPr/>
          <a:lstStyle/>
          <a:p>
            <a:pPr>
              <a:buFont typeface="Wingdings" pitchFamily="2" charset="2"/>
              <a:buNone/>
            </a:pPr>
            <a:r>
              <a:rPr lang="en-US" altLang="zh-CN"/>
              <a:t>6.7.1 </a:t>
            </a:r>
            <a:r>
              <a:rPr lang="zh-CN" altLang="en-US"/>
              <a:t>事务 </a:t>
            </a:r>
          </a:p>
          <a:p>
            <a:pPr>
              <a:buFont typeface="Wingdings" pitchFamily="2" charset="2"/>
              <a:buNone/>
            </a:pPr>
            <a:r>
              <a:rPr lang="en-US" altLang="zh-CN"/>
              <a:t> 1. </a:t>
            </a:r>
            <a:r>
              <a:rPr lang="zh-CN" altLang="en-US"/>
              <a:t>事务的定义</a:t>
            </a:r>
          </a:p>
          <a:p>
            <a:r>
              <a:rPr lang="zh-CN" altLang="en-US" sz="2400"/>
              <a:t>事务是用于访问和修改各种数据项的一个程序单位。</a:t>
            </a:r>
            <a:r>
              <a:rPr lang="en-US" altLang="zh-CN" sz="2400"/>
              <a:t>        </a:t>
            </a:r>
            <a:r>
              <a:rPr lang="zh-CN" altLang="en-US" sz="2400"/>
              <a:t>事务可以看作是一系列相关读和写操作。数据可以分散地存放在同一文件的不同记录中，也可放在多个文件中。</a:t>
            </a:r>
            <a:endParaRPr lang="en-US" altLang="zh-CN" sz="2400"/>
          </a:p>
          <a:p>
            <a:r>
              <a:rPr lang="zh-CN" altLang="en-US" sz="2400"/>
              <a:t>只有对分布在不同位置的同一数据进行的读写操作全部完成时，才能以提交操作</a:t>
            </a:r>
            <a:r>
              <a:rPr lang="en-US" altLang="zh-CN" sz="2400"/>
              <a:t>(Commit Operation)</a:t>
            </a:r>
            <a:r>
              <a:rPr lang="zh-CN" altLang="en-US" sz="2400"/>
              <a:t>来终止事务。</a:t>
            </a:r>
            <a:endParaRPr lang="en-US" altLang="zh-CN" sz="2400"/>
          </a:p>
          <a:p>
            <a:r>
              <a:rPr lang="zh-CN" altLang="en-US" sz="2400"/>
              <a:t>只要有任何读、写或修改操作失败，便须执行夭折操作</a:t>
            </a:r>
            <a:r>
              <a:rPr lang="en-US" altLang="zh-CN" sz="2400"/>
              <a:t>(Abort Operation)</a:t>
            </a:r>
            <a:r>
              <a:rPr lang="zh-CN" altLang="en-US" sz="2400"/>
              <a:t>。读或写操作的失败可能是由于逻辑错误， 也可能是系统故障所导致的。 </a:t>
            </a:r>
          </a:p>
        </p:txBody>
      </p:sp>
      <p:sp>
        <p:nvSpPr>
          <p:cNvPr id="82946" name="标题 4"/>
          <p:cNvSpPr>
            <a:spLocks noGrp="1"/>
          </p:cNvSpPr>
          <p:nvPr>
            <p:ph type="title"/>
          </p:nvPr>
        </p:nvSpPr>
        <p:spPr/>
        <p:txBody>
          <a:bodyPr/>
          <a:lstStyle/>
          <a:p>
            <a:r>
              <a:rPr lang="en-US" altLang="zh-CN"/>
              <a:t>6.7 </a:t>
            </a:r>
            <a:r>
              <a:rPr lang="zh-CN" altLang="en-US"/>
              <a:t>数据一致性控制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77</a:t>
            </a:fld>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4"/>
          <p:cNvSpPr>
            <a:spLocks noGrp="1"/>
          </p:cNvSpPr>
          <p:nvPr>
            <p:ph idx="1"/>
          </p:nvPr>
        </p:nvSpPr>
        <p:spPr/>
        <p:txBody>
          <a:bodyPr/>
          <a:lstStyle/>
          <a:p>
            <a:pPr>
              <a:buFont typeface="Wingdings" pitchFamily="2" charset="2"/>
              <a:buNone/>
            </a:pPr>
            <a:r>
              <a:rPr lang="en-US" altLang="zh-CN"/>
              <a:t>2. </a:t>
            </a:r>
            <a:r>
              <a:rPr lang="zh-CN" altLang="en-US"/>
              <a:t>事务记录</a:t>
            </a:r>
            <a:r>
              <a:rPr lang="en-US" altLang="zh-CN"/>
              <a:t>(Transaction Record) </a:t>
            </a:r>
          </a:p>
          <a:p>
            <a:r>
              <a:rPr lang="zh-CN" altLang="en-US" sz="2800"/>
              <a:t>事务名： 用于标识该事务的惟一名字；</a:t>
            </a:r>
          </a:p>
          <a:p>
            <a:r>
              <a:rPr lang="zh-CN" altLang="en-US" sz="2800"/>
              <a:t>数据项名： 它是被修改数据项的惟一名字；</a:t>
            </a:r>
          </a:p>
          <a:p>
            <a:r>
              <a:rPr lang="zh-CN" altLang="en-US" sz="2800"/>
              <a:t>旧值： 修改前数据项的值；</a:t>
            </a:r>
          </a:p>
          <a:p>
            <a:r>
              <a:rPr lang="zh-CN" altLang="en-US" sz="2800"/>
              <a:t>新值： 修改后数据项将具有的值。 </a:t>
            </a:r>
          </a:p>
          <a:p>
            <a:endParaRPr lang="zh-CN" altLang="en-US"/>
          </a:p>
        </p:txBody>
      </p:sp>
      <p:sp>
        <p:nvSpPr>
          <p:cNvPr id="83970" name="标题 3"/>
          <p:cNvSpPr>
            <a:spLocks noGrp="1"/>
          </p:cNvSpPr>
          <p:nvPr>
            <p:ph type="title"/>
          </p:nvPr>
        </p:nvSpPr>
        <p:spPr/>
        <p:txBody>
          <a:bodyPr/>
          <a:lstStyle/>
          <a:p>
            <a:r>
              <a:rPr lang="en-US" altLang="zh-CN"/>
              <a:t>6.7.1 </a:t>
            </a:r>
            <a:r>
              <a:rPr lang="zh-CN" altLang="en-US"/>
              <a:t>事务</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78</a:t>
            </a:fld>
            <a:endParaRPr 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4"/>
          <p:cNvSpPr>
            <a:spLocks noGrp="1"/>
          </p:cNvSpPr>
          <p:nvPr>
            <p:ph idx="1"/>
          </p:nvPr>
        </p:nvSpPr>
        <p:spPr/>
        <p:txBody>
          <a:bodyPr/>
          <a:lstStyle/>
          <a:p>
            <a:pPr>
              <a:buFont typeface="Wingdings" pitchFamily="2" charset="2"/>
              <a:buNone/>
            </a:pPr>
            <a:r>
              <a:rPr lang="en-US" altLang="zh-CN"/>
              <a:t>3. </a:t>
            </a:r>
            <a:r>
              <a:rPr lang="zh-CN" altLang="en-US"/>
              <a:t>恢复算法 </a:t>
            </a:r>
          </a:p>
          <a:p>
            <a:r>
              <a:rPr lang="en-US" altLang="zh-CN"/>
              <a:t> </a:t>
            </a:r>
            <a:r>
              <a:rPr lang="zh-CN" altLang="en-US"/>
              <a:t>恢复算法可利用以下两个过程：</a:t>
            </a:r>
          </a:p>
          <a:p>
            <a:pPr lvl="1"/>
            <a:r>
              <a:rPr lang="en-US" altLang="zh-CN"/>
              <a:t>(1) undo〈Ti〉</a:t>
            </a:r>
            <a:r>
              <a:rPr lang="zh-CN" altLang="en-US"/>
              <a:t>。该过程把所有被事务</a:t>
            </a:r>
            <a:r>
              <a:rPr lang="en-US" altLang="zh-CN"/>
              <a:t>Ti</a:t>
            </a:r>
            <a:r>
              <a:rPr lang="zh-CN" altLang="en-US"/>
              <a:t>修改过的数据，恢复为修改前的值。</a:t>
            </a:r>
          </a:p>
          <a:p>
            <a:pPr lvl="1"/>
            <a:r>
              <a:rPr lang="en-US" altLang="zh-CN"/>
              <a:t>(2) redo〈Ti〉</a:t>
            </a:r>
            <a:r>
              <a:rPr lang="zh-CN" altLang="en-US"/>
              <a:t>。该过程能把所有被事务</a:t>
            </a:r>
            <a:r>
              <a:rPr lang="en-US" altLang="zh-CN"/>
              <a:t>Ti</a:t>
            </a:r>
            <a:r>
              <a:rPr lang="zh-CN" altLang="en-US"/>
              <a:t>修改过的数据，设置为新值。</a:t>
            </a:r>
          </a:p>
          <a:p>
            <a:r>
              <a:rPr lang="zh-CN" altLang="en-US"/>
              <a:t>如果系统发生故障， 系统应对以前所发生的事务进行清理。 </a:t>
            </a:r>
          </a:p>
        </p:txBody>
      </p:sp>
      <p:sp>
        <p:nvSpPr>
          <p:cNvPr id="84994" name="标题 3"/>
          <p:cNvSpPr>
            <a:spLocks noGrp="1"/>
          </p:cNvSpPr>
          <p:nvPr>
            <p:ph type="title"/>
          </p:nvPr>
        </p:nvSpPr>
        <p:spPr/>
        <p:txBody>
          <a:bodyPr/>
          <a:lstStyle/>
          <a:p>
            <a:r>
              <a:rPr lang="en-US" altLang="zh-CN"/>
              <a:t>6.7.1 </a:t>
            </a:r>
            <a:r>
              <a:rPr lang="zh-CN" altLang="en-US"/>
              <a:t>事务</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79</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5"/>
          <p:cNvSpPr>
            <a:spLocks noGrp="1"/>
          </p:cNvSpPr>
          <p:nvPr>
            <p:ph idx="1"/>
          </p:nvPr>
        </p:nvSpPr>
        <p:spPr/>
        <p:txBody>
          <a:bodyPr/>
          <a:lstStyle/>
          <a:p>
            <a:pPr>
              <a:buFont typeface="Wingdings" pitchFamily="2" charset="2"/>
              <a:buNone/>
            </a:pPr>
            <a:r>
              <a:rPr lang="en-US" altLang="zh-CN"/>
              <a:t>1. </a:t>
            </a:r>
            <a:r>
              <a:rPr lang="zh-CN" altLang="en-US"/>
              <a:t>文件类型 </a:t>
            </a:r>
          </a:p>
          <a:p>
            <a:pPr>
              <a:buFont typeface="Wingdings" pitchFamily="2" charset="2"/>
              <a:buNone/>
            </a:pPr>
            <a:r>
              <a:rPr lang="en-US" altLang="zh-CN"/>
              <a:t>1) </a:t>
            </a:r>
            <a:r>
              <a:rPr lang="zh-CN" altLang="en-US"/>
              <a:t>按用途分类：</a:t>
            </a:r>
          </a:p>
          <a:p>
            <a:pPr lvl="1"/>
            <a:r>
              <a:rPr lang="en-US" altLang="zh-CN"/>
              <a:t>(1) </a:t>
            </a:r>
            <a:r>
              <a:rPr lang="zh-CN" altLang="en-US"/>
              <a:t>系统文件。 </a:t>
            </a:r>
          </a:p>
          <a:p>
            <a:pPr lvl="1"/>
            <a:r>
              <a:rPr lang="en-US" altLang="zh-CN"/>
              <a:t>(2) </a:t>
            </a:r>
            <a:r>
              <a:rPr lang="zh-CN" altLang="en-US"/>
              <a:t>用户文件。 </a:t>
            </a:r>
          </a:p>
          <a:p>
            <a:pPr lvl="1"/>
            <a:r>
              <a:rPr lang="en-US" altLang="zh-CN"/>
              <a:t>(3) </a:t>
            </a:r>
            <a:r>
              <a:rPr lang="zh-CN" altLang="en-US"/>
              <a:t>库文件。  </a:t>
            </a:r>
          </a:p>
          <a:p>
            <a:pPr>
              <a:buFont typeface="Wingdings" pitchFamily="2" charset="2"/>
              <a:buNone/>
            </a:pPr>
            <a:r>
              <a:rPr lang="en-US" altLang="zh-CN"/>
              <a:t>2) </a:t>
            </a:r>
            <a:r>
              <a:rPr lang="zh-CN" altLang="en-US"/>
              <a:t>按文件中数据的形式分类 </a:t>
            </a:r>
          </a:p>
          <a:p>
            <a:pPr lvl="1"/>
            <a:r>
              <a:rPr lang="en-US" altLang="zh-CN"/>
              <a:t>(1) </a:t>
            </a:r>
            <a:r>
              <a:rPr lang="zh-CN" altLang="en-US"/>
              <a:t>源文件。 </a:t>
            </a:r>
          </a:p>
          <a:p>
            <a:pPr lvl="1"/>
            <a:r>
              <a:rPr lang="en-US" altLang="zh-CN"/>
              <a:t>(2) </a:t>
            </a:r>
            <a:r>
              <a:rPr lang="zh-CN" altLang="en-US"/>
              <a:t>目标文件。 </a:t>
            </a:r>
          </a:p>
          <a:p>
            <a:pPr lvl="1"/>
            <a:r>
              <a:rPr lang="en-US" altLang="zh-CN"/>
              <a:t>(3) </a:t>
            </a:r>
            <a:r>
              <a:rPr lang="zh-CN" altLang="en-US"/>
              <a:t>可执行文件。 </a:t>
            </a:r>
          </a:p>
          <a:p>
            <a:endParaRPr lang="zh-CN" altLang="en-US"/>
          </a:p>
        </p:txBody>
      </p:sp>
      <p:sp>
        <p:nvSpPr>
          <p:cNvPr id="33794" name="标题 4"/>
          <p:cNvSpPr>
            <a:spLocks noGrp="1"/>
          </p:cNvSpPr>
          <p:nvPr>
            <p:ph type="title"/>
          </p:nvPr>
        </p:nvSpPr>
        <p:spPr/>
        <p:txBody>
          <a:bodyPr/>
          <a:lstStyle/>
          <a:p>
            <a:r>
              <a:rPr lang="en-US" altLang="zh-CN"/>
              <a:t>6.1.2 </a:t>
            </a:r>
            <a:r>
              <a:rPr lang="zh-CN" altLang="en-US"/>
              <a:t>文件类型和文件系统模型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8</a:t>
            </a:fld>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7"/>
          <p:cNvSpPr>
            <a:spLocks noGrp="1"/>
          </p:cNvSpPr>
          <p:nvPr>
            <p:ph idx="1"/>
          </p:nvPr>
        </p:nvSpPr>
        <p:spPr/>
        <p:txBody>
          <a:bodyPr/>
          <a:lstStyle/>
          <a:p>
            <a:pPr>
              <a:buFont typeface="Wingdings" pitchFamily="2" charset="2"/>
              <a:buNone/>
            </a:pPr>
            <a:r>
              <a:rPr lang="en-US" altLang="zh-CN"/>
              <a:t>1. </a:t>
            </a:r>
            <a:r>
              <a:rPr lang="zh-CN" altLang="en-US"/>
              <a:t>检查点</a:t>
            </a:r>
            <a:r>
              <a:rPr lang="en-US" altLang="zh-CN"/>
              <a:t>(Check Points)</a:t>
            </a:r>
            <a:r>
              <a:rPr lang="zh-CN" altLang="en-US"/>
              <a:t>的作用 </a:t>
            </a:r>
          </a:p>
          <a:p>
            <a:r>
              <a:rPr lang="zh-CN" altLang="en-US" sz="2800"/>
              <a:t>引入检查点是为了使对事务记录表中事务记录的清理工作经常化，即每隔一定时间便做一次下述工作： </a:t>
            </a:r>
            <a:endParaRPr lang="en-US" altLang="zh-CN" sz="2800"/>
          </a:p>
          <a:p>
            <a:pPr lvl="1"/>
            <a:r>
              <a:rPr lang="zh-CN" altLang="en-US" sz="2400"/>
              <a:t>将驻留在易失性存储器</a:t>
            </a:r>
            <a:r>
              <a:rPr lang="en-US" altLang="zh-CN" sz="2400"/>
              <a:t>(</a:t>
            </a:r>
            <a:r>
              <a:rPr lang="zh-CN" altLang="en-US" sz="2400"/>
              <a:t>内存</a:t>
            </a:r>
            <a:r>
              <a:rPr lang="en-US" altLang="zh-CN" sz="2400"/>
              <a:t>)</a:t>
            </a:r>
            <a:r>
              <a:rPr lang="zh-CN" altLang="en-US" sz="2400"/>
              <a:t>中的当前事务记录表中的所有记录，输出到稳定存储器中；</a:t>
            </a:r>
            <a:endParaRPr lang="en-US" altLang="zh-CN" sz="2400"/>
          </a:p>
          <a:p>
            <a:pPr lvl="1"/>
            <a:r>
              <a:rPr lang="zh-CN" altLang="en-US" sz="2400"/>
              <a:t>将驻留在易失性存储器中的所有已修改数据，输出到稳定存储器中；</a:t>
            </a:r>
            <a:endParaRPr lang="en-US" altLang="zh-CN" sz="2400"/>
          </a:p>
          <a:p>
            <a:pPr lvl="1"/>
            <a:r>
              <a:rPr lang="zh-CN" altLang="en-US" sz="2400"/>
              <a:t>将事务记录表中的</a:t>
            </a:r>
            <a:r>
              <a:rPr lang="en-US" altLang="zh-CN" sz="2400"/>
              <a:t>〈</a:t>
            </a:r>
            <a:r>
              <a:rPr lang="zh-CN" altLang="en-US" sz="2400"/>
              <a:t>检查点</a:t>
            </a:r>
            <a:r>
              <a:rPr lang="en-US" altLang="zh-CN" sz="2400"/>
              <a:t>〉</a:t>
            </a:r>
            <a:r>
              <a:rPr lang="zh-CN" altLang="en-US" sz="2400"/>
              <a:t>记录，输出到稳定存储器中； </a:t>
            </a:r>
            <a:endParaRPr lang="en-US" altLang="zh-CN" sz="2400"/>
          </a:p>
          <a:p>
            <a:pPr lvl="1"/>
            <a:r>
              <a:rPr lang="zh-CN" altLang="en-US" sz="2400"/>
              <a:t>每当出现一个</a:t>
            </a:r>
            <a:r>
              <a:rPr lang="en-US" altLang="zh-CN" sz="2400"/>
              <a:t>〈</a:t>
            </a:r>
            <a:r>
              <a:rPr lang="zh-CN" altLang="en-US" sz="2400"/>
              <a:t>检查点</a:t>
            </a:r>
            <a:r>
              <a:rPr lang="en-US" altLang="zh-CN" sz="2400"/>
              <a:t>〉</a:t>
            </a:r>
            <a:r>
              <a:rPr lang="zh-CN" altLang="en-US" sz="2400"/>
              <a:t>记录时，系统便执行上小节所介绍的恢复操作，利用</a:t>
            </a:r>
            <a:r>
              <a:rPr lang="en-US" altLang="zh-CN" sz="2400"/>
              <a:t>redo</a:t>
            </a:r>
            <a:r>
              <a:rPr lang="zh-CN" altLang="en-US" sz="2400"/>
              <a:t>和</a:t>
            </a:r>
            <a:r>
              <a:rPr lang="en-US" altLang="zh-CN" sz="2400"/>
              <a:t>undo</a:t>
            </a:r>
            <a:r>
              <a:rPr lang="zh-CN" altLang="en-US" sz="2400"/>
              <a:t>过程实现恢复功能。 </a:t>
            </a:r>
          </a:p>
        </p:txBody>
      </p:sp>
      <p:sp>
        <p:nvSpPr>
          <p:cNvPr id="86018" name="标题 4"/>
          <p:cNvSpPr>
            <a:spLocks noGrp="1"/>
          </p:cNvSpPr>
          <p:nvPr>
            <p:ph type="title"/>
          </p:nvPr>
        </p:nvSpPr>
        <p:spPr/>
        <p:txBody>
          <a:bodyPr/>
          <a:lstStyle/>
          <a:p>
            <a:r>
              <a:rPr lang="en-US" altLang="zh-CN"/>
              <a:t>6.7.2  </a:t>
            </a:r>
            <a:r>
              <a:rPr lang="zh-CN" altLang="en-US"/>
              <a:t>检查点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80</a:t>
            </a:fld>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内容占位符 4"/>
          <p:cNvSpPr>
            <a:spLocks noGrp="1"/>
          </p:cNvSpPr>
          <p:nvPr>
            <p:ph idx="1"/>
          </p:nvPr>
        </p:nvSpPr>
        <p:spPr/>
        <p:txBody>
          <a:bodyPr/>
          <a:lstStyle/>
          <a:p>
            <a:pPr>
              <a:buFont typeface="Wingdings" pitchFamily="2" charset="2"/>
              <a:buNone/>
            </a:pPr>
            <a:r>
              <a:rPr lang="en-US" altLang="zh-CN"/>
              <a:t>2. </a:t>
            </a:r>
            <a:r>
              <a:rPr lang="zh-CN" altLang="en-US"/>
              <a:t>新的恢复算法 </a:t>
            </a:r>
          </a:p>
          <a:p>
            <a:r>
              <a:rPr lang="zh-CN" altLang="en-US" sz="2400"/>
              <a:t>恢复例程首先查找事务记录表，确定在最近检查点以前开始执行的最后的事务</a:t>
            </a:r>
            <a:r>
              <a:rPr lang="en-US" altLang="zh-CN" sz="2400"/>
              <a:t>Ti</a:t>
            </a:r>
            <a:r>
              <a:rPr lang="zh-CN" altLang="en-US" sz="2400"/>
              <a:t>。在找到这样的事务后，再返回去搜索事务记录表，便可找到第一个检查点记录，恢复例程便从该检查点开始，返回搜索各个事务的记录，并利用</a:t>
            </a:r>
            <a:r>
              <a:rPr lang="en-US" altLang="zh-CN" sz="2400"/>
              <a:t>redo</a:t>
            </a:r>
            <a:r>
              <a:rPr lang="zh-CN" altLang="en-US" sz="2400"/>
              <a:t>和</a:t>
            </a:r>
            <a:r>
              <a:rPr lang="en-US" altLang="zh-CN" sz="2400"/>
              <a:t>undo</a:t>
            </a:r>
            <a:r>
              <a:rPr lang="zh-CN" altLang="en-US" sz="2400"/>
              <a:t>过程对它们进行处理。</a:t>
            </a:r>
          </a:p>
          <a:p>
            <a:r>
              <a:rPr lang="zh-CN" altLang="en-US" sz="2400"/>
              <a:t>如果把所有在事务</a:t>
            </a:r>
            <a:r>
              <a:rPr lang="en-US" altLang="zh-CN" sz="2400"/>
              <a:t>Ti</a:t>
            </a:r>
            <a:r>
              <a:rPr lang="zh-CN" altLang="en-US" sz="2400"/>
              <a:t>以后开始执行的事务表示为事务集</a:t>
            </a:r>
            <a:r>
              <a:rPr lang="en-US" altLang="zh-CN" sz="2400"/>
              <a:t>T</a:t>
            </a:r>
            <a:r>
              <a:rPr lang="zh-CN" altLang="en-US" sz="2400"/>
              <a:t>， 则新的恢复操作：对所有在</a:t>
            </a:r>
            <a:r>
              <a:rPr lang="en-US" altLang="zh-CN" sz="2400"/>
              <a:t>T</a:t>
            </a:r>
            <a:r>
              <a:rPr lang="zh-CN" altLang="en-US" sz="2400"/>
              <a:t>中的事务</a:t>
            </a:r>
            <a:r>
              <a:rPr lang="en-US" altLang="zh-CN" sz="2400"/>
              <a:t>TK, </a:t>
            </a:r>
            <a:r>
              <a:rPr lang="zh-CN" altLang="en-US" sz="2400"/>
              <a:t>如果在事务记录表中出现了</a:t>
            </a:r>
            <a:r>
              <a:rPr lang="en-US" altLang="zh-CN" sz="2400"/>
              <a:t>〈TK</a:t>
            </a:r>
            <a:r>
              <a:rPr lang="zh-CN" altLang="en-US" sz="2400"/>
              <a:t>托付</a:t>
            </a:r>
            <a:r>
              <a:rPr lang="en-US" altLang="zh-CN" sz="2400"/>
              <a:t>〉</a:t>
            </a:r>
            <a:r>
              <a:rPr lang="zh-CN" altLang="en-US" sz="2400"/>
              <a:t>记录，则执行</a:t>
            </a:r>
            <a:r>
              <a:rPr lang="en-US" altLang="zh-CN" sz="2400"/>
              <a:t>redo〈TK〉</a:t>
            </a:r>
            <a:r>
              <a:rPr lang="zh-CN" altLang="en-US" sz="2400"/>
              <a:t>操作；反之，如果在事务记录表中并未出现</a:t>
            </a:r>
            <a:r>
              <a:rPr lang="en-US" altLang="zh-CN" sz="2400"/>
              <a:t>〈TK</a:t>
            </a:r>
            <a:r>
              <a:rPr lang="zh-CN" altLang="en-US" sz="2400"/>
              <a:t>托付</a:t>
            </a:r>
            <a:r>
              <a:rPr lang="en-US" altLang="zh-CN" sz="2400"/>
              <a:t>〉</a:t>
            </a:r>
            <a:r>
              <a:rPr lang="zh-CN" altLang="en-US" sz="2400"/>
              <a:t>记录，则执行</a:t>
            </a:r>
            <a:r>
              <a:rPr lang="en-US" altLang="zh-CN" sz="2400"/>
              <a:t>undo〈TK〉</a:t>
            </a:r>
            <a:r>
              <a:rPr lang="zh-CN" altLang="en-US" sz="2400"/>
              <a:t>操作。</a:t>
            </a:r>
          </a:p>
        </p:txBody>
      </p:sp>
      <p:sp>
        <p:nvSpPr>
          <p:cNvPr id="87042" name="标题 3"/>
          <p:cNvSpPr>
            <a:spLocks noGrp="1"/>
          </p:cNvSpPr>
          <p:nvPr>
            <p:ph type="title"/>
          </p:nvPr>
        </p:nvSpPr>
        <p:spPr/>
        <p:txBody>
          <a:bodyPr/>
          <a:lstStyle/>
          <a:p>
            <a:r>
              <a:rPr lang="en-US" altLang="zh-CN"/>
              <a:t>6.7.2  </a:t>
            </a:r>
            <a:r>
              <a:rPr lang="zh-CN" altLang="en-US"/>
              <a:t>检查点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81</a:t>
            </a:fld>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内容占位符 8"/>
          <p:cNvSpPr>
            <a:spLocks noGrp="1"/>
          </p:cNvSpPr>
          <p:nvPr>
            <p:ph idx="1"/>
          </p:nvPr>
        </p:nvSpPr>
        <p:spPr/>
        <p:txBody>
          <a:bodyPr/>
          <a:lstStyle/>
          <a:p>
            <a:r>
              <a:rPr lang="en-US" altLang="zh-CN" sz="2800"/>
              <a:t>1. </a:t>
            </a:r>
            <a:r>
              <a:rPr lang="zh-CN" altLang="en-US" sz="2800"/>
              <a:t>利用互斥锁实现“顺序性”</a:t>
            </a:r>
          </a:p>
          <a:p>
            <a:r>
              <a:rPr lang="en-US" altLang="zh-CN" sz="2800"/>
              <a:t>2. </a:t>
            </a:r>
            <a:r>
              <a:rPr lang="zh-CN" altLang="en-US" sz="2800"/>
              <a:t>利用互斥锁和共享锁实现顺序性  </a:t>
            </a:r>
          </a:p>
          <a:p>
            <a:endParaRPr lang="zh-CN" altLang="en-US"/>
          </a:p>
        </p:txBody>
      </p:sp>
      <p:sp>
        <p:nvSpPr>
          <p:cNvPr id="88066" name="标题 3"/>
          <p:cNvSpPr>
            <a:spLocks noGrp="1"/>
          </p:cNvSpPr>
          <p:nvPr>
            <p:ph type="title"/>
          </p:nvPr>
        </p:nvSpPr>
        <p:spPr/>
        <p:txBody>
          <a:bodyPr/>
          <a:lstStyle/>
          <a:p>
            <a:r>
              <a:rPr lang="en-US" altLang="zh-CN"/>
              <a:t>6.7.3 </a:t>
            </a:r>
            <a:r>
              <a:rPr lang="zh-CN" altLang="en-US"/>
              <a:t>并发控制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82</a:t>
            </a:fld>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5"/>
          <p:cNvSpPr txBox="1">
            <a:spLocks noChangeArrowheads="1"/>
          </p:cNvSpPr>
          <p:nvPr/>
        </p:nvSpPr>
        <p:spPr bwMode="auto">
          <a:xfrm>
            <a:off x="1219200" y="1600200"/>
            <a:ext cx="3016250" cy="457200"/>
          </a:xfrm>
          <a:prstGeom prst="rect">
            <a:avLst/>
          </a:prstGeom>
          <a:noFill/>
          <a:ln w="9525">
            <a:noFill/>
            <a:miter lim="800000"/>
            <a:headEnd/>
            <a:tailEnd/>
          </a:ln>
        </p:spPr>
        <p:txBody>
          <a:bodyPr wrap="none">
            <a:spAutoFit/>
          </a:bodyPr>
          <a:lstStyle/>
          <a:p>
            <a:r>
              <a:rPr lang="en-US" altLang="zh-CN" b="1"/>
              <a:t>1. </a:t>
            </a:r>
            <a:r>
              <a:rPr lang="zh-CN" altLang="en-US" b="1"/>
              <a:t>重复文件的一致性 </a:t>
            </a:r>
          </a:p>
        </p:txBody>
      </p:sp>
      <p:sp>
        <p:nvSpPr>
          <p:cNvPr id="89091" name="Text Box 6"/>
          <p:cNvSpPr txBox="1">
            <a:spLocks noChangeArrowheads="1"/>
          </p:cNvSpPr>
          <p:nvPr/>
        </p:nvSpPr>
        <p:spPr bwMode="auto">
          <a:xfrm>
            <a:off x="2987675" y="5157788"/>
            <a:ext cx="4211409" cy="523220"/>
          </a:xfrm>
          <a:prstGeom prst="rect">
            <a:avLst/>
          </a:prstGeom>
          <a:noFill/>
          <a:ln w="9525">
            <a:noFill/>
            <a:miter lim="800000"/>
            <a:headEnd/>
            <a:tailEnd/>
          </a:ln>
        </p:spPr>
        <p:txBody>
          <a:bodyPr wrap="none">
            <a:spAutoFit/>
          </a:bodyPr>
          <a:lstStyle/>
          <a:p>
            <a:r>
              <a:rPr lang="zh-CN" altLang="en-US"/>
              <a:t>图 </a:t>
            </a:r>
            <a:r>
              <a:rPr lang="en-US" altLang="zh-CN"/>
              <a:t>6-31 UNIX</a:t>
            </a:r>
            <a:r>
              <a:rPr lang="zh-CN" altLang="en-US"/>
              <a:t>类型的目录 </a:t>
            </a:r>
          </a:p>
        </p:txBody>
      </p:sp>
      <p:pic>
        <p:nvPicPr>
          <p:cNvPr id="89092" name="Picture 7" descr="C:\WINDOWS\Desktop\未标题-1 拷贝.gif"/>
          <p:cNvPicPr>
            <a:picLocks noChangeAspect="1" noChangeArrowheads="1"/>
          </p:cNvPicPr>
          <p:nvPr/>
        </p:nvPicPr>
        <p:blipFill>
          <a:blip r:embed="rId2"/>
          <a:srcRect/>
          <a:stretch>
            <a:fillRect/>
          </a:stretch>
        </p:blipFill>
        <p:spPr bwMode="auto">
          <a:xfrm>
            <a:off x="900113" y="2276475"/>
            <a:ext cx="7142162" cy="2781300"/>
          </a:xfrm>
          <a:prstGeom prst="rect">
            <a:avLst/>
          </a:prstGeom>
          <a:noFill/>
          <a:ln w="9525">
            <a:noFill/>
            <a:miter lim="800000"/>
            <a:headEnd/>
            <a:tailEnd/>
          </a:ln>
        </p:spPr>
      </p:pic>
      <p:sp>
        <p:nvSpPr>
          <p:cNvPr id="89093" name="标题 5"/>
          <p:cNvSpPr>
            <a:spLocks noGrp="1"/>
          </p:cNvSpPr>
          <p:nvPr>
            <p:ph type="title"/>
          </p:nvPr>
        </p:nvSpPr>
        <p:spPr/>
        <p:txBody>
          <a:bodyPr/>
          <a:lstStyle/>
          <a:p>
            <a:r>
              <a:rPr lang="en-US" altLang="zh-CN"/>
              <a:t>6.7.4 </a:t>
            </a:r>
            <a:r>
              <a:rPr lang="zh-CN" altLang="en-US"/>
              <a:t>重复数据的数据一致性问题 </a:t>
            </a:r>
          </a:p>
        </p:txBody>
      </p:sp>
      <p:sp>
        <p:nvSpPr>
          <p:cNvPr id="7" name="灯片编号占位符 6"/>
          <p:cNvSpPr>
            <a:spLocks noGrp="1"/>
          </p:cNvSpPr>
          <p:nvPr>
            <p:ph type="sldNum" sz="quarter" idx="11"/>
          </p:nvPr>
        </p:nvSpPr>
        <p:spPr/>
        <p:txBody>
          <a:bodyPr/>
          <a:lstStyle/>
          <a:p>
            <a:pPr>
              <a:defRPr/>
            </a:pPr>
            <a:fld id="{ABD81BC0-3105-4017-9BBF-A2A6EA884189}" type="slidenum">
              <a:rPr lang="en-US" smtClean="0"/>
              <a:pPr>
                <a:defRPr/>
              </a:pPr>
              <a:t>83</a:t>
            </a:fld>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p:cNvSpPr txBox="1">
            <a:spLocks noChangeArrowheads="1"/>
          </p:cNvSpPr>
          <p:nvPr/>
        </p:nvSpPr>
        <p:spPr bwMode="auto">
          <a:xfrm>
            <a:off x="900113" y="1268413"/>
            <a:ext cx="3330575" cy="457200"/>
          </a:xfrm>
          <a:prstGeom prst="rect">
            <a:avLst/>
          </a:prstGeom>
          <a:noFill/>
          <a:ln w="9525">
            <a:noFill/>
            <a:miter lim="800000"/>
            <a:headEnd/>
            <a:tailEnd/>
          </a:ln>
        </p:spPr>
        <p:txBody>
          <a:bodyPr wrap="none">
            <a:spAutoFit/>
          </a:bodyPr>
          <a:lstStyle/>
          <a:p>
            <a:r>
              <a:rPr lang="en-US" altLang="zh-CN" b="1"/>
              <a:t>2. </a:t>
            </a:r>
            <a:r>
              <a:rPr lang="zh-CN" altLang="en-US" b="1"/>
              <a:t>盘块号一致性的检查 </a:t>
            </a:r>
          </a:p>
        </p:txBody>
      </p:sp>
      <p:sp>
        <p:nvSpPr>
          <p:cNvPr id="90115" name="Text Box 5"/>
          <p:cNvSpPr txBox="1">
            <a:spLocks noChangeArrowheads="1"/>
          </p:cNvSpPr>
          <p:nvPr/>
        </p:nvSpPr>
        <p:spPr bwMode="auto">
          <a:xfrm>
            <a:off x="2971800" y="5851525"/>
            <a:ext cx="5187639" cy="523220"/>
          </a:xfrm>
          <a:prstGeom prst="rect">
            <a:avLst/>
          </a:prstGeom>
          <a:noFill/>
          <a:ln w="9525">
            <a:noFill/>
            <a:miter lim="800000"/>
            <a:headEnd/>
            <a:tailEnd/>
          </a:ln>
        </p:spPr>
        <p:txBody>
          <a:bodyPr wrap="none">
            <a:spAutoFit/>
          </a:bodyPr>
          <a:lstStyle/>
          <a:p>
            <a:r>
              <a:rPr lang="zh-CN" altLang="en-US"/>
              <a:t>图 </a:t>
            </a:r>
            <a:r>
              <a:rPr lang="en-US" altLang="zh-CN"/>
              <a:t>6-32 </a:t>
            </a:r>
            <a:r>
              <a:rPr lang="zh-CN" altLang="en-US"/>
              <a:t>检查盘块号一致性情况 </a:t>
            </a:r>
          </a:p>
        </p:txBody>
      </p:sp>
      <p:pic>
        <p:nvPicPr>
          <p:cNvPr id="90116" name="Picture 6" descr="C:\WINDOWS\Desktop\未标题-1 拷贝.gif"/>
          <p:cNvPicPr>
            <a:picLocks noChangeAspect="1" noChangeArrowheads="1"/>
          </p:cNvPicPr>
          <p:nvPr/>
        </p:nvPicPr>
        <p:blipFill>
          <a:blip r:embed="rId2"/>
          <a:srcRect/>
          <a:stretch>
            <a:fillRect/>
          </a:stretch>
        </p:blipFill>
        <p:spPr bwMode="auto">
          <a:xfrm>
            <a:off x="250825" y="1700213"/>
            <a:ext cx="8499475" cy="4227512"/>
          </a:xfrm>
          <a:prstGeom prst="rect">
            <a:avLst/>
          </a:prstGeom>
          <a:noFill/>
          <a:ln w="9525">
            <a:noFill/>
            <a:miter lim="800000"/>
            <a:headEnd/>
            <a:tailEnd/>
          </a:ln>
        </p:spPr>
      </p:pic>
      <p:sp>
        <p:nvSpPr>
          <p:cNvPr id="90117" name="标题 4"/>
          <p:cNvSpPr>
            <a:spLocks noGrp="1"/>
          </p:cNvSpPr>
          <p:nvPr>
            <p:ph type="title"/>
          </p:nvPr>
        </p:nvSpPr>
        <p:spPr/>
        <p:txBody>
          <a:bodyPr/>
          <a:lstStyle/>
          <a:p>
            <a:r>
              <a:rPr lang="en-US" altLang="zh-CN"/>
              <a:t>6.7.4 </a:t>
            </a:r>
            <a:r>
              <a:rPr lang="zh-CN" altLang="en-US"/>
              <a:t>重复数据的数据一致性问题 </a:t>
            </a:r>
          </a:p>
        </p:txBody>
      </p:sp>
      <p:sp>
        <p:nvSpPr>
          <p:cNvPr id="6" name="灯片编号占位符 5"/>
          <p:cNvSpPr>
            <a:spLocks noGrp="1"/>
          </p:cNvSpPr>
          <p:nvPr>
            <p:ph type="sldNum" sz="quarter" idx="11"/>
          </p:nvPr>
        </p:nvSpPr>
        <p:spPr/>
        <p:txBody>
          <a:bodyPr/>
          <a:lstStyle/>
          <a:p>
            <a:pPr>
              <a:defRPr/>
            </a:pPr>
            <a:fld id="{ABD81BC0-3105-4017-9BBF-A2A6EA884189}" type="slidenum">
              <a:rPr lang="en-US" smtClean="0"/>
              <a:pPr>
                <a:defRPr/>
              </a:pPr>
              <a:t>84</a:t>
            </a:fld>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971800" y="5661025"/>
            <a:ext cx="5187639" cy="523220"/>
          </a:xfrm>
          <a:prstGeom prst="rect">
            <a:avLst/>
          </a:prstGeom>
          <a:noFill/>
          <a:ln w="9525">
            <a:noFill/>
            <a:miter lim="800000"/>
            <a:headEnd/>
            <a:tailEnd/>
          </a:ln>
        </p:spPr>
        <p:txBody>
          <a:bodyPr wrap="none">
            <a:spAutoFit/>
          </a:bodyPr>
          <a:lstStyle/>
          <a:p>
            <a:r>
              <a:rPr lang="zh-CN" altLang="en-US"/>
              <a:t>图 </a:t>
            </a:r>
            <a:r>
              <a:rPr lang="en-US" altLang="zh-CN"/>
              <a:t>6-32 </a:t>
            </a:r>
            <a:r>
              <a:rPr lang="zh-CN" altLang="en-US"/>
              <a:t>检查盘块号一致性情况 </a:t>
            </a:r>
          </a:p>
        </p:txBody>
      </p:sp>
      <p:pic>
        <p:nvPicPr>
          <p:cNvPr id="91139" name="Picture 3" descr="C:\WINDOWS\Desktop\未标题-1 拷贝.gif"/>
          <p:cNvPicPr>
            <a:picLocks noChangeAspect="1" noChangeArrowheads="1"/>
          </p:cNvPicPr>
          <p:nvPr/>
        </p:nvPicPr>
        <p:blipFill>
          <a:blip r:embed="rId2"/>
          <a:srcRect/>
          <a:stretch>
            <a:fillRect/>
          </a:stretch>
        </p:blipFill>
        <p:spPr bwMode="auto">
          <a:xfrm>
            <a:off x="228600" y="1268413"/>
            <a:ext cx="8591550" cy="4202112"/>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45816411-8409-41E1-BD2F-0F59A23803A5}" type="slidenum">
              <a:rPr lang="en-US" smtClean="0"/>
              <a:pPr>
                <a:defRPr/>
              </a:pPr>
              <a:t>85</a:t>
            </a:fld>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内容占位符 4"/>
          <p:cNvSpPr>
            <a:spLocks noGrp="1"/>
          </p:cNvSpPr>
          <p:nvPr>
            <p:ph idx="1"/>
          </p:nvPr>
        </p:nvSpPr>
        <p:spPr/>
        <p:txBody>
          <a:bodyPr/>
          <a:lstStyle/>
          <a:p>
            <a:pPr>
              <a:buFont typeface="Wingdings" pitchFamily="2" charset="2"/>
              <a:buNone/>
            </a:pPr>
            <a:r>
              <a:rPr lang="en-US" altLang="zh-CN"/>
              <a:t>3. </a:t>
            </a:r>
            <a:r>
              <a:rPr lang="zh-CN" altLang="en-US"/>
              <a:t>链接数一致性检查 </a:t>
            </a:r>
          </a:p>
          <a:p>
            <a:r>
              <a:rPr lang="zh-CN" altLang="en-US" sz="2800"/>
              <a:t>为每个盘块建立一个表项，其中含有该索引结点号的计数值。 在进行检查时，从根目录开始查找，每当在目录中遇到该索引结点号时， 便在该计数器表中相应文件的表项上加</a:t>
            </a:r>
            <a:r>
              <a:rPr lang="en-US" altLang="zh-CN" sz="2800"/>
              <a:t>1</a:t>
            </a:r>
            <a:r>
              <a:rPr lang="zh-CN" altLang="en-US" sz="2800"/>
              <a:t>。当把所有目录都检查完后，便可将该计数器表中每个表项中的索引结点号计数值与该文件索引结点中的链接计数</a:t>
            </a:r>
            <a:r>
              <a:rPr lang="en-US" altLang="zh-CN" sz="2800"/>
              <a:t>count</a:t>
            </a:r>
            <a:r>
              <a:rPr lang="zh-CN" altLang="en-US" sz="2800"/>
              <a:t>值加以比较， 如果两者一致，表示是正确的；否则，便是发生了链接数据不一致的错误。 </a:t>
            </a:r>
            <a:endParaRPr lang="zh-CN" altLang="en-US"/>
          </a:p>
        </p:txBody>
      </p:sp>
      <p:sp>
        <p:nvSpPr>
          <p:cNvPr id="92162" name="标题 3"/>
          <p:cNvSpPr>
            <a:spLocks noGrp="1"/>
          </p:cNvSpPr>
          <p:nvPr>
            <p:ph type="title"/>
          </p:nvPr>
        </p:nvSpPr>
        <p:spPr/>
        <p:txBody>
          <a:bodyPr/>
          <a:lstStyle/>
          <a:p>
            <a:r>
              <a:rPr lang="en-US" altLang="zh-CN"/>
              <a:t>6.7.4 </a:t>
            </a:r>
            <a:r>
              <a:rPr lang="zh-CN" altLang="en-US"/>
              <a:t>重复数据的数据一致性问题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86</a:t>
            </a:fld>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p:cNvSpPr>
          <p:nvPr>
            <p:ph type="title"/>
          </p:nvPr>
        </p:nvSpPr>
        <p:spPr bwMode="auto">
          <a:noFill/>
        </p:spPr>
        <p:txBody>
          <a:bodyPr/>
          <a:lstStyle/>
          <a:p>
            <a:r>
              <a:rPr lang="zh-CN" altLang="en-US"/>
              <a:t>课后习题</a:t>
            </a:r>
          </a:p>
        </p:txBody>
      </p:sp>
      <p:sp>
        <p:nvSpPr>
          <p:cNvPr id="378883" name="Rectangle 3"/>
          <p:cNvSpPr>
            <a:spLocks noGrp="1"/>
          </p:cNvSpPr>
          <p:nvPr>
            <p:ph type="body" idx="1"/>
          </p:nvPr>
        </p:nvSpPr>
        <p:spPr/>
        <p:txBody>
          <a:bodyPr/>
          <a:lstStyle/>
          <a:p>
            <a:r>
              <a:rPr lang="en-US" altLang="zh-CN" dirty="0"/>
              <a:t>P249</a:t>
            </a:r>
            <a:endParaRPr lang="zh-CN" altLang="en-US" dirty="0"/>
          </a:p>
          <a:p>
            <a:r>
              <a:rPr lang="zh-CN" altLang="en-US" dirty="0"/>
              <a:t>习题</a:t>
            </a:r>
            <a:r>
              <a:rPr lang="en-US" altLang="zh-CN" dirty="0"/>
              <a:t>13</a:t>
            </a:r>
          </a:p>
          <a:p>
            <a:r>
              <a:rPr lang="en-US" altLang="zh-CN" dirty="0"/>
              <a:t>P276</a:t>
            </a:r>
          </a:p>
          <a:p>
            <a:r>
              <a:rPr lang="zh-CN" altLang="en-US" dirty="0"/>
              <a:t>习题</a:t>
            </a:r>
            <a:r>
              <a:rPr lang="en-US" altLang="zh-CN" dirty="0"/>
              <a:t>7</a:t>
            </a:r>
            <a:r>
              <a:rPr lang="zh-CN" altLang="en-US" dirty="0"/>
              <a:t>、</a:t>
            </a:r>
            <a:r>
              <a:rPr lang="en-US" altLang="zh-CN" dirty="0"/>
              <a:t>12</a:t>
            </a:r>
            <a:r>
              <a:rPr lang="zh-CN" altLang="en-US" dirty="0"/>
              <a:t>、</a:t>
            </a:r>
            <a:r>
              <a:rPr lang="en-US" altLang="zh-CN" dirty="0"/>
              <a:t>14</a:t>
            </a:r>
            <a:r>
              <a:rPr lang="zh-CN" altLang="en-US"/>
              <a:t>、</a:t>
            </a:r>
            <a:r>
              <a:rPr lang="en-US" altLang="zh-CN"/>
              <a:t>29</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4"/>
          <p:cNvSpPr>
            <a:spLocks noGrp="1"/>
          </p:cNvSpPr>
          <p:nvPr>
            <p:ph idx="1"/>
          </p:nvPr>
        </p:nvSpPr>
        <p:spPr/>
        <p:txBody>
          <a:bodyPr/>
          <a:lstStyle/>
          <a:p>
            <a:pPr>
              <a:buFont typeface="Wingdings" pitchFamily="2" charset="2"/>
              <a:buNone/>
            </a:pPr>
            <a:r>
              <a:rPr lang="en-US" altLang="zh-CN"/>
              <a:t>1. </a:t>
            </a:r>
            <a:r>
              <a:rPr lang="zh-CN" altLang="en-US"/>
              <a:t>文件类型 </a:t>
            </a:r>
          </a:p>
          <a:p>
            <a:pPr>
              <a:buFont typeface="Wingdings" pitchFamily="2" charset="2"/>
              <a:buNone/>
            </a:pPr>
            <a:r>
              <a:rPr lang="en-US" altLang="zh-CN" sz="2800"/>
              <a:t>3) </a:t>
            </a:r>
            <a:r>
              <a:rPr lang="zh-CN" altLang="en-US" sz="2800"/>
              <a:t>按存取控制属性分类 </a:t>
            </a:r>
          </a:p>
          <a:p>
            <a:pPr lvl="1"/>
            <a:r>
              <a:rPr lang="en-US" altLang="zh-CN" sz="2400"/>
              <a:t>(1) </a:t>
            </a:r>
            <a:r>
              <a:rPr lang="zh-CN" altLang="en-US" sz="2400"/>
              <a:t>只执行文件。 </a:t>
            </a:r>
          </a:p>
          <a:p>
            <a:pPr lvl="1"/>
            <a:r>
              <a:rPr lang="en-US" altLang="zh-CN" sz="2400"/>
              <a:t>(2) </a:t>
            </a:r>
            <a:r>
              <a:rPr lang="zh-CN" altLang="en-US" sz="2400"/>
              <a:t>只读文件。 </a:t>
            </a:r>
          </a:p>
          <a:p>
            <a:pPr lvl="1"/>
            <a:r>
              <a:rPr lang="en-US" altLang="zh-CN" sz="2400"/>
              <a:t>(3) </a:t>
            </a:r>
            <a:r>
              <a:rPr lang="zh-CN" altLang="en-US" sz="2400"/>
              <a:t>读写文件。 </a:t>
            </a:r>
          </a:p>
          <a:p>
            <a:endParaRPr lang="zh-CN" altLang="en-US"/>
          </a:p>
        </p:txBody>
      </p:sp>
      <p:sp>
        <p:nvSpPr>
          <p:cNvPr id="34818" name="标题 3"/>
          <p:cNvSpPr>
            <a:spLocks noGrp="1"/>
          </p:cNvSpPr>
          <p:nvPr>
            <p:ph type="title"/>
          </p:nvPr>
        </p:nvSpPr>
        <p:spPr/>
        <p:txBody>
          <a:bodyPr/>
          <a:lstStyle/>
          <a:p>
            <a:r>
              <a:rPr lang="en-US" altLang="zh-CN"/>
              <a:t>6.1.2 </a:t>
            </a:r>
            <a:r>
              <a:rPr lang="zh-CN" altLang="en-US"/>
              <a:t>文件类型和文件系统模型 </a:t>
            </a:r>
          </a:p>
        </p:txBody>
      </p:sp>
      <p:sp>
        <p:nvSpPr>
          <p:cNvPr id="4" name="灯片编号占位符 3"/>
          <p:cNvSpPr>
            <a:spLocks noGrp="1"/>
          </p:cNvSpPr>
          <p:nvPr>
            <p:ph type="sldNum" sz="quarter" idx="11"/>
          </p:nvPr>
        </p:nvSpPr>
        <p:spPr/>
        <p:txBody>
          <a:bodyPr/>
          <a:lstStyle/>
          <a:p>
            <a:pPr>
              <a:defRPr/>
            </a:pPr>
            <a:fld id="{ABD81BC0-3105-4017-9BBF-A2A6EA884189}" type="slidenum">
              <a:rPr lang="en-US" smtClean="0"/>
              <a:pPr>
                <a:defRPr/>
              </a:pPr>
              <a:t>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第五章  设备管理 - 副本</Template>
  <TotalTime>244</TotalTime>
  <Pages>0</Pages>
  <Words>5706</Words>
  <Characters>0</Characters>
  <Application>Microsoft Office PowerPoint</Application>
  <DocSecurity>0</DocSecurity>
  <PresentationFormat>全屏显示(4:3)</PresentationFormat>
  <Lines>0</Lines>
  <Paragraphs>509</Paragraphs>
  <Slides>87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87</vt:i4>
      </vt:variant>
    </vt:vector>
  </HeadingPairs>
  <TitlesOfParts>
    <vt:vector size="101" baseType="lpstr">
      <vt:lpstr>黑体</vt:lpstr>
      <vt:lpstr>楷体_GB2312</vt:lpstr>
      <vt:lpstr>宋体</vt:lpstr>
      <vt:lpstr>Arial</vt:lpstr>
      <vt:lpstr>Lucida Sans Unicode</vt:lpstr>
      <vt:lpstr>Tahoma</vt:lpstr>
      <vt:lpstr>Times New Roman</vt:lpstr>
      <vt:lpstr>Verdana</vt:lpstr>
      <vt:lpstr>Wingdings</vt:lpstr>
      <vt:lpstr>Wingdings 2</vt:lpstr>
      <vt:lpstr>Wingdings 3</vt:lpstr>
      <vt:lpstr>聚合</vt:lpstr>
      <vt:lpstr>VISIO</vt:lpstr>
      <vt:lpstr>Equation</vt:lpstr>
      <vt:lpstr>第六章  文 件 管 理 </vt:lpstr>
      <vt:lpstr>第六章  文件管理 </vt:lpstr>
      <vt:lpstr>6.1 文件和文件系统 </vt:lpstr>
      <vt:lpstr>6.1.1  文件、记录和数据项 </vt:lpstr>
      <vt:lpstr>6.1.1  文件、记录和数据项 </vt:lpstr>
      <vt:lpstr>6.1.1  文件、记录和数据项 </vt:lpstr>
      <vt:lpstr>6.1.1  文件、记录和数据项 </vt:lpstr>
      <vt:lpstr>6.1.2 文件类型和文件系统模型 </vt:lpstr>
      <vt:lpstr>6.1.2 文件类型和文件系统模型 </vt:lpstr>
      <vt:lpstr>6.1.2 文件类型和文件系统模型 </vt:lpstr>
      <vt:lpstr>6.1.2 文件类型和文件系统模型 </vt:lpstr>
      <vt:lpstr>6.1.2 文件类型和文件系统模型 </vt:lpstr>
      <vt:lpstr>6.1.2 文件类型和文件系统模型 </vt:lpstr>
      <vt:lpstr>6.1.3    文件操作 </vt:lpstr>
      <vt:lpstr>6.1.3    文件操作 </vt:lpstr>
      <vt:lpstr>6.1.3    文件操作 </vt:lpstr>
      <vt:lpstr>6.1.3    文件操作 </vt:lpstr>
      <vt:lpstr>6.1.3    文件操作 </vt:lpstr>
      <vt:lpstr>6.2 文件的逻辑结构</vt:lpstr>
      <vt:lpstr>6.2.1 文件逻辑结构的类型 </vt:lpstr>
      <vt:lpstr>6.2.1 文件逻辑结构的类型 </vt:lpstr>
      <vt:lpstr>6.2.2  顺序文件</vt:lpstr>
      <vt:lpstr>6.2.2  顺序文件</vt:lpstr>
      <vt:lpstr>6.2.2  顺序文件</vt:lpstr>
      <vt:lpstr>6.2.2  顺序文件</vt:lpstr>
      <vt:lpstr>6.2.2  顺序文件</vt:lpstr>
      <vt:lpstr>6.2.3 索引文件 </vt:lpstr>
      <vt:lpstr>6.2.3 索引文件 </vt:lpstr>
      <vt:lpstr>6.2.4 索引顺序文件 </vt:lpstr>
      <vt:lpstr>6.2.5  直接文件和哈希文件 </vt:lpstr>
      <vt:lpstr>6.2.5  直接文件和哈希文件 </vt:lpstr>
      <vt:lpstr>6.3  外存分配方式 </vt:lpstr>
      <vt:lpstr>6.3.1 连续分配</vt:lpstr>
      <vt:lpstr>6.3.2 链接分配</vt:lpstr>
      <vt:lpstr>6.3.2 链接分配</vt:lpstr>
      <vt:lpstr>PowerPoint 演示文稿</vt:lpstr>
      <vt:lpstr>6.3.3 索引分配 </vt:lpstr>
      <vt:lpstr>PowerPoint 演示文稿</vt:lpstr>
      <vt:lpstr>PowerPoint 演示文稿</vt:lpstr>
      <vt:lpstr>PowerPoint 演示文稿</vt:lpstr>
      <vt:lpstr>6.3.3 索引分配 </vt:lpstr>
      <vt:lpstr>6.3.3 索引分配 </vt:lpstr>
      <vt:lpstr>6.3.3 索引分配 </vt:lpstr>
      <vt:lpstr>6.4  目 录 管 理 </vt:lpstr>
      <vt:lpstr>6.4.1 文件控制块和索引结点 </vt:lpstr>
      <vt:lpstr>6.4.1 文件控制块和索引结点 </vt:lpstr>
      <vt:lpstr>6.4.1 文件控制块和索引结点 </vt:lpstr>
      <vt:lpstr>6.4.1 文件控制块和索引结点 </vt:lpstr>
      <vt:lpstr>6.4.2 目录结构 </vt:lpstr>
      <vt:lpstr>6.4.2 目录结构 </vt:lpstr>
      <vt:lpstr>6.4.2 目录结构 </vt:lpstr>
      <vt:lpstr>6.4.2 目录结构 </vt:lpstr>
      <vt:lpstr>6.4.2 目录结构 </vt:lpstr>
      <vt:lpstr>6.4.2 目录结构 </vt:lpstr>
      <vt:lpstr>6.4.2 目录结构 </vt:lpstr>
      <vt:lpstr>6.4.2 目录结构 </vt:lpstr>
      <vt:lpstr>6.4.3 目录查询技术 </vt:lpstr>
      <vt:lpstr>6.4.3 目录查询技术 </vt:lpstr>
      <vt:lpstr>6.5 文件存储空间的管理 </vt:lpstr>
      <vt:lpstr>6.5.1 空闲表法和空闲链表法 </vt:lpstr>
      <vt:lpstr>6.5.1 空闲表法和空闲链表法 </vt:lpstr>
      <vt:lpstr>6.5.2 位示图法 </vt:lpstr>
      <vt:lpstr>6.5.2 位示图法 </vt:lpstr>
      <vt:lpstr>6.5.2 位示图法 </vt:lpstr>
      <vt:lpstr>6.5.3 成组链接法 </vt:lpstr>
      <vt:lpstr>6.5.3 成组链接法 </vt:lpstr>
      <vt:lpstr>6.5.3 成组链接法 </vt:lpstr>
      <vt:lpstr>6.6  文件共享与文件保护</vt:lpstr>
      <vt:lpstr>PowerPoint 演示文稿</vt:lpstr>
      <vt:lpstr>PowerPoint 演示文稿</vt:lpstr>
      <vt:lpstr>6.6.2  利用符号链实现文件共享 </vt:lpstr>
      <vt:lpstr>6.6.3  磁盘容错技术</vt:lpstr>
      <vt:lpstr>6.6.3  磁盘容错技术</vt:lpstr>
      <vt:lpstr>6.6.3  磁盘容错技术</vt:lpstr>
      <vt:lpstr>6.6.3  磁盘容错技术</vt:lpstr>
      <vt:lpstr>6.6.3  磁盘容错技术</vt:lpstr>
      <vt:lpstr>6.7 数据一致性控制 </vt:lpstr>
      <vt:lpstr>6.7.1 事务</vt:lpstr>
      <vt:lpstr>6.7.1 事务</vt:lpstr>
      <vt:lpstr>6.7.2  检查点 </vt:lpstr>
      <vt:lpstr>6.7.2  检查点 </vt:lpstr>
      <vt:lpstr>6.7.3 并发控制 </vt:lpstr>
      <vt:lpstr>6.7.4 重复数据的数据一致性问题 </vt:lpstr>
      <vt:lpstr>6.7.4 重复数据的数据一致性问题 </vt:lpstr>
      <vt:lpstr>PowerPoint 演示文稿</vt:lpstr>
      <vt:lpstr>6.7.4 重复数据的数据一致性问题 </vt:lpstr>
      <vt:lpstr>课后习题</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文 件 管 理 </dc:title>
  <dc:creator>Windows 用户</dc:creator>
  <cp:lastModifiedBy>lab13</cp:lastModifiedBy>
  <cp:revision>34</cp:revision>
  <cp:lastPrinted>1601-01-01T00:00:00Z</cp:lastPrinted>
  <dcterms:created xsi:type="dcterms:W3CDTF">2011-02-17T06:25:06Z</dcterms:created>
  <dcterms:modified xsi:type="dcterms:W3CDTF">2017-03-10T02:26:12Z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