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5"/>
  </p:notesMasterIdLst>
  <p:sldIdLst>
    <p:sldId id="460" r:id="rId2"/>
    <p:sldId id="461" r:id="rId3"/>
    <p:sldId id="462" r:id="rId4"/>
    <p:sldId id="538" r:id="rId5"/>
    <p:sldId id="463" r:id="rId6"/>
    <p:sldId id="464" r:id="rId7"/>
    <p:sldId id="533" r:id="rId8"/>
    <p:sldId id="466" r:id="rId9"/>
    <p:sldId id="467" r:id="rId10"/>
    <p:sldId id="468" r:id="rId11"/>
    <p:sldId id="469" r:id="rId12"/>
    <p:sldId id="470" r:id="rId13"/>
    <p:sldId id="471" r:id="rId14"/>
    <p:sldId id="472" r:id="rId15"/>
    <p:sldId id="473" r:id="rId16"/>
    <p:sldId id="475" r:id="rId17"/>
    <p:sldId id="534" r:id="rId18"/>
    <p:sldId id="477" r:id="rId19"/>
    <p:sldId id="478" r:id="rId20"/>
    <p:sldId id="479" r:id="rId21"/>
    <p:sldId id="480" r:id="rId22"/>
    <p:sldId id="481" r:id="rId23"/>
    <p:sldId id="482" r:id="rId24"/>
    <p:sldId id="483" r:id="rId25"/>
    <p:sldId id="535" r:id="rId26"/>
    <p:sldId id="485" r:id="rId27"/>
    <p:sldId id="486" r:id="rId28"/>
    <p:sldId id="487" r:id="rId29"/>
    <p:sldId id="489" r:id="rId30"/>
    <p:sldId id="490" r:id="rId31"/>
    <p:sldId id="491" r:id="rId32"/>
    <p:sldId id="492" r:id="rId33"/>
    <p:sldId id="493" r:id="rId34"/>
    <p:sldId id="494" r:id="rId35"/>
    <p:sldId id="495" r:id="rId36"/>
    <p:sldId id="496" r:id="rId37"/>
    <p:sldId id="497" r:id="rId38"/>
    <p:sldId id="498" r:id="rId39"/>
    <p:sldId id="501" r:id="rId40"/>
    <p:sldId id="502" r:id="rId41"/>
    <p:sldId id="503" r:id="rId42"/>
    <p:sldId id="504" r:id="rId43"/>
    <p:sldId id="505" r:id="rId44"/>
    <p:sldId id="506" r:id="rId45"/>
    <p:sldId id="507" r:id="rId46"/>
    <p:sldId id="508" r:id="rId47"/>
    <p:sldId id="510" r:id="rId48"/>
    <p:sldId id="539" r:id="rId49"/>
    <p:sldId id="511" r:id="rId50"/>
    <p:sldId id="512" r:id="rId51"/>
    <p:sldId id="513" r:id="rId52"/>
    <p:sldId id="514" r:id="rId53"/>
    <p:sldId id="515" r:id="rId54"/>
    <p:sldId id="516" r:id="rId55"/>
    <p:sldId id="517" r:id="rId56"/>
    <p:sldId id="518" r:id="rId57"/>
    <p:sldId id="519" r:id="rId58"/>
    <p:sldId id="520" r:id="rId59"/>
    <p:sldId id="536" r:id="rId60"/>
    <p:sldId id="522" r:id="rId61"/>
    <p:sldId id="523" r:id="rId62"/>
    <p:sldId id="524" r:id="rId63"/>
    <p:sldId id="525" r:id="rId64"/>
    <p:sldId id="526" r:id="rId65"/>
    <p:sldId id="527" r:id="rId66"/>
    <p:sldId id="541" r:id="rId67"/>
    <p:sldId id="542" r:id="rId68"/>
    <p:sldId id="528" r:id="rId69"/>
    <p:sldId id="529" r:id="rId70"/>
    <p:sldId id="530" r:id="rId71"/>
    <p:sldId id="531" r:id="rId72"/>
    <p:sldId id="532" r:id="rId73"/>
    <p:sldId id="543" r:id="rId74"/>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Tahoma" pitchFamily="34" charset="0"/>
        <a:ea typeface="宋体" pitchFamily="2" charset="-122"/>
        <a:cs typeface="+mn-cs"/>
      </a:defRPr>
    </a:lvl5pPr>
    <a:lvl6pPr marL="2286000" algn="l" defTabSz="914400" rtl="0" eaLnBrk="1" latinLnBrk="0" hangingPunct="1">
      <a:defRPr sz="2800" kern="1200">
        <a:solidFill>
          <a:schemeClr val="tx1"/>
        </a:solidFill>
        <a:latin typeface="Tahoma" pitchFamily="34" charset="0"/>
        <a:ea typeface="宋体" pitchFamily="2" charset="-122"/>
        <a:cs typeface="+mn-cs"/>
      </a:defRPr>
    </a:lvl6pPr>
    <a:lvl7pPr marL="2743200" algn="l" defTabSz="914400" rtl="0" eaLnBrk="1" latinLnBrk="0" hangingPunct="1">
      <a:defRPr sz="2800" kern="1200">
        <a:solidFill>
          <a:schemeClr val="tx1"/>
        </a:solidFill>
        <a:latin typeface="Tahoma" pitchFamily="34" charset="0"/>
        <a:ea typeface="宋体" pitchFamily="2" charset="-122"/>
        <a:cs typeface="+mn-cs"/>
      </a:defRPr>
    </a:lvl7pPr>
    <a:lvl8pPr marL="3200400" algn="l" defTabSz="914400" rtl="0" eaLnBrk="1" latinLnBrk="0" hangingPunct="1">
      <a:defRPr sz="2800" kern="1200">
        <a:solidFill>
          <a:schemeClr val="tx1"/>
        </a:solidFill>
        <a:latin typeface="Tahoma" pitchFamily="34" charset="0"/>
        <a:ea typeface="宋体" pitchFamily="2" charset="-122"/>
        <a:cs typeface="+mn-cs"/>
      </a:defRPr>
    </a:lvl8pPr>
    <a:lvl9pPr marL="3657600" algn="l" defTabSz="914400" rtl="0" eaLnBrk="1" latinLnBrk="0" hangingPunct="1">
      <a:defRPr sz="28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FF"/>
    <a:srgbClr val="DBDCDD"/>
    <a:srgbClr val="C9CBCD"/>
    <a:srgbClr val="CADB25"/>
    <a:srgbClr val="006699"/>
    <a:srgbClr val="0099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6" autoAdjust="0"/>
    <p:restoredTop sz="86344" autoAdjust="0"/>
  </p:normalViewPr>
  <p:slideViewPr>
    <p:cSldViewPr>
      <p:cViewPr varScale="1">
        <p:scale>
          <a:sx n="95" d="100"/>
          <a:sy n="95" d="100"/>
        </p:scale>
        <p:origin x="1260"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798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CF5ED68-2C3B-4E9E-874C-0E85B7D910C5}" type="slidenum">
              <a:rPr lang="en-US" altLang="zh-CN"/>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2"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1" name="Picture 9" descr="http://www.whu.edu.cn/img/index_03.gif"/>
          <p:cNvPicPr>
            <a:picLocks noChangeAspect="1" noChangeArrowheads="1"/>
          </p:cNvPicPr>
          <p:nvPr/>
        </p:nvPicPr>
        <p:blipFill>
          <a:blip r:embed="rId3"/>
          <a:srcRect/>
          <a:stretch>
            <a:fillRect/>
          </a:stretch>
        </p:blipFill>
        <p:spPr bwMode="auto">
          <a:xfrm>
            <a:off x="179388" y="6165850"/>
            <a:ext cx="3914775" cy="561975"/>
          </a:xfrm>
          <a:prstGeom prst="rect">
            <a:avLst/>
          </a:prstGeom>
          <a:noFill/>
          <a:ln w="9525">
            <a:noFill/>
            <a:miter lim="800000"/>
            <a:headEnd/>
            <a:tailEnd/>
          </a:ln>
        </p:spPr>
      </p:pic>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2" name="日期占位符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3"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4" name="灯片编号占位符 26"/>
          <p:cNvSpPr>
            <a:spLocks noGrp="1"/>
          </p:cNvSpPr>
          <p:nvPr>
            <p:ph type="sldNum" sz="quarter" idx="12"/>
          </p:nvPr>
        </p:nvSpPr>
        <p:spPr/>
        <p:txBody>
          <a:bodyPr/>
          <a:lstStyle>
            <a:lvl1pPr>
              <a:defRPr>
                <a:solidFill>
                  <a:srgbClr val="FFFFFF"/>
                </a:solidFill>
              </a:defRPr>
            </a:lvl1pPr>
            <a:extLst/>
          </a:lstStyle>
          <a:p>
            <a:pPr>
              <a:defRPr/>
            </a:pPr>
            <a:fld id="{AB46B73B-0B6F-40BB-9ABB-69526CC6DCDD}" type="slidenum">
              <a:rPr lang="en-US" altLang="zh-CN"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740D1AB7-D532-41BC-950D-E7B2B583710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68D4EF48-D7AA-48BA-9DA6-3DBD66947A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aphicFrame>
        <p:nvGraphicFramePr>
          <p:cNvPr id="4" name="Object 1"/>
          <p:cNvGraphicFramePr>
            <a:graphicFrameLocks/>
          </p:cNvGraphicFramePr>
          <p:nvPr/>
        </p:nvGraphicFramePr>
        <p:xfrm>
          <a:off x="4716463" y="6381750"/>
          <a:ext cx="2087562" cy="341313"/>
        </p:xfrm>
        <a:graphic>
          <a:graphicData uri="http://schemas.openxmlformats.org/presentationml/2006/ole">
            <mc:AlternateContent xmlns:mc="http://schemas.openxmlformats.org/markup-compatibility/2006">
              <mc:Choice xmlns:v="urn:schemas-microsoft-com:vml" Requires="v">
                <p:oleObj spid="_x0000_s105475" r:id="rId3" imgW="0" imgH="0" progId="PBrush">
                  <p:embed/>
                </p:oleObj>
              </mc:Choice>
              <mc:Fallback>
                <p:oleObj r:id="rId3" imgW="0" imgH="0" progId="PBrush">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内容占位符 2"/>
          <p:cNvSpPr>
            <a:spLocks noGrp="1"/>
          </p:cNvSpPr>
          <p:nvPr>
            <p:ph idx="1"/>
          </p:nvPr>
        </p:nvSpPr>
        <p:spPr/>
        <p:txBody>
          <a:bodyPr/>
          <a:lstStyle>
            <a:lvl1pPr algn="just">
              <a:defRPr/>
            </a:lvl1pPr>
            <a:lvl2pPr algn="just">
              <a:defRPr/>
            </a:lvl2pPr>
            <a:lvl3pPr algn="just">
              <a:defRPr/>
            </a:lvl3pPr>
            <a:lvl4pPr algn="just">
              <a:defRPr/>
            </a:lvl4pPr>
            <a:lvl5pPr algn="just">
              <a:defRPr/>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5" name="日期占位符 7"/>
          <p:cNvSpPr>
            <a:spLocks noGrp="1"/>
          </p:cNvSpPr>
          <p:nvPr>
            <p:ph type="dt" sz="half" idx="10"/>
          </p:nvPr>
        </p:nvSpPr>
        <p:spPr/>
        <p:txBody>
          <a:bodyPr/>
          <a:lstStyle>
            <a:lvl1pPr>
              <a:defRPr/>
            </a:lvl1pPr>
          </a:lstStyle>
          <a:p>
            <a:pPr>
              <a:defRPr/>
            </a:pPr>
            <a:endParaRPr lang="en-US"/>
          </a:p>
        </p:txBody>
      </p:sp>
      <p:sp>
        <p:nvSpPr>
          <p:cNvPr id="6" name="灯片编号占位符 8"/>
          <p:cNvSpPr>
            <a:spLocks noGrp="1"/>
          </p:cNvSpPr>
          <p:nvPr>
            <p:ph type="sldNum" sz="quarter" idx="11"/>
          </p:nvPr>
        </p:nvSpPr>
        <p:spPr/>
        <p:txBody>
          <a:bodyPr/>
          <a:lstStyle>
            <a:lvl1pPr>
              <a:defRPr/>
            </a:lvl1pPr>
          </a:lstStyle>
          <a:p>
            <a:pPr>
              <a:defRPr/>
            </a:pPr>
            <a:fld id="{ED787F38-9118-4655-AA03-F6A865D45D9F}" type="slidenum">
              <a:rPr lang="en-US"/>
              <a:pPr>
                <a:defRPr/>
              </a:pPr>
              <a:t>‹#›</a:t>
            </a:fld>
            <a:endParaRPr lang="en-US"/>
          </a:p>
        </p:txBody>
      </p:sp>
      <p:sp>
        <p:nvSpPr>
          <p:cNvPr id="8" name="页脚占位符 9"/>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D08A5EC3-A164-4B3D-9589-453957A3157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38972C23-6154-44C2-ACDC-7D318659D11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C2E90265-6F6F-4CD3-A2DB-A730CE12416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EE67A63A-F1A2-43AD-852B-F0582A720F8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98E81DCA-29D6-46A7-ACD3-9733987200C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F4901FBC-7EAF-401A-BDF8-466AD9B8216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5AF4D0EA-441E-47AE-B9DB-EDD694C3F85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081"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04E3D779-2591-4709-A285-9099DD0598D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96875" y="3071813"/>
            <a:ext cx="7921625" cy="792162"/>
          </a:xfrm>
        </p:spPr>
        <p:txBody>
          <a:bodyPr>
            <a:normAutofit fontScale="90000"/>
          </a:bodyPr>
          <a:lstStyle/>
          <a:p>
            <a:pPr algn="ctr"/>
            <a:r>
              <a:rPr lang="zh-CN" altLang="en-US">
                <a:latin typeface="楷体_GB2312" pitchFamily="1" charset="-122"/>
              </a:rPr>
              <a:t>第七章 操作系统接口</a:t>
            </a:r>
          </a:p>
        </p:txBody>
      </p:sp>
      <p:sp>
        <p:nvSpPr>
          <p:cNvPr id="9219" name="Rectangle 3"/>
          <p:cNvSpPr>
            <a:spLocks noGrp="1" noChangeArrowheads="1"/>
          </p:cNvSpPr>
          <p:nvPr>
            <p:ph type="subTitle" idx="1"/>
          </p:nvPr>
        </p:nvSpPr>
        <p:spPr>
          <a:xfrm>
            <a:off x="2229524" y="6165304"/>
            <a:ext cx="6400800" cy="1104900"/>
          </a:xfrm>
          <a:noFill/>
        </p:spPr>
        <p:txBody>
          <a:bodyPr/>
          <a:lstStyle/>
          <a:p>
            <a:pPr eaLnBrk="1" hangingPunct="1">
              <a:spcBef>
                <a:spcPct val="0"/>
              </a:spcBef>
            </a:pPr>
            <a:r>
              <a:rPr lang="zh-CN" dirty="0">
                <a:solidFill>
                  <a:schemeClr val="bg1"/>
                </a:solidFill>
              </a:rPr>
              <a:t>武汉大学国际软件学院</a:t>
            </a:r>
            <a:endParaRPr lang="zh-CN" sz="2400" dirty="0">
              <a:solidFill>
                <a:schemeClr val="bg1"/>
              </a:solidFill>
            </a:endParaRPr>
          </a:p>
        </p:txBody>
      </p:sp>
      <p:sp>
        <p:nvSpPr>
          <p:cNvPr id="9220" name="Rectangle 4"/>
          <p:cNvSpPr>
            <a:spLocks noChangeArrowheads="1"/>
          </p:cNvSpPr>
          <p:nvPr/>
        </p:nvSpPr>
        <p:spPr bwMode="auto">
          <a:xfrm>
            <a:off x="323850" y="1557338"/>
            <a:ext cx="8001000" cy="1143000"/>
          </a:xfrm>
          <a:prstGeom prst="rect">
            <a:avLst/>
          </a:prstGeom>
          <a:noFill/>
          <a:ln w="9525">
            <a:noFill/>
            <a:miter lim="800000"/>
            <a:headEnd/>
            <a:tailEnd/>
          </a:ln>
        </p:spPr>
        <p:txBody>
          <a:bodyPr anchor="b"/>
          <a:lstStyle/>
          <a:p>
            <a:pPr algn="ctr"/>
            <a:r>
              <a:rPr lang="zh-CN" altLang="zh-CN" sz="4800" b="1">
                <a:solidFill>
                  <a:srgbClr val="006699"/>
                </a:solidFill>
                <a:ea typeface="黑体" pitchFamily="49" charset="-122"/>
              </a:rPr>
              <a:t>《</a:t>
            </a:r>
            <a:r>
              <a:rPr lang="zh-CN" sz="4800" b="1">
                <a:solidFill>
                  <a:srgbClr val="006699"/>
                </a:solidFill>
                <a:ea typeface="黑体" pitchFamily="49" charset="-122"/>
              </a:rPr>
              <a:t>操作系统原理</a:t>
            </a:r>
            <a:r>
              <a:rPr lang="zh-CN" altLang="zh-CN" sz="4800" b="1">
                <a:solidFill>
                  <a:srgbClr val="006699"/>
                </a:solidFill>
                <a:ea typeface="黑体" pitchFamily="49" charset="-122"/>
              </a:rPr>
              <a:t>》</a:t>
            </a:r>
          </a:p>
        </p:txBody>
      </p:sp>
      <p:sp>
        <p:nvSpPr>
          <p:cNvPr id="5" name="灯片编号占位符 4"/>
          <p:cNvSpPr>
            <a:spLocks noGrp="1"/>
          </p:cNvSpPr>
          <p:nvPr>
            <p:ph type="sldNum" sz="quarter" idx="12"/>
          </p:nvPr>
        </p:nvSpPr>
        <p:spPr/>
        <p:txBody>
          <a:bodyPr/>
          <a:lstStyle/>
          <a:p>
            <a:pPr>
              <a:defRPr/>
            </a:pPr>
            <a:fld id="{AB46B73B-0B6F-40BB-9ABB-69526CC6DCDD}" type="slidenum">
              <a:rPr lang="en-US" altLang="zh-CN" smtClean="0"/>
              <a:pPr>
                <a:defRPr/>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5. </a:t>
            </a:r>
            <a:r>
              <a:rPr lang="zh-CN" altLang="en-US"/>
              <a:t>其它命令</a:t>
            </a:r>
          </a:p>
          <a:p>
            <a:r>
              <a:rPr lang="en-US" altLang="zh-CN" sz="2400"/>
              <a:t>(1) </a:t>
            </a:r>
            <a:r>
              <a:rPr lang="zh-CN" altLang="en-US" sz="2400"/>
              <a:t>输入输出重定向命令。 </a:t>
            </a:r>
          </a:p>
          <a:p>
            <a:pPr>
              <a:buNone/>
            </a:pPr>
            <a:r>
              <a:rPr lang="zh-CN" altLang="en-US" sz="2400"/>
              <a:t>       在</a:t>
            </a:r>
            <a:r>
              <a:rPr lang="en-US" altLang="zh-CN" sz="2400"/>
              <a:t>OS</a:t>
            </a:r>
            <a:r>
              <a:rPr lang="zh-CN" altLang="en-US" sz="2400"/>
              <a:t>中通常定义了两个标准</a:t>
            </a:r>
            <a:r>
              <a:rPr lang="en-US" altLang="zh-CN" sz="2400"/>
              <a:t>I/O</a:t>
            </a:r>
            <a:r>
              <a:rPr lang="zh-CN" altLang="en-US" sz="2400"/>
              <a:t>设备。命令输入，取自标准输入设备，即键盘；命令输出，送往标准输出设备， 即显示终端。</a:t>
            </a:r>
            <a:endParaRPr lang="en-US" altLang="zh-CN" sz="2400"/>
          </a:p>
          <a:p>
            <a:pPr>
              <a:buNone/>
            </a:pPr>
            <a:r>
              <a:rPr lang="zh-CN" altLang="en-US" sz="2400"/>
              <a:t>        在命令中设置输出重定向“＞”符，其后接文件名或设备名，表示将命令的输出改向，送到指定文件或设备上。类似地，若在命令中设置输入重定向“＜”符，则不再是从键盘而是从重定向符左边参数所指定的文件或设备上，取得输入信息。 </a:t>
            </a:r>
          </a:p>
        </p:txBody>
      </p:sp>
      <p:sp>
        <p:nvSpPr>
          <p:cNvPr id="3" name="标题 2"/>
          <p:cNvSpPr>
            <a:spLocks noGrp="1"/>
          </p:cNvSpPr>
          <p:nvPr>
            <p:ph type="title"/>
          </p:nvPr>
        </p:nvSpPr>
        <p:spPr/>
        <p:txBody>
          <a:bodyPr/>
          <a:lstStyle/>
          <a:p>
            <a:r>
              <a:rPr lang="en-US" altLang="zh-CN"/>
              <a:t>7.1.2  </a:t>
            </a:r>
            <a:r>
              <a:rPr lang="zh-CN" altLang="en-US"/>
              <a:t>联机命令的类型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5. </a:t>
            </a:r>
            <a:r>
              <a:rPr lang="zh-CN" altLang="en-US"/>
              <a:t>其它命令</a:t>
            </a:r>
            <a:endParaRPr lang="en-US" altLang="zh-CN"/>
          </a:p>
          <a:p>
            <a:r>
              <a:rPr lang="en-US" altLang="zh-CN"/>
              <a:t> </a:t>
            </a:r>
            <a:r>
              <a:rPr lang="en-US" altLang="zh-CN" sz="2800"/>
              <a:t>(2) </a:t>
            </a:r>
            <a:r>
              <a:rPr lang="zh-CN" altLang="en-US" sz="2800"/>
              <a:t>管道连接。 </a:t>
            </a:r>
          </a:p>
          <a:p>
            <a:pPr>
              <a:buNone/>
            </a:pPr>
            <a:r>
              <a:rPr lang="zh-CN" altLang="en-US" sz="2800"/>
              <a:t>        把第一条命令的输出信息作为第二条命令的输入信息；类似地，又可把第二条命令的输出信息作为第三条命令的输入信息。由两个</a:t>
            </a:r>
            <a:r>
              <a:rPr lang="en-US" altLang="zh-CN" sz="2800"/>
              <a:t>(</a:t>
            </a:r>
            <a:r>
              <a:rPr lang="zh-CN" altLang="en-US" sz="2800"/>
              <a:t>含两条</a:t>
            </a:r>
            <a:r>
              <a:rPr lang="en-US" altLang="zh-CN" sz="2800"/>
              <a:t>)</a:t>
            </a:r>
            <a:r>
              <a:rPr lang="zh-CN" altLang="en-US" sz="2800"/>
              <a:t>以上的命令可形成一条管道。在</a:t>
            </a:r>
            <a:r>
              <a:rPr lang="en-US" altLang="zh-CN" sz="2800"/>
              <a:t>MS-DOS</a:t>
            </a:r>
            <a:r>
              <a:rPr lang="zh-CN" altLang="en-US" sz="2800"/>
              <a:t>和</a:t>
            </a:r>
            <a:r>
              <a:rPr lang="en-US" altLang="zh-CN" sz="2800"/>
              <a:t>UNIX</a:t>
            </a:r>
            <a:r>
              <a:rPr lang="zh-CN" altLang="en-US" sz="2800"/>
              <a:t>中，用“</a:t>
            </a:r>
            <a:r>
              <a:rPr lang="en-US" altLang="zh-CN" sz="2800"/>
              <a:t>|”</a:t>
            </a:r>
            <a:r>
              <a:rPr lang="zh-CN" altLang="en-US" sz="2800"/>
              <a:t>作为管道符号。其格式为：</a:t>
            </a:r>
          </a:p>
          <a:p>
            <a:pPr>
              <a:buNone/>
            </a:pPr>
            <a:r>
              <a:rPr lang="zh-CN" altLang="en-US" sz="2800"/>
              <a:t>         </a:t>
            </a:r>
            <a:r>
              <a:rPr lang="en-US" altLang="zh-CN" sz="2800"/>
              <a:t>Command1 |Command2| … | Commandn; </a:t>
            </a:r>
            <a:endParaRPr lang="zh-CN" altLang="en-US" sz="2800"/>
          </a:p>
        </p:txBody>
      </p:sp>
      <p:sp>
        <p:nvSpPr>
          <p:cNvPr id="3" name="标题 2"/>
          <p:cNvSpPr>
            <a:spLocks noGrp="1"/>
          </p:cNvSpPr>
          <p:nvPr>
            <p:ph type="title"/>
          </p:nvPr>
        </p:nvSpPr>
        <p:spPr/>
        <p:txBody>
          <a:bodyPr/>
          <a:lstStyle/>
          <a:p>
            <a:r>
              <a:rPr lang="en-US" altLang="zh-CN"/>
              <a:t>7.1.2  </a:t>
            </a:r>
            <a:r>
              <a:rPr lang="zh-CN" altLang="en-US"/>
              <a:t>联机命令的类型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5. </a:t>
            </a:r>
            <a:r>
              <a:rPr lang="zh-CN" altLang="en-US"/>
              <a:t>其它命令</a:t>
            </a:r>
            <a:endParaRPr lang="en-US" altLang="zh-CN"/>
          </a:p>
          <a:p>
            <a:r>
              <a:rPr lang="en-US" altLang="zh-CN" sz="2800"/>
              <a:t>(3) </a:t>
            </a:r>
            <a:r>
              <a:rPr lang="zh-CN" altLang="en-US" sz="2800"/>
              <a:t>过滤命令。 </a:t>
            </a:r>
          </a:p>
          <a:p>
            <a:pPr>
              <a:buNone/>
            </a:pPr>
            <a:r>
              <a:rPr lang="en-US" altLang="zh-CN" sz="2400"/>
              <a:t>       UNIX</a:t>
            </a:r>
            <a:r>
              <a:rPr lang="zh-CN" altLang="en-US" sz="2400"/>
              <a:t>及</a:t>
            </a:r>
            <a:r>
              <a:rPr lang="en-US" altLang="zh-CN" sz="2400"/>
              <a:t>MS-DOS</a:t>
            </a:r>
            <a:r>
              <a:rPr lang="zh-CN" altLang="en-US" sz="2400"/>
              <a:t>中的过滤命令，用于读取指定文件或标准输入，从中找出由参数指定的模式，然后把所有包含该模式的行都打印出来。 例如， </a:t>
            </a:r>
            <a:r>
              <a:rPr lang="en-US" altLang="zh-CN" sz="2400"/>
              <a:t>MS-DOS</a:t>
            </a:r>
            <a:r>
              <a:rPr lang="zh-CN" altLang="en-US" sz="2400"/>
              <a:t>中用命令</a:t>
            </a:r>
          </a:p>
          <a:p>
            <a:pPr>
              <a:buNone/>
            </a:pPr>
            <a:r>
              <a:rPr lang="zh-CN" altLang="en-US" sz="2400"/>
              <a:t>           </a:t>
            </a:r>
            <a:r>
              <a:rPr lang="en-US" altLang="zh-CN" sz="2400"/>
              <a:t>find /N “erase”(</a:t>
            </a:r>
            <a:r>
              <a:rPr lang="zh-CN" altLang="en-US" sz="2400"/>
              <a:t>路径名</a:t>
            </a:r>
            <a:r>
              <a:rPr lang="en-US" altLang="zh-CN" sz="2400"/>
              <a:t>)</a:t>
            </a:r>
          </a:p>
          <a:p>
            <a:pPr>
              <a:buNone/>
            </a:pPr>
            <a:r>
              <a:rPr lang="zh-CN" altLang="en-US" sz="2400"/>
              <a:t>       其中，</a:t>
            </a:r>
            <a:r>
              <a:rPr lang="en-US" altLang="zh-CN" sz="2400"/>
              <a:t>/N</a:t>
            </a:r>
            <a:r>
              <a:rPr lang="zh-CN" altLang="en-US" sz="2400"/>
              <a:t>是选择开关，表示输出含有指定字串的行；如果用</a:t>
            </a:r>
            <a:r>
              <a:rPr lang="en-US" altLang="zh-CN" sz="2400"/>
              <a:t>C</a:t>
            </a:r>
            <a:r>
              <a:rPr lang="zh-CN" altLang="en-US" sz="2400"/>
              <a:t>，则表示只输出含有指定字串的行数；若用</a:t>
            </a:r>
            <a:r>
              <a:rPr lang="en-US" altLang="zh-CN" sz="2400"/>
              <a:t>V</a:t>
            </a:r>
            <a:r>
              <a:rPr lang="zh-CN" altLang="en-US" sz="2400"/>
              <a:t>，则表示输出不含指定字串的行。</a:t>
            </a:r>
            <a:r>
              <a:rPr lang="zh-CN" altLang="en-US" sz="2800"/>
              <a:t>  </a:t>
            </a:r>
          </a:p>
        </p:txBody>
      </p:sp>
      <p:sp>
        <p:nvSpPr>
          <p:cNvPr id="3" name="标题 2"/>
          <p:cNvSpPr>
            <a:spLocks noGrp="1"/>
          </p:cNvSpPr>
          <p:nvPr>
            <p:ph type="title"/>
          </p:nvPr>
        </p:nvSpPr>
        <p:spPr/>
        <p:txBody>
          <a:bodyPr/>
          <a:lstStyle/>
          <a:p>
            <a:r>
              <a:rPr lang="en-US" altLang="zh-CN"/>
              <a:t>7.1.2  </a:t>
            </a:r>
            <a:r>
              <a:rPr lang="zh-CN" altLang="en-US"/>
              <a:t>联机命令的类型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5. </a:t>
            </a:r>
            <a:r>
              <a:rPr lang="zh-CN" altLang="en-US"/>
              <a:t>其它命令</a:t>
            </a:r>
            <a:endParaRPr lang="en-US" altLang="zh-CN"/>
          </a:p>
          <a:p>
            <a:r>
              <a:rPr lang="en-US" altLang="zh-CN" sz="2800"/>
              <a:t>(4) </a:t>
            </a:r>
            <a:r>
              <a:rPr lang="zh-CN" altLang="en-US" sz="2800"/>
              <a:t>批命令。 </a:t>
            </a:r>
          </a:p>
          <a:p>
            <a:pPr>
              <a:buNone/>
            </a:pPr>
            <a:r>
              <a:rPr lang="zh-CN" altLang="en-US" sz="2400"/>
              <a:t>       为了能连续地使用多条键盘命令，或多次反复地执行指定的若干条命令，可以提供一特定文件。</a:t>
            </a:r>
            <a:endParaRPr lang="en-US" altLang="zh-CN" sz="2400"/>
          </a:p>
          <a:p>
            <a:pPr>
              <a:buNone/>
            </a:pPr>
            <a:r>
              <a:rPr lang="zh-CN" altLang="en-US" sz="2400"/>
              <a:t>       在</a:t>
            </a:r>
            <a:r>
              <a:rPr lang="en-US" altLang="zh-CN" sz="2400"/>
              <a:t>MS-DOS</a:t>
            </a:r>
            <a:r>
              <a:rPr lang="zh-CN" altLang="en-US" sz="2400"/>
              <a:t>中提供了一种特殊文件，其后缀名用“</a:t>
            </a:r>
            <a:r>
              <a:rPr lang="en-US" altLang="zh-CN" sz="2400"/>
              <a:t>.BAT”</a:t>
            </a:r>
            <a:r>
              <a:rPr lang="zh-CN" altLang="en-US" sz="2400"/>
              <a:t>；在</a:t>
            </a:r>
            <a:r>
              <a:rPr lang="en-US" altLang="zh-CN" sz="2400"/>
              <a:t>UNIX</a:t>
            </a:r>
            <a:r>
              <a:rPr lang="zh-CN" altLang="en-US" sz="2400"/>
              <a:t>系统中称为命令文件。它们都是利用一些键盘命令构成一个程序，一次建立供多次使用。在</a:t>
            </a:r>
            <a:r>
              <a:rPr lang="en-US" altLang="zh-CN" sz="2400"/>
              <a:t>MS-DOS</a:t>
            </a:r>
            <a:r>
              <a:rPr lang="zh-CN" altLang="en-US" sz="2400"/>
              <a:t>中用</a:t>
            </a:r>
            <a:r>
              <a:rPr lang="en-US" altLang="zh-CN" sz="2400"/>
              <a:t>batch</a:t>
            </a:r>
            <a:r>
              <a:rPr lang="zh-CN" altLang="en-US" sz="2400"/>
              <a:t>命令去执行由指定或默认驱动器的工作目录上指定文件中所包含的一些命令。 </a:t>
            </a:r>
          </a:p>
        </p:txBody>
      </p:sp>
      <p:sp>
        <p:nvSpPr>
          <p:cNvPr id="3" name="标题 2"/>
          <p:cNvSpPr>
            <a:spLocks noGrp="1"/>
          </p:cNvSpPr>
          <p:nvPr>
            <p:ph type="title"/>
          </p:nvPr>
        </p:nvSpPr>
        <p:spPr/>
        <p:txBody>
          <a:bodyPr/>
          <a:lstStyle/>
          <a:p>
            <a:r>
              <a:rPr lang="en-US" altLang="zh-CN"/>
              <a:t>7.1.2  </a:t>
            </a:r>
            <a:r>
              <a:rPr lang="zh-CN" altLang="en-US"/>
              <a:t>联机命令的类型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marL="0" indent="0">
              <a:buNone/>
            </a:pPr>
            <a:r>
              <a:rPr lang="en-US" altLang="zh-CN" sz="2800"/>
              <a:t>     </a:t>
            </a:r>
            <a:r>
              <a:rPr lang="zh-CN" altLang="en-US" sz="2800"/>
              <a:t>为了实现人机交互，还须在微机或终端上配置相应的键盘终端处理程序，它应具有下述几方面的功能：</a:t>
            </a:r>
          </a:p>
          <a:p>
            <a:r>
              <a:rPr lang="en-US" altLang="zh-CN" sz="2800"/>
              <a:t>(1) </a:t>
            </a:r>
            <a:r>
              <a:rPr lang="zh-CN" altLang="en-US" sz="2800"/>
              <a:t>接收用户从终端上打入的字符。</a:t>
            </a:r>
          </a:p>
          <a:p>
            <a:r>
              <a:rPr lang="en-US" altLang="zh-CN" sz="2800"/>
              <a:t>(2) </a:t>
            </a:r>
            <a:r>
              <a:rPr lang="zh-CN" altLang="en-US" sz="2800"/>
              <a:t>字符缓冲， 用于暂存所接收的字符。</a:t>
            </a:r>
          </a:p>
          <a:p>
            <a:r>
              <a:rPr lang="en-US" altLang="zh-CN" sz="2800"/>
              <a:t>(3) </a:t>
            </a:r>
            <a:r>
              <a:rPr lang="zh-CN" altLang="en-US" sz="2800"/>
              <a:t>回送显示。</a:t>
            </a:r>
          </a:p>
          <a:p>
            <a:r>
              <a:rPr lang="en-US" altLang="zh-CN" sz="2800"/>
              <a:t>(4) </a:t>
            </a:r>
            <a:r>
              <a:rPr lang="zh-CN" altLang="en-US" sz="2800"/>
              <a:t>屏幕编辑。</a:t>
            </a:r>
          </a:p>
          <a:p>
            <a:r>
              <a:rPr lang="en-US" altLang="zh-CN" sz="2800"/>
              <a:t>(5) </a:t>
            </a:r>
            <a:r>
              <a:rPr lang="zh-CN" altLang="en-US" sz="2800"/>
              <a:t>特殊字符处理。 </a:t>
            </a:r>
          </a:p>
        </p:txBody>
      </p:sp>
      <p:sp>
        <p:nvSpPr>
          <p:cNvPr id="4" name="标题 3"/>
          <p:cNvSpPr>
            <a:spLocks noGrp="1"/>
          </p:cNvSpPr>
          <p:nvPr>
            <p:ph type="title"/>
          </p:nvPr>
        </p:nvSpPr>
        <p:spPr/>
        <p:txBody>
          <a:bodyPr/>
          <a:lstStyle/>
          <a:p>
            <a:r>
              <a:rPr lang="en-US" altLang="zh-CN"/>
              <a:t>7.1.3 </a:t>
            </a:r>
            <a:r>
              <a:rPr lang="zh-CN" altLang="en-US"/>
              <a:t>键盘终端处理程序</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1. </a:t>
            </a:r>
            <a:r>
              <a:rPr lang="zh-CN" altLang="en-US"/>
              <a:t>字符接收功能</a:t>
            </a:r>
          </a:p>
          <a:p>
            <a:r>
              <a:rPr lang="zh-CN" altLang="en-US" sz="2400"/>
              <a:t>为实现人机交互，键盘终端处理程序必须能够接收从终端输入的字符，并传送给用户程序。有两种方式来实现字符接收功能：</a:t>
            </a:r>
          </a:p>
          <a:p>
            <a:pPr lvl="1"/>
            <a:r>
              <a:rPr lang="en-US" altLang="zh-CN" sz="2000"/>
              <a:t>(1) </a:t>
            </a:r>
            <a:r>
              <a:rPr lang="zh-CN" altLang="en-US" sz="2000"/>
              <a:t>面向字符方式。驱动程序只接收从终端打入的字符， 并且不加修改地将它传送给用户程序。这通常是一串未加工的</a:t>
            </a:r>
            <a:r>
              <a:rPr lang="en-US" altLang="zh-CN" sz="2000"/>
              <a:t>ASCII</a:t>
            </a:r>
            <a:r>
              <a:rPr lang="zh-CN" altLang="en-US" sz="2000"/>
              <a:t>码。</a:t>
            </a:r>
            <a:endParaRPr lang="en-US" altLang="zh-CN" sz="2000"/>
          </a:p>
          <a:p>
            <a:pPr lvl="1"/>
            <a:r>
              <a:rPr lang="en-US" altLang="zh-CN" sz="2000"/>
              <a:t>(2) </a:t>
            </a:r>
            <a:r>
              <a:rPr lang="zh-CN" altLang="en-US" sz="2000"/>
              <a:t>面向行方式。 终端处理程序将所接收的字符暂存在行缓冲中， 并可对行内字符进行编辑。仅在收到行结束符后，才将一行正确的信息送命令解释程序。在有的计算机中，从键盘硬件送出的是键的编码</a:t>
            </a:r>
            <a:r>
              <a:rPr lang="en-US" altLang="zh-CN" sz="2000"/>
              <a:t>(</a:t>
            </a:r>
            <a:r>
              <a:rPr lang="zh-CN" altLang="en-US" sz="2000"/>
              <a:t>简称键码</a:t>
            </a:r>
            <a:r>
              <a:rPr lang="en-US" altLang="zh-CN" sz="2000"/>
              <a:t>)</a:t>
            </a:r>
            <a:r>
              <a:rPr lang="zh-CN" altLang="en-US" sz="2000"/>
              <a:t>，而不是</a:t>
            </a:r>
            <a:r>
              <a:rPr lang="en-US" altLang="zh-CN" sz="2000"/>
              <a:t>ASCII</a:t>
            </a:r>
            <a:r>
              <a:rPr lang="zh-CN" altLang="en-US" sz="2000"/>
              <a:t>码。例如，当打入</a:t>
            </a:r>
            <a:r>
              <a:rPr lang="en-US" altLang="zh-CN" sz="2000"/>
              <a:t>a</a:t>
            </a:r>
            <a:r>
              <a:rPr lang="zh-CN" altLang="en-US" sz="2000"/>
              <a:t>键时，是将键码“</a:t>
            </a:r>
            <a:r>
              <a:rPr lang="en-US" altLang="zh-CN" sz="2000"/>
              <a:t>30”</a:t>
            </a:r>
            <a:r>
              <a:rPr lang="zh-CN" altLang="en-US" sz="2000"/>
              <a:t>放入</a:t>
            </a:r>
            <a:r>
              <a:rPr lang="en-US" altLang="zh-CN" sz="2000"/>
              <a:t>I/O</a:t>
            </a:r>
            <a:r>
              <a:rPr lang="zh-CN" altLang="en-US" sz="2000"/>
              <a:t>寄存器，此时，终端处理程序必须参照某种表格，将键码转换成</a:t>
            </a:r>
            <a:r>
              <a:rPr lang="en-US" altLang="zh-CN" sz="2000"/>
              <a:t>ASCII</a:t>
            </a:r>
            <a:r>
              <a:rPr lang="zh-CN" altLang="en-US" sz="2000"/>
              <a:t>码。</a:t>
            </a:r>
          </a:p>
        </p:txBody>
      </p:sp>
      <p:sp>
        <p:nvSpPr>
          <p:cNvPr id="3" name="标题 2"/>
          <p:cNvSpPr>
            <a:spLocks noGrp="1"/>
          </p:cNvSpPr>
          <p:nvPr>
            <p:ph type="title"/>
          </p:nvPr>
        </p:nvSpPr>
        <p:spPr/>
        <p:txBody>
          <a:bodyPr/>
          <a:lstStyle/>
          <a:p>
            <a:r>
              <a:rPr lang="en-US" altLang="zh-CN"/>
              <a:t>7.1.3 </a:t>
            </a:r>
            <a:r>
              <a:rPr lang="zh-CN" altLang="en-US"/>
              <a:t>键盘终端处理程序</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2. </a:t>
            </a:r>
            <a:r>
              <a:rPr lang="zh-CN" altLang="en-US"/>
              <a:t>字符缓冲功能</a:t>
            </a:r>
          </a:p>
          <a:p>
            <a:r>
              <a:rPr lang="en-US" altLang="zh-CN" sz="2800"/>
              <a:t>(1) </a:t>
            </a:r>
            <a:r>
              <a:rPr lang="zh-CN" altLang="en-US" sz="2800"/>
              <a:t>专用缓冲方式。这是指系统为每个终端设置一个缓冲区，暂存用户键入的一批字符，缓冲区的典型长度为</a:t>
            </a:r>
            <a:r>
              <a:rPr lang="en-US" altLang="zh-CN" sz="2800"/>
              <a:t>200</a:t>
            </a:r>
            <a:r>
              <a:rPr lang="zh-CN" altLang="en-US" sz="2800"/>
              <a:t>个字符左右。这种方式较适合于单用户微机或终端很少的多用户机。当终端数目较多时，需要的缓冲数目可能很大，且每个缓冲的利用率也很低。例如，当有</a:t>
            </a:r>
            <a:r>
              <a:rPr lang="en-US" altLang="zh-CN" sz="2800"/>
              <a:t>100</a:t>
            </a:r>
            <a:r>
              <a:rPr lang="zh-CN" altLang="en-US" sz="2800"/>
              <a:t>个终端时，要求有</a:t>
            </a:r>
            <a:r>
              <a:rPr lang="en-US" altLang="zh-CN" sz="2800"/>
              <a:t>20 KB</a:t>
            </a:r>
            <a:r>
              <a:rPr lang="zh-CN" altLang="en-US" sz="2800"/>
              <a:t>的缓冲区。 但专用缓冲方式可使终端处理程序简化。 </a:t>
            </a:r>
          </a:p>
        </p:txBody>
      </p:sp>
      <p:sp>
        <p:nvSpPr>
          <p:cNvPr id="3" name="标题 2"/>
          <p:cNvSpPr>
            <a:spLocks noGrp="1"/>
          </p:cNvSpPr>
          <p:nvPr>
            <p:ph type="title"/>
          </p:nvPr>
        </p:nvSpPr>
        <p:spPr/>
        <p:txBody>
          <a:bodyPr/>
          <a:lstStyle/>
          <a:p>
            <a:r>
              <a:rPr lang="en-US" altLang="zh-CN"/>
              <a:t>7.1.3 </a:t>
            </a:r>
            <a:r>
              <a:rPr lang="zh-CN" altLang="en-US"/>
              <a:t>键盘终端处理程序</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2. </a:t>
            </a:r>
            <a:r>
              <a:rPr lang="zh-CN" altLang="en-US"/>
              <a:t>字符缓冲功能</a:t>
            </a:r>
            <a:r>
              <a:rPr lang="en-US" altLang="zh-CN"/>
              <a:t>(</a:t>
            </a:r>
            <a:r>
              <a:rPr lang="zh-CN" altLang="en-US"/>
              <a:t>续</a:t>
            </a:r>
            <a:r>
              <a:rPr lang="en-US" altLang="zh-CN"/>
              <a:t>)</a:t>
            </a:r>
            <a:endParaRPr lang="zh-CN" altLang="en-US"/>
          </a:p>
          <a:p>
            <a:r>
              <a:rPr lang="en-US" altLang="zh-CN" sz="2400"/>
              <a:t>(2) </a:t>
            </a:r>
            <a:r>
              <a:rPr lang="zh-CN" altLang="en-US" sz="2400"/>
              <a:t>公用缓冲方式。 系统不必为每个终端设置专用缓冲区， 只须设置一个由多个缓冲区构成的公用缓冲池。其中的每个缓冲区大小相同，如为</a:t>
            </a:r>
            <a:r>
              <a:rPr lang="en-US" altLang="zh-CN" sz="2400"/>
              <a:t>20</a:t>
            </a:r>
            <a:r>
              <a:rPr lang="zh-CN" altLang="en-US" sz="2400"/>
              <a:t>个字符，再将所有的空缓冲区链接成一个空缓冲区链。</a:t>
            </a:r>
            <a:endParaRPr lang="en-US" altLang="zh-CN" sz="2400"/>
          </a:p>
          <a:p>
            <a:pPr>
              <a:buNone/>
            </a:pPr>
            <a:r>
              <a:rPr lang="zh-CN" altLang="en-US" sz="2400"/>
              <a:t>       当终端有数据输入时，可先向空缓冲区链申请一空缓冲区来接收输入字符；当该缓冲区装满后，再申请一空缓冲区。每当该输入链中一个缓冲区内的字符被全部传送给用户程序后，便将该缓冲区从输入链中移出，再重新链入空缓冲区链中。利用公用缓冲池方式可有效地提高缓冲的利用率。</a:t>
            </a:r>
          </a:p>
        </p:txBody>
      </p:sp>
      <p:sp>
        <p:nvSpPr>
          <p:cNvPr id="3" name="标题 2"/>
          <p:cNvSpPr>
            <a:spLocks noGrp="1"/>
          </p:cNvSpPr>
          <p:nvPr>
            <p:ph type="title"/>
          </p:nvPr>
        </p:nvSpPr>
        <p:spPr/>
        <p:txBody>
          <a:bodyPr/>
          <a:lstStyle/>
          <a:p>
            <a:r>
              <a:rPr lang="en-US" altLang="zh-CN"/>
              <a:t>7.1.3 </a:t>
            </a:r>
            <a:r>
              <a:rPr lang="zh-CN" altLang="en-US"/>
              <a:t>键盘终端处理程序</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3. </a:t>
            </a:r>
            <a:r>
              <a:rPr lang="zh-CN" altLang="en-US"/>
              <a:t>回送显示</a:t>
            </a:r>
          </a:p>
          <a:p>
            <a:r>
              <a:rPr lang="zh-CN" altLang="en-US" sz="2400"/>
              <a:t>回送显示</a:t>
            </a:r>
            <a:r>
              <a:rPr lang="en-US" altLang="zh-CN" sz="2400"/>
              <a:t>(</a:t>
            </a:r>
            <a:r>
              <a:rPr lang="zh-CN" altLang="en-US" sz="2400"/>
              <a:t>回显</a:t>
            </a:r>
            <a:r>
              <a:rPr lang="en-US" altLang="zh-CN" sz="2400"/>
              <a:t>)</a:t>
            </a:r>
            <a:r>
              <a:rPr lang="zh-CN" altLang="en-US" sz="2400"/>
              <a:t>是指每当用户从键盘输入一个字符后，终端处理程序便将该字符送往屏幕显示。有些终端的回显由硬件实现，速度较快，但往往会引起麻烦。如当用户键入口令时，为防止口令被盗用，显然不该有回显。</a:t>
            </a:r>
            <a:endParaRPr lang="en-US" altLang="zh-CN" sz="2400"/>
          </a:p>
          <a:p>
            <a:r>
              <a:rPr lang="zh-CN" altLang="en-US" sz="2400"/>
              <a:t>用软件来实现回显，可以在用户需要时才回显，还可方便地进行字符变换，如将键盘输入的小写英文字母变成大写。驱动程序在将输入的字符送往屏幕回显时，应打印在正确位置；当光标走到一行的最后一个位置后，便应返回到下一行的开始。例如，当所键入的字符数目超过一行的</a:t>
            </a:r>
            <a:r>
              <a:rPr lang="en-US" altLang="zh-CN" sz="2400"/>
              <a:t>80</a:t>
            </a:r>
            <a:r>
              <a:rPr lang="zh-CN" altLang="en-US" sz="2400"/>
              <a:t>个</a:t>
            </a:r>
            <a:r>
              <a:rPr lang="en-US" altLang="zh-CN" sz="2400"/>
              <a:t>(</a:t>
            </a:r>
            <a:r>
              <a:rPr lang="zh-CN" altLang="en-US" sz="2400"/>
              <a:t>字符</a:t>
            </a:r>
            <a:r>
              <a:rPr lang="en-US" altLang="zh-CN" sz="2400"/>
              <a:t>)</a:t>
            </a:r>
            <a:r>
              <a:rPr lang="zh-CN" altLang="en-US" sz="2400"/>
              <a:t>时，应自动地将下一个字符打印到下一行的开始位置。 </a:t>
            </a:r>
            <a:endParaRPr lang="zh-CN" altLang="en-US"/>
          </a:p>
        </p:txBody>
      </p:sp>
      <p:sp>
        <p:nvSpPr>
          <p:cNvPr id="3" name="标题 2"/>
          <p:cNvSpPr>
            <a:spLocks noGrp="1"/>
          </p:cNvSpPr>
          <p:nvPr>
            <p:ph type="title"/>
          </p:nvPr>
        </p:nvSpPr>
        <p:spPr/>
        <p:txBody>
          <a:bodyPr/>
          <a:lstStyle/>
          <a:p>
            <a:r>
              <a:rPr lang="en-US" altLang="zh-CN"/>
              <a:t>7.1.3 </a:t>
            </a:r>
            <a:r>
              <a:rPr lang="zh-CN" altLang="en-US"/>
              <a:t>键盘终端处理程序</a:t>
            </a:r>
          </a:p>
        </p:txBody>
      </p:sp>
      <p:sp>
        <p:nvSpPr>
          <p:cNvPr id="9" name="灯片编号占位符 8"/>
          <p:cNvSpPr>
            <a:spLocks noGrp="1"/>
          </p:cNvSpPr>
          <p:nvPr>
            <p:ph type="sldNum" sz="quarter" idx="11"/>
          </p:nvPr>
        </p:nvSpPr>
        <p:spPr/>
        <p:txBody>
          <a:bodyPr/>
          <a:lstStyle/>
          <a:p>
            <a:pPr>
              <a:defRPr/>
            </a:pPr>
            <a:fld id="{ED787F38-9118-4655-AA03-F6A865D45D9F}" type="slidenum">
              <a:rPr lang="en-US" smtClean="0"/>
              <a:pPr>
                <a:defRPr/>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en-US" altLang="zh-CN"/>
              <a:t>4. </a:t>
            </a:r>
            <a:r>
              <a:rPr lang="zh-CN" altLang="en-US"/>
              <a:t>屏幕编辑 </a:t>
            </a:r>
          </a:p>
          <a:p>
            <a:r>
              <a:rPr lang="en-US" altLang="zh-CN" sz="2800"/>
              <a:t>(1) </a:t>
            </a:r>
            <a:r>
              <a:rPr lang="zh-CN" altLang="en-US" sz="2800"/>
              <a:t>删除字符键。 </a:t>
            </a:r>
          </a:p>
          <a:p>
            <a:r>
              <a:rPr lang="en-US" altLang="zh-CN" sz="2800"/>
              <a:t>(2) </a:t>
            </a:r>
            <a:r>
              <a:rPr lang="zh-CN" altLang="en-US" sz="2800"/>
              <a:t>删除一行键。</a:t>
            </a:r>
          </a:p>
          <a:p>
            <a:r>
              <a:rPr lang="en-US" altLang="zh-CN" sz="2800"/>
              <a:t>(3) </a:t>
            </a:r>
            <a:r>
              <a:rPr lang="zh-CN" altLang="en-US" sz="2800"/>
              <a:t>插入键。</a:t>
            </a:r>
          </a:p>
          <a:p>
            <a:r>
              <a:rPr lang="en-US" altLang="zh-CN" sz="2800"/>
              <a:t>(4) </a:t>
            </a:r>
            <a:r>
              <a:rPr lang="zh-CN" altLang="en-US" sz="2800"/>
              <a:t>移动光标键。 </a:t>
            </a:r>
          </a:p>
          <a:p>
            <a:r>
              <a:rPr lang="en-US" altLang="zh-CN" sz="2800"/>
              <a:t>(5) </a:t>
            </a:r>
            <a:r>
              <a:rPr lang="zh-CN" altLang="en-US" sz="2800"/>
              <a:t>屏幕上卷或下移键， 等等。 </a:t>
            </a:r>
          </a:p>
        </p:txBody>
      </p:sp>
      <p:sp>
        <p:nvSpPr>
          <p:cNvPr id="4" name="标题 3"/>
          <p:cNvSpPr>
            <a:spLocks noGrp="1"/>
          </p:cNvSpPr>
          <p:nvPr>
            <p:ph type="title"/>
          </p:nvPr>
        </p:nvSpPr>
        <p:spPr/>
        <p:txBody>
          <a:bodyPr/>
          <a:lstStyle/>
          <a:p>
            <a:r>
              <a:rPr lang="en-US" altLang="zh-CN"/>
              <a:t>7.1.3 </a:t>
            </a:r>
            <a:r>
              <a:rPr lang="zh-CN" altLang="en-US"/>
              <a:t>键盘终端处理程序</a:t>
            </a:r>
          </a:p>
        </p:txBody>
      </p:sp>
      <p:sp>
        <p:nvSpPr>
          <p:cNvPr id="8" name="灯片编号占位符 7"/>
          <p:cNvSpPr>
            <a:spLocks noGrp="1"/>
          </p:cNvSpPr>
          <p:nvPr>
            <p:ph type="sldNum" sz="quarter" idx="11"/>
          </p:nvPr>
        </p:nvSpPr>
        <p:spPr/>
        <p:txBody>
          <a:bodyPr/>
          <a:lstStyle/>
          <a:p>
            <a:pPr>
              <a:defRPr/>
            </a:pPr>
            <a:fld id="{ED787F38-9118-4655-AA03-F6A865D45D9F}" type="slidenum">
              <a:rPr lang="en-US" smtClean="0"/>
              <a:pPr>
                <a:defRPr/>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en-US" altLang="zh-CN"/>
              <a:t>7.1  </a:t>
            </a:r>
            <a:r>
              <a:rPr lang="zh-CN" altLang="en-US"/>
              <a:t>联机用户接口 </a:t>
            </a:r>
          </a:p>
          <a:p>
            <a:r>
              <a:rPr lang="en-US" altLang="zh-CN"/>
              <a:t>7.2  Shell</a:t>
            </a:r>
            <a:r>
              <a:rPr lang="zh-CN" altLang="en-US"/>
              <a:t>命令语言 </a:t>
            </a:r>
          </a:p>
          <a:p>
            <a:r>
              <a:rPr lang="en-US" altLang="zh-CN"/>
              <a:t>7.3  </a:t>
            </a:r>
            <a:r>
              <a:rPr lang="zh-CN" altLang="en-US"/>
              <a:t>系统调用 </a:t>
            </a:r>
          </a:p>
          <a:p>
            <a:r>
              <a:rPr lang="en-US" altLang="zh-CN"/>
              <a:t>7.4  UNIX</a:t>
            </a:r>
            <a:r>
              <a:rPr lang="zh-CN" altLang="en-US"/>
              <a:t>系统调用 </a:t>
            </a:r>
          </a:p>
          <a:p>
            <a:r>
              <a:rPr lang="en-US" altLang="zh-CN"/>
              <a:t>7.5  </a:t>
            </a:r>
            <a:r>
              <a:rPr lang="zh-CN" altLang="en-US"/>
              <a:t>图形用户接口 </a:t>
            </a:r>
          </a:p>
          <a:p>
            <a:endParaRPr lang="zh-CN" altLang="en-US"/>
          </a:p>
        </p:txBody>
      </p:sp>
      <p:sp>
        <p:nvSpPr>
          <p:cNvPr id="4" name="标题 3"/>
          <p:cNvSpPr>
            <a:spLocks noGrp="1"/>
          </p:cNvSpPr>
          <p:nvPr>
            <p:ph type="title"/>
          </p:nvPr>
        </p:nvSpPr>
        <p:spPr/>
        <p:txBody>
          <a:bodyPr/>
          <a:lstStyle/>
          <a:p>
            <a:r>
              <a:rPr lang="zh-CN" altLang="en-US"/>
              <a:t>第七章 操作系统接口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5. </a:t>
            </a:r>
            <a:r>
              <a:rPr lang="zh-CN" altLang="en-US"/>
              <a:t>特殊字符处理 </a:t>
            </a:r>
          </a:p>
          <a:p>
            <a:r>
              <a:rPr lang="en-US" altLang="zh-CN" sz="2400"/>
              <a:t>(1) </a:t>
            </a:r>
            <a:r>
              <a:rPr lang="zh-CN" altLang="en-US" sz="2400"/>
              <a:t>中断字符。 </a:t>
            </a:r>
          </a:p>
          <a:p>
            <a:pPr>
              <a:buNone/>
            </a:pPr>
            <a:r>
              <a:rPr lang="zh-CN" altLang="en-US" sz="2400"/>
              <a:t>        当程序在运行中出现异常情况时，用户可通过键入中断字符的办法来中止当前程序的运行。在许多系统中是利用</a:t>
            </a:r>
            <a:r>
              <a:rPr lang="en-US" altLang="zh-CN" sz="2400"/>
              <a:t>Break</a:t>
            </a:r>
            <a:r>
              <a:rPr lang="zh-CN" altLang="en-US" sz="2400"/>
              <a:t>或</a:t>
            </a:r>
            <a:r>
              <a:rPr lang="en-US" altLang="zh-CN" sz="2400"/>
              <a:t>Delete</a:t>
            </a:r>
            <a:r>
              <a:rPr lang="zh-CN" altLang="en-US" sz="2400"/>
              <a:t>或</a:t>
            </a:r>
            <a:r>
              <a:rPr lang="en-US" altLang="zh-CN" sz="2400"/>
              <a:t>Ctrl+C</a:t>
            </a:r>
            <a:r>
              <a:rPr lang="zh-CN" altLang="en-US" sz="2400"/>
              <a:t>键作为中断字符。</a:t>
            </a:r>
          </a:p>
          <a:p>
            <a:r>
              <a:rPr lang="en-US" altLang="zh-CN" sz="2400"/>
              <a:t>(2) </a:t>
            </a:r>
            <a:r>
              <a:rPr lang="zh-CN" altLang="en-US" sz="2400"/>
              <a:t>停止上卷字符。 </a:t>
            </a:r>
          </a:p>
          <a:p>
            <a:pPr>
              <a:buNone/>
            </a:pPr>
            <a:r>
              <a:rPr lang="zh-CN" altLang="en-US" sz="2400"/>
              <a:t>        用户键入此字符后，终端处理程序应使正在上卷的屏幕暂停上卷，以便用户仔细观察屏幕内容。在有的系统中，是利用</a:t>
            </a:r>
            <a:r>
              <a:rPr lang="en-US" altLang="zh-CN" sz="2400"/>
              <a:t>Ctrl+S</a:t>
            </a:r>
            <a:r>
              <a:rPr lang="zh-CN" altLang="en-US" sz="2400"/>
              <a:t>键来停止屏幕上卷的。</a:t>
            </a:r>
          </a:p>
        </p:txBody>
      </p:sp>
      <p:sp>
        <p:nvSpPr>
          <p:cNvPr id="3" name="标题 2"/>
          <p:cNvSpPr>
            <a:spLocks noGrp="1"/>
          </p:cNvSpPr>
          <p:nvPr>
            <p:ph type="title"/>
          </p:nvPr>
        </p:nvSpPr>
        <p:spPr/>
        <p:txBody>
          <a:bodyPr/>
          <a:lstStyle/>
          <a:p>
            <a:r>
              <a:rPr lang="en-US" altLang="zh-CN"/>
              <a:t>7.1.3 </a:t>
            </a:r>
            <a:r>
              <a:rPr lang="zh-CN" altLang="en-US"/>
              <a:t>键盘终端处理程序</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5. </a:t>
            </a:r>
            <a:r>
              <a:rPr lang="zh-CN" altLang="en-US"/>
              <a:t>特殊字符处理 </a:t>
            </a:r>
          </a:p>
          <a:p>
            <a:pPr>
              <a:buNone/>
            </a:pPr>
            <a:r>
              <a:rPr lang="en-US" altLang="zh-CN"/>
              <a:t> </a:t>
            </a:r>
            <a:r>
              <a:rPr lang="en-US" altLang="zh-CN" sz="2800"/>
              <a:t>(3) </a:t>
            </a:r>
            <a:r>
              <a:rPr lang="zh-CN" altLang="en-US" sz="2800"/>
              <a:t>恢复上卷字符。 </a:t>
            </a:r>
          </a:p>
          <a:p>
            <a:pPr>
              <a:buNone/>
            </a:pPr>
            <a:r>
              <a:rPr lang="zh-CN" altLang="en-US" sz="2800"/>
              <a:t>        有的系统利用</a:t>
            </a:r>
            <a:r>
              <a:rPr lang="en-US" altLang="zh-CN" sz="2800"/>
              <a:t>Ctrl+Q</a:t>
            </a:r>
            <a:r>
              <a:rPr lang="zh-CN" altLang="en-US" sz="2800"/>
              <a:t>键使停止上卷的屏幕恢复上卷。终端处理程序收到该字符后， 便恢复屏幕的上卷功能。</a:t>
            </a:r>
          </a:p>
          <a:p>
            <a:pPr>
              <a:buNone/>
            </a:pPr>
            <a:r>
              <a:rPr lang="zh-CN" altLang="en-US" sz="2800"/>
              <a:t>       上述的</a:t>
            </a:r>
            <a:r>
              <a:rPr lang="en-US" altLang="zh-CN" sz="2800"/>
              <a:t>Ctrl+S</a:t>
            </a:r>
            <a:r>
              <a:rPr lang="zh-CN" altLang="en-US" sz="2800"/>
              <a:t>与</a:t>
            </a:r>
            <a:r>
              <a:rPr lang="en-US" altLang="zh-CN" sz="2800"/>
              <a:t>Ctrl+Q</a:t>
            </a:r>
            <a:r>
              <a:rPr lang="zh-CN" altLang="en-US" sz="2800"/>
              <a:t>两字符并不被存储，而是被用去设置终端数据结构中的某个标志。每当终端试图输出时，都须先检查该标志，若该标志已被设置，便不再把字符送至屏幕 </a:t>
            </a:r>
          </a:p>
        </p:txBody>
      </p:sp>
      <p:sp>
        <p:nvSpPr>
          <p:cNvPr id="3" name="标题 2"/>
          <p:cNvSpPr>
            <a:spLocks noGrp="1"/>
          </p:cNvSpPr>
          <p:nvPr>
            <p:ph type="title"/>
          </p:nvPr>
        </p:nvSpPr>
        <p:spPr/>
        <p:txBody>
          <a:bodyPr/>
          <a:lstStyle/>
          <a:p>
            <a:r>
              <a:rPr lang="en-US" altLang="zh-CN"/>
              <a:t>7.1.3 </a:t>
            </a:r>
            <a:r>
              <a:rPr lang="zh-CN" altLang="en-US"/>
              <a:t>键盘终端处理程序</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r>
              <a:rPr lang="en-US" altLang="zh-CN"/>
              <a:t> 1. </a:t>
            </a:r>
            <a:r>
              <a:rPr lang="zh-CN" altLang="en-US"/>
              <a:t>命令解释程序的作用</a:t>
            </a:r>
          </a:p>
          <a:p>
            <a:r>
              <a:rPr lang="zh-CN" altLang="en-US" sz="2400"/>
              <a:t>在联机操作方式下，终端处理程序把用户键入的信息送键盘缓冲区中保存。用户回车后，立即把控制权交给命令处理程序。对于不同的命令，应有能完成特定功能的命令处理程序与之对应。</a:t>
            </a:r>
            <a:endParaRPr lang="en-US" altLang="zh-CN" sz="2400"/>
          </a:p>
          <a:p>
            <a:r>
              <a:rPr lang="zh-CN" altLang="en-US" sz="2400"/>
              <a:t>命令解释程序的主要作用是在屏幕上给出提示符，请用户键入命令，读入该命令，识别命令，转到相应命令处理程序的入口地址，把控制权交给该处理程序去执行，并将处理结果送屏幕上显示。若用户键入的命令有错，而命令解释程序未能予以识别，或执行中出现问题时，则应显示出错信息。 </a:t>
            </a:r>
          </a:p>
        </p:txBody>
      </p:sp>
      <p:sp>
        <p:nvSpPr>
          <p:cNvPr id="4" name="标题 3"/>
          <p:cNvSpPr>
            <a:spLocks noGrp="1"/>
          </p:cNvSpPr>
          <p:nvPr>
            <p:ph type="title"/>
          </p:nvPr>
        </p:nvSpPr>
        <p:spPr/>
        <p:txBody>
          <a:bodyPr/>
          <a:lstStyle/>
          <a:p>
            <a:r>
              <a:rPr lang="en-US" altLang="zh-CN"/>
              <a:t>7.1.4 </a:t>
            </a:r>
            <a:r>
              <a:rPr lang="zh-CN" altLang="en-US"/>
              <a:t>命令解释程序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en-US" altLang="zh-CN"/>
              <a:t>2. </a:t>
            </a:r>
            <a:r>
              <a:rPr lang="zh-CN" altLang="en-US"/>
              <a:t>命令解释程序的组成 </a:t>
            </a:r>
          </a:p>
          <a:p>
            <a:pPr>
              <a:buNone/>
            </a:pPr>
            <a:r>
              <a:rPr lang="en-US" altLang="zh-CN"/>
              <a:t> </a:t>
            </a:r>
            <a:r>
              <a:rPr lang="en-US" altLang="zh-CN" sz="2800"/>
              <a:t>(1) </a:t>
            </a:r>
            <a:r>
              <a:rPr lang="zh-CN" altLang="en-US" sz="2800"/>
              <a:t>常驻部分。 </a:t>
            </a:r>
          </a:p>
          <a:p>
            <a:pPr>
              <a:buNone/>
            </a:pPr>
            <a:r>
              <a:rPr lang="zh-CN" altLang="en-US" sz="2800"/>
              <a:t>        这部分包括一些中断服务子程序。例如，正常退出中断</a:t>
            </a:r>
            <a:r>
              <a:rPr lang="en-US" altLang="zh-CN" sz="2800"/>
              <a:t>INT 20</a:t>
            </a:r>
            <a:r>
              <a:rPr lang="zh-CN" altLang="en-US" sz="2800"/>
              <a:t>，它用于在用户程序执行完毕后，退回操作系统； 驻留退出中断</a:t>
            </a:r>
            <a:r>
              <a:rPr lang="en-US" altLang="zh-CN" sz="2800"/>
              <a:t>INT 27</a:t>
            </a:r>
            <a:r>
              <a:rPr lang="zh-CN" altLang="en-US" sz="2800"/>
              <a:t>，用这种方式，退出程序可驻留在内存中；还有用于处理和显示标准错误信息的</a:t>
            </a:r>
            <a:r>
              <a:rPr lang="en-US" altLang="zh-CN" sz="2800"/>
              <a:t>INT 24</a:t>
            </a:r>
            <a:r>
              <a:rPr lang="zh-CN" altLang="en-US" sz="2800"/>
              <a:t>等。常驻部分还包括这样的程序：当用户程序终止后，它检查暂存部分是否已被用户程序覆盖，若已被覆盖，便重新将暂存部分调入内存。 </a:t>
            </a:r>
          </a:p>
        </p:txBody>
      </p:sp>
      <p:sp>
        <p:nvSpPr>
          <p:cNvPr id="4" name="标题 3"/>
          <p:cNvSpPr>
            <a:spLocks noGrp="1"/>
          </p:cNvSpPr>
          <p:nvPr>
            <p:ph type="title"/>
          </p:nvPr>
        </p:nvSpPr>
        <p:spPr/>
        <p:txBody>
          <a:bodyPr/>
          <a:lstStyle/>
          <a:p>
            <a:r>
              <a:rPr lang="en-US" altLang="zh-CN"/>
              <a:t>7.1.4 </a:t>
            </a:r>
            <a:r>
              <a:rPr lang="zh-CN" altLang="en-US"/>
              <a:t>命令解释程序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2. </a:t>
            </a:r>
            <a:r>
              <a:rPr lang="zh-CN" altLang="en-US"/>
              <a:t>命令解释程序的组成 </a:t>
            </a:r>
          </a:p>
          <a:p>
            <a:pPr>
              <a:buNone/>
            </a:pPr>
            <a:r>
              <a:rPr lang="en-US" altLang="zh-CN"/>
              <a:t> </a:t>
            </a:r>
            <a:r>
              <a:rPr lang="en-US" altLang="zh-CN" sz="2800"/>
              <a:t>(2) </a:t>
            </a:r>
            <a:r>
              <a:rPr lang="zh-CN" altLang="en-US" sz="2800"/>
              <a:t>初始化部分。 </a:t>
            </a:r>
          </a:p>
          <a:p>
            <a:pPr>
              <a:buNone/>
            </a:pPr>
            <a:r>
              <a:rPr lang="zh-CN" altLang="en-US" sz="2800"/>
              <a:t>        它跟随在常驻内存部分之后，在启动时获得控制权。这部分还包括对</a:t>
            </a:r>
            <a:r>
              <a:rPr lang="en-US" altLang="zh-CN" sz="2800"/>
              <a:t>AUTOEXEC.BAT</a:t>
            </a:r>
            <a:r>
              <a:rPr lang="zh-CN" altLang="en-US" sz="2800"/>
              <a:t>文件的处理程序，并决定应用程序装入的基地址。每当系统接电或重新启动后，由处理程序找到并执行</a:t>
            </a:r>
            <a:r>
              <a:rPr lang="en-US" altLang="zh-CN" sz="2800"/>
              <a:t>AUTOEXEC.BAT</a:t>
            </a:r>
            <a:r>
              <a:rPr lang="zh-CN" altLang="en-US" sz="2800"/>
              <a:t>文件。由于该文件在用完后不再被需要，因而它将被第一个由</a:t>
            </a:r>
            <a:r>
              <a:rPr lang="en-US" altLang="zh-CN" sz="2800"/>
              <a:t>COMMAND.COM</a:t>
            </a:r>
            <a:r>
              <a:rPr lang="zh-CN" altLang="en-US" sz="2800"/>
              <a:t>装入的文件所覆盖。 </a:t>
            </a:r>
          </a:p>
        </p:txBody>
      </p:sp>
      <p:sp>
        <p:nvSpPr>
          <p:cNvPr id="3" name="标题 2"/>
          <p:cNvSpPr>
            <a:spLocks noGrp="1"/>
          </p:cNvSpPr>
          <p:nvPr>
            <p:ph type="title"/>
          </p:nvPr>
        </p:nvSpPr>
        <p:spPr/>
        <p:txBody>
          <a:bodyPr/>
          <a:lstStyle/>
          <a:p>
            <a:r>
              <a:rPr lang="en-US" altLang="zh-CN"/>
              <a:t>7.1.4 </a:t>
            </a:r>
            <a:r>
              <a:rPr lang="zh-CN" altLang="en-US"/>
              <a:t>命令解释程序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2. </a:t>
            </a:r>
            <a:r>
              <a:rPr lang="zh-CN" altLang="en-US"/>
              <a:t>命令解释程序的组成 </a:t>
            </a:r>
          </a:p>
          <a:p>
            <a:pPr>
              <a:buNone/>
            </a:pPr>
            <a:r>
              <a:rPr lang="en-US" altLang="zh-CN"/>
              <a:t> </a:t>
            </a:r>
            <a:r>
              <a:rPr lang="en-US" altLang="zh-CN" sz="2800"/>
              <a:t>(3) </a:t>
            </a:r>
            <a:r>
              <a:rPr lang="zh-CN" altLang="en-US" sz="2800"/>
              <a:t>暂存部分。 </a:t>
            </a:r>
          </a:p>
          <a:p>
            <a:pPr>
              <a:buNone/>
            </a:pPr>
            <a:r>
              <a:rPr lang="zh-CN" altLang="en-US" sz="2800"/>
              <a:t>        这部分主要是命令解释程序，并包含了所有的内部命令处理程序、批文件处理程序，以及装入和执行外部命令的程序。它们都驻留在内存中，但用户程序可以使用并覆盖这部分内存。</a:t>
            </a:r>
          </a:p>
        </p:txBody>
      </p:sp>
      <p:sp>
        <p:nvSpPr>
          <p:cNvPr id="3" name="标题 2"/>
          <p:cNvSpPr>
            <a:spLocks noGrp="1"/>
          </p:cNvSpPr>
          <p:nvPr>
            <p:ph type="title"/>
          </p:nvPr>
        </p:nvSpPr>
        <p:spPr/>
        <p:txBody>
          <a:bodyPr/>
          <a:lstStyle/>
          <a:p>
            <a:r>
              <a:rPr lang="en-US" altLang="zh-CN"/>
              <a:t>7.1.4 </a:t>
            </a:r>
            <a:r>
              <a:rPr lang="zh-CN" altLang="en-US"/>
              <a:t>命令解释程序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3. </a:t>
            </a:r>
            <a:r>
              <a:rPr lang="zh-CN" altLang="en-US"/>
              <a:t>命令解释程序的工作流程</a:t>
            </a:r>
          </a:p>
          <a:p>
            <a:r>
              <a:rPr lang="zh-CN" altLang="en-US" sz="2400"/>
              <a:t>系统在接通电源或复位后，初始化部分获得控制权，对系统完成初始化，并自动执行</a:t>
            </a:r>
            <a:r>
              <a:rPr lang="en-US" altLang="zh-CN" sz="2400"/>
              <a:t>AUTOEXEC.BAT</a:t>
            </a:r>
            <a:r>
              <a:rPr lang="zh-CN" altLang="en-US" sz="2400"/>
              <a:t>文件，之后把控制权交给暂存部分。</a:t>
            </a:r>
            <a:endParaRPr lang="en-US" altLang="zh-CN" sz="2400"/>
          </a:p>
          <a:p>
            <a:r>
              <a:rPr lang="zh-CN" altLang="en-US" sz="2400"/>
              <a:t>暂存部分首先读入键盘缓冲区中的命令，判别其文件名、扩展名及驱动器名是否正确。 若有错，给出出错信息后返回；若无错，识别该命令。一种简单的识别命令的方法是基于一张表格，其中的表目是由命令名及其处理程序的入口地址两项所组成。如果暂存部分在该表中能找到键入的命令，且是内部命令，便直接从对应表项中获得该命令处理程序的入口地址，然后把控制权交给该处理程序去执行该命令。 </a:t>
            </a:r>
          </a:p>
        </p:txBody>
      </p:sp>
      <p:sp>
        <p:nvSpPr>
          <p:cNvPr id="3" name="标题 2"/>
          <p:cNvSpPr>
            <a:spLocks noGrp="1"/>
          </p:cNvSpPr>
          <p:nvPr>
            <p:ph type="title"/>
          </p:nvPr>
        </p:nvSpPr>
        <p:spPr/>
        <p:txBody>
          <a:bodyPr/>
          <a:lstStyle/>
          <a:p>
            <a:r>
              <a:rPr lang="en-US" altLang="zh-CN"/>
              <a:t>7.1.4 </a:t>
            </a:r>
            <a:r>
              <a:rPr lang="zh-CN" altLang="en-US"/>
              <a:t>命令解释程序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a:buNone/>
            </a:pPr>
            <a:r>
              <a:rPr lang="en-US" altLang="zh-CN"/>
              <a:t> 7.2.1 </a:t>
            </a:r>
            <a:r>
              <a:rPr lang="zh-CN" altLang="en-US"/>
              <a:t>简单命令</a:t>
            </a:r>
          </a:p>
          <a:p>
            <a:pPr>
              <a:buNone/>
            </a:pPr>
            <a:r>
              <a:rPr lang="zh-CN" altLang="en-US" sz="2800"/>
              <a:t>        所谓简单命令，实际上是一个能完成某种功能的目标程序的名字。</a:t>
            </a:r>
            <a:r>
              <a:rPr lang="en-US" altLang="zh-CN" sz="2800"/>
              <a:t>UNIX</a:t>
            </a:r>
            <a:r>
              <a:rPr lang="zh-CN" altLang="en-US" sz="2800"/>
              <a:t>系统规定的命令由小写字母构成</a:t>
            </a:r>
            <a:r>
              <a:rPr lang="en-US" altLang="zh-CN" sz="2800"/>
              <a:t>(</a:t>
            </a:r>
            <a:r>
              <a:rPr lang="zh-CN" altLang="en-US" sz="2800"/>
              <a:t>但仅前</a:t>
            </a:r>
            <a:r>
              <a:rPr lang="en-US" altLang="zh-CN" sz="2800"/>
              <a:t>8</a:t>
            </a:r>
            <a:r>
              <a:rPr lang="zh-CN" altLang="en-US" sz="2800"/>
              <a:t>个字母有效</a:t>
            </a:r>
            <a:r>
              <a:rPr lang="en-US" altLang="zh-CN" sz="2800"/>
              <a:t>)</a:t>
            </a:r>
            <a:r>
              <a:rPr lang="zh-CN" altLang="en-US" sz="2800"/>
              <a:t>。命令可带有参数表，用于给出执行命令时的附加信息。命令名与参数表之间还可使用一种称为选项的自变量， 用破折号开始，后跟一个或多个字母、数字。</a:t>
            </a:r>
          </a:p>
          <a:p>
            <a:pPr>
              <a:buNone/>
            </a:pPr>
            <a:r>
              <a:rPr lang="zh-CN" altLang="en-US" sz="2800"/>
              <a:t>     </a:t>
            </a:r>
            <a:r>
              <a:rPr lang="en-US" altLang="zh-CN" sz="2800"/>
              <a:t>$ Command-option argument list ↙</a:t>
            </a:r>
          </a:p>
          <a:p>
            <a:pPr>
              <a:buNone/>
            </a:pPr>
            <a:r>
              <a:rPr lang="zh-CN" altLang="en-US" sz="2800"/>
              <a:t>例如： </a:t>
            </a:r>
          </a:p>
          <a:p>
            <a:pPr>
              <a:buNone/>
            </a:pPr>
            <a:r>
              <a:rPr lang="en-US" altLang="zh-CN" sz="2800"/>
              <a:t>     $ LS file1 file2 </a:t>
            </a:r>
            <a:endParaRPr lang="zh-CN" altLang="en-US"/>
          </a:p>
        </p:txBody>
      </p:sp>
      <p:sp>
        <p:nvSpPr>
          <p:cNvPr id="5" name="标题 4"/>
          <p:cNvSpPr>
            <a:spLocks noGrp="1"/>
          </p:cNvSpPr>
          <p:nvPr>
            <p:ph type="title"/>
          </p:nvPr>
        </p:nvSpPr>
        <p:spPr/>
        <p:txBody>
          <a:bodyPr/>
          <a:lstStyle/>
          <a:p>
            <a:r>
              <a:rPr lang="en-US" altLang="zh-CN"/>
              <a:t>7.2 Shell</a:t>
            </a:r>
            <a:r>
              <a:rPr lang="zh-CN" altLang="en-US"/>
              <a:t>命令语言 </a:t>
            </a:r>
          </a:p>
        </p:txBody>
      </p:sp>
      <p:sp>
        <p:nvSpPr>
          <p:cNvPr id="11" name="灯片编号占位符 10"/>
          <p:cNvSpPr>
            <a:spLocks noGrp="1"/>
          </p:cNvSpPr>
          <p:nvPr>
            <p:ph type="sldNum" sz="quarter" idx="11"/>
          </p:nvPr>
        </p:nvSpPr>
        <p:spPr/>
        <p:txBody>
          <a:bodyPr/>
          <a:lstStyle/>
          <a:p>
            <a:pPr>
              <a:defRPr/>
            </a:pPr>
            <a:fld id="{ED787F38-9118-4655-AA03-F6A865D45D9F}" type="slidenum">
              <a:rPr lang="en-US" smtClean="0"/>
              <a:pPr>
                <a:defRPr/>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spcBef>
                <a:spcPct val="50000"/>
              </a:spcBef>
            </a:pPr>
            <a:r>
              <a:rPr lang="zh-CN" altLang="en-US" sz="2400"/>
              <a:t> </a:t>
            </a:r>
            <a:r>
              <a:rPr lang="en-US" altLang="zh-CN" sz="2400"/>
              <a:t>$ LS -tr file1 file 2 ↙</a:t>
            </a:r>
          </a:p>
          <a:p>
            <a:pPr marL="0" indent="363538">
              <a:spcBef>
                <a:spcPct val="50000"/>
              </a:spcBef>
              <a:buNone/>
            </a:pPr>
            <a:r>
              <a:rPr lang="zh-CN" altLang="en-US" sz="2400"/>
              <a:t>其中，选项</a:t>
            </a:r>
            <a:r>
              <a:rPr lang="en-US" altLang="zh-CN" sz="2400"/>
              <a:t>t</a:t>
            </a:r>
            <a:r>
              <a:rPr lang="zh-CN" altLang="en-US" sz="2400"/>
              <a:t>和</a:t>
            </a:r>
            <a:r>
              <a:rPr lang="en-US" altLang="zh-CN" sz="2400"/>
              <a:t>r</a:t>
            </a:r>
            <a:r>
              <a:rPr lang="zh-CN" altLang="en-US" sz="2400"/>
              <a:t>分别表示按最近修改次序及按反字母顺序列表。通常，命令名与该程序的功能紧密相关，以便于记忆。命令参数可多可少，也可缺省。</a:t>
            </a:r>
            <a:endParaRPr lang="en-US" altLang="zh-CN" sz="2400"/>
          </a:p>
          <a:p>
            <a:pPr>
              <a:spcBef>
                <a:spcPct val="50000"/>
              </a:spcBef>
            </a:pPr>
            <a:r>
              <a:rPr lang="en-US" altLang="zh-CN" sz="2400"/>
              <a:t>$ LS ↙</a:t>
            </a:r>
          </a:p>
          <a:p>
            <a:pPr marL="0" indent="363538">
              <a:spcBef>
                <a:spcPct val="50000"/>
              </a:spcBef>
              <a:buNone/>
            </a:pPr>
            <a:r>
              <a:rPr lang="zh-CN" altLang="en-US" sz="2400"/>
              <a:t>表示自动以当前工作目录为缺省参数，打印出当前工作目录所包含的目录项。  </a:t>
            </a:r>
            <a:endParaRPr lang="en-US" altLang="zh-CN" sz="2400"/>
          </a:p>
          <a:p>
            <a:pPr marL="0" indent="363538">
              <a:spcBef>
                <a:spcPct val="50000"/>
              </a:spcBef>
            </a:pPr>
            <a:r>
              <a:rPr lang="zh-CN" altLang="en-US" sz="2400"/>
              <a:t>简单命令的格式比较自由，包括命令名字符的个数及用于分隔命令名、选项、各参数间的空格数等，都是任意的。简单命令的数量易于扩充。 系统管理员与用户自行定义的命令，其执行方式与系统标准命令的执行方式相同。</a:t>
            </a:r>
          </a:p>
          <a:p>
            <a:pPr marL="0" indent="363538">
              <a:spcBef>
                <a:spcPct val="50000"/>
              </a:spcBef>
              <a:buNone/>
            </a:pPr>
            <a:endParaRPr lang="zh-CN" altLang="en-US" sz="2800"/>
          </a:p>
        </p:txBody>
      </p:sp>
      <p:sp>
        <p:nvSpPr>
          <p:cNvPr id="4" name="标题 3"/>
          <p:cNvSpPr>
            <a:spLocks noGrp="1"/>
          </p:cNvSpPr>
          <p:nvPr>
            <p:ph type="title"/>
          </p:nvPr>
        </p:nvSpPr>
        <p:spPr/>
        <p:txBody>
          <a:bodyPr/>
          <a:lstStyle/>
          <a:p>
            <a:r>
              <a:rPr lang="en-US" altLang="zh-CN"/>
              <a:t>7.2.1 </a:t>
            </a:r>
            <a:r>
              <a:rPr lang="zh-CN" altLang="en-US"/>
              <a:t>简单命令</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1. </a:t>
            </a:r>
            <a:r>
              <a:rPr lang="zh-CN" altLang="en-US"/>
              <a:t>进入与退出系统 </a:t>
            </a:r>
          </a:p>
          <a:p>
            <a:r>
              <a:rPr lang="en-US" altLang="zh-CN" sz="2800"/>
              <a:t>(1) </a:t>
            </a:r>
            <a:r>
              <a:rPr lang="zh-CN" altLang="en-US" sz="2800"/>
              <a:t>进入系统，也称为注册。事先， 用户须与系统管理员商定一个唯一的用户名。管理员用该名字在系统文件树上，为用户建立一个子目录树的根结点。当用户打开自己的终端时，屏幕上会出现</a:t>
            </a:r>
            <a:endParaRPr lang="en-US" altLang="zh-CN" sz="2800"/>
          </a:p>
          <a:p>
            <a:pPr>
              <a:buNone/>
            </a:pPr>
            <a:r>
              <a:rPr lang="en-US" altLang="zh-CN" sz="2800"/>
              <a:t>       Login:</a:t>
            </a:r>
          </a:p>
          <a:p>
            <a:pPr>
              <a:buNone/>
            </a:pPr>
            <a:r>
              <a:rPr lang="zh-CN" altLang="en-US" sz="2800"/>
              <a:t>        这时用户便可键入自己的注册名，并用回车符结束。然后，系统又询问用户口令，用户可用回车符或事先约定的口令键入。</a:t>
            </a:r>
          </a:p>
        </p:txBody>
      </p:sp>
      <p:sp>
        <p:nvSpPr>
          <p:cNvPr id="3" name="标题 2"/>
          <p:cNvSpPr>
            <a:spLocks noGrp="1"/>
          </p:cNvSpPr>
          <p:nvPr>
            <p:ph type="title"/>
          </p:nvPr>
        </p:nvSpPr>
        <p:spPr/>
        <p:txBody>
          <a:bodyPr/>
          <a:lstStyle/>
          <a:p>
            <a:r>
              <a:rPr lang="en-US" altLang="zh-CN"/>
              <a:t>7.2.1 </a:t>
            </a:r>
            <a:r>
              <a:rPr lang="zh-CN" altLang="en-US"/>
              <a:t>简单命令</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a:buNone/>
            </a:pPr>
            <a:r>
              <a:rPr lang="en-US" altLang="zh-CN"/>
              <a:t>7.1.1  </a:t>
            </a:r>
            <a:r>
              <a:rPr lang="zh-CN" altLang="en-US"/>
              <a:t>联机用户接口 </a:t>
            </a:r>
          </a:p>
          <a:p>
            <a:r>
              <a:rPr lang="zh-CN" altLang="en-US"/>
              <a:t>联机用户接口，也称为联机命令接口。可分为以下两种：</a:t>
            </a:r>
            <a:endParaRPr lang="en-US" altLang="zh-CN"/>
          </a:p>
          <a:p>
            <a:pPr lvl="1"/>
            <a:r>
              <a:rPr lang="zh-CN" altLang="en-US"/>
              <a:t>字符显示式用户界面；</a:t>
            </a:r>
            <a:endParaRPr lang="en-US" altLang="zh-CN"/>
          </a:p>
          <a:p>
            <a:pPr lvl="1"/>
            <a:r>
              <a:rPr lang="zh-CN" altLang="en-US"/>
              <a:t>图形化用户界面；</a:t>
            </a:r>
            <a:endParaRPr lang="en-US" altLang="zh-CN"/>
          </a:p>
          <a:p>
            <a:r>
              <a:rPr lang="zh-CN" altLang="en-US"/>
              <a:t>命令语言可分为：</a:t>
            </a:r>
            <a:endParaRPr lang="en-US" altLang="zh-CN"/>
          </a:p>
          <a:p>
            <a:pPr lvl="1"/>
            <a:r>
              <a:rPr lang="zh-CN" altLang="en-US"/>
              <a:t>命令行方式；</a:t>
            </a:r>
            <a:endParaRPr lang="en-US" altLang="zh-CN"/>
          </a:p>
          <a:p>
            <a:pPr lvl="1"/>
            <a:r>
              <a:rPr lang="zh-CN" altLang="en-US"/>
              <a:t>批命令方式。</a:t>
            </a:r>
          </a:p>
        </p:txBody>
      </p:sp>
      <p:sp>
        <p:nvSpPr>
          <p:cNvPr id="5" name="标题 4"/>
          <p:cNvSpPr>
            <a:spLocks noGrp="1"/>
          </p:cNvSpPr>
          <p:nvPr>
            <p:ph type="title"/>
          </p:nvPr>
        </p:nvSpPr>
        <p:spPr/>
        <p:txBody>
          <a:bodyPr/>
          <a:lstStyle/>
          <a:p>
            <a:r>
              <a:rPr lang="en-US" altLang="zh-CN"/>
              <a:t>7.1 </a:t>
            </a:r>
            <a:r>
              <a:rPr lang="zh-CN" altLang="en-US"/>
              <a:t>联机用户接口 </a:t>
            </a:r>
          </a:p>
        </p:txBody>
      </p:sp>
      <p:sp>
        <p:nvSpPr>
          <p:cNvPr id="9" name="灯片编号占位符 8"/>
          <p:cNvSpPr>
            <a:spLocks noGrp="1"/>
          </p:cNvSpPr>
          <p:nvPr>
            <p:ph type="sldNum" sz="quarter" idx="11"/>
          </p:nvPr>
        </p:nvSpPr>
        <p:spPr/>
        <p:txBody>
          <a:bodyPr/>
          <a:lstStyle/>
          <a:p>
            <a:pPr>
              <a:defRPr/>
            </a:pPr>
            <a:fld id="{ED787F38-9118-4655-AA03-F6A865D45D9F}"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1. </a:t>
            </a:r>
            <a:r>
              <a:rPr lang="zh-CN" altLang="en-US"/>
              <a:t>进入与退出系统</a:t>
            </a:r>
            <a:endParaRPr lang="en-US" altLang="zh-CN"/>
          </a:p>
          <a:p>
            <a:r>
              <a:rPr lang="en-US" altLang="zh-CN" sz="2800"/>
              <a:t>(2) </a:t>
            </a:r>
            <a:r>
              <a:rPr lang="zh-CN" altLang="en-US" sz="2800"/>
              <a:t>退出系统。每当用户用完系统后，应向系统报告自己不再往系统装入任何处理要求。系统得知后，便马上为用户记账，清除用户的使用环境。 若用户使用系统是免费的，退出操作仅仅是一种礼貌。如果用户使用的是多终端中的一个终端，为了退出，用户只须按下</a:t>
            </a:r>
            <a:r>
              <a:rPr lang="en-US" altLang="zh-CN" sz="2800"/>
              <a:t>Control-D</a:t>
            </a:r>
            <a:r>
              <a:rPr lang="zh-CN" altLang="en-US" sz="2800"/>
              <a:t>键即可，系统会重新给出提示符即</a:t>
            </a:r>
            <a:r>
              <a:rPr lang="en-US" altLang="zh-CN" sz="2800"/>
              <a:t>Login</a:t>
            </a:r>
            <a:r>
              <a:rPr lang="zh-CN" altLang="en-US" sz="2800"/>
              <a:t>，以表明该终端可供另一新用户使用。 用户的进入与退出过程，实际上是由系统直接调用</a:t>
            </a:r>
            <a:r>
              <a:rPr lang="en-US" altLang="zh-CN" sz="2800"/>
              <a:t>Login</a:t>
            </a:r>
            <a:r>
              <a:rPr lang="zh-CN" altLang="en-US" sz="2800"/>
              <a:t>及</a:t>
            </a:r>
            <a:r>
              <a:rPr lang="en-US" altLang="zh-CN" sz="2800"/>
              <a:t>Logout</a:t>
            </a:r>
            <a:r>
              <a:rPr lang="zh-CN" altLang="en-US" sz="2800"/>
              <a:t>程序完成的。 </a:t>
            </a:r>
          </a:p>
        </p:txBody>
      </p:sp>
      <p:sp>
        <p:nvSpPr>
          <p:cNvPr id="3" name="标题 2"/>
          <p:cNvSpPr>
            <a:spLocks noGrp="1"/>
          </p:cNvSpPr>
          <p:nvPr>
            <p:ph type="title"/>
          </p:nvPr>
        </p:nvSpPr>
        <p:spPr/>
        <p:txBody>
          <a:bodyPr/>
          <a:lstStyle/>
          <a:p>
            <a:r>
              <a:rPr lang="en-US" altLang="zh-CN"/>
              <a:t>7.2.1 </a:t>
            </a:r>
            <a:r>
              <a:rPr lang="zh-CN" altLang="en-US"/>
              <a:t>简单命令</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2. </a:t>
            </a:r>
            <a:r>
              <a:rPr lang="zh-CN" altLang="en-US"/>
              <a:t>文件操作命令</a:t>
            </a:r>
          </a:p>
          <a:p>
            <a:r>
              <a:rPr lang="en-US" altLang="zh-CN" sz="2800"/>
              <a:t>(1) </a:t>
            </a:r>
            <a:r>
              <a:rPr lang="zh-CN" altLang="en-US" sz="2800"/>
              <a:t>显示文件内容命令</a:t>
            </a:r>
            <a:r>
              <a:rPr lang="en-US" altLang="zh-CN" sz="2800"/>
              <a:t>cat</a:t>
            </a:r>
            <a:r>
              <a:rPr lang="zh-CN" altLang="en-US" sz="2800"/>
              <a:t>。如果用户想了解自己在当前目录中的某个或某几个指定文件的内容时，便可使用下述格式的</a:t>
            </a:r>
            <a:r>
              <a:rPr lang="en-US" altLang="zh-CN" sz="2800"/>
              <a:t>cat</a:t>
            </a:r>
            <a:r>
              <a:rPr lang="zh-CN" altLang="en-US" sz="2800"/>
              <a:t>命令：</a:t>
            </a:r>
          </a:p>
          <a:p>
            <a:pPr>
              <a:buNone/>
            </a:pPr>
            <a:r>
              <a:rPr lang="zh-CN" altLang="en-US" sz="2800"/>
              <a:t>        </a:t>
            </a:r>
            <a:r>
              <a:rPr lang="en-US" altLang="zh-CN" sz="2800"/>
              <a:t>$ cat filename1 filename2 </a:t>
            </a:r>
          </a:p>
          <a:p>
            <a:r>
              <a:rPr lang="en-US" altLang="zh-CN" sz="2800"/>
              <a:t>(2) </a:t>
            </a:r>
            <a:r>
              <a:rPr lang="zh-CN" altLang="en-US" sz="2800"/>
              <a:t>复制文件副本的命令</a:t>
            </a:r>
            <a:r>
              <a:rPr lang="en-US" altLang="zh-CN" sz="2800"/>
              <a:t>cp</a:t>
            </a:r>
            <a:r>
              <a:rPr lang="zh-CN" altLang="en-US" sz="2800"/>
              <a:t>。其格式为：</a:t>
            </a:r>
          </a:p>
          <a:p>
            <a:pPr>
              <a:buNone/>
            </a:pPr>
            <a:r>
              <a:rPr lang="zh-CN" altLang="en-US" sz="2800"/>
              <a:t>       </a:t>
            </a:r>
            <a:r>
              <a:rPr lang="en-US" altLang="zh-CN" sz="2800"/>
              <a:t>cp source target</a:t>
            </a:r>
          </a:p>
          <a:p>
            <a:pPr>
              <a:buNone/>
            </a:pPr>
            <a:r>
              <a:rPr lang="zh-CN" altLang="en-US" sz="2800"/>
              <a:t>      该命令用于对已存在的文件</a:t>
            </a:r>
            <a:r>
              <a:rPr lang="en-US" altLang="zh-CN" sz="2800"/>
              <a:t>source</a:t>
            </a:r>
            <a:r>
              <a:rPr lang="zh-CN" altLang="en-US" sz="2800"/>
              <a:t>建立一个名为</a:t>
            </a:r>
            <a:r>
              <a:rPr lang="en-US" altLang="zh-CN" sz="2800"/>
              <a:t>target</a:t>
            </a:r>
            <a:r>
              <a:rPr lang="zh-CN" altLang="en-US" sz="2800"/>
              <a:t>的副本。 </a:t>
            </a:r>
          </a:p>
        </p:txBody>
      </p:sp>
      <p:sp>
        <p:nvSpPr>
          <p:cNvPr id="3" name="标题 2"/>
          <p:cNvSpPr>
            <a:spLocks noGrp="1"/>
          </p:cNvSpPr>
          <p:nvPr>
            <p:ph type="title"/>
          </p:nvPr>
        </p:nvSpPr>
        <p:spPr/>
        <p:txBody>
          <a:bodyPr/>
          <a:lstStyle/>
          <a:p>
            <a:r>
              <a:rPr lang="en-US" altLang="zh-CN"/>
              <a:t>7.2.1 </a:t>
            </a:r>
            <a:r>
              <a:rPr lang="zh-CN" altLang="en-US"/>
              <a:t>简单命令</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2. </a:t>
            </a:r>
            <a:r>
              <a:rPr lang="zh-CN" altLang="en-US"/>
              <a:t>文件操作命令</a:t>
            </a:r>
            <a:endParaRPr lang="en-US" altLang="zh-CN"/>
          </a:p>
          <a:p>
            <a:r>
              <a:rPr lang="en-US" altLang="zh-CN" sz="2400"/>
              <a:t>(3) </a:t>
            </a:r>
            <a:r>
              <a:rPr lang="zh-CN" altLang="en-US" sz="2400"/>
              <a:t>对已有文件改名的命令</a:t>
            </a:r>
            <a:r>
              <a:rPr lang="en-US" altLang="zh-CN" sz="2400"/>
              <a:t>mv</a:t>
            </a:r>
            <a:r>
              <a:rPr lang="zh-CN" altLang="en-US" sz="2400"/>
              <a:t>。 其格式为：</a:t>
            </a:r>
          </a:p>
          <a:p>
            <a:pPr>
              <a:buNone/>
            </a:pPr>
            <a:r>
              <a:rPr lang="zh-CN" altLang="en-US" sz="2400"/>
              <a:t>         </a:t>
            </a:r>
            <a:r>
              <a:rPr lang="en-US" altLang="zh-CN" sz="2400"/>
              <a:t>mv oldname newname</a:t>
            </a:r>
          </a:p>
          <a:p>
            <a:pPr>
              <a:buNone/>
            </a:pPr>
            <a:r>
              <a:rPr lang="en-US" altLang="zh-CN" sz="2400"/>
              <a:t>         </a:t>
            </a:r>
            <a:r>
              <a:rPr lang="zh-CN" altLang="en-US" sz="2400"/>
              <a:t>用于把原来的老名字改成指定的新名字。</a:t>
            </a:r>
          </a:p>
          <a:p>
            <a:r>
              <a:rPr lang="en-US" altLang="zh-CN" sz="2400"/>
              <a:t>(4) </a:t>
            </a:r>
            <a:r>
              <a:rPr lang="zh-CN" altLang="en-US" sz="2400"/>
              <a:t>撤消文件的命令</a:t>
            </a:r>
            <a:r>
              <a:rPr lang="en-US" altLang="zh-CN" sz="2400"/>
              <a:t>rm</a:t>
            </a:r>
            <a:r>
              <a:rPr lang="zh-CN" altLang="en-US" sz="2400"/>
              <a:t>。它给出一个参数表，是要撤消的文件名清单。</a:t>
            </a:r>
          </a:p>
          <a:p>
            <a:r>
              <a:rPr lang="en-US" altLang="zh-CN" sz="2400"/>
              <a:t>(5) </a:t>
            </a:r>
            <a:r>
              <a:rPr lang="zh-CN" altLang="en-US" sz="2400"/>
              <a:t>确定文件类型的命令</a:t>
            </a:r>
            <a:r>
              <a:rPr lang="en-US" altLang="zh-CN" sz="2400"/>
              <a:t>file</a:t>
            </a:r>
            <a:r>
              <a:rPr lang="zh-CN" altLang="en-US" sz="2400"/>
              <a:t>。该命令带有一个参数表，用于给出想了解其</a:t>
            </a:r>
            <a:r>
              <a:rPr lang="en-US" altLang="zh-CN" sz="2400"/>
              <a:t>(</a:t>
            </a:r>
            <a:r>
              <a:rPr lang="zh-CN" altLang="en-US" sz="2400"/>
              <a:t>文件</a:t>
            </a:r>
            <a:r>
              <a:rPr lang="en-US" altLang="zh-CN" sz="2400"/>
              <a:t>)</a:t>
            </a:r>
            <a:r>
              <a:rPr lang="zh-CN" altLang="en-US" sz="2400"/>
              <a:t>类型的文件名清单。命令执行的结果，将在屏幕上显示出各个文件的类型。 </a:t>
            </a:r>
          </a:p>
        </p:txBody>
      </p:sp>
      <p:sp>
        <p:nvSpPr>
          <p:cNvPr id="3" name="标题 2"/>
          <p:cNvSpPr>
            <a:spLocks noGrp="1"/>
          </p:cNvSpPr>
          <p:nvPr>
            <p:ph type="title"/>
          </p:nvPr>
        </p:nvSpPr>
        <p:spPr/>
        <p:txBody>
          <a:bodyPr/>
          <a:lstStyle/>
          <a:p>
            <a:r>
              <a:rPr lang="en-US" altLang="zh-CN"/>
              <a:t>7.2.1 </a:t>
            </a:r>
            <a:r>
              <a:rPr lang="zh-CN" altLang="en-US"/>
              <a:t>简单命令</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3. </a:t>
            </a:r>
            <a:r>
              <a:rPr lang="zh-CN" altLang="en-US"/>
              <a:t>目录操作命令</a:t>
            </a:r>
          </a:p>
          <a:p>
            <a:r>
              <a:rPr lang="en-US" altLang="zh-CN" sz="2800"/>
              <a:t>(1) </a:t>
            </a:r>
            <a:r>
              <a:rPr lang="zh-CN" altLang="en-US" sz="2800"/>
              <a:t>建立目录的命令</a:t>
            </a:r>
            <a:r>
              <a:rPr lang="en-US" altLang="zh-CN" sz="2800"/>
              <a:t>mkdir(</a:t>
            </a:r>
            <a:r>
              <a:rPr lang="zh-CN" altLang="en-US" sz="2800"/>
              <a:t>简称</a:t>
            </a:r>
            <a:r>
              <a:rPr lang="en-US" altLang="zh-CN" sz="2800"/>
              <a:t>md)</a:t>
            </a:r>
            <a:r>
              <a:rPr lang="zh-CN" altLang="en-US" sz="2800"/>
              <a:t>。</a:t>
            </a:r>
          </a:p>
          <a:p>
            <a:r>
              <a:rPr lang="en-US" altLang="zh-CN" sz="2800"/>
              <a:t>(2) </a:t>
            </a:r>
            <a:r>
              <a:rPr lang="zh-CN" altLang="en-US" sz="2800"/>
              <a:t>撤消目录的命令</a:t>
            </a:r>
            <a:r>
              <a:rPr lang="en-US" altLang="zh-CN" sz="2800"/>
              <a:t>rmdir(</a:t>
            </a:r>
            <a:r>
              <a:rPr lang="zh-CN" altLang="en-US" sz="2800"/>
              <a:t>简称</a:t>
            </a:r>
            <a:r>
              <a:rPr lang="en-US" altLang="zh-CN" sz="2800"/>
              <a:t>rd)</a:t>
            </a:r>
            <a:r>
              <a:rPr lang="zh-CN" altLang="en-US" sz="2800"/>
              <a:t>。</a:t>
            </a:r>
          </a:p>
          <a:p>
            <a:r>
              <a:rPr lang="en-US" altLang="zh-CN" sz="2800"/>
              <a:t>(3) </a:t>
            </a:r>
            <a:r>
              <a:rPr lang="zh-CN" altLang="en-US" sz="2800"/>
              <a:t>改变工作目录的命令</a:t>
            </a:r>
            <a:r>
              <a:rPr lang="en-US" altLang="zh-CN" sz="2800"/>
              <a:t>cd</a:t>
            </a:r>
            <a:r>
              <a:rPr lang="zh-CN" altLang="en-US" sz="2800"/>
              <a:t>。</a:t>
            </a:r>
          </a:p>
          <a:p>
            <a:r>
              <a:rPr lang="en-US" altLang="zh-CN" sz="2800"/>
              <a:t>(4) </a:t>
            </a:r>
            <a:r>
              <a:rPr lang="zh-CN" altLang="en-US" sz="2800"/>
              <a:t>改变对文件的存取方式的命令</a:t>
            </a:r>
            <a:r>
              <a:rPr lang="en-US" altLang="zh-CN" sz="2800"/>
              <a:t>chmod</a:t>
            </a:r>
            <a:r>
              <a:rPr lang="zh-CN" altLang="en-US" sz="2800"/>
              <a:t>。 其格式为：</a:t>
            </a:r>
          </a:p>
          <a:p>
            <a:pPr>
              <a:buNone/>
            </a:pPr>
            <a:r>
              <a:rPr lang="zh-CN" altLang="en-US" sz="2800"/>
              <a:t>   </a:t>
            </a:r>
            <a:r>
              <a:rPr lang="en-US" altLang="zh-CN" sz="2800"/>
              <a:t>chmod</a:t>
            </a:r>
            <a:r>
              <a:rPr lang="zh-CN" altLang="en-US" sz="2800"/>
              <a:t>［</a:t>
            </a:r>
            <a:r>
              <a:rPr lang="en-US" altLang="zh-CN" sz="2800"/>
              <a:t>who</a:t>
            </a:r>
            <a:r>
              <a:rPr lang="zh-CN" altLang="en-US" sz="2800"/>
              <a:t>］ </a:t>
            </a:r>
            <a:r>
              <a:rPr lang="en-US" altLang="zh-CN" sz="2800"/>
              <a:t>op-code permission filename</a:t>
            </a:r>
          </a:p>
          <a:p>
            <a:endParaRPr lang="zh-CN" altLang="en-US"/>
          </a:p>
        </p:txBody>
      </p:sp>
      <p:sp>
        <p:nvSpPr>
          <p:cNvPr id="3" name="标题 2"/>
          <p:cNvSpPr>
            <a:spLocks noGrp="1"/>
          </p:cNvSpPr>
          <p:nvPr>
            <p:ph type="title"/>
          </p:nvPr>
        </p:nvSpPr>
        <p:spPr/>
        <p:txBody>
          <a:bodyPr/>
          <a:lstStyle/>
          <a:p>
            <a:r>
              <a:rPr lang="en-US" altLang="zh-CN"/>
              <a:t>7.2.1 </a:t>
            </a:r>
            <a:r>
              <a:rPr lang="zh-CN" altLang="en-US"/>
              <a:t>简单命令</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4. </a:t>
            </a:r>
            <a:r>
              <a:rPr lang="zh-CN" altLang="en-US"/>
              <a:t>系统询问命令</a:t>
            </a:r>
          </a:p>
          <a:p>
            <a:r>
              <a:rPr lang="zh-CN" altLang="en-US" sz="2400"/>
              <a:t>（</a:t>
            </a:r>
            <a:r>
              <a:rPr lang="en-US" altLang="zh-CN" sz="2400"/>
              <a:t>1</a:t>
            </a:r>
            <a:r>
              <a:rPr lang="zh-CN" altLang="en-US" sz="2400"/>
              <a:t>）访问当前日期和时间命令</a:t>
            </a:r>
            <a:r>
              <a:rPr lang="en-US" altLang="zh-CN" sz="2400"/>
              <a:t>date</a:t>
            </a:r>
            <a:r>
              <a:rPr lang="zh-CN" altLang="en-US" sz="2400"/>
              <a:t>。例如，用命令</a:t>
            </a:r>
          </a:p>
          <a:p>
            <a:pPr>
              <a:buNone/>
            </a:pPr>
            <a:r>
              <a:rPr lang="zh-CN" altLang="en-US" sz="2400"/>
              <a:t>           </a:t>
            </a:r>
            <a:r>
              <a:rPr lang="en-US" altLang="zh-CN" sz="2400"/>
              <a:t>$ date </a:t>
            </a:r>
          </a:p>
          <a:p>
            <a:pPr>
              <a:buNone/>
            </a:pPr>
            <a:r>
              <a:rPr lang="en-US" altLang="zh-CN" sz="2400"/>
              <a:t>      </a:t>
            </a:r>
            <a:r>
              <a:rPr lang="zh-CN" altLang="en-US" sz="2400"/>
              <a:t>屏幕上将给出当前的日期和时间，如为：</a:t>
            </a:r>
          </a:p>
          <a:p>
            <a:pPr>
              <a:buNone/>
            </a:pPr>
            <a:r>
              <a:rPr lang="en-US" altLang="zh-CN" sz="2400"/>
              <a:t>           Wed Ang 14 09:27:20 PDT 1991</a:t>
            </a:r>
          </a:p>
          <a:p>
            <a:pPr>
              <a:buNone/>
            </a:pPr>
            <a:r>
              <a:rPr lang="zh-CN" altLang="en-US" sz="2400"/>
              <a:t>           表示当前日期是</a:t>
            </a:r>
            <a:r>
              <a:rPr lang="en-US" altLang="zh-CN" sz="2400"/>
              <a:t>1991</a:t>
            </a:r>
            <a:r>
              <a:rPr lang="zh-CN" altLang="en-US" sz="2400"/>
              <a:t>年</a:t>
            </a:r>
            <a:r>
              <a:rPr lang="en-US" altLang="zh-CN" sz="2400"/>
              <a:t>9</a:t>
            </a:r>
            <a:r>
              <a:rPr lang="zh-CN" altLang="en-US" sz="2400"/>
              <a:t>月</a:t>
            </a:r>
            <a:r>
              <a:rPr lang="en-US" altLang="zh-CN" sz="2400"/>
              <a:t>14</a:t>
            </a:r>
            <a:r>
              <a:rPr lang="zh-CN" altLang="en-US" sz="2400"/>
              <a:t>日、星期三，还有时间信息若在命令名后给出参数，则</a:t>
            </a:r>
            <a:r>
              <a:rPr lang="en-US" altLang="zh-CN" sz="2400"/>
              <a:t>date</a:t>
            </a:r>
            <a:r>
              <a:rPr lang="zh-CN" altLang="en-US" sz="2400"/>
              <a:t>程序把参数作为重置系统时钟的时间。 </a:t>
            </a:r>
          </a:p>
        </p:txBody>
      </p:sp>
      <p:sp>
        <p:nvSpPr>
          <p:cNvPr id="3" name="标题 2"/>
          <p:cNvSpPr>
            <a:spLocks noGrp="1"/>
          </p:cNvSpPr>
          <p:nvPr>
            <p:ph type="title"/>
          </p:nvPr>
        </p:nvSpPr>
        <p:spPr/>
        <p:txBody>
          <a:bodyPr/>
          <a:lstStyle/>
          <a:p>
            <a:r>
              <a:rPr lang="en-US" altLang="zh-CN"/>
              <a:t>7.2.1 </a:t>
            </a:r>
            <a:r>
              <a:rPr lang="zh-CN" altLang="en-US"/>
              <a:t>简单命令</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4. </a:t>
            </a:r>
            <a:r>
              <a:rPr lang="zh-CN" altLang="en-US"/>
              <a:t>系统询问命令</a:t>
            </a:r>
          </a:p>
          <a:p>
            <a:pPr>
              <a:buNone/>
            </a:pPr>
            <a:r>
              <a:rPr lang="en-US" altLang="zh-CN"/>
              <a:t> </a:t>
            </a:r>
            <a:r>
              <a:rPr lang="en-US" altLang="zh-CN" sz="2800"/>
              <a:t>(2) </a:t>
            </a:r>
            <a:r>
              <a:rPr lang="zh-CN" altLang="en-US" sz="2800"/>
              <a:t>询问系统当前用户的命令</a:t>
            </a:r>
            <a:r>
              <a:rPr lang="en-US" altLang="zh-CN" sz="2800"/>
              <a:t>who</a:t>
            </a:r>
            <a:r>
              <a:rPr lang="zh-CN" altLang="en-US" sz="2800"/>
              <a:t>。 </a:t>
            </a:r>
            <a:r>
              <a:rPr lang="en-US" altLang="zh-CN" sz="2800"/>
              <a:t>who</a:t>
            </a:r>
            <a:r>
              <a:rPr lang="zh-CN" altLang="en-US" sz="2800"/>
              <a:t>命令可列出当前每一个处在系统中的用户的注册名、终端名和注册进入时间，并按终端标志的字母顺序排序。例如，报告有下列三用户：</a:t>
            </a:r>
          </a:p>
          <a:p>
            <a:pPr>
              <a:buNone/>
            </a:pPr>
            <a:r>
              <a:rPr lang="zh-CN" altLang="en-US" sz="2800"/>
              <a:t>        </a:t>
            </a:r>
            <a:r>
              <a:rPr lang="en-US" altLang="zh-CN" sz="2800"/>
              <a:t>Veronica bxo66 Aug 27 13:28</a:t>
            </a:r>
          </a:p>
          <a:p>
            <a:pPr>
              <a:buNone/>
            </a:pPr>
            <a:r>
              <a:rPr lang="en-US" altLang="zh-CN" sz="2800"/>
              <a:t>        Rathomas dz24 Aug 28 07:42</a:t>
            </a:r>
          </a:p>
          <a:p>
            <a:pPr>
              <a:buNone/>
            </a:pPr>
            <a:r>
              <a:rPr lang="en-US" altLang="zh-CN" sz="2800"/>
              <a:t>        Jlyates tty5 Aug 28 07:39</a:t>
            </a:r>
            <a:endParaRPr lang="zh-CN" altLang="en-US" sz="2800"/>
          </a:p>
        </p:txBody>
      </p:sp>
      <p:sp>
        <p:nvSpPr>
          <p:cNvPr id="3" name="标题 2"/>
          <p:cNvSpPr>
            <a:spLocks noGrp="1"/>
          </p:cNvSpPr>
          <p:nvPr>
            <p:ph type="title"/>
          </p:nvPr>
        </p:nvSpPr>
        <p:spPr/>
        <p:txBody>
          <a:bodyPr/>
          <a:lstStyle/>
          <a:p>
            <a:r>
              <a:rPr lang="en-US" altLang="zh-CN"/>
              <a:t>7.2.1 </a:t>
            </a:r>
            <a:r>
              <a:rPr lang="zh-CN" altLang="en-US"/>
              <a:t>简单命令</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4. </a:t>
            </a:r>
            <a:r>
              <a:rPr lang="zh-CN" altLang="en-US"/>
              <a:t>系统询问命令</a:t>
            </a:r>
            <a:endParaRPr lang="en-US" altLang="zh-CN"/>
          </a:p>
          <a:p>
            <a:r>
              <a:rPr lang="en-US" altLang="zh-CN"/>
              <a:t> </a:t>
            </a:r>
            <a:r>
              <a:rPr lang="en-US" altLang="zh-CN" sz="2800"/>
              <a:t>(3) </a:t>
            </a:r>
            <a:r>
              <a:rPr lang="zh-CN" altLang="en-US" sz="2800"/>
              <a:t>显示当前目录路径名的命令</a:t>
            </a:r>
            <a:r>
              <a:rPr lang="en-US" altLang="zh-CN" sz="2800"/>
              <a:t>pwd</a:t>
            </a:r>
            <a:r>
              <a:rPr lang="zh-CN" altLang="en-US" sz="2800"/>
              <a:t>。当前目录的路径名是从根结点开始，通过分支上的所有结点到达当前目录结点为止的路径上的所有结点的名字拼起来构成的。 用户的当前目录可能经常在树上移动。如果用户忘记了自己在哪里，便可用</a:t>
            </a:r>
            <a:r>
              <a:rPr lang="en-US" altLang="zh-CN" sz="2800"/>
              <a:t>pwd</a:t>
            </a:r>
            <a:r>
              <a:rPr lang="zh-CN" altLang="en-US" sz="2800"/>
              <a:t>确定自己的位置。 </a:t>
            </a:r>
          </a:p>
        </p:txBody>
      </p:sp>
      <p:sp>
        <p:nvSpPr>
          <p:cNvPr id="3" name="标题 2"/>
          <p:cNvSpPr>
            <a:spLocks noGrp="1"/>
          </p:cNvSpPr>
          <p:nvPr>
            <p:ph type="title"/>
          </p:nvPr>
        </p:nvSpPr>
        <p:spPr/>
        <p:txBody>
          <a:bodyPr/>
          <a:lstStyle/>
          <a:p>
            <a:r>
              <a:rPr lang="en-US" altLang="zh-CN"/>
              <a:t>7.2.1 </a:t>
            </a:r>
            <a:r>
              <a:rPr lang="zh-CN" altLang="en-US"/>
              <a:t>简单命令</a:t>
            </a:r>
          </a:p>
        </p:txBody>
      </p:sp>
      <p:sp>
        <p:nvSpPr>
          <p:cNvPr id="5" name="灯片编号占位符 4"/>
          <p:cNvSpPr>
            <a:spLocks noGrp="1"/>
          </p:cNvSpPr>
          <p:nvPr>
            <p:ph type="sldNum" sz="quarter" idx="11"/>
          </p:nvPr>
        </p:nvSpPr>
        <p:spPr/>
        <p:txBody>
          <a:bodyPr/>
          <a:lstStyle/>
          <a:p>
            <a:pPr>
              <a:defRPr/>
            </a:pPr>
            <a:fld id="{ED787F38-9118-4655-AA03-F6A865D45D9F}"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r>
              <a:rPr lang="en-US" altLang="zh-CN"/>
              <a:t> 1. </a:t>
            </a:r>
            <a:r>
              <a:rPr lang="zh-CN" altLang="en-US"/>
              <a:t>重定向命令</a:t>
            </a:r>
          </a:p>
          <a:p>
            <a:r>
              <a:rPr lang="zh-CN" altLang="en-US" sz="2400"/>
              <a:t>在</a:t>
            </a:r>
            <a:r>
              <a:rPr lang="en-US" altLang="zh-CN" sz="2400"/>
              <a:t>UNIX</a:t>
            </a:r>
            <a:r>
              <a:rPr lang="zh-CN" altLang="en-US" sz="2400"/>
              <a:t>系统中定义了三个文件。其中两个称为标准输入和标准输出的文件，各对应于键盘输入和屏幕输出。它们在用户注册时，由</a:t>
            </a:r>
            <a:r>
              <a:rPr lang="en-US" altLang="zh-CN" sz="2400"/>
              <a:t>Login</a:t>
            </a:r>
            <a:r>
              <a:rPr lang="zh-CN" altLang="en-US" sz="2400"/>
              <a:t>程序打开的。 </a:t>
            </a:r>
            <a:endParaRPr lang="en-US" altLang="zh-CN" sz="2400"/>
          </a:p>
          <a:p>
            <a:r>
              <a:rPr lang="zh-CN" altLang="en-US" sz="2400"/>
              <a:t>用户程序中可能不要求从键盘输入，而是从某个指定文件上读取信息供程序使用；同样，用户可能希望程序执行产生的结果数据，写到某个指定文件中而非屏幕。这时，用户必须改变输入与输出文件，即不使用标准输入、标准输出，而是把另外的某个指定文件或设备，作为输入或输出文件。 </a:t>
            </a:r>
          </a:p>
        </p:txBody>
      </p:sp>
      <p:sp>
        <p:nvSpPr>
          <p:cNvPr id="4" name="标题 3"/>
          <p:cNvSpPr>
            <a:spLocks noGrp="1"/>
          </p:cNvSpPr>
          <p:nvPr>
            <p:ph type="title"/>
          </p:nvPr>
        </p:nvSpPr>
        <p:spPr/>
        <p:txBody>
          <a:bodyPr/>
          <a:lstStyle/>
          <a:p>
            <a:r>
              <a:rPr lang="en-US" altLang="zh-CN"/>
              <a:t>7.2.2 </a:t>
            </a:r>
            <a:r>
              <a:rPr lang="zh-CN" altLang="en-US"/>
              <a:t>重定向与管道命令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sz="2800"/>
              <a:t> 1. </a:t>
            </a:r>
            <a:r>
              <a:rPr lang="zh-CN" altLang="en-US" sz="2800"/>
              <a:t>重定向命令</a:t>
            </a:r>
            <a:r>
              <a:rPr lang="en-US" altLang="zh-CN" sz="2800"/>
              <a:t>(</a:t>
            </a:r>
            <a:r>
              <a:rPr lang="zh-CN" altLang="en-US" sz="2800"/>
              <a:t>续</a:t>
            </a:r>
            <a:r>
              <a:rPr lang="en-US" altLang="zh-CN" sz="2800"/>
              <a:t>)</a:t>
            </a:r>
          </a:p>
          <a:p>
            <a:r>
              <a:rPr lang="en-US" altLang="zh-CN" sz="2400"/>
              <a:t>Shell</a:t>
            </a:r>
            <a:r>
              <a:rPr lang="zh-CN" altLang="en-US" sz="2400"/>
              <a:t>向用户提供了这种用于改变输入、输出设备的手段，此即标准输入与标准输出的重新定向。用重定向符“＜”和“＞”分别表示输入转向与输出转向。</a:t>
            </a:r>
            <a:endParaRPr lang="en-US" altLang="zh-CN" sz="2400"/>
          </a:p>
          <a:p>
            <a:pPr lvl="1"/>
            <a:r>
              <a:rPr lang="zh-CN" altLang="en-US" sz="2000"/>
              <a:t>例如， 对于命令    </a:t>
            </a:r>
            <a:r>
              <a:rPr lang="en-US" altLang="zh-CN" sz="2000"/>
              <a:t>$ cat file1 </a:t>
            </a:r>
            <a:r>
              <a:rPr lang="zh-CN" altLang="en-US" sz="2000"/>
              <a:t>表示将文件</a:t>
            </a:r>
            <a:r>
              <a:rPr lang="en-US" altLang="zh-CN" sz="2000"/>
              <a:t>file1</a:t>
            </a:r>
            <a:r>
              <a:rPr lang="zh-CN" altLang="en-US" sz="2000"/>
              <a:t>的内容，在标准输出上打印出来。</a:t>
            </a:r>
            <a:endParaRPr lang="en-US" altLang="zh-CN" sz="2000"/>
          </a:p>
          <a:p>
            <a:pPr lvl="1"/>
            <a:r>
              <a:rPr lang="zh-CN" altLang="en-US" sz="2000"/>
              <a:t>若改变其输出，用命令 </a:t>
            </a:r>
            <a:r>
              <a:rPr lang="en-US" altLang="zh-CN" sz="2000"/>
              <a:t>$ cat file1</a:t>
            </a:r>
            <a:r>
              <a:rPr lang="zh-CN" altLang="en-US" sz="2000"/>
              <a:t>＞</a:t>
            </a:r>
            <a:r>
              <a:rPr lang="en-US" altLang="zh-CN" sz="2000"/>
              <a:t>file2 </a:t>
            </a:r>
            <a:r>
              <a:rPr lang="zh-CN" altLang="en-US" sz="2000"/>
              <a:t>时，表示把文件</a:t>
            </a:r>
            <a:r>
              <a:rPr lang="en-US" altLang="zh-CN" sz="2000"/>
              <a:t>file1</a:t>
            </a:r>
            <a:r>
              <a:rPr lang="zh-CN" altLang="en-US" sz="2000"/>
              <a:t>的内容，打印输出到文件</a:t>
            </a:r>
            <a:r>
              <a:rPr lang="en-US" altLang="zh-CN" sz="2000"/>
              <a:t>file2</a:t>
            </a:r>
            <a:r>
              <a:rPr lang="zh-CN" altLang="en-US" sz="2000"/>
              <a:t>上。</a:t>
            </a:r>
            <a:endParaRPr lang="en-US" altLang="zh-CN" sz="2000"/>
          </a:p>
          <a:p>
            <a:pPr lvl="1"/>
            <a:r>
              <a:rPr lang="zh-CN" altLang="en-US" sz="2000"/>
              <a:t>同理， 对于命令  </a:t>
            </a:r>
            <a:r>
              <a:rPr lang="en-US" altLang="zh-CN" sz="2000"/>
              <a:t>$ wc  </a:t>
            </a:r>
            <a:r>
              <a:rPr lang="zh-CN" altLang="en-US" sz="2000"/>
              <a:t>表示对标准输入中的行中字和字符进行计数。使用命令 </a:t>
            </a:r>
            <a:r>
              <a:rPr lang="en-US" altLang="zh-CN" sz="2000"/>
              <a:t>$ wc</a:t>
            </a:r>
            <a:r>
              <a:rPr lang="zh-CN" altLang="en-US" sz="2000"/>
              <a:t>＜</a:t>
            </a:r>
            <a:r>
              <a:rPr lang="en-US" altLang="zh-CN" sz="2000"/>
              <a:t>file3</a:t>
            </a:r>
            <a:r>
              <a:rPr lang="zh-CN" altLang="en-US" sz="2000"/>
              <a:t>，则表示把从文件</a:t>
            </a:r>
            <a:r>
              <a:rPr lang="en-US" altLang="zh-CN" sz="2000"/>
              <a:t>file3</a:t>
            </a:r>
            <a:r>
              <a:rPr lang="zh-CN" altLang="en-US" sz="2000"/>
              <a:t>中读出的行中的字和字符进行计数。</a:t>
            </a:r>
          </a:p>
          <a:p>
            <a:pPr lvl="1"/>
            <a:endParaRPr lang="zh-CN" altLang="en-US" sz="2400"/>
          </a:p>
        </p:txBody>
      </p:sp>
      <p:sp>
        <p:nvSpPr>
          <p:cNvPr id="3" name="标题 2"/>
          <p:cNvSpPr>
            <a:spLocks noGrp="1"/>
          </p:cNvSpPr>
          <p:nvPr>
            <p:ph type="title"/>
          </p:nvPr>
        </p:nvSpPr>
        <p:spPr/>
        <p:txBody>
          <a:bodyPr/>
          <a:lstStyle/>
          <a:p>
            <a:r>
              <a:rPr lang="en-US" altLang="zh-CN"/>
              <a:t>7.2.2 </a:t>
            </a:r>
            <a:r>
              <a:rPr lang="zh-CN" altLang="en-US"/>
              <a:t>重定向与管道命令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2. </a:t>
            </a:r>
            <a:r>
              <a:rPr lang="zh-CN" altLang="en-US"/>
              <a:t>管道命令</a:t>
            </a:r>
          </a:p>
          <a:p>
            <a:r>
              <a:rPr lang="zh-CN" altLang="en-US" sz="2400"/>
              <a:t>        在有了上述的重定向思想后，为了进一步增强功能， 人们又进一步把这种思想加以扩充，用符号“</a:t>
            </a:r>
            <a:r>
              <a:rPr lang="en-US" altLang="zh-CN" sz="2400"/>
              <a:t>|”</a:t>
            </a:r>
            <a:r>
              <a:rPr lang="zh-CN" altLang="en-US" sz="2400"/>
              <a:t>来连接两条命令，使其前一条命令的输出作为后一条命令的输入。 即</a:t>
            </a:r>
          </a:p>
          <a:p>
            <a:pPr>
              <a:buNone/>
            </a:pPr>
            <a:r>
              <a:rPr lang="zh-CN" altLang="en-US" sz="2400"/>
              <a:t>         </a:t>
            </a:r>
            <a:r>
              <a:rPr lang="en-US" altLang="zh-CN" sz="2400"/>
              <a:t>$ command 1|command 2 </a:t>
            </a:r>
          </a:p>
          <a:p>
            <a:pPr>
              <a:buNone/>
            </a:pPr>
            <a:r>
              <a:rPr lang="zh-CN" altLang="en-US" sz="2400"/>
              <a:t>例如，对于下述输入</a:t>
            </a:r>
          </a:p>
          <a:p>
            <a:pPr>
              <a:buNone/>
            </a:pPr>
            <a:r>
              <a:rPr lang="zh-CN" altLang="en-US" sz="2400"/>
              <a:t>        </a:t>
            </a:r>
            <a:r>
              <a:rPr lang="en-US" altLang="zh-CN" sz="2400"/>
              <a:t>cat file|wc </a:t>
            </a:r>
          </a:p>
          <a:p>
            <a:pPr>
              <a:buNone/>
            </a:pPr>
            <a:r>
              <a:rPr lang="zh-CN" altLang="en-US" sz="2400"/>
              <a:t>将使命令</a:t>
            </a:r>
            <a:r>
              <a:rPr lang="en-US" altLang="zh-CN" sz="2400"/>
              <a:t>cat</a:t>
            </a:r>
            <a:r>
              <a:rPr lang="zh-CN" altLang="en-US" sz="2400"/>
              <a:t>把文件</a:t>
            </a:r>
            <a:r>
              <a:rPr lang="en-US" altLang="zh-CN" sz="2400"/>
              <a:t>file</a:t>
            </a:r>
            <a:r>
              <a:rPr lang="zh-CN" altLang="en-US" sz="2400"/>
              <a:t>中的数据，作为</a:t>
            </a:r>
            <a:r>
              <a:rPr lang="en-US" altLang="zh-CN" sz="2400"/>
              <a:t>wc</a:t>
            </a:r>
            <a:r>
              <a:rPr lang="zh-CN" altLang="en-US" sz="2400"/>
              <a:t>命令的计数用输入。 </a:t>
            </a:r>
          </a:p>
        </p:txBody>
      </p:sp>
      <p:sp>
        <p:nvSpPr>
          <p:cNvPr id="3" name="标题 2"/>
          <p:cNvSpPr>
            <a:spLocks noGrp="1"/>
          </p:cNvSpPr>
          <p:nvPr>
            <p:ph type="title"/>
          </p:nvPr>
        </p:nvSpPr>
        <p:spPr/>
        <p:txBody>
          <a:bodyPr/>
          <a:lstStyle/>
          <a:p>
            <a:r>
              <a:rPr lang="en-US" altLang="zh-CN"/>
              <a:t>7.2.2 </a:t>
            </a:r>
            <a:r>
              <a:rPr lang="zh-CN" altLang="en-US"/>
              <a:t>重定向与管道命令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a:buNone/>
            </a:pPr>
            <a:r>
              <a:rPr lang="en-US" altLang="zh-CN"/>
              <a:t>7.1.2  </a:t>
            </a:r>
            <a:r>
              <a:rPr lang="zh-CN" altLang="en-US"/>
              <a:t>联机命令的类型</a:t>
            </a:r>
          </a:p>
          <a:p>
            <a:r>
              <a:rPr lang="zh-CN" altLang="en-US" sz="2800"/>
              <a:t>为了能向用户提供多方面的服务，通常，</a:t>
            </a:r>
            <a:r>
              <a:rPr lang="en-US" altLang="zh-CN" sz="2800"/>
              <a:t>OS</a:t>
            </a:r>
            <a:r>
              <a:rPr lang="zh-CN" altLang="en-US" sz="2800"/>
              <a:t>都向用户提供了几十条甚至上百条的联机命令。根据这些命令所完成功能的不同，可把它们分成以下几类：</a:t>
            </a:r>
            <a:endParaRPr lang="en-US" altLang="zh-CN" sz="2800"/>
          </a:p>
          <a:p>
            <a:pPr lvl="1"/>
            <a:r>
              <a:rPr lang="zh-CN" altLang="en-US" sz="2400"/>
              <a:t>① 系统访问类；</a:t>
            </a:r>
            <a:endParaRPr lang="en-US" altLang="zh-CN" sz="2400"/>
          </a:p>
          <a:p>
            <a:pPr lvl="1"/>
            <a:r>
              <a:rPr lang="zh-CN" altLang="en-US" sz="2400"/>
              <a:t>② 磁盘操作类； </a:t>
            </a:r>
            <a:endParaRPr lang="en-US" altLang="zh-CN" sz="2400"/>
          </a:p>
          <a:p>
            <a:pPr lvl="1"/>
            <a:r>
              <a:rPr lang="zh-CN" altLang="en-US" sz="2400"/>
              <a:t>③ 文件操作类；</a:t>
            </a:r>
            <a:endParaRPr lang="en-US" altLang="zh-CN" sz="2400"/>
          </a:p>
          <a:p>
            <a:pPr lvl="1"/>
            <a:r>
              <a:rPr lang="zh-CN" altLang="en-US" sz="2400"/>
              <a:t>④ 目录操作类；</a:t>
            </a:r>
            <a:endParaRPr lang="en-US" altLang="zh-CN" sz="2400"/>
          </a:p>
          <a:p>
            <a:pPr lvl="1"/>
            <a:r>
              <a:rPr lang="zh-CN" altLang="en-US" sz="2400"/>
              <a:t>⑤ 通信类； </a:t>
            </a:r>
            <a:endParaRPr lang="en-US" altLang="zh-CN" sz="2400"/>
          </a:p>
          <a:p>
            <a:pPr lvl="1"/>
            <a:r>
              <a:rPr lang="zh-CN" altLang="en-US" sz="2400"/>
              <a:t>⑥ 其他命令。 </a:t>
            </a:r>
            <a:endParaRPr lang="zh-CN" altLang="en-US"/>
          </a:p>
        </p:txBody>
      </p:sp>
      <p:sp>
        <p:nvSpPr>
          <p:cNvPr id="5" name="标题 4"/>
          <p:cNvSpPr>
            <a:spLocks noGrp="1"/>
          </p:cNvSpPr>
          <p:nvPr>
            <p:ph type="title"/>
          </p:nvPr>
        </p:nvSpPr>
        <p:spPr/>
        <p:txBody>
          <a:bodyPr/>
          <a:lstStyle/>
          <a:p>
            <a:r>
              <a:rPr lang="en-US" altLang="zh-CN"/>
              <a:t>7.1 </a:t>
            </a:r>
            <a:r>
              <a:rPr lang="zh-CN" altLang="en-US"/>
              <a:t>联机用户接口 </a:t>
            </a:r>
          </a:p>
        </p:txBody>
      </p:sp>
      <p:sp>
        <p:nvSpPr>
          <p:cNvPr id="9" name="灯片编号占位符 8"/>
          <p:cNvSpPr>
            <a:spLocks noGrp="1"/>
          </p:cNvSpPr>
          <p:nvPr>
            <p:ph type="sldNum" sz="quarter" idx="11"/>
          </p:nvPr>
        </p:nvSpPr>
        <p:spPr/>
        <p:txBody>
          <a:bodyPr/>
          <a:lstStyle/>
          <a:p>
            <a:pPr>
              <a:defRPr/>
            </a:pPr>
            <a:fld id="{ED787F38-9118-4655-AA03-F6A865D45D9F}" type="slidenum">
              <a:rPr lang="en-US" smtClean="0"/>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r>
              <a:rPr lang="en-US" altLang="zh-CN"/>
              <a:t> 1. </a:t>
            </a:r>
            <a:r>
              <a:rPr lang="zh-CN" altLang="en-US"/>
              <a:t>信箱通信命令</a:t>
            </a:r>
            <a:r>
              <a:rPr lang="en-US" altLang="zh-CN"/>
              <a:t>mail</a:t>
            </a:r>
          </a:p>
          <a:p>
            <a:pPr>
              <a:buNone/>
            </a:pPr>
            <a:r>
              <a:rPr lang="en-US" altLang="zh-CN"/>
              <a:t>        </a:t>
            </a:r>
            <a:r>
              <a:rPr lang="zh-CN" altLang="en-US" sz="2800"/>
              <a:t>在</a:t>
            </a:r>
            <a:r>
              <a:rPr lang="en-US" altLang="zh-CN" sz="2800"/>
              <a:t>UNIX</a:t>
            </a:r>
            <a:r>
              <a:rPr lang="zh-CN" altLang="en-US" sz="2800"/>
              <a:t>的各用户之间进行非交互式通信的工具。</a:t>
            </a:r>
            <a:r>
              <a:rPr lang="en-US" altLang="zh-CN" sz="2800"/>
              <a:t>mail</a:t>
            </a:r>
            <a:r>
              <a:rPr lang="zh-CN" altLang="en-US" sz="2800"/>
              <a:t>采用信箱通信方式。发信者把要发送的消息写成信件，“邮寄”到对方的信箱中。通常各用户的私有信箱采用各自的注册名命名，即它是目录</a:t>
            </a:r>
            <a:r>
              <a:rPr lang="en-US" altLang="zh-CN" sz="2800"/>
              <a:t>/usr/spool/mail</a:t>
            </a:r>
            <a:r>
              <a:rPr lang="zh-CN" altLang="en-US" sz="2800"/>
              <a:t>中的一个文件，而文件名又是用接收者的注册名来命名的。信箱中的信件可以一直保留到被信箱所有者消除为止。</a:t>
            </a:r>
            <a:endParaRPr lang="zh-CN" altLang="en-US"/>
          </a:p>
        </p:txBody>
      </p:sp>
      <p:sp>
        <p:nvSpPr>
          <p:cNvPr id="4" name="标题 3"/>
          <p:cNvSpPr>
            <a:spLocks noGrp="1"/>
          </p:cNvSpPr>
          <p:nvPr>
            <p:ph type="title"/>
          </p:nvPr>
        </p:nvSpPr>
        <p:spPr/>
        <p:txBody>
          <a:bodyPr/>
          <a:lstStyle/>
          <a:p>
            <a:r>
              <a:rPr lang="en-US" altLang="zh-CN"/>
              <a:t>7.2.3 </a:t>
            </a:r>
            <a:r>
              <a:rPr lang="zh-CN" altLang="en-US"/>
              <a:t>通信命令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1. </a:t>
            </a:r>
            <a:r>
              <a:rPr lang="zh-CN" altLang="en-US"/>
              <a:t>信箱通信命令</a:t>
            </a:r>
            <a:r>
              <a:rPr lang="en-US" altLang="zh-CN"/>
              <a:t>mail</a:t>
            </a:r>
          </a:p>
          <a:p>
            <a:r>
              <a:rPr lang="zh-CN" altLang="en-US" sz="2400"/>
              <a:t>接收者也用</a:t>
            </a:r>
            <a:r>
              <a:rPr lang="en-US" altLang="zh-CN" sz="2400"/>
              <a:t>mail</a:t>
            </a:r>
            <a:r>
              <a:rPr lang="zh-CN" altLang="en-US" sz="2400"/>
              <a:t>命令读取信件，可使用可选项</a:t>
            </a:r>
            <a:r>
              <a:rPr lang="en-US" altLang="zh-CN" sz="2400"/>
              <a:t>r</a:t>
            </a:r>
            <a:r>
              <a:rPr lang="zh-CN" altLang="en-US" sz="2400"/>
              <a:t>、</a:t>
            </a:r>
            <a:r>
              <a:rPr lang="en-US" altLang="zh-CN" sz="2400"/>
              <a:t>q</a:t>
            </a:r>
            <a:r>
              <a:rPr lang="zh-CN" altLang="en-US" sz="2400"/>
              <a:t>或</a:t>
            </a:r>
            <a:r>
              <a:rPr lang="en-US" altLang="zh-CN" sz="2400"/>
              <a:t>p</a:t>
            </a:r>
            <a:r>
              <a:rPr lang="zh-CN" altLang="en-US" sz="2400"/>
              <a:t>等。 其命令格式为：</a:t>
            </a:r>
          </a:p>
          <a:p>
            <a:pPr>
              <a:buNone/>
            </a:pPr>
            <a:r>
              <a:rPr lang="zh-CN" altLang="en-US" sz="2400"/>
              <a:t>         </a:t>
            </a:r>
            <a:r>
              <a:rPr lang="en-US" altLang="zh-CN" sz="2400"/>
              <a:t>mail</a:t>
            </a:r>
            <a:r>
              <a:rPr lang="zh-CN" altLang="en-US" sz="2400"/>
              <a:t>［</a:t>
            </a:r>
            <a:r>
              <a:rPr lang="en-US" altLang="zh-CN" sz="2400"/>
              <a:t>-r</a:t>
            </a:r>
            <a:r>
              <a:rPr lang="zh-CN" altLang="en-US" sz="2400"/>
              <a:t>］［</a:t>
            </a:r>
            <a:r>
              <a:rPr lang="en-US" altLang="zh-CN" sz="2400"/>
              <a:t>-q</a:t>
            </a:r>
            <a:r>
              <a:rPr lang="zh-CN" altLang="en-US" sz="2400"/>
              <a:t>］［</a:t>
            </a:r>
            <a:r>
              <a:rPr lang="en-US" altLang="zh-CN" sz="2400"/>
              <a:t>-p</a:t>
            </a:r>
            <a:r>
              <a:rPr lang="zh-CN" altLang="en-US" sz="2400"/>
              <a:t>］［</a:t>
            </a:r>
            <a:r>
              <a:rPr lang="en-US" altLang="zh-CN" sz="2400"/>
              <a:t>-file</a:t>
            </a:r>
            <a:r>
              <a:rPr lang="zh-CN" altLang="en-US" sz="2400"/>
              <a:t>］［</a:t>
            </a:r>
            <a:r>
              <a:rPr lang="en-US" altLang="zh-CN" sz="2400"/>
              <a:t>-F persons</a:t>
            </a:r>
            <a:r>
              <a:rPr lang="zh-CN" altLang="en-US" sz="2400"/>
              <a:t>］</a:t>
            </a:r>
          </a:p>
          <a:p>
            <a:r>
              <a:rPr lang="zh-CN" altLang="en-US" sz="2400"/>
              <a:t>信箱中可存放所接收的多个信件，这就存在一个选取信件的问题。上述几个选项分别表示：按先进先出顺序显示各信件的内容；在打入中断字符</a:t>
            </a:r>
            <a:r>
              <a:rPr lang="en-US" altLang="zh-CN" sz="2400"/>
              <a:t>(DEL</a:t>
            </a:r>
            <a:r>
              <a:rPr lang="zh-CN" altLang="en-US" sz="2400"/>
              <a:t>或</a:t>
            </a:r>
            <a:r>
              <a:rPr lang="en-US" altLang="zh-CN" sz="2400"/>
              <a:t>RETURN)</a:t>
            </a:r>
            <a:r>
              <a:rPr lang="zh-CN" altLang="en-US" sz="2400"/>
              <a:t>后，退出</a:t>
            </a:r>
            <a:r>
              <a:rPr lang="en-US" altLang="zh-CN" sz="2400"/>
              <a:t>mail</a:t>
            </a:r>
            <a:r>
              <a:rPr lang="zh-CN" altLang="en-US" sz="2400"/>
              <a:t>程序而不改变信箱的内容；以及一次性地显示信箱全部内容而不带询问，把指定文件当作信件来显示。在不使用</a:t>
            </a:r>
            <a:r>
              <a:rPr lang="en-US" altLang="zh-CN" sz="2400"/>
              <a:t>-p</a:t>
            </a:r>
            <a:r>
              <a:rPr lang="zh-CN" altLang="en-US" sz="2400"/>
              <a:t>选项时，表示在显示完一个信件后，便出现“</a:t>
            </a:r>
            <a:r>
              <a:rPr lang="en-US" altLang="zh-CN" sz="2400"/>
              <a:t>?”</a:t>
            </a:r>
            <a:r>
              <a:rPr lang="zh-CN" altLang="en-US" sz="2400"/>
              <a:t>，以询问用户是否继续显示下一条消息，或选读完最后一条消息后退出</a:t>
            </a:r>
            <a:r>
              <a:rPr lang="en-US" altLang="zh-CN" sz="2400"/>
              <a:t>mail</a:t>
            </a:r>
            <a:r>
              <a:rPr lang="zh-CN" altLang="en-US" sz="2400"/>
              <a:t>。 </a:t>
            </a:r>
            <a:endParaRPr lang="en-US" altLang="zh-CN"/>
          </a:p>
          <a:p>
            <a:endParaRPr lang="zh-CN" altLang="en-US"/>
          </a:p>
        </p:txBody>
      </p:sp>
      <p:sp>
        <p:nvSpPr>
          <p:cNvPr id="3" name="标题 2"/>
          <p:cNvSpPr>
            <a:spLocks noGrp="1"/>
          </p:cNvSpPr>
          <p:nvPr>
            <p:ph type="title"/>
          </p:nvPr>
        </p:nvSpPr>
        <p:spPr/>
        <p:txBody>
          <a:bodyPr/>
          <a:lstStyle/>
          <a:p>
            <a:r>
              <a:rPr lang="en-US" altLang="zh-CN"/>
              <a:t>7.2.3 </a:t>
            </a:r>
            <a:r>
              <a:rPr lang="zh-CN" altLang="en-US"/>
              <a:t>通信命令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2. </a:t>
            </a:r>
            <a:r>
              <a:rPr lang="zh-CN" altLang="en-US"/>
              <a:t>对话通信命令</a:t>
            </a:r>
            <a:r>
              <a:rPr lang="en-US" altLang="zh-CN"/>
              <a:t>write</a:t>
            </a:r>
          </a:p>
          <a:p>
            <a:pPr>
              <a:buNone/>
            </a:pPr>
            <a:r>
              <a:rPr lang="en-US" altLang="zh-CN"/>
              <a:t>        </a:t>
            </a:r>
            <a:r>
              <a:rPr lang="zh-CN" altLang="en-US" sz="2800"/>
              <a:t>命令格式为：</a:t>
            </a:r>
          </a:p>
          <a:p>
            <a:pPr>
              <a:buNone/>
            </a:pPr>
            <a:r>
              <a:rPr lang="zh-CN" altLang="en-US" sz="2800"/>
              <a:t>         </a:t>
            </a:r>
            <a:r>
              <a:rPr lang="en-US" altLang="zh-CN" sz="2800"/>
              <a:t>write user</a:t>
            </a:r>
            <a:r>
              <a:rPr lang="zh-CN" altLang="en-US" sz="2800"/>
              <a:t>［</a:t>
            </a:r>
            <a:r>
              <a:rPr lang="en-US" altLang="zh-CN" sz="2800"/>
              <a:t>ttyname</a:t>
            </a:r>
            <a:r>
              <a:rPr lang="zh-CN" altLang="en-US" sz="2800"/>
              <a:t>］</a:t>
            </a:r>
          </a:p>
          <a:p>
            <a:pPr>
              <a:buNone/>
            </a:pPr>
            <a:r>
              <a:rPr lang="zh-CN" altLang="en-US" sz="2800"/>
              <a:t>        当接收者只有一个终端时，终端名可缺省。当接收者的终端被允许接收消息时，屏幕提示会通知接收者源用户名及其所用终端名。 </a:t>
            </a:r>
          </a:p>
        </p:txBody>
      </p:sp>
      <p:sp>
        <p:nvSpPr>
          <p:cNvPr id="3" name="标题 2"/>
          <p:cNvSpPr>
            <a:spLocks noGrp="1"/>
          </p:cNvSpPr>
          <p:nvPr>
            <p:ph type="title"/>
          </p:nvPr>
        </p:nvSpPr>
        <p:spPr/>
        <p:txBody>
          <a:bodyPr/>
          <a:lstStyle/>
          <a:p>
            <a:r>
              <a:rPr lang="en-US" altLang="zh-CN"/>
              <a:t>7.2.3 </a:t>
            </a:r>
            <a:r>
              <a:rPr lang="zh-CN" altLang="en-US"/>
              <a:t>通信命令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3. </a:t>
            </a:r>
            <a:r>
              <a:rPr lang="zh-CN" altLang="en-US"/>
              <a:t>允许或拒绝接收消息的</a:t>
            </a:r>
            <a:r>
              <a:rPr lang="en-US" altLang="zh-CN"/>
              <a:t>mesg</a:t>
            </a:r>
            <a:r>
              <a:rPr lang="zh-CN" altLang="en-US"/>
              <a:t>命令</a:t>
            </a:r>
          </a:p>
          <a:p>
            <a:pPr marL="0" indent="363538">
              <a:buNone/>
            </a:pPr>
            <a:r>
              <a:rPr lang="zh-CN" altLang="en-US" sz="2400"/>
              <a:t>其格式为：</a:t>
            </a:r>
          </a:p>
          <a:p>
            <a:pPr>
              <a:buNone/>
            </a:pPr>
            <a:r>
              <a:rPr lang="zh-CN" altLang="en-US" sz="2400"/>
              <a:t>               </a:t>
            </a:r>
            <a:r>
              <a:rPr lang="en-US" altLang="zh-CN" sz="2400"/>
              <a:t>mesg</a:t>
            </a:r>
            <a:r>
              <a:rPr lang="zh-CN" altLang="en-US" sz="2400"/>
              <a:t>［</a:t>
            </a:r>
            <a:r>
              <a:rPr lang="en-US" altLang="zh-CN" sz="2400"/>
              <a:t>-n</a:t>
            </a:r>
            <a:r>
              <a:rPr lang="zh-CN" altLang="en-US" sz="2400"/>
              <a:t>］［</a:t>
            </a:r>
            <a:r>
              <a:rPr lang="en-US" altLang="zh-CN" sz="2400"/>
              <a:t>-y</a:t>
            </a:r>
            <a:r>
              <a:rPr lang="zh-CN" altLang="en-US" sz="2400"/>
              <a:t>］</a:t>
            </a:r>
          </a:p>
          <a:p>
            <a:pPr marL="0" indent="363538">
              <a:buNone/>
            </a:pPr>
            <a:r>
              <a:rPr lang="zh-CN" altLang="en-US" sz="2400"/>
              <a:t>选项</a:t>
            </a:r>
            <a:r>
              <a:rPr lang="en-US" altLang="zh-CN" sz="2400"/>
              <a:t>n</a:t>
            </a:r>
            <a:r>
              <a:rPr lang="zh-CN" altLang="en-US" sz="2400"/>
              <a:t>表示拒绝对方的写许可</a:t>
            </a:r>
            <a:r>
              <a:rPr lang="en-US" altLang="zh-CN" sz="2400"/>
              <a:t>(</a:t>
            </a:r>
            <a:r>
              <a:rPr lang="zh-CN" altLang="en-US" sz="2400"/>
              <a:t>即拒绝接收消息</a:t>
            </a:r>
            <a:r>
              <a:rPr lang="en-US" altLang="zh-CN" sz="2400"/>
              <a:t>)</a:t>
            </a:r>
            <a:r>
              <a:rPr lang="zh-CN" altLang="en-US" sz="2400"/>
              <a:t>；选项</a:t>
            </a:r>
            <a:r>
              <a:rPr lang="en-US" altLang="zh-CN" sz="2400"/>
              <a:t>y</a:t>
            </a:r>
            <a:r>
              <a:rPr lang="zh-CN" altLang="en-US" sz="2400"/>
              <a:t>指示恢复对方的写许可，仅在此时，双方才可联机通信。当用户正在联机编写一份资料而不愿被别人干扰时，常选用</a:t>
            </a:r>
            <a:r>
              <a:rPr lang="en-US" altLang="zh-CN" sz="2400"/>
              <a:t>n</a:t>
            </a:r>
            <a:r>
              <a:rPr lang="zh-CN" altLang="en-US" sz="2400"/>
              <a:t>选项来拒绝对方的写许可。编辑完毕，再用带有</a:t>
            </a:r>
            <a:r>
              <a:rPr lang="en-US" altLang="zh-CN" sz="2400"/>
              <a:t>y</a:t>
            </a:r>
            <a:r>
              <a:rPr lang="zh-CN" altLang="en-US" sz="2400"/>
              <a:t>选项的</a:t>
            </a:r>
            <a:r>
              <a:rPr lang="en-US" altLang="zh-CN" sz="2400"/>
              <a:t>mesg</a:t>
            </a:r>
            <a:r>
              <a:rPr lang="zh-CN" altLang="en-US" sz="2400"/>
              <a:t>命令来恢复对方的写许可，不带自变量的</a:t>
            </a:r>
            <a:r>
              <a:rPr lang="en-US" altLang="zh-CN" sz="2400"/>
              <a:t>mesg</a:t>
            </a:r>
            <a:r>
              <a:rPr lang="zh-CN" altLang="en-US" sz="2400"/>
              <a:t>命令只报告当前状态而不改变它。 </a:t>
            </a:r>
          </a:p>
        </p:txBody>
      </p:sp>
      <p:sp>
        <p:nvSpPr>
          <p:cNvPr id="3" name="标题 2"/>
          <p:cNvSpPr>
            <a:spLocks noGrp="1"/>
          </p:cNvSpPr>
          <p:nvPr>
            <p:ph type="title"/>
          </p:nvPr>
        </p:nvSpPr>
        <p:spPr/>
        <p:txBody>
          <a:bodyPr/>
          <a:lstStyle/>
          <a:p>
            <a:r>
              <a:rPr lang="en-US" altLang="zh-CN"/>
              <a:t>7.2.3 </a:t>
            </a:r>
            <a:r>
              <a:rPr lang="zh-CN" altLang="en-US"/>
              <a:t>通信命令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en-US" altLang="zh-CN" sz="2800"/>
              <a:t> UNIX</a:t>
            </a:r>
            <a:r>
              <a:rPr lang="zh-CN" altLang="en-US" sz="2800"/>
              <a:t>系统提供了这种机制， 用户可以在这种命令后面再加上“</a:t>
            </a:r>
            <a:r>
              <a:rPr lang="en-US" altLang="zh-CN" sz="2800"/>
              <a:t>&amp;”</a:t>
            </a:r>
            <a:r>
              <a:rPr lang="zh-CN" altLang="en-US" sz="2800"/>
              <a:t>号，以告诉</a:t>
            </a:r>
            <a:r>
              <a:rPr lang="en-US" altLang="zh-CN" sz="2800"/>
              <a:t>Shell</a:t>
            </a:r>
            <a:r>
              <a:rPr lang="zh-CN" altLang="en-US" sz="2800"/>
              <a:t>将该命令放在后台执行， 以便用户在前台继续键入其它命令。</a:t>
            </a:r>
          </a:p>
          <a:p>
            <a:r>
              <a:rPr lang="zh-CN" altLang="en-US" sz="2800"/>
              <a:t>在后台运行的程序仍然把终端作为它的标准输出和标准错误文件，除非对它们进行重新定向。其标准输入文件是自动地被从终端定向到一个被称为“</a:t>
            </a:r>
            <a:r>
              <a:rPr lang="en-US" altLang="zh-CN" sz="2800"/>
              <a:t>/dev/null”</a:t>
            </a:r>
            <a:r>
              <a:rPr lang="zh-CN" altLang="en-US" sz="2800"/>
              <a:t>的空文件中。若</a:t>
            </a:r>
            <a:r>
              <a:rPr lang="en-US" altLang="zh-CN" sz="2800"/>
              <a:t>shell</a:t>
            </a:r>
            <a:r>
              <a:rPr lang="zh-CN" altLang="en-US" sz="2800"/>
              <a:t>未重定向标准输入， 则</a:t>
            </a:r>
            <a:r>
              <a:rPr lang="en-US" altLang="zh-CN" sz="2800"/>
              <a:t>shell</a:t>
            </a:r>
            <a:r>
              <a:rPr lang="zh-CN" altLang="en-US" sz="2800"/>
              <a:t>和后台进程将会同时从终端进行读入。</a:t>
            </a:r>
          </a:p>
        </p:txBody>
      </p:sp>
      <p:sp>
        <p:nvSpPr>
          <p:cNvPr id="4" name="标题 3"/>
          <p:cNvSpPr>
            <a:spLocks noGrp="1"/>
          </p:cNvSpPr>
          <p:nvPr>
            <p:ph type="title"/>
          </p:nvPr>
        </p:nvSpPr>
        <p:spPr/>
        <p:txBody>
          <a:bodyPr/>
          <a:lstStyle/>
          <a:p>
            <a:r>
              <a:rPr lang="en-US" altLang="zh-CN"/>
              <a:t>7.2.4 </a:t>
            </a:r>
            <a:r>
              <a:rPr lang="zh-CN" altLang="en-US"/>
              <a:t>后台命令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a:buNone/>
            </a:pPr>
            <a:r>
              <a:rPr lang="en-US" altLang="zh-CN"/>
              <a:t>7.3.1 </a:t>
            </a:r>
            <a:r>
              <a:rPr lang="zh-CN" altLang="en-US"/>
              <a:t>系统调用的基本概念 </a:t>
            </a:r>
          </a:p>
          <a:p>
            <a:r>
              <a:rPr lang="en-US" altLang="zh-CN" sz="2400"/>
              <a:t>(1) </a:t>
            </a:r>
            <a:r>
              <a:rPr lang="zh-CN" altLang="en-US" sz="2400"/>
              <a:t>运行在不同的系统状态。 </a:t>
            </a:r>
          </a:p>
          <a:p>
            <a:r>
              <a:rPr lang="en-US" altLang="zh-CN" sz="2400"/>
              <a:t>(2) </a:t>
            </a:r>
            <a:r>
              <a:rPr lang="zh-CN" altLang="en-US" sz="2400"/>
              <a:t>通过软中断进入。</a:t>
            </a:r>
          </a:p>
          <a:p>
            <a:r>
              <a:rPr lang="en-US" altLang="zh-CN" sz="2400"/>
              <a:t>(3) </a:t>
            </a:r>
            <a:r>
              <a:rPr lang="zh-CN" altLang="en-US" sz="2400"/>
              <a:t>返回问题。</a:t>
            </a:r>
          </a:p>
          <a:p>
            <a:r>
              <a:rPr lang="en-US" altLang="zh-CN" sz="2400"/>
              <a:t>(4) </a:t>
            </a:r>
            <a:r>
              <a:rPr lang="zh-CN" altLang="en-US" sz="2400"/>
              <a:t>嵌套调用。</a:t>
            </a:r>
          </a:p>
          <a:p>
            <a:endParaRPr lang="zh-CN" altLang="en-US"/>
          </a:p>
        </p:txBody>
      </p:sp>
      <p:sp>
        <p:nvSpPr>
          <p:cNvPr id="5" name="标题 4"/>
          <p:cNvSpPr>
            <a:spLocks noGrp="1"/>
          </p:cNvSpPr>
          <p:nvPr>
            <p:ph type="title"/>
          </p:nvPr>
        </p:nvSpPr>
        <p:spPr/>
        <p:txBody>
          <a:bodyPr/>
          <a:lstStyle/>
          <a:p>
            <a:r>
              <a:rPr lang="en-US" altLang="zh-CN"/>
              <a:t>7.3 </a:t>
            </a:r>
            <a:r>
              <a:rPr lang="zh-CN" altLang="en-US"/>
              <a:t>系 统 调 用 </a:t>
            </a:r>
          </a:p>
        </p:txBody>
      </p:sp>
      <p:sp>
        <p:nvSpPr>
          <p:cNvPr id="11" name="灯片编号占位符 10"/>
          <p:cNvSpPr>
            <a:spLocks noGrp="1"/>
          </p:cNvSpPr>
          <p:nvPr>
            <p:ph type="sldNum" sz="quarter" idx="11"/>
          </p:nvPr>
        </p:nvSpPr>
        <p:spPr/>
        <p:txBody>
          <a:bodyPr/>
          <a:lstStyle/>
          <a:p>
            <a:pPr>
              <a:defRPr/>
            </a:pPr>
            <a:fld id="{ED787F38-9118-4655-AA03-F6A865D45D9F}" type="slidenum">
              <a:rPr lang="en-US" smtClean="0"/>
              <a:pPr>
                <a:defRPr/>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a:buNone/>
            </a:pPr>
            <a:r>
              <a:rPr lang="en-US" altLang="zh-CN"/>
              <a:t>1. </a:t>
            </a:r>
            <a:r>
              <a:rPr lang="zh-CN" altLang="en-US"/>
              <a:t>进程控制类系统调用 </a:t>
            </a:r>
          </a:p>
          <a:p>
            <a:r>
              <a:rPr lang="en-US" altLang="zh-CN" sz="2800"/>
              <a:t>(1) </a:t>
            </a:r>
            <a:r>
              <a:rPr lang="zh-CN" altLang="en-US" sz="2800"/>
              <a:t>创建和终止进程的系统调用。 </a:t>
            </a:r>
          </a:p>
          <a:p>
            <a:r>
              <a:rPr lang="en-US" altLang="zh-CN" sz="2800"/>
              <a:t>(2) </a:t>
            </a:r>
            <a:r>
              <a:rPr lang="zh-CN" altLang="en-US" sz="2800"/>
              <a:t>获得和设置进程属性的系统调用。 </a:t>
            </a:r>
          </a:p>
          <a:p>
            <a:r>
              <a:rPr lang="en-US" altLang="zh-CN" sz="2800"/>
              <a:t>(3) </a:t>
            </a:r>
            <a:r>
              <a:rPr lang="zh-CN" altLang="en-US" sz="2800"/>
              <a:t>等待某事件出现的系统调用。 </a:t>
            </a:r>
          </a:p>
          <a:p>
            <a:pPr>
              <a:buNone/>
            </a:pPr>
            <a:r>
              <a:rPr lang="en-US" altLang="zh-CN"/>
              <a:t>2. </a:t>
            </a:r>
            <a:r>
              <a:rPr lang="zh-CN" altLang="en-US"/>
              <a:t>文件操纵类系统调用 </a:t>
            </a:r>
          </a:p>
          <a:p>
            <a:r>
              <a:rPr lang="en-US" altLang="zh-CN" sz="2800"/>
              <a:t>(1) </a:t>
            </a:r>
            <a:r>
              <a:rPr lang="zh-CN" altLang="en-US" sz="2800"/>
              <a:t>创建和删除文件。 </a:t>
            </a:r>
          </a:p>
          <a:p>
            <a:r>
              <a:rPr lang="en-US" altLang="zh-CN" sz="2800"/>
              <a:t>(2) </a:t>
            </a:r>
            <a:r>
              <a:rPr lang="zh-CN" altLang="en-US" sz="2800"/>
              <a:t>打开和关闭文件。 </a:t>
            </a:r>
          </a:p>
          <a:p>
            <a:r>
              <a:rPr lang="en-US" altLang="zh-CN" sz="2800"/>
              <a:t>(3) </a:t>
            </a:r>
            <a:r>
              <a:rPr lang="zh-CN" altLang="en-US" sz="2800"/>
              <a:t>读和写文件。 </a:t>
            </a:r>
          </a:p>
          <a:p>
            <a:endParaRPr lang="zh-CN" altLang="en-US"/>
          </a:p>
        </p:txBody>
      </p:sp>
      <p:sp>
        <p:nvSpPr>
          <p:cNvPr id="5" name="标题 4"/>
          <p:cNvSpPr>
            <a:spLocks noGrp="1"/>
          </p:cNvSpPr>
          <p:nvPr>
            <p:ph type="title"/>
          </p:nvPr>
        </p:nvSpPr>
        <p:spPr/>
        <p:txBody>
          <a:bodyPr/>
          <a:lstStyle/>
          <a:p>
            <a:r>
              <a:rPr lang="en-US" altLang="zh-CN"/>
              <a:t>7.3.2 </a:t>
            </a:r>
            <a:r>
              <a:rPr lang="zh-CN" altLang="en-US"/>
              <a:t>系统调用的类型 </a:t>
            </a:r>
          </a:p>
        </p:txBody>
      </p:sp>
      <p:sp>
        <p:nvSpPr>
          <p:cNvPr id="15" name="灯片编号占位符 14"/>
          <p:cNvSpPr>
            <a:spLocks noGrp="1"/>
          </p:cNvSpPr>
          <p:nvPr>
            <p:ph type="sldNum" sz="quarter" idx="11"/>
          </p:nvPr>
        </p:nvSpPr>
        <p:spPr/>
        <p:txBody>
          <a:bodyPr/>
          <a:lstStyle/>
          <a:p>
            <a:pPr>
              <a:defRPr/>
            </a:pPr>
            <a:fld id="{ED787F38-9118-4655-AA03-F6A865D45D9F}" type="slidenum">
              <a:rPr lang="en-US" smtClean="0"/>
              <a:pPr>
                <a:defRPr/>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en-US" altLang="zh-CN"/>
              <a:t>3. </a:t>
            </a:r>
            <a:r>
              <a:rPr lang="zh-CN" altLang="en-US"/>
              <a:t>进程通信类系统调用 </a:t>
            </a:r>
          </a:p>
          <a:p>
            <a:r>
              <a:rPr lang="zh-CN" altLang="en-US" sz="2400"/>
              <a:t>在</a:t>
            </a:r>
            <a:r>
              <a:rPr lang="en-US" altLang="zh-CN" sz="2400"/>
              <a:t>OS</a:t>
            </a:r>
            <a:r>
              <a:rPr lang="zh-CN" altLang="en-US" sz="2400"/>
              <a:t>中经常采用两种进程通信方式，即消息传递方式和共享存储区方式。当系统中采用消息传递方式时，在通信前， 必须先打开一个连接。为此，应由源进程发出一条打开连接的系统调用</a:t>
            </a:r>
            <a:r>
              <a:rPr lang="en-US" altLang="zh-CN" sz="2400"/>
              <a:t>open connection, </a:t>
            </a:r>
            <a:r>
              <a:rPr lang="zh-CN" altLang="en-US" sz="2400"/>
              <a:t>而目标进程则应利用接受连接的系统调用</a:t>
            </a:r>
            <a:r>
              <a:rPr lang="en-US" altLang="zh-CN" sz="2400"/>
              <a:t>accept connection</a:t>
            </a:r>
            <a:r>
              <a:rPr lang="zh-CN" altLang="en-US" sz="2400"/>
              <a:t>表示同意进行通信；然后， 在源和目标进程之间便可开始通信。 可以利用发送消息的系统调用</a:t>
            </a:r>
            <a:r>
              <a:rPr lang="en-US" altLang="zh-CN" sz="2400"/>
              <a:t>send message</a:t>
            </a:r>
            <a:r>
              <a:rPr lang="zh-CN" altLang="en-US" sz="2400"/>
              <a:t>或者用接收消息的系统调用</a:t>
            </a:r>
            <a:r>
              <a:rPr lang="en-US" altLang="zh-CN" sz="2400"/>
              <a:t>receive message</a:t>
            </a:r>
            <a:r>
              <a:rPr lang="zh-CN" altLang="en-US" sz="2400"/>
              <a:t>来交换信息。通信结束后，还须再利用关闭连接的系统调用</a:t>
            </a:r>
            <a:r>
              <a:rPr lang="en-US" altLang="zh-CN" sz="2400"/>
              <a:t>close connection</a:t>
            </a:r>
            <a:r>
              <a:rPr lang="zh-CN" altLang="en-US" sz="2400"/>
              <a:t>结束通信。 </a:t>
            </a:r>
            <a:endParaRPr lang="zh-CN" altLang="en-US"/>
          </a:p>
        </p:txBody>
      </p:sp>
      <p:sp>
        <p:nvSpPr>
          <p:cNvPr id="4" name="标题 3"/>
          <p:cNvSpPr>
            <a:spLocks noGrp="1"/>
          </p:cNvSpPr>
          <p:nvPr>
            <p:ph type="title"/>
          </p:nvPr>
        </p:nvSpPr>
        <p:spPr/>
        <p:txBody>
          <a:bodyPr/>
          <a:lstStyle/>
          <a:p>
            <a:r>
              <a:rPr lang="en-US" altLang="zh-CN"/>
              <a:t>7.3.2 </a:t>
            </a:r>
            <a:r>
              <a:rPr lang="zh-CN" altLang="en-US"/>
              <a:t>系统调用的类型 </a:t>
            </a:r>
          </a:p>
        </p:txBody>
      </p:sp>
      <p:sp>
        <p:nvSpPr>
          <p:cNvPr id="8" name="灯片编号占位符 7"/>
          <p:cNvSpPr>
            <a:spLocks noGrp="1"/>
          </p:cNvSpPr>
          <p:nvPr>
            <p:ph type="sldNum" sz="quarter" idx="11"/>
          </p:nvPr>
        </p:nvSpPr>
        <p:spPr/>
        <p:txBody>
          <a:bodyPr/>
          <a:lstStyle/>
          <a:p>
            <a:pPr>
              <a:defRPr/>
            </a:pPr>
            <a:fld id="{ED787F38-9118-4655-AA03-F6A865D45D9F}" type="slidenum">
              <a:rPr lang="en-US" smtClean="0"/>
              <a:pPr>
                <a:defRPr/>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不同操作系统提供了各种类型的系统调用，实现的功能类似，但在实现上和形式上差别很大。</a:t>
            </a:r>
            <a:r>
              <a:rPr lang="en-US" altLang="zh-CN"/>
              <a:t>ISO</a:t>
            </a:r>
            <a:r>
              <a:rPr lang="zh-CN" altLang="en-US"/>
              <a:t>制定了有关系统调用的国际标准</a:t>
            </a:r>
            <a:r>
              <a:rPr lang="en-US" altLang="zh-CN"/>
              <a:t>POSIX1003.1。</a:t>
            </a:r>
          </a:p>
          <a:p>
            <a:r>
              <a:rPr lang="en-US" altLang="zh-CN"/>
              <a:t>POSIX</a:t>
            </a:r>
            <a:r>
              <a:rPr lang="zh-CN" altLang="en-US"/>
              <a:t>定义了标准应用程序接口，用于保证编制的应用程序可以在源代码一级上在多种操作系统上移植运行。</a:t>
            </a:r>
          </a:p>
        </p:txBody>
      </p:sp>
      <p:sp>
        <p:nvSpPr>
          <p:cNvPr id="3" name="标题 2"/>
          <p:cNvSpPr>
            <a:spLocks noGrp="1"/>
          </p:cNvSpPr>
          <p:nvPr>
            <p:ph type="title"/>
          </p:nvPr>
        </p:nvSpPr>
        <p:spPr/>
        <p:txBody>
          <a:bodyPr/>
          <a:lstStyle/>
          <a:p>
            <a:r>
              <a:rPr lang="en-US" altLang="zh-CN"/>
              <a:t>7.3.3 POSIX</a:t>
            </a:r>
            <a:r>
              <a:rPr lang="zh-CN" altLang="en-US"/>
              <a:t>标准</a:t>
            </a:r>
          </a:p>
        </p:txBody>
      </p:sp>
      <p:sp>
        <p:nvSpPr>
          <p:cNvPr id="4" name="灯片编号占位符 3"/>
          <p:cNvSpPr>
            <a:spLocks noGrp="1"/>
          </p:cNvSpPr>
          <p:nvPr>
            <p:ph type="sldNum" sz="quarter" idx="11"/>
          </p:nvPr>
        </p:nvSpPr>
        <p:spPr/>
        <p:txBody>
          <a:bodyPr/>
          <a:lstStyle/>
          <a:p>
            <a:pPr>
              <a:defRPr/>
            </a:pPr>
            <a:fld id="{ED787F38-9118-4655-AA03-F6A865D45D9F}"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r>
              <a:rPr lang="en-US" altLang="zh-CN"/>
              <a:t> 1. </a:t>
            </a:r>
            <a:r>
              <a:rPr lang="zh-CN" altLang="en-US"/>
              <a:t>中断和陷入硬件机构</a:t>
            </a:r>
          </a:p>
          <a:p>
            <a:pPr>
              <a:buNone/>
            </a:pPr>
            <a:r>
              <a:rPr lang="zh-CN" altLang="en-US" sz="2800"/>
              <a:t>       </a:t>
            </a:r>
            <a:r>
              <a:rPr lang="en-US" altLang="zh-CN" sz="2800"/>
              <a:t>1</a:t>
            </a:r>
            <a:r>
              <a:rPr lang="zh-CN" altLang="en-US" sz="2800"/>
              <a:t>）什么是中断和陷入。 </a:t>
            </a:r>
          </a:p>
          <a:p>
            <a:pPr>
              <a:buNone/>
            </a:pPr>
            <a:r>
              <a:rPr lang="zh-CN" altLang="en-US" sz="2800"/>
              <a:t>       中断是指</a:t>
            </a:r>
            <a:r>
              <a:rPr lang="en-US" altLang="zh-CN" sz="2800"/>
              <a:t>CPU</a:t>
            </a:r>
            <a:r>
              <a:rPr lang="zh-CN" altLang="en-US" sz="2800"/>
              <a:t>对系统发生某事件时的这样一种响应：</a:t>
            </a:r>
            <a:r>
              <a:rPr lang="en-US" altLang="zh-CN" sz="2800"/>
              <a:t>CPU</a:t>
            </a:r>
            <a:r>
              <a:rPr lang="zh-CN" altLang="en-US" sz="2800"/>
              <a:t>暂停正在执行的程序，在保留现场后自动地转去执行该事件的中断处理程序；执行完后，再返回到原程序的断点处继续执行 。</a:t>
            </a:r>
            <a:endParaRPr lang="zh-CN" altLang="en-US"/>
          </a:p>
        </p:txBody>
      </p:sp>
      <p:sp>
        <p:nvSpPr>
          <p:cNvPr id="4" name="标题 3"/>
          <p:cNvSpPr>
            <a:spLocks noGrp="1"/>
          </p:cNvSpPr>
          <p:nvPr>
            <p:ph type="title"/>
          </p:nvPr>
        </p:nvSpPr>
        <p:spPr/>
        <p:txBody>
          <a:bodyPr/>
          <a:lstStyle/>
          <a:p>
            <a:r>
              <a:rPr lang="en-US" altLang="zh-CN"/>
              <a:t>7.3.4 </a:t>
            </a:r>
            <a:r>
              <a:rPr lang="zh-CN" altLang="en-US"/>
              <a:t>系统调用的实现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1. </a:t>
            </a:r>
            <a:r>
              <a:rPr lang="zh-CN" altLang="en-US"/>
              <a:t>系统访问类</a:t>
            </a:r>
          </a:p>
          <a:p>
            <a:r>
              <a:rPr lang="zh-CN" altLang="en-US" sz="2800"/>
              <a:t>在多用户系统中，为了保证系统的安全性，设置了系统访问命令，即注册命令</a:t>
            </a:r>
            <a:r>
              <a:rPr lang="en-US" altLang="zh-CN" sz="2800"/>
              <a:t>Login</a:t>
            </a:r>
            <a:r>
              <a:rPr lang="zh-CN" altLang="en-US" sz="2800"/>
              <a:t>。用户在每次开始使用某终端时，都须使用该命令，使系统能识别该用户：</a:t>
            </a:r>
          </a:p>
          <a:p>
            <a:pPr lvl="1"/>
            <a:r>
              <a:rPr lang="en-US" altLang="zh-CN" sz="2400"/>
              <a:t>Login:        /</a:t>
            </a:r>
            <a:r>
              <a:rPr lang="zh-CN" altLang="en-US" sz="2400"/>
              <a:t>提示用户键入自己的注册名</a:t>
            </a:r>
          </a:p>
          <a:p>
            <a:pPr lvl="1">
              <a:buNone/>
            </a:pPr>
            <a:r>
              <a:rPr lang="zh-CN" altLang="en-US" sz="2400"/>
              <a:t>当用户键入正确的注册名，并按回车键，屏幕会出现：</a:t>
            </a:r>
          </a:p>
          <a:p>
            <a:pPr lvl="1"/>
            <a:r>
              <a:rPr lang="en-US" altLang="zh-CN" sz="2400"/>
              <a:t>Password:     /</a:t>
            </a:r>
            <a:r>
              <a:rPr lang="zh-CN" altLang="en-US" sz="2400"/>
              <a:t>提示用户键入自己的口令</a:t>
            </a:r>
          </a:p>
        </p:txBody>
      </p:sp>
      <p:sp>
        <p:nvSpPr>
          <p:cNvPr id="3" name="标题 2"/>
          <p:cNvSpPr>
            <a:spLocks noGrp="1"/>
          </p:cNvSpPr>
          <p:nvPr>
            <p:ph type="title"/>
          </p:nvPr>
        </p:nvSpPr>
        <p:spPr/>
        <p:txBody>
          <a:bodyPr/>
          <a:lstStyle/>
          <a:p>
            <a:r>
              <a:rPr lang="en-US" altLang="zh-CN"/>
              <a:t>7.1.2  </a:t>
            </a:r>
            <a:r>
              <a:rPr lang="zh-CN" altLang="en-US"/>
              <a:t>联机命令的类型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971600" y="1340768"/>
            <a:ext cx="3836307" cy="523220"/>
          </a:xfrm>
          <a:prstGeom prst="rect">
            <a:avLst/>
          </a:prstGeom>
          <a:noFill/>
          <a:ln w="9525">
            <a:noFill/>
            <a:miter lim="800000"/>
            <a:headEnd/>
            <a:tailEnd/>
          </a:ln>
        </p:spPr>
        <p:txBody>
          <a:bodyPr wrap="none">
            <a:spAutoFit/>
          </a:bodyPr>
          <a:lstStyle/>
          <a:p>
            <a:r>
              <a:rPr lang="en-US" altLang="zh-CN"/>
              <a:t>2</a:t>
            </a:r>
            <a:r>
              <a:rPr lang="zh-CN" altLang="en-US"/>
              <a:t>） 中断和陷入向量。 </a:t>
            </a:r>
          </a:p>
        </p:txBody>
      </p:sp>
      <p:pic>
        <p:nvPicPr>
          <p:cNvPr id="65539" name="Picture 5" descr="未标题-1 拷贝"/>
          <p:cNvPicPr>
            <a:picLocks noChangeAspect="1" noChangeArrowheads="1"/>
          </p:cNvPicPr>
          <p:nvPr/>
        </p:nvPicPr>
        <p:blipFill>
          <a:blip r:embed="rId2"/>
          <a:srcRect/>
          <a:stretch>
            <a:fillRect/>
          </a:stretch>
        </p:blipFill>
        <p:spPr bwMode="auto">
          <a:xfrm>
            <a:off x="1619672" y="1844824"/>
            <a:ext cx="5521325" cy="4652962"/>
          </a:xfrm>
          <a:prstGeom prst="rect">
            <a:avLst/>
          </a:prstGeom>
          <a:noFill/>
          <a:ln w="9525">
            <a:noFill/>
            <a:miter lim="800000"/>
            <a:headEnd/>
            <a:tailEnd/>
          </a:ln>
        </p:spPr>
      </p:pic>
      <p:sp>
        <p:nvSpPr>
          <p:cNvPr id="4" name="标题 3"/>
          <p:cNvSpPr>
            <a:spLocks noGrp="1"/>
          </p:cNvSpPr>
          <p:nvPr>
            <p:ph type="title"/>
          </p:nvPr>
        </p:nvSpPr>
        <p:spPr/>
        <p:txBody>
          <a:bodyPr/>
          <a:lstStyle/>
          <a:p>
            <a:r>
              <a:rPr lang="en-US" altLang="zh-CN"/>
              <a:t>7.3.4 </a:t>
            </a:r>
            <a:r>
              <a:rPr lang="zh-CN" altLang="en-US"/>
              <a:t>系统调用的实现 </a:t>
            </a:r>
          </a:p>
        </p:txBody>
      </p:sp>
      <p:sp>
        <p:nvSpPr>
          <p:cNvPr id="6" name="灯片编号占位符 5"/>
          <p:cNvSpPr>
            <a:spLocks noGrp="1"/>
          </p:cNvSpPr>
          <p:nvPr>
            <p:ph type="sldNum" sz="quarter" idx="11"/>
          </p:nvPr>
        </p:nvSpPr>
        <p:spPr/>
        <p:txBody>
          <a:bodyPr/>
          <a:lstStyle/>
          <a:p>
            <a:pPr>
              <a:defRPr/>
            </a:pPr>
            <a:fld id="{ED787F38-9118-4655-AA03-F6A865D45D9F}" type="slidenum">
              <a:rPr lang="en-US" smtClean="0"/>
              <a:pPr>
                <a:defRPr/>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
          <p:cNvSpPr txBox="1">
            <a:spLocks noChangeArrowheads="1"/>
          </p:cNvSpPr>
          <p:nvPr/>
        </p:nvSpPr>
        <p:spPr bwMode="auto">
          <a:xfrm>
            <a:off x="974725" y="1210964"/>
            <a:ext cx="3952875" cy="457200"/>
          </a:xfrm>
          <a:prstGeom prst="rect">
            <a:avLst/>
          </a:prstGeom>
          <a:noFill/>
          <a:ln w="9525">
            <a:noFill/>
            <a:miter lim="800000"/>
            <a:headEnd/>
            <a:tailEnd/>
          </a:ln>
        </p:spPr>
        <p:txBody>
          <a:bodyPr wrap="none">
            <a:spAutoFit/>
          </a:bodyPr>
          <a:lstStyle/>
          <a:p>
            <a:r>
              <a:rPr lang="en-US" altLang="zh-CN" b="1"/>
              <a:t>2. </a:t>
            </a:r>
            <a:r>
              <a:rPr lang="zh-CN" altLang="en-US" b="1"/>
              <a:t>系统调用号和参数的设置 </a:t>
            </a:r>
          </a:p>
        </p:txBody>
      </p:sp>
      <p:sp>
        <p:nvSpPr>
          <p:cNvPr id="66563" name="Text Box 5"/>
          <p:cNvSpPr txBox="1">
            <a:spLocks noChangeArrowheads="1"/>
          </p:cNvSpPr>
          <p:nvPr/>
        </p:nvSpPr>
        <p:spPr bwMode="auto">
          <a:xfrm>
            <a:off x="914400" y="1703089"/>
            <a:ext cx="5289550" cy="1552575"/>
          </a:xfrm>
          <a:prstGeom prst="rect">
            <a:avLst/>
          </a:prstGeom>
          <a:noFill/>
          <a:ln w="9525">
            <a:noFill/>
            <a:miter lim="800000"/>
            <a:headEnd/>
            <a:tailEnd/>
          </a:ln>
        </p:spPr>
        <p:txBody>
          <a:bodyPr wrap="none">
            <a:spAutoFit/>
          </a:bodyPr>
          <a:lstStyle/>
          <a:p>
            <a:pPr marL="457200" indent="-457200">
              <a:lnSpc>
                <a:spcPct val="200000"/>
              </a:lnSpc>
              <a:buFontTx/>
              <a:buAutoNum type="arabicParenBoth"/>
            </a:pPr>
            <a:r>
              <a:rPr lang="zh-CN" altLang="en-US"/>
              <a:t>直接将参数送入相应的寄存器中。 </a:t>
            </a:r>
          </a:p>
          <a:p>
            <a:pPr marL="457200" indent="-457200">
              <a:lnSpc>
                <a:spcPct val="200000"/>
              </a:lnSpc>
            </a:pPr>
            <a:r>
              <a:rPr lang="en-US" altLang="zh-CN"/>
              <a:t>(2) </a:t>
            </a:r>
            <a:r>
              <a:rPr lang="zh-CN" altLang="en-US"/>
              <a:t>参数表方式。 </a:t>
            </a:r>
          </a:p>
        </p:txBody>
      </p:sp>
      <p:sp>
        <p:nvSpPr>
          <p:cNvPr id="66564" name="Text Box 6"/>
          <p:cNvSpPr txBox="1">
            <a:spLocks noChangeArrowheads="1"/>
          </p:cNvSpPr>
          <p:nvPr/>
        </p:nvSpPr>
        <p:spPr bwMode="auto">
          <a:xfrm>
            <a:off x="2771775" y="6140152"/>
            <a:ext cx="4857420" cy="523220"/>
          </a:xfrm>
          <a:prstGeom prst="rect">
            <a:avLst/>
          </a:prstGeom>
          <a:noFill/>
          <a:ln w="9525">
            <a:noFill/>
            <a:miter lim="800000"/>
            <a:headEnd/>
            <a:tailEnd/>
          </a:ln>
        </p:spPr>
        <p:txBody>
          <a:bodyPr wrap="none">
            <a:spAutoFit/>
          </a:bodyPr>
          <a:lstStyle/>
          <a:p>
            <a:r>
              <a:rPr lang="zh-CN" altLang="en-US"/>
              <a:t>图 </a:t>
            </a:r>
            <a:r>
              <a:rPr lang="en-US" altLang="zh-CN"/>
              <a:t>7 - 7 </a:t>
            </a:r>
            <a:r>
              <a:rPr lang="zh-CN" altLang="en-US"/>
              <a:t>系统调用的参数形式 </a:t>
            </a:r>
          </a:p>
        </p:txBody>
      </p:sp>
      <p:pic>
        <p:nvPicPr>
          <p:cNvPr id="66565" name="Picture 7" descr="未标题-1 拷贝"/>
          <p:cNvPicPr>
            <a:picLocks noChangeAspect="1" noChangeArrowheads="1"/>
          </p:cNvPicPr>
          <p:nvPr/>
        </p:nvPicPr>
        <p:blipFill>
          <a:blip r:embed="rId2"/>
          <a:srcRect/>
          <a:stretch>
            <a:fillRect/>
          </a:stretch>
        </p:blipFill>
        <p:spPr bwMode="auto">
          <a:xfrm>
            <a:off x="1403350" y="3260427"/>
            <a:ext cx="6678613" cy="2668587"/>
          </a:xfrm>
          <a:prstGeom prst="rect">
            <a:avLst/>
          </a:prstGeom>
          <a:noFill/>
          <a:ln w="9525">
            <a:noFill/>
            <a:miter lim="800000"/>
            <a:headEnd/>
            <a:tailEnd/>
          </a:ln>
        </p:spPr>
      </p:pic>
      <p:sp>
        <p:nvSpPr>
          <p:cNvPr id="6" name="标题 5"/>
          <p:cNvSpPr>
            <a:spLocks noGrp="1"/>
          </p:cNvSpPr>
          <p:nvPr>
            <p:ph type="title"/>
          </p:nvPr>
        </p:nvSpPr>
        <p:spPr/>
        <p:txBody>
          <a:bodyPr/>
          <a:lstStyle/>
          <a:p>
            <a:r>
              <a:rPr lang="en-US" altLang="zh-CN"/>
              <a:t>7.3.4 </a:t>
            </a:r>
            <a:r>
              <a:rPr lang="zh-CN" altLang="en-US"/>
              <a:t>系统调用的实现 </a:t>
            </a:r>
          </a:p>
        </p:txBody>
      </p:sp>
      <p:sp>
        <p:nvSpPr>
          <p:cNvPr id="8" name="灯片编号占位符 7"/>
          <p:cNvSpPr>
            <a:spLocks noGrp="1"/>
          </p:cNvSpPr>
          <p:nvPr>
            <p:ph type="sldNum" sz="quarter" idx="11"/>
          </p:nvPr>
        </p:nvSpPr>
        <p:spPr/>
        <p:txBody>
          <a:bodyPr/>
          <a:lstStyle/>
          <a:p>
            <a:pPr>
              <a:defRPr/>
            </a:pPr>
            <a:fld id="{ED787F38-9118-4655-AA03-F6A865D45D9F}" type="slidenum">
              <a:rPr lang="en-US" smtClean="0"/>
              <a:pPr>
                <a:defRPr/>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en-US" altLang="zh-CN"/>
              <a:t>3. </a:t>
            </a:r>
            <a:r>
              <a:rPr lang="zh-CN" altLang="en-US"/>
              <a:t>系统调用的处理步骤 </a:t>
            </a:r>
          </a:p>
          <a:p>
            <a:r>
              <a:rPr lang="zh-CN" altLang="en-US" sz="2400"/>
              <a:t>首先，将处理机状态由用户态转为系统态；之后，由硬件和内核程序进行系统调用的一般性处理，即首先保护被中断进程的</a:t>
            </a:r>
            <a:r>
              <a:rPr lang="en-US" altLang="zh-CN" sz="2400"/>
              <a:t>CPU</a:t>
            </a:r>
            <a:r>
              <a:rPr lang="zh-CN" altLang="en-US" sz="2400"/>
              <a:t>环境，将处理机状态字</a:t>
            </a:r>
            <a:r>
              <a:rPr lang="en-US" altLang="zh-CN" sz="2400"/>
              <a:t>PSW</a:t>
            </a:r>
            <a:r>
              <a:rPr lang="zh-CN" altLang="en-US" sz="2400"/>
              <a:t>、程序计数器</a:t>
            </a:r>
            <a:r>
              <a:rPr lang="en-US" altLang="zh-CN" sz="2400"/>
              <a:t>PC</a:t>
            </a:r>
            <a:r>
              <a:rPr lang="zh-CN" altLang="en-US" sz="2400"/>
              <a:t>、系统调用号、用户栈指针以及通用寄存器内容等，压入堆栈；然后，将用户定义的参数传送到指定的地方保存起来。</a:t>
            </a:r>
          </a:p>
          <a:p>
            <a:r>
              <a:rPr lang="zh-CN" altLang="en-US" sz="2400"/>
              <a:t>其次，是分析系统调用类型，转入相应的系统调用处理子程序。</a:t>
            </a:r>
          </a:p>
          <a:p>
            <a:r>
              <a:rPr lang="zh-CN" altLang="en-US" sz="2400"/>
              <a:t>最后，在系统调用处理子程序执行完后，应恢复被中断的或设置新进程的</a:t>
            </a:r>
            <a:r>
              <a:rPr lang="en-US" altLang="zh-CN" sz="2400"/>
              <a:t>CPU</a:t>
            </a:r>
            <a:r>
              <a:rPr lang="zh-CN" altLang="en-US" sz="2400"/>
              <a:t>现场，然后返回被中断进程或新进程， 继续往下执行。 </a:t>
            </a:r>
          </a:p>
        </p:txBody>
      </p:sp>
      <p:sp>
        <p:nvSpPr>
          <p:cNvPr id="4" name="标题 3"/>
          <p:cNvSpPr>
            <a:spLocks noGrp="1"/>
          </p:cNvSpPr>
          <p:nvPr>
            <p:ph type="title"/>
          </p:nvPr>
        </p:nvSpPr>
        <p:spPr/>
        <p:txBody>
          <a:bodyPr/>
          <a:lstStyle/>
          <a:p>
            <a:r>
              <a:rPr lang="en-US" altLang="zh-CN"/>
              <a:t>7.3.4 </a:t>
            </a:r>
            <a:r>
              <a:rPr lang="zh-CN" altLang="en-US"/>
              <a:t>系统调用的实现 </a:t>
            </a:r>
          </a:p>
        </p:txBody>
      </p:sp>
      <p:sp>
        <p:nvSpPr>
          <p:cNvPr id="8" name="灯片编号占位符 7"/>
          <p:cNvSpPr>
            <a:spLocks noGrp="1"/>
          </p:cNvSpPr>
          <p:nvPr>
            <p:ph type="sldNum" sz="quarter" idx="11"/>
          </p:nvPr>
        </p:nvSpPr>
        <p:spPr/>
        <p:txBody>
          <a:bodyPr/>
          <a:lstStyle/>
          <a:p>
            <a:pPr>
              <a:defRPr/>
            </a:pPr>
            <a:fld id="{ED787F38-9118-4655-AA03-F6A865D45D9F}" type="slidenum">
              <a:rPr lang="en-US" smtClean="0"/>
              <a:pPr>
                <a:defRPr/>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4. </a:t>
            </a:r>
            <a:r>
              <a:rPr lang="zh-CN" altLang="en-US"/>
              <a:t>系统调用处理子程序的处理过程</a:t>
            </a:r>
          </a:p>
          <a:p>
            <a:r>
              <a:rPr lang="zh-CN" altLang="en-US" sz="2400"/>
              <a:t>进入</a:t>
            </a:r>
            <a:r>
              <a:rPr lang="en-US" altLang="zh-CN" sz="2400"/>
              <a:t>Creat</a:t>
            </a:r>
            <a:r>
              <a:rPr lang="zh-CN" altLang="en-US" sz="2400"/>
              <a:t>子程序后，核心根据用户给定的文件路径名</a:t>
            </a:r>
            <a:r>
              <a:rPr lang="en-US" altLang="zh-CN" sz="2400"/>
              <a:t>Path, </a:t>
            </a:r>
            <a:r>
              <a:rPr lang="zh-CN" altLang="en-US" sz="2400"/>
              <a:t>利用目录检索过程，去查找指定文件的目录项。如果在文件目录中找到了指定文件的目录项，表示用户要利用一个已有文件来建立一个新文件。但如果在该已有</a:t>
            </a:r>
            <a:r>
              <a:rPr lang="en-US" altLang="zh-CN" sz="2400"/>
              <a:t>(</a:t>
            </a:r>
            <a:r>
              <a:rPr lang="zh-CN" altLang="en-US" sz="2400"/>
              <a:t>存</a:t>
            </a:r>
            <a:r>
              <a:rPr lang="en-US" altLang="zh-CN" sz="2400"/>
              <a:t>)</a:t>
            </a:r>
            <a:r>
              <a:rPr lang="zh-CN" altLang="en-US" sz="2400"/>
              <a:t>文件的属性中有不允许写属性，或者创建者不具有对该文件进行修改的权限，则出错而做出错处理；若不存在访问权限问题，便将已存文件的数据盘块释放掉，准备写入新的数据文件。如未找到指名文件，则表示要创建一个新文件，核心便从其目录文件中找出一个空目录项，并初始化该目录项，包括填写文件名、文件属性、文件建立日期等，然后将新建文件打开。 </a:t>
            </a:r>
          </a:p>
        </p:txBody>
      </p:sp>
      <p:sp>
        <p:nvSpPr>
          <p:cNvPr id="3" name="标题 2"/>
          <p:cNvSpPr>
            <a:spLocks noGrp="1"/>
          </p:cNvSpPr>
          <p:nvPr>
            <p:ph type="title"/>
          </p:nvPr>
        </p:nvSpPr>
        <p:spPr/>
        <p:txBody>
          <a:bodyPr/>
          <a:lstStyle/>
          <a:p>
            <a:r>
              <a:rPr lang="en-US" altLang="zh-CN"/>
              <a:t>7.3.4 </a:t>
            </a:r>
            <a:r>
              <a:rPr lang="zh-CN" altLang="en-US"/>
              <a:t>系统调用的实现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a:buNone/>
            </a:pPr>
            <a:r>
              <a:rPr lang="en-US" altLang="zh-CN"/>
              <a:t>7.4.1 UNIX</a:t>
            </a:r>
            <a:r>
              <a:rPr lang="zh-CN" altLang="en-US"/>
              <a:t>系统调用的类型 </a:t>
            </a:r>
          </a:p>
          <a:p>
            <a:pPr>
              <a:buNone/>
            </a:pPr>
            <a:r>
              <a:rPr lang="en-US" altLang="zh-CN"/>
              <a:t>1. </a:t>
            </a:r>
            <a:r>
              <a:rPr lang="zh-CN" altLang="en-US"/>
              <a:t>进程控制 </a:t>
            </a:r>
          </a:p>
          <a:p>
            <a:r>
              <a:rPr lang="en-US" altLang="zh-CN" sz="2800"/>
              <a:t>(1) </a:t>
            </a:r>
            <a:r>
              <a:rPr lang="zh-CN" altLang="en-US" sz="2800"/>
              <a:t>创建进程</a:t>
            </a:r>
            <a:r>
              <a:rPr lang="en-US" altLang="zh-CN" sz="2800"/>
              <a:t>(fork)</a:t>
            </a:r>
            <a:r>
              <a:rPr lang="zh-CN" altLang="en-US" sz="2800"/>
              <a:t>。</a:t>
            </a:r>
          </a:p>
          <a:p>
            <a:r>
              <a:rPr lang="en-US" altLang="zh-CN" sz="2800"/>
              <a:t>(2) </a:t>
            </a:r>
            <a:r>
              <a:rPr lang="zh-CN" altLang="en-US" sz="2800"/>
              <a:t>终止进程</a:t>
            </a:r>
            <a:r>
              <a:rPr lang="en-US" altLang="zh-CN" sz="2800"/>
              <a:t>(exit)</a:t>
            </a:r>
            <a:r>
              <a:rPr lang="zh-CN" altLang="en-US" sz="2800"/>
              <a:t>。 </a:t>
            </a:r>
          </a:p>
          <a:p>
            <a:r>
              <a:rPr lang="en-US" altLang="zh-CN" sz="2800"/>
              <a:t>(3) </a:t>
            </a:r>
            <a:r>
              <a:rPr lang="zh-CN" altLang="en-US" sz="2800"/>
              <a:t>等待子进程结束</a:t>
            </a:r>
            <a:r>
              <a:rPr lang="en-US" altLang="zh-CN" sz="2800"/>
              <a:t>(wait)</a:t>
            </a:r>
            <a:r>
              <a:rPr lang="zh-CN" altLang="en-US" sz="2800"/>
              <a:t>。 </a:t>
            </a:r>
          </a:p>
          <a:p>
            <a:r>
              <a:rPr lang="en-US" altLang="zh-CN" sz="2800"/>
              <a:t>(4) </a:t>
            </a:r>
            <a:r>
              <a:rPr lang="zh-CN" altLang="en-US" sz="2800"/>
              <a:t>执行一个文件</a:t>
            </a:r>
            <a:r>
              <a:rPr lang="en-US" altLang="zh-CN" sz="2800"/>
              <a:t>(exec)</a:t>
            </a:r>
            <a:r>
              <a:rPr lang="zh-CN" altLang="en-US" sz="2800"/>
              <a:t>。 </a:t>
            </a:r>
          </a:p>
          <a:p>
            <a:r>
              <a:rPr lang="en-US" altLang="zh-CN" sz="2800"/>
              <a:t>(5) </a:t>
            </a:r>
            <a:r>
              <a:rPr lang="zh-CN" altLang="en-US" sz="2800"/>
              <a:t>获得进程</a:t>
            </a:r>
            <a:r>
              <a:rPr lang="en-US" altLang="zh-CN" sz="2800"/>
              <a:t>ID</a:t>
            </a:r>
            <a:r>
              <a:rPr lang="zh-CN" altLang="en-US" sz="2800"/>
              <a:t>。 </a:t>
            </a:r>
          </a:p>
          <a:p>
            <a:r>
              <a:rPr lang="en-US" altLang="zh-CN" sz="2800"/>
              <a:t>(6) </a:t>
            </a:r>
            <a:r>
              <a:rPr lang="zh-CN" altLang="en-US" sz="2800"/>
              <a:t>获得用户</a:t>
            </a:r>
            <a:r>
              <a:rPr lang="en-US" altLang="zh-CN" sz="2800"/>
              <a:t>ID</a:t>
            </a:r>
            <a:r>
              <a:rPr lang="zh-CN" altLang="en-US" sz="2800"/>
              <a:t>。 </a:t>
            </a:r>
          </a:p>
          <a:p>
            <a:r>
              <a:rPr lang="en-US" altLang="zh-CN" sz="2800"/>
              <a:t>(7) </a:t>
            </a:r>
            <a:r>
              <a:rPr lang="zh-CN" altLang="en-US" sz="2800"/>
              <a:t>进程暂停</a:t>
            </a:r>
            <a:r>
              <a:rPr lang="en-US" altLang="zh-CN" sz="2800"/>
              <a:t>(pause)</a:t>
            </a:r>
            <a:r>
              <a:rPr lang="zh-CN" altLang="en-US" sz="2800"/>
              <a:t>。  </a:t>
            </a:r>
          </a:p>
          <a:p>
            <a:endParaRPr lang="zh-CN" altLang="en-US" sz="2800"/>
          </a:p>
        </p:txBody>
      </p:sp>
      <p:sp>
        <p:nvSpPr>
          <p:cNvPr id="6" name="标题 5"/>
          <p:cNvSpPr>
            <a:spLocks noGrp="1"/>
          </p:cNvSpPr>
          <p:nvPr>
            <p:ph type="title"/>
          </p:nvPr>
        </p:nvSpPr>
        <p:spPr/>
        <p:txBody>
          <a:bodyPr/>
          <a:lstStyle/>
          <a:p>
            <a:r>
              <a:rPr lang="en-US" altLang="zh-CN"/>
              <a:t>7.4 UNIX</a:t>
            </a:r>
            <a:r>
              <a:rPr lang="zh-CN" altLang="en-US"/>
              <a:t>系统调用 </a:t>
            </a:r>
          </a:p>
        </p:txBody>
      </p:sp>
      <p:sp>
        <p:nvSpPr>
          <p:cNvPr id="12" name="灯片编号占位符 11"/>
          <p:cNvSpPr>
            <a:spLocks noGrp="1"/>
          </p:cNvSpPr>
          <p:nvPr>
            <p:ph type="sldNum" sz="quarter" idx="11"/>
          </p:nvPr>
        </p:nvSpPr>
        <p:spPr/>
        <p:txBody>
          <a:bodyPr/>
          <a:lstStyle/>
          <a:p>
            <a:pPr>
              <a:defRPr/>
            </a:pPr>
            <a:fld id="{ED787F38-9118-4655-AA03-F6A865D45D9F}" type="slidenum">
              <a:rPr lang="en-US" smtClean="0"/>
              <a:pPr>
                <a:defRPr/>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95288" y="1484313"/>
            <a:ext cx="8523287" cy="2016695"/>
          </a:xfrm>
        </p:spPr>
        <p:txBody>
          <a:bodyPr/>
          <a:lstStyle/>
          <a:p>
            <a:pPr>
              <a:buNone/>
            </a:pPr>
            <a:r>
              <a:rPr lang="en-US" altLang="zh-CN"/>
              <a:t>2. </a:t>
            </a:r>
            <a:r>
              <a:rPr lang="zh-CN" altLang="en-US"/>
              <a:t>文件操纵 </a:t>
            </a:r>
          </a:p>
          <a:p>
            <a:r>
              <a:rPr lang="en-US" altLang="zh-CN" sz="2800"/>
              <a:t>(1) </a:t>
            </a:r>
            <a:r>
              <a:rPr lang="zh-CN" altLang="en-US" sz="2800"/>
              <a:t>创建文件</a:t>
            </a:r>
            <a:r>
              <a:rPr lang="en-US" altLang="zh-CN" sz="2800"/>
              <a:t>(creat)</a:t>
            </a:r>
            <a:r>
              <a:rPr lang="zh-CN" altLang="en-US" sz="2800"/>
              <a:t>。 </a:t>
            </a:r>
          </a:p>
          <a:p>
            <a:r>
              <a:rPr lang="en-US" altLang="zh-CN" sz="2800"/>
              <a:t>(2) </a:t>
            </a:r>
            <a:r>
              <a:rPr lang="zh-CN" altLang="en-US" sz="2800"/>
              <a:t>打开文件</a:t>
            </a:r>
            <a:r>
              <a:rPr lang="en-US" altLang="zh-CN" sz="2800"/>
              <a:t>(open)</a:t>
            </a:r>
            <a:r>
              <a:rPr lang="zh-CN" altLang="en-US" sz="2800"/>
              <a:t>。 </a:t>
            </a:r>
          </a:p>
          <a:p>
            <a:r>
              <a:rPr lang="en-US" altLang="zh-CN" sz="2800"/>
              <a:t>(3) </a:t>
            </a:r>
            <a:r>
              <a:rPr lang="zh-CN" altLang="en-US" sz="2800"/>
              <a:t>关闭文件</a:t>
            </a:r>
            <a:r>
              <a:rPr lang="en-US" altLang="zh-CN" sz="2800"/>
              <a:t>(close)</a:t>
            </a:r>
            <a:r>
              <a:rPr lang="zh-CN" altLang="en-US" sz="2800"/>
              <a:t>。 </a:t>
            </a:r>
          </a:p>
          <a:p>
            <a:r>
              <a:rPr lang="en-US" altLang="zh-CN" sz="2800"/>
              <a:t>(4) </a:t>
            </a:r>
            <a:r>
              <a:rPr lang="zh-CN" altLang="en-US" sz="2800"/>
              <a:t>读和写文件</a:t>
            </a:r>
            <a:r>
              <a:rPr lang="en-US" altLang="zh-CN" sz="2800"/>
              <a:t>read</a:t>
            </a:r>
            <a:r>
              <a:rPr lang="zh-CN" altLang="en-US" sz="2800"/>
              <a:t>和</a:t>
            </a:r>
            <a:r>
              <a:rPr lang="en-US" altLang="zh-CN" sz="2800"/>
              <a:t>write</a:t>
            </a:r>
            <a:r>
              <a:rPr lang="zh-CN" altLang="en-US" sz="2800"/>
              <a:t>。</a:t>
            </a:r>
          </a:p>
          <a:p>
            <a:pPr lvl="1"/>
            <a:r>
              <a:rPr lang="en-US" altLang="zh-CN" sz="2400"/>
              <a:t>① </a:t>
            </a:r>
            <a:r>
              <a:rPr lang="zh-CN" altLang="en-US" sz="2400"/>
              <a:t>文件描述符</a:t>
            </a:r>
            <a:r>
              <a:rPr lang="en-US" altLang="zh-CN" sz="2400"/>
              <a:t>fd</a:t>
            </a:r>
            <a:r>
              <a:rPr lang="zh-CN" altLang="en-US" sz="2400"/>
              <a:t>； </a:t>
            </a:r>
            <a:endParaRPr lang="en-US" altLang="zh-CN" sz="2400"/>
          </a:p>
          <a:p>
            <a:pPr lvl="1"/>
            <a:r>
              <a:rPr lang="zh-CN" altLang="en-US" sz="2400"/>
              <a:t>② </a:t>
            </a:r>
            <a:r>
              <a:rPr lang="en-US" altLang="zh-CN" sz="2400"/>
              <a:t>buf</a:t>
            </a:r>
            <a:r>
              <a:rPr lang="zh-CN" altLang="en-US" sz="2400"/>
              <a:t>缓冲区首址。</a:t>
            </a:r>
            <a:endParaRPr lang="en-US" altLang="zh-CN" sz="2400"/>
          </a:p>
          <a:p>
            <a:pPr lvl="1"/>
            <a:r>
              <a:rPr lang="zh-CN" altLang="en-US" sz="2400"/>
              <a:t>③ 用户要求传送的字节数</a:t>
            </a:r>
            <a:r>
              <a:rPr lang="en-US" altLang="zh-CN" sz="2400" i="1"/>
              <a:t>n</a:t>
            </a:r>
            <a:r>
              <a:rPr lang="en-US" altLang="zh-CN" sz="2400"/>
              <a:t>byte</a:t>
            </a:r>
            <a:r>
              <a:rPr lang="zh-CN" altLang="en-US" sz="2400"/>
              <a:t>。 </a:t>
            </a:r>
          </a:p>
          <a:p>
            <a:r>
              <a:rPr lang="zh-CN" altLang="en-US" sz="2800"/>
              <a:t> </a:t>
            </a:r>
            <a:r>
              <a:rPr lang="en-US" altLang="zh-CN" sz="2800"/>
              <a:t>(5) </a:t>
            </a:r>
            <a:r>
              <a:rPr lang="zh-CN" altLang="en-US" sz="2800"/>
              <a:t>连接和去连接</a:t>
            </a:r>
            <a:r>
              <a:rPr lang="en-US" altLang="zh-CN" sz="2800"/>
              <a:t>(link</a:t>
            </a:r>
            <a:r>
              <a:rPr lang="zh-CN" altLang="en-US" sz="2800"/>
              <a:t>和</a:t>
            </a:r>
            <a:r>
              <a:rPr lang="en-US" altLang="zh-CN" sz="2800"/>
              <a:t>unlink)</a:t>
            </a:r>
            <a:r>
              <a:rPr lang="zh-CN" altLang="en-US" sz="2800"/>
              <a:t>。 </a:t>
            </a:r>
          </a:p>
          <a:p>
            <a:endParaRPr lang="zh-CN" altLang="en-US"/>
          </a:p>
        </p:txBody>
      </p:sp>
      <p:sp>
        <p:nvSpPr>
          <p:cNvPr id="5" name="标题 4"/>
          <p:cNvSpPr>
            <a:spLocks noGrp="1"/>
          </p:cNvSpPr>
          <p:nvPr>
            <p:ph type="title"/>
          </p:nvPr>
        </p:nvSpPr>
        <p:spPr/>
        <p:txBody>
          <a:bodyPr/>
          <a:lstStyle/>
          <a:p>
            <a:r>
              <a:rPr lang="en-US" altLang="zh-CN"/>
              <a:t>7.4.1 UNIX</a:t>
            </a:r>
            <a:r>
              <a:rPr lang="zh-CN" altLang="en-US"/>
              <a:t>系统调用的类型 </a:t>
            </a:r>
          </a:p>
        </p:txBody>
      </p:sp>
      <p:sp>
        <p:nvSpPr>
          <p:cNvPr id="9" name="灯片编号占位符 8"/>
          <p:cNvSpPr>
            <a:spLocks noGrp="1"/>
          </p:cNvSpPr>
          <p:nvPr>
            <p:ph type="sldNum" sz="quarter" idx="11"/>
          </p:nvPr>
        </p:nvSpPr>
        <p:spPr/>
        <p:txBody>
          <a:bodyPr/>
          <a:lstStyle/>
          <a:p>
            <a:pPr>
              <a:defRPr/>
            </a:pPr>
            <a:fld id="{ED787F38-9118-4655-AA03-F6A865D45D9F}" type="slidenum">
              <a:rPr lang="en-US" smtClean="0"/>
              <a:pPr>
                <a:defRPr/>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en-US" altLang="zh-CN"/>
              <a:t>3. </a:t>
            </a:r>
            <a:r>
              <a:rPr lang="zh-CN" altLang="en-US"/>
              <a:t>进程间通信 </a:t>
            </a:r>
          </a:p>
          <a:p>
            <a:r>
              <a:rPr lang="en-US" altLang="zh-CN" sz="2800"/>
              <a:t>(1) </a:t>
            </a:r>
            <a:r>
              <a:rPr lang="zh-CN" altLang="en-US" sz="2800"/>
              <a:t>消息机制。 </a:t>
            </a:r>
          </a:p>
          <a:p>
            <a:r>
              <a:rPr lang="en-US" altLang="zh-CN" sz="2800"/>
              <a:t>(2) </a:t>
            </a:r>
            <a:r>
              <a:rPr lang="zh-CN" altLang="en-US" sz="2800"/>
              <a:t>共享存储器机制。 </a:t>
            </a:r>
          </a:p>
          <a:p>
            <a:r>
              <a:rPr lang="en-US" altLang="zh-CN" sz="2800"/>
              <a:t>(3) </a:t>
            </a:r>
            <a:r>
              <a:rPr lang="zh-CN" altLang="en-US" sz="2800"/>
              <a:t>信号量机制。 </a:t>
            </a:r>
          </a:p>
          <a:p>
            <a:endParaRPr lang="zh-CN" altLang="en-US"/>
          </a:p>
        </p:txBody>
      </p:sp>
      <p:sp>
        <p:nvSpPr>
          <p:cNvPr id="4" name="标题 3"/>
          <p:cNvSpPr>
            <a:spLocks noGrp="1"/>
          </p:cNvSpPr>
          <p:nvPr>
            <p:ph type="title"/>
          </p:nvPr>
        </p:nvSpPr>
        <p:spPr/>
        <p:txBody>
          <a:bodyPr/>
          <a:lstStyle/>
          <a:p>
            <a:r>
              <a:rPr lang="en-US" altLang="zh-CN"/>
              <a:t>7.4.1 UNIX</a:t>
            </a:r>
            <a:r>
              <a:rPr lang="zh-CN" altLang="en-US"/>
              <a:t>系统调用的类型 </a:t>
            </a:r>
          </a:p>
        </p:txBody>
      </p:sp>
      <p:sp>
        <p:nvSpPr>
          <p:cNvPr id="8" name="灯片编号占位符 7"/>
          <p:cNvSpPr>
            <a:spLocks noGrp="1"/>
          </p:cNvSpPr>
          <p:nvPr>
            <p:ph type="sldNum" sz="quarter" idx="11"/>
          </p:nvPr>
        </p:nvSpPr>
        <p:spPr/>
        <p:txBody>
          <a:bodyPr/>
          <a:lstStyle/>
          <a:p>
            <a:pPr>
              <a:defRPr/>
            </a:pPr>
            <a:fld id="{ED787F38-9118-4655-AA03-F6A865D45D9F}" type="slidenum">
              <a:rPr lang="en-US" smtClean="0"/>
              <a:pPr>
                <a:defRPr/>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r>
              <a:rPr lang="en-US" altLang="zh-CN"/>
              <a:t>4. </a:t>
            </a:r>
            <a:r>
              <a:rPr lang="zh-CN" altLang="en-US"/>
              <a:t>信息维护 </a:t>
            </a:r>
          </a:p>
          <a:p>
            <a:r>
              <a:rPr lang="en-US" altLang="zh-CN" sz="2800"/>
              <a:t>(1) </a:t>
            </a:r>
            <a:r>
              <a:rPr lang="zh-CN" altLang="en-US" sz="2800"/>
              <a:t>设置和获得时间。</a:t>
            </a:r>
          </a:p>
          <a:p>
            <a:r>
              <a:rPr lang="en-US" altLang="zh-CN" sz="2800"/>
              <a:t>(2) </a:t>
            </a:r>
            <a:r>
              <a:rPr lang="zh-CN" altLang="en-US" sz="2800"/>
              <a:t>获得进程和子进程时间</a:t>
            </a:r>
            <a:r>
              <a:rPr lang="en-US" altLang="zh-CN" sz="2800"/>
              <a:t>(times)</a:t>
            </a:r>
            <a:r>
              <a:rPr lang="zh-CN" altLang="en-US" sz="2800"/>
              <a:t>。 </a:t>
            </a:r>
          </a:p>
          <a:p>
            <a:r>
              <a:rPr lang="en-US" altLang="zh-CN" sz="2800"/>
              <a:t>(3) </a:t>
            </a:r>
            <a:r>
              <a:rPr lang="zh-CN" altLang="en-US" sz="2800"/>
              <a:t>设置文件访问和修改时间</a:t>
            </a:r>
            <a:r>
              <a:rPr lang="en-US" altLang="zh-CN" sz="2800"/>
              <a:t>(utime)</a:t>
            </a:r>
            <a:r>
              <a:rPr lang="zh-CN" altLang="en-US" sz="2800"/>
              <a:t>。 </a:t>
            </a:r>
          </a:p>
          <a:p>
            <a:r>
              <a:rPr lang="en-US" altLang="zh-CN" sz="2800"/>
              <a:t>(4) </a:t>
            </a:r>
            <a:r>
              <a:rPr lang="zh-CN" altLang="en-US" sz="2800"/>
              <a:t>获得当前</a:t>
            </a:r>
            <a:r>
              <a:rPr lang="en-US" altLang="zh-CN" sz="2800"/>
              <a:t>UNIX</a:t>
            </a:r>
            <a:r>
              <a:rPr lang="zh-CN" altLang="en-US" sz="2800"/>
              <a:t>系统的名称</a:t>
            </a:r>
            <a:r>
              <a:rPr lang="en-US" altLang="zh-CN" sz="2800"/>
              <a:t>(uname)</a:t>
            </a:r>
            <a:r>
              <a:rPr lang="zh-CN" altLang="en-US" sz="2800"/>
              <a:t>。  </a:t>
            </a:r>
          </a:p>
          <a:p>
            <a:endParaRPr lang="zh-CN" altLang="en-US"/>
          </a:p>
        </p:txBody>
      </p:sp>
      <p:sp>
        <p:nvSpPr>
          <p:cNvPr id="6" name="标题 5"/>
          <p:cNvSpPr>
            <a:spLocks noGrp="1"/>
          </p:cNvSpPr>
          <p:nvPr>
            <p:ph type="title"/>
          </p:nvPr>
        </p:nvSpPr>
        <p:spPr/>
        <p:txBody>
          <a:bodyPr/>
          <a:lstStyle/>
          <a:p>
            <a:r>
              <a:rPr lang="en-US" altLang="zh-CN"/>
              <a:t>7.4.1 UNIX</a:t>
            </a:r>
            <a:r>
              <a:rPr lang="zh-CN" altLang="en-US"/>
              <a:t>系统调用的类型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r>
              <a:rPr lang="en-US" altLang="zh-CN"/>
              <a:t> 1. CPU</a:t>
            </a:r>
            <a:r>
              <a:rPr lang="zh-CN" altLang="en-US"/>
              <a:t>环境保护</a:t>
            </a:r>
          </a:p>
          <a:p>
            <a:r>
              <a:rPr lang="zh-CN" altLang="en-US" sz="2800"/>
              <a:t>当用户程序处在用户态，且在执行系统调用命令</a:t>
            </a:r>
            <a:r>
              <a:rPr lang="en-US" altLang="zh-CN" sz="2800"/>
              <a:t>(</a:t>
            </a:r>
            <a:r>
              <a:rPr lang="zh-CN" altLang="en-US" sz="2800"/>
              <a:t>即</a:t>
            </a:r>
            <a:r>
              <a:rPr lang="en-US" altLang="zh-CN" sz="2800"/>
              <a:t>CHMK</a:t>
            </a:r>
            <a:r>
              <a:rPr lang="zh-CN" altLang="en-US" sz="2800"/>
              <a:t>命令</a:t>
            </a:r>
            <a:r>
              <a:rPr lang="en-US" altLang="zh-CN" sz="2800"/>
              <a:t>)</a:t>
            </a:r>
            <a:r>
              <a:rPr lang="zh-CN" altLang="en-US" sz="2800"/>
              <a:t>之前，应在用户空间提供系统调用所需的参数表，并将该参数表的地址送入</a:t>
            </a:r>
            <a:r>
              <a:rPr lang="en-US" altLang="zh-CN" sz="2800"/>
              <a:t>R0</a:t>
            </a:r>
            <a:r>
              <a:rPr lang="zh-CN" altLang="en-US" sz="2800"/>
              <a:t>寄存器。在执行</a:t>
            </a:r>
            <a:r>
              <a:rPr lang="en-US" altLang="zh-CN" sz="2800"/>
              <a:t>CHMK</a:t>
            </a:r>
            <a:r>
              <a:rPr lang="zh-CN" altLang="en-US" sz="2800"/>
              <a:t>命令后，处理机将由用户态转为核心态，并由硬件自动地将处理机状态长字</a:t>
            </a:r>
            <a:r>
              <a:rPr lang="en-US" altLang="zh-CN" sz="2800"/>
              <a:t>(PSL)</a:t>
            </a:r>
            <a:r>
              <a:rPr lang="zh-CN" altLang="en-US" sz="2800"/>
              <a:t>、程序计数器</a:t>
            </a:r>
            <a:r>
              <a:rPr lang="en-US" altLang="zh-CN" sz="2800"/>
              <a:t>(PC)</a:t>
            </a:r>
            <a:r>
              <a:rPr lang="zh-CN" altLang="en-US" sz="2800"/>
              <a:t>和代码操作数</a:t>
            </a:r>
            <a:r>
              <a:rPr lang="en-US" altLang="zh-CN" sz="2800"/>
              <a:t>(code)</a:t>
            </a:r>
            <a:r>
              <a:rPr lang="zh-CN" altLang="en-US" sz="2800"/>
              <a:t>压入用户核心栈，继而从中断和陷入向量表中取出</a:t>
            </a:r>
            <a:r>
              <a:rPr lang="en-US" altLang="zh-CN" sz="2800"/>
              <a:t>trap.S</a:t>
            </a:r>
            <a:r>
              <a:rPr lang="zh-CN" altLang="en-US" sz="2800"/>
              <a:t>的入口地址然后便转入中断和陷入总控程序</a:t>
            </a:r>
            <a:r>
              <a:rPr lang="en-US" altLang="zh-CN" sz="2800"/>
              <a:t>trap.S</a:t>
            </a:r>
            <a:r>
              <a:rPr lang="zh-CN" altLang="en-US" sz="2800"/>
              <a:t>中执行。 </a:t>
            </a:r>
          </a:p>
        </p:txBody>
      </p:sp>
      <p:sp>
        <p:nvSpPr>
          <p:cNvPr id="4" name="标题 3"/>
          <p:cNvSpPr>
            <a:spLocks noGrp="1"/>
          </p:cNvSpPr>
          <p:nvPr>
            <p:ph type="title"/>
          </p:nvPr>
        </p:nvSpPr>
        <p:spPr/>
        <p:txBody>
          <a:bodyPr/>
          <a:lstStyle/>
          <a:p>
            <a:r>
              <a:rPr lang="en-US" altLang="zh-CN"/>
              <a:t>7.4.2 </a:t>
            </a:r>
            <a:r>
              <a:rPr lang="zh-CN" altLang="en-US"/>
              <a:t>被中断进程的环境保护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r>
              <a:rPr lang="en-US" altLang="zh-CN"/>
              <a:t> 1. CPU</a:t>
            </a:r>
            <a:r>
              <a:rPr lang="zh-CN" altLang="en-US"/>
              <a:t>环境保护</a:t>
            </a:r>
            <a:r>
              <a:rPr lang="en-US" altLang="zh-CN"/>
              <a:t>(</a:t>
            </a:r>
            <a:r>
              <a:rPr lang="zh-CN" altLang="en-US"/>
              <a:t>续</a:t>
            </a:r>
            <a:r>
              <a:rPr lang="en-US" altLang="zh-CN"/>
              <a:t>)</a:t>
            </a:r>
            <a:endParaRPr lang="zh-CN" altLang="en-US"/>
          </a:p>
          <a:p>
            <a:r>
              <a:rPr lang="en-US" altLang="zh-CN" sz="2800"/>
              <a:t>trap.S</a:t>
            </a:r>
            <a:r>
              <a:rPr lang="zh-CN" altLang="en-US" sz="2800"/>
              <a:t>程序执行后，继续将陷入类型</a:t>
            </a:r>
            <a:r>
              <a:rPr lang="en-US" altLang="zh-CN" sz="2800"/>
              <a:t>type</a:t>
            </a:r>
            <a:r>
              <a:rPr lang="zh-CN" altLang="en-US" sz="2800"/>
              <a:t>和用户栈指针</a:t>
            </a:r>
            <a:r>
              <a:rPr lang="en-US" altLang="zh-CN" sz="2800"/>
              <a:t>usp</a:t>
            </a:r>
            <a:r>
              <a:rPr lang="zh-CN" altLang="en-US" sz="2800"/>
              <a:t>压入用户核心栈，接着还要将被中断进程的</a:t>
            </a:r>
            <a:r>
              <a:rPr lang="en-US" altLang="zh-CN" sz="2800"/>
              <a:t>CPU</a:t>
            </a:r>
            <a:r>
              <a:rPr lang="zh-CN" altLang="en-US" sz="2800"/>
              <a:t>环境中的一系列寄存器如</a:t>
            </a:r>
            <a:r>
              <a:rPr lang="en-US" altLang="zh-CN" sz="2800"/>
              <a:t>R</a:t>
            </a:r>
            <a:r>
              <a:rPr lang="en-US" altLang="zh-CN" sz="2800" baseline="-25000"/>
              <a:t>0</a:t>
            </a:r>
            <a:r>
              <a:rPr lang="en-US" altLang="zh-CN" sz="2800"/>
              <a:t>~R</a:t>
            </a:r>
            <a:r>
              <a:rPr lang="en-US" altLang="zh-CN" sz="2800" baseline="-25000"/>
              <a:t>11</a:t>
            </a:r>
            <a:r>
              <a:rPr lang="zh-CN" altLang="en-US" sz="2800"/>
              <a:t>的部分或全部内容压入栈中。至于哪些寄存器的内容要压入栈中，这取决于特定寄存器中的屏蔽码，该屏蔽码的每一位都与</a:t>
            </a:r>
            <a:r>
              <a:rPr lang="en-US" altLang="zh-CN" sz="2800"/>
              <a:t>R</a:t>
            </a:r>
            <a:r>
              <a:rPr lang="en-US" altLang="zh-CN" sz="2800" baseline="-25000"/>
              <a:t>0</a:t>
            </a:r>
            <a:r>
              <a:rPr lang="en-US" altLang="zh-CN" sz="2800"/>
              <a:t>~R</a:t>
            </a:r>
            <a:r>
              <a:rPr lang="en-US" altLang="zh-CN" sz="2800" baseline="-25000"/>
              <a:t>11</a:t>
            </a:r>
            <a:r>
              <a:rPr lang="zh-CN" altLang="en-US" sz="2800"/>
              <a:t>中的一个寄存器相对应。当某一位置成</a:t>
            </a:r>
            <a:r>
              <a:rPr lang="en-US" altLang="zh-CN" sz="2800"/>
              <a:t>1</a:t>
            </a:r>
            <a:r>
              <a:rPr lang="zh-CN" altLang="en-US" sz="2800"/>
              <a:t>时，表示对应寄存器的内容应压入栈中。</a:t>
            </a:r>
          </a:p>
        </p:txBody>
      </p:sp>
      <p:sp>
        <p:nvSpPr>
          <p:cNvPr id="4" name="标题 3"/>
          <p:cNvSpPr>
            <a:spLocks noGrp="1"/>
          </p:cNvSpPr>
          <p:nvPr>
            <p:ph type="title"/>
          </p:nvPr>
        </p:nvSpPr>
        <p:spPr/>
        <p:txBody>
          <a:bodyPr/>
          <a:lstStyle/>
          <a:p>
            <a:r>
              <a:rPr lang="en-US" altLang="zh-CN"/>
              <a:t>7.4.2 </a:t>
            </a:r>
            <a:r>
              <a:rPr lang="zh-CN" altLang="en-US"/>
              <a:t>被中断进程的环境保护 </a:t>
            </a:r>
          </a:p>
        </p:txBody>
      </p:sp>
      <p:sp>
        <p:nvSpPr>
          <p:cNvPr id="5" name="灯片编号占位符 4"/>
          <p:cNvSpPr>
            <a:spLocks noGrp="1"/>
          </p:cNvSpPr>
          <p:nvPr>
            <p:ph type="sldNum" sz="quarter" idx="11"/>
          </p:nvPr>
        </p:nvSpPr>
        <p:spPr/>
        <p:txBody>
          <a:bodyPr/>
          <a:lstStyle/>
          <a:p>
            <a:pPr>
              <a:defRPr/>
            </a:pPr>
            <a:fld id="{ED787F38-9118-4655-AA03-F6A865D45D9F}" type="slidenum">
              <a:rPr lang="en-US" smtClean="0"/>
              <a:pPr>
                <a:defRPr/>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2. </a:t>
            </a:r>
            <a:r>
              <a:rPr lang="zh-CN" altLang="en-US"/>
              <a:t>键盘操作命令</a:t>
            </a:r>
          </a:p>
          <a:p>
            <a:pPr>
              <a:buNone/>
            </a:pPr>
            <a:r>
              <a:rPr lang="en-US" altLang="zh-CN"/>
              <a:t>(1) </a:t>
            </a:r>
            <a:r>
              <a:rPr lang="zh-CN" altLang="en-US"/>
              <a:t>磁盘格式化命令</a:t>
            </a:r>
            <a:r>
              <a:rPr lang="en-US" altLang="zh-CN"/>
              <a:t>Format</a:t>
            </a:r>
            <a:r>
              <a:rPr lang="zh-CN" altLang="en-US"/>
              <a:t>。 </a:t>
            </a:r>
          </a:p>
          <a:p>
            <a:r>
              <a:rPr lang="zh-CN" altLang="en-US" sz="2800"/>
              <a:t>用于对指定驱动器上的软盘进行格式化。磁盘在使用前必须先格式化。其目的是使其记录格式能为操作系统所接受，不同操作系统将磁盘初始化后的格式各异。</a:t>
            </a:r>
            <a:endParaRPr lang="en-US" altLang="zh-CN" sz="2800"/>
          </a:p>
          <a:p>
            <a:r>
              <a:rPr lang="zh-CN" altLang="en-US" sz="2800"/>
              <a:t>在格式化过程中，还将对有缺陷的磁道和扇区加保留记号，以防止将它分配给数据文件。 </a:t>
            </a:r>
          </a:p>
        </p:txBody>
      </p:sp>
      <p:sp>
        <p:nvSpPr>
          <p:cNvPr id="3" name="标题 2"/>
          <p:cNvSpPr>
            <a:spLocks noGrp="1"/>
          </p:cNvSpPr>
          <p:nvPr>
            <p:ph type="title"/>
          </p:nvPr>
        </p:nvSpPr>
        <p:spPr/>
        <p:txBody>
          <a:bodyPr/>
          <a:lstStyle/>
          <a:p>
            <a:r>
              <a:rPr lang="en-US" altLang="zh-CN"/>
              <a:t>7.1.2  </a:t>
            </a:r>
            <a:r>
              <a:rPr lang="zh-CN" altLang="en-US"/>
              <a:t>联机命令的类型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6</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295400" y="1460648"/>
            <a:ext cx="2266950" cy="457200"/>
          </a:xfrm>
          <a:prstGeom prst="rect">
            <a:avLst/>
          </a:prstGeom>
          <a:noFill/>
          <a:ln w="9525">
            <a:noFill/>
            <a:miter lim="800000"/>
            <a:headEnd/>
            <a:tailEnd/>
          </a:ln>
        </p:spPr>
        <p:txBody>
          <a:bodyPr wrap="none">
            <a:spAutoFit/>
          </a:bodyPr>
          <a:lstStyle/>
          <a:p>
            <a:r>
              <a:rPr lang="en-US" altLang="zh-CN" b="1"/>
              <a:t>2. AP</a:t>
            </a:r>
            <a:r>
              <a:rPr lang="zh-CN" altLang="en-US" b="1"/>
              <a:t>和</a:t>
            </a:r>
            <a:r>
              <a:rPr lang="en-US" altLang="zh-CN" b="1"/>
              <a:t>FP</a:t>
            </a:r>
            <a:r>
              <a:rPr lang="zh-CN" altLang="en-US" b="1"/>
              <a:t>指针 </a:t>
            </a:r>
          </a:p>
        </p:txBody>
      </p:sp>
      <p:sp>
        <p:nvSpPr>
          <p:cNvPr id="75779" name="Text Box 3"/>
          <p:cNvSpPr txBox="1">
            <a:spLocks noChangeArrowheads="1"/>
          </p:cNvSpPr>
          <p:nvPr/>
        </p:nvSpPr>
        <p:spPr bwMode="auto">
          <a:xfrm>
            <a:off x="3492500" y="5996136"/>
            <a:ext cx="2800350" cy="457200"/>
          </a:xfrm>
          <a:prstGeom prst="rect">
            <a:avLst/>
          </a:prstGeom>
          <a:noFill/>
          <a:ln w="9525">
            <a:noFill/>
            <a:miter lim="800000"/>
            <a:headEnd/>
            <a:tailEnd/>
          </a:ln>
        </p:spPr>
        <p:txBody>
          <a:bodyPr wrap="none">
            <a:spAutoFit/>
          </a:bodyPr>
          <a:lstStyle/>
          <a:p>
            <a:r>
              <a:rPr lang="zh-CN" altLang="en-US"/>
              <a:t>图 </a:t>
            </a:r>
            <a:r>
              <a:rPr lang="en-US" altLang="zh-CN"/>
              <a:t>7 - 7 </a:t>
            </a:r>
            <a:r>
              <a:rPr lang="zh-CN" altLang="en-US"/>
              <a:t>用户核心栈 </a:t>
            </a:r>
          </a:p>
        </p:txBody>
      </p:sp>
      <p:pic>
        <p:nvPicPr>
          <p:cNvPr id="75780" name="Picture 4" descr="未标题-1 拷贝"/>
          <p:cNvPicPr>
            <a:picLocks noChangeAspect="1" noChangeArrowheads="1"/>
          </p:cNvPicPr>
          <p:nvPr/>
        </p:nvPicPr>
        <p:blipFill>
          <a:blip r:embed="rId2"/>
          <a:srcRect/>
          <a:stretch>
            <a:fillRect/>
          </a:stretch>
        </p:blipFill>
        <p:spPr bwMode="auto">
          <a:xfrm>
            <a:off x="3419475" y="1890861"/>
            <a:ext cx="2952750" cy="4000500"/>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a:t>7.4.2 </a:t>
            </a:r>
            <a:r>
              <a:rPr lang="zh-CN" altLang="en-US"/>
              <a:t>被中断进程的环境保护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60</a:t>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None/>
            </a:pPr>
            <a:r>
              <a:rPr lang="en-US" altLang="zh-CN"/>
              <a:t> 1. </a:t>
            </a:r>
            <a:r>
              <a:rPr lang="zh-CN" altLang="en-US"/>
              <a:t>确定系统调用号</a:t>
            </a:r>
          </a:p>
          <a:p>
            <a:pPr>
              <a:buNone/>
            </a:pPr>
            <a:r>
              <a:rPr lang="zh-CN" altLang="en-US" sz="2800"/>
              <a:t>         </a:t>
            </a:r>
            <a:r>
              <a:rPr lang="en-US" altLang="zh-CN" sz="2800"/>
              <a:t>trap(usp, type, code, PC, PSL)</a:t>
            </a:r>
          </a:p>
          <a:p>
            <a:pPr marL="0" indent="363538">
              <a:buNone/>
            </a:pPr>
            <a:r>
              <a:rPr lang="zh-CN" altLang="en-US" sz="2800"/>
              <a:t>其中，参数</a:t>
            </a:r>
            <a:r>
              <a:rPr lang="en-US" altLang="zh-CN" sz="2800"/>
              <a:t>PSL</a:t>
            </a:r>
            <a:r>
              <a:rPr lang="zh-CN" altLang="en-US" sz="2800"/>
              <a:t>为陷入时处理机状态字长，</a:t>
            </a:r>
            <a:r>
              <a:rPr lang="en-US" altLang="zh-CN" sz="2800"/>
              <a:t>PC</a:t>
            </a:r>
            <a:r>
              <a:rPr lang="zh-CN" altLang="en-US" sz="2800"/>
              <a:t>为程序计数器，</a:t>
            </a:r>
            <a:r>
              <a:rPr lang="en-US" altLang="zh-CN" sz="2800"/>
              <a:t>code</a:t>
            </a:r>
            <a:r>
              <a:rPr lang="zh-CN" altLang="en-US" sz="2800"/>
              <a:t>为代码操作数，</a:t>
            </a:r>
            <a:r>
              <a:rPr lang="en-US" altLang="zh-CN" sz="2800"/>
              <a:t>type</a:t>
            </a:r>
            <a:r>
              <a:rPr lang="zh-CN" altLang="en-US" sz="2800"/>
              <a:t>为陷入类型号，</a:t>
            </a:r>
            <a:r>
              <a:rPr lang="en-US" altLang="zh-CN" sz="2800"/>
              <a:t>usp</a:t>
            </a:r>
            <a:r>
              <a:rPr lang="zh-CN" altLang="en-US" sz="2800"/>
              <a:t>为用户栈指针。对陷入的处理可分为多种情况，如果陷入是由于系统调用所引起的，则对此陷入的第一步处理， 便是确定系统调用号。通常，系统调用号是包含在代码操作数中，故可利用</a:t>
            </a:r>
            <a:r>
              <a:rPr lang="en-US" altLang="zh-CN" sz="2800"/>
              <a:t>code</a:t>
            </a:r>
            <a:r>
              <a:rPr lang="zh-CN" altLang="en-US" sz="2800"/>
              <a:t>来确定系统调用号</a:t>
            </a:r>
            <a:r>
              <a:rPr lang="en-US" altLang="zh-CN" sz="2800"/>
              <a:t>i</a:t>
            </a:r>
            <a:r>
              <a:rPr lang="zh-CN" altLang="en-US" sz="2800"/>
              <a:t>。 其方法是： 令</a:t>
            </a:r>
          </a:p>
          <a:p>
            <a:pPr>
              <a:buNone/>
            </a:pPr>
            <a:r>
              <a:rPr lang="zh-CN" altLang="en-US" sz="2800"/>
              <a:t>         </a:t>
            </a:r>
            <a:r>
              <a:rPr lang="en-US" altLang="zh-CN" sz="2800"/>
              <a:t>i=code &amp; 0377 </a:t>
            </a:r>
            <a:endParaRPr lang="zh-CN" altLang="en-US" sz="2800"/>
          </a:p>
        </p:txBody>
      </p:sp>
      <p:sp>
        <p:nvSpPr>
          <p:cNvPr id="4" name="标题 3"/>
          <p:cNvSpPr>
            <a:spLocks noGrp="1"/>
          </p:cNvSpPr>
          <p:nvPr>
            <p:ph type="title"/>
          </p:nvPr>
        </p:nvSpPr>
        <p:spPr/>
        <p:txBody>
          <a:bodyPr/>
          <a:lstStyle/>
          <a:p>
            <a:r>
              <a:rPr lang="en-US" altLang="zh-CN" sz="3200"/>
              <a:t>7.4.3 </a:t>
            </a:r>
            <a:r>
              <a:rPr lang="zh-CN" altLang="en-US" sz="3200"/>
              <a:t>系统调用陷入后需处理的若干公共问题 </a:t>
            </a:r>
          </a:p>
        </p:txBody>
      </p:sp>
      <p:sp>
        <p:nvSpPr>
          <p:cNvPr id="10" name="灯片编号占位符 9"/>
          <p:cNvSpPr>
            <a:spLocks noGrp="1"/>
          </p:cNvSpPr>
          <p:nvPr>
            <p:ph type="sldNum" sz="quarter" idx="11"/>
          </p:nvPr>
        </p:nvSpPr>
        <p:spPr/>
        <p:txBody>
          <a:bodyPr/>
          <a:lstStyle/>
          <a:p>
            <a:pPr>
              <a:defRPr/>
            </a:pPr>
            <a:fld id="{ED787F38-9118-4655-AA03-F6A865D45D9F}" type="slidenum">
              <a:rPr lang="en-US" smtClean="0"/>
              <a:pPr>
                <a:defRPr/>
              </a:pPr>
              <a:t>61</a:t>
            </a:fld>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2. </a:t>
            </a:r>
            <a:r>
              <a:rPr lang="zh-CN" altLang="en-US"/>
              <a:t>参数传送</a:t>
            </a:r>
          </a:p>
          <a:p>
            <a:pPr marL="0" indent="363538">
              <a:buNone/>
            </a:pPr>
            <a:r>
              <a:rPr lang="zh-CN" altLang="en-US" sz="2400"/>
              <a:t>这是对因系统调用引起的陷入的第二步处理。参数传送是指由</a:t>
            </a:r>
            <a:r>
              <a:rPr lang="en-US" altLang="zh-CN" sz="2400"/>
              <a:t>trap.C</a:t>
            </a:r>
            <a:r>
              <a:rPr lang="zh-CN" altLang="en-US" sz="2400"/>
              <a:t>程序将系统调用参数表中的内容，从用户区传送到</a:t>
            </a:r>
            <a:r>
              <a:rPr lang="en-US" altLang="zh-CN" sz="2400"/>
              <a:t>User</a:t>
            </a:r>
            <a:r>
              <a:rPr lang="zh-CN" altLang="en-US" sz="2400"/>
              <a:t>结构的</a:t>
            </a:r>
            <a:r>
              <a:rPr lang="en-US" altLang="zh-CN" sz="2400"/>
              <a:t>U.U-arg</a:t>
            </a:r>
            <a:r>
              <a:rPr lang="zh-CN" altLang="en-US" sz="2400"/>
              <a:t>［ ］中，供系统调用处理程序使用。由于用户程序在执行系统调用命令之前，已将参数表的首址放入</a:t>
            </a:r>
            <a:r>
              <a:rPr lang="en-US" altLang="zh-CN" sz="2400"/>
              <a:t>R0</a:t>
            </a:r>
            <a:r>
              <a:rPr lang="zh-CN" altLang="en-US" sz="2400"/>
              <a:t>寄存器中，在进入</a:t>
            </a:r>
            <a:r>
              <a:rPr lang="en-US" altLang="zh-CN" sz="2400"/>
              <a:t>trap.C</a:t>
            </a:r>
            <a:r>
              <a:rPr lang="zh-CN" altLang="en-US" sz="2400"/>
              <a:t>程序后，该程序便将该首址赋予</a:t>
            </a:r>
            <a:r>
              <a:rPr lang="en-US" altLang="zh-CN" sz="2400"/>
              <a:t>U.U-arg</a:t>
            </a:r>
            <a:r>
              <a:rPr lang="zh-CN" altLang="en-US" sz="2400"/>
              <a:t>［ ］指针， 因此， </a:t>
            </a:r>
            <a:r>
              <a:rPr lang="en-US" altLang="zh-CN" sz="2400"/>
              <a:t>trap.C</a:t>
            </a:r>
            <a:r>
              <a:rPr lang="zh-CN" altLang="en-US" sz="2400"/>
              <a:t>在处理参数传送时，可读取该指针的内容，以获得用户所提供的参数表， 并将之送至</a:t>
            </a:r>
            <a:r>
              <a:rPr lang="en-US" altLang="zh-CN" sz="2400"/>
              <a:t>U.U-arg</a:t>
            </a:r>
            <a:r>
              <a:rPr lang="zh-CN" altLang="en-US" sz="2400"/>
              <a:t>［ ］中。应当注意，对不同的系统调用所需传送参数的个数并不相同，</a:t>
            </a:r>
            <a:r>
              <a:rPr lang="en-US" altLang="zh-CN" sz="2400"/>
              <a:t>trap.C</a:t>
            </a:r>
            <a:r>
              <a:rPr lang="zh-CN" altLang="en-US" sz="2400"/>
              <a:t>程序应根据在系统调用定义表中所规定的参数个数来进行传送，最多允许</a:t>
            </a:r>
            <a:r>
              <a:rPr lang="en-US" altLang="zh-CN" sz="2400"/>
              <a:t>10</a:t>
            </a:r>
            <a:r>
              <a:rPr lang="zh-CN" altLang="en-US" sz="2400"/>
              <a:t>个参数。 </a:t>
            </a:r>
          </a:p>
        </p:txBody>
      </p:sp>
      <p:sp>
        <p:nvSpPr>
          <p:cNvPr id="3" name="标题 2"/>
          <p:cNvSpPr>
            <a:spLocks noGrp="1"/>
          </p:cNvSpPr>
          <p:nvPr>
            <p:ph type="title"/>
          </p:nvPr>
        </p:nvSpPr>
        <p:spPr/>
        <p:txBody>
          <a:bodyPr/>
          <a:lstStyle/>
          <a:p>
            <a:r>
              <a:rPr lang="en-US" altLang="zh-CN" sz="3200"/>
              <a:t>7.4.3 </a:t>
            </a:r>
            <a:r>
              <a:rPr lang="zh-CN" altLang="en-US" sz="3200"/>
              <a:t>系统调用陷入后需处理的若干公共问题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62</a:t>
            </a:fld>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3. </a:t>
            </a:r>
            <a:r>
              <a:rPr lang="zh-CN" altLang="en-US"/>
              <a:t>利用系统调用定义表转入相应的处理程序</a:t>
            </a:r>
          </a:p>
          <a:p>
            <a:pPr marL="0" indent="363538">
              <a:buNone/>
            </a:pPr>
            <a:r>
              <a:rPr lang="zh-CN" altLang="en-US" sz="2400"/>
              <a:t>在</a:t>
            </a:r>
            <a:r>
              <a:rPr lang="en-US" altLang="zh-CN" sz="2400"/>
              <a:t>UNIX</a:t>
            </a:r>
            <a:r>
              <a:rPr lang="zh-CN" altLang="en-US" sz="2400"/>
              <a:t>系统中，对于不同</a:t>
            </a:r>
            <a:r>
              <a:rPr lang="en-US" altLang="zh-CN" sz="2400"/>
              <a:t>(</a:t>
            </a:r>
            <a:r>
              <a:rPr lang="zh-CN" altLang="en-US" sz="2400"/>
              <a:t>编号</a:t>
            </a:r>
            <a:r>
              <a:rPr lang="en-US" altLang="zh-CN" sz="2400"/>
              <a:t>)</a:t>
            </a:r>
            <a:r>
              <a:rPr lang="zh-CN" altLang="en-US" sz="2400"/>
              <a:t>的系统调用，都设置了与之相应的处理子程序。为使不同的系统调用能方便地转入其相应的处理子程序，也将各处理子程序的入口地址放入了系统调用定义表即</a:t>
            </a:r>
            <a:r>
              <a:rPr lang="en-US" altLang="zh-CN" sz="2400"/>
              <a:t>Sysent</a:t>
            </a:r>
            <a:r>
              <a:rPr lang="zh-CN" altLang="en-US" sz="2400"/>
              <a:t>［ ］中。该表实际上是一个结构数组， 在每个结构中包含三个元素：</a:t>
            </a:r>
            <a:endParaRPr lang="en-US" altLang="zh-CN" sz="2400"/>
          </a:p>
          <a:p>
            <a:pPr marL="0" indent="363538">
              <a:buNone/>
            </a:pPr>
            <a:r>
              <a:rPr lang="zh-CN" altLang="en-US" sz="2400"/>
              <a:t>第一个元素是相应系统调用所需参数的个数；</a:t>
            </a:r>
            <a:endParaRPr lang="en-US" altLang="zh-CN" sz="2400"/>
          </a:p>
          <a:p>
            <a:pPr marL="0" indent="363538">
              <a:buNone/>
            </a:pPr>
            <a:r>
              <a:rPr lang="zh-CN" altLang="en-US" sz="2400"/>
              <a:t>第二个元素是系统调用经寄存器传送的参数个数；</a:t>
            </a:r>
            <a:endParaRPr lang="en-US" altLang="zh-CN" sz="2400"/>
          </a:p>
          <a:p>
            <a:pPr marL="0" indent="363538">
              <a:buNone/>
            </a:pPr>
            <a:r>
              <a:rPr lang="zh-CN" altLang="en-US" sz="2400"/>
              <a:t>第三个元素是相应系统调用处理子程序的入口地址。</a:t>
            </a:r>
          </a:p>
        </p:txBody>
      </p:sp>
      <p:sp>
        <p:nvSpPr>
          <p:cNvPr id="3" name="标题 2"/>
          <p:cNvSpPr>
            <a:spLocks noGrp="1"/>
          </p:cNvSpPr>
          <p:nvPr>
            <p:ph type="title"/>
          </p:nvPr>
        </p:nvSpPr>
        <p:spPr/>
        <p:txBody>
          <a:bodyPr/>
          <a:lstStyle/>
          <a:p>
            <a:r>
              <a:rPr lang="en-US" altLang="zh-CN" sz="3200"/>
              <a:t>7.4.3 </a:t>
            </a:r>
            <a:r>
              <a:rPr lang="zh-CN" altLang="en-US" sz="3200"/>
              <a:t>系统调用陷入后需处理的若干公共问题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4. </a:t>
            </a:r>
            <a:r>
              <a:rPr lang="zh-CN" altLang="en-US"/>
              <a:t>系统调用返回前的公共处理</a:t>
            </a:r>
          </a:p>
          <a:p>
            <a:r>
              <a:rPr lang="zh-CN" altLang="en-US" sz="2400"/>
              <a:t>在</a:t>
            </a:r>
            <a:r>
              <a:rPr lang="en-US" altLang="zh-CN" sz="2400"/>
              <a:t>UNIX</a:t>
            </a:r>
            <a:r>
              <a:rPr lang="zh-CN" altLang="en-US" sz="2400"/>
              <a:t>系统中，进程调度的主要依据，是进程的动态优先级。随着进程执行时间的加长，其优先级将逐步降低。每当执行了系统调用命令、并由系统调用处理子程序返回到</a:t>
            </a:r>
            <a:r>
              <a:rPr lang="en-US" altLang="zh-CN" sz="2400"/>
              <a:t>trap.C</a:t>
            </a:r>
            <a:r>
              <a:rPr lang="zh-CN" altLang="en-US" sz="2400"/>
              <a:t>后，都将重新计算该进程的优先级；另外，在系统调用执行过程中，若发生了错误使进程无法继续运行时，系统会设置再调度标志。处理子程序在计算了进程的优先级后，又去检查该再调度标志是否已又被设置。若已设置， 便调用</a:t>
            </a:r>
            <a:r>
              <a:rPr lang="en-US" altLang="zh-CN" sz="2400"/>
              <a:t>switch</a:t>
            </a:r>
            <a:r>
              <a:rPr lang="zh-CN" altLang="en-US" sz="2400"/>
              <a:t>调度程序，再去从所有的就绪进程中选择优先级最高的进程， 把处理机让给该进程去运行。 </a:t>
            </a:r>
          </a:p>
        </p:txBody>
      </p:sp>
      <p:sp>
        <p:nvSpPr>
          <p:cNvPr id="3" name="标题 2"/>
          <p:cNvSpPr>
            <a:spLocks noGrp="1"/>
          </p:cNvSpPr>
          <p:nvPr>
            <p:ph type="title"/>
          </p:nvPr>
        </p:nvSpPr>
        <p:spPr/>
        <p:txBody>
          <a:bodyPr/>
          <a:lstStyle/>
          <a:p>
            <a:r>
              <a:rPr lang="en-US" altLang="zh-CN" sz="3200"/>
              <a:t>7.4.3 </a:t>
            </a:r>
            <a:r>
              <a:rPr lang="zh-CN" altLang="en-US" sz="3200"/>
              <a:t>系统调用陷入后需处理的若干公共问题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64</a:t>
            </a:fld>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a:buNone/>
            </a:pPr>
            <a:r>
              <a:rPr lang="en-US" altLang="zh-CN"/>
              <a:t>7.5.1 </a:t>
            </a:r>
            <a:r>
              <a:rPr lang="zh-CN" altLang="en-US"/>
              <a:t>图形化用户界面</a:t>
            </a:r>
          </a:p>
          <a:p>
            <a:r>
              <a:rPr lang="en-US" altLang="zh-CN" sz="2800"/>
              <a:t> </a:t>
            </a:r>
            <a:r>
              <a:rPr lang="zh-CN" altLang="en-US" sz="2800"/>
              <a:t>图形化用户界面（</a:t>
            </a:r>
            <a:r>
              <a:rPr lang="en-US" altLang="zh-CN" sz="2800"/>
              <a:t>Graphical User Interface</a:t>
            </a:r>
            <a:r>
              <a:rPr lang="zh-CN" altLang="en-US" sz="2800"/>
              <a:t>，</a:t>
            </a:r>
            <a:r>
              <a:rPr lang="en-US" altLang="zh-CN" sz="2800"/>
              <a:t>GUI</a:t>
            </a:r>
            <a:r>
              <a:rPr lang="zh-CN" altLang="en-US" sz="2800"/>
              <a:t>）</a:t>
            </a:r>
            <a:endParaRPr lang="en-US" altLang="zh-CN" sz="2800"/>
          </a:p>
          <a:p>
            <a:pPr algn="just"/>
            <a:r>
              <a:rPr lang="en-US" altLang="zh-CN" sz="2800"/>
              <a:t>GUI</a:t>
            </a:r>
            <a:r>
              <a:rPr lang="zh-CN" altLang="en-US" sz="2800"/>
              <a:t>采用图形化的操作界面，将窗口（</a:t>
            </a:r>
            <a:r>
              <a:rPr lang="en-US" altLang="zh-CN" sz="2800"/>
              <a:t>Window</a:t>
            </a:r>
            <a:r>
              <a:rPr lang="zh-CN" altLang="en-US" sz="2800"/>
              <a:t>）、图标（</a:t>
            </a:r>
            <a:r>
              <a:rPr lang="en-US" altLang="zh-CN" sz="2800"/>
              <a:t>Icon</a:t>
            </a:r>
            <a:r>
              <a:rPr lang="zh-CN" altLang="en-US" sz="2800"/>
              <a:t>）、菜单（</a:t>
            </a:r>
            <a:r>
              <a:rPr lang="en-US" altLang="zh-CN" sz="2800"/>
              <a:t>Menu</a:t>
            </a:r>
            <a:r>
              <a:rPr lang="zh-CN" altLang="en-US" sz="2800"/>
              <a:t>）、鼠标（</a:t>
            </a:r>
            <a:r>
              <a:rPr lang="en-US" altLang="zh-CN" sz="2800"/>
              <a:t>Pointing device</a:t>
            </a:r>
            <a:r>
              <a:rPr lang="zh-CN" altLang="en-US" sz="2800"/>
              <a:t>）和面向对象技术等集成在一起。</a:t>
            </a:r>
            <a:endParaRPr lang="en-US" altLang="zh-CN" sz="2800"/>
          </a:p>
          <a:p>
            <a:endParaRPr lang="zh-CN" altLang="en-US"/>
          </a:p>
        </p:txBody>
      </p:sp>
      <p:sp>
        <p:nvSpPr>
          <p:cNvPr id="5" name="标题 4"/>
          <p:cNvSpPr>
            <a:spLocks noGrp="1"/>
          </p:cNvSpPr>
          <p:nvPr>
            <p:ph type="title"/>
          </p:nvPr>
        </p:nvSpPr>
        <p:spPr/>
        <p:txBody>
          <a:bodyPr/>
          <a:lstStyle/>
          <a:p>
            <a:r>
              <a:rPr lang="en-US" altLang="zh-CN"/>
              <a:t>7.5 </a:t>
            </a:r>
            <a:r>
              <a:rPr lang="zh-CN" altLang="en-US"/>
              <a:t>图形用户接口 </a:t>
            </a:r>
          </a:p>
        </p:txBody>
      </p:sp>
      <p:sp>
        <p:nvSpPr>
          <p:cNvPr id="11" name="灯片编号占位符 10"/>
          <p:cNvSpPr>
            <a:spLocks noGrp="1"/>
          </p:cNvSpPr>
          <p:nvPr>
            <p:ph type="sldNum" sz="quarter" idx="11"/>
          </p:nvPr>
        </p:nvSpPr>
        <p:spPr/>
        <p:txBody>
          <a:bodyPr/>
          <a:lstStyle/>
          <a:p>
            <a:pPr>
              <a:defRPr/>
            </a:pPr>
            <a:fld id="{ED787F38-9118-4655-AA03-F6A865D45D9F}" type="slidenum">
              <a:rPr lang="en-US" smtClean="0"/>
              <a:pPr>
                <a:defRPr/>
              </a:pPr>
              <a:t>65</a:t>
            </a:fld>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a:buNone/>
            </a:pPr>
            <a:r>
              <a:rPr lang="en-US" altLang="zh-CN" sz="2800"/>
              <a:t>1. </a:t>
            </a:r>
            <a:r>
              <a:rPr lang="zh-CN" altLang="en-US" sz="2800"/>
              <a:t>桌面与图标的初步概念</a:t>
            </a:r>
          </a:p>
          <a:p>
            <a:pPr>
              <a:buNone/>
            </a:pPr>
            <a:r>
              <a:rPr lang="zh-CN" altLang="en-US"/>
              <a:t>        </a:t>
            </a:r>
            <a:r>
              <a:rPr lang="zh-CN" altLang="en-US" sz="2400"/>
              <a:t>所谓桌面，是指整个屏幕空间，即在运行</a:t>
            </a:r>
            <a:r>
              <a:rPr lang="en-US" altLang="zh-CN" sz="2400"/>
              <a:t>Windows</a:t>
            </a:r>
            <a:r>
              <a:rPr lang="zh-CN" altLang="en-US" sz="2400"/>
              <a:t>时用户所看到的屏幕。该桌面是由多个任务共享。为了避免混淆， 每个任务都通过各自的窗口显示其操作和运行情况，因此， </a:t>
            </a:r>
            <a:r>
              <a:rPr lang="en-US" altLang="zh-CN" sz="2400"/>
              <a:t>Windows</a:t>
            </a:r>
            <a:r>
              <a:rPr lang="zh-CN" altLang="en-US" sz="2400"/>
              <a:t>允许在桌面上同时出现多个窗口。所谓窗口是指屏幕上的一块矩形区域。应用程序</a:t>
            </a:r>
            <a:r>
              <a:rPr lang="en-US" altLang="zh-CN" sz="2400"/>
              <a:t>(</a:t>
            </a:r>
            <a:r>
              <a:rPr lang="zh-CN" altLang="en-US" sz="2400"/>
              <a:t>包括文档</a:t>
            </a:r>
            <a:r>
              <a:rPr lang="en-US" altLang="zh-CN" sz="2400"/>
              <a:t>)</a:t>
            </a:r>
            <a:r>
              <a:rPr lang="zh-CN" altLang="en-US" sz="2400"/>
              <a:t>可通过窗口向用户展示出系统所能提供的各种服务及其需要用户输入的信息； 用户可通过窗口中的图标去查看和操纵应用程序或文档。 </a:t>
            </a:r>
            <a:endParaRPr lang="zh-CN" altLang="en-US"/>
          </a:p>
        </p:txBody>
      </p:sp>
      <p:sp>
        <p:nvSpPr>
          <p:cNvPr id="5" name="标题 4"/>
          <p:cNvSpPr>
            <a:spLocks noGrp="1"/>
          </p:cNvSpPr>
          <p:nvPr>
            <p:ph type="title"/>
          </p:nvPr>
        </p:nvSpPr>
        <p:spPr/>
        <p:txBody>
          <a:bodyPr/>
          <a:lstStyle/>
          <a:p>
            <a:r>
              <a:rPr lang="en-US" altLang="zh-CN"/>
              <a:t>7.5.2 </a:t>
            </a:r>
            <a:r>
              <a:rPr lang="zh-CN" altLang="en-US"/>
              <a:t>桌面、图标和任务栏 </a:t>
            </a:r>
          </a:p>
        </p:txBody>
      </p:sp>
      <p:sp>
        <p:nvSpPr>
          <p:cNvPr id="11" name="灯片编号占位符 10"/>
          <p:cNvSpPr>
            <a:spLocks noGrp="1"/>
          </p:cNvSpPr>
          <p:nvPr>
            <p:ph type="sldNum" sz="quarter" idx="11"/>
          </p:nvPr>
        </p:nvSpPr>
        <p:spPr/>
        <p:txBody>
          <a:bodyPr/>
          <a:lstStyle/>
          <a:p>
            <a:pPr>
              <a:defRPr/>
            </a:pPr>
            <a:fld id="{ED787F38-9118-4655-AA03-F6A865D45D9F}" type="slidenum">
              <a:rPr lang="en-US" smtClean="0"/>
              <a:pPr>
                <a:defRPr/>
              </a:pPr>
              <a:t>66</a:t>
            </a:fld>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en-US" altLang="zh-CN"/>
              <a:t>2.</a:t>
            </a:r>
            <a:r>
              <a:rPr lang="zh-CN" altLang="en-US"/>
              <a:t>桌面上常见的图标</a:t>
            </a:r>
            <a:endParaRPr lang="en-US" altLang="zh-CN"/>
          </a:p>
          <a:p>
            <a:r>
              <a:rPr lang="zh-CN" altLang="en-US"/>
              <a:t>“我的电脑”；</a:t>
            </a:r>
            <a:endParaRPr lang="en-US" altLang="zh-CN"/>
          </a:p>
          <a:p>
            <a:r>
              <a:rPr lang="zh-CN" altLang="en-US"/>
              <a:t>“回收站”；</a:t>
            </a:r>
            <a:endParaRPr lang="en-US" altLang="zh-CN"/>
          </a:p>
          <a:p>
            <a:r>
              <a:rPr lang="zh-CN" altLang="en-US"/>
              <a:t>“我的文档”；</a:t>
            </a:r>
            <a:endParaRPr lang="en-US" altLang="zh-CN"/>
          </a:p>
          <a:p>
            <a:r>
              <a:rPr lang="zh-CN" altLang="en-US"/>
              <a:t>“</a:t>
            </a:r>
            <a:r>
              <a:rPr lang="en-US" altLang="zh-CN"/>
              <a:t>Internet Explorer</a:t>
            </a:r>
            <a:r>
              <a:rPr lang="zh-CN" altLang="en-US"/>
              <a:t>”；</a:t>
            </a:r>
            <a:endParaRPr lang="en-US" altLang="zh-CN"/>
          </a:p>
          <a:p>
            <a:r>
              <a:rPr lang="zh-CN" altLang="en-US"/>
              <a:t>“</a:t>
            </a:r>
            <a:r>
              <a:rPr lang="en-US" altLang="zh-CN"/>
              <a:t>Outlook Express</a:t>
            </a:r>
            <a:r>
              <a:rPr lang="zh-CN" altLang="en-US"/>
              <a:t>”；</a:t>
            </a:r>
            <a:endParaRPr lang="en-US" altLang="zh-CN"/>
          </a:p>
          <a:p>
            <a:r>
              <a:rPr lang="zh-CN" altLang="en-US"/>
              <a:t>“网上邻居”；</a:t>
            </a:r>
            <a:endParaRPr lang="en-US" altLang="zh-CN"/>
          </a:p>
          <a:p>
            <a:r>
              <a:rPr lang="zh-CN" altLang="en-US"/>
              <a:t>“收件箱”；</a:t>
            </a:r>
            <a:endParaRPr lang="en-US" altLang="zh-CN"/>
          </a:p>
          <a:p>
            <a:r>
              <a:rPr lang="zh-CN" altLang="en-US"/>
              <a:t>“我的公文包”。</a:t>
            </a:r>
          </a:p>
        </p:txBody>
      </p:sp>
      <p:sp>
        <p:nvSpPr>
          <p:cNvPr id="3" name="标题 2"/>
          <p:cNvSpPr>
            <a:spLocks noGrp="1"/>
          </p:cNvSpPr>
          <p:nvPr>
            <p:ph type="title"/>
          </p:nvPr>
        </p:nvSpPr>
        <p:spPr/>
        <p:txBody>
          <a:bodyPr/>
          <a:lstStyle/>
          <a:p>
            <a:r>
              <a:rPr lang="en-US" altLang="zh-CN"/>
              <a:t>7.5.2 </a:t>
            </a:r>
            <a:r>
              <a:rPr lang="zh-CN" altLang="en-US"/>
              <a:t>桌面、图标和任务栏 </a:t>
            </a:r>
          </a:p>
        </p:txBody>
      </p:sp>
      <p:sp>
        <p:nvSpPr>
          <p:cNvPr id="4" name="灯片编号占位符 3"/>
          <p:cNvSpPr>
            <a:spLocks noGrp="1"/>
          </p:cNvSpPr>
          <p:nvPr>
            <p:ph type="sldNum" sz="quarter" idx="11"/>
          </p:nvPr>
        </p:nvSpPr>
        <p:spPr/>
        <p:txBody>
          <a:bodyPr/>
          <a:lstStyle/>
          <a:p>
            <a:pPr>
              <a:defRPr/>
            </a:pPr>
            <a:fld id="{ED787F38-9118-4655-AA03-F6A865D45D9F}"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en-US" altLang="zh-CN"/>
              <a:t>3. “</a:t>
            </a:r>
            <a:r>
              <a:rPr lang="zh-CN" altLang="en-US"/>
              <a:t>开始”按钮和任务栏 </a:t>
            </a:r>
          </a:p>
          <a:p>
            <a:r>
              <a:rPr lang="en-US" altLang="zh-CN" sz="2800"/>
              <a:t>(1) “</a:t>
            </a:r>
            <a:r>
              <a:rPr lang="zh-CN" altLang="en-US" sz="2800"/>
              <a:t>开始”按钮。 </a:t>
            </a:r>
          </a:p>
          <a:p>
            <a:r>
              <a:rPr lang="en-US" altLang="zh-CN" sz="2800"/>
              <a:t>(2) </a:t>
            </a:r>
            <a:r>
              <a:rPr lang="zh-CN" altLang="en-US" sz="2800"/>
              <a:t>任务栏。 </a:t>
            </a:r>
          </a:p>
          <a:p>
            <a:r>
              <a:rPr lang="en-US" altLang="zh-CN" sz="2800"/>
              <a:t>(3) </a:t>
            </a:r>
            <a:r>
              <a:rPr lang="zh-CN" altLang="en-US" sz="2800"/>
              <a:t>任务栏的隐藏方式。 </a:t>
            </a:r>
          </a:p>
          <a:p>
            <a:r>
              <a:rPr lang="en-US" altLang="zh-CN" sz="2800"/>
              <a:t>(4) </a:t>
            </a:r>
            <a:r>
              <a:rPr lang="zh-CN" altLang="en-US" sz="2800"/>
              <a:t>任务子栏。 </a:t>
            </a:r>
          </a:p>
          <a:p>
            <a:endParaRPr lang="zh-CN" altLang="en-US"/>
          </a:p>
        </p:txBody>
      </p:sp>
      <p:sp>
        <p:nvSpPr>
          <p:cNvPr id="4" name="标题 3"/>
          <p:cNvSpPr>
            <a:spLocks noGrp="1"/>
          </p:cNvSpPr>
          <p:nvPr>
            <p:ph type="title"/>
          </p:nvPr>
        </p:nvSpPr>
        <p:spPr/>
        <p:txBody>
          <a:bodyPr/>
          <a:lstStyle/>
          <a:p>
            <a:r>
              <a:rPr lang="en-US" altLang="zh-CN"/>
              <a:t>7.5.2 </a:t>
            </a:r>
            <a:r>
              <a:rPr lang="zh-CN" altLang="en-US"/>
              <a:t>桌面、图标和任务栏 </a:t>
            </a:r>
          </a:p>
        </p:txBody>
      </p:sp>
      <p:sp>
        <p:nvSpPr>
          <p:cNvPr id="8" name="灯片编号占位符 7"/>
          <p:cNvSpPr>
            <a:spLocks noGrp="1"/>
          </p:cNvSpPr>
          <p:nvPr>
            <p:ph type="sldNum" sz="quarter" idx="11"/>
          </p:nvPr>
        </p:nvSpPr>
        <p:spPr/>
        <p:txBody>
          <a:bodyPr/>
          <a:lstStyle/>
          <a:p>
            <a:pPr>
              <a:defRPr/>
            </a:pPr>
            <a:fld id="{ED787F38-9118-4655-AA03-F6A865D45D9F}"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a:buNone/>
            </a:pPr>
            <a:r>
              <a:rPr lang="en-US" altLang="zh-CN"/>
              <a:t>1. </a:t>
            </a:r>
            <a:r>
              <a:rPr lang="zh-CN" altLang="en-US"/>
              <a:t>窗口的组成 </a:t>
            </a:r>
          </a:p>
          <a:p>
            <a:r>
              <a:rPr lang="en-US" altLang="zh-CN" sz="2800"/>
              <a:t>(1) </a:t>
            </a:r>
            <a:r>
              <a:rPr lang="zh-CN" altLang="en-US" sz="2800"/>
              <a:t>标题栏和窗口标题。 </a:t>
            </a:r>
          </a:p>
          <a:p>
            <a:r>
              <a:rPr lang="en-US" altLang="zh-CN" sz="2800"/>
              <a:t>(2) </a:t>
            </a:r>
            <a:r>
              <a:rPr lang="zh-CN" altLang="en-US" sz="2800"/>
              <a:t>菜单栏。 </a:t>
            </a:r>
          </a:p>
          <a:p>
            <a:r>
              <a:rPr lang="en-US" altLang="zh-CN" sz="2800"/>
              <a:t>(3) </a:t>
            </a:r>
            <a:r>
              <a:rPr lang="zh-CN" altLang="en-US" sz="2800"/>
              <a:t>工具栏。 </a:t>
            </a:r>
          </a:p>
          <a:p>
            <a:r>
              <a:rPr lang="en-US" altLang="zh-CN" sz="2800"/>
              <a:t>(4) </a:t>
            </a:r>
            <a:r>
              <a:rPr lang="zh-CN" altLang="en-US" sz="2800"/>
              <a:t>控制菜单按钮。 </a:t>
            </a:r>
          </a:p>
          <a:p>
            <a:r>
              <a:rPr lang="en-US" altLang="zh-CN" sz="2800"/>
              <a:t>(5) </a:t>
            </a:r>
            <a:r>
              <a:rPr lang="zh-CN" altLang="en-US" sz="2800"/>
              <a:t>最大化、 最小化和关闭按钮。 </a:t>
            </a:r>
          </a:p>
          <a:p>
            <a:r>
              <a:rPr lang="en-US" altLang="zh-CN" sz="2800"/>
              <a:t>(6) </a:t>
            </a:r>
            <a:r>
              <a:rPr lang="zh-CN" altLang="en-US" sz="2800"/>
              <a:t>滚动条。 </a:t>
            </a:r>
          </a:p>
          <a:p>
            <a:r>
              <a:rPr lang="en-US" altLang="zh-CN" sz="2800"/>
              <a:t>(7) </a:t>
            </a:r>
            <a:r>
              <a:rPr lang="zh-CN" altLang="en-US" sz="2800"/>
              <a:t>窗口边框。 </a:t>
            </a:r>
          </a:p>
          <a:p>
            <a:r>
              <a:rPr lang="en-US" altLang="zh-CN" sz="2800"/>
              <a:t>(8) </a:t>
            </a:r>
            <a:r>
              <a:rPr lang="zh-CN" altLang="en-US" sz="2800"/>
              <a:t>工作区域。 </a:t>
            </a:r>
          </a:p>
          <a:p>
            <a:endParaRPr lang="zh-CN" altLang="en-US"/>
          </a:p>
        </p:txBody>
      </p:sp>
      <p:sp>
        <p:nvSpPr>
          <p:cNvPr id="5" name="标题 4"/>
          <p:cNvSpPr>
            <a:spLocks noGrp="1"/>
          </p:cNvSpPr>
          <p:nvPr>
            <p:ph type="title"/>
          </p:nvPr>
        </p:nvSpPr>
        <p:spPr/>
        <p:txBody>
          <a:bodyPr/>
          <a:lstStyle/>
          <a:p>
            <a:r>
              <a:rPr lang="en-US" altLang="zh-CN"/>
              <a:t>7.5.3  </a:t>
            </a:r>
            <a:r>
              <a:rPr lang="zh-CN" altLang="en-US"/>
              <a:t>窗口 </a:t>
            </a:r>
          </a:p>
        </p:txBody>
      </p:sp>
      <p:sp>
        <p:nvSpPr>
          <p:cNvPr id="13" name="灯片编号占位符 12"/>
          <p:cNvSpPr>
            <a:spLocks noGrp="1"/>
          </p:cNvSpPr>
          <p:nvPr>
            <p:ph type="sldNum" sz="quarter" idx="11"/>
          </p:nvPr>
        </p:nvSpPr>
        <p:spPr/>
        <p:txBody>
          <a:bodyPr/>
          <a:lstStyle/>
          <a:p>
            <a:pPr>
              <a:defRPr/>
            </a:pPr>
            <a:fld id="{ED787F38-9118-4655-AA03-F6A865D45D9F}" type="slidenum">
              <a:rPr lang="en-US" smtClean="0"/>
              <a:pPr>
                <a:defRPr/>
              </a:pPr>
              <a:t>69</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2. </a:t>
            </a:r>
            <a:r>
              <a:rPr lang="zh-CN" altLang="en-US"/>
              <a:t>键盘操作命令</a:t>
            </a:r>
          </a:p>
          <a:p>
            <a:pPr>
              <a:buNone/>
            </a:pPr>
            <a:r>
              <a:rPr lang="en-US" altLang="zh-CN" sz="2400"/>
              <a:t>(2) </a:t>
            </a:r>
            <a:r>
              <a:rPr lang="zh-CN" altLang="en-US" sz="2400"/>
              <a:t>复制整个软盘命令</a:t>
            </a:r>
            <a:r>
              <a:rPr lang="en-US" altLang="zh-CN" sz="2400"/>
              <a:t>Diskcopy</a:t>
            </a:r>
            <a:r>
              <a:rPr lang="zh-CN" altLang="en-US" sz="2400"/>
              <a:t>。 </a:t>
            </a:r>
          </a:p>
          <a:p>
            <a:pPr>
              <a:buNone/>
            </a:pPr>
            <a:r>
              <a:rPr lang="zh-CN" altLang="en-US" sz="2400"/>
              <a:t>        用于复制整个磁盘，另外还有附加的格式化功能。如果目标盘片是尚未格式化的，则该命令在执行时，首先将未格式化的软盘格式化，然后再进行复制。</a:t>
            </a:r>
          </a:p>
          <a:p>
            <a:pPr>
              <a:buNone/>
            </a:pPr>
            <a:r>
              <a:rPr lang="en-US" altLang="zh-CN" sz="2400"/>
              <a:t>(3) </a:t>
            </a:r>
            <a:r>
              <a:rPr lang="zh-CN" altLang="en-US" sz="2400"/>
              <a:t>软盘比较命令</a:t>
            </a:r>
            <a:r>
              <a:rPr lang="en-US" altLang="zh-CN" sz="2400"/>
              <a:t>Diskcomp</a:t>
            </a:r>
            <a:r>
              <a:rPr lang="zh-CN" altLang="en-US" sz="2400"/>
              <a:t>。 </a:t>
            </a:r>
          </a:p>
          <a:p>
            <a:pPr>
              <a:buNone/>
            </a:pPr>
            <a:r>
              <a:rPr lang="zh-CN" altLang="en-US" sz="2400"/>
              <a:t>        用于将源盘与目标盘的各磁道及各扇区中的数据逐一进行比较。</a:t>
            </a:r>
          </a:p>
          <a:p>
            <a:pPr>
              <a:buNone/>
            </a:pPr>
            <a:r>
              <a:rPr lang="en-US" altLang="zh-CN" sz="2400"/>
              <a:t>(4) </a:t>
            </a:r>
            <a:r>
              <a:rPr lang="zh-CN" altLang="en-US" sz="2400"/>
              <a:t>备份命令</a:t>
            </a:r>
            <a:r>
              <a:rPr lang="en-US" altLang="zh-CN" sz="2400"/>
              <a:t>Backup</a:t>
            </a:r>
            <a:r>
              <a:rPr lang="zh-CN" altLang="en-US" sz="2400"/>
              <a:t>。 </a:t>
            </a:r>
          </a:p>
          <a:p>
            <a:pPr>
              <a:buNone/>
            </a:pPr>
            <a:r>
              <a:rPr lang="zh-CN" altLang="en-US" sz="2400"/>
              <a:t>        用于把硬盘上的文件复制到软盘上；而</a:t>
            </a:r>
            <a:r>
              <a:rPr lang="en-US" altLang="zh-CN" sz="2400"/>
              <a:t>RESTORE</a:t>
            </a:r>
            <a:r>
              <a:rPr lang="zh-CN" altLang="en-US" sz="2400"/>
              <a:t>命令则完成相反的操作。 </a:t>
            </a:r>
          </a:p>
        </p:txBody>
      </p:sp>
      <p:sp>
        <p:nvSpPr>
          <p:cNvPr id="3" name="标题 2"/>
          <p:cNvSpPr>
            <a:spLocks noGrp="1"/>
          </p:cNvSpPr>
          <p:nvPr>
            <p:ph type="title"/>
          </p:nvPr>
        </p:nvSpPr>
        <p:spPr/>
        <p:txBody>
          <a:bodyPr/>
          <a:lstStyle/>
          <a:p>
            <a:r>
              <a:rPr lang="en-US" altLang="zh-CN"/>
              <a:t>7.1.2  </a:t>
            </a:r>
            <a:r>
              <a:rPr lang="zh-CN" altLang="en-US"/>
              <a:t>联机命令的类型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7</a:t>
            </a:fld>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a:buNone/>
            </a:pPr>
            <a:r>
              <a:rPr lang="en-US" altLang="zh-CN"/>
              <a:t>2. </a:t>
            </a:r>
            <a:r>
              <a:rPr lang="zh-CN" altLang="en-US"/>
              <a:t>窗口的性质 </a:t>
            </a:r>
          </a:p>
          <a:p>
            <a:r>
              <a:rPr lang="en-US" altLang="zh-CN" sz="2800"/>
              <a:t>(1) </a:t>
            </a:r>
            <a:r>
              <a:rPr lang="zh-CN" altLang="en-US" sz="2800"/>
              <a:t>窗口的状态。 </a:t>
            </a:r>
          </a:p>
          <a:p>
            <a:r>
              <a:rPr lang="en-US" altLang="zh-CN" sz="2800"/>
              <a:t>(2) </a:t>
            </a:r>
            <a:r>
              <a:rPr lang="zh-CN" altLang="en-US" sz="2800"/>
              <a:t>窗口的改变。 </a:t>
            </a:r>
          </a:p>
          <a:p>
            <a:endParaRPr lang="zh-CN" altLang="en-US"/>
          </a:p>
        </p:txBody>
      </p:sp>
      <p:sp>
        <p:nvSpPr>
          <p:cNvPr id="5" name="标题 4"/>
          <p:cNvSpPr>
            <a:spLocks noGrp="1"/>
          </p:cNvSpPr>
          <p:nvPr>
            <p:ph type="title"/>
          </p:nvPr>
        </p:nvSpPr>
        <p:spPr/>
        <p:txBody>
          <a:bodyPr/>
          <a:lstStyle/>
          <a:p>
            <a:r>
              <a:rPr lang="en-US" altLang="zh-CN"/>
              <a:t>7.5.3 </a:t>
            </a:r>
            <a:r>
              <a:rPr lang="zh-CN" altLang="en-US"/>
              <a:t>窗口 </a:t>
            </a:r>
          </a:p>
        </p:txBody>
      </p:sp>
      <p:sp>
        <p:nvSpPr>
          <p:cNvPr id="9" name="灯片编号占位符 8"/>
          <p:cNvSpPr>
            <a:spLocks noGrp="1"/>
          </p:cNvSpPr>
          <p:nvPr>
            <p:ph type="sldNum" sz="quarter" idx="11"/>
          </p:nvPr>
        </p:nvSpPr>
        <p:spPr/>
        <p:txBody>
          <a:bodyPr/>
          <a:lstStyle/>
          <a:p>
            <a:pPr>
              <a:defRPr/>
            </a:pPr>
            <a:fld id="{ED787F38-9118-4655-AA03-F6A865D45D9F}" type="slidenum">
              <a:rPr lang="en-US" smtClean="0"/>
              <a:pPr>
                <a:defRPr/>
              </a:pPr>
              <a:t>70</a:t>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a:buNone/>
            </a:pPr>
            <a:r>
              <a:rPr lang="en-US" altLang="zh-CN"/>
              <a:t>1. </a:t>
            </a:r>
            <a:r>
              <a:rPr lang="zh-CN" altLang="en-US"/>
              <a:t>对话框的用途 </a:t>
            </a:r>
          </a:p>
          <a:p>
            <a:r>
              <a:rPr lang="zh-CN" altLang="en-US" sz="2400"/>
              <a:t>对话框的主要用途是实现人</a:t>
            </a:r>
            <a:r>
              <a:rPr lang="en-US" altLang="zh-CN" sz="2400"/>
              <a:t>—</a:t>
            </a:r>
            <a:r>
              <a:rPr lang="zh-CN" altLang="en-US" sz="2400"/>
              <a:t>机对话，即系统可通过对话框提示用户输入与任务有关的信息，比如提示用户输入要打开文件的名字、其所在目录、所在驱动器及文件类型等信息；或者对于对象的属性、窗口等的环境设置的改变等， 比如设置文件的属性、设置显示器的颜色和分辨率、设置桌面的显示效果；还可以提供用户可能需要的信息等。 </a:t>
            </a:r>
          </a:p>
        </p:txBody>
      </p:sp>
      <p:sp>
        <p:nvSpPr>
          <p:cNvPr id="5" name="标题 4"/>
          <p:cNvSpPr>
            <a:spLocks noGrp="1"/>
          </p:cNvSpPr>
          <p:nvPr>
            <p:ph type="title"/>
          </p:nvPr>
        </p:nvSpPr>
        <p:spPr/>
        <p:txBody>
          <a:bodyPr/>
          <a:lstStyle/>
          <a:p>
            <a:r>
              <a:rPr lang="en-US" altLang="zh-CN"/>
              <a:t>7.5.4  </a:t>
            </a:r>
            <a:r>
              <a:rPr lang="zh-CN" altLang="en-US"/>
              <a:t>对话框 </a:t>
            </a:r>
          </a:p>
        </p:txBody>
      </p:sp>
      <p:sp>
        <p:nvSpPr>
          <p:cNvPr id="11" name="灯片编号占位符 10"/>
          <p:cNvSpPr>
            <a:spLocks noGrp="1"/>
          </p:cNvSpPr>
          <p:nvPr>
            <p:ph type="sldNum" sz="quarter" idx="11"/>
          </p:nvPr>
        </p:nvSpPr>
        <p:spPr/>
        <p:txBody>
          <a:bodyPr/>
          <a:lstStyle/>
          <a:p>
            <a:pPr>
              <a:defRPr/>
            </a:pPr>
            <a:fld id="{ED787F38-9118-4655-AA03-F6A865D45D9F}" type="slidenum">
              <a:rPr lang="en-US" smtClean="0"/>
              <a:pPr>
                <a:defRPr/>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en-US" altLang="zh-CN"/>
              <a:t>2. </a:t>
            </a:r>
            <a:r>
              <a:rPr lang="zh-CN" altLang="en-US"/>
              <a:t>对话框的组成 </a:t>
            </a:r>
          </a:p>
          <a:p>
            <a:r>
              <a:rPr lang="en-US" altLang="zh-CN" sz="2800"/>
              <a:t>1) </a:t>
            </a:r>
            <a:r>
              <a:rPr lang="zh-CN" altLang="en-US" sz="2800"/>
              <a:t>标题栏 </a:t>
            </a:r>
          </a:p>
          <a:p>
            <a:r>
              <a:rPr lang="en-US" altLang="zh-CN" sz="2800"/>
              <a:t>2) </a:t>
            </a:r>
            <a:r>
              <a:rPr lang="zh-CN" altLang="en-US" sz="2800"/>
              <a:t>输入框 </a:t>
            </a:r>
          </a:p>
          <a:p>
            <a:r>
              <a:rPr lang="en-US" altLang="zh-CN" sz="2800"/>
              <a:t>3) </a:t>
            </a:r>
            <a:r>
              <a:rPr lang="zh-CN" altLang="en-US" sz="2800"/>
              <a:t>按钮 </a:t>
            </a:r>
          </a:p>
          <a:p>
            <a:pPr lvl="1"/>
            <a:r>
              <a:rPr lang="en-US" altLang="zh-CN" sz="2400"/>
              <a:t>(1)</a:t>
            </a:r>
            <a:r>
              <a:rPr lang="zh-CN" altLang="en-US" sz="2400"/>
              <a:t>命令按钮。 </a:t>
            </a:r>
          </a:p>
          <a:p>
            <a:pPr lvl="1"/>
            <a:r>
              <a:rPr lang="en-US" altLang="zh-CN" sz="2400"/>
              <a:t>(2) </a:t>
            </a:r>
            <a:r>
              <a:rPr lang="zh-CN" altLang="en-US" sz="2400"/>
              <a:t>选择按钮。 </a:t>
            </a:r>
          </a:p>
          <a:p>
            <a:pPr lvl="1"/>
            <a:r>
              <a:rPr lang="en-US" altLang="zh-CN" sz="2400"/>
              <a:t>(3) </a:t>
            </a:r>
            <a:r>
              <a:rPr lang="zh-CN" altLang="en-US" sz="2400"/>
              <a:t>滑块式按钮。 </a:t>
            </a:r>
          </a:p>
          <a:p>
            <a:pPr lvl="1"/>
            <a:r>
              <a:rPr lang="en-US" altLang="zh-CN" sz="2400"/>
              <a:t>(4) </a:t>
            </a:r>
            <a:r>
              <a:rPr lang="zh-CN" altLang="en-US" sz="2400"/>
              <a:t>数字式增减按钮。 </a:t>
            </a:r>
          </a:p>
          <a:p>
            <a:endParaRPr lang="zh-CN" altLang="en-US"/>
          </a:p>
        </p:txBody>
      </p:sp>
      <p:sp>
        <p:nvSpPr>
          <p:cNvPr id="4" name="标题 3"/>
          <p:cNvSpPr>
            <a:spLocks noGrp="1"/>
          </p:cNvSpPr>
          <p:nvPr>
            <p:ph type="title"/>
          </p:nvPr>
        </p:nvSpPr>
        <p:spPr/>
        <p:txBody>
          <a:bodyPr/>
          <a:lstStyle/>
          <a:p>
            <a:r>
              <a:rPr lang="en-US" altLang="zh-CN"/>
              <a:t>7.5.4  </a:t>
            </a:r>
            <a:r>
              <a:rPr lang="zh-CN" altLang="en-US"/>
              <a:t>对话框 </a:t>
            </a:r>
          </a:p>
        </p:txBody>
      </p:sp>
      <p:sp>
        <p:nvSpPr>
          <p:cNvPr id="8" name="灯片编号占位符 7"/>
          <p:cNvSpPr>
            <a:spLocks noGrp="1"/>
          </p:cNvSpPr>
          <p:nvPr>
            <p:ph type="sldNum" sz="quarter" idx="11"/>
          </p:nvPr>
        </p:nvSpPr>
        <p:spPr/>
        <p:txBody>
          <a:bodyPr/>
          <a:lstStyle/>
          <a:p>
            <a:pPr>
              <a:defRPr/>
            </a:pPr>
            <a:fld id="{ED787F38-9118-4655-AA03-F6A865D45D9F}" type="slidenum">
              <a:rPr lang="en-US" smtClean="0"/>
              <a:pPr>
                <a:defRPr/>
              </a:pPr>
              <a:t>72</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p:cNvSpPr>
          <p:nvPr>
            <p:ph type="title"/>
          </p:nvPr>
        </p:nvSpPr>
        <p:spPr bwMode="auto">
          <a:noFill/>
        </p:spPr>
        <p:txBody>
          <a:bodyPr/>
          <a:lstStyle/>
          <a:p>
            <a:r>
              <a:rPr lang="zh-CN" altLang="en-US"/>
              <a:t>课后习题</a:t>
            </a:r>
          </a:p>
        </p:txBody>
      </p:sp>
      <p:sp>
        <p:nvSpPr>
          <p:cNvPr id="378883" name="Rectangle 3"/>
          <p:cNvSpPr>
            <a:spLocks noGrp="1"/>
          </p:cNvSpPr>
          <p:nvPr>
            <p:ph type="body" idx="1"/>
          </p:nvPr>
        </p:nvSpPr>
        <p:spPr/>
        <p:txBody>
          <a:bodyPr/>
          <a:lstStyle/>
          <a:p>
            <a:r>
              <a:rPr lang="en-US" altLang="zh-CN" dirty="0"/>
              <a:t>P306</a:t>
            </a:r>
            <a:endParaRPr lang="zh-CN" altLang="en-US" dirty="0"/>
          </a:p>
          <a:p>
            <a:r>
              <a:rPr lang="zh-CN" altLang="en-US" dirty="0"/>
              <a:t>习题</a:t>
            </a:r>
            <a:r>
              <a:rPr lang="en-US" altLang="zh-CN" dirty="0"/>
              <a:t>3</a:t>
            </a:r>
            <a:r>
              <a:rPr lang="zh-CN" altLang="en-US" dirty="0"/>
              <a:t>、</a:t>
            </a:r>
            <a:r>
              <a:rPr lang="en-US" altLang="zh-CN" dirty="0"/>
              <a:t>12</a:t>
            </a:r>
            <a:r>
              <a:rPr lang="zh-CN" altLang="en-US" dirty="0"/>
              <a:t>、</a:t>
            </a:r>
            <a:r>
              <a:rPr lang="en-US" altLang="zh-CN" dirty="0"/>
              <a:t>16</a:t>
            </a:r>
            <a:r>
              <a:rPr lang="zh-CN" altLang="en-US" dirty="0"/>
              <a:t>、</a:t>
            </a:r>
            <a:r>
              <a:rPr lang="en-US" altLang="zh-CN" dirty="0"/>
              <a:t>17</a:t>
            </a:r>
            <a:r>
              <a:rPr lang="zh-CN" altLang="en-US" dirty="0"/>
              <a:t>、</a:t>
            </a:r>
            <a:r>
              <a:rPr lang="en-US" altLang="zh-CN"/>
              <a:t>19</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3. </a:t>
            </a:r>
            <a:r>
              <a:rPr lang="zh-CN" altLang="en-US"/>
              <a:t>文件操作命令</a:t>
            </a:r>
          </a:p>
          <a:p>
            <a:r>
              <a:rPr lang="en-US" altLang="zh-CN" sz="2400"/>
              <a:t>(1) </a:t>
            </a:r>
            <a:r>
              <a:rPr lang="zh-CN" altLang="en-US" sz="2400"/>
              <a:t>显示文件命令</a:t>
            </a:r>
            <a:r>
              <a:rPr lang="en-US" altLang="zh-CN" sz="2400"/>
              <a:t>type</a:t>
            </a:r>
            <a:r>
              <a:rPr lang="zh-CN" altLang="en-US" sz="2400"/>
              <a:t>。用于将指定文件显示在屏幕上。</a:t>
            </a:r>
          </a:p>
          <a:p>
            <a:r>
              <a:rPr lang="en-US" altLang="zh-CN" sz="2400"/>
              <a:t>(2) </a:t>
            </a:r>
            <a:r>
              <a:rPr lang="zh-CN" altLang="en-US" sz="2400"/>
              <a:t>拷贝文件命令</a:t>
            </a:r>
            <a:r>
              <a:rPr lang="en-US" altLang="zh-CN" sz="2400"/>
              <a:t>copy</a:t>
            </a:r>
            <a:r>
              <a:rPr lang="zh-CN" altLang="en-US" sz="2400"/>
              <a:t>。 用于实现文件的拷贝。</a:t>
            </a:r>
          </a:p>
          <a:p>
            <a:r>
              <a:rPr lang="en-US" altLang="zh-CN" sz="2400"/>
              <a:t>(3) </a:t>
            </a:r>
            <a:r>
              <a:rPr lang="zh-CN" altLang="en-US" sz="2400"/>
              <a:t>文件比较命令</a:t>
            </a:r>
            <a:r>
              <a:rPr lang="en-US" altLang="zh-CN" sz="2400"/>
              <a:t>comp</a:t>
            </a:r>
            <a:r>
              <a:rPr lang="zh-CN" altLang="en-US" sz="2400"/>
              <a:t>。用于对两个指定文件进行比较。</a:t>
            </a:r>
          </a:p>
          <a:p>
            <a:r>
              <a:rPr lang="en-US" altLang="zh-CN" sz="2400"/>
              <a:t>(4) </a:t>
            </a:r>
            <a:r>
              <a:rPr lang="zh-CN" altLang="en-US" sz="2400"/>
              <a:t>重新命名命令</a:t>
            </a:r>
            <a:r>
              <a:rPr lang="en-US" altLang="zh-CN" sz="2400"/>
              <a:t>Rename</a:t>
            </a:r>
            <a:r>
              <a:rPr lang="zh-CN" altLang="en-US" sz="2400"/>
              <a:t>。该命令用于将以第一参数命名的文件， 改成用第二参数给定的名字。</a:t>
            </a:r>
          </a:p>
          <a:p>
            <a:r>
              <a:rPr lang="en-US" altLang="zh-CN" sz="2400"/>
              <a:t>(5) </a:t>
            </a:r>
            <a:r>
              <a:rPr lang="zh-CN" altLang="en-US" sz="2400"/>
              <a:t>删除文件命令</a:t>
            </a:r>
            <a:r>
              <a:rPr lang="en-US" altLang="zh-CN" sz="2400"/>
              <a:t>erase</a:t>
            </a:r>
            <a:r>
              <a:rPr lang="zh-CN" altLang="en-US" sz="2400"/>
              <a:t>。该命令用于删除一个或一组文件，当参数路径名为*</a:t>
            </a:r>
            <a:r>
              <a:rPr lang="en-US" altLang="zh-CN" sz="2400"/>
              <a:t>.BAK</a:t>
            </a:r>
            <a:r>
              <a:rPr lang="zh-CN" altLang="en-US" sz="2400"/>
              <a:t>时，表示删除指定目录下的所有其扩展名为</a:t>
            </a:r>
            <a:r>
              <a:rPr lang="en-US" altLang="zh-CN" sz="2400"/>
              <a:t>.Bak</a:t>
            </a:r>
            <a:r>
              <a:rPr lang="zh-CN" altLang="en-US" sz="2400"/>
              <a:t>的文件。 </a:t>
            </a:r>
          </a:p>
        </p:txBody>
      </p:sp>
      <p:sp>
        <p:nvSpPr>
          <p:cNvPr id="3" name="标题 2"/>
          <p:cNvSpPr>
            <a:spLocks noGrp="1"/>
          </p:cNvSpPr>
          <p:nvPr>
            <p:ph type="title"/>
          </p:nvPr>
        </p:nvSpPr>
        <p:spPr/>
        <p:txBody>
          <a:bodyPr/>
          <a:lstStyle/>
          <a:p>
            <a:r>
              <a:rPr lang="en-US" altLang="zh-CN"/>
              <a:t>7.1.2  </a:t>
            </a:r>
            <a:r>
              <a:rPr lang="zh-CN" altLang="en-US"/>
              <a:t>联机命令的类型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None/>
            </a:pPr>
            <a:r>
              <a:rPr lang="en-US" altLang="zh-CN"/>
              <a:t> 4. </a:t>
            </a:r>
            <a:r>
              <a:rPr lang="zh-CN" altLang="en-US"/>
              <a:t>目录操作命令</a:t>
            </a:r>
          </a:p>
          <a:p>
            <a:r>
              <a:rPr lang="en-US" altLang="zh-CN" sz="2400"/>
              <a:t>(1) </a:t>
            </a:r>
            <a:r>
              <a:rPr lang="zh-CN" altLang="en-US" sz="2400"/>
              <a:t>建立子目录命令</a:t>
            </a:r>
            <a:r>
              <a:rPr lang="en-US" altLang="zh-CN" sz="2400"/>
              <a:t>mkdir</a:t>
            </a:r>
            <a:r>
              <a:rPr lang="zh-CN" altLang="en-US" sz="2400"/>
              <a:t>。 用于建立指定名字的新目录。</a:t>
            </a:r>
          </a:p>
          <a:p>
            <a:r>
              <a:rPr lang="en-US" altLang="zh-CN" sz="2400"/>
              <a:t>(2) </a:t>
            </a:r>
            <a:r>
              <a:rPr lang="zh-CN" altLang="en-US" sz="2400"/>
              <a:t>显示目录命令</a:t>
            </a:r>
            <a:r>
              <a:rPr lang="en-US" altLang="zh-CN" sz="2400"/>
              <a:t>dir</a:t>
            </a:r>
            <a:r>
              <a:rPr lang="zh-CN" altLang="en-US" sz="2400"/>
              <a:t>。显示指定磁盘中的目录项。</a:t>
            </a:r>
          </a:p>
          <a:p>
            <a:r>
              <a:rPr lang="en-US" altLang="zh-CN" sz="2400"/>
              <a:t>(3) </a:t>
            </a:r>
            <a:r>
              <a:rPr lang="zh-CN" altLang="en-US" sz="2400"/>
              <a:t>删除子目录命令</a:t>
            </a:r>
            <a:r>
              <a:rPr lang="en-US" altLang="zh-CN" sz="2400"/>
              <a:t>rmdir</a:t>
            </a:r>
            <a:r>
              <a:rPr lang="zh-CN" altLang="en-US" sz="2400"/>
              <a:t>。该命令用于删除指定的子目录文件，但不能删除普通文件，而且，一次只能删除一个空目录</a:t>
            </a:r>
            <a:r>
              <a:rPr lang="en-US" altLang="zh-CN" sz="2400"/>
              <a:t>(</a:t>
            </a:r>
            <a:r>
              <a:rPr lang="zh-CN" altLang="en-US" sz="2400"/>
              <a:t>其中仅含“</a:t>
            </a:r>
            <a:r>
              <a:rPr lang="en-US" altLang="zh-CN" sz="2400"/>
              <a:t>.”</a:t>
            </a:r>
            <a:r>
              <a:rPr lang="zh-CN" altLang="en-US" sz="2400"/>
              <a:t>和“</a:t>
            </a:r>
            <a:r>
              <a:rPr lang="en-US" altLang="zh-CN" sz="2400"/>
              <a:t>..”</a:t>
            </a:r>
            <a:r>
              <a:rPr lang="zh-CN" altLang="en-US" sz="2400"/>
              <a:t>两个文件</a:t>
            </a:r>
            <a:r>
              <a:rPr lang="en-US" altLang="zh-CN" sz="2400"/>
              <a:t>)</a:t>
            </a:r>
            <a:r>
              <a:rPr lang="zh-CN" altLang="en-US" sz="2400"/>
              <a:t>，不能删除根及当前目录。</a:t>
            </a:r>
          </a:p>
          <a:p>
            <a:r>
              <a:rPr lang="en-US" altLang="zh-CN" sz="2400"/>
              <a:t>(4) </a:t>
            </a:r>
            <a:r>
              <a:rPr lang="zh-CN" altLang="en-US" sz="2400"/>
              <a:t>显示目录结构命令</a:t>
            </a:r>
            <a:r>
              <a:rPr lang="en-US" altLang="zh-CN" sz="2400"/>
              <a:t>tree</a:t>
            </a:r>
            <a:r>
              <a:rPr lang="zh-CN" altLang="en-US" sz="2400"/>
              <a:t>。该命令用于显示指定盘上的所有目录路径及其层次关系。</a:t>
            </a:r>
          </a:p>
          <a:p>
            <a:r>
              <a:rPr lang="en-US" altLang="zh-CN" sz="2400"/>
              <a:t>(5) </a:t>
            </a:r>
            <a:r>
              <a:rPr lang="zh-CN" altLang="en-US" sz="2400"/>
              <a:t>改变当前目录命令</a:t>
            </a:r>
            <a:r>
              <a:rPr lang="en-US" altLang="zh-CN" sz="2400"/>
              <a:t>chdir</a:t>
            </a:r>
            <a:r>
              <a:rPr lang="zh-CN" altLang="en-US" sz="2400"/>
              <a:t>。该命令用于将当前目录改变为由路径名参数给定的目录。用“</a:t>
            </a:r>
            <a:r>
              <a:rPr lang="en-US" altLang="zh-CN" sz="2400"/>
              <a:t>..”</a:t>
            </a:r>
            <a:r>
              <a:rPr lang="zh-CN" altLang="en-US" sz="2400"/>
              <a:t>作参数时，表示应返回到上一级目录下。 </a:t>
            </a:r>
          </a:p>
        </p:txBody>
      </p:sp>
      <p:sp>
        <p:nvSpPr>
          <p:cNvPr id="3" name="标题 2"/>
          <p:cNvSpPr>
            <a:spLocks noGrp="1"/>
          </p:cNvSpPr>
          <p:nvPr>
            <p:ph type="title"/>
          </p:nvPr>
        </p:nvSpPr>
        <p:spPr/>
        <p:txBody>
          <a:bodyPr/>
          <a:lstStyle/>
          <a:p>
            <a:r>
              <a:rPr lang="en-US" altLang="zh-CN"/>
              <a:t>7.1.2  </a:t>
            </a:r>
            <a:r>
              <a:rPr lang="zh-CN" altLang="en-US"/>
              <a:t>联机命令的类型 </a:t>
            </a:r>
          </a:p>
        </p:txBody>
      </p:sp>
      <p:sp>
        <p:nvSpPr>
          <p:cNvPr id="7" name="灯片编号占位符 6"/>
          <p:cNvSpPr>
            <a:spLocks noGrp="1"/>
          </p:cNvSpPr>
          <p:nvPr>
            <p:ph type="sldNum" sz="quarter" idx="11"/>
          </p:nvPr>
        </p:nvSpPr>
        <p:spPr/>
        <p:txBody>
          <a:bodyPr/>
          <a:lstStyle/>
          <a:p>
            <a:pPr>
              <a:defRPr/>
            </a:pPr>
            <a:fld id="{ED787F38-9118-4655-AA03-F6A865D45D9F}" type="slidenum">
              <a:rPr lang="en-US" smtClean="0"/>
              <a:pPr>
                <a:defRPr/>
              </a:pPr>
              <a:t>9</a:t>
            </a:fld>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第五章  设备管理 - 副本</Template>
  <TotalTime>161</TotalTime>
  <Pages>0</Pages>
  <Words>7043</Words>
  <Characters>0</Characters>
  <Application>Microsoft Office PowerPoint</Application>
  <DocSecurity>0</DocSecurity>
  <PresentationFormat>全屏显示(4:3)</PresentationFormat>
  <Lines>0</Lines>
  <Paragraphs>457</Paragraphs>
  <Slides>73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73</vt:i4>
      </vt:variant>
    </vt:vector>
  </HeadingPairs>
  <TitlesOfParts>
    <vt:vector size="83" baseType="lpstr">
      <vt:lpstr>黑体</vt:lpstr>
      <vt:lpstr>楷体_GB2312</vt:lpstr>
      <vt:lpstr>宋体</vt:lpstr>
      <vt:lpstr>Arial</vt:lpstr>
      <vt:lpstr>Lucida Sans Unicode</vt:lpstr>
      <vt:lpstr>Tahoma</vt:lpstr>
      <vt:lpstr>Verdana</vt:lpstr>
      <vt:lpstr>Wingdings 2</vt:lpstr>
      <vt:lpstr>Wingdings 3</vt:lpstr>
      <vt:lpstr>聚合</vt:lpstr>
      <vt:lpstr>第七章 操作系统接口</vt:lpstr>
      <vt:lpstr>第七章 操作系统接口 </vt:lpstr>
      <vt:lpstr>7.1 联机用户接口 </vt:lpstr>
      <vt:lpstr>7.1 联机用户接口 </vt:lpstr>
      <vt:lpstr>7.1.2  联机命令的类型 </vt:lpstr>
      <vt:lpstr>7.1.2  联机命令的类型 </vt:lpstr>
      <vt:lpstr>7.1.2  联机命令的类型 </vt:lpstr>
      <vt:lpstr>7.1.2  联机命令的类型 </vt:lpstr>
      <vt:lpstr>7.1.2  联机命令的类型 </vt:lpstr>
      <vt:lpstr>7.1.2  联机命令的类型 </vt:lpstr>
      <vt:lpstr>7.1.2  联机命令的类型 </vt:lpstr>
      <vt:lpstr>7.1.2  联机命令的类型 </vt:lpstr>
      <vt:lpstr>7.1.2  联机命令的类型 </vt:lpstr>
      <vt:lpstr>7.1.3 键盘终端处理程序</vt:lpstr>
      <vt:lpstr>7.1.3 键盘终端处理程序</vt:lpstr>
      <vt:lpstr>7.1.3 键盘终端处理程序</vt:lpstr>
      <vt:lpstr>7.1.3 键盘终端处理程序</vt:lpstr>
      <vt:lpstr>7.1.3 键盘终端处理程序</vt:lpstr>
      <vt:lpstr>7.1.3 键盘终端处理程序</vt:lpstr>
      <vt:lpstr>7.1.3 键盘终端处理程序</vt:lpstr>
      <vt:lpstr>7.1.3 键盘终端处理程序</vt:lpstr>
      <vt:lpstr>7.1.4 命令解释程序 </vt:lpstr>
      <vt:lpstr>7.1.4 命令解释程序 </vt:lpstr>
      <vt:lpstr>7.1.4 命令解释程序 </vt:lpstr>
      <vt:lpstr>7.1.4 命令解释程序 </vt:lpstr>
      <vt:lpstr>7.1.4 命令解释程序 </vt:lpstr>
      <vt:lpstr>7.2 Shell命令语言 </vt:lpstr>
      <vt:lpstr>7.2.1 简单命令</vt:lpstr>
      <vt:lpstr>7.2.1 简单命令</vt:lpstr>
      <vt:lpstr>7.2.1 简单命令</vt:lpstr>
      <vt:lpstr>7.2.1 简单命令</vt:lpstr>
      <vt:lpstr>7.2.1 简单命令</vt:lpstr>
      <vt:lpstr>7.2.1 简单命令</vt:lpstr>
      <vt:lpstr>7.2.1 简单命令</vt:lpstr>
      <vt:lpstr>7.2.1 简单命令</vt:lpstr>
      <vt:lpstr>7.2.1 简单命令</vt:lpstr>
      <vt:lpstr>7.2.2 重定向与管道命令 </vt:lpstr>
      <vt:lpstr>7.2.2 重定向与管道命令 </vt:lpstr>
      <vt:lpstr>7.2.2 重定向与管道命令 </vt:lpstr>
      <vt:lpstr>7.2.3 通信命令 </vt:lpstr>
      <vt:lpstr>7.2.3 通信命令 </vt:lpstr>
      <vt:lpstr>7.2.3 通信命令 </vt:lpstr>
      <vt:lpstr>7.2.3 通信命令 </vt:lpstr>
      <vt:lpstr>7.2.4 后台命令 </vt:lpstr>
      <vt:lpstr>7.3 系 统 调 用 </vt:lpstr>
      <vt:lpstr>7.3.2 系统调用的类型 </vt:lpstr>
      <vt:lpstr>7.3.2 系统调用的类型 </vt:lpstr>
      <vt:lpstr>7.3.3 POSIX标准</vt:lpstr>
      <vt:lpstr>7.3.4 系统调用的实现 </vt:lpstr>
      <vt:lpstr>7.3.4 系统调用的实现 </vt:lpstr>
      <vt:lpstr>7.3.4 系统调用的实现 </vt:lpstr>
      <vt:lpstr>7.3.4 系统调用的实现 </vt:lpstr>
      <vt:lpstr>7.3.4 系统调用的实现 </vt:lpstr>
      <vt:lpstr>7.4 UNIX系统调用 </vt:lpstr>
      <vt:lpstr>7.4.1 UNIX系统调用的类型 </vt:lpstr>
      <vt:lpstr>7.4.1 UNIX系统调用的类型 </vt:lpstr>
      <vt:lpstr>7.4.1 UNIX系统调用的类型 </vt:lpstr>
      <vt:lpstr>7.4.2 被中断进程的环境保护 </vt:lpstr>
      <vt:lpstr>7.4.2 被中断进程的环境保护 </vt:lpstr>
      <vt:lpstr>7.4.2 被中断进程的环境保护 </vt:lpstr>
      <vt:lpstr>7.4.3 系统调用陷入后需处理的若干公共问题 </vt:lpstr>
      <vt:lpstr>7.4.3 系统调用陷入后需处理的若干公共问题 </vt:lpstr>
      <vt:lpstr>7.4.3 系统调用陷入后需处理的若干公共问题 </vt:lpstr>
      <vt:lpstr>7.4.3 系统调用陷入后需处理的若干公共问题 </vt:lpstr>
      <vt:lpstr>7.5 图形用户接口 </vt:lpstr>
      <vt:lpstr>7.5.2 桌面、图标和任务栏 </vt:lpstr>
      <vt:lpstr>7.5.2 桌面、图标和任务栏 </vt:lpstr>
      <vt:lpstr>7.5.2 桌面、图标和任务栏 </vt:lpstr>
      <vt:lpstr>7.5.3  窗口 </vt:lpstr>
      <vt:lpstr>7.5.3 窗口 </vt:lpstr>
      <vt:lpstr>7.5.4  对话框 </vt:lpstr>
      <vt:lpstr>7.5.4  对话框 </vt:lpstr>
      <vt:lpstr>课后习题</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操作系统接口</dc:title>
  <dc:creator>Windows 用户</dc:creator>
  <cp:lastModifiedBy>lab13</cp:lastModifiedBy>
  <cp:revision>28</cp:revision>
  <cp:lastPrinted>1601-01-01T00:00:00Z</cp:lastPrinted>
  <dcterms:created xsi:type="dcterms:W3CDTF">2011-02-17T07:55:08Z</dcterms:created>
  <dcterms:modified xsi:type="dcterms:W3CDTF">2017-03-10T02:28:47Z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