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483" r:id="rId3"/>
    <p:sldId id="364" r:id="rId4"/>
    <p:sldId id="361" r:id="rId5"/>
    <p:sldId id="365" r:id="rId6"/>
    <p:sldId id="370" r:id="rId7"/>
    <p:sldId id="371" r:id="rId8"/>
    <p:sldId id="372" r:id="rId9"/>
    <p:sldId id="373" r:id="rId10"/>
    <p:sldId id="374" r:id="rId11"/>
    <p:sldId id="375" r:id="rId12"/>
    <p:sldId id="378" r:id="rId13"/>
    <p:sldId id="379" r:id="rId14"/>
    <p:sldId id="377" r:id="rId15"/>
    <p:sldId id="384" r:id="rId16"/>
    <p:sldId id="385" r:id="rId17"/>
    <p:sldId id="386" r:id="rId18"/>
    <p:sldId id="398" r:id="rId19"/>
    <p:sldId id="408" r:id="rId20"/>
    <p:sldId id="409" r:id="rId21"/>
    <p:sldId id="410" r:id="rId22"/>
    <p:sldId id="411" r:id="rId23"/>
    <p:sldId id="412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82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62" r:id="rId60"/>
    <p:sldId id="463" r:id="rId61"/>
    <p:sldId id="464" r:id="rId62"/>
    <p:sldId id="472" r:id="rId63"/>
    <p:sldId id="473" r:id="rId64"/>
    <p:sldId id="474" r:id="rId65"/>
    <p:sldId id="475" r:id="rId66"/>
    <p:sldId id="479" r:id="rId67"/>
    <p:sldId id="480" r:id="rId68"/>
    <p:sldId id="481" r:id="rId69"/>
    <p:sldId id="335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o" initials="N" lastIdx="24" clrIdx="0"/>
  <p:cmAuthor id="1" name="caoxs" initials="cxs" lastIdx="31" clrIdx="1"/>
  <p:cmAuthor id="2" name="Chen Jun" initials="CJ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E2E2F6"/>
    <a:srgbClr val="99CCFF"/>
    <a:srgbClr val="F4C4F2"/>
    <a:srgbClr val="66CCFF"/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5" autoAdjust="0"/>
    <p:restoredTop sz="97993" autoAdjust="0"/>
  </p:normalViewPr>
  <p:slideViewPr>
    <p:cSldViewPr>
      <p:cViewPr varScale="1">
        <p:scale>
          <a:sx n="75" d="100"/>
          <a:sy n="75" d="100"/>
        </p:scale>
        <p:origin x="78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2.wmf"/><Relationship Id="rId7" Type="http://schemas.openxmlformats.org/officeDocument/2006/relationships/image" Target="../media/image155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wmf"/><Relationship Id="rId4" Type="http://schemas.openxmlformats.org/officeDocument/2006/relationships/image" Target="../media/image178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image" Target="../media/image193.e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5" Type="http://schemas.openxmlformats.org/officeDocument/2006/relationships/image" Target="../media/image195.wmf"/><Relationship Id="rId4" Type="http://schemas.openxmlformats.org/officeDocument/2006/relationships/image" Target="../media/image19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wmf"/><Relationship Id="rId1" Type="http://schemas.openxmlformats.org/officeDocument/2006/relationships/image" Target="../media/image199.emf"/><Relationship Id="rId4" Type="http://schemas.openxmlformats.org/officeDocument/2006/relationships/image" Target="../media/image20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image" Target="../media/image216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4" Type="http://schemas.openxmlformats.org/officeDocument/2006/relationships/image" Target="../media/image221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emf"/><Relationship Id="rId1" Type="http://schemas.openxmlformats.org/officeDocument/2006/relationships/image" Target="../media/image224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e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emf"/><Relationship Id="rId1" Type="http://schemas.openxmlformats.org/officeDocument/2006/relationships/image" Target="../media/image23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emf"/><Relationship Id="rId1" Type="http://schemas.openxmlformats.org/officeDocument/2006/relationships/image" Target="../media/image23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emf"/><Relationship Id="rId1" Type="http://schemas.openxmlformats.org/officeDocument/2006/relationships/image" Target="../media/image23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emf"/><Relationship Id="rId1" Type="http://schemas.openxmlformats.org/officeDocument/2006/relationships/image" Target="../media/image239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emf"/><Relationship Id="rId1" Type="http://schemas.openxmlformats.org/officeDocument/2006/relationships/image" Target="../media/image241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emf"/><Relationship Id="rId1" Type="http://schemas.openxmlformats.org/officeDocument/2006/relationships/image" Target="../media/image24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image" Target="../media/image246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emf"/><Relationship Id="rId1" Type="http://schemas.openxmlformats.org/officeDocument/2006/relationships/image" Target="../media/image24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1D1E0-680C-4A19-B963-D64ED509134B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D0F98-4575-4911-87E0-35ACB4F58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7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9CB0A33-DAC1-4DF1-AC78-D975D271A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11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AFB6A-9B5E-4D0A-9C69-570760A9876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5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124744"/>
            <a:ext cx="8424863" cy="122413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764088"/>
            <a:ext cx="91440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344506" y="3573016"/>
            <a:ext cx="8424863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/>
                <a:latin typeface="+mj-lt"/>
                <a:ea typeface="黑体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44505" y="3356992"/>
            <a:ext cx="8424863" cy="1296144"/>
          </a:xfrm>
          <a:prstGeom prst="rect">
            <a:avLst/>
          </a:prstGeom>
        </p:spPr>
        <p:txBody>
          <a:bodyPr anchor="ctr" anchorCtr="1"/>
          <a:lstStyle>
            <a:lvl1pPr marL="0" indent="0" algn="ctr" fontAlgn="base">
              <a:buNone/>
              <a:defRPr baseline="0">
                <a:solidFill>
                  <a:srgbClr val="0070C0"/>
                </a:solidFill>
                <a:latin typeface="Arial Unicode MS" panose="020B0604020202020204" pitchFamily="34" charset="-122"/>
                <a:ea typeface="仿宋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369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A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712"/>
            <a:ext cx="8424863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323850" y="980728"/>
            <a:ext cx="8496300" cy="5543897"/>
          </a:xfrm>
          <a:prstGeom prst="rect">
            <a:avLst/>
          </a:prstGeom>
        </p:spPr>
        <p:txBody>
          <a:bodyPr/>
          <a:lstStyle>
            <a:lvl1pPr fontAlgn="base">
              <a:buClr>
                <a:srgbClr val="0070C0"/>
              </a:buClr>
              <a:defRPr sz="2400" b="0" i="0" baseline="0">
                <a:solidFill>
                  <a:schemeClr val="tx1"/>
                </a:solidFill>
                <a:latin typeface="Arial Unicode MS" panose="020B0604020202020204" pitchFamily="34" charset="-122"/>
                <a:ea typeface="宋体" panose="02010600030101010101" pitchFamily="2" charset="-122"/>
              </a:defRPr>
            </a:lvl1pPr>
            <a:lvl2pPr fontAlgn="base">
              <a:buClr>
                <a:srgbClr val="0070C0"/>
              </a:buClr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宋体" panose="02010600030101010101" pitchFamily="2" charset="-122"/>
              </a:defRPr>
            </a:lvl2pPr>
            <a:lvl3pPr marL="1143000" indent="-228600" fontAlgn="base">
              <a:buClr>
                <a:srgbClr val="0070C0"/>
              </a:buClr>
              <a:buFont typeface="Tw Cen MT" panose="020B06020201040206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1657350" indent="-285750" fontAlgn="base">
              <a:buClr>
                <a:srgbClr val="0070C0"/>
              </a:buClr>
              <a:buFont typeface="Wingdings" panose="05000000000000000000" pitchFamily="2" charset="2"/>
              <a:buChar char="Ø"/>
              <a:defRPr sz="1800" baseline="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fontAlgn="base">
              <a:defRPr sz="1600" baseline="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1520" y="188913"/>
            <a:ext cx="8641655" cy="575791"/>
          </a:xfrm>
          <a:prstGeom prst="rect">
            <a:avLst/>
          </a:prstGeom>
        </p:spPr>
        <p:txBody>
          <a:bodyPr anchor="ctr" anchorCtr="0"/>
          <a:lstStyle>
            <a:lvl1pPr marL="0" indent="0" fontAlgn="base">
              <a:spcBef>
                <a:spcPts val="0"/>
              </a:spcBef>
              <a:buNone/>
              <a:defRPr sz="2800" b="0" i="0" baseline="0">
                <a:solidFill>
                  <a:srgbClr val="0070C0"/>
                </a:solidFill>
                <a:latin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" y="2348235"/>
            <a:ext cx="8424863" cy="936749"/>
          </a:xfrm>
          <a:prstGeom prst="rect">
            <a:avLst/>
          </a:prstGeom>
        </p:spPr>
        <p:txBody>
          <a:bodyPr anchor="ctr" anchorCtr="1"/>
          <a:lstStyle>
            <a:lvl1pPr>
              <a:defRPr sz="4400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9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48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76" r:id="rId2"/>
    <p:sldLayoutId id="2147484267" r:id="rId3"/>
    <p:sldLayoutId id="2147484268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99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t" hangingPunct="0">
        <a:spcBef>
          <a:spcPct val="30000"/>
        </a:spcBef>
        <a:spcAft>
          <a:spcPct val="0"/>
        </a:spcAft>
        <a:buClr>
          <a:srgbClr val="FF9900"/>
        </a:buClr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t" hangingPunct="0">
        <a:spcBef>
          <a:spcPct val="3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 sz="2800">
          <a:solidFill>
            <a:srgbClr val="0000FF"/>
          </a:solidFill>
          <a:latin typeface="+mn-lt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oleObject" Target="../embeddings/oleObject106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0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4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60.w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1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78.e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8.e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4.emf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02.w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19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0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1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15.emf"/><Relationship Id="rId4" Type="http://schemas.openxmlformats.org/officeDocument/2006/relationships/image" Target="../media/image211.emf"/><Relationship Id="rId9" Type="http://schemas.openxmlformats.org/officeDocument/2006/relationships/image" Target="../media/image21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7.e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1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21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1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5.e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2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7.e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29.e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2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3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4.e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23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3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3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40.e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39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4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44.e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4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245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47.e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4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48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124744"/>
            <a:ext cx="8424863" cy="1872208"/>
          </a:xfrm>
        </p:spPr>
        <p:txBody>
          <a:bodyPr/>
          <a:lstStyle/>
          <a:p>
            <a:r>
              <a:rPr lang="zh-CN" altLang="en-US" sz="4000" b="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模式识别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/>
            </a:r>
            <a:br>
              <a:rPr lang="en-US" altLang="zh-CN" sz="3200" dirty="0">
                <a:ea typeface="楷体_GB2312" pitchFamily="49" charset="-122"/>
              </a:rPr>
            </a:br>
            <a:r>
              <a:rPr lang="zh-CN" altLang="en-US" sz="3200" b="0" dirty="0" smtClean="0">
                <a:solidFill>
                  <a:srgbClr val="0070C0"/>
                </a:solidFill>
              </a:rPr>
              <a:t>总复习</a:t>
            </a:r>
            <a:endParaRPr lang="zh-CN" altLang="en-US" sz="3200" b="0" dirty="0">
              <a:solidFill>
                <a:srgbClr val="0070C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44505" y="3356992"/>
            <a:ext cx="8424863" cy="1296144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zh-CN" altLang="en-US" dirty="0" smtClean="0"/>
              <a:t>汉明</a:t>
            </a:r>
            <a:r>
              <a:rPr lang="zh-CN" altLang="en-US" dirty="0"/>
              <a:t>距离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Hamming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40606"/>
              </p:ext>
            </p:extLst>
          </p:nvPr>
        </p:nvGraphicFramePr>
        <p:xfrm>
          <a:off x="2187575" y="1648266"/>
          <a:ext cx="39084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公式" r:id="rId3" imgW="1981080" imgH="457200" progId="Equation.3">
                  <p:embed/>
                </p:oleObj>
              </mc:Choice>
              <mc:Fallback>
                <p:oleObj name="公式" r:id="rId3" imgW="1981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648266"/>
                        <a:ext cx="390842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3548063" y="4005902"/>
            <a:ext cx="2115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 altLang="zh-CN" sz="2000"/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506115" y="1103754"/>
            <a:ext cx="72342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000" dirty="0"/>
              <a:t>设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j</a:t>
            </a:r>
            <a:r>
              <a:rPr lang="en-US" altLang="zh-CN" sz="2000" baseline="-25000" dirty="0"/>
              <a:t> </a:t>
            </a:r>
            <a:r>
              <a:rPr lang="zh-CN" altLang="en-US" sz="2000" dirty="0"/>
              <a:t>为</a:t>
            </a:r>
            <a:r>
              <a:rPr lang="en-US" altLang="zh-CN" sz="2000" i="1" dirty="0"/>
              <a:t>n</a:t>
            </a:r>
            <a:r>
              <a:rPr lang="zh-CN" altLang="en-US" sz="2000" dirty="0"/>
              <a:t>维二值模式</a:t>
            </a:r>
            <a:r>
              <a:rPr lang="zh-CN" altLang="en-US" sz="2000" dirty="0" smtClean="0"/>
              <a:t>（分量取值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或－</a:t>
            </a:r>
            <a:r>
              <a:rPr lang="en-US" altLang="zh-CN" sz="2000" dirty="0"/>
              <a:t>1</a:t>
            </a:r>
            <a:r>
              <a:rPr lang="zh-CN" altLang="en-US" sz="2000" dirty="0"/>
              <a:t>）样本向量，则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557213" y="2734116"/>
            <a:ext cx="6589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000" dirty="0"/>
              <a:t>式中， 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ik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jk</a:t>
            </a:r>
            <a:r>
              <a:rPr lang="zh-CN" altLang="en-US" sz="2000" dirty="0"/>
              <a:t>分别表示</a:t>
            </a:r>
            <a:r>
              <a:rPr lang="en-US" altLang="zh-CN" sz="2000" b="1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和</a:t>
            </a:r>
            <a:r>
              <a:rPr lang="en-US" altLang="zh-CN" sz="2000" b="1" i="1" dirty="0" err="1"/>
              <a:t>X</a:t>
            </a:r>
            <a:r>
              <a:rPr lang="en-US" altLang="zh-CN" sz="2000" i="1" baseline="-25000" dirty="0" err="1"/>
              <a:t>j</a:t>
            </a:r>
            <a:r>
              <a:rPr lang="zh-CN" altLang="en-US" sz="2000" dirty="0"/>
              <a:t>的第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个分量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说明：汉明距离中的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求和式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表达的是两个二值向量</a:t>
            </a:r>
            <a:r>
              <a:rPr lang="zh-CN" altLang="en-US" sz="2000" dirty="0"/>
              <a:t>之间</a:t>
            </a:r>
            <a:r>
              <a:rPr lang="zh-CN" altLang="en-US" sz="2000" dirty="0" smtClean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值分量数</a:t>
            </a:r>
            <a:r>
              <a:rPr lang="zh-CN" altLang="en-US" sz="2000" b="1" dirty="0">
                <a:solidFill>
                  <a:srgbClr val="FF0000"/>
                </a:solidFill>
              </a:rPr>
              <a:t>与不同值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分量数之差</a:t>
            </a:r>
            <a:r>
              <a:rPr lang="zh-CN" altLang="en-US" sz="2000" dirty="0" smtClean="0"/>
              <a:t>。显然，这个</a:t>
            </a:r>
            <a:r>
              <a:rPr lang="zh-CN" altLang="en-US" sz="2000" dirty="0" smtClean="0">
                <a:solidFill>
                  <a:srgbClr val="FF0000"/>
                </a:solidFill>
              </a:rPr>
              <a:t>差值</a:t>
            </a:r>
            <a:r>
              <a:rPr lang="zh-CN" altLang="en-US" sz="2000" dirty="0" smtClean="0"/>
              <a:t>越大，表示两个向量越相似。因此，</a:t>
            </a:r>
            <a:r>
              <a:rPr lang="zh-CN" altLang="en-US" sz="2000" dirty="0" smtClean="0">
                <a:solidFill>
                  <a:srgbClr val="FF0000"/>
                </a:solidFill>
              </a:rPr>
              <a:t>用差数的负值即可表示距离，取值于（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-n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</a:rPr>
              <a:t>）。为更直观表达，用最大值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</a:rPr>
              <a:t>加上这个差值并除以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，取值于（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0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———0</a:t>
            </a:r>
            <a:r>
              <a:rPr lang="zh-CN" altLang="en-US" sz="2000" dirty="0" smtClean="0"/>
              <a:t>：表示两模式向量的各个分量都相同；</a:t>
            </a:r>
            <a:endParaRPr lang="en-US" altLang="zh-CN" sz="2000" dirty="0" smtClean="0"/>
          </a:p>
          <a:p>
            <a:r>
              <a:rPr lang="en-US" altLang="zh-CN" sz="2000" dirty="0" smtClean="0"/>
              <a:t>——</a:t>
            </a:r>
            <a:r>
              <a:rPr lang="en-US" altLang="zh-CN" sz="2000" dirty="0"/>
              <a:t>—</a:t>
            </a:r>
            <a:r>
              <a:rPr lang="en-US" altLang="zh-CN" sz="2000" i="1" dirty="0" smtClean="0"/>
              <a:t>n</a:t>
            </a:r>
            <a:r>
              <a:rPr lang="zh-CN" altLang="en-US" sz="2000" dirty="0" smtClean="0"/>
              <a:t>：表达两模式向量的各个分量都不同；</a:t>
            </a:r>
            <a:endParaRPr lang="en-US" altLang="zh-CN" sz="2000" dirty="0" smtClean="0"/>
          </a:p>
          <a:p>
            <a:r>
              <a:rPr lang="en-US" altLang="zh-CN" sz="2000" dirty="0"/>
              <a:t>——</a:t>
            </a:r>
            <a:r>
              <a:rPr lang="en-US" altLang="zh-CN" sz="2000" i="1" dirty="0"/>
              <a:t>n/2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两模式</a:t>
            </a:r>
            <a:r>
              <a:rPr lang="zh-CN" altLang="en-US" sz="2000" dirty="0" smtClean="0"/>
              <a:t>向量中，取值相同的分量数比取值不同的分量数多</a:t>
            </a:r>
            <a:r>
              <a:rPr lang="en-US" altLang="zh-CN" sz="2000" i="1" dirty="0" smtClean="0"/>
              <a:t>n/2</a:t>
            </a:r>
            <a:r>
              <a:rPr lang="zh-CN" altLang="en-US" sz="2000" dirty="0" smtClean="0"/>
              <a:t>，因此：取值</a:t>
            </a:r>
            <a:r>
              <a:rPr lang="zh-CN" altLang="en-US" sz="2000" dirty="0"/>
              <a:t>相同的分量</a:t>
            </a:r>
            <a:r>
              <a:rPr lang="zh-CN" altLang="en-US" sz="2000" dirty="0" smtClean="0"/>
              <a:t>数为</a:t>
            </a:r>
            <a:r>
              <a:rPr lang="en-US" altLang="zh-CN" sz="2000" i="1" dirty="0" smtClean="0"/>
              <a:t>(3/4)n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取值相同的分量数为</a:t>
            </a:r>
            <a:r>
              <a:rPr lang="en-US" altLang="zh-CN" sz="2000" i="1" dirty="0" smtClean="0"/>
              <a:t>(1/4)n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15938" y="1881629"/>
            <a:ext cx="12824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汉明距离：</a:t>
            </a:r>
          </a:p>
        </p:txBody>
      </p:sp>
    </p:spTree>
    <p:extLst>
      <p:ext uri="{BB962C8B-B14F-4D97-AF65-F5344CB8AC3E}">
        <p14:creationId xmlns:p14="http://schemas.microsoft.com/office/powerpoint/2010/main" val="40353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角度</a:t>
            </a:r>
            <a:r>
              <a:rPr lang="zh-CN" altLang="en-US" dirty="0"/>
              <a:t>相似性函数</a:t>
            </a:r>
            <a:endParaRPr lang="en-US" altLang="zh-CN" dirty="0"/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68026"/>
              </p:ext>
            </p:extLst>
          </p:nvPr>
        </p:nvGraphicFramePr>
        <p:xfrm>
          <a:off x="2771800" y="908720"/>
          <a:ext cx="32146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公式" r:id="rId3" imgW="1562040" imgH="495000" progId="Equation.3">
                  <p:embed/>
                </p:oleObj>
              </mc:Choice>
              <mc:Fallback>
                <p:oleObj name="公式" r:id="rId3" imgW="15620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908720"/>
                        <a:ext cx="32146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683568" y="2123256"/>
            <a:ext cx="6551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000" dirty="0" smtClean="0"/>
              <a:t>定义为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模式</a:t>
            </a:r>
            <a:r>
              <a:rPr lang="zh-CN" altLang="en-US" sz="2000" dirty="0"/>
              <a:t>向量</a:t>
            </a:r>
            <a:r>
              <a:rPr lang="en-US" altLang="zh-CN" sz="2000" b="1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，</a:t>
            </a:r>
            <a:r>
              <a:rPr lang="en-US" altLang="zh-CN" sz="2000" b="1" i="1" dirty="0" err="1"/>
              <a:t>X</a:t>
            </a:r>
            <a:r>
              <a:rPr lang="en-US" altLang="zh-CN" sz="2000" i="1" baseline="-25000" dirty="0" err="1"/>
              <a:t>j</a:t>
            </a:r>
            <a:r>
              <a:rPr lang="zh-CN" altLang="en-US" sz="2000" dirty="0"/>
              <a:t>之间夹角的余弦。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11188" y="2626392"/>
            <a:ext cx="8353425" cy="1124807"/>
            <a:chOff x="385" y="1253"/>
            <a:chExt cx="5262" cy="674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85" y="1253"/>
              <a:ext cx="5262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 smtClean="0">
                  <a:latin typeface="Arial Unicode MS" panose="020B0604020202020204" pitchFamily="34" charset="-122"/>
                </a:rPr>
                <a:t>测度</a:t>
              </a:r>
              <a:r>
                <a:rPr lang="zh-CN" altLang="en-US" sz="2000" dirty="0">
                  <a:latin typeface="Arial Unicode MS" panose="020B0604020202020204" pitchFamily="34" charset="-122"/>
                </a:rPr>
                <a:t>基础：以两矢量的方向是否相近作为考虑的基础</a:t>
              </a:r>
              <a:r>
                <a:rPr lang="en-US" altLang="zh-CN" sz="2000" dirty="0">
                  <a:latin typeface="Arial Unicode MS" panose="020B0604020202020204" pitchFamily="34" charset="-122"/>
                </a:rPr>
                <a:t>,</a:t>
              </a:r>
              <a:r>
                <a:rPr lang="zh-CN" altLang="en-US" sz="2000" dirty="0">
                  <a:latin typeface="Arial Unicode MS" panose="020B0604020202020204" pitchFamily="34" charset="-122"/>
                </a:rPr>
                <a:t>矢量长度并不不重要。设</a:t>
              </a: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581"/>
              <a:ext cx="24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0771" y="4239566"/>
            <a:ext cx="835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latin typeface="Arial Unicode MS" panose="020B0604020202020204" pitchFamily="34" charset="-122"/>
              </a:rPr>
              <a:t>注意</a:t>
            </a:r>
            <a:r>
              <a:rPr lang="zh-CN" altLang="en-US" sz="2000" dirty="0" smtClean="0">
                <a:latin typeface="Arial Unicode MS" panose="020B0604020202020204" pitchFamily="34" charset="-122"/>
              </a:rPr>
              <a:t>：该测度对坐标系</a:t>
            </a:r>
            <a:r>
              <a:rPr lang="zh-CN" altLang="en-US" sz="2000" dirty="0">
                <a:latin typeface="Arial Unicode MS" panose="020B0604020202020204" pitchFamily="34" charset="-122"/>
              </a:rPr>
              <a:t>的旋转和尺度的缩放是不变</a:t>
            </a:r>
            <a:r>
              <a:rPr lang="zh-CN" altLang="en-US" sz="2000" dirty="0" smtClean="0">
                <a:latin typeface="Arial Unicode MS" panose="020B0604020202020204" pitchFamily="34" charset="-122"/>
              </a:rPr>
              <a:t>的，但</a:t>
            </a:r>
            <a:r>
              <a:rPr lang="zh-CN" altLang="en-US" sz="2000" dirty="0">
                <a:latin typeface="Arial Unicode MS" panose="020B0604020202020204" pitchFamily="34" charset="-122"/>
              </a:rPr>
              <a:t>对一般的线形变换和坐标系的平移不具有不变性。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685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  <a:r>
              <a:rPr lang="zh-CN" altLang="en-US" dirty="0" smtClean="0"/>
              <a:t>准则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6895" y="1136189"/>
            <a:ext cx="81135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聚类准则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Arial" panose="020B0604020202020204" pitchFamily="34" charset="0"/>
              </a:rPr>
              <a:t>根据相似性测度确定</a:t>
            </a:r>
            <a:r>
              <a:rPr lang="zh-CN" altLang="en-US" sz="2000" dirty="0" smtClean="0">
                <a:latin typeface="Arial" panose="020B0604020202020204" pitchFamily="34" charset="0"/>
              </a:rPr>
              <a:t>的、衡量模式聚类结果中得到的聚类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           </a:t>
            </a:r>
            <a:r>
              <a:rPr lang="zh-CN" altLang="en-US" sz="2000" dirty="0" smtClean="0">
                <a:latin typeface="Arial" panose="020B0604020202020204" pitchFamily="34" charset="0"/>
              </a:rPr>
              <a:t>是否满足某种优化目标的一个判断标准或方法。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8007" y="2308736"/>
            <a:ext cx="847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确定聚类准则的两种方式：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1.  </a:t>
            </a:r>
            <a:r>
              <a:rPr lang="zh-CN" altLang="en-US" sz="2000" dirty="0">
                <a:latin typeface="Arial" panose="020B0604020202020204" pitchFamily="34" charset="0"/>
              </a:rPr>
              <a:t>阈值准则：根据规定的距离阈值</a:t>
            </a:r>
            <a:r>
              <a:rPr lang="zh-CN" altLang="en-US" sz="2000" dirty="0" smtClean="0">
                <a:latin typeface="Arial" panose="020B0604020202020204" pitchFamily="34" charset="0"/>
              </a:rPr>
              <a:t>进行判断。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8483" y="3475340"/>
            <a:ext cx="789592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2.  </a:t>
            </a:r>
            <a:r>
              <a:rPr lang="zh-CN" altLang="en-US" sz="2000" dirty="0">
                <a:latin typeface="Arial" panose="020B0604020202020204" pitchFamily="34" charset="0"/>
              </a:rPr>
              <a:t>函数准则：利用聚类准则函数</a:t>
            </a:r>
            <a:r>
              <a:rPr lang="zh-CN" altLang="en-US" sz="2000" dirty="0" smtClean="0">
                <a:latin typeface="Arial" panose="020B0604020202020204" pitchFamily="34" charset="0"/>
              </a:rPr>
              <a:t>进行</a:t>
            </a:r>
            <a:r>
              <a:rPr lang="zh-CN" altLang="en-US" sz="2000" dirty="0">
                <a:latin typeface="Arial" panose="020B0604020202020204" pitchFamily="34" charset="0"/>
              </a:rPr>
              <a:t>判断</a:t>
            </a:r>
            <a:r>
              <a:rPr lang="zh-CN" altLang="en-US" sz="2000" dirty="0" smtClean="0">
                <a:latin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</a:t>
            </a:r>
            <a:r>
              <a:rPr lang="zh-CN" altLang="en-US" sz="2000" dirty="0" smtClean="0">
                <a:solidFill>
                  <a:srgbClr val="993300"/>
                </a:solidFill>
                <a:latin typeface="Arial" panose="020B0604020202020204" pitchFamily="34" charset="0"/>
              </a:rPr>
              <a:t>聚类</a:t>
            </a:r>
            <a:r>
              <a:rPr lang="zh-CN" altLang="en-US" sz="2000" dirty="0">
                <a:solidFill>
                  <a:srgbClr val="993300"/>
                </a:solidFill>
                <a:latin typeface="Arial" panose="020B0604020202020204" pitchFamily="34" charset="0"/>
              </a:rPr>
              <a:t>准则函数：在聚类分析中，</a:t>
            </a:r>
            <a:r>
              <a:rPr lang="zh-CN" altLang="en-US" sz="2000" dirty="0" smtClean="0">
                <a:solidFill>
                  <a:srgbClr val="993300"/>
                </a:solidFill>
                <a:latin typeface="Arial" panose="020B0604020202020204" pitchFamily="34" charset="0"/>
              </a:rPr>
              <a:t>表示聚类过程中，所产生的中间分类结果质量的一种度量函数。</a:t>
            </a:r>
            <a:endParaRPr lang="zh-CN" altLang="en-US" sz="2000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46895" y="4908276"/>
            <a:ext cx="8257553" cy="1292225"/>
            <a:chOff x="157" y="2698"/>
            <a:chExt cx="5630" cy="814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57" y="2698"/>
              <a:ext cx="5630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cs typeface="Times New Roman" panose="02020603050405020304" pitchFamily="18" charset="0"/>
                </a:rPr>
                <a:t>        </a:t>
              </a:r>
              <a:r>
                <a:rPr lang="zh-CN" altLang="en-US" sz="2000" dirty="0" smtClean="0">
                  <a:cs typeface="Times New Roman" panose="02020603050405020304" pitchFamily="18" charset="0"/>
                </a:rPr>
                <a:t>聚类准则函数应</a:t>
              </a:r>
              <a:r>
                <a:rPr lang="zh-CN" altLang="en-US" sz="2000" dirty="0">
                  <a:cs typeface="Times New Roman" panose="02020603050405020304" pitchFamily="18" charset="0"/>
                </a:rPr>
                <a:t>是模式样本集</a:t>
              </a:r>
              <a:r>
                <a:rPr lang="en-US" altLang="zh-CN" sz="2000" dirty="0">
                  <a:cs typeface="Times New Roman" panose="02020603050405020304" pitchFamily="18" charset="0"/>
                </a:rPr>
                <a:t>{</a:t>
              </a:r>
              <a:r>
                <a:rPr lang="en-US" altLang="zh-CN" sz="2000" i="1" dirty="0">
                  <a:cs typeface="Times New Roman" panose="02020603050405020304" pitchFamily="18" charset="0"/>
                </a:rPr>
                <a:t>X </a:t>
              </a:r>
              <a:r>
                <a:rPr lang="en-US" altLang="zh-CN" sz="2000" dirty="0">
                  <a:cs typeface="Times New Roman" panose="02020603050405020304" pitchFamily="18" charset="0"/>
                </a:rPr>
                <a:t>}</a:t>
              </a:r>
              <a:r>
                <a:rPr lang="zh-CN" altLang="en-US" sz="2000" dirty="0">
                  <a:latin typeface="Arial" panose="020B0604020202020204" pitchFamily="34" charset="0"/>
                </a:rPr>
                <a:t>和模式类别                          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    的</a:t>
              </a:r>
              <a:r>
                <a:rPr lang="zh-CN" altLang="en-US" sz="2000" dirty="0">
                  <a:latin typeface="Arial" panose="020B0604020202020204" pitchFamily="34" charset="0"/>
                </a:rPr>
                <a:t>函数。可使聚类分析转化为寻找准则函数极值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的优化</a:t>
              </a:r>
              <a:r>
                <a:rPr lang="zh-CN" altLang="en-US" sz="2000" dirty="0">
                  <a:latin typeface="Arial" panose="020B0604020202020204" pitchFamily="34" charset="0"/>
                </a:rPr>
                <a:t>问题。一种常用的指标是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误差（距离）平方和</a:t>
              </a:r>
              <a:r>
                <a:rPr lang="zh-CN" altLang="en-US" sz="2000" dirty="0">
                  <a:latin typeface="Arial" panose="020B0604020202020204" pitchFamily="34" charset="0"/>
                </a:rPr>
                <a:t>。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6823117"/>
                </p:ext>
              </p:extLst>
            </p:nvPr>
          </p:nvGraphicFramePr>
          <p:xfrm>
            <a:off x="4020" y="2743"/>
            <a:ext cx="139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7" name="公式" r:id="rId3" imgW="1218960" imgH="241200" progId="Equation.3">
                    <p:embed/>
                  </p:oleObj>
                </mc:Choice>
                <mc:Fallback>
                  <p:oleObj name="公式" r:id="rId3" imgW="1218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743"/>
                          <a:ext cx="1390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40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  <a:r>
              <a:rPr lang="zh-CN" altLang="en-US" dirty="0" smtClean="0"/>
              <a:t>准则</a:t>
            </a:r>
            <a:endParaRPr lang="zh-CN" alt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0331" y="850731"/>
            <a:ext cx="5357813" cy="925512"/>
            <a:chOff x="386" y="253"/>
            <a:chExt cx="3375" cy="58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6" y="411"/>
              <a:ext cx="1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000" dirty="0">
                  <a:cs typeface="Times New Roman" panose="02020603050405020304" pitchFamily="18" charset="0"/>
                </a:rPr>
                <a:t>聚类准则函数： 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986" y="253"/>
            <a:ext cx="177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8" name="公式" r:id="rId3" imgW="1333440" imgH="482400" progId="Equation.3">
                    <p:embed/>
                  </p:oleObj>
                </mc:Choice>
                <mc:Fallback>
                  <p:oleObj name="公式" r:id="rId3" imgW="13334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253"/>
                          <a:ext cx="1775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174" y="1825426"/>
            <a:ext cx="5287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dirty="0">
                <a:cs typeface="Times New Roman" panose="02020603050405020304" pitchFamily="18" charset="0"/>
              </a:rPr>
              <a:t>式中：</a:t>
            </a:r>
            <a:r>
              <a:rPr lang="en-US" altLang="zh-CN" sz="2000" i="1" dirty="0"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cs typeface="Times New Roman" panose="02020603050405020304" pitchFamily="18" charset="0"/>
              </a:rPr>
              <a:t>为聚类类别的数目，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166813" y="2171531"/>
            <a:ext cx="6134100" cy="981075"/>
            <a:chOff x="821" y="1139"/>
            <a:chExt cx="3864" cy="618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670502"/>
                </p:ext>
              </p:extLst>
            </p:nvPr>
          </p:nvGraphicFramePr>
          <p:xfrm>
            <a:off x="821" y="1139"/>
            <a:ext cx="142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9" name="Equation" r:id="rId5" imgW="1002960" imgH="482400" progId="Equation.DSMT4">
                    <p:embed/>
                  </p:oleObj>
                </mc:Choice>
                <mc:Fallback>
                  <p:oleObj name="Equation" r:id="rId5" imgW="10029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1139"/>
                          <a:ext cx="1425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720996"/>
                </p:ext>
              </p:extLst>
            </p:nvPr>
          </p:nvGraphicFramePr>
          <p:xfrm>
            <a:off x="2694" y="1310"/>
            <a:ext cx="2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0" name="公式" r:id="rId7" imgW="177646" imgH="241091" progId="Equation.3">
                    <p:embed/>
                  </p:oleObj>
                </mc:Choice>
                <mc:Fallback>
                  <p:oleObj name="公式" r:id="rId7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1310"/>
                          <a:ext cx="215" cy="28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143" y="1290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cs typeface="Times New Roman" panose="02020603050405020304" pitchFamily="18" charset="0"/>
                </a:rPr>
                <a:t>为属于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909" y="1298"/>
              <a:ext cx="17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 smtClean="0">
                  <a:cs typeface="Times New Roman" panose="02020603050405020304" pitchFamily="18" charset="0"/>
                </a:rPr>
                <a:t>集</a:t>
              </a:r>
              <a:r>
                <a:rPr lang="zh-CN" altLang="en-US" sz="2000" dirty="0">
                  <a:cs typeface="Times New Roman" panose="02020603050405020304" pitchFamily="18" charset="0"/>
                </a:rPr>
                <a:t>的样本的</a:t>
              </a:r>
              <a:r>
                <a:rPr lang="zh-CN" altLang="en-US" sz="2000" b="1" dirty="0">
                  <a:cs typeface="Times New Roman" panose="02020603050405020304" pitchFamily="18" charset="0"/>
                </a:rPr>
                <a:t>均值向量</a:t>
              </a:r>
              <a:r>
                <a:rPr lang="zh-CN" altLang="en-US" sz="2000" dirty="0">
                  <a:cs typeface="Times New Roman" panose="02020603050405020304" pitchFamily="18" charset="0"/>
                </a:rPr>
                <a:t>，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1116013" y="3249444"/>
            <a:ext cx="3683001" cy="539750"/>
            <a:chOff x="1054" y="1656"/>
            <a:chExt cx="2320" cy="340"/>
          </a:xfrm>
        </p:grpSpPr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81859"/>
                </p:ext>
              </p:extLst>
            </p:nvPr>
          </p:nvGraphicFramePr>
          <p:xfrm>
            <a:off x="1054" y="1656"/>
            <a:ext cx="31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1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1656"/>
                          <a:ext cx="312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499345"/>
                </p:ext>
              </p:extLst>
            </p:nvPr>
          </p:nvGraphicFramePr>
          <p:xfrm>
            <a:off x="1997" y="1682"/>
            <a:ext cx="2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2" name="公式" r:id="rId11" imgW="177646" imgH="241091" progId="Equation.3">
                    <p:embed/>
                  </p:oleObj>
                </mc:Choice>
                <mc:Fallback>
                  <p:oleObj name="公式" r:id="rId11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682"/>
                          <a:ext cx="23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299" y="1678"/>
              <a:ext cx="20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000" dirty="0" smtClean="0">
                  <a:cs typeface="Times New Roman" panose="02020603050405020304" pitchFamily="18" charset="0"/>
                </a:rPr>
                <a:t>为</a:t>
              </a:r>
              <a:r>
                <a:rPr lang="zh-CN" altLang="en-US" sz="2000" dirty="0">
                  <a:cs typeface="Times New Roman" panose="02020603050405020304" pitchFamily="18" charset="0"/>
                </a:rPr>
                <a:t>模式类</a:t>
              </a:r>
              <a:r>
                <a:rPr lang="zh-CN" altLang="en-US" sz="2000" dirty="0" smtClean="0">
                  <a:cs typeface="Times New Roman" panose="02020603050405020304" pitchFamily="18" charset="0"/>
                </a:rPr>
                <a:t>      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中</a:t>
              </a:r>
              <a:r>
                <a:rPr lang="zh-CN" altLang="en-US" sz="2000" dirty="0">
                  <a:latin typeface="Arial" panose="020B0604020202020204" pitchFamily="34" charset="0"/>
                </a:rPr>
                <a:t>样本数目。 </a:t>
              </a:r>
            </a:p>
          </p:txBody>
        </p:sp>
      </p:grp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50825" y="3671471"/>
            <a:ext cx="82816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 dirty="0"/>
              <a:t>      </a:t>
            </a:r>
            <a:r>
              <a:rPr lang="en-US" altLang="zh-CN" sz="2000" i="1" dirty="0" smtClean="0">
                <a:solidFill>
                  <a:srgbClr val="9A3300"/>
                </a:solidFill>
              </a:rPr>
              <a:t>J </a:t>
            </a:r>
            <a:r>
              <a:rPr lang="zh-CN" altLang="en-US" sz="2000" dirty="0" smtClean="0">
                <a:solidFill>
                  <a:srgbClr val="9A3300"/>
                </a:solidFill>
              </a:rPr>
              <a:t>代表</a:t>
            </a:r>
            <a:r>
              <a:rPr lang="zh-CN" altLang="en-US" sz="2000" dirty="0">
                <a:solidFill>
                  <a:srgbClr val="9A3300"/>
                </a:solidFill>
              </a:rPr>
              <a:t>了分属于</a:t>
            </a:r>
            <a:r>
              <a:rPr lang="en-US" altLang="zh-CN" sz="2000" i="1" dirty="0">
                <a:solidFill>
                  <a:srgbClr val="9A3300"/>
                </a:solidFill>
              </a:rPr>
              <a:t>c</a:t>
            </a:r>
            <a:r>
              <a:rPr lang="zh-CN" altLang="en-US" sz="2000" dirty="0">
                <a:solidFill>
                  <a:srgbClr val="9A3300"/>
                </a:solidFill>
              </a:rPr>
              <a:t>个聚类类别的全部模式样本与其相应类别模式</a:t>
            </a:r>
            <a:r>
              <a:rPr lang="zh-CN" altLang="en-US" sz="2000" dirty="0" smtClean="0">
                <a:solidFill>
                  <a:srgbClr val="9A3300"/>
                </a:solidFill>
              </a:rPr>
              <a:t>均值</a:t>
            </a:r>
            <a:r>
              <a:rPr lang="zh-CN" altLang="en-US" sz="2000" dirty="0">
                <a:solidFill>
                  <a:srgbClr val="9A3300"/>
                </a:solidFill>
              </a:rPr>
              <a:t>样本</a:t>
            </a:r>
            <a:r>
              <a:rPr lang="zh-CN" altLang="en-US" sz="2000" dirty="0" smtClean="0">
                <a:solidFill>
                  <a:srgbClr val="9A3300"/>
                </a:solidFill>
              </a:rPr>
              <a:t>之间</a:t>
            </a:r>
            <a:r>
              <a:rPr lang="zh-CN" altLang="en-US" sz="2000" dirty="0">
                <a:solidFill>
                  <a:srgbClr val="9A3300"/>
                </a:solidFill>
              </a:rPr>
              <a:t>的</a:t>
            </a:r>
            <a:r>
              <a:rPr lang="zh-CN" altLang="en-US" sz="2000" dirty="0" smtClean="0">
                <a:solidFill>
                  <a:srgbClr val="9A3300"/>
                </a:solidFill>
              </a:rPr>
              <a:t>误差（距离）平方和。</a:t>
            </a:r>
            <a:endParaRPr lang="en-US" altLang="zh-CN" sz="2000" dirty="0" smtClean="0">
              <a:solidFill>
                <a:srgbClr val="9A33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9A3300"/>
                </a:solidFill>
              </a:rPr>
              <a:t> </a:t>
            </a:r>
            <a:r>
              <a:rPr lang="en-US" altLang="zh-CN" sz="2000" dirty="0" smtClean="0">
                <a:solidFill>
                  <a:srgbClr val="9A3300"/>
                </a:solidFill>
              </a:rPr>
              <a:t>     </a:t>
            </a:r>
            <a:r>
              <a:rPr lang="zh-CN" altLang="en-US" sz="2000" dirty="0" smtClean="0">
                <a:solidFill>
                  <a:srgbClr val="9A3300"/>
                </a:solidFill>
              </a:rPr>
              <a:t>显然，这里的</a:t>
            </a:r>
            <a:r>
              <a:rPr lang="en-US" altLang="zh-CN" sz="2000" dirty="0" smtClean="0">
                <a:solidFill>
                  <a:srgbClr val="9A3300"/>
                </a:solidFill>
              </a:rPr>
              <a:t>J</a:t>
            </a:r>
            <a:r>
              <a:rPr lang="zh-CN" altLang="en-US" sz="2000" dirty="0" smtClean="0">
                <a:solidFill>
                  <a:srgbClr val="9A3300"/>
                </a:solidFill>
              </a:rPr>
              <a:t>是类别数</a:t>
            </a:r>
            <a:r>
              <a:rPr lang="en-US" altLang="zh-CN" sz="2000" dirty="0" smtClean="0">
                <a:solidFill>
                  <a:srgbClr val="9A3300"/>
                </a:solidFill>
              </a:rPr>
              <a:t>c</a:t>
            </a:r>
            <a:r>
              <a:rPr lang="zh-CN" altLang="en-US" sz="2000" dirty="0" smtClean="0">
                <a:solidFill>
                  <a:srgbClr val="9A3300"/>
                </a:solidFill>
              </a:rPr>
              <a:t>的单调减函数，因此这样的准则函数，如果不加控制，容易把任何模式集分为更多的类</a:t>
            </a:r>
            <a:r>
              <a:rPr lang="zh-CN" altLang="en-US" sz="2000" dirty="0" smtClean="0">
                <a:solidFill>
                  <a:srgbClr val="9A3300"/>
                </a:solidFill>
                <a:latin typeface="Arial" panose="020B0604020202020204" pitchFamily="34" charset="0"/>
              </a:rPr>
              <a:t> 。</a:t>
            </a:r>
            <a:endParaRPr lang="zh-CN" altLang="en-US" sz="2000" dirty="0">
              <a:solidFill>
                <a:srgbClr val="9A33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80988" y="5304690"/>
            <a:ext cx="825145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适用范围：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  适用于各类样本密集且数目相差不多，而不同类间的样本又明显分开的情况。</a:t>
            </a:r>
          </a:p>
        </p:txBody>
      </p:sp>
    </p:spTree>
    <p:extLst>
      <p:ext uri="{BB962C8B-B14F-4D97-AF65-F5344CB8AC3E}">
        <p14:creationId xmlns:p14="http://schemas.microsoft.com/office/powerpoint/2010/main" val="12027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聚类准则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1800" y="1027607"/>
            <a:ext cx="1571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/>
              <a:t>例</a:t>
            </a:r>
            <a:r>
              <a:rPr lang="en-US" altLang="zh-CN" sz="2000"/>
              <a:t>1</a:t>
            </a:r>
            <a:r>
              <a:rPr lang="zh-CN" altLang="en-US" sz="2000"/>
              <a:t>：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3056432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0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47775" y="5325015"/>
            <a:ext cx="2892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类内误差平方和</a:t>
            </a:r>
            <a:r>
              <a:rPr lang="zh-CN" altLang="en-US" sz="2000" dirty="0" smtClean="0">
                <a:latin typeface="Arial" panose="020B0604020202020204" pitchFamily="34" charset="0"/>
              </a:rPr>
              <a:t>很小，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</a:rPr>
              <a:t>类</a:t>
            </a:r>
            <a:r>
              <a:rPr lang="zh-CN" altLang="en-US" sz="2000" dirty="0">
                <a:latin typeface="Arial" panose="020B0604020202020204" pitchFamily="34" charset="0"/>
              </a:rPr>
              <a:t>间距离很</a:t>
            </a:r>
            <a:r>
              <a:rPr lang="zh-CN" altLang="en-US" sz="2000" dirty="0" smtClean="0">
                <a:latin typeface="Arial" panose="020B0604020202020204" pitchFamily="34" charset="0"/>
              </a:rPr>
              <a:t>远</a:t>
            </a:r>
            <a:r>
              <a:rPr lang="en-US" altLang="zh-CN" sz="2000" dirty="0">
                <a:latin typeface="Arial" panose="020B0604020202020204" pitchFamily="34" charset="0"/>
              </a:rPr>
              <a:t>——</a:t>
            </a:r>
            <a:r>
              <a:rPr lang="zh-CN" altLang="en-US" sz="2000" dirty="0" smtClean="0">
                <a:latin typeface="Arial" panose="020B0604020202020204" pitchFamily="34" charset="0"/>
              </a:rPr>
              <a:t>可得到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</a:rPr>
              <a:t>最好</a:t>
            </a:r>
            <a:r>
              <a:rPr lang="zh-CN" altLang="en-US" sz="2000" dirty="0">
                <a:latin typeface="Arial" panose="020B0604020202020204" pitchFamily="34" charset="0"/>
              </a:rPr>
              <a:t>的结果。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735513" y="5323428"/>
            <a:ext cx="3916362" cy="847725"/>
            <a:chOff x="2983" y="3022"/>
            <a:chExt cx="2467" cy="534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983" y="3022"/>
              <a:ext cx="2467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cs typeface="Times New Roman" panose="02020603050405020304" pitchFamily="18" charset="0"/>
                </a:rPr>
                <a:t>      </a:t>
              </a:r>
              <a:r>
                <a:rPr lang="zh-CN" altLang="en-US" sz="2000" dirty="0">
                  <a:cs typeface="Times New Roman" panose="02020603050405020304" pitchFamily="18" charset="0"/>
                </a:rPr>
                <a:t>类长轴两端距离中心很远，</a:t>
              </a:r>
              <a:r>
                <a:rPr lang="en-US" altLang="zh-CN" sz="2000" i="1" dirty="0">
                  <a:cs typeface="Times New Roman" panose="02020603050405020304" pitchFamily="18" charset="0"/>
                </a:rPr>
                <a:t>J</a:t>
              </a:r>
              <a:r>
                <a:rPr lang="zh-CN" altLang="en-US" sz="2000" dirty="0">
                  <a:cs typeface="Times New Roman" panose="02020603050405020304" pitchFamily="18" charset="0"/>
                </a:rPr>
                <a:t>值较大，结果不易令人满意。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723650"/>
                </p:ext>
              </p:extLst>
            </p:nvPr>
          </p:nvGraphicFramePr>
          <p:xfrm>
            <a:off x="3043" y="3023"/>
            <a:ext cx="24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8"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3023"/>
                          <a:ext cx="24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54675"/>
            <a:ext cx="40513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1378475"/>
            <a:ext cx="3814762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2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最大</a:t>
            </a:r>
            <a:r>
              <a:rPr lang="zh-CN" altLang="en-US" dirty="0"/>
              <a:t>最小距离算法（小中取大距离算法 ） </a:t>
            </a:r>
            <a:endParaRPr lang="en-US" altLang="zh-CN" dirty="0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81013" y="1116012"/>
            <a:ext cx="7875587" cy="892175"/>
            <a:chOff x="303" y="703"/>
            <a:chExt cx="4961" cy="56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03" y="703"/>
              <a:ext cx="496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cs typeface="Times New Roman" panose="02020603050405020304" pitchFamily="18" charset="0"/>
                </a:rPr>
                <a:t>1.  </a:t>
              </a:r>
              <a:r>
                <a:rPr lang="zh-CN" altLang="en-US" sz="2000" b="1" dirty="0">
                  <a:cs typeface="Times New Roman" panose="02020603050405020304" pitchFamily="18" charset="0"/>
                </a:rPr>
                <a:t>问题：</a:t>
              </a:r>
              <a:r>
                <a:rPr lang="zh-CN" altLang="en-US" sz="2000" dirty="0">
                  <a:cs typeface="Times New Roman" panose="02020603050405020304" pitchFamily="18" charset="0"/>
                </a:rPr>
                <a:t>已知</a:t>
              </a:r>
              <a:r>
                <a:rPr lang="en-US" altLang="zh-CN" sz="2000" i="1" dirty="0">
                  <a:cs typeface="Times New Roman" panose="02020603050405020304" pitchFamily="18" charset="0"/>
                </a:rPr>
                <a:t>N</a:t>
              </a:r>
              <a:r>
                <a:rPr lang="zh-CN" altLang="en-US" sz="2000" dirty="0">
                  <a:cs typeface="Times New Roman" panose="02020603050405020304" pitchFamily="18" charset="0"/>
                </a:rPr>
                <a:t>个待分类的模式                             </a:t>
              </a:r>
              <a:r>
                <a:rPr lang="zh-CN" altLang="en-US" sz="2000" dirty="0">
                  <a:latin typeface="Arial" panose="020B0604020202020204" pitchFamily="34" charset="0"/>
                </a:rPr>
                <a:t>，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Arial" panose="020B0604020202020204" pitchFamily="34" charset="0"/>
                </a:rPr>
                <a:t>                分类到聚类</a:t>
              </a:r>
              <a:r>
                <a:rPr lang="zh-CN" altLang="en-US" sz="2000" dirty="0" smtClean="0">
                  <a:latin typeface="Arial" panose="020B0604020202020204" pitchFamily="34" charset="0"/>
                </a:rPr>
                <a:t>中心                  </a:t>
              </a:r>
              <a:r>
                <a:rPr lang="zh-CN" altLang="en-US" sz="2000" dirty="0">
                  <a:latin typeface="Arial" panose="020B0604020202020204" pitchFamily="34" charset="0"/>
                </a:rPr>
                <a:t>对应的类别中 。</a:t>
              </a: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3495653"/>
                </p:ext>
              </p:extLst>
            </p:nvPr>
          </p:nvGraphicFramePr>
          <p:xfrm>
            <a:off x="2672" y="714"/>
            <a:ext cx="13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8" name="公式" r:id="rId3" imgW="1066680" imgH="228600" progId="Equation.3">
                    <p:embed/>
                  </p:oleObj>
                </mc:Choice>
                <mc:Fallback>
                  <p:oleObj name="公式" r:id="rId3" imgW="1066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714"/>
                          <a:ext cx="134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230314"/>
                </p:ext>
              </p:extLst>
            </p:nvPr>
          </p:nvGraphicFramePr>
          <p:xfrm>
            <a:off x="2189" y="970"/>
            <a:ext cx="7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9" name="公式" r:id="rId5" imgW="609480" imgH="215640" progId="Equation.3">
                    <p:embed/>
                  </p:oleObj>
                </mc:Choice>
                <mc:Fallback>
                  <p:oleObj name="公式" r:id="rId5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970"/>
                          <a:ext cx="78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23875" y="2362170"/>
            <a:ext cx="2117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2.  </a:t>
            </a:r>
            <a:r>
              <a:rPr lang="zh-CN" altLang="en-US" sz="2000" b="1"/>
              <a:t>算法描述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3713" y="2924944"/>
            <a:ext cx="8326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000" dirty="0">
                <a:cs typeface="Times New Roman" panose="02020603050405020304" pitchFamily="18" charset="0"/>
              </a:rPr>
              <a:t>选任意一模式样本做为第一聚类中心</a:t>
            </a:r>
            <a:r>
              <a:rPr lang="en-US" altLang="zh-CN" sz="2000" i="1" dirty="0"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69900" y="3490094"/>
            <a:ext cx="7962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cs typeface="Times New Roman" panose="02020603050405020304" pitchFamily="18" charset="0"/>
              </a:rPr>
              <a:t>②  </a:t>
            </a:r>
            <a:r>
              <a:rPr lang="zh-CN" altLang="en-US" sz="2000" dirty="0"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离</a:t>
            </a:r>
            <a:r>
              <a:rPr lang="en-US" altLang="zh-CN" sz="2000" i="1" dirty="0">
                <a:solidFill>
                  <a:srgbClr val="C00000"/>
                </a:solidFill>
              </a:rPr>
              <a:t>Z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1</a:t>
            </a:r>
            <a:r>
              <a:rPr lang="zh-CN" altLang="en-US" sz="2000" dirty="0">
                <a:solidFill>
                  <a:srgbClr val="C00000"/>
                </a:solidFill>
              </a:rPr>
              <a:t>距离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最远的样本</a:t>
            </a:r>
            <a:r>
              <a:rPr lang="zh-CN" altLang="en-US" sz="2000" dirty="0">
                <a:latin typeface="Arial" panose="020B0604020202020204" pitchFamily="34" charset="0"/>
              </a:rPr>
              <a:t>作为第二聚类中心</a:t>
            </a:r>
            <a:r>
              <a:rPr lang="en-US" altLang="zh-CN" sz="2000" i="1" dirty="0"/>
              <a:t>Z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。</a:t>
            </a:r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94501"/>
              </p:ext>
            </p:extLst>
          </p:nvPr>
        </p:nvGraphicFramePr>
        <p:xfrm>
          <a:off x="1211263" y="5031611"/>
          <a:ext cx="1597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公式" r:id="rId7" imgW="927000" imgH="253800" progId="Equation.3">
                  <p:embed/>
                </p:oleObj>
              </mc:Choice>
              <mc:Fallback>
                <p:oleObj name="公式" r:id="rId7" imgW="927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031611"/>
                        <a:ext cx="15970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0193"/>
              </p:ext>
            </p:extLst>
          </p:nvPr>
        </p:nvGraphicFramePr>
        <p:xfrm>
          <a:off x="3813175" y="5028436"/>
          <a:ext cx="1590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公式" r:id="rId9" imgW="965160" imgH="253800" progId="Equation.3">
                  <p:embed/>
                </p:oleObj>
              </mc:Choice>
              <mc:Fallback>
                <p:oleObj name="公式" r:id="rId9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028436"/>
                        <a:ext cx="15906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954088" y="5634861"/>
            <a:ext cx="5946775" cy="400050"/>
            <a:chOff x="664" y="3694"/>
            <a:chExt cx="3746" cy="252"/>
          </a:xfrm>
        </p:grpSpPr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664" y="3694"/>
              <a:ext cx="21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152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min(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=1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17" y="3733"/>
              <a:ext cx="129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000"/>
                <a:t>（</a:t>
              </a:r>
              <a:r>
                <a:rPr lang="en-US" altLang="zh-CN" sz="2000" i="1"/>
                <a:t>N</a:t>
              </a:r>
              <a:r>
                <a:rPr lang="zh-CN" altLang="en-US" sz="2000"/>
                <a:t>个最小距离） </a:t>
              </a:r>
            </a:p>
          </p:txBody>
        </p: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93713" y="3988411"/>
            <a:ext cx="83264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cs typeface="Times New Roman" panose="02020603050405020304" pitchFamily="18" charset="0"/>
              </a:rPr>
              <a:t>③ 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逐个</a:t>
            </a:r>
            <a:r>
              <a:rPr lang="zh-CN" altLang="en-US" sz="2000" dirty="0">
                <a:cs typeface="Times New Roman" panose="02020603050405020304" pitchFamily="18" charset="0"/>
              </a:rPr>
              <a:t>计算各模式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样本</a:t>
            </a:r>
            <a:r>
              <a:rPr lang="en-US" altLang="zh-CN" sz="2000" i="1" dirty="0" smtClean="0"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smtClean="0"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与</a:t>
            </a:r>
            <a:r>
              <a:rPr lang="zh-CN" altLang="en-US" sz="2000" dirty="0"/>
              <a:t>已确定的所有聚类</a:t>
            </a:r>
            <a:r>
              <a:rPr lang="zh-CN" altLang="en-US" sz="2000" dirty="0" smtClean="0"/>
              <a:t>中心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Arial" panose="020B0604020202020204" pitchFamily="34" charset="0"/>
              </a:rPr>
              <a:t>之间</a:t>
            </a:r>
            <a:r>
              <a:rPr lang="zh-CN" altLang="en-US" sz="2000" dirty="0">
                <a:latin typeface="Arial" panose="020B0604020202020204" pitchFamily="34" charset="0"/>
              </a:rPr>
              <a:t>的距离</a:t>
            </a:r>
            <a:r>
              <a:rPr lang="zh-CN" altLang="en-US" sz="2000" dirty="0" smtClean="0">
                <a:latin typeface="Arial" panose="020B0604020202020204" pitchFamily="34" charset="0"/>
              </a:rPr>
              <a:t>，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</a:rPr>
              <a:t>并选出其中</a:t>
            </a:r>
            <a:r>
              <a:rPr lang="zh-CN" altLang="en-US" sz="2000" dirty="0">
                <a:latin typeface="Arial" panose="020B0604020202020204" pitchFamily="34" charset="0"/>
              </a:rPr>
              <a:t>的最小距离。</a:t>
            </a:r>
            <a:r>
              <a:rPr lang="zh-CN" altLang="en-US" sz="2000" dirty="0" smtClean="0"/>
              <a:t>例如：当</a:t>
            </a:r>
            <a:r>
              <a:rPr lang="zh-CN" altLang="en-US" sz="2000" dirty="0"/>
              <a:t>目前</a:t>
            </a:r>
            <a:r>
              <a:rPr lang="zh-CN" altLang="en-US" sz="2000" dirty="0" smtClean="0"/>
              <a:t>聚类</a:t>
            </a:r>
            <a:r>
              <a:rPr lang="zh-CN" altLang="en-US" sz="2000" dirty="0"/>
              <a:t>中心数</a:t>
            </a:r>
            <a:r>
              <a:rPr lang="en-US" altLang="zh-CN" sz="2000" i="1" dirty="0"/>
              <a:t>k</a:t>
            </a:r>
            <a:r>
              <a:rPr lang="en-US" altLang="zh-CN" sz="2000" dirty="0"/>
              <a:t>=2</a:t>
            </a:r>
            <a:r>
              <a:rPr lang="zh-CN" altLang="en-US" sz="2000" dirty="0"/>
              <a:t>时，计算</a:t>
            </a:r>
          </a:p>
        </p:txBody>
      </p:sp>
    </p:spTree>
    <p:extLst>
      <p:ext uri="{BB962C8B-B14F-4D97-AF65-F5344CB8AC3E}">
        <p14:creationId xmlns:p14="http://schemas.microsoft.com/office/powerpoint/2010/main" val="15423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最大最小距离算法（小中取大距离算法 ） </a:t>
            </a:r>
            <a:endParaRPr lang="en-US" altLang="zh-CN" dirty="0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90525" y="4060211"/>
            <a:ext cx="8350251" cy="892175"/>
            <a:chOff x="264" y="2503"/>
            <a:chExt cx="5496" cy="562"/>
          </a:xfrm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264" y="2503"/>
              <a:ext cx="549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/>
                <a:t>⑥ </a:t>
              </a:r>
              <a:r>
                <a:rPr lang="zh-CN" altLang="en-US" sz="2000" dirty="0">
                  <a:cs typeface="Times New Roman" panose="02020603050405020304" pitchFamily="18" charset="0"/>
                </a:rPr>
                <a:t>将</a:t>
              </a:r>
              <a:r>
                <a:rPr lang="zh-CN" altLang="en-US" sz="2000" dirty="0" smtClean="0">
                  <a:cs typeface="Times New Roman" panose="02020603050405020304" pitchFamily="18" charset="0"/>
                </a:rPr>
                <a:t>样本                                 </a:t>
              </a:r>
              <a:r>
                <a:rPr lang="zh-CN" altLang="en-US" sz="2000" dirty="0">
                  <a:latin typeface="Arial" panose="020B0604020202020204" pitchFamily="34" charset="0"/>
                </a:rPr>
                <a:t>按最近距离划分到相应聚类中心对应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Arial" panose="020B0604020202020204" pitchFamily="34" charset="0"/>
                </a:rPr>
                <a:t>的类别中。</a:t>
              </a:r>
            </a:p>
          </p:txBody>
        </p:sp>
        <p:graphicFrame>
          <p:nvGraphicFramePr>
            <p:cNvPr id="6" name="Object 28"/>
            <p:cNvGraphicFramePr>
              <a:graphicFrameLocks noChangeAspect="1"/>
            </p:cNvGraphicFramePr>
            <p:nvPr/>
          </p:nvGraphicFramePr>
          <p:xfrm>
            <a:off x="1118" y="2527"/>
            <a:ext cx="139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3" name="公式" r:id="rId3" imgW="1168200" imgH="228600" progId="Equation.3">
                    <p:embed/>
                  </p:oleObj>
                </mc:Choice>
                <mc:Fallback>
                  <p:oleObj name="公式" r:id="rId3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527"/>
                          <a:ext cx="1393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07988" y="3501008"/>
            <a:ext cx="76327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⑤ </a:t>
            </a:r>
            <a:r>
              <a:rPr lang="zh-CN" altLang="en-US" sz="2000" dirty="0"/>
              <a:t>重复步骤③④，直到没有新的聚类中心出现为止。</a:t>
            </a:r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81000" y="919043"/>
            <a:ext cx="8616950" cy="1252538"/>
            <a:chOff x="240" y="285"/>
            <a:chExt cx="5428" cy="78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40" y="288"/>
              <a:ext cx="5428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>
                  <a:cs typeface="Times New Roman" panose="02020603050405020304" pitchFamily="18" charset="0"/>
                </a:rPr>
                <a:t>④ </a:t>
              </a:r>
              <a:r>
                <a:rPr lang="zh-CN" altLang="en-US" sz="2000">
                  <a:cs typeface="Times New Roman" panose="02020603050405020304" pitchFamily="18" charset="0"/>
                </a:rPr>
                <a:t>在所有最小距离中选出最大距离，如该最大值达到                 </a:t>
              </a:r>
              <a:r>
                <a:rPr lang="zh-CN" altLang="en-US" sz="2000">
                  <a:latin typeface="Arial" panose="020B0604020202020204" pitchFamily="34" charset="0"/>
                </a:rPr>
                <a:t>的一定分数比值</a:t>
              </a:r>
              <a:r>
                <a:rPr lang="en-US" altLang="zh-CN" sz="2000"/>
                <a:t>( </a:t>
              </a:r>
              <a:r>
                <a:rPr lang="zh-CN" altLang="en-US" sz="2000"/>
                <a:t>阈值</a:t>
              </a:r>
              <a:r>
                <a:rPr lang="en-US" altLang="zh-CN" sz="2000" i="1"/>
                <a:t>T</a:t>
              </a:r>
              <a:r>
                <a:rPr lang="en-US" altLang="zh-CN" sz="2000"/>
                <a:t> ) </a:t>
              </a:r>
              <a:r>
                <a:rPr lang="zh-CN" altLang="en-US" sz="2000">
                  <a:latin typeface="Arial" panose="020B0604020202020204" pitchFamily="34" charset="0"/>
                </a:rPr>
                <a:t>以上，则相应的样本点取为新的聚类中心，</a:t>
              </a:r>
              <a:r>
                <a:rPr lang="zh-CN" altLang="en-US" sz="2000"/>
                <a:t>返回</a:t>
              </a:r>
              <a:r>
                <a:rPr lang="en-US" altLang="en-US" sz="2000"/>
                <a:t>③</a:t>
              </a:r>
              <a:r>
                <a:rPr lang="zh-CN" altLang="en-US" sz="2000"/>
                <a:t>；否则，寻找聚类中心的工作结束。</a:t>
              </a: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264092"/>
                </p:ext>
              </p:extLst>
            </p:nvPr>
          </p:nvGraphicFramePr>
          <p:xfrm>
            <a:off x="4059" y="285"/>
            <a:ext cx="72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4" name="公式" r:id="rId5" imgW="583920" imgH="253800" progId="Equation.3">
                    <p:embed/>
                  </p:oleObj>
                </mc:Choice>
                <mc:Fallback>
                  <p:oleObj name="公式" r:id="rId5" imgW="5839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85"/>
                          <a:ext cx="72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809625" y="2554615"/>
            <a:ext cx="7074743" cy="730369"/>
            <a:chOff x="510" y="1506"/>
            <a:chExt cx="4910" cy="577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510" y="1506"/>
            <a:ext cx="480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5" name="公式" r:id="rId7" imgW="3543120" imgH="253800" progId="Equation.3">
                    <p:embed/>
                  </p:oleObj>
                </mc:Choice>
                <mc:Fallback>
                  <p:oleObj name="公式" r:id="rId7" imgW="3543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1506"/>
                          <a:ext cx="4801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1426" y="1889"/>
              <a:ext cx="39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l-GR" sz="2000">
                  <a:cs typeface="Times New Roman" panose="02020603050405020304" pitchFamily="18" charset="0"/>
                </a:rPr>
                <a:t>（</a:t>
              </a:r>
              <a:r>
                <a:rPr lang="el-GR" altLang="zh-CN" sz="2000" i="1">
                  <a:cs typeface="Times New Roman" panose="02020603050405020304" pitchFamily="18" charset="0"/>
                </a:rPr>
                <a:t>θ</a:t>
              </a:r>
              <a:r>
                <a:rPr lang="zh-CN" altLang="el-GR" sz="2000">
                  <a:cs typeface="Times New Roman" panose="02020603050405020304" pitchFamily="18" charset="0"/>
                </a:rPr>
                <a:t>：用试探法取为一固定分数，如</a:t>
              </a:r>
              <a:r>
                <a:rPr lang="el-GR" altLang="zh-CN" sz="2000"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cs typeface="Times New Roman" panose="02020603050405020304" pitchFamily="18" charset="0"/>
                </a:rPr>
                <a:t>/2</a:t>
              </a:r>
              <a:r>
                <a:rPr lang="zh-CN" altLang="en-US" sz="2000">
                  <a:cs typeface="Times New Roman" panose="02020603050405020304" pitchFamily="18" charset="0"/>
                </a:rPr>
                <a:t>。）</a:t>
              </a:r>
              <a:endParaRPr lang="zh-CN" altLang="el-GR" sz="2000"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562" y="1885"/>
              <a:ext cx="113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000" dirty="0"/>
                <a:t>则</a:t>
              </a:r>
              <a:r>
                <a:rPr lang="en-US" altLang="zh-CN" sz="2000" i="1" dirty="0"/>
                <a:t>Z</a:t>
              </a:r>
              <a:r>
                <a:rPr lang="en-US" altLang="zh-CN" sz="2000" baseline="-25000" dirty="0"/>
                <a:t>3</a:t>
              </a:r>
              <a:r>
                <a:rPr lang="zh-CN" altLang="en-US" sz="2000" dirty="0"/>
                <a:t>存在。</a:t>
              </a:r>
            </a:p>
          </p:txBody>
        </p:sp>
      </p:grp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879475" y="2122567"/>
            <a:ext cx="1376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例</a:t>
            </a:r>
            <a:r>
              <a:rPr lang="en-US" altLang="zh-CN" sz="2000" i="1" dirty="0"/>
              <a:t>k </a:t>
            </a:r>
            <a:r>
              <a:rPr lang="en-US" altLang="zh-CN" sz="2000" dirty="0"/>
              <a:t>=2</a:t>
            </a:r>
            <a:r>
              <a:rPr lang="zh-CN" altLang="en-US" sz="2000" dirty="0"/>
              <a:t>时</a:t>
            </a:r>
          </a:p>
        </p:txBody>
      </p:sp>
      <p:sp>
        <p:nvSpPr>
          <p:cNvPr id="17" name="Rectangle 61"/>
          <p:cNvSpPr>
            <a:spLocks noChangeArrowheads="1"/>
          </p:cNvSpPr>
          <p:nvPr/>
        </p:nvSpPr>
        <p:spPr bwMode="auto">
          <a:xfrm>
            <a:off x="556810" y="5013176"/>
            <a:ext cx="818396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思路总结：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993300"/>
                </a:solidFill>
              </a:rPr>
              <a:t>    </a:t>
            </a:r>
            <a:r>
              <a:rPr lang="zh-CN" altLang="en-US" sz="2000" dirty="0" smtClean="0">
                <a:solidFill>
                  <a:srgbClr val="C00000"/>
                </a:solidFill>
              </a:rPr>
              <a:t>二步法。先找全部中心，然后再对剩余模式归类。关键</a:t>
            </a:r>
            <a:r>
              <a:rPr lang="zh-CN" altLang="en-US" sz="2000" dirty="0">
                <a:solidFill>
                  <a:srgbClr val="C00000"/>
                </a:solidFill>
              </a:rPr>
              <a:t>：怎样开新类，聚类中心如何定</a:t>
            </a:r>
            <a:r>
              <a:rPr lang="zh-CN" altLang="en-US" sz="2000" dirty="0" smtClean="0">
                <a:solidFill>
                  <a:srgbClr val="C00000"/>
                </a:solidFill>
              </a:rPr>
              <a:t>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    为</a:t>
            </a:r>
            <a:r>
              <a:rPr lang="zh-CN" altLang="en-US" sz="2000" dirty="0"/>
              <a:t>使聚类中心更有代表性，</a:t>
            </a:r>
            <a:r>
              <a:rPr lang="zh-CN" altLang="en-US" sz="2000" b="1" dirty="0">
                <a:solidFill>
                  <a:srgbClr val="C00000"/>
                </a:solidFill>
              </a:rPr>
              <a:t>可取各类的样本均值作为聚类中心</a:t>
            </a:r>
            <a:r>
              <a:rPr lang="zh-CN" altLang="en-US" sz="2000" dirty="0" smtClean="0"/>
              <a:t>。</a:t>
            </a:r>
            <a:endParaRPr lang="zh-CN" altLang="en-US" sz="20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2.1  </a:t>
            </a:r>
            <a:r>
              <a:rPr lang="zh-CN" altLang="en-US" sz="2400" dirty="0"/>
              <a:t>对图示模式样本用最大最小距离算法进行聚类分析</a:t>
            </a:r>
            <a:endParaRPr lang="en-US" altLang="zh-CN" sz="2400" dirty="0"/>
          </a:p>
        </p:txBody>
      </p:sp>
      <p:pic>
        <p:nvPicPr>
          <p:cNvPr id="4" name="Picture 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20813"/>
            <a:ext cx="5278438" cy="48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7"/>
          <p:cNvSpPr>
            <a:spLocks noChangeArrowheads="1"/>
          </p:cNvSpPr>
          <p:nvPr/>
        </p:nvSpPr>
        <p:spPr bwMode="auto">
          <a:xfrm>
            <a:off x="1357313" y="5386388"/>
            <a:ext cx="1587500" cy="406400"/>
          </a:xfrm>
          <a:prstGeom prst="wedgeRoundRectCallout">
            <a:avLst>
              <a:gd name="adj1" fmla="val -82602"/>
              <a:gd name="adj2" fmla="val 6094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zh-CN" altLang="zh-CN" sz="2000" b="1"/>
              <a:t>①</a:t>
            </a:r>
            <a:r>
              <a:rPr lang="zh-CN" altLang="en-US" sz="2000" b="1"/>
              <a:t>选</a:t>
            </a:r>
            <a:r>
              <a:rPr lang="en-US" altLang="zh-CN" sz="2000" b="1" i="1"/>
              <a:t>Z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=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1</a:t>
            </a:r>
          </a:p>
        </p:txBody>
      </p:sp>
      <p:sp>
        <p:nvSpPr>
          <p:cNvPr id="6" name="AutoShape 78"/>
          <p:cNvSpPr>
            <a:spLocks noChangeArrowheads="1"/>
          </p:cNvSpPr>
          <p:nvPr/>
        </p:nvSpPr>
        <p:spPr bwMode="auto">
          <a:xfrm>
            <a:off x="1295400" y="1044575"/>
            <a:ext cx="3848100" cy="444500"/>
          </a:xfrm>
          <a:prstGeom prst="wedgeRoundRectCallout">
            <a:avLst>
              <a:gd name="adj1" fmla="val -15264"/>
              <a:gd name="adj2" fmla="val 1942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zh-CN" altLang="zh-CN" sz="2000" b="1"/>
              <a:t>②距</a:t>
            </a:r>
            <a:r>
              <a:rPr lang="en-US" altLang="zh-CN" sz="2000" b="1" i="1"/>
              <a:t>Z</a:t>
            </a:r>
            <a:r>
              <a:rPr lang="en-US" altLang="zh-CN" sz="2000" b="1" baseline="-25000"/>
              <a:t>1</a:t>
            </a:r>
            <a:r>
              <a:rPr lang="zh-CN" altLang="en-US" sz="2000" b="1"/>
              <a:t>最远，选为</a:t>
            </a:r>
            <a:r>
              <a:rPr lang="en-US" altLang="zh-CN" sz="2000" b="1" i="1"/>
              <a:t>Z</a:t>
            </a:r>
            <a:r>
              <a:rPr lang="en-US" altLang="zh-CN" sz="2000" b="1" baseline="-25000"/>
              <a:t>2</a:t>
            </a:r>
            <a:r>
              <a:rPr lang="zh-CN" altLang="en-US" sz="2000" b="1"/>
              <a:t>。计算</a:t>
            </a:r>
            <a:r>
              <a:rPr lang="en-US" altLang="zh-CN" sz="2000" i="1"/>
              <a:t>T</a:t>
            </a:r>
            <a:r>
              <a:rPr lang="zh-CN" altLang="en-US" sz="2000" b="1"/>
              <a:t>。</a:t>
            </a:r>
          </a:p>
        </p:txBody>
      </p:sp>
      <p:sp>
        <p:nvSpPr>
          <p:cNvPr id="7" name="AutoShape 80"/>
          <p:cNvSpPr>
            <a:spLocks noChangeArrowheads="1"/>
          </p:cNvSpPr>
          <p:nvPr/>
        </p:nvSpPr>
        <p:spPr bwMode="auto">
          <a:xfrm>
            <a:off x="3054350" y="2105025"/>
            <a:ext cx="2093913" cy="1114425"/>
          </a:xfrm>
          <a:prstGeom prst="wedgeRoundRectCallout">
            <a:avLst>
              <a:gd name="adj1" fmla="val -32866"/>
              <a:gd name="adj2" fmla="val 1653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zh-CN" altLang="zh-CN" sz="2000" b="1"/>
              <a:t>③对应最小距离中的最大值，</a:t>
            </a:r>
            <a:endParaRPr lang="zh-CN" altLang="en-US" sz="2000" b="1"/>
          </a:p>
          <a:p>
            <a:r>
              <a:rPr lang="zh-CN" altLang="zh-CN" sz="2000" b="1"/>
              <a:t>且</a:t>
            </a:r>
            <a:r>
              <a:rPr lang="en-US" altLang="zh-CN" sz="2000" b="1"/>
              <a:t>&gt;</a:t>
            </a:r>
            <a:r>
              <a:rPr lang="en-US" altLang="zh-CN" sz="2000" i="1"/>
              <a:t>T</a:t>
            </a:r>
            <a:r>
              <a:rPr lang="zh-CN" altLang="en-US" sz="2000" b="1"/>
              <a:t>，选作</a:t>
            </a:r>
            <a:r>
              <a:rPr lang="en-US" altLang="zh-CN" sz="2000" b="1" i="1"/>
              <a:t>Z</a:t>
            </a:r>
            <a:r>
              <a:rPr lang="en-US" altLang="zh-CN" sz="2000" b="1" baseline="-25000"/>
              <a:t>3</a:t>
            </a:r>
            <a:r>
              <a:rPr lang="zh-CN" altLang="en-US" sz="2000" b="1"/>
              <a:t>。</a:t>
            </a: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5678488" y="4581128"/>
            <a:ext cx="3187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结果：</a:t>
            </a:r>
            <a:r>
              <a:rPr lang="en-US" altLang="zh-CN" sz="2000" b="1" i="1" dirty="0"/>
              <a:t>Z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</a:t>
            </a:r>
            <a:r>
              <a:rPr lang="en-US" altLang="zh-CN" sz="2000" b="1" i="1" dirty="0"/>
              <a:t>X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；</a:t>
            </a:r>
            <a:r>
              <a:rPr lang="en-US" altLang="zh-CN" sz="2000" b="1" i="1" dirty="0"/>
              <a:t>Z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</a:t>
            </a:r>
            <a:r>
              <a:rPr lang="en-US" altLang="zh-CN" sz="2000" b="1" i="1" dirty="0"/>
              <a:t>X</a:t>
            </a:r>
            <a:r>
              <a:rPr lang="en-US" altLang="zh-CN" sz="2000" baseline="-25000" dirty="0"/>
              <a:t>6</a:t>
            </a:r>
            <a:r>
              <a:rPr lang="zh-CN" altLang="en-US" sz="2000" dirty="0"/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000" dirty="0"/>
              <a:t>            </a:t>
            </a:r>
            <a:r>
              <a:rPr lang="en-US" altLang="zh-CN" sz="2000" b="1" i="1" dirty="0"/>
              <a:t>Z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</a:t>
            </a:r>
            <a:r>
              <a:rPr lang="en-US" altLang="zh-CN" sz="2000" b="1" i="1" dirty="0"/>
              <a:t>X</a:t>
            </a:r>
            <a:r>
              <a:rPr lang="en-US" altLang="zh-CN" sz="2000" baseline="-25000" dirty="0"/>
              <a:t>7 </a:t>
            </a:r>
            <a:r>
              <a:rPr lang="zh-CN" altLang="en-US" sz="2000" dirty="0"/>
              <a:t>。</a:t>
            </a:r>
          </a:p>
        </p:txBody>
      </p:sp>
      <p:sp>
        <p:nvSpPr>
          <p:cNvPr id="9" name="Text Box 87"/>
          <p:cNvSpPr txBox="1">
            <a:spLocks noChangeArrowheads="1"/>
          </p:cNvSpPr>
          <p:nvPr/>
        </p:nvSpPr>
        <p:spPr bwMode="auto">
          <a:xfrm>
            <a:off x="5697538" y="3086100"/>
            <a:ext cx="320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④ </a:t>
            </a:r>
            <a:r>
              <a:rPr lang="zh-CN" altLang="en-US" sz="2000"/>
              <a:t>用全体模式对三个聚类中心计算最小距离中的最大值，无</a:t>
            </a:r>
            <a:r>
              <a:rPr lang="en-US" altLang="zh-CN" sz="2000"/>
              <a:t>&gt;</a:t>
            </a:r>
            <a:r>
              <a:rPr lang="en-US" altLang="zh-CN" sz="2000" i="1"/>
              <a:t>T </a:t>
            </a:r>
            <a:r>
              <a:rPr lang="zh-CN" altLang="en-US" sz="2000"/>
              <a:t>情况，停止寻找中心。</a:t>
            </a: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5794375" y="5733256"/>
            <a:ext cx="3048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⑤ </a:t>
            </a:r>
            <a:r>
              <a:rPr lang="zh-CN" altLang="en-US" sz="2000" dirty="0" smtClean="0"/>
              <a:t>对剩余模式归类（聚类）</a:t>
            </a:r>
            <a:endParaRPr lang="zh-CN" altLang="en-US" sz="2000" dirty="0"/>
          </a:p>
        </p:txBody>
      </p: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5616575" y="874713"/>
            <a:ext cx="3225800" cy="2089150"/>
            <a:chOff x="3538" y="551"/>
            <a:chExt cx="2032" cy="1316"/>
          </a:xfrm>
        </p:grpSpPr>
        <p:graphicFrame>
          <p:nvGraphicFramePr>
            <p:cNvPr id="12" name="Object 83"/>
            <p:cNvGraphicFramePr>
              <a:graphicFrameLocks noChangeAspect="1"/>
            </p:cNvGraphicFramePr>
            <p:nvPr/>
          </p:nvGraphicFramePr>
          <p:xfrm>
            <a:off x="3742" y="551"/>
            <a:ext cx="179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8" name="公式" r:id="rId4" imgW="1485720" imgH="393480" progId="Equation.3">
                    <p:embed/>
                  </p:oleObj>
                </mc:Choice>
                <mc:Fallback>
                  <p:oleObj name="公式" r:id="rId4" imgW="1485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551"/>
                          <a:ext cx="1792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3538" y="956"/>
              <a:ext cx="2032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/>
                <a:t>10</a:t>
              </a:r>
              <a:r>
                <a:rPr lang="zh-CN" altLang="en-US" sz="2000"/>
                <a:t>个最小距离中，</a:t>
              </a:r>
              <a:r>
                <a:rPr lang="en-US" altLang="zh-CN" sz="2000" b="1" i="1"/>
                <a:t>X</a:t>
              </a:r>
              <a:r>
                <a:rPr lang="en-US" altLang="zh-CN" sz="2000" baseline="-25000"/>
                <a:t>7</a:t>
              </a:r>
              <a:r>
                <a:rPr lang="zh-CN" altLang="en-US" sz="2000"/>
                <a:t>对应的距离</a:t>
              </a:r>
              <a:r>
                <a:rPr lang="en-US" altLang="zh-CN" sz="2000"/>
                <a:t>&gt;</a:t>
              </a:r>
              <a:r>
                <a:rPr lang="en-US" altLang="zh-CN" sz="2000" i="1"/>
                <a:t>T</a:t>
              </a:r>
              <a:r>
                <a:rPr lang="en-US" altLang="zh-CN" sz="2000"/>
                <a:t>,</a:t>
              </a:r>
            </a:p>
          </p:txBody>
        </p:sp>
        <p:graphicFrame>
          <p:nvGraphicFramePr>
            <p:cNvPr id="14" name="Object 85"/>
            <p:cNvGraphicFramePr>
              <a:graphicFrameLocks noChangeAspect="1"/>
            </p:cNvGraphicFramePr>
            <p:nvPr/>
          </p:nvGraphicFramePr>
          <p:xfrm>
            <a:off x="3961" y="1585"/>
            <a:ext cx="102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9" name="公式" r:id="rId6" imgW="660240" imgH="228600" progId="Equation.3">
                    <p:embed/>
                  </p:oleObj>
                </mc:Choice>
                <mc:Fallback>
                  <p:oleObj name="公式" r:id="rId6" imgW="660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1585"/>
                          <a:ext cx="102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91"/>
            <p:cNvSpPr txBox="1">
              <a:spLocks noChangeArrowheads="1"/>
            </p:cNvSpPr>
            <p:nvPr/>
          </p:nvSpPr>
          <p:spPr bwMode="auto">
            <a:xfrm>
              <a:off x="3570" y="634"/>
              <a:ext cx="63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6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动态聚类法</a:t>
            </a:r>
            <a:endParaRPr lang="zh-CN" altLang="en-US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50850" y="4293304"/>
            <a:ext cx="8639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两种常用算法：</a:t>
            </a:r>
          </a:p>
          <a:p>
            <a:pPr>
              <a:lnSpc>
                <a:spcPct val="130000"/>
              </a:lnSpc>
            </a:pP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i="1" dirty="0"/>
              <a:t>* </a:t>
            </a:r>
            <a:r>
              <a:rPr lang="en-US" altLang="zh-CN" sz="2000" b="1" i="1" dirty="0">
                <a:solidFill>
                  <a:srgbClr val="0000FF"/>
                </a:solidFill>
              </a:rPr>
              <a:t>K</a:t>
            </a:r>
            <a:r>
              <a:rPr lang="en-US" altLang="zh-CN" sz="2000" b="1" dirty="0">
                <a:solidFill>
                  <a:srgbClr val="0000FF"/>
                </a:solidFill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</a:rPr>
              <a:t>均值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算法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或</a:t>
            </a:r>
            <a:r>
              <a:rPr lang="en-US" altLang="zh-CN" sz="2000" dirty="0"/>
              <a:t>C-</a:t>
            </a:r>
            <a:r>
              <a:rPr lang="zh-CN" altLang="en-US" sz="2000" dirty="0"/>
              <a:t>均值</a:t>
            </a:r>
            <a:r>
              <a:rPr lang="zh-CN" altLang="en-US" sz="2000" dirty="0" smtClean="0"/>
              <a:t>算法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973138" y="1492250"/>
            <a:ext cx="7123112" cy="2138363"/>
            <a:chOff x="669" y="884"/>
            <a:chExt cx="4487" cy="1347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3050" y="1026"/>
              <a:ext cx="76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判断</a:t>
              </a:r>
            </a:p>
            <a:p>
              <a:pPr algn="just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合理性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69" y="1082"/>
              <a:ext cx="793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选初始</a:t>
              </a:r>
            </a:p>
            <a:p>
              <a:pPr algn="just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中心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50" y="1119"/>
              <a:ext cx="661" cy="3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聚类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29" y="997"/>
              <a:ext cx="54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合理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33" y="1734"/>
              <a:ext cx="7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不合理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609" y="1082"/>
              <a:ext cx="54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936" y="884"/>
              <a:ext cx="1128" cy="789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482" y="1305"/>
              <a:ext cx="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511" y="1281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052" y="1281"/>
              <a:ext cx="7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504" y="1678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200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1632" y="2075"/>
              <a:ext cx="5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1632" y="1293"/>
              <a:ext cx="5" cy="7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199" y="1905"/>
              <a:ext cx="647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修改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2852" y="2075"/>
              <a:ext cx="6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31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3.6   </a:t>
            </a:r>
            <a:r>
              <a:rPr lang="zh-CN" altLang="en-US" dirty="0" smtClean="0"/>
              <a:t>感知器算法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471488" y="3900988"/>
            <a:ext cx="1660525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概念理解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393700" y="4799013"/>
            <a:ext cx="8978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训练：用已知类别的模式样本指导机器对分类规则进行反复修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改，最终使分类结果与已知类别信息完全相同的过程。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95536" y="4333875"/>
            <a:ext cx="25163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）训练与学习</a:t>
            </a: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65125" y="5792785"/>
            <a:ext cx="6569075" cy="895349"/>
            <a:chOff x="230" y="3649"/>
            <a:chExt cx="4138" cy="564"/>
          </a:xfrm>
        </p:grpSpPr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230" y="3781"/>
              <a:ext cx="33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学习：从分类器的角度讲</a:t>
              </a: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2643" y="3649"/>
              <a:ext cx="17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非监督学习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2648" y="3922"/>
              <a:ext cx="1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有监督学习</a:t>
              </a:r>
            </a:p>
          </p:txBody>
        </p:sp>
        <p:sp>
          <p:nvSpPr>
            <p:cNvPr id="11" name="AutoShape 29"/>
            <p:cNvSpPr>
              <a:spLocks/>
            </p:cNvSpPr>
            <p:nvPr/>
          </p:nvSpPr>
          <p:spPr bwMode="auto">
            <a:xfrm>
              <a:off x="2501" y="3744"/>
              <a:ext cx="127" cy="365"/>
            </a:xfrm>
            <a:prstGeom prst="leftBrace">
              <a:avLst>
                <a:gd name="adj1" fmla="val 23950"/>
                <a:gd name="adj2" fmla="val 50000"/>
              </a:avLst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485931" y="6226172"/>
            <a:ext cx="2116137" cy="457200"/>
            <a:chOff x="4042" y="3922"/>
            <a:chExt cx="1333" cy="288"/>
          </a:xfrm>
        </p:grpSpPr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4042" y="3922"/>
              <a:ext cx="1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训练</a:t>
              </a: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4310" y="4070"/>
              <a:ext cx="30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5" name="Object 41"/>
          <p:cNvGraphicFramePr>
            <a:graphicFrameLocks noChangeAspect="1"/>
          </p:cNvGraphicFramePr>
          <p:nvPr>
            <p:extLst/>
          </p:nvPr>
        </p:nvGraphicFramePr>
        <p:xfrm>
          <a:off x="1924050" y="1925638"/>
          <a:ext cx="41751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公式" r:id="rId3" imgW="2425680" imgH="241200" progId="Equation.3">
                  <p:embed/>
                </p:oleObj>
              </mc:Choice>
              <mc:Fallback>
                <p:oleObj name="公式" r:id="rId3" imgW="2425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925638"/>
                        <a:ext cx="417512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471488" y="2908300"/>
            <a:ext cx="8601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只要求出权向量，分类器的设计即告完成。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本节开始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介绍如何通过各种算法，利用已知类别的模式样本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训练权向量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rgbClr val="6633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317500" y="942975"/>
            <a:ext cx="8683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对线性判别函数，当模式维数已知时，判别函数的形式实际上已经确定，如：三维时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Object 45"/>
          <p:cNvGraphicFramePr>
            <a:graphicFrameLocks noChangeAspect="1"/>
          </p:cNvGraphicFramePr>
          <p:nvPr>
            <p:extLst/>
          </p:nvPr>
        </p:nvGraphicFramePr>
        <p:xfrm>
          <a:off x="1947863" y="2501900"/>
          <a:ext cx="1930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公式" r:id="rId5" imgW="1091880" imgH="253800" progId="Equation.3">
                  <p:embed/>
                </p:oleObj>
              </mc:Choice>
              <mc:Fallback>
                <p:oleObj name="公式" r:id="rId5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501900"/>
                        <a:ext cx="1930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6"/>
          <p:cNvGraphicFramePr>
            <a:graphicFrameLocks noChangeAspect="1"/>
          </p:cNvGraphicFramePr>
          <p:nvPr>
            <p:extLst/>
          </p:nvPr>
        </p:nvGraphicFramePr>
        <p:xfrm>
          <a:off x="4021138" y="2500313"/>
          <a:ext cx="2157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公式" r:id="rId7" imgW="1282680" imgH="253800" progId="Equation.3">
                  <p:embed/>
                </p:oleObj>
              </mc:Choice>
              <mc:Fallback>
                <p:oleObj name="公式" r:id="rId7" imgW="1282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500313"/>
                        <a:ext cx="215741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2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850" y="1484784"/>
            <a:ext cx="8496300" cy="5039841"/>
          </a:xfrm>
        </p:spPr>
        <p:txBody>
          <a:bodyPr/>
          <a:lstStyle/>
          <a:p>
            <a:pPr marL="0" indent="628650"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一、绪论、数学基础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二、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聚类分析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三、判别函数分类法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四、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统计决策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分类法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五、特征提取与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选择</a:t>
            </a:r>
            <a:endParaRPr lang="en-US" altLang="zh-CN" b="1" dirty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六、模糊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模式识别</a:t>
            </a:r>
            <a:endParaRPr lang="en-US" altLang="zh-CN" b="1" dirty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七、神经网络模式识别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628650"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      期末考试（平时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作业：</a:t>
            </a:r>
            <a:r>
              <a:rPr lang="en-US" altLang="zh-CN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40%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，期末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考试：</a:t>
            </a:r>
            <a:r>
              <a:rPr lang="en-US" altLang="zh-CN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60%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）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r>
              <a:rPr lang="zh-CN" altLang="en-US" dirty="0"/>
              <a:t>内容</a:t>
            </a:r>
            <a:r>
              <a:rPr lang="zh-CN" altLang="en-US" sz="2800" dirty="0" smtClean="0"/>
              <a:t>安排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01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377825" y="1876891"/>
            <a:ext cx="87518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感知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器（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Perceptron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一种早期神经网络分类学习模型，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属于有关机器学习的仿生学领域中的问题，由于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无法实现非线性分类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下马（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Minsky and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Papert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但“赏罚概念（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reward-punishment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 得到广泛应用。</a:t>
            </a:r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-542925" y="176213"/>
            <a:ext cx="347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）确定性分类器 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357188" y="615115"/>
            <a:ext cx="82423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处理确定可分情况的分类器。通过几何方法将特征空间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分解为对应不同类的子空间，又称为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几何分类器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57150" y="3913188"/>
            <a:ext cx="608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感知器算法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77" name="Rectangle 21"/>
          <p:cNvSpPr>
            <a:spLocks noChangeArrowheads="1"/>
          </p:cNvSpPr>
          <p:nvPr/>
        </p:nvSpPr>
        <p:spPr bwMode="auto">
          <a:xfrm>
            <a:off x="698500" y="4419600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两类线性可分的模式类：            ，设 </a:t>
            </a:r>
          </a:p>
        </p:txBody>
      </p:sp>
      <p:graphicFrame>
        <p:nvGraphicFramePr>
          <p:cNvPr id="249879" name="Object 23"/>
          <p:cNvGraphicFramePr>
            <a:graphicFrameLocks noChangeAspect="1"/>
          </p:cNvGraphicFramePr>
          <p:nvPr/>
        </p:nvGraphicFramePr>
        <p:xfrm>
          <a:off x="4024313" y="4421188"/>
          <a:ext cx="1027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3" name="公式" r:id="rId3" imgW="406080" imgH="215640" progId="Equation.3">
                  <p:embed/>
                </p:oleObj>
              </mc:Choice>
              <mc:Fallback>
                <p:oleObj name="公式" r:id="rId3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421188"/>
                        <a:ext cx="102711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80" name="Rectangle 24"/>
          <p:cNvSpPr>
            <a:spLocks noChangeArrowheads="1"/>
          </p:cNvSpPr>
          <p:nvPr/>
        </p:nvSpPr>
        <p:spPr bwMode="auto">
          <a:xfrm>
            <a:off x="0" y="295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85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9884" name="Object 28"/>
          <p:cNvGraphicFramePr>
            <a:graphicFrameLocks noChangeAspect="1"/>
          </p:cNvGraphicFramePr>
          <p:nvPr/>
        </p:nvGraphicFramePr>
        <p:xfrm>
          <a:off x="5695950" y="4433888"/>
          <a:ext cx="16795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" name="公式" r:id="rId5" imgW="888840" imgH="228600" progId="Equation.3">
                  <p:embed/>
                </p:oleObj>
              </mc:Choice>
              <mc:Fallback>
                <p:oleObj name="公式" r:id="rId5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433888"/>
                        <a:ext cx="167957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90" name="Group 34"/>
          <p:cNvGrpSpPr>
            <a:grpSpLocks/>
          </p:cNvGrpSpPr>
          <p:nvPr/>
        </p:nvGrpSpPr>
        <p:grpSpPr bwMode="auto">
          <a:xfrm>
            <a:off x="666750" y="4965700"/>
            <a:ext cx="7442200" cy="508000"/>
            <a:chOff x="402" y="3128"/>
            <a:chExt cx="4715" cy="320"/>
          </a:xfrm>
        </p:grpSpPr>
        <p:sp>
          <p:nvSpPr>
            <p:cNvPr id="249887" name="Rectangle 31"/>
            <p:cNvSpPr>
              <a:spLocks noChangeArrowheads="1"/>
            </p:cNvSpPr>
            <p:nvPr/>
          </p:nvSpPr>
          <p:spPr bwMode="auto">
            <a:xfrm>
              <a:off x="402" y="3128"/>
              <a:ext cx="4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                               ，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49889" name="Object 33"/>
            <p:cNvGraphicFramePr>
              <a:graphicFrameLocks noChangeAspect="1"/>
            </p:cNvGraphicFramePr>
            <p:nvPr/>
          </p:nvGraphicFramePr>
          <p:xfrm>
            <a:off x="2920" y="3136"/>
            <a:ext cx="129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5" name="公式" r:id="rId7" imgW="1269720" imgH="253800" progId="Equation.3">
                    <p:embed/>
                  </p:oleObj>
                </mc:Choice>
                <mc:Fallback>
                  <p:oleObj name="公式" r:id="rId7" imgW="1269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136"/>
                          <a:ext cx="129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638" y="5556250"/>
            <a:ext cx="6521450" cy="1058863"/>
            <a:chOff x="295" y="566"/>
            <a:chExt cx="4108" cy="667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295" y="741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应具有性质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49893" name="Object 37"/>
            <p:cNvGraphicFramePr>
              <a:graphicFrameLocks noChangeAspect="1"/>
            </p:cNvGraphicFramePr>
            <p:nvPr/>
          </p:nvGraphicFramePr>
          <p:xfrm>
            <a:off x="1347" y="566"/>
            <a:ext cx="3056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6" name="公式" r:id="rId9" imgW="2019240" imgH="482400" progId="Equation.3">
                    <p:embed/>
                  </p:oleObj>
                </mc:Choice>
                <mc:Fallback>
                  <p:oleObj name="公式" r:id="rId9" imgW="20192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566"/>
                          <a:ext cx="3056" cy="6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46"/>
          <p:cNvGraphicFramePr>
            <a:graphicFrameLocks noChangeAspect="1"/>
          </p:cNvGraphicFramePr>
          <p:nvPr>
            <p:extLst/>
          </p:nvPr>
        </p:nvGraphicFramePr>
        <p:xfrm>
          <a:off x="1982540" y="5022388"/>
          <a:ext cx="2157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7" name="Equation" r:id="rId11" imgW="1282680" imgH="253800" progId="Equation.DSMT4">
                  <p:embed/>
                </p:oleObj>
              </mc:Choice>
              <mc:Fallback>
                <p:oleObj name="Equation" r:id="rId11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540" y="5022388"/>
                        <a:ext cx="2157412" cy="471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7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/>
      <p:bldP spid="249871" grpId="0"/>
      <p:bldP spid="249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7" name="Rectangle 17"/>
          <p:cNvSpPr>
            <a:spLocks noChangeArrowheads="1"/>
          </p:cNvSpPr>
          <p:nvPr/>
        </p:nvSpPr>
        <p:spPr bwMode="auto">
          <a:xfrm>
            <a:off x="388938" y="261938"/>
            <a:ext cx="8755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对样本进行规范化处理，即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ω</a:t>
            </a:r>
            <a:r>
              <a:rPr lang="el-GR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类样本全部乘以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有： </a:t>
            </a:r>
            <a:endParaRPr lang="el-GR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0902" name="Object 22"/>
          <p:cNvGraphicFramePr>
            <a:graphicFrameLocks noChangeAspect="1"/>
          </p:cNvGraphicFramePr>
          <p:nvPr>
            <p:extLst/>
          </p:nvPr>
        </p:nvGraphicFramePr>
        <p:xfrm>
          <a:off x="2986088" y="692696"/>
          <a:ext cx="2298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公式" r:id="rId3" imgW="1155600" imgH="228600" progId="Equation.3">
                  <p:embed/>
                </p:oleObj>
              </mc:Choice>
              <mc:Fallback>
                <p:oleObj name="公式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92696"/>
                        <a:ext cx="22987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3" name="Rectangle 23"/>
          <p:cNvSpPr>
            <a:spLocks noChangeArrowheads="1"/>
          </p:cNvSpPr>
          <p:nvPr/>
        </p:nvSpPr>
        <p:spPr bwMode="auto">
          <a:xfrm>
            <a:off x="323528" y="1056799"/>
            <a:ext cx="85328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感知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算法的基本思想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：用训练模式验证当前权向量的合理性，如果不合理，就根据误差进行反向纠正，直到全部训练样本都被合理分类。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本质上是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梯度下降方法类。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0905" name="Rectangle 25"/>
          <p:cNvSpPr>
            <a:spLocks noChangeArrowheads="1"/>
          </p:cNvSpPr>
          <p:nvPr/>
        </p:nvSpPr>
        <p:spPr bwMode="auto">
          <a:xfrm>
            <a:off x="477838" y="2503190"/>
            <a:ext cx="26987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感知器算法步骤： </a:t>
            </a:r>
          </a:p>
        </p:txBody>
      </p:sp>
      <p:sp>
        <p:nvSpPr>
          <p:cNvPr id="250918" name="Rectangle 38"/>
          <p:cNvSpPr>
            <a:spLocks noChangeArrowheads="1"/>
          </p:cNvSpPr>
          <p:nvPr/>
        </p:nvSpPr>
        <p:spPr bwMode="auto">
          <a:xfrm>
            <a:off x="354013" y="2992140"/>
            <a:ext cx="85375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）选择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个分属于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类的模式样本构成训练样本集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构成增广向量形式，并进行规范化处理。任取权向量初始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值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，开始迭代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。初始迭代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次数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50922" name="Rectangle 42"/>
          <p:cNvSpPr>
            <a:spLocks noChangeArrowheads="1"/>
          </p:cNvSpPr>
          <p:nvPr/>
        </p:nvSpPr>
        <p:spPr bwMode="auto">
          <a:xfrm>
            <a:off x="355600" y="5024140"/>
            <a:ext cx="8636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）用全部训练样本进行一轮迭代，计算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的值，并修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正权向量。</a:t>
            </a:r>
          </a:p>
        </p:txBody>
      </p:sp>
      <p:sp>
        <p:nvSpPr>
          <p:cNvPr id="250926" name="Rectangle 46"/>
          <p:cNvSpPr>
            <a:spLocks noChangeArrowheads="1"/>
          </p:cNvSpPr>
          <p:nvPr/>
        </p:nvSpPr>
        <p:spPr bwMode="auto">
          <a:xfrm>
            <a:off x="1071563" y="6030615"/>
            <a:ext cx="44513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分两种情况，更新权向量的值：</a:t>
            </a:r>
          </a:p>
        </p:txBody>
      </p:sp>
    </p:spTree>
    <p:extLst>
      <p:ext uri="{BB962C8B-B14F-4D97-AF65-F5344CB8AC3E}">
        <p14:creationId xmlns:p14="http://schemas.microsoft.com/office/powerpoint/2010/main" val="13204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5" grpId="0"/>
      <p:bldP spid="250918" grpId="0"/>
      <p:bldP spid="250922" grpId="0"/>
      <p:bldP spid="2509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820738" y="1337618"/>
            <a:ext cx="4014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：正的校正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增量（步长）。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3211513" y="348606"/>
            <a:ext cx="5320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分类器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对第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个模式做了错误分类，</a:t>
            </a:r>
          </a:p>
        </p:txBody>
      </p:sp>
      <p:grpSp>
        <p:nvGrpSpPr>
          <p:cNvPr id="148522" name="Group 42"/>
          <p:cNvGrpSpPr>
            <a:grpSpLocks/>
          </p:cNvGrpSpPr>
          <p:nvPr/>
        </p:nvGrpSpPr>
        <p:grpSpPr bwMode="auto">
          <a:xfrm>
            <a:off x="365125" y="320675"/>
            <a:ext cx="2760663" cy="504825"/>
            <a:chOff x="608" y="517"/>
            <a:chExt cx="1739" cy="318"/>
          </a:xfrm>
        </p:grpSpPr>
        <p:graphicFrame>
          <p:nvGraphicFramePr>
            <p:cNvPr id="148498" name="Object 18"/>
            <p:cNvGraphicFramePr>
              <a:graphicFrameLocks noChangeAspect="1"/>
            </p:cNvGraphicFramePr>
            <p:nvPr/>
          </p:nvGraphicFramePr>
          <p:xfrm>
            <a:off x="913" y="529"/>
            <a:ext cx="14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3" name="公式" r:id="rId3" imgW="1104840" imgH="241200" progId="Equation.3">
                    <p:embed/>
                  </p:oleObj>
                </mc:Choice>
                <mc:Fallback>
                  <p:oleObj name="公式" r:id="rId3" imgW="1104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529"/>
                          <a:ext cx="143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9" name="Rectangle 19"/>
            <p:cNvSpPr>
              <a:spLocks noChangeArrowheads="1"/>
            </p:cNvSpPr>
            <p:nvPr/>
          </p:nvSpPr>
          <p:spPr bwMode="auto">
            <a:xfrm>
              <a:off x="608" y="51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①</a:t>
              </a:r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8543" name="Group 63"/>
          <p:cNvGrpSpPr>
            <a:grpSpLocks/>
          </p:cNvGrpSpPr>
          <p:nvPr/>
        </p:nvGrpSpPr>
        <p:grpSpPr bwMode="auto">
          <a:xfrm>
            <a:off x="-128588" y="892175"/>
            <a:ext cx="6100763" cy="493713"/>
            <a:chOff x="-81" y="562"/>
            <a:chExt cx="3843" cy="311"/>
          </a:xfrm>
        </p:grpSpPr>
        <p:graphicFrame>
          <p:nvGraphicFramePr>
            <p:cNvPr id="148495" name="Object 15"/>
            <p:cNvGraphicFramePr>
              <a:graphicFrameLocks noChangeAspect="1"/>
            </p:cNvGraphicFramePr>
            <p:nvPr/>
          </p:nvGraphicFramePr>
          <p:xfrm>
            <a:off x="1863" y="591"/>
            <a:ext cx="189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4" name="公式" r:id="rId5" imgW="1396800" imgH="228600" progId="Equation.3">
                    <p:embed/>
                  </p:oleObj>
                </mc:Choice>
                <mc:Fallback>
                  <p:oleObj name="公式" r:id="rId5" imgW="1396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591"/>
                          <a:ext cx="1899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20" name="Rectangle 40"/>
            <p:cNvSpPr>
              <a:spLocks noChangeArrowheads="1"/>
            </p:cNvSpPr>
            <p:nvPr/>
          </p:nvSpPr>
          <p:spPr bwMode="auto">
            <a:xfrm>
              <a:off x="-81" y="562"/>
              <a:ext cx="20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权向量校正为： </a:t>
              </a:r>
            </a:p>
          </p:txBody>
        </p:sp>
      </p:grpSp>
      <p:graphicFrame>
        <p:nvGraphicFramePr>
          <p:cNvPr id="148523" name="Object 43"/>
          <p:cNvGraphicFramePr>
            <a:graphicFrameLocks noChangeAspect="1"/>
          </p:cNvGraphicFramePr>
          <p:nvPr/>
        </p:nvGraphicFramePr>
        <p:xfrm>
          <a:off x="3271838" y="2362200"/>
          <a:ext cx="1939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5" name="公式" r:id="rId7" imgW="1054080" imgH="203040" progId="Equation.3">
                  <p:embed/>
                </p:oleObj>
              </mc:Choice>
              <mc:Fallback>
                <p:oleObj name="公式" r:id="rId7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2362200"/>
                        <a:ext cx="1939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5" name="Rectangle 45"/>
          <p:cNvSpPr>
            <a:spLocks noChangeArrowheads="1"/>
          </p:cNvSpPr>
          <p:nvPr/>
        </p:nvSpPr>
        <p:spPr bwMode="auto">
          <a:xfrm>
            <a:off x="525463" y="2671763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统一写为：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8544" name="Group 64"/>
          <p:cNvGrpSpPr>
            <a:grpSpLocks/>
          </p:cNvGrpSpPr>
          <p:nvPr/>
        </p:nvGrpSpPr>
        <p:grpSpPr bwMode="auto">
          <a:xfrm>
            <a:off x="431800" y="1862138"/>
            <a:ext cx="6269038" cy="504825"/>
            <a:chOff x="272" y="1173"/>
            <a:chExt cx="3949" cy="318"/>
          </a:xfrm>
        </p:grpSpPr>
        <p:sp>
          <p:nvSpPr>
            <p:cNvPr id="148524" name="Rectangle 44"/>
            <p:cNvSpPr>
              <a:spLocks noChangeArrowheads="1"/>
            </p:cNvSpPr>
            <p:nvPr/>
          </p:nvSpPr>
          <p:spPr bwMode="auto">
            <a:xfrm>
              <a:off x="1993" y="1177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分类正确，权向量不变：</a:t>
              </a:r>
            </a:p>
          </p:txBody>
        </p:sp>
        <p:grpSp>
          <p:nvGrpSpPr>
            <p:cNvPr id="148528" name="Group 48"/>
            <p:cNvGrpSpPr>
              <a:grpSpLocks/>
            </p:cNvGrpSpPr>
            <p:nvPr/>
          </p:nvGrpSpPr>
          <p:grpSpPr bwMode="auto">
            <a:xfrm>
              <a:off x="272" y="1173"/>
              <a:ext cx="1714" cy="318"/>
              <a:chOff x="608" y="517"/>
              <a:chExt cx="1714" cy="318"/>
            </a:xfrm>
          </p:grpSpPr>
          <p:graphicFrame>
            <p:nvGraphicFramePr>
              <p:cNvPr id="148529" name="Object 49"/>
              <p:cNvGraphicFramePr>
                <a:graphicFrameLocks noChangeAspect="1"/>
              </p:cNvGraphicFramePr>
              <p:nvPr/>
            </p:nvGraphicFramePr>
            <p:xfrm>
              <a:off x="937" y="529"/>
              <a:ext cx="1385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26" name="公式" r:id="rId9" imgW="1066680" imgH="241200" progId="Equation.3">
                      <p:embed/>
                    </p:oleObj>
                  </mc:Choice>
                  <mc:Fallback>
                    <p:oleObj name="公式" r:id="rId9" imgW="10666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7" y="529"/>
                            <a:ext cx="1385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30" name="Rectangle 50"/>
              <p:cNvSpPr>
                <a:spLocks noChangeArrowheads="1"/>
              </p:cNvSpPr>
              <p:nvPr/>
            </p:nvSpPr>
            <p:spPr bwMode="auto">
              <a:xfrm>
                <a:off x="608" y="5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②</a:t>
                </a:r>
              </a:p>
            </p:txBody>
          </p:sp>
        </p:grpSp>
      </p:grpSp>
      <p:grpSp>
        <p:nvGrpSpPr>
          <p:cNvPr id="148540" name="Group 60"/>
          <p:cNvGrpSpPr>
            <a:grpSpLocks/>
          </p:cNvGrpSpPr>
          <p:nvPr/>
        </p:nvGrpSpPr>
        <p:grpSpPr bwMode="auto">
          <a:xfrm>
            <a:off x="1533525" y="3063875"/>
            <a:ext cx="5645150" cy="958850"/>
            <a:chOff x="1378" y="2460"/>
            <a:chExt cx="3556" cy="604"/>
          </a:xfrm>
        </p:grpSpPr>
        <p:graphicFrame>
          <p:nvGraphicFramePr>
            <p:cNvPr id="148532" name="Object 52"/>
            <p:cNvGraphicFramePr>
              <a:graphicFrameLocks noChangeAspect="1"/>
            </p:cNvGraphicFramePr>
            <p:nvPr/>
          </p:nvGraphicFramePr>
          <p:xfrm>
            <a:off x="1378" y="2602"/>
            <a:ext cx="9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7" name="公式" r:id="rId11" imgW="685800" imgH="203040" progId="Equation.3">
                    <p:embed/>
                  </p:oleObj>
                </mc:Choice>
                <mc:Fallback>
                  <p:oleObj name="公式" r:id="rId11" imgW="685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2602"/>
                          <a:ext cx="932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3" name="Object 53"/>
            <p:cNvGraphicFramePr>
              <a:graphicFrameLocks noChangeAspect="1"/>
            </p:cNvGraphicFramePr>
            <p:nvPr/>
          </p:nvGraphicFramePr>
          <p:xfrm>
            <a:off x="2449" y="2758"/>
            <a:ext cx="96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8" name="公式" r:id="rId13" imgW="723600" imgH="228600" progId="Equation.3">
                    <p:embed/>
                  </p:oleObj>
                </mc:Choice>
                <mc:Fallback>
                  <p:oleObj name="公式" r:id="rId13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758"/>
                          <a:ext cx="96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4" name="Object 54"/>
            <p:cNvGraphicFramePr>
              <a:graphicFrameLocks noChangeAspect="1"/>
            </p:cNvGraphicFramePr>
            <p:nvPr/>
          </p:nvGraphicFramePr>
          <p:xfrm>
            <a:off x="2454" y="2485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9" name="公式" r:id="rId15" imgW="380880" imgH="203040" progId="Equation.3">
                    <p:embed/>
                  </p:oleObj>
                </mc:Choice>
                <mc:Fallback>
                  <p:oleObj name="公式" r:id="rId15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2485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6" name="Object 56"/>
            <p:cNvGraphicFramePr>
              <a:graphicFrameLocks noChangeAspect="1"/>
            </p:cNvGraphicFramePr>
            <p:nvPr/>
          </p:nvGraphicFramePr>
          <p:xfrm>
            <a:off x="3543" y="2460"/>
            <a:ext cx="13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0" name="公式" r:id="rId17" imgW="1028520" imgH="241200" progId="Equation.3">
                    <p:embed/>
                  </p:oleObj>
                </mc:Choice>
                <mc:Fallback>
                  <p:oleObj name="公式" r:id="rId17" imgW="10285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2460"/>
                          <a:ext cx="133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8" name="Object 58"/>
            <p:cNvGraphicFramePr>
              <a:graphicFrameLocks noChangeAspect="1"/>
            </p:cNvGraphicFramePr>
            <p:nvPr/>
          </p:nvGraphicFramePr>
          <p:xfrm>
            <a:off x="3548" y="2756"/>
            <a:ext cx="138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1" name="公式" r:id="rId19" imgW="1066680" imgH="241200" progId="Equation.3">
                    <p:embed/>
                  </p:oleObj>
                </mc:Choice>
                <mc:Fallback>
                  <p:oleObj name="公式" r:id="rId19" imgW="1066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756"/>
                          <a:ext cx="138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39" name="AutoShape 59"/>
            <p:cNvSpPr>
              <a:spLocks/>
            </p:cNvSpPr>
            <p:nvPr/>
          </p:nvSpPr>
          <p:spPr bwMode="auto">
            <a:xfrm>
              <a:off x="2305" y="2550"/>
              <a:ext cx="118" cy="357"/>
            </a:xfrm>
            <a:prstGeom prst="leftBrace">
              <a:avLst>
                <a:gd name="adj1" fmla="val 25212"/>
                <a:gd name="adj2" fmla="val 50000"/>
              </a:avLst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328613" y="3924300"/>
            <a:ext cx="8693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）分析分类结果：只要有一个错误分类，回到（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），直至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对所有样本正确分类。 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525463" y="5415715"/>
            <a:ext cx="8367017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权向量“赏”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不罚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即权向量不变；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错误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权向量“罚”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修改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，向正确的方向转换。</a:t>
            </a:r>
          </a:p>
        </p:txBody>
      </p:sp>
      <p:sp>
        <p:nvSpPr>
          <p:cNvPr id="148545" name="Rectangle 65"/>
          <p:cNvSpPr>
            <a:spLocks noChangeArrowheads="1"/>
          </p:cNvSpPr>
          <p:nvPr/>
        </p:nvSpPr>
        <p:spPr bwMode="auto">
          <a:xfrm>
            <a:off x="-519113" y="4889500"/>
            <a:ext cx="5149167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感知器算法是一种赏罚过程：</a:t>
            </a:r>
          </a:p>
        </p:txBody>
      </p:sp>
    </p:spTree>
    <p:extLst>
      <p:ext uri="{BB962C8B-B14F-4D97-AF65-F5344CB8AC3E}">
        <p14:creationId xmlns:p14="http://schemas.microsoft.com/office/powerpoint/2010/main" val="30917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5" grpId="0"/>
      <p:bldP spid="148541" grpId="0"/>
      <p:bldP spid="148542" grpId="0"/>
      <p:bldP spid="1485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ChangeArrowheads="1"/>
          </p:cNvSpPr>
          <p:nvPr/>
        </p:nvSpPr>
        <p:spPr bwMode="auto">
          <a:xfrm>
            <a:off x="0" y="2498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1096963" y="4822850"/>
            <a:ext cx="6062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权空间中感知器算法权矢量校正过程示意图</a:t>
            </a:r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0" y="1124744"/>
            <a:ext cx="9144000" cy="3537681"/>
            <a:chOff x="45" y="547"/>
            <a:chExt cx="5602" cy="2021"/>
          </a:xfrm>
        </p:grpSpPr>
        <p:sp>
          <p:nvSpPr>
            <p:cNvPr id="831493" name="AutoShape 5"/>
            <p:cNvSpPr>
              <a:spLocks noChangeAspect="1" noChangeArrowheads="1" noTextEdit="1"/>
            </p:cNvSpPr>
            <p:nvPr/>
          </p:nvSpPr>
          <p:spPr bwMode="auto">
            <a:xfrm>
              <a:off x="45" y="572"/>
              <a:ext cx="5602" cy="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94" name="Line 6"/>
            <p:cNvSpPr>
              <a:spLocks noChangeShapeType="1"/>
            </p:cNvSpPr>
            <p:nvPr/>
          </p:nvSpPr>
          <p:spPr bwMode="auto">
            <a:xfrm flipV="1">
              <a:off x="284" y="693"/>
              <a:ext cx="1576" cy="15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95" name="Line 7"/>
            <p:cNvSpPr>
              <a:spLocks noChangeShapeType="1"/>
            </p:cNvSpPr>
            <p:nvPr/>
          </p:nvSpPr>
          <p:spPr bwMode="auto">
            <a:xfrm flipV="1">
              <a:off x="953" y="1211"/>
              <a:ext cx="985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96" name="Freeform 8"/>
            <p:cNvSpPr>
              <a:spLocks/>
            </p:cNvSpPr>
            <p:nvPr/>
          </p:nvSpPr>
          <p:spPr bwMode="auto">
            <a:xfrm>
              <a:off x="1916" y="1183"/>
              <a:ext cx="61" cy="71"/>
            </a:xfrm>
            <a:custGeom>
              <a:avLst/>
              <a:gdLst>
                <a:gd name="T0" fmla="*/ 61 w 61"/>
                <a:gd name="T1" fmla="*/ 14 h 71"/>
                <a:gd name="T2" fmla="*/ 17 w 61"/>
                <a:gd name="T3" fmla="*/ 71 h 71"/>
                <a:gd name="T4" fmla="*/ 17 w 61"/>
                <a:gd name="T5" fmla="*/ 64 h 71"/>
                <a:gd name="T6" fmla="*/ 17 w 61"/>
                <a:gd name="T7" fmla="*/ 57 h 71"/>
                <a:gd name="T8" fmla="*/ 17 w 61"/>
                <a:gd name="T9" fmla="*/ 50 h 71"/>
                <a:gd name="T10" fmla="*/ 17 w 61"/>
                <a:gd name="T11" fmla="*/ 42 h 71"/>
                <a:gd name="T12" fmla="*/ 17 w 61"/>
                <a:gd name="T13" fmla="*/ 35 h 71"/>
                <a:gd name="T14" fmla="*/ 11 w 61"/>
                <a:gd name="T15" fmla="*/ 28 h 71"/>
                <a:gd name="T16" fmla="*/ 11 w 61"/>
                <a:gd name="T17" fmla="*/ 21 h 71"/>
                <a:gd name="T18" fmla="*/ 6 w 61"/>
                <a:gd name="T19" fmla="*/ 14 h 71"/>
                <a:gd name="T20" fmla="*/ 6 w 61"/>
                <a:gd name="T21" fmla="*/ 7 h 71"/>
                <a:gd name="T22" fmla="*/ 0 w 61"/>
                <a:gd name="T23" fmla="*/ 0 h 71"/>
                <a:gd name="T24" fmla="*/ 61 w 61"/>
                <a:gd name="T25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1">
                  <a:moveTo>
                    <a:pt x="61" y="14"/>
                  </a:moveTo>
                  <a:lnTo>
                    <a:pt x="17" y="71"/>
                  </a:lnTo>
                  <a:lnTo>
                    <a:pt x="17" y="64"/>
                  </a:lnTo>
                  <a:lnTo>
                    <a:pt x="17" y="57"/>
                  </a:lnTo>
                  <a:lnTo>
                    <a:pt x="17" y="50"/>
                  </a:lnTo>
                  <a:lnTo>
                    <a:pt x="17" y="42"/>
                  </a:lnTo>
                  <a:lnTo>
                    <a:pt x="17" y="35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6" y="14"/>
                  </a:lnTo>
                  <a:lnTo>
                    <a:pt x="6" y="7"/>
                  </a:lnTo>
                  <a:lnTo>
                    <a:pt x="0" y="0"/>
                  </a:lnTo>
                  <a:lnTo>
                    <a:pt x="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97" name="Line 9"/>
            <p:cNvSpPr>
              <a:spLocks noChangeShapeType="1"/>
            </p:cNvSpPr>
            <p:nvPr/>
          </p:nvSpPr>
          <p:spPr bwMode="auto">
            <a:xfrm flipH="1" flipV="1">
              <a:off x="2011" y="1233"/>
              <a:ext cx="640" cy="7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98" name="Freeform 10"/>
            <p:cNvSpPr>
              <a:spLocks/>
            </p:cNvSpPr>
            <p:nvPr/>
          </p:nvSpPr>
          <p:spPr bwMode="auto">
            <a:xfrm>
              <a:off x="1977" y="1197"/>
              <a:ext cx="62" cy="78"/>
            </a:xfrm>
            <a:custGeom>
              <a:avLst/>
              <a:gdLst>
                <a:gd name="T0" fmla="*/ 0 w 62"/>
                <a:gd name="T1" fmla="*/ 0 h 78"/>
                <a:gd name="T2" fmla="*/ 62 w 62"/>
                <a:gd name="T3" fmla="*/ 21 h 78"/>
                <a:gd name="T4" fmla="*/ 56 w 62"/>
                <a:gd name="T5" fmla="*/ 28 h 78"/>
                <a:gd name="T6" fmla="*/ 50 w 62"/>
                <a:gd name="T7" fmla="*/ 28 h 78"/>
                <a:gd name="T8" fmla="*/ 50 w 62"/>
                <a:gd name="T9" fmla="*/ 36 h 78"/>
                <a:gd name="T10" fmla="*/ 45 w 62"/>
                <a:gd name="T11" fmla="*/ 43 h 78"/>
                <a:gd name="T12" fmla="*/ 39 w 62"/>
                <a:gd name="T13" fmla="*/ 43 h 78"/>
                <a:gd name="T14" fmla="*/ 34 w 62"/>
                <a:gd name="T15" fmla="*/ 50 h 78"/>
                <a:gd name="T16" fmla="*/ 34 w 62"/>
                <a:gd name="T17" fmla="*/ 57 h 78"/>
                <a:gd name="T18" fmla="*/ 28 w 62"/>
                <a:gd name="T19" fmla="*/ 64 h 78"/>
                <a:gd name="T20" fmla="*/ 28 w 62"/>
                <a:gd name="T21" fmla="*/ 71 h 78"/>
                <a:gd name="T22" fmla="*/ 28 w 62"/>
                <a:gd name="T23" fmla="*/ 78 h 78"/>
                <a:gd name="T24" fmla="*/ 0 w 62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8">
                  <a:moveTo>
                    <a:pt x="0" y="0"/>
                  </a:moveTo>
                  <a:lnTo>
                    <a:pt x="62" y="21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50" y="36"/>
                  </a:lnTo>
                  <a:lnTo>
                    <a:pt x="45" y="43"/>
                  </a:lnTo>
                  <a:lnTo>
                    <a:pt x="39" y="43"/>
                  </a:lnTo>
                  <a:lnTo>
                    <a:pt x="34" y="50"/>
                  </a:lnTo>
                  <a:lnTo>
                    <a:pt x="34" y="57"/>
                  </a:lnTo>
                  <a:lnTo>
                    <a:pt x="28" y="64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99" name="Line 11"/>
            <p:cNvSpPr>
              <a:spLocks noChangeShapeType="1"/>
            </p:cNvSpPr>
            <p:nvPr/>
          </p:nvSpPr>
          <p:spPr bwMode="auto">
            <a:xfrm>
              <a:off x="953" y="1552"/>
              <a:ext cx="1654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00" name="Freeform 12"/>
            <p:cNvSpPr>
              <a:spLocks/>
            </p:cNvSpPr>
            <p:nvPr/>
          </p:nvSpPr>
          <p:spPr bwMode="auto">
            <a:xfrm>
              <a:off x="2590" y="1907"/>
              <a:ext cx="61" cy="71"/>
            </a:xfrm>
            <a:custGeom>
              <a:avLst/>
              <a:gdLst>
                <a:gd name="T0" fmla="*/ 61 w 61"/>
                <a:gd name="T1" fmla="*/ 50 h 71"/>
                <a:gd name="T2" fmla="*/ 0 w 61"/>
                <a:gd name="T3" fmla="*/ 71 h 71"/>
                <a:gd name="T4" fmla="*/ 0 w 61"/>
                <a:gd name="T5" fmla="*/ 64 h 71"/>
                <a:gd name="T6" fmla="*/ 5 w 61"/>
                <a:gd name="T7" fmla="*/ 57 h 71"/>
                <a:gd name="T8" fmla="*/ 5 w 61"/>
                <a:gd name="T9" fmla="*/ 50 h 71"/>
                <a:gd name="T10" fmla="*/ 11 w 61"/>
                <a:gd name="T11" fmla="*/ 43 h 71"/>
                <a:gd name="T12" fmla="*/ 11 w 61"/>
                <a:gd name="T13" fmla="*/ 36 h 71"/>
                <a:gd name="T14" fmla="*/ 11 w 61"/>
                <a:gd name="T15" fmla="*/ 29 h 71"/>
                <a:gd name="T16" fmla="*/ 11 w 61"/>
                <a:gd name="T17" fmla="*/ 22 h 71"/>
                <a:gd name="T18" fmla="*/ 11 w 61"/>
                <a:gd name="T19" fmla="*/ 15 h 71"/>
                <a:gd name="T20" fmla="*/ 11 w 61"/>
                <a:gd name="T21" fmla="*/ 8 h 71"/>
                <a:gd name="T22" fmla="*/ 11 w 61"/>
                <a:gd name="T23" fmla="*/ 0 h 71"/>
                <a:gd name="T24" fmla="*/ 61 w 61"/>
                <a:gd name="T25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1">
                  <a:moveTo>
                    <a:pt x="61" y="50"/>
                  </a:moveTo>
                  <a:lnTo>
                    <a:pt x="0" y="71"/>
                  </a:lnTo>
                  <a:lnTo>
                    <a:pt x="0" y="64"/>
                  </a:lnTo>
                  <a:lnTo>
                    <a:pt x="5" y="57"/>
                  </a:lnTo>
                  <a:lnTo>
                    <a:pt x="5" y="50"/>
                  </a:lnTo>
                  <a:lnTo>
                    <a:pt x="11" y="43"/>
                  </a:lnTo>
                  <a:lnTo>
                    <a:pt x="11" y="36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0"/>
                  </a:lnTo>
                  <a:lnTo>
                    <a:pt x="6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1501" name="Group 13"/>
            <p:cNvGrpSpPr>
              <a:grpSpLocks/>
            </p:cNvGrpSpPr>
            <p:nvPr/>
          </p:nvGrpSpPr>
          <p:grpSpPr bwMode="auto">
            <a:xfrm>
              <a:off x="751" y="758"/>
              <a:ext cx="204" cy="406"/>
              <a:chOff x="751" y="758"/>
              <a:chExt cx="204" cy="406"/>
            </a:xfrm>
          </p:grpSpPr>
          <p:sp>
            <p:nvSpPr>
              <p:cNvPr id="831502" name="Rectangle 14"/>
              <p:cNvSpPr>
                <a:spLocks noChangeArrowheads="1"/>
              </p:cNvSpPr>
              <p:nvPr/>
            </p:nvSpPr>
            <p:spPr bwMode="auto">
              <a:xfrm>
                <a:off x="912" y="859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03" name="Rectangle 15"/>
              <p:cNvSpPr>
                <a:spLocks noChangeArrowheads="1"/>
              </p:cNvSpPr>
              <p:nvPr/>
            </p:nvSpPr>
            <p:spPr bwMode="auto">
              <a:xfrm>
                <a:off x="839" y="859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04" name="Rectangle 16"/>
              <p:cNvSpPr>
                <a:spLocks noChangeArrowheads="1"/>
              </p:cNvSpPr>
              <p:nvPr/>
            </p:nvSpPr>
            <p:spPr bwMode="auto">
              <a:xfrm>
                <a:off x="876" y="860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 i="1">
                    <a:solidFill>
                      <a:srgbClr val="000000"/>
                    </a:solidFill>
                  </a:rPr>
                  <a:t>i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05" name="Rectangle 17"/>
              <p:cNvSpPr>
                <a:spLocks noChangeArrowheads="1"/>
              </p:cNvSpPr>
              <p:nvPr/>
            </p:nvSpPr>
            <p:spPr bwMode="auto">
              <a:xfrm>
                <a:off x="826" y="1010"/>
                <a:ext cx="5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06" name="Rectangle 18"/>
              <p:cNvSpPr>
                <a:spLocks noChangeArrowheads="1"/>
              </p:cNvSpPr>
              <p:nvPr/>
            </p:nvSpPr>
            <p:spPr bwMode="auto">
              <a:xfrm>
                <a:off x="751" y="876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x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07" name="Rectangle 19"/>
              <p:cNvSpPr>
                <a:spLocks noChangeArrowheads="1"/>
              </p:cNvSpPr>
              <p:nvPr/>
            </p:nvSpPr>
            <p:spPr bwMode="auto">
              <a:xfrm>
                <a:off x="760" y="758"/>
                <a:ext cx="8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31508" name="Rectangle 20"/>
            <p:cNvSpPr>
              <a:spLocks noChangeArrowheads="1"/>
            </p:cNvSpPr>
            <p:nvPr/>
          </p:nvSpPr>
          <p:spPr bwMode="auto">
            <a:xfrm>
              <a:off x="1535" y="547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>
                <a:latin typeface="Comic Sans MS" panose="030F0702030302020204" pitchFamily="66" charset="0"/>
              </a:endParaRPr>
            </a:p>
          </p:txBody>
        </p:sp>
        <p:sp>
          <p:nvSpPr>
            <p:cNvPr id="831509" name="Rectangle 21"/>
            <p:cNvSpPr>
              <a:spLocks noChangeArrowheads="1"/>
            </p:cNvSpPr>
            <p:nvPr/>
          </p:nvSpPr>
          <p:spPr bwMode="auto">
            <a:xfrm>
              <a:off x="1819" y="692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>
                <a:latin typeface="Comic Sans MS" panose="030F0702030302020204" pitchFamily="66" charset="0"/>
              </a:endParaRPr>
            </a:p>
          </p:txBody>
        </p:sp>
        <p:grpSp>
          <p:nvGrpSpPr>
            <p:cNvPr id="831510" name="Group 22"/>
            <p:cNvGrpSpPr>
              <a:grpSpLocks/>
            </p:cNvGrpSpPr>
            <p:nvPr/>
          </p:nvGrpSpPr>
          <p:grpSpPr bwMode="auto">
            <a:xfrm>
              <a:off x="2289" y="1208"/>
              <a:ext cx="200" cy="390"/>
              <a:chOff x="2289" y="1208"/>
              <a:chExt cx="200" cy="390"/>
            </a:xfrm>
          </p:grpSpPr>
          <p:sp>
            <p:nvSpPr>
              <p:cNvPr id="831511" name="Rectangle 23"/>
              <p:cNvSpPr>
                <a:spLocks noChangeArrowheads="1"/>
              </p:cNvSpPr>
              <p:nvPr/>
            </p:nvSpPr>
            <p:spPr bwMode="auto">
              <a:xfrm>
                <a:off x="2449" y="1307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12" name="Rectangle 24"/>
              <p:cNvSpPr>
                <a:spLocks noChangeArrowheads="1"/>
              </p:cNvSpPr>
              <p:nvPr/>
            </p:nvSpPr>
            <p:spPr bwMode="auto">
              <a:xfrm>
                <a:off x="2376" y="1307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13" name="Rectangle 25"/>
              <p:cNvSpPr>
                <a:spLocks noChangeArrowheads="1"/>
              </p:cNvSpPr>
              <p:nvPr/>
            </p:nvSpPr>
            <p:spPr bwMode="auto">
              <a:xfrm>
                <a:off x="2413" y="1307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 i="1">
                    <a:solidFill>
                      <a:srgbClr val="000000"/>
                    </a:solidFill>
                  </a:rPr>
                  <a:t>i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14" name="Rectangle 26"/>
              <p:cNvSpPr>
                <a:spLocks noChangeArrowheads="1"/>
              </p:cNvSpPr>
              <p:nvPr/>
            </p:nvSpPr>
            <p:spPr bwMode="auto">
              <a:xfrm>
                <a:off x="2363" y="1454"/>
                <a:ext cx="5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15" name="Rectangle 27"/>
              <p:cNvSpPr>
                <a:spLocks noChangeArrowheads="1"/>
              </p:cNvSpPr>
              <p:nvPr/>
            </p:nvSpPr>
            <p:spPr bwMode="auto">
              <a:xfrm>
                <a:off x="2289" y="1323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 i="1">
                    <a:solidFill>
                      <a:srgbClr val="000000"/>
                    </a:solidFill>
                  </a:rPr>
                  <a:t>x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16" name="Rectangle 28"/>
              <p:cNvSpPr>
                <a:spLocks noChangeArrowheads="1"/>
              </p:cNvSpPr>
              <p:nvPr/>
            </p:nvSpPr>
            <p:spPr bwMode="auto">
              <a:xfrm>
                <a:off x="2297" y="1208"/>
                <a:ext cx="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31517" name="Group 29"/>
            <p:cNvGrpSpPr>
              <a:grpSpLocks/>
            </p:cNvGrpSpPr>
            <p:nvPr/>
          </p:nvGrpSpPr>
          <p:grpSpPr bwMode="auto">
            <a:xfrm>
              <a:off x="1693" y="1704"/>
              <a:ext cx="329" cy="375"/>
              <a:chOff x="1693" y="1704"/>
              <a:chExt cx="329" cy="375"/>
            </a:xfrm>
          </p:grpSpPr>
          <p:sp>
            <p:nvSpPr>
              <p:cNvPr id="831518" name="Rectangle 30"/>
              <p:cNvSpPr>
                <a:spLocks noChangeArrowheads="1"/>
              </p:cNvSpPr>
              <p:nvPr/>
            </p:nvSpPr>
            <p:spPr bwMode="auto">
              <a:xfrm>
                <a:off x="1950" y="1820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19" name="Rectangle 31"/>
              <p:cNvSpPr>
                <a:spLocks noChangeArrowheads="1"/>
              </p:cNvSpPr>
              <p:nvPr/>
            </p:nvSpPr>
            <p:spPr bwMode="auto">
              <a:xfrm>
                <a:off x="1802" y="1820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0" name="Rectangle 32"/>
              <p:cNvSpPr>
                <a:spLocks noChangeArrowheads="1"/>
              </p:cNvSpPr>
              <p:nvPr/>
            </p:nvSpPr>
            <p:spPr bwMode="auto">
              <a:xfrm>
                <a:off x="1862" y="1820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1" name="Rectangle 33"/>
              <p:cNvSpPr>
                <a:spLocks noChangeArrowheads="1"/>
              </p:cNvSpPr>
              <p:nvPr/>
            </p:nvSpPr>
            <p:spPr bwMode="auto">
              <a:xfrm>
                <a:off x="1693" y="1820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w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2" name="Rectangle 34"/>
              <p:cNvSpPr>
                <a:spLocks noChangeArrowheads="1"/>
              </p:cNvSpPr>
              <p:nvPr/>
            </p:nvSpPr>
            <p:spPr bwMode="auto">
              <a:xfrm>
                <a:off x="1720" y="1704"/>
                <a:ext cx="8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31523" name="Group 35"/>
            <p:cNvGrpSpPr>
              <a:grpSpLocks/>
            </p:cNvGrpSpPr>
            <p:nvPr/>
          </p:nvGrpSpPr>
          <p:grpSpPr bwMode="auto">
            <a:xfrm>
              <a:off x="1515" y="1199"/>
              <a:ext cx="529" cy="376"/>
              <a:chOff x="1515" y="1199"/>
              <a:chExt cx="529" cy="376"/>
            </a:xfrm>
          </p:grpSpPr>
          <p:sp>
            <p:nvSpPr>
              <p:cNvPr id="831524" name="Rectangle 36"/>
              <p:cNvSpPr>
                <a:spLocks noChangeArrowheads="1"/>
              </p:cNvSpPr>
              <p:nvPr/>
            </p:nvSpPr>
            <p:spPr bwMode="auto">
              <a:xfrm>
                <a:off x="1972" y="1316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5" name="Rectangle 37"/>
              <p:cNvSpPr>
                <a:spLocks noChangeArrowheads="1"/>
              </p:cNvSpPr>
              <p:nvPr/>
            </p:nvSpPr>
            <p:spPr bwMode="auto">
              <a:xfrm>
                <a:off x="1902" y="1316"/>
                <a:ext cx="108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1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6" name="Rectangle 38"/>
              <p:cNvSpPr>
                <a:spLocks noChangeArrowheads="1"/>
              </p:cNvSpPr>
              <p:nvPr/>
            </p:nvSpPr>
            <p:spPr bwMode="auto">
              <a:xfrm>
                <a:off x="1624" y="1316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7" name="Rectangle 39"/>
              <p:cNvSpPr>
                <a:spLocks noChangeArrowheads="1"/>
              </p:cNvSpPr>
              <p:nvPr/>
            </p:nvSpPr>
            <p:spPr bwMode="auto">
              <a:xfrm>
                <a:off x="1798" y="1292"/>
                <a:ext cx="11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8" name="Rectangle 40"/>
              <p:cNvSpPr>
                <a:spLocks noChangeArrowheads="1"/>
              </p:cNvSpPr>
              <p:nvPr/>
            </p:nvSpPr>
            <p:spPr bwMode="auto">
              <a:xfrm>
                <a:off x="1684" y="1316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29" name="Rectangle 41"/>
              <p:cNvSpPr>
                <a:spLocks noChangeArrowheads="1"/>
              </p:cNvSpPr>
              <p:nvPr/>
            </p:nvSpPr>
            <p:spPr bwMode="auto">
              <a:xfrm>
                <a:off x="1515" y="1316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w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30" name="Rectangle 42"/>
              <p:cNvSpPr>
                <a:spLocks noChangeArrowheads="1"/>
              </p:cNvSpPr>
              <p:nvPr/>
            </p:nvSpPr>
            <p:spPr bwMode="auto">
              <a:xfrm>
                <a:off x="1541" y="1199"/>
                <a:ext cx="8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dirty="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31531" name="Line 43"/>
            <p:cNvSpPr>
              <a:spLocks noChangeShapeType="1"/>
            </p:cNvSpPr>
            <p:nvPr/>
          </p:nvSpPr>
          <p:spPr bwMode="auto">
            <a:xfrm flipH="1" flipV="1">
              <a:off x="158" y="663"/>
              <a:ext cx="795" cy="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2" name="Freeform 44"/>
            <p:cNvSpPr>
              <a:spLocks/>
            </p:cNvSpPr>
            <p:nvPr/>
          </p:nvSpPr>
          <p:spPr bwMode="auto">
            <a:xfrm>
              <a:off x="113" y="618"/>
              <a:ext cx="61" cy="79"/>
            </a:xfrm>
            <a:custGeom>
              <a:avLst/>
              <a:gdLst>
                <a:gd name="T0" fmla="*/ 0 w 61"/>
                <a:gd name="T1" fmla="*/ 0 h 79"/>
                <a:gd name="T2" fmla="*/ 61 w 61"/>
                <a:gd name="T3" fmla="*/ 36 h 79"/>
                <a:gd name="T4" fmla="*/ 55 w 61"/>
                <a:gd name="T5" fmla="*/ 36 h 79"/>
                <a:gd name="T6" fmla="*/ 50 w 61"/>
                <a:gd name="T7" fmla="*/ 36 h 79"/>
                <a:gd name="T8" fmla="*/ 44 w 61"/>
                <a:gd name="T9" fmla="*/ 43 h 79"/>
                <a:gd name="T10" fmla="*/ 39 w 61"/>
                <a:gd name="T11" fmla="*/ 43 h 79"/>
                <a:gd name="T12" fmla="*/ 33 w 61"/>
                <a:gd name="T13" fmla="*/ 50 h 79"/>
                <a:gd name="T14" fmla="*/ 27 w 61"/>
                <a:gd name="T15" fmla="*/ 57 h 79"/>
                <a:gd name="T16" fmla="*/ 27 w 61"/>
                <a:gd name="T17" fmla="*/ 57 h 79"/>
                <a:gd name="T18" fmla="*/ 22 w 61"/>
                <a:gd name="T19" fmla="*/ 64 h 79"/>
                <a:gd name="T20" fmla="*/ 16 w 61"/>
                <a:gd name="T21" fmla="*/ 72 h 79"/>
                <a:gd name="T22" fmla="*/ 16 w 61"/>
                <a:gd name="T23" fmla="*/ 79 h 79"/>
                <a:gd name="T24" fmla="*/ 0 w 61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9">
                  <a:moveTo>
                    <a:pt x="0" y="0"/>
                  </a:moveTo>
                  <a:lnTo>
                    <a:pt x="61" y="36"/>
                  </a:lnTo>
                  <a:lnTo>
                    <a:pt x="55" y="36"/>
                  </a:lnTo>
                  <a:lnTo>
                    <a:pt x="50" y="36"/>
                  </a:lnTo>
                  <a:lnTo>
                    <a:pt x="44" y="43"/>
                  </a:lnTo>
                  <a:lnTo>
                    <a:pt x="39" y="43"/>
                  </a:lnTo>
                  <a:lnTo>
                    <a:pt x="33" y="50"/>
                  </a:lnTo>
                  <a:lnTo>
                    <a:pt x="27" y="57"/>
                  </a:lnTo>
                  <a:lnTo>
                    <a:pt x="22" y="64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3" name="Line 45"/>
            <p:cNvSpPr>
              <a:spLocks noChangeShapeType="1"/>
            </p:cNvSpPr>
            <p:nvPr/>
          </p:nvSpPr>
          <p:spPr bwMode="auto">
            <a:xfrm flipV="1">
              <a:off x="3046" y="693"/>
              <a:ext cx="1576" cy="15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4" name="Line 46"/>
            <p:cNvSpPr>
              <a:spLocks noChangeShapeType="1"/>
            </p:cNvSpPr>
            <p:nvPr/>
          </p:nvSpPr>
          <p:spPr bwMode="auto">
            <a:xfrm flipV="1">
              <a:off x="3715" y="1211"/>
              <a:ext cx="985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5" name="Freeform 47"/>
            <p:cNvSpPr>
              <a:spLocks/>
            </p:cNvSpPr>
            <p:nvPr/>
          </p:nvSpPr>
          <p:spPr bwMode="auto">
            <a:xfrm>
              <a:off x="4678" y="1183"/>
              <a:ext cx="61" cy="71"/>
            </a:xfrm>
            <a:custGeom>
              <a:avLst/>
              <a:gdLst>
                <a:gd name="T0" fmla="*/ 61 w 61"/>
                <a:gd name="T1" fmla="*/ 14 h 71"/>
                <a:gd name="T2" fmla="*/ 17 w 61"/>
                <a:gd name="T3" fmla="*/ 71 h 71"/>
                <a:gd name="T4" fmla="*/ 17 w 61"/>
                <a:gd name="T5" fmla="*/ 64 h 71"/>
                <a:gd name="T6" fmla="*/ 17 w 61"/>
                <a:gd name="T7" fmla="*/ 57 h 71"/>
                <a:gd name="T8" fmla="*/ 17 w 61"/>
                <a:gd name="T9" fmla="*/ 50 h 71"/>
                <a:gd name="T10" fmla="*/ 17 w 61"/>
                <a:gd name="T11" fmla="*/ 42 h 71"/>
                <a:gd name="T12" fmla="*/ 17 w 61"/>
                <a:gd name="T13" fmla="*/ 35 h 71"/>
                <a:gd name="T14" fmla="*/ 11 w 61"/>
                <a:gd name="T15" fmla="*/ 28 h 71"/>
                <a:gd name="T16" fmla="*/ 11 w 61"/>
                <a:gd name="T17" fmla="*/ 21 h 71"/>
                <a:gd name="T18" fmla="*/ 6 w 61"/>
                <a:gd name="T19" fmla="*/ 14 h 71"/>
                <a:gd name="T20" fmla="*/ 6 w 61"/>
                <a:gd name="T21" fmla="*/ 7 h 71"/>
                <a:gd name="T22" fmla="*/ 0 w 61"/>
                <a:gd name="T23" fmla="*/ 0 h 71"/>
                <a:gd name="T24" fmla="*/ 61 w 61"/>
                <a:gd name="T25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1">
                  <a:moveTo>
                    <a:pt x="61" y="14"/>
                  </a:moveTo>
                  <a:lnTo>
                    <a:pt x="17" y="71"/>
                  </a:lnTo>
                  <a:lnTo>
                    <a:pt x="17" y="64"/>
                  </a:lnTo>
                  <a:lnTo>
                    <a:pt x="17" y="57"/>
                  </a:lnTo>
                  <a:lnTo>
                    <a:pt x="17" y="50"/>
                  </a:lnTo>
                  <a:lnTo>
                    <a:pt x="17" y="42"/>
                  </a:lnTo>
                  <a:lnTo>
                    <a:pt x="17" y="35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6" y="14"/>
                  </a:lnTo>
                  <a:lnTo>
                    <a:pt x="6" y="7"/>
                  </a:lnTo>
                  <a:lnTo>
                    <a:pt x="0" y="0"/>
                  </a:lnTo>
                  <a:lnTo>
                    <a:pt x="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6" name="Line 48"/>
            <p:cNvSpPr>
              <a:spLocks noChangeShapeType="1"/>
            </p:cNvSpPr>
            <p:nvPr/>
          </p:nvSpPr>
          <p:spPr bwMode="auto">
            <a:xfrm flipH="1" flipV="1">
              <a:off x="4773" y="1233"/>
              <a:ext cx="640" cy="7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7" name="Freeform 49"/>
            <p:cNvSpPr>
              <a:spLocks/>
            </p:cNvSpPr>
            <p:nvPr/>
          </p:nvSpPr>
          <p:spPr bwMode="auto">
            <a:xfrm>
              <a:off x="4739" y="1197"/>
              <a:ext cx="62" cy="78"/>
            </a:xfrm>
            <a:custGeom>
              <a:avLst/>
              <a:gdLst>
                <a:gd name="T0" fmla="*/ 0 w 62"/>
                <a:gd name="T1" fmla="*/ 0 h 78"/>
                <a:gd name="T2" fmla="*/ 62 w 62"/>
                <a:gd name="T3" fmla="*/ 21 h 78"/>
                <a:gd name="T4" fmla="*/ 56 w 62"/>
                <a:gd name="T5" fmla="*/ 28 h 78"/>
                <a:gd name="T6" fmla="*/ 56 w 62"/>
                <a:gd name="T7" fmla="*/ 28 h 78"/>
                <a:gd name="T8" fmla="*/ 50 w 62"/>
                <a:gd name="T9" fmla="*/ 36 h 78"/>
                <a:gd name="T10" fmla="*/ 45 w 62"/>
                <a:gd name="T11" fmla="*/ 43 h 78"/>
                <a:gd name="T12" fmla="*/ 39 w 62"/>
                <a:gd name="T13" fmla="*/ 43 h 78"/>
                <a:gd name="T14" fmla="*/ 34 w 62"/>
                <a:gd name="T15" fmla="*/ 50 h 78"/>
                <a:gd name="T16" fmla="*/ 34 w 62"/>
                <a:gd name="T17" fmla="*/ 57 h 78"/>
                <a:gd name="T18" fmla="*/ 28 w 62"/>
                <a:gd name="T19" fmla="*/ 64 h 78"/>
                <a:gd name="T20" fmla="*/ 28 w 62"/>
                <a:gd name="T21" fmla="*/ 71 h 78"/>
                <a:gd name="T22" fmla="*/ 28 w 62"/>
                <a:gd name="T23" fmla="*/ 78 h 78"/>
                <a:gd name="T24" fmla="*/ 0 w 62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8">
                  <a:moveTo>
                    <a:pt x="0" y="0"/>
                  </a:moveTo>
                  <a:lnTo>
                    <a:pt x="62" y="21"/>
                  </a:lnTo>
                  <a:lnTo>
                    <a:pt x="56" y="28"/>
                  </a:lnTo>
                  <a:lnTo>
                    <a:pt x="50" y="36"/>
                  </a:lnTo>
                  <a:lnTo>
                    <a:pt x="45" y="43"/>
                  </a:lnTo>
                  <a:lnTo>
                    <a:pt x="39" y="43"/>
                  </a:lnTo>
                  <a:lnTo>
                    <a:pt x="34" y="50"/>
                  </a:lnTo>
                  <a:lnTo>
                    <a:pt x="34" y="57"/>
                  </a:lnTo>
                  <a:lnTo>
                    <a:pt x="28" y="64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8" name="Line 50"/>
            <p:cNvSpPr>
              <a:spLocks noChangeShapeType="1"/>
            </p:cNvSpPr>
            <p:nvPr/>
          </p:nvSpPr>
          <p:spPr bwMode="auto">
            <a:xfrm>
              <a:off x="3715" y="1552"/>
              <a:ext cx="1654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39" name="Freeform 51"/>
            <p:cNvSpPr>
              <a:spLocks/>
            </p:cNvSpPr>
            <p:nvPr/>
          </p:nvSpPr>
          <p:spPr bwMode="auto">
            <a:xfrm>
              <a:off x="5352" y="1907"/>
              <a:ext cx="61" cy="71"/>
            </a:xfrm>
            <a:custGeom>
              <a:avLst/>
              <a:gdLst>
                <a:gd name="T0" fmla="*/ 61 w 61"/>
                <a:gd name="T1" fmla="*/ 50 h 71"/>
                <a:gd name="T2" fmla="*/ 0 w 61"/>
                <a:gd name="T3" fmla="*/ 71 h 71"/>
                <a:gd name="T4" fmla="*/ 0 w 61"/>
                <a:gd name="T5" fmla="*/ 64 h 71"/>
                <a:gd name="T6" fmla="*/ 5 w 61"/>
                <a:gd name="T7" fmla="*/ 57 h 71"/>
                <a:gd name="T8" fmla="*/ 5 w 61"/>
                <a:gd name="T9" fmla="*/ 50 h 71"/>
                <a:gd name="T10" fmla="*/ 11 w 61"/>
                <a:gd name="T11" fmla="*/ 43 h 71"/>
                <a:gd name="T12" fmla="*/ 11 w 61"/>
                <a:gd name="T13" fmla="*/ 36 h 71"/>
                <a:gd name="T14" fmla="*/ 11 w 61"/>
                <a:gd name="T15" fmla="*/ 29 h 71"/>
                <a:gd name="T16" fmla="*/ 11 w 61"/>
                <a:gd name="T17" fmla="*/ 22 h 71"/>
                <a:gd name="T18" fmla="*/ 11 w 61"/>
                <a:gd name="T19" fmla="*/ 15 h 71"/>
                <a:gd name="T20" fmla="*/ 11 w 61"/>
                <a:gd name="T21" fmla="*/ 8 h 71"/>
                <a:gd name="T22" fmla="*/ 11 w 61"/>
                <a:gd name="T23" fmla="*/ 0 h 71"/>
                <a:gd name="T24" fmla="*/ 61 w 61"/>
                <a:gd name="T25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1">
                  <a:moveTo>
                    <a:pt x="61" y="50"/>
                  </a:moveTo>
                  <a:lnTo>
                    <a:pt x="0" y="71"/>
                  </a:lnTo>
                  <a:lnTo>
                    <a:pt x="0" y="64"/>
                  </a:lnTo>
                  <a:lnTo>
                    <a:pt x="5" y="57"/>
                  </a:lnTo>
                  <a:lnTo>
                    <a:pt x="5" y="50"/>
                  </a:lnTo>
                  <a:lnTo>
                    <a:pt x="11" y="43"/>
                  </a:lnTo>
                  <a:lnTo>
                    <a:pt x="11" y="36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0"/>
                  </a:lnTo>
                  <a:lnTo>
                    <a:pt x="6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1540" name="Group 52"/>
            <p:cNvGrpSpPr>
              <a:grpSpLocks/>
            </p:cNvGrpSpPr>
            <p:nvPr/>
          </p:nvGrpSpPr>
          <p:grpSpPr bwMode="auto">
            <a:xfrm>
              <a:off x="3881" y="2001"/>
              <a:ext cx="228" cy="406"/>
              <a:chOff x="3881" y="2001"/>
              <a:chExt cx="228" cy="406"/>
            </a:xfrm>
          </p:grpSpPr>
          <p:sp>
            <p:nvSpPr>
              <p:cNvPr id="831541" name="Rectangle 53"/>
              <p:cNvSpPr>
                <a:spLocks noChangeArrowheads="1"/>
              </p:cNvSpPr>
              <p:nvPr/>
            </p:nvSpPr>
            <p:spPr bwMode="auto">
              <a:xfrm>
                <a:off x="4066" y="2102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42" name="Rectangle 54"/>
              <p:cNvSpPr>
                <a:spLocks noChangeArrowheads="1"/>
              </p:cNvSpPr>
              <p:nvPr/>
            </p:nvSpPr>
            <p:spPr bwMode="auto">
              <a:xfrm>
                <a:off x="3970" y="2102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 dirty="0">
                    <a:solidFill>
                      <a:srgbClr val="000000"/>
                    </a:solidFill>
                  </a:rPr>
                  <a:t>(</a:t>
                </a:r>
                <a:endParaRPr kumimoji="1" lang="en-US" altLang="zh-CN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43" name="Rectangle 55"/>
              <p:cNvSpPr>
                <a:spLocks noChangeArrowheads="1"/>
              </p:cNvSpPr>
              <p:nvPr/>
            </p:nvSpPr>
            <p:spPr bwMode="auto">
              <a:xfrm>
                <a:off x="4028" y="2103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 i="1" dirty="0">
                    <a:solidFill>
                      <a:srgbClr val="000000"/>
                    </a:solidFill>
                  </a:rPr>
                  <a:t>j</a:t>
                </a:r>
                <a:endParaRPr kumimoji="1" lang="en-US" altLang="zh-CN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44" name="Rectangle 56"/>
              <p:cNvSpPr>
                <a:spLocks noChangeArrowheads="1"/>
              </p:cNvSpPr>
              <p:nvPr/>
            </p:nvSpPr>
            <p:spPr bwMode="auto">
              <a:xfrm>
                <a:off x="3956" y="2253"/>
                <a:ext cx="5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6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45" name="Rectangle 57"/>
              <p:cNvSpPr>
                <a:spLocks noChangeArrowheads="1"/>
              </p:cNvSpPr>
              <p:nvPr/>
            </p:nvSpPr>
            <p:spPr bwMode="auto">
              <a:xfrm>
                <a:off x="3881" y="2119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 dirty="0">
                    <a:solidFill>
                      <a:srgbClr val="000000"/>
                    </a:solidFill>
                  </a:rPr>
                  <a:t>x</a:t>
                </a:r>
                <a:endParaRPr kumimoji="1" lang="en-US" altLang="zh-CN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46" name="Rectangle 58"/>
              <p:cNvSpPr>
                <a:spLocks noChangeArrowheads="1"/>
              </p:cNvSpPr>
              <p:nvPr/>
            </p:nvSpPr>
            <p:spPr bwMode="auto">
              <a:xfrm>
                <a:off x="3889" y="2001"/>
                <a:ext cx="8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dirty="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31547" name="Rectangle 59"/>
            <p:cNvSpPr>
              <a:spLocks noChangeArrowheads="1"/>
            </p:cNvSpPr>
            <p:nvPr/>
          </p:nvSpPr>
          <p:spPr bwMode="auto">
            <a:xfrm>
              <a:off x="4297" y="547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>
                <a:latin typeface="Comic Sans MS" panose="030F0702030302020204" pitchFamily="66" charset="0"/>
              </a:endParaRPr>
            </a:p>
          </p:txBody>
        </p:sp>
        <p:sp>
          <p:nvSpPr>
            <p:cNvPr id="831548" name="Rectangle 60"/>
            <p:cNvSpPr>
              <a:spLocks noChangeArrowheads="1"/>
            </p:cNvSpPr>
            <p:nvPr/>
          </p:nvSpPr>
          <p:spPr bwMode="auto">
            <a:xfrm>
              <a:off x="4581" y="692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>
                <a:latin typeface="Comic Sans MS" panose="030F0702030302020204" pitchFamily="66" charset="0"/>
              </a:endParaRPr>
            </a:p>
          </p:txBody>
        </p:sp>
        <p:grpSp>
          <p:nvGrpSpPr>
            <p:cNvPr id="831549" name="Group 61"/>
            <p:cNvGrpSpPr>
              <a:grpSpLocks/>
            </p:cNvGrpSpPr>
            <p:nvPr/>
          </p:nvGrpSpPr>
          <p:grpSpPr bwMode="auto">
            <a:xfrm>
              <a:off x="4971" y="1208"/>
              <a:ext cx="354" cy="390"/>
              <a:chOff x="4971" y="1208"/>
              <a:chExt cx="354" cy="390"/>
            </a:xfrm>
          </p:grpSpPr>
          <p:sp>
            <p:nvSpPr>
              <p:cNvPr id="831550" name="Rectangle 62"/>
              <p:cNvSpPr>
                <a:spLocks noChangeArrowheads="1"/>
              </p:cNvSpPr>
              <p:nvPr/>
            </p:nvSpPr>
            <p:spPr bwMode="auto">
              <a:xfrm>
                <a:off x="5285" y="1307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1" name="Rectangle 63"/>
              <p:cNvSpPr>
                <a:spLocks noChangeArrowheads="1"/>
              </p:cNvSpPr>
              <p:nvPr/>
            </p:nvSpPr>
            <p:spPr bwMode="auto">
              <a:xfrm>
                <a:off x="5189" y="1307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2" name="Rectangle 64"/>
              <p:cNvSpPr>
                <a:spLocks noChangeArrowheads="1"/>
              </p:cNvSpPr>
              <p:nvPr/>
            </p:nvSpPr>
            <p:spPr bwMode="auto">
              <a:xfrm>
                <a:off x="5248" y="1307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 i="1">
                    <a:solidFill>
                      <a:srgbClr val="000000"/>
                    </a:solidFill>
                  </a:rPr>
                  <a:t>j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3" name="Rectangle 65"/>
              <p:cNvSpPr>
                <a:spLocks noChangeArrowheads="1"/>
              </p:cNvSpPr>
              <p:nvPr/>
            </p:nvSpPr>
            <p:spPr bwMode="auto">
              <a:xfrm>
                <a:off x="5175" y="1454"/>
                <a:ext cx="5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5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4" name="Rectangle 66"/>
              <p:cNvSpPr>
                <a:spLocks noChangeArrowheads="1"/>
              </p:cNvSpPr>
              <p:nvPr/>
            </p:nvSpPr>
            <p:spPr bwMode="auto">
              <a:xfrm>
                <a:off x="5099" y="1323"/>
                <a:ext cx="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 i="1">
                    <a:solidFill>
                      <a:srgbClr val="000000"/>
                    </a:solidFill>
                  </a:rPr>
                  <a:t>x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5" name="Rectangle 67"/>
              <p:cNvSpPr>
                <a:spLocks noChangeArrowheads="1"/>
              </p:cNvSpPr>
              <p:nvPr/>
            </p:nvSpPr>
            <p:spPr bwMode="auto">
              <a:xfrm>
                <a:off x="5108" y="1208"/>
                <a:ext cx="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6" name="Rectangle 68"/>
              <p:cNvSpPr>
                <a:spLocks noChangeArrowheads="1"/>
              </p:cNvSpPr>
              <p:nvPr/>
            </p:nvSpPr>
            <p:spPr bwMode="auto">
              <a:xfrm>
                <a:off x="4971" y="129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31557" name="Group 69"/>
            <p:cNvGrpSpPr>
              <a:grpSpLocks/>
            </p:cNvGrpSpPr>
            <p:nvPr/>
          </p:nvGrpSpPr>
          <p:grpSpPr bwMode="auto">
            <a:xfrm>
              <a:off x="4455" y="1704"/>
              <a:ext cx="329" cy="375"/>
              <a:chOff x="4455" y="1704"/>
              <a:chExt cx="329" cy="375"/>
            </a:xfrm>
          </p:grpSpPr>
          <p:sp>
            <p:nvSpPr>
              <p:cNvPr id="831558" name="Rectangle 70"/>
              <p:cNvSpPr>
                <a:spLocks noChangeArrowheads="1"/>
              </p:cNvSpPr>
              <p:nvPr/>
            </p:nvSpPr>
            <p:spPr bwMode="auto">
              <a:xfrm>
                <a:off x="4712" y="1820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59" name="Rectangle 71"/>
              <p:cNvSpPr>
                <a:spLocks noChangeArrowheads="1"/>
              </p:cNvSpPr>
              <p:nvPr/>
            </p:nvSpPr>
            <p:spPr bwMode="auto">
              <a:xfrm>
                <a:off x="4564" y="1820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0" name="Rectangle 72"/>
              <p:cNvSpPr>
                <a:spLocks noChangeArrowheads="1"/>
              </p:cNvSpPr>
              <p:nvPr/>
            </p:nvSpPr>
            <p:spPr bwMode="auto">
              <a:xfrm>
                <a:off x="4624" y="1820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1" name="Rectangle 73"/>
              <p:cNvSpPr>
                <a:spLocks noChangeArrowheads="1"/>
              </p:cNvSpPr>
              <p:nvPr/>
            </p:nvSpPr>
            <p:spPr bwMode="auto">
              <a:xfrm>
                <a:off x="4455" y="1820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w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2" name="Rectangle 74"/>
              <p:cNvSpPr>
                <a:spLocks noChangeArrowheads="1"/>
              </p:cNvSpPr>
              <p:nvPr/>
            </p:nvSpPr>
            <p:spPr bwMode="auto">
              <a:xfrm>
                <a:off x="4482" y="1704"/>
                <a:ext cx="8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31563" name="Group 75"/>
            <p:cNvGrpSpPr>
              <a:grpSpLocks/>
            </p:cNvGrpSpPr>
            <p:nvPr/>
          </p:nvGrpSpPr>
          <p:grpSpPr bwMode="auto">
            <a:xfrm>
              <a:off x="4277" y="1199"/>
              <a:ext cx="534" cy="376"/>
              <a:chOff x="4277" y="1199"/>
              <a:chExt cx="534" cy="376"/>
            </a:xfrm>
          </p:grpSpPr>
          <p:sp>
            <p:nvSpPr>
              <p:cNvPr id="831564" name="Rectangle 76"/>
              <p:cNvSpPr>
                <a:spLocks noChangeArrowheads="1"/>
              </p:cNvSpPr>
              <p:nvPr/>
            </p:nvSpPr>
            <p:spPr bwMode="auto">
              <a:xfrm>
                <a:off x="4739" y="1316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)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5" name="Rectangle 77"/>
              <p:cNvSpPr>
                <a:spLocks noChangeArrowheads="1"/>
              </p:cNvSpPr>
              <p:nvPr/>
            </p:nvSpPr>
            <p:spPr bwMode="auto">
              <a:xfrm>
                <a:off x="4668" y="1316"/>
                <a:ext cx="108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1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6" name="Rectangle 78"/>
              <p:cNvSpPr>
                <a:spLocks noChangeArrowheads="1"/>
              </p:cNvSpPr>
              <p:nvPr/>
            </p:nvSpPr>
            <p:spPr bwMode="auto">
              <a:xfrm>
                <a:off x="4387" y="1316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</a:rPr>
                  <a:t>(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7" name="Rectangle 79"/>
              <p:cNvSpPr>
                <a:spLocks noChangeArrowheads="1"/>
              </p:cNvSpPr>
              <p:nvPr/>
            </p:nvSpPr>
            <p:spPr bwMode="auto">
              <a:xfrm>
                <a:off x="4563" y="1292"/>
                <a:ext cx="11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8" name="Rectangle 80"/>
              <p:cNvSpPr>
                <a:spLocks noChangeArrowheads="1"/>
              </p:cNvSpPr>
              <p:nvPr/>
            </p:nvSpPr>
            <p:spPr bwMode="auto">
              <a:xfrm>
                <a:off x="4448" y="1316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k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69" name="Rectangle 81"/>
              <p:cNvSpPr>
                <a:spLocks noChangeArrowheads="1"/>
              </p:cNvSpPr>
              <p:nvPr/>
            </p:nvSpPr>
            <p:spPr bwMode="auto">
              <a:xfrm>
                <a:off x="4277" y="1316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 i="1">
                    <a:solidFill>
                      <a:srgbClr val="000000"/>
                    </a:solidFill>
                  </a:rPr>
                  <a:t>w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570" name="Rectangle 82"/>
              <p:cNvSpPr>
                <a:spLocks noChangeArrowheads="1"/>
              </p:cNvSpPr>
              <p:nvPr/>
            </p:nvSpPr>
            <p:spPr bwMode="auto">
              <a:xfrm>
                <a:off x="4304" y="1199"/>
                <a:ext cx="8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7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r</a:t>
                </a:r>
                <a:endParaRPr kumimoji="1" lang="en-US" altLang="zh-CN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31571" name="Line 83"/>
            <p:cNvSpPr>
              <a:spLocks noChangeShapeType="1"/>
            </p:cNvSpPr>
            <p:nvPr/>
          </p:nvSpPr>
          <p:spPr bwMode="auto">
            <a:xfrm>
              <a:off x="3715" y="1552"/>
              <a:ext cx="707" cy="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72" name="Freeform 84"/>
            <p:cNvSpPr>
              <a:spLocks/>
            </p:cNvSpPr>
            <p:nvPr/>
          </p:nvSpPr>
          <p:spPr bwMode="auto">
            <a:xfrm>
              <a:off x="4395" y="2387"/>
              <a:ext cx="56" cy="78"/>
            </a:xfrm>
            <a:custGeom>
              <a:avLst/>
              <a:gdLst>
                <a:gd name="T0" fmla="*/ 56 w 56"/>
                <a:gd name="T1" fmla="*/ 78 h 78"/>
                <a:gd name="T2" fmla="*/ 0 w 56"/>
                <a:gd name="T3" fmla="*/ 49 h 78"/>
                <a:gd name="T4" fmla="*/ 6 w 56"/>
                <a:gd name="T5" fmla="*/ 49 h 78"/>
                <a:gd name="T6" fmla="*/ 11 w 56"/>
                <a:gd name="T7" fmla="*/ 42 h 78"/>
                <a:gd name="T8" fmla="*/ 17 w 56"/>
                <a:gd name="T9" fmla="*/ 42 h 78"/>
                <a:gd name="T10" fmla="*/ 22 w 56"/>
                <a:gd name="T11" fmla="*/ 35 h 78"/>
                <a:gd name="T12" fmla="*/ 22 w 56"/>
                <a:gd name="T13" fmla="*/ 35 h 78"/>
                <a:gd name="T14" fmla="*/ 28 w 56"/>
                <a:gd name="T15" fmla="*/ 28 h 78"/>
                <a:gd name="T16" fmla="*/ 33 w 56"/>
                <a:gd name="T17" fmla="*/ 21 h 78"/>
                <a:gd name="T18" fmla="*/ 33 w 56"/>
                <a:gd name="T19" fmla="*/ 14 h 78"/>
                <a:gd name="T20" fmla="*/ 39 w 56"/>
                <a:gd name="T21" fmla="*/ 7 h 78"/>
                <a:gd name="T22" fmla="*/ 39 w 56"/>
                <a:gd name="T23" fmla="*/ 0 h 78"/>
                <a:gd name="T24" fmla="*/ 56 w 56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78">
                  <a:moveTo>
                    <a:pt x="56" y="78"/>
                  </a:moveTo>
                  <a:lnTo>
                    <a:pt x="0" y="49"/>
                  </a:lnTo>
                  <a:lnTo>
                    <a:pt x="6" y="49"/>
                  </a:lnTo>
                  <a:lnTo>
                    <a:pt x="11" y="42"/>
                  </a:lnTo>
                  <a:lnTo>
                    <a:pt x="17" y="42"/>
                  </a:lnTo>
                  <a:lnTo>
                    <a:pt x="22" y="35"/>
                  </a:lnTo>
                  <a:lnTo>
                    <a:pt x="28" y="28"/>
                  </a:lnTo>
                  <a:lnTo>
                    <a:pt x="33" y="21"/>
                  </a:lnTo>
                  <a:lnTo>
                    <a:pt x="33" y="14"/>
                  </a:lnTo>
                  <a:lnTo>
                    <a:pt x="39" y="7"/>
                  </a:lnTo>
                  <a:lnTo>
                    <a:pt x="39" y="0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76848" y="5457418"/>
            <a:ext cx="72235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注意：右边的</a:t>
            </a:r>
            <a:r>
              <a:rPr lang="en-US" altLang="zh-CN" sz="2000" b="1" i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是未进行符号规范化的矢量，符号规范化后，与权矢量的夹角大于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90°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，内积为负，也需要调整权向量！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2515302" y="5339514"/>
            <a:ext cx="391754" cy="544273"/>
            <a:chOff x="8185596" y="4995018"/>
            <a:chExt cx="356397" cy="791729"/>
          </a:xfrm>
        </p:grpSpPr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8479284" y="5155356"/>
              <a:ext cx="62709" cy="35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dirty="0">
                  <a:solidFill>
                    <a:srgbClr val="C00000"/>
                  </a:solidFill>
                </a:rPr>
                <a:t>)</a:t>
              </a:r>
              <a:endPara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1" name="Rectangle 55"/>
            <p:cNvSpPr>
              <a:spLocks noChangeArrowheads="1"/>
            </p:cNvSpPr>
            <p:nvPr/>
          </p:nvSpPr>
          <p:spPr bwMode="auto">
            <a:xfrm>
              <a:off x="8418959" y="5156943"/>
              <a:ext cx="40833" cy="35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i="1" dirty="0">
                  <a:solidFill>
                    <a:srgbClr val="C00000"/>
                  </a:solidFill>
                </a:rPr>
                <a:t>j</a:t>
              </a:r>
              <a:endPara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" name="Rectangle 56"/>
            <p:cNvSpPr>
              <a:spLocks noChangeArrowheads="1"/>
            </p:cNvSpPr>
            <p:nvPr/>
          </p:nvSpPr>
          <p:spPr bwMode="auto">
            <a:xfrm>
              <a:off x="8304659" y="5395068"/>
              <a:ext cx="93333" cy="35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i="1">
                  <a:solidFill>
                    <a:srgbClr val="C00000"/>
                  </a:solidFill>
                </a:rPr>
                <a:t>k</a:t>
              </a:r>
              <a:endParaRPr kumimoji="1" lang="en-US" altLang="zh-CN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3" name="Rectangle 57"/>
            <p:cNvSpPr>
              <a:spLocks noChangeArrowheads="1"/>
            </p:cNvSpPr>
            <p:nvPr/>
          </p:nvSpPr>
          <p:spPr bwMode="auto">
            <a:xfrm>
              <a:off x="8185596" y="5182342"/>
              <a:ext cx="157499" cy="60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700" i="1" dirty="0">
                  <a:solidFill>
                    <a:srgbClr val="C00000"/>
                  </a:solidFill>
                </a:rPr>
                <a:t>x</a:t>
              </a:r>
              <a:endPara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4" name="Rectangle 58"/>
            <p:cNvSpPr>
              <a:spLocks noChangeArrowheads="1"/>
            </p:cNvSpPr>
            <p:nvPr/>
          </p:nvSpPr>
          <p:spPr bwMode="auto">
            <a:xfrm>
              <a:off x="8198296" y="4995018"/>
              <a:ext cx="129792" cy="604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700" dirty="0">
                  <a:solidFill>
                    <a:srgbClr val="C00000"/>
                  </a:solidFill>
                  <a:latin typeface="MT Extra" panose="05050102010205020202" pitchFamily="18" charset="2"/>
                </a:rPr>
                <a:t>r</a:t>
              </a:r>
              <a:endPara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5" name="Rectangle 54"/>
            <p:cNvSpPr>
              <a:spLocks noChangeArrowheads="1"/>
            </p:cNvSpPr>
            <p:nvPr/>
          </p:nvSpPr>
          <p:spPr bwMode="auto">
            <a:xfrm>
              <a:off x="8341171" y="5182343"/>
              <a:ext cx="62709" cy="35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dirty="0">
                  <a:solidFill>
                    <a:srgbClr val="C00000"/>
                  </a:solidFill>
                </a:rPr>
                <a:t>(</a:t>
              </a:r>
              <a:endPara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8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65" name="Rectangle 137"/>
          <p:cNvSpPr>
            <a:spLocks noChangeArrowheads="1"/>
          </p:cNvSpPr>
          <p:nvPr/>
        </p:nvSpPr>
        <p:spPr bwMode="auto">
          <a:xfrm>
            <a:off x="463550" y="764704"/>
            <a:ext cx="82026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3.8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已知两类训练样本</a:t>
            </a:r>
          </a:p>
        </p:txBody>
      </p:sp>
      <p:sp>
        <p:nvSpPr>
          <p:cNvPr id="150702" name="Rectangle 174"/>
          <p:cNvSpPr>
            <a:spLocks noChangeArrowheads="1"/>
          </p:cNvSpPr>
          <p:nvPr/>
        </p:nvSpPr>
        <p:spPr bwMode="auto">
          <a:xfrm>
            <a:off x="449263" y="2876079"/>
            <a:ext cx="7780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解：所有样本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写成增广向量形式；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进行规范化处理，属于</a:t>
            </a:r>
            <a:r>
              <a:rPr lang="el-GR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的样本乘以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150737" name="Group 209"/>
          <p:cNvGrpSpPr>
            <a:grpSpLocks/>
          </p:cNvGrpSpPr>
          <p:nvPr/>
        </p:nvGrpSpPr>
        <p:grpSpPr bwMode="auto">
          <a:xfrm>
            <a:off x="803275" y="4025429"/>
            <a:ext cx="7339013" cy="506412"/>
            <a:chOff x="506" y="3763"/>
            <a:chExt cx="4623" cy="319"/>
          </a:xfrm>
        </p:grpSpPr>
        <p:graphicFrame>
          <p:nvGraphicFramePr>
            <p:cNvPr id="150705" name="Object 177"/>
            <p:cNvGraphicFramePr>
              <a:graphicFrameLocks noChangeAspect="1"/>
            </p:cNvGraphicFramePr>
            <p:nvPr/>
          </p:nvGraphicFramePr>
          <p:xfrm>
            <a:off x="506" y="3763"/>
            <a:ext cx="88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0" name="公式" r:id="rId3" imgW="787320" imgH="241200" progId="Equation.3">
                    <p:embed/>
                  </p:oleObj>
                </mc:Choice>
                <mc:Fallback>
                  <p:oleObj name="公式" r:id="rId3" imgW="787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3763"/>
                          <a:ext cx="885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06" name="Object 178"/>
            <p:cNvGraphicFramePr>
              <a:graphicFrameLocks noChangeAspect="1"/>
            </p:cNvGraphicFramePr>
            <p:nvPr/>
          </p:nvGraphicFramePr>
          <p:xfrm>
            <a:off x="1621" y="3766"/>
            <a:ext cx="8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1" name="公式" r:id="rId5" imgW="774360" imgH="241200" progId="Equation.3">
                    <p:embed/>
                  </p:oleObj>
                </mc:Choice>
                <mc:Fallback>
                  <p:oleObj name="公式" r:id="rId5" imgW="774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3766"/>
                          <a:ext cx="86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07" name="Object 179"/>
            <p:cNvGraphicFramePr>
              <a:graphicFrameLocks noChangeAspect="1"/>
            </p:cNvGraphicFramePr>
            <p:nvPr/>
          </p:nvGraphicFramePr>
          <p:xfrm>
            <a:off x="2702" y="3777"/>
            <a:ext cx="107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2" name="公式" r:id="rId7" imgW="977760" imgH="253800" progId="Equation.3">
                    <p:embed/>
                  </p:oleObj>
                </mc:Choice>
                <mc:Fallback>
                  <p:oleObj name="公式" r:id="rId7" imgW="9777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3777"/>
                          <a:ext cx="1070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08" name="Object 180"/>
            <p:cNvGraphicFramePr>
              <a:graphicFrameLocks noChangeAspect="1"/>
            </p:cNvGraphicFramePr>
            <p:nvPr/>
          </p:nvGraphicFramePr>
          <p:xfrm>
            <a:off x="4024" y="3774"/>
            <a:ext cx="110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3" name="公式" r:id="rId9" imgW="1054080" imgH="241200" progId="Equation.3">
                    <p:embed/>
                  </p:oleObj>
                </mc:Choice>
                <mc:Fallback>
                  <p:oleObj name="公式" r:id="rId9" imgW="1054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774"/>
                          <a:ext cx="110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710" name="Rectangle 182"/>
          <p:cNvSpPr>
            <a:spLocks noChangeArrowheads="1"/>
          </p:cNvSpPr>
          <p:nvPr/>
        </p:nvSpPr>
        <p:spPr bwMode="auto">
          <a:xfrm>
            <a:off x="464368" y="2428404"/>
            <a:ext cx="82120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用感知器算法求出将模式分为两类的权向量解和判别函数。 </a:t>
            </a:r>
          </a:p>
        </p:txBody>
      </p:sp>
      <p:sp>
        <p:nvSpPr>
          <p:cNvPr id="150717" name="Rectangle 189"/>
          <p:cNvSpPr>
            <a:spLocks noChangeArrowheads="1"/>
          </p:cNvSpPr>
          <p:nvPr/>
        </p:nvSpPr>
        <p:spPr bwMode="auto">
          <a:xfrm>
            <a:off x="0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0738" name="Group 210"/>
          <p:cNvGrpSpPr>
            <a:grpSpLocks/>
          </p:cNvGrpSpPr>
          <p:nvPr/>
        </p:nvGrpSpPr>
        <p:grpSpPr bwMode="auto">
          <a:xfrm>
            <a:off x="2527300" y="1337791"/>
            <a:ext cx="3949700" cy="1062038"/>
            <a:chOff x="1592" y="2142"/>
            <a:chExt cx="2488" cy="669"/>
          </a:xfrm>
        </p:grpSpPr>
        <p:graphicFrame>
          <p:nvGraphicFramePr>
            <p:cNvPr id="150730" name="Object 202"/>
            <p:cNvGraphicFramePr>
              <a:graphicFrameLocks noChangeAspect="1"/>
            </p:cNvGraphicFramePr>
            <p:nvPr/>
          </p:nvGraphicFramePr>
          <p:xfrm>
            <a:off x="1600" y="2142"/>
            <a:ext cx="36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4" name="公式" r:id="rId11" imgW="253800" imgH="215640" progId="Equation.3">
                    <p:embed/>
                  </p:oleObj>
                </mc:Choice>
                <mc:Fallback>
                  <p:oleObj name="公式" r:id="rId11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142"/>
                          <a:ext cx="365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31" name="Object 203"/>
            <p:cNvGraphicFramePr>
              <a:graphicFrameLocks noChangeAspect="1"/>
            </p:cNvGraphicFramePr>
            <p:nvPr/>
          </p:nvGraphicFramePr>
          <p:xfrm>
            <a:off x="2019" y="2156"/>
            <a:ext cx="88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5" name="公式" r:id="rId13" imgW="863280" imgH="241200" progId="Equation.3">
                    <p:embed/>
                  </p:oleObj>
                </mc:Choice>
                <mc:Fallback>
                  <p:oleObj name="公式" r:id="rId13" imgW="863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156"/>
                          <a:ext cx="88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32" name="Object 204"/>
            <p:cNvGraphicFramePr>
              <a:graphicFrameLocks noChangeAspect="1"/>
            </p:cNvGraphicFramePr>
            <p:nvPr/>
          </p:nvGraphicFramePr>
          <p:xfrm>
            <a:off x="1592" y="2504"/>
            <a:ext cx="38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6" name="公式" r:id="rId15" imgW="279360" imgH="215640" progId="Equation.3">
                    <p:embed/>
                  </p:oleObj>
                </mc:Choice>
                <mc:Fallback>
                  <p:oleObj name="公式" r:id="rId15" imgW="279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504"/>
                          <a:ext cx="389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33" name="Object 205"/>
            <p:cNvGraphicFramePr>
              <a:graphicFrameLocks noChangeAspect="1"/>
            </p:cNvGraphicFramePr>
            <p:nvPr/>
          </p:nvGraphicFramePr>
          <p:xfrm>
            <a:off x="3211" y="2150"/>
            <a:ext cx="8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7" name="公式" r:id="rId17" imgW="850680" imgH="241200" progId="Equation.3">
                    <p:embed/>
                  </p:oleObj>
                </mc:Choice>
                <mc:Fallback>
                  <p:oleObj name="公式" r:id="rId17" imgW="850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" y="2150"/>
                          <a:ext cx="86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34" name="Object 206"/>
            <p:cNvGraphicFramePr>
              <a:graphicFrameLocks noChangeAspect="1"/>
            </p:cNvGraphicFramePr>
            <p:nvPr/>
          </p:nvGraphicFramePr>
          <p:xfrm>
            <a:off x="2018" y="2491"/>
            <a:ext cx="8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8" name="公式" r:id="rId19" imgW="838080" imgH="253800" progId="Equation.3">
                    <p:embed/>
                  </p:oleObj>
                </mc:Choice>
                <mc:Fallback>
                  <p:oleObj name="公式" r:id="rId19" imgW="8380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491"/>
                          <a:ext cx="85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735" name="Object 207"/>
            <p:cNvGraphicFramePr>
              <a:graphicFrameLocks noChangeAspect="1"/>
            </p:cNvGraphicFramePr>
            <p:nvPr/>
          </p:nvGraphicFramePr>
          <p:xfrm>
            <a:off x="3233" y="2501"/>
            <a:ext cx="8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9" name="公式" r:id="rId21" imgW="825480" imgH="241200" progId="Equation.3">
                    <p:embed/>
                  </p:oleObj>
                </mc:Choice>
                <mc:Fallback>
                  <p:oleObj name="公式" r:id="rId21" imgW="825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2501"/>
                          <a:ext cx="847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46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590550" y="346075"/>
            <a:ext cx="539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(1)=</a:t>
            </a: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，取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，迭代过程为：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12775" y="85248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第一轮： </a:t>
            </a:r>
          </a:p>
        </p:txBody>
      </p:sp>
      <p:graphicFrame>
        <p:nvGraphicFramePr>
          <p:cNvPr id="151577" name="Object 25"/>
          <p:cNvGraphicFramePr>
            <a:graphicFrameLocks noChangeAspect="1"/>
          </p:cNvGraphicFramePr>
          <p:nvPr/>
        </p:nvGraphicFramePr>
        <p:xfrm>
          <a:off x="681038" y="1370013"/>
          <a:ext cx="26908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8" name="公式" r:id="rId3" imgW="1600200" imgH="711000" progId="Equation.3">
                  <p:embed/>
                </p:oleObj>
              </mc:Choice>
              <mc:Fallback>
                <p:oleObj name="公式" r:id="rId3" imgW="1600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70013"/>
                        <a:ext cx="2690812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6" name="Object 24"/>
          <p:cNvGraphicFramePr>
            <a:graphicFrameLocks noChangeAspect="1"/>
          </p:cNvGraphicFramePr>
          <p:nvPr>
            <p:extLst/>
          </p:nvPr>
        </p:nvGraphicFramePr>
        <p:xfrm>
          <a:off x="3355975" y="1663700"/>
          <a:ext cx="4078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Equation" r:id="rId5" imgW="2387520" imgH="266400" progId="Equation.DSMT4">
                  <p:embed/>
                </p:oleObj>
              </mc:Choice>
              <mc:Fallback>
                <p:oleObj name="Equation" r:id="rId5" imgW="2387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663700"/>
                        <a:ext cx="40782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5" name="Object 23"/>
          <p:cNvGraphicFramePr>
            <a:graphicFrameLocks noChangeAspect="1"/>
          </p:cNvGraphicFramePr>
          <p:nvPr/>
        </p:nvGraphicFramePr>
        <p:xfrm>
          <a:off x="646113" y="2538413"/>
          <a:ext cx="27289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0" name="公式" r:id="rId7" imgW="1612800" imgH="711000" progId="Equation.3">
                  <p:embed/>
                </p:oleObj>
              </mc:Choice>
              <mc:Fallback>
                <p:oleObj name="公式" r:id="rId7" imgW="1612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538413"/>
                        <a:ext cx="2728912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Object 22"/>
          <p:cNvGraphicFramePr>
            <a:graphicFrameLocks noChangeAspect="1"/>
          </p:cNvGraphicFramePr>
          <p:nvPr>
            <p:extLst/>
          </p:nvPr>
        </p:nvGraphicFramePr>
        <p:xfrm>
          <a:off x="3365277" y="2847975"/>
          <a:ext cx="35829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1" name="公式" r:id="rId9" imgW="2044440" imgH="241200" progId="Equation.3">
                  <p:embed/>
                </p:oleObj>
              </mc:Choice>
              <mc:Fallback>
                <p:oleObj name="公式" r:id="rId9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277" y="2847975"/>
                        <a:ext cx="358298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21"/>
          <p:cNvGraphicFramePr>
            <a:graphicFrameLocks noChangeAspect="1"/>
          </p:cNvGraphicFramePr>
          <p:nvPr/>
        </p:nvGraphicFramePr>
        <p:xfrm>
          <a:off x="712788" y="3744913"/>
          <a:ext cx="29337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2" name="公式" r:id="rId11" imgW="1701720" imgH="711000" progId="Equation.3">
                  <p:embed/>
                </p:oleObj>
              </mc:Choice>
              <mc:Fallback>
                <p:oleObj name="公式" r:id="rId11" imgW="1701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744913"/>
                        <a:ext cx="293370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2" name="Object 20"/>
          <p:cNvGraphicFramePr>
            <a:graphicFrameLocks noChangeAspect="1"/>
          </p:cNvGraphicFramePr>
          <p:nvPr>
            <p:extLst/>
          </p:nvPr>
        </p:nvGraphicFramePr>
        <p:xfrm>
          <a:off x="3592513" y="4084638"/>
          <a:ext cx="39735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3" name="Equation" r:id="rId13" imgW="2476440" imgH="266400" progId="Equation.DSMT4">
                  <p:embed/>
                </p:oleObj>
              </mc:Choice>
              <mc:Fallback>
                <p:oleObj name="Equation" r:id="rId13" imgW="2476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4084638"/>
                        <a:ext cx="39735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1" name="Object 19"/>
          <p:cNvGraphicFramePr>
            <a:graphicFrameLocks noChangeAspect="1"/>
          </p:cNvGraphicFramePr>
          <p:nvPr/>
        </p:nvGraphicFramePr>
        <p:xfrm>
          <a:off x="688975" y="4946650"/>
          <a:ext cx="30638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4" name="公式" r:id="rId15" imgW="1726920" imgH="711000" progId="Equation.3">
                  <p:embed/>
                </p:oleObj>
              </mc:Choice>
              <mc:Fallback>
                <p:oleObj name="公式" r:id="rId15" imgW="1726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946650"/>
                        <a:ext cx="3063875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0" name="Object 18"/>
          <p:cNvGraphicFramePr>
            <a:graphicFrameLocks noChangeAspect="1"/>
          </p:cNvGraphicFramePr>
          <p:nvPr>
            <p:extLst/>
          </p:nvPr>
        </p:nvGraphicFramePr>
        <p:xfrm>
          <a:off x="3706267" y="5311775"/>
          <a:ext cx="3602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5" name="公式" r:id="rId17" imgW="2108160" imgH="241200" progId="Equation.3">
                  <p:embed/>
                </p:oleObj>
              </mc:Choice>
              <mc:Fallback>
                <p:oleObj name="公式" r:id="rId17" imgW="210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267" y="5311775"/>
                        <a:ext cx="36020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547688" y="6099175"/>
            <a:ext cx="8451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有两个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≤0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的情况（错判），进行第二轮迭代。</a:t>
            </a:r>
          </a:p>
        </p:txBody>
      </p:sp>
    </p:spTree>
    <p:extLst>
      <p:ext uri="{BB962C8B-B14F-4D97-AF65-F5344CB8AC3E}">
        <p14:creationId xmlns:p14="http://schemas.microsoft.com/office/powerpoint/2010/main" val="2869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34" name="Rectangle 58"/>
          <p:cNvSpPr>
            <a:spLocks noChangeArrowheads="1"/>
          </p:cNvSpPr>
          <p:nvPr/>
        </p:nvSpPr>
        <p:spPr bwMode="auto">
          <a:xfrm>
            <a:off x="2032000" y="4572000"/>
            <a:ext cx="6096000" cy="1943100"/>
          </a:xfrm>
          <a:prstGeom prst="rect">
            <a:avLst/>
          </a:prstGeom>
          <a:solidFill>
            <a:srgbClr val="B0FF61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33" name="Rectangle 57"/>
          <p:cNvSpPr>
            <a:spLocks noChangeArrowheads="1"/>
          </p:cNvSpPr>
          <p:nvPr/>
        </p:nvSpPr>
        <p:spPr bwMode="auto">
          <a:xfrm>
            <a:off x="2058988" y="2617788"/>
            <a:ext cx="6096000" cy="1917700"/>
          </a:xfrm>
          <a:prstGeom prst="rect">
            <a:avLst/>
          </a:prstGeom>
          <a:solidFill>
            <a:srgbClr val="FFFF89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32" name="Rectangle 56"/>
          <p:cNvSpPr>
            <a:spLocks noChangeArrowheads="1"/>
          </p:cNvSpPr>
          <p:nvPr/>
        </p:nvSpPr>
        <p:spPr bwMode="auto">
          <a:xfrm>
            <a:off x="2057400" y="431800"/>
            <a:ext cx="6096000" cy="2146300"/>
          </a:xfrm>
          <a:prstGeom prst="rect">
            <a:avLst/>
          </a:prstGeom>
          <a:solidFill>
            <a:srgbClr val="F6DDB8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2629" name="Group 53"/>
          <p:cNvGrpSpPr>
            <a:grpSpLocks/>
          </p:cNvGrpSpPr>
          <p:nvPr/>
        </p:nvGrpSpPr>
        <p:grpSpPr bwMode="auto">
          <a:xfrm>
            <a:off x="863600" y="527050"/>
            <a:ext cx="7045326" cy="1958975"/>
            <a:chOff x="312" y="244"/>
            <a:chExt cx="4438" cy="1234"/>
          </a:xfrm>
        </p:grpSpPr>
        <p:graphicFrame>
          <p:nvGraphicFramePr>
            <p:cNvPr id="15258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124" y="261"/>
            <a:ext cx="355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4" name="Equation" r:id="rId3" imgW="3200400" imgH="266400" progId="Equation.DSMT4">
                    <p:embed/>
                  </p:oleObj>
                </mc:Choice>
                <mc:Fallback>
                  <p:oleObj name="Equation" r:id="rId3" imgW="32004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261"/>
                          <a:ext cx="355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86" name="Object 10"/>
            <p:cNvGraphicFramePr>
              <a:graphicFrameLocks noChangeAspect="1"/>
            </p:cNvGraphicFramePr>
            <p:nvPr/>
          </p:nvGraphicFramePr>
          <p:xfrm>
            <a:off x="1130" y="584"/>
            <a:ext cx="3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5" name="公式" r:id="rId5" imgW="2857320" imgH="241200" progId="Equation.3">
                    <p:embed/>
                  </p:oleObj>
                </mc:Choice>
                <mc:Fallback>
                  <p:oleObj name="公式" r:id="rId5" imgW="2857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584"/>
                          <a:ext cx="32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84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130" y="901"/>
            <a:ext cx="362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6" name="Equation" r:id="rId7" imgW="3263760" imgH="266400" progId="Equation.DSMT4">
                    <p:embed/>
                  </p:oleObj>
                </mc:Choice>
                <mc:Fallback>
                  <p:oleObj name="Equation" r:id="rId7" imgW="32637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901"/>
                          <a:ext cx="362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82" name="Object 6"/>
            <p:cNvGraphicFramePr>
              <a:graphicFrameLocks noChangeAspect="1"/>
            </p:cNvGraphicFramePr>
            <p:nvPr/>
          </p:nvGraphicFramePr>
          <p:xfrm>
            <a:off x="1146" y="1214"/>
            <a:ext cx="3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7" name="公式" r:id="rId9" imgW="2920680" imgH="241200" progId="Equation.3">
                    <p:embed/>
                  </p:oleObj>
                </mc:Choice>
                <mc:Fallback>
                  <p:oleObj name="公式" r:id="rId9" imgW="2920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214"/>
                          <a:ext cx="32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312" y="2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第二轮：</a:t>
              </a:r>
            </a:p>
          </p:txBody>
        </p:sp>
      </p:grpSp>
      <p:grpSp>
        <p:nvGrpSpPr>
          <p:cNvPr id="152630" name="Group 54"/>
          <p:cNvGrpSpPr>
            <a:grpSpLocks/>
          </p:cNvGrpSpPr>
          <p:nvPr/>
        </p:nvGrpSpPr>
        <p:grpSpPr bwMode="auto">
          <a:xfrm>
            <a:off x="2139950" y="2589213"/>
            <a:ext cx="5997576" cy="1922462"/>
            <a:chOff x="1436" y="1631"/>
            <a:chExt cx="3778" cy="1211"/>
          </a:xfrm>
        </p:grpSpPr>
        <p:graphicFrame>
          <p:nvGraphicFramePr>
            <p:cNvPr id="152604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1436" y="1631"/>
            <a:ext cx="37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8" name="Equation" r:id="rId11" imgW="3288960" imgH="266400" progId="Equation.DSMT4">
                    <p:embed/>
                  </p:oleObj>
                </mc:Choice>
                <mc:Fallback>
                  <p:oleObj name="Equation" r:id="rId11" imgW="32889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1631"/>
                          <a:ext cx="377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02" name="Object 26"/>
            <p:cNvGraphicFramePr>
              <a:graphicFrameLocks noChangeAspect="1"/>
            </p:cNvGraphicFramePr>
            <p:nvPr/>
          </p:nvGraphicFramePr>
          <p:xfrm>
            <a:off x="1476" y="1970"/>
            <a:ext cx="308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9" name="公式" r:id="rId13" imgW="2438280" imgH="228600" progId="Equation.3">
                    <p:embed/>
                  </p:oleObj>
                </mc:Choice>
                <mc:Fallback>
                  <p:oleObj name="公式" r:id="rId13" imgW="2438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1970"/>
                          <a:ext cx="3082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00" name="Object 24"/>
            <p:cNvGraphicFramePr>
              <a:graphicFrameLocks noChangeAspect="1"/>
            </p:cNvGraphicFramePr>
            <p:nvPr/>
          </p:nvGraphicFramePr>
          <p:xfrm>
            <a:off x="1487" y="2280"/>
            <a:ext cx="260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0" name="公式" r:id="rId15" imgW="2412720" imgH="241200" progId="Equation.3">
                    <p:embed/>
                  </p:oleObj>
                </mc:Choice>
                <mc:Fallback>
                  <p:oleObj name="公式" r:id="rId15" imgW="2412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2280"/>
                          <a:ext cx="2609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8" name="Object 22"/>
            <p:cNvGraphicFramePr>
              <a:graphicFrameLocks noChangeAspect="1"/>
            </p:cNvGraphicFramePr>
            <p:nvPr/>
          </p:nvGraphicFramePr>
          <p:xfrm>
            <a:off x="1478" y="2578"/>
            <a:ext cx="261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1" name="公式" r:id="rId17" imgW="2425680" imgH="228600" progId="Equation.3">
                    <p:embed/>
                  </p:oleObj>
                </mc:Choice>
                <mc:Fallback>
                  <p:oleObj name="公式" r:id="rId17" imgW="2425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2578"/>
                          <a:ext cx="261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850900" y="2578100"/>
            <a:ext cx="14033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第三轮：</a:t>
            </a:r>
          </a:p>
        </p:txBody>
      </p:sp>
      <p:grpSp>
        <p:nvGrpSpPr>
          <p:cNvPr id="152631" name="Group 55"/>
          <p:cNvGrpSpPr>
            <a:grpSpLocks/>
          </p:cNvGrpSpPr>
          <p:nvPr/>
        </p:nvGrpSpPr>
        <p:grpSpPr bwMode="auto">
          <a:xfrm>
            <a:off x="2182813" y="4689475"/>
            <a:ext cx="4524375" cy="1736725"/>
            <a:chOff x="1511" y="2986"/>
            <a:chExt cx="2850" cy="1094"/>
          </a:xfrm>
        </p:grpSpPr>
        <p:graphicFrame>
          <p:nvGraphicFramePr>
            <p:cNvPr id="152619" name="Object 43"/>
            <p:cNvGraphicFramePr>
              <a:graphicFrameLocks noChangeAspect="1"/>
            </p:cNvGraphicFramePr>
            <p:nvPr/>
          </p:nvGraphicFramePr>
          <p:xfrm>
            <a:off x="1527" y="2986"/>
            <a:ext cx="2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2" name="公式" r:id="rId19" imgW="2412720" imgH="228600" progId="Equation.3">
                    <p:embed/>
                  </p:oleObj>
                </mc:Choice>
                <mc:Fallback>
                  <p:oleObj name="公式" r:id="rId19" imgW="2412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986"/>
                          <a:ext cx="280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17" name="Object 41"/>
            <p:cNvGraphicFramePr>
              <a:graphicFrameLocks noChangeAspect="1"/>
            </p:cNvGraphicFramePr>
            <p:nvPr/>
          </p:nvGraphicFramePr>
          <p:xfrm>
            <a:off x="1511" y="3275"/>
            <a:ext cx="28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3" name="公式" r:id="rId21" imgW="2450880" imgH="228600" progId="Equation.3">
                    <p:embed/>
                  </p:oleObj>
                </mc:Choice>
                <mc:Fallback>
                  <p:oleObj name="公式" r:id="rId21" imgW="245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3275"/>
                          <a:ext cx="285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15" name="Object 39"/>
            <p:cNvGraphicFramePr>
              <a:graphicFrameLocks noChangeAspect="1"/>
            </p:cNvGraphicFramePr>
            <p:nvPr/>
          </p:nvGraphicFramePr>
          <p:xfrm>
            <a:off x="1517" y="3550"/>
            <a:ext cx="282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4" name="公式" r:id="rId23" imgW="2425680" imgH="241200" progId="Equation.3">
                    <p:embed/>
                  </p:oleObj>
                </mc:Choice>
                <mc:Fallback>
                  <p:oleObj name="公式" r:id="rId23" imgW="2425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550"/>
                          <a:ext cx="2820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13" name="Object 37"/>
            <p:cNvGraphicFramePr>
              <a:graphicFrameLocks noChangeAspect="1"/>
            </p:cNvGraphicFramePr>
            <p:nvPr/>
          </p:nvGraphicFramePr>
          <p:xfrm>
            <a:off x="1517" y="3832"/>
            <a:ext cx="28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5" name="公式" r:id="rId25" imgW="2438280" imgH="228600" progId="Equation.3">
                    <p:embed/>
                  </p:oleObj>
                </mc:Choice>
                <mc:Fallback>
                  <p:oleObj name="公式" r:id="rId25" imgW="2438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832"/>
                          <a:ext cx="28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20" name="Rectangle 44"/>
          <p:cNvSpPr>
            <a:spLocks noChangeArrowheads="1"/>
          </p:cNvSpPr>
          <p:nvPr/>
        </p:nvSpPr>
        <p:spPr bwMode="auto">
          <a:xfrm>
            <a:off x="850900" y="4492625"/>
            <a:ext cx="1473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第四轮：</a:t>
            </a:r>
          </a:p>
        </p:txBody>
      </p:sp>
    </p:spTree>
    <p:extLst>
      <p:ext uri="{BB962C8B-B14F-4D97-AF65-F5344CB8AC3E}">
        <p14:creationId xmlns:p14="http://schemas.microsoft.com/office/powerpoint/2010/main" val="24207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34" grpId="0" animBg="1"/>
      <p:bldP spid="152633" grpId="0" animBg="1"/>
      <p:bldP spid="152605" grpId="0"/>
      <p:bldP spid="1526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6105525" y="666750"/>
          <a:ext cx="1679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公式" r:id="rId3" imgW="888840" imgH="241200" progId="Equation.3">
                  <p:embed/>
                </p:oleObj>
              </mc:Choice>
              <mc:Fallback>
                <p:oleObj name="公式" r:id="rId3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666750"/>
                        <a:ext cx="16795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81025" y="65405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该轮迭代的分类结果全部正确，故解向量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extLst/>
          </p:nvPr>
        </p:nvGraphicFramePr>
        <p:xfrm>
          <a:off x="3319463" y="1230313"/>
          <a:ext cx="1936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5" imgW="977760" imgH="228600" progId="Equation.DSMT4">
                  <p:embed/>
                </p:oleObj>
              </mc:Choice>
              <mc:Fallback>
                <p:oleObj name="Equation" r:id="rId5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1230313"/>
                        <a:ext cx="1936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609600" y="12049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相应的判别函数为：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468491" y="4011137"/>
            <a:ext cx="34239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取其他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值时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，结果可能不一样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，所以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感知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器算法的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解不唯一</a:t>
            </a:r>
            <a:r>
              <a:rPr lang="zh-CN" altLang="en-US" sz="24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611560" y="1712913"/>
            <a:ext cx="79208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判别界面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如图示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法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向量为（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-2,0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），指向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方向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211388"/>
            <a:ext cx="5297487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  <p:bldP spid="1536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4.2   </a:t>
            </a:r>
            <a:r>
              <a:rPr lang="zh-CN" altLang="en-US" dirty="0"/>
              <a:t>贝叶斯</a:t>
            </a:r>
            <a:r>
              <a:rPr lang="zh-CN" altLang="en-US" dirty="0" smtClean="0"/>
              <a:t>决策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497731" y="4776466"/>
            <a:ext cx="27781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048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决策规则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/>
          </p:nvPr>
        </p:nvGraphicFramePr>
        <p:xfrm>
          <a:off x="571500" y="5808489"/>
          <a:ext cx="7334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公式" r:id="rId3" imgW="3708360" imgH="241200" progId="Equation.3">
                  <p:embed/>
                </p:oleObj>
              </mc:Choice>
              <mc:Fallback>
                <p:oleObj name="公式" r:id="rId3" imgW="3708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808489"/>
                        <a:ext cx="73342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4663" y="901378"/>
            <a:ext cx="41219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4.2.1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最小错误率贝叶斯决策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247650" y="1806720"/>
            <a:ext cx="8661400" cy="240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04800" algn="l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讨论模式集的分类，目的是确定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属于那一类，所以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要看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来自哪类的概率大。在下列三种概率中：</a:t>
            </a:r>
          </a:p>
          <a:p>
            <a:pPr marL="989013" indent="-185738" eaLnBrk="0" hangingPunct="0">
              <a:lnSpc>
                <a:spcPct val="125000"/>
              </a:lnSpc>
              <a:buFont typeface="+mj-ea"/>
              <a:buAutoNum type="circleNumDbPlain"/>
              <a:tabLst>
                <a:tab pos="304800" algn="l"/>
                <a:tab pos="1255713" algn="l"/>
              </a:tabLst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先验概率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1081088" indent="-277813" eaLnBrk="0" hangingPunct="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类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条件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概率密度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1081088" indent="-277813" eaLnBrk="0" hangingPunct="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后验概率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490538" y="4241626"/>
            <a:ext cx="444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采用哪种概率进行分类最合理？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474663" y="1347317"/>
            <a:ext cx="30210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1.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问题分析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012160" y="4238452"/>
            <a:ext cx="249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后验概率</a:t>
            </a:r>
            <a:r>
              <a:rPr lang="en-US" altLang="zh-CN" sz="2400" i="1" dirty="0">
                <a:solidFill>
                  <a:srgbClr val="99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srgbClr val="9933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99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solidFill>
                  <a:srgbClr val="99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00063" y="5271914"/>
            <a:ext cx="226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设有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类模式，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7970838" y="5767214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(4-6)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60838" y="6356176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最小错误率贝叶斯决策规则</a:t>
            </a:r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552450" y="6340301"/>
            <a:ext cx="8243888" cy="0"/>
          </a:xfrm>
          <a:prstGeom prst="line">
            <a:avLst/>
          </a:prstGeom>
          <a:noFill/>
          <a:ln w="57150" cmpd="thinThick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0" grpId="1"/>
      <p:bldP spid="10" grpId="2"/>
      <p:bldP spid="11" grpId="0"/>
      <p:bldP spid="12" grpId="0"/>
      <p:bldP spid="13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3375" y="1395413"/>
            <a:ext cx="2133600" cy="50641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72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/>
          </p:nvPr>
        </p:nvGraphicFramePr>
        <p:xfrm>
          <a:off x="2622550" y="3789784"/>
          <a:ext cx="38306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3" imgW="1904760" imgH="647640" progId="Equation.DSMT4">
                  <p:embed/>
                </p:oleObj>
              </mc:Choice>
              <mc:Fallback>
                <p:oleObj name="Equation" r:id="rId3" imgW="19047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789784"/>
                        <a:ext cx="383063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38138" y="1964701"/>
            <a:ext cx="8805862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虽然后验概率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可以提供有效的分类信息，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但直接获得后验概率是困难的。根据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Bayes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定理，后验概率可以由类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概率密度函数和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先验概率计算得出。实际上，先验概率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和类概率密度函数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更容易从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统计资料中容易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获得。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84175" y="4986610"/>
            <a:ext cx="849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可知，分母与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无关，即与分类无关，故分类规则又可表示为：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>
            <p:extLst/>
          </p:nvPr>
        </p:nvGraphicFramePr>
        <p:xfrm>
          <a:off x="393700" y="5627960"/>
          <a:ext cx="8220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公式" r:id="rId5" imgW="4419360" imgH="241200" progId="Equation.3">
                  <p:embed/>
                </p:oleObj>
              </mc:Choice>
              <mc:Fallback>
                <p:oleObj name="公式" r:id="rId5" imgW="441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627960"/>
                        <a:ext cx="82200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708900" y="6212160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(4-7)</a:t>
            </a:r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385888" y="227013"/>
          <a:ext cx="58451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公式" r:id="rId7" imgW="2743200" imgH="482400" progId="Equation.3">
                  <p:embed/>
                </p:oleObj>
              </mc:Choice>
              <mc:Fallback>
                <p:oleObj name="公式" r:id="rId7" imgW="2743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27013"/>
                        <a:ext cx="58451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74625" y="1249363"/>
            <a:ext cx="8969375" cy="14287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31750" y="1414463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几种等价形式：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465138" y="6093296"/>
            <a:ext cx="8243887" cy="0"/>
          </a:xfrm>
          <a:prstGeom prst="line">
            <a:avLst/>
          </a:prstGeom>
          <a:noFill/>
          <a:ln w="57150" cmpd="thinThick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无监督学习</a:t>
            </a:r>
            <a:r>
              <a:rPr lang="zh-CN" altLang="en-US" sz="2000" dirty="0" smtClean="0"/>
              <a:t>：使用</a:t>
            </a:r>
            <a:r>
              <a:rPr lang="zh-CN" altLang="en-US" sz="2000" b="1" dirty="0">
                <a:solidFill>
                  <a:srgbClr val="AE0A06"/>
                </a:solidFill>
              </a:rPr>
              <a:t>不知类别</a:t>
            </a:r>
            <a:r>
              <a:rPr lang="zh-CN" altLang="en-US" sz="2000" b="1" dirty="0" smtClean="0"/>
              <a:t>的样本集进行分类器设计</a:t>
            </a:r>
            <a:endParaRPr lang="en-US" altLang="zh-CN" sz="2000" b="1" dirty="0" smtClean="0"/>
          </a:p>
          <a:p>
            <a:pPr lvl="1"/>
            <a:r>
              <a:rPr lang="zh-CN" altLang="en-US" dirty="0"/>
              <a:t>基于概率密度函数估计</a:t>
            </a:r>
            <a:r>
              <a:rPr lang="zh-CN" altLang="en-US" dirty="0" smtClean="0"/>
              <a:t>的方法（不讲）</a:t>
            </a:r>
            <a:endParaRPr lang="en-US" altLang="zh-CN" dirty="0" smtClean="0"/>
          </a:p>
          <a:p>
            <a:pPr lvl="1"/>
            <a:r>
              <a:rPr lang="zh-CN" altLang="en-US" dirty="0"/>
              <a:t>基于样本间相似性度量的方法（</a:t>
            </a:r>
            <a:r>
              <a:rPr lang="zh-CN" altLang="en-US" b="1" dirty="0" smtClean="0"/>
              <a:t>聚类分析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聚类分析</a:t>
            </a:r>
            <a:r>
              <a:rPr lang="zh-CN" altLang="en-US" sz="2000" dirty="0" smtClean="0"/>
              <a:t>：是指在</a:t>
            </a:r>
            <a:r>
              <a:rPr lang="zh-CN" altLang="en-US" sz="2000" dirty="0"/>
              <a:t>没有太多先验知识的情况下</a:t>
            </a:r>
            <a:r>
              <a:rPr lang="zh-CN" altLang="en-US" sz="2000" dirty="0" smtClean="0"/>
              <a:t>，按“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物以类聚</a:t>
            </a:r>
            <a:r>
              <a:rPr lang="zh-CN" altLang="en-US" sz="2000" dirty="0" smtClean="0"/>
              <a:t>”思想，根据模式间的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某种</a:t>
            </a:r>
            <a:r>
              <a:rPr lang="zh-CN" altLang="en-US" sz="2000" b="1" dirty="0" smtClean="0">
                <a:solidFill>
                  <a:srgbClr val="AE0A06"/>
                </a:solidFill>
              </a:rPr>
              <a:t>相似性</a:t>
            </a:r>
            <a:r>
              <a:rPr lang="zh-CN" altLang="en-US" sz="2000" dirty="0" smtClean="0">
                <a:solidFill>
                  <a:srgbClr val="AE0A06"/>
                </a:solidFill>
              </a:rPr>
              <a:t>，</a:t>
            </a:r>
            <a:r>
              <a:rPr lang="zh-CN" altLang="en-US" sz="2000" dirty="0" smtClean="0"/>
              <a:t>对样本进行分类。因此也称为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相似性聚类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训练前，甚至</a:t>
            </a:r>
            <a:r>
              <a:rPr lang="zh-CN" altLang="en-US" dirty="0"/>
              <a:t>没有确切的类别数目</a:t>
            </a:r>
            <a:r>
              <a:rPr lang="zh-CN" altLang="en-US" dirty="0" smtClean="0"/>
              <a:t>和类别定义</a:t>
            </a:r>
            <a:r>
              <a:rPr lang="zh-CN" altLang="en-US" dirty="0"/>
              <a:t>，需要根据待分类样本集的实际特征</a:t>
            </a:r>
            <a:r>
              <a:rPr lang="zh-CN" altLang="en-US" dirty="0" smtClean="0"/>
              <a:t>分布</a:t>
            </a:r>
            <a:r>
              <a:rPr lang="zh-CN" altLang="en-US" dirty="0"/>
              <a:t>情况</a:t>
            </a:r>
            <a:r>
              <a:rPr lang="zh-CN" altLang="en-US" dirty="0" smtClean="0"/>
              <a:t>与分类活动的应用目的，</a:t>
            </a:r>
            <a:r>
              <a:rPr lang="zh-CN" altLang="en-US" dirty="0"/>
              <a:t>通过</a:t>
            </a:r>
            <a:r>
              <a:rPr lang="zh-CN" altLang="en-US" dirty="0" smtClean="0"/>
              <a:t>训练样本来</a:t>
            </a:r>
            <a:r>
              <a:rPr lang="zh-CN" altLang="en-US" dirty="0" smtClean="0">
                <a:solidFill>
                  <a:srgbClr val="C00000"/>
                </a:solidFill>
              </a:rPr>
              <a:t>学习出类别数目和“</a:t>
            </a:r>
            <a:r>
              <a:rPr lang="zh-CN" altLang="en-US" dirty="0">
                <a:solidFill>
                  <a:srgbClr val="C00000"/>
                </a:solidFill>
              </a:rPr>
              <a:t>类别的</a:t>
            </a:r>
            <a:r>
              <a:rPr lang="zh-CN" altLang="en-US" dirty="0" smtClean="0">
                <a:solidFill>
                  <a:srgbClr val="C00000"/>
                </a:solidFill>
              </a:rPr>
              <a:t>操作定义”</a:t>
            </a:r>
            <a:r>
              <a:rPr lang="zh-CN" altLang="en-US" dirty="0" smtClean="0"/>
              <a:t>，同时为训练样本</a:t>
            </a:r>
            <a:r>
              <a:rPr lang="zh-CN" altLang="en-US" dirty="0"/>
              <a:t>分配</a:t>
            </a:r>
            <a:r>
              <a:rPr lang="zh-CN" altLang="en-US" dirty="0" smtClean="0"/>
              <a:t>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一般需要</a:t>
            </a:r>
            <a:r>
              <a:rPr lang="zh-CN" altLang="en-US" dirty="0"/>
              <a:t>迭代多次才会得出有意义的结果</a:t>
            </a:r>
            <a:endParaRPr lang="en-US" altLang="zh-CN" dirty="0"/>
          </a:p>
          <a:p>
            <a:pPr lvl="1"/>
            <a:r>
              <a:rPr lang="zh-CN" altLang="en-US" dirty="0" smtClean="0"/>
              <a:t>“物以类聚”原则展开说就是：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0000FF"/>
                </a:solidFill>
              </a:rPr>
              <a:t>同类样本间</a:t>
            </a:r>
            <a:r>
              <a:rPr lang="zh-CN" altLang="en-US" b="1" dirty="0">
                <a:solidFill>
                  <a:srgbClr val="0000FF"/>
                </a:solidFill>
              </a:rPr>
              <a:t>的相似性 大于 不同类</a:t>
            </a:r>
            <a:r>
              <a:rPr lang="zh-CN" altLang="en-US" b="1" dirty="0" smtClean="0">
                <a:solidFill>
                  <a:srgbClr val="0000FF"/>
                </a:solidFill>
              </a:rPr>
              <a:t>样本间</a:t>
            </a:r>
            <a:r>
              <a:rPr lang="zh-CN" altLang="en-US" b="1" dirty="0">
                <a:solidFill>
                  <a:srgbClr val="0000FF"/>
                </a:solidFill>
              </a:rPr>
              <a:t>的相似性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/>
              <a:t>聚类</a:t>
            </a:r>
            <a:r>
              <a:rPr lang="zh-CN" altLang="en-US" dirty="0" smtClean="0"/>
              <a:t>方法</a:t>
            </a:r>
            <a:r>
              <a:rPr lang="zh-CN" altLang="en-US" dirty="0"/>
              <a:t>的有效性：取决于</a:t>
            </a:r>
            <a:r>
              <a:rPr lang="zh-CN" altLang="en-US" b="1" dirty="0">
                <a:solidFill>
                  <a:srgbClr val="C00000"/>
                </a:solidFill>
              </a:rPr>
              <a:t>分类</a:t>
            </a:r>
            <a:r>
              <a:rPr lang="zh-CN" altLang="en-US" b="1" dirty="0" smtClean="0">
                <a:solidFill>
                  <a:srgbClr val="C00000"/>
                </a:solidFill>
              </a:rPr>
              <a:t>算法</a:t>
            </a:r>
            <a:r>
              <a:rPr lang="zh-CN" altLang="en-US" dirty="0"/>
              <a:t>与</a:t>
            </a:r>
            <a:r>
              <a:rPr lang="zh-CN" altLang="en-US" dirty="0" smtClean="0"/>
              <a:t>样本</a:t>
            </a:r>
            <a:r>
              <a:rPr lang="zh-CN" altLang="en-US" b="1" dirty="0" smtClean="0">
                <a:solidFill>
                  <a:srgbClr val="C00000"/>
                </a:solidFill>
              </a:rPr>
              <a:t>特征分布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C00000"/>
                </a:solidFill>
              </a:rPr>
              <a:t>匹配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从方法丰富性与成熟度看，与判别分析（分类）方法相比，聚类方法更多利用直观思想和启发式方法，方法较多，但是缺乏完整稳定的聚类理论基础</a:t>
            </a:r>
            <a:endParaRPr lang="en-US" altLang="zh-CN" dirty="0" smtClean="0"/>
          </a:p>
          <a:p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相似性</a:t>
            </a:r>
            <a:r>
              <a:rPr lang="zh-CN" altLang="en-US" dirty="0"/>
              <a:t>聚类的概念</a:t>
            </a:r>
          </a:p>
        </p:txBody>
      </p:sp>
    </p:spTree>
    <p:extLst>
      <p:ext uri="{BB962C8B-B14F-4D97-AF65-F5344CB8AC3E}">
        <p14:creationId xmlns:p14="http://schemas.microsoft.com/office/powerpoint/2010/main" val="47862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07975" y="442913"/>
            <a:ext cx="421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对两类问题，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(4-7)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式相当于</a:t>
            </a:r>
          </a:p>
        </p:txBody>
      </p:sp>
      <p:grpSp>
        <p:nvGrpSpPr>
          <p:cNvPr id="105572" name="Group 100"/>
          <p:cNvGrpSpPr>
            <a:grpSpLocks/>
          </p:cNvGrpSpPr>
          <p:nvPr/>
        </p:nvGrpSpPr>
        <p:grpSpPr bwMode="auto">
          <a:xfrm>
            <a:off x="1201738" y="887413"/>
            <a:ext cx="6627812" cy="490537"/>
            <a:chOff x="757" y="559"/>
            <a:chExt cx="4175" cy="309"/>
          </a:xfrm>
        </p:grpSpPr>
        <p:graphicFrame>
          <p:nvGraphicFramePr>
            <p:cNvPr id="105480" name="Object 8"/>
            <p:cNvGraphicFramePr>
              <a:graphicFrameLocks noChangeAspect="1"/>
            </p:cNvGraphicFramePr>
            <p:nvPr/>
          </p:nvGraphicFramePr>
          <p:xfrm>
            <a:off x="1024" y="569"/>
            <a:ext cx="2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6" name="公式" r:id="rId3" imgW="2070000" imgH="215640" progId="Equation.3">
                    <p:embed/>
                  </p:oleObj>
                </mc:Choice>
                <mc:Fallback>
                  <p:oleObj name="公式" r:id="rId3" imgW="2070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569"/>
                          <a:ext cx="260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9" name="Object 7"/>
            <p:cNvGraphicFramePr>
              <a:graphicFrameLocks noChangeAspect="1"/>
            </p:cNvGraphicFramePr>
            <p:nvPr/>
          </p:nvGraphicFramePr>
          <p:xfrm>
            <a:off x="4356" y="596"/>
            <a:ext cx="5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7" name="公式" r:id="rId5" imgW="457200" imgH="215640" progId="Equation.3">
                    <p:embed/>
                  </p:oleObj>
                </mc:Choice>
                <mc:Fallback>
                  <p:oleObj name="公式" r:id="rId5" imgW="457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596"/>
                          <a:ext cx="5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757" y="55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3897" y="56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5571" name="Group 99"/>
          <p:cNvGrpSpPr>
            <a:grpSpLocks/>
          </p:cNvGrpSpPr>
          <p:nvPr/>
        </p:nvGrpSpPr>
        <p:grpSpPr bwMode="auto">
          <a:xfrm>
            <a:off x="1214438" y="1431925"/>
            <a:ext cx="6642100" cy="461963"/>
            <a:chOff x="765" y="902"/>
            <a:chExt cx="4184" cy="291"/>
          </a:xfrm>
        </p:grpSpPr>
        <p:graphicFrame>
          <p:nvGraphicFramePr>
            <p:cNvPr id="105478" name="Object 6"/>
            <p:cNvGraphicFramePr>
              <a:graphicFrameLocks noChangeAspect="1"/>
            </p:cNvGraphicFramePr>
            <p:nvPr/>
          </p:nvGraphicFramePr>
          <p:xfrm>
            <a:off x="1033" y="912"/>
            <a:ext cx="2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8" name="公式" r:id="rId7" imgW="2070000" imgH="215640" progId="Equation.3">
                    <p:embed/>
                  </p:oleObj>
                </mc:Choice>
                <mc:Fallback>
                  <p:oleObj name="公式" r:id="rId7" imgW="2070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912"/>
                          <a:ext cx="260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7" name="Object 5"/>
            <p:cNvGraphicFramePr>
              <a:graphicFrameLocks noChangeAspect="1"/>
            </p:cNvGraphicFramePr>
            <p:nvPr/>
          </p:nvGraphicFramePr>
          <p:xfrm>
            <a:off x="4357" y="921"/>
            <a:ext cx="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9" name="公式" r:id="rId9" imgW="469800" imgH="215640" progId="Equation.3">
                    <p:embed/>
                  </p:oleObj>
                </mc:Choice>
                <mc:Fallback>
                  <p:oleObj name="公式" r:id="rId9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921"/>
                          <a:ext cx="5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765" y="90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484" name="Rectangle 12"/>
            <p:cNvSpPr>
              <a:spLocks noChangeArrowheads="1"/>
            </p:cNvSpPr>
            <p:nvPr/>
          </p:nvSpPr>
          <p:spPr bwMode="auto">
            <a:xfrm>
              <a:off x="3878" y="902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344488" y="1863725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可改写为：</a:t>
            </a:r>
          </a:p>
        </p:txBody>
      </p:sp>
      <p:grpSp>
        <p:nvGrpSpPr>
          <p:cNvPr id="105575" name="Group 103"/>
          <p:cNvGrpSpPr>
            <a:grpSpLocks/>
          </p:cNvGrpSpPr>
          <p:nvPr/>
        </p:nvGrpSpPr>
        <p:grpSpPr bwMode="auto">
          <a:xfrm>
            <a:off x="374650" y="3194050"/>
            <a:ext cx="7656513" cy="460375"/>
            <a:chOff x="236" y="2012"/>
            <a:chExt cx="4823" cy="290"/>
          </a:xfrm>
        </p:grpSpPr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236" y="2012"/>
              <a:ext cx="4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统计学中称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12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为似然比，                     为似然比阈值。</a:t>
              </a:r>
            </a:p>
          </p:txBody>
        </p:sp>
        <p:graphicFrame>
          <p:nvGraphicFramePr>
            <p:cNvPr id="105500" name="Object 28"/>
            <p:cNvGraphicFramePr>
              <a:graphicFrameLocks noChangeAspect="1"/>
            </p:cNvGraphicFramePr>
            <p:nvPr/>
          </p:nvGraphicFramePr>
          <p:xfrm>
            <a:off x="2565" y="2030"/>
            <a:ext cx="10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0" name="公式" r:id="rId11" imgW="863225" imgH="215806" progId="Equation.3">
                    <p:embed/>
                  </p:oleObj>
                </mc:Choice>
                <mc:Fallback>
                  <p:oleObj name="公式" r:id="rId11" imgW="86322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030"/>
                          <a:ext cx="109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373063" y="4152900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(4-9)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式取自然对数，有：</a:t>
            </a:r>
          </a:p>
        </p:txBody>
      </p:sp>
      <p:graphicFrame>
        <p:nvGraphicFramePr>
          <p:cNvPr id="105519" name="Object 47"/>
          <p:cNvGraphicFramePr>
            <a:graphicFrameLocks noChangeAspect="1"/>
          </p:cNvGraphicFramePr>
          <p:nvPr/>
        </p:nvGraphicFramePr>
        <p:xfrm>
          <a:off x="6954838" y="5078413"/>
          <a:ext cx="111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1" name="公式" r:id="rId13" imgW="558720" imgH="482400" progId="Equation.3">
                  <p:embed/>
                </p:oleObj>
              </mc:Choice>
              <mc:Fallback>
                <p:oleObj name="公式" r:id="rId13" imgW="55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5078413"/>
                        <a:ext cx="1117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25" name="Rectangle 53"/>
          <p:cNvSpPr>
            <a:spLocks noChangeArrowheads="1"/>
          </p:cNvSpPr>
          <p:nvPr/>
        </p:nvSpPr>
        <p:spPr bwMode="auto">
          <a:xfrm>
            <a:off x="0" y="3049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41" name="Rectangle 69"/>
          <p:cNvSpPr>
            <a:spLocks noChangeArrowheads="1"/>
          </p:cNvSpPr>
          <p:nvPr/>
        </p:nvSpPr>
        <p:spPr bwMode="auto">
          <a:xfrm>
            <a:off x="381000" y="6118225"/>
            <a:ext cx="879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(4-7)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(4-8)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(4-9)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都是最小错误率贝叶斯决策规则的等价形式。 </a:t>
            </a:r>
          </a:p>
        </p:txBody>
      </p:sp>
      <p:sp>
        <p:nvSpPr>
          <p:cNvPr id="105542" name="Line 70"/>
          <p:cNvSpPr>
            <a:spLocks noChangeShapeType="1"/>
          </p:cNvSpPr>
          <p:nvPr/>
        </p:nvSpPr>
        <p:spPr bwMode="auto">
          <a:xfrm>
            <a:off x="1370013" y="3190875"/>
            <a:ext cx="6124575" cy="0"/>
          </a:xfrm>
          <a:prstGeom prst="line">
            <a:avLst/>
          </a:prstGeom>
          <a:noFill/>
          <a:ln w="57150" cmpd="thinThick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43" name="Line 71"/>
          <p:cNvSpPr>
            <a:spLocks noChangeShapeType="1"/>
          </p:cNvSpPr>
          <p:nvPr/>
        </p:nvSpPr>
        <p:spPr bwMode="auto">
          <a:xfrm>
            <a:off x="806450" y="6084888"/>
            <a:ext cx="7110413" cy="0"/>
          </a:xfrm>
          <a:prstGeom prst="line">
            <a:avLst/>
          </a:prstGeom>
          <a:noFill/>
          <a:ln w="57150" cmpd="thinThick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552" name="Object 80"/>
          <p:cNvGraphicFramePr>
            <a:graphicFrameLocks noChangeAspect="1"/>
          </p:cNvGraphicFramePr>
          <p:nvPr/>
        </p:nvGraphicFramePr>
        <p:xfrm>
          <a:off x="6045200" y="2278063"/>
          <a:ext cx="111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2" name="公式" r:id="rId15" imgW="558720" imgH="482400" progId="Equation.3">
                  <p:embed/>
                </p:oleObj>
              </mc:Choice>
              <mc:Fallback>
                <p:oleObj name="公式" r:id="rId15" imgW="55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278063"/>
                        <a:ext cx="1117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70" name="Group 98"/>
          <p:cNvGrpSpPr>
            <a:grpSpLocks/>
          </p:cNvGrpSpPr>
          <p:nvPr/>
        </p:nvGrpSpPr>
        <p:grpSpPr bwMode="auto">
          <a:xfrm>
            <a:off x="1212850" y="2290763"/>
            <a:ext cx="7945438" cy="889000"/>
            <a:chOff x="764" y="1443"/>
            <a:chExt cx="5005" cy="560"/>
          </a:xfrm>
        </p:grpSpPr>
        <p:graphicFrame>
          <p:nvGraphicFramePr>
            <p:cNvPr id="105554" name="Object 82"/>
            <p:cNvGraphicFramePr>
              <a:graphicFrameLocks noChangeAspect="1"/>
            </p:cNvGraphicFramePr>
            <p:nvPr/>
          </p:nvGraphicFramePr>
          <p:xfrm>
            <a:off x="1030" y="1450"/>
            <a:ext cx="150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3" name="公式" r:id="rId17" imgW="1193760" imgH="431640" progId="Equation.3">
                    <p:embed/>
                  </p:oleObj>
                </mc:Choice>
                <mc:Fallback>
                  <p:oleObj name="公式" r:id="rId17" imgW="1193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450"/>
                          <a:ext cx="1503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55" name="Object 83"/>
            <p:cNvGraphicFramePr>
              <a:graphicFrameLocks noChangeAspect="1"/>
            </p:cNvGraphicFramePr>
            <p:nvPr/>
          </p:nvGraphicFramePr>
          <p:xfrm>
            <a:off x="2620" y="1573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4" name="公式" r:id="rId19" imgW="126890" imgH="228402" progId="Equation.3">
                    <p:embed/>
                  </p:oleObj>
                </mc:Choice>
                <mc:Fallback>
                  <p:oleObj name="公式" r:id="rId19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573"/>
                          <a:ext cx="16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56" name="Object 84"/>
            <p:cNvGraphicFramePr>
              <a:graphicFrameLocks noChangeAspect="1"/>
            </p:cNvGraphicFramePr>
            <p:nvPr/>
          </p:nvGraphicFramePr>
          <p:xfrm>
            <a:off x="2813" y="1443"/>
            <a:ext cx="5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5" name="公式" r:id="rId21" imgW="457002" imgH="444307" progId="Equation.3">
                    <p:embed/>
                  </p:oleObj>
                </mc:Choice>
                <mc:Fallback>
                  <p:oleObj name="公式" r:id="rId21" imgW="45700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443"/>
                          <a:ext cx="576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57" name="Rectangle 85"/>
            <p:cNvSpPr>
              <a:spLocks noChangeArrowheads="1"/>
            </p:cNvSpPr>
            <p:nvPr/>
          </p:nvSpPr>
          <p:spPr bwMode="auto">
            <a:xfrm>
              <a:off x="764" y="1526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58" name="Rectangle 86"/>
            <p:cNvSpPr>
              <a:spLocks noChangeArrowheads="1"/>
            </p:cNvSpPr>
            <p:nvPr/>
          </p:nvSpPr>
          <p:spPr bwMode="auto">
            <a:xfrm>
              <a:off x="3338" y="1564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59" name="Rectangle 87"/>
            <p:cNvSpPr>
              <a:spLocks noChangeArrowheads="1"/>
            </p:cNvSpPr>
            <p:nvPr/>
          </p:nvSpPr>
          <p:spPr bwMode="auto">
            <a:xfrm>
              <a:off x="4505" y="1646"/>
              <a:ext cx="1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      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4-8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5574" name="Group 102"/>
          <p:cNvGrpSpPr>
            <a:grpSpLocks/>
          </p:cNvGrpSpPr>
          <p:nvPr/>
        </p:nvGrpSpPr>
        <p:grpSpPr bwMode="auto">
          <a:xfrm>
            <a:off x="373063" y="4681538"/>
            <a:ext cx="8786812" cy="1306512"/>
            <a:chOff x="235" y="2949"/>
            <a:chExt cx="5535" cy="823"/>
          </a:xfrm>
        </p:grpSpPr>
        <p:graphicFrame>
          <p:nvGraphicFramePr>
            <p:cNvPr id="105569" name="Object 97"/>
            <p:cNvGraphicFramePr>
              <a:graphicFrameLocks noChangeAspect="1"/>
            </p:cNvGraphicFramePr>
            <p:nvPr/>
          </p:nvGraphicFramePr>
          <p:xfrm>
            <a:off x="858" y="3318"/>
            <a:ext cx="2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6" name="公式" r:id="rId23" imgW="1790640" imgH="215640" progId="Equation.3">
                    <p:embed/>
                  </p:oleObj>
                </mc:Choice>
                <mc:Fallback>
                  <p:oleObj name="公式" r:id="rId23" imgW="1790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3318"/>
                          <a:ext cx="2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3" name="Group 101"/>
            <p:cNvGrpSpPr>
              <a:grpSpLocks/>
            </p:cNvGrpSpPr>
            <p:nvPr/>
          </p:nvGrpSpPr>
          <p:grpSpPr bwMode="auto">
            <a:xfrm>
              <a:off x="235" y="2949"/>
              <a:ext cx="1437" cy="305"/>
              <a:chOff x="235" y="2949"/>
              <a:chExt cx="1437" cy="305"/>
            </a:xfrm>
          </p:grpSpPr>
          <p:graphicFrame>
            <p:nvGraphicFramePr>
              <p:cNvPr id="105563" name="Object 91"/>
              <p:cNvGraphicFramePr>
                <a:graphicFrameLocks noChangeAspect="1"/>
              </p:cNvGraphicFramePr>
              <p:nvPr/>
            </p:nvGraphicFramePr>
            <p:xfrm>
              <a:off x="439" y="2982"/>
              <a:ext cx="123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067" name="公式" r:id="rId25" imgW="1041120" imgH="215640" progId="Equation.3">
                      <p:embed/>
                    </p:oleObj>
                  </mc:Choice>
                  <mc:Fallback>
                    <p:oleObj name="公式" r:id="rId25" imgW="10411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" y="2982"/>
                            <a:ext cx="1233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64" name="Rectangle 92"/>
              <p:cNvSpPr>
                <a:spLocks noChangeArrowheads="1"/>
              </p:cNvSpPr>
              <p:nvPr/>
            </p:nvSpPr>
            <p:spPr bwMode="auto">
              <a:xfrm>
                <a:off x="235" y="2949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若</a:t>
                </a: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105565" name="Object 93"/>
            <p:cNvGraphicFramePr>
              <a:graphicFrameLocks noChangeAspect="1"/>
            </p:cNvGraphicFramePr>
            <p:nvPr/>
          </p:nvGraphicFramePr>
          <p:xfrm>
            <a:off x="3106" y="3323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8" name="公式" r:id="rId27" imgW="126890" imgH="228402" progId="Equation.3">
                    <p:embed/>
                  </p:oleObj>
                </mc:Choice>
                <mc:Fallback>
                  <p:oleObj name="公式" r:id="rId27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323"/>
                          <a:ext cx="16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66" name="Object 94"/>
            <p:cNvGraphicFramePr>
              <a:graphicFrameLocks noChangeAspect="1"/>
            </p:cNvGraphicFramePr>
            <p:nvPr/>
          </p:nvGraphicFramePr>
          <p:xfrm>
            <a:off x="3270" y="3180"/>
            <a:ext cx="7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9" name="公式" r:id="rId28" imgW="596880" imgH="469800" progId="Equation.3">
                    <p:embed/>
                  </p:oleObj>
                </mc:Choice>
                <mc:Fallback>
                  <p:oleObj name="公式" r:id="rId28" imgW="5968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180"/>
                          <a:ext cx="7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67" name="Rectangle 95"/>
            <p:cNvSpPr>
              <a:spLocks noChangeArrowheads="1"/>
            </p:cNvSpPr>
            <p:nvPr/>
          </p:nvSpPr>
          <p:spPr bwMode="auto">
            <a:xfrm>
              <a:off x="3940" y="3316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68" name="Rectangle 96"/>
            <p:cNvSpPr>
              <a:spLocks noChangeArrowheads="1"/>
            </p:cNvSpPr>
            <p:nvPr/>
          </p:nvSpPr>
          <p:spPr bwMode="auto">
            <a:xfrm>
              <a:off x="5016" y="3378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4-9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4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8" grpId="0"/>
      <p:bldP spid="105541" grpId="0"/>
      <p:bldP spid="1055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074863" y="2932113"/>
          <a:ext cx="44846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2" name="公式" r:id="rId3" imgW="1866600" imgH="622080" progId="Equation.3">
                  <p:embed/>
                </p:oleObj>
              </mc:Choice>
              <mc:Fallback>
                <p:oleObj name="公式" r:id="rId3" imgW="18666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932113"/>
                        <a:ext cx="4484687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548063" y="4168775"/>
          <a:ext cx="37782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3" name="公式" r:id="rId5" imgW="1879600" imgH="393700" progId="Equation.3">
                  <p:embed/>
                </p:oleObj>
              </mc:Choice>
              <mc:Fallback>
                <p:oleObj name="公式" r:id="rId5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4168775"/>
                        <a:ext cx="377825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151063" y="5100638"/>
          <a:ext cx="55451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4" name="公式" r:id="rId7" imgW="2577960" imgH="393480" progId="Equation.3">
                  <p:embed/>
                </p:oleObj>
              </mc:Choice>
              <mc:Fallback>
                <p:oleObj name="公式" r:id="rId7" imgW="257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5100638"/>
                        <a:ext cx="55451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409825" y="6164263"/>
          <a:ext cx="2970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5" name="公式" r:id="rId9" imgW="1485720" imgH="215640" progId="Equation.3">
                  <p:embed/>
                </p:oleObj>
              </mc:Choice>
              <mc:Fallback>
                <p:oleObj name="公式" r:id="rId9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6164263"/>
                        <a:ext cx="2970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100763" y="6154738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6" name="公式" r:id="rId11" imgW="596880" imgH="215640" progId="Equation.3">
                  <p:embed/>
                </p:oleObj>
              </mc:Choice>
              <mc:Fallback>
                <p:oleObj name="公式" r:id="rId11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6154738"/>
                        <a:ext cx="119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12738" y="176213"/>
            <a:ext cx="88423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4.1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假定在细胞识别中，病变细胞的先验概率和正常细胞的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先验概率分别为                                             。现有一待识别细胞，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其观察值为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，从类条件概率密度发布曲线上查得：　　　　　   </a:t>
            </a:r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2508250" y="760413"/>
          <a:ext cx="33797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7" name="公式" r:id="rId13" imgW="1714320" imgH="215640" progId="Equation.3">
                  <p:embed/>
                </p:oleObj>
              </mc:Choice>
              <mc:Fallback>
                <p:oleObj name="公式" r:id="rId13" imgW="1714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760413"/>
                        <a:ext cx="337978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332038" y="1582738"/>
          <a:ext cx="190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8" name="公式" r:id="rId15" imgW="952200" imgH="215640" progId="Equation.3">
                  <p:embed/>
                </p:oleObj>
              </mc:Choice>
              <mc:Fallback>
                <p:oleObj name="公式" r:id="rId15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582738"/>
                        <a:ext cx="1903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518025" y="1576388"/>
          <a:ext cx="1954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9" name="公式" r:id="rId17" imgW="977760" imgH="215640" progId="Equation.3">
                  <p:embed/>
                </p:oleObj>
              </mc:Choice>
              <mc:Fallback>
                <p:oleObj name="公式" r:id="rId17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1576388"/>
                        <a:ext cx="1954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55600" y="1992313"/>
            <a:ext cx="312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试对细胞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进行分类。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42875" y="2486025"/>
            <a:ext cx="500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1]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通过后验概率计算。 </a:t>
            </a:r>
          </a:p>
        </p:txBody>
      </p:sp>
    </p:spTree>
    <p:extLst>
      <p:ext uri="{BB962C8B-B14F-4D97-AF65-F5344CB8AC3E}">
        <p14:creationId xmlns:p14="http://schemas.microsoft.com/office/powerpoint/2010/main" val="4955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20688" y="485775"/>
            <a:ext cx="632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：利用先验概率和类概率密度计算。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071688" y="998538"/>
          <a:ext cx="4341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公式" r:id="rId3" imgW="2171520" imgH="215640" progId="Equation.3">
                  <p:embed/>
                </p:oleObj>
              </mc:Choice>
              <mc:Fallback>
                <p:oleObj name="公式" r:id="rId3" imgW="2171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998538"/>
                        <a:ext cx="4341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2084388" y="1554163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公式" r:id="rId5" imgW="2133360" imgH="215640" progId="Equation.3">
                  <p:embed/>
                </p:oleObj>
              </mc:Choice>
              <mc:Fallback>
                <p:oleObj name="公式" r:id="rId5" imgW="2133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554163"/>
                        <a:ext cx="42656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2089150" y="2149475"/>
          <a:ext cx="439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公式" r:id="rId7" imgW="2197080" imgH="215640" progId="Equation.3">
                  <p:embed/>
                </p:oleObj>
              </mc:Choice>
              <mc:Fallback>
                <p:oleObj name="公式" r:id="rId7" imgW="2197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149475"/>
                        <a:ext cx="4392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5" name="Group 19"/>
          <p:cNvGrpSpPr>
            <a:grpSpLocks/>
          </p:cNvGrpSpPr>
          <p:nvPr/>
        </p:nvGrpSpPr>
        <p:grpSpPr bwMode="auto">
          <a:xfrm>
            <a:off x="2089150" y="2740025"/>
            <a:ext cx="3429000" cy="461963"/>
            <a:chOff x="1316" y="1726"/>
            <a:chExt cx="2160" cy="291"/>
          </a:xfrm>
        </p:grpSpPr>
        <p:graphicFrame>
          <p:nvGraphicFramePr>
            <p:cNvPr id="106513" name="Object 17"/>
            <p:cNvGraphicFramePr>
              <a:graphicFrameLocks noChangeAspect="1"/>
            </p:cNvGraphicFramePr>
            <p:nvPr/>
          </p:nvGraphicFramePr>
          <p:xfrm>
            <a:off x="1316" y="1745"/>
            <a:ext cx="7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7" name="公式" r:id="rId9" imgW="596880" imgH="215640" progId="Equation.3">
                    <p:embed/>
                  </p:oleObj>
                </mc:Choice>
                <mc:Fallback>
                  <p:oleObj name="公式" r:id="rId9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745"/>
                          <a:ext cx="74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018" y="1726"/>
              <a:ext cx="1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，是正常细胞。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4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171450" y="4886325"/>
            <a:ext cx="8713788" cy="1550988"/>
            <a:chOff x="208" y="2002"/>
            <a:chExt cx="5489" cy="977"/>
          </a:xfrm>
        </p:grpSpPr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343" y="2055"/>
              <a:ext cx="5218" cy="924"/>
            </a:xfrm>
            <a:prstGeom prst="rect">
              <a:avLst/>
            </a:prstGeom>
            <a:solidFill>
              <a:srgbClr val="FFFF99">
                <a:alpha val="32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208" y="2002"/>
              <a:ext cx="5489" cy="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最小风险贝叶斯决策基本思想：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以各种错误分类所造成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条件</a:t>
              </a:r>
              <a:r>
                <a:rPr lang="zh-CN" altLang="en-US" sz="2400" dirty="0" smtClean="0">
                  <a:solidFill>
                    <a:srgbClr val="993300"/>
                  </a:solidFill>
                  <a:latin typeface="Times New Roman" panose="02020603050405020304" pitchFamily="18" charset="0"/>
                </a:rPr>
                <a:t>风险（后验风险）</a:t>
              </a:r>
              <a:r>
                <a:rPr lang="zh-CN" altLang="en-US" sz="2400" dirty="0" smtClean="0">
                  <a:solidFill>
                    <a:srgbClr val="472858"/>
                  </a:solidFill>
                  <a:latin typeface="Times New Roman" panose="02020603050405020304" pitchFamily="18" charset="0"/>
                </a:rPr>
                <a:t>最小</a:t>
              </a:r>
              <a:r>
                <a:rPr lang="zh-CN" altLang="en-US" sz="2400" dirty="0">
                  <a:solidFill>
                    <a:srgbClr val="472858"/>
                  </a:solidFill>
                  <a:latin typeface="Times New Roman" panose="02020603050405020304" pitchFamily="18" charset="0"/>
                </a:rPr>
                <a:t>为规则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，进行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分类决策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54025" y="325290"/>
            <a:ext cx="41719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4.2.2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最小风险贝叶斯决策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42875" y="844550"/>
            <a:ext cx="54165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048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风险的概念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* 自动灭火系统：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* 疾病诊断： 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33388" y="2336800"/>
            <a:ext cx="862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不同的错判造成的损失不同，因此风险不同，两者紧密相连 。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85750" y="3038516"/>
            <a:ext cx="8505825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考虑到对某一类的错判要比对另一类的错判更为关键，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把最小错误率的贝叶斯判决做一些修改，提出了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条件风险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的概念。</a:t>
            </a:r>
          </a:p>
        </p:txBody>
      </p:sp>
    </p:spTree>
    <p:extLst>
      <p:ext uri="{BB962C8B-B14F-4D97-AF65-F5344CB8AC3E}">
        <p14:creationId xmlns:p14="http://schemas.microsoft.com/office/powerpoint/2010/main" val="683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850900" y="2518916"/>
            <a:ext cx="7493000" cy="1054100"/>
          </a:xfrm>
          <a:prstGeom prst="rect">
            <a:avLst/>
          </a:prstGeom>
          <a:solidFill>
            <a:srgbClr val="FFFF99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90500" y="553581"/>
            <a:ext cx="8790434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indent="3048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对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类问题，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如果把观察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样本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判定为</a:t>
            </a:r>
            <a:r>
              <a:rPr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类记为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决策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决策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的条件</a:t>
            </a:r>
            <a:r>
              <a:rPr lang="en-US" altLang="zh-CN" sz="2400" dirty="0" smtClean="0">
                <a:solidFill>
                  <a:schemeClr val="accent3">
                    <a:lumMod val="6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65000"/>
                  </a:schemeClr>
                </a:solidFill>
                <a:latin typeface="Times New Roman" panose="02020603050405020304" pitchFamily="18" charset="0"/>
              </a:rPr>
              <a:t>平均</a:t>
            </a:r>
            <a:r>
              <a:rPr lang="en-US" altLang="zh-CN" sz="2400" dirty="0" smtClean="0">
                <a:solidFill>
                  <a:schemeClr val="accent3">
                    <a:lumMod val="6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风险</a:t>
            </a:r>
            <a:r>
              <a:rPr lang="en-US" altLang="zh-CN" sz="2400" i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99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指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此时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决策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造成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平均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损失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条件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：指观察到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风险：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指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平均损失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这里指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，把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实属不同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类别却被</a:t>
            </a:r>
            <a:r>
              <a:rPr lang="zh-CN" altLang="en-US" sz="2400" dirty="0">
                <a:latin typeface="Times New Roman" panose="02020603050405020304" pitchFamily="18" charset="0"/>
              </a:rPr>
              <a:t>硬判为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引起的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损失，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通过后验概率进行加权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平均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>
            <p:extLst/>
          </p:nvPr>
        </p:nvGraphicFramePr>
        <p:xfrm>
          <a:off x="1293813" y="2687191"/>
          <a:ext cx="34226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公式" r:id="rId3" imgW="1701720" imgH="444240" progId="Equation.3">
                  <p:embed/>
                </p:oleObj>
              </mc:Choice>
              <mc:Fallback>
                <p:oleObj name="公式" r:id="rId3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687191"/>
                        <a:ext cx="34226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532854" y="234654"/>
            <a:ext cx="21669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2.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决策规则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>
            <p:extLst/>
          </p:nvPr>
        </p:nvGraphicFramePr>
        <p:xfrm>
          <a:off x="2123728" y="5828379"/>
          <a:ext cx="3876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Equation" r:id="rId5" imgW="1930320" imgH="482400" progId="Equation.DSMT4">
                  <p:embed/>
                </p:oleObj>
              </mc:Choice>
              <mc:Fallback>
                <p:oleObj name="Equation" r:id="rId5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828379"/>
                        <a:ext cx="38766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628650" y="357028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式中，</a:t>
            </a: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819150" y="3903663"/>
            <a:ext cx="5195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——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分类判决后指定的判决号；</a:t>
            </a:r>
          </a:p>
          <a:p>
            <a:pPr>
              <a:lnSpc>
                <a:spcPct val="125000"/>
              </a:lnSpc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——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样本实际属于的类别号；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1168400" y="4821904"/>
            <a:ext cx="8294688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将自然属性是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类的样本决策为</a:t>
            </a:r>
            <a:r>
              <a:rPr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类时的是非代价，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即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损失函数。注意下标顺序及其含义：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←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626" name="Group 74"/>
          <p:cNvGrpSpPr>
            <a:grpSpLocks/>
          </p:cNvGrpSpPr>
          <p:nvPr/>
        </p:nvGrpSpPr>
        <p:grpSpPr bwMode="auto">
          <a:xfrm>
            <a:off x="5670550" y="3027660"/>
            <a:ext cx="3035300" cy="1841500"/>
            <a:chOff x="3572" y="1883"/>
            <a:chExt cx="1912" cy="1160"/>
          </a:xfrm>
        </p:grpSpPr>
        <p:sp>
          <p:nvSpPr>
            <p:cNvPr id="23614" name="AutoShape 62"/>
            <p:cNvSpPr>
              <a:spLocks noChangeArrowheads="1"/>
            </p:cNvSpPr>
            <p:nvPr/>
          </p:nvSpPr>
          <p:spPr bwMode="auto">
            <a:xfrm>
              <a:off x="3572" y="1883"/>
              <a:ext cx="1904" cy="1160"/>
            </a:xfrm>
            <a:prstGeom prst="wedgeEllipseCallout">
              <a:avLst>
                <a:gd name="adj1" fmla="val -80778"/>
                <a:gd name="adj2" fmla="val -37843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/>
            <a:lstStyle/>
            <a:p>
              <a:endPara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5" name="Text Box 63"/>
            <p:cNvSpPr txBox="1">
              <a:spLocks noChangeArrowheads="1"/>
            </p:cNvSpPr>
            <p:nvPr/>
          </p:nvSpPr>
          <p:spPr bwMode="auto">
            <a:xfrm>
              <a:off x="3756" y="2057"/>
              <a:ext cx="17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自然属性为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类的样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本，被划分到</a:t>
              </a: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类中，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</a:t>
              </a: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类中产生一错误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分类，风险增加。</a:t>
              </a:r>
            </a:p>
          </p:txBody>
        </p:sp>
      </p:grpSp>
      <p:grpSp>
        <p:nvGrpSpPr>
          <p:cNvPr id="23627" name="Group 75"/>
          <p:cNvGrpSpPr>
            <a:grpSpLocks/>
          </p:cNvGrpSpPr>
          <p:nvPr/>
        </p:nvGrpSpPr>
        <p:grpSpPr bwMode="auto">
          <a:xfrm>
            <a:off x="6263134" y="2449264"/>
            <a:ext cx="2773362" cy="547688"/>
            <a:chOff x="3629" y="1310"/>
            <a:chExt cx="1747" cy="345"/>
          </a:xfrm>
        </p:grpSpPr>
        <p:sp>
          <p:nvSpPr>
            <p:cNvPr id="23623" name="AutoShape 71"/>
            <p:cNvSpPr>
              <a:spLocks noChangeArrowheads="1"/>
            </p:cNvSpPr>
            <p:nvPr/>
          </p:nvSpPr>
          <p:spPr bwMode="auto">
            <a:xfrm>
              <a:off x="3629" y="1310"/>
              <a:ext cx="1712" cy="345"/>
            </a:xfrm>
            <a:prstGeom prst="wedgeEllipseCallout">
              <a:avLst>
                <a:gd name="adj1" fmla="val -28736"/>
                <a:gd name="adj2" fmla="val -96667"/>
              </a:avLst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/>
            <a:lstStyle/>
            <a:p>
              <a:endPara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24" name="Text Box 72"/>
            <p:cNvSpPr txBox="1">
              <a:spLocks noChangeArrowheads="1"/>
            </p:cNvSpPr>
            <p:nvPr/>
          </p:nvSpPr>
          <p:spPr bwMode="auto">
            <a:xfrm>
              <a:off x="3648" y="1356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ij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作加权平均</a:t>
              </a:r>
            </a:p>
          </p:txBody>
        </p:sp>
      </p:grpSp>
      <p:graphicFrame>
        <p:nvGraphicFramePr>
          <p:cNvPr id="16" name="Object 50"/>
          <p:cNvGraphicFramePr>
            <a:graphicFrameLocks noChangeAspect="1"/>
          </p:cNvGraphicFramePr>
          <p:nvPr>
            <p:extLst/>
          </p:nvPr>
        </p:nvGraphicFramePr>
        <p:xfrm>
          <a:off x="6110288" y="5816600"/>
          <a:ext cx="29194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5816600"/>
                        <a:ext cx="2919412" cy="996950"/>
                      </a:xfrm>
                      <a:prstGeom prst="rect">
                        <a:avLst/>
                      </a:prstGeom>
                      <a:solidFill>
                        <a:srgbClr val="FF9900">
                          <a:alpha val="3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6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70" name="Group 34"/>
          <p:cNvGrpSpPr>
            <a:grpSpLocks/>
          </p:cNvGrpSpPr>
          <p:nvPr/>
        </p:nvGrpSpPr>
        <p:grpSpPr bwMode="auto">
          <a:xfrm>
            <a:off x="793750" y="1368425"/>
            <a:ext cx="7696200" cy="608013"/>
            <a:chOff x="500" y="862"/>
            <a:chExt cx="4848" cy="383"/>
          </a:xfrm>
        </p:grpSpPr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500" y="862"/>
              <a:ext cx="4848" cy="383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shade val="76078"/>
                    <a:invGamma/>
                  </a:srgbClr>
                </a:gs>
                <a:gs pos="50000">
                  <a:srgbClr val="FFFF99">
                    <a:alpha val="46001"/>
                  </a:srgbClr>
                </a:gs>
                <a:gs pos="100000">
                  <a:srgbClr val="FFFF99">
                    <a:gamma/>
                    <a:shade val="7607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5569" name="Group 33"/>
            <p:cNvGrpSpPr>
              <a:grpSpLocks/>
            </p:cNvGrpSpPr>
            <p:nvPr/>
          </p:nvGrpSpPr>
          <p:grpSpPr bwMode="auto">
            <a:xfrm>
              <a:off x="763" y="925"/>
              <a:ext cx="4157" cy="309"/>
              <a:chOff x="763" y="925"/>
              <a:chExt cx="4157" cy="309"/>
            </a:xfrm>
          </p:grpSpPr>
          <p:graphicFrame>
            <p:nvGraphicFramePr>
              <p:cNvPr id="65541" name="Object 5"/>
              <p:cNvGraphicFramePr>
                <a:graphicFrameLocks noChangeAspect="1"/>
              </p:cNvGraphicFramePr>
              <p:nvPr/>
            </p:nvGraphicFramePr>
            <p:xfrm>
              <a:off x="763" y="946"/>
              <a:ext cx="29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09" name="公式" r:id="rId3" imgW="2323800" imgH="228600" progId="Equation.3">
                      <p:embed/>
                    </p:oleObj>
                  </mc:Choice>
                  <mc:Fallback>
                    <p:oleObj name="公式" r:id="rId3" imgW="2323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" y="946"/>
                            <a:ext cx="2927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2" name="Object 6"/>
              <p:cNvGraphicFramePr>
                <a:graphicFrameLocks noChangeAspect="1"/>
              </p:cNvGraphicFramePr>
              <p:nvPr/>
            </p:nvGraphicFramePr>
            <p:xfrm>
              <a:off x="4104" y="925"/>
              <a:ext cx="8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10" name="公式" r:id="rId5" imgW="647640" imgH="228600" progId="Equation.3">
                      <p:embed/>
                    </p:oleObj>
                  </mc:Choice>
                  <mc:Fallback>
                    <p:oleObj name="公式" r:id="rId5" imgW="647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925"/>
                            <a:ext cx="81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38125" y="2113629"/>
            <a:ext cx="8510339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都按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条件风险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最小决策，则总的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条件风险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也最小。总的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条件风险称为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总的风险</a:t>
            </a:r>
            <a:r>
              <a:rPr lang="zh-CN" altLang="en-US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683568" y="3266412"/>
            <a:ext cx="2529532" cy="833178"/>
          </a:xfrm>
          <a:prstGeom prst="rect">
            <a:avLst/>
          </a:prstGeom>
          <a:solidFill>
            <a:srgbClr val="FFB9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条件风险 与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总的风险 的 区别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568" name="Group 32"/>
          <p:cNvGrpSpPr>
            <a:grpSpLocks/>
          </p:cNvGrpSpPr>
          <p:nvPr/>
        </p:nvGrpSpPr>
        <p:grpSpPr bwMode="auto">
          <a:xfrm>
            <a:off x="3240088" y="3217863"/>
            <a:ext cx="4238625" cy="912812"/>
            <a:chOff x="2041" y="2027"/>
            <a:chExt cx="2670" cy="575"/>
          </a:xfrm>
        </p:grpSpPr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2076" y="2310"/>
              <a:ext cx="26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总的风险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：对模式总体而言。</a:t>
              </a: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2059" y="2027"/>
              <a:ext cx="26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条件风险：对某个样本而言。</a:t>
              </a:r>
            </a:p>
          </p:txBody>
        </p:sp>
        <p:sp>
          <p:nvSpPr>
            <p:cNvPr id="65552" name="AutoShape 16"/>
            <p:cNvSpPr>
              <a:spLocks/>
            </p:cNvSpPr>
            <p:nvPr/>
          </p:nvSpPr>
          <p:spPr bwMode="auto">
            <a:xfrm>
              <a:off x="2041" y="2127"/>
              <a:ext cx="72" cy="376"/>
            </a:xfrm>
            <a:prstGeom prst="leftBrace">
              <a:avLst>
                <a:gd name="adj1" fmla="val 435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319088" y="4411515"/>
            <a:ext cx="19859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）多类情况</a:t>
            </a: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769938" y="4922690"/>
            <a:ext cx="76009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设有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类，对于任一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对应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条件风险（后验风险）：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257175" y="295275"/>
            <a:ext cx="87868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对每个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种可能的类别划分，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被判决为每一类的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条件均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风险分别为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。决策规则：</a:t>
            </a:r>
          </a:p>
        </p:txBody>
      </p:sp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2014538" y="5468938"/>
          <a:ext cx="3371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公式" r:id="rId7" imgW="1701720" imgH="444240" progId="Equation.3">
                  <p:embed/>
                </p:oleObj>
              </mc:Choice>
              <mc:Fallback>
                <p:oleObj name="公式" r:id="rId7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468938"/>
                        <a:ext cx="33718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5775325" y="5665788"/>
            <a:ext cx="259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=1,2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…,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065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nimBg="1"/>
      <p:bldP spid="65555" grpId="0"/>
      <p:bldP spid="65556" grpId="0"/>
      <p:bldP spid="655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1460500" y="993775"/>
          <a:ext cx="5865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公式" r:id="rId3" imgW="2933640" imgH="469800" progId="Equation.3">
                  <p:embed/>
                </p:oleObj>
              </mc:Choice>
              <mc:Fallback>
                <p:oleObj name="公式" r:id="rId3" imgW="2933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993775"/>
                        <a:ext cx="58658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2195513" y="2049463"/>
          <a:ext cx="36814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0" name="公式" r:id="rId5" imgW="1841400" imgH="444240" progId="Equation.3">
                  <p:embed/>
                </p:oleObj>
              </mc:Choice>
              <mc:Fallback>
                <p:oleObj name="公式" r:id="rId5" imgW="184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49463"/>
                        <a:ext cx="3681412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434975"/>
            <a:ext cx="511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666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用先验概率和条件概率的形式：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1270000" y="3278188"/>
            <a:ext cx="617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∵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对所有类别一样，不提供分类信息。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4705350" y="4030663"/>
            <a:ext cx="333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A3B">
                    <a:alpha val="5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=1,2,…,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1368425" y="3805238"/>
          <a:ext cx="3840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1" name="公式" r:id="rId7" imgW="1981080" imgH="444240" progId="Equation.3">
                  <p:embed/>
                </p:oleObj>
              </mc:Choice>
              <mc:Fallback>
                <p:oleObj name="公式" r:id="rId7" imgW="1981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805238"/>
                        <a:ext cx="3840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777875" y="48006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决策规则为：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627" name="Group 51"/>
          <p:cNvGrpSpPr>
            <a:grpSpLocks/>
          </p:cNvGrpSpPr>
          <p:nvPr/>
        </p:nvGrpSpPr>
        <p:grpSpPr bwMode="auto">
          <a:xfrm>
            <a:off x="1374775" y="5322888"/>
            <a:ext cx="6265863" cy="519112"/>
            <a:chOff x="866" y="3299"/>
            <a:chExt cx="3947" cy="327"/>
          </a:xfrm>
        </p:grpSpPr>
        <p:graphicFrame>
          <p:nvGraphicFramePr>
            <p:cNvPr id="24621" name="Object 45"/>
            <p:cNvGraphicFramePr>
              <a:graphicFrameLocks noChangeAspect="1"/>
            </p:cNvGraphicFramePr>
            <p:nvPr/>
          </p:nvGraphicFramePr>
          <p:xfrm>
            <a:off x="1156" y="3320"/>
            <a:ext cx="26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2" name="公式" r:id="rId9" imgW="2222280" imgH="228600" progId="Equation.3">
                    <p:embed/>
                  </p:oleObj>
                </mc:Choice>
                <mc:Fallback>
                  <p:oleObj name="公式" r:id="rId9" imgW="222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320"/>
                          <a:ext cx="263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0" name="Object 44"/>
            <p:cNvGraphicFramePr>
              <a:graphicFrameLocks noChangeAspect="1"/>
            </p:cNvGraphicFramePr>
            <p:nvPr/>
          </p:nvGraphicFramePr>
          <p:xfrm>
            <a:off x="4201" y="3338"/>
            <a:ext cx="6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3" name="公式" r:id="rId11" imgW="482400" imgH="228600" progId="Equation.3">
                    <p:embed/>
                  </p:oleObj>
                </mc:Choice>
                <mc:Fallback>
                  <p:oleObj name="公式" r:id="rId11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3338"/>
                          <a:ext cx="61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26" y="3307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</a:t>
              </a: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866" y="329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51" name="Object 51"/>
          <p:cNvGraphicFramePr>
            <a:graphicFrameLocks noChangeAspect="1"/>
          </p:cNvGraphicFramePr>
          <p:nvPr/>
        </p:nvGraphicFramePr>
        <p:xfrm>
          <a:off x="1635125" y="2044700"/>
          <a:ext cx="6030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2" name="公式" r:id="rId3" imgW="2895480" imgH="215640" progId="Equation.3">
                  <p:embed/>
                </p:oleObj>
              </mc:Choice>
              <mc:Fallback>
                <p:oleObj name="公式" r:id="rId3" imgW="289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044700"/>
                        <a:ext cx="60309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Object 46"/>
          <p:cNvGraphicFramePr>
            <a:graphicFrameLocks noChangeAspect="1"/>
          </p:cNvGraphicFramePr>
          <p:nvPr/>
        </p:nvGraphicFramePr>
        <p:xfrm>
          <a:off x="1679575" y="1060450"/>
          <a:ext cx="581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3" name="公式" r:id="rId5" imgW="2857320" imgH="215640" progId="Equation.3">
                  <p:embed/>
                </p:oleObj>
              </mc:Choice>
              <mc:Fallback>
                <p:oleObj name="公式" r:id="rId5" imgW="2857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060450"/>
                        <a:ext cx="5815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96875" y="184002"/>
            <a:ext cx="38036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）两类情况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：对样本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895475" y="3135313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4" name="公式" r:id="rId7" imgW="1942920" imgH="215640" progId="Equation.3">
                  <p:embed/>
                </p:oleObj>
              </mc:Choice>
              <mc:Fallback>
                <p:oleObj name="公式" r:id="rId7" imgW="1942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135313"/>
                        <a:ext cx="391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920875" y="3657600"/>
          <a:ext cx="39195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" name="公式" r:id="rId9" imgW="1955520" imgH="215640" progId="Equation.3">
                  <p:embed/>
                </p:oleObj>
              </mc:Choice>
              <mc:Fallback>
                <p:oleObj name="公式" r:id="rId9" imgW="1955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657600"/>
                        <a:ext cx="39195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801688" y="650875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被判为</a:t>
            </a:r>
            <a:r>
              <a:rPr lang="el-GR" altLang="zh-CN" sz="2400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类时：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788988" y="1600200"/>
            <a:ext cx="298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被判为</a:t>
            </a:r>
            <a:r>
              <a:rPr lang="el-GR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类时：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223000" y="3105150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9144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4-15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 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929313" y="3625850"/>
            <a:ext cx="264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4-16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 </a:t>
            </a:r>
          </a:p>
        </p:txBody>
      </p:sp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220663" y="4616450"/>
          <a:ext cx="8561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6" name="公式" r:id="rId11" imgW="4876560" imgH="215640" progId="Equation.3">
                  <p:embed/>
                </p:oleObj>
              </mc:Choice>
              <mc:Fallback>
                <p:oleObj name="公式" r:id="rId11" imgW="487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616450"/>
                        <a:ext cx="85613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838200" y="5253038"/>
          <a:ext cx="7205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7" name="公式" r:id="rId13" imgW="3238200" imgH="215640" progId="Equation.3">
                  <p:embed/>
                </p:oleObj>
              </mc:Choice>
              <mc:Fallback>
                <p:oleObj name="公式" r:id="rId13" imgW="323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3038"/>
                        <a:ext cx="72056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2957513" y="5821363"/>
          <a:ext cx="3890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8" name="公式" r:id="rId15" imgW="1815840" imgH="431640" progId="Equation.3">
                  <p:embed/>
                </p:oleObj>
              </mc:Choice>
              <mc:Fallback>
                <p:oleObj name="公式" r:id="rId15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5821363"/>
                        <a:ext cx="38909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284163" y="5078413"/>
            <a:ext cx="1844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4686300" y="5078413"/>
            <a:ext cx="1931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2439988" y="5092700"/>
            <a:ext cx="20034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6881813" y="5092700"/>
            <a:ext cx="203358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257175" y="4106863"/>
            <a:ext cx="226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由（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4-15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式：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444500" y="5275263"/>
            <a:ext cx="845185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1792288" y="1303338"/>
            <a:ext cx="114300" cy="165100"/>
          </a:xfrm>
          <a:prstGeom prst="rect">
            <a:avLst/>
          </a:prstGeom>
          <a:solidFill>
            <a:srgbClr val="FF66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2884488" y="1312863"/>
            <a:ext cx="133350" cy="165100"/>
          </a:xfrm>
          <a:prstGeom prst="rect">
            <a:avLst/>
          </a:prstGeom>
          <a:solidFill>
            <a:srgbClr val="FF66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5357813" y="1308100"/>
            <a:ext cx="142875" cy="165100"/>
          </a:xfrm>
          <a:prstGeom prst="rect">
            <a:avLst/>
          </a:prstGeom>
          <a:solidFill>
            <a:srgbClr val="FF66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1765300" y="2295525"/>
            <a:ext cx="114300" cy="165100"/>
          </a:xfrm>
          <a:prstGeom prst="rect">
            <a:avLst/>
          </a:prstGeom>
          <a:solidFill>
            <a:srgbClr val="FF66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2916238" y="2295525"/>
            <a:ext cx="142875" cy="155575"/>
          </a:xfrm>
          <a:prstGeom prst="rect">
            <a:avLst/>
          </a:prstGeom>
          <a:solidFill>
            <a:srgbClr val="FF66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5457825" y="2290763"/>
            <a:ext cx="161925" cy="153987"/>
          </a:xfrm>
          <a:prstGeom prst="rect">
            <a:avLst/>
          </a:prstGeom>
          <a:solidFill>
            <a:srgbClr val="FF66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50" name="Object 50"/>
          <p:cNvGraphicFramePr>
            <a:graphicFrameLocks noChangeAspect="1"/>
          </p:cNvGraphicFramePr>
          <p:nvPr/>
        </p:nvGraphicFramePr>
        <p:xfrm>
          <a:off x="5127625" y="0"/>
          <a:ext cx="40306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9" name="公式" r:id="rId17" imgW="1981080" imgH="444240" progId="Equation.3">
                  <p:embed/>
                </p:oleObj>
              </mc:Choice>
              <mc:Fallback>
                <p:oleObj name="公式" r:id="rId17" imgW="1981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0"/>
                        <a:ext cx="4030663" cy="919163"/>
                      </a:xfrm>
                      <a:prstGeom prst="rect">
                        <a:avLst/>
                      </a:prstGeom>
                      <a:solidFill>
                        <a:srgbClr val="FF9900">
                          <a:alpha val="3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846138" y="263525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决策规则：</a:t>
            </a:r>
          </a:p>
        </p:txBody>
      </p:sp>
    </p:spTree>
    <p:extLst>
      <p:ext uri="{BB962C8B-B14F-4D97-AF65-F5344CB8AC3E}">
        <p14:creationId xmlns:p14="http://schemas.microsoft.com/office/powerpoint/2010/main" val="10532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/>
      <p:bldP spid="25628" grpId="0"/>
      <p:bldP spid="25633" grpId="0" animBg="1"/>
      <p:bldP spid="25634" grpId="0" animBg="1"/>
      <p:bldP spid="25635" grpId="0" animBg="1"/>
      <p:bldP spid="25636" grpId="0" animBg="1"/>
      <p:bldP spid="25637" grpId="0"/>
      <p:bldP spid="256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2" name="Group 48"/>
          <p:cNvGrpSpPr>
            <a:grpSpLocks/>
          </p:cNvGrpSpPr>
          <p:nvPr/>
        </p:nvGrpSpPr>
        <p:grpSpPr bwMode="auto">
          <a:xfrm>
            <a:off x="876300" y="1489075"/>
            <a:ext cx="5472113" cy="863600"/>
            <a:chOff x="552" y="938"/>
            <a:chExt cx="3447" cy="544"/>
          </a:xfrm>
        </p:grpSpPr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552" y="100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令：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1232" y="938"/>
            <a:ext cx="151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6" name="公式" r:id="rId3" imgW="1193760" imgH="431640" progId="Equation.3">
                    <p:embed/>
                  </p:oleObj>
                </mc:Choice>
                <mc:Fallback>
                  <p:oleObj name="公式" r:id="rId3" imgW="1193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938"/>
                          <a:ext cx="1519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541" y="995"/>
              <a:ext cx="1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indent="3048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，称似然比；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6673" name="Group 49"/>
          <p:cNvGrpSpPr>
            <a:grpSpLocks/>
          </p:cNvGrpSpPr>
          <p:nvPr/>
        </p:nvGrpSpPr>
        <p:grpSpPr bwMode="auto">
          <a:xfrm>
            <a:off x="1919288" y="2427288"/>
            <a:ext cx="4487863" cy="863600"/>
            <a:chOff x="1209" y="1529"/>
            <a:chExt cx="2827" cy="544"/>
          </a:xfrm>
        </p:grpSpPr>
        <p:graphicFrame>
          <p:nvGraphicFramePr>
            <p:cNvPr id="2662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209" y="1529"/>
            <a:ext cx="171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7" name="Equation" r:id="rId5" imgW="1371600" imgH="431640" progId="Equation.DSMT4">
                    <p:embed/>
                  </p:oleObj>
                </mc:Choice>
                <mc:Fallback>
                  <p:oleObj name="Equation" r:id="rId5" imgW="1371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529"/>
                          <a:ext cx="1719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962" y="1585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，为阈值。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676" name="Group 52"/>
          <p:cNvGrpSpPr>
            <a:grpSpLocks/>
          </p:cNvGrpSpPr>
          <p:nvPr/>
        </p:nvGrpSpPr>
        <p:grpSpPr bwMode="auto">
          <a:xfrm>
            <a:off x="660400" y="4168775"/>
            <a:ext cx="4051301" cy="463550"/>
            <a:chOff x="416" y="2716"/>
            <a:chExt cx="2552" cy="292"/>
          </a:xfrm>
        </p:grpSpPr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16" y="2716"/>
              <a:ext cx="255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indent="7620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②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计算似然比阈值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6649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2541" y="2725"/>
            <a:ext cx="2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8" name="公式" r:id="rId7" imgW="203024" imgH="215713" progId="Equation.3">
                    <p:embed/>
                  </p:oleObj>
                </mc:Choice>
                <mc:Fallback>
                  <p:oleObj name="公式" r:id="rId7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2725"/>
                          <a:ext cx="249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75" name="Group 51"/>
          <p:cNvGrpSpPr>
            <a:grpSpLocks/>
          </p:cNvGrpSpPr>
          <p:nvPr/>
        </p:nvGrpSpPr>
        <p:grpSpPr bwMode="auto">
          <a:xfrm>
            <a:off x="685800" y="4657725"/>
            <a:ext cx="4443413" cy="484188"/>
            <a:chOff x="432" y="3006"/>
            <a:chExt cx="2799" cy="305"/>
          </a:xfrm>
        </p:grpSpPr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32" y="3006"/>
              <a:ext cx="27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indent="7620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③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计算似然比      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6652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2190" y="3040"/>
            <a:ext cx="4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9" name="公式" r:id="rId9" imgW="406080" imgH="215640" progId="Equation.3">
                    <p:embed/>
                  </p:oleObj>
                </mc:Choice>
                <mc:Fallback>
                  <p:oleObj name="公式" r:id="rId9" imgW="406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3040"/>
                          <a:ext cx="418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423988" y="3692525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定义损失函数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849313" y="3170238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判别步骤：</a:t>
            </a:r>
          </a:p>
        </p:txBody>
      </p:sp>
      <p:grpSp>
        <p:nvGrpSpPr>
          <p:cNvPr id="26677" name="Group 53"/>
          <p:cNvGrpSpPr>
            <a:grpSpLocks/>
          </p:cNvGrpSpPr>
          <p:nvPr/>
        </p:nvGrpSpPr>
        <p:grpSpPr bwMode="auto">
          <a:xfrm>
            <a:off x="1447800" y="5087938"/>
            <a:ext cx="3902075" cy="1520825"/>
            <a:chOff x="912" y="3268"/>
            <a:chExt cx="2458" cy="958"/>
          </a:xfrm>
        </p:grpSpPr>
        <p:graphicFrame>
          <p:nvGraphicFramePr>
            <p:cNvPr id="26656" name="Object 32"/>
            <p:cNvGraphicFramePr>
              <a:graphicFrameLocks noChangeAspect="1"/>
            </p:cNvGraphicFramePr>
            <p:nvPr/>
          </p:nvGraphicFramePr>
          <p:xfrm>
            <a:off x="1175" y="3318"/>
            <a:ext cx="2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0" name="公式" r:id="rId11" imgW="1676160" imgH="215640" progId="Equation.3">
                    <p:embed/>
                  </p:oleObj>
                </mc:Choice>
                <mc:Fallback>
                  <p:oleObj name="公式" r:id="rId11" imgW="1676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318"/>
                          <a:ext cx="214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912" y="3268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④</a:t>
              </a:r>
            </a:p>
          </p:txBody>
        </p:sp>
        <p:graphicFrame>
          <p:nvGraphicFramePr>
            <p:cNvPr id="26659" name="Object 35"/>
            <p:cNvGraphicFramePr>
              <a:graphicFrameLocks noChangeAspect="1"/>
            </p:cNvGraphicFramePr>
            <p:nvPr/>
          </p:nvGraphicFramePr>
          <p:xfrm>
            <a:off x="1155" y="3954"/>
            <a:ext cx="22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1" name="公式" r:id="rId13" imgW="1701720" imgH="215640" progId="Equation.3">
                    <p:embed/>
                  </p:oleObj>
                </mc:Choice>
                <mc:Fallback>
                  <p:oleObj name="公式" r:id="rId13" imgW="1701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3954"/>
                          <a:ext cx="221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1" name="Object 37"/>
            <p:cNvGraphicFramePr>
              <a:graphicFrameLocks noChangeAspect="1"/>
            </p:cNvGraphicFramePr>
            <p:nvPr/>
          </p:nvGraphicFramePr>
          <p:xfrm>
            <a:off x="1160" y="3636"/>
            <a:ext cx="2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2" name="公式" r:id="rId15" imgW="1688760" imgH="215640" progId="Equation.3">
                    <p:embed/>
                  </p:oleObj>
                </mc:Choice>
                <mc:Fallback>
                  <p:oleObj name="公式" r:id="rId15" imgW="1688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636"/>
                          <a:ext cx="21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63" name="Object 39"/>
          <p:cNvGraphicFramePr>
            <a:graphicFrameLocks noChangeAspect="1"/>
          </p:cNvGraphicFramePr>
          <p:nvPr>
            <p:extLst/>
          </p:nvPr>
        </p:nvGraphicFramePr>
        <p:xfrm>
          <a:off x="1892300" y="376238"/>
          <a:ext cx="3570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3" name="Equation" r:id="rId17" imgW="1803240" imgH="431640" progId="Equation.DSMT4">
                  <p:embed/>
                </p:oleObj>
              </mc:Choice>
              <mc:Fallback>
                <p:oleObj name="Equation" r:id="rId17" imgW="1803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76238"/>
                        <a:ext cx="35702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6012160" y="2384419"/>
            <a:ext cx="3049587" cy="1549406"/>
          </a:xfrm>
          <a:prstGeom prst="cloudCallout">
            <a:avLst>
              <a:gd name="adj1" fmla="val -51407"/>
              <a:gd name="adj2" fmla="val -74157"/>
            </a:avLst>
          </a:prstGeom>
          <a:gradFill rotWithShape="1">
            <a:gsLst>
              <a:gs pos="0">
                <a:srgbClr val="CCFF66">
                  <a:alpha val="85001"/>
                </a:srgbClr>
              </a:gs>
              <a:gs pos="100000">
                <a:srgbClr val="CCFF66">
                  <a:gamma/>
                  <a:shade val="76078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类概率密度函数</a:t>
            </a:r>
          </a:p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也称</a:t>
            </a:r>
            <a:r>
              <a:rPr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的似然函数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 flipV="1">
            <a:off x="31750" y="1277938"/>
            <a:ext cx="9112250" cy="14287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2381250" y="854075"/>
          <a:ext cx="425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0" name="公式" r:id="rId3" imgW="1777680" imgH="215640" progId="Equation.3">
                  <p:embed/>
                </p:oleObj>
              </mc:Choice>
              <mc:Fallback>
                <p:oleObj name="公式" r:id="rId3" imgW="1777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854075"/>
                        <a:ext cx="4257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Object 38"/>
          <p:cNvGraphicFramePr>
            <a:graphicFrameLocks noChangeAspect="1"/>
          </p:cNvGraphicFramePr>
          <p:nvPr/>
        </p:nvGraphicFramePr>
        <p:xfrm>
          <a:off x="2316163" y="1765300"/>
          <a:ext cx="4371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1" name="公式" r:id="rId5" imgW="2057400" imgH="215640" progId="Equation.3">
                  <p:embed/>
                </p:oleObj>
              </mc:Choice>
              <mc:Fallback>
                <p:oleObj name="公式" r:id="rId5" imgW="2057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765300"/>
                        <a:ext cx="43719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0" y="3217863"/>
            <a:ext cx="4194175" cy="457200"/>
            <a:chOff x="27" y="1928"/>
            <a:chExt cx="2642" cy="288"/>
          </a:xfrm>
        </p:grpSpPr>
        <p:sp>
          <p:nvSpPr>
            <p:cNvPr id="27701" name="Rectangle 53"/>
            <p:cNvSpPr>
              <a:spLocks noChangeArrowheads="1"/>
            </p:cNvSpPr>
            <p:nvPr/>
          </p:nvSpPr>
          <p:spPr bwMode="auto">
            <a:xfrm>
              <a:off x="27" y="1928"/>
              <a:ext cx="2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解：计算     和           得：</a:t>
              </a:r>
            </a:p>
          </p:txBody>
        </p:sp>
        <p:graphicFrame>
          <p:nvGraphicFramePr>
            <p:cNvPr id="27681" name="Object 33"/>
            <p:cNvGraphicFramePr>
              <a:graphicFrameLocks noChangeAspect="1"/>
            </p:cNvGraphicFramePr>
            <p:nvPr/>
          </p:nvGraphicFramePr>
          <p:xfrm>
            <a:off x="1531" y="1950"/>
            <a:ext cx="45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2" name="公式" r:id="rId7" imgW="406080" imgH="215640" progId="Equation.3">
                    <p:embed/>
                  </p:oleObj>
                </mc:Choice>
                <mc:Fallback>
                  <p:oleObj name="公式" r:id="rId7" imgW="406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1950"/>
                          <a:ext cx="457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0" name="Object 32"/>
            <p:cNvGraphicFramePr>
              <a:graphicFrameLocks noChangeAspect="1"/>
            </p:cNvGraphicFramePr>
            <p:nvPr/>
          </p:nvGraphicFramePr>
          <p:xfrm>
            <a:off x="1073" y="1947"/>
            <a:ext cx="22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3" name="公式" r:id="rId9" imgW="203024" imgH="215713" progId="Equation.3">
                    <p:embed/>
                  </p:oleObj>
                </mc:Choice>
                <mc:Fallback>
                  <p:oleObj name="公式" r:id="rId9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947"/>
                          <a:ext cx="225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2058988" y="4668838"/>
          <a:ext cx="375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name="公式" r:id="rId11" imgW="1892160" imgH="431640" progId="Equation.3">
                  <p:embed/>
                </p:oleObj>
              </mc:Choice>
              <mc:Fallback>
                <p:oleObj name="公式" r:id="rId11" imgW="189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668838"/>
                        <a:ext cx="37576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2005013" y="5605463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5" name="公式" r:id="rId13" imgW="838080" imgH="215640" progId="Equation.3">
                  <p:embed/>
                </p:oleObj>
              </mc:Choice>
              <mc:Fallback>
                <p:oleObj name="公式" r:id="rId13" imgW="838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605463"/>
                        <a:ext cx="167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4289425" y="5599113"/>
          <a:ext cx="1166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6" name="公式" r:id="rId15" imgW="583920" imgH="215640" progId="Equation.3">
                  <p:embed/>
                </p:oleObj>
              </mc:Choice>
              <mc:Fallback>
                <p:oleObj name="公式" r:id="rId15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599113"/>
                        <a:ext cx="1166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304800" y="411015"/>
            <a:ext cx="856866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4.2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在细胞识别中，病变细胞和正常细胞的先验概率 分别为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330200" y="1301750"/>
            <a:ext cx="868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现有一待识别细胞，观察值为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 从类概率密度分布曲线上查得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342900" y="2130425"/>
            <a:ext cx="8499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损失函数分别为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。按最小风险贝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叶斯决策分类。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963613" y="5993736"/>
            <a:ext cx="790985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为病变细胞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思考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为什么同样检查结果，这里被判为病变细胞？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716" name="Object 68"/>
          <p:cNvGraphicFramePr>
            <a:graphicFrameLocks noChangeAspect="1"/>
          </p:cNvGraphicFramePr>
          <p:nvPr/>
        </p:nvGraphicFramePr>
        <p:xfrm>
          <a:off x="2030413" y="3624263"/>
          <a:ext cx="55784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7" name="公式" r:id="rId17" imgW="2806700" imgH="444500" progId="Equation.3">
                  <p:embed/>
                </p:oleObj>
              </mc:Choice>
              <mc:Fallback>
                <p:oleObj name="公式" r:id="rId17" imgW="2806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3624263"/>
                        <a:ext cx="55784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4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849" y="980728"/>
            <a:ext cx="8136583" cy="1270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）特征</a:t>
            </a:r>
            <a:r>
              <a:rPr lang="zh-CN" altLang="en-US" dirty="0"/>
              <a:t>选取</a:t>
            </a:r>
            <a:r>
              <a:rPr lang="zh-CN" altLang="en-US" b="1" dirty="0">
                <a:solidFill>
                  <a:srgbClr val="FF0000"/>
                </a:solidFill>
              </a:rPr>
              <a:t>不当</a:t>
            </a:r>
            <a:r>
              <a:rPr lang="zh-CN" altLang="en-US" dirty="0"/>
              <a:t>使分类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如果选择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2</a:t>
            </a:r>
            <a:r>
              <a:rPr lang="zh-CN" altLang="en-US" dirty="0" smtClean="0"/>
              <a:t>作为分类特征，则在重叠区无法区分            这两类</a:t>
            </a:r>
            <a:endParaRPr lang="en-US" altLang="zh-CN" dirty="0" smtClean="0"/>
          </a:p>
          <a:p>
            <a:pPr lvl="1" indent="-342900"/>
            <a:r>
              <a:rPr lang="zh-CN" altLang="en-US" dirty="0"/>
              <a:t>如果选择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r>
              <a:rPr lang="zh-CN" altLang="en-US" dirty="0" smtClean="0"/>
              <a:t>作为</a:t>
            </a:r>
            <a:r>
              <a:rPr lang="zh-CN" altLang="en-US" dirty="0"/>
              <a:t>分类特征，</a:t>
            </a:r>
            <a:r>
              <a:rPr lang="zh-CN" altLang="en-US" dirty="0" smtClean="0"/>
              <a:t>则可以很容易区分            这</a:t>
            </a:r>
            <a:r>
              <a:rPr lang="zh-CN" altLang="en-US" dirty="0"/>
              <a:t>两类</a:t>
            </a:r>
            <a:endParaRPr lang="en-US" altLang="zh-CN" dirty="0"/>
          </a:p>
          <a:p>
            <a:pPr lvl="1" indent="-34290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特征设计对聚类分析的影响</a:t>
            </a:r>
            <a:endParaRPr lang="zh-CN" altLang="en-US" dirty="0"/>
          </a:p>
        </p:txBody>
      </p:sp>
      <p:sp>
        <p:nvSpPr>
          <p:cNvPr id="72" name="Line 4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>
            <a:off x="2816076" y="2420938"/>
            <a:ext cx="0" cy="3671887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3906689" y="5938838"/>
            <a:ext cx="15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en-US" sz="1800" b="1"/>
          </a:p>
        </p:txBody>
      </p:sp>
      <p:grpSp>
        <p:nvGrpSpPr>
          <p:cNvPr id="74" name="Group 6"/>
          <p:cNvGrpSpPr>
            <a:grpSpLocks/>
          </p:cNvGrpSpPr>
          <p:nvPr/>
        </p:nvGrpSpPr>
        <p:grpSpPr bwMode="auto">
          <a:xfrm>
            <a:off x="2312839" y="2205038"/>
            <a:ext cx="3843337" cy="4138612"/>
            <a:chOff x="3090" y="1389"/>
            <a:chExt cx="2421" cy="2607"/>
          </a:xfrm>
        </p:grpSpPr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3250" y="3662"/>
              <a:ext cx="219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5435" y="3606"/>
              <a:ext cx="74" cy="111"/>
            </a:xfrm>
            <a:custGeom>
              <a:avLst/>
              <a:gdLst>
                <a:gd name="T0" fmla="*/ 0 w 74"/>
                <a:gd name="T1" fmla="*/ 0 h 111"/>
                <a:gd name="T2" fmla="*/ 74 w 74"/>
                <a:gd name="T3" fmla="*/ 56 h 111"/>
                <a:gd name="T4" fmla="*/ 0 w 74"/>
                <a:gd name="T5" fmla="*/ 111 h 111"/>
                <a:gd name="T6" fmla="*/ 0 w 74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11">
                  <a:moveTo>
                    <a:pt x="0" y="0"/>
                  </a:moveTo>
                  <a:lnTo>
                    <a:pt x="74" y="56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V="1">
              <a:off x="3250" y="1513"/>
              <a:ext cx="1" cy="21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212" y="1418"/>
              <a:ext cx="75" cy="103"/>
            </a:xfrm>
            <a:custGeom>
              <a:avLst/>
              <a:gdLst>
                <a:gd name="T0" fmla="*/ 0 w 75"/>
                <a:gd name="T1" fmla="*/ 103 h 103"/>
                <a:gd name="T2" fmla="*/ 38 w 75"/>
                <a:gd name="T3" fmla="*/ 0 h 103"/>
                <a:gd name="T4" fmla="*/ 75 w 75"/>
                <a:gd name="T5" fmla="*/ 103 h 103"/>
                <a:gd name="T6" fmla="*/ 0 w 75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03">
                  <a:moveTo>
                    <a:pt x="0" y="103"/>
                  </a:moveTo>
                  <a:lnTo>
                    <a:pt x="38" y="0"/>
                  </a:lnTo>
                  <a:lnTo>
                    <a:pt x="75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627" y="2258"/>
              <a:ext cx="564" cy="1126"/>
            </a:xfrm>
            <a:custGeom>
              <a:avLst/>
              <a:gdLst>
                <a:gd name="T0" fmla="*/ 0 w 564"/>
                <a:gd name="T1" fmla="*/ 563 h 1126"/>
                <a:gd name="T2" fmla="*/ 5 w 564"/>
                <a:gd name="T3" fmla="*/ 437 h 1126"/>
                <a:gd name="T4" fmla="*/ 27 w 564"/>
                <a:gd name="T5" fmla="*/ 318 h 1126"/>
                <a:gd name="T6" fmla="*/ 59 w 564"/>
                <a:gd name="T7" fmla="*/ 215 h 1126"/>
                <a:gd name="T8" fmla="*/ 106 w 564"/>
                <a:gd name="T9" fmla="*/ 119 h 1126"/>
                <a:gd name="T10" fmla="*/ 160 w 564"/>
                <a:gd name="T11" fmla="*/ 56 h 1126"/>
                <a:gd name="T12" fmla="*/ 218 w 564"/>
                <a:gd name="T13" fmla="*/ 16 h 1126"/>
                <a:gd name="T14" fmla="*/ 282 w 564"/>
                <a:gd name="T15" fmla="*/ 0 h 1126"/>
                <a:gd name="T16" fmla="*/ 346 w 564"/>
                <a:gd name="T17" fmla="*/ 16 h 1126"/>
                <a:gd name="T18" fmla="*/ 404 w 564"/>
                <a:gd name="T19" fmla="*/ 56 h 1126"/>
                <a:gd name="T20" fmla="*/ 457 w 564"/>
                <a:gd name="T21" fmla="*/ 119 h 1126"/>
                <a:gd name="T22" fmla="*/ 500 w 564"/>
                <a:gd name="T23" fmla="*/ 215 h 1126"/>
                <a:gd name="T24" fmla="*/ 537 w 564"/>
                <a:gd name="T25" fmla="*/ 318 h 1126"/>
                <a:gd name="T26" fmla="*/ 558 w 564"/>
                <a:gd name="T27" fmla="*/ 437 h 1126"/>
                <a:gd name="T28" fmla="*/ 564 w 564"/>
                <a:gd name="T29" fmla="*/ 563 h 1126"/>
                <a:gd name="T30" fmla="*/ 558 w 564"/>
                <a:gd name="T31" fmla="*/ 690 h 1126"/>
                <a:gd name="T32" fmla="*/ 537 w 564"/>
                <a:gd name="T33" fmla="*/ 801 h 1126"/>
                <a:gd name="T34" fmla="*/ 500 w 564"/>
                <a:gd name="T35" fmla="*/ 912 h 1126"/>
                <a:gd name="T36" fmla="*/ 457 w 564"/>
                <a:gd name="T37" fmla="*/ 999 h 1126"/>
                <a:gd name="T38" fmla="*/ 404 w 564"/>
                <a:gd name="T39" fmla="*/ 1071 h 1126"/>
                <a:gd name="T40" fmla="*/ 346 w 564"/>
                <a:gd name="T41" fmla="*/ 1110 h 1126"/>
                <a:gd name="T42" fmla="*/ 282 w 564"/>
                <a:gd name="T43" fmla="*/ 1126 h 1126"/>
                <a:gd name="T44" fmla="*/ 218 w 564"/>
                <a:gd name="T45" fmla="*/ 1110 h 1126"/>
                <a:gd name="T46" fmla="*/ 160 w 564"/>
                <a:gd name="T47" fmla="*/ 1071 h 1126"/>
                <a:gd name="T48" fmla="*/ 106 w 564"/>
                <a:gd name="T49" fmla="*/ 999 h 1126"/>
                <a:gd name="T50" fmla="*/ 59 w 564"/>
                <a:gd name="T51" fmla="*/ 912 h 1126"/>
                <a:gd name="T52" fmla="*/ 27 w 564"/>
                <a:gd name="T53" fmla="*/ 801 h 1126"/>
                <a:gd name="T54" fmla="*/ 5 w 564"/>
                <a:gd name="T55" fmla="*/ 690 h 1126"/>
                <a:gd name="T56" fmla="*/ 0 w 564"/>
                <a:gd name="T57" fmla="*/ 563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1126">
                  <a:moveTo>
                    <a:pt x="0" y="563"/>
                  </a:moveTo>
                  <a:lnTo>
                    <a:pt x="5" y="437"/>
                  </a:lnTo>
                  <a:lnTo>
                    <a:pt x="27" y="318"/>
                  </a:lnTo>
                  <a:lnTo>
                    <a:pt x="59" y="215"/>
                  </a:lnTo>
                  <a:lnTo>
                    <a:pt x="106" y="119"/>
                  </a:lnTo>
                  <a:lnTo>
                    <a:pt x="160" y="56"/>
                  </a:lnTo>
                  <a:lnTo>
                    <a:pt x="218" y="16"/>
                  </a:lnTo>
                  <a:lnTo>
                    <a:pt x="282" y="0"/>
                  </a:lnTo>
                  <a:lnTo>
                    <a:pt x="346" y="16"/>
                  </a:lnTo>
                  <a:lnTo>
                    <a:pt x="404" y="56"/>
                  </a:lnTo>
                  <a:lnTo>
                    <a:pt x="457" y="119"/>
                  </a:lnTo>
                  <a:lnTo>
                    <a:pt x="500" y="215"/>
                  </a:lnTo>
                  <a:lnTo>
                    <a:pt x="537" y="318"/>
                  </a:lnTo>
                  <a:lnTo>
                    <a:pt x="558" y="437"/>
                  </a:lnTo>
                  <a:lnTo>
                    <a:pt x="564" y="563"/>
                  </a:lnTo>
                  <a:lnTo>
                    <a:pt x="558" y="690"/>
                  </a:lnTo>
                  <a:lnTo>
                    <a:pt x="537" y="801"/>
                  </a:lnTo>
                  <a:lnTo>
                    <a:pt x="500" y="912"/>
                  </a:lnTo>
                  <a:lnTo>
                    <a:pt x="457" y="999"/>
                  </a:lnTo>
                  <a:lnTo>
                    <a:pt x="404" y="1071"/>
                  </a:lnTo>
                  <a:lnTo>
                    <a:pt x="346" y="1110"/>
                  </a:lnTo>
                  <a:lnTo>
                    <a:pt x="282" y="1126"/>
                  </a:lnTo>
                  <a:lnTo>
                    <a:pt x="218" y="1110"/>
                  </a:lnTo>
                  <a:lnTo>
                    <a:pt x="160" y="1071"/>
                  </a:lnTo>
                  <a:lnTo>
                    <a:pt x="106" y="999"/>
                  </a:lnTo>
                  <a:lnTo>
                    <a:pt x="59" y="912"/>
                  </a:lnTo>
                  <a:lnTo>
                    <a:pt x="27" y="801"/>
                  </a:lnTo>
                  <a:lnTo>
                    <a:pt x="5" y="690"/>
                  </a:lnTo>
                  <a:lnTo>
                    <a:pt x="0" y="563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4531" y="1807"/>
              <a:ext cx="452" cy="1125"/>
            </a:xfrm>
            <a:custGeom>
              <a:avLst/>
              <a:gdLst>
                <a:gd name="T0" fmla="*/ 0 w 452"/>
                <a:gd name="T1" fmla="*/ 562 h 1125"/>
                <a:gd name="T2" fmla="*/ 5 w 452"/>
                <a:gd name="T3" fmla="*/ 436 h 1125"/>
                <a:gd name="T4" fmla="*/ 21 w 452"/>
                <a:gd name="T5" fmla="*/ 317 h 1125"/>
                <a:gd name="T6" fmla="*/ 48 w 452"/>
                <a:gd name="T7" fmla="*/ 214 h 1125"/>
                <a:gd name="T8" fmla="*/ 85 w 452"/>
                <a:gd name="T9" fmla="*/ 126 h 1125"/>
                <a:gd name="T10" fmla="*/ 128 w 452"/>
                <a:gd name="T11" fmla="*/ 55 h 1125"/>
                <a:gd name="T12" fmla="*/ 175 w 452"/>
                <a:gd name="T13" fmla="*/ 15 h 1125"/>
                <a:gd name="T14" fmla="*/ 223 w 452"/>
                <a:gd name="T15" fmla="*/ 0 h 1125"/>
                <a:gd name="T16" fmla="*/ 276 w 452"/>
                <a:gd name="T17" fmla="*/ 15 h 1125"/>
                <a:gd name="T18" fmla="*/ 324 w 452"/>
                <a:gd name="T19" fmla="*/ 55 h 1125"/>
                <a:gd name="T20" fmla="*/ 367 w 452"/>
                <a:gd name="T21" fmla="*/ 126 h 1125"/>
                <a:gd name="T22" fmla="*/ 404 w 452"/>
                <a:gd name="T23" fmla="*/ 214 h 1125"/>
                <a:gd name="T24" fmla="*/ 431 w 452"/>
                <a:gd name="T25" fmla="*/ 317 h 1125"/>
                <a:gd name="T26" fmla="*/ 447 w 452"/>
                <a:gd name="T27" fmla="*/ 436 h 1125"/>
                <a:gd name="T28" fmla="*/ 452 w 452"/>
                <a:gd name="T29" fmla="*/ 562 h 1125"/>
                <a:gd name="T30" fmla="*/ 447 w 452"/>
                <a:gd name="T31" fmla="*/ 689 h 1125"/>
                <a:gd name="T32" fmla="*/ 431 w 452"/>
                <a:gd name="T33" fmla="*/ 808 h 1125"/>
                <a:gd name="T34" fmla="*/ 404 w 452"/>
                <a:gd name="T35" fmla="*/ 911 h 1125"/>
                <a:gd name="T36" fmla="*/ 367 w 452"/>
                <a:gd name="T37" fmla="*/ 999 h 1125"/>
                <a:gd name="T38" fmla="*/ 324 w 452"/>
                <a:gd name="T39" fmla="*/ 1070 h 1125"/>
                <a:gd name="T40" fmla="*/ 276 w 452"/>
                <a:gd name="T41" fmla="*/ 1110 h 1125"/>
                <a:gd name="T42" fmla="*/ 223 w 452"/>
                <a:gd name="T43" fmla="*/ 1125 h 1125"/>
                <a:gd name="T44" fmla="*/ 175 w 452"/>
                <a:gd name="T45" fmla="*/ 1110 h 1125"/>
                <a:gd name="T46" fmla="*/ 128 w 452"/>
                <a:gd name="T47" fmla="*/ 1070 h 1125"/>
                <a:gd name="T48" fmla="*/ 85 w 452"/>
                <a:gd name="T49" fmla="*/ 999 h 1125"/>
                <a:gd name="T50" fmla="*/ 48 w 452"/>
                <a:gd name="T51" fmla="*/ 911 h 1125"/>
                <a:gd name="T52" fmla="*/ 21 w 452"/>
                <a:gd name="T53" fmla="*/ 808 h 1125"/>
                <a:gd name="T54" fmla="*/ 5 w 452"/>
                <a:gd name="T55" fmla="*/ 689 h 1125"/>
                <a:gd name="T56" fmla="*/ 0 w 452"/>
                <a:gd name="T57" fmla="*/ 562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2" h="1125">
                  <a:moveTo>
                    <a:pt x="0" y="562"/>
                  </a:moveTo>
                  <a:lnTo>
                    <a:pt x="5" y="436"/>
                  </a:lnTo>
                  <a:lnTo>
                    <a:pt x="21" y="317"/>
                  </a:lnTo>
                  <a:lnTo>
                    <a:pt x="48" y="214"/>
                  </a:lnTo>
                  <a:lnTo>
                    <a:pt x="85" y="126"/>
                  </a:lnTo>
                  <a:lnTo>
                    <a:pt x="128" y="55"/>
                  </a:lnTo>
                  <a:lnTo>
                    <a:pt x="175" y="15"/>
                  </a:lnTo>
                  <a:lnTo>
                    <a:pt x="223" y="0"/>
                  </a:lnTo>
                  <a:lnTo>
                    <a:pt x="276" y="15"/>
                  </a:lnTo>
                  <a:lnTo>
                    <a:pt x="324" y="55"/>
                  </a:lnTo>
                  <a:lnTo>
                    <a:pt x="367" y="126"/>
                  </a:lnTo>
                  <a:lnTo>
                    <a:pt x="404" y="214"/>
                  </a:lnTo>
                  <a:lnTo>
                    <a:pt x="431" y="317"/>
                  </a:lnTo>
                  <a:lnTo>
                    <a:pt x="447" y="436"/>
                  </a:lnTo>
                  <a:lnTo>
                    <a:pt x="452" y="562"/>
                  </a:lnTo>
                  <a:lnTo>
                    <a:pt x="447" y="689"/>
                  </a:lnTo>
                  <a:lnTo>
                    <a:pt x="431" y="808"/>
                  </a:lnTo>
                  <a:lnTo>
                    <a:pt x="404" y="911"/>
                  </a:lnTo>
                  <a:lnTo>
                    <a:pt x="367" y="999"/>
                  </a:lnTo>
                  <a:lnTo>
                    <a:pt x="324" y="1070"/>
                  </a:lnTo>
                  <a:lnTo>
                    <a:pt x="276" y="1110"/>
                  </a:lnTo>
                  <a:lnTo>
                    <a:pt x="223" y="1125"/>
                  </a:lnTo>
                  <a:lnTo>
                    <a:pt x="175" y="1110"/>
                  </a:lnTo>
                  <a:lnTo>
                    <a:pt x="128" y="1070"/>
                  </a:lnTo>
                  <a:lnTo>
                    <a:pt x="85" y="999"/>
                  </a:lnTo>
                  <a:lnTo>
                    <a:pt x="48" y="911"/>
                  </a:lnTo>
                  <a:lnTo>
                    <a:pt x="21" y="808"/>
                  </a:lnTo>
                  <a:lnTo>
                    <a:pt x="5" y="689"/>
                  </a:lnTo>
                  <a:lnTo>
                    <a:pt x="0" y="562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" name="Group 13"/>
            <p:cNvGrpSpPr>
              <a:grpSpLocks/>
            </p:cNvGrpSpPr>
            <p:nvPr/>
          </p:nvGrpSpPr>
          <p:grpSpPr bwMode="auto">
            <a:xfrm>
              <a:off x="4670" y="1972"/>
              <a:ext cx="183" cy="349"/>
              <a:chOff x="1915" y="1910"/>
              <a:chExt cx="183" cy="349"/>
            </a:xfrm>
          </p:grpSpPr>
          <p:sp>
            <p:nvSpPr>
              <p:cNvPr id="104" name="Rectangle 14"/>
              <p:cNvSpPr>
                <a:spLocks noChangeArrowheads="1"/>
              </p:cNvSpPr>
              <p:nvPr/>
            </p:nvSpPr>
            <p:spPr bwMode="auto">
              <a:xfrm>
                <a:off x="2026" y="208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105" name="Rectangle 15"/>
              <p:cNvSpPr>
                <a:spLocks noChangeArrowheads="1"/>
              </p:cNvSpPr>
              <p:nvPr/>
            </p:nvSpPr>
            <p:spPr bwMode="auto">
              <a:xfrm>
                <a:off x="1915" y="1910"/>
                <a:ext cx="1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 dirty="0"/>
              </a:p>
            </p:txBody>
          </p:sp>
        </p:grpSp>
        <p:grpSp>
          <p:nvGrpSpPr>
            <p:cNvPr id="82" name="Group 16"/>
            <p:cNvGrpSpPr>
              <a:grpSpLocks/>
            </p:cNvGrpSpPr>
            <p:nvPr/>
          </p:nvGrpSpPr>
          <p:grpSpPr bwMode="auto">
            <a:xfrm>
              <a:off x="4670" y="2503"/>
              <a:ext cx="180" cy="286"/>
              <a:chOff x="1915" y="2441"/>
              <a:chExt cx="180" cy="286"/>
            </a:xfrm>
          </p:grpSpPr>
          <p:sp>
            <p:nvSpPr>
              <p:cNvPr id="102" name="Rectangle 17"/>
              <p:cNvSpPr>
                <a:spLocks noChangeArrowheads="1"/>
              </p:cNvSpPr>
              <p:nvPr/>
            </p:nvSpPr>
            <p:spPr bwMode="auto">
              <a:xfrm>
                <a:off x="2027" y="256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103" name="Rectangle 18"/>
              <p:cNvSpPr>
                <a:spLocks noChangeArrowheads="1"/>
              </p:cNvSpPr>
              <p:nvPr/>
            </p:nvSpPr>
            <p:spPr bwMode="auto">
              <a:xfrm>
                <a:off x="1915" y="2441"/>
                <a:ext cx="1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83" name="Group 19"/>
            <p:cNvGrpSpPr>
              <a:grpSpLocks/>
            </p:cNvGrpSpPr>
            <p:nvPr/>
          </p:nvGrpSpPr>
          <p:grpSpPr bwMode="auto">
            <a:xfrm>
              <a:off x="3835" y="2479"/>
              <a:ext cx="172" cy="350"/>
              <a:chOff x="1080" y="2417"/>
              <a:chExt cx="172" cy="350"/>
            </a:xfrm>
          </p:grpSpPr>
          <p:sp>
            <p:nvSpPr>
              <p:cNvPr id="100" name="Rectangle 20"/>
              <p:cNvSpPr>
                <a:spLocks noChangeArrowheads="1"/>
              </p:cNvSpPr>
              <p:nvPr/>
            </p:nvSpPr>
            <p:spPr bwMode="auto">
              <a:xfrm>
                <a:off x="1180" y="259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101" name="Rectangle 21"/>
              <p:cNvSpPr>
                <a:spLocks noChangeArrowheads="1"/>
              </p:cNvSpPr>
              <p:nvPr/>
            </p:nvSpPr>
            <p:spPr bwMode="auto">
              <a:xfrm>
                <a:off x="1080" y="2417"/>
                <a:ext cx="1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3825" y="2947"/>
              <a:ext cx="173" cy="299"/>
              <a:chOff x="1070" y="2885"/>
              <a:chExt cx="173" cy="299"/>
            </a:xfrm>
          </p:grpSpPr>
          <p:sp>
            <p:nvSpPr>
              <p:cNvPr id="98" name="Rectangle 23"/>
              <p:cNvSpPr>
                <a:spLocks noChangeArrowheads="1"/>
              </p:cNvSpPr>
              <p:nvPr/>
            </p:nvSpPr>
            <p:spPr bwMode="auto">
              <a:xfrm>
                <a:off x="1171" y="3011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99" name="Rectangle 24"/>
              <p:cNvSpPr>
                <a:spLocks noChangeArrowheads="1"/>
              </p:cNvSpPr>
              <p:nvPr/>
            </p:nvSpPr>
            <p:spPr bwMode="auto">
              <a:xfrm>
                <a:off x="1070" y="2885"/>
                <a:ext cx="1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85" name="Group 25"/>
            <p:cNvGrpSpPr>
              <a:grpSpLocks/>
            </p:cNvGrpSpPr>
            <p:nvPr/>
          </p:nvGrpSpPr>
          <p:grpSpPr bwMode="auto">
            <a:xfrm>
              <a:off x="3090" y="1389"/>
              <a:ext cx="141" cy="308"/>
              <a:chOff x="335" y="1327"/>
              <a:chExt cx="141" cy="308"/>
            </a:xfrm>
          </p:grpSpPr>
          <p:sp>
            <p:nvSpPr>
              <p:cNvPr id="96" name="Rectangle 26"/>
              <p:cNvSpPr>
                <a:spLocks noChangeArrowheads="1"/>
              </p:cNvSpPr>
              <p:nvPr/>
            </p:nvSpPr>
            <p:spPr bwMode="auto">
              <a:xfrm>
                <a:off x="408" y="147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335" y="1327"/>
                <a:ext cx="10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9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</p:grpSp>
        <p:grpSp>
          <p:nvGrpSpPr>
            <p:cNvPr id="86" name="Group 28"/>
            <p:cNvGrpSpPr>
              <a:grpSpLocks/>
            </p:cNvGrpSpPr>
            <p:nvPr/>
          </p:nvGrpSpPr>
          <p:grpSpPr bwMode="auto">
            <a:xfrm>
              <a:off x="5381" y="3688"/>
              <a:ext cx="130" cy="308"/>
              <a:chOff x="2626" y="3626"/>
              <a:chExt cx="130" cy="308"/>
            </a:xfrm>
          </p:grpSpPr>
          <p:sp>
            <p:nvSpPr>
              <p:cNvPr id="94" name="Rectangle 29"/>
              <p:cNvSpPr>
                <a:spLocks noChangeArrowheads="1"/>
              </p:cNvSpPr>
              <p:nvPr/>
            </p:nvSpPr>
            <p:spPr bwMode="auto">
              <a:xfrm>
                <a:off x="2688" y="377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95" name="Rectangle 30"/>
              <p:cNvSpPr>
                <a:spLocks noChangeArrowheads="1"/>
              </p:cNvSpPr>
              <p:nvPr/>
            </p:nvSpPr>
            <p:spPr bwMode="auto">
              <a:xfrm>
                <a:off x="2626" y="3626"/>
                <a:ext cx="10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9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</p:grp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3260" y="1814"/>
              <a:ext cx="146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H="1">
              <a:off x="3260" y="3384"/>
              <a:ext cx="6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H="1">
              <a:off x="4201" y="2940"/>
              <a:ext cx="5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H="1">
              <a:off x="3260" y="2940"/>
              <a:ext cx="37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35"/>
            <p:cNvSpPr>
              <a:spLocks noChangeArrowheads="1"/>
            </p:cNvSpPr>
            <p:nvPr/>
          </p:nvSpPr>
          <p:spPr bwMode="auto">
            <a:xfrm>
              <a:off x="3106" y="246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1800" b="1"/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 flipH="1">
              <a:off x="3260" y="2266"/>
              <a:ext cx="6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3260" y="2266"/>
              <a:ext cx="1" cy="674"/>
            </a:xfrm>
            <a:prstGeom prst="line">
              <a:avLst/>
            </a:prstGeom>
            <a:noFill/>
            <a:ln w="4286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Line 38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 flipV="1">
            <a:off x="2023914" y="2781300"/>
            <a:ext cx="3960812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82483"/>
              </p:ext>
            </p:extLst>
          </p:nvPr>
        </p:nvGraphicFramePr>
        <p:xfrm>
          <a:off x="6516216" y="1484784"/>
          <a:ext cx="80942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216" y="1484784"/>
                        <a:ext cx="80942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84589"/>
              </p:ext>
            </p:extLst>
          </p:nvPr>
        </p:nvGraphicFramePr>
        <p:xfrm>
          <a:off x="6282854" y="1841097"/>
          <a:ext cx="80942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2854" y="1841097"/>
                        <a:ext cx="80942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5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2.77778E-6 0.4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40625 L 2.77778E-6 0.208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30659 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3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59 0.00046 L 0.16718 0.0009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9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106" grpId="0" animBg="1"/>
      <p:bldP spid="106" grpId="1" animBg="1"/>
      <p:bldP spid="106" grpId="2" animBg="1"/>
      <p:bldP spid="106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5.4  </a:t>
            </a:r>
            <a:r>
              <a:rPr lang="zh-CN" altLang="en-US" dirty="0"/>
              <a:t>基于</a:t>
            </a:r>
            <a:r>
              <a:rPr lang="en-US" altLang="zh-CN" dirty="0"/>
              <a:t>K-L</a:t>
            </a:r>
            <a:r>
              <a:rPr lang="zh-CN" altLang="en-US" dirty="0"/>
              <a:t>变换的多类模式</a:t>
            </a:r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20800" y="1719263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对一类模式：维数压缩。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20800" y="2214563"/>
            <a:ext cx="635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对多类模式：维数压缩，突出类别的可分性。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0563" y="1266181"/>
            <a:ext cx="2736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特征提取的目的： 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188" y="2933700"/>
            <a:ext cx="7358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卡洛南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洛伊（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Karhunen-Loeve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）变换（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变换）：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31913" y="3540125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*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一种常用的特征提取方法；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331913" y="4059238"/>
            <a:ext cx="6340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*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最小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均方误差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逼近意义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下的最优正交变换；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31913" y="4598988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*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适用于任意的概率密度函数；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331913" y="5094288"/>
            <a:ext cx="6889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*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在消除模式特征之间的相关性、突出差异性方面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有最优的效果。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51275" y="6084888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离散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变换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736725" y="6105328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连续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变换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46125" y="60848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分为：</a:t>
            </a:r>
          </a:p>
        </p:txBody>
      </p:sp>
    </p:spTree>
    <p:extLst>
      <p:ext uri="{BB962C8B-B14F-4D97-AF65-F5344CB8AC3E}">
        <p14:creationId xmlns:p14="http://schemas.microsoft.com/office/powerpoint/2010/main" val="42267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85763" y="512763"/>
            <a:ext cx="210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展开式</a:t>
            </a:r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>
            <p:extLst/>
          </p:nvPr>
        </p:nvGraphicFramePr>
        <p:xfrm>
          <a:off x="503238" y="1060450"/>
          <a:ext cx="84677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4" name="Document" r:id="rId3" imgW="4300758" imgH="657382" progId="Word.Document.8">
                  <p:embed/>
                </p:oleObj>
              </mc:Choice>
              <mc:Fallback>
                <p:oleObj name="Document" r:id="rId3" imgW="4300758" imgH="657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60450"/>
                        <a:ext cx="84677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/>
          </p:nvPr>
        </p:nvGraphicFramePr>
        <p:xfrm>
          <a:off x="3103563" y="2111375"/>
          <a:ext cx="15668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5" name="Equation" r:id="rId5" imgW="787320" imgH="444240" progId="Equation.DSMT4">
                  <p:embed/>
                </p:oleObj>
              </mc:Choice>
              <mc:Fallback>
                <p:oleObj name="Equation" r:id="rId5" imgW="787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111375"/>
                        <a:ext cx="1566862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364163" y="2312988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：随机系数；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45100" name="Group 44"/>
          <p:cNvGrpSpPr>
            <a:grpSpLocks/>
          </p:cNvGrpSpPr>
          <p:nvPr/>
        </p:nvGrpSpPr>
        <p:grpSpPr bwMode="auto">
          <a:xfrm>
            <a:off x="431800" y="2943225"/>
            <a:ext cx="5580009" cy="887413"/>
            <a:chOff x="272" y="1854"/>
            <a:chExt cx="3050" cy="559"/>
          </a:xfrm>
        </p:grpSpPr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272" y="1959"/>
              <a:ext cx="2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用有限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项（</a:t>
              </a:r>
              <a:r>
                <a:rPr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</a:t>
              </a:r>
              <a:r>
                <a:rPr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）估计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时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45076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2315" y="1854"/>
            <a:ext cx="1007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56" name="公式" r:id="rId7" imgW="799920" imgH="444240" progId="Equation.3">
                    <p:embed/>
                  </p:oleObj>
                </mc:Choice>
                <mc:Fallback>
                  <p:oleObj name="公式" r:id="rId7" imgW="7999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1854"/>
                          <a:ext cx="1007" cy="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01" name="Group 45"/>
          <p:cNvGrpSpPr>
            <a:grpSpLocks/>
          </p:cNvGrpSpPr>
          <p:nvPr/>
        </p:nvGrpSpPr>
        <p:grpSpPr bwMode="auto">
          <a:xfrm>
            <a:off x="431800" y="3832225"/>
            <a:ext cx="5588000" cy="493713"/>
            <a:chOff x="272" y="2414"/>
            <a:chExt cx="3520" cy="311"/>
          </a:xfrm>
        </p:grpSpPr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272" y="2414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引起的均方误差：</a:t>
              </a:r>
            </a:p>
          </p:txBody>
        </p:sp>
        <p:graphicFrame>
          <p:nvGraphicFramePr>
            <p:cNvPr id="45080" name="Object 24"/>
            <p:cNvGraphicFramePr>
              <a:graphicFrameLocks noChangeAspect="1"/>
            </p:cNvGraphicFramePr>
            <p:nvPr/>
          </p:nvGraphicFramePr>
          <p:xfrm>
            <a:off x="1795" y="2421"/>
            <a:ext cx="199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57" name="公式" r:id="rId9" imgW="1574640" imgH="241200" progId="Equation.3">
                    <p:embed/>
                  </p:oleObj>
                </mc:Choice>
                <mc:Fallback>
                  <p:oleObj name="公式" r:id="rId9" imgW="1574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421"/>
                          <a:ext cx="1997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86" name="Object 30"/>
          <p:cNvGraphicFramePr>
            <a:graphicFrameLocks noChangeAspect="1"/>
          </p:cNvGraphicFramePr>
          <p:nvPr>
            <p:extLst/>
          </p:nvPr>
        </p:nvGraphicFramePr>
        <p:xfrm>
          <a:off x="3048000" y="5688013"/>
          <a:ext cx="18542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8" name="Equation" r:id="rId11" imgW="914400" imgH="444240" progId="Equation.DSMT4">
                  <p:embed/>
                </p:oleObj>
              </mc:Choice>
              <mc:Fallback>
                <p:oleObj name="Equation" r:id="rId11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88013"/>
                        <a:ext cx="18542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2335213" y="4284663"/>
            <a:ext cx="4564062" cy="1484312"/>
            <a:chOff x="1471" y="2699"/>
            <a:chExt cx="2875" cy="935"/>
          </a:xfrm>
        </p:grpSpPr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2958" y="2840"/>
            <a:ext cx="138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59" name="公式" r:id="rId13" imgW="1104840" imgH="457200" progId="Equation.3">
                    <p:embed/>
                  </p:oleObj>
                </mc:Choice>
                <mc:Fallback>
                  <p:oleObj name="公式" r:id="rId13" imgW="11048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2840"/>
                          <a:ext cx="1388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1471" y="2982"/>
              <a:ext cx="1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代入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、   ，利用</a:t>
              </a:r>
            </a:p>
          </p:txBody>
        </p:sp>
        <p:graphicFrame>
          <p:nvGraphicFramePr>
            <p:cNvPr id="45090" name="Object 34"/>
            <p:cNvGraphicFramePr>
              <a:graphicFrameLocks noChangeAspect="1"/>
            </p:cNvGraphicFramePr>
            <p:nvPr/>
          </p:nvGraphicFramePr>
          <p:xfrm>
            <a:off x="2174" y="2954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0" name="公式" r:id="rId15" imgW="177480" imgH="203040" progId="Equation.3">
                    <p:embed/>
                  </p:oleObj>
                </mc:Choice>
                <mc:Fallback>
                  <p:oleObj name="公式" r:id="rId15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2954"/>
                          <a:ext cx="2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8" name="AutoShape 42"/>
            <p:cNvSpPr>
              <a:spLocks noChangeArrowheads="1"/>
            </p:cNvSpPr>
            <p:nvPr/>
          </p:nvSpPr>
          <p:spPr bwMode="auto">
            <a:xfrm>
              <a:off x="2454" y="2699"/>
              <a:ext cx="86" cy="935"/>
            </a:xfrm>
            <a:prstGeom prst="downArrow">
              <a:avLst>
                <a:gd name="adj1" fmla="val 50000"/>
                <a:gd name="adj2" fmla="val 2718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00" name="Object 16"/>
          <p:cNvGraphicFramePr>
            <a:graphicFrameLocks noChangeAspect="1"/>
          </p:cNvGraphicFramePr>
          <p:nvPr>
            <p:extLst/>
          </p:nvPr>
        </p:nvGraphicFramePr>
        <p:xfrm>
          <a:off x="3363913" y="323850"/>
          <a:ext cx="18557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0" name="Equation" r:id="rId3" imgW="914400" imgH="444240" progId="Equation.DSMT4">
                  <p:embed/>
                </p:oleObj>
              </mc:Choice>
              <mc:Fallback>
                <p:oleObj name="Equation" r:id="rId3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23850"/>
                        <a:ext cx="1855787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3" name="Group 19"/>
          <p:cNvGrpSpPr>
            <a:grpSpLocks/>
          </p:cNvGrpSpPr>
          <p:nvPr/>
        </p:nvGrpSpPr>
        <p:grpSpPr bwMode="auto">
          <a:xfrm>
            <a:off x="1871663" y="1179513"/>
            <a:ext cx="5788025" cy="1035050"/>
            <a:chOff x="1179" y="743"/>
            <a:chExt cx="3646" cy="652"/>
          </a:xfrm>
        </p:grpSpPr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1179" y="743"/>
              <a:ext cx="3646" cy="596"/>
              <a:chOff x="1179" y="743"/>
              <a:chExt cx="3646" cy="596"/>
            </a:xfrm>
          </p:grpSpPr>
          <p:graphicFrame>
            <p:nvGraphicFramePr>
              <p:cNvPr id="16392" name="Object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412" y="780"/>
              <a:ext cx="988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11" name="Equation" r:id="rId5" imgW="787320" imgH="444240" progId="Equation.DSMT4">
                      <p:embed/>
                    </p:oleObj>
                  </mc:Choice>
                  <mc:Fallback>
                    <p:oleObj name="Equation" r:id="rId5" imgW="78732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2" y="780"/>
                            <a:ext cx="988" cy="5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4" name="Rectangle 10"/>
              <p:cNvSpPr>
                <a:spLocks noChangeArrowheads="1"/>
              </p:cNvSpPr>
              <p:nvPr/>
            </p:nvSpPr>
            <p:spPr bwMode="auto">
              <a:xfrm>
                <a:off x="1179" y="743"/>
                <a:ext cx="3646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                   两边  左乘     得                 。</a:t>
                </a:r>
                <a:endPara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6393" name="Object 9"/>
              <p:cNvGraphicFramePr>
                <a:graphicFrameLocks noChangeAspect="1"/>
              </p:cNvGraphicFramePr>
              <p:nvPr/>
            </p:nvGraphicFramePr>
            <p:xfrm>
              <a:off x="3205" y="856"/>
              <a:ext cx="24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12" name="公式" r:id="rId7" imgW="203040" imgH="253800" progId="Equation.3">
                      <p:embed/>
                    </p:oleObj>
                  </mc:Choice>
                  <mc:Fallback>
                    <p:oleObj name="公式" r:id="rId7" imgW="203040" imgH="25380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5" y="856"/>
                            <a:ext cx="249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641" y="856"/>
              <a:ext cx="798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13" name="公式" r:id="rId9" imgW="634680" imgH="253800" progId="Equation.3">
                      <p:embed/>
                    </p:oleObj>
                  </mc:Choice>
                  <mc:Fallback>
                    <p:oleObj name="公式" r:id="rId9" imgW="6346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1" y="856"/>
                            <a:ext cx="798" cy="3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>
              <a:off x="2738" y="799"/>
              <a:ext cx="57" cy="596"/>
            </a:xfrm>
            <a:prstGeom prst="downArrow">
              <a:avLst>
                <a:gd name="adj1" fmla="val 50000"/>
                <a:gd name="adj2" fmla="val 2614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404" name="Object 20"/>
          <p:cNvGraphicFramePr>
            <a:graphicFrameLocks noChangeAspect="1"/>
          </p:cNvGraphicFramePr>
          <p:nvPr>
            <p:extLst/>
          </p:nvPr>
        </p:nvGraphicFramePr>
        <p:xfrm>
          <a:off x="3201988" y="2214563"/>
          <a:ext cx="26908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4" name="Equation" r:id="rId11" imgW="1346040" imgH="444240" progId="Equation.DSMT4">
                  <p:embed/>
                </p:oleObj>
              </mc:Choice>
              <mc:Fallback>
                <p:oleObj name="Equation" r:id="rId11" imgW="1346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214563"/>
                        <a:ext cx="2690812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>
            <p:extLst/>
          </p:nvPr>
        </p:nvGraphicFramePr>
        <p:xfrm>
          <a:off x="3429000" y="3024188"/>
          <a:ext cx="24876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5" name="Equation" r:id="rId13" imgW="1244520" imgH="444240" progId="Equation.DSMT4">
                  <p:embed/>
                </p:oleObj>
              </mc:Choice>
              <mc:Fallback>
                <p:oleObj name="Equation" r:id="rId13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24188"/>
                        <a:ext cx="248761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6416675" y="2843213"/>
            <a:ext cx="1666875" cy="963612"/>
          </a:xfrm>
          <a:prstGeom prst="wedgeEllipseCallout">
            <a:avLst>
              <a:gd name="adj1" fmla="val -86287"/>
              <a:gd name="adj2" fmla="val -51977"/>
            </a:avLst>
          </a:prstGeom>
          <a:solidFill>
            <a:schemeClr val="accent5">
              <a:lumMod val="90000"/>
            </a:schemeClr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为确定性向量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>
            <p:extLst/>
          </p:nvPr>
        </p:nvGraphicFramePr>
        <p:xfrm>
          <a:off x="3454400" y="3878263"/>
          <a:ext cx="16494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6" name="Equation" r:id="rId15" imgW="825480" imgH="444240" progId="Equation.DSMT4">
                  <p:embed/>
                </p:oleObj>
              </mc:Choice>
              <mc:Fallback>
                <p:oleObj name="Equation" r:id="rId15" imgW="825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878263"/>
                        <a:ext cx="164941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5562600" y="4059238"/>
            <a:ext cx="259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：自相关矩阵。 </a:t>
            </a:r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76250" y="4733925"/>
          <a:ext cx="7658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7" name="文档" r:id="rId17" imgW="3836439" imgH="395839" progId="Word.Document.8">
                  <p:embed/>
                </p:oleObj>
              </mc:Choice>
              <mc:Fallback>
                <p:oleObj name="文档" r:id="rId17" imgW="3836439" imgH="3958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733925"/>
                        <a:ext cx="7658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20700" y="5364163"/>
          <a:ext cx="72469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8" name="文档" r:id="rId19" imgW="3624383" imgH="340782" progId="Word.Document.8">
                  <p:embed/>
                </p:oleObj>
              </mc:Choice>
              <mc:Fallback>
                <p:oleObj name="文档" r:id="rId19" imgW="3624383" imgH="340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364163"/>
                        <a:ext cx="72469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>
            <p:extLst/>
          </p:nvPr>
        </p:nvGraphicFramePr>
        <p:xfrm>
          <a:off x="977900" y="5783263"/>
          <a:ext cx="4668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9" name="Equation" r:id="rId21" imgW="2336760" imgH="444240" progId="Equation.DSMT4">
                  <p:embed/>
                </p:oleObj>
              </mc:Choice>
              <mc:Fallback>
                <p:oleObj name="Equation" r:id="rId21" imgW="233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783263"/>
                        <a:ext cx="46688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6192838" y="5949950"/>
            <a:ext cx="1574800" cy="549275"/>
            <a:chOff x="4241" y="3748"/>
            <a:chExt cx="992" cy="346"/>
          </a:xfrm>
        </p:grpSpPr>
        <p:graphicFrame>
          <p:nvGraphicFramePr>
            <p:cNvPr id="16423" name="Object 39"/>
            <p:cNvGraphicFramePr>
              <a:graphicFrameLocks noChangeAspect="1"/>
            </p:cNvGraphicFramePr>
            <p:nvPr/>
          </p:nvGraphicFramePr>
          <p:xfrm>
            <a:off x="4241" y="3776"/>
            <a:ext cx="2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0" name="公式" r:id="rId23" imgW="164957" imgH="241091" progId="Equation.3">
                    <p:embed/>
                  </p:oleObj>
                </mc:Choice>
                <mc:Fallback>
                  <p:oleObj name="公式" r:id="rId23" imgW="164957" imgH="241091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776"/>
                          <a:ext cx="25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Rectangle 41"/>
            <p:cNvSpPr>
              <a:spLocks noChangeArrowheads="1"/>
            </p:cNvSpPr>
            <p:nvPr/>
          </p:nvSpPr>
          <p:spPr bwMode="auto">
            <a:xfrm>
              <a:off x="4427" y="3748"/>
              <a:ext cx="80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：拉格朗日乘数</a:t>
              </a:r>
              <a:r>
                <a:rPr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0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2" grpId="0" animBg="1"/>
      <p:bldP spid="164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0" y="1089025"/>
            <a:ext cx="9144000" cy="0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638175" y="1023938"/>
          <a:ext cx="5959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2" name="文档" r:id="rId3" imgW="3099825" imgH="399078" progId="Word.Document.8">
                  <p:embed/>
                </p:oleObj>
              </mc:Choice>
              <mc:Fallback>
                <p:oleObj name="文档" r:id="rId3" imgW="3099825" imgH="399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023938"/>
                        <a:ext cx="59594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185988" y="1719263"/>
          <a:ext cx="21605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3" name="公式" r:id="rId5" imgW="990360" imgH="241200" progId="Equation.3">
                  <p:embed/>
                </p:oleObj>
              </mc:Choice>
              <mc:Fallback>
                <p:oleObj name="公式" r:id="rId5" imgW="990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719263"/>
                        <a:ext cx="21605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>
            <p:extLst/>
          </p:nvPr>
        </p:nvGraphicFramePr>
        <p:xfrm>
          <a:off x="4746625" y="1766888"/>
          <a:ext cx="1925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4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766888"/>
                        <a:ext cx="19256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102" name="Object 22"/>
          <p:cNvGraphicFramePr>
            <a:graphicFrameLocks/>
          </p:cNvGraphicFramePr>
          <p:nvPr/>
        </p:nvGraphicFramePr>
        <p:xfrm>
          <a:off x="701675" y="2259013"/>
          <a:ext cx="7245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5" name="文档" r:id="rId9" imgW="4020052" imgH="253697" progId="Word.Document.8">
                  <p:embed/>
                </p:oleObj>
              </mc:Choice>
              <mc:Fallback>
                <p:oleObj name="文档" r:id="rId9" imgW="4020052" imgH="25369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59013"/>
                        <a:ext cx="7245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533400" y="2663825"/>
            <a:ext cx="81089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说明：当用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的自相关矩阵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的特征值对应的特征向量展开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130000"/>
              </a:lnSpc>
            </a:pP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时，截断误差最小。 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11188" y="3698875"/>
            <a:ext cx="48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选前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项估计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时引起的均方误差为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>
            <p:extLst/>
          </p:nvPr>
        </p:nvGraphicFramePr>
        <p:xfrm>
          <a:off x="1990725" y="4149725"/>
          <a:ext cx="5184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6" name="Equation" r:id="rId11" imgW="2590560" imgH="444240" progId="Equation.DSMT4">
                  <p:embed/>
                </p:oleObj>
              </mc:Choice>
              <mc:Fallback>
                <p:oleObj name="Equation" r:id="rId11" imgW="259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149725"/>
                        <a:ext cx="5184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115" name="Object 35"/>
          <p:cNvGraphicFramePr>
            <a:graphicFrameLocks noChangeAspect="1"/>
          </p:cNvGraphicFramePr>
          <p:nvPr/>
        </p:nvGraphicFramePr>
        <p:xfrm>
          <a:off x="760413" y="4940300"/>
          <a:ext cx="74120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7" name="文档" r:id="rId13" imgW="3571819" imgH="395839" progId="Word.Document.8">
                  <p:embed/>
                </p:oleObj>
              </mc:Choice>
              <mc:Fallback>
                <p:oleObj name="文档" r:id="rId13" imgW="3571819" imgH="3958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940300"/>
                        <a:ext cx="74120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395536" y="5572125"/>
            <a:ext cx="8701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因此，当用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的正交展开式</a:t>
            </a:r>
            <a:r>
              <a:rPr lang="zh-CN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中的前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项估计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时，展开式中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b="1" i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i="1" baseline="-25000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应当是前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个较大的特征值对应的特征向量。</a:t>
            </a:r>
          </a:p>
        </p:txBody>
      </p:sp>
      <p:graphicFrame>
        <p:nvGraphicFramePr>
          <p:cNvPr id="46118" name="Object 38"/>
          <p:cNvGraphicFramePr>
            <a:graphicFrameLocks noChangeAspect="1"/>
          </p:cNvGraphicFramePr>
          <p:nvPr>
            <p:extLst/>
          </p:nvPr>
        </p:nvGraphicFramePr>
        <p:xfrm>
          <a:off x="2051050" y="188913"/>
          <a:ext cx="4668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8" name="Equation" r:id="rId15" imgW="2336760" imgH="444240" progId="Equation.DSMT4">
                  <p:embed/>
                </p:oleObj>
              </mc:Choice>
              <mc:Fallback>
                <p:oleObj name="Equation" r:id="rId15" imgW="233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8913"/>
                        <a:ext cx="46688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8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3" grpId="0"/>
      <p:bldP spid="46104" grpId="0"/>
      <p:bldP spid="461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96863" y="279400"/>
            <a:ext cx="28349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变换具体方法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838200" y="728663"/>
            <a:ext cx="471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的特征值由大到小进行排队： 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222875" y="811213"/>
          <a:ext cx="3489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2" name="公式" r:id="rId3" imgW="1752600" imgH="228600" progId="Equation.3">
                  <p:embed/>
                </p:oleObj>
              </mc:Choice>
              <mc:Fallback>
                <p:oleObj name="公式" r:id="rId3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811213"/>
                        <a:ext cx="3489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841375" y="1358900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均方误差最小的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的近似式：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/>
          </p:nvPr>
        </p:nvGraphicFramePr>
        <p:xfrm>
          <a:off x="4778375" y="1195388"/>
          <a:ext cx="15684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3" name="Equation" r:id="rId5" imgW="787320" imgH="444240" progId="Equation.DSMT4">
                  <p:embed/>
                </p:oleObj>
              </mc:Choice>
              <mc:Fallback>
                <p:oleObj name="Equation" r:id="rId5" imgW="787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1195388"/>
                        <a:ext cx="156845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751388" y="2130425"/>
          <a:ext cx="10366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4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130425"/>
                        <a:ext cx="1036637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>
            <p:extLst/>
          </p:nvPr>
        </p:nvGraphicFramePr>
        <p:xfrm>
          <a:off x="6777038" y="4014788"/>
          <a:ext cx="2198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5" name="公式" r:id="rId9" imgW="1104840" imgH="457200" progId="Equation.3">
                  <p:embed/>
                </p:oleObj>
              </mc:Choice>
              <mc:Fallback>
                <p:oleObj name="公式" r:id="rId9" imgW="1104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4014788"/>
                        <a:ext cx="2198687" cy="9144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1738313" y="3563938"/>
          <a:ext cx="43180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6" name="公式" r:id="rId11" imgW="1841400" imgH="990360" progId="Equation.3">
                  <p:embed/>
                </p:oleObj>
              </mc:Choice>
              <mc:Fallback>
                <p:oleObj name="公式" r:id="rId11" imgW="18414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563938"/>
                        <a:ext cx="4318000" cy="197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881063" y="19812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矩阵形式： </a:t>
            </a:r>
          </a:p>
        </p:txBody>
      </p:sp>
      <p:grpSp>
        <p:nvGrpSpPr>
          <p:cNvPr id="47151" name="Group 47"/>
          <p:cNvGrpSpPr>
            <a:grpSpLocks/>
          </p:cNvGrpSpPr>
          <p:nvPr/>
        </p:nvGrpSpPr>
        <p:grpSpPr bwMode="auto">
          <a:xfrm>
            <a:off x="881063" y="2528888"/>
            <a:ext cx="6931025" cy="527050"/>
            <a:chOff x="555" y="1593"/>
            <a:chExt cx="4366" cy="332"/>
          </a:xfrm>
        </p:grpSpPr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555" y="1617"/>
              <a:ext cx="4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式中，                              ，                                      。 </a:t>
              </a:r>
            </a:p>
          </p:txBody>
        </p:sp>
        <p:graphicFrame>
          <p:nvGraphicFramePr>
            <p:cNvPr id="47121" name="Object 17"/>
            <p:cNvGraphicFramePr>
              <a:graphicFrameLocks noChangeAspect="1"/>
            </p:cNvGraphicFramePr>
            <p:nvPr/>
          </p:nvGraphicFramePr>
          <p:xfrm>
            <a:off x="1130" y="1593"/>
            <a:ext cx="14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7" name="公式" r:id="rId13" imgW="1155600" imgH="241200" progId="Equation.3">
                    <p:embed/>
                  </p:oleObj>
                </mc:Choice>
                <mc:Fallback>
                  <p:oleObj name="公式" r:id="rId13" imgW="1155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593"/>
                          <a:ext cx="14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5"/>
            <p:cNvGraphicFramePr>
              <a:graphicFrameLocks noChangeAspect="1"/>
            </p:cNvGraphicFramePr>
            <p:nvPr/>
          </p:nvGraphicFramePr>
          <p:xfrm>
            <a:off x="2767" y="1621"/>
            <a:ext cx="18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8" name="公式" r:id="rId15" imgW="1473120" imgH="241200" progId="Equation.3">
                    <p:embed/>
                  </p:oleObj>
                </mc:Choice>
                <mc:Fallback>
                  <p:oleObj name="公式" r:id="rId15" imgW="14731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1621"/>
                          <a:ext cx="18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881063" y="3024188"/>
            <a:ext cx="3616325" cy="508000"/>
            <a:chOff x="555" y="1933"/>
            <a:chExt cx="2278" cy="320"/>
          </a:xfrm>
        </p:grpSpPr>
        <p:graphicFrame>
          <p:nvGraphicFramePr>
            <p:cNvPr id="47120" name="Object 16"/>
            <p:cNvGraphicFramePr>
              <a:graphicFrameLocks noChangeAspect="1"/>
            </p:cNvGraphicFramePr>
            <p:nvPr/>
          </p:nvGraphicFramePr>
          <p:xfrm>
            <a:off x="1138" y="1933"/>
            <a:ext cx="169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9" name="公式" r:id="rId17" imgW="1346040" imgH="253800" progId="Equation.3">
                    <p:embed/>
                  </p:oleObj>
                </mc:Choice>
                <mc:Fallback>
                  <p:oleObj name="公式" r:id="rId17" imgW="1346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1933"/>
                          <a:ext cx="1695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555" y="1957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其中： </a:t>
              </a:r>
            </a:p>
          </p:txBody>
        </p:sp>
      </p:grp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7477125" y="2079625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5-49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 </a:t>
            </a:r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6416675" y="1402706"/>
            <a:ext cx="21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展开 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611188" y="5580068"/>
            <a:ext cx="7024688" cy="466726"/>
            <a:chOff x="385" y="3515"/>
            <a:chExt cx="4425" cy="294"/>
          </a:xfrm>
        </p:grpSpPr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385" y="3521"/>
              <a:ext cx="2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对式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(5-49)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两边左乘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 </a:t>
              </a:r>
              <a:r>
                <a:rPr lang="en-US" altLang="zh-CN" sz="2400" i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47143" name="Object 39"/>
            <p:cNvGraphicFramePr>
              <a:graphicFrameLocks noChangeAspect="1"/>
            </p:cNvGraphicFramePr>
            <p:nvPr>
              <p:extLst/>
            </p:nvPr>
          </p:nvGraphicFramePr>
          <p:xfrm>
            <a:off x="2475" y="3521"/>
            <a:ext cx="75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50" name="Equation" r:id="rId19" imgW="596880" imgH="203040" progId="Equation.DSMT4">
                    <p:embed/>
                  </p:oleObj>
                </mc:Choice>
                <mc:Fallback>
                  <p:oleObj name="Equation" r:id="rId19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3521"/>
                          <a:ext cx="750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7" name="Rectangle 43"/>
            <p:cNvSpPr>
              <a:spLocks noChangeArrowheads="1"/>
            </p:cNvSpPr>
            <p:nvPr/>
          </p:nvSpPr>
          <p:spPr bwMode="auto">
            <a:xfrm>
              <a:off x="3475" y="3515"/>
              <a:ext cx="13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——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K-L</a:t>
              </a: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变换 </a:t>
              </a:r>
            </a:p>
          </p:txBody>
        </p:sp>
      </p:grp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611188" y="6084888"/>
            <a:ext cx="498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系数向量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就是变换后的模式向量。 </a:t>
            </a:r>
          </a:p>
        </p:txBody>
      </p:sp>
    </p:spTree>
    <p:extLst>
      <p:ext uri="{BB962C8B-B14F-4D97-AF65-F5344CB8AC3E}">
        <p14:creationId xmlns:p14="http://schemas.microsoft.com/office/powerpoint/2010/main" val="34268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1" grpId="0"/>
      <p:bldP spid="47137" grpId="0"/>
      <p:bldP spid="471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96863" y="323850"/>
            <a:ext cx="630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．利用自相关矩阵的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变换进行特征提取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34975" y="871538"/>
          <a:ext cx="86804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8" name="文档" r:id="rId3" imgW="4319234" imgH="626506" progId="Word.Document.8">
                  <p:embed/>
                </p:oleObj>
              </mc:Choice>
              <mc:Fallback>
                <p:oleObj name="文档" r:id="rId3" imgW="4319234" imgH="626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871538"/>
                        <a:ext cx="86804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519782" y="1808163"/>
            <a:ext cx="614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第一步：求样本集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的总体自相关矩阵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460625" y="2168525"/>
          <a:ext cx="3832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9" name="公式" r:id="rId5" imgW="1726920" imgH="444240" progId="Equation.3">
                  <p:embed/>
                </p:oleObj>
              </mc:Choice>
              <mc:Fallback>
                <p:oleObj name="公式" r:id="rId5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168525"/>
                        <a:ext cx="3832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>
            <p:extLst/>
          </p:nvPr>
        </p:nvGraphicFramePr>
        <p:xfrm>
          <a:off x="0" y="2981325"/>
          <a:ext cx="89185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0" name="Document" r:id="rId7" imgW="4491243" imgH="631821" progId="Word.Document.8">
                  <p:embed/>
                </p:oleObj>
              </mc:Choice>
              <mc:Fallback>
                <p:oleObj name="Document" r:id="rId7" imgW="4491243" imgH="6318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81325"/>
                        <a:ext cx="891857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603250" y="3924300"/>
          <a:ext cx="82438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1" name="文档" r:id="rId9" imgW="4125540" imgH="631543" progId="Word.Document.8">
                  <p:embed/>
                </p:oleObj>
              </mc:Choice>
              <mc:Fallback>
                <p:oleObj name="文档" r:id="rId9" imgW="4125540" imgH="6315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924300"/>
                        <a:ext cx="824388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3267075" y="4873625"/>
          <a:ext cx="231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2" name="公式" r:id="rId11" imgW="1155600" imgH="228600" progId="Equation.3">
                  <p:embed/>
                </p:oleObj>
              </mc:Choice>
              <mc:Fallback>
                <p:oleObj name="公式" r:id="rId11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4873625"/>
                        <a:ext cx="2314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0" y="5370513"/>
          <a:ext cx="9129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3" name="文档" r:id="rId13" imgW="4577012" imgH="327107" progId="Word.Document.8">
                  <p:embed/>
                </p:oleObj>
              </mc:Choice>
              <mc:Fallback>
                <p:oleObj name="文档" r:id="rId13" imgW="4577012" imgH="3271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70513"/>
                        <a:ext cx="91297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3716338" y="5773738"/>
          <a:ext cx="14541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4" name="公式" r:id="rId15" imgW="711000" imgH="203040" progId="Equation.3">
                  <p:embed/>
                </p:oleObj>
              </mc:Choice>
              <mc:Fallback>
                <p:oleObj name="公式" r:id="rId15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773738"/>
                        <a:ext cx="145415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652463" y="6037263"/>
          <a:ext cx="7635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5" name="文档" r:id="rId17" imgW="3825638" imgH="395839" progId="Word.Document.8">
                  <p:embed/>
                </p:oleObj>
              </mc:Choice>
              <mc:Fallback>
                <p:oleObj name="文档" r:id="rId17" imgW="3825638" imgH="3958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6037263"/>
                        <a:ext cx="7635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AutoShape 24"/>
          <p:cNvSpPr>
            <a:spLocks noChangeArrowheads="1"/>
          </p:cNvSpPr>
          <p:nvPr/>
        </p:nvSpPr>
        <p:spPr bwMode="auto">
          <a:xfrm>
            <a:off x="6686550" y="1943100"/>
            <a:ext cx="1914525" cy="947738"/>
          </a:xfrm>
          <a:prstGeom prst="wedgeEllipseCallout">
            <a:avLst>
              <a:gd name="adj1" fmla="val -43829"/>
              <a:gd name="adj2" fmla="val 64907"/>
            </a:avLst>
          </a:prstGeom>
          <a:solidFill>
            <a:schemeClr val="accent5">
              <a:lumMod val="90000"/>
            </a:schemeClr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决定压缩</a:t>
            </a: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后的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维数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41313" y="269231"/>
            <a:ext cx="5061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3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使用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不同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散布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矩阵进行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变换 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60363" y="655638"/>
            <a:ext cx="86217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根据不同的散布矩阵进行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变换，对保留分类鉴别信息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的效果不同。</a:t>
            </a: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>
            <p:extLst/>
          </p:nvPr>
        </p:nvGraphicFramePr>
        <p:xfrm>
          <a:off x="477838" y="1709738"/>
          <a:ext cx="57372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0" name="Document" r:id="rId3" imgW="2965191" imgH="333371" progId="Word.Document.8">
                  <p:embed/>
                </p:oleObj>
              </mc:Choice>
              <mc:Fallback>
                <p:oleObj name="Document" r:id="rId3" imgW="2965191" imgH="333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709738"/>
                        <a:ext cx="57372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792163" y="2214563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多类类内散布矩阵： </a:t>
            </a:r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>
            <p:extLst/>
          </p:nvPr>
        </p:nvGraphicFramePr>
        <p:xfrm>
          <a:off x="1323975" y="2573338"/>
          <a:ext cx="5637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Equation" r:id="rId5" imgW="2819160" imgH="431640" progId="Equation.DSMT4">
                  <p:embed/>
                </p:oleObj>
              </mc:Choice>
              <mc:Fallback>
                <p:oleObj name="Equation" r:id="rId5" imgW="281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573338"/>
                        <a:ext cx="5637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811213" y="3294063"/>
            <a:ext cx="7270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若要突出各类模式的主要特征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分量的分类作用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选用对应于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大特征值的特征向量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组成变换矩阵； 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792163" y="4149725"/>
            <a:ext cx="7194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若要使同一类模式聚集于最小的特征空间范围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选用对应于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小特征值的特征向量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组成变换矩阵。</a:t>
            </a:r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>
            <p:extLst/>
          </p:nvPr>
        </p:nvGraphicFramePr>
        <p:xfrm>
          <a:off x="569913" y="5194300"/>
          <a:ext cx="5022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2" name="Document" r:id="rId7" imgW="2716764" imgH="333371" progId="Word.Document.8">
                  <p:embed/>
                </p:oleObj>
              </mc:Choice>
              <mc:Fallback>
                <p:oleObj name="Document" r:id="rId7" imgW="2716764" imgH="333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5194300"/>
                        <a:ext cx="5022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881063" y="5815013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类间散布矩阵： </a:t>
            </a:r>
          </a:p>
        </p:txBody>
      </p:sp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3122613" y="5634038"/>
          <a:ext cx="4556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3" name="公式" r:id="rId9" imgW="2273040" imgH="431640" progId="Equation.3">
                  <p:embed/>
                </p:oleObj>
              </mc:Choice>
              <mc:Fallback>
                <p:oleObj name="公式" r:id="rId9" imgW="2273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5634038"/>
                        <a:ext cx="45561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5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6" grpId="0"/>
      <p:bldP spid="49171" grpId="0"/>
      <p:bldP spid="49172" grpId="0"/>
      <p:bldP spid="491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96863" y="419100"/>
            <a:ext cx="86407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适用于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类间距离比类内距离大得多的多类问题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，选择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与大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特征值对应的特征向量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组成变换矩阵。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/>
          </p:nvPr>
        </p:nvGraphicFramePr>
        <p:xfrm>
          <a:off x="436563" y="1697038"/>
          <a:ext cx="5156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8" name="Document" r:id="rId3" imgW="2687793" imgH="328691" progId="Word.Document.8">
                  <p:embed/>
                </p:oleObj>
              </mc:Choice>
              <mc:Fallback>
                <p:oleObj name="Document" r:id="rId3" imgW="2687793" imgH="328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697038"/>
                        <a:ext cx="5156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71550" y="2641600"/>
            <a:ext cx="6967538" cy="495300"/>
            <a:chOff x="499" y="1536"/>
            <a:chExt cx="4389" cy="312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499" y="1536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总体散布矩阵： </a:t>
              </a:r>
            </a:p>
          </p:txBody>
        </p:sp>
        <p:graphicFrame>
          <p:nvGraphicFramePr>
            <p:cNvPr id="50183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827" y="1544"/>
            <a:ext cx="306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59" name="Equation" r:id="rId5" imgW="2400120" imgH="241200" progId="Equation.DSMT4">
                    <p:embed/>
                  </p:oleObj>
                </mc:Choice>
                <mc:Fallback>
                  <p:oleObj name="Equation" r:id="rId5" imgW="2400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1544"/>
                          <a:ext cx="306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87350" y="2101850"/>
            <a:ext cx="64801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把多类模式合并起来看成一个总体分布。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377825" y="3090863"/>
            <a:ext cx="84693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适合于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多类模式在总体分布上具有良好的可分性的情况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  </a:t>
            </a:r>
            <a:r>
              <a:rPr lang="zh-CN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采用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大特征值对应的特征向量组成变换矩阵，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能够保留模式原有分布的主要结构。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269875" y="5184774"/>
            <a:ext cx="8874125" cy="141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在均方逼近误差最小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的意义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下使新样本集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逼近原样本集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既压缩了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维数、又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保留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了数据集的分布信息和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类别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鉴别信息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827584" y="4752975"/>
            <a:ext cx="50626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变换进行特征提取的优点：</a:t>
            </a:r>
          </a:p>
        </p:txBody>
      </p:sp>
    </p:spTree>
    <p:extLst>
      <p:ext uri="{BB962C8B-B14F-4D97-AF65-F5344CB8AC3E}">
        <p14:creationId xmlns:p14="http://schemas.microsoft.com/office/powerpoint/2010/main" val="12813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0187" grpId="0"/>
      <p:bldP spid="50194" grpId="0"/>
      <p:bldP spid="5019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96863" y="323850"/>
            <a:ext cx="865028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）变换后的新模式向量各分量相对总体均值的方差等于原样本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集总体自相关矩阵的大特征值，表明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加强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模式类之间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的差异性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511300" y="1314450"/>
          <a:ext cx="648176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公式" r:id="rId3" imgW="3238200" imgH="939600" progId="Equation.3">
                  <p:embed/>
                </p:oleObj>
              </mc:Choice>
              <mc:Fallback>
                <p:oleObj name="公式" r:id="rId3" imgW="3238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314450"/>
                        <a:ext cx="6481763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09575" y="3064044"/>
            <a:ext cx="90332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为对角矩阵说明了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变换后样本各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分量特征互不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消除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原分量特征间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的相关性，便于进一步进行特征的选择。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76250" y="4217343"/>
            <a:ext cx="3283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变换的不足之处： 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81000" y="4803131"/>
            <a:ext cx="8662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）对两类问题容易得到较满意的结果。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类别愈多，效果愈差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76250" y="5295900"/>
            <a:ext cx="86677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）需要通过足够多的样本估计样本集的协方差矩阵或其它类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型的散布矩阵。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当样本数不足时，矩阵的估计会变得十分粗略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，变换的优越性也就不能充分的地显示出来。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18173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7" grpId="0"/>
      <p:bldP spid="51218" grpId="0"/>
      <p:bldP spid="51219" grpId="0"/>
      <p:bldP spid="512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96863" y="369113"/>
            <a:ext cx="86407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）矩阵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的本征值和本征向量缺乏统一的快速算法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，计算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较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困难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96863" y="1088381"/>
            <a:ext cx="8520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5.3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两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个二维模式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类的样本分别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注意：第三步的计算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!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1101725" y="1565275"/>
          <a:ext cx="76501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0" name="文档" r:id="rId3" imgW="3806196" imgH="672567" progId="Word.Document.8">
                  <p:embed/>
                </p:oleObj>
              </mc:Choice>
              <mc:Fallback>
                <p:oleObj name="文档" r:id="rId3" imgW="3806196" imgH="67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565275"/>
                        <a:ext cx="76501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46075" y="2663181"/>
            <a:ext cx="8685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利用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总体自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相关矩阵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作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变换，把原样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本压缩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成一维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样本。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77838" y="3205163"/>
            <a:ext cx="526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解：第一步：计算总体自相关矩阵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1892300" y="3654425"/>
          <a:ext cx="4983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1" name="公式" r:id="rId5" imgW="2489040" imgH="457200" progId="Equation.3">
                  <p:embed/>
                </p:oleObj>
              </mc:Choice>
              <mc:Fallback>
                <p:oleObj name="公式" r:id="rId5" imgW="248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654425"/>
                        <a:ext cx="49831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4" name="Group 30"/>
          <p:cNvGrpSpPr>
            <a:grpSpLocks/>
          </p:cNvGrpSpPr>
          <p:nvPr/>
        </p:nvGrpSpPr>
        <p:grpSpPr bwMode="auto">
          <a:xfrm>
            <a:off x="485775" y="4554538"/>
            <a:ext cx="8002588" cy="492125"/>
            <a:chOff x="334" y="3010"/>
            <a:chExt cx="5041" cy="310"/>
          </a:xfrm>
        </p:grpSpPr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334" y="3010"/>
              <a:ext cx="5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第二步：计算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的本征值，并选择较大者。由                    得 </a:t>
              </a:r>
            </a:p>
          </p:txBody>
        </p:sp>
        <p:graphicFrame>
          <p:nvGraphicFramePr>
            <p:cNvPr id="52252" name="Object 28"/>
            <p:cNvGraphicFramePr>
              <a:graphicFrameLocks noChangeAspect="1"/>
            </p:cNvGraphicFramePr>
            <p:nvPr/>
          </p:nvGraphicFramePr>
          <p:xfrm>
            <a:off x="4137" y="3067"/>
            <a:ext cx="95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32" name="公式" r:id="rId7" imgW="749160" imgH="203040" progId="Equation.3">
                    <p:embed/>
                  </p:oleObj>
                </mc:Choice>
                <mc:Fallback>
                  <p:oleObj name="公式" r:id="rId7" imgW="749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3067"/>
                          <a:ext cx="954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1647825" y="5049838"/>
          <a:ext cx="58150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3" name="文档" r:id="rId9" imgW="2722158" imgH="321709" progId="Word.Document.8">
                  <p:embed/>
                </p:oleObj>
              </mc:Choice>
              <mc:Fallback>
                <p:oleObj name="文档" r:id="rId9" imgW="2722158" imgH="3217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049838"/>
                        <a:ext cx="58150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>
            <a:graphicFrameLocks noChangeAspect="1"/>
          </p:cNvGraphicFramePr>
          <p:nvPr>
            <p:extLst/>
          </p:nvPr>
        </p:nvGraphicFramePr>
        <p:xfrm>
          <a:off x="569913" y="5499100"/>
          <a:ext cx="82565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4" name="Document" r:id="rId11" imgW="4265631" imgH="645862" progId="Word.Document.8">
                  <p:embed/>
                </p:oleObj>
              </mc:Choice>
              <mc:Fallback>
                <p:oleObj name="Document" r:id="rId11" imgW="4265631" imgH="645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5499100"/>
                        <a:ext cx="825658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2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7" grpId="0"/>
      <p:bldP spid="522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849" y="980728"/>
            <a:ext cx="8136583" cy="1270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）特征</a:t>
            </a:r>
            <a:r>
              <a:rPr lang="zh-CN" altLang="en-US" dirty="0"/>
              <a:t>选取</a:t>
            </a:r>
            <a:r>
              <a:rPr lang="zh-CN" altLang="en-US" b="1" dirty="0" smtClean="0">
                <a:solidFill>
                  <a:srgbClr val="FF0000"/>
                </a:solidFill>
              </a:rPr>
              <a:t>不足</a:t>
            </a:r>
            <a:r>
              <a:rPr lang="zh-CN" altLang="en-US" dirty="0" smtClean="0"/>
              <a:t>使</a:t>
            </a:r>
            <a:r>
              <a:rPr lang="zh-CN" altLang="en-US" dirty="0"/>
              <a:t>分类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1" indent="-342900"/>
            <a:r>
              <a:rPr lang="zh-CN" altLang="en-US" dirty="0"/>
              <a:t>不管</a:t>
            </a:r>
            <a:r>
              <a:rPr lang="zh-CN" altLang="en-US" dirty="0" smtClean="0"/>
              <a:t>选择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r>
              <a:rPr lang="zh-CN" altLang="en-US" dirty="0" smtClean="0"/>
              <a:t>还是</a:t>
            </a:r>
            <a:r>
              <a:rPr lang="en-US" altLang="zh-CN" baseline="-25000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2</a:t>
            </a:r>
            <a:r>
              <a:rPr lang="zh-CN" altLang="en-US" dirty="0" smtClean="0"/>
              <a:t>作为分类特征，都无法单独区分这三类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但是，如果选择（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2</a:t>
            </a:r>
            <a:r>
              <a:rPr lang="zh-CN" altLang="en-US" dirty="0" smtClean="0"/>
              <a:t>）作为</a:t>
            </a:r>
            <a:r>
              <a:rPr lang="zh-CN" altLang="en-US" dirty="0"/>
              <a:t>分类特征，</a:t>
            </a:r>
            <a:r>
              <a:rPr lang="zh-CN" altLang="en-US" dirty="0" smtClean="0"/>
              <a:t>则</a:t>
            </a:r>
            <a:r>
              <a:rPr lang="zh-CN" altLang="en-US" dirty="0"/>
              <a:t>可以</a:t>
            </a:r>
            <a:r>
              <a:rPr lang="zh-CN" altLang="en-US" dirty="0" smtClean="0"/>
              <a:t>区分这三类</a:t>
            </a:r>
            <a:endParaRPr lang="en-US" altLang="zh-CN" dirty="0"/>
          </a:p>
          <a:p>
            <a:pPr lvl="1" indent="-34290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特征设计对聚类分析的影响</a:t>
            </a:r>
            <a:endParaRPr lang="zh-CN" altLang="en-US" dirty="0"/>
          </a:p>
        </p:txBody>
      </p:sp>
      <p:sp>
        <p:nvSpPr>
          <p:cNvPr id="41" name="Line 4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>
            <a:off x="2582589" y="2396827"/>
            <a:ext cx="0" cy="38877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600177" y="6202065"/>
            <a:ext cx="45719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zh-CN" altLang="en-US" sz="1800" b="1"/>
          </a:p>
        </p:txBody>
      </p:sp>
      <p:sp>
        <p:nvSpPr>
          <p:cNvPr id="43" name="Line 6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 flipV="1">
            <a:off x="1861864" y="2539702"/>
            <a:ext cx="410917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2095227" y="2415877"/>
            <a:ext cx="3988941" cy="4181475"/>
            <a:chOff x="3163" y="1356"/>
            <a:chExt cx="2422" cy="2634"/>
          </a:xfrm>
        </p:grpSpPr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3318" y="3600"/>
              <a:ext cx="219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5509" y="3544"/>
              <a:ext cx="74" cy="111"/>
            </a:xfrm>
            <a:custGeom>
              <a:avLst/>
              <a:gdLst>
                <a:gd name="T0" fmla="*/ 0 w 74"/>
                <a:gd name="T1" fmla="*/ 0 h 111"/>
                <a:gd name="T2" fmla="*/ 74 w 74"/>
                <a:gd name="T3" fmla="*/ 56 h 111"/>
                <a:gd name="T4" fmla="*/ 0 w 74"/>
                <a:gd name="T5" fmla="*/ 111 h 111"/>
                <a:gd name="T6" fmla="*/ 0 w 74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11">
                  <a:moveTo>
                    <a:pt x="0" y="0"/>
                  </a:moveTo>
                  <a:lnTo>
                    <a:pt x="74" y="56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 flipV="1">
              <a:off x="3318" y="1451"/>
              <a:ext cx="1" cy="21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281" y="1356"/>
              <a:ext cx="74" cy="103"/>
            </a:xfrm>
            <a:custGeom>
              <a:avLst/>
              <a:gdLst>
                <a:gd name="T0" fmla="*/ 0 w 74"/>
                <a:gd name="T1" fmla="*/ 103 h 103"/>
                <a:gd name="T2" fmla="*/ 37 w 74"/>
                <a:gd name="T3" fmla="*/ 0 h 103"/>
                <a:gd name="T4" fmla="*/ 74 w 74"/>
                <a:gd name="T5" fmla="*/ 103 h 103"/>
                <a:gd name="T6" fmla="*/ 0 w 74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03">
                  <a:moveTo>
                    <a:pt x="0" y="103"/>
                  </a:moveTo>
                  <a:lnTo>
                    <a:pt x="37" y="0"/>
                  </a:lnTo>
                  <a:lnTo>
                    <a:pt x="74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3595" y="1570"/>
              <a:ext cx="377" cy="737"/>
            </a:xfrm>
            <a:custGeom>
              <a:avLst/>
              <a:gdLst>
                <a:gd name="T0" fmla="*/ 0 w 377"/>
                <a:gd name="T1" fmla="*/ 373 h 737"/>
                <a:gd name="T2" fmla="*/ 5 w 377"/>
                <a:gd name="T3" fmla="*/ 262 h 737"/>
                <a:gd name="T4" fmla="*/ 31 w 377"/>
                <a:gd name="T5" fmla="*/ 167 h 737"/>
                <a:gd name="T6" fmla="*/ 63 w 377"/>
                <a:gd name="T7" fmla="*/ 87 h 737"/>
                <a:gd name="T8" fmla="*/ 111 w 377"/>
                <a:gd name="T9" fmla="*/ 32 h 737"/>
                <a:gd name="T10" fmla="*/ 159 w 377"/>
                <a:gd name="T11" fmla="*/ 0 h 737"/>
                <a:gd name="T12" fmla="*/ 212 w 377"/>
                <a:gd name="T13" fmla="*/ 0 h 737"/>
                <a:gd name="T14" fmla="*/ 265 w 377"/>
                <a:gd name="T15" fmla="*/ 32 h 737"/>
                <a:gd name="T16" fmla="*/ 313 w 377"/>
                <a:gd name="T17" fmla="*/ 87 h 737"/>
                <a:gd name="T18" fmla="*/ 345 w 377"/>
                <a:gd name="T19" fmla="*/ 167 h 737"/>
                <a:gd name="T20" fmla="*/ 366 w 377"/>
                <a:gd name="T21" fmla="*/ 262 h 737"/>
                <a:gd name="T22" fmla="*/ 377 w 377"/>
                <a:gd name="T23" fmla="*/ 373 h 737"/>
                <a:gd name="T24" fmla="*/ 366 w 377"/>
                <a:gd name="T25" fmla="*/ 476 h 737"/>
                <a:gd name="T26" fmla="*/ 345 w 377"/>
                <a:gd name="T27" fmla="*/ 571 h 737"/>
                <a:gd name="T28" fmla="*/ 313 w 377"/>
                <a:gd name="T29" fmla="*/ 650 h 737"/>
                <a:gd name="T30" fmla="*/ 265 w 377"/>
                <a:gd name="T31" fmla="*/ 714 h 737"/>
                <a:gd name="T32" fmla="*/ 212 w 377"/>
                <a:gd name="T33" fmla="*/ 737 h 737"/>
                <a:gd name="T34" fmla="*/ 159 w 377"/>
                <a:gd name="T35" fmla="*/ 737 h 737"/>
                <a:gd name="T36" fmla="*/ 111 w 377"/>
                <a:gd name="T37" fmla="*/ 714 h 737"/>
                <a:gd name="T38" fmla="*/ 63 w 377"/>
                <a:gd name="T39" fmla="*/ 650 h 737"/>
                <a:gd name="T40" fmla="*/ 31 w 377"/>
                <a:gd name="T41" fmla="*/ 571 h 737"/>
                <a:gd name="T42" fmla="*/ 5 w 377"/>
                <a:gd name="T43" fmla="*/ 476 h 737"/>
                <a:gd name="T44" fmla="*/ 0 w 377"/>
                <a:gd name="T45" fmla="*/ 373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" h="737">
                  <a:moveTo>
                    <a:pt x="0" y="373"/>
                  </a:moveTo>
                  <a:lnTo>
                    <a:pt x="5" y="262"/>
                  </a:lnTo>
                  <a:lnTo>
                    <a:pt x="31" y="167"/>
                  </a:lnTo>
                  <a:lnTo>
                    <a:pt x="63" y="87"/>
                  </a:lnTo>
                  <a:lnTo>
                    <a:pt x="111" y="32"/>
                  </a:lnTo>
                  <a:lnTo>
                    <a:pt x="159" y="0"/>
                  </a:lnTo>
                  <a:lnTo>
                    <a:pt x="212" y="0"/>
                  </a:lnTo>
                  <a:lnTo>
                    <a:pt x="265" y="32"/>
                  </a:lnTo>
                  <a:lnTo>
                    <a:pt x="313" y="87"/>
                  </a:lnTo>
                  <a:lnTo>
                    <a:pt x="345" y="167"/>
                  </a:lnTo>
                  <a:lnTo>
                    <a:pt x="366" y="262"/>
                  </a:lnTo>
                  <a:lnTo>
                    <a:pt x="377" y="373"/>
                  </a:lnTo>
                  <a:lnTo>
                    <a:pt x="366" y="476"/>
                  </a:lnTo>
                  <a:lnTo>
                    <a:pt x="345" y="571"/>
                  </a:lnTo>
                  <a:lnTo>
                    <a:pt x="313" y="650"/>
                  </a:lnTo>
                  <a:lnTo>
                    <a:pt x="265" y="714"/>
                  </a:lnTo>
                  <a:lnTo>
                    <a:pt x="212" y="737"/>
                  </a:lnTo>
                  <a:lnTo>
                    <a:pt x="159" y="737"/>
                  </a:lnTo>
                  <a:lnTo>
                    <a:pt x="111" y="714"/>
                  </a:lnTo>
                  <a:lnTo>
                    <a:pt x="63" y="650"/>
                  </a:lnTo>
                  <a:lnTo>
                    <a:pt x="31" y="571"/>
                  </a:lnTo>
                  <a:lnTo>
                    <a:pt x="5" y="476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3621" y="2387"/>
              <a:ext cx="378" cy="927"/>
            </a:xfrm>
            <a:custGeom>
              <a:avLst/>
              <a:gdLst>
                <a:gd name="T0" fmla="*/ 0 w 378"/>
                <a:gd name="T1" fmla="*/ 468 h 927"/>
                <a:gd name="T2" fmla="*/ 5 w 378"/>
                <a:gd name="T3" fmla="*/ 349 h 927"/>
                <a:gd name="T4" fmla="*/ 21 w 378"/>
                <a:gd name="T5" fmla="*/ 246 h 927"/>
                <a:gd name="T6" fmla="*/ 48 w 378"/>
                <a:gd name="T7" fmla="*/ 150 h 927"/>
                <a:gd name="T8" fmla="*/ 80 w 378"/>
                <a:gd name="T9" fmla="*/ 79 h 927"/>
                <a:gd name="T10" fmla="*/ 122 w 378"/>
                <a:gd name="T11" fmla="*/ 24 h 927"/>
                <a:gd name="T12" fmla="*/ 165 w 378"/>
                <a:gd name="T13" fmla="*/ 0 h 927"/>
                <a:gd name="T14" fmla="*/ 213 w 378"/>
                <a:gd name="T15" fmla="*/ 0 h 927"/>
                <a:gd name="T16" fmla="*/ 255 w 378"/>
                <a:gd name="T17" fmla="*/ 24 h 927"/>
                <a:gd name="T18" fmla="*/ 298 w 378"/>
                <a:gd name="T19" fmla="*/ 79 h 927"/>
                <a:gd name="T20" fmla="*/ 330 w 378"/>
                <a:gd name="T21" fmla="*/ 150 h 927"/>
                <a:gd name="T22" fmla="*/ 356 w 378"/>
                <a:gd name="T23" fmla="*/ 246 h 927"/>
                <a:gd name="T24" fmla="*/ 372 w 378"/>
                <a:gd name="T25" fmla="*/ 349 h 927"/>
                <a:gd name="T26" fmla="*/ 378 w 378"/>
                <a:gd name="T27" fmla="*/ 468 h 927"/>
                <a:gd name="T28" fmla="*/ 372 w 378"/>
                <a:gd name="T29" fmla="*/ 579 h 927"/>
                <a:gd name="T30" fmla="*/ 356 w 378"/>
                <a:gd name="T31" fmla="*/ 682 h 927"/>
                <a:gd name="T32" fmla="*/ 330 w 378"/>
                <a:gd name="T33" fmla="*/ 777 h 927"/>
                <a:gd name="T34" fmla="*/ 298 w 378"/>
                <a:gd name="T35" fmla="*/ 848 h 927"/>
                <a:gd name="T36" fmla="*/ 255 w 378"/>
                <a:gd name="T37" fmla="*/ 904 h 927"/>
                <a:gd name="T38" fmla="*/ 213 w 378"/>
                <a:gd name="T39" fmla="*/ 927 h 927"/>
                <a:gd name="T40" fmla="*/ 165 w 378"/>
                <a:gd name="T41" fmla="*/ 927 h 927"/>
                <a:gd name="T42" fmla="*/ 122 w 378"/>
                <a:gd name="T43" fmla="*/ 904 h 927"/>
                <a:gd name="T44" fmla="*/ 80 w 378"/>
                <a:gd name="T45" fmla="*/ 848 h 927"/>
                <a:gd name="T46" fmla="*/ 48 w 378"/>
                <a:gd name="T47" fmla="*/ 777 h 927"/>
                <a:gd name="T48" fmla="*/ 21 w 378"/>
                <a:gd name="T49" fmla="*/ 682 h 927"/>
                <a:gd name="T50" fmla="*/ 5 w 378"/>
                <a:gd name="T51" fmla="*/ 579 h 927"/>
                <a:gd name="T52" fmla="*/ 0 w 378"/>
                <a:gd name="T53" fmla="*/ 468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8" h="927">
                  <a:moveTo>
                    <a:pt x="0" y="468"/>
                  </a:moveTo>
                  <a:lnTo>
                    <a:pt x="5" y="349"/>
                  </a:lnTo>
                  <a:lnTo>
                    <a:pt x="21" y="246"/>
                  </a:lnTo>
                  <a:lnTo>
                    <a:pt x="48" y="150"/>
                  </a:lnTo>
                  <a:lnTo>
                    <a:pt x="80" y="79"/>
                  </a:lnTo>
                  <a:lnTo>
                    <a:pt x="122" y="24"/>
                  </a:lnTo>
                  <a:lnTo>
                    <a:pt x="165" y="0"/>
                  </a:lnTo>
                  <a:lnTo>
                    <a:pt x="213" y="0"/>
                  </a:lnTo>
                  <a:lnTo>
                    <a:pt x="255" y="24"/>
                  </a:lnTo>
                  <a:lnTo>
                    <a:pt x="298" y="79"/>
                  </a:lnTo>
                  <a:lnTo>
                    <a:pt x="330" y="150"/>
                  </a:lnTo>
                  <a:lnTo>
                    <a:pt x="356" y="246"/>
                  </a:lnTo>
                  <a:lnTo>
                    <a:pt x="372" y="349"/>
                  </a:lnTo>
                  <a:lnTo>
                    <a:pt x="378" y="468"/>
                  </a:lnTo>
                  <a:lnTo>
                    <a:pt x="372" y="579"/>
                  </a:lnTo>
                  <a:lnTo>
                    <a:pt x="356" y="682"/>
                  </a:lnTo>
                  <a:lnTo>
                    <a:pt x="330" y="777"/>
                  </a:lnTo>
                  <a:lnTo>
                    <a:pt x="298" y="848"/>
                  </a:lnTo>
                  <a:lnTo>
                    <a:pt x="255" y="904"/>
                  </a:lnTo>
                  <a:lnTo>
                    <a:pt x="213" y="927"/>
                  </a:lnTo>
                  <a:lnTo>
                    <a:pt x="165" y="927"/>
                  </a:lnTo>
                  <a:lnTo>
                    <a:pt x="122" y="904"/>
                  </a:lnTo>
                  <a:lnTo>
                    <a:pt x="80" y="848"/>
                  </a:lnTo>
                  <a:lnTo>
                    <a:pt x="48" y="777"/>
                  </a:lnTo>
                  <a:lnTo>
                    <a:pt x="21" y="682"/>
                  </a:lnTo>
                  <a:lnTo>
                    <a:pt x="5" y="579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15"/>
            <p:cNvGrpSpPr>
              <a:grpSpLocks/>
            </p:cNvGrpSpPr>
            <p:nvPr/>
          </p:nvGrpSpPr>
          <p:grpSpPr bwMode="auto">
            <a:xfrm>
              <a:off x="3717" y="2417"/>
              <a:ext cx="183" cy="350"/>
              <a:chOff x="3717" y="2417"/>
              <a:chExt cx="183" cy="350"/>
            </a:xfrm>
          </p:grpSpPr>
          <p:sp>
            <p:nvSpPr>
              <p:cNvPr id="112" name="Rectangle 16"/>
              <p:cNvSpPr>
                <a:spLocks noChangeArrowheads="1"/>
              </p:cNvSpPr>
              <p:nvPr/>
            </p:nvSpPr>
            <p:spPr bwMode="auto">
              <a:xfrm>
                <a:off x="3828" y="259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113" name="Rectangle 17"/>
              <p:cNvSpPr>
                <a:spLocks noChangeArrowheads="1"/>
              </p:cNvSpPr>
              <p:nvPr/>
            </p:nvSpPr>
            <p:spPr bwMode="auto">
              <a:xfrm>
                <a:off x="3717" y="2417"/>
                <a:ext cx="1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52" name="Group 18"/>
            <p:cNvGrpSpPr>
              <a:grpSpLocks/>
            </p:cNvGrpSpPr>
            <p:nvPr/>
          </p:nvGrpSpPr>
          <p:grpSpPr bwMode="auto">
            <a:xfrm>
              <a:off x="3723" y="2885"/>
              <a:ext cx="184" cy="299"/>
              <a:chOff x="3723" y="2885"/>
              <a:chExt cx="184" cy="299"/>
            </a:xfrm>
          </p:grpSpPr>
          <p:sp>
            <p:nvSpPr>
              <p:cNvPr id="108" name="Rectangle 19"/>
              <p:cNvSpPr>
                <a:spLocks noChangeArrowheads="1"/>
              </p:cNvSpPr>
              <p:nvPr/>
            </p:nvSpPr>
            <p:spPr bwMode="auto">
              <a:xfrm>
                <a:off x="3835" y="3011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111" name="Rectangle 20"/>
              <p:cNvSpPr>
                <a:spLocks noChangeArrowheads="1"/>
              </p:cNvSpPr>
              <p:nvPr/>
            </p:nvSpPr>
            <p:spPr bwMode="auto">
              <a:xfrm>
                <a:off x="3723" y="2885"/>
                <a:ext cx="1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53" name="Group 21"/>
            <p:cNvGrpSpPr>
              <a:grpSpLocks/>
            </p:cNvGrpSpPr>
            <p:nvPr/>
          </p:nvGrpSpPr>
          <p:grpSpPr bwMode="auto">
            <a:xfrm>
              <a:off x="3710" y="1616"/>
              <a:ext cx="168" cy="335"/>
              <a:chOff x="3712" y="1585"/>
              <a:chExt cx="168" cy="335"/>
            </a:xfrm>
          </p:grpSpPr>
          <p:sp>
            <p:nvSpPr>
              <p:cNvPr id="71" name="Rectangle 22"/>
              <p:cNvSpPr>
                <a:spLocks noChangeArrowheads="1"/>
              </p:cNvSpPr>
              <p:nvPr/>
            </p:nvSpPr>
            <p:spPr bwMode="auto">
              <a:xfrm>
                <a:off x="3812" y="175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107" name="Rectangle 23"/>
              <p:cNvSpPr>
                <a:spLocks noChangeArrowheads="1"/>
              </p:cNvSpPr>
              <p:nvPr/>
            </p:nvSpPr>
            <p:spPr bwMode="auto">
              <a:xfrm>
                <a:off x="3712" y="1585"/>
                <a:ext cx="159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54" name="Group 24"/>
            <p:cNvGrpSpPr>
              <a:grpSpLocks/>
            </p:cNvGrpSpPr>
            <p:nvPr/>
          </p:nvGrpSpPr>
          <p:grpSpPr bwMode="auto">
            <a:xfrm>
              <a:off x="3712" y="1996"/>
              <a:ext cx="169" cy="286"/>
              <a:chOff x="3712" y="1996"/>
              <a:chExt cx="169" cy="286"/>
            </a:xfrm>
          </p:grpSpPr>
          <p:sp>
            <p:nvSpPr>
              <p:cNvPr id="69" name="Rectangle 25"/>
              <p:cNvSpPr>
                <a:spLocks noChangeArrowheads="1"/>
              </p:cNvSpPr>
              <p:nvPr/>
            </p:nvSpPr>
            <p:spPr bwMode="auto">
              <a:xfrm>
                <a:off x="3813" y="211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70" name="Rectangle 26"/>
              <p:cNvSpPr>
                <a:spLocks noChangeArrowheads="1"/>
              </p:cNvSpPr>
              <p:nvPr/>
            </p:nvSpPr>
            <p:spPr bwMode="auto">
              <a:xfrm>
                <a:off x="3712" y="1996"/>
                <a:ext cx="1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55" name="Group 27"/>
            <p:cNvGrpSpPr>
              <a:grpSpLocks/>
            </p:cNvGrpSpPr>
            <p:nvPr/>
          </p:nvGrpSpPr>
          <p:grpSpPr bwMode="auto">
            <a:xfrm>
              <a:off x="3163" y="1382"/>
              <a:ext cx="139" cy="308"/>
              <a:chOff x="3163" y="1382"/>
              <a:chExt cx="139" cy="308"/>
            </a:xfrm>
          </p:grpSpPr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3234" y="152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2</a:t>
                </a:r>
                <a:endParaRPr lang="en-US" altLang="zh-CN" sz="1800" b="1"/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3163" y="1382"/>
                <a:ext cx="10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9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</p:grpSp>
        <p:grpSp>
          <p:nvGrpSpPr>
            <p:cNvPr id="56" name="Group 30"/>
            <p:cNvGrpSpPr>
              <a:grpSpLocks/>
            </p:cNvGrpSpPr>
            <p:nvPr/>
          </p:nvGrpSpPr>
          <p:grpSpPr bwMode="auto">
            <a:xfrm>
              <a:off x="5455" y="3682"/>
              <a:ext cx="130" cy="308"/>
              <a:chOff x="5455" y="3682"/>
              <a:chExt cx="130" cy="308"/>
            </a:xfrm>
          </p:grpSpPr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5517" y="382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 sz="1800" b="1"/>
              </a:p>
            </p:txBody>
          </p:sp>
          <p:sp>
            <p:nvSpPr>
              <p:cNvPr id="66" name="Rectangle 32"/>
              <p:cNvSpPr>
                <a:spLocks noChangeArrowheads="1"/>
              </p:cNvSpPr>
              <p:nvPr/>
            </p:nvSpPr>
            <p:spPr bwMode="auto">
              <a:xfrm>
                <a:off x="5455" y="3682"/>
                <a:ext cx="10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900" i="1">
                    <a:solidFill>
                      <a:srgbClr val="000000"/>
                    </a:solidFill>
                  </a:rPr>
                  <a:t>x</a:t>
                </a:r>
                <a:endParaRPr lang="en-US" altLang="zh-CN" sz="1800" b="1"/>
              </a:p>
            </p:txBody>
          </p:sp>
        </p:grp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4637" y="2482"/>
              <a:ext cx="377" cy="737"/>
            </a:xfrm>
            <a:custGeom>
              <a:avLst/>
              <a:gdLst>
                <a:gd name="T0" fmla="*/ 0 w 377"/>
                <a:gd name="T1" fmla="*/ 373 h 737"/>
                <a:gd name="T2" fmla="*/ 10 w 377"/>
                <a:gd name="T3" fmla="*/ 262 h 737"/>
                <a:gd name="T4" fmla="*/ 32 w 377"/>
                <a:gd name="T5" fmla="*/ 166 h 737"/>
                <a:gd name="T6" fmla="*/ 69 w 377"/>
                <a:gd name="T7" fmla="*/ 87 h 737"/>
                <a:gd name="T8" fmla="*/ 111 w 377"/>
                <a:gd name="T9" fmla="*/ 32 h 737"/>
                <a:gd name="T10" fmla="*/ 165 w 377"/>
                <a:gd name="T11" fmla="*/ 0 h 737"/>
                <a:gd name="T12" fmla="*/ 218 w 377"/>
                <a:gd name="T13" fmla="*/ 0 h 737"/>
                <a:gd name="T14" fmla="*/ 266 w 377"/>
                <a:gd name="T15" fmla="*/ 32 h 737"/>
                <a:gd name="T16" fmla="*/ 313 w 377"/>
                <a:gd name="T17" fmla="*/ 87 h 737"/>
                <a:gd name="T18" fmla="*/ 351 w 377"/>
                <a:gd name="T19" fmla="*/ 166 h 737"/>
                <a:gd name="T20" fmla="*/ 372 w 377"/>
                <a:gd name="T21" fmla="*/ 262 h 737"/>
                <a:gd name="T22" fmla="*/ 377 w 377"/>
                <a:gd name="T23" fmla="*/ 373 h 737"/>
                <a:gd name="T24" fmla="*/ 372 w 377"/>
                <a:gd name="T25" fmla="*/ 476 h 737"/>
                <a:gd name="T26" fmla="*/ 351 w 377"/>
                <a:gd name="T27" fmla="*/ 571 h 737"/>
                <a:gd name="T28" fmla="*/ 313 w 377"/>
                <a:gd name="T29" fmla="*/ 650 h 737"/>
                <a:gd name="T30" fmla="*/ 266 w 377"/>
                <a:gd name="T31" fmla="*/ 706 h 737"/>
                <a:gd name="T32" fmla="*/ 218 w 377"/>
                <a:gd name="T33" fmla="*/ 737 h 737"/>
                <a:gd name="T34" fmla="*/ 165 w 377"/>
                <a:gd name="T35" fmla="*/ 737 h 737"/>
                <a:gd name="T36" fmla="*/ 111 w 377"/>
                <a:gd name="T37" fmla="*/ 706 h 737"/>
                <a:gd name="T38" fmla="*/ 69 w 377"/>
                <a:gd name="T39" fmla="*/ 650 h 737"/>
                <a:gd name="T40" fmla="*/ 32 w 377"/>
                <a:gd name="T41" fmla="*/ 571 h 737"/>
                <a:gd name="T42" fmla="*/ 10 w 377"/>
                <a:gd name="T43" fmla="*/ 476 h 737"/>
                <a:gd name="T44" fmla="*/ 0 w 377"/>
                <a:gd name="T45" fmla="*/ 373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" h="737">
                  <a:moveTo>
                    <a:pt x="0" y="373"/>
                  </a:moveTo>
                  <a:lnTo>
                    <a:pt x="10" y="262"/>
                  </a:lnTo>
                  <a:lnTo>
                    <a:pt x="32" y="166"/>
                  </a:lnTo>
                  <a:lnTo>
                    <a:pt x="69" y="87"/>
                  </a:lnTo>
                  <a:lnTo>
                    <a:pt x="111" y="32"/>
                  </a:lnTo>
                  <a:lnTo>
                    <a:pt x="165" y="0"/>
                  </a:lnTo>
                  <a:lnTo>
                    <a:pt x="218" y="0"/>
                  </a:lnTo>
                  <a:lnTo>
                    <a:pt x="266" y="32"/>
                  </a:lnTo>
                  <a:lnTo>
                    <a:pt x="313" y="87"/>
                  </a:lnTo>
                  <a:lnTo>
                    <a:pt x="351" y="166"/>
                  </a:lnTo>
                  <a:lnTo>
                    <a:pt x="372" y="262"/>
                  </a:lnTo>
                  <a:lnTo>
                    <a:pt x="377" y="373"/>
                  </a:lnTo>
                  <a:lnTo>
                    <a:pt x="372" y="476"/>
                  </a:lnTo>
                  <a:lnTo>
                    <a:pt x="351" y="571"/>
                  </a:lnTo>
                  <a:lnTo>
                    <a:pt x="313" y="650"/>
                  </a:lnTo>
                  <a:lnTo>
                    <a:pt x="266" y="706"/>
                  </a:lnTo>
                  <a:lnTo>
                    <a:pt x="218" y="737"/>
                  </a:lnTo>
                  <a:lnTo>
                    <a:pt x="165" y="737"/>
                  </a:lnTo>
                  <a:lnTo>
                    <a:pt x="111" y="706"/>
                  </a:lnTo>
                  <a:lnTo>
                    <a:pt x="69" y="650"/>
                  </a:lnTo>
                  <a:lnTo>
                    <a:pt x="32" y="571"/>
                  </a:lnTo>
                  <a:lnTo>
                    <a:pt x="10" y="476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" name="Group 34"/>
            <p:cNvGrpSpPr>
              <a:grpSpLocks/>
            </p:cNvGrpSpPr>
            <p:nvPr/>
          </p:nvGrpSpPr>
          <p:grpSpPr bwMode="auto">
            <a:xfrm>
              <a:off x="4740" y="2523"/>
              <a:ext cx="177" cy="336"/>
              <a:chOff x="4749" y="2465"/>
              <a:chExt cx="177" cy="336"/>
            </a:xfrm>
          </p:grpSpPr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4858" y="2638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</a:rPr>
                  <a:t>3</a:t>
                </a:r>
                <a:endParaRPr lang="en-US" altLang="zh-CN" sz="1800" b="1"/>
              </a:p>
            </p:txBody>
          </p:sp>
          <p:sp>
            <p:nvSpPr>
              <p:cNvPr id="64" name="Rectangle 36"/>
              <p:cNvSpPr>
                <a:spLocks noChangeArrowheads="1"/>
              </p:cNvSpPr>
              <p:nvPr/>
            </p:nvSpPr>
            <p:spPr bwMode="auto">
              <a:xfrm>
                <a:off x="4749" y="2465"/>
                <a:ext cx="1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grpSp>
          <p:nvGrpSpPr>
            <p:cNvPr id="59" name="Group 37"/>
            <p:cNvGrpSpPr>
              <a:grpSpLocks/>
            </p:cNvGrpSpPr>
            <p:nvPr/>
          </p:nvGrpSpPr>
          <p:grpSpPr bwMode="auto">
            <a:xfrm>
              <a:off x="4740" y="2885"/>
              <a:ext cx="181" cy="299"/>
              <a:chOff x="4750" y="2885"/>
              <a:chExt cx="181" cy="299"/>
            </a:xfrm>
          </p:grpSpPr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4859" y="3011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00"/>
                    </a:solidFill>
                  </a:rPr>
                  <a:t>3</a:t>
                </a:r>
                <a:endParaRPr lang="en-US" altLang="zh-CN" sz="1800" b="1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4750" y="2885"/>
                <a:ext cx="1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1800" b="1"/>
              </a:p>
            </p:txBody>
          </p:sp>
        </p:grp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4312" y="3679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zh-CN" alt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13761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1.38889E-6 0.4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40625 L 1.38889E-6 0.208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30659 0.000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3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59 0.00046 L 0.16718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9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31800" y="368300"/>
          <a:ext cx="73358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文档" r:id="rId3" imgW="3580100" imgH="558133" progId="Word.Document.8">
                  <p:embed/>
                </p:oleObj>
              </mc:Choice>
              <mc:Fallback>
                <p:oleObj name="文档" r:id="rId3" imgW="3580100" imgH="5581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68300"/>
                        <a:ext cx="73358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-101600" y="1358900"/>
          <a:ext cx="9231313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文档" r:id="rId5" imgW="4627776" imgH="1748530" progId="Word.Document.8">
                  <p:embed/>
                </p:oleObj>
              </mc:Choice>
              <mc:Fallback>
                <p:oleObj name="文档" r:id="rId5" imgW="4627776" imgH="1748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00" y="1358900"/>
                        <a:ext cx="9231313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>
            <p:extLst/>
          </p:nvPr>
        </p:nvGraphicFramePr>
        <p:xfrm>
          <a:off x="7020272" y="49634"/>
          <a:ext cx="2076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0" name="公式" r:id="rId7" imgW="1079280" imgH="228600" progId="Equation.3">
                  <p:embed/>
                </p:oleObj>
              </mc:Choice>
              <mc:Fallback>
                <p:oleObj name="公式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9634"/>
                        <a:ext cx="2076450" cy="4270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889250"/>
            <a:ext cx="3806825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62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5184775"/>
            <a:ext cx="5648325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9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六、模糊模式识别</a:t>
            </a:r>
            <a:endParaRPr lang="zh-CN" alt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331640" y="2540216"/>
            <a:ext cx="64896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6.1 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模糊数学概述</a:t>
            </a:r>
          </a:p>
          <a:p>
            <a:pPr indent="3048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6.2 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模糊集合</a:t>
            </a:r>
          </a:p>
          <a:p>
            <a:pPr indent="3048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6.3 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模糊关系与模糊矩阵</a:t>
            </a:r>
          </a:p>
          <a:p>
            <a:pPr indent="30480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6.4 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模糊模式分类的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直接和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间接方法</a:t>
            </a:r>
          </a:p>
        </p:txBody>
      </p:sp>
    </p:spTree>
    <p:extLst>
      <p:ext uri="{BB962C8B-B14F-4D97-AF65-F5344CB8AC3E}">
        <p14:creationId xmlns:p14="http://schemas.microsoft.com/office/powerpoint/2010/main" val="901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50838" y="474515"/>
            <a:ext cx="31168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6.2.3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模糊集合的运算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1000" y="1161902"/>
            <a:ext cx="180399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基本运算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39775" y="1598613"/>
            <a:ext cx="4645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两个模糊子集间的运算：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>
            <p:extLst/>
          </p:nvPr>
        </p:nvGraphicFramePr>
        <p:xfrm>
          <a:off x="233363" y="3463925"/>
          <a:ext cx="81994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Document" r:id="rId3" imgW="4242092" imgH="454335" progId="Word.Document.8">
                  <p:embed/>
                </p:oleObj>
              </mc:Choice>
              <mc:Fallback>
                <p:oleObj name="Document" r:id="rId3" imgW="4242092" imgH="454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463925"/>
                        <a:ext cx="81994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814388" y="4325938"/>
          <a:ext cx="7532687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文档" r:id="rId5" imgW="3778834" imgH="1158010" progId="Word.Document.8">
                  <p:embed/>
                </p:oleObj>
              </mc:Choice>
              <mc:Fallback>
                <p:oleObj name="文档" r:id="rId5" imgW="3778834" imgH="1158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325938"/>
                        <a:ext cx="7532687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331913" y="2674938"/>
            <a:ext cx="4143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在此过程中，</a:t>
            </a:r>
            <a:r>
              <a:rPr lang="zh-CN" altLang="en-US" sz="2400" smtClean="0">
                <a:solidFill>
                  <a:srgbClr val="990000"/>
                </a:solidFill>
                <a:latin typeface="Times New Roman" panose="02020603050405020304" pitchFamily="18" charset="0"/>
              </a:rPr>
              <a:t>论域保持不变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355725" y="2247900"/>
            <a:ext cx="727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smtClean="0">
                <a:solidFill>
                  <a:srgbClr val="990000"/>
                </a:solidFill>
                <a:latin typeface="Times New Roman" panose="02020603050405020304" pitchFamily="18" charset="0"/>
              </a:rPr>
              <a:t>逐点对隶属函数作相应的运算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，得到新的隶属函数。</a:t>
            </a:r>
          </a:p>
        </p:txBody>
      </p:sp>
    </p:spTree>
    <p:extLst>
      <p:ext uri="{BB962C8B-B14F-4D97-AF65-F5344CB8AC3E}">
        <p14:creationId xmlns:p14="http://schemas.microsoft.com/office/powerpoint/2010/main" val="12132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519113" y="214313"/>
            <a:ext cx="8088312" cy="1774825"/>
            <a:chOff x="336" y="144"/>
            <a:chExt cx="5095" cy="1118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36" y="144"/>
              <a:ext cx="5088" cy="1000"/>
            </a:xfrm>
            <a:prstGeom prst="rect">
              <a:avLst/>
            </a:prstGeom>
            <a:solidFill>
              <a:srgbClr val="FF9900">
                <a:alpha val="32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3" name="Object 19"/>
            <p:cNvGraphicFramePr>
              <a:graphicFrameLocks noChangeAspect="1"/>
            </p:cNvGraphicFramePr>
            <p:nvPr/>
          </p:nvGraphicFramePr>
          <p:xfrm>
            <a:off x="402" y="165"/>
            <a:ext cx="5029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50" name="文档" r:id="rId3" imgW="3944446" imgH="859691" progId="Word.Document.8">
                    <p:embed/>
                  </p:oleObj>
                </mc:Choice>
                <mc:Fallback>
                  <p:oleObj name="文档" r:id="rId3" imgW="3944446" imgH="85969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165"/>
                          <a:ext cx="5029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22288" y="1792288"/>
            <a:ext cx="8077200" cy="1912937"/>
          </a:xfrm>
          <a:prstGeom prst="rect">
            <a:avLst/>
          </a:prstGeom>
          <a:solidFill>
            <a:srgbClr val="FFFF99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>
            <p:extLst/>
          </p:nvPr>
        </p:nvGraphicFramePr>
        <p:xfrm>
          <a:off x="668338" y="1857375"/>
          <a:ext cx="809783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Document" r:id="rId5" imgW="3900233" imgH="922351" progId="Word.Document.8">
                  <p:embed/>
                </p:oleObj>
              </mc:Choice>
              <mc:Fallback>
                <p:oleObj name="Document" r:id="rId5" imgW="3900233" imgH="922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57375"/>
                        <a:ext cx="8097837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22288" y="3694113"/>
            <a:ext cx="8077200" cy="1439862"/>
          </a:xfrm>
          <a:prstGeom prst="rect">
            <a:avLst/>
          </a:prstGeom>
          <a:solidFill>
            <a:srgbClr val="0080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682625" y="3762375"/>
          <a:ext cx="75755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2" name="文档" r:id="rId7" imgW="3698909" imgH="662131" progId="Word.Document.8">
                  <p:embed/>
                </p:oleObj>
              </mc:Choice>
              <mc:Fallback>
                <p:oleObj name="文档" r:id="rId7" imgW="3698909" imgH="662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762375"/>
                        <a:ext cx="757555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522288" y="5130800"/>
            <a:ext cx="8077200" cy="1520825"/>
          </a:xfrm>
          <a:prstGeom prst="rect">
            <a:avLst/>
          </a:prstGeom>
          <a:solidFill>
            <a:srgbClr val="CC99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696913" y="5224463"/>
          <a:ext cx="786606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3" name="文档" r:id="rId9" imgW="4003491" imgH="730143" progId="Word.Document.8">
                  <p:embed/>
                </p:oleObj>
              </mc:Choice>
              <mc:Fallback>
                <p:oleObj name="文档" r:id="rId9" imgW="4003491" imgH="730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5224463"/>
                        <a:ext cx="7866062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2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 animBg="1"/>
      <p:bldP spid="26652" grpId="0" animBg="1"/>
      <p:bldP spid="266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471488" y="92075"/>
            <a:ext cx="8077200" cy="3468688"/>
            <a:chOff x="297" y="58"/>
            <a:chExt cx="5088" cy="2185"/>
          </a:xfrm>
        </p:grpSpPr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97" y="58"/>
              <a:ext cx="5088" cy="2040"/>
            </a:xfrm>
            <a:prstGeom prst="rect">
              <a:avLst/>
            </a:prstGeom>
            <a:solidFill>
              <a:srgbClr val="FFFF99">
                <a:alpha val="58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402" y="95"/>
            <a:ext cx="4918" cy="2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6" name="文档" r:id="rId3" imgW="3905924" imgH="1711105" progId="Word.Document.8">
                    <p:embed/>
                  </p:oleObj>
                </mc:Choice>
                <mc:Fallback>
                  <p:oleObj name="文档" r:id="rId3" imgW="3905924" imgH="171110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95"/>
                          <a:ext cx="4918" cy="2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471488" y="3322638"/>
            <a:ext cx="8121650" cy="3367087"/>
            <a:chOff x="297" y="2093"/>
            <a:chExt cx="5116" cy="2121"/>
          </a:xfrm>
        </p:grpSpPr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97" y="2098"/>
              <a:ext cx="5088" cy="2116"/>
            </a:xfrm>
            <a:prstGeom prst="rect">
              <a:avLst/>
            </a:prstGeom>
            <a:solidFill>
              <a:srgbClr val="008000">
                <a:alpha val="2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402" y="2093"/>
            <a:ext cx="5011" cy="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7" name="文档" r:id="rId5" imgW="3887922" imgH="1640574" progId="Word.Document.8">
                    <p:embed/>
                  </p:oleObj>
                </mc:Choice>
                <mc:Fallback>
                  <p:oleObj name="文档" r:id="rId5" imgW="3887922" imgH="164057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2093"/>
                          <a:ext cx="5011" cy="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27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09" name="Object 37"/>
          <p:cNvGraphicFramePr>
            <a:graphicFrameLocks noChangeAspect="1"/>
          </p:cNvGraphicFramePr>
          <p:nvPr>
            <p:extLst/>
          </p:nvPr>
        </p:nvGraphicFramePr>
        <p:xfrm>
          <a:off x="622300" y="317500"/>
          <a:ext cx="7739063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Document" r:id="rId3" imgW="3929204" imgH="1883943" progId="Word.Document.8">
                  <p:embed/>
                </p:oleObj>
              </mc:Choice>
              <mc:Fallback>
                <p:oleObj name="Document" r:id="rId3" imgW="3929204" imgH="1883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17500"/>
                        <a:ext cx="7739063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725488" y="4049713"/>
          <a:ext cx="67056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文档" r:id="rId5" imgW="3363004" imgH="1253731" progId="Word.Document.8">
                  <p:embed/>
                </p:oleObj>
              </mc:Choice>
              <mc:Fallback>
                <p:oleObj name="文档" r:id="rId5" imgW="3363004" imgH="1253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049713"/>
                        <a:ext cx="67056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4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434975" y="944563"/>
          <a:ext cx="6840538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文档" r:id="rId3" imgW="3252836" imgH="1110149" progId="Word.Document.8">
                  <p:embed/>
                </p:oleObj>
              </mc:Choice>
              <mc:Fallback>
                <p:oleObj name="文档" r:id="rId3" imgW="3252836" imgH="11101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944563"/>
                        <a:ext cx="6840538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547688" y="323702"/>
            <a:ext cx="29749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运算的基本性质</a:t>
            </a:r>
          </a:p>
        </p:txBody>
      </p:sp>
      <p:graphicFrame>
        <p:nvGraphicFramePr>
          <p:cNvPr id="119829" name="Object 21"/>
          <p:cNvGraphicFramePr>
            <a:graphicFrameLocks noChangeAspect="1"/>
          </p:cNvGraphicFramePr>
          <p:nvPr/>
        </p:nvGraphicFramePr>
        <p:xfrm>
          <a:off x="479425" y="3190875"/>
          <a:ext cx="6577013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文档" r:id="rId5" imgW="3344283" imgH="1871240" progId="Word.Document.8">
                  <p:embed/>
                </p:oleObj>
              </mc:Choice>
              <mc:Fallback>
                <p:oleObj name="文档" r:id="rId5" imgW="3344283" imgH="1871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190875"/>
                        <a:ext cx="6577013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9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363538" y="517525"/>
          <a:ext cx="8012112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文档" r:id="rId3" imgW="3809437" imgH="1419264" progId="Word.Document.8">
                  <p:embed/>
                </p:oleObj>
              </mc:Choice>
              <mc:Fallback>
                <p:oleObj name="文档" r:id="rId3" imgW="3809437" imgH="14192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517525"/>
                        <a:ext cx="8012112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390525" y="3359150"/>
          <a:ext cx="6370638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文档" r:id="rId5" imgW="3054822" imgH="1156570" progId="Word.Document.8">
                  <p:embed/>
                </p:oleObj>
              </mc:Choice>
              <mc:Fallback>
                <p:oleObj name="文档" r:id="rId5" imgW="3054822" imgH="11565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359150"/>
                        <a:ext cx="6370638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49263" y="5686425"/>
            <a:ext cx="7924800" cy="928688"/>
            <a:chOff x="283" y="3501"/>
            <a:chExt cx="4992" cy="585"/>
          </a:xfrm>
        </p:grpSpPr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63" y="3501"/>
              <a:ext cx="4671" cy="520"/>
            </a:xfrm>
            <a:prstGeom prst="rect">
              <a:avLst/>
            </a:prstGeom>
            <a:solidFill>
              <a:srgbClr val="FF99CC">
                <a:alpha val="5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283" y="3553"/>
            <a:ext cx="4992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9" name="文档" r:id="rId7" imgW="3718350" imgH="394760" progId="Word.Document.8">
                    <p:embed/>
                  </p:oleObj>
                </mc:Choice>
                <mc:Fallback>
                  <p:oleObj name="文档" r:id="rId7" imgW="3718350" imgH="3947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3553"/>
                          <a:ext cx="4992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916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84200" y="520700"/>
          <a:ext cx="73025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文档" r:id="rId3" imgW="3654985" imgH="1343694" progId="Word.Document.8">
                  <p:embed/>
                </p:oleObj>
              </mc:Choice>
              <mc:Fallback>
                <p:oleObj name="文档" r:id="rId3" imgW="3654985" imgH="1343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20700"/>
                        <a:ext cx="73025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/>
          </p:nvPr>
        </p:nvGraphicFramePr>
        <p:xfrm>
          <a:off x="1079500" y="3149600"/>
          <a:ext cx="67945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Document" r:id="rId5" imgW="3421123" imgH="1654255" progId="Word.Document.8">
                  <p:embed/>
                </p:oleObj>
              </mc:Choice>
              <mc:Fallback>
                <p:oleObj name="Document" r:id="rId5" imgW="3421123" imgH="16542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149600"/>
                        <a:ext cx="67945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3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96" name="Object 32"/>
          <p:cNvGraphicFramePr>
            <a:graphicFrameLocks noChangeAspect="1"/>
          </p:cNvGraphicFramePr>
          <p:nvPr>
            <p:extLst/>
          </p:nvPr>
        </p:nvGraphicFramePr>
        <p:xfrm>
          <a:off x="447675" y="427038"/>
          <a:ext cx="8107363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Document" r:id="rId3" imgW="4079854" imgH="1717617" progId="Word.Document.8">
                  <p:embed/>
                </p:oleObj>
              </mc:Choice>
              <mc:Fallback>
                <p:oleObj name="Document" r:id="rId3" imgW="4079854" imgH="1717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427038"/>
                        <a:ext cx="8107363" cy="343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493713" y="3919538"/>
          <a:ext cx="840422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文档" r:id="rId5" imgW="4025812" imgH="1146854" progId="Word.Document.8">
                  <p:embed/>
                </p:oleObj>
              </mc:Choice>
              <mc:Fallback>
                <p:oleObj name="文档" r:id="rId5" imgW="4025812" imgH="1146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919538"/>
                        <a:ext cx="840422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6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850" y="980729"/>
            <a:ext cx="8136582" cy="594072"/>
          </a:xfrm>
        </p:spPr>
        <p:txBody>
          <a:bodyPr/>
          <a:lstStyle/>
          <a:p>
            <a:pPr marL="457200" lvl="1" indent="-365125">
              <a:buNone/>
            </a:pP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>
                <a:latin typeface="Arial" panose="020B0604020202020204" pitchFamily="34" charset="0"/>
              </a:rPr>
              <a:t>为两个</a:t>
            </a:r>
            <a:r>
              <a:rPr lang="en-US" altLang="zh-CN" i="1" dirty="0" smtClean="0"/>
              <a:t>n </a:t>
            </a:r>
            <a:r>
              <a:rPr lang="zh-CN" altLang="en-US" dirty="0" smtClean="0">
                <a:latin typeface="Arial" panose="020B0604020202020204" pitchFamily="34" charset="0"/>
              </a:rPr>
              <a:t>维</a:t>
            </a:r>
            <a:r>
              <a:rPr lang="zh-CN" altLang="en-US" dirty="0">
                <a:latin typeface="Arial" panose="020B0604020202020204" pitchFamily="34" charset="0"/>
              </a:rPr>
              <a:t>模式</a:t>
            </a:r>
            <a:r>
              <a:rPr lang="zh-CN" altLang="en-US" dirty="0" smtClean="0">
                <a:latin typeface="Arial" panose="020B0604020202020204" pitchFamily="34" charset="0"/>
              </a:rPr>
              <a:t>样本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欧氏距离（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 smtClean="0"/>
              <a:t>Euclidean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Arial" panose="020B0604020202020204" pitchFamily="34" charset="0"/>
              </a:rPr>
              <a:t>欧几里德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48889"/>
              </p:ext>
            </p:extLst>
          </p:nvPr>
        </p:nvGraphicFramePr>
        <p:xfrm>
          <a:off x="1425575" y="1423988"/>
          <a:ext cx="27241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1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423988"/>
                        <a:ext cx="27241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581525" y="1441450"/>
          <a:ext cx="30654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2" name="公式" r:id="rId5" imgW="1384200" imgH="241200" progId="Equation.3">
                  <p:embed/>
                </p:oleObj>
              </mc:Choice>
              <mc:Fallback>
                <p:oleObj name="公式" r:id="rId5" imgW="1384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1441450"/>
                        <a:ext cx="30654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85316"/>
              </p:ext>
            </p:extLst>
          </p:nvPr>
        </p:nvGraphicFramePr>
        <p:xfrm>
          <a:off x="1460500" y="2533650"/>
          <a:ext cx="28209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" name="公式" r:id="rId7" imgW="1422360" imgH="253800" progId="Equation.3">
                  <p:embed/>
                </p:oleObj>
              </mc:Choice>
              <mc:Fallback>
                <p:oleObj name="公式" r:id="rId7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533650"/>
                        <a:ext cx="28209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278313" y="2517775"/>
          <a:ext cx="3206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" name="公式" r:id="rId9" imgW="1574640" imgH="279360" progId="Equation.3">
                  <p:embed/>
                </p:oleObj>
              </mc:Choice>
              <mc:Fallback>
                <p:oleObj name="公式" r:id="rId9" imgW="1574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2517775"/>
                        <a:ext cx="32067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57717"/>
              </p:ext>
            </p:extLst>
          </p:nvPr>
        </p:nvGraphicFramePr>
        <p:xfrm>
          <a:off x="2809875" y="3148013"/>
          <a:ext cx="4289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5" name="公式" r:id="rId11" imgW="2146300" imgH="292100" progId="Equation.3">
                  <p:embed/>
                </p:oleObj>
              </mc:Choice>
              <mc:Fallback>
                <p:oleObj name="公式" r:id="rId11" imgW="2146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3148013"/>
                        <a:ext cx="42894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20688" y="4149080"/>
            <a:ext cx="8666162" cy="51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AE0A06"/>
                </a:solidFill>
                <a:latin typeface="Arial" panose="020B0604020202020204" pitchFamily="34" charset="0"/>
              </a:rPr>
              <a:t>注意</a:t>
            </a:r>
            <a:r>
              <a:rPr lang="zh-CN" altLang="en-US" sz="2400" b="1" dirty="0" smtClean="0">
                <a:solidFill>
                  <a:srgbClr val="AE0A06"/>
                </a:solidFill>
                <a:latin typeface="Arial" panose="020B0604020202020204" pitchFamily="34" charset="0"/>
              </a:rPr>
              <a:t>：</a:t>
            </a:r>
            <a:endParaRPr lang="zh-CN" altLang="en-US" sz="2400" b="1" dirty="0">
              <a:solidFill>
                <a:srgbClr val="AE0A06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35013" y="3769295"/>
            <a:ext cx="24365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dirty="0">
                <a:latin typeface="Arial Unicode MS" panose="020B0604020202020204" pitchFamily="34" charset="-122"/>
              </a:rPr>
              <a:t> </a:t>
            </a:r>
            <a:r>
              <a:rPr lang="zh-CN" altLang="en-US" sz="2000" dirty="0">
                <a:latin typeface="Arial Unicode MS" panose="020B0604020202020204" pitchFamily="34" charset="-122"/>
              </a:rPr>
              <a:t>距离越小，越相似。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733425" y="2081213"/>
            <a:ext cx="30178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</a:rPr>
              <a:t>欧氏距离定义为：</a:t>
            </a: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219929" y="4662141"/>
            <a:ext cx="8496300" cy="9522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2400" b="0" i="0" baseline="0">
                <a:solidFill>
                  <a:schemeClr val="tx1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仿宋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Tw Cen MT" panose="020B0602020104020603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800" baseline="0">
                <a:solidFill>
                  <a:schemeClr val="tx1"/>
                </a:solidFill>
                <a:latin typeface="Arial Unicode MS" panose="020B0604020202020204" pitchFamily="34" charset="-122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Arial Unicode MS" panose="020B0604020202020204" pitchFamily="34" charset="-122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/>
            <a:r>
              <a:rPr lang="zh-CN" altLang="en-US" kern="0" dirty="0">
                <a:ea typeface="宋体" panose="02010600030101010101" pitchFamily="2" charset="-122"/>
              </a:rPr>
              <a:t>各</a:t>
            </a:r>
            <a:r>
              <a:rPr lang="zh-CN" altLang="en-US" kern="0" dirty="0" smtClean="0">
                <a:ea typeface="宋体" panose="02010600030101010101" pitchFamily="2" charset="-122"/>
              </a:rPr>
              <a:t>特征维</a:t>
            </a:r>
            <a:r>
              <a:rPr lang="zh-CN" altLang="en-US" kern="0" dirty="0">
                <a:ea typeface="宋体" panose="02010600030101010101" pitchFamily="2" charset="-122"/>
              </a:rPr>
              <a:t>上应当是相同的物理量；</a:t>
            </a:r>
          </a:p>
          <a:p>
            <a:pPr lvl="1"/>
            <a:r>
              <a:rPr lang="zh-CN" altLang="en-US" kern="0" dirty="0" smtClean="0">
                <a:ea typeface="宋体" panose="02010600030101010101" pitchFamily="2" charset="-122"/>
              </a:rPr>
              <a:t>注意同类物理量的量纲应该一样。</a:t>
            </a:r>
            <a:endParaRPr lang="zh-CN" altLang="en-US" kern="0" dirty="0">
              <a:ea typeface="宋体" panose="02010600030101010101" pitchFamily="2" charset="-122"/>
            </a:endParaRPr>
          </a:p>
          <a:p>
            <a:endParaRPr lang="zh-CN" altLang="en-US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7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22300" y="1384300"/>
          <a:ext cx="85217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文档" r:id="rId3" imgW="4490606" imgH="2230734" progId="Word.Document.8">
                  <p:embed/>
                </p:oleObj>
              </mc:Choice>
              <mc:Fallback>
                <p:oleObj name="文档" r:id="rId3" imgW="4490606" imgH="2230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384300"/>
                        <a:ext cx="85217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23863" y="517377"/>
            <a:ext cx="29876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截集的三个性质</a:t>
            </a:r>
          </a:p>
        </p:txBody>
      </p:sp>
    </p:spTree>
    <p:extLst>
      <p:ext uri="{BB962C8B-B14F-4D97-AF65-F5344CB8AC3E}">
        <p14:creationId xmlns:p14="http://schemas.microsoft.com/office/powerpoint/2010/main" val="41013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93713" y="363538"/>
          <a:ext cx="84328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文档" r:id="rId3" imgW="4159742" imgH="1576520" progId="Word.Document.8">
                  <p:embed/>
                </p:oleObj>
              </mc:Choice>
              <mc:Fallback>
                <p:oleObj name="文档" r:id="rId3" imgW="4159742" imgH="157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63538"/>
                        <a:ext cx="843280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522893"/>
              </p:ext>
            </p:extLst>
          </p:nvPr>
        </p:nvGraphicFramePr>
        <p:xfrm>
          <a:off x="477838" y="3498850"/>
          <a:ext cx="8348662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Document" r:id="rId5" imgW="4103677" imgH="1460108" progId="Word.Document.8">
                  <p:embed/>
                </p:oleObj>
              </mc:Choice>
              <mc:Fallback>
                <p:oleObj name="Document" r:id="rId5" imgW="4103677" imgH="1460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498850"/>
                        <a:ext cx="8348662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5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71475" y="1947615"/>
            <a:ext cx="39036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．模糊集合间的距离</a:t>
            </a:r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>
            <p:extLst/>
          </p:nvPr>
        </p:nvGraphicFramePr>
        <p:xfrm>
          <a:off x="450850" y="2552601"/>
          <a:ext cx="8288338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文档" r:id="rId3" imgW="4145341" imgH="1463526" progId="Word.Document.8">
                  <p:embed/>
                </p:oleObj>
              </mc:Choice>
              <mc:Fallback>
                <p:oleObj name="文档" r:id="rId3" imgW="4145341" imgH="14635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552601"/>
                        <a:ext cx="8288338" cy="300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5081588" y="5194201"/>
            <a:ext cx="3556000" cy="827087"/>
          </a:xfrm>
          <a:prstGeom prst="wedgeEllipseCallout">
            <a:avLst>
              <a:gd name="adj1" fmla="val -45403"/>
              <a:gd name="adj2" fmla="val -114106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聚类分析中</a:t>
            </a:r>
          </a:p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两向量间的明氏距离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79400" y="332656"/>
            <a:ext cx="5060950" cy="50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6.4.2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间接方法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择近原则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427984" y="1561971"/>
            <a:ext cx="458681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—— 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适合于一组模糊模式的分类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971600" y="987296"/>
            <a:ext cx="475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求模糊集合之间接近程度的问题。</a:t>
            </a:r>
          </a:p>
        </p:txBody>
      </p:sp>
    </p:spTree>
    <p:extLst>
      <p:ext uri="{BB962C8B-B14F-4D97-AF65-F5344CB8AC3E}">
        <p14:creationId xmlns:p14="http://schemas.microsoft.com/office/powerpoint/2010/main" val="5961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622300" y="1155700"/>
          <a:ext cx="7707313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文档" r:id="rId3" imgW="3797916" imgH="973045" progId="Word.Document.8">
                  <p:embed/>
                </p:oleObj>
              </mc:Choice>
              <mc:Fallback>
                <p:oleObj name="文档" r:id="rId3" imgW="3797916" imgH="973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155700"/>
                        <a:ext cx="7707313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695325" y="3476625"/>
          <a:ext cx="825023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文档" r:id="rId5" imgW="4004931" imgH="987439" progId="Word.Document.8">
                  <p:embed/>
                </p:oleObj>
              </mc:Choice>
              <mc:Fallback>
                <p:oleObj name="文档" r:id="rId5" imgW="4004931" imgH="987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476625"/>
                        <a:ext cx="8250238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554038" y="539602"/>
            <a:ext cx="66450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两种常用的绝对距离公式（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把集合视为向量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）：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647700" y="5740400"/>
            <a:ext cx="391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其他：相对距离、加权距离 </a:t>
            </a: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6415088" y="2800350"/>
            <a:ext cx="1871662" cy="652463"/>
          </a:xfrm>
          <a:prstGeom prst="wedgeEllipseCallout">
            <a:avLst>
              <a:gd name="adj1" fmla="val -72222"/>
              <a:gd name="adj2" fmla="val -64356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街坊距离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6884988" y="5287963"/>
            <a:ext cx="1871662" cy="652462"/>
          </a:xfrm>
          <a:prstGeom prst="wedgeEllipseCallout">
            <a:avLst>
              <a:gd name="adj1" fmla="val -57551"/>
              <a:gd name="adj2" fmla="val -82361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欧氏距离</a:t>
            </a:r>
          </a:p>
        </p:txBody>
      </p:sp>
    </p:spTree>
    <p:extLst>
      <p:ext uri="{BB962C8B-B14F-4D97-AF65-F5344CB8AC3E}">
        <p14:creationId xmlns:p14="http://schemas.microsoft.com/office/powerpoint/2010/main" val="12907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0" grpId="0" animBg="1"/>
      <p:bldP spid="13108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768350" y="1924050"/>
          <a:ext cx="6808788" cy="451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文档" r:id="rId3" imgW="3423129" imgH="2272837" progId="Word.Document.8">
                  <p:embed/>
                </p:oleObj>
              </mc:Choice>
              <mc:Fallback>
                <p:oleObj name="文档" r:id="rId3" imgW="3423129" imgH="22728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924050"/>
                        <a:ext cx="6808788" cy="451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52438" y="334815"/>
            <a:ext cx="203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贴近度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3313113" y="1949450"/>
            <a:ext cx="4749800" cy="482600"/>
          </a:xfrm>
          <a:prstGeom prst="wedgeRoundRectCallout">
            <a:avLst>
              <a:gd name="adj1" fmla="val -56051"/>
              <a:gd name="adj2" fmla="val 109542"/>
              <a:gd name="adj3" fmla="val 16667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说明两个相同的模糊集的贴近度最大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4346575" y="2636838"/>
            <a:ext cx="3721100" cy="482600"/>
          </a:xfrm>
          <a:prstGeom prst="wedgeRoundRectCallout">
            <a:avLst>
              <a:gd name="adj1" fmla="val -62157"/>
              <a:gd name="adj2" fmla="val 106907"/>
              <a:gd name="adj3" fmla="val 16667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要求贴近度映射具有对称性</a:t>
            </a: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5362575" y="5710238"/>
            <a:ext cx="3556000" cy="800100"/>
          </a:xfrm>
          <a:prstGeom prst="wedgeRoundRectCallout">
            <a:avLst>
              <a:gd name="adj1" fmla="val -59912"/>
              <a:gd name="adj2" fmla="val -83731"/>
              <a:gd name="adj3" fmla="val 16667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描述了两个较“接近”的模糊集合的贴近度也较大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855663" y="838200"/>
          <a:ext cx="719296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文档" r:id="rId5" imgW="3553818" imgH="602035" progId="Word.Document.8">
                  <p:embed/>
                </p:oleObj>
              </mc:Choice>
              <mc:Fallback>
                <p:oleObj name="文档" r:id="rId5" imgW="3553818" imgH="602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838200"/>
                        <a:ext cx="719296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92138" y="6176963"/>
            <a:ext cx="505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模糊集合贴近度的具体形式不唯一。</a:t>
            </a:r>
          </a:p>
        </p:txBody>
      </p:sp>
    </p:spTree>
    <p:extLst>
      <p:ext uri="{BB962C8B-B14F-4D97-AF65-F5344CB8AC3E}">
        <p14:creationId xmlns:p14="http://schemas.microsoft.com/office/powerpoint/2010/main" val="9825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 animBg="1"/>
      <p:bldP spid="68619" grpId="0" animBg="1"/>
      <p:bldP spid="686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81013" y="518742"/>
            <a:ext cx="2720914" cy="52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两种常用贴近度 ：</a:t>
            </a: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>
            <p:extLst/>
          </p:nvPr>
        </p:nvGraphicFramePr>
        <p:xfrm>
          <a:off x="579438" y="1228725"/>
          <a:ext cx="75072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Document" r:id="rId3" imgW="3779641" imgH="1146638" progId="Word.Document.8">
                  <p:embed/>
                </p:oleObj>
              </mc:Choice>
              <mc:Fallback>
                <p:oleObj name="Document" r:id="rId3" imgW="3779641" imgH="1146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228725"/>
                        <a:ext cx="750728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>
            <p:extLst/>
          </p:nvPr>
        </p:nvGraphicFramePr>
        <p:xfrm>
          <a:off x="376238" y="3759200"/>
          <a:ext cx="7488237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1" name="Document" r:id="rId5" imgW="3869813" imgH="1189120" progId="Word.Document.8">
                  <p:embed/>
                </p:oleObj>
              </mc:Choice>
              <mc:Fallback>
                <p:oleObj name="Document" r:id="rId5" imgW="3869813" imgH="118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759200"/>
                        <a:ext cx="7488237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4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12738" y="276077"/>
            <a:ext cx="26908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择近原则</a:t>
            </a: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>
            <p:extLst/>
          </p:nvPr>
        </p:nvGraphicFramePr>
        <p:xfrm>
          <a:off x="434975" y="914400"/>
          <a:ext cx="8505825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Document" r:id="rId3" imgW="4279754" imgH="2666249" progId="Word.Document.8">
                  <p:embed/>
                </p:oleObj>
              </mc:Choice>
              <mc:Fallback>
                <p:oleObj name="Document" r:id="rId3" imgW="4279754" imgH="26662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914400"/>
                        <a:ext cx="8505825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2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00038" y="1247775"/>
          <a:ext cx="8836025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文档" r:id="rId3" imgW="4663419" imgH="2668676" progId="Word.Document.8">
                  <p:embed/>
                </p:oleObj>
              </mc:Choice>
              <mc:Fallback>
                <p:oleObj name="文档" r:id="rId3" imgW="4663419" imgH="2668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247775"/>
                        <a:ext cx="8836025" cy="509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>
            <p:extLst/>
          </p:nvPr>
        </p:nvGraphicFramePr>
        <p:xfrm>
          <a:off x="304800" y="434975"/>
          <a:ext cx="86217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Document" r:id="rId5" imgW="4452856" imgH="372972" progId="Word.Document.8">
                  <p:embed/>
                </p:oleObj>
              </mc:Choice>
              <mc:Fallback>
                <p:oleObj name="Document" r:id="rId5" imgW="4452856" imgH="372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975"/>
                        <a:ext cx="86217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6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449263" y="347663"/>
          <a:ext cx="8431212" cy="45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文档" r:id="rId3" imgW="4425801" imgH="2375035" progId="Word.Document.8">
                  <p:embed/>
                </p:oleObj>
              </mc:Choice>
              <mc:Fallback>
                <p:oleObj name="文档" r:id="rId3" imgW="4425801" imgH="2375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47663"/>
                        <a:ext cx="8431212" cy="452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449263" y="4833938"/>
          <a:ext cx="654685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文档" r:id="rId5" imgW="3390006" imgH="708912" progId="Word.Document.8">
                  <p:embed/>
                </p:oleObj>
              </mc:Choice>
              <mc:Fallback>
                <p:oleObj name="文档" r:id="rId5" imgW="3390006" imgH="7089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833938"/>
                        <a:ext cx="6546850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4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>
                <a:ea typeface="楷体_GB2312" pitchFamily="49" charset="-122"/>
              </a:rPr>
              <a:t>End of This Part</a:t>
            </a:r>
            <a:endParaRPr lang="zh-CN" altLang="en-US" sz="5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6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2. </a:t>
            </a:r>
            <a:r>
              <a:rPr lang="zh-CN" altLang="en-US" dirty="0" smtClean="0">
                <a:latin typeface="Arial" panose="020B0604020202020204" pitchFamily="34" charset="0"/>
              </a:rPr>
              <a:t>马氏距离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Mahalanobis</a:t>
            </a:r>
            <a:r>
              <a:rPr lang="zh-CN" altLang="en-US" dirty="0" smtClean="0"/>
              <a:t>，马哈拉诺比斯）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3417" y="1054305"/>
            <a:ext cx="6248400" cy="123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平方</a:t>
            </a:r>
            <a:r>
              <a:rPr lang="zh-CN" altLang="en-US" sz="2000" dirty="0">
                <a:latin typeface="宋体" panose="02010600030101010101" pitchFamily="2" charset="-122"/>
              </a:rPr>
              <a:t>表达式：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式中，</a:t>
            </a:r>
            <a:r>
              <a:rPr lang="en-US" altLang="zh-CN" sz="2000" b="1" i="1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：模式向量</a:t>
            </a:r>
            <a:r>
              <a:rPr lang="zh-CN" altLang="en-US" sz="2000" dirty="0" smtClean="0">
                <a:latin typeface="宋体" panose="02010600030101010101" pitchFamily="2" charset="-122"/>
              </a:rPr>
              <a:t>； </a:t>
            </a:r>
            <a:r>
              <a:rPr lang="en-US" altLang="zh-CN" sz="2000" b="1" i="1" dirty="0" smtClean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：均值向量；</a:t>
            </a:r>
          </a:p>
          <a:p>
            <a:pPr>
              <a:lnSpc>
                <a:spcPct val="130000"/>
              </a:lnSpc>
            </a:pPr>
            <a:r>
              <a:rPr lang="en-US" altLang="zh-CN" sz="2000" b="1" i="1" dirty="0" smtClean="0">
                <a:latin typeface="宋体" panose="02010600030101010101" pitchFamily="2" charset="-122"/>
              </a:rPr>
              <a:t>      C</a:t>
            </a:r>
            <a:r>
              <a:rPr lang="zh-CN" altLang="en-US" sz="2000" dirty="0">
                <a:latin typeface="宋体" panose="02010600030101010101" pitchFamily="2" charset="-122"/>
              </a:rPr>
              <a:t>：该类模式总体的协方差矩阵。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69130" y="2491661"/>
            <a:ext cx="5491163" cy="1493838"/>
            <a:chOff x="217" y="1710"/>
            <a:chExt cx="3459" cy="941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17" y="2007"/>
              <a:ext cx="34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Arial Unicode MS" panose="020B0604020202020204" pitchFamily="34" charset="-122"/>
                </a:rPr>
                <a:t>对</a:t>
              </a:r>
              <a:r>
                <a:rPr lang="en-US" altLang="zh-CN" sz="2000" i="1" dirty="0" smtClean="0">
                  <a:latin typeface="Arial Unicode MS" panose="020B0604020202020204" pitchFamily="34" charset="-122"/>
                </a:rPr>
                <a:t>n </a:t>
              </a:r>
              <a:r>
                <a:rPr lang="zh-CN" altLang="en-US" sz="2000" dirty="0" smtClean="0">
                  <a:latin typeface="Arial Unicode MS" panose="020B0604020202020204" pitchFamily="34" charset="-122"/>
                </a:rPr>
                <a:t>维</a:t>
              </a:r>
              <a:r>
                <a:rPr lang="zh-CN" altLang="en-US" sz="2000" dirty="0">
                  <a:latin typeface="Arial Unicode MS" panose="020B0604020202020204" pitchFamily="34" charset="-122"/>
                </a:rPr>
                <a:t>向量：       </a:t>
              </a:r>
              <a:r>
                <a:rPr lang="zh-CN" altLang="en-US" sz="2000" b="1" dirty="0">
                  <a:latin typeface="Arial Unicode MS" panose="020B0604020202020204" pitchFamily="34" charset="-122"/>
                </a:rPr>
                <a:t>         </a:t>
              </a:r>
              <a:r>
                <a:rPr lang="en-US" altLang="zh-CN" sz="2000" b="1" dirty="0">
                  <a:latin typeface="Arial Unicode MS" panose="020B0604020202020204" pitchFamily="34" charset="-122"/>
                </a:rPr>
                <a:t>,</a:t>
              </a:r>
            </a:p>
          </p:txBody>
        </p:sp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1255" y="1710"/>
            <a:ext cx="800" cy="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2" name="公式" r:id="rId3" imgW="609480" imgH="711000" progId="Equation.3">
                    <p:embed/>
                  </p:oleObj>
                </mc:Choice>
                <mc:Fallback>
                  <p:oleObj name="公式" r:id="rId3" imgW="60948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710"/>
                          <a:ext cx="800" cy="9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2332" y="1713"/>
            <a:ext cx="712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3" name="公式" r:id="rId5" imgW="685800" imgH="711000" progId="Equation.3">
                    <p:embed/>
                  </p:oleObj>
                </mc:Choice>
                <mc:Fallback>
                  <p:oleObj name="公式" r:id="rId5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1713"/>
                          <a:ext cx="712" cy="8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911404"/>
              </p:ext>
            </p:extLst>
          </p:nvPr>
        </p:nvGraphicFramePr>
        <p:xfrm>
          <a:off x="652738" y="4090572"/>
          <a:ext cx="6799582" cy="22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" name="公式" r:id="rId7" imgW="3340080" imgH="1193760" progId="Equation.3">
                  <p:embed/>
                </p:oleObj>
              </mc:Choice>
              <mc:Fallback>
                <p:oleObj name="公式" r:id="rId7" imgW="33400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38" y="4090572"/>
                        <a:ext cx="6799582" cy="224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27777"/>
              </p:ext>
            </p:extLst>
          </p:nvPr>
        </p:nvGraphicFramePr>
        <p:xfrm>
          <a:off x="2195736" y="1013232"/>
          <a:ext cx="39719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" name="公式" r:id="rId9" imgW="1765080" imgH="228600" progId="Equation.3">
                  <p:embed/>
                </p:oleObj>
              </mc:Choice>
              <mc:Fallback>
                <p:oleObj name="公式" r:id="rId9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013232"/>
                        <a:ext cx="39719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57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</a:rPr>
              <a:t>马氏距离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53504"/>
              </p:ext>
            </p:extLst>
          </p:nvPr>
        </p:nvGraphicFramePr>
        <p:xfrm>
          <a:off x="611189" y="1029091"/>
          <a:ext cx="6661064" cy="1533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公式" r:id="rId3" imgW="4521200" imgH="939800" progId="Equation.3">
                  <p:embed/>
                </p:oleObj>
              </mc:Choice>
              <mc:Fallback>
                <p:oleObj name="公式" r:id="rId3" imgW="4521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9" y="1029091"/>
                        <a:ext cx="6661064" cy="15339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88208"/>
              </p:ext>
            </p:extLst>
          </p:nvPr>
        </p:nvGraphicFramePr>
        <p:xfrm>
          <a:off x="566739" y="2564904"/>
          <a:ext cx="3069158" cy="158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公式" r:id="rId5" imgW="1574800" imgH="939800" progId="Equation.3">
                  <p:embed/>
                </p:oleObj>
              </mc:Choice>
              <mc:Fallback>
                <p:oleObj name="公式" r:id="rId5" imgW="1574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9" y="2564904"/>
                        <a:ext cx="3069158" cy="15840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120760" y="2880226"/>
            <a:ext cx="462770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Times New Roman" panose="02020603050405020304" pitchFamily="18" charset="0"/>
              </a:rPr>
              <a:t>马氏距离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Times New Roman" panose="02020603050405020304" pitchFamily="18" charset="0"/>
              </a:rPr>
              <a:t>：在各</a:t>
            </a:r>
            <a:r>
              <a:rPr lang="zh-CN" altLang="en-US" sz="2000" dirty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Times New Roman" panose="02020603050405020304" pitchFamily="18" charset="0"/>
              </a:rPr>
              <a:t>分量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特征维度计算样本模式与均值模式的距离上，剔除了该维度上模式类的方差影响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  <a:cs typeface="Times New Roman" panose="02020603050405020304" pitchFamily="18" charset="0"/>
              </a:rPr>
              <a:t>方差大，说明模式取值变化大，因此计算距离时要用方差归一化，这样得出的分量模式与均值模式的距离才具有比较意义。</a:t>
            </a:r>
            <a:endParaRPr lang="zh-CN" altLang="en-US" sz="2000" dirty="0">
              <a:latin typeface="Arial Unicode MS" panose="020B0604020202020204" pitchFamily="34" charset="-122"/>
              <a:ea typeface="仿宋" panose="02010609060101010101" pitchFamily="49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058421" y="5621178"/>
            <a:ext cx="63938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</a:rPr>
              <a:t>优点：</a:t>
            </a:r>
            <a:r>
              <a:rPr lang="zh-CN" altLang="en-US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排除了模式样本之间的</a:t>
            </a:r>
            <a:r>
              <a:rPr lang="zh-CN" altLang="en-US" sz="2000" dirty="0" smtClean="0">
                <a:latin typeface="Arial Unicode MS" panose="020B0604020202020204" pitchFamily="34" charset="-122"/>
                <a:ea typeface="仿宋" panose="02010609060101010101" pitchFamily="49" charset="-122"/>
              </a:rPr>
              <a:t>相关</a:t>
            </a:r>
            <a:r>
              <a:rPr lang="zh-CN" altLang="en-US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性</a:t>
            </a:r>
            <a:r>
              <a:rPr lang="zh-CN" altLang="en-US" sz="2000" dirty="0" smtClean="0">
                <a:latin typeface="Arial Unicode MS" panose="020B0604020202020204" pitchFamily="34" charset="-122"/>
                <a:ea typeface="仿宋" panose="02010609060101010101" pitchFamily="49" charset="-122"/>
              </a:rPr>
              <a:t>影响 </a:t>
            </a:r>
            <a:r>
              <a:rPr lang="zh-CN" altLang="en-US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54476" y="5988149"/>
            <a:ext cx="63978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仿宋" panose="02010609060101010101" pitchFamily="49" charset="-122"/>
              </a:rPr>
              <a:t>特例：</a:t>
            </a:r>
            <a:r>
              <a:rPr lang="zh-CN" altLang="en-US" sz="2000" dirty="0" smtClean="0">
                <a:latin typeface="Arial Unicode MS" panose="020B0604020202020204" pitchFamily="34" charset="-122"/>
                <a:ea typeface="仿宋" panose="02010609060101010101" pitchFamily="49" charset="-122"/>
              </a:rPr>
              <a:t>当</a:t>
            </a:r>
            <a:r>
              <a:rPr lang="en-US" altLang="zh-CN" sz="2000" b="1" i="1" dirty="0">
                <a:latin typeface="Arial Unicode MS" panose="020B0604020202020204" pitchFamily="34" charset="-122"/>
                <a:ea typeface="仿宋" panose="02010609060101010101" pitchFamily="49" charset="-122"/>
              </a:rPr>
              <a:t>C </a:t>
            </a:r>
            <a:r>
              <a:rPr lang="en-US" altLang="zh-CN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= </a:t>
            </a:r>
            <a:r>
              <a:rPr lang="en-US" altLang="zh-CN" sz="2000" b="1" i="1" dirty="0">
                <a:latin typeface="Arial Unicode MS" panose="020B0604020202020204" pitchFamily="34" charset="-122"/>
                <a:ea typeface="仿宋" panose="02010609060101010101" pitchFamily="49" charset="-122"/>
              </a:rPr>
              <a:t>I </a:t>
            </a:r>
            <a:r>
              <a:rPr lang="zh-CN" altLang="en-US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时，马氏</a:t>
            </a:r>
            <a:r>
              <a:rPr lang="zh-CN" altLang="en-US" sz="2000" dirty="0" smtClean="0">
                <a:latin typeface="Arial Unicode MS" panose="020B0604020202020204" pitchFamily="34" charset="-122"/>
                <a:ea typeface="仿宋" panose="02010609060101010101" pitchFamily="49" charset="-122"/>
              </a:rPr>
              <a:t>距离</a:t>
            </a:r>
            <a:r>
              <a:rPr lang="zh-CN" altLang="en-US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退化</a:t>
            </a:r>
            <a:r>
              <a:rPr lang="zh-CN" altLang="en-US" sz="2000" dirty="0" smtClean="0">
                <a:latin typeface="Arial Unicode MS" panose="020B0604020202020204" pitchFamily="34" charset="-122"/>
                <a:ea typeface="仿宋" panose="02010609060101010101" pitchFamily="49" charset="-122"/>
              </a:rPr>
              <a:t>为</a:t>
            </a:r>
            <a:r>
              <a:rPr lang="zh-CN" altLang="en-US" sz="2000" dirty="0">
                <a:latin typeface="Arial Unicode MS" panose="020B0604020202020204" pitchFamily="34" charset="-122"/>
                <a:ea typeface="仿宋" panose="02010609060101010101" pitchFamily="49" charset="-122"/>
              </a:rPr>
              <a:t>欧氏距离。 </a:t>
            </a:r>
          </a:p>
        </p:txBody>
      </p:sp>
    </p:spTree>
    <p:extLst>
      <p:ext uri="{BB962C8B-B14F-4D97-AF65-F5344CB8AC3E}">
        <p14:creationId xmlns:p14="http://schemas.microsoft.com/office/powerpoint/2010/main" val="3873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明氏距离</a:t>
            </a:r>
            <a:r>
              <a:rPr lang="en-US" altLang="zh-CN" dirty="0"/>
              <a:t>( </a:t>
            </a:r>
            <a:r>
              <a:rPr lang="en-US" altLang="zh-CN" dirty="0" err="1" smtClean="0"/>
              <a:t>Minkowski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，闵可夫斯基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pSp>
        <p:nvGrpSpPr>
          <p:cNvPr id="33" name="Group 236"/>
          <p:cNvGrpSpPr>
            <a:grpSpLocks/>
          </p:cNvGrpSpPr>
          <p:nvPr/>
        </p:nvGrpSpPr>
        <p:grpSpPr bwMode="auto">
          <a:xfrm>
            <a:off x="6315075" y="3536950"/>
            <a:ext cx="2481263" cy="2700338"/>
            <a:chOff x="3617" y="2273"/>
            <a:chExt cx="1563" cy="1701"/>
          </a:xfrm>
        </p:grpSpPr>
        <p:sp>
          <p:nvSpPr>
            <p:cNvPr id="34" name="Rectangle 138"/>
            <p:cNvSpPr>
              <a:spLocks noChangeArrowheads="1"/>
            </p:cNvSpPr>
            <p:nvPr/>
          </p:nvSpPr>
          <p:spPr bwMode="auto">
            <a:xfrm>
              <a:off x="4468" y="2614"/>
              <a:ext cx="386" cy="65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Rectangle 140"/>
            <p:cNvSpPr>
              <a:spLocks noChangeArrowheads="1"/>
            </p:cNvSpPr>
            <p:nvPr/>
          </p:nvSpPr>
          <p:spPr bwMode="auto">
            <a:xfrm>
              <a:off x="3844" y="2614"/>
              <a:ext cx="397" cy="65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Rectangle 141"/>
            <p:cNvSpPr>
              <a:spLocks noChangeArrowheads="1"/>
            </p:cNvSpPr>
            <p:nvPr/>
          </p:nvSpPr>
          <p:spPr bwMode="auto">
            <a:xfrm>
              <a:off x="4468" y="3464"/>
              <a:ext cx="386" cy="48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Line 142"/>
            <p:cNvSpPr>
              <a:spLocks noChangeShapeType="1"/>
            </p:cNvSpPr>
            <p:nvPr/>
          </p:nvSpPr>
          <p:spPr bwMode="auto">
            <a:xfrm flipH="1" flipV="1">
              <a:off x="3617" y="2375"/>
              <a:ext cx="7" cy="15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Line 143"/>
            <p:cNvSpPr>
              <a:spLocks noChangeShapeType="1"/>
            </p:cNvSpPr>
            <p:nvPr/>
          </p:nvSpPr>
          <p:spPr bwMode="auto">
            <a:xfrm flipV="1">
              <a:off x="3624" y="3968"/>
              <a:ext cx="155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Oval 144"/>
            <p:cNvSpPr>
              <a:spLocks noChangeArrowheads="1"/>
            </p:cNvSpPr>
            <p:nvPr/>
          </p:nvSpPr>
          <p:spPr bwMode="auto">
            <a:xfrm>
              <a:off x="3812" y="3364"/>
              <a:ext cx="32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0" name="Oval 145"/>
            <p:cNvSpPr>
              <a:spLocks noChangeArrowheads="1"/>
            </p:cNvSpPr>
            <p:nvPr/>
          </p:nvSpPr>
          <p:spPr bwMode="auto">
            <a:xfrm>
              <a:off x="4292" y="2759"/>
              <a:ext cx="34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graphicFrame>
          <p:nvGraphicFramePr>
            <p:cNvPr id="41" name="Object 150"/>
            <p:cNvGraphicFramePr>
              <a:graphicFrameLocks noChangeAspect="1"/>
            </p:cNvGraphicFramePr>
            <p:nvPr/>
          </p:nvGraphicFramePr>
          <p:xfrm>
            <a:off x="5039" y="371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0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3719"/>
                          <a:ext cx="12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52"/>
            <p:cNvGraphicFramePr>
              <a:graphicFrameLocks noChangeAspect="1"/>
            </p:cNvGraphicFramePr>
            <p:nvPr/>
          </p:nvGraphicFramePr>
          <p:xfrm>
            <a:off x="3649" y="2273"/>
            <a:ext cx="13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1" name="公式" r:id="rId5" imgW="177569" imgH="215619" progId="Equation.3">
                    <p:embed/>
                  </p:oleObj>
                </mc:Choice>
                <mc:Fallback>
                  <p:oleObj name="公式" r:id="rId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2273"/>
                          <a:ext cx="13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54"/>
            <p:cNvGraphicFramePr>
              <a:graphicFrameLocks noChangeAspect="1"/>
            </p:cNvGraphicFramePr>
            <p:nvPr/>
          </p:nvGraphicFramePr>
          <p:xfrm>
            <a:off x="3617" y="3237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2" name="公式" r:id="rId7" imgW="203112" imgH="228501" progId="Equation.3">
                    <p:embed/>
                  </p:oleObj>
                </mc:Choice>
                <mc:Fallback>
                  <p:oleObj name="公式" r:id="rId7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3237"/>
                          <a:ext cx="19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56"/>
            <p:cNvGraphicFramePr>
              <a:graphicFrameLocks noChangeAspect="1"/>
            </p:cNvGraphicFramePr>
            <p:nvPr/>
          </p:nvGraphicFramePr>
          <p:xfrm>
            <a:off x="4245" y="2500"/>
            <a:ext cx="20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3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2500"/>
                          <a:ext cx="20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Rectangle 203"/>
            <p:cNvSpPr>
              <a:spLocks noChangeArrowheads="1"/>
            </p:cNvSpPr>
            <p:nvPr/>
          </p:nvSpPr>
          <p:spPr bwMode="auto">
            <a:xfrm>
              <a:off x="3839" y="3464"/>
              <a:ext cx="402" cy="48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6" name="Rectangle 110"/>
          <p:cNvSpPr>
            <a:spLocks noChangeArrowheads="1"/>
          </p:cNvSpPr>
          <p:nvPr/>
        </p:nvSpPr>
        <p:spPr bwMode="auto">
          <a:xfrm>
            <a:off x="631825" y="3043238"/>
            <a:ext cx="650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i="1" dirty="0"/>
              <a:t>m</a:t>
            </a:r>
            <a:r>
              <a:rPr lang="en-US" altLang="zh-CN" sz="2000" dirty="0"/>
              <a:t>=2</a:t>
            </a:r>
            <a:r>
              <a:rPr lang="zh-CN" altLang="en-US" sz="2000" dirty="0"/>
              <a:t>时，明氏距离为欧氏距离。</a:t>
            </a:r>
          </a:p>
        </p:txBody>
      </p:sp>
      <p:sp>
        <p:nvSpPr>
          <p:cNvPr id="47" name="Rectangle 107"/>
          <p:cNvSpPr>
            <a:spLocks noChangeArrowheads="1"/>
          </p:cNvSpPr>
          <p:nvPr/>
        </p:nvSpPr>
        <p:spPr bwMode="auto">
          <a:xfrm>
            <a:off x="628650" y="1133842"/>
            <a:ext cx="72072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 dirty="0"/>
              <a:t>n</a:t>
            </a:r>
            <a:r>
              <a:rPr lang="zh-CN" altLang="en-US" sz="2000" dirty="0"/>
              <a:t>维</a:t>
            </a:r>
            <a:r>
              <a:rPr lang="zh-CN" altLang="en-US" sz="2000" dirty="0" smtClean="0"/>
              <a:t>模式向量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j</a:t>
            </a:r>
            <a:r>
              <a:rPr lang="zh-CN" altLang="en-US" sz="2000" dirty="0"/>
              <a:t>间的</a:t>
            </a:r>
            <a:r>
              <a:rPr lang="zh-CN" altLang="en-US" sz="2000" b="1" dirty="0">
                <a:solidFill>
                  <a:srgbClr val="0000FF"/>
                </a:solidFill>
              </a:rPr>
              <a:t>明氏距离</a:t>
            </a:r>
            <a:r>
              <a:rPr lang="zh-CN" altLang="en-US" sz="2000" dirty="0"/>
              <a:t>表示为 ：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式中， 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ik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jk</a:t>
            </a:r>
            <a:r>
              <a:rPr lang="zh-CN" altLang="en-US" sz="2000" dirty="0"/>
              <a:t>分别表示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和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j</a:t>
            </a:r>
            <a:r>
              <a:rPr lang="zh-CN" altLang="en-US" sz="2000" dirty="0"/>
              <a:t>的第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个分量。</a:t>
            </a:r>
            <a:r>
              <a:rPr lang="zh-CN" altLang="en-US" sz="2000" dirty="0" smtClean="0"/>
              <a:t>也称为 </a:t>
            </a:r>
            <a:r>
              <a:rPr lang="en-US" altLang="zh-CN" sz="2000" dirty="0">
                <a:solidFill>
                  <a:srgbClr val="C00000"/>
                </a:solidFill>
              </a:rPr>
              <a:t>m-</a:t>
            </a:r>
            <a:r>
              <a:rPr lang="zh-CN" altLang="en-US" sz="2000" dirty="0" smtClean="0">
                <a:solidFill>
                  <a:srgbClr val="C00000"/>
                </a:solidFill>
              </a:rPr>
              <a:t>范数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4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90824"/>
              </p:ext>
            </p:extLst>
          </p:nvPr>
        </p:nvGraphicFramePr>
        <p:xfrm>
          <a:off x="1835150" y="1447800"/>
          <a:ext cx="4184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" name="公式" r:id="rId11" imgW="1981080" imgH="507960" progId="Equation.3">
                  <p:embed/>
                </p:oleObj>
              </mc:Choice>
              <mc:Fallback>
                <p:oleObj name="公式" r:id="rId11" imgW="1981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47800"/>
                        <a:ext cx="41846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136"/>
          <p:cNvSpPr>
            <a:spLocks noChangeShapeType="1"/>
          </p:cNvSpPr>
          <p:nvPr/>
        </p:nvSpPr>
        <p:spPr bwMode="auto">
          <a:xfrm>
            <a:off x="6681788" y="5292725"/>
            <a:ext cx="738187" cy="3175"/>
          </a:xfrm>
          <a:prstGeom prst="line">
            <a:avLst/>
          </a:prstGeom>
          <a:noFill/>
          <a:ln w="1905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0" name="Line 137"/>
          <p:cNvSpPr>
            <a:spLocks noChangeShapeType="1"/>
          </p:cNvSpPr>
          <p:nvPr/>
        </p:nvSpPr>
        <p:spPr bwMode="auto">
          <a:xfrm flipH="1">
            <a:off x="7400925" y="4348163"/>
            <a:ext cx="0" cy="944562"/>
          </a:xfrm>
          <a:prstGeom prst="line">
            <a:avLst/>
          </a:prstGeom>
          <a:noFill/>
          <a:ln w="1905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51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49141"/>
              </p:ext>
            </p:extLst>
          </p:nvPr>
        </p:nvGraphicFramePr>
        <p:xfrm>
          <a:off x="1682750" y="5763860"/>
          <a:ext cx="4502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" name="公式" r:id="rId13" imgW="2057400" imgH="279360" progId="Equation.3">
                  <p:embed/>
                </p:oleObj>
              </mc:Choice>
              <mc:Fallback>
                <p:oleObj name="公式" r:id="rId13" imgW="2057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5763860"/>
                        <a:ext cx="45021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161"/>
          <p:cNvGrpSpPr>
            <a:grpSpLocks/>
          </p:cNvGrpSpPr>
          <p:nvPr/>
        </p:nvGrpSpPr>
        <p:grpSpPr bwMode="auto">
          <a:xfrm>
            <a:off x="8077200" y="4302125"/>
            <a:ext cx="576263" cy="401638"/>
            <a:chOff x="4731" y="2755"/>
            <a:chExt cx="363" cy="253"/>
          </a:xfrm>
        </p:grpSpPr>
        <p:sp>
          <p:nvSpPr>
            <p:cNvPr id="53" name="AutoShape 148"/>
            <p:cNvSpPr>
              <a:spLocks noChangeArrowheads="1"/>
            </p:cNvSpPr>
            <p:nvPr/>
          </p:nvSpPr>
          <p:spPr bwMode="auto">
            <a:xfrm>
              <a:off x="4780" y="2766"/>
              <a:ext cx="307" cy="170"/>
            </a:xfrm>
            <a:prstGeom prst="wedgeRoundRectCallout">
              <a:avLst>
                <a:gd name="adj1" fmla="val -197727"/>
                <a:gd name="adj2" fmla="val 97940"/>
                <a:gd name="adj3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54" name="AutoShape 149"/>
            <p:cNvSpPr>
              <a:spLocks noChangeArrowheads="1"/>
            </p:cNvSpPr>
            <p:nvPr/>
          </p:nvSpPr>
          <p:spPr bwMode="auto">
            <a:xfrm>
              <a:off x="4731" y="2755"/>
              <a:ext cx="363" cy="253"/>
            </a:xfrm>
            <a:prstGeom prst="wedgeRoundRectCallout">
              <a:avLst>
                <a:gd name="adj1" fmla="val -223079"/>
                <a:gd name="adj2" fmla="val 193356"/>
                <a:gd name="adj3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000"/>
                <a:t>街坊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55" name="Line 146"/>
          <p:cNvSpPr>
            <a:spLocks noChangeShapeType="1"/>
          </p:cNvSpPr>
          <p:nvPr/>
        </p:nvSpPr>
        <p:spPr bwMode="auto">
          <a:xfrm flipH="1">
            <a:off x="6637338" y="4348163"/>
            <a:ext cx="742950" cy="94456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6" name="AutoShape 147"/>
          <p:cNvSpPr>
            <a:spLocks noChangeArrowheads="1"/>
          </p:cNvSpPr>
          <p:nvPr/>
        </p:nvSpPr>
        <p:spPr bwMode="auto">
          <a:xfrm>
            <a:off x="6411913" y="4257675"/>
            <a:ext cx="584200" cy="303213"/>
          </a:xfrm>
          <a:prstGeom prst="wedgeRoundRectCallout">
            <a:avLst>
              <a:gd name="adj1" fmla="val 64944"/>
              <a:gd name="adj2" fmla="val 103926"/>
              <a:gd name="adj3" fmla="val 16667"/>
            </a:avLst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000"/>
              <a:t>欧氏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57" name="Group 241"/>
          <p:cNvGrpSpPr>
            <a:grpSpLocks/>
          </p:cNvGrpSpPr>
          <p:nvPr/>
        </p:nvGrpSpPr>
        <p:grpSpPr bwMode="auto">
          <a:xfrm>
            <a:off x="646113" y="3519488"/>
            <a:ext cx="4919663" cy="1690688"/>
            <a:chOff x="407" y="2217"/>
            <a:chExt cx="3099" cy="1065"/>
          </a:xfrm>
        </p:grpSpPr>
        <p:sp>
          <p:nvSpPr>
            <p:cNvPr id="58" name="Rectangle 126"/>
            <p:cNvSpPr>
              <a:spLocks noChangeArrowheads="1"/>
            </p:cNvSpPr>
            <p:nvPr/>
          </p:nvSpPr>
          <p:spPr bwMode="auto">
            <a:xfrm>
              <a:off x="407" y="2217"/>
              <a:ext cx="15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>
                  <a:cs typeface="Times New Roman" panose="02020603050405020304" pitchFamily="18" charset="0"/>
                </a:rPr>
                <a:t>当</a:t>
              </a:r>
              <a:r>
                <a:rPr lang="en-US" altLang="zh-CN" sz="2000" i="1">
                  <a:cs typeface="Times New Roman" panose="02020603050405020304" pitchFamily="18" charset="0"/>
                </a:rPr>
                <a:t>m</a:t>
              </a:r>
              <a:r>
                <a:rPr lang="en-US" altLang="zh-CN" sz="2000">
                  <a:cs typeface="Times New Roman" panose="02020603050405020304" pitchFamily="18" charset="0"/>
                </a:rPr>
                <a:t>=1</a:t>
              </a:r>
              <a:r>
                <a:rPr lang="zh-CN" altLang="en-US" sz="2000">
                  <a:cs typeface="Times New Roman" panose="02020603050405020304" pitchFamily="18" charset="0"/>
                </a:rPr>
                <a:t>时：</a:t>
              </a:r>
            </a:p>
          </p:txBody>
        </p:sp>
        <p:graphicFrame>
          <p:nvGraphicFramePr>
            <p:cNvPr id="59" name="Object 128"/>
            <p:cNvGraphicFramePr>
              <a:graphicFrameLocks noChangeAspect="1"/>
            </p:cNvGraphicFramePr>
            <p:nvPr/>
          </p:nvGraphicFramePr>
          <p:xfrm>
            <a:off x="1137" y="2473"/>
            <a:ext cx="2130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6" name="公式" r:id="rId15" imgW="1587240" imgH="431640" progId="Equation.3">
                    <p:embed/>
                  </p:oleObj>
                </mc:Choice>
                <mc:Fallback>
                  <p:oleObj name="公式" r:id="rId15" imgW="15872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473"/>
                          <a:ext cx="2130" cy="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485" y="3011"/>
              <a:ext cx="302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dirty="0"/>
                <a:t>称为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“街坊”距离 </a:t>
              </a:r>
              <a:r>
                <a:rPr lang="en-US" altLang="zh-CN" sz="2000" dirty="0"/>
                <a:t>(“City </a:t>
              </a:r>
              <a:r>
                <a:rPr lang="en-US" altLang="zh-CN" sz="2000" dirty="0" err="1"/>
                <a:t>block”distance</a:t>
              </a:r>
              <a:r>
                <a:rPr lang="en-US" altLang="zh-CN" sz="2000" dirty="0"/>
                <a:t>)</a:t>
              </a:r>
              <a:r>
                <a:rPr lang="zh-CN" altLang="en-US" sz="2000" dirty="0"/>
                <a:t>。</a:t>
              </a:r>
            </a:p>
          </p:txBody>
        </p:sp>
      </p:grpSp>
      <p:sp>
        <p:nvSpPr>
          <p:cNvPr id="61" name="Rectangle 239"/>
          <p:cNvSpPr>
            <a:spLocks noChangeArrowheads="1"/>
          </p:cNvSpPr>
          <p:nvPr/>
        </p:nvSpPr>
        <p:spPr bwMode="auto">
          <a:xfrm>
            <a:off x="682624" y="5229200"/>
            <a:ext cx="28092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 smtClean="0">
                <a:cs typeface="Times New Roman" panose="02020603050405020304" pitchFamily="18" charset="0"/>
              </a:rPr>
              <a:t>示例：当</a:t>
            </a:r>
            <a:r>
              <a:rPr lang="en-US" altLang="zh-CN" sz="2000" i="1" dirty="0"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cs typeface="Times New Roman" panose="02020603050405020304" pitchFamily="18" charset="0"/>
              </a:rPr>
              <a:t>=2</a:t>
            </a:r>
            <a:r>
              <a:rPr lang="zh-CN" altLang="en-US" sz="2000" dirty="0">
                <a:cs typeface="Times New Roman" panose="02020603050405020304" pitchFamily="18" charset="0"/>
              </a:rPr>
              <a:t>时：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图中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 animBg="1"/>
      <p:bldP spid="50" grpId="0" animBg="1"/>
      <p:bldP spid="55" grpId="0" animBg="1"/>
      <p:bldP spid="56" grpId="0" animBg="1"/>
      <p:bldP spid="6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10095</TotalTime>
  <Words>4146</Words>
  <Application>Microsoft Office PowerPoint</Application>
  <PresentationFormat>全屏显示(4:3)</PresentationFormat>
  <Paragraphs>493</Paragraphs>
  <Slides>69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87" baseType="lpstr">
      <vt:lpstr>Arial Unicode MS</vt:lpstr>
      <vt:lpstr>仿宋</vt:lpstr>
      <vt:lpstr>黑体</vt:lpstr>
      <vt:lpstr>楷体</vt:lpstr>
      <vt:lpstr>楷体_GB2312</vt:lpstr>
      <vt:lpstr>宋体</vt:lpstr>
      <vt:lpstr>Arial</vt:lpstr>
      <vt:lpstr>Comic Sans MS</vt:lpstr>
      <vt:lpstr>MT Extra</vt:lpstr>
      <vt:lpstr>Symbol</vt:lpstr>
      <vt:lpstr>Times New Roman</vt:lpstr>
      <vt:lpstr>Tw Cen MT</vt:lpstr>
      <vt:lpstr>Wingdings</vt:lpstr>
      <vt:lpstr>默认设计模板</vt:lpstr>
      <vt:lpstr>Equation</vt:lpstr>
      <vt:lpstr>公式</vt:lpstr>
      <vt:lpstr>Document</vt:lpstr>
      <vt:lpstr>文档</vt:lpstr>
      <vt:lpstr>模式识别   总复习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This Part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Jun</dc:creator>
  <cp:lastModifiedBy>dell</cp:lastModifiedBy>
  <cp:revision>1089</cp:revision>
  <cp:lastPrinted>2018-11-12T07:31:26Z</cp:lastPrinted>
  <dcterms:created xsi:type="dcterms:W3CDTF">2007-08-09T07:10:26Z</dcterms:created>
  <dcterms:modified xsi:type="dcterms:W3CDTF">2019-11-18T02:25:48Z</dcterms:modified>
</cp:coreProperties>
</file>